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p:sldMasterIdLst>
    <p:sldMasterId id="2147483664" r:id="rId1"/>
  </p:sldMasterIdLst>
  <p:notesMasterIdLst>
    <p:notesMasterId r:id="rId81"/>
  </p:notesMasterIdLst>
  <p:handoutMasterIdLst>
    <p:handoutMasterId r:id="rId82"/>
  </p:handoutMasterIdLst>
  <p:sldIdLst>
    <p:sldId id="389" r:id="rId2"/>
    <p:sldId id="443" r:id="rId3"/>
    <p:sldId id="390" r:id="rId4"/>
    <p:sldId id="391" r:id="rId5"/>
    <p:sldId id="422" r:id="rId6"/>
    <p:sldId id="423" r:id="rId7"/>
    <p:sldId id="428" r:id="rId8"/>
    <p:sldId id="429" r:id="rId9"/>
    <p:sldId id="392" r:id="rId10"/>
    <p:sldId id="433" r:id="rId11"/>
    <p:sldId id="434" r:id="rId12"/>
    <p:sldId id="435" r:id="rId13"/>
    <p:sldId id="436" r:id="rId14"/>
    <p:sldId id="437" r:id="rId15"/>
    <p:sldId id="396" r:id="rId16"/>
    <p:sldId id="432" r:id="rId17"/>
    <p:sldId id="401" r:id="rId18"/>
    <p:sldId id="402" r:id="rId19"/>
    <p:sldId id="403" r:id="rId20"/>
    <p:sldId id="404" r:id="rId21"/>
    <p:sldId id="427" r:id="rId22"/>
    <p:sldId id="405" r:id="rId23"/>
    <p:sldId id="406" r:id="rId24"/>
    <p:sldId id="407" r:id="rId25"/>
    <p:sldId id="408" r:id="rId26"/>
    <p:sldId id="409" r:id="rId27"/>
    <p:sldId id="410" r:id="rId28"/>
    <p:sldId id="411" r:id="rId29"/>
    <p:sldId id="412" r:id="rId30"/>
    <p:sldId id="413" r:id="rId31"/>
    <p:sldId id="414" r:id="rId32"/>
    <p:sldId id="415" r:id="rId33"/>
    <p:sldId id="416" r:id="rId34"/>
    <p:sldId id="417" r:id="rId35"/>
    <p:sldId id="418" r:id="rId36"/>
    <p:sldId id="419" r:id="rId37"/>
    <p:sldId id="420" r:id="rId38"/>
    <p:sldId id="438" r:id="rId39"/>
    <p:sldId id="421" r:id="rId40"/>
    <p:sldId id="439" r:id="rId41"/>
    <p:sldId id="295" r:id="rId42"/>
    <p:sldId id="301" r:id="rId43"/>
    <p:sldId id="333" r:id="rId44"/>
    <p:sldId id="303" r:id="rId45"/>
    <p:sldId id="440" r:id="rId46"/>
    <p:sldId id="441" r:id="rId47"/>
    <p:sldId id="334" r:id="rId48"/>
    <p:sldId id="371" r:id="rId49"/>
    <p:sldId id="306" r:id="rId50"/>
    <p:sldId id="307" r:id="rId51"/>
    <p:sldId id="328" r:id="rId52"/>
    <p:sldId id="442" r:id="rId53"/>
    <p:sldId id="308" r:id="rId54"/>
    <p:sldId id="335" r:id="rId55"/>
    <p:sldId id="329" r:id="rId56"/>
    <p:sldId id="377" r:id="rId57"/>
    <p:sldId id="330" r:id="rId58"/>
    <p:sldId id="379" r:id="rId59"/>
    <p:sldId id="331" r:id="rId60"/>
    <p:sldId id="388" r:id="rId61"/>
    <p:sldId id="337" r:id="rId62"/>
    <p:sldId id="347" r:id="rId63"/>
    <p:sldId id="345" r:id="rId64"/>
    <p:sldId id="344" r:id="rId65"/>
    <p:sldId id="332" r:id="rId66"/>
    <p:sldId id="313" r:id="rId67"/>
    <p:sldId id="351" r:id="rId68"/>
    <p:sldId id="368" r:id="rId69"/>
    <p:sldId id="369" r:id="rId70"/>
    <p:sldId id="370" r:id="rId71"/>
    <p:sldId id="350" r:id="rId72"/>
    <p:sldId id="372" r:id="rId73"/>
    <p:sldId id="356" r:id="rId74"/>
    <p:sldId id="373" r:id="rId75"/>
    <p:sldId id="355" r:id="rId76"/>
    <p:sldId id="357" r:id="rId77"/>
    <p:sldId id="361" r:id="rId78"/>
    <p:sldId id="358" r:id="rId79"/>
    <p:sldId id="374" r:id="rId80"/>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CCFF99"/>
    <a:srgbClr val="FFCC99"/>
    <a:srgbClr val="FF9933"/>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36" y="-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3530"/>
    </p:cViewPr>
  </p:sorterViewPr>
  <p:notesViewPr>
    <p:cSldViewPr>
      <p:cViewPr>
        <p:scale>
          <a:sx n="100" d="100"/>
          <a:sy n="100" d="100"/>
        </p:scale>
        <p:origin x="-1974" y="-7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handoutMaster" Target="handoutMasters/handout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image" Target="../media/image25.wmf"/><Relationship Id="rId7" Type="http://schemas.openxmlformats.org/officeDocument/2006/relationships/image" Target="../media/image29.wmf"/><Relationship Id="rId2" Type="http://schemas.openxmlformats.org/officeDocument/2006/relationships/image" Target="../media/image24.wmf"/><Relationship Id="rId1" Type="http://schemas.openxmlformats.org/officeDocument/2006/relationships/image" Target="../media/image23.wmf"/><Relationship Id="rId6" Type="http://schemas.openxmlformats.org/officeDocument/2006/relationships/image" Target="../media/image28.wmf"/><Relationship Id="rId5" Type="http://schemas.openxmlformats.org/officeDocument/2006/relationships/image" Target="../media/image27.wmf"/><Relationship Id="rId4" Type="http://schemas.openxmlformats.org/officeDocument/2006/relationships/image" Target="../media/image26.wmf"/><Relationship Id="rId9" Type="http://schemas.openxmlformats.org/officeDocument/2006/relationships/image" Target="../media/image3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7156" name="Rectangle 4"/>
          <p:cNvSpPr>
            <a:spLocks noGrp="1" noChangeArrowheads="1"/>
          </p:cNvSpPr>
          <p:nvPr>
            <p:ph type="ftr" sz="quarter" idx="2"/>
          </p:nvPr>
        </p:nvSpPr>
        <p:spPr bwMode="auto">
          <a:xfrm>
            <a:off x="0" y="9118600"/>
            <a:ext cx="3170238" cy="481013"/>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l" defTabSz="966788">
              <a:defRPr sz="1200"/>
            </a:lvl1pPr>
          </a:lstStyle>
          <a:p>
            <a:pPr>
              <a:defRPr/>
            </a:pPr>
            <a:endParaRPr lang="en-US"/>
          </a:p>
        </p:txBody>
      </p:sp>
      <p:sp>
        <p:nvSpPr>
          <p:cNvPr id="177157" name="Rectangle 5"/>
          <p:cNvSpPr>
            <a:spLocks noGrp="1" noChangeArrowheads="1"/>
          </p:cNvSpPr>
          <p:nvPr>
            <p:ph type="sldNum" sz="quarter" idx="3"/>
          </p:nvPr>
        </p:nvSpPr>
        <p:spPr bwMode="auto">
          <a:xfrm>
            <a:off x="4143375" y="9118600"/>
            <a:ext cx="3170238" cy="481013"/>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788">
              <a:defRPr sz="1200"/>
            </a:lvl1pPr>
          </a:lstStyle>
          <a:p>
            <a:pPr>
              <a:defRPr/>
            </a:pPr>
            <a:fld id="{20583ACE-917C-4A99-A31F-8662502C58D3}" type="slidenum">
              <a:rPr lang="en-US"/>
              <a:pPr>
                <a:defRPr/>
              </a:pPr>
              <a:t>‹#›</a:t>
            </a:fld>
            <a:endParaRPr lang="en-US"/>
          </a:p>
        </p:txBody>
      </p:sp>
      <p:sp>
        <p:nvSpPr>
          <p:cNvPr id="177158" name="Rectangle 6"/>
          <p:cNvSpPr>
            <a:spLocks noChangeArrowheads="1"/>
          </p:cNvSpPr>
          <p:nvPr/>
        </p:nvSpPr>
        <p:spPr bwMode="auto">
          <a:xfrm>
            <a:off x="609600" y="381000"/>
            <a:ext cx="3816350" cy="496888"/>
          </a:xfrm>
          <a:prstGeom prst="rect">
            <a:avLst/>
          </a:prstGeom>
          <a:noFill/>
          <a:ln w="9525">
            <a:noFill/>
            <a:miter lim="800000"/>
            <a:headEnd/>
            <a:tailEnd/>
          </a:ln>
          <a:effectLst/>
        </p:spPr>
        <p:txBody>
          <a:bodyPr lIns="100243" tIns="50122" rIns="100243" bIns="50122"/>
          <a:lstStyle/>
          <a:p>
            <a:pPr algn="l" defTabSz="1003300">
              <a:defRPr/>
            </a:pPr>
            <a:r>
              <a:rPr lang="en-US" sz="1800" b="1" i="1"/>
              <a:t>Design and Analysis of Algorithms</a:t>
            </a:r>
          </a:p>
        </p:txBody>
      </p:sp>
    </p:spTree>
    <p:extLst>
      <p:ext uri="{BB962C8B-B14F-4D97-AF65-F5344CB8AC3E}">
        <p14:creationId xmlns:p14="http://schemas.microsoft.com/office/powerpoint/2010/main" val="20451612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bwMode="auto">
          <a:xfrm>
            <a:off x="0" y="0"/>
            <a:ext cx="3170238" cy="481013"/>
          </a:xfrm>
          <a:prstGeom prst="rect">
            <a:avLst/>
          </a:prstGeom>
          <a:noFill/>
          <a:ln w="12700">
            <a:noFill/>
            <a:miter lim="800000"/>
            <a:headEnd type="none" w="sm" len="sm"/>
            <a:tailEnd type="none" w="sm" len="sm"/>
          </a:ln>
          <a:effectLst/>
        </p:spPr>
        <p:txBody>
          <a:bodyPr vert="horz" wrap="none" lIns="96653" tIns="48327" rIns="96653" bIns="48327" numCol="1" anchor="ctr" anchorCtr="0" compatLnSpc="1">
            <a:prstTxWarp prst="textNoShape">
              <a:avLst/>
            </a:prstTxWarp>
          </a:bodyPr>
          <a:lstStyle>
            <a:lvl1pPr algn="l" defTabSz="966788">
              <a:defRPr sz="1200"/>
            </a:lvl1pPr>
          </a:lstStyle>
          <a:p>
            <a:pPr>
              <a:defRPr/>
            </a:pPr>
            <a:endParaRPr lang="en-US"/>
          </a:p>
        </p:txBody>
      </p:sp>
      <p:sp>
        <p:nvSpPr>
          <p:cNvPr id="92163" name="Rectangle 3"/>
          <p:cNvSpPr>
            <a:spLocks noGrp="1" noChangeArrowheads="1"/>
          </p:cNvSpPr>
          <p:nvPr>
            <p:ph type="dt" idx="1"/>
          </p:nvPr>
        </p:nvSpPr>
        <p:spPr bwMode="auto">
          <a:xfrm>
            <a:off x="4144963" y="0"/>
            <a:ext cx="3170237" cy="481013"/>
          </a:xfrm>
          <a:prstGeom prst="rect">
            <a:avLst/>
          </a:prstGeom>
          <a:noFill/>
          <a:ln w="12700">
            <a:noFill/>
            <a:miter lim="800000"/>
            <a:headEnd type="none" w="sm" len="sm"/>
            <a:tailEnd type="none" w="sm" len="sm"/>
          </a:ln>
          <a:effectLst/>
        </p:spPr>
        <p:txBody>
          <a:bodyPr vert="horz" wrap="none" lIns="96653" tIns="48327" rIns="96653" bIns="48327" numCol="1" anchor="ctr" anchorCtr="0" compatLnSpc="1">
            <a:prstTxWarp prst="textNoShape">
              <a:avLst/>
            </a:prstTxWarp>
          </a:bodyPr>
          <a:lstStyle>
            <a:lvl1pPr algn="r" defTabSz="966788">
              <a:defRPr sz="1200"/>
            </a:lvl1pPr>
          </a:lstStyle>
          <a:p>
            <a:pPr>
              <a:defRPr/>
            </a:pPr>
            <a:endParaRPr lang="en-US"/>
          </a:p>
        </p:txBody>
      </p:sp>
      <p:sp>
        <p:nvSpPr>
          <p:cNvPr id="49156"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92165" name="Rectangle 5"/>
          <p:cNvSpPr>
            <a:spLocks noGrp="1" noChangeArrowheads="1"/>
          </p:cNvSpPr>
          <p:nvPr>
            <p:ph type="body" sz="quarter" idx="3"/>
          </p:nvPr>
        </p:nvSpPr>
        <p:spPr bwMode="auto">
          <a:xfrm>
            <a:off x="976313" y="4560888"/>
            <a:ext cx="5362575" cy="4321175"/>
          </a:xfrm>
          <a:prstGeom prst="rect">
            <a:avLst/>
          </a:prstGeom>
          <a:noFill/>
          <a:ln w="12700">
            <a:noFill/>
            <a:miter lim="800000"/>
            <a:headEnd type="none" w="sm" len="sm"/>
            <a:tailEnd type="none" w="sm" len="sm"/>
          </a:ln>
          <a:effectLst/>
        </p:spPr>
        <p:txBody>
          <a:bodyPr vert="horz" wrap="none" lIns="96653" tIns="48327" rIns="96653" bIns="48327" numCol="1" anchor="ctr"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2166" name="Rectangle 6"/>
          <p:cNvSpPr>
            <a:spLocks noGrp="1" noChangeArrowheads="1"/>
          </p:cNvSpPr>
          <p:nvPr>
            <p:ph type="ftr" sz="quarter" idx="4"/>
          </p:nvPr>
        </p:nvSpPr>
        <p:spPr bwMode="auto">
          <a:xfrm>
            <a:off x="0" y="9120188"/>
            <a:ext cx="3170238" cy="481012"/>
          </a:xfrm>
          <a:prstGeom prst="rect">
            <a:avLst/>
          </a:prstGeom>
          <a:noFill/>
          <a:ln w="12700">
            <a:noFill/>
            <a:miter lim="800000"/>
            <a:headEnd type="none" w="sm" len="sm"/>
            <a:tailEnd type="none" w="sm" len="sm"/>
          </a:ln>
          <a:effectLst/>
        </p:spPr>
        <p:txBody>
          <a:bodyPr vert="horz" wrap="none" lIns="96653" tIns="48327" rIns="96653" bIns="48327" numCol="1" anchor="b" anchorCtr="0" compatLnSpc="1">
            <a:prstTxWarp prst="textNoShape">
              <a:avLst/>
            </a:prstTxWarp>
          </a:bodyPr>
          <a:lstStyle>
            <a:lvl1pPr algn="l" defTabSz="966788">
              <a:defRPr sz="1200"/>
            </a:lvl1pPr>
          </a:lstStyle>
          <a:p>
            <a:pPr>
              <a:defRPr/>
            </a:pPr>
            <a:endParaRPr lang="en-US"/>
          </a:p>
        </p:txBody>
      </p:sp>
      <p:sp>
        <p:nvSpPr>
          <p:cNvPr id="92167" name="Rectangle 7"/>
          <p:cNvSpPr>
            <a:spLocks noGrp="1" noChangeArrowheads="1"/>
          </p:cNvSpPr>
          <p:nvPr>
            <p:ph type="sldNum" sz="quarter" idx="5"/>
          </p:nvPr>
        </p:nvSpPr>
        <p:spPr bwMode="auto">
          <a:xfrm>
            <a:off x="4144963" y="9120188"/>
            <a:ext cx="3170237" cy="481012"/>
          </a:xfrm>
          <a:prstGeom prst="rect">
            <a:avLst/>
          </a:prstGeom>
          <a:noFill/>
          <a:ln w="12700">
            <a:noFill/>
            <a:miter lim="800000"/>
            <a:headEnd type="none" w="sm" len="sm"/>
            <a:tailEnd type="none" w="sm" len="sm"/>
          </a:ln>
          <a:effectLst/>
        </p:spPr>
        <p:txBody>
          <a:bodyPr vert="horz" wrap="none" lIns="96653" tIns="48327" rIns="96653" bIns="48327" numCol="1" anchor="b" anchorCtr="0" compatLnSpc="1">
            <a:prstTxWarp prst="textNoShape">
              <a:avLst/>
            </a:prstTxWarp>
          </a:bodyPr>
          <a:lstStyle>
            <a:lvl1pPr algn="r" defTabSz="966788">
              <a:defRPr sz="1200"/>
            </a:lvl1pPr>
          </a:lstStyle>
          <a:p>
            <a:pPr>
              <a:defRPr/>
            </a:pPr>
            <a:fld id="{DB73FB98-54DD-499A-A4A5-B11424D77A17}" type="slidenum">
              <a:rPr lang="en-US"/>
              <a:pPr>
                <a:defRPr/>
              </a:pPr>
              <a:t>‹#›</a:t>
            </a:fld>
            <a:endParaRPr lang="en-US"/>
          </a:p>
        </p:txBody>
      </p:sp>
    </p:spTree>
    <p:extLst>
      <p:ext uri="{BB962C8B-B14F-4D97-AF65-F5344CB8AC3E}">
        <p14:creationId xmlns:p14="http://schemas.microsoft.com/office/powerpoint/2010/main" val="36524258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txBox="1">
            <a:spLocks noGrp="1" noChangeArrowheads="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eaLnBrk="1" hangingPunct="1"/>
            <a:fld id="{14E19B6F-F994-4F2B-9AAC-869B6DBD30A1}" type="slidenum">
              <a:rPr lang="en-US" sz="1300">
                <a:latin typeface="Calibri" pitchFamily="34" charset="0"/>
              </a:rPr>
              <a:pPr algn="r" defTabSz="966788" eaLnBrk="1" hangingPunct="1"/>
              <a:t>2</a:t>
            </a:fld>
            <a:endParaRPr lang="en-US" sz="1300">
              <a:latin typeface="Calibri" pitchFamily="34" charset="0"/>
            </a:endParaRPr>
          </a:p>
        </p:txBody>
      </p:sp>
      <p:sp>
        <p:nvSpPr>
          <p:cNvPr id="112643" name="Rectangle 2"/>
          <p:cNvSpPr>
            <a:spLocks noGrp="1" noRot="1" noChangeAspect="1" noChangeArrowheads="1" noTextEdit="1"/>
          </p:cNvSpPr>
          <p:nvPr>
            <p:ph type="sldImg"/>
          </p:nvPr>
        </p:nvSpPr>
        <p:spPr>
          <a:xfrm>
            <a:off x="1263650" y="723900"/>
            <a:ext cx="4786313" cy="3589338"/>
          </a:xfrm>
          <a:ln cap="flat">
            <a:solidFill>
              <a:schemeClr val="tx1"/>
            </a:solidFill>
          </a:ln>
        </p:spPr>
      </p:sp>
      <p:sp>
        <p:nvSpPr>
          <p:cNvPr id="112644" name="Rectangle 3"/>
          <p:cNvSpPr>
            <a:spLocks noGrp="1" noChangeArrowheads="1"/>
          </p:cNvSpPr>
          <p:nvPr>
            <p:ph type="body" idx="1"/>
          </p:nvPr>
        </p:nvSpPr>
        <p:spPr>
          <a:xfrm>
            <a:off x="731838" y="4560888"/>
            <a:ext cx="5851525" cy="4319587"/>
          </a:xfrm>
          <a:noFill/>
          <a:ln w="9525"/>
        </p:spPr>
        <p:txBody>
          <a:bodyPr wrap="square" lIns="97379" tIns="49516" rIns="97379" bIns="49516" anchor="t"/>
          <a:lstStyle/>
          <a:p>
            <a:pPr eaLnBrk="1" hangingPunct="1">
              <a:spcBef>
                <a:spcPct val="0"/>
              </a:spcBef>
            </a:pPr>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txBox="1">
            <a:spLocks noGrp="1" noChangeArrowheads="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eaLnBrk="1" hangingPunct="1"/>
            <a:fld id="{31A4EBE9-302B-4540-8B1A-100026CB073C}" type="slidenum">
              <a:rPr lang="en-GB" sz="1300">
                <a:latin typeface="Calibri" pitchFamily="34" charset="0"/>
              </a:rPr>
              <a:pPr algn="r" defTabSz="966788" eaLnBrk="1" hangingPunct="1"/>
              <a:t>29</a:t>
            </a:fld>
            <a:endParaRPr lang="en-GB" sz="1300">
              <a:latin typeface="Calibri" pitchFamily="34" charset="0"/>
            </a:endParaRPr>
          </a:p>
        </p:txBody>
      </p:sp>
      <p:sp>
        <p:nvSpPr>
          <p:cNvPr id="141315" name="Rectangle 2"/>
          <p:cNvSpPr>
            <a:spLocks noGrp="1" noRot="1" noChangeAspect="1" noChangeArrowheads="1" noTextEdit="1"/>
          </p:cNvSpPr>
          <p:nvPr>
            <p:ph type="sldImg"/>
          </p:nvPr>
        </p:nvSpPr>
        <p:spPr>
          <a:xfrm>
            <a:off x="1257300" y="720725"/>
            <a:ext cx="4800600" cy="3600450"/>
          </a:xfrm>
          <a:ln/>
        </p:spPr>
      </p:sp>
      <p:sp>
        <p:nvSpPr>
          <p:cNvPr id="141316" name="Rectangle 3"/>
          <p:cNvSpPr>
            <a:spLocks noGrp="1" noChangeArrowheads="1"/>
          </p:cNvSpPr>
          <p:nvPr>
            <p:ph type="body" idx="1"/>
          </p:nvPr>
        </p:nvSpPr>
        <p:spPr>
          <a:xfrm>
            <a:off x="731838" y="4560888"/>
            <a:ext cx="5851525" cy="4319587"/>
          </a:xfrm>
          <a:noFill/>
          <a:ln w="9525"/>
        </p:spPr>
        <p:txBody>
          <a:bodyPr wrap="square" lIns="96661" tIns="48331" rIns="96661" bIns="48331" anchor="t"/>
          <a:lstStyle/>
          <a:p>
            <a:pPr eaLnBrk="1" hangingPunct="1">
              <a:spcBef>
                <a:spcPct val="0"/>
              </a:spcBef>
            </a:pPr>
            <a:endParaRPr lang="en-US" smtClean="0">
              <a:cs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7AA5D6F0-E719-4CCA-A527-637738F11A57}" type="slidenum">
              <a:rPr lang="en-US" smtClean="0"/>
              <a:pPr/>
              <a:t>40</a:t>
            </a:fld>
            <a:endParaRPr lang="en-US"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696FD94A-C2FD-48B6-BF5B-4D9711EAA627}" type="slidenum">
              <a:rPr lang="en-US" smtClean="0"/>
              <a:pPr/>
              <a:t>41</a:t>
            </a:fld>
            <a:endParaRPr lang="en-US"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B70E4C86-D86D-4C68-B208-B1E60FC50F7B}" type="slidenum">
              <a:rPr lang="en-US" smtClean="0"/>
              <a:pPr/>
              <a:t>42</a:t>
            </a:fld>
            <a:endParaRPr lang="en-US"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38947737-EB75-4CDD-A3C9-E0C4D75EFCFD}" type="slidenum">
              <a:rPr lang="en-US" smtClean="0"/>
              <a:pPr/>
              <a:t>43</a:t>
            </a:fld>
            <a:endParaRPr lang="en-US"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B95D543A-5FE9-420C-B60D-7860FE4DCD39}" type="slidenum">
              <a:rPr lang="en-US" smtClean="0"/>
              <a:pPr/>
              <a:t>46</a:t>
            </a:fld>
            <a:endParaRPr lang="en-US"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4C9FFC7F-3373-412F-92F4-203FB6073137}" type="slidenum">
              <a:rPr lang="en-US" smtClean="0"/>
              <a:pPr/>
              <a:t>47</a:t>
            </a:fld>
            <a:endParaRPr lang="en-US"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7647ADE6-125D-4285-99E1-88ECDED539E4}" type="slidenum">
              <a:rPr lang="en-US" smtClean="0"/>
              <a:pPr/>
              <a:t>48</a:t>
            </a:fld>
            <a:endParaRPr 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28FFD257-1964-4846-9DBD-77D2B350B2E4}" type="slidenum">
              <a:rPr lang="en-US" smtClean="0"/>
              <a:pPr/>
              <a:t>49</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w="9525"/>
        </p:spPr>
        <p:txBody>
          <a:bodyPr/>
          <a:lstStyle/>
          <a:p>
            <a:r>
              <a:rPr lang="en-US" smtClean="0"/>
              <a:t>Example: </a:t>
            </a:r>
            <a:r>
              <a:rPr lang="en-US" i="1" smtClean="0"/>
              <a:t>cn</a:t>
            </a:r>
            <a:r>
              <a:rPr lang="en-US" i="1" baseline="30000" smtClean="0"/>
              <a:t>2</a:t>
            </a:r>
            <a:endParaRPr lang="en-US" i="1" smtClean="0"/>
          </a:p>
          <a:p>
            <a:r>
              <a:rPr lang="en-US" smtClean="0"/>
              <a:t> </a:t>
            </a:r>
          </a:p>
          <a:p>
            <a:pPr>
              <a:buFont typeface="Symbol" pitchFamily="18" charset="2"/>
              <a:buChar char="Þ"/>
            </a:pPr>
            <a:r>
              <a:rPr lang="en-US" smtClean="0"/>
              <a:t> how much faster on twice as fast computer? (2)</a:t>
            </a:r>
          </a:p>
          <a:p>
            <a:pPr>
              <a:buFont typeface="Symbol" pitchFamily="18" charset="2"/>
              <a:buChar char="Þ"/>
            </a:pPr>
            <a:r>
              <a:rPr lang="en-US" smtClean="0"/>
              <a:t> how much longer for 2</a:t>
            </a:r>
            <a:r>
              <a:rPr lang="en-US" i="1" smtClean="0"/>
              <a:t>n</a:t>
            </a:r>
            <a:r>
              <a:rPr lang="en-US" smtClean="0"/>
              <a:t>? (4)</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AB1D5379-0B4B-4111-9E7C-5B1B9B45C1E0}" type="slidenum">
              <a:rPr lang="en-US" smtClean="0"/>
              <a:pPr/>
              <a:t>50</a:t>
            </a:fld>
            <a:endParaRPr lang="en-US"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txBox="1">
            <a:spLocks noGrp="1" noChangeArrowheads="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eaLnBrk="1" hangingPunct="1"/>
            <a:fld id="{33CF72DF-3F54-4363-AB24-DABBF166F370}" type="slidenum">
              <a:rPr lang="en-US" sz="1300">
                <a:latin typeface="Calibri" pitchFamily="34" charset="0"/>
              </a:rPr>
              <a:pPr algn="r" defTabSz="966788" eaLnBrk="1" hangingPunct="1"/>
              <a:t>3</a:t>
            </a:fld>
            <a:endParaRPr lang="en-US" sz="1300">
              <a:latin typeface="Calibri" pitchFamily="34" charset="0"/>
            </a:endParaRPr>
          </a:p>
        </p:txBody>
      </p:sp>
      <p:sp>
        <p:nvSpPr>
          <p:cNvPr id="114691" name="Rectangle 2"/>
          <p:cNvSpPr>
            <a:spLocks noGrp="1" noRot="1" noChangeAspect="1" noChangeArrowheads="1" noTextEdit="1"/>
          </p:cNvSpPr>
          <p:nvPr>
            <p:ph type="sldImg"/>
          </p:nvPr>
        </p:nvSpPr>
        <p:spPr>
          <a:xfrm>
            <a:off x="1257300" y="720725"/>
            <a:ext cx="4800600" cy="3600450"/>
          </a:xfrm>
          <a:ln/>
        </p:spPr>
      </p:sp>
      <p:sp>
        <p:nvSpPr>
          <p:cNvPr id="114692" name="Rectangle 3"/>
          <p:cNvSpPr>
            <a:spLocks noGrp="1" noChangeArrowheads="1"/>
          </p:cNvSpPr>
          <p:nvPr>
            <p:ph type="body" idx="1"/>
          </p:nvPr>
        </p:nvSpPr>
        <p:spPr>
          <a:xfrm>
            <a:off x="731838" y="4560888"/>
            <a:ext cx="5851525" cy="4319587"/>
          </a:xfrm>
          <a:noFill/>
          <a:ln w="9525"/>
        </p:spPr>
        <p:txBody>
          <a:bodyPr wrap="square" lIns="96661" tIns="48331" rIns="96661" bIns="48331" anchor="t"/>
          <a:lstStyle/>
          <a:p>
            <a:pPr eaLnBrk="1" hangingPunct="1">
              <a:spcBef>
                <a:spcPct val="0"/>
              </a:spcBef>
            </a:pPr>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B3178F89-24D4-4105-81D1-1AB3C3EAE816}" type="slidenum">
              <a:rPr lang="en-US" smtClean="0"/>
              <a:pPr/>
              <a:t>52</a:t>
            </a:fld>
            <a:endParaRPr lang="en-U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B3A80826-D716-4F06-9933-EC925C15FDB5}" type="slidenum">
              <a:rPr lang="en-US" smtClean="0"/>
              <a:pPr/>
              <a:t>53</a:t>
            </a:fld>
            <a:endParaRPr lang="en-US" smtClean="0"/>
          </a:p>
        </p:txBody>
      </p:sp>
      <p:sp>
        <p:nvSpPr>
          <p:cNvPr id="63491" name="Rectangle 2"/>
          <p:cNvSpPr>
            <a:spLocks noGrp="1" noRot="1" noChangeAspect="1" noChangeArrowheads="1" noTextEdit="1"/>
          </p:cNvSpPr>
          <p:nvPr>
            <p:ph type="sldImg"/>
          </p:nvPr>
        </p:nvSpPr>
        <p:spPr>
          <a:xfrm>
            <a:off x="1257300" y="708025"/>
            <a:ext cx="4800600" cy="3600450"/>
          </a:xfrm>
          <a:ln/>
        </p:spPr>
      </p:sp>
      <p:sp>
        <p:nvSpPr>
          <p:cNvPr id="63492" name="Rectangle 3"/>
          <p:cNvSpPr>
            <a:spLocks noGrp="1" noChangeArrowheads="1"/>
          </p:cNvSpPr>
          <p:nvPr>
            <p:ph type="body" idx="1"/>
          </p:nvPr>
        </p:nvSpPr>
        <p:spPr>
          <a:noFill/>
          <a:ln w="9525"/>
        </p:spPr>
        <p:txBody>
          <a:bodyPr/>
          <a:lstStyle/>
          <a:p>
            <a:r>
              <a:rPr lang="en-US" smtClean="0">
                <a:cs typeface="Times New Roman" pitchFamily="18" charset="0"/>
              </a:rPr>
              <a:t>Examples:</a:t>
            </a:r>
          </a:p>
          <a:p>
            <a:r>
              <a:rPr lang="en-US" smtClean="0">
                <a:cs typeface="Times New Roman" pitchFamily="18" charset="0"/>
              </a:rPr>
              <a:t> 10</a:t>
            </a:r>
            <a:r>
              <a:rPr lang="en-US" i="1" smtClean="0">
                <a:cs typeface="Times New Roman" pitchFamily="18" charset="0"/>
              </a:rPr>
              <a:t>n</a:t>
            </a:r>
            <a:r>
              <a:rPr lang="en-US" smtClean="0">
                <a:cs typeface="Times New Roman" pitchFamily="18" charset="0"/>
              </a:rPr>
              <a:t> is O(</a:t>
            </a:r>
            <a:r>
              <a:rPr lang="en-US" i="1" smtClean="0">
                <a:cs typeface="Times New Roman" pitchFamily="18" charset="0"/>
              </a:rPr>
              <a:t>n</a:t>
            </a:r>
            <a:r>
              <a:rPr lang="en-US" baseline="30000" smtClean="0">
                <a:cs typeface="Times New Roman" pitchFamily="18" charset="0"/>
              </a:rPr>
              <a:t>2</a:t>
            </a:r>
            <a:r>
              <a:rPr lang="en-US" smtClean="0">
                <a:cs typeface="Times New Roman" pitchFamily="18" charset="0"/>
              </a:rPr>
              <a:t>)</a:t>
            </a:r>
          </a:p>
          <a:p>
            <a:r>
              <a:rPr lang="en-US" smtClean="0">
                <a:cs typeface="Times New Roman" pitchFamily="18" charset="0"/>
              </a:rPr>
              <a:t>since 10</a:t>
            </a:r>
            <a:r>
              <a:rPr lang="en-US" i="1" smtClean="0">
                <a:cs typeface="Times New Roman" pitchFamily="18" charset="0"/>
              </a:rPr>
              <a:t>n</a:t>
            </a:r>
            <a:r>
              <a:rPr lang="en-US" smtClean="0">
                <a:cs typeface="Times New Roman" pitchFamily="18" charset="0"/>
              </a:rPr>
              <a:t> </a:t>
            </a:r>
            <a:r>
              <a:rPr lang="en-US" smtClean="0">
                <a:latin typeface="Lucida Grande" pitchFamily="84" charset="0"/>
                <a:cs typeface="Times New Roman" pitchFamily="18" charset="0"/>
              </a:rPr>
              <a:t>≤</a:t>
            </a:r>
            <a:r>
              <a:rPr lang="en-US" smtClean="0">
                <a:cs typeface="Times New Roman" pitchFamily="18" charset="0"/>
              </a:rPr>
              <a:t> 10</a:t>
            </a:r>
            <a:r>
              <a:rPr lang="en-US" i="1" smtClean="0">
                <a:cs typeface="Times New Roman" pitchFamily="18" charset="0"/>
              </a:rPr>
              <a:t>n</a:t>
            </a:r>
            <a:r>
              <a:rPr lang="en-US" baseline="30000" smtClean="0">
                <a:cs typeface="Times New Roman" pitchFamily="18" charset="0"/>
              </a:rPr>
              <a:t>2</a:t>
            </a:r>
            <a:r>
              <a:rPr lang="en-US" smtClean="0">
                <a:cs typeface="Times New Roman" pitchFamily="18" charset="0"/>
              </a:rPr>
              <a:t>  for </a:t>
            </a:r>
            <a:r>
              <a:rPr lang="en-US" i="1" smtClean="0">
                <a:cs typeface="Times New Roman" pitchFamily="18" charset="0"/>
              </a:rPr>
              <a:t>n </a:t>
            </a:r>
            <a:r>
              <a:rPr lang="en-US" i="1" smtClean="0">
                <a:latin typeface="Lucida Grande" pitchFamily="84" charset="0"/>
                <a:cs typeface="Times New Roman" pitchFamily="18" charset="0"/>
              </a:rPr>
              <a:t>≥</a:t>
            </a:r>
            <a:r>
              <a:rPr lang="en-US" i="1" smtClean="0">
                <a:cs typeface="Times New Roman" pitchFamily="18" charset="0"/>
              </a:rPr>
              <a:t> </a:t>
            </a:r>
            <a:r>
              <a:rPr lang="en-US" smtClean="0">
                <a:cs typeface="Times New Roman" pitchFamily="18" charset="0"/>
              </a:rPr>
              <a:t>1  or 10</a:t>
            </a:r>
            <a:r>
              <a:rPr lang="en-US" i="1" smtClean="0">
                <a:cs typeface="Times New Roman" pitchFamily="18" charset="0"/>
              </a:rPr>
              <a:t>n</a:t>
            </a:r>
            <a:r>
              <a:rPr lang="en-US" smtClean="0">
                <a:cs typeface="Times New Roman" pitchFamily="18" charset="0"/>
              </a:rPr>
              <a:t> </a:t>
            </a:r>
            <a:r>
              <a:rPr lang="en-US" smtClean="0">
                <a:latin typeface="Lucida Grande" pitchFamily="84" charset="0"/>
                <a:cs typeface="Times New Roman" pitchFamily="18" charset="0"/>
              </a:rPr>
              <a:t>≤</a:t>
            </a:r>
            <a:r>
              <a:rPr lang="en-US" smtClean="0">
                <a:cs typeface="Times New Roman" pitchFamily="18" charset="0"/>
              </a:rPr>
              <a:t> </a:t>
            </a:r>
            <a:r>
              <a:rPr lang="en-US" i="1" smtClean="0">
                <a:cs typeface="Times New Roman" pitchFamily="18" charset="0"/>
              </a:rPr>
              <a:t>n</a:t>
            </a:r>
            <a:r>
              <a:rPr lang="en-US" baseline="30000" smtClean="0">
                <a:cs typeface="Times New Roman" pitchFamily="18" charset="0"/>
              </a:rPr>
              <a:t>2  </a:t>
            </a:r>
            <a:r>
              <a:rPr lang="en-US" smtClean="0">
                <a:cs typeface="Times New Roman" pitchFamily="18" charset="0"/>
              </a:rPr>
              <a:t>for </a:t>
            </a:r>
            <a:r>
              <a:rPr lang="en-US" i="1" smtClean="0">
                <a:cs typeface="Times New Roman" pitchFamily="18" charset="0"/>
              </a:rPr>
              <a:t>n </a:t>
            </a:r>
            <a:r>
              <a:rPr lang="en-US" i="1" smtClean="0">
                <a:latin typeface="Lucida Grande" pitchFamily="84" charset="0"/>
                <a:cs typeface="Times New Roman" pitchFamily="18" charset="0"/>
              </a:rPr>
              <a:t>≥</a:t>
            </a:r>
            <a:r>
              <a:rPr lang="en-US" i="1" smtClean="0">
                <a:cs typeface="Times New Roman" pitchFamily="18" charset="0"/>
              </a:rPr>
              <a:t> </a:t>
            </a:r>
            <a:r>
              <a:rPr lang="en-US" smtClean="0">
                <a:cs typeface="Times New Roman" pitchFamily="18" charset="0"/>
              </a:rPr>
              <a:t>10 </a:t>
            </a:r>
          </a:p>
          <a:p>
            <a:endParaRPr lang="en-US" smtClean="0">
              <a:cs typeface="Times New Roman" pitchFamily="18" charset="0"/>
            </a:endParaRPr>
          </a:p>
          <a:p>
            <a:r>
              <a:rPr lang="en-US" smtClean="0">
                <a:cs typeface="Times New Roman" pitchFamily="18" charset="0"/>
              </a:rPr>
              <a:t>                    </a:t>
            </a:r>
            <a:r>
              <a:rPr lang="en-US" i="1" smtClean="0">
                <a:cs typeface="Times New Roman" pitchFamily="18" charset="0"/>
              </a:rPr>
              <a:t>c            n</a:t>
            </a:r>
            <a:r>
              <a:rPr lang="en-US" baseline="-25000" smtClean="0">
                <a:cs typeface="Times New Roman" pitchFamily="18" charset="0"/>
              </a:rPr>
              <a:t>0</a:t>
            </a:r>
            <a:endParaRPr lang="en-US" smtClean="0">
              <a:cs typeface="Times New Roman" pitchFamily="18" charset="0"/>
            </a:endParaRPr>
          </a:p>
          <a:p>
            <a:r>
              <a:rPr lang="en-US" smtClean="0">
                <a:cs typeface="Times New Roman" pitchFamily="18" charset="0"/>
              </a:rPr>
              <a:t>5</a:t>
            </a:r>
            <a:r>
              <a:rPr lang="en-US" i="1" smtClean="0">
                <a:cs typeface="Times New Roman" pitchFamily="18" charset="0"/>
              </a:rPr>
              <a:t>n</a:t>
            </a:r>
            <a:r>
              <a:rPr lang="en-US" smtClean="0">
                <a:cs typeface="Times New Roman" pitchFamily="18" charset="0"/>
              </a:rPr>
              <a:t>+20 is O(10</a:t>
            </a:r>
            <a:r>
              <a:rPr lang="en-US" i="1" smtClean="0">
                <a:cs typeface="Times New Roman" pitchFamily="18" charset="0"/>
              </a:rPr>
              <a:t>n</a:t>
            </a:r>
            <a:r>
              <a:rPr lang="en-US" smtClean="0">
                <a:cs typeface="Times New Roman" pitchFamily="18" charset="0"/>
              </a:rPr>
              <a:t>)</a:t>
            </a:r>
          </a:p>
          <a:p>
            <a:r>
              <a:rPr lang="en-US" smtClean="0">
                <a:cs typeface="Times New Roman" pitchFamily="18" charset="0"/>
              </a:rPr>
              <a:t>since 5</a:t>
            </a:r>
            <a:r>
              <a:rPr lang="en-US" i="1" smtClean="0">
                <a:cs typeface="Times New Roman" pitchFamily="18" charset="0"/>
              </a:rPr>
              <a:t>n</a:t>
            </a:r>
            <a:r>
              <a:rPr lang="en-US" smtClean="0">
                <a:cs typeface="Times New Roman" pitchFamily="18" charset="0"/>
              </a:rPr>
              <a:t>+20 </a:t>
            </a:r>
            <a:r>
              <a:rPr lang="en-US" smtClean="0">
                <a:latin typeface="Lucida Grande" pitchFamily="84" charset="0"/>
                <a:cs typeface="Times New Roman" pitchFamily="18" charset="0"/>
              </a:rPr>
              <a:t>≤</a:t>
            </a:r>
            <a:r>
              <a:rPr lang="en-US" smtClean="0">
                <a:cs typeface="Times New Roman" pitchFamily="18" charset="0"/>
              </a:rPr>
              <a:t> 10 </a:t>
            </a:r>
            <a:r>
              <a:rPr lang="en-US" i="1" smtClean="0">
                <a:cs typeface="Times New Roman" pitchFamily="18" charset="0"/>
              </a:rPr>
              <a:t>n </a:t>
            </a:r>
            <a:r>
              <a:rPr lang="en-US" smtClean="0">
                <a:cs typeface="Times New Roman" pitchFamily="18" charset="0"/>
              </a:rPr>
              <a:t>for </a:t>
            </a:r>
            <a:r>
              <a:rPr lang="en-US" i="1" smtClean="0">
                <a:cs typeface="Times New Roman" pitchFamily="18" charset="0"/>
              </a:rPr>
              <a:t>n </a:t>
            </a:r>
            <a:r>
              <a:rPr lang="en-US" i="1" smtClean="0">
                <a:latin typeface="Lucida Grande" pitchFamily="84" charset="0"/>
                <a:cs typeface="Times New Roman" pitchFamily="18" charset="0"/>
              </a:rPr>
              <a:t>≥</a:t>
            </a:r>
            <a:r>
              <a:rPr lang="en-US" i="1" smtClean="0">
                <a:cs typeface="Times New Roman" pitchFamily="18" charset="0"/>
              </a:rPr>
              <a:t> </a:t>
            </a:r>
            <a:r>
              <a:rPr lang="en-US" smtClean="0">
                <a:cs typeface="Times New Roman" pitchFamily="18" charset="0"/>
              </a:rPr>
              <a:t>4</a:t>
            </a:r>
          </a:p>
          <a:p>
            <a:endParaRPr lang="en-US" i="1" smtClean="0">
              <a:cs typeface="Times New Roman" pitchFamily="18" charset="0"/>
            </a:endParaRPr>
          </a:p>
          <a:p>
            <a:r>
              <a:rPr lang="en-US" i="1" smtClean="0">
                <a:cs typeface="Times New Roman" pitchFamily="18" charset="0"/>
              </a:rPr>
              <a:t>                         c            n</a:t>
            </a:r>
            <a:r>
              <a:rPr lang="en-US" baseline="-25000" smtClean="0">
                <a:cs typeface="Times New Roman" pitchFamily="18" charset="0"/>
              </a:rPr>
              <a:t>0</a:t>
            </a:r>
            <a:endParaRPr lang="en-US" smtClean="0">
              <a:cs typeface="Times New Roman" pitchFamily="18" charset="0"/>
            </a:endParaRPr>
          </a:p>
          <a:p>
            <a:endParaRPr lang="en-US" smtClean="0">
              <a:cs typeface="Times New Roman" pitchFamily="18" charset="0"/>
            </a:endParaRPr>
          </a:p>
          <a:p>
            <a:endParaRPr lang="en-US" smtClean="0">
              <a:cs typeface="Times New Roman" pitchFamily="18" charset="0"/>
            </a:endParaRPr>
          </a:p>
          <a:p>
            <a:endParaRPr lang="en-US" smtClean="0"/>
          </a:p>
        </p:txBody>
      </p:sp>
      <p:sp>
        <p:nvSpPr>
          <p:cNvPr id="63493" name="Line 4"/>
          <p:cNvSpPr>
            <a:spLocks noChangeShapeType="1"/>
          </p:cNvSpPr>
          <p:nvPr/>
        </p:nvSpPr>
        <p:spPr bwMode="auto">
          <a:xfrm flipH="1" flipV="1">
            <a:off x="1908175" y="5981700"/>
            <a:ext cx="0" cy="314325"/>
          </a:xfrm>
          <a:prstGeom prst="line">
            <a:avLst/>
          </a:prstGeom>
          <a:noFill/>
          <a:ln w="12700">
            <a:solidFill>
              <a:srgbClr val="FF0000"/>
            </a:solidFill>
            <a:round/>
            <a:headEnd type="none" w="sm" len="sm"/>
            <a:tailEnd type="triangle" w="sm" len="sm"/>
          </a:ln>
        </p:spPr>
        <p:txBody>
          <a:bodyPr wrap="none" anchor="ctr"/>
          <a:lstStyle/>
          <a:p>
            <a:endParaRPr lang="en-US"/>
          </a:p>
        </p:txBody>
      </p:sp>
      <p:sp>
        <p:nvSpPr>
          <p:cNvPr id="63494" name="Line 5"/>
          <p:cNvSpPr>
            <a:spLocks noChangeShapeType="1"/>
          </p:cNvSpPr>
          <p:nvPr/>
        </p:nvSpPr>
        <p:spPr bwMode="auto">
          <a:xfrm flipV="1">
            <a:off x="2438400" y="5943600"/>
            <a:ext cx="228600" cy="381000"/>
          </a:xfrm>
          <a:prstGeom prst="line">
            <a:avLst/>
          </a:prstGeom>
          <a:noFill/>
          <a:ln w="12700">
            <a:solidFill>
              <a:srgbClr val="FF0000"/>
            </a:solidFill>
            <a:round/>
            <a:headEnd type="none" w="sm" len="sm"/>
            <a:tailEnd type="triangle" w="sm" len="sm"/>
          </a:ln>
        </p:spPr>
        <p:txBody>
          <a:bodyPr wrap="none" anchor="ctr"/>
          <a:lstStyle/>
          <a:p>
            <a:endParaRPr lang="en-US"/>
          </a:p>
        </p:txBody>
      </p:sp>
      <p:sp>
        <p:nvSpPr>
          <p:cNvPr id="63495" name="Line 6"/>
          <p:cNvSpPr>
            <a:spLocks noChangeShapeType="1"/>
          </p:cNvSpPr>
          <p:nvPr/>
        </p:nvSpPr>
        <p:spPr bwMode="auto">
          <a:xfrm flipH="1" flipV="1">
            <a:off x="2066925" y="6924675"/>
            <a:ext cx="0" cy="315913"/>
          </a:xfrm>
          <a:prstGeom prst="line">
            <a:avLst/>
          </a:prstGeom>
          <a:noFill/>
          <a:ln w="12700">
            <a:solidFill>
              <a:srgbClr val="FF0000"/>
            </a:solidFill>
            <a:round/>
            <a:headEnd type="none" w="sm" len="sm"/>
            <a:tailEnd type="triangle" w="sm" len="sm"/>
          </a:ln>
        </p:spPr>
        <p:txBody>
          <a:bodyPr wrap="none" anchor="ctr"/>
          <a:lstStyle/>
          <a:p>
            <a:endParaRPr lang="en-US"/>
          </a:p>
        </p:txBody>
      </p:sp>
      <p:sp>
        <p:nvSpPr>
          <p:cNvPr id="63496" name="Line 7"/>
          <p:cNvSpPr>
            <a:spLocks noChangeShapeType="1"/>
          </p:cNvSpPr>
          <p:nvPr/>
        </p:nvSpPr>
        <p:spPr bwMode="auto">
          <a:xfrm flipV="1">
            <a:off x="2703513" y="6924675"/>
            <a:ext cx="79375" cy="315913"/>
          </a:xfrm>
          <a:prstGeom prst="line">
            <a:avLst/>
          </a:prstGeom>
          <a:noFill/>
          <a:ln w="12700">
            <a:solidFill>
              <a:srgbClr val="FF0000"/>
            </a:solidFill>
            <a:round/>
            <a:headEnd type="none" w="sm" len="sm"/>
            <a:tailEnd type="triangle" w="sm" len="sm"/>
          </a:ln>
        </p:spPr>
        <p:txBody>
          <a:bodyPr wrap="none" anchor="ct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CA92A1BE-C2AA-4D22-9995-F5B7C540FF32}" type="slidenum">
              <a:rPr lang="en-US" smtClean="0"/>
              <a:pPr/>
              <a:t>54</a:t>
            </a:fld>
            <a:endParaRPr lang="en-US"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812618B9-B3A7-4350-BAE1-B1DEA3E1032C}" type="slidenum">
              <a:rPr lang="en-US" smtClean="0"/>
              <a:pPr/>
              <a:t>55</a:t>
            </a:fld>
            <a:endParaRPr lang="en-US" smtClean="0"/>
          </a:p>
        </p:txBody>
      </p:sp>
      <p:sp>
        <p:nvSpPr>
          <p:cNvPr id="64515" name="Rectangle 2"/>
          <p:cNvSpPr>
            <a:spLocks noGrp="1" noRot="1" noChangeAspect="1" noChangeArrowheads="1" noTextEdit="1"/>
          </p:cNvSpPr>
          <p:nvPr>
            <p:ph type="sldImg"/>
          </p:nvPr>
        </p:nvSpPr>
        <p:spPr>
          <a:xfrm>
            <a:off x="1257300" y="720725"/>
            <a:ext cx="4800600" cy="3600450"/>
          </a:xfrm>
          <a:ln/>
        </p:spPr>
      </p:sp>
      <p:sp>
        <p:nvSpPr>
          <p:cNvPr id="64516" name="Rectangle 3"/>
          <p:cNvSpPr>
            <a:spLocks noGrp="1" noChangeArrowheads="1"/>
          </p:cNvSpPr>
          <p:nvPr>
            <p:ph type="body" idx="1"/>
          </p:nvPr>
        </p:nvSpPr>
        <p:spPr>
          <a:xfrm>
            <a:off x="974725" y="4560888"/>
            <a:ext cx="5365750" cy="4319587"/>
          </a:xfrm>
          <a:noFill/>
          <a:ln w="9525"/>
        </p:spPr>
        <p:txBody>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CDCE6E5B-6B36-4667-9423-86FEAB81187F}" type="slidenum">
              <a:rPr lang="en-US" smtClean="0"/>
              <a:pPr/>
              <a:t>56</a:t>
            </a:fld>
            <a:endParaRPr lang="en-US"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9C5EF65F-AA8B-4582-893B-1281797B4C08}" type="slidenum">
              <a:rPr lang="en-US" smtClean="0"/>
              <a:pPr/>
              <a:t>57</a:t>
            </a:fld>
            <a:endParaRPr lang="en-US" smtClean="0"/>
          </a:p>
        </p:txBody>
      </p:sp>
      <p:sp>
        <p:nvSpPr>
          <p:cNvPr id="65539" name="Rectangle 2"/>
          <p:cNvSpPr>
            <a:spLocks noGrp="1" noRot="1" noChangeAspect="1" noChangeArrowheads="1" noTextEdit="1"/>
          </p:cNvSpPr>
          <p:nvPr>
            <p:ph type="sldImg"/>
          </p:nvPr>
        </p:nvSpPr>
        <p:spPr>
          <a:xfrm>
            <a:off x="1257300" y="720725"/>
            <a:ext cx="4800600" cy="3600450"/>
          </a:xfrm>
          <a:ln/>
        </p:spPr>
      </p:sp>
      <p:sp>
        <p:nvSpPr>
          <p:cNvPr id="65540" name="Rectangle 3"/>
          <p:cNvSpPr>
            <a:spLocks noGrp="1" noChangeArrowheads="1"/>
          </p:cNvSpPr>
          <p:nvPr>
            <p:ph type="body" idx="1"/>
          </p:nvPr>
        </p:nvSpPr>
        <p:spPr>
          <a:xfrm>
            <a:off x="974725" y="4560888"/>
            <a:ext cx="5365750" cy="4319587"/>
          </a:xfrm>
          <a:noFill/>
          <a:ln w="9525"/>
        </p:spPr>
        <p:txBody>
          <a:bodyPr/>
          <a:lstStyle/>
          <a:p>
            <a:r>
              <a:rPr lang="en-US" smtClean="0"/>
              <a:t> </a:t>
            </a:r>
            <a:endParaRPr lang="en-CA"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8E30946E-430A-4464-AF14-C7A88912B5C4}" type="slidenum">
              <a:rPr lang="en-US" smtClean="0"/>
              <a:pPr/>
              <a:t>58</a:t>
            </a:fld>
            <a:endParaRPr lang="en-US"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73F6DACF-9641-4EAE-81F8-0B1E955C213C}" type="slidenum">
              <a:rPr lang="en-US" smtClean="0"/>
              <a:pPr/>
              <a:t>59</a:t>
            </a:fld>
            <a:endParaRPr lang="en-US" smtClean="0"/>
          </a:p>
        </p:txBody>
      </p:sp>
      <p:sp>
        <p:nvSpPr>
          <p:cNvPr id="66563" name="Rectangle 2"/>
          <p:cNvSpPr>
            <a:spLocks noGrp="1" noRot="1" noChangeAspect="1" noChangeArrowheads="1" noTextEdit="1"/>
          </p:cNvSpPr>
          <p:nvPr>
            <p:ph type="sldImg"/>
          </p:nvPr>
        </p:nvSpPr>
        <p:spPr>
          <a:xfrm>
            <a:off x="1257300" y="720725"/>
            <a:ext cx="4800600" cy="3600450"/>
          </a:xfrm>
          <a:ln/>
        </p:spPr>
      </p:sp>
      <p:sp>
        <p:nvSpPr>
          <p:cNvPr id="66564" name="Rectangle 3"/>
          <p:cNvSpPr>
            <a:spLocks noGrp="1" noChangeArrowheads="1"/>
          </p:cNvSpPr>
          <p:nvPr>
            <p:ph type="body" idx="1"/>
          </p:nvPr>
        </p:nvSpPr>
        <p:spPr>
          <a:xfrm>
            <a:off x="974725" y="4560888"/>
            <a:ext cx="5365750" cy="4319587"/>
          </a:xfrm>
          <a:noFill/>
          <a:ln w="9525"/>
        </p:spPr>
        <p:txBody>
          <a:bodyPr/>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B593621F-BC7E-48FC-8A30-BD18B7C3F91B}" type="slidenum">
              <a:rPr lang="en-US" smtClean="0"/>
              <a:pPr/>
              <a:t>60</a:t>
            </a:fld>
            <a:endParaRPr lang="en-US" smtClean="0"/>
          </a:p>
        </p:txBody>
      </p:sp>
      <p:sp>
        <p:nvSpPr>
          <p:cNvPr id="67587" name="Rectangle 2"/>
          <p:cNvSpPr>
            <a:spLocks noGrp="1" noRot="1" noChangeAspect="1" noChangeArrowheads="1" noTextEdit="1"/>
          </p:cNvSpPr>
          <p:nvPr>
            <p:ph type="sldImg"/>
          </p:nvPr>
        </p:nvSpPr>
        <p:spPr>
          <a:xfrm>
            <a:off x="1257300" y="708025"/>
            <a:ext cx="4800600" cy="3600450"/>
          </a:xfrm>
          <a:ln/>
        </p:spPr>
      </p:sp>
      <p:sp>
        <p:nvSpPr>
          <p:cNvPr id="67588"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5B4A8BF6-C7CC-4CC7-B6AE-18B91E9E16AD}" type="slidenum">
              <a:rPr lang="en-US" smtClean="0"/>
              <a:pPr/>
              <a:t>61</a:t>
            </a:fld>
            <a:endParaRPr lang="en-US"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Rot="1" noChangeAspect="1" noChangeArrowheads="1" noTextEdit="1"/>
          </p:cNvSpPr>
          <p:nvPr>
            <p:ph type="sldImg"/>
          </p:nvPr>
        </p:nvSpPr>
        <p:spPr>
          <a:ln/>
        </p:spPr>
      </p:sp>
      <p:sp>
        <p:nvSpPr>
          <p:cNvPr id="229379" name="Rectangle 3"/>
          <p:cNvSpPr>
            <a:spLocks noGrp="1" noChangeArrowheads="1"/>
          </p:cNvSpPr>
          <p:nvPr>
            <p:ph type="body" idx="1"/>
          </p:nvPr>
        </p:nvSpPr>
        <p:spPr>
          <a:noFill/>
          <a:ln w="9525"/>
        </p:spPr>
        <p:txBody>
          <a:bodyPr/>
          <a:lstStyle/>
          <a:p>
            <a:r>
              <a:rPr lang="en-US" smtClean="0"/>
              <a:t>Euclid’s algorithm is good for introducing the notion of an algorithm because it </a:t>
            </a:r>
          </a:p>
          <a:p>
            <a:r>
              <a:rPr lang="en-US" smtClean="0"/>
              <a:t>makes a clear separation from a program that implements the algorithm.</a:t>
            </a:r>
          </a:p>
          <a:p>
            <a:r>
              <a:rPr lang="en-US" smtClean="0"/>
              <a:t>It is also one that is familiar to most students.</a:t>
            </a:r>
          </a:p>
          <a:p>
            <a:endParaRPr lang="en-US" smtClean="0"/>
          </a:p>
          <a:p>
            <a:r>
              <a:rPr lang="en-US" smtClean="0"/>
              <a:t>Al Khowarizmi (many spellings possible...) – “algorism” (originally) and then</a:t>
            </a:r>
          </a:p>
          <a:p>
            <a:r>
              <a:rPr lang="en-US" smtClean="0"/>
              <a:t> later “algorithm” come from his name.</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F6AA5159-CC8B-4D65-90D8-D41068E83A5B}" type="slidenum">
              <a:rPr lang="en-US" smtClean="0"/>
              <a:pPr/>
              <a:t>62</a:t>
            </a:fld>
            <a:endParaRPr lang="en-US"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C504D4CC-6394-42C1-BB69-7DDDF782155F}" type="slidenum">
              <a:rPr lang="en-US" smtClean="0"/>
              <a:pPr/>
              <a:t>63</a:t>
            </a:fld>
            <a:endParaRPr lang="en-US"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A7858A3C-F74E-41CF-BEDB-C789B8EFDD97}" type="slidenum">
              <a:rPr lang="en-US" smtClean="0"/>
              <a:pPr/>
              <a:t>64</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211AC051-A47B-412B-8F07-4E2744F1408C}" type="slidenum">
              <a:rPr lang="en-US" smtClean="0"/>
              <a:pPr/>
              <a:t>65</a:t>
            </a:fld>
            <a:endParaRPr lang="en-US"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F4FD3A03-7118-43BE-9499-527BFA57DA54}" type="slidenum">
              <a:rPr lang="en-US" smtClean="0"/>
              <a:pPr/>
              <a:t>66</a:t>
            </a:fld>
            <a:endParaRPr lang="en-US"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3A0D0B4C-1908-4B97-9440-A2F2DCA5E949}" type="slidenum">
              <a:rPr lang="en-US" smtClean="0"/>
              <a:pPr/>
              <a:t>67</a:t>
            </a:fld>
            <a:endParaRPr lang="en-US" smtClean="0"/>
          </a:p>
        </p:txBody>
      </p:sp>
      <p:sp>
        <p:nvSpPr>
          <p:cNvPr id="74755" name="Rectangle 2"/>
          <p:cNvSpPr>
            <a:spLocks noGrp="1" noRot="1" noChangeAspect="1" noChangeArrowheads="1" noTextEdit="1"/>
          </p:cNvSpPr>
          <p:nvPr>
            <p:ph type="sldImg"/>
          </p:nvPr>
        </p:nvSpPr>
        <p:spPr>
          <a:xfrm>
            <a:off x="1257300" y="685800"/>
            <a:ext cx="4800600" cy="3600450"/>
          </a:xfrm>
          <a:ln/>
        </p:spPr>
      </p:sp>
      <p:sp>
        <p:nvSpPr>
          <p:cNvPr id="74756"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520AB123-C9CB-4659-B705-BDB7CA1339A8}" type="slidenum">
              <a:rPr lang="en-US" smtClean="0"/>
              <a:pPr/>
              <a:t>68</a:t>
            </a:fld>
            <a:endParaRPr lang="en-US" smtClean="0"/>
          </a:p>
        </p:txBody>
      </p:sp>
      <p:sp>
        <p:nvSpPr>
          <p:cNvPr id="75779" name="Rectangle 1026"/>
          <p:cNvSpPr>
            <a:spLocks noGrp="1" noRot="1" noChangeAspect="1" noChangeArrowheads="1" noTextEdit="1"/>
          </p:cNvSpPr>
          <p:nvPr>
            <p:ph type="sldImg"/>
          </p:nvPr>
        </p:nvSpPr>
        <p:spPr>
          <a:xfrm>
            <a:off x="1257300" y="685800"/>
            <a:ext cx="4800600" cy="3600450"/>
          </a:xfrm>
          <a:ln/>
        </p:spPr>
      </p:sp>
      <p:sp>
        <p:nvSpPr>
          <p:cNvPr id="75780" name="Rectangle 1027"/>
          <p:cNvSpPr>
            <a:spLocks noGrp="1" noChangeArrowheads="1"/>
          </p:cNvSpPr>
          <p:nvPr>
            <p:ph type="body" idx="1"/>
          </p:nvPr>
        </p:nvSpPr>
        <p:spPr>
          <a:noFill/>
          <a:ln w="9525"/>
        </p:spPr>
        <p:txBody>
          <a:bodyPr/>
          <a:lstStyle/>
          <a:p>
            <a:endParaRPr lang="en-US" smtClean="0"/>
          </a:p>
          <a:p>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C7FD22C2-362F-4A84-ABD0-A302D3E2FEFE}" type="slidenum">
              <a:rPr lang="en-US" smtClean="0"/>
              <a:pPr/>
              <a:t>69</a:t>
            </a:fld>
            <a:endParaRPr lang="en-US" smtClean="0"/>
          </a:p>
        </p:txBody>
      </p:sp>
      <p:sp>
        <p:nvSpPr>
          <p:cNvPr id="76803" name="Rectangle 2"/>
          <p:cNvSpPr>
            <a:spLocks noGrp="1" noRot="1" noChangeAspect="1" noChangeArrowheads="1" noTextEdit="1"/>
          </p:cNvSpPr>
          <p:nvPr>
            <p:ph type="sldImg"/>
          </p:nvPr>
        </p:nvSpPr>
        <p:spPr>
          <a:xfrm>
            <a:off x="1257300" y="685800"/>
            <a:ext cx="4800600" cy="3600450"/>
          </a:xfrm>
          <a:ln/>
        </p:spPr>
      </p:sp>
      <p:sp>
        <p:nvSpPr>
          <p:cNvPr id="76804"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9D12CBD1-6D67-4780-8C61-9CE73EC1A41B}" type="slidenum">
              <a:rPr lang="en-US" smtClean="0"/>
              <a:pPr/>
              <a:t>70</a:t>
            </a:fld>
            <a:endParaRPr lang="en-US"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3F28977E-562F-4E9A-BB77-459AFDDBE534}" type="slidenum">
              <a:rPr lang="en-US" smtClean="0"/>
              <a:pPr/>
              <a:t>71</a:t>
            </a:fld>
            <a:endParaRPr lang="en-US"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Rot="1" noChangeAspect="1" noChangeArrowheads="1" noTextEdit="1"/>
          </p:cNvSpPr>
          <p:nvPr>
            <p:ph type="sldImg"/>
          </p:nvPr>
        </p:nvSpPr>
        <p:spPr>
          <a:ln/>
        </p:spPr>
      </p:sp>
      <p:sp>
        <p:nvSpPr>
          <p:cNvPr id="231427"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B14C6183-AEE9-4143-8A27-F0A3C4434C0E}" type="slidenum">
              <a:rPr lang="en-US" smtClean="0"/>
              <a:pPr/>
              <a:t>72</a:t>
            </a:fld>
            <a:endParaRPr lang="en-US"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ABB05CF7-B801-473A-BD91-08DC7EE187B0}" type="slidenum">
              <a:rPr lang="en-US" smtClean="0"/>
              <a:pPr/>
              <a:t>73</a:t>
            </a:fld>
            <a:endParaRPr lang="en-US"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w="9525"/>
        </p:spPr>
        <p:txBody>
          <a:bodyPr/>
          <a:lstStyle/>
          <a:p>
            <a:r>
              <a:rPr lang="en-US" smtClean="0"/>
              <a:t>Note the difference between the two recurrences. Students often confuse these!</a:t>
            </a:r>
          </a:p>
          <a:p>
            <a:endParaRPr lang="en-US" smtClean="0"/>
          </a:p>
          <a:p>
            <a:r>
              <a:rPr lang="en-US" smtClean="0"/>
              <a:t>F(n) = F(n-1) n</a:t>
            </a:r>
          </a:p>
          <a:p>
            <a:r>
              <a:rPr lang="en-US" smtClean="0"/>
              <a:t>F(0) = 1</a:t>
            </a:r>
          </a:p>
          <a:p>
            <a:endParaRPr lang="en-US" smtClean="0"/>
          </a:p>
          <a:p>
            <a:r>
              <a:rPr lang="en-US" smtClean="0"/>
              <a:t>for the values of n!</a:t>
            </a:r>
          </a:p>
          <a:p>
            <a:r>
              <a:rPr lang="en-US" smtClean="0"/>
              <a:t>------------</a:t>
            </a:r>
          </a:p>
          <a:p>
            <a:endParaRPr lang="en-US" smtClean="0"/>
          </a:p>
          <a:p>
            <a:r>
              <a:rPr lang="en-US" smtClean="0"/>
              <a:t>M(n) =M(n-1) + 1</a:t>
            </a:r>
          </a:p>
          <a:p>
            <a:r>
              <a:rPr lang="en-US" smtClean="0"/>
              <a:t>M(0) = 0</a:t>
            </a:r>
          </a:p>
          <a:p>
            <a:endParaRPr lang="en-US" smtClean="0"/>
          </a:p>
          <a:p>
            <a:r>
              <a:rPr lang="en-US" smtClean="0"/>
              <a:t>for the number of multiplications made by this algorithm</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B0FF03C8-B98B-4B94-B294-9BC34FF720FB}" type="slidenum">
              <a:rPr lang="en-US" smtClean="0"/>
              <a:pPr/>
              <a:t>74</a:t>
            </a:fld>
            <a:endParaRPr lang="en-US"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926EF423-4CCC-443D-90AD-BCF992F18972}" type="slidenum">
              <a:rPr lang="en-US" smtClean="0"/>
              <a:pPr/>
              <a:t>75</a:t>
            </a:fld>
            <a:endParaRPr lang="en-US"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A6A86FF2-ADCB-4B73-ADEF-BD27B1E3615D}" type="slidenum">
              <a:rPr lang="en-US" smtClean="0"/>
              <a:pPr/>
              <a:t>76</a:t>
            </a:fld>
            <a:endParaRPr lang="en-US"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88974AD9-D632-482A-8EB5-AD255BD3564C}" type="slidenum">
              <a:rPr lang="en-US" smtClean="0"/>
              <a:pPr/>
              <a:t>77</a:t>
            </a:fld>
            <a:endParaRPr lang="en-US"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C197BDD8-6095-4D43-AE70-731DB9BAC28F}" type="slidenum">
              <a:rPr lang="en-US" smtClean="0"/>
              <a:pPr/>
              <a:t>78</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Rot="1" noChangeAspect="1" noChangeArrowheads="1" noTextEdit="1"/>
          </p:cNvSpPr>
          <p:nvPr>
            <p:ph type="sldImg"/>
          </p:nvPr>
        </p:nvSpPr>
        <p:spPr>
          <a:ln/>
        </p:spPr>
      </p:sp>
      <p:sp>
        <p:nvSpPr>
          <p:cNvPr id="233475"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Rot="1" noChangeAspect="1" noChangeArrowheads="1" noTextEdit="1"/>
          </p:cNvSpPr>
          <p:nvPr>
            <p:ph type="sldImg"/>
          </p:nvPr>
        </p:nvSpPr>
        <p:spPr>
          <a:ln/>
        </p:spPr>
      </p:sp>
      <p:sp>
        <p:nvSpPr>
          <p:cNvPr id="235523"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Rot="1" noChangeAspect="1" noChangeArrowheads="1" noTextEdit="1"/>
          </p:cNvSpPr>
          <p:nvPr>
            <p:ph type="sldImg"/>
          </p:nvPr>
        </p:nvSpPr>
        <p:spPr>
          <a:ln/>
        </p:spPr>
      </p:sp>
      <p:sp>
        <p:nvSpPr>
          <p:cNvPr id="237571"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txBox="1">
            <a:spLocks noGrp="1" noChangeArrowheads="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eaLnBrk="1" hangingPunct="1"/>
            <a:fld id="{5AD9444A-5D09-4ABF-BEC6-AF95C3FD8868}" type="slidenum">
              <a:rPr lang="en-GB" sz="1300">
                <a:latin typeface="Calibri" pitchFamily="34" charset="0"/>
              </a:rPr>
              <a:pPr algn="r" defTabSz="966788" eaLnBrk="1" hangingPunct="1"/>
              <a:t>16</a:t>
            </a:fld>
            <a:endParaRPr lang="en-GB" sz="1300">
              <a:latin typeface="Calibri" pitchFamily="34" charset="0"/>
            </a:endParaRPr>
          </a:p>
        </p:txBody>
      </p:sp>
      <p:sp>
        <p:nvSpPr>
          <p:cNvPr id="126979" name="Rectangle 2"/>
          <p:cNvSpPr>
            <a:spLocks noGrp="1" noRot="1" noChangeAspect="1" noChangeArrowheads="1" noTextEdit="1"/>
          </p:cNvSpPr>
          <p:nvPr>
            <p:ph type="sldImg"/>
          </p:nvPr>
        </p:nvSpPr>
        <p:spPr>
          <a:xfrm>
            <a:off x="1257300" y="720725"/>
            <a:ext cx="4800600" cy="3600450"/>
          </a:xfrm>
          <a:ln/>
        </p:spPr>
      </p:sp>
      <p:sp>
        <p:nvSpPr>
          <p:cNvPr id="126980" name="Rectangle 3"/>
          <p:cNvSpPr>
            <a:spLocks noGrp="1" noChangeArrowheads="1"/>
          </p:cNvSpPr>
          <p:nvPr>
            <p:ph type="body" idx="1"/>
          </p:nvPr>
        </p:nvSpPr>
        <p:spPr>
          <a:xfrm>
            <a:off x="731838" y="4560888"/>
            <a:ext cx="5851525" cy="4319587"/>
          </a:xfrm>
          <a:noFill/>
          <a:ln w="9525"/>
        </p:spPr>
        <p:txBody>
          <a:bodyPr wrap="square" lIns="96661" tIns="48331" rIns="96661" bIns="48331" anchor="t"/>
          <a:lstStyle/>
          <a:p>
            <a:pPr eaLnBrk="1" hangingPunct="1">
              <a:spcBef>
                <a:spcPct val="0"/>
              </a:spcBef>
            </a:pPr>
            <a:endParaRPr lang="en-US" smtClean="0">
              <a:cs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a:xfrm>
            <a:off x="1257300" y="720725"/>
            <a:ext cx="4800600" cy="3600450"/>
          </a:xfrm>
          <a:ln/>
        </p:spPr>
      </p:sp>
      <p:sp>
        <p:nvSpPr>
          <p:cNvPr id="129027" name="Notes Placeholder 2"/>
          <p:cNvSpPr>
            <a:spLocks noGrp="1"/>
          </p:cNvSpPr>
          <p:nvPr>
            <p:ph type="body" idx="1"/>
          </p:nvPr>
        </p:nvSpPr>
        <p:spPr>
          <a:xfrm>
            <a:off x="731838" y="4560888"/>
            <a:ext cx="5851525" cy="4319587"/>
          </a:xfrm>
          <a:noFill/>
          <a:ln w="9525"/>
        </p:spPr>
        <p:txBody>
          <a:bodyPr wrap="square" lIns="96661" tIns="48331" rIns="96661" bIns="48331" anchor="t"/>
          <a:lstStyle/>
          <a:p>
            <a:endParaRPr lang="en-US" smtClean="0"/>
          </a:p>
        </p:txBody>
      </p:sp>
      <p:sp>
        <p:nvSpPr>
          <p:cNvPr id="4" name="Slide Number Placeholder 3"/>
          <p:cNvSpPr txBox="1">
            <a:spLocks noGrp="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eaLnBrk="1" hangingPunct="1"/>
            <a:fld id="{9A1E151C-7694-43B4-8CFE-C6B955C04E0F}" type="slidenum">
              <a:rPr lang="en-US" sz="1300">
                <a:latin typeface="Calibri" pitchFamily="34" charset="0"/>
              </a:rPr>
              <a:pPr algn="r" defTabSz="966788" eaLnBrk="1" hangingPunct="1"/>
              <a:t>17</a:t>
            </a:fld>
            <a:endParaRPr lang="en-US" sz="1300">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pPr algn="l" eaLnBrk="1" latinLnBrk="0" hangingPunct="1"/>
            <a:fld id="{48D92626-37D2-4832-BF7A-BC283494A20D}" type="datetimeFigureOut">
              <a:rPr lang="en-US" smtClean="0"/>
              <a:pPr algn="l" eaLnBrk="1" latinLnBrk="0" hangingPunct="1"/>
              <a:t>1/18/2021</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pPr algn="r" eaLnBrk="1" latinLnBrk="0" hangingPunct="1"/>
            <a:fld id="{8C592886-E571-45D5-8B56-343DC94F8FA6}" type="slidenum">
              <a:rPr kumimoji="0" lang="en-US" smtClean="0"/>
              <a:pPr algn="r" eaLnBrk="1" latinLnBrk="0" hangingPunct="1"/>
              <a:t>‹#›</a:t>
            </a:fld>
            <a:endParaRPr kumimoji="0" lang="en-US" dirty="0">
              <a:solidFill>
                <a:schemeClr val="tx2">
                  <a:shade val="90000"/>
                </a:schemeClr>
              </a:solidFill>
            </a:endParaRPr>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8D92626-37D2-4832-BF7A-BC283494A20D}" type="datetimeFigureOut">
              <a:rPr lang="en-US" smtClean="0"/>
              <a:pPr/>
              <a:t>1/18/2021</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8C592886-E571-45D5-8B56-343DC94F8FA6}"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8D92626-37D2-4832-BF7A-BC283494A20D}" type="datetimeFigureOut">
              <a:rPr lang="en-US" smtClean="0"/>
              <a:pPr/>
              <a:t>1/18/2021</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8C592886-E571-45D5-8B56-343DC94F8FA6}" type="slidenum">
              <a:rPr kumimoji="0" lang="en-US" smtClean="0"/>
              <a:pPr/>
              <a:t>‹#›</a:t>
            </a:fld>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588250" cy="685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09600" y="1266825"/>
            <a:ext cx="8305800" cy="4905375"/>
          </a:xfrm>
        </p:spPr>
        <p:txBody>
          <a:bodyPr/>
          <a:lstStyle/>
          <a:p>
            <a:pPr lvl="0"/>
            <a:endParaRPr lang="en-US" noProof="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588250"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266825"/>
            <a:ext cx="4076700" cy="49053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38700" y="1266825"/>
            <a:ext cx="4076700" cy="49053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8D92626-37D2-4832-BF7A-BC283494A20D}" type="datetimeFigureOut">
              <a:rPr lang="en-US" smtClean="0"/>
              <a:pPr/>
              <a:t>1/18/2021</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8C592886-E571-45D5-8B56-343DC94F8FA6}" type="slidenum">
              <a:rPr kumimoji="0" lang="en-US" smtClean="0"/>
              <a:pPr/>
              <a:t>‹#›</a:t>
            </a:fld>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pPr algn="l" eaLnBrk="1" latinLnBrk="0" hangingPunct="1"/>
            <a:fld id="{48D92626-37D2-4832-BF7A-BC283494A20D}" type="datetimeFigureOut">
              <a:rPr lang="en-US" smtClean="0"/>
              <a:pPr algn="l" eaLnBrk="1" latinLnBrk="0" hangingPunct="1"/>
              <a:t>1/18/2021</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pPr algn="r" eaLnBrk="1" latinLnBrk="0" hangingPunct="1"/>
            <a:fld id="{8C592886-E571-45D5-8B56-343DC94F8FA6}" type="slidenum">
              <a:rPr kumimoji="0" lang="en-US" smtClean="0"/>
              <a:pPr algn="r" eaLnBrk="1" latinLnBrk="0" hangingPunct="1"/>
              <a:t>‹#›</a:t>
            </a:fld>
            <a:endParaRPr kumimoji="0" lang="en-US">
              <a:solidFill>
                <a:schemeClr val="tx2">
                  <a:shade val="90000"/>
                </a:schemeClr>
              </a:solidFill>
            </a:endParaRPr>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8D92626-37D2-4832-BF7A-BC283494A20D}" type="datetimeFigureOut">
              <a:rPr lang="en-US" smtClean="0"/>
              <a:pPr/>
              <a:t>1/18/2021</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8C592886-E571-45D5-8B56-343DC94F8FA6}" type="slidenum">
              <a:rPr kumimoji="0" lang="en-US" smtClean="0"/>
              <a:pPr/>
              <a:t>‹#›</a:t>
            </a:fld>
            <a:endParaRPr kumimoji="0"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8D92626-37D2-4832-BF7A-BC283494A20D}" type="datetimeFigureOut">
              <a:rPr lang="en-US" smtClean="0"/>
              <a:pPr/>
              <a:t>1/18/2021</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8C592886-E571-45D5-8B56-343DC94F8FA6}" type="slidenum">
              <a:rPr kumimoji="0" lang="en-US" smtClean="0"/>
              <a:pPr/>
              <a:t>‹#›</a:t>
            </a:fld>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48D92626-37D2-4832-BF7A-BC283494A20D}" type="datetimeFigureOut">
              <a:rPr lang="en-US" smtClean="0"/>
              <a:pPr/>
              <a:t>1/18/2021</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fld id="{8C592886-E571-45D5-8B56-343DC94F8FA6}" type="slidenum">
              <a:rPr kumimoji="0" lang="en-US" smtClean="0"/>
              <a:pPr/>
              <a:t>‹#›</a:t>
            </a:fld>
            <a:endParaRPr kumimoji="0"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8D92626-37D2-4832-BF7A-BC283494A20D}" type="datetimeFigureOut">
              <a:rPr lang="en-US" smtClean="0"/>
              <a:pPr/>
              <a:t>1/18/2021</a:t>
            </a:fld>
            <a:endParaRPr lang="en-US"/>
          </a:p>
        </p:txBody>
      </p:sp>
      <p:sp>
        <p:nvSpPr>
          <p:cNvPr id="3" name="Footer Placeholder 2"/>
          <p:cNvSpPr>
            <a:spLocks noGrp="1"/>
          </p:cNvSpPr>
          <p:nvPr>
            <p:ph type="ftr" sz="quarter" idx="11"/>
          </p:nvPr>
        </p:nvSpPr>
        <p:spPr/>
        <p:txBody>
          <a:bodyPr/>
          <a:lstStyle>
            <a:extLst/>
          </a:lstStyle>
          <a:p>
            <a:endParaRPr kumimoji="0" lang="en-US"/>
          </a:p>
        </p:txBody>
      </p:sp>
      <p:sp>
        <p:nvSpPr>
          <p:cNvPr id="4" name="Slide Number Placeholder 3"/>
          <p:cNvSpPr>
            <a:spLocks noGrp="1"/>
          </p:cNvSpPr>
          <p:nvPr>
            <p:ph type="sldNum" sz="quarter" idx="12"/>
          </p:nvPr>
        </p:nvSpPr>
        <p:spPr/>
        <p:txBody>
          <a:bodyPr/>
          <a:lstStyle>
            <a:extLst/>
          </a:lstStyle>
          <a:p>
            <a:fld id="{8C592886-E571-45D5-8B56-343DC94F8FA6}"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pPr algn="l" eaLnBrk="1" latinLnBrk="0" hangingPunct="1"/>
            <a:fld id="{48D92626-37D2-4832-BF7A-BC283494A20D}" type="datetimeFigureOut">
              <a:rPr lang="en-US" smtClean="0"/>
              <a:pPr algn="l" eaLnBrk="1" latinLnBrk="0" hangingPunct="1"/>
              <a:t>1/18/2021</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pPr algn="r" eaLnBrk="1" latinLnBrk="0" hangingPunct="1"/>
            <a:fld id="{8C592886-E571-45D5-8B56-343DC94F8FA6}" type="slidenum">
              <a:rPr kumimoji="0" lang="en-US" smtClean="0"/>
              <a:pPr algn="r" eaLnBrk="1" latinLnBrk="0" hangingPunct="1"/>
              <a:t>‹#›</a:t>
            </a:fld>
            <a:endParaRPr kumimoji="0" lang="en-US">
              <a:solidFill>
                <a:schemeClr val="tx2">
                  <a:shade val="90000"/>
                </a:schemeClr>
              </a:solidFill>
            </a:endParaRPr>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pPr algn="l" eaLnBrk="1" latinLnBrk="0" hangingPunct="1"/>
            <a:fld id="{48D92626-37D2-4832-BF7A-BC283494A20D}" type="datetimeFigureOut">
              <a:rPr lang="en-US" smtClean="0"/>
              <a:pPr algn="l" eaLnBrk="1" latinLnBrk="0" hangingPunct="1"/>
              <a:t>1/18/2021</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pPr algn="r" eaLnBrk="1" latinLnBrk="0" hangingPunct="1"/>
            <a:fld id="{8C592886-E571-45D5-8B56-343DC94F8FA6}" type="slidenum">
              <a:rPr kumimoji="0" lang="en-US" smtClean="0"/>
              <a:pPr algn="r" eaLnBrk="1" latinLnBrk="0" hangingPunct="1"/>
              <a:t>‹#›</a:t>
            </a:fld>
            <a:endParaRPr kumimoji="0" lang="en-US">
              <a:solidFill>
                <a:schemeClr val="tx2">
                  <a:shade val="90000"/>
                </a:schemeClr>
              </a:solidFill>
            </a:endParaRPr>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pPr algn="r" eaLnBrk="1" latinLnBrk="0" hangingPunct="1"/>
            <a:endParaRPr kumimoji="0" lang="en-US" sz="1300" dirty="0">
              <a:solidFill>
                <a:schemeClr val="bg2">
                  <a:tint val="60000"/>
                  <a:satMod val="155000"/>
                </a:schemeClr>
              </a:solidFill>
            </a:endParaRPr>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pPr algn="l" eaLnBrk="1" latinLnBrk="0" hangingPunct="1"/>
            <a:fld id="{48D92626-37D2-4832-BF7A-BC283494A20D}" type="datetimeFigureOut">
              <a:rPr lang="en-US" smtClean="0"/>
              <a:pPr algn="l" eaLnBrk="1" latinLnBrk="0" hangingPunct="1"/>
              <a:t>1/18/2021</a:t>
            </a:fld>
            <a:endParaRPr lang="en-US" sz="1300" dirty="0">
              <a:solidFill>
                <a:schemeClr val="bg2">
                  <a:tint val="60000"/>
                  <a:satMod val="155000"/>
                </a:schemeClr>
              </a:solidFill>
            </a:endParaRPr>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pPr algn="r" eaLnBrk="1" latinLnBrk="0" hangingPunct="1"/>
            <a:fld id="{8C592886-E571-45D5-8B56-343DC94F8FA6}" type="slidenum">
              <a:rPr kumimoji="0" lang="en-US" smtClean="0"/>
              <a:pPr algn="r" eaLnBrk="1" latinLnBrk="0" hangingPunct="1"/>
              <a:t>‹#›</a:t>
            </a:fld>
            <a:endParaRPr kumimoji="0" lang="en-US" sz="1600" b="1" dirty="0">
              <a:solidFill>
                <a:schemeClr val="tx2">
                  <a:shade val="90000"/>
                </a:schemeClr>
              </a:solidFill>
              <a:effectLst/>
            </a:endParaRPr>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grpSp>
        <p:nvGrpSpPr>
          <p:cNvPr id="8" name="Group 3"/>
          <p:cNvGrpSpPr>
            <a:grpSpLocks/>
          </p:cNvGrpSpPr>
          <p:nvPr userDrawn="1"/>
        </p:nvGrpSpPr>
        <p:grpSpPr bwMode="auto">
          <a:xfrm>
            <a:off x="8329613" y="733425"/>
            <a:ext cx="720725" cy="531813"/>
            <a:chOff x="5247" y="462"/>
            <a:chExt cx="454" cy="335"/>
          </a:xfrm>
        </p:grpSpPr>
        <p:sp>
          <p:nvSpPr>
            <p:cNvPr id="9" name="AutoShape 4"/>
            <p:cNvSpPr>
              <a:spLocks noChangeArrowheads="1"/>
            </p:cNvSpPr>
            <p:nvPr userDrawn="1"/>
          </p:nvSpPr>
          <p:spPr bwMode="auto">
            <a:xfrm rot="10800000" flipH="1">
              <a:off x="5564" y="462"/>
              <a:ext cx="137" cy="335"/>
            </a:xfrm>
            <a:prstGeom prst="parallelogram">
              <a:avLst>
                <a:gd name="adj" fmla="val 52954"/>
              </a:avLst>
            </a:prstGeom>
            <a:gradFill rotWithShape="0">
              <a:gsLst>
                <a:gs pos="0">
                  <a:schemeClr val="accent2"/>
                </a:gs>
                <a:gs pos="100000">
                  <a:schemeClr val="accent1"/>
                </a:gs>
              </a:gsLst>
              <a:lin ang="5400000" scaled="1"/>
            </a:gradFill>
            <a:ln w="9525">
              <a:noFill/>
              <a:miter lim="800000"/>
              <a:headEnd/>
              <a:tailEnd/>
            </a:ln>
            <a:effectLst/>
          </p:spPr>
          <p:txBody>
            <a:bodyPr wrap="none" anchor="ctr"/>
            <a:lstStyle/>
            <a:p>
              <a:pPr>
                <a:defRPr/>
              </a:pPr>
              <a:endParaRPr lang="en-US"/>
            </a:p>
          </p:txBody>
        </p:sp>
        <p:sp>
          <p:nvSpPr>
            <p:cNvPr id="10" name="AutoShape 5"/>
            <p:cNvSpPr>
              <a:spLocks noChangeArrowheads="1"/>
            </p:cNvSpPr>
            <p:nvPr userDrawn="1"/>
          </p:nvSpPr>
          <p:spPr bwMode="auto">
            <a:xfrm rot="10800000" flipH="1">
              <a:off x="5407" y="462"/>
              <a:ext cx="138" cy="335"/>
            </a:xfrm>
            <a:prstGeom prst="parallelogram">
              <a:avLst>
                <a:gd name="adj" fmla="val 52954"/>
              </a:avLst>
            </a:prstGeom>
            <a:gradFill rotWithShape="0">
              <a:gsLst>
                <a:gs pos="0">
                  <a:schemeClr val="accent2"/>
                </a:gs>
                <a:gs pos="100000">
                  <a:schemeClr val="accent1"/>
                </a:gs>
              </a:gsLst>
              <a:lin ang="5400000" scaled="1"/>
            </a:gradFill>
            <a:ln w="9525">
              <a:noFill/>
              <a:miter lim="800000"/>
              <a:headEnd/>
              <a:tailEnd/>
            </a:ln>
            <a:effectLst/>
          </p:spPr>
          <p:txBody>
            <a:bodyPr wrap="none" anchor="ctr"/>
            <a:lstStyle/>
            <a:p>
              <a:pPr>
                <a:defRPr/>
              </a:pPr>
              <a:endParaRPr lang="en-US"/>
            </a:p>
          </p:txBody>
        </p:sp>
        <p:sp>
          <p:nvSpPr>
            <p:cNvPr id="11" name="AutoShape 6"/>
            <p:cNvSpPr>
              <a:spLocks noChangeArrowheads="1"/>
            </p:cNvSpPr>
            <p:nvPr userDrawn="1"/>
          </p:nvSpPr>
          <p:spPr bwMode="auto">
            <a:xfrm rot="10800000" flipH="1">
              <a:off x="5247" y="462"/>
              <a:ext cx="138" cy="335"/>
            </a:xfrm>
            <a:prstGeom prst="parallelogram">
              <a:avLst>
                <a:gd name="adj" fmla="val 52954"/>
              </a:avLst>
            </a:prstGeom>
            <a:gradFill rotWithShape="0">
              <a:gsLst>
                <a:gs pos="0">
                  <a:schemeClr val="accent2"/>
                </a:gs>
                <a:gs pos="100000">
                  <a:schemeClr val="accent1"/>
                </a:gs>
              </a:gsLst>
              <a:lin ang="5400000" scaled="1"/>
            </a:gradFill>
            <a:ln w="9525">
              <a:noFill/>
              <a:miter lim="800000"/>
              <a:headEnd/>
              <a:tailEnd/>
            </a:ln>
            <a:effectLst/>
          </p:spPr>
          <p:txBody>
            <a:bodyPr wrap="none" anchor="ctr"/>
            <a:lstStyle/>
            <a:p>
              <a:pPr>
                <a:defRPr/>
              </a:pPr>
              <a:endParaRPr lang="en-US"/>
            </a:p>
          </p:txBody>
        </p:sp>
      </p:grpSp>
      <p:grpSp>
        <p:nvGrpSpPr>
          <p:cNvPr id="12" name="Group 7"/>
          <p:cNvGrpSpPr>
            <a:grpSpLocks/>
          </p:cNvGrpSpPr>
          <p:nvPr userDrawn="1"/>
        </p:nvGrpSpPr>
        <p:grpSpPr bwMode="auto">
          <a:xfrm>
            <a:off x="77788" y="6040438"/>
            <a:ext cx="531812" cy="727075"/>
            <a:chOff x="49" y="3805"/>
            <a:chExt cx="335" cy="458"/>
          </a:xfrm>
        </p:grpSpPr>
        <p:sp>
          <p:nvSpPr>
            <p:cNvPr id="15" name="AutoShape 8"/>
            <p:cNvSpPr>
              <a:spLocks noChangeArrowheads="1"/>
            </p:cNvSpPr>
            <p:nvPr userDrawn="1"/>
          </p:nvSpPr>
          <p:spPr bwMode="auto">
            <a:xfrm rot="5400000" flipH="1">
              <a:off x="148" y="3706"/>
              <a:ext cx="137" cy="335"/>
            </a:xfrm>
            <a:prstGeom prst="parallelogram">
              <a:avLst>
                <a:gd name="adj" fmla="val 52954"/>
              </a:avLst>
            </a:prstGeom>
            <a:gradFill rotWithShape="0">
              <a:gsLst>
                <a:gs pos="0">
                  <a:schemeClr val="accent1"/>
                </a:gs>
                <a:gs pos="100000">
                  <a:schemeClr val="accent2"/>
                </a:gs>
              </a:gsLst>
              <a:lin ang="0" scaled="1"/>
            </a:gradFill>
            <a:ln w="9525">
              <a:noFill/>
              <a:miter lim="800000"/>
              <a:headEnd/>
              <a:tailEnd/>
            </a:ln>
            <a:effectLst/>
          </p:spPr>
          <p:txBody>
            <a:bodyPr wrap="none" anchor="ctr"/>
            <a:lstStyle/>
            <a:p>
              <a:pPr>
                <a:defRPr/>
              </a:pPr>
              <a:endParaRPr lang="en-US"/>
            </a:p>
          </p:txBody>
        </p:sp>
        <p:sp>
          <p:nvSpPr>
            <p:cNvPr id="16" name="AutoShape 9"/>
            <p:cNvSpPr>
              <a:spLocks noChangeArrowheads="1"/>
            </p:cNvSpPr>
            <p:nvPr userDrawn="1"/>
          </p:nvSpPr>
          <p:spPr bwMode="auto">
            <a:xfrm rot="5400000" flipH="1">
              <a:off x="145" y="3869"/>
              <a:ext cx="138" cy="335"/>
            </a:xfrm>
            <a:prstGeom prst="parallelogram">
              <a:avLst>
                <a:gd name="adj" fmla="val 52954"/>
              </a:avLst>
            </a:prstGeom>
            <a:gradFill rotWithShape="0">
              <a:gsLst>
                <a:gs pos="0">
                  <a:schemeClr val="accent1"/>
                </a:gs>
                <a:gs pos="100000">
                  <a:schemeClr val="accent2"/>
                </a:gs>
              </a:gsLst>
              <a:lin ang="0" scaled="1"/>
            </a:gradFill>
            <a:ln w="9525">
              <a:noFill/>
              <a:miter lim="800000"/>
              <a:headEnd/>
              <a:tailEnd/>
            </a:ln>
            <a:effectLst/>
          </p:spPr>
          <p:txBody>
            <a:bodyPr wrap="none" anchor="ctr"/>
            <a:lstStyle/>
            <a:p>
              <a:pPr>
                <a:defRPr/>
              </a:pPr>
              <a:endParaRPr lang="en-US"/>
            </a:p>
          </p:txBody>
        </p:sp>
        <p:sp>
          <p:nvSpPr>
            <p:cNvPr id="17" name="AutoShape 10"/>
            <p:cNvSpPr>
              <a:spLocks noChangeArrowheads="1"/>
            </p:cNvSpPr>
            <p:nvPr userDrawn="1"/>
          </p:nvSpPr>
          <p:spPr bwMode="auto">
            <a:xfrm rot="5400000" flipH="1">
              <a:off x="145" y="4028"/>
              <a:ext cx="138" cy="335"/>
            </a:xfrm>
            <a:prstGeom prst="parallelogram">
              <a:avLst>
                <a:gd name="adj" fmla="val 52954"/>
              </a:avLst>
            </a:prstGeom>
            <a:gradFill rotWithShape="0">
              <a:gsLst>
                <a:gs pos="0">
                  <a:schemeClr val="accent1"/>
                </a:gs>
                <a:gs pos="100000">
                  <a:schemeClr val="accent2"/>
                </a:gs>
              </a:gsLst>
              <a:lin ang="0" scaled="1"/>
            </a:gradFill>
            <a:ln w="9525">
              <a:noFill/>
              <a:miter lim="800000"/>
              <a:headEnd/>
              <a:tailEnd/>
            </a:ln>
            <a:effectLst/>
          </p:spPr>
          <p:txBody>
            <a:bodyPr wrap="none" anchor="ctr"/>
            <a:lstStyle/>
            <a:p>
              <a:pPr>
                <a:defRPr/>
              </a:pPr>
              <a:endParaRPr lang="en-US"/>
            </a:p>
          </p:txBody>
        </p:sp>
      </p:grpSp>
      <p:sp>
        <p:nvSpPr>
          <p:cNvPr id="18" name="Rectangle 15"/>
          <p:cNvSpPr>
            <a:spLocks noChangeArrowheads="1"/>
          </p:cNvSpPr>
          <p:nvPr userDrawn="1"/>
        </p:nvSpPr>
        <p:spPr bwMode="auto">
          <a:xfrm>
            <a:off x="227013" y="0"/>
            <a:ext cx="228600" cy="6858000"/>
          </a:xfrm>
          <a:prstGeom prst="rect">
            <a:avLst/>
          </a:prstGeom>
          <a:gradFill rotWithShape="0">
            <a:gsLst>
              <a:gs pos="0">
                <a:schemeClr val="bg2"/>
              </a:gs>
              <a:gs pos="50000">
                <a:schemeClr val="folHlink"/>
              </a:gs>
              <a:gs pos="100000">
                <a:schemeClr val="bg2"/>
              </a:gs>
            </a:gsLst>
            <a:lin ang="0" scaled="1"/>
          </a:gradFill>
          <a:ln w="9525">
            <a:noFill/>
            <a:miter lim="800000"/>
            <a:headEnd/>
            <a:tailEnd/>
          </a:ln>
        </p:spPr>
        <p:txBody>
          <a:bodyPr wrap="none" anchor="ctr"/>
          <a:lstStyle/>
          <a:p>
            <a:pPr>
              <a:defRPr/>
            </a:pPr>
            <a:endParaRPr lang="en-US"/>
          </a:p>
        </p:txBody>
      </p:sp>
      <p:sp>
        <p:nvSpPr>
          <p:cNvPr id="19" name="AutoShape 16"/>
          <p:cNvSpPr>
            <a:spLocks noChangeArrowheads="1"/>
          </p:cNvSpPr>
          <p:nvPr userDrawn="1"/>
        </p:nvSpPr>
        <p:spPr bwMode="auto">
          <a:xfrm flipH="1">
            <a:off x="304800" y="914400"/>
            <a:ext cx="8839200" cy="228600"/>
          </a:xfrm>
          <a:prstGeom prst="homePlate">
            <a:avLst>
              <a:gd name="adj" fmla="val 67846"/>
            </a:avLst>
          </a:prstGeom>
          <a:gradFill rotWithShape="0">
            <a:gsLst>
              <a:gs pos="0">
                <a:schemeClr val="bg2"/>
              </a:gs>
              <a:gs pos="50000">
                <a:schemeClr val="folHlink"/>
              </a:gs>
              <a:gs pos="100000">
                <a:schemeClr val="bg2"/>
              </a:gs>
            </a:gsLst>
            <a:lin ang="5400000" scaled="1"/>
          </a:gradFill>
          <a:ln w="9525">
            <a:noFill/>
            <a:miter lim="800000"/>
            <a:headEnd/>
            <a:tailEnd/>
          </a:ln>
          <a:effectLst/>
        </p:spPr>
        <p:txBody>
          <a:bodyPr wrap="none" anchor="ctr"/>
          <a:lstStyle/>
          <a:p>
            <a:pPr>
              <a:defRPr/>
            </a:pPr>
            <a:endParaRPr lang="en-US"/>
          </a:p>
        </p:txBody>
      </p:sp>
      <p:grpSp>
        <p:nvGrpSpPr>
          <p:cNvPr id="20" name="Group 18"/>
          <p:cNvGrpSpPr>
            <a:grpSpLocks/>
          </p:cNvGrpSpPr>
          <p:nvPr userDrawn="1"/>
        </p:nvGrpSpPr>
        <p:grpSpPr bwMode="auto">
          <a:xfrm>
            <a:off x="77788" y="5903913"/>
            <a:ext cx="533400" cy="749300"/>
            <a:chOff x="49" y="3719"/>
            <a:chExt cx="336" cy="472"/>
          </a:xfrm>
        </p:grpSpPr>
        <p:sp>
          <p:nvSpPr>
            <p:cNvPr id="21" name="AutoShape 19"/>
            <p:cNvSpPr>
              <a:spLocks noChangeArrowheads="1"/>
            </p:cNvSpPr>
            <p:nvPr userDrawn="1"/>
          </p:nvSpPr>
          <p:spPr bwMode="auto">
            <a:xfrm rot="-5400000">
              <a:off x="140" y="3627"/>
              <a:ext cx="150" cy="335"/>
            </a:xfrm>
            <a:prstGeom prst="parallelogram">
              <a:avLst>
                <a:gd name="adj" fmla="val 52954"/>
              </a:avLst>
            </a:prstGeom>
            <a:gradFill rotWithShape="0">
              <a:gsLst>
                <a:gs pos="0">
                  <a:schemeClr val="accent2"/>
                </a:gs>
                <a:gs pos="100000">
                  <a:schemeClr val="accent1"/>
                </a:gs>
              </a:gsLst>
              <a:lin ang="0" scaled="1"/>
            </a:gradFill>
            <a:ln w="9525">
              <a:noFill/>
              <a:miter lim="800000"/>
              <a:headEnd/>
              <a:tailEnd/>
            </a:ln>
            <a:effectLst/>
          </p:spPr>
          <p:txBody>
            <a:bodyPr wrap="none" anchor="ctr"/>
            <a:lstStyle/>
            <a:p>
              <a:pPr>
                <a:defRPr/>
              </a:pPr>
              <a:endParaRPr lang="en-US"/>
            </a:p>
          </p:txBody>
        </p:sp>
        <p:sp>
          <p:nvSpPr>
            <p:cNvPr id="24" name="AutoShape 20"/>
            <p:cNvSpPr>
              <a:spLocks noChangeArrowheads="1"/>
            </p:cNvSpPr>
            <p:nvPr userDrawn="1"/>
          </p:nvSpPr>
          <p:spPr bwMode="auto">
            <a:xfrm rot="-5400000">
              <a:off x="141" y="3786"/>
              <a:ext cx="151" cy="335"/>
            </a:xfrm>
            <a:prstGeom prst="parallelogram">
              <a:avLst>
                <a:gd name="adj" fmla="val 52954"/>
              </a:avLst>
            </a:prstGeom>
            <a:gradFill rotWithShape="0">
              <a:gsLst>
                <a:gs pos="0">
                  <a:schemeClr val="accent2"/>
                </a:gs>
                <a:gs pos="100000">
                  <a:schemeClr val="accent1"/>
                </a:gs>
              </a:gsLst>
              <a:lin ang="0" scaled="1"/>
            </a:gradFill>
            <a:ln w="9525">
              <a:noFill/>
              <a:miter lim="800000"/>
              <a:headEnd/>
              <a:tailEnd/>
            </a:ln>
            <a:effectLst/>
          </p:spPr>
          <p:txBody>
            <a:bodyPr wrap="none" anchor="ctr"/>
            <a:lstStyle/>
            <a:p>
              <a:pPr>
                <a:defRPr/>
              </a:pPr>
              <a:endParaRPr lang="en-US"/>
            </a:p>
          </p:txBody>
        </p:sp>
        <p:sp>
          <p:nvSpPr>
            <p:cNvPr id="25" name="AutoShape 21"/>
            <p:cNvSpPr>
              <a:spLocks noChangeArrowheads="1"/>
            </p:cNvSpPr>
            <p:nvPr userDrawn="1"/>
          </p:nvSpPr>
          <p:spPr bwMode="auto">
            <a:xfrm rot="-5400000">
              <a:off x="142" y="3948"/>
              <a:ext cx="150" cy="336"/>
            </a:xfrm>
            <a:prstGeom prst="parallelogram">
              <a:avLst>
                <a:gd name="adj" fmla="val 52954"/>
              </a:avLst>
            </a:prstGeom>
            <a:gradFill rotWithShape="0">
              <a:gsLst>
                <a:gs pos="0">
                  <a:schemeClr val="accent2"/>
                </a:gs>
                <a:gs pos="100000">
                  <a:schemeClr val="accent1"/>
                </a:gs>
              </a:gsLst>
              <a:lin ang="0" scaled="1"/>
            </a:gradFill>
            <a:ln w="9525">
              <a:noFill/>
              <a:miter lim="800000"/>
              <a:headEnd/>
              <a:tailEnd/>
            </a:ln>
            <a:effectLst/>
          </p:spPr>
          <p:txBody>
            <a:bodyPr wrap="none" anchor="ctr"/>
            <a:lstStyle/>
            <a:p>
              <a:pPr>
                <a:defRPr/>
              </a:pPr>
              <a:endParaRPr lang="en-US"/>
            </a:p>
          </p:txBody>
        </p:sp>
      </p:grpSp>
      <p:grpSp>
        <p:nvGrpSpPr>
          <p:cNvPr id="26" name="Group 23"/>
          <p:cNvGrpSpPr>
            <a:grpSpLocks/>
          </p:cNvGrpSpPr>
          <p:nvPr userDrawn="1"/>
        </p:nvGrpSpPr>
        <p:grpSpPr bwMode="auto">
          <a:xfrm>
            <a:off x="8189913" y="731838"/>
            <a:ext cx="739775" cy="533400"/>
            <a:chOff x="5159" y="461"/>
            <a:chExt cx="466" cy="336"/>
          </a:xfrm>
        </p:grpSpPr>
        <p:sp>
          <p:nvSpPr>
            <p:cNvPr id="27" name="AutoShape 24"/>
            <p:cNvSpPr>
              <a:spLocks noChangeArrowheads="1"/>
            </p:cNvSpPr>
            <p:nvPr userDrawn="1"/>
          </p:nvSpPr>
          <p:spPr bwMode="auto">
            <a:xfrm>
              <a:off x="5475" y="462"/>
              <a:ext cx="150" cy="335"/>
            </a:xfrm>
            <a:prstGeom prst="parallelogram">
              <a:avLst>
                <a:gd name="adj" fmla="val 52954"/>
              </a:avLst>
            </a:prstGeom>
            <a:gradFill rotWithShape="0">
              <a:gsLst>
                <a:gs pos="0">
                  <a:schemeClr val="accent1"/>
                </a:gs>
                <a:gs pos="100000">
                  <a:schemeClr val="accent2"/>
                </a:gs>
              </a:gsLst>
              <a:lin ang="5400000" scaled="1"/>
            </a:gradFill>
            <a:ln w="9525">
              <a:noFill/>
              <a:miter lim="800000"/>
              <a:headEnd/>
              <a:tailEnd/>
            </a:ln>
            <a:effectLst/>
          </p:spPr>
          <p:txBody>
            <a:bodyPr wrap="none" anchor="ctr"/>
            <a:lstStyle/>
            <a:p>
              <a:pPr>
                <a:defRPr/>
              </a:pPr>
              <a:endParaRPr lang="en-US"/>
            </a:p>
          </p:txBody>
        </p:sp>
        <p:sp>
          <p:nvSpPr>
            <p:cNvPr id="28" name="AutoShape 25"/>
            <p:cNvSpPr>
              <a:spLocks noChangeArrowheads="1"/>
            </p:cNvSpPr>
            <p:nvPr userDrawn="1"/>
          </p:nvSpPr>
          <p:spPr bwMode="auto">
            <a:xfrm>
              <a:off x="5318" y="462"/>
              <a:ext cx="151" cy="335"/>
            </a:xfrm>
            <a:prstGeom prst="parallelogram">
              <a:avLst>
                <a:gd name="adj" fmla="val 52954"/>
              </a:avLst>
            </a:prstGeom>
            <a:gradFill rotWithShape="0">
              <a:gsLst>
                <a:gs pos="0">
                  <a:schemeClr val="accent1"/>
                </a:gs>
                <a:gs pos="100000">
                  <a:schemeClr val="accent2"/>
                </a:gs>
              </a:gsLst>
              <a:lin ang="5400000" scaled="1"/>
            </a:gradFill>
            <a:ln w="9525">
              <a:noFill/>
              <a:miter lim="800000"/>
              <a:headEnd/>
              <a:tailEnd/>
            </a:ln>
            <a:effectLst/>
          </p:spPr>
          <p:txBody>
            <a:bodyPr wrap="none" anchor="ctr"/>
            <a:lstStyle/>
            <a:p>
              <a:pPr>
                <a:defRPr/>
              </a:pPr>
              <a:endParaRPr lang="en-US"/>
            </a:p>
          </p:txBody>
        </p:sp>
        <p:sp>
          <p:nvSpPr>
            <p:cNvPr id="29" name="AutoShape 26"/>
            <p:cNvSpPr>
              <a:spLocks noChangeArrowheads="1"/>
            </p:cNvSpPr>
            <p:nvPr userDrawn="1"/>
          </p:nvSpPr>
          <p:spPr bwMode="auto">
            <a:xfrm>
              <a:off x="5159" y="461"/>
              <a:ext cx="150" cy="336"/>
            </a:xfrm>
            <a:prstGeom prst="parallelogram">
              <a:avLst>
                <a:gd name="adj" fmla="val 52954"/>
              </a:avLst>
            </a:prstGeom>
            <a:gradFill rotWithShape="0">
              <a:gsLst>
                <a:gs pos="0">
                  <a:schemeClr val="accent1"/>
                </a:gs>
                <a:gs pos="100000">
                  <a:schemeClr val="accent2"/>
                </a:gs>
              </a:gsLst>
              <a:lin ang="5400000" scaled="1"/>
            </a:gradFill>
            <a:ln w="9525">
              <a:noFill/>
              <a:miter lim="800000"/>
              <a:headEnd/>
              <a:tailEnd/>
            </a:ln>
            <a:effectLst/>
          </p:spPr>
          <p:txBody>
            <a:bodyPr wrap="none" anchor="ctr"/>
            <a:lstStyle/>
            <a:p>
              <a:pPr>
                <a:defRPr/>
              </a:pPr>
              <a:endParaRPr lang="en-US"/>
            </a:p>
          </p:txBody>
        </p:sp>
      </p:grpSp>
      <p:sp>
        <p:nvSpPr>
          <p:cNvPr id="30" name="Rectangle 27"/>
          <p:cNvSpPr>
            <a:spLocks noGrp="1" noChangeArrowheads="1"/>
          </p:cNvSpPr>
          <p:nvPr userDrawn="1"/>
        </p:nvSpPr>
        <p:spPr bwMode="auto">
          <a:xfrm>
            <a:off x="7061200" y="6426200"/>
            <a:ext cx="1905000" cy="304800"/>
          </a:xfrm>
          <a:prstGeom prst="rect">
            <a:avLst/>
          </a:prstGeom>
          <a:noFill/>
          <a:ln w="9525">
            <a:noFill/>
            <a:miter lim="800000"/>
            <a:headEnd/>
            <a:tailEnd/>
          </a:ln>
        </p:spPr>
        <p:txBody>
          <a:bodyPr/>
          <a:lstStyle/>
          <a:p>
            <a:pPr algn="r"/>
            <a:r>
              <a:rPr lang="en-US" sz="1400">
                <a:latin typeface="Arial Narrow" pitchFamily="34" charset="0"/>
                <a:ea typeface="ヒラギノ角ゴ Pro W3"/>
                <a:cs typeface="ヒラギノ角ゴ Pro W3"/>
              </a:rPr>
              <a:t>1-</a:t>
            </a:r>
            <a:fld id="{9E47E335-47B0-42FD-BBAF-7BDD2BA2123E}" type="slidenum">
              <a:rPr lang="en-US" sz="1400">
                <a:latin typeface="Arial Narrow" pitchFamily="34" charset="0"/>
                <a:ea typeface="ヒラギノ角ゴ Pro W3"/>
                <a:cs typeface="ヒラギノ角ゴ Pro W3"/>
              </a:rPr>
              <a:pPr algn="r"/>
              <a:t>‹#›</a:t>
            </a:fld>
            <a:endParaRPr lang="en-US" sz="1400">
              <a:latin typeface="Arial Narrow" pitchFamily="34" charset="0"/>
              <a:ea typeface="ヒラギノ角ゴ Pro W3"/>
              <a:cs typeface="ヒラギノ角ゴ Pro W3"/>
            </a:endParaRPr>
          </a:p>
        </p:txBody>
      </p:sp>
      <p:sp>
        <p:nvSpPr>
          <p:cNvPr id="31" name="Text Box 28"/>
          <p:cNvSpPr txBox="1">
            <a:spLocks noChangeArrowheads="1"/>
          </p:cNvSpPr>
          <p:nvPr userDrawn="1"/>
        </p:nvSpPr>
        <p:spPr bwMode="auto">
          <a:xfrm>
            <a:off x="762000" y="6324600"/>
            <a:ext cx="5867400" cy="336550"/>
          </a:xfrm>
          <a:prstGeom prst="rect">
            <a:avLst/>
          </a:prstGeom>
          <a:noFill/>
          <a:ln w="12700">
            <a:noFill/>
            <a:miter lim="800000"/>
            <a:headEnd type="none" w="sm" len="sm"/>
            <a:tailEnd type="none" w="sm" len="sm"/>
          </a:ln>
          <a:effectLst/>
        </p:spPr>
        <p:txBody>
          <a:bodyPr>
            <a:spAutoFit/>
          </a:bodyPr>
          <a:lstStyle/>
          <a:p>
            <a:pPr algn="l">
              <a:spcBef>
                <a:spcPct val="50000"/>
              </a:spcBef>
            </a:pPr>
            <a:r>
              <a:rPr lang="en-US" sz="1600"/>
              <a:t>Design and Analysis of Algorithms – Unit I</a:t>
            </a:r>
          </a:p>
        </p:txBody>
      </p:sp>
    </p:spTree>
  </p:cSld>
  <p:clrMap bg1="dk1" tx1="lt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Lst>
  <p:hf hdr="0" dt="0"/>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1.wmf"/><Relationship Id="rId4" Type="http://schemas.openxmlformats.org/officeDocument/2006/relationships/oleObject" Target="../embeddings/oleObject1.bin"/></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3.wmf"/><Relationship Id="rId5" Type="http://schemas.openxmlformats.org/officeDocument/2006/relationships/oleObject" Target="../embeddings/oleObject2.bin"/><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notesSlide" Target="../notesSlides/notesSlide37.xml"/><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5.wmf"/><Relationship Id="rId5" Type="http://schemas.openxmlformats.org/officeDocument/2006/relationships/oleObject" Target="../embeddings/oleObject3.bin"/><Relationship Id="rId4" Type="http://schemas.openxmlformats.org/officeDocument/2006/relationships/image" Target="../media/image17.png"/></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21.wmf"/></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8" Type="http://schemas.openxmlformats.org/officeDocument/2006/relationships/image" Target="../media/image24.wmf"/><Relationship Id="rId13" Type="http://schemas.openxmlformats.org/officeDocument/2006/relationships/oleObject" Target="../embeddings/oleObject9.bin"/><Relationship Id="rId18" Type="http://schemas.openxmlformats.org/officeDocument/2006/relationships/image" Target="../media/image29.wmf"/><Relationship Id="rId3" Type="http://schemas.openxmlformats.org/officeDocument/2006/relationships/notesSlide" Target="../notesSlides/notesSlide46.xml"/><Relationship Id="rId21" Type="http://schemas.openxmlformats.org/officeDocument/2006/relationships/oleObject" Target="../embeddings/oleObject13.bin"/><Relationship Id="rId7" Type="http://schemas.openxmlformats.org/officeDocument/2006/relationships/oleObject" Target="../embeddings/oleObject6.bin"/><Relationship Id="rId12" Type="http://schemas.openxmlformats.org/officeDocument/2006/relationships/image" Target="../media/image26.wmf"/><Relationship Id="rId17" Type="http://schemas.openxmlformats.org/officeDocument/2006/relationships/oleObject" Target="../embeddings/oleObject11.bin"/><Relationship Id="rId2" Type="http://schemas.openxmlformats.org/officeDocument/2006/relationships/slideLayout" Target="../slideLayouts/slideLayout4.xml"/><Relationship Id="rId16" Type="http://schemas.openxmlformats.org/officeDocument/2006/relationships/image" Target="../media/image28.wmf"/><Relationship Id="rId20" Type="http://schemas.openxmlformats.org/officeDocument/2006/relationships/image" Target="../media/image30.wmf"/><Relationship Id="rId1" Type="http://schemas.openxmlformats.org/officeDocument/2006/relationships/vmlDrawing" Target="../drawings/vmlDrawing4.vml"/><Relationship Id="rId6" Type="http://schemas.openxmlformats.org/officeDocument/2006/relationships/image" Target="../media/image23.wmf"/><Relationship Id="rId11" Type="http://schemas.openxmlformats.org/officeDocument/2006/relationships/oleObject" Target="../embeddings/oleObject8.bin"/><Relationship Id="rId5" Type="http://schemas.openxmlformats.org/officeDocument/2006/relationships/oleObject" Target="../embeddings/oleObject5.bin"/><Relationship Id="rId15" Type="http://schemas.openxmlformats.org/officeDocument/2006/relationships/oleObject" Target="../embeddings/oleObject10.bin"/><Relationship Id="rId10" Type="http://schemas.openxmlformats.org/officeDocument/2006/relationships/image" Target="../media/image25.wmf"/><Relationship Id="rId19" Type="http://schemas.openxmlformats.org/officeDocument/2006/relationships/oleObject" Target="../embeddings/oleObject12.bin"/><Relationship Id="rId4" Type="http://schemas.openxmlformats.org/officeDocument/2006/relationships/image" Target="../media/image32.png"/><Relationship Id="rId9" Type="http://schemas.openxmlformats.org/officeDocument/2006/relationships/oleObject" Target="../embeddings/oleObject7.bin"/><Relationship Id="rId14" Type="http://schemas.openxmlformats.org/officeDocument/2006/relationships/image" Target="../media/image27.wmf"/><Relationship Id="rId22" Type="http://schemas.openxmlformats.org/officeDocument/2006/relationships/image" Target="../media/image31.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53" name="Rectangle 9" descr="Pink tissue paper"/>
          <p:cNvSpPr>
            <a:spLocks noChangeArrowheads="1"/>
          </p:cNvSpPr>
          <p:nvPr/>
        </p:nvSpPr>
        <p:spPr bwMode="auto">
          <a:xfrm>
            <a:off x="2286000" y="1524000"/>
            <a:ext cx="3657600" cy="990600"/>
          </a:xfrm>
          <a:prstGeom prst="rect">
            <a:avLst/>
          </a:prstGeom>
          <a:noFill/>
          <a:ln w="9525">
            <a:noFill/>
            <a:miter lim="800000"/>
            <a:headEnd/>
            <a:tailEnd/>
          </a:ln>
          <a:effectLst/>
        </p:spPr>
        <p:txBody>
          <a:bodyPr wrap="none" anchor="ctr"/>
          <a:lstStyle/>
          <a:p>
            <a:pPr algn="l" eaLnBrk="1" hangingPunct="1">
              <a:defRPr/>
            </a:pPr>
            <a:endParaRPr lang="en-US" sz="3200" b="1" dirty="0">
              <a:solidFill>
                <a:schemeClr val="tx2"/>
              </a:solidFill>
              <a:effectLst>
                <a:outerShdw blurRad="38100" dist="38100" dir="2700000" algn="tl">
                  <a:srgbClr val="000000"/>
                </a:outerShdw>
              </a:effectLst>
              <a:latin typeface="B Frutiger Bold" pitchFamily="-124" charset="0"/>
            </a:endParaRPr>
          </a:p>
        </p:txBody>
      </p:sp>
      <p:sp>
        <p:nvSpPr>
          <p:cNvPr id="441355" name="Rectangle 11" descr="Pink tissue paper"/>
          <p:cNvSpPr>
            <a:spLocks noChangeArrowheads="1"/>
          </p:cNvSpPr>
          <p:nvPr/>
        </p:nvSpPr>
        <p:spPr bwMode="auto">
          <a:xfrm>
            <a:off x="609600" y="1295400"/>
            <a:ext cx="8229600" cy="5181600"/>
          </a:xfrm>
          <a:prstGeom prst="rect">
            <a:avLst/>
          </a:prstGeom>
          <a:noFill/>
          <a:ln w="9525">
            <a:noFill/>
            <a:miter lim="800000"/>
            <a:headEnd/>
            <a:tailEnd/>
          </a:ln>
          <a:effectLst/>
        </p:spPr>
        <p:txBody>
          <a:bodyPr rIns="0"/>
          <a:lstStyle/>
          <a:p>
            <a:pPr algn="l" eaLnBrk="1" hangingPunct="1"/>
            <a:r>
              <a:rPr lang="en-US" sz="3600" b="1" dirty="0" smtClean="0">
                <a:solidFill>
                  <a:srgbClr val="FFFF99"/>
                </a:solidFill>
                <a:effectLst>
                  <a:outerShdw blurRad="38100" dist="38100" dir="2700000" algn="tl">
                    <a:srgbClr val="000000"/>
                  </a:outerShdw>
                </a:effectLst>
                <a:latin typeface="Arial" pitchFamily="34" charset="0"/>
                <a:ea typeface="ヒラギノ角ゴ Pro W3"/>
                <a:cs typeface="ヒラギノ角ゴ Pro W3"/>
              </a:rPr>
              <a:t>Design </a:t>
            </a:r>
            <a:r>
              <a:rPr lang="en-US" sz="3600" b="1" dirty="0" smtClean="0">
                <a:solidFill>
                  <a:srgbClr val="FFFF99"/>
                </a:solidFill>
                <a:effectLst>
                  <a:outerShdw blurRad="38100" dist="38100" dir="2700000" algn="tl">
                    <a:srgbClr val="000000"/>
                  </a:outerShdw>
                </a:effectLst>
                <a:latin typeface="Arial" pitchFamily="34" charset="0"/>
                <a:ea typeface="ヒラギノ角ゴ Pro W3"/>
                <a:cs typeface="ヒラギノ角ゴ Pro W3"/>
              </a:rPr>
              <a:t>and Analysis of </a:t>
            </a:r>
            <a:r>
              <a:rPr lang="en-US" sz="3600" b="1" dirty="0" smtClean="0">
                <a:solidFill>
                  <a:srgbClr val="FFFF99"/>
                </a:solidFill>
                <a:effectLst>
                  <a:outerShdw blurRad="38100" dist="38100" dir="2700000" algn="tl">
                    <a:srgbClr val="000000"/>
                  </a:outerShdw>
                </a:effectLst>
                <a:latin typeface="Arial" pitchFamily="34" charset="0"/>
                <a:ea typeface="ヒラギノ角ゴ Pro W3"/>
                <a:cs typeface="ヒラギノ角ゴ Pro W3"/>
              </a:rPr>
              <a:t>Algorithms</a:t>
            </a:r>
          </a:p>
          <a:p>
            <a:pPr algn="l" eaLnBrk="1" hangingPunct="1"/>
            <a:endParaRPr lang="en-US" sz="3600" b="1" dirty="0">
              <a:solidFill>
                <a:srgbClr val="FFFF99"/>
              </a:solidFill>
              <a:effectLst>
                <a:outerShdw blurRad="38100" dist="38100" dir="2700000" algn="tl">
                  <a:srgbClr val="000000"/>
                </a:outerShdw>
              </a:effectLst>
              <a:latin typeface="Arial" pitchFamily="34" charset="0"/>
              <a:ea typeface="ヒラギノ角ゴ Pro W3"/>
              <a:cs typeface="ヒラギノ角ゴ Pro W3"/>
            </a:endParaRPr>
          </a:p>
          <a:p>
            <a:pPr eaLnBrk="1" hangingPunct="1"/>
            <a:r>
              <a:rPr lang="en-US" sz="3600" b="1" dirty="0" smtClean="0">
                <a:solidFill>
                  <a:srgbClr val="FFFF99"/>
                </a:solidFill>
                <a:effectLst>
                  <a:outerShdw blurRad="38100" dist="38100" dir="2700000" algn="tl">
                    <a:srgbClr val="000000"/>
                  </a:outerShdw>
                </a:effectLst>
                <a:latin typeface="Arial" pitchFamily="34" charset="0"/>
                <a:ea typeface="ヒラギノ角ゴ Pro W3"/>
                <a:cs typeface="ヒラギノ角ゴ Pro W3"/>
              </a:rPr>
              <a:t>UNIT 1</a:t>
            </a:r>
            <a:endParaRPr lang="en-US" sz="3600" b="1" dirty="0" smtClean="0">
              <a:solidFill>
                <a:srgbClr val="FFFF99"/>
              </a:solidFill>
              <a:effectLst>
                <a:outerShdw blurRad="38100" dist="38100" dir="2700000" algn="tl">
                  <a:srgbClr val="000000"/>
                </a:outerShdw>
              </a:effectLst>
              <a:latin typeface="Arial" pitchFamily="34" charset="0"/>
              <a:ea typeface="ヒラギノ角ゴ Pro W3"/>
              <a:cs typeface="ヒラギノ角ゴ Pro W3"/>
            </a:endParaRPr>
          </a:p>
          <a:p>
            <a:pPr algn="l" eaLnBrk="1" hangingPunct="1"/>
            <a:endParaRPr lang="en-US" sz="3600" b="1" dirty="0" smtClean="0">
              <a:solidFill>
                <a:srgbClr val="FFFF99"/>
              </a:solidFill>
              <a:effectLst>
                <a:outerShdw blurRad="38100" dist="38100" dir="2700000" algn="tl">
                  <a:srgbClr val="000000"/>
                </a:outerShdw>
              </a:effectLst>
              <a:latin typeface="Arial" pitchFamily="34" charset="0"/>
              <a:ea typeface="ヒラギノ角ゴ Pro W3"/>
              <a:cs typeface="ヒラギノ角ゴ Pro W3"/>
            </a:endParaRPr>
          </a:p>
          <a:p>
            <a:pPr algn="l" eaLnBrk="1" hangingPunct="1"/>
            <a:endParaRPr lang="en-US" sz="3600" b="1" dirty="0" smtClean="0">
              <a:solidFill>
                <a:srgbClr val="FFFF99"/>
              </a:solidFill>
              <a:effectLst>
                <a:outerShdw blurRad="38100" dist="38100" dir="2700000" algn="tl">
                  <a:srgbClr val="000000"/>
                </a:outerShdw>
              </a:effectLst>
              <a:latin typeface="Arial" pitchFamily="34" charset="0"/>
              <a:ea typeface="ヒラギノ角ゴ Pro W3"/>
              <a:cs typeface="ヒラギノ角ゴ Pro W3"/>
            </a:endParaRPr>
          </a:p>
          <a:p>
            <a:pPr algn="l" eaLnBrk="1" hangingPunct="1"/>
            <a:r>
              <a:rPr lang="en-US" sz="3600" b="1" dirty="0" smtClean="0">
                <a:solidFill>
                  <a:srgbClr val="FFFF99"/>
                </a:solidFill>
                <a:effectLst>
                  <a:outerShdw blurRad="38100" dist="38100" dir="2700000" algn="tl">
                    <a:srgbClr val="000000"/>
                  </a:outerShdw>
                </a:effectLst>
                <a:latin typeface="Arial" pitchFamily="34" charset="0"/>
                <a:ea typeface="ヒラギノ角ゴ Pro W3"/>
                <a:cs typeface="ヒラギノ角ゴ Pro W3"/>
              </a:rPr>
              <a:t>		</a:t>
            </a:r>
          </a:p>
          <a:p>
            <a:pPr algn="l" eaLnBrk="1" hangingPunct="1"/>
            <a:r>
              <a:rPr lang="en-US" sz="3600" b="1" dirty="0" smtClean="0">
                <a:solidFill>
                  <a:srgbClr val="FFFF99"/>
                </a:solidFill>
                <a:effectLst>
                  <a:outerShdw blurRad="38100" dist="38100" dir="2700000" algn="tl">
                    <a:srgbClr val="000000"/>
                  </a:outerShdw>
                </a:effectLst>
                <a:latin typeface="Arial" pitchFamily="34" charset="0"/>
                <a:ea typeface="ヒラギノ角ゴ Pro W3"/>
                <a:cs typeface="ヒラギノ角ゴ Pro W3"/>
              </a:rPr>
              <a:t>		</a:t>
            </a:r>
            <a:endParaRPr lang="en-US" sz="3200" b="1" dirty="0">
              <a:solidFill>
                <a:srgbClr val="FFFF99"/>
              </a:solidFill>
              <a:effectLst>
                <a:outerShdw blurRad="38100" dist="38100" dir="2700000" algn="tl">
                  <a:srgbClr val="000000"/>
                </a:outerShdw>
              </a:effectLst>
              <a:latin typeface="Arial" pitchFamily="34" charset="0"/>
              <a:ea typeface="ヒラギノ角ゴ Pro W3"/>
              <a:cs typeface="ヒラギノ角ゴ Pro W3"/>
            </a:endParaRPr>
          </a:p>
        </p:txBody>
      </p:sp>
      <p:sp>
        <p:nvSpPr>
          <p:cNvPr id="110598" name="Rectangle 13"/>
          <p:cNvSpPr>
            <a:spLocks noChangeArrowheads="1"/>
          </p:cNvSpPr>
          <p:nvPr/>
        </p:nvSpPr>
        <p:spPr bwMode="auto">
          <a:xfrm>
            <a:off x="1079500" y="6210300"/>
            <a:ext cx="3429000" cy="457200"/>
          </a:xfrm>
          <a:prstGeom prst="rect">
            <a:avLst/>
          </a:prstGeom>
          <a:noFill/>
          <a:ln w="9525">
            <a:noFill/>
            <a:miter lim="800000"/>
            <a:headEnd/>
            <a:tailEnd/>
          </a:ln>
        </p:spPr>
        <p:txBody>
          <a:bodyPr anchor="b"/>
          <a:lstStyle/>
          <a:p>
            <a:pPr algn="l" eaLnBrk="1" hangingPunct="1"/>
            <a:endParaRPr lang="en-US" sz="900">
              <a:latin typeface="Arial" pitchFamily="34" charset="0"/>
              <a:ea typeface="ヒラギノ角ゴ Pro W3"/>
              <a:cs typeface="ヒラギノ角ゴ Pro W3"/>
            </a:endParaRPr>
          </a:p>
        </p:txBody>
      </p:sp>
      <p:sp>
        <p:nvSpPr>
          <p:cNvPr id="110599" name="Footer Placeholder 7"/>
          <p:cNvSpPr txBox="1">
            <a:spLocks noGrp="1"/>
          </p:cNvSpPr>
          <p:nvPr/>
        </p:nvSpPr>
        <p:spPr bwMode="auto">
          <a:xfrm>
            <a:off x="304800" y="6410325"/>
            <a:ext cx="3581400" cy="366713"/>
          </a:xfrm>
          <a:prstGeom prst="rect">
            <a:avLst/>
          </a:prstGeom>
          <a:noFill/>
          <a:ln w="9525">
            <a:noFill/>
            <a:miter lim="800000"/>
            <a:headEnd/>
            <a:tailEnd/>
          </a:ln>
        </p:spPr>
        <p:txBody>
          <a:bodyPr/>
          <a:lstStyle/>
          <a:p>
            <a:pPr algn="l" eaLnBrk="1" hangingPunct="1"/>
            <a:endParaRPr lang="en-US" sz="1200">
              <a:solidFill>
                <a:srgbClr val="FFFFFF"/>
              </a:solidFill>
              <a:latin typeface="Arial" pitchFamily="34" charset="0"/>
            </a:endParaRPr>
          </a:p>
        </p:txBody>
      </p:sp>
      <p:sp>
        <p:nvSpPr>
          <p:cNvPr id="110600" name="Slide Number Placeholder 6"/>
          <p:cNvSpPr txBox="1">
            <a:spLocks noGrp="1"/>
          </p:cNvSpPr>
          <p:nvPr/>
        </p:nvSpPr>
        <p:spPr bwMode="auto">
          <a:xfrm>
            <a:off x="4267200" y="6324600"/>
            <a:ext cx="609600" cy="441325"/>
          </a:xfrm>
          <a:prstGeom prst="rect">
            <a:avLst/>
          </a:prstGeom>
          <a:noFill/>
          <a:ln w="9525">
            <a:noFill/>
            <a:miter lim="800000"/>
            <a:headEnd/>
            <a:tailEnd/>
          </a:ln>
        </p:spPr>
        <p:txBody>
          <a:bodyPr lIns="45720" rIns="45720" anchor="ctr"/>
          <a:lstStyle/>
          <a:p>
            <a:pPr eaLnBrk="1" hangingPunct="1"/>
            <a:endParaRPr lang="en-US" sz="1600">
              <a:solidFill>
                <a:srgbClr val="FFFFFF"/>
              </a:solidFill>
              <a:latin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a:noFill/>
          <a:ln/>
        </p:spPr>
        <p:txBody>
          <a:bodyPr/>
          <a:lstStyle/>
          <a:p>
            <a:r>
              <a:rPr lang="en-US" smtClean="0">
                <a:effectLst/>
              </a:rPr>
              <a:t>Euclid’s Algorithm</a:t>
            </a:r>
          </a:p>
        </p:txBody>
      </p:sp>
      <p:sp>
        <p:nvSpPr>
          <p:cNvPr id="228355" name="Rectangle 3"/>
          <p:cNvSpPr>
            <a:spLocks noGrp="1" noChangeArrowheads="1"/>
          </p:cNvSpPr>
          <p:nvPr>
            <p:ph idx="1"/>
          </p:nvPr>
        </p:nvSpPr>
        <p:spPr>
          <a:xfrm>
            <a:off x="609600" y="1266825"/>
            <a:ext cx="8534400" cy="5286375"/>
          </a:xfrm>
          <a:noFill/>
          <a:ln/>
        </p:spPr>
        <p:txBody>
          <a:bodyPr>
            <a:normAutofit fontScale="85000" lnSpcReduction="10000"/>
          </a:bodyPr>
          <a:lstStyle/>
          <a:p>
            <a:pPr>
              <a:buFont typeface="Monotype Sorts" pitchFamily="2" charset="2"/>
              <a:buNone/>
            </a:pPr>
            <a:r>
              <a:rPr lang="en-US" smtClean="0">
                <a:effectLst/>
              </a:rPr>
              <a:t>Problem: Find gcd(</a:t>
            </a:r>
            <a:r>
              <a:rPr lang="en-US" i="1" smtClean="0">
                <a:effectLst/>
              </a:rPr>
              <a:t>m,n</a:t>
            </a:r>
            <a:r>
              <a:rPr lang="en-US" smtClean="0">
                <a:effectLst/>
              </a:rPr>
              <a:t>), the greatest common divisor of two nonnegative, not both zero integers </a:t>
            </a:r>
            <a:r>
              <a:rPr lang="en-US" i="1" smtClean="0">
                <a:effectLst/>
              </a:rPr>
              <a:t>m </a:t>
            </a:r>
            <a:r>
              <a:rPr lang="en-US" smtClean="0">
                <a:effectLst/>
              </a:rPr>
              <a:t>and </a:t>
            </a:r>
            <a:r>
              <a:rPr lang="en-US" i="1" smtClean="0">
                <a:effectLst/>
              </a:rPr>
              <a:t>n</a:t>
            </a:r>
            <a:endParaRPr lang="en-US" smtClean="0">
              <a:effectLst/>
            </a:endParaRPr>
          </a:p>
          <a:p>
            <a:pPr>
              <a:buFont typeface="Monotype Sorts" pitchFamily="2" charset="2"/>
              <a:buNone/>
            </a:pPr>
            <a:r>
              <a:rPr lang="en-US" smtClean="0">
                <a:effectLst/>
              </a:rPr>
              <a:t>Examples:  gcd(60,24) = 12,    gcd(60,0) = 60,    gcd(0,0) = ? </a:t>
            </a:r>
          </a:p>
          <a:p>
            <a:pPr>
              <a:buFont typeface="Monotype Sorts" pitchFamily="2" charset="2"/>
              <a:buNone/>
            </a:pPr>
            <a:endParaRPr lang="en-US" smtClean="0">
              <a:effectLst/>
            </a:endParaRPr>
          </a:p>
          <a:p>
            <a:pPr>
              <a:buFont typeface="Monotype Sorts" pitchFamily="2" charset="2"/>
              <a:buNone/>
            </a:pPr>
            <a:r>
              <a:rPr lang="en-US" smtClean="0">
                <a:effectLst/>
              </a:rPr>
              <a:t>Euclid’s algorithm is based on repeated application of equality</a:t>
            </a:r>
          </a:p>
          <a:p>
            <a:pPr algn="ctr">
              <a:buFont typeface="Monotype Sorts" pitchFamily="2" charset="2"/>
              <a:buNone/>
            </a:pPr>
            <a:r>
              <a:rPr lang="en-US" smtClean="0">
                <a:effectLst/>
              </a:rPr>
              <a:t>gcd(</a:t>
            </a:r>
            <a:r>
              <a:rPr lang="en-US" i="1" smtClean="0">
                <a:effectLst/>
              </a:rPr>
              <a:t>m,n</a:t>
            </a:r>
            <a:r>
              <a:rPr lang="en-US" smtClean="0">
                <a:effectLst/>
              </a:rPr>
              <a:t>) = gcd(</a:t>
            </a:r>
            <a:r>
              <a:rPr lang="en-US" i="1" smtClean="0">
                <a:effectLst/>
              </a:rPr>
              <a:t>n, m </a:t>
            </a:r>
            <a:r>
              <a:rPr lang="en-US" smtClean="0">
                <a:effectLst/>
              </a:rPr>
              <a:t>mod </a:t>
            </a:r>
            <a:r>
              <a:rPr lang="en-US" i="1" smtClean="0">
                <a:effectLst/>
              </a:rPr>
              <a:t>n</a:t>
            </a:r>
            <a:r>
              <a:rPr lang="en-US" smtClean="0">
                <a:effectLst/>
              </a:rPr>
              <a:t>)</a:t>
            </a:r>
          </a:p>
          <a:p>
            <a:pPr>
              <a:buFont typeface="Monotype Sorts" pitchFamily="2" charset="2"/>
              <a:buNone/>
            </a:pPr>
            <a:r>
              <a:rPr lang="en-US" smtClean="0">
                <a:effectLst/>
              </a:rPr>
              <a:t>until the second number becomes 0, which makes the problem</a:t>
            </a:r>
          </a:p>
          <a:p>
            <a:pPr>
              <a:buFont typeface="Monotype Sorts" pitchFamily="2" charset="2"/>
              <a:buNone/>
            </a:pPr>
            <a:r>
              <a:rPr lang="en-US" smtClean="0">
                <a:effectLst/>
              </a:rPr>
              <a:t>trivial.</a:t>
            </a:r>
          </a:p>
          <a:p>
            <a:pPr>
              <a:buFont typeface="Monotype Sorts" pitchFamily="2" charset="2"/>
              <a:buNone/>
            </a:pPr>
            <a:endParaRPr lang="en-US" smtClean="0">
              <a:effectLst/>
            </a:endParaRPr>
          </a:p>
          <a:p>
            <a:pPr>
              <a:buFont typeface="Monotype Sorts" pitchFamily="2" charset="2"/>
              <a:buNone/>
            </a:pPr>
            <a:r>
              <a:rPr lang="en-US" smtClean="0">
                <a:effectLst/>
              </a:rPr>
              <a:t>Example: gcd(60,24) = gcd(24,12) = gcd(12,0) = 12</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noFill/>
          <a:ln/>
        </p:spPr>
        <p:txBody>
          <a:bodyPr/>
          <a:lstStyle/>
          <a:p>
            <a:r>
              <a:rPr lang="en-US" sz="3200" smtClean="0">
                <a:effectLst/>
              </a:rPr>
              <a:t>Two descriptions of Euclid’s algorithm</a:t>
            </a:r>
          </a:p>
        </p:txBody>
      </p:sp>
      <p:sp>
        <p:nvSpPr>
          <p:cNvPr id="230403" name="Rectangle 3"/>
          <p:cNvSpPr>
            <a:spLocks noGrp="1" noChangeArrowheads="1"/>
          </p:cNvSpPr>
          <p:nvPr>
            <p:ph idx="1"/>
          </p:nvPr>
        </p:nvSpPr>
        <p:spPr>
          <a:xfrm>
            <a:off x="609600" y="1266825"/>
            <a:ext cx="8534400" cy="5286375"/>
          </a:xfrm>
          <a:noFill/>
          <a:ln/>
        </p:spPr>
        <p:txBody>
          <a:bodyPr>
            <a:normAutofit fontScale="92500" lnSpcReduction="20000"/>
          </a:bodyPr>
          <a:lstStyle/>
          <a:p>
            <a:pPr>
              <a:buFont typeface="Monotype Sorts" pitchFamily="2" charset="2"/>
              <a:buNone/>
            </a:pPr>
            <a:r>
              <a:rPr lang="en-US" smtClean="0">
                <a:effectLst/>
              </a:rPr>
              <a:t>Step 1  If </a:t>
            </a:r>
            <a:r>
              <a:rPr lang="pt-BR" i="1" smtClean="0">
                <a:effectLst/>
              </a:rPr>
              <a:t>n</a:t>
            </a:r>
            <a:r>
              <a:rPr lang="pt-BR" smtClean="0">
                <a:effectLst/>
              </a:rPr>
              <a:t> = 0, return </a:t>
            </a:r>
            <a:r>
              <a:rPr lang="pt-BR" i="1" smtClean="0">
                <a:effectLst/>
              </a:rPr>
              <a:t>m</a:t>
            </a:r>
            <a:r>
              <a:rPr lang="pt-BR" smtClean="0">
                <a:effectLst/>
              </a:rPr>
              <a:t> and stop; otherwise go to Step 2</a:t>
            </a:r>
          </a:p>
          <a:p>
            <a:pPr>
              <a:buFont typeface="Monotype Sorts" pitchFamily="2" charset="2"/>
              <a:buNone/>
            </a:pPr>
            <a:r>
              <a:rPr lang="en-US" smtClean="0">
                <a:effectLst/>
              </a:rPr>
              <a:t>Step 2 </a:t>
            </a:r>
            <a:r>
              <a:rPr lang="pt-BR" smtClean="0">
                <a:effectLst/>
              </a:rPr>
              <a:t> Divide </a:t>
            </a:r>
            <a:r>
              <a:rPr lang="pt-BR" i="1" smtClean="0">
                <a:effectLst/>
              </a:rPr>
              <a:t>m</a:t>
            </a:r>
            <a:r>
              <a:rPr lang="pt-BR" smtClean="0">
                <a:effectLst/>
              </a:rPr>
              <a:t> by </a:t>
            </a:r>
            <a:r>
              <a:rPr lang="pt-BR" i="1" smtClean="0">
                <a:effectLst/>
              </a:rPr>
              <a:t>n </a:t>
            </a:r>
            <a:r>
              <a:rPr lang="pt-BR" smtClean="0">
                <a:effectLst/>
              </a:rPr>
              <a:t>and assign the value fo the remainder to</a:t>
            </a:r>
            <a:r>
              <a:rPr lang="pt-BR" i="1" smtClean="0">
                <a:effectLst/>
              </a:rPr>
              <a:t> r</a:t>
            </a:r>
          </a:p>
          <a:p>
            <a:pPr>
              <a:buFont typeface="Monotype Sorts" pitchFamily="2" charset="2"/>
              <a:buNone/>
            </a:pPr>
            <a:r>
              <a:rPr lang="en-US" smtClean="0">
                <a:effectLst/>
              </a:rPr>
              <a:t>Step 3  Assign the value of </a:t>
            </a:r>
            <a:r>
              <a:rPr lang="en-US" i="1" smtClean="0">
                <a:effectLst/>
              </a:rPr>
              <a:t>n </a:t>
            </a:r>
            <a:r>
              <a:rPr lang="en-US" smtClean="0">
                <a:effectLst/>
              </a:rPr>
              <a:t>to </a:t>
            </a:r>
            <a:r>
              <a:rPr lang="en-US" i="1" smtClean="0">
                <a:effectLst/>
              </a:rPr>
              <a:t>m</a:t>
            </a:r>
            <a:r>
              <a:rPr lang="en-US" smtClean="0">
                <a:effectLst/>
              </a:rPr>
              <a:t> and the value of </a:t>
            </a:r>
            <a:r>
              <a:rPr lang="en-US" i="1" smtClean="0">
                <a:effectLst/>
              </a:rPr>
              <a:t>r</a:t>
            </a:r>
            <a:r>
              <a:rPr lang="en-US" smtClean="0">
                <a:effectLst/>
              </a:rPr>
              <a:t> to </a:t>
            </a:r>
            <a:r>
              <a:rPr lang="en-US" i="1" smtClean="0">
                <a:effectLst/>
              </a:rPr>
              <a:t>n.  </a:t>
            </a:r>
            <a:r>
              <a:rPr lang="en-US" smtClean="0">
                <a:effectLst/>
              </a:rPr>
              <a:t>Go to</a:t>
            </a:r>
            <a:br>
              <a:rPr lang="en-US" smtClean="0">
                <a:effectLst/>
              </a:rPr>
            </a:br>
            <a:r>
              <a:rPr lang="en-US" smtClean="0">
                <a:effectLst/>
              </a:rPr>
              <a:t>        Step 1.</a:t>
            </a:r>
            <a:br>
              <a:rPr lang="en-US" smtClean="0">
                <a:effectLst/>
              </a:rPr>
            </a:br>
            <a:endParaRPr lang="en-US" smtClean="0">
              <a:effectLst/>
            </a:endParaRPr>
          </a:p>
          <a:p>
            <a:pPr>
              <a:buFont typeface="Monotype Sorts" pitchFamily="2" charset="2"/>
              <a:buNone/>
            </a:pPr>
            <a:r>
              <a:rPr lang="en-US" smtClean="0">
                <a:effectLst/>
              </a:rPr>
              <a:t>	   </a:t>
            </a:r>
          </a:p>
          <a:p>
            <a:pPr>
              <a:buFont typeface="Monotype Sorts" pitchFamily="2" charset="2"/>
              <a:buNone/>
            </a:pPr>
            <a:r>
              <a:rPr lang="pt-BR" smtClean="0">
                <a:effectLst/>
              </a:rPr>
              <a:t>while</a:t>
            </a:r>
            <a:r>
              <a:rPr lang="pt-BR" i="1" smtClean="0">
                <a:effectLst/>
              </a:rPr>
              <a:t> </a:t>
            </a:r>
            <a:r>
              <a:rPr lang="pt-BR" b="0" i="1" smtClean="0">
                <a:effectLst/>
              </a:rPr>
              <a:t>n</a:t>
            </a:r>
            <a:r>
              <a:rPr lang="pt-BR" b="0" smtClean="0">
                <a:effectLst/>
              </a:rPr>
              <a:t> ≠ 0</a:t>
            </a:r>
            <a:r>
              <a:rPr lang="pt-BR" smtClean="0">
                <a:effectLst/>
              </a:rPr>
              <a:t> do</a:t>
            </a:r>
            <a:r>
              <a:rPr lang="pt-BR" i="1" smtClean="0">
                <a:effectLst/>
              </a:rPr>
              <a:t>            </a:t>
            </a:r>
          </a:p>
          <a:p>
            <a:pPr>
              <a:buFont typeface="Monotype Sorts" pitchFamily="2" charset="2"/>
              <a:buNone/>
            </a:pPr>
            <a:r>
              <a:rPr lang="pt-BR" i="1" smtClean="0">
                <a:effectLst/>
              </a:rPr>
              <a:t>	</a:t>
            </a:r>
            <a:r>
              <a:rPr lang="pt-BR" b="0" i="1" smtClean="0">
                <a:effectLst/>
              </a:rPr>
              <a:t>r ← m </a:t>
            </a:r>
            <a:r>
              <a:rPr lang="pt-BR" b="0" smtClean="0">
                <a:effectLst/>
              </a:rPr>
              <a:t>mod </a:t>
            </a:r>
            <a:r>
              <a:rPr lang="pt-BR" b="0" i="1" smtClean="0">
                <a:effectLst/>
              </a:rPr>
              <a:t>n</a:t>
            </a:r>
          </a:p>
          <a:p>
            <a:pPr>
              <a:buFont typeface="Monotype Sorts" pitchFamily="2" charset="2"/>
              <a:buNone/>
            </a:pPr>
            <a:r>
              <a:rPr lang="pt-BR" i="1" smtClean="0">
                <a:effectLst/>
              </a:rPr>
              <a:t>    </a:t>
            </a:r>
            <a:r>
              <a:rPr lang="pt-BR" b="0" i="1" smtClean="0">
                <a:effectLst/>
              </a:rPr>
              <a:t>m← n   </a:t>
            </a:r>
          </a:p>
          <a:p>
            <a:pPr>
              <a:buFont typeface="Monotype Sorts" pitchFamily="2" charset="2"/>
              <a:buNone/>
            </a:pPr>
            <a:r>
              <a:rPr lang="pt-BR" b="0" i="1" smtClean="0">
                <a:effectLst/>
              </a:rPr>
              <a:t>    n ← r</a:t>
            </a:r>
            <a:r>
              <a:rPr lang="pt-BR" i="1" smtClean="0">
                <a:effectLst/>
              </a:rPr>
              <a:t>    </a:t>
            </a:r>
          </a:p>
          <a:p>
            <a:pPr>
              <a:buFont typeface="Monotype Sorts" pitchFamily="2" charset="2"/>
              <a:buNone/>
            </a:pPr>
            <a:r>
              <a:rPr lang="pt-BR" smtClean="0">
                <a:effectLst/>
              </a:rPr>
              <a:t>return</a:t>
            </a:r>
            <a:r>
              <a:rPr lang="pt-BR" i="1" smtClean="0">
                <a:effectLst/>
              </a:rPr>
              <a:t> </a:t>
            </a:r>
            <a:r>
              <a:rPr lang="pt-BR" b="0" i="1" smtClean="0">
                <a:effectLst/>
              </a:rPr>
              <a:t>m</a:t>
            </a:r>
            <a:endParaRPr lang="en-US" b="0" i="1" smtClean="0">
              <a:effectLs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a:xfrm>
            <a:off x="533400" y="152400"/>
            <a:ext cx="8382000" cy="685800"/>
          </a:xfrm>
          <a:noFill/>
          <a:ln/>
        </p:spPr>
        <p:txBody>
          <a:bodyPr>
            <a:normAutofit fontScale="90000"/>
          </a:bodyPr>
          <a:lstStyle/>
          <a:p>
            <a:r>
              <a:rPr lang="en-US" smtClean="0">
                <a:effectLst/>
              </a:rPr>
              <a:t>Other methods for computing gcd(</a:t>
            </a:r>
            <a:r>
              <a:rPr lang="en-US" i="1" smtClean="0">
                <a:effectLst/>
              </a:rPr>
              <a:t>m,n</a:t>
            </a:r>
            <a:r>
              <a:rPr lang="en-US" smtClean="0">
                <a:effectLst/>
              </a:rPr>
              <a:t>)</a:t>
            </a:r>
          </a:p>
        </p:txBody>
      </p:sp>
      <p:sp>
        <p:nvSpPr>
          <p:cNvPr id="232451" name="Rectangle 3"/>
          <p:cNvSpPr>
            <a:spLocks noGrp="1" noChangeArrowheads="1"/>
          </p:cNvSpPr>
          <p:nvPr>
            <p:ph idx="1"/>
          </p:nvPr>
        </p:nvSpPr>
        <p:spPr>
          <a:xfrm>
            <a:off x="533400" y="1219200"/>
            <a:ext cx="8382000" cy="5334000"/>
          </a:xfrm>
          <a:noFill/>
          <a:ln/>
        </p:spPr>
        <p:txBody>
          <a:bodyPr/>
          <a:lstStyle/>
          <a:p>
            <a:pPr>
              <a:buFont typeface="Monotype Sorts" pitchFamily="2" charset="2"/>
              <a:buNone/>
            </a:pPr>
            <a:r>
              <a:rPr lang="en-US" sz="2800" smtClean="0">
                <a:effectLst/>
              </a:rPr>
              <a:t>Consecutive integer checking algorithm</a:t>
            </a:r>
          </a:p>
          <a:p>
            <a:pPr>
              <a:buFont typeface="Monotype Sorts" pitchFamily="2" charset="2"/>
              <a:buNone/>
            </a:pPr>
            <a:r>
              <a:rPr lang="en-US" smtClean="0">
                <a:effectLst/>
              </a:rPr>
              <a:t>Step 1  Assign the value of min{</a:t>
            </a:r>
            <a:r>
              <a:rPr lang="en-US" i="1" smtClean="0">
                <a:effectLst/>
              </a:rPr>
              <a:t>m,n</a:t>
            </a:r>
            <a:r>
              <a:rPr lang="en-US" smtClean="0">
                <a:effectLst/>
              </a:rPr>
              <a:t>} to </a:t>
            </a:r>
            <a:r>
              <a:rPr lang="en-US" i="1" smtClean="0">
                <a:effectLst/>
              </a:rPr>
              <a:t>t</a:t>
            </a:r>
            <a:endParaRPr lang="pt-BR" smtClean="0">
              <a:effectLst/>
            </a:endParaRPr>
          </a:p>
          <a:p>
            <a:pPr>
              <a:buFont typeface="Monotype Sorts" pitchFamily="2" charset="2"/>
              <a:buNone/>
            </a:pPr>
            <a:r>
              <a:rPr lang="en-US" smtClean="0">
                <a:effectLst/>
              </a:rPr>
              <a:t>Step 2  </a:t>
            </a:r>
            <a:r>
              <a:rPr lang="pt-BR" smtClean="0">
                <a:effectLst/>
              </a:rPr>
              <a:t>Divide </a:t>
            </a:r>
            <a:r>
              <a:rPr lang="pt-BR" i="1" smtClean="0">
                <a:effectLst/>
              </a:rPr>
              <a:t>m</a:t>
            </a:r>
            <a:r>
              <a:rPr lang="pt-BR" smtClean="0">
                <a:effectLst/>
              </a:rPr>
              <a:t> by </a:t>
            </a:r>
            <a:r>
              <a:rPr lang="pt-BR" i="1" smtClean="0">
                <a:effectLst/>
              </a:rPr>
              <a:t>t.  </a:t>
            </a:r>
            <a:r>
              <a:rPr lang="pt-BR" smtClean="0">
                <a:effectLst/>
              </a:rPr>
              <a:t>If the remainder is 0, go to Step 3;</a:t>
            </a:r>
            <a:br>
              <a:rPr lang="pt-BR" smtClean="0">
                <a:effectLst/>
              </a:rPr>
            </a:br>
            <a:r>
              <a:rPr lang="pt-BR" smtClean="0">
                <a:effectLst/>
              </a:rPr>
              <a:t>        otherwise, go to Step 4</a:t>
            </a:r>
            <a:endParaRPr lang="pt-BR" i="1" smtClean="0">
              <a:effectLst/>
            </a:endParaRPr>
          </a:p>
          <a:p>
            <a:pPr>
              <a:buFont typeface="Monotype Sorts" pitchFamily="2" charset="2"/>
              <a:buNone/>
            </a:pPr>
            <a:r>
              <a:rPr lang="en-US" smtClean="0">
                <a:effectLst/>
              </a:rPr>
              <a:t>Step 3  </a:t>
            </a:r>
            <a:r>
              <a:rPr lang="pt-BR" smtClean="0">
                <a:effectLst/>
              </a:rPr>
              <a:t>Divide </a:t>
            </a:r>
            <a:r>
              <a:rPr lang="pt-BR" i="1" smtClean="0">
                <a:effectLst/>
              </a:rPr>
              <a:t>n</a:t>
            </a:r>
            <a:r>
              <a:rPr lang="pt-BR" smtClean="0">
                <a:effectLst/>
              </a:rPr>
              <a:t> by </a:t>
            </a:r>
            <a:r>
              <a:rPr lang="pt-BR" i="1" smtClean="0">
                <a:effectLst/>
              </a:rPr>
              <a:t>t.  </a:t>
            </a:r>
            <a:r>
              <a:rPr lang="pt-BR" smtClean="0">
                <a:effectLst/>
              </a:rPr>
              <a:t>If the remainder is 0, return </a:t>
            </a:r>
            <a:r>
              <a:rPr lang="pt-BR" i="1" smtClean="0">
                <a:effectLst/>
              </a:rPr>
              <a:t>t</a:t>
            </a:r>
            <a:r>
              <a:rPr lang="pt-BR" smtClean="0">
                <a:effectLst/>
              </a:rPr>
              <a:t> and stop;</a:t>
            </a:r>
            <a:br>
              <a:rPr lang="pt-BR" smtClean="0">
                <a:effectLst/>
              </a:rPr>
            </a:br>
            <a:r>
              <a:rPr lang="pt-BR" smtClean="0">
                <a:effectLst/>
              </a:rPr>
              <a:t>        otherwise, go to Step 4</a:t>
            </a:r>
            <a:endParaRPr lang="pt-BR" i="1" smtClean="0">
              <a:effectLst/>
            </a:endParaRPr>
          </a:p>
          <a:p>
            <a:pPr>
              <a:buFont typeface="Monotype Sorts" pitchFamily="2" charset="2"/>
              <a:buNone/>
            </a:pPr>
            <a:r>
              <a:rPr lang="en-US" smtClean="0">
                <a:effectLst/>
              </a:rPr>
              <a:t>Step 4  Decrease </a:t>
            </a:r>
            <a:r>
              <a:rPr lang="en-US" i="1" smtClean="0">
                <a:effectLst/>
              </a:rPr>
              <a:t>t </a:t>
            </a:r>
            <a:r>
              <a:rPr lang="en-US" smtClean="0">
                <a:effectLst/>
              </a:rPr>
              <a:t>by 1 and go to Step 2</a:t>
            </a:r>
          </a:p>
          <a:p>
            <a:pPr>
              <a:buFont typeface="Monotype Sorts" pitchFamily="2" charset="2"/>
              <a:buNone/>
            </a:pPr>
            <a:endParaRPr lang="en-US" sz="3600" smtClean="0">
              <a:effectLst/>
            </a:endParaRPr>
          </a:p>
          <a:p>
            <a:pPr>
              <a:buFont typeface="Monotype Sorts" pitchFamily="2" charset="2"/>
              <a:buNone/>
            </a:pPr>
            <a:endParaRPr lang="en-US" sz="3600" smtClean="0">
              <a:effectLst/>
            </a:endParaRPr>
          </a:p>
          <a:p>
            <a:endParaRPr lang="en-US" smtClean="0">
              <a:effectLst/>
            </a:endParaRPr>
          </a:p>
          <a:p>
            <a:pPr lvl="1"/>
            <a:endParaRPr lang="en-US" smtClean="0">
              <a:effectLs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a:xfrm>
            <a:off x="533400" y="152400"/>
            <a:ext cx="8382000" cy="685800"/>
          </a:xfrm>
          <a:noFill/>
          <a:ln/>
        </p:spPr>
        <p:txBody>
          <a:bodyPr>
            <a:normAutofit fontScale="90000"/>
          </a:bodyPr>
          <a:lstStyle/>
          <a:p>
            <a:r>
              <a:rPr lang="en-US" smtClean="0">
                <a:effectLst/>
              </a:rPr>
              <a:t>Other methods for gcd(</a:t>
            </a:r>
            <a:r>
              <a:rPr lang="en-US" i="1" smtClean="0">
                <a:effectLst/>
              </a:rPr>
              <a:t>m,n</a:t>
            </a:r>
            <a:r>
              <a:rPr lang="en-US" smtClean="0">
                <a:effectLst/>
              </a:rPr>
              <a:t>) [cont.]</a:t>
            </a:r>
          </a:p>
        </p:txBody>
      </p:sp>
      <p:sp>
        <p:nvSpPr>
          <p:cNvPr id="234499" name="Rectangle 3"/>
          <p:cNvSpPr>
            <a:spLocks noGrp="1" noChangeArrowheads="1"/>
          </p:cNvSpPr>
          <p:nvPr>
            <p:ph idx="1"/>
          </p:nvPr>
        </p:nvSpPr>
        <p:spPr>
          <a:xfrm>
            <a:off x="533400" y="1219200"/>
            <a:ext cx="8382000" cy="5334000"/>
          </a:xfrm>
          <a:noFill/>
          <a:ln/>
        </p:spPr>
        <p:txBody>
          <a:bodyPr/>
          <a:lstStyle/>
          <a:p>
            <a:pPr>
              <a:buFont typeface="Monotype Sorts" pitchFamily="2" charset="2"/>
              <a:buNone/>
            </a:pPr>
            <a:r>
              <a:rPr lang="en-US" sz="2800" smtClean="0">
                <a:effectLst/>
              </a:rPr>
              <a:t>Middle-school procedure</a:t>
            </a:r>
          </a:p>
          <a:p>
            <a:pPr>
              <a:buFont typeface="Monotype Sorts" pitchFamily="2" charset="2"/>
              <a:buNone/>
            </a:pPr>
            <a:r>
              <a:rPr lang="en-US" smtClean="0">
                <a:effectLst/>
              </a:rPr>
              <a:t>Step 1  Find the prime factorization of </a:t>
            </a:r>
            <a:r>
              <a:rPr lang="en-US" i="1" smtClean="0">
                <a:effectLst/>
              </a:rPr>
              <a:t>m</a:t>
            </a:r>
            <a:endParaRPr lang="pt-BR" smtClean="0">
              <a:effectLst/>
            </a:endParaRPr>
          </a:p>
          <a:p>
            <a:pPr>
              <a:buFont typeface="Monotype Sorts" pitchFamily="2" charset="2"/>
              <a:buNone/>
            </a:pPr>
            <a:r>
              <a:rPr lang="en-US" smtClean="0">
                <a:effectLst/>
              </a:rPr>
              <a:t>Step 2  Find the prime factorization of </a:t>
            </a:r>
            <a:r>
              <a:rPr lang="en-US" i="1" smtClean="0">
                <a:effectLst/>
              </a:rPr>
              <a:t>n</a:t>
            </a:r>
            <a:endParaRPr lang="pt-BR" i="1" smtClean="0">
              <a:effectLst/>
            </a:endParaRPr>
          </a:p>
          <a:p>
            <a:pPr>
              <a:buFont typeface="Monotype Sorts" pitchFamily="2" charset="2"/>
              <a:buNone/>
            </a:pPr>
            <a:r>
              <a:rPr lang="en-US" smtClean="0">
                <a:effectLst/>
              </a:rPr>
              <a:t>Step 3  Find all the common prime factors</a:t>
            </a:r>
            <a:endParaRPr lang="pt-BR" i="1" smtClean="0">
              <a:effectLst/>
            </a:endParaRPr>
          </a:p>
          <a:p>
            <a:pPr>
              <a:buFont typeface="Monotype Sorts" pitchFamily="2" charset="2"/>
              <a:buNone/>
            </a:pPr>
            <a:r>
              <a:rPr lang="en-US" smtClean="0">
                <a:effectLst/>
              </a:rPr>
              <a:t>Step 4  Compute the product of all the  common prime factors</a:t>
            </a:r>
            <a:br>
              <a:rPr lang="en-US" smtClean="0">
                <a:effectLst/>
              </a:rPr>
            </a:br>
            <a:r>
              <a:rPr lang="en-US" smtClean="0">
                <a:effectLst/>
              </a:rPr>
              <a:t>        and return it as gcd</a:t>
            </a:r>
            <a:r>
              <a:rPr lang="en-US" i="1" smtClean="0">
                <a:effectLst/>
              </a:rPr>
              <a:t>(m,n</a:t>
            </a:r>
            <a:r>
              <a:rPr lang="en-US" smtClean="0">
                <a:effectLst/>
              </a:rPr>
              <a:t>)</a:t>
            </a:r>
            <a:endParaRPr lang="en-US" i="1" smtClean="0">
              <a:effectLst/>
            </a:endParaRPr>
          </a:p>
          <a:p>
            <a:pPr>
              <a:buFont typeface="Monotype Sorts" pitchFamily="2" charset="2"/>
              <a:buNone/>
            </a:pPr>
            <a:endParaRPr lang="en-US" smtClean="0">
              <a:effectLst/>
            </a:endParaRPr>
          </a:p>
          <a:p>
            <a:pPr>
              <a:buFont typeface="Monotype Sorts" pitchFamily="2" charset="2"/>
              <a:buNone/>
            </a:pPr>
            <a:r>
              <a:rPr lang="en-US" smtClean="0">
                <a:effectLst/>
              </a:rPr>
              <a:t>Is this an algorithm?</a:t>
            </a:r>
          </a:p>
          <a:p>
            <a:pPr>
              <a:buFont typeface="Monotype Sorts" pitchFamily="2" charset="2"/>
              <a:buNone/>
            </a:pPr>
            <a:endParaRPr lang="en-US" smtClean="0">
              <a:effectLst/>
            </a:endParaRPr>
          </a:p>
          <a:p>
            <a:endParaRPr lang="en-US" smtClean="0">
              <a:effectLst/>
            </a:endParaRPr>
          </a:p>
          <a:p>
            <a:pPr lvl="1"/>
            <a:endParaRPr lang="en-US" smtClean="0">
              <a:effectLs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a:xfrm>
            <a:off x="533400" y="152400"/>
            <a:ext cx="8382000" cy="685800"/>
          </a:xfrm>
          <a:noFill/>
          <a:ln/>
        </p:spPr>
        <p:txBody>
          <a:bodyPr>
            <a:normAutofit fontScale="90000"/>
          </a:bodyPr>
          <a:lstStyle/>
          <a:p>
            <a:r>
              <a:rPr lang="en-US" smtClean="0">
                <a:effectLst/>
              </a:rPr>
              <a:t>Sieve of Eratosthenes</a:t>
            </a:r>
          </a:p>
        </p:txBody>
      </p:sp>
      <p:sp>
        <p:nvSpPr>
          <p:cNvPr id="236547" name="Rectangle 3"/>
          <p:cNvSpPr>
            <a:spLocks noGrp="1" noChangeArrowheads="1"/>
          </p:cNvSpPr>
          <p:nvPr>
            <p:ph idx="1"/>
          </p:nvPr>
        </p:nvSpPr>
        <p:spPr>
          <a:xfrm>
            <a:off x="457200" y="1066800"/>
            <a:ext cx="8686800" cy="5334000"/>
          </a:xfrm>
          <a:noFill/>
          <a:ln/>
        </p:spPr>
        <p:txBody>
          <a:bodyPr>
            <a:normAutofit fontScale="92500" lnSpcReduction="20000"/>
          </a:bodyPr>
          <a:lstStyle/>
          <a:p>
            <a:pPr>
              <a:buFont typeface="Monotype Sorts" pitchFamily="2" charset="2"/>
              <a:buNone/>
            </a:pPr>
            <a:r>
              <a:rPr lang="en-US" b="0" smtClean="0">
                <a:effectLst/>
              </a:rPr>
              <a:t>Input: </a:t>
            </a:r>
            <a:r>
              <a:rPr lang="en-US" b="0" smtClean="0">
                <a:effectLst/>
                <a:cs typeface="Times New Roman" pitchFamily="18" charset="0"/>
              </a:rPr>
              <a:t>Integer </a:t>
            </a:r>
            <a:r>
              <a:rPr lang="en-US" b="0" i="1" smtClean="0">
                <a:effectLst/>
                <a:cs typeface="Times New Roman" pitchFamily="18" charset="0"/>
              </a:rPr>
              <a:t>n </a:t>
            </a:r>
            <a:r>
              <a:rPr lang="en-US" b="0" smtClean="0">
                <a:effectLst/>
                <a:latin typeface="Lucida Grande" pitchFamily="84" charset="0"/>
                <a:cs typeface="Times New Roman" pitchFamily="18" charset="0"/>
              </a:rPr>
              <a:t>≥</a:t>
            </a:r>
            <a:r>
              <a:rPr lang="en-US" b="0" smtClean="0">
                <a:effectLst/>
                <a:cs typeface="Times New Roman" pitchFamily="18" charset="0"/>
              </a:rPr>
              <a:t> 2</a:t>
            </a:r>
          </a:p>
          <a:p>
            <a:pPr>
              <a:buFont typeface="Monotype Sorts" pitchFamily="2" charset="2"/>
              <a:buNone/>
            </a:pPr>
            <a:r>
              <a:rPr lang="en-US" b="0" smtClean="0">
                <a:effectLst/>
                <a:cs typeface="Times New Roman" pitchFamily="18" charset="0"/>
              </a:rPr>
              <a:t>Output: List of primes less than or equal to </a:t>
            </a:r>
            <a:r>
              <a:rPr lang="en-US" b="0" i="1" smtClean="0">
                <a:effectLst/>
                <a:cs typeface="Times New Roman" pitchFamily="18" charset="0"/>
              </a:rPr>
              <a:t>n</a:t>
            </a:r>
          </a:p>
          <a:p>
            <a:pPr>
              <a:buFont typeface="Monotype Sorts" pitchFamily="2" charset="2"/>
              <a:buNone/>
            </a:pPr>
            <a:r>
              <a:rPr lang="en-US" smtClean="0">
                <a:effectLst/>
                <a:cs typeface="Times New Roman" pitchFamily="18" charset="0"/>
              </a:rPr>
              <a:t>for </a:t>
            </a:r>
            <a:r>
              <a:rPr lang="en-US" b="0" i="1" smtClean="0">
                <a:effectLst/>
                <a:cs typeface="Times New Roman" pitchFamily="18" charset="0"/>
              </a:rPr>
              <a:t>p </a:t>
            </a:r>
            <a:r>
              <a:rPr lang="pt-BR" b="0" smtClean="0">
                <a:effectLst/>
              </a:rPr>
              <a:t>← 2</a:t>
            </a:r>
            <a:r>
              <a:rPr lang="pt-BR" smtClean="0">
                <a:effectLst/>
              </a:rPr>
              <a:t> to </a:t>
            </a:r>
            <a:r>
              <a:rPr lang="pt-BR" b="0" i="1" smtClean="0">
                <a:effectLst/>
              </a:rPr>
              <a:t>n</a:t>
            </a:r>
            <a:r>
              <a:rPr lang="pt-BR" smtClean="0">
                <a:effectLst/>
              </a:rPr>
              <a:t> do  </a:t>
            </a:r>
            <a:r>
              <a:rPr lang="pt-BR" b="0" i="1" smtClean="0">
                <a:effectLst/>
              </a:rPr>
              <a:t>A</a:t>
            </a:r>
            <a:r>
              <a:rPr lang="pt-BR" b="0" smtClean="0">
                <a:effectLst/>
              </a:rPr>
              <a:t>[</a:t>
            </a:r>
            <a:r>
              <a:rPr lang="pt-BR" b="0" i="1" smtClean="0">
                <a:effectLst/>
              </a:rPr>
              <a:t>p</a:t>
            </a:r>
            <a:r>
              <a:rPr lang="pt-BR" b="0" smtClean="0">
                <a:effectLst/>
              </a:rPr>
              <a:t>] ← </a:t>
            </a:r>
            <a:r>
              <a:rPr lang="pt-BR" b="0" i="1" smtClean="0">
                <a:effectLst/>
              </a:rPr>
              <a:t>p</a:t>
            </a:r>
          </a:p>
          <a:p>
            <a:pPr>
              <a:buFont typeface="Monotype Sorts" pitchFamily="2" charset="2"/>
              <a:buNone/>
            </a:pPr>
            <a:r>
              <a:rPr lang="en-US" smtClean="0">
                <a:effectLst/>
                <a:cs typeface="Times New Roman" pitchFamily="18" charset="0"/>
              </a:rPr>
              <a:t>for </a:t>
            </a:r>
            <a:r>
              <a:rPr lang="en-US" b="0" i="1" smtClean="0">
                <a:effectLst/>
                <a:cs typeface="Times New Roman" pitchFamily="18" charset="0"/>
              </a:rPr>
              <a:t>p </a:t>
            </a:r>
            <a:r>
              <a:rPr lang="pt-BR" b="0" smtClean="0">
                <a:effectLst/>
              </a:rPr>
              <a:t>← 2</a:t>
            </a:r>
            <a:r>
              <a:rPr lang="pt-BR" smtClean="0">
                <a:effectLst/>
              </a:rPr>
              <a:t> to </a:t>
            </a:r>
            <a:r>
              <a:rPr lang="pt-BR" b="0" smtClean="0">
                <a:effectLst/>
                <a:sym typeface="Symbol" pitchFamily="18" charset="2"/>
              </a:rPr>
              <a:t></a:t>
            </a:r>
            <a:r>
              <a:rPr lang="pt-BR" b="0" i="1" smtClean="0">
                <a:effectLst/>
              </a:rPr>
              <a:t>n</a:t>
            </a:r>
            <a:r>
              <a:rPr lang="pt-BR" b="0" smtClean="0">
                <a:effectLst/>
                <a:sym typeface="Symbol" pitchFamily="18" charset="2"/>
              </a:rPr>
              <a:t></a:t>
            </a:r>
            <a:r>
              <a:rPr lang="pt-BR" smtClean="0">
                <a:effectLst/>
              </a:rPr>
              <a:t> do</a:t>
            </a:r>
            <a:r>
              <a:rPr lang="pt-BR" sz="2800" smtClean="0">
                <a:effectLst/>
              </a:rPr>
              <a:t>  </a:t>
            </a:r>
            <a:endParaRPr lang="en-US" sz="2800" smtClean="0">
              <a:effectLst/>
              <a:cs typeface="Times New Roman" pitchFamily="18" charset="0"/>
            </a:endParaRPr>
          </a:p>
          <a:p>
            <a:pPr>
              <a:buFont typeface="Monotype Sorts" pitchFamily="2" charset="2"/>
              <a:buNone/>
            </a:pPr>
            <a:r>
              <a:rPr lang="en-US" smtClean="0">
                <a:effectLst/>
              </a:rPr>
              <a:t>	  if </a:t>
            </a:r>
            <a:r>
              <a:rPr lang="en-US" b="0" i="1" smtClean="0">
                <a:effectLst/>
              </a:rPr>
              <a:t>A</a:t>
            </a:r>
            <a:r>
              <a:rPr lang="en-US" b="0" smtClean="0">
                <a:effectLst/>
              </a:rPr>
              <a:t>[</a:t>
            </a:r>
            <a:r>
              <a:rPr lang="en-US" b="0" i="1" smtClean="0">
                <a:effectLst/>
              </a:rPr>
              <a:t>p</a:t>
            </a:r>
            <a:r>
              <a:rPr lang="en-US" b="0" smtClean="0">
                <a:effectLst/>
              </a:rPr>
              <a:t>] </a:t>
            </a:r>
            <a:r>
              <a:rPr lang="en-US" b="0" smtClean="0">
                <a:effectLst/>
                <a:sym typeface="Symbol" pitchFamily="18" charset="2"/>
              </a:rPr>
              <a:t> 0  //</a:t>
            </a:r>
            <a:r>
              <a:rPr lang="en-US" b="0" i="1" smtClean="0">
                <a:effectLst/>
                <a:sym typeface="Symbol" pitchFamily="18" charset="2"/>
              </a:rPr>
              <a:t>p </a:t>
            </a:r>
            <a:r>
              <a:rPr lang="en-US" b="0" smtClean="0">
                <a:effectLst/>
                <a:sym typeface="Symbol" pitchFamily="18" charset="2"/>
              </a:rPr>
              <a:t>hasn’t been previously eliminated from the list</a:t>
            </a:r>
            <a:br>
              <a:rPr lang="en-US" b="0" smtClean="0">
                <a:effectLst/>
                <a:sym typeface="Symbol" pitchFamily="18" charset="2"/>
              </a:rPr>
            </a:br>
            <a:r>
              <a:rPr lang="en-US" b="0" smtClean="0">
                <a:effectLst/>
                <a:sym typeface="Symbol" pitchFamily="18" charset="2"/>
              </a:rPr>
              <a:t>      </a:t>
            </a:r>
            <a:r>
              <a:rPr lang="en-US" b="0" i="1" smtClean="0">
                <a:effectLst/>
                <a:sym typeface="Symbol" pitchFamily="18" charset="2"/>
              </a:rPr>
              <a:t>j </a:t>
            </a:r>
            <a:r>
              <a:rPr lang="pt-BR" sz="2800" b="0" smtClean="0">
                <a:effectLst/>
              </a:rPr>
              <a:t>← </a:t>
            </a:r>
            <a:r>
              <a:rPr lang="pt-BR" sz="2800" b="0" i="1" smtClean="0">
                <a:effectLst/>
              </a:rPr>
              <a:t>p</a:t>
            </a:r>
            <a:r>
              <a:rPr lang="en-US" sz="2800" b="0" i="1" baseline="-2000" smtClean="0">
                <a:effectLst/>
                <a:cs typeface="Times New Roman" pitchFamily="18" charset="0"/>
              </a:rPr>
              <a:t>*</a:t>
            </a:r>
            <a:r>
              <a:rPr lang="en-US" b="0" smtClean="0">
                <a:effectLst/>
                <a:sym typeface="Symbol" pitchFamily="18" charset="2"/>
              </a:rPr>
              <a:t> </a:t>
            </a:r>
            <a:r>
              <a:rPr lang="en-US" b="0" i="1" smtClean="0">
                <a:effectLst/>
                <a:sym typeface="Symbol" pitchFamily="18" charset="2"/>
              </a:rPr>
              <a:t>p</a:t>
            </a:r>
          </a:p>
          <a:p>
            <a:pPr>
              <a:buFont typeface="Monotype Sorts" pitchFamily="2" charset="2"/>
              <a:buNone/>
            </a:pPr>
            <a:r>
              <a:rPr lang="en-US" i="1" smtClean="0">
                <a:effectLst/>
                <a:sym typeface="Symbol" pitchFamily="18" charset="2"/>
              </a:rPr>
              <a:t>          </a:t>
            </a:r>
            <a:r>
              <a:rPr lang="en-US" smtClean="0">
                <a:effectLst/>
                <a:sym typeface="Symbol" pitchFamily="18" charset="2"/>
              </a:rPr>
              <a:t>while </a:t>
            </a:r>
            <a:r>
              <a:rPr lang="en-US" b="0" i="1" smtClean="0">
                <a:effectLst/>
                <a:sym typeface="Symbol" pitchFamily="18" charset="2"/>
              </a:rPr>
              <a:t>j </a:t>
            </a:r>
            <a:r>
              <a:rPr lang="en-US" b="0" smtClean="0">
                <a:effectLst/>
                <a:latin typeface="Lucida Grande" pitchFamily="84" charset="0"/>
                <a:cs typeface="Times New Roman" pitchFamily="18" charset="0"/>
                <a:sym typeface="Symbol" pitchFamily="18" charset="2"/>
              </a:rPr>
              <a:t>≤</a:t>
            </a:r>
            <a:r>
              <a:rPr lang="en-US" b="0" i="1" smtClean="0">
                <a:effectLst/>
                <a:cs typeface="Times New Roman" pitchFamily="18" charset="0"/>
                <a:sym typeface="Symbol" pitchFamily="18" charset="2"/>
              </a:rPr>
              <a:t> n</a:t>
            </a:r>
            <a:r>
              <a:rPr lang="en-US" i="1" smtClean="0">
                <a:effectLst/>
                <a:cs typeface="Times New Roman" pitchFamily="18" charset="0"/>
                <a:sym typeface="Symbol" pitchFamily="18" charset="2"/>
              </a:rPr>
              <a:t> </a:t>
            </a:r>
            <a:r>
              <a:rPr lang="en-US" i="1" smtClean="0">
                <a:effectLst/>
                <a:sym typeface="Symbol" pitchFamily="18" charset="2"/>
              </a:rPr>
              <a:t> </a:t>
            </a:r>
            <a:r>
              <a:rPr lang="en-US" smtClean="0">
                <a:effectLst/>
                <a:sym typeface="Symbol" pitchFamily="18" charset="2"/>
              </a:rPr>
              <a:t>do</a:t>
            </a:r>
          </a:p>
          <a:p>
            <a:pPr>
              <a:buFont typeface="Monotype Sorts" pitchFamily="2" charset="2"/>
              <a:buNone/>
            </a:pPr>
            <a:r>
              <a:rPr lang="en-US" smtClean="0">
                <a:effectLst/>
                <a:sym typeface="Symbol" pitchFamily="18" charset="2"/>
              </a:rPr>
              <a:t>                 </a:t>
            </a:r>
            <a:r>
              <a:rPr lang="en-US" b="0" i="1" smtClean="0">
                <a:effectLst/>
              </a:rPr>
              <a:t>A</a:t>
            </a:r>
            <a:r>
              <a:rPr lang="en-US" b="0" smtClean="0">
                <a:effectLst/>
              </a:rPr>
              <a:t>[</a:t>
            </a:r>
            <a:r>
              <a:rPr lang="en-US" b="0" i="1" smtClean="0">
                <a:effectLst/>
              </a:rPr>
              <a:t>j</a:t>
            </a:r>
            <a:r>
              <a:rPr lang="en-US" b="0" smtClean="0">
                <a:effectLst/>
              </a:rPr>
              <a:t>] </a:t>
            </a:r>
            <a:r>
              <a:rPr lang="pt-BR" sz="2800" b="0" smtClean="0">
                <a:effectLst/>
              </a:rPr>
              <a:t>← 0  </a:t>
            </a:r>
            <a:r>
              <a:rPr lang="pt-BR" b="0" smtClean="0">
                <a:effectLst/>
              </a:rPr>
              <a:t>//mark element as eliminated</a:t>
            </a:r>
            <a:r>
              <a:rPr lang="pt-BR" sz="2800" smtClean="0">
                <a:effectLst/>
              </a:rPr>
              <a:t> </a:t>
            </a:r>
            <a:r>
              <a:rPr lang="en-US" smtClean="0">
                <a:effectLst/>
              </a:rPr>
              <a:t>	</a:t>
            </a:r>
          </a:p>
          <a:p>
            <a:pPr>
              <a:buFont typeface="Monotype Sorts" pitchFamily="2" charset="2"/>
              <a:buNone/>
            </a:pPr>
            <a:r>
              <a:rPr lang="en-US" smtClean="0">
                <a:effectLst/>
              </a:rPr>
              <a:t>                 </a:t>
            </a:r>
            <a:r>
              <a:rPr lang="en-US" b="0" i="1" smtClean="0">
                <a:effectLst/>
                <a:sym typeface="Symbol" pitchFamily="18" charset="2"/>
              </a:rPr>
              <a:t>j </a:t>
            </a:r>
            <a:r>
              <a:rPr lang="pt-BR" sz="2800" b="0" smtClean="0">
                <a:effectLst/>
              </a:rPr>
              <a:t>← </a:t>
            </a:r>
            <a:r>
              <a:rPr lang="en-US" b="0" i="1" smtClean="0">
                <a:effectLst/>
                <a:sym typeface="Symbol" pitchFamily="18" charset="2"/>
              </a:rPr>
              <a:t>j</a:t>
            </a:r>
            <a:r>
              <a:rPr lang="pt-BR" sz="2800" b="0" smtClean="0">
                <a:effectLst/>
              </a:rPr>
              <a:t> </a:t>
            </a:r>
            <a:r>
              <a:rPr lang="pt-BR" sz="2800" b="0" i="1" smtClean="0">
                <a:effectLst/>
              </a:rPr>
              <a:t>+ p</a:t>
            </a:r>
          </a:p>
          <a:p>
            <a:pPr>
              <a:buFont typeface="Monotype Sorts" pitchFamily="2" charset="2"/>
              <a:buNone/>
            </a:pPr>
            <a:endParaRPr lang="pt-BR" sz="2800" i="1" smtClean="0">
              <a:effectLst/>
            </a:endParaRPr>
          </a:p>
          <a:p>
            <a:pPr>
              <a:buFont typeface="Monotype Sorts" pitchFamily="2" charset="2"/>
              <a:buNone/>
            </a:pPr>
            <a:r>
              <a:rPr lang="en-US" smtClean="0">
                <a:effectLst/>
              </a:rPr>
              <a:t>Example: 2  3  4  5  6  7  8  9 10  11  12  13  14  15  16  17  18  19 20</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idx="4294967295"/>
          </p:nvPr>
        </p:nvSpPr>
        <p:spPr>
          <a:xfrm>
            <a:off x="609600" y="228600"/>
            <a:ext cx="8534400" cy="685800"/>
          </a:xfrm>
          <a:noFill/>
          <a:ln/>
        </p:spPr>
        <p:txBody>
          <a:bodyPr>
            <a:normAutofit fontScale="90000"/>
          </a:bodyPr>
          <a:lstStyle/>
          <a:p>
            <a:r>
              <a:rPr lang="en-US" sz="4300" smtClean="0">
                <a:effectLst/>
              </a:rPr>
              <a:t>Termination of Euclid’s Algorithm</a:t>
            </a:r>
          </a:p>
        </p:txBody>
      </p:sp>
      <p:sp>
        <p:nvSpPr>
          <p:cNvPr id="120837" name="Rectangle 3"/>
          <p:cNvSpPr>
            <a:spLocks noGrp="1" noChangeArrowheads="1"/>
          </p:cNvSpPr>
          <p:nvPr>
            <p:ph sz="quarter" idx="4294967295"/>
          </p:nvPr>
        </p:nvSpPr>
        <p:spPr>
          <a:xfrm>
            <a:off x="866775" y="1270000"/>
            <a:ext cx="8277225" cy="4876800"/>
          </a:xfrm>
          <a:noFill/>
          <a:ln/>
        </p:spPr>
        <p:txBody>
          <a:bodyPr/>
          <a:lstStyle/>
          <a:p>
            <a:pPr marL="273050" indent="-273050"/>
            <a:r>
              <a:rPr lang="en-US" smtClean="0">
                <a:effectLst/>
              </a:rPr>
              <a:t>The second number of the pair gets smaller with each iteration and cannot become negative:</a:t>
            </a:r>
          </a:p>
          <a:p>
            <a:pPr marL="273050" indent="-273050"/>
            <a:r>
              <a:rPr lang="en-US" smtClean="0">
                <a:effectLst/>
              </a:rPr>
              <a:t> Indeed, the new value of </a:t>
            </a:r>
            <a:r>
              <a:rPr lang="en-US" i="1" smtClean="0">
                <a:effectLst/>
              </a:rPr>
              <a:t>n</a:t>
            </a:r>
            <a:r>
              <a:rPr lang="en-US" smtClean="0">
                <a:effectLst/>
              </a:rPr>
              <a:t> is </a:t>
            </a:r>
            <a:r>
              <a:rPr lang="en-US" i="1" smtClean="0">
                <a:effectLst/>
              </a:rPr>
              <a:t>r</a:t>
            </a:r>
            <a:r>
              <a:rPr lang="en-US" smtClean="0">
                <a:effectLst/>
              </a:rPr>
              <a:t> = </a:t>
            </a:r>
            <a:r>
              <a:rPr lang="en-US" i="1" smtClean="0">
                <a:effectLst/>
              </a:rPr>
              <a:t>m</a:t>
            </a:r>
            <a:r>
              <a:rPr lang="en-US" smtClean="0">
                <a:effectLst/>
              </a:rPr>
              <a:t> mod </a:t>
            </a:r>
            <a:r>
              <a:rPr lang="en-US" i="1" smtClean="0">
                <a:effectLst/>
              </a:rPr>
              <a:t>n</a:t>
            </a:r>
            <a:r>
              <a:rPr lang="en-US" smtClean="0">
                <a:effectLst/>
              </a:rPr>
              <a:t>, which is always smaller than </a:t>
            </a:r>
            <a:r>
              <a:rPr lang="en-US" i="1" smtClean="0">
                <a:effectLst/>
              </a:rPr>
              <a:t>n</a:t>
            </a:r>
            <a:r>
              <a:rPr lang="en-US" smtClean="0">
                <a:effectLst/>
              </a:rPr>
              <a:t>.  </a:t>
            </a:r>
          </a:p>
          <a:p>
            <a:pPr marL="273050" indent="-273050"/>
            <a:r>
              <a:rPr lang="en-US" smtClean="0">
                <a:effectLst/>
              </a:rPr>
              <a:t>Eventually, </a:t>
            </a:r>
            <a:r>
              <a:rPr lang="en-US" i="1" smtClean="0">
                <a:effectLst/>
              </a:rPr>
              <a:t>r</a:t>
            </a:r>
            <a:r>
              <a:rPr lang="en-US" smtClean="0">
                <a:effectLst/>
              </a:rPr>
              <a:t> becomes zero, and the algorithms stops.</a:t>
            </a:r>
            <a:endParaRPr lang="en-US" i="1" smtClean="0">
              <a:effectLs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a:noFill/>
          <a:ln/>
        </p:spPr>
        <p:txBody>
          <a:bodyPr>
            <a:normAutofit fontScale="90000"/>
          </a:bodyPr>
          <a:lstStyle/>
          <a:p>
            <a:r>
              <a:rPr lang="en-US" smtClean="0">
                <a:effectLst/>
              </a:rPr>
              <a:t>Compute the GCD of 120 and 23. </a:t>
            </a:r>
          </a:p>
        </p:txBody>
      </p:sp>
      <p:sp>
        <p:nvSpPr>
          <p:cNvPr id="226308" name="Rectangle 4"/>
          <p:cNvSpPr>
            <a:spLocks noGrp="1" noChangeArrowheads="1"/>
          </p:cNvSpPr>
          <p:nvPr>
            <p:ph idx="1"/>
          </p:nvPr>
        </p:nvSpPr>
        <p:spPr>
          <a:noFill/>
          <a:ln/>
        </p:spPr>
        <p:txBody>
          <a:bodyPr/>
          <a:lstStyle/>
          <a:p>
            <a:endParaRPr lang="en-US" smtClean="0">
              <a:effectLst/>
            </a:endParaRPr>
          </a:p>
        </p:txBody>
      </p:sp>
      <p:pic>
        <p:nvPicPr>
          <p:cNvPr id="226337" name="Picture 33" descr="untitled"/>
          <p:cNvPicPr>
            <a:picLocks noChangeAspect="1" noChangeArrowheads="1"/>
          </p:cNvPicPr>
          <p:nvPr/>
        </p:nvPicPr>
        <p:blipFill>
          <a:blip r:embed="rId2"/>
          <a:srcRect/>
          <a:stretch>
            <a:fillRect/>
          </a:stretch>
        </p:blipFill>
        <p:spPr bwMode="auto">
          <a:xfrm>
            <a:off x="685800" y="1295400"/>
            <a:ext cx="7924800" cy="4791075"/>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6" name="Rectangle 2"/>
          <p:cNvSpPr>
            <a:spLocks noGrp="1" noChangeArrowheads="1"/>
          </p:cNvSpPr>
          <p:nvPr>
            <p:ph type="ctrTitle" idx="4294967295"/>
          </p:nvPr>
        </p:nvSpPr>
        <p:spPr>
          <a:xfrm>
            <a:off x="0" y="2667000"/>
            <a:ext cx="7920038" cy="1833563"/>
          </a:xfrm>
          <a:noFill/>
          <a:ln/>
        </p:spPr>
        <p:txBody>
          <a:bodyPr/>
          <a:lstStyle/>
          <a:p>
            <a:r>
              <a:rPr lang="en-US" sz="3500" smtClean="0">
                <a:solidFill>
                  <a:schemeClr val="tx1"/>
                </a:solidFill>
                <a:effectLst/>
                <a:latin typeface="Copperplate Gothic Light" pitchFamily="34" charset="0"/>
              </a:rPr>
              <a:t>Fundamentals of Algorithmic Problem Solving</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idx="4294967295"/>
          </p:nvPr>
        </p:nvSpPr>
        <p:spPr>
          <a:xfrm>
            <a:off x="838200" y="381000"/>
            <a:ext cx="8305800" cy="685800"/>
          </a:xfrm>
          <a:noFill/>
          <a:ln/>
        </p:spPr>
        <p:txBody>
          <a:bodyPr>
            <a:normAutofit fontScale="90000"/>
          </a:bodyPr>
          <a:lstStyle/>
          <a:p>
            <a:r>
              <a:rPr lang="en-US" sz="3500" smtClean="0">
                <a:effectLst/>
              </a:rPr>
              <a:t>Fundamentals of Algorithmic Problem Solving</a:t>
            </a:r>
          </a:p>
        </p:txBody>
      </p:sp>
      <p:sp>
        <p:nvSpPr>
          <p:cNvPr id="128005" name="Rectangle 3"/>
          <p:cNvSpPr>
            <a:spLocks noGrp="1" noChangeArrowheads="1"/>
          </p:cNvSpPr>
          <p:nvPr>
            <p:ph sz="quarter" idx="4294967295"/>
          </p:nvPr>
        </p:nvSpPr>
        <p:spPr>
          <a:xfrm>
            <a:off x="1371600" y="1600200"/>
            <a:ext cx="7772400" cy="3781425"/>
          </a:xfrm>
          <a:solidFill>
            <a:srgbClr val="C0C0C0">
              <a:alpha val="20000"/>
            </a:srgbClr>
          </a:solidFill>
          <a:ln>
            <a:solidFill>
              <a:schemeClr val="tx1"/>
            </a:solidFill>
          </a:ln>
        </p:spPr>
        <p:txBody>
          <a:bodyPr>
            <a:normAutofit lnSpcReduction="10000"/>
          </a:bodyPr>
          <a:lstStyle/>
          <a:p>
            <a:pPr marL="273050" indent="-273050"/>
            <a:r>
              <a:rPr lang="en-US" smtClean="0">
                <a:effectLst/>
              </a:rPr>
              <a:t>Algorithm = Procedural Solutions to Problem</a:t>
            </a:r>
          </a:p>
          <a:p>
            <a:pPr marL="273050" indent="-273050"/>
            <a:endParaRPr lang="en-US" smtClean="0">
              <a:effectLst/>
            </a:endParaRPr>
          </a:p>
          <a:p>
            <a:pPr marL="273050" indent="-273050"/>
            <a:r>
              <a:rPr lang="en-US" smtClean="0">
                <a:effectLst/>
              </a:rPr>
              <a:t>NOT an answer, BUT rather specific instructions of getting answers.</a:t>
            </a:r>
          </a:p>
          <a:p>
            <a:pPr marL="273050" indent="-273050"/>
            <a:endParaRPr lang="en-US" smtClean="0">
              <a:effectLst/>
            </a:endParaRPr>
          </a:p>
          <a:p>
            <a:pPr marL="273050" indent="-273050"/>
            <a:r>
              <a:rPr lang="en-US" smtClean="0">
                <a:effectLst/>
              </a:rPr>
              <a:t>Therefore, requires steps in designing and analyzing an algorithm</a:t>
            </a:r>
          </a:p>
          <a:p>
            <a:pPr marL="273050" indent="-273050">
              <a:buFont typeface="Wingdings" pitchFamily="2" charset="2"/>
              <a:buNone/>
            </a:pPr>
            <a:endParaRPr lang="en-US" smtClean="0">
              <a:effectLst/>
            </a:endParaRPr>
          </a:p>
          <a:p>
            <a:pPr marL="273050" indent="-273050">
              <a:buFont typeface="Wingdings" pitchFamily="2" charset="2"/>
              <a:buNone/>
            </a:pPr>
            <a:endParaRPr lang="en-US" smtClean="0">
              <a:effectLst/>
            </a:endParaRPr>
          </a:p>
        </p:txBody>
      </p:sp>
      <p:sp>
        <p:nvSpPr>
          <p:cNvPr id="128003" name="Footer Placeholder 4"/>
          <p:cNvSpPr txBox="1">
            <a:spLocks noGrp="1"/>
          </p:cNvSpPr>
          <p:nvPr/>
        </p:nvSpPr>
        <p:spPr bwMode="auto">
          <a:xfrm>
            <a:off x="304800" y="6410325"/>
            <a:ext cx="3581400" cy="366713"/>
          </a:xfrm>
          <a:prstGeom prst="rect">
            <a:avLst/>
          </a:prstGeom>
          <a:noFill/>
          <a:ln w="9525">
            <a:noFill/>
            <a:miter lim="800000"/>
            <a:headEnd/>
            <a:tailEnd/>
          </a:ln>
        </p:spPr>
        <p:txBody>
          <a:bodyPr/>
          <a:lstStyle/>
          <a:p>
            <a:pPr algn="l" eaLnBrk="1" hangingPunct="1"/>
            <a:endParaRPr lang="en-US" sz="1200">
              <a:solidFill>
                <a:srgbClr val="FFFFFF"/>
              </a:solidFill>
              <a:latin typeface="Arial" pitchFamily="34" charset="0"/>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a:xfrm>
            <a:off x="1552575" y="228600"/>
            <a:ext cx="7591425" cy="550863"/>
          </a:xfrm>
        </p:spPr>
        <p:txBody>
          <a:bodyPr>
            <a:normAutofit fontScale="90000"/>
          </a:bodyPr>
          <a:lstStyle/>
          <a:p>
            <a:r>
              <a:rPr lang="en-US" sz="3500" smtClean="0">
                <a:effectLst/>
              </a:rPr>
              <a:t>Algorithm Design &amp; Analysis Process</a:t>
            </a:r>
          </a:p>
        </p:txBody>
      </p:sp>
      <p:pic>
        <p:nvPicPr>
          <p:cNvPr id="130053" name="Picture 3"/>
          <p:cNvPicPr>
            <a:picLocks noGrp="1" noChangeAspect="1" noChangeArrowheads="1"/>
          </p:cNvPicPr>
          <p:nvPr>
            <p:ph sz="quarter" idx="4294967295"/>
          </p:nvPr>
        </p:nvPicPr>
        <p:blipFill>
          <a:blip r:embed="rId2"/>
          <a:srcRect/>
          <a:stretch>
            <a:fillRect/>
          </a:stretch>
        </p:blipFill>
        <p:spPr>
          <a:xfrm>
            <a:off x="0" y="1371600"/>
            <a:ext cx="4460875" cy="4724400"/>
          </a:xfrm>
        </p:spPr>
      </p:pic>
      <p:sp>
        <p:nvSpPr>
          <p:cNvPr id="130052" name="Slide Number Placeholder 4"/>
          <p:cNvSpPr txBox="1">
            <a:spLocks noGrp="1"/>
          </p:cNvSpPr>
          <p:nvPr/>
        </p:nvSpPr>
        <p:spPr bwMode="auto">
          <a:xfrm>
            <a:off x="609600" y="6248400"/>
            <a:ext cx="5421313" cy="365125"/>
          </a:xfrm>
          <a:prstGeom prst="rect">
            <a:avLst/>
          </a:prstGeom>
          <a:noFill/>
          <a:ln w="9525">
            <a:noFill/>
            <a:miter lim="800000"/>
            <a:headEnd/>
            <a:tailEnd/>
          </a:ln>
        </p:spPr>
        <p:txBody>
          <a:bodyPr anchor="ctr"/>
          <a:lstStyle/>
          <a:p>
            <a:pPr algn="r" eaLnBrk="1" hangingPunct="1"/>
            <a:endParaRPr lang="en-US" sz="1600">
              <a:solidFill>
                <a:schemeClr val="tx2"/>
              </a:solidFill>
              <a:latin typeface="Arial" pitchFamily="34"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53" name="Rectangle 9" descr="Pink tissue paper"/>
          <p:cNvSpPr>
            <a:spLocks noChangeArrowheads="1"/>
          </p:cNvSpPr>
          <p:nvPr/>
        </p:nvSpPr>
        <p:spPr bwMode="auto">
          <a:xfrm>
            <a:off x="2286000" y="1524000"/>
            <a:ext cx="3657600" cy="990600"/>
          </a:xfrm>
          <a:prstGeom prst="rect">
            <a:avLst/>
          </a:prstGeom>
          <a:noFill/>
          <a:ln w="9525">
            <a:noFill/>
            <a:miter lim="800000"/>
            <a:headEnd/>
            <a:tailEnd/>
          </a:ln>
          <a:effectLst/>
        </p:spPr>
        <p:txBody>
          <a:bodyPr wrap="none" anchor="ctr"/>
          <a:lstStyle/>
          <a:p>
            <a:pPr eaLnBrk="1" hangingPunct="1">
              <a:defRPr/>
            </a:pPr>
            <a:r>
              <a:rPr lang="en-US" sz="3200" b="1" dirty="0" smtClean="0">
                <a:solidFill>
                  <a:schemeClr val="tx2"/>
                </a:solidFill>
                <a:effectLst>
                  <a:outerShdw blurRad="38100" dist="38100" dir="2700000" algn="tl">
                    <a:srgbClr val="000000"/>
                  </a:outerShdw>
                </a:effectLst>
                <a:latin typeface="B Frutiger Bold" pitchFamily="-124" charset="0"/>
              </a:rPr>
              <a:t>UNIT-I</a:t>
            </a:r>
            <a:endParaRPr lang="en-US" sz="3200" b="1" dirty="0">
              <a:solidFill>
                <a:schemeClr val="tx2"/>
              </a:solidFill>
              <a:effectLst>
                <a:outerShdw blurRad="38100" dist="38100" dir="2700000" algn="tl">
                  <a:srgbClr val="000000"/>
                </a:outerShdw>
              </a:effectLst>
              <a:latin typeface="B Frutiger Bold" pitchFamily="-124" charset="0"/>
            </a:endParaRPr>
          </a:p>
        </p:txBody>
      </p:sp>
      <p:sp>
        <p:nvSpPr>
          <p:cNvPr id="441355" name="Rectangle 11" descr="Pink tissue paper"/>
          <p:cNvSpPr>
            <a:spLocks noChangeArrowheads="1"/>
          </p:cNvSpPr>
          <p:nvPr/>
        </p:nvSpPr>
        <p:spPr bwMode="auto">
          <a:xfrm>
            <a:off x="2514600" y="3200400"/>
            <a:ext cx="3505200" cy="990600"/>
          </a:xfrm>
          <a:prstGeom prst="rect">
            <a:avLst/>
          </a:prstGeom>
          <a:noFill/>
          <a:ln w="9525">
            <a:noFill/>
            <a:miter lim="800000"/>
            <a:headEnd/>
            <a:tailEnd/>
          </a:ln>
          <a:effectLst/>
        </p:spPr>
        <p:txBody>
          <a:bodyPr rIns="0"/>
          <a:lstStyle/>
          <a:p>
            <a:pPr algn="l" eaLnBrk="1" hangingPunct="1"/>
            <a:r>
              <a:rPr lang="en-US" sz="3600" b="1" dirty="0">
                <a:solidFill>
                  <a:srgbClr val="FFFF99"/>
                </a:solidFill>
                <a:effectLst>
                  <a:outerShdw blurRad="38100" dist="38100" dir="2700000" algn="tl">
                    <a:srgbClr val="000000"/>
                  </a:outerShdw>
                </a:effectLst>
                <a:latin typeface="Arial" pitchFamily="34" charset="0"/>
                <a:ea typeface="ヒラギノ角ゴ Pro W3"/>
                <a:cs typeface="ヒラギノ角ゴ Pro W3"/>
              </a:rPr>
              <a:t>Introduction</a:t>
            </a:r>
          </a:p>
        </p:txBody>
      </p:sp>
      <p:sp>
        <p:nvSpPr>
          <p:cNvPr id="110598" name="Rectangle 13"/>
          <p:cNvSpPr>
            <a:spLocks noChangeArrowheads="1"/>
          </p:cNvSpPr>
          <p:nvPr/>
        </p:nvSpPr>
        <p:spPr bwMode="auto">
          <a:xfrm>
            <a:off x="1079500" y="6210300"/>
            <a:ext cx="3429000" cy="457200"/>
          </a:xfrm>
          <a:prstGeom prst="rect">
            <a:avLst/>
          </a:prstGeom>
          <a:noFill/>
          <a:ln w="9525">
            <a:noFill/>
            <a:miter lim="800000"/>
            <a:headEnd/>
            <a:tailEnd/>
          </a:ln>
        </p:spPr>
        <p:txBody>
          <a:bodyPr anchor="b"/>
          <a:lstStyle/>
          <a:p>
            <a:pPr algn="l" eaLnBrk="1" hangingPunct="1"/>
            <a:endParaRPr lang="en-US" sz="900">
              <a:latin typeface="Arial" pitchFamily="34" charset="0"/>
              <a:ea typeface="ヒラギノ角ゴ Pro W3"/>
              <a:cs typeface="ヒラギノ角ゴ Pro W3"/>
            </a:endParaRPr>
          </a:p>
        </p:txBody>
      </p:sp>
      <p:sp>
        <p:nvSpPr>
          <p:cNvPr id="110599" name="Footer Placeholder 7"/>
          <p:cNvSpPr txBox="1">
            <a:spLocks noGrp="1"/>
          </p:cNvSpPr>
          <p:nvPr/>
        </p:nvSpPr>
        <p:spPr bwMode="auto">
          <a:xfrm>
            <a:off x="304800" y="6410325"/>
            <a:ext cx="3581400" cy="366713"/>
          </a:xfrm>
          <a:prstGeom prst="rect">
            <a:avLst/>
          </a:prstGeom>
          <a:noFill/>
          <a:ln w="9525">
            <a:noFill/>
            <a:miter lim="800000"/>
            <a:headEnd/>
            <a:tailEnd/>
          </a:ln>
        </p:spPr>
        <p:txBody>
          <a:bodyPr/>
          <a:lstStyle/>
          <a:p>
            <a:pPr algn="l" eaLnBrk="1" hangingPunct="1"/>
            <a:endParaRPr lang="en-US" sz="1200">
              <a:solidFill>
                <a:srgbClr val="FFFFFF"/>
              </a:solidFill>
              <a:latin typeface="Arial" pitchFamily="34" charset="0"/>
            </a:endParaRPr>
          </a:p>
        </p:txBody>
      </p:sp>
      <p:sp>
        <p:nvSpPr>
          <p:cNvPr id="110600" name="Slide Number Placeholder 6"/>
          <p:cNvSpPr txBox="1">
            <a:spLocks noGrp="1"/>
          </p:cNvSpPr>
          <p:nvPr/>
        </p:nvSpPr>
        <p:spPr bwMode="auto">
          <a:xfrm>
            <a:off x="4267200" y="6324600"/>
            <a:ext cx="609600" cy="441325"/>
          </a:xfrm>
          <a:prstGeom prst="rect">
            <a:avLst/>
          </a:prstGeom>
          <a:noFill/>
          <a:ln w="9525">
            <a:noFill/>
            <a:miter lim="800000"/>
            <a:headEnd/>
            <a:tailEnd/>
          </a:ln>
        </p:spPr>
        <p:txBody>
          <a:bodyPr lIns="45720" rIns="45720" anchor="ctr"/>
          <a:lstStyle/>
          <a:p>
            <a:pPr eaLnBrk="1" hangingPunct="1"/>
            <a:endParaRPr lang="en-US" sz="1600">
              <a:solidFill>
                <a:srgbClr val="FFFFFF"/>
              </a:solidFill>
              <a:latin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idx="4294967295"/>
          </p:nvPr>
        </p:nvSpPr>
        <p:spPr>
          <a:xfrm>
            <a:off x="0" y="228600"/>
            <a:ext cx="7588250" cy="685800"/>
          </a:xfrm>
          <a:noFill/>
          <a:ln/>
        </p:spPr>
        <p:txBody>
          <a:bodyPr/>
          <a:lstStyle/>
          <a:p>
            <a:r>
              <a:rPr lang="en-US" sz="3100" smtClean="0">
                <a:effectLst/>
                <a:latin typeface="Impact" pitchFamily="34" charset="0"/>
              </a:rPr>
              <a:t>Step 1:  Understand the Problem</a:t>
            </a:r>
          </a:p>
        </p:txBody>
      </p:sp>
      <p:sp>
        <p:nvSpPr>
          <p:cNvPr id="1272835" name="Rectangle 3"/>
          <p:cNvSpPr>
            <a:spLocks noGrp="1" noChangeArrowheads="1"/>
          </p:cNvSpPr>
          <p:nvPr>
            <p:ph sz="quarter" idx="4294967295"/>
          </p:nvPr>
        </p:nvSpPr>
        <p:spPr>
          <a:xfrm>
            <a:off x="990600" y="1219200"/>
            <a:ext cx="8153400" cy="4876800"/>
          </a:xfrm>
          <a:solidFill>
            <a:srgbClr val="C0C0C0">
              <a:alpha val="20000"/>
            </a:srgbClr>
          </a:solidFill>
          <a:ln>
            <a:solidFill>
              <a:schemeClr val="tx1"/>
            </a:solidFill>
          </a:ln>
        </p:spPr>
        <p:txBody>
          <a:bodyPr>
            <a:normAutofit/>
          </a:bodyPr>
          <a:lstStyle/>
          <a:p>
            <a:pPr marL="319088" indent="-319088">
              <a:lnSpc>
                <a:spcPct val="70000"/>
              </a:lnSpc>
              <a:buFont typeface="Wingdings" pitchFamily="2" charset="2"/>
              <a:buChar char=""/>
            </a:pPr>
            <a:r>
              <a:rPr lang="en-US" smtClean="0">
                <a:effectLst/>
              </a:rPr>
              <a:t>Before designing an algorithm -  </a:t>
            </a:r>
            <a:r>
              <a:rPr lang="en-US" b="0" smtClean="0">
                <a:effectLst/>
              </a:rPr>
              <a:t>understand completely the problem given</a:t>
            </a:r>
            <a:r>
              <a:rPr lang="en-US" smtClean="0">
                <a:effectLst/>
              </a:rPr>
              <a:t>. </a:t>
            </a:r>
          </a:p>
          <a:p>
            <a:pPr marL="319088" indent="-319088">
              <a:lnSpc>
                <a:spcPct val="70000"/>
              </a:lnSpc>
              <a:buFont typeface="Wingdings" pitchFamily="2" charset="2"/>
              <a:buNone/>
            </a:pPr>
            <a:endParaRPr lang="en-US" smtClean="0">
              <a:effectLst/>
            </a:endParaRPr>
          </a:p>
          <a:p>
            <a:pPr marL="319088" indent="-319088">
              <a:lnSpc>
                <a:spcPct val="70000"/>
              </a:lnSpc>
              <a:buFont typeface="Wingdings" pitchFamily="2" charset="2"/>
              <a:buChar char=""/>
            </a:pPr>
            <a:r>
              <a:rPr lang="en-US" smtClean="0">
                <a:effectLst/>
              </a:rPr>
              <a:t>Read the problem’s description carefully and ask questions if you have any doubts about the problem, </a:t>
            </a:r>
          </a:p>
          <a:p>
            <a:pPr marL="319088" indent="-319088">
              <a:lnSpc>
                <a:spcPct val="70000"/>
              </a:lnSpc>
              <a:buFont typeface="Wingdings" pitchFamily="2" charset="2"/>
              <a:buNone/>
            </a:pPr>
            <a:endParaRPr lang="en-US" smtClean="0">
              <a:effectLst/>
            </a:endParaRPr>
          </a:p>
          <a:p>
            <a:pPr marL="319088" indent="-319088">
              <a:lnSpc>
                <a:spcPct val="70000"/>
              </a:lnSpc>
              <a:buFont typeface="Wingdings" pitchFamily="2" charset="2"/>
              <a:buChar char=""/>
            </a:pPr>
            <a:r>
              <a:rPr lang="en-US" smtClean="0">
                <a:effectLst/>
              </a:rPr>
              <a:t>Do a few small examples by hand, think about special cases, and ask questions again if needed.</a:t>
            </a:r>
          </a:p>
          <a:p>
            <a:pPr marL="319088" indent="-319088">
              <a:lnSpc>
                <a:spcPct val="70000"/>
              </a:lnSpc>
              <a:buFont typeface="Wingdings" pitchFamily="2" charset="2"/>
              <a:buNone/>
            </a:pPr>
            <a:endParaRPr lang="en-US" smtClean="0">
              <a:effectLst/>
            </a:endParaRPr>
          </a:p>
          <a:p>
            <a:pPr marL="319088" indent="-319088">
              <a:lnSpc>
                <a:spcPct val="70000"/>
              </a:lnSpc>
              <a:buFont typeface="Wingdings" pitchFamily="2" charset="2"/>
              <a:buNone/>
            </a:pPr>
            <a:endParaRPr lang="en-US" smtClean="0">
              <a:effectLst/>
            </a:endParaRPr>
          </a:p>
        </p:txBody>
      </p:sp>
      <p:sp>
        <p:nvSpPr>
          <p:cNvPr id="131076" name="Slide Number Placeholder 4"/>
          <p:cNvSpPr txBox="1">
            <a:spLocks noGrp="1"/>
          </p:cNvSpPr>
          <p:nvPr/>
        </p:nvSpPr>
        <p:spPr bwMode="auto">
          <a:xfrm>
            <a:off x="609600" y="6248400"/>
            <a:ext cx="5421313" cy="365125"/>
          </a:xfrm>
          <a:prstGeom prst="rect">
            <a:avLst/>
          </a:prstGeom>
          <a:noFill/>
          <a:ln w="9525">
            <a:noFill/>
            <a:miter lim="800000"/>
            <a:headEnd/>
            <a:tailEnd/>
          </a:ln>
        </p:spPr>
        <p:txBody>
          <a:bodyPr anchor="ctr"/>
          <a:lstStyle/>
          <a:p>
            <a:pPr algn="r" eaLnBrk="1" hangingPunct="1"/>
            <a:endParaRPr lang="en-US" sz="1600">
              <a:solidFill>
                <a:schemeClr val="tx2"/>
              </a:solidFill>
              <a:latin typeface="Arial" pitchFamily="34" charset="0"/>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8" name="Rectangle 2"/>
          <p:cNvSpPr>
            <a:spLocks noGrp="1" noChangeArrowheads="1"/>
          </p:cNvSpPr>
          <p:nvPr>
            <p:ph type="title"/>
          </p:nvPr>
        </p:nvSpPr>
        <p:spPr>
          <a:noFill/>
          <a:ln/>
        </p:spPr>
        <p:txBody>
          <a:bodyPr>
            <a:normAutofit fontScale="90000"/>
          </a:bodyPr>
          <a:lstStyle/>
          <a:p>
            <a:r>
              <a:rPr lang="en-US" smtClean="0">
                <a:effectLst/>
              </a:rPr>
              <a:t>Step 1:  Understand the Problem</a:t>
            </a:r>
          </a:p>
        </p:txBody>
      </p:sp>
      <p:sp>
        <p:nvSpPr>
          <p:cNvPr id="221187" name="Rectangle 3"/>
          <p:cNvSpPr>
            <a:spLocks noGrp="1" noChangeArrowheads="1"/>
          </p:cNvSpPr>
          <p:nvPr>
            <p:ph idx="1"/>
          </p:nvPr>
        </p:nvSpPr>
        <p:spPr>
          <a:noFill/>
          <a:ln/>
        </p:spPr>
        <p:txBody>
          <a:bodyPr>
            <a:normAutofit fontScale="92500" lnSpcReduction="10000"/>
          </a:bodyPr>
          <a:lstStyle/>
          <a:p>
            <a:pPr>
              <a:lnSpc>
                <a:spcPct val="70000"/>
              </a:lnSpc>
              <a:buFont typeface="Wingdings" pitchFamily="2" charset="2"/>
              <a:buChar char=""/>
            </a:pPr>
            <a:r>
              <a:rPr lang="en-US" smtClean="0">
                <a:effectLst/>
              </a:rPr>
              <a:t>An input to an algorithm specifies an </a:t>
            </a:r>
            <a:r>
              <a:rPr lang="en-US" b="0" i="1" smtClean="0">
                <a:effectLst/>
              </a:rPr>
              <a:t>instance </a:t>
            </a:r>
            <a:r>
              <a:rPr lang="en-US" smtClean="0">
                <a:effectLst/>
              </a:rPr>
              <a:t>of the problem the algorithm solves. </a:t>
            </a:r>
          </a:p>
          <a:p>
            <a:pPr>
              <a:lnSpc>
                <a:spcPct val="70000"/>
              </a:lnSpc>
              <a:buFont typeface="Wingdings" pitchFamily="2" charset="2"/>
              <a:buNone/>
            </a:pPr>
            <a:endParaRPr lang="en-US" smtClean="0">
              <a:effectLst/>
            </a:endParaRPr>
          </a:p>
          <a:p>
            <a:pPr>
              <a:lnSpc>
                <a:spcPct val="70000"/>
              </a:lnSpc>
              <a:buFont typeface="Wingdings" pitchFamily="2" charset="2"/>
              <a:buChar char=""/>
            </a:pPr>
            <a:r>
              <a:rPr lang="en-US" smtClean="0">
                <a:effectLst/>
              </a:rPr>
              <a:t>It is very important to specify exactly the range of instances the algorithm needs to handle.</a:t>
            </a:r>
          </a:p>
          <a:p>
            <a:pPr>
              <a:lnSpc>
                <a:spcPct val="70000"/>
              </a:lnSpc>
              <a:buFont typeface="Wingdings" pitchFamily="2" charset="2"/>
              <a:buNone/>
            </a:pPr>
            <a:endParaRPr lang="en-US" smtClean="0">
              <a:effectLst/>
            </a:endParaRPr>
          </a:p>
          <a:p>
            <a:pPr>
              <a:lnSpc>
                <a:spcPct val="70000"/>
              </a:lnSpc>
              <a:buFont typeface="Wingdings" pitchFamily="2" charset="2"/>
              <a:buChar char=""/>
            </a:pPr>
            <a:r>
              <a:rPr lang="en-US" smtClean="0">
                <a:effectLst/>
              </a:rPr>
              <a:t>Failing which – the algorithm works correctly for some inputs , but crashes on some boundary values.</a:t>
            </a:r>
          </a:p>
          <a:p>
            <a:pPr>
              <a:lnSpc>
                <a:spcPct val="70000"/>
              </a:lnSpc>
              <a:buFont typeface="Wingdings" pitchFamily="2" charset="2"/>
              <a:buNone/>
            </a:pPr>
            <a:endParaRPr lang="en-US" smtClean="0">
              <a:effectLst/>
            </a:endParaRPr>
          </a:p>
          <a:p>
            <a:pPr>
              <a:lnSpc>
                <a:spcPct val="70000"/>
              </a:lnSpc>
              <a:buFont typeface="Wingdings" pitchFamily="2" charset="2"/>
              <a:buChar char=""/>
            </a:pPr>
            <a:r>
              <a:rPr lang="en-US" smtClean="0">
                <a:effectLst/>
              </a:rPr>
              <a:t>Remember that a correct algorithm is not one that works most of the time but one that works correctly for </a:t>
            </a:r>
            <a:r>
              <a:rPr lang="en-US" i="1" smtClean="0">
                <a:effectLst/>
              </a:rPr>
              <a:t>all </a:t>
            </a:r>
            <a:r>
              <a:rPr lang="en-US" smtClean="0">
                <a:effectLst/>
              </a:rPr>
              <a:t>legitimate inputs.</a:t>
            </a:r>
          </a:p>
          <a:p>
            <a:pPr>
              <a:buFont typeface="Monotype Sorts" pitchFamily="2" charset="2"/>
              <a:buNone/>
            </a:pPr>
            <a:endParaRPr lang="en-US" smtClean="0">
              <a:effectLs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idx="4294967295"/>
          </p:nvPr>
        </p:nvSpPr>
        <p:spPr>
          <a:xfrm>
            <a:off x="0" y="381000"/>
            <a:ext cx="7588250" cy="685800"/>
          </a:xfrm>
          <a:noFill/>
          <a:ln/>
        </p:spPr>
        <p:txBody>
          <a:bodyPr>
            <a:normAutofit fontScale="90000"/>
          </a:bodyPr>
          <a:lstStyle/>
          <a:p>
            <a:r>
              <a:rPr lang="en-US" smtClean="0">
                <a:effectLst/>
              </a:rPr>
              <a:t>Step 2:  Ascertaining the capabilities of a computational device</a:t>
            </a:r>
          </a:p>
        </p:txBody>
      </p:sp>
      <p:sp>
        <p:nvSpPr>
          <p:cNvPr id="132101" name="Rectangle 3"/>
          <p:cNvSpPr>
            <a:spLocks noGrp="1" noChangeArrowheads="1"/>
          </p:cNvSpPr>
          <p:nvPr>
            <p:ph sz="quarter" idx="4294967295"/>
          </p:nvPr>
        </p:nvSpPr>
        <p:spPr>
          <a:xfrm>
            <a:off x="1066800" y="1447800"/>
            <a:ext cx="8077200" cy="4462463"/>
          </a:xfrm>
          <a:solidFill>
            <a:srgbClr val="C0C0C0">
              <a:alpha val="20000"/>
            </a:srgbClr>
          </a:solidFill>
          <a:ln>
            <a:solidFill>
              <a:schemeClr val="tx1"/>
            </a:solidFill>
          </a:ln>
        </p:spPr>
        <p:txBody>
          <a:bodyPr>
            <a:normAutofit lnSpcReduction="10000"/>
          </a:bodyPr>
          <a:lstStyle/>
          <a:p>
            <a:pPr marL="273050" indent="-273050"/>
            <a:r>
              <a:rPr lang="en-US" smtClean="0">
                <a:effectLst/>
              </a:rPr>
              <a:t>Algorithms designed to be executed on machines that executes intstructions one after another are called </a:t>
            </a:r>
            <a:r>
              <a:rPr lang="en-US" b="0" i="1" smtClean="0">
                <a:effectLst/>
              </a:rPr>
              <a:t>sequential algorithms</a:t>
            </a:r>
            <a:r>
              <a:rPr lang="en-US" smtClean="0">
                <a:effectLst/>
              </a:rPr>
              <a:t>.</a:t>
            </a:r>
          </a:p>
          <a:p>
            <a:pPr marL="273050" indent="-273050"/>
            <a:endParaRPr lang="en-US" smtClean="0">
              <a:effectLst/>
            </a:endParaRPr>
          </a:p>
          <a:p>
            <a:pPr marL="273050" indent="-273050"/>
            <a:r>
              <a:rPr lang="en-US" smtClean="0">
                <a:effectLst/>
              </a:rPr>
              <a:t>Algorithms that take advantage of computers that can execute operations concurrently are called </a:t>
            </a:r>
            <a:r>
              <a:rPr lang="en-US" b="0" i="1" smtClean="0">
                <a:effectLst/>
              </a:rPr>
              <a:t>parallel algorithms</a:t>
            </a:r>
            <a:r>
              <a:rPr lang="en-US" smtClean="0">
                <a:effectLst/>
              </a:rPr>
              <a:t>.</a:t>
            </a:r>
            <a:endParaRPr lang="en-US" b="0" smtClean="0">
              <a:effectLst/>
            </a:endParaRPr>
          </a:p>
        </p:txBody>
      </p:sp>
      <p:sp>
        <p:nvSpPr>
          <p:cNvPr id="132099" name="Footer Placeholder 4"/>
          <p:cNvSpPr txBox="1">
            <a:spLocks noGrp="1"/>
          </p:cNvSpPr>
          <p:nvPr/>
        </p:nvSpPr>
        <p:spPr bwMode="auto">
          <a:xfrm>
            <a:off x="304800" y="6410325"/>
            <a:ext cx="3581400" cy="366713"/>
          </a:xfrm>
          <a:prstGeom prst="rect">
            <a:avLst/>
          </a:prstGeom>
          <a:noFill/>
          <a:ln w="9525">
            <a:noFill/>
            <a:miter lim="800000"/>
            <a:headEnd/>
            <a:tailEnd/>
          </a:ln>
        </p:spPr>
        <p:txBody>
          <a:bodyPr/>
          <a:lstStyle/>
          <a:p>
            <a:pPr algn="l" eaLnBrk="1" hangingPunct="1"/>
            <a:endParaRPr lang="en-US" sz="1200">
              <a:solidFill>
                <a:srgbClr val="FFFFFF"/>
              </a:solidFill>
              <a:latin typeface="Arial" pitchFamily="34" charset="0"/>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idx="4294967295"/>
          </p:nvPr>
        </p:nvSpPr>
        <p:spPr>
          <a:xfrm>
            <a:off x="1143000" y="381000"/>
            <a:ext cx="8001000" cy="685800"/>
          </a:xfrm>
          <a:noFill/>
          <a:ln/>
        </p:spPr>
        <p:txBody>
          <a:bodyPr>
            <a:normAutofit fontScale="90000"/>
          </a:bodyPr>
          <a:lstStyle/>
          <a:p>
            <a:r>
              <a:rPr lang="en-US" smtClean="0">
                <a:effectLst/>
              </a:rPr>
              <a:t>Step 3:  Choosing between Exact &amp; Approximate Problem Solving</a:t>
            </a:r>
          </a:p>
        </p:txBody>
      </p:sp>
      <p:sp>
        <p:nvSpPr>
          <p:cNvPr id="133125" name="Rectangle 3"/>
          <p:cNvSpPr>
            <a:spLocks noGrp="1" noChangeArrowheads="1"/>
          </p:cNvSpPr>
          <p:nvPr>
            <p:ph sz="quarter" idx="4294967295"/>
          </p:nvPr>
        </p:nvSpPr>
        <p:spPr>
          <a:xfrm>
            <a:off x="838200" y="1322388"/>
            <a:ext cx="8305800" cy="4926012"/>
          </a:xfrm>
          <a:solidFill>
            <a:srgbClr val="C0C0C0">
              <a:alpha val="20000"/>
            </a:srgbClr>
          </a:solidFill>
          <a:ln>
            <a:solidFill>
              <a:schemeClr val="tx1"/>
            </a:solidFill>
          </a:ln>
        </p:spPr>
        <p:txBody>
          <a:bodyPr>
            <a:normAutofit fontScale="85000" lnSpcReduction="10000"/>
          </a:bodyPr>
          <a:lstStyle/>
          <a:p>
            <a:pPr marL="533400" indent="-533400"/>
            <a:r>
              <a:rPr lang="en-US" smtClean="0">
                <a:effectLst/>
              </a:rPr>
              <a:t>Solving the problem exactly - Exact algorithms </a:t>
            </a:r>
          </a:p>
          <a:p>
            <a:pPr marL="533400" indent="-533400"/>
            <a:r>
              <a:rPr lang="en-US" smtClean="0">
                <a:effectLst/>
              </a:rPr>
              <a:t>Solving the problem approximately -  Approximation algorithms</a:t>
            </a:r>
          </a:p>
          <a:p>
            <a:pPr marL="533400" indent="-533400"/>
            <a:r>
              <a:rPr lang="en-US" smtClean="0">
                <a:effectLst/>
              </a:rPr>
              <a:t>Why approximation algorithms?</a:t>
            </a:r>
          </a:p>
          <a:p>
            <a:pPr lvl="1">
              <a:buFont typeface="Wingdings" pitchFamily="2" charset="2"/>
              <a:buNone/>
            </a:pPr>
            <a:r>
              <a:rPr lang="en-US" smtClean="0">
                <a:effectLst/>
              </a:rPr>
              <a:t>1. Problems cannot be solved exactly. </a:t>
            </a:r>
          </a:p>
          <a:p>
            <a:pPr lvl="1">
              <a:buFont typeface="Wingdings" pitchFamily="2" charset="2"/>
              <a:buNone/>
            </a:pPr>
            <a:r>
              <a:rPr lang="en-US" smtClean="0">
                <a:effectLst/>
              </a:rPr>
              <a:t>		Eg. Extracting square roots, solving non-linear equations </a:t>
            </a:r>
          </a:p>
          <a:p>
            <a:pPr lvl="1">
              <a:buFont typeface="Wingdings" pitchFamily="2" charset="2"/>
              <a:buNone/>
            </a:pPr>
            <a:r>
              <a:rPr lang="en-US" smtClean="0">
                <a:effectLst/>
              </a:rPr>
              <a:t>2. Available exact algorithms are unacceptably slow because of problem’s complexity</a:t>
            </a:r>
          </a:p>
          <a:p>
            <a:pPr lvl="1">
              <a:buFont typeface="Wingdings" pitchFamily="2" charset="2"/>
              <a:buNone/>
            </a:pPr>
            <a:r>
              <a:rPr lang="en-US" smtClean="0">
                <a:effectLst/>
              </a:rPr>
              <a:t>		 Eg. Traveling Salesman Problem</a:t>
            </a:r>
          </a:p>
          <a:p>
            <a:pPr lvl="1">
              <a:buFont typeface="Wingdings" pitchFamily="2" charset="2"/>
              <a:buNone/>
            </a:pPr>
            <a:r>
              <a:rPr lang="en-US" smtClean="0">
                <a:effectLst/>
              </a:rPr>
              <a:t>3. Approx. Algs can be a part of algorithms that solve the problem exactly.</a:t>
            </a:r>
          </a:p>
          <a:p>
            <a:pPr lvl="2">
              <a:buFont typeface="Wingdings" pitchFamily="2" charset="2"/>
              <a:buNone/>
            </a:pPr>
            <a:endParaRPr lang="en-US" sz="2400" smtClean="0">
              <a:effectLst/>
            </a:endParaRPr>
          </a:p>
          <a:p>
            <a:pPr lvl="2">
              <a:buFont typeface="Wingdings" pitchFamily="2" charset="2"/>
              <a:buNone/>
            </a:pPr>
            <a:r>
              <a:rPr lang="en-US" sz="2400" smtClean="0">
                <a:effectLst/>
              </a:rPr>
              <a:t> </a:t>
            </a:r>
          </a:p>
        </p:txBody>
      </p:sp>
      <p:sp>
        <p:nvSpPr>
          <p:cNvPr id="133124" name="Slide Number Placeholder 4"/>
          <p:cNvSpPr txBox="1">
            <a:spLocks noGrp="1"/>
          </p:cNvSpPr>
          <p:nvPr/>
        </p:nvSpPr>
        <p:spPr bwMode="auto">
          <a:xfrm>
            <a:off x="609600" y="6248400"/>
            <a:ext cx="5421313" cy="365125"/>
          </a:xfrm>
          <a:prstGeom prst="rect">
            <a:avLst/>
          </a:prstGeom>
          <a:noFill/>
          <a:ln w="9525">
            <a:noFill/>
            <a:miter lim="800000"/>
            <a:headEnd/>
            <a:tailEnd/>
          </a:ln>
        </p:spPr>
        <p:txBody>
          <a:bodyPr anchor="ctr"/>
          <a:lstStyle/>
          <a:p>
            <a:pPr algn="r" eaLnBrk="1" hangingPunct="1"/>
            <a:endParaRPr lang="en-US" sz="1600">
              <a:solidFill>
                <a:schemeClr val="tx2"/>
              </a:solidFill>
              <a:latin typeface="Arial" pitchFamily="34" charset="0"/>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idx="4294967295"/>
          </p:nvPr>
        </p:nvSpPr>
        <p:spPr>
          <a:xfrm>
            <a:off x="0" y="457200"/>
            <a:ext cx="8077200" cy="685800"/>
          </a:xfrm>
          <a:noFill/>
          <a:ln/>
        </p:spPr>
        <p:txBody>
          <a:bodyPr>
            <a:normAutofit fontScale="90000"/>
          </a:bodyPr>
          <a:lstStyle/>
          <a:p>
            <a:r>
              <a:rPr lang="en-US" smtClean="0">
                <a:effectLst/>
              </a:rPr>
              <a:t>Step 4:  Deciding on Appropriate Data Structures</a:t>
            </a:r>
          </a:p>
        </p:txBody>
      </p:sp>
      <p:sp>
        <p:nvSpPr>
          <p:cNvPr id="134149" name="Rectangle 3"/>
          <p:cNvSpPr>
            <a:spLocks noGrp="1" noChangeArrowheads="1"/>
          </p:cNvSpPr>
          <p:nvPr>
            <p:ph sz="quarter" idx="4294967295"/>
          </p:nvPr>
        </p:nvSpPr>
        <p:spPr>
          <a:xfrm>
            <a:off x="866775" y="1270000"/>
            <a:ext cx="8277225" cy="4876800"/>
          </a:xfrm>
          <a:solidFill>
            <a:srgbClr val="C0C0C0">
              <a:alpha val="20000"/>
            </a:srgbClr>
          </a:solidFill>
          <a:ln>
            <a:solidFill>
              <a:schemeClr val="tx1"/>
            </a:solidFill>
          </a:ln>
        </p:spPr>
        <p:txBody>
          <a:bodyPr/>
          <a:lstStyle/>
          <a:p>
            <a:pPr marL="273050" indent="-273050"/>
            <a:r>
              <a:rPr lang="en-US" smtClean="0">
                <a:effectLst/>
              </a:rPr>
              <a:t>In the new world of object-oriented programming, data structures remain important for both design and analysis of algorithms.</a:t>
            </a:r>
          </a:p>
          <a:p>
            <a:pPr marL="273050" indent="-273050"/>
            <a:endParaRPr lang="en-US" smtClean="0">
              <a:effectLst/>
            </a:endParaRPr>
          </a:p>
          <a:p>
            <a:pPr marL="273050" indent="-273050"/>
            <a:r>
              <a:rPr lang="en-US" smtClean="0">
                <a:effectLst/>
              </a:rPr>
              <a:t>However, we will assume a very basic data structure for now and concentrate on the algorithm side.</a:t>
            </a:r>
          </a:p>
          <a:p>
            <a:pPr marL="273050" indent="-273050"/>
            <a:endParaRPr lang="en-US" smtClean="0">
              <a:effectLst/>
            </a:endParaRPr>
          </a:p>
          <a:p>
            <a:pPr marL="273050" indent="-273050">
              <a:buFont typeface="Monotype Sorts" pitchFamily="2" charset="2"/>
              <a:buNone/>
            </a:pPr>
            <a:endParaRPr lang="en-US" smtClean="0">
              <a:effectLst/>
            </a:endParaRPr>
          </a:p>
        </p:txBody>
      </p:sp>
      <p:sp>
        <p:nvSpPr>
          <p:cNvPr id="134148" name="Slide Number Placeholder 4"/>
          <p:cNvSpPr txBox="1">
            <a:spLocks noGrp="1"/>
          </p:cNvSpPr>
          <p:nvPr/>
        </p:nvSpPr>
        <p:spPr bwMode="auto">
          <a:xfrm>
            <a:off x="609600" y="6248400"/>
            <a:ext cx="5421313" cy="365125"/>
          </a:xfrm>
          <a:prstGeom prst="rect">
            <a:avLst/>
          </a:prstGeom>
          <a:noFill/>
          <a:ln w="9525">
            <a:noFill/>
            <a:miter lim="800000"/>
            <a:headEnd/>
            <a:tailEnd/>
          </a:ln>
        </p:spPr>
        <p:txBody>
          <a:bodyPr anchor="ctr"/>
          <a:lstStyle/>
          <a:p>
            <a:pPr algn="r" eaLnBrk="1" hangingPunct="1"/>
            <a:endParaRPr lang="en-US" sz="1600">
              <a:solidFill>
                <a:schemeClr val="tx2"/>
              </a:solidFill>
              <a:latin typeface="Arial" pitchFamily="34" charset="0"/>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idx="4294967295"/>
          </p:nvPr>
        </p:nvSpPr>
        <p:spPr>
          <a:xfrm>
            <a:off x="0" y="228600"/>
            <a:ext cx="7588250" cy="685800"/>
          </a:xfrm>
          <a:noFill/>
          <a:ln/>
        </p:spPr>
        <p:txBody>
          <a:bodyPr>
            <a:normAutofit fontScale="90000"/>
          </a:bodyPr>
          <a:lstStyle/>
          <a:p>
            <a:r>
              <a:rPr lang="en-US" smtClean="0">
                <a:effectLst/>
              </a:rPr>
              <a:t>Step 5:  Algorithm Design Techniques</a:t>
            </a:r>
          </a:p>
        </p:txBody>
      </p:sp>
      <p:sp>
        <p:nvSpPr>
          <p:cNvPr id="135173" name="Rectangle 3"/>
          <p:cNvSpPr>
            <a:spLocks noGrp="1" noChangeArrowheads="1"/>
          </p:cNvSpPr>
          <p:nvPr>
            <p:ph sz="quarter" idx="4294967295"/>
          </p:nvPr>
        </p:nvSpPr>
        <p:spPr>
          <a:xfrm>
            <a:off x="866775" y="1270000"/>
            <a:ext cx="8277225" cy="4876800"/>
          </a:xfrm>
          <a:solidFill>
            <a:srgbClr val="C0C0C0">
              <a:alpha val="20000"/>
            </a:srgbClr>
          </a:solidFill>
          <a:ln>
            <a:solidFill>
              <a:schemeClr val="tx1"/>
            </a:solidFill>
          </a:ln>
        </p:spPr>
        <p:txBody>
          <a:bodyPr>
            <a:normAutofit fontScale="85000" lnSpcReduction="10000"/>
          </a:bodyPr>
          <a:lstStyle/>
          <a:p>
            <a:pPr marL="381000" indent="-381000"/>
            <a:r>
              <a:rPr lang="en-US" smtClean="0">
                <a:effectLst/>
              </a:rPr>
              <a:t>An </a:t>
            </a:r>
            <a:r>
              <a:rPr lang="en-US" b="0" i="1" smtClean="0">
                <a:effectLst/>
              </a:rPr>
              <a:t>algorithm design technique </a:t>
            </a:r>
            <a:r>
              <a:rPr lang="en-US" smtClean="0">
                <a:effectLst/>
              </a:rPr>
              <a:t>(or “strategy” or “paradigm”) is a general approach to solving problems algorithmically that is applicable to a variety of problems from different areas of computing.</a:t>
            </a:r>
          </a:p>
          <a:p>
            <a:pPr marL="381000" indent="-381000"/>
            <a:endParaRPr lang="en-US" smtClean="0">
              <a:effectLst/>
            </a:endParaRPr>
          </a:p>
          <a:p>
            <a:pPr marL="381000" indent="-381000"/>
            <a:r>
              <a:rPr lang="en-US" smtClean="0">
                <a:effectLst/>
              </a:rPr>
              <a:t>Eg. Brute force, Divide-and-Conquer, Transform-and-Conquer</a:t>
            </a:r>
          </a:p>
          <a:p>
            <a:pPr marL="381000" indent="-381000"/>
            <a:r>
              <a:rPr lang="en-US" smtClean="0">
                <a:effectLst/>
              </a:rPr>
              <a:t>Importance:</a:t>
            </a:r>
          </a:p>
          <a:p>
            <a:pPr marL="800100" lvl="1" indent="-342900">
              <a:buFont typeface="Wingdings" pitchFamily="2" charset="2"/>
              <a:buAutoNum type="arabicPeriod"/>
            </a:pPr>
            <a:r>
              <a:rPr lang="en-US" smtClean="0">
                <a:effectLst/>
              </a:rPr>
              <a:t>Provide guidance for designing algorithms for new problems.</a:t>
            </a:r>
          </a:p>
          <a:p>
            <a:pPr marL="800100" lvl="1" indent="-342900">
              <a:buFont typeface="Wingdings" pitchFamily="2" charset="2"/>
              <a:buAutoNum type="arabicPeriod"/>
            </a:pPr>
            <a:r>
              <a:rPr lang="en-US" smtClean="0">
                <a:effectLst/>
              </a:rPr>
              <a:t>To classify algorithms according to an underlying design idea.</a:t>
            </a:r>
          </a:p>
          <a:p>
            <a:pPr marL="800100" lvl="1" indent="-342900">
              <a:buFontTx/>
              <a:buNone/>
            </a:pPr>
            <a:endParaRPr lang="en-US" smtClean="0">
              <a:effectLst/>
            </a:endParaRPr>
          </a:p>
          <a:p>
            <a:pPr marL="381000" indent="-381000"/>
            <a:endParaRPr lang="en-US" smtClean="0">
              <a:effectLst/>
            </a:endParaRPr>
          </a:p>
        </p:txBody>
      </p:sp>
      <p:sp>
        <p:nvSpPr>
          <p:cNvPr id="135172" name="Slide Number Placeholder 4"/>
          <p:cNvSpPr txBox="1">
            <a:spLocks noGrp="1"/>
          </p:cNvSpPr>
          <p:nvPr/>
        </p:nvSpPr>
        <p:spPr bwMode="auto">
          <a:xfrm>
            <a:off x="609600" y="6248400"/>
            <a:ext cx="5421313" cy="365125"/>
          </a:xfrm>
          <a:prstGeom prst="rect">
            <a:avLst/>
          </a:prstGeom>
          <a:noFill/>
          <a:ln w="9525">
            <a:noFill/>
            <a:miter lim="800000"/>
            <a:headEnd/>
            <a:tailEnd/>
          </a:ln>
        </p:spPr>
        <p:txBody>
          <a:bodyPr anchor="ctr"/>
          <a:lstStyle/>
          <a:p>
            <a:pPr algn="r" eaLnBrk="1" hangingPunct="1"/>
            <a:endParaRPr lang="en-US" sz="1600">
              <a:solidFill>
                <a:schemeClr val="tx2"/>
              </a:solidFill>
              <a:latin typeface="Arial" pitchFamily="34" charset="0"/>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idx="4294967295"/>
          </p:nvPr>
        </p:nvSpPr>
        <p:spPr>
          <a:xfrm>
            <a:off x="0" y="381000"/>
            <a:ext cx="7588250" cy="685800"/>
          </a:xfrm>
          <a:noFill/>
          <a:ln/>
        </p:spPr>
        <p:txBody>
          <a:bodyPr>
            <a:normAutofit fontScale="90000"/>
          </a:bodyPr>
          <a:lstStyle/>
          <a:p>
            <a:r>
              <a:rPr lang="en-US" smtClean="0">
                <a:effectLst/>
              </a:rPr>
              <a:t>Step 6:  Methods of Specifying an Algorithm</a:t>
            </a:r>
          </a:p>
        </p:txBody>
      </p:sp>
      <p:sp>
        <p:nvSpPr>
          <p:cNvPr id="1277955" name="Rectangle 3"/>
          <p:cNvSpPr>
            <a:spLocks noGrp="1" noChangeArrowheads="1"/>
          </p:cNvSpPr>
          <p:nvPr>
            <p:ph sz="quarter" idx="4294967295"/>
          </p:nvPr>
        </p:nvSpPr>
        <p:spPr>
          <a:xfrm>
            <a:off x="1133475" y="1608138"/>
            <a:ext cx="8010525" cy="4300537"/>
          </a:xfrm>
          <a:solidFill>
            <a:srgbClr val="C0C0C0">
              <a:alpha val="20000"/>
            </a:srgbClr>
          </a:solidFill>
          <a:ln>
            <a:solidFill>
              <a:schemeClr val="tx1"/>
            </a:solidFill>
          </a:ln>
        </p:spPr>
        <p:txBody>
          <a:bodyPr>
            <a:normAutofit/>
          </a:bodyPr>
          <a:lstStyle/>
          <a:p>
            <a:pPr marL="319088" indent="-319088">
              <a:buFont typeface="Wingdings" pitchFamily="2" charset="2"/>
              <a:buChar char=""/>
            </a:pPr>
            <a:r>
              <a:rPr lang="en-US" b="0" i="1" smtClean="0"/>
              <a:t>Pseudocode, </a:t>
            </a:r>
            <a:r>
              <a:rPr lang="en-US" smtClean="0"/>
              <a:t> a mixture of a natural language and programming language-like constructs.</a:t>
            </a:r>
          </a:p>
          <a:p>
            <a:pPr marL="319088" indent="-319088">
              <a:buFont typeface="Wingdings" pitchFamily="2" charset="2"/>
              <a:buChar char=""/>
            </a:pPr>
            <a:endParaRPr lang="en-US" smtClean="0"/>
          </a:p>
          <a:p>
            <a:pPr marL="319088" indent="-319088">
              <a:buFont typeface="Wingdings" pitchFamily="2" charset="2"/>
              <a:buChar char=""/>
            </a:pPr>
            <a:r>
              <a:rPr lang="en-US" b="0" i="1" smtClean="0"/>
              <a:t>flowchart</a:t>
            </a:r>
            <a:r>
              <a:rPr lang="en-US" smtClean="0"/>
              <a:t>, a method of expressing an algorithm by a collection of connected geometric shapes containing descriptions of the algorithm’s steps.</a:t>
            </a:r>
          </a:p>
          <a:p>
            <a:pPr marL="319088" indent="-319088">
              <a:buFont typeface="Wingdings" pitchFamily="2" charset="2"/>
              <a:buChar char=""/>
            </a:pPr>
            <a:endParaRPr lang="en-US" smtClean="0"/>
          </a:p>
          <a:p>
            <a:pPr marL="319088" indent="-319088">
              <a:buFont typeface="Wingdings" pitchFamily="2" charset="2"/>
              <a:buChar char=""/>
            </a:pPr>
            <a:endParaRPr lang="en-US" smtClean="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idx="4294967295"/>
          </p:nvPr>
        </p:nvSpPr>
        <p:spPr>
          <a:xfrm>
            <a:off x="0" y="381000"/>
            <a:ext cx="7588250" cy="685800"/>
          </a:xfrm>
          <a:noFill/>
          <a:ln/>
        </p:spPr>
        <p:txBody>
          <a:bodyPr>
            <a:normAutofit fontScale="90000"/>
          </a:bodyPr>
          <a:lstStyle/>
          <a:p>
            <a:r>
              <a:rPr lang="en-US" smtClean="0">
                <a:effectLst/>
              </a:rPr>
              <a:t>Step 7: Proving an Algorithm’s Correctness</a:t>
            </a:r>
          </a:p>
        </p:txBody>
      </p:sp>
      <p:sp>
        <p:nvSpPr>
          <p:cNvPr id="1278979" name="Rectangle 3"/>
          <p:cNvSpPr>
            <a:spLocks noGrp="1" noChangeArrowheads="1"/>
          </p:cNvSpPr>
          <p:nvPr>
            <p:ph sz="quarter" idx="4294967295"/>
          </p:nvPr>
        </p:nvSpPr>
        <p:spPr>
          <a:xfrm>
            <a:off x="866775" y="1270000"/>
            <a:ext cx="8277225" cy="4876800"/>
          </a:xfrm>
          <a:solidFill>
            <a:srgbClr val="C0C0C0">
              <a:alpha val="20000"/>
            </a:srgbClr>
          </a:solidFill>
          <a:ln>
            <a:solidFill>
              <a:schemeClr val="tx1"/>
            </a:solidFill>
          </a:ln>
        </p:spPr>
        <p:txBody>
          <a:bodyPr>
            <a:normAutofit/>
          </a:bodyPr>
          <a:lstStyle/>
          <a:p>
            <a:pPr marL="319088" indent="-319088">
              <a:buFont typeface="Wingdings" pitchFamily="2" charset="2"/>
              <a:buChar char=""/>
            </a:pPr>
            <a:r>
              <a:rPr lang="en-US" smtClean="0">
                <a:effectLst/>
              </a:rPr>
              <a:t>Prove algorithm’s </a:t>
            </a:r>
            <a:r>
              <a:rPr lang="en-US" b="0" smtClean="0">
                <a:effectLst/>
              </a:rPr>
              <a:t>correctness</a:t>
            </a:r>
            <a:r>
              <a:rPr lang="en-US" smtClean="0">
                <a:effectLst/>
              </a:rPr>
              <a:t> =  prove that the algorithm yields a </a:t>
            </a:r>
            <a:r>
              <a:rPr lang="en-US" b="0" smtClean="0">
                <a:effectLst/>
              </a:rPr>
              <a:t>required</a:t>
            </a:r>
            <a:r>
              <a:rPr lang="en-US" smtClean="0">
                <a:effectLst/>
              </a:rPr>
              <a:t> </a:t>
            </a:r>
            <a:r>
              <a:rPr lang="en-US" b="0" smtClean="0">
                <a:effectLst/>
              </a:rPr>
              <a:t>result</a:t>
            </a:r>
            <a:r>
              <a:rPr lang="en-US" smtClean="0">
                <a:effectLst/>
              </a:rPr>
              <a:t> for </a:t>
            </a:r>
            <a:r>
              <a:rPr lang="en-US" b="0" smtClean="0">
                <a:effectLst/>
              </a:rPr>
              <a:t>every legitimate input</a:t>
            </a:r>
            <a:r>
              <a:rPr lang="en-US" smtClean="0">
                <a:effectLst/>
              </a:rPr>
              <a:t> in a </a:t>
            </a:r>
            <a:r>
              <a:rPr lang="en-US" b="0" smtClean="0">
                <a:effectLst/>
              </a:rPr>
              <a:t>finite amount of time</a:t>
            </a:r>
            <a:r>
              <a:rPr lang="en-US" smtClean="0">
                <a:effectLst/>
              </a:rPr>
              <a:t>.</a:t>
            </a:r>
          </a:p>
          <a:p>
            <a:pPr marL="319088" indent="-319088">
              <a:buFont typeface="Wingdings" pitchFamily="2" charset="2"/>
              <a:buChar char=""/>
            </a:pPr>
            <a:endParaRPr lang="en-US" smtClean="0">
              <a:effectLst/>
            </a:endParaRPr>
          </a:p>
          <a:p>
            <a:pPr marL="319088" indent="-319088">
              <a:buFont typeface="Wingdings" pitchFamily="2" charset="2"/>
              <a:buChar char=""/>
            </a:pPr>
            <a:r>
              <a:rPr lang="en-US" smtClean="0">
                <a:effectLst/>
              </a:rPr>
              <a:t>For an approximation algorithm, </a:t>
            </a:r>
            <a:r>
              <a:rPr lang="en-US" b="0" smtClean="0">
                <a:effectLst/>
              </a:rPr>
              <a:t>correctness </a:t>
            </a:r>
            <a:r>
              <a:rPr lang="en-US" smtClean="0">
                <a:effectLst/>
              </a:rPr>
              <a:t>means to be able to show that the error produced by the algorithm does not exceed a predefined limit.</a:t>
            </a:r>
          </a:p>
          <a:p>
            <a:pPr marL="319088" indent="-319088">
              <a:buFont typeface="Wingdings" pitchFamily="2" charset="2"/>
              <a:buChar char=""/>
            </a:pPr>
            <a:endParaRPr lang="en-US" smtClean="0">
              <a:effectLst/>
            </a:endParaRPr>
          </a:p>
        </p:txBody>
      </p:sp>
      <p:sp>
        <p:nvSpPr>
          <p:cNvPr id="137219" name="Footer Placeholder 4"/>
          <p:cNvSpPr txBox="1">
            <a:spLocks noGrp="1"/>
          </p:cNvSpPr>
          <p:nvPr/>
        </p:nvSpPr>
        <p:spPr bwMode="auto">
          <a:xfrm>
            <a:off x="304800" y="6410325"/>
            <a:ext cx="3581400" cy="366713"/>
          </a:xfrm>
          <a:prstGeom prst="rect">
            <a:avLst/>
          </a:prstGeom>
          <a:noFill/>
          <a:ln w="9525">
            <a:noFill/>
            <a:miter lim="800000"/>
            <a:headEnd/>
            <a:tailEnd/>
          </a:ln>
        </p:spPr>
        <p:txBody>
          <a:bodyPr/>
          <a:lstStyle/>
          <a:p>
            <a:pPr algn="l" eaLnBrk="1" hangingPunct="1"/>
            <a:endParaRPr lang="en-US" sz="1200">
              <a:solidFill>
                <a:srgbClr val="FFFFFF"/>
              </a:solidFill>
              <a:latin typeface="Arial" pitchFamily="34" charset="0"/>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idx="4294967295"/>
          </p:nvPr>
        </p:nvSpPr>
        <p:spPr>
          <a:xfrm>
            <a:off x="0" y="228600"/>
            <a:ext cx="7588250" cy="685800"/>
          </a:xfrm>
          <a:noFill/>
          <a:ln/>
        </p:spPr>
        <p:txBody>
          <a:bodyPr>
            <a:normAutofit fontScale="90000"/>
          </a:bodyPr>
          <a:lstStyle/>
          <a:p>
            <a:r>
              <a:rPr lang="en-US" smtClean="0">
                <a:effectLst/>
              </a:rPr>
              <a:t>Step 8:  Analyzing an Algorithm</a:t>
            </a:r>
          </a:p>
        </p:txBody>
      </p:sp>
      <p:sp>
        <p:nvSpPr>
          <p:cNvPr id="39940" name="Rectangle 3"/>
          <p:cNvSpPr>
            <a:spLocks noGrp="1" noChangeArrowheads="1"/>
          </p:cNvSpPr>
          <p:nvPr>
            <p:ph sz="quarter" idx="4294967295"/>
          </p:nvPr>
        </p:nvSpPr>
        <p:spPr>
          <a:xfrm>
            <a:off x="866775" y="1270000"/>
            <a:ext cx="8277225" cy="4876800"/>
          </a:xfrm>
          <a:solidFill>
            <a:srgbClr val="C0C0C0">
              <a:alpha val="20000"/>
            </a:srgbClr>
          </a:solidFill>
          <a:ln>
            <a:solidFill>
              <a:schemeClr val="tx1"/>
            </a:solidFill>
          </a:ln>
        </p:spPr>
        <p:txBody>
          <a:bodyPr>
            <a:normAutofit/>
          </a:bodyPr>
          <a:lstStyle/>
          <a:p>
            <a:pPr marL="319088" indent="-319088">
              <a:lnSpc>
                <a:spcPct val="70000"/>
              </a:lnSpc>
              <a:buFont typeface="Wingdings" pitchFamily="2" charset="2"/>
              <a:buNone/>
            </a:pPr>
            <a:r>
              <a:rPr lang="en-US" smtClean="0">
                <a:effectLst/>
              </a:rPr>
              <a:t>1. </a:t>
            </a:r>
            <a:r>
              <a:rPr lang="en-US" b="0" smtClean="0">
                <a:effectLst/>
              </a:rPr>
              <a:t>Efficiency</a:t>
            </a:r>
          </a:p>
          <a:p>
            <a:pPr lvl="1">
              <a:lnSpc>
                <a:spcPct val="70000"/>
              </a:lnSpc>
              <a:buFont typeface="Wingdings" pitchFamily="2" charset="2"/>
              <a:buChar char=""/>
            </a:pPr>
            <a:r>
              <a:rPr lang="en-US" b="0" i="1" smtClean="0">
                <a:effectLst/>
              </a:rPr>
              <a:t>Time efficiency </a:t>
            </a:r>
            <a:r>
              <a:rPr lang="en-US" smtClean="0">
                <a:effectLst/>
              </a:rPr>
              <a:t>indicates how fast the algorithm runs. </a:t>
            </a:r>
          </a:p>
          <a:p>
            <a:pPr lvl="1">
              <a:lnSpc>
                <a:spcPct val="70000"/>
              </a:lnSpc>
              <a:buFont typeface="Wingdings" pitchFamily="2" charset="2"/>
              <a:buChar char=""/>
            </a:pPr>
            <a:r>
              <a:rPr lang="en-US" b="0" i="1" smtClean="0">
                <a:effectLst/>
              </a:rPr>
              <a:t>space efficiency </a:t>
            </a:r>
            <a:r>
              <a:rPr lang="en-US" smtClean="0">
                <a:effectLst/>
              </a:rPr>
              <a:t>indicates how much extra memory the algorithm needs.</a:t>
            </a:r>
          </a:p>
          <a:p>
            <a:pPr marL="319088" indent="-319088">
              <a:lnSpc>
                <a:spcPct val="70000"/>
              </a:lnSpc>
              <a:buFont typeface="Wingdings" pitchFamily="2" charset="2"/>
              <a:buChar char=""/>
            </a:pPr>
            <a:endParaRPr lang="en-US" smtClean="0">
              <a:effectLst/>
            </a:endParaRPr>
          </a:p>
          <a:p>
            <a:pPr marL="319088" indent="-319088">
              <a:lnSpc>
                <a:spcPct val="70000"/>
              </a:lnSpc>
              <a:buFont typeface="Wingdings" pitchFamily="2" charset="2"/>
              <a:buNone/>
            </a:pPr>
            <a:r>
              <a:rPr lang="en-US" smtClean="0">
                <a:effectLst/>
              </a:rPr>
              <a:t>2. </a:t>
            </a:r>
            <a:r>
              <a:rPr lang="en-US" b="0" smtClean="0">
                <a:effectLst/>
              </a:rPr>
              <a:t>Simplicity</a:t>
            </a:r>
          </a:p>
          <a:p>
            <a:pPr marL="319088" indent="-319088">
              <a:lnSpc>
                <a:spcPct val="70000"/>
              </a:lnSpc>
              <a:buFont typeface="Wingdings" pitchFamily="2" charset="2"/>
              <a:buNone/>
            </a:pPr>
            <a:endParaRPr lang="en-US" b="0" smtClean="0">
              <a:effectLst/>
            </a:endParaRPr>
          </a:p>
          <a:p>
            <a:pPr marL="319088" indent="-319088">
              <a:lnSpc>
                <a:spcPct val="70000"/>
              </a:lnSpc>
              <a:buFont typeface="Wingdings" pitchFamily="2" charset="2"/>
              <a:buNone/>
            </a:pPr>
            <a:r>
              <a:rPr lang="en-US" smtClean="0">
                <a:effectLst/>
              </a:rPr>
              <a:t>3. </a:t>
            </a:r>
            <a:r>
              <a:rPr lang="en-US" b="0" smtClean="0">
                <a:effectLst/>
              </a:rPr>
              <a:t>Generality</a:t>
            </a:r>
          </a:p>
          <a:p>
            <a:pPr lvl="1">
              <a:lnSpc>
                <a:spcPct val="70000"/>
              </a:lnSpc>
              <a:buFont typeface="Wingdings" pitchFamily="2" charset="2"/>
              <a:buChar char=""/>
            </a:pPr>
            <a:r>
              <a:rPr lang="en-US" smtClean="0">
                <a:effectLst/>
              </a:rPr>
              <a:t>Design an algorithm for a problem posed in more general terms.</a:t>
            </a:r>
          </a:p>
          <a:p>
            <a:pPr lvl="1">
              <a:lnSpc>
                <a:spcPct val="70000"/>
              </a:lnSpc>
              <a:buFont typeface="Wingdings" pitchFamily="2" charset="2"/>
              <a:buChar char=""/>
            </a:pPr>
            <a:r>
              <a:rPr lang="en-US" smtClean="0">
                <a:effectLst/>
              </a:rPr>
              <a:t>Design an algorithm that can handle a range of inputs that is natural for the problem at hand.</a:t>
            </a:r>
          </a:p>
          <a:p>
            <a:pPr marL="319088" indent="-319088">
              <a:lnSpc>
                <a:spcPct val="70000"/>
              </a:lnSpc>
              <a:buFont typeface="Wingdings" pitchFamily="2" charset="2"/>
              <a:buNone/>
            </a:pPr>
            <a:endParaRPr lang="en-US" smtClean="0">
              <a:effectLst/>
            </a:endParaRPr>
          </a:p>
        </p:txBody>
      </p:sp>
      <p:sp>
        <p:nvSpPr>
          <p:cNvPr id="138243" name="Footer Placeholder 4"/>
          <p:cNvSpPr txBox="1">
            <a:spLocks noGrp="1"/>
          </p:cNvSpPr>
          <p:nvPr/>
        </p:nvSpPr>
        <p:spPr bwMode="auto">
          <a:xfrm>
            <a:off x="304800" y="6410325"/>
            <a:ext cx="3581400" cy="366713"/>
          </a:xfrm>
          <a:prstGeom prst="rect">
            <a:avLst/>
          </a:prstGeom>
          <a:noFill/>
          <a:ln w="9525">
            <a:noFill/>
            <a:miter lim="800000"/>
            <a:headEnd/>
            <a:tailEnd/>
          </a:ln>
        </p:spPr>
        <p:txBody>
          <a:bodyPr/>
          <a:lstStyle/>
          <a:p>
            <a:pPr algn="l" eaLnBrk="1" hangingPunct="1"/>
            <a:endParaRPr lang="en-US" sz="1200">
              <a:solidFill>
                <a:srgbClr val="FFFFFF"/>
              </a:solidFill>
              <a:latin typeface="Arial" pitchFamily="34" charset="0"/>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idx="4294967295"/>
          </p:nvPr>
        </p:nvSpPr>
        <p:spPr>
          <a:xfrm>
            <a:off x="0" y="228600"/>
            <a:ext cx="7588250" cy="685800"/>
          </a:xfrm>
          <a:noFill/>
          <a:ln/>
        </p:spPr>
        <p:txBody>
          <a:bodyPr/>
          <a:lstStyle/>
          <a:p>
            <a:r>
              <a:rPr lang="en-US" smtClean="0">
                <a:effectLst/>
              </a:rPr>
              <a:t>Step 9:  Coding the algorithm</a:t>
            </a:r>
          </a:p>
        </p:txBody>
      </p:sp>
      <p:sp>
        <p:nvSpPr>
          <p:cNvPr id="1281027" name="Rectangle 3"/>
          <p:cNvSpPr>
            <a:spLocks noGrp="1" noChangeArrowheads="1"/>
          </p:cNvSpPr>
          <p:nvPr>
            <p:ph sz="quarter" idx="4294967295"/>
          </p:nvPr>
        </p:nvSpPr>
        <p:spPr>
          <a:xfrm>
            <a:off x="866775" y="1270000"/>
            <a:ext cx="8277225" cy="4876800"/>
          </a:xfrm>
          <a:solidFill>
            <a:srgbClr val="C0C0C0">
              <a:alpha val="20000"/>
            </a:srgbClr>
          </a:solidFill>
          <a:ln>
            <a:solidFill>
              <a:schemeClr val="tx1"/>
            </a:solidFill>
          </a:ln>
        </p:spPr>
        <p:txBody>
          <a:bodyPr>
            <a:normAutofit/>
          </a:bodyPr>
          <a:lstStyle/>
          <a:p>
            <a:pPr marL="319088" indent="-319088">
              <a:buFont typeface="Wingdings" pitchFamily="2" charset="2"/>
              <a:buChar char=""/>
            </a:pPr>
            <a:r>
              <a:rPr lang="en-US" smtClean="0"/>
              <a:t>More than implementation</a:t>
            </a:r>
          </a:p>
          <a:p>
            <a:pPr marL="319088" indent="-319088">
              <a:buFont typeface="Wingdings" pitchFamily="2" charset="2"/>
              <a:buChar char=""/>
            </a:pPr>
            <a:endParaRPr lang="en-US" smtClean="0"/>
          </a:p>
          <a:p>
            <a:pPr marL="319088" indent="-319088">
              <a:buFont typeface="Wingdings" pitchFamily="2" charset="2"/>
              <a:buChar char=""/>
            </a:pPr>
            <a:r>
              <a:rPr lang="en-US" smtClean="0"/>
              <a:t>Peril of incorrect &amp; inefficient implementation</a:t>
            </a:r>
          </a:p>
          <a:p>
            <a:pPr marL="319088" indent="-319088">
              <a:buFont typeface="Wingdings" pitchFamily="2" charset="2"/>
              <a:buChar char=""/>
            </a:pPr>
            <a:endParaRPr lang="en-US" smtClean="0"/>
          </a:p>
          <a:p>
            <a:pPr marL="319088" indent="-319088">
              <a:buFont typeface="Wingdings" pitchFamily="2" charset="2"/>
              <a:buChar char=""/>
            </a:pPr>
            <a:r>
              <a:rPr lang="en-US" smtClean="0"/>
              <a:t>Require testing &amp; debugging</a:t>
            </a:r>
          </a:p>
          <a:p>
            <a:pPr marL="319088" indent="-319088">
              <a:buFont typeface="Wingdings" pitchFamily="2" charset="2"/>
              <a:buChar char=""/>
            </a:pPr>
            <a:endParaRPr lang="en-US" smtClean="0"/>
          </a:p>
          <a:p>
            <a:pPr marL="319088" indent="-319088">
              <a:buFont typeface="Wingdings" pitchFamily="2" charset="2"/>
              <a:buChar char=""/>
            </a:pPr>
            <a:r>
              <a:rPr lang="en-US" smtClean="0"/>
              <a:t>Require code optimizing</a:t>
            </a:r>
          </a:p>
        </p:txBody>
      </p:sp>
      <p:sp>
        <p:nvSpPr>
          <p:cNvPr id="139268" name="Slide Number Placeholder 4"/>
          <p:cNvSpPr txBox="1">
            <a:spLocks noGrp="1"/>
          </p:cNvSpPr>
          <p:nvPr/>
        </p:nvSpPr>
        <p:spPr bwMode="auto">
          <a:xfrm>
            <a:off x="609600" y="6248400"/>
            <a:ext cx="5421313" cy="365125"/>
          </a:xfrm>
          <a:prstGeom prst="rect">
            <a:avLst/>
          </a:prstGeom>
          <a:noFill/>
          <a:ln w="9525">
            <a:noFill/>
            <a:miter lim="800000"/>
            <a:headEnd/>
            <a:tailEnd/>
          </a:ln>
        </p:spPr>
        <p:txBody>
          <a:bodyPr anchor="ctr"/>
          <a:lstStyle/>
          <a:p>
            <a:pPr algn="r" eaLnBrk="1" hangingPunct="1"/>
            <a:endParaRPr lang="en-US" sz="1600">
              <a:solidFill>
                <a:schemeClr val="tx2"/>
              </a:solidFill>
              <a:latin typeface="Arial" pitchFamily="34"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idx="4294967295"/>
          </p:nvPr>
        </p:nvSpPr>
        <p:spPr>
          <a:xfrm>
            <a:off x="0" y="228600"/>
            <a:ext cx="7588250" cy="685800"/>
          </a:xfrm>
          <a:noFill/>
          <a:ln/>
        </p:spPr>
        <p:txBody>
          <a:bodyPr lIns="92075" tIns="46038" rIns="92075" bIns="46038">
            <a:normAutofit fontScale="90000"/>
          </a:bodyPr>
          <a:lstStyle/>
          <a:p>
            <a:r>
              <a:rPr lang="en-US" smtClean="0">
                <a:effectLst/>
              </a:rPr>
              <a:t>Algorithm</a:t>
            </a:r>
          </a:p>
        </p:txBody>
      </p:sp>
      <p:sp>
        <p:nvSpPr>
          <p:cNvPr id="111621" name="Rectangle 3"/>
          <p:cNvSpPr>
            <a:spLocks noGrp="1" noChangeArrowheads="1"/>
          </p:cNvSpPr>
          <p:nvPr>
            <p:ph sz="quarter" idx="4294967295"/>
          </p:nvPr>
        </p:nvSpPr>
        <p:spPr>
          <a:xfrm>
            <a:off x="838200" y="1447800"/>
            <a:ext cx="8305800" cy="4905375"/>
          </a:xfrm>
          <a:noFill/>
          <a:ln/>
        </p:spPr>
        <p:txBody>
          <a:bodyPr lIns="92075" tIns="46038" rIns="92075" bIns="46038"/>
          <a:lstStyle/>
          <a:p>
            <a:pPr marL="273050" indent="-273050"/>
            <a:r>
              <a:rPr lang="en-US" sz="2800" smtClean="0">
                <a:effectLst/>
              </a:rPr>
              <a:t>An </a:t>
            </a:r>
            <a:r>
              <a:rPr lang="en-US" sz="2800" i="1" smtClean="0">
                <a:effectLst/>
              </a:rPr>
              <a:t>Algorithm</a:t>
            </a:r>
            <a:r>
              <a:rPr lang="en-US" sz="2800" smtClean="0">
                <a:effectLst/>
              </a:rPr>
              <a:t> is a sequence of unambiguous instructions for solving a problem, </a:t>
            </a:r>
          </a:p>
          <a:p>
            <a:pPr marL="273050" indent="-273050"/>
            <a:r>
              <a:rPr lang="en-US" sz="2800" smtClean="0">
                <a:effectLst/>
              </a:rPr>
              <a:t>i.e., for obtaining a required output for any legitimate input in a finite amount of time.</a:t>
            </a:r>
          </a:p>
          <a:p>
            <a:pPr marL="273050" indent="-273050"/>
            <a:endParaRPr lang="en-US" sz="2800" smtClean="0">
              <a:effectLst/>
            </a:endParaRPr>
          </a:p>
        </p:txBody>
      </p:sp>
      <p:sp>
        <p:nvSpPr>
          <p:cNvPr id="111619" name="Footer Placeholder 4"/>
          <p:cNvSpPr txBox="1">
            <a:spLocks noGrp="1"/>
          </p:cNvSpPr>
          <p:nvPr/>
        </p:nvSpPr>
        <p:spPr bwMode="auto">
          <a:xfrm>
            <a:off x="304800" y="6410325"/>
            <a:ext cx="3581400" cy="366713"/>
          </a:xfrm>
          <a:prstGeom prst="rect">
            <a:avLst/>
          </a:prstGeom>
          <a:noFill/>
          <a:ln w="9525">
            <a:noFill/>
            <a:miter lim="800000"/>
            <a:headEnd/>
            <a:tailEnd/>
          </a:ln>
        </p:spPr>
        <p:txBody>
          <a:bodyPr/>
          <a:lstStyle/>
          <a:p>
            <a:pPr algn="l" eaLnBrk="1" hangingPunct="1"/>
            <a:endParaRPr lang="en-US" sz="1200">
              <a:solidFill>
                <a:srgbClr val="FFFFFF"/>
              </a:solidFill>
              <a:latin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Footer Placeholder 4"/>
          <p:cNvSpPr txBox="1">
            <a:spLocks noGrp="1"/>
          </p:cNvSpPr>
          <p:nvPr/>
        </p:nvSpPr>
        <p:spPr bwMode="auto">
          <a:xfrm>
            <a:off x="304800" y="6410325"/>
            <a:ext cx="3581400" cy="366713"/>
          </a:xfrm>
          <a:prstGeom prst="rect">
            <a:avLst/>
          </a:prstGeom>
          <a:noFill/>
          <a:ln w="9525">
            <a:noFill/>
            <a:miter lim="800000"/>
            <a:headEnd/>
            <a:tailEnd/>
          </a:ln>
        </p:spPr>
        <p:txBody>
          <a:bodyPr/>
          <a:lstStyle/>
          <a:p>
            <a:pPr algn="l" eaLnBrk="1" hangingPunct="1"/>
            <a:endParaRPr lang="en-US" sz="1200">
              <a:solidFill>
                <a:srgbClr val="FFFFFF"/>
              </a:solidFill>
              <a:latin typeface="Arial" pitchFamily="34" charset="0"/>
            </a:endParaRPr>
          </a:p>
        </p:txBody>
      </p:sp>
      <p:sp>
        <p:nvSpPr>
          <p:cNvPr id="140292" name="Rectangle 2"/>
          <p:cNvSpPr>
            <a:spLocks noGrp="1" noChangeArrowheads="1"/>
          </p:cNvSpPr>
          <p:nvPr>
            <p:ph type="ctrTitle" idx="4294967295"/>
          </p:nvPr>
        </p:nvSpPr>
        <p:spPr>
          <a:xfrm>
            <a:off x="0" y="2895600"/>
            <a:ext cx="5449888" cy="754063"/>
          </a:xfrm>
          <a:noFill/>
          <a:ln/>
        </p:spPr>
        <p:txBody>
          <a:bodyPr/>
          <a:lstStyle/>
          <a:p>
            <a:r>
              <a:rPr lang="en-US" sz="3500" smtClean="0">
                <a:solidFill>
                  <a:schemeClr val="tx1"/>
                </a:solidFill>
                <a:effectLst/>
                <a:latin typeface="Impact" pitchFamily="34" charset="0"/>
              </a:rPr>
              <a:t>Important Problem Types</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idx="4294967295"/>
          </p:nvPr>
        </p:nvSpPr>
        <p:spPr>
          <a:xfrm>
            <a:off x="0" y="228600"/>
            <a:ext cx="7588250" cy="685800"/>
          </a:xfrm>
          <a:noFill/>
          <a:ln/>
        </p:spPr>
        <p:txBody>
          <a:bodyPr/>
          <a:lstStyle/>
          <a:p>
            <a:r>
              <a:rPr lang="en-US" smtClean="0">
                <a:effectLst/>
              </a:rPr>
              <a:t>Important Problem Types</a:t>
            </a:r>
          </a:p>
        </p:txBody>
      </p:sp>
      <p:sp>
        <p:nvSpPr>
          <p:cNvPr id="1282051" name="Rectangle 3"/>
          <p:cNvSpPr>
            <a:spLocks noGrp="1" noChangeArrowheads="1"/>
          </p:cNvSpPr>
          <p:nvPr>
            <p:ph sz="quarter" idx="4294967295"/>
          </p:nvPr>
        </p:nvSpPr>
        <p:spPr>
          <a:xfrm>
            <a:off x="866775" y="1270000"/>
            <a:ext cx="8277225" cy="4876800"/>
          </a:xfrm>
          <a:solidFill>
            <a:srgbClr val="C0C0C0">
              <a:alpha val="20000"/>
            </a:srgbClr>
          </a:solidFill>
          <a:ln>
            <a:solidFill>
              <a:schemeClr val="tx1"/>
            </a:solidFill>
          </a:ln>
        </p:spPr>
        <p:txBody>
          <a:bodyPr>
            <a:normAutofit/>
          </a:bodyPr>
          <a:lstStyle/>
          <a:p>
            <a:pPr marL="319088" indent="-319088">
              <a:buFont typeface="Wingdings" pitchFamily="2" charset="2"/>
              <a:buChar char=""/>
            </a:pPr>
            <a:r>
              <a:rPr lang="en-US" smtClean="0"/>
              <a:t>Sorting</a:t>
            </a:r>
          </a:p>
          <a:p>
            <a:pPr marL="319088" indent="-319088">
              <a:buFont typeface="Wingdings" pitchFamily="2" charset="2"/>
              <a:buChar char=""/>
            </a:pPr>
            <a:r>
              <a:rPr lang="en-US" smtClean="0"/>
              <a:t>Searching</a:t>
            </a:r>
          </a:p>
          <a:p>
            <a:pPr marL="319088" indent="-319088">
              <a:buFont typeface="Wingdings" pitchFamily="2" charset="2"/>
              <a:buChar char=""/>
            </a:pPr>
            <a:r>
              <a:rPr lang="en-US" smtClean="0"/>
              <a:t>String processing</a:t>
            </a:r>
          </a:p>
          <a:p>
            <a:pPr marL="319088" indent="-319088">
              <a:buFont typeface="Wingdings" pitchFamily="2" charset="2"/>
              <a:buChar char=""/>
            </a:pPr>
            <a:r>
              <a:rPr lang="en-US" smtClean="0"/>
              <a:t>Graph problems</a:t>
            </a:r>
          </a:p>
          <a:p>
            <a:pPr marL="319088" indent="-319088">
              <a:buFont typeface="Wingdings" pitchFamily="2" charset="2"/>
              <a:buChar char=""/>
            </a:pPr>
            <a:r>
              <a:rPr lang="en-US" smtClean="0"/>
              <a:t>Combinatorial problems</a:t>
            </a:r>
          </a:p>
          <a:p>
            <a:pPr marL="319088" indent="-319088">
              <a:buFont typeface="Wingdings" pitchFamily="2" charset="2"/>
              <a:buChar char=""/>
            </a:pPr>
            <a:r>
              <a:rPr lang="en-US" smtClean="0"/>
              <a:t>Geometric problems</a:t>
            </a:r>
          </a:p>
          <a:p>
            <a:pPr marL="319088" indent="-319088">
              <a:buFont typeface="Wingdings" pitchFamily="2" charset="2"/>
              <a:buChar char=""/>
            </a:pPr>
            <a:r>
              <a:rPr lang="en-US" smtClean="0"/>
              <a:t>Numerical problems</a:t>
            </a:r>
          </a:p>
          <a:p>
            <a:pPr marL="319088" indent="-319088">
              <a:buFont typeface="Wingdings" pitchFamily="2" charset="2"/>
              <a:buChar char=""/>
            </a:pPr>
            <a:endParaRPr lang="en-US" smtClean="0"/>
          </a:p>
        </p:txBody>
      </p:sp>
      <p:sp>
        <p:nvSpPr>
          <p:cNvPr id="142340" name="Slide Number Placeholder 4"/>
          <p:cNvSpPr txBox="1">
            <a:spLocks noGrp="1"/>
          </p:cNvSpPr>
          <p:nvPr/>
        </p:nvSpPr>
        <p:spPr bwMode="auto">
          <a:xfrm>
            <a:off x="609600" y="6248400"/>
            <a:ext cx="5421313" cy="365125"/>
          </a:xfrm>
          <a:prstGeom prst="rect">
            <a:avLst/>
          </a:prstGeom>
          <a:noFill/>
          <a:ln w="9525">
            <a:noFill/>
            <a:miter lim="800000"/>
            <a:headEnd/>
            <a:tailEnd/>
          </a:ln>
        </p:spPr>
        <p:txBody>
          <a:bodyPr anchor="ctr"/>
          <a:lstStyle/>
          <a:p>
            <a:pPr algn="r" eaLnBrk="1" hangingPunct="1"/>
            <a:endParaRPr lang="en-US" sz="1600">
              <a:solidFill>
                <a:schemeClr val="tx2"/>
              </a:solidFill>
              <a:latin typeface="Arial" pitchFamily="34" charset="0"/>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idx="4294967295"/>
          </p:nvPr>
        </p:nvSpPr>
        <p:spPr>
          <a:xfrm>
            <a:off x="0" y="228600"/>
            <a:ext cx="7588250" cy="685800"/>
          </a:xfrm>
          <a:noFill/>
          <a:ln/>
        </p:spPr>
        <p:txBody>
          <a:bodyPr/>
          <a:lstStyle/>
          <a:p>
            <a:r>
              <a:rPr lang="en-US" smtClean="0">
                <a:effectLst/>
              </a:rPr>
              <a:t>Sorting</a:t>
            </a:r>
          </a:p>
        </p:txBody>
      </p:sp>
      <p:sp>
        <p:nvSpPr>
          <p:cNvPr id="1283075" name="Rectangle 3"/>
          <p:cNvSpPr>
            <a:spLocks noGrp="1" noChangeArrowheads="1"/>
          </p:cNvSpPr>
          <p:nvPr>
            <p:ph sz="quarter" idx="4294967295"/>
          </p:nvPr>
        </p:nvSpPr>
        <p:spPr>
          <a:xfrm>
            <a:off x="866775" y="1270000"/>
            <a:ext cx="8277225" cy="4876800"/>
          </a:xfrm>
          <a:solidFill>
            <a:srgbClr val="C0C0C0">
              <a:alpha val="20000"/>
            </a:srgbClr>
          </a:solidFill>
          <a:ln>
            <a:solidFill>
              <a:schemeClr val="tx1"/>
            </a:solidFill>
          </a:ln>
        </p:spPr>
        <p:txBody>
          <a:bodyPr>
            <a:normAutofit/>
          </a:bodyPr>
          <a:lstStyle/>
          <a:p>
            <a:pPr marL="319088" indent="-319088">
              <a:buFont typeface="Wingdings" pitchFamily="2" charset="2"/>
              <a:buChar char=""/>
            </a:pPr>
            <a:r>
              <a:rPr lang="en-US" smtClean="0"/>
              <a:t>The </a:t>
            </a:r>
            <a:r>
              <a:rPr lang="en-US" b="0" i="1" smtClean="0"/>
              <a:t>sorting problem </a:t>
            </a:r>
            <a:r>
              <a:rPr lang="en-US" smtClean="0"/>
              <a:t>asks us to rearrange the items of a given list in ascending order.</a:t>
            </a:r>
          </a:p>
          <a:p>
            <a:pPr marL="319088" indent="-319088">
              <a:buFont typeface="Wingdings" pitchFamily="2" charset="2"/>
              <a:buChar char=""/>
            </a:pPr>
            <a:endParaRPr lang="en-US" smtClean="0"/>
          </a:p>
          <a:p>
            <a:pPr marL="319088" indent="-319088">
              <a:buFont typeface="Wingdings" pitchFamily="2" charset="2"/>
              <a:buChar char=""/>
            </a:pPr>
            <a:r>
              <a:rPr lang="en-US" smtClean="0"/>
              <a:t>we usually need to </a:t>
            </a:r>
          </a:p>
          <a:p>
            <a:pPr lvl="1">
              <a:buFont typeface="Wingdings" pitchFamily="2" charset="2"/>
              <a:buChar char=""/>
            </a:pPr>
            <a:r>
              <a:rPr lang="en-US" smtClean="0"/>
              <a:t>sort lists of numbers, </a:t>
            </a:r>
          </a:p>
          <a:p>
            <a:pPr lvl="1">
              <a:buFont typeface="Wingdings" pitchFamily="2" charset="2"/>
              <a:buChar char=""/>
            </a:pPr>
            <a:r>
              <a:rPr lang="en-US" smtClean="0"/>
              <a:t>characters from an alphabet, </a:t>
            </a:r>
          </a:p>
          <a:p>
            <a:pPr lvl="1">
              <a:buFont typeface="Wingdings" pitchFamily="2" charset="2"/>
              <a:buChar char=""/>
            </a:pPr>
            <a:r>
              <a:rPr lang="en-US" smtClean="0"/>
              <a:t>character strings,</a:t>
            </a:r>
          </a:p>
          <a:p>
            <a:pPr lvl="1">
              <a:buFont typeface="Wingdings" pitchFamily="2" charset="2"/>
              <a:buChar char=""/>
            </a:pPr>
            <a:r>
              <a:rPr lang="en-US" smtClean="0"/>
              <a:t> records similar to those maintained by schools about their students, </a:t>
            </a:r>
          </a:p>
          <a:p>
            <a:pPr lvl="1">
              <a:buFont typeface="Wingdings" pitchFamily="2" charset="2"/>
              <a:buChar char=""/>
            </a:pPr>
            <a:r>
              <a:rPr lang="en-US" smtClean="0"/>
              <a:t>libraries about their holdings, </a:t>
            </a:r>
          </a:p>
          <a:p>
            <a:pPr lvl="1">
              <a:buFont typeface="Wingdings" pitchFamily="2" charset="2"/>
              <a:buChar char=""/>
            </a:pPr>
            <a:r>
              <a:rPr lang="en-US" smtClean="0"/>
              <a:t>companies about their employees. </a:t>
            </a:r>
          </a:p>
          <a:p>
            <a:pPr marL="319088" indent="-319088">
              <a:buFont typeface="Wingdings" pitchFamily="2" charset="2"/>
              <a:buChar char=""/>
            </a:pPr>
            <a:endParaRPr lang="en-US" smtClean="0"/>
          </a:p>
        </p:txBody>
      </p:sp>
      <p:sp>
        <p:nvSpPr>
          <p:cNvPr id="143364" name="Slide Number Placeholder 4"/>
          <p:cNvSpPr txBox="1">
            <a:spLocks noGrp="1"/>
          </p:cNvSpPr>
          <p:nvPr/>
        </p:nvSpPr>
        <p:spPr bwMode="auto">
          <a:xfrm>
            <a:off x="609600" y="6248400"/>
            <a:ext cx="5421313" cy="365125"/>
          </a:xfrm>
          <a:prstGeom prst="rect">
            <a:avLst/>
          </a:prstGeom>
          <a:noFill/>
          <a:ln w="9525">
            <a:noFill/>
            <a:miter lim="800000"/>
            <a:headEnd/>
            <a:tailEnd/>
          </a:ln>
        </p:spPr>
        <p:txBody>
          <a:bodyPr anchor="ctr"/>
          <a:lstStyle/>
          <a:p>
            <a:pPr algn="r" eaLnBrk="1" hangingPunct="1"/>
            <a:endParaRPr lang="en-US" sz="1600">
              <a:solidFill>
                <a:schemeClr val="tx2"/>
              </a:solidFill>
              <a:latin typeface="Arial" pitchFamily="34" charset="0"/>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idx="4294967295"/>
          </p:nvPr>
        </p:nvSpPr>
        <p:spPr>
          <a:xfrm>
            <a:off x="0" y="228600"/>
            <a:ext cx="7588250" cy="685800"/>
          </a:xfrm>
          <a:noFill/>
          <a:ln/>
        </p:spPr>
        <p:txBody>
          <a:bodyPr/>
          <a:lstStyle/>
          <a:p>
            <a:r>
              <a:rPr lang="en-US" smtClean="0">
                <a:effectLst/>
              </a:rPr>
              <a:t>Searching</a:t>
            </a:r>
          </a:p>
        </p:txBody>
      </p:sp>
      <p:sp>
        <p:nvSpPr>
          <p:cNvPr id="1285123" name="Rectangle 3"/>
          <p:cNvSpPr>
            <a:spLocks noGrp="1" noChangeArrowheads="1"/>
          </p:cNvSpPr>
          <p:nvPr>
            <p:ph sz="quarter" idx="4294967295"/>
          </p:nvPr>
        </p:nvSpPr>
        <p:spPr>
          <a:xfrm>
            <a:off x="866775" y="1270000"/>
            <a:ext cx="8277225" cy="4876800"/>
          </a:xfrm>
          <a:solidFill>
            <a:srgbClr val="C0C0C0">
              <a:alpha val="20000"/>
            </a:srgbClr>
          </a:solidFill>
          <a:ln>
            <a:solidFill>
              <a:schemeClr val="tx1"/>
            </a:solidFill>
          </a:ln>
        </p:spPr>
        <p:txBody>
          <a:bodyPr>
            <a:normAutofit/>
          </a:bodyPr>
          <a:lstStyle/>
          <a:p>
            <a:pPr marL="319088" indent="-319088">
              <a:buFont typeface="Wingdings" pitchFamily="2" charset="2"/>
              <a:buChar char=""/>
            </a:pPr>
            <a:r>
              <a:rPr lang="en-US" smtClean="0"/>
              <a:t>The </a:t>
            </a:r>
            <a:r>
              <a:rPr lang="en-US" b="0" i="1" smtClean="0"/>
              <a:t>searching problem </a:t>
            </a:r>
            <a:r>
              <a:rPr lang="en-US" smtClean="0"/>
              <a:t>deals with finding a given value, called a </a:t>
            </a:r>
            <a:r>
              <a:rPr lang="en-US" b="0" i="1" smtClean="0"/>
              <a:t>search key</a:t>
            </a:r>
            <a:r>
              <a:rPr lang="en-US" smtClean="0"/>
              <a:t>, in a given set (or a multiset, which permits several elements to have the same value).</a:t>
            </a:r>
          </a:p>
          <a:p>
            <a:pPr marL="319088" indent="-319088">
              <a:buFont typeface="Wingdings" pitchFamily="2" charset="2"/>
              <a:buChar char=""/>
            </a:pPr>
            <a:endParaRPr lang="en-US" smtClean="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idx="4294967295"/>
          </p:nvPr>
        </p:nvSpPr>
        <p:spPr>
          <a:xfrm>
            <a:off x="0" y="228600"/>
            <a:ext cx="7588250" cy="685800"/>
          </a:xfrm>
          <a:noFill/>
          <a:ln/>
        </p:spPr>
        <p:txBody>
          <a:bodyPr/>
          <a:lstStyle/>
          <a:p>
            <a:r>
              <a:rPr lang="en-US" smtClean="0">
                <a:effectLst/>
              </a:rPr>
              <a:t>String Processing</a:t>
            </a:r>
          </a:p>
        </p:txBody>
      </p:sp>
      <p:sp>
        <p:nvSpPr>
          <p:cNvPr id="1286147" name="Rectangle 3"/>
          <p:cNvSpPr>
            <a:spLocks noGrp="1" noChangeArrowheads="1"/>
          </p:cNvSpPr>
          <p:nvPr>
            <p:ph sz="quarter" idx="4294967295"/>
          </p:nvPr>
        </p:nvSpPr>
        <p:spPr>
          <a:xfrm>
            <a:off x="866775" y="1270000"/>
            <a:ext cx="8277225" cy="4876800"/>
          </a:xfrm>
          <a:solidFill>
            <a:srgbClr val="C0C0C0">
              <a:alpha val="20000"/>
            </a:srgbClr>
          </a:solidFill>
          <a:ln>
            <a:solidFill>
              <a:schemeClr val="tx1"/>
            </a:solidFill>
          </a:ln>
        </p:spPr>
        <p:txBody>
          <a:bodyPr>
            <a:normAutofit/>
          </a:bodyPr>
          <a:lstStyle/>
          <a:p>
            <a:pPr marL="457200" indent="-457200">
              <a:lnSpc>
                <a:spcPct val="90000"/>
              </a:lnSpc>
              <a:buFont typeface="Wingdings" pitchFamily="2" charset="2"/>
              <a:buChar char=""/>
            </a:pPr>
            <a:r>
              <a:rPr lang="en-US" smtClean="0"/>
              <a:t>A </a:t>
            </a:r>
            <a:r>
              <a:rPr lang="en-US" b="0" i="1" smtClean="0"/>
              <a:t>string </a:t>
            </a:r>
            <a:r>
              <a:rPr lang="en-US" smtClean="0"/>
              <a:t>is a sequence of characters from an alphabet.</a:t>
            </a:r>
          </a:p>
          <a:p>
            <a:pPr marL="457200" indent="-457200">
              <a:lnSpc>
                <a:spcPct val="90000"/>
              </a:lnSpc>
              <a:buFont typeface="Wingdings" pitchFamily="2" charset="2"/>
              <a:buChar char=""/>
            </a:pPr>
            <a:endParaRPr lang="en-US" smtClean="0"/>
          </a:p>
          <a:p>
            <a:pPr marL="457200" indent="-457200">
              <a:lnSpc>
                <a:spcPct val="90000"/>
              </a:lnSpc>
              <a:buFont typeface="Wingdings" pitchFamily="2" charset="2"/>
              <a:buChar char=""/>
            </a:pPr>
            <a:r>
              <a:rPr lang="en-US" smtClean="0"/>
              <a:t>String of particular interest: </a:t>
            </a:r>
          </a:p>
          <a:p>
            <a:pPr marL="457200" indent="-457200">
              <a:lnSpc>
                <a:spcPct val="90000"/>
              </a:lnSpc>
              <a:buFont typeface="Wingdings" pitchFamily="2" charset="2"/>
              <a:buNone/>
            </a:pPr>
            <a:r>
              <a:rPr lang="en-US" smtClean="0"/>
              <a:t>		1. Text string – comprises letters, numbers, and special characters</a:t>
            </a:r>
          </a:p>
          <a:p>
            <a:pPr marL="457200" indent="-457200">
              <a:lnSpc>
                <a:spcPct val="90000"/>
              </a:lnSpc>
              <a:buFont typeface="Wingdings" pitchFamily="2" charset="2"/>
              <a:buNone/>
            </a:pPr>
            <a:r>
              <a:rPr lang="en-US" smtClean="0"/>
              <a:t>		2. Bit string – comprises zeros and ones</a:t>
            </a:r>
          </a:p>
          <a:p>
            <a:pPr marL="457200" indent="-457200">
              <a:lnSpc>
                <a:spcPct val="90000"/>
              </a:lnSpc>
              <a:buFont typeface="Wingdings" pitchFamily="2" charset="2"/>
              <a:buNone/>
            </a:pPr>
            <a:r>
              <a:rPr lang="en-US" smtClean="0"/>
              <a:t>		3. Gene sequence</a:t>
            </a:r>
          </a:p>
          <a:p>
            <a:pPr marL="457200" indent="-457200">
              <a:lnSpc>
                <a:spcPct val="90000"/>
              </a:lnSpc>
              <a:buFont typeface="Wingdings" pitchFamily="2" charset="2"/>
              <a:buNone/>
            </a:pPr>
            <a:endParaRPr lang="en-US" smtClean="0"/>
          </a:p>
          <a:p>
            <a:pPr marL="457200" indent="-457200">
              <a:lnSpc>
                <a:spcPct val="90000"/>
              </a:lnSpc>
              <a:buFont typeface="Wingdings" pitchFamily="2" charset="2"/>
              <a:buChar char=""/>
            </a:pPr>
            <a:r>
              <a:rPr lang="en-US" smtClean="0"/>
              <a:t>Mainly </a:t>
            </a:r>
            <a:r>
              <a:rPr lang="en-US" b="0" i="1" smtClean="0"/>
              <a:t>string matching problem</a:t>
            </a:r>
            <a:r>
              <a:rPr lang="en-US" smtClean="0"/>
              <a:t>: searching for a given word in a text</a:t>
            </a:r>
          </a:p>
        </p:txBody>
      </p:sp>
      <p:sp>
        <p:nvSpPr>
          <p:cNvPr id="145412" name="Slide Number Placeholder 4"/>
          <p:cNvSpPr txBox="1">
            <a:spLocks noGrp="1"/>
          </p:cNvSpPr>
          <p:nvPr/>
        </p:nvSpPr>
        <p:spPr bwMode="auto">
          <a:xfrm>
            <a:off x="609600" y="6248400"/>
            <a:ext cx="5421313" cy="365125"/>
          </a:xfrm>
          <a:prstGeom prst="rect">
            <a:avLst/>
          </a:prstGeom>
          <a:noFill/>
          <a:ln w="9525">
            <a:noFill/>
            <a:miter lim="800000"/>
            <a:headEnd/>
            <a:tailEnd/>
          </a:ln>
        </p:spPr>
        <p:txBody>
          <a:bodyPr anchor="ctr"/>
          <a:lstStyle/>
          <a:p>
            <a:pPr algn="r" eaLnBrk="1" hangingPunct="1"/>
            <a:endParaRPr lang="en-US" sz="1600">
              <a:solidFill>
                <a:schemeClr val="tx2"/>
              </a:solidFill>
              <a:latin typeface="Arial" pitchFamily="34" charset="0"/>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idx="4294967295"/>
          </p:nvPr>
        </p:nvSpPr>
        <p:spPr>
          <a:xfrm>
            <a:off x="0" y="228600"/>
            <a:ext cx="7588250" cy="685800"/>
          </a:xfrm>
          <a:noFill/>
          <a:ln/>
        </p:spPr>
        <p:txBody>
          <a:bodyPr/>
          <a:lstStyle/>
          <a:p>
            <a:r>
              <a:rPr lang="en-US" smtClean="0">
                <a:effectLst/>
              </a:rPr>
              <a:t>Graph Problems</a:t>
            </a:r>
          </a:p>
        </p:txBody>
      </p:sp>
      <p:sp>
        <p:nvSpPr>
          <p:cNvPr id="1287171" name="Rectangle 3"/>
          <p:cNvSpPr>
            <a:spLocks noGrp="1" noChangeArrowheads="1"/>
          </p:cNvSpPr>
          <p:nvPr>
            <p:ph sz="quarter" idx="4294967295"/>
          </p:nvPr>
        </p:nvSpPr>
        <p:spPr>
          <a:xfrm>
            <a:off x="866775" y="1270000"/>
            <a:ext cx="8277225" cy="4876800"/>
          </a:xfrm>
          <a:solidFill>
            <a:srgbClr val="C0C0C0">
              <a:alpha val="20000"/>
            </a:srgbClr>
          </a:solidFill>
          <a:ln>
            <a:solidFill>
              <a:schemeClr val="tx1"/>
            </a:solidFill>
          </a:ln>
        </p:spPr>
        <p:txBody>
          <a:bodyPr>
            <a:normAutofit/>
          </a:bodyPr>
          <a:lstStyle/>
          <a:p>
            <a:pPr marL="319088" indent="-319088">
              <a:lnSpc>
                <a:spcPct val="70000"/>
              </a:lnSpc>
              <a:buFont typeface="Wingdings" pitchFamily="2" charset="2"/>
              <a:buChar char=""/>
            </a:pPr>
            <a:r>
              <a:rPr lang="en-US" smtClean="0"/>
              <a:t>A </a:t>
            </a:r>
            <a:r>
              <a:rPr lang="en-US" b="0" i="1" smtClean="0"/>
              <a:t>graph </a:t>
            </a:r>
            <a:r>
              <a:rPr lang="en-US" smtClean="0"/>
              <a:t>can be thought of as a collection of points called vertices, some of which are connected by line segments called edges.</a:t>
            </a:r>
          </a:p>
          <a:p>
            <a:pPr marL="319088" indent="-319088">
              <a:lnSpc>
                <a:spcPct val="70000"/>
              </a:lnSpc>
              <a:buFont typeface="Wingdings" pitchFamily="2" charset="2"/>
              <a:buChar char=""/>
            </a:pPr>
            <a:endParaRPr lang="en-US" smtClean="0"/>
          </a:p>
          <a:p>
            <a:pPr marL="319088" indent="-319088">
              <a:lnSpc>
                <a:spcPct val="70000"/>
              </a:lnSpc>
              <a:buFont typeface="Wingdings" pitchFamily="2" charset="2"/>
              <a:buChar char=""/>
            </a:pPr>
            <a:r>
              <a:rPr lang="en-US" smtClean="0"/>
              <a:t>Used for modeling a wide variety of real-life applications.</a:t>
            </a:r>
          </a:p>
          <a:p>
            <a:pPr marL="319088" indent="-319088">
              <a:lnSpc>
                <a:spcPct val="70000"/>
              </a:lnSpc>
              <a:buFont typeface="Wingdings" pitchFamily="2" charset="2"/>
              <a:buChar char=""/>
            </a:pPr>
            <a:endParaRPr lang="en-US" smtClean="0"/>
          </a:p>
          <a:p>
            <a:pPr marL="319088" indent="-319088">
              <a:lnSpc>
                <a:spcPct val="70000"/>
              </a:lnSpc>
              <a:buFont typeface="Wingdings" pitchFamily="2" charset="2"/>
              <a:buChar char=""/>
            </a:pPr>
            <a:r>
              <a:rPr lang="en-US" smtClean="0"/>
              <a:t>Basic graph algorithms include: </a:t>
            </a:r>
          </a:p>
          <a:p>
            <a:pPr marL="319088" indent="-319088">
              <a:lnSpc>
                <a:spcPct val="70000"/>
              </a:lnSpc>
              <a:buFont typeface="Wingdings" pitchFamily="2" charset="2"/>
              <a:buNone/>
            </a:pPr>
            <a:r>
              <a:rPr lang="en-US" smtClean="0"/>
              <a:t>	1.    </a:t>
            </a:r>
            <a:r>
              <a:rPr lang="en-US" b="0" smtClean="0">
                <a:solidFill>
                  <a:srgbClr val="FF9933"/>
                </a:solidFill>
              </a:rPr>
              <a:t>Graph traversal algorithms</a:t>
            </a:r>
            <a:r>
              <a:rPr lang="en-US" smtClean="0"/>
              <a:t> - How can one visit all 	the points in a network? </a:t>
            </a:r>
          </a:p>
          <a:p>
            <a:pPr marL="319088" indent="-319088">
              <a:lnSpc>
                <a:spcPct val="70000"/>
              </a:lnSpc>
              <a:buFont typeface="Wingdings" pitchFamily="2" charset="2"/>
              <a:buNone/>
            </a:pPr>
            <a:r>
              <a:rPr lang="en-US" smtClean="0"/>
              <a:t>	2.    </a:t>
            </a:r>
            <a:r>
              <a:rPr lang="en-US" b="0" smtClean="0">
                <a:solidFill>
                  <a:srgbClr val="FF9933"/>
                </a:solidFill>
              </a:rPr>
              <a:t>Shortest-path algorithms</a:t>
            </a:r>
            <a:r>
              <a:rPr lang="en-US" smtClean="0"/>
              <a:t> - What is the best </a:t>
            </a:r>
            <a:r>
              <a:rPr lang="en-US" b="0" smtClean="0"/>
              <a:t> 	</a:t>
            </a:r>
            <a:r>
              <a:rPr lang="en-US" smtClean="0"/>
              <a:t>Introduction route between two cities? </a:t>
            </a:r>
          </a:p>
          <a:p>
            <a:pPr marL="319088" indent="-319088">
              <a:lnSpc>
                <a:spcPct val="70000"/>
              </a:lnSpc>
              <a:buFont typeface="Wingdings" pitchFamily="2" charset="2"/>
              <a:buNone/>
            </a:pPr>
            <a:r>
              <a:rPr lang="en-US" smtClean="0"/>
              <a:t>	3.    </a:t>
            </a:r>
            <a:r>
              <a:rPr lang="en-US" b="0" smtClean="0">
                <a:solidFill>
                  <a:srgbClr val="FF9933"/>
                </a:solidFill>
              </a:rPr>
              <a:t>Topological sorting</a:t>
            </a:r>
            <a:r>
              <a:rPr lang="en-US" smtClean="0"/>
              <a:t> for graphs with directed edges  	</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idx="4294967295"/>
          </p:nvPr>
        </p:nvSpPr>
        <p:spPr>
          <a:xfrm>
            <a:off x="0" y="228600"/>
            <a:ext cx="7588250" cy="685800"/>
          </a:xfrm>
          <a:noFill/>
          <a:ln/>
        </p:spPr>
        <p:txBody>
          <a:bodyPr/>
          <a:lstStyle/>
          <a:p>
            <a:r>
              <a:rPr lang="en-US" smtClean="0">
                <a:effectLst/>
              </a:rPr>
              <a:t>Combinatorial Problems</a:t>
            </a:r>
          </a:p>
        </p:txBody>
      </p:sp>
      <p:sp>
        <p:nvSpPr>
          <p:cNvPr id="1288195" name="Rectangle 3"/>
          <p:cNvSpPr>
            <a:spLocks noGrp="1" noChangeArrowheads="1"/>
          </p:cNvSpPr>
          <p:nvPr>
            <p:ph sz="quarter" idx="4294967295"/>
          </p:nvPr>
        </p:nvSpPr>
        <p:spPr>
          <a:xfrm>
            <a:off x="866775" y="1270000"/>
            <a:ext cx="8277225" cy="4876800"/>
          </a:xfrm>
          <a:solidFill>
            <a:srgbClr val="C0C0C0">
              <a:alpha val="20000"/>
            </a:srgbClr>
          </a:solidFill>
          <a:ln>
            <a:solidFill>
              <a:schemeClr val="tx1"/>
            </a:solidFill>
          </a:ln>
        </p:spPr>
        <p:txBody>
          <a:bodyPr>
            <a:normAutofit/>
          </a:bodyPr>
          <a:lstStyle/>
          <a:p>
            <a:pPr marL="457200" indent="-457200">
              <a:lnSpc>
                <a:spcPct val="80000"/>
              </a:lnSpc>
              <a:buFont typeface="Wingdings" pitchFamily="2" charset="2"/>
              <a:buChar char=""/>
            </a:pPr>
            <a:r>
              <a:rPr lang="en-US" b="0" i="1" smtClean="0"/>
              <a:t>combinatorial problems:</a:t>
            </a:r>
            <a:r>
              <a:rPr lang="en-US" smtClean="0"/>
              <a:t> problems that ask (explicitly or implicitly) to find a combinatorial object—such as a permutation, a combination, or a subset—that satisfies certain constraints and has some desired property (e.g., maximizes a value or minimizes a cost).</a:t>
            </a:r>
          </a:p>
          <a:p>
            <a:pPr marL="457200" indent="-457200">
              <a:lnSpc>
                <a:spcPct val="80000"/>
              </a:lnSpc>
              <a:buFont typeface="Wingdings" pitchFamily="2" charset="2"/>
              <a:buChar char=""/>
            </a:pPr>
            <a:endParaRPr lang="en-US" smtClean="0"/>
          </a:p>
          <a:p>
            <a:pPr marL="800100" lvl="1" indent="-342900">
              <a:lnSpc>
                <a:spcPct val="80000"/>
              </a:lnSpc>
              <a:buFont typeface="Wingdings" pitchFamily="2" charset="2"/>
              <a:buNone/>
            </a:pPr>
            <a:r>
              <a:rPr lang="en-US" smtClean="0"/>
              <a:t>1. Combinatorial grows extremely fast with problem size</a:t>
            </a:r>
          </a:p>
          <a:p>
            <a:pPr marL="457200" indent="-457200">
              <a:lnSpc>
                <a:spcPct val="80000"/>
              </a:lnSpc>
              <a:buFont typeface="Wingdings" pitchFamily="2" charset="2"/>
              <a:buNone/>
            </a:pPr>
            <a:endParaRPr lang="en-US" smtClean="0"/>
          </a:p>
          <a:p>
            <a:pPr marL="457200" indent="-457200">
              <a:lnSpc>
                <a:spcPct val="80000"/>
              </a:lnSpc>
              <a:buFont typeface="Wingdings" pitchFamily="2" charset="2"/>
              <a:buNone/>
            </a:pPr>
            <a:r>
              <a:rPr lang="en-US" smtClean="0"/>
              <a:t>	2. No known algorithm solving most such problems exactly in an acceptable amount of time.</a:t>
            </a:r>
          </a:p>
          <a:p>
            <a:pPr marL="457200" indent="-457200">
              <a:lnSpc>
                <a:spcPct val="80000"/>
              </a:lnSpc>
              <a:buFont typeface="Wingdings" pitchFamily="2" charset="2"/>
              <a:buChar char=""/>
            </a:pPr>
            <a:endParaRPr lang="en-US" smtClean="0"/>
          </a:p>
          <a:p>
            <a:pPr marL="457200" indent="-457200">
              <a:lnSpc>
                <a:spcPct val="80000"/>
              </a:lnSpc>
              <a:buFont typeface="Wingdings" pitchFamily="2" charset="2"/>
              <a:buChar char=""/>
            </a:pPr>
            <a:endParaRPr lang="en-US" smtClean="0"/>
          </a:p>
        </p:txBody>
      </p:sp>
      <p:sp>
        <p:nvSpPr>
          <p:cNvPr id="147460" name="Slide Number Placeholder 4"/>
          <p:cNvSpPr txBox="1">
            <a:spLocks noGrp="1"/>
          </p:cNvSpPr>
          <p:nvPr/>
        </p:nvSpPr>
        <p:spPr bwMode="auto">
          <a:xfrm>
            <a:off x="609600" y="6248400"/>
            <a:ext cx="5421313" cy="365125"/>
          </a:xfrm>
          <a:prstGeom prst="rect">
            <a:avLst/>
          </a:prstGeom>
          <a:noFill/>
          <a:ln w="9525">
            <a:noFill/>
            <a:miter lim="800000"/>
            <a:headEnd/>
            <a:tailEnd/>
          </a:ln>
        </p:spPr>
        <p:txBody>
          <a:bodyPr anchor="ctr"/>
          <a:lstStyle/>
          <a:p>
            <a:pPr algn="r" eaLnBrk="1" hangingPunct="1"/>
            <a:endParaRPr lang="en-US" sz="1600">
              <a:solidFill>
                <a:schemeClr val="tx2"/>
              </a:solidFill>
              <a:latin typeface="Arial" pitchFamily="34" charset="0"/>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idx="4294967295"/>
          </p:nvPr>
        </p:nvSpPr>
        <p:spPr>
          <a:xfrm>
            <a:off x="0" y="228600"/>
            <a:ext cx="7588250" cy="685800"/>
          </a:xfrm>
          <a:noFill/>
          <a:ln/>
        </p:spPr>
        <p:txBody>
          <a:bodyPr/>
          <a:lstStyle/>
          <a:p>
            <a:r>
              <a:rPr lang="en-US" smtClean="0">
                <a:effectLst/>
              </a:rPr>
              <a:t>Geometric Problems</a:t>
            </a:r>
          </a:p>
        </p:txBody>
      </p:sp>
      <p:sp>
        <p:nvSpPr>
          <p:cNvPr id="1289219" name="Rectangle 3"/>
          <p:cNvSpPr>
            <a:spLocks noGrp="1" noChangeArrowheads="1"/>
          </p:cNvSpPr>
          <p:nvPr>
            <p:ph sz="quarter" idx="4294967295"/>
          </p:nvPr>
        </p:nvSpPr>
        <p:spPr>
          <a:xfrm>
            <a:off x="866775" y="1270000"/>
            <a:ext cx="8277225" cy="4876800"/>
          </a:xfrm>
          <a:solidFill>
            <a:srgbClr val="C0C0C0">
              <a:alpha val="20000"/>
            </a:srgbClr>
          </a:solidFill>
          <a:ln>
            <a:solidFill>
              <a:schemeClr val="tx1"/>
            </a:solidFill>
          </a:ln>
        </p:spPr>
        <p:txBody>
          <a:bodyPr>
            <a:normAutofit/>
          </a:bodyPr>
          <a:lstStyle/>
          <a:p>
            <a:pPr marL="319088" indent="-319088">
              <a:buFont typeface="Wingdings" pitchFamily="2" charset="2"/>
              <a:buChar char=""/>
            </a:pPr>
            <a:r>
              <a:rPr lang="en-US" b="0" i="1" smtClean="0"/>
              <a:t>Geometric algorithms </a:t>
            </a:r>
            <a:r>
              <a:rPr lang="en-US" smtClean="0"/>
              <a:t>deal with geometric objects such as points, lines, and polygons.</a:t>
            </a:r>
          </a:p>
          <a:p>
            <a:pPr marL="319088" indent="-319088">
              <a:buFont typeface="Wingdings" pitchFamily="2" charset="2"/>
              <a:buChar char=""/>
            </a:pPr>
            <a:endParaRPr lang="en-US" smtClean="0"/>
          </a:p>
          <a:p>
            <a:pPr marL="319088" indent="-319088">
              <a:buFont typeface="Wingdings" pitchFamily="2" charset="2"/>
              <a:buNone/>
            </a:pPr>
            <a:r>
              <a:rPr lang="en-US" smtClean="0"/>
              <a:t>2 class problems:</a:t>
            </a:r>
          </a:p>
          <a:p>
            <a:pPr marL="319088" indent="-319088">
              <a:buFont typeface="Wingdings" pitchFamily="2" charset="2"/>
              <a:buChar char=""/>
            </a:pPr>
            <a:r>
              <a:rPr lang="en-US" smtClean="0"/>
              <a:t>The </a:t>
            </a:r>
            <a:r>
              <a:rPr lang="en-US" b="0" i="1" smtClean="0"/>
              <a:t>closest pair problem</a:t>
            </a:r>
            <a:r>
              <a:rPr lang="en-US" smtClean="0"/>
              <a:t>: given </a:t>
            </a:r>
            <a:r>
              <a:rPr lang="en-US" i="1" smtClean="0"/>
              <a:t>n </a:t>
            </a:r>
            <a:r>
              <a:rPr lang="en-US" smtClean="0"/>
              <a:t>points in the plane, find the closest pair among them. </a:t>
            </a:r>
          </a:p>
          <a:p>
            <a:pPr marL="319088" indent="-319088">
              <a:buFont typeface="Wingdings" pitchFamily="2" charset="2"/>
              <a:buChar char=""/>
            </a:pPr>
            <a:endParaRPr lang="en-US" smtClean="0"/>
          </a:p>
          <a:p>
            <a:pPr marL="319088" indent="-319088">
              <a:buFont typeface="Wingdings" pitchFamily="2" charset="2"/>
              <a:buChar char=""/>
            </a:pPr>
            <a:r>
              <a:rPr lang="en-US" smtClean="0"/>
              <a:t>The </a:t>
            </a:r>
            <a:r>
              <a:rPr lang="en-US" b="0" i="1" smtClean="0"/>
              <a:t>convex hull problem </a:t>
            </a:r>
            <a:r>
              <a:rPr lang="en-US" smtClean="0"/>
              <a:t>asks to find the smallest convex polygon that would include all the points of a given set. If</a:t>
            </a:r>
          </a:p>
          <a:p>
            <a:pPr marL="319088" indent="-319088">
              <a:buFont typeface="Wingdings" pitchFamily="2" charset="2"/>
              <a:buChar char=""/>
            </a:pPr>
            <a:endParaRPr lang="en-US" b="0" smtClean="0"/>
          </a:p>
        </p:txBody>
      </p:sp>
      <p:sp>
        <p:nvSpPr>
          <p:cNvPr id="148483" name="Footer Placeholder 4"/>
          <p:cNvSpPr txBox="1">
            <a:spLocks noGrp="1"/>
          </p:cNvSpPr>
          <p:nvPr/>
        </p:nvSpPr>
        <p:spPr bwMode="auto">
          <a:xfrm>
            <a:off x="304800" y="6410325"/>
            <a:ext cx="3581400" cy="366713"/>
          </a:xfrm>
          <a:prstGeom prst="rect">
            <a:avLst/>
          </a:prstGeom>
          <a:noFill/>
          <a:ln w="9525">
            <a:noFill/>
            <a:miter lim="800000"/>
            <a:headEnd/>
            <a:tailEnd/>
          </a:ln>
        </p:spPr>
        <p:txBody>
          <a:bodyPr/>
          <a:lstStyle/>
          <a:p>
            <a:pPr algn="l" eaLnBrk="1" hangingPunct="1"/>
            <a:endParaRPr lang="en-US" sz="1200">
              <a:solidFill>
                <a:srgbClr val="FFFFFF"/>
              </a:solidFill>
              <a:latin typeface="Arial" pitchFamily="34" charset="0"/>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a:noFill/>
          <a:ln/>
        </p:spPr>
        <p:txBody>
          <a:bodyPr/>
          <a:lstStyle/>
          <a:p>
            <a:r>
              <a:rPr lang="en-US" smtClean="0">
                <a:effectLst/>
              </a:rPr>
              <a:t>Convex hull problem</a:t>
            </a:r>
          </a:p>
        </p:txBody>
      </p:sp>
      <p:sp>
        <p:nvSpPr>
          <p:cNvPr id="240643" name="Rectangle 3"/>
          <p:cNvSpPr>
            <a:spLocks noGrp="1" noChangeArrowheads="1"/>
          </p:cNvSpPr>
          <p:nvPr>
            <p:ph idx="1"/>
          </p:nvPr>
        </p:nvSpPr>
        <p:spPr>
          <a:noFill/>
          <a:ln/>
        </p:spPr>
        <p:txBody>
          <a:bodyPr/>
          <a:lstStyle/>
          <a:p>
            <a:endParaRPr lang="en-US" smtClean="0">
              <a:effectLst/>
            </a:endParaRPr>
          </a:p>
        </p:txBody>
      </p:sp>
      <p:pic>
        <p:nvPicPr>
          <p:cNvPr id="240644" name="Picture 4"/>
          <p:cNvPicPr>
            <a:picLocks noChangeAspect="1" noChangeArrowheads="1"/>
          </p:cNvPicPr>
          <p:nvPr/>
        </p:nvPicPr>
        <p:blipFill>
          <a:blip r:embed="rId2"/>
          <a:srcRect/>
          <a:stretch>
            <a:fillRect/>
          </a:stretch>
        </p:blipFill>
        <p:spPr bwMode="auto">
          <a:xfrm>
            <a:off x="3619500" y="2476500"/>
            <a:ext cx="1905000" cy="1905000"/>
          </a:xfrm>
          <a:prstGeom prst="rect">
            <a:avLst/>
          </a:prstGeo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idx="4294967295"/>
          </p:nvPr>
        </p:nvSpPr>
        <p:spPr>
          <a:xfrm>
            <a:off x="0" y="228600"/>
            <a:ext cx="7588250" cy="685800"/>
          </a:xfrm>
          <a:noFill/>
          <a:ln/>
        </p:spPr>
        <p:txBody>
          <a:bodyPr/>
          <a:lstStyle/>
          <a:p>
            <a:r>
              <a:rPr lang="en-US" smtClean="0">
                <a:effectLst/>
              </a:rPr>
              <a:t>Numerical Problems</a:t>
            </a:r>
          </a:p>
        </p:txBody>
      </p:sp>
      <p:sp>
        <p:nvSpPr>
          <p:cNvPr id="1290243" name="Rectangle 3"/>
          <p:cNvSpPr>
            <a:spLocks noGrp="1" noChangeArrowheads="1"/>
          </p:cNvSpPr>
          <p:nvPr>
            <p:ph sz="quarter" idx="4294967295"/>
          </p:nvPr>
        </p:nvSpPr>
        <p:spPr>
          <a:xfrm>
            <a:off x="866775" y="1270000"/>
            <a:ext cx="8277225" cy="4876800"/>
          </a:xfrm>
          <a:solidFill>
            <a:srgbClr val="C0C0C0">
              <a:alpha val="20000"/>
            </a:srgbClr>
          </a:solidFill>
          <a:ln>
            <a:solidFill>
              <a:schemeClr val="tx1"/>
            </a:solidFill>
          </a:ln>
        </p:spPr>
        <p:txBody>
          <a:bodyPr>
            <a:normAutofit/>
          </a:bodyPr>
          <a:lstStyle/>
          <a:p>
            <a:pPr marL="319088" indent="-319088">
              <a:buFont typeface="Wingdings" pitchFamily="2" charset="2"/>
              <a:buChar char=""/>
            </a:pPr>
            <a:r>
              <a:rPr lang="en-US" b="0" i="1" smtClean="0"/>
              <a:t>Numerical problems</a:t>
            </a:r>
            <a:r>
              <a:rPr lang="en-US" smtClean="0"/>
              <a:t>, another large special area of applications, are problems that involve mathematical objects of continuous nature: solving equations and systems of equations, computing definite integrals, evaluating functions, and so on.</a:t>
            </a:r>
          </a:p>
          <a:p>
            <a:pPr marL="319088" indent="-319088">
              <a:buFont typeface="Wingdings" pitchFamily="2" charset="2"/>
              <a:buChar char=""/>
            </a:pPr>
            <a:endParaRPr lang="en-US" smtClean="0"/>
          </a:p>
        </p:txBody>
      </p:sp>
      <p:sp>
        <p:nvSpPr>
          <p:cNvPr id="149507" name="Footer Placeholder 4"/>
          <p:cNvSpPr txBox="1">
            <a:spLocks noGrp="1"/>
          </p:cNvSpPr>
          <p:nvPr/>
        </p:nvSpPr>
        <p:spPr bwMode="auto">
          <a:xfrm>
            <a:off x="304800" y="6410325"/>
            <a:ext cx="3581400" cy="366713"/>
          </a:xfrm>
          <a:prstGeom prst="rect">
            <a:avLst/>
          </a:prstGeom>
          <a:noFill/>
          <a:ln w="9525">
            <a:noFill/>
            <a:miter lim="800000"/>
            <a:headEnd/>
            <a:tailEnd/>
          </a:ln>
        </p:spPr>
        <p:txBody>
          <a:bodyPr/>
          <a:lstStyle/>
          <a:p>
            <a:pPr algn="l" eaLnBrk="1" hangingPunct="1"/>
            <a:endParaRPr lang="en-US" sz="1200">
              <a:solidFill>
                <a:srgbClr val="FFFFFF"/>
              </a:solidFill>
              <a:latin typeface="Arial" pitchFamily="34" charset="0"/>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4"/>
          <p:cNvSpPr>
            <a:spLocks noGrp="1" noChangeArrowheads="1"/>
          </p:cNvSpPr>
          <p:nvPr>
            <p:ph type="title" idx="4294967295"/>
          </p:nvPr>
        </p:nvSpPr>
        <p:spPr>
          <a:xfrm>
            <a:off x="0" y="228600"/>
            <a:ext cx="7588250" cy="685800"/>
          </a:xfrm>
          <a:noFill/>
          <a:ln/>
        </p:spPr>
        <p:txBody>
          <a:bodyPr>
            <a:normAutofit fontScale="90000"/>
          </a:bodyPr>
          <a:lstStyle/>
          <a:p>
            <a:r>
              <a:rPr lang="en-US" smtClean="0">
                <a:effectLst/>
              </a:rPr>
              <a:t>Notion of algorithm</a:t>
            </a:r>
          </a:p>
        </p:txBody>
      </p:sp>
      <p:sp>
        <p:nvSpPr>
          <p:cNvPr id="113669" name="Rectangle 12"/>
          <p:cNvSpPr>
            <a:spLocks noChangeArrowheads="1"/>
          </p:cNvSpPr>
          <p:nvPr/>
        </p:nvSpPr>
        <p:spPr bwMode="auto">
          <a:xfrm>
            <a:off x="3276600" y="3962400"/>
            <a:ext cx="2743200" cy="762000"/>
          </a:xfrm>
          <a:prstGeom prst="rect">
            <a:avLst/>
          </a:prstGeom>
          <a:noFill/>
          <a:ln w="12700">
            <a:solidFill>
              <a:srgbClr val="FF0000"/>
            </a:solidFill>
            <a:miter lim="800000"/>
            <a:headEnd type="none" w="sm" len="sm"/>
            <a:tailEnd type="none" w="sm" len="sm"/>
          </a:ln>
        </p:spPr>
        <p:txBody>
          <a:bodyPr wrap="none" anchor="ctr"/>
          <a:lstStyle/>
          <a:p>
            <a:pPr algn="l" eaLnBrk="1" hangingPunct="1"/>
            <a:r>
              <a:rPr lang="en-US" sz="1800">
                <a:latin typeface="Tw Cen MT" pitchFamily="34" charset="0"/>
              </a:rPr>
              <a:t>            “computer” </a:t>
            </a:r>
          </a:p>
        </p:txBody>
      </p:sp>
      <p:sp>
        <p:nvSpPr>
          <p:cNvPr id="113670" name="Text Box 14"/>
          <p:cNvSpPr txBox="1">
            <a:spLocks noChangeArrowheads="1"/>
          </p:cNvSpPr>
          <p:nvPr/>
        </p:nvSpPr>
        <p:spPr bwMode="auto">
          <a:xfrm>
            <a:off x="4968875" y="5603875"/>
            <a:ext cx="2728913" cy="457200"/>
          </a:xfrm>
          <a:prstGeom prst="rect">
            <a:avLst/>
          </a:prstGeom>
          <a:noFill/>
          <a:ln w="12700">
            <a:noFill/>
            <a:miter lim="800000"/>
            <a:headEnd type="none" w="sm" len="sm"/>
            <a:tailEnd type="none" w="sm" len="sm"/>
          </a:ln>
        </p:spPr>
        <p:txBody>
          <a:bodyPr wrap="none">
            <a:spAutoFit/>
          </a:bodyPr>
          <a:lstStyle/>
          <a:p>
            <a:pPr algn="l" eaLnBrk="1" hangingPunct="1"/>
            <a:r>
              <a:rPr lang="en-US" sz="1800">
                <a:latin typeface="Tw Cen MT" pitchFamily="34" charset="0"/>
              </a:rPr>
              <a:t>Algorithmic solution</a:t>
            </a:r>
          </a:p>
        </p:txBody>
      </p:sp>
      <p:sp>
        <p:nvSpPr>
          <p:cNvPr id="113671" name="Line 16"/>
          <p:cNvSpPr>
            <a:spLocks noChangeShapeType="1"/>
          </p:cNvSpPr>
          <p:nvPr/>
        </p:nvSpPr>
        <p:spPr bwMode="auto">
          <a:xfrm>
            <a:off x="4581525" y="2286000"/>
            <a:ext cx="0" cy="609600"/>
          </a:xfrm>
          <a:prstGeom prst="line">
            <a:avLst/>
          </a:prstGeom>
          <a:noFill/>
          <a:ln w="28575">
            <a:solidFill>
              <a:srgbClr val="FF0000"/>
            </a:solidFill>
            <a:round/>
            <a:headEnd type="none" w="sm" len="sm"/>
            <a:tailEnd type="triangle" w="med" len="med"/>
          </a:ln>
        </p:spPr>
        <p:txBody>
          <a:bodyPr wrap="none" anchor="ctr"/>
          <a:lstStyle/>
          <a:p>
            <a:endParaRPr lang="en-US"/>
          </a:p>
        </p:txBody>
      </p:sp>
      <p:sp>
        <p:nvSpPr>
          <p:cNvPr id="113672" name="Line 17"/>
          <p:cNvSpPr>
            <a:spLocks noChangeShapeType="1"/>
          </p:cNvSpPr>
          <p:nvPr/>
        </p:nvSpPr>
        <p:spPr bwMode="auto">
          <a:xfrm>
            <a:off x="4581525" y="3505200"/>
            <a:ext cx="0" cy="457200"/>
          </a:xfrm>
          <a:prstGeom prst="line">
            <a:avLst/>
          </a:prstGeom>
          <a:noFill/>
          <a:ln w="28575">
            <a:solidFill>
              <a:srgbClr val="FF0000"/>
            </a:solidFill>
            <a:round/>
            <a:headEnd type="none" w="sm" len="sm"/>
            <a:tailEnd type="triangle" w="med" len="med"/>
          </a:ln>
        </p:spPr>
        <p:txBody>
          <a:bodyPr wrap="none" anchor="ctr"/>
          <a:lstStyle/>
          <a:p>
            <a:endParaRPr lang="en-US"/>
          </a:p>
        </p:txBody>
      </p:sp>
      <p:sp>
        <p:nvSpPr>
          <p:cNvPr id="113673" name="Text Box 20"/>
          <p:cNvSpPr txBox="1">
            <a:spLocks noChangeArrowheads="1"/>
          </p:cNvSpPr>
          <p:nvPr/>
        </p:nvSpPr>
        <p:spPr bwMode="auto">
          <a:xfrm>
            <a:off x="3971925" y="1752600"/>
            <a:ext cx="1198563" cy="366713"/>
          </a:xfrm>
          <a:prstGeom prst="rect">
            <a:avLst/>
          </a:prstGeom>
          <a:noFill/>
          <a:ln w="12700">
            <a:noFill/>
            <a:miter lim="800000"/>
            <a:headEnd type="none" w="sm" len="sm"/>
            <a:tailEnd type="none" w="sm" len="sm"/>
          </a:ln>
        </p:spPr>
        <p:txBody>
          <a:bodyPr>
            <a:spAutoFit/>
          </a:bodyPr>
          <a:lstStyle/>
          <a:p>
            <a:pPr algn="l" eaLnBrk="1" hangingPunct="1"/>
            <a:r>
              <a:rPr lang="en-US" sz="1800">
                <a:latin typeface="Tw Cen MT" pitchFamily="34" charset="0"/>
              </a:rPr>
              <a:t>problem</a:t>
            </a:r>
          </a:p>
        </p:txBody>
      </p:sp>
      <p:sp>
        <p:nvSpPr>
          <p:cNvPr id="113674" name="Text Box 21"/>
          <p:cNvSpPr txBox="1">
            <a:spLocks noChangeArrowheads="1"/>
          </p:cNvSpPr>
          <p:nvPr/>
        </p:nvSpPr>
        <p:spPr bwMode="auto">
          <a:xfrm>
            <a:off x="3967163" y="2895600"/>
            <a:ext cx="1050925" cy="369888"/>
          </a:xfrm>
          <a:prstGeom prst="rect">
            <a:avLst/>
          </a:prstGeom>
          <a:noFill/>
          <a:ln w="12700">
            <a:noFill/>
            <a:miter lim="800000"/>
            <a:headEnd type="none" w="sm" len="sm"/>
            <a:tailEnd type="none" w="sm" len="sm"/>
          </a:ln>
        </p:spPr>
        <p:txBody>
          <a:bodyPr wrap="none">
            <a:spAutoFit/>
          </a:bodyPr>
          <a:lstStyle/>
          <a:p>
            <a:pPr algn="l" eaLnBrk="1" hangingPunct="1"/>
            <a:r>
              <a:rPr lang="en-US" sz="1800">
                <a:latin typeface="Tw Cen MT" pitchFamily="34" charset="0"/>
              </a:rPr>
              <a:t>algorithm</a:t>
            </a:r>
          </a:p>
        </p:txBody>
      </p:sp>
      <p:sp>
        <p:nvSpPr>
          <p:cNvPr id="113675" name="Text Box 22"/>
          <p:cNvSpPr txBox="1">
            <a:spLocks noChangeArrowheads="1"/>
          </p:cNvSpPr>
          <p:nvPr/>
        </p:nvSpPr>
        <p:spPr bwMode="auto">
          <a:xfrm>
            <a:off x="914400" y="4191000"/>
            <a:ext cx="1198563" cy="369888"/>
          </a:xfrm>
          <a:prstGeom prst="rect">
            <a:avLst/>
          </a:prstGeom>
          <a:noFill/>
          <a:ln w="12700">
            <a:noFill/>
            <a:miter lim="800000"/>
            <a:headEnd type="none" w="sm" len="sm"/>
            <a:tailEnd type="none" w="sm" len="sm"/>
          </a:ln>
        </p:spPr>
        <p:txBody>
          <a:bodyPr>
            <a:spAutoFit/>
          </a:bodyPr>
          <a:lstStyle/>
          <a:p>
            <a:pPr algn="l" eaLnBrk="1" hangingPunct="1"/>
            <a:r>
              <a:rPr lang="en-US" sz="1800">
                <a:latin typeface="Tw Cen MT" pitchFamily="34" charset="0"/>
              </a:rPr>
              <a:t>input</a:t>
            </a:r>
          </a:p>
        </p:txBody>
      </p:sp>
      <p:sp>
        <p:nvSpPr>
          <p:cNvPr id="113676" name="Text Box 23"/>
          <p:cNvSpPr txBox="1">
            <a:spLocks noChangeArrowheads="1"/>
          </p:cNvSpPr>
          <p:nvPr/>
        </p:nvSpPr>
        <p:spPr bwMode="auto">
          <a:xfrm>
            <a:off x="7162800" y="4191000"/>
            <a:ext cx="1198563" cy="369888"/>
          </a:xfrm>
          <a:prstGeom prst="rect">
            <a:avLst/>
          </a:prstGeom>
          <a:noFill/>
          <a:ln w="12700">
            <a:noFill/>
            <a:miter lim="800000"/>
            <a:headEnd type="none" w="sm" len="sm"/>
            <a:tailEnd type="none" w="sm" len="sm"/>
          </a:ln>
        </p:spPr>
        <p:txBody>
          <a:bodyPr>
            <a:spAutoFit/>
          </a:bodyPr>
          <a:lstStyle/>
          <a:p>
            <a:pPr algn="l" eaLnBrk="1" hangingPunct="1"/>
            <a:r>
              <a:rPr lang="en-US" sz="1800">
                <a:latin typeface="Tw Cen MT" pitchFamily="34" charset="0"/>
              </a:rPr>
              <a:t>output</a:t>
            </a:r>
          </a:p>
        </p:txBody>
      </p:sp>
      <p:sp>
        <p:nvSpPr>
          <p:cNvPr id="113677" name="Line 25"/>
          <p:cNvSpPr>
            <a:spLocks noChangeShapeType="1"/>
          </p:cNvSpPr>
          <p:nvPr/>
        </p:nvSpPr>
        <p:spPr bwMode="auto">
          <a:xfrm>
            <a:off x="2057400" y="4419600"/>
            <a:ext cx="1219200" cy="0"/>
          </a:xfrm>
          <a:prstGeom prst="line">
            <a:avLst/>
          </a:prstGeom>
          <a:noFill/>
          <a:ln w="28575">
            <a:solidFill>
              <a:srgbClr val="FF0000"/>
            </a:solidFill>
            <a:round/>
            <a:headEnd type="none" w="sm" len="sm"/>
            <a:tailEnd type="triangle" w="med" len="med"/>
          </a:ln>
        </p:spPr>
        <p:txBody>
          <a:bodyPr wrap="none" anchor="ctr"/>
          <a:lstStyle/>
          <a:p>
            <a:endParaRPr lang="en-US"/>
          </a:p>
        </p:txBody>
      </p:sp>
      <p:sp>
        <p:nvSpPr>
          <p:cNvPr id="113678" name="Line 26"/>
          <p:cNvSpPr>
            <a:spLocks noChangeShapeType="1"/>
          </p:cNvSpPr>
          <p:nvPr/>
        </p:nvSpPr>
        <p:spPr bwMode="auto">
          <a:xfrm>
            <a:off x="6019800" y="4419600"/>
            <a:ext cx="1143000" cy="0"/>
          </a:xfrm>
          <a:prstGeom prst="line">
            <a:avLst/>
          </a:prstGeom>
          <a:noFill/>
          <a:ln w="28575">
            <a:solidFill>
              <a:srgbClr val="FF0000"/>
            </a:solidFill>
            <a:round/>
            <a:headEnd type="none" w="sm" len="sm"/>
            <a:tailEnd type="triangle" w="med" len="med"/>
          </a:ln>
        </p:spPr>
        <p:txBody>
          <a:bodyPr wrap="none" anchor="ctr"/>
          <a:lstStyle/>
          <a:p>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8" name="Rectangle 4"/>
          <p:cNvSpPr>
            <a:spLocks noGrp="1" noChangeArrowheads="1"/>
          </p:cNvSpPr>
          <p:nvPr>
            <p:ph type="title"/>
          </p:nvPr>
        </p:nvSpPr>
        <p:spPr>
          <a:noFill/>
          <a:ln/>
        </p:spPr>
        <p:txBody>
          <a:bodyPr/>
          <a:lstStyle/>
          <a:p>
            <a:endParaRPr lang="en-US" smtClean="0">
              <a:effectLst/>
            </a:endParaRPr>
          </a:p>
        </p:txBody>
      </p:sp>
      <p:sp>
        <p:nvSpPr>
          <p:cNvPr id="241669" name="Rectangle 5"/>
          <p:cNvSpPr>
            <a:spLocks noChangeArrowheads="1"/>
          </p:cNvSpPr>
          <p:nvPr/>
        </p:nvSpPr>
        <p:spPr bwMode="auto">
          <a:xfrm>
            <a:off x="990600" y="2743200"/>
            <a:ext cx="7588250" cy="685800"/>
          </a:xfrm>
          <a:prstGeom prst="rect">
            <a:avLst/>
          </a:prstGeom>
          <a:noFill/>
          <a:ln w="9525">
            <a:noFill/>
            <a:miter lim="800000"/>
            <a:headEnd/>
            <a:tailEnd/>
          </a:ln>
        </p:spPr>
        <p:txBody>
          <a:bodyPr anchor="b"/>
          <a:lstStyle/>
          <a:p>
            <a:r>
              <a:rPr kumimoji="1" lang="en-US" sz="3600" b="1">
                <a:solidFill>
                  <a:schemeClr val="tx2"/>
                </a:solidFill>
              </a:rPr>
              <a:t>Fundamentals of Analysis of algorithm efficiency</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pPr>
              <a:defRPr/>
            </a:pPr>
            <a:r>
              <a:rPr lang="en-US" smtClean="0"/>
              <a:t>Analysis of algorithms</a:t>
            </a:r>
          </a:p>
        </p:txBody>
      </p:sp>
      <p:sp>
        <p:nvSpPr>
          <p:cNvPr id="174083" name="Rectangle 3"/>
          <p:cNvSpPr>
            <a:spLocks noGrp="1" noChangeArrowheads="1"/>
          </p:cNvSpPr>
          <p:nvPr>
            <p:ph idx="1"/>
          </p:nvPr>
        </p:nvSpPr>
        <p:spPr/>
        <p:txBody>
          <a:bodyPr/>
          <a:lstStyle/>
          <a:p>
            <a:r>
              <a:rPr lang="en-US" sz="2800" smtClean="0"/>
              <a:t>Issues:</a:t>
            </a:r>
          </a:p>
          <a:p>
            <a:pPr lvl="1"/>
            <a:r>
              <a:rPr lang="en-US" sz="2800" smtClean="0">
                <a:solidFill>
                  <a:schemeClr val="tx1"/>
                </a:solidFill>
              </a:rPr>
              <a:t>correctness</a:t>
            </a:r>
          </a:p>
          <a:p>
            <a:pPr lvl="1"/>
            <a:r>
              <a:rPr lang="en-US" sz="2800" smtClean="0">
                <a:solidFill>
                  <a:schemeClr val="tx1"/>
                </a:solidFill>
              </a:rPr>
              <a:t>time efficiency</a:t>
            </a:r>
          </a:p>
          <a:p>
            <a:pPr lvl="1"/>
            <a:r>
              <a:rPr lang="en-US" sz="2800" smtClean="0">
                <a:solidFill>
                  <a:schemeClr val="tx1"/>
                </a:solidFill>
              </a:rPr>
              <a:t>space efficiency</a:t>
            </a:r>
          </a:p>
          <a:p>
            <a:pPr lvl="1"/>
            <a:r>
              <a:rPr lang="en-US" sz="2800" smtClean="0">
                <a:solidFill>
                  <a:schemeClr val="tx1"/>
                </a:solidFill>
              </a:rPr>
              <a:t>optimality</a:t>
            </a:r>
          </a:p>
          <a:p>
            <a:pPr lvl="1"/>
            <a:endParaRPr lang="en-US" smtClean="0">
              <a:solidFill>
                <a:schemeClr val="tx1"/>
              </a:solidFill>
            </a:endParaRPr>
          </a:p>
          <a:p>
            <a:r>
              <a:rPr lang="en-US" sz="2800" smtClean="0"/>
              <a:t>Approaches:</a:t>
            </a:r>
            <a:r>
              <a:rPr lang="en-US" smtClean="0"/>
              <a:t> </a:t>
            </a:r>
          </a:p>
          <a:p>
            <a:pPr lvl="1"/>
            <a:r>
              <a:rPr lang="en-US" sz="2800" smtClean="0">
                <a:solidFill>
                  <a:schemeClr val="tx1"/>
                </a:solidFill>
              </a:rPr>
              <a:t>theoretical analysis</a:t>
            </a:r>
          </a:p>
          <a:p>
            <a:pPr lvl="1"/>
            <a:r>
              <a:rPr lang="en-US" sz="2800" smtClean="0">
                <a:solidFill>
                  <a:schemeClr val="tx1"/>
                </a:solidFill>
              </a:rPr>
              <a:t>empirical analysis</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pPr>
              <a:defRPr/>
            </a:pPr>
            <a:r>
              <a:rPr lang="en-US" smtClean="0"/>
              <a:t>Theoretical analysis of time efficiency</a:t>
            </a:r>
          </a:p>
        </p:txBody>
      </p:sp>
      <p:sp>
        <p:nvSpPr>
          <p:cNvPr id="190467" name="Rectangle 3"/>
          <p:cNvSpPr>
            <a:spLocks noGrp="1" noChangeArrowheads="1"/>
          </p:cNvSpPr>
          <p:nvPr>
            <p:ph idx="1"/>
          </p:nvPr>
        </p:nvSpPr>
        <p:spPr>
          <a:xfrm>
            <a:off x="419100" y="1219200"/>
            <a:ext cx="8305800" cy="4905375"/>
          </a:xfrm>
        </p:spPr>
        <p:txBody>
          <a:bodyPr/>
          <a:lstStyle/>
          <a:p>
            <a:pPr>
              <a:buFont typeface="Monotype Sorts" pitchFamily="2" charset="2"/>
              <a:buNone/>
              <a:defRPr/>
            </a:pPr>
            <a:r>
              <a:rPr lang="en-US" smtClean="0"/>
              <a:t>Time efficiency is analyzed by determining the number of repetitions of the </a:t>
            </a:r>
            <a:r>
              <a:rPr lang="en-US" i="1" u="sng" smtClean="0"/>
              <a:t>basic operation</a:t>
            </a:r>
            <a:r>
              <a:rPr lang="en-US" smtClean="0"/>
              <a:t> as a function of </a:t>
            </a:r>
            <a:r>
              <a:rPr lang="en-US" i="1" u="sng" smtClean="0"/>
              <a:t>input size</a:t>
            </a:r>
          </a:p>
          <a:p>
            <a:pPr>
              <a:defRPr/>
            </a:pPr>
            <a:endParaRPr lang="en-US" i="1" u="sng" smtClean="0"/>
          </a:p>
          <a:p>
            <a:pPr>
              <a:defRPr/>
            </a:pPr>
            <a:r>
              <a:rPr lang="en-US" i="1" u="sng" smtClean="0"/>
              <a:t>Basic operation</a:t>
            </a:r>
            <a:r>
              <a:rPr lang="en-US" smtClean="0"/>
              <a:t>: the operation that contributes the most towards the running time of the algorithm</a:t>
            </a:r>
          </a:p>
          <a:p>
            <a:pPr>
              <a:defRPr/>
            </a:pPr>
            <a:endParaRPr lang="en-US" smtClean="0"/>
          </a:p>
          <a:p>
            <a:pPr>
              <a:defRPr/>
            </a:pPr>
            <a:endParaRPr lang="en-US" smtClean="0"/>
          </a:p>
          <a:p>
            <a:pPr>
              <a:buFont typeface="Monotype Sorts" pitchFamily="2" charset="2"/>
              <a:buNone/>
              <a:defRPr/>
            </a:pPr>
            <a:r>
              <a:rPr lang="en-US" sz="2800" i="1" smtClean="0"/>
              <a:t>                       </a:t>
            </a:r>
            <a:r>
              <a:rPr lang="en-US" sz="3200" i="1" smtClean="0"/>
              <a:t>T</a:t>
            </a:r>
            <a:r>
              <a:rPr lang="en-US" sz="3200" smtClean="0"/>
              <a:t>(</a:t>
            </a:r>
            <a:r>
              <a:rPr lang="en-US" sz="3200" i="1" smtClean="0"/>
              <a:t>n</a:t>
            </a:r>
            <a:r>
              <a:rPr lang="en-US" sz="3200" smtClean="0"/>
              <a:t>) </a:t>
            </a:r>
            <a:r>
              <a:rPr lang="en-US" sz="3200" smtClean="0">
                <a:latin typeface="Lucida Grande" pitchFamily="84" charset="0"/>
                <a:cs typeface="Times New Roman" pitchFamily="18" charset="0"/>
              </a:rPr>
              <a:t>≈</a:t>
            </a:r>
            <a:r>
              <a:rPr lang="en-US" sz="3200" smtClean="0"/>
              <a:t> </a:t>
            </a:r>
            <a:r>
              <a:rPr lang="en-US" sz="3200" i="1" smtClean="0"/>
              <a:t>c</a:t>
            </a:r>
            <a:r>
              <a:rPr lang="en-US" sz="3200" i="1" baseline="-25000" smtClean="0"/>
              <a:t>op</a:t>
            </a:r>
            <a:r>
              <a:rPr lang="en-US" sz="3200" i="1" smtClean="0"/>
              <a:t>C</a:t>
            </a:r>
            <a:r>
              <a:rPr lang="en-US" sz="3200" smtClean="0"/>
              <a:t>(</a:t>
            </a:r>
            <a:r>
              <a:rPr lang="en-US" sz="3200" i="1" smtClean="0"/>
              <a:t>n</a:t>
            </a:r>
            <a:r>
              <a:rPr lang="en-US" sz="3200" smtClean="0"/>
              <a:t>)</a:t>
            </a:r>
          </a:p>
        </p:txBody>
      </p:sp>
      <p:grpSp>
        <p:nvGrpSpPr>
          <p:cNvPr id="10244" name="Group 15"/>
          <p:cNvGrpSpPr>
            <a:grpSpLocks/>
          </p:cNvGrpSpPr>
          <p:nvPr/>
        </p:nvGrpSpPr>
        <p:grpSpPr bwMode="auto">
          <a:xfrm>
            <a:off x="836613" y="3429000"/>
            <a:ext cx="6267450" cy="2530475"/>
            <a:chOff x="623" y="2496"/>
            <a:chExt cx="3948" cy="1594"/>
          </a:xfrm>
        </p:grpSpPr>
        <p:sp>
          <p:nvSpPr>
            <p:cNvPr id="10246" name="Text Box 4"/>
            <p:cNvSpPr txBox="1">
              <a:spLocks noChangeArrowheads="1"/>
            </p:cNvSpPr>
            <p:nvPr/>
          </p:nvSpPr>
          <p:spPr bwMode="auto">
            <a:xfrm>
              <a:off x="623" y="3408"/>
              <a:ext cx="938" cy="258"/>
            </a:xfrm>
            <a:prstGeom prst="rect">
              <a:avLst/>
            </a:prstGeom>
            <a:noFill/>
            <a:ln w="12700">
              <a:noFill/>
              <a:miter lim="800000"/>
              <a:headEnd type="none" w="sm" len="sm"/>
              <a:tailEnd type="none" w="sm" len="sm"/>
            </a:ln>
          </p:spPr>
          <p:txBody>
            <a:bodyPr wrap="none">
              <a:spAutoFit/>
            </a:bodyPr>
            <a:lstStyle/>
            <a:p>
              <a:r>
                <a:rPr lang="en-US" sz="2000"/>
                <a:t>running time</a:t>
              </a:r>
            </a:p>
          </p:txBody>
        </p:sp>
        <p:sp>
          <p:nvSpPr>
            <p:cNvPr id="10247" name="Text Box 5"/>
            <p:cNvSpPr txBox="1">
              <a:spLocks noChangeArrowheads="1"/>
            </p:cNvSpPr>
            <p:nvPr/>
          </p:nvSpPr>
          <p:spPr bwMode="auto">
            <a:xfrm>
              <a:off x="1632" y="3456"/>
              <a:ext cx="1313" cy="634"/>
            </a:xfrm>
            <a:prstGeom prst="rect">
              <a:avLst/>
            </a:prstGeom>
            <a:noFill/>
            <a:ln w="12700">
              <a:noFill/>
              <a:miter lim="800000"/>
              <a:headEnd type="none" w="sm" len="sm"/>
              <a:tailEnd type="none" w="sm" len="sm"/>
            </a:ln>
          </p:spPr>
          <p:txBody>
            <a:bodyPr wrap="none">
              <a:spAutoFit/>
            </a:bodyPr>
            <a:lstStyle/>
            <a:p>
              <a:r>
                <a:rPr lang="en-US" sz="2000"/>
                <a:t>execution time</a:t>
              </a:r>
            </a:p>
            <a:p>
              <a:r>
                <a:rPr lang="en-US" sz="2000"/>
                <a:t>for basic operation</a:t>
              </a:r>
            </a:p>
            <a:p>
              <a:r>
                <a:rPr lang="en-US" sz="2000"/>
                <a:t>or </a:t>
              </a:r>
              <a:r>
                <a:rPr lang="en-US" sz="2000">
                  <a:solidFill>
                    <a:srgbClr val="FF6600"/>
                  </a:solidFill>
                </a:rPr>
                <a:t>cost</a:t>
              </a:r>
            </a:p>
          </p:txBody>
        </p:sp>
        <p:sp>
          <p:nvSpPr>
            <p:cNvPr id="10248" name="Text Box 6"/>
            <p:cNvSpPr txBox="1">
              <a:spLocks noChangeArrowheads="1"/>
            </p:cNvSpPr>
            <p:nvPr/>
          </p:nvSpPr>
          <p:spPr bwMode="auto">
            <a:xfrm>
              <a:off x="3120" y="3408"/>
              <a:ext cx="1451" cy="658"/>
            </a:xfrm>
            <a:prstGeom prst="rect">
              <a:avLst/>
            </a:prstGeom>
            <a:noFill/>
            <a:ln w="12700">
              <a:noFill/>
              <a:miter lim="800000"/>
              <a:headEnd type="none" w="sm" len="sm"/>
              <a:tailEnd type="none" w="sm" len="sm"/>
            </a:ln>
          </p:spPr>
          <p:txBody>
            <a:bodyPr>
              <a:spAutoFit/>
            </a:bodyPr>
            <a:lstStyle/>
            <a:p>
              <a:r>
                <a:rPr lang="en-US" sz="2000"/>
                <a:t>Number of times basic operation is executed</a:t>
              </a:r>
            </a:p>
          </p:txBody>
        </p:sp>
        <p:sp>
          <p:nvSpPr>
            <p:cNvPr id="10249" name="Line 7"/>
            <p:cNvSpPr>
              <a:spLocks noChangeShapeType="1"/>
            </p:cNvSpPr>
            <p:nvPr/>
          </p:nvSpPr>
          <p:spPr bwMode="auto">
            <a:xfrm flipV="1">
              <a:off x="1104" y="3216"/>
              <a:ext cx="576" cy="144"/>
            </a:xfrm>
            <a:prstGeom prst="line">
              <a:avLst/>
            </a:prstGeom>
            <a:noFill/>
            <a:ln w="38100">
              <a:solidFill>
                <a:srgbClr val="FF0000"/>
              </a:solidFill>
              <a:round/>
              <a:headEnd type="none" w="sm" len="sm"/>
              <a:tailEnd type="triangle" w="med" len="med"/>
            </a:ln>
          </p:spPr>
          <p:txBody>
            <a:bodyPr wrap="none" anchor="ctr"/>
            <a:lstStyle/>
            <a:p>
              <a:endParaRPr lang="en-US"/>
            </a:p>
          </p:txBody>
        </p:sp>
        <p:sp>
          <p:nvSpPr>
            <p:cNvPr id="10250" name="Line 8"/>
            <p:cNvSpPr>
              <a:spLocks noChangeShapeType="1"/>
            </p:cNvSpPr>
            <p:nvPr/>
          </p:nvSpPr>
          <p:spPr bwMode="auto">
            <a:xfrm flipV="1">
              <a:off x="2304" y="3264"/>
              <a:ext cx="192" cy="240"/>
            </a:xfrm>
            <a:prstGeom prst="line">
              <a:avLst/>
            </a:prstGeom>
            <a:noFill/>
            <a:ln w="38100">
              <a:solidFill>
                <a:srgbClr val="FF0000"/>
              </a:solidFill>
              <a:round/>
              <a:headEnd type="none" w="sm" len="sm"/>
              <a:tailEnd type="triangle" w="med" len="med"/>
            </a:ln>
          </p:spPr>
          <p:txBody>
            <a:bodyPr wrap="none" anchor="ctr"/>
            <a:lstStyle/>
            <a:p>
              <a:endParaRPr lang="en-US"/>
            </a:p>
          </p:txBody>
        </p:sp>
        <p:sp>
          <p:nvSpPr>
            <p:cNvPr id="10251" name="Line 9"/>
            <p:cNvSpPr>
              <a:spLocks noChangeShapeType="1"/>
            </p:cNvSpPr>
            <p:nvPr/>
          </p:nvSpPr>
          <p:spPr bwMode="auto">
            <a:xfrm flipH="1" flipV="1">
              <a:off x="2880" y="3264"/>
              <a:ext cx="336" cy="240"/>
            </a:xfrm>
            <a:prstGeom prst="line">
              <a:avLst/>
            </a:prstGeom>
            <a:noFill/>
            <a:ln w="38100">
              <a:solidFill>
                <a:srgbClr val="FF0000"/>
              </a:solidFill>
              <a:round/>
              <a:headEnd type="none" w="sm" len="sm"/>
              <a:tailEnd type="triangle" w="med" len="med"/>
            </a:ln>
          </p:spPr>
          <p:txBody>
            <a:bodyPr wrap="none" anchor="ctr"/>
            <a:lstStyle/>
            <a:p>
              <a:endParaRPr lang="en-US"/>
            </a:p>
          </p:txBody>
        </p:sp>
        <p:sp>
          <p:nvSpPr>
            <p:cNvPr id="10252" name="Text Box 10"/>
            <p:cNvSpPr txBox="1">
              <a:spLocks noChangeArrowheads="1"/>
            </p:cNvSpPr>
            <p:nvPr/>
          </p:nvSpPr>
          <p:spPr bwMode="auto">
            <a:xfrm>
              <a:off x="2447" y="2496"/>
              <a:ext cx="734" cy="258"/>
            </a:xfrm>
            <a:prstGeom prst="rect">
              <a:avLst/>
            </a:prstGeom>
            <a:noFill/>
            <a:ln w="12700">
              <a:noFill/>
              <a:miter lim="800000"/>
              <a:headEnd type="none" w="sm" len="sm"/>
              <a:tailEnd type="none" w="sm" len="sm"/>
            </a:ln>
          </p:spPr>
          <p:txBody>
            <a:bodyPr wrap="none">
              <a:spAutoFit/>
            </a:bodyPr>
            <a:lstStyle/>
            <a:p>
              <a:r>
                <a:rPr lang="en-US" sz="2000"/>
                <a:t>input size</a:t>
              </a:r>
            </a:p>
          </p:txBody>
        </p:sp>
        <p:sp>
          <p:nvSpPr>
            <p:cNvPr id="10253" name="Line 11"/>
            <p:cNvSpPr>
              <a:spLocks noChangeShapeType="1"/>
            </p:cNvSpPr>
            <p:nvPr/>
          </p:nvSpPr>
          <p:spPr bwMode="auto">
            <a:xfrm>
              <a:off x="2736" y="2784"/>
              <a:ext cx="336" cy="240"/>
            </a:xfrm>
            <a:prstGeom prst="line">
              <a:avLst/>
            </a:prstGeom>
            <a:noFill/>
            <a:ln w="38100">
              <a:solidFill>
                <a:srgbClr val="FF0000"/>
              </a:solidFill>
              <a:round/>
              <a:headEnd type="none" w="sm" len="sm"/>
              <a:tailEnd type="triangle" w="med" len="med"/>
            </a:ln>
          </p:spPr>
          <p:txBody>
            <a:bodyPr wrap="none" anchor="ctr"/>
            <a:lstStyle/>
            <a:p>
              <a:endParaRPr lang="en-US"/>
            </a:p>
          </p:txBody>
        </p:sp>
        <p:sp>
          <p:nvSpPr>
            <p:cNvPr id="10254" name="Line 12"/>
            <p:cNvSpPr>
              <a:spLocks noChangeShapeType="1"/>
            </p:cNvSpPr>
            <p:nvPr/>
          </p:nvSpPr>
          <p:spPr bwMode="auto">
            <a:xfrm flipH="1">
              <a:off x="2016" y="2736"/>
              <a:ext cx="528" cy="288"/>
            </a:xfrm>
            <a:prstGeom prst="line">
              <a:avLst/>
            </a:prstGeom>
            <a:noFill/>
            <a:ln w="38100">
              <a:solidFill>
                <a:srgbClr val="FF0000"/>
              </a:solidFill>
              <a:round/>
              <a:headEnd type="none" w="sm" len="sm"/>
              <a:tailEnd type="triangle" w="med" len="med"/>
            </a:ln>
          </p:spPr>
          <p:txBody>
            <a:bodyPr wrap="none" anchor="ctr"/>
            <a:lstStyle/>
            <a:p>
              <a:endParaRPr lang="en-US"/>
            </a:p>
          </p:txBody>
        </p:sp>
      </p:grpSp>
      <p:sp>
        <p:nvSpPr>
          <p:cNvPr id="10245" name="Text Box 16"/>
          <p:cNvSpPr txBox="1">
            <a:spLocks noChangeArrowheads="1"/>
          </p:cNvSpPr>
          <p:nvPr/>
        </p:nvSpPr>
        <p:spPr bwMode="auto">
          <a:xfrm>
            <a:off x="685800" y="6019800"/>
            <a:ext cx="7086600" cy="457200"/>
          </a:xfrm>
          <a:prstGeom prst="rect">
            <a:avLst/>
          </a:prstGeom>
          <a:noFill/>
          <a:ln w="12700">
            <a:noFill/>
            <a:miter lim="800000"/>
            <a:headEnd type="none" w="sm" len="sm"/>
            <a:tailEnd type="none" w="sm" len="sm"/>
          </a:ln>
        </p:spPr>
        <p:txBody>
          <a:bodyPr>
            <a:spAutoFit/>
          </a:bodyPr>
          <a:lstStyle/>
          <a:p>
            <a:pPr>
              <a:spcBef>
                <a:spcPct val="50000"/>
              </a:spcBef>
            </a:pPr>
            <a:r>
              <a:rPr lang="en-US">
                <a:solidFill>
                  <a:srgbClr val="FF6600"/>
                </a:solidFill>
              </a:rPr>
              <a:t>Note: Different basic operations may cost differently!</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a:xfrm>
            <a:off x="611188" y="198438"/>
            <a:ext cx="8532812" cy="685800"/>
          </a:xfrm>
        </p:spPr>
        <p:txBody>
          <a:bodyPr/>
          <a:lstStyle/>
          <a:p>
            <a:pPr>
              <a:defRPr/>
            </a:pPr>
            <a:r>
              <a:rPr lang="en-US" smtClean="0"/>
              <a:t>Input size and basic operation examples</a:t>
            </a:r>
          </a:p>
        </p:txBody>
      </p:sp>
      <p:graphicFrame>
        <p:nvGraphicFramePr>
          <p:cNvPr id="11298" name="Group 34"/>
          <p:cNvGraphicFramePr>
            <a:graphicFrameLocks noGrp="1"/>
          </p:cNvGraphicFramePr>
          <p:nvPr>
            <p:ph type="tbl" idx="1"/>
          </p:nvPr>
        </p:nvGraphicFramePr>
        <p:xfrm>
          <a:off x="609600" y="1295400"/>
          <a:ext cx="8305800" cy="5439411"/>
        </p:xfrm>
        <a:graphic>
          <a:graphicData uri="http://schemas.openxmlformats.org/drawingml/2006/table">
            <a:tbl>
              <a:tblPr/>
              <a:tblGrid>
                <a:gridCol w="2743200"/>
                <a:gridCol w="3048000"/>
                <a:gridCol w="2514600"/>
              </a:tblGrid>
              <a:tr h="922338">
                <a:tc>
                  <a:txBody>
                    <a:body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sz="2400" b="1" i="1" u="none" strike="noStrike" cap="none" normalizeH="0" baseline="0" smtClean="0">
                          <a:ln>
                            <a:noFill/>
                          </a:ln>
                          <a:solidFill>
                            <a:srgbClr val="FFFF99"/>
                          </a:solidFill>
                          <a:effectLst/>
                          <a:latin typeface="Times New Roman" pitchFamily="18" charset="0"/>
                        </a:rPr>
                        <a:t>Problem</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sz="2400" b="1" i="1" u="none" strike="noStrike" cap="none" normalizeH="0" baseline="0" smtClean="0">
                          <a:ln>
                            <a:noFill/>
                          </a:ln>
                          <a:solidFill>
                            <a:srgbClr val="FFFF99"/>
                          </a:solidFill>
                          <a:effectLst/>
                          <a:latin typeface="Times New Roman" pitchFamily="18" charset="0"/>
                        </a:rPr>
                        <a:t>Input size measure</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sz="2400" b="1" i="1" u="none" strike="noStrike" cap="none" normalizeH="0" baseline="0" smtClean="0">
                          <a:ln>
                            <a:noFill/>
                          </a:ln>
                          <a:solidFill>
                            <a:srgbClr val="FFFF99"/>
                          </a:solidFill>
                          <a:effectLst/>
                          <a:latin typeface="Times New Roman" pitchFamily="18" charset="0"/>
                        </a:rPr>
                        <a:t>Basic operation</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950913">
                <a:tc>
                  <a:txBody>
                    <a:body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sz="2400" b="1" i="0" u="none" strike="noStrike" cap="none" normalizeH="0" baseline="0" smtClean="0">
                          <a:ln>
                            <a:noFill/>
                          </a:ln>
                          <a:solidFill>
                            <a:srgbClr val="FFFF99"/>
                          </a:solidFill>
                          <a:effectLst/>
                          <a:latin typeface="Times New Roman" pitchFamily="18" charset="0"/>
                        </a:rPr>
                        <a:t>Searching for key in a list of </a:t>
                      </a:r>
                      <a:r>
                        <a:rPr kumimoji="1" lang="en-US" sz="2400" b="1" i="1" u="none" strike="noStrike" cap="none" normalizeH="0" baseline="0" smtClean="0">
                          <a:ln>
                            <a:noFill/>
                          </a:ln>
                          <a:solidFill>
                            <a:srgbClr val="FFFF99"/>
                          </a:solidFill>
                          <a:effectLst/>
                          <a:latin typeface="Times New Roman" pitchFamily="18" charset="0"/>
                        </a:rPr>
                        <a:t>n</a:t>
                      </a:r>
                      <a:r>
                        <a:rPr kumimoji="1" lang="en-US" sz="2400" b="1" i="0" u="none" strike="noStrike" cap="none" normalizeH="0" baseline="0" smtClean="0">
                          <a:ln>
                            <a:noFill/>
                          </a:ln>
                          <a:solidFill>
                            <a:srgbClr val="FFFF99"/>
                          </a:solidFill>
                          <a:effectLst/>
                          <a:latin typeface="Times New Roman" pitchFamily="18" charset="0"/>
                        </a:rPr>
                        <a:t> items</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sz="2400" b="1" i="0" u="none" strike="noStrike" cap="none" normalizeH="0" baseline="0" smtClean="0">
                          <a:ln>
                            <a:noFill/>
                          </a:ln>
                          <a:solidFill>
                            <a:srgbClr val="FFFF99"/>
                          </a:solidFill>
                          <a:effectLst/>
                          <a:latin typeface="Times New Roman" pitchFamily="18" charset="0"/>
                        </a:rPr>
                        <a:t>Number of list’s items,  i.e. </a:t>
                      </a:r>
                      <a:r>
                        <a:rPr kumimoji="1" lang="en-US" sz="2400" b="1" i="1" u="none" strike="noStrike" cap="none" normalizeH="0" baseline="0" smtClean="0">
                          <a:ln>
                            <a:noFill/>
                          </a:ln>
                          <a:solidFill>
                            <a:srgbClr val="FFFF99"/>
                          </a:solidFill>
                          <a:effectLst/>
                          <a:latin typeface="Times New Roman" pitchFamily="18" charset="0"/>
                        </a:rPr>
                        <a:t>n</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sz="2400" b="1" i="0" u="none" strike="noStrike" cap="none" normalizeH="0" baseline="0" smtClean="0">
                          <a:ln>
                            <a:noFill/>
                          </a:ln>
                          <a:solidFill>
                            <a:srgbClr val="FFFF99"/>
                          </a:solidFill>
                          <a:effectLst/>
                          <a:latin typeface="Times New Roman" pitchFamily="18" charset="0"/>
                        </a:rPr>
                        <a:t>Key comparison</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101725">
                <a:tc>
                  <a:txBody>
                    <a:body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sz="2400" b="1" i="0" u="none" strike="noStrike" cap="none" normalizeH="0" baseline="0" smtClean="0">
                          <a:ln>
                            <a:noFill/>
                          </a:ln>
                          <a:solidFill>
                            <a:srgbClr val="FFFF99"/>
                          </a:solidFill>
                          <a:effectLst/>
                          <a:latin typeface="Times New Roman" pitchFamily="18" charset="0"/>
                        </a:rPr>
                        <a:t>Multiplication of two matrices</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sz="2400" b="1" i="0" u="none" strike="noStrike" cap="none" normalizeH="0" baseline="0" smtClean="0">
                          <a:ln>
                            <a:noFill/>
                          </a:ln>
                          <a:solidFill>
                            <a:srgbClr val="FFFF99"/>
                          </a:solidFill>
                          <a:effectLst/>
                          <a:latin typeface="Times New Roman" pitchFamily="18" charset="0"/>
                        </a:rPr>
                        <a:t>Matrix dimensions or total number of elements</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sz="2400" b="1" i="0" u="none" strike="noStrike" cap="none" normalizeH="0" baseline="0" smtClean="0">
                          <a:ln>
                            <a:noFill/>
                          </a:ln>
                          <a:solidFill>
                            <a:srgbClr val="FFFF99"/>
                          </a:solidFill>
                          <a:effectLst/>
                          <a:latin typeface="Times New Roman" pitchFamily="18" charset="0"/>
                        </a:rPr>
                        <a:t>Multiplication of two numbers</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950913">
                <a:tc>
                  <a:txBody>
                    <a:body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sz="2400" b="1" i="0" u="none" strike="noStrike" cap="none" normalizeH="0" baseline="0" smtClean="0">
                          <a:ln>
                            <a:noFill/>
                          </a:ln>
                          <a:solidFill>
                            <a:srgbClr val="FFFF99"/>
                          </a:solidFill>
                          <a:effectLst/>
                          <a:latin typeface="Times New Roman" pitchFamily="18" charset="0"/>
                        </a:rPr>
                        <a:t>Checking primality of a given integer </a:t>
                      </a:r>
                      <a:r>
                        <a:rPr kumimoji="1" lang="en-US" sz="2400" b="1" i="1" u="none" strike="noStrike" cap="none" normalizeH="0" baseline="0" smtClean="0">
                          <a:ln>
                            <a:noFill/>
                          </a:ln>
                          <a:solidFill>
                            <a:srgbClr val="FFFF99"/>
                          </a:solidFill>
                          <a:effectLst/>
                          <a:latin typeface="Times New Roman" pitchFamily="18" charset="0"/>
                        </a:rPr>
                        <a:t>n</a:t>
                      </a:r>
                      <a:endParaRPr kumimoji="1" lang="en-US" sz="2400" b="1" i="1" u="none" strike="noStrike" cap="none" normalizeH="0" baseline="30000" smtClean="0">
                        <a:ln>
                          <a:noFill/>
                        </a:ln>
                        <a:solidFill>
                          <a:srgbClr val="FFFF99"/>
                        </a:solidFill>
                        <a:effectLst/>
                        <a:latin typeface="Times New Roman" pitchFamily="18" charset="0"/>
                      </a:endParaRP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sz="2400" b="1" i="1" u="none" strike="noStrike" cap="none" normalizeH="0" baseline="0" smtClean="0">
                          <a:ln>
                            <a:noFill/>
                          </a:ln>
                          <a:solidFill>
                            <a:srgbClr val="FFFF99"/>
                          </a:solidFill>
                          <a:effectLst/>
                          <a:latin typeface="Times New Roman" pitchFamily="18" charset="0"/>
                        </a:rPr>
                        <a:t>n’</a:t>
                      </a:r>
                      <a:r>
                        <a:rPr kumimoji="1" lang="en-US" sz="2400" b="1" i="0" u="none" strike="noStrike" cap="none" normalizeH="0" baseline="0" smtClean="0">
                          <a:ln>
                            <a:noFill/>
                          </a:ln>
                          <a:solidFill>
                            <a:srgbClr val="FFFF99"/>
                          </a:solidFill>
                          <a:effectLst/>
                          <a:latin typeface="Times New Roman" pitchFamily="18" charset="0"/>
                        </a:rPr>
                        <a:t>size = number of digits (in binary representation)</a:t>
                      </a:r>
                      <a:endParaRPr kumimoji="1" lang="en-US" sz="2400" b="1" i="1" u="none" strike="noStrike" cap="none" normalizeH="0" baseline="0" smtClean="0">
                        <a:ln>
                          <a:noFill/>
                        </a:ln>
                        <a:solidFill>
                          <a:srgbClr val="FFFF99"/>
                        </a:solidFill>
                        <a:effectLst/>
                        <a:latin typeface="Times New Roman" pitchFamily="18"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sz="2400" b="1" i="0" u="none" strike="noStrike" cap="none" normalizeH="0" baseline="0" smtClean="0">
                          <a:ln>
                            <a:noFill/>
                          </a:ln>
                          <a:solidFill>
                            <a:srgbClr val="FFFF99"/>
                          </a:solidFill>
                          <a:effectLst/>
                          <a:latin typeface="Times New Roman" pitchFamily="18" charset="0"/>
                        </a:rPr>
                        <a:t>Division</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950913">
                <a:tc>
                  <a:txBody>
                    <a:body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sz="2400" b="1" i="0" u="none" strike="noStrike" cap="none" normalizeH="0" baseline="0" smtClean="0">
                          <a:ln>
                            <a:noFill/>
                          </a:ln>
                          <a:solidFill>
                            <a:srgbClr val="FFFF99"/>
                          </a:solidFill>
                          <a:effectLst/>
                          <a:latin typeface="Times New Roman" pitchFamily="18" charset="0"/>
                        </a:rPr>
                        <a:t>Typical graph problem</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sz="2400" b="1" i="0" u="none" strike="noStrike" cap="none" normalizeH="0" baseline="0" smtClean="0">
                          <a:ln>
                            <a:noFill/>
                          </a:ln>
                          <a:solidFill>
                            <a:srgbClr val="FFFF99"/>
                          </a:solidFill>
                          <a:effectLst/>
                          <a:latin typeface="Times New Roman" pitchFamily="18" charset="0"/>
                        </a:rPr>
                        <a:t>#vertices and/or edges</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sz="2400" b="1" i="0" u="none" strike="noStrike" cap="none" normalizeH="0" baseline="0" smtClean="0">
                          <a:ln>
                            <a:noFill/>
                          </a:ln>
                          <a:solidFill>
                            <a:srgbClr val="FFFF99"/>
                          </a:solidFill>
                          <a:effectLst/>
                          <a:latin typeface="Times New Roman" pitchFamily="18" charset="0"/>
                        </a:rPr>
                        <a:t>Visiting a vertex or traversing an edge</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pPr>
              <a:defRPr/>
            </a:pPr>
            <a:r>
              <a:rPr lang="en-US" smtClean="0"/>
              <a:t>Empirical analysis of time efficiency</a:t>
            </a:r>
          </a:p>
        </p:txBody>
      </p:sp>
      <p:sp>
        <p:nvSpPr>
          <p:cNvPr id="195587" name="Rectangle 3"/>
          <p:cNvSpPr>
            <a:spLocks noGrp="1" noChangeArrowheads="1"/>
          </p:cNvSpPr>
          <p:nvPr>
            <p:ph idx="1"/>
          </p:nvPr>
        </p:nvSpPr>
        <p:spPr/>
        <p:txBody>
          <a:bodyPr/>
          <a:lstStyle/>
          <a:p>
            <a:pPr>
              <a:defRPr/>
            </a:pPr>
            <a:r>
              <a:rPr lang="en-US" smtClean="0"/>
              <a:t>Select a specific (typical) sample of inputs</a:t>
            </a:r>
          </a:p>
          <a:p>
            <a:pPr>
              <a:defRPr/>
            </a:pPr>
            <a:endParaRPr lang="en-US" smtClean="0"/>
          </a:p>
          <a:p>
            <a:pPr>
              <a:defRPr/>
            </a:pPr>
            <a:r>
              <a:rPr lang="en-US" smtClean="0"/>
              <a:t>Use physical unit of time (e.g.,  milliseconds)</a:t>
            </a:r>
          </a:p>
          <a:p>
            <a:pPr>
              <a:buFont typeface="Monotype Sorts" pitchFamily="2" charset="2"/>
              <a:buNone/>
              <a:defRPr/>
            </a:pPr>
            <a:r>
              <a:rPr lang="en-US" smtClean="0"/>
              <a:t>        or</a:t>
            </a:r>
          </a:p>
          <a:p>
            <a:pPr>
              <a:buFont typeface="Monotype Sorts" pitchFamily="2" charset="2"/>
              <a:buNone/>
              <a:defRPr/>
            </a:pPr>
            <a:r>
              <a:rPr lang="en-US" smtClean="0"/>
              <a:t>    Count actual number of basic operation’s executions</a:t>
            </a:r>
          </a:p>
          <a:p>
            <a:pPr>
              <a:defRPr/>
            </a:pPr>
            <a:endParaRPr lang="en-US" smtClean="0"/>
          </a:p>
          <a:p>
            <a:pPr>
              <a:defRPr/>
            </a:pPr>
            <a:r>
              <a:rPr lang="en-US" smtClean="0"/>
              <a:t>Analyze the empirical data</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noFill/>
          <a:ln/>
        </p:spPr>
        <p:txBody>
          <a:bodyPr/>
          <a:lstStyle/>
          <a:p>
            <a:r>
              <a:rPr lang="en-US" smtClean="0">
                <a:effectLst/>
              </a:rPr>
              <a:t>Efficiencies</a:t>
            </a:r>
          </a:p>
        </p:txBody>
      </p:sp>
      <p:sp>
        <p:nvSpPr>
          <p:cNvPr id="242691" name="Rectangle 3"/>
          <p:cNvSpPr>
            <a:spLocks noGrp="1" noChangeArrowheads="1"/>
          </p:cNvSpPr>
          <p:nvPr>
            <p:ph idx="1"/>
          </p:nvPr>
        </p:nvSpPr>
        <p:spPr>
          <a:noFill/>
          <a:ln/>
        </p:spPr>
        <p:txBody>
          <a:bodyPr/>
          <a:lstStyle/>
          <a:p>
            <a:r>
              <a:rPr lang="en-US" smtClean="0">
                <a:effectLst/>
              </a:rPr>
              <a:t>Worst Case Efficiency:</a:t>
            </a:r>
          </a:p>
          <a:p>
            <a:pPr lvl="1"/>
            <a:r>
              <a:rPr lang="en-US" smtClean="0">
                <a:effectLst/>
              </a:rPr>
              <a:t>Is its efficiency for the worst case input of size n, which is an input of size n for which the algorithm runs the longest among all possible inputs of that size</a:t>
            </a:r>
          </a:p>
          <a:p>
            <a:pPr lvl="1"/>
            <a:r>
              <a:rPr lang="en-US" smtClean="0"/>
              <a:t>C</a:t>
            </a:r>
            <a:r>
              <a:rPr lang="en-US" baseline="-25000" smtClean="0"/>
              <a:t>worst</a:t>
            </a:r>
            <a:r>
              <a:rPr lang="en-US" smtClean="0"/>
              <a:t>(</a:t>
            </a:r>
            <a:r>
              <a:rPr lang="en-US" i="1" smtClean="0"/>
              <a:t>n</a:t>
            </a:r>
            <a:r>
              <a:rPr lang="en-US" smtClean="0"/>
              <a:t>)</a:t>
            </a:r>
          </a:p>
          <a:p>
            <a:r>
              <a:rPr lang="en-US" smtClean="0"/>
              <a:t>Best-case efficiency:</a:t>
            </a:r>
          </a:p>
          <a:p>
            <a:pPr lvl="1"/>
            <a:r>
              <a:rPr lang="en-US" smtClean="0">
                <a:effectLst/>
              </a:rPr>
              <a:t>Is its efficiency for the worst case input of size n, which is an input of size n for which the algorithm runs the fastest among all possible inputs of that size</a:t>
            </a:r>
          </a:p>
          <a:p>
            <a:pPr lvl="1"/>
            <a:r>
              <a:rPr lang="en-US" smtClean="0"/>
              <a:t>C</a:t>
            </a:r>
            <a:r>
              <a:rPr lang="en-US" baseline="-25000" smtClean="0"/>
              <a:t>best</a:t>
            </a:r>
            <a:r>
              <a:rPr lang="en-US" smtClean="0"/>
              <a:t>(</a:t>
            </a:r>
            <a:r>
              <a:rPr lang="en-US" i="1" smtClean="0"/>
              <a:t>n</a:t>
            </a:r>
            <a:r>
              <a:rPr lang="en-US" smtClean="0"/>
              <a:t>)</a:t>
            </a:r>
            <a:endParaRPr lang="en-US" smtClean="0">
              <a:effectLst/>
            </a:endParaRPr>
          </a:p>
          <a:p>
            <a:pPr lvl="1"/>
            <a:endParaRPr lang="en-US" smtClean="0"/>
          </a:p>
          <a:p>
            <a:pPr lvl="1"/>
            <a:endParaRPr lang="en-US" smtClean="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a:noFill/>
          <a:ln/>
        </p:spPr>
        <p:txBody>
          <a:bodyPr/>
          <a:lstStyle/>
          <a:p>
            <a:r>
              <a:rPr lang="en-US" smtClean="0">
                <a:effectLst/>
              </a:rPr>
              <a:t>Amortized efficiency</a:t>
            </a:r>
          </a:p>
        </p:txBody>
      </p:sp>
      <p:sp>
        <p:nvSpPr>
          <p:cNvPr id="243715" name="Rectangle 3"/>
          <p:cNvSpPr>
            <a:spLocks noGrp="1" noChangeArrowheads="1"/>
          </p:cNvSpPr>
          <p:nvPr>
            <p:ph idx="1"/>
          </p:nvPr>
        </p:nvSpPr>
        <p:spPr>
          <a:noFill/>
          <a:ln/>
        </p:spPr>
        <p:txBody>
          <a:bodyPr/>
          <a:lstStyle/>
          <a:p>
            <a:pPr lvl="1"/>
            <a:r>
              <a:rPr lang="en-US" sz="3200" smtClean="0">
                <a:effectLst/>
              </a:rPr>
              <a:t>It applies not to a single run of an algorithm, but rather to a sequence of operations performed on the same data structure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a:xfrm>
            <a:off x="609600" y="228600"/>
            <a:ext cx="7588250" cy="609600"/>
          </a:xfrm>
        </p:spPr>
        <p:txBody>
          <a:bodyPr/>
          <a:lstStyle/>
          <a:p>
            <a:pPr>
              <a:defRPr/>
            </a:pPr>
            <a:r>
              <a:rPr lang="en-US" smtClean="0"/>
              <a:t>Best-case, average-case, worst-case</a:t>
            </a:r>
          </a:p>
        </p:txBody>
      </p:sp>
      <p:sp>
        <p:nvSpPr>
          <p:cNvPr id="267267" name="Rectangle 3"/>
          <p:cNvSpPr>
            <a:spLocks noGrp="1" noChangeArrowheads="1"/>
          </p:cNvSpPr>
          <p:nvPr>
            <p:ph idx="1"/>
          </p:nvPr>
        </p:nvSpPr>
        <p:spPr>
          <a:xfrm>
            <a:off x="457200" y="1066800"/>
            <a:ext cx="8686800" cy="4905375"/>
          </a:xfrm>
        </p:spPr>
        <p:txBody>
          <a:bodyPr/>
          <a:lstStyle/>
          <a:p>
            <a:pPr>
              <a:buFont typeface="Monotype Sorts" pitchFamily="2" charset="2"/>
              <a:buNone/>
            </a:pPr>
            <a:r>
              <a:rPr lang="en-US" smtClean="0"/>
              <a:t>For some algorithms, efficiency depends on form of input:</a:t>
            </a:r>
          </a:p>
          <a:p>
            <a:r>
              <a:rPr lang="en-US" smtClean="0"/>
              <a:t>Worst case:    C</a:t>
            </a:r>
            <a:r>
              <a:rPr lang="en-US" baseline="-25000" smtClean="0"/>
              <a:t>worst</a:t>
            </a:r>
            <a:r>
              <a:rPr lang="en-US" smtClean="0"/>
              <a:t>(</a:t>
            </a:r>
            <a:r>
              <a:rPr lang="en-US" i="1" smtClean="0"/>
              <a:t>n</a:t>
            </a:r>
            <a:r>
              <a:rPr lang="en-US" smtClean="0"/>
              <a:t>) – maximum over inputs of size </a:t>
            </a:r>
            <a:r>
              <a:rPr lang="en-US" i="1" smtClean="0"/>
              <a:t>n</a:t>
            </a:r>
          </a:p>
          <a:p>
            <a:r>
              <a:rPr lang="en-US" smtClean="0"/>
              <a:t>Best case:        C</a:t>
            </a:r>
            <a:r>
              <a:rPr lang="en-US" baseline="-25000" smtClean="0"/>
              <a:t>best</a:t>
            </a:r>
            <a:r>
              <a:rPr lang="en-US" smtClean="0"/>
              <a:t>(</a:t>
            </a:r>
            <a:r>
              <a:rPr lang="en-US" i="1" smtClean="0"/>
              <a:t>n</a:t>
            </a:r>
            <a:r>
              <a:rPr lang="en-US" smtClean="0"/>
              <a:t>) –  minimum over inputs of size </a:t>
            </a:r>
            <a:r>
              <a:rPr lang="en-US" i="1" smtClean="0"/>
              <a:t>n</a:t>
            </a:r>
            <a:endParaRPr lang="en-US" smtClean="0"/>
          </a:p>
          <a:p>
            <a:r>
              <a:rPr lang="en-US" smtClean="0"/>
              <a:t>Average case:  C</a:t>
            </a:r>
            <a:r>
              <a:rPr lang="en-US" baseline="-25000" smtClean="0"/>
              <a:t>avg</a:t>
            </a:r>
            <a:r>
              <a:rPr lang="en-US" smtClean="0"/>
              <a:t>(</a:t>
            </a:r>
            <a:r>
              <a:rPr lang="en-US" i="1" smtClean="0"/>
              <a:t>n</a:t>
            </a:r>
            <a:r>
              <a:rPr lang="en-US" smtClean="0"/>
              <a:t>) – “average” over inputs of size </a:t>
            </a:r>
            <a:r>
              <a:rPr lang="en-US" i="1" smtClean="0"/>
              <a:t>n</a:t>
            </a:r>
          </a:p>
          <a:p>
            <a:pPr>
              <a:buFont typeface="Monotype Sorts" pitchFamily="2" charset="2"/>
              <a:buNone/>
            </a:pPr>
            <a:endParaRPr lang="en-US" smtClean="0"/>
          </a:p>
          <a:p>
            <a:pPr lvl="1"/>
            <a:r>
              <a:rPr lang="en-US" smtClean="0"/>
              <a:t>Number of times the basic operation will be executed on typical  input</a:t>
            </a:r>
          </a:p>
          <a:p>
            <a:pPr lvl="1"/>
            <a:r>
              <a:rPr lang="en-US" smtClean="0"/>
              <a:t>NOT the average of worst and best case</a:t>
            </a:r>
          </a:p>
          <a:p>
            <a:pPr lvl="1"/>
            <a:r>
              <a:rPr lang="en-US" smtClean="0"/>
              <a:t>Expected number of basic operations considered as a random variable under some assumption about the probability distribution of all possible inputs. So, avg = expected under uniform distribution.</a:t>
            </a:r>
          </a:p>
          <a:p>
            <a:endParaRPr lang="en-US"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p:txBody>
          <a:bodyPr/>
          <a:lstStyle/>
          <a:p>
            <a:pPr>
              <a:defRPr/>
            </a:pPr>
            <a:r>
              <a:rPr lang="en-US" smtClean="0"/>
              <a:t>Example: Sequential search</a:t>
            </a:r>
          </a:p>
        </p:txBody>
      </p:sp>
      <p:sp>
        <p:nvSpPr>
          <p:cNvPr id="347139" name="Rectangle 3"/>
          <p:cNvSpPr>
            <a:spLocks noGrp="1" noChangeArrowheads="1"/>
          </p:cNvSpPr>
          <p:nvPr>
            <p:ph type="body" sz="half" idx="1"/>
          </p:nvPr>
        </p:nvSpPr>
        <p:spPr>
          <a:xfrm>
            <a:off x="609600" y="4419600"/>
            <a:ext cx="7924800" cy="1981200"/>
          </a:xfrm>
        </p:spPr>
        <p:txBody>
          <a:bodyPr/>
          <a:lstStyle/>
          <a:p>
            <a:pPr>
              <a:lnSpc>
                <a:spcPct val="90000"/>
              </a:lnSpc>
            </a:pPr>
            <a:r>
              <a:rPr lang="en-US" smtClean="0"/>
              <a:t>Worst case</a:t>
            </a:r>
          </a:p>
          <a:p>
            <a:pPr>
              <a:lnSpc>
                <a:spcPct val="90000"/>
              </a:lnSpc>
            </a:pPr>
            <a:endParaRPr lang="en-US" sz="2000" smtClean="0"/>
          </a:p>
          <a:p>
            <a:pPr>
              <a:lnSpc>
                <a:spcPct val="90000"/>
              </a:lnSpc>
            </a:pPr>
            <a:r>
              <a:rPr lang="en-US" smtClean="0"/>
              <a:t>Best case</a:t>
            </a:r>
          </a:p>
          <a:p>
            <a:pPr>
              <a:lnSpc>
                <a:spcPct val="90000"/>
              </a:lnSpc>
            </a:pPr>
            <a:endParaRPr lang="en-US" sz="2000" smtClean="0"/>
          </a:p>
          <a:p>
            <a:pPr>
              <a:lnSpc>
                <a:spcPct val="90000"/>
              </a:lnSpc>
            </a:pPr>
            <a:r>
              <a:rPr lang="en-US" smtClean="0"/>
              <a:t>Average case</a:t>
            </a:r>
          </a:p>
        </p:txBody>
      </p:sp>
      <p:pic>
        <p:nvPicPr>
          <p:cNvPr id="14340" name="Picture 4" descr="2_1a"/>
          <p:cNvPicPr>
            <a:picLocks noGrp="1" noChangeAspect="1" noChangeArrowheads="1"/>
          </p:cNvPicPr>
          <p:nvPr>
            <p:ph sz="half" idx="2"/>
          </p:nvPr>
        </p:nvPicPr>
        <p:blipFill>
          <a:blip r:embed="rId3"/>
          <a:srcRect/>
          <a:stretch>
            <a:fillRect/>
          </a:stretch>
        </p:blipFill>
        <p:spPr>
          <a:xfrm>
            <a:off x="685800" y="1219200"/>
            <a:ext cx="7391400" cy="3281363"/>
          </a:xfrm>
          <a:solidFill>
            <a:schemeClr val="tx1"/>
          </a:solidFill>
        </p:spPr>
      </p:pic>
      <p:sp>
        <p:nvSpPr>
          <p:cNvPr id="347142" name="Text Box 6"/>
          <p:cNvSpPr txBox="1">
            <a:spLocks noChangeArrowheads="1"/>
          </p:cNvSpPr>
          <p:nvPr/>
        </p:nvSpPr>
        <p:spPr bwMode="auto">
          <a:xfrm>
            <a:off x="4038600" y="4572000"/>
            <a:ext cx="2819400" cy="457200"/>
          </a:xfrm>
          <a:prstGeom prst="rect">
            <a:avLst/>
          </a:prstGeom>
          <a:noFill/>
          <a:ln w="12700">
            <a:noFill/>
            <a:miter lim="800000"/>
            <a:headEnd type="none" w="sm" len="sm"/>
            <a:tailEnd type="none" w="sm" len="sm"/>
          </a:ln>
        </p:spPr>
        <p:txBody>
          <a:bodyPr>
            <a:spAutoFit/>
          </a:bodyPr>
          <a:lstStyle/>
          <a:p>
            <a:pPr>
              <a:spcBef>
                <a:spcPct val="50000"/>
              </a:spcBef>
            </a:pPr>
            <a:r>
              <a:rPr lang="en-US"/>
              <a:t> n key comparisons</a:t>
            </a:r>
          </a:p>
        </p:txBody>
      </p:sp>
      <p:sp>
        <p:nvSpPr>
          <p:cNvPr id="347143" name="Text Box 7"/>
          <p:cNvSpPr txBox="1">
            <a:spLocks noChangeArrowheads="1"/>
          </p:cNvSpPr>
          <p:nvPr/>
        </p:nvSpPr>
        <p:spPr bwMode="auto">
          <a:xfrm>
            <a:off x="3886200" y="5257800"/>
            <a:ext cx="2743200" cy="457200"/>
          </a:xfrm>
          <a:prstGeom prst="rect">
            <a:avLst/>
          </a:prstGeom>
          <a:noFill/>
          <a:ln w="12700">
            <a:noFill/>
            <a:miter lim="800000"/>
            <a:headEnd type="none" w="sm" len="sm"/>
            <a:tailEnd type="none" w="sm" len="sm"/>
          </a:ln>
        </p:spPr>
        <p:txBody>
          <a:bodyPr>
            <a:spAutoFit/>
          </a:bodyPr>
          <a:lstStyle/>
          <a:p>
            <a:pPr>
              <a:spcBef>
                <a:spcPct val="50000"/>
              </a:spcBef>
            </a:pPr>
            <a:r>
              <a:rPr lang="en-US"/>
              <a:t> 1 comparisons</a:t>
            </a:r>
          </a:p>
        </p:txBody>
      </p:sp>
      <p:sp>
        <p:nvSpPr>
          <p:cNvPr id="347144" name="Text Box 8"/>
          <p:cNvSpPr txBox="1">
            <a:spLocks noChangeArrowheads="1"/>
          </p:cNvSpPr>
          <p:nvPr/>
        </p:nvSpPr>
        <p:spPr bwMode="auto">
          <a:xfrm>
            <a:off x="4191000" y="5867400"/>
            <a:ext cx="3733800" cy="457200"/>
          </a:xfrm>
          <a:prstGeom prst="rect">
            <a:avLst/>
          </a:prstGeom>
          <a:noFill/>
          <a:ln w="12700">
            <a:noFill/>
            <a:miter lim="800000"/>
            <a:headEnd type="none" w="sm" len="sm"/>
            <a:tailEnd type="none" w="sm" len="sm"/>
          </a:ln>
        </p:spPr>
        <p:txBody>
          <a:bodyPr>
            <a:spAutoFit/>
          </a:bodyPr>
          <a:lstStyle/>
          <a:p>
            <a:pPr>
              <a:spcBef>
                <a:spcPct val="50000"/>
              </a:spcBef>
            </a:pPr>
            <a:r>
              <a:rPr lang="en-US"/>
              <a:t>(n+1)/2, assuming K is in 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47142"/>
                                        </p:tgtEl>
                                        <p:attrNameLst>
                                          <p:attrName>style.visibility</p:attrName>
                                        </p:attrNameLst>
                                      </p:cBhvr>
                                      <p:to>
                                        <p:strVal val="visible"/>
                                      </p:to>
                                    </p:set>
                                    <p:anim calcmode="lin" valueType="num">
                                      <p:cBhvr additive="base">
                                        <p:cTn id="7" dur="500" fill="hold"/>
                                        <p:tgtEl>
                                          <p:spTgt spid="347142"/>
                                        </p:tgtEl>
                                        <p:attrNameLst>
                                          <p:attrName>ppt_x</p:attrName>
                                        </p:attrNameLst>
                                      </p:cBhvr>
                                      <p:tavLst>
                                        <p:tav tm="0">
                                          <p:val>
                                            <p:strVal val="1+#ppt_w/2"/>
                                          </p:val>
                                        </p:tav>
                                        <p:tav tm="100000">
                                          <p:val>
                                            <p:strVal val="#ppt_x"/>
                                          </p:val>
                                        </p:tav>
                                      </p:tavLst>
                                    </p:anim>
                                    <p:anim calcmode="lin" valueType="num">
                                      <p:cBhvr additive="base">
                                        <p:cTn id="8" dur="500" fill="hold"/>
                                        <p:tgtEl>
                                          <p:spTgt spid="34714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47143"/>
                                        </p:tgtEl>
                                        <p:attrNameLst>
                                          <p:attrName>style.visibility</p:attrName>
                                        </p:attrNameLst>
                                      </p:cBhvr>
                                      <p:to>
                                        <p:strVal val="visible"/>
                                      </p:to>
                                    </p:set>
                                    <p:anim calcmode="lin" valueType="num">
                                      <p:cBhvr additive="base">
                                        <p:cTn id="13" dur="500" fill="hold"/>
                                        <p:tgtEl>
                                          <p:spTgt spid="347143"/>
                                        </p:tgtEl>
                                        <p:attrNameLst>
                                          <p:attrName>ppt_x</p:attrName>
                                        </p:attrNameLst>
                                      </p:cBhvr>
                                      <p:tavLst>
                                        <p:tav tm="0">
                                          <p:val>
                                            <p:strVal val="1+#ppt_w/2"/>
                                          </p:val>
                                        </p:tav>
                                        <p:tav tm="100000">
                                          <p:val>
                                            <p:strVal val="#ppt_x"/>
                                          </p:val>
                                        </p:tav>
                                      </p:tavLst>
                                    </p:anim>
                                    <p:anim calcmode="lin" valueType="num">
                                      <p:cBhvr additive="base">
                                        <p:cTn id="14" dur="500" fill="hold"/>
                                        <p:tgtEl>
                                          <p:spTgt spid="34714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47144"/>
                                        </p:tgtEl>
                                        <p:attrNameLst>
                                          <p:attrName>style.visibility</p:attrName>
                                        </p:attrNameLst>
                                      </p:cBhvr>
                                      <p:to>
                                        <p:strVal val="visible"/>
                                      </p:to>
                                    </p:set>
                                    <p:anim calcmode="lin" valueType="num">
                                      <p:cBhvr additive="base">
                                        <p:cTn id="19" dur="500" fill="hold"/>
                                        <p:tgtEl>
                                          <p:spTgt spid="347144"/>
                                        </p:tgtEl>
                                        <p:attrNameLst>
                                          <p:attrName>ppt_x</p:attrName>
                                        </p:attrNameLst>
                                      </p:cBhvr>
                                      <p:tavLst>
                                        <p:tav tm="0">
                                          <p:val>
                                            <p:strVal val="1+#ppt_w/2"/>
                                          </p:val>
                                        </p:tav>
                                        <p:tav tm="100000">
                                          <p:val>
                                            <p:strVal val="#ppt_x"/>
                                          </p:val>
                                        </p:tav>
                                      </p:tavLst>
                                    </p:anim>
                                    <p:anim calcmode="lin" valueType="num">
                                      <p:cBhvr additive="base">
                                        <p:cTn id="20" dur="500" fill="hold"/>
                                        <p:tgtEl>
                                          <p:spTgt spid="3471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42" grpId="0"/>
      <p:bldP spid="347143" grpId="0"/>
      <p:bldP spid="34714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a:xfrm>
            <a:off x="609600" y="228600"/>
            <a:ext cx="8305800" cy="609600"/>
          </a:xfrm>
        </p:spPr>
        <p:txBody>
          <a:bodyPr/>
          <a:lstStyle/>
          <a:p>
            <a:pPr>
              <a:defRPr/>
            </a:pPr>
            <a:r>
              <a:rPr lang="en-US" sz="3200" smtClean="0"/>
              <a:t>Types of formulas for basic operation’s count</a:t>
            </a:r>
          </a:p>
        </p:txBody>
      </p:sp>
      <p:sp>
        <p:nvSpPr>
          <p:cNvPr id="198659" name="Rectangle 3"/>
          <p:cNvSpPr>
            <a:spLocks noGrp="1" noChangeArrowheads="1"/>
          </p:cNvSpPr>
          <p:nvPr>
            <p:ph idx="1"/>
          </p:nvPr>
        </p:nvSpPr>
        <p:spPr/>
        <p:txBody>
          <a:bodyPr/>
          <a:lstStyle/>
          <a:p>
            <a:pPr>
              <a:defRPr/>
            </a:pPr>
            <a:r>
              <a:rPr lang="en-US" smtClean="0"/>
              <a:t>Exact formula</a:t>
            </a:r>
          </a:p>
          <a:p>
            <a:pPr>
              <a:buFont typeface="Monotype Sorts" pitchFamily="2" charset="2"/>
              <a:buNone/>
              <a:defRPr/>
            </a:pPr>
            <a:r>
              <a:rPr lang="en-US" smtClean="0"/>
              <a:t>            e.g., C(</a:t>
            </a:r>
            <a:r>
              <a:rPr lang="en-US" i="1" smtClean="0"/>
              <a:t>n</a:t>
            </a:r>
            <a:r>
              <a:rPr lang="en-US" smtClean="0"/>
              <a:t>) = </a:t>
            </a:r>
            <a:r>
              <a:rPr lang="en-US" i="1" smtClean="0"/>
              <a:t>n</a:t>
            </a:r>
            <a:r>
              <a:rPr lang="en-US" smtClean="0"/>
              <a:t>(</a:t>
            </a:r>
            <a:r>
              <a:rPr lang="en-US" i="1" smtClean="0"/>
              <a:t>n</a:t>
            </a:r>
            <a:r>
              <a:rPr lang="en-US" smtClean="0"/>
              <a:t>-1)/2</a:t>
            </a:r>
          </a:p>
          <a:p>
            <a:pPr>
              <a:defRPr/>
            </a:pPr>
            <a:endParaRPr lang="en-US" smtClean="0"/>
          </a:p>
          <a:p>
            <a:pPr>
              <a:defRPr/>
            </a:pPr>
            <a:r>
              <a:rPr lang="en-US" smtClean="0"/>
              <a:t>Formula indicating order of growth with specific multiplicative constant</a:t>
            </a:r>
          </a:p>
          <a:p>
            <a:pPr>
              <a:buFont typeface="Monotype Sorts" pitchFamily="2" charset="2"/>
              <a:buNone/>
              <a:defRPr/>
            </a:pPr>
            <a:r>
              <a:rPr lang="en-US" smtClean="0"/>
              <a:t>            e.g., C(</a:t>
            </a:r>
            <a:r>
              <a:rPr lang="en-US" i="1" smtClean="0"/>
              <a:t>n</a:t>
            </a:r>
            <a:r>
              <a:rPr lang="en-US" smtClean="0"/>
              <a:t>) </a:t>
            </a:r>
            <a:r>
              <a:rPr lang="en-US" smtClean="0">
                <a:latin typeface="Lucida Grande" pitchFamily="84" charset="0"/>
                <a:cs typeface="Times New Roman" pitchFamily="18" charset="0"/>
              </a:rPr>
              <a:t>≈</a:t>
            </a:r>
            <a:r>
              <a:rPr lang="en-US" smtClean="0"/>
              <a:t> 0.5 </a:t>
            </a:r>
            <a:r>
              <a:rPr lang="en-US" i="1" smtClean="0"/>
              <a:t>n</a:t>
            </a:r>
            <a:r>
              <a:rPr lang="en-US" baseline="30000" smtClean="0"/>
              <a:t>2</a:t>
            </a:r>
          </a:p>
          <a:p>
            <a:pPr>
              <a:buFont typeface="Monotype Sorts" pitchFamily="2" charset="2"/>
              <a:buNone/>
              <a:defRPr/>
            </a:pPr>
            <a:endParaRPr lang="en-US" smtClean="0"/>
          </a:p>
          <a:p>
            <a:pPr>
              <a:defRPr/>
            </a:pPr>
            <a:r>
              <a:rPr lang="en-US" smtClean="0"/>
              <a:t>Formula indicating order of growth with unknown multiplicative constant</a:t>
            </a:r>
          </a:p>
          <a:p>
            <a:pPr>
              <a:buFont typeface="Monotype Sorts" pitchFamily="2" charset="2"/>
              <a:buNone/>
              <a:defRPr/>
            </a:pPr>
            <a:r>
              <a:rPr lang="en-US" smtClean="0"/>
              <a:t>            e.g., C(</a:t>
            </a:r>
            <a:r>
              <a:rPr lang="en-US" i="1" smtClean="0"/>
              <a:t>n</a:t>
            </a:r>
            <a:r>
              <a:rPr lang="en-US" smtClean="0"/>
              <a:t>) </a:t>
            </a:r>
            <a:r>
              <a:rPr lang="en-US" smtClean="0">
                <a:latin typeface="Lucida Grande" pitchFamily="84" charset="0"/>
                <a:cs typeface="Times New Roman" pitchFamily="18" charset="0"/>
              </a:rPr>
              <a:t>≈</a:t>
            </a:r>
            <a:r>
              <a:rPr lang="en-US" smtClean="0"/>
              <a:t> </a:t>
            </a:r>
            <a:r>
              <a:rPr lang="en-US" i="1" smtClean="0"/>
              <a:t>cn</a:t>
            </a:r>
            <a:r>
              <a:rPr lang="en-US" baseline="30000" smtClean="0"/>
              <a:t>2</a:t>
            </a:r>
            <a:endParaRPr lang="en-US" smtClean="0"/>
          </a:p>
          <a:p>
            <a:pPr>
              <a:defRPr/>
            </a:pPr>
            <a:endParaRPr 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a:noFill/>
          <a:ln/>
        </p:spPr>
        <p:txBody>
          <a:bodyPr/>
          <a:lstStyle/>
          <a:p>
            <a:r>
              <a:rPr lang="en-US" smtClean="0">
                <a:effectLst/>
              </a:rPr>
              <a:t>PSEUDOCODE</a:t>
            </a:r>
          </a:p>
        </p:txBody>
      </p:sp>
      <p:sp>
        <p:nvSpPr>
          <p:cNvPr id="216067" name="Rectangle 3"/>
          <p:cNvSpPr>
            <a:spLocks noGrp="1" noChangeArrowheads="1"/>
          </p:cNvSpPr>
          <p:nvPr>
            <p:ph idx="1"/>
          </p:nvPr>
        </p:nvSpPr>
        <p:spPr>
          <a:xfrm>
            <a:off x="533400" y="1219200"/>
            <a:ext cx="8305800" cy="3810000"/>
          </a:xfrm>
          <a:noFill/>
          <a:ln/>
        </p:spPr>
        <p:txBody>
          <a:bodyPr>
            <a:normAutofit fontScale="70000" lnSpcReduction="20000"/>
          </a:bodyPr>
          <a:lstStyle/>
          <a:p>
            <a:pPr>
              <a:spcBef>
                <a:spcPct val="0"/>
              </a:spcBef>
              <a:buClrTx/>
              <a:buSzTx/>
              <a:buFontTx/>
              <a:buNone/>
            </a:pPr>
            <a:r>
              <a:rPr kumimoji="0" lang="en-US" b="0" smtClean="0">
                <a:solidFill>
                  <a:schemeClr val="tx1"/>
                </a:solidFill>
                <a:effectLst/>
              </a:rPr>
              <a:t>    </a:t>
            </a:r>
          </a:p>
          <a:p>
            <a:r>
              <a:rPr lang="en-US" smtClean="0">
                <a:effectLst/>
              </a:rPr>
              <a:t>Pseudocode (pronounced SOO-doh-kohd) is a detailed yet readable description of what a computer program or algorithm must do, expressed in a formally-styled natural language rather than in a programming language. </a:t>
            </a:r>
          </a:p>
          <a:p>
            <a:pPr>
              <a:buFont typeface="Monotype Sorts" pitchFamily="2" charset="2"/>
              <a:buNone/>
            </a:pPr>
            <a:endParaRPr lang="en-US" smtClean="0">
              <a:effectLst/>
            </a:endParaRPr>
          </a:p>
          <a:p>
            <a:r>
              <a:rPr lang="en-US" smtClean="0">
                <a:effectLst/>
              </a:rPr>
              <a:t>It is sometimes used as a detailed step in the process of developing a program.</a:t>
            </a:r>
            <a:r>
              <a:rPr kumimoji="0" lang="en-US" b="0" smtClean="0">
                <a:solidFill>
                  <a:schemeClr val="tx1"/>
                </a:solidFill>
                <a:effectLst/>
              </a:rPr>
              <a:t> </a:t>
            </a:r>
          </a:p>
          <a:p>
            <a:pPr>
              <a:buFont typeface="Monotype Sorts" pitchFamily="2" charset="2"/>
              <a:buNone/>
            </a:pPr>
            <a:endParaRPr kumimoji="0" lang="en-US" b="0" smtClean="0">
              <a:solidFill>
                <a:schemeClr val="tx1"/>
              </a:solidFill>
              <a:effectLst/>
            </a:endParaRPr>
          </a:p>
          <a:p>
            <a:r>
              <a:rPr lang="en-US" smtClean="0">
                <a:effectLst/>
              </a:rPr>
              <a:t>It allows programmers to express the design in great detail and provides programmers a detailed template for the next step of writing code in a specific programming language.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pPr>
              <a:defRPr/>
            </a:pPr>
            <a:r>
              <a:rPr lang="en-US" smtClean="0"/>
              <a:t>Order of growth </a:t>
            </a:r>
          </a:p>
        </p:txBody>
      </p:sp>
      <p:sp>
        <p:nvSpPr>
          <p:cNvPr id="199683" name="Rectangle 3"/>
          <p:cNvSpPr>
            <a:spLocks noGrp="1" noChangeArrowheads="1"/>
          </p:cNvSpPr>
          <p:nvPr>
            <p:ph idx="1"/>
          </p:nvPr>
        </p:nvSpPr>
        <p:spPr>
          <a:xfrm>
            <a:off x="609600" y="1266825"/>
            <a:ext cx="8534400" cy="4905375"/>
          </a:xfrm>
        </p:spPr>
        <p:txBody>
          <a:bodyPr/>
          <a:lstStyle/>
          <a:p>
            <a:pPr>
              <a:defRPr/>
            </a:pPr>
            <a:r>
              <a:rPr lang="en-US" smtClean="0"/>
              <a:t>Most important: Order of growth within a constant multiple as </a:t>
            </a:r>
            <a:r>
              <a:rPr lang="en-US" i="1" smtClean="0"/>
              <a:t>n</a:t>
            </a:r>
            <a:r>
              <a:rPr lang="en-US" smtClean="0"/>
              <a:t>→∞</a:t>
            </a:r>
            <a:endParaRPr lang="en-US" smtClean="0">
              <a:cs typeface="Times New Roman" pitchFamily="18" charset="0"/>
            </a:endParaRPr>
          </a:p>
          <a:p>
            <a:pPr>
              <a:defRPr/>
            </a:pPr>
            <a:endParaRPr lang="en-US" smtClean="0">
              <a:cs typeface="Times New Roman" pitchFamily="18" charset="0"/>
            </a:endParaRPr>
          </a:p>
          <a:p>
            <a:pPr>
              <a:defRPr/>
            </a:pPr>
            <a:r>
              <a:rPr lang="en-US" smtClean="0">
                <a:cs typeface="Times New Roman" pitchFamily="18" charset="0"/>
              </a:rPr>
              <a:t>Example:</a:t>
            </a:r>
          </a:p>
          <a:p>
            <a:pPr lvl="1">
              <a:defRPr/>
            </a:pPr>
            <a:r>
              <a:rPr lang="en-US" smtClean="0">
                <a:cs typeface="Times New Roman" pitchFamily="18" charset="0"/>
              </a:rPr>
              <a:t>How much faster will algorithm run on computer that is twice as fast?</a:t>
            </a:r>
          </a:p>
          <a:p>
            <a:pPr lvl="1">
              <a:defRPr/>
            </a:pPr>
            <a:endParaRPr lang="en-US" smtClean="0">
              <a:cs typeface="Times New Roman" pitchFamily="18" charset="0"/>
            </a:endParaRPr>
          </a:p>
          <a:p>
            <a:pPr lvl="1">
              <a:defRPr/>
            </a:pPr>
            <a:r>
              <a:rPr lang="en-US" smtClean="0">
                <a:cs typeface="Times New Roman" pitchFamily="18" charset="0"/>
              </a:rPr>
              <a:t>How much longer does it take to solve problem of double input size?</a:t>
            </a:r>
          </a:p>
          <a:p>
            <a:pPr>
              <a:defRPr/>
            </a:pPr>
            <a:endParaRPr lang="en-US" smtClean="0">
              <a:cs typeface="Times New Roman" pitchFamily="18" charset="0"/>
            </a:endParaRPr>
          </a:p>
          <a:p>
            <a:pPr>
              <a:buFont typeface="Monotype Sorts" pitchFamily="2" charset="2"/>
              <a:buNone/>
              <a:defRPr/>
            </a:pPr>
            <a:endParaRPr lang="en-US" smtClean="0">
              <a:cs typeface="Times New Roman" pitchFamily="18"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83" name="Rectangle 7"/>
          <p:cNvSpPr>
            <a:spLocks noGrp="1" noChangeArrowheads="1"/>
          </p:cNvSpPr>
          <p:nvPr>
            <p:ph type="title"/>
          </p:nvPr>
        </p:nvSpPr>
        <p:spPr>
          <a:xfrm>
            <a:off x="609600" y="228600"/>
            <a:ext cx="8305800" cy="609600"/>
          </a:xfrm>
        </p:spPr>
        <p:txBody>
          <a:bodyPr/>
          <a:lstStyle/>
          <a:p>
            <a:pPr>
              <a:defRPr/>
            </a:pPr>
            <a:r>
              <a:rPr lang="en-US" sz="3200" smtClean="0"/>
              <a:t>Values of some important functions as </a:t>
            </a:r>
            <a:r>
              <a:rPr lang="en-US" sz="3200" i="1" smtClean="0"/>
              <a:t>n </a:t>
            </a:r>
            <a:r>
              <a:rPr lang="en-US" sz="3200" smtClean="0">
                <a:solidFill>
                  <a:schemeClr val="tx1"/>
                </a:solidFill>
                <a:sym typeface="Symbol" pitchFamily="84" charset="2"/>
              </a:rPr>
              <a:t> </a:t>
            </a:r>
          </a:p>
        </p:txBody>
      </p:sp>
      <p:pic>
        <p:nvPicPr>
          <p:cNvPr id="17410" name="Picture 4" descr="table2"/>
          <p:cNvPicPr>
            <a:picLocks noGrp="1" noChangeAspect="1" noChangeArrowheads="1"/>
          </p:cNvPicPr>
          <p:nvPr>
            <p:ph idx="1"/>
          </p:nvPr>
        </p:nvPicPr>
        <p:blipFill>
          <a:blip r:embed="rId3"/>
          <a:srcRect/>
          <a:stretch>
            <a:fillRect/>
          </a:stretch>
        </p:blipFill>
        <p:spPr>
          <a:xfrm>
            <a:off x="609600" y="1752600"/>
            <a:ext cx="8382000" cy="3403600"/>
          </a:xfrm>
          <a:noFill/>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a:noFill/>
          <a:ln/>
        </p:spPr>
        <p:txBody>
          <a:bodyPr/>
          <a:lstStyle/>
          <a:p>
            <a:r>
              <a:rPr lang="en-US" smtClean="0">
                <a:effectLst/>
              </a:rPr>
              <a:t>Asymptotic Notations</a:t>
            </a:r>
          </a:p>
        </p:txBody>
      </p:sp>
      <p:sp>
        <p:nvSpPr>
          <p:cNvPr id="244739" name="Rectangle 3"/>
          <p:cNvSpPr>
            <a:spLocks noGrp="1" noChangeArrowheads="1"/>
          </p:cNvSpPr>
          <p:nvPr>
            <p:ph idx="1"/>
          </p:nvPr>
        </p:nvSpPr>
        <p:spPr>
          <a:noFill/>
          <a:ln/>
        </p:spPr>
        <p:txBody>
          <a:bodyPr/>
          <a:lstStyle/>
          <a:p>
            <a:r>
              <a:rPr lang="en-US" smtClean="0">
                <a:effectLst/>
              </a:rPr>
              <a:t>O (Big-Oh)-notation</a:t>
            </a:r>
          </a:p>
          <a:p>
            <a:r>
              <a:rPr lang="el-GR" smtClean="0">
                <a:effectLst/>
                <a:cs typeface="Times New Roman" pitchFamily="18" charset="0"/>
              </a:rPr>
              <a:t>Ω</a:t>
            </a:r>
            <a:r>
              <a:rPr lang="en-US" smtClean="0">
                <a:effectLst/>
                <a:cs typeface="Times New Roman" pitchFamily="18" charset="0"/>
              </a:rPr>
              <a:t> </a:t>
            </a:r>
            <a:r>
              <a:rPr lang="en-US" smtClean="0">
                <a:effectLst/>
              </a:rPr>
              <a:t>(Big-Omega) </a:t>
            </a:r>
            <a:r>
              <a:rPr lang="en-US" smtClean="0">
                <a:effectLst/>
                <a:cs typeface="Times New Roman" pitchFamily="18" charset="0"/>
              </a:rPr>
              <a:t>-notation</a:t>
            </a:r>
          </a:p>
          <a:p>
            <a:r>
              <a:rPr lang="el-GR" smtClean="0">
                <a:effectLst/>
                <a:cs typeface="Times New Roman" pitchFamily="18" charset="0"/>
              </a:rPr>
              <a:t>Θ</a:t>
            </a:r>
            <a:r>
              <a:rPr lang="en-US" smtClean="0">
                <a:effectLst/>
                <a:cs typeface="Times New Roman" pitchFamily="18" charset="0"/>
              </a:rPr>
              <a:t> </a:t>
            </a:r>
            <a:r>
              <a:rPr lang="en-US" smtClean="0">
                <a:effectLst/>
              </a:rPr>
              <a:t>(Big-Theta) </a:t>
            </a:r>
            <a:r>
              <a:rPr lang="en-US" smtClean="0">
                <a:effectLst/>
                <a:cs typeface="Times New Roman" pitchFamily="18" charset="0"/>
              </a:rPr>
              <a:t>-notation</a:t>
            </a:r>
          </a:p>
          <a:p>
            <a:endParaRPr lang="en-US" smtClean="0">
              <a:effectLst/>
            </a:endParaRPr>
          </a:p>
          <a:p>
            <a:endParaRPr lang="en-US" smtClean="0">
              <a:effectLst/>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pPr>
              <a:defRPr/>
            </a:pPr>
            <a:r>
              <a:rPr lang="en-US" smtClean="0"/>
              <a:t>Asymptotic order of growth</a:t>
            </a:r>
          </a:p>
        </p:txBody>
      </p:sp>
      <p:sp>
        <p:nvSpPr>
          <p:cNvPr id="200707" name="Rectangle 3"/>
          <p:cNvSpPr>
            <a:spLocks noGrp="1" noChangeArrowheads="1"/>
          </p:cNvSpPr>
          <p:nvPr>
            <p:ph idx="1"/>
          </p:nvPr>
        </p:nvSpPr>
        <p:spPr>
          <a:xfrm>
            <a:off x="381000" y="1266825"/>
            <a:ext cx="8763000" cy="4905375"/>
          </a:xfrm>
        </p:spPr>
        <p:txBody>
          <a:bodyPr/>
          <a:lstStyle/>
          <a:p>
            <a:pPr>
              <a:buFont typeface="Monotype Sorts" pitchFamily="2" charset="2"/>
              <a:buNone/>
              <a:defRPr/>
            </a:pPr>
            <a:r>
              <a:rPr lang="en-US" smtClean="0"/>
              <a:t>A way of comparing functions that ignores constant factors and small input sizes </a:t>
            </a:r>
            <a:r>
              <a:rPr lang="en-US" smtClean="0">
                <a:solidFill>
                  <a:schemeClr val="tx1"/>
                </a:solidFill>
              </a:rPr>
              <a:t>(because?)</a:t>
            </a:r>
          </a:p>
          <a:p>
            <a:pPr>
              <a:defRPr/>
            </a:pPr>
            <a:endParaRPr lang="en-US" smtClean="0"/>
          </a:p>
          <a:p>
            <a:pPr>
              <a:defRPr/>
            </a:pPr>
            <a:r>
              <a:rPr lang="en-US" smtClean="0"/>
              <a:t>O(</a:t>
            </a:r>
            <a:r>
              <a:rPr lang="en-US" i="1" smtClean="0"/>
              <a:t>g</a:t>
            </a:r>
            <a:r>
              <a:rPr lang="en-US" smtClean="0"/>
              <a:t>(</a:t>
            </a:r>
            <a:r>
              <a:rPr lang="en-US" i="1" smtClean="0"/>
              <a:t>n</a:t>
            </a:r>
            <a:r>
              <a:rPr lang="en-US" smtClean="0"/>
              <a:t>)): class of functions </a:t>
            </a:r>
            <a:r>
              <a:rPr lang="en-US" i="1" smtClean="0"/>
              <a:t>f</a:t>
            </a:r>
            <a:r>
              <a:rPr lang="en-US" smtClean="0"/>
              <a:t>(</a:t>
            </a:r>
            <a:r>
              <a:rPr lang="en-US" i="1" smtClean="0"/>
              <a:t>n</a:t>
            </a:r>
            <a:r>
              <a:rPr lang="en-US" smtClean="0"/>
              <a:t>) that grow </a:t>
            </a:r>
            <a:r>
              <a:rPr lang="en-US" u="sng" smtClean="0"/>
              <a:t>no faster</a:t>
            </a:r>
            <a:r>
              <a:rPr lang="en-US" smtClean="0"/>
              <a:t> than </a:t>
            </a:r>
            <a:r>
              <a:rPr lang="en-US" i="1" smtClean="0"/>
              <a:t>g</a:t>
            </a:r>
            <a:r>
              <a:rPr lang="en-US" smtClean="0"/>
              <a:t>(</a:t>
            </a:r>
            <a:r>
              <a:rPr lang="en-US" i="1" smtClean="0"/>
              <a:t>n</a:t>
            </a:r>
            <a:r>
              <a:rPr lang="en-US" smtClean="0"/>
              <a:t>)</a:t>
            </a:r>
          </a:p>
          <a:p>
            <a:pPr>
              <a:defRPr/>
            </a:pPr>
            <a:endParaRPr lang="en-US" smtClean="0"/>
          </a:p>
          <a:p>
            <a:pPr>
              <a:defRPr/>
            </a:pPr>
            <a:r>
              <a:rPr lang="el-GR" smtClean="0">
                <a:latin typeface="Lucida Grande" pitchFamily="84" charset="0"/>
                <a:cs typeface="Times New Roman" pitchFamily="18" charset="0"/>
              </a:rPr>
              <a:t>Θ</a:t>
            </a:r>
            <a:r>
              <a:rPr lang="en-US" smtClean="0"/>
              <a:t>(</a:t>
            </a:r>
            <a:r>
              <a:rPr lang="en-US" i="1" smtClean="0"/>
              <a:t>g</a:t>
            </a:r>
            <a:r>
              <a:rPr lang="en-US" smtClean="0"/>
              <a:t>(</a:t>
            </a:r>
            <a:r>
              <a:rPr lang="en-US" i="1" smtClean="0"/>
              <a:t>n</a:t>
            </a:r>
            <a:r>
              <a:rPr lang="en-US" smtClean="0"/>
              <a:t>)): class of functions </a:t>
            </a:r>
            <a:r>
              <a:rPr lang="en-US" i="1" smtClean="0"/>
              <a:t>f</a:t>
            </a:r>
            <a:r>
              <a:rPr lang="en-US" smtClean="0"/>
              <a:t>(</a:t>
            </a:r>
            <a:r>
              <a:rPr lang="en-US" i="1" smtClean="0"/>
              <a:t>n</a:t>
            </a:r>
            <a:r>
              <a:rPr lang="en-US" smtClean="0"/>
              <a:t>) that grow </a:t>
            </a:r>
            <a:r>
              <a:rPr lang="en-US" u="sng" smtClean="0"/>
              <a:t>at same rate</a:t>
            </a:r>
            <a:r>
              <a:rPr lang="en-US" smtClean="0"/>
              <a:t> as </a:t>
            </a:r>
            <a:r>
              <a:rPr lang="en-US" i="1" smtClean="0"/>
              <a:t>g</a:t>
            </a:r>
            <a:r>
              <a:rPr lang="en-US" smtClean="0"/>
              <a:t>(</a:t>
            </a:r>
            <a:r>
              <a:rPr lang="en-US" i="1" smtClean="0"/>
              <a:t>n</a:t>
            </a:r>
            <a:r>
              <a:rPr lang="en-US" smtClean="0"/>
              <a:t>)</a:t>
            </a:r>
          </a:p>
          <a:p>
            <a:pPr>
              <a:defRPr/>
            </a:pPr>
            <a:endParaRPr lang="en-US" smtClean="0"/>
          </a:p>
          <a:p>
            <a:pPr>
              <a:defRPr/>
            </a:pPr>
            <a:r>
              <a:rPr lang="el-GR" smtClean="0">
                <a:latin typeface="Lucida Grande" pitchFamily="84" charset="0"/>
                <a:cs typeface="Times New Roman" pitchFamily="18" charset="0"/>
              </a:rPr>
              <a:t>Ω</a:t>
            </a:r>
            <a:r>
              <a:rPr lang="en-US" smtClean="0"/>
              <a:t>(</a:t>
            </a:r>
            <a:r>
              <a:rPr lang="en-US" i="1" smtClean="0"/>
              <a:t>g</a:t>
            </a:r>
            <a:r>
              <a:rPr lang="en-US" smtClean="0"/>
              <a:t>(</a:t>
            </a:r>
            <a:r>
              <a:rPr lang="en-US" i="1" smtClean="0"/>
              <a:t>n</a:t>
            </a:r>
            <a:r>
              <a:rPr lang="en-US" smtClean="0"/>
              <a:t>)): class of functions </a:t>
            </a:r>
            <a:r>
              <a:rPr lang="en-US" i="1" smtClean="0"/>
              <a:t>f</a:t>
            </a:r>
            <a:r>
              <a:rPr lang="en-US" smtClean="0"/>
              <a:t>(</a:t>
            </a:r>
            <a:r>
              <a:rPr lang="en-US" i="1" smtClean="0"/>
              <a:t>n</a:t>
            </a:r>
            <a:r>
              <a:rPr lang="en-US" smtClean="0"/>
              <a:t>) that grow </a:t>
            </a:r>
            <a:r>
              <a:rPr lang="en-US" u="sng" smtClean="0"/>
              <a:t>at least as fast</a:t>
            </a:r>
            <a:r>
              <a:rPr lang="en-US" smtClean="0"/>
              <a:t> as </a:t>
            </a:r>
            <a:r>
              <a:rPr lang="en-US" i="1" smtClean="0"/>
              <a:t>g</a:t>
            </a:r>
            <a:r>
              <a:rPr lang="en-US" smtClean="0"/>
              <a:t>(</a:t>
            </a:r>
            <a:r>
              <a:rPr lang="en-US" i="1" smtClean="0"/>
              <a:t>n</a:t>
            </a:r>
            <a:r>
              <a:rPr lang="en-US" smtClean="0"/>
              <a:t>)</a:t>
            </a:r>
          </a:p>
          <a:p>
            <a:pPr>
              <a:defRPr/>
            </a:pPr>
            <a:endParaRPr lang="en-US" smtClean="0"/>
          </a:p>
          <a:p>
            <a:pPr>
              <a:buFont typeface="Monotype Sorts" pitchFamily="2" charset="2"/>
              <a:buNone/>
              <a:defRPr/>
            </a:pPr>
            <a:endParaRPr lang="en-US" smtClean="0"/>
          </a:p>
          <a:p>
            <a:pPr>
              <a:defRPr/>
            </a:pPr>
            <a:endParaRPr lang="en-US" smtClean="0"/>
          </a:p>
          <a:p>
            <a:pPr>
              <a:defRPr/>
            </a:pPr>
            <a:endParaRPr lang="en-US" smtClean="0"/>
          </a:p>
          <a:p>
            <a:pPr>
              <a:defRPr/>
            </a:pPr>
            <a:endParaRPr lang="en-US"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a:xfrm>
            <a:off x="457200" y="198438"/>
            <a:ext cx="8686800" cy="563562"/>
          </a:xfrm>
        </p:spPr>
        <p:txBody>
          <a:bodyPr/>
          <a:lstStyle/>
          <a:p>
            <a:r>
              <a:rPr lang="en-US" sz="3200" smtClean="0"/>
              <a:t>O-notation</a:t>
            </a:r>
          </a:p>
        </p:txBody>
      </p:sp>
      <p:sp>
        <p:nvSpPr>
          <p:cNvPr id="268291" name="Rectangle 3"/>
          <p:cNvSpPr>
            <a:spLocks noGrp="1" noChangeArrowheads="1"/>
          </p:cNvSpPr>
          <p:nvPr>
            <p:ph idx="1"/>
          </p:nvPr>
        </p:nvSpPr>
        <p:spPr/>
        <p:txBody>
          <a:bodyPr/>
          <a:lstStyle/>
          <a:p>
            <a:pPr>
              <a:buFont typeface="Monotype Sorts" pitchFamily="2" charset="2"/>
              <a:buNone/>
            </a:pPr>
            <a:r>
              <a:rPr lang="en-US" smtClean="0"/>
              <a:t>Definition:</a:t>
            </a:r>
            <a:r>
              <a:rPr lang="en-US" i="1" smtClean="0"/>
              <a:t> A function t</a:t>
            </a:r>
            <a:r>
              <a:rPr lang="en-US" smtClean="0"/>
              <a:t>(</a:t>
            </a:r>
            <a:r>
              <a:rPr lang="en-US" i="1" smtClean="0"/>
              <a:t>n</a:t>
            </a:r>
            <a:r>
              <a:rPr lang="en-US" smtClean="0"/>
              <a:t>) is said to be in O(</a:t>
            </a:r>
            <a:r>
              <a:rPr lang="en-US" i="1" smtClean="0"/>
              <a:t>g</a:t>
            </a:r>
            <a:r>
              <a:rPr lang="en-US" smtClean="0"/>
              <a:t>(</a:t>
            </a:r>
            <a:r>
              <a:rPr lang="en-US" i="1" smtClean="0"/>
              <a:t>n</a:t>
            </a:r>
            <a:r>
              <a:rPr lang="en-US" smtClean="0"/>
              <a:t>)), denoted t</a:t>
            </a:r>
            <a:r>
              <a:rPr lang="en-US" i="1" smtClean="0"/>
              <a:t>(n) </a:t>
            </a:r>
            <a:r>
              <a:rPr lang="en-US" i="1" smtClean="0">
                <a:sym typeface="Symbol" pitchFamily="18" charset="2"/>
              </a:rPr>
              <a:t> O(g(n)) is bounded above by some constant multiple of g(n) for all large n, </a:t>
            </a:r>
            <a:r>
              <a:rPr lang="en-US" smtClean="0">
                <a:cs typeface="Times New Roman" pitchFamily="18" charset="0"/>
              </a:rPr>
              <a:t>i.e., there exist positive constant </a:t>
            </a:r>
            <a:r>
              <a:rPr lang="en-US" i="1" smtClean="0">
                <a:cs typeface="Times New Roman" pitchFamily="18" charset="0"/>
              </a:rPr>
              <a:t>c</a:t>
            </a:r>
            <a:r>
              <a:rPr lang="en-US" smtClean="0">
                <a:cs typeface="Times New Roman" pitchFamily="18" charset="0"/>
              </a:rPr>
              <a:t> and non-negative integer </a:t>
            </a:r>
            <a:r>
              <a:rPr lang="en-US" i="1" smtClean="0">
                <a:cs typeface="Times New Roman" pitchFamily="18" charset="0"/>
              </a:rPr>
              <a:t>n</a:t>
            </a:r>
            <a:r>
              <a:rPr lang="en-US" baseline="-25000" smtClean="0">
                <a:cs typeface="Times New Roman" pitchFamily="18" charset="0"/>
              </a:rPr>
              <a:t>0</a:t>
            </a:r>
            <a:r>
              <a:rPr lang="en-US" smtClean="0">
                <a:cs typeface="Times New Roman" pitchFamily="18" charset="0"/>
              </a:rPr>
              <a:t> such that</a:t>
            </a:r>
          </a:p>
          <a:p>
            <a:pPr>
              <a:buFont typeface="Monotype Sorts" pitchFamily="2" charset="2"/>
              <a:buNone/>
            </a:pPr>
            <a:r>
              <a:rPr lang="en-US" smtClean="0">
                <a:cs typeface="Times New Roman" pitchFamily="18" charset="0"/>
              </a:rPr>
              <a:t>                	</a:t>
            </a:r>
            <a:r>
              <a:rPr lang="en-US" i="1" smtClean="0">
                <a:cs typeface="Times New Roman" pitchFamily="18" charset="0"/>
              </a:rPr>
              <a:t>f</a:t>
            </a:r>
            <a:r>
              <a:rPr lang="en-US" smtClean="0">
                <a:cs typeface="Times New Roman" pitchFamily="18" charset="0"/>
              </a:rPr>
              <a:t>(</a:t>
            </a:r>
            <a:r>
              <a:rPr lang="en-US" i="1" smtClean="0">
                <a:cs typeface="Times New Roman" pitchFamily="18" charset="0"/>
              </a:rPr>
              <a:t>n</a:t>
            </a:r>
            <a:r>
              <a:rPr lang="en-US" smtClean="0">
                <a:cs typeface="Times New Roman" pitchFamily="18" charset="0"/>
              </a:rPr>
              <a:t>) </a:t>
            </a:r>
            <a:r>
              <a:rPr lang="en-US" smtClean="0">
                <a:latin typeface="Lucida Grande" pitchFamily="84" charset="0"/>
                <a:cs typeface="Times New Roman" pitchFamily="18" charset="0"/>
              </a:rPr>
              <a:t>≤</a:t>
            </a:r>
            <a:r>
              <a:rPr lang="en-US" smtClean="0">
                <a:cs typeface="Times New Roman" pitchFamily="18" charset="0"/>
              </a:rPr>
              <a:t> </a:t>
            </a:r>
            <a:r>
              <a:rPr lang="en-US" i="1" smtClean="0">
                <a:cs typeface="Times New Roman" pitchFamily="18" charset="0"/>
              </a:rPr>
              <a:t>c g</a:t>
            </a:r>
            <a:r>
              <a:rPr lang="en-US" smtClean="0">
                <a:cs typeface="Times New Roman" pitchFamily="18" charset="0"/>
              </a:rPr>
              <a:t>(</a:t>
            </a:r>
            <a:r>
              <a:rPr lang="en-US" i="1" smtClean="0">
                <a:cs typeface="Times New Roman" pitchFamily="18" charset="0"/>
              </a:rPr>
              <a:t>n</a:t>
            </a:r>
            <a:r>
              <a:rPr lang="en-US" smtClean="0">
                <a:cs typeface="Times New Roman" pitchFamily="18" charset="0"/>
              </a:rPr>
              <a:t>) for every </a:t>
            </a:r>
            <a:r>
              <a:rPr lang="en-US" i="1" smtClean="0">
                <a:cs typeface="Times New Roman" pitchFamily="18" charset="0"/>
              </a:rPr>
              <a:t>n</a:t>
            </a:r>
            <a:r>
              <a:rPr lang="en-US" smtClean="0">
                <a:cs typeface="Times New Roman" pitchFamily="18" charset="0"/>
              </a:rPr>
              <a:t> </a:t>
            </a:r>
            <a:r>
              <a:rPr lang="en-US" smtClean="0">
                <a:latin typeface="Lucida Grande" pitchFamily="84" charset="0"/>
                <a:cs typeface="Times New Roman" pitchFamily="18" charset="0"/>
              </a:rPr>
              <a:t>≥</a:t>
            </a:r>
            <a:r>
              <a:rPr lang="en-US" smtClean="0">
                <a:cs typeface="Times New Roman" pitchFamily="18" charset="0"/>
              </a:rPr>
              <a:t> </a:t>
            </a:r>
            <a:r>
              <a:rPr lang="en-US" i="1" smtClean="0">
                <a:cs typeface="Times New Roman" pitchFamily="18" charset="0"/>
              </a:rPr>
              <a:t>n</a:t>
            </a:r>
            <a:r>
              <a:rPr lang="en-US" baseline="-25000" smtClean="0">
                <a:cs typeface="Times New Roman" pitchFamily="18" charset="0"/>
              </a:rPr>
              <a:t>0 </a:t>
            </a:r>
          </a:p>
          <a:p>
            <a:pPr>
              <a:buFont typeface="Monotype Sorts" pitchFamily="2" charset="2"/>
              <a:buNone/>
            </a:pPr>
            <a:endParaRPr lang="en-US" smtClean="0">
              <a:cs typeface="Times New Roman" pitchFamily="18"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7" name="Rectangle 5"/>
          <p:cNvSpPr>
            <a:spLocks noGrp="1" noChangeArrowheads="1"/>
          </p:cNvSpPr>
          <p:nvPr>
            <p:ph type="title"/>
          </p:nvPr>
        </p:nvSpPr>
        <p:spPr/>
        <p:txBody>
          <a:bodyPr/>
          <a:lstStyle/>
          <a:p>
            <a:pPr>
              <a:defRPr/>
            </a:pPr>
            <a:r>
              <a:rPr lang="en-US" smtClean="0"/>
              <a:t>Big-oh</a:t>
            </a:r>
          </a:p>
        </p:txBody>
      </p:sp>
      <p:pic>
        <p:nvPicPr>
          <p:cNvPr id="19459" name="Picture 4" descr="figs2_1"/>
          <p:cNvPicPr>
            <a:picLocks noGrp="1" noChangeAspect="1" noChangeArrowheads="1"/>
          </p:cNvPicPr>
          <p:nvPr>
            <p:ph idx="1"/>
          </p:nvPr>
        </p:nvPicPr>
        <p:blipFill>
          <a:blip r:embed="rId3"/>
          <a:srcRect/>
          <a:stretch>
            <a:fillRect/>
          </a:stretch>
        </p:blipFill>
        <p:spPr>
          <a:xfrm>
            <a:off x="1371600" y="1219200"/>
            <a:ext cx="6324600" cy="4953000"/>
          </a:xfrm>
          <a:noFill/>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ChangeArrowheads="1"/>
          </p:cNvSpPr>
          <p:nvPr>
            <p:ph type="title"/>
          </p:nvPr>
        </p:nvSpPr>
        <p:spPr/>
        <p:txBody>
          <a:bodyPr/>
          <a:lstStyle/>
          <a:p>
            <a:pPr>
              <a:defRPr/>
            </a:pPr>
            <a:r>
              <a:rPr lang="en-US" smtClean="0">
                <a:sym typeface="Symbol" pitchFamily="84" charset="2"/>
              </a:rPr>
              <a:t>-notation</a:t>
            </a:r>
            <a:endParaRPr lang="en-CA" smtClean="0"/>
          </a:p>
        </p:txBody>
      </p:sp>
      <p:sp>
        <p:nvSpPr>
          <p:cNvPr id="445443" name="Rectangle 3"/>
          <p:cNvSpPr>
            <a:spLocks noGrp="1" noChangeArrowheads="1"/>
          </p:cNvSpPr>
          <p:nvPr>
            <p:ph idx="1"/>
          </p:nvPr>
        </p:nvSpPr>
        <p:spPr>
          <a:xfrm>
            <a:off x="838200" y="1676400"/>
            <a:ext cx="7964488" cy="4078288"/>
          </a:xfrm>
        </p:spPr>
        <p:txBody>
          <a:bodyPr/>
          <a:lstStyle/>
          <a:p>
            <a:pPr>
              <a:lnSpc>
                <a:spcPct val="90000"/>
              </a:lnSpc>
            </a:pPr>
            <a:r>
              <a:rPr lang="en-US" smtClean="0"/>
              <a:t>Formal definition</a:t>
            </a:r>
          </a:p>
          <a:p>
            <a:pPr lvl="1">
              <a:lnSpc>
                <a:spcPct val="90000"/>
              </a:lnSpc>
            </a:pPr>
            <a:r>
              <a:rPr lang="en-US" smtClean="0"/>
              <a:t>A function </a:t>
            </a:r>
            <a:r>
              <a:rPr lang="en-US" i="1" smtClean="0"/>
              <a:t>t(n)</a:t>
            </a:r>
            <a:r>
              <a:rPr lang="en-US" smtClean="0"/>
              <a:t> is said to be in </a:t>
            </a:r>
            <a:r>
              <a:rPr lang="en-US" smtClean="0">
                <a:sym typeface="Symbol" pitchFamily="18" charset="2"/>
              </a:rPr>
              <a:t></a:t>
            </a:r>
            <a:r>
              <a:rPr lang="en-US" i="1" smtClean="0"/>
              <a:t>(g(n)),</a:t>
            </a:r>
            <a:r>
              <a:rPr lang="en-US" smtClean="0"/>
              <a:t> denoted </a:t>
            </a:r>
            <a:r>
              <a:rPr lang="en-US" i="1" smtClean="0"/>
              <a:t>t(n) </a:t>
            </a:r>
            <a:r>
              <a:rPr lang="en-US" i="1" smtClean="0">
                <a:sym typeface="Symbol" pitchFamily="18" charset="2"/>
              </a:rPr>
              <a:t> </a:t>
            </a:r>
            <a:r>
              <a:rPr lang="en-US" smtClean="0">
                <a:sym typeface="Symbol" pitchFamily="18" charset="2"/>
              </a:rPr>
              <a:t></a:t>
            </a:r>
            <a:r>
              <a:rPr lang="en-US" i="1" smtClean="0">
                <a:sym typeface="Symbol" pitchFamily="18" charset="2"/>
              </a:rPr>
              <a:t>(g(n)),</a:t>
            </a:r>
            <a:r>
              <a:rPr lang="en-US" smtClean="0">
                <a:sym typeface="Symbol" pitchFamily="18" charset="2"/>
              </a:rPr>
              <a:t> if </a:t>
            </a:r>
            <a:r>
              <a:rPr lang="en-US" i="1" smtClean="0">
                <a:sym typeface="Symbol" pitchFamily="18" charset="2"/>
              </a:rPr>
              <a:t>t(n)</a:t>
            </a:r>
            <a:r>
              <a:rPr lang="en-US" smtClean="0">
                <a:sym typeface="Symbol" pitchFamily="18" charset="2"/>
              </a:rPr>
              <a:t> is bounded below by some constant multiple of </a:t>
            </a:r>
            <a:r>
              <a:rPr lang="en-US" i="1" smtClean="0">
                <a:sym typeface="Symbol" pitchFamily="18" charset="2"/>
              </a:rPr>
              <a:t>g(n)</a:t>
            </a:r>
            <a:r>
              <a:rPr lang="en-US" smtClean="0">
                <a:sym typeface="Symbol" pitchFamily="18" charset="2"/>
              </a:rPr>
              <a:t> for all large </a:t>
            </a:r>
            <a:r>
              <a:rPr lang="en-US" i="1" smtClean="0">
                <a:sym typeface="Symbol" pitchFamily="18" charset="2"/>
              </a:rPr>
              <a:t>n</a:t>
            </a:r>
            <a:r>
              <a:rPr lang="en-US" smtClean="0">
                <a:sym typeface="Symbol" pitchFamily="18" charset="2"/>
              </a:rPr>
              <a:t>, i.e., </a:t>
            </a:r>
            <a:r>
              <a:rPr lang="en-US" u="sng" smtClean="0">
                <a:sym typeface="Symbol" pitchFamily="18" charset="2"/>
              </a:rPr>
              <a:t>if there exist some positive constant c and some nonnegative integer </a:t>
            </a:r>
            <a:r>
              <a:rPr lang="en-US" i="1" u="sng" smtClean="0">
                <a:sym typeface="Symbol" pitchFamily="18" charset="2"/>
              </a:rPr>
              <a:t>n</a:t>
            </a:r>
            <a:r>
              <a:rPr lang="en-US" i="1" u="sng" baseline="-25000" smtClean="0">
                <a:sym typeface="Symbol" pitchFamily="18" charset="2"/>
              </a:rPr>
              <a:t>0</a:t>
            </a:r>
            <a:r>
              <a:rPr lang="en-US" u="sng" smtClean="0">
                <a:sym typeface="Symbol" pitchFamily="18" charset="2"/>
              </a:rPr>
              <a:t> such that</a:t>
            </a:r>
          </a:p>
          <a:p>
            <a:pPr lvl="1">
              <a:lnSpc>
                <a:spcPct val="90000"/>
              </a:lnSpc>
              <a:buFontTx/>
              <a:buNone/>
            </a:pPr>
            <a:r>
              <a:rPr lang="en-US" smtClean="0"/>
              <a:t>	</a:t>
            </a:r>
            <a:r>
              <a:rPr lang="en-US" smtClean="0">
                <a:solidFill>
                  <a:srgbClr val="FF9933"/>
                </a:solidFill>
              </a:rPr>
              <a:t>t(n) </a:t>
            </a:r>
            <a:r>
              <a:rPr lang="en-US" smtClean="0">
                <a:solidFill>
                  <a:srgbClr val="FF9933"/>
                </a:solidFill>
                <a:sym typeface="Symbol" pitchFamily="18" charset="2"/>
              </a:rPr>
              <a:t> cg(n) for all n  n</a:t>
            </a:r>
            <a:r>
              <a:rPr lang="en-US" baseline="-25000" smtClean="0">
                <a:solidFill>
                  <a:srgbClr val="FF9933"/>
                </a:solidFill>
                <a:sym typeface="Symbol" pitchFamily="18" charset="2"/>
              </a:rPr>
              <a:t>0</a:t>
            </a:r>
          </a:p>
          <a:p>
            <a:pPr lvl="1">
              <a:lnSpc>
                <a:spcPct val="90000"/>
              </a:lnSpc>
              <a:buFontTx/>
              <a:buNone/>
            </a:pPr>
            <a:endParaRPr lang="en-CA" baseline="-25000" smtClean="0">
              <a:solidFill>
                <a:srgbClr val="FF9933"/>
              </a:solidFill>
              <a:sym typeface="Symbol" pitchFamily="18" charset="2"/>
            </a:endParaRPr>
          </a:p>
          <a:p>
            <a:pPr lvl="1">
              <a:lnSpc>
                <a:spcPct val="90000"/>
              </a:lnSpc>
              <a:buFontTx/>
              <a:buNone/>
            </a:pPr>
            <a:endParaRPr lang="en-US" smtClean="0"/>
          </a:p>
          <a:p>
            <a:pPr lvl="1">
              <a:lnSpc>
                <a:spcPct val="90000"/>
              </a:lnSpc>
              <a:buFontTx/>
              <a:buNone/>
            </a:pPr>
            <a:endParaRPr lang="en-CA" baseline="-25000" smtClean="0">
              <a:solidFill>
                <a:schemeClr val="folHlink"/>
              </a:solidFill>
              <a:sym typeface="Symbol" pitchFamily="18" charset="2"/>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5" name="Rectangle 5"/>
          <p:cNvSpPr>
            <a:spLocks noGrp="1" noChangeArrowheads="1"/>
          </p:cNvSpPr>
          <p:nvPr>
            <p:ph type="title"/>
          </p:nvPr>
        </p:nvSpPr>
        <p:spPr/>
        <p:txBody>
          <a:bodyPr/>
          <a:lstStyle/>
          <a:p>
            <a:pPr>
              <a:defRPr/>
            </a:pPr>
            <a:r>
              <a:rPr lang="en-US" smtClean="0"/>
              <a:t>Big-omega</a:t>
            </a:r>
          </a:p>
        </p:txBody>
      </p:sp>
      <p:pic>
        <p:nvPicPr>
          <p:cNvPr id="20483" name="Picture 4" descr="figs2_2"/>
          <p:cNvPicPr>
            <a:picLocks noGrp="1" noChangeAspect="1" noChangeArrowheads="1"/>
          </p:cNvPicPr>
          <p:nvPr>
            <p:ph idx="1"/>
          </p:nvPr>
        </p:nvPicPr>
        <p:blipFill>
          <a:blip r:embed="rId3"/>
          <a:srcRect/>
          <a:stretch>
            <a:fillRect/>
          </a:stretch>
        </p:blipFill>
        <p:spPr>
          <a:xfrm>
            <a:off x="1371600" y="1219200"/>
            <a:ext cx="5867400" cy="4876800"/>
          </a:xfrm>
          <a:noFill/>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p:txBody>
          <a:bodyPr/>
          <a:lstStyle/>
          <a:p>
            <a:pPr>
              <a:defRPr/>
            </a:pPr>
            <a:r>
              <a:rPr lang="en-US" smtClean="0">
                <a:sym typeface="Symbol" pitchFamily="84" charset="2"/>
              </a:rPr>
              <a:t>-notation</a:t>
            </a:r>
            <a:endParaRPr lang="en-CA" smtClean="0"/>
          </a:p>
        </p:txBody>
      </p:sp>
      <p:sp>
        <p:nvSpPr>
          <p:cNvPr id="449539" name="Rectangle 3"/>
          <p:cNvSpPr>
            <a:spLocks noGrp="1" noChangeArrowheads="1"/>
          </p:cNvSpPr>
          <p:nvPr>
            <p:ph idx="1"/>
          </p:nvPr>
        </p:nvSpPr>
        <p:spPr>
          <a:xfrm>
            <a:off x="609600" y="1447800"/>
            <a:ext cx="7888288" cy="3621088"/>
          </a:xfrm>
        </p:spPr>
        <p:txBody>
          <a:bodyPr/>
          <a:lstStyle/>
          <a:p>
            <a:pPr>
              <a:lnSpc>
                <a:spcPct val="80000"/>
              </a:lnSpc>
            </a:pPr>
            <a:r>
              <a:rPr lang="en-US" smtClean="0"/>
              <a:t>Formal definition</a:t>
            </a:r>
          </a:p>
          <a:p>
            <a:pPr lvl="1">
              <a:lnSpc>
                <a:spcPct val="80000"/>
              </a:lnSpc>
            </a:pPr>
            <a:r>
              <a:rPr lang="en-US" smtClean="0"/>
              <a:t>A function </a:t>
            </a:r>
            <a:r>
              <a:rPr lang="en-US" i="1" smtClean="0"/>
              <a:t>t(n)</a:t>
            </a:r>
            <a:r>
              <a:rPr lang="en-US" smtClean="0"/>
              <a:t> is said to be in </a:t>
            </a:r>
            <a:r>
              <a:rPr lang="en-US" smtClean="0">
                <a:sym typeface="Symbol" pitchFamily="18" charset="2"/>
              </a:rPr>
              <a:t></a:t>
            </a:r>
            <a:r>
              <a:rPr lang="en-US" i="1" smtClean="0"/>
              <a:t>(g(n)),</a:t>
            </a:r>
            <a:r>
              <a:rPr lang="en-US" smtClean="0"/>
              <a:t> denoted </a:t>
            </a:r>
            <a:r>
              <a:rPr lang="en-US" i="1" smtClean="0"/>
              <a:t>t(n) </a:t>
            </a:r>
            <a:r>
              <a:rPr lang="en-US" i="1" smtClean="0">
                <a:sym typeface="Symbol" pitchFamily="18" charset="2"/>
              </a:rPr>
              <a:t> </a:t>
            </a:r>
            <a:r>
              <a:rPr lang="en-US" smtClean="0">
                <a:sym typeface="Symbol" pitchFamily="18" charset="2"/>
              </a:rPr>
              <a:t></a:t>
            </a:r>
            <a:r>
              <a:rPr lang="en-US" i="1" smtClean="0">
                <a:sym typeface="Symbol" pitchFamily="18" charset="2"/>
              </a:rPr>
              <a:t>(g(n)),</a:t>
            </a:r>
            <a:r>
              <a:rPr lang="en-US" smtClean="0">
                <a:sym typeface="Symbol" pitchFamily="18" charset="2"/>
              </a:rPr>
              <a:t> if </a:t>
            </a:r>
            <a:r>
              <a:rPr lang="en-US" i="1" smtClean="0">
                <a:sym typeface="Symbol" pitchFamily="18" charset="2"/>
              </a:rPr>
              <a:t>t(n)</a:t>
            </a:r>
            <a:r>
              <a:rPr lang="en-US" smtClean="0">
                <a:sym typeface="Symbol" pitchFamily="18" charset="2"/>
              </a:rPr>
              <a:t> is bounded both above and below by some positive constant multiples of </a:t>
            </a:r>
            <a:r>
              <a:rPr lang="en-US" i="1" smtClean="0">
                <a:sym typeface="Symbol" pitchFamily="18" charset="2"/>
              </a:rPr>
              <a:t>g(n)</a:t>
            </a:r>
            <a:r>
              <a:rPr lang="en-US" smtClean="0">
                <a:sym typeface="Symbol" pitchFamily="18" charset="2"/>
              </a:rPr>
              <a:t> for all large </a:t>
            </a:r>
            <a:r>
              <a:rPr lang="en-US" i="1" smtClean="0">
                <a:sym typeface="Symbol" pitchFamily="18" charset="2"/>
              </a:rPr>
              <a:t>n</a:t>
            </a:r>
            <a:r>
              <a:rPr lang="en-US" smtClean="0">
                <a:sym typeface="Symbol" pitchFamily="18" charset="2"/>
              </a:rPr>
              <a:t>, i.e., </a:t>
            </a:r>
            <a:r>
              <a:rPr lang="en-US" u="sng" smtClean="0">
                <a:sym typeface="Symbol" pitchFamily="18" charset="2"/>
              </a:rPr>
              <a:t>if there exist some positive constant c</a:t>
            </a:r>
            <a:r>
              <a:rPr lang="en-US" u="sng" baseline="-25000" smtClean="0">
                <a:sym typeface="Symbol" pitchFamily="18" charset="2"/>
              </a:rPr>
              <a:t>1</a:t>
            </a:r>
            <a:r>
              <a:rPr lang="en-US" u="sng" smtClean="0">
                <a:sym typeface="Symbol" pitchFamily="18" charset="2"/>
              </a:rPr>
              <a:t> and c</a:t>
            </a:r>
            <a:r>
              <a:rPr lang="en-US" u="sng" baseline="-25000" smtClean="0">
                <a:sym typeface="Symbol" pitchFamily="18" charset="2"/>
              </a:rPr>
              <a:t>2</a:t>
            </a:r>
            <a:r>
              <a:rPr lang="en-US" u="sng" smtClean="0">
                <a:sym typeface="Symbol" pitchFamily="18" charset="2"/>
              </a:rPr>
              <a:t> and some nonnegative integer </a:t>
            </a:r>
            <a:r>
              <a:rPr lang="en-US" i="1" u="sng" smtClean="0">
                <a:sym typeface="Symbol" pitchFamily="18" charset="2"/>
              </a:rPr>
              <a:t>n</a:t>
            </a:r>
            <a:r>
              <a:rPr lang="en-US" i="1" u="sng" baseline="-25000" smtClean="0">
                <a:sym typeface="Symbol" pitchFamily="18" charset="2"/>
              </a:rPr>
              <a:t>0</a:t>
            </a:r>
            <a:r>
              <a:rPr lang="en-US" u="sng" smtClean="0">
                <a:sym typeface="Symbol" pitchFamily="18" charset="2"/>
              </a:rPr>
              <a:t> such that</a:t>
            </a:r>
          </a:p>
          <a:p>
            <a:pPr lvl="1">
              <a:lnSpc>
                <a:spcPct val="80000"/>
              </a:lnSpc>
              <a:buFontTx/>
              <a:buNone/>
            </a:pPr>
            <a:r>
              <a:rPr lang="en-US" smtClean="0"/>
              <a:t>	 </a:t>
            </a:r>
            <a:r>
              <a:rPr lang="en-US" smtClean="0">
                <a:solidFill>
                  <a:srgbClr val="FF9933"/>
                </a:solidFill>
                <a:sym typeface="Symbol" pitchFamily="18" charset="2"/>
              </a:rPr>
              <a:t>c</a:t>
            </a:r>
            <a:r>
              <a:rPr lang="en-US" baseline="-25000" smtClean="0">
                <a:solidFill>
                  <a:srgbClr val="FF9933"/>
                </a:solidFill>
                <a:sym typeface="Symbol" pitchFamily="18" charset="2"/>
              </a:rPr>
              <a:t>2</a:t>
            </a:r>
            <a:r>
              <a:rPr lang="en-US" smtClean="0">
                <a:solidFill>
                  <a:srgbClr val="FF9933"/>
                </a:solidFill>
                <a:sym typeface="Symbol" pitchFamily="18" charset="2"/>
              </a:rPr>
              <a:t> g(n)</a:t>
            </a:r>
            <a:r>
              <a:rPr lang="en-US" smtClean="0">
                <a:solidFill>
                  <a:srgbClr val="FF9933"/>
                </a:solidFill>
              </a:rPr>
              <a:t> </a:t>
            </a:r>
            <a:r>
              <a:rPr lang="en-US" smtClean="0">
                <a:solidFill>
                  <a:srgbClr val="FF9933"/>
                </a:solidFill>
                <a:sym typeface="Symbol" pitchFamily="18" charset="2"/>
              </a:rPr>
              <a:t></a:t>
            </a:r>
            <a:r>
              <a:rPr lang="en-US" smtClean="0">
                <a:solidFill>
                  <a:srgbClr val="FF9933"/>
                </a:solidFill>
              </a:rPr>
              <a:t> t(n) </a:t>
            </a:r>
            <a:r>
              <a:rPr lang="en-US" smtClean="0">
                <a:solidFill>
                  <a:srgbClr val="FF9933"/>
                </a:solidFill>
                <a:sym typeface="Symbol" pitchFamily="18" charset="2"/>
              </a:rPr>
              <a:t> c</a:t>
            </a:r>
            <a:r>
              <a:rPr lang="en-US" baseline="-25000" smtClean="0">
                <a:solidFill>
                  <a:srgbClr val="FF9933"/>
                </a:solidFill>
                <a:sym typeface="Symbol" pitchFamily="18" charset="2"/>
              </a:rPr>
              <a:t>1</a:t>
            </a:r>
            <a:r>
              <a:rPr lang="en-US" smtClean="0">
                <a:solidFill>
                  <a:srgbClr val="FF9933"/>
                </a:solidFill>
                <a:sym typeface="Symbol" pitchFamily="18" charset="2"/>
              </a:rPr>
              <a:t> g(n) for all n  n</a:t>
            </a:r>
            <a:r>
              <a:rPr lang="en-US" baseline="-25000" smtClean="0">
                <a:solidFill>
                  <a:srgbClr val="FF9933"/>
                </a:solidFill>
                <a:sym typeface="Symbol" pitchFamily="18" charset="2"/>
              </a:rPr>
              <a:t>0</a:t>
            </a:r>
          </a:p>
          <a:p>
            <a:pPr lvl="1">
              <a:lnSpc>
                <a:spcPct val="80000"/>
              </a:lnSpc>
              <a:buFontTx/>
              <a:buNone/>
            </a:pPr>
            <a:endParaRPr lang="en-CA" baseline="-25000" smtClean="0">
              <a:solidFill>
                <a:srgbClr val="FF9933"/>
              </a:solidFill>
              <a:sym typeface="Symbol" pitchFamily="18" charset="2"/>
            </a:endParaRPr>
          </a:p>
          <a:p>
            <a:pPr lvl="1">
              <a:lnSpc>
                <a:spcPct val="80000"/>
              </a:lnSpc>
              <a:buFontTx/>
              <a:buNone/>
            </a:pPr>
            <a:endParaRPr lang="en-US" smtClean="0">
              <a:cs typeface="Times New Roman" pitchFamily="18" charset="0"/>
            </a:endParaRPr>
          </a:p>
          <a:p>
            <a:pPr lvl="1">
              <a:lnSpc>
                <a:spcPct val="80000"/>
              </a:lnSpc>
              <a:buFontTx/>
              <a:buNone/>
            </a:pPr>
            <a:endParaRPr lang="en-US" smtClean="0">
              <a:cs typeface="Times New Roman" pitchFamily="18" charset="0"/>
            </a:endParaRPr>
          </a:p>
          <a:p>
            <a:pPr lvl="1">
              <a:lnSpc>
                <a:spcPct val="80000"/>
              </a:lnSpc>
            </a:pPr>
            <a:endParaRPr lang="en-US" sz="1200" smtClean="0">
              <a:cs typeface="Times New Roman" pitchFamily="18"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3" name="Rectangle 5"/>
          <p:cNvSpPr>
            <a:spLocks noGrp="1" noChangeArrowheads="1"/>
          </p:cNvSpPr>
          <p:nvPr>
            <p:ph type="title"/>
          </p:nvPr>
        </p:nvSpPr>
        <p:spPr/>
        <p:txBody>
          <a:bodyPr/>
          <a:lstStyle/>
          <a:p>
            <a:pPr>
              <a:defRPr/>
            </a:pPr>
            <a:r>
              <a:rPr lang="en-US" smtClean="0"/>
              <a:t>Big-theta</a:t>
            </a:r>
          </a:p>
        </p:txBody>
      </p:sp>
      <p:pic>
        <p:nvPicPr>
          <p:cNvPr id="21507" name="Picture 4" descr="figs2_3"/>
          <p:cNvPicPr>
            <a:picLocks noGrp="1" noChangeAspect="1" noChangeArrowheads="1"/>
          </p:cNvPicPr>
          <p:nvPr>
            <p:ph idx="1"/>
          </p:nvPr>
        </p:nvPicPr>
        <p:blipFill>
          <a:blip r:embed="rId3"/>
          <a:srcRect/>
          <a:stretch>
            <a:fillRect/>
          </a:stretch>
        </p:blipFill>
        <p:spPr>
          <a:xfrm>
            <a:off x="1409700" y="1219200"/>
            <a:ext cx="6210300" cy="4876800"/>
          </a:xfr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609600" y="228600"/>
            <a:ext cx="8305800" cy="685800"/>
          </a:xfrm>
          <a:noFill/>
          <a:ln/>
        </p:spPr>
        <p:txBody>
          <a:bodyPr>
            <a:normAutofit fontScale="90000"/>
          </a:bodyPr>
          <a:lstStyle/>
          <a:p>
            <a:r>
              <a:rPr lang="en-US" sz="3200" smtClean="0">
                <a:effectLst/>
              </a:rPr>
              <a:t>Formatting and Conventions in Pseudocoding</a:t>
            </a:r>
          </a:p>
        </p:txBody>
      </p:sp>
      <p:sp>
        <p:nvSpPr>
          <p:cNvPr id="217091" name="Rectangle 3"/>
          <p:cNvSpPr>
            <a:spLocks noGrp="1" noChangeArrowheads="1"/>
          </p:cNvSpPr>
          <p:nvPr>
            <p:ph idx="1"/>
          </p:nvPr>
        </p:nvSpPr>
        <p:spPr>
          <a:noFill/>
          <a:ln/>
        </p:spPr>
        <p:txBody>
          <a:bodyPr>
            <a:normAutofit lnSpcReduction="10000"/>
          </a:bodyPr>
          <a:lstStyle/>
          <a:p>
            <a:r>
              <a:rPr lang="en-US" smtClean="0">
                <a:effectLst/>
              </a:rPr>
              <a:t>INDENTATION in pseudocode should be identical to its implementation in a programming language. Try to indent at least four spaces. </a:t>
            </a:r>
          </a:p>
          <a:p>
            <a:r>
              <a:rPr lang="en-US" smtClean="0">
                <a:effectLst/>
              </a:rPr>
              <a:t>The pseudocode entries are to be cryptic, AND SHOULD NOT BE PROSE. NO SENTENCES. </a:t>
            </a:r>
          </a:p>
          <a:p>
            <a:r>
              <a:rPr lang="en-US" smtClean="0">
                <a:effectLst/>
              </a:rPr>
              <a:t>No flower boxes in  pseudocode. </a:t>
            </a:r>
          </a:p>
          <a:p>
            <a:r>
              <a:rPr lang="en-US" smtClean="0">
                <a:effectLst/>
              </a:rPr>
              <a:t>Do not include data declarations in  pseudocode.</a:t>
            </a:r>
          </a:p>
          <a:p>
            <a:endParaRPr lang="en-US" smtClean="0">
              <a:effectLst/>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type="title"/>
          </p:nvPr>
        </p:nvSpPr>
        <p:spPr/>
        <p:txBody>
          <a:bodyPr/>
          <a:lstStyle/>
          <a:p>
            <a:pPr>
              <a:defRPr/>
            </a:pPr>
            <a:r>
              <a:rPr lang="en-US" smtClean="0"/>
              <a:t>Theorem</a:t>
            </a:r>
            <a:endParaRPr lang="en-CA" smtClean="0"/>
          </a:p>
        </p:txBody>
      </p:sp>
      <p:sp>
        <p:nvSpPr>
          <p:cNvPr id="466947" name="Rectangle 3"/>
          <p:cNvSpPr>
            <a:spLocks noGrp="1" noChangeArrowheads="1"/>
          </p:cNvSpPr>
          <p:nvPr>
            <p:ph idx="1"/>
          </p:nvPr>
        </p:nvSpPr>
        <p:spPr>
          <a:xfrm>
            <a:off x="609600" y="1219200"/>
            <a:ext cx="8269288" cy="4114800"/>
          </a:xfrm>
        </p:spPr>
        <p:txBody>
          <a:bodyPr/>
          <a:lstStyle/>
          <a:p>
            <a:pPr>
              <a:lnSpc>
                <a:spcPct val="80000"/>
              </a:lnSpc>
            </a:pPr>
            <a:r>
              <a:rPr lang="en-US" smtClean="0">
                <a:effectLst/>
              </a:rPr>
              <a:t>If </a:t>
            </a:r>
            <a:r>
              <a:rPr lang="en-US" i="1" smtClean="0">
                <a:effectLst/>
              </a:rPr>
              <a:t>t</a:t>
            </a:r>
            <a:r>
              <a:rPr lang="en-US" i="1" baseline="-25000" smtClean="0">
                <a:effectLst/>
              </a:rPr>
              <a:t>1</a:t>
            </a:r>
            <a:r>
              <a:rPr lang="en-US" i="1" smtClean="0">
                <a:effectLst/>
              </a:rPr>
              <a:t>(n) </a:t>
            </a:r>
            <a:r>
              <a:rPr lang="en-US" i="1" smtClean="0">
                <a:effectLst/>
                <a:sym typeface="Symbol" pitchFamily="18" charset="2"/>
              </a:rPr>
              <a:t> O(g</a:t>
            </a:r>
            <a:r>
              <a:rPr lang="en-US" i="1" baseline="-25000" smtClean="0">
                <a:effectLst/>
                <a:sym typeface="Symbol" pitchFamily="18" charset="2"/>
              </a:rPr>
              <a:t>1</a:t>
            </a:r>
            <a:r>
              <a:rPr lang="en-US" i="1" smtClean="0">
                <a:effectLst/>
                <a:sym typeface="Symbol" pitchFamily="18" charset="2"/>
              </a:rPr>
              <a:t>(n))</a:t>
            </a:r>
            <a:r>
              <a:rPr lang="en-US" smtClean="0">
                <a:effectLst/>
                <a:sym typeface="Symbol" pitchFamily="18" charset="2"/>
              </a:rPr>
              <a:t> and </a:t>
            </a:r>
            <a:r>
              <a:rPr lang="en-US" i="1" smtClean="0">
                <a:effectLst/>
              </a:rPr>
              <a:t>t</a:t>
            </a:r>
            <a:r>
              <a:rPr lang="en-US" i="1" baseline="-25000" smtClean="0">
                <a:effectLst/>
              </a:rPr>
              <a:t>2</a:t>
            </a:r>
            <a:r>
              <a:rPr lang="en-US" i="1" smtClean="0">
                <a:effectLst/>
              </a:rPr>
              <a:t>(n) </a:t>
            </a:r>
            <a:r>
              <a:rPr lang="en-US" i="1" smtClean="0">
                <a:effectLst/>
                <a:sym typeface="Symbol" pitchFamily="18" charset="2"/>
              </a:rPr>
              <a:t> O(g</a:t>
            </a:r>
            <a:r>
              <a:rPr lang="en-US" i="1" baseline="-25000" smtClean="0">
                <a:effectLst/>
                <a:sym typeface="Symbol" pitchFamily="18" charset="2"/>
              </a:rPr>
              <a:t>2</a:t>
            </a:r>
            <a:r>
              <a:rPr lang="en-US" i="1" smtClean="0">
                <a:effectLst/>
                <a:sym typeface="Symbol" pitchFamily="18" charset="2"/>
              </a:rPr>
              <a:t>(n)),</a:t>
            </a:r>
            <a:r>
              <a:rPr lang="en-US" smtClean="0">
                <a:effectLst/>
                <a:sym typeface="Symbol" pitchFamily="18" charset="2"/>
              </a:rPr>
              <a:t> then</a:t>
            </a:r>
          </a:p>
          <a:p>
            <a:pPr>
              <a:lnSpc>
                <a:spcPct val="80000"/>
              </a:lnSpc>
              <a:buFont typeface="Monotype Sorts" pitchFamily="2" charset="2"/>
              <a:buNone/>
            </a:pPr>
            <a:r>
              <a:rPr lang="en-US" smtClean="0">
                <a:effectLst/>
                <a:sym typeface="Symbol" pitchFamily="18" charset="2"/>
              </a:rPr>
              <a:t>	</a:t>
            </a:r>
            <a:r>
              <a:rPr lang="en-US" i="1" smtClean="0">
                <a:effectLst/>
                <a:sym typeface="Symbol" pitchFamily="18" charset="2"/>
              </a:rPr>
              <a:t>t</a:t>
            </a:r>
            <a:r>
              <a:rPr lang="en-US" i="1" baseline="-25000" smtClean="0">
                <a:effectLst/>
                <a:sym typeface="Symbol" pitchFamily="18" charset="2"/>
              </a:rPr>
              <a:t>1</a:t>
            </a:r>
            <a:r>
              <a:rPr lang="en-US" i="1" smtClean="0">
                <a:effectLst/>
                <a:sym typeface="Symbol" pitchFamily="18" charset="2"/>
              </a:rPr>
              <a:t>(n) + t</a:t>
            </a:r>
            <a:r>
              <a:rPr lang="en-US" i="1" baseline="-25000" smtClean="0">
                <a:effectLst/>
                <a:sym typeface="Symbol" pitchFamily="18" charset="2"/>
              </a:rPr>
              <a:t>2</a:t>
            </a:r>
            <a:r>
              <a:rPr lang="en-US" i="1" smtClean="0">
                <a:effectLst/>
                <a:sym typeface="Symbol" pitchFamily="18" charset="2"/>
              </a:rPr>
              <a:t>(n)  O(max{g</a:t>
            </a:r>
            <a:r>
              <a:rPr lang="en-US" i="1" baseline="-25000" smtClean="0">
                <a:effectLst/>
                <a:sym typeface="Symbol" pitchFamily="18" charset="2"/>
              </a:rPr>
              <a:t>1</a:t>
            </a:r>
            <a:r>
              <a:rPr lang="en-US" i="1" smtClean="0">
                <a:effectLst/>
                <a:sym typeface="Symbol" pitchFamily="18" charset="2"/>
              </a:rPr>
              <a:t>(n), g</a:t>
            </a:r>
            <a:r>
              <a:rPr lang="en-US" i="1" baseline="-25000" smtClean="0">
                <a:effectLst/>
                <a:sym typeface="Symbol" pitchFamily="18" charset="2"/>
              </a:rPr>
              <a:t>2</a:t>
            </a:r>
            <a:r>
              <a:rPr lang="en-US" i="1" smtClean="0">
                <a:effectLst/>
                <a:sym typeface="Symbol" pitchFamily="18" charset="2"/>
              </a:rPr>
              <a:t>(n)}).</a:t>
            </a:r>
          </a:p>
          <a:p>
            <a:pPr lvl="1">
              <a:lnSpc>
                <a:spcPct val="80000"/>
              </a:lnSpc>
            </a:pPr>
            <a:r>
              <a:rPr lang="en-US" smtClean="0">
                <a:sym typeface="Symbol" pitchFamily="18" charset="2"/>
              </a:rPr>
              <a:t>The analogous assertions are true for the -notation and -notation.</a:t>
            </a:r>
          </a:p>
        </p:txBody>
      </p:sp>
      <p:sp>
        <p:nvSpPr>
          <p:cNvPr id="466948" name="Text Box 4"/>
          <p:cNvSpPr txBox="1">
            <a:spLocks noChangeArrowheads="1"/>
          </p:cNvSpPr>
          <p:nvPr/>
        </p:nvSpPr>
        <p:spPr bwMode="auto">
          <a:xfrm>
            <a:off x="838200" y="3124200"/>
            <a:ext cx="7620000" cy="2355850"/>
          </a:xfrm>
          <a:prstGeom prst="rect">
            <a:avLst/>
          </a:prstGeom>
          <a:noFill/>
          <a:ln w="12700">
            <a:noFill/>
            <a:miter lim="800000"/>
            <a:headEnd type="none" w="sm" len="sm"/>
            <a:tailEnd type="none" w="sm" len="sm"/>
          </a:ln>
          <a:effectLst/>
        </p:spPr>
        <p:txBody>
          <a:bodyPr>
            <a:spAutoFit/>
          </a:bodyPr>
          <a:lstStyle/>
          <a:p>
            <a:pPr algn="l">
              <a:spcBef>
                <a:spcPct val="50000"/>
              </a:spcBef>
              <a:defRPr/>
            </a:pPr>
            <a:r>
              <a:rPr lang="en-US"/>
              <a:t>Proof.  There exist constants </a:t>
            </a:r>
            <a:r>
              <a:rPr lang="en-US" i="1"/>
              <a:t>c</a:t>
            </a:r>
            <a:r>
              <a:rPr lang="en-US" sz="1800" i="1"/>
              <a:t>1</a:t>
            </a:r>
            <a:r>
              <a:rPr lang="en-US" i="1"/>
              <a:t>, c</a:t>
            </a:r>
            <a:r>
              <a:rPr lang="en-US" sz="1800" i="1"/>
              <a:t>2</a:t>
            </a:r>
            <a:r>
              <a:rPr lang="en-US" i="1"/>
              <a:t>, n</a:t>
            </a:r>
            <a:r>
              <a:rPr lang="en-US" sz="1800" i="1"/>
              <a:t>1</a:t>
            </a:r>
            <a:r>
              <a:rPr lang="en-US" i="1"/>
              <a:t>, n</a:t>
            </a:r>
            <a:r>
              <a:rPr lang="en-US" sz="1800" i="1"/>
              <a:t>2</a:t>
            </a:r>
            <a:r>
              <a:rPr lang="en-US"/>
              <a:t> such that </a:t>
            </a:r>
          </a:p>
          <a:p>
            <a:pPr algn="l">
              <a:lnSpc>
                <a:spcPct val="60000"/>
              </a:lnSpc>
              <a:spcBef>
                <a:spcPct val="50000"/>
              </a:spcBef>
              <a:defRPr/>
            </a:pPr>
            <a:r>
              <a:rPr lang="en-US"/>
              <a:t>          </a:t>
            </a:r>
            <a:r>
              <a:rPr kumimoji="1" lang="en-US" b="1" i="1">
                <a:effectLst>
                  <a:outerShdw blurRad="38100" dist="38100" dir="2700000" algn="tl">
                    <a:srgbClr val="000000"/>
                  </a:outerShdw>
                </a:effectLst>
              </a:rPr>
              <a:t>t</a:t>
            </a:r>
            <a:r>
              <a:rPr kumimoji="1" lang="en-US" sz="1800" b="1" i="1">
                <a:effectLst>
                  <a:outerShdw blurRad="38100" dist="38100" dir="2700000" algn="tl">
                    <a:srgbClr val="000000"/>
                  </a:outerShdw>
                </a:effectLst>
              </a:rPr>
              <a:t>1</a:t>
            </a:r>
            <a:r>
              <a:rPr kumimoji="1" lang="en-US" b="1" i="1">
                <a:effectLst>
                  <a:outerShdw blurRad="38100" dist="38100" dir="2700000" algn="tl">
                    <a:srgbClr val="000000"/>
                  </a:outerShdw>
                </a:effectLst>
              </a:rPr>
              <a:t>(n) </a:t>
            </a:r>
            <a:r>
              <a:rPr kumimoji="1" lang="en-US" b="1">
                <a:effectLst>
                  <a:outerShdw blurRad="38100" dist="38100" dir="2700000" algn="tl">
                    <a:srgbClr val="000000"/>
                  </a:outerShdw>
                </a:effectLst>
                <a:sym typeface="Symbol" pitchFamily="84" charset="2"/>
              </a:rPr>
              <a:t> </a:t>
            </a:r>
            <a:r>
              <a:rPr kumimoji="1" lang="en-US" b="1" i="1">
                <a:effectLst>
                  <a:outerShdw blurRad="38100" dist="38100" dir="2700000" algn="tl">
                    <a:srgbClr val="000000"/>
                  </a:outerShdw>
                </a:effectLst>
                <a:sym typeface="Symbol" pitchFamily="84" charset="2"/>
              </a:rPr>
              <a:t>c</a:t>
            </a:r>
            <a:r>
              <a:rPr kumimoji="1" lang="en-US" sz="1800" b="1" i="1">
                <a:effectLst>
                  <a:outerShdw blurRad="38100" dist="38100" dir="2700000" algn="tl">
                    <a:srgbClr val="000000"/>
                  </a:outerShdw>
                </a:effectLst>
                <a:sym typeface="Symbol" pitchFamily="84" charset="2"/>
              </a:rPr>
              <a:t>1</a:t>
            </a:r>
            <a:r>
              <a:rPr kumimoji="1" lang="en-US" b="1">
                <a:effectLst>
                  <a:outerShdw blurRad="38100" dist="38100" dir="2700000" algn="tl">
                    <a:srgbClr val="000000"/>
                  </a:outerShdw>
                </a:effectLst>
                <a:sym typeface="Symbol" pitchFamily="84" charset="2"/>
              </a:rPr>
              <a:t>*</a:t>
            </a:r>
            <a:r>
              <a:rPr kumimoji="1" lang="en-US" b="1" i="1">
                <a:effectLst>
                  <a:outerShdw blurRad="38100" dist="38100" dir="2700000" algn="tl">
                    <a:srgbClr val="000000"/>
                  </a:outerShdw>
                </a:effectLst>
                <a:sym typeface="Symbol" pitchFamily="84" charset="2"/>
              </a:rPr>
              <a:t>g</a:t>
            </a:r>
            <a:r>
              <a:rPr kumimoji="1" lang="en-US" sz="1800" b="1" i="1">
                <a:effectLst>
                  <a:outerShdw blurRad="38100" dist="38100" dir="2700000" algn="tl">
                    <a:srgbClr val="000000"/>
                  </a:outerShdw>
                </a:effectLst>
                <a:sym typeface="Symbol" pitchFamily="84" charset="2"/>
              </a:rPr>
              <a:t>1</a:t>
            </a:r>
            <a:r>
              <a:rPr kumimoji="1" lang="en-US" b="1" i="1">
                <a:effectLst>
                  <a:outerShdw blurRad="38100" dist="38100" dir="2700000" algn="tl">
                    <a:srgbClr val="000000"/>
                  </a:outerShdw>
                </a:effectLst>
                <a:sym typeface="Symbol" pitchFamily="84" charset="2"/>
              </a:rPr>
              <a:t>(n),   </a:t>
            </a:r>
            <a:r>
              <a:rPr kumimoji="1" lang="en-US" b="1">
                <a:effectLst>
                  <a:outerShdw blurRad="38100" dist="38100" dir="2700000" algn="tl">
                    <a:srgbClr val="000000"/>
                  </a:outerShdw>
                </a:effectLst>
                <a:sym typeface="Symbol" pitchFamily="84" charset="2"/>
              </a:rPr>
              <a:t>for all</a:t>
            </a:r>
            <a:r>
              <a:rPr kumimoji="1" lang="en-US" b="1" i="1">
                <a:effectLst>
                  <a:outerShdw blurRad="38100" dist="38100" dir="2700000" algn="tl">
                    <a:srgbClr val="000000"/>
                  </a:outerShdw>
                </a:effectLst>
                <a:sym typeface="Symbol" pitchFamily="84" charset="2"/>
              </a:rPr>
              <a:t> n </a:t>
            </a:r>
            <a:r>
              <a:rPr kumimoji="1" lang="en-US" b="1">
                <a:effectLst>
                  <a:outerShdw blurRad="38100" dist="38100" dir="2700000" algn="tl">
                    <a:srgbClr val="000000"/>
                  </a:outerShdw>
                </a:effectLst>
                <a:sym typeface="Symbol" pitchFamily="84" charset="2"/>
              </a:rPr>
              <a:t> </a:t>
            </a:r>
            <a:r>
              <a:rPr kumimoji="1" lang="en-US" b="1" i="1">
                <a:effectLst>
                  <a:outerShdw blurRad="38100" dist="38100" dir="2700000" algn="tl">
                    <a:srgbClr val="000000"/>
                  </a:outerShdw>
                </a:effectLst>
                <a:sym typeface="Symbol" pitchFamily="84" charset="2"/>
              </a:rPr>
              <a:t>n</a:t>
            </a:r>
            <a:r>
              <a:rPr kumimoji="1" lang="en-US" sz="1800" b="1" i="1">
                <a:effectLst>
                  <a:outerShdw blurRad="38100" dist="38100" dir="2700000" algn="tl">
                    <a:srgbClr val="000000"/>
                  </a:outerShdw>
                </a:effectLst>
                <a:sym typeface="Symbol" pitchFamily="84" charset="2"/>
              </a:rPr>
              <a:t>1</a:t>
            </a:r>
          </a:p>
          <a:p>
            <a:pPr algn="l">
              <a:lnSpc>
                <a:spcPct val="60000"/>
              </a:lnSpc>
              <a:spcBef>
                <a:spcPct val="50000"/>
              </a:spcBef>
              <a:defRPr/>
            </a:pPr>
            <a:r>
              <a:rPr kumimoji="1" lang="en-US" b="1">
                <a:effectLst>
                  <a:outerShdw blurRad="38100" dist="38100" dir="2700000" algn="tl">
                    <a:srgbClr val="000000"/>
                  </a:outerShdw>
                </a:effectLst>
                <a:sym typeface="Symbol" pitchFamily="84" charset="2"/>
              </a:rPr>
              <a:t>          </a:t>
            </a:r>
            <a:r>
              <a:rPr kumimoji="1" lang="en-US" b="1" i="1">
                <a:effectLst>
                  <a:outerShdw blurRad="38100" dist="38100" dir="2700000" algn="tl">
                    <a:srgbClr val="000000"/>
                  </a:outerShdw>
                </a:effectLst>
              </a:rPr>
              <a:t>t</a:t>
            </a:r>
            <a:r>
              <a:rPr kumimoji="1" lang="en-US" sz="1800" b="1" i="1">
                <a:effectLst>
                  <a:outerShdw blurRad="38100" dist="38100" dir="2700000" algn="tl">
                    <a:srgbClr val="000000"/>
                  </a:outerShdw>
                </a:effectLst>
              </a:rPr>
              <a:t>2</a:t>
            </a:r>
            <a:r>
              <a:rPr kumimoji="1" lang="en-US" b="1" i="1">
                <a:effectLst>
                  <a:outerShdw blurRad="38100" dist="38100" dir="2700000" algn="tl">
                    <a:srgbClr val="000000"/>
                  </a:outerShdw>
                </a:effectLst>
              </a:rPr>
              <a:t>(n) </a:t>
            </a:r>
            <a:r>
              <a:rPr kumimoji="1" lang="en-US" b="1">
                <a:effectLst>
                  <a:outerShdw blurRad="38100" dist="38100" dir="2700000" algn="tl">
                    <a:srgbClr val="000000"/>
                  </a:outerShdw>
                </a:effectLst>
                <a:sym typeface="Symbol" pitchFamily="84" charset="2"/>
              </a:rPr>
              <a:t> </a:t>
            </a:r>
            <a:r>
              <a:rPr kumimoji="1" lang="en-US" b="1" i="1">
                <a:effectLst>
                  <a:outerShdw blurRad="38100" dist="38100" dir="2700000" algn="tl">
                    <a:srgbClr val="000000"/>
                  </a:outerShdw>
                </a:effectLst>
                <a:sym typeface="Symbol" pitchFamily="84" charset="2"/>
              </a:rPr>
              <a:t>c</a:t>
            </a:r>
            <a:r>
              <a:rPr kumimoji="1" lang="en-US" sz="1800" b="1" i="1">
                <a:effectLst>
                  <a:outerShdw blurRad="38100" dist="38100" dir="2700000" algn="tl">
                    <a:srgbClr val="000000"/>
                  </a:outerShdw>
                </a:effectLst>
                <a:sym typeface="Symbol" pitchFamily="84" charset="2"/>
              </a:rPr>
              <a:t>2</a:t>
            </a:r>
            <a:r>
              <a:rPr kumimoji="1" lang="en-US" b="1">
                <a:effectLst>
                  <a:outerShdw blurRad="38100" dist="38100" dir="2700000" algn="tl">
                    <a:srgbClr val="000000"/>
                  </a:outerShdw>
                </a:effectLst>
                <a:sym typeface="Symbol" pitchFamily="84" charset="2"/>
              </a:rPr>
              <a:t>*</a:t>
            </a:r>
            <a:r>
              <a:rPr kumimoji="1" lang="en-US" b="1" i="1">
                <a:effectLst>
                  <a:outerShdw blurRad="38100" dist="38100" dir="2700000" algn="tl">
                    <a:srgbClr val="000000"/>
                  </a:outerShdw>
                </a:effectLst>
                <a:sym typeface="Symbol" pitchFamily="84" charset="2"/>
              </a:rPr>
              <a:t>g</a:t>
            </a:r>
            <a:r>
              <a:rPr kumimoji="1" lang="en-US" sz="1800" b="1" i="1">
                <a:effectLst>
                  <a:outerShdw blurRad="38100" dist="38100" dir="2700000" algn="tl">
                    <a:srgbClr val="000000"/>
                  </a:outerShdw>
                </a:effectLst>
                <a:sym typeface="Symbol" pitchFamily="84" charset="2"/>
              </a:rPr>
              <a:t>2</a:t>
            </a:r>
            <a:r>
              <a:rPr kumimoji="1" lang="en-US" b="1" i="1">
                <a:effectLst>
                  <a:outerShdw blurRad="38100" dist="38100" dir="2700000" algn="tl">
                    <a:srgbClr val="000000"/>
                  </a:outerShdw>
                </a:effectLst>
                <a:sym typeface="Symbol" pitchFamily="84" charset="2"/>
              </a:rPr>
              <a:t>(n),   </a:t>
            </a:r>
            <a:r>
              <a:rPr kumimoji="1" lang="en-US" b="1">
                <a:effectLst>
                  <a:outerShdw blurRad="38100" dist="38100" dir="2700000" algn="tl">
                    <a:srgbClr val="000000"/>
                  </a:outerShdw>
                </a:effectLst>
                <a:sym typeface="Symbol" pitchFamily="84" charset="2"/>
              </a:rPr>
              <a:t>for all</a:t>
            </a:r>
            <a:r>
              <a:rPr kumimoji="1" lang="en-US" b="1" i="1">
                <a:effectLst>
                  <a:outerShdw blurRad="38100" dist="38100" dir="2700000" algn="tl">
                    <a:srgbClr val="000000"/>
                  </a:outerShdw>
                </a:effectLst>
                <a:sym typeface="Symbol" pitchFamily="84" charset="2"/>
              </a:rPr>
              <a:t> n </a:t>
            </a:r>
            <a:r>
              <a:rPr kumimoji="1" lang="en-US" b="1">
                <a:effectLst>
                  <a:outerShdw blurRad="38100" dist="38100" dir="2700000" algn="tl">
                    <a:srgbClr val="000000"/>
                  </a:outerShdw>
                </a:effectLst>
                <a:sym typeface="Symbol" pitchFamily="84" charset="2"/>
              </a:rPr>
              <a:t> </a:t>
            </a:r>
            <a:r>
              <a:rPr kumimoji="1" lang="en-US" b="1" i="1">
                <a:effectLst>
                  <a:outerShdw blurRad="38100" dist="38100" dir="2700000" algn="tl">
                    <a:srgbClr val="000000"/>
                  </a:outerShdw>
                </a:effectLst>
                <a:sym typeface="Symbol" pitchFamily="84" charset="2"/>
              </a:rPr>
              <a:t>n</a:t>
            </a:r>
            <a:r>
              <a:rPr kumimoji="1" lang="en-US" sz="1800" b="1" i="1">
                <a:effectLst>
                  <a:outerShdw blurRad="38100" dist="38100" dir="2700000" algn="tl">
                    <a:srgbClr val="000000"/>
                  </a:outerShdw>
                </a:effectLst>
                <a:sym typeface="Symbol" pitchFamily="84" charset="2"/>
              </a:rPr>
              <a:t>2</a:t>
            </a:r>
          </a:p>
          <a:p>
            <a:pPr algn="l">
              <a:spcBef>
                <a:spcPct val="50000"/>
              </a:spcBef>
              <a:defRPr/>
            </a:pPr>
            <a:r>
              <a:rPr kumimoji="1" lang="en-US" b="1">
                <a:effectLst>
                  <a:outerShdw blurRad="38100" dist="38100" dir="2700000" algn="tl">
                    <a:srgbClr val="000000"/>
                  </a:outerShdw>
                </a:effectLst>
                <a:sym typeface="Symbol" pitchFamily="84" charset="2"/>
              </a:rPr>
              <a:t>Define </a:t>
            </a:r>
            <a:r>
              <a:rPr kumimoji="1" lang="en-US" b="1" i="1">
                <a:effectLst>
                  <a:outerShdw blurRad="38100" dist="38100" dir="2700000" algn="tl">
                    <a:srgbClr val="000000"/>
                  </a:outerShdw>
                </a:effectLst>
                <a:sym typeface="Symbol" pitchFamily="84" charset="2"/>
              </a:rPr>
              <a:t>c</a:t>
            </a:r>
            <a:r>
              <a:rPr kumimoji="1" lang="en-US" sz="1800" b="1" i="1">
                <a:effectLst>
                  <a:outerShdw blurRad="38100" dist="38100" dir="2700000" algn="tl">
                    <a:srgbClr val="000000"/>
                  </a:outerShdw>
                </a:effectLst>
                <a:sym typeface="Symbol" pitchFamily="84" charset="2"/>
              </a:rPr>
              <a:t>3</a:t>
            </a:r>
            <a:r>
              <a:rPr kumimoji="1" lang="en-US" b="1" i="1">
                <a:effectLst>
                  <a:outerShdw blurRad="38100" dist="38100" dir="2700000" algn="tl">
                    <a:srgbClr val="000000"/>
                  </a:outerShdw>
                </a:effectLst>
                <a:sym typeface="Symbol" pitchFamily="84" charset="2"/>
              </a:rPr>
              <a:t> = c</a:t>
            </a:r>
            <a:r>
              <a:rPr kumimoji="1" lang="en-US" sz="1800" b="1" i="1">
                <a:effectLst>
                  <a:outerShdw blurRad="38100" dist="38100" dir="2700000" algn="tl">
                    <a:srgbClr val="000000"/>
                  </a:outerShdw>
                </a:effectLst>
                <a:sym typeface="Symbol" pitchFamily="84" charset="2"/>
              </a:rPr>
              <a:t>1</a:t>
            </a:r>
            <a:r>
              <a:rPr kumimoji="1" lang="en-US" b="1" i="1">
                <a:effectLst>
                  <a:outerShdw blurRad="38100" dist="38100" dir="2700000" algn="tl">
                    <a:srgbClr val="000000"/>
                  </a:outerShdw>
                </a:effectLst>
                <a:sym typeface="Symbol" pitchFamily="84" charset="2"/>
              </a:rPr>
              <a:t> + c</a:t>
            </a:r>
            <a:r>
              <a:rPr kumimoji="1" lang="en-US" sz="1800" b="1" i="1">
                <a:effectLst>
                  <a:outerShdw blurRad="38100" dist="38100" dir="2700000" algn="tl">
                    <a:srgbClr val="000000"/>
                  </a:outerShdw>
                </a:effectLst>
                <a:sym typeface="Symbol" pitchFamily="84" charset="2"/>
              </a:rPr>
              <a:t>2</a:t>
            </a:r>
            <a:r>
              <a:rPr kumimoji="1" lang="en-US" b="1">
                <a:effectLst>
                  <a:outerShdw blurRad="38100" dist="38100" dir="2700000" algn="tl">
                    <a:srgbClr val="000000"/>
                  </a:outerShdw>
                </a:effectLst>
                <a:sym typeface="Symbol" pitchFamily="84" charset="2"/>
              </a:rPr>
              <a:t> and </a:t>
            </a:r>
            <a:r>
              <a:rPr kumimoji="1" lang="en-US" b="1" i="1">
                <a:effectLst>
                  <a:outerShdw blurRad="38100" dist="38100" dir="2700000" algn="tl">
                    <a:srgbClr val="000000"/>
                  </a:outerShdw>
                </a:effectLst>
                <a:sym typeface="Symbol" pitchFamily="84" charset="2"/>
              </a:rPr>
              <a:t>n</a:t>
            </a:r>
            <a:r>
              <a:rPr kumimoji="1" lang="en-US" sz="1800" b="1" i="1">
                <a:effectLst>
                  <a:outerShdw blurRad="38100" dist="38100" dir="2700000" algn="tl">
                    <a:srgbClr val="000000"/>
                  </a:outerShdw>
                </a:effectLst>
                <a:sym typeface="Symbol" pitchFamily="84" charset="2"/>
              </a:rPr>
              <a:t>3 </a:t>
            </a:r>
            <a:r>
              <a:rPr kumimoji="1" lang="en-US" b="1" i="1">
                <a:effectLst>
                  <a:outerShdw blurRad="38100" dist="38100" dir="2700000" algn="tl">
                    <a:srgbClr val="000000"/>
                  </a:outerShdw>
                </a:effectLst>
                <a:sym typeface="Symbol" pitchFamily="84" charset="2"/>
              </a:rPr>
              <a:t>= max{n</a:t>
            </a:r>
            <a:r>
              <a:rPr kumimoji="1" lang="en-US" sz="1800" b="1" i="1">
                <a:effectLst>
                  <a:outerShdw blurRad="38100" dist="38100" dir="2700000" algn="tl">
                    <a:srgbClr val="000000"/>
                  </a:outerShdw>
                </a:effectLst>
                <a:sym typeface="Symbol" pitchFamily="84" charset="2"/>
              </a:rPr>
              <a:t>1</a:t>
            </a:r>
            <a:r>
              <a:rPr kumimoji="1" lang="en-US" b="1" i="1">
                <a:effectLst>
                  <a:outerShdw blurRad="38100" dist="38100" dir="2700000" algn="tl">
                    <a:srgbClr val="000000"/>
                  </a:outerShdw>
                </a:effectLst>
                <a:sym typeface="Symbol" pitchFamily="84" charset="2"/>
              </a:rPr>
              <a:t>,n</a:t>
            </a:r>
            <a:r>
              <a:rPr kumimoji="1" lang="en-US" sz="1800" b="1" i="1">
                <a:effectLst>
                  <a:outerShdw blurRad="38100" dist="38100" dir="2700000" algn="tl">
                    <a:srgbClr val="000000"/>
                  </a:outerShdw>
                </a:effectLst>
                <a:sym typeface="Symbol" pitchFamily="84" charset="2"/>
              </a:rPr>
              <a:t>2</a:t>
            </a:r>
            <a:r>
              <a:rPr kumimoji="1" lang="en-US" b="1" i="1">
                <a:effectLst>
                  <a:outerShdw blurRad="38100" dist="38100" dir="2700000" algn="tl">
                    <a:srgbClr val="000000"/>
                  </a:outerShdw>
                </a:effectLst>
                <a:sym typeface="Symbol" pitchFamily="84" charset="2"/>
              </a:rPr>
              <a:t>}. Then</a:t>
            </a:r>
          </a:p>
          <a:p>
            <a:pPr algn="l">
              <a:spcBef>
                <a:spcPct val="50000"/>
              </a:spcBef>
              <a:defRPr/>
            </a:pPr>
            <a:r>
              <a:rPr kumimoji="1" lang="en-US" b="1" i="1">
                <a:effectLst>
                  <a:outerShdw blurRad="38100" dist="38100" dir="2700000" algn="tl">
                    <a:srgbClr val="000000"/>
                  </a:outerShdw>
                </a:effectLst>
                <a:sym typeface="Symbol" pitchFamily="84" charset="2"/>
              </a:rPr>
              <a:t>          t</a:t>
            </a:r>
            <a:r>
              <a:rPr kumimoji="1" lang="en-US" sz="1800" b="1" i="1">
                <a:effectLst>
                  <a:outerShdw blurRad="38100" dist="38100" dir="2700000" algn="tl">
                    <a:srgbClr val="000000"/>
                  </a:outerShdw>
                </a:effectLst>
                <a:sym typeface="Symbol" pitchFamily="84" charset="2"/>
              </a:rPr>
              <a:t>1</a:t>
            </a:r>
            <a:r>
              <a:rPr kumimoji="1" lang="en-US" b="1" i="1">
                <a:effectLst>
                  <a:outerShdw blurRad="38100" dist="38100" dir="2700000" algn="tl">
                    <a:srgbClr val="000000"/>
                  </a:outerShdw>
                </a:effectLst>
                <a:sym typeface="Symbol" pitchFamily="84" charset="2"/>
              </a:rPr>
              <a:t>(n) + t</a:t>
            </a:r>
            <a:r>
              <a:rPr kumimoji="1" lang="en-US" sz="1800" b="1" i="1">
                <a:effectLst>
                  <a:outerShdw blurRad="38100" dist="38100" dir="2700000" algn="tl">
                    <a:srgbClr val="000000"/>
                  </a:outerShdw>
                </a:effectLst>
                <a:sym typeface="Symbol" pitchFamily="84" charset="2"/>
              </a:rPr>
              <a:t>2</a:t>
            </a:r>
            <a:r>
              <a:rPr kumimoji="1" lang="en-US" b="1" i="1">
                <a:effectLst>
                  <a:outerShdw blurRad="38100" dist="38100" dir="2700000" algn="tl">
                    <a:srgbClr val="000000"/>
                  </a:outerShdw>
                </a:effectLst>
                <a:sym typeface="Symbol" pitchFamily="84" charset="2"/>
              </a:rPr>
              <a:t>(n) </a:t>
            </a:r>
            <a:r>
              <a:rPr kumimoji="1" lang="en-US" b="1">
                <a:effectLst>
                  <a:outerShdw blurRad="38100" dist="38100" dir="2700000" algn="tl">
                    <a:srgbClr val="000000"/>
                  </a:outerShdw>
                </a:effectLst>
                <a:sym typeface="Symbol" pitchFamily="84" charset="2"/>
              </a:rPr>
              <a:t> c</a:t>
            </a:r>
            <a:r>
              <a:rPr kumimoji="1" lang="en-US" sz="1800" b="1">
                <a:effectLst>
                  <a:outerShdw blurRad="38100" dist="38100" dir="2700000" algn="tl">
                    <a:srgbClr val="000000"/>
                  </a:outerShdw>
                </a:effectLst>
                <a:sym typeface="Symbol" pitchFamily="84" charset="2"/>
              </a:rPr>
              <a:t>3</a:t>
            </a:r>
            <a:r>
              <a:rPr kumimoji="1" lang="en-US" b="1">
                <a:effectLst>
                  <a:outerShdw blurRad="38100" dist="38100" dir="2700000" algn="tl">
                    <a:srgbClr val="000000"/>
                  </a:outerShdw>
                </a:effectLst>
                <a:sym typeface="Symbol" pitchFamily="84" charset="2"/>
              </a:rPr>
              <a:t>*</a:t>
            </a:r>
            <a:r>
              <a:rPr kumimoji="1" lang="en-US" b="1" i="1">
                <a:effectLst>
                  <a:outerShdw blurRad="38100" dist="38100" dir="2700000" algn="tl">
                    <a:srgbClr val="000000"/>
                  </a:outerShdw>
                </a:effectLst>
                <a:sym typeface="Symbol" pitchFamily="84" charset="2"/>
              </a:rPr>
              <a:t>max{g</a:t>
            </a:r>
            <a:r>
              <a:rPr kumimoji="1" lang="en-US" sz="1800" b="1" i="1">
                <a:effectLst>
                  <a:outerShdw blurRad="38100" dist="38100" dir="2700000" algn="tl">
                    <a:srgbClr val="000000"/>
                  </a:outerShdw>
                </a:effectLst>
                <a:sym typeface="Symbol" pitchFamily="84" charset="2"/>
              </a:rPr>
              <a:t>1</a:t>
            </a:r>
            <a:r>
              <a:rPr kumimoji="1" lang="en-US" b="1" i="1">
                <a:effectLst>
                  <a:outerShdw blurRad="38100" dist="38100" dir="2700000" algn="tl">
                    <a:srgbClr val="000000"/>
                  </a:outerShdw>
                </a:effectLst>
                <a:sym typeface="Symbol" pitchFamily="84" charset="2"/>
              </a:rPr>
              <a:t>(n), g</a:t>
            </a:r>
            <a:r>
              <a:rPr kumimoji="1" lang="en-US" sz="1800" b="1" i="1">
                <a:effectLst>
                  <a:outerShdw blurRad="38100" dist="38100" dir="2700000" algn="tl">
                    <a:srgbClr val="000000"/>
                  </a:outerShdw>
                </a:effectLst>
                <a:sym typeface="Symbol" pitchFamily="84" charset="2"/>
              </a:rPr>
              <a:t>2</a:t>
            </a:r>
            <a:r>
              <a:rPr kumimoji="1" lang="en-US" b="1" i="1">
                <a:effectLst>
                  <a:outerShdw blurRad="38100" dist="38100" dir="2700000" algn="tl">
                    <a:srgbClr val="000000"/>
                  </a:outerShdw>
                </a:effectLst>
                <a:sym typeface="Symbol" pitchFamily="84" charset="2"/>
              </a:rPr>
              <a:t>(n)}, </a:t>
            </a:r>
            <a:r>
              <a:rPr kumimoji="1" lang="en-US" b="1">
                <a:effectLst>
                  <a:outerShdw blurRad="38100" dist="38100" dir="2700000" algn="tl">
                    <a:srgbClr val="000000"/>
                  </a:outerShdw>
                </a:effectLst>
                <a:sym typeface="Symbol" pitchFamily="84" charset="2"/>
              </a:rPr>
              <a:t>for all</a:t>
            </a:r>
            <a:r>
              <a:rPr kumimoji="1" lang="en-US" b="1" i="1">
                <a:effectLst>
                  <a:outerShdw blurRad="38100" dist="38100" dir="2700000" algn="tl">
                    <a:srgbClr val="000000"/>
                  </a:outerShdw>
                </a:effectLst>
                <a:sym typeface="Symbol" pitchFamily="84" charset="2"/>
              </a:rPr>
              <a:t> n </a:t>
            </a:r>
            <a:r>
              <a:rPr kumimoji="1" lang="en-US" b="1">
                <a:effectLst>
                  <a:outerShdw blurRad="38100" dist="38100" dir="2700000" algn="tl">
                    <a:srgbClr val="000000"/>
                  </a:outerShdw>
                </a:effectLst>
                <a:sym typeface="Symbol" pitchFamily="84" charset="2"/>
              </a:rPr>
              <a:t></a:t>
            </a:r>
            <a:r>
              <a:rPr kumimoji="1" lang="en-US" b="1" i="1">
                <a:effectLst>
                  <a:outerShdw blurRad="38100" dist="38100" dir="2700000" algn="tl">
                    <a:srgbClr val="000000"/>
                  </a:outerShdw>
                </a:effectLst>
                <a:sym typeface="Symbol" pitchFamily="84" charset="2"/>
              </a:rPr>
              <a:t> </a:t>
            </a:r>
            <a:r>
              <a:rPr kumimoji="1" lang="en-US" b="1">
                <a:effectLst>
                  <a:outerShdw blurRad="38100" dist="38100" dir="2700000" algn="tl">
                    <a:srgbClr val="000000"/>
                  </a:outerShdw>
                </a:effectLst>
                <a:sym typeface="Symbol" pitchFamily="84" charset="2"/>
              </a:rPr>
              <a:t>n</a:t>
            </a:r>
            <a:r>
              <a:rPr kumimoji="1" lang="en-US" sz="1800" b="1">
                <a:effectLst>
                  <a:outerShdw blurRad="38100" dist="38100" dir="2700000" algn="tl">
                    <a:srgbClr val="000000"/>
                  </a:outerShdw>
                </a:effectLst>
                <a:sym typeface="Symbol" pitchFamily="84" charset="2"/>
              </a:rPr>
              <a:t>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66948"/>
                                        </p:tgtEl>
                                        <p:attrNameLst>
                                          <p:attrName>style.visibility</p:attrName>
                                        </p:attrNameLst>
                                      </p:cBhvr>
                                      <p:to>
                                        <p:strVal val="visible"/>
                                      </p:to>
                                    </p:set>
                                    <p:anim calcmode="lin" valueType="num">
                                      <p:cBhvr additive="base">
                                        <p:cTn id="7" dur="500" fill="hold"/>
                                        <p:tgtEl>
                                          <p:spTgt spid="466948"/>
                                        </p:tgtEl>
                                        <p:attrNameLst>
                                          <p:attrName>ppt_x</p:attrName>
                                        </p:attrNameLst>
                                      </p:cBhvr>
                                      <p:tavLst>
                                        <p:tav tm="0">
                                          <p:val>
                                            <p:strVal val="1+#ppt_w/2"/>
                                          </p:val>
                                        </p:tav>
                                        <p:tav tm="100000">
                                          <p:val>
                                            <p:strVal val="#ppt_x"/>
                                          </p:val>
                                        </p:tav>
                                      </p:tavLst>
                                    </p:anim>
                                    <p:anim calcmode="lin" valueType="num">
                                      <p:cBhvr additive="base">
                                        <p:cTn id="8" dur="500" fill="hold"/>
                                        <p:tgtEl>
                                          <p:spTgt spid="4669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694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a:xfrm>
            <a:off x="457200" y="198438"/>
            <a:ext cx="8686800" cy="563562"/>
          </a:xfrm>
        </p:spPr>
        <p:txBody>
          <a:bodyPr/>
          <a:lstStyle/>
          <a:p>
            <a:pPr>
              <a:defRPr/>
            </a:pPr>
            <a:r>
              <a:rPr lang="en-US" sz="3200" smtClean="0"/>
              <a:t>Some properties of asymptotic order of growth</a:t>
            </a:r>
          </a:p>
        </p:txBody>
      </p:sp>
      <p:sp>
        <p:nvSpPr>
          <p:cNvPr id="272387" name="Rectangle 3"/>
          <p:cNvSpPr>
            <a:spLocks noGrp="1" noChangeArrowheads="1"/>
          </p:cNvSpPr>
          <p:nvPr>
            <p:ph idx="1"/>
          </p:nvPr>
        </p:nvSpPr>
        <p:spPr/>
        <p:txBody>
          <a:bodyPr/>
          <a:lstStyle/>
          <a:p>
            <a:r>
              <a:rPr lang="en-US" i="1" smtClean="0"/>
              <a:t>f</a:t>
            </a:r>
            <a:r>
              <a:rPr lang="en-US" smtClean="0"/>
              <a:t>(</a:t>
            </a:r>
            <a:r>
              <a:rPr lang="en-US" i="1" smtClean="0"/>
              <a:t>n</a:t>
            </a:r>
            <a:r>
              <a:rPr lang="en-US" smtClean="0"/>
              <a:t>) </a:t>
            </a:r>
            <a:r>
              <a:rPr kumimoji="0" lang="en-US" smtClean="0">
                <a:sym typeface="Symbol" pitchFamily="18" charset="2"/>
              </a:rPr>
              <a:t></a:t>
            </a:r>
            <a:r>
              <a:rPr lang="en-US" smtClean="0"/>
              <a:t> O(</a:t>
            </a:r>
            <a:r>
              <a:rPr lang="en-US" i="1" smtClean="0"/>
              <a:t>f</a:t>
            </a:r>
            <a:r>
              <a:rPr lang="en-US" smtClean="0"/>
              <a:t>(</a:t>
            </a:r>
            <a:r>
              <a:rPr lang="en-US" i="1" smtClean="0"/>
              <a:t>n</a:t>
            </a:r>
            <a:r>
              <a:rPr lang="en-US" smtClean="0"/>
              <a:t>))</a:t>
            </a:r>
            <a:br>
              <a:rPr lang="en-US" smtClean="0"/>
            </a:br>
            <a:endParaRPr lang="en-US" smtClean="0"/>
          </a:p>
          <a:p>
            <a:r>
              <a:rPr lang="en-US" i="1" smtClean="0"/>
              <a:t>f</a:t>
            </a:r>
            <a:r>
              <a:rPr lang="en-US" smtClean="0"/>
              <a:t>(</a:t>
            </a:r>
            <a:r>
              <a:rPr lang="en-US" i="1" smtClean="0"/>
              <a:t>n</a:t>
            </a:r>
            <a:r>
              <a:rPr lang="en-US" smtClean="0"/>
              <a:t>) </a:t>
            </a:r>
            <a:r>
              <a:rPr kumimoji="0" lang="en-US" smtClean="0">
                <a:sym typeface="Symbol" pitchFamily="18" charset="2"/>
              </a:rPr>
              <a:t></a:t>
            </a:r>
            <a:r>
              <a:rPr lang="en-US" smtClean="0"/>
              <a:t> O(</a:t>
            </a:r>
            <a:r>
              <a:rPr lang="en-US" i="1" smtClean="0"/>
              <a:t>g</a:t>
            </a:r>
            <a:r>
              <a:rPr lang="en-US" smtClean="0"/>
              <a:t>(</a:t>
            </a:r>
            <a:r>
              <a:rPr lang="en-US" i="1" smtClean="0"/>
              <a:t>n</a:t>
            </a:r>
            <a:r>
              <a:rPr lang="en-US" smtClean="0"/>
              <a:t>)) iff </a:t>
            </a:r>
            <a:r>
              <a:rPr lang="en-US" i="1" smtClean="0">
                <a:cs typeface="Times New Roman" pitchFamily="18" charset="0"/>
              </a:rPr>
              <a:t>g</a:t>
            </a:r>
            <a:r>
              <a:rPr lang="en-US" smtClean="0">
                <a:cs typeface="Times New Roman" pitchFamily="18" charset="0"/>
              </a:rPr>
              <a:t>(</a:t>
            </a:r>
            <a:r>
              <a:rPr lang="en-US" i="1" smtClean="0">
                <a:cs typeface="Times New Roman" pitchFamily="18" charset="0"/>
              </a:rPr>
              <a:t>n</a:t>
            </a:r>
            <a:r>
              <a:rPr lang="en-US" smtClean="0">
                <a:cs typeface="Times New Roman" pitchFamily="18" charset="0"/>
              </a:rPr>
              <a:t>) </a:t>
            </a:r>
            <a:r>
              <a:rPr kumimoji="0" lang="en-US" smtClean="0">
                <a:sym typeface="Symbol" pitchFamily="18" charset="2"/>
              </a:rPr>
              <a:t>(</a:t>
            </a:r>
            <a:r>
              <a:rPr kumimoji="0" lang="en-US" i="1" smtClean="0">
                <a:sym typeface="Symbol" pitchFamily="18" charset="2"/>
              </a:rPr>
              <a:t>f</a:t>
            </a:r>
            <a:r>
              <a:rPr kumimoji="0" lang="en-US" smtClean="0">
                <a:sym typeface="Symbol" pitchFamily="18" charset="2"/>
              </a:rPr>
              <a:t>(n))</a:t>
            </a:r>
            <a:r>
              <a:rPr lang="en-US" smtClean="0"/>
              <a:t> </a:t>
            </a:r>
            <a:r>
              <a:rPr lang="en-US" i="1" smtClean="0"/>
              <a:t/>
            </a:r>
            <a:br>
              <a:rPr lang="en-US" i="1" smtClean="0"/>
            </a:br>
            <a:endParaRPr lang="en-US" i="1" smtClean="0"/>
          </a:p>
          <a:p>
            <a:r>
              <a:rPr lang="en-US" smtClean="0"/>
              <a:t>If </a:t>
            </a:r>
            <a:r>
              <a:rPr lang="en-US" i="1" smtClean="0"/>
              <a:t>f</a:t>
            </a:r>
            <a:r>
              <a:rPr lang="en-US" baseline="-25000" smtClean="0"/>
              <a:t> </a:t>
            </a:r>
            <a:r>
              <a:rPr lang="en-US" smtClean="0"/>
              <a:t>(</a:t>
            </a:r>
            <a:r>
              <a:rPr lang="en-US" i="1" smtClean="0"/>
              <a:t>n</a:t>
            </a:r>
            <a:r>
              <a:rPr lang="en-US" smtClean="0"/>
              <a:t>) </a:t>
            </a:r>
            <a:r>
              <a:rPr kumimoji="0" lang="en-US" smtClean="0">
                <a:sym typeface="Symbol" pitchFamily="18" charset="2"/>
              </a:rPr>
              <a:t></a:t>
            </a:r>
            <a:r>
              <a:rPr lang="en-US" smtClean="0"/>
              <a:t> O(</a:t>
            </a:r>
            <a:r>
              <a:rPr lang="en-US" i="1" smtClean="0"/>
              <a:t>g</a:t>
            </a:r>
            <a:r>
              <a:rPr lang="en-US" baseline="-25000" smtClean="0"/>
              <a:t> </a:t>
            </a:r>
            <a:r>
              <a:rPr lang="en-US" smtClean="0"/>
              <a:t>(</a:t>
            </a:r>
            <a:r>
              <a:rPr lang="en-US" i="1" smtClean="0"/>
              <a:t>n</a:t>
            </a:r>
            <a:r>
              <a:rPr lang="en-US" smtClean="0"/>
              <a:t>)) and </a:t>
            </a:r>
            <a:r>
              <a:rPr lang="en-US" i="1" smtClean="0"/>
              <a:t>g</a:t>
            </a:r>
            <a:r>
              <a:rPr lang="en-US" smtClean="0"/>
              <a:t>(</a:t>
            </a:r>
            <a:r>
              <a:rPr lang="en-US" i="1" smtClean="0"/>
              <a:t>n</a:t>
            </a:r>
            <a:r>
              <a:rPr lang="en-US" smtClean="0"/>
              <a:t>) </a:t>
            </a:r>
            <a:r>
              <a:rPr kumimoji="0" lang="en-US" smtClean="0">
                <a:sym typeface="Symbol" pitchFamily="18" charset="2"/>
              </a:rPr>
              <a:t></a:t>
            </a:r>
            <a:r>
              <a:rPr lang="en-US" smtClean="0"/>
              <a:t> O(</a:t>
            </a:r>
            <a:r>
              <a:rPr lang="en-US" i="1" smtClean="0"/>
              <a:t>h</a:t>
            </a:r>
            <a:r>
              <a:rPr lang="en-US" smtClean="0"/>
              <a:t>(</a:t>
            </a:r>
            <a:r>
              <a:rPr lang="en-US" i="1" smtClean="0"/>
              <a:t>n</a:t>
            </a:r>
            <a:r>
              <a:rPr lang="en-US" smtClean="0"/>
              <a:t>)) , then</a:t>
            </a:r>
            <a:r>
              <a:rPr lang="en-US" i="1" smtClean="0"/>
              <a:t> f</a:t>
            </a:r>
            <a:r>
              <a:rPr lang="en-US" smtClean="0"/>
              <a:t>(</a:t>
            </a:r>
            <a:r>
              <a:rPr lang="en-US" i="1" smtClean="0"/>
              <a:t>n</a:t>
            </a:r>
            <a:r>
              <a:rPr lang="en-US" smtClean="0"/>
              <a:t>) </a:t>
            </a:r>
            <a:r>
              <a:rPr kumimoji="0" lang="en-US" smtClean="0">
                <a:sym typeface="Symbol" pitchFamily="18" charset="2"/>
              </a:rPr>
              <a:t></a:t>
            </a:r>
            <a:r>
              <a:rPr lang="en-US" smtClean="0"/>
              <a:t> O(</a:t>
            </a:r>
            <a:r>
              <a:rPr lang="en-US" i="1" smtClean="0"/>
              <a:t>h</a:t>
            </a:r>
            <a:r>
              <a:rPr lang="en-US" smtClean="0"/>
              <a:t>(</a:t>
            </a:r>
            <a:r>
              <a:rPr lang="en-US" i="1" smtClean="0"/>
              <a:t>n</a:t>
            </a:r>
            <a:r>
              <a:rPr lang="en-US" smtClean="0"/>
              <a:t>)) </a:t>
            </a:r>
            <a:r>
              <a:rPr kumimoji="0" lang="en-US" smtClean="0">
                <a:sym typeface="Symbol" pitchFamily="18" charset="2"/>
              </a:rPr>
              <a:t/>
            </a:r>
            <a:br>
              <a:rPr kumimoji="0" lang="en-US" smtClean="0">
                <a:sym typeface="Symbol" pitchFamily="18" charset="2"/>
              </a:rPr>
            </a:br>
            <a:r>
              <a:rPr kumimoji="0" lang="en-US" smtClean="0">
                <a:sym typeface="Symbol" pitchFamily="18" charset="2"/>
              </a:rPr>
              <a:t/>
            </a:r>
            <a:br>
              <a:rPr kumimoji="0" lang="en-US" smtClean="0">
                <a:sym typeface="Symbol" pitchFamily="18" charset="2"/>
              </a:rPr>
            </a:br>
            <a:r>
              <a:rPr kumimoji="0" lang="en-US" smtClean="0">
                <a:sym typeface="Symbol" pitchFamily="18" charset="2"/>
              </a:rPr>
              <a:t>Note similarity with </a:t>
            </a:r>
            <a:r>
              <a:rPr kumimoji="0" lang="en-US" i="1" smtClean="0">
                <a:sym typeface="Symbol" pitchFamily="18" charset="2"/>
              </a:rPr>
              <a:t>a </a:t>
            </a:r>
            <a:r>
              <a:rPr kumimoji="0" lang="en-US" i="1" smtClean="0">
                <a:latin typeface="Lucida Grande" pitchFamily="84" charset="0"/>
                <a:cs typeface="Times New Roman" pitchFamily="18" charset="0"/>
                <a:sym typeface="Symbol" pitchFamily="18" charset="2"/>
              </a:rPr>
              <a:t>≤</a:t>
            </a:r>
            <a:r>
              <a:rPr kumimoji="0" lang="en-US" i="1" smtClean="0">
                <a:cs typeface="Times New Roman" pitchFamily="18" charset="0"/>
                <a:sym typeface="Symbol" pitchFamily="18" charset="2"/>
              </a:rPr>
              <a:t> </a:t>
            </a:r>
            <a:r>
              <a:rPr kumimoji="0" lang="en-US" smtClean="0">
                <a:cs typeface="Times New Roman" pitchFamily="18" charset="0"/>
                <a:sym typeface="Symbol" pitchFamily="18" charset="2"/>
              </a:rPr>
              <a:t>b</a:t>
            </a:r>
            <a:br>
              <a:rPr kumimoji="0" lang="en-US" smtClean="0">
                <a:cs typeface="Times New Roman" pitchFamily="18" charset="0"/>
                <a:sym typeface="Symbol" pitchFamily="18" charset="2"/>
              </a:rPr>
            </a:br>
            <a:endParaRPr kumimoji="0" lang="en-US" smtClean="0">
              <a:cs typeface="Times New Roman" pitchFamily="18" charset="0"/>
              <a:sym typeface="Symbol" pitchFamily="18" charset="2"/>
            </a:endParaRPr>
          </a:p>
          <a:p>
            <a:r>
              <a:rPr lang="en-US" smtClean="0"/>
              <a:t>If </a:t>
            </a:r>
            <a:r>
              <a:rPr lang="en-US" i="1" smtClean="0"/>
              <a:t>f</a:t>
            </a:r>
            <a:r>
              <a:rPr lang="en-US" baseline="-25000" smtClean="0"/>
              <a:t>1</a:t>
            </a:r>
            <a:r>
              <a:rPr lang="en-US" smtClean="0"/>
              <a:t>(</a:t>
            </a:r>
            <a:r>
              <a:rPr lang="en-US" i="1" smtClean="0"/>
              <a:t>n</a:t>
            </a:r>
            <a:r>
              <a:rPr lang="en-US" smtClean="0"/>
              <a:t>) </a:t>
            </a:r>
            <a:r>
              <a:rPr kumimoji="0" lang="en-US" smtClean="0">
                <a:sym typeface="Symbol" pitchFamily="18" charset="2"/>
              </a:rPr>
              <a:t></a:t>
            </a:r>
            <a:r>
              <a:rPr lang="en-US" smtClean="0"/>
              <a:t> O(</a:t>
            </a:r>
            <a:r>
              <a:rPr lang="en-US" i="1" smtClean="0"/>
              <a:t>g</a:t>
            </a:r>
            <a:r>
              <a:rPr lang="en-US" baseline="-25000" smtClean="0"/>
              <a:t>1</a:t>
            </a:r>
            <a:r>
              <a:rPr lang="en-US" smtClean="0"/>
              <a:t>(</a:t>
            </a:r>
            <a:r>
              <a:rPr lang="en-US" i="1" smtClean="0"/>
              <a:t>n</a:t>
            </a:r>
            <a:r>
              <a:rPr lang="en-US" smtClean="0"/>
              <a:t>)) and </a:t>
            </a:r>
            <a:r>
              <a:rPr lang="en-US" i="1" smtClean="0"/>
              <a:t>f</a:t>
            </a:r>
            <a:r>
              <a:rPr lang="en-US" baseline="-25000" smtClean="0"/>
              <a:t>2</a:t>
            </a:r>
            <a:r>
              <a:rPr lang="en-US" smtClean="0"/>
              <a:t>(</a:t>
            </a:r>
            <a:r>
              <a:rPr lang="en-US" i="1" smtClean="0"/>
              <a:t>n</a:t>
            </a:r>
            <a:r>
              <a:rPr lang="en-US" smtClean="0"/>
              <a:t>) </a:t>
            </a:r>
            <a:r>
              <a:rPr kumimoji="0" lang="en-US" smtClean="0">
                <a:sym typeface="Symbol" pitchFamily="18" charset="2"/>
              </a:rPr>
              <a:t></a:t>
            </a:r>
            <a:r>
              <a:rPr lang="en-US" smtClean="0"/>
              <a:t> O(</a:t>
            </a:r>
            <a:r>
              <a:rPr lang="en-US" i="1" smtClean="0"/>
              <a:t>g</a:t>
            </a:r>
            <a:r>
              <a:rPr lang="en-US" baseline="-25000" smtClean="0"/>
              <a:t>2</a:t>
            </a:r>
            <a:r>
              <a:rPr lang="en-US" smtClean="0"/>
              <a:t>(</a:t>
            </a:r>
            <a:r>
              <a:rPr lang="en-US" i="1" smtClean="0"/>
              <a:t>n</a:t>
            </a:r>
            <a:r>
              <a:rPr lang="en-US" smtClean="0"/>
              <a:t>)) , then</a:t>
            </a:r>
            <a:endParaRPr lang="en-US" smtClean="0">
              <a:cs typeface="Times New Roman" pitchFamily="18" charset="0"/>
            </a:endParaRPr>
          </a:p>
          <a:p>
            <a:pPr>
              <a:buFont typeface="Monotype Sorts" pitchFamily="2" charset="2"/>
              <a:buNone/>
            </a:pPr>
            <a:r>
              <a:rPr lang="en-US" smtClean="0">
                <a:cs typeface="Times New Roman" pitchFamily="18" charset="0"/>
              </a:rPr>
              <a:t>                	 </a:t>
            </a:r>
            <a:r>
              <a:rPr lang="en-US" i="1" smtClean="0"/>
              <a:t>f</a:t>
            </a:r>
            <a:r>
              <a:rPr lang="en-US" baseline="-25000" smtClean="0"/>
              <a:t>1</a:t>
            </a:r>
            <a:r>
              <a:rPr lang="en-US" smtClean="0"/>
              <a:t>(</a:t>
            </a:r>
            <a:r>
              <a:rPr lang="en-US" i="1" smtClean="0"/>
              <a:t>n</a:t>
            </a:r>
            <a:r>
              <a:rPr lang="en-US" smtClean="0"/>
              <a:t>) </a:t>
            </a:r>
            <a:r>
              <a:rPr kumimoji="0" lang="en-US" smtClean="0">
                <a:sym typeface="Symbol" pitchFamily="18" charset="2"/>
              </a:rPr>
              <a:t>+</a:t>
            </a:r>
            <a:r>
              <a:rPr lang="en-US" smtClean="0"/>
              <a:t> </a:t>
            </a:r>
            <a:r>
              <a:rPr lang="en-US" i="1" smtClean="0"/>
              <a:t>f</a:t>
            </a:r>
            <a:r>
              <a:rPr lang="en-US" baseline="-25000" smtClean="0"/>
              <a:t>2</a:t>
            </a:r>
            <a:r>
              <a:rPr lang="en-US" smtClean="0"/>
              <a:t>(</a:t>
            </a:r>
            <a:r>
              <a:rPr lang="en-US" i="1" smtClean="0"/>
              <a:t>n</a:t>
            </a:r>
            <a:r>
              <a:rPr lang="en-US" smtClean="0"/>
              <a:t>) </a:t>
            </a:r>
            <a:r>
              <a:rPr kumimoji="0" lang="en-US" smtClean="0">
                <a:sym typeface="Symbol" pitchFamily="18" charset="2"/>
              </a:rPr>
              <a:t></a:t>
            </a:r>
            <a:r>
              <a:rPr lang="en-US" smtClean="0"/>
              <a:t> O(max{</a:t>
            </a:r>
            <a:r>
              <a:rPr lang="en-US" i="1" smtClean="0"/>
              <a:t>g</a:t>
            </a:r>
            <a:r>
              <a:rPr lang="en-US" baseline="-25000" smtClean="0"/>
              <a:t>1</a:t>
            </a:r>
            <a:r>
              <a:rPr lang="en-US" smtClean="0"/>
              <a:t>(</a:t>
            </a:r>
            <a:r>
              <a:rPr lang="en-US" i="1" smtClean="0"/>
              <a:t>n</a:t>
            </a:r>
            <a:r>
              <a:rPr lang="en-US" smtClean="0"/>
              <a:t>), </a:t>
            </a:r>
            <a:r>
              <a:rPr lang="en-US" i="1" smtClean="0"/>
              <a:t>g</a:t>
            </a:r>
            <a:r>
              <a:rPr lang="en-US" baseline="-25000" smtClean="0"/>
              <a:t>2</a:t>
            </a:r>
            <a:r>
              <a:rPr lang="en-US" smtClean="0"/>
              <a:t>(</a:t>
            </a:r>
            <a:r>
              <a:rPr lang="en-US" i="1" smtClean="0"/>
              <a:t>n</a:t>
            </a:r>
            <a:r>
              <a:rPr lang="en-US" smtClean="0"/>
              <a:t>)}) </a:t>
            </a:r>
            <a:r>
              <a:rPr lang="en-US" smtClean="0">
                <a:cs typeface="Times New Roman" pitchFamily="18" charset="0"/>
              </a:rPr>
              <a:t/>
            </a:r>
            <a:br>
              <a:rPr lang="en-US" smtClean="0">
                <a:cs typeface="Times New Roman" pitchFamily="18" charset="0"/>
              </a:rPr>
            </a:br>
            <a:endParaRPr lang="en-US" smtClean="0">
              <a:cs typeface="Times New Roman" pitchFamily="18" charset="0"/>
            </a:endParaRPr>
          </a:p>
          <a:p>
            <a:pPr>
              <a:buFont typeface="Monotype Sorts" pitchFamily="2" charset="2"/>
              <a:buNone/>
            </a:pPr>
            <a:r>
              <a:rPr lang="en-US" smtClean="0">
                <a:sym typeface="Symbol" pitchFamily="18" charset="2"/>
              </a:rPr>
              <a:t> Also,  </a:t>
            </a:r>
            <a:r>
              <a:rPr lang="en-US" baseline="-25000" smtClean="0">
                <a:sym typeface="Symbol" pitchFamily="18" charset="2"/>
              </a:rPr>
              <a:t>1</a:t>
            </a:r>
            <a:r>
              <a:rPr lang="en-US" i="1" baseline="-25000" smtClean="0">
                <a:sym typeface="Symbol" pitchFamily="18" charset="2"/>
              </a:rPr>
              <a:t>i</a:t>
            </a:r>
            <a:r>
              <a:rPr lang="en-US" baseline="-25000" smtClean="0">
                <a:sym typeface="Symbol" pitchFamily="18" charset="2"/>
              </a:rPr>
              <a:t></a:t>
            </a:r>
            <a:r>
              <a:rPr lang="en-US" i="1" baseline="-25000" smtClean="0">
                <a:sym typeface="Symbol" pitchFamily="18" charset="2"/>
              </a:rPr>
              <a:t>n</a:t>
            </a:r>
            <a:r>
              <a:rPr lang="en-US" baseline="-25000" smtClean="0">
                <a:sym typeface="Symbol" pitchFamily="18" charset="2"/>
              </a:rPr>
              <a:t> </a:t>
            </a:r>
            <a:r>
              <a:rPr lang="en-US" smtClean="0">
                <a:sym typeface="Symbol" pitchFamily="18" charset="2"/>
              </a:rPr>
              <a:t>(</a:t>
            </a:r>
            <a:r>
              <a:rPr lang="en-US" i="1" smtClean="0">
                <a:sym typeface="Symbol" pitchFamily="18" charset="2"/>
              </a:rPr>
              <a:t>f</a:t>
            </a:r>
            <a:r>
              <a:rPr lang="en-US" smtClean="0">
                <a:sym typeface="Symbol" pitchFamily="18" charset="2"/>
              </a:rPr>
              <a:t>(</a:t>
            </a:r>
            <a:r>
              <a:rPr lang="en-US" i="1" smtClean="0">
                <a:sym typeface="Symbol" pitchFamily="18" charset="2"/>
              </a:rPr>
              <a:t>i</a:t>
            </a:r>
            <a:r>
              <a:rPr lang="en-US" smtClean="0">
                <a:sym typeface="Symbol" pitchFamily="18" charset="2"/>
              </a:rPr>
              <a:t>)) =  (</a:t>
            </a:r>
            <a:r>
              <a:rPr lang="en-US" baseline="-25000" smtClean="0">
                <a:sym typeface="Symbol" pitchFamily="18" charset="2"/>
              </a:rPr>
              <a:t>1</a:t>
            </a:r>
            <a:r>
              <a:rPr lang="en-US" i="1" baseline="-25000" smtClean="0">
                <a:sym typeface="Symbol" pitchFamily="18" charset="2"/>
              </a:rPr>
              <a:t>i</a:t>
            </a:r>
            <a:r>
              <a:rPr lang="en-US" baseline="-25000" smtClean="0">
                <a:sym typeface="Symbol" pitchFamily="18" charset="2"/>
              </a:rPr>
              <a:t></a:t>
            </a:r>
            <a:r>
              <a:rPr lang="en-US" i="1" baseline="-25000" smtClean="0">
                <a:sym typeface="Symbol" pitchFamily="18" charset="2"/>
              </a:rPr>
              <a:t>n </a:t>
            </a:r>
            <a:r>
              <a:rPr lang="en-US" i="1" smtClean="0">
                <a:sym typeface="Symbol" pitchFamily="18" charset="2"/>
              </a:rPr>
              <a:t>f</a:t>
            </a:r>
            <a:r>
              <a:rPr lang="en-US" smtClean="0">
                <a:sym typeface="Symbol" pitchFamily="18" charset="2"/>
              </a:rPr>
              <a:t>(</a:t>
            </a:r>
            <a:r>
              <a:rPr lang="en-US" i="1" smtClean="0">
                <a:sym typeface="Symbol" pitchFamily="18" charset="2"/>
              </a:rPr>
              <a:t>i</a:t>
            </a:r>
            <a:r>
              <a:rPr lang="en-US" smtClean="0">
                <a:sym typeface="Symbol" pitchFamily="18" charset="2"/>
              </a:rPr>
              <a:t>)) </a:t>
            </a:r>
            <a:endParaRPr lang="en-US" smtClean="0">
              <a:cs typeface="Times New Roman" pitchFamily="18" charset="0"/>
            </a:endParaRPr>
          </a:p>
          <a:p>
            <a:pPr>
              <a:buFont typeface="Monotype Sorts" pitchFamily="2" charset="2"/>
              <a:buNone/>
            </a:pPr>
            <a:endParaRPr lang="en-US" smtClean="0">
              <a:cs typeface="Times New Roman" pitchFamily="18"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a:xfrm>
            <a:off x="533400" y="198438"/>
            <a:ext cx="8610600" cy="487362"/>
          </a:xfrm>
        </p:spPr>
        <p:txBody>
          <a:bodyPr/>
          <a:lstStyle/>
          <a:p>
            <a:pPr>
              <a:defRPr/>
            </a:pPr>
            <a:r>
              <a:rPr lang="en-US" smtClean="0"/>
              <a:t>Establishing order of growth using limits</a:t>
            </a:r>
          </a:p>
        </p:txBody>
      </p:sp>
      <p:sp>
        <p:nvSpPr>
          <p:cNvPr id="292867" name="Rectangle 3"/>
          <p:cNvSpPr>
            <a:spLocks noGrp="1" noChangeArrowheads="1"/>
          </p:cNvSpPr>
          <p:nvPr>
            <p:ph idx="1"/>
          </p:nvPr>
        </p:nvSpPr>
        <p:spPr>
          <a:xfrm>
            <a:off x="685800" y="2209800"/>
            <a:ext cx="2438400" cy="685800"/>
          </a:xfrm>
        </p:spPr>
        <p:txBody>
          <a:bodyPr/>
          <a:lstStyle/>
          <a:p>
            <a:pPr>
              <a:buFont typeface="Monotype Sorts" pitchFamily="2" charset="2"/>
              <a:buNone/>
              <a:defRPr/>
            </a:pPr>
            <a:r>
              <a:rPr lang="en-US" smtClean="0"/>
              <a:t>lim</a:t>
            </a:r>
            <a:r>
              <a:rPr lang="en-US" baseline="-25000" smtClean="0">
                <a:cs typeface="Times New Roman" pitchFamily="18" charset="0"/>
              </a:rPr>
              <a:t> </a:t>
            </a:r>
            <a:r>
              <a:rPr lang="en-US" i="1" smtClean="0"/>
              <a:t>T</a:t>
            </a:r>
            <a:r>
              <a:rPr lang="en-US" smtClean="0"/>
              <a:t>(</a:t>
            </a:r>
            <a:r>
              <a:rPr lang="en-US" i="1" smtClean="0"/>
              <a:t>n</a:t>
            </a:r>
            <a:r>
              <a:rPr lang="en-US" smtClean="0"/>
              <a:t>)/</a:t>
            </a:r>
            <a:r>
              <a:rPr lang="en-US" i="1" smtClean="0"/>
              <a:t>g</a:t>
            </a:r>
            <a:r>
              <a:rPr lang="en-US" smtClean="0"/>
              <a:t>(</a:t>
            </a:r>
            <a:r>
              <a:rPr lang="en-US" i="1" smtClean="0"/>
              <a:t>n</a:t>
            </a:r>
            <a:r>
              <a:rPr lang="en-US" smtClean="0"/>
              <a:t>) = </a:t>
            </a:r>
          </a:p>
        </p:txBody>
      </p:sp>
      <p:grpSp>
        <p:nvGrpSpPr>
          <p:cNvPr id="28676" name="Group 4"/>
          <p:cNvGrpSpPr>
            <a:grpSpLocks/>
          </p:cNvGrpSpPr>
          <p:nvPr/>
        </p:nvGrpSpPr>
        <p:grpSpPr bwMode="auto">
          <a:xfrm>
            <a:off x="2794000" y="1371600"/>
            <a:ext cx="6238875" cy="2133600"/>
            <a:chOff x="1728" y="864"/>
            <a:chExt cx="3930" cy="1344"/>
          </a:xfrm>
        </p:grpSpPr>
        <p:sp>
          <p:nvSpPr>
            <p:cNvPr id="28679" name="AutoShape 5"/>
            <p:cNvSpPr>
              <a:spLocks/>
            </p:cNvSpPr>
            <p:nvPr/>
          </p:nvSpPr>
          <p:spPr bwMode="auto">
            <a:xfrm>
              <a:off x="1728" y="864"/>
              <a:ext cx="336" cy="1344"/>
            </a:xfrm>
            <a:prstGeom prst="leftBrace">
              <a:avLst>
                <a:gd name="adj1" fmla="val 33333"/>
                <a:gd name="adj2" fmla="val 50000"/>
              </a:avLst>
            </a:prstGeom>
            <a:noFill/>
            <a:ln w="12700">
              <a:solidFill>
                <a:srgbClr val="FF0000"/>
              </a:solidFill>
              <a:round/>
              <a:headEnd type="none" w="sm" len="sm"/>
              <a:tailEnd type="triangle" w="sm" len="sm"/>
            </a:ln>
          </p:spPr>
          <p:txBody>
            <a:bodyPr wrap="none" anchor="ctr"/>
            <a:lstStyle/>
            <a:p>
              <a:endParaRPr lang="en-US"/>
            </a:p>
          </p:txBody>
        </p:sp>
        <p:sp>
          <p:nvSpPr>
            <p:cNvPr id="292870" name="Text Box 6"/>
            <p:cNvSpPr txBox="1">
              <a:spLocks noChangeArrowheads="1"/>
            </p:cNvSpPr>
            <p:nvPr/>
          </p:nvSpPr>
          <p:spPr bwMode="auto">
            <a:xfrm>
              <a:off x="1842" y="912"/>
              <a:ext cx="3806" cy="250"/>
            </a:xfrm>
            <a:prstGeom prst="rect">
              <a:avLst/>
            </a:prstGeom>
            <a:noFill/>
            <a:ln w="12700">
              <a:noFill/>
              <a:miter lim="800000"/>
              <a:headEnd type="none" w="sm" len="sm"/>
              <a:tailEnd type="none" w="sm" len="sm"/>
            </a:ln>
            <a:effectLst/>
          </p:spPr>
          <p:txBody>
            <a:bodyPr wrap="none">
              <a:spAutoFit/>
            </a:bodyPr>
            <a:lstStyle/>
            <a:p>
              <a:pPr>
                <a:defRPr/>
              </a:pPr>
              <a:r>
                <a:rPr lang="en-US" sz="2000" b="1">
                  <a:solidFill>
                    <a:schemeClr val="hlink"/>
                  </a:solidFill>
                  <a:effectLst>
                    <a:outerShdw blurRad="38100" dist="38100" dir="2700000" algn="tl">
                      <a:srgbClr val="000000"/>
                    </a:outerShdw>
                  </a:effectLst>
                </a:rPr>
                <a:t>    0</a:t>
              </a:r>
              <a:r>
                <a:rPr lang="en-US" sz="2000"/>
                <a:t>    order of growth of </a:t>
              </a:r>
              <a:r>
                <a:rPr kumimoji="1" lang="en-US" sz="2000" b="1" i="1">
                  <a:solidFill>
                    <a:srgbClr val="FFFF99"/>
                  </a:solidFill>
                  <a:effectLst>
                    <a:outerShdw blurRad="38100" dist="38100" dir="2700000" algn="tl">
                      <a:srgbClr val="000000"/>
                    </a:outerShdw>
                  </a:effectLst>
                </a:rPr>
                <a:t>T</a:t>
              </a:r>
              <a:r>
                <a:rPr kumimoji="1" lang="en-US" sz="2000" b="1">
                  <a:solidFill>
                    <a:srgbClr val="FFFF99"/>
                  </a:solidFill>
                  <a:effectLst>
                    <a:outerShdw blurRad="38100" dist="38100" dir="2700000" algn="tl">
                      <a:srgbClr val="000000"/>
                    </a:outerShdw>
                  </a:effectLst>
                </a:rPr>
                <a:t>(</a:t>
              </a:r>
              <a:r>
                <a:rPr kumimoji="1" lang="en-US" sz="2000" b="1" i="1">
                  <a:solidFill>
                    <a:srgbClr val="FFFF99"/>
                  </a:solidFill>
                  <a:effectLst>
                    <a:outerShdw blurRad="38100" dist="38100" dir="2700000" algn="tl">
                      <a:srgbClr val="000000"/>
                    </a:outerShdw>
                  </a:effectLst>
                </a:rPr>
                <a:t>n)</a:t>
              </a:r>
              <a:r>
                <a:rPr lang="en-US" sz="2000"/>
                <a:t>  &lt;  order of growth of </a:t>
              </a:r>
              <a:r>
                <a:rPr kumimoji="1" lang="en-US" sz="2000" b="1" i="1">
                  <a:solidFill>
                    <a:srgbClr val="FFFF99"/>
                  </a:solidFill>
                  <a:effectLst>
                    <a:outerShdw blurRad="38100" dist="38100" dir="2700000" algn="tl">
                      <a:srgbClr val="000000"/>
                    </a:outerShdw>
                  </a:effectLst>
                </a:rPr>
                <a:t>g</a:t>
              </a:r>
              <a:r>
                <a:rPr kumimoji="1" lang="en-US" sz="2000" b="1">
                  <a:solidFill>
                    <a:srgbClr val="FFFF99"/>
                  </a:solidFill>
                  <a:effectLst>
                    <a:outerShdw blurRad="38100" dist="38100" dir="2700000" algn="tl">
                      <a:srgbClr val="000000"/>
                    </a:outerShdw>
                  </a:effectLst>
                </a:rPr>
                <a:t>(</a:t>
              </a:r>
              <a:r>
                <a:rPr kumimoji="1" lang="en-US" sz="2000" b="1" i="1">
                  <a:solidFill>
                    <a:srgbClr val="FFFF99"/>
                  </a:solidFill>
                  <a:effectLst>
                    <a:outerShdw blurRad="38100" dist="38100" dir="2700000" algn="tl">
                      <a:srgbClr val="000000"/>
                    </a:outerShdw>
                  </a:effectLst>
                </a:rPr>
                <a:t>n</a:t>
              </a:r>
              <a:r>
                <a:rPr kumimoji="1" lang="en-US" sz="2000" b="1">
                  <a:solidFill>
                    <a:srgbClr val="FFFF99"/>
                  </a:solidFill>
                  <a:effectLst>
                    <a:outerShdw blurRad="38100" dist="38100" dir="2700000" algn="tl">
                      <a:srgbClr val="000000"/>
                    </a:outerShdw>
                  </a:effectLst>
                </a:rPr>
                <a:t>)</a:t>
              </a:r>
              <a:r>
                <a:rPr kumimoji="1" lang="en-US" sz="2000"/>
                <a:t> </a:t>
              </a:r>
            </a:p>
          </p:txBody>
        </p:sp>
        <p:sp>
          <p:nvSpPr>
            <p:cNvPr id="292871" name="Text Box 7"/>
            <p:cNvSpPr txBox="1">
              <a:spLocks noChangeArrowheads="1"/>
            </p:cNvSpPr>
            <p:nvPr/>
          </p:nvSpPr>
          <p:spPr bwMode="auto">
            <a:xfrm>
              <a:off x="1930" y="1344"/>
              <a:ext cx="3728" cy="250"/>
            </a:xfrm>
            <a:prstGeom prst="rect">
              <a:avLst/>
            </a:prstGeom>
            <a:noFill/>
            <a:ln w="12700">
              <a:noFill/>
              <a:miter lim="800000"/>
              <a:headEnd type="none" w="sm" len="sm"/>
              <a:tailEnd type="none" w="sm" len="sm"/>
            </a:ln>
            <a:effectLst/>
          </p:spPr>
          <p:txBody>
            <a:bodyPr wrap="none">
              <a:spAutoFit/>
            </a:bodyPr>
            <a:lstStyle/>
            <a:p>
              <a:pPr>
                <a:defRPr/>
              </a:pPr>
              <a:r>
                <a:rPr lang="en-US" sz="2000" b="1" i="1">
                  <a:solidFill>
                    <a:schemeClr val="hlink"/>
                  </a:solidFill>
                  <a:effectLst>
                    <a:outerShdw blurRad="38100" dist="38100" dir="2700000" algn="tl">
                      <a:srgbClr val="000000"/>
                    </a:outerShdw>
                  </a:effectLst>
                </a:rPr>
                <a:t>c </a:t>
              </a:r>
              <a:r>
                <a:rPr lang="en-US" sz="2000" b="1">
                  <a:solidFill>
                    <a:schemeClr val="hlink"/>
                  </a:solidFill>
                  <a:effectLst>
                    <a:outerShdw blurRad="38100" dist="38100" dir="2700000" algn="tl">
                      <a:srgbClr val="000000"/>
                    </a:outerShdw>
                  </a:effectLst>
                </a:rPr>
                <a:t>&gt; 0</a:t>
              </a:r>
              <a:r>
                <a:rPr lang="en-US" sz="2000"/>
                <a:t>  order of growth of </a:t>
              </a:r>
              <a:r>
                <a:rPr kumimoji="1" lang="en-US" sz="2000" b="1" i="1">
                  <a:solidFill>
                    <a:srgbClr val="FFFF99"/>
                  </a:solidFill>
                  <a:effectLst>
                    <a:outerShdw blurRad="38100" dist="38100" dir="2700000" algn="tl">
                      <a:srgbClr val="000000"/>
                    </a:outerShdw>
                  </a:effectLst>
                </a:rPr>
                <a:t>T</a:t>
              </a:r>
              <a:r>
                <a:rPr kumimoji="1" lang="en-US" sz="2000" b="1">
                  <a:solidFill>
                    <a:srgbClr val="FFFF99"/>
                  </a:solidFill>
                  <a:effectLst>
                    <a:outerShdw blurRad="38100" dist="38100" dir="2700000" algn="tl">
                      <a:srgbClr val="000000"/>
                    </a:outerShdw>
                  </a:effectLst>
                </a:rPr>
                <a:t>(</a:t>
              </a:r>
              <a:r>
                <a:rPr kumimoji="1" lang="en-US" sz="2000" b="1" i="1">
                  <a:solidFill>
                    <a:srgbClr val="FFFF99"/>
                  </a:solidFill>
                  <a:effectLst>
                    <a:outerShdw blurRad="38100" dist="38100" dir="2700000" algn="tl">
                      <a:srgbClr val="000000"/>
                    </a:outerShdw>
                  </a:effectLst>
                </a:rPr>
                <a:t>n)</a:t>
              </a:r>
              <a:r>
                <a:rPr lang="en-US" sz="2000"/>
                <a:t> = order of growth of </a:t>
              </a:r>
              <a:r>
                <a:rPr kumimoji="1" lang="en-US" sz="2000" b="1" i="1">
                  <a:solidFill>
                    <a:srgbClr val="FFFF99"/>
                  </a:solidFill>
                  <a:effectLst>
                    <a:outerShdw blurRad="38100" dist="38100" dir="2700000" algn="tl">
                      <a:srgbClr val="000000"/>
                    </a:outerShdw>
                  </a:effectLst>
                </a:rPr>
                <a:t>g</a:t>
              </a:r>
              <a:r>
                <a:rPr kumimoji="1" lang="en-US" sz="2000" b="1">
                  <a:solidFill>
                    <a:srgbClr val="FFFF99"/>
                  </a:solidFill>
                  <a:effectLst>
                    <a:outerShdw blurRad="38100" dist="38100" dir="2700000" algn="tl">
                      <a:srgbClr val="000000"/>
                    </a:outerShdw>
                  </a:effectLst>
                </a:rPr>
                <a:t>(</a:t>
              </a:r>
              <a:r>
                <a:rPr kumimoji="1" lang="en-US" sz="2000" b="1" i="1">
                  <a:solidFill>
                    <a:srgbClr val="FFFF99"/>
                  </a:solidFill>
                  <a:effectLst>
                    <a:outerShdw blurRad="38100" dist="38100" dir="2700000" algn="tl">
                      <a:srgbClr val="000000"/>
                    </a:outerShdw>
                  </a:effectLst>
                </a:rPr>
                <a:t>n</a:t>
              </a:r>
              <a:r>
                <a:rPr kumimoji="1" lang="en-US" sz="2000" b="1">
                  <a:solidFill>
                    <a:srgbClr val="FFFF99"/>
                  </a:solidFill>
                  <a:effectLst>
                    <a:outerShdw blurRad="38100" dist="38100" dir="2700000" algn="tl">
                      <a:srgbClr val="000000"/>
                    </a:outerShdw>
                  </a:effectLst>
                </a:rPr>
                <a:t>)</a:t>
              </a:r>
              <a:r>
                <a:rPr kumimoji="1" lang="en-US" sz="2000"/>
                <a:t> </a:t>
              </a:r>
            </a:p>
          </p:txBody>
        </p:sp>
        <p:sp>
          <p:nvSpPr>
            <p:cNvPr id="292872" name="Text Box 8"/>
            <p:cNvSpPr txBox="1">
              <a:spLocks noChangeArrowheads="1"/>
            </p:cNvSpPr>
            <p:nvPr/>
          </p:nvSpPr>
          <p:spPr bwMode="auto">
            <a:xfrm>
              <a:off x="1952" y="1824"/>
              <a:ext cx="3680" cy="250"/>
            </a:xfrm>
            <a:prstGeom prst="rect">
              <a:avLst/>
            </a:prstGeom>
            <a:noFill/>
            <a:ln w="12700">
              <a:noFill/>
              <a:miter lim="800000"/>
              <a:headEnd type="none" w="sm" len="sm"/>
              <a:tailEnd type="none" w="sm" len="sm"/>
            </a:ln>
            <a:effectLst/>
          </p:spPr>
          <p:txBody>
            <a:bodyPr wrap="none">
              <a:spAutoFit/>
            </a:bodyPr>
            <a:lstStyle/>
            <a:p>
              <a:pPr>
                <a:defRPr/>
              </a:pPr>
              <a:r>
                <a:rPr lang="en-US" sz="2000" b="1">
                  <a:solidFill>
                    <a:schemeClr val="hlink"/>
                  </a:solidFill>
                  <a:effectLst>
                    <a:outerShdw blurRad="38100" dist="38100" dir="2700000" algn="tl">
                      <a:srgbClr val="000000"/>
                    </a:outerShdw>
                  </a:effectLst>
                  <a:cs typeface="Times New Roman" pitchFamily="18" charset="0"/>
                </a:rPr>
                <a:t> ∞</a:t>
              </a:r>
              <a:r>
                <a:rPr lang="en-US" sz="2000"/>
                <a:t>    order of growth of </a:t>
              </a:r>
              <a:r>
                <a:rPr kumimoji="1" lang="en-US" sz="2000" b="1" i="1">
                  <a:solidFill>
                    <a:srgbClr val="FFFF99"/>
                  </a:solidFill>
                  <a:effectLst>
                    <a:outerShdw blurRad="38100" dist="38100" dir="2700000" algn="tl">
                      <a:srgbClr val="000000"/>
                    </a:outerShdw>
                  </a:effectLst>
                </a:rPr>
                <a:t>T</a:t>
              </a:r>
              <a:r>
                <a:rPr kumimoji="1" lang="en-US" sz="2000" b="1">
                  <a:solidFill>
                    <a:srgbClr val="FFFF99"/>
                  </a:solidFill>
                  <a:effectLst>
                    <a:outerShdw blurRad="38100" dist="38100" dir="2700000" algn="tl">
                      <a:srgbClr val="000000"/>
                    </a:outerShdw>
                  </a:effectLst>
                </a:rPr>
                <a:t>(</a:t>
              </a:r>
              <a:r>
                <a:rPr kumimoji="1" lang="en-US" sz="2000" b="1" i="1">
                  <a:solidFill>
                    <a:srgbClr val="FFFF99"/>
                  </a:solidFill>
                  <a:effectLst>
                    <a:outerShdw blurRad="38100" dist="38100" dir="2700000" algn="tl">
                      <a:srgbClr val="000000"/>
                    </a:outerShdw>
                  </a:effectLst>
                </a:rPr>
                <a:t>n)</a:t>
              </a:r>
              <a:r>
                <a:rPr lang="en-US" sz="2000"/>
                <a:t> &gt;  order of growth of </a:t>
              </a:r>
              <a:r>
                <a:rPr kumimoji="1" lang="en-US" sz="2000" b="1" i="1">
                  <a:solidFill>
                    <a:srgbClr val="FFFF99"/>
                  </a:solidFill>
                  <a:effectLst>
                    <a:outerShdw blurRad="38100" dist="38100" dir="2700000" algn="tl">
                      <a:srgbClr val="000000"/>
                    </a:outerShdw>
                  </a:effectLst>
                </a:rPr>
                <a:t>g</a:t>
              </a:r>
              <a:r>
                <a:rPr kumimoji="1" lang="en-US" sz="2000" b="1">
                  <a:solidFill>
                    <a:srgbClr val="FFFF99"/>
                  </a:solidFill>
                  <a:effectLst>
                    <a:outerShdw blurRad="38100" dist="38100" dir="2700000" algn="tl">
                      <a:srgbClr val="000000"/>
                    </a:outerShdw>
                  </a:effectLst>
                </a:rPr>
                <a:t>(</a:t>
              </a:r>
              <a:r>
                <a:rPr kumimoji="1" lang="en-US" sz="2000" b="1" i="1">
                  <a:solidFill>
                    <a:srgbClr val="FFFF99"/>
                  </a:solidFill>
                  <a:effectLst>
                    <a:outerShdw blurRad="38100" dist="38100" dir="2700000" algn="tl">
                      <a:srgbClr val="000000"/>
                    </a:outerShdw>
                  </a:effectLst>
                </a:rPr>
                <a:t>n</a:t>
              </a:r>
              <a:r>
                <a:rPr kumimoji="1" lang="en-US" sz="2000" b="1">
                  <a:solidFill>
                    <a:srgbClr val="FFFF99"/>
                  </a:solidFill>
                  <a:effectLst>
                    <a:outerShdw blurRad="38100" dist="38100" dir="2700000" algn="tl">
                      <a:srgbClr val="000000"/>
                    </a:outerShdw>
                  </a:effectLst>
                </a:rPr>
                <a:t>)</a:t>
              </a:r>
              <a:r>
                <a:rPr kumimoji="1" lang="en-US" sz="2000"/>
                <a:t> </a:t>
              </a:r>
            </a:p>
          </p:txBody>
        </p:sp>
      </p:grpSp>
      <p:sp>
        <p:nvSpPr>
          <p:cNvPr id="292874" name="Text Box 10"/>
          <p:cNvSpPr txBox="1">
            <a:spLocks noChangeArrowheads="1"/>
          </p:cNvSpPr>
          <p:nvPr/>
        </p:nvSpPr>
        <p:spPr bwMode="auto">
          <a:xfrm>
            <a:off x="457200" y="2438400"/>
            <a:ext cx="990600" cy="457200"/>
          </a:xfrm>
          <a:prstGeom prst="rect">
            <a:avLst/>
          </a:prstGeom>
          <a:noFill/>
          <a:ln w="12700">
            <a:noFill/>
            <a:miter lim="800000"/>
            <a:headEnd type="none" w="sm" len="sm"/>
            <a:tailEnd type="none" w="sm" len="sm"/>
          </a:ln>
          <a:effectLst/>
        </p:spPr>
        <p:txBody>
          <a:bodyPr>
            <a:spAutoFit/>
          </a:bodyPr>
          <a:lstStyle/>
          <a:p>
            <a:pPr>
              <a:spcBef>
                <a:spcPct val="50000"/>
              </a:spcBef>
              <a:defRPr/>
            </a:pPr>
            <a:r>
              <a:rPr kumimoji="1" lang="en-US" b="1" i="1">
                <a:solidFill>
                  <a:srgbClr val="FFFF99"/>
                </a:solidFill>
                <a:effectLst>
                  <a:outerShdw blurRad="38100" dist="38100" dir="2700000" algn="tl">
                    <a:srgbClr val="000000"/>
                  </a:outerShdw>
                </a:effectLst>
              </a:rPr>
              <a:t>n</a:t>
            </a:r>
            <a:r>
              <a:rPr kumimoji="1" lang="en-US" b="1">
                <a:solidFill>
                  <a:srgbClr val="FFFF99"/>
                </a:solidFill>
                <a:effectLst>
                  <a:outerShdw blurRad="38100" dist="38100" dir="2700000" algn="tl">
                    <a:srgbClr val="000000"/>
                  </a:outerShdw>
                </a:effectLst>
              </a:rPr>
              <a:t>→∞</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a:xfrm>
            <a:off x="533400" y="152400"/>
            <a:ext cx="8458200" cy="685800"/>
          </a:xfrm>
        </p:spPr>
        <p:txBody>
          <a:bodyPr/>
          <a:lstStyle/>
          <a:p>
            <a:pPr>
              <a:defRPr/>
            </a:pPr>
            <a:r>
              <a:rPr lang="en-US" smtClean="0"/>
              <a:t>L’Hôpital’s rule and Stirling’s formula</a:t>
            </a:r>
          </a:p>
        </p:txBody>
      </p:sp>
      <p:sp>
        <p:nvSpPr>
          <p:cNvPr id="287747" name="Rectangle 3"/>
          <p:cNvSpPr>
            <a:spLocks noGrp="1" noChangeArrowheads="1"/>
          </p:cNvSpPr>
          <p:nvPr>
            <p:ph idx="1"/>
          </p:nvPr>
        </p:nvSpPr>
        <p:spPr>
          <a:xfrm>
            <a:off x="609600" y="1295400"/>
            <a:ext cx="8305800" cy="4876800"/>
          </a:xfrm>
        </p:spPr>
        <p:txBody>
          <a:bodyPr/>
          <a:lstStyle/>
          <a:p>
            <a:pPr>
              <a:lnSpc>
                <a:spcPct val="90000"/>
              </a:lnSpc>
              <a:buFont typeface="Monotype Sorts" pitchFamily="2" charset="2"/>
              <a:buNone/>
              <a:defRPr/>
            </a:pPr>
            <a:r>
              <a:rPr lang="en-US" smtClean="0"/>
              <a:t>L’Hôpital’s rule:  If </a:t>
            </a:r>
            <a:r>
              <a:rPr lang="en-US" i="1" smtClean="0"/>
              <a:t>lim</a:t>
            </a:r>
            <a:r>
              <a:rPr lang="en-US" i="1" baseline="-25000" smtClean="0"/>
              <a:t>n</a:t>
            </a:r>
            <a:r>
              <a:rPr lang="en-US" baseline="-25000" smtClean="0">
                <a:cs typeface="Times New Roman" pitchFamily="18" charset="0"/>
                <a:sym typeface="Symbol" pitchFamily="84" charset="2"/>
              </a:rPr>
              <a:t></a:t>
            </a:r>
            <a:r>
              <a:rPr lang="en-US" baseline="-25000" smtClean="0">
                <a:cs typeface="Times New Roman" pitchFamily="18" charset="0"/>
              </a:rPr>
              <a:t> </a:t>
            </a:r>
            <a:r>
              <a:rPr lang="en-US" i="1" smtClean="0"/>
              <a:t>f</a:t>
            </a:r>
            <a:r>
              <a:rPr lang="en-US" smtClean="0"/>
              <a:t>(</a:t>
            </a:r>
            <a:r>
              <a:rPr lang="en-US" i="1" smtClean="0"/>
              <a:t>n</a:t>
            </a:r>
            <a:r>
              <a:rPr lang="en-US" smtClean="0"/>
              <a:t>) = </a:t>
            </a:r>
            <a:r>
              <a:rPr lang="en-US" i="1" smtClean="0"/>
              <a:t>lim</a:t>
            </a:r>
            <a:r>
              <a:rPr lang="en-US" i="1" baseline="-25000" smtClean="0"/>
              <a:t>n</a:t>
            </a:r>
            <a:r>
              <a:rPr lang="en-US" baseline="-25000" smtClean="0">
                <a:cs typeface="Times New Roman" pitchFamily="18" charset="0"/>
                <a:sym typeface="Symbol" pitchFamily="84" charset="2"/>
              </a:rPr>
              <a:t></a:t>
            </a:r>
            <a:r>
              <a:rPr lang="en-US" baseline="-25000" smtClean="0">
                <a:cs typeface="Times New Roman" pitchFamily="18" charset="0"/>
              </a:rPr>
              <a:t> </a:t>
            </a:r>
            <a:r>
              <a:rPr lang="en-US" i="1" smtClean="0"/>
              <a:t>g(n</a:t>
            </a:r>
            <a:r>
              <a:rPr lang="en-US" smtClean="0"/>
              <a:t>) = </a:t>
            </a:r>
            <a:r>
              <a:rPr lang="en-US" smtClean="0">
                <a:sym typeface="Symbol" pitchFamily="84" charset="2"/>
              </a:rPr>
              <a:t>  and </a:t>
            </a:r>
            <a:endParaRPr lang="en-US" smtClean="0">
              <a:cs typeface="Times New Roman" pitchFamily="18" charset="0"/>
            </a:endParaRPr>
          </a:p>
          <a:p>
            <a:pPr>
              <a:lnSpc>
                <a:spcPct val="90000"/>
              </a:lnSpc>
              <a:buFont typeface="Monotype Sorts" pitchFamily="2" charset="2"/>
              <a:buNone/>
              <a:defRPr/>
            </a:pPr>
            <a:r>
              <a:rPr lang="en-US" smtClean="0">
                <a:cs typeface="Times New Roman" pitchFamily="18" charset="0"/>
              </a:rPr>
              <a:t>                               the derivatives </a:t>
            </a:r>
            <a:r>
              <a:rPr lang="en-US" i="1" smtClean="0">
                <a:cs typeface="Times New Roman" pitchFamily="18" charset="0"/>
              </a:rPr>
              <a:t>f</a:t>
            </a:r>
            <a:r>
              <a:rPr lang="en-US" smtClean="0">
                <a:cs typeface="Times New Roman" pitchFamily="18" charset="0"/>
              </a:rPr>
              <a:t>´, </a:t>
            </a:r>
            <a:r>
              <a:rPr lang="en-US" i="1" smtClean="0"/>
              <a:t>g</a:t>
            </a:r>
            <a:r>
              <a:rPr lang="en-US" smtClean="0">
                <a:cs typeface="Times New Roman" pitchFamily="18" charset="0"/>
              </a:rPr>
              <a:t>´ exist, then																																																																		</a:t>
            </a:r>
          </a:p>
          <a:p>
            <a:pPr>
              <a:lnSpc>
                <a:spcPct val="90000"/>
              </a:lnSpc>
              <a:buFont typeface="Monotype Sorts" pitchFamily="2" charset="2"/>
              <a:buNone/>
              <a:defRPr/>
            </a:pPr>
            <a:r>
              <a:rPr lang="en-US" smtClean="0">
                <a:cs typeface="Times New Roman" pitchFamily="18" charset="0"/>
              </a:rPr>
              <a:t>Stirling’s formula:  </a:t>
            </a:r>
            <a:r>
              <a:rPr lang="en-US" i="1" smtClean="0">
                <a:cs typeface="Times New Roman" pitchFamily="18" charset="0"/>
              </a:rPr>
              <a:t>n</a:t>
            </a:r>
            <a:r>
              <a:rPr lang="en-US" smtClean="0">
                <a:cs typeface="Times New Roman" pitchFamily="18" charset="0"/>
              </a:rPr>
              <a:t>! </a:t>
            </a:r>
            <a:r>
              <a:rPr lang="en-US" smtClean="0">
                <a:cs typeface="Times New Roman" pitchFamily="18" charset="0"/>
                <a:sym typeface="Symbol" pitchFamily="84" charset="2"/>
              </a:rPr>
              <a:t> (2</a:t>
            </a:r>
            <a:r>
              <a:rPr lang="en-US" i="1" smtClean="0">
                <a:cs typeface="Times New Roman" pitchFamily="18" charset="0"/>
                <a:sym typeface="Symbol" pitchFamily="84" charset="2"/>
              </a:rPr>
              <a:t>n</a:t>
            </a:r>
            <a:r>
              <a:rPr lang="en-US" smtClean="0">
                <a:cs typeface="Times New Roman" pitchFamily="18" charset="0"/>
                <a:sym typeface="Symbol" pitchFamily="84" charset="2"/>
              </a:rPr>
              <a:t>)</a:t>
            </a:r>
            <a:r>
              <a:rPr lang="en-US" baseline="30000" smtClean="0">
                <a:cs typeface="Times New Roman" pitchFamily="18" charset="0"/>
                <a:sym typeface="Symbol" pitchFamily="84" charset="2"/>
              </a:rPr>
              <a:t>1/2 </a:t>
            </a:r>
            <a:r>
              <a:rPr lang="en-US" smtClean="0">
                <a:cs typeface="Times New Roman" pitchFamily="18" charset="0"/>
                <a:sym typeface="Symbol" pitchFamily="84" charset="2"/>
              </a:rPr>
              <a:t>(</a:t>
            </a:r>
            <a:r>
              <a:rPr lang="en-US" i="1" smtClean="0">
                <a:cs typeface="Times New Roman" pitchFamily="18" charset="0"/>
                <a:sym typeface="Symbol" pitchFamily="84" charset="2"/>
              </a:rPr>
              <a:t>n</a:t>
            </a:r>
            <a:r>
              <a:rPr lang="en-US" smtClean="0">
                <a:cs typeface="Times New Roman" pitchFamily="18" charset="0"/>
                <a:sym typeface="Symbol" pitchFamily="84" charset="2"/>
              </a:rPr>
              <a:t>/e)</a:t>
            </a:r>
            <a:r>
              <a:rPr lang="en-US" i="1" baseline="30000" smtClean="0">
                <a:cs typeface="Times New Roman" pitchFamily="18" charset="0"/>
                <a:sym typeface="Symbol" pitchFamily="84" charset="2"/>
              </a:rPr>
              <a:t>n</a:t>
            </a:r>
          </a:p>
          <a:p>
            <a:pPr>
              <a:lnSpc>
                <a:spcPct val="90000"/>
              </a:lnSpc>
              <a:buFont typeface="Monotype Sorts" pitchFamily="2" charset="2"/>
              <a:buNone/>
              <a:defRPr/>
            </a:pPr>
            <a:endParaRPr lang="en-US" i="1" baseline="30000" smtClean="0">
              <a:cs typeface="Times New Roman" pitchFamily="18" charset="0"/>
              <a:sym typeface="Symbol" pitchFamily="84" charset="2"/>
            </a:endParaRPr>
          </a:p>
          <a:p>
            <a:pPr>
              <a:lnSpc>
                <a:spcPct val="90000"/>
              </a:lnSpc>
              <a:buFont typeface="Monotype Sorts" pitchFamily="2" charset="2"/>
              <a:buNone/>
              <a:defRPr/>
            </a:pPr>
            <a:r>
              <a:rPr lang="en-US" smtClean="0">
                <a:cs typeface="Times New Roman" pitchFamily="18" charset="0"/>
              </a:rPr>
              <a:t>															</a:t>
            </a:r>
          </a:p>
          <a:p>
            <a:pPr>
              <a:lnSpc>
                <a:spcPct val="90000"/>
              </a:lnSpc>
              <a:buFont typeface="Monotype Sorts" pitchFamily="2" charset="2"/>
              <a:buNone/>
              <a:defRPr/>
            </a:pPr>
            <a:r>
              <a:rPr lang="en-US" smtClean="0">
                <a:cs typeface="Times New Roman" pitchFamily="18" charset="0"/>
              </a:rPr>
              <a:t>  </a:t>
            </a:r>
          </a:p>
        </p:txBody>
      </p:sp>
      <p:grpSp>
        <p:nvGrpSpPr>
          <p:cNvPr id="29700" name="Group 4"/>
          <p:cNvGrpSpPr>
            <a:grpSpLocks/>
          </p:cNvGrpSpPr>
          <p:nvPr/>
        </p:nvGrpSpPr>
        <p:grpSpPr bwMode="auto">
          <a:xfrm>
            <a:off x="3429000" y="2438400"/>
            <a:ext cx="3978275" cy="841375"/>
            <a:chOff x="2806" y="2352"/>
            <a:chExt cx="2249" cy="581"/>
          </a:xfrm>
        </p:grpSpPr>
        <p:grpSp>
          <p:nvGrpSpPr>
            <p:cNvPr id="29703" name="Group 5"/>
            <p:cNvGrpSpPr>
              <a:grpSpLocks/>
            </p:cNvGrpSpPr>
            <p:nvPr/>
          </p:nvGrpSpPr>
          <p:grpSpPr bwMode="auto">
            <a:xfrm>
              <a:off x="3264" y="2352"/>
              <a:ext cx="480" cy="568"/>
              <a:chOff x="3792" y="122"/>
              <a:chExt cx="480" cy="568"/>
            </a:xfrm>
          </p:grpSpPr>
          <p:sp>
            <p:nvSpPr>
              <p:cNvPr id="287750" name="Text Box 6"/>
              <p:cNvSpPr txBox="1">
                <a:spLocks noChangeArrowheads="1"/>
              </p:cNvSpPr>
              <p:nvPr/>
            </p:nvSpPr>
            <p:spPr bwMode="auto">
              <a:xfrm>
                <a:off x="3832" y="122"/>
                <a:ext cx="401" cy="568"/>
              </a:xfrm>
              <a:prstGeom prst="rect">
                <a:avLst/>
              </a:prstGeom>
              <a:noFill/>
              <a:ln w="12700">
                <a:noFill/>
                <a:miter lim="800000"/>
                <a:headEnd type="none" w="sm" len="sm"/>
                <a:tailEnd type="none" w="sm" len="sm"/>
              </a:ln>
              <a:effectLst/>
            </p:spPr>
            <p:txBody>
              <a:bodyPr wrap="none">
                <a:spAutoFit/>
              </a:bodyPr>
              <a:lstStyle/>
              <a:p>
                <a:pPr>
                  <a:defRPr/>
                </a:pPr>
                <a:r>
                  <a:rPr kumimoji="1" lang="en-US" b="1" i="1">
                    <a:solidFill>
                      <a:srgbClr val="FFFF99"/>
                    </a:solidFill>
                    <a:effectLst>
                      <a:outerShdw blurRad="38100" dist="38100" dir="2700000" algn="tl">
                        <a:srgbClr val="000000"/>
                      </a:outerShdw>
                    </a:effectLst>
                  </a:rPr>
                  <a:t>f</a:t>
                </a:r>
                <a:r>
                  <a:rPr kumimoji="1" lang="en-US" b="1">
                    <a:solidFill>
                      <a:srgbClr val="FFFF99"/>
                    </a:solidFill>
                    <a:effectLst>
                      <a:outerShdw blurRad="38100" dist="38100" dir="2700000" algn="tl">
                        <a:srgbClr val="000000"/>
                      </a:outerShdw>
                    </a:effectLst>
                  </a:rPr>
                  <a:t>(</a:t>
                </a:r>
                <a:r>
                  <a:rPr kumimoji="1" lang="en-US" b="1" i="1">
                    <a:solidFill>
                      <a:srgbClr val="FFFF99"/>
                    </a:solidFill>
                    <a:effectLst>
                      <a:outerShdw blurRad="38100" dist="38100" dir="2700000" algn="tl">
                        <a:srgbClr val="000000"/>
                      </a:outerShdw>
                    </a:effectLst>
                  </a:rPr>
                  <a:t>n</a:t>
                </a:r>
                <a:r>
                  <a:rPr kumimoji="1" lang="en-US" b="1">
                    <a:solidFill>
                      <a:srgbClr val="FFFF99"/>
                    </a:solidFill>
                    <a:effectLst>
                      <a:outerShdw blurRad="38100" dist="38100" dir="2700000" algn="tl">
                        <a:srgbClr val="000000"/>
                      </a:outerShdw>
                    </a:effectLst>
                  </a:rPr>
                  <a:t>)</a:t>
                </a:r>
              </a:p>
              <a:p>
                <a:pPr>
                  <a:defRPr/>
                </a:pPr>
                <a:r>
                  <a:rPr kumimoji="1" lang="en-US" b="1" i="1">
                    <a:solidFill>
                      <a:srgbClr val="FFFF99"/>
                    </a:solidFill>
                    <a:effectLst>
                      <a:outerShdw blurRad="38100" dist="38100" dir="2700000" algn="tl">
                        <a:srgbClr val="000000"/>
                      </a:outerShdw>
                    </a:effectLst>
                  </a:rPr>
                  <a:t>g</a:t>
                </a:r>
                <a:r>
                  <a:rPr kumimoji="1" lang="en-US" b="1">
                    <a:solidFill>
                      <a:srgbClr val="FFFF99"/>
                    </a:solidFill>
                    <a:effectLst>
                      <a:outerShdw blurRad="38100" dist="38100" dir="2700000" algn="tl">
                        <a:srgbClr val="000000"/>
                      </a:outerShdw>
                    </a:effectLst>
                  </a:rPr>
                  <a:t>(</a:t>
                </a:r>
                <a:r>
                  <a:rPr kumimoji="1" lang="en-US" b="1" i="1">
                    <a:solidFill>
                      <a:srgbClr val="FFFF99"/>
                    </a:solidFill>
                    <a:effectLst>
                      <a:outerShdw blurRad="38100" dist="38100" dir="2700000" algn="tl">
                        <a:srgbClr val="000000"/>
                      </a:outerShdw>
                    </a:effectLst>
                  </a:rPr>
                  <a:t>n</a:t>
                </a:r>
                <a:r>
                  <a:rPr kumimoji="1" lang="en-US" b="1">
                    <a:solidFill>
                      <a:srgbClr val="FFFF99"/>
                    </a:solidFill>
                    <a:effectLst>
                      <a:outerShdw blurRad="38100" dist="38100" dir="2700000" algn="tl">
                        <a:srgbClr val="000000"/>
                      </a:outerShdw>
                    </a:effectLst>
                  </a:rPr>
                  <a:t>)</a:t>
                </a:r>
              </a:p>
            </p:txBody>
          </p:sp>
          <p:sp>
            <p:nvSpPr>
              <p:cNvPr id="29711" name="Line 7"/>
              <p:cNvSpPr>
                <a:spLocks noChangeShapeType="1"/>
              </p:cNvSpPr>
              <p:nvPr/>
            </p:nvSpPr>
            <p:spPr bwMode="auto">
              <a:xfrm>
                <a:off x="3792" y="432"/>
                <a:ext cx="480" cy="0"/>
              </a:xfrm>
              <a:prstGeom prst="line">
                <a:avLst/>
              </a:prstGeom>
              <a:noFill/>
              <a:ln w="28575">
                <a:solidFill>
                  <a:srgbClr val="FF0000"/>
                </a:solidFill>
                <a:round/>
                <a:headEnd type="none" w="sm" len="sm"/>
                <a:tailEnd type="none" w="sm" len="sm"/>
              </a:ln>
            </p:spPr>
            <p:txBody>
              <a:bodyPr wrap="none" anchor="ctr"/>
              <a:lstStyle/>
              <a:p>
                <a:endParaRPr lang="en-US"/>
              </a:p>
            </p:txBody>
          </p:sp>
        </p:grpSp>
        <p:sp>
          <p:nvSpPr>
            <p:cNvPr id="287752" name="Text Box 8"/>
            <p:cNvSpPr txBox="1">
              <a:spLocks noChangeArrowheads="1"/>
            </p:cNvSpPr>
            <p:nvPr/>
          </p:nvSpPr>
          <p:spPr bwMode="auto">
            <a:xfrm>
              <a:off x="2806" y="2448"/>
              <a:ext cx="363" cy="485"/>
            </a:xfrm>
            <a:prstGeom prst="rect">
              <a:avLst/>
            </a:prstGeom>
            <a:noFill/>
            <a:ln w="12700">
              <a:noFill/>
              <a:miter lim="800000"/>
              <a:headEnd type="none" w="sm" len="sm"/>
              <a:tailEnd type="none" w="sm" len="sm"/>
            </a:ln>
            <a:effectLst/>
          </p:spPr>
          <p:txBody>
            <a:bodyPr wrap="none">
              <a:spAutoFit/>
            </a:bodyPr>
            <a:lstStyle/>
            <a:p>
              <a:pPr>
                <a:defRPr/>
              </a:pPr>
              <a:r>
                <a:rPr kumimoji="1" lang="en-US" b="1" i="1">
                  <a:solidFill>
                    <a:srgbClr val="FFFF99"/>
                  </a:solidFill>
                  <a:effectLst>
                    <a:outerShdw blurRad="38100" dist="38100" dir="2700000" algn="tl">
                      <a:srgbClr val="000000"/>
                    </a:outerShdw>
                  </a:effectLst>
                </a:rPr>
                <a:t>lim</a:t>
              </a:r>
              <a:endParaRPr kumimoji="1" lang="en-US" sz="1600" b="1" i="1">
                <a:solidFill>
                  <a:srgbClr val="FFFF99"/>
                </a:solidFill>
                <a:effectLst>
                  <a:outerShdw blurRad="38100" dist="38100" dir="2700000" algn="tl">
                    <a:srgbClr val="000000"/>
                  </a:outerShdw>
                </a:effectLst>
              </a:endParaRPr>
            </a:p>
            <a:p>
              <a:pPr>
                <a:defRPr/>
              </a:pPr>
              <a:r>
                <a:rPr kumimoji="1" lang="en-US" sz="1600" b="1" i="1">
                  <a:solidFill>
                    <a:srgbClr val="FFFF99"/>
                  </a:solidFill>
                  <a:effectLst>
                    <a:outerShdw blurRad="38100" dist="38100" dir="2700000" algn="tl">
                      <a:srgbClr val="000000"/>
                    </a:outerShdw>
                  </a:effectLst>
                </a:rPr>
                <a:t>n</a:t>
              </a:r>
              <a:r>
                <a:rPr kumimoji="1" lang="en-US" sz="1600" b="1">
                  <a:solidFill>
                    <a:srgbClr val="FFFF99"/>
                  </a:solidFill>
                  <a:effectLst>
                    <a:outerShdw blurRad="38100" dist="38100" dir="2700000" algn="tl">
                      <a:srgbClr val="000000"/>
                    </a:outerShdw>
                  </a:effectLst>
                  <a:sym typeface="Symbol" pitchFamily="84" charset="2"/>
                </a:rPr>
                <a:t></a:t>
              </a:r>
              <a:endParaRPr lang="en-US" baseline="-25000">
                <a:cs typeface="Times New Roman" pitchFamily="18" charset="0"/>
              </a:endParaRPr>
            </a:p>
          </p:txBody>
        </p:sp>
        <p:sp>
          <p:nvSpPr>
            <p:cNvPr id="29705" name="Text Box 9"/>
            <p:cNvSpPr txBox="1">
              <a:spLocks noChangeArrowheads="1"/>
            </p:cNvSpPr>
            <p:nvPr/>
          </p:nvSpPr>
          <p:spPr bwMode="auto">
            <a:xfrm>
              <a:off x="3805" y="2496"/>
              <a:ext cx="244" cy="315"/>
            </a:xfrm>
            <a:prstGeom prst="rect">
              <a:avLst/>
            </a:prstGeom>
            <a:noFill/>
            <a:ln w="12700">
              <a:noFill/>
              <a:miter lim="800000"/>
              <a:headEnd type="none" w="sm" len="sm"/>
              <a:tailEnd type="none" w="sm" len="sm"/>
            </a:ln>
          </p:spPr>
          <p:txBody>
            <a:bodyPr wrap="none">
              <a:spAutoFit/>
            </a:bodyPr>
            <a:lstStyle/>
            <a:p>
              <a:r>
                <a:rPr lang="en-US"/>
                <a:t>= </a:t>
              </a:r>
              <a:endParaRPr kumimoji="1" lang="en-US"/>
            </a:p>
          </p:txBody>
        </p:sp>
        <p:grpSp>
          <p:nvGrpSpPr>
            <p:cNvPr id="29706" name="Group 10"/>
            <p:cNvGrpSpPr>
              <a:grpSpLocks/>
            </p:cNvGrpSpPr>
            <p:nvPr/>
          </p:nvGrpSpPr>
          <p:grpSpPr bwMode="auto">
            <a:xfrm>
              <a:off x="4527" y="2352"/>
              <a:ext cx="528" cy="568"/>
              <a:chOff x="3792" y="122"/>
              <a:chExt cx="480" cy="568"/>
            </a:xfrm>
          </p:grpSpPr>
          <p:sp>
            <p:nvSpPr>
              <p:cNvPr id="287755" name="Text Box 11"/>
              <p:cNvSpPr txBox="1">
                <a:spLocks noChangeArrowheads="1"/>
              </p:cNvSpPr>
              <p:nvPr/>
            </p:nvSpPr>
            <p:spPr bwMode="auto">
              <a:xfrm>
                <a:off x="3807" y="122"/>
                <a:ext cx="456" cy="568"/>
              </a:xfrm>
              <a:prstGeom prst="rect">
                <a:avLst/>
              </a:prstGeom>
              <a:noFill/>
              <a:ln w="12700">
                <a:noFill/>
                <a:miter lim="800000"/>
                <a:headEnd type="none" w="sm" len="sm"/>
                <a:tailEnd type="none" w="sm" len="sm"/>
              </a:ln>
              <a:effectLst/>
            </p:spPr>
            <p:txBody>
              <a:bodyPr wrap="none">
                <a:spAutoFit/>
              </a:bodyPr>
              <a:lstStyle/>
              <a:p>
                <a:pPr>
                  <a:defRPr/>
                </a:pPr>
                <a:r>
                  <a:rPr kumimoji="1" lang="en-US" b="1" i="1">
                    <a:solidFill>
                      <a:srgbClr val="FFFF99"/>
                    </a:solidFill>
                    <a:effectLst>
                      <a:outerShdw blurRad="38100" dist="38100" dir="2700000" algn="tl">
                        <a:srgbClr val="000000"/>
                      </a:outerShdw>
                    </a:effectLst>
                  </a:rPr>
                  <a:t>f </a:t>
                </a:r>
                <a:r>
                  <a:rPr kumimoji="1" lang="en-US" b="1">
                    <a:solidFill>
                      <a:srgbClr val="FFFF99"/>
                    </a:solidFill>
                    <a:effectLst>
                      <a:outerShdw blurRad="38100" dist="38100" dir="2700000" algn="tl">
                        <a:srgbClr val="000000"/>
                      </a:outerShdw>
                    </a:effectLst>
                  </a:rPr>
                  <a:t>´(</a:t>
                </a:r>
                <a:r>
                  <a:rPr kumimoji="1" lang="en-US" b="1" i="1">
                    <a:solidFill>
                      <a:srgbClr val="FFFF99"/>
                    </a:solidFill>
                    <a:effectLst>
                      <a:outerShdw blurRad="38100" dist="38100" dir="2700000" algn="tl">
                        <a:srgbClr val="000000"/>
                      </a:outerShdw>
                    </a:effectLst>
                  </a:rPr>
                  <a:t>n</a:t>
                </a:r>
                <a:r>
                  <a:rPr kumimoji="1" lang="en-US" b="1">
                    <a:solidFill>
                      <a:srgbClr val="FFFF99"/>
                    </a:solidFill>
                    <a:effectLst>
                      <a:outerShdw blurRad="38100" dist="38100" dir="2700000" algn="tl">
                        <a:srgbClr val="000000"/>
                      </a:outerShdw>
                    </a:effectLst>
                  </a:rPr>
                  <a:t>)</a:t>
                </a:r>
              </a:p>
              <a:p>
                <a:pPr>
                  <a:defRPr/>
                </a:pPr>
                <a:r>
                  <a:rPr kumimoji="1" lang="en-US" b="1" i="1">
                    <a:solidFill>
                      <a:srgbClr val="FFFF99"/>
                    </a:solidFill>
                    <a:effectLst>
                      <a:outerShdw blurRad="38100" dist="38100" dir="2700000" algn="tl">
                        <a:srgbClr val="000000"/>
                      </a:outerShdw>
                    </a:effectLst>
                  </a:rPr>
                  <a:t>g </a:t>
                </a:r>
                <a:r>
                  <a:rPr kumimoji="1" lang="en-US" b="1">
                    <a:solidFill>
                      <a:srgbClr val="FFFF99"/>
                    </a:solidFill>
                    <a:effectLst>
                      <a:outerShdw blurRad="38100" dist="38100" dir="2700000" algn="tl">
                        <a:srgbClr val="000000"/>
                      </a:outerShdw>
                    </a:effectLst>
                  </a:rPr>
                  <a:t>´(</a:t>
                </a:r>
                <a:r>
                  <a:rPr kumimoji="1" lang="en-US" b="1" i="1">
                    <a:solidFill>
                      <a:srgbClr val="FFFF99"/>
                    </a:solidFill>
                    <a:effectLst>
                      <a:outerShdw blurRad="38100" dist="38100" dir="2700000" algn="tl">
                        <a:srgbClr val="000000"/>
                      </a:outerShdw>
                    </a:effectLst>
                  </a:rPr>
                  <a:t>n</a:t>
                </a:r>
                <a:r>
                  <a:rPr kumimoji="1" lang="en-US" b="1">
                    <a:solidFill>
                      <a:srgbClr val="FFFF99"/>
                    </a:solidFill>
                    <a:effectLst>
                      <a:outerShdw blurRad="38100" dist="38100" dir="2700000" algn="tl">
                        <a:srgbClr val="000000"/>
                      </a:outerShdw>
                    </a:effectLst>
                  </a:rPr>
                  <a:t>)</a:t>
                </a:r>
              </a:p>
            </p:txBody>
          </p:sp>
          <p:sp>
            <p:nvSpPr>
              <p:cNvPr id="29709" name="Line 12"/>
              <p:cNvSpPr>
                <a:spLocks noChangeShapeType="1"/>
              </p:cNvSpPr>
              <p:nvPr/>
            </p:nvSpPr>
            <p:spPr bwMode="auto">
              <a:xfrm>
                <a:off x="3792" y="432"/>
                <a:ext cx="480" cy="0"/>
              </a:xfrm>
              <a:prstGeom prst="line">
                <a:avLst/>
              </a:prstGeom>
              <a:noFill/>
              <a:ln w="28575">
                <a:solidFill>
                  <a:srgbClr val="FF0000"/>
                </a:solidFill>
                <a:round/>
                <a:headEnd type="none" w="sm" len="sm"/>
                <a:tailEnd type="none" w="sm" len="sm"/>
              </a:ln>
            </p:spPr>
            <p:txBody>
              <a:bodyPr wrap="none" anchor="ctr"/>
              <a:lstStyle/>
              <a:p>
                <a:endParaRPr lang="en-US"/>
              </a:p>
            </p:txBody>
          </p:sp>
        </p:grpSp>
        <p:sp>
          <p:nvSpPr>
            <p:cNvPr id="287757" name="Text Box 13"/>
            <p:cNvSpPr txBox="1">
              <a:spLocks noChangeArrowheads="1"/>
            </p:cNvSpPr>
            <p:nvPr/>
          </p:nvSpPr>
          <p:spPr bwMode="auto">
            <a:xfrm>
              <a:off x="4103" y="2448"/>
              <a:ext cx="363" cy="485"/>
            </a:xfrm>
            <a:prstGeom prst="rect">
              <a:avLst/>
            </a:prstGeom>
            <a:noFill/>
            <a:ln w="12700">
              <a:noFill/>
              <a:miter lim="800000"/>
              <a:headEnd type="none" w="sm" len="sm"/>
              <a:tailEnd type="none" w="sm" len="sm"/>
            </a:ln>
            <a:effectLst/>
          </p:spPr>
          <p:txBody>
            <a:bodyPr wrap="none">
              <a:spAutoFit/>
            </a:bodyPr>
            <a:lstStyle/>
            <a:p>
              <a:pPr>
                <a:defRPr/>
              </a:pPr>
              <a:r>
                <a:rPr kumimoji="1" lang="en-US" b="1" i="1">
                  <a:solidFill>
                    <a:srgbClr val="FFFF99"/>
                  </a:solidFill>
                  <a:effectLst>
                    <a:outerShdw blurRad="38100" dist="38100" dir="2700000" algn="tl">
                      <a:srgbClr val="000000"/>
                    </a:outerShdw>
                  </a:effectLst>
                </a:rPr>
                <a:t>lim</a:t>
              </a:r>
              <a:endParaRPr kumimoji="1" lang="en-US" sz="1600" b="1" i="1">
                <a:solidFill>
                  <a:srgbClr val="FFFF99"/>
                </a:solidFill>
                <a:effectLst>
                  <a:outerShdw blurRad="38100" dist="38100" dir="2700000" algn="tl">
                    <a:srgbClr val="000000"/>
                  </a:outerShdw>
                </a:effectLst>
              </a:endParaRPr>
            </a:p>
            <a:p>
              <a:pPr>
                <a:defRPr/>
              </a:pPr>
              <a:r>
                <a:rPr kumimoji="1" lang="en-US" sz="1600" b="1" i="1">
                  <a:solidFill>
                    <a:srgbClr val="FFFF99"/>
                  </a:solidFill>
                  <a:effectLst>
                    <a:outerShdw blurRad="38100" dist="38100" dir="2700000" algn="tl">
                      <a:srgbClr val="000000"/>
                    </a:outerShdw>
                  </a:effectLst>
                </a:rPr>
                <a:t>n</a:t>
              </a:r>
              <a:r>
                <a:rPr kumimoji="1" lang="en-US" sz="1600" b="1">
                  <a:solidFill>
                    <a:srgbClr val="FFFF99"/>
                  </a:solidFill>
                  <a:effectLst>
                    <a:outerShdw blurRad="38100" dist="38100" dir="2700000" algn="tl">
                      <a:srgbClr val="000000"/>
                    </a:outerShdw>
                  </a:effectLst>
                  <a:sym typeface="Symbol" pitchFamily="84" charset="2"/>
                </a:rPr>
                <a:t></a:t>
              </a:r>
              <a:endParaRPr kumimoji="1" lang="en-US" sz="1600" b="1">
                <a:solidFill>
                  <a:srgbClr val="FFFF99"/>
                </a:solidFill>
                <a:effectLst>
                  <a:outerShdw blurRad="38100" dist="38100" dir="2700000" algn="tl">
                    <a:srgbClr val="000000"/>
                  </a:outerShdw>
                </a:effectLst>
              </a:endParaRPr>
            </a:p>
          </p:txBody>
        </p:sp>
      </p:grpSp>
      <p:sp>
        <p:nvSpPr>
          <p:cNvPr id="287758" name="Text Box 14"/>
          <p:cNvSpPr txBox="1">
            <a:spLocks noChangeArrowheads="1"/>
          </p:cNvSpPr>
          <p:nvPr/>
        </p:nvSpPr>
        <p:spPr bwMode="auto">
          <a:xfrm>
            <a:off x="609600" y="3352800"/>
            <a:ext cx="3276600" cy="457200"/>
          </a:xfrm>
          <a:prstGeom prst="rect">
            <a:avLst/>
          </a:prstGeom>
          <a:noFill/>
          <a:ln w="12700">
            <a:noFill/>
            <a:miter lim="800000"/>
            <a:headEnd type="none" w="sm" len="sm"/>
            <a:tailEnd type="none" w="sm" len="sm"/>
          </a:ln>
          <a:effectLst/>
        </p:spPr>
        <p:txBody>
          <a:bodyPr>
            <a:spAutoFit/>
          </a:bodyPr>
          <a:lstStyle/>
          <a:p>
            <a:pPr algn="l">
              <a:defRPr/>
            </a:pPr>
            <a:r>
              <a:rPr kumimoji="1" lang="en-US" b="1">
                <a:solidFill>
                  <a:srgbClr val="FFFF99"/>
                </a:solidFill>
                <a:effectLst>
                  <a:outerShdw blurRad="38100" dist="38100" dir="2700000" algn="tl">
                    <a:srgbClr val="000000"/>
                  </a:outerShdw>
                </a:effectLst>
              </a:rPr>
              <a:t>Example:  log </a:t>
            </a:r>
            <a:r>
              <a:rPr kumimoji="1" lang="en-US" b="1" i="1">
                <a:solidFill>
                  <a:srgbClr val="FFFF99"/>
                </a:solidFill>
                <a:effectLst>
                  <a:outerShdw blurRad="38100" dist="38100" dir="2700000" algn="tl">
                    <a:srgbClr val="000000"/>
                  </a:outerShdw>
                </a:effectLst>
              </a:rPr>
              <a:t>n</a:t>
            </a:r>
            <a:r>
              <a:rPr kumimoji="1" lang="en-US" b="1">
                <a:solidFill>
                  <a:srgbClr val="FFFF99"/>
                </a:solidFill>
                <a:effectLst>
                  <a:outerShdw blurRad="38100" dist="38100" dir="2700000" algn="tl">
                    <a:srgbClr val="000000"/>
                  </a:outerShdw>
                </a:effectLst>
              </a:rPr>
              <a:t>  vs. </a:t>
            </a:r>
            <a:r>
              <a:rPr kumimoji="1" lang="en-US" b="1" i="1">
                <a:solidFill>
                  <a:srgbClr val="FFFF99"/>
                </a:solidFill>
                <a:effectLst>
                  <a:outerShdw blurRad="38100" dist="38100" dir="2700000" algn="tl">
                    <a:srgbClr val="000000"/>
                  </a:outerShdw>
                </a:effectLst>
              </a:rPr>
              <a:t>n</a:t>
            </a:r>
            <a:endParaRPr lang="en-US" i="1"/>
          </a:p>
        </p:txBody>
      </p:sp>
      <p:sp>
        <p:nvSpPr>
          <p:cNvPr id="287759" name="Text Box 15"/>
          <p:cNvSpPr txBox="1">
            <a:spLocks noChangeArrowheads="1"/>
          </p:cNvSpPr>
          <p:nvPr/>
        </p:nvSpPr>
        <p:spPr bwMode="auto">
          <a:xfrm>
            <a:off x="609600" y="5105400"/>
            <a:ext cx="3276600" cy="457200"/>
          </a:xfrm>
          <a:prstGeom prst="rect">
            <a:avLst/>
          </a:prstGeom>
          <a:noFill/>
          <a:ln w="12700">
            <a:noFill/>
            <a:miter lim="800000"/>
            <a:headEnd type="none" w="sm" len="sm"/>
            <a:tailEnd type="none" w="sm" len="sm"/>
          </a:ln>
          <a:effectLst/>
        </p:spPr>
        <p:txBody>
          <a:bodyPr>
            <a:spAutoFit/>
          </a:bodyPr>
          <a:lstStyle/>
          <a:p>
            <a:pPr algn="l">
              <a:defRPr/>
            </a:pPr>
            <a:r>
              <a:rPr kumimoji="1" lang="en-US" b="1">
                <a:solidFill>
                  <a:srgbClr val="FFFF99"/>
                </a:solidFill>
                <a:effectLst>
                  <a:outerShdw blurRad="38100" dist="38100" dir="2700000" algn="tl">
                    <a:srgbClr val="000000"/>
                  </a:outerShdw>
                </a:effectLst>
              </a:rPr>
              <a:t>Example:  </a:t>
            </a:r>
            <a:r>
              <a:rPr kumimoji="1" lang="en-US" b="1">
                <a:solidFill>
                  <a:srgbClr val="FFFF99"/>
                </a:solidFill>
                <a:effectLst>
                  <a:outerShdw blurRad="38100" dist="38100" dir="2700000" algn="tl">
                    <a:srgbClr val="000000"/>
                  </a:outerShdw>
                </a:effectLst>
                <a:sym typeface="Symbol" pitchFamily="84" charset="2"/>
              </a:rPr>
              <a:t>2</a:t>
            </a:r>
            <a:r>
              <a:rPr kumimoji="1" lang="en-US" b="1" i="1" baseline="30000">
                <a:solidFill>
                  <a:srgbClr val="FFFF99"/>
                </a:solidFill>
                <a:effectLst>
                  <a:outerShdw blurRad="38100" dist="38100" dir="2700000" algn="tl">
                    <a:srgbClr val="000000"/>
                  </a:outerShdw>
                </a:effectLst>
                <a:sym typeface="Symbol" pitchFamily="84" charset="2"/>
              </a:rPr>
              <a:t>n</a:t>
            </a:r>
            <a:r>
              <a:rPr kumimoji="1" lang="en-US" b="1">
                <a:solidFill>
                  <a:srgbClr val="FFFF99"/>
                </a:solidFill>
                <a:effectLst>
                  <a:outerShdw blurRad="38100" dist="38100" dir="2700000" algn="tl">
                    <a:srgbClr val="000000"/>
                  </a:outerShdw>
                </a:effectLst>
              </a:rPr>
              <a:t> vs. </a:t>
            </a:r>
            <a:r>
              <a:rPr kumimoji="1" lang="en-US" b="1" i="1">
                <a:solidFill>
                  <a:srgbClr val="FFFF99"/>
                </a:solidFill>
                <a:effectLst>
                  <a:outerShdw blurRad="38100" dist="38100" dir="2700000" algn="tl">
                    <a:srgbClr val="000000"/>
                  </a:outerShdw>
                </a:effectLst>
              </a:rPr>
              <a:t>n</a:t>
            </a:r>
            <a:r>
              <a:rPr kumimoji="1" lang="en-US" b="1">
                <a:solidFill>
                  <a:srgbClr val="FFFF99"/>
                </a:solidFill>
                <a:effectLst>
                  <a:outerShdw blurRad="38100" dist="38100" dir="2700000" algn="tl">
                    <a:srgbClr val="000000"/>
                  </a:outerShdw>
                </a:effectLst>
              </a:rPr>
              <a:t>!</a:t>
            </a:r>
            <a:endParaRPr kumimoji="1" lang="en-US" b="1" i="1">
              <a:solidFill>
                <a:srgbClr val="FFFF99"/>
              </a:solidFill>
              <a:effectLst>
                <a:outerShdw blurRad="38100" dist="38100" dir="2700000" algn="tl">
                  <a:srgbClr val="000000"/>
                </a:outerShdw>
              </a:effectLst>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457200" y="304800"/>
            <a:ext cx="8534400" cy="533400"/>
          </a:xfrm>
        </p:spPr>
        <p:txBody>
          <a:bodyPr/>
          <a:lstStyle/>
          <a:p>
            <a:pPr>
              <a:defRPr/>
            </a:pPr>
            <a:r>
              <a:rPr lang="en-US" sz="3200" smtClean="0"/>
              <a:t>Orders of growth of some important functions</a:t>
            </a:r>
          </a:p>
        </p:txBody>
      </p:sp>
      <p:sp>
        <p:nvSpPr>
          <p:cNvPr id="286723" name="Rectangle 3"/>
          <p:cNvSpPr>
            <a:spLocks noGrp="1" noChangeArrowheads="1"/>
          </p:cNvSpPr>
          <p:nvPr>
            <p:ph idx="1"/>
          </p:nvPr>
        </p:nvSpPr>
        <p:spPr>
          <a:xfrm>
            <a:off x="381000" y="1295400"/>
            <a:ext cx="8763000" cy="5334000"/>
          </a:xfrm>
        </p:spPr>
        <p:txBody>
          <a:bodyPr/>
          <a:lstStyle/>
          <a:p>
            <a:pPr>
              <a:lnSpc>
                <a:spcPct val="80000"/>
              </a:lnSpc>
            </a:pPr>
            <a:r>
              <a:rPr kumimoji="0" lang="en-US" smtClean="0">
                <a:solidFill>
                  <a:schemeClr val="hlink"/>
                </a:solidFill>
              </a:rPr>
              <a:t>All logarithmic functions log</a:t>
            </a:r>
            <a:r>
              <a:rPr kumimoji="0" lang="en-US" i="1" baseline="-25000" smtClean="0">
                <a:solidFill>
                  <a:schemeClr val="hlink"/>
                </a:solidFill>
              </a:rPr>
              <a:t>a </a:t>
            </a:r>
            <a:r>
              <a:rPr kumimoji="0" lang="en-US" i="1" smtClean="0">
                <a:solidFill>
                  <a:schemeClr val="hlink"/>
                </a:solidFill>
              </a:rPr>
              <a:t>n</a:t>
            </a:r>
            <a:r>
              <a:rPr kumimoji="0" lang="en-US" b="0" smtClean="0">
                <a:solidFill>
                  <a:schemeClr val="tx1"/>
                </a:solidFill>
                <a:effectLst/>
              </a:rPr>
              <a:t> </a:t>
            </a:r>
            <a:r>
              <a:rPr kumimoji="0" lang="en-US" smtClean="0">
                <a:solidFill>
                  <a:schemeClr val="hlink"/>
                </a:solidFill>
              </a:rPr>
              <a:t>belong to the same class</a:t>
            </a:r>
            <a:r>
              <a:rPr kumimoji="0" lang="en-US" smtClean="0">
                <a:sym typeface="Symbol" pitchFamily="18" charset="2"/>
              </a:rPr>
              <a:t> </a:t>
            </a:r>
            <a:br>
              <a:rPr kumimoji="0" lang="en-US" smtClean="0">
                <a:sym typeface="Symbol" pitchFamily="18" charset="2"/>
              </a:rPr>
            </a:br>
            <a:r>
              <a:rPr kumimoji="0" lang="en-US" smtClean="0">
                <a:sym typeface="Symbol" pitchFamily="18" charset="2"/>
              </a:rPr>
              <a:t>(</a:t>
            </a:r>
            <a:r>
              <a:rPr lang="en-US" smtClean="0">
                <a:sym typeface="Symbol" pitchFamily="18" charset="2"/>
              </a:rPr>
              <a:t>log </a:t>
            </a:r>
            <a:r>
              <a:rPr lang="en-US" i="1" smtClean="0">
                <a:sym typeface="Symbol" pitchFamily="18" charset="2"/>
              </a:rPr>
              <a:t>n</a:t>
            </a:r>
            <a:r>
              <a:rPr kumimoji="0" lang="en-US" smtClean="0">
                <a:sym typeface="Symbol" pitchFamily="18" charset="2"/>
              </a:rPr>
              <a:t>)</a:t>
            </a:r>
            <a:r>
              <a:rPr kumimoji="0" lang="en-US" smtClean="0">
                <a:effectLst/>
                <a:sym typeface="Symbol" pitchFamily="18" charset="2"/>
              </a:rPr>
              <a:t> </a:t>
            </a:r>
            <a:r>
              <a:rPr kumimoji="0" lang="en-US" smtClean="0">
                <a:sym typeface="Symbol" pitchFamily="18" charset="2"/>
              </a:rPr>
              <a:t>no matter what the logarithm’s base </a:t>
            </a:r>
            <a:r>
              <a:rPr kumimoji="0" lang="en-US" i="1" smtClean="0">
                <a:sym typeface="Symbol" pitchFamily="18" charset="2"/>
              </a:rPr>
              <a:t>a </a:t>
            </a:r>
            <a:r>
              <a:rPr kumimoji="0" lang="en-US" smtClean="0">
                <a:sym typeface="Symbol" pitchFamily="18" charset="2"/>
              </a:rPr>
              <a:t>&gt; 1 is</a:t>
            </a:r>
            <a:br>
              <a:rPr kumimoji="0" lang="en-US" smtClean="0">
                <a:sym typeface="Symbol" pitchFamily="18" charset="2"/>
              </a:rPr>
            </a:br>
            <a:r>
              <a:rPr kumimoji="0" lang="en-US" smtClean="0">
                <a:sym typeface="Symbol" pitchFamily="18" charset="2"/>
              </a:rPr>
              <a:t/>
            </a:r>
            <a:br>
              <a:rPr kumimoji="0" lang="en-US" smtClean="0">
                <a:sym typeface="Symbol" pitchFamily="18" charset="2"/>
              </a:rPr>
            </a:br>
            <a:r>
              <a:rPr kumimoji="0" lang="en-US" smtClean="0">
                <a:sym typeface="Symbol" pitchFamily="18" charset="2"/>
              </a:rPr>
              <a:t>because  </a:t>
            </a:r>
          </a:p>
          <a:p>
            <a:pPr>
              <a:lnSpc>
                <a:spcPct val="80000"/>
              </a:lnSpc>
              <a:buFont typeface="Monotype Sorts" pitchFamily="2" charset="2"/>
              <a:buNone/>
            </a:pPr>
            <a:endParaRPr lang="en-US" smtClean="0">
              <a:sym typeface="Symbol" pitchFamily="18" charset="2"/>
            </a:endParaRPr>
          </a:p>
          <a:p>
            <a:pPr>
              <a:lnSpc>
                <a:spcPct val="80000"/>
              </a:lnSpc>
            </a:pPr>
            <a:r>
              <a:rPr kumimoji="0" lang="en-US" smtClean="0">
                <a:solidFill>
                  <a:schemeClr val="hlink"/>
                </a:solidFill>
              </a:rPr>
              <a:t>All polynomials of the same degree </a:t>
            </a:r>
            <a:r>
              <a:rPr kumimoji="0" lang="en-US" i="1" smtClean="0">
                <a:solidFill>
                  <a:schemeClr val="hlink"/>
                </a:solidFill>
              </a:rPr>
              <a:t>k </a:t>
            </a:r>
            <a:r>
              <a:rPr kumimoji="0" lang="en-US" smtClean="0">
                <a:solidFill>
                  <a:schemeClr val="hlink"/>
                </a:solidFill>
              </a:rPr>
              <a:t>belong to the same class: </a:t>
            </a:r>
          </a:p>
          <a:p>
            <a:pPr>
              <a:lnSpc>
                <a:spcPct val="80000"/>
              </a:lnSpc>
              <a:buFont typeface="Monotype Sorts" pitchFamily="2" charset="2"/>
              <a:buNone/>
            </a:pPr>
            <a:r>
              <a:rPr lang="en-US" i="1" smtClean="0">
                <a:cs typeface="Times New Roman" pitchFamily="18" charset="0"/>
              </a:rPr>
              <a:t>   </a:t>
            </a:r>
          </a:p>
          <a:p>
            <a:pPr>
              <a:lnSpc>
                <a:spcPct val="80000"/>
              </a:lnSpc>
              <a:buFont typeface="Monotype Sorts" pitchFamily="2" charset="2"/>
              <a:buNone/>
            </a:pPr>
            <a:r>
              <a:rPr lang="en-US" i="1" smtClean="0">
                <a:cs typeface="Times New Roman" pitchFamily="18" charset="0"/>
              </a:rPr>
              <a:t>      		a</a:t>
            </a:r>
            <a:r>
              <a:rPr lang="en-US" i="1" baseline="-25000" smtClean="0">
                <a:cs typeface="Times New Roman" pitchFamily="18" charset="0"/>
              </a:rPr>
              <a:t>k</a:t>
            </a:r>
            <a:r>
              <a:rPr lang="en-US" i="1" smtClean="0">
                <a:cs typeface="Times New Roman" pitchFamily="18" charset="0"/>
              </a:rPr>
              <a:t>n</a:t>
            </a:r>
            <a:r>
              <a:rPr lang="en-US" i="1" baseline="30000" smtClean="0">
                <a:cs typeface="Times New Roman" pitchFamily="18" charset="0"/>
              </a:rPr>
              <a:t>k</a:t>
            </a:r>
            <a:r>
              <a:rPr lang="en-US" smtClean="0">
                <a:cs typeface="Times New Roman" pitchFamily="18" charset="0"/>
              </a:rPr>
              <a:t> + </a:t>
            </a:r>
            <a:r>
              <a:rPr lang="en-US" i="1" smtClean="0">
                <a:cs typeface="Times New Roman" pitchFamily="18" charset="0"/>
              </a:rPr>
              <a:t>a</a:t>
            </a:r>
            <a:r>
              <a:rPr lang="en-US" i="1" baseline="-25000" smtClean="0">
                <a:cs typeface="Times New Roman" pitchFamily="18" charset="0"/>
              </a:rPr>
              <a:t>k</a:t>
            </a:r>
            <a:r>
              <a:rPr lang="en-US" baseline="-25000" smtClean="0">
                <a:cs typeface="Times New Roman" pitchFamily="18" charset="0"/>
              </a:rPr>
              <a:t>-1</a:t>
            </a:r>
            <a:r>
              <a:rPr lang="en-US" i="1" smtClean="0">
                <a:cs typeface="Times New Roman" pitchFamily="18" charset="0"/>
              </a:rPr>
              <a:t>n</a:t>
            </a:r>
            <a:r>
              <a:rPr lang="en-US" i="1" baseline="30000" smtClean="0">
                <a:cs typeface="Times New Roman" pitchFamily="18" charset="0"/>
              </a:rPr>
              <a:t>k</a:t>
            </a:r>
            <a:r>
              <a:rPr lang="en-US" baseline="30000" smtClean="0">
                <a:cs typeface="Times New Roman" pitchFamily="18" charset="0"/>
              </a:rPr>
              <a:t>-1</a:t>
            </a:r>
            <a:r>
              <a:rPr lang="en-US" smtClean="0">
                <a:cs typeface="Times New Roman" pitchFamily="18" charset="0"/>
              </a:rPr>
              <a:t> + … + </a:t>
            </a:r>
            <a:r>
              <a:rPr lang="en-US" i="1" smtClean="0">
                <a:cs typeface="Times New Roman" pitchFamily="18" charset="0"/>
              </a:rPr>
              <a:t>a</a:t>
            </a:r>
            <a:r>
              <a:rPr lang="en-US" baseline="-25000" smtClean="0">
                <a:cs typeface="Times New Roman" pitchFamily="18" charset="0"/>
              </a:rPr>
              <a:t>0 </a:t>
            </a:r>
            <a:r>
              <a:rPr kumimoji="0" lang="en-US" smtClean="0">
                <a:sym typeface="Symbol" pitchFamily="18" charset="2"/>
              </a:rPr>
              <a:t> (</a:t>
            </a:r>
            <a:r>
              <a:rPr lang="en-US" i="1" smtClean="0">
                <a:sym typeface="Symbol" pitchFamily="18" charset="2"/>
              </a:rPr>
              <a:t>n</a:t>
            </a:r>
            <a:r>
              <a:rPr lang="en-US" i="1" baseline="30000" smtClean="0">
                <a:sym typeface="Symbol" pitchFamily="18" charset="2"/>
              </a:rPr>
              <a:t>k</a:t>
            </a:r>
            <a:r>
              <a:rPr kumimoji="0" lang="en-US" smtClean="0">
                <a:sym typeface="Symbol" pitchFamily="18" charset="2"/>
              </a:rPr>
              <a:t>) </a:t>
            </a:r>
            <a:br>
              <a:rPr kumimoji="0" lang="en-US" smtClean="0">
                <a:sym typeface="Symbol" pitchFamily="18" charset="2"/>
              </a:rPr>
            </a:br>
            <a:r>
              <a:rPr kumimoji="0" lang="en-US" smtClean="0">
                <a:sym typeface="Symbol" pitchFamily="18" charset="2"/>
              </a:rPr>
              <a:t/>
            </a:r>
            <a:br>
              <a:rPr kumimoji="0" lang="en-US" smtClean="0">
                <a:sym typeface="Symbol" pitchFamily="18" charset="2"/>
              </a:rPr>
            </a:br>
            <a:endParaRPr kumimoji="0" lang="en-US" smtClean="0">
              <a:sym typeface="Symbol" pitchFamily="18" charset="2"/>
            </a:endParaRPr>
          </a:p>
          <a:p>
            <a:pPr>
              <a:lnSpc>
                <a:spcPct val="80000"/>
              </a:lnSpc>
            </a:pPr>
            <a:r>
              <a:rPr kumimoji="0" lang="en-US" smtClean="0">
                <a:sym typeface="Symbol" pitchFamily="18" charset="2"/>
              </a:rPr>
              <a:t>Exponential functions </a:t>
            </a:r>
            <a:r>
              <a:rPr kumimoji="0" lang="en-US" i="1" smtClean="0">
                <a:sym typeface="Symbol" pitchFamily="18" charset="2"/>
              </a:rPr>
              <a:t>a</a:t>
            </a:r>
            <a:r>
              <a:rPr kumimoji="0" lang="en-US" i="1" baseline="30000" smtClean="0">
                <a:sym typeface="Symbol" pitchFamily="18" charset="2"/>
              </a:rPr>
              <a:t>n </a:t>
            </a:r>
            <a:r>
              <a:rPr kumimoji="0" lang="en-US" smtClean="0">
                <a:sym typeface="Symbol" pitchFamily="18" charset="2"/>
              </a:rPr>
              <a:t>have different orders of growth for different </a:t>
            </a:r>
            <a:r>
              <a:rPr kumimoji="0" lang="en-US" i="1" smtClean="0">
                <a:sym typeface="Symbol" pitchFamily="18" charset="2"/>
              </a:rPr>
              <a:t>a</a:t>
            </a:r>
            <a:r>
              <a:rPr kumimoji="0" lang="en-US" smtClean="0">
                <a:sym typeface="Symbol" pitchFamily="18" charset="2"/>
              </a:rPr>
              <a:t>’s</a:t>
            </a:r>
            <a:r>
              <a:rPr kumimoji="0" lang="en-US" i="1" smtClean="0">
                <a:sym typeface="Symbol" pitchFamily="18" charset="2"/>
              </a:rPr>
              <a:t/>
            </a:r>
            <a:br>
              <a:rPr kumimoji="0" lang="en-US" i="1" smtClean="0">
                <a:sym typeface="Symbol" pitchFamily="18" charset="2"/>
              </a:rPr>
            </a:br>
            <a:r>
              <a:rPr kumimoji="0" lang="en-US" i="1" smtClean="0">
                <a:sym typeface="Symbol" pitchFamily="18" charset="2"/>
              </a:rPr>
              <a:t/>
            </a:r>
            <a:br>
              <a:rPr kumimoji="0" lang="en-US" i="1" smtClean="0">
                <a:sym typeface="Symbol" pitchFamily="18" charset="2"/>
              </a:rPr>
            </a:br>
            <a:endParaRPr kumimoji="0" lang="en-US" i="1" smtClean="0">
              <a:sym typeface="Symbol" pitchFamily="18" charset="2"/>
            </a:endParaRPr>
          </a:p>
          <a:p>
            <a:pPr>
              <a:lnSpc>
                <a:spcPct val="80000"/>
              </a:lnSpc>
            </a:pPr>
            <a:r>
              <a:rPr lang="en-US" smtClean="0">
                <a:cs typeface="Times New Roman" pitchFamily="18" charset="0"/>
              </a:rPr>
              <a:t>order </a:t>
            </a:r>
            <a:r>
              <a:rPr lang="en-US" smtClean="0">
                <a:sym typeface="Symbol" pitchFamily="18" charset="2"/>
              </a:rPr>
              <a:t>log </a:t>
            </a:r>
            <a:r>
              <a:rPr lang="en-US" i="1" smtClean="0">
                <a:sym typeface="Symbol" pitchFamily="18" charset="2"/>
              </a:rPr>
              <a:t>n  &lt; </a:t>
            </a:r>
            <a:r>
              <a:rPr lang="en-US" smtClean="0">
                <a:sym typeface="Symbol" pitchFamily="18" charset="2"/>
              </a:rPr>
              <a:t>order </a:t>
            </a:r>
            <a:r>
              <a:rPr lang="en-US" i="1" smtClean="0">
                <a:sym typeface="Symbol" pitchFamily="18" charset="2"/>
              </a:rPr>
              <a:t>n</a:t>
            </a:r>
            <a:r>
              <a:rPr lang="en-US" i="1" baseline="30000" smtClean="0">
                <a:sym typeface="Symbol" pitchFamily="18" charset="2"/>
              </a:rPr>
              <a:t> </a:t>
            </a:r>
            <a:r>
              <a:rPr lang="en-US" i="1" smtClean="0">
                <a:sym typeface="Symbol" pitchFamily="18" charset="2"/>
              </a:rPr>
              <a:t> </a:t>
            </a:r>
            <a:r>
              <a:rPr lang="en-US" smtClean="0">
                <a:sym typeface="Symbol" pitchFamily="18" charset="2"/>
              </a:rPr>
              <a:t>(&gt;0)  &lt; order </a:t>
            </a:r>
            <a:r>
              <a:rPr kumimoji="0" lang="en-US" i="1" smtClean="0">
                <a:sym typeface="Symbol" pitchFamily="18" charset="2"/>
              </a:rPr>
              <a:t>a</a:t>
            </a:r>
            <a:r>
              <a:rPr kumimoji="0" lang="en-US" i="1" baseline="30000" smtClean="0">
                <a:sym typeface="Symbol" pitchFamily="18" charset="2"/>
              </a:rPr>
              <a:t>n</a:t>
            </a:r>
            <a:r>
              <a:rPr lang="en-US" smtClean="0">
                <a:sym typeface="Symbol" pitchFamily="18" charset="2"/>
              </a:rPr>
              <a:t>  &lt; order </a:t>
            </a:r>
            <a:r>
              <a:rPr lang="en-US" i="1" smtClean="0">
                <a:sym typeface="Symbol" pitchFamily="18" charset="2"/>
              </a:rPr>
              <a:t>n</a:t>
            </a:r>
            <a:r>
              <a:rPr lang="en-US" smtClean="0">
                <a:sym typeface="Symbol" pitchFamily="18" charset="2"/>
              </a:rPr>
              <a:t>! &lt; order </a:t>
            </a:r>
            <a:r>
              <a:rPr lang="en-US" i="1" smtClean="0">
                <a:sym typeface="Symbol" pitchFamily="18" charset="2"/>
              </a:rPr>
              <a:t>n</a:t>
            </a:r>
            <a:r>
              <a:rPr lang="en-US" i="1" baseline="30000" smtClean="0">
                <a:sym typeface="Symbol" pitchFamily="18" charset="2"/>
              </a:rPr>
              <a:t>n</a:t>
            </a:r>
            <a:r>
              <a:rPr lang="en-US" smtClean="0">
                <a:cs typeface="Times New Roman" pitchFamily="18" charset="0"/>
              </a:rPr>
              <a:t>																											</a:t>
            </a:r>
            <a:endParaRPr lang="en-US" i="1" baseline="30000" smtClean="0">
              <a:cs typeface="Times New Roman" pitchFamily="18" charset="0"/>
              <a:sym typeface="Symbol" pitchFamily="18" charset="2"/>
            </a:endParaRPr>
          </a:p>
          <a:p>
            <a:pPr>
              <a:lnSpc>
                <a:spcPct val="80000"/>
              </a:lnSpc>
              <a:buFont typeface="Monotype Sorts" pitchFamily="2" charset="2"/>
              <a:buNone/>
            </a:pPr>
            <a:r>
              <a:rPr lang="en-US" smtClean="0">
                <a:cs typeface="Times New Roman" pitchFamily="18" charset="0"/>
              </a:rPr>
              <a:t>															</a:t>
            </a:r>
          </a:p>
          <a:p>
            <a:pPr>
              <a:lnSpc>
                <a:spcPct val="80000"/>
              </a:lnSpc>
              <a:buFont typeface="Monotype Sorts" pitchFamily="2" charset="2"/>
              <a:buNone/>
            </a:pPr>
            <a:r>
              <a:rPr lang="en-US" smtClean="0">
                <a:cs typeface="Times New Roman" pitchFamily="18" charset="0"/>
              </a:rPr>
              <a:t>  </a:t>
            </a:r>
          </a:p>
        </p:txBody>
      </p:sp>
      <p:graphicFrame>
        <p:nvGraphicFramePr>
          <p:cNvPr id="1026" name="Object 4"/>
          <p:cNvGraphicFramePr>
            <a:graphicFrameLocks noChangeAspect="1"/>
          </p:cNvGraphicFramePr>
          <p:nvPr/>
        </p:nvGraphicFramePr>
        <p:xfrm>
          <a:off x="2286000" y="2057400"/>
          <a:ext cx="2971800" cy="495300"/>
        </p:xfrm>
        <a:graphic>
          <a:graphicData uri="http://schemas.openxmlformats.org/presentationml/2006/ole">
            <mc:AlternateContent xmlns:mc="http://schemas.openxmlformats.org/markup-compatibility/2006">
              <mc:Choice xmlns:v="urn:schemas-microsoft-com:vml" Requires="v">
                <p:oleObj spid="_x0000_s1027" name="Equation" r:id="rId4" imgW="1371600" imgH="228600" progId="Equation.3">
                  <p:embed/>
                </p:oleObj>
              </mc:Choice>
              <mc:Fallback>
                <p:oleObj name="Equation" r:id="rId4" imgW="1371600" imgH="2286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2057400"/>
                        <a:ext cx="2971800"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p:txBody>
          <a:bodyPr/>
          <a:lstStyle/>
          <a:p>
            <a:pPr>
              <a:defRPr/>
            </a:pPr>
            <a:r>
              <a:rPr lang="en-US" smtClean="0"/>
              <a:t>Basic asymptotic efficiency classes</a:t>
            </a:r>
          </a:p>
        </p:txBody>
      </p:sp>
      <p:graphicFrame>
        <p:nvGraphicFramePr>
          <p:cNvPr id="265255" name="Group 39"/>
          <p:cNvGraphicFramePr>
            <a:graphicFrameLocks noGrp="1"/>
          </p:cNvGraphicFramePr>
          <p:nvPr/>
        </p:nvGraphicFramePr>
        <p:xfrm>
          <a:off x="1295400" y="1219200"/>
          <a:ext cx="7010400" cy="4953000"/>
        </p:xfrm>
        <a:graphic>
          <a:graphicData uri="http://schemas.openxmlformats.org/drawingml/2006/table">
            <a:tbl>
              <a:tblPr/>
              <a:tblGrid>
                <a:gridCol w="3505200"/>
                <a:gridCol w="3505200"/>
              </a:tblGrid>
              <a:tr h="619125">
                <a:tc>
                  <a:txBody>
                    <a:body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sz="2400" b="1" i="0" u="none" strike="noStrike" cap="none" normalizeH="0" baseline="0" smtClean="0">
                          <a:ln>
                            <a:noFill/>
                          </a:ln>
                          <a:solidFill>
                            <a:srgbClr val="FFFF99"/>
                          </a:solidFill>
                          <a:effectLst>
                            <a:outerShdw blurRad="38100" dist="38100" dir="2700000" algn="tl">
                              <a:srgbClr val="000000"/>
                            </a:outerShdw>
                          </a:effectLst>
                          <a:latin typeface="Times New Roman" pitchFamily="18" charset="0"/>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sz="2400" b="1" i="0" u="none" strike="noStrike" cap="none" normalizeH="0" baseline="0" smtClean="0">
                          <a:ln>
                            <a:noFill/>
                          </a:ln>
                          <a:solidFill>
                            <a:srgbClr val="FFFF99"/>
                          </a:solidFill>
                          <a:effectLst>
                            <a:outerShdw blurRad="38100" dist="38100" dir="2700000" algn="tl">
                              <a:srgbClr val="000000"/>
                            </a:outerShdw>
                          </a:effectLst>
                          <a:latin typeface="Times New Roman" pitchFamily="18" charset="0"/>
                        </a:rPr>
                        <a:t>constant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19125">
                <a:tc>
                  <a:txBody>
                    <a:body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sz="2400" b="1" i="0" u="none" strike="noStrike" cap="none" normalizeH="0" baseline="0" smtClean="0">
                          <a:ln>
                            <a:noFill/>
                          </a:ln>
                          <a:solidFill>
                            <a:srgbClr val="FFFF99"/>
                          </a:solidFill>
                          <a:effectLst>
                            <a:outerShdw blurRad="38100" dist="38100" dir="2700000" algn="tl">
                              <a:srgbClr val="000000"/>
                            </a:outerShdw>
                          </a:effectLst>
                          <a:latin typeface="Times New Roman" pitchFamily="18" charset="0"/>
                        </a:rPr>
                        <a:t>log </a:t>
                      </a:r>
                      <a:r>
                        <a:rPr kumimoji="1" lang="en-US" sz="2400" b="1" i="1" u="none" strike="noStrike" cap="none" normalizeH="0" baseline="0" smtClean="0">
                          <a:ln>
                            <a:noFill/>
                          </a:ln>
                          <a:solidFill>
                            <a:srgbClr val="FFFF99"/>
                          </a:solidFill>
                          <a:effectLst>
                            <a:outerShdw blurRad="38100" dist="38100" dir="2700000" algn="tl">
                              <a:srgbClr val="000000"/>
                            </a:outerShdw>
                          </a:effectLst>
                          <a:latin typeface="Times New Roman" pitchFamily="18" charset="0"/>
                        </a:rPr>
                        <a:t>n</a:t>
                      </a:r>
                      <a:endParaRPr kumimoji="1" lang="en-US" sz="2400" b="1" i="0" u="none" strike="noStrike" cap="none" normalizeH="0" baseline="0" smtClean="0">
                        <a:ln>
                          <a:noFill/>
                        </a:ln>
                        <a:solidFill>
                          <a:srgbClr val="FFFF99"/>
                        </a:solidFill>
                        <a:effectLst>
                          <a:outerShdw blurRad="38100" dist="38100" dir="2700000" algn="tl">
                            <a:srgbClr val="000000"/>
                          </a:outerShdw>
                        </a:effectLst>
                        <a:latin typeface="Times New Roman"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sz="2400" b="1" i="0" u="none" strike="noStrike" cap="none" normalizeH="0" baseline="0" smtClean="0">
                          <a:ln>
                            <a:noFill/>
                          </a:ln>
                          <a:solidFill>
                            <a:srgbClr val="FFFF99"/>
                          </a:solidFill>
                          <a:effectLst>
                            <a:outerShdw blurRad="38100" dist="38100" dir="2700000" algn="tl">
                              <a:srgbClr val="000000"/>
                            </a:outerShdw>
                          </a:effectLst>
                          <a:latin typeface="Times New Roman" pitchFamily="18" charset="0"/>
                        </a:rPr>
                        <a:t>logarithmic</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19125">
                <a:tc>
                  <a:txBody>
                    <a:body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sz="2400" b="1" i="1" u="none" strike="noStrike" cap="none" normalizeH="0" baseline="0" smtClean="0">
                          <a:ln>
                            <a:noFill/>
                          </a:ln>
                          <a:solidFill>
                            <a:srgbClr val="FFFF99"/>
                          </a:solidFill>
                          <a:effectLst>
                            <a:outerShdw blurRad="38100" dist="38100" dir="2700000" algn="tl">
                              <a:srgbClr val="000000"/>
                            </a:outerShdw>
                          </a:effectLst>
                          <a:latin typeface="Times New Roman" pitchFamily="18" charset="0"/>
                        </a:rPr>
                        <a:t>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sz="2400" b="1" i="0" u="none" strike="noStrike" cap="none" normalizeH="0" baseline="0" smtClean="0">
                          <a:ln>
                            <a:noFill/>
                          </a:ln>
                          <a:solidFill>
                            <a:srgbClr val="FFFF99"/>
                          </a:solidFill>
                          <a:effectLst>
                            <a:outerShdw blurRad="38100" dist="38100" dir="2700000" algn="tl">
                              <a:srgbClr val="000000"/>
                            </a:outerShdw>
                          </a:effectLst>
                          <a:latin typeface="Times New Roman" pitchFamily="18" charset="0"/>
                        </a:rPr>
                        <a:t>linear</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19125">
                <a:tc>
                  <a:txBody>
                    <a:body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sz="2400" b="1" i="1" u="none" strike="noStrike" cap="none" normalizeH="0" baseline="0" smtClean="0">
                          <a:ln>
                            <a:noFill/>
                          </a:ln>
                          <a:solidFill>
                            <a:srgbClr val="FFFF99"/>
                          </a:solidFill>
                          <a:effectLst>
                            <a:outerShdw blurRad="38100" dist="38100" dir="2700000" algn="tl">
                              <a:srgbClr val="000000"/>
                            </a:outerShdw>
                          </a:effectLst>
                          <a:latin typeface="Times New Roman" pitchFamily="18" charset="0"/>
                        </a:rPr>
                        <a:t>n </a:t>
                      </a:r>
                      <a:r>
                        <a:rPr kumimoji="1" lang="en-US" sz="2400" b="1" i="0" u="none" strike="noStrike" cap="none" normalizeH="0" baseline="0" smtClean="0">
                          <a:ln>
                            <a:noFill/>
                          </a:ln>
                          <a:solidFill>
                            <a:srgbClr val="FFFF99"/>
                          </a:solidFill>
                          <a:effectLst>
                            <a:outerShdw blurRad="38100" dist="38100" dir="2700000" algn="tl">
                              <a:srgbClr val="000000"/>
                            </a:outerShdw>
                          </a:effectLst>
                          <a:latin typeface="Times New Roman" pitchFamily="18" charset="0"/>
                        </a:rPr>
                        <a:t>log </a:t>
                      </a:r>
                      <a:r>
                        <a:rPr kumimoji="1" lang="en-US" sz="2400" b="1" i="1" u="none" strike="noStrike" cap="none" normalizeH="0" baseline="0" smtClean="0">
                          <a:ln>
                            <a:noFill/>
                          </a:ln>
                          <a:solidFill>
                            <a:srgbClr val="FFFF99"/>
                          </a:solidFill>
                          <a:effectLst>
                            <a:outerShdw blurRad="38100" dist="38100" dir="2700000" algn="tl">
                              <a:srgbClr val="000000"/>
                            </a:outerShdw>
                          </a:effectLst>
                          <a:latin typeface="Times New Roman" pitchFamily="18" charset="0"/>
                        </a:rPr>
                        <a:t>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sz="2400" b="1" i="1" u="none" strike="noStrike" cap="none" normalizeH="0" baseline="0" smtClean="0">
                          <a:ln>
                            <a:noFill/>
                          </a:ln>
                          <a:solidFill>
                            <a:srgbClr val="FFFF99"/>
                          </a:solidFill>
                          <a:effectLst>
                            <a:outerShdw blurRad="38100" dist="38100" dir="2700000" algn="tl">
                              <a:srgbClr val="000000"/>
                            </a:outerShdw>
                          </a:effectLst>
                          <a:latin typeface="Times New Roman" pitchFamily="18" charset="0"/>
                        </a:rPr>
                        <a:t>n-</a:t>
                      </a:r>
                      <a:r>
                        <a:rPr kumimoji="1" lang="en-US" sz="2400" b="1" i="0" u="none" strike="noStrike" cap="none" normalizeH="0" baseline="0" smtClean="0">
                          <a:ln>
                            <a:noFill/>
                          </a:ln>
                          <a:solidFill>
                            <a:srgbClr val="FFFF99"/>
                          </a:solidFill>
                          <a:effectLst>
                            <a:outerShdw blurRad="38100" dist="38100" dir="2700000" algn="tl">
                              <a:srgbClr val="000000"/>
                            </a:outerShdw>
                          </a:effectLst>
                          <a:latin typeface="Times New Roman" pitchFamily="18" charset="0"/>
                        </a:rPr>
                        <a:t>log</a:t>
                      </a:r>
                      <a:r>
                        <a:rPr kumimoji="1" lang="en-US" sz="2400" b="1" i="1" u="none" strike="noStrike" cap="none" normalizeH="0" baseline="0" smtClean="0">
                          <a:ln>
                            <a:noFill/>
                          </a:ln>
                          <a:solidFill>
                            <a:srgbClr val="FFFF99"/>
                          </a:solidFill>
                          <a:effectLst>
                            <a:outerShdw blurRad="38100" dist="38100" dir="2700000" algn="tl">
                              <a:srgbClr val="000000"/>
                            </a:outerShdw>
                          </a:effectLst>
                          <a:latin typeface="Times New Roman" pitchFamily="18" charset="0"/>
                        </a:rPr>
                        <a:t>-n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19125">
                <a:tc>
                  <a:txBody>
                    <a:body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sz="2400" b="1" i="1" u="none" strike="noStrike" cap="none" normalizeH="0" baseline="0" smtClean="0">
                          <a:ln>
                            <a:noFill/>
                          </a:ln>
                          <a:solidFill>
                            <a:srgbClr val="FFFF99"/>
                          </a:solidFill>
                          <a:effectLst>
                            <a:outerShdw blurRad="38100" dist="38100" dir="2700000" algn="tl">
                              <a:srgbClr val="000000"/>
                            </a:outerShdw>
                          </a:effectLst>
                          <a:latin typeface="Times New Roman" pitchFamily="18" charset="0"/>
                        </a:rPr>
                        <a:t>n</a:t>
                      </a:r>
                      <a:r>
                        <a:rPr kumimoji="1" lang="en-US" sz="2400" b="1" i="0" u="none" strike="noStrike" cap="none" normalizeH="0" baseline="30000" smtClean="0">
                          <a:ln>
                            <a:noFill/>
                          </a:ln>
                          <a:solidFill>
                            <a:srgbClr val="FFFF99"/>
                          </a:solidFill>
                          <a:effectLst>
                            <a:outerShdw blurRad="38100" dist="38100" dir="2700000" algn="tl">
                              <a:srgbClr val="000000"/>
                            </a:outerShdw>
                          </a:effectLst>
                          <a:latin typeface="Times New Roman" pitchFamily="18" charset="0"/>
                        </a:rPr>
                        <a:t>2</a:t>
                      </a:r>
                      <a:endParaRPr kumimoji="1" lang="en-US" sz="2400" b="1" i="0" u="none" strike="noStrike" cap="none" normalizeH="0" baseline="0" smtClean="0">
                        <a:ln>
                          <a:noFill/>
                        </a:ln>
                        <a:solidFill>
                          <a:srgbClr val="FFFF99"/>
                        </a:solidFill>
                        <a:effectLst>
                          <a:outerShdw blurRad="38100" dist="38100" dir="2700000" algn="tl">
                            <a:srgbClr val="000000"/>
                          </a:outerShdw>
                        </a:effectLst>
                        <a:latin typeface="Times New Roman"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sz="2400" b="1" i="0" u="none" strike="noStrike" cap="none" normalizeH="0" baseline="0" smtClean="0">
                          <a:ln>
                            <a:noFill/>
                          </a:ln>
                          <a:solidFill>
                            <a:srgbClr val="FFFF99"/>
                          </a:solidFill>
                          <a:effectLst>
                            <a:outerShdw blurRad="38100" dist="38100" dir="2700000" algn="tl">
                              <a:srgbClr val="000000"/>
                            </a:outerShdw>
                          </a:effectLst>
                          <a:latin typeface="Times New Roman" pitchFamily="18" charset="0"/>
                        </a:rPr>
                        <a:t>quadratic</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19125">
                <a:tc>
                  <a:txBody>
                    <a:body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sz="2400" b="1" i="1" u="none" strike="noStrike" cap="none" normalizeH="0" baseline="0" smtClean="0">
                          <a:ln>
                            <a:noFill/>
                          </a:ln>
                          <a:solidFill>
                            <a:srgbClr val="FFFF99"/>
                          </a:solidFill>
                          <a:effectLst>
                            <a:outerShdw blurRad="38100" dist="38100" dir="2700000" algn="tl">
                              <a:srgbClr val="000000"/>
                            </a:outerShdw>
                          </a:effectLst>
                          <a:latin typeface="Times New Roman" pitchFamily="18" charset="0"/>
                        </a:rPr>
                        <a:t>n</a:t>
                      </a:r>
                      <a:r>
                        <a:rPr kumimoji="1" lang="en-US" sz="2400" b="1" i="0" u="none" strike="noStrike" cap="none" normalizeH="0" baseline="30000" smtClean="0">
                          <a:ln>
                            <a:noFill/>
                          </a:ln>
                          <a:solidFill>
                            <a:srgbClr val="FFFF99"/>
                          </a:solidFill>
                          <a:effectLst>
                            <a:outerShdw blurRad="38100" dist="38100" dir="2700000" algn="tl">
                              <a:srgbClr val="000000"/>
                            </a:outerShdw>
                          </a:effectLst>
                          <a:latin typeface="Times New Roman" pitchFamily="18" charset="0"/>
                        </a:rPr>
                        <a:t>3</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sz="2400" b="1" i="0" u="none" strike="noStrike" cap="none" normalizeH="0" baseline="0" smtClean="0">
                          <a:ln>
                            <a:noFill/>
                          </a:ln>
                          <a:solidFill>
                            <a:srgbClr val="FFFF99"/>
                          </a:solidFill>
                          <a:effectLst>
                            <a:outerShdw blurRad="38100" dist="38100" dir="2700000" algn="tl">
                              <a:srgbClr val="000000"/>
                            </a:outerShdw>
                          </a:effectLst>
                          <a:latin typeface="Times New Roman" pitchFamily="18" charset="0"/>
                        </a:rPr>
                        <a:t>cubic</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19125">
                <a:tc>
                  <a:txBody>
                    <a:body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sz="2400" b="1" i="0" u="none" strike="noStrike" cap="none" normalizeH="0" baseline="0" smtClean="0">
                          <a:ln>
                            <a:noFill/>
                          </a:ln>
                          <a:solidFill>
                            <a:srgbClr val="FFFF99"/>
                          </a:solidFill>
                          <a:effectLst>
                            <a:outerShdw blurRad="38100" dist="38100" dir="2700000" algn="tl">
                              <a:srgbClr val="000000"/>
                            </a:outerShdw>
                          </a:effectLst>
                          <a:latin typeface="Times New Roman" pitchFamily="18" charset="0"/>
                        </a:rPr>
                        <a:t>2</a:t>
                      </a:r>
                      <a:r>
                        <a:rPr kumimoji="1" lang="en-US" sz="2400" b="1" i="1" u="none" strike="noStrike" cap="none" normalizeH="0" baseline="30000" smtClean="0">
                          <a:ln>
                            <a:noFill/>
                          </a:ln>
                          <a:solidFill>
                            <a:srgbClr val="FFFF99"/>
                          </a:solidFill>
                          <a:effectLst>
                            <a:outerShdw blurRad="38100" dist="38100" dir="2700000" algn="tl">
                              <a:srgbClr val="000000"/>
                            </a:outerShdw>
                          </a:effectLst>
                          <a:latin typeface="Times New Roman" pitchFamily="18" charset="0"/>
                        </a:rPr>
                        <a:t>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sz="2400" b="1" i="0" u="none" strike="noStrike" cap="none" normalizeH="0" baseline="0" smtClean="0">
                          <a:ln>
                            <a:noFill/>
                          </a:ln>
                          <a:solidFill>
                            <a:srgbClr val="FFFF99"/>
                          </a:solidFill>
                          <a:effectLst>
                            <a:outerShdw blurRad="38100" dist="38100" dir="2700000" algn="tl">
                              <a:srgbClr val="000000"/>
                            </a:outerShdw>
                          </a:effectLst>
                          <a:latin typeface="Times New Roman" pitchFamily="18" charset="0"/>
                        </a:rPr>
                        <a:t>exponential</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19125">
                <a:tc>
                  <a:txBody>
                    <a:body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sz="2400" b="1" i="1" u="none" strike="noStrike" cap="none" normalizeH="0" baseline="0" smtClean="0">
                          <a:ln>
                            <a:noFill/>
                          </a:ln>
                          <a:solidFill>
                            <a:srgbClr val="FFFF99"/>
                          </a:solidFill>
                          <a:effectLst>
                            <a:outerShdw blurRad="38100" dist="38100" dir="2700000" algn="tl">
                              <a:srgbClr val="000000"/>
                            </a:outerShdw>
                          </a:effectLst>
                          <a:latin typeface="Times New Roman" pitchFamily="18" charset="0"/>
                        </a:rPr>
                        <a:t>n</a:t>
                      </a:r>
                      <a:r>
                        <a:rPr kumimoji="1" lang="en-US" sz="2400" b="1" i="0" u="none" strike="noStrike" cap="none" normalizeH="0" baseline="0" smtClean="0">
                          <a:ln>
                            <a:noFill/>
                          </a:ln>
                          <a:solidFill>
                            <a:srgbClr val="FFFF99"/>
                          </a:solidFill>
                          <a:effectLst>
                            <a:outerShdw blurRad="38100" dist="38100" dir="2700000" algn="tl">
                              <a:srgbClr val="000000"/>
                            </a:outerShdw>
                          </a:effectLst>
                          <a:latin typeface="Times New Roman" pitchFamily="18" charset="0"/>
                        </a:rPr>
                        <a:t>!</a:t>
                      </a:r>
                      <a:endParaRPr kumimoji="1" lang="en-US" sz="2400" b="1" i="0" u="none" strike="noStrike" cap="none" normalizeH="0" baseline="30000" smtClean="0">
                        <a:ln>
                          <a:noFill/>
                        </a:ln>
                        <a:solidFill>
                          <a:srgbClr val="FFFF99"/>
                        </a:solidFill>
                        <a:effectLst>
                          <a:outerShdw blurRad="38100" dist="38100" dir="2700000" algn="tl">
                            <a:srgbClr val="000000"/>
                          </a:outerShdw>
                        </a:effectLst>
                        <a:latin typeface="Times New Roman"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sz="2400" b="1" i="0" u="none" strike="noStrike" cap="none" normalizeH="0" baseline="0" smtClean="0">
                          <a:ln>
                            <a:noFill/>
                          </a:ln>
                          <a:solidFill>
                            <a:srgbClr val="FFFF99"/>
                          </a:solidFill>
                          <a:effectLst>
                            <a:outerShdw blurRad="38100" dist="38100" dir="2700000" algn="tl">
                              <a:srgbClr val="000000"/>
                            </a:outerShdw>
                          </a:effectLst>
                          <a:latin typeface="Times New Roman" pitchFamily="18" charset="0"/>
                        </a:rPr>
                        <a:t>factorial</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30752" name="Line 40"/>
          <p:cNvSpPr>
            <a:spLocks noChangeShapeType="1"/>
          </p:cNvSpPr>
          <p:nvPr/>
        </p:nvSpPr>
        <p:spPr bwMode="auto">
          <a:xfrm>
            <a:off x="1295400" y="4953000"/>
            <a:ext cx="7010400" cy="0"/>
          </a:xfrm>
          <a:prstGeom prst="line">
            <a:avLst/>
          </a:prstGeom>
          <a:noFill/>
          <a:ln w="28575">
            <a:solidFill>
              <a:srgbClr val="FF0000"/>
            </a:solidFill>
            <a:round/>
            <a:headEnd type="none" w="sm" len="sm"/>
            <a:tailEnd type="none" w="sm" len="sm"/>
          </a:ln>
        </p:spPr>
        <p:txBody>
          <a:bodyPr wrap="none" anchor="ctr"/>
          <a:lstStyle/>
          <a:p>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457200" y="381000"/>
            <a:ext cx="8686800" cy="685800"/>
          </a:xfrm>
        </p:spPr>
        <p:txBody>
          <a:bodyPr/>
          <a:lstStyle/>
          <a:p>
            <a:r>
              <a:rPr lang="en-US" smtClean="0"/>
              <a:t>Plan for analyzing nonrecursive algorithms</a:t>
            </a:r>
          </a:p>
        </p:txBody>
      </p:sp>
      <p:sp>
        <p:nvSpPr>
          <p:cNvPr id="215043" name="Rectangle 3"/>
          <p:cNvSpPr>
            <a:spLocks noGrp="1" noChangeArrowheads="1"/>
          </p:cNvSpPr>
          <p:nvPr>
            <p:ph idx="1"/>
          </p:nvPr>
        </p:nvSpPr>
        <p:spPr>
          <a:xfrm>
            <a:off x="609600" y="1266825"/>
            <a:ext cx="8305800" cy="5286375"/>
          </a:xfrm>
        </p:spPr>
        <p:txBody>
          <a:bodyPr/>
          <a:lstStyle/>
          <a:p>
            <a:pPr algn="ctr">
              <a:lnSpc>
                <a:spcPct val="80000"/>
              </a:lnSpc>
              <a:buFont typeface="Monotype Sorts" pitchFamily="2" charset="2"/>
              <a:buNone/>
            </a:pPr>
            <a:r>
              <a:rPr lang="en-US" smtClean="0"/>
              <a:t>General Plan for Analysis</a:t>
            </a:r>
          </a:p>
          <a:p>
            <a:pPr>
              <a:lnSpc>
                <a:spcPct val="80000"/>
              </a:lnSpc>
              <a:buFont typeface="Monotype Sorts" pitchFamily="2" charset="2"/>
              <a:buNone/>
            </a:pPr>
            <a:r>
              <a:rPr lang="en-US" sz="1800" smtClean="0"/>
              <a:t> </a:t>
            </a:r>
            <a:endParaRPr lang="en-US" sz="1800" i="1" u="sng" smtClean="0"/>
          </a:p>
          <a:p>
            <a:pPr>
              <a:lnSpc>
                <a:spcPct val="80000"/>
              </a:lnSpc>
            </a:pPr>
            <a:r>
              <a:rPr lang="en-US" smtClean="0"/>
              <a:t>Decide on parameter </a:t>
            </a:r>
            <a:r>
              <a:rPr lang="en-US" i="1" smtClean="0"/>
              <a:t>n</a:t>
            </a:r>
            <a:r>
              <a:rPr lang="en-US" smtClean="0"/>
              <a:t> indicating </a:t>
            </a:r>
            <a:r>
              <a:rPr lang="en-US" i="1" u="sng" smtClean="0"/>
              <a:t>input size</a:t>
            </a:r>
          </a:p>
          <a:p>
            <a:pPr>
              <a:lnSpc>
                <a:spcPct val="80000"/>
              </a:lnSpc>
            </a:pPr>
            <a:endParaRPr lang="en-US" i="1" u="sng" smtClean="0"/>
          </a:p>
          <a:p>
            <a:pPr>
              <a:lnSpc>
                <a:spcPct val="80000"/>
              </a:lnSpc>
            </a:pPr>
            <a:r>
              <a:rPr lang="en-US" smtClean="0"/>
              <a:t>Identify algorithm’s </a:t>
            </a:r>
            <a:r>
              <a:rPr lang="en-US" i="1" u="sng" smtClean="0"/>
              <a:t>basiyc operation</a:t>
            </a:r>
          </a:p>
          <a:p>
            <a:pPr>
              <a:lnSpc>
                <a:spcPct val="80000"/>
              </a:lnSpc>
            </a:pPr>
            <a:endParaRPr lang="en-US" i="1" u="sng" smtClean="0"/>
          </a:p>
          <a:p>
            <a:pPr>
              <a:lnSpc>
                <a:spcPct val="80000"/>
              </a:lnSpc>
            </a:pPr>
            <a:r>
              <a:rPr lang="en-US" smtClean="0"/>
              <a:t>Determine </a:t>
            </a:r>
            <a:r>
              <a:rPr lang="en-US" i="1" u="sng" smtClean="0"/>
              <a:t>worst</a:t>
            </a:r>
            <a:r>
              <a:rPr lang="en-US" smtClean="0"/>
              <a:t>, </a:t>
            </a:r>
            <a:r>
              <a:rPr lang="en-US" i="1" u="sng" smtClean="0"/>
              <a:t>average</a:t>
            </a:r>
            <a:r>
              <a:rPr lang="en-US" smtClean="0"/>
              <a:t>, and </a:t>
            </a:r>
            <a:r>
              <a:rPr lang="en-US" i="1" u="sng" smtClean="0"/>
              <a:t>best</a:t>
            </a:r>
            <a:r>
              <a:rPr lang="en-US" smtClean="0"/>
              <a:t> cases for input of size </a:t>
            </a:r>
            <a:r>
              <a:rPr lang="en-US" i="1" smtClean="0"/>
              <a:t>n</a:t>
            </a:r>
          </a:p>
          <a:p>
            <a:pPr>
              <a:lnSpc>
                <a:spcPct val="80000"/>
              </a:lnSpc>
            </a:pPr>
            <a:endParaRPr lang="en-US" i="1" smtClean="0"/>
          </a:p>
          <a:p>
            <a:pPr>
              <a:lnSpc>
                <a:spcPct val="80000"/>
              </a:lnSpc>
            </a:pPr>
            <a:r>
              <a:rPr lang="en-US" smtClean="0"/>
              <a:t>Set up a sum for the number of times the basic operation is executed</a:t>
            </a:r>
          </a:p>
          <a:p>
            <a:pPr>
              <a:lnSpc>
                <a:spcPct val="80000"/>
              </a:lnSpc>
            </a:pPr>
            <a:endParaRPr lang="en-US" i="1" smtClean="0"/>
          </a:p>
          <a:p>
            <a:pPr>
              <a:lnSpc>
                <a:spcPct val="80000"/>
              </a:lnSpc>
            </a:pPr>
            <a:r>
              <a:rPr lang="en-US" smtClean="0"/>
              <a:t>Simplify the sum using standard formulas and rules (see Appendix A)</a:t>
            </a:r>
          </a:p>
          <a:p>
            <a:pPr>
              <a:lnSpc>
                <a:spcPct val="80000"/>
              </a:lnSpc>
              <a:buFont typeface="Monotype Sorts" pitchFamily="2" charset="2"/>
              <a:buNone/>
            </a:pPr>
            <a:r>
              <a:rPr lang="en-US" sz="2000" i="1" smtClean="0"/>
              <a:t>                       </a:t>
            </a:r>
            <a:endParaRPr lang="en-US"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a:xfrm>
            <a:off x="533400" y="152400"/>
            <a:ext cx="8610600" cy="609600"/>
          </a:xfrm>
        </p:spPr>
        <p:txBody>
          <a:bodyPr/>
          <a:lstStyle/>
          <a:p>
            <a:pPr>
              <a:defRPr/>
            </a:pPr>
            <a:r>
              <a:rPr lang="en-US" smtClean="0"/>
              <a:t>Useful summation formulas and rules</a:t>
            </a:r>
          </a:p>
        </p:txBody>
      </p:sp>
      <p:sp>
        <p:nvSpPr>
          <p:cNvPr id="303107" name="Rectangle 3"/>
          <p:cNvSpPr>
            <a:spLocks noGrp="1" noChangeArrowheads="1"/>
          </p:cNvSpPr>
          <p:nvPr>
            <p:ph idx="1"/>
          </p:nvPr>
        </p:nvSpPr>
        <p:spPr>
          <a:xfrm>
            <a:off x="533400" y="1143000"/>
            <a:ext cx="8610600" cy="5715000"/>
          </a:xfrm>
        </p:spPr>
        <p:txBody>
          <a:bodyPr/>
          <a:lstStyle/>
          <a:p>
            <a:pPr>
              <a:buFont typeface="Monotype Sorts" pitchFamily="2" charset="2"/>
              <a:buNone/>
              <a:defRPr/>
            </a:pPr>
            <a:r>
              <a:rPr lang="en-US" smtClean="0">
                <a:sym typeface="Symbol" pitchFamily="84" charset="2"/>
              </a:rPr>
              <a:t></a:t>
            </a:r>
            <a:r>
              <a:rPr lang="en-US" i="1" baseline="-25000" smtClean="0">
                <a:sym typeface="Symbol" pitchFamily="84" charset="2"/>
              </a:rPr>
              <a:t>l</a:t>
            </a:r>
            <a:r>
              <a:rPr lang="en-US" baseline="-25000" smtClean="0">
                <a:sym typeface="Symbol" pitchFamily="84" charset="2"/>
              </a:rPr>
              <a:t></a:t>
            </a:r>
            <a:r>
              <a:rPr lang="en-US" i="1" baseline="-25000" smtClean="0">
                <a:sym typeface="Symbol" pitchFamily="84" charset="2"/>
              </a:rPr>
              <a:t>i</a:t>
            </a:r>
            <a:r>
              <a:rPr lang="en-US" baseline="-25000" smtClean="0">
                <a:sym typeface="Symbol" pitchFamily="84" charset="2"/>
              </a:rPr>
              <a:t></a:t>
            </a:r>
            <a:r>
              <a:rPr lang="en-US" i="1" baseline="-25000" smtClean="0">
                <a:sym typeface="Symbol" pitchFamily="84" charset="2"/>
              </a:rPr>
              <a:t>n</a:t>
            </a:r>
            <a:r>
              <a:rPr lang="en-US" smtClean="0">
                <a:sym typeface="Symbol" pitchFamily="84" charset="2"/>
              </a:rPr>
              <a:t>1 = 1+1+…+1 = </a:t>
            </a:r>
            <a:r>
              <a:rPr lang="en-US" i="1" smtClean="0">
                <a:sym typeface="Symbol" pitchFamily="84" charset="2"/>
              </a:rPr>
              <a:t>n </a:t>
            </a:r>
            <a:r>
              <a:rPr lang="en-US" smtClean="0"/>
              <a:t>-</a:t>
            </a:r>
            <a:r>
              <a:rPr lang="en-US" smtClean="0">
                <a:sym typeface="Symbol" pitchFamily="84" charset="2"/>
              </a:rPr>
              <a:t> </a:t>
            </a:r>
            <a:r>
              <a:rPr lang="en-US" i="1" smtClean="0">
                <a:sym typeface="Symbol" pitchFamily="84" charset="2"/>
              </a:rPr>
              <a:t>l </a:t>
            </a:r>
            <a:r>
              <a:rPr lang="en-US" smtClean="0">
                <a:sym typeface="Symbol" pitchFamily="84" charset="2"/>
              </a:rPr>
              <a:t>+ 1</a:t>
            </a:r>
          </a:p>
          <a:p>
            <a:pPr>
              <a:buFont typeface="Monotype Sorts" pitchFamily="2" charset="2"/>
              <a:buNone/>
              <a:defRPr/>
            </a:pPr>
            <a:r>
              <a:rPr lang="en-US" smtClean="0">
                <a:sym typeface="Symbol" pitchFamily="84" charset="2"/>
              </a:rPr>
              <a:t>	    In particular, </a:t>
            </a:r>
            <a:r>
              <a:rPr lang="en-US" baseline="-25000" smtClean="0">
                <a:sym typeface="Symbol" pitchFamily="84" charset="2"/>
              </a:rPr>
              <a:t>l</a:t>
            </a:r>
            <a:r>
              <a:rPr lang="en-US" i="1" baseline="-25000" smtClean="0">
                <a:sym typeface="Symbol" pitchFamily="84" charset="2"/>
              </a:rPr>
              <a:t>i</a:t>
            </a:r>
            <a:r>
              <a:rPr lang="en-US" baseline="-25000" smtClean="0">
                <a:sym typeface="Symbol" pitchFamily="84" charset="2"/>
              </a:rPr>
              <a:t></a:t>
            </a:r>
            <a:r>
              <a:rPr lang="en-US" i="1" baseline="-25000" smtClean="0">
                <a:sym typeface="Symbol" pitchFamily="84" charset="2"/>
              </a:rPr>
              <a:t>n</a:t>
            </a:r>
            <a:r>
              <a:rPr lang="en-US" smtClean="0">
                <a:sym typeface="Symbol" pitchFamily="84" charset="2"/>
              </a:rPr>
              <a:t>1 = </a:t>
            </a:r>
            <a:r>
              <a:rPr lang="en-US" i="1" smtClean="0">
                <a:sym typeface="Symbol" pitchFamily="84" charset="2"/>
              </a:rPr>
              <a:t>n </a:t>
            </a:r>
            <a:r>
              <a:rPr lang="en-US" smtClean="0"/>
              <a:t>-</a:t>
            </a:r>
            <a:r>
              <a:rPr lang="en-US" smtClean="0">
                <a:sym typeface="Symbol" pitchFamily="84" charset="2"/>
              </a:rPr>
              <a:t> 1 + 1 = </a:t>
            </a:r>
            <a:r>
              <a:rPr lang="en-US" i="1" smtClean="0">
                <a:sym typeface="Symbol" pitchFamily="84" charset="2"/>
              </a:rPr>
              <a:t>n </a:t>
            </a:r>
            <a:r>
              <a:rPr lang="en-US" smtClean="0">
                <a:sym typeface="Symbol" pitchFamily="84" charset="2"/>
              </a:rPr>
              <a:t> (</a:t>
            </a:r>
            <a:r>
              <a:rPr lang="en-US" i="1" smtClean="0">
                <a:sym typeface="Symbol" pitchFamily="84" charset="2"/>
              </a:rPr>
              <a:t>n</a:t>
            </a:r>
            <a:r>
              <a:rPr lang="en-US" smtClean="0">
                <a:sym typeface="Symbol" pitchFamily="84" charset="2"/>
              </a:rPr>
              <a:t>) </a:t>
            </a:r>
          </a:p>
          <a:p>
            <a:pPr>
              <a:buFont typeface="Monotype Sorts" pitchFamily="2" charset="2"/>
              <a:buNone/>
              <a:defRPr/>
            </a:pPr>
            <a:endParaRPr lang="en-US" smtClean="0">
              <a:sym typeface="Symbol" pitchFamily="84" charset="2"/>
            </a:endParaRPr>
          </a:p>
          <a:p>
            <a:pPr>
              <a:buFont typeface="Monotype Sorts" pitchFamily="2" charset="2"/>
              <a:buNone/>
              <a:defRPr/>
            </a:pPr>
            <a:r>
              <a:rPr lang="en-US" smtClean="0">
                <a:sym typeface="Symbol" pitchFamily="84" charset="2"/>
              </a:rPr>
              <a:t></a:t>
            </a:r>
            <a:r>
              <a:rPr lang="en-US" baseline="-25000" smtClean="0">
                <a:sym typeface="Symbol" pitchFamily="84" charset="2"/>
              </a:rPr>
              <a:t>1</a:t>
            </a:r>
            <a:r>
              <a:rPr lang="en-US" i="1" baseline="-25000" smtClean="0">
                <a:sym typeface="Symbol" pitchFamily="84" charset="2"/>
              </a:rPr>
              <a:t>i</a:t>
            </a:r>
            <a:r>
              <a:rPr lang="en-US" baseline="-25000" smtClean="0">
                <a:sym typeface="Symbol" pitchFamily="84" charset="2"/>
              </a:rPr>
              <a:t></a:t>
            </a:r>
            <a:r>
              <a:rPr lang="en-US" i="1" baseline="-25000" smtClean="0">
                <a:sym typeface="Symbol" pitchFamily="84" charset="2"/>
              </a:rPr>
              <a:t>n</a:t>
            </a:r>
            <a:r>
              <a:rPr lang="en-US" baseline="-25000" smtClean="0">
                <a:sym typeface="Symbol" pitchFamily="84" charset="2"/>
              </a:rPr>
              <a:t> </a:t>
            </a:r>
            <a:r>
              <a:rPr lang="en-US" i="1" smtClean="0">
                <a:sym typeface="Symbol" pitchFamily="84" charset="2"/>
              </a:rPr>
              <a:t>i</a:t>
            </a:r>
            <a:r>
              <a:rPr lang="en-US" smtClean="0">
                <a:sym typeface="Symbol" pitchFamily="84" charset="2"/>
              </a:rPr>
              <a:t> = 1+2+…+</a:t>
            </a:r>
            <a:r>
              <a:rPr lang="en-US" i="1" smtClean="0">
                <a:sym typeface="Symbol" pitchFamily="84" charset="2"/>
              </a:rPr>
              <a:t>n</a:t>
            </a:r>
            <a:r>
              <a:rPr lang="en-US" smtClean="0">
                <a:sym typeface="Symbol" pitchFamily="84" charset="2"/>
              </a:rPr>
              <a:t> = </a:t>
            </a:r>
            <a:r>
              <a:rPr lang="en-US" i="1" smtClean="0">
                <a:sym typeface="Symbol" pitchFamily="84" charset="2"/>
              </a:rPr>
              <a:t>n</a:t>
            </a:r>
            <a:r>
              <a:rPr lang="en-US" smtClean="0">
                <a:sym typeface="Symbol" pitchFamily="84" charset="2"/>
              </a:rPr>
              <a:t>(</a:t>
            </a:r>
            <a:r>
              <a:rPr lang="en-US" i="1" smtClean="0">
                <a:sym typeface="Symbol" pitchFamily="84" charset="2"/>
              </a:rPr>
              <a:t>n</a:t>
            </a:r>
            <a:r>
              <a:rPr lang="en-US" smtClean="0">
                <a:sym typeface="Symbol" pitchFamily="84" charset="2"/>
              </a:rPr>
              <a:t>+1)/2   </a:t>
            </a:r>
            <a:r>
              <a:rPr lang="en-US" i="1" smtClean="0">
                <a:sym typeface="Symbol" pitchFamily="84" charset="2"/>
              </a:rPr>
              <a:t>n</a:t>
            </a:r>
            <a:r>
              <a:rPr lang="en-US" baseline="30000" smtClean="0">
                <a:sym typeface="Symbol" pitchFamily="84" charset="2"/>
              </a:rPr>
              <a:t>2</a:t>
            </a:r>
            <a:r>
              <a:rPr lang="en-US" smtClean="0">
                <a:sym typeface="Symbol" pitchFamily="84" charset="2"/>
              </a:rPr>
              <a:t>/2  (</a:t>
            </a:r>
            <a:r>
              <a:rPr lang="en-US" i="1" smtClean="0">
                <a:sym typeface="Symbol" pitchFamily="84" charset="2"/>
              </a:rPr>
              <a:t>n</a:t>
            </a:r>
            <a:r>
              <a:rPr lang="en-US" baseline="30000" smtClean="0">
                <a:sym typeface="Symbol" pitchFamily="84" charset="2"/>
              </a:rPr>
              <a:t>2</a:t>
            </a:r>
            <a:r>
              <a:rPr lang="en-US" smtClean="0">
                <a:sym typeface="Symbol" pitchFamily="84" charset="2"/>
              </a:rPr>
              <a:t>) </a:t>
            </a:r>
          </a:p>
          <a:p>
            <a:pPr>
              <a:buFont typeface="Monotype Sorts" pitchFamily="2" charset="2"/>
              <a:buNone/>
              <a:defRPr/>
            </a:pPr>
            <a:endParaRPr lang="en-US" smtClean="0">
              <a:sym typeface="Symbol" pitchFamily="84" charset="2"/>
            </a:endParaRPr>
          </a:p>
          <a:p>
            <a:pPr>
              <a:buFont typeface="Monotype Sorts" pitchFamily="2" charset="2"/>
              <a:buNone/>
              <a:defRPr/>
            </a:pPr>
            <a:r>
              <a:rPr lang="en-US" smtClean="0">
                <a:sym typeface="Symbol" pitchFamily="84" charset="2"/>
              </a:rPr>
              <a:t></a:t>
            </a:r>
            <a:r>
              <a:rPr lang="en-US" baseline="-25000" smtClean="0">
                <a:sym typeface="Symbol" pitchFamily="84" charset="2"/>
              </a:rPr>
              <a:t>1</a:t>
            </a:r>
            <a:r>
              <a:rPr lang="en-US" i="1" baseline="-25000" smtClean="0">
                <a:sym typeface="Symbol" pitchFamily="84" charset="2"/>
              </a:rPr>
              <a:t>i</a:t>
            </a:r>
            <a:r>
              <a:rPr lang="en-US" baseline="-25000" smtClean="0">
                <a:sym typeface="Symbol" pitchFamily="84" charset="2"/>
              </a:rPr>
              <a:t></a:t>
            </a:r>
            <a:r>
              <a:rPr lang="en-US" i="1" baseline="-25000" smtClean="0">
                <a:sym typeface="Symbol" pitchFamily="84" charset="2"/>
              </a:rPr>
              <a:t>n</a:t>
            </a:r>
            <a:r>
              <a:rPr lang="en-US" baseline="-25000" smtClean="0">
                <a:sym typeface="Symbol" pitchFamily="84" charset="2"/>
              </a:rPr>
              <a:t> </a:t>
            </a:r>
            <a:r>
              <a:rPr lang="en-US" i="1" smtClean="0">
                <a:sym typeface="Symbol" pitchFamily="84" charset="2"/>
              </a:rPr>
              <a:t>i</a:t>
            </a:r>
            <a:r>
              <a:rPr lang="en-US" baseline="30000" smtClean="0">
                <a:sym typeface="Symbol" pitchFamily="84" charset="2"/>
              </a:rPr>
              <a:t>2</a:t>
            </a:r>
            <a:r>
              <a:rPr lang="en-US" smtClean="0">
                <a:sym typeface="Symbol" pitchFamily="84" charset="2"/>
              </a:rPr>
              <a:t> = 1</a:t>
            </a:r>
            <a:r>
              <a:rPr lang="en-US" baseline="30000" smtClean="0">
                <a:sym typeface="Symbol" pitchFamily="84" charset="2"/>
              </a:rPr>
              <a:t>2</a:t>
            </a:r>
            <a:r>
              <a:rPr lang="en-US" smtClean="0">
                <a:sym typeface="Symbol" pitchFamily="84" charset="2"/>
              </a:rPr>
              <a:t>+2</a:t>
            </a:r>
            <a:r>
              <a:rPr lang="en-US" baseline="30000" smtClean="0">
                <a:sym typeface="Symbol" pitchFamily="84" charset="2"/>
              </a:rPr>
              <a:t>2</a:t>
            </a:r>
            <a:r>
              <a:rPr lang="en-US" smtClean="0">
                <a:sym typeface="Symbol" pitchFamily="84" charset="2"/>
              </a:rPr>
              <a:t>+…+</a:t>
            </a:r>
            <a:r>
              <a:rPr lang="en-US" i="1" smtClean="0">
                <a:sym typeface="Symbol" pitchFamily="84" charset="2"/>
              </a:rPr>
              <a:t>n</a:t>
            </a:r>
            <a:r>
              <a:rPr lang="en-US" baseline="30000" smtClean="0">
                <a:sym typeface="Symbol" pitchFamily="84" charset="2"/>
              </a:rPr>
              <a:t>2</a:t>
            </a:r>
            <a:r>
              <a:rPr lang="en-US" smtClean="0">
                <a:sym typeface="Symbol" pitchFamily="84" charset="2"/>
              </a:rPr>
              <a:t> = </a:t>
            </a:r>
            <a:r>
              <a:rPr lang="en-US" i="1" smtClean="0">
                <a:sym typeface="Symbol" pitchFamily="84" charset="2"/>
              </a:rPr>
              <a:t>n</a:t>
            </a:r>
            <a:r>
              <a:rPr lang="en-US" smtClean="0">
                <a:sym typeface="Symbol" pitchFamily="84" charset="2"/>
              </a:rPr>
              <a:t>(</a:t>
            </a:r>
            <a:r>
              <a:rPr lang="en-US" i="1" smtClean="0">
                <a:sym typeface="Symbol" pitchFamily="84" charset="2"/>
              </a:rPr>
              <a:t>n</a:t>
            </a:r>
            <a:r>
              <a:rPr lang="en-US" smtClean="0">
                <a:sym typeface="Symbol" pitchFamily="84" charset="2"/>
              </a:rPr>
              <a:t>+1)(2</a:t>
            </a:r>
            <a:r>
              <a:rPr lang="en-US" i="1" smtClean="0">
                <a:sym typeface="Symbol" pitchFamily="84" charset="2"/>
              </a:rPr>
              <a:t>n</a:t>
            </a:r>
            <a:r>
              <a:rPr lang="en-US" smtClean="0">
                <a:sym typeface="Symbol" pitchFamily="84" charset="2"/>
              </a:rPr>
              <a:t>+1)/6  </a:t>
            </a:r>
            <a:r>
              <a:rPr lang="en-US" i="1" smtClean="0">
                <a:sym typeface="Symbol" pitchFamily="84" charset="2"/>
              </a:rPr>
              <a:t>n</a:t>
            </a:r>
            <a:r>
              <a:rPr lang="en-US" baseline="30000" smtClean="0">
                <a:sym typeface="Symbol" pitchFamily="84" charset="2"/>
              </a:rPr>
              <a:t>3</a:t>
            </a:r>
            <a:r>
              <a:rPr lang="en-US" smtClean="0">
                <a:sym typeface="Symbol" pitchFamily="84" charset="2"/>
              </a:rPr>
              <a:t>/3  (</a:t>
            </a:r>
            <a:r>
              <a:rPr lang="en-US" i="1" smtClean="0">
                <a:sym typeface="Symbol" pitchFamily="84" charset="2"/>
              </a:rPr>
              <a:t>n</a:t>
            </a:r>
            <a:r>
              <a:rPr lang="en-US" baseline="30000" smtClean="0">
                <a:sym typeface="Symbol" pitchFamily="84" charset="2"/>
              </a:rPr>
              <a:t>3</a:t>
            </a:r>
            <a:r>
              <a:rPr lang="en-US" smtClean="0">
                <a:sym typeface="Symbol" pitchFamily="84" charset="2"/>
              </a:rPr>
              <a:t>)</a:t>
            </a:r>
            <a:r>
              <a:rPr lang="en-US" b="0" smtClean="0">
                <a:sym typeface="Symbol" pitchFamily="84" charset="2"/>
              </a:rPr>
              <a:t> </a:t>
            </a:r>
            <a:endParaRPr lang="en-US" smtClean="0">
              <a:sym typeface="Symbol" pitchFamily="84" charset="2"/>
            </a:endParaRPr>
          </a:p>
          <a:p>
            <a:pPr>
              <a:buFont typeface="Monotype Sorts" pitchFamily="2" charset="2"/>
              <a:buNone/>
              <a:defRPr/>
            </a:pPr>
            <a:endParaRPr lang="en-US" smtClean="0">
              <a:sym typeface="Symbol" pitchFamily="84" charset="2"/>
            </a:endParaRPr>
          </a:p>
          <a:p>
            <a:pPr>
              <a:buFont typeface="Monotype Sorts" pitchFamily="2" charset="2"/>
              <a:buNone/>
              <a:defRPr/>
            </a:pPr>
            <a:r>
              <a:rPr lang="en-US" smtClean="0">
                <a:sym typeface="Symbol" pitchFamily="84" charset="2"/>
              </a:rPr>
              <a:t></a:t>
            </a:r>
            <a:r>
              <a:rPr lang="en-US" baseline="-25000" smtClean="0">
                <a:sym typeface="Symbol" pitchFamily="84" charset="2"/>
              </a:rPr>
              <a:t>0</a:t>
            </a:r>
            <a:r>
              <a:rPr lang="en-US" i="1" baseline="-25000" smtClean="0">
                <a:sym typeface="Symbol" pitchFamily="84" charset="2"/>
              </a:rPr>
              <a:t>i</a:t>
            </a:r>
            <a:r>
              <a:rPr lang="en-US" baseline="-25000" smtClean="0">
                <a:sym typeface="Symbol" pitchFamily="84" charset="2"/>
              </a:rPr>
              <a:t></a:t>
            </a:r>
            <a:r>
              <a:rPr lang="en-US" i="1" baseline="-25000" smtClean="0">
                <a:sym typeface="Symbol" pitchFamily="84" charset="2"/>
              </a:rPr>
              <a:t>n</a:t>
            </a:r>
            <a:r>
              <a:rPr lang="en-US" baseline="-25000" smtClean="0">
                <a:sym typeface="Symbol" pitchFamily="84" charset="2"/>
              </a:rPr>
              <a:t> </a:t>
            </a:r>
            <a:r>
              <a:rPr lang="en-US" i="1" smtClean="0">
                <a:sym typeface="Symbol" pitchFamily="84" charset="2"/>
              </a:rPr>
              <a:t>a</a:t>
            </a:r>
            <a:r>
              <a:rPr lang="en-US" i="1" baseline="30000" smtClean="0">
                <a:sym typeface="Symbol" pitchFamily="84" charset="2"/>
              </a:rPr>
              <a:t>i</a:t>
            </a:r>
            <a:r>
              <a:rPr lang="en-US" baseline="30000" smtClean="0">
                <a:sym typeface="Symbol" pitchFamily="84" charset="2"/>
              </a:rPr>
              <a:t> </a:t>
            </a:r>
            <a:r>
              <a:rPr lang="en-US" smtClean="0">
                <a:sym typeface="Symbol" pitchFamily="84" charset="2"/>
              </a:rPr>
              <a:t> = 1</a:t>
            </a:r>
            <a:r>
              <a:rPr lang="en-US" baseline="30000" smtClean="0">
                <a:sym typeface="Symbol" pitchFamily="84" charset="2"/>
              </a:rPr>
              <a:t> </a:t>
            </a:r>
            <a:r>
              <a:rPr lang="en-US" smtClean="0">
                <a:sym typeface="Symbol" pitchFamily="84" charset="2"/>
              </a:rPr>
              <a:t>+ </a:t>
            </a:r>
            <a:r>
              <a:rPr lang="en-US" i="1" smtClean="0">
                <a:sym typeface="Symbol" pitchFamily="84" charset="2"/>
              </a:rPr>
              <a:t>a </a:t>
            </a:r>
            <a:r>
              <a:rPr lang="en-US" baseline="30000" smtClean="0">
                <a:sym typeface="Symbol" pitchFamily="84" charset="2"/>
              </a:rPr>
              <a:t> </a:t>
            </a:r>
            <a:r>
              <a:rPr lang="en-US" smtClean="0">
                <a:sym typeface="Symbol" pitchFamily="84" charset="2"/>
              </a:rPr>
              <a:t>+…+ </a:t>
            </a:r>
            <a:r>
              <a:rPr lang="en-US" i="1" smtClean="0">
                <a:sym typeface="Symbol" pitchFamily="84" charset="2"/>
              </a:rPr>
              <a:t>a</a:t>
            </a:r>
            <a:r>
              <a:rPr lang="en-US" i="1" baseline="30000" smtClean="0">
                <a:sym typeface="Symbol" pitchFamily="84" charset="2"/>
              </a:rPr>
              <a:t>n</a:t>
            </a:r>
            <a:r>
              <a:rPr lang="en-US" baseline="30000" smtClean="0">
                <a:sym typeface="Symbol" pitchFamily="84" charset="2"/>
              </a:rPr>
              <a:t> </a:t>
            </a:r>
            <a:r>
              <a:rPr lang="en-US" smtClean="0">
                <a:sym typeface="Symbol" pitchFamily="84" charset="2"/>
              </a:rPr>
              <a:t> = (</a:t>
            </a:r>
            <a:r>
              <a:rPr lang="en-US" i="1" smtClean="0">
                <a:sym typeface="Symbol" pitchFamily="84" charset="2"/>
              </a:rPr>
              <a:t>a</a:t>
            </a:r>
            <a:r>
              <a:rPr lang="en-US" i="1" baseline="30000" smtClean="0">
                <a:sym typeface="Symbol" pitchFamily="84" charset="2"/>
              </a:rPr>
              <a:t>n</a:t>
            </a:r>
            <a:r>
              <a:rPr lang="en-US" baseline="30000" smtClean="0">
                <a:sym typeface="Symbol" pitchFamily="84" charset="2"/>
              </a:rPr>
              <a:t>+1 </a:t>
            </a:r>
            <a:r>
              <a:rPr lang="en-US" smtClean="0"/>
              <a:t>-</a:t>
            </a:r>
            <a:r>
              <a:rPr lang="en-US" smtClean="0">
                <a:sym typeface="Symbol" pitchFamily="84" charset="2"/>
              </a:rPr>
              <a:t> 1)/(</a:t>
            </a:r>
            <a:r>
              <a:rPr lang="en-US" i="1" smtClean="0">
                <a:sym typeface="Symbol" pitchFamily="84" charset="2"/>
              </a:rPr>
              <a:t>a </a:t>
            </a:r>
            <a:r>
              <a:rPr lang="en-US" smtClean="0"/>
              <a:t>-</a:t>
            </a:r>
            <a:r>
              <a:rPr lang="en-US" smtClean="0">
                <a:sym typeface="Symbol" pitchFamily="84" charset="2"/>
              </a:rPr>
              <a:t> 1)  for any </a:t>
            </a:r>
            <a:r>
              <a:rPr lang="en-US" i="1" smtClean="0">
                <a:sym typeface="Symbol" pitchFamily="84" charset="2"/>
              </a:rPr>
              <a:t>a </a:t>
            </a:r>
            <a:r>
              <a:rPr lang="en-US" smtClean="0">
                <a:sym typeface="Symbol" pitchFamily="84" charset="2"/>
              </a:rPr>
              <a:t> 1</a:t>
            </a:r>
          </a:p>
          <a:p>
            <a:pPr>
              <a:buFont typeface="Monotype Sorts" pitchFamily="2" charset="2"/>
              <a:buNone/>
              <a:defRPr/>
            </a:pPr>
            <a:r>
              <a:rPr lang="en-US" smtClean="0">
                <a:sym typeface="Symbol" pitchFamily="84" charset="2"/>
              </a:rPr>
              <a:t>         In particular, </a:t>
            </a:r>
            <a:r>
              <a:rPr lang="en-US" baseline="-25000" smtClean="0">
                <a:sym typeface="Symbol" pitchFamily="84" charset="2"/>
              </a:rPr>
              <a:t>0</a:t>
            </a:r>
            <a:r>
              <a:rPr lang="en-US" i="1" baseline="-25000" smtClean="0">
                <a:sym typeface="Symbol" pitchFamily="84" charset="2"/>
              </a:rPr>
              <a:t>i</a:t>
            </a:r>
            <a:r>
              <a:rPr lang="en-US" baseline="-25000" smtClean="0">
                <a:sym typeface="Symbol" pitchFamily="84" charset="2"/>
              </a:rPr>
              <a:t></a:t>
            </a:r>
            <a:r>
              <a:rPr lang="en-US" i="1" baseline="-25000" smtClean="0">
                <a:sym typeface="Symbol" pitchFamily="84" charset="2"/>
              </a:rPr>
              <a:t>n</a:t>
            </a:r>
            <a:r>
              <a:rPr lang="en-US" baseline="-25000" smtClean="0">
                <a:sym typeface="Symbol" pitchFamily="84" charset="2"/>
              </a:rPr>
              <a:t> </a:t>
            </a:r>
            <a:r>
              <a:rPr lang="en-US" smtClean="0">
                <a:sym typeface="Symbol" pitchFamily="84" charset="2"/>
              </a:rPr>
              <a:t>2</a:t>
            </a:r>
            <a:r>
              <a:rPr lang="en-US" i="1" baseline="30000" smtClean="0">
                <a:sym typeface="Symbol" pitchFamily="84" charset="2"/>
              </a:rPr>
              <a:t>i</a:t>
            </a:r>
            <a:r>
              <a:rPr lang="en-US" baseline="30000" smtClean="0">
                <a:sym typeface="Symbol" pitchFamily="84" charset="2"/>
              </a:rPr>
              <a:t> </a:t>
            </a:r>
            <a:r>
              <a:rPr lang="en-US" smtClean="0">
                <a:sym typeface="Symbol" pitchFamily="84" charset="2"/>
              </a:rPr>
              <a:t> = 2</a:t>
            </a:r>
            <a:r>
              <a:rPr lang="en-US" baseline="30000" smtClean="0">
                <a:sym typeface="Symbol" pitchFamily="84" charset="2"/>
              </a:rPr>
              <a:t>0 </a:t>
            </a:r>
            <a:r>
              <a:rPr lang="en-US" smtClean="0">
                <a:sym typeface="Symbol" pitchFamily="84" charset="2"/>
              </a:rPr>
              <a:t>+ 2</a:t>
            </a:r>
            <a:r>
              <a:rPr lang="en-US" baseline="30000" smtClean="0">
                <a:sym typeface="Symbol" pitchFamily="84" charset="2"/>
              </a:rPr>
              <a:t>1 </a:t>
            </a:r>
            <a:r>
              <a:rPr lang="en-US" smtClean="0">
                <a:sym typeface="Symbol" pitchFamily="84" charset="2"/>
              </a:rPr>
              <a:t>+…+ 2</a:t>
            </a:r>
            <a:r>
              <a:rPr lang="en-US" i="1" baseline="30000" smtClean="0">
                <a:sym typeface="Symbol" pitchFamily="84" charset="2"/>
              </a:rPr>
              <a:t>n</a:t>
            </a:r>
            <a:r>
              <a:rPr lang="en-US" baseline="30000" smtClean="0">
                <a:sym typeface="Symbol" pitchFamily="84" charset="2"/>
              </a:rPr>
              <a:t> </a:t>
            </a:r>
            <a:r>
              <a:rPr lang="en-US" smtClean="0">
                <a:sym typeface="Symbol" pitchFamily="84" charset="2"/>
              </a:rPr>
              <a:t> = 2</a:t>
            </a:r>
            <a:r>
              <a:rPr lang="en-US" i="1" baseline="30000" smtClean="0">
                <a:sym typeface="Symbol" pitchFamily="84" charset="2"/>
              </a:rPr>
              <a:t>n</a:t>
            </a:r>
            <a:r>
              <a:rPr lang="en-US" baseline="30000" smtClean="0">
                <a:sym typeface="Symbol" pitchFamily="84" charset="2"/>
              </a:rPr>
              <a:t>+1</a:t>
            </a:r>
            <a:r>
              <a:rPr lang="en-US" smtClean="0">
                <a:sym typeface="Symbol" pitchFamily="84" charset="2"/>
              </a:rPr>
              <a:t> </a:t>
            </a:r>
            <a:r>
              <a:rPr lang="en-US" smtClean="0"/>
              <a:t>-</a:t>
            </a:r>
            <a:r>
              <a:rPr lang="en-US" smtClean="0">
                <a:sym typeface="Symbol" pitchFamily="84" charset="2"/>
              </a:rPr>
              <a:t> 1  (2</a:t>
            </a:r>
            <a:r>
              <a:rPr lang="en-US" i="1" baseline="30000" smtClean="0">
                <a:sym typeface="Symbol" pitchFamily="84" charset="2"/>
              </a:rPr>
              <a:t>n</a:t>
            </a:r>
            <a:r>
              <a:rPr lang="en-US" baseline="30000" smtClean="0">
                <a:sym typeface="Symbol" pitchFamily="84" charset="2"/>
              </a:rPr>
              <a:t> </a:t>
            </a:r>
            <a:r>
              <a:rPr lang="en-US" smtClean="0">
                <a:sym typeface="Symbol" pitchFamily="84" charset="2"/>
              </a:rPr>
              <a:t>)</a:t>
            </a:r>
            <a:r>
              <a:rPr lang="en-US" b="0" smtClean="0">
                <a:sym typeface="Symbol" pitchFamily="84" charset="2"/>
              </a:rPr>
              <a:t> </a:t>
            </a:r>
            <a:r>
              <a:rPr lang="en-US" smtClean="0">
                <a:sym typeface="Symbol" pitchFamily="84" charset="2"/>
              </a:rPr>
              <a:t/>
            </a:r>
            <a:br>
              <a:rPr lang="en-US" smtClean="0">
                <a:sym typeface="Symbol" pitchFamily="84" charset="2"/>
              </a:rPr>
            </a:br>
            <a:endParaRPr lang="en-US" smtClean="0">
              <a:sym typeface="Symbol" pitchFamily="84" charset="2"/>
            </a:endParaRPr>
          </a:p>
          <a:p>
            <a:pPr>
              <a:buFont typeface="Monotype Sorts" pitchFamily="2" charset="2"/>
              <a:buNone/>
              <a:defRPr/>
            </a:pPr>
            <a:r>
              <a:rPr lang="en-US" smtClean="0">
                <a:sym typeface="Symbol" pitchFamily="84" charset="2"/>
              </a:rPr>
              <a:t>(</a:t>
            </a:r>
            <a:r>
              <a:rPr lang="en-US" i="1" smtClean="0">
                <a:sym typeface="Symbol" pitchFamily="84" charset="2"/>
              </a:rPr>
              <a:t>a</a:t>
            </a:r>
            <a:r>
              <a:rPr lang="en-US" i="1" baseline="-25000" smtClean="0">
                <a:sym typeface="Symbol" pitchFamily="84" charset="2"/>
              </a:rPr>
              <a:t>i</a:t>
            </a:r>
            <a:r>
              <a:rPr lang="en-US" baseline="-25000" smtClean="0">
                <a:sym typeface="Symbol" pitchFamily="84" charset="2"/>
              </a:rPr>
              <a:t> </a:t>
            </a:r>
            <a:r>
              <a:rPr lang="en-US" smtClean="0">
                <a:cs typeface="Times New Roman" pitchFamily="18" charset="0"/>
                <a:sym typeface="Symbol" pitchFamily="84" charset="2"/>
              </a:rPr>
              <a:t>±</a:t>
            </a:r>
            <a:r>
              <a:rPr lang="en-US" smtClean="0">
                <a:sym typeface="Symbol" pitchFamily="84" charset="2"/>
              </a:rPr>
              <a:t> </a:t>
            </a:r>
            <a:r>
              <a:rPr lang="en-US" i="1" smtClean="0">
                <a:sym typeface="Symbol" pitchFamily="84" charset="2"/>
              </a:rPr>
              <a:t>b</a:t>
            </a:r>
            <a:r>
              <a:rPr lang="en-US" i="1" baseline="-25000" smtClean="0">
                <a:sym typeface="Symbol" pitchFamily="84" charset="2"/>
              </a:rPr>
              <a:t>i </a:t>
            </a:r>
            <a:r>
              <a:rPr lang="en-US" smtClean="0">
                <a:sym typeface="Symbol" pitchFamily="84" charset="2"/>
              </a:rPr>
              <a:t>) = </a:t>
            </a:r>
            <a:r>
              <a:rPr lang="en-US" i="1" smtClean="0">
                <a:sym typeface="Symbol" pitchFamily="84" charset="2"/>
              </a:rPr>
              <a:t>a</a:t>
            </a:r>
            <a:r>
              <a:rPr lang="en-US" i="1" baseline="-25000" smtClean="0">
                <a:sym typeface="Symbol" pitchFamily="84" charset="2"/>
              </a:rPr>
              <a:t>i</a:t>
            </a:r>
            <a:r>
              <a:rPr lang="en-US" baseline="-25000" smtClean="0">
                <a:sym typeface="Symbol" pitchFamily="84" charset="2"/>
              </a:rPr>
              <a:t> </a:t>
            </a:r>
            <a:r>
              <a:rPr lang="en-US" smtClean="0">
                <a:cs typeface="Times New Roman" pitchFamily="18" charset="0"/>
                <a:sym typeface="Symbol" pitchFamily="84" charset="2"/>
              </a:rPr>
              <a:t>±</a:t>
            </a:r>
            <a:r>
              <a:rPr lang="en-US" smtClean="0">
                <a:sym typeface="Symbol" pitchFamily="84" charset="2"/>
              </a:rPr>
              <a:t> </a:t>
            </a:r>
            <a:r>
              <a:rPr lang="en-US" i="1" smtClean="0">
                <a:sym typeface="Symbol" pitchFamily="84" charset="2"/>
              </a:rPr>
              <a:t>b</a:t>
            </a:r>
            <a:r>
              <a:rPr lang="en-US" i="1" baseline="-25000" smtClean="0">
                <a:sym typeface="Symbol" pitchFamily="84" charset="2"/>
              </a:rPr>
              <a:t>i         </a:t>
            </a:r>
            <a:r>
              <a:rPr lang="en-US" smtClean="0">
                <a:sym typeface="Symbol" pitchFamily="84" charset="2"/>
              </a:rPr>
              <a:t></a:t>
            </a:r>
            <a:r>
              <a:rPr lang="en-US" i="1" smtClean="0">
                <a:sym typeface="Symbol" pitchFamily="84" charset="2"/>
              </a:rPr>
              <a:t>ca</a:t>
            </a:r>
            <a:r>
              <a:rPr lang="en-US" i="1" baseline="-25000" smtClean="0">
                <a:sym typeface="Symbol" pitchFamily="84" charset="2"/>
              </a:rPr>
              <a:t>i</a:t>
            </a:r>
            <a:r>
              <a:rPr lang="en-US" baseline="-25000" smtClean="0">
                <a:sym typeface="Symbol" pitchFamily="84" charset="2"/>
              </a:rPr>
              <a:t> </a:t>
            </a:r>
            <a:r>
              <a:rPr lang="en-US" smtClean="0">
                <a:sym typeface="Symbol" pitchFamily="84" charset="2"/>
              </a:rPr>
              <a:t> = </a:t>
            </a:r>
            <a:r>
              <a:rPr lang="en-US" i="1" smtClean="0">
                <a:sym typeface="Symbol" pitchFamily="84" charset="2"/>
              </a:rPr>
              <a:t>c</a:t>
            </a:r>
            <a:r>
              <a:rPr lang="en-US" smtClean="0">
                <a:sym typeface="Symbol" pitchFamily="84" charset="2"/>
              </a:rPr>
              <a:t></a:t>
            </a:r>
            <a:r>
              <a:rPr lang="en-US" i="1" smtClean="0">
                <a:sym typeface="Symbol" pitchFamily="84" charset="2"/>
              </a:rPr>
              <a:t>a</a:t>
            </a:r>
            <a:r>
              <a:rPr lang="en-US" i="1" baseline="-25000" smtClean="0">
                <a:sym typeface="Symbol" pitchFamily="84" charset="2"/>
              </a:rPr>
              <a:t>i</a:t>
            </a:r>
            <a:r>
              <a:rPr lang="en-US" baseline="-25000" smtClean="0">
                <a:sym typeface="Symbol" pitchFamily="84" charset="2"/>
              </a:rPr>
              <a:t>       </a:t>
            </a:r>
            <a:r>
              <a:rPr lang="en-US" smtClean="0">
                <a:sym typeface="Symbol" pitchFamily="84" charset="2"/>
              </a:rPr>
              <a:t></a:t>
            </a:r>
            <a:r>
              <a:rPr lang="en-US" i="1" baseline="-25000" smtClean="0">
                <a:sym typeface="Symbol" pitchFamily="84" charset="2"/>
              </a:rPr>
              <a:t>l</a:t>
            </a:r>
            <a:r>
              <a:rPr lang="en-US" baseline="-25000" smtClean="0">
                <a:sym typeface="Symbol" pitchFamily="84" charset="2"/>
              </a:rPr>
              <a:t></a:t>
            </a:r>
            <a:r>
              <a:rPr lang="en-US" i="1" baseline="-25000" smtClean="0">
                <a:sym typeface="Symbol" pitchFamily="84" charset="2"/>
              </a:rPr>
              <a:t>i</a:t>
            </a:r>
            <a:r>
              <a:rPr lang="en-US" baseline="-25000" smtClean="0">
                <a:sym typeface="Symbol" pitchFamily="84" charset="2"/>
              </a:rPr>
              <a:t></a:t>
            </a:r>
            <a:r>
              <a:rPr lang="en-US" i="1" baseline="-25000" smtClean="0">
                <a:sym typeface="Symbol" pitchFamily="84" charset="2"/>
              </a:rPr>
              <a:t>u</a:t>
            </a:r>
            <a:r>
              <a:rPr lang="en-US" i="1" smtClean="0">
                <a:sym typeface="Symbol" pitchFamily="84" charset="2"/>
              </a:rPr>
              <a:t>a</a:t>
            </a:r>
            <a:r>
              <a:rPr lang="en-US" i="1" baseline="-25000" smtClean="0">
                <a:sym typeface="Symbol" pitchFamily="84" charset="2"/>
              </a:rPr>
              <a:t>i</a:t>
            </a:r>
            <a:r>
              <a:rPr lang="en-US" baseline="-25000" smtClean="0">
                <a:sym typeface="Symbol" pitchFamily="84" charset="2"/>
              </a:rPr>
              <a:t> </a:t>
            </a:r>
            <a:r>
              <a:rPr lang="en-US" smtClean="0">
                <a:sym typeface="Symbol" pitchFamily="84" charset="2"/>
              </a:rPr>
              <a:t> = </a:t>
            </a:r>
            <a:r>
              <a:rPr lang="en-US" i="1" baseline="-25000" smtClean="0">
                <a:sym typeface="Symbol" pitchFamily="84" charset="2"/>
              </a:rPr>
              <a:t>l</a:t>
            </a:r>
            <a:r>
              <a:rPr lang="en-US" baseline="-25000" smtClean="0">
                <a:sym typeface="Symbol" pitchFamily="84" charset="2"/>
              </a:rPr>
              <a:t></a:t>
            </a:r>
            <a:r>
              <a:rPr lang="en-US" i="1" baseline="-25000" smtClean="0">
                <a:sym typeface="Symbol" pitchFamily="84" charset="2"/>
              </a:rPr>
              <a:t>i</a:t>
            </a:r>
            <a:r>
              <a:rPr lang="en-US" baseline="-25000" smtClean="0">
                <a:sym typeface="Symbol" pitchFamily="84" charset="2"/>
              </a:rPr>
              <a:t></a:t>
            </a:r>
            <a:r>
              <a:rPr lang="en-US" i="1" baseline="-25000" smtClean="0">
                <a:sym typeface="Symbol" pitchFamily="84" charset="2"/>
              </a:rPr>
              <a:t>m</a:t>
            </a:r>
            <a:r>
              <a:rPr lang="en-US" i="1" smtClean="0">
                <a:sym typeface="Symbol" pitchFamily="84" charset="2"/>
              </a:rPr>
              <a:t>a</a:t>
            </a:r>
            <a:r>
              <a:rPr lang="en-US" i="1" baseline="-25000" smtClean="0">
                <a:sym typeface="Symbol" pitchFamily="84" charset="2"/>
              </a:rPr>
              <a:t>i</a:t>
            </a:r>
            <a:r>
              <a:rPr lang="en-US" baseline="-25000" smtClean="0">
                <a:sym typeface="Symbol" pitchFamily="84" charset="2"/>
              </a:rPr>
              <a:t> </a:t>
            </a:r>
            <a:r>
              <a:rPr lang="en-US" smtClean="0">
                <a:sym typeface="Symbol" pitchFamily="84" charset="2"/>
              </a:rPr>
              <a:t>+ </a:t>
            </a:r>
            <a:r>
              <a:rPr lang="en-US" i="1" baseline="-25000" smtClean="0">
                <a:sym typeface="Symbol" pitchFamily="84" charset="2"/>
              </a:rPr>
              <a:t>m</a:t>
            </a:r>
            <a:r>
              <a:rPr lang="en-US" baseline="-25000" smtClean="0">
                <a:sym typeface="Symbol" pitchFamily="84" charset="2"/>
              </a:rPr>
              <a:t>+1</a:t>
            </a:r>
            <a:r>
              <a:rPr lang="en-US" i="1" baseline="-25000" smtClean="0">
                <a:sym typeface="Symbol" pitchFamily="84" charset="2"/>
              </a:rPr>
              <a:t>i</a:t>
            </a:r>
            <a:r>
              <a:rPr lang="en-US" baseline="-25000" smtClean="0">
                <a:sym typeface="Symbol" pitchFamily="84" charset="2"/>
              </a:rPr>
              <a:t></a:t>
            </a:r>
            <a:r>
              <a:rPr lang="en-US" i="1" baseline="-25000" smtClean="0">
                <a:sym typeface="Symbol" pitchFamily="84" charset="2"/>
              </a:rPr>
              <a:t>u</a:t>
            </a:r>
            <a:r>
              <a:rPr lang="en-US" i="1" smtClean="0">
                <a:sym typeface="Symbol" pitchFamily="84" charset="2"/>
              </a:rPr>
              <a:t>a</a:t>
            </a:r>
            <a:r>
              <a:rPr lang="en-US" i="1" baseline="-25000" smtClean="0">
                <a:sym typeface="Symbol" pitchFamily="84" charset="2"/>
              </a:rPr>
              <a:t>i</a:t>
            </a:r>
            <a:r>
              <a:rPr lang="en-US" baseline="-25000" smtClean="0">
                <a:sym typeface="Symbol" pitchFamily="84" charset="2"/>
              </a:rPr>
              <a:t> </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Grp="1" noChangeArrowheads="1"/>
          </p:cNvSpPr>
          <p:nvPr>
            <p:ph type="title"/>
          </p:nvPr>
        </p:nvSpPr>
        <p:spPr/>
        <p:txBody>
          <a:bodyPr/>
          <a:lstStyle/>
          <a:p>
            <a:pPr>
              <a:defRPr/>
            </a:pPr>
            <a:r>
              <a:rPr lang="en-US" smtClean="0"/>
              <a:t>Example 1: Maximum element</a:t>
            </a:r>
          </a:p>
        </p:txBody>
      </p:sp>
      <p:sp>
        <p:nvSpPr>
          <p:cNvPr id="336899" name="Rectangle 3"/>
          <p:cNvSpPr>
            <a:spLocks noGrp="1" noChangeArrowheads="1"/>
          </p:cNvSpPr>
          <p:nvPr>
            <p:ph type="body" sz="half" idx="1"/>
          </p:nvPr>
        </p:nvSpPr>
        <p:spPr/>
        <p:txBody>
          <a:bodyPr/>
          <a:lstStyle/>
          <a:p>
            <a:pPr>
              <a:buFont typeface="Monotype Sorts" pitchFamily="2" charset="2"/>
              <a:buNone/>
              <a:defRPr/>
            </a:pPr>
            <a:endParaRPr lang="en-US" sz="2000" smtClean="0">
              <a:cs typeface="Times New Roman" pitchFamily="18" charset="0"/>
            </a:endParaRPr>
          </a:p>
          <a:p>
            <a:pPr>
              <a:defRPr/>
            </a:pPr>
            <a:endParaRPr lang="en-US" sz="2000" smtClean="0"/>
          </a:p>
        </p:txBody>
      </p:sp>
      <p:pic>
        <p:nvPicPr>
          <p:cNvPr id="33796" name="Picture 4" descr="2_3a"/>
          <p:cNvPicPr>
            <a:picLocks noGrp="1" noChangeAspect="1" noChangeArrowheads="1"/>
          </p:cNvPicPr>
          <p:nvPr>
            <p:ph sz="half" idx="2"/>
          </p:nvPr>
        </p:nvPicPr>
        <p:blipFill>
          <a:blip r:embed="rId3"/>
          <a:srcRect/>
          <a:stretch>
            <a:fillRect/>
          </a:stretch>
        </p:blipFill>
        <p:spPr>
          <a:xfrm>
            <a:off x="685800" y="1295400"/>
            <a:ext cx="8077200" cy="3381375"/>
          </a:xfrm>
          <a:solidFill>
            <a:schemeClr val="tx1"/>
          </a:solidFill>
        </p:spPr>
      </p:pic>
      <p:sp>
        <p:nvSpPr>
          <p:cNvPr id="336902" name="Text Box 6"/>
          <p:cNvSpPr txBox="1">
            <a:spLocks noChangeArrowheads="1"/>
          </p:cNvSpPr>
          <p:nvPr/>
        </p:nvSpPr>
        <p:spPr bwMode="auto">
          <a:xfrm>
            <a:off x="609600" y="5257800"/>
            <a:ext cx="8001000" cy="457200"/>
          </a:xfrm>
          <a:prstGeom prst="rect">
            <a:avLst/>
          </a:prstGeom>
          <a:noFill/>
          <a:ln w="12700">
            <a:noFill/>
            <a:miter lim="800000"/>
            <a:headEnd type="none" w="sm" len="sm"/>
            <a:tailEnd type="none" w="sm" len="sm"/>
          </a:ln>
          <a:effectLst/>
        </p:spPr>
        <p:txBody>
          <a:bodyPr>
            <a:spAutoFit/>
          </a:bodyPr>
          <a:lstStyle/>
          <a:p>
            <a:pPr algn="l">
              <a:spcBef>
                <a:spcPct val="50000"/>
              </a:spcBef>
              <a:defRPr/>
            </a:pPr>
            <a:r>
              <a:rPr lang="en-US"/>
              <a:t>T(n) = </a:t>
            </a:r>
            <a:r>
              <a:rPr kumimoji="1" lang="en-US" b="1">
                <a:effectLst>
                  <a:outerShdw blurRad="38100" dist="38100" dir="2700000" algn="tl">
                    <a:srgbClr val="000000"/>
                  </a:outerShdw>
                </a:effectLst>
                <a:sym typeface="Symbol" pitchFamily="84" charset="2"/>
              </a:rPr>
              <a:t></a:t>
            </a:r>
            <a:r>
              <a:rPr kumimoji="1" lang="en-US" sz="1800" b="1" i="1">
                <a:effectLst>
                  <a:outerShdw blurRad="38100" dist="38100" dir="2700000" algn="tl">
                    <a:srgbClr val="000000"/>
                  </a:outerShdw>
                </a:effectLst>
                <a:sym typeface="Symbol" pitchFamily="84" charset="2"/>
              </a:rPr>
              <a:t>1</a:t>
            </a:r>
            <a:r>
              <a:rPr kumimoji="1" lang="en-US" sz="1800" b="1">
                <a:effectLst>
                  <a:outerShdw blurRad="38100" dist="38100" dir="2700000" algn="tl">
                    <a:srgbClr val="000000"/>
                  </a:outerShdw>
                </a:effectLst>
                <a:sym typeface="Symbol" pitchFamily="84" charset="2"/>
              </a:rPr>
              <a:t></a:t>
            </a:r>
            <a:r>
              <a:rPr kumimoji="1" lang="en-US" sz="1800" b="1" i="1">
                <a:effectLst>
                  <a:outerShdw blurRad="38100" dist="38100" dir="2700000" algn="tl">
                    <a:srgbClr val="000000"/>
                  </a:outerShdw>
                </a:effectLst>
                <a:sym typeface="Symbol" pitchFamily="84" charset="2"/>
              </a:rPr>
              <a:t>i</a:t>
            </a:r>
            <a:r>
              <a:rPr kumimoji="1" lang="en-US" sz="1800" b="1">
                <a:effectLst>
                  <a:outerShdw blurRad="38100" dist="38100" dir="2700000" algn="tl">
                    <a:srgbClr val="000000"/>
                  </a:outerShdw>
                </a:effectLst>
                <a:sym typeface="Symbol" pitchFamily="84" charset="2"/>
              </a:rPr>
              <a:t></a:t>
            </a:r>
            <a:r>
              <a:rPr kumimoji="1" lang="en-US" sz="1800" b="1" i="1">
                <a:effectLst>
                  <a:outerShdw blurRad="38100" dist="38100" dir="2700000" algn="tl">
                    <a:srgbClr val="000000"/>
                  </a:outerShdw>
                </a:effectLst>
                <a:sym typeface="Symbol" pitchFamily="84" charset="2"/>
              </a:rPr>
              <a:t>n-1 </a:t>
            </a:r>
            <a:r>
              <a:rPr kumimoji="1" lang="en-US" b="1" i="1">
                <a:effectLst>
                  <a:outerShdw blurRad="38100" dist="38100" dir="2700000" algn="tl">
                    <a:srgbClr val="000000"/>
                  </a:outerShdw>
                </a:effectLst>
                <a:sym typeface="Symbol" pitchFamily="84" charset="2"/>
              </a:rPr>
              <a:t>1 = n-1 = </a:t>
            </a:r>
            <a:r>
              <a:rPr kumimoji="1" lang="en-US" b="1">
                <a:effectLst>
                  <a:outerShdw blurRad="38100" dist="38100" dir="2700000" algn="tl">
                    <a:srgbClr val="000000"/>
                  </a:outerShdw>
                </a:effectLst>
                <a:sym typeface="Symbol" pitchFamily="84" charset="2"/>
              </a:rPr>
              <a:t>(</a:t>
            </a:r>
            <a:r>
              <a:rPr kumimoji="1" lang="en-US" b="1" i="1">
                <a:effectLst>
                  <a:outerShdw blurRad="38100" dist="38100" dir="2700000" algn="tl">
                    <a:srgbClr val="000000"/>
                  </a:outerShdw>
                </a:effectLst>
                <a:sym typeface="Symbol" pitchFamily="84" charset="2"/>
              </a:rPr>
              <a:t>n</a:t>
            </a:r>
            <a:r>
              <a:rPr kumimoji="1" lang="en-US" b="1">
                <a:effectLst>
                  <a:outerShdw blurRad="38100" dist="38100" dir="2700000" algn="tl">
                    <a:srgbClr val="000000"/>
                  </a:outerShdw>
                </a:effectLst>
                <a:sym typeface="Symbol" pitchFamily="84" charset="2"/>
              </a:rPr>
              <a:t>)</a:t>
            </a:r>
            <a:r>
              <a:rPr kumimoji="1" lang="en-US">
                <a:sym typeface="Symbol" pitchFamily="84" charset="2"/>
              </a:rPr>
              <a:t>  comparisons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36902"/>
                                        </p:tgtEl>
                                        <p:attrNameLst>
                                          <p:attrName>style.visibility</p:attrName>
                                        </p:attrNameLst>
                                      </p:cBhvr>
                                      <p:to>
                                        <p:strVal val="visible"/>
                                      </p:to>
                                    </p:set>
                                    <p:anim calcmode="lin" valueType="num">
                                      <p:cBhvr additive="base">
                                        <p:cTn id="7" dur="500" fill="hold"/>
                                        <p:tgtEl>
                                          <p:spTgt spid="336902"/>
                                        </p:tgtEl>
                                        <p:attrNameLst>
                                          <p:attrName>ppt_x</p:attrName>
                                        </p:attrNameLst>
                                      </p:cBhvr>
                                      <p:tavLst>
                                        <p:tav tm="0">
                                          <p:val>
                                            <p:strVal val="1+#ppt_w/2"/>
                                          </p:val>
                                        </p:tav>
                                        <p:tav tm="100000">
                                          <p:val>
                                            <p:strVal val="#ppt_x"/>
                                          </p:val>
                                        </p:tav>
                                      </p:tavLst>
                                    </p:anim>
                                    <p:anim calcmode="lin" valueType="num">
                                      <p:cBhvr additive="base">
                                        <p:cTn id="8" dur="500" fill="hold"/>
                                        <p:tgtEl>
                                          <p:spTgt spid="33690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902"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a:xfrm>
            <a:off x="609600" y="152400"/>
            <a:ext cx="8534400" cy="685800"/>
          </a:xfrm>
        </p:spPr>
        <p:txBody>
          <a:bodyPr/>
          <a:lstStyle/>
          <a:p>
            <a:pPr>
              <a:defRPr/>
            </a:pPr>
            <a:r>
              <a:rPr lang="en-US" smtClean="0"/>
              <a:t>Example 2: Element uniqueness problem</a:t>
            </a:r>
          </a:p>
        </p:txBody>
      </p:sp>
      <p:pic>
        <p:nvPicPr>
          <p:cNvPr id="2052" name="Picture 4" descr="2_3b"/>
          <p:cNvPicPr>
            <a:picLocks noGrp="1" noChangeAspect="1" noChangeArrowheads="1"/>
          </p:cNvPicPr>
          <p:nvPr>
            <p:ph idx="1"/>
          </p:nvPr>
        </p:nvPicPr>
        <p:blipFill>
          <a:blip r:embed="rId4"/>
          <a:srcRect/>
          <a:stretch>
            <a:fillRect/>
          </a:stretch>
        </p:blipFill>
        <p:spPr>
          <a:xfrm>
            <a:off x="609600" y="1295400"/>
            <a:ext cx="8153400" cy="3257550"/>
          </a:xfrm>
          <a:solidFill>
            <a:schemeClr val="tx1"/>
          </a:solidFill>
        </p:spPr>
      </p:pic>
      <p:grpSp>
        <p:nvGrpSpPr>
          <p:cNvPr id="2" name="Group 11"/>
          <p:cNvGrpSpPr>
            <a:grpSpLocks/>
          </p:cNvGrpSpPr>
          <p:nvPr/>
        </p:nvGrpSpPr>
        <p:grpSpPr bwMode="auto">
          <a:xfrm>
            <a:off x="1066800" y="4800600"/>
            <a:ext cx="8001000" cy="1600200"/>
            <a:chOff x="336" y="3024"/>
            <a:chExt cx="5040" cy="1008"/>
          </a:xfrm>
        </p:grpSpPr>
        <p:sp>
          <p:nvSpPr>
            <p:cNvPr id="340999" name="Text Box 7"/>
            <p:cNvSpPr txBox="1">
              <a:spLocks noChangeArrowheads="1"/>
            </p:cNvSpPr>
            <p:nvPr/>
          </p:nvSpPr>
          <p:spPr bwMode="auto">
            <a:xfrm>
              <a:off x="336" y="3024"/>
              <a:ext cx="5040" cy="978"/>
            </a:xfrm>
            <a:prstGeom prst="rect">
              <a:avLst/>
            </a:prstGeom>
            <a:noFill/>
            <a:ln w="12700">
              <a:noFill/>
              <a:miter lim="800000"/>
              <a:headEnd type="none" w="sm" len="sm"/>
              <a:tailEnd type="none" w="sm" len="sm"/>
            </a:ln>
            <a:effectLst/>
          </p:spPr>
          <p:txBody>
            <a:bodyPr>
              <a:spAutoFit/>
            </a:bodyPr>
            <a:lstStyle/>
            <a:p>
              <a:pPr algn="l">
                <a:spcBef>
                  <a:spcPct val="50000"/>
                </a:spcBef>
                <a:defRPr/>
              </a:pPr>
              <a:r>
                <a:rPr lang="en-US" b="1">
                  <a:solidFill>
                    <a:schemeClr val="bg2"/>
                  </a:solidFill>
                </a:rPr>
                <a:t>T(n) = </a:t>
              </a:r>
              <a:r>
                <a:rPr kumimoji="1" lang="en-US" b="1">
                  <a:solidFill>
                    <a:schemeClr val="bg2"/>
                  </a:solidFill>
                  <a:effectLst>
                    <a:outerShdw blurRad="38100" dist="38100" dir="2700000" algn="tl">
                      <a:srgbClr val="000000"/>
                    </a:outerShdw>
                  </a:effectLst>
                  <a:sym typeface="Symbol" pitchFamily="84" charset="2"/>
                </a:rPr>
                <a:t></a:t>
              </a:r>
              <a:r>
                <a:rPr kumimoji="1" lang="en-US" sz="1800" b="1" i="1">
                  <a:solidFill>
                    <a:schemeClr val="bg2"/>
                  </a:solidFill>
                  <a:effectLst>
                    <a:outerShdw blurRad="38100" dist="38100" dir="2700000" algn="tl">
                      <a:srgbClr val="000000"/>
                    </a:outerShdw>
                  </a:effectLst>
                  <a:sym typeface="Symbol" pitchFamily="84" charset="2"/>
                </a:rPr>
                <a:t>0</a:t>
              </a:r>
              <a:r>
                <a:rPr kumimoji="1" lang="en-US" sz="1800" b="1">
                  <a:solidFill>
                    <a:schemeClr val="bg2"/>
                  </a:solidFill>
                  <a:effectLst>
                    <a:outerShdw blurRad="38100" dist="38100" dir="2700000" algn="tl">
                      <a:srgbClr val="000000"/>
                    </a:outerShdw>
                  </a:effectLst>
                  <a:sym typeface="Symbol" pitchFamily="84" charset="2"/>
                </a:rPr>
                <a:t></a:t>
              </a:r>
              <a:r>
                <a:rPr kumimoji="1" lang="en-US" sz="1800" b="1" i="1">
                  <a:solidFill>
                    <a:schemeClr val="bg2"/>
                  </a:solidFill>
                  <a:effectLst>
                    <a:outerShdw blurRad="38100" dist="38100" dir="2700000" algn="tl">
                      <a:srgbClr val="000000"/>
                    </a:outerShdw>
                  </a:effectLst>
                  <a:sym typeface="Symbol" pitchFamily="84" charset="2"/>
                </a:rPr>
                <a:t>i</a:t>
              </a:r>
              <a:r>
                <a:rPr kumimoji="1" lang="en-US" sz="1800" b="1">
                  <a:solidFill>
                    <a:schemeClr val="bg2"/>
                  </a:solidFill>
                  <a:effectLst>
                    <a:outerShdw blurRad="38100" dist="38100" dir="2700000" algn="tl">
                      <a:srgbClr val="000000"/>
                    </a:outerShdw>
                  </a:effectLst>
                  <a:sym typeface="Symbol" pitchFamily="84" charset="2"/>
                </a:rPr>
                <a:t></a:t>
              </a:r>
              <a:r>
                <a:rPr kumimoji="1" lang="en-US" sz="1800" b="1" i="1">
                  <a:solidFill>
                    <a:schemeClr val="bg2"/>
                  </a:solidFill>
                  <a:effectLst>
                    <a:outerShdw blurRad="38100" dist="38100" dir="2700000" algn="tl">
                      <a:srgbClr val="000000"/>
                    </a:outerShdw>
                  </a:effectLst>
                  <a:sym typeface="Symbol" pitchFamily="84" charset="2"/>
                </a:rPr>
                <a:t>n-2</a:t>
              </a:r>
              <a:r>
                <a:rPr kumimoji="1" lang="en-US" b="1" i="1">
                  <a:solidFill>
                    <a:schemeClr val="bg2"/>
                  </a:solidFill>
                  <a:effectLst>
                    <a:outerShdw blurRad="38100" dist="38100" dir="2700000" algn="tl">
                      <a:srgbClr val="000000"/>
                    </a:outerShdw>
                  </a:effectLst>
                  <a:sym typeface="Symbol" pitchFamily="84" charset="2"/>
                </a:rPr>
                <a:t>  (</a:t>
              </a:r>
              <a:r>
                <a:rPr kumimoji="1" lang="en-US" b="1">
                  <a:solidFill>
                    <a:schemeClr val="bg2"/>
                  </a:solidFill>
                  <a:effectLst>
                    <a:outerShdw blurRad="38100" dist="38100" dir="2700000" algn="tl">
                      <a:srgbClr val="000000"/>
                    </a:outerShdw>
                  </a:effectLst>
                  <a:sym typeface="Symbol" pitchFamily="84" charset="2"/>
                </a:rPr>
                <a:t></a:t>
              </a:r>
              <a:r>
                <a:rPr kumimoji="1" lang="en-US" sz="1800" b="1" i="1">
                  <a:solidFill>
                    <a:schemeClr val="bg2"/>
                  </a:solidFill>
                  <a:effectLst>
                    <a:outerShdw blurRad="38100" dist="38100" dir="2700000" algn="tl">
                      <a:srgbClr val="000000"/>
                    </a:outerShdw>
                  </a:effectLst>
                  <a:sym typeface="Symbol" pitchFamily="84" charset="2"/>
                </a:rPr>
                <a:t>i+1</a:t>
              </a:r>
              <a:r>
                <a:rPr kumimoji="1" lang="en-US" sz="1800" b="1">
                  <a:solidFill>
                    <a:schemeClr val="bg2"/>
                  </a:solidFill>
                  <a:effectLst>
                    <a:outerShdw blurRad="38100" dist="38100" dir="2700000" algn="tl">
                      <a:srgbClr val="000000"/>
                    </a:outerShdw>
                  </a:effectLst>
                  <a:sym typeface="Symbol" pitchFamily="84" charset="2"/>
                </a:rPr>
                <a:t></a:t>
              </a:r>
              <a:r>
                <a:rPr kumimoji="1" lang="en-US" sz="1800" b="1" i="1">
                  <a:solidFill>
                    <a:schemeClr val="bg2"/>
                  </a:solidFill>
                  <a:effectLst>
                    <a:outerShdw blurRad="38100" dist="38100" dir="2700000" algn="tl">
                      <a:srgbClr val="000000"/>
                    </a:outerShdw>
                  </a:effectLst>
                  <a:sym typeface="Symbol" pitchFamily="84" charset="2"/>
                </a:rPr>
                <a:t>j</a:t>
              </a:r>
              <a:r>
                <a:rPr kumimoji="1" lang="en-US" sz="1800" b="1">
                  <a:solidFill>
                    <a:schemeClr val="bg2"/>
                  </a:solidFill>
                  <a:effectLst>
                    <a:outerShdw blurRad="38100" dist="38100" dir="2700000" algn="tl">
                      <a:srgbClr val="000000"/>
                    </a:outerShdw>
                  </a:effectLst>
                  <a:sym typeface="Symbol" pitchFamily="84" charset="2"/>
                </a:rPr>
                <a:t></a:t>
              </a:r>
              <a:r>
                <a:rPr kumimoji="1" lang="en-US" sz="1800" b="1" i="1">
                  <a:solidFill>
                    <a:schemeClr val="bg2"/>
                  </a:solidFill>
                  <a:effectLst>
                    <a:outerShdw blurRad="38100" dist="38100" dir="2700000" algn="tl">
                      <a:srgbClr val="000000"/>
                    </a:outerShdw>
                  </a:effectLst>
                  <a:sym typeface="Symbol" pitchFamily="84" charset="2"/>
                </a:rPr>
                <a:t>n-1 </a:t>
              </a:r>
              <a:r>
                <a:rPr kumimoji="1" lang="en-US" b="1" i="1">
                  <a:solidFill>
                    <a:schemeClr val="bg2"/>
                  </a:solidFill>
                  <a:sym typeface="Symbol" pitchFamily="84" charset="2"/>
                </a:rPr>
                <a:t>1</a:t>
              </a:r>
              <a:r>
                <a:rPr kumimoji="1" lang="en-US" b="1">
                  <a:solidFill>
                    <a:schemeClr val="bg2"/>
                  </a:solidFill>
                  <a:sym typeface="Symbol" pitchFamily="84" charset="2"/>
                </a:rPr>
                <a:t>)</a:t>
              </a:r>
              <a:r>
                <a:rPr kumimoji="1" lang="en-US" b="1" i="1">
                  <a:solidFill>
                    <a:schemeClr val="bg2"/>
                  </a:solidFill>
                  <a:effectLst>
                    <a:outerShdw blurRad="38100" dist="38100" dir="2700000" algn="tl">
                      <a:srgbClr val="000000"/>
                    </a:outerShdw>
                  </a:effectLst>
                  <a:sym typeface="Symbol" pitchFamily="84" charset="2"/>
                </a:rPr>
                <a:t> </a:t>
              </a:r>
            </a:p>
            <a:p>
              <a:pPr algn="l">
                <a:spcBef>
                  <a:spcPct val="50000"/>
                </a:spcBef>
                <a:defRPr/>
              </a:pPr>
              <a:r>
                <a:rPr kumimoji="1" lang="en-US" b="1" i="1">
                  <a:solidFill>
                    <a:schemeClr val="bg2"/>
                  </a:solidFill>
                  <a:effectLst>
                    <a:outerShdw blurRad="38100" dist="38100" dir="2700000" algn="tl">
                      <a:srgbClr val="000000"/>
                    </a:outerShdw>
                  </a:effectLst>
                  <a:sym typeface="Symbol" pitchFamily="84" charset="2"/>
                </a:rPr>
                <a:t>        = </a:t>
              </a:r>
              <a:r>
                <a:rPr kumimoji="1" lang="en-US" b="1">
                  <a:solidFill>
                    <a:schemeClr val="bg2"/>
                  </a:solidFill>
                  <a:effectLst>
                    <a:outerShdw blurRad="38100" dist="38100" dir="2700000" algn="tl">
                      <a:srgbClr val="000000"/>
                    </a:outerShdw>
                  </a:effectLst>
                  <a:sym typeface="Symbol" pitchFamily="84" charset="2"/>
                </a:rPr>
                <a:t></a:t>
              </a:r>
              <a:r>
                <a:rPr kumimoji="1" lang="en-US" sz="1800" b="1" i="1">
                  <a:solidFill>
                    <a:schemeClr val="bg2"/>
                  </a:solidFill>
                  <a:effectLst>
                    <a:outerShdw blurRad="38100" dist="38100" dir="2700000" algn="tl">
                      <a:srgbClr val="000000"/>
                    </a:outerShdw>
                  </a:effectLst>
                  <a:sym typeface="Symbol" pitchFamily="84" charset="2"/>
                </a:rPr>
                <a:t>0</a:t>
              </a:r>
              <a:r>
                <a:rPr kumimoji="1" lang="en-US" sz="1800" b="1">
                  <a:solidFill>
                    <a:schemeClr val="bg2"/>
                  </a:solidFill>
                  <a:effectLst>
                    <a:outerShdw blurRad="38100" dist="38100" dir="2700000" algn="tl">
                      <a:srgbClr val="000000"/>
                    </a:outerShdw>
                  </a:effectLst>
                  <a:sym typeface="Symbol" pitchFamily="84" charset="2"/>
                </a:rPr>
                <a:t></a:t>
              </a:r>
              <a:r>
                <a:rPr kumimoji="1" lang="en-US" sz="1800" b="1" i="1">
                  <a:solidFill>
                    <a:schemeClr val="bg2"/>
                  </a:solidFill>
                  <a:effectLst>
                    <a:outerShdw blurRad="38100" dist="38100" dir="2700000" algn="tl">
                      <a:srgbClr val="000000"/>
                    </a:outerShdw>
                  </a:effectLst>
                  <a:sym typeface="Symbol" pitchFamily="84" charset="2"/>
                </a:rPr>
                <a:t>i</a:t>
              </a:r>
              <a:r>
                <a:rPr kumimoji="1" lang="en-US" sz="1800" b="1">
                  <a:solidFill>
                    <a:schemeClr val="bg2"/>
                  </a:solidFill>
                  <a:effectLst>
                    <a:outerShdw blurRad="38100" dist="38100" dir="2700000" algn="tl">
                      <a:srgbClr val="000000"/>
                    </a:outerShdw>
                  </a:effectLst>
                  <a:sym typeface="Symbol" pitchFamily="84" charset="2"/>
                </a:rPr>
                <a:t></a:t>
              </a:r>
              <a:r>
                <a:rPr kumimoji="1" lang="en-US" sz="1800" b="1" i="1">
                  <a:solidFill>
                    <a:schemeClr val="bg2"/>
                  </a:solidFill>
                  <a:effectLst>
                    <a:outerShdw blurRad="38100" dist="38100" dir="2700000" algn="tl">
                      <a:srgbClr val="000000"/>
                    </a:outerShdw>
                  </a:effectLst>
                  <a:sym typeface="Symbol" pitchFamily="84" charset="2"/>
                </a:rPr>
                <a:t>n-2</a:t>
              </a:r>
              <a:r>
                <a:rPr kumimoji="1" lang="en-US" b="1">
                  <a:solidFill>
                    <a:schemeClr val="bg2"/>
                  </a:solidFill>
                  <a:sym typeface="Symbol" pitchFamily="84" charset="2"/>
                </a:rPr>
                <a:t> </a:t>
              </a:r>
              <a:r>
                <a:rPr kumimoji="1" lang="en-US" b="1" i="1">
                  <a:solidFill>
                    <a:schemeClr val="bg2"/>
                  </a:solidFill>
                  <a:sym typeface="Symbol" pitchFamily="84" charset="2"/>
                </a:rPr>
                <a:t>n-i-1</a:t>
              </a:r>
              <a:r>
                <a:rPr kumimoji="1" lang="en-US" b="1">
                  <a:solidFill>
                    <a:schemeClr val="bg2"/>
                  </a:solidFill>
                  <a:sym typeface="Symbol" pitchFamily="84" charset="2"/>
                </a:rPr>
                <a:t> = </a:t>
              </a:r>
              <a:r>
                <a:rPr kumimoji="1" lang="en-US" b="1" i="1">
                  <a:solidFill>
                    <a:schemeClr val="bg2"/>
                  </a:solidFill>
                  <a:sym typeface="Symbol" pitchFamily="84" charset="2"/>
                </a:rPr>
                <a:t>(n-1+1)(n-1)/2</a:t>
              </a:r>
              <a:r>
                <a:rPr kumimoji="1" lang="en-US" b="1">
                  <a:solidFill>
                    <a:schemeClr val="bg2"/>
                  </a:solidFill>
                  <a:sym typeface="Symbol" pitchFamily="84" charset="2"/>
                </a:rPr>
                <a:t> </a:t>
              </a:r>
            </a:p>
            <a:p>
              <a:pPr algn="l">
                <a:spcBef>
                  <a:spcPct val="50000"/>
                </a:spcBef>
                <a:defRPr/>
              </a:pPr>
              <a:r>
                <a:rPr kumimoji="1" lang="en-US" b="1">
                  <a:solidFill>
                    <a:schemeClr val="bg2"/>
                  </a:solidFill>
                  <a:sym typeface="Symbol" pitchFamily="84" charset="2"/>
                </a:rPr>
                <a:t>        = </a:t>
              </a:r>
              <a:r>
                <a:rPr kumimoji="1" lang="en-US" b="1">
                  <a:solidFill>
                    <a:schemeClr val="bg2"/>
                  </a:solidFill>
                  <a:effectLst>
                    <a:outerShdw blurRad="38100" dist="38100" dir="2700000" algn="tl">
                      <a:srgbClr val="000000"/>
                    </a:outerShdw>
                  </a:effectLst>
                  <a:sym typeface="Symbol" pitchFamily="84" charset="2"/>
                </a:rPr>
                <a:t>(     )</a:t>
              </a:r>
              <a:r>
                <a:rPr kumimoji="1" lang="en-US" b="1">
                  <a:solidFill>
                    <a:schemeClr val="bg2"/>
                  </a:solidFill>
                  <a:sym typeface="Symbol" pitchFamily="84" charset="2"/>
                </a:rPr>
                <a:t>  comparisons</a:t>
              </a:r>
            </a:p>
          </p:txBody>
        </p:sp>
        <p:graphicFrame>
          <p:nvGraphicFramePr>
            <p:cNvPr id="2050" name="Object 9"/>
            <p:cNvGraphicFramePr>
              <a:graphicFrameLocks noChangeAspect="1"/>
            </p:cNvGraphicFramePr>
            <p:nvPr/>
          </p:nvGraphicFramePr>
          <p:xfrm>
            <a:off x="1152" y="3744"/>
            <a:ext cx="252" cy="288"/>
          </p:xfrm>
          <a:graphic>
            <a:graphicData uri="http://schemas.openxmlformats.org/presentationml/2006/ole">
              <mc:AlternateContent xmlns:mc="http://schemas.openxmlformats.org/markup-compatibility/2006">
                <mc:Choice xmlns:v="urn:schemas-microsoft-com:vml" Requires="v">
                  <p:oleObj spid="_x0000_s2051" name="Equation" r:id="rId5" imgW="177480" imgH="203040" progId="Equation.3">
                    <p:embed/>
                  </p:oleObj>
                </mc:Choice>
                <mc:Fallback>
                  <p:oleObj name="Equation" r:id="rId5" imgW="177480" imgH="20304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2" y="3744"/>
                          <a:ext cx="252"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xfrm>
            <a:off x="609600" y="381000"/>
            <a:ext cx="7315200" cy="533400"/>
          </a:xfrm>
          <a:noFill/>
          <a:ln/>
        </p:spPr>
        <p:txBody>
          <a:bodyPr>
            <a:normAutofit fontScale="90000"/>
          </a:bodyPr>
          <a:lstStyle/>
          <a:p>
            <a:r>
              <a:rPr lang="en-US" sz="3200" smtClean="0">
                <a:effectLst/>
              </a:rPr>
              <a:t/>
            </a:r>
            <a:br>
              <a:rPr lang="en-US" sz="3200" smtClean="0">
                <a:effectLst/>
              </a:rPr>
            </a:br>
            <a:r>
              <a:rPr lang="en-US" sz="3200" smtClean="0">
                <a:effectLst/>
              </a:rPr>
              <a:t/>
            </a:r>
            <a:br>
              <a:rPr lang="en-US" sz="3200" smtClean="0">
                <a:effectLst/>
              </a:rPr>
            </a:br>
            <a:r>
              <a:rPr lang="en-US" sz="3200" smtClean="0">
                <a:effectLst/>
              </a:rPr>
              <a:t/>
            </a:r>
            <a:br>
              <a:rPr lang="en-US" sz="3200" smtClean="0">
                <a:effectLst/>
              </a:rPr>
            </a:br>
            <a:r>
              <a:rPr lang="en-US" sz="3200" smtClean="0">
                <a:effectLst/>
              </a:rPr>
              <a:t> Some Keywords That Should be Used </a:t>
            </a:r>
          </a:p>
        </p:txBody>
      </p:sp>
      <p:sp>
        <p:nvSpPr>
          <p:cNvPr id="222211" name="Rectangle 3"/>
          <p:cNvSpPr>
            <a:spLocks noGrp="1" noChangeArrowheads="1"/>
          </p:cNvSpPr>
          <p:nvPr>
            <p:ph idx="1"/>
          </p:nvPr>
        </p:nvSpPr>
        <p:spPr>
          <a:noFill/>
          <a:ln/>
        </p:spPr>
        <p:txBody>
          <a:bodyPr/>
          <a:lstStyle/>
          <a:p>
            <a:r>
              <a:rPr lang="en-US" smtClean="0">
                <a:effectLst/>
              </a:rPr>
              <a:t>For looping and selection, </a:t>
            </a:r>
          </a:p>
          <a:p>
            <a:pPr lvl="1"/>
            <a:r>
              <a:rPr lang="en-US" smtClean="0">
                <a:effectLst/>
              </a:rPr>
              <a:t>Do While...EndDo; </a:t>
            </a:r>
          </a:p>
          <a:p>
            <a:pPr lvl="1"/>
            <a:r>
              <a:rPr lang="en-US" smtClean="0">
                <a:effectLst/>
              </a:rPr>
              <a:t>Do Until...Enddo; </a:t>
            </a:r>
          </a:p>
          <a:p>
            <a:pPr lvl="1"/>
            <a:r>
              <a:rPr lang="en-US" smtClean="0">
                <a:effectLst/>
              </a:rPr>
              <a:t>Case...EndCase; </a:t>
            </a:r>
          </a:p>
          <a:p>
            <a:pPr lvl="1"/>
            <a:r>
              <a:rPr lang="en-US" smtClean="0">
                <a:effectLst/>
              </a:rPr>
              <a:t>If...Endif; </a:t>
            </a:r>
          </a:p>
          <a:p>
            <a:pPr lvl="1"/>
            <a:r>
              <a:rPr lang="en-US" smtClean="0">
                <a:effectLst/>
              </a:rPr>
              <a:t>Call ... with (parameters); Call; Return ....; Return; When; Always use scope terminators for loops and iteration. </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pPr>
              <a:defRPr/>
            </a:pPr>
            <a:r>
              <a:rPr lang="en-US" smtClean="0"/>
              <a:t>Example 3: Matrix multiplication</a:t>
            </a:r>
          </a:p>
        </p:txBody>
      </p:sp>
      <p:pic>
        <p:nvPicPr>
          <p:cNvPr id="3077" name="Picture 4" descr="2_3c"/>
          <p:cNvPicPr>
            <a:picLocks noGrp="1" noChangeAspect="1" noChangeArrowheads="1"/>
          </p:cNvPicPr>
          <p:nvPr>
            <p:ph idx="1"/>
          </p:nvPr>
        </p:nvPicPr>
        <p:blipFill>
          <a:blip r:embed="rId4"/>
          <a:srcRect/>
          <a:stretch>
            <a:fillRect/>
          </a:stretch>
        </p:blipFill>
        <p:spPr>
          <a:xfrm>
            <a:off x="609600" y="1295400"/>
            <a:ext cx="8305800" cy="3252788"/>
          </a:xfrm>
          <a:solidFill>
            <a:schemeClr val="tx1"/>
          </a:solidFill>
          <a:ln>
            <a:solidFill>
              <a:schemeClr val="tx1"/>
            </a:solidFill>
          </a:ln>
        </p:spPr>
      </p:pic>
      <p:grpSp>
        <p:nvGrpSpPr>
          <p:cNvPr id="2" name="Group 13"/>
          <p:cNvGrpSpPr>
            <a:grpSpLocks/>
          </p:cNvGrpSpPr>
          <p:nvPr/>
        </p:nvGrpSpPr>
        <p:grpSpPr bwMode="auto">
          <a:xfrm>
            <a:off x="990600" y="4757738"/>
            <a:ext cx="8305800" cy="2100262"/>
            <a:chOff x="432" y="2997"/>
            <a:chExt cx="5232" cy="1323"/>
          </a:xfrm>
        </p:grpSpPr>
        <p:sp>
          <p:nvSpPr>
            <p:cNvPr id="344071" name="Text Box 7"/>
            <p:cNvSpPr txBox="1">
              <a:spLocks noChangeArrowheads="1"/>
            </p:cNvSpPr>
            <p:nvPr/>
          </p:nvSpPr>
          <p:spPr bwMode="auto">
            <a:xfrm>
              <a:off x="432" y="2997"/>
              <a:ext cx="5232" cy="1323"/>
            </a:xfrm>
            <a:prstGeom prst="rect">
              <a:avLst/>
            </a:prstGeom>
            <a:noFill/>
            <a:ln w="12700">
              <a:noFill/>
              <a:miter lim="800000"/>
              <a:headEnd type="none" w="sm" len="sm"/>
              <a:tailEnd type="none" w="sm" len="sm"/>
            </a:ln>
            <a:effectLst/>
          </p:spPr>
          <p:txBody>
            <a:bodyPr>
              <a:spAutoFit/>
            </a:bodyPr>
            <a:lstStyle/>
            <a:p>
              <a:pPr algn="l">
                <a:spcBef>
                  <a:spcPct val="50000"/>
                </a:spcBef>
                <a:defRPr/>
              </a:pPr>
              <a:r>
                <a:rPr lang="en-US">
                  <a:solidFill>
                    <a:schemeClr val="bg2"/>
                  </a:solidFill>
                </a:rPr>
                <a:t>T(n) = </a:t>
              </a:r>
              <a:r>
                <a:rPr kumimoji="1" lang="en-US" b="1">
                  <a:solidFill>
                    <a:schemeClr val="bg2"/>
                  </a:solidFill>
                  <a:effectLst>
                    <a:outerShdw blurRad="38100" dist="38100" dir="2700000" algn="tl">
                      <a:srgbClr val="000000"/>
                    </a:outerShdw>
                  </a:effectLst>
                  <a:sym typeface="Symbol" pitchFamily="84" charset="2"/>
                </a:rPr>
                <a:t></a:t>
              </a:r>
              <a:r>
                <a:rPr kumimoji="1" lang="en-US" sz="1800" b="1" i="1">
                  <a:solidFill>
                    <a:schemeClr val="bg2"/>
                  </a:solidFill>
                  <a:effectLst>
                    <a:outerShdw blurRad="38100" dist="38100" dir="2700000" algn="tl">
                      <a:srgbClr val="000000"/>
                    </a:outerShdw>
                  </a:effectLst>
                  <a:sym typeface="Symbol" pitchFamily="84" charset="2"/>
                </a:rPr>
                <a:t>0</a:t>
              </a:r>
              <a:r>
                <a:rPr kumimoji="1" lang="en-US" sz="1800" b="1">
                  <a:solidFill>
                    <a:schemeClr val="bg2"/>
                  </a:solidFill>
                  <a:effectLst>
                    <a:outerShdw blurRad="38100" dist="38100" dir="2700000" algn="tl">
                      <a:srgbClr val="000000"/>
                    </a:outerShdw>
                  </a:effectLst>
                  <a:sym typeface="Symbol" pitchFamily="84" charset="2"/>
                </a:rPr>
                <a:t></a:t>
              </a:r>
              <a:r>
                <a:rPr kumimoji="1" lang="en-US" sz="1800" b="1" i="1">
                  <a:solidFill>
                    <a:schemeClr val="bg2"/>
                  </a:solidFill>
                  <a:effectLst>
                    <a:outerShdw blurRad="38100" dist="38100" dir="2700000" algn="tl">
                      <a:srgbClr val="000000"/>
                    </a:outerShdw>
                  </a:effectLst>
                  <a:sym typeface="Symbol" pitchFamily="84" charset="2"/>
                </a:rPr>
                <a:t>i</a:t>
              </a:r>
              <a:r>
                <a:rPr kumimoji="1" lang="en-US" sz="1800" b="1">
                  <a:solidFill>
                    <a:schemeClr val="bg2"/>
                  </a:solidFill>
                  <a:effectLst>
                    <a:outerShdw blurRad="38100" dist="38100" dir="2700000" algn="tl">
                      <a:srgbClr val="000000"/>
                    </a:outerShdw>
                  </a:effectLst>
                  <a:sym typeface="Symbol" pitchFamily="84" charset="2"/>
                </a:rPr>
                <a:t></a:t>
              </a:r>
              <a:r>
                <a:rPr kumimoji="1" lang="en-US" sz="1800" b="1" i="1">
                  <a:solidFill>
                    <a:schemeClr val="bg2"/>
                  </a:solidFill>
                  <a:effectLst>
                    <a:outerShdw blurRad="38100" dist="38100" dir="2700000" algn="tl">
                      <a:srgbClr val="000000"/>
                    </a:outerShdw>
                  </a:effectLst>
                  <a:sym typeface="Symbol" pitchFamily="84" charset="2"/>
                </a:rPr>
                <a:t>n-1</a:t>
              </a:r>
              <a:r>
                <a:rPr kumimoji="1" lang="en-US">
                  <a:solidFill>
                    <a:schemeClr val="bg2"/>
                  </a:solidFill>
                  <a:sym typeface="Symbol" pitchFamily="84" charset="2"/>
                </a:rPr>
                <a:t> </a:t>
              </a:r>
              <a:r>
                <a:rPr kumimoji="1" lang="en-US" b="1">
                  <a:solidFill>
                    <a:schemeClr val="bg2"/>
                  </a:solidFill>
                  <a:effectLst>
                    <a:outerShdw blurRad="38100" dist="38100" dir="2700000" algn="tl">
                      <a:srgbClr val="000000"/>
                    </a:outerShdw>
                  </a:effectLst>
                  <a:sym typeface="Symbol" pitchFamily="84" charset="2"/>
                </a:rPr>
                <a:t></a:t>
              </a:r>
              <a:r>
                <a:rPr kumimoji="1" lang="en-US" sz="1800" b="1" i="1">
                  <a:solidFill>
                    <a:schemeClr val="bg2"/>
                  </a:solidFill>
                  <a:effectLst>
                    <a:outerShdw blurRad="38100" dist="38100" dir="2700000" algn="tl">
                      <a:srgbClr val="000000"/>
                    </a:outerShdw>
                  </a:effectLst>
                  <a:sym typeface="Symbol" pitchFamily="84" charset="2"/>
                </a:rPr>
                <a:t>0</a:t>
              </a:r>
              <a:r>
                <a:rPr kumimoji="1" lang="en-US" sz="1800" b="1">
                  <a:solidFill>
                    <a:schemeClr val="bg2"/>
                  </a:solidFill>
                  <a:effectLst>
                    <a:outerShdw blurRad="38100" dist="38100" dir="2700000" algn="tl">
                      <a:srgbClr val="000000"/>
                    </a:outerShdw>
                  </a:effectLst>
                  <a:sym typeface="Symbol" pitchFamily="84" charset="2"/>
                </a:rPr>
                <a:t></a:t>
              </a:r>
              <a:r>
                <a:rPr kumimoji="1" lang="en-US" sz="1800" b="1" i="1">
                  <a:solidFill>
                    <a:schemeClr val="bg2"/>
                  </a:solidFill>
                  <a:effectLst>
                    <a:outerShdw blurRad="38100" dist="38100" dir="2700000" algn="tl">
                      <a:srgbClr val="000000"/>
                    </a:outerShdw>
                  </a:effectLst>
                  <a:sym typeface="Symbol" pitchFamily="84" charset="2"/>
                </a:rPr>
                <a:t>i</a:t>
              </a:r>
              <a:r>
                <a:rPr kumimoji="1" lang="en-US" sz="1800" b="1">
                  <a:solidFill>
                    <a:schemeClr val="bg2"/>
                  </a:solidFill>
                  <a:effectLst>
                    <a:outerShdw blurRad="38100" dist="38100" dir="2700000" algn="tl">
                      <a:srgbClr val="000000"/>
                    </a:outerShdw>
                  </a:effectLst>
                  <a:sym typeface="Symbol" pitchFamily="84" charset="2"/>
                </a:rPr>
                <a:t></a:t>
              </a:r>
              <a:r>
                <a:rPr kumimoji="1" lang="en-US" sz="1800" b="1" i="1">
                  <a:solidFill>
                    <a:schemeClr val="bg2"/>
                  </a:solidFill>
                  <a:effectLst>
                    <a:outerShdw blurRad="38100" dist="38100" dir="2700000" algn="tl">
                      <a:srgbClr val="000000"/>
                    </a:outerShdw>
                  </a:effectLst>
                  <a:sym typeface="Symbol" pitchFamily="84" charset="2"/>
                </a:rPr>
                <a:t>n-1</a:t>
              </a:r>
              <a:r>
                <a:rPr kumimoji="1" lang="en-US">
                  <a:solidFill>
                    <a:schemeClr val="bg2"/>
                  </a:solidFill>
                  <a:sym typeface="Symbol" pitchFamily="84" charset="2"/>
                </a:rPr>
                <a:t>  </a:t>
              </a:r>
              <a:r>
                <a:rPr kumimoji="1" lang="en-US" b="1" i="1">
                  <a:solidFill>
                    <a:schemeClr val="bg2"/>
                  </a:solidFill>
                  <a:sym typeface="Symbol" pitchFamily="84" charset="2"/>
                </a:rPr>
                <a:t>n</a:t>
              </a:r>
            </a:p>
            <a:p>
              <a:pPr algn="l">
                <a:spcBef>
                  <a:spcPct val="50000"/>
                </a:spcBef>
                <a:defRPr/>
              </a:pPr>
              <a:r>
                <a:rPr kumimoji="1" lang="en-US" i="1">
                  <a:solidFill>
                    <a:schemeClr val="bg2"/>
                  </a:solidFill>
                  <a:sym typeface="Symbol" pitchFamily="84" charset="2"/>
                </a:rPr>
                <a:t>        = </a:t>
              </a:r>
              <a:r>
                <a:rPr kumimoji="1" lang="en-US" b="1">
                  <a:solidFill>
                    <a:schemeClr val="bg2"/>
                  </a:solidFill>
                  <a:effectLst>
                    <a:outerShdw blurRad="38100" dist="38100" dir="2700000" algn="tl">
                      <a:srgbClr val="000000"/>
                    </a:outerShdw>
                  </a:effectLst>
                  <a:sym typeface="Symbol" pitchFamily="84" charset="2"/>
                </a:rPr>
                <a:t></a:t>
              </a:r>
              <a:r>
                <a:rPr kumimoji="1" lang="en-US" sz="1800" b="1" i="1">
                  <a:solidFill>
                    <a:schemeClr val="bg2"/>
                  </a:solidFill>
                  <a:effectLst>
                    <a:outerShdw blurRad="38100" dist="38100" dir="2700000" algn="tl">
                      <a:srgbClr val="000000"/>
                    </a:outerShdw>
                  </a:effectLst>
                  <a:sym typeface="Symbol" pitchFamily="84" charset="2"/>
                </a:rPr>
                <a:t>0</a:t>
              </a:r>
              <a:r>
                <a:rPr kumimoji="1" lang="en-US" sz="1800" b="1">
                  <a:solidFill>
                    <a:schemeClr val="bg2"/>
                  </a:solidFill>
                  <a:effectLst>
                    <a:outerShdw blurRad="38100" dist="38100" dir="2700000" algn="tl">
                      <a:srgbClr val="000000"/>
                    </a:outerShdw>
                  </a:effectLst>
                  <a:sym typeface="Symbol" pitchFamily="84" charset="2"/>
                </a:rPr>
                <a:t></a:t>
              </a:r>
              <a:r>
                <a:rPr kumimoji="1" lang="en-US" sz="1800" b="1" i="1">
                  <a:solidFill>
                    <a:schemeClr val="bg2"/>
                  </a:solidFill>
                  <a:effectLst>
                    <a:outerShdw blurRad="38100" dist="38100" dir="2700000" algn="tl">
                      <a:srgbClr val="000000"/>
                    </a:outerShdw>
                  </a:effectLst>
                  <a:sym typeface="Symbol" pitchFamily="84" charset="2"/>
                </a:rPr>
                <a:t>i</a:t>
              </a:r>
              <a:r>
                <a:rPr kumimoji="1" lang="en-US" sz="1800" b="1">
                  <a:solidFill>
                    <a:schemeClr val="bg2"/>
                  </a:solidFill>
                  <a:effectLst>
                    <a:outerShdw blurRad="38100" dist="38100" dir="2700000" algn="tl">
                      <a:srgbClr val="000000"/>
                    </a:outerShdw>
                  </a:effectLst>
                  <a:sym typeface="Symbol" pitchFamily="84" charset="2"/>
                </a:rPr>
                <a:t></a:t>
              </a:r>
              <a:r>
                <a:rPr kumimoji="1" lang="en-US" sz="1800" b="1" i="1">
                  <a:solidFill>
                    <a:schemeClr val="bg2"/>
                  </a:solidFill>
                  <a:effectLst>
                    <a:outerShdw blurRad="38100" dist="38100" dir="2700000" algn="tl">
                      <a:srgbClr val="000000"/>
                    </a:outerShdw>
                  </a:effectLst>
                  <a:sym typeface="Symbol" pitchFamily="84" charset="2"/>
                </a:rPr>
                <a:t>n-1</a:t>
              </a:r>
              <a:r>
                <a:rPr kumimoji="1" lang="en-US">
                  <a:solidFill>
                    <a:schemeClr val="bg2"/>
                  </a:solidFill>
                  <a:sym typeface="Symbol" pitchFamily="84" charset="2"/>
                </a:rPr>
                <a:t> </a:t>
              </a:r>
              <a:r>
                <a:rPr kumimoji="1" lang="en-US" b="1">
                  <a:solidFill>
                    <a:schemeClr val="bg2"/>
                  </a:solidFill>
                  <a:effectLst>
                    <a:outerShdw blurRad="38100" dist="38100" dir="2700000" algn="tl">
                      <a:srgbClr val="000000"/>
                    </a:outerShdw>
                  </a:effectLst>
                  <a:sym typeface="Symbol" pitchFamily="84" charset="2"/>
                </a:rPr>
                <a:t>(</a:t>
              </a:r>
              <a:r>
                <a:rPr kumimoji="1" lang="en-US">
                  <a:solidFill>
                    <a:schemeClr val="bg2"/>
                  </a:solidFill>
                  <a:sym typeface="Symbol" pitchFamily="84" charset="2"/>
                </a:rPr>
                <a:t>      </a:t>
              </a:r>
              <a:r>
                <a:rPr kumimoji="1" lang="en-US" b="1">
                  <a:solidFill>
                    <a:schemeClr val="bg2"/>
                  </a:solidFill>
                  <a:sym typeface="Symbol" pitchFamily="84" charset="2"/>
                </a:rPr>
                <a:t>)</a:t>
              </a:r>
            </a:p>
            <a:p>
              <a:pPr algn="l">
                <a:spcBef>
                  <a:spcPct val="50000"/>
                </a:spcBef>
                <a:defRPr/>
              </a:pPr>
              <a:r>
                <a:rPr kumimoji="1" lang="en-US">
                  <a:solidFill>
                    <a:schemeClr val="bg2"/>
                  </a:solidFill>
                  <a:sym typeface="Symbol" pitchFamily="84" charset="2"/>
                </a:rPr>
                <a:t>        =  </a:t>
              </a:r>
              <a:r>
                <a:rPr kumimoji="1" lang="en-US" b="1">
                  <a:solidFill>
                    <a:schemeClr val="bg2"/>
                  </a:solidFill>
                  <a:effectLst>
                    <a:outerShdw blurRad="38100" dist="38100" dir="2700000" algn="tl">
                      <a:srgbClr val="000000"/>
                    </a:outerShdw>
                  </a:effectLst>
                  <a:sym typeface="Symbol" pitchFamily="84" charset="2"/>
                </a:rPr>
                <a:t>(</a:t>
              </a:r>
              <a:r>
                <a:rPr kumimoji="1" lang="en-US">
                  <a:solidFill>
                    <a:schemeClr val="bg2"/>
                  </a:solidFill>
                  <a:sym typeface="Symbol" pitchFamily="84" charset="2"/>
                </a:rPr>
                <a:t>      </a:t>
              </a:r>
              <a:r>
                <a:rPr kumimoji="1" lang="en-US" b="1">
                  <a:solidFill>
                    <a:schemeClr val="bg2"/>
                  </a:solidFill>
                  <a:sym typeface="Symbol" pitchFamily="84" charset="2"/>
                </a:rPr>
                <a:t>)   </a:t>
              </a:r>
              <a:r>
                <a:rPr kumimoji="1" lang="en-US">
                  <a:solidFill>
                    <a:schemeClr val="bg2"/>
                  </a:solidFill>
                  <a:sym typeface="Symbol" pitchFamily="84" charset="2"/>
                </a:rPr>
                <a:t>multiplications</a:t>
              </a:r>
            </a:p>
            <a:p>
              <a:pPr algn="l">
                <a:spcBef>
                  <a:spcPct val="50000"/>
                </a:spcBef>
                <a:defRPr/>
              </a:pPr>
              <a:endParaRPr kumimoji="1" lang="en-US">
                <a:solidFill>
                  <a:schemeClr val="bg2"/>
                </a:solidFill>
                <a:sym typeface="Symbol" pitchFamily="84" charset="2"/>
              </a:endParaRPr>
            </a:p>
          </p:txBody>
        </p:sp>
        <p:graphicFrame>
          <p:nvGraphicFramePr>
            <p:cNvPr id="3074" name="Object 9"/>
            <p:cNvGraphicFramePr>
              <a:graphicFrameLocks noChangeAspect="1"/>
            </p:cNvGraphicFramePr>
            <p:nvPr/>
          </p:nvGraphicFramePr>
          <p:xfrm>
            <a:off x="1920" y="3333"/>
            <a:ext cx="266" cy="304"/>
          </p:xfrm>
          <a:graphic>
            <a:graphicData uri="http://schemas.openxmlformats.org/presentationml/2006/ole">
              <mc:AlternateContent xmlns:mc="http://schemas.openxmlformats.org/markup-compatibility/2006">
                <mc:Choice xmlns:v="urn:schemas-microsoft-com:vml" Requires="v">
                  <p:oleObj spid="_x0000_s3076" name="Equation" r:id="rId5" imgW="177480" imgH="203040" progId="Equation.3">
                    <p:embed/>
                  </p:oleObj>
                </mc:Choice>
                <mc:Fallback>
                  <p:oleObj name="Equation" r:id="rId5" imgW="177480" imgH="20304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20" y="3333"/>
                          <a:ext cx="266" cy="304"/>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3075" name="Object 10"/>
            <p:cNvGraphicFramePr>
              <a:graphicFrameLocks noChangeAspect="1"/>
            </p:cNvGraphicFramePr>
            <p:nvPr/>
          </p:nvGraphicFramePr>
          <p:xfrm>
            <a:off x="1296" y="3696"/>
            <a:ext cx="266" cy="304"/>
          </p:xfrm>
          <a:graphic>
            <a:graphicData uri="http://schemas.openxmlformats.org/presentationml/2006/ole">
              <mc:AlternateContent xmlns:mc="http://schemas.openxmlformats.org/markup-compatibility/2006">
                <mc:Choice xmlns:v="urn:schemas-microsoft-com:vml" Requires="v">
                  <p:oleObj spid="_x0000_s3077" name="Equation" r:id="rId7" imgW="177480" imgH="203040" progId="Equation.3">
                    <p:embed/>
                  </p:oleObj>
                </mc:Choice>
                <mc:Fallback>
                  <p:oleObj name="Equation" r:id="rId7" imgW="177480" imgH="20304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6" y="3696"/>
                          <a:ext cx="266" cy="304"/>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1+#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a:xfrm>
            <a:off x="457200" y="228600"/>
            <a:ext cx="7588250" cy="685800"/>
          </a:xfrm>
        </p:spPr>
        <p:txBody>
          <a:bodyPr/>
          <a:lstStyle/>
          <a:p>
            <a:pPr>
              <a:defRPr/>
            </a:pPr>
            <a:r>
              <a:rPr lang="en-US" smtClean="0"/>
              <a:t>Example 4:  Gaussian elimination</a:t>
            </a:r>
          </a:p>
        </p:txBody>
      </p:sp>
      <p:sp>
        <p:nvSpPr>
          <p:cNvPr id="297987" name="Rectangle 3"/>
          <p:cNvSpPr>
            <a:spLocks noGrp="1" noChangeArrowheads="1"/>
          </p:cNvSpPr>
          <p:nvPr>
            <p:ph idx="1"/>
          </p:nvPr>
        </p:nvSpPr>
        <p:spPr>
          <a:xfrm>
            <a:off x="533400" y="1219200"/>
            <a:ext cx="8167688" cy="4905375"/>
          </a:xfrm>
        </p:spPr>
        <p:txBody>
          <a:bodyPr/>
          <a:lstStyle/>
          <a:p>
            <a:pPr marL="0" indent="0">
              <a:buFont typeface="Monotype Sorts" pitchFamily="2" charset="2"/>
              <a:buNone/>
              <a:defRPr/>
            </a:pPr>
            <a:r>
              <a:rPr lang="en-US" smtClean="0"/>
              <a:t>Algorithm</a:t>
            </a:r>
            <a:r>
              <a:rPr lang="en-US" i="1" smtClean="0"/>
              <a:t> </a:t>
            </a:r>
            <a:r>
              <a:rPr lang="en-US" b="0" i="1" smtClean="0"/>
              <a:t>GaussianElimination</a:t>
            </a:r>
            <a:r>
              <a:rPr lang="en-US" b="0" smtClean="0"/>
              <a:t>(</a:t>
            </a:r>
            <a:r>
              <a:rPr lang="en-US" b="0" i="1" smtClean="0"/>
              <a:t>A</a:t>
            </a:r>
            <a:r>
              <a:rPr lang="en-US" b="0" smtClean="0"/>
              <a:t>[0..</a:t>
            </a:r>
            <a:r>
              <a:rPr lang="en-US" b="0" i="1" smtClean="0"/>
              <a:t>n</a:t>
            </a:r>
            <a:r>
              <a:rPr lang="en-US" smtClean="0"/>
              <a:t>-</a:t>
            </a:r>
            <a:r>
              <a:rPr lang="en-US" b="0" smtClean="0"/>
              <a:t>1,0..</a:t>
            </a:r>
            <a:r>
              <a:rPr lang="en-US" b="0" i="1" smtClean="0"/>
              <a:t>n</a:t>
            </a:r>
            <a:r>
              <a:rPr lang="en-US" b="0" smtClean="0"/>
              <a:t>])</a:t>
            </a:r>
          </a:p>
          <a:p>
            <a:pPr marL="0" indent="0">
              <a:buFont typeface="Monotype Sorts" pitchFamily="2" charset="2"/>
              <a:buNone/>
              <a:defRPr/>
            </a:pPr>
            <a:r>
              <a:rPr lang="en-US" b="0" smtClean="0"/>
              <a:t>//Implements Gaussian elimination on an </a:t>
            </a:r>
            <a:r>
              <a:rPr lang="en-US" b="0" i="1" smtClean="0"/>
              <a:t>n-</a:t>
            </a:r>
            <a:r>
              <a:rPr lang="en-US" b="0" smtClean="0"/>
              <a:t>by</a:t>
            </a:r>
            <a:r>
              <a:rPr lang="en-US" b="0" i="1" smtClean="0"/>
              <a:t>-</a:t>
            </a:r>
            <a:r>
              <a:rPr lang="en-US" b="0" smtClean="0"/>
              <a:t>(</a:t>
            </a:r>
            <a:r>
              <a:rPr lang="en-US" b="0" i="1" smtClean="0"/>
              <a:t>n</a:t>
            </a:r>
            <a:r>
              <a:rPr lang="en-US" b="0" smtClean="0"/>
              <a:t>+1) matrix</a:t>
            </a:r>
            <a:r>
              <a:rPr lang="en-US" smtClean="0"/>
              <a:t> </a:t>
            </a:r>
            <a:r>
              <a:rPr lang="en-US" i="1" smtClean="0"/>
              <a:t>A</a:t>
            </a:r>
          </a:p>
          <a:p>
            <a:pPr marL="0" indent="0">
              <a:buFont typeface="Monotype Sorts" pitchFamily="2" charset="2"/>
              <a:buNone/>
              <a:defRPr/>
            </a:pPr>
            <a:r>
              <a:rPr lang="en-US" smtClean="0"/>
              <a:t>for</a:t>
            </a:r>
            <a:r>
              <a:rPr lang="en-US" b="0" smtClean="0"/>
              <a:t> </a:t>
            </a:r>
            <a:r>
              <a:rPr lang="en-US" b="0" i="1" smtClean="0"/>
              <a:t>i</a:t>
            </a:r>
            <a:r>
              <a:rPr lang="en-US" b="0" smtClean="0"/>
              <a:t> </a:t>
            </a:r>
            <a:r>
              <a:rPr lang="en-US" b="0" smtClean="0">
                <a:sym typeface="Symbol" pitchFamily="84" charset="2"/>
              </a:rPr>
              <a:t></a:t>
            </a:r>
            <a:r>
              <a:rPr lang="en-US" b="0" i="1" smtClean="0">
                <a:sym typeface="Symbol" pitchFamily="84" charset="2"/>
              </a:rPr>
              <a:t>  </a:t>
            </a:r>
            <a:r>
              <a:rPr lang="en-US" b="0" smtClean="0">
                <a:sym typeface="Symbol" pitchFamily="84" charset="2"/>
              </a:rPr>
              <a:t>0</a:t>
            </a:r>
            <a:r>
              <a:rPr lang="en-US" smtClean="0">
                <a:sym typeface="Symbol" pitchFamily="84" charset="2"/>
              </a:rPr>
              <a:t> to</a:t>
            </a:r>
            <a:r>
              <a:rPr lang="en-US" b="0" smtClean="0">
                <a:sym typeface="Symbol" pitchFamily="84" charset="2"/>
              </a:rPr>
              <a:t> </a:t>
            </a:r>
            <a:r>
              <a:rPr lang="en-US" b="0" i="1" smtClean="0">
                <a:sym typeface="Symbol" pitchFamily="84" charset="2"/>
              </a:rPr>
              <a:t>n </a:t>
            </a:r>
            <a:r>
              <a:rPr lang="en-US" smtClean="0"/>
              <a:t>-</a:t>
            </a:r>
            <a:r>
              <a:rPr lang="en-US" b="0" i="1" smtClean="0">
                <a:sym typeface="Symbol" pitchFamily="84" charset="2"/>
              </a:rPr>
              <a:t> </a:t>
            </a:r>
            <a:r>
              <a:rPr lang="en-US" b="0" smtClean="0">
                <a:sym typeface="Symbol" pitchFamily="84" charset="2"/>
              </a:rPr>
              <a:t>2</a:t>
            </a:r>
            <a:r>
              <a:rPr lang="en-US" smtClean="0">
                <a:sym typeface="Symbol" pitchFamily="84" charset="2"/>
              </a:rPr>
              <a:t> do</a:t>
            </a:r>
            <a:r>
              <a:rPr lang="en-US" b="0" smtClean="0">
                <a:sym typeface="Symbol" pitchFamily="84" charset="2"/>
              </a:rPr>
              <a:t/>
            </a:r>
            <a:br>
              <a:rPr lang="en-US" b="0" smtClean="0">
                <a:sym typeface="Symbol" pitchFamily="84" charset="2"/>
              </a:rPr>
            </a:br>
            <a:r>
              <a:rPr lang="en-US" b="0" smtClean="0">
                <a:sym typeface="Symbol" pitchFamily="84" charset="2"/>
              </a:rPr>
              <a:t>      </a:t>
            </a:r>
            <a:r>
              <a:rPr lang="en-US" smtClean="0"/>
              <a:t>for </a:t>
            </a:r>
            <a:r>
              <a:rPr lang="en-US" b="0" i="1" smtClean="0"/>
              <a:t>j</a:t>
            </a:r>
            <a:r>
              <a:rPr lang="en-US" b="0" smtClean="0"/>
              <a:t> </a:t>
            </a:r>
            <a:r>
              <a:rPr lang="en-US" b="0" smtClean="0">
                <a:sym typeface="Symbol" pitchFamily="84" charset="2"/>
              </a:rPr>
              <a:t></a:t>
            </a:r>
            <a:r>
              <a:rPr lang="en-US" b="0" i="1" smtClean="0">
                <a:sym typeface="Symbol" pitchFamily="84" charset="2"/>
              </a:rPr>
              <a:t>  </a:t>
            </a:r>
            <a:r>
              <a:rPr lang="en-US" b="0" i="1" smtClean="0"/>
              <a:t>i </a:t>
            </a:r>
            <a:r>
              <a:rPr lang="en-US" b="0" smtClean="0"/>
              <a:t>+ 1</a:t>
            </a:r>
            <a:r>
              <a:rPr lang="en-US" smtClean="0">
                <a:sym typeface="Symbol" pitchFamily="84" charset="2"/>
              </a:rPr>
              <a:t> to </a:t>
            </a:r>
            <a:r>
              <a:rPr lang="en-US" b="0" i="1" smtClean="0">
                <a:sym typeface="Symbol" pitchFamily="84" charset="2"/>
              </a:rPr>
              <a:t>n </a:t>
            </a:r>
            <a:r>
              <a:rPr lang="en-US" smtClean="0"/>
              <a:t>-</a:t>
            </a:r>
            <a:r>
              <a:rPr lang="en-US" b="0" smtClean="0"/>
              <a:t> </a:t>
            </a:r>
            <a:r>
              <a:rPr lang="en-US" b="0" smtClean="0">
                <a:sym typeface="Symbol" pitchFamily="84" charset="2"/>
              </a:rPr>
              <a:t>1</a:t>
            </a:r>
            <a:r>
              <a:rPr lang="en-US" smtClean="0">
                <a:sym typeface="Symbol" pitchFamily="84" charset="2"/>
              </a:rPr>
              <a:t> do </a:t>
            </a:r>
            <a:r>
              <a:rPr lang="en-US" b="0" smtClean="0">
                <a:sym typeface="Symbol" pitchFamily="84" charset="2"/>
              </a:rPr>
              <a:t/>
            </a:r>
            <a:br>
              <a:rPr lang="en-US" b="0" smtClean="0">
                <a:sym typeface="Symbol" pitchFamily="84" charset="2"/>
              </a:rPr>
            </a:br>
            <a:r>
              <a:rPr lang="en-US" b="0" smtClean="0">
                <a:sym typeface="Symbol" pitchFamily="84" charset="2"/>
              </a:rPr>
              <a:t>            </a:t>
            </a:r>
            <a:r>
              <a:rPr lang="en-US" smtClean="0"/>
              <a:t>for</a:t>
            </a:r>
            <a:r>
              <a:rPr lang="en-US" b="0" smtClean="0"/>
              <a:t> </a:t>
            </a:r>
            <a:r>
              <a:rPr lang="en-US" b="0" i="1" smtClean="0"/>
              <a:t>k</a:t>
            </a:r>
            <a:r>
              <a:rPr lang="en-US" b="0" smtClean="0"/>
              <a:t> </a:t>
            </a:r>
            <a:r>
              <a:rPr lang="en-US" b="0" smtClean="0">
                <a:sym typeface="Symbol" pitchFamily="84" charset="2"/>
              </a:rPr>
              <a:t></a:t>
            </a:r>
            <a:r>
              <a:rPr lang="en-US" b="0" i="1" smtClean="0">
                <a:sym typeface="Symbol" pitchFamily="84" charset="2"/>
              </a:rPr>
              <a:t>  </a:t>
            </a:r>
            <a:r>
              <a:rPr lang="en-US" b="0" i="1" smtClean="0"/>
              <a:t>i</a:t>
            </a:r>
            <a:r>
              <a:rPr lang="en-US" smtClean="0">
                <a:sym typeface="Symbol" pitchFamily="84" charset="2"/>
              </a:rPr>
              <a:t> to</a:t>
            </a:r>
            <a:r>
              <a:rPr lang="en-US" b="0" smtClean="0">
                <a:sym typeface="Symbol" pitchFamily="84" charset="2"/>
              </a:rPr>
              <a:t> </a:t>
            </a:r>
            <a:r>
              <a:rPr lang="en-US" b="0" i="1" smtClean="0">
                <a:sym typeface="Symbol" pitchFamily="84" charset="2"/>
              </a:rPr>
              <a:t>n </a:t>
            </a:r>
            <a:r>
              <a:rPr lang="en-US" smtClean="0">
                <a:sym typeface="Symbol" pitchFamily="84" charset="2"/>
              </a:rPr>
              <a:t>do</a:t>
            </a:r>
          </a:p>
          <a:p>
            <a:pPr marL="0" indent="0">
              <a:buFont typeface="Monotype Sorts" pitchFamily="2" charset="2"/>
              <a:buNone/>
              <a:defRPr/>
            </a:pPr>
            <a:r>
              <a:rPr lang="en-US" b="0" smtClean="0">
                <a:sym typeface="Symbol" pitchFamily="84" charset="2"/>
              </a:rPr>
              <a:t>                 </a:t>
            </a:r>
            <a:r>
              <a:rPr lang="en-US" b="0" i="1" smtClean="0">
                <a:sym typeface="Symbol" pitchFamily="84" charset="2"/>
              </a:rPr>
              <a:t>A</a:t>
            </a:r>
            <a:r>
              <a:rPr lang="en-US" b="0" smtClean="0">
                <a:sym typeface="Symbol" pitchFamily="84" charset="2"/>
              </a:rPr>
              <a:t>[</a:t>
            </a:r>
            <a:r>
              <a:rPr lang="en-US" b="0" i="1" smtClean="0">
                <a:sym typeface="Symbol" pitchFamily="84" charset="2"/>
              </a:rPr>
              <a:t>j</a:t>
            </a:r>
            <a:r>
              <a:rPr lang="en-US" b="0" smtClean="0">
                <a:sym typeface="Symbol" pitchFamily="84" charset="2"/>
              </a:rPr>
              <a:t>,</a:t>
            </a:r>
            <a:r>
              <a:rPr lang="en-US" b="0" i="1" smtClean="0">
                <a:sym typeface="Symbol" pitchFamily="84" charset="2"/>
              </a:rPr>
              <a:t>k</a:t>
            </a:r>
            <a:r>
              <a:rPr lang="en-US" b="0" smtClean="0">
                <a:sym typeface="Symbol" pitchFamily="84" charset="2"/>
              </a:rPr>
              <a:t>] </a:t>
            </a:r>
            <a:r>
              <a:rPr lang="en-US" b="0" i="1" smtClean="0">
                <a:sym typeface="Symbol" pitchFamily="84" charset="2"/>
              </a:rPr>
              <a:t> A</a:t>
            </a:r>
            <a:r>
              <a:rPr lang="en-US" b="0" smtClean="0">
                <a:sym typeface="Symbol" pitchFamily="84" charset="2"/>
              </a:rPr>
              <a:t>[</a:t>
            </a:r>
            <a:r>
              <a:rPr lang="en-US" b="0" i="1" smtClean="0">
                <a:sym typeface="Symbol" pitchFamily="84" charset="2"/>
              </a:rPr>
              <a:t>j</a:t>
            </a:r>
            <a:r>
              <a:rPr lang="en-US" b="0" smtClean="0">
                <a:sym typeface="Symbol" pitchFamily="84" charset="2"/>
              </a:rPr>
              <a:t>,</a:t>
            </a:r>
            <a:r>
              <a:rPr lang="en-US" b="0" i="1" smtClean="0">
                <a:sym typeface="Symbol" pitchFamily="84" charset="2"/>
              </a:rPr>
              <a:t>k</a:t>
            </a:r>
            <a:r>
              <a:rPr lang="en-US" b="0" smtClean="0">
                <a:sym typeface="Symbol" pitchFamily="84" charset="2"/>
              </a:rPr>
              <a:t>] </a:t>
            </a:r>
            <a:r>
              <a:rPr lang="en-US" smtClean="0"/>
              <a:t>-</a:t>
            </a:r>
            <a:r>
              <a:rPr lang="en-US" b="0" smtClean="0">
                <a:sym typeface="Symbol" pitchFamily="84" charset="2"/>
              </a:rPr>
              <a:t> </a:t>
            </a:r>
            <a:r>
              <a:rPr lang="en-US" b="0" i="1" smtClean="0"/>
              <a:t>A</a:t>
            </a:r>
            <a:r>
              <a:rPr lang="en-US" b="0" smtClean="0"/>
              <a:t>[</a:t>
            </a:r>
            <a:r>
              <a:rPr lang="en-US" b="0" i="1" smtClean="0"/>
              <a:t>i</a:t>
            </a:r>
            <a:r>
              <a:rPr lang="en-US" b="0" smtClean="0"/>
              <a:t>,</a:t>
            </a:r>
            <a:r>
              <a:rPr lang="en-US" b="0" i="1" smtClean="0"/>
              <a:t>k</a:t>
            </a:r>
            <a:r>
              <a:rPr lang="en-US" b="0" smtClean="0"/>
              <a:t>] </a:t>
            </a:r>
            <a:r>
              <a:rPr lang="en-US" b="0" smtClean="0">
                <a:sym typeface="Symbol" pitchFamily="84" charset="2"/>
              </a:rPr>
              <a:t></a:t>
            </a:r>
            <a:r>
              <a:rPr lang="en-US" b="0" smtClean="0"/>
              <a:t> </a:t>
            </a:r>
            <a:r>
              <a:rPr lang="en-US" b="0" i="1" smtClean="0">
                <a:sym typeface="Symbol" pitchFamily="84" charset="2"/>
              </a:rPr>
              <a:t>A</a:t>
            </a:r>
            <a:r>
              <a:rPr lang="en-US" b="0" smtClean="0">
                <a:sym typeface="Symbol" pitchFamily="84" charset="2"/>
              </a:rPr>
              <a:t>[</a:t>
            </a:r>
            <a:r>
              <a:rPr lang="en-US" b="0" i="1" smtClean="0">
                <a:sym typeface="Symbol" pitchFamily="84" charset="2"/>
              </a:rPr>
              <a:t>j</a:t>
            </a:r>
            <a:r>
              <a:rPr lang="en-US" b="0" smtClean="0">
                <a:sym typeface="Symbol" pitchFamily="84" charset="2"/>
              </a:rPr>
              <a:t>,</a:t>
            </a:r>
            <a:r>
              <a:rPr lang="en-US" b="0" i="1" smtClean="0">
                <a:sym typeface="Symbol" pitchFamily="84" charset="2"/>
              </a:rPr>
              <a:t>i</a:t>
            </a:r>
            <a:r>
              <a:rPr lang="en-US" b="0" smtClean="0">
                <a:sym typeface="Symbol" pitchFamily="84" charset="2"/>
              </a:rPr>
              <a:t>] / </a:t>
            </a:r>
            <a:r>
              <a:rPr lang="en-US" b="0" i="1" smtClean="0"/>
              <a:t>A</a:t>
            </a:r>
            <a:r>
              <a:rPr lang="en-US" b="0" smtClean="0"/>
              <a:t>[</a:t>
            </a:r>
            <a:r>
              <a:rPr lang="en-US" b="0" i="1" smtClean="0"/>
              <a:t>i</a:t>
            </a:r>
            <a:r>
              <a:rPr lang="en-US" b="0" smtClean="0"/>
              <a:t>,</a:t>
            </a:r>
            <a:r>
              <a:rPr lang="en-US" b="0" i="1" smtClean="0"/>
              <a:t>i</a:t>
            </a:r>
            <a:r>
              <a:rPr lang="en-US" b="0" smtClean="0"/>
              <a:t>]</a:t>
            </a:r>
          </a:p>
          <a:p>
            <a:pPr marL="0" indent="0">
              <a:buFont typeface="Monotype Sorts" pitchFamily="2" charset="2"/>
              <a:buNone/>
              <a:defRPr/>
            </a:pPr>
            <a:endParaRPr lang="en-US" smtClean="0"/>
          </a:p>
          <a:p>
            <a:pPr marL="0" indent="0">
              <a:buFont typeface="Monotype Sorts" pitchFamily="2" charset="2"/>
              <a:buNone/>
              <a:defRPr/>
            </a:pPr>
            <a:r>
              <a:rPr lang="en-US" smtClean="0"/>
              <a:t>Find the efficiency class and a constant factor improvement.</a:t>
            </a:r>
            <a:endParaRPr lang="en-US" b="0" smtClean="0"/>
          </a:p>
          <a:p>
            <a:pPr marL="0" indent="0">
              <a:buFont typeface="Monotype Sorts" pitchFamily="2" charset="2"/>
              <a:buNone/>
              <a:defRPr/>
            </a:pPr>
            <a:endParaRPr lang="en-US" smtClean="0"/>
          </a:p>
        </p:txBody>
      </p:sp>
      <p:sp>
        <p:nvSpPr>
          <p:cNvPr id="297989" name="Text Box 5"/>
          <p:cNvSpPr txBox="1">
            <a:spLocks noChangeArrowheads="1"/>
          </p:cNvSpPr>
          <p:nvPr/>
        </p:nvSpPr>
        <p:spPr bwMode="auto">
          <a:xfrm>
            <a:off x="2514600" y="4648200"/>
            <a:ext cx="5334000" cy="2133600"/>
          </a:xfrm>
          <a:prstGeom prst="rect">
            <a:avLst/>
          </a:prstGeom>
          <a:noFill/>
          <a:ln w="12700">
            <a:noFill/>
            <a:miter lim="800000"/>
            <a:headEnd type="none" w="sm" len="sm"/>
            <a:tailEnd type="none" w="sm" len="sm"/>
          </a:ln>
          <a:effectLst/>
        </p:spPr>
        <p:txBody>
          <a:bodyPr>
            <a:spAutoFit/>
          </a:bodyPr>
          <a:lstStyle/>
          <a:p>
            <a:pPr algn="l">
              <a:defRPr/>
            </a:pPr>
            <a:r>
              <a:rPr kumimoji="1" lang="en-US" sz="2000" b="1">
                <a:solidFill>
                  <a:srgbClr val="FF6600"/>
                </a:solidFill>
                <a:effectLst>
                  <a:outerShdw blurRad="38100" dist="38100" dir="2700000" algn="tl">
                    <a:srgbClr val="000000"/>
                  </a:outerShdw>
                </a:effectLst>
              </a:rPr>
              <a:t>for</a:t>
            </a:r>
            <a:r>
              <a:rPr kumimoji="1" lang="en-US" sz="2000">
                <a:solidFill>
                  <a:srgbClr val="FF6600"/>
                </a:solidFill>
                <a:effectLst>
                  <a:outerShdw blurRad="38100" dist="38100" dir="2700000" algn="tl">
                    <a:srgbClr val="000000"/>
                  </a:outerShdw>
                </a:effectLst>
              </a:rPr>
              <a:t> </a:t>
            </a:r>
            <a:r>
              <a:rPr kumimoji="1" lang="en-US" sz="2000" i="1">
                <a:solidFill>
                  <a:srgbClr val="FF6600"/>
                </a:solidFill>
                <a:effectLst>
                  <a:outerShdw blurRad="38100" dist="38100" dir="2700000" algn="tl">
                    <a:srgbClr val="000000"/>
                  </a:outerShdw>
                </a:effectLst>
              </a:rPr>
              <a:t>i</a:t>
            </a:r>
            <a:r>
              <a:rPr kumimoji="1" lang="en-US" sz="2000">
                <a:solidFill>
                  <a:srgbClr val="FF6600"/>
                </a:solidFill>
                <a:effectLst>
                  <a:outerShdw blurRad="38100" dist="38100" dir="2700000" algn="tl">
                    <a:srgbClr val="000000"/>
                  </a:outerShdw>
                </a:effectLst>
              </a:rPr>
              <a:t> </a:t>
            </a:r>
            <a:r>
              <a:rPr kumimoji="1" lang="en-US" sz="2000">
                <a:solidFill>
                  <a:srgbClr val="FF6600"/>
                </a:solidFill>
                <a:effectLst>
                  <a:outerShdw blurRad="38100" dist="38100" dir="2700000" algn="tl">
                    <a:srgbClr val="000000"/>
                  </a:outerShdw>
                </a:effectLst>
                <a:sym typeface="Symbol" pitchFamily="84" charset="2"/>
              </a:rPr>
              <a:t></a:t>
            </a:r>
            <a:r>
              <a:rPr kumimoji="1" lang="en-US" sz="2000" i="1">
                <a:solidFill>
                  <a:srgbClr val="FF6600"/>
                </a:solidFill>
                <a:effectLst>
                  <a:outerShdw blurRad="38100" dist="38100" dir="2700000" algn="tl">
                    <a:srgbClr val="000000"/>
                  </a:outerShdw>
                </a:effectLst>
                <a:sym typeface="Symbol" pitchFamily="84" charset="2"/>
              </a:rPr>
              <a:t>  </a:t>
            </a:r>
            <a:r>
              <a:rPr kumimoji="1" lang="en-US" sz="2000">
                <a:solidFill>
                  <a:srgbClr val="FF6600"/>
                </a:solidFill>
                <a:effectLst>
                  <a:outerShdw blurRad="38100" dist="38100" dir="2700000" algn="tl">
                    <a:srgbClr val="000000"/>
                  </a:outerShdw>
                </a:effectLst>
                <a:sym typeface="Symbol" pitchFamily="84" charset="2"/>
              </a:rPr>
              <a:t>0</a:t>
            </a:r>
            <a:r>
              <a:rPr kumimoji="1" lang="en-US" sz="2000" b="1">
                <a:solidFill>
                  <a:srgbClr val="FF6600"/>
                </a:solidFill>
                <a:effectLst>
                  <a:outerShdw blurRad="38100" dist="38100" dir="2700000" algn="tl">
                    <a:srgbClr val="000000"/>
                  </a:outerShdw>
                </a:effectLst>
                <a:sym typeface="Symbol" pitchFamily="84" charset="2"/>
              </a:rPr>
              <a:t> to</a:t>
            </a:r>
            <a:r>
              <a:rPr kumimoji="1" lang="en-US" sz="2000">
                <a:solidFill>
                  <a:srgbClr val="FF6600"/>
                </a:solidFill>
                <a:effectLst>
                  <a:outerShdw blurRad="38100" dist="38100" dir="2700000" algn="tl">
                    <a:srgbClr val="000000"/>
                  </a:outerShdw>
                </a:effectLst>
                <a:sym typeface="Symbol" pitchFamily="84" charset="2"/>
              </a:rPr>
              <a:t> </a:t>
            </a:r>
            <a:r>
              <a:rPr kumimoji="1" lang="en-US" sz="2000" i="1">
                <a:solidFill>
                  <a:srgbClr val="FF6600"/>
                </a:solidFill>
                <a:effectLst>
                  <a:outerShdw blurRad="38100" dist="38100" dir="2700000" algn="tl">
                    <a:srgbClr val="000000"/>
                  </a:outerShdw>
                </a:effectLst>
                <a:sym typeface="Symbol" pitchFamily="84" charset="2"/>
              </a:rPr>
              <a:t>n </a:t>
            </a:r>
            <a:r>
              <a:rPr kumimoji="1" lang="en-US" sz="2000" b="1">
                <a:solidFill>
                  <a:srgbClr val="FF6600"/>
                </a:solidFill>
                <a:effectLst>
                  <a:outerShdw blurRad="38100" dist="38100" dir="2700000" algn="tl">
                    <a:srgbClr val="000000"/>
                  </a:outerShdw>
                </a:effectLst>
              </a:rPr>
              <a:t>-</a:t>
            </a:r>
            <a:r>
              <a:rPr kumimoji="1" lang="en-US" sz="2000" i="1">
                <a:solidFill>
                  <a:srgbClr val="FF6600"/>
                </a:solidFill>
                <a:effectLst>
                  <a:outerShdw blurRad="38100" dist="38100" dir="2700000" algn="tl">
                    <a:srgbClr val="000000"/>
                  </a:outerShdw>
                </a:effectLst>
                <a:sym typeface="Symbol" pitchFamily="84" charset="2"/>
              </a:rPr>
              <a:t> </a:t>
            </a:r>
            <a:r>
              <a:rPr kumimoji="1" lang="en-US" sz="2000">
                <a:solidFill>
                  <a:srgbClr val="FF6600"/>
                </a:solidFill>
                <a:effectLst>
                  <a:outerShdw blurRad="38100" dist="38100" dir="2700000" algn="tl">
                    <a:srgbClr val="000000"/>
                  </a:outerShdw>
                </a:effectLst>
                <a:sym typeface="Symbol" pitchFamily="84" charset="2"/>
              </a:rPr>
              <a:t>2</a:t>
            </a:r>
            <a:r>
              <a:rPr kumimoji="1" lang="en-US" sz="2000" b="1">
                <a:solidFill>
                  <a:srgbClr val="FF6600"/>
                </a:solidFill>
                <a:effectLst>
                  <a:outerShdw blurRad="38100" dist="38100" dir="2700000" algn="tl">
                    <a:srgbClr val="000000"/>
                  </a:outerShdw>
                </a:effectLst>
                <a:sym typeface="Symbol" pitchFamily="84" charset="2"/>
              </a:rPr>
              <a:t> do</a:t>
            </a:r>
            <a:r>
              <a:rPr kumimoji="1" lang="en-US" sz="2000">
                <a:solidFill>
                  <a:srgbClr val="FF6600"/>
                </a:solidFill>
                <a:effectLst>
                  <a:outerShdw blurRad="38100" dist="38100" dir="2700000" algn="tl">
                    <a:srgbClr val="000000"/>
                  </a:outerShdw>
                </a:effectLst>
                <a:sym typeface="Symbol" pitchFamily="84" charset="2"/>
              </a:rPr>
              <a:t/>
            </a:r>
            <a:br>
              <a:rPr kumimoji="1" lang="en-US" sz="2000">
                <a:solidFill>
                  <a:srgbClr val="FF6600"/>
                </a:solidFill>
                <a:effectLst>
                  <a:outerShdw blurRad="38100" dist="38100" dir="2700000" algn="tl">
                    <a:srgbClr val="000000"/>
                  </a:outerShdw>
                </a:effectLst>
                <a:sym typeface="Symbol" pitchFamily="84" charset="2"/>
              </a:rPr>
            </a:br>
            <a:r>
              <a:rPr kumimoji="1" lang="en-US" sz="2000">
                <a:solidFill>
                  <a:srgbClr val="FF6600"/>
                </a:solidFill>
                <a:effectLst>
                  <a:outerShdw blurRad="38100" dist="38100" dir="2700000" algn="tl">
                    <a:srgbClr val="000000"/>
                  </a:outerShdw>
                </a:effectLst>
                <a:sym typeface="Symbol" pitchFamily="84" charset="2"/>
              </a:rPr>
              <a:t>      </a:t>
            </a:r>
            <a:r>
              <a:rPr kumimoji="1" lang="en-US" sz="2000" b="1">
                <a:solidFill>
                  <a:srgbClr val="FF6600"/>
                </a:solidFill>
                <a:effectLst>
                  <a:outerShdw blurRad="38100" dist="38100" dir="2700000" algn="tl">
                    <a:srgbClr val="000000"/>
                  </a:outerShdw>
                </a:effectLst>
              </a:rPr>
              <a:t>for </a:t>
            </a:r>
            <a:r>
              <a:rPr kumimoji="1" lang="en-US" sz="2000" i="1">
                <a:solidFill>
                  <a:srgbClr val="FF6600"/>
                </a:solidFill>
                <a:effectLst>
                  <a:outerShdw blurRad="38100" dist="38100" dir="2700000" algn="tl">
                    <a:srgbClr val="000000"/>
                  </a:outerShdw>
                </a:effectLst>
              </a:rPr>
              <a:t>j</a:t>
            </a:r>
            <a:r>
              <a:rPr kumimoji="1" lang="en-US" sz="2000">
                <a:solidFill>
                  <a:srgbClr val="FF6600"/>
                </a:solidFill>
                <a:effectLst>
                  <a:outerShdw blurRad="38100" dist="38100" dir="2700000" algn="tl">
                    <a:srgbClr val="000000"/>
                  </a:outerShdw>
                </a:effectLst>
              </a:rPr>
              <a:t> </a:t>
            </a:r>
            <a:r>
              <a:rPr kumimoji="1" lang="en-US" sz="2000">
                <a:solidFill>
                  <a:srgbClr val="FF6600"/>
                </a:solidFill>
                <a:effectLst>
                  <a:outerShdw blurRad="38100" dist="38100" dir="2700000" algn="tl">
                    <a:srgbClr val="000000"/>
                  </a:outerShdw>
                </a:effectLst>
                <a:sym typeface="Symbol" pitchFamily="84" charset="2"/>
              </a:rPr>
              <a:t></a:t>
            </a:r>
            <a:r>
              <a:rPr kumimoji="1" lang="en-US" sz="2000" i="1">
                <a:solidFill>
                  <a:srgbClr val="FF6600"/>
                </a:solidFill>
                <a:effectLst>
                  <a:outerShdw blurRad="38100" dist="38100" dir="2700000" algn="tl">
                    <a:srgbClr val="000000"/>
                  </a:outerShdw>
                </a:effectLst>
                <a:sym typeface="Symbol" pitchFamily="84" charset="2"/>
              </a:rPr>
              <a:t>  </a:t>
            </a:r>
            <a:r>
              <a:rPr kumimoji="1" lang="en-US" sz="2000" i="1">
                <a:solidFill>
                  <a:srgbClr val="FF6600"/>
                </a:solidFill>
                <a:effectLst>
                  <a:outerShdw blurRad="38100" dist="38100" dir="2700000" algn="tl">
                    <a:srgbClr val="000000"/>
                  </a:outerShdw>
                </a:effectLst>
              </a:rPr>
              <a:t>i </a:t>
            </a:r>
            <a:r>
              <a:rPr kumimoji="1" lang="en-US" sz="2000">
                <a:solidFill>
                  <a:srgbClr val="FF6600"/>
                </a:solidFill>
                <a:effectLst>
                  <a:outerShdw blurRad="38100" dist="38100" dir="2700000" algn="tl">
                    <a:srgbClr val="000000"/>
                  </a:outerShdw>
                </a:effectLst>
              </a:rPr>
              <a:t>+ 1</a:t>
            </a:r>
            <a:r>
              <a:rPr kumimoji="1" lang="en-US" sz="2000" b="1">
                <a:solidFill>
                  <a:srgbClr val="FF6600"/>
                </a:solidFill>
                <a:effectLst>
                  <a:outerShdw blurRad="38100" dist="38100" dir="2700000" algn="tl">
                    <a:srgbClr val="000000"/>
                  </a:outerShdw>
                </a:effectLst>
                <a:sym typeface="Symbol" pitchFamily="84" charset="2"/>
              </a:rPr>
              <a:t> to </a:t>
            </a:r>
            <a:r>
              <a:rPr kumimoji="1" lang="en-US" sz="2000" i="1">
                <a:solidFill>
                  <a:srgbClr val="FF6600"/>
                </a:solidFill>
                <a:effectLst>
                  <a:outerShdw blurRad="38100" dist="38100" dir="2700000" algn="tl">
                    <a:srgbClr val="000000"/>
                  </a:outerShdw>
                </a:effectLst>
                <a:sym typeface="Symbol" pitchFamily="84" charset="2"/>
              </a:rPr>
              <a:t>n </a:t>
            </a:r>
            <a:r>
              <a:rPr kumimoji="1" lang="en-US" sz="2000" b="1">
                <a:solidFill>
                  <a:srgbClr val="FF6600"/>
                </a:solidFill>
                <a:effectLst>
                  <a:outerShdw blurRad="38100" dist="38100" dir="2700000" algn="tl">
                    <a:srgbClr val="000000"/>
                  </a:outerShdw>
                </a:effectLst>
              </a:rPr>
              <a:t>-</a:t>
            </a:r>
            <a:r>
              <a:rPr kumimoji="1" lang="en-US" sz="2000">
                <a:solidFill>
                  <a:srgbClr val="FF6600"/>
                </a:solidFill>
                <a:effectLst>
                  <a:outerShdw blurRad="38100" dist="38100" dir="2700000" algn="tl">
                    <a:srgbClr val="000000"/>
                  </a:outerShdw>
                </a:effectLst>
              </a:rPr>
              <a:t> </a:t>
            </a:r>
            <a:r>
              <a:rPr kumimoji="1" lang="en-US" sz="2000">
                <a:solidFill>
                  <a:srgbClr val="FF6600"/>
                </a:solidFill>
                <a:effectLst>
                  <a:outerShdw blurRad="38100" dist="38100" dir="2700000" algn="tl">
                    <a:srgbClr val="000000"/>
                  </a:outerShdw>
                </a:effectLst>
                <a:sym typeface="Symbol" pitchFamily="84" charset="2"/>
              </a:rPr>
              <a:t>1</a:t>
            </a:r>
            <a:r>
              <a:rPr kumimoji="1" lang="en-US" sz="2000" b="1">
                <a:solidFill>
                  <a:srgbClr val="FF6600"/>
                </a:solidFill>
                <a:effectLst>
                  <a:outerShdw blurRad="38100" dist="38100" dir="2700000" algn="tl">
                    <a:srgbClr val="000000"/>
                  </a:outerShdw>
                </a:effectLst>
                <a:sym typeface="Symbol" pitchFamily="84" charset="2"/>
              </a:rPr>
              <a:t> do </a:t>
            </a:r>
            <a:r>
              <a:rPr kumimoji="1" lang="en-US" sz="2000">
                <a:solidFill>
                  <a:srgbClr val="FF6600"/>
                </a:solidFill>
                <a:effectLst>
                  <a:outerShdw blurRad="38100" dist="38100" dir="2700000" algn="tl">
                    <a:srgbClr val="000000"/>
                  </a:outerShdw>
                </a:effectLst>
                <a:sym typeface="Symbol" pitchFamily="84" charset="2"/>
              </a:rPr>
              <a:t/>
            </a:r>
            <a:br>
              <a:rPr kumimoji="1" lang="en-US" sz="2000">
                <a:solidFill>
                  <a:srgbClr val="FF6600"/>
                </a:solidFill>
                <a:effectLst>
                  <a:outerShdw blurRad="38100" dist="38100" dir="2700000" algn="tl">
                    <a:srgbClr val="000000"/>
                  </a:outerShdw>
                </a:effectLst>
                <a:sym typeface="Symbol" pitchFamily="84" charset="2"/>
              </a:rPr>
            </a:br>
            <a:r>
              <a:rPr kumimoji="1" lang="en-US" sz="2000">
                <a:solidFill>
                  <a:srgbClr val="FF6600"/>
                </a:solidFill>
                <a:effectLst>
                  <a:outerShdw blurRad="38100" dist="38100" dir="2700000" algn="tl">
                    <a:srgbClr val="000000"/>
                  </a:outerShdw>
                </a:effectLst>
                <a:sym typeface="Symbol" pitchFamily="84" charset="2"/>
              </a:rPr>
              <a:t>            </a:t>
            </a:r>
            <a:r>
              <a:rPr kumimoji="1" lang="en-US" sz="2000" i="1">
                <a:solidFill>
                  <a:srgbClr val="FF6600"/>
                </a:solidFill>
                <a:effectLst>
                  <a:outerShdw blurRad="38100" dist="38100" dir="2700000" algn="tl">
                    <a:srgbClr val="000000"/>
                  </a:outerShdw>
                </a:effectLst>
                <a:sym typeface="Symbol" pitchFamily="84" charset="2"/>
              </a:rPr>
              <a:t>B</a:t>
            </a:r>
            <a:r>
              <a:rPr kumimoji="1" lang="en-US" sz="2000">
                <a:solidFill>
                  <a:srgbClr val="FF6600"/>
                </a:solidFill>
                <a:effectLst>
                  <a:outerShdw blurRad="38100" dist="38100" dir="2700000" algn="tl">
                    <a:srgbClr val="000000"/>
                  </a:outerShdw>
                </a:effectLst>
                <a:sym typeface="Symbol" pitchFamily="84" charset="2"/>
              </a:rPr>
              <a:t> </a:t>
            </a:r>
            <a:r>
              <a:rPr kumimoji="1" lang="en-US">
                <a:solidFill>
                  <a:srgbClr val="FF6600"/>
                </a:solidFill>
                <a:effectLst>
                  <a:outerShdw blurRad="38100" dist="38100" dir="2700000" algn="tl">
                    <a:srgbClr val="000000"/>
                  </a:outerShdw>
                </a:effectLst>
                <a:sym typeface="Symbol" pitchFamily="84" charset="2"/>
              </a:rPr>
              <a:t></a:t>
            </a:r>
            <a:r>
              <a:rPr kumimoji="1" lang="en-US" sz="2000">
                <a:solidFill>
                  <a:srgbClr val="FF6600"/>
                </a:solidFill>
                <a:effectLst>
                  <a:outerShdw blurRad="38100" dist="38100" dir="2700000" algn="tl">
                    <a:srgbClr val="000000"/>
                  </a:outerShdw>
                </a:effectLst>
                <a:sym typeface="Symbol" pitchFamily="84" charset="2"/>
              </a:rPr>
              <a:t> </a:t>
            </a:r>
            <a:r>
              <a:rPr kumimoji="1" lang="en-US" sz="2000" i="1">
                <a:solidFill>
                  <a:srgbClr val="FF6600"/>
                </a:solidFill>
                <a:effectLst>
                  <a:outerShdw blurRad="38100" dist="38100" dir="2700000" algn="tl">
                    <a:srgbClr val="000000"/>
                  </a:outerShdw>
                </a:effectLst>
              </a:rPr>
              <a:t>A</a:t>
            </a:r>
            <a:r>
              <a:rPr kumimoji="1" lang="en-US" sz="2000">
                <a:solidFill>
                  <a:srgbClr val="FF6600"/>
                </a:solidFill>
                <a:effectLst>
                  <a:outerShdw blurRad="38100" dist="38100" dir="2700000" algn="tl">
                    <a:srgbClr val="000000"/>
                  </a:outerShdw>
                </a:effectLst>
              </a:rPr>
              <a:t>[</a:t>
            </a:r>
            <a:r>
              <a:rPr kumimoji="1" lang="en-US" sz="2000" i="1">
                <a:solidFill>
                  <a:srgbClr val="FF6600"/>
                </a:solidFill>
                <a:effectLst>
                  <a:outerShdw blurRad="38100" dist="38100" dir="2700000" algn="tl">
                    <a:srgbClr val="000000"/>
                  </a:outerShdw>
                </a:effectLst>
              </a:rPr>
              <a:t>j,i</a:t>
            </a:r>
            <a:r>
              <a:rPr kumimoji="1" lang="en-US" sz="2000">
                <a:solidFill>
                  <a:srgbClr val="FF6600"/>
                </a:solidFill>
                <a:effectLst>
                  <a:outerShdw blurRad="38100" dist="38100" dir="2700000" algn="tl">
                    <a:srgbClr val="000000"/>
                  </a:outerShdw>
                </a:effectLst>
              </a:rPr>
              <a:t>] </a:t>
            </a:r>
            <a:r>
              <a:rPr kumimoji="1" lang="en-US" sz="2000">
                <a:solidFill>
                  <a:srgbClr val="FF6600"/>
                </a:solidFill>
                <a:effectLst>
                  <a:outerShdw blurRad="38100" dist="38100" dir="2700000" algn="tl">
                    <a:srgbClr val="000000"/>
                  </a:outerShdw>
                </a:effectLst>
                <a:sym typeface="Symbol" pitchFamily="84" charset="2"/>
              </a:rPr>
              <a:t>/</a:t>
            </a:r>
            <a:r>
              <a:rPr kumimoji="1" lang="en-US" sz="2000">
                <a:solidFill>
                  <a:srgbClr val="FF6600"/>
                </a:solidFill>
                <a:effectLst>
                  <a:outerShdw blurRad="38100" dist="38100" dir="2700000" algn="tl">
                    <a:srgbClr val="000000"/>
                  </a:outerShdw>
                </a:effectLst>
              </a:rPr>
              <a:t> </a:t>
            </a:r>
            <a:r>
              <a:rPr kumimoji="1" lang="en-US" sz="2000" i="1">
                <a:solidFill>
                  <a:srgbClr val="FF6600"/>
                </a:solidFill>
                <a:effectLst>
                  <a:outerShdw blurRad="38100" dist="38100" dir="2700000" algn="tl">
                    <a:srgbClr val="000000"/>
                  </a:outerShdw>
                </a:effectLst>
                <a:sym typeface="Symbol" pitchFamily="84" charset="2"/>
              </a:rPr>
              <a:t>A</a:t>
            </a:r>
            <a:r>
              <a:rPr kumimoji="1" lang="en-US" sz="2000">
                <a:solidFill>
                  <a:srgbClr val="FF6600"/>
                </a:solidFill>
                <a:effectLst>
                  <a:outerShdw blurRad="38100" dist="38100" dir="2700000" algn="tl">
                    <a:srgbClr val="000000"/>
                  </a:outerShdw>
                </a:effectLst>
                <a:sym typeface="Symbol" pitchFamily="84" charset="2"/>
              </a:rPr>
              <a:t>[</a:t>
            </a:r>
            <a:r>
              <a:rPr kumimoji="1" lang="en-US" sz="2000" i="1">
                <a:solidFill>
                  <a:srgbClr val="FF6600"/>
                </a:solidFill>
                <a:effectLst>
                  <a:outerShdw blurRad="38100" dist="38100" dir="2700000" algn="tl">
                    <a:srgbClr val="000000"/>
                  </a:outerShdw>
                </a:effectLst>
                <a:sym typeface="Symbol" pitchFamily="84" charset="2"/>
              </a:rPr>
              <a:t>i</a:t>
            </a:r>
            <a:r>
              <a:rPr kumimoji="1" lang="en-US" sz="2000">
                <a:solidFill>
                  <a:srgbClr val="FF6600"/>
                </a:solidFill>
                <a:effectLst>
                  <a:outerShdw blurRad="38100" dist="38100" dir="2700000" algn="tl">
                    <a:srgbClr val="000000"/>
                  </a:outerShdw>
                </a:effectLst>
                <a:sym typeface="Symbol" pitchFamily="84" charset="2"/>
              </a:rPr>
              <a:t>,</a:t>
            </a:r>
            <a:r>
              <a:rPr kumimoji="1" lang="en-US" sz="2000" i="1">
                <a:solidFill>
                  <a:srgbClr val="FF6600"/>
                </a:solidFill>
                <a:effectLst>
                  <a:outerShdw blurRad="38100" dist="38100" dir="2700000" algn="tl">
                    <a:srgbClr val="000000"/>
                  </a:outerShdw>
                </a:effectLst>
                <a:sym typeface="Symbol" pitchFamily="84" charset="2"/>
              </a:rPr>
              <a:t>i</a:t>
            </a:r>
            <a:r>
              <a:rPr kumimoji="1" lang="en-US" sz="2000">
                <a:solidFill>
                  <a:srgbClr val="FF6600"/>
                </a:solidFill>
                <a:effectLst>
                  <a:outerShdw blurRad="38100" dist="38100" dir="2700000" algn="tl">
                    <a:srgbClr val="000000"/>
                  </a:outerShdw>
                </a:effectLst>
                <a:sym typeface="Symbol" pitchFamily="84" charset="2"/>
              </a:rPr>
              <a:t>]</a:t>
            </a:r>
          </a:p>
          <a:p>
            <a:pPr algn="l">
              <a:defRPr/>
            </a:pPr>
            <a:r>
              <a:rPr kumimoji="1" lang="en-US" sz="2000">
                <a:solidFill>
                  <a:srgbClr val="FF6600"/>
                </a:solidFill>
                <a:effectLst>
                  <a:outerShdw blurRad="38100" dist="38100" dir="2700000" algn="tl">
                    <a:srgbClr val="000000"/>
                  </a:outerShdw>
                </a:effectLst>
                <a:sym typeface="Symbol" pitchFamily="84" charset="2"/>
              </a:rPr>
              <a:t>            </a:t>
            </a:r>
            <a:r>
              <a:rPr kumimoji="1" lang="en-US" sz="2000" b="1">
                <a:solidFill>
                  <a:srgbClr val="FF6600"/>
                </a:solidFill>
                <a:effectLst>
                  <a:outerShdw blurRad="38100" dist="38100" dir="2700000" algn="tl">
                    <a:srgbClr val="000000"/>
                  </a:outerShdw>
                </a:effectLst>
              </a:rPr>
              <a:t>for</a:t>
            </a:r>
            <a:r>
              <a:rPr kumimoji="1" lang="en-US" sz="2000">
                <a:solidFill>
                  <a:srgbClr val="FF6600"/>
                </a:solidFill>
                <a:effectLst>
                  <a:outerShdw blurRad="38100" dist="38100" dir="2700000" algn="tl">
                    <a:srgbClr val="000000"/>
                  </a:outerShdw>
                </a:effectLst>
              </a:rPr>
              <a:t> </a:t>
            </a:r>
            <a:r>
              <a:rPr kumimoji="1" lang="en-US" sz="2000" i="1">
                <a:solidFill>
                  <a:srgbClr val="FF6600"/>
                </a:solidFill>
                <a:effectLst>
                  <a:outerShdw blurRad="38100" dist="38100" dir="2700000" algn="tl">
                    <a:srgbClr val="000000"/>
                  </a:outerShdw>
                </a:effectLst>
              </a:rPr>
              <a:t>k</a:t>
            </a:r>
            <a:r>
              <a:rPr kumimoji="1" lang="en-US" sz="2000">
                <a:solidFill>
                  <a:srgbClr val="FF6600"/>
                </a:solidFill>
                <a:effectLst>
                  <a:outerShdw blurRad="38100" dist="38100" dir="2700000" algn="tl">
                    <a:srgbClr val="000000"/>
                  </a:outerShdw>
                </a:effectLst>
              </a:rPr>
              <a:t> </a:t>
            </a:r>
            <a:r>
              <a:rPr kumimoji="1" lang="en-US" sz="2000">
                <a:solidFill>
                  <a:srgbClr val="FF6600"/>
                </a:solidFill>
                <a:effectLst>
                  <a:outerShdw blurRad="38100" dist="38100" dir="2700000" algn="tl">
                    <a:srgbClr val="000000"/>
                  </a:outerShdw>
                </a:effectLst>
                <a:sym typeface="Symbol" pitchFamily="84" charset="2"/>
              </a:rPr>
              <a:t></a:t>
            </a:r>
            <a:r>
              <a:rPr kumimoji="1" lang="en-US" sz="2000" i="1">
                <a:solidFill>
                  <a:srgbClr val="FF6600"/>
                </a:solidFill>
                <a:effectLst>
                  <a:outerShdw blurRad="38100" dist="38100" dir="2700000" algn="tl">
                    <a:srgbClr val="000000"/>
                  </a:outerShdw>
                </a:effectLst>
                <a:sym typeface="Symbol" pitchFamily="84" charset="2"/>
              </a:rPr>
              <a:t>  </a:t>
            </a:r>
            <a:r>
              <a:rPr kumimoji="1" lang="en-US" sz="2000" i="1">
                <a:solidFill>
                  <a:srgbClr val="FF6600"/>
                </a:solidFill>
                <a:effectLst>
                  <a:outerShdw blurRad="38100" dist="38100" dir="2700000" algn="tl">
                    <a:srgbClr val="000000"/>
                  </a:outerShdw>
                </a:effectLst>
              </a:rPr>
              <a:t>i</a:t>
            </a:r>
            <a:r>
              <a:rPr kumimoji="1" lang="en-US" sz="2000" b="1">
                <a:solidFill>
                  <a:srgbClr val="FF6600"/>
                </a:solidFill>
                <a:effectLst>
                  <a:outerShdw blurRad="38100" dist="38100" dir="2700000" algn="tl">
                    <a:srgbClr val="000000"/>
                  </a:outerShdw>
                </a:effectLst>
                <a:sym typeface="Symbol" pitchFamily="84" charset="2"/>
              </a:rPr>
              <a:t> to</a:t>
            </a:r>
            <a:r>
              <a:rPr kumimoji="1" lang="en-US" sz="2000">
                <a:solidFill>
                  <a:srgbClr val="FF6600"/>
                </a:solidFill>
                <a:effectLst>
                  <a:outerShdw blurRad="38100" dist="38100" dir="2700000" algn="tl">
                    <a:srgbClr val="000000"/>
                  </a:outerShdw>
                </a:effectLst>
                <a:sym typeface="Symbol" pitchFamily="84" charset="2"/>
              </a:rPr>
              <a:t> </a:t>
            </a:r>
            <a:r>
              <a:rPr kumimoji="1" lang="en-US" sz="2000" i="1">
                <a:solidFill>
                  <a:srgbClr val="FF6600"/>
                </a:solidFill>
                <a:effectLst>
                  <a:outerShdw blurRad="38100" dist="38100" dir="2700000" algn="tl">
                    <a:srgbClr val="000000"/>
                  </a:outerShdw>
                </a:effectLst>
                <a:sym typeface="Symbol" pitchFamily="84" charset="2"/>
              </a:rPr>
              <a:t>n </a:t>
            </a:r>
            <a:r>
              <a:rPr kumimoji="1" lang="en-US" sz="2000" b="1">
                <a:solidFill>
                  <a:srgbClr val="FF6600"/>
                </a:solidFill>
                <a:effectLst>
                  <a:outerShdw blurRad="38100" dist="38100" dir="2700000" algn="tl">
                    <a:srgbClr val="000000"/>
                  </a:outerShdw>
                </a:effectLst>
                <a:sym typeface="Symbol" pitchFamily="84" charset="2"/>
              </a:rPr>
              <a:t>do</a:t>
            </a:r>
          </a:p>
          <a:p>
            <a:pPr algn="l">
              <a:defRPr/>
            </a:pPr>
            <a:r>
              <a:rPr kumimoji="1" lang="en-US" sz="2000">
                <a:solidFill>
                  <a:srgbClr val="FF6600"/>
                </a:solidFill>
                <a:effectLst>
                  <a:outerShdw blurRad="38100" dist="38100" dir="2700000" algn="tl">
                    <a:srgbClr val="000000"/>
                  </a:outerShdw>
                </a:effectLst>
                <a:sym typeface="Symbol" pitchFamily="84" charset="2"/>
              </a:rPr>
              <a:t>                 </a:t>
            </a:r>
            <a:r>
              <a:rPr kumimoji="1" lang="en-US" sz="2000" i="1">
                <a:solidFill>
                  <a:srgbClr val="FF6600"/>
                </a:solidFill>
                <a:effectLst>
                  <a:outerShdw blurRad="38100" dist="38100" dir="2700000" algn="tl">
                    <a:srgbClr val="000000"/>
                  </a:outerShdw>
                </a:effectLst>
                <a:sym typeface="Symbol" pitchFamily="84" charset="2"/>
              </a:rPr>
              <a:t>A</a:t>
            </a:r>
            <a:r>
              <a:rPr kumimoji="1" lang="en-US" sz="2000">
                <a:solidFill>
                  <a:srgbClr val="FF6600"/>
                </a:solidFill>
                <a:effectLst>
                  <a:outerShdw blurRad="38100" dist="38100" dir="2700000" algn="tl">
                    <a:srgbClr val="000000"/>
                  </a:outerShdw>
                </a:effectLst>
                <a:sym typeface="Symbol" pitchFamily="84" charset="2"/>
              </a:rPr>
              <a:t>[</a:t>
            </a:r>
            <a:r>
              <a:rPr kumimoji="1" lang="en-US" sz="2000" i="1">
                <a:solidFill>
                  <a:srgbClr val="FF6600"/>
                </a:solidFill>
                <a:effectLst>
                  <a:outerShdw blurRad="38100" dist="38100" dir="2700000" algn="tl">
                    <a:srgbClr val="000000"/>
                  </a:outerShdw>
                </a:effectLst>
                <a:sym typeface="Symbol" pitchFamily="84" charset="2"/>
              </a:rPr>
              <a:t>j</a:t>
            </a:r>
            <a:r>
              <a:rPr kumimoji="1" lang="en-US" sz="2000">
                <a:solidFill>
                  <a:srgbClr val="FF6600"/>
                </a:solidFill>
                <a:effectLst>
                  <a:outerShdw blurRad="38100" dist="38100" dir="2700000" algn="tl">
                    <a:srgbClr val="000000"/>
                  </a:outerShdw>
                </a:effectLst>
                <a:sym typeface="Symbol" pitchFamily="84" charset="2"/>
              </a:rPr>
              <a:t>,</a:t>
            </a:r>
            <a:r>
              <a:rPr kumimoji="1" lang="en-US" sz="2000" i="1">
                <a:solidFill>
                  <a:srgbClr val="FF6600"/>
                </a:solidFill>
                <a:effectLst>
                  <a:outerShdw blurRad="38100" dist="38100" dir="2700000" algn="tl">
                    <a:srgbClr val="000000"/>
                  </a:outerShdw>
                </a:effectLst>
                <a:sym typeface="Symbol" pitchFamily="84" charset="2"/>
              </a:rPr>
              <a:t>k</a:t>
            </a:r>
            <a:r>
              <a:rPr kumimoji="1" lang="en-US" sz="2000">
                <a:solidFill>
                  <a:srgbClr val="FF6600"/>
                </a:solidFill>
                <a:effectLst>
                  <a:outerShdw blurRad="38100" dist="38100" dir="2700000" algn="tl">
                    <a:srgbClr val="000000"/>
                  </a:outerShdw>
                </a:effectLst>
                <a:sym typeface="Symbol" pitchFamily="84" charset="2"/>
              </a:rPr>
              <a:t>] </a:t>
            </a:r>
            <a:r>
              <a:rPr kumimoji="1" lang="en-US" sz="2000" i="1">
                <a:solidFill>
                  <a:srgbClr val="FF6600"/>
                </a:solidFill>
                <a:effectLst>
                  <a:outerShdw blurRad="38100" dist="38100" dir="2700000" algn="tl">
                    <a:srgbClr val="000000"/>
                  </a:outerShdw>
                </a:effectLst>
                <a:sym typeface="Symbol" pitchFamily="84" charset="2"/>
              </a:rPr>
              <a:t> A</a:t>
            </a:r>
            <a:r>
              <a:rPr kumimoji="1" lang="en-US" sz="2000">
                <a:solidFill>
                  <a:srgbClr val="FF6600"/>
                </a:solidFill>
                <a:effectLst>
                  <a:outerShdw blurRad="38100" dist="38100" dir="2700000" algn="tl">
                    <a:srgbClr val="000000"/>
                  </a:outerShdw>
                </a:effectLst>
                <a:sym typeface="Symbol" pitchFamily="84" charset="2"/>
              </a:rPr>
              <a:t>[</a:t>
            </a:r>
            <a:r>
              <a:rPr kumimoji="1" lang="en-US" sz="2000" i="1">
                <a:solidFill>
                  <a:srgbClr val="FF6600"/>
                </a:solidFill>
                <a:effectLst>
                  <a:outerShdw blurRad="38100" dist="38100" dir="2700000" algn="tl">
                    <a:srgbClr val="000000"/>
                  </a:outerShdw>
                </a:effectLst>
                <a:sym typeface="Symbol" pitchFamily="84" charset="2"/>
              </a:rPr>
              <a:t>j</a:t>
            </a:r>
            <a:r>
              <a:rPr kumimoji="1" lang="en-US" sz="2000">
                <a:solidFill>
                  <a:srgbClr val="FF6600"/>
                </a:solidFill>
                <a:effectLst>
                  <a:outerShdw blurRad="38100" dist="38100" dir="2700000" algn="tl">
                    <a:srgbClr val="000000"/>
                  </a:outerShdw>
                </a:effectLst>
                <a:sym typeface="Symbol" pitchFamily="84" charset="2"/>
              </a:rPr>
              <a:t>,</a:t>
            </a:r>
            <a:r>
              <a:rPr kumimoji="1" lang="en-US" sz="2000" i="1">
                <a:solidFill>
                  <a:srgbClr val="FF6600"/>
                </a:solidFill>
                <a:effectLst>
                  <a:outerShdw blurRad="38100" dist="38100" dir="2700000" algn="tl">
                    <a:srgbClr val="000000"/>
                  </a:outerShdw>
                </a:effectLst>
                <a:sym typeface="Symbol" pitchFamily="84" charset="2"/>
              </a:rPr>
              <a:t>k</a:t>
            </a:r>
            <a:r>
              <a:rPr kumimoji="1" lang="en-US" sz="2000">
                <a:solidFill>
                  <a:srgbClr val="FF6600"/>
                </a:solidFill>
                <a:effectLst>
                  <a:outerShdw blurRad="38100" dist="38100" dir="2700000" algn="tl">
                    <a:srgbClr val="000000"/>
                  </a:outerShdw>
                </a:effectLst>
                <a:sym typeface="Symbol" pitchFamily="84" charset="2"/>
              </a:rPr>
              <a:t>]</a:t>
            </a:r>
            <a:r>
              <a:rPr kumimoji="1" lang="en-US" sz="2000" i="1">
                <a:solidFill>
                  <a:srgbClr val="FF6600"/>
                </a:solidFill>
                <a:effectLst>
                  <a:outerShdw blurRad="38100" dist="38100" dir="2700000" algn="tl">
                    <a:srgbClr val="000000"/>
                  </a:outerShdw>
                </a:effectLst>
              </a:rPr>
              <a:t> – A</a:t>
            </a:r>
            <a:r>
              <a:rPr kumimoji="1" lang="en-US" sz="2000">
                <a:solidFill>
                  <a:srgbClr val="FF6600"/>
                </a:solidFill>
                <a:effectLst>
                  <a:outerShdw blurRad="38100" dist="38100" dir="2700000" algn="tl">
                    <a:srgbClr val="000000"/>
                  </a:outerShdw>
                </a:effectLst>
              </a:rPr>
              <a:t>[</a:t>
            </a:r>
            <a:r>
              <a:rPr kumimoji="1" lang="en-US" sz="2000" i="1">
                <a:solidFill>
                  <a:srgbClr val="FF6600"/>
                </a:solidFill>
                <a:effectLst>
                  <a:outerShdw blurRad="38100" dist="38100" dir="2700000" algn="tl">
                    <a:srgbClr val="000000"/>
                  </a:outerShdw>
                </a:effectLst>
              </a:rPr>
              <a:t>i,k</a:t>
            </a:r>
            <a:r>
              <a:rPr kumimoji="1" lang="en-US" sz="2000">
                <a:solidFill>
                  <a:srgbClr val="FF6600"/>
                </a:solidFill>
                <a:effectLst>
                  <a:outerShdw blurRad="38100" dist="38100" dir="2700000" algn="tl">
                    <a:srgbClr val="000000"/>
                  </a:outerShdw>
                </a:effectLst>
              </a:rPr>
              <a:t>] </a:t>
            </a:r>
            <a:r>
              <a:rPr kumimoji="1" lang="en-US" sz="2000" i="1">
                <a:solidFill>
                  <a:srgbClr val="FF6600"/>
                </a:solidFill>
                <a:effectLst>
                  <a:outerShdw blurRad="38100" dist="38100" dir="2700000" algn="tl">
                    <a:srgbClr val="000000"/>
                  </a:outerShdw>
                </a:effectLst>
              </a:rPr>
              <a:t>* B </a:t>
            </a:r>
            <a:endParaRPr kumimoji="1" lang="en-US" sz="2000" b="1">
              <a:solidFill>
                <a:srgbClr val="FF6600"/>
              </a:solidFill>
              <a:effectLst>
                <a:outerShdw blurRad="38100" dist="38100" dir="2700000" algn="tl">
                  <a:srgbClr val="000000"/>
                </a:outerShdw>
              </a:effectLst>
            </a:endParaRPr>
          </a:p>
          <a:p>
            <a:pPr algn="l">
              <a:spcBef>
                <a:spcPct val="50000"/>
              </a:spcBef>
              <a:defRPr/>
            </a:pPr>
            <a:endParaRPr lang="en-US" sz="2000">
              <a:solidFill>
                <a:srgbClr val="FF66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97989"/>
                                        </p:tgtEl>
                                        <p:attrNameLst>
                                          <p:attrName>style.visibility</p:attrName>
                                        </p:attrNameLst>
                                      </p:cBhvr>
                                      <p:to>
                                        <p:strVal val="visible"/>
                                      </p:to>
                                    </p:set>
                                    <p:anim calcmode="lin" valueType="num">
                                      <p:cBhvr additive="base">
                                        <p:cTn id="7" dur="500" fill="hold"/>
                                        <p:tgtEl>
                                          <p:spTgt spid="297989"/>
                                        </p:tgtEl>
                                        <p:attrNameLst>
                                          <p:attrName>ppt_x</p:attrName>
                                        </p:attrNameLst>
                                      </p:cBhvr>
                                      <p:tavLst>
                                        <p:tav tm="0">
                                          <p:val>
                                            <p:strVal val="1+#ppt_w/2"/>
                                          </p:val>
                                        </p:tav>
                                        <p:tav tm="100000">
                                          <p:val>
                                            <p:strVal val="#ppt_x"/>
                                          </p:val>
                                        </p:tav>
                                      </p:tavLst>
                                    </p:anim>
                                    <p:anim calcmode="lin" valueType="num">
                                      <p:cBhvr additive="base">
                                        <p:cTn id="8" dur="500" fill="hold"/>
                                        <p:tgtEl>
                                          <p:spTgt spid="2979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9"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p:txBody>
          <a:bodyPr/>
          <a:lstStyle/>
          <a:p>
            <a:pPr>
              <a:defRPr/>
            </a:pPr>
            <a:r>
              <a:rPr lang="en-US" smtClean="0"/>
              <a:t>Example 5: Counting binary digits  </a:t>
            </a:r>
          </a:p>
        </p:txBody>
      </p:sp>
      <p:sp>
        <p:nvSpPr>
          <p:cNvPr id="350211" name="Rectangle 3"/>
          <p:cNvSpPr>
            <a:spLocks noGrp="1" noChangeArrowheads="1"/>
          </p:cNvSpPr>
          <p:nvPr>
            <p:ph type="body" sz="half" idx="1"/>
          </p:nvPr>
        </p:nvSpPr>
        <p:spPr>
          <a:xfrm>
            <a:off x="609600" y="1266825"/>
            <a:ext cx="8382000" cy="4905375"/>
          </a:xfrm>
        </p:spPr>
        <p:txBody>
          <a:bodyPr/>
          <a:lstStyle/>
          <a:p>
            <a:pPr marL="0" indent="0">
              <a:buFont typeface="Monotype Sorts" pitchFamily="2" charset="2"/>
              <a:buNone/>
            </a:pPr>
            <a:endParaRPr lang="en-US" sz="2000" b="0" i="1" smtClean="0"/>
          </a:p>
          <a:p>
            <a:pPr marL="0" indent="0">
              <a:buFont typeface="Monotype Sorts" pitchFamily="2" charset="2"/>
              <a:buNone/>
            </a:pPr>
            <a:endParaRPr lang="en-US" sz="2000" smtClean="0"/>
          </a:p>
          <a:p>
            <a:pPr marL="0" indent="0">
              <a:buFont typeface="Monotype Sorts" pitchFamily="2" charset="2"/>
              <a:buNone/>
            </a:pPr>
            <a:endParaRPr lang="en-US" sz="2000" smtClean="0"/>
          </a:p>
          <a:p>
            <a:pPr marL="0" indent="0">
              <a:buFont typeface="Monotype Sorts" pitchFamily="2" charset="2"/>
              <a:buNone/>
            </a:pPr>
            <a:endParaRPr lang="en-US" sz="2000" smtClean="0"/>
          </a:p>
          <a:p>
            <a:pPr marL="0" indent="0">
              <a:buFont typeface="Monotype Sorts" pitchFamily="2" charset="2"/>
              <a:buNone/>
            </a:pPr>
            <a:endParaRPr lang="en-US" sz="2000" smtClean="0"/>
          </a:p>
          <a:p>
            <a:pPr marL="0" indent="0">
              <a:buFont typeface="Monotype Sorts" pitchFamily="2" charset="2"/>
              <a:buNone/>
            </a:pPr>
            <a:endParaRPr lang="en-US" sz="2000" smtClean="0"/>
          </a:p>
          <a:p>
            <a:pPr marL="0" indent="0">
              <a:buFont typeface="Monotype Sorts" pitchFamily="2" charset="2"/>
              <a:buNone/>
            </a:pPr>
            <a:endParaRPr lang="en-US" sz="2000" b="0" smtClean="0"/>
          </a:p>
        </p:txBody>
      </p:sp>
      <p:pic>
        <p:nvPicPr>
          <p:cNvPr id="4101" name="Picture 4" descr="2_3d"/>
          <p:cNvPicPr>
            <a:picLocks noGrp="1" noChangeAspect="1" noChangeArrowheads="1"/>
          </p:cNvPicPr>
          <p:nvPr>
            <p:ph sz="half" idx="2"/>
          </p:nvPr>
        </p:nvPicPr>
        <p:blipFill>
          <a:blip r:embed="rId3"/>
          <a:srcRect/>
          <a:stretch>
            <a:fillRect/>
          </a:stretch>
        </p:blipFill>
        <p:spPr>
          <a:xfrm>
            <a:off x="609600" y="1295400"/>
            <a:ext cx="7696200" cy="2714625"/>
          </a:xfrm>
          <a:solidFill>
            <a:schemeClr val="tx1"/>
          </a:solidFill>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457200" y="152400"/>
            <a:ext cx="8686800" cy="609600"/>
          </a:xfrm>
        </p:spPr>
        <p:txBody>
          <a:bodyPr/>
          <a:lstStyle/>
          <a:p>
            <a:pPr>
              <a:defRPr/>
            </a:pPr>
            <a:r>
              <a:rPr lang="en-US" smtClean="0"/>
              <a:t>Plan for Analysis of Recursive Algorithms</a:t>
            </a:r>
          </a:p>
        </p:txBody>
      </p:sp>
      <p:sp>
        <p:nvSpPr>
          <p:cNvPr id="309251" name="Rectangle 3"/>
          <p:cNvSpPr>
            <a:spLocks noGrp="1" noChangeArrowheads="1"/>
          </p:cNvSpPr>
          <p:nvPr>
            <p:ph idx="1"/>
          </p:nvPr>
        </p:nvSpPr>
        <p:spPr>
          <a:xfrm>
            <a:off x="609600" y="1266825"/>
            <a:ext cx="8534400" cy="4905375"/>
          </a:xfrm>
        </p:spPr>
        <p:txBody>
          <a:bodyPr/>
          <a:lstStyle/>
          <a:p>
            <a:pPr>
              <a:lnSpc>
                <a:spcPct val="80000"/>
              </a:lnSpc>
              <a:defRPr/>
            </a:pPr>
            <a:r>
              <a:rPr lang="en-US" smtClean="0"/>
              <a:t>Decide on  a parameter indicating an input’s size.</a:t>
            </a:r>
            <a:br>
              <a:rPr lang="en-US" smtClean="0"/>
            </a:br>
            <a:endParaRPr lang="en-US" smtClean="0"/>
          </a:p>
          <a:p>
            <a:pPr>
              <a:lnSpc>
                <a:spcPct val="80000"/>
              </a:lnSpc>
              <a:defRPr/>
            </a:pPr>
            <a:r>
              <a:rPr lang="en-US" smtClean="0"/>
              <a:t>Identify the algorithm’s basic operation. </a:t>
            </a:r>
            <a:br>
              <a:rPr lang="en-US" smtClean="0"/>
            </a:br>
            <a:endParaRPr lang="en-US" smtClean="0"/>
          </a:p>
          <a:p>
            <a:pPr>
              <a:lnSpc>
                <a:spcPct val="80000"/>
              </a:lnSpc>
              <a:defRPr/>
            </a:pPr>
            <a:r>
              <a:rPr lang="en-US" smtClean="0"/>
              <a:t>Check whether the number of times the basic op. is executed may vary on different inputs of the same size.  (If it may, the worst, average, and best cases must be investigated separately.)</a:t>
            </a:r>
            <a:br>
              <a:rPr lang="en-US" smtClean="0"/>
            </a:br>
            <a:endParaRPr lang="en-US" smtClean="0"/>
          </a:p>
          <a:p>
            <a:pPr>
              <a:lnSpc>
                <a:spcPct val="80000"/>
              </a:lnSpc>
              <a:defRPr/>
            </a:pPr>
            <a:r>
              <a:rPr lang="en-US" smtClean="0"/>
              <a:t>Set up a recurrence relation with an appropriate initial condition expressing the number of times the basic op. is executed.</a:t>
            </a:r>
            <a:br>
              <a:rPr lang="en-US" smtClean="0"/>
            </a:br>
            <a:endParaRPr lang="en-US" smtClean="0"/>
          </a:p>
          <a:p>
            <a:pPr>
              <a:lnSpc>
                <a:spcPct val="80000"/>
              </a:lnSpc>
              <a:defRPr/>
            </a:pPr>
            <a:r>
              <a:rPr lang="en-US" smtClean="0"/>
              <a:t>Solve the recurrence (or, at the very least, establish its solution’s order of growth) by backward substitutions or another method.</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a:xfrm>
            <a:off x="609600" y="228600"/>
            <a:ext cx="8305800" cy="685800"/>
          </a:xfrm>
        </p:spPr>
        <p:txBody>
          <a:bodyPr/>
          <a:lstStyle/>
          <a:p>
            <a:pPr>
              <a:defRPr/>
            </a:pPr>
            <a:r>
              <a:rPr lang="en-US" smtClean="0"/>
              <a:t>Example 1: Recursive evaluation of </a:t>
            </a:r>
            <a:r>
              <a:rPr lang="en-US" i="1" smtClean="0"/>
              <a:t>n</a:t>
            </a:r>
            <a:r>
              <a:rPr lang="en-US" smtClean="0"/>
              <a:t>!</a:t>
            </a:r>
          </a:p>
        </p:txBody>
      </p:sp>
      <p:sp>
        <p:nvSpPr>
          <p:cNvPr id="352259" name="Rectangle 3"/>
          <p:cNvSpPr>
            <a:spLocks noGrp="1" noChangeArrowheads="1"/>
          </p:cNvSpPr>
          <p:nvPr>
            <p:ph type="body" sz="half" idx="1"/>
          </p:nvPr>
        </p:nvSpPr>
        <p:spPr>
          <a:xfrm>
            <a:off x="609600" y="1343025"/>
            <a:ext cx="8534400" cy="5286375"/>
          </a:xfrm>
        </p:spPr>
        <p:txBody>
          <a:bodyPr/>
          <a:lstStyle/>
          <a:p>
            <a:pPr>
              <a:lnSpc>
                <a:spcPct val="80000"/>
              </a:lnSpc>
              <a:buFont typeface="Monotype Sorts" pitchFamily="2" charset="2"/>
              <a:buNone/>
            </a:pPr>
            <a:r>
              <a:rPr lang="en-US" smtClean="0"/>
              <a:t>Definition:</a:t>
            </a:r>
            <a:r>
              <a:rPr lang="en-US" i="1" smtClean="0"/>
              <a:t> n </a:t>
            </a:r>
            <a:r>
              <a:rPr lang="en-US" smtClean="0"/>
              <a:t>! = 1 </a:t>
            </a:r>
            <a:r>
              <a:rPr lang="en-US" b="0" smtClean="0">
                <a:sym typeface="Symbol" pitchFamily="18" charset="2"/>
              </a:rPr>
              <a:t></a:t>
            </a:r>
            <a:r>
              <a:rPr lang="en-US" smtClean="0"/>
              <a:t> 2 </a:t>
            </a:r>
            <a:r>
              <a:rPr lang="en-US" b="0" smtClean="0">
                <a:sym typeface="Symbol" pitchFamily="18" charset="2"/>
              </a:rPr>
              <a:t></a:t>
            </a:r>
            <a:r>
              <a:rPr lang="en-US" i="1" smtClean="0"/>
              <a:t> … </a:t>
            </a:r>
            <a:r>
              <a:rPr lang="en-US" b="0" smtClean="0">
                <a:sym typeface="Symbol" pitchFamily="18" charset="2"/>
              </a:rPr>
              <a:t></a:t>
            </a:r>
            <a:r>
              <a:rPr lang="en-US" smtClean="0"/>
              <a:t>(</a:t>
            </a:r>
            <a:r>
              <a:rPr lang="en-US" i="1" smtClean="0"/>
              <a:t>n-</a:t>
            </a:r>
            <a:r>
              <a:rPr lang="en-US" smtClean="0"/>
              <a:t>1) </a:t>
            </a:r>
            <a:r>
              <a:rPr lang="en-US" b="0" smtClean="0">
                <a:sym typeface="Symbol" pitchFamily="18" charset="2"/>
              </a:rPr>
              <a:t></a:t>
            </a:r>
            <a:r>
              <a:rPr lang="en-US" smtClean="0"/>
              <a:t> </a:t>
            </a:r>
            <a:r>
              <a:rPr lang="en-US" i="1" smtClean="0"/>
              <a:t>n</a:t>
            </a:r>
            <a:r>
              <a:rPr lang="en-US" smtClean="0"/>
              <a:t>  for </a:t>
            </a:r>
            <a:r>
              <a:rPr lang="en-US" i="1" smtClean="0"/>
              <a:t>n </a:t>
            </a:r>
            <a:r>
              <a:rPr lang="en-US" i="1" smtClean="0">
                <a:latin typeface="Lucida Grande" pitchFamily="84" charset="0"/>
                <a:cs typeface="Times New Roman" pitchFamily="18" charset="0"/>
              </a:rPr>
              <a:t>≥</a:t>
            </a:r>
            <a:r>
              <a:rPr lang="en-US" i="1" smtClean="0">
                <a:cs typeface="Times New Roman" pitchFamily="18" charset="0"/>
              </a:rPr>
              <a:t> </a:t>
            </a:r>
            <a:r>
              <a:rPr lang="en-US" smtClean="0">
                <a:cs typeface="Times New Roman" pitchFamily="18" charset="0"/>
              </a:rPr>
              <a:t>1  and  0! = 1</a:t>
            </a:r>
          </a:p>
          <a:p>
            <a:pPr>
              <a:lnSpc>
                <a:spcPct val="80000"/>
              </a:lnSpc>
            </a:pPr>
            <a:endParaRPr lang="en-US" u="sng" smtClean="0"/>
          </a:p>
          <a:p>
            <a:pPr>
              <a:lnSpc>
                <a:spcPct val="80000"/>
              </a:lnSpc>
              <a:buFont typeface="Monotype Sorts" pitchFamily="2" charset="2"/>
              <a:buNone/>
            </a:pPr>
            <a:r>
              <a:rPr lang="en-US" smtClean="0"/>
              <a:t>Recursive definition of </a:t>
            </a:r>
            <a:r>
              <a:rPr lang="en-US" i="1" smtClean="0"/>
              <a:t>n</a:t>
            </a:r>
            <a:r>
              <a:rPr lang="en-US" smtClean="0"/>
              <a:t>!:  </a:t>
            </a:r>
            <a:r>
              <a:rPr lang="en-US" i="1" smtClean="0"/>
              <a:t>F</a:t>
            </a:r>
            <a:r>
              <a:rPr lang="en-US" smtClean="0"/>
              <a:t>(</a:t>
            </a:r>
            <a:r>
              <a:rPr lang="en-US" i="1" smtClean="0"/>
              <a:t>n</a:t>
            </a:r>
            <a:r>
              <a:rPr lang="en-US" smtClean="0"/>
              <a:t>) = </a:t>
            </a:r>
            <a:r>
              <a:rPr lang="en-US" i="1" smtClean="0"/>
              <a:t>F</a:t>
            </a:r>
            <a:r>
              <a:rPr lang="en-US" smtClean="0"/>
              <a:t>(</a:t>
            </a:r>
            <a:r>
              <a:rPr lang="en-US" i="1" smtClean="0"/>
              <a:t>n-</a:t>
            </a:r>
            <a:r>
              <a:rPr lang="en-US" smtClean="0"/>
              <a:t>1) </a:t>
            </a:r>
            <a:r>
              <a:rPr lang="en-US" b="0" smtClean="0">
                <a:sym typeface="Symbol" pitchFamily="18" charset="2"/>
              </a:rPr>
              <a:t></a:t>
            </a:r>
            <a:r>
              <a:rPr lang="en-US" smtClean="0"/>
              <a:t> </a:t>
            </a:r>
            <a:r>
              <a:rPr lang="en-US" i="1" smtClean="0"/>
              <a:t>n</a:t>
            </a:r>
            <a:r>
              <a:rPr lang="en-US" smtClean="0"/>
              <a:t>  for </a:t>
            </a:r>
            <a:r>
              <a:rPr lang="en-US" i="1" smtClean="0"/>
              <a:t>n </a:t>
            </a:r>
            <a:r>
              <a:rPr lang="en-US" i="1" smtClean="0">
                <a:latin typeface="Lucida Grande" pitchFamily="84" charset="0"/>
                <a:cs typeface="Times New Roman" pitchFamily="18" charset="0"/>
              </a:rPr>
              <a:t>≥</a:t>
            </a:r>
            <a:r>
              <a:rPr lang="en-US" i="1" smtClean="0">
                <a:cs typeface="Times New Roman" pitchFamily="18" charset="0"/>
              </a:rPr>
              <a:t> </a:t>
            </a:r>
            <a:r>
              <a:rPr lang="en-US" smtClean="0">
                <a:cs typeface="Times New Roman" pitchFamily="18" charset="0"/>
              </a:rPr>
              <a:t>1  and  </a:t>
            </a:r>
          </a:p>
          <a:p>
            <a:pPr>
              <a:lnSpc>
                <a:spcPct val="80000"/>
              </a:lnSpc>
              <a:buFont typeface="Monotype Sorts" pitchFamily="2" charset="2"/>
              <a:buNone/>
            </a:pPr>
            <a:r>
              <a:rPr lang="en-US" smtClean="0">
                <a:cs typeface="Times New Roman" pitchFamily="18" charset="0"/>
              </a:rPr>
              <a:t>                                               </a:t>
            </a:r>
            <a:r>
              <a:rPr lang="en-US" i="1" smtClean="0"/>
              <a:t>F</a:t>
            </a:r>
            <a:r>
              <a:rPr lang="en-US" smtClean="0"/>
              <a:t>(</a:t>
            </a:r>
            <a:r>
              <a:rPr lang="en-US" smtClean="0">
                <a:cs typeface="Times New Roman" pitchFamily="18" charset="0"/>
              </a:rPr>
              <a:t>0) = 1</a:t>
            </a:r>
            <a:endParaRPr lang="en-US" u="sng" smtClean="0"/>
          </a:p>
          <a:p>
            <a:pPr>
              <a:lnSpc>
                <a:spcPct val="80000"/>
              </a:lnSpc>
              <a:buFont typeface="Monotype Sorts" pitchFamily="2" charset="2"/>
              <a:buNone/>
            </a:pPr>
            <a:endParaRPr lang="en-US" sz="2000" b="0" smtClean="0"/>
          </a:p>
          <a:p>
            <a:pPr lvl="1">
              <a:lnSpc>
                <a:spcPct val="80000"/>
              </a:lnSpc>
              <a:buFontTx/>
              <a:buNone/>
            </a:pPr>
            <a:endParaRPr lang="en-US" sz="2000" smtClean="0"/>
          </a:p>
          <a:p>
            <a:pPr>
              <a:lnSpc>
                <a:spcPct val="80000"/>
              </a:lnSpc>
              <a:buFont typeface="Monotype Sorts" pitchFamily="2" charset="2"/>
              <a:buNone/>
            </a:pPr>
            <a:endParaRPr lang="en-US" sz="1800" smtClean="0"/>
          </a:p>
          <a:p>
            <a:pPr>
              <a:lnSpc>
                <a:spcPct val="80000"/>
              </a:lnSpc>
              <a:buFont typeface="Monotype Sorts" pitchFamily="2" charset="2"/>
              <a:buNone/>
            </a:pPr>
            <a:endParaRPr lang="en-US" sz="1800" smtClean="0"/>
          </a:p>
          <a:p>
            <a:pPr>
              <a:lnSpc>
                <a:spcPct val="80000"/>
              </a:lnSpc>
              <a:buFont typeface="Monotype Sorts" pitchFamily="2" charset="2"/>
              <a:buNone/>
            </a:pPr>
            <a:endParaRPr lang="en-US" sz="1800" smtClean="0"/>
          </a:p>
          <a:p>
            <a:pPr>
              <a:lnSpc>
                <a:spcPct val="80000"/>
              </a:lnSpc>
              <a:buFont typeface="Monotype Sorts" pitchFamily="2" charset="2"/>
              <a:buNone/>
            </a:pPr>
            <a:endParaRPr lang="en-US" sz="1800" smtClean="0"/>
          </a:p>
          <a:p>
            <a:pPr>
              <a:lnSpc>
                <a:spcPct val="80000"/>
              </a:lnSpc>
              <a:buFont typeface="Monotype Sorts" pitchFamily="2" charset="2"/>
              <a:buNone/>
            </a:pPr>
            <a:endParaRPr lang="en-US" sz="1800" smtClean="0"/>
          </a:p>
          <a:p>
            <a:pPr>
              <a:lnSpc>
                <a:spcPct val="80000"/>
              </a:lnSpc>
              <a:buFont typeface="Monotype Sorts" pitchFamily="2" charset="2"/>
              <a:buNone/>
            </a:pPr>
            <a:endParaRPr lang="en-US" sz="2000" smtClean="0"/>
          </a:p>
          <a:p>
            <a:pPr>
              <a:lnSpc>
                <a:spcPct val="80000"/>
              </a:lnSpc>
              <a:buFont typeface="Monotype Sorts" pitchFamily="2" charset="2"/>
              <a:buNone/>
            </a:pPr>
            <a:r>
              <a:rPr lang="en-US" smtClean="0"/>
              <a:t>Size:</a:t>
            </a:r>
          </a:p>
          <a:p>
            <a:pPr>
              <a:lnSpc>
                <a:spcPct val="80000"/>
              </a:lnSpc>
              <a:buFont typeface="Monotype Sorts" pitchFamily="2" charset="2"/>
              <a:buNone/>
            </a:pPr>
            <a:r>
              <a:rPr lang="en-US" smtClean="0"/>
              <a:t>Basic operation:</a:t>
            </a:r>
          </a:p>
          <a:p>
            <a:pPr>
              <a:lnSpc>
                <a:spcPct val="80000"/>
              </a:lnSpc>
              <a:buFont typeface="Monotype Sorts" pitchFamily="2" charset="2"/>
              <a:buNone/>
            </a:pPr>
            <a:r>
              <a:rPr lang="en-US" smtClean="0"/>
              <a:t>Recurrence relation:</a:t>
            </a:r>
          </a:p>
        </p:txBody>
      </p:sp>
      <p:pic>
        <p:nvPicPr>
          <p:cNvPr id="36868" name="Picture 4" descr="2_4a"/>
          <p:cNvPicPr>
            <a:picLocks noGrp="1" noChangeAspect="1" noChangeArrowheads="1"/>
          </p:cNvPicPr>
          <p:nvPr>
            <p:ph sz="half" idx="2"/>
          </p:nvPr>
        </p:nvPicPr>
        <p:blipFill>
          <a:blip r:embed="rId3"/>
          <a:srcRect/>
          <a:stretch>
            <a:fillRect/>
          </a:stretch>
        </p:blipFill>
        <p:spPr>
          <a:xfrm>
            <a:off x="609600" y="2819400"/>
            <a:ext cx="4572000" cy="2274888"/>
          </a:xfrm>
          <a:solidFill>
            <a:schemeClr val="tx1"/>
          </a:solidFill>
        </p:spPr>
      </p:pic>
      <p:sp>
        <p:nvSpPr>
          <p:cNvPr id="352262" name="Text Box 6"/>
          <p:cNvSpPr txBox="1">
            <a:spLocks noChangeArrowheads="1"/>
          </p:cNvSpPr>
          <p:nvPr/>
        </p:nvSpPr>
        <p:spPr bwMode="auto">
          <a:xfrm>
            <a:off x="5105400" y="4953000"/>
            <a:ext cx="2514600" cy="457200"/>
          </a:xfrm>
          <a:prstGeom prst="rect">
            <a:avLst/>
          </a:prstGeom>
          <a:noFill/>
          <a:ln w="12700">
            <a:noFill/>
            <a:miter lim="800000"/>
            <a:headEnd type="none" w="sm" len="sm"/>
            <a:tailEnd type="none" w="sm" len="sm"/>
          </a:ln>
        </p:spPr>
        <p:txBody>
          <a:bodyPr>
            <a:spAutoFit/>
          </a:bodyPr>
          <a:lstStyle/>
          <a:p>
            <a:pPr>
              <a:spcBef>
                <a:spcPct val="50000"/>
              </a:spcBef>
            </a:pPr>
            <a:r>
              <a:rPr lang="en-US"/>
              <a:t>n</a:t>
            </a:r>
          </a:p>
        </p:txBody>
      </p:sp>
      <p:sp>
        <p:nvSpPr>
          <p:cNvPr id="352263" name="Text Box 7"/>
          <p:cNvSpPr txBox="1">
            <a:spLocks noChangeArrowheads="1"/>
          </p:cNvSpPr>
          <p:nvPr/>
        </p:nvSpPr>
        <p:spPr bwMode="auto">
          <a:xfrm>
            <a:off x="5715000" y="5334000"/>
            <a:ext cx="2819400" cy="457200"/>
          </a:xfrm>
          <a:prstGeom prst="rect">
            <a:avLst/>
          </a:prstGeom>
          <a:noFill/>
          <a:ln w="12700">
            <a:noFill/>
            <a:miter lim="800000"/>
            <a:headEnd type="none" w="sm" len="sm"/>
            <a:tailEnd type="none" w="sm" len="sm"/>
          </a:ln>
        </p:spPr>
        <p:txBody>
          <a:bodyPr>
            <a:spAutoFit/>
          </a:bodyPr>
          <a:lstStyle/>
          <a:p>
            <a:pPr>
              <a:spcBef>
                <a:spcPct val="50000"/>
              </a:spcBef>
            </a:pPr>
            <a:r>
              <a:rPr lang="en-US"/>
              <a:t>multiplication</a:t>
            </a:r>
          </a:p>
        </p:txBody>
      </p:sp>
      <p:sp>
        <p:nvSpPr>
          <p:cNvPr id="352264" name="Text Box 8"/>
          <p:cNvSpPr txBox="1">
            <a:spLocks noChangeArrowheads="1"/>
          </p:cNvSpPr>
          <p:nvPr/>
        </p:nvSpPr>
        <p:spPr bwMode="auto">
          <a:xfrm>
            <a:off x="6019800" y="5715000"/>
            <a:ext cx="2743200" cy="822325"/>
          </a:xfrm>
          <a:prstGeom prst="rect">
            <a:avLst/>
          </a:prstGeom>
          <a:noFill/>
          <a:ln w="12700">
            <a:noFill/>
            <a:miter lim="800000"/>
            <a:headEnd type="none" w="sm" len="sm"/>
            <a:tailEnd type="none" w="sm" len="sm"/>
          </a:ln>
        </p:spPr>
        <p:txBody>
          <a:bodyPr>
            <a:spAutoFit/>
          </a:bodyPr>
          <a:lstStyle/>
          <a:p>
            <a:pPr>
              <a:spcBef>
                <a:spcPct val="100000"/>
              </a:spcBef>
            </a:pPr>
            <a:r>
              <a:rPr lang="en-US"/>
              <a:t>M(n) = M(n-1) + 1</a:t>
            </a:r>
          </a:p>
          <a:p>
            <a:pPr algn="l">
              <a:lnSpc>
                <a:spcPct val="30000"/>
              </a:lnSpc>
              <a:spcBef>
                <a:spcPct val="70000"/>
              </a:spcBef>
            </a:pPr>
            <a:r>
              <a:rPr lang="en-US"/>
              <a:t>  M(0) = 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52262"/>
                                        </p:tgtEl>
                                        <p:attrNameLst>
                                          <p:attrName>style.visibility</p:attrName>
                                        </p:attrNameLst>
                                      </p:cBhvr>
                                      <p:to>
                                        <p:strVal val="visible"/>
                                      </p:to>
                                    </p:set>
                                    <p:anim calcmode="lin" valueType="num">
                                      <p:cBhvr additive="base">
                                        <p:cTn id="7" dur="500" fill="hold"/>
                                        <p:tgtEl>
                                          <p:spTgt spid="352262"/>
                                        </p:tgtEl>
                                        <p:attrNameLst>
                                          <p:attrName>ppt_x</p:attrName>
                                        </p:attrNameLst>
                                      </p:cBhvr>
                                      <p:tavLst>
                                        <p:tav tm="0">
                                          <p:val>
                                            <p:strVal val="1+#ppt_w/2"/>
                                          </p:val>
                                        </p:tav>
                                        <p:tav tm="100000">
                                          <p:val>
                                            <p:strVal val="#ppt_x"/>
                                          </p:val>
                                        </p:tav>
                                      </p:tavLst>
                                    </p:anim>
                                    <p:anim calcmode="lin" valueType="num">
                                      <p:cBhvr additive="base">
                                        <p:cTn id="8" dur="500" fill="hold"/>
                                        <p:tgtEl>
                                          <p:spTgt spid="35226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52263"/>
                                        </p:tgtEl>
                                        <p:attrNameLst>
                                          <p:attrName>style.visibility</p:attrName>
                                        </p:attrNameLst>
                                      </p:cBhvr>
                                      <p:to>
                                        <p:strVal val="visible"/>
                                      </p:to>
                                    </p:set>
                                    <p:anim calcmode="lin" valueType="num">
                                      <p:cBhvr additive="base">
                                        <p:cTn id="13" dur="500" fill="hold"/>
                                        <p:tgtEl>
                                          <p:spTgt spid="352263"/>
                                        </p:tgtEl>
                                        <p:attrNameLst>
                                          <p:attrName>ppt_x</p:attrName>
                                        </p:attrNameLst>
                                      </p:cBhvr>
                                      <p:tavLst>
                                        <p:tav tm="0">
                                          <p:val>
                                            <p:strVal val="1+#ppt_w/2"/>
                                          </p:val>
                                        </p:tav>
                                        <p:tav tm="100000">
                                          <p:val>
                                            <p:strVal val="#ppt_x"/>
                                          </p:val>
                                        </p:tav>
                                      </p:tavLst>
                                    </p:anim>
                                    <p:anim calcmode="lin" valueType="num">
                                      <p:cBhvr additive="base">
                                        <p:cTn id="14" dur="500" fill="hold"/>
                                        <p:tgtEl>
                                          <p:spTgt spid="35226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52264"/>
                                        </p:tgtEl>
                                        <p:attrNameLst>
                                          <p:attrName>style.visibility</p:attrName>
                                        </p:attrNameLst>
                                      </p:cBhvr>
                                      <p:to>
                                        <p:strVal val="visible"/>
                                      </p:to>
                                    </p:set>
                                    <p:anim calcmode="lin" valueType="num">
                                      <p:cBhvr additive="base">
                                        <p:cTn id="19" dur="500" fill="hold"/>
                                        <p:tgtEl>
                                          <p:spTgt spid="352264"/>
                                        </p:tgtEl>
                                        <p:attrNameLst>
                                          <p:attrName>ppt_x</p:attrName>
                                        </p:attrNameLst>
                                      </p:cBhvr>
                                      <p:tavLst>
                                        <p:tav tm="0">
                                          <p:val>
                                            <p:strVal val="1+#ppt_w/2"/>
                                          </p:val>
                                        </p:tav>
                                        <p:tav tm="100000">
                                          <p:val>
                                            <p:strVal val="#ppt_x"/>
                                          </p:val>
                                        </p:tav>
                                      </p:tavLst>
                                    </p:anim>
                                    <p:anim calcmode="lin" valueType="num">
                                      <p:cBhvr additive="base">
                                        <p:cTn id="20" dur="500" fill="hold"/>
                                        <p:tgtEl>
                                          <p:spTgt spid="3522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62" grpId="0"/>
      <p:bldP spid="352263" grpId="0"/>
      <p:bldP spid="352264"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a:xfrm>
            <a:off x="457200" y="152400"/>
            <a:ext cx="8686800" cy="609600"/>
          </a:xfrm>
        </p:spPr>
        <p:txBody>
          <a:bodyPr/>
          <a:lstStyle/>
          <a:p>
            <a:pPr>
              <a:defRPr/>
            </a:pPr>
            <a:r>
              <a:rPr lang="en-US" smtClean="0"/>
              <a:t>Solving the recurrence for M(</a:t>
            </a:r>
            <a:r>
              <a:rPr lang="en-US" i="1" smtClean="0"/>
              <a:t>n</a:t>
            </a:r>
            <a:r>
              <a:rPr lang="en-US" smtClean="0"/>
              <a:t>)</a:t>
            </a:r>
          </a:p>
        </p:txBody>
      </p:sp>
      <p:sp>
        <p:nvSpPr>
          <p:cNvPr id="308227" name="Rectangle 3"/>
          <p:cNvSpPr>
            <a:spLocks noGrp="1" noChangeArrowheads="1"/>
          </p:cNvSpPr>
          <p:nvPr>
            <p:ph idx="1"/>
          </p:nvPr>
        </p:nvSpPr>
        <p:spPr/>
        <p:txBody>
          <a:bodyPr/>
          <a:lstStyle/>
          <a:p>
            <a:pPr>
              <a:buFont typeface="Monotype Sorts" pitchFamily="2" charset="2"/>
              <a:buNone/>
              <a:defRPr/>
            </a:pPr>
            <a:r>
              <a:rPr lang="en-US" sz="2800" smtClean="0"/>
              <a:t>M(</a:t>
            </a:r>
            <a:r>
              <a:rPr lang="en-US" sz="2800" i="1" smtClean="0"/>
              <a:t>n</a:t>
            </a:r>
            <a:r>
              <a:rPr lang="en-US" sz="2800" smtClean="0"/>
              <a:t>) = M(</a:t>
            </a:r>
            <a:r>
              <a:rPr lang="en-US" sz="2800" i="1" smtClean="0"/>
              <a:t>n</a:t>
            </a:r>
            <a:r>
              <a:rPr lang="en-US" sz="2800" smtClean="0"/>
              <a:t>-1) + 1,  M(0) = 0</a:t>
            </a:r>
            <a:endParaRPr lang="en-US" smtClean="0"/>
          </a:p>
        </p:txBody>
      </p:sp>
      <p:sp>
        <p:nvSpPr>
          <p:cNvPr id="308228" name="Text Box 4"/>
          <p:cNvSpPr txBox="1">
            <a:spLocks noChangeArrowheads="1"/>
          </p:cNvSpPr>
          <p:nvPr/>
        </p:nvSpPr>
        <p:spPr bwMode="auto">
          <a:xfrm>
            <a:off x="609600" y="2057400"/>
            <a:ext cx="7086600" cy="4291013"/>
          </a:xfrm>
          <a:prstGeom prst="rect">
            <a:avLst/>
          </a:prstGeom>
          <a:noFill/>
          <a:ln w="12700">
            <a:noFill/>
            <a:miter lim="800000"/>
            <a:headEnd type="none" w="sm" len="sm"/>
            <a:tailEnd type="none" w="sm" len="sm"/>
          </a:ln>
        </p:spPr>
        <p:txBody>
          <a:bodyPr>
            <a:spAutoFit/>
          </a:bodyPr>
          <a:lstStyle/>
          <a:p>
            <a:pPr algn="l">
              <a:spcBef>
                <a:spcPct val="50000"/>
              </a:spcBef>
            </a:pPr>
            <a:r>
              <a:rPr lang="en-US"/>
              <a:t>M(n) = M(n-1) + 1</a:t>
            </a:r>
          </a:p>
          <a:p>
            <a:pPr algn="l">
              <a:spcBef>
                <a:spcPct val="50000"/>
              </a:spcBef>
            </a:pPr>
            <a:r>
              <a:rPr lang="en-US"/>
              <a:t>         = (M(n-2) + 1) + 1   =   M(n-2) + 2</a:t>
            </a:r>
          </a:p>
          <a:p>
            <a:pPr algn="l">
              <a:spcBef>
                <a:spcPct val="50000"/>
              </a:spcBef>
            </a:pPr>
            <a:r>
              <a:rPr lang="en-US"/>
              <a:t>         = (M(n-3) + 1) + 2   =   M(n-3) + 3</a:t>
            </a:r>
          </a:p>
          <a:p>
            <a:pPr algn="l">
              <a:spcBef>
                <a:spcPct val="50000"/>
              </a:spcBef>
            </a:pPr>
            <a:r>
              <a:rPr lang="en-US"/>
              <a:t>         …</a:t>
            </a:r>
          </a:p>
          <a:p>
            <a:pPr algn="l">
              <a:spcBef>
                <a:spcPct val="50000"/>
              </a:spcBef>
            </a:pPr>
            <a:r>
              <a:rPr lang="en-US"/>
              <a:t>         = M(n-i) + i</a:t>
            </a:r>
          </a:p>
          <a:p>
            <a:pPr algn="l">
              <a:spcBef>
                <a:spcPct val="50000"/>
              </a:spcBef>
            </a:pPr>
            <a:r>
              <a:rPr lang="en-US"/>
              <a:t>         = M(0) + n</a:t>
            </a:r>
          </a:p>
          <a:p>
            <a:pPr algn="l">
              <a:spcBef>
                <a:spcPct val="50000"/>
              </a:spcBef>
            </a:pPr>
            <a:r>
              <a:rPr lang="en-US"/>
              <a:t>         = n</a:t>
            </a:r>
          </a:p>
          <a:p>
            <a:pPr algn="l">
              <a:spcBef>
                <a:spcPct val="50000"/>
              </a:spcBef>
            </a:pPr>
            <a:r>
              <a:rPr lang="en-US"/>
              <a:t>The method is called </a:t>
            </a:r>
            <a:r>
              <a:rPr lang="en-US">
                <a:solidFill>
                  <a:srgbClr val="FF6600"/>
                </a:solidFill>
              </a:rPr>
              <a:t>backward substitution</a:t>
            </a:r>
            <a:r>
              <a:rPr lang="en-US"/>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08228"/>
                                        </p:tgtEl>
                                        <p:attrNameLst>
                                          <p:attrName>style.visibility</p:attrName>
                                        </p:attrNameLst>
                                      </p:cBhvr>
                                      <p:to>
                                        <p:strVal val="visible"/>
                                      </p:to>
                                    </p:set>
                                    <p:anim calcmode="lin" valueType="num">
                                      <p:cBhvr additive="base">
                                        <p:cTn id="7" dur="1000" fill="hold"/>
                                        <p:tgtEl>
                                          <p:spTgt spid="308228"/>
                                        </p:tgtEl>
                                        <p:attrNameLst>
                                          <p:attrName>ppt_x</p:attrName>
                                        </p:attrNameLst>
                                      </p:cBhvr>
                                      <p:tavLst>
                                        <p:tav tm="0">
                                          <p:val>
                                            <p:strVal val="1+#ppt_w/2"/>
                                          </p:val>
                                        </p:tav>
                                        <p:tav tm="100000">
                                          <p:val>
                                            <p:strVal val="#ppt_x"/>
                                          </p:val>
                                        </p:tav>
                                      </p:tavLst>
                                    </p:anim>
                                    <p:anim calcmode="lin" valueType="num">
                                      <p:cBhvr additive="base">
                                        <p:cTn id="8" dur="1000" fill="hold"/>
                                        <p:tgtEl>
                                          <p:spTgt spid="3082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28"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a:xfrm>
            <a:off x="533400" y="228600"/>
            <a:ext cx="8610600" cy="609600"/>
          </a:xfrm>
        </p:spPr>
        <p:txBody>
          <a:bodyPr/>
          <a:lstStyle/>
          <a:p>
            <a:pPr>
              <a:defRPr/>
            </a:pPr>
            <a:r>
              <a:rPr lang="en-US" smtClean="0"/>
              <a:t>Example 2: The Tower of Hanoi Puzzle</a:t>
            </a:r>
          </a:p>
        </p:txBody>
      </p:sp>
      <p:sp>
        <p:nvSpPr>
          <p:cNvPr id="310275" name="Rectangle 3"/>
          <p:cNvSpPr>
            <a:spLocks noGrp="1" noChangeArrowheads="1"/>
          </p:cNvSpPr>
          <p:nvPr>
            <p:ph idx="1"/>
          </p:nvPr>
        </p:nvSpPr>
        <p:spPr>
          <a:xfrm>
            <a:off x="609600" y="1219200"/>
            <a:ext cx="8305800" cy="4905375"/>
          </a:xfrm>
        </p:spPr>
        <p:txBody>
          <a:bodyPr/>
          <a:lstStyle/>
          <a:p>
            <a:pPr marL="0" indent="0">
              <a:buFont typeface="Monotype Sorts" pitchFamily="2" charset="2"/>
              <a:buNone/>
              <a:defRPr/>
            </a:pPr>
            <a:r>
              <a:rPr lang="en-US" smtClean="0"/>
              <a:t>																																																																</a:t>
            </a:r>
          </a:p>
        </p:txBody>
      </p:sp>
      <p:pic>
        <p:nvPicPr>
          <p:cNvPr id="38916" name="Picture 4" descr="Fig 2"/>
          <p:cNvPicPr>
            <a:picLocks noChangeAspect="1" noChangeArrowheads="1"/>
          </p:cNvPicPr>
          <p:nvPr/>
        </p:nvPicPr>
        <p:blipFill>
          <a:blip r:embed="rId3"/>
          <a:srcRect/>
          <a:stretch>
            <a:fillRect/>
          </a:stretch>
        </p:blipFill>
        <p:spPr bwMode="auto">
          <a:xfrm>
            <a:off x="685800" y="1371600"/>
            <a:ext cx="6858000" cy="1828800"/>
          </a:xfrm>
          <a:prstGeom prst="rect">
            <a:avLst/>
          </a:prstGeom>
          <a:solidFill>
            <a:schemeClr val="tx1"/>
          </a:solidFill>
          <a:ln w="9525">
            <a:noFill/>
            <a:miter lim="800000"/>
            <a:headEnd/>
            <a:tailEnd/>
          </a:ln>
        </p:spPr>
      </p:pic>
      <p:pic>
        <p:nvPicPr>
          <p:cNvPr id="38917" name="Picture 5" descr="Fig 2"/>
          <p:cNvPicPr>
            <a:picLocks noChangeAspect="1" noChangeArrowheads="1"/>
          </p:cNvPicPr>
          <p:nvPr/>
        </p:nvPicPr>
        <p:blipFill>
          <a:blip r:embed="rId4"/>
          <a:srcRect/>
          <a:stretch>
            <a:fillRect/>
          </a:stretch>
        </p:blipFill>
        <p:spPr bwMode="auto">
          <a:xfrm>
            <a:off x="762000" y="3276600"/>
            <a:ext cx="7772400" cy="2133600"/>
          </a:xfrm>
          <a:prstGeom prst="rect">
            <a:avLst/>
          </a:prstGeom>
          <a:solidFill>
            <a:schemeClr val="tx1"/>
          </a:solidFill>
          <a:ln w="9525">
            <a:noFill/>
            <a:miter lim="800000"/>
            <a:headEnd/>
            <a:tailEnd/>
          </a:ln>
        </p:spPr>
      </p:pic>
      <p:sp>
        <p:nvSpPr>
          <p:cNvPr id="310278" name="Text Box 6"/>
          <p:cNvSpPr txBox="1">
            <a:spLocks noChangeArrowheads="1"/>
          </p:cNvSpPr>
          <p:nvPr/>
        </p:nvSpPr>
        <p:spPr bwMode="auto">
          <a:xfrm>
            <a:off x="685800" y="5638800"/>
            <a:ext cx="4648200" cy="854075"/>
          </a:xfrm>
          <a:prstGeom prst="rect">
            <a:avLst/>
          </a:prstGeom>
          <a:noFill/>
          <a:ln w="12700">
            <a:noFill/>
            <a:miter lim="800000"/>
            <a:headEnd type="none" w="sm" len="sm"/>
            <a:tailEnd type="none" w="sm" len="sm"/>
          </a:ln>
          <a:effectLst/>
        </p:spPr>
        <p:txBody>
          <a:bodyPr>
            <a:spAutoFit/>
          </a:bodyPr>
          <a:lstStyle/>
          <a:p>
            <a:pPr algn="l">
              <a:spcBef>
                <a:spcPct val="50000"/>
              </a:spcBef>
              <a:defRPr/>
            </a:pPr>
            <a:r>
              <a:rPr lang="en-US" b="1">
                <a:solidFill>
                  <a:srgbClr val="FFFF99"/>
                </a:solidFill>
                <a:effectLst>
                  <a:outerShdw blurRad="38100" dist="38100" dir="2700000" algn="tl">
                    <a:srgbClr val="000000"/>
                  </a:outerShdw>
                </a:effectLst>
              </a:rPr>
              <a:t>Recurrence for number of moves:</a:t>
            </a:r>
            <a:r>
              <a:rPr lang="en-US"/>
              <a:t> </a:t>
            </a:r>
          </a:p>
        </p:txBody>
      </p:sp>
      <p:sp>
        <p:nvSpPr>
          <p:cNvPr id="310280" name="Text Box 8"/>
          <p:cNvSpPr txBox="1">
            <a:spLocks noChangeArrowheads="1"/>
          </p:cNvSpPr>
          <p:nvPr/>
        </p:nvSpPr>
        <p:spPr bwMode="auto">
          <a:xfrm>
            <a:off x="4724400" y="5715000"/>
            <a:ext cx="4191000" cy="457200"/>
          </a:xfrm>
          <a:prstGeom prst="rect">
            <a:avLst/>
          </a:prstGeom>
          <a:noFill/>
          <a:ln w="12700">
            <a:noFill/>
            <a:miter lim="800000"/>
            <a:headEnd type="none" w="sm" len="sm"/>
            <a:tailEnd type="none" w="sm" len="sm"/>
          </a:ln>
        </p:spPr>
        <p:txBody>
          <a:bodyPr>
            <a:spAutoFit/>
          </a:bodyPr>
          <a:lstStyle/>
          <a:p>
            <a:pPr>
              <a:spcBef>
                <a:spcPct val="50000"/>
              </a:spcBef>
            </a:pPr>
            <a:r>
              <a:rPr lang="en-US"/>
              <a:t>M(n) = 2M(n-1) + 1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10280"/>
                                        </p:tgtEl>
                                        <p:attrNameLst>
                                          <p:attrName>style.visibility</p:attrName>
                                        </p:attrNameLst>
                                      </p:cBhvr>
                                      <p:to>
                                        <p:strVal val="visible"/>
                                      </p:to>
                                    </p:set>
                                    <p:anim calcmode="lin" valueType="num">
                                      <p:cBhvr additive="base">
                                        <p:cTn id="7" dur="500" fill="hold"/>
                                        <p:tgtEl>
                                          <p:spTgt spid="310280"/>
                                        </p:tgtEl>
                                        <p:attrNameLst>
                                          <p:attrName>ppt_x</p:attrName>
                                        </p:attrNameLst>
                                      </p:cBhvr>
                                      <p:tavLst>
                                        <p:tav tm="0">
                                          <p:val>
                                            <p:strVal val="1+#ppt_w/2"/>
                                          </p:val>
                                        </p:tav>
                                        <p:tav tm="100000">
                                          <p:val>
                                            <p:strVal val="#ppt_x"/>
                                          </p:val>
                                        </p:tav>
                                      </p:tavLst>
                                    </p:anim>
                                    <p:anim calcmode="lin" valueType="num">
                                      <p:cBhvr additive="base">
                                        <p:cTn id="8" dur="500" fill="hold"/>
                                        <p:tgtEl>
                                          <p:spTgt spid="3102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80"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title"/>
          </p:nvPr>
        </p:nvSpPr>
        <p:spPr>
          <a:xfrm>
            <a:off x="457200" y="152400"/>
            <a:ext cx="8686800" cy="609600"/>
          </a:xfrm>
        </p:spPr>
        <p:txBody>
          <a:bodyPr/>
          <a:lstStyle/>
          <a:p>
            <a:pPr>
              <a:defRPr/>
            </a:pPr>
            <a:r>
              <a:rPr lang="en-US" smtClean="0"/>
              <a:t>Solving recurrence for number of moves</a:t>
            </a:r>
          </a:p>
        </p:txBody>
      </p:sp>
      <p:sp>
        <p:nvSpPr>
          <p:cNvPr id="314371" name="Rectangle 3"/>
          <p:cNvSpPr>
            <a:spLocks noGrp="1" noChangeArrowheads="1"/>
          </p:cNvSpPr>
          <p:nvPr>
            <p:ph idx="1"/>
          </p:nvPr>
        </p:nvSpPr>
        <p:spPr/>
        <p:txBody>
          <a:bodyPr/>
          <a:lstStyle/>
          <a:p>
            <a:pPr>
              <a:buFont typeface="Monotype Sorts" pitchFamily="2" charset="2"/>
              <a:buNone/>
              <a:defRPr/>
            </a:pPr>
            <a:r>
              <a:rPr lang="en-US" sz="2800" smtClean="0"/>
              <a:t>M(</a:t>
            </a:r>
            <a:r>
              <a:rPr lang="en-US" sz="2800" i="1" smtClean="0"/>
              <a:t>n</a:t>
            </a:r>
            <a:r>
              <a:rPr lang="en-US" sz="2800" smtClean="0"/>
              <a:t>) = 2M(</a:t>
            </a:r>
            <a:r>
              <a:rPr lang="en-US" sz="2800" i="1" smtClean="0"/>
              <a:t>n</a:t>
            </a:r>
            <a:r>
              <a:rPr lang="en-US" sz="2800" smtClean="0"/>
              <a:t>-1) + 1,  M(1) = 1</a:t>
            </a:r>
            <a:endParaRPr lang="en-US" smtClean="0"/>
          </a:p>
        </p:txBody>
      </p:sp>
      <p:sp>
        <p:nvSpPr>
          <p:cNvPr id="314372" name="Text Box 4"/>
          <p:cNvSpPr txBox="1">
            <a:spLocks noChangeArrowheads="1"/>
          </p:cNvSpPr>
          <p:nvPr/>
        </p:nvSpPr>
        <p:spPr bwMode="auto">
          <a:xfrm>
            <a:off x="685800" y="2057400"/>
            <a:ext cx="7543800" cy="4291013"/>
          </a:xfrm>
          <a:prstGeom prst="rect">
            <a:avLst/>
          </a:prstGeom>
          <a:noFill/>
          <a:ln w="12700">
            <a:noFill/>
            <a:miter lim="800000"/>
            <a:headEnd type="none" w="sm" len="sm"/>
            <a:tailEnd type="none" w="sm" len="sm"/>
          </a:ln>
        </p:spPr>
        <p:txBody>
          <a:bodyPr>
            <a:spAutoFit/>
          </a:bodyPr>
          <a:lstStyle/>
          <a:p>
            <a:pPr algn="l">
              <a:spcBef>
                <a:spcPct val="50000"/>
              </a:spcBef>
            </a:pPr>
            <a:r>
              <a:rPr lang="en-US"/>
              <a:t>M(n) = 2M(n-1) + 1</a:t>
            </a:r>
          </a:p>
          <a:p>
            <a:pPr algn="l">
              <a:spcBef>
                <a:spcPct val="50000"/>
              </a:spcBef>
            </a:pPr>
            <a:r>
              <a:rPr lang="en-US"/>
              <a:t>         = 2(2M(n-2) + 1) + 1 = 2^2*M(n-2) + 2^1 + 2^0</a:t>
            </a:r>
          </a:p>
          <a:p>
            <a:pPr algn="l">
              <a:spcBef>
                <a:spcPct val="50000"/>
              </a:spcBef>
            </a:pPr>
            <a:r>
              <a:rPr lang="en-US"/>
              <a:t>         = 2^2*(2M(n-3) + 1) + 2^1 + 2^0 </a:t>
            </a:r>
          </a:p>
          <a:p>
            <a:pPr algn="l">
              <a:spcBef>
                <a:spcPct val="50000"/>
              </a:spcBef>
            </a:pPr>
            <a:r>
              <a:rPr lang="en-US"/>
              <a:t>         = 2^3*M(n-3) + 2^2 + 2^1 + 2^0</a:t>
            </a:r>
          </a:p>
          <a:p>
            <a:pPr algn="l">
              <a:spcBef>
                <a:spcPct val="50000"/>
              </a:spcBef>
            </a:pPr>
            <a:r>
              <a:rPr lang="en-US"/>
              <a:t>         = …</a:t>
            </a:r>
          </a:p>
          <a:p>
            <a:pPr algn="l">
              <a:spcBef>
                <a:spcPct val="50000"/>
              </a:spcBef>
            </a:pPr>
            <a:r>
              <a:rPr lang="en-US"/>
              <a:t>         = 2^(n-1)*M(1) + 2^(n-2) + … + 2^1 + 2^0</a:t>
            </a:r>
          </a:p>
          <a:p>
            <a:pPr algn="l">
              <a:spcBef>
                <a:spcPct val="50000"/>
              </a:spcBef>
            </a:pPr>
            <a:r>
              <a:rPr lang="en-US"/>
              <a:t>         = 2^(n-1) + 2^(n-2) + … + 2^1 + 2^0</a:t>
            </a:r>
          </a:p>
          <a:p>
            <a:pPr algn="l">
              <a:spcBef>
                <a:spcPct val="50000"/>
              </a:spcBef>
            </a:pPr>
            <a:r>
              <a:rPr lang="en-US"/>
              <a:t>         = 2^n    - 1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14372"/>
                                        </p:tgtEl>
                                        <p:attrNameLst>
                                          <p:attrName>style.visibility</p:attrName>
                                        </p:attrNameLst>
                                      </p:cBhvr>
                                      <p:to>
                                        <p:strVal val="visible"/>
                                      </p:to>
                                    </p:set>
                                    <p:anim calcmode="lin" valueType="num">
                                      <p:cBhvr additive="base">
                                        <p:cTn id="7" dur="1000" fill="hold"/>
                                        <p:tgtEl>
                                          <p:spTgt spid="314372"/>
                                        </p:tgtEl>
                                        <p:attrNameLst>
                                          <p:attrName>ppt_x</p:attrName>
                                        </p:attrNameLst>
                                      </p:cBhvr>
                                      <p:tavLst>
                                        <p:tav tm="0">
                                          <p:val>
                                            <p:strVal val="1+#ppt_w/2"/>
                                          </p:val>
                                        </p:tav>
                                        <p:tav tm="100000">
                                          <p:val>
                                            <p:strVal val="#ppt_x"/>
                                          </p:val>
                                        </p:tav>
                                      </p:tavLst>
                                    </p:anim>
                                    <p:anim calcmode="lin" valueType="num">
                                      <p:cBhvr additive="base">
                                        <p:cTn id="8" dur="1000" fill="hold"/>
                                        <p:tgtEl>
                                          <p:spTgt spid="3143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72"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6"/>
          <p:cNvSpPr>
            <a:spLocks noChangeArrowheads="1"/>
          </p:cNvSpPr>
          <p:nvPr/>
        </p:nvSpPr>
        <p:spPr bwMode="auto">
          <a:xfrm>
            <a:off x="990600" y="1295400"/>
            <a:ext cx="7391400" cy="2895600"/>
          </a:xfrm>
          <a:prstGeom prst="rect">
            <a:avLst/>
          </a:prstGeom>
          <a:solidFill>
            <a:schemeClr val="tx1"/>
          </a:solidFill>
          <a:ln w="12700">
            <a:noFill/>
            <a:miter lim="800000"/>
            <a:headEnd type="none" w="sm" len="sm"/>
            <a:tailEnd type="none" w="sm" len="sm"/>
          </a:ln>
        </p:spPr>
        <p:txBody>
          <a:bodyPr wrap="none" anchor="ctr"/>
          <a:lstStyle/>
          <a:p>
            <a:endParaRPr lang="en-US"/>
          </a:p>
        </p:txBody>
      </p:sp>
      <p:sp>
        <p:nvSpPr>
          <p:cNvPr id="311298" name="Rectangle 2"/>
          <p:cNvSpPr>
            <a:spLocks noGrp="1" noChangeArrowheads="1"/>
          </p:cNvSpPr>
          <p:nvPr>
            <p:ph type="title"/>
          </p:nvPr>
        </p:nvSpPr>
        <p:spPr>
          <a:xfrm>
            <a:off x="457200" y="152400"/>
            <a:ext cx="8686800" cy="609600"/>
          </a:xfrm>
        </p:spPr>
        <p:txBody>
          <a:bodyPr>
            <a:normAutofit fontScale="90000"/>
          </a:bodyPr>
          <a:lstStyle/>
          <a:p>
            <a:pPr>
              <a:defRPr/>
            </a:pPr>
            <a:r>
              <a:rPr lang="en-US" smtClean="0"/>
              <a:t>Tree of calls for the Tower of Hanoi Puzzle</a:t>
            </a:r>
          </a:p>
        </p:txBody>
      </p:sp>
      <p:sp>
        <p:nvSpPr>
          <p:cNvPr id="311299" name="Rectangle 3"/>
          <p:cNvSpPr>
            <a:spLocks noGrp="1" noChangeArrowheads="1"/>
          </p:cNvSpPr>
          <p:nvPr>
            <p:ph idx="1"/>
          </p:nvPr>
        </p:nvSpPr>
        <p:spPr/>
        <p:txBody>
          <a:bodyPr/>
          <a:lstStyle/>
          <a:p>
            <a:pPr marL="0" indent="0">
              <a:buFont typeface="Monotype Sorts" pitchFamily="2" charset="2"/>
              <a:buNone/>
              <a:defRPr/>
            </a:pPr>
            <a:r>
              <a:rPr lang="en-US" smtClean="0">
                <a:sym typeface="Symbol" pitchFamily="84" charset="2"/>
              </a:rPr>
              <a:t>	</a:t>
            </a:r>
          </a:p>
        </p:txBody>
      </p:sp>
      <p:sp>
        <p:nvSpPr>
          <p:cNvPr id="40965" name="Rectangle 4"/>
          <p:cNvSpPr>
            <a:spLocks noChangeArrowheads="1"/>
          </p:cNvSpPr>
          <p:nvPr/>
        </p:nvSpPr>
        <p:spPr bwMode="auto">
          <a:xfrm>
            <a:off x="0" y="0"/>
            <a:ext cx="8839200" cy="457200"/>
          </a:xfrm>
          <a:prstGeom prst="rect">
            <a:avLst/>
          </a:prstGeom>
          <a:noFill/>
          <a:ln w="9525">
            <a:noFill/>
            <a:miter lim="800000"/>
            <a:headEnd/>
            <a:tailEnd/>
          </a:ln>
        </p:spPr>
        <p:txBody>
          <a:bodyPr>
            <a:spAutoFit/>
          </a:bodyPr>
          <a:lstStyle/>
          <a:p>
            <a:pPr algn="l"/>
            <a:endParaRPr lang="en-US"/>
          </a:p>
        </p:txBody>
      </p:sp>
      <p:pic>
        <p:nvPicPr>
          <p:cNvPr id="40966" name="Picture 5" descr="Fig 2"/>
          <p:cNvPicPr>
            <a:picLocks noChangeAspect="1" noChangeArrowheads="1"/>
          </p:cNvPicPr>
          <p:nvPr/>
        </p:nvPicPr>
        <p:blipFill>
          <a:blip r:embed="rId3"/>
          <a:srcRect/>
          <a:stretch>
            <a:fillRect/>
          </a:stretch>
        </p:blipFill>
        <p:spPr bwMode="auto">
          <a:xfrm>
            <a:off x="304800" y="1295400"/>
            <a:ext cx="8686800" cy="2540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p:txBody>
          <a:bodyPr/>
          <a:lstStyle/>
          <a:p>
            <a:pPr>
              <a:defRPr/>
            </a:pPr>
            <a:r>
              <a:rPr lang="en-US" smtClean="0"/>
              <a:t>Example 3: Counting #bits</a:t>
            </a:r>
          </a:p>
        </p:txBody>
      </p:sp>
      <p:pic>
        <p:nvPicPr>
          <p:cNvPr id="5132" name="Picture 4" descr="2_4b"/>
          <p:cNvPicPr>
            <a:picLocks noGrp="1" noChangeAspect="1" noChangeArrowheads="1"/>
          </p:cNvPicPr>
          <p:nvPr>
            <p:ph sz="half" idx="1"/>
          </p:nvPr>
        </p:nvPicPr>
        <p:blipFill>
          <a:blip r:embed="rId4"/>
          <a:srcRect/>
          <a:stretch>
            <a:fillRect/>
          </a:stretch>
        </p:blipFill>
        <p:spPr>
          <a:xfrm>
            <a:off x="685800" y="1295400"/>
            <a:ext cx="7162800" cy="1636713"/>
          </a:xfrm>
          <a:solidFill>
            <a:schemeClr val="tx1"/>
          </a:solidFill>
        </p:spPr>
      </p:pic>
      <p:grpSp>
        <p:nvGrpSpPr>
          <p:cNvPr id="2" name="Group 45"/>
          <p:cNvGrpSpPr>
            <a:grpSpLocks/>
          </p:cNvGrpSpPr>
          <p:nvPr/>
        </p:nvGrpSpPr>
        <p:grpSpPr bwMode="auto">
          <a:xfrm>
            <a:off x="685800" y="3763963"/>
            <a:ext cx="8763000" cy="2693987"/>
            <a:chOff x="432" y="2371"/>
            <a:chExt cx="5520" cy="1697"/>
          </a:xfrm>
        </p:grpSpPr>
        <p:sp>
          <p:nvSpPr>
            <p:cNvPr id="5136" name="Text Box 8"/>
            <p:cNvSpPr txBox="1">
              <a:spLocks noChangeArrowheads="1"/>
            </p:cNvSpPr>
            <p:nvPr/>
          </p:nvSpPr>
          <p:spPr bwMode="auto">
            <a:xfrm>
              <a:off x="432" y="2400"/>
              <a:ext cx="5520" cy="1668"/>
            </a:xfrm>
            <a:prstGeom prst="rect">
              <a:avLst/>
            </a:prstGeom>
            <a:noFill/>
            <a:ln w="12700">
              <a:noFill/>
              <a:miter lim="800000"/>
              <a:headEnd type="none" w="sm" len="sm"/>
              <a:tailEnd type="none" w="sm" len="sm"/>
            </a:ln>
          </p:spPr>
          <p:txBody>
            <a:bodyPr>
              <a:spAutoFit/>
            </a:bodyPr>
            <a:lstStyle/>
            <a:p>
              <a:pPr algn="l">
                <a:spcBef>
                  <a:spcPct val="50000"/>
                </a:spcBef>
              </a:pPr>
              <a:r>
                <a:rPr lang="en-US">
                  <a:solidFill>
                    <a:schemeClr val="bg2"/>
                  </a:solidFill>
                </a:rPr>
                <a:t>A(     ) = A(        ) + 1,   A(    ) = 1    (using the Smoothness Rule)</a:t>
              </a:r>
            </a:p>
            <a:p>
              <a:pPr algn="l">
                <a:spcBef>
                  <a:spcPct val="50000"/>
                </a:spcBef>
              </a:pPr>
              <a:r>
                <a:rPr lang="en-US">
                  <a:solidFill>
                    <a:schemeClr val="bg2"/>
                  </a:solidFill>
                </a:rPr>
                <a:t>             = (A(         ) + 1) + 1  = A(         ) + 2</a:t>
              </a:r>
            </a:p>
            <a:p>
              <a:pPr algn="l">
                <a:spcBef>
                  <a:spcPct val="50000"/>
                </a:spcBef>
              </a:pPr>
              <a:r>
                <a:rPr lang="en-US">
                  <a:solidFill>
                    <a:schemeClr val="bg2"/>
                  </a:solidFill>
                </a:rPr>
                <a:t>             = A(        ) + </a:t>
              </a:r>
              <a:r>
                <a:rPr lang="en-US" i="1">
                  <a:solidFill>
                    <a:schemeClr val="bg2"/>
                  </a:solidFill>
                </a:rPr>
                <a:t>i</a:t>
              </a:r>
            </a:p>
            <a:p>
              <a:pPr algn="l">
                <a:spcBef>
                  <a:spcPct val="50000"/>
                </a:spcBef>
              </a:pPr>
              <a:r>
                <a:rPr lang="en-US">
                  <a:solidFill>
                    <a:schemeClr val="bg2"/>
                  </a:solidFill>
                </a:rPr>
                <a:t>             = A(         ) + </a:t>
              </a:r>
              <a:r>
                <a:rPr lang="en-US" i="1">
                  <a:solidFill>
                    <a:schemeClr val="bg2"/>
                  </a:solidFill>
                </a:rPr>
                <a:t>k = k + 0</a:t>
              </a:r>
            </a:p>
            <a:p>
              <a:pPr algn="l">
                <a:spcBef>
                  <a:spcPct val="50000"/>
                </a:spcBef>
              </a:pPr>
              <a:r>
                <a:rPr lang="en-US">
                  <a:solidFill>
                    <a:schemeClr val="bg2"/>
                  </a:solidFill>
                </a:rPr>
                <a:t>             = </a:t>
              </a:r>
            </a:p>
          </p:txBody>
        </p:sp>
        <p:sp>
          <p:nvSpPr>
            <p:cNvPr id="5137" name="Text Box 21"/>
            <p:cNvSpPr txBox="1">
              <a:spLocks noChangeArrowheads="1"/>
            </p:cNvSpPr>
            <p:nvPr/>
          </p:nvSpPr>
          <p:spPr bwMode="auto">
            <a:xfrm>
              <a:off x="1440" y="3264"/>
              <a:ext cx="952" cy="288"/>
            </a:xfrm>
            <a:prstGeom prst="rect">
              <a:avLst/>
            </a:prstGeom>
            <a:noFill/>
            <a:ln w="12700">
              <a:noFill/>
              <a:miter lim="800000"/>
              <a:headEnd type="none" w="sm" len="sm"/>
              <a:tailEnd type="none" w="sm" len="sm"/>
            </a:ln>
          </p:spPr>
          <p:txBody>
            <a:bodyPr>
              <a:spAutoFit/>
            </a:bodyPr>
            <a:lstStyle/>
            <a:p>
              <a:pPr>
                <a:spcBef>
                  <a:spcPct val="50000"/>
                </a:spcBef>
              </a:pPr>
              <a:endParaRPr lang="en-US"/>
            </a:p>
          </p:txBody>
        </p:sp>
        <p:graphicFrame>
          <p:nvGraphicFramePr>
            <p:cNvPr id="5123" name="Object 24"/>
            <p:cNvGraphicFramePr>
              <a:graphicFrameLocks noChangeAspect="1"/>
            </p:cNvGraphicFramePr>
            <p:nvPr/>
          </p:nvGraphicFramePr>
          <p:xfrm>
            <a:off x="624" y="2371"/>
            <a:ext cx="394" cy="461"/>
          </p:xfrm>
          <a:graphic>
            <a:graphicData uri="http://schemas.openxmlformats.org/presentationml/2006/ole">
              <mc:AlternateContent xmlns:mc="http://schemas.openxmlformats.org/markup-compatibility/2006">
                <mc:Choice xmlns:v="urn:schemas-microsoft-com:vml" Requires="v">
                  <p:oleObj spid="_x0000_s5131" name="Equation" r:id="rId5" imgW="139680" imgH="215640" progId="Equation.3">
                    <p:embed/>
                  </p:oleObj>
                </mc:Choice>
                <mc:Fallback>
                  <p:oleObj name="Equation" r:id="rId5" imgW="139680" imgH="215640" progId="Equation.3">
                    <p:embed/>
                    <p:pic>
                      <p:nvPicPr>
                        <p:cNvPr id="0" name="Object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 y="2371"/>
                          <a:ext cx="394" cy="4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4" name="Object 32"/>
            <p:cNvGraphicFramePr>
              <a:graphicFrameLocks noChangeAspect="1"/>
            </p:cNvGraphicFramePr>
            <p:nvPr/>
          </p:nvGraphicFramePr>
          <p:xfrm>
            <a:off x="1344" y="2371"/>
            <a:ext cx="574" cy="461"/>
          </p:xfrm>
          <a:graphic>
            <a:graphicData uri="http://schemas.openxmlformats.org/presentationml/2006/ole">
              <mc:AlternateContent xmlns:mc="http://schemas.openxmlformats.org/markup-compatibility/2006">
                <mc:Choice xmlns:v="urn:schemas-microsoft-com:vml" Requires="v">
                  <p:oleObj spid="_x0000_s5132" name="Equation" r:id="rId7" imgW="203040" imgH="215640" progId="Equation.3">
                    <p:embed/>
                  </p:oleObj>
                </mc:Choice>
                <mc:Fallback>
                  <p:oleObj name="Equation" r:id="rId7" imgW="203040" imgH="215640" progId="Equation.3">
                    <p:embed/>
                    <p:pic>
                      <p:nvPicPr>
                        <p:cNvPr id="0" name="Object 3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44" y="2371"/>
                          <a:ext cx="574" cy="4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5" name="Object 34"/>
            <p:cNvGraphicFramePr>
              <a:graphicFrameLocks noChangeAspect="1"/>
            </p:cNvGraphicFramePr>
            <p:nvPr/>
          </p:nvGraphicFramePr>
          <p:xfrm>
            <a:off x="2486" y="2371"/>
            <a:ext cx="394" cy="461"/>
          </p:xfrm>
          <a:graphic>
            <a:graphicData uri="http://schemas.openxmlformats.org/presentationml/2006/ole">
              <mc:AlternateContent xmlns:mc="http://schemas.openxmlformats.org/markup-compatibility/2006">
                <mc:Choice xmlns:v="urn:schemas-microsoft-com:vml" Requires="v">
                  <p:oleObj spid="_x0000_s5133" name="Equation" r:id="rId9" imgW="139680" imgH="215640" progId="Equation.3">
                    <p:embed/>
                  </p:oleObj>
                </mc:Choice>
                <mc:Fallback>
                  <p:oleObj name="Equation" r:id="rId9" imgW="139680" imgH="215640" progId="Equation.3">
                    <p:embed/>
                    <p:pic>
                      <p:nvPicPr>
                        <p:cNvPr id="0" name="Object 3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86" y="2371"/>
                          <a:ext cx="394" cy="4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6" name="Object 35"/>
            <p:cNvGraphicFramePr>
              <a:graphicFrameLocks noChangeAspect="1"/>
            </p:cNvGraphicFramePr>
            <p:nvPr/>
          </p:nvGraphicFramePr>
          <p:xfrm>
            <a:off x="1488" y="2736"/>
            <a:ext cx="608" cy="461"/>
          </p:xfrm>
          <a:graphic>
            <a:graphicData uri="http://schemas.openxmlformats.org/presentationml/2006/ole">
              <mc:AlternateContent xmlns:mc="http://schemas.openxmlformats.org/markup-compatibility/2006">
                <mc:Choice xmlns:v="urn:schemas-microsoft-com:vml" Requires="v">
                  <p:oleObj spid="_x0000_s5134" name="Equation" r:id="rId11" imgW="215640" imgH="215640" progId="Equation.3">
                    <p:embed/>
                  </p:oleObj>
                </mc:Choice>
                <mc:Fallback>
                  <p:oleObj name="Equation" r:id="rId11" imgW="215640" imgH="215640" progId="Equation.3">
                    <p:embed/>
                    <p:pic>
                      <p:nvPicPr>
                        <p:cNvPr id="0" name="Object 3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88" y="2736"/>
                          <a:ext cx="608" cy="4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7" name="Object 36"/>
            <p:cNvGraphicFramePr>
              <a:graphicFrameLocks noChangeAspect="1"/>
            </p:cNvGraphicFramePr>
            <p:nvPr/>
          </p:nvGraphicFramePr>
          <p:xfrm>
            <a:off x="1296" y="3744"/>
            <a:ext cx="762" cy="307"/>
          </p:xfrm>
          <a:graphic>
            <a:graphicData uri="http://schemas.openxmlformats.org/presentationml/2006/ole">
              <mc:AlternateContent xmlns:mc="http://schemas.openxmlformats.org/markup-compatibility/2006">
                <mc:Choice xmlns:v="urn:schemas-microsoft-com:vml" Requires="v">
                  <p:oleObj spid="_x0000_s5135" name="Equation" r:id="rId13" imgW="406080" imgH="215640" progId="Equation.3">
                    <p:embed/>
                  </p:oleObj>
                </mc:Choice>
                <mc:Fallback>
                  <p:oleObj name="Equation" r:id="rId13" imgW="406080" imgH="215640" progId="Equation.3">
                    <p:embed/>
                    <p:pic>
                      <p:nvPicPr>
                        <p:cNvPr id="0" name="Object 3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96" y="3744"/>
                          <a:ext cx="762" cy="3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8" name="Object 37"/>
            <p:cNvGraphicFramePr>
              <a:graphicFrameLocks noChangeAspect="1"/>
            </p:cNvGraphicFramePr>
            <p:nvPr/>
          </p:nvGraphicFramePr>
          <p:xfrm>
            <a:off x="3088" y="2707"/>
            <a:ext cx="608" cy="461"/>
          </p:xfrm>
          <a:graphic>
            <a:graphicData uri="http://schemas.openxmlformats.org/presentationml/2006/ole">
              <mc:AlternateContent xmlns:mc="http://schemas.openxmlformats.org/markup-compatibility/2006">
                <mc:Choice xmlns:v="urn:schemas-microsoft-com:vml" Requires="v">
                  <p:oleObj spid="_x0000_s5136" name="Equation" r:id="rId15" imgW="215640" imgH="215640" progId="Equation.3">
                    <p:embed/>
                  </p:oleObj>
                </mc:Choice>
                <mc:Fallback>
                  <p:oleObj name="Equation" r:id="rId15" imgW="215640" imgH="215640" progId="Equation.3">
                    <p:embed/>
                    <p:pic>
                      <p:nvPicPr>
                        <p:cNvPr id="0" name="Object 3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88" y="2707"/>
                          <a:ext cx="608" cy="4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9" name="Object 38"/>
            <p:cNvGraphicFramePr>
              <a:graphicFrameLocks noChangeAspect="1"/>
            </p:cNvGraphicFramePr>
            <p:nvPr/>
          </p:nvGraphicFramePr>
          <p:xfrm>
            <a:off x="1392" y="3043"/>
            <a:ext cx="573" cy="461"/>
          </p:xfrm>
          <a:graphic>
            <a:graphicData uri="http://schemas.openxmlformats.org/presentationml/2006/ole">
              <mc:AlternateContent xmlns:mc="http://schemas.openxmlformats.org/markup-compatibility/2006">
                <mc:Choice xmlns:v="urn:schemas-microsoft-com:vml" Requires="v">
                  <p:oleObj spid="_x0000_s5137" name="Equation" r:id="rId17" imgW="203040" imgH="215640" progId="Equation.3">
                    <p:embed/>
                  </p:oleObj>
                </mc:Choice>
                <mc:Fallback>
                  <p:oleObj name="Equation" r:id="rId17" imgW="203040" imgH="215640" progId="Equation.3">
                    <p:embed/>
                    <p:pic>
                      <p:nvPicPr>
                        <p:cNvPr id="0" name="Object 3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392" y="3043"/>
                          <a:ext cx="573" cy="4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30" name="Object 39"/>
            <p:cNvGraphicFramePr>
              <a:graphicFrameLocks noChangeAspect="1"/>
            </p:cNvGraphicFramePr>
            <p:nvPr/>
          </p:nvGraphicFramePr>
          <p:xfrm>
            <a:off x="1408" y="3427"/>
            <a:ext cx="608" cy="461"/>
          </p:xfrm>
          <a:graphic>
            <a:graphicData uri="http://schemas.openxmlformats.org/presentationml/2006/ole">
              <mc:AlternateContent xmlns:mc="http://schemas.openxmlformats.org/markup-compatibility/2006">
                <mc:Choice xmlns:v="urn:schemas-microsoft-com:vml" Requires="v">
                  <p:oleObj spid="_x0000_s5138" name="Equation" r:id="rId19" imgW="215640" imgH="215640" progId="Equation.3">
                    <p:embed/>
                  </p:oleObj>
                </mc:Choice>
                <mc:Fallback>
                  <p:oleObj name="Equation" r:id="rId19" imgW="215640" imgH="215640" progId="Equation.3">
                    <p:embed/>
                    <p:pic>
                      <p:nvPicPr>
                        <p:cNvPr id="0" name="Object 3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408" y="3427"/>
                          <a:ext cx="608" cy="4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 name="Group 41"/>
          <p:cNvGrpSpPr>
            <a:grpSpLocks/>
          </p:cNvGrpSpPr>
          <p:nvPr/>
        </p:nvGrpSpPr>
        <p:grpSpPr bwMode="auto">
          <a:xfrm>
            <a:off x="685800" y="3200400"/>
            <a:ext cx="4419600" cy="512763"/>
            <a:chOff x="432" y="2016"/>
            <a:chExt cx="2784" cy="323"/>
          </a:xfrm>
        </p:grpSpPr>
        <p:sp>
          <p:nvSpPr>
            <p:cNvPr id="5135" name="Text Box 7"/>
            <p:cNvSpPr txBox="1">
              <a:spLocks noChangeArrowheads="1"/>
            </p:cNvSpPr>
            <p:nvPr/>
          </p:nvSpPr>
          <p:spPr bwMode="auto">
            <a:xfrm>
              <a:off x="432" y="2016"/>
              <a:ext cx="2784" cy="288"/>
            </a:xfrm>
            <a:prstGeom prst="rect">
              <a:avLst/>
            </a:prstGeom>
            <a:noFill/>
            <a:ln w="12700">
              <a:noFill/>
              <a:miter lim="800000"/>
              <a:headEnd type="none" w="sm" len="sm"/>
              <a:tailEnd type="none" w="sm" len="sm"/>
            </a:ln>
          </p:spPr>
          <p:txBody>
            <a:bodyPr>
              <a:spAutoFit/>
            </a:bodyPr>
            <a:lstStyle/>
            <a:p>
              <a:pPr algn="l">
                <a:spcBef>
                  <a:spcPct val="50000"/>
                </a:spcBef>
              </a:pPr>
              <a:r>
                <a:rPr lang="en-US">
                  <a:solidFill>
                    <a:schemeClr val="bg2"/>
                  </a:solidFill>
                </a:rPr>
                <a:t>A(</a:t>
              </a:r>
              <a:r>
                <a:rPr lang="en-US" i="1">
                  <a:solidFill>
                    <a:schemeClr val="bg2"/>
                  </a:solidFill>
                </a:rPr>
                <a:t>n</a:t>
              </a:r>
              <a:r>
                <a:rPr lang="en-US">
                  <a:solidFill>
                    <a:schemeClr val="bg2"/>
                  </a:solidFill>
                </a:rPr>
                <a:t>) = A(            ) + 1,   A(1) = 0</a:t>
              </a:r>
            </a:p>
          </p:txBody>
        </p:sp>
        <p:graphicFrame>
          <p:nvGraphicFramePr>
            <p:cNvPr id="5122" name="Object 40"/>
            <p:cNvGraphicFramePr>
              <a:graphicFrameLocks noChangeAspect="1"/>
            </p:cNvGraphicFramePr>
            <p:nvPr/>
          </p:nvGraphicFramePr>
          <p:xfrm>
            <a:off x="1248" y="2016"/>
            <a:ext cx="576" cy="323"/>
          </p:xfrm>
          <a:graphic>
            <a:graphicData uri="http://schemas.openxmlformats.org/presentationml/2006/ole">
              <mc:AlternateContent xmlns:mc="http://schemas.openxmlformats.org/markup-compatibility/2006">
                <mc:Choice xmlns:v="urn:schemas-microsoft-com:vml" Requires="v">
                  <p:oleObj spid="_x0000_s5139" name="Equation" r:id="rId21" imgW="406080" imgH="228600" progId="Equation.3">
                    <p:embed/>
                  </p:oleObj>
                </mc:Choice>
                <mc:Fallback>
                  <p:oleObj name="Equation" r:id="rId21" imgW="406080" imgH="228600" progId="Equation.3">
                    <p:embed/>
                    <p:pic>
                      <p:nvPicPr>
                        <p:cNvPr id="0" name="Object 4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248" y="2016"/>
                          <a:ext cx="576" cy="3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1+#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a:noFill/>
          <a:ln/>
        </p:spPr>
        <p:txBody>
          <a:bodyPr/>
          <a:lstStyle/>
          <a:p>
            <a:r>
              <a:rPr lang="en-US" sz="3200" smtClean="0">
                <a:effectLst/>
              </a:rPr>
              <a:t/>
            </a:r>
            <a:br>
              <a:rPr lang="en-US" sz="3200" smtClean="0">
                <a:effectLst/>
              </a:rPr>
            </a:br>
            <a:r>
              <a:rPr lang="en-US" sz="3200" smtClean="0">
                <a:effectLst/>
              </a:rPr>
              <a:t> Some Keywords …</a:t>
            </a:r>
          </a:p>
        </p:txBody>
      </p:sp>
      <p:sp>
        <p:nvSpPr>
          <p:cNvPr id="223235" name="Rectangle 3"/>
          <p:cNvSpPr>
            <a:spLocks noGrp="1" noChangeArrowheads="1"/>
          </p:cNvSpPr>
          <p:nvPr>
            <p:ph idx="1"/>
          </p:nvPr>
        </p:nvSpPr>
        <p:spPr>
          <a:noFill/>
          <a:ln/>
        </p:spPr>
        <p:txBody>
          <a:bodyPr/>
          <a:lstStyle/>
          <a:p>
            <a:r>
              <a:rPr lang="en-US" smtClean="0">
                <a:effectLst/>
              </a:rPr>
              <a:t>As verbs, use the words </a:t>
            </a:r>
          </a:p>
          <a:p>
            <a:pPr lvl="1"/>
            <a:r>
              <a:rPr lang="en-US" smtClean="0">
                <a:effectLst/>
              </a:rPr>
              <a:t>generate, Compute, Process, </a:t>
            </a:r>
          </a:p>
          <a:p>
            <a:pPr lvl="1"/>
            <a:r>
              <a:rPr lang="en-US" smtClean="0">
                <a:effectLst/>
              </a:rPr>
              <a:t>Set, reset,</a:t>
            </a:r>
          </a:p>
          <a:p>
            <a:pPr lvl="1"/>
            <a:r>
              <a:rPr lang="en-US" smtClean="0">
                <a:effectLst/>
              </a:rPr>
              <a:t>increment, </a:t>
            </a:r>
          </a:p>
          <a:p>
            <a:pPr lvl="1"/>
            <a:r>
              <a:rPr lang="en-US" smtClean="0">
                <a:effectLst/>
              </a:rPr>
              <a:t>calculate,</a:t>
            </a:r>
          </a:p>
          <a:p>
            <a:pPr lvl="1"/>
            <a:r>
              <a:rPr lang="en-US" smtClean="0">
                <a:effectLst/>
              </a:rPr>
              <a:t>add, sum, multiply, ... </a:t>
            </a:r>
          </a:p>
          <a:p>
            <a:pPr lvl="1"/>
            <a:r>
              <a:rPr lang="en-US" smtClean="0">
                <a:effectLst/>
              </a:rPr>
              <a:t>print, display, </a:t>
            </a:r>
          </a:p>
          <a:p>
            <a:pPr lvl="1"/>
            <a:r>
              <a:rPr lang="en-US" smtClean="0">
                <a:effectLst/>
              </a:rPr>
              <a:t>input, output, edit, test , etc. </a:t>
            </a:r>
          </a:p>
          <a:p>
            <a:endParaRPr lang="en-US" smtClean="0">
              <a:effectLs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noFill/>
          <a:ln/>
        </p:spPr>
        <p:txBody>
          <a:bodyPr/>
          <a:lstStyle/>
          <a:p>
            <a:r>
              <a:rPr lang="en-US" smtClean="0">
                <a:solidFill>
                  <a:schemeClr val="accent1"/>
                </a:solidFill>
                <a:effectLst/>
              </a:rPr>
              <a:t>Methods of finding GCD</a:t>
            </a:r>
          </a:p>
        </p:txBody>
      </p:sp>
      <p:pic>
        <p:nvPicPr>
          <p:cNvPr id="115715" name="Picture 2"/>
          <p:cNvPicPr>
            <a:picLocks noGrp="1" noChangeAspect="1" noChangeArrowheads="1"/>
          </p:cNvPicPr>
          <p:nvPr>
            <p:ph idx="1"/>
          </p:nvPr>
        </p:nvPicPr>
        <p:blipFill>
          <a:blip r:embed="rId2"/>
          <a:stretch>
            <a:fillRect/>
          </a:stretch>
        </p:blipFill>
        <p:spPr>
          <a:xfrm>
            <a:off x="1294868" y="1646238"/>
            <a:ext cx="6554263" cy="4525962"/>
          </a:xfrm>
          <a:noFill/>
          <a:ln/>
        </p:spPr>
      </p:pic>
      <p:sp>
        <p:nvSpPr>
          <p:cNvPr id="115716" name="Rectangle 4"/>
          <p:cNvSpPr>
            <a:spLocks noChangeArrowheads="1"/>
          </p:cNvSpPr>
          <p:nvPr/>
        </p:nvSpPr>
        <p:spPr bwMode="auto">
          <a:xfrm>
            <a:off x="1905000" y="4953000"/>
            <a:ext cx="1219200" cy="381000"/>
          </a:xfrm>
          <a:prstGeom prst="rect">
            <a:avLst/>
          </a:prstGeom>
          <a:solidFill>
            <a:srgbClr val="FF6600"/>
          </a:solidFill>
          <a:ln w="9525">
            <a:solidFill>
              <a:schemeClr val="tx1"/>
            </a:solidFill>
            <a:miter lim="800000"/>
            <a:headEnd/>
            <a:tailEnd/>
          </a:ln>
          <a:effectLst/>
        </p:spPr>
        <p:txBody>
          <a:bodyPr wrap="none" anchor="ctr"/>
          <a:lstStyle/>
          <a:p>
            <a:pPr eaLnBrk="1" hangingPunct="1"/>
            <a:r>
              <a:rPr lang="en-US" sz="1800">
                <a:latin typeface="Arial" pitchFamily="34" charset="0"/>
              </a:rPr>
              <a:t>M - 1</a:t>
            </a:r>
          </a:p>
        </p:txBody>
      </p:sp>
      <p:sp>
        <p:nvSpPr>
          <p:cNvPr id="115717" name="Rectangle 5"/>
          <p:cNvSpPr>
            <a:spLocks noChangeArrowheads="1"/>
          </p:cNvSpPr>
          <p:nvPr/>
        </p:nvSpPr>
        <p:spPr bwMode="auto">
          <a:xfrm>
            <a:off x="4419600" y="5257800"/>
            <a:ext cx="838200" cy="381000"/>
          </a:xfrm>
          <a:prstGeom prst="rect">
            <a:avLst/>
          </a:prstGeom>
          <a:solidFill>
            <a:srgbClr val="FF6600"/>
          </a:solidFill>
          <a:ln w="9525">
            <a:solidFill>
              <a:schemeClr val="tx1"/>
            </a:solidFill>
            <a:miter lim="800000"/>
            <a:headEnd/>
            <a:tailEnd/>
          </a:ln>
          <a:effectLst/>
        </p:spPr>
        <p:txBody>
          <a:bodyPr wrap="none" anchor="ctr"/>
          <a:lstStyle/>
          <a:p>
            <a:pPr eaLnBrk="1" hangingPunct="1"/>
            <a:r>
              <a:rPr lang="en-US" sz="1800">
                <a:latin typeface="Arial" pitchFamily="34" charset="0"/>
              </a:rPr>
              <a:t>M - 2</a:t>
            </a:r>
          </a:p>
        </p:txBody>
      </p:sp>
      <p:sp>
        <p:nvSpPr>
          <p:cNvPr id="115718" name="Rectangle 6"/>
          <p:cNvSpPr>
            <a:spLocks noChangeArrowheads="1"/>
          </p:cNvSpPr>
          <p:nvPr/>
        </p:nvSpPr>
        <p:spPr bwMode="auto">
          <a:xfrm>
            <a:off x="6705600" y="4876800"/>
            <a:ext cx="762000" cy="381000"/>
          </a:xfrm>
          <a:prstGeom prst="rect">
            <a:avLst/>
          </a:prstGeom>
          <a:solidFill>
            <a:srgbClr val="FF6600"/>
          </a:solidFill>
          <a:ln w="9525">
            <a:solidFill>
              <a:schemeClr val="tx1"/>
            </a:solidFill>
            <a:miter lim="800000"/>
            <a:headEnd/>
            <a:tailEnd/>
          </a:ln>
          <a:effectLst/>
        </p:spPr>
        <p:txBody>
          <a:bodyPr wrap="none" anchor="ctr"/>
          <a:lstStyle/>
          <a:p>
            <a:pPr eaLnBrk="1" hangingPunct="1"/>
            <a:r>
              <a:rPr lang="en-US" sz="1800">
                <a:latin typeface="Arial" pitchFamily="34" charset="0"/>
              </a:rPr>
              <a:t>M - 3</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3695</TotalTime>
  <Words>3428</Words>
  <Application>Microsoft Office PowerPoint</Application>
  <PresentationFormat>On-screen Show (4:3)</PresentationFormat>
  <Paragraphs>608</Paragraphs>
  <Slides>79</Slides>
  <Notes>46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79</vt:i4>
      </vt:variant>
    </vt:vector>
  </HeadingPairs>
  <TitlesOfParts>
    <vt:vector size="81" baseType="lpstr">
      <vt:lpstr>Foundry</vt:lpstr>
      <vt:lpstr>Equation</vt:lpstr>
      <vt:lpstr>PowerPoint Presentation</vt:lpstr>
      <vt:lpstr>PowerPoint Presentation</vt:lpstr>
      <vt:lpstr>Algorithm</vt:lpstr>
      <vt:lpstr>Notion of algorithm</vt:lpstr>
      <vt:lpstr>PSEUDOCODE</vt:lpstr>
      <vt:lpstr>Formatting and Conventions in Pseudocoding</vt:lpstr>
      <vt:lpstr>    Some Keywords That Should be Used </vt:lpstr>
      <vt:lpstr>  Some Keywords …</vt:lpstr>
      <vt:lpstr>Methods of finding GCD</vt:lpstr>
      <vt:lpstr>Euclid’s Algorithm</vt:lpstr>
      <vt:lpstr>Two descriptions of Euclid’s algorithm</vt:lpstr>
      <vt:lpstr>Other methods for computing gcd(m,n)</vt:lpstr>
      <vt:lpstr>Other methods for gcd(m,n) [cont.]</vt:lpstr>
      <vt:lpstr>Sieve of Eratosthenes</vt:lpstr>
      <vt:lpstr>Termination of Euclid’s Algorithm</vt:lpstr>
      <vt:lpstr>Compute the GCD of 120 and 23. </vt:lpstr>
      <vt:lpstr>Fundamentals of Algorithmic Problem Solving</vt:lpstr>
      <vt:lpstr>Fundamentals of Algorithmic Problem Solving</vt:lpstr>
      <vt:lpstr>Algorithm Design &amp; Analysis Process</vt:lpstr>
      <vt:lpstr>Step 1:  Understand the Problem</vt:lpstr>
      <vt:lpstr>Step 1:  Understand the Problem</vt:lpstr>
      <vt:lpstr>Step 2:  Ascertaining the capabilities of a computational device</vt:lpstr>
      <vt:lpstr>Step 3:  Choosing between Exact &amp; Approximate Problem Solving</vt:lpstr>
      <vt:lpstr>Step 4:  Deciding on Appropriate Data Structures</vt:lpstr>
      <vt:lpstr>Step 5:  Algorithm Design Techniques</vt:lpstr>
      <vt:lpstr>Step 6:  Methods of Specifying an Algorithm</vt:lpstr>
      <vt:lpstr>Step 7: Proving an Algorithm’s Correctness</vt:lpstr>
      <vt:lpstr>Step 8:  Analyzing an Algorithm</vt:lpstr>
      <vt:lpstr>Step 9:  Coding the algorithm</vt:lpstr>
      <vt:lpstr>Important Problem Types</vt:lpstr>
      <vt:lpstr>Important Problem Types</vt:lpstr>
      <vt:lpstr>Sorting</vt:lpstr>
      <vt:lpstr>Searching</vt:lpstr>
      <vt:lpstr>String Processing</vt:lpstr>
      <vt:lpstr>Graph Problems</vt:lpstr>
      <vt:lpstr>Combinatorial Problems</vt:lpstr>
      <vt:lpstr>Geometric Problems</vt:lpstr>
      <vt:lpstr>Convex hull problem</vt:lpstr>
      <vt:lpstr>Numerical Problems</vt:lpstr>
      <vt:lpstr>PowerPoint Presentation</vt:lpstr>
      <vt:lpstr>Analysis of algorithms</vt:lpstr>
      <vt:lpstr>Theoretical analysis of time efficiency</vt:lpstr>
      <vt:lpstr>Input size and basic operation examples</vt:lpstr>
      <vt:lpstr>Empirical analysis of time efficiency</vt:lpstr>
      <vt:lpstr>Efficiencies</vt:lpstr>
      <vt:lpstr>Amortized efficiency</vt:lpstr>
      <vt:lpstr>Best-case, average-case, worst-case</vt:lpstr>
      <vt:lpstr>Example: Sequential search</vt:lpstr>
      <vt:lpstr>Types of formulas for basic operation’s count</vt:lpstr>
      <vt:lpstr>Order of growth </vt:lpstr>
      <vt:lpstr>Values of some important functions as n  </vt:lpstr>
      <vt:lpstr>Asymptotic Notations</vt:lpstr>
      <vt:lpstr>Asymptotic order of growth</vt:lpstr>
      <vt:lpstr>O-notation</vt:lpstr>
      <vt:lpstr>Big-oh</vt:lpstr>
      <vt:lpstr>-notation</vt:lpstr>
      <vt:lpstr>Big-omega</vt:lpstr>
      <vt:lpstr>-notation</vt:lpstr>
      <vt:lpstr>Big-theta</vt:lpstr>
      <vt:lpstr>Theorem</vt:lpstr>
      <vt:lpstr>Some properties of asymptotic order of growth</vt:lpstr>
      <vt:lpstr>Establishing order of growth using limits</vt:lpstr>
      <vt:lpstr>L’Hôpital’s rule and Stirling’s formula</vt:lpstr>
      <vt:lpstr>Orders of growth of some important functions</vt:lpstr>
      <vt:lpstr>Basic asymptotic efficiency classes</vt:lpstr>
      <vt:lpstr>Plan for analyzing nonrecursive algorithms</vt:lpstr>
      <vt:lpstr>Useful summation formulas and rules</vt:lpstr>
      <vt:lpstr>Example 1: Maximum element</vt:lpstr>
      <vt:lpstr>Example 2: Element uniqueness problem</vt:lpstr>
      <vt:lpstr>Example 3: Matrix multiplication</vt:lpstr>
      <vt:lpstr>Example 4:  Gaussian elimination</vt:lpstr>
      <vt:lpstr>Example 5: Counting binary digits  </vt:lpstr>
      <vt:lpstr>Plan for Analysis of Recursive Algorithms</vt:lpstr>
      <vt:lpstr>Example 1: Recursive evaluation of n!</vt:lpstr>
      <vt:lpstr>Solving the recurrence for M(n)</vt:lpstr>
      <vt:lpstr>Example 2: The Tower of Hanoi Puzzle</vt:lpstr>
      <vt:lpstr>Solving recurrence for number of moves</vt:lpstr>
      <vt:lpstr>Tree of calls for the Tower of Hanoi Puzzle</vt:lpstr>
      <vt:lpstr>Example 3: Counting #bits</vt:lpstr>
    </vt:vector>
  </TitlesOfParts>
  <Company>Villanova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Fundamentals of the Analysis of Algorithm Efficiency</dc:title>
  <dc:creator>Anany Levitin</dc:creator>
  <cp:lastModifiedBy>Windows User</cp:lastModifiedBy>
  <cp:revision>229</cp:revision>
  <cp:lastPrinted>2006-05-23T17:31:30Z</cp:lastPrinted>
  <dcterms:created xsi:type="dcterms:W3CDTF">1999-08-23T17:38:43Z</dcterms:created>
  <dcterms:modified xsi:type="dcterms:W3CDTF">2021-01-18T04:45:10Z</dcterms:modified>
</cp:coreProperties>
</file>