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6858000" cx="9144000"/>
  <p:notesSz cx="6858000" cy="9144000"/>
  <p:embeddedFontLst>
    <p:embeddedFont>
      <p:font typeface="Constantia"/>
      <p:regular r:id="rId84"/>
      <p:bold r:id="rId85"/>
      <p:italic r:id="rId86"/>
      <p:boldItalic r:id="rId87"/>
    </p:embeddedFont>
    <p:embeddedFont>
      <p:font typeface="Tahoma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0" roundtripDataSignature="AMtx7miOQLXN1D3fKEAm1pNypaTyXYxv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Constantia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Constantia-italic.fntdata"/><Relationship Id="rId41" Type="http://schemas.openxmlformats.org/officeDocument/2006/relationships/slide" Target="slides/slide36.xml"/><Relationship Id="rId85" Type="http://schemas.openxmlformats.org/officeDocument/2006/relationships/font" Target="fonts/Constantia-bold.fntdata"/><Relationship Id="rId44" Type="http://schemas.openxmlformats.org/officeDocument/2006/relationships/slide" Target="slides/slide39.xml"/><Relationship Id="rId88" Type="http://schemas.openxmlformats.org/officeDocument/2006/relationships/font" Target="fonts/Tahoma-regular.fntdata"/><Relationship Id="rId43" Type="http://schemas.openxmlformats.org/officeDocument/2006/relationships/slide" Target="slides/slide38.xml"/><Relationship Id="rId87" Type="http://schemas.openxmlformats.org/officeDocument/2006/relationships/font" Target="fonts/Constantia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Tahoma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customschemas.google.com/relationships/presentationmetadata" Target="meta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27f57a861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27f57a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27f57a861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27f57a8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1a9e03e_0_0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ce21a9e03e_0_0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e21a9e03e_0_6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ce21a9e03e_0_6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e21a9e03e_0_12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ce21a9e03e_0_12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e21a9e03e_0_23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ce21a9e03e_0_23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e21a9e03e_0_28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ce21a9e03e_0_28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e21a9e03e_0_34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ce21a9e03e_0_34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e21a9e03e_0_43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ce21a9e03e_0_43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e21a9e03e_0_48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ce21a9e03e_0_48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e21a9e03e_0_58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ce21a9e03e_0_58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e21a9e03e_0_65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ce21a9e03e_0_65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e21a9e03e_0_70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ce21a9e03e_0_70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e21a9e03e_0_75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ce21a9e03e_0_75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e21a9e03e_0_81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ce21a9e03e_0_81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e21a9e03e_0_87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ce21a9e03e_0_87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e21a9e03e_0_96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ce21a9e03e_0_96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e21a9e03e_0_101:notes"/>
          <p:cNvSpPr txBox="1"/>
          <p:nvPr>
            <p:ph idx="1" type="body"/>
          </p:nvPr>
        </p:nvSpPr>
        <p:spPr>
          <a:xfrm>
            <a:off x="685797" y="4343384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ce21a9e03e_0_101:notes"/>
          <p:cNvSpPr/>
          <p:nvPr>
            <p:ph idx="2" type="sldImg"/>
          </p:nvPr>
        </p:nvSpPr>
        <p:spPr>
          <a:xfrm>
            <a:off x="1143211" y="68578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4" name="Google Shape;554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2"/>
          <p:cNvSpPr txBox="1"/>
          <p:nvPr>
            <p:ph idx="1" type="subTitle"/>
          </p:nvPr>
        </p:nvSpPr>
        <p:spPr>
          <a:xfrm>
            <a:off x="825037" y="445562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" name="Google Shape;14;p62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2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2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 txBox="1"/>
          <p:nvPr>
            <p:ph type="title"/>
          </p:nvPr>
        </p:nvSpPr>
        <p:spPr>
          <a:xfrm rot="5400000">
            <a:off x="4650802" y="2307654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" type="body"/>
          </p:nvPr>
        </p:nvSpPr>
        <p:spPr>
          <a:xfrm rot="5400000">
            <a:off x="650301" y="393126"/>
            <a:ext cx="575742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71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1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7f57a861_0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c27f57a861_0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rtl="0">
              <a:spcBef>
                <a:spcPts val="1200"/>
              </a:spcBef>
              <a:spcAft>
                <a:spcPts val="0"/>
              </a:spcAft>
              <a:buSzPts val="2000"/>
              <a:buChar char=" "/>
              <a:defRPr/>
            </a:lvl1pPr>
            <a:lvl2pPr indent="-342900" lvl="1" marL="914400" rtl="0"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7" name="Google Shape;77;gc27f57a861_0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/>
          <p:nvPr>
            <p:ph type="title"/>
          </p:nvPr>
        </p:nvSpPr>
        <p:spPr>
          <a:xfrm>
            <a:off x="822960" y="286605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" type="body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3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63"/>
          <p:cNvSpPr/>
          <p:nvPr/>
        </p:nvSpPr>
        <p:spPr>
          <a:xfrm>
            <a:off x="2371725" y="6519863"/>
            <a:ext cx="51923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4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4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5"/>
          <p:cNvSpPr txBox="1"/>
          <p:nvPr>
            <p:ph type="title"/>
          </p:nvPr>
        </p:nvSpPr>
        <p:spPr>
          <a:xfrm>
            <a:off x="822960" y="286605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5"/>
          <p:cNvSpPr txBox="1"/>
          <p:nvPr>
            <p:ph idx="1" type="body"/>
          </p:nvPr>
        </p:nvSpPr>
        <p:spPr>
          <a:xfrm>
            <a:off x="822959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5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5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6"/>
          <p:cNvSpPr txBox="1"/>
          <p:nvPr>
            <p:ph type="title"/>
          </p:nvPr>
        </p:nvSpPr>
        <p:spPr>
          <a:xfrm>
            <a:off x="822960" y="286605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6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6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66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6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/>
          <p:nvPr>
            <p:ph type="title"/>
          </p:nvPr>
        </p:nvSpPr>
        <p:spPr>
          <a:xfrm>
            <a:off x="822960" y="286605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7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8"/>
          <p:cNvSpPr txBox="1"/>
          <p:nvPr>
            <p:ph type="title"/>
          </p:nvPr>
        </p:nvSpPr>
        <p:spPr>
          <a:xfrm>
            <a:off x="342901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idx="1" type="body"/>
          </p:nvPr>
        </p:nvSpPr>
        <p:spPr>
          <a:xfrm>
            <a:off x="3600452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2" type="body"/>
          </p:nvPr>
        </p:nvSpPr>
        <p:spPr>
          <a:xfrm>
            <a:off x="342901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68"/>
          <p:cNvSpPr txBox="1"/>
          <p:nvPr>
            <p:ph idx="10" type="dt"/>
          </p:nvPr>
        </p:nvSpPr>
        <p:spPr>
          <a:xfrm>
            <a:off x="349135" y="6459788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8"/>
          <p:cNvSpPr txBox="1"/>
          <p:nvPr>
            <p:ph idx="11" type="ftr"/>
          </p:nvPr>
        </p:nvSpPr>
        <p:spPr>
          <a:xfrm>
            <a:off x="3600451" y="6459788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8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9"/>
          <p:cNvSpPr txBox="1"/>
          <p:nvPr>
            <p:ph type="title"/>
          </p:nvPr>
        </p:nvSpPr>
        <p:spPr>
          <a:xfrm>
            <a:off x="822961" y="5074920"/>
            <a:ext cx="75849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9"/>
          <p:cNvSpPr txBox="1"/>
          <p:nvPr>
            <p:ph idx="1" type="body"/>
          </p:nvPr>
        </p:nvSpPr>
        <p:spPr>
          <a:xfrm>
            <a:off x="822961" y="5907023"/>
            <a:ext cx="7584948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69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9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0"/>
          <p:cNvSpPr txBox="1"/>
          <p:nvPr>
            <p:ph type="title"/>
          </p:nvPr>
        </p:nvSpPr>
        <p:spPr>
          <a:xfrm>
            <a:off x="822960" y="286605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0"/>
          <p:cNvSpPr txBox="1"/>
          <p:nvPr>
            <p:ph idx="1" type="body"/>
          </p:nvPr>
        </p:nvSpPr>
        <p:spPr>
          <a:xfrm rot="5400000">
            <a:off x="2583180" y="85514"/>
            <a:ext cx="402336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24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822960" y="286605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0" type="dt"/>
          </p:nvPr>
        </p:nvSpPr>
        <p:spPr>
          <a:xfrm>
            <a:off x="822961" y="6459788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1" type="ftr"/>
          </p:nvPr>
        </p:nvSpPr>
        <p:spPr>
          <a:xfrm>
            <a:off x="2764639" y="6459788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1"/>
          <p:cNvSpPr txBox="1"/>
          <p:nvPr>
            <p:ph idx="12" type="sldNum"/>
          </p:nvPr>
        </p:nvSpPr>
        <p:spPr>
          <a:xfrm>
            <a:off x="7425345" y="6459788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5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4056544" y="1600200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ahoma"/>
              <a:buNone/>
            </a:pPr>
            <a:r>
              <a:rPr b="1" lang="en-US" sz="3600">
                <a:latin typeface="Tahoma"/>
                <a:ea typeface="Tahoma"/>
                <a:cs typeface="Tahoma"/>
                <a:sym typeface="Tahoma"/>
              </a:rPr>
              <a:t>Design and Analysis of Algorithms</a:t>
            </a:r>
            <a:endParaRPr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4800600" y="3276600"/>
            <a:ext cx="403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 SRIDHAR </a:t>
            </a:r>
            <a:endParaRPr/>
          </a:p>
        </p:txBody>
      </p:sp>
      <p:pic>
        <p:nvPicPr>
          <p:cNvPr descr="C:\Users\riteeka.sharma.INOUP\Desktop\DAA - Cover - To Marketing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1"/>
            <a:ext cx="3904144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(NEW)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39" y="6"/>
            <a:ext cx="1846261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Example 4.1 </a:t>
            </a:r>
            <a:r>
              <a:rPr lang="en-US"/>
              <a:t>What is the recurrence equation for the sequence 1000, 2000, 4000, 8000, …?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1" lang="en-US"/>
              <a:t>Solution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i="1" lang="en-US"/>
              <a:t>t</a:t>
            </a:r>
            <a:r>
              <a:rPr lang="en-US"/>
              <a:t>0 = 1000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i="1" lang="en-US"/>
              <a:t>t</a:t>
            </a:r>
            <a:r>
              <a:rPr lang="en-US"/>
              <a:t>1 = 2000 = 2 × 1000 = 2 × </a:t>
            </a:r>
            <a:r>
              <a:rPr i="1" lang="en-US"/>
              <a:t>t</a:t>
            </a:r>
            <a:r>
              <a:rPr lang="en-US"/>
              <a:t>0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i="1" lang="en-US"/>
              <a:t>t</a:t>
            </a:r>
            <a:r>
              <a:rPr lang="en-US"/>
              <a:t>2 = 4000 = 2 × 2000 = 2 × </a:t>
            </a:r>
            <a:r>
              <a:rPr i="1" lang="en-US"/>
              <a:t>t</a:t>
            </a:r>
            <a:r>
              <a:rPr lang="en-US"/>
              <a:t>1 = 22</a:t>
            </a:r>
            <a:r>
              <a:rPr i="1" lang="en-US"/>
              <a:t>t</a:t>
            </a:r>
            <a:r>
              <a:rPr lang="en-US"/>
              <a:t>0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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∴, one would guess </a:t>
            </a:r>
            <a:r>
              <a:rPr i="1" lang="en-US"/>
              <a:t>tn </a:t>
            </a:r>
            <a:r>
              <a:rPr lang="en-US"/>
              <a:t>= 2 × </a:t>
            </a:r>
            <a:r>
              <a:rPr i="1" lang="en-US"/>
              <a:t>tn</a:t>
            </a:r>
            <a:r>
              <a:rPr lang="en-US"/>
              <a:t>−1 or </a:t>
            </a:r>
            <a:r>
              <a:rPr i="1" lang="en-US"/>
              <a:t>tn </a:t>
            </a:r>
            <a:r>
              <a:rPr lang="en-US"/>
              <a:t>= 2</a:t>
            </a:r>
            <a:r>
              <a:rPr i="1" lang="en-US"/>
              <a:t>n </a:t>
            </a:r>
            <a:r>
              <a:rPr lang="en-US"/>
              <a:t>× </a:t>
            </a:r>
            <a:r>
              <a:rPr i="1" lang="en-US"/>
              <a:t>t</a:t>
            </a:r>
            <a:r>
              <a:rPr lang="en-US"/>
              <a:t>0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It can be observed that </a:t>
            </a:r>
            <a:r>
              <a:rPr i="1" lang="en-US"/>
              <a:t>tn </a:t>
            </a:r>
            <a:r>
              <a:rPr lang="en-US"/>
              <a:t>= 2 × </a:t>
            </a:r>
            <a:r>
              <a:rPr i="1" lang="en-US"/>
              <a:t>tn</a:t>
            </a:r>
            <a:r>
              <a:rPr lang="en-US"/>
              <a:t>−1 is the required recurrence equation of this problem. We will discuss later that </a:t>
            </a:r>
            <a:r>
              <a:rPr i="1" lang="en-US"/>
              <a:t>tn </a:t>
            </a:r>
            <a:r>
              <a:rPr lang="en-US"/>
              <a:t>= 2</a:t>
            </a:r>
            <a:r>
              <a:rPr i="1" lang="en-US"/>
              <a:t>n </a:t>
            </a:r>
            <a:r>
              <a:rPr lang="en-US"/>
              <a:t>× </a:t>
            </a:r>
            <a:r>
              <a:rPr i="1" lang="en-US"/>
              <a:t>t</a:t>
            </a:r>
            <a:r>
              <a:rPr lang="en-US"/>
              <a:t>0 is the actual solution of the recurrence equation as it is non-recursive. </a:t>
            </a:r>
            <a:endParaRPr/>
          </a:p>
        </p:txBody>
      </p:sp>
      <p:sp>
        <p:nvSpPr>
          <p:cNvPr id="140" name="Google Shape;140;p10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2286000" y="1597732"/>
            <a:ext cx="4572000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Analysis of Algorithms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 4.2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Find the recurrence equation and the initial condition of the following sequence: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7, 21 4 , 63 16, 189 64 , …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Let the initial condition be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7. Let us observe the patterns. Let us calculate the ratios of the successive elements as follows: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2147 = 21 28 = 34;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63 16 21 4 = 63 16 × 4 31 = 34;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189 64 63 16 = 189 64 × 16 63 = 34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Therefore, one can predict that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–1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34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Therefore,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−1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× 34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Thus, one can conclude that the recurrence equation is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− 1 × 34.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968025"/>
            <a:ext cx="7543800" cy="177920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Techniques for Solving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99" y="1590925"/>
            <a:ext cx="7543800" cy="17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Guess and Verify Methods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3011920"/>
            <a:ext cx="7543800" cy="1691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Guess and Verify Methods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/>
          <p:nvPr/>
        </p:nvSpPr>
        <p:spPr>
          <a:xfrm>
            <a:off x="174171" y="892111"/>
            <a:ext cx="8534400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 4.7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Solve the recurrence equation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−1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+ 2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1 using the guess-and-verify method.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 said earlier, first make a guess of the solution and then verify it.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Guess: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making a guess, use different values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the recurrence equation as follows: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1−1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+ 2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+ 2 =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2−1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+ 2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+ 2 = 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3−1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+ 2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+ 2 = 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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sequence obtained (1, 3, 5, 7, …) indicates that every term differs from the previous one by 2. This is an odd-number series. Therefore, one can guess that the solution for the recurrence equation would be 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+ 1. As this is a non-recursive formula in terms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this can be a solution. To confirm this, one should verify the guess.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22960" y="286605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Examples of Input Size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72" y="957943"/>
            <a:ext cx="8216079" cy="548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13" y="348508"/>
            <a:ext cx="8120495" cy="600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436" y="1667282"/>
            <a:ext cx="9174872" cy="352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3152905"/>
            <a:ext cx="7543800" cy="140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693104" y="1661629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</a:rPr>
              <a:t>Chapter 4</a:t>
            </a:r>
            <a:br>
              <a:rPr b="1" lang="en-US" sz="6000">
                <a:solidFill>
                  <a:schemeClr val="dk1"/>
                </a:solidFill>
              </a:rPr>
            </a:br>
            <a:br>
              <a:rPr b="1" lang="en-US" sz="6000">
                <a:solidFill>
                  <a:schemeClr val="dk1"/>
                </a:solidFill>
              </a:rPr>
            </a:br>
            <a:r>
              <a:rPr b="1" lang="en-US" sz="6000">
                <a:solidFill>
                  <a:schemeClr val="dk1"/>
                </a:solidFill>
              </a:rPr>
              <a:t> Recursive Algorithm Analysis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387" y="1846266"/>
            <a:ext cx="467447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Backward Substitution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436" y="993121"/>
            <a:ext cx="9174872" cy="487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372" y="1846266"/>
            <a:ext cx="678450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 Substitution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3123796"/>
            <a:ext cx="7543800" cy="146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Recurrence Tree Method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389904"/>
            <a:ext cx="7543800" cy="2935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Recurrence Tree Method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506" y="1419242"/>
            <a:ext cx="9251012" cy="401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231" y="7694"/>
            <a:ext cx="8171542" cy="6850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8870312" cy="37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01" y="3376229"/>
            <a:ext cx="8489612" cy="32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561" y="1846266"/>
            <a:ext cx="467212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 Method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3077458"/>
            <a:ext cx="7543800" cy="156033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Polynomial Reduction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94714" y="943057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Basics of recurrence equations </a:t>
            </a:r>
            <a:endParaRPr/>
          </a:p>
          <a:p>
            <a:pPr indent="-342900" lvl="2" marL="81838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en-US" sz="2400"/>
              <a:t>Formulation of recurrence equations </a:t>
            </a:r>
            <a:endParaRPr/>
          </a:p>
          <a:p>
            <a:pPr indent="-342900" lvl="2" marL="81838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en-US" sz="2400"/>
              <a:t>Solving recurrence equations using different methods </a:t>
            </a:r>
            <a:endParaRPr/>
          </a:p>
          <a:p>
            <a:pPr indent="-342900" lvl="2" marL="81838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en-US" sz="2400"/>
              <a:t>Basics of divide-and-conquer recurrences </a:t>
            </a:r>
            <a:endParaRPr/>
          </a:p>
          <a:p>
            <a:pPr indent="-342900" lvl="2" marL="81838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en-US" sz="2400"/>
              <a:t>Master theorem for solving recurrence equations </a:t>
            </a:r>
            <a:endParaRPr/>
          </a:p>
          <a:p>
            <a:pPr indent="-342900" lvl="2" marL="81838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en-US" sz="2400"/>
              <a:t>Conditional asymptotics 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Chapter Objectives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41" y="271441"/>
            <a:ext cx="8673087" cy="609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62" y="1703368"/>
            <a:ext cx="8889609" cy="364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6" y="176648"/>
            <a:ext cx="8718032" cy="629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0" y="611458"/>
            <a:ext cx="8991450" cy="6008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724" y="1846266"/>
            <a:ext cx="5449794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Non-homogeneous Equations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75" y="1527361"/>
            <a:ext cx="8946452" cy="380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50" y="109082"/>
            <a:ext cx="8756101" cy="663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018034"/>
            <a:ext cx="7543800" cy="367918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Generating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43" y="2243165"/>
            <a:ext cx="8581271" cy="254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18" y="537686"/>
            <a:ext cx="9029520" cy="622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189381" y="1164997"/>
            <a:ext cx="886083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To analyze a recursive algorithm, two skills are basically required: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1. Formulating a recurrence equation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2. Solving the recurrence equation to understand the behaviour of the program 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 required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896927"/>
            <a:ext cx="7543800" cy="192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436" y="1133042"/>
            <a:ext cx="9174872" cy="459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50" y="0"/>
            <a:ext cx="8756101" cy="607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9" y="116112"/>
            <a:ext cx="8954735" cy="60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674512"/>
            <a:ext cx="7543800" cy="236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 Theorem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61" y="1953482"/>
            <a:ext cx="8527681" cy="295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291771"/>
            <a:ext cx="8878987" cy="37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b="1" i="1" lang="en-US" sz="1700"/>
              <a:t>Akra–Bazzi Theorem and its Generalization </a:t>
            </a:r>
            <a:endParaRPr sz="1700"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lang="en-US" sz="1700"/>
              <a:t>In 1998, two Lebanon-based researchers provided the solutions for the generalized form of the master theorem, which is as follows: 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i="1" lang="en-US" sz="1700"/>
              <a:t>T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= </a:t>
            </a:r>
            <a:r>
              <a:rPr i="1" lang="en-US" sz="1700"/>
              <a:t>h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for 1 ≤ </a:t>
            </a:r>
            <a:r>
              <a:rPr i="1" lang="en-US" sz="1700"/>
              <a:t>n </a:t>
            </a:r>
            <a:r>
              <a:rPr lang="en-US" sz="1700"/>
              <a:t>≤ </a:t>
            </a:r>
            <a:r>
              <a:rPr i="1" lang="en-US" sz="1700"/>
              <a:t>n</a:t>
            </a:r>
            <a:r>
              <a:rPr lang="en-US" sz="1700"/>
              <a:t>0 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i="1" lang="en-US" sz="1700"/>
              <a:t>aT </a:t>
            </a:r>
            <a:r>
              <a:rPr lang="en-US" sz="1700"/>
              <a:t>( </a:t>
            </a:r>
            <a:r>
              <a:rPr i="1" lang="en-US" sz="1700"/>
              <a:t>a bk</a:t>
            </a:r>
            <a:r>
              <a:rPr lang="en-US" sz="1700"/>
              <a:t>) + </a:t>
            </a:r>
            <a:r>
              <a:rPr i="1" lang="en-US" sz="1700"/>
              <a:t>f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for </a:t>
            </a:r>
            <a:r>
              <a:rPr i="1" lang="en-US" sz="1700"/>
              <a:t>n </a:t>
            </a:r>
            <a:r>
              <a:rPr lang="en-US" sz="1700"/>
              <a:t>≥ </a:t>
            </a:r>
            <a:r>
              <a:rPr i="1" lang="en-US" sz="1700"/>
              <a:t>n</a:t>
            </a:r>
            <a:r>
              <a:rPr lang="en-US" sz="1700"/>
              <a:t>0 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lang="en-US" sz="1700"/>
              <a:t>Here, </a:t>
            </a:r>
            <a:r>
              <a:rPr i="1" lang="en-US" sz="1700"/>
              <a:t>a </a:t>
            </a:r>
            <a:r>
              <a:rPr lang="en-US" sz="1700"/>
              <a:t>&gt; 0, </a:t>
            </a:r>
            <a:r>
              <a:rPr i="1" lang="en-US" sz="1700"/>
              <a:t>b </a:t>
            </a:r>
            <a:r>
              <a:rPr lang="en-US" sz="1700"/>
              <a:t>&gt; 1, and </a:t>
            </a:r>
            <a:r>
              <a:rPr i="1" lang="en-US" sz="1700"/>
              <a:t>n</a:t>
            </a:r>
            <a:r>
              <a:rPr lang="en-US" sz="1700"/>
              <a:t>0 ≥ </a:t>
            </a:r>
            <a:r>
              <a:rPr i="1" lang="en-US" sz="1700"/>
              <a:t>b </a:t>
            </a:r>
            <a:r>
              <a:rPr lang="en-US" sz="1700"/>
              <a:t>are integers; </a:t>
            </a:r>
            <a:r>
              <a:rPr i="1" lang="en-US" sz="1700"/>
              <a:t>h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is a function that is in the range </a:t>
            </a:r>
            <a:r>
              <a:rPr i="1" lang="en-US" sz="1700"/>
              <a:t>d</a:t>
            </a:r>
            <a:r>
              <a:rPr lang="en-US" sz="1700"/>
              <a:t>1 ≤ </a:t>
            </a:r>
            <a:r>
              <a:rPr i="1" lang="en-US" sz="1700"/>
              <a:t>h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≤ </a:t>
            </a:r>
            <a:r>
              <a:rPr i="1" lang="en-US" sz="1700"/>
              <a:t>d</a:t>
            </a:r>
            <a:r>
              <a:rPr lang="en-US" sz="1700"/>
              <a:t>2 for two constants </a:t>
            </a:r>
            <a:r>
              <a:rPr i="1" lang="en-US" sz="1700"/>
              <a:t>d</a:t>
            </a:r>
            <a:r>
              <a:rPr lang="en-US" sz="1700"/>
              <a:t>1 and </a:t>
            </a:r>
            <a:r>
              <a:rPr i="1" lang="en-US" sz="1700"/>
              <a:t>d</a:t>
            </a:r>
            <a:r>
              <a:rPr lang="en-US" sz="1700"/>
              <a:t>2 and 1 ≤ </a:t>
            </a:r>
            <a:r>
              <a:rPr i="1" lang="en-US" sz="1700"/>
              <a:t>n </a:t>
            </a:r>
            <a:r>
              <a:rPr lang="en-US" sz="1700"/>
              <a:t>≤ </a:t>
            </a:r>
            <a:r>
              <a:rPr i="1" lang="en-US" sz="1700"/>
              <a:t>n</a:t>
            </a:r>
            <a:r>
              <a:rPr lang="en-US" sz="1700"/>
              <a:t>0; and </a:t>
            </a:r>
            <a:r>
              <a:rPr i="1" lang="en-US" sz="1700"/>
              <a:t>f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is a positive polynomial that is in the range </a:t>
            </a:r>
            <a:r>
              <a:rPr i="1" lang="en-US" sz="1700"/>
              <a:t>c</a:t>
            </a:r>
            <a:r>
              <a:rPr lang="en-US" sz="1700"/>
              <a:t>1</a:t>
            </a:r>
            <a:r>
              <a:rPr i="1" lang="en-US" sz="1700"/>
              <a:t>g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≤ </a:t>
            </a:r>
            <a:r>
              <a:rPr i="1" lang="en-US" sz="1700"/>
              <a:t>f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≤ </a:t>
            </a:r>
            <a:r>
              <a:rPr i="1" lang="en-US" sz="1700"/>
              <a:t>c</a:t>
            </a:r>
            <a:r>
              <a:rPr lang="en-US" sz="1700"/>
              <a:t>2</a:t>
            </a:r>
            <a:r>
              <a:rPr i="1" lang="en-US" sz="1700"/>
              <a:t>g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for all </a:t>
            </a:r>
            <a:r>
              <a:rPr i="1" lang="en-US" sz="1700"/>
              <a:t>x </a:t>
            </a:r>
            <a:r>
              <a:rPr lang="en-US" sz="1700"/>
              <a:t>&gt; 0 and </a:t>
            </a:r>
            <a:r>
              <a:rPr i="1" lang="en-US" sz="1700"/>
              <a:t>u </a:t>
            </a:r>
            <a:r>
              <a:rPr lang="en-US" sz="1700"/>
              <a:t>∈ </a:t>
            </a:r>
            <a:r>
              <a:rPr i="1" lang="en-US" sz="1700"/>
              <a:t>nb </a:t>
            </a:r>
            <a:r>
              <a:rPr lang="en-US" sz="1700"/>
              <a:t>, </a:t>
            </a:r>
            <a:r>
              <a:rPr i="1" lang="en-US" sz="1700"/>
              <a:t>n</a:t>
            </a:r>
            <a:r>
              <a:rPr lang="en-US" sz="1700"/>
              <a:t>. If all these conditions are satisfied and the condition </a:t>
            </a:r>
            <a:r>
              <a:rPr i="1" lang="en-US" sz="1700"/>
              <a:t>a bp </a:t>
            </a:r>
            <a:r>
              <a:rPr lang="en-US" sz="1700"/>
              <a:t>= 1 is true, then the solution of the recurrence is given as follows: 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i="1" lang="en-US" sz="1700"/>
              <a:t>T</a:t>
            </a:r>
            <a:r>
              <a:rPr lang="en-US" sz="1700"/>
              <a:t>(</a:t>
            </a:r>
            <a:r>
              <a:rPr i="1" lang="en-US" sz="1700"/>
              <a:t>n</a:t>
            </a:r>
            <a:r>
              <a:rPr lang="en-US" sz="1700"/>
              <a:t>) = </a:t>
            </a:r>
            <a:r>
              <a:rPr i="1" lang="en-US" sz="1700"/>
              <a:t>Θ</a:t>
            </a:r>
            <a:r>
              <a:rPr lang="en-US" sz="1700"/>
              <a:t>(</a:t>
            </a:r>
            <a:r>
              <a:rPr i="1" lang="en-US" sz="1700"/>
              <a:t>np</a:t>
            </a:r>
            <a:r>
              <a:rPr lang="en-US" sz="1700"/>
              <a:t>(1 + </a:t>
            </a:r>
            <a:r>
              <a:rPr i="1" lang="en-US" sz="1700"/>
              <a:t>u</a:t>
            </a:r>
            <a:r>
              <a:rPr lang="en-US" sz="1700"/>
              <a:t>∫1 </a:t>
            </a:r>
            <a:r>
              <a:rPr i="1" lang="en-US" sz="1700"/>
              <a:t>f</a:t>
            </a:r>
            <a:r>
              <a:rPr lang="en-US" sz="1700"/>
              <a:t>(</a:t>
            </a:r>
            <a:r>
              <a:rPr i="1" lang="en-US" sz="1700"/>
              <a:t>u</a:t>
            </a:r>
            <a:r>
              <a:rPr lang="en-US" sz="1700"/>
              <a:t>) </a:t>
            </a:r>
            <a:r>
              <a:rPr i="1" lang="en-US" sz="1700"/>
              <a:t>uP</a:t>
            </a:r>
            <a:r>
              <a:rPr lang="en-US" sz="1700"/>
              <a:t>+1 )) 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lang="en-US" sz="1700"/>
              <a:t>This is a powerful theorem and solves almost all those recurrences that cannot be solved easily by other methods. </a:t>
            </a:r>
            <a:endParaRPr/>
          </a:p>
        </p:txBody>
      </p:sp>
      <p:sp>
        <p:nvSpPr>
          <p:cNvPr id="345" name="Google Shape;345;p47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Akra_Bazzi Theorem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152260"/>
            <a:ext cx="7543800" cy="341073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162" y="1846266"/>
            <a:ext cx="6386920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9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Generalized Master Theorem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131" y="1828802"/>
            <a:ext cx="4727457" cy="4024803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352"/>
              </a:srgbClr>
            </a:outerShdw>
          </a:effectLst>
        </p:spPr>
      </p:pic>
      <p:sp>
        <p:nvSpPr>
          <p:cNvPr id="108" name="Google Shape;108;p5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74" y="1363575"/>
            <a:ext cx="8567919" cy="44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899" y="5337000"/>
            <a:ext cx="8756101" cy="97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196" y="1846266"/>
            <a:ext cx="614685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868" y="1846266"/>
            <a:ext cx="4687513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2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Cases where master theorem fails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511310"/>
            <a:ext cx="7543800" cy="269263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27" y="1846266"/>
            <a:ext cx="507959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4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869279"/>
            <a:ext cx="7543800" cy="19766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5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 Transform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115" y="988204"/>
            <a:ext cx="7924800" cy="5606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6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3261250"/>
            <a:ext cx="7543800" cy="119275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Asymptotics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21" y="2132188"/>
            <a:ext cx="7543800" cy="34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8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Smoothness Rule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5" y="1846266"/>
            <a:ext cx="5981836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9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1" y="187568"/>
            <a:ext cx="8872519" cy="58949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2371725" y="6519863"/>
            <a:ext cx="51923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27f57a861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Problem..</a:t>
            </a:r>
            <a:endParaRPr/>
          </a:p>
        </p:txBody>
      </p:sp>
      <p:sp>
        <p:nvSpPr>
          <p:cNvPr id="423" name="Google Shape;423;gc27f57a861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</a:rPr>
              <a:t>Find a recurrence relation and initial conditions for 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</a:rPr>
              <a:t>1,5,17,53,161,485…</a:t>
            </a:r>
            <a:r>
              <a:rPr b="1" lang="en-US" sz="1650">
                <a:solidFill>
                  <a:schemeClr val="dk1"/>
                </a:solidFill>
              </a:rPr>
              <a:t>.</a:t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27f57a861_0_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c27f57a861_0_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ind a recurrence relation and initial conditions for 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chemeClr val="dk1"/>
                </a:solidFill>
              </a:rPr>
              <a:t>1,5,17,53,161,485…</a:t>
            </a:r>
            <a:r>
              <a:rPr b="1" lang="en-US" sz="1650">
                <a:solidFill>
                  <a:schemeClr val="dk1"/>
                </a:solidFill>
              </a:rPr>
              <a:t>.</a:t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Notice that these are growing by a factor of 3. Is the original sequence as well? 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1⋅3=3, 5⋅3=15,17⋅3=51 and so on. It appears that we always end up with 2 less than the next term. 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So a</a:t>
            </a:r>
            <a:r>
              <a:rPr b="1" baseline="-25000" lang="en-US"/>
              <a:t>n</a:t>
            </a:r>
            <a:r>
              <a:rPr b="1" lang="en-US"/>
              <a:t>=3a</a:t>
            </a:r>
            <a:r>
              <a:rPr b="1" baseline="-25000" lang="en-US"/>
              <a:t>n−1</a:t>
            </a:r>
            <a:r>
              <a:rPr b="1" lang="en-US"/>
              <a:t>+2 is our recurrence relation and the initial condition is  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a</a:t>
            </a:r>
            <a:r>
              <a:rPr b="1" baseline="-25000" lang="en-US"/>
              <a:t>0</a:t>
            </a:r>
            <a:r>
              <a:rPr b="1" lang="en-US"/>
              <a:t>=1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e21a9e03e_0_0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we know the answer)</a:t>
            </a:r>
            <a:endParaRPr/>
          </a:p>
        </p:txBody>
      </p:sp>
      <p:sp>
        <p:nvSpPr>
          <p:cNvPr id="435" name="Google Shape;435;gce21a9e03e_0_0"/>
          <p:cNvSpPr txBox="1"/>
          <p:nvPr>
            <p:ph idx="1" type="body"/>
          </p:nvPr>
        </p:nvSpPr>
        <p:spPr>
          <a:xfrm>
            <a:off x="228600" y="13716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solve this?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   ) +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 with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= 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</a:t>
            </a:r>
            <a:r>
              <a:rPr b="0" i="0" lang="en-US" sz="3200" u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guess 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e.g., </a:t>
            </a:r>
            <a:r>
              <a:rPr b="0" i="0" lang="en-US" sz="28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O(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Show it by </a:t>
            </a:r>
            <a:r>
              <a:rPr b="0" i="0" lang="en-US" sz="3200" u="none">
                <a:solidFill>
                  <a:srgbClr val="663300"/>
                </a:solidFill>
                <a:latin typeface="Calibri"/>
                <a:ea typeface="Calibri"/>
                <a:cs typeface="Calibri"/>
                <a:sym typeface="Calibri"/>
              </a:rPr>
              <a:t>induction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to show upper bound, we find constants </a:t>
            </a:r>
            <a:r>
              <a:rPr b="0" i="0" lang="en-US" sz="28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that  </a:t>
            </a:r>
            <a:r>
              <a:rPr b="0" i="0" lang="en-US" sz="2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b="0" i="0" lang="en-US" sz="28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+2, …</a:t>
            </a:r>
            <a:endParaRPr/>
          </a:p>
        </p:txBody>
      </p:sp>
      <p:pic>
        <p:nvPicPr>
          <p:cNvPr id="436" name="Google Shape;436;gce21a9e03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2" y="2060575"/>
            <a:ext cx="648888" cy="36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e21a9e03e_0_6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we know the answer)</a:t>
            </a:r>
            <a:endParaRPr/>
          </a:p>
        </p:txBody>
      </p:sp>
      <p:sp>
        <p:nvSpPr>
          <p:cNvPr id="442" name="Google Shape;442;gce21a9e03e_0_6"/>
          <p:cNvSpPr txBox="1"/>
          <p:nvPr>
            <p:ph idx="1" type="body"/>
          </p:nvPr>
        </p:nvSpPr>
        <p:spPr>
          <a:xfrm>
            <a:off x="228600" y="1371600"/>
            <a:ext cx="87630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solve this?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   ) +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 with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= 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</a:t>
            </a:r>
            <a:r>
              <a:rPr b="0" i="0" lang="en-US" sz="3200" u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guess 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e.g., </a:t>
            </a:r>
            <a:r>
              <a:rPr b="0" i="0" lang="en-US" sz="28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O(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 startAt="2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it by </a:t>
            </a:r>
            <a:r>
              <a:rPr b="0" i="0" lang="en-US" sz="3200" u="none">
                <a:solidFill>
                  <a:srgbClr val="663300"/>
                </a:solidFill>
                <a:latin typeface="Calibri"/>
                <a:ea typeface="Calibri"/>
                <a:cs typeface="Calibri"/>
                <a:sym typeface="Calibri"/>
              </a:rPr>
              <a:t>induction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65150" lvl="0" marL="6096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Firstly, </a:t>
            </a:r>
            <a:r>
              <a:rPr b="0" i="0" lang="en-US" sz="2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= 4, </a:t>
            </a:r>
            <a:r>
              <a:rPr b="0" i="0" lang="en-US" sz="2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= 5.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🡺  We want to have </a:t>
            </a:r>
            <a:r>
              <a:rPr b="0" i="0" lang="en-US" sz="2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 ≤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lg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🡺  Let </a:t>
            </a:r>
            <a:r>
              <a:rPr b="0" i="0" lang="en-US" sz="28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  🡺 </a:t>
            </a:r>
            <a:r>
              <a:rPr b="0" i="0" lang="en-US" sz="2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and </a:t>
            </a:r>
            <a:r>
              <a:rPr b="0" i="0" lang="en-US" sz="2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okay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Cases ?</a:t>
            </a:r>
            <a:endParaRPr/>
          </a:p>
        </p:txBody>
      </p:sp>
      <p:pic>
        <p:nvPicPr>
          <p:cNvPr id="443" name="Google Shape;443;gce21a9e03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2" y="2060575"/>
            <a:ext cx="594124" cy="3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21a9e03e_0_12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we know the answer)</a:t>
            </a:r>
            <a:endParaRPr/>
          </a:p>
        </p:txBody>
      </p:sp>
      <p:sp>
        <p:nvSpPr>
          <p:cNvPr id="449" name="Google Shape;449;gce21a9e03e_0_12"/>
          <p:cNvSpPr txBox="1"/>
          <p:nvPr>
            <p:ph idx="1" type="body"/>
          </p:nvPr>
        </p:nvSpPr>
        <p:spPr>
          <a:xfrm>
            <a:off x="228600" y="13716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Induction Case: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guess is true for all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2,3,…,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+1, we have: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</a:t>
            </a:r>
            <a:r>
              <a:rPr b="0" i="0" lang="en-US" sz="2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    ) +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=  </a:t>
            </a:r>
            <a:r>
              <a:rPr b="0" i="1" lang="en-US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lg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1" lang="en-US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≤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450" name="Google Shape;450;gce21a9e03e_0_12"/>
          <p:cNvSpPr/>
          <p:nvPr/>
        </p:nvSpPr>
        <p:spPr>
          <a:xfrm>
            <a:off x="5003800" y="5013325"/>
            <a:ext cx="1512900" cy="690300"/>
          </a:xfrm>
          <a:prstGeom prst="ellipse">
            <a:avLst/>
          </a:prstGeom>
          <a:noFill/>
          <a:ln cap="flat" cmpd="sng" w="3810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gce21a9e03e_0_12"/>
          <p:cNvSpPr txBox="1"/>
          <p:nvPr/>
        </p:nvSpPr>
        <p:spPr>
          <a:xfrm>
            <a:off x="6629400" y="4267200"/>
            <a:ext cx="2209800" cy="8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case is true</a:t>
            </a:r>
            <a:endParaRPr/>
          </a:p>
        </p:txBody>
      </p:sp>
      <p:cxnSp>
        <p:nvCxnSpPr>
          <p:cNvPr id="452" name="Google Shape;452;gce21a9e03e_0_12"/>
          <p:cNvCxnSpPr/>
          <p:nvPr/>
        </p:nvCxnSpPr>
        <p:spPr>
          <a:xfrm flipH="1" rot="10800000">
            <a:off x="6516687" y="4941762"/>
            <a:ext cx="287400" cy="308100"/>
          </a:xfrm>
          <a:prstGeom prst="straightConnector1">
            <a:avLst/>
          </a:prstGeom>
          <a:noFill/>
          <a:ln cap="flat" cmpd="sng" w="9525">
            <a:solidFill>
              <a:srgbClr val="66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453" name="Google Shape;453;gce21a9e03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2" y="3284537"/>
            <a:ext cx="707232" cy="32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ce21a9e03e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5512" y="3932237"/>
            <a:ext cx="2538414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ce21a9e03e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537" y="4597400"/>
            <a:ext cx="1835944" cy="39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e21a9e03e_0_23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we know the answer)</a:t>
            </a:r>
            <a:endParaRPr/>
          </a:p>
        </p:txBody>
      </p:sp>
      <p:sp>
        <p:nvSpPr>
          <p:cNvPr id="461" name="Google Shape;461;gce21a9e03e_0_23"/>
          <p:cNvSpPr txBox="1"/>
          <p:nvPr>
            <p:ph idx="1" type="body"/>
          </p:nvPr>
        </p:nvSpPr>
        <p:spPr>
          <a:xfrm>
            <a:off x="228600" y="13716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Q. How did we know the value of </a:t>
            </a:r>
            <a:r>
              <a:rPr b="0" i="1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3200" u="non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3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UcPeriod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induction works, the induction case must be correct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🡺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≥</a:t>
            </a: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Then, we find that by setting </a:t>
            </a:r>
            <a:r>
              <a:rPr b="0" i="1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2, our guess is correct as soon as </a:t>
            </a:r>
            <a:r>
              <a:rPr b="0" i="1" lang="en-US" sz="3200" u="non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3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Alternatively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also use </a:t>
            </a:r>
            <a:r>
              <a:rPr b="0" i="1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1.5  Then, we just need a larger </a:t>
            </a:r>
            <a:r>
              <a:rPr b="0" i="1" lang="en-US" sz="3200" u="non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3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 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(What will be the new base cases?  Why?)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e21a9e03e_0_28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 Challenge)</a:t>
            </a:r>
            <a:endParaRPr/>
          </a:p>
        </p:txBody>
      </p:sp>
      <p:sp>
        <p:nvSpPr>
          <p:cNvPr id="467" name="Google Shape;467;gce21a9e03e_0_28"/>
          <p:cNvSpPr txBox="1"/>
          <p:nvPr>
            <p:ph idx="1" type="body"/>
          </p:nvPr>
        </p:nvSpPr>
        <p:spPr>
          <a:xfrm>
            <a:off x="228600" y="18288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solve this?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Make a </a:t>
            </a:r>
            <a:r>
              <a:rPr b="0" i="0" lang="en-US" sz="3200" u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guess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O(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)), and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 startAt="2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≤ </a:t>
            </a:r>
            <a:r>
              <a:rPr b="0" i="1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by </a:t>
            </a:r>
            <a:r>
              <a:rPr b="0" i="0" lang="en-US" sz="3200" u="none">
                <a:solidFill>
                  <a:srgbClr val="663300"/>
                </a:solidFill>
                <a:latin typeface="Calibri"/>
                <a:ea typeface="Calibri"/>
                <a:cs typeface="Calibri"/>
                <a:sym typeface="Calibri"/>
              </a:rPr>
              <a:t>induction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happen in induction case?</a:t>
            </a:r>
            <a:endParaRPr/>
          </a:p>
        </p:txBody>
      </p:sp>
      <p:pic>
        <p:nvPicPr>
          <p:cNvPr id="468" name="Google Shape;468;gce21a9e03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2708275"/>
            <a:ext cx="4536278" cy="39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e21a9e03e_0_34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 Challenge)</a:t>
            </a:r>
            <a:endParaRPr/>
          </a:p>
        </p:txBody>
      </p:sp>
      <p:sp>
        <p:nvSpPr>
          <p:cNvPr id="474" name="Google Shape;474;gce21a9e03e_0_34"/>
          <p:cNvSpPr txBox="1"/>
          <p:nvPr>
            <p:ph idx="1" type="body"/>
          </p:nvPr>
        </p:nvSpPr>
        <p:spPr>
          <a:xfrm>
            <a:off x="539750" y="1371600"/>
            <a:ext cx="8451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Induction Case: 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(assume guess is true for some base cases)</a:t>
            </a:r>
            <a:endParaRPr b="0" i="0" sz="2800" u="none">
              <a:solidFill>
                <a:srgbClr val="CC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66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75" name="Google Shape;475;gce21a9e03e_0_34"/>
          <p:cNvSpPr/>
          <p:nvPr/>
        </p:nvSpPr>
        <p:spPr>
          <a:xfrm>
            <a:off x="1908175" y="4292600"/>
            <a:ext cx="1150800" cy="690300"/>
          </a:xfrm>
          <a:prstGeom prst="ellipse">
            <a:avLst/>
          </a:prstGeom>
          <a:noFill/>
          <a:ln cap="flat" cmpd="sng" w="3810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gce21a9e03e_0_34"/>
          <p:cNvSpPr txBox="1"/>
          <p:nvPr/>
        </p:nvSpPr>
        <p:spPr>
          <a:xfrm>
            <a:off x="3924300" y="4581525"/>
            <a:ext cx="2385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term is not what we want …</a:t>
            </a:r>
            <a:endParaRPr/>
          </a:p>
        </p:txBody>
      </p:sp>
      <p:cxnSp>
        <p:nvCxnSpPr>
          <p:cNvPr id="477" name="Google Shape;477;gce21a9e03e_0_34"/>
          <p:cNvCxnSpPr/>
          <p:nvPr/>
        </p:nvCxnSpPr>
        <p:spPr>
          <a:xfrm>
            <a:off x="3059112" y="4797425"/>
            <a:ext cx="979500" cy="138000"/>
          </a:xfrm>
          <a:prstGeom prst="straightConnector1">
            <a:avLst/>
          </a:prstGeom>
          <a:noFill/>
          <a:ln cap="flat" cmpd="sng" w="9525">
            <a:solidFill>
              <a:srgbClr val="66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478" name="Google Shape;478;gce21a9e03e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141662"/>
            <a:ext cx="3906437" cy="129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e21a9e03e_0_43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 Challenge)</a:t>
            </a:r>
            <a:endParaRPr/>
          </a:p>
        </p:txBody>
      </p:sp>
      <p:sp>
        <p:nvSpPr>
          <p:cNvPr id="484" name="Google Shape;484;gce21a9e03e_0_43"/>
          <p:cNvSpPr txBox="1"/>
          <p:nvPr>
            <p:ph idx="1" type="body"/>
          </p:nvPr>
        </p:nvSpPr>
        <p:spPr>
          <a:xfrm>
            <a:off x="611187" y="1371600"/>
            <a:ext cx="8380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1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attempt was not working because our guess for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was a bit “</a:t>
            </a:r>
            <a:r>
              <a:rPr b="0" i="0" lang="en-US" sz="3200" u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loose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 Induction may become </a:t>
            </a:r>
            <a:r>
              <a:rPr b="0" i="0" lang="en-US" sz="3200" u="non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easier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we 		     prove a “stronger” statement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Attempt:   Refine our statement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Try to show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0" i="1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1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instead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21a9e03e_0_48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 Challenge)</a:t>
            </a:r>
            <a:endParaRPr/>
          </a:p>
        </p:txBody>
      </p:sp>
      <p:pic>
        <p:nvPicPr>
          <p:cNvPr id="490" name="Google Shape;490;gce21a9e03e_0_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2492375"/>
            <a:ext cx="4896000" cy="14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ce21a9e03e_0_48"/>
          <p:cNvSpPr txBox="1"/>
          <p:nvPr/>
        </p:nvSpPr>
        <p:spPr>
          <a:xfrm>
            <a:off x="900112" y="1557337"/>
            <a:ext cx="2978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Induction Case:  </a:t>
            </a:r>
            <a:endParaRPr b="0" i="0" sz="3200" u="non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gce21a9e03e_0_48"/>
          <p:cNvSpPr txBox="1"/>
          <p:nvPr/>
        </p:nvSpPr>
        <p:spPr>
          <a:xfrm>
            <a:off x="611187" y="5300662"/>
            <a:ext cx="8137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remains to find </a:t>
            </a: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b="0" i="0" lang="en-US" sz="28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800" u="non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prove the base case(s), which is relatively easy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3" name="Google Shape;493;gce21a9e03e_0_48"/>
          <p:cNvSpPr/>
          <p:nvPr/>
        </p:nvSpPr>
        <p:spPr>
          <a:xfrm>
            <a:off x="2411412" y="3500437"/>
            <a:ext cx="1081200" cy="649200"/>
          </a:xfrm>
          <a:prstGeom prst="ellipse">
            <a:avLst/>
          </a:prstGeom>
          <a:noFill/>
          <a:ln cap="flat" cmpd="sng" w="3810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gce21a9e03e_0_48"/>
          <p:cNvSpPr txBox="1"/>
          <p:nvPr/>
        </p:nvSpPr>
        <p:spPr>
          <a:xfrm>
            <a:off x="4211637" y="3716337"/>
            <a:ext cx="27369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get the desired term (when b ≥ 1)</a:t>
            </a:r>
            <a:endParaRPr/>
          </a:p>
        </p:txBody>
      </p:sp>
      <p:cxnSp>
        <p:nvCxnSpPr>
          <p:cNvPr id="495" name="Google Shape;495;gce21a9e03e_0_48"/>
          <p:cNvCxnSpPr/>
          <p:nvPr/>
        </p:nvCxnSpPr>
        <p:spPr>
          <a:xfrm>
            <a:off x="3492500" y="3933825"/>
            <a:ext cx="1008000" cy="287100"/>
          </a:xfrm>
          <a:prstGeom prst="straightConnector1">
            <a:avLst/>
          </a:prstGeom>
          <a:noFill/>
          <a:ln cap="flat" cmpd="sng" w="9525">
            <a:solidFill>
              <a:srgbClr val="66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275771" y="1182234"/>
            <a:ext cx="859245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the generic linear recurrence equation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−1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…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−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), the terms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can be constants or variables. Based on this fact, one can classify linear recurrence equations into two types: linear recurrence equations with constant coefficients and those with variable coefficients. </a:t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Consider the following linear recurrence equation: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−2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recurrence equation is dependent on the variable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does not have constant coefficients.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 vs Variable Coefficient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2371725" y="6519863"/>
            <a:ext cx="51923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e21a9e03e_0_58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 Challenge 2)</a:t>
            </a:r>
            <a:endParaRPr/>
          </a:p>
        </p:txBody>
      </p:sp>
      <p:sp>
        <p:nvSpPr>
          <p:cNvPr id="501" name="Google Shape;501;gce21a9e03e_0_58"/>
          <p:cNvSpPr txBox="1"/>
          <p:nvPr>
            <p:ph idx="1" type="body"/>
          </p:nvPr>
        </p:nvSpPr>
        <p:spPr>
          <a:xfrm>
            <a:off x="228600" y="13716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solve this?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) + lg n ?</a:t>
            </a:r>
            <a:endParaRPr/>
          </a:p>
        </p:txBody>
      </p:sp>
      <p:pic>
        <p:nvPicPr>
          <p:cNvPr id="502" name="Google Shape;502;gce21a9e03e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150" y="2622550"/>
            <a:ext cx="457200" cy="43338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ce21a9e03e_0_58"/>
          <p:cNvSpPr txBox="1"/>
          <p:nvPr/>
        </p:nvSpPr>
        <p:spPr>
          <a:xfrm>
            <a:off x="228600" y="3657600"/>
            <a:ext cx="8686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Hint:  Change variable:  Set </a:t>
            </a:r>
            <a:r>
              <a:rPr b="0" i="0" lang="en-US" sz="3200" u="none">
                <a:solidFill>
                  <a:srgbClr val="CC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lg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e21a9e03e_0_65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 Challenge 2)</a:t>
            </a:r>
            <a:endParaRPr/>
          </a:p>
        </p:txBody>
      </p:sp>
      <p:sp>
        <p:nvSpPr>
          <p:cNvPr id="509" name="Google Shape;509;gce21a9e03e_0_65"/>
          <p:cNvSpPr txBox="1"/>
          <p:nvPr/>
        </p:nvSpPr>
        <p:spPr>
          <a:xfrm>
            <a:off x="228600" y="1524000"/>
            <a:ext cx="8686800" cy="4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</a:t>
            </a:r>
            <a:r>
              <a:rPr b="0" i="0" lang="en-US" sz="3200" u="none">
                <a:solidFill>
                  <a:srgbClr val="CC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lg n ,  we get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rgbClr val="CC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6600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CC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(2</a:t>
            </a:r>
            <a:r>
              <a:rPr b="0" baseline="3000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2</a:t>
            </a:r>
            <a:r>
              <a:rPr b="0" i="0" lang="en-US" sz="3200" u="none">
                <a:solidFill>
                  <a:srgbClr val="CC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(2</a:t>
            </a:r>
            <a:r>
              <a:rPr b="0" baseline="3000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m/2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m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Next, set </a:t>
            </a:r>
            <a:r>
              <a:rPr b="0" i="0" lang="en-US" sz="3200" u="non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 = </a:t>
            </a:r>
            <a:r>
              <a:rPr b="0" i="0" lang="en-US" sz="3200" u="none">
                <a:solidFill>
                  <a:srgbClr val="CC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(2</a:t>
            </a:r>
            <a:r>
              <a:rPr b="0" baseline="3000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</a:t>
            </a:r>
            <a:r>
              <a:rPr b="0" i="0" lang="en-US" sz="3200" u="none">
                <a:solidFill>
                  <a:srgbClr val="CC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 = 2</a:t>
            </a:r>
            <a:r>
              <a:rPr b="0" i="0" lang="en-US" sz="3200" u="non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(m/2) + m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solve </a:t>
            </a:r>
            <a:r>
              <a:rPr b="0" i="0" lang="en-US" sz="3200" u="non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 = O(m lg m)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🡺 			</a:t>
            </a:r>
            <a:r>
              <a:rPr b="0" i="0" lang="en-US" sz="3200" u="none">
                <a:solidFill>
                  <a:srgbClr val="CC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 =  O(lg n lg lg n)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ce21a9e03e_0_70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Tree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Nothing Special… Very Useful ! )</a:t>
            </a:r>
            <a:endParaRPr/>
          </a:p>
        </p:txBody>
      </p:sp>
      <p:sp>
        <p:nvSpPr>
          <p:cNvPr id="515" name="Google Shape;515;gce21a9e03e_0_70"/>
          <p:cNvSpPr txBox="1"/>
          <p:nvPr>
            <p:ph idx="1" type="body"/>
          </p:nvPr>
        </p:nvSpPr>
        <p:spPr>
          <a:xfrm>
            <a:off x="228600" y="2286000"/>
            <a:ext cx="8763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solve this?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/2) +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0" i="0" lang="en-US" sz="28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e21a9e03e_0_75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Tree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Nothing Special… Very Useful ! )</a:t>
            </a:r>
            <a:endParaRPr/>
          </a:p>
        </p:txBody>
      </p:sp>
      <p:sp>
        <p:nvSpPr>
          <p:cNvPr id="521" name="Google Shape;521;gce21a9e03e_0_75"/>
          <p:cNvSpPr txBox="1"/>
          <p:nvPr>
            <p:ph idx="1" type="body"/>
          </p:nvPr>
        </p:nvSpPr>
        <p:spPr>
          <a:xfrm>
            <a:off x="228600" y="12192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Expanding the terms, we get: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6600"/>
              </a:buClr>
              <a:buSzPts val="500"/>
              <a:buFont typeface="Arial"/>
              <a:buNone/>
            </a:pPr>
            <a:r>
              <a:rPr b="0" i="0" lang="en-US" sz="5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66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	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=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/4 + 4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/4)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=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/4 + 4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/16 + 8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/8)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= . . 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=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= </a:t>
            </a:r>
            <a:r>
              <a:rPr b="0" i="0" lang="en-US" sz="4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</a:t>
            </a:r>
            <a:r>
              <a:rPr b="0" i="0" lang="en-US" sz="4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= </a:t>
            </a:r>
            <a:r>
              <a:rPr b="0" i="0" lang="en-US" sz="4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522" name="Google Shape;522;gce21a9e03e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675" y="4467225"/>
            <a:ext cx="3233741" cy="54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e21a9e03e_0_81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Tree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Recursion Tree View )</a:t>
            </a:r>
            <a:endParaRPr/>
          </a:p>
        </p:txBody>
      </p:sp>
      <p:sp>
        <p:nvSpPr>
          <p:cNvPr id="528" name="Google Shape;528;gce21a9e03e_0_81"/>
          <p:cNvSpPr txBox="1"/>
          <p:nvPr>
            <p:ph idx="1" type="body"/>
          </p:nvPr>
        </p:nvSpPr>
        <p:spPr>
          <a:xfrm>
            <a:off x="152400" y="13716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express the previous recurrence by:</a:t>
            </a:r>
            <a:endParaRPr/>
          </a:p>
        </p:txBody>
      </p:sp>
      <p:pic>
        <p:nvPicPr>
          <p:cNvPr descr="4-2-1" id="529" name="Google Shape;529;gce21a9e03e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8212"/>
            <a:ext cx="5657848" cy="276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e21a9e03e_0_87"/>
          <p:cNvSpPr txBox="1"/>
          <p:nvPr>
            <p:ph idx="1" type="body"/>
          </p:nvPr>
        </p:nvSpPr>
        <p:spPr>
          <a:xfrm>
            <a:off x="228600" y="3048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expressing gives us:</a:t>
            </a:r>
            <a:endParaRPr/>
          </a:p>
        </p:txBody>
      </p:sp>
      <p:pic>
        <p:nvPicPr>
          <p:cNvPr descr="4-2-2" id="535" name="Google Shape;535;gce21a9e03e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12850"/>
            <a:ext cx="7696202" cy="4806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gce21a9e03e_0_87"/>
          <p:cNvGrpSpPr/>
          <p:nvPr/>
        </p:nvGrpSpPr>
        <p:grpSpPr>
          <a:xfrm>
            <a:off x="304800" y="2057400"/>
            <a:ext cx="3009900" cy="4933950"/>
            <a:chOff x="192" y="1296"/>
            <a:chExt cx="1896" cy="3108"/>
          </a:xfrm>
        </p:grpSpPr>
        <p:sp>
          <p:nvSpPr>
            <p:cNvPr id="537" name="Google Shape;537;gce21a9e03e_0_87"/>
            <p:cNvSpPr/>
            <p:nvPr/>
          </p:nvSpPr>
          <p:spPr>
            <a:xfrm>
              <a:off x="1488" y="1296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66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gce21a9e03e_0_87"/>
            <p:cNvSpPr txBox="1"/>
            <p:nvPr/>
          </p:nvSpPr>
          <p:spPr>
            <a:xfrm>
              <a:off x="192" y="3504"/>
              <a:ext cx="12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rgbClr val="660066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This term is from T(n/2)</a:t>
              </a:r>
              <a:endParaRPr/>
            </a:p>
          </p:txBody>
        </p:sp>
        <p:cxnSp>
          <p:nvCxnSpPr>
            <p:cNvPr id="539" name="Google Shape;539;gce21a9e03e_0_87"/>
            <p:cNvCxnSpPr/>
            <p:nvPr/>
          </p:nvCxnSpPr>
          <p:spPr>
            <a:xfrm rot="5400000">
              <a:off x="276" y="2208"/>
              <a:ext cx="1800" cy="600"/>
            </a:xfrm>
            <a:prstGeom prst="curvedConnector2">
              <a:avLst/>
            </a:prstGeom>
            <a:noFill/>
            <a:ln cap="flat" cmpd="sng" w="9525">
              <a:solidFill>
                <a:srgbClr val="660066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e21a9e03e_0_96"/>
          <p:cNvSpPr txBox="1"/>
          <p:nvPr>
            <p:ph type="title"/>
          </p:nvPr>
        </p:nvSpPr>
        <p:spPr>
          <a:xfrm>
            <a:off x="457200" y="228600"/>
            <a:ext cx="8305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Tree Method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New Challenge )</a:t>
            </a:r>
            <a:endParaRPr/>
          </a:p>
        </p:txBody>
      </p:sp>
      <p:sp>
        <p:nvSpPr>
          <p:cNvPr id="545" name="Google Shape;545;gce21a9e03e_0_96"/>
          <p:cNvSpPr txBox="1"/>
          <p:nvPr>
            <p:ph idx="1" type="body"/>
          </p:nvPr>
        </p:nvSpPr>
        <p:spPr>
          <a:xfrm>
            <a:off x="228600" y="2286000"/>
            <a:ext cx="87630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solve this?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/3) + </a:t>
            </a:r>
            <a:r>
              <a:rPr b="0" i="0" lang="en-US" sz="32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/3) +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0" i="0" lang="en-US" sz="2800" u="non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= 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recursion tree view?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e21a9e03e_0_101"/>
          <p:cNvSpPr txBox="1"/>
          <p:nvPr>
            <p:ph idx="1" type="body"/>
          </p:nvPr>
        </p:nvSpPr>
        <p:spPr>
          <a:xfrm>
            <a:off x="228600" y="3048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corresponding recursion tree view is:</a:t>
            </a:r>
            <a:endParaRPr/>
          </a:p>
        </p:txBody>
      </p:sp>
      <p:pic>
        <p:nvPicPr>
          <p:cNvPr descr="4-2-3" id="551" name="Google Shape;551;gce21a9e03e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097838" cy="470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247" y="0"/>
            <a:ext cx="8362084" cy="633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890" y="290290"/>
            <a:ext cx="5558221" cy="6109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/>
          <p:nvPr/>
        </p:nvSpPr>
        <p:spPr>
          <a:xfrm>
            <a:off x="2371725" y="6519863"/>
            <a:ext cx="51923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275771" y="736157"/>
            <a:ext cx="8694058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example, for the sequence 1, 4, 7, 10, …, one can write the recurrence equation as follows: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− 1) + 3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(0)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can be observed that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(0) = 1 is a base condition. From this equation,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(1) can be generated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(0) + 3 = 4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(2) 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(1) + 4 = 7. Similarly, all terms of the sequence can be generated. </a:t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preceding equation can be denoted as follows: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−1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+ 3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 0</a:t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0" y="0"/>
            <a:ext cx="9143999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Analysis of Framework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2014-10-21T06:23:25Z</dcterms:created>
  <dc:creator>admin</dc:creator>
</cp:coreProperties>
</file>