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83" r:id="rId3"/>
    <p:sldId id="335" r:id="rId4"/>
    <p:sldId id="325" r:id="rId5"/>
    <p:sldId id="326" r:id="rId6"/>
    <p:sldId id="327" r:id="rId7"/>
    <p:sldId id="328" r:id="rId8"/>
    <p:sldId id="331" r:id="rId9"/>
    <p:sldId id="332" r:id="rId10"/>
    <p:sldId id="333" r:id="rId11"/>
    <p:sldId id="329" r:id="rId12"/>
    <p:sldId id="33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737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3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332D-7062-4569-A024-961F601BC07C}" type="datetimeFigureOut">
              <a:rPr lang="en-US" smtClean="0"/>
              <a:pPr/>
              <a:t>1/28/2021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BCD75-6D87-4475-B92A-72AF35D9B4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BCD75-6D87-4475-B92A-72AF35D9B4C8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045E-3D28-4229-9F31-EEBC518FD90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045E-3D28-4229-9F31-EEBC518FD90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045E-3D28-4229-9F31-EEBC518FD90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045E-3D28-4229-9F31-EEBC518FD90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045E-3D28-4229-9F31-EEBC518FD90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045E-3D28-4229-9F31-EEBC518FD90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045E-3D28-4229-9F31-EEBC518FD90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045E-3D28-4229-9F31-EEBC518FD90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045E-3D28-4229-9F31-EEBC518FD90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045E-3D28-4229-9F31-EEBC518FD90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045E-3D28-4229-9F31-EEBC518FD90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1C045E-3D28-4229-9F31-EEBC518FD90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7406640" cy="1472184"/>
          </a:xfrm>
        </p:spPr>
        <p:txBody>
          <a:bodyPr>
            <a:noAutofit/>
          </a:bodyPr>
          <a:lstStyle/>
          <a:p>
            <a:r>
              <a:rPr lang="en-US" sz="3200" b="1" dirty="0"/>
              <a:t>UNIT I</a:t>
            </a:r>
            <a:br>
              <a:rPr lang="en-US" sz="3200" b="1" dirty="0"/>
            </a:br>
            <a:r>
              <a:rPr lang="en-US" sz="3200" b="1" dirty="0"/>
              <a:t>INTRODUCTION TO ALGORITM DESIGN</a:t>
            </a:r>
            <a:endParaRPr lang="en-US" sz="3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37360" y="3810000"/>
            <a:ext cx="7406640" cy="147218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Session - 2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685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57200"/>
            <a:ext cx="749808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/>
              <a:t>6. Branch-and-bound</a:t>
            </a:r>
          </a:p>
          <a:p>
            <a:r>
              <a:rPr lang="en-IN" sz="2000" dirty="0"/>
              <a:t>Branch and bound is used when we can evaluate each node using the cost and utility functions.</a:t>
            </a:r>
          </a:p>
          <a:p>
            <a:r>
              <a:rPr lang="en-IN" sz="2000" dirty="0"/>
              <a:t>At each step we choose the best node to proceed further. </a:t>
            </a:r>
          </a:p>
          <a:p>
            <a:r>
              <a:rPr lang="en-IN" sz="2000" dirty="0"/>
              <a:t>Branch-and bound algorithms are implemented using a </a:t>
            </a:r>
            <a:r>
              <a:rPr lang="en-IN" sz="2000" b="1" dirty="0"/>
              <a:t>priority queue. </a:t>
            </a:r>
          </a:p>
          <a:p>
            <a:r>
              <a:rPr lang="en-IN" sz="2000" dirty="0"/>
              <a:t>The state-space tree is built in a </a:t>
            </a:r>
            <a:r>
              <a:rPr lang="en-IN" sz="2000" b="1" dirty="0"/>
              <a:t>breadth-first manner.</a:t>
            </a:r>
          </a:p>
          <a:p>
            <a:r>
              <a:rPr lang="en-IN" sz="2000" b="1" dirty="0"/>
              <a:t>Example: </a:t>
            </a:r>
          </a:p>
          <a:p>
            <a:pPr>
              <a:buNone/>
            </a:pPr>
            <a:r>
              <a:rPr lang="en-IN" sz="2000" b="1" dirty="0"/>
              <a:t>	</a:t>
            </a:r>
            <a:r>
              <a:rPr lang="en-IN" sz="2000" dirty="0"/>
              <a:t>8-puzzle problem.</a:t>
            </a:r>
          </a:p>
          <a:p>
            <a:pPr>
              <a:buNone/>
            </a:pPr>
            <a:r>
              <a:rPr lang="en-IN" sz="2000" dirty="0"/>
              <a:t>	N queens problem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4" name="Picture 2" descr="https://docs.jboss.org/drools/release/5.3.0.Final/drools-planner-docs/html/images/Chapter-Exact_methods/branchAndBoundNQueens0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4380" y="0"/>
            <a:ext cx="7757995" cy="67651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Recollect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Different design Approaches/ Design Paradigms</a:t>
            </a:r>
          </a:p>
          <a:p>
            <a:pPr lvl="1">
              <a:lnSpc>
                <a:spcPct val="150000"/>
              </a:lnSpc>
            </a:pPr>
            <a:r>
              <a:rPr lang="en-IN" b="1" dirty="0"/>
              <a:t>Brute force</a:t>
            </a:r>
          </a:p>
          <a:p>
            <a:pPr lvl="1">
              <a:lnSpc>
                <a:spcPct val="150000"/>
              </a:lnSpc>
            </a:pPr>
            <a:r>
              <a:rPr lang="en-IN" b="1" dirty="0"/>
              <a:t>Divide and Conquer	</a:t>
            </a:r>
          </a:p>
          <a:p>
            <a:pPr lvl="1">
              <a:lnSpc>
                <a:spcPct val="150000"/>
              </a:lnSpc>
            </a:pPr>
            <a:r>
              <a:rPr lang="en-IN" b="1" dirty="0"/>
              <a:t>Greedy Algorithms</a:t>
            </a:r>
          </a:p>
          <a:p>
            <a:pPr lvl="1">
              <a:lnSpc>
                <a:spcPct val="150000"/>
              </a:lnSpc>
            </a:pPr>
            <a:r>
              <a:rPr lang="en-IN" b="1" dirty="0"/>
              <a:t>Dynamic Programming</a:t>
            </a:r>
          </a:p>
          <a:p>
            <a:pPr lvl="1">
              <a:lnSpc>
                <a:spcPct val="150000"/>
              </a:lnSpc>
            </a:pPr>
            <a:r>
              <a:rPr lang="en-IN" b="1" dirty="0"/>
              <a:t>Backtracking</a:t>
            </a:r>
          </a:p>
          <a:p>
            <a:pPr lvl="1">
              <a:lnSpc>
                <a:spcPct val="150000"/>
              </a:lnSpc>
            </a:pPr>
            <a:r>
              <a:rPr lang="en-IN" b="1" dirty="0"/>
              <a:t>Branch and Bound</a:t>
            </a: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3352800"/>
            <a:ext cx="127310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2400" b="1" dirty="0"/>
              <a:t>Unit 2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3962400"/>
            <a:ext cx="1622560" cy="101566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6000" b="1" dirty="0"/>
              <a:t>}</a:t>
            </a:r>
            <a:r>
              <a:rPr lang="en-IN" sz="2400" b="1" dirty="0"/>
              <a:t>Unit 3</a:t>
            </a:r>
            <a:r>
              <a:rPr lang="en-IN" b="1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5181600"/>
            <a:ext cx="127310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2400" b="1" dirty="0"/>
              <a:t>Unit 4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5791200"/>
            <a:ext cx="127310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2400" b="1" dirty="0"/>
              <a:t>Unit 5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to design an algorithm?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General approaches to the construction of efficient solutions to problems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They provide templates suited for solving a broad range of diverse problems.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They can be translated into common control and data structures provided by most high-level languages.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The temporal and spatial requirements of the algorithms which result can be precisely analyzed.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Algorithm Design Approaches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IN" dirty="0"/>
              <a:t>Based on the architecture</a:t>
            </a:r>
          </a:p>
          <a:p>
            <a:pPr marL="82296" indent="0" algn="just">
              <a:buNone/>
            </a:pPr>
            <a:endParaRPr lang="en-IN" dirty="0"/>
          </a:p>
          <a:p>
            <a:pPr algn="just"/>
            <a:r>
              <a:rPr lang="en-IN" dirty="0"/>
              <a:t>Top Down Approach</a:t>
            </a:r>
          </a:p>
          <a:p>
            <a:pPr algn="just"/>
            <a:r>
              <a:rPr lang="en-IN" dirty="0"/>
              <a:t>Bottom up Approach</a:t>
            </a:r>
          </a:p>
        </p:txBody>
      </p:sp>
    </p:spTree>
    <p:extLst>
      <p:ext uri="{BB962C8B-B14F-4D97-AF65-F5344CB8AC3E}">
        <p14:creationId xmlns:p14="http://schemas.microsoft.com/office/powerpoint/2010/main" val="128496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Algorithm Design Techniques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IN" b="1" dirty="0"/>
              <a:t>1. Brute Force</a:t>
            </a:r>
          </a:p>
          <a:p>
            <a:pPr lvl="1" algn="just"/>
            <a:r>
              <a:rPr lang="en-IN" dirty="0"/>
              <a:t>To solve a problem based on the problem’s statement and definitions of the concepts involved. </a:t>
            </a:r>
          </a:p>
          <a:p>
            <a:pPr lvl="1" algn="just"/>
            <a:r>
              <a:rPr lang="en-IN" dirty="0"/>
              <a:t>Easiest approach to apply </a:t>
            </a:r>
          </a:p>
          <a:p>
            <a:pPr lvl="1" algn="just"/>
            <a:r>
              <a:rPr lang="en-IN" dirty="0"/>
              <a:t>Useful for solving small – size instances of a problem. </a:t>
            </a:r>
          </a:p>
          <a:p>
            <a:pPr algn="just"/>
            <a:r>
              <a:rPr lang="en-IN" dirty="0"/>
              <a:t>Some examples of brute force algorithms are:</a:t>
            </a:r>
          </a:p>
          <a:p>
            <a:pPr lvl="1" algn="just"/>
            <a:r>
              <a:rPr lang="en-IN" dirty="0"/>
              <a:t>Computing a</a:t>
            </a:r>
            <a:r>
              <a:rPr lang="en-IN" i="1" baseline="30000" dirty="0"/>
              <a:t>n</a:t>
            </a:r>
            <a:r>
              <a:rPr lang="en-IN" i="1" dirty="0"/>
              <a:t> (a &gt; 0, n a nonnegative integer) by multiplying a*a*…*a</a:t>
            </a:r>
          </a:p>
          <a:p>
            <a:pPr lvl="1" algn="just"/>
            <a:r>
              <a:rPr lang="en-IN" dirty="0"/>
              <a:t>Computing </a:t>
            </a:r>
            <a:r>
              <a:rPr lang="en-IN" i="1" dirty="0"/>
              <a:t>n!</a:t>
            </a:r>
          </a:p>
          <a:p>
            <a:pPr lvl="1" algn="just"/>
            <a:r>
              <a:rPr lang="en-IN" dirty="0"/>
              <a:t>Selection sort, Bubble sort</a:t>
            </a:r>
          </a:p>
          <a:p>
            <a:pPr lvl="1" algn="just"/>
            <a:r>
              <a:rPr lang="en-IN" dirty="0"/>
              <a:t>Sequential search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33400"/>
            <a:ext cx="7498080" cy="4800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400" dirty="0"/>
              <a:t>2. </a:t>
            </a:r>
            <a:r>
              <a:rPr lang="en-IN" sz="2400" b="1" dirty="0"/>
              <a:t>Divide-and-Conquer &amp; Decrease-and-Conquer</a:t>
            </a:r>
          </a:p>
          <a:p>
            <a:pPr algn="just">
              <a:buNone/>
            </a:pPr>
            <a:r>
              <a:rPr lang="en-IN" sz="2400" b="1" dirty="0"/>
              <a:t>Step 1</a:t>
            </a:r>
          </a:p>
          <a:p>
            <a:pPr algn="just">
              <a:buNone/>
            </a:pPr>
            <a:r>
              <a:rPr lang="en-IN" sz="2400" dirty="0"/>
              <a:t>	Split the given instance of the problem into several smaller sub-instances</a:t>
            </a:r>
          </a:p>
          <a:p>
            <a:pPr algn="just">
              <a:buNone/>
            </a:pPr>
            <a:r>
              <a:rPr lang="en-IN" sz="2400" b="1" dirty="0"/>
              <a:t>Step 2</a:t>
            </a:r>
          </a:p>
          <a:p>
            <a:pPr algn="just">
              <a:buNone/>
            </a:pPr>
            <a:r>
              <a:rPr lang="en-IN" sz="2400" dirty="0"/>
              <a:t>	Independently solve each of the sub-instances</a:t>
            </a:r>
          </a:p>
          <a:p>
            <a:pPr algn="just">
              <a:buNone/>
            </a:pPr>
            <a:r>
              <a:rPr lang="en-IN" sz="2400" b="1" dirty="0"/>
              <a:t>Step 3</a:t>
            </a:r>
          </a:p>
          <a:p>
            <a:pPr algn="just">
              <a:buNone/>
            </a:pPr>
            <a:r>
              <a:rPr lang="en-IN" sz="2400" dirty="0"/>
              <a:t>	Combine the sub-instance solutions.</a:t>
            </a:r>
          </a:p>
          <a:p>
            <a:pPr algn="just"/>
            <a:r>
              <a:rPr lang="en-IN" sz="2400" dirty="0"/>
              <a:t>With the divide-and-conquer method the size of the </a:t>
            </a:r>
            <a:r>
              <a:rPr lang="en-IN" sz="2400" b="1" dirty="0"/>
              <a:t>problem instance is reduced by a factor</a:t>
            </a:r>
            <a:r>
              <a:rPr lang="en-IN" sz="2400" dirty="0"/>
              <a:t> (e.g. half the input size),</a:t>
            </a:r>
          </a:p>
          <a:p>
            <a:pPr algn="just"/>
            <a:r>
              <a:rPr lang="en-IN" sz="2400" dirty="0"/>
              <a:t>With the decrease-and-conquer method the size is </a:t>
            </a:r>
            <a:r>
              <a:rPr lang="en-IN" sz="2400" b="1" dirty="0"/>
              <a:t>reduced by a constant.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/>
              <a:t>Examples of divide-and-conquer algorithms:</a:t>
            </a:r>
          </a:p>
          <a:p>
            <a:r>
              <a:rPr lang="en-IN" sz="2400" dirty="0"/>
              <a:t>Computing a</a:t>
            </a:r>
            <a:r>
              <a:rPr lang="en-IN" sz="2400" baseline="30000" dirty="0"/>
              <a:t>n</a:t>
            </a:r>
            <a:r>
              <a:rPr lang="en-IN" sz="2400" dirty="0"/>
              <a:t> (a &gt; 0, n a nonnegative integer) by recursion</a:t>
            </a:r>
          </a:p>
          <a:p>
            <a:r>
              <a:rPr lang="en-IN" sz="2400" dirty="0"/>
              <a:t>Binary search in a sorted array (recursion)</a:t>
            </a:r>
          </a:p>
          <a:p>
            <a:r>
              <a:rPr lang="en-IN" sz="2400" dirty="0" err="1"/>
              <a:t>Mergesort</a:t>
            </a:r>
            <a:r>
              <a:rPr lang="en-IN" sz="2400" dirty="0"/>
              <a:t> algorithm, </a:t>
            </a:r>
            <a:r>
              <a:rPr lang="en-IN" sz="2400" dirty="0" err="1"/>
              <a:t>Quicksort</a:t>
            </a:r>
            <a:r>
              <a:rPr lang="en-IN" sz="2400" dirty="0"/>
              <a:t> algorithm recursion)</a:t>
            </a:r>
          </a:p>
          <a:p>
            <a:r>
              <a:rPr lang="en-IN" sz="2400" dirty="0"/>
              <a:t>The algorithm for solving the fake coin problem (recursion)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57200"/>
            <a:ext cx="7498080" cy="6172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IN" sz="1800" b="1" dirty="0"/>
              <a:t>3.</a:t>
            </a:r>
            <a:r>
              <a:rPr lang="en-IN" sz="1900" b="1" dirty="0"/>
              <a:t> Greedy Algorithms "take what you can get now" strategy</a:t>
            </a:r>
            <a:endParaRPr lang="en-IN" sz="1800" b="1" dirty="0"/>
          </a:p>
          <a:p>
            <a:pPr>
              <a:lnSpc>
                <a:spcPct val="170000"/>
              </a:lnSpc>
            </a:pPr>
            <a:r>
              <a:rPr lang="en-IN" sz="1800" b="1" dirty="0"/>
              <a:t>At each step the choice must be locally optimal</a:t>
            </a:r>
          </a:p>
          <a:p>
            <a:pPr>
              <a:lnSpc>
                <a:spcPct val="170000"/>
              </a:lnSpc>
            </a:pPr>
            <a:r>
              <a:rPr lang="en-IN" sz="1800" dirty="0"/>
              <a:t>Works well on optimization problems</a:t>
            </a:r>
          </a:p>
          <a:p>
            <a:pPr>
              <a:lnSpc>
                <a:spcPct val="170000"/>
              </a:lnSpc>
            </a:pPr>
            <a:r>
              <a:rPr lang="en-IN" sz="1800" b="1" dirty="0"/>
              <a:t>Characteristics</a:t>
            </a:r>
          </a:p>
          <a:p>
            <a:pPr algn="just">
              <a:lnSpc>
                <a:spcPct val="170000"/>
              </a:lnSpc>
              <a:buNone/>
            </a:pPr>
            <a:r>
              <a:rPr lang="en-IN" sz="1800" dirty="0"/>
              <a:t>	1. Greedy-choice property: A global optimum can be arrived at by selecting a local optimum.</a:t>
            </a:r>
          </a:p>
          <a:p>
            <a:pPr algn="just">
              <a:lnSpc>
                <a:spcPct val="170000"/>
              </a:lnSpc>
              <a:buNone/>
            </a:pPr>
            <a:r>
              <a:rPr lang="en-IN" sz="1800" dirty="0"/>
              <a:t>	2. Optimal substructure: An optimal solution to the problem contains an optimal solution to sub problems.</a:t>
            </a:r>
          </a:p>
          <a:p>
            <a:pPr>
              <a:lnSpc>
                <a:spcPct val="170000"/>
              </a:lnSpc>
            </a:pPr>
            <a:r>
              <a:rPr lang="en-IN" sz="1800" b="1" dirty="0"/>
              <a:t>Examples:</a:t>
            </a:r>
          </a:p>
          <a:p>
            <a:pPr lvl="1">
              <a:lnSpc>
                <a:spcPct val="170000"/>
              </a:lnSpc>
            </a:pPr>
            <a:r>
              <a:rPr lang="en-IN" sz="1600" dirty="0"/>
              <a:t>Minimal spanning tree</a:t>
            </a:r>
          </a:p>
          <a:p>
            <a:pPr lvl="1">
              <a:lnSpc>
                <a:spcPct val="170000"/>
              </a:lnSpc>
            </a:pPr>
            <a:r>
              <a:rPr lang="en-IN" sz="1600" dirty="0"/>
              <a:t>Shortest distance in graphs</a:t>
            </a:r>
          </a:p>
          <a:p>
            <a:pPr lvl="1">
              <a:lnSpc>
                <a:spcPct val="170000"/>
              </a:lnSpc>
            </a:pPr>
            <a:r>
              <a:rPr lang="en-IN" sz="1600" dirty="0"/>
              <a:t>Greedy algorithm for the Knapsack problem</a:t>
            </a:r>
          </a:p>
          <a:p>
            <a:pPr lvl="1">
              <a:lnSpc>
                <a:spcPct val="170000"/>
              </a:lnSpc>
            </a:pPr>
            <a:r>
              <a:rPr lang="en-IN" sz="1600" dirty="0"/>
              <a:t>The coin exchange problem</a:t>
            </a:r>
          </a:p>
          <a:p>
            <a:pPr lvl="1">
              <a:lnSpc>
                <a:spcPct val="170000"/>
              </a:lnSpc>
            </a:pPr>
            <a:r>
              <a:rPr lang="en-IN" sz="1600" dirty="0"/>
              <a:t>Huffman trees for optimal encoding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57200"/>
            <a:ext cx="7498080" cy="6172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000" b="1" dirty="0"/>
              <a:t>4.Dynamic Programming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Finds solutions to subproblems and stores them in memory for later use. 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Characteristics</a:t>
            </a:r>
          </a:p>
          <a:p>
            <a:pPr marL="425196" indent="-342900" algn="just">
              <a:lnSpc>
                <a:spcPct val="150000"/>
              </a:lnSpc>
              <a:buNone/>
            </a:pPr>
            <a:r>
              <a:rPr lang="en-IN" sz="1800" b="1" dirty="0"/>
              <a:t>1. Optimal substructure:</a:t>
            </a:r>
          </a:p>
          <a:p>
            <a:pPr marL="425196" indent="-342900" algn="just">
              <a:lnSpc>
                <a:spcPct val="150000"/>
              </a:lnSpc>
              <a:buNone/>
            </a:pPr>
            <a:r>
              <a:rPr lang="en-IN" sz="1800" dirty="0"/>
              <a:t>	Optimal solution to problem consists of optimal solutions to subproblems</a:t>
            </a:r>
          </a:p>
          <a:p>
            <a:pPr marL="425196" indent="-342900" algn="just">
              <a:lnSpc>
                <a:spcPct val="150000"/>
              </a:lnSpc>
              <a:buNone/>
            </a:pPr>
            <a:r>
              <a:rPr lang="en-IN" sz="1800" b="1" dirty="0"/>
              <a:t>2. Overlapping subproblems:</a:t>
            </a:r>
          </a:p>
          <a:p>
            <a:pPr marL="425196" indent="-342900" algn="just">
              <a:lnSpc>
                <a:spcPct val="150000"/>
              </a:lnSpc>
              <a:buNone/>
            </a:pPr>
            <a:r>
              <a:rPr lang="en-IN" sz="1800" dirty="0"/>
              <a:t>	Few subproblems in total, many recurring instances of each</a:t>
            </a:r>
          </a:p>
          <a:p>
            <a:pPr marL="425196" indent="-342900" algn="just">
              <a:lnSpc>
                <a:spcPct val="150000"/>
              </a:lnSpc>
              <a:buNone/>
            </a:pPr>
            <a:r>
              <a:rPr lang="en-IN" sz="1800" b="1" dirty="0"/>
              <a:t>3. Bottom up approach:</a:t>
            </a:r>
          </a:p>
          <a:p>
            <a:pPr marL="425196" indent="-342900" algn="just">
              <a:lnSpc>
                <a:spcPct val="150000"/>
              </a:lnSpc>
              <a:buNone/>
            </a:pPr>
            <a:r>
              <a:rPr lang="en-IN" sz="1800" dirty="0"/>
              <a:t>	Solve bottom-up, building a table of solved subproblems that are used to solve larger ones.</a:t>
            </a:r>
          </a:p>
          <a:p>
            <a:r>
              <a:rPr lang="en-IN" sz="1800" b="1" dirty="0"/>
              <a:t>Examples:</a:t>
            </a:r>
          </a:p>
          <a:p>
            <a:pPr lvl="1"/>
            <a:r>
              <a:rPr lang="en-IN" sz="1700" dirty="0"/>
              <a:t>Fibonacci numbers computed by iteration.</a:t>
            </a:r>
          </a:p>
          <a:p>
            <a:pPr lvl="1"/>
            <a:r>
              <a:rPr lang="en-IN" sz="1700" dirty="0" err="1"/>
              <a:t>Warshall’s</a:t>
            </a:r>
            <a:r>
              <a:rPr lang="en-IN" sz="1700" dirty="0"/>
              <a:t> algorithm implemented by iterations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57200"/>
            <a:ext cx="749808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000" b="1" dirty="0"/>
              <a:t>5. Backtracking methods</a:t>
            </a:r>
          </a:p>
          <a:p>
            <a:r>
              <a:rPr lang="en-IN" sz="2000" dirty="0"/>
              <a:t>The method is used for state-space search problems. </a:t>
            </a:r>
          </a:p>
          <a:p>
            <a:pPr>
              <a:buNone/>
            </a:pPr>
            <a:r>
              <a:rPr lang="en-IN" sz="2000" dirty="0"/>
              <a:t>What is State-space search problems </a:t>
            </a:r>
          </a:p>
          <a:p>
            <a:pPr>
              <a:buNone/>
            </a:pPr>
            <a:r>
              <a:rPr lang="en-IN" sz="2000" dirty="0"/>
              <a:t>	-	 State-space search problems are problems, where the problem representation consists of:</a:t>
            </a:r>
          </a:p>
          <a:p>
            <a:pPr lvl="1"/>
            <a:r>
              <a:rPr lang="en-IN" sz="1600" dirty="0"/>
              <a:t>initial state</a:t>
            </a:r>
          </a:p>
          <a:p>
            <a:pPr lvl="1"/>
            <a:r>
              <a:rPr lang="en-IN" sz="1600" dirty="0"/>
              <a:t>goal state(s)</a:t>
            </a:r>
          </a:p>
          <a:p>
            <a:pPr lvl="1"/>
            <a:r>
              <a:rPr lang="en-IN" sz="1600" dirty="0"/>
              <a:t>a set of intermediate states</a:t>
            </a:r>
          </a:p>
          <a:p>
            <a:pPr lvl="1"/>
            <a:r>
              <a:rPr lang="en-IN" sz="1600" dirty="0"/>
              <a:t>a set of operators that transform one state into another. </a:t>
            </a:r>
          </a:p>
          <a:p>
            <a:pPr lvl="1"/>
            <a:r>
              <a:rPr lang="en-IN" sz="1600" dirty="0"/>
              <a:t>a cost function – evaluates the cost of the operations (optional)</a:t>
            </a:r>
          </a:p>
          <a:p>
            <a:pPr lvl="1"/>
            <a:r>
              <a:rPr lang="en-IN" sz="1600" dirty="0"/>
              <a:t>a utility function – evaluates how close is a given state to the goal state (optional)</a:t>
            </a:r>
          </a:p>
          <a:p>
            <a:r>
              <a:rPr lang="en-IN" sz="2000" dirty="0"/>
              <a:t>The solving process solution is based on the construction of a state-space tree</a:t>
            </a:r>
          </a:p>
          <a:p>
            <a:r>
              <a:rPr lang="en-IN" sz="2000" dirty="0"/>
              <a:t>The solution is obtained by searching the tree until a goal state is found.</a:t>
            </a:r>
          </a:p>
          <a:p>
            <a:r>
              <a:rPr lang="en-IN" sz="2000" dirty="0"/>
              <a:t>Examples:</a:t>
            </a:r>
          </a:p>
          <a:p>
            <a:pPr lvl="1"/>
            <a:r>
              <a:rPr lang="en-IN" sz="1600" dirty="0"/>
              <a:t>DFS problem</a:t>
            </a:r>
          </a:p>
          <a:p>
            <a:pPr lvl="1"/>
            <a:r>
              <a:rPr lang="en-IN" sz="1600" dirty="0"/>
              <a:t>Maze problems</a:t>
            </a:r>
          </a:p>
          <a:p>
            <a:pPr lvl="1"/>
            <a:endParaRPr lang="en-IN" sz="1600" dirty="0"/>
          </a:p>
        </p:txBody>
      </p:sp>
      <p:pic>
        <p:nvPicPr>
          <p:cNvPr id="2050" name="Picture 2" descr="Image result for finding the path puzz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4114800"/>
            <a:ext cx="27432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1467</TotalTime>
  <Words>672</Words>
  <Application>Microsoft Office PowerPoint</Application>
  <PresentationFormat>On-screen Show (4:3)</PresentationFormat>
  <Paragraphs>96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Gill Sans MT</vt:lpstr>
      <vt:lpstr>Verdana</vt:lpstr>
      <vt:lpstr>Wingdings 2</vt:lpstr>
      <vt:lpstr>Solstice</vt:lpstr>
      <vt:lpstr>UNIT I INTRODUCTION TO ALGORITM DESIGN</vt:lpstr>
      <vt:lpstr>Why to design an algorithm? </vt:lpstr>
      <vt:lpstr>Algorithm Design Approaches </vt:lpstr>
      <vt:lpstr>Algorithm Design Techniques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Recollect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INTRODUCTION TO DATA STRUCTURES</dc:title>
  <dc:creator>Selvamary</dc:creator>
  <cp:lastModifiedBy>Muthukrishnan, Gunasekaran</cp:lastModifiedBy>
  <cp:revision>111</cp:revision>
  <dcterms:created xsi:type="dcterms:W3CDTF">2016-07-05T10:07:54Z</dcterms:created>
  <dcterms:modified xsi:type="dcterms:W3CDTF">2021-01-28T10:31:39Z</dcterms:modified>
</cp:coreProperties>
</file>