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7" r:id="rId2"/>
    <p:sldId id="335" r:id="rId3"/>
    <p:sldId id="336" r:id="rId4"/>
    <p:sldId id="337" r:id="rId5"/>
    <p:sldId id="362" r:id="rId6"/>
    <p:sldId id="347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55" r:id="rId15"/>
    <p:sldId id="356" r:id="rId16"/>
    <p:sldId id="357" r:id="rId17"/>
    <p:sldId id="358" r:id="rId18"/>
    <p:sldId id="359" r:id="rId19"/>
    <p:sldId id="360" r:id="rId20"/>
    <p:sldId id="36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4737" autoAdjust="0"/>
  </p:normalViewPr>
  <p:slideViewPr>
    <p:cSldViewPr>
      <p:cViewPr>
        <p:scale>
          <a:sx n="91" d="100"/>
          <a:sy n="91" d="100"/>
        </p:scale>
        <p:origin x="-1200" y="-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13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5332D-7062-4569-A024-961F601BC07C}" type="datetimeFigureOut">
              <a:rPr lang="en-US" smtClean="0"/>
              <a:pPr/>
              <a:t>1/8/2018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7BCD75-6D87-4475-B92A-72AF35D9B4C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00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D1C045E-3D28-4229-9F31-EEBC518FD90E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828800"/>
            <a:ext cx="7406640" cy="1472184"/>
          </a:xfrm>
        </p:spPr>
        <p:txBody>
          <a:bodyPr>
            <a:noAutofit/>
          </a:bodyPr>
          <a:lstStyle/>
          <a:p>
            <a:r>
              <a:rPr lang="en-US" sz="3200" b="1" dirty="0"/>
              <a:t>UNIT </a:t>
            </a:r>
            <a:r>
              <a:rPr lang="en-US" sz="3200" b="1" dirty="0" smtClean="0"/>
              <a:t>I</a:t>
            </a:r>
            <a:br>
              <a:rPr lang="en-US" sz="3200" b="1" dirty="0" smtClean="0"/>
            </a:br>
            <a:r>
              <a:rPr lang="en-US" sz="3200" b="1" dirty="0" smtClean="0"/>
              <a:t>INTRODUCTION TO ALGORITM DESIGN</a:t>
            </a:r>
            <a:endParaRPr lang="en-US" sz="32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737360" y="3810000"/>
            <a:ext cx="7406640" cy="1472184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Session - </a:t>
            </a:r>
            <a:r>
              <a:rPr lang="en-US" sz="3200" b="1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3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2685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381000"/>
            <a:ext cx="7943088" cy="5867400"/>
          </a:xfrm>
        </p:spPr>
        <p:txBody>
          <a:bodyPr>
            <a:normAutofit fontScale="70000" lnSpcReduction="20000"/>
          </a:bodyPr>
          <a:lstStyle/>
          <a:p>
            <a:pPr lvl="2">
              <a:buNone/>
            </a:pPr>
            <a:r>
              <a:rPr lang="en-US" sz="4400" b="1" dirty="0" smtClean="0"/>
              <a:t>Rule 3: Consecutive program fragment</a:t>
            </a:r>
          </a:p>
          <a:p>
            <a:pPr lvl="2">
              <a:buNone/>
            </a:pPr>
            <a:endParaRPr lang="en-US" b="1" dirty="0" smtClean="0"/>
          </a:p>
          <a:p>
            <a:pPr>
              <a:buNone/>
            </a:pPr>
            <a:r>
              <a:rPr lang="en-US" dirty="0" smtClean="0"/>
              <a:t>sum = 0; </a:t>
            </a:r>
          </a:p>
          <a:p>
            <a:pPr>
              <a:buNone/>
            </a:pPr>
            <a:r>
              <a:rPr lang="nn-NO" dirty="0" smtClean="0"/>
              <a:t>for( i = 0; i &lt; n; i++) </a:t>
            </a:r>
          </a:p>
          <a:p>
            <a:pPr>
              <a:buNone/>
            </a:pPr>
            <a:r>
              <a:rPr lang="en-US" dirty="0" smtClean="0"/>
              <a:t>	sum = sum + </a:t>
            </a:r>
            <a:r>
              <a:rPr lang="en-US" dirty="0" err="1" smtClean="0"/>
              <a:t>i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sum = 0; </a:t>
            </a:r>
          </a:p>
          <a:p>
            <a:pPr>
              <a:buNone/>
            </a:pPr>
            <a:r>
              <a:rPr lang="nn-NO" dirty="0" smtClean="0"/>
              <a:t>for( i = 0; i &lt; n; i++) </a:t>
            </a:r>
          </a:p>
          <a:p>
            <a:pPr>
              <a:buNone/>
            </a:pPr>
            <a:r>
              <a:rPr lang="en-US" dirty="0" smtClean="0"/>
              <a:t>	for( j = 0; j &lt; 2*n; j++) </a:t>
            </a:r>
          </a:p>
          <a:p>
            <a:pPr>
              <a:buNone/>
            </a:pPr>
            <a:r>
              <a:rPr lang="en-US" dirty="0" smtClean="0"/>
              <a:t>		sum++; </a:t>
            </a:r>
          </a:p>
          <a:p>
            <a:endParaRPr lang="en-US" dirty="0" smtClean="0"/>
          </a:p>
          <a:p>
            <a:r>
              <a:rPr lang="en-US" dirty="0" smtClean="0"/>
              <a:t>The first loop runs in O(n) time, the second - O(n^2) time, the maximum is O(n^2)</a:t>
            </a:r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pPr lvl="2" algn="ctr">
              <a:buNone/>
            </a:pPr>
            <a:r>
              <a:rPr lang="en-US" sz="4500" dirty="0" smtClean="0">
                <a:solidFill>
                  <a:srgbClr val="FF0000"/>
                </a:solidFill>
              </a:rPr>
              <a:t>The total running time is the maximum of the running time of the individual fragments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304800"/>
            <a:ext cx="7866888" cy="5943600"/>
          </a:xfrm>
        </p:spPr>
        <p:txBody>
          <a:bodyPr>
            <a:normAutofit/>
          </a:bodyPr>
          <a:lstStyle/>
          <a:p>
            <a:pPr lvl="2">
              <a:buNone/>
            </a:pPr>
            <a:r>
              <a:rPr lang="en-US" sz="2800" b="1" dirty="0" smtClean="0"/>
              <a:t>Rule 4: If statement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if C </a:t>
            </a:r>
          </a:p>
          <a:p>
            <a:pPr>
              <a:buNone/>
            </a:pPr>
            <a:r>
              <a:rPr lang="en-US" sz="2400" dirty="0" smtClean="0"/>
              <a:t>	S1; </a:t>
            </a:r>
          </a:p>
          <a:p>
            <a:pPr>
              <a:buNone/>
            </a:pPr>
            <a:r>
              <a:rPr lang="en-US" sz="2400" dirty="0" smtClean="0"/>
              <a:t>else </a:t>
            </a:r>
          </a:p>
          <a:p>
            <a:pPr>
              <a:buNone/>
            </a:pPr>
            <a:r>
              <a:rPr lang="en-US" sz="2400" dirty="0" smtClean="0"/>
              <a:t>	S2; </a:t>
            </a:r>
          </a:p>
          <a:p>
            <a:pPr>
              <a:buNone/>
            </a:pPr>
            <a:r>
              <a:rPr lang="en-US" sz="2400" dirty="0" smtClean="0"/>
              <a:t>The running time is the maximum of the running times of S1 and S2.</a:t>
            </a:r>
            <a:endParaRPr lang="en-US" dirty="0" smtClean="0"/>
          </a:p>
          <a:p>
            <a:pPr lvl="3">
              <a:buNone/>
            </a:pPr>
            <a:endParaRPr lang="en-US" dirty="0" smtClean="0"/>
          </a:p>
          <a:p>
            <a:pPr lvl="3" algn="ctr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The running time is the maximum of the running times of  if stmt and else stmt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 numCol="2"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a. </a:t>
            </a:r>
          </a:p>
          <a:p>
            <a:pPr>
              <a:buNone/>
            </a:pPr>
            <a:r>
              <a:rPr lang="en-US" sz="2000" dirty="0" smtClean="0"/>
              <a:t>sum = 0; </a:t>
            </a:r>
          </a:p>
          <a:p>
            <a:pPr>
              <a:buNone/>
            </a:pPr>
            <a:r>
              <a:rPr lang="nn-NO" sz="2000" dirty="0" smtClean="0"/>
              <a:t>for( i = 0; i &lt; n; i++) </a:t>
            </a:r>
          </a:p>
          <a:p>
            <a:pPr>
              <a:buNone/>
            </a:pPr>
            <a:r>
              <a:rPr lang="pt-BR" sz="2000" dirty="0" smtClean="0"/>
              <a:t>	for( j = 0; j &lt; n * n; j++) </a:t>
            </a:r>
          </a:p>
          <a:p>
            <a:pPr>
              <a:buNone/>
            </a:pPr>
            <a:r>
              <a:rPr lang="en-US" sz="2000" dirty="0" smtClean="0"/>
              <a:t>		sum++; </a:t>
            </a:r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Ans</a:t>
            </a:r>
            <a:r>
              <a:rPr lang="en-US" dirty="0" smtClean="0">
                <a:solidFill>
                  <a:srgbClr val="FF0000"/>
                </a:solidFill>
              </a:rPr>
              <a:t> : O(n^3)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b. </a:t>
            </a:r>
          </a:p>
          <a:p>
            <a:pPr>
              <a:buNone/>
            </a:pPr>
            <a:r>
              <a:rPr lang="en-US" sz="2000" dirty="0" smtClean="0"/>
              <a:t>sum = 0; </a:t>
            </a:r>
          </a:p>
          <a:p>
            <a:pPr>
              <a:buNone/>
            </a:pPr>
            <a:r>
              <a:rPr lang="nn-NO" sz="2000" dirty="0" smtClean="0"/>
              <a:t>for( i = 0; i &lt; n; i++) </a:t>
            </a:r>
          </a:p>
          <a:p>
            <a:pPr>
              <a:buNone/>
            </a:pPr>
            <a:r>
              <a:rPr lang="en-US" sz="2000" dirty="0" smtClean="0"/>
              <a:t>	for( j = 0; j &lt; </a:t>
            </a:r>
            <a:r>
              <a:rPr lang="en-US" sz="2000" dirty="0" err="1" smtClean="0"/>
              <a:t>i</a:t>
            </a:r>
            <a:r>
              <a:rPr lang="en-US" sz="2000" dirty="0" smtClean="0"/>
              <a:t>; j++) </a:t>
            </a:r>
          </a:p>
          <a:p>
            <a:pPr>
              <a:buNone/>
            </a:pPr>
            <a:r>
              <a:rPr lang="en-US" sz="2000" dirty="0" smtClean="0"/>
              <a:t>		sum++; </a:t>
            </a:r>
          </a:p>
          <a:p>
            <a:pPr>
              <a:buNone/>
            </a:pPr>
            <a:r>
              <a:rPr lang="en-US" sz="3000" dirty="0" err="1" smtClean="0">
                <a:solidFill>
                  <a:srgbClr val="FF0000"/>
                </a:solidFill>
              </a:rPr>
              <a:t>Ans</a:t>
            </a:r>
            <a:r>
              <a:rPr lang="en-US" sz="3000" dirty="0" smtClean="0">
                <a:solidFill>
                  <a:srgbClr val="FF0000"/>
                </a:solidFill>
              </a:rPr>
              <a:t> : O(n^2)</a:t>
            </a:r>
            <a:endParaRPr lang="en-US" sz="3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dirty="0" smtClean="0"/>
              <a:t>c. </a:t>
            </a:r>
          </a:p>
          <a:p>
            <a:pPr>
              <a:buNone/>
            </a:pPr>
            <a:r>
              <a:rPr lang="en-US" sz="2000" dirty="0" smtClean="0"/>
              <a:t>sum = 0; </a:t>
            </a:r>
          </a:p>
          <a:p>
            <a:pPr>
              <a:buNone/>
            </a:pPr>
            <a:r>
              <a:rPr lang="nn-NO" sz="2000" dirty="0" smtClean="0"/>
              <a:t>for( i = 0; i &lt; n; i++)</a:t>
            </a:r>
          </a:p>
          <a:p>
            <a:pPr>
              <a:buNone/>
            </a:pPr>
            <a:r>
              <a:rPr lang="en-US" sz="2000" dirty="0" smtClean="0"/>
              <a:t>	for( j = 0; j &lt; </a:t>
            </a:r>
            <a:r>
              <a:rPr lang="en-US" sz="2000" dirty="0" err="1" smtClean="0"/>
              <a:t>i</a:t>
            </a:r>
            <a:r>
              <a:rPr lang="en-US" sz="2000" dirty="0" smtClean="0"/>
              <a:t>*</a:t>
            </a:r>
            <a:r>
              <a:rPr lang="en-US" sz="2000" dirty="0" err="1" smtClean="0"/>
              <a:t>i</a:t>
            </a:r>
            <a:r>
              <a:rPr lang="en-US" sz="2000" dirty="0" smtClean="0"/>
              <a:t>; j++) </a:t>
            </a:r>
          </a:p>
          <a:p>
            <a:pPr>
              <a:buNone/>
            </a:pPr>
            <a:r>
              <a:rPr lang="nn-NO" sz="2000" dirty="0" smtClean="0"/>
              <a:t>		for( k = 0; k &lt; j; k++) </a:t>
            </a:r>
          </a:p>
          <a:p>
            <a:pPr>
              <a:buNone/>
            </a:pPr>
            <a:r>
              <a:rPr lang="en-US" sz="2000" dirty="0" smtClean="0"/>
              <a:t>			sum++;</a:t>
            </a:r>
          </a:p>
          <a:p>
            <a:pPr>
              <a:buNone/>
            </a:pPr>
            <a:r>
              <a:rPr lang="en-US" sz="3000" dirty="0" err="1" smtClean="0">
                <a:solidFill>
                  <a:srgbClr val="FF0000"/>
                </a:solidFill>
              </a:rPr>
              <a:t>Ans</a:t>
            </a:r>
            <a:r>
              <a:rPr lang="en-US" sz="3000" dirty="0" smtClean="0">
                <a:solidFill>
                  <a:srgbClr val="FF0000"/>
                </a:solidFill>
              </a:rPr>
              <a:t> : O(n^5)</a:t>
            </a:r>
            <a:endParaRPr lang="en-US" sz="2000" dirty="0" smtClean="0"/>
          </a:p>
          <a:p>
            <a:pPr>
              <a:buNone/>
            </a:pPr>
            <a:r>
              <a:rPr lang="en-US" dirty="0" smtClean="0"/>
              <a:t>d.</a:t>
            </a:r>
          </a:p>
          <a:p>
            <a:pPr>
              <a:buNone/>
            </a:pPr>
            <a:r>
              <a:rPr lang="en-US" sz="2200" dirty="0" smtClean="0"/>
              <a:t>sum = 0; </a:t>
            </a:r>
          </a:p>
          <a:p>
            <a:pPr>
              <a:buNone/>
            </a:pPr>
            <a:r>
              <a:rPr lang="nn-NO" sz="2200" dirty="0" smtClean="0"/>
              <a:t>for( i = 0; i &lt; n; i++) </a:t>
            </a:r>
          </a:p>
          <a:p>
            <a:pPr>
              <a:buNone/>
            </a:pPr>
            <a:r>
              <a:rPr lang="en-US" sz="2200" dirty="0" smtClean="0"/>
              <a:t>	sum++; </a:t>
            </a:r>
          </a:p>
          <a:p>
            <a:pPr>
              <a:buNone/>
            </a:pPr>
            <a:r>
              <a:rPr lang="en-US" sz="2200" dirty="0" smtClean="0"/>
              <a:t>	</a:t>
            </a:r>
            <a:r>
              <a:rPr lang="en-US" sz="2200" dirty="0" err="1" smtClean="0"/>
              <a:t>val</a:t>
            </a:r>
            <a:r>
              <a:rPr lang="en-US" sz="2200" dirty="0" smtClean="0"/>
              <a:t> = 1; </a:t>
            </a:r>
          </a:p>
          <a:p>
            <a:pPr>
              <a:buNone/>
            </a:pPr>
            <a:r>
              <a:rPr lang="pt-BR" sz="2200" dirty="0" smtClean="0"/>
              <a:t>for( j = 0; j &lt; n*n; j++) </a:t>
            </a:r>
          </a:p>
          <a:p>
            <a:pPr>
              <a:buNone/>
            </a:pPr>
            <a:r>
              <a:rPr lang="en-US" sz="2200" dirty="0" smtClean="0"/>
              <a:t>	</a:t>
            </a:r>
            <a:r>
              <a:rPr lang="en-US" sz="2200" dirty="0" err="1" smtClean="0"/>
              <a:t>val</a:t>
            </a:r>
            <a:r>
              <a:rPr lang="en-US" sz="2200" dirty="0" smtClean="0"/>
              <a:t> = </a:t>
            </a:r>
            <a:r>
              <a:rPr lang="en-US" sz="2200" dirty="0" err="1" smtClean="0"/>
              <a:t>val</a:t>
            </a:r>
            <a:r>
              <a:rPr lang="en-US" sz="2200" dirty="0" smtClean="0"/>
              <a:t> * j;</a:t>
            </a:r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Ans</a:t>
            </a:r>
            <a:r>
              <a:rPr lang="en-US" dirty="0" smtClean="0">
                <a:solidFill>
                  <a:srgbClr val="FF0000"/>
                </a:solidFill>
              </a:rPr>
              <a:t> : O(n^2)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4888" y="1566863"/>
            <a:ext cx="7800207" cy="407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/>
          <a:lstStyle/>
          <a:p>
            <a:r>
              <a:rPr lang="en-US" b="1" dirty="0" smtClean="0"/>
              <a:t>Order of Growth Function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3609" y="990600"/>
            <a:ext cx="7582829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Search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900" dirty="0" smtClean="0"/>
              <a:t>linear(a[n], key)</a:t>
            </a:r>
          </a:p>
          <a:p>
            <a:pPr>
              <a:buNone/>
            </a:pPr>
            <a:r>
              <a:rPr lang="en-US" sz="2900" dirty="0" smtClean="0"/>
              <a:t>    for( </a:t>
            </a:r>
            <a:r>
              <a:rPr lang="en-US" sz="2900" dirty="0" err="1" smtClean="0"/>
              <a:t>i</a:t>
            </a:r>
            <a:r>
              <a:rPr lang="en-US" sz="2900" dirty="0" smtClean="0"/>
              <a:t> = 0; </a:t>
            </a:r>
            <a:r>
              <a:rPr lang="en-US" sz="2900" dirty="0" err="1" smtClean="0"/>
              <a:t>i</a:t>
            </a:r>
            <a:r>
              <a:rPr lang="en-US" sz="2900" dirty="0" smtClean="0"/>
              <a:t> &lt; n; </a:t>
            </a:r>
            <a:r>
              <a:rPr lang="en-US" sz="2900" dirty="0" err="1" smtClean="0"/>
              <a:t>i</a:t>
            </a:r>
            <a:r>
              <a:rPr lang="en-US" sz="2900" dirty="0" smtClean="0"/>
              <a:t>++)</a:t>
            </a:r>
          </a:p>
          <a:p>
            <a:pPr>
              <a:buNone/>
            </a:pPr>
            <a:r>
              <a:rPr lang="en-US" sz="2900" dirty="0" smtClean="0"/>
              <a:t>           if (a[</a:t>
            </a:r>
            <a:r>
              <a:rPr lang="en-US" sz="2900" dirty="0" err="1" smtClean="0"/>
              <a:t>i</a:t>
            </a:r>
            <a:r>
              <a:rPr lang="en-US" sz="2900" dirty="0" smtClean="0"/>
              <a:t>] == key) </a:t>
            </a:r>
          </a:p>
          <a:p>
            <a:pPr>
              <a:buNone/>
            </a:pPr>
            <a:r>
              <a:rPr lang="en-US" sz="2900" dirty="0" smtClean="0"/>
              <a:t>                return </a:t>
            </a:r>
            <a:r>
              <a:rPr lang="en-US" sz="2900" dirty="0" err="1" smtClean="0"/>
              <a:t>i</a:t>
            </a:r>
            <a:r>
              <a:rPr lang="en-US" sz="2900" dirty="0" smtClean="0"/>
              <a:t>; </a:t>
            </a:r>
          </a:p>
          <a:p>
            <a:pPr>
              <a:buNone/>
            </a:pPr>
            <a:r>
              <a:rPr lang="en-US" sz="2900" dirty="0" smtClean="0"/>
              <a:t>  		 else return -1;</a:t>
            </a:r>
            <a:endParaRPr lang="en-US" dirty="0" smtClean="0"/>
          </a:p>
          <a:p>
            <a:r>
              <a:rPr lang="en-US" dirty="0" smtClean="0"/>
              <a:t>Worst Case : O(n) // </a:t>
            </a:r>
            <a:r>
              <a:rPr lang="en-US" sz="2000" dirty="0" smtClean="0"/>
              <a:t>Rule 1 for loop explanation</a:t>
            </a:r>
            <a:endParaRPr lang="en-US" dirty="0" smtClean="0"/>
          </a:p>
          <a:p>
            <a:r>
              <a:rPr lang="en-US" dirty="0" smtClean="0"/>
              <a:t>Average Case :</a:t>
            </a:r>
          </a:p>
          <a:p>
            <a:pPr lvl="1">
              <a:buNone/>
            </a:pPr>
            <a:r>
              <a:rPr lang="en-US" sz="2200" dirty="0" smtClean="0"/>
              <a:t>If the key is in the first array position: 1 comparison</a:t>
            </a:r>
          </a:p>
          <a:p>
            <a:pPr lvl="1">
              <a:buNone/>
            </a:pPr>
            <a:r>
              <a:rPr lang="en-US" sz="2200" dirty="0" smtClean="0"/>
              <a:t>If the key is in the second array position: 2 comparisons</a:t>
            </a:r>
          </a:p>
          <a:p>
            <a:pPr lvl="1">
              <a:buNone/>
            </a:pPr>
            <a:r>
              <a:rPr lang="en-US" sz="2200" dirty="0" smtClean="0"/>
              <a:t>...</a:t>
            </a:r>
          </a:p>
          <a:p>
            <a:pPr lvl="1">
              <a:buNone/>
            </a:pPr>
            <a:r>
              <a:rPr lang="en-US" sz="2200" dirty="0" smtClean="0"/>
              <a:t>If the key is in the </a:t>
            </a:r>
            <a:r>
              <a:rPr lang="en-US" sz="2200" dirty="0" err="1" smtClean="0"/>
              <a:t>ith</a:t>
            </a:r>
            <a:r>
              <a:rPr lang="en-US" sz="2200" dirty="0" smtClean="0"/>
              <a:t> </a:t>
            </a:r>
            <a:r>
              <a:rPr lang="en-US" sz="2200" dirty="0" err="1" smtClean="0"/>
              <a:t>postion</a:t>
            </a:r>
            <a:r>
              <a:rPr lang="en-US" sz="2200" dirty="0" smtClean="0"/>
              <a:t> : </a:t>
            </a:r>
            <a:r>
              <a:rPr lang="en-US" sz="2200" dirty="0" err="1" smtClean="0"/>
              <a:t>i</a:t>
            </a:r>
            <a:r>
              <a:rPr lang="en-US" sz="2200" dirty="0" smtClean="0"/>
              <a:t> comparisons</a:t>
            </a:r>
          </a:p>
          <a:p>
            <a:pPr lvl="1">
              <a:buNone/>
            </a:pPr>
            <a:r>
              <a:rPr lang="en-US" sz="2200" dirty="0" smtClean="0"/>
              <a:t>...</a:t>
            </a:r>
          </a:p>
          <a:p>
            <a:pPr lvl="1">
              <a:buNone/>
            </a:pPr>
            <a:r>
              <a:rPr lang="en-US" sz="2200" dirty="0" smtClean="0"/>
              <a:t>So average all these possibilities: (1+2+3+...+n)/n = [n(n+1)/2] /n = (n+1)/2 comparisons. </a:t>
            </a:r>
          </a:p>
          <a:p>
            <a:pPr lvl="1">
              <a:buNone/>
            </a:pPr>
            <a:r>
              <a:rPr lang="en-US" sz="2200" dirty="0" smtClean="0"/>
              <a:t>The average number of comparisons is </a:t>
            </a:r>
            <a:r>
              <a:rPr lang="en-US" sz="2200" b="1" dirty="0" smtClean="0"/>
              <a:t>(n+1)/2 = Θ(n).</a:t>
            </a:r>
            <a:r>
              <a:rPr lang="en-US" sz="2200" dirty="0" smtClean="0"/>
              <a:t> </a:t>
            </a:r>
          </a:p>
          <a:p>
            <a:r>
              <a:rPr lang="en-US" dirty="0" smtClean="0"/>
              <a:t>Best Case : O(1)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 smtClean="0"/>
              <a:t>binarysearch</a:t>
            </a:r>
            <a:r>
              <a:rPr lang="en-US" dirty="0" smtClean="0"/>
              <a:t>(a[n], key, low, high) </a:t>
            </a:r>
          </a:p>
          <a:p>
            <a:pPr>
              <a:buNone/>
            </a:pPr>
            <a:r>
              <a:rPr lang="en-US" dirty="0" smtClean="0"/>
              <a:t>while(low&lt;high)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mid = (</a:t>
            </a:r>
            <a:r>
              <a:rPr lang="en-US" dirty="0" err="1" smtClean="0"/>
              <a:t>low+high</a:t>
            </a:r>
            <a:r>
              <a:rPr lang="en-US" dirty="0" smtClean="0"/>
              <a:t>)/2;</a:t>
            </a:r>
          </a:p>
          <a:p>
            <a:pPr>
              <a:buNone/>
            </a:pPr>
            <a:r>
              <a:rPr lang="en-US" dirty="0" smtClean="0"/>
              <a:t>if(a[mid]=key)</a:t>
            </a:r>
          </a:p>
          <a:p>
            <a:pPr>
              <a:buNone/>
            </a:pPr>
            <a:r>
              <a:rPr lang="en-US" dirty="0" smtClean="0"/>
              <a:t>	return mid;</a:t>
            </a:r>
          </a:p>
          <a:p>
            <a:pPr>
              <a:buNone/>
            </a:pPr>
            <a:r>
              <a:rPr lang="en-US" dirty="0" err="1" smtClean="0"/>
              <a:t>elseif</a:t>
            </a:r>
            <a:r>
              <a:rPr lang="en-US" dirty="0" smtClean="0"/>
              <a:t> (a[mid] &gt; key)</a:t>
            </a:r>
          </a:p>
          <a:p>
            <a:pPr>
              <a:buNone/>
            </a:pPr>
            <a:r>
              <a:rPr lang="en-US" dirty="0" smtClean="0"/>
              <a:t> 	high=mid-1;</a:t>
            </a:r>
          </a:p>
          <a:p>
            <a:pPr>
              <a:buNone/>
            </a:pPr>
            <a:r>
              <a:rPr lang="en-US" dirty="0" smtClean="0"/>
              <a:t>  else</a:t>
            </a:r>
          </a:p>
          <a:p>
            <a:pPr>
              <a:buNone/>
            </a:pPr>
            <a:r>
              <a:rPr lang="en-US" dirty="0" smtClean="0"/>
              <a:t>	low=mid+1;</a:t>
            </a:r>
          </a:p>
          <a:p>
            <a:pPr>
              <a:buNone/>
            </a:pPr>
            <a:r>
              <a:rPr lang="en-US" dirty="0" smtClean="0"/>
              <a:t>  }</a:t>
            </a:r>
          </a:p>
          <a:p>
            <a:pPr>
              <a:buNone/>
            </a:pPr>
            <a:r>
              <a:rPr lang="en-US" dirty="0" smtClean="0"/>
              <a:t>return -1;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304800"/>
            <a:ext cx="7499350" cy="4198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4495800"/>
            <a:ext cx="65722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, j, temp;</a:t>
            </a:r>
          </a:p>
          <a:p>
            <a:pPr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&lt;n;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for(j=0; j&lt;n-i-1; j++)</a:t>
            </a:r>
          </a:p>
          <a:p>
            <a:pPr>
              <a:buNone/>
            </a:pPr>
            <a:r>
              <a:rPr lang="en-US" dirty="0" smtClean="0"/>
              <a:t>  {</a:t>
            </a:r>
          </a:p>
          <a:p>
            <a:pPr>
              <a:buNone/>
            </a:pPr>
            <a:r>
              <a:rPr lang="en-US" dirty="0" smtClean="0"/>
              <a:t>    if( a[j] &gt; a[j+1])</a:t>
            </a:r>
          </a:p>
          <a:p>
            <a:pPr>
              <a:buNone/>
            </a:pPr>
            <a:r>
              <a:rPr lang="en-US" dirty="0" smtClean="0"/>
              <a:t>    {</a:t>
            </a:r>
          </a:p>
          <a:p>
            <a:pPr>
              <a:buNone/>
            </a:pPr>
            <a:r>
              <a:rPr lang="en-US" dirty="0" smtClean="0"/>
              <a:t>      temp = a[j];</a:t>
            </a:r>
          </a:p>
          <a:p>
            <a:pPr>
              <a:buNone/>
            </a:pPr>
            <a:r>
              <a:rPr lang="en-US" dirty="0" smtClean="0"/>
              <a:t>      a[j] = a[j+1];</a:t>
            </a:r>
          </a:p>
          <a:p>
            <a:pPr>
              <a:buNone/>
            </a:pPr>
            <a:r>
              <a:rPr lang="en-US" dirty="0" smtClean="0"/>
              <a:t>      a[j+1] = temp;</a:t>
            </a:r>
          </a:p>
          <a:p>
            <a:pPr>
              <a:buNone/>
            </a:pPr>
            <a:r>
              <a:rPr lang="en-US" dirty="0" smtClean="0"/>
              <a:t>    } </a:t>
            </a:r>
          </a:p>
          <a:p>
            <a:pPr>
              <a:buNone/>
            </a:pPr>
            <a:r>
              <a:rPr lang="en-US" dirty="0" smtClean="0"/>
              <a:t>  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533400"/>
            <a:ext cx="7866888" cy="57150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b="1" dirty="0" smtClean="0"/>
              <a:t>Worst Case:</a:t>
            </a:r>
            <a:r>
              <a:rPr lang="en-US" dirty="0" smtClean="0"/>
              <a:t> In Bubble Sort, n-1 comparisons will be done in 1st pass, n-2 in 2nd pass, n-3 in 3rd pass and so on. So the total number of comparisons will be</a:t>
            </a:r>
          </a:p>
          <a:p>
            <a:pPr>
              <a:buNone/>
            </a:pPr>
            <a:r>
              <a:rPr lang="en-US" dirty="0" smtClean="0"/>
              <a:t>(n-1)+(n-2)+(n-3)+.....+3+2+1</a:t>
            </a:r>
          </a:p>
          <a:p>
            <a:pPr>
              <a:buNone/>
            </a:pPr>
            <a:r>
              <a:rPr lang="en-US" dirty="0" smtClean="0"/>
              <a:t>Sum = n(n-1)/2</a:t>
            </a:r>
          </a:p>
          <a:p>
            <a:pPr>
              <a:buNone/>
            </a:pPr>
            <a:r>
              <a:rPr lang="en-US" dirty="0" smtClean="0"/>
              <a:t>Hence the complexity of Bubble Sort </a:t>
            </a:r>
            <a:r>
              <a:rPr lang="en-US" sz="2800" dirty="0" smtClean="0"/>
              <a:t>is </a:t>
            </a:r>
            <a:r>
              <a:rPr lang="en-US" sz="2800" b="1" dirty="0" smtClean="0"/>
              <a:t>O(n</a:t>
            </a:r>
            <a:r>
              <a:rPr lang="en-US" sz="2800" b="1" baseline="30000" dirty="0" smtClean="0"/>
              <a:t>2</a:t>
            </a:r>
            <a:r>
              <a:rPr lang="en-US" sz="2800" b="1" dirty="0" smtClean="0"/>
              <a:t>)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b="1" dirty="0" smtClean="0"/>
              <a:t>Best-case</a:t>
            </a:r>
            <a:r>
              <a:rPr lang="en-US" dirty="0" smtClean="0"/>
              <a:t> Time Complexity will be </a:t>
            </a:r>
            <a:r>
              <a:rPr lang="en-US" b="1" dirty="0" smtClean="0"/>
              <a:t>O(n)</a:t>
            </a:r>
            <a:r>
              <a:rPr lang="en-US" dirty="0" smtClean="0"/>
              <a:t>, it is when the list is already sorted.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Algorithm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An algorithm is said to be efficient and fast, </a:t>
            </a:r>
          </a:p>
          <a:p>
            <a:pPr lvl="1"/>
            <a:r>
              <a:rPr lang="en-US" sz="2400" dirty="0" smtClean="0"/>
              <a:t>if it takes less time to execute</a:t>
            </a:r>
          </a:p>
          <a:p>
            <a:pPr lvl="1"/>
            <a:r>
              <a:rPr lang="en-US" sz="2400" dirty="0" smtClean="0"/>
              <a:t>consumes less memory space. 	</a:t>
            </a:r>
          </a:p>
          <a:p>
            <a:pPr algn="just"/>
            <a:r>
              <a:rPr lang="en-US" sz="2400" dirty="0" smtClean="0"/>
              <a:t>The performance of an algorithm is measured on the basis of</a:t>
            </a:r>
          </a:p>
          <a:p>
            <a:pPr lvl="1"/>
            <a:r>
              <a:rPr lang="en-US" sz="2400" dirty="0" smtClean="0"/>
              <a:t>Time Complexity</a:t>
            </a:r>
          </a:p>
          <a:p>
            <a:pPr lvl="1"/>
            <a:r>
              <a:rPr lang="en-US" sz="2400" dirty="0" smtClean="0"/>
              <a:t>Space Complexity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Insertion Sorting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, j, key;</a:t>
            </a:r>
          </a:p>
          <a:p>
            <a:pPr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=1; </a:t>
            </a:r>
            <a:r>
              <a:rPr lang="en-US" dirty="0" err="1" smtClean="0"/>
              <a:t>i</a:t>
            </a:r>
            <a:r>
              <a:rPr lang="en-US" dirty="0" smtClean="0"/>
              <a:t>&lt;n;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key = a[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pPr>
              <a:buNone/>
            </a:pPr>
            <a:r>
              <a:rPr lang="en-US" dirty="0" smtClean="0"/>
              <a:t>  j = i-1;</a:t>
            </a:r>
          </a:p>
          <a:p>
            <a:pPr>
              <a:buNone/>
            </a:pPr>
            <a:r>
              <a:rPr lang="en-US" dirty="0" smtClean="0"/>
              <a:t>  while(j&gt;=0 &amp;&amp; key &lt; a[j])</a:t>
            </a:r>
          </a:p>
          <a:p>
            <a:pPr>
              <a:buNone/>
            </a:pPr>
            <a:r>
              <a:rPr lang="en-US" dirty="0" smtClean="0"/>
              <a:t>  {</a:t>
            </a:r>
          </a:p>
          <a:p>
            <a:pPr>
              <a:buNone/>
            </a:pPr>
            <a:r>
              <a:rPr lang="en-US" dirty="0" smtClean="0"/>
              <a:t>    a[j+1] = a[j];</a:t>
            </a:r>
          </a:p>
          <a:p>
            <a:pPr>
              <a:buNone/>
            </a:pPr>
            <a:r>
              <a:rPr lang="en-US" dirty="0" smtClean="0"/>
              <a:t>    j--;</a:t>
            </a:r>
          </a:p>
          <a:p>
            <a:pPr>
              <a:buNone/>
            </a:pPr>
            <a:r>
              <a:rPr lang="en-US" dirty="0" smtClean="0"/>
              <a:t>  }</a:t>
            </a:r>
          </a:p>
          <a:p>
            <a:pPr>
              <a:buNone/>
            </a:pPr>
            <a:r>
              <a:rPr lang="en-US" dirty="0" smtClean="0"/>
              <a:t>  a[j+1] = key;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 lvl="0"/>
            <a:r>
              <a:rPr lang="en-US" dirty="0" smtClean="0"/>
              <a:t>Worst Case Time Complexity : O(n^2)</a:t>
            </a:r>
          </a:p>
          <a:p>
            <a:pPr lvl="0"/>
            <a:r>
              <a:rPr lang="en-US" dirty="0" smtClean="0"/>
              <a:t>Best Case Time Complexity : O(n)</a:t>
            </a:r>
          </a:p>
          <a:p>
            <a:pPr lvl="0"/>
            <a:r>
              <a:rPr lang="en-US" dirty="0" smtClean="0"/>
              <a:t>Average Time Complexity : O(n^2)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609600"/>
            <a:ext cx="7498080" cy="5638800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sz="2400" b="1" dirty="0" smtClean="0"/>
              <a:t>Space Complexity</a:t>
            </a:r>
            <a:endParaRPr lang="en-US" sz="2400" dirty="0" smtClean="0"/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The amount of memory space required by the algorithm in its life cycle. </a:t>
            </a:r>
          </a:p>
          <a:p>
            <a:pPr lvl="1">
              <a:lnSpc>
                <a:spcPct val="150000"/>
              </a:lnSpc>
            </a:pPr>
            <a:r>
              <a:rPr lang="en-US" sz="2000" b="1" dirty="0" smtClean="0"/>
              <a:t>A fixed part</a:t>
            </a:r>
            <a:r>
              <a:rPr lang="en-US" sz="2000" dirty="0" smtClean="0"/>
              <a:t> For example simple variables &amp; constant used and program size etc.</a:t>
            </a:r>
          </a:p>
          <a:p>
            <a:pPr lvl="1" algn="just">
              <a:lnSpc>
                <a:spcPct val="150000"/>
              </a:lnSpc>
            </a:pPr>
            <a:r>
              <a:rPr lang="en-US" sz="2000" b="1" dirty="0" smtClean="0"/>
              <a:t>A variable part</a:t>
            </a:r>
            <a:r>
              <a:rPr lang="en-US" sz="2000" dirty="0" smtClean="0"/>
              <a:t> For example dynamic memory allocation, recursion stacks space etc.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Space complexity S(P) of any algorithm P is </a:t>
            </a:r>
          </a:p>
          <a:p>
            <a:pPr lvl="3">
              <a:lnSpc>
                <a:spcPct val="150000"/>
              </a:lnSpc>
              <a:buNone/>
            </a:pPr>
            <a:r>
              <a:rPr lang="en-US" sz="1600" dirty="0" smtClean="0"/>
              <a:t>S(P) = C + SP(I) </a:t>
            </a:r>
          </a:p>
          <a:p>
            <a:pPr lvl="3">
              <a:lnSpc>
                <a:spcPct val="150000"/>
              </a:lnSpc>
              <a:buNone/>
            </a:pPr>
            <a:r>
              <a:rPr lang="en-US" sz="1600" dirty="0" smtClean="0"/>
              <a:t>Where C is the fixed part </a:t>
            </a:r>
          </a:p>
          <a:p>
            <a:pPr lvl="3">
              <a:lnSpc>
                <a:spcPct val="150000"/>
              </a:lnSpc>
              <a:buNone/>
            </a:pPr>
            <a:r>
              <a:rPr lang="en-US" sz="1600" dirty="0" smtClean="0"/>
              <a:t>S(I) is the variable part of the algorithm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685800"/>
            <a:ext cx="7498080" cy="5562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Time Complexity - T(n)</a:t>
            </a:r>
            <a:endParaRPr lang="en-US" sz="2400" dirty="0" smtClean="0"/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The amount of time required by the algorithm to run to completion. 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T(n) can be measured as the number of steps, provided each step consumes constant time.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Algorithm analysis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IN" b="1" dirty="0" smtClean="0"/>
              <a:t>The </a:t>
            </a:r>
            <a:r>
              <a:rPr lang="en-IN" b="1" i="1" dirty="0" smtClean="0"/>
              <a:t>worst-case complexity</a:t>
            </a:r>
            <a:r>
              <a:rPr lang="en-IN" dirty="0" smtClean="0"/>
              <a:t> of the algorithm is the function defined by the maximum number of steps taken on any instance of size </a:t>
            </a:r>
            <a:r>
              <a:rPr lang="en-IN" i="1" dirty="0" smtClean="0"/>
              <a:t>n</a:t>
            </a:r>
            <a:r>
              <a:rPr lang="en-IN" dirty="0" smtClean="0"/>
              <a:t>.   </a:t>
            </a:r>
          </a:p>
          <a:p>
            <a:pPr>
              <a:lnSpc>
                <a:spcPct val="160000"/>
              </a:lnSpc>
            </a:pPr>
            <a:r>
              <a:rPr lang="en-IN" b="1" dirty="0" smtClean="0"/>
              <a:t>The </a:t>
            </a:r>
            <a:r>
              <a:rPr lang="en-IN" b="1" i="1" dirty="0" smtClean="0"/>
              <a:t>best-case complexity</a:t>
            </a:r>
            <a:r>
              <a:rPr lang="en-IN" dirty="0" smtClean="0"/>
              <a:t> of the algorithm is the function defined by the minimum number of steps taken on any instance of size </a:t>
            </a:r>
            <a:r>
              <a:rPr lang="en-IN" i="1" dirty="0" smtClean="0"/>
              <a:t>n</a:t>
            </a:r>
            <a:r>
              <a:rPr lang="en-IN" dirty="0" smtClean="0"/>
              <a:t>. </a:t>
            </a:r>
          </a:p>
          <a:p>
            <a:pPr>
              <a:lnSpc>
                <a:spcPct val="160000"/>
              </a:lnSpc>
            </a:pPr>
            <a:r>
              <a:rPr lang="en-IN" dirty="0" smtClean="0"/>
              <a:t>Finally,</a:t>
            </a:r>
            <a:r>
              <a:rPr lang="en-IN" b="1" dirty="0" smtClean="0"/>
              <a:t> the </a:t>
            </a:r>
            <a:r>
              <a:rPr lang="en-IN" b="1" i="1" dirty="0" smtClean="0"/>
              <a:t>average-case complexity</a:t>
            </a:r>
            <a:r>
              <a:rPr lang="en-IN" dirty="0" smtClean="0"/>
              <a:t> of the algorithm is the function defined by the average number of steps taken on any instance of size </a:t>
            </a:r>
            <a:r>
              <a:rPr lang="en-IN" i="1" dirty="0" smtClean="0"/>
              <a:t>n</a:t>
            </a:r>
            <a:r>
              <a:rPr lang="en-IN" dirty="0" smtClean="0"/>
              <a:t>. </a:t>
            </a:r>
          </a:p>
          <a:p>
            <a:pPr>
              <a:lnSpc>
                <a:spcPct val="160000"/>
              </a:lnSpc>
            </a:pP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Mathematical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6888" cy="48006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For Non-recursive Algorithms </a:t>
            </a:r>
          </a:p>
          <a:p>
            <a:pPr lvl="1"/>
            <a:r>
              <a:rPr lang="en-US" dirty="0" smtClean="0"/>
              <a:t>There are four rules to count the operations: </a:t>
            </a:r>
          </a:p>
          <a:p>
            <a:pPr lvl="2"/>
            <a:r>
              <a:rPr lang="en-US" b="1" dirty="0" smtClean="0"/>
              <a:t>Rule 1: for loops - the size of the loop times the running time of the body</a:t>
            </a:r>
          </a:p>
          <a:p>
            <a:pPr lvl="3"/>
            <a:r>
              <a:rPr lang="en-US" dirty="0" smtClean="0"/>
              <a:t>Find the running time of statements when executed only once</a:t>
            </a:r>
          </a:p>
          <a:p>
            <a:pPr lvl="3"/>
            <a:r>
              <a:rPr lang="en-US" dirty="0" smtClean="0"/>
              <a:t>Find how many times each statement is executed</a:t>
            </a:r>
          </a:p>
          <a:p>
            <a:pPr lvl="2"/>
            <a:r>
              <a:rPr lang="en-US" b="1" dirty="0" smtClean="0"/>
              <a:t>Rule 2 : Nested loops </a:t>
            </a:r>
          </a:p>
          <a:p>
            <a:pPr lvl="3"/>
            <a:r>
              <a:rPr lang="en-US" dirty="0" smtClean="0"/>
              <a:t>The product of the size of the loops times the running time of the body </a:t>
            </a:r>
          </a:p>
          <a:p>
            <a:pPr lvl="2"/>
            <a:r>
              <a:rPr lang="en-US" b="1" dirty="0" smtClean="0"/>
              <a:t>Rule 3: Consecutive program fragments</a:t>
            </a:r>
          </a:p>
          <a:p>
            <a:pPr lvl="3"/>
            <a:r>
              <a:rPr lang="en-US" dirty="0" smtClean="0"/>
              <a:t>The total running time is the maximum of the running time of the individual fragments</a:t>
            </a:r>
          </a:p>
          <a:p>
            <a:pPr lvl="2"/>
            <a:r>
              <a:rPr lang="en-US" b="1" dirty="0" smtClean="0"/>
              <a:t>Rule 4: If statement</a:t>
            </a:r>
          </a:p>
          <a:p>
            <a:pPr lvl="3"/>
            <a:r>
              <a:rPr lang="en-US" dirty="0" smtClean="0"/>
              <a:t>The running time is the maximum of the running times of  if stmt and else stmt.</a:t>
            </a:r>
            <a:endParaRPr lang="en-US" b="1" dirty="0" smtClean="0"/>
          </a:p>
          <a:p>
            <a:pPr lvl="3"/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05400"/>
          </a:xfrm>
        </p:spPr>
        <p:txBody>
          <a:bodyPr>
            <a:normAutofit fontScale="85000" lnSpcReduction="10000"/>
          </a:bodyPr>
          <a:lstStyle/>
          <a:p>
            <a:pPr lvl="2">
              <a:buNone/>
            </a:pPr>
            <a:r>
              <a:rPr lang="en-US" sz="2800" b="1" dirty="0" smtClean="0"/>
              <a:t>Rule 1: for loops</a:t>
            </a:r>
            <a:endParaRPr lang="en-US" b="1" dirty="0" smtClean="0"/>
          </a:p>
          <a:p>
            <a:pPr>
              <a:buNone/>
            </a:pPr>
            <a:r>
              <a:rPr lang="en-US" sz="2400" dirty="0" smtClean="0"/>
              <a:t>for( </a:t>
            </a:r>
            <a:r>
              <a:rPr lang="en-US" sz="2400" dirty="0" err="1" smtClean="0"/>
              <a:t>i</a:t>
            </a:r>
            <a:r>
              <a:rPr lang="en-US" sz="2400" dirty="0" smtClean="0"/>
              <a:t> = 0; </a:t>
            </a:r>
            <a:r>
              <a:rPr lang="en-US" sz="2400" dirty="0" err="1" smtClean="0"/>
              <a:t>i</a:t>
            </a:r>
            <a:r>
              <a:rPr lang="en-US" sz="2400" dirty="0" smtClean="0"/>
              <a:t> &lt; n; </a:t>
            </a:r>
            <a:r>
              <a:rPr lang="en-US" sz="2400" dirty="0" err="1" smtClean="0"/>
              <a:t>i</a:t>
            </a:r>
            <a:r>
              <a:rPr lang="en-US" sz="2400" dirty="0" smtClean="0"/>
              <a:t>++) // </a:t>
            </a:r>
            <a:r>
              <a:rPr lang="en-US" sz="2400" dirty="0" err="1" smtClean="0"/>
              <a:t>i</a:t>
            </a:r>
            <a:r>
              <a:rPr lang="en-US" sz="2400" dirty="0" smtClean="0"/>
              <a:t> = 0; executed only once: O(1) </a:t>
            </a:r>
          </a:p>
          <a:p>
            <a:pPr>
              <a:buNone/>
            </a:pPr>
            <a:r>
              <a:rPr lang="pt-BR" sz="2400" dirty="0" smtClean="0"/>
              <a:t>                              // i &lt; n; n + 1 times O(n) </a:t>
            </a:r>
          </a:p>
          <a:p>
            <a:pPr>
              <a:buNone/>
            </a:pPr>
            <a:r>
              <a:rPr lang="en-US" sz="2400" dirty="0" smtClean="0"/>
              <a:t>                             // </a:t>
            </a:r>
            <a:r>
              <a:rPr lang="en-US" sz="2400" dirty="0" err="1" smtClean="0"/>
              <a:t>i</a:t>
            </a:r>
            <a:r>
              <a:rPr lang="en-US" sz="2400" dirty="0" smtClean="0"/>
              <a:t>++ n times O(n) </a:t>
            </a:r>
          </a:p>
          <a:p>
            <a:pPr>
              <a:buNone/>
            </a:pPr>
            <a:r>
              <a:rPr lang="en-US" sz="2400" dirty="0" smtClean="0"/>
              <a:t>                             // total time of the loop heading: </a:t>
            </a:r>
          </a:p>
          <a:p>
            <a:pPr>
              <a:buNone/>
            </a:pPr>
            <a:r>
              <a:rPr lang="en-US" sz="2400" dirty="0" smtClean="0"/>
              <a:t>                            // O(1) + O(n) + O(n) = O(n) </a:t>
            </a:r>
          </a:p>
          <a:p>
            <a:pPr>
              <a:buNone/>
            </a:pPr>
            <a:r>
              <a:rPr lang="pt-BR" sz="2400" dirty="0" smtClean="0"/>
              <a:t>sum = sum + i;      // executed n times, O(n) </a:t>
            </a:r>
          </a:p>
          <a:p>
            <a:pPr>
              <a:buNone/>
            </a:pPr>
            <a:r>
              <a:rPr lang="en-US" sz="2400" dirty="0" smtClean="0"/>
              <a:t>The loop heading plus the loop body will give: O(n) + O(n) = O(n). </a:t>
            </a:r>
            <a:endParaRPr lang="en-US" sz="2000" dirty="0" smtClean="0"/>
          </a:p>
          <a:p>
            <a:pPr>
              <a:buNone/>
            </a:pPr>
            <a:r>
              <a:rPr lang="en-US" sz="2800" dirty="0" smtClean="0"/>
              <a:t>IF</a:t>
            </a:r>
            <a:endParaRPr lang="en-US" dirty="0" smtClean="0"/>
          </a:p>
          <a:p>
            <a:pPr marL="596646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FF0000"/>
                </a:solidFill>
              </a:rPr>
              <a:t>The size of the loop is n (loop variable runs from 0, or some fixed constant, to n) 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FF0000"/>
                </a:solidFill>
              </a:rPr>
              <a:t>The body has constant running time (no nested loops)</a:t>
            </a:r>
            <a:r>
              <a:rPr lang="en-US" sz="2800" dirty="0" smtClean="0"/>
              <a:t> </a:t>
            </a:r>
          </a:p>
          <a:p>
            <a:pPr>
              <a:buNone/>
            </a:pPr>
            <a:r>
              <a:rPr lang="en-US" b="1" dirty="0" smtClean="0"/>
              <a:t>Loop running time is: O(n)</a:t>
            </a:r>
          </a:p>
          <a:p>
            <a:pPr>
              <a:buNone/>
            </a:pPr>
            <a:endParaRPr lang="en-US" b="1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5867400"/>
            <a:ext cx="283395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28600"/>
            <a:ext cx="7866888" cy="6019800"/>
          </a:xfrm>
        </p:spPr>
        <p:txBody>
          <a:bodyPr>
            <a:normAutofit/>
          </a:bodyPr>
          <a:lstStyle/>
          <a:p>
            <a:pPr lvl="2">
              <a:buNone/>
            </a:pPr>
            <a:r>
              <a:rPr lang="en-US" sz="3200" b="1" dirty="0" smtClean="0"/>
              <a:t>Rule 2 : Nested loops </a:t>
            </a:r>
            <a:endParaRPr lang="en-US" b="1" dirty="0" smtClean="0"/>
          </a:p>
          <a:p>
            <a:pPr lvl="4">
              <a:buNone/>
            </a:pPr>
            <a:r>
              <a:rPr lang="en-US" dirty="0" smtClean="0"/>
              <a:t>sum = 0; </a:t>
            </a:r>
          </a:p>
          <a:p>
            <a:pPr lvl="4">
              <a:buNone/>
            </a:pPr>
            <a:r>
              <a:rPr lang="nn-NO" dirty="0" smtClean="0"/>
              <a:t>for( i = 0; i &lt; n; i++) </a:t>
            </a:r>
          </a:p>
          <a:p>
            <a:pPr lvl="4">
              <a:buNone/>
            </a:pPr>
            <a:r>
              <a:rPr lang="en-US" dirty="0" smtClean="0"/>
              <a:t>		for( j = 0; j &lt; n; j++) </a:t>
            </a:r>
          </a:p>
          <a:p>
            <a:pPr lvl="4">
              <a:buNone/>
            </a:pPr>
            <a:r>
              <a:rPr lang="en-US" dirty="0" smtClean="0"/>
              <a:t>			sum++;</a:t>
            </a:r>
            <a:endParaRPr lang="en-US" b="1" dirty="0" smtClean="0"/>
          </a:p>
          <a:p>
            <a:r>
              <a:rPr lang="en-US" sz="2000" dirty="0" smtClean="0"/>
              <a:t>Applying Rule 1 for the nested loop (the ‘j’ loop) we get O(n) for the body of the outer loop. The outer loop runs n times, therefore the total time for the nested loops will be O(n) * O(n) = O(n*n) = O(n^2)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 b="43118"/>
          <a:stretch>
            <a:fillRect/>
          </a:stretch>
        </p:blipFill>
        <p:spPr bwMode="auto">
          <a:xfrm>
            <a:off x="1676400" y="3248012"/>
            <a:ext cx="6553200" cy="360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52400"/>
            <a:ext cx="7790688" cy="6096000"/>
          </a:xfrm>
        </p:spPr>
        <p:txBody>
          <a:bodyPr>
            <a:normAutofit fontScale="77500" lnSpcReduction="20000"/>
          </a:bodyPr>
          <a:lstStyle/>
          <a:p>
            <a:pPr lvl="2">
              <a:buNone/>
            </a:pPr>
            <a:r>
              <a:rPr lang="nn-NO" sz="3600" dirty="0" smtClean="0"/>
              <a:t>for( i = 0; i &lt; n; i++) </a:t>
            </a:r>
          </a:p>
          <a:p>
            <a:pPr lvl="2">
              <a:buNone/>
            </a:pPr>
            <a:r>
              <a:rPr lang="en-US" sz="3600" dirty="0" smtClean="0"/>
              <a:t>	for( j = </a:t>
            </a:r>
            <a:r>
              <a:rPr lang="en-US" sz="3600" dirty="0" err="1" smtClean="0"/>
              <a:t>i</a:t>
            </a:r>
            <a:r>
              <a:rPr lang="en-US" sz="3600" dirty="0" smtClean="0"/>
              <a:t>; j &lt; n; j++) </a:t>
            </a:r>
          </a:p>
          <a:p>
            <a:pPr lvl="2">
              <a:buNone/>
            </a:pPr>
            <a:r>
              <a:rPr lang="en-US" sz="3600" dirty="0" smtClean="0"/>
              <a:t>			sum++; </a:t>
            </a:r>
            <a:endParaRPr lang="en-US" dirty="0" smtClean="0"/>
          </a:p>
          <a:p>
            <a:r>
              <a:rPr lang="en-US" dirty="0" smtClean="0"/>
              <a:t>Here, the number of the times the inner loop is executed depends on the value of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i</a:t>
            </a:r>
            <a:r>
              <a:rPr lang="en-US" dirty="0" smtClean="0"/>
              <a:t> = 0, inner loop runs n times </a:t>
            </a:r>
          </a:p>
          <a:p>
            <a:pPr>
              <a:buNone/>
            </a:pPr>
            <a:r>
              <a:rPr lang="en-US" dirty="0" err="1" smtClean="0"/>
              <a:t>i</a:t>
            </a:r>
            <a:r>
              <a:rPr lang="en-US" dirty="0" smtClean="0"/>
              <a:t> = 1, inner loop runs (n-1) times </a:t>
            </a:r>
          </a:p>
          <a:p>
            <a:pPr>
              <a:buNone/>
            </a:pPr>
            <a:r>
              <a:rPr lang="en-US" dirty="0" err="1" smtClean="0"/>
              <a:t>i</a:t>
            </a:r>
            <a:r>
              <a:rPr lang="en-US" dirty="0" smtClean="0"/>
              <a:t> = 2, inner loop runs (n-2) times </a:t>
            </a:r>
          </a:p>
          <a:p>
            <a:pPr>
              <a:buNone/>
            </a:pPr>
            <a:r>
              <a:rPr lang="en-US" dirty="0" smtClean="0"/>
              <a:t>… </a:t>
            </a:r>
          </a:p>
          <a:p>
            <a:pPr>
              <a:buNone/>
            </a:pPr>
            <a:r>
              <a:rPr lang="en-US" dirty="0" err="1" smtClean="0"/>
              <a:t>i</a:t>
            </a:r>
            <a:r>
              <a:rPr lang="en-US" dirty="0" smtClean="0"/>
              <a:t> = n – 2, inner loop runs 2 times </a:t>
            </a:r>
          </a:p>
          <a:p>
            <a:pPr>
              <a:buNone/>
            </a:pPr>
            <a:r>
              <a:rPr lang="en-US" dirty="0" err="1" smtClean="0"/>
              <a:t>i</a:t>
            </a:r>
            <a:r>
              <a:rPr lang="en-US" dirty="0" smtClean="0"/>
              <a:t> = n – 1, inner loop runs once. </a:t>
            </a:r>
          </a:p>
          <a:p>
            <a:pPr>
              <a:buNone/>
            </a:pPr>
            <a:r>
              <a:rPr lang="pt-BR" dirty="0" smtClean="0"/>
              <a:t>Thus we get: ( 1 + 2 + … + n) = n*(n+1)/2 = O(n^2)</a:t>
            </a:r>
          </a:p>
          <a:p>
            <a:pPr algn="just">
              <a:buNone/>
            </a:pPr>
            <a:r>
              <a:rPr lang="en-US" sz="4100" dirty="0" smtClean="0">
                <a:solidFill>
                  <a:srgbClr val="FF0000"/>
                </a:solidFill>
              </a:rPr>
              <a:t>Running time is the product of the size of the loops times the running time of the body.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1318</TotalTime>
  <Words>733</Words>
  <Application>Microsoft Office PowerPoint</Application>
  <PresentationFormat>On-screen Show (4:3)</PresentationFormat>
  <Paragraphs>184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Solstice</vt:lpstr>
      <vt:lpstr>UNIT I INTRODUCTION TO ALGORITM DESIGN</vt:lpstr>
      <vt:lpstr>Algorithm Analysis</vt:lpstr>
      <vt:lpstr>PowerPoint Presentation</vt:lpstr>
      <vt:lpstr>PowerPoint Presentation</vt:lpstr>
      <vt:lpstr>Algorithm analysis</vt:lpstr>
      <vt:lpstr>Mathematical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</vt:lpstr>
      <vt:lpstr>Order of Growth Function</vt:lpstr>
      <vt:lpstr>PowerPoint Presentation</vt:lpstr>
      <vt:lpstr>Linear Search Analysis</vt:lpstr>
      <vt:lpstr>Binary Search Analysis</vt:lpstr>
      <vt:lpstr>PowerPoint Presentation</vt:lpstr>
      <vt:lpstr>Bubble sort analysis</vt:lpstr>
      <vt:lpstr>PowerPoint Presentation</vt:lpstr>
      <vt:lpstr>Insertion Sorting Analysis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I INTRODUCTION TO DATA STRUCTURES</dc:title>
  <dc:creator>Selvamary</dc:creator>
  <cp:lastModifiedBy>Sivakumar V</cp:lastModifiedBy>
  <cp:revision>112</cp:revision>
  <dcterms:created xsi:type="dcterms:W3CDTF">2016-07-05T10:07:54Z</dcterms:created>
  <dcterms:modified xsi:type="dcterms:W3CDTF">2018-01-08T16:43:27Z</dcterms:modified>
</cp:coreProperties>
</file>