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63" r:id="rId3"/>
    <p:sldId id="367" r:id="rId4"/>
    <p:sldId id="368" r:id="rId5"/>
    <p:sldId id="369" r:id="rId6"/>
    <p:sldId id="370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</a:p>
          <a:p>
            <a:pPr lvl="0">
              <a:spcBef>
                <a:spcPct val="0"/>
              </a:spcBef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Master’s theorem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Cambria" pitchFamily="18" charset="0"/>
              </a:rPr>
              <a:t>Master Method is a direct way to get the solution. The master method works only for following type of recurrences or for recurrences that can be transformed to following type.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T(n) = </a:t>
            </a:r>
            <a:r>
              <a:rPr lang="en-IN" sz="1800" dirty="0" err="1" smtClean="0">
                <a:latin typeface="Cambria" pitchFamily="18" charset="0"/>
              </a:rPr>
              <a:t>aT</a:t>
            </a:r>
            <a:r>
              <a:rPr lang="en-IN" sz="1800" dirty="0" smtClean="0">
                <a:latin typeface="Cambria" pitchFamily="18" charset="0"/>
              </a:rPr>
              <a:t>(n/b) + f(n) where a &gt;= 1 and b &gt; 1 and f(n) is an asymptotically positive function.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Cambria" pitchFamily="18" charset="0"/>
              </a:rPr>
              <a:t>There are following three cases:</a:t>
            </a:r>
            <a:endParaRPr lang="en-IN" sz="24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Cambria" pitchFamily="18" charset="0"/>
              </a:rPr>
              <a:t>If f(n) &lt; O(</a:t>
            </a:r>
            <a:r>
              <a:rPr lang="en-IN" sz="2000" dirty="0" err="1" smtClean="0">
                <a:latin typeface="Cambria" pitchFamily="18" charset="0"/>
              </a:rPr>
              <a:t>n</a:t>
            </a:r>
            <a:r>
              <a:rPr lang="en-IN" sz="2000" baseline="30000" dirty="0" err="1" smtClean="0">
                <a:latin typeface="Cambria" pitchFamily="18" charset="0"/>
              </a:rPr>
              <a:t>log</a:t>
            </a:r>
            <a:r>
              <a:rPr lang="en-IN" sz="2000" baseline="-25000" dirty="0" err="1" smtClean="0">
                <a:latin typeface="Cambria" pitchFamily="18" charset="0"/>
              </a:rPr>
              <a:t>b</a:t>
            </a:r>
            <a:r>
              <a:rPr lang="en-IN" sz="2000" baseline="30000" dirty="0" err="1" smtClean="0">
                <a:latin typeface="Cambria" pitchFamily="18" charset="0"/>
              </a:rPr>
              <a:t>a</a:t>
            </a:r>
            <a:r>
              <a:rPr lang="en-IN" sz="2000" dirty="0" smtClean="0">
                <a:latin typeface="Cambria" pitchFamily="18" charset="0"/>
              </a:rPr>
              <a:t>), then T (n) = </a:t>
            </a:r>
            <a:r>
              <a:rPr lang="el-GR" sz="20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000" dirty="0" smtClean="0">
                <a:latin typeface="Cambria" pitchFamily="18" charset="0"/>
              </a:rPr>
              <a:t> (</a:t>
            </a:r>
            <a:r>
              <a:rPr lang="en-IN" sz="2000" dirty="0" err="1" smtClean="0">
                <a:latin typeface="Cambria" pitchFamily="18" charset="0"/>
              </a:rPr>
              <a:t>n</a:t>
            </a:r>
            <a:r>
              <a:rPr lang="en-IN" sz="2000" baseline="30000" dirty="0" err="1" smtClean="0">
                <a:latin typeface="Cambria" pitchFamily="18" charset="0"/>
              </a:rPr>
              <a:t>log</a:t>
            </a:r>
            <a:r>
              <a:rPr lang="en-IN" sz="2000" baseline="-25000" dirty="0" err="1" smtClean="0">
                <a:latin typeface="Cambria" pitchFamily="18" charset="0"/>
              </a:rPr>
              <a:t>b</a:t>
            </a:r>
            <a:r>
              <a:rPr lang="en-IN" sz="2000" baseline="30000" dirty="0" err="1" smtClean="0">
                <a:latin typeface="Cambria" pitchFamily="18" charset="0"/>
              </a:rPr>
              <a:t>a</a:t>
            </a:r>
            <a:r>
              <a:rPr lang="en-IN" sz="2000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Cambria" pitchFamily="18" charset="0"/>
              </a:rPr>
              <a:t>If f(n)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</a:t>
            </a:r>
            <a:r>
              <a:rPr lang="en-IN" sz="1900" dirty="0" smtClean="0">
                <a:latin typeface="Cambria" pitchFamily="18" charset="0"/>
              </a:rPr>
              <a:t>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smtClean="0">
                <a:latin typeface="Cambria" pitchFamily="18" charset="0"/>
              </a:rPr>
              <a:t>) , then T (n) = </a:t>
            </a:r>
            <a:r>
              <a:rPr lang="el-GR" sz="19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900" dirty="0" smtClean="0">
                <a:latin typeface="Cambria" pitchFamily="18" charset="0"/>
              </a:rPr>
              <a:t> 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err="1" smtClean="0">
                <a:latin typeface="Cambria" pitchFamily="18" charset="0"/>
              </a:rPr>
              <a:t>logn</a:t>
            </a:r>
            <a:r>
              <a:rPr lang="en-IN" sz="1900" dirty="0" smtClean="0">
                <a:latin typeface="Cambria" pitchFamily="18" charset="0"/>
              </a:rPr>
              <a:t>).</a:t>
            </a:r>
            <a:endParaRPr lang="en-IN" sz="22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Cambria" pitchFamily="18" charset="0"/>
              </a:rPr>
              <a:t>If f(n) &gt; </a:t>
            </a:r>
            <a:r>
              <a:rPr lang="el-GR" sz="1900" dirty="0" smtClean="0">
                <a:latin typeface="Cambria" pitchFamily="18" charset="0"/>
              </a:rPr>
              <a:t>Ω</a:t>
            </a:r>
            <a:r>
              <a:rPr lang="en-IN" sz="1900" dirty="0" smtClean="0">
                <a:latin typeface="Cambria" pitchFamily="18" charset="0"/>
              </a:rPr>
              <a:t> (</a:t>
            </a:r>
            <a:r>
              <a:rPr lang="en-IN" sz="1900" dirty="0" err="1" smtClean="0">
                <a:latin typeface="Cambria" pitchFamily="18" charset="0"/>
              </a:rPr>
              <a:t>n</a:t>
            </a:r>
            <a:r>
              <a:rPr lang="en-IN" sz="1900" baseline="30000" dirty="0" err="1" smtClean="0">
                <a:latin typeface="Cambria" pitchFamily="18" charset="0"/>
              </a:rPr>
              <a:t>log</a:t>
            </a:r>
            <a:r>
              <a:rPr lang="en-IN" sz="1900" baseline="-25000" dirty="0" err="1" smtClean="0">
                <a:latin typeface="Cambria" pitchFamily="18" charset="0"/>
              </a:rPr>
              <a:t>b</a:t>
            </a:r>
            <a:r>
              <a:rPr lang="en-IN" sz="1900" baseline="30000" dirty="0" err="1" smtClean="0">
                <a:latin typeface="Cambria" pitchFamily="18" charset="0"/>
              </a:rPr>
              <a:t>a</a:t>
            </a:r>
            <a:r>
              <a:rPr lang="en-IN" sz="19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19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900" dirty="0" smtClean="0">
                <a:latin typeface="Cambria" pitchFamily="18" charset="0"/>
              </a:rPr>
              <a:t> (f(n)).</a:t>
            </a:r>
            <a:endParaRPr lang="en-IN" sz="22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 the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T(n) = 3T(n/2) + n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T(n) = 7T(n/2) + n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T(n) = 4T(n/2) + n</a:t>
            </a:r>
            <a:r>
              <a:rPr lang="en-IN" baseline="30000" dirty="0" smtClean="0"/>
              <a:t>2</a:t>
            </a:r>
          </a:p>
          <a:p>
            <a:r>
              <a:rPr lang="pt-BR" dirty="0" smtClean="0"/>
              <a:t>T(n) = 3T(n/4) + n lg n</a:t>
            </a:r>
            <a:endParaRPr lang="en-IN" baseline="30000" dirty="0" smtClean="0"/>
          </a:p>
          <a:p>
            <a:endParaRPr lang="en-I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T(n) = 3T(n/2) + n</a:t>
            </a:r>
            <a:r>
              <a:rPr lang="en-IN" sz="3600" baseline="30000" dirty="0" smtClean="0"/>
              <a:t>2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600" b="1" dirty="0" smtClean="0"/>
              <a:t>T(n) = </a:t>
            </a:r>
            <a:r>
              <a:rPr lang="en-IN" sz="2600" b="1" dirty="0" err="1" smtClean="0"/>
              <a:t>aT</a:t>
            </a:r>
            <a:r>
              <a:rPr lang="en-IN" sz="2600" b="1" dirty="0" smtClean="0"/>
              <a:t>(n/b) + f(n) where a &gt;= 1 and b &gt; 1 </a:t>
            </a:r>
          </a:p>
          <a:p>
            <a:pPr>
              <a:buNone/>
            </a:pPr>
            <a:r>
              <a:rPr lang="en-IN" sz="3000" dirty="0" smtClean="0"/>
              <a:t>a = 3		b = 2		</a:t>
            </a:r>
            <a:r>
              <a:rPr lang="en-IN" dirty="0" smtClean="0"/>
              <a:t>f(n) = n</a:t>
            </a:r>
            <a:r>
              <a:rPr lang="en-IN" baseline="30000" dirty="0" smtClean="0"/>
              <a:t>2</a:t>
            </a:r>
            <a:endParaRPr lang="en-IN" dirty="0" smtClean="0"/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&lt; O(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= </a:t>
            </a:r>
            <a:r>
              <a:rPr lang="el-GR" sz="2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800"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 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err="1" smtClean="0">
                <a:latin typeface="Cambria" pitchFamily="18" charset="0"/>
              </a:rPr>
              <a:t>logn</a:t>
            </a:r>
            <a:r>
              <a:rPr lang="en-IN" dirty="0" smtClean="0">
                <a:latin typeface="Cambria" pitchFamily="18" charset="0"/>
              </a:rPr>
              <a:t>).</a:t>
            </a:r>
            <a:endParaRPr lang="en-IN" sz="36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&gt; </a:t>
            </a:r>
            <a:r>
              <a:rPr lang="el-GR" dirty="0" smtClean="0">
                <a:latin typeface="Cambria" pitchFamily="18" charset="0"/>
              </a:rPr>
              <a:t>Ω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(f(n)).</a:t>
            </a:r>
            <a:endParaRPr lang="en-IN" sz="36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1: Calculate </a:t>
            </a:r>
            <a:r>
              <a:rPr lang="en-IN" sz="3800" dirty="0" err="1" smtClean="0">
                <a:latin typeface="Cambria" pitchFamily="18" charset="0"/>
              </a:rPr>
              <a:t>n</a:t>
            </a:r>
            <a:r>
              <a:rPr lang="en-IN" sz="3800" baseline="30000" dirty="0" err="1" smtClean="0">
                <a:latin typeface="Cambria" pitchFamily="18" charset="0"/>
              </a:rPr>
              <a:t>log</a:t>
            </a:r>
            <a:r>
              <a:rPr lang="en-IN" sz="3800" baseline="-25000" dirty="0" err="1" smtClean="0">
                <a:latin typeface="Cambria" pitchFamily="18" charset="0"/>
              </a:rPr>
              <a:t>b</a:t>
            </a:r>
            <a:r>
              <a:rPr lang="en-IN" sz="3800" baseline="30000" dirty="0" err="1" smtClean="0">
                <a:latin typeface="Cambria" pitchFamily="18" charset="0"/>
              </a:rPr>
              <a:t>a</a:t>
            </a:r>
            <a:r>
              <a:rPr lang="en-IN" sz="3800" dirty="0" smtClean="0">
                <a:latin typeface="Cambria" pitchFamily="18" charset="0"/>
              </a:rPr>
              <a:t> = n</a:t>
            </a:r>
            <a:r>
              <a:rPr lang="en-IN" sz="3800" baseline="30000" dirty="0" smtClean="0">
                <a:latin typeface="Cambria" pitchFamily="18" charset="0"/>
              </a:rPr>
              <a:t>log</a:t>
            </a:r>
            <a:r>
              <a:rPr lang="en-IN" sz="3800" baseline="-25000" dirty="0" smtClean="0">
                <a:latin typeface="Cambria" pitchFamily="18" charset="0"/>
              </a:rPr>
              <a:t>2</a:t>
            </a:r>
            <a:r>
              <a:rPr lang="en-IN" sz="3800" baseline="30000" dirty="0" smtClean="0">
                <a:latin typeface="Cambria" pitchFamily="18" charset="0"/>
              </a:rPr>
              <a:t>3</a:t>
            </a:r>
            <a:r>
              <a:rPr lang="en-IN" sz="3800" dirty="0" smtClean="0">
                <a:latin typeface="Cambria" pitchFamily="18" charset="0"/>
              </a:rPr>
              <a:t> = n</a:t>
            </a:r>
            <a:r>
              <a:rPr lang="en-IN" sz="3800" baseline="30000" dirty="0" smtClean="0">
                <a:latin typeface="Cambria" pitchFamily="18" charset="0"/>
              </a:rPr>
              <a:t>1.58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2: Compare with f(n)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		Since f(n) &gt; </a:t>
            </a:r>
            <a:r>
              <a:rPr lang="en-IN" sz="3800" dirty="0" err="1" smtClean="0">
                <a:latin typeface="Cambria" pitchFamily="18" charset="0"/>
              </a:rPr>
              <a:t>n</a:t>
            </a:r>
            <a:r>
              <a:rPr lang="en-IN" sz="3800" baseline="30000" dirty="0" err="1" smtClean="0">
                <a:latin typeface="Cambria" pitchFamily="18" charset="0"/>
              </a:rPr>
              <a:t>log</a:t>
            </a:r>
            <a:r>
              <a:rPr lang="en-IN" sz="3800" baseline="-25000" dirty="0" err="1" smtClean="0">
                <a:latin typeface="Cambria" pitchFamily="18" charset="0"/>
              </a:rPr>
              <a:t>b</a:t>
            </a:r>
            <a:r>
              <a:rPr lang="en-IN" sz="3800" baseline="30000" dirty="0" err="1" smtClean="0">
                <a:latin typeface="Cambria" pitchFamily="18" charset="0"/>
              </a:rPr>
              <a:t>a</a:t>
            </a:r>
            <a:endParaRPr lang="en-IN" sz="3800" baseline="300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		i.e. n</a:t>
            </a:r>
            <a:r>
              <a:rPr lang="en-IN" sz="3800" baseline="30000" dirty="0" smtClean="0">
                <a:latin typeface="Cambria" pitchFamily="18" charset="0"/>
              </a:rPr>
              <a:t>2 </a:t>
            </a:r>
            <a:r>
              <a:rPr lang="en-IN" sz="3800" dirty="0" smtClean="0">
                <a:latin typeface="Cambria" pitchFamily="18" charset="0"/>
              </a:rPr>
              <a:t>&gt; n</a:t>
            </a:r>
            <a:r>
              <a:rPr lang="en-IN" sz="3800" baseline="30000" dirty="0" smtClean="0">
                <a:latin typeface="Cambria" pitchFamily="18" charset="0"/>
              </a:rPr>
              <a:t>1.58</a:t>
            </a:r>
          </a:p>
          <a:p>
            <a:pPr>
              <a:buNone/>
            </a:pPr>
            <a:r>
              <a:rPr lang="en-IN" sz="3800" dirty="0" smtClean="0">
                <a:latin typeface="Cambria" pitchFamily="18" charset="0"/>
              </a:rPr>
              <a:t>Step 3: Case 3 is satisfied hence complexity is given as </a:t>
            </a:r>
          </a:p>
          <a:p>
            <a:pPr>
              <a:buNone/>
            </a:pPr>
            <a:r>
              <a:rPr lang="en-IN" b="1" dirty="0" smtClean="0">
                <a:latin typeface="Cambria" pitchFamily="18" charset="0"/>
              </a:rPr>
              <a:t>T(n)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(f(n))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b="1" baseline="30000" dirty="0" smtClean="0">
                <a:latin typeface="Cambria" pitchFamily="18" charset="0"/>
                <a:cs typeface="Times New Roman"/>
              </a:rPr>
              <a:t>2</a:t>
            </a:r>
            <a:r>
              <a:rPr lang="en-IN" b="1" dirty="0" smtClean="0">
                <a:latin typeface="Times New Roman"/>
                <a:cs typeface="Times New Roman"/>
              </a:rPr>
              <a:t>)</a:t>
            </a:r>
            <a:endParaRPr lang="en-IN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T(n) = 7T(n/2) + n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T(n) = </a:t>
            </a:r>
            <a:r>
              <a:rPr lang="en-IN" sz="2000" b="1" dirty="0" err="1" smtClean="0"/>
              <a:t>aT</a:t>
            </a:r>
            <a:r>
              <a:rPr lang="en-IN" sz="2000" b="1" dirty="0" smtClean="0"/>
              <a:t>(n/b) + f(n) where a &gt;= 1 and b &gt; 1</a:t>
            </a:r>
            <a:r>
              <a:rPr lang="en-IN" sz="2400" b="1" dirty="0" smtClean="0"/>
              <a:t> </a:t>
            </a:r>
          </a:p>
          <a:p>
            <a:pPr>
              <a:buNone/>
            </a:pPr>
            <a:r>
              <a:rPr lang="en-IN" sz="2400" dirty="0" smtClean="0"/>
              <a:t>a = 7		b = 2		f(n) = n</a:t>
            </a:r>
            <a:r>
              <a:rPr lang="en-IN" sz="2400" baseline="30000" dirty="0" smtClean="0"/>
              <a:t>2</a:t>
            </a: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&lt; O(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).</a:t>
            </a: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= </a:t>
            </a:r>
            <a:r>
              <a:rPr lang="el-GR" sz="20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0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 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err="1" smtClean="0">
                <a:latin typeface="Cambria" pitchFamily="18" charset="0"/>
              </a:rPr>
              <a:t>logn</a:t>
            </a:r>
            <a:r>
              <a:rPr lang="en-IN" sz="2400" dirty="0" smtClean="0">
                <a:latin typeface="Cambria" pitchFamily="18" charset="0"/>
              </a:rPr>
              <a:t>).</a:t>
            </a:r>
            <a:endParaRPr lang="en-IN" sz="2800" dirty="0" smtClean="0">
              <a:latin typeface="Cambria" pitchFamily="18" charset="0"/>
            </a:endParaRPr>
          </a:p>
          <a:p>
            <a:pPr marL="539496" indent="-457200">
              <a:buFont typeface="+mj-lt"/>
              <a:buAutoNum type="arabicPeriod"/>
            </a:pPr>
            <a:r>
              <a:rPr lang="en-IN" sz="2400" dirty="0" smtClean="0">
                <a:latin typeface="Cambria" pitchFamily="18" charset="0"/>
              </a:rPr>
              <a:t>If f(n) &gt; </a:t>
            </a:r>
            <a:r>
              <a:rPr lang="el-GR" sz="2400" dirty="0" smtClean="0">
                <a:latin typeface="Cambria" pitchFamily="18" charset="0"/>
              </a:rPr>
              <a:t>Ω</a:t>
            </a:r>
            <a:r>
              <a:rPr lang="en-IN" sz="2400" dirty="0" smtClean="0">
                <a:latin typeface="Cambria" pitchFamily="18" charset="0"/>
              </a:rPr>
              <a:t> (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2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dirty="0" smtClean="0">
                <a:latin typeface="Cambria" pitchFamily="18" charset="0"/>
              </a:rPr>
              <a:t> (f(n)). </a:t>
            </a:r>
          </a:p>
          <a:p>
            <a:pPr marL="539496" indent="-457200">
              <a:buNone/>
            </a:pPr>
            <a:r>
              <a:rPr lang="en-IN" sz="2400" dirty="0" smtClean="0">
                <a:latin typeface="Cambria" pitchFamily="18" charset="0"/>
              </a:rPr>
              <a:t>Step 1: Calculate 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 = n</a:t>
            </a:r>
            <a:r>
              <a:rPr lang="en-IN" sz="2400" baseline="30000" dirty="0" smtClean="0">
                <a:latin typeface="Cambria" pitchFamily="18" charset="0"/>
              </a:rPr>
              <a:t>log</a:t>
            </a:r>
            <a:r>
              <a:rPr lang="en-IN" sz="2400" baseline="-25000" dirty="0" smtClean="0">
                <a:latin typeface="Cambria" pitchFamily="18" charset="0"/>
              </a:rPr>
              <a:t>2</a:t>
            </a:r>
            <a:r>
              <a:rPr lang="en-IN" sz="2400" baseline="30000" dirty="0" smtClean="0">
                <a:latin typeface="Cambria" pitchFamily="18" charset="0"/>
              </a:rPr>
              <a:t>7</a:t>
            </a:r>
            <a:r>
              <a:rPr lang="en-IN" sz="2400" dirty="0" smtClean="0">
                <a:latin typeface="Cambria" pitchFamily="18" charset="0"/>
              </a:rPr>
              <a:t>= n</a:t>
            </a:r>
            <a:r>
              <a:rPr lang="en-IN" sz="2400" baseline="30000" dirty="0" smtClean="0">
                <a:latin typeface="Cambria" pitchFamily="18" charset="0"/>
              </a:rPr>
              <a:t>2.80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Step 2: Compare with f(n)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		since f(n) &lt; </a:t>
            </a:r>
            <a:r>
              <a:rPr lang="en-IN" sz="2400" dirty="0" err="1" smtClean="0">
                <a:latin typeface="Cambria" pitchFamily="18" charset="0"/>
              </a:rPr>
              <a:t>n</a:t>
            </a:r>
            <a:r>
              <a:rPr lang="en-IN" sz="2400" baseline="30000" dirty="0" err="1" smtClean="0">
                <a:latin typeface="Cambria" pitchFamily="18" charset="0"/>
              </a:rPr>
              <a:t>log</a:t>
            </a:r>
            <a:r>
              <a:rPr lang="en-IN" sz="2400" baseline="-25000" dirty="0" err="1" smtClean="0">
                <a:latin typeface="Cambria" pitchFamily="18" charset="0"/>
              </a:rPr>
              <a:t>b</a:t>
            </a:r>
            <a:r>
              <a:rPr lang="en-IN" sz="2400" baseline="30000" dirty="0" err="1" smtClean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latin typeface="Cambria" pitchFamily="18" charset="0"/>
              </a:rPr>
              <a:t>Step 3: Case 1 is satisfied hence complexity is given as </a:t>
            </a:r>
            <a:r>
              <a:rPr lang="en-IN" sz="2400" b="1" dirty="0" smtClean="0">
                <a:latin typeface="Cambria" pitchFamily="18" charset="0"/>
              </a:rPr>
              <a:t>T(n) 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= </a:t>
            </a:r>
            <a:r>
              <a:rPr lang="el-GR" sz="24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 (</a:t>
            </a:r>
            <a:r>
              <a:rPr lang="en-IN" sz="2400" b="1" dirty="0" err="1" smtClean="0">
                <a:latin typeface="Cambria" pitchFamily="18" charset="0"/>
                <a:cs typeface="Times New Roman"/>
              </a:rPr>
              <a:t>n</a:t>
            </a:r>
            <a:r>
              <a:rPr lang="en-IN" sz="2400" b="1" baseline="30000" dirty="0" err="1" smtClean="0">
                <a:latin typeface="Cambria" pitchFamily="18" charset="0"/>
                <a:cs typeface="Times New Roman"/>
              </a:rPr>
              <a:t>log</a:t>
            </a:r>
            <a:r>
              <a:rPr lang="en-IN" sz="2400" b="1" baseline="-25000" dirty="0" err="1" smtClean="0">
                <a:latin typeface="Cambria" pitchFamily="18" charset="0"/>
                <a:cs typeface="Times New Roman"/>
              </a:rPr>
              <a:t>b</a:t>
            </a:r>
            <a:r>
              <a:rPr lang="en-IN" sz="2400" b="1" baseline="30000" dirty="0" err="1" smtClean="0">
                <a:latin typeface="Cambria" pitchFamily="18" charset="0"/>
                <a:cs typeface="Times New Roman"/>
              </a:rPr>
              <a:t>a</a:t>
            </a:r>
            <a:r>
              <a:rPr lang="en-IN" sz="2400" b="1" dirty="0" smtClean="0">
                <a:latin typeface="Times New Roman"/>
                <a:cs typeface="Times New Roman"/>
              </a:rPr>
              <a:t>) </a:t>
            </a:r>
            <a:r>
              <a:rPr lang="en-IN" sz="2400" b="1" dirty="0" smtClean="0">
                <a:latin typeface="Cambria" pitchFamily="18" charset="0"/>
              </a:rPr>
              <a:t>= </a:t>
            </a:r>
            <a:r>
              <a:rPr lang="el-GR" sz="24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sz="2400" b="1" baseline="30000" dirty="0" smtClean="0">
                <a:latin typeface="Cambria" pitchFamily="18" charset="0"/>
                <a:cs typeface="Times New Roman"/>
              </a:rPr>
              <a:t>2.8</a:t>
            </a:r>
            <a:r>
              <a:rPr lang="en-IN" sz="2400" b="1" dirty="0" smtClean="0">
                <a:latin typeface="Cambria" pitchFamily="18" charset="0"/>
                <a:cs typeface="Times New Roman"/>
              </a:rPr>
              <a:t>)</a:t>
            </a:r>
            <a:endParaRPr lang="en-IN" sz="2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T(n) = 4T(n/2) + n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T(n) = </a:t>
            </a:r>
            <a:r>
              <a:rPr lang="en-IN" sz="2400" b="1" dirty="0" err="1" smtClean="0"/>
              <a:t>aT</a:t>
            </a:r>
            <a:r>
              <a:rPr lang="en-IN" sz="2400" b="1" dirty="0" smtClean="0"/>
              <a:t>(n/b) + f(n) where a &gt;= 1 and b &gt; 1</a:t>
            </a:r>
            <a:r>
              <a:rPr lang="en-IN" sz="2800" b="1" dirty="0" smtClean="0"/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/>
              <a:t>a = 4			b = 2		f(n) = n</a:t>
            </a:r>
            <a:r>
              <a:rPr lang="en-IN" sz="1800" baseline="30000" dirty="0" smtClean="0"/>
              <a:t>2</a:t>
            </a: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&lt; O(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 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err="1" smtClean="0">
                <a:latin typeface="Cambria" pitchFamily="18" charset="0"/>
              </a:rPr>
              <a:t>logn</a:t>
            </a:r>
            <a:r>
              <a:rPr lang="en-IN" sz="1800" dirty="0" smtClean="0">
                <a:latin typeface="Cambria" pitchFamily="18" charset="0"/>
              </a:rPr>
              <a:t>).</a:t>
            </a:r>
            <a:endParaRPr lang="en-IN" sz="2400" dirty="0" smtClean="0">
              <a:latin typeface="Cambria" pitchFamily="18" charset="0"/>
            </a:endParaRPr>
          </a:p>
          <a:p>
            <a:pPr marL="539496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1800" dirty="0" smtClean="0">
                <a:latin typeface="Cambria" pitchFamily="18" charset="0"/>
              </a:rPr>
              <a:t>If f(n) &gt; </a:t>
            </a:r>
            <a:r>
              <a:rPr lang="el-GR" sz="1800" dirty="0" smtClean="0">
                <a:latin typeface="Cambria" pitchFamily="18" charset="0"/>
              </a:rPr>
              <a:t>Ω</a:t>
            </a:r>
            <a:r>
              <a:rPr lang="en-IN" sz="1800" dirty="0" smtClean="0">
                <a:latin typeface="Cambria" pitchFamily="18" charset="0"/>
              </a:rPr>
              <a:t> (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</a:rPr>
              <a:t> (f(n)).</a:t>
            </a:r>
            <a:endParaRPr lang="en-IN" sz="1800" dirty="0" smtClean="0"/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1: Calculate 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 = n</a:t>
            </a:r>
            <a:r>
              <a:rPr lang="en-IN" sz="1800" baseline="30000" dirty="0" smtClean="0">
                <a:latin typeface="Cambria" pitchFamily="18" charset="0"/>
              </a:rPr>
              <a:t>log</a:t>
            </a:r>
            <a:r>
              <a:rPr lang="en-IN" sz="1800" baseline="-25000" dirty="0" smtClean="0">
                <a:latin typeface="Cambria" pitchFamily="18" charset="0"/>
              </a:rPr>
              <a:t>2</a:t>
            </a:r>
            <a:r>
              <a:rPr lang="en-IN" sz="1800" baseline="30000" dirty="0" smtClean="0">
                <a:latin typeface="Cambria" pitchFamily="18" charset="0"/>
              </a:rPr>
              <a:t>4</a:t>
            </a:r>
            <a:r>
              <a:rPr lang="en-IN" sz="1800" dirty="0" smtClean="0">
                <a:latin typeface="Cambria" pitchFamily="18" charset="0"/>
              </a:rPr>
              <a:t>= n</a:t>
            </a:r>
            <a:r>
              <a:rPr lang="en-IN" sz="1800" baseline="30000" dirty="0" smtClean="0">
                <a:latin typeface="Cambria" pitchFamily="18" charset="0"/>
              </a:rPr>
              <a:t>2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2: Compare with f(n)		// Since f(n) = 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 * log</a:t>
            </a:r>
            <a:r>
              <a:rPr lang="en-IN" sz="1800" baseline="30000" dirty="0" smtClean="0">
                <a:latin typeface="Cambria" pitchFamily="18" charset="0"/>
              </a:rPr>
              <a:t>0</a:t>
            </a:r>
            <a:r>
              <a:rPr lang="en-IN" sz="1800" dirty="0" smtClean="0">
                <a:latin typeface="Cambria" pitchFamily="18" charset="0"/>
              </a:rPr>
              <a:t>n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Step 3: Case 2 is satisfied hence complexity is given as</a:t>
            </a:r>
          </a:p>
          <a:p>
            <a:pPr>
              <a:lnSpc>
                <a:spcPct val="160000"/>
              </a:lnSpc>
              <a:buNone/>
            </a:pPr>
            <a:r>
              <a:rPr lang="en-IN" sz="1800" dirty="0" smtClean="0">
                <a:latin typeface="Cambria" pitchFamily="18" charset="0"/>
              </a:rPr>
              <a:t> </a:t>
            </a:r>
            <a:r>
              <a:rPr lang="en-IN" sz="1800" b="1" dirty="0" smtClean="0">
                <a:latin typeface="Cambria" pitchFamily="18" charset="0"/>
              </a:rPr>
              <a:t>T(n) 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= </a:t>
            </a:r>
            <a:r>
              <a:rPr lang="el-GR" sz="18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 (f(n)</a:t>
            </a:r>
            <a:r>
              <a:rPr lang="en-IN" sz="1800" b="1" dirty="0" err="1" smtClean="0">
                <a:latin typeface="Times New Roman"/>
                <a:cs typeface="Times New Roman"/>
              </a:rPr>
              <a:t>logn</a:t>
            </a:r>
            <a:r>
              <a:rPr lang="en-IN" sz="1800" b="1" dirty="0" smtClean="0">
                <a:latin typeface="Times New Roman"/>
                <a:cs typeface="Times New Roman"/>
              </a:rPr>
              <a:t>) </a:t>
            </a:r>
            <a:r>
              <a:rPr lang="en-IN" sz="1800" b="1" dirty="0" smtClean="0">
                <a:latin typeface="Cambria" pitchFamily="18" charset="0"/>
              </a:rPr>
              <a:t>= </a:t>
            </a:r>
            <a:r>
              <a:rPr lang="el-GR" sz="18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sz="1800" b="1" baseline="30000" dirty="0" smtClean="0">
                <a:latin typeface="Cambria" pitchFamily="18" charset="0"/>
                <a:cs typeface="Times New Roman"/>
              </a:rPr>
              <a:t>2</a:t>
            </a:r>
            <a:r>
              <a:rPr lang="en-IN" sz="1800" b="1" dirty="0" smtClean="0">
                <a:latin typeface="Cambria" pitchFamily="18" charset="0"/>
                <a:cs typeface="Times New Roman"/>
              </a:rPr>
              <a:t>logn)</a:t>
            </a:r>
            <a:endParaRPr lang="en-IN" sz="18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8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1461</TotalTime>
  <Words>247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UNIT I INTRODUCTION TO ALGORITM DESIGN</vt:lpstr>
      <vt:lpstr>Master’s theorem method </vt:lpstr>
      <vt:lpstr>Solve the problems</vt:lpstr>
      <vt:lpstr>T(n) = 3T(n/2) + n2</vt:lpstr>
      <vt:lpstr>T(n) = 7T(n/2) + n2</vt:lpstr>
      <vt:lpstr>T(n) = 4T(n/2) + n2</vt:lpstr>
      <vt:lpstr>Worksheet No. 8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137</cp:revision>
  <dcterms:created xsi:type="dcterms:W3CDTF">2016-07-05T10:07:54Z</dcterms:created>
  <dcterms:modified xsi:type="dcterms:W3CDTF">2018-01-04T06:38:34Z</dcterms:modified>
</cp:coreProperties>
</file>