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7957" autoAdjust="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8F0A-E358-4014-A640-678361DBEFEA}" type="datetimeFigureOut">
              <a:rPr lang="en-US" smtClean="0"/>
              <a:pPr/>
              <a:t>23/4/2020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4A5E-1CE1-4408-B7EE-6E87362CA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Randomized Quick Sort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LINEARITY OF EXPECTATION </a:t>
            </a:r>
            <a:r>
              <a:rPr lang="en-US" sz="2800" dirty="0" smtClean="0"/>
              <a:t>basically says that the expected value of a sum of random variables is equal to the sum of the individual expectations.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4400" y="2819400"/>
            <a:ext cx="740912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63915"/>
            <a:ext cx="8077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STRING MATCHING ALGORITHMS</a:t>
            </a:r>
          </a:p>
          <a:p>
            <a:pPr algn="ctr"/>
            <a:endParaRPr lang="en-US" sz="28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fundamental string searching (matching) problem is defined as follows: given two strings – a text and a pattern, determine whether the pattern appears in the text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fontAlgn="base"/>
            <a:r>
              <a:rPr lang="en-US" sz="2400" b="1" dirty="0">
                <a:solidFill>
                  <a:srgbClr val="C00000"/>
                </a:solidFill>
              </a:rPr>
              <a:t>The “Naive” Method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Its idea is straightforward — for every position in the text, consider it a starting position of the pattern and see if you get a match.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The “naive” approach is easy to understand and implement but it can be too slow in some cases. If the length of the text is n and the length of the pattern m, in the worst case it may take as much as </a:t>
            </a:r>
            <a:r>
              <a:rPr lang="en-US" sz="2400" b="1" dirty="0">
                <a:solidFill>
                  <a:srgbClr val="C00000"/>
                </a:solidFill>
              </a:rPr>
              <a:t>(n * m) </a:t>
            </a:r>
            <a:r>
              <a:rPr lang="en-US" sz="2400" dirty="0"/>
              <a:t>iterations to complete the task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723062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1"/>
            <a:ext cx="8001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Rabin-Karp algorithm </a:t>
            </a:r>
          </a:p>
          <a:p>
            <a:pPr algn="just"/>
            <a:endParaRPr lang="en-US" sz="2800" dirty="0" smtClean="0">
              <a:solidFill>
                <a:srgbClr val="C00000"/>
              </a:solidFill>
            </a:endParaRPr>
          </a:p>
          <a:p>
            <a:pPr algn="just"/>
            <a:r>
              <a:rPr lang="en-US" sz="2800" dirty="0" smtClean="0"/>
              <a:t>Rabin-Karp algorithm is an algorithm used for searching/matching patterns in the text using a hash function. </a:t>
            </a:r>
          </a:p>
          <a:p>
            <a:pPr algn="just"/>
            <a:r>
              <a:rPr lang="en-US" sz="2800" dirty="0" smtClean="0"/>
              <a:t>Unlike Naive string matching algorithm, it does not travel through every character in the initial phase rather it filters the characters that do not match and then performs the comparison</a:t>
            </a:r>
          </a:p>
          <a:p>
            <a:pPr algn="just"/>
            <a:endParaRPr lang="en-US" sz="2800" dirty="0" smtClean="0"/>
          </a:p>
          <a:p>
            <a:r>
              <a:rPr lang="en-US" sz="2800" b="1" dirty="0" smtClean="0"/>
              <a:t>A hash function is a tool to map a larger input value to a smaller output value. This output value is called the hash value.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28600"/>
            <a:ext cx="563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How Rabin-Karp Algorithm Works?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02673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67000"/>
            <a:ext cx="69061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29000"/>
            <a:ext cx="800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01501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276600"/>
            <a:ext cx="5334000" cy="103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953000"/>
            <a:ext cx="6953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4419600"/>
            <a:ext cx="476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991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71800"/>
            <a:ext cx="693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9894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696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Other Algorithms: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Knuth-Morris-Pratt (over binary alphabet) KMP algorithm. 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Use knowledge of how search pattern repeats itself. 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Build DFA from pattern.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Run DFA on text.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Boyer-Moore </a:t>
            </a:r>
            <a:r>
              <a:rPr lang="en-US" sz="2800" dirty="0" err="1" smtClean="0"/>
              <a:t>Boyer-Moore</a:t>
            </a:r>
            <a:r>
              <a:rPr lang="en-US" sz="2800" dirty="0" smtClean="0"/>
              <a:t> algorithm (1974).  Right-to-left scanning.</a:t>
            </a:r>
          </a:p>
          <a:p>
            <a:pPr algn="just"/>
            <a:r>
              <a:rPr lang="en-US" sz="2800" dirty="0" smtClean="0"/>
              <a:t> – find offset </a:t>
            </a:r>
            <a:r>
              <a:rPr lang="en-US" sz="2800" dirty="0" err="1" smtClean="0"/>
              <a:t>i</a:t>
            </a:r>
            <a:r>
              <a:rPr lang="en-US" sz="2800" dirty="0" smtClean="0"/>
              <a:t> in text by moving left to right.</a:t>
            </a:r>
          </a:p>
          <a:p>
            <a:pPr algn="just"/>
            <a:r>
              <a:rPr lang="en-US" sz="2800" dirty="0" smtClean="0"/>
              <a:t> – compare pattern to text by moving right to left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216162" cy="603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46" y="914400"/>
            <a:ext cx="769374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48872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0157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93" y="685800"/>
            <a:ext cx="77708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55626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( P </a:t>
            </a:r>
            <a:r>
              <a:rPr lang="en-US" b="1" dirty="0" smtClean="0">
                <a:latin typeface="Times New Roman" pitchFamily="-110" charset="0"/>
                <a:sym typeface="Symbol" pitchFamily="-110" charset="2"/>
              </a:rPr>
              <a:t></a:t>
            </a:r>
            <a:r>
              <a:rPr lang="en-US" b="1" dirty="0" smtClean="0"/>
              <a:t> </a:t>
            </a:r>
            <a:r>
              <a:rPr lang="en-US" b="1" dirty="0" smtClean="0"/>
              <a:t>NP )</a:t>
            </a:r>
            <a:endParaRPr lang="en-US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799"/>
            <a:ext cx="8153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There </a:t>
            </a:r>
            <a:r>
              <a:rPr lang="en-US" sz="2800" dirty="0" smtClean="0"/>
              <a:t>are a lot of problems in NP that we do not know how to solve in polynomial time. Why?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	Because they really don't have polynomial algorithms? </a:t>
            </a:r>
            <a:r>
              <a:rPr lang="en-US" sz="2800" dirty="0" smtClean="0"/>
              <a:t>	</a:t>
            </a:r>
            <a:r>
              <a:rPr lang="en-US" sz="2800" dirty="0" smtClean="0"/>
              <a:t>	Or,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because </a:t>
            </a:r>
            <a:r>
              <a:rPr lang="en-US" sz="2800" dirty="0" smtClean="0"/>
              <a:t>we are not yet clever enough to have found a polynomial algorithm for them</a:t>
            </a:r>
            <a:r>
              <a:rPr lang="en-US" sz="2800" dirty="0" smtClean="0"/>
              <a:t>?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CONCLUSION: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All problems in NP are decidable. </a:t>
            </a:r>
          </a:p>
          <a:p>
            <a:pPr algn="just">
              <a:buFont typeface="Wingdings" pitchFamily="2" charset="2"/>
              <a:buChar char="ü"/>
            </a:pP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That means there is an algorithm.</a:t>
            </a:r>
          </a:p>
          <a:p>
            <a:pPr algn="just">
              <a:buFont typeface="Wingdings" pitchFamily="2" charset="2"/>
              <a:buChar char="ü"/>
            </a:pP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And, the algorithm is no worse than O(2^n</a:t>
            </a:r>
            <a:r>
              <a:rPr lang="en-US" sz="2800" dirty="0" smtClean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457200"/>
            <a:ext cx="7848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At the moment, no one knows. </a:t>
            </a:r>
          </a:p>
          <a:p>
            <a:endParaRPr lang="en-US" sz="2800" dirty="0" smtClean="0"/>
          </a:p>
          <a:p>
            <a:r>
              <a:rPr lang="en-US" sz="2800" dirty="0" smtClean="0"/>
              <a:t>Some believe all problems in NP have polynomial algorithms. Many do not (believe that).</a:t>
            </a:r>
          </a:p>
          <a:p>
            <a:endParaRPr lang="en-US" sz="2800" dirty="0" smtClean="0"/>
          </a:p>
          <a:p>
            <a:r>
              <a:rPr lang="en-US" sz="2800" dirty="0" smtClean="0"/>
              <a:t>The fundamental question in theoretical computer science is: </a:t>
            </a:r>
          </a:p>
          <a:p>
            <a:endParaRPr lang="en-US" sz="2800" dirty="0" smtClean="0"/>
          </a:p>
          <a:p>
            <a:r>
              <a:rPr lang="en-US" sz="2800" dirty="0" smtClean="0"/>
              <a:t>Does P = NP?</a:t>
            </a:r>
          </a:p>
          <a:p>
            <a:endParaRPr lang="en-US" sz="2800" dirty="0" smtClean="0"/>
          </a:p>
          <a:p>
            <a:r>
              <a:rPr lang="en-US" sz="2800" dirty="0" smtClean="0"/>
              <a:t>	There is an award of one million dollars for a proof. </a:t>
            </a:r>
          </a:p>
          <a:p>
            <a:r>
              <a:rPr lang="en-US" sz="2800" dirty="0" smtClean="0"/>
              <a:t>– Either way, True or False.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/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	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"Key" to Complexity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Theory  </a:t>
            </a:r>
            <a:endParaRPr lang="en-US" sz="2400" b="1" dirty="0" smtClean="0">
              <a:solidFill>
                <a:srgbClr val="FF0000"/>
              </a:solidFill>
              <a:latin typeface="Times New Roman" pitchFamily="-110" charset="0"/>
            </a:endParaRPr>
          </a:p>
          <a:p>
            <a:pPr lvl="2" algn="ctr"/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'Reductions,' </a:t>
            </a:r>
          </a:p>
          <a:p>
            <a:pPr marL="166688" lvl="2" indent="-166688"/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Problem A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-110" charset="0"/>
              </a:rPr>
              <a:t>reduces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 to problem B" or, simply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,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	"A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  <a:sym typeface="Zapf Dingbats" pitchFamily="-110" charset="2"/>
              </a:rPr>
              <a:t>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 B"    </a:t>
            </a:r>
            <a:endParaRPr lang="en-US" sz="2400" b="1" dirty="0" smtClean="0">
              <a:solidFill>
                <a:srgbClr val="FF0000"/>
              </a:solidFill>
              <a:latin typeface="Times New Roman" pitchFamily="-110" charset="0"/>
            </a:endParaRPr>
          </a:p>
          <a:p>
            <a:pPr marL="166688" lvl="2" indent="-166688"/>
            <a:r>
              <a:rPr lang="en-US" sz="2400" b="1" dirty="0" smtClean="0">
                <a:solidFill>
                  <a:srgbClr val="FF0000"/>
                </a:solidFill>
                <a:latin typeface="Times New Roman" pitchFamily="-110" charset="0"/>
              </a:rPr>
              <a:t>  </a:t>
            </a:r>
            <a:endParaRPr lang="en-US" sz="2400" b="1" dirty="0" smtClean="0">
              <a:solidFill>
                <a:srgbClr val="FF0000"/>
              </a:solidFill>
              <a:latin typeface="Times New Roman" pitchFamily="-110" charset="0"/>
            </a:endParaRPr>
          </a:p>
          <a:p>
            <a:r>
              <a:rPr lang="en-US" sz="2400" b="1" u="sng" dirty="0" smtClean="0">
                <a:latin typeface="Times New Roman" pitchFamily="-110" charset="0"/>
              </a:rPr>
              <a:t>Theorem.</a:t>
            </a:r>
            <a:r>
              <a:rPr lang="en-US" sz="2400" b="1" dirty="0" smtClean="0">
                <a:latin typeface="Times New Roman" pitchFamily="-110" charset="0"/>
              </a:rPr>
              <a:t> If A </a:t>
            </a:r>
            <a:r>
              <a:rPr lang="en-US" sz="2400" b="1" dirty="0" smtClean="0">
                <a:latin typeface="Times New Roman" pitchFamily="-110" charset="0"/>
                <a:sym typeface="Zapf Dingbats" pitchFamily="-110" charset="2"/>
              </a:rPr>
              <a:t></a:t>
            </a:r>
            <a:r>
              <a:rPr lang="en-US" sz="2400" b="1" dirty="0" smtClean="0">
                <a:latin typeface="Times New Roman" pitchFamily="-110" charset="0"/>
              </a:rPr>
              <a:t> B and problem B is polynomial, then problem A is polynomial.</a:t>
            </a:r>
          </a:p>
          <a:p>
            <a:endParaRPr lang="en-US" sz="2400" b="1" dirty="0" smtClean="0">
              <a:latin typeface="Times New Roman" pitchFamily="-110" charset="0"/>
            </a:endParaRPr>
          </a:p>
          <a:p>
            <a:r>
              <a:rPr lang="en-US" sz="2400" b="1" u="sng" dirty="0" smtClean="0">
                <a:latin typeface="Times New Roman" pitchFamily="-110" charset="0"/>
              </a:rPr>
              <a:t>Corollary.</a:t>
            </a:r>
            <a:r>
              <a:rPr lang="en-US" sz="2400" b="1" dirty="0" smtClean="0">
                <a:latin typeface="Times New Roman" pitchFamily="-110" charset="0"/>
              </a:rPr>
              <a:t> If A </a:t>
            </a:r>
            <a:r>
              <a:rPr lang="en-US" sz="2400" b="1" dirty="0" smtClean="0">
                <a:latin typeface="Times New Roman" pitchFamily="-110" charset="0"/>
                <a:sym typeface="Zapf Dingbats" pitchFamily="-110" charset="2"/>
              </a:rPr>
              <a:t></a:t>
            </a:r>
            <a:r>
              <a:rPr lang="en-US" sz="2400" b="1" dirty="0" smtClean="0">
                <a:latin typeface="Times New Roman" pitchFamily="-110" charset="0"/>
              </a:rPr>
              <a:t> B and problem A is exponential, </a:t>
            </a:r>
            <a:r>
              <a:rPr lang="en-US" sz="2400" b="1" dirty="0" smtClean="0">
                <a:latin typeface="Times New Roman" pitchFamily="-110" charset="0"/>
              </a:rPr>
              <a:t>then</a:t>
            </a:r>
          </a:p>
          <a:p>
            <a:r>
              <a:rPr lang="en-US" sz="2400" b="1" dirty="0" smtClean="0">
                <a:latin typeface="Times New Roman" pitchFamily="-110" charset="0"/>
              </a:rPr>
              <a:t> </a:t>
            </a:r>
            <a:r>
              <a:rPr lang="en-US" sz="2400" b="1" dirty="0" smtClean="0">
                <a:latin typeface="Times New Roman" pitchFamily="-110" charset="0"/>
              </a:rPr>
              <a:t>problem B is exponential</a:t>
            </a:r>
            <a:r>
              <a:rPr lang="en-US" sz="2400" b="1" dirty="0" smtClean="0">
                <a:latin typeface="Times New Roman" pitchFamily="-110" charset="0"/>
              </a:rPr>
              <a:t>.</a:t>
            </a:r>
          </a:p>
          <a:p>
            <a:endParaRPr lang="en-US" sz="2400" b="1" dirty="0" smtClean="0">
              <a:latin typeface="Times New Roman" pitchFamily="-110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A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  <a:sym typeface="Zapf Dingbats" pitchFamily="-110" charset="2"/>
              </a:rPr>
              <a:t>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 B  means:</a:t>
            </a:r>
          </a:p>
          <a:p>
            <a:pPr lvl="2"/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-110" charset="0"/>
            </a:endParaRPr>
          </a:p>
          <a:p>
            <a:pPr lvl="2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'Problem A is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no harder than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 problem B,' </a:t>
            </a:r>
          </a:p>
          <a:p>
            <a:pPr lvl="2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			and, equivalently,</a:t>
            </a:r>
          </a:p>
          <a:p>
            <a:pPr lvl="2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'Problem B is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as hard as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 problem A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-110" charset="0"/>
              </a:rPr>
              <a:t>.’</a:t>
            </a:r>
            <a:endParaRPr lang="en-US" sz="2400" b="1" dirty="0" smtClean="0">
              <a:latin typeface="Times New Roman" pitchFamily="-110" charset="0"/>
            </a:endParaRPr>
          </a:p>
          <a:p>
            <a:pPr lvl="2" algn="ctr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6733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2" algn="just"/>
            <a:r>
              <a:rPr lang="en-US" sz="2000" b="1" dirty="0" smtClean="0">
                <a:latin typeface="Times New Roman" pitchFamily="-110" charset="0"/>
              </a:rPr>
              <a:t>	</a:t>
            </a:r>
            <a:r>
              <a:rPr lang="en-US" sz="2400" b="1" dirty="0" smtClean="0">
                <a:latin typeface="Times New Roman" pitchFamily="-110" charset="0"/>
              </a:rPr>
              <a:t>Polynomial Transformations enforce an equivalence relationship on all decision problems, particularly, those in the Class NP. Class P is one of those classes and is considered to be the "easiest" class of problems in NP. </a:t>
            </a:r>
          </a:p>
          <a:p>
            <a:pPr marL="111125" lvl="2" algn="just"/>
            <a:endParaRPr lang="en-US" sz="2400" b="1" dirty="0" smtClean="0">
              <a:latin typeface="Times New Roman" pitchFamily="-110" charset="0"/>
            </a:endParaRPr>
          </a:p>
          <a:p>
            <a:pPr marL="111125" lvl="2" algn="just"/>
            <a:r>
              <a:rPr lang="en-US" sz="2400" b="1" dirty="0" smtClean="0">
                <a:latin typeface="Times New Roman" pitchFamily="-110" charset="0"/>
              </a:rPr>
              <a:t>	Is there a class in NP that is the "hardest" class in NP?</a:t>
            </a:r>
          </a:p>
          <a:p>
            <a:pPr marL="111125" lvl="2" algn="just"/>
            <a:endParaRPr lang="en-US" sz="2400" b="1" dirty="0" smtClean="0">
              <a:latin typeface="Times New Roman" pitchFamily="-110" charset="0"/>
            </a:endParaRPr>
          </a:p>
          <a:p>
            <a:pPr marL="111125" lvl="2" algn="just"/>
            <a:r>
              <a:rPr lang="en-US" sz="2400" b="1" dirty="0" smtClean="0">
                <a:latin typeface="Times New Roman" pitchFamily="-110" charset="0"/>
              </a:rPr>
              <a:t>	That is, a problem B in NP such that </a:t>
            </a:r>
          </a:p>
          <a:p>
            <a:pPr marL="111125" lvl="2" algn="just"/>
            <a:r>
              <a:rPr lang="en-US" sz="2400" b="1" dirty="0" smtClean="0">
                <a:latin typeface="Times New Roman" pitchFamily="-110" charset="0"/>
              </a:rPr>
              <a:t>			A </a:t>
            </a:r>
            <a:r>
              <a:rPr lang="en-US" sz="2400" b="1" dirty="0" smtClean="0">
                <a:latin typeface="Times New Roman" pitchFamily="-110" charset="0"/>
                <a:sym typeface="Zapf Dingbats" pitchFamily="-110" charset="2"/>
              </a:rPr>
              <a:t></a:t>
            </a:r>
            <a:r>
              <a:rPr lang="en-US" sz="2400" b="1" baseline="-25000" dirty="0" smtClean="0">
                <a:latin typeface="Times New Roman" pitchFamily="-110" charset="0"/>
                <a:sym typeface="Zapf Dingbats" pitchFamily="-110" charset="2"/>
              </a:rPr>
              <a:t>P</a:t>
            </a:r>
            <a:r>
              <a:rPr lang="en-US" sz="2400" b="1" dirty="0" smtClean="0">
                <a:latin typeface="Times New Roman" pitchFamily="-110" charset="0"/>
              </a:rPr>
              <a:t> B 	– for every A in NP</a:t>
            </a:r>
            <a:r>
              <a:rPr lang="en-US" sz="2400" dirty="0" smtClean="0">
                <a:latin typeface="Times New Roman" pitchFamily="-110" charset="0"/>
              </a:rPr>
              <a:t>.</a:t>
            </a:r>
          </a:p>
          <a:p>
            <a:pPr marL="111125" lvl="2" algn="just"/>
            <a:endParaRPr lang="en-US" sz="2400" dirty="0" smtClean="0">
              <a:latin typeface="Times New Roman" pitchFamily="-110" charset="0"/>
            </a:endParaRPr>
          </a:p>
          <a:p>
            <a:pPr marL="111125" lvl="2" algn="just"/>
            <a:r>
              <a:rPr lang="en-US" sz="2400" b="1" dirty="0" smtClean="0">
                <a:solidFill>
                  <a:srgbClr val="C00000"/>
                </a:solidFill>
                <a:latin typeface="Times New Roman" pitchFamily="-110" charset="0"/>
              </a:rPr>
              <a:t>In 1971, Stephen Cook proved there was. Specifically, a problem called </a:t>
            </a:r>
          </a:p>
          <a:p>
            <a:pPr marL="111125" lvl="2" algn="just"/>
            <a:endParaRPr lang="en-US" sz="2400" dirty="0" smtClean="0">
              <a:solidFill>
                <a:srgbClr val="C00000"/>
              </a:solidFill>
            </a:endParaRPr>
          </a:p>
          <a:p>
            <a:pPr marL="111125" lvl="2" algn="just"/>
            <a:r>
              <a:rPr lang="en-US" sz="2400" b="1" i="1" dirty="0" err="1" smtClean="0">
                <a:solidFill>
                  <a:srgbClr val="C00000"/>
                </a:solidFill>
                <a:latin typeface="Times New Roman" pitchFamily="-110" charset="0"/>
              </a:rPr>
              <a:t>Satisfiability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-110" charset="0"/>
              </a:rPr>
              <a:t>(or, SAT).</a:t>
            </a:r>
          </a:p>
          <a:p>
            <a:pPr marL="111125" lvl="2" algn="just"/>
            <a:endParaRPr lang="en-US" sz="2400" dirty="0" smtClean="0">
              <a:latin typeface="Times New Roman" pitchFamily="-110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533401"/>
            <a:ext cx="8505825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53340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Can we assign Boolean values to the variables in U so that every clause is TRUE?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There is no known polynomial algorithm!!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66886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91000"/>
            <a:ext cx="715536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Cooks Theorem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	1) SAT is in NP</a:t>
            </a:r>
          </a:p>
          <a:p>
            <a:r>
              <a:rPr lang="en-US" sz="2400" dirty="0" smtClean="0"/>
              <a:t>	2) For every problem A in NP,</a:t>
            </a:r>
          </a:p>
          <a:p>
            <a:r>
              <a:rPr lang="en-US" sz="2400" dirty="0" smtClean="0"/>
              <a:t>			</a:t>
            </a:r>
            <a:r>
              <a:rPr lang="en-US" sz="2400" b="1" dirty="0" smtClean="0">
                <a:latin typeface="Times New Roman" pitchFamily="-110" charset="0"/>
              </a:rPr>
              <a:t> A </a:t>
            </a:r>
            <a:r>
              <a:rPr lang="en-US" sz="2400" b="1" dirty="0" smtClean="0">
                <a:latin typeface="Times New Roman" pitchFamily="-110" charset="0"/>
                <a:sym typeface="Zapf Dingbats" pitchFamily="-110" charset="2"/>
              </a:rPr>
              <a:t></a:t>
            </a:r>
            <a:r>
              <a:rPr lang="en-US" sz="2400" b="1" baseline="-25000" dirty="0" smtClean="0">
                <a:latin typeface="Times New Roman" pitchFamily="-110" charset="0"/>
                <a:sym typeface="Zapf Dingbats" pitchFamily="-110" charset="2"/>
              </a:rPr>
              <a:t>P</a:t>
            </a:r>
            <a:r>
              <a:rPr lang="en-US" sz="2400" b="1" dirty="0" smtClean="0">
                <a:latin typeface="Times New Roman" pitchFamily="-110" charset="0"/>
              </a:rPr>
              <a:t> SAT</a:t>
            </a:r>
            <a:endParaRPr lang="en-US" sz="2400" dirty="0" smtClean="0"/>
          </a:p>
          <a:p>
            <a:r>
              <a:rPr lang="en-US" sz="2400" dirty="0" smtClean="0"/>
              <a:t>Thus, SAT is as hard as every problem </a:t>
            </a:r>
            <a:r>
              <a:rPr lang="en-US" sz="2400" dirty="0" err="1" smtClean="0"/>
              <a:t>inNP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Since SAT is itself in NP, that means SAT is a hardest problem in NP (there can be more than one).</a:t>
            </a:r>
          </a:p>
          <a:p>
            <a:endParaRPr lang="en-US" sz="2400" dirty="0" smtClean="0"/>
          </a:p>
          <a:p>
            <a:r>
              <a:rPr lang="en-US" sz="2400" dirty="0" smtClean="0"/>
              <a:t>A hardest problem in a class is called the "completion" of that class.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Therefore, SAT is NP–Complete.</a:t>
            </a:r>
            <a:endParaRPr 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/>
            <a:r>
              <a:rPr lang="en-US" sz="2400" dirty="0" smtClean="0">
                <a:latin typeface="Times New Roman" pitchFamily="-110" charset="0"/>
              </a:rPr>
              <a:t>Definition: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-110" charset="0"/>
              </a:rPr>
              <a:t>Problem B is NP–Hard if there is a Turing reduction A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-110" charset="0"/>
                <a:sym typeface="Zapf Dingbats" pitchFamily="-110" charset="2"/>
              </a:rPr>
              <a:t>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-110" charset="0"/>
              </a:rPr>
              <a:t> B for some problem A in NP–Complete.</a:t>
            </a:r>
          </a:p>
          <a:p>
            <a:pPr marL="0" lvl="2" algn="just"/>
            <a:endParaRPr lang="en-US" sz="2400" dirty="0" smtClean="0">
              <a:solidFill>
                <a:srgbClr val="C00000"/>
              </a:solidFill>
              <a:latin typeface="Times New Roman" pitchFamily="-110" charset="0"/>
            </a:endParaRPr>
          </a:p>
          <a:p>
            <a:pPr marL="0" lvl="2" algn="just"/>
            <a:r>
              <a:rPr lang="en-US" sz="2400" dirty="0" smtClean="0">
                <a:solidFill>
                  <a:srgbClr val="C00000"/>
                </a:solidFill>
                <a:latin typeface="Times New Roman" pitchFamily="-110" charset="0"/>
              </a:rPr>
              <a:t>	This implies NP–Hard problems are at least as hard as NP–Complete problems.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7924800" cy="318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09800" y="5867400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-110" charset="0"/>
              </a:rPr>
              <a:t>Thus, NP–Complete is a subset of NP–Hard. 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219200"/>
            <a:ext cx="2576513" cy="354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Relationship between P, NP, NPC and NP HARD Problems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133600"/>
            <a:ext cx="342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563" lvl="2">
              <a:lnSpc>
                <a:spcPct val="90000"/>
              </a:lnSpc>
            </a:pPr>
            <a:r>
              <a:rPr lang="en-US" sz="2000" b="1" dirty="0" smtClean="0">
                <a:latin typeface="Times New Roman" pitchFamily="-110" charset="0"/>
              </a:rPr>
              <a:t>Examples for NP Complete </a:t>
            </a:r>
            <a:r>
              <a:rPr lang="en-US" sz="2000" b="1" dirty="0" smtClean="0">
                <a:latin typeface="Times New Roman" pitchFamily="-110" charset="0"/>
              </a:rPr>
              <a:t>problems as: </a:t>
            </a:r>
          </a:p>
          <a:p>
            <a:pPr marL="0" lvl="2">
              <a:lnSpc>
                <a:spcPct val="90000"/>
              </a:lnSpc>
            </a:pPr>
            <a:r>
              <a:rPr lang="en-US" sz="2000" b="1" dirty="0" smtClean="0">
                <a:latin typeface="Times New Roman" pitchFamily="-110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3-SAT</a:t>
            </a:r>
            <a:endParaRPr lang="en-US" sz="2000" b="1" dirty="0" smtClean="0">
              <a:solidFill>
                <a:srgbClr val="C00000"/>
              </a:solidFill>
              <a:latin typeface="Times New Roman" pitchFamily="-110" charset="0"/>
            </a:endParaRPr>
          </a:p>
          <a:p>
            <a:pPr marL="0" lvl="2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3DM</a:t>
            </a:r>
            <a:endParaRPr lang="en-US" sz="2000" b="1" dirty="0" smtClean="0">
              <a:solidFill>
                <a:srgbClr val="C00000"/>
              </a:solidFill>
              <a:latin typeface="Times New Roman" pitchFamily="-110" charset="0"/>
            </a:endParaRPr>
          </a:p>
          <a:p>
            <a:pPr marL="0" lvl="2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Vertex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Cover, </a:t>
            </a:r>
          </a:p>
          <a:p>
            <a:pPr marL="0" lvl="2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Independent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Set, </a:t>
            </a:r>
          </a:p>
          <a:p>
            <a:pPr marL="0" lvl="2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Knapsack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, </a:t>
            </a:r>
          </a:p>
          <a:p>
            <a:pPr marL="0" lvl="2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Multiprocessor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Scheduling, and </a:t>
            </a:r>
          </a:p>
          <a:p>
            <a:pPr marL="0" lvl="2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Partition</a:t>
            </a:r>
            <a:r>
              <a:rPr lang="en-US" sz="2000" b="1" dirty="0" smtClean="0">
                <a:latin typeface="Times New Roman" pitchFamily="-110" charset="0"/>
              </a:rPr>
              <a:t>.</a:t>
            </a:r>
            <a:endParaRPr lang="en-US" sz="2000" b="1" dirty="0" smtClean="0">
              <a:latin typeface="Times New Roman" pitchFamily="-11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4876800"/>
            <a:ext cx="342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563" lvl="2">
              <a:lnSpc>
                <a:spcPct val="90000"/>
              </a:lnSpc>
            </a:pPr>
            <a:r>
              <a:rPr lang="en-US" sz="2000" b="1" dirty="0" smtClean="0">
                <a:latin typeface="Times New Roman" pitchFamily="-110" charset="0"/>
              </a:rPr>
              <a:t>Special Example for NP Hard problems:</a:t>
            </a:r>
          </a:p>
          <a:p>
            <a:pPr marL="55563" lvl="2">
              <a:lnSpc>
                <a:spcPct val="90000"/>
              </a:lnSpc>
            </a:pPr>
            <a:endParaRPr lang="en-US" sz="2000" b="1" dirty="0" smtClean="0">
              <a:solidFill>
                <a:srgbClr val="C00000"/>
              </a:solidFill>
              <a:latin typeface="Times New Roman" pitchFamily="-110" charset="0"/>
            </a:endParaRPr>
          </a:p>
          <a:p>
            <a:pPr marL="55563" lvl="2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Halting Problem(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 pitchFamily="-110" charset="0"/>
              </a:rPr>
              <a:t>Undecidable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-110" charset="0"/>
              </a:rPr>
              <a:t>)</a:t>
            </a:r>
          </a:p>
          <a:p>
            <a:pPr marL="55563" lvl="2">
              <a:lnSpc>
                <a:spcPct val="90000"/>
              </a:lnSpc>
            </a:pPr>
            <a:endParaRPr lang="en-US" sz="2000" b="1" dirty="0" smtClean="0">
              <a:latin typeface="Times New Roman" pitchFamily="-110" charset="0"/>
            </a:endParaRPr>
          </a:p>
          <a:p>
            <a:pPr marL="0" lvl="2">
              <a:lnSpc>
                <a:spcPct val="90000"/>
              </a:lnSpc>
            </a:pPr>
            <a:endParaRPr lang="en-US" sz="2000" b="1" dirty="0" smtClean="0">
              <a:latin typeface="Times New Roman" pitchFamily="-11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676204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05400"/>
            <a:ext cx="571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315283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Arial" pitchFamily="34" charset="0"/>
                <a:cs typeface="Arial" pitchFamily="34" charset="0"/>
              </a:rPr>
              <a:t>In the randomized version of Quick sort we impose a distribution on input by picking the pivot element randomly.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Randomized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Quick Sort works well even when the array is sorted/reversely sorted and the complexity is more towards O(n log n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(Yet, there is still a possibility that the randomly picked element is always an extreme.)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33400"/>
            <a:ext cx="5534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251" y="990600"/>
            <a:ext cx="847274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</a:t>
            </a:r>
            <a:r>
              <a:rPr lang="en-US" sz="2400" b="1" dirty="0" smtClean="0"/>
              <a:t>f the pivot is selected uniformly at random, the expected number of comparisons of this randomized version of </a:t>
            </a:r>
            <a:r>
              <a:rPr lang="en-US" sz="2400" b="1" dirty="0" err="1" smtClean="0"/>
              <a:t>Quicksort</a:t>
            </a:r>
            <a:r>
              <a:rPr lang="en-US" sz="2400" b="1" dirty="0" smtClean="0"/>
              <a:t> is bounded by O(n log n).</a:t>
            </a:r>
          </a:p>
          <a:p>
            <a:pPr algn="just"/>
            <a:r>
              <a:rPr lang="en-US" sz="2400" dirty="0" smtClean="0"/>
              <a:t>To analyze the </a:t>
            </a:r>
            <a:r>
              <a:rPr lang="en-US" sz="2400" b="1" i="1" dirty="0" smtClean="0">
                <a:solidFill>
                  <a:srgbClr val="FF0000"/>
                </a:solidFill>
              </a:rPr>
              <a:t>total number of comparisons let us take the total number of comparisons as a sum of simpler random variables, and then just analyze the simpler ones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048000"/>
            <a:ext cx="8001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953000"/>
            <a:ext cx="46939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762000"/>
            <a:ext cx="752763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066800" y="2438400"/>
            <a:ext cx="7391400" cy="160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other words, for a given element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 is compared to element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 with probability 1, to element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+ 2 with probability 2/3, to element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+ 3 with probability 2/4, to element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+ 4 with probability 2/5 and so 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4400" y="4038600"/>
            <a:ext cx="79572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1" y="685800"/>
            <a:ext cx="84581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533</Words>
  <Application>Microsoft Office PowerPoint</Application>
  <PresentationFormat>On-screen Show (4:3)</PresentationFormat>
  <Paragraphs>111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Randomized Quick Sort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Relationship between P, NP, NPC and NP HARD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Quick Sort</dc:title>
  <dc:creator>staff</dc:creator>
  <cp:lastModifiedBy>staff</cp:lastModifiedBy>
  <cp:revision>103</cp:revision>
  <dcterms:created xsi:type="dcterms:W3CDTF">2020-04-12T23:47:26Z</dcterms:created>
  <dcterms:modified xsi:type="dcterms:W3CDTF">2020-04-23T06:18:01Z</dcterms:modified>
</cp:coreProperties>
</file>