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74" autoAdjust="0"/>
    <p:restoredTop sz="94660"/>
  </p:normalViewPr>
  <p:slideViewPr>
    <p:cSldViewPr>
      <p:cViewPr varScale="1">
        <p:scale>
          <a:sx n="64" d="100"/>
          <a:sy n="64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06DF4-99E4-4076-808E-E69C50256E71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12524-9EBE-4223-A49F-D986B1A46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12524-9EBE-4223-A49F-D986B1A468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7330-B917-46FE-AB57-428003D2544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959-AF20-4D5E-9432-18E953AAA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7330-B917-46FE-AB57-428003D2544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959-AF20-4D5E-9432-18E953AAA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7330-B917-46FE-AB57-428003D2544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959-AF20-4D5E-9432-18E953AAA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7330-B917-46FE-AB57-428003D2544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959-AF20-4D5E-9432-18E953AAA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7330-B917-46FE-AB57-428003D2544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959-AF20-4D5E-9432-18E953AAA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7330-B917-46FE-AB57-428003D2544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959-AF20-4D5E-9432-18E953AAA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7330-B917-46FE-AB57-428003D2544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959-AF20-4D5E-9432-18E953AAA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7330-B917-46FE-AB57-428003D2544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959-AF20-4D5E-9432-18E953AAA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7330-B917-46FE-AB57-428003D2544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959-AF20-4D5E-9432-18E953AAA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7330-B917-46FE-AB57-428003D2544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959-AF20-4D5E-9432-18E953AAA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7330-B917-46FE-AB57-428003D2544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6959-AF20-4D5E-9432-18E953AAA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27330-B917-46FE-AB57-428003D2544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D6959-AF20-4D5E-9432-18E953AAA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UNIT 5	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8001000" cy="5257800"/>
          </a:xfrm>
          <a:solidFill>
            <a:srgbClr val="FFFF00"/>
          </a:solidFill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INTRODUCTION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TO RANDOMIZATION AND APPROXIMATION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ALGORITHMS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				</a:t>
            </a:r>
            <a:r>
              <a:rPr lang="en-US" sz="2400" dirty="0" err="1" smtClean="0">
                <a:solidFill>
                  <a:srgbClr val="FF0000"/>
                </a:solidFill>
              </a:rPr>
              <a:t>S.Sridhar</a:t>
            </a:r>
            <a:r>
              <a:rPr lang="en-US" sz="2400" dirty="0" smtClean="0">
                <a:solidFill>
                  <a:srgbClr val="FF0000"/>
                </a:solidFill>
              </a:rPr>
              <a:t>, AP/CSE,</a:t>
            </a:r>
          </a:p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				SRMIST, VADAPALANI CAMPUS.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The hiring problem</a:t>
            </a:r>
            <a:endParaRPr lang="en-US" sz="3600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807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3581400"/>
            <a:ext cx="8382000" cy="304698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If m people hired, </a:t>
            </a:r>
            <a:r>
              <a:rPr lang="en-US" sz="2400" b="1" dirty="0" smtClean="0"/>
              <a:t>total cost </a:t>
            </a:r>
            <a:r>
              <a:rPr lang="en-US" sz="2400" b="1" dirty="0"/>
              <a:t>O(n </a:t>
            </a:r>
            <a:r>
              <a:rPr lang="en-US" sz="2400" b="1" dirty="0" err="1"/>
              <a:t>c</a:t>
            </a:r>
            <a:r>
              <a:rPr lang="en-US" sz="2400" b="1" baseline="-25000" dirty="0" err="1"/>
              <a:t>i</a:t>
            </a:r>
            <a:r>
              <a:rPr lang="en-US" sz="2400" b="1" dirty="0"/>
              <a:t> + m </a:t>
            </a:r>
            <a:r>
              <a:rPr lang="en-US" sz="2400" b="1" dirty="0" err="1"/>
              <a:t>c</a:t>
            </a:r>
            <a:r>
              <a:rPr lang="en-US" sz="2400" b="1" baseline="-25000" dirty="0" err="1"/>
              <a:t>h</a:t>
            </a:r>
            <a:r>
              <a:rPr lang="en-US" sz="2400" b="1" dirty="0"/>
              <a:t> </a:t>
            </a:r>
            <a:r>
              <a:rPr lang="en-US" sz="2400" b="1" dirty="0" smtClean="0"/>
              <a:t>)  </a:t>
            </a:r>
            <a:r>
              <a:rPr lang="en-US" sz="2400" dirty="0" smtClean="0"/>
              <a:t>(If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is small, can focus on (m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h</a:t>
            </a:r>
            <a:r>
              <a:rPr lang="en-US" sz="2400" dirty="0" smtClean="0"/>
              <a:t> ) )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Worst-case?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Hire each person interviewed (they come in increasing order of quality);		then       </a:t>
            </a:r>
            <a:r>
              <a:rPr lang="en-US" sz="2400" b="1" dirty="0" smtClean="0"/>
              <a:t>total cost = n </a:t>
            </a:r>
            <a:r>
              <a:rPr lang="en-US" sz="2400" b="1" dirty="0" err="1" smtClean="0"/>
              <a:t>c</a:t>
            </a:r>
            <a:r>
              <a:rPr lang="en-US" sz="2400" b="1" baseline="-25000" dirty="0" err="1" smtClean="0"/>
              <a:t>h</a:t>
            </a:r>
            <a:r>
              <a:rPr lang="en-US" sz="2400" b="1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But reasonable to expect this will not happen. Yet we don’t know the order and we don’t have a control over that</a:t>
            </a:r>
          </a:p>
          <a:p>
            <a:r>
              <a:rPr lang="en-US" sz="2400" dirty="0" smtClean="0"/>
              <a:t> What do we expect to happen in an average case? 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"/>
            <a:ext cx="7282618" cy="2209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5146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200" y="28956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200" y="3886200"/>
            <a:ext cx="7315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8200" y="5257800"/>
            <a:ext cx="7315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914400"/>
            <a:ext cx="8211197" cy="5029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868362"/>
          </a:xfrm>
        </p:spPr>
        <p:txBody>
          <a:bodyPr>
            <a:noAutofit/>
          </a:bodyPr>
          <a:lstStyle/>
          <a:p>
            <a:pPr algn="just"/>
            <a:r>
              <a:rPr lang="en-US" sz="3000" b="1" dirty="0" smtClean="0">
                <a:solidFill>
                  <a:srgbClr val="C00000"/>
                </a:solidFill>
              </a:rPr>
              <a:t>INTRODUCTION TO APPROXIMATION ALGORITHMS</a:t>
            </a:r>
            <a:endParaRPr lang="en-US" sz="3000" b="1" dirty="0">
              <a:solidFill>
                <a:srgbClr val="C0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924800" cy="49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797693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DEFINITION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895600"/>
          </a:xfrm>
        </p:spPr>
        <p:txBody>
          <a:bodyPr/>
          <a:lstStyle/>
          <a:p>
            <a:r>
              <a:rPr lang="en-US" dirty="0" smtClean="0"/>
              <a:t>Given an optimization problem P, an algorithm A is said to be an approximation algorithm for P, if for any given instance I, it returns an approximate solution, that is a feasible solution.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A COMPARISON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14400" y="1447800"/>
            <a:ext cx="7569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886701" cy="5257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350121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8369710" cy="540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</a:t>
            </a:r>
            <a:endParaRPr lang="en-US" sz="3600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895600"/>
            <a:ext cx="7924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2209800"/>
            <a:ext cx="266700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914400" y="1295400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Input</a:t>
            </a:r>
            <a:r>
              <a:rPr lang="en-US" sz="2400" dirty="0"/>
              <a:t>: An array of </a:t>
            </a:r>
            <a:r>
              <a:rPr lang="en-US" sz="2400" i="1" dirty="0"/>
              <a:t>n</a:t>
            </a:r>
            <a:r>
              <a:rPr lang="en-US" sz="2400" dirty="0"/>
              <a:t>≥2 </a:t>
            </a:r>
            <a:r>
              <a:rPr lang="en-US" sz="2400" dirty="0" smtClean="0"/>
              <a:t>elements, having  </a:t>
            </a:r>
            <a:r>
              <a:rPr lang="en-US" sz="2400" dirty="0" err="1" smtClean="0"/>
              <a:t>a’s</a:t>
            </a:r>
            <a:r>
              <a:rPr lang="en-US" sz="2400" dirty="0" smtClean="0"/>
              <a:t> and </a:t>
            </a:r>
            <a:r>
              <a:rPr lang="en-US" sz="2400" dirty="0" err="1" smtClean="0"/>
              <a:t>b’s</a:t>
            </a:r>
            <a:r>
              <a:rPr lang="en-US" sz="2400" dirty="0" smtClean="0"/>
              <a:t> in it</a:t>
            </a:r>
            <a:endParaRPr lang="en-US" sz="2400" dirty="0"/>
          </a:p>
          <a:p>
            <a:r>
              <a:rPr lang="en-US" sz="2400" b="1" dirty="0"/>
              <a:t>Output</a:t>
            </a:r>
            <a:r>
              <a:rPr lang="en-US" sz="2400" dirty="0"/>
              <a:t>: Find an ‘</a:t>
            </a:r>
            <a:r>
              <a:rPr lang="en-US" sz="2400" i="1" dirty="0"/>
              <a:t>a</a:t>
            </a:r>
            <a:r>
              <a:rPr lang="en-US" sz="2400" dirty="0"/>
              <a:t>’ in the 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4188"/>
            <a:ext cx="8258895" cy="556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 simple Monte Carlo Method</a:t>
            </a:r>
            <a:endParaRPr lang="en-US" sz="36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821483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30510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458200" cy="5791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Probabilistic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Analysis</a:t>
            </a:r>
          </a:p>
          <a:p>
            <a:pPr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000" dirty="0"/>
              <a:t>A</a:t>
            </a:r>
            <a:r>
              <a:rPr lang="en-US" sz="3000" dirty="0" smtClean="0"/>
              <a:t>lgorithm </a:t>
            </a:r>
            <a:r>
              <a:rPr lang="en-US" sz="3000" dirty="0"/>
              <a:t>output/performance can vary depending on </a:t>
            </a:r>
            <a:r>
              <a:rPr lang="en-US" sz="3000" dirty="0" smtClean="0"/>
              <a:t>random bits.</a:t>
            </a:r>
          </a:p>
          <a:p>
            <a:pPr>
              <a:buNone/>
            </a:pPr>
            <a:endParaRPr lang="en-US" sz="3000" dirty="0"/>
          </a:p>
          <a:p>
            <a:pPr>
              <a:buFont typeface="Wingdings" pitchFamily="2" charset="2"/>
              <a:buChar char="Ø"/>
            </a:pPr>
            <a:r>
              <a:rPr lang="en-US" sz="3000" dirty="0" smtClean="0"/>
              <a:t>Analysis </a:t>
            </a:r>
            <a:r>
              <a:rPr lang="en-US" sz="3000" dirty="0"/>
              <a:t>will </a:t>
            </a:r>
            <a:r>
              <a:rPr lang="en-US" sz="3000" dirty="0" smtClean="0"/>
              <a:t>yield </a:t>
            </a:r>
            <a:r>
              <a:rPr lang="en-US" sz="3000" dirty="0"/>
              <a:t>probabilistic statements</a:t>
            </a:r>
            <a:r>
              <a:rPr lang="en-US" sz="3000" dirty="0" smtClean="0"/>
              <a:t>.</a:t>
            </a:r>
          </a:p>
          <a:p>
            <a:pPr>
              <a:buNone/>
            </a:pPr>
            <a:endParaRPr lang="en-US" sz="3000" dirty="0" smtClean="0"/>
          </a:p>
          <a:p>
            <a:pPr>
              <a:buFont typeface="Wingdings" pitchFamily="2" charset="2"/>
              <a:buChar char="Ø"/>
            </a:pPr>
            <a:r>
              <a:rPr lang="en-US" sz="3000" dirty="0" smtClean="0"/>
              <a:t>For </a:t>
            </a:r>
            <a:r>
              <a:rPr lang="en-US" sz="3000" dirty="0"/>
              <a:t>a random variable X, Pr(X = x) denotes the </a:t>
            </a:r>
            <a:r>
              <a:rPr lang="en-US" sz="3000" dirty="0" smtClean="0"/>
              <a:t>probability with </a:t>
            </a:r>
            <a:r>
              <a:rPr lang="en-US" sz="3000" dirty="0"/>
              <a:t>which X takes the value x</a:t>
            </a:r>
            <a:r>
              <a:rPr lang="en-US" sz="3000" dirty="0" smtClean="0"/>
              <a:t>.</a:t>
            </a:r>
          </a:p>
          <a:p>
            <a:pPr>
              <a:buNone/>
            </a:pPr>
            <a:endParaRPr lang="en-US" sz="3000" dirty="0"/>
          </a:p>
          <a:p>
            <a:pPr>
              <a:buFont typeface="Wingdings" pitchFamily="2" charset="2"/>
              <a:buChar char="Ø"/>
            </a:pPr>
            <a:r>
              <a:rPr lang="en-US" sz="3000" dirty="0" smtClean="0"/>
              <a:t>E(X</a:t>
            </a:r>
            <a:r>
              <a:rPr lang="en-US" sz="3000" dirty="0"/>
              <a:t>) denotes the expectation of the random variable X.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160</Words>
  <Application>Microsoft Office PowerPoint</Application>
  <PresentationFormat>On-screen Show (4:3)</PresentationFormat>
  <Paragraphs>34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UNIT 5 </vt:lpstr>
      <vt:lpstr>Slide 2</vt:lpstr>
      <vt:lpstr>Slide 3</vt:lpstr>
      <vt:lpstr>Slide 4</vt:lpstr>
      <vt:lpstr>EXAMPLE</vt:lpstr>
      <vt:lpstr>Slide 6</vt:lpstr>
      <vt:lpstr>A simple Monte Carlo Method</vt:lpstr>
      <vt:lpstr>Slide 8</vt:lpstr>
      <vt:lpstr>Slide 9</vt:lpstr>
      <vt:lpstr>The hiring problem</vt:lpstr>
      <vt:lpstr>Slide 11</vt:lpstr>
      <vt:lpstr>Slide 12</vt:lpstr>
      <vt:lpstr>INTRODUCTION TO APPROXIMATION ALGORITHMS</vt:lpstr>
      <vt:lpstr>Slide 14</vt:lpstr>
      <vt:lpstr>DEFINITION</vt:lpstr>
      <vt:lpstr>A COMPARISON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staff</dc:creator>
  <cp:lastModifiedBy>staff</cp:lastModifiedBy>
  <cp:revision>34</cp:revision>
  <dcterms:created xsi:type="dcterms:W3CDTF">2020-04-08T19:01:57Z</dcterms:created>
  <dcterms:modified xsi:type="dcterms:W3CDTF">2020-04-10T08:08:22Z</dcterms:modified>
</cp:coreProperties>
</file>