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0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2010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6C580-A4E4-4A53-BCB7-293B8D44F152}" type="datetimeFigureOut">
              <a:rPr lang="en-US" smtClean="0"/>
              <a:pPr/>
              <a:t>21-03-2020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D6FB1-8ED7-4897-AB01-7E072D7E7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6FB1-8ED7-4897-AB01-7E072D7E7DE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6FB1-8ED7-4897-AB01-7E072D7E7DE0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8174-912D-44EC-B124-D7DAB0D99586}" type="datetimeFigureOut">
              <a:rPr lang="en-US" smtClean="0"/>
              <a:pPr/>
              <a:t>21-03-2020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A404-BB23-44C0-BB41-8286B366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8174-912D-44EC-B124-D7DAB0D99586}" type="datetimeFigureOut">
              <a:rPr lang="en-US" smtClean="0"/>
              <a:pPr/>
              <a:t>21-03-2020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A404-BB23-44C0-BB41-8286B366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8174-912D-44EC-B124-D7DAB0D99586}" type="datetimeFigureOut">
              <a:rPr lang="en-US" smtClean="0"/>
              <a:pPr/>
              <a:t>21-03-2020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A404-BB23-44C0-BB41-8286B366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8174-912D-44EC-B124-D7DAB0D99586}" type="datetimeFigureOut">
              <a:rPr lang="en-US" smtClean="0"/>
              <a:pPr/>
              <a:t>21-03-2020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A404-BB23-44C0-BB41-8286B366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8174-912D-44EC-B124-D7DAB0D99586}" type="datetimeFigureOut">
              <a:rPr lang="en-US" smtClean="0"/>
              <a:pPr/>
              <a:t>21-03-2020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A404-BB23-44C0-BB41-8286B366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8174-912D-44EC-B124-D7DAB0D99586}" type="datetimeFigureOut">
              <a:rPr lang="en-US" smtClean="0"/>
              <a:pPr/>
              <a:t>21-03-2020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A404-BB23-44C0-BB41-8286B366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8174-912D-44EC-B124-D7DAB0D99586}" type="datetimeFigureOut">
              <a:rPr lang="en-US" smtClean="0"/>
              <a:pPr/>
              <a:t>21-03-2020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A404-BB23-44C0-BB41-8286B366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8174-912D-44EC-B124-D7DAB0D99586}" type="datetimeFigureOut">
              <a:rPr lang="en-US" smtClean="0"/>
              <a:pPr/>
              <a:t>21-03-2020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A404-BB23-44C0-BB41-8286B366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8174-912D-44EC-B124-D7DAB0D99586}" type="datetimeFigureOut">
              <a:rPr lang="en-US" smtClean="0"/>
              <a:pPr/>
              <a:t>21-03-2020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A404-BB23-44C0-BB41-8286B366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8174-912D-44EC-B124-D7DAB0D99586}" type="datetimeFigureOut">
              <a:rPr lang="en-US" smtClean="0"/>
              <a:pPr/>
              <a:t>21-03-2020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A404-BB23-44C0-BB41-8286B366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8174-912D-44EC-B124-D7DAB0D99586}" type="datetimeFigureOut">
              <a:rPr lang="en-US" smtClean="0"/>
              <a:pPr/>
              <a:t>21-03-2020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A404-BB23-44C0-BB41-8286B366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18174-912D-44EC-B124-D7DAB0D99586}" type="datetimeFigureOut">
              <a:rPr lang="en-US" smtClean="0"/>
              <a:pPr/>
              <a:t>21-03-2020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AA404-BB23-44C0-BB41-8286B366E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tinyurl.com/tarrx2v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ynamic-programming-set-10-0-1-knapsack-problem/" TargetMode="External"/><Relationship Id="rId2" Type="http://schemas.openxmlformats.org/officeDocument/2006/relationships/hyperlink" Target="https://www.geeksforgeeks.org/fractional-knapsack-problem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38400"/>
            <a:ext cx="7848600" cy="3733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002060"/>
                </a:solidFill>
              </a:rPr>
              <a:t>UNIT-4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	</a:t>
            </a:r>
            <a:r>
              <a:rPr lang="en-US" sz="2700" dirty="0" smtClean="0">
                <a:solidFill>
                  <a:srgbClr val="002060"/>
                </a:solidFill>
              </a:rPr>
              <a:t>Prepared by,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					S.Sridhar, AP/CSE,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					SRMIST-VDP Campus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219200"/>
            <a:ext cx="80625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002060"/>
                </a:solidFill>
              </a:rPr>
              <a:t>18CSC204J / </a:t>
            </a:r>
            <a:r>
              <a:rPr lang="en-US" sz="2800" b="1" dirty="0">
                <a:solidFill>
                  <a:srgbClr val="002060"/>
                </a:solidFill>
              </a:rPr>
              <a:t>DESIGN AND ANALYSIS OF ALGORITHMS</a:t>
            </a:r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0"/>
            <a:ext cx="20764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N-Queens problem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0489" y="1639094"/>
            <a:ext cx="7481486" cy="460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/>
              <a:t>The conditions to test whether two queens are on the same diagonal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819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038600"/>
            <a:ext cx="6324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143000"/>
            <a:ext cx="64008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863" y="228600"/>
            <a:ext cx="7972747" cy="6172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90600" y="6027003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For Video Lecture :  </a:t>
            </a:r>
            <a:r>
              <a:rPr lang="en-US" sz="2400" b="1" dirty="0" smtClean="0">
                <a:solidFill>
                  <a:srgbClr val="FF0000"/>
                </a:solidFill>
                <a:hlinkClick r:id="rId4"/>
              </a:rPr>
              <a:t>https</a:t>
            </a:r>
            <a:r>
              <a:rPr lang="en-US" sz="2400" b="1" dirty="0">
                <a:solidFill>
                  <a:srgbClr val="FF0000"/>
                </a:solidFill>
                <a:hlinkClick r:id="rId4"/>
              </a:rPr>
              <a:t>://tinyurl.com/tarrx2v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defRPr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228" y="502478"/>
            <a:ext cx="7929371" cy="574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796115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305" y="882101"/>
            <a:ext cx="7993095" cy="513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800"/>
            <a:ext cx="7542331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304800"/>
            <a:ext cx="8610601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338" y="557213"/>
            <a:ext cx="7553325" cy="538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876800" y="24384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 =1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4400" y="30480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 =2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47244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X5=2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41148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X4 =3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5800" y="35052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X3 =1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24800" y="54864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X6 =3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STATE SPACE TREE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6096000"/>
            <a:ext cx="685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X1,x2,x3,….x6 are nodes in Graph and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dirty="0" smtClean="0"/>
              <a:t>  represents color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838200"/>
            <a:ext cx="410527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990600" y="6019800"/>
            <a:ext cx="701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For Video Lecture : </a:t>
            </a:r>
            <a:r>
              <a:rPr lang="en-US" sz="2400" b="1" dirty="0" smtClean="0"/>
              <a:t>https://tinyurl.com/twwt3je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838200" y="4876800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Time Complexity = </a:t>
            </a:r>
            <a:r>
              <a:rPr lang="en-US" sz="2400" b="1" dirty="0" smtClean="0"/>
              <a:t>O(</a:t>
            </a:r>
            <a:r>
              <a:rPr lang="en-US" sz="2400" b="1" dirty="0" err="1" smtClean="0"/>
              <a:t>nm</a:t>
            </a:r>
            <a:r>
              <a:rPr lang="en-US" sz="2400" b="1" baseline="30000" dirty="0" err="1" smtClean="0"/>
              <a:t>n</a:t>
            </a:r>
            <a:r>
              <a:rPr lang="en-US" sz="2400" b="1" baseline="30000" dirty="0" smtClean="0"/>
              <a:t> </a:t>
            </a:r>
            <a:r>
              <a:rPr lang="en-US" sz="2400" b="1" dirty="0" smtClean="0"/>
              <a:t>)  //where n=no. of vertex, m=no. of color used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Backtracking and Branch- and- Bound</a:t>
            </a:r>
            <a:endParaRPr lang="en-US" sz="40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7315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72323"/>
            <a:ext cx="7086600" cy="6385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78972"/>
            <a:ext cx="7010400" cy="6174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7640658" cy="592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371600" y="6211669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For Video Lecture :  </a:t>
            </a:r>
            <a:r>
              <a:rPr lang="en-US" sz="2400" b="1" dirty="0" smtClean="0"/>
              <a:t>https://tinyurl.com/wx2gplu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3438"/>
            <a:ext cx="7848600" cy="577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8600"/>
            <a:ext cx="6191250" cy="628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953000" y="6019801"/>
            <a:ext cx="4565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Time Complexity = O (2</a:t>
            </a:r>
            <a:r>
              <a:rPr lang="en-US" sz="2400" b="1" baseline="30000" dirty="0" smtClean="0"/>
              <a:t>n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0"/>
            <a:ext cx="7739063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Hamiltonian Cycle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143000"/>
            <a:ext cx="8305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 A </a:t>
            </a:r>
            <a:r>
              <a:rPr lang="en-US" sz="2800" b="1" dirty="0" smtClean="0"/>
              <a:t>Hamiltonian</a:t>
            </a:r>
            <a:r>
              <a:rPr lang="en-US" sz="2800" dirty="0" smtClean="0"/>
              <a:t> graph is the directed or undirected graph containing a Hamiltonian cycle. </a:t>
            </a:r>
          </a:p>
          <a:p>
            <a:pPr>
              <a:buFont typeface="Wingdings" pitchFamily="2" charset="2"/>
              <a:buChar char="q"/>
            </a:pPr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The </a:t>
            </a:r>
            <a:r>
              <a:rPr lang="en-US" sz="2800" b="1" dirty="0" smtClean="0"/>
              <a:t>Hamiltonian cycle</a:t>
            </a:r>
            <a:r>
              <a:rPr lang="en-US" sz="2800" dirty="0" smtClean="0"/>
              <a:t> is the cycle that traverses all the vertices of the given graph G exactly once and then ends at the starting vertex.</a:t>
            </a:r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The input for the Hamiltonian graph problem can be the directed or undirected graph. The Hamiltonian problem involves checking if the Hamiltonian cycle is present in a graph </a:t>
            </a:r>
            <a:r>
              <a:rPr lang="en-US" sz="2800" b="1" dirty="0" smtClean="0"/>
              <a:t>G</a:t>
            </a:r>
            <a:r>
              <a:rPr lang="en-US" sz="2800" dirty="0" smtClean="0"/>
              <a:t> or not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following graph illustrates the presence of the Hamiltonian cycle in a graph </a:t>
            </a:r>
            <a:r>
              <a:rPr lang="en-US" sz="2800" b="1" dirty="0" smtClean="0"/>
              <a:t>G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95401"/>
            <a:ext cx="533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495800"/>
            <a:ext cx="83820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5943600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It will take (n-1)!  Steps to find the solution roughly equals n! and we can say </a:t>
            </a:r>
            <a:r>
              <a:rPr lang="en-US" sz="2400" b="1" dirty="0" smtClean="0"/>
              <a:t>n!= O (</a:t>
            </a:r>
            <a:r>
              <a:rPr lang="en-US" sz="2400" b="1" dirty="0" err="1" smtClean="0"/>
              <a:t>n</a:t>
            </a:r>
            <a:r>
              <a:rPr lang="en-US" sz="2400" b="1" baseline="30000" dirty="0" err="1" smtClean="0"/>
              <a:t>n</a:t>
            </a:r>
            <a:r>
              <a:rPr lang="en-US" sz="2400" b="1" dirty="0" smtClean="0"/>
              <a:t>)</a:t>
            </a:r>
          </a:p>
          <a:p>
            <a:r>
              <a:rPr lang="en-US" b="1" dirty="0" smtClean="0"/>
              <a:t>So, Time Complexity </a:t>
            </a:r>
            <a:r>
              <a:rPr lang="en-US" sz="2400" b="1" dirty="0" smtClean="0"/>
              <a:t>= O (</a:t>
            </a:r>
            <a:r>
              <a:rPr lang="en-US" sz="2400" b="1" dirty="0" err="1" smtClean="0"/>
              <a:t>n</a:t>
            </a:r>
            <a:r>
              <a:rPr lang="en-US" sz="2400" b="1" baseline="30000" dirty="0" err="1" smtClean="0"/>
              <a:t>n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28600"/>
            <a:ext cx="569677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447800" y="5867400"/>
            <a:ext cx="716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For Video Lecture :  </a:t>
            </a:r>
            <a:r>
              <a:rPr lang="en-US" sz="2400" b="1" dirty="0" smtClean="0"/>
              <a:t>https://tinyurl.com/u3xttbo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8600"/>
            <a:ext cx="6172200" cy="6463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534400" cy="6553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600" b="1" dirty="0" smtClean="0"/>
              <a:t>Difference between backtracking &amp; Branch and Bound </a:t>
            </a:r>
          </a:p>
          <a:p>
            <a:pPr>
              <a:buNone/>
            </a:pPr>
            <a:endParaRPr lang="en-US" sz="3600" b="1" dirty="0" smtClean="0"/>
          </a:p>
          <a:p>
            <a:pPr>
              <a:lnSpc>
                <a:spcPct val="120000"/>
              </a:lnSpc>
            </a:pPr>
            <a:r>
              <a:rPr lang="en-US" sz="4000" b="1" dirty="0" smtClean="0">
                <a:solidFill>
                  <a:srgbClr val="FF0000"/>
                </a:solidFill>
              </a:rPr>
              <a:t>Backtracking</a:t>
            </a:r>
            <a:endParaRPr lang="en-US" sz="40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sz="3600" dirty="0" smtClean="0"/>
              <a:t>	</a:t>
            </a:r>
            <a:r>
              <a:rPr lang="en-US" sz="3600" b="1" dirty="0" smtClean="0"/>
              <a:t>[</a:t>
            </a:r>
            <a:r>
              <a:rPr lang="en-US" sz="3600" b="1" dirty="0"/>
              <a:t>1]</a:t>
            </a:r>
            <a:r>
              <a:rPr lang="en-US" sz="3600" dirty="0"/>
              <a:t> It is </a:t>
            </a:r>
            <a:r>
              <a:rPr lang="en-US" sz="4000" dirty="0"/>
              <a:t>used to find all possible solutions available to the problem.</a:t>
            </a:r>
            <a:br>
              <a:rPr lang="en-US" sz="4000" dirty="0"/>
            </a:br>
            <a:r>
              <a:rPr lang="en-US" sz="4000" b="1" dirty="0"/>
              <a:t>[2]</a:t>
            </a:r>
            <a:r>
              <a:rPr lang="en-US" sz="4000" dirty="0"/>
              <a:t> It traverse tree by DFS(Depth First Search).</a:t>
            </a:r>
            <a:br>
              <a:rPr lang="en-US" sz="4000" dirty="0"/>
            </a:br>
            <a:r>
              <a:rPr lang="en-US" sz="4000" b="1" dirty="0"/>
              <a:t>[3]</a:t>
            </a:r>
            <a:r>
              <a:rPr lang="en-US" sz="4000" dirty="0"/>
              <a:t> It realizes that it has made a bad choice &amp; undoes the last choice  </a:t>
            </a:r>
            <a:r>
              <a:rPr lang="en-US" sz="4000" dirty="0" smtClean="0"/>
              <a:t>  by </a:t>
            </a:r>
            <a:r>
              <a:rPr lang="en-US" sz="4000" dirty="0"/>
              <a:t>backing up.</a:t>
            </a:r>
            <a:br>
              <a:rPr lang="en-US" sz="4000" dirty="0"/>
            </a:br>
            <a:r>
              <a:rPr lang="en-US" sz="4000" b="1" dirty="0"/>
              <a:t>[4]</a:t>
            </a:r>
            <a:r>
              <a:rPr lang="en-US" sz="4000" dirty="0"/>
              <a:t> It search the state space tree until it found a solution.</a:t>
            </a:r>
            <a:br>
              <a:rPr lang="en-US" sz="4000" dirty="0"/>
            </a:br>
            <a:r>
              <a:rPr lang="en-US" sz="4000" b="1" dirty="0"/>
              <a:t>[5]</a:t>
            </a:r>
            <a:r>
              <a:rPr lang="en-US" sz="4000" dirty="0"/>
              <a:t> It involves feasibility function.  </a:t>
            </a:r>
          </a:p>
          <a:p>
            <a:pPr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 smtClean="0"/>
              <a:t>.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</a:rPr>
              <a:t>Branch-and-Bound (BB)</a:t>
            </a:r>
          </a:p>
          <a:p>
            <a:pPr>
              <a:lnSpc>
                <a:spcPct val="134000"/>
              </a:lnSpc>
              <a:buNone/>
            </a:pPr>
            <a:r>
              <a:rPr lang="en-US" sz="3600" dirty="0" smtClean="0"/>
              <a:t>	</a:t>
            </a:r>
            <a:r>
              <a:rPr lang="en-US" sz="4000" b="1" dirty="0" smtClean="0"/>
              <a:t>[1]</a:t>
            </a:r>
            <a:r>
              <a:rPr lang="en-US" sz="4000" dirty="0" smtClean="0"/>
              <a:t> It is used to solve optimization problem.</a:t>
            </a:r>
            <a:br>
              <a:rPr lang="en-US" sz="4000" dirty="0" smtClean="0"/>
            </a:br>
            <a:r>
              <a:rPr lang="en-US" sz="4000" b="1" dirty="0" smtClean="0"/>
              <a:t>[2]</a:t>
            </a:r>
            <a:r>
              <a:rPr lang="en-US" sz="4000" dirty="0" smtClean="0"/>
              <a:t> It may traverse the tree in any manner, DFS or BFS.</a:t>
            </a:r>
            <a:br>
              <a:rPr lang="en-US" sz="4000" dirty="0" smtClean="0"/>
            </a:br>
            <a:r>
              <a:rPr lang="en-US" sz="4000" b="1" dirty="0" smtClean="0"/>
              <a:t>[3</a:t>
            </a:r>
            <a:r>
              <a:rPr lang="en-US" sz="4000" dirty="0" smtClean="0"/>
              <a:t>] It realizes that it already has a better optimal solution that the pre-solution leads to so it abandons that pre-solution.</a:t>
            </a:r>
            <a:br>
              <a:rPr lang="en-US" sz="4000" dirty="0" smtClean="0"/>
            </a:br>
            <a:r>
              <a:rPr lang="en-US" sz="4000" b="1" dirty="0" smtClean="0"/>
              <a:t>[4] </a:t>
            </a:r>
            <a:r>
              <a:rPr lang="en-US" sz="4000" dirty="0" smtClean="0"/>
              <a:t>It completely searches the state space tree to get optimal solution.</a:t>
            </a:r>
            <a:br>
              <a:rPr lang="en-US" sz="4000" dirty="0" smtClean="0"/>
            </a:br>
            <a:r>
              <a:rPr lang="en-US" sz="4000" b="1" dirty="0" smtClean="0"/>
              <a:t>[5]</a:t>
            </a:r>
            <a:r>
              <a:rPr lang="en-US" sz="4000" dirty="0" smtClean="0"/>
              <a:t> It involves bounding function</a:t>
            </a:r>
            <a:endParaRPr lang="en-US" sz="4000" dirty="0"/>
          </a:p>
          <a:p>
            <a:pPr>
              <a:buNone/>
            </a:pPr>
            <a:r>
              <a:rPr lang="en-US" sz="3600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68230"/>
            <a:ext cx="7772400" cy="5131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600" b="1" dirty="0"/>
              <a:t>0/1 knapsack problem </a:t>
            </a:r>
            <a:r>
              <a:rPr lang="en-US" sz="3600" b="1" dirty="0" smtClean="0"/>
              <a:t>using               Branch </a:t>
            </a:r>
            <a:r>
              <a:rPr lang="en-US" sz="3600" b="1" dirty="0"/>
              <a:t>and Bound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9440"/>
            <a:ext cx="7924800" cy="582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81000"/>
            <a:ext cx="7162800" cy="228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590800"/>
            <a:ext cx="7162800" cy="3966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04800"/>
            <a:ext cx="70294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971800"/>
            <a:ext cx="764404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787636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143000" y="5943600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For Video Lecture </a:t>
            </a:r>
            <a:r>
              <a:rPr lang="en-US" sz="2400" b="1" dirty="0" smtClean="0"/>
              <a:t>:  https://tinyurl.com/qmbmcfz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661" y="609600"/>
            <a:ext cx="8530507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8600" y="5943600"/>
            <a:ext cx="3422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 Time Complexity = O (2</a:t>
            </a:r>
            <a:r>
              <a:rPr lang="en-US" sz="2400" b="1" baseline="30000" dirty="0" smtClean="0"/>
              <a:t>n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Traveling Salesman problem (TSP) using Branch and Bound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33976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304800" y="4114800"/>
            <a:ext cx="8839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Time Complexity</a:t>
            </a:r>
            <a:r>
              <a:rPr kumimoji="0" lang="en-US" sz="240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O(n</a:t>
            </a:r>
            <a:r>
              <a:rPr kumimoji="0" lang="en-US" sz="2400" b="1" i="1" u="none" strike="noStrike" cap="none" normalizeH="0" baseline="30000" dirty="0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2</a:t>
            </a:r>
            <a:r>
              <a:rPr lang="en-US" sz="2400" b="1" dirty="0" smtClean="0"/>
              <a:t>2</a:t>
            </a:r>
            <a:r>
              <a:rPr lang="en-US" sz="2400" b="1" baseline="30000" dirty="0" smtClean="0"/>
              <a:t>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) 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using Dynamic Programming </a:t>
            </a:r>
            <a:r>
              <a:rPr kumimoji="0" lang="en-US" sz="240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algorithms.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 worst case of branch and bound algorithms will not be better than  </a:t>
            </a:r>
            <a:r>
              <a:rPr lang="en-US" sz="2400" b="1" i="1" dirty="0" smtClean="0">
                <a:ea typeface="Calibri" pitchFamily="34" charset="0"/>
                <a:cs typeface="Times New Roman" pitchFamily="18" charset="0"/>
              </a:rPr>
              <a:t>O(n</a:t>
            </a:r>
            <a:r>
              <a:rPr lang="en-US" sz="2400" b="1" i="1" baseline="30000" dirty="0" smtClean="0">
                <a:ea typeface="Calibri" pitchFamily="34" charset="0"/>
                <a:cs typeface="Times New Roman" pitchFamily="18" charset="0"/>
              </a:rPr>
              <a:t>2</a:t>
            </a:r>
            <a:r>
              <a:rPr lang="en-US" sz="2400" b="1" dirty="0" smtClean="0"/>
              <a:t>2</a:t>
            </a:r>
            <a:r>
              <a:rPr lang="en-US" sz="2400" b="1" baseline="30000" dirty="0" smtClean="0"/>
              <a:t>n</a:t>
            </a:r>
            <a:r>
              <a:rPr lang="en-US" sz="2400" b="1" i="1" dirty="0" smtClean="0">
                <a:ea typeface="Calibri" pitchFamily="34" charset="0"/>
                <a:cs typeface="Times New Roman" pitchFamily="18" charset="0"/>
              </a:rPr>
              <a:t>) 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But use of 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good bound functions </a:t>
            </a:r>
            <a:r>
              <a:rPr kumimoji="0" lang="en-US" sz="240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enables branch and bound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algorithms to 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solve same problem in much less time than required by Dynamic Programming algorithms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. </a:t>
            </a:r>
            <a:endParaRPr kumimoji="0" lang="en-US" sz="24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762000"/>
            <a:ext cx="759142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295400" y="5715000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For Video Lecture :  </a:t>
            </a:r>
            <a:r>
              <a:rPr lang="en-US" sz="2400" b="1" dirty="0" smtClean="0"/>
              <a:t>https://tinyurl.com/u4yteyf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28842"/>
            <a:ext cx="8229600" cy="6000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5" y="871538"/>
            <a:ext cx="76009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Backtracking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410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A given </a:t>
            </a:r>
            <a:r>
              <a:rPr lang="en-US" b="1" dirty="0" smtClean="0">
                <a:latin typeface="Arial Black" pitchFamily="34" charset="0"/>
              </a:rPr>
              <a:t>problem</a:t>
            </a:r>
            <a:r>
              <a:rPr lang="en-US" b="1" dirty="0" smtClean="0"/>
              <a:t> has a set of constraints and possibly an objective function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The </a:t>
            </a:r>
            <a:r>
              <a:rPr lang="en-US" dirty="0" smtClean="0">
                <a:latin typeface="Arial Black" pitchFamily="34" charset="0"/>
              </a:rPr>
              <a:t>solution</a:t>
            </a:r>
            <a:r>
              <a:rPr lang="en-US" b="1" dirty="0" smtClean="0"/>
              <a:t> optimizes an objective function, and/or is feasible.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We can represent the </a:t>
            </a:r>
            <a:r>
              <a:rPr lang="en-US" b="1" dirty="0" smtClean="0">
                <a:latin typeface="Arial Black" pitchFamily="34" charset="0"/>
              </a:rPr>
              <a:t>solution space</a:t>
            </a:r>
            <a:r>
              <a:rPr lang="en-US" b="1" dirty="0" smtClean="0"/>
              <a:t> for the problem using a </a:t>
            </a:r>
            <a:r>
              <a:rPr lang="en-US" b="1" dirty="0" smtClean="0">
                <a:latin typeface="Arial Black" pitchFamily="34" charset="0"/>
              </a:rPr>
              <a:t>state space tree</a:t>
            </a:r>
            <a:endParaRPr lang="en-US" b="1" dirty="0" smtClean="0"/>
          </a:p>
          <a:p>
            <a:pPr lvl="1">
              <a:lnSpc>
                <a:spcPct val="90000"/>
              </a:lnSpc>
            </a:pPr>
            <a:r>
              <a:rPr lang="en-US" b="1" dirty="0" smtClean="0"/>
              <a:t>The </a:t>
            </a:r>
            <a:r>
              <a:rPr lang="en-US" b="1" i="1" dirty="0" smtClean="0">
                <a:solidFill>
                  <a:schemeClr val="accent2"/>
                </a:solidFill>
              </a:rPr>
              <a:t>root</a:t>
            </a:r>
            <a:r>
              <a:rPr lang="en-US" b="1" dirty="0" smtClean="0"/>
              <a:t> of the tree represents </a:t>
            </a:r>
            <a:r>
              <a:rPr lang="en-US" b="1" dirty="0" smtClean="0">
                <a:solidFill>
                  <a:schemeClr val="accent2"/>
                </a:solidFill>
              </a:rPr>
              <a:t>0 choices</a:t>
            </a:r>
            <a:r>
              <a:rPr lang="en-US" b="1" dirty="0" smtClean="0"/>
              <a:t>, 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Nodes at depth 1 represent </a:t>
            </a:r>
            <a:r>
              <a:rPr lang="en-US" b="1" dirty="0" smtClean="0">
                <a:solidFill>
                  <a:schemeClr val="accent2"/>
                </a:solidFill>
              </a:rPr>
              <a:t>first choice</a:t>
            </a:r>
            <a:r>
              <a:rPr lang="en-US" b="1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Nodes at depth 2 represent the </a:t>
            </a:r>
            <a:r>
              <a:rPr lang="en-US" b="1" dirty="0" smtClean="0">
                <a:solidFill>
                  <a:schemeClr val="accent2"/>
                </a:solidFill>
              </a:rPr>
              <a:t>second choice</a:t>
            </a:r>
            <a:r>
              <a:rPr lang="en-US" b="1" dirty="0" smtClean="0"/>
              <a:t>, etc. 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In this tree </a:t>
            </a:r>
            <a:r>
              <a:rPr lang="en-US" b="1" dirty="0" smtClean="0">
                <a:solidFill>
                  <a:schemeClr val="accent1"/>
                </a:solidFill>
              </a:rPr>
              <a:t>a </a:t>
            </a:r>
            <a:r>
              <a:rPr lang="en-US" b="1" i="1" dirty="0" smtClean="0">
                <a:solidFill>
                  <a:schemeClr val="accent1"/>
                </a:solidFill>
              </a:rPr>
              <a:t>path</a:t>
            </a:r>
            <a:r>
              <a:rPr lang="en-US" b="1" dirty="0" smtClean="0">
                <a:solidFill>
                  <a:schemeClr val="accent1"/>
                </a:solidFill>
              </a:rPr>
              <a:t> from a root to a leaf</a:t>
            </a:r>
            <a:r>
              <a:rPr lang="en-US" b="1" dirty="0" smtClean="0"/>
              <a:t> represents a </a:t>
            </a:r>
            <a:r>
              <a:rPr lang="en-US" b="1" dirty="0" smtClean="0">
                <a:solidFill>
                  <a:schemeClr val="accent1"/>
                </a:solidFill>
              </a:rPr>
              <a:t>candidate solution</a:t>
            </a:r>
          </a:p>
          <a:p>
            <a:pPr lvl="1">
              <a:lnSpc>
                <a:spcPct val="90000"/>
              </a:lnSpc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lvl="1" indent="-742950"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Note: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The backtracking algorithm has the ability to yield the same answer as brute force algorithm with far fewer than m-trials.</a:t>
            </a:r>
            <a:endParaRPr lang="en-US" b="1" dirty="0"/>
          </a:p>
          <a:p>
            <a:pPr lvl="1">
              <a:lnSpc>
                <a:spcPct val="90000"/>
              </a:lnSpc>
            </a:pPr>
            <a:endParaRPr lang="en-US" b="1" dirty="0" smtClean="0">
              <a:solidFill>
                <a:schemeClr val="accent1"/>
              </a:solidFill>
            </a:endParaRP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A COMPARISON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914400"/>
            <a:ext cx="8839200" cy="5638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 </a:t>
            </a:r>
            <a:r>
              <a:rPr lang="en-US" sz="2400" b="1" dirty="0" smtClean="0">
                <a:hlinkClick r:id="rId2"/>
              </a:rPr>
              <a:t>Greedy</a:t>
            </a:r>
            <a:r>
              <a:rPr lang="en-US" sz="2400" dirty="0" smtClean="0">
                <a:hlinkClick r:id="rId2"/>
              </a:rPr>
              <a:t> approach</a:t>
            </a:r>
            <a:r>
              <a:rPr lang="en-US" sz="2400" dirty="0" smtClean="0"/>
              <a:t> is to pick the items in decreasing order of value per unit weight. The Greedy approach works only for </a:t>
            </a:r>
            <a:r>
              <a:rPr lang="en-US" sz="2400" dirty="0" smtClean="0">
                <a:hlinkClick r:id="rId2"/>
              </a:rPr>
              <a:t>fractional knapsack</a:t>
            </a:r>
            <a:r>
              <a:rPr lang="en-US" sz="2400" dirty="0" smtClean="0"/>
              <a:t> problem and may not produce correct result for </a:t>
            </a:r>
            <a:r>
              <a:rPr lang="en-US" sz="2400" dirty="0" smtClean="0">
                <a:hlinkClick r:id="rId3"/>
              </a:rPr>
              <a:t>0/1 knapsack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We can use </a:t>
            </a:r>
            <a:r>
              <a:rPr lang="en-US" sz="2400" b="1" dirty="0" smtClean="0">
                <a:hlinkClick r:id="rId3"/>
              </a:rPr>
              <a:t>D</a:t>
            </a:r>
            <a:r>
              <a:rPr lang="en-US" sz="2400" dirty="0" smtClean="0">
                <a:hlinkClick r:id="rId3"/>
              </a:rPr>
              <a:t>ynamic </a:t>
            </a:r>
            <a:r>
              <a:rPr lang="en-US" sz="2400" b="1" dirty="0" smtClean="0">
                <a:hlinkClick r:id="rId3"/>
              </a:rPr>
              <a:t>P</a:t>
            </a:r>
            <a:r>
              <a:rPr lang="en-US" sz="2400" dirty="0" smtClean="0">
                <a:hlinkClick r:id="rId3"/>
              </a:rPr>
              <a:t>rogramming (</a:t>
            </a:r>
            <a:r>
              <a:rPr lang="en-US" sz="2400" b="1" dirty="0" smtClean="0">
                <a:hlinkClick r:id="rId3"/>
              </a:rPr>
              <a:t>DP</a:t>
            </a:r>
            <a:r>
              <a:rPr lang="en-US" sz="2400" dirty="0" smtClean="0">
                <a:hlinkClick r:id="rId3"/>
              </a:rPr>
              <a:t>) for 0/1 Knapsack problem</a:t>
            </a:r>
            <a:r>
              <a:rPr lang="en-US" sz="2400" dirty="0" smtClean="0"/>
              <a:t>. In DP, we use a 2D table of size n x W. The </a:t>
            </a:r>
            <a:r>
              <a:rPr lang="en-US" sz="2400" b="1" dirty="0" smtClean="0"/>
              <a:t>DP Solution doesn’t work if item weights are not integers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Since DP solution doesn’t </a:t>
            </a:r>
            <a:r>
              <a:rPr lang="en-US" sz="2400" dirty="0" err="1" smtClean="0"/>
              <a:t>alway</a:t>
            </a:r>
            <a:r>
              <a:rPr lang="en-US" sz="2400" dirty="0" smtClean="0"/>
              <a:t> work, a solution is to use </a:t>
            </a:r>
            <a:r>
              <a:rPr lang="en-US" sz="2400" b="1" dirty="0" smtClean="0"/>
              <a:t>Brute Force</a:t>
            </a:r>
            <a:r>
              <a:rPr lang="en-US" sz="2400" dirty="0" smtClean="0"/>
              <a:t>. With n items, there are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solutions to be generated, check each to see if they satisfy the constraint, save maximum solution that satisfies constraint. This solution can be expressed as </a:t>
            </a:r>
            <a:r>
              <a:rPr lang="en-US" sz="2400" b="1" dirty="0" smtClean="0"/>
              <a:t>tree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We can use </a:t>
            </a:r>
            <a:r>
              <a:rPr lang="en-US" sz="2400" b="1" dirty="0" smtClean="0"/>
              <a:t>Backtracking</a:t>
            </a:r>
            <a:r>
              <a:rPr lang="en-US" sz="2400" dirty="0" smtClean="0"/>
              <a:t> to optimize the Brute Force solution. In the tree representation, we can do DFS of tree. If we reach a point where a solution no longer is feasible, there is no need to continue exploring.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Shortest Path Algorithm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shortest path problem is about finding a path between 2 vertices in a graph such that the total sum of the edges weights is minimum. </a:t>
            </a:r>
          </a:p>
          <a:p>
            <a:r>
              <a:rPr lang="en-US" dirty="0" smtClean="0"/>
              <a:t>This problem could be solved easily using </a:t>
            </a:r>
            <a:r>
              <a:rPr lang="en-US" b="1" dirty="0" smtClean="0"/>
              <a:t>(BFS)</a:t>
            </a:r>
            <a:r>
              <a:rPr lang="en-US" dirty="0" smtClean="0"/>
              <a:t> if all edge weights were 1), but in practical applications weights can take any value.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8839200" cy="60960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Floyd–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</a:rPr>
              <a:t>Warshall's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 Algorithm</a:t>
            </a:r>
          </a:p>
          <a:p>
            <a:pPr algn="ctr">
              <a:buNone/>
            </a:pPr>
            <a:endParaRPr lang="en-US" sz="4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4000" dirty="0" smtClean="0"/>
              <a:t>Floyd–</a:t>
            </a:r>
            <a:r>
              <a:rPr lang="en-US" sz="4000" dirty="0" err="1" smtClean="0"/>
              <a:t>Warshall's</a:t>
            </a:r>
            <a:r>
              <a:rPr lang="en-US" sz="4000" dirty="0" smtClean="0"/>
              <a:t> Algorithm is used to find the shortest paths between all pairs of vertices in a graph, where each edge in the graph has a weight which is positive or negative. The biggest advantage of using this algorithm is that all the shortest distances between any   2   vertices could be calculated in   O(V ^ 3)  , where   V   is the number of vertices in a graph.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Algorithm Steps: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a graph with   N   vertices:</a:t>
            </a:r>
          </a:p>
          <a:p>
            <a:r>
              <a:rPr lang="en-US" dirty="0" smtClean="0"/>
              <a:t>Initialize the shortest paths between any   2   vertices with Infinity. </a:t>
            </a:r>
          </a:p>
          <a:p>
            <a:r>
              <a:rPr lang="en-US" dirty="0" smtClean="0"/>
              <a:t>Find all pair shortest paths that use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dirty="0" smtClean="0"/>
              <a:t>   intermediate vertices, then find the shortest paths that use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 smtClean="0"/>
              <a:t>   intermediate vertex and so on.. until using all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dirty="0" smtClean="0"/>
              <a:t>   vertices as intermediate nodes. </a:t>
            </a:r>
          </a:p>
          <a:p>
            <a:r>
              <a:rPr lang="en-US" dirty="0" smtClean="0"/>
              <a:t>Minimize the shortest paths between any   2   pairs in the previous operation. </a:t>
            </a:r>
          </a:p>
          <a:p>
            <a:r>
              <a:rPr lang="en-US" dirty="0" smtClean="0"/>
              <a:t>For any   2   vertices   (</a:t>
            </a:r>
            <a:r>
              <a:rPr lang="en-US" dirty="0" err="1" smtClean="0"/>
              <a:t>i</a:t>
            </a:r>
            <a:r>
              <a:rPr lang="en-US" dirty="0" smtClean="0"/>
              <a:t> , j)   , one should actually minimize the distances between this pair using the first   K   nodes, so the shortest path will be:  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smtClean="0">
                <a:solidFill>
                  <a:srgbClr val="FF0000"/>
                </a:solidFill>
              </a:rPr>
              <a:t>min (dist[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][k] + dist[k][j] , dist[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][j])  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13716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dist[</a:t>
            </a:r>
            <a:r>
              <a:rPr lang="en-US" sz="2800" dirty="0" err="1" smtClean="0"/>
              <a:t>i</a:t>
            </a:r>
            <a:r>
              <a:rPr lang="en-US" sz="2800" dirty="0"/>
              <a:t>][k]   represents the shortest path that only uses the first   K   vertices,   dist[k][j]   represents the shortest path between the pair   k, j  . As the shortest path will be a concatenation of the shortest path from   </a:t>
            </a:r>
            <a:r>
              <a:rPr lang="en-US" sz="2800" dirty="0" err="1"/>
              <a:t>i</a:t>
            </a:r>
            <a:r>
              <a:rPr lang="en-US" sz="2800" dirty="0"/>
              <a:t>   to   k  , then from   k   to   j  . </a:t>
            </a:r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14600"/>
            <a:ext cx="841651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54102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Time Complexity of Floyd–</a:t>
            </a:r>
            <a:r>
              <a:rPr lang="en-US" sz="2400" dirty="0" err="1"/>
              <a:t>Warshall's</a:t>
            </a:r>
            <a:r>
              <a:rPr lang="en-US" sz="2400" dirty="0"/>
              <a:t> Algorithm is   </a:t>
            </a:r>
            <a:r>
              <a:rPr lang="en-US" sz="2400" b="1" dirty="0"/>
              <a:t>O(V ^ 3)  </a:t>
            </a:r>
            <a:r>
              <a:rPr lang="en-US" sz="2400" dirty="0"/>
              <a:t>, where   V   is the number of vertices in a graph.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124200"/>
            <a:ext cx="6096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8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81000"/>
            <a:ext cx="59055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533400"/>
            <a:ext cx="60483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14400" y="51816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After including Second, Third and Four node one by one we get final matrix A⁴ which show possible minimum distance between any two nodes.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143000" y="4495800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For Video Lecture :  </a:t>
            </a:r>
            <a:r>
              <a:rPr lang="en-US" sz="2400" b="1" dirty="0" smtClean="0"/>
              <a:t>https://tinyurl.com/vsp4ulb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Question Bank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7162800"/>
            <a:ext cx="50196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3" y="1400174"/>
            <a:ext cx="860107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1"/>
            <a:ext cx="7976918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7848600" cy="2933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027" y="3429000"/>
            <a:ext cx="819037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Terminology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3340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algn="just">
              <a:lnSpc>
                <a:spcPct val="134000"/>
              </a:lnSpc>
            </a:pPr>
            <a:r>
              <a:rPr lang="en-US" sz="3400" dirty="0" smtClean="0"/>
              <a:t>For </a:t>
            </a:r>
            <a:r>
              <a:rPr lang="en-US" sz="3400" dirty="0" err="1" smtClean="0"/>
              <a:t>E.g</a:t>
            </a:r>
            <a:r>
              <a:rPr lang="en-US" sz="3400" dirty="0" smtClean="0"/>
              <a:t>  In 0/1 Knapsack Problem the </a:t>
            </a:r>
            <a:r>
              <a:rPr lang="en-US" sz="3400" b="1" i="1" dirty="0" smtClean="0"/>
              <a:t>explicit constraints refer to the placement of item  in sack and should be either 0 or 1 (</a:t>
            </a:r>
            <a:r>
              <a:rPr lang="en-US" sz="3400" b="1" i="1" dirty="0" err="1" smtClean="0"/>
              <a:t>i.e</a:t>
            </a:r>
            <a:r>
              <a:rPr lang="en-US" sz="3400" b="1" i="1" dirty="0" smtClean="0"/>
              <a:t>) </a:t>
            </a:r>
            <a:r>
              <a:rPr lang="en-US" sz="3400" b="1" i="1" cap="all" dirty="0" smtClean="0"/>
              <a:t>X</a:t>
            </a:r>
            <a:r>
              <a:rPr lang="en-US" sz="3400" b="1" i="1" baseline="-25000" dirty="0" smtClean="0"/>
              <a:t>i</a:t>
            </a:r>
            <a:r>
              <a:rPr lang="en-US" sz="3400" b="1" i="1" dirty="0" smtClean="0"/>
              <a:t> =0 or 1 where </a:t>
            </a:r>
            <a:r>
              <a:rPr lang="en-US" sz="3400" b="1" i="1" dirty="0" err="1" smtClean="0"/>
              <a:t>i</a:t>
            </a:r>
            <a:r>
              <a:rPr lang="en-US" sz="3400" b="1" i="1" dirty="0" smtClean="0"/>
              <a:t> represents the Item number</a:t>
            </a:r>
          </a:p>
          <a:p>
            <a:pPr algn="just">
              <a:lnSpc>
                <a:spcPct val="134000"/>
              </a:lnSpc>
            </a:pPr>
            <a:r>
              <a:rPr lang="en-US" sz="3400" b="1" i="1" dirty="0" smtClean="0"/>
              <a:t>Implicit constraints represents that placement of items should not exceed the sack capacity</a:t>
            </a:r>
            <a:endParaRPr lang="en-US" sz="3400" b="1" i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447801"/>
            <a:ext cx="6115050" cy="2742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780978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990600"/>
            <a:ext cx="7555896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Backtracking Terminology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Terminology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9460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Terminology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6312" y="1658144"/>
            <a:ext cx="71913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Backtracking Terminology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66800"/>
            <a:ext cx="6477000" cy="2719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495800"/>
            <a:ext cx="67056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295400" y="3810000"/>
            <a:ext cx="654749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For Video Lecture :  </a:t>
            </a: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https://tinyurl.com/yb5deykj </a:t>
            </a:r>
            <a:endParaRPr kumimoji="0" lang="en-US" sz="2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962</Words>
  <Application>Microsoft Office PowerPoint</Application>
  <PresentationFormat>On-screen Show (4:3)</PresentationFormat>
  <Paragraphs>99</Paragraphs>
  <Slides>50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  UNIT-4       Prepared by,      S.Sridhar, AP/CSE,      SRMIST-VDP Campus </vt:lpstr>
      <vt:lpstr>Backtracking and Branch- and- Bound</vt:lpstr>
      <vt:lpstr>Slide 3</vt:lpstr>
      <vt:lpstr>Backtracking Method</vt:lpstr>
      <vt:lpstr>Backtracking Terminology</vt:lpstr>
      <vt:lpstr>Backtracking Terminology</vt:lpstr>
      <vt:lpstr>Backtracking Terminology</vt:lpstr>
      <vt:lpstr>Backtracking Terminology</vt:lpstr>
      <vt:lpstr>Backtracking Terminology</vt:lpstr>
      <vt:lpstr>N-Queens problem</vt:lpstr>
      <vt:lpstr> The conditions to test whether two queens are on the same diagonal </vt:lpstr>
      <vt:lpstr>Slide 12</vt:lpstr>
      <vt:lpstr>Slide 13</vt:lpstr>
      <vt:lpstr>Slide 14</vt:lpstr>
      <vt:lpstr>Slide 15</vt:lpstr>
      <vt:lpstr>Slide 16</vt:lpstr>
      <vt:lpstr>Slide 17</vt:lpstr>
      <vt:lpstr>STATE SPACE TREE</vt:lpstr>
      <vt:lpstr>Solution</vt:lpstr>
      <vt:lpstr>Slide 20</vt:lpstr>
      <vt:lpstr>Slide 21</vt:lpstr>
      <vt:lpstr>Slide 22</vt:lpstr>
      <vt:lpstr>Slide 23</vt:lpstr>
      <vt:lpstr>Slide 24</vt:lpstr>
      <vt:lpstr>Slide 25</vt:lpstr>
      <vt:lpstr>Hamiltonian Cycle </vt:lpstr>
      <vt:lpstr>The following graph illustrates the presence of the Hamiltonian cycle in a graph G.</vt:lpstr>
      <vt:lpstr>Slide 28</vt:lpstr>
      <vt:lpstr>Slide 29</vt:lpstr>
      <vt:lpstr>0/1 knapsack problem using               Branch and Bound</vt:lpstr>
      <vt:lpstr>Slide 31</vt:lpstr>
      <vt:lpstr>Slide 32</vt:lpstr>
      <vt:lpstr>Slide 33</vt:lpstr>
      <vt:lpstr>Slide 34</vt:lpstr>
      <vt:lpstr>Slide 35</vt:lpstr>
      <vt:lpstr>Traveling Salesman problem (TSP) using Branch and Bound</vt:lpstr>
      <vt:lpstr>Slide 37</vt:lpstr>
      <vt:lpstr>Slide 38</vt:lpstr>
      <vt:lpstr>Slide 39</vt:lpstr>
      <vt:lpstr>A COMPARISON</vt:lpstr>
      <vt:lpstr>Shortest Path Algorithm </vt:lpstr>
      <vt:lpstr>Slide 42</vt:lpstr>
      <vt:lpstr>The Algorithm Steps:  </vt:lpstr>
      <vt:lpstr>  dist[i][k]   represents the shortest path that only uses the first   K   vertices,   dist[k][j]   represents the shortest path between the pair   k, j  . As the shortest path will be a concatenation of the shortest path from   i   to   k  , then from   k   to   j  . </vt:lpstr>
      <vt:lpstr>Slide 45</vt:lpstr>
      <vt:lpstr>Slide 46</vt:lpstr>
      <vt:lpstr>Question Bank</vt:lpstr>
      <vt:lpstr>Slide 48</vt:lpstr>
      <vt:lpstr>Slide 49</vt:lpstr>
      <vt:lpstr>Slide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UNIT-4</dc:title>
  <dc:creator>staff</dc:creator>
  <cp:lastModifiedBy>user</cp:lastModifiedBy>
  <cp:revision>83</cp:revision>
  <dcterms:created xsi:type="dcterms:W3CDTF">2020-03-19T03:09:35Z</dcterms:created>
  <dcterms:modified xsi:type="dcterms:W3CDTF">2020-03-20T20:02:46Z</dcterms:modified>
</cp:coreProperties>
</file>