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h56bQaAfUnf/r8bG1MRqTXzSeA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DF469A-C35E-4D03-835C-69848DBD8CBB}">
  <a:tblStyle styleId="{7FDF469A-C35E-4D03-835C-69848DBD8CB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4611C401-28EB-44EA-9F46-00A1FDEA3C0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One of the first time-sharing operating systems to be developed was the</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Compatible Time-Sharing System (CTSS) [CORB62], developed at MIT by a</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group known as Project MAC (Machine-Aided Cognition, or Multiple-Access</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Computers). The system was first developed for the IBM 709 in 1961 and later</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transferred to an IBM 7094.</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Compared to later systems, CTSS is primitive. The system ran on a computer</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with 32,000 36-bit words of main memory, with the resident monitor consuming 5000</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of that. When control was to be assigned to an interactive user, the user’s program</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and data were loaded into the remaining 27,000 words of main memory. A program</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was always loaded to start at the location of the 5000th word; this simplified</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both the monitor and memory management. A system clock generated interrupts</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at a rate of approximately one every 0.2 seconds. At each clock interrupt, the OS</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regained control and could assign the processor to another user. This technique is</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known as </a:t>
            </a:r>
            <a:r>
              <a:rPr lang="en-US" sz="1200" b="1">
                <a:solidFill>
                  <a:schemeClr val="dk1"/>
                </a:solidFill>
                <a:latin typeface="Calibri"/>
                <a:ea typeface="Calibri"/>
                <a:cs typeface="Calibri"/>
                <a:sym typeface="Calibri"/>
              </a:rPr>
              <a:t>time slicing . Thus, at regular time intervals, the current user would be</a:t>
            </a:r>
            <a:endParaRPr sz="1200" b="1">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preempted and another user loaded in. To preserve the old user program status for</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later resumption, the old user programs and data were written out to disk before the</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new user programs and data were read in. Subsequently, the old user program code</a:t>
            </a:r>
            <a:endParaRPr sz="12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US" sz="1200">
                <a:solidFill>
                  <a:schemeClr val="dk1"/>
                </a:solidFill>
                <a:latin typeface="Calibri"/>
                <a:ea typeface="Calibri"/>
                <a:cs typeface="Calibri"/>
                <a:sym typeface="Calibri"/>
              </a:rPr>
              <a:t>and data were restored in main memory when that program was next given a turn.</a:t>
            </a:r>
            <a:endParaRPr/>
          </a:p>
        </p:txBody>
      </p:sp>
      <p:sp>
        <p:nvSpPr>
          <p:cNvPr id="423" name="Google Shape;423;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5" name="Google Shape;75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3" name="Google Shape;77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2" name="Google Shape;80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4" name="Google Shape;83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4" name="Google Shape;84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4" name="Google Shape;86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4" name="Google Shape;87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4" name="Google Shape;884;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5" name="Google Shape;89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4" name="Google Shape;904;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4" name="Google Shape;914;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4" name="Google Shape;924;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4" name="Google Shape;954;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8" name="Google Shape;968;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8" name="Google Shape;99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0" name="Google Shape;1010;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8" name="Google Shape;1028;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9" name="Google Shape;1039;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1" name="Google Shape;1051;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8" name="Google Shape;1068;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9" name="Google Shape;107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4" name="Google Shape;1104;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4" name="Google Shape;1114;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7" name="Google Shape;1127;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8" name="Google Shape;1138;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3" name="Google Shape;1163;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3" name="Google Shape;1173;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3" name="Google Shape;1183;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5" name="Google Shape;1195;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7" name="Google Shape;1207;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9" name="Google Shape;1219;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3" name="Google Shape;1243;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5" name="Google Shape;1255;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9" name="Google Shape;1269;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8" name="Google Shape;1278;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8" name="Google Shape;1288;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7" name="Google Shape;1297;p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8" name="Google Shape;1308;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p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1" name="Google Shape;1331;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9" name="Google Shape;1339;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9" name="Google Shape;1349;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93</a:t>
            </a:fld>
            <a:endParaRPr sz="1200">
              <a:solidFill>
                <a:schemeClr val="dk1"/>
              </a:solidFill>
              <a:latin typeface="Times New Roman"/>
              <a:ea typeface="Times New Roman"/>
              <a:cs typeface="Times New Roman"/>
              <a:sym typeface="Times New Roman"/>
            </a:endParaRPr>
          </a:p>
        </p:txBody>
      </p:sp>
      <p:sp>
        <p:nvSpPr>
          <p:cNvPr id="1358" name="Google Shape;1358;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9" name="Google Shape;1359;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p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94</a:t>
            </a:fld>
            <a:endParaRPr sz="1200">
              <a:solidFill>
                <a:schemeClr val="dk1"/>
              </a:solidFill>
              <a:latin typeface="Times New Roman"/>
              <a:ea typeface="Times New Roman"/>
              <a:cs typeface="Times New Roman"/>
              <a:sym typeface="Times New Roman"/>
            </a:endParaRPr>
          </a:p>
        </p:txBody>
      </p:sp>
      <p:sp>
        <p:nvSpPr>
          <p:cNvPr id="1372" name="Google Shape;1372;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3" name="Google Shape;1373;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9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3" name="Google Shape;1383;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9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2" name="Google Shape;1392;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97</a:t>
            </a:fld>
            <a:endParaRPr sz="1200">
              <a:solidFill>
                <a:schemeClr val="dk1"/>
              </a:solidFill>
              <a:latin typeface="Times New Roman"/>
              <a:ea typeface="Times New Roman"/>
              <a:cs typeface="Times New Roman"/>
              <a:sym typeface="Times New Roman"/>
            </a:endParaRPr>
          </a:p>
        </p:txBody>
      </p:sp>
      <p:sp>
        <p:nvSpPr>
          <p:cNvPr id="1402" name="Google Shape;1402;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3" name="Google Shape;1403;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98</a:t>
            </a:fld>
            <a:endParaRPr sz="1200">
              <a:solidFill>
                <a:schemeClr val="dk1"/>
              </a:solidFill>
              <a:latin typeface="Times New Roman"/>
              <a:ea typeface="Times New Roman"/>
              <a:cs typeface="Times New Roman"/>
              <a:sym typeface="Times New Roman"/>
            </a:endParaRPr>
          </a:p>
        </p:txBody>
      </p:sp>
      <p:sp>
        <p:nvSpPr>
          <p:cNvPr id="1414" name="Google Shape;1414;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5" name="Google Shape;1415;p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10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10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0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10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0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0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0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0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9"/>
          <p:cNvSpPr>
            <a:spLocks noGrp="1"/>
          </p:cNvSpPr>
          <p:nvPr>
            <p:ph type="pic" idx="2"/>
          </p:nvPr>
        </p:nvSpPr>
        <p:spPr>
          <a:xfrm>
            <a:off x="5183188" y="987425"/>
            <a:ext cx="6172200" cy="4873625"/>
          </a:xfrm>
          <a:prstGeom prst="rect">
            <a:avLst/>
          </a:prstGeom>
          <a:noFill/>
          <a:ln>
            <a:noFill/>
          </a:ln>
        </p:spPr>
      </p:sp>
      <p:sp>
        <p:nvSpPr>
          <p:cNvPr id="68" name="Google Shape;68;p10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5.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01686" y="811669"/>
            <a:ext cx="10515600" cy="199820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ct val="100000"/>
              <a:buFont typeface="Cambria"/>
              <a:buNone/>
            </a:pPr>
            <a:r>
              <a:rPr lang="en-US" sz="5400" b="1">
                <a:solidFill>
                  <a:schemeClr val="accent1"/>
                </a:solidFill>
                <a:latin typeface="Cambria"/>
                <a:ea typeface="Cambria"/>
                <a:cs typeface="Cambria"/>
                <a:sym typeface="Cambria"/>
              </a:rPr>
              <a:t>18CSC205J Operating Systems</a:t>
            </a:r>
            <a:br>
              <a:rPr lang="en-US" sz="1000">
                <a:latin typeface="Cambria"/>
                <a:ea typeface="Cambria"/>
                <a:cs typeface="Cambria"/>
                <a:sym typeface="Cambria"/>
              </a:rPr>
            </a:br>
            <a:br>
              <a:rPr lang="en-US" sz="2400">
                <a:latin typeface="Cambria"/>
                <a:ea typeface="Cambria"/>
                <a:cs typeface="Cambria"/>
                <a:sym typeface="Cambria"/>
              </a:rPr>
            </a:br>
            <a:endParaRPr sz="7200">
              <a:latin typeface="Cambria"/>
              <a:ea typeface="Cambria"/>
              <a:cs typeface="Cambria"/>
              <a:sym typeface="Cambria"/>
            </a:endParaRPr>
          </a:p>
        </p:txBody>
      </p:sp>
      <p:sp>
        <p:nvSpPr>
          <p:cNvPr id="89" name="Google Shape;89;p1"/>
          <p:cNvSpPr txBox="1">
            <a:spLocks noGrp="1"/>
          </p:cNvSpPr>
          <p:nvPr>
            <p:ph type="subTitle" idx="1"/>
          </p:nvPr>
        </p:nvSpPr>
        <p:spPr>
          <a:xfrm>
            <a:off x="1016000" y="167719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b="1">
                <a:latin typeface="Cambria"/>
                <a:ea typeface="Cambria"/>
                <a:cs typeface="Cambria"/>
                <a:sym typeface="Cambria"/>
              </a:rPr>
              <a:t>UNIT I</a:t>
            </a:r>
            <a:endParaRPr sz="4000" b="1">
              <a:latin typeface="Cambria"/>
              <a:ea typeface="Cambria"/>
              <a:cs typeface="Cambria"/>
              <a:sym typeface="Cambria"/>
            </a:endParaRPr>
          </a:p>
        </p:txBody>
      </p:sp>
      <p:pic>
        <p:nvPicPr>
          <p:cNvPr id="90" name="Google Shape;90;p1"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91" name="Google Shape;91;p1"/>
          <p:cNvGrpSpPr/>
          <p:nvPr/>
        </p:nvGrpSpPr>
        <p:grpSpPr>
          <a:xfrm>
            <a:off x="1719898" y="2402827"/>
            <a:ext cx="8221979" cy="2149421"/>
            <a:chOff x="207010" y="26"/>
            <a:chExt cx="8221979" cy="2149421"/>
          </a:xfrm>
        </p:grpSpPr>
        <p:sp>
          <p:nvSpPr>
            <p:cNvPr id="92" name="Google Shape;92;p1"/>
            <p:cNvSpPr/>
            <p:nvPr/>
          </p:nvSpPr>
          <p:spPr>
            <a:xfrm rot="5400000">
              <a:off x="5246070" y="-2239244"/>
              <a:ext cx="838798" cy="5527040"/>
            </a:xfrm>
            <a:prstGeom prst="round2SameRect">
              <a:avLst>
                <a:gd name="adj1" fmla="val 16667"/>
                <a:gd name="adj2" fmla="val 0"/>
              </a:avLst>
            </a:prstGeom>
            <a:solidFill>
              <a:srgbClr val="CFDEEF">
                <a:alpha val="89803"/>
              </a:srgbClr>
            </a:solidFill>
            <a:ln w="9525" cap="flat" cmpd="sng">
              <a:solidFill>
                <a:srgbClr val="CFDEE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txBox="1"/>
            <p:nvPr/>
          </p:nvSpPr>
          <p:spPr>
            <a:xfrm>
              <a:off x="2901950" y="145823"/>
              <a:ext cx="5486093" cy="756904"/>
            </a:xfrm>
            <a:prstGeom prst="rect">
              <a:avLst/>
            </a:prstGeom>
            <a:noFill/>
            <a:ln>
              <a:noFill/>
            </a:ln>
          </p:spPr>
          <p:txBody>
            <a:bodyPr spcFirstLastPara="1" wrap="square" lIns="99050" tIns="49525" rIns="99050" bIns="49525" anchor="ctr" anchorCtr="0">
              <a:noAutofit/>
            </a:bodyPr>
            <a:lstStyle/>
            <a:p>
              <a:pPr marL="171450" marR="0" lvl="1" indent="-171450" algn="l" rtl="0">
                <a:lnSpc>
                  <a:spcPct val="90000"/>
                </a:lnSpc>
                <a:spcBef>
                  <a:spcPts val="0"/>
                </a:spcBef>
                <a:spcAft>
                  <a:spcPts val="0"/>
                </a:spcAft>
                <a:buClr>
                  <a:schemeClr val="dk1"/>
                </a:buClr>
                <a:buSzPts val="1600"/>
                <a:buFont typeface="Cambria"/>
                <a:buChar char="•"/>
              </a:pPr>
              <a:r>
                <a:rPr lang="en-US" sz="1600" b="0" i="0" u="none" strike="noStrike" cap="none">
                  <a:solidFill>
                    <a:schemeClr val="dk1"/>
                  </a:solidFill>
                  <a:latin typeface="Cambria"/>
                  <a:ea typeface="Cambria"/>
                  <a:cs typeface="Cambria"/>
                  <a:sym typeface="Cambria"/>
                </a:rPr>
                <a:t>Introduce the key role of an Operating System</a:t>
              </a:r>
              <a:endParaRPr sz="1600" b="0" i="0" u="none" strike="noStrike" cap="none">
                <a:solidFill>
                  <a:schemeClr val="dk1"/>
                </a:solidFill>
                <a:latin typeface="Cambria"/>
                <a:ea typeface="Cambria"/>
                <a:cs typeface="Cambria"/>
                <a:sym typeface="Cambria"/>
              </a:endParaRPr>
            </a:p>
            <a:p>
              <a:pPr marL="171450" marR="0" lvl="1" indent="-171450" algn="l" rtl="0">
                <a:lnSpc>
                  <a:spcPct val="90000"/>
                </a:lnSpc>
                <a:spcBef>
                  <a:spcPts val="240"/>
                </a:spcBef>
                <a:spcAft>
                  <a:spcPts val="0"/>
                </a:spcAft>
                <a:buClr>
                  <a:schemeClr val="dk1"/>
                </a:buClr>
                <a:buSzPts val="1600"/>
                <a:buFont typeface="Cambria"/>
                <a:buChar char="•"/>
              </a:pPr>
              <a:r>
                <a:rPr lang="en-US" sz="1600" b="0" i="0" u="none" strike="noStrike" cap="none">
                  <a:solidFill>
                    <a:schemeClr val="dk1"/>
                  </a:solidFill>
                  <a:latin typeface="Cambria"/>
                  <a:ea typeface="Cambria"/>
                  <a:cs typeface="Cambria"/>
                  <a:sym typeface="Cambria"/>
                </a:rPr>
                <a:t>Insist the Process Management functions of an Operating System</a:t>
              </a:r>
              <a:endParaRPr sz="1600" b="0" i="0" u="none" strike="noStrike" cap="none">
                <a:solidFill>
                  <a:schemeClr val="dk1"/>
                </a:solidFill>
                <a:latin typeface="Cambria"/>
                <a:ea typeface="Cambria"/>
                <a:cs typeface="Cambria"/>
                <a:sym typeface="Cambria"/>
              </a:endParaRPr>
            </a:p>
          </p:txBody>
        </p:sp>
        <p:sp>
          <p:nvSpPr>
            <p:cNvPr id="94" name="Google Shape;94;p1"/>
            <p:cNvSpPr/>
            <p:nvPr/>
          </p:nvSpPr>
          <p:spPr>
            <a:xfrm>
              <a:off x="207010" y="26"/>
              <a:ext cx="2694939" cy="1048498"/>
            </a:xfrm>
            <a:prstGeom prst="roundRect">
              <a:avLst>
                <a:gd name="adj" fmla="val 16667"/>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txBox="1"/>
            <p:nvPr/>
          </p:nvSpPr>
          <p:spPr>
            <a:xfrm>
              <a:off x="258193" y="51209"/>
              <a:ext cx="2592573" cy="946132"/>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b="0" i="0" u="none" strike="noStrike" cap="none">
                  <a:solidFill>
                    <a:schemeClr val="lt1"/>
                  </a:solidFill>
                  <a:latin typeface="Cambria"/>
                  <a:ea typeface="Cambria"/>
                  <a:cs typeface="Cambria"/>
                  <a:sym typeface="Cambria"/>
                </a:rPr>
                <a:t>Course Learning Rationale</a:t>
              </a:r>
              <a:endParaRPr/>
            </a:p>
          </p:txBody>
        </p:sp>
        <p:sp>
          <p:nvSpPr>
            <p:cNvPr id="96" name="Google Shape;96;p1"/>
            <p:cNvSpPr/>
            <p:nvPr/>
          </p:nvSpPr>
          <p:spPr>
            <a:xfrm rot="5400000">
              <a:off x="5246070" y="-1138321"/>
              <a:ext cx="838798" cy="5527040"/>
            </a:xfrm>
            <a:prstGeom prst="round2SameRect">
              <a:avLst>
                <a:gd name="adj1" fmla="val 16667"/>
                <a:gd name="adj2" fmla="val 0"/>
              </a:avLst>
            </a:prstGeom>
            <a:solidFill>
              <a:srgbClr val="D3E1CC">
                <a:alpha val="89803"/>
              </a:srgbClr>
            </a:solidFill>
            <a:ln w="9525" cap="flat" cmpd="sng">
              <a:solidFill>
                <a:srgbClr val="D3E1CC">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txBox="1"/>
            <p:nvPr/>
          </p:nvSpPr>
          <p:spPr>
            <a:xfrm>
              <a:off x="2901950" y="1246746"/>
              <a:ext cx="5486093" cy="756904"/>
            </a:xfrm>
            <a:prstGeom prst="rect">
              <a:avLst/>
            </a:prstGeom>
            <a:noFill/>
            <a:ln>
              <a:noFill/>
            </a:ln>
          </p:spPr>
          <p:txBody>
            <a:bodyPr spcFirstLastPara="1" wrap="square" lIns="60950" tIns="30475" rIns="60950" bIns="30475" anchor="ctr" anchorCtr="0">
              <a:noAutofit/>
            </a:bodyPr>
            <a:lstStyle/>
            <a:p>
              <a:pPr marL="171450" marR="0" lvl="1" indent="-171450" algn="l" rtl="0">
                <a:lnSpc>
                  <a:spcPct val="90000"/>
                </a:lnSpc>
                <a:spcBef>
                  <a:spcPts val="0"/>
                </a:spcBef>
                <a:spcAft>
                  <a:spcPts val="0"/>
                </a:spcAft>
                <a:buClr>
                  <a:schemeClr val="dk1"/>
                </a:buClr>
                <a:buSzPts val="1600"/>
                <a:buFont typeface="Cambria"/>
                <a:buChar char="•"/>
              </a:pPr>
              <a:r>
                <a:rPr lang="en-US" sz="1600" b="0" i="0" u="none" strike="noStrike" cap="none">
                  <a:solidFill>
                    <a:schemeClr val="dk1"/>
                  </a:solidFill>
                  <a:latin typeface="Cambria"/>
                  <a:ea typeface="Cambria"/>
                  <a:cs typeface="Cambria"/>
                  <a:sym typeface="Cambria"/>
                </a:rPr>
                <a:t>Identify the need of an Operating system</a:t>
              </a:r>
              <a:endParaRPr sz="1600" b="0" i="0" u="none" strike="noStrike" cap="none">
                <a:solidFill>
                  <a:schemeClr val="dk1"/>
                </a:solidFill>
                <a:latin typeface="Cambria"/>
                <a:ea typeface="Cambria"/>
                <a:cs typeface="Cambria"/>
                <a:sym typeface="Cambria"/>
              </a:endParaRPr>
            </a:p>
            <a:p>
              <a:pPr marL="171450" marR="0" lvl="1" indent="-171450" algn="l" rtl="0">
                <a:lnSpc>
                  <a:spcPct val="90000"/>
                </a:lnSpc>
                <a:spcBef>
                  <a:spcPts val="240"/>
                </a:spcBef>
                <a:spcAft>
                  <a:spcPts val="0"/>
                </a:spcAft>
                <a:buClr>
                  <a:schemeClr val="dk1"/>
                </a:buClr>
                <a:buSzPts val="1600"/>
                <a:buFont typeface="Cambria"/>
                <a:buChar char="•"/>
              </a:pPr>
              <a:r>
                <a:rPr lang="en-US" sz="1600" b="0" i="0" u="none" strike="noStrike" cap="none">
                  <a:solidFill>
                    <a:schemeClr val="dk1"/>
                  </a:solidFill>
                  <a:latin typeface="Cambria"/>
                  <a:ea typeface="Cambria"/>
                  <a:cs typeface="Cambria"/>
                  <a:sym typeface="Cambria"/>
                </a:rPr>
                <a:t>Know the Process management functions of an Operating system</a:t>
              </a:r>
              <a:endParaRPr sz="1600" b="0" i="0" u="none" strike="noStrike" cap="none">
                <a:solidFill>
                  <a:schemeClr val="dk1"/>
                </a:solidFill>
                <a:latin typeface="Cambria"/>
                <a:ea typeface="Cambria"/>
                <a:cs typeface="Cambria"/>
                <a:sym typeface="Cambria"/>
              </a:endParaRPr>
            </a:p>
          </p:txBody>
        </p:sp>
        <p:sp>
          <p:nvSpPr>
            <p:cNvPr id="98" name="Google Shape;98;p1"/>
            <p:cNvSpPr/>
            <p:nvPr/>
          </p:nvSpPr>
          <p:spPr>
            <a:xfrm>
              <a:off x="207010" y="1100949"/>
              <a:ext cx="2694939" cy="1048498"/>
            </a:xfrm>
            <a:prstGeom prst="roundRect">
              <a:avLst>
                <a:gd name="adj" fmla="val 16667"/>
              </a:avLst>
            </a:prstGeom>
            <a:gradFill>
              <a:gsLst>
                <a:gs pos="0">
                  <a:srgbClr val="7EB55F"/>
                </a:gs>
                <a:gs pos="50000">
                  <a:srgbClr val="6EB03F"/>
                </a:gs>
                <a:gs pos="100000">
                  <a:srgbClr val="5F9F34"/>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txBox="1"/>
            <p:nvPr/>
          </p:nvSpPr>
          <p:spPr>
            <a:xfrm>
              <a:off x="258193" y="1152132"/>
              <a:ext cx="2592573" cy="946132"/>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b="0" i="0" u="none" strike="noStrike" cap="none">
                  <a:solidFill>
                    <a:schemeClr val="lt1"/>
                  </a:solidFill>
                  <a:latin typeface="Cambria"/>
                  <a:ea typeface="Cambria"/>
                  <a:cs typeface="Cambria"/>
                  <a:sym typeface="Cambria"/>
                </a:rPr>
                <a:t>Course Learning Outcomes</a:t>
              </a:r>
              <a:endParaRPr/>
            </a:p>
          </p:txBody>
        </p:sp>
      </p:grpSp>
      <p:grpSp>
        <p:nvGrpSpPr>
          <p:cNvPr id="100" name="Google Shape;100;p1"/>
          <p:cNvGrpSpPr/>
          <p:nvPr/>
        </p:nvGrpSpPr>
        <p:grpSpPr>
          <a:xfrm>
            <a:off x="1512888" y="4804351"/>
            <a:ext cx="8885658" cy="1506973"/>
            <a:chOff x="0" y="-62924"/>
            <a:chExt cx="8885658" cy="1506973"/>
          </a:xfrm>
        </p:grpSpPr>
        <p:sp>
          <p:nvSpPr>
            <p:cNvPr id="101" name="Google Shape;101;p1"/>
            <p:cNvSpPr/>
            <p:nvPr/>
          </p:nvSpPr>
          <p:spPr>
            <a:xfrm>
              <a:off x="4340" y="-62924"/>
              <a:ext cx="8881318" cy="463875"/>
            </a:xfrm>
            <a:prstGeom prst="rect">
              <a:avLst/>
            </a:prstGeom>
            <a:gradFill>
              <a:gsLst>
                <a:gs pos="0">
                  <a:srgbClr val="AFAFAF"/>
                </a:gs>
                <a:gs pos="50000">
                  <a:schemeClr val="accent3"/>
                </a:gs>
                <a:gs pos="100000">
                  <a:srgbClr val="919191"/>
                </a:gs>
              </a:gsLst>
              <a:lin ang="5400000" scaled="0"/>
            </a:gradFill>
            <a:ln w="9525" cap="flat" cmpd="sng">
              <a:solidFill>
                <a:schemeClr val="accent3"/>
              </a:solidFill>
              <a:prstDash val="solid"/>
              <a:miter lim="800000"/>
              <a:headEnd type="none" w="sm" len="sm"/>
              <a:tailEnd type="none" w="sm" len="sm"/>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txBox="1"/>
            <p:nvPr/>
          </p:nvSpPr>
          <p:spPr>
            <a:xfrm>
              <a:off x="4340" y="-62924"/>
              <a:ext cx="8881318" cy="463875"/>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b="1" i="0" u="none" strike="noStrike" cap="none">
                  <a:solidFill>
                    <a:schemeClr val="lt1"/>
                  </a:solidFill>
                  <a:latin typeface="Cambria"/>
                  <a:ea typeface="Cambria"/>
                  <a:cs typeface="Cambria"/>
                  <a:sym typeface="Cambria"/>
                </a:rPr>
                <a:t>Learning Resources </a:t>
              </a:r>
              <a:endParaRPr/>
            </a:p>
          </p:txBody>
        </p:sp>
        <p:sp>
          <p:nvSpPr>
            <p:cNvPr id="103" name="Google Shape;103;p1"/>
            <p:cNvSpPr/>
            <p:nvPr/>
          </p:nvSpPr>
          <p:spPr>
            <a:xfrm>
              <a:off x="0" y="400950"/>
              <a:ext cx="8881318" cy="1043099"/>
            </a:xfrm>
            <a:prstGeom prst="rect">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txBox="1"/>
            <p:nvPr/>
          </p:nvSpPr>
          <p:spPr>
            <a:xfrm>
              <a:off x="0" y="400950"/>
              <a:ext cx="8881318" cy="1043099"/>
            </a:xfrm>
            <a:prstGeom prst="rect">
              <a:avLst/>
            </a:prstGeom>
            <a:noFill/>
            <a:ln>
              <a:noFill/>
            </a:ln>
          </p:spPr>
          <p:txBody>
            <a:bodyPr spcFirstLastPara="1" wrap="square" lIns="74675" tIns="74675" rIns="99550" bIns="112000" anchor="t" anchorCtr="0">
              <a:noAutofit/>
            </a:bodyPr>
            <a:lstStyle/>
            <a:p>
              <a:pPr marL="114300" marR="0" lvl="1" indent="-114300" algn="l" rtl="0">
                <a:lnSpc>
                  <a:spcPct val="90000"/>
                </a:lnSpc>
                <a:spcBef>
                  <a:spcPts val="0"/>
                </a:spcBef>
                <a:spcAft>
                  <a:spcPts val="0"/>
                </a:spcAft>
                <a:buClr>
                  <a:schemeClr val="dk1"/>
                </a:buClr>
                <a:buSzPts val="1400"/>
                <a:buFont typeface="Calibri"/>
                <a:buAutoNum type="arabicPeriod"/>
              </a:pPr>
              <a:r>
                <a:rPr lang="en-US" sz="1400" b="0" i="0" u="none" strike="noStrike" cap="none">
                  <a:solidFill>
                    <a:schemeClr val="dk1"/>
                  </a:solidFill>
                  <a:latin typeface="Cambria"/>
                  <a:ea typeface="Cambria"/>
                  <a:cs typeface="Cambria"/>
                  <a:sym typeface="Cambria"/>
                </a:rPr>
                <a:t>Abraham Silberschatz, Peter Baer Galvin, Greg Gagne, Operating systems, 9th ed., John Wiley &amp; Sons, 2013 </a:t>
              </a:r>
              <a:endParaRPr/>
            </a:p>
            <a:p>
              <a:pPr marL="114300" marR="0" lvl="1" indent="-114300" algn="l" rtl="0">
                <a:lnSpc>
                  <a:spcPct val="90000"/>
                </a:lnSpc>
                <a:spcBef>
                  <a:spcPts val="210"/>
                </a:spcBef>
                <a:spcAft>
                  <a:spcPts val="0"/>
                </a:spcAft>
                <a:buClr>
                  <a:schemeClr val="dk1"/>
                </a:buClr>
                <a:buSzPts val="1400"/>
                <a:buFont typeface="Calibri"/>
                <a:buAutoNum type="arabicPeriod"/>
              </a:pPr>
              <a:r>
                <a:rPr lang="en-US" sz="1400" b="0" i="0" u="none" strike="noStrike" cap="none">
                  <a:solidFill>
                    <a:schemeClr val="dk1"/>
                  </a:solidFill>
                  <a:latin typeface="Cambria"/>
                  <a:ea typeface="Cambria"/>
                  <a:cs typeface="Cambria"/>
                  <a:sym typeface="Cambria"/>
                </a:rPr>
                <a:t>William Stallings, Operating Systems-Internals and Design Principles, 7th ed., Prentice Hall, 2012</a:t>
              </a:r>
              <a:endParaRPr/>
            </a:p>
            <a:p>
              <a:pPr marL="114300" marR="0" lvl="1" indent="-114300" algn="l" rtl="0">
                <a:lnSpc>
                  <a:spcPct val="90000"/>
                </a:lnSpc>
                <a:spcBef>
                  <a:spcPts val="210"/>
                </a:spcBef>
                <a:spcAft>
                  <a:spcPts val="0"/>
                </a:spcAft>
                <a:buClr>
                  <a:schemeClr val="dk1"/>
                </a:buClr>
                <a:buSzPts val="1400"/>
                <a:buFont typeface="Calibri"/>
                <a:buAutoNum type="arabicPeriod"/>
              </a:pPr>
              <a:r>
                <a:rPr lang="en-US" sz="1400" b="0" i="0" u="none" strike="noStrike" cap="none">
                  <a:solidFill>
                    <a:schemeClr val="dk1"/>
                  </a:solidFill>
                  <a:latin typeface="Cambria"/>
                  <a:ea typeface="Cambria"/>
                  <a:cs typeface="Cambria"/>
                  <a:sym typeface="Cambria"/>
                </a:rPr>
                <a:t>Andrew S.Tanenbaum, Herbert Bos, Modern Operating systems, 4th ed., Pearson, 2015</a:t>
              </a:r>
              <a:endParaRPr/>
            </a:p>
            <a:p>
              <a:pPr marL="114300" marR="0" lvl="1" indent="-114300" algn="l" rtl="0">
                <a:lnSpc>
                  <a:spcPct val="90000"/>
                </a:lnSpc>
                <a:spcBef>
                  <a:spcPts val="210"/>
                </a:spcBef>
                <a:spcAft>
                  <a:spcPts val="0"/>
                </a:spcAft>
                <a:buClr>
                  <a:schemeClr val="dk1"/>
                </a:buClr>
                <a:buSzPts val="1400"/>
                <a:buFont typeface="Calibri"/>
                <a:buAutoNum type="arabicPeriod"/>
              </a:pPr>
              <a:r>
                <a:rPr lang="en-US" sz="1400" b="0" i="0" u="none" strike="noStrike" cap="none">
                  <a:solidFill>
                    <a:schemeClr val="dk1"/>
                  </a:solidFill>
                  <a:latin typeface="Cambria"/>
                  <a:ea typeface="Cambria"/>
                  <a:cs typeface="Cambria"/>
                  <a:sym typeface="Cambria"/>
                </a:rPr>
                <a:t>Bryant O‟Hallaxn, Computer systems- A Programmer‟s  Perspective, Pearson, 2015</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title" idx="4294967295"/>
          </p:nvPr>
        </p:nvSpPr>
        <p:spPr>
          <a:xfrm>
            <a:off x="790575" y="115888"/>
            <a:ext cx="9698038"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3300"/>
              </a:buClr>
              <a:buSzPct val="100000"/>
              <a:buFont typeface="Cambria"/>
              <a:buNone/>
            </a:pPr>
            <a:r>
              <a:rPr lang="en-US" sz="3800" b="1">
                <a:solidFill>
                  <a:srgbClr val="003300"/>
                </a:solidFill>
                <a:latin typeface="Cambria"/>
                <a:ea typeface="Cambria"/>
                <a:cs typeface="Cambria"/>
                <a:sym typeface="Cambria"/>
              </a:rPr>
              <a:t>Functions of Operating system</a:t>
            </a:r>
            <a:endParaRPr sz="2800" b="1">
              <a:solidFill>
                <a:srgbClr val="003300"/>
              </a:solidFill>
              <a:latin typeface="Cambria"/>
              <a:ea typeface="Cambria"/>
              <a:cs typeface="Cambria"/>
              <a:sym typeface="Cambria"/>
            </a:endParaRPr>
          </a:p>
        </p:txBody>
      </p:sp>
      <p:sp>
        <p:nvSpPr>
          <p:cNvPr id="202" name="Google Shape;202;p10"/>
          <p:cNvSpPr txBox="1">
            <a:spLocks noGrp="1"/>
          </p:cNvSpPr>
          <p:nvPr>
            <p:ph type="body" idx="4294967295"/>
          </p:nvPr>
        </p:nvSpPr>
        <p:spPr>
          <a:xfrm>
            <a:off x="1295400" y="1557338"/>
            <a:ext cx="8472488" cy="4711700"/>
          </a:xfrm>
          <a:prstGeom prst="rect">
            <a:avLst/>
          </a:prstGeom>
          <a:noFill/>
          <a:ln>
            <a:noFill/>
          </a:ln>
        </p:spPr>
        <p:txBody>
          <a:bodyPr spcFirstLastPara="1" wrap="square" lIns="91425" tIns="45700" rIns="91425" bIns="45700" anchor="t" anchorCtr="0">
            <a:noAutofit/>
          </a:bodyPr>
          <a:lstStyle/>
          <a:p>
            <a:pPr marL="745490" lvl="1" indent="-342900" algn="l" rtl="0">
              <a:lnSpc>
                <a:spcPct val="90000"/>
              </a:lnSpc>
              <a:spcBef>
                <a:spcPts val="0"/>
              </a:spcBef>
              <a:spcAft>
                <a:spcPts val="0"/>
              </a:spcAft>
              <a:buClr>
                <a:schemeClr val="dk1"/>
              </a:buClr>
              <a:buSzPts val="2200"/>
              <a:buFont typeface="Calibri"/>
              <a:buAutoNum type="arabicPeriod"/>
            </a:pPr>
            <a:r>
              <a:rPr lang="en-US" sz="2200">
                <a:latin typeface="Cambria"/>
                <a:ea typeface="Cambria"/>
                <a:cs typeface="Cambria"/>
                <a:sym typeface="Cambria"/>
              </a:rPr>
              <a:t>Program development.      </a:t>
            </a:r>
            <a:endParaRPr sz="2200">
              <a:latin typeface="Cambria"/>
              <a:ea typeface="Cambria"/>
              <a:cs typeface="Cambria"/>
              <a:sym typeface="Cambria"/>
            </a:endParaRPr>
          </a:p>
          <a:p>
            <a:pPr marL="402590" lvl="1" indent="-228600" algn="l" rtl="0">
              <a:lnSpc>
                <a:spcPct val="90000"/>
              </a:lnSpc>
              <a:spcBef>
                <a:spcPts val="500"/>
              </a:spcBef>
              <a:spcAft>
                <a:spcPts val="0"/>
              </a:spcAft>
              <a:buClr>
                <a:schemeClr val="dk1"/>
              </a:buClr>
              <a:buSzPts val="2200"/>
              <a:buNone/>
            </a:pPr>
            <a:r>
              <a:rPr lang="en-US" sz="2200">
                <a:latin typeface="Cambria"/>
                <a:ea typeface="Cambria"/>
                <a:cs typeface="Cambria"/>
                <a:sym typeface="Cambria"/>
              </a:rPr>
              <a:t>              Ex: Editors &amp; Debuggers</a:t>
            </a:r>
            <a:endParaRPr sz="2200">
              <a:latin typeface="Cambria"/>
              <a:ea typeface="Cambria"/>
              <a:cs typeface="Cambria"/>
              <a:sym typeface="Cambria"/>
            </a:endParaRPr>
          </a:p>
          <a:p>
            <a:pPr marL="745490" lvl="1" indent="-342900" algn="l" rtl="0">
              <a:lnSpc>
                <a:spcPct val="90000"/>
              </a:lnSpc>
              <a:spcBef>
                <a:spcPts val="500"/>
              </a:spcBef>
              <a:spcAft>
                <a:spcPts val="0"/>
              </a:spcAft>
              <a:buClr>
                <a:schemeClr val="dk1"/>
              </a:buClr>
              <a:buSzPts val="2200"/>
              <a:buFont typeface="Calibri"/>
              <a:buAutoNum type="arabicPeriod"/>
            </a:pPr>
            <a:r>
              <a:rPr lang="en-US" sz="2200">
                <a:latin typeface="Cambria"/>
                <a:ea typeface="Cambria"/>
                <a:cs typeface="Cambria"/>
                <a:sym typeface="Cambria"/>
              </a:rPr>
              <a:t>Program Execution</a:t>
            </a:r>
            <a:endParaRPr sz="2200">
              <a:latin typeface="Cambria"/>
              <a:ea typeface="Cambria"/>
              <a:cs typeface="Cambria"/>
              <a:sym typeface="Cambria"/>
            </a:endParaRPr>
          </a:p>
          <a:p>
            <a:pPr marL="745490" lvl="1" indent="-342900" algn="l" rtl="0">
              <a:lnSpc>
                <a:spcPct val="90000"/>
              </a:lnSpc>
              <a:spcBef>
                <a:spcPts val="500"/>
              </a:spcBef>
              <a:spcAft>
                <a:spcPts val="0"/>
              </a:spcAft>
              <a:buClr>
                <a:schemeClr val="dk1"/>
              </a:buClr>
              <a:buSzPts val="2200"/>
              <a:buFont typeface="Calibri"/>
              <a:buAutoNum type="arabicPeriod"/>
            </a:pPr>
            <a:r>
              <a:rPr lang="en-US" sz="2200">
                <a:latin typeface="Cambria"/>
                <a:ea typeface="Cambria"/>
                <a:cs typeface="Cambria"/>
                <a:sym typeface="Cambria"/>
              </a:rPr>
              <a:t>Access I/O devices and controlling access to I/O devices</a:t>
            </a:r>
            <a:endParaRPr sz="2200">
              <a:latin typeface="Cambria"/>
              <a:ea typeface="Cambria"/>
              <a:cs typeface="Cambria"/>
              <a:sym typeface="Cambria"/>
            </a:endParaRPr>
          </a:p>
          <a:p>
            <a:pPr marL="745490" lvl="1" indent="-342900" algn="l" rtl="0">
              <a:lnSpc>
                <a:spcPct val="90000"/>
              </a:lnSpc>
              <a:spcBef>
                <a:spcPts val="500"/>
              </a:spcBef>
              <a:spcAft>
                <a:spcPts val="0"/>
              </a:spcAft>
              <a:buClr>
                <a:schemeClr val="dk1"/>
              </a:buClr>
              <a:buSzPts val="2200"/>
              <a:buFont typeface="Calibri"/>
              <a:buAutoNum type="arabicPeriod"/>
            </a:pPr>
            <a:r>
              <a:rPr lang="en-US" sz="2200">
                <a:latin typeface="Cambria"/>
                <a:ea typeface="Cambria"/>
                <a:cs typeface="Cambria"/>
                <a:sym typeface="Cambria"/>
              </a:rPr>
              <a:t>Error detection &amp; response</a:t>
            </a:r>
            <a:endParaRPr sz="2200">
              <a:latin typeface="Cambria"/>
              <a:ea typeface="Cambria"/>
              <a:cs typeface="Cambria"/>
              <a:sym typeface="Cambria"/>
            </a:endParaRPr>
          </a:p>
          <a:p>
            <a:pPr marL="745490" lvl="1" indent="-342900" algn="l" rtl="0">
              <a:lnSpc>
                <a:spcPct val="90000"/>
              </a:lnSpc>
              <a:spcBef>
                <a:spcPts val="500"/>
              </a:spcBef>
              <a:spcAft>
                <a:spcPts val="0"/>
              </a:spcAft>
              <a:buClr>
                <a:schemeClr val="dk1"/>
              </a:buClr>
              <a:buSzPts val="2200"/>
              <a:buFont typeface="Calibri"/>
              <a:buAutoNum type="arabicPeriod"/>
            </a:pPr>
            <a:r>
              <a:rPr lang="en-US" sz="2200">
                <a:latin typeface="Cambria"/>
                <a:ea typeface="Cambria"/>
                <a:cs typeface="Cambria"/>
                <a:sym typeface="Cambria"/>
              </a:rPr>
              <a:t>Performance maintenance</a:t>
            </a:r>
            <a:endParaRPr sz="2200">
              <a:latin typeface="Cambria"/>
              <a:ea typeface="Cambria"/>
              <a:cs typeface="Cambria"/>
              <a:sym typeface="Cambria"/>
            </a:endParaRPr>
          </a:p>
          <a:p>
            <a:pPr marL="745490" lvl="1" indent="-241300" algn="l" rtl="0">
              <a:lnSpc>
                <a:spcPct val="90000"/>
              </a:lnSpc>
              <a:spcBef>
                <a:spcPts val="500"/>
              </a:spcBef>
              <a:spcAft>
                <a:spcPts val="0"/>
              </a:spcAft>
              <a:buClr>
                <a:schemeClr val="dk1"/>
              </a:buClr>
              <a:buSzPts val="1600"/>
              <a:buFont typeface="Calibri"/>
              <a:buNone/>
            </a:pPr>
            <a:endParaRPr sz="1600">
              <a:latin typeface="Cambria"/>
              <a:ea typeface="Cambria"/>
              <a:cs typeface="Cambria"/>
              <a:sym typeface="Cambria"/>
            </a:endParaRPr>
          </a:p>
          <a:p>
            <a:pPr marL="745490" lvl="1" indent="-241300" algn="l" rtl="0">
              <a:lnSpc>
                <a:spcPct val="90000"/>
              </a:lnSpc>
              <a:spcBef>
                <a:spcPts val="500"/>
              </a:spcBef>
              <a:spcAft>
                <a:spcPts val="0"/>
              </a:spcAft>
              <a:buClr>
                <a:schemeClr val="dk1"/>
              </a:buClr>
              <a:buSzPts val="1600"/>
              <a:buFont typeface="Calibri"/>
              <a:buNone/>
            </a:pPr>
            <a:endParaRPr sz="1600">
              <a:latin typeface="Cambria"/>
              <a:ea typeface="Cambria"/>
              <a:cs typeface="Cambria"/>
              <a:sym typeface="Cambria"/>
            </a:endParaRPr>
          </a:p>
          <a:p>
            <a:pPr marL="745490" lvl="1" indent="-241300" algn="l" rtl="0">
              <a:lnSpc>
                <a:spcPct val="90000"/>
              </a:lnSpc>
              <a:spcBef>
                <a:spcPts val="500"/>
              </a:spcBef>
              <a:spcAft>
                <a:spcPts val="0"/>
              </a:spcAft>
              <a:buClr>
                <a:schemeClr val="dk1"/>
              </a:buClr>
              <a:buSzPts val="1600"/>
              <a:buFont typeface="Calibri"/>
              <a:buNone/>
            </a:pPr>
            <a:endParaRPr sz="1600">
              <a:latin typeface="Cambria"/>
              <a:ea typeface="Cambria"/>
              <a:cs typeface="Cambria"/>
              <a:sym typeface="Cambria"/>
            </a:endParaRPr>
          </a:p>
        </p:txBody>
      </p:sp>
      <p:sp>
        <p:nvSpPr>
          <p:cNvPr id="203" name="Google Shape;203;p10"/>
          <p:cNvSpPr/>
          <p:nvPr/>
        </p:nvSpPr>
        <p:spPr>
          <a:xfrm>
            <a:off x="1775520" y="877514"/>
            <a:ext cx="4536504" cy="53526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OS as a service routine</a:t>
            </a:r>
            <a:endParaRPr sz="2400" b="1">
              <a:solidFill>
                <a:schemeClr val="dk1"/>
              </a:solidFill>
              <a:latin typeface="Cambria"/>
              <a:ea typeface="Cambria"/>
              <a:cs typeface="Cambria"/>
              <a:sym typeface="Cambria"/>
            </a:endParaRPr>
          </a:p>
        </p:txBody>
      </p:sp>
      <p:sp>
        <p:nvSpPr>
          <p:cNvPr id="204" name="Google Shape;20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mbria"/>
                <a:ea typeface="Cambria"/>
                <a:cs typeface="Cambria"/>
                <a:sym typeface="Cambria"/>
              </a:rPr>
              <a:t>10</a:t>
            </a:fld>
            <a:endParaRPr sz="1200">
              <a:solidFill>
                <a:srgbClr val="898989"/>
              </a:solidFill>
              <a:latin typeface="Cambria"/>
              <a:ea typeface="Cambria"/>
              <a:cs typeface="Cambria"/>
              <a:sym typeface="Cambria"/>
            </a:endParaRPr>
          </a:p>
        </p:txBody>
      </p:sp>
      <p:pic>
        <p:nvPicPr>
          <p:cNvPr id="205" name="Google Shape;205;p10"/>
          <p:cNvPicPr preferRelativeResize="0"/>
          <p:nvPr/>
        </p:nvPicPr>
        <p:blipFill rotWithShape="1">
          <a:blip r:embed="rId3">
            <a:alphaModFix/>
          </a:blip>
          <a:srcRect/>
          <a:stretch/>
        </p:blipFill>
        <p:spPr>
          <a:xfrm>
            <a:off x="7616825" y="3371850"/>
            <a:ext cx="3598863" cy="2794000"/>
          </a:xfrm>
          <a:prstGeom prst="rect">
            <a:avLst/>
          </a:prstGeom>
          <a:noFill/>
          <a:ln>
            <a:noFill/>
          </a:ln>
        </p:spPr>
      </p:pic>
      <p:pic>
        <p:nvPicPr>
          <p:cNvPr id="206" name="Google Shape;206;p10"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207" name="Google Shape;20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p:nvPr/>
        </p:nvSpPr>
        <p:spPr>
          <a:xfrm>
            <a:off x="1581150" y="1219201"/>
            <a:ext cx="736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accent1"/>
              </a:solidFill>
              <a:latin typeface="Cambria"/>
              <a:ea typeface="Cambria"/>
              <a:cs typeface="Cambria"/>
              <a:sym typeface="Cambria"/>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mbria"/>
              <a:ea typeface="Cambria"/>
              <a:cs typeface="Cambria"/>
              <a:sym typeface="Cambria"/>
            </a:endParaRPr>
          </a:p>
        </p:txBody>
      </p:sp>
      <p:pic>
        <p:nvPicPr>
          <p:cNvPr id="213" name="Google Shape;213;p11"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214" name="Google Shape;21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215" name="Google Shape;21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11</a:t>
            </a:fld>
            <a:endParaRPr>
              <a:latin typeface="Cambria"/>
              <a:ea typeface="Cambria"/>
              <a:cs typeface="Cambria"/>
              <a:sym typeface="Cambria"/>
            </a:endParaRPr>
          </a:p>
        </p:txBody>
      </p:sp>
      <p:sp>
        <p:nvSpPr>
          <p:cNvPr id="216" name="Google Shape;216;p11"/>
          <p:cNvSpPr txBox="1"/>
          <p:nvPr/>
        </p:nvSpPr>
        <p:spPr>
          <a:xfrm>
            <a:off x="95250" y="427180"/>
            <a:ext cx="60960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3300"/>
                </a:solidFill>
                <a:latin typeface="Cambria"/>
                <a:ea typeface="Cambria"/>
                <a:cs typeface="Cambria"/>
                <a:sym typeface="Cambria"/>
              </a:rPr>
              <a:t>Role of Operating System</a:t>
            </a:r>
            <a:endParaRPr sz="4000" b="1">
              <a:solidFill>
                <a:srgbClr val="003300"/>
              </a:solidFill>
              <a:latin typeface="Cambria"/>
              <a:ea typeface="Cambria"/>
              <a:cs typeface="Cambria"/>
              <a:sym typeface="Cambria"/>
            </a:endParaRPr>
          </a:p>
        </p:txBody>
      </p:sp>
      <p:grpSp>
        <p:nvGrpSpPr>
          <p:cNvPr id="218" name="Google Shape;218;p11"/>
          <p:cNvGrpSpPr/>
          <p:nvPr/>
        </p:nvGrpSpPr>
        <p:grpSpPr>
          <a:xfrm>
            <a:off x="628650" y="1305157"/>
            <a:ext cx="11167268" cy="4807541"/>
            <a:chOff x="0" y="2349"/>
            <a:chExt cx="11167268" cy="4807541"/>
          </a:xfrm>
        </p:grpSpPr>
        <p:sp>
          <p:nvSpPr>
            <p:cNvPr id="219" name="Google Shape;219;p11"/>
            <p:cNvSpPr/>
            <p:nvPr/>
          </p:nvSpPr>
          <p:spPr>
            <a:xfrm rot="5400000">
              <a:off x="6973414" y="-2795766"/>
              <a:ext cx="1240655" cy="7147052"/>
            </a:xfrm>
            <a:prstGeom prst="round2SameRect">
              <a:avLst>
                <a:gd name="adj1" fmla="val 16667"/>
                <a:gd name="adj2" fmla="val 0"/>
              </a:avLst>
            </a:prstGeom>
            <a:solidFill>
              <a:srgbClr val="E0E0E0">
                <a:alpha val="89803"/>
              </a:srgbClr>
            </a:solidFill>
            <a:ln w="9525"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txBox="1"/>
            <p:nvPr/>
          </p:nvSpPr>
          <p:spPr>
            <a:xfrm>
              <a:off x="4020216" y="217996"/>
              <a:ext cx="7086488" cy="1119527"/>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Cambria"/>
                  <a:ea typeface="Cambria"/>
                  <a:cs typeface="Cambria"/>
                  <a:sym typeface="Cambria"/>
                </a:rPr>
                <a:t>Computer Hardware-Software Structure</a:t>
              </a:r>
              <a:endParaRPr sz="1800" b="0" i="0" u="none" strike="noStrike" cap="none">
                <a:solidFill>
                  <a:schemeClr val="dk1"/>
                </a:solidFill>
                <a:latin typeface="Cambria"/>
                <a:ea typeface="Cambria"/>
                <a:cs typeface="Cambria"/>
                <a:sym typeface="Cambria"/>
              </a:endParaRPr>
            </a:p>
            <a:p>
              <a:pPr marL="342900" marR="0" lvl="2" indent="-171450" algn="l" rtl="0">
                <a:lnSpc>
                  <a:spcPct val="90000"/>
                </a:lnSpc>
                <a:spcBef>
                  <a:spcPts val="270"/>
                </a:spcBef>
                <a:spcAft>
                  <a:spcPts val="0"/>
                </a:spcAft>
                <a:buClr>
                  <a:schemeClr val="dk1"/>
                </a:buClr>
                <a:buSzPts val="1800"/>
                <a:buFont typeface="Cambria"/>
                <a:buChar char="•"/>
              </a:pPr>
              <a:r>
                <a:rPr lang="en-US" sz="1800" b="0" i="0" u="none" strike="noStrike" cap="none">
                  <a:solidFill>
                    <a:schemeClr val="dk1"/>
                  </a:solidFill>
                  <a:latin typeface="Cambria"/>
                  <a:ea typeface="Cambria"/>
                  <a:cs typeface="Cambria"/>
                  <a:sym typeface="Cambria"/>
                </a:rPr>
                <a:t>Layered organization</a:t>
              </a:r>
              <a:endParaRPr/>
            </a:p>
            <a:p>
              <a:pPr marL="171450" marR="0" lvl="1" indent="-171450" algn="l" rtl="0">
                <a:lnSpc>
                  <a:spcPct val="90000"/>
                </a:lnSpc>
                <a:spcBef>
                  <a:spcPts val="270"/>
                </a:spcBef>
                <a:spcAft>
                  <a:spcPts val="0"/>
                </a:spcAft>
                <a:buClr>
                  <a:schemeClr val="dk1"/>
                </a:buClr>
                <a:buSzPts val="1800"/>
                <a:buFont typeface="Cambria"/>
                <a:buChar char="•"/>
              </a:pPr>
              <a:r>
                <a:rPr lang="en-US" sz="1800" b="0" i="0" u="none" strike="noStrike" cap="none">
                  <a:solidFill>
                    <a:schemeClr val="dk1"/>
                  </a:solidFill>
                  <a:latin typeface="Cambria"/>
                  <a:ea typeface="Cambria"/>
                  <a:cs typeface="Cambria"/>
                  <a:sym typeface="Cambria"/>
                </a:rPr>
                <a:t>OS services to users</a:t>
              </a:r>
              <a:endParaRPr/>
            </a:p>
          </p:txBody>
        </p:sp>
        <p:sp>
          <p:nvSpPr>
            <p:cNvPr id="221" name="Google Shape;221;p11"/>
            <p:cNvSpPr/>
            <p:nvPr/>
          </p:nvSpPr>
          <p:spPr>
            <a:xfrm>
              <a:off x="0" y="2349"/>
              <a:ext cx="4020216" cy="1550819"/>
            </a:xfrm>
            <a:prstGeom prst="roundRect">
              <a:avLst>
                <a:gd name="adj" fmla="val 16667"/>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txBox="1"/>
            <p:nvPr/>
          </p:nvSpPr>
          <p:spPr>
            <a:xfrm>
              <a:off x="75705" y="78054"/>
              <a:ext cx="3868806" cy="1399409"/>
            </a:xfrm>
            <a:prstGeom prst="rect">
              <a:avLst/>
            </a:prstGeom>
            <a:noFill/>
            <a:ln>
              <a:noFill/>
            </a:ln>
          </p:spPr>
          <p:txBody>
            <a:bodyPr spcFirstLastPara="1" wrap="square" lIns="95250" tIns="47625" rIns="95250" bIns="47625" anchor="ctr" anchorCtr="0">
              <a:noAutofit/>
            </a:bodyPr>
            <a:lstStyle/>
            <a:p>
              <a:pPr marL="0" marR="0" lvl="0" indent="0" algn="ctr" rtl="0">
                <a:lnSpc>
                  <a:spcPct val="90000"/>
                </a:lnSpc>
                <a:spcBef>
                  <a:spcPts val="0"/>
                </a:spcBef>
                <a:spcAft>
                  <a:spcPts val="0"/>
                </a:spcAft>
                <a:buClr>
                  <a:schemeClr val="lt1"/>
                </a:buClr>
                <a:buSzPts val="2500"/>
                <a:buFont typeface="Cambria"/>
                <a:buNone/>
              </a:pPr>
              <a:r>
                <a:rPr lang="en-US" sz="2500" b="1">
                  <a:solidFill>
                    <a:schemeClr val="lt1"/>
                  </a:solidFill>
                  <a:latin typeface="Cambria"/>
                  <a:ea typeface="Cambria"/>
                  <a:cs typeface="Cambria"/>
                  <a:sym typeface="Cambria"/>
                </a:rPr>
                <a:t>The OS as a User/Computer Interface</a:t>
              </a:r>
              <a:endParaRPr sz="2500">
                <a:solidFill>
                  <a:schemeClr val="lt1"/>
                </a:solidFill>
                <a:latin typeface="Cambria"/>
                <a:ea typeface="Cambria"/>
                <a:cs typeface="Cambria"/>
                <a:sym typeface="Cambria"/>
              </a:endParaRPr>
            </a:p>
          </p:txBody>
        </p:sp>
        <p:sp>
          <p:nvSpPr>
            <p:cNvPr id="223" name="Google Shape;223;p11"/>
            <p:cNvSpPr/>
            <p:nvPr/>
          </p:nvSpPr>
          <p:spPr>
            <a:xfrm rot="5400000">
              <a:off x="6973414" y="-1167405"/>
              <a:ext cx="1240655" cy="7147052"/>
            </a:xfrm>
            <a:prstGeom prst="round2SameRect">
              <a:avLst>
                <a:gd name="adj1" fmla="val 16667"/>
                <a:gd name="adj2" fmla="val 0"/>
              </a:avLst>
            </a:prstGeom>
            <a:solidFill>
              <a:srgbClr val="F0D3D3">
                <a:alpha val="89803"/>
              </a:srgbClr>
            </a:solidFill>
            <a:ln w="9525" cap="flat" cmpd="sng">
              <a:solidFill>
                <a:srgbClr val="F0D3D3">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txBox="1"/>
            <p:nvPr/>
          </p:nvSpPr>
          <p:spPr>
            <a:xfrm>
              <a:off x="4020216" y="1846357"/>
              <a:ext cx="7086488" cy="1119527"/>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0"/>
                </a:spcBef>
                <a:spcAft>
                  <a:spcPts val="0"/>
                </a:spcAft>
                <a:buClr>
                  <a:schemeClr val="accent1"/>
                </a:buClr>
                <a:buSzPts val="1440"/>
                <a:buFont typeface="Arial"/>
                <a:buChar char="•"/>
              </a:pPr>
              <a:r>
                <a:rPr lang="en-US" sz="1800" b="0" i="0" u="none" strike="noStrike" cap="none">
                  <a:solidFill>
                    <a:schemeClr val="dk1"/>
                  </a:solidFill>
                  <a:latin typeface="Cambria"/>
                  <a:ea typeface="Cambria"/>
                  <a:cs typeface="Cambria"/>
                  <a:sym typeface="Cambria"/>
                </a:rPr>
                <a:t>Functions in the same way as ordinary computer software</a:t>
              </a:r>
              <a:endParaRPr sz="1800" b="0" i="0" u="none" strike="noStrike" cap="none">
                <a:solidFill>
                  <a:schemeClr val="dk1"/>
                </a:solidFill>
                <a:latin typeface="Cambria"/>
                <a:ea typeface="Cambria"/>
                <a:cs typeface="Cambria"/>
                <a:sym typeface="Cambria"/>
              </a:endParaRPr>
            </a:p>
            <a:p>
              <a:pPr marL="171450" marR="0" lvl="1" indent="-171450" algn="l" rtl="0">
                <a:lnSpc>
                  <a:spcPct val="90000"/>
                </a:lnSpc>
                <a:spcBef>
                  <a:spcPts val="270"/>
                </a:spcBef>
                <a:spcAft>
                  <a:spcPts val="0"/>
                </a:spcAft>
                <a:buClr>
                  <a:schemeClr val="dk1"/>
                </a:buClr>
                <a:buSzPts val="1800"/>
                <a:buFont typeface="Cambria"/>
                <a:buChar char="•"/>
              </a:pPr>
              <a:r>
                <a:rPr lang="en-US" sz="1800" b="0" i="0" u="none" strike="noStrike" cap="none">
                  <a:solidFill>
                    <a:schemeClr val="dk1"/>
                  </a:solidFill>
                  <a:latin typeface="Cambria"/>
                  <a:ea typeface="Cambria"/>
                  <a:cs typeface="Cambria"/>
                  <a:sym typeface="Cambria"/>
                </a:rPr>
                <a:t>Program, or suite of programs, executed by the processor</a:t>
              </a:r>
              <a:endParaRPr sz="1800" b="0" i="0" u="none" strike="noStrike" cap="none">
                <a:solidFill>
                  <a:schemeClr val="dk1"/>
                </a:solidFill>
                <a:latin typeface="Cambria"/>
                <a:ea typeface="Cambria"/>
                <a:cs typeface="Cambria"/>
                <a:sym typeface="Cambria"/>
              </a:endParaRPr>
            </a:p>
            <a:p>
              <a:pPr marL="171450" marR="0" lvl="1" indent="-171450" algn="l" rtl="0">
                <a:lnSpc>
                  <a:spcPct val="90000"/>
                </a:lnSpc>
                <a:spcBef>
                  <a:spcPts val="270"/>
                </a:spcBef>
                <a:spcAft>
                  <a:spcPts val="0"/>
                </a:spcAft>
                <a:buClr>
                  <a:schemeClr val="dk1"/>
                </a:buClr>
                <a:buSzPts val="1800"/>
                <a:buFont typeface="Cambria"/>
                <a:buChar char="•"/>
              </a:pPr>
              <a:r>
                <a:rPr lang="en-US" sz="1800" b="0" i="0" u="none" strike="noStrike" cap="none">
                  <a:solidFill>
                    <a:schemeClr val="dk1"/>
                  </a:solidFill>
                  <a:latin typeface="Cambria"/>
                  <a:ea typeface="Cambria"/>
                  <a:cs typeface="Cambria"/>
                  <a:sym typeface="Cambria"/>
                </a:rPr>
                <a:t>Frequently relinquishes control and must depend on the processor to allow it to regain control</a:t>
              </a:r>
              <a:endParaRPr/>
            </a:p>
          </p:txBody>
        </p:sp>
        <p:sp>
          <p:nvSpPr>
            <p:cNvPr id="225" name="Google Shape;225;p11"/>
            <p:cNvSpPr/>
            <p:nvPr/>
          </p:nvSpPr>
          <p:spPr>
            <a:xfrm>
              <a:off x="0" y="1640232"/>
              <a:ext cx="4020216" cy="1550819"/>
            </a:xfrm>
            <a:prstGeom prst="roundRect">
              <a:avLst>
                <a:gd name="adj" fmla="val 16667"/>
              </a:avLst>
            </a:prstGeom>
            <a:gradFill>
              <a:gsLst>
                <a:gs pos="0">
                  <a:srgbClr val="CE7070"/>
                </a:gs>
                <a:gs pos="50000">
                  <a:srgbClr val="CD5455"/>
                </a:gs>
                <a:gs pos="100000">
                  <a:srgbClr val="BB434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txBox="1"/>
            <p:nvPr/>
          </p:nvSpPr>
          <p:spPr>
            <a:xfrm>
              <a:off x="75705" y="1715937"/>
              <a:ext cx="3868806" cy="1399409"/>
            </a:xfrm>
            <a:prstGeom prst="rect">
              <a:avLst/>
            </a:prstGeom>
            <a:noFill/>
            <a:ln>
              <a:noFill/>
            </a:ln>
          </p:spPr>
          <p:txBody>
            <a:bodyPr spcFirstLastPara="1" wrap="square" lIns="95250" tIns="47625" rIns="95250" bIns="47625" anchor="ctr" anchorCtr="0">
              <a:noAutofit/>
            </a:bodyPr>
            <a:lstStyle/>
            <a:p>
              <a:pPr marL="0" marR="0" lvl="0" indent="0" algn="ctr" rtl="0">
                <a:lnSpc>
                  <a:spcPct val="90000"/>
                </a:lnSpc>
                <a:spcBef>
                  <a:spcPts val="0"/>
                </a:spcBef>
                <a:spcAft>
                  <a:spcPts val="0"/>
                </a:spcAft>
                <a:buClr>
                  <a:schemeClr val="lt1"/>
                </a:buClr>
                <a:buSzPts val="2500"/>
                <a:buFont typeface="Cambria"/>
                <a:buNone/>
              </a:pPr>
              <a:r>
                <a:rPr lang="en-US" sz="2500" b="1">
                  <a:solidFill>
                    <a:schemeClr val="lt1"/>
                  </a:solidFill>
                  <a:latin typeface="Cambria"/>
                  <a:ea typeface="Cambria"/>
                  <a:cs typeface="Cambria"/>
                  <a:sym typeface="Cambria"/>
                </a:rPr>
                <a:t>Operating System as Software</a:t>
              </a:r>
              <a:endParaRPr sz="2500">
                <a:solidFill>
                  <a:schemeClr val="lt1"/>
                </a:solidFill>
                <a:latin typeface="Cambria"/>
                <a:ea typeface="Cambria"/>
                <a:cs typeface="Cambria"/>
                <a:sym typeface="Cambria"/>
              </a:endParaRPr>
            </a:p>
          </p:txBody>
        </p:sp>
        <p:sp>
          <p:nvSpPr>
            <p:cNvPr id="227" name="Google Shape;227;p11"/>
            <p:cNvSpPr/>
            <p:nvPr/>
          </p:nvSpPr>
          <p:spPr>
            <a:xfrm rot="5400000">
              <a:off x="6973414" y="460955"/>
              <a:ext cx="1240655" cy="7147052"/>
            </a:xfrm>
            <a:prstGeom prst="round2SameRect">
              <a:avLst>
                <a:gd name="adj1" fmla="val 16667"/>
                <a:gd name="adj2" fmla="val 0"/>
              </a:avLst>
            </a:prstGeom>
            <a:solidFill>
              <a:srgbClr val="FEC9C9">
                <a:alpha val="89803"/>
              </a:srgbClr>
            </a:solidFill>
            <a:ln w="9525" cap="flat" cmpd="sng">
              <a:solidFill>
                <a:srgbClr val="FEC9C9">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txBox="1"/>
            <p:nvPr/>
          </p:nvSpPr>
          <p:spPr>
            <a:xfrm>
              <a:off x="4020216" y="3474717"/>
              <a:ext cx="7086488" cy="1119527"/>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Cambria"/>
                  <a:ea typeface="Cambria"/>
                  <a:cs typeface="Cambria"/>
                  <a:sym typeface="Cambria"/>
                </a:rPr>
                <a:t>A computer is a set of resources for moving, storing, &amp; processing data</a:t>
              </a:r>
              <a:endParaRPr sz="1800" b="0" i="0" u="none" strike="noStrike" cap="none">
                <a:solidFill>
                  <a:schemeClr val="dk1"/>
                </a:solidFill>
                <a:latin typeface="Cambria"/>
                <a:ea typeface="Cambria"/>
                <a:cs typeface="Cambria"/>
                <a:sym typeface="Cambria"/>
              </a:endParaRPr>
            </a:p>
            <a:p>
              <a:pPr marL="171450" marR="0" lvl="1" indent="-171450" algn="l" rtl="0">
                <a:lnSpc>
                  <a:spcPct val="90000"/>
                </a:lnSpc>
                <a:spcBef>
                  <a:spcPts val="270"/>
                </a:spcBef>
                <a:spcAft>
                  <a:spcPts val="0"/>
                </a:spcAft>
                <a:buClr>
                  <a:schemeClr val="dk1"/>
                </a:buClr>
                <a:buSzPts val="1800"/>
                <a:buFont typeface="Cambria"/>
                <a:buChar char="•"/>
              </a:pPr>
              <a:r>
                <a:rPr lang="en-US" sz="1800" b="0" i="0" u="none" strike="noStrike" cap="none">
                  <a:solidFill>
                    <a:schemeClr val="dk1"/>
                  </a:solidFill>
                  <a:latin typeface="Cambria"/>
                  <a:ea typeface="Cambria"/>
                  <a:cs typeface="Cambria"/>
                  <a:sym typeface="Cambria"/>
                </a:rPr>
                <a:t>The OS is responsible for managing these resources</a:t>
              </a:r>
              <a:endParaRPr sz="1800" b="0" i="0" u="none" strike="noStrike" cap="none">
                <a:solidFill>
                  <a:schemeClr val="dk1"/>
                </a:solidFill>
                <a:latin typeface="Cambria"/>
                <a:ea typeface="Cambria"/>
                <a:cs typeface="Cambria"/>
                <a:sym typeface="Cambria"/>
              </a:endParaRPr>
            </a:p>
            <a:p>
              <a:pPr marL="171450" marR="0" lvl="1" indent="-171450" algn="l" rtl="0">
                <a:lnSpc>
                  <a:spcPct val="90000"/>
                </a:lnSpc>
                <a:spcBef>
                  <a:spcPts val="270"/>
                </a:spcBef>
                <a:spcAft>
                  <a:spcPts val="0"/>
                </a:spcAft>
                <a:buClr>
                  <a:schemeClr val="dk1"/>
                </a:buClr>
                <a:buSzPts val="1800"/>
                <a:buFont typeface="Cambria"/>
                <a:buChar char="•"/>
              </a:pPr>
              <a:r>
                <a:rPr lang="en-US" sz="1800" b="0" i="0" u="none" strike="noStrike" cap="none">
                  <a:solidFill>
                    <a:schemeClr val="dk1"/>
                  </a:solidFill>
                  <a:latin typeface="Cambria"/>
                  <a:ea typeface="Cambria"/>
                  <a:cs typeface="Cambria"/>
                  <a:sym typeface="Cambria"/>
                </a:rPr>
                <a:t>The OS exercises its control through software</a:t>
              </a:r>
              <a:endParaRPr/>
            </a:p>
          </p:txBody>
        </p:sp>
        <p:sp>
          <p:nvSpPr>
            <p:cNvPr id="229" name="Google Shape;229;p11"/>
            <p:cNvSpPr/>
            <p:nvPr/>
          </p:nvSpPr>
          <p:spPr>
            <a:xfrm>
              <a:off x="0" y="3259071"/>
              <a:ext cx="4020216" cy="1550819"/>
            </a:xfrm>
            <a:prstGeom prst="roundRect">
              <a:avLst>
                <a:gd name="adj" fmla="val 16667"/>
              </a:avLst>
            </a:prstGeom>
            <a:gradFill>
              <a:gsLst>
                <a:gs pos="0">
                  <a:srgbClr val="FF4747"/>
                </a:gs>
                <a:gs pos="50000">
                  <a:srgbClr val="FF0000"/>
                </a:gs>
                <a:gs pos="100000">
                  <a:srgbClr val="E3000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txBox="1"/>
            <p:nvPr/>
          </p:nvSpPr>
          <p:spPr>
            <a:xfrm>
              <a:off x="75705" y="3334776"/>
              <a:ext cx="3868806" cy="1399409"/>
            </a:xfrm>
            <a:prstGeom prst="rect">
              <a:avLst/>
            </a:prstGeom>
            <a:noFill/>
            <a:ln>
              <a:noFill/>
            </a:ln>
          </p:spPr>
          <p:txBody>
            <a:bodyPr spcFirstLastPara="1" wrap="square" lIns="95250" tIns="47625" rIns="95250" bIns="47625" anchor="ctr" anchorCtr="0">
              <a:noAutofit/>
            </a:bodyPr>
            <a:lstStyle/>
            <a:p>
              <a:pPr marL="0" marR="0" lvl="0" indent="0" algn="ctr" rtl="0">
                <a:lnSpc>
                  <a:spcPct val="90000"/>
                </a:lnSpc>
                <a:spcBef>
                  <a:spcPts val="0"/>
                </a:spcBef>
                <a:spcAft>
                  <a:spcPts val="0"/>
                </a:spcAft>
                <a:buClr>
                  <a:schemeClr val="lt1"/>
                </a:buClr>
                <a:buSzPts val="2500"/>
                <a:buFont typeface="Cambria"/>
                <a:buNone/>
              </a:pPr>
              <a:r>
                <a:rPr lang="en-US" sz="2500">
                  <a:solidFill>
                    <a:schemeClr val="lt1"/>
                  </a:solidFill>
                  <a:latin typeface="Cambria"/>
                  <a:ea typeface="Cambria"/>
                  <a:cs typeface="Cambria"/>
                  <a:sym typeface="Cambria"/>
                </a:rPr>
                <a:t>The Operating System as a Resource                                 Manager</a:t>
              </a:r>
              <a:endParaRPr sz="2500">
                <a:solidFill>
                  <a:schemeClr val="lt1"/>
                </a:solidFill>
                <a:latin typeface="Cambria"/>
                <a:ea typeface="Cambria"/>
                <a:cs typeface="Cambria"/>
                <a:sym typeface="Cambria"/>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title"/>
          </p:nvPr>
        </p:nvSpPr>
        <p:spPr>
          <a:xfrm>
            <a:off x="352425" y="581820"/>
            <a:ext cx="8972550" cy="4238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000"/>
              <a:buFont typeface="Cambria"/>
              <a:buNone/>
            </a:pPr>
            <a:r>
              <a:rPr lang="en-US" sz="3000" b="1">
                <a:latin typeface="Cambria"/>
                <a:ea typeface="Cambria"/>
                <a:cs typeface="Cambria"/>
                <a:sym typeface="Cambria"/>
              </a:rPr>
              <a:t>The OS as a User/Computer Interface</a:t>
            </a:r>
            <a:br>
              <a:rPr lang="en-US" sz="3000">
                <a:latin typeface="Cambria"/>
                <a:ea typeface="Cambria"/>
                <a:cs typeface="Cambria"/>
                <a:sym typeface="Cambria"/>
              </a:rPr>
            </a:br>
            <a:endParaRPr sz="3000">
              <a:latin typeface="Cambria"/>
              <a:ea typeface="Cambria"/>
              <a:cs typeface="Cambria"/>
              <a:sym typeface="Cambria"/>
            </a:endParaRPr>
          </a:p>
        </p:txBody>
      </p:sp>
      <p:sp>
        <p:nvSpPr>
          <p:cNvPr id="236" name="Google Shape;236;p12"/>
          <p:cNvSpPr txBox="1">
            <a:spLocks noGrp="1"/>
          </p:cNvSpPr>
          <p:nvPr>
            <p:ph type="body" idx="1"/>
          </p:nvPr>
        </p:nvSpPr>
        <p:spPr>
          <a:xfrm>
            <a:off x="723900" y="1005682"/>
            <a:ext cx="5514975" cy="517128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OS provides services in following areas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Program development</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Program execution</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Access to I/O devices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Controlled Access to files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System access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Error detection and response</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Accounting </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Instruction set Architecture(ISA)</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Application Binary Interface (ABI)</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Application Programming Interface(API)</a:t>
            </a:r>
            <a:endParaRPr>
              <a:latin typeface="Cambria"/>
              <a:ea typeface="Cambria"/>
              <a:cs typeface="Cambria"/>
              <a:sym typeface="Cambria"/>
            </a:endParaRPr>
          </a:p>
        </p:txBody>
      </p:sp>
      <p:sp>
        <p:nvSpPr>
          <p:cNvPr id="237" name="Google Shape;23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238" name="Google Shape;23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12</a:t>
            </a:fld>
            <a:endParaRPr>
              <a:latin typeface="Cambria"/>
              <a:ea typeface="Cambria"/>
              <a:cs typeface="Cambria"/>
              <a:sym typeface="Cambria"/>
            </a:endParaRPr>
          </a:p>
        </p:txBody>
      </p:sp>
      <p:pic>
        <p:nvPicPr>
          <p:cNvPr id="239" name="Google Shape;239;p12"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pic>
        <p:nvPicPr>
          <p:cNvPr id="241" name="Google Shape;241;p12"/>
          <p:cNvPicPr preferRelativeResize="0"/>
          <p:nvPr/>
        </p:nvPicPr>
        <p:blipFill rotWithShape="1">
          <a:blip r:embed="rId4">
            <a:alphaModFix/>
          </a:blip>
          <a:srcRect/>
          <a:stretch/>
        </p:blipFill>
        <p:spPr>
          <a:xfrm>
            <a:off x="6096000" y="1005682"/>
            <a:ext cx="6057900" cy="4095750"/>
          </a:xfrm>
          <a:prstGeom prst="rect">
            <a:avLst/>
          </a:prstGeom>
          <a:noFill/>
          <a:ln>
            <a:noFill/>
          </a:ln>
        </p:spPr>
      </p:pic>
      <p:sp>
        <p:nvSpPr>
          <p:cNvPr id="242" name="Google Shape;242;p12"/>
          <p:cNvSpPr txBox="1"/>
          <p:nvPr/>
        </p:nvSpPr>
        <p:spPr>
          <a:xfrm>
            <a:off x="7877175" y="5734050"/>
            <a:ext cx="34766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Computer Hardware &amp; Software Structure</a:t>
            </a:r>
            <a:endParaRPr sz="18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txBox="1">
            <a:spLocks noGrp="1"/>
          </p:cNvSpPr>
          <p:nvPr>
            <p:ph type="title"/>
          </p:nvPr>
        </p:nvSpPr>
        <p:spPr>
          <a:xfrm>
            <a:off x="371475" y="365125"/>
            <a:ext cx="10982325" cy="6635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000"/>
              <a:buFont typeface="Cambria"/>
              <a:buNone/>
            </a:pPr>
            <a:r>
              <a:rPr lang="en-US" sz="3000" b="1">
                <a:latin typeface="Cambria"/>
                <a:ea typeface="Cambria"/>
                <a:cs typeface="Cambria"/>
                <a:sym typeface="Cambria"/>
              </a:rPr>
              <a:t>The Operating System as a Resource Manager</a:t>
            </a:r>
            <a:br>
              <a:rPr lang="en-US" sz="3000" b="1">
                <a:latin typeface="Cambria"/>
                <a:ea typeface="Cambria"/>
                <a:cs typeface="Cambria"/>
                <a:sym typeface="Cambria"/>
              </a:rPr>
            </a:br>
            <a:endParaRPr sz="3000" b="1">
              <a:latin typeface="Cambria"/>
              <a:ea typeface="Cambria"/>
              <a:cs typeface="Cambria"/>
              <a:sym typeface="Cambria"/>
            </a:endParaRPr>
          </a:p>
        </p:txBody>
      </p:sp>
      <p:sp>
        <p:nvSpPr>
          <p:cNvPr id="248" name="Google Shape;248;p13"/>
          <p:cNvSpPr txBox="1">
            <a:spLocks noGrp="1"/>
          </p:cNvSpPr>
          <p:nvPr>
            <p:ph type="body" idx="1"/>
          </p:nvPr>
        </p:nvSpPr>
        <p:spPr>
          <a:xfrm>
            <a:off x="523875" y="1097756"/>
            <a:ext cx="5610227"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latin typeface="Cambria"/>
                <a:ea typeface="Cambria"/>
                <a:cs typeface="Cambria"/>
                <a:sym typeface="Cambria"/>
              </a:rPr>
              <a:t>OS is responsible for managing resources for movement, storage,  processing and control.</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a:latin typeface="Cambria"/>
                <a:ea typeface="Cambria"/>
                <a:cs typeface="Cambria"/>
                <a:sym typeface="Cambria"/>
              </a:rPr>
              <a:t>By managing OS is controller of these resources</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a:latin typeface="Cambria"/>
                <a:ea typeface="Cambria"/>
                <a:cs typeface="Cambria"/>
                <a:sym typeface="Cambria"/>
              </a:rPr>
              <a:t>OS has control mechanism which is unusual in two aspects </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a:latin typeface="Cambria"/>
                <a:ea typeface="Cambria"/>
                <a:cs typeface="Cambria"/>
                <a:sym typeface="Cambria"/>
              </a:rPr>
              <a:t> OS functions in same way as ordinary computer software, i.e it’s a program or s/w suit of programs executed by processor</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a:latin typeface="Cambria"/>
                <a:ea typeface="Cambria"/>
                <a:cs typeface="Cambria"/>
                <a:sym typeface="Cambria"/>
              </a:rPr>
              <a:t>The OS frequently relinquish the control and depends on the processor to regain the control</a:t>
            </a:r>
            <a:endParaRPr>
              <a:latin typeface="Cambria"/>
              <a:ea typeface="Cambria"/>
              <a:cs typeface="Cambria"/>
              <a:sym typeface="Cambria"/>
            </a:endParaRPr>
          </a:p>
          <a:p>
            <a:pPr marL="228600" lvl="0" indent="-77470" algn="l" rtl="0">
              <a:lnSpc>
                <a:spcPct val="90000"/>
              </a:lnSpc>
              <a:spcBef>
                <a:spcPts val="1000"/>
              </a:spcBef>
              <a:spcAft>
                <a:spcPts val="0"/>
              </a:spcAft>
              <a:buClr>
                <a:schemeClr val="dk1"/>
              </a:buClr>
              <a:buSzPct val="100000"/>
              <a:buNone/>
            </a:pPr>
            <a:endParaRPr>
              <a:latin typeface="Cambria"/>
              <a:ea typeface="Cambria"/>
              <a:cs typeface="Cambria"/>
              <a:sym typeface="Cambria"/>
            </a:endParaRPr>
          </a:p>
        </p:txBody>
      </p:sp>
      <p:sp>
        <p:nvSpPr>
          <p:cNvPr id="249" name="Google Shape;24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250" name="Google Shape;25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13</a:t>
            </a:fld>
            <a:endParaRPr>
              <a:latin typeface="Cambria"/>
              <a:ea typeface="Cambria"/>
              <a:cs typeface="Cambria"/>
              <a:sym typeface="Cambria"/>
            </a:endParaRPr>
          </a:p>
        </p:txBody>
      </p:sp>
      <p:pic>
        <p:nvPicPr>
          <p:cNvPr id="251" name="Google Shape;251;p1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pic>
        <p:nvPicPr>
          <p:cNvPr id="253" name="Google Shape;253;p13"/>
          <p:cNvPicPr preferRelativeResize="0"/>
          <p:nvPr/>
        </p:nvPicPr>
        <p:blipFill rotWithShape="1">
          <a:blip r:embed="rId4">
            <a:alphaModFix/>
          </a:blip>
          <a:srcRect/>
          <a:stretch/>
        </p:blipFill>
        <p:spPr>
          <a:xfrm>
            <a:off x="6134102" y="1300954"/>
            <a:ext cx="5832475" cy="4148139"/>
          </a:xfrm>
          <a:prstGeom prst="rect">
            <a:avLst/>
          </a:prstGeom>
          <a:noFill/>
          <a:ln>
            <a:noFill/>
          </a:ln>
        </p:spPr>
      </p:pic>
      <p:sp>
        <p:nvSpPr>
          <p:cNvPr id="254" name="Google Shape;254;p13"/>
          <p:cNvSpPr txBox="1"/>
          <p:nvPr/>
        </p:nvSpPr>
        <p:spPr>
          <a:xfrm>
            <a:off x="8020050" y="5419486"/>
            <a:ext cx="333375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mbria"/>
                <a:ea typeface="Cambria"/>
                <a:cs typeface="Cambria"/>
                <a:sym typeface="Cambria"/>
              </a:rPr>
              <a:t>OS as Resource Manager</a:t>
            </a:r>
            <a:endParaRPr sz="1800" b="1">
              <a:solidFill>
                <a:schemeClr val="dk1"/>
              </a:solidFill>
              <a:latin typeface="Cambria"/>
              <a:ea typeface="Cambria"/>
              <a:cs typeface="Cambria"/>
              <a:sym typeface="Cambria"/>
            </a:endParaRPr>
          </a:p>
          <a:p>
            <a:pPr marL="0" marR="0" lvl="0" indent="0" algn="l" rtl="0">
              <a:spcBef>
                <a:spcPts val="0"/>
              </a:spcBef>
              <a:spcAft>
                <a:spcPts val="0"/>
              </a:spcAft>
              <a:buNone/>
            </a:pPr>
            <a:endParaRPr sz="1800" b="1">
              <a:solidFill>
                <a:schemeClr val="dk1"/>
              </a:solidFill>
              <a:latin typeface="Cambria"/>
              <a:ea typeface="Cambria"/>
              <a:cs typeface="Cambria"/>
              <a:sym typeface="Cambria"/>
            </a:endParaRPr>
          </a:p>
          <a:p>
            <a:pPr marL="0" marR="0" lvl="0" indent="0" algn="l" rtl="0">
              <a:spcBef>
                <a:spcPts val="0"/>
              </a:spcBef>
              <a:spcAft>
                <a:spcPts val="0"/>
              </a:spcAft>
              <a:buNone/>
            </a:pPr>
            <a:r>
              <a:rPr lang="en-US" sz="1800" b="1">
                <a:solidFill>
                  <a:schemeClr val="dk1"/>
                </a:solidFill>
                <a:latin typeface="Cambria"/>
                <a:ea typeface="Cambria"/>
                <a:cs typeface="Cambria"/>
                <a:sym typeface="Cambria"/>
              </a:rPr>
              <a:t>Figure shows main resources managed by OS </a:t>
            </a:r>
            <a:endParaRPr sz="1800" b="1">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4"/>
          <p:cNvSpPr txBox="1">
            <a:spLocks noGrp="1"/>
          </p:cNvSpPr>
          <p:nvPr>
            <p:ph type="body" idx="1"/>
          </p:nvPr>
        </p:nvSpPr>
        <p:spPr>
          <a:xfrm>
            <a:off x="838200" y="276225"/>
            <a:ext cx="10515600" cy="59007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C000"/>
              </a:buClr>
              <a:buSzPts val="2800"/>
              <a:buChar char="•"/>
            </a:pPr>
            <a:r>
              <a:rPr lang="en-US" b="1">
                <a:solidFill>
                  <a:srgbClr val="FFC000"/>
                </a:solidFill>
                <a:latin typeface="Cambria"/>
                <a:ea typeface="Cambria"/>
                <a:cs typeface="Cambria"/>
                <a:sym typeface="Cambria"/>
              </a:rPr>
              <a:t>So, how OS differs form other computer programs ??</a:t>
            </a:r>
            <a:endParaRPr b="1">
              <a:solidFill>
                <a:srgbClr val="FFC000"/>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It directs the processor in use of other system resources’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It makes processor to coordinate and work with other resources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If processor wants to do any other program it cease the execution of OS program and do</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Then OS relinquish the control and prepare processor to do next useful task</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The (Ref Figure) part of OS remains in main memory known as </a:t>
            </a:r>
            <a:r>
              <a:rPr lang="en-US" b="1">
                <a:latin typeface="Cambria"/>
                <a:ea typeface="Cambria"/>
                <a:cs typeface="Cambria"/>
                <a:sym typeface="Cambria"/>
              </a:rPr>
              <a:t>Kernal/nucleus , </a:t>
            </a:r>
            <a:r>
              <a:rPr lang="en-US">
                <a:latin typeface="Cambria"/>
                <a:ea typeface="Cambria"/>
                <a:cs typeface="Cambria"/>
                <a:sym typeface="Cambria"/>
              </a:rPr>
              <a:t>which contains most frequently used programs.</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The user program and data are also available in mainmemory</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The memory management Hardware (in the processor) and OS jointly controls the memory allocations</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The os decides when and I/O devices and files can be used by the user programs and controls the access accordingly.</a:t>
            </a:r>
            <a:endParaRPr>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sp>
        <p:nvSpPr>
          <p:cNvPr id="260" name="Google Shape;26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261" name="Google Shape;26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62" name="Google Shape;262;p14"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400050" y="109673"/>
            <a:ext cx="10515600" cy="9493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Evolution of Operating System </a:t>
            </a:r>
            <a:endParaRPr b="1"/>
          </a:p>
        </p:txBody>
      </p:sp>
      <p:pic>
        <p:nvPicPr>
          <p:cNvPr id="269" name="Google Shape;269;p1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270" name="Google Shape;2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grpSp>
        <p:nvGrpSpPr>
          <p:cNvPr id="271" name="Google Shape;271;p15"/>
          <p:cNvGrpSpPr/>
          <p:nvPr/>
        </p:nvGrpSpPr>
        <p:grpSpPr>
          <a:xfrm>
            <a:off x="540747" y="828674"/>
            <a:ext cx="10716525" cy="5527675"/>
            <a:chOff x="540747" y="0"/>
            <a:chExt cx="10716525" cy="5527675"/>
          </a:xfrm>
        </p:grpSpPr>
        <p:sp>
          <p:nvSpPr>
            <p:cNvPr id="272" name="Google Shape;272;p15"/>
            <p:cNvSpPr/>
            <p:nvPr/>
          </p:nvSpPr>
          <p:spPr>
            <a:xfrm>
              <a:off x="540747" y="0"/>
              <a:ext cx="10716525" cy="5527675"/>
            </a:xfrm>
            <a:custGeom>
              <a:avLst/>
              <a:gdLst/>
              <a:ahLst/>
              <a:cxnLst/>
              <a:rect l="l" t="t" r="r" b="b"/>
              <a:pathLst>
                <a:path w="120000" h="120000" extrusionOk="0">
                  <a:moveTo>
                    <a:pt x="0" y="120000"/>
                  </a:moveTo>
                  <a:quadBezTo>
                    <a:pt x="20000" y="40000"/>
                    <a:pt x="104526" y="15000"/>
                  </a:quadBezTo>
                  <a:lnTo>
                    <a:pt x="103654" y="0"/>
                  </a:lnTo>
                  <a:lnTo>
                    <a:pt x="120000" y="24000"/>
                  </a:lnTo>
                  <a:lnTo>
                    <a:pt x="107141" y="60000"/>
                  </a:lnTo>
                  <a:lnTo>
                    <a:pt x="106269" y="45000"/>
                  </a:lnTo>
                  <a:quadBezTo>
                    <a:pt x="30000" y="55000"/>
                    <a:pt x="0" y="120000"/>
                  </a:quadBezTo>
                  <a:close/>
                </a:path>
              </a:pathLst>
            </a:custGeom>
            <a:gradFill>
              <a:gsLst>
                <a:gs pos="0">
                  <a:srgbClr val="E6E6E6"/>
                </a:gs>
                <a:gs pos="50000">
                  <a:srgbClr val="E0E0E0"/>
                </a:gs>
                <a:gs pos="100000">
                  <a:srgbClr val="C5C5C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854141" y="3900829"/>
              <a:ext cx="203418" cy="203418"/>
            </a:xfrm>
            <a:prstGeom prst="ellipse">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803513" y="4239807"/>
              <a:ext cx="1993079" cy="7236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txBox="1"/>
            <p:nvPr/>
          </p:nvSpPr>
          <p:spPr>
            <a:xfrm>
              <a:off x="1803513" y="4239807"/>
              <a:ext cx="1993079" cy="723651"/>
            </a:xfrm>
            <a:prstGeom prst="rect">
              <a:avLst/>
            </a:prstGeom>
            <a:noFill/>
            <a:ln>
              <a:noFill/>
            </a:ln>
          </p:spPr>
          <p:txBody>
            <a:bodyPr spcFirstLastPara="1" wrap="square" lIns="107775" tIns="0" rIns="0" bIns="0" anchor="t" anchorCtr="0">
              <a:noAutofit/>
            </a:bodyPr>
            <a:lstStyle/>
            <a:p>
              <a:pPr marL="0" marR="0" lvl="0" indent="0" algn="l" rtl="0">
                <a:lnSpc>
                  <a:spcPct val="90000"/>
                </a:lnSpc>
                <a:spcBef>
                  <a:spcPts val="0"/>
                </a:spcBef>
                <a:spcAft>
                  <a:spcPts val="0"/>
                </a:spcAft>
                <a:buClr>
                  <a:schemeClr val="dk1"/>
                </a:buClr>
                <a:buSzPts val="1800"/>
                <a:buFont typeface="Cambria"/>
                <a:buNone/>
              </a:pPr>
              <a:r>
                <a:rPr lang="en-US" sz="1800" b="1" u="none">
                  <a:solidFill>
                    <a:schemeClr val="dk1"/>
                  </a:solidFill>
                  <a:latin typeface="Cambria"/>
                  <a:ea typeface="Cambria"/>
                  <a:cs typeface="Cambria"/>
                  <a:sym typeface="Cambria"/>
                </a:rPr>
                <a:t>Serial Processing</a:t>
              </a:r>
              <a:endParaRPr/>
            </a:p>
            <a:p>
              <a:pPr marL="0" marR="0" lvl="0" indent="0" algn="l" rtl="0">
                <a:lnSpc>
                  <a:spcPct val="90000"/>
                </a:lnSpc>
                <a:spcBef>
                  <a:spcPts val="630"/>
                </a:spcBef>
                <a:spcAft>
                  <a:spcPts val="0"/>
                </a:spcAft>
                <a:buClr>
                  <a:schemeClr val="dk1"/>
                </a:buClr>
                <a:buSzPts val="1400"/>
                <a:buFont typeface="Cambria"/>
                <a:buNone/>
              </a:pPr>
              <a:r>
                <a:rPr lang="en-US" sz="1400" b="0" u="none">
                  <a:solidFill>
                    <a:schemeClr val="dk1"/>
                  </a:solidFill>
                  <a:latin typeface="Cambria"/>
                  <a:ea typeface="Cambria"/>
                  <a:cs typeface="Cambria"/>
                  <a:sym typeface="Cambria"/>
                </a:rPr>
                <a:t>Late 1940 to mid 1950</a:t>
              </a:r>
              <a:endParaRPr sz="1400">
                <a:solidFill>
                  <a:schemeClr val="dk1"/>
                </a:solidFill>
                <a:latin typeface="Calibri"/>
                <a:ea typeface="Calibri"/>
                <a:cs typeface="Calibri"/>
                <a:sym typeface="Calibri"/>
              </a:endParaRPr>
            </a:p>
          </p:txBody>
        </p:sp>
        <p:sp>
          <p:nvSpPr>
            <p:cNvPr id="276" name="Google Shape;276;p15"/>
            <p:cNvSpPr/>
            <p:nvPr/>
          </p:nvSpPr>
          <p:spPr>
            <a:xfrm>
              <a:off x="3596137" y="2824641"/>
              <a:ext cx="353771" cy="353771"/>
            </a:xfrm>
            <a:prstGeom prst="ellipse">
              <a:avLst/>
            </a:prstGeom>
            <a:gradFill>
              <a:gsLst>
                <a:gs pos="0">
                  <a:srgbClr val="C18585"/>
                </a:gs>
                <a:gs pos="50000">
                  <a:srgbClr val="BC7272"/>
                </a:gs>
                <a:gs pos="100000">
                  <a:srgbClr val="A8606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3757282" y="3028481"/>
              <a:ext cx="3367412" cy="129833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txBox="1"/>
            <p:nvPr/>
          </p:nvSpPr>
          <p:spPr>
            <a:xfrm>
              <a:off x="3757282" y="3028481"/>
              <a:ext cx="3367412" cy="1298338"/>
            </a:xfrm>
            <a:prstGeom prst="rect">
              <a:avLst/>
            </a:prstGeom>
            <a:noFill/>
            <a:ln>
              <a:noFill/>
            </a:ln>
          </p:spPr>
          <p:txBody>
            <a:bodyPr spcFirstLastPara="1" wrap="square" lIns="187450" tIns="0" rIns="0" bIns="0" anchor="t" anchorCtr="0">
              <a:noAutofit/>
            </a:bodyPr>
            <a:lstStyle/>
            <a:p>
              <a:pPr marL="0" marR="0" lvl="0" indent="0" algn="l" rtl="0">
                <a:lnSpc>
                  <a:spcPct val="90000"/>
                </a:lnSpc>
                <a:spcBef>
                  <a:spcPts val="0"/>
                </a:spcBef>
                <a:spcAft>
                  <a:spcPts val="0"/>
                </a:spcAft>
                <a:buClr>
                  <a:schemeClr val="dk1"/>
                </a:buClr>
                <a:buSzPts val="1800"/>
                <a:buFont typeface="Cambria"/>
                <a:buNone/>
              </a:pPr>
              <a:r>
                <a:rPr lang="en-US" sz="1800" b="1" u="none">
                  <a:solidFill>
                    <a:schemeClr val="dk1"/>
                  </a:solidFill>
                  <a:latin typeface="Cambria"/>
                  <a:ea typeface="Cambria"/>
                  <a:cs typeface="Cambria"/>
                  <a:sym typeface="Cambria"/>
                </a:rPr>
                <a:t>Simple Batch System</a:t>
              </a:r>
              <a:endParaRPr/>
            </a:p>
            <a:p>
              <a:pPr marL="114300" marR="0" lvl="1" indent="-114300" algn="l" rtl="0">
                <a:lnSpc>
                  <a:spcPct val="90000"/>
                </a:lnSpc>
                <a:spcBef>
                  <a:spcPts val="630"/>
                </a:spcBef>
                <a:spcAft>
                  <a:spcPts val="0"/>
                </a:spcAft>
                <a:buClr>
                  <a:schemeClr val="dk1"/>
                </a:buClr>
                <a:buSzPts val="1500"/>
                <a:buFont typeface="Cambria"/>
                <a:buChar char="•"/>
              </a:pPr>
              <a:r>
                <a:rPr lang="en-US" sz="1500" b="0" i="0" u="none" strike="noStrike" cap="none">
                  <a:solidFill>
                    <a:schemeClr val="dk1"/>
                  </a:solidFill>
                  <a:latin typeface="Cambria"/>
                  <a:ea typeface="Cambria"/>
                  <a:cs typeface="Cambria"/>
                  <a:sym typeface="Cambria"/>
                </a:rPr>
                <a:t>Mid 1950, by General Motors to use on IBM701</a:t>
              </a:r>
              <a:endParaRPr/>
            </a:p>
            <a:p>
              <a:pPr marL="114300" marR="0" lvl="1" indent="-114300" algn="l" rtl="0">
                <a:lnSpc>
                  <a:spcPct val="90000"/>
                </a:lnSpc>
                <a:spcBef>
                  <a:spcPts val="225"/>
                </a:spcBef>
                <a:spcAft>
                  <a:spcPts val="0"/>
                </a:spcAft>
                <a:buClr>
                  <a:schemeClr val="dk1"/>
                </a:buClr>
                <a:buSzPts val="1500"/>
                <a:buFont typeface="Cambria"/>
                <a:buChar char="•"/>
              </a:pPr>
              <a:r>
                <a:rPr lang="en-US" sz="1500" b="0" i="0" u="none" strike="noStrike" cap="none">
                  <a:solidFill>
                    <a:schemeClr val="dk1"/>
                  </a:solidFill>
                  <a:latin typeface="Cambria"/>
                  <a:ea typeface="Cambria"/>
                  <a:cs typeface="Cambria"/>
                  <a:sym typeface="Cambria"/>
                </a:rPr>
                <a:t>Early 1960 IBMSYS  an IBM Batch Processing OS  Influenced other os</a:t>
              </a:r>
              <a:endParaRPr sz="1500" b="0" i="0" u="none" strike="noStrike" cap="none">
                <a:solidFill>
                  <a:schemeClr val="dk1"/>
                </a:solidFill>
                <a:latin typeface="Cambria"/>
                <a:ea typeface="Cambria"/>
                <a:cs typeface="Cambria"/>
                <a:sym typeface="Cambria"/>
              </a:endParaRPr>
            </a:p>
            <a:p>
              <a:pPr marL="114300" marR="0" lvl="1" indent="-114300" algn="l" rtl="0">
                <a:lnSpc>
                  <a:spcPct val="90000"/>
                </a:lnSpc>
                <a:spcBef>
                  <a:spcPts val="225"/>
                </a:spcBef>
                <a:spcAft>
                  <a:spcPts val="0"/>
                </a:spcAft>
                <a:buClr>
                  <a:schemeClr val="dk1"/>
                </a:buClr>
                <a:buSzPts val="1500"/>
                <a:buFont typeface="Cambria"/>
                <a:buChar char="•"/>
              </a:pPr>
              <a:r>
                <a:rPr lang="en-US" sz="1500" b="0" i="0" u="none" strike="noStrike" cap="none">
                  <a:solidFill>
                    <a:schemeClr val="dk1"/>
                  </a:solidFill>
                  <a:latin typeface="Cambria"/>
                  <a:ea typeface="Cambria"/>
                  <a:cs typeface="Cambria"/>
                  <a:sym typeface="Cambria"/>
                </a:rPr>
                <a:t>Memory is shared among different subsystems, although only one can be executed at a time.</a:t>
              </a:r>
              <a:endParaRPr/>
            </a:p>
          </p:txBody>
        </p:sp>
        <p:sp>
          <p:nvSpPr>
            <p:cNvPr id="279" name="Google Shape;279;p15"/>
            <p:cNvSpPr/>
            <p:nvPr/>
          </p:nvSpPr>
          <p:spPr>
            <a:xfrm>
              <a:off x="5431325" y="1877198"/>
              <a:ext cx="468746" cy="468746"/>
            </a:xfrm>
            <a:prstGeom prst="ellipse">
              <a:avLst/>
            </a:prstGeom>
            <a:gradFill>
              <a:gsLst>
                <a:gs pos="0">
                  <a:srgbClr val="DC5B5B"/>
                </a:gs>
                <a:gs pos="50000">
                  <a:srgbClr val="DE3636"/>
                </a:gs>
                <a:gs pos="100000">
                  <a:srgbClr val="CD262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5572425" y="2316896"/>
              <a:ext cx="2580976" cy="9551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txBox="1"/>
            <p:nvPr/>
          </p:nvSpPr>
          <p:spPr>
            <a:xfrm>
              <a:off x="5572425" y="2316896"/>
              <a:ext cx="2580976" cy="955176"/>
            </a:xfrm>
            <a:prstGeom prst="rect">
              <a:avLst/>
            </a:prstGeom>
            <a:noFill/>
            <a:ln>
              <a:noFill/>
            </a:ln>
          </p:spPr>
          <p:txBody>
            <a:bodyPr spcFirstLastPara="1" wrap="square" lIns="248375" tIns="0" rIns="0" bIns="0" anchor="t" anchorCtr="0">
              <a:noAutofit/>
            </a:bodyPr>
            <a:lstStyle/>
            <a:p>
              <a:pPr marL="0" marR="0" lvl="0" indent="0" algn="l" rtl="0">
                <a:lnSpc>
                  <a:spcPct val="90000"/>
                </a:lnSpc>
                <a:spcBef>
                  <a:spcPts val="0"/>
                </a:spcBef>
                <a:spcAft>
                  <a:spcPts val="0"/>
                </a:spcAft>
                <a:buClr>
                  <a:schemeClr val="dk1"/>
                </a:buClr>
                <a:buSzPts val="1800"/>
                <a:buFont typeface="Cambria"/>
                <a:buNone/>
              </a:pPr>
              <a:r>
                <a:rPr lang="en-US" sz="1800" b="1" u="none">
                  <a:solidFill>
                    <a:schemeClr val="dk1"/>
                  </a:solidFill>
                  <a:latin typeface="Cambria"/>
                  <a:ea typeface="Cambria"/>
                  <a:cs typeface="Cambria"/>
                  <a:sym typeface="Cambria"/>
                </a:rPr>
                <a:t>Multiprogrammed Batch System</a:t>
              </a:r>
              <a:endParaRPr/>
            </a:p>
          </p:txBody>
        </p:sp>
        <p:sp>
          <p:nvSpPr>
            <p:cNvPr id="282" name="Google Shape;282;p15"/>
            <p:cNvSpPr/>
            <p:nvPr/>
          </p:nvSpPr>
          <p:spPr>
            <a:xfrm>
              <a:off x="7430132" y="1250360"/>
              <a:ext cx="627943" cy="627943"/>
            </a:xfrm>
            <a:prstGeom prst="ellipse">
              <a:avLst/>
            </a:prstGeom>
            <a:gradFill>
              <a:gsLst>
                <a:gs pos="0">
                  <a:srgbClr val="FF4747"/>
                </a:gs>
                <a:gs pos="50000">
                  <a:srgbClr val="FF0000"/>
                </a:gs>
                <a:gs pos="100000">
                  <a:srgbClr val="E300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8081798" y="1395810"/>
              <a:ext cx="2700512" cy="10337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txBox="1"/>
            <p:nvPr/>
          </p:nvSpPr>
          <p:spPr>
            <a:xfrm>
              <a:off x="8081798" y="1395810"/>
              <a:ext cx="2700512" cy="1033798"/>
            </a:xfrm>
            <a:prstGeom prst="rect">
              <a:avLst/>
            </a:prstGeom>
            <a:noFill/>
            <a:ln>
              <a:noFill/>
            </a:ln>
          </p:spPr>
          <p:txBody>
            <a:bodyPr spcFirstLastPara="1" wrap="square" lIns="332725" tIns="0" rIns="0" bIns="0" anchor="t" anchorCtr="0">
              <a:noAutofit/>
            </a:bodyPr>
            <a:lstStyle/>
            <a:p>
              <a:pPr marL="0" marR="0" lvl="0" indent="0" algn="l" rtl="0">
                <a:lnSpc>
                  <a:spcPct val="90000"/>
                </a:lnSpc>
                <a:spcBef>
                  <a:spcPts val="0"/>
                </a:spcBef>
                <a:spcAft>
                  <a:spcPts val="0"/>
                </a:spcAft>
                <a:buClr>
                  <a:schemeClr val="dk1"/>
                </a:buClr>
                <a:buSzPts val="1800"/>
                <a:buFont typeface="Cambria"/>
                <a:buNone/>
              </a:pPr>
              <a:r>
                <a:rPr lang="en-US" sz="1800" b="1" u="none">
                  <a:solidFill>
                    <a:schemeClr val="dk1"/>
                  </a:solidFill>
                  <a:latin typeface="Cambria"/>
                  <a:ea typeface="Cambria"/>
                  <a:cs typeface="Cambria"/>
                  <a:sym typeface="Cambria"/>
                </a:rPr>
                <a:t>Time-Sharing System 1961</a:t>
              </a:r>
              <a:endParaRPr/>
            </a:p>
            <a:p>
              <a:pPr marL="0" marR="0" lvl="0" indent="0" algn="l" rtl="0">
                <a:lnSpc>
                  <a:spcPct val="90000"/>
                </a:lnSpc>
                <a:spcBef>
                  <a:spcPts val="630"/>
                </a:spcBef>
                <a:spcAft>
                  <a:spcPts val="0"/>
                </a:spcAft>
                <a:buClr>
                  <a:schemeClr val="dk1"/>
                </a:buClr>
                <a:buSzPts val="1600"/>
                <a:buFont typeface="Cambria"/>
                <a:buNone/>
              </a:pPr>
              <a:r>
                <a:rPr lang="en-US" sz="1600" b="0" u="none">
                  <a:solidFill>
                    <a:schemeClr val="dk1"/>
                  </a:solidFill>
                  <a:latin typeface="Cambria"/>
                  <a:ea typeface="Cambria"/>
                  <a:cs typeface="Cambria"/>
                  <a:sym typeface="Cambria"/>
                </a:rPr>
                <a:t>Compatible Time Sharing System (CTSS)-MIT</a:t>
              </a:r>
              <a:endParaRPr sz="1600">
                <a:solidFill>
                  <a:schemeClr val="dk1"/>
                </a:solidFill>
                <a:latin typeface="Calibri"/>
                <a:ea typeface="Calibri"/>
                <a:cs typeface="Calibri"/>
                <a:sym typeface="Calibri"/>
              </a:endParaRPr>
            </a:p>
          </p:txBody>
        </p:sp>
      </p:grpSp>
      <p:sp>
        <p:nvSpPr>
          <p:cNvPr id="285" name="Google Shape;2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6"/>
          <p:cNvSpPr txBox="1">
            <a:spLocks noGrp="1"/>
          </p:cNvSpPr>
          <p:nvPr>
            <p:ph type="title"/>
          </p:nvPr>
        </p:nvSpPr>
        <p:spPr>
          <a:xfrm>
            <a:off x="533400" y="76200"/>
            <a:ext cx="10515600" cy="9588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4400" b="0" u="none">
                <a:latin typeface="Cambria"/>
                <a:ea typeface="Cambria"/>
                <a:cs typeface="Cambria"/>
                <a:sym typeface="Cambria"/>
              </a:rPr>
              <a:t>Serial Processing </a:t>
            </a:r>
            <a:r>
              <a:rPr lang="en-US" sz="2400" b="0" u="none">
                <a:latin typeface="Cambria"/>
                <a:ea typeface="Cambria"/>
                <a:cs typeface="Cambria"/>
                <a:sym typeface="Cambria"/>
              </a:rPr>
              <a:t>(Late 1940 and Mid 1950)</a:t>
            </a:r>
            <a:endParaRPr/>
          </a:p>
        </p:txBody>
      </p:sp>
      <p:pic>
        <p:nvPicPr>
          <p:cNvPr id="291" name="Google Shape;291;p16"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292" name="Google Shape;29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293" name="Google Shape;293;p16"/>
          <p:cNvSpPr txBox="1">
            <a:spLocks noGrp="1"/>
          </p:cNvSpPr>
          <p:nvPr>
            <p:ph type="body" idx="1"/>
          </p:nvPr>
        </p:nvSpPr>
        <p:spPr>
          <a:xfrm>
            <a:off x="533399" y="1035050"/>
            <a:ext cx="8582026" cy="51943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sz="2400">
                <a:latin typeface="Cambria"/>
                <a:ea typeface="Cambria"/>
                <a:cs typeface="Cambria"/>
                <a:sym typeface="Cambria"/>
              </a:rPr>
              <a:t>No Operating System </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a:latin typeface="Cambria"/>
                <a:ea typeface="Cambria"/>
                <a:cs typeface="Cambria"/>
                <a:sym typeface="Cambria"/>
              </a:rPr>
              <a:t>Programmers interacted Straight away with hardware</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a:latin typeface="Cambria"/>
                <a:ea typeface="Cambria"/>
                <a:cs typeface="Cambria"/>
                <a:sym typeface="Cambria"/>
              </a:rPr>
              <a:t>Lights, toggles, input devices and printers</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a:latin typeface="Cambria"/>
                <a:ea typeface="Cambria"/>
                <a:cs typeface="Cambria"/>
                <a:sym typeface="Cambria"/>
              </a:rPr>
              <a:t>Inputs are given through input devices (card readers), errors are intimated through lights and normal completion is done through printers</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a:latin typeface="Cambria"/>
                <a:ea typeface="Cambria"/>
                <a:cs typeface="Cambria"/>
                <a:sym typeface="Cambria"/>
              </a:rPr>
              <a:t>These systems had two problems </a:t>
            </a:r>
            <a:endParaRPr sz="2400">
              <a:latin typeface="Cambria"/>
              <a:ea typeface="Cambria"/>
              <a:cs typeface="Cambria"/>
              <a:sym typeface="Cambria"/>
            </a:endParaRPr>
          </a:p>
          <a:p>
            <a:pPr marL="685800" lvl="1" indent="-228600" algn="l" rtl="0">
              <a:lnSpc>
                <a:spcPct val="90000"/>
              </a:lnSpc>
              <a:spcBef>
                <a:spcPts val="500"/>
              </a:spcBef>
              <a:spcAft>
                <a:spcPts val="0"/>
              </a:spcAft>
              <a:buClr>
                <a:srgbClr val="7030A0"/>
              </a:buClr>
              <a:buSzPct val="100000"/>
              <a:buChar char="•"/>
            </a:pPr>
            <a:r>
              <a:rPr lang="en-US" sz="1800" b="1">
                <a:solidFill>
                  <a:srgbClr val="7030A0"/>
                </a:solidFill>
                <a:latin typeface="Cambria"/>
                <a:ea typeface="Cambria"/>
                <a:cs typeface="Cambria"/>
                <a:sym typeface="Cambria"/>
              </a:rPr>
              <a:t>Scheduling</a:t>
            </a:r>
            <a:endParaRPr sz="1800" b="1">
              <a:solidFill>
                <a:srgbClr val="7030A0"/>
              </a:solidFill>
              <a:latin typeface="Cambria"/>
              <a:ea typeface="Cambria"/>
              <a:cs typeface="Cambria"/>
              <a:sym typeface="Cambria"/>
            </a:endParaRPr>
          </a:p>
          <a:p>
            <a:pPr marL="1143000" lvl="2" indent="-228600" algn="l" rtl="0">
              <a:lnSpc>
                <a:spcPct val="90000"/>
              </a:lnSpc>
              <a:spcBef>
                <a:spcPts val="500"/>
              </a:spcBef>
              <a:spcAft>
                <a:spcPts val="0"/>
              </a:spcAft>
              <a:buClr>
                <a:srgbClr val="7030A0"/>
              </a:buClr>
              <a:buSzPct val="100000"/>
              <a:buChar char="•"/>
            </a:pPr>
            <a:r>
              <a:rPr lang="en-US" sz="1600">
                <a:solidFill>
                  <a:srgbClr val="7030A0"/>
                </a:solidFill>
                <a:latin typeface="Cambria"/>
                <a:ea typeface="Cambria"/>
                <a:cs typeface="Cambria"/>
                <a:sym typeface="Cambria"/>
              </a:rPr>
              <a:t>Used hard copy sign-off sheets for reserving computing time (multiples of 30 minutes)</a:t>
            </a:r>
            <a:endParaRPr sz="1600">
              <a:solidFill>
                <a:srgbClr val="7030A0"/>
              </a:solidFill>
              <a:latin typeface="Cambria"/>
              <a:ea typeface="Cambria"/>
              <a:cs typeface="Cambria"/>
              <a:sym typeface="Cambria"/>
            </a:endParaRPr>
          </a:p>
          <a:p>
            <a:pPr marL="1143000" lvl="2" indent="-228600" algn="l" rtl="0">
              <a:lnSpc>
                <a:spcPct val="90000"/>
              </a:lnSpc>
              <a:spcBef>
                <a:spcPts val="500"/>
              </a:spcBef>
              <a:spcAft>
                <a:spcPts val="0"/>
              </a:spcAft>
              <a:buClr>
                <a:srgbClr val="7030A0"/>
              </a:buClr>
              <a:buSzPct val="100000"/>
              <a:buChar char="•"/>
            </a:pPr>
            <a:r>
              <a:rPr lang="en-US" sz="1600">
                <a:solidFill>
                  <a:srgbClr val="7030A0"/>
                </a:solidFill>
                <a:latin typeface="Cambria"/>
                <a:ea typeface="Cambria"/>
                <a:cs typeface="Cambria"/>
                <a:sym typeface="Cambria"/>
              </a:rPr>
              <a:t>User block 2 slots and use only 45 min</a:t>
            </a:r>
            <a:endParaRPr sz="1600">
              <a:solidFill>
                <a:srgbClr val="7030A0"/>
              </a:solidFill>
              <a:latin typeface="Cambria"/>
              <a:ea typeface="Cambria"/>
              <a:cs typeface="Cambria"/>
              <a:sym typeface="Cambria"/>
            </a:endParaRPr>
          </a:p>
          <a:p>
            <a:pPr marL="1143000" lvl="2" indent="-228600" algn="l" rtl="0">
              <a:lnSpc>
                <a:spcPct val="90000"/>
              </a:lnSpc>
              <a:spcBef>
                <a:spcPts val="500"/>
              </a:spcBef>
              <a:spcAft>
                <a:spcPts val="0"/>
              </a:spcAft>
              <a:buClr>
                <a:srgbClr val="7030A0"/>
              </a:buClr>
              <a:buSzPct val="100000"/>
              <a:buChar char="•"/>
            </a:pPr>
            <a:r>
              <a:rPr lang="en-US" sz="1600">
                <a:solidFill>
                  <a:srgbClr val="7030A0"/>
                </a:solidFill>
                <a:latin typeface="Cambria"/>
                <a:ea typeface="Cambria"/>
                <a:cs typeface="Cambria"/>
                <a:sym typeface="Cambria"/>
              </a:rPr>
              <a:t>User block 2 slots and unable complete within it</a:t>
            </a:r>
            <a:endParaRPr sz="1600">
              <a:solidFill>
                <a:srgbClr val="7030A0"/>
              </a:solidFill>
              <a:latin typeface="Cambria"/>
              <a:ea typeface="Cambria"/>
              <a:cs typeface="Cambria"/>
              <a:sym typeface="Cambria"/>
            </a:endParaRPr>
          </a:p>
          <a:p>
            <a:pPr marL="685800" lvl="1" indent="-228600" algn="l" rtl="0">
              <a:lnSpc>
                <a:spcPct val="90000"/>
              </a:lnSpc>
              <a:spcBef>
                <a:spcPts val="500"/>
              </a:spcBef>
              <a:spcAft>
                <a:spcPts val="0"/>
              </a:spcAft>
              <a:buClr>
                <a:srgbClr val="7030A0"/>
              </a:buClr>
              <a:buSzPct val="100000"/>
              <a:buChar char="•"/>
            </a:pPr>
            <a:r>
              <a:rPr lang="en-US" sz="1800" b="1">
                <a:solidFill>
                  <a:srgbClr val="7030A0"/>
                </a:solidFill>
                <a:latin typeface="Cambria"/>
                <a:ea typeface="Cambria"/>
                <a:cs typeface="Cambria"/>
                <a:sym typeface="Cambria"/>
              </a:rPr>
              <a:t>Setup time</a:t>
            </a:r>
            <a:endParaRPr sz="1800" b="1">
              <a:solidFill>
                <a:srgbClr val="7030A0"/>
              </a:solidFill>
              <a:latin typeface="Cambria"/>
              <a:ea typeface="Cambria"/>
              <a:cs typeface="Cambria"/>
              <a:sym typeface="Cambria"/>
            </a:endParaRPr>
          </a:p>
          <a:p>
            <a:pPr marL="1143000" lvl="2" indent="-228600" algn="l" rtl="0">
              <a:lnSpc>
                <a:spcPct val="90000"/>
              </a:lnSpc>
              <a:spcBef>
                <a:spcPts val="500"/>
              </a:spcBef>
              <a:spcAft>
                <a:spcPts val="0"/>
              </a:spcAft>
              <a:buClr>
                <a:srgbClr val="7030A0"/>
              </a:buClr>
              <a:buSzPct val="100000"/>
              <a:buChar char="•"/>
            </a:pPr>
            <a:r>
              <a:rPr lang="en-US" sz="1600">
                <a:solidFill>
                  <a:srgbClr val="7030A0"/>
                </a:solidFill>
                <a:latin typeface="Cambria"/>
                <a:ea typeface="Cambria"/>
                <a:cs typeface="Cambria"/>
                <a:sym typeface="Cambria"/>
              </a:rPr>
              <a:t>Single program (Job) need to load compiler and source program in to the memory</a:t>
            </a:r>
            <a:endParaRPr sz="1600">
              <a:solidFill>
                <a:srgbClr val="7030A0"/>
              </a:solidFill>
              <a:latin typeface="Cambria"/>
              <a:ea typeface="Cambria"/>
              <a:cs typeface="Cambria"/>
              <a:sym typeface="Cambria"/>
            </a:endParaRPr>
          </a:p>
          <a:p>
            <a:pPr marL="1143000" lvl="2" indent="-228600" algn="l" rtl="0">
              <a:lnSpc>
                <a:spcPct val="90000"/>
              </a:lnSpc>
              <a:spcBef>
                <a:spcPts val="500"/>
              </a:spcBef>
              <a:spcAft>
                <a:spcPts val="0"/>
              </a:spcAft>
              <a:buClr>
                <a:srgbClr val="7030A0"/>
              </a:buClr>
              <a:buSzPct val="100000"/>
              <a:buChar char="•"/>
            </a:pPr>
            <a:r>
              <a:rPr lang="en-US" sz="1600">
                <a:solidFill>
                  <a:srgbClr val="7030A0"/>
                </a:solidFill>
                <a:latin typeface="Cambria"/>
                <a:ea typeface="Cambria"/>
                <a:cs typeface="Cambria"/>
                <a:sym typeface="Cambria"/>
              </a:rPr>
              <a:t>Later save  the compiled program and then loading and linking </a:t>
            </a:r>
            <a:endParaRPr sz="1600">
              <a:solidFill>
                <a:srgbClr val="7030A0"/>
              </a:solidFill>
              <a:latin typeface="Cambria"/>
              <a:ea typeface="Cambria"/>
              <a:cs typeface="Cambria"/>
              <a:sym typeface="Cambria"/>
            </a:endParaRPr>
          </a:p>
          <a:p>
            <a:pPr marL="1143000" lvl="2" indent="-228600" algn="l" rtl="0">
              <a:lnSpc>
                <a:spcPct val="90000"/>
              </a:lnSpc>
              <a:spcBef>
                <a:spcPts val="500"/>
              </a:spcBef>
              <a:spcAft>
                <a:spcPts val="0"/>
              </a:spcAft>
              <a:buClr>
                <a:srgbClr val="7030A0"/>
              </a:buClr>
              <a:buSzPct val="100000"/>
              <a:buChar char="•"/>
            </a:pPr>
            <a:r>
              <a:rPr lang="en-US" sz="1600">
                <a:solidFill>
                  <a:srgbClr val="7030A0"/>
                </a:solidFill>
                <a:latin typeface="Cambria"/>
                <a:ea typeface="Cambria"/>
                <a:cs typeface="Cambria"/>
                <a:sym typeface="Cambria"/>
              </a:rPr>
              <a:t>All these steps cards are to be mounted and unmounted in sequence</a:t>
            </a:r>
            <a:endParaRPr sz="1600">
              <a:solidFill>
                <a:srgbClr val="7030A0"/>
              </a:solidFill>
              <a:latin typeface="Cambria"/>
              <a:ea typeface="Cambria"/>
              <a:cs typeface="Cambria"/>
              <a:sym typeface="Cambria"/>
            </a:endParaRPr>
          </a:p>
          <a:p>
            <a:pPr marL="1143000" lvl="2" indent="-228600" algn="l" rtl="0">
              <a:lnSpc>
                <a:spcPct val="90000"/>
              </a:lnSpc>
              <a:spcBef>
                <a:spcPts val="500"/>
              </a:spcBef>
              <a:spcAft>
                <a:spcPts val="0"/>
              </a:spcAft>
              <a:buClr>
                <a:srgbClr val="7030A0"/>
              </a:buClr>
              <a:buSzPct val="100000"/>
              <a:buChar char="•"/>
            </a:pPr>
            <a:r>
              <a:rPr lang="en-US" sz="1600">
                <a:solidFill>
                  <a:srgbClr val="7030A0"/>
                </a:solidFill>
                <a:latin typeface="Cambria"/>
                <a:ea typeface="Cambria"/>
                <a:cs typeface="Cambria"/>
                <a:sym typeface="Cambria"/>
              </a:rPr>
              <a:t>Failing in any of these steps needs repetition of entire steps </a:t>
            </a:r>
            <a:endParaRPr sz="1600">
              <a:solidFill>
                <a:srgbClr val="7030A0"/>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a:latin typeface="Cambria"/>
                <a:ea typeface="Cambria"/>
                <a:cs typeface="Cambria"/>
                <a:sym typeface="Cambria"/>
              </a:rPr>
              <a:t>Later there were many System software developed to make this process efficient however these process are done one after another</a:t>
            </a:r>
            <a:endParaRPr sz="2400">
              <a:latin typeface="Cambria"/>
              <a:ea typeface="Cambria"/>
              <a:cs typeface="Cambria"/>
              <a:sym typeface="Cambria"/>
            </a:endParaRPr>
          </a:p>
        </p:txBody>
      </p:sp>
      <p:pic>
        <p:nvPicPr>
          <p:cNvPr id="294" name="Google Shape;294;p16"/>
          <p:cNvPicPr preferRelativeResize="0"/>
          <p:nvPr/>
        </p:nvPicPr>
        <p:blipFill rotWithShape="1">
          <a:blip r:embed="rId4">
            <a:alphaModFix/>
          </a:blip>
          <a:srcRect/>
          <a:stretch/>
        </p:blipFill>
        <p:spPr>
          <a:xfrm>
            <a:off x="9223748" y="1262575"/>
            <a:ext cx="2804740" cy="4332850"/>
          </a:xfrm>
          <a:prstGeom prst="rect">
            <a:avLst/>
          </a:prstGeom>
          <a:noFill/>
          <a:ln>
            <a:noFill/>
          </a:ln>
        </p:spPr>
      </p:pic>
      <p:sp>
        <p:nvSpPr>
          <p:cNvPr id="295" name="Google Shape;295;p16"/>
          <p:cNvSpPr/>
          <p:nvPr/>
        </p:nvSpPr>
        <p:spPr>
          <a:xfrm>
            <a:off x="5895340" y="3758406"/>
            <a:ext cx="2377440" cy="375920"/>
          </a:xfrm>
          <a:prstGeom prst="lef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Under/Over utilization</a:t>
            </a:r>
            <a:endParaRPr sz="1800">
              <a:solidFill>
                <a:schemeClr val="lt1"/>
              </a:solidFill>
              <a:latin typeface="Calibri"/>
              <a:ea typeface="Calibri"/>
              <a:cs typeface="Calibri"/>
              <a:sym typeface="Calibri"/>
            </a:endParaRPr>
          </a:p>
        </p:txBody>
      </p:sp>
      <p:sp>
        <p:nvSpPr>
          <p:cNvPr id="296" name="Google Shape;29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63512" y="0"/>
            <a:ext cx="10515600" cy="10334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4400" b="0" u="none">
                <a:latin typeface="Cambria"/>
                <a:ea typeface="Cambria"/>
                <a:cs typeface="Cambria"/>
                <a:sym typeface="Cambria"/>
              </a:rPr>
              <a:t>Simple Batch Systems</a:t>
            </a:r>
            <a:endParaRPr/>
          </a:p>
        </p:txBody>
      </p:sp>
      <p:sp>
        <p:nvSpPr>
          <p:cNvPr id="302" name="Google Shape;302;p17"/>
          <p:cNvSpPr txBox="1">
            <a:spLocks noGrp="1"/>
          </p:cNvSpPr>
          <p:nvPr>
            <p:ph type="body" idx="1"/>
          </p:nvPr>
        </p:nvSpPr>
        <p:spPr>
          <a:xfrm>
            <a:off x="428625" y="894080"/>
            <a:ext cx="10925175" cy="528288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latin typeface="Cambria"/>
                <a:ea typeface="Cambria"/>
                <a:cs typeface="Cambria"/>
                <a:sym typeface="Cambria"/>
              </a:rPr>
              <a:t>Executes jobs in batched controlled by Monitors </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000"/>
              <a:buChar char="•"/>
            </a:pPr>
            <a:r>
              <a:rPr lang="en-US" sz="2000">
                <a:latin typeface="Cambria"/>
                <a:ea typeface="Cambria"/>
                <a:cs typeface="Cambria"/>
                <a:sym typeface="Cambria"/>
              </a:rPr>
              <a:t>User submits jobs to the operator, who make them it to batches loads the tape in to input.</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000"/>
              <a:buChar char="•"/>
            </a:pPr>
            <a:r>
              <a:rPr lang="en-US" sz="2000">
                <a:latin typeface="Cambria"/>
                <a:ea typeface="Cambria"/>
                <a:cs typeface="Cambria"/>
                <a:sym typeface="Cambria"/>
              </a:rPr>
              <a:t>jobs branch back to monitor, which loads another batch of jobs</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000"/>
              <a:buChar char="•"/>
            </a:pPr>
            <a:r>
              <a:rPr lang="en-US" sz="2000">
                <a:latin typeface="Cambria"/>
                <a:ea typeface="Cambria"/>
                <a:cs typeface="Cambria"/>
                <a:sym typeface="Cambria"/>
              </a:rPr>
              <a:t>Batch system can be seen in two views</a:t>
            </a:r>
            <a:endParaRPr sz="2000">
              <a:latin typeface="Cambria"/>
              <a:ea typeface="Cambria"/>
              <a:cs typeface="Cambria"/>
              <a:sym typeface="Cambria"/>
            </a:endParaRPr>
          </a:p>
        </p:txBody>
      </p:sp>
      <p:pic>
        <p:nvPicPr>
          <p:cNvPr id="303" name="Google Shape;303;p1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304" name="Google Shape;304;p17"/>
          <p:cNvSpPr txBox="1">
            <a:spLocks noGrp="1"/>
          </p:cNvSpPr>
          <p:nvPr>
            <p:ph type="ftr" idx="11"/>
          </p:nvPr>
        </p:nvSpPr>
        <p:spPr>
          <a:xfrm>
            <a:off x="4038600" y="658431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graphicFrame>
        <p:nvGraphicFramePr>
          <p:cNvPr id="305" name="Google Shape;305;p17"/>
          <p:cNvGraphicFramePr/>
          <p:nvPr/>
        </p:nvGraphicFramePr>
        <p:xfrm>
          <a:off x="344964" y="2494454"/>
          <a:ext cx="11502050" cy="3810020"/>
        </p:xfrm>
        <a:graphic>
          <a:graphicData uri="http://schemas.openxmlformats.org/drawingml/2006/table">
            <a:tbl>
              <a:tblPr firstRow="1" bandRow="1">
                <a:noFill/>
                <a:tableStyleId>{7FDF469A-C35E-4D03-835C-69848DBD8CBB}</a:tableStyleId>
              </a:tblPr>
              <a:tblGrid>
                <a:gridCol w="5751025">
                  <a:extLst>
                    <a:ext uri="{9D8B030D-6E8A-4147-A177-3AD203B41FA5}">
                      <a16:colId xmlns:a16="http://schemas.microsoft.com/office/drawing/2014/main" val="20000"/>
                    </a:ext>
                  </a:extLst>
                </a:gridCol>
                <a:gridCol w="5751025">
                  <a:extLst>
                    <a:ext uri="{9D8B030D-6E8A-4147-A177-3AD203B41FA5}">
                      <a16:colId xmlns:a16="http://schemas.microsoft.com/office/drawing/2014/main" val="20001"/>
                    </a:ext>
                  </a:extLst>
                </a:gridCol>
              </a:tblGrid>
              <a:tr h="310375">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latin typeface="Cambria"/>
                          <a:ea typeface="Cambria"/>
                          <a:cs typeface="Cambria"/>
                          <a:sym typeface="Cambria"/>
                        </a:rPr>
                        <a:t>Monitor Point of View</a:t>
                      </a:r>
                      <a:endParaRPr sz="1800" u="none" strike="noStrike" cap="none">
                        <a:latin typeface="Cambria"/>
                        <a:ea typeface="Cambria"/>
                        <a:cs typeface="Cambria"/>
                        <a:sym typeface="Cambri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latin typeface="Cambria"/>
                          <a:ea typeface="Cambria"/>
                          <a:cs typeface="Cambria"/>
                          <a:sym typeface="Cambria"/>
                        </a:rPr>
                        <a:t>Processor Point of View</a:t>
                      </a:r>
                      <a:endParaRPr sz="1800" u="none" strike="noStrike" cap="none">
                        <a:latin typeface="Cambria"/>
                        <a:ea typeface="Cambria"/>
                        <a:cs typeface="Cambria"/>
                        <a:sym typeface="Cambria"/>
                      </a:endParaRPr>
                    </a:p>
                  </a:txBody>
                  <a:tcPr marL="91450" marR="91450" marT="45725" marB="45725"/>
                </a:tc>
                <a:extLst>
                  <a:ext uri="{0D108BD9-81ED-4DB2-BD59-A6C34878D82A}">
                    <a16:rowId xmlns:a16="http://schemas.microsoft.com/office/drawing/2014/main" val="10000"/>
                  </a:ext>
                </a:extLst>
              </a:tr>
              <a:tr h="3103700">
                <a:tc>
                  <a:txBody>
                    <a:bodyPr/>
                    <a:lstStyle/>
                    <a:p>
                      <a:pPr marL="285750" marR="0" lvl="0" indent="-28575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Controls sequence of events</a:t>
                      </a:r>
                      <a:endParaRPr sz="2000" u="none" strike="noStrike" cap="none">
                        <a:latin typeface="Cambria"/>
                        <a:ea typeface="Cambria"/>
                        <a:cs typeface="Cambria"/>
                        <a:sym typeface="Cambria"/>
                      </a:endParaRPr>
                    </a:p>
                    <a:p>
                      <a:pPr marL="285750" marR="0" lvl="0" indent="-28575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Partially Resides on main memory for execution – </a:t>
                      </a:r>
                      <a:r>
                        <a:rPr lang="en-US" sz="2000" b="1" u="none" strike="noStrike" cap="none">
                          <a:solidFill>
                            <a:srgbClr val="FF0000"/>
                          </a:solidFill>
                          <a:latin typeface="Cambria"/>
                          <a:ea typeface="Cambria"/>
                          <a:cs typeface="Cambria"/>
                          <a:sym typeface="Cambria"/>
                        </a:rPr>
                        <a:t>Called Resident Monitor</a:t>
                      </a:r>
                      <a:endParaRPr sz="2000" b="1" u="none" strike="noStrike" cap="none">
                        <a:solidFill>
                          <a:srgbClr val="FF0000"/>
                        </a:solidFill>
                        <a:latin typeface="Cambria"/>
                        <a:ea typeface="Cambria"/>
                        <a:cs typeface="Cambria"/>
                        <a:sym typeface="Cambria"/>
                      </a:endParaRPr>
                    </a:p>
                    <a:p>
                      <a:pPr marL="285750" marR="0" lvl="0" indent="-28575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Rest is loaded as subroutine in user program</a:t>
                      </a:r>
                      <a:endParaRPr sz="2000" u="none" strike="noStrike" cap="none">
                        <a:latin typeface="Cambria"/>
                        <a:ea typeface="Cambria"/>
                        <a:cs typeface="Cambria"/>
                        <a:sym typeface="Cambria"/>
                      </a:endParaRPr>
                    </a:p>
                    <a:p>
                      <a:pPr marL="285750" marR="0" lvl="0" indent="-28575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It reads the jobs at once ( from card/tape)and loaded in to user program area , control passed to user job</a:t>
                      </a:r>
                      <a:endParaRPr sz="2000" u="none" strike="noStrike" cap="none">
                        <a:latin typeface="Cambria"/>
                        <a:ea typeface="Cambria"/>
                        <a:cs typeface="Cambria"/>
                        <a:sym typeface="Cambria"/>
                      </a:endParaRPr>
                    </a:p>
                    <a:p>
                      <a:pPr marL="285750" marR="0" lvl="0" indent="-28575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Once completed user program transfer the control to monitor,</a:t>
                      </a:r>
                      <a:endParaRPr sz="2000" u="none" strike="noStrike" cap="none">
                        <a:latin typeface="Cambria"/>
                        <a:ea typeface="Cambria"/>
                        <a:cs typeface="Cambria"/>
                        <a:sym typeface="Cambria"/>
                      </a:endParaRPr>
                    </a:p>
                    <a:p>
                      <a:pPr marL="285750" marR="0" lvl="0" indent="-28575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Monitor starts to read next batch </a:t>
                      </a:r>
                      <a:endParaRPr sz="2000" u="none" strike="noStrike" cap="none">
                        <a:latin typeface="Cambria"/>
                        <a:ea typeface="Cambria"/>
                        <a:cs typeface="Cambria"/>
                        <a:sym typeface="Cambria"/>
                      </a:endParaRPr>
                    </a:p>
                    <a:p>
                      <a:pPr marL="285750" marR="0" lvl="0" indent="-28575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Results are sent to Output devices</a:t>
                      </a:r>
                      <a:endParaRPr sz="2000" u="none" strike="noStrike" cap="none">
                        <a:latin typeface="Cambria"/>
                        <a:ea typeface="Cambria"/>
                        <a:cs typeface="Cambria"/>
                        <a:sym typeface="Cambria"/>
                      </a:endParaRPr>
                    </a:p>
                  </a:txBody>
                  <a:tcPr marL="91450" marR="91450" marT="45725" marB="45725"/>
                </a:tc>
                <a:tc>
                  <a:txBody>
                    <a:bodyPr/>
                    <a:lstStyle/>
                    <a:p>
                      <a:pPr marL="342900" marR="0" lvl="0" indent="-34290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At a point in time Current batch programs executed in main memory</a:t>
                      </a:r>
                      <a:endParaRPr sz="2000" u="none" strike="noStrike" cap="none">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On completion (sent control to monitor) brings next batch get loaded in another portion in user area</a:t>
                      </a:r>
                      <a:endParaRPr sz="2000" u="none" strike="noStrike" cap="none">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Once loaded, job gains control and execute the instructions </a:t>
                      </a:r>
                      <a:endParaRPr sz="2000" u="none" strike="noStrike" cap="none">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This continues util end of program or error</a:t>
                      </a:r>
                      <a:endParaRPr sz="2000" u="none" strike="noStrike" cap="none">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u="none" strike="noStrike" cap="none">
                          <a:latin typeface="Cambria"/>
                          <a:ea typeface="Cambria"/>
                          <a:cs typeface="Cambria"/>
                          <a:sym typeface="Cambria"/>
                        </a:rPr>
                        <a:t>Process gains control means- processor executes the current program instructions.</a:t>
                      </a:r>
                      <a:endParaRPr sz="2000" u="none" strike="noStrike" cap="none">
                        <a:latin typeface="Cambria"/>
                        <a:ea typeface="Cambria"/>
                        <a:cs typeface="Cambria"/>
                        <a:sym typeface="Cambria"/>
                      </a:endParaRPr>
                    </a:p>
                  </a:txBody>
                  <a:tcPr marL="91450" marR="91450" marT="45725" marB="45725"/>
                </a:tc>
                <a:extLst>
                  <a:ext uri="{0D108BD9-81ED-4DB2-BD59-A6C34878D82A}">
                    <a16:rowId xmlns:a16="http://schemas.microsoft.com/office/drawing/2014/main" val="10001"/>
                  </a:ext>
                </a:extLst>
              </a:tr>
            </a:tbl>
          </a:graphicData>
        </a:graphic>
      </p:graphicFrame>
      <p:sp>
        <p:nvSpPr>
          <p:cNvPr id="306" name="Google Shape;30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body" idx="1"/>
          </p:nvPr>
        </p:nvSpPr>
        <p:spPr>
          <a:xfrm>
            <a:off x="462280" y="255596"/>
            <a:ext cx="10515600" cy="21231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latin typeface="Cambria"/>
                <a:ea typeface="Cambria"/>
                <a:cs typeface="Cambria"/>
                <a:sym typeface="Cambria"/>
              </a:rPr>
              <a:t>Monitor performs scheduling of batches &amp; improves job setup time</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000"/>
              <a:buChar char="•"/>
            </a:pPr>
            <a:r>
              <a:rPr lang="en-US" sz="2000">
                <a:latin typeface="Cambria"/>
                <a:ea typeface="Cambria"/>
                <a:cs typeface="Cambria"/>
                <a:sym typeface="Cambria"/>
              </a:rPr>
              <a:t>The programs instruction are given to the monitor using special language called Job Control Language(JCL)</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000"/>
              <a:buChar char="•"/>
            </a:pPr>
            <a:r>
              <a:rPr lang="en-US" sz="2000">
                <a:latin typeface="Cambria"/>
                <a:ea typeface="Cambria"/>
                <a:cs typeface="Cambria"/>
                <a:sym typeface="Cambria"/>
              </a:rPr>
              <a:t>Eg: Program is written in FORTRAN, the program &amp; data is fed in a separate card, in addition to this job is described using JCL </a:t>
            </a:r>
            <a:endParaRPr sz="2400">
              <a:latin typeface="Cambria"/>
              <a:ea typeface="Cambria"/>
              <a:cs typeface="Cambria"/>
              <a:sym typeface="Cambria"/>
            </a:endParaRPr>
          </a:p>
        </p:txBody>
      </p:sp>
      <p:pic>
        <p:nvPicPr>
          <p:cNvPr id="312" name="Google Shape;312;p18" descr="pngfind.com-kingpin-png-4152286 (1).png"/>
          <p:cNvPicPr preferRelativeResize="0"/>
          <p:nvPr/>
        </p:nvPicPr>
        <p:blipFill rotWithShape="1">
          <a:blip r:embed="rId3">
            <a:alphaModFix/>
          </a:blip>
          <a:srcRect/>
          <a:stretch/>
        </p:blipFill>
        <p:spPr>
          <a:xfrm>
            <a:off x="10358120" y="96837"/>
            <a:ext cx="1625600" cy="533400"/>
          </a:xfrm>
          <a:prstGeom prst="rect">
            <a:avLst/>
          </a:prstGeom>
          <a:noFill/>
          <a:ln>
            <a:noFill/>
          </a:ln>
        </p:spPr>
      </p:pic>
      <p:sp>
        <p:nvSpPr>
          <p:cNvPr id="313" name="Google Shape;313;p18"/>
          <p:cNvSpPr txBox="1">
            <a:spLocks noGrp="1"/>
          </p:cNvSpPr>
          <p:nvPr>
            <p:ph type="ftr" idx="11"/>
          </p:nvPr>
        </p:nvSpPr>
        <p:spPr>
          <a:xfrm>
            <a:off x="3571240" y="643101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grpSp>
        <p:nvGrpSpPr>
          <p:cNvPr id="314" name="Google Shape;314;p18"/>
          <p:cNvGrpSpPr/>
          <p:nvPr/>
        </p:nvGrpSpPr>
        <p:grpSpPr>
          <a:xfrm>
            <a:off x="787400" y="2408334"/>
            <a:ext cx="3459480" cy="2075688"/>
            <a:chOff x="0" y="142653"/>
            <a:chExt cx="3459480" cy="2075688"/>
          </a:xfrm>
        </p:grpSpPr>
        <p:sp>
          <p:nvSpPr>
            <p:cNvPr id="315" name="Google Shape;315;p18"/>
            <p:cNvSpPr/>
            <p:nvPr/>
          </p:nvSpPr>
          <p:spPr>
            <a:xfrm>
              <a:off x="0" y="142653"/>
              <a:ext cx="3459480" cy="2075688"/>
            </a:xfrm>
            <a:prstGeom prst="rect">
              <a:avLst/>
            </a:prstGeom>
            <a:gradFill>
              <a:gsLst>
                <a:gs pos="0">
                  <a:srgbClr val="878787"/>
                </a:gs>
                <a:gs pos="50000">
                  <a:srgbClr val="787878"/>
                </a:gs>
                <a:gs pos="100000">
                  <a:srgbClr val="696969"/>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txBox="1"/>
            <p:nvPr/>
          </p:nvSpPr>
          <p:spPr>
            <a:xfrm>
              <a:off x="0" y="142653"/>
              <a:ext cx="3459480" cy="2075688"/>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JCL (Executed by Monitor)</a:t>
              </a:r>
              <a:endParaRPr/>
            </a:p>
            <a:p>
              <a:pPr marL="114300" marR="0" lvl="1" indent="-114300" algn="l" rtl="0">
                <a:lnSpc>
                  <a:spcPct val="90000"/>
                </a:lnSpc>
                <a:spcBef>
                  <a:spcPts val="63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$JOB</a:t>
              </a:r>
              <a:endParaRPr/>
            </a:p>
            <a:p>
              <a:pPr marL="114300" marR="0" lvl="1" indent="-114300" algn="l" rtl="0">
                <a:lnSpc>
                  <a:spcPct val="90000"/>
                </a:lnSpc>
                <a:spcBef>
                  <a:spcPts val="21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$FTN</a:t>
              </a:r>
              <a:endParaRPr/>
            </a:p>
            <a:p>
              <a:pPr marL="114300" marR="0" lvl="1" indent="-114300" algn="l" rtl="0">
                <a:lnSpc>
                  <a:spcPct val="90000"/>
                </a:lnSpc>
                <a:spcBef>
                  <a:spcPts val="21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FORTRON Instruction</a:t>
              </a:r>
              <a:endParaRPr/>
            </a:p>
            <a:p>
              <a:pPr marL="114300" marR="0" lvl="1" indent="-114300" algn="l" rtl="0">
                <a:lnSpc>
                  <a:spcPct val="90000"/>
                </a:lnSpc>
                <a:spcBef>
                  <a:spcPts val="21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$LOAD</a:t>
              </a:r>
              <a:endParaRPr/>
            </a:p>
            <a:p>
              <a:pPr marL="114300" marR="0" lvl="1" indent="-114300" algn="l" rtl="0">
                <a:lnSpc>
                  <a:spcPct val="90000"/>
                </a:lnSpc>
                <a:spcBef>
                  <a:spcPts val="21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$RUN</a:t>
              </a:r>
              <a:endParaRPr/>
            </a:p>
            <a:p>
              <a:pPr marL="114300" marR="0" lvl="1" indent="-114300" algn="l" rtl="0">
                <a:lnSpc>
                  <a:spcPct val="90000"/>
                </a:lnSpc>
                <a:spcBef>
                  <a:spcPts val="21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PROGRAM DATA</a:t>
              </a:r>
              <a:endParaRPr/>
            </a:p>
            <a:p>
              <a:pPr marL="114300" marR="0" lvl="1" indent="-114300" algn="l" rtl="0">
                <a:lnSpc>
                  <a:spcPct val="90000"/>
                </a:lnSpc>
                <a:spcBef>
                  <a:spcPts val="21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$END</a:t>
              </a:r>
              <a:endParaRPr/>
            </a:p>
          </p:txBody>
        </p:sp>
      </p:grpSp>
      <p:grpSp>
        <p:nvGrpSpPr>
          <p:cNvPr id="317" name="Google Shape;317;p18"/>
          <p:cNvGrpSpPr/>
          <p:nvPr/>
        </p:nvGrpSpPr>
        <p:grpSpPr>
          <a:xfrm>
            <a:off x="8007280" y="2034602"/>
            <a:ext cx="3116719" cy="4285488"/>
            <a:chOff x="214560" y="4191"/>
            <a:chExt cx="3116719" cy="4285488"/>
          </a:xfrm>
        </p:grpSpPr>
        <p:sp>
          <p:nvSpPr>
            <p:cNvPr id="318" name="Google Shape;318;p18"/>
            <p:cNvSpPr/>
            <p:nvPr/>
          </p:nvSpPr>
          <p:spPr>
            <a:xfrm>
              <a:off x="214560" y="4191"/>
              <a:ext cx="3116719" cy="779179"/>
            </a:xfrm>
            <a:prstGeom prst="roundRect">
              <a:avLst>
                <a:gd name="adj" fmla="val 10000"/>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txBox="1"/>
            <p:nvPr/>
          </p:nvSpPr>
          <p:spPr>
            <a:xfrm>
              <a:off x="237381" y="27012"/>
              <a:ext cx="3071077" cy="73353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mbria"/>
                <a:buNone/>
              </a:pPr>
              <a:r>
                <a:rPr lang="en-US" sz="1600">
                  <a:solidFill>
                    <a:schemeClr val="lt1"/>
                  </a:solidFill>
                  <a:latin typeface="Cambria"/>
                  <a:ea typeface="Cambria"/>
                  <a:cs typeface="Cambria"/>
                  <a:sym typeface="Cambria"/>
                </a:rPr>
                <a:t>Monitor Reads $FTN and loads appropriate language compiler</a:t>
              </a:r>
              <a:endParaRPr/>
            </a:p>
          </p:txBody>
        </p:sp>
        <p:sp>
          <p:nvSpPr>
            <p:cNvPr id="320" name="Google Shape;320;p18"/>
            <p:cNvSpPr/>
            <p:nvPr/>
          </p:nvSpPr>
          <p:spPr>
            <a:xfrm rot="5400000">
              <a:off x="1626823" y="802850"/>
              <a:ext cx="292192" cy="350630"/>
            </a:xfrm>
            <a:prstGeom prst="rightArrow">
              <a:avLst>
                <a:gd name="adj1" fmla="val 60000"/>
                <a:gd name="adj2" fmla="val 50000"/>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txBox="1"/>
            <p:nvPr/>
          </p:nvSpPr>
          <p:spPr>
            <a:xfrm>
              <a:off x="1667730" y="832069"/>
              <a:ext cx="210378" cy="20453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322" name="Google Shape;322;p18"/>
            <p:cNvSpPr/>
            <p:nvPr/>
          </p:nvSpPr>
          <p:spPr>
            <a:xfrm>
              <a:off x="214560" y="1172960"/>
              <a:ext cx="3116719" cy="779179"/>
            </a:xfrm>
            <a:prstGeom prst="roundRect">
              <a:avLst>
                <a:gd name="adj" fmla="val 1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txBox="1"/>
            <p:nvPr/>
          </p:nvSpPr>
          <p:spPr>
            <a:xfrm>
              <a:off x="237381" y="1195781"/>
              <a:ext cx="3071077" cy="73353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mbria"/>
                <a:buNone/>
              </a:pPr>
              <a:r>
                <a:rPr lang="en-US" sz="1600">
                  <a:solidFill>
                    <a:schemeClr val="lt1"/>
                  </a:solidFill>
                  <a:latin typeface="Cambria"/>
                  <a:ea typeface="Cambria"/>
                  <a:cs typeface="Cambria"/>
                  <a:sym typeface="Cambria"/>
                </a:rPr>
                <a:t>Compiler translates the source/User program into object code</a:t>
              </a:r>
              <a:endParaRPr/>
            </a:p>
          </p:txBody>
        </p:sp>
        <p:sp>
          <p:nvSpPr>
            <p:cNvPr id="324" name="Google Shape;324;p18"/>
            <p:cNvSpPr/>
            <p:nvPr/>
          </p:nvSpPr>
          <p:spPr>
            <a:xfrm rot="5400000">
              <a:off x="1626823" y="1971620"/>
              <a:ext cx="292192" cy="350630"/>
            </a:xfrm>
            <a:prstGeom prst="rightArrow">
              <a:avLst>
                <a:gd name="adj1" fmla="val 60000"/>
                <a:gd name="adj2" fmla="val 5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txBox="1"/>
            <p:nvPr/>
          </p:nvSpPr>
          <p:spPr>
            <a:xfrm>
              <a:off x="1667730" y="2000839"/>
              <a:ext cx="210378" cy="20453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326" name="Google Shape;326;p18"/>
            <p:cNvSpPr/>
            <p:nvPr/>
          </p:nvSpPr>
          <p:spPr>
            <a:xfrm>
              <a:off x="214560" y="2341730"/>
              <a:ext cx="3116719" cy="779179"/>
            </a:xfrm>
            <a:prstGeom prst="roundRect">
              <a:avLst>
                <a:gd name="adj" fmla="val 10000"/>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txBox="1"/>
            <p:nvPr/>
          </p:nvSpPr>
          <p:spPr>
            <a:xfrm>
              <a:off x="237381" y="2364551"/>
              <a:ext cx="3071077" cy="73353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mbria"/>
                <a:buNone/>
              </a:pPr>
              <a:r>
                <a:rPr lang="en-US" sz="1600">
                  <a:solidFill>
                    <a:schemeClr val="lt1"/>
                  </a:solidFill>
                  <a:latin typeface="Cambria"/>
                  <a:ea typeface="Cambria"/>
                  <a:cs typeface="Cambria"/>
                  <a:sym typeface="Cambria"/>
                </a:rPr>
                <a:t>Object code is stores in Memory / Mass Storage</a:t>
              </a:r>
              <a:endParaRPr/>
            </a:p>
          </p:txBody>
        </p:sp>
        <p:sp>
          <p:nvSpPr>
            <p:cNvPr id="328" name="Google Shape;328;p18"/>
            <p:cNvSpPr/>
            <p:nvPr/>
          </p:nvSpPr>
          <p:spPr>
            <a:xfrm rot="5400000">
              <a:off x="1626823" y="3140389"/>
              <a:ext cx="292192" cy="350630"/>
            </a:xfrm>
            <a:prstGeom prst="rightArrow">
              <a:avLst>
                <a:gd name="adj1" fmla="val 60000"/>
                <a:gd name="adj2" fmla="val 50000"/>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txBox="1"/>
            <p:nvPr/>
          </p:nvSpPr>
          <p:spPr>
            <a:xfrm>
              <a:off x="1667730" y="3169608"/>
              <a:ext cx="210378" cy="20453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330" name="Google Shape;330;p18"/>
            <p:cNvSpPr/>
            <p:nvPr/>
          </p:nvSpPr>
          <p:spPr>
            <a:xfrm>
              <a:off x="214560" y="3510500"/>
              <a:ext cx="3116719" cy="779179"/>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txBox="1"/>
            <p:nvPr/>
          </p:nvSpPr>
          <p:spPr>
            <a:xfrm>
              <a:off x="237381" y="3533321"/>
              <a:ext cx="3071077" cy="733537"/>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ambria"/>
                <a:buNone/>
              </a:pPr>
              <a:r>
                <a:rPr lang="en-US" sz="1600">
                  <a:solidFill>
                    <a:schemeClr val="lt1"/>
                  </a:solidFill>
                  <a:latin typeface="Cambria"/>
                  <a:ea typeface="Cambria"/>
                  <a:cs typeface="Cambria"/>
                  <a:sym typeface="Cambria"/>
                </a:rPr>
                <a:t>If stored in Mass storage Monitor executes “Compile, Load, Go” instructions, if on Memory $LOAD instruction is required </a:t>
              </a:r>
              <a:endParaRPr/>
            </a:p>
          </p:txBody>
        </p:sp>
      </p:grpSp>
      <p:sp>
        <p:nvSpPr>
          <p:cNvPr id="332" name="Google Shape;332;p18"/>
          <p:cNvSpPr txBox="1"/>
          <p:nvPr/>
        </p:nvSpPr>
        <p:spPr>
          <a:xfrm>
            <a:off x="723900" y="4698806"/>
            <a:ext cx="685546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The Input instruction read a line of data and invoke input routine which is part of OS </a:t>
            </a:r>
            <a:endParaRPr sz="1800">
              <a:solidFill>
                <a:schemeClr val="dk1"/>
              </a:solidFill>
              <a:latin typeface="Cambria"/>
              <a:ea typeface="Cambria"/>
              <a:cs typeface="Cambria"/>
              <a:sym typeface="Cambria"/>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The user programs makes sures that is does not call JCL inst</a:t>
            </a:r>
            <a:endParaRPr sz="1800">
              <a:solidFill>
                <a:schemeClr val="dk1"/>
              </a:solidFill>
              <a:latin typeface="Cambria"/>
              <a:ea typeface="Cambria"/>
              <a:cs typeface="Cambria"/>
              <a:sym typeface="Cambria"/>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At compilation time monitor scan input line until next JCL inst to make ensure there is no too large / too low data lines </a:t>
            </a:r>
            <a:endParaRPr sz="1800">
              <a:solidFill>
                <a:schemeClr val="dk1"/>
              </a:solidFill>
              <a:latin typeface="Cambria"/>
              <a:ea typeface="Cambria"/>
              <a:cs typeface="Cambria"/>
              <a:sym typeface="Cambria"/>
            </a:endParaRPr>
          </a:p>
        </p:txBody>
      </p:sp>
      <p:sp>
        <p:nvSpPr>
          <p:cNvPr id="333" name="Google Shape;33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pSp>
        <p:nvGrpSpPr>
          <p:cNvPr id="334" name="Google Shape;334;p18"/>
          <p:cNvGrpSpPr/>
          <p:nvPr/>
        </p:nvGrpSpPr>
        <p:grpSpPr>
          <a:xfrm>
            <a:off x="4905374" y="1962984"/>
            <a:ext cx="2540635" cy="2331956"/>
            <a:chOff x="133350" y="834"/>
            <a:chExt cx="2540635" cy="2331956"/>
          </a:xfrm>
        </p:grpSpPr>
        <p:sp>
          <p:nvSpPr>
            <p:cNvPr id="335" name="Google Shape;335;p18"/>
            <p:cNvSpPr/>
            <p:nvPr/>
          </p:nvSpPr>
          <p:spPr>
            <a:xfrm>
              <a:off x="133350" y="834"/>
              <a:ext cx="2540635" cy="710611"/>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txBox="1"/>
            <p:nvPr/>
          </p:nvSpPr>
          <p:spPr>
            <a:xfrm>
              <a:off x="154163" y="21647"/>
              <a:ext cx="2499009" cy="668985"/>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rgbClr val="FFFF00"/>
                </a:buClr>
                <a:buSzPts val="1050"/>
                <a:buFont typeface="Calibri"/>
                <a:buNone/>
              </a:pPr>
              <a:r>
                <a:rPr lang="en-US" sz="1050" b="1">
                  <a:solidFill>
                    <a:srgbClr val="FFFF00"/>
                  </a:solidFill>
                  <a:latin typeface="Calibri"/>
                  <a:ea typeface="Calibri"/>
                  <a:cs typeface="Calibri"/>
                  <a:sym typeface="Calibri"/>
                </a:rPr>
                <a:t>JCL 🡪Special type of programming language used to provide instructions to the monitor</a:t>
              </a:r>
              <a:endParaRPr/>
            </a:p>
          </p:txBody>
        </p:sp>
        <p:sp>
          <p:nvSpPr>
            <p:cNvPr id="337" name="Google Shape;337;p18"/>
            <p:cNvSpPr/>
            <p:nvPr/>
          </p:nvSpPr>
          <p:spPr>
            <a:xfrm rot="5400000">
              <a:off x="1351124" y="763989"/>
              <a:ext cx="105087" cy="105087"/>
            </a:xfrm>
            <a:prstGeom prst="rightArrow">
              <a:avLst>
                <a:gd name="adj1" fmla="val 66700"/>
                <a:gd name="adj2" fmla="val 50000"/>
              </a:avLst>
            </a:prstGeom>
            <a:solidFill>
              <a:schemeClr val="dk2">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202671" y="921620"/>
              <a:ext cx="2401992" cy="600498"/>
            </a:xfrm>
            <a:prstGeom prst="roundRect">
              <a:avLst>
                <a:gd name="adj" fmla="val 10000"/>
              </a:avLst>
            </a:prstGeom>
            <a:solidFill>
              <a:schemeClr val="lt1"/>
            </a:solidFill>
            <a:ln w="9525"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txBox="1"/>
            <p:nvPr/>
          </p:nvSpPr>
          <p:spPr>
            <a:xfrm>
              <a:off x="220259" y="939208"/>
              <a:ext cx="2366816" cy="565322"/>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what compiler to use</a:t>
              </a:r>
              <a:endParaRPr/>
            </a:p>
          </p:txBody>
        </p:sp>
        <p:sp>
          <p:nvSpPr>
            <p:cNvPr id="340" name="Google Shape;340;p18"/>
            <p:cNvSpPr/>
            <p:nvPr/>
          </p:nvSpPr>
          <p:spPr>
            <a:xfrm rot="5400000">
              <a:off x="1351124" y="1574661"/>
              <a:ext cx="105087" cy="105087"/>
            </a:xfrm>
            <a:prstGeom prst="rightArrow">
              <a:avLst>
                <a:gd name="adj1" fmla="val 66700"/>
                <a:gd name="adj2" fmla="val 50000"/>
              </a:avLst>
            </a:prstGeom>
            <a:solidFill>
              <a:schemeClr val="dk2">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202671" y="1732292"/>
              <a:ext cx="2401992" cy="600498"/>
            </a:xfrm>
            <a:prstGeom prst="roundRect">
              <a:avLst>
                <a:gd name="adj" fmla="val 10000"/>
              </a:avLst>
            </a:prstGeom>
            <a:solidFill>
              <a:schemeClr val="lt1"/>
            </a:solidFill>
            <a:ln w="9525"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txBox="1"/>
            <p:nvPr/>
          </p:nvSpPr>
          <p:spPr>
            <a:xfrm>
              <a:off x="220259" y="1749880"/>
              <a:ext cx="2366816" cy="565322"/>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what data to use</a:t>
              </a:r>
              <a:endParaRPr/>
            </a:p>
          </p:txBody>
        </p:sp>
      </p:grpSp>
      <p:sp>
        <p:nvSpPr>
          <p:cNvPr id="343" name="Google Shape;343;p18"/>
          <p:cNvSpPr txBox="1">
            <a:spLocks noGrp="1"/>
          </p:cNvSpPr>
          <p:nvPr>
            <p:ph type="title"/>
          </p:nvPr>
        </p:nvSpPr>
        <p:spPr>
          <a:xfrm>
            <a:off x="105727" y="91451"/>
            <a:ext cx="5522913" cy="2555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00"/>
              <a:buFont typeface="Cambria"/>
              <a:buNone/>
            </a:pPr>
            <a:r>
              <a:rPr lang="en-US" sz="2500" b="1" u="none">
                <a:latin typeface="Cambria"/>
                <a:ea typeface="Cambria"/>
                <a:cs typeface="Cambria"/>
                <a:sym typeface="Cambria"/>
              </a:rPr>
              <a:t>Simple Batch System..</a:t>
            </a:r>
            <a:endParaRPr sz="25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349" name="Google Shape;3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aphicFrame>
        <p:nvGraphicFramePr>
          <p:cNvPr id="350" name="Google Shape;350;p19"/>
          <p:cNvGraphicFramePr/>
          <p:nvPr/>
        </p:nvGraphicFramePr>
        <p:xfrm>
          <a:off x="1275080" y="1034142"/>
          <a:ext cx="2266900" cy="4182710"/>
        </p:xfrm>
        <a:graphic>
          <a:graphicData uri="http://schemas.openxmlformats.org/drawingml/2006/table">
            <a:tbl>
              <a:tblPr firstRow="1" bandRow="1">
                <a:noFill/>
                <a:tableStyleId>{4611C401-28EB-44EA-9F46-00A1FDEA3C0C}</a:tableStyleId>
              </a:tblPr>
              <a:tblGrid>
                <a:gridCol w="2266900">
                  <a:extLst>
                    <a:ext uri="{9D8B030D-6E8A-4147-A177-3AD203B41FA5}">
                      <a16:colId xmlns:a16="http://schemas.microsoft.com/office/drawing/2014/main" val="20000"/>
                    </a:ext>
                  </a:extLst>
                </a:gridCol>
              </a:tblGrid>
              <a:tr h="337650">
                <a:tc>
                  <a:txBody>
                    <a:bodyPr/>
                    <a:lstStyle/>
                    <a:p>
                      <a:pPr marL="0" marR="0" lvl="0" indent="0" algn="l" rtl="0">
                        <a:spcBef>
                          <a:spcPts val="0"/>
                        </a:spcBef>
                        <a:spcAft>
                          <a:spcPts val="0"/>
                        </a:spcAft>
                        <a:buNone/>
                      </a:pPr>
                      <a:r>
                        <a:rPr lang="en-US" sz="1800" u="none" strike="noStrike" cap="none"/>
                        <a:t>Interrupt Processing</a:t>
                      </a:r>
                      <a:endParaRPr sz="1800"/>
                    </a:p>
                  </a:txBody>
                  <a:tcPr marL="91450" marR="91450" marT="45725" marB="45725"/>
                </a:tc>
                <a:extLst>
                  <a:ext uri="{0D108BD9-81ED-4DB2-BD59-A6C34878D82A}">
                    <a16:rowId xmlns:a16="http://schemas.microsoft.com/office/drawing/2014/main" val="10000"/>
                  </a:ext>
                </a:extLst>
              </a:tr>
              <a:tr h="426300">
                <a:tc>
                  <a:txBody>
                    <a:bodyPr/>
                    <a:lstStyle/>
                    <a:p>
                      <a:pPr marL="0" marR="0" lvl="0" indent="0" algn="l" rtl="0">
                        <a:spcBef>
                          <a:spcPts val="0"/>
                        </a:spcBef>
                        <a:spcAft>
                          <a:spcPts val="0"/>
                        </a:spcAft>
                        <a:buNone/>
                      </a:pPr>
                      <a:r>
                        <a:rPr lang="en-US" sz="1800"/>
                        <a:t>Device drivers</a:t>
                      </a:r>
                      <a:endParaRPr sz="1800"/>
                    </a:p>
                  </a:txBody>
                  <a:tcPr marL="91450" marR="91450" marT="45725" marB="45725"/>
                </a:tc>
                <a:extLst>
                  <a:ext uri="{0D108BD9-81ED-4DB2-BD59-A6C34878D82A}">
                    <a16:rowId xmlns:a16="http://schemas.microsoft.com/office/drawing/2014/main" val="10001"/>
                  </a:ext>
                </a:extLst>
              </a:tr>
              <a:tr h="426300">
                <a:tc>
                  <a:txBody>
                    <a:bodyPr/>
                    <a:lstStyle/>
                    <a:p>
                      <a:pPr marL="0" marR="0" lvl="0" indent="0" algn="l" rtl="0">
                        <a:spcBef>
                          <a:spcPts val="0"/>
                        </a:spcBef>
                        <a:spcAft>
                          <a:spcPts val="0"/>
                        </a:spcAft>
                        <a:buNone/>
                      </a:pPr>
                      <a:r>
                        <a:rPr lang="en-US" sz="1800"/>
                        <a:t>Job Sequencing</a:t>
                      </a:r>
                      <a:endParaRPr sz="1800"/>
                    </a:p>
                  </a:txBody>
                  <a:tcPr marL="91450" marR="91450" marT="45725" marB="45725"/>
                </a:tc>
                <a:extLst>
                  <a:ext uri="{0D108BD9-81ED-4DB2-BD59-A6C34878D82A}">
                    <a16:rowId xmlns:a16="http://schemas.microsoft.com/office/drawing/2014/main" val="10002"/>
                  </a:ext>
                </a:extLst>
              </a:tr>
              <a:tr h="590900">
                <a:tc>
                  <a:txBody>
                    <a:bodyPr/>
                    <a:lstStyle/>
                    <a:p>
                      <a:pPr marL="0" marR="0" lvl="0" indent="0" algn="l" rtl="0">
                        <a:spcBef>
                          <a:spcPts val="0"/>
                        </a:spcBef>
                        <a:spcAft>
                          <a:spcPts val="0"/>
                        </a:spcAft>
                        <a:buNone/>
                      </a:pPr>
                      <a:r>
                        <a:rPr lang="en-US" sz="1800"/>
                        <a:t>Control language Interpreter</a:t>
                      </a:r>
                      <a:endParaRPr sz="1800"/>
                    </a:p>
                  </a:txBody>
                  <a:tcPr marL="91450" marR="91450" marT="45725" marB="45725"/>
                </a:tc>
                <a:extLst>
                  <a:ext uri="{0D108BD9-81ED-4DB2-BD59-A6C34878D82A}">
                    <a16:rowId xmlns:a16="http://schemas.microsoft.com/office/drawing/2014/main" val="10003"/>
                  </a:ext>
                </a:extLst>
              </a:tr>
              <a:tr h="2324250">
                <a:tc>
                  <a:txBody>
                    <a:bodyPr/>
                    <a:lstStyle/>
                    <a:p>
                      <a:pPr marL="0" marR="0" lvl="0" indent="0" algn="ctr" rtl="0">
                        <a:spcBef>
                          <a:spcPts val="0"/>
                        </a:spcBef>
                        <a:spcAft>
                          <a:spcPts val="0"/>
                        </a:spcAft>
                        <a:buNone/>
                      </a:pPr>
                      <a:r>
                        <a:rPr lang="en-US" sz="1800"/>
                        <a:t>User Program Area</a:t>
                      </a:r>
                      <a:endParaRPr sz="1800"/>
                    </a:p>
                  </a:txBody>
                  <a:tcPr marL="91450" marR="91450" marT="45725" marB="45725" anchor="ctr"/>
                </a:tc>
                <a:extLst>
                  <a:ext uri="{0D108BD9-81ED-4DB2-BD59-A6C34878D82A}">
                    <a16:rowId xmlns:a16="http://schemas.microsoft.com/office/drawing/2014/main" val="10004"/>
                  </a:ext>
                </a:extLst>
              </a:tr>
            </a:tbl>
          </a:graphicData>
        </a:graphic>
      </p:graphicFrame>
      <p:sp>
        <p:nvSpPr>
          <p:cNvPr id="351" name="Google Shape;351;p19"/>
          <p:cNvSpPr/>
          <p:nvPr/>
        </p:nvSpPr>
        <p:spPr>
          <a:xfrm>
            <a:off x="3549868" y="2700049"/>
            <a:ext cx="1597572" cy="262758"/>
          </a:xfrm>
          <a:prstGeom prst="lef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Boundary</a:t>
            </a:r>
            <a:endParaRPr sz="1800">
              <a:solidFill>
                <a:schemeClr val="lt1"/>
              </a:solidFill>
              <a:latin typeface="Calibri"/>
              <a:ea typeface="Calibri"/>
              <a:cs typeface="Calibri"/>
              <a:sym typeface="Calibri"/>
            </a:endParaRPr>
          </a:p>
        </p:txBody>
      </p:sp>
      <p:sp>
        <p:nvSpPr>
          <p:cNvPr id="352" name="Google Shape;352;p19"/>
          <p:cNvSpPr/>
          <p:nvPr/>
        </p:nvSpPr>
        <p:spPr>
          <a:xfrm>
            <a:off x="3392214" y="830317"/>
            <a:ext cx="1292771" cy="1660635"/>
          </a:xfrm>
          <a:prstGeom prst="up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Monitor</a:t>
            </a:r>
            <a:endParaRPr sz="1800">
              <a:solidFill>
                <a:schemeClr val="lt1"/>
              </a:solidFill>
              <a:latin typeface="Calibri"/>
              <a:ea typeface="Calibri"/>
              <a:cs typeface="Calibri"/>
              <a:sym typeface="Calibri"/>
            </a:endParaRPr>
          </a:p>
        </p:txBody>
      </p:sp>
      <p:grpSp>
        <p:nvGrpSpPr>
          <p:cNvPr id="353" name="Google Shape;353;p19"/>
          <p:cNvGrpSpPr/>
          <p:nvPr/>
        </p:nvGrpSpPr>
        <p:grpSpPr>
          <a:xfrm>
            <a:off x="7264810" y="976235"/>
            <a:ext cx="3820466" cy="3122290"/>
            <a:chOff x="269650" y="992"/>
            <a:chExt cx="3820466" cy="3122290"/>
          </a:xfrm>
        </p:grpSpPr>
        <p:sp>
          <p:nvSpPr>
            <p:cNvPr id="354" name="Google Shape;354;p19"/>
            <p:cNvSpPr/>
            <p:nvPr/>
          </p:nvSpPr>
          <p:spPr>
            <a:xfrm>
              <a:off x="269650" y="992"/>
              <a:ext cx="2925538" cy="921208"/>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txBox="1"/>
            <p:nvPr/>
          </p:nvSpPr>
          <p:spPr>
            <a:xfrm>
              <a:off x="296631" y="27973"/>
              <a:ext cx="2871576" cy="867246"/>
            </a:xfrm>
            <a:prstGeom prst="rect">
              <a:avLst/>
            </a:prstGeom>
            <a:noFill/>
            <a:ln>
              <a:noFill/>
            </a:ln>
          </p:spPr>
          <p:txBody>
            <a:bodyPr spcFirstLastPara="1" wrap="square" lIns="38100" tIns="25400" rIns="38100" bIns="254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Modes in Batch Processing</a:t>
              </a:r>
              <a:endParaRPr/>
            </a:p>
          </p:txBody>
        </p:sp>
        <p:sp>
          <p:nvSpPr>
            <p:cNvPr id="356" name="Google Shape;356;p19"/>
            <p:cNvSpPr/>
            <p:nvPr/>
          </p:nvSpPr>
          <p:spPr>
            <a:xfrm>
              <a:off x="562204" y="922201"/>
              <a:ext cx="292553" cy="690906"/>
            </a:xfrm>
            <a:custGeom>
              <a:avLst/>
              <a:gdLst/>
              <a:ahLst/>
              <a:cxnLst/>
              <a:rect l="l" t="t" r="r" b="b"/>
              <a:pathLst>
                <a:path w="120000" h="120000" extrusionOk="0">
                  <a:moveTo>
                    <a:pt x="0" y="0"/>
                  </a:moveTo>
                  <a:lnTo>
                    <a:pt x="0" y="120000"/>
                  </a:lnTo>
                  <a:lnTo>
                    <a:pt x="120000" y="120000"/>
                  </a:lnTo>
                </a:path>
              </a:pathLst>
            </a:custGeom>
            <a:noFill/>
            <a:ln w="12700" cap="flat" cmpd="sng">
              <a:solidFill>
                <a:srgbClr val="345A99"/>
              </a:solidFill>
              <a:prstDash val="solid"/>
              <a:miter lim="800000"/>
              <a:headEnd type="none" w="sm" len="sm"/>
              <a:tailEnd type="none" w="sm" len="sm"/>
            </a:ln>
          </p:spPr>
        </p:sp>
        <p:sp>
          <p:nvSpPr>
            <p:cNvPr id="357" name="Google Shape;357;p19"/>
            <p:cNvSpPr/>
            <p:nvPr/>
          </p:nvSpPr>
          <p:spPr>
            <a:xfrm>
              <a:off x="854758" y="1152503"/>
              <a:ext cx="2764702" cy="921208"/>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txBox="1"/>
            <p:nvPr/>
          </p:nvSpPr>
          <p:spPr>
            <a:xfrm>
              <a:off x="881739" y="1179484"/>
              <a:ext cx="2710740" cy="867246"/>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dk1"/>
                </a:buClr>
                <a:buSzPts val="1600"/>
                <a:buFont typeface="Calibri"/>
                <a:buNone/>
              </a:pPr>
              <a:r>
                <a:rPr lang="en-US" sz="1600" b="1">
                  <a:solidFill>
                    <a:schemeClr val="dk1"/>
                  </a:solidFill>
                  <a:latin typeface="Calibri"/>
                  <a:ea typeface="Calibri"/>
                  <a:cs typeface="Calibri"/>
                  <a:sym typeface="Calibri"/>
                </a:rPr>
                <a:t>User Mode </a:t>
              </a:r>
              <a:r>
                <a:rPr lang="en-US" sz="1600">
                  <a:solidFill>
                    <a:schemeClr val="dk1"/>
                  </a:solidFill>
                  <a:latin typeface="Calibri"/>
                  <a:ea typeface="Calibri"/>
                  <a:cs typeface="Calibri"/>
                  <a:sym typeface="Calibri"/>
                </a:rPr>
                <a:t>: Executes user program</a:t>
              </a:r>
              <a:endParaRPr/>
            </a:p>
          </p:txBody>
        </p:sp>
        <p:sp>
          <p:nvSpPr>
            <p:cNvPr id="359" name="Google Shape;359;p19"/>
            <p:cNvSpPr/>
            <p:nvPr/>
          </p:nvSpPr>
          <p:spPr>
            <a:xfrm>
              <a:off x="562204" y="922201"/>
              <a:ext cx="537521" cy="1686586"/>
            </a:xfrm>
            <a:custGeom>
              <a:avLst/>
              <a:gdLst/>
              <a:ahLst/>
              <a:cxnLst/>
              <a:rect l="l" t="t" r="r" b="b"/>
              <a:pathLst>
                <a:path w="120000" h="120000" extrusionOk="0">
                  <a:moveTo>
                    <a:pt x="0" y="0"/>
                  </a:moveTo>
                  <a:lnTo>
                    <a:pt x="0" y="120000"/>
                  </a:lnTo>
                  <a:lnTo>
                    <a:pt x="120000" y="120000"/>
                  </a:lnTo>
                </a:path>
              </a:pathLst>
            </a:custGeom>
            <a:noFill/>
            <a:ln w="12700" cap="flat" cmpd="sng">
              <a:solidFill>
                <a:srgbClr val="345A99"/>
              </a:solidFill>
              <a:prstDash val="solid"/>
              <a:miter lim="800000"/>
              <a:headEnd type="none" w="sm" len="sm"/>
              <a:tailEnd type="none" w="sm" len="sm"/>
            </a:ln>
          </p:spPr>
        </p:sp>
        <p:sp>
          <p:nvSpPr>
            <p:cNvPr id="360" name="Google Shape;360;p19"/>
            <p:cNvSpPr/>
            <p:nvPr/>
          </p:nvSpPr>
          <p:spPr>
            <a:xfrm>
              <a:off x="1099725" y="2094292"/>
              <a:ext cx="2990391" cy="1028990"/>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txBox="1"/>
            <p:nvPr/>
          </p:nvSpPr>
          <p:spPr>
            <a:xfrm>
              <a:off x="1129863" y="2124430"/>
              <a:ext cx="2930115" cy="968714"/>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dk1"/>
                </a:buClr>
                <a:buSzPts val="1600"/>
                <a:buFont typeface="Calibri"/>
                <a:buNone/>
              </a:pPr>
              <a:r>
                <a:rPr lang="en-US" sz="1600" b="1">
                  <a:solidFill>
                    <a:schemeClr val="dk1"/>
                  </a:solidFill>
                  <a:latin typeface="Calibri"/>
                  <a:ea typeface="Calibri"/>
                  <a:cs typeface="Calibri"/>
                  <a:sym typeface="Calibri"/>
                </a:rPr>
                <a:t>Kernel mode/Monitor Mode :  E</a:t>
              </a:r>
              <a:r>
                <a:rPr lang="en-US" sz="1600">
                  <a:solidFill>
                    <a:schemeClr val="dk1"/>
                  </a:solidFill>
                  <a:latin typeface="Calibri"/>
                  <a:ea typeface="Calibri"/>
                  <a:cs typeface="Calibri"/>
                  <a:sym typeface="Calibri"/>
                </a:rPr>
                <a:t>xecutes Privileged Instruction </a:t>
              </a:r>
              <a:endParaRPr/>
            </a:p>
          </p:txBody>
        </p:sp>
      </p:grpSp>
      <p:pic>
        <p:nvPicPr>
          <p:cNvPr id="362" name="Google Shape;362;p19"/>
          <p:cNvPicPr preferRelativeResize="0"/>
          <p:nvPr/>
        </p:nvPicPr>
        <p:blipFill rotWithShape="1">
          <a:blip r:embed="rId3">
            <a:alphaModFix/>
          </a:blip>
          <a:srcRect/>
          <a:stretch/>
        </p:blipFill>
        <p:spPr>
          <a:xfrm>
            <a:off x="8837762" y="4592970"/>
            <a:ext cx="2516038" cy="1905000"/>
          </a:xfrm>
          <a:prstGeom prst="rect">
            <a:avLst/>
          </a:prstGeom>
          <a:noFill/>
          <a:ln>
            <a:noFill/>
          </a:ln>
        </p:spPr>
      </p:pic>
      <p:sp>
        <p:nvSpPr>
          <p:cNvPr id="363" name="Google Shape;363;p19"/>
          <p:cNvSpPr txBox="1">
            <a:spLocks noGrp="1"/>
          </p:cNvSpPr>
          <p:nvPr>
            <p:ph type="title"/>
          </p:nvPr>
        </p:nvSpPr>
        <p:spPr>
          <a:xfrm>
            <a:off x="105727" y="91451"/>
            <a:ext cx="5522913" cy="2555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00"/>
              <a:buFont typeface="Cambria"/>
              <a:buNone/>
            </a:pPr>
            <a:r>
              <a:rPr lang="en-US" sz="2500" b="1" u="none">
                <a:latin typeface="Cambria"/>
                <a:ea typeface="Cambria"/>
                <a:cs typeface="Cambria"/>
                <a:sym typeface="Cambria"/>
              </a:rPr>
              <a:t>Simple Batch System..</a:t>
            </a:r>
            <a:endParaRPr sz="2500" b="1"/>
          </a:p>
        </p:txBody>
      </p:sp>
      <p:pic>
        <p:nvPicPr>
          <p:cNvPr id="364" name="Google Shape;364;p19" descr="pngfind.com-kingpin-png-4152286 (1).png"/>
          <p:cNvPicPr preferRelativeResize="0"/>
          <p:nvPr/>
        </p:nvPicPr>
        <p:blipFill rotWithShape="1">
          <a:blip r:embed="rId4">
            <a:alphaModFix/>
          </a:blip>
          <a:srcRect/>
          <a:stretch/>
        </p:blipFill>
        <p:spPr>
          <a:xfrm>
            <a:off x="10358120" y="96837"/>
            <a:ext cx="1625600" cy="53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838200" y="365126"/>
            <a:ext cx="10515600" cy="7302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b="1">
                <a:latin typeface="Cambria"/>
                <a:ea typeface="Cambria"/>
                <a:cs typeface="Cambria"/>
                <a:sym typeface="Cambria"/>
              </a:rPr>
              <a:t>Contents</a:t>
            </a:r>
            <a:endParaRPr b="1">
              <a:latin typeface="Cambria"/>
              <a:ea typeface="Cambria"/>
              <a:cs typeface="Cambria"/>
              <a:sym typeface="Cambria"/>
            </a:endParaRPr>
          </a:p>
        </p:txBody>
      </p:sp>
      <p:sp>
        <p:nvSpPr>
          <p:cNvPr id="110" name="Google Shape;110;p2"/>
          <p:cNvSpPr txBox="1">
            <a:spLocks noGrp="1"/>
          </p:cNvSpPr>
          <p:nvPr>
            <p:ph type="body" idx="1"/>
          </p:nvPr>
        </p:nvSpPr>
        <p:spPr>
          <a:xfrm>
            <a:off x="733425" y="1095376"/>
            <a:ext cx="10620375" cy="50815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Font typeface="Noto Sans Symbols"/>
              <a:buChar char="❑"/>
            </a:pPr>
            <a:r>
              <a:rPr lang="en-US" sz="1600">
                <a:latin typeface="Cambria"/>
                <a:ea typeface="Cambria"/>
                <a:cs typeface="Cambria"/>
                <a:sym typeface="Cambria"/>
              </a:rPr>
              <a:t>Operating System Objectives and functions</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Gaining the role of Operating systems</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The evolution of operating system, Major achievement</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the evolution of Operating systems from early batch processing systems to modern complex systems </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OS Design considerations for Multiprocessor and Multicore</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the key design issues of Multiprocessor Operating systems and Multicore Operating systems</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PROCESS CONCEPT– Processes, PCB</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the Process concept and Maintenance of PCB by OS</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Threads – Overview and its Benefits</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the importance of threads</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Process Scheduling : Scheduling Queues, Schedulers, Context switch</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basics of Process scheduling</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Operations on Process – Process creation, Process termination</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the system calls – fork(),wait(),exit()</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Inter Process communication : Shared Memory, Message Passing ,Pipe()</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the need for IPC</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PROCESS SYNCHRONIZATION: Background, Critical section Problem</a:t>
            </a:r>
            <a:endParaRPr sz="1600">
              <a:latin typeface="Cambria"/>
              <a:ea typeface="Cambria"/>
              <a:cs typeface="Cambria"/>
              <a:sym typeface="Cambria"/>
            </a:endParaRPr>
          </a:p>
          <a:p>
            <a:pPr marL="228600" lvl="0" indent="-228600" algn="l" rtl="0">
              <a:lnSpc>
                <a:spcPct val="90000"/>
              </a:lnSpc>
              <a:spcBef>
                <a:spcPts val="600"/>
              </a:spcBef>
              <a:spcAft>
                <a:spcPts val="0"/>
              </a:spcAft>
              <a:buClr>
                <a:schemeClr val="dk1"/>
              </a:buClr>
              <a:buSzPts val="1600"/>
              <a:buFont typeface="Noto Sans Symbols"/>
              <a:buChar char="❑"/>
            </a:pPr>
            <a:r>
              <a:rPr lang="en-US" sz="1600">
                <a:latin typeface="Cambria"/>
                <a:ea typeface="Cambria"/>
                <a:cs typeface="Cambria"/>
                <a:sym typeface="Cambria"/>
              </a:rPr>
              <a:t>Understanding the race conditions and the need for the Process synchronization</a:t>
            </a:r>
            <a:endParaRPr sz="1600">
              <a:latin typeface="Cambria"/>
              <a:ea typeface="Cambria"/>
              <a:cs typeface="Cambria"/>
              <a:sym typeface="Cambria"/>
            </a:endParaRPr>
          </a:p>
        </p:txBody>
      </p:sp>
      <p:pic>
        <p:nvPicPr>
          <p:cNvPr id="111" name="Google Shape;111;p2"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2" name="Google Shape;11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3" name="Google Shape;1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0"/>
          <p:cNvSpPr txBox="1">
            <a:spLocks noGrp="1"/>
          </p:cNvSpPr>
          <p:nvPr>
            <p:ph type="body" idx="1"/>
          </p:nvPr>
        </p:nvSpPr>
        <p:spPr>
          <a:xfrm>
            <a:off x="622300" y="748980"/>
            <a:ext cx="10947400" cy="554672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sz="2400"/>
              <a:t>The hardware features by monitors (Apart from fetching inst, seize and relinquish control)</a:t>
            </a:r>
            <a:endParaRPr sz="2400"/>
          </a:p>
          <a:p>
            <a:pPr marL="228600" lvl="0" indent="-228600" algn="l" rtl="0">
              <a:lnSpc>
                <a:spcPct val="90000"/>
              </a:lnSpc>
              <a:spcBef>
                <a:spcPts val="1000"/>
              </a:spcBef>
              <a:spcAft>
                <a:spcPts val="0"/>
              </a:spcAft>
              <a:buClr>
                <a:srgbClr val="FF0000"/>
              </a:buClr>
              <a:buSzPct val="100000"/>
              <a:buChar char="•"/>
            </a:pPr>
            <a:r>
              <a:rPr lang="en-US" sz="2400">
                <a:solidFill>
                  <a:srgbClr val="FF0000"/>
                </a:solidFill>
              </a:rPr>
              <a:t>Memory Protection : </a:t>
            </a:r>
            <a:endParaRPr sz="2400">
              <a:solidFill>
                <a:srgbClr val="FF0000"/>
              </a:solidFill>
            </a:endParaRPr>
          </a:p>
          <a:p>
            <a:pPr marL="685800" lvl="1" indent="-228600" algn="l" rtl="0">
              <a:lnSpc>
                <a:spcPct val="90000"/>
              </a:lnSpc>
              <a:spcBef>
                <a:spcPts val="500"/>
              </a:spcBef>
              <a:spcAft>
                <a:spcPts val="0"/>
              </a:spcAft>
              <a:buClr>
                <a:schemeClr val="dk1"/>
              </a:buClr>
              <a:buSzPct val="100000"/>
              <a:buChar char="•"/>
            </a:pPr>
            <a:r>
              <a:rPr lang="en-US" sz="2000"/>
              <a:t>When user program in under execution  it must not attempt to access the other users memory area, if so the processor Hardware detects is as error and transfers the control to the monitor. Monitor aborts the job with an error message and takes up a next job</a:t>
            </a:r>
            <a:endParaRPr sz="2000"/>
          </a:p>
          <a:p>
            <a:pPr marL="228600" lvl="0" indent="-228600" algn="l" rtl="0">
              <a:lnSpc>
                <a:spcPct val="90000"/>
              </a:lnSpc>
              <a:spcBef>
                <a:spcPts val="1000"/>
              </a:spcBef>
              <a:spcAft>
                <a:spcPts val="0"/>
              </a:spcAft>
              <a:buClr>
                <a:srgbClr val="FF0000"/>
              </a:buClr>
              <a:buSzPct val="100000"/>
              <a:buChar char="•"/>
            </a:pPr>
            <a:r>
              <a:rPr lang="en-US" sz="2400">
                <a:solidFill>
                  <a:srgbClr val="FF0000"/>
                </a:solidFill>
              </a:rPr>
              <a:t>Timer : </a:t>
            </a:r>
            <a:endParaRPr sz="2400">
              <a:solidFill>
                <a:srgbClr val="FF0000"/>
              </a:solidFill>
            </a:endParaRPr>
          </a:p>
          <a:p>
            <a:pPr marL="685800" lvl="1" indent="-228600" algn="l" rtl="0">
              <a:lnSpc>
                <a:spcPct val="90000"/>
              </a:lnSpc>
              <a:spcBef>
                <a:spcPts val="500"/>
              </a:spcBef>
              <a:spcAft>
                <a:spcPts val="0"/>
              </a:spcAft>
              <a:buClr>
                <a:schemeClr val="dk1"/>
              </a:buClr>
              <a:buSzPct val="100000"/>
              <a:buChar char="•"/>
            </a:pPr>
            <a:r>
              <a:rPr lang="en-US" sz="2000"/>
              <a:t>To avoid job monopolising the processor, it sets timer at the beginning of job, if timer expires user job is stopped and control transferred to the monitor</a:t>
            </a:r>
            <a:endParaRPr sz="2000"/>
          </a:p>
          <a:p>
            <a:pPr marL="228600" lvl="0" indent="-228600" algn="l" rtl="0">
              <a:lnSpc>
                <a:spcPct val="90000"/>
              </a:lnSpc>
              <a:spcBef>
                <a:spcPts val="1000"/>
              </a:spcBef>
              <a:spcAft>
                <a:spcPts val="0"/>
              </a:spcAft>
              <a:buClr>
                <a:srgbClr val="FF0000"/>
              </a:buClr>
              <a:buSzPct val="100000"/>
              <a:buChar char="•"/>
            </a:pPr>
            <a:r>
              <a:rPr lang="en-US" sz="2400">
                <a:solidFill>
                  <a:srgbClr val="FF0000"/>
                </a:solidFill>
              </a:rPr>
              <a:t>Privileged Instructions:  </a:t>
            </a:r>
            <a:endParaRPr sz="2400">
              <a:solidFill>
                <a:srgbClr val="FF0000"/>
              </a:solidFill>
            </a:endParaRPr>
          </a:p>
          <a:p>
            <a:pPr marL="685800" lvl="1" indent="-228600" algn="l" rtl="0">
              <a:lnSpc>
                <a:spcPct val="90000"/>
              </a:lnSpc>
              <a:spcBef>
                <a:spcPts val="500"/>
              </a:spcBef>
              <a:spcAft>
                <a:spcPts val="0"/>
              </a:spcAft>
              <a:buClr>
                <a:schemeClr val="dk1"/>
              </a:buClr>
              <a:buSzPct val="100000"/>
              <a:buChar char="•"/>
            </a:pPr>
            <a:r>
              <a:rPr lang="en-US" sz="2000"/>
              <a:t>Few special/ Privileged instructions are executed under monitor mode, if such instructions are happened to attempted by user, then control is transferred to monitor. All I/O instructions are Privileged instructions, which prevents the user programs from reading the Job control instructions</a:t>
            </a:r>
            <a:endParaRPr sz="2000">
              <a:solidFill>
                <a:srgbClr val="FF0000"/>
              </a:solidFill>
            </a:endParaRPr>
          </a:p>
          <a:p>
            <a:pPr marL="228600" lvl="0" indent="-228600" algn="l" rtl="0">
              <a:lnSpc>
                <a:spcPct val="90000"/>
              </a:lnSpc>
              <a:spcBef>
                <a:spcPts val="1000"/>
              </a:spcBef>
              <a:spcAft>
                <a:spcPts val="0"/>
              </a:spcAft>
              <a:buClr>
                <a:srgbClr val="FF0000"/>
              </a:buClr>
              <a:buSzPct val="100000"/>
              <a:buChar char="•"/>
            </a:pPr>
            <a:r>
              <a:rPr lang="en-US" sz="2400">
                <a:solidFill>
                  <a:srgbClr val="FF0000"/>
                </a:solidFill>
              </a:rPr>
              <a:t>Interrupts </a:t>
            </a:r>
            <a:endParaRPr sz="2400">
              <a:solidFill>
                <a:srgbClr val="FF0000"/>
              </a:solidFill>
            </a:endParaRPr>
          </a:p>
          <a:p>
            <a:pPr marL="685800" lvl="1" indent="-228600" algn="l" rtl="0">
              <a:lnSpc>
                <a:spcPct val="90000"/>
              </a:lnSpc>
              <a:spcBef>
                <a:spcPts val="500"/>
              </a:spcBef>
              <a:spcAft>
                <a:spcPts val="0"/>
              </a:spcAft>
              <a:buClr>
                <a:schemeClr val="dk1"/>
              </a:buClr>
              <a:buSzPct val="100000"/>
              <a:buChar char="•"/>
            </a:pPr>
            <a:r>
              <a:rPr lang="en-US" sz="2000"/>
              <a:t>This facilitates the OS in relinquish control and regaining control from user programs</a:t>
            </a:r>
            <a:endParaRPr sz="2000"/>
          </a:p>
          <a:p>
            <a:pPr marL="228600" lvl="0" indent="-87629" algn="l" rtl="0">
              <a:lnSpc>
                <a:spcPct val="90000"/>
              </a:lnSpc>
              <a:spcBef>
                <a:spcPts val="1000"/>
              </a:spcBef>
              <a:spcAft>
                <a:spcPts val="0"/>
              </a:spcAft>
              <a:buClr>
                <a:schemeClr val="dk1"/>
              </a:buClr>
              <a:buSzPct val="100000"/>
              <a:buNone/>
            </a:pPr>
            <a:endParaRPr sz="2400">
              <a:solidFill>
                <a:srgbClr val="FF0000"/>
              </a:solidFill>
            </a:endParaRPr>
          </a:p>
          <a:p>
            <a:pPr marL="228600" lvl="0" indent="-228600" algn="l" rtl="0">
              <a:lnSpc>
                <a:spcPct val="90000"/>
              </a:lnSpc>
              <a:spcBef>
                <a:spcPts val="1000"/>
              </a:spcBef>
              <a:spcAft>
                <a:spcPts val="0"/>
              </a:spcAft>
              <a:buClr>
                <a:srgbClr val="7030A0"/>
              </a:buClr>
              <a:buSzPct val="100000"/>
              <a:buChar char="•"/>
            </a:pPr>
            <a:r>
              <a:rPr lang="en-US" sz="2400" b="1">
                <a:solidFill>
                  <a:srgbClr val="7030A0"/>
                </a:solidFill>
              </a:rPr>
              <a:t>Limitations</a:t>
            </a:r>
            <a:r>
              <a:rPr lang="en-US" sz="2400">
                <a:solidFill>
                  <a:srgbClr val="FF0000"/>
                </a:solidFill>
              </a:rPr>
              <a:t> </a:t>
            </a:r>
            <a:endParaRPr sz="2400">
              <a:solidFill>
                <a:srgbClr val="FF0000"/>
              </a:solidFill>
            </a:endParaRPr>
          </a:p>
          <a:p>
            <a:pPr marL="685800" lvl="1" indent="-228600" algn="l" rtl="0">
              <a:lnSpc>
                <a:spcPct val="90000"/>
              </a:lnSpc>
              <a:spcBef>
                <a:spcPts val="500"/>
              </a:spcBef>
              <a:spcAft>
                <a:spcPts val="0"/>
              </a:spcAft>
              <a:buClr>
                <a:srgbClr val="FF0000"/>
              </a:buClr>
              <a:buSzPct val="100000"/>
              <a:buChar char="•"/>
            </a:pPr>
            <a:r>
              <a:rPr lang="en-US" sz="2000">
                <a:solidFill>
                  <a:srgbClr val="FF0000"/>
                </a:solidFill>
              </a:rPr>
              <a:t>Thought it is advantageous than serial processing, it often requires same process done by the programmer in batches. </a:t>
            </a:r>
            <a:endParaRPr sz="2000">
              <a:solidFill>
                <a:srgbClr val="FF0000"/>
              </a:solidFill>
            </a:endParaRPr>
          </a:p>
          <a:p>
            <a:pPr marL="228600" lvl="0" indent="-87629" algn="l" rtl="0">
              <a:lnSpc>
                <a:spcPct val="90000"/>
              </a:lnSpc>
              <a:spcBef>
                <a:spcPts val="1000"/>
              </a:spcBef>
              <a:spcAft>
                <a:spcPts val="0"/>
              </a:spcAft>
              <a:buClr>
                <a:schemeClr val="dk1"/>
              </a:buClr>
              <a:buSzPct val="100000"/>
              <a:buNone/>
            </a:pPr>
            <a:endParaRPr sz="2400">
              <a:solidFill>
                <a:srgbClr val="FF0000"/>
              </a:solidFill>
            </a:endParaRPr>
          </a:p>
          <a:p>
            <a:pPr marL="685800" lvl="1" indent="-111125" algn="l" rtl="0">
              <a:lnSpc>
                <a:spcPct val="90000"/>
              </a:lnSpc>
              <a:spcBef>
                <a:spcPts val="500"/>
              </a:spcBef>
              <a:spcAft>
                <a:spcPts val="0"/>
              </a:spcAft>
              <a:buClr>
                <a:schemeClr val="dk1"/>
              </a:buClr>
              <a:buSzPct val="100000"/>
              <a:buNone/>
            </a:pPr>
            <a:endParaRPr sz="2000"/>
          </a:p>
        </p:txBody>
      </p:sp>
      <p:sp>
        <p:nvSpPr>
          <p:cNvPr id="370" name="Google Shape;3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371" name="Google Shape;3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72" name="Google Shape;372;p20" descr="pngfind.com-kingpin-png-4152286 (1).png"/>
          <p:cNvPicPr preferRelativeResize="0"/>
          <p:nvPr/>
        </p:nvPicPr>
        <p:blipFill rotWithShape="1">
          <a:blip r:embed="rId3">
            <a:alphaModFix/>
          </a:blip>
          <a:srcRect/>
          <a:stretch/>
        </p:blipFill>
        <p:spPr>
          <a:xfrm>
            <a:off x="10358120" y="96837"/>
            <a:ext cx="1625600" cy="533400"/>
          </a:xfrm>
          <a:prstGeom prst="rect">
            <a:avLst/>
          </a:prstGeom>
          <a:noFill/>
          <a:ln>
            <a:noFill/>
          </a:ln>
        </p:spPr>
      </p:pic>
      <p:sp>
        <p:nvSpPr>
          <p:cNvPr id="373" name="Google Shape;373;p20"/>
          <p:cNvSpPr txBox="1">
            <a:spLocks noGrp="1"/>
          </p:cNvSpPr>
          <p:nvPr>
            <p:ph type="title"/>
          </p:nvPr>
        </p:nvSpPr>
        <p:spPr>
          <a:xfrm>
            <a:off x="105727" y="91451"/>
            <a:ext cx="5522913" cy="2555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00"/>
              <a:buFont typeface="Cambria"/>
              <a:buNone/>
            </a:pPr>
            <a:r>
              <a:rPr lang="en-US" sz="2500" b="1" u="none">
                <a:latin typeface="Cambria"/>
                <a:ea typeface="Cambria"/>
                <a:cs typeface="Cambria"/>
                <a:sym typeface="Cambria"/>
              </a:rPr>
              <a:t>Simple Batch System..</a:t>
            </a:r>
            <a:endParaRPr sz="25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1"/>
          <p:cNvSpPr txBox="1">
            <a:spLocks noGrp="1"/>
          </p:cNvSpPr>
          <p:nvPr>
            <p:ph type="title"/>
          </p:nvPr>
        </p:nvSpPr>
        <p:spPr>
          <a:xfrm>
            <a:off x="304800" y="186267"/>
            <a:ext cx="10515600" cy="8703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4400" b="0" u="none">
                <a:latin typeface="Cambria"/>
                <a:ea typeface="Cambria"/>
                <a:cs typeface="Cambria"/>
                <a:sym typeface="Cambria"/>
              </a:rPr>
              <a:t>Multiprogrammed Batch Systems</a:t>
            </a:r>
            <a:endParaRPr/>
          </a:p>
        </p:txBody>
      </p:sp>
      <p:pic>
        <p:nvPicPr>
          <p:cNvPr id="379" name="Google Shape;379;p21" descr="pngfind.com-kingpin-png-4152286 (1).png"/>
          <p:cNvPicPr preferRelativeResize="0"/>
          <p:nvPr/>
        </p:nvPicPr>
        <p:blipFill rotWithShape="1">
          <a:blip r:embed="rId3">
            <a:alphaModFix/>
          </a:blip>
          <a:srcRect/>
          <a:stretch/>
        </p:blipFill>
        <p:spPr>
          <a:xfrm>
            <a:off x="10463848" y="186266"/>
            <a:ext cx="1625600" cy="533400"/>
          </a:xfrm>
          <a:prstGeom prst="rect">
            <a:avLst/>
          </a:prstGeom>
          <a:noFill/>
          <a:ln>
            <a:noFill/>
          </a:ln>
        </p:spPr>
      </p:pic>
      <p:sp>
        <p:nvSpPr>
          <p:cNvPr id="380" name="Google Shape;38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381" name="Google Shape;381;p21"/>
          <p:cNvSpPr txBox="1"/>
          <p:nvPr/>
        </p:nvSpPr>
        <p:spPr>
          <a:xfrm>
            <a:off x="651641" y="1439917"/>
            <a:ext cx="10720552" cy="246221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Cambria"/>
                <a:ea typeface="Cambria"/>
                <a:cs typeface="Cambria"/>
                <a:sym typeface="Cambria"/>
              </a:rPr>
              <a:t>In batch processing system, memory holds resident monitor (OS) and one user program</a:t>
            </a:r>
            <a:endParaRPr sz="22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Cambria"/>
                <a:ea typeface="Cambria"/>
                <a:cs typeface="Cambria"/>
                <a:sym typeface="Cambria"/>
              </a:rPr>
              <a:t>Batch processing hold Processor on idle state when I/O operations are being done.</a:t>
            </a:r>
            <a:endParaRPr sz="22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Cambria"/>
                <a:ea typeface="Cambria"/>
                <a:cs typeface="Cambria"/>
                <a:sym typeface="Cambria"/>
              </a:rPr>
              <a:t>If the memory is sufficiently large to hold more than one user program then, while one program is getting I/O , processor can be switched to another program, this is called as </a:t>
            </a:r>
            <a:r>
              <a:rPr lang="en-US" sz="2200" b="1">
                <a:solidFill>
                  <a:schemeClr val="dk1"/>
                </a:solidFill>
                <a:latin typeface="Cambria"/>
                <a:ea typeface="Cambria"/>
                <a:cs typeface="Cambria"/>
                <a:sym typeface="Cambria"/>
              </a:rPr>
              <a:t>Multiprogramming/ Multitasking.</a:t>
            </a:r>
            <a:endParaRPr sz="2200" b="1">
              <a:solidFill>
                <a:schemeClr val="dk1"/>
              </a:solidFill>
              <a:latin typeface="Cambria"/>
              <a:ea typeface="Cambria"/>
              <a:cs typeface="Cambria"/>
              <a:sym typeface="Cambria"/>
            </a:endParaRPr>
          </a:p>
          <a:p>
            <a:pPr marL="342900" marR="0" lvl="0" indent="-203200" algn="l" rtl="0">
              <a:spcBef>
                <a:spcPts val="0"/>
              </a:spcBef>
              <a:spcAft>
                <a:spcPts val="0"/>
              </a:spcAft>
              <a:buClr>
                <a:schemeClr val="dk1"/>
              </a:buClr>
              <a:buSzPts val="2200"/>
              <a:buFont typeface="Arial"/>
              <a:buNone/>
            </a:pPr>
            <a:endParaRPr sz="2200">
              <a:solidFill>
                <a:schemeClr val="dk1"/>
              </a:solidFill>
              <a:latin typeface="Cambria"/>
              <a:ea typeface="Cambria"/>
              <a:cs typeface="Cambria"/>
              <a:sym typeface="Cambria"/>
            </a:endParaRPr>
          </a:p>
        </p:txBody>
      </p:sp>
      <p:pic>
        <p:nvPicPr>
          <p:cNvPr id="382" name="Google Shape;382;p21"/>
          <p:cNvPicPr preferRelativeResize="0"/>
          <p:nvPr/>
        </p:nvPicPr>
        <p:blipFill rotWithShape="1">
          <a:blip r:embed="rId4">
            <a:alphaModFix/>
          </a:blip>
          <a:srcRect/>
          <a:stretch/>
        </p:blipFill>
        <p:spPr>
          <a:xfrm>
            <a:off x="245586" y="4225953"/>
            <a:ext cx="6671627" cy="1647825"/>
          </a:xfrm>
          <a:prstGeom prst="rect">
            <a:avLst/>
          </a:prstGeom>
          <a:noFill/>
          <a:ln>
            <a:noFill/>
          </a:ln>
        </p:spPr>
      </p:pic>
      <p:sp>
        <p:nvSpPr>
          <p:cNvPr id="383" name="Google Shape;3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85" name="Google Shape;385;p21" descr="Fig02_04.gif"/>
          <p:cNvPicPr preferRelativeResize="0"/>
          <p:nvPr/>
        </p:nvPicPr>
        <p:blipFill rotWithShape="1">
          <a:blip r:embed="rId5">
            <a:alphaModFix/>
          </a:blip>
          <a:srcRect/>
          <a:stretch/>
        </p:blipFill>
        <p:spPr>
          <a:xfrm>
            <a:off x="7533411" y="3475936"/>
            <a:ext cx="4006948" cy="29765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22"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391" name="Google Shape;39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92" name="Google Shape;39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pic>
        <p:nvPicPr>
          <p:cNvPr id="393" name="Google Shape;393;p22"/>
          <p:cNvPicPr preferRelativeResize="0"/>
          <p:nvPr/>
        </p:nvPicPr>
        <p:blipFill rotWithShape="1">
          <a:blip r:embed="rId4">
            <a:alphaModFix/>
          </a:blip>
          <a:srcRect/>
          <a:stretch/>
        </p:blipFill>
        <p:spPr>
          <a:xfrm>
            <a:off x="681858" y="342901"/>
            <a:ext cx="9525000" cy="2789182"/>
          </a:xfrm>
          <a:prstGeom prst="rect">
            <a:avLst/>
          </a:prstGeom>
          <a:noFill/>
          <a:ln>
            <a:noFill/>
          </a:ln>
        </p:spPr>
      </p:pic>
      <p:pic>
        <p:nvPicPr>
          <p:cNvPr id="394" name="Google Shape;394;p22"/>
          <p:cNvPicPr preferRelativeResize="0"/>
          <p:nvPr/>
        </p:nvPicPr>
        <p:blipFill rotWithShape="1">
          <a:blip r:embed="rId5">
            <a:alphaModFix/>
          </a:blip>
          <a:srcRect/>
          <a:stretch/>
        </p:blipFill>
        <p:spPr>
          <a:xfrm>
            <a:off x="1110483" y="3310759"/>
            <a:ext cx="9096375" cy="30455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3"/>
          <p:cNvSpPr txBox="1">
            <a:spLocks noGrp="1"/>
          </p:cNvSpPr>
          <p:nvPr>
            <p:ph type="title"/>
          </p:nvPr>
        </p:nvSpPr>
        <p:spPr>
          <a:xfrm>
            <a:off x="459828" y="161542"/>
            <a:ext cx="10515600" cy="8961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4400" b="0" u="none">
                <a:latin typeface="Cambria"/>
                <a:ea typeface="Cambria"/>
                <a:cs typeface="Cambria"/>
                <a:sym typeface="Cambria"/>
              </a:rPr>
              <a:t>Time-Sharing Systems</a:t>
            </a:r>
            <a:endParaRPr/>
          </a:p>
        </p:txBody>
      </p:sp>
      <p:sp>
        <p:nvSpPr>
          <p:cNvPr id="401" name="Google Shape;401;p23"/>
          <p:cNvSpPr txBox="1">
            <a:spLocks noGrp="1"/>
          </p:cNvSpPr>
          <p:nvPr>
            <p:ph type="body" idx="1"/>
          </p:nvPr>
        </p:nvSpPr>
        <p:spPr>
          <a:xfrm>
            <a:off x="599090" y="1057658"/>
            <a:ext cx="11002360" cy="511930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a:latin typeface="Cambria"/>
                <a:ea typeface="Cambria"/>
                <a:cs typeface="Cambria"/>
                <a:sym typeface="Cambria"/>
              </a:rPr>
              <a:t>In 1960 programs need dedicated computers, which wasn’t possible as it was too costly in those days</a:t>
            </a:r>
            <a:endParaRPr sz="22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200"/>
              <a:buChar char="•"/>
            </a:pPr>
            <a:r>
              <a:rPr lang="en-US" sz="2200">
                <a:latin typeface="Cambria"/>
                <a:ea typeface="Cambria"/>
                <a:cs typeface="Cambria"/>
                <a:sym typeface="Cambria"/>
              </a:rPr>
              <a:t>Application with more user interactions, needs dedicated computers</a:t>
            </a:r>
            <a:endParaRPr sz="22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200"/>
              <a:buChar char="•"/>
            </a:pPr>
            <a:r>
              <a:rPr lang="en-US" sz="2200">
                <a:latin typeface="Cambria"/>
                <a:ea typeface="Cambria"/>
                <a:cs typeface="Cambria"/>
                <a:sym typeface="Cambria"/>
              </a:rPr>
              <a:t>Multiprogramming designed to handle multiple interactive jobs referred as time slicing </a:t>
            </a:r>
            <a:endParaRPr sz="22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200"/>
              <a:buChar char="•"/>
            </a:pPr>
            <a:r>
              <a:rPr lang="en-US" sz="2200">
                <a:latin typeface="Cambria"/>
                <a:ea typeface="Cambria"/>
                <a:cs typeface="Cambria"/>
                <a:sym typeface="Cambria"/>
              </a:rPr>
              <a:t>Used to share processor among multiple user, an makes each user to feel that they have dedicated system but interleaved among all of them.</a:t>
            </a:r>
            <a:endParaRPr sz="22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200"/>
              <a:buChar char="•"/>
            </a:pPr>
            <a:r>
              <a:rPr lang="en-US" sz="2200">
                <a:latin typeface="Cambria"/>
                <a:ea typeface="Cambria"/>
                <a:cs typeface="Cambria"/>
                <a:sym typeface="Cambria"/>
              </a:rPr>
              <a:t>Hence if n user using the system, then each user see 1/n of effective computer capacity.</a:t>
            </a:r>
            <a:endParaRPr sz="2200">
              <a:latin typeface="Cambria"/>
              <a:ea typeface="Cambria"/>
              <a:cs typeface="Cambria"/>
              <a:sym typeface="Cambria"/>
            </a:endParaRPr>
          </a:p>
          <a:p>
            <a:pPr marL="228600" lvl="0" indent="-88900" algn="l" rtl="0">
              <a:lnSpc>
                <a:spcPct val="90000"/>
              </a:lnSpc>
              <a:spcBef>
                <a:spcPts val="1000"/>
              </a:spcBef>
              <a:spcAft>
                <a:spcPts val="0"/>
              </a:spcAft>
              <a:buClr>
                <a:schemeClr val="dk1"/>
              </a:buClr>
              <a:buSzPts val="2200"/>
              <a:buNone/>
            </a:pPr>
            <a:endParaRPr sz="2200">
              <a:latin typeface="Cambria"/>
              <a:ea typeface="Cambria"/>
              <a:cs typeface="Cambria"/>
              <a:sym typeface="Cambria"/>
            </a:endParaRPr>
          </a:p>
          <a:p>
            <a:pPr marL="0" lvl="0" indent="0" algn="l" rtl="0">
              <a:lnSpc>
                <a:spcPct val="90000"/>
              </a:lnSpc>
              <a:spcBef>
                <a:spcPts val="1000"/>
              </a:spcBef>
              <a:spcAft>
                <a:spcPts val="0"/>
              </a:spcAft>
              <a:buClr>
                <a:schemeClr val="dk1"/>
              </a:buClr>
              <a:buSzPts val="2200"/>
              <a:buNone/>
            </a:pPr>
            <a:endParaRPr sz="2200">
              <a:latin typeface="Cambria"/>
              <a:ea typeface="Cambria"/>
              <a:cs typeface="Cambria"/>
              <a:sym typeface="Cambria"/>
            </a:endParaRPr>
          </a:p>
        </p:txBody>
      </p:sp>
      <p:pic>
        <p:nvPicPr>
          <p:cNvPr id="402" name="Google Shape;402;p2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403" name="Google Shape;40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04" name="Google Shape;40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pic>
        <p:nvPicPr>
          <p:cNvPr id="405" name="Google Shape;405;p23"/>
          <p:cNvPicPr preferRelativeResize="0"/>
          <p:nvPr/>
        </p:nvPicPr>
        <p:blipFill rotWithShape="1">
          <a:blip r:embed="rId4">
            <a:alphaModFix/>
          </a:blip>
          <a:srcRect/>
          <a:stretch/>
        </p:blipFill>
        <p:spPr>
          <a:xfrm>
            <a:off x="143018" y="4095750"/>
            <a:ext cx="11885470" cy="1933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24"/>
          <p:cNvPicPr preferRelativeResize="0">
            <a:picLocks noGrp="1"/>
          </p:cNvPicPr>
          <p:nvPr>
            <p:ph type="body" idx="1"/>
          </p:nvPr>
        </p:nvPicPr>
        <p:blipFill rotWithShape="1">
          <a:blip r:embed="rId3">
            <a:alphaModFix/>
          </a:blip>
          <a:srcRect/>
          <a:stretch/>
        </p:blipFill>
        <p:spPr>
          <a:xfrm>
            <a:off x="0" y="1057658"/>
            <a:ext cx="6418610" cy="4351338"/>
          </a:xfrm>
          <a:prstGeom prst="rect">
            <a:avLst/>
          </a:prstGeom>
          <a:noFill/>
          <a:ln>
            <a:noFill/>
          </a:ln>
        </p:spPr>
      </p:pic>
      <p:pic>
        <p:nvPicPr>
          <p:cNvPr id="412" name="Google Shape;412;p24"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413" name="Google Shape;41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414" name="Google Shape;41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416" name="Google Shape;416;p24"/>
          <p:cNvSpPr txBox="1">
            <a:spLocks noGrp="1"/>
          </p:cNvSpPr>
          <p:nvPr>
            <p:ph type="title"/>
          </p:nvPr>
        </p:nvSpPr>
        <p:spPr>
          <a:xfrm>
            <a:off x="143094" y="238749"/>
            <a:ext cx="6855372" cy="8961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4400" b="0" u="none">
                <a:latin typeface="Cambria"/>
                <a:ea typeface="Cambria"/>
                <a:cs typeface="Cambria"/>
                <a:sym typeface="Cambria"/>
              </a:rPr>
              <a:t>CTSS  First </a:t>
            </a:r>
            <a:r>
              <a:rPr lang="en-US">
                <a:latin typeface="Cambria"/>
                <a:ea typeface="Cambria"/>
                <a:cs typeface="Cambria"/>
                <a:sym typeface="Cambria"/>
              </a:rPr>
              <a:t>Time sharing OS </a:t>
            </a:r>
            <a:endParaRPr/>
          </a:p>
        </p:txBody>
      </p:sp>
      <p:sp>
        <p:nvSpPr>
          <p:cNvPr id="417" name="Google Shape;417;p24"/>
          <p:cNvSpPr txBox="1"/>
          <p:nvPr/>
        </p:nvSpPr>
        <p:spPr>
          <a:xfrm>
            <a:off x="7131816" y="207658"/>
            <a:ext cx="349107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Resident Monitor: 0-5000 words</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User program : 5000- 32000 words timeslice : 0.2 sec</a:t>
            </a:r>
            <a:endParaRPr sz="1800">
              <a:solidFill>
                <a:schemeClr val="dk1"/>
              </a:solidFill>
              <a:latin typeface="Cambria"/>
              <a:ea typeface="Cambria"/>
              <a:cs typeface="Cambria"/>
              <a:sym typeface="Cambria"/>
            </a:endParaRPr>
          </a:p>
        </p:txBody>
      </p:sp>
      <p:sp>
        <p:nvSpPr>
          <p:cNvPr id="418" name="Google Shape;418;p24"/>
          <p:cNvSpPr txBox="1"/>
          <p:nvPr/>
        </p:nvSpPr>
        <p:spPr>
          <a:xfrm>
            <a:off x="6418610" y="1143000"/>
            <a:ext cx="5316190"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mbria"/>
                <a:ea typeface="Cambria"/>
                <a:cs typeface="Cambria"/>
                <a:sym typeface="Cambria"/>
              </a:rPr>
              <a:t>Example :</a:t>
            </a:r>
            <a:r>
              <a:rPr lang="en-US" sz="1800">
                <a:solidFill>
                  <a:schemeClr val="dk1"/>
                </a:solidFill>
                <a:latin typeface="Cambria"/>
                <a:ea typeface="Cambria"/>
                <a:cs typeface="Cambria"/>
                <a:sym typeface="Cambria"/>
              </a:rPr>
              <a:t> </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J1-&gt;Job 1: 15000</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J2-&gt;Job 2: 20000</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J3-&gt;Job3 : 5000</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J4-&gt;Job 4: 10000</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1800"/>
              <a:buFont typeface="Cambria"/>
              <a:buAutoNum type="alphaLcParenBoth"/>
            </a:pPr>
            <a:r>
              <a:rPr lang="en-US" sz="1800">
                <a:solidFill>
                  <a:schemeClr val="dk1"/>
                </a:solidFill>
                <a:latin typeface="Cambria"/>
                <a:ea typeface="Cambria"/>
                <a:cs typeface="Cambria"/>
                <a:sym typeface="Cambria"/>
              </a:rPr>
              <a:t>Job 1 is loaded in the memory, </a:t>
            </a:r>
            <a:endParaRPr sz="18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1800"/>
              <a:buFont typeface="Cambria"/>
              <a:buAutoNum type="alphaLcParenBoth"/>
            </a:pPr>
            <a:r>
              <a:rPr lang="en-US" sz="1800">
                <a:solidFill>
                  <a:schemeClr val="dk1"/>
                </a:solidFill>
                <a:latin typeface="Cambria"/>
                <a:ea typeface="Cambria"/>
                <a:cs typeface="Cambria"/>
                <a:sym typeface="Cambria"/>
              </a:rPr>
              <a:t> Job2 is loaded since job2 and 1 can not accommodate together  job 1 is flushed out</a:t>
            </a:r>
            <a:endParaRPr sz="18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1800"/>
              <a:buFont typeface="Cambria"/>
              <a:buAutoNum type="alphaLcParenBoth"/>
            </a:pPr>
            <a:r>
              <a:rPr lang="en-US" sz="1800">
                <a:solidFill>
                  <a:schemeClr val="dk1"/>
                </a:solidFill>
                <a:latin typeface="Cambria"/>
                <a:ea typeface="Cambria"/>
                <a:cs typeface="Cambria"/>
                <a:sym typeface="Cambria"/>
              </a:rPr>
              <a:t>Job 3 is loaded in memory since job 2 &amp; 3 can accommodate in memory job 2 remains there</a:t>
            </a:r>
            <a:endParaRPr sz="18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1800"/>
              <a:buFont typeface="Cambria"/>
              <a:buAutoNum type="alphaLcParenBoth"/>
            </a:pPr>
            <a:r>
              <a:rPr lang="en-US" sz="1800">
                <a:solidFill>
                  <a:schemeClr val="dk1"/>
                </a:solidFill>
                <a:latin typeface="Cambria"/>
                <a:ea typeface="Cambria"/>
                <a:cs typeface="Cambria"/>
                <a:sym typeface="Cambria"/>
              </a:rPr>
              <a:t>Now processor takes job1, only portion of job2 is accommodated in memory</a:t>
            </a:r>
            <a:endParaRPr sz="18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1800"/>
              <a:buFont typeface="Cambria"/>
              <a:buAutoNum type="alphaLcParenBoth"/>
            </a:pPr>
            <a:r>
              <a:rPr lang="en-US" sz="1800">
                <a:solidFill>
                  <a:schemeClr val="dk1"/>
                </a:solidFill>
                <a:latin typeface="Cambria"/>
                <a:ea typeface="Cambria"/>
                <a:cs typeface="Cambria"/>
                <a:sym typeface="Cambria"/>
              </a:rPr>
              <a:t>Now the timeslice of j1 is over processor takes J4 so portion of J1 and J2 remains in memory, Now to activate J1 or J2 only partial data is to be loaded.</a:t>
            </a:r>
            <a:endParaRPr sz="18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1800"/>
              <a:buFont typeface="Cambria"/>
              <a:buAutoNum type="alphaLcParenBoth"/>
            </a:pPr>
            <a:r>
              <a:rPr lang="en-US" sz="1800">
                <a:solidFill>
                  <a:schemeClr val="dk1"/>
                </a:solidFill>
                <a:latin typeface="Cambria"/>
                <a:ea typeface="Cambria"/>
                <a:cs typeface="Cambria"/>
                <a:sym typeface="Cambria"/>
              </a:rPr>
              <a:t>JOB2 is loaded for completion.</a:t>
            </a:r>
            <a:endParaRPr sz="1800">
              <a:solidFill>
                <a:schemeClr val="dk1"/>
              </a:solidFill>
              <a:latin typeface="Cambria"/>
              <a:ea typeface="Cambria"/>
              <a:cs typeface="Cambria"/>
              <a:sym typeface="Cambria"/>
            </a:endParaRPr>
          </a:p>
        </p:txBody>
      </p:sp>
      <p:cxnSp>
        <p:nvCxnSpPr>
          <p:cNvPr id="419" name="Google Shape;419;p24"/>
          <p:cNvCxnSpPr/>
          <p:nvPr/>
        </p:nvCxnSpPr>
        <p:spPr>
          <a:xfrm>
            <a:off x="6815082" y="686807"/>
            <a:ext cx="316734" cy="0"/>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5"/>
          <p:cNvSpPr txBox="1">
            <a:spLocks noGrp="1"/>
          </p:cNvSpPr>
          <p:nvPr>
            <p:ph type="title"/>
          </p:nvPr>
        </p:nvSpPr>
        <p:spPr>
          <a:xfrm>
            <a:off x="163512" y="115887"/>
            <a:ext cx="10515600" cy="9874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mbria"/>
              <a:buNone/>
            </a:pPr>
            <a:r>
              <a:rPr lang="en-US" sz="4000" b="1">
                <a:latin typeface="Cambria"/>
                <a:ea typeface="Cambria"/>
                <a:cs typeface="Cambria"/>
                <a:sym typeface="Cambria"/>
              </a:rPr>
              <a:t>Compatible Time-Sharing Systems</a:t>
            </a:r>
            <a:endParaRPr sz="4000" b="1">
              <a:latin typeface="Cambria"/>
              <a:ea typeface="Cambria"/>
              <a:cs typeface="Cambria"/>
              <a:sym typeface="Cambria"/>
            </a:endParaRPr>
          </a:p>
        </p:txBody>
      </p:sp>
      <p:pic>
        <p:nvPicPr>
          <p:cNvPr id="426" name="Google Shape;426;p2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427" name="Google Shape;427;p25"/>
          <p:cNvGrpSpPr/>
          <p:nvPr/>
        </p:nvGrpSpPr>
        <p:grpSpPr>
          <a:xfrm>
            <a:off x="1895878" y="967423"/>
            <a:ext cx="8552642" cy="5148597"/>
            <a:chOff x="1029103" y="0"/>
            <a:chExt cx="8552642" cy="5148597"/>
          </a:xfrm>
        </p:grpSpPr>
        <p:sp>
          <p:nvSpPr>
            <p:cNvPr id="428" name="Google Shape;428;p25"/>
            <p:cNvSpPr/>
            <p:nvPr/>
          </p:nvSpPr>
          <p:spPr>
            <a:xfrm>
              <a:off x="1029103" y="881729"/>
              <a:ext cx="4172020" cy="490825"/>
            </a:xfrm>
            <a:prstGeom prst="rect">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1029103" y="1066064"/>
              <a:ext cx="306491" cy="306491"/>
            </a:xfrm>
            <a:prstGeom prst="rect">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1029103" y="0"/>
              <a:ext cx="4172020" cy="8817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txBox="1"/>
            <p:nvPr/>
          </p:nvSpPr>
          <p:spPr>
            <a:xfrm>
              <a:off x="1029103" y="0"/>
              <a:ext cx="4172020" cy="881729"/>
            </a:xfrm>
            <a:prstGeom prst="rect">
              <a:avLst/>
            </a:prstGeom>
            <a:noFill/>
            <a:ln>
              <a:noFill/>
            </a:ln>
          </p:spPr>
          <p:txBody>
            <a:bodyPr spcFirstLastPara="1" wrap="square" lIns="57150" tIns="38100" rIns="57150" bIns="38100" anchor="ctr" anchorCtr="0">
              <a:noAutofit/>
            </a:bodyPr>
            <a:lstStyle/>
            <a:p>
              <a:pPr marL="0" marR="0" lvl="0" indent="0" algn="l" rtl="0">
                <a:lnSpc>
                  <a:spcPct val="90000"/>
                </a:lnSpc>
                <a:spcBef>
                  <a:spcPts val="0"/>
                </a:spcBef>
                <a:spcAft>
                  <a:spcPts val="0"/>
                </a:spcAft>
                <a:buClr>
                  <a:schemeClr val="dk1"/>
                </a:buClr>
                <a:buSzPts val="3000"/>
                <a:buFont typeface="Cambria"/>
                <a:buNone/>
              </a:pPr>
              <a:r>
                <a:rPr lang="en-US" sz="3000">
                  <a:solidFill>
                    <a:schemeClr val="dk1"/>
                  </a:solidFill>
                  <a:latin typeface="Cambria"/>
                  <a:ea typeface="Cambria"/>
                  <a:cs typeface="Cambria"/>
                  <a:sym typeface="Cambria"/>
                </a:rPr>
                <a:t>CTSS</a:t>
              </a:r>
              <a:endParaRPr sz="3000">
                <a:solidFill>
                  <a:schemeClr val="dk1"/>
                </a:solidFill>
                <a:latin typeface="Cambria"/>
                <a:ea typeface="Cambria"/>
                <a:cs typeface="Cambria"/>
                <a:sym typeface="Cambria"/>
              </a:endParaRPr>
            </a:p>
          </p:txBody>
        </p:sp>
        <p:sp>
          <p:nvSpPr>
            <p:cNvPr id="432" name="Google Shape;432;p25"/>
            <p:cNvSpPr/>
            <p:nvPr/>
          </p:nvSpPr>
          <p:spPr>
            <a:xfrm>
              <a:off x="1029103" y="1780487"/>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1321145" y="1576521"/>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txBox="1"/>
            <p:nvPr/>
          </p:nvSpPr>
          <p:spPr>
            <a:xfrm>
              <a:off x="1321145" y="1576521"/>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One of the first time-sharing operating systems</a:t>
              </a:r>
              <a:endParaRPr sz="1600">
                <a:solidFill>
                  <a:schemeClr val="dk1"/>
                </a:solidFill>
                <a:latin typeface="Cambria"/>
                <a:ea typeface="Cambria"/>
                <a:cs typeface="Cambria"/>
                <a:sym typeface="Cambria"/>
              </a:endParaRPr>
            </a:p>
          </p:txBody>
        </p:sp>
        <p:sp>
          <p:nvSpPr>
            <p:cNvPr id="435" name="Google Shape;435;p25"/>
            <p:cNvSpPr/>
            <p:nvPr/>
          </p:nvSpPr>
          <p:spPr>
            <a:xfrm>
              <a:off x="1029103" y="2494902"/>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321145" y="2290936"/>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txBox="1"/>
            <p:nvPr/>
          </p:nvSpPr>
          <p:spPr>
            <a:xfrm>
              <a:off x="1321145" y="2290936"/>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Developed at MIT by a group known as Project MAC</a:t>
              </a:r>
              <a:endParaRPr/>
            </a:p>
          </p:txBody>
        </p:sp>
        <p:sp>
          <p:nvSpPr>
            <p:cNvPr id="438" name="Google Shape;438;p25"/>
            <p:cNvSpPr/>
            <p:nvPr/>
          </p:nvSpPr>
          <p:spPr>
            <a:xfrm>
              <a:off x="1029103" y="3209317"/>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1321145" y="3005352"/>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txBox="1"/>
            <p:nvPr/>
          </p:nvSpPr>
          <p:spPr>
            <a:xfrm>
              <a:off x="1321145" y="3005352"/>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Ran on a computer with 32,000     36-bit words of main memory, with the resident monitor consuming 5000 of that</a:t>
              </a:r>
              <a:endParaRPr/>
            </a:p>
          </p:txBody>
        </p:sp>
        <p:sp>
          <p:nvSpPr>
            <p:cNvPr id="441" name="Google Shape;441;p25"/>
            <p:cNvSpPr/>
            <p:nvPr/>
          </p:nvSpPr>
          <p:spPr>
            <a:xfrm>
              <a:off x="1029103" y="3923733"/>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1321145" y="3719767"/>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txBox="1"/>
            <p:nvPr/>
          </p:nvSpPr>
          <p:spPr>
            <a:xfrm>
              <a:off x="1321145" y="3719767"/>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To simplify both the monitor and memory management a program was always loaded to start at the location of the 5000</a:t>
              </a:r>
              <a:r>
                <a:rPr lang="en-US" sz="1600" baseline="30000">
                  <a:solidFill>
                    <a:schemeClr val="dk1"/>
                  </a:solidFill>
                  <a:latin typeface="Cambria"/>
                  <a:ea typeface="Cambria"/>
                  <a:cs typeface="Cambria"/>
                  <a:sym typeface="Cambria"/>
                </a:rPr>
                <a:t>th</a:t>
              </a:r>
              <a:r>
                <a:rPr lang="en-US" sz="1600">
                  <a:solidFill>
                    <a:schemeClr val="dk1"/>
                  </a:solidFill>
                  <a:latin typeface="Cambria"/>
                  <a:ea typeface="Cambria"/>
                  <a:cs typeface="Cambria"/>
                  <a:sym typeface="Cambria"/>
                </a:rPr>
                <a:t> word</a:t>
              </a:r>
              <a:endParaRPr/>
            </a:p>
          </p:txBody>
        </p:sp>
        <p:sp>
          <p:nvSpPr>
            <p:cNvPr id="444" name="Google Shape;444;p25"/>
            <p:cNvSpPr/>
            <p:nvPr/>
          </p:nvSpPr>
          <p:spPr>
            <a:xfrm>
              <a:off x="5409725" y="881729"/>
              <a:ext cx="4172020" cy="490825"/>
            </a:xfrm>
            <a:prstGeom prst="rect">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5409725" y="1066064"/>
              <a:ext cx="306491" cy="306491"/>
            </a:xfrm>
            <a:prstGeom prst="rect">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5409725" y="0"/>
              <a:ext cx="4172020" cy="8817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txBox="1"/>
            <p:nvPr/>
          </p:nvSpPr>
          <p:spPr>
            <a:xfrm>
              <a:off x="5409725" y="0"/>
              <a:ext cx="4172020" cy="881729"/>
            </a:xfrm>
            <a:prstGeom prst="rect">
              <a:avLst/>
            </a:prstGeom>
            <a:noFill/>
            <a:ln>
              <a:noFill/>
            </a:ln>
          </p:spPr>
          <p:txBody>
            <a:bodyPr spcFirstLastPara="1" wrap="square" lIns="57150" tIns="38100" rIns="57150" bIns="38100" anchor="ctr" anchorCtr="0">
              <a:noAutofit/>
            </a:bodyPr>
            <a:lstStyle/>
            <a:p>
              <a:pPr marL="0" marR="0" lvl="0" indent="0" algn="l" rtl="0">
                <a:lnSpc>
                  <a:spcPct val="90000"/>
                </a:lnSpc>
                <a:spcBef>
                  <a:spcPts val="0"/>
                </a:spcBef>
                <a:spcAft>
                  <a:spcPts val="0"/>
                </a:spcAft>
                <a:buClr>
                  <a:schemeClr val="dk1"/>
                </a:buClr>
                <a:buSzPts val="3000"/>
                <a:buFont typeface="Cambria"/>
                <a:buNone/>
              </a:pPr>
              <a:r>
                <a:rPr lang="en-US" sz="3000">
                  <a:solidFill>
                    <a:schemeClr val="dk1"/>
                  </a:solidFill>
                  <a:latin typeface="Cambria"/>
                  <a:ea typeface="Cambria"/>
                  <a:cs typeface="Cambria"/>
                  <a:sym typeface="Cambria"/>
                </a:rPr>
                <a:t>Time Slicing</a:t>
              </a:r>
              <a:endParaRPr sz="3000">
                <a:solidFill>
                  <a:schemeClr val="dk1"/>
                </a:solidFill>
                <a:latin typeface="Cambria"/>
                <a:ea typeface="Cambria"/>
                <a:cs typeface="Cambria"/>
                <a:sym typeface="Cambria"/>
              </a:endParaRPr>
            </a:p>
          </p:txBody>
        </p:sp>
        <p:sp>
          <p:nvSpPr>
            <p:cNvPr id="448" name="Google Shape;448;p25"/>
            <p:cNvSpPr/>
            <p:nvPr/>
          </p:nvSpPr>
          <p:spPr>
            <a:xfrm>
              <a:off x="5409725" y="1780487"/>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5701766" y="1576521"/>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txBox="1"/>
            <p:nvPr/>
          </p:nvSpPr>
          <p:spPr>
            <a:xfrm>
              <a:off x="5701766" y="1576521"/>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System clock generates interrupts at a rate of approximately one every 0.2 seconds</a:t>
              </a:r>
              <a:endParaRPr sz="1600">
                <a:solidFill>
                  <a:schemeClr val="dk1"/>
                </a:solidFill>
                <a:latin typeface="Cambria"/>
                <a:ea typeface="Cambria"/>
                <a:cs typeface="Cambria"/>
                <a:sym typeface="Cambria"/>
              </a:endParaRPr>
            </a:p>
          </p:txBody>
        </p:sp>
        <p:sp>
          <p:nvSpPr>
            <p:cNvPr id="451" name="Google Shape;451;p25"/>
            <p:cNvSpPr/>
            <p:nvPr/>
          </p:nvSpPr>
          <p:spPr>
            <a:xfrm>
              <a:off x="5409725" y="2494902"/>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5701766" y="2290936"/>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txBox="1"/>
            <p:nvPr/>
          </p:nvSpPr>
          <p:spPr>
            <a:xfrm>
              <a:off x="5701766" y="2290936"/>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At each interrupt OS regained control and could assign processor to another user</a:t>
              </a:r>
              <a:endParaRPr/>
            </a:p>
          </p:txBody>
        </p:sp>
        <p:sp>
          <p:nvSpPr>
            <p:cNvPr id="454" name="Google Shape;454;p25"/>
            <p:cNvSpPr/>
            <p:nvPr/>
          </p:nvSpPr>
          <p:spPr>
            <a:xfrm>
              <a:off x="5409725" y="3209317"/>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5701766" y="3005352"/>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txBox="1"/>
            <p:nvPr/>
          </p:nvSpPr>
          <p:spPr>
            <a:xfrm>
              <a:off x="5701766" y="3005352"/>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At regular time intervals the current user would be preempted and another user loaded in</a:t>
              </a:r>
              <a:endParaRPr/>
            </a:p>
          </p:txBody>
        </p:sp>
        <p:sp>
          <p:nvSpPr>
            <p:cNvPr id="457" name="Google Shape;457;p25"/>
            <p:cNvSpPr/>
            <p:nvPr/>
          </p:nvSpPr>
          <p:spPr>
            <a:xfrm>
              <a:off x="5409725" y="3923733"/>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5701766" y="3719767"/>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txBox="1"/>
            <p:nvPr/>
          </p:nvSpPr>
          <p:spPr>
            <a:xfrm>
              <a:off x="5701766" y="3719767"/>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Old user programs and data were written out to disk</a:t>
              </a:r>
              <a:endParaRPr/>
            </a:p>
          </p:txBody>
        </p:sp>
        <p:sp>
          <p:nvSpPr>
            <p:cNvPr id="460" name="Google Shape;460;p25"/>
            <p:cNvSpPr/>
            <p:nvPr/>
          </p:nvSpPr>
          <p:spPr>
            <a:xfrm>
              <a:off x="5409725" y="4638148"/>
              <a:ext cx="306484" cy="306484"/>
            </a:xfrm>
            <a:prstGeom prst="rect">
              <a:avLst/>
            </a:prstGeom>
            <a:solidFill>
              <a:schemeClr val="lt1"/>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5701766" y="4434182"/>
              <a:ext cx="3879979" cy="7144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txBox="1"/>
            <p:nvPr/>
          </p:nvSpPr>
          <p:spPr>
            <a:xfrm>
              <a:off x="5701766" y="4434182"/>
              <a:ext cx="3879979" cy="714415"/>
            </a:xfrm>
            <a:prstGeom prst="rect">
              <a:avLst/>
            </a:prstGeom>
            <a:noFill/>
            <a:ln>
              <a:noFill/>
            </a:ln>
          </p:spPr>
          <p:txBody>
            <a:bodyPr spcFirstLastPara="1" wrap="square" lIns="113775" tIns="113775" rIns="113775" bIns="113775" anchor="ctr" anchorCtr="0">
              <a:noAutofit/>
            </a:bodyPr>
            <a:lstStyle/>
            <a:p>
              <a:pPr marL="0" marR="0" lvl="0" indent="0" algn="l" rtl="0">
                <a:lnSpc>
                  <a:spcPct val="90000"/>
                </a:lnSpc>
                <a:spcBef>
                  <a:spcPts val="0"/>
                </a:spcBef>
                <a:spcAft>
                  <a:spcPts val="0"/>
                </a:spcAft>
                <a:buClr>
                  <a:schemeClr val="dk1"/>
                </a:buClr>
                <a:buSzPts val="1600"/>
                <a:buFont typeface="Cambria"/>
                <a:buNone/>
              </a:pPr>
              <a:r>
                <a:rPr lang="en-US" sz="1600">
                  <a:solidFill>
                    <a:schemeClr val="dk1"/>
                  </a:solidFill>
                  <a:latin typeface="Cambria"/>
                  <a:ea typeface="Cambria"/>
                  <a:cs typeface="Cambria"/>
                  <a:sym typeface="Cambria"/>
                </a:rPr>
                <a:t>Old user program code and data were restored in main memory when that program was next given a turn</a:t>
              </a:r>
              <a:endParaRPr/>
            </a:p>
          </p:txBody>
        </p:sp>
      </p:grpSp>
      <p:sp>
        <p:nvSpPr>
          <p:cNvPr id="463" name="Google Shape;4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464" name="Google Shape;4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6"/>
          <p:cNvSpPr txBox="1"/>
          <p:nvPr/>
        </p:nvSpPr>
        <p:spPr>
          <a:xfrm>
            <a:off x="1082380" y="1825625"/>
            <a:ext cx="9785645" cy="26468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2000" b="0" i="0">
              <a:solidFill>
                <a:schemeClr val="dk1"/>
              </a:solidFill>
              <a:latin typeface="Cambria"/>
              <a:ea typeface="Cambria"/>
              <a:cs typeface="Cambria"/>
              <a:sym typeface="Cambria"/>
            </a:endParaRPr>
          </a:p>
          <a:p>
            <a:pPr marL="0" marR="0" lvl="0" indent="0" algn="l" rtl="0">
              <a:spcBef>
                <a:spcPts val="0"/>
              </a:spcBef>
              <a:spcAft>
                <a:spcPts val="0"/>
              </a:spcAft>
              <a:buNone/>
            </a:pPr>
            <a:r>
              <a:rPr lang="en-US" sz="2000" b="0" i="0">
                <a:solidFill>
                  <a:schemeClr val="dk1"/>
                </a:solidFill>
                <a:latin typeface="Cambria"/>
                <a:ea typeface="Cambria"/>
                <a:cs typeface="Cambria"/>
                <a:sym typeface="Cambria"/>
              </a:rPr>
              <a:t>Operating Systems are among the most complex pieces of software ever developed. </a:t>
            </a:r>
            <a:endParaRPr sz="2000" b="0" i="0">
              <a:solidFill>
                <a:schemeClr val="dk1"/>
              </a:solidFill>
              <a:latin typeface="Cambria"/>
              <a:ea typeface="Cambria"/>
              <a:cs typeface="Cambria"/>
              <a:sym typeface="Cambria"/>
            </a:endParaRPr>
          </a:p>
          <a:p>
            <a:pPr marL="0" marR="0" lvl="0" indent="0" algn="l" rtl="0">
              <a:spcBef>
                <a:spcPts val="0"/>
              </a:spcBef>
              <a:spcAft>
                <a:spcPts val="0"/>
              </a:spcAft>
              <a:buNone/>
            </a:pPr>
            <a:r>
              <a:rPr lang="en-US" sz="2000" b="0" i="0">
                <a:solidFill>
                  <a:schemeClr val="dk1"/>
                </a:solidFill>
                <a:latin typeface="Cambria"/>
                <a:ea typeface="Cambria"/>
                <a:cs typeface="Cambria"/>
                <a:sym typeface="Cambria"/>
              </a:rPr>
              <a:t>Four major theoretical advances in the development of operating systems:</a:t>
            </a:r>
            <a:endParaRPr sz="2000" b="0" i="0">
              <a:solidFill>
                <a:schemeClr val="dk1"/>
              </a:solidFill>
              <a:latin typeface="Cambria"/>
              <a:ea typeface="Cambria"/>
              <a:cs typeface="Cambria"/>
              <a:sym typeface="Cambria"/>
            </a:endParaRPr>
          </a:p>
          <a:p>
            <a:pPr marL="457200" marR="0" lvl="0" indent="-457200" algn="l" rtl="0">
              <a:spcBef>
                <a:spcPts val="0"/>
              </a:spcBef>
              <a:spcAft>
                <a:spcPts val="0"/>
              </a:spcAft>
              <a:buClr>
                <a:schemeClr val="dk1"/>
              </a:buClr>
              <a:buSzPts val="2000"/>
              <a:buFont typeface="Cambria"/>
              <a:buAutoNum type="arabicParenR"/>
            </a:pPr>
            <a:r>
              <a:rPr lang="en-US" sz="2000" b="0" i="0">
                <a:solidFill>
                  <a:schemeClr val="dk1"/>
                </a:solidFill>
                <a:latin typeface="Cambria"/>
                <a:ea typeface="Cambria"/>
                <a:cs typeface="Cambria"/>
                <a:sym typeface="Cambria"/>
              </a:rPr>
              <a:t>Process</a:t>
            </a:r>
            <a:endParaRPr sz="2000" b="0" i="0">
              <a:solidFill>
                <a:schemeClr val="dk1"/>
              </a:solidFill>
              <a:latin typeface="Cambria"/>
              <a:ea typeface="Cambria"/>
              <a:cs typeface="Cambria"/>
              <a:sym typeface="Cambria"/>
            </a:endParaRPr>
          </a:p>
          <a:p>
            <a:pPr marL="457200" marR="0" lvl="0" indent="-457200" algn="l" rtl="0">
              <a:spcBef>
                <a:spcPts val="0"/>
              </a:spcBef>
              <a:spcAft>
                <a:spcPts val="0"/>
              </a:spcAft>
              <a:buClr>
                <a:schemeClr val="dk1"/>
              </a:buClr>
              <a:buSzPts val="2000"/>
              <a:buFont typeface="Cambria"/>
              <a:buAutoNum type="arabicParenR"/>
            </a:pPr>
            <a:r>
              <a:rPr lang="en-US" sz="2000" b="0" i="0">
                <a:solidFill>
                  <a:schemeClr val="dk1"/>
                </a:solidFill>
                <a:latin typeface="Cambria"/>
                <a:ea typeface="Cambria"/>
                <a:cs typeface="Cambria"/>
                <a:sym typeface="Cambria"/>
              </a:rPr>
              <a:t>Memory management</a:t>
            </a:r>
            <a:endParaRPr sz="2000" b="0" i="0">
              <a:solidFill>
                <a:schemeClr val="dk1"/>
              </a:solidFill>
              <a:latin typeface="Cambria"/>
              <a:ea typeface="Cambria"/>
              <a:cs typeface="Cambria"/>
              <a:sym typeface="Cambria"/>
            </a:endParaRPr>
          </a:p>
          <a:p>
            <a:pPr marL="457200" marR="0" lvl="0" indent="-457200" algn="l" rtl="0">
              <a:spcBef>
                <a:spcPts val="0"/>
              </a:spcBef>
              <a:spcAft>
                <a:spcPts val="0"/>
              </a:spcAft>
              <a:buClr>
                <a:schemeClr val="dk1"/>
              </a:buClr>
              <a:buSzPts val="2000"/>
              <a:buFont typeface="Cambria"/>
              <a:buAutoNum type="arabicParenR"/>
            </a:pPr>
            <a:r>
              <a:rPr lang="en-US" sz="2000" b="0" i="0">
                <a:solidFill>
                  <a:schemeClr val="dk1"/>
                </a:solidFill>
                <a:latin typeface="Cambria"/>
                <a:ea typeface="Cambria"/>
                <a:cs typeface="Cambria"/>
                <a:sym typeface="Cambria"/>
              </a:rPr>
              <a:t>Information protection and security</a:t>
            </a:r>
            <a:endParaRPr sz="2000" b="0" i="0">
              <a:solidFill>
                <a:schemeClr val="dk1"/>
              </a:solidFill>
              <a:latin typeface="Cambria"/>
              <a:ea typeface="Cambria"/>
              <a:cs typeface="Cambria"/>
              <a:sym typeface="Cambria"/>
            </a:endParaRPr>
          </a:p>
          <a:p>
            <a:pPr marL="457200" marR="0" lvl="0" indent="-457200" algn="l" rtl="0">
              <a:spcBef>
                <a:spcPts val="0"/>
              </a:spcBef>
              <a:spcAft>
                <a:spcPts val="0"/>
              </a:spcAft>
              <a:buClr>
                <a:schemeClr val="dk1"/>
              </a:buClr>
              <a:buSzPts val="2000"/>
              <a:buFont typeface="Cambria"/>
              <a:buAutoNum type="arabicParenR"/>
            </a:pPr>
            <a:r>
              <a:rPr lang="en-US" sz="2000" b="0" i="0">
                <a:solidFill>
                  <a:schemeClr val="dk1"/>
                </a:solidFill>
                <a:latin typeface="Cambria"/>
                <a:ea typeface="Cambria"/>
                <a:cs typeface="Cambria"/>
                <a:sym typeface="Cambria"/>
              </a:rPr>
              <a:t>Scheduling and resource management</a:t>
            </a:r>
            <a:endParaRPr sz="2000" b="0" i="0">
              <a:solidFill>
                <a:schemeClr val="dk1"/>
              </a:solidFill>
              <a:latin typeface="Cambria"/>
              <a:ea typeface="Cambria"/>
              <a:cs typeface="Cambria"/>
              <a:sym typeface="Cambria"/>
            </a:endParaRPr>
          </a:p>
          <a:p>
            <a:pPr marL="0" marR="0" lvl="0" indent="0" algn="l" rtl="0">
              <a:spcBef>
                <a:spcPts val="0"/>
              </a:spcBef>
              <a:spcAft>
                <a:spcPts val="0"/>
              </a:spcAft>
              <a:buNone/>
            </a:pPr>
            <a:endParaRPr sz="3200" b="1" i="0">
              <a:solidFill>
                <a:srgbClr val="BF0000"/>
              </a:solidFill>
              <a:latin typeface="Cambria"/>
              <a:ea typeface="Cambria"/>
              <a:cs typeface="Cambria"/>
              <a:sym typeface="Cambria"/>
            </a:endParaRPr>
          </a:p>
        </p:txBody>
      </p:sp>
      <p:sp>
        <p:nvSpPr>
          <p:cNvPr id="471" name="Google Shape;471;p26"/>
          <p:cNvSpPr txBox="1"/>
          <p:nvPr/>
        </p:nvSpPr>
        <p:spPr>
          <a:xfrm>
            <a:off x="4343400" y="1398155"/>
            <a:ext cx="6991350"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Arial"/>
              <a:buNone/>
            </a:pPr>
            <a:r>
              <a:rPr lang="en-US" sz="2200" b="0" i="0">
                <a:solidFill>
                  <a:schemeClr val="dk1"/>
                </a:solidFill>
                <a:latin typeface="Times New Roman"/>
                <a:ea typeface="Times New Roman"/>
                <a:cs typeface="Times New Roman"/>
                <a:sym typeface="Times New Roman"/>
              </a:rPr>
              <a:t>     </a:t>
            </a:r>
            <a:endParaRPr sz="2200" b="0" i="0">
              <a:solidFill>
                <a:schemeClr val="dk1"/>
              </a:solidFill>
              <a:latin typeface="Times New Roman"/>
              <a:ea typeface="Times New Roman"/>
              <a:cs typeface="Times New Roman"/>
              <a:sym typeface="Times New Roman"/>
            </a:endParaRPr>
          </a:p>
        </p:txBody>
      </p:sp>
      <p:sp>
        <p:nvSpPr>
          <p:cNvPr id="472" name="Google Shape;472;p26"/>
          <p:cNvSpPr/>
          <p:nvPr/>
        </p:nvSpPr>
        <p:spPr>
          <a:xfrm>
            <a:off x="2438400" y="2057401"/>
            <a:ext cx="66294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473" name="Google Shape;473;p26"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474" name="Google Shape;474;p26"/>
          <p:cNvSpPr txBox="1">
            <a:spLocks noGrp="1"/>
          </p:cNvSpPr>
          <p:nvPr>
            <p:ph type="title"/>
          </p:nvPr>
        </p:nvSpPr>
        <p:spPr>
          <a:xfrm>
            <a:off x="838200" y="365125"/>
            <a:ext cx="10515600" cy="7016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MAJOR ACHIEVEMENTS</a:t>
            </a:r>
            <a:endParaRPr>
              <a:latin typeface="Cambria"/>
              <a:ea typeface="Cambria"/>
              <a:cs typeface="Cambria"/>
              <a:sym typeface="Cambria"/>
            </a:endParaRPr>
          </a:p>
        </p:txBody>
      </p:sp>
      <p:sp>
        <p:nvSpPr>
          <p:cNvPr id="475" name="Google Shape;47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476" name="Google Shape;47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7"/>
          <p:cNvSpPr txBox="1"/>
          <p:nvPr/>
        </p:nvSpPr>
        <p:spPr>
          <a:xfrm>
            <a:off x="638175" y="847725"/>
            <a:ext cx="11077575" cy="5847755"/>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Central to the design of operating systems is the </a:t>
            </a:r>
            <a:r>
              <a:rPr lang="en-US" sz="2000" b="0" i="0">
                <a:solidFill>
                  <a:schemeClr val="accent2"/>
                </a:solidFill>
                <a:latin typeface="Cambria"/>
                <a:ea typeface="Cambria"/>
                <a:cs typeface="Cambria"/>
                <a:sym typeface="Cambria"/>
              </a:rPr>
              <a:t>concept of process</a:t>
            </a:r>
            <a:r>
              <a:rPr lang="en-US" sz="2000" b="0" i="0">
                <a:solidFill>
                  <a:schemeClr val="dk1"/>
                </a:solidFill>
                <a:latin typeface="Cambria"/>
                <a:ea typeface="Cambria"/>
                <a:cs typeface="Cambria"/>
                <a:sym typeface="Cambria"/>
              </a:rPr>
              <a:t>.</a:t>
            </a: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Three major lines of computer system development created problems in timing and synchronization that contributed to the development of concept of the process:</a:t>
            </a:r>
            <a:endParaRPr sz="2000" b="0" i="0">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Multiprogramming batch operation - </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Time sharing </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Real time transaction systems</a:t>
            </a:r>
            <a:endParaRPr sz="2000" b="0" i="0" u="none" strike="noStrike" cap="none">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Four main course of error</a:t>
            </a:r>
            <a:endParaRPr sz="2000" b="0" i="0">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1)Improper Synchronization</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2) Failed mutual exclusion</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3) Nondeterministic program operation</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4) Deadlocks</a:t>
            </a:r>
            <a:endParaRPr sz="2000" b="0" i="0" u="none" strike="noStrike" cap="none">
              <a:solidFill>
                <a:schemeClr val="dk1"/>
              </a:solidFill>
              <a:latin typeface="Cambria"/>
              <a:ea typeface="Cambria"/>
              <a:cs typeface="Cambria"/>
              <a:sym typeface="Cambria"/>
            </a:endParaRPr>
          </a:p>
          <a:p>
            <a:pPr marL="0" marR="0" lvl="0" indent="0" algn="l" rtl="0">
              <a:spcBef>
                <a:spcPts val="0"/>
              </a:spcBef>
              <a:spcAft>
                <a:spcPts val="0"/>
              </a:spcAft>
              <a:buNone/>
            </a:pPr>
            <a:r>
              <a:rPr lang="en-US" sz="2000" b="0" i="0">
                <a:solidFill>
                  <a:schemeClr val="dk1"/>
                </a:solidFill>
                <a:latin typeface="Cambria"/>
                <a:ea typeface="Cambria"/>
                <a:cs typeface="Cambria"/>
                <a:sym typeface="Cambria"/>
              </a:rPr>
              <a:t>Process consisting of three components:</a:t>
            </a:r>
            <a:endParaRPr sz="2000" b="0" i="0">
              <a:solidFill>
                <a:schemeClr val="dk1"/>
              </a:solidFill>
              <a:latin typeface="Cambria"/>
              <a:ea typeface="Cambria"/>
              <a:cs typeface="Cambria"/>
              <a:sym typeface="Cambria"/>
            </a:endParaRPr>
          </a:p>
          <a:p>
            <a:pPr marL="914400" marR="0" lvl="1" indent="-457200" algn="l" rtl="0">
              <a:spcBef>
                <a:spcPts val="0"/>
              </a:spcBef>
              <a:spcAft>
                <a:spcPts val="0"/>
              </a:spcAft>
              <a:buClr>
                <a:schemeClr val="dk1"/>
              </a:buClr>
              <a:buSzPts val="2000"/>
              <a:buFont typeface="Cambria"/>
              <a:buAutoNum type="arabicParenR"/>
            </a:pPr>
            <a:r>
              <a:rPr lang="en-US" sz="2000" b="0" i="0" u="none" strike="noStrike" cap="none">
                <a:solidFill>
                  <a:schemeClr val="dk1"/>
                </a:solidFill>
                <a:latin typeface="Cambria"/>
                <a:ea typeface="Cambria"/>
                <a:cs typeface="Cambria"/>
                <a:sym typeface="Cambria"/>
              </a:rPr>
              <a:t>An executable program</a:t>
            </a:r>
            <a:endParaRPr sz="2000" b="0" i="0" u="none" strike="noStrike" cap="none">
              <a:solidFill>
                <a:schemeClr val="dk1"/>
              </a:solidFill>
              <a:latin typeface="Cambria"/>
              <a:ea typeface="Cambria"/>
              <a:cs typeface="Cambria"/>
              <a:sym typeface="Cambria"/>
            </a:endParaRPr>
          </a:p>
          <a:p>
            <a:pPr marL="914400" marR="0" lvl="1" indent="-457200" algn="l" rtl="0">
              <a:spcBef>
                <a:spcPts val="0"/>
              </a:spcBef>
              <a:spcAft>
                <a:spcPts val="0"/>
              </a:spcAft>
              <a:buClr>
                <a:schemeClr val="dk1"/>
              </a:buClr>
              <a:buSzPts val="2000"/>
              <a:buFont typeface="Cambria"/>
              <a:buAutoNum type="arabicParenR"/>
            </a:pPr>
            <a:r>
              <a:rPr lang="en-US" sz="2000" b="0" i="0" u="none" strike="noStrike" cap="none">
                <a:solidFill>
                  <a:schemeClr val="dk1"/>
                </a:solidFill>
                <a:latin typeface="Cambria"/>
                <a:ea typeface="Cambria"/>
                <a:cs typeface="Cambria"/>
                <a:sym typeface="Cambria"/>
              </a:rPr>
              <a:t>The associated data needed by the program</a:t>
            </a:r>
            <a:endParaRPr sz="2000" b="0" i="0" u="none" strike="noStrike" cap="none">
              <a:solidFill>
                <a:schemeClr val="dk1"/>
              </a:solidFill>
              <a:latin typeface="Cambria"/>
              <a:ea typeface="Cambria"/>
              <a:cs typeface="Cambria"/>
              <a:sym typeface="Cambria"/>
            </a:endParaRPr>
          </a:p>
          <a:p>
            <a:pPr marL="914400" marR="0" lvl="1" indent="-457200" algn="l" rtl="0">
              <a:spcBef>
                <a:spcPts val="0"/>
              </a:spcBef>
              <a:spcAft>
                <a:spcPts val="0"/>
              </a:spcAft>
              <a:buClr>
                <a:schemeClr val="dk1"/>
              </a:buClr>
              <a:buSzPts val="2000"/>
              <a:buFont typeface="Cambria"/>
              <a:buAutoNum type="arabicParenR"/>
            </a:pPr>
            <a:r>
              <a:rPr lang="en-US" sz="2000" b="0" i="0" u="none" strike="noStrike" cap="none">
                <a:solidFill>
                  <a:schemeClr val="dk1"/>
                </a:solidFill>
                <a:latin typeface="Cambria"/>
                <a:ea typeface="Cambria"/>
                <a:cs typeface="Cambria"/>
                <a:sym typeface="Cambria"/>
              </a:rPr>
              <a:t>The execution context of the program</a:t>
            </a:r>
            <a:endParaRPr sz="2000" b="0" i="0" u="none" strike="noStrike" cap="none">
              <a:solidFill>
                <a:schemeClr val="dk1"/>
              </a:solidFill>
              <a:latin typeface="Cambria"/>
              <a:ea typeface="Cambria"/>
              <a:cs typeface="Cambria"/>
              <a:sym typeface="Cambria"/>
            </a:endParaRPr>
          </a:p>
          <a:p>
            <a:pPr marL="800100" marR="0" lvl="1" indent="-215900" algn="l" rtl="0">
              <a:spcBef>
                <a:spcPts val="0"/>
              </a:spcBef>
              <a:spcAft>
                <a:spcPts val="0"/>
              </a:spcAft>
              <a:buClr>
                <a:schemeClr val="dk1"/>
              </a:buClr>
              <a:buSzPts val="2000"/>
              <a:buFont typeface="Arial"/>
              <a:buNone/>
            </a:pPr>
            <a:endParaRPr sz="2000" b="0" i="0" u="none" strike="noStrike" cap="none">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0" marR="0" lvl="0" indent="0" algn="l" rtl="0">
              <a:spcBef>
                <a:spcPts val="0"/>
              </a:spcBef>
              <a:spcAft>
                <a:spcPts val="0"/>
              </a:spcAft>
              <a:buNone/>
            </a:pPr>
            <a:endParaRPr sz="2000" b="0" i="0">
              <a:solidFill>
                <a:schemeClr val="dk1"/>
              </a:solidFill>
              <a:latin typeface="Cambria"/>
              <a:ea typeface="Cambria"/>
              <a:cs typeface="Cambria"/>
              <a:sym typeface="Cambria"/>
            </a:endParaRPr>
          </a:p>
        </p:txBody>
      </p:sp>
      <p:sp>
        <p:nvSpPr>
          <p:cNvPr id="482" name="Google Shape;482;p27"/>
          <p:cNvSpPr/>
          <p:nvPr/>
        </p:nvSpPr>
        <p:spPr>
          <a:xfrm>
            <a:off x="2438400" y="2057401"/>
            <a:ext cx="66294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483" name="Google Shape;483;p2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484" name="Google Shape;484;p27"/>
          <p:cNvSpPr txBox="1">
            <a:spLocks noGrp="1"/>
          </p:cNvSpPr>
          <p:nvPr>
            <p:ph type="title"/>
          </p:nvPr>
        </p:nvSpPr>
        <p:spPr>
          <a:xfrm>
            <a:off x="457200" y="76200"/>
            <a:ext cx="10887075" cy="7715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mbria"/>
              <a:buNone/>
            </a:pPr>
            <a:r>
              <a:rPr lang="en-US" sz="4000">
                <a:latin typeface="Cambria"/>
                <a:ea typeface="Cambria"/>
                <a:cs typeface="Cambria"/>
                <a:sym typeface="Cambria"/>
              </a:rPr>
              <a:t>MAJOR ACHIEVEMENTS-</a:t>
            </a:r>
            <a:r>
              <a:rPr lang="en-US" sz="4000" b="1">
                <a:solidFill>
                  <a:srgbClr val="C00000"/>
                </a:solidFill>
                <a:latin typeface="Cambria"/>
                <a:ea typeface="Cambria"/>
                <a:cs typeface="Cambria"/>
                <a:sym typeface="Cambria"/>
              </a:rPr>
              <a:t>The Process</a:t>
            </a:r>
            <a:endParaRPr sz="4000" b="1">
              <a:solidFill>
                <a:srgbClr val="C00000"/>
              </a:solidFill>
              <a:latin typeface="Cambria"/>
              <a:ea typeface="Cambria"/>
              <a:cs typeface="Cambria"/>
              <a:sym typeface="Cambria"/>
            </a:endParaRPr>
          </a:p>
        </p:txBody>
      </p:sp>
      <p:sp>
        <p:nvSpPr>
          <p:cNvPr id="485" name="Google Shape;4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486" name="Google Shape;4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8"/>
          <p:cNvSpPr txBox="1"/>
          <p:nvPr/>
        </p:nvSpPr>
        <p:spPr>
          <a:xfrm>
            <a:off x="266701" y="258901"/>
            <a:ext cx="6134100" cy="510909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i="0">
                <a:solidFill>
                  <a:srgbClr val="BF0000"/>
                </a:solidFill>
                <a:latin typeface="Cambria"/>
                <a:ea typeface="Cambria"/>
                <a:cs typeface="Cambria"/>
                <a:sym typeface="Cambria"/>
              </a:rPr>
              <a:t>The Process…</a:t>
            </a:r>
            <a:endParaRPr sz="3200" b="1" i="0">
              <a:solidFill>
                <a:srgbClr val="BF0000"/>
              </a:solidFill>
              <a:latin typeface="Cambria"/>
              <a:ea typeface="Cambria"/>
              <a:cs typeface="Cambria"/>
              <a:sym typeface="Cambria"/>
            </a:endParaRPr>
          </a:p>
          <a:p>
            <a:pPr marL="457200" marR="0" lvl="0" indent="-4572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execution context, or process state is the internal data by which the OS is able to supervise and control the process. </a:t>
            </a:r>
            <a:endParaRPr sz="2000" b="0" i="0">
              <a:solidFill>
                <a:schemeClr val="dk1"/>
              </a:solidFill>
              <a:latin typeface="Cambria"/>
              <a:ea typeface="Cambria"/>
              <a:cs typeface="Cambria"/>
              <a:sym typeface="Cambria"/>
            </a:endParaRPr>
          </a:p>
          <a:p>
            <a:pPr marL="457200" marR="0" lvl="0" indent="-4572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This internal information is separated from the process, because the OS has information not permitted to the process</a:t>
            </a: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Fig.1 indicates a way in which processes may be managed. Two processes, a and B, exist in portions of main memory.</a:t>
            </a: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process list contains one entry for each process, which includes a pointer to the location of the block of memory that contains the process.</a:t>
            </a: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entry may also include part or all of the execution context of the process.</a:t>
            </a:r>
            <a:endParaRPr sz="2000" b="0" i="0">
              <a:solidFill>
                <a:schemeClr val="dk1"/>
              </a:solidFill>
              <a:latin typeface="Cambria"/>
              <a:ea typeface="Cambria"/>
              <a:cs typeface="Cambria"/>
              <a:sym typeface="Cambria"/>
            </a:endParaRPr>
          </a:p>
          <a:p>
            <a:pPr marL="0" marR="0" lvl="0" indent="0" algn="l" rtl="0">
              <a:spcBef>
                <a:spcPts val="0"/>
              </a:spcBef>
              <a:spcAft>
                <a:spcPts val="0"/>
              </a:spcAft>
              <a:buNone/>
            </a:pPr>
            <a:endParaRPr sz="2000" b="1" i="0">
              <a:solidFill>
                <a:schemeClr val="dk1"/>
              </a:solidFill>
              <a:latin typeface="Cambria"/>
              <a:ea typeface="Cambria"/>
              <a:cs typeface="Cambria"/>
              <a:sym typeface="Cambria"/>
            </a:endParaRPr>
          </a:p>
        </p:txBody>
      </p:sp>
      <p:sp>
        <p:nvSpPr>
          <p:cNvPr id="492" name="Google Shape;492;p28"/>
          <p:cNvSpPr txBox="1"/>
          <p:nvPr/>
        </p:nvSpPr>
        <p:spPr>
          <a:xfrm>
            <a:off x="4343400" y="1398155"/>
            <a:ext cx="6991350"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Arial"/>
              <a:buNone/>
            </a:pPr>
            <a:r>
              <a:rPr lang="en-US" sz="2200" b="0" i="0">
                <a:solidFill>
                  <a:schemeClr val="dk1"/>
                </a:solidFill>
                <a:latin typeface="Times New Roman"/>
                <a:ea typeface="Times New Roman"/>
                <a:cs typeface="Times New Roman"/>
                <a:sym typeface="Times New Roman"/>
              </a:rPr>
              <a:t>     </a:t>
            </a:r>
            <a:endParaRPr sz="2200" b="0" i="0">
              <a:solidFill>
                <a:schemeClr val="dk1"/>
              </a:solidFill>
              <a:latin typeface="Times New Roman"/>
              <a:ea typeface="Times New Roman"/>
              <a:cs typeface="Times New Roman"/>
              <a:sym typeface="Times New Roman"/>
            </a:endParaRPr>
          </a:p>
        </p:txBody>
      </p:sp>
      <p:sp>
        <p:nvSpPr>
          <p:cNvPr id="493" name="Google Shape;493;p28"/>
          <p:cNvSpPr/>
          <p:nvPr/>
        </p:nvSpPr>
        <p:spPr>
          <a:xfrm>
            <a:off x="2438400" y="2057401"/>
            <a:ext cx="66294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494" name="Google Shape;494;p28"/>
          <p:cNvPicPr preferRelativeResize="0"/>
          <p:nvPr/>
        </p:nvPicPr>
        <p:blipFill rotWithShape="1">
          <a:blip r:embed="rId3">
            <a:alphaModFix/>
          </a:blip>
          <a:srcRect/>
          <a:stretch/>
        </p:blipFill>
        <p:spPr>
          <a:xfrm>
            <a:off x="6400801" y="749214"/>
            <a:ext cx="5153024" cy="5765022"/>
          </a:xfrm>
          <a:prstGeom prst="rect">
            <a:avLst/>
          </a:prstGeom>
          <a:noFill/>
          <a:ln>
            <a:noFill/>
          </a:ln>
        </p:spPr>
      </p:pic>
      <p:pic>
        <p:nvPicPr>
          <p:cNvPr id="495" name="Google Shape;495;p28"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497" name="Google Shape;497;p28"/>
          <p:cNvSpPr txBox="1"/>
          <p:nvPr/>
        </p:nvSpPr>
        <p:spPr>
          <a:xfrm>
            <a:off x="8515350" y="6363384"/>
            <a:ext cx="32766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mbria"/>
                <a:ea typeface="Cambria"/>
                <a:cs typeface="Cambria"/>
                <a:sym typeface="Cambria"/>
              </a:rPr>
              <a:t>Fig.1 Typical process Implementation</a:t>
            </a:r>
            <a:endParaRPr sz="1400" b="1">
              <a:solidFill>
                <a:schemeClr val="dk1"/>
              </a:solidFill>
              <a:latin typeface="Cambria"/>
              <a:ea typeface="Cambria"/>
              <a:cs typeface="Cambria"/>
              <a:sym typeface="Cambria"/>
            </a:endParaRPr>
          </a:p>
        </p:txBody>
      </p:sp>
      <p:sp>
        <p:nvSpPr>
          <p:cNvPr id="498" name="Google Shape;49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499" name="Google Shape;49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9"/>
          <p:cNvSpPr txBox="1"/>
          <p:nvPr/>
        </p:nvSpPr>
        <p:spPr>
          <a:xfrm>
            <a:off x="542925" y="485775"/>
            <a:ext cx="9416755" cy="387798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i="0">
                <a:solidFill>
                  <a:srgbClr val="BF0000"/>
                </a:solidFill>
                <a:latin typeface="Cambria"/>
                <a:ea typeface="Cambria"/>
                <a:cs typeface="Cambria"/>
                <a:sym typeface="Cambria"/>
              </a:rPr>
              <a:t>The Process…</a:t>
            </a:r>
            <a:endParaRPr sz="3200" b="1" i="0">
              <a:solidFill>
                <a:srgbClr val="BF0000"/>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remainder of the execution context is stored elsewhere, perhaps with the process itself or frequently in a separate region of memory.</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process index register contains the index into the process list of the process currently controlling the processor.</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program counter points to the next instruction in that process to be executed.</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base and limit registers define the region in memory occupied by the process.</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0" marR="0" lvl="0" indent="0" algn="l" rtl="0">
              <a:spcBef>
                <a:spcPts val="0"/>
              </a:spcBef>
              <a:spcAft>
                <a:spcPts val="0"/>
              </a:spcAft>
              <a:buNone/>
            </a:pPr>
            <a:endParaRPr sz="2000" b="0" i="0">
              <a:solidFill>
                <a:schemeClr val="dk1"/>
              </a:solidFill>
              <a:latin typeface="Times New Roman"/>
              <a:ea typeface="Times New Roman"/>
              <a:cs typeface="Times New Roman"/>
              <a:sym typeface="Times New Roman"/>
            </a:endParaRPr>
          </a:p>
        </p:txBody>
      </p:sp>
      <p:sp>
        <p:nvSpPr>
          <p:cNvPr id="505" name="Google Shape;505;p29"/>
          <p:cNvSpPr txBox="1"/>
          <p:nvPr/>
        </p:nvSpPr>
        <p:spPr>
          <a:xfrm>
            <a:off x="4343400" y="1398155"/>
            <a:ext cx="6991350"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Arial"/>
              <a:buNone/>
            </a:pPr>
            <a:r>
              <a:rPr lang="en-US" sz="2200" b="0" i="0">
                <a:solidFill>
                  <a:schemeClr val="dk1"/>
                </a:solidFill>
                <a:latin typeface="Times New Roman"/>
                <a:ea typeface="Times New Roman"/>
                <a:cs typeface="Times New Roman"/>
                <a:sym typeface="Times New Roman"/>
              </a:rPr>
              <a:t>     </a:t>
            </a:r>
            <a:endParaRPr sz="2200" b="0" i="0">
              <a:solidFill>
                <a:schemeClr val="dk1"/>
              </a:solidFill>
              <a:latin typeface="Times New Roman"/>
              <a:ea typeface="Times New Roman"/>
              <a:cs typeface="Times New Roman"/>
              <a:sym typeface="Times New Roman"/>
            </a:endParaRPr>
          </a:p>
        </p:txBody>
      </p:sp>
      <p:sp>
        <p:nvSpPr>
          <p:cNvPr id="506" name="Google Shape;506;p29"/>
          <p:cNvSpPr/>
          <p:nvPr/>
        </p:nvSpPr>
        <p:spPr>
          <a:xfrm>
            <a:off x="2438400" y="2057401"/>
            <a:ext cx="66294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507" name="Google Shape;507;p2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508" name="Google Shape;50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509" name="Google Shape;50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1428751" y="188914"/>
            <a:ext cx="9059864" cy="8778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00"/>
              </a:buClr>
              <a:buSzPts val="4000"/>
              <a:buFont typeface="Cambria"/>
              <a:buNone/>
            </a:pPr>
            <a:r>
              <a:rPr lang="en-US" sz="4000">
                <a:solidFill>
                  <a:srgbClr val="003300"/>
                </a:solidFill>
                <a:latin typeface="Cambria"/>
                <a:ea typeface="Cambria"/>
                <a:cs typeface="Cambria"/>
                <a:sym typeface="Cambria"/>
              </a:rPr>
              <a:t>What is operating  system?</a:t>
            </a:r>
            <a:endParaRPr sz="4000">
              <a:solidFill>
                <a:srgbClr val="003300"/>
              </a:solidFill>
              <a:latin typeface="Cambria"/>
              <a:ea typeface="Cambria"/>
              <a:cs typeface="Cambria"/>
              <a:sym typeface="Cambria"/>
            </a:endParaRPr>
          </a:p>
        </p:txBody>
      </p:sp>
      <p:sp>
        <p:nvSpPr>
          <p:cNvPr id="119" name="Google Shape;119;p3"/>
          <p:cNvSpPr txBox="1">
            <a:spLocks noGrp="1"/>
          </p:cNvSpPr>
          <p:nvPr>
            <p:ph type="body" idx="1"/>
          </p:nvPr>
        </p:nvSpPr>
        <p:spPr>
          <a:xfrm>
            <a:off x="1636713" y="1336677"/>
            <a:ext cx="4305300"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Clr>
                <a:srgbClr val="003300"/>
              </a:buClr>
              <a:buSzPts val="2800"/>
              <a:buNone/>
            </a:pPr>
            <a:r>
              <a:rPr lang="en-US" b="1" u="sng">
                <a:solidFill>
                  <a:srgbClr val="003300"/>
                </a:solidFill>
                <a:latin typeface="Cambria"/>
                <a:ea typeface="Cambria"/>
                <a:cs typeface="Cambria"/>
                <a:sym typeface="Cambria"/>
              </a:rPr>
              <a:t>Definition:</a:t>
            </a:r>
            <a:endParaRPr b="1" u="sng">
              <a:solidFill>
                <a:srgbClr val="003300"/>
              </a:solidFill>
              <a:latin typeface="Cambria"/>
              <a:ea typeface="Cambria"/>
              <a:cs typeface="Cambria"/>
              <a:sym typeface="Cambria"/>
            </a:endParaRPr>
          </a:p>
          <a:p>
            <a:pPr marL="502919" lvl="0" indent="-457200" algn="l" rtl="0">
              <a:lnSpc>
                <a:spcPct val="90000"/>
              </a:lnSpc>
              <a:spcBef>
                <a:spcPts val="1000"/>
              </a:spcBef>
              <a:spcAft>
                <a:spcPts val="0"/>
              </a:spcAft>
              <a:buClr>
                <a:srgbClr val="C00000"/>
              </a:buClr>
              <a:buSzPts val="2400"/>
              <a:buFont typeface="Noto Sans Symbols"/>
              <a:buChar char="⚫"/>
            </a:pPr>
            <a:r>
              <a:rPr lang="en-US" sz="2400" b="1">
                <a:solidFill>
                  <a:srgbClr val="C00000"/>
                </a:solidFill>
                <a:latin typeface="Cambria"/>
                <a:ea typeface="Cambria"/>
                <a:cs typeface="Cambria"/>
                <a:sym typeface="Cambria"/>
              </a:rPr>
              <a:t>The operating system acts as an Interface between the user and computer hardware</a:t>
            </a:r>
            <a:endParaRPr sz="2400" b="1">
              <a:solidFill>
                <a:srgbClr val="C00000"/>
              </a:solidFill>
              <a:latin typeface="Cambria"/>
              <a:ea typeface="Cambria"/>
              <a:cs typeface="Cambria"/>
              <a:sym typeface="Cambria"/>
            </a:endParaRPr>
          </a:p>
          <a:p>
            <a:pPr marL="502919" lvl="0" indent="-311149" algn="l" rtl="0">
              <a:lnSpc>
                <a:spcPct val="90000"/>
              </a:lnSpc>
              <a:spcBef>
                <a:spcPts val="1000"/>
              </a:spcBef>
              <a:spcAft>
                <a:spcPts val="0"/>
              </a:spcAft>
              <a:buClr>
                <a:schemeClr val="dk1"/>
              </a:buClr>
              <a:buSzPts val="2300"/>
              <a:buFont typeface="Noto Sans Symbols"/>
              <a:buNone/>
            </a:pPr>
            <a:endParaRPr sz="2300">
              <a:solidFill>
                <a:srgbClr val="003300"/>
              </a:solidFill>
              <a:latin typeface="Cambria"/>
              <a:ea typeface="Cambria"/>
              <a:cs typeface="Cambria"/>
              <a:sym typeface="Cambria"/>
            </a:endParaRPr>
          </a:p>
          <a:p>
            <a:pPr marL="502919" lvl="0" indent="-457200" algn="l" rtl="0">
              <a:lnSpc>
                <a:spcPct val="90000"/>
              </a:lnSpc>
              <a:spcBef>
                <a:spcPts val="1000"/>
              </a:spcBef>
              <a:spcAft>
                <a:spcPts val="0"/>
              </a:spcAft>
              <a:buClr>
                <a:srgbClr val="003300"/>
              </a:buClr>
              <a:buSzPts val="2300"/>
              <a:buFont typeface="Noto Sans Symbols"/>
              <a:buChar char="⚫"/>
            </a:pPr>
            <a:r>
              <a:rPr lang="en-US" sz="2300">
                <a:solidFill>
                  <a:srgbClr val="003300"/>
                </a:solidFill>
                <a:latin typeface="Cambria"/>
                <a:ea typeface="Cambria"/>
                <a:cs typeface="Cambria"/>
                <a:sym typeface="Cambria"/>
              </a:rPr>
              <a:t>Without an operating system, a computer would be useless</a:t>
            </a:r>
            <a:endParaRPr sz="2300">
              <a:solidFill>
                <a:srgbClr val="003300"/>
              </a:solidFill>
              <a:latin typeface="Cambria"/>
              <a:ea typeface="Cambria"/>
              <a:cs typeface="Cambria"/>
              <a:sym typeface="Cambria"/>
            </a:endParaRPr>
          </a:p>
          <a:p>
            <a:pPr marL="45720" lvl="0" indent="0" algn="l" rtl="0">
              <a:lnSpc>
                <a:spcPct val="90000"/>
              </a:lnSpc>
              <a:spcBef>
                <a:spcPts val="1000"/>
              </a:spcBef>
              <a:spcAft>
                <a:spcPts val="0"/>
              </a:spcAft>
              <a:buClr>
                <a:schemeClr val="dk1"/>
              </a:buClr>
              <a:buSzPts val="2800"/>
              <a:buNone/>
            </a:pPr>
            <a:endParaRPr>
              <a:solidFill>
                <a:srgbClr val="C00000"/>
              </a:solidFill>
              <a:latin typeface="Cambria"/>
              <a:ea typeface="Cambria"/>
              <a:cs typeface="Cambria"/>
              <a:sym typeface="Cambria"/>
            </a:endParaRPr>
          </a:p>
          <a:p>
            <a:pPr marL="45720" lvl="0" indent="0" algn="l" rtl="0">
              <a:lnSpc>
                <a:spcPct val="90000"/>
              </a:lnSpc>
              <a:spcBef>
                <a:spcPts val="1000"/>
              </a:spcBef>
              <a:spcAft>
                <a:spcPts val="0"/>
              </a:spcAft>
              <a:buClr>
                <a:schemeClr val="dk1"/>
              </a:buClr>
              <a:buSzPts val="2800"/>
              <a:buNone/>
            </a:pPr>
            <a:endParaRPr>
              <a:solidFill>
                <a:srgbClr val="C00000"/>
              </a:solidFill>
              <a:latin typeface="Cambria"/>
              <a:ea typeface="Cambria"/>
              <a:cs typeface="Cambria"/>
              <a:sym typeface="Cambria"/>
            </a:endParaRPr>
          </a:p>
        </p:txBody>
      </p:sp>
      <p:pic>
        <p:nvPicPr>
          <p:cNvPr id="120" name="Google Shape;120;p3"/>
          <p:cNvPicPr preferRelativeResize="0"/>
          <p:nvPr/>
        </p:nvPicPr>
        <p:blipFill rotWithShape="1">
          <a:blip r:embed="rId3">
            <a:alphaModFix/>
          </a:blip>
          <a:srcRect/>
          <a:stretch/>
        </p:blipFill>
        <p:spPr>
          <a:xfrm>
            <a:off x="7107239" y="2420939"/>
            <a:ext cx="3144837" cy="3894137"/>
          </a:xfrm>
          <a:prstGeom prst="rect">
            <a:avLst/>
          </a:prstGeom>
          <a:noFill/>
          <a:ln>
            <a:noFill/>
          </a:ln>
        </p:spPr>
      </p:pic>
      <p:sp>
        <p:nvSpPr>
          <p:cNvPr id="121" name="Google Shape;121;p3"/>
          <p:cNvSpPr txBox="1"/>
          <p:nvPr/>
        </p:nvSpPr>
        <p:spPr>
          <a:xfrm>
            <a:off x="6691314" y="1344613"/>
            <a:ext cx="3976687"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3300"/>
                </a:solidFill>
                <a:latin typeface="Cambria"/>
                <a:ea typeface="Cambria"/>
                <a:cs typeface="Cambria"/>
                <a:sym typeface="Cambria"/>
              </a:rPr>
              <a:t>“</a:t>
            </a:r>
            <a:r>
              <a:rPr lang="en-US" sz="1800" b="0" i="0" u="none" strike="noStrike" cap="none">
                <a:solidFill>
                  <a:srgbClr val="003300"/>
                </a:solidFill>
                <a:latin typeface="Cambria"/>
                <a:ea typeface="Cambria"/>
                <a:cs typeface="Cambria"/>
                <a:sym typeface="Cambria"/>
              </a:rPr>
              <a:t>OS is designed in such a way, that it is convenient to use in an efficient manner</a:t>
            </a:r>
            <a:r>
              <a:rPr lang="en-US" sz="1800" b="1" i="0" u="none" strike="noStrike" cap="none">
                <a:solidFill>
                  <a:srgbClr val="003300"/>
                </a:solidFill>
                <a:latin typeface="Cambria"/>
                <a:ea typeface="Cambria"/>
                <a:cs typeface="Cambria"/>
                <a:sym typeface="Cambria"/>
              </a:rPr>
              <a:t>”</a:t>
            </a:r>
            <a:endParaRPr sz="1800" b="1" i="0" u="none" strike="noStrike" cap="none">
              <a:solidFill>
                <a:srgbClr val="003300"/>
              </a:solidFill>
              <a:latin typeface="Cambria"/>
              <a:ea typeface="Cambria"/>
              <a:cs typeface="Cambria"/>
              <a:sym typeface="Cambria"/>
            </a:endParaRPr>
          </a:p>
          <a:p>
            <a:pPr marL="0" marR="0" lvl="0" indent="0" algn="l" rtl="0">
              <a:spcBef>
                <a:spcPts val="0"/>
              </a:spcBef>
              <a:spcAft>
                <a:spcPts val="0"/>
              </a:spcAft>
              <a:buNone/>
            </a:pPr>
            <a:endParaRPr sz="1800" b="0" i="0" u="none" strike="noStrike" cap="none">
              <a:solidFill>
                <a:srgbClr val="003300"/>
              </a:solidFill>
              <a:latin typeface="Cambria"/>
              <a:ea typeface="Cambria"/>
              <a:cs typeface="Cambria"/>
              <a:sym typeface="Cambria"/>
            </a:endParaRPr>
          </a:p>
        </p:txBody>
      </p:sp>
      <p:sp>
        <p:nvSpPr>
          <p:cNvPr id="122" name="Google Shape;122;p3"/>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dk1"/>
                </a:solidFill>
                <a:latin typeface="Cambria"/>
                <a:ea typeface="Cambria"/>
                <a:cs typeface="Cambria"/>
                <a:sym typeface="Cambria"/>
              </a:rPr>
              <a:t>Figure 1. Components of Computer system</a:t>
            </a:r>
            <a:endParaRPr sz="1200" b="1" i="0" u="none" strike="noStrike" cap="none">
              <a:solidFill>
                <a:schemeClr val="dk1"/>
              </a:solidFill>
              <a:latin typeface="Cambria"/>
              <a:ea typeface="Cambria"/>
              <a:cs typeface="Cambria"/>
              <a:sym typeface="Cambria"/>
            </a:endParaRPr>
          </a:p>
        </p:txBody>
      </p:sp>
      <p:pic>
        <p:nvPicPr>
          <p:cNvPr id="123" name="Google Shape;123;p3"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125" name="Google Shape;125;p3"/>
          <p:cNvSpPr txBox="1">
            <a:spLocks noGrp="1"/>
          </p:cNvSpPr>
          <p:nvPr>
            <p:ph type="ftr" idx="11"/>
          </p:nvPr>
        </p:nvSpPr>
        <p:spPr>
          <a:xfrm>
            <a:off x="3948115" y="6433127"/>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126" name="Google Shape;1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3</a:t>
            </a:fld>
            <a:endParaRPr>
              <a:latin typeface="Cambria"/>
              <a:ea typeface="Cambria"/>
              <a:cs typeface="Cambria"/>
              <a:sym typeface="Cambri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5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5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0"/>
          <p:cNvSpPr txBox="1"/>
          <p:nvPr/>
        </p:nvSpPr>
        <p:spPr>
          <a:xfrm>
            <a:off x="609601" y="2601477"/>
            <a:ext cx="11182350" cy="430887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needs of users can be met by a computing environment that supports modular programming and the flexible use of data. </a:t>
            </a: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System managers need efficient and orderly control of storage allocation.</a:t>
            </a: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OS, to satisfy these requirements, has five principal storage management responsibilities:</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Typically, operating system meet these requirements with virtual memory and file system facilities.</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p:txBody>
      </p:sp>
      <p:pic>
        <p:nvPicPr>
          <p:cNvPr id="515" name="Google Shape;515;p30"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516" name="Google Shape;51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517" name="Google Shape;51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518" name="Google Shape;518;p30"/>
          <p:cNvSpPr txBox="1">
            <a:spLocks noGrp="1"/>
          </p:cNvSpPr>
          <p:nvPr>
            <p:ph type="title"/>
          </p:nvPr>
        </p:nvSpPr>
        <p:spPr>
          <a:xfrm>
            <a:off x="304800" y="286822"/>
            <a:ext cx="10515600" cy="569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MAJOR ACHIEVEMENTS - </a:t>
            </a:r>
            <a:r>
              <a:rPr lang="en-US" sz="3600" b="1">
                <a:solidFill>
                  <a:srgbClr val="C00000"/>
                </a:solidFill>
                <a:latin typeface="Cambria"/>
                <a:ea typeface="Cambria"/>
                <a:cs typeface="Cambria"/>
                <a:sym typeface="Cambria"/>
              </a:rPr>
              <a:t>Memory Management</a:t>
            </a:r>
            <a:br>
              <a:rPr lang="en-US" sz="3600">
                <a:latin typeface="Cambria"/>
                <a:ea typeface="Cambria"/>
                <a:cs typeface="Cambria"/>
                <a:sym typeface="Cambria"/>
              </a:rPr>
            </a:br>
            <a:endParaRPr sz="3600" b="1">
              <a:latin typeface="Cambria"/>
              <a:ea typeface="Cambria"/>
              <a:cs typeface="Cambria"/>
              <a:sym typeface="Cambria"/>
            </a:endParaRPr>
          </a:p>
        </p:txBody>
      </p:sp>
      <p:grpSp>
        <p:nvGrpSpPr>
          <p:cNvPr id="519" name="Google Shape;519;p30"/>
          <p:cNvGrpSpPr/>
          <p:nvPr/>
        </p:nvGrpSpPr>
        <p:grpSpPr>
          <a:xfrm>
            <a:off x="3786984" y="606540"/>
            <a:ext cx="4052088" cy="1430554"/>
            <a:chOff x="1485901" y="419"/>
            <a:chExt cx="4052088" cy="1430554"/>
          </a:xfrm>
        </p:grpSpPr>
        <p:sp>
          <p:nvSpPr>
            <p:cNvPr id="520" name="Google Shape;520;p30"/>
            <p:cNvSpPr/>
            <p:nvPr/>
          </p:nvSpPr>
          <p:spPr>
            <a:xfrm>
              <a:off x="1485901" y="383009"/>
              <a:ext cx="1330748" cy="665374"/>
            </a:xfrm>
            <a:prstGeom prst="roundRect">
              <a:avLst>
                <a:gd name="adj" fmla="val 10000"/>
              </a:avLst>
            </a:prstGeom>
            <a:gradFill>
              <a:gsLst>
                <a:gs pos="0">
                  <a:srgbClr val="F08B54"/>
                </a:gs>
                <a:gs pos="50000">
                  <a:srgbClr val="F67A26"/>
                </a:gs>
                <a:gs pos="100000">
                  <a:srgbClr val="E36A1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txBox="1"/>
            <p:nvPr/>
          </p:nvSpPr>
          <p:spPr>
            <a:xfrm>
              <a:off x="1505389" y="402497"/>
              <a:ext cx="1291772" cy="626398"/>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Cambria"/>
                <a:buNone/>
              </a:pPr>
              <a:r>
                <a:rPr lang="en-US" sz="1800">
                  <a:solidFill>
                    <a:schemeClr val="lt1"/>
                  </a:solidFill>
                  <a:latin typeface="Cambria"/>
                  <a:ea typeface="Cambria"/>
                  <a:cs typeface="Cambria"/>
                  <a:sym typeface="Cambria"/>
                </a:rPr>
                <a:t>Memory Management</a:t>
              </a:r>
              <a:endParaRPr sz="1800">
                <a:solidFill>
                  <a:schemeClr val="lt1"/>
                </a:solidFill>
                <a:latin typeface="Cambria"/>
                <a:ea typeface="Cambria"/>
                <a:cs typeface="Cambria"/>
                <a:sym typeface="Cambria"/>
              </a:endParaRPr>
            </a:p>
          </p:txBody>
        </p:sp>
        <p:sp>
          <p:nvSpPr>
            <p:cNvPr id="522" name="Google Shape;522;p30"/>
            <p:cNvSpPr/>
            <p:nvPr/>
          </p:nvSpPr>
          <p:spPr>
            <a:xfrm rot="-2142401">
              <a:off x="2755035" y="482565"/>
              <a:ext cx="655528" cy="83671"/>
            </a:xfrm>
            <a:custGeom>
              <a:avLst/>
              <a:gdLst/>
              <a:ahLst/>
              <a:cxnLst/>
              <a:rect l="l" t="t" r="r" b="b"/>
              <a:pathLst>
                <a:path w="120000" h="120000" extrusionOk="0">
                  <a:moveTo>
                    <a:pt x="0" y="59999"/>
                  </a:moveTo>
                  <a:lnTo>
                    <a:pt x="120000" y="59999"/>
                  </a:lnTo>
                </a:path>
              </a:pathLst>
            </a:custGeom>
            <a:noFill/>
            <a:ln w="9525"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txBox="1"/>
            <p:nvPr/>
          </p:nvSpPr>
          <p:spPr>
            <a:xfrm rot="-2142401">
              <a:off x="3066411" y="508013"/>
              <a:ext cx="32776" cy="3277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524" name="Google Shape;524;p30"/>
            <p:cNvSpPr/>
            <p:nvPr/>
          </p:nvSpPr>
          <p:spPr>
            <a:xfrm>
              <a:off x="3348949" y="419"/>
              <a:ext cx="2150941" cy="665374"/>
            </a:xfrm>
            <a:prstGeom prst="roundRect">
              <a:avLst>
                <a:gd name="adj" fmla="val 10000"/>
              </a:avLst>
            </a:prstGeom>
            <a:gradFill>
              <a:gsLst>
                <a:gs pos="0">
                  <a:srgbClr val="FFC647"/>
                </a:gs>
                <a:gs pos="50000">
                  <a:srgbClr val="FFC600"/>
                </a:gs>
                <a:gs pos="100000">
                  <a:srgbClr val="E3B4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txBox="1"/>
            <p:nvPr/>
          </p:nvSpPr>
          <p:spPr>
            <a:xfrm>
              <a:off x="3368437" y="19907"/>
              <a:ext cx="2111965" cy="626398"/>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Cambria"/>
                <a:buNone/>
              </a:pPr>
              <a:r>
                <a:rPr lang="en-US" sz="1800" b="1">
                  <a:solidFill>
                    <a:schemeClr val="lt1"/>
                  </a:solidFill>
                  <a:latin typeface="Cambria"/>
                  <a:ea typeface="Cambria"/>
                  <a:cs typeface="Cambria"/>
                  <a:sym typeface="Cambria"/>
                </a:rPr>
                <a:t>Main Memory</a:t>
              </a:r>
              <a:endParaRPr/>
            </a:p>
          </p:txBody>
        </p:sp>
        <p:sp>
          <p:nvSpPr>
            <p:cNvPr id="526" name="Google Shape;526;p30"/>
            <p:cNvSpPr/>
            <p:nvPr/>
          </p:nvSpPr>
          <p:spPr>
            <a:xfrm rot="2142401">
              <a:off x="2755035" y="865155"/>
              <a:ext cx="655528" cy="83671"/>
            </a:xfrm>
            <a:custGeom>
              <a:avLst/>
              <a:gdLst/>
              <a:ahLst/>
              <a:cxnLst/>
              <a:rect l="l" t="t" r="r" b="b"/>
              <a:pathLst>
                <a:path w="120000" h="120000" extrusionOk="0">
                  <a:moveTo>
                    <a:pt x="0" y="59999"/>
                  </a:moveTo>
                  <a:lnTo>
                    <a:pt x="120000" y="59999"/>
                  </a:lnTo>
                </a:path>
              </a:pathLst>
            </a:custGeom>
            <a:noFill/>
            <a:ln w="9525"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txBox="1"/>
            <p:nvPr/>
          </p:nvSpPr>
          <p:spPr>
            <a:xfrm rot="2142401">
              <a:off x="3066411" y="890603"/>
              <a:ext cx="32776" cy="3277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528" name="Google Shape;528;p30"/>
            <p:cNvSpPr/>
            <p:nvPr/>
          </p:nvSpPr>
          <p:spPr>
            <a:xfrm>
              <a:off x="3348949" y="765599"/>
              <a:ext cx="2189040" cy="665374"/>
            </a:xfrm>
            <a:prstGeom prst="roundRect">
              <a:avLst>
                <a:gd name="adj" fmla="val 10000"/>
              </a:avLst>
            </a:prstGeom>
            <a:gradFill>
              <a:gsLst>
                <a:gs pos="0">
                  <a:srgbClr val="FFC647"/>
                </a:gs>
                <a:gs pos="50000">
                  <a:srgbClr val="FFC600"/>
                </a:gs>
                <a:gs pos="100000">
                  <a:srgbClr val="E3B4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txBox="1"/>
            <p:nvPr/>
          </p:nvSpPr>
          <p:spPr>
            <a:xfrm>
              <a:off x="3368437" y="785087"/>
              <a:ext cx="2150064" cy="626398"/>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Cambria"/>
                <a:buNone/>
              </a:pPr>
              <a:r>
                <a:rPr lang="en-US" sz="1800" b="1">
                  <a:solidFill>
                    <a:schemeClr val="lt1"/>
                  </a:solidFill>
                  <a:latin typeface="Cambria"/>
                  <a:ea typeface="Cambria"/>
                  <a:cs typeface="Cambria"/>
                  <a:sym typeface="Cambria"/>
                </a:rPr>
                <a:t>Virtual Memory</a:t>
              </a:r>
              <a:endParaRPr/>
            </a:p>
          </p:txBody>
        </p:sp>
      </p:grpSp>
      <p:grpSp>
        <p:nvGrpSpPr>
          <p:cNvPr id="530" name="Google Shape;530;p30"/>
          <p:cNvGrpSpPr/>
          <p:nvPr/>
        </p:nvGrpSpPr>
        <p:grpSpPr>
          <a:xfrm>
            <a:off x="2187507" y="4100658"/>
            <a:ext cx="7285173" cy="1479550"/>
            <a:chOff x="725" y="0"/>
            <a:chExt cx="7285173" cy="1479550"/>
          </a:xfrm>
        </p:grpSpPr>
        <p:sp>
          <p:nvSpPr>
            <p:cNvPr id="531" name="Google Shape;531;p30"/>
            <p:cNvSpPr/>
            <p:nvPr/>
          </p:nvSpPr>
          <p:spPr>
            <a:xfrm>
              <a:off x="725" y="0"/>
              <a:ext cx="1284409" cy="14795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txBox="1"/>
            <p:nvPr/>
          </p:nvSpPr>
          <p:spPr>
            <a:xfrm>
              <a:off x="38344" y="37619"/>
              <a:ext cx="1209171" cy="140431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mbria"/>
                <a:buNone/>
              </a:pPr>
              <a:r>
                <a:rPr lang="en-US" sz="1400">
                  <a:solidFill>
                    <a:schemeClr val="lt1"/>
                  </a:solidFill>
                  <a:latin typeface="Cambria"/>
                  <a:ea typeface="Cambria"/>
                  <a:cs typeface="Cambria"/>
                  <a:sym typeface="Cambria"/>
                </a:rPr>
                <a:t>process isolation</a:t>
              </a:r>
              <a:endParaRPr/>
            </a:p>
          </p:txBody>
        </p:sp>
        <p:sp>
          <p:nvSpPr>
            <p:cNvPr id="533" name="Google Shape;533;p30"/>
            <p:cNvSpPr/>
            <p:nvPr/>
          </p:nvSpPr>
          <p:spPr>
            <a:xfrm>
              <a:off x="1500916" y="0"/>
              <a:ext cx="1284409" cy="1479550"/>
            </a:xfrm>
            <a:prstGeom prst="roundRect">
              <a:avLst>
                <a:gd name="adj" fmla="val 1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txBox="1"/>
            <p:nvPr/>
          </p:nvSpPr>
          <p:spPr>
            <a:xfrm>
              <a:off x="1538535" y="37619"/>
              <a:ext cx="1209171" cy="140431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mbria"/>
                <a:buNone/>
              </a:pPr>
              <a:r>
                <a:rPr lang="en-US" sz="1400">
                  <a:solidFill>
                    <a:schemeClr val="lt1"/>
                  </a:solidFill>
                  <a:latin typeface="Cambria"/>
                  <a:ea typeface="Cambria"/>
                  <a:cs typeface="Cambria"/>
                  <a:sym typeface="Cambria"/>
                </a:rPr>
                <a:t>automatic allocation and management</a:t>
              </a:r>
              <a:endParaRPr/>
            </a:p>
          </p:txBody>
        </p:sp>
        <p:sp>
          <p:nvSpPr>
            <p:cNvPr id="535" name="Google Shape;535;p30"/>
            <p:cNvSpPr/>
            <p:nvPr/>
          </p:nvSpPr>
          <p:spPr>
            <a:xfrm>
              <a:off x="3001107" y="0"/>
              <a:ext cx="1284409" cy="14795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txBox="1"/>
            <p:nvPr/>
          </p:nvSpPr>
          <p:spPr>
            <a:xfrm>
              <a:off x="3038726" y="37619"/>
              <a:ext cx="1209171" cy="140431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mbria"/>
                <a:buNone/>
              </a:pPr>
              <a:r>
                <a:rPr lang="en-US" sz="1400">
                  <a:solidFill>
                    <a:schemeClr val="lt1"/>
                  </a:solidFill>
                  <a:latin typeface="Cambria"/>
                  <a:ea typeface="Cambria"/>
                  <a:cs typeface="Cambria"/>
                  <a:sym typeface="Cambria"/>
                </a:rPr>
                <a:t>support of modular programming</a:t>
              </a:r>
              <a:endParaRPr/>
            </a:p>
          </p:txBody>
        </p:sp>
        <p:sp>
          <p:nvSpPr>
            <p:cNvPr id="537" name="Google Shape;537;p30"/>
            <p:cNvSpPr/>
            <p:nvPr/>
          </p:nvSpPr>
          <p:spPr>
            <a:xfrm>
              <a:off x="4501298" y="0"/>
              <a:ext cx="1284409" cy="1479550"/>
            </a:xfrm>
            <a:prstGeom prst="roundRect">
              <a:avLst>
                <a:gd name="adj" fmla="val 1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txBox="1"/>
            <p:nvPr/>
          </p:nvSpPr>
          <p:spPr>
            <a:xfrm>
              <a:off x="4538917" y="37619"/>
              <a:ext cx="1209171" cy="140431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mbria"/>
                <a:buNone/>
              </a:pPr>
              <a:r>
                <a:rPr lang="en-US" sz="1400">
                  <a:solidFill>
                    <a:schemeClr val="lt1"/>
                  </a:solidFill>
                  <a:latin typeface="Cambria"/>
                  <a:ea typeface="Cambria"/>
                  <a:cs typeface="Cambria"/>
                  <a:sym typeface="Cambria"/>
                </a:rPr>
                <a:t>protection and access control</a:t>
              </a:r>
              <a:endParaRPr/>
            </a:p>
          </p:txBody>
        </p:sp>
        <p:sp>
          <p:nvSpPr>
            <p:cNvPr id="539" name="Google Shape;539;p30"/>
            <p:cNvSpPr/>
            <p:nvPr/>
          </p:nvSpPr>
          <p:spPr>
            <a:xfrm>
              <a:off x="6001489" y="0"/>
              <a:ext cx="1284409" cy="1479550"/>
            </a:xfrm>
            <a:prstGeom prst="roundRect">
              <a:avLst>
                <a:gd name="adj" fmla="val 1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txBox="1"/>
            <p:nvPr/>
          </p:nvSpPr>
          <p:spPr>
            <a:xfrm>
              <a:off x="6039108" y="37619"/>
              <a:ext cx="1209171" cy="140431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Cambria"/>
                <a:buNone/>
              </a:pPr>
              <a:r>
                <a:rPr lang="en-US" sz="1400">
                  <a:solidFill>
                    <a:schemeClr val="lt1"/>
                  </a:solidFill>
                  <a:latin typeface="Cambria"/>
                  <a:ea typeface="Cambria"/>
                  <a:cs typeface="Cambria"/>
                  <a:sym typeface="Cambria"/>
                </a:rPr>
                <a:t>long-term storage</a:t>
              </a:r>
              <a:endParaRPr/>
            </a:p>
          </p:txBody>
        </p:sp>
      </p:grpSp>
      <p:grpSp>
        <p:nvGrpSpPr>
          <p:cNvPr id="541" name="Google Shape;541;p30"/>
          <p:cNvGrpSpPr/>
          <p:nvPr/>
        </p:nvGrpSpPr>
        <p:grpSpPr>
          <a:xfrm>
            <a:off x="444545" y="2037514"/>
            <a:ext cx="1716794" cy="588184"/>
            <a:chOff x="3410250" y="563"/>
            <a:chExt cx="1787437" cy="893718"/>
          </a:xfrm>
        </p:grpSpPr>
        <p:sp>
          <p:nvSpPr>
            <p:cNvPr id="542" name="Google Shape;542;p30"/>
            <p:cNvSpPr/>
            <p:nvPr/>
          </p:nvSpPr>
          <p:spPr>
            <a:xfrm>
              <a:off x="3410250" y="563"/>
              <a:ext cx="1787437" cy="893718"/>
            </a:xfrm>
            <a:prstGeom prst="roundRect">
              <a:avLst>
                <a:gd name="adj" fmla="val 10000"/>
              </a:avLst>
            </a:prstGeom>
            <a:gradFill>
              <a:gsLst>
                <a:gs pos="0">
                  <a:srgbClr val="FFC647"/>
                </a:gs>
                <a:gs pos="50000">
                  <a:srgbClr val="FFC600"/>
                </a:gs>
                <a:gs pos="100000">
                  <a:srgbClr val="E3B4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txBox="1"/>
            <p:nvPr/>
          </p:nvSpPr>
          <p:spPr>
            <a:xfrm>
              <a:off x="3436426" y="26738"/>
              <a:ext cx="1735085" cy="841366"/>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a:solidFill>
                    <a:schemeClr val="lt1"/>
                  </a:solidFill>
                  <a:latin typeface="Cambria"/>
                  <a:ea typeface="Cambria"/>
                  <a:cs typeface="Cambria"/>
                  <a:sym typeface="Cambria"/>
                </a:rPr>
                <a:t>Main Memory</a:t>
              </a:r>
              <a:endParaRPr sz="2000">
                <a:solidFill>
                  <a:schemeClr val="lt1"/>
                </a:solidFill>
                <a:latin typeface="Cambria"/>
                <a:ea typeface="Cambria"/>
                <a:cs typeface="Cambria"/>
                <a:sym typeface="Cambri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1"/>
          <p:cNvSpPr txBox="1"/>
          <p:nvPr/>
        </p:nvSpPr>
        <p:spPr>
          <a:xfrm>
            <a:off x="1123951" y="1736710"/>
            <a:ext cx="9877424" cy="4308872"/>
          </a:xfrm>
          <a:prstGeom prst="rect">
            <a:avLst/>
          </a:prstGeom>
          <a:noFill/>
          <a:ln>
            <a:noFill/>
          </a:ln>
        </p:spPr>
        <p:txBody>
          <a:bodyPr spcFirstLastPara="1" wrap="square" lIns="0" tIns="0" rIns="0" bIns="0" anchor="t" anchorCtr="0">
            <a:spAutoFit/>
          </a:bodyPr>
          <a:lstStyle/>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Virtual memory is a facility that allows programs to address memory from a logical point of view, without regard to the amount of main memory physically available.</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Paging systems were introduced, which allow Processes to be comprised of a number of fixed size blocks, called pages.</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A program references a word by means of a virtual address consisting of a page number and an offset within the page. </a:t>
            </a: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paging system provides for a dynamic mapping between the virtual address used in the program and a real address, or physical address, in main memory. Fig 2. represents virtual memory addressing.</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p:txBody>
      </p:sp>
      <p:sp>
        <p:nvSpPr>
          <p:cNvPr id="549" name="Google Shape;549;p31"/>
          <p:cNvSpPr txBox="1"/>
          <p:nvPr/>
        </p:nvSpPr>
        <p:spPr>
          <a:xfrm>
            <a:off x="4343400" y="1398155"/>
            <a:ext cx="6991350"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Arial"/>
              <a:buNone/>
            </a:pPr>
            <a:r>
              <a:rPr lang="en-US" sz="2200" b="0" i="0">
                <a:solidFill>
                  <a:schemeClr val="dk1"/>
                </a:solidFill>
                <a:latin typeface="Times New Roman"/>
                <a:ea typeface="Times New Roman"/>
                <a:cs typeface="Times New Roman"/>
                <a:sym typeface="Times New Roman"/>
              </a:rPr>
              <a:t>     </a:t>
            </a:r>
            <a:endParaRPr sz="2200" b="0" i="0">
              <a:solidFill>
                <a:schemeClr val="dk1"/>
              </a:solidFill>
              <a:latin typeface="Times New Roman"/>
              <a:ea typeface="Times New Roman"/>
              <a:cs typeface="Times New Roman"/>
              <a:sym typeface="Times New Roman"/>
            </a:endParaRPr>
          </a:p>
        </p:txBody>
      </p:sp>
      <p:sp>
        <p:nvSpPr>
          <p:cNvPr id="550" name="Google Shape;550;p31"/>
          <p:cNvSpPr/>
          <p:nvPr/>
        </p:nvSpPr>
        <p:spPr>
          <a:xfrm>
            <a:off x="2438400" y="2057401"/>
            <a:ext cx="66294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551" name="Google Shape;551;p31"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552" name="Google Shape;5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553" name="Google Shape;5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grpSp>
        <p:nvGrpSpPr>
          <p:cNvPr id="554" name="Google Shape;554;p31"/>
          <p:cNvGrpSpPr/>
          <p:nvPr/>
        </p:nvGrpSpPr>
        <p:grpSpPr>
          <a:xfrm>
            <a:off x="946239" y="518764"/>
            <a:ext cx="3568612" cy="879390"/>
            <a:chOff x="3410250" y="1028339"/>
            <a:chExt cx="1787437" cy="893718"/>
          </a:xfrm>
        </p:grpSpPr>
        <p:sp>
          <p:nvSpPr>
            <p:cNvPr id="555" name="Google Shape;555;p31"/>
            <p:cNvSpPr/>
            <p:nvPr/>
          </p:nvSpPr>
          <p:spPr>
            <a:xfrm>
              <a:off x="3410250" y="1028339"/>
              <a:ext cx="1787437" cy="893718"/>
            </a:xfrm>
            <a:prstGeom prst="roundRect">
              <a:avLst>
                <a:gd name="adj" fmla="val 10000"/>
              </a:avLst>
            </a:prstGeom>
            <a:gradFill>
              <a:gsLst>
                <a:gs pos="0">
                  <a:srgbClr val="FFC647"/>
                </a:gs>
                <a:gs pos="50000">
                  <a:srgbClr val="FFC600"/>
                </a:gs>
                <a:gs pos="100000">
                  <a:srgbClr val="E3B4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txBox="1"/>
            <p:nvPr/>
          </p:nvSpPr>
          <p:spPr>
            <a:xfrm>
              <a:off x="3436426" y="1054515"/>
              <a:ext cx="1735085" cy="841366"/>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ambria"/>
                <a:buNone/>
              </a:pPr>
              <a:r>
                <a:rPr lang="en-US" sz="2400" b="1">
                  <a:solidFill>
                    <a:schemeClr val="lt1"/>
                  </a:solidFill>
                  <a:latin typeface="Cambria"/>
                  <a:ea typeface="Cambria"/>
                  <a:cs typeface="Cambria"/>
                  <a:sym typeface="Cambria"/>
                </a:rPr>
                <a:t>Virtual Memory</a:t>
              </a:r>
              <a:endParaRPr sz="2400" b="1">
                <a:solidFill>
                  <a:schemeClr val="lt1"/>
                </a:solidFill>
                <a:latin typeface="Cambria"/>
                <a:ea typeface="Cambria"/>
                <a:cs typeface="Cambria"/>
                <a:sym typeface="Cambria"/>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p:nvPr/>
        </p:nvSpPr>
        <p:spPr>
          <a:xfrm>
            <a:off x="477117" y="226321"/>
            <a:ext cx="4595812"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i="0">
                <a:solidFill>
                  <a:srgbClr val="BF0000"/>
                </a:solidFill>
                <a:latin typeface="Cambria"/>
                <a:ea typeface="Cambria"/>
                <a:cs typeface="Cambria"/>
                <a:sym typeface="Cambria"/>
              </a:rPr>
              <a:t>Memory Management…</a:t>
            </a:r>
            <a:endParaRPr sz="2000" b="0" i="0">
              <a:solidFill>
                <a:schemeClr val="dk1"/>
              </a:solidFill>
              <a:latin typeface="Cambria"/>
              <a:ea typeface="Cambria"/>
              <a:cs typeface="Cambria"/>
              <a:sym typeface="Cambria"/>
            </a:endParaRPr>
          </a:p>
        </p:txBody>
      </p:sp>
      <p:sp>
        <p:nvSpPr>
          <p:cNvPr id="562" name="Google Shape;562;p32"/>
          <p:cNvSpPr txBox="1"/>
          <p:nvPr/>
        </p:nvSpPr>
        <p:spPr>
          <a:xfrm>
            <a:off x="4343400" y="1398155"/>
            <a:ext cx="6991350"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Arial"/>
              <a:buNone/>
            </a:pPr>
            <a:r>
              <a:rPr lang="en-US" sz="2200" b="0" i="0">
                <a:solidFill>
                  <a:schemeClr val="dk1"/>
                </a:solidFill>
                <a:latin typeface="Times New Roman"/>
                <a:ea typeface="Times New Roman"/>
                <a:cs typeface="Times New Roman"/>
                <a:sym typeface="Times New Roman"/>
              </a:rPr>
              <a:t>     </a:t>
            </a:r>
            <a:endParaRPr sz="2200" b="0" i="0">
              <a:solidFill>
                <a:schemeClr val="dk1"/>
              </a:solidFill>
              <a:latin typeface="Times New Roman"/>
              <a:ea typeface="Times New Roman"/>
              <a:cs typeface="Times New Roman"/>
              <a:sym typeface="Times New Roman"/>
            </a:endParaRPr>
          </a:p>
        </p:txBody>
      </p:sp>
      <p:sp>
        <p:nvSpPr>
          <p:cNvPr id="563" name="Google Shape;563;p32"/>
          <p:cNvSpPr/>
          <p:nvPr/>
        </p:nvSpPr>
        <p:spPr>
          <a:xfrm>
            <a:off x="2438400" y="2057401"/>
            <a:ext cx="66294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564" name="Google Shape;564;p32"/>
          <p:cNvPicPr preferRelativeResize="0"/>
          <p:nvPr/>
        </p:nvPicPr>
        <p:blipFill rotWithShape="1">
          <a:blip r:embed="rId3">
            <a:alphaModFix/>
          </a:blip>
          <a:srcRect/>
          <a:stretch/>
        </p:blipFill>
        <p:spPr>
          <a:xfrm>
            <a:off x="6334125" y="2382798"/>
            <a:ext cx="5857875" cy="3209589"/>
          </a:xfrm>
          <a:prstGeom prst="rect">
            <a:avLst/>
          </a:prstGeom>
          <a:noFill/>
          <a:ln>
            <a:noFill/>
          </a:ln>
        </p:spPr>
      </p:pic>
      <p:pic>
        <p:nvPicPr>
          <p:cNvPr id="565" name="Google Shape;565;p32"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566" name="Google Shape;5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567" name="Google Shape;5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569" name="Google Shape;569;p32" descr="f9.pdf"/>
          <p:cNvPicPr preferRelativeResize="0"/>
          <p:nvPr/>
        </p:nvPicPr>
        <p:blipFill rotWithShape="1">
          <a:blip r:embed="rId5">
            <a:alphaModFix/>
          </a:blip>
          <a:srcRect/>
          <a:stretch/>
        </p:blipFill>
        <p:spPr>
          <a:xfrm>
            <a:off x="-58882" y="1191061"/>
            <a:ext cx="5299364" cy="5010150"/>
          </a:xfrm>
          <a:prstGeom prst="rect">
            <a:avLst/>
          </a:prstGeom>
          <a:noFill/>
          <a:ln>
            <a:noFill/>
          </a:ln>
        </p:spPr>
      </p:pic>
      <p:sp>
        <p:nvSpPr>
          <p:cNvPr id="570" name="Google Shape;570;p32"/>
          <p:cNvSpPr txBox="1"/>
          <p:nvPr/>
        </p:nvSpPr>
        <p:spPr>
          <a:xfrm>
            <a:off x="8382000" y="974529"/>
            <a:ext cx="3200399"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a:solidFill>
                  <a:srgbClr val="C00000"/>
                </a:solidFill>
                <a:latin typeface="Cambria"/>
                <a:ea typeface="Cambria"/>
                <a:cs typeface="Cambria"/>
                <a:sym typeface="Cambria"/>
              </a:rPr>
              <a:t>Virtual memory addressing</a:t>
            </a:r>
            <a:endParaRPr sz="2000" b="0" i="0">
              <a:solidFill>
                <a:srgbClr val="C00000"/>
              </a:solidFill>
              <a:latin typeface="Cambria"/>
              <a:ea typeface="Cambria"/>
              <a:cs typeface="Cambria"/>
              <a:sym typeface="Cambria"/>
            </a:endParaRPr>
          </a:p>
        </p:txBody>
      </p:sp>
      <p:sp>
        <p:nvSpPr>
          <p:cNvPr id="571" name="Google Shape;571;p32"/>
          <p:cNvSpPr txBox="1"/>
          <p:nvPr/>
        </p:nvSpPr>
        <p:spPr>
          <a:xfrm>
            <a:off x="904877" y="974529"/>
            <a:ext cx="3200399"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a:solidFill>
                  <a:srgbClr val="C00000"/>
                </a:solidFill>
                <a:latin typeface="Cambria"/>
                <a:ea typeface="Cambria"/>
                <a:cs typeface="Cambria"/>
                <a:sym typeface="Cambria"/>
              </a:rPr>
              <a:t>Paging Concepts</a:t>
            </a:r>
            <a:endParaRPr sz="2000" b="0" i="0">
              <a:solidFill>
                <a:srgbClr val="C00000"/>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p:nvPr/>
        </p:nvSpPr>
        <p:spPr>
          <a:xfrm>
            <a:off x="466725" y="2113149"/>
            <a:ext cx="11258550" cy="3693319"/>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growth in the use of time-sharing systems and, more recently, computer networks has brought with it a growth in concern for the protection of information.</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Much of the work in security and protection as it relates to operating systems can be roughly grouped into four categories:</a:t>
            </a:r>
            <a:endParaRPr sz="2000" b="0" i="0">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Availability</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Confidentiality</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Data Integrity</a:t>
            </a: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Authenticity</a:t>
            </a:r>
            <a:endParaRPr sz="2000" b="0" i="0" u="none" strike="noStrike" cap="none">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p:txBody>
      </p:sp>
      <p:sp>
        <p:nvSpPr>
          <p:cNvPr id="577" name="Google Shape;577;p33"/>
          <p:cNvSpPr txBox="1"/>
          <p:nvPr/>
        </p:nvSpPr>
        <p:spPr>
          <a:xfrm>
            <a:off x="4343400" y="1398155"/>
            <a:ext cx="6991350"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Arial"/>
              <a:buNone/>
            </a:pPr>
            <a:r>
              <a:rPr lang="en-US" sz="2200" b="0" i="0">
                <a:solidFill>
                  <a:schemeClr val="dk1"/>
                </a:solidFill>
                <a:latin typeface="Times New Roman"/>
                <a:ea typeface="Times New Roman"/>
                <a:cs typeface="Times New Roman"/>
                <a:sym typeface="Times New Roman"/>
              </a:rPr>
              <a:t>     </a:t>
            </a:r>
            <a:endParaRPr sz="2200" b="0" i="0">
              <a:solidFill>
                <a:schemeClr val="dk1"/>
              </a:solidFill>
              <a:latin typeface="Times New Roman"/>
              <a:ea typeface="Times New Roman"/>
              <a:cs typeface="Times New Roman"/>
              <a:sym typeface="Times New Roman"/>
            </a:endParaRPr>
          </a:p>
        </p:txBody>
      </p:sp>
      <p:sp>
        <p:nvSpPr>
          <p:cNvPr id="578" name="Google Shape;578;p33"/>
          <p:cNvSpPr/>
          <p:nvPr/>
        </p:nvSpPr>
        <p:spPr>
          <a:xfrm>
            <a:off x="2438400" y="2057401"/>
            <a:ext cx="66294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579" name="Google Shape;579;p3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580" name="Google Shape;58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581" name="Google Shape;58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582" name="Google Shape;582;p33"/>
          <p:cNvSpPr txBox="1">
            <a:spLocks noGrp="1"/>
          </p:cNvSpPr>
          <p:nvPr>
            <p:ph type="title"/>
          </p:nvPr>
        </p:nvSpPr>
        <p:spPr>
          <a:xfrm>
            <a:off x="344487" y="667270"/>
            <a:ext cx="10990263" cy="7308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MAJOR ACHIEVEMENTS - </a:t>
            </a:r>
            <a:r>
              <a:rPr lang="en-US" sz="3600" b="1">
                <a:solidFill>
                  <a:srgbClr val="C00000"/>
                </a:solidFill>
                <a:latin typeface="Cambria"/>
                <a:ea typeface="Cambria"/>
                <a:cs typeface="Cambria"/>
                <a:sym typeface="Cambria"/>
              </a:rPr>
              <a:t>Information Protection and Security</a:t>
            </a:r>
            <a:endParaRPr sz="3600" b="1">
              <a:solidFill>
                <a:srgbClr val="C00000"/>
              </a:solidFill>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p:nvPr/>
        </p:nvSpPr>
        <p:spPr>
          <a:xfrm>
            <a:off x="285750" y="1123950"/>
            <a:ext cx="6110288" cy="5232202"/>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A key responsibility of the OS is to manage the various resources available to it (main memory space, I/O devices, processors) and to schedule their use by the various active processes.</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Any resource allocation and scheduling policy must consider three factors:</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Figure suggests the major elements of the OS involved in the scheduling of processes and the allocation of resources in a multiprogramming environment.</a:t>
            </a:r>
            <a:endParaRPr sz="2000" b="0" i="0">
              <a:solidFill>
                <a:schemeClr val="dk1"/>
              </a:solidFill>
              <a:latin typeface="Cambria"/>
              <a:ea typeface="Cambria"/>
              <a:cs typeface="Cambria"/>
              <a:sym typeface="Cambria"/>
            </a:endParaRPr>
          </a:p>
          <a:p>
            <a:pPr marL="342900" marR="0" lvl="0" indent="-215900" algn="l" rtl="0">
              <a:spcBef>
                <a:spcPts val="0"/>
              </a:spcBef>
              <a:spcAft>
                <a:spcPts val="0"/>
              </a:spcAft>
              <a:buClr>
                <a:srgbClr val="BF0000"/>
              </a:buClr>
              <a:buSzPts val="2000"/>
              <a:buFont typeface="Arial"/>
              <a:buNone/>
            </a:pPr>
            <a:endParaRPr sz="2000" b="0" i="0">
              <a:solidFill>
                <a:schemeClr val="dk1"/>
              </a:solidFill>
              <a:latin typeface="Cambria"/>
              <a:ea typeface="Cambria"/>
              <a:cs typeface="Cambria"/>
              <a:sym typeface="Cambria"/>
            </a:endParaRPr>
          </a:p>
        </p:txBody>
      </p:sp>
      <p:sp>
        <p:nvSpPr>
          <p:cNvPr id="588" name="Google Shape;588;p34"/>
          <p:cNvSpPr txBox="1"/>
          <p:nvPr/>
        </p:nvSpPr>
        <p:spPr>
          <a:xfrm>
            <a:off x="4343400" y="1398155"/>
            <a:ext cx="6991350"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Arial"/>
              <a:buNone/>
            </a:pPr>
            <a:r>
              <a:rPr lang="en-US" sz="2200" b="0" i="0">
                <a:solidFill>
                  <a:schemeClr val="dk1"/>
                </a:solidFill>
                <a:latin typeface="Times New Roman"/>
                <a:ea typeface="Times New Roman"/>
                <a:cs typeface="Times New Roman"/>
                <a:sym typeface="Times New Roman"/>
              </a:rPr>
              <a:t>     </a:t>
            </a:r>
            <a:endParaRPr sz="2200" b="0" i="0">
              <a:solidFill>
                <a:schemeClr val="dk1"/>
              </a:solidFill>
              <a:latin typeface="Times New Roman"/>
              <a:ea typeface="Times New Roman"/>
              <a:cs typeface="Times New Roman"/>
              <a:sym typeface="Times New Roman"/>
            </a:endParaRPr>
          </a:p>
        </p:txBody>
      </p:sp>
      <p:pic>
        <p:nvPicPr>
          <p:cNvPr id="589" name="Google Shape;589;p34"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590" name="Google Shape;590;p34"/>
          <p:cNvSpPr txBox="1">
            <a:spLocks noGrp="1"/>
          </p:cNvSpPr>
          <p:nvPr>
            <p:ph type="ftr" idx="11"/>
          </p:nvPr>
        </p:nvSpPr>
        <p:spPr>
          <a:xfrm>
            <a:off x="4038600" y="6536212"/>
            <a:ext cx="2119122" cy="1852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591" name="Google Shape;59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592" name="Google Shape;592;p34"/>
          <p:cNvSpPr txBox="1">
            <a:spLocks noGrp="1"/>
          </p:cNvSpPr>
          <p:nvPr>
            <p:ph type="title"/>
          </p:nvPr>
        </p:nvSpPr>
        <p:spPr>
          <a:xfrm>
            <a:off x="285750" y="72591"/>
            <a:ext cx="10515600" cy="105135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MAJOR ACHIEVEMENTS- </a:t>
            </a:r>
            <a:r>
              <a:rPr lang="en-US" sz="3200" b="1">
                <a:solidFill>
                  <a:srgbClr val="C00000"/>
                </a:solidFill>
                <a:latin typeface="Cambria"/>
                <a:ea typeface="Cambria"/>
                <a:cs typeface="Cambria"/>
                <a:sym typeface="Cambria"/>
              </a:rPr>
              <a:t>Scheduling and Resource Management</a:t>
            </a:r>
            <a:endParaRPr sz="3200" b="1">
              <a:solidFill>
                <a:srgbClr val="C00000"/>
              </a:solidFill>
              <a:latin typeface="Cambria"/>
              <a:ea typeface="Cambria"/>
              <a:cs typeface="Cambria"/>
              <a:sym typeface="Cambria"/>
            </a:endParaRPr>
          </a:p>
        </p:txBody>
      </p:sp>
      <p:pic>
        <p:nvPicPr>
          <p:cNvPr id="593" name="Google Shape;593;p34"/>
          <p:cNvPicPr preferRelativeResize="0"/>
          <p:nvPr/>
        </p:nvPicPr>
        <p:blipFill rotWithShape="1">
          <a:blip r:embed="rId4">
            <a:alphaModFix/>
          </a:blip>
          <a:srcRect/>
          <a:stretch/>
        </p:blipFill>
        <p:spPr>
          <a:xfrm>
            <a:off x="6410325" y="1011913"/>
            <a:ext cx="5781675" cy="4314825"/>
          </a:xfrm>
          <a:prstGeom prst="rect">
            <a:avLst/>
          </a:prstGeom>
          <a:noFill/>
          <a:ln>
            <a:noFill/>
          </a:ln>
        </p:spPr>
      </p:pic>
      <p:sp>
        <p:nvSpPr>
          <p:cNvPr id="594" name="Google Shape;594;p34"/>
          <p:cNvSpPr txBox="1"/>
          <p:nvPr/>
        </p:nvSpPr>
        <p:spPr>
          <a:xfrm>
            <a:off x="7553223" y="5475403"/>
            <a:ext cx="4638777" cy="116955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i="0">
                <a:solidFill>
                  <a:schemeClr val="dk1"/>
                </a:solidFill>
                <a:latin typeface="Times New Roman"/>
                <a:ea typeface="Times New Roman"/>
                <a:cs typeface="Times New Roman"/>
                <a:sym typeface="Times New Roman"/>
              </a:rPr>
              <a:t>Key elements of an operating system for multiprogramming</a:t>
            </a:r>
            <a:endParaRPr sz="1800" b="1"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0" i="0">
              <a:solidFill>
                <a:schemeClr val="dk1"/>
              </a:solidFill>
              <a:latin typeface="Times New Roman"/>
              <a:ea typeface="Times New Roman"/>
              <a:cs typeface="Times New Roman"/>
              <a:sym typeface="Times New Roman"/>
            </a:endParaRPr>
          </a:p>
        </p:txBody>
      </p:sp>
      <p:grpSp>
        <p:nvGrpSpPr>
          <p:cNvPr id="596" name="Google Shape;596;p34"/>
          <p:cNvGrpSpPr/>
          <p:nvPr/>
        </p:nvGrpSpPr>
        <p:grpSpPr>
          <a:xfrm>
            <a:off x="2724153" y="2935086"/>
            <a:ext cx="2628892" cy="1884013"/>
            <a:chOff x="647703" y="147018"/>
            <a:chExt cx="2628892" cy="1884013"/>
          </a:xfrm>
        </p:grpSpPr>
        <p:sp>
          <p:nvSpPr>
            <p:cNvPr id="597" name="Google Shape;597;p34"/>
            <p:cNvSpPr/>
            <p:nvPr/>
          </p:nvSpPr>
          <p:spPr>
            <a:xfrm>
              <a:off x="742012" y="147018"/>
              <a:ext cx="2534583" cy="1829562"/>
            </a:xfrm>
            <a:prstGeom prst="pie">
              <a:avLst>
                <a:gd name="adj1" fmla="val 16200000"/>
                <a:gd name="adj2" fmla="val 18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txBox="1"/>
            <p:nvPr/>
          </p:nvSpPr>
          <p:spPr>
            <a:xfrm>
              <a:off x="2120041" y="484616"/>
              <a:ext cx="859948" cy="609854"/>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Cambria"/>
                <a:buNone/>
              </a:pPr>
              <a:r>
                <a:rPr lang="en-US" sz="1500" b="0" i="0">
                  <a:solidFill>
                    <a:schemeClr val="lt1"/>
                  </a:solidFill>
                  <a:latin typeface="Cambria"/>
                  <a:ea typeface="Cambria"/>
                  <a:cs typeface="Cambria"/>
                  <a:sym typeface="Cambria"/>
                </a:rPr>
                <a:t>fairness</a:t>
              </a:r>
              <a:endParaRPr/>
            </a:p>
          </p:txBody>
        </p:sp>
        <p:sp>
          <p:nvSpPr>
            <p:cNvPr id="599" name="Google Shape;599;p34"/>
            <p:cNvSpPr/>
            <p:nvPr/>
          </p:nvSpPr>
          <p:spPr>
            <a:xfrm>
              <a:off x="647703" y="201469"/>
              <a:ext cx="2534583" cy="1829562"/>
            </a:xfrm>
            <a:prstGeom prst="pie">
              <a:avLst>
                <a:gd name="adj1" fmla="val 1800000"/>
                <a:gd name="adj2" fmla="val 900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txBox="1"/>
            <p:nvPr/>
          </p:nvSpPr>
          <p:spPr>
            <a:xfrm>
              <a:off x="1341696" y="1355836"/>
              <a:ext cx="1146597" cy="566293"/>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Cambria"/>
                <a:buNone/>
              </a:pPr>
              <a:r>
                <a:rPr lang="en-US" sz="1500" b="0" i="0">
                  <a:solidFill>
                    <a:schemeClr val="lt1"/>
                  </a:solidFill>
                  <a:latin typeface="Cambria"/>
                  <a:ea typeface="Cambria"/>
                  <a:cs typeface="Cambria"/>
                  <a:sym typeface="Cambria"/>
                </a:rPr>
                <a:t>differential responsiveness</a:t>
              </a:r>
              <a:endParaRPr/>
            </a:p>
          </p:txBody>
        </p:sp>
        <p:sp>
          <p:nvSpPr>
            <p:cNvPr id="601" name="Google Shape;601;p34"/>
            <p:cNvSpPr/>
            <p:nvPr/>
          </p:nvSpPr>
          <p:spPr>
            <a:xfrm>
              <a:off x="647703" y="201469"/>
              <a:ext cx="2534583" cy="1829562"/>
            </a:xfrm>
            <a:prstGeom prst="pie">
              <a:avLst>
                <a:gd name="adj1" fmla="val 9000000"/>
                <a:gd name="adj2" fmla="val 16200000"/>
              </a:avLst>
            </a:pr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txBox="1"/>
            <p:nvPr/>
          </p:nvSpPr>
          <p:spPr>
            <a:xfrm>
              <a:off x="919265" y="560847"/>
              <a:ext cx="859948" cy="609854"/>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Cambria"/>
                <a:buNone/>
              </a:pPr>
              <a:r>
                <a:rPr lang="en-US" sz="1500" b="0" i="0">
                  <a:solidFill>
                    <a:schemeClr val="lt1"/>
                  </a:solidFill>
                  <a:latin typeface="Cambria"/>
                  <a:ea typeface="Cambria"/>
                  <a:cs typeface="Cambria"/>
                  <a:sym typeface="Cambria"/>
                </a:rPr>
                <a:t>efficiency</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5"/>
          <p:cNvSpPr txBox="1">
            <a:spLocks noGrp="1"/>
          </p:cNvSpPr>
          <p:nvPr>
            <p:ph type="title"/>
          </p:nvPr>
        </p:nvSpPr>
        <p:spPr>
          <a:xfrm>
            <a:off x="342900" y="320675"/>
            <a:ext cx="10515600" cy="746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Understanding the evolution of Operating systems from early batch processing systems to modern complex systems </a:t>
            </a:r>
            <a:br>
              <a:rPr lang="en-US" sz="3200">
                <a:latin typeface="Cambria"/>
                <a:ea typeface="Cambria"/>
                <a:cs typeface="Cambria"/>
                <a:sym typeface="Cambria"/>
              </a:rPr>
            </a:br>
            <a:endParaRPr sz="3200"/>
          </a:p>
        </p:txBody>
      </p:sp>
      <p:grpSp>
        <p:nvGrpSpPr>
          <p:cNvPr id="608" name="Google Shape;608;p35"/>
          <p:cNvGrpSpPr/>
          <p:nvPr/>
        </p:nvGrpSpPr>
        <p:grpSpPr>
          <a:xfrm>
            <a:off x="838200" y="1897994"/>
            <a:ext cx="10515600" cy="4206600"/>
            <a:chOff x="0" y="72369"/>
            <a:chExt cx="10515600" cy="4206600"/>
          </a:xfrm>
        </p:grpSpPr>
        <p:sp>
          <p:nvSpPr>
            <p:cNvPr id="609" name="Google Shape;609;p35"/>
            <p:cNvSpPr/>
            <p:nvPr/>
          </p:nvSpPr>
          <p:spPr>
            <a:xfrm>
              <a:off x="0" y="352809"/>
              <a:ext cx="10515600" cy="478800"/>
            </a:xfrm>
            <a:prstGeom prst="rect">
              <a:avLst/>
            </a:prstGeom>
            <a:solidFill>
              <a:schemeClr val="lt1">
                <a:alpha val="89803"/>
              </a:schemeClr>
            </a:soli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525780" y="72369"/>
              <a:ext cx="7360920" cy="560880"/>
            </a:xfrm>
            <a:prstGeom prst="roundRect">
              <a:avLst>
                <a:gd name="adj" fmla="val 16667"/>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txBox="1"/>
            <p:nvPr/>
          </p:nvSpPr>
          <p:spPr>
            <a:xfrm>
              <a:off x="553160" y="9974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microkernel architecture</a:t>
              </a:r>
              <a:endParaRPr sz="1900">
                <a:solidFill>
                  <a:schemeClr val="lt1"/>
                </a:solidFill>
                <a:latin typeface="Cambria"/>
                <a:ea typeface="Cambria"/>
                <a:cs typeface="Cambria"/>
                <a:sym typeface="Cambria"/>
              </a:endParaRPr>
            </a:p>
          </p:txBody>
        </p:sp>
        <p:sp>
          <p:nvSpPr>
            <p:cNvPr id="612" name="Google Shape;612;p35"/>
            <p:cNvSpPr/>
            <p:nvPr/>
          </p:nvSpPr>
          <p:spPr>
            <a:xfrm>
              <a:off x="0" y="1214649"/>
              <a:ext cx="10515600" cy="478800"/>
            </a:xfrm>
            <a:prstGeom prst="rect">
              <a:avLst/>
            </a:prstGeom>
            <a:solidFill>
              <a:schemeClr val="lt1">
                <a:alpha val="89803"/>
              </a:schemeClr>
            </a:solidFill>
            <a:ln w="9525" cap="flat" cmpd="sng">
              <a:solidFill>
                <a:srgbClr val="D7785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525780" y="934209"/>
              <a:ext cx="7360920" cy="560880"/>
            </a:xfrm>
            <a:prstGeom prst="roundRect">
              <a:avLst>
                <a:gd name="adj" fmla="val 16667"/>
              </a:avLst>
            </a:prstGeom>
            <a:gradFill>
              <a:gsLst>
                <a:gs pos="0">
                  <a:srgbClr val="DC8767"/>
                </a:gs>
                <a:gs pos="50000">
                  <a:srgbClr val="DD7549"/>
                </a:gs>
                <a:gs pos="100000">
                  <a:srgbClr val="CA643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txBox="1"/>
            <p:nvPr/>
          </p:nvSpPr>
          <p:spPr>
            <a:xfrm>
              <a:off x="553160" y="96158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multithreading</a:t>
              </a:r>
              <a:endParaRPr sz="1900">
                <a:solidFill>
                  <a:schemeClr val="lt1"/>
                </a:solidFill>
                <a:latin typeface="Cambria"/>
                <a:ea typeface="Cambria"/>
                <a:cs typeface="Cambria"/>
                <a:sym typeface="Cambria"/>
              </a:endParaRPr>
            </a:p>
          </p:txBody>
        </p:sp>
        <p:sp>
          <p:nvSpPr>
            <p:cNvPr id="615" name="Google Shape;615;p35"/>
            <p:cNvSpPr/>
            <p:nvPr/>
          </p:nvSpPr>
          <p:spPr>
            <a:xfrm>
              <a:off x="0" y="2076489"/>
              <a:ext cx="10515600" cy="478800"/>
            </a:xfrm>
            <a:prstGeom prst="rect">
              <a:avLst/>
            </a:prstGeom>
            <a:solidFill>
              <a:schemeClr val="lt1">
                <a:alpha val="89803"/>
              </a:schemeClr>
            </a:solidFill>
            <a:ln w="9525" cap="flat" cmpd="sng">
              <a:solidFill>
                <a:srgbClr val="C47F6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525780" y="1796049"/>
              <a:ext cx="7360920" cy="560880"/>
            </a:xfrm>
            <a:prstGeom prst="roundRect">
              <a:avLst>
                <a:gd name="adj" fmla="val 16667"/>
              </a:avLst>
            </a:prstGeom>
            <a:gradFill>
              <a:gsLst>
                <a:gs pos="0">
                  <a:srgbClr val="CA8D7E"/>
                </a:gs>
                <a:gs pos="50000">
                  <a:srgbClr val="C77C69"/>
                </a:gs>
                <a:gs pos="100000">
                  <a:srgbClr val="B56A57"/>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txBox="1"/>
            <p:nvPr/>
          </p:nvSpPr>
          <p:spPr>
            <a:xfrm>
              <a:off x="553160" y="182342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symmetric multiprocessing</a:t>
              </a:r>
              <a:endParaRPr/>
            </a:p>
          </p:txBody>
        </p:sp>
        <p:sp>
          <p:nvSpPr>
            <p:cNvPr id="618" name="Google Shape;618;p35"/>
            <p:cNvSpPr/>
            <p:nvPr/>
          </p:nvSpPr>
          <p:spPr>
            <a:xfrm>
              <a:off x="0" y="2938329"/>
              <a:ext cx="10515600" cy="478800"/>
            </a:xfrm>
            <a:prstGeom prst="rect">
              <a:avLst/>
            </a:prstGeom>
            <a:solidFill>
              <a:schemeClr val="lt1">
                <a:alpha val="89803"/>
              </a:schemeClr>
            </a:solidFill>
            <a:ln w="9525" cap="flat" cmpd="sng">
              <a:solidFill>
                <a:srgbClr val="B38E8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525780" y="2657889"/>
              <a:ext cx="7360920" cy="560880"/>
            </a:xfrm>
            <a:prstGeom prst="roundRect">
              <a:avLst>
                <a:gd name="adj" fmla="val 16667"/>
              </a:avLst>
            </a:prstGeom>
            <a:gradFill>
              <a:gsLst>
                <a:gs pos="0">
                  <a:srgbClr val="BA9A96"/>
                </a:gs>
                <a:gs pos="50000">
                  <a:srgbClr val="B58C87"/>
                </a:gs>
                <a:gs pos="100000">
                  <a:srgbClr val="A17975"/>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txBox="1"/>
            <p:nvPr/>
          </p:nvSpPr>
          <p:spPr>
            <a:xfrm>
              <a:off x="553160" y="268526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distributed operating systems</a:t>
              </a:r>
              <a:endParaRPr sz="1900">
                <a:solidFill>
                  <a:schemeClr val="lt1"/>
                </a:solidFill>
                <a:latin typeface="Cambria"/>
                <a:ea typeface="Cambria"/>
                <a:cs typeface="Cambria"/>
                <a:sym typeface="Cambria"/>
              </a:endParaRPr>
            </a:p>
          </p:txBody>
        </p:sp>
        <p:sp>
          <p:nvSpPr>
            <p:cNvPr id="621" name="Google Shape;621;p35"/>
            <p:cNvSpPr/>
            <p:nvPr/>
          </p:nvSpPr>
          <p:spPr>
            <a:xfrm>
              <a:off x="0" y="3800169"/>
              <a:ext cx="10515600" cy="478800"/>
            </a:xfrm>
            <a:prstGeom prst="rect">
              <a:avLst/>
            </a:prstGeom>
            <a:solidFill>
              <a:schemeClr val="lt1">
                <a:alpha val="89803"/>
              </a:schemeClr>
            </a:solidFill>
            <a:ln w="9525"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525780" y="3519729"/>
              <a:ext cx="7360920" cy="560880"/>
            </a:xfrm>
            <a:prstGeom prst="roundRect">
              <a:avLst>
                <a:gd name="adj" fmla="val 16667"/>
              </a:avLst>
            </a:prstGeom>
            <a:gradFill>
              <a:gsLst>
                <a:gs pos="0">
                  <a:srgbClr val="AEAEAE"/>
                </a:gs>
                <a:gs pos="50000">
                  <a:srgbClr val="A4A4A4"/>
                </a:gs>
                <a:gs pos="100000">
                  <a:srgbClr val="90909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txBox="1"/>
            <p:nvPr/>
          </p:nvSpPr>
          <p:spPr>
            <a:xfrm>
              <a:off x="553160" y="354710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object-oriented design</a:t>
              </a:r>
              <a:endParaRPr sz="1900">
                <a:solidFill>
                  <a:schemeClr val="lt1"/>
                </a:solidFill>
                <a:latin typeface="Cambria"/>
                <a:ea typeface="Cambria"/>
                <a:cs typeface="Cambria"/>
                <a:sym typeface="Cambria"/>
              </a:endParaRPr>
            </a:p>
          </p:txBody>
        </p:sp>
      </p:grpSp>
      <p:sp>
        <p:nvSpPr>
          <p:cNvPr id="624" name="Google Shape;62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625" name="Google Shape;62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pic>
        <p:nvPicPr>
          <p:cNvPr id="626" name="Google Shape;626;p3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627" name="Google Shape;627;p35"/>
          <p:cNvSpPr txBox="1"/>
          <p:nvPr/>
        </p:nvSpPr>
        <p:spPr>
          <a:xfrm>
            <a:off x="581025" y="1335822"/>
            <a:ext cx="69151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mbria"/>
                <a:ea typeface="Cambria"/>
                <a:cs typeface="Cambria"/>
                <a:sym typeface="Cambria"/>
              </a:rPr>
              <a:t>Different approaches and design elements have been tried:</a:t>
            </a:r>
            <a:endParaRPr sz="2000">
              <a:solidFill>
                <a:schemeClr val="dk1"/>
              </a:solidFill>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6"/>
          <p:cNvSpPr txBox="1">
            <a:spLocks noGrp="1"/>
          </p:cNvSpPr>
          <p:nvPr>
            <p:ph type="title"/>
          </p:nvPr>
        </p:nvSpPr>
        <p:spPr>
          <a:xfrm>
            <a:off x="342900" y="320675"/>
            <a:ext cx="10515600" cy="746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Understanding the evolution of Operating systems from early batch processing systems to modern complex systems </a:t>
            </a:r>
            <a:br>
              <a:rPr lang="en-US" sz="3200">
                <a:latin typeface="Cambria"/>
                <a:ea typeface="Cambria"/>
                <a:cs typeface="Cambria"/>
                <a:sym typeface="Cambria"/>
              </a:rPr>
            </a:br>
            <a:endParaRPr sz="3200"/>
          </a:p>
        </p:txBody>
      </p:sp>
      <p:sp>
        <p:nvSpPr>
          <p:cNvPr id="633" name="Google Shape;633;p36"/>
          <p:cNvSpPr txBox="1">
            <a:spLocks noGrp="1"/>
          </p:cNvSpPr>
          <p:nvPr>
            <p:ph type="body" idx="1"/>
          </p:nvPr>
        </p:nvSpPr>
        <p:spPr>
          <a:xfrm>
            <a:off x="561975" y="182880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t>Assigns only a few essential functions to the kernel:</a:t>
            </a:r>
            <a:endParaRPr sz="2800"/>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t>The approach:</a:t>
            </a:r>
            <a:endParaRPr sz="2800"/>
          </a:p>
          <a:p>
            <a:pPr marL="228600" lvl="0" indent="-50800" algn="l" rtl="0">
              <a:lnSpc>
                <a:spcPct val="90000"/>
              </a:lnSpc>
              <a:spcBef>
                <a:spcPts val="1000"/>
              </a:spcBef>
              <a:spcAft>
                <a:spcPts val="0"/>
              </a:spcAft>
              <a:buClr>
                <a:schemeClr val="dk1"/>
              </a:buClr>
              <a:buSzPts val="2800"/>
              <a:buNone/>
            </a:pPr>
            <a:endParaRPr/>
          </a:p>
        </p:txBody>
      </p:sp>
      <p:sp>
        <p:nvSpPr>
          <p:cNvPr id="634" name="Google Shape;63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635" name="Google Shape;63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pic>
        <p:nvPicPr>
          <p:cNvPr id="636" name="Google Shape;636;p36"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637" name="Google Shape;637;p36"/>
          <p:cNvGrpSpPr/>
          <p:nvPr/>
        </p:nvGrpSpPr>
        <p:grpSpPr>
          <a:xfrm>
            <a:off x="342900" y="1030835"/>
            <a:ext cx="7360920" cy="560880"/>
            <a:chOff x="525780" y="72369"/>
            <a:chExt cx="7360920" cy="560880"/>
          </a:xfrm>
        </p:grpSpPr>
        <p:sp>
          <p:nvSpPr>
            <p:cNvPr id="638" name="Google Shape;638;p36"/>
            <p:cNvSpPr/>
            <p:nvPr/>
          </p:nvSpPr>
          <p:spPr>
            <a:xfrm>
              <a:off x="525780" y="72369"/>
              <a:ext cx="7360920" cy="560880"/>
            </a:xfrm>
            <a:prstGeom prst="roundRect">
              <a:avLst>
                <a:gd name="adj" fmla="val 16667"/>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txBox="1"/>
            <p:nvPr/>
          </p:nvSpPr>
          <p:spPr>
            <a:xfrm>
              <a:off x="553160" y="9974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microkernel architecture</a:t>
              </a:r>
              <a:endParaRPr sz="1900">
                <a:solidFill>
                  <a:schemeClr val="lt1"/>
                </a:solidFill>
                <a:latin typeface="Cambria"/>
                <a:ea typeface="Cambria"/>
                <a:cs typeface="Cambria"/>
                <a:sym typeface="Cambria"/>
              </a:endParaRPr>
            </a:p>
          </p:txBody>
        </p:sp>
      </p:grpSp>
      <p:sp>
        <p:nvSpPr>
          <p:cNvPr id="640" name="Google Shape;640;p36"/>
          <p:cNvSpPr txBox="1"/>
          <p:nvPr/>
        </p:nvSpPr>
        <p:spPr>
          <a:xfrm>
            <a:off x="654050" y="2286000"/>
            <a:ext cx="7848600" cy="3962399"/>
          </a:xfrm>
          <a:prstGeom prst="rect">
            <a:avLst/>
          </a:prstGeom>
          <a:noFill/>
          <a:ln>
            <a:noFill/>
          </a:ln>
        </p:spPr>
        <p:txBody>
          <a:bodyPr spcFirstLastPara="1" wrap="square" lIns="91425" tIns="45700" rIns="91425" bIns="45700" anchor="t" anchorCtr="0">
            <a:normAutofit/>
          </a:bodyPr>
          <a:lstStyle/>
          <a:p>
            <a:pPr marL="282575" marR="0" lvl="1" indent="-92075" algn="l" rtl="0">
              <a:lnSpc>
                <a:spcPct val="80000"/>
              </a:lnSpc>
              <a:spcBef>
                <a:spcPts val="0"/>
              </a:spcBef>
              <a:spcAft>
                <a:spcPts val="0"/>
              </a:spcAft>
              <a:buClr>
                <a:schemeClr val="dk1"/>
              </a:buClr>
              <a:buSzPts val="3000"/>
              <a:buFont typeface="Arial"/>
              <a:buNone/>
            </a:pPr>
            <a:endParaRPr sz="3000" b="0" i="0" u="none" strike="noStrike" cap="none">
              <a:solidFill>
                <a:schemeClr val="dk1"/>
              </a:solidFill>
              <a:latin typeface="Calibri"/>
              <a:ea typeface="Calibri"/>
              <a:cs typeface="Calibri"/>
              <a:sym typeface="Calibri"/>
            </a:endParaRPr>
          </a:p>
          <a:p>
            <a:pPr marL="282575" marR="0" lvl="1" indent="-92075" algn="l" rtl="0">
              <a:lnSpc>
                <a:spcPct val="80000"/>
              </a:lnSpc>
              <a:spcBef>
                <a:spcPts val="1800"/>
              </a:spcBef>
              <a:spcAft>
                <a:spcPts val="0"/>
              </a:spcAft>
              <a:buClr>
                <a:schemeClr val="dk1"/>
              </a:buClr>
              <a:buSzPts val="3000"/>
              <a:buFont typeface="Arial"/>
              <a:buNone/>
            </a:pPr>
            <a:endParaRPr sz="3000" b="0" i="0" u="none" strike="noStrike" cap="none">
              <a:solidFill>
                <a:schemeClr val="dk1"/>
              </a:solidFill>
              <a:latin typeface="Calibri"/>
              <a:ea typeface="Calibri"/>
              <a:cs typeface="Calibri"/>
              <a:sym typeface="Calibri"/>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grpSp>
        <p:nvGrpSpPr>
          <p:cNvPr id="641" name="Google Shape;641;p36"/>
          <p:cNvGrpSpPr/>
          <p:nvPr/>
        </p:nvGrpSpPr>
        <p:grpSpPr>
          <a:xfrm>
            <a:off x="2167188" y="2350558"/>
            <a:ext cx="6200273" cy="1523962"/>
            <a:chOff x="1128963" y="18"/>
            <a:chExt cx="6200273" cy="1523962"/>
          </a:xfrm>
        </p:grpSpPr>
        <p:sp>
          <p:nvSpPr>
            <p:cNvPr id="642" name="Google Shape;642;p36"/>
            <p:cNvSpPr/>
            <p:nvPr/>
          </p:nvSpPr>
          <p:spPr>
            <a:xfrm>
              <a:off x="1128963" y="18"/>
              <a:ext cx="2071431" cy="1523962"/>
            </a:xfrm>
            <a:prstGeom prst="ellipse">
              <a:avLst/>
            </a:prstGeom>
            <a:gradFill>
              <a:gsLst>
                <a:gs pos="0">
                  <a:srgbClr val="F08B54">
                    <a:alpha val="49803"/>
                  </a:srgbClr>
                </a:gs>
                <a:gs pos="50000">
                  <a:srgbClr val="F67A26">
                    <a:alpha val="49803"/>
                  </a:srgbClr>
                </a:gs>
                <a:gs pos="100000">
                  <a:srgbClr val="E36A18">
                    <a:alpha val="4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txBox="1"/>
            <p:nvPr/>
          </p:nvSpPr>
          <p:spPr>
            <a:xfrm>
              <a:off x="1432317" y="223197"/>
              <a:ext cx="1464723" cy="1077604"/>
            </a:xfrm>
            <a:prstGeom prst="rect">
              <a:avLst/>
            </a:prstGeom>
            <a:noFill/>
            <a:ln>
              <a:noFill/>
            </a:ln>
          </p:spPr>
          <p:txBody>
            <a:bodyPr spcFirstLastPara="1" wrap="square" lIns="83850" tIns="22850" rIns="83850" bIns="22850" anchor="ctr" anchorCtr="0">
              <a:noAutofit/>
            </a:bodyPr>
            <a:lstStyle/>
            <a:p>
              <a:pPr marL="0" marR="0" lvl="0" indent="0" algn="ctr" rtl="0">
                <a:lnSpc>
                  <a:spcPct val="90000"/>
                </a:lnSpc>
                <a:spcBef>
                  <a:spcPts val="0"/>
                </a:spcBef>
                <a:spcAft>
                  <a:spcPts val="0"/>
                </a:spcAft>
                <a:buClr>
                  <a:schemeClr val="dk1"/>
                </a:buClr>
                <a:buSzPts val="1800"/>
                <a:buFont typeface="Cambria"/>
                <a:buNone/>
              </a:pPr>
              <a:r>
                <a:rPr lang="en-US" sz="1800">
                  <a:solidFill>
                    <a:schemeClr val="dk1"/>
                  </a:solidFill>
                  <a:latin typeface="Cambria"/>
                  <a:ea typeface="Cambria"/>
                  <a:cs typeface="Cambria"/>
                  <a:sym typeface="Cambria"/>
                </a:rPr>
                <a:t>address spaces</a:t>
              </a:r>
              <a:endParaRPr/>
            </a:p>
          </p:txBody>
        </p:sp>
        <p:sp>
          <p:nvSpPr>
            <p:cNvPr id="644" name="Google Shape;644;p36"/>
            <p:cNvSpPr/>
            <p:nvPr/>
          </p:nvSpPr>
          <p:spPr>
            <a:xfrm>
              <a:off x="2895602" y="18"/>
              <a:ext cx="2666995" cy="1523962"/>
            </a:xfrm>
            <a:prstGeom prst="ellipse">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txBox="1"/>
            <p:nvPr/>
          </p:nvSpPr>
          <p:spPr>
            <a:xfrm>
              <a:off x="3286174" y="223197"/>
              <a:ext cx="1885851" cy="1077604"/>
            </a:xfrm>
            <a:prstGeom prst="rect">
              <a:avLst/>
            </a:prstGeom>
            <a:noFill/>
            <a:ln>
              <a:noFill/>
            </a:ln>
          </p:spPr>
          <p:txBody>
            <a:bodyPr spcFirstLastPara="1" wrap="square" lIns="83850" tIns="22850" rIns="83850" bIns="22850" anchor="ctr" anchorCtr="0">
              <a:noAutofit/>
            </a:bodyPr>
            <a:lstStyle/>
            <a:p>
              <a:pPr marL="0" marR="0" lvl="0" indent="0" algn="ctr" rtl="0">
                <a:lnSpc>
                  <a:spcPct val="90000"/>
                </a:lnSpc>
                <a:spcBef>
                  <a:spcPts val="0"/>
                </a:spcBef>
                <a:spcAft>
                  <a:spcPts val="0"/>
                </a:spcAft>
                <a:buClr>
                  <a:schemeClr val="dk1"/>
                </a:buClr>
                <a:buSzPts val="1800"/>
                <a:buFont typeface="Cambria"/>
                <a:buNone/>
              </a:pPr>
              <a:r>
                <a:rPr lang="en-US" sz="1800">
                  <a:solidFill>
                    <a:schemeClr val="dk1"/>
                  </a:solidFill>
                  <a:latin typeface="Cambria"/>
                  <a:ea typeface="Cambria"/>
                  <a:cs typeface="Cambria"/>
                  <a:sym typeface="Cambria"/>
                </a:rPr>
                <a:t>interprocess communication (IPC)</a:t>
              </a:r>
              <a:endParaRPr/>
            </a:p>
          </p:txBody>
        </p:sp>
        <p:sp>
          <p:nvSpPr>
            <p:cNvPr id="646" name="Google Shape;646;p36"/>
            <p:cNvSpPr/>
            <p:nvPr/>
          </p:nvSpPr>
          <p:spPr>
            <a:xfrm>
              <a:off x="5257805" y="18"/>
              <a:ext cx="2071431" cy="1523962"/>
            </a:xfrm>
            <a:prstGeom prst="ellipse">
              <a:avLst/>
            </a:prstGeom>
            <a:gradFill>
              <a:gsLst>
                <a:gs pos="0">
                  <a:srgbClr val="FFC647">
                    <a:alpha val="49803"/>
                  </a:srgbClr>
                </a:gs>
                <a:gs pos="50000">
                  <a:srgbClr val="FFC600">
                    <a:alpha val="49803"/>
                  </a:srgbClr>
                </a:gs>
                <a:gs pos="100000">
                  <a:srgbClr val="E3B400">
                    <a:alpha val="4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txBox="1"/>
            <p:nvPr/>
          </p:nvSpPr>
          <p:spPr>
            <a:xfrm>
              <a:off x="5561159" y="223197"/>
              <a:ext cx="1464723" cy="1077604"/>
            </a:xfrm>
            <a:prstGeom prst="rect">
              <a:avLst/>
            </a:prstGeom>
            <a:noFill/>
            <a:ln>
              <a:noFill/>
            </a:ln>
          </p:spPr>
          <p:txBody>
            <a:bodyPr spcFirstLastPara="1" wrap="square" lIns="83850" tIns="22850" rIns="83850" bIns="22850" anchor="ctr" anchorCtr="0">
              <a:noAutofit/>
            </a:bodyPr>
            <a:lstStyle/>
            <a:p>
              <a:pPr marL="0" marR="0" lvl="0" indent="0" algn="ctr" rtl="0">
                <a:lnSpc>
                  <a:spcPct val="90000"/>
                </a:lnSpc>
                <a:spcBef>
                  <a:spcPts val="0"/>
                </a:spcBef>
                <a:spcAft>
                  <a:spcPts val="0"/>
                </a:spcAft>
                <a:buClr>
                  <a:schemeClr val="dk1"/>
                </a:buClr>
                <a:buSzPts val="1800"/>
                <a:buFont typeface="Cambria"/>
                <a:buNone/>
              </a:pPr>
              <a:r>
                <a:rPr lang="en-US" sz="1800">
                  <a:solidFill>
                    <a:schemeClr val="dk1"/>
                  </a:solidFill>
                  <a:latin typeface="Cambria"/>
                  <a:ea typeface="Cambria"/>
                  <a:cs typeface="Cambria"/>
                  <a:sym typeface="Cambria"/>
                </a:rPr>
                <a:t>basic scheduling</a:t>
              </a:r>
              <a:endParaRPr/>
            </a:p>
          </p:txBody>
        </p:sp>
      </p:grpSp>
      <p:grpSp>
        <p:nvGrpSpPr>
          <p:cNvPr id="648" name="Google Shape;648;p36"/>
          <p:cNvGrpSpPr/>
          <p:nvPr/>
        </p:nvGrpSpPr>
        <p:grpSpPr>
          <a:xfrm>
            <a:off x="1372498" y="4553594"/>
            <a:ext cx="7192752" cy="1548755"/>
            <a:chOff x="670823" y="644"/>
            <a:chExt cx="7192752" cy="1548755"/>
          </a:xfrm>
        </p:grpSpPr>
        <p:sp>
          <p:nvSpPr>
            <p:cNvPr id="649" name="Google Shape;649;p36"/>
            <p:cNvSpPr/>
            <p:nvPr/>
          </p:nvSpPr>
          <p:spPr>
            <a:xfrm>
              <a:off x="670823" y="644"/>
              <a:ext cx="2603998" cy="1548110"/>
            </a:xfrm>
            <a:prstGeom prst="ellipse">
              <a:avLst/>
            </a:prstGeom>
            <a:solidFill>
              <a:schemeClr val="accent6"/>
            </a:solidFill>
            <a:ln w="9525" cap="flat" cmpd="sng">
              <a:solidFill>
                <a:schemeClr val="lt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txBox="1"/>
            <p:nvPr/>
          </p:nvSpPr>
          <p:spPr>
            <a:xfrm>
              <a:off x="1052170" y="227359"/>
              <a:ext cx="1841304" cy="1094680"/>
            </a:xfrm>
            <a:prstGeom prst="rect">
              <a:avLst/>
            </a:prstGeom>
            <a:noFill/>
            <a:ln>
              <a:noFill/>
            </a:ln>
          </p:spPr>
          <p:txBody>
            <a:bodyPr spcFirstLastPara="1" wrap="square" lIns="85175" tIns="22850" rIns="85175" bIns="2285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simplifies implementation</a:t>
              </a:r>
              <a:endParaRPr/>
            </a:p>
          </p:txBody>
        </p:sp>
        <p:sp>
          <p:nvSpPr>
            <p:cNvPr id="651" name="Google Shape;651;p36"/>
            <p:cNvSpPr/>
            <p:nvPr/>
          </p:nvSpPr>
          <p:spPr>
            <a:xfrm>
              <a:off x="2895353" y="1289"/>
              <a:ext cx="2603998" cy="1548110"/>
            </a:xfrm>
            <a:prstGeom prst="ellipse">
              <a:avLst/>
            </a:prstGeom>
            <a:solidFill>
              <a:schemeClr val="accent6"/>
            </a:solidFill>
            <a:ln w="9525" cap="flat" cmpd="sng">
              <a:solidFill>
                <a:schemeClr val="lt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txBox="1"/>
            <p:nvPr/>
          </p:nvSpPr>
          <p:spPr>
            <a:xfrm>
              <a:off x="3276700" y="228004"/>
              <a:ext cx="1841304" cy="1094680"/>
            </a:xfrm>
            <a:prstGeom prst="rect">
              <a:avLst/>
            </a:prstGeom>
            <a:noFill/>
            <a:ln>
              <a:noFill/>
            </a:ln>
          </p:spPr>
          <p:txBody>
            <a:bodyPr spcFirstLastPara="1" wrap="square" lIns="85175" tIns="22850" rIns="85175" bIns="2285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provides flexibility</a:t>
              </a:r>
              <a:endParaRPr/>
            </a:p>
          </p:txBody>
        </p:sp>
        <p:sp>
          <p:nvSpPr>
            <p:cNvPr id="653" name="Google Shape;653;p36"/>
            <p:cNvSpPr/>
            <p:nvPr/>
          </p:nvSpPr>
          <p:spPr>
            <a:xfrm>
              <a:off x="5259577" y="644"/>
              <a:ext cx="2603998" cy="1548110"/>
            </a:xfrm>
            <a:prstGeom prst="ellipse">
              <a:avLst/>
            </a:prstGeom>
            <a:solidFill>
              <a:schemeClr val="accent6"/>
            </a:solidFill>
            <a:ln w="9525" cap="flat" cmpd="sng">
              <a:solidFill>
                <a:schemeClr val="lt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txBox="1"/>
            <p:nvPr/>
          </p:nvSpPr>
          <p:spPr>
            <a:xfrm>
              <a:off x="5640924" y="227359"/>
              <a:ext cx="1841304" cy="1094680"/>
            </a:xfrm>
            <a:prstGeom prst="rect">
              <a:avLst/>
            </a:prstGeom>
            <a:noFill/>
            <a:ln>
              <a:noFill/>
            </a:ln>
          </p:spPr>
          <p:txBody>
            <a:bodyPr spcFirstLastPara="1" wrap="square" lIns="85175" tIns="22850" rIns="85175" bIns="2285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is well suited to a distributed environment</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7"/>
          <p:cNvSpPr txBox="1">
            <a:spLocks noGrp="1"/>
          </p:cNvSpPr>
          <p:nvPr>
            <p:ph type="title"/>
          </p:nvPr>
        </p:nvSpPr>
        <p:spPr>
          <a:xfrm>
            <a:off x="342900" y="320675"/>
            <a:ext cx="10515600" cy="746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Understanding the evolution of Operating systems from early batch processing systems to modern complex systems </a:t>
            </a:r>
            <a:br>
              <a:rPr lang="en-US" sz="3200">
                <a:latin typeface="Cambria"/>
                <a:ea typeface="Cambria"/>
                <a:cs typeface="Cambria"/>
                <a:sym typeface="Cambria"/>
              </a:rPr>
            </a:br>
            <a:endParaRPr sz="3200"/>
          </a:p>
        </p:txBody>
      </p:sp>
      <p:sp>
        <p:nvSpPr>
          <p:cNvPr id="660" name="Google Shape;66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661" name="Google Shape;66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pic>
        <p:nvPicPr>
          <p:cNvPr id="662" name="Google Shape;662;p3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663" name="Google Shape;663;p37"/>
          <p:cNvGrpSpPr/>
          <p:nvPr/>
        </p:nvGrpSpPr>
        <p:grpSpPr>
          <a:xfrm>
            <a:off x="342900" y="1030835"/>
            <a:ext cx="7360920" cy="560880"/>
            <a:chOff x="525780" y="934209"/>
            <a:chExt cx="7360920" cy="560880"/>
          </a:xfrm>
        </p:grpSpPr>
        <p:sp>
          <p:nvSpPr>
            <p:cNvPr id="664" name="Google Shape;664;p37"/>
            <p:cNvSpPr/>
            <p:nvPr/>
          </p:nvSpPr>
          <p:spPr>
            <a:xfrm>
              <a:off x="525780" y="934209"/>
              <a:ext cx="7360920" cy="560880"/>
            </a:xfrm>
            <a:prstGeom prst="roundRect">
              <a:avLst>
                <a:gd name="adj" fmla="val 16667"/>
              </a:avLst>
            </a:prstGeom>
            <a:gradFill>
              <a:gsLst>
                <a:gs pos="0">
                  <a:srgbClr val="DC8767"/>
                </a:gs>
                <a:gs pos="50000">
                  <a:srgbClr val="DD7549"/>
                </a:gs>
                <a:gs pos="100000">
                  <a:srgbClr val="CA643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txBox="1"/>
            <p:nvPr/>
          </p:nvSpPr>
          <p:spPr>
            <a:xfrm>
              <a:off x="553160" y="96158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2000"/>
                <a:buFont typeface="Cambria"/>
                <a:buNone/>
              </a:pPr>
              <a:r>
                <a:rPr lang="en-US" sz="2000">
                  <a:solidFill>
                    <a:schemeClr val="lt1"/>
                  </a:solidFill>
                  <a:latin typeface="Cambria"/>
                  <a:ea typeface="Cambria"/>
                  <a:cs typeface="Cambria"/>
                  <a:sym typeface="Cambria"/>
                </a:rPr>
                <a:t>multithreading</a:t>
              </a:r>
              <a:endParaRPr sz="2000">
                <a:solidFill>
                  <a:schemeClr val="lt1"/>
                </a:solidFill>
                <a:latin typeface="Cambria"/>
                <a:ea typeface="Cambria"/>
                <a:cs typeface="Cambria"/>
                <a:sym typeface="Cambria"/>
              </a:endParaRPr>
            </a:p>
          </p:txBody>
        </p:sp>
      </p:grpSp>
      <p:sp>
        <p:nvSpPr>
          <p:cNvPr id="666" name="Google Shape;666;p37"/>
          <p:cNvSpPr txBox="1"/>
          <p:nvPr/>
        </p:nvSpPr>
        <p:spPr>
          <a:xfrm>
            <a:off x="370280" y="1866900"/>
            <a:ext cx="10983520" cy="4602163"/>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Technique in which a process, executing an application, is divided into threads that can run concurrently</a:t>
            </a:r>
            <a:endParaRPr sz="2400">
              <a:solidFill>
                <a:schemeClr val="dk1"/>
              </a:solidFill>
              <a:latin typeface="Calibri"/>
              <a:ea typeface="Calibri"/>
              <a:cs typeface="Calibri"/>
              <a:sym typeface="Calibri"/>
            </a:endParaRPr>
          </a:p>
        </p:txBody>
      </p:sp>
      <p:grpSp>
        <p:nvGrpSpPr>
          <p:cNvPr id="667" name="Google Shape;667;p37"/>
          <p:cNvGrpSpPr/>
          <p:nvPr/>
        </p:nvGrpSpPr>
        <p:grpSpPr>
          <a:xfrm>
            <a:off x="733424" y="2676706"/>
            <a:ext cx="10620375" cy="3217500"/>
            <a:chOff x="0" y="1768"/>
            <a:chExt cx="10620375" cy="3217500"/>
          </a:xfrm>
        </p:grpSpPr>
        <p:sp>
          <p:nvSpPr>
            <p:cNvPr id="668" name="Google Shape;668;p37"/>
            <p:cNvSpPr/>
            <p:nvPr/>
          </p:nvSpPr>
          <p:spPr>
            <a:xfrm>
              <a:off x="0" y="1768"/>
              <a:ext cx="10620375" cy="599625"/>
            </a:xfrm>
            <a:prstGeom prst="roundRect">
              <a:avLst>
                <a:gd name="adj" fmla="val 16667"/>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txBox="1"/>
            <p:nvPr/>
          </p:nvSpPr>
          <p:spPr>
            <a:xfrm>
              <a:off x="29271" y="31039"/>
              <a:ext cx="10561833" cy="541083"/>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Thread</a:t>
              </a:r>
              <a:endParaRPr/>
            </a:p>
          </p:txBody>
        </p:sp>
        <p:sp>
          <p:nvSpPr>
            <p:cNvPr id="670" name="Google Shape;670;p37"/>
            <p:cNvSpPr/>
            <p:nvPr/>
          </p:nvSpPr>
          <p:spPr>
            <a:xfrm>
              <a:off x="0" y="601393"/>
              <a:ext cx="10620375" cy="103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txBox="1"/>
            <p:nvPr/>
          </p:nvSpPr>
          <p:spPr>
            <a:xfrm>
              <a:off x="0" y="601393"/>
              <a:ext cx="10620375" cy="1035000"/>
            </a:xfrm>
            <a:prstGeom prst="rect">
              <a:avLst/>
            </a:prstGeom>
            <a:noFill/>
            <a:ln>
              <a:noFill/>
            </a:ln>
          </p:spPr>
          <p:txBody>
            <a:bodyPr spcFirstLastPara="1" wrap="square" lIns="337175" tIns="31750" rIns="177800" bIns="31750" anchor="t"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dispatchable unit of work</a:t>
              </a:r>
              <a:endParaRPr/>
            </a:p>
            <a:p>
              <a:pPr marL="228600" marR="0" lvl="1" indent="-228600"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includes a processor context and its own data area to enable subroutine branching</a:t>
              </a:r>
              <a:endParaRPr/>
            </a:p>
            <a:p>
              <a:pPr marL="228600" marR="0" lvl="1" indent="-228600"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executes sequentially and is interruptible</a:t>
              </a:r>
              <a:endParaRPr/>
            </a:p>
          </p:txBody>
        </p:sp>
        <p:sp>
          <p:nvSpPr>
            <p:cNvPr id="672" name="Google Shape;672;p37"/>
            <p:cNvSpPr/>
            <p:nvPr/>
          </p:nvSpPr>
          <p:spPr>
            <a:xfrm>
              <a:off x="0" y="1636393"/>
              <a:ext cx="10620375" cy="599625"/>
            </a:xfrm>
            <a:prstGeom prst="roundRect">
              <a:avLst>
                <a:gd name="adj" fmla="val 16667"/>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txBox="1"/>
            <p:nvPr/>
          </p:nvSpPr>
          <p:spPr>
            <a:xfrm>
              <a:off x="29271" y="1665664"/>
              <a:ext cx="10561833" cy="541083"/>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Process </a:t>
              </a:r>
              <a:endParaRPr/>
            </a:p>
          </p:txBody>
        </p:sp>
        <p:sp>
          <p:nvSpPr>
            <p:cNvPr id="674" name="Google Shape;674;p37"/>
            <p:cNvSpPr/>
            <p:nvPr/>
          </p:nvSpPr>
          <p:spPr>
            <a:xfrm>
              <a:off x="0" y="2236018"/>
              <a:ext cx="10620375" cy="9832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txBox="1"/>
            <p:nvPr/>
          </p:nvSpPr>
          <p:spPr>
            <a:xfrm>
              <a:off x="0" y="2236018"/>
              <a:ext cx="10620375" cy="983250"/>
            </a:xfrm>
            <a:prstGeom prst="rect">
              <a:avLst/>
            </a:prstGeom>
            <a:noFill/>
            <a:ln>
              <a:noFill/>
            </a:ln>
          </p:spPr>
          <p:txBody>
            <a:bodyPr spcFirstLastPara="1" wrap="square" lIns="337175" tIns="31750" rIns="177800" bIns="31750" anchor="t"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a collection of one or more threads and associated system resources</a:t>
              </a:r>
              <a:endParaRPr/>
            </a:p>
            <a:p>
              <a:pPr marL="228600" marR="0" lvl="1" indent="-228600"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programmer has greater control over the modularity of the application and the timing of application related events</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8"/>
          <p:cNvSpPr txBox="1">
            <a:spLocks noGrp="1"/>
          </p:cNvSpPr>
          <p:nvPr>
            <p:ph type="title"/>
          </p:nvPr>
        </p:nvSpPr>
        <p:spPr>
          <a:xfrm>
            <a:off x="342900" y="320675"/>
            <a:ext cx="10515600" cy="746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Understanding the evolution of Operating systems from early batch processing systems to modern complex systems </a:t>
            </a:r>
            <a:br>
              <a:rPr lang="en-US" sz="3200">
                <a:latin typeface="Cambria"/>
                <a:ea typeface="Cambria"/>
                <a:cs typeface="Cambria"/>
                <a:sym typeface="Cambria"/>
              </a:rPr>
            </a:br>
            <a:endParaRPr sz="3200"/>
          </a:p>
        </p:txBody>
      </p:sp>
      <p:sp>
        <p:nvSpPr>
          <p:cNvPr id="681" name="Google Shape;68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682" name="Google Shape;68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pic>
        <p:nvPicPr>
          <p:cNvPr id="683" name="Google Shape;683;p38"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684" name="Google Shape;684;p38"/>
          <p:cNvGrpSpPr/>
          <p:nvPr/>
        </p:nvGrpSpPr>
        <p:grpSpPr>
          <a:xfrm>
            <a:off x="224790" y="965747"/>
            <a:ext cx="7360920" cy="560880"/>
            <a:chOff x="525780" y="1796049"/>
            <a:chExt cx="7360920" cy="560880"/>
          </a:xfrm>
        </p:grpSpPr>
        <p:sp>
          <p:nvSpPr>
            <p:cNvPr id="685" name="Google Shape;685;p38"/>
            <p:cNvSpPr/>
            <p:nvPr/>
          </p:nvSpPr>
          <p:spPr>
            <a:xfrm>
              <a:off x="525780" y="1796049"/>
              <a:ext cx="7360920" cy="560880"/>
            </a:xfrm>
            <a:prstGeom prst="roundRect">
              <a:avLst>
                <a:gd name="adj" fmla="val 16667"/>
              </a:avLst>
            </a:prstGeom>
            <a:gradFill>
              <a:gsLst>
                <a:gs pos="0">
                  <a:srgbClr val="CA8D7E"/>
                </a:gs>
                <a:gs pos="50000">
                  <a:srgbClr val="C77C69"/>
                </a:gs>
                <a:gs pos="100000">
                  <a:srgbClr val="B56A57"/>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txBox="1"/>
            <p:nvPr/>
          </p:nvSpPr>
          <p:spPr>
            <a:xfrm>
              <a:off x="553160" y="182342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symmetric multiprocessing</a:t>
              </a:r>
              <a:endParaRPr sz="1900">
                <a:solidFill>
                  <a:schemeClr val="lt1"/>
                </a:solidFill>
                <a:latin typeface="Cambria"/>
                <a:ea typeface="Cambria"/>
                <a:cs typeface="Cambria"/>
                <a:sym typeface="Cambria"/>
              </a:endParaRPr>
            </a:p>
          </p:txBody>
        </p:sp>
      </p:grpSp>
      <p:sp>
        <p:nvSpPr>
          <p:cNvPr id="687" name="Google Shape;68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Term that refers to a computer hardware architecture and also to the OS behavior that exploits that architecture</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Several processes can run in parallel</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Multiple processors are transparent to the user</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these processors share same main memory and I/O facilities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all processors can perform the same functions</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The OS takes care of scheduling of threads or processes on individual processors and of synchronization among processors</a:t>
            </a:r>
            <a:endParaRPr>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9"/>
          <p:cNvSpPr txBox="1">
            <a:spLocks noGrp="1"/>
          </p:cNvSpPr>
          <p:nvPr>
            <p:ph type="title"/>
          </p:nvPr>
        </p:nvSpPr>
        <p:spPr>
          <a:xfrm>
            <a:off x="342900" y="320675"/>
            <a:ext cx="10515600" cy="746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Understanding the evolution of Operating systems from early batch processing systems to modern complex systems </a:t>
            </a:r>
            <a:br>
              <a:rPr lang="en-US" sz="3200">
                <a:latin typeface="Cambria"/>
                <a:ea typeface="Cambria"/>
                <a:cs typeface="Cambria"/>
                <a:sym typeface="Cambria"/>
              </a:rPr>
            </a:br>
            <a:endParaRPr sz="3200"/>
          </a:p>
        </p:txBody>
      </p:sp>
      <p:sp>
        <p:nvSpPr>
          <p:cNvPr id="693" name="Google Shape;69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694" name="Google Shape;69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pic>
        <p:nvPicPr>
          <p:cNvPr id="695" name="Google Shape;695;p3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696" name="Google Shape;696;p39"/>
          <p:cNvGrpSpPr/>
          <p:nvPr/>
        </p:nvGrpSpPr>
        <p:grpSpPr>
          <a:xfrm>
            <a:off x="224790" y="965747"/>
            <a:ext cx="7360920" cy="560880"/>
            <a:chOff x="525780" y="1796049"/>
            <a:chExt cx="7360920" cy="560880"/>
          </a:xfrm>
        </p:grpSpPr>
        <p:sp>
          <p:nvSpPr>
            <p:cNvPr id="697" name="Google Shape;697;p39"/>
            <p:cNvSpPr/>
            <p:nvPr/>
          </p:nvSpPr>
          <p:spPr>
            <a:xfrm>
              <a:off x="525780" y="1796049"/>
              <a:ext cx="7360920" cy="560880"/>
            </a:xfrm>
            <a:prstGeom prst="roundRect">
              <a:avLst>
                <a:gd name="adj" fmla="val 16667"/>
              </a:avLst>
            </a:prstGeom>
            <a:gradFill>
              <a:gsLst>
                <a:gs pos="0">
                  <a:srgbClr val="CA8D7E"/>
                </a:gs>
                <a:gs pos="50000">
                  <a:srgbClr val="C77C69"/>
                </a:gs>
                <a:gs pos="100000">
                  <a:srgbClr val="B56A57"/>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txBox="1"/>
            <p:nvPr/>
          </p:nvSpPr>
          <p:spPr>
            <a:xfrm>
              <a:off x="553160" y="182342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symmetric multiprocessing   - Advantages </a:t>
              </a:r>
              <a:endParaRPr sz="1900">
                <a:solidFill>
                  <a:schemeClr val="lt1"/>
                </a:solidFill>
                <a:latin typeface="Cambria"/>
                <a:ea typeface="Cambria"/>
                <a:cs typeface="Cambria"/>
                <a:sym typeface="Cambria"/>
              </a:endParaRPr>
            </a:p>
          </p:txBody>
        </p:sp>
      </p:grpSp>
      <p:grpSp>
        <p:nvGrpSpPr>
          <p:cNvPr id="699" name="Google Shape;699;p39"/>
          <p:cNvGrpSpPr/>
          <p:nvPr/>
        </p:nvGrpSpPr>
        <p:grpSpPr>
          <a:xfrm>
            <a:off x="2307874" y="1713739"/>
            <a:ext cx="6642800" cy="4339664"/>
            <a:chOff x="2307874" y="1867"/>
            <a:chExt cx="6642800" cy="4339664"/>
          </a:xfrm>
        </p:grpSpPr>
        <p:sp>
          <p:nvSpPr>
            <p:cNvPr id="700" name="Google Shape;700;p39"/>
            <p:cNvSpPr/>
            <p:nvPr/>
          </p:nvSpPr>
          <p:spPr>
            <a:xfrm>
              <a:off x="2307874" y="1867"/>
              <a:ext cx="2454561" cy="981824"/>
            </a:xfrm>
            <a:prstGeom prst="chevron">
              <a:avLst>
                <a:gd name="adj" fmla="val 5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txBox="1"/>
            <p:nvPr/>
          </p:nvSpPr>
          <p:spPr>
            <a:xfrm>
              <a:off x="2798786" y="1867"/>
              <a:ext cx="1472737" cy="981824"/>
            </a:xfrm>
            <a:prstGeom prst="rect">
              <a:avLst/>
            </a:prstGeom>
            <a:noFill/>
            <a:ln>
              <a:noFill/>
            </a:ln>
          </p:spPr>
          <p:txBody>
            <a:bodyPr spcFirstLastPara="1" wrap="square" lIns="24125" tIns="12050" rIns="0" bIns="12050" anchor="ctr" anchorCtr="0">
              <a:noAutofit/>
            </a:bodyPr>
            <a:lstStyle/>
            <a:p>
              <a:pPr marL="0" marR="0" lvl="0" indent="0" algn="ctr" rtl="0">
                <a:lnSpc>
                  <a:spcPct val="90000"/>
                </a:lnSpc>
                <a:spcBef>
                  <a:spcPts val="0"/>
                </a:spcBef>
                <a:spcAft>
                  <a:spcPts val="0"/>
                </a:spcAft>
                <a:buClr>
                  <a:schemeClr val="lt1"/>
                </a:buClr>
                <a:buSzPts val="1900"/>
                <a:buFont typeface="Cambria"/>
                <a:buNone/>
              </a:pPr>
              <a:r>
                <a:rPr lang="en-US" sz="1900" b="1">
                  <a:solidFill>
                    <a:schemeClr val="lt1"/>
                  </a:solidFill>
                  <a:latin typeface="Cambria"/>
                  <a:ea typeface="Cambria"/>
                  <a:cs typeface="Cambria"/>
                  <a:sym typeface="Cambria"/>
                </a:rPr>
                <a:t>Performance</a:t>
              </a:r>
              <a:endParaRPr sz="1900">
                <a:solidFill>
                  <a:schemeClr val="lt1"/>
                </a:solidFill>
                <a:latin typeface="Cambria"/>
                <a:ea typeface="Cambria"/>
                <a:cs typeface="Cambria"/>
                <a:sym typeface="Cambria"/>
              </a:endParaRPr>
            </a:p>
          </p:txBody>
        </p:sp>
        <p:sp>
          <p:nvSpPr>
            <p:cNvPr id="702" name="Google Shape;702;p39"/>
            <p:cNvSpPr/>
            <p:nvPr/>
          </p:nvSpPr>
          <p:spPr>
            <a:xfrm>
              <a:off x="4443342" y="85322"/>
              <a:ext cx="4414799" cy="814914"/>
            </a:xfrm>
            <a:prstGeom prst="chevron">
              <a:avLst>
                <a:gd name="adj" fmla="val 50000"/>
              </a:avLst>
            </a:prstGeom>
            <a:solidFill>
              <a:schemeClr val="accent6"/>
            </a:solidFill>
            <a:ln w="9525"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txBox="1"/>
            <p:nvPr/>
          </p:nvSpPr>
          <p:spPr>
            <a:xfrm>
              <a:off x="4850799" y="85322"/>
              <a:ext cx="3599885" cy="814914"/>
            </a:xfrm>
            <a:prstGeom prst="rect">
              <a:avLst/>
            </a:prstGeom>
            <a:noFill/>
            <a:ln>
              <a:noFill/>
            </a:ln>
          </p:spPr>
          <p:txBody>
            <a:bodyPr spcFirstLastPara="1" wrap="square" lIns="22850" tIns="11425" rIns="0" bIns="11425" anchor="ctr" anchorCtr="0">
              <a:noAutofit/>
            </a:bodyPr>
            <a:lstStyle/>
            <a:p>
              <a:pPr marL="0" marR="0" lvl="0" indent="0" algn="ctr" rtl="0">
                <a:lnSpc>
                  <a:spcPct val="90000"/>
                </a:lnSpc>
                <a:spcBef>
                  <a:spcPts val="0"/>
                </a:spcBef>
                <a:spcAft>
                  <a:spcPts val="0"/>
                </a:spcAft>
                <a:buClr>
                  <a:schemeClr val="lt1"/>
                </a:buClr>
                <a:buSzPts val="1800"/>
                <a:buFont typeface="Cambria"/>
                <a:buNone/>
              </a:pPr>
              <a:r>
                <a:rPr lang="en-US" sz="1800">
                  <a:solidFill>
                    <a:schemeClr val="lt1"/>
                  </a:solidFill>
                  <a:latin typeface="Cambria"/>
                  <a:ea typeface="Cambria"/>
                  <a:cs typeface="Cambria"/>
                  <a:sym typeface="Cambria"/>
                </a:rPr>
                <a:t>more than one process can be running simultaneously, each on a different processor</a:t>
              </a:r>
              <a:endParaRPr/>
            </a:p>
          </p:txBody>
        </p:sp>
        <p:sp>
          <p:nvSpPr>
            <p:cNvPr id="704" name="Google Shape;704;p39"/>
            <p:cNvSpPr/>
            <p:nvPr/>
          </p:nvSpPr>
          <p:spPr>
            <a:xfrm>
              <a:off x="2307874" y="1121147"/>
              <a:ext cx="2454561" cy="981824"/>
            </a:xfrm>
            <a:prstGeom prst="chevron">
              <a:avLst>
                <a:gd name="adj" fmla="val 5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txBox="1"/>
            <p:nvPr/>
          </p:nvSpPr>
          <p:spPr>
            <a:xfrm>
              <a:off x="2798786" y="1121147"/>
              <a:ext cx="1472737" cy="981824"/>
            </a:xfrm>
            <a:prstGeom prst="rect">
              <a:avLst/>
            </a:prstGeom>
            <a:noFill/>
            <a:ln>
              <a:noFill/>
            </a:ln>
          </p:spPr>
          <p:txBody>
            <a:bodyPr spcFirstLastPara="1" wrap="square" lIns="24125" tIns="12050" rIns="0" bIns="12050" anchor="ctr" anchorCtr="0">
              <a:noAutofit/>
            </a:bodyPr>
            <a:lstStyle/>
            <a:p>
              <a:pPr marL="0" marR="0" lvl="0" indent="0" algn="ctr" rtl="0">
                <a:lnSpc>
                  <a:spcPct val="90000"/>
                </a:lnSpc>
                <a:spcBef>
                  <a:spcPts val="0"/>
                </a:spcBef>
                <a:spcAft>
                  <a:spcPts val="0"/>
                </a:spcAft>
                <a:buClr>
                  <a:schemeClr val="lt1"/>
                </a:buClr>
                <a:buSzPts val="1900"/>
                <a:buFont typeface="Cambria"/>
                <a:buNone/>
              </a:pPr>
              <a:r>
                <a:rPr lang="en-US" sz="1900" b="1">
                  <a:solidFill>
                    <a:schemeClr val="lt1"/>
                  </a:solidFill>
                  <a:latin typeface="Cambria"/>
                  <a:ea typeface="Cambria"/>
                  <a:cs typeface="Cambria"/>
                  <a:sym typeface="Cambria"/>
                </a:rPr>
                <a:t>Availability</a:t>
              </a:r>
              <a:endParaRPr sz="1900">
                <a:solidFill>
                  <a:schemeClr val="lt1"/>
                </a:solidFill>
                <a:latin typeface="Cambria"/>
                <a:ea typeface="Cambria"/>
                <a:cs typeface="Cambria"/>
                <a:sym typeface="Cambria"/>
              </a:endParaRPr>
            </a:p>
          </p:txBody>
        </p:sp>
        <p:sp>
          <p:nvSpPr>
            <p:cNvPr id="706" name="Google Shape;706;p39"/>
            <p:cNvSpPr/>
            <p:nvPr/>
          </p:nvSpPr>
          <p:spPr>
            <a:xfrm>
              <a:off x="4443342" y="1204602"/>
              <a:ext cx="4262471" cy="814914"/>
            </a:xfrm>
            <a:prstGeom prst="chevron">
              <a:avLst>
                <a:gd name="adj" fmla="val 50000"/>
              </a:avLst>
            </a:prstGeom>
            <a:solidFill>
              <a:schemeClr val="accent6"/>
            </a:solidFill>
            <a:ln w="9525"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txBox="1"/>
            <p:nvPr/>
          </p:nvSpPr>
          <p:spPr>
            <a:xfrm>
              <a:off x="4850799" y="1204602"/>
              <a:ext cx="3447557" cy="814914"/>
            </a:xfrm>
            <a:prstGeom prst="rect">
              <a:avLst/>
            </a:prstGeom>
            <a:noFill/>
            <a:ln>
              <a:noFill/>
            </a:ln>
          </p:spPr>
          <p:txBody>
            <a:bodyPr spcFirstLastPara="1" wrap="square" lIns="22850" tIns="11425" rIns="0" bIns="11425" anchor="ctr" anchorCtr="0">
              <a:noAutofit/>
            </a:bodyPr>
            <a:lstStyle/>
            <a:p>
              <a:pPr marL="0" marR="0" lvl="0" indent="0" algn="ctr" rtl="0">
                <a:lnSpc>
                  <a:spcPct val="90000"/>
                </a:lnSpc>
                <a:spcBef>
                  <a:spcPts val="0"/>
                </a:spcBef>
                <a:spcAft>
                  <a:spcPts val="0"/>
                </a:spcAft>
                <a:buClr>
                  <a:schemeClr val="lt1"/>
                </a:buClr>
                <a:buSzPts val="1800"/>
                <a:buFont typeface="Cambria"/>
                <a:buNone/>
              </a:pPr>
              <a:r>
                <a:rPr lang="en-US" sz="1800">
                  <a:solidFill>
                    <a:schemeClr val="lt1"/>
                  </a:solidFill>
                  <a:latin typeface="Cambria"/>
                  <a:ea typeface="Cambria"/>
                  <a:cs typeface="Cambria"/>
                  <a:sym typeface="Cambria"/>
                </a:rPr>
                <a:t>failure of a single process does not halt the system</a:t>
              </a:r>
              <a:endParaRPr/>
            </a:p>
          </p:txBody>
        </p:sp>
        <p:sp>
          <p:nvSpPr>
            <p:cNvPr id="708" name="Google Shape;708;p39"/>
            <p:cNvSpPr/>
            <p:nvPr/>
          </p:nvSpPr>
          <p:spPr>
            <a:xfrm>
              <a:off x="2307874" y="2240427"/>
              <a:ext cx="2454561" cy="981824"/>
            </a:xfrm>
            <a:prstGeom prst="chevron">
              <a:avLst>
                <a:gd name="adj" fmla="val 5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txBox="1"/>
            <p:nvPr/>
          </p:nvSpPr>
          <p:spPr>
            <a:xfrm>
              <a:off x="2798786" y="2240427"/>
              <a:ext cx="1472737" cy="981824"/>
            </a:xfrm>
            <a:prstGeom prst="rect">
              <a:avLst/>
            </a:prstGeom>
            <a:noFill/>
            <a:ln>
              <a:noFill/>
            </a:ln>
          </p:spPr>
          <p:txBody>
            <a:bodyPr spcFirstLastPara="1" wrap="square" lIns="24125" tIns="12050" rIns="0" bIns="12050" anchor="ctr" anchorCtr="0">
              <a:noAutofit/>
            </a:bodyPr>
            <a:lstStyle/>
            <a:p>
              <a:pPr marL="0" marR="0" lvl="0" indent="0" algn="ctr" rtl="0">
                <a:lnSpc>
                  <a:spcPct val="90000"/>
                </a:lnSpc>
                <a:spcBef>
                  <a:spcPts val="0"/>
                </a:spcBef>
                <a:spcAft>
                  <a:spcPts val="0"/>
                </a:spcAft>
                <a:buClr>
                  <a:schemeClr val="lt1"/>
                </a:buClr>
                <a:buSzPts val="1900"/>
                <a:buFont typeface="Cambria"/>
                <a:buNone/>
              </a:pPr>
              <a:r>
                <a:rPr lang="en-US" sz="1900" b="1">
                  <a:solidFill>
                    <a:schemeClr val="lt1"/>
                  </a:solidFill>
                  <a:latin typeface="Cambria"/>
                  <a:ea typeface="Cambria"/>
                  <a:cs typeface="Cambria"/>
                  <a:sym typeface="Cambria"/>
                </a:rPr>
                <a:t>Incremental Growth</a:t>
              </a:r>
              <a:endParaRPr sz="1900">
                <a:solidFill>
                  <a:schemeClr val="lt1"/>
                </a:solidFill>
                <a:latin typeface="Cambria"/>
                <a:ea typeface="Cambria"/>
                <a:cs typeface="Cambria"/>
                <a:sym typeface="Cambria"/>
              </a:endParaRPr>
            </a:p>
          </p:txBody>
        </p:sp>
        <p:sp>
          <p:nvSpPr>
            <p:cNvPr id="710" name="Google Shape;710;p39"/>
            <p:cNvSpPr/>
            <p:nvPr/>
          </p:nvSpPr>
          <p:spPr>
            <a:xfrm>
              <a:off x="4443342" y="2323882"/>
              <a:ext cx="4050308" cy="814914"/>
            </a:xfrm>
            <a:prstGeom prst="chevron">
              <a:avLst>
                <a:gd name="adj" fmla="val 50000"/>
              </a:avLst>
            </a:prstGeom>
            <a:solidFill>
              <a:schemeClr val="accent6"/>
            </a:solidFill>
            <a:ln w="9525"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txBox="1"/>
            <p:nvPr/>
          </p:nvSpPr>
          <p:spPr>
            <a:xfrm>
              <a:off x="4850799" y="2323882"/>
              <a:ext cx="3235394" cy="814914"/>
            </a:xfrm>
            <a:prstGeom prst="rect">
              <a:avLst/>
            </a:prstGeom>
            <a:noFill/>
            <a:ln>
              <a:noFill/>
            </a:ln>
          </p:spPr>
          <p:txBody>
            <a:bodyPr spcFirstLastPara="1" wrap="square" lIns="22850" tIns="11425" rIns="0" bIns="11425" anchor="ctr" anchorCtr="0">
              <a:noAutofit/>
            </a:bodyPr>
            <a:lstStyle/>
            <a:p>
              <a:pPr marL="0" marR="0" lvl="0" indent="0" algn="ctr" rtl="0">
                <a:lnSpc>
                  <a:spcPct val="90000"/>
                </a:lnSpc>
                <a:spcBef>
                  <a:spcPts val="0"/>
                </a:spcBef>
                <a:spcAft>
                  <a:spcPts val="0"/>
                </a:spcAft>
                <a:buClr>
                  <a:schemeClr val="lt1"/>
                </a:buClr>
                <a:buSzPts val="1800"/>
                <a:buFont typeface="Cambria"/>
                <a:buNone/>
              </a:pPr>
              <a:r>
                <a:rPr lang="en-US" sz="1800">
                  <a:solidFill>
                    <a:schemeClr val="lt1"/>
                  </a:solidFill>
                  <a:latin typeface="Cambria"/>
                  <a:ea typeface="Cambria"/>
                  <a:cs typeface="Cambria"/>
                  <a:sym typeface="Cambria"/>
                </a:rPr>
                <a:t>performance of a system can be enhanced by adding an additional processor</a:t>
              </a:r>
              <a:endParaRPr/>
            </a:p>
          </p:txBody>
        </p:sp>
        <p:sp>
          <p:nvSpPr>
            <p:cNvPr id="712" name="Google Shape;712;p39"/>
            <p:cNvSpPr/>
            <p:nvPr/>
          </p:nvSpPr>
          <p:spPr>
            <a:xfrm>
              <a:off x="2307874" y="3359707"/>
              <a:ext cx="2454561" cy="981824"/>
            </a:xfrm>
            <a:prstGeom prst="chevron">
              <a:avLst>
                <a:gd name="adj" fmla="val 5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txBox="1"/>
            <p:nvPr/>
          </p:nvSpPr>
          <p:spPr>
            <a:xfrm>
              <a:off x="2798786" y="3359707"/>
              <a:ext cx="1472737" cy="981824"/>
            </a:xfrm>
            <a:prstGeom prst="rect">
              <a:avLst/>
            </a:prstGeom>
            <a:noFill/>
            <a:ln>
              <a:noFill/>
            </a:ln>
          </p:spPr>
          <p:txBody>
            <a:bodyPr spcFirstLastPara="1" wrap="square" lIns="24125" tIns="12050" rIns="0" bIns="12050" anchor="ctr" anchorCtr="0">
              <a:noAutofit/>
            </a:bodyPr>
            <a:lstStyle/>
            <a:p>
              <a:pPr marL="0" marR="0" lvl="0" indent="0" algn="ctr" rtl="0">
                <a:lnSpc>
                  <a:spcPct val="90000"/>
                </a:lnSpc>
                <a:spcBef>
                  <a:spcPts val="0"/>
                </a:spcBef>
                <a:spcAft>
                  <a:spcPts val="0"/>
                </a:spcAft>
                <a:buClr>
                  <a:schemeClr val="lt1"/>
                </a:buClr>
                <a:buSzPts val="1900"/>
                <a:buFont typeface="Cambria"/>
                <a:buNone/>
              </a:pPr>
              <a:r>
                <a:rPr lang="en-US" sz="1900" b="1">
                  <a:solidFill>
                    <a:schemeClr val="lt1"/>
                  </a:solidFill>
                  <a:latin typeface="Cambria"/>
                  <a:ea typeface="Cambria"/>
                  <a:cs typeface="Cambria"/>
                  <a:sym typeface="Cambria"/>
                </a:rPr>
                <a:t>Scaling</a:t>
              </a:r>
              <a:endParaRPr sz="1900">
                <a:solidFill>
                  <a:schemeClr val="lt1"/>
                </a:solidFill>
                <a:latin typeface="Cambria"/>
                <a:ea typeface="Cambria"/>
                <a:cs typeface="Cambria"/>
                <a:sym typeface="Cambria"/>
              </a:endParaRPr>
            </a:p>
          </p:txBody>
        </p:sp>
        <p:sp>
          <p:nvSpPr>
            <p:cNvPr id="714" name="Google Shape;714;p39"/>
            <p:cNvSpPr/>
            <p:nvPr/>
          </p:nvSpPr>
          <p:spPr>
            <a:xfrm>
              <a:off x="4443342" y="3443163"/>
              <a:ext cx="4507332" cy="814914"/>
            </a:xfrm>
            <a:prstGeom prst="chevron">
              <a:avLst>
                <a:gd name="adj" fmla="val 50000"/>
              </a:avLst>
            </a:prstGeom>
            <a:solidFill>
              <a:schemeClr val="accent6"/>
            </a:solidFill>
            <a:ln w="9525"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txBox="1"/>
            <p:nvPr/>
          </p:nvSpPr>
          <p:spPr>
            <a:xfrm>
              <a:off x="4850799" y="3443163"/>
              <a:ext cx="3692418" cy="814914"/>
            </a:xfrm>
            <a:prstGeom prst="rect">
              <a:avLst/>
            </a:prstGeom>
            <a:noFill/>
            <a:ln>
              <a:noFill/>
            </a:ln>
          </p:spPr>
          <p:txBody>
            <a:bodyPr spcFirstLastPara="1" wrap="square" lIns="22850" tIns="11425" rIns="0" bIns="11425" anchor="ctr" anchorCtr="0">
              <a:noAutofit/>
            </a:bodyPr>
            <a:lstStyle/>
            <a:p>
              <a:pPr marL="0" marR="0" lvl="0" indent="0" algn="ctr" rtl="0">
                <a:lnSpc>
                  <a:spcPct val="90000"/>
                </a:lnSpc>
                <a:spcBef>
                  <a:spcPts val="0"/>
                </a:spcBef>
                <a:spcAft>
                  <a:spcPts val="0"/>
                </a:spcAft>
                <a:buClr>
                  <a:schemeClr val="lt1"/>
                </a:buClr>
                <a:buSzPts val="1800"/>
                <a:buFont typeface="Cambria"/>
                <a:buNone/>
              </a:pPr>
              <a:r>
                <a:rPr lang="en-US" sz="1800">
                  <a:solidFill>
                    <a:schemeClr val="lt1"/>
                  </a:solidFill>
                  <a:latin typeface="Cambria"/>
                  <a:ea typeface="Cambria"/>
                  <a:cs typeface="Cambria"/>
                  <a:sym typeface="Cambria"/>
                </a:rPr>
                <a:t>vendors can offer a range of products based on the number of processors configured in the system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5076948" y="332656"/>
            <a:ext cx="3035277" cy="63408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200"/>
              <a:buFont typeface="Cambria"/>
              <a:buNone/>
            </a:pPr>
            <a:br>
              <a:rPr lang="en-US" sz="1200">
                <a:solidFill>
                  <a:schemeClr val="dk1"/>
                </a:solidFill>
                <a:latin typeface="Cambria"/>
                <a:ea typeface="Cambria"/>
                <a:cs typeface="Cambria"/>
                <a:sym typeface="Cambria"/>
              </a:rPr>
            </a:br>
            <a:r>
              <a:rPr lang="en-US" sz="1200">
                <a:solidFill>
                  <a:schemeClr val="dk1"/>
                </a:solidFill>
                <a:latin typeface="Cambria"/>
                <a:ea typeface="Cambria"/>
                <a:cs typeface="Cambria"/>
                <a:sym typeface="Cambria"/>
              </a:rPr>
              <a:t>- CPU Central processing unit</a:t>
            </a:r>
            <a:br>
              <a:rPr lang="en-US" sz="1200">
                <a:solidFill>
                  <a:schemeClr val="dk1"/>
                </a:solidFill>
                <a:latin typeface="Cambria"/>
                <a:ea typeface="Cambria"/>
                <a:cs typeface="Cambria"/>
                <a:sym typeface="Cambria"/>
              </a:rPr>
            </a:br>
            <a:r>
              <a:rPr lang="en-US" sz="1200">
                <a:solidFill>
                  <a:schemeClr val="dk1"/>
                </a:solidFill>
                <a:latin typeface="Cambria"/>
                <a:ea typeface="Cambria"/>
                <a:cs typeface="Cambria"/>
                <a:sym typeface="Cambria"/>
              </a:rPr>
              <a:t>- Memory</a:t>
            </a:r>
            <a:br>
              <a:rPr lang="en-US" sz="1200">
                <a:solidFill>
                  <a:schemeClr val="dk1"/>
                </a:solidFill>
                <a:latin typeface="Cambria"/>
                <a:ea typeface="Cambria"/>
                <a:cs typeface="Cambria"/>
                <a:sym typeface="Cambria"/>
              </a:rPr>
            </a:br>
            <a:r>
              <a:rPr lang="en-US" sz="1200">
                <a:solidFill>
                  <a:schemeClr val="dk1"/>
                </a:solidFill>
                <a:latin typeface="Cambria"/>
                <a:ea typeface="Cambria"/>
                <a:cs typeface="Cambria"/>
                <a:sym typeface="Cambria"/>
              </a:rPr>
              <a:t>- I/O devices</a:t>
            </a:r>
            <a:endParaRPr sz="1200">
              <a:latin typeface="Cambria"/>
              <a:ea typeface="Cambria"/>
              <a:cs typeface="Cambria"/>
              <a:sym typeface="Cambria"/>
            </a:endParaRPr>
          </a:p>
        </p:txBody>
      </p:sp>
      <p:sp>
        <p:nvSpPr>
          <p:cNvPr id="132" name="Google Shape;132;p4"/>
          <p:cNvSpPr txBox="1">
            <a:spLocks noGrp="1"/>
          </p:cNvSpPr>
          <p:nvPr>
            <p:ph type="body" idx="1"/>
          </p:nvPr>
        </p:nvSpPr>
        <p:spPr>
          <a:xfrm>
            <a:off x="4943476" y="1143000"/>
            <a:ext cx="5514975" cy="4800600"/>
          </a:xfrm>
          <a:prstGeom prst="rect">
            <a:avLst/>
          </a:prstGeom>
          <a:noFill/>
          <a:ln>
            <a:noFill/>
          </a:ln>
        </p:spPr>
        <p:txBody>
          <a:bodyPr spcFirstLastPara="1" wrap="square" lIns="91425" tIns="45700" rIns="91425" bIns="45700" anchor="t" anchorCtr="0">
            <a:normAutofit/>
          </a:bodyPr>
          <a:lstStyle/>
          <a:p>
            <a:pPr marL="0" lvl="0" indent="-177800" algn="l" rtl="0">
              <a:lnSpc>
                <a:spcPct val="90000"/>
              </a:lnSpc>
              <a:spcBef>
                <a:spcPts val="0"/>
              </a:spcBef>
              <a:spcAft>
                <a:spcPts val="0"/>
              </a:spcAft>
              <a:buClr>
                <a:schemeClr val="dk1"/>
              </a:buClr>
              <a:buSzPts val="2800"/>
              <a:buChar char="•"/>
            </a:pPr>
            <a:r>
              <a:rPr lang="en-US" b="1">
                <a:latin typeface="Cambria"/>
                <a:ea typeface="Cambria"/>
                <a:cs typeface="Cambria"/>
                <a:sym typeface="Cambria"/>
              </a:rPr>
              <a:t>Computer Hardware</a:t>
            </a:r>
            <a:r>
              <a:rPr lang="en-US">
                <a:latin typeface="Cambria"/>
                <a:ea typeface="Cambria"/>
                <a:cs typeface="Cambria"/>
                <a:sym typeface="Cambria"/>
              </a:rPr>
              <a:t> is the physical parts or </a:t>
            </a:r>
            <a:r>
              <a:rPr lang="en-US" b="1">
                <a:latin typeface="Cambria"/>
                <a:ea typeface="Cambria"/>
                <a:cs typeface="Cambria"/>
                <a:sym typeface="Cambria"/>
              </a:rPr>
              <a:t>components</a:t>
            </a:r>
            <a:r>
              <a:rPr lang="en-US">
                <a:latin typeface="Cambria"/>
                <a:ea typeface="Cambria"/>
                <a:cs typeface="Cambria"/>
                <a:sym typeface="Cambria"/>
              </a:rPr>
              <a:t> of a </a:t>
            </a:r>
            <a:r>
              <a:rPr lang="en-US" b="1">
                <a:latin typeface="Cambria"/>
                <a:ea typeface="Cambria"/>
                <a:cs typeface="Cambria"/>
                <a:sym typeface="Cambria"/>
              </a:rPr>
              <a:t>computer</a:t>
            </a:r>
            <a:endParaRPr>
              <a:latin typeface="Cambria"/>
              <a:ea typeface="Cambria"/>
              <a:cs typeface="Cambria"/>
              <a:sym typeface="Cambria"/>
            </a:endParaRPr>
          </a:p>
        </p:txBody>
      </p:sp>
      <p:pic>
        <p:nvPicPr>
          <p:cNvPr id="133" name="Google Shape;133;p4"/>
          <p:cNvPicPr preferRelativeResize="0"/>
          <p:nvPr/>
        </p:nvPicPr>
        <p:blipFill rotWithShape="1">
          <a:blip r:embed="rId3">
            <a:alphaModFix/>
          </a:blip>
          <a:srcRect/>
          <a:stretch/>
        </p:blipFill>
        <p:spPr>
          <a:xfrm>
            <a:off x="1828800" y="1447800"/>
            <a:ext cx="2952750" cy="2374900"/>
          </a:xfrm>
          <a:prstGeom prst="rect">
            <a:avLst/>
          </a:prstGeom>
          <a:noFill/>
          <a:ln>
            <a:noFill/>
          </a:ln>
        </p:spPr>
      </p:pic>
      <p:sp>
        <p:nvSpPr>
          <p:cNvPr id="134" name="Google Shape;134;p4"/>
          <p:cNvSpPr txBox="1"/>
          <p:nvPr/>
        </p:nvSpPr>
        <p:spPr>
          <a:xfrm>
            <a:off x="5231905" y="3453384"/>
            <a:ext cx="3201919" cy="634082"/>
          </a:xfrm>
          <a:prstGeom prst="rect">
            <a:avLst/>
          </a:prstGeom>
          <a:gradFill>
            <a:gsLst>
              <a:gs pos="0">
                <a:srgbClr val="B4D4A5"/>
              </a:gs>
              <a:gs pos="50000">
                <a:srgbClr val="A8CD97"/>
              </a:gs>
              <a:gs pos="100000">
                <a:srgbClr val="9BC985"/>
              </a:gs>
            </a:gsLst>
            <a:lin ang="540000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mbria"/>
              <a:buNone/>
            </a:pPr>
            <a:r>
              <a:rPr lang="en-US" sz="4400">
                <a:solidFill>
                  <a:schemeClr val="dk1"/>
                </a:solidFill>
                <a:latin typeface="Cambria"/>
                <a:ea typeface="Cambria"/>
                <a:cs typeface="Cambria"/>
                <a:sym typeface="Cambria"/>
              </a:rPr>
              <a:t>Software </a:t>
            </a:r>
            <a:endParaRPr sz="4400">
              <a:solidFill>
                <a:schemeClr val="dk1"/>
              </a:solidFill>
              <a:latin typeface="Cambria"/>
              <a:ea typeface="Cambria"/>
              <a:cs typeface="Cambria"/>
              <a:sym typeface="Cambria"/>
            </a:endParaRPr>
          </a:p>
        </p:txBody>
      </p:sp>
      <p:pic>
        <p:nvPicPr>
          <p:cNvPr id="135" name="Google Shape;135;p4"/>
          <p:cNvPicPr preferRelativeResize="0"/>
          <p:nvPr/>
        </p:nvPicPr>
        <p:blipFill rotWithShape="1">
          <a:blip r:embed="rId4">
            <a:alphaModFix/>
          </a:blip>
          <a:srcRect/>
          <a:stretch/>
        </p:blipFill>
        <p:spPr>
          <a:xfrm>
            <a:off x="6710364" y="4116389"/>
            <a:ext cx="3298825" cy="2376487"/>
          </a:xfrm>
          <a:prstGeom prst="rect">
            <a:avLst/>
          </a:prstGeom>
          <a:noFill/>
          <a:ln>
            <a:noFill/>
          </a:ln>
        </p:spPr>
      </p:pic>
      <p:sp>
        <p:nvSpPr>
          <p:cNvPr id="136" name="Google Shape;136;p4"/>
          <p:cNvSpPr txBox="1"/>
          <p:nvPr/>
        </p:nvSpPr>
        <p:spPr>
          <a:xfrm>
            <a:off x="1547813" y="4451351"/>
            <a:ext cx="4908550" cy="2060575"/>
          </a:xfrm>
          <a:prstGeom prst="rect">
            <a:avLst/>
          </a:prstGeom>
          <a:noFill/>
          <a:ln>
            <a:noFill/>
          </a:ln>
        </p:spPr>
        <p:txBody>
          <a:bodyPr spcFirstLastPara="1" wrap="square" lIns="91425" tIns="45700" rIns="91425" bIns="45700" anchor="t" anchorCtr="0">
            <a:noAutofit/>
          </a:bodyPr>
          <a:lstStyle/>
          <a:p>
            <a:pPr marL="365125" marR="0" lvl="0" indent="-282575" algn="l" rtl="0">
              <a:lnSpc>
                <a:spcPct val="125000"/>
              </a:lnSpc>
              <a:spcBef>
                <a:spcPts val="0"/>
              </a:spcBef>
              <a:spcAft>
                <a:spcPts val="0"/>
              </a:spcAft>
              <a:buClr>
                <a:schemeClr val="accent1"/>
              </a:buClr>
              <a:buSzPts val="1920"/>
              <a:buFont typeface="Noto Sans Symbols"/>
              <a:buChar char="⚫"/>
            </a:pPr>
            <a:r>
              <a:rPr lang="en-US" sz="2400" b="1">
                <a:solidFill>
                  <a:schemeClr val="dk1"/>
                </a:solidFill>
                <a:latin typeface="Cambria"/>
                <a:ea typeface="Cambria"/>
                <a:cs typeface="Cambria"/>
                <a:sym typeface="Cambria"/>
              </a:rPr>
              <a:t>Computer software</a:t>
            </a:r>
            <a:r>
              <a:rPr lang="en-US" sz="2400">
                <a:solidFill>
                  <a:schemeClr val="dk1"/>
                </a:solidFill>
                <a:latin typeface="Cambria"/>
                <a:ea typeface="Cambria"/>
                <a:cs typeface="Cambria"/>
                <a:sym typeface="Cambria"/>
              </a:rPr>
              <a:t> or simply </a:t>
            </a:r>
            <a:r>
              <a:rPr lang="en-US" sz="2400" b="1">
                <a:solidFill>
                  <a:schemeClr val="dk1"/>
                </a:solidFill>
                <a:latin typeface="Cambria"/>
                <a:ea typeface="Cambria"/>
                <a:cs typeface="Cambria"/>
                <a:sym typeface="Cambria"/>
              </a:rPr>
              <a:t>software</a:t>
            </a:r>
            <a:r>
              <a:rPr lang="en-US" sz="2400">
                <a:solidFill>
                  <a:schemeClr val="dk1"/>
                </a:solidFill>
                <a:latin typeface="Cambria"/>
                <a:ea typeface="Cambria"/>
                <a:cs typeface="Cambria"/>
                <a:sym typeface="Cambria"/>
              </a:rPr>
              <a:t> is any set of instructions that directs a </a:t>
            </a:r>
            <a:r>
              <a:rPr lang="en-US" sz="2400" b="1">
                <a:solidFill>
                  <a:schemeClr val="dk1"/>
                </a:solidFill>
                <a:latin typeface="Cambria"/>
                <a:ea typeface="Cambria"/>
                <a:cs typeface="Cambria"/>
                <a:sym typeface="Cambria"/>
              </a:rPr>
              <a:t>computer</a:t>
            </a:r>
            <a:r>
              <a:rPr lang="en-US" sz="2400">
                <a:solidFill>
                  <a:schemeClr val="dk1"/>
                </a:solidFill>
                <a:latin typeface="Cambria"/>
                <a:ea typeface="Cambria"/>
                <a:cs typeface="Cambria"/>
                <a:sym typeface="Cambria"/>
              </a:rPr>
              <a:t> to perform specific operations.</a:t>
            </a:r>
            <a:endParaRPr sz="2400">
              <a:solidFill>
                <a:schemeClr val="dk1"/>
              </a:solidFill>
              <a:latin typeface="Cambria"/>
              <a:ea typeface="Cambria"/>
              <a:cs typeface="Cambria"/>
              <a:sym typeface="Cambria"/>
            </a:endParaRPr>
          </a:p>
        </p:txBody>
      </p:sp>
      <p:sp>
        <p:nvSpPr>
          <p:cNvPr id="137" name="Google Shape;137;p4"/>
          <p:cNvSpPr txBox="1"/>
          <p:nvPr/>
        </p:nvSpPr>
        <p:spPr>
          <a:xfrm>
            <a:off x="1751427" y="418381"/>
            <a:ext cx="3030520" cy="634082"/>
          </a:xfrm>
          <a:prstGeom prst="rect">
            <a:avLst/>
          </a:prstGeom>
          <a:gradFill>
            <a:gsLst>
              <a:gs pos="0">
                <a:srgbClr val="B4D4A5"/>
              </a:gs>
              <a:gs pos="50000">
                <a:srgbClr val="A8CD97"/>
              </a:gs>
              <a:gs pos="100000">
                <a:srgbClr val="9BC985"/>
              </a:gs>
            </a:gsLst>
            <a:lin ang="5400000" scaled="0"/>
          </a:gra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mbria"/>
              <a:buNone/>
            </a:pPr>
            <a:r>
              <a:rPr lang="en-US" sz="4000">
                <a:solidFill>
                  <a:schemeClr val="dk1"/>
                </a:solidFill>
                <a:latin typeface="Cambria"/>
                <a:ea typeface="Cambria"/>
                <a:cs typeface="Cambria"/>
                <a:sym typeface="Cambria"/>
              </a:rPr>
              <a:t>Hardware</a:t>
            </a:r>
            <a:endParaRPr sz="4000">
              <a:solidFill>
                <a:schemeClr val="dk1"/>
              </a:solidFill>
              <a:latin typeface="Cambria"/>
              <a:ea typeface="Cambria"/>
              <a:cs typeface="Cambria"/>
              <a:sym typeface="Cambria"/>
            </a:endParaRPr>
          </a:p>
        </p:txBody>
      </p:sp>
      <p:sp>
        <p:nvSpPr>
          <p:cNvPr id="138" name="Google Shape;138;p4"/>
          <p:cNvSpPr txBox="1"/>
          <p:nvPr/>
        </p:nvSpPr>
        <p:spPr>
          <a:xfrm>
            <a:off x="8433823" y="3501009"/>
            <a:ext cx="2304256" cy="6340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200"/>
              <a:buFont typeface="Cambria"/>
              <a:buNone/>
            </a:pPr>
            <a:br>
              <a:rPr lang="en-US" sz="1200">
                <a:solidFill>
                  <a:schemeClr val="dk1"/>
                </a:solidFill>
                <a:latin typeface="Cambria"/>
                <a:ea typeface="Cambria"/>
                <a:cs typeface="Cambria"/>
                <a:sym typeface="Cambria"/>
              </a:rPr>
            </a:br>
            <a:r>
              <a:rPr lang="en-US" sz="1200">
                <a:solidFill>
                  <a:schemeClr val="dk1"/>
                </a:solidFill>
                <a:latin typeface="Cambria"/>
                <a:ea typeface="Cambria"/>
                <a:cs typeface="Cambria"/>
                <a:sym typeface="Cambria"/>
              </a:rPr>
              <a:t>- Application Programs</a:t>
            </a:r>
            <a:endParaRPr sz="1200">
              <a:solidFill>
                <a:schemeClr val="dk1"/>
              </a:solidFill>
              <a:latin typeface="Cambria"/>
              <a:ea typeface="Cambria"/>
              <a:cs typeface="Cambria"/>
              <a:sym typeface="Cambria"/>
            </a:endParaRPr>
          </a:p>
          <a:p>
            <a:pPr marL="171450" marR="0" lvl="0" indent="-171450" algn="l" rtl="0">
              <a:spcBef>
                <a:spcPts val="0"/>
              </a:spcBef>
              <a:spcAft>
                <a:spcPts val="0"/>
              </a:spcAft>
              <a:buClr>
                <a:schemeClr val="dk1"/>
              </a:buClr>
              <a:buSzPts val="1200"/>
              <a:buFont typeface="Cambria"/>
              <a:buChar char="-"/>
            </a:pPr>
            <a:r>
              <a:rPr lang="en-US" sz="1200">
                <a:solidFill>
                  <a:schemeClr val="dk1"/>
                </a:solidFill>
                <a:latin typeface="Cambria"/>
                <a:ea typeface="Cambria"/>
                <a:cs typeface="Cambria"/>
                <a:sym typeface="Cambria"/>
              </a:rPr>
              <a:t>Word Processors</a:t>
            </a:r>
            <a:endParaRPr sz="1200">
              <a:solidFill>
                <a:schemeClr val="dk1"/>
              </a:solidFill>
              <a:latin typeface="Cambria"/>
              <a:ea typeface="Cambria"/>
              <a:cs typeface="Cambria"/>
              <a:sym typeface="Cambria"/>
            </a:endParaRPr>
          </a:p>
          <a:p>
            <a:pPr marL="171450" marR="0" lvl="0" indent="-171450" algn="l" rtl="0">
              <a:spcBef>
                <a:spcPts val="0"/>
              </a:spcBef>
              <a:spcAft>
                <a:spcPts val="0"/>
              </a:spcAft>
              <a:buClr>
                <a:schemeClr val="dk1"/>
              </a:buClr>
              <a:buSzPts val="1200"/>
              <a:buFont typeface="Cambria"/>
              <a:buChar char="-"/>
            </a:pPr>
            <a:r>
              <a:rPr lang="en-US" sz="1200">
                <a:solidFill>
                  <a:schemeClr val="dk1"/>
                </a:solidFill>
                <a:latin typeface="Cambria"/>
                <a:ea typeface="Cambria"/>
                <a:cs typeface="Cambria"/>
                <a:sym typeface="Cambria"/>
              </a:rPr>
              <a:t>Microsoft Office</a:t>
            </a:r>
            <a:endParaRPr sz="1200">
              <a:solidFill>
                <a:schemeClr val="dk1"/>
              </a:solidFill>
              <a:latin typeface="Cambria"/>
              <a:ea typeface="Cambria"/>
              <a:cs typeface="Cambria"/>
              <a:sym typeface="Cambria"/>
            </a:endParaRPr>
          </a:p>
          <a:p>
            <a:pPr marL="171450" marR="0" lvl="0" indent="-95250" algn="l" rtl="0">
              <a:spcBef>
                <a:spcPts val="0"/>
              </a:spcBef>
              <a:spcAft>
                <a:spcPts val="0"/>
              </a:spcAft>
              <a:buClr>
                <a:schemeClr val="dk1"/>
              </a:buClr>
              <a:buSzPts val="1200"/>
              <a:buFont typeface="Calibri"/>
              <a:buNone/>
            </a:pPr>
            <a:endParaRPr sz="1200">
              <a:solidFill>
                <a:schemeClr val="dk1"/>
              </a:solidFill>
              <a:latin typeface="Cambria"/>
              <a:ea typeface="Cambria"/>
              <a:cs typeface="Cambria"/>
              <a:sym typeface="Cambria"/>
            </a:endParaRPr>
          </a:p>
          <a:p>
            <a:pPr marL="0" marR="0" lvl="0" indent="0" algn="l" rtl="0">
              <a:spcBef>
                <a:spcPts val="0"/>
              </a:spcBef>
              <a:spcAft>
                <a:spcPts val="0"/>
              </a:spcAft>
              <a:buClr>
                <a:schemeClr val="dk1"/>
              </a:buClr>
              <a:buSzPts val="1200"/>
              <a:buFont typeface="Calibri"/>
              <a:buNone/>
            </a:pPr>
            <a:endParaRPr sz="1200">
              <a:solidFill>
                <a:schemeClr val="dk1"/>
              </a:solidFill>
              <a:latin typeface="Cambria"/>
              <a:ea typeface="Cambria"/>
              <a:cs typeface="Cambria"/>
              <a:sym typeface="Cambria"/>
            </a:endParaRPr>
          </a:p>
        </p:txBody>
      </p:sp>
      <p:sp>
        <p:nvSpPr>
          <p:cNvPr id="139" name="Google Shape;13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mbria"/>
                <a:ea typeface="Cambria"/>
                <a:cs typeface="Cambria"/>
                <a:sym typeface="Cambria"/>
              </a:rPr>
              <a:t>4</a:t>
            </a:fld>
            <a:endParaRPr sz="1200">
              <a:solidFill>
                <a:srgbClr val="B4B1A0"/>
              </a:solidFill>
              <a:latin typeface="Cambria"/>
              <a:ea typeface="Cambria"/>
              <a:cs typeface="Cambria"/>
              <a:sym typeface="Cambria"/>
            </a:endParaRPr>
          </a:p>
        </p:txBody>
      </p:sp>
      <p:pic>
        <p:nvPicPr>
          <p:cNvPr id="140" name="Google Shape;140;p4" descr="pngfind.com-kingpin-png-4152286 (1).png"/>
          <p:cNvPicPr preferRelativeResize="0"/>
          <p:nvPr/>
        </p:nvPicPr>
        <p:blipFill rotWithShape="1">
          <a:blip r:embed="rId5">
            <a:alphaModFix/>
          </a:blip>
          <a:srcRect/>
          <a:stretch/>
        </p:blipFill>
        <p:spPr>
          <a:xfrm>
            <a:off x="10402888" y="76200"/>
            <a:ext cx="1625600" cy="533400"/>
          </a:xfrm>
          <a:prstGeom prst="rect">
            <a:avLst/>
          </a:prstGeom>
          <a:noFill/>
          <a:ln>
            <a:noFill/>
          </a:ln>
        </p:spPr>
      </p:pic>
      <p:sp>
        <p:nvSpPr>
          <p:cNvPr id="141" name="Google Shape;14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0"/>
          <p:cNvSpPr txBox="1">
            <a:spLocks noGrp="1"/>
          </p:cNvSpPr>
          <p:nvPr>
            <p:ph type="title"/>
          </p:nvPr>
        </p:nvSpPr>
        <p:spPr>
          <a:xfrm>
            <a:off x="342900" y="320675"/>
            <a:ext cx="10515600" cy="746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Understanding the evolution of Operating systems from early batch processing systems to modern complex systems </a:t>
            </a:r>
            <a:br>
              <a:rPr lang="en-US" sz="3200">
                <a:latin typeface="Cambria"/>
                <a:ea typeface="Cambria"/>
                <a:cs typeface="Cambria"/>
                <a:sym typeface="Cambria"/>
              </a:rPr>
            </a:br>
            <a:endParaRPr sz="3200"/>
          </a:p>
        </p:txBody>
      </p:sp>
      <p:sp>
        <p:nvSpPr>
          <p:cNvPr id="721" name="Google Shape;72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722" name="Google Shape;72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pic>
        <p:nvPicPr>
          <p:cNvPr id="723" name="Google Shape;723;p40"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724" name="Google Shape;724;p40"/>
          <p:cNvGrpSpPr/>
          <p:nvPr/>
        </p:nvGrpSpPr>
        <p:grpSpPr>
          <a:xfrm>
            <a:off x="224790" y="965747"/>
            <a:ext cx="7360920" cy="560880"/>
            <a:chOff x="525780" y="1796049"/>
            <a:chExt cx="7360920" cy="560880"/>
          </a:xfrm>
        </p:grpSpPr>
        <p:sp>
          <p:nvSpPr>
            <p:cNvPr id="725" name="Google Shape;725;p40"/>
            <p:cNvSpPr/>
            <p:nvPr/>
          </p:nvSpPr>
          <p:spPr>
            <a:xfrm>
              <a:off x="525780" y="1796049"/>
              <a:ext cx="7360920" cy="560880"/>
            </a:xfrm>
            <a:prstGeom prst="roundRect">
              <a:avLst>
                <a:gd name="adj" fmla="val 16667"/>
              </a:avLst>
            </a:prstGeom>
            <a:gradFill>
              <a:gsLst>
                <a:gs pos="0">
                  <a:srgbClr val="CA8D7E"/>
                </a:gs>
                <a:gs pos="50000">
                  <a:srgbClr val="C77C69"/>
                </a:gs>
                <a:gs pos="100000">
                  <a:srgbClr val="B56A57"/>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txBox="1"/>
            <p:nvPr/>
          </p:nvSpPr>
          <p:spPr>
            <a:xfrm>
              <a:off x="553160" y="182342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Multiprogramming Vs Multiprocessing</a:t>
              </a:r>
              <a:endParaRPr sz="1900">
                <a:solidFill>
                  <a:schemeClr val="lt1"/>
                </a:solidFill>
                <a:latin typeface="Cambria"/>
                <a:ea typeface="Cambria"/>
                <a:cs typeface="Cambria"/>
                <a:sym typeface="Cambria"/>
              </a:endParaRPr>
            </a:p>
          </p:txBody>
        </p:sp>
      </p:grpSp>
      <p:pic>
        <p:nvPicPr>
          <p:cNvPr id="727" name="Google Shape;727;p40" descr="f12.pdf"/>
          <p:cNvPicPr preferRelativeResize="0">
            <a:picLocks noGrp="1"/>
          </p:cNvPicPr>
          <p:nvPr>
            <p:ph type="body" idx="1"/>
          </p:nvPr>
        </p:nvPicPr>
        <p:blipFill rotWithShape="1">
          <a:blip r:embed="rId4">
            <a:alphaModFix/>
          </a:blip>
          <a:srcRect t="19090" b="7273"/>
          <a:stretch/>
        </p:blipFill>
        <p:spPr>
          <a:xfrm>
            <a:off x="1390650" y="1840706"/>
            <a:ext cx="7049455" cy="4365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1"/>
          <p:cNvSpPr txBox="1">
            <a:spLocks noGrp="1"/>
          </p:cNvSpPr>
          <p:nvPr>
            <p:ph type="title"/>
          </p:nvPr>
        </p:nvSpPr>
        <p:spPr>
          <a:xfrm>
            <a:off x="739775" y="249963"/>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Understanding the evolution of Operating systems from early batch processing systems to modern complex systems </a:t>
            </a:r>
            <a:br>
              <a:rPr lang="en-US" sz="3200">
                <a:latin typeface="Cambria"/>
                <a:ea typeface="Cambria"/>
                <a:cs typeface="Cambria"/>
                <a:sym typeface="Cambria"/>
              </a:rPr>
            </a:br>
            <a:endParaRPr sz="3200">
              <a:latin typeface="Cambria"/>
              <a:ea typeface="Cambria"/>
              <a:cs typeface="Cambria"/>
              <a:sym typeface="Cambria"/>
            </a:endParaRPr>
          </a:p>
        </p:txBody>
      </p:sp>
      <p:sp>
        <p:nvSpPr>
          <p:cNvPr id="733" name="Google Shape;733;p41"/>
          <p:cNvSpPr txBox="1">
            <a:spLocks noGrp="1"/>
          </p:cNvSpPr>
          <p:nvPr>
            <p:ph type="body" idx="1"/>
          </p:nvPr>
        </p:nvSpPr>
        <p:spPr>
          <a:xfrm>
            <a:off x="839788" y="1681163"/>
            <a:ext cx="5157787" cy="82391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sz="2400">
                <a:solidFill>
                  <a:schemeClr val="dk1"/>
                </a:solidFill>
                <a:latin typeface="Cambria"/>
                <a:ea typeface="Cambria"/>
                <a:cs typeface="Cambria"/>
                <a:sym typeface="Cambria"/>
              </a:rPr>
              <a:t>Distributed operating systems</a:t>
            </a:r>
            <a:endParaRPr>
              <a:latin typeface="Cambria"/>
              <a:ea typeface="Cambria"/>
              <a:cs typeface="Cambria"/>
              <a:sym typeface="Cambria"/>
            </a:endParaRPr>
          </a:p>
        </p:txBody>
      </p:sp>
      <p:sp>
        <p:nvSpPr>
          <p:cNvPr id="734" name="Google Shape;734;p41"/>
          <p:cNvSpPr txBox="1">
            <a:spLocks noGrp="1"/>
          </p:cNvSpPr>
          <p:nvPr>
            <p:ph type="body" idx="2"/>
          </p:nvPr>
        </p:nvSpPr>
        <p:spPr>
          <a:xfrm>
            <a:off x="839788" y="2505075"/>
            <a:ext cx="5157787" cy="3684588"/>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solidFill>
                  <a:schemeClr val="dk1"/>
                </a:solidFill>
                <a:latin typeface="Cambria"/>
                <a:ea typeface="Cambria"/>
                <a:cs typeface="Cambria"/>
                <a:sym typeface="Cambria"/>
              </a:rPr>
              <a:t>Provides the illusion of</a:t>
            </a:r>
            <a:endParaRPr sz="24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solidFill>
                  <a:schemeClr val="dk1"/>
                </a:solidFill>
                <a:latin typeface="Cambria"/>
                <a:ea typeface="Cambria"/>
                <a:cs typeface="Cambria"/>
                <a:sym typeface="Cambria"/>
              </a:rPr>
              <a:t> a single main memory space </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solidFill>
                  <a:schemeClr val="dk1"/>
                </a:solidFill>
                <a:latin typeface="Cambria"/>
                <a:ea typeface="Cambria"/>
                <a:cs typeface="Cambria"/>
                <a:sym typeface="Cambria"/>
              </a:rPr>
              <a:t>single secondary memory space</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solidFill>
                  <a:schemeClr val="dk1"/>
                </a:solidFill>
                <a:latin typeface="Cambria"/>
                <a:ea typeface="Cambria"/>
                <a:cs typeface="Cambria"/>
                <a:sym typeface="Cambria"/>
              </a:rPr>
              <a:t>unified access facilities</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solidFill>
                  <a:schemeClr val="dk1"/>
                </a:solidFill>
                <a:latin typeface="Cambria"/>
                <a:ea typeface="Cambria"/>
                <a:cs typeface="Cambria"/>
                <a:sym typeface="Cambria"/>
              </a:rPr>
              <a:t>State of the art for distributed operating systems lags that of uniprocessor and SMP operating systems</a:t>
            </a:r>
            <a:endParaRPr sz="2400">
              <a:latin typeface="Cambria"/>
              <a:ea typeface="Cambria"/>
              <a:cs typeface="Cambria"/>
              <a:sym typeface="Cambria"/>
            </a:endParaRPr>
          </a:p>
          <a:p>
            <a:pPr marL="228600" lvl="0" indent="-76200" algn="l" rtl="0">
              <a:lnSpc>
                <a:spcPct val="90000"/>
              </a:lnSpc>
              <a:spcBef>
                <a:spcPts val="1000"/>
              </a:spcBef>
              <a:spcAft>
                <a:spcPts val="0"/>
              </a:spcAft>
              <a:buClr>
                <a:schemeClr val="dk1"/>
              </a:buClr>
              <a:buSzPts val="2400"/>
              <a:buNone/>
            </a:pPr>
            <a:endParaRPr sz="2400">
              <a:latin typeface="Cambria"/>
              <a:ea typeface="Cambria"/>
              <a:cs typeface="Cambria"/>
              <a:sym typeface="Cambria"/>
            </a:endParaRPr>
          </a:p>
        </p:txBody>
      </p:sp>
      <p:sp>
        <p:nvSpPr>
          <p:cNvPr id="735" name="Google Shape;735;p41"/>
          <p:cNvSpPr txBox="1">
            <a:spLocks noGrp="1"/>
          </p:cNvSpPr>
          <p:nvPr>
            <p:ph type="body" idx="3"/>
          </p:nvPr>
        </p:nvSpPr>
        <p:spPr>
          <a:xfrm>
            <a:off x="6172200" y="1681163"/>
            <a:ext cx="5183188" cy="82391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sz="2400">
                <a:solidFill>
                  <a:schemeClr val="dk1"/>
                </a:solidFill>
                <a:latin typeface="Cambria"/>
                <a:ea typeface="Cambria"/>
                <a:cs typeface="Cambria"/>
                <a:sym typeface="Cambria"/>
              </a:rPr>
              <a:t>Object-Oriented  Design</a:t>
            </a:r>
            <a:endParaRPr>
              <a:latin typeface="Cambria"/>
              <a:ea typeface="Cambria"/>
              <a:cs typeface="Cambria"/>
              <a:sym typeface="Cambria"/>
            </a:endParaRPr>
          </a:p>
        </p:txBody>
      </p:sp>
      <p:sp>
        <p:nvSpPr>
          <p:cNvPr id="736" name="Google Shape;736;p41"/>
          <p:cNvSpPr txBox="1">
            <a:spLocks noGrp="1"/>
          </p:cNvSpPr>
          <p:nvPr>
            <p:ph type="body" idx="4"/>
          </p:nvPr>
        </p:nvSpPr>
        <p:spPr>
          <a:xfrm>
            <a:off x="6172200" y="2505075"/>
            <a:ext cx="5183188" cy="3684588"/>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solidFill>
                  <a:schemeClr val="dk1"/>
                </a:solidFill>
                <a:latin typeface="Cambria"/>
                <a:ea typeface="Cambria"/>
                <a:cs typeface="Cambria"/>
                <a:sym typeface="Cambria"/>
              </a:rPr>
              <a:t>Used for adding modular extensions to a small kernel</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solidFill>
                  <a:schemeClr val="dk1"/>
                </a:solidFill>
                <a:latin typeface="Cambria"/>
                <a:ea typeface="Cambria"/>
                <a:cs typeface="Cambria"/>
                <a:sym typeface="Cambria"/>
              </a:rPr>
              <a:t>Enables programmers to customize an operating system without disrupting system integrity</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solidFill>
                  <a:schemeClr val="dk1"/>
                </a:solidFill>
                <a:latin typeface="Cambria"/>
                <a:ea typeface="Cambria"/>
                <a:cs typeface="Cambria"/>
                <a:sym typeface="Cambria"/>
              </a:rPr>
              <a:t>Eases the development of distributed tools and full-blown distributed operating systems</a:t>
            </a:r>
            <a:endParaRPr sz="2400">
              <a:latin typeface="Cambria"/>
              <a:ea typeface="Cambria"/>
              <a:cs typeface="Cambria"/>
              <a:sym typeface="Cambria"/>
            </a:endParaRPr>
          </a:p>
          <a:p>
            <a:pPr marL="228600" lvl="0" indent="-76200" algn="l" rtl="0">
              <a:lnSpc>
                <a:spcPct val="90000"/>
              </a:lnSpc>
              <a:spcBef>
                <a:spcPts val="1000"/>
              </a:spcBef>
              <a:spcAft>
                <a:spcPts val="0"/>
              </a:spcAft>
              <a:buClr>
                <a:schemeClr val="dk1"/>
              </a:buClr>
              <a:buSzPts val="2400"/>
              <a:buNone/>
            </a:pPr>
            <a:endParaRPr sz="2400">
              <a:latin typeface="Cambria"/>
              <a:ea typeface="Cambria"/>
              <a:cs typeface="Cambria"/>
              <a:sym typeface="Cambria"/>
            </a:endParaRPr>
          </a:p>
        </p:txBody>
      </p:sp>
      <p:sp>
        <p:nvSpPr>
          <p:cNvPr id="737" name="Google Shape;73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738" name="Google Shape;73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41</a:t>
            </a:fld>
            <a:endParaRPr>
              <a:latin typeface="Cambria"/>
              <a:ea typeface="Cambria"/>
              <a:cs typeface="Cambria"/>
              <a:sym typeface="Cambria"/>
            </a:endParaRPr>
          </a:p>
        </p:txBody>
      </p:sp>
      <p:pic>
        <p:nvPicPr>
          <p:cNvPr id="739" name="Google Shape;739;p41"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grpSp>
        <p:nvGrpSpPr>
          <p:cNvPr id="740" name="Google Shape;740;p41"/>
          <p:cNvGrpSpPr/>
          <p:nvPr/>
        </p:nvGrpSpPr>
        <p:grpSpPr>
          <a:xfrm>
            <a:off x="792480" y="1256561"/>
            <a:ext cx="7360920" cy="560880"/>
            <a:chOff x="525780" y="2657889"/>
            <a:chExt cx="7360920" cy="560880"/>
          </a:xfrm>
        </p:grpSpPr>
        <p:sp>
          <p:nvSpPr>
            <p:cNvPr id="741" name="Google Shape;741;p41"/>
            <p:cNvSpPr/>
            <p:nvPr/>
          </p:nvSpPr>
          <p:spPr>
            <a:xfrm>
              <a:off x="525780" y="2657889"/>
              <a:ext cx="7360920" cy="560880"/>
            </a:xfrm>
            <a:prstGeom prst="roundRect">
              <a:avLst>
                <a:gd name="adj" fmla="val 16667"/>
              </a:avLst>
            </a:prstGeom>
            <a:gradFill>
              <a:gsLst>
                <a:gs pos="0">
                  <a:srgbClr val="BA9A96"/>
                </a:gs>
                <a:gs pos="50000">
                  <a:srgbClr val="B58C87"/>
                </a:gs>
                <a:gs pos="100000">
                  <a:srgbClr val="A17975"/>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txBox="1"/>
            <p:nvPr/>
          </p:nvSpPr>
          <p:spPr>
            <a:xfrm>
              <a:off x="553160" y="2685269"/>
              <a:ext cx="7306160" cy="506120"/>
            </a:xfrm>
            <a:prstGeom prst="rect">
              <a:avLst/>
            </a:prstGeom>
            <a:noFill/>
            <a:ln>
              <a:noFill/>
            </a:ln>
          </p:spPr>
          <p:txBody>
            <a:bodyPr spcFirstLastPara="1" wrap="square" lIns="278225" tIns="0" rIns="278225" bIns="0" anchor="ctr" anchorCtr="0">
              <a:noAutofit/>
            </a:bodyPr>
            <a:lstStyle/>
            <a:p>
              <a:pPr marL="0" marR="0" lvl="0" indent="0" algn="l" rtl="0">
                <a:lnSpc>
                  <a:spcPct val="90000"/>
                </a:lnSpc>
                <a:spcBef>
                  <a:spcPts val="0"/>
                </a:spcBef>
                <a:spcAft>
                  <a:spcPts val="0"/>
                </a:spcAft>
                <a:buClr>
                  <a:schemeClr val="lt1"/>
                </a:buClr>
                <a:buSzPts val="1900"/>
                <a:buFont typeface="Cambria"/>
                <a:buNone/>
              </a:pPr>
              <a:r>
                <a:rPr lang="en-US" sz="1900">
                  <a:solidFill>
                    <a:schemeClr val="lt1"/>
                  </a:solidFill>
                  <a:latin typeface="Cambria"/>
                  <a:ea typeface="Cambria"/>
                  <a:cs typeface="Cambria"/>
                  <a:sym typeface="Cambria"/>
                </a:rPr>
                <a:t>Distributed operating systems  Vs Object-Oriented  Design</a:t>
              </a:r>
              <a:endParaRPr sz="1900">
                <a:solidFill>
                  <a:schemeClr val="lt1"/>
                </a:solidFill>
                <a:latin typeface="Cambria"/>
                <a:ea typeface="Cambria"/>
                <a:cs typeface="Cambria"/>
                <a:sym typeface="Cambria"/>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42"/>
          <p:cNvSpPr txBox="1"/>
          <p:nvPr/>
        </p:nvSpPr>
        <p:spPr>
          <a:xfrm>
            <a:off x="108387" y="1150845"/>
            <a:ext cx="9483287" cy="49312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500" b="1" i="0">
                <a:solidFill>
                  <a:srgbClr val="1F3864"/>
                </a:solidFill>
                <a:latin typeface="Cambria"/>
                <a:ea typeface="Cambria"/>
                <a:cs typeface="Cambria"/>
                <a:sym typeface="Cambria"/>
              </a:rPr>
              <a:t>Symmetric Multiprocessor OS Considerations</a:t>
            </a:r>
            <a:endParaRPr sz="3500" b="1" i="0">
              <a:solidFill>
                <a:srgbClr val="1F3864"/>
              </a:solidFill>
              <a:latin typeface="Cambria"/>
              <a:ea typeface="Cambria"/>
              <a:cs typeface="Cambria"/>
              <a:sym typeface="Cambria"/>
            </a:endParaRPr>
          </a:p>
        </p:txBody>
      </p:sp>
      <p:sp>
        <p:nvSpPr>
          <p:cNvPr id="748" name="Google Shape;748;p42"/>
          <p:cNvSpPr/>
          <p:nvPr/>
        </p:nvSpPr>
        <p:spPr>
          <a:xfrm>
            <a:off x="754551" y="2043020"/>
            <a:ext cx="8408734" cy="129586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A multiprocessor OS must provide all the functionality of a multiprogramming system plus additional features to accommodate multiple processors</a:t>
            </a: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en-US" sz="1800" b="1">
                <a:solidFill>
                  <a:schemeClr val="dk1"/>
                </a:solidFill>
                <a:latin typeface="Cambria"/>
                <a:ea typeface="Cambria"/>
                <a:cs typeface="Cambria"/>
                <a:sym typeface="Cambria"/>
              </a:rPr>
              <a:t>Key design issues:</a:t>
            </a:r>
            <a:endParaRPr sz="1800" b="1">
              <a:solidFill>
                <a:schemeClr val="dk1"/>
              </a:solidFill>
              <a:latin typeface="Cambria"/>
              <a:ea typeface="Cambria"/>
              <a:cs typeface="Cambria"/>
              <a:sym typeface="Cambria"/>
            </a:endParaRPr>
          </a:p>
        </p:txBody>
      </p:sp>
      <p:pic>
        <p:nvPicPr>
          <p:cNvPr id="749" name="Google Shape;749;p42"/>
          <p:cNvPicPr preferRelativeResize="0"/>
          <p:nvPr/>
        </p:nvPicPr>
        <p:blipFill rotWithShape="1">
          <a:blip r:embed="rId3">
            <a:alphaModFix/>
          </a:blip>
          <a:srcRect/>
          <a:stretch/>
        </p:blipFill>
        <p:spPr>
          <a:xfrm>
            <a:off x="1257300" y="3344815"/>
            <a:ext cx="9563100" cy="3171825"/>
          </a:xfrm>
          <a:prstGeom prst="rect">
            <a:avLst/>
          </a:prstGeom>
          <a:noFill/>
          <a:ln>
            <a:noFill/>
          </a:ln>
        </p:spPr>
      </p:pic>
      <p:sp>
        <p:nvSpPr>
          <p:cNvPr id="750" name="Google Shape;750;p42"/>
          <p:cNvSpPr txBox="1"/>
          <p:nvPr/>
        </p:nvSpPr>
        <p:spPr>
          <a:xfrm>
            <a:off x="108388" y="434984"/>
            <a:ext cx="10024909" cy="8921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Cambria"/>
              <a:buNone/>
            </a:pPr>
            <a:r>
              <a:rPr lang="en-US" sz="4000">
                <a:solidFill>
                  <a:schemeClr val="dk1"/>
                </a:solidFill>
                <a:latin typeface="Cambria"/>
                <a:ea typeface="Cambria"/>
                <a:cs typeface="Cambria"/>
                <a:sym typeface="Cambria"/>
              </a:rPr>
              <a:t>OS Design considerations for Multiprocessor and Multicore </a:t>
            </a:r>
            <a:endParaRPr sz="4000">
              <a:solidFill>
                <a:schemeClr val="dk1"/>
              </a:solidFill>
              <a:latin typeface="Cambria"/>
              <a:ea typeface="Cambria"/>
              <a:cs typeface="Cambria"/>
              <a:sym typeface="Cambria"/>
            </a:endParaRPr>
          </a:p>
        </p:txBody>
      </p:sp>
      <p:pic>
        <p:nvPicPr>
          <p:cNvPr id="751" name="Google Shape;751;p42"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3"/>
          <p:cNvSpPr txBox="1"/>
          <p:nvPr/>
        </p:nvSpPr>
        <p:spPr>
          <a:xfrm>
            <a:off x="325437" y="342900"/>
            <a:ext cx="6642534" cy="52020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000" b="1" i="0">
                <a:solidFill>
                  <a:schemeClr val="dk1"/>
                </a:solidFill>
                <a:latin typeface="Cambria"/>
                <a:ea typeface="Cambria"/>
                <a:cs typeface="Cambria"/>
                <a:sym typeface="Cambria"/>
              </a:rPr>
              <a:t>Multicore OS Considerations</a:t>
            </a:r>
            <a:endParaRPr sz="4000" b="1" i="0">
              <a:solidFill>
                <a:schemeClr val="dk1"/>
              </a:solidFill>
              <a:latin typeface="Cambria"/>
              <a:ea typeface="Cambria"/>
              <a:cs typeface="Cambria"/>
              <a:sym typeface="Cambria"/>
            </a:endParaRPr>
          </a:p>
        </p:txBody>
      </p:sp>
      <p:sp>
        <p:nvSpPr>
          <p:cNvPr id="758" name="Google Shape;758;p43"/>
          <p:cNvSpPr txBox="1"/>
          <p:nvPr/>
        </p:nvSpPr>
        <p:spPr>
          <a:xfrm>
            <a:off x="457200" y="1684377"/>
            <a:ext cx="5638800" cy="2712922"/>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2000" b="1" i="0">
                <a:solidFill>
                  <a:schemeClr val="dk1"/>
                </a:solidFill>
                <a:latin typeface="Cambria"/>
                <a:ea typeface="Cambria"/>
                <a:cs typeface="Cambria"/>
                <a:sym typeface="Cambria"/>
              </a:rPr>
              <a:t>Key design Issues</a:t>
            </a:r>
            <a:r>
              <a:rPr lang="en-US" sz="2000" b="0" i="0">
                <a:solidFill>
                  <a:schemeClr val="dk1"/>
                </a:solidFill>
                <a:latin typeface="Cambria"/>
                <a:ea typeface="Cambria"/>
                <a:cs typeface="Cambria"/>
                <a:sym typeface="Cambria"/>
              </a:rPr>
              <a:t>:</a:t>
            </a:r>
            <a:endParaRPr sz="2000" b="0" i="0">
              <a:solidFill>
                <a:schemeClr val="dk1"/>
              </a:solidFill>
              <a:latin typeface="Cambria"/>
              <a:ea typeface="Cambria"/>
              <a:cs typeface="Cambria"/>
              <a:sym typeface="Cambria"/>
            </a:endParaRPr>
          </a:p>
          <a:p>
            <a:pPr marL="342900" marR="0" lvl="0" indent="-342900" algn="l" rtl="0">
              <a:lnSpc>
                <a:spcPct val="150000"/>
              </a:lnSpc>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The design challenge for a many-core multicore system is to efficiently harness the multicore processing power and intelligently manage the substantial on-chip resources efficiently</a:t>
            </a:r>
            <a:endParaRPr sz="2000" b="0" i="0">
              <a:solidFill>
                <a:schemeClr val="dk1"/>
              </a:solidFill>
              <a:latin typeface="Cambria"/>
              <a:ea typeface="Cambria"/>
              <a:cs typeface="Cambria"/>
              <a:sym typeface="Cambria"/>
            </a:endParaRPr>
          </a:p>
          <a:p>
            <a:pPr marL="342900" marR="0" lvl="0" indent="-342900" algn="l" rtl="0">
              <a:lnSpc>
                <a:spcPct val="150000"/>
              </a:lnSpc>
              <a:spcBef>
                <a:spcPts val="0"/>
              </a:spcBef>
              <a:spcAft>
                <a:spcPts val="0"/>
              </a:spcAft>
              <a:buClr>
                <a:schemeClr val="dk1"/>
              </a:buClr>
              <a:buSzPts val="2000"/>
              <a:buFont typeface="Arial"/>
              <a:buChar char="•"/>
            </a:pPr>
            <a:r>
              <a:rPr lang="en-US" sz="2000" b="0" i="0">
                <a:solidFill>
                  <a:schemeClr val="dk1"/>
                </a:solidFill>
                <a:latin typeface="Cambria"/>
                <a:ea typeface="Cambria"/>
                <a:cs typeface="Cambria"/>
                <a:sym typeface="Cambria"/>
              </a:rPr>
              <a:t>Potential for parallelism exists at three levels:</a:t>
            </a:r>
            <a:endParaRPr sz="2000" b="0" i="0">
              <a:solidFill>
                <a:schemeClr val="dk1"/>
              </a:solidFill>
              <a:latin typeface="Cambria"/>
              <a:ea typeface="Cambria"/>
              <a:cs typeface="Cambria"/>
              <a:sym typeface="Cambria"/>
            </a:endParaRPr>
          </a:p>
        </p:txBody>
      </p:sp>
      <p:sp>
        <p:nvSpPr>
          <p:cNvPr id="759" name="Google Shape;759;p43"/>
          <p:cNvSpPr/>
          <p:nvPr/>
        </p:nvSpPr>
        <p:spPr>
          <a:xfrm>
            <a:off x="5549161" y="609600"/>
            <a:ext cx="6642534" cy="6205025"/>
          </a:xfrm>
          <a:prstGeom prst="triangle">
            <a:avLst>
              <a:gd name="adj" fmla="val 5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43"/>
          <p:cNvGrpSpPr/>
          <p:nvPr/>
        </p:nvGrpSpPr>
        <p:grpSpPr>
          <a:xfrm>
            <a:off x="7561224" y="2946559"/>
            <a:ext cx="2554326" cy="1081004"/>
            <a:chOff x="2743199" y="408582"/>
            <a:chExt cx="2641600" cy="962025"/>
          </a:xfrm>
        </p:grpSpPr>
        <p:sp>
          <p:nvSpPr>
            <p:cNvPr id="761" name="Google Shape;761;p43"/>
            <p:cNvSpPr/>
            <p:nvPr/>
          </p:nvSpPr>
          <p:spPr>
            <a:xfrm>
              <a:off x="2743199" y="408582"/>
              <a:ext cx="2641600" cy="962025"/>
            </a:xfrm>
            <a:prstGeom prst="roundRect">
              <a:avLst>
                <a:gd name="adj" fmla="val 16667"/>
              </a:avLst>
            </a:prstGeom>
            <a:solidFill>
              <a:schemeClr val="lt1">
                <a:alpha val="89803"/>
              </a:schemeClr>
            </a:solidFill>
            <a:ln w="9525"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790161" y="455544"/>
              <a:ext cx="2457508" cy="883036"/>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hardware parallelism within each core processor, known as instruction level parallelism</a:t>
              </a:r>
              <a:endParaRPr sz="1600">
                <a:solidFill>
                  <a:schemeClr val="dk1"/>
                </a:solidFill>
                <a:latin typeface="Times New Roman"/>
                <a:ea typeface="Times New Roman"/>
                <a:cs typeface="Times New Roman"/>
                <a:sym typeface="Times New Roman"/>
              </a:endParaRPr>
            </a:p>
          </p:txBody>
        </p:sp>
      </p:grpSp>
      <p:grpSp>
        <p:nvGrpSpPr>
          <p:cNvPr id="763" name="Google Shape;763;p43"/>
          <p:cNvGrpSpPr/>
          <p:nvPr/>
        </p:nvGrpSpPr>
        <p:grpSpPr>
          <a:xfrm>
            <a:off x="7582505" y="4142056"/>
            <a:ext cx="2628780" cy="1003975"/>
            <a:chOff x="2694601" y="1490859"/>
            <a:chExt cx="2643236" cy="962025"/>
          </a:xfrm>
        </p:grpSpPr>
        <p:sp>
          <p:nvSpPr>
            <p:cNvPr id="764" name="Google Shape;764;p43"/>
            <p:cNvSpPr/>
            <p:nvPr/>
          </p:nvSpPr>
          <p:spPr>
            <a:xfrm>
              <a:off x="2694601" y="1490859"/>
              <a:ext cx="2641600" cy="962025"/>
            </a:xfrm>
            <a:prstGeom prst="roundRect">
              <a:avLst>
                <a:gd name="adj" fmla="val 16667"/>
              </a:avLst>
            </a:prstGeom>
            <a:solidFill>
              <a:schemeClr val="lt1">
                <a:alpha val="89803"/>
              </a:schemeClr>
            </a:solidFill>
            <a:ln w="9525"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790161" y="1537822"/>
              <a:ext cx="2547676" cy="868101"/>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potential for multiprogramming and multithreaded execution within each processor</a:t>
              </a:r>
              <a:endParaRPr sz="1600">
                <a:solidFill>
                  <a:schemeClr val="dk1"/>
                </a:solidFill>
                <a:latin typeface="Times New Roman"/>
                <a:ea typeface="Times New Roman"/>
                <a:cs typeface="Times New Roman"/>
                <a:sym typeface="Times New Roman"/>
              </a:endParaRPr>
            </a:p>
          </p:txBody>
        </p:sp>
      </p:grpSp>
      <p:grpSp>
        <p:nvGrpSpPr>
          <p:cNvPr id="766" name="Google Shape;766;p43"/>
          <p:cNvGrpSpPr/>
          <p:nvPr/>
        </p:nvGrpSpPr>
        <p:grpSpPr>
          <a:xfrm>
            <a:off x="7537477" y="5260524"/>
            <a:ext cx="2722203" cy="1139786"/>
            <a:chOff x="2743199" y="2573139"/>
            <a:chExt cx="2641600" cy="962025"/>
          </a:xfrm>
        </p:grpSpPr>
        <p:sp>
          <p:nvSpPr>
            <p:cNvPr id="767" name="Google Shape;767;p43"/>
            <p:cNvSpPr/>
            <p:nvPr/>
          </p:nvSpPr>
          <p:spPr>
            <a:xfrm>
              <a:off x="2743199" y="2573139"/>
              <a:ext cx="2641600" cy="962025"/>
            </a:xfrm>
            <a:prstGeom prst="roundRect">
              <a:avLst>
                <a:gd name="adj" fmla="val 16667"/>
              </a:avLst>
            </a:prstGeom>
            <a:solidFill>
              <a:schemeClr val="lt1">
                <a:alpha val="89803"/>
              </a:schemeClr>
            </a:solidFill>
            <a:ln w="9525"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790161" y="2636881"/>
              <a:ext cx="2547676" cy="868101"/>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potential for a single application to execute in concurrent  processes or threads across multiple cores</a:t>
              </a:r>
              <a:endParaRPr sz="1600">
                <a:solidFill>
                  <a:schemeClr val="dk1"/>
                </a:solidFill>
                <a:latin typeface="Times New Roman"/>
                <a:ea typeface="Times New Roman"/>
                <a:cs typeface="Times New Roman"/>
                <a:sym typeface="Times New Roman"/>
              </a:endParaRPr>
            </a:p>
          </p:txBody>
        </p:sp>
      </p:grpSp>
      <p:pic>
        <p:nvPicPr>
          <p:cNvPr id="769" name="Google Shape;769;p4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44"/>
          <p:cNvSpPr txBox="1">
            <a:spLocks noGrp="1"/>
          </p:cNvSpPr>
          <p:nvPr>
            <p:ph type="title"/>
          </p:nvPr>
        </p:nvSpPr>
        <p:spPr>
          <a:xfrm>
            <a:off x="838200" y="365125"/>
            <a:ext cx="10515600" cy="7969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Process</a:t>
            </a:r>
            <a:endParaRPr>
              <a:latin typeface="Cambria"/>
              <a:ea typeface="Cambria"/>
              <a:cs typeface="Cambria"/>
              <a:sym typeface="Cambria"/>
            </a:endParaRPr>
          </a:p>
        </p:txBody>
      </p:sp>
      <p:sp>
        <p:nvSpPr>
          <p:cNvPr id="776" name="Google Shape;776;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lnSpc>
                <a:spcPct val="200000"/>
              </a:lnSpc>
              <a:spcBef>
                <a:spcPts val="0"/>
              </a:spcBef>
              <a:spcAft>
                <a:spcPts val="0"/>
              </a:spcAft>
              <a:buClr>
                <a:schemeClr val="dk1"/>
              </a:buClr>
              <a:buSzPct val="100000"/>
              <a:buFont typeface="Arial"/>
              <a:buChar char="•"/>
            </a:pPr>
            <a:r>
              <a:rPr lang="en-US" sz="2800">
                <a:latin typeface="Cambria"/>
                <a:ea typeface="Cambria"/>
                <a:cs typeface="Cambria"/>
                <a:sym typeface="Cambria"/>
              </a:rPr>
              <a:t>Process Concept  and States</a:t>
            </a:r>
            <a:endParaRPr sz="2800">
              <a:latin typeface="Cambria"/>
              <a:ea typeface="Cambria"/>
              <a:cs typeface="Cambria"/>
              <a:sym typeface="Cambria"/>
            </a:endParaRPr>
          </a:p>
          <a:p>
            <a:pPr marL="342900" lvl="0" indent="-342900" algn="l" rtl="0">
              <a:lnSpc>
                <a:spcPct val="200000"/>
              </a:lnSpc>
              <a:spcBef>
                <a:spcPts val="1000"/>
              </a:spcBef>
              <a:spcAft>
                <a:spcPts val="0"/>
              </a:spcAft>
              <a:buClr>
                <a:schemeClr val="dk1"/>
              </a:buClr>
              <a:buSzPct val="100000"/>
              <a:buFont typeface="Arial"/>
              <a:buChar char="•"/>
            </a:pPr>
            <a:r>
              <a:rPr lang="en-US" sz="2800">
                <a:latin typeface="Cambria"/>
                <a:ea typeface="Cambria"/>
                <a:cs typeface="Cambria"/>
                <a:sym typeface="Cambria"/>
              </a:rPr>
              <a:t>PCB</a:t>
            </a:r>
            <a:endParaRPr sz="2800">
              <a:latin typeface="Cambria"/>
              <a:ea typeface="Cambria"/>
              <a:cs typeface="Cambria"/>
              <a:sym typeface="Cambria"/>
            </a:endParaRPr>
          </a:p>
          <a:p>
            <a:pPr marL="342900" lvl="0" indent="-342900" algn="l" rtl="0">
              <a:lnSpc>
                <a:spcPct val="200000"/>
              </a:lnSpc>
              <a:spcBef>
                <a:spcPts val="1000"/>
              </a:spcBef>
              <a:spcAft>
                <a:spcPts val="0"/>
              </a:spcAft>
              <a:buClr>
                <a:schemeClr val="dk1"/>
              </a:buClr>
              <a:buSzPct val="100000"/>
              <a:buFont typeface="Arial"/>
              <a:buChar char="•"/>
            </a:pPr>
            <a:r>
              <a:rPr lang="en-US" sz="2800">
                <a:latin typeface="Cambria"/>
                <a:ea typeface="Cambria"/>
                <a:cs typeface="Cambria"/>
                <a:sym typeface="Cambria"/>
              </a:rPr>
              <a:t>Process Scheduling</a:t>
            </a:r>
            <a:endParaRPr sz="2800">
              <a:latin typeface="Cambria"/>
              <a:ea typeface="Cambria"/>
              <a:cs typeface="Cambria"/>
              <a:sym typeface="Cambria"/>
            </a:endParaRPr>
          </a:p>
          <a:p>
            <a:pPr marL="342900" lvl="0" indent="-342900" algn="l" rtl="0">
              <a:lnSpc>
                <a:spcPct val="200000"/>
              </a:lnSpc>
              <a:spcBef>
                <a:spcPts val="1000"/>
              </a:spcBef>
              <a:spcAft>
                <a:spcPts val="0"/>
              </a:spcAft>
              <a:buClr>
                <a:schemeClr val="dk1"/>
              </a:buClr>
              <a:buSzPct val="100000"/>
              <a:buFont typeface="Arial"/>
              <a:buChar char="•"/>
            </a:pPr>
            <a:r>
              <a:rPr lang="en-US" sz="2800">
                <a:latin typeface="Cambria"/>
                <a:ea typeface="Cambria"/>
                <a:cs typeface="Cambria"/>
                <a:sym typeface="Cambria"/>
              </a:rPr>
              <a:t>Operations on Processes</a:t>
            </a:r>
            <a:endParaRPr sz="2800">
              <a:latin typeface="Cambria"/>
              <a:ea typeface="Cambria"/>
              <a:cs typeface="Cambria"/>
              <a:sym typeface="Cambria"/>
            </a:endParaRPr>
          </a:p>
          <a:p>
            <a:pPr marL="342900" lvl="0" indent="-342900" algn="l" rtl="0">
              <a:lnSpc>
                <a:spcPct val="200000"/>
              </a:lnSpc>
              <a:spcBef>
                <a:spcPts val="1000"/>
              </a:spcBef>
              <a:spcAft>
                <a:spcPts val="0"/>
              </a:spcAft>
              <a:buClr>
                <a:schemeClr val="dk1"/>
              </a:buClr>
              <a:buSzPct val="100000"/>
              <a:buFont typeface="Arial"/>
              <a:buChar char="•"/>
            </a:pPr>
            <a:r>
              <a:rPr lang="en-US" sz="2800">
                <a:latin typeface="Cambria"/>
                <a:ea typeface="Cambria"/>
                <a:cs typeface="Cambria"/>
                <a:sym typeface="Cambria"/>
              </a:rPr>
              <a:t>Interprocess Communication</a:t>
            </a:r>
            <a:endParaRPr sz="2800">
              <a:latin typeface="Cambria"/>
              <a:ea typeface="Cambria"/>
              <a:cs typeface="Cambria"/>
              <a:sym typeface="Cambria"/>
            </a:endParaRPr>
          </a:p>
          <a:p>
            <a:pPr marL="342900" lvl="0" indent="-342900" algn="l" rtl="0">
              <a:lnSpc>
                <a:spcPct val="200000"/>
              </a:lnSpc>
              <a:spcBef>
                <a:spcPts val="1000"/>
              </a:spcBef>
              <a:spcAft>
                <a:spcPts val="0"/>
              </a:spcAft>
              <a:buClr>
                <a:schemeClr val="dk1"/>
              </a:buClr>
              <a:buSzPct val="100000"/>
              <a:buFont typeface="Arial"/>
              <a:buChar char="•"/>
            </a:pPr>
            <a:r>
              <a:rPr lang="en-US" sz="2800">
                <a:latin typeface="Cambria"/>
                <a:ea typeface="Cambria"/>
                <a:cs typeface="Cambria"/>
                <a:sym typeface="Cambria"/>
              </a:rPr>
              <a:t>Examples of IPC Systems</a:t>
            </a:r>
            <a:endParaRPr>
              <a:latin typeface="Cambria"/>
              <a:ea typeface="Cambria"/>
              <a:cs typeface="Cambria"/>
              <a:sym typeface="Cambria"/>
            </a:endParaRPr>
          </a:p>
        </p:txBody>
      </p:sp>
      <p:pic>
        <p:nvPicPr>
          <p:cNvPr id="777" name="Google Shape;777;p44"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778" name="Google Shape;77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779" name="Google Shape;77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5"/>
          <p:cNvSpPr txBox="1">
            <a:spLocks noGrp="1"/>
          </p:cNvSpPr>
          <p:nvPr>
            <p:ph type="title"/>
          </p:nvPr>
        </p:nvSpPr>
        <p:spPr>
          <a:xfrm>
            <a:off x="590550" y="136525"/>
            <a:ext cx="10515600" cy="7778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4400">
                <a:solidFill>
                  <a:schemeClr val="dk1"/>
                </a:solidFill>
                <a:latin typeface="Cambria"/>
                <a:ea typeface="Cambria"/>
                <a:cs typeface="Cambria"/>
                <a:sym typeface="Cambria"/>
              </a:rPr>
              <a:t>Process Concept</a:t>
            </a:r>
            <a:endParaRPr>
              <a:latin typeface="Cambria"/>
              <a:ea typeface="Cambria"/>
              <a:cs typeface="Cambria"/>
              <a:sym typeface="Cambria"/>
            </a:endParaRPr>
          </a:p>
        </p:txBody>
      </p:sp>
      <p:sp>
        <p:nvSpPr>
          <p:cNvPr id="785" name="Google Shape;785;p45"/>
          <p:cNvSpPr txBox="1">
            <a:spLocks noGrp="1"/>
          </p:cNvSpPr>
          <p:nvPr>
            <p:ph type="body" idx="1"/>
          </p:nvPr>
        </p:nvSpPr>
        <p:spPr>
          <a:xfrm>
            <a:off x="590550" y="914400"/>
            <a:ext cx="11220450" cy="544195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sz="2400" dirty="0">
                <a:latin typeface="Cambria"/>
                <a:ea typeface="Cambria"/>
                <a:cs typeface="Cambria"/>
                <a:sym typeface="Cambria"/>
              </a:rPr>
              <a:t>An operating system executes a variety of programs:</a:t>
            </a:r>
            <a:endParaRPr sz="24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ct val="100000"/>
              <a:buChar char="•"/>
            </a:pPr>
            <a:r>
              <a:rPr lang="en-US" sz="2000" dirty="0">
                <a:latin typeface="Cambria"/>
                <a:ea typeface="Cambria"/>
                <a:cs typeface="Cambria"/>
                <a:sym typeface="Cambria"/>
              </a:rPr>
              <a:t>Batch system – </a:t>
            </a:r>
            <a:r>
              <a:rPr lang="en-US" sz="2000" b="1" dirty="0">
                <a:solidFill>
                  <a:srgbClr val="3366FF"/>
                </a:solidFill>
                <a:latin typeface="Cambria"/>
                <a:ea typeface="Cambria"/>
                <a:cs typeface="Cambria"/>
                <a:sym typeface="Cambria"/>
              </a:rPr>
              <a:t>jobs</a:t>
            </a:r>
            <a:endParaRPr sz="2000" b="1" dirty="0">
              <a:solidFill>
                <a:srgbClr val="3366FF"/>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ct val="100000"/>
              <a:buChar char="•"/>
            </a:pPr>
            <a:r>
              <a:rPr lang="en-US" sz="2000" dirty="0">
                <a:latin typeface="Cambria"/>
                <a:ea typeface="Cambria"/>
                <a:cs typeface="Cambria"/>
                <a:sym typeface="Cambria"/>
              </a:rPr>
              <a:t>Time-shared systems – </a:t>
            </a:r>
            <a:r>
              <a:rPr lang="en-US" sz="2000" b="1" dirty="0">
                <a:solidFill>
                  <a:srgbClr val="3366FF"/>
                </a:solidFill>
                <a:latin typeface="Cambria"/>
                <a:ea typeface="Cambria"/>
                <a:cs typeface="Cambria"/>
                <a:sym typeface="Cambria"/>
              </a:rPr>
              <a:t>user programs </a:t>
            </a:r>
            <a:r>
              <a:rPr lang="en-US" sz="2000" dirty="0">
                <a:latin typeface="Cambria"/>
                <a:ea typeface="Cambria"/>
                <a:cs typeface="Cambria"/>
                <a:sym typeface="Cambria"/>
              </a:rPr>
              <a:t>or </a:t>
            </a:r>
            <a:r>
              <a:rPr lang="en-US" sz="2000" b="1" dirty="0">
                <a:solidFill>
                  <a:srgbClr val="3366FF"/>
                </a:solidFill>
                <a:latin typeface="Cambria"/>
                <a:ea typeface="Cambria"/>
                <a:cs typeface="Cambria"/>
                <a:sym typeface="Cambria"/>
              </a:rPr>
              <a:t>tasks</a:t>
            </a:r>
            <a:endParaRPr sz="20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dirty="0">
                <a:latin typeface="Cambria"/>
                <a:ea typeface="Cambria"/>
                <a:cs typeface="Cambria"/>
                <a:sym typeface="Cambria"/>
              </a:rPr>
              <a:t>Textbook uses the terms </a:t>
            </a:r>
            <a:r>
              <a:rPr lang="en-US" sz="2400" b="1" i="1" dirty="0">
                <a:latin typeface="Cambria"/>
                <a:ea typeface="Cambria"/>
                <a:cs typeface="Cambria"/>
                <a:sym typeface="Cambria"/>
              </a:rPr>
              <a:t>job</a:t>
            </a:r>
            <a:r>
              <a:rPr lang="en-US" sz="2400" dirty="0">
                <a:latin typeface="Cambria"/>
                <a:ea typeface="Cambria"/>
                <a:cs typeface="Cambria"/>
                <a:sym typeface="Cambria"/>
              </a:rPr>
              <a:t> and </a:t>
            </a:r>
            <a:r>
              <a:rPr lang="en-US" sz="2400" b="1" i="1" dirty="0">
                <a:latin typeface="Cambria"/>
                <a:ea typeface="Cambria"/>
                <a:cs typeface="Cambria"/>
                <a:sym typeface="Cambria"/>
              </a:rPr>
              <a:t>process</a:t>
            </a:r>
            <a:r>
              <a:rPr lang="en-US" sz="2400" dirty="0">
                <a:latin typeface="Cambria"/>
                <a:ea typeface="Cambria"/>
                <a:cs typeface="Cambria"/>
                <a:sym typeface="Cambria"/>
              </a:rPr>
              <a:t> almost interchangeably</a:t>
            </a:r>
            <a:endParaRPr sz="2400" dirty="0">
              <a:latin typeface="Cambria"/>
              <a:ea typeface="Cambria"/>
              <a:cs typeface="Cambria"/>
              <a:sym typeface="Cambria"/>
            </a:endParaRPr>
          </a:p>
          <a:p>
            <a:pPr marL="228600" lvl="0" indent="-228600" algn="l" rtl="0">
              <a:lnSpc>
                <a:spcPct val="90000"/>
              </a:lnSpc>
              <a:spcBef>
                <a:spcPts val="1000"/>
              </a:spcBef>
              <a:spcAft>
                <a:spcPts val="0"/>
              </a:spcAft>
              <a:buClr>
                <a:srgbClr val="3366FF"/>
              </a:buClr>
              <a:buSzPct val="100000"/>
              <a:buChar char="•"/>
            </a:pPr>
            <a:r>
              <a:rPr lang="en-US" sz="2400" b="1" dirty="0">
                <a:solidFill>
                  <a:srgbClr val="3366FF"/>
                </a:solidFill>
                <a:latin typeface="Cambria"/>
                <a:ea typeface="Cambria"/>
                <a:cs typeface="Cambria"/>
                <a:sym typeface="Cambria"/>
              </a:rPr>
              <a:t>Process</a:t>
            </a:r>
            <a:r>
              <a:rPr lang="en-US" sz="2400" dirty="0">
                <a:latin typeface="Cambria"/>
                <a:ea typeface="Cambria"/>
                <a:cs typeface="Cambria"/>
                <a:sym typeface="Cambria"/>
              </a:rPr>
              <a:t> – a program in execution; process execution </a:t>
            </a:r>
          </a:p>
          <a:p>
            <a:pPr marL="0" lvl="0" indent="0" algn="l" rtl="0">
              <a:lnSpc>
                <a:spcPct val="90000"/>
              </a:lnSpc>
              <a:spcBef>
                <a:spcPts val="1000"/>
              </a:spcBef>
              <a:spcAft>
                <a:spcPts val="0"/>
              </a:spcAft>
              <a:buClr>
                <a:srgbClr val="3366FF"/>
              </a:buClr>
              <a:buSzPct val="100000"/>
              <a:buNone/>
            </a:pPr>
            <a:r>
              <a:rPr lang="en-US" sz="2400" dirty="0">
                <a:latin typeface="Cambria"/>
                <a:ea typeface="Cambria"/>
                <a:cs typeface="Cambria"/>
                <a:sym typeface="Cambria"/>
              </a:rPr>
              <a:t>    must progress in sequential fashion</a:t>
            </a:r>
            <a:endParaRPr sz="24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dirty="0">
                <a:latin typeface="Cambria"/>
                <a:ea typeface="Cambria"/>
                <a:cs typeface="Cambria"/>
                <a:sym typeface="Cambria"/>
              </a:rPr>
              <a:t>Multiple parts</a:t>
            </a:r>
            <a:endParaRPr sz="24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ct val="100000"/>
              <a:buChar char="•"/>
            </a:pPr>
            <a:r>
              <a:rPr lang="en-US" sz="2000" dirty="0">
                <a:latin typeface="Cambria"/>
                <a:ea typeface="Cambria"/>
                <a:cs typeface="Cambria"/>
                <a:sym typeface="Cambria"/>
              </a:rPr>
              <a:t>The program code, also called </a:t>
            </a:r>
            <a:r>
              <a:rPr lang="en-US" sz="2000" b="1" dirty="0">
                <a:solidFill>
                  <a:srgbClr val="3366FF"/>
                </a:solidFill>
                <a:latin typeface="Cambria"/>
                <a:ea typeface="Cambria"/>
                <a:cs typeface="Cambria"/>
                <a:sym typeface="Cambria"/>
              </a:rPr>
              <a:t>text section</a:t>
            </a:r>
            <a:endParaRPr sz="2000" b="1" dirty="0">
              <a:solidFill>
                <a:srgbClr val="3366FF"/>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ct val="100000"/>
              <a:buChar char="•"/>
            </a:pPr>
            <a:r>
              <a:rPr lang="en-US" sz="2000" dirty="0">
                <a:latin typeface="Cambria"/>
                <a:ea typeface="Cambria"/>
                <a:cs typeface="Cambria"/>
                <a:sym typeface="Cambria"/>
              </a:rPr>
              <a:t>Current activity including</a:t>
            </a:r>
            <a:r>
              <a:rPr lang="en-US" sz="2000" b="1" dirty="0">
                <a:solidFill>
                  <a:srgbClr val="3366FF"/>
                </a:solidFill>
                <a:latin typeface="Cambria"/>
                <a:ea typeface="Cambria"/>
                <a:cs typeface="Cambria"/>
                <a:sym typeface="Cambria"/>
              </a:rPr>
              <a:t> program</a:t>
            </a:r>
            <a:r>
              <a:rPr lang="en-US" sz="2000" b="1" dirty="0">
                <a:latin typeface="Cambria"/>
                <a:ea typeface="Cambria"/>
                <a:cs typeface="Cambria"/>
                <a:sym typeface="Cambria"/>
              </a:rPr>
              <a:t> </a:t>
            </a:r>
            <a:r>
              <a:rPr lang="en-US" sz="2000" b="1" dirty="0">
                <a:solidFill>
                  <a:srgbClr val="3366FF"/>
                </a:solidFill>
                <a:latin typeface="Cambria"/>
                <a:ea typeface="Cambria"/>
                <a:cs typeface="Cambria"/>
                <a:sym typeface="Cambria"/>
              </a:rPr>
              <a:t>counter</a:t>
            </a:r>
            <a:r>
              <a:rPr lang="en-US" sz="2000" dirty="0">
                <a:latin typeface="Cambria"/>
                <a:ea typeface="Cambria"/>
                <a:cs typeface="Cambria"/>
                <a:sym typeface="Cambria"/>
              </a:rPr>
              <a:t>, processor registers</a:t>
            </a:r>
            <a:endParaRPr sz="2000" dirty="0">
              <a:latin typeface="Cambria"/>
              <a:ea typeface="Cambria"/>
              <a:cs typeface="Cambria"/>
              <a:sym typeface="Cambria"/>
            </a:endParaRPr>
          </a:p>
          <a:p>
            <a:pPr marL="685800" lvl="1" indent="-228600" algn="l" rtl="0">
              <a:lnSpc>
                <a:spcPct val="90000"/>
              </a:lnSpc>
              <a:spcBef>
                <a:spcPts val="500"/>
              </a:spcBef>
              <a:spcAft>
                <a:spcPts val="0"/>
              </a:spcAft>
              <a:buClr>
                <a:srgbClr val="3366FF"/>
              </a:buClr>
              <a:buSzPct val="100000"/>
              <a:buChar char="•"/>
            </a:pPr>
            <a:r>
              <a:rPr lang="en-US" sz="2000" b="1" dirty="0">
                <a:solidFill>
                  <a:srgbClr val="3366FF"/>
                </a:solidFill>
                <a:latin typeface="Cambria"/>
                <a:ea typeface="Cambria"/>
                <a:cs typeface="Cambria"/>
                <a:sym typeface="Cambria"/>
              </a:rPr>
              <a:t>Stack</a:t>
            </a:r>
            <a:r>
              <a:rPr lang="en-US" sz="2000" b="1" dirty="0">
                <a:latin typeface="Cambria"/>
                <a:ea typeface="Cambria"/>
                <a:cs typeface="Cambria"/>
                <a:sym typeface="Cambria"/>
              </a:rPr>
              <a:t> </a:t>
            </a:r>
            <a:r>
              <a:rPr lang="en-US" sz="2000" dirty="0">
                <a:latin typeface="Cambria"/>
                <a:ea typeface="Cambria"/>
                <a:cs typeface="Cambria"/>
                <a:sym typeface="Cambria"/>
              </a:rPr>
              <a:t>containing temporary data</a:t>
            </a:r>
            <a:endParaRPr sz="2000" dirty="0">
              <a:latin typeface="Cambria"/>
              <a:ea typeface="Cambria"/>
              <a:cs typeface="Cambria"/>
              <a:sym typeface="Cambria"/>
            </a:endParaRPr>
          </a:p>
          <a:p>
            <a:pPr marL="1143000" lvl="2" indent="-228600" algn="l" rtl="0">
              <a:lnSpc>
                <a:spcPct val="90000"/>
              </a:lnSpc>
              <a:spcBef>
                <a:spcPts val="500"/>
              </a:spcBef>
              <a:spcAft>
                <a:spcPts val="0"/>
              </a:spcAft>
              <a:buClr>
                <a:schemeClr val="dk1"/>
              </a:buClr>
              <a:buSzPct val="100000"/>
              <a:buChar char="•"/>
            </a:pPr>
            <a:r>
              <a:rPr lang="en-US" sz="1800" dirty="0">
                <a:latin typeface="Cambria"/>
                <a:ea typeface="Cambria"/>
                <a:cs typeface="Cambria"/>
                <a:sym typeface="Cambria"/>
              </a:rPr>
              <a:t>Function parameters, return addresses, local variables</a:t>
            </a:r>
            <a:endParaRPr sz="1800" dirty="0">
              <a:latin typeface="Cambria"/>
              <a:ea typeface="Cambria"/>
              <a:cs typeface="Cambria"/>
              <a:sym typeface="Cambria"/>
            </a:endParaRPr>
          </a:p>
          <a:p>
            <a:pPr marL="685800" lvl="1" indent="-228600" algn="l" rtl="0">
              <a:lnSpc>
                <a:spcPct val="90000"/>
              </a:lnSpc>
              <a:spcBef>
                <a:spcPts val="500"/>
              </a:spcBef>
              <a:spcAft>
                <a:spcPts val="0"/>
              </a:spcAft>
              <a:buClr>
                <a:srgbClr val="3366FF"/>
              </a:buClr>
              <a:buSzPct val="100000"/>
              <a:buChar char="•"/>
            </a:pPr>
            <a:r>
              <a:rPr lang="en-US" sz="2000" b="1" dirty="0">
                <a:solidFill>
                  <a:srgbClr val="3366FF"/>
                </a:solidFill>
                <a:latin typeface="Cambria"/>
                <a:ea typeface="Cambria"/>
                <a:cs typeface="Cambria"/>
                <a:sym typeface="Cambria"/>
              </a:rPr>
              <a:t>Data section</a:t>
            </a:r>
            <a:r>
              <a:rPr lang="en-US" sz="2000" b="1" dirty="0">
                <a:latin typeface="Cambria"/>
                <a:ea typeface="Cambria"/>
                <a:cs typeface="Cambria"/>
                <a:sym typeface="Cambria"/>
              </a:rPr>
              <a:t> </a:t>
            </a:r>
            <a:r>
              <a:rPr lang="en-US" sz="2000" dirty="0">
                <a:latin typeface="Cambria"/>
                <a:ea typeface="Cambria"/>
                <a:cs typeface="Cambria"/>
                <a:sym typeface="Cambria"/>
              </a:rPr>
              <a:t>containing global variables</a:t>
            </a:r>
            <a:endParaRPr sz="2000" dirty="0">
              <a:latin typeface="Cambria"/>
              <a:ea typeface="Cambria"/>
              <a:cs typeface="Cambria"/>
              <a:sym typeface="Cambria"/>
            </a:endParaRPr>
          </a:p>
          <a:p>
            <a:pPr marL="685800" lvl="1" indent="-228600" algn="l" rtl="0">
              <a:lnSpc>
                <a:spcPct val="90000"/>
              </a:lnSpc>
              <a:spcBef>
                <a:spcPts val="500"/>
              </a:spcBef>
              <a:spcAft>
                <a:spcPts val="0"/>
              </a:spcAft>
              <a:buClr>
                <a:srgbClr val="3366FF"/>
              </a:buClr>
              <a:buSzPct val="100000"/>
              <a:buChar char="•"/>
            </a:pPr>
            <a:r>
              <a:rPr lang="en-US" sz="2000" b="1" dirty="0">
                <a:solidFill>
                  <a:srgbClr val="3366FF"/>
                </a:solidFill>
                <a:latin typeface="Cambria"/>
                <a:ea typeface="Cambria"/>
                <a:cs typeface="Cambria"/>
                <a:sym typeface="Cambria"/>
              </a:rPr>
              <a:t>Heap</a:t>
            </a:r>
            <a:r>
              <a:rPr lang="en-US" sz="2000" b="1" dirty="0">
                <a:latin typeface="Cambria"/>
                <a:ea typeface="Cambria"/>
                <a:cs typeface="Cambria"/>
                <a:sym typeface="Cambria"/>
              </a:rPr>
              <a:t> </a:t>
            </a:r>
            <a:r>
              <a:rPr lang="en-US" sz="2000" dirty="0">
                <a:latin typeface="Cambria"/>
                <a:ea typeface="Cambria"/>
                <a:cs typeface="Cambria"/>
                <a:sym typeface="Cambria"/>
              </a:rPr>
              <a:t>containing memory dynamically allocated during run time</a:t>
            </a:r>
            <a:endParaRPr sz="20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dirty="0">
                <a:latin typeface="Cambria"/>
                <a:ea typeface="Cambria"/>
                <a:cs typeface="Cambria"/>
                <a:sym typeface="Cambria"/>
              </a:rPr>
              <a:t>Program is </a:t>
            </a:r>
            <a:r>
              <a:rPr lang="en-US" sz="2400" b="1" i="1" dirty="0">
                <a:latin typeface="Cambria"/>
                <a:ea typeface="Cambria"/>
                <a:cs typeface="Cambria"/>
                <a:sym typeface="Cambria"/>
              </a:rPr>
              <a:t>passive</a:t>
            </a:r>
            <a:r>
              <a:rPr lang="en-US" sz="2400" dirty="0">
                <a:latin typeface="Cambria"/>
                <a:ea typeface="Cambria"/>
                <a:cs typeface="Cambria"/>
                <a:sym typeface="Cambria"/>
              </a:rPr>
              <a:t> entity stored on disk (</a:t>
            </a:r>
            <a:r>
              <a:rPr lang="en-US" sz="2400" b="1" dirty="0">
                <a:solidFill>
                  <a:srgbClr val="3366FF"/>
                </a:solidFill>
                <a:latin typeface="Cambria"/>
                <a:ea typeface="Cambria"/>
                <a:cs typeface="Cambria"/>
                <a:sym typeface="Cambria"/>
              </a:rPr>
              <a:t>executable file</a:t>
            </a:r>
            <a:r>
              <a:rPr lang="en-US" sz="2400" dirty="0">
                <a:latin typeface="Cambria"/>
                <a:ea typeface="Cambria"/>
                <a:cs typeface="Cambria"/>
                <a:sym typeface="Cambria"/>
              </a:rPr>
              <a:t>), </a:t>
            </a:r>
          </a:p>
          <a:p>
            <a:pPr marL="0" lvl="0" indent="0" algn="l" rtl="0">
              <a:lnSpc>
                <a:spcPct val="90000"/>
              </a:lnSpc>
              <a:spcBef>
                <a:spcPts val="1000"/>
              </a:spcBef>
              <a:spcAft>
                <a:spcPts val="0"/>
              </a:spcAft>
              <a:buClr>
                <a:schemeClr val="dk1"/>
              </a:buClr>
              <a:buSzPct val="100000"/>
              <a:buNone/>
            </a:pPr>
            <a:r>
              <a:rPr lang="en-US" sz="2400" dirty="0">
                <a:latin typeface="Cambria"/>
                <a:ea typeface="Cambria"/>
                <a:cs typeface="Cambria"/>
                <a:sym typeface="Cambria"/>
              </a:rPr>
              <a:t>     process is </a:t>
            </a:r>
            <a:r>
              <a:rPr lang="en-US" sz="2400" b="1" i="1" dirty="0">
                <a:latin typeface="Cambria"/>
                <a:ea typeface="Cambria"/>
                <a:cs typeface="Cambria"/>
                <a:sym typeface="Cambria"/>
              </a:rPr>
              <a:t>active </a:t>
            </a:r>
            <a:endParaRPr sz="2400" b="1" i="1"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ct val="100000"/>
              <a:buChar char="•"/>
            </a:pPr>
            <a:r>
              <a:rPr lang="en-US" sz="2000" dirty="0">
                <a:latin typeface="Cambria"/>
                <a:ea typeface="Cambria"/>
                <a:cs typeface="Cambria"/>
                <a:sym typeface="Cambria"/>
              </a:rPr>
              <a:t>Program becomes process when executable file loaded into memory</a:t>
            </a:r>
            <a:endParaRPr sz="20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dirty="0">
                <a:latin typeface="Cambria"/>
                <a:ea typeface="Cambria"/>
                <a:cs typeface="Cambria"/>
                <a:sym typeface="Cambria"/>
              </a:rPr>
              <a:t>Execution of program started via GUI mouse clicks, command line </a:t>
            </a:r>
          </a:p>
          <a:p>
            <a:pPr marL="0" lvl="0" indent="0" algn="l" rtl="0">
              <a:lnSpc>
                <a:spcPct val="90000"/>
              </a:lnSpc>
              <a:spcBef>
                <a:spcPts val="1000"/>
              </a:spcBef>
              <a:spcAft>
                <a:spcPts val="0"/>
              </a:spcAft>
              <a:buClr>
                <a:schemeClr val="dk1"/>
              </a:buClr>
              <a:buSzPct val="100000"/>
              <a:buNone/>
            </a:pPr>
            <a:r>
              <a:rPr lang="en-US" sz="2400" dirty="0">
                <a:latin typeface="Cambria"/>
                <a:ea typeface="Cambria"/>
                <a:cs typeface="Cambria"/>
                <a:sym typeface="Cambria"/>
              </a:rPr>
              <a:t>    entry of its name, </a:t>
            </a:r>
            <a:r>
              <a:rPr lang="en-US" sz="2400" dirty="0" err="1">
                <a:latin typeface="Cambria"/>
                <a:ea typeface="Cambria"/>
                <a:cs typeface="Cambria"/>
                <a:sym typeface="Cambria"/>
              </a:rPr>
              <a:t>etc</a:t>
            </a:r>
            <a:endParaRPr sz="24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sz="2400" dirty="0">
                <a:latin typeface="Cambria"/>
                <a:ea typeface="Cambria"/>
                <a:cs typeface="Cambria"/>
                <a:sym typeface="Cambria"/>
              </a:rPr>
              <a:t>One program can be several processes</a:t>
            </a:r>
            <a:endParaRPr sz="24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ct val="100000"/>
              <a:buChar char="•"/>
            </a:pPr>
            <a:r>
              <a:rPr lang="en-US" sz="2000" dirty="0">
                <a:latin typeface="Cambria"/>
                <a:ea typeface="Cambria"/>
                <a:cs typeface="Cambria"/>
                <a:sym typeface="Cambria"/>
              </a:rPr>
              <a:t>Consider multiple users executing the same program</a:t>
            </a:r>
            <a:endParaRPr sz="2000" dirty="0">
              <a:latin typeface="Cambria"/>
              <a:ea typeface="Cambria"/>
              <a:cs typeface="Cambria"/>
              <a:sym typeface="Cambria"/>
            </a:endParaRPr>
          </a:p>
          <a:p>
            <a:pPr marL="685800" lvl="1" indent="-111125" algn="l" rtl="0">
              <a:lnSpc>
                <a:spcPct val="90000"/>
              </a:lnSpc>
              <a:spcBef>
                <a:spcPts val="500"/>
              </a:spcBef>
              <a:spcAft>
                <a:spcPts val="0"/>
              </a:spcAft>
              <a:buClr>
                <a:schemeClr val="dk1"/>
              </a:buClr>
              <a:buSzPct val="100000"/>
              <a:buNone/>
            </a:pPr>
            <a:endParaRPr sz="20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Font typeface="Arial"/>
              <a:buNone/>
            </a:pPr>
            <a:endParaRPr sz="24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Font typeface="Arial"/>
              <a:buNone/>
            </a:pPr>
            <a:endParaRPr sz="2400" dirty="0">
              <a:latin typeface="Cambria"/>
              <a:ea typeface="Cambria"/>
              <a:cs typeface="Cambria"/>
              <a:sym typeface="Cambria"/>
            </a:endParaRPr>
          </a:p>
          <a:p>
            <a:pPr marL="228600" lvl="0" indent="-87629" algn="l" rtl="0">
              <a:lnSpc>
                <a:spcPct val="90000"/>
              </a:lnSpc>
              <a:spcBef>
                <a:spcPts val="1000"/>
              </a:spcBef>
              <a:spcAft>
                <a:spcPts val="0"/>
              </a:spcAft>
              <a:buClr>
                <a:schemeClr val="dk1"/>
              </a:buClr>
              <a:buSzPct val="100000"/>
              <a:buNone/>
            </a:pPr>
            <a:endParaRPr sz="2400" dirty="0">
              <a:latin typeface="Cambria"/>
              <a:ea typeface="Cambria"/>
              <a:cs typeface="Cambria"/>
              <a:sym typeface="Cambria"/>
            </a:endParaRPr>
          </a:p>
        </p:txBody>
      </p:sp>
      <p:pic>
        <p:nvPicPr>
          <p:cNvPr id="786" name="Google Shape;786;p4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787" name="Google Shape;78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788" name="Google Shape;78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pic>
        <p:nvPicPr>
          <p:cNvPr id="7" name="Google Shape;798;p46">
            <a:extLst>
              <a:ext uri="{FF2B5EF4-FFF2-40B4-BE49-F238E27FC236}">
                <a16:creationId xmlns:a16="http://schemas.microsoft.com/office/drawing/2014/main" id="{80C04DBB-6319-4619-857B-3C360F70799E}"/>
              </a:ext>
            </a:extLst>
          </p:cNvPr>
          <p:cNvPicPr preferRelativeResize="0"/>
          <p:nvPr/>
        </p:nvPicPr>
        <p:blipFill rotWithShape="1">
          <a:blip r:embed="rId4">
            <a:alphaModFix/>
          </a:blip>
          <a:srcRect/>
          <a:stretch/>
        </p:blipFill>
        <p:spPr>
          <a:xfrm>
            <a:off x="8584496" y="1413271"/>
            <a:ext cx="2911475" cy="459898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7"/>
          <p:cNvSpPr txBox="1">
            <a:spLocks noGrp="1"/>
          </p:cNvSpPr>
          <p:nvPr>
            <p:ph type="title"/>
          </p:nvPr>
        </p:nvSpPr>
        <p:spPr>
          <a:xfrm>
            <a:off x="838200" y="365125"/>
            <a:ext cx="10515600" cy="6254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Process State</a:t>
            </a:r>
            <a:endParaRPr>
              <a:latin typeface="Cambria"/>
              <a:ea typeface="Cambria"/>
              <a:cs typeface="Cambria"/>
              <a:sym typeface="Cambria"/>
            </a:endParaRPr>
          </a:p>
        </p:txBody>
      </p:sp>
      <p:sp>
        <p:nvSpPr>
          <p:cNvPr id="805" name="Google Shape;805;p47"/>
          <p:cNvSpPr txBox="1">
            <a:spLocks noGrp="1"/>
          </p:cNvSpPr>
          <p:nvPr>
            <p:ph type="body" idx="1"/>
          </p:nvPr>
        </p:nvSpPr>
        <p:spPr>
          <a:xfrm>
            <a:off x="700088" y="993775"/>
            <a:ext cx="10515600" cy="25114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Cambria"/>
                <a:ea typeface="Cambria"/>
                <a:cs typeface="Cambria"/>
                <a:sym typeface="Cambria"/>
              </a:rPr>
              <a:t>As a process executes, it changes </a:t>
            </a:r>
            <a:r>
              <a:rPr lang="en-US" sz="2400" b="1">
                <a:solidFill>
                  <a:srgbClr val="3366FF"/>
                </a:solidFill>
                <a:latin typeface="Cambria"/>
                <a:ea typeface="Cambria"/>
                <a:cs typeface="Cambria"/>
                <a:sym typeface="Cambria"/>
              </a:rPr>
              <a:t>state</a:t>
            </a:r>
            <a:endParaRPr sz="2400" b="1">
              <a:solidFill>
                <a:srgbClr val="3366FF"/>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b="1">
                <a:latin typeface="Cambria"/>
                <a:ea typeface="Cambria"/>
                <a:cs typeface="Cambria"/>
                <a:sym typeface="Cambria"/>
              </a:rPr>
              <a:t>new</a:t>
            </a:r>
            <a:r>
              <a:rPr lang="en-US" sz="2000">
                <a:latin typeface="Cambria"/>
                <a:ea typeface="Cambria"/>
                <a:cs typeface="Cambria"/>
                <a:sym typeface="Cambria"/>
              </a:rPr>
              <a:t>:  The process is being created</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b="1">
                <a:latin typeface="Cambria"/>
                <a:ea typeface="Cambria"/>
                <a:cs typeface="Cambria"/>
                <a:sym typeface="Cambria"/>
              </a:rPr>
              <a:t>running</a:t>
            </a:r>
            <a:r>
              <a:rPr lang="en-US" sz="2000">
                <a:latin typeface="Cambria"/>
                <a:ea typeface="Cambria"/>
                <a:cs typeface="Cambria"/>
                <a:sym typeface="Cambria"/>
              </a:rPr>
              <a:t>:  Instructions are being executed</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b="1">
                <a:latin typeface="Cambria"/>
                <a:ea typeface="Cambria"/>
                <a:cs typeface="Cambria"/>
                <a:sym typeface="Cambria"/>
              </a:rPr>
              <a:t>waiting</a:t>
            </a:r>
            <a:r>
              <a:rPr lang="en-US" sz="2000">
                <a:latin typeface="Cambria"/>
                <a:ea typeface="Cambria"/>
                <a:cs typeface="Cambria"/>
                <a:sym typeface="Cambria"/>
              </a:rPr>
              <a:t>:  The process is waiting for some event to occur</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b="1">
                <a:latin typeface="Cambria"/>
                <a:ea typeface="Cambria"/>
                <a:cs typeface="Cambria"/>
                <a:sym typeface="Cambria"/>
              </a:rPr>
              <a:t>ready</a:t>
            </a:r>
            <a:r>
              <a:rPr lang="en-US" sz="2000">
                <a:latin typeface="Cambria"/>
                <a:ea typeface="Cambria"/>
                <a:cs typeface="Cambria"/>
                <a:sym typeface="Cambria"/>
              </a:rPr>
              <a:t>:  The process is waiting to be assigned to a processor</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b="1">
                <a:latin typeface="Cambria"/>
                <a:ea typeface="Cambria"/>
                <a:cs typeface="Cambria"/>
                <a:sym typeface="Cambria"/>
              </a:rPr>
              <a:t>terminated</a:t>
            </a:r>
            <a:r>
              <a:rPr lang="en-US" sz="2000">
                <a:latin typeface="Cambria"/>
                <a:ea typeface="Cambria"/>
                <a:cs typeface="Cambria"/>
                <a:sym typeface="Cambria"/>
              </a:rPr>
              <a:t>:  The process has finished execution</a:t>
            </a:r>
            <a:endParaRPr sz="2000">
              <a:latin typeface="Cambria"/>
              <a:ea typeface="Cambria"/>
              <a:cs typeface="Cambria"/>
              <a:sym typeface="Cambria"/>
            </a:endParaRPr>
          </a:p>
        </p:txBody>
      </p:sp>
      <p:pic>
        <p:nvPicPr>
          <p:cNvPr id="806" name="Google Shape;806;p4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807" name="Google Shape;80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808" name="Google Shape;80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pic>
        <p:nvPicPr>
          <p:cNvPr id="809" name="Google Shape;809;p47"/>
          <p:cNvPicPr preferRelativeResize="0"/>
          <p:nvPr/>
        </p:nvPicPr>
        <p:blipFill rotWithShape="1">
          <a:blip r:embed="rId4">
            <a:alphaModFix/>
          </a:blip>
          <a:srcRect/>
          <a:stretch/>
        </p:blipFill>
        <p:spPr>
          <a:xfrm>
            <a:off x="2873375" y="3528219"/>
            <a:ext cx="6635750" cy="26463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8"/>
          <p:cNvSpPr txBox="1">
            <a:spLocks noGrp="1"/>
          </p:cNvSpPr>
          <p:nvPr>
            <p:ph type="title"/>
          </p:nvPr>
        </p:nvSpPr>
        <p:spPr>
          <a:xfrm>
            <a:off x="438150" y="136526"/>
            <a:ext cx="10515600" cy="6524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Process Control Block (PCB)</a:t>
            </a:r>
            <a:endParaRPr>
              <a:latin typeface="Cambria"/>
              <a:ea typeface="Cambria"/>
              <a:cs typeface="Cambria"/>
              <a:sym typeface="Cambria"/>
            </a:endParaRPr>
          </a:p>
        </p:txBody>
      </p:sp>
      <p:pic>
        <p:nvPicPr>
          <p:cNvPr id="816" name="Google Shape;816;p48"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817" name="Google Shape;81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818" name="Google Shape;818;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pic>
        <p:nvPicPr>
          <p:cNvPr id="819" name="Google Shape;819;p48"/>
          <p:cNvPicPr preferRelativeResize="0"/>
          <p:nvPr/>
        </p:nvPicPr>
        <p:blipFill rotWithShape="1">
          <a:blip r:embed="rId4">
            <a:alphaModFix/>
          </a:blip>
          <a:srcRect/>
          <a:stretch/>
        </p:blipFill>
        <p:spPr>
          <a:xfrm>
            <a:off x="8908256" y="1148556"/>
            <a:ext cx="2795588" cy="4489450"/>
          </a:xfrm>
          <a:prstGeom prst="rect">
            <a:avLst/>
          </a:prstGeom>
          <a:noFill/>
          <a:ln>
            <a:noFill/>
          </a:ln>
        </p:spPr>
      </p:pic>
      <p:sp>
        <p:nvSpPr>
          <p:cNvPr id="820" name="Google Shape;820;p48"/>
          <p:cNvSpPr/>
          <p:nvPr/>
        </p:nvSpPr>
        <p:spPr>
          <a:xfrm>
            <a:off x="666750" y="1038225"/>
            <a:ext cx="7719219" cy="53181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3300"/>
              </a:buClr>
              <a:buSzPts val="1800"/>
              <a:buFont typeface="Arial"/>
              <a:buNone/>
            </a:pPr>
            <a:r>
              <a:rPr lang="en-US" sz="2000">
                <a:solidFill>
                  <a:schemeClr val="dk1"/>
                </a:solidFill>
                <a:latin typeface="Cambria"/>
                <a:ea typeface="Cambria"/>
                <a:cs typeface="Cambria"/>
                <a:sym typeface="Cambria"/>
              </a:rPr>
              <a:t>Information associated with each process </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None/>
            </a:pPr>
            <a:r>
              <a:rPr lang="en-US" sz="2000">
                <a:solidFill>
                  <a:schemeClr val="dk1"/>
                </a:solidFill>
                <a:latin typeface="Cambria"/>
                <a:ea typeface="Cambria"/>
                <a:cs typeface="Cambria"/>
                <a:sym typeface="Cambria"/>
              </a:rPr>
              <a:t>(also called </a:t>
            </a:r>
            <a:r>
              <a:rPr lang="en-US" sz="2000" b="1">
                <a:solidFill>
                  <a:srgbClr val="3366FF"/>
                </a:solidFill>
                <a:latin typeface="Cambria"/>
                <a:ea typeface="Cambria"/>
                <a:cs typeface="Cambria"/>
                <a:sym typeface="Cambria"/>
              </a:rPr>
              <a:t>task control block</a:t>
            </a:r>
            <a:r>
              <a:rPr lang="en-US" sz="2000">
                <a:solidFill>
                  <a:schemeClr val="dk1"/>
                </a:solidFill>
                <a:latin typeface="Cambria"/>
                <a:ea typeface="Cambria"/>
                <a:cs typeface="Cambria"/>
                <a:sym typeface="Cambria"/>
              </a:rPr>
              <a:t>)</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Char char="●"/>
            </a:pPr>
            <a:r>
              <a:rPr lang="en-US" sz="2000">
                <a:solidFill>
                  <a:schemeClr val="dk1"/>
                </a:solidFill>
                <a:latin typeface="Cambria"/>
                <a:ea typeface="Cambria"/>
                <a:cs typeface="Cambria"/>
                <a:sym typeface="Cambria"/>
              </a:rPr>
              <a:t>Process state – running, waiting, etc</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Char char="●"/>
            </a:pPr>
            <a:r>
              <a:rPr lang="en-US" sz="2000">
                <a:solidFill>
                  <a:schemeClr val="dk1"/>
                </a:solidFill>
                <a:latin typeface="Cambria"/>
                <a:ea typeface="Cambria"/>
                <a:cs typeface="Cambria"/>
                <a:sym typeface="Cambria"/>
              </a:rPr>
              <a:t>Program counter – location of instruction to next execute</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Char char="●"/>
            </a:pPr>
            <a:r>
              <a:rPr lang="en-US" sz="2000">
                <a:solidFill>
                  <a:schemeClr val="dk1"/>
                </a:solidFill>
                <a:latin typeface="Cambria"/>
                <a:ea typeface="Cambria"/>
                <a:cs typeface="Cambria"/>
                <a:sym typeface="Cambria"/>
              </a:rPr>
              <a:t>CPU registers – contents of all process-centric registers</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Char char="●"/>
            </a:pPr>
            <a:r>
              <a:rPr lang="en-US" sz="2000">
                <a:solidFill>
                  <a:schemeClr val="dk1"/>
                </a:solidFill>
                <a:latin typeface="Cambria"/>
                <a:ea typeface="Cambria"/>
                <a:cs typeface="Cambria"/>
                <a:sym typeface="Cambria"/>
              </a:rPr>
              <a:t>CPU scheduling information- priorities, scheduling queue pointers</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Char char="●"/>
            </a:pPr>
            <a:r>
              <a:rPr lang="en-US" sz="2000">
                <a:solidFill>
                  <a:schemeClr val="dk1"/>
                </a:solidFill>
                <a:latin typeface="Cambria"/>
                <a:ea typeface="Cambria"/>
                <a:cs typeface="Cambria"/>
                <a:sym typeface="Cambria"/>
              </a:rPr>
              <a:t>Memory-management information – memory allocated to the process</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Char char="●"/>
            </a:pPr>
            <a:r>
              <a:rPr lang="en-US" sz="2000">
                <a:solidFill>
                  <a:schemeClr val="dk1"/>
                </a:solidFill>
                <a:latin typeface="Cambria"/>
                <a:ea typeface="Cambria"/>
                <a:cs typeface="Cambria"/>
                <a:sym typeface="Cambria"/>
              </a:rPr>
              <a:t>Accounting information – CPU used, clock time elapsed since start, time limits</a:t>
            </a:r>
            <a:endParaRPr sz="2000">
              <a:solidFill>
                <a:schemeClr val="dk1"/>
              </a:solidFill>
              <a:latin typeface="Cambria"/>
              <a:ea typeface="Cambria"/>
              <a:cs typeface="Cambria"/>
              <a:sym typeface="Cambria"/>
            </a:endParaRPr>
          </a:p>
          <a:p>
            <a:pPr marL="342900" marR="0" lvl="0" indent="-342900" algn="l" rtl="0">
              <a:spcBef>
                <a:spcPts val="700"/>
              </a:spcBef>
              <a:spcAft>
                <a:spcPts val="0"/>
              </a:spcAft>
              <a:buClr>
                <a:srgbClr val="993300"/>
              </a:buClr>
              <a:buSzPts val="1800"/>
              <a:buFont typeface="Arial"/>
              <a:buChar char="●"/>
            </a:pPr>
            <a:r>
              <a:rPr lang="en-US" sz="2000">
                <a:solidFill>
                  <a:schemeClr val="dk1"/>
                </a:solidFill>
                <a:latin typeface="Cambria"/>
                <a:ea typeface="Cambria"/>
                <a:cs typeface="Cambria"/>
                <a:sym typeface="Cambria"/>
              </a:rPr>
              <a:t>I/O status information – I/O devices allocated to process, list of open files</a:t>
            </a:r>
            <a:endParaRPr sz="2000">
              <a:solidFill>
                <a:schemeClr val="dk1"/>
              </a:solidFill>
              <a:latin typeface="Cambria"/>
              <a:ea typeface="Cambria"/>
              <a:cs typeface="Cambria"/>
              <a:sym typeface="Cambria"/>
            </a:endParaRPr>
          </a:p>
          <a:p>
            <a:pPr marL="342900" marR="0" lvl="0" indent="-228600" algn="l" rtl="0">
              <a:spcBef>
                <a:spcPts val="700"/>
              </a:spcBef>
              <a:spcAft>
                <a:spcPts val="0"/>
              </a:spcAft>
              <a:buClr>
                <a:srgbClr val="993300"/>
              </a:buClr>
              <a:buSzPts val="1800"/>
              <a:buFont typeface="Arial"/>
              <a:buNone/>
            </a:pPr>
            <a:endParaRPr sz="2000">
              <a:solidFill>
                <a:schemeClr val="dk1"/>
              </a:solidFill>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9"/>
          <p:cNvSpPr txBox="1">
            <a:spLocks noGrp="1"/>
          </p:cNvSpPr>
          <p:nvPr>
            <p:ph type="title"/>
          </p:nvPr>
        </p:nvSpPr>
        <p:spPr>
          <a:xfrm>
            <a:off x="647700" y="153987"/>
            <a:ext cx="9048750" cy="64452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CPU Switch From Process to Process</a:t>
            </a:r>
            <a:endParaRPr>
              <a:latin typeface="Cambria"/>
              <a:ea typeface="Cambria"/>
              <a:cs typeface="Cambria"/>
              <a:sym typeface="Cambria"/>
            </a:endParaRPr>
          </a:p>
        </p:txBody>
      </p:sp>
      <p:pic>
        <p:nvPicPr>
          <p:cNvPr id="827" name="Google Shape;827;p4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828" name="Google Shape;828;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829" name="Google Shape;82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pic>
        <p:nvPicPr>
          <p:cNvPr id="831" name="Google Shape;831;p49"/>
          <p:cNvPicPr preferRelativeResize="0"/>
          <p:nvPr/>
        </p:nvPicPr>
        <p:blipFill rotWithShape="1">
          <a:blip r:embed="rId4">
            <a:alphaModFix/>
          </a:blip>
          <a:srcRect/>
          <a:stretch/>
        </p:blipFill>
        <p:spPr>
          <a:xfrm>
            <a:off x="2611437" y="1089025"/>
            <a:ext cx="6969125" cy="4679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0"/>
          <p:cNvSpPr txBox="1">
            <a:spLocks noGrp="1"/>
          </p:cNvSpPr>
          <p:nvPr>
            <p:ph type="title"/>
          </p:nvPr>
        </p:nvSpPr>
        <p:spPr>
          <a:xfrm>
            <a:off x="800100" y="136526"/>
            <a:ext cx="9410700" cy="7207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Threads</a:t>
            </a:r>
            <a:endParaRPr>
              <a:latin typeface="Cambria"/>
              <a:ea typeface="Cambria"/>
              <a:cs typeface="Cambria"/>
              <a:sym typeface="Cambria"/>
            </a:endParaRPr>
          </a:p>
        </p:txBody>
      </p:sp>
      <p:sp>
        <p:nvSpPr>
          <p:cNvPr id="837" name="Google Shape;837;p50"/>
          <p:cNvSpPr txBox="1">
            <a:spLocks noGrp="1"/>
          </p:cNvSpPr>
          <p:nvPr>
            <p:ph type="body" idx="1"/>
          </p:nvPr>
        </p:nvSpPr>
        <p:spPr>
          <a:xfrm>
            <a:off x="800100" y="1093789"/>
            <a:ext cx="10620375" cy="42021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So far, process has a single thread of execution</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Consider having multiple program counters per process</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Multiple locations can execute at once</a:t>
            </a:r>
            <a:endParaRPr>
              <a:latin typeface="Cambria"/>
              <a:ea typeface="Cambria"/>
              <a:cs typeface="Cambria"/>
              <a:sym typeface="Cambria"/>
            </a:endParaRPr>
          </a:p>
          <a:p>
            <a:pPr marL="1143000" lvl="2" indent="-228600" algn="l" rtl="0">
              <a:lnSpc>
                <a:spcPct val="90000"/>
              </a:lnSpc>
              <a:spcBef>
                <a:spcPts val="500"/>
              </a:spcBef>
              <a:spcAft>
                <a:spcPts val="0"/>
              </a:spcAft>
              <a:buClr>
                <a:schemeClr val="dk1"/>
              </a:buClr>
              <a:buSzPts val="2000"/>
              <a:buChar char="•"/>
            </a:pPr>
            <a:r>
              <a:rPr lang="en-US">
                <a:latin typeface="Cambria"/>
                <a:ea typeface="Cambria"/>
                <a:cs typeface="Cambria"/>
                <a:sym typeface="Cambria"/>
              </a:rPr>
              <a:t>Multiple threads of control -&gt; </a:t>
            </a:r>
            <a:r>
              <a:rPr lang="en-US" b="1">
                <a:solidFill>
                  <a:srgbClr val="3366FF"/>
                </a:solidFill>
                <a:latin typeface="Cambria"/>
                <a:ea typeface="Cambria"/>
                <a:cs typeface="Cambria"/>
                <a:sym typeface="Cambria"/>
              </a:rPr>
              <a:t>threads</a:t>
            </a:r>
            <a:endParaRPr b="1">
              <a:solidFill>
                <a:srgbClr val="3366FF"/>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Must then have storage for thread details, multiple program counters in PCB</a:t>
            </a:r>
            <a:endParaRPr>
              <a:latin typeface="Cambria"/>
              <a:ea typeface="Cambria"/>
              <a:cs typeface="Cambria"/>
              <a:sym typeface="Cambria"/>
            </a:endParaRPr>
          </a:p>
        </p:txBody>
      </p:sp>
      <p:pic>
        <p:nvPicPr>
          <p:cNvPr id="838" name="Google Shape;838;p50"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840" name="Google Shape;84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841" name="Google Shape;84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3124200" y="990601"/>
            <a:ext cx="6172200" cy="512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00"/>
              </a:buClr>
              <a:buSzPts val="2400"/>
              <a:buFont typeface="Times New Roman"/>
              <a:buNone/>
            </a:pPr>
            <a:r>
              <a:rPr lang="en-US" sz="2400">
                <a:solidFill>
                  <a:srgbClr val="003300"/>
                </a:solidFill>
                <a:latin typeface="Times New Roman"/>
                <a:ea typeface="Times New Roman"/>
                <a:cs typeface="Times New Roman"/>
                <a:sym typeface="Times New Roman"/>
              </a:rPr>
              <a:t>Some Examples of Operating System</a:t>
            </a:r>
            <a:endParaRPr sz="2400">
              <a:solidFill>
                <a:srgbClr val="003300"/>
              </a:solidFill>
              <a:latin typeface="Times New Roman"/>
              <a:ea typeface="Times New Roman"/>
              <a:cs typeface="Times New Roman"/>
              <a:sym typeface="Times New Roman"/>
            </a:endParaRPr>
          </a:p>
        </p:txBody>
      </p:sp>
      <p:pic>
        <p:nvPicPr>
          <p:cNvPr id="147" name="Google Shape;147;p5" descr="D:\nikhi\IT presentation\images.jpg"/>
          <p:cNvPicPr preferRelativeResize="0">
            <a:picLocks noGrp="1"/>
          </p:cNvPicPr>
          <p:nvPr>
            <p:ph type="body" idx="1"/>
          </p:nvPr>
        </p:nvPicPr>
        <p:blipFill rotWithShape="1">
          <a:blip r:embed="rId3">
            <a:alphaModFix/>
          </a:blip>
          <a:srcRect/>
          <a:stretch/>
        </p:blipFill>
        <p:spPr>
          <a:xfrm>
            <a:off x="4177562" y="2457014"/>
            <a:ext cx="3512889" cy="3218656"/>
          </a:xfrm>
          <a:prstGeom prst="rect">
            <a:avLst/>
          </a:prstGeom>
          <a:noFill/>
          <a:ln>
            <a:noFill/>
          </a:ln>
          <a:effectLst>
            <a:reflection stA="30000" endPos="30000" dist="5000" dir="5400000" sy="-100000" algn="bl" rotWithShape="0"/>
          </a:effectLst>
        </p:spPr>
      </p:pic>
      <p:pic>
        <p:nvPicPr>
          <p:cNvPr id="148" name="Google Shape;148;p5" descr="D:\nikhi\IT presentation\images (4).jpg"/>
          <p:cNvPicPr preferRelativeResize="0"/>
          <p:nvPr/>
        </p:nvPicPr>
        <p:blipFill rotWithShape="1">
          <a:blip r:embed="rId4">
            <a:alphaModFix/>
          </a:blip>
          <a:srcRect/>
          <a:stretch/>
        </p:blipFill>
        <p:spPr>
          <a:xfrm>
            <a:off x="2495601" y="1427751"/>
            <a:ext cx="1461655" cy="885825"/>
          </a:xfrm>
          <a:prstGeom prst="rect">
            <a:avLst/>
          </a:prstGeom>
          <a:noFill/>
          <a:ln>
            <a:noFill/>
          </a:ln>
          <a:effectLst>
            <a:reflection stA="30000" endPos="30000" dist="5000" dir="5400000" sy="-100000" algn="bl" rotWithShape="0"/>
          </a:effectLst>
        </p:spPr>
      </p:pic>
      <p:pic>
        <p:nvPicPr>
          <p:cNvPr id="149" name="Google Shape;149;p5" descr="D:\nikhi\IT presentation\images (1).jpg"/>
          <p:cNvPicPr preferRelativeResize="0"/>
          <p:nvPr/>
        </p:nvPicPr>
        <p:blipFill rotWithShape="1">
          <a:blip r:embed="rId5">
            <a:alphaModFix/>
          </a:blip>
          <a:srcRect/>
          <a:stretch/>
        </p:blipFill>
        <p:spPr>
          <a:xfrm>
            <a:off x="7898955" y="1449479"/>
            <a:ext cx="1741384" cy="1728192"/>
          </a:xfrm>
          <a:prstGeom prst="rect">
            <a:avLst/>
          </a:prstGeom>
          <a:noFill/>
          <a:ln>
            <a:noFill/>
          </a:ln>
          <a:effectLst>
            <a:reflection stA="30000" endPos="30000" dist="5000" dir="5400000" sy="-100000" algn="bl" rotWithShape="0"/>
          </a:effectLst>
        </p:spPr>
      </p:pic>
      <p:pic>
        <p:nvPicPr>
          <p:cNvPr id="150" name="Google Shape;150;p5" descr="D:\nikhi\IT presentation\images (3).jpg"/>
          <p:cNvPicPr preferRelativeResize="0"/>
          <p:nvPr/>
        </p:nvPicPr>
        <p:blipFill rotWithShape="1">
          <a:blip r:embed="rId6">
            <a:alphaModFix/>
          </a:blip>
          <a:srcRect/>
          <a:stretch/>
        </p:blipFill>
        <p:spPr>
          <a:xfrm>
            <a:off x="2620675" y="5877273"/>
            <a:ext cx="1872192" cy="581025"/>
          </a:xfrm>
          <a:prstGeom prst="rect">
            <a:avLst/>
          </a:prstGeom>
          <a:noFill/>
          <a:ln>
            <a:noFill/>
          </a:ln>
          <a:effectLst>
            <a:reflection stA="30000" endPos="30000" dist="5000" dir="5400000" sy="-100000" algn="bl" rotWithShape="0"/>
          </a:effectLst>
        </p:spPr>
      </p:pic>
      <p:pic>
        <p:nvPicPr>
          <p:cNvPr id="151" name="Google Shape;151;p5" descr="http://1.bp.blogspot.com/-cAalICP1jhg/Ta62_cn4oJI/AAAAAAAAAGg/gHgpYHEibUo/s1600/MS-DOS.jpg"/>
          <p:cNvPicPr preferRelativeResize="0"/>
          <p:nvPr/>
        </p:nvPicPr>
        <p:blipFill rotWithShape="1">
          <a:blip r:embed="rId7">
            <a:alphaModFix/>
          </a:blip>
          <a:srcRect/>
          <a:stretch/>
        </p:blipFill>
        <p:spPr>
          <a:xfrm>
            <a:off x="2628684" y="3155942"/>
            <a:ext cx="1543050" cy="1820800"/>
          </a:xfrm>
          <a:prstGeom prst="rect">
            <a:avLst/>
          </a:prstGeom>
          <a:noFill/>
          <a:ln>
            <a:noFill/>
          </a:ln>
          <a:effectLst>
            <a:reflection stA="30000" endPos="30000" dist="5000" dir="5400000" sy="-100000" algn="bl" rotWithShape="0"/>
          </a:effectLst>
        </p:spPr>
      </p:pic>
      <p:pic>
        <p:nvPicPr>
          <p:cNvPr id="152" name="Google Shape;152;p5"/>
          <p:cNvPicPr preferRelativeResize="0"/>
          <p:nvPr/>
        </p:nvPicPr>
        <p:blipFill rotWithShape="1">
          <a:blip r:embed="rId8">
            <a:alphaModFix/>
          </a:blip>
          <a:srcRect/>
          <a:stretch/>
        </p:blipFill>
        <p:spPr>
          <a:xfrm>
            <a:off x="7535864" y="4198938"/>
            <a:ext cx="2466975" cy="1847850"/>
          </a:xfrm>
          <a:prstGeom prst="rect">
            <a:avLst/>
          </a:prstGeom>
          <a:noFill/>
          <a:ln>
            <a:noFill/>
          </a:ln>
        </p:spPr>
      </p:pic>
      <p:sp>
        <p:nvSpPr>
          <p:cNvPr id="153" name="Google Shape;153;p5"/>
          <p:cNvSpPr/>
          <p:nvPr/>
        </p:nvSpPr>
        <p:spPr>
          <a:xfrm>
            <a:off x="8256240" y="6167785"/>
            <a:ext cx="1296144" cy="290513"/>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Mobile OS</a:t>
            </a:r>
            <a:endParaRPr sz="1400" b="1">
              <a:solidFill>
                <a:schemeClr val="dk1"/>
              </a:solidFill>
              <a:latin typeface="Calibri"/>
              <a:ea typeface="Calibri"/>
              <a:cs typeface="Calibri"/>
              <a:sym typeface="Calibri"/>
            </a:endParaRPr>
          </a:p>
        </p:txBody>
      </p:sp>
      <p:sp>
        <p:nvSpPr>
          <p:cNvPr id="154" name="Google Shape;15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libri"/>
                <a:ea typeface="Calibri"/>
                <a:cs typeface="Calibri"/>
                <a:sym typeface="Calibri"/>
              </a:rPr>
              <a:t>5</a:t>
            </a:fld>
            <a:endParaRPr sz="1200">
              <a:solidFill>
                <a:srgbClr val="B4B1A0"/>
              </a:solidFill>
              <a:latin typeface="Calibri"/>
              <a:ea typeface="Calibri"/>
              <a:cs typeface="Calibri"/>
              <a:sym typeface="Calibri"/>
            </a:endParaRPr>
          </a:p>
        </p:txBody>
      </p:sp>
      <p:pic>
        <p:nvPicPr>
          <p:cNvPr id="155" name="Google Shape;155;p5" descr="pngfind.com-kingpin-png-4152286 (1).png"/>
          <p:cNvPicPr preferRelativeResize="0"/>
          <p:nvPr/>
        </p:nvPicPr>
        <p:blipFill rotWithShape="1">
          <a:blip r:embed="rId9">
            <a:alphaModFix/>
          </a:blip>
          <a:srcRect/>
          <a:stretch/>
        </p:blipFill>
        <p:spPr>
          <a:xfrm>
            <a:off x="10402888" y="76200"/>
            <a:ext cx="1625600" cy="533400"/>
          </a:xfrm>
          <a:prstGeom prst="rect">
            <a:avLst/>
          </a:prstGeom>
          <a:noFill/>
          <a:ln>
            <a:noFill/>
          </a:ln>
        </p:spPr>
      </p:pic>
      <p:sp>
        <p:nvSpPr>
          <p:cNvPr id="156" name="Google Shape;15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51"/>
          <p:cNvSpPr txBox="1">
            <a:spLocks noGrp="1"/>
          </p:cNvSpPr>
          <p:nvPr>
            <p:ph type="title"/>
          </p:nvPr>
        </p:nvSpPr>
        <p:spPr>
          <a:xfrm>
            <a:off x="438150" y="361949"/>
            <a:ext cx="10275888" cy="3587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Process Representation in Linux</a:t>
            </a:r>
            <a:endParaRPr>
              <a:latin typeface="Cambria"/>
              <a:ea typeface="Cambria"/>
              <a:cs typeface="Cambria"/>
              <a:sym typeface="Cambria"/>
            </a:endParaRPr>
          </a:p>
        </p:txBody>
      </p:sp>
      <p:sp>
        <p:nvSpPr>
          <p:cNvPr id="847" name="Google Shape;847;p51"/>
          <p:cNvSpPr txBox="1">
            <a:spLocks noGrp="1"/>
          </p:cNvSpPr>
          <p:nvPr>
            <p:ph type="body" idx="1"/>
          </p:nvPr>
        </p:nvSpPr>
        <p:spPr>
          <a:xfrm>
            <a:off x="752475" y="112077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Arial"/>
              <a:buNone/>
            </a:pPr>
            <a:r>
              <a:rPr lang="en-US"/>
              <a:t>Represented by the C structure </a:t>
            </a:r>
            <a:r>
              <a:rPr lang="en-US">
                <a:latin typeface="Courier New"/>
                <a:ea typeface="Courier New"/>
                <a:cs typeface="Courier New"/>
                <a:sym typeface="Courier New"/>
              </a:rPr>
              <a:t>task_struct</a:t>
            </a:r>
            <a:endParaRPr>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2800"/>
              <a:buFont typeface="Arial"/>
              <a:buNone/>
            </a:pPr>
            <a:br>
              <a:rPr lang="en-US">
                <a:latin typeface="Courier New"/>
                <a:ea typeface="Courier New"/>
                <a:cs typeface="Courier New"/>
                <a:sym typeface="Courier New"/>
              </a:rPr>
            </a:br>
            <a:r>
              <a:rPr lang="en-US" sz="1600">
                <a:latin typeface="Courier New"/>
                <a:ea typeface="Courier New"/>
                <a:cs typeface="Courier New"/>
                <a:sym typeface="Courier New"/>
              </a:rPr>
              <a:t>pid t_pid; /* process identifier */ </a:t>
            </a:r>
            <a:br>
              <a:rPr lang="en-US" sz="1600">
                <a:latin typeface="Courier New"/>
                <a:ea typeface="Courier New"/>
                <a:cs typeface="Courier New"/>
                <a:sym typeface="Courier New"/>
              </a:rPr>
            </a:br>
            <a:r>
              <a:rPr lang="en-US" sz="1600">
                <a:latin typeface="Courier New"/>
                <a:ea typeface="Courier New"/>
                <a:cs typeface="Courier New"/>
                <a:sym typeface="Courier New"/>
              </a:rPr>
              <a:t>long state; /* state of the process */ </a:t>
            </a:r>
            <a:br>
              <a:rPr lang="en-US" sz="1600">
                <a:latin typeface="Courier New"/>
                <a:ea typeface="Courier New"/>
                <a:cs typeface="Courier New"/>
                <a:sym typeface="Courier New"/>
              </a:rPr>
            </a:br>
            <a:r>
              <a:rPr lang="en-US" sz="1600">
                <a:latin typeface="Courier New"/>
                <a:ea typeface="Courier New"/>
                <a:cs typeface="Courier New"/>
                <a:sym typeface="Courier New"/>
              </a:rPr>
              <a:t>unsigned int time_slice /* scheduling information */ </a:t>
            </a:r>
            <a:br>
              <a:rPr lang="en-US" sz="1600">
                <a:latin typeface="Courier New"/>
                <a:ea typeface="Courier New"/>
                <a:cs typeface="Courier New"/>
                <a:sym typeface="Courier New"/>
              </a:rPr>
            </a:br>
            <a:r>
              <a:rPr lang="en-US" sz="1600">
                <a:latin typeface="Courier New"/>
                <a:ea typeface="Courier New"/>
                <a:cs typeface="Courier New"/>
                <a:sym typeface="Courier New"/>
              </a:rPr>
              <a:t>struct task_struct *parent; /* this process’s parent */ </a:t>
            </a:r>
            <a:br>
              <a:rPr lang="en-US" sz="1600">
                <a:latin typeface="Courier New"/>
                <a:ea typeface="Courier New"/>
                <a:cs typeface="Courier New"/>
                <a:sym typeface="Courier New"/>
              </a:rPr>
            </a:br>
            <a:r>
              <a:rPr lang="en-US" sz="1600">
                <a:latin typeface="Courier New"/>
                <a:ea typeface="Courier New"/>
                <a:cs typeface="Courier New"/>
                <a:sym typeface="Courier New"/>
              </a:rPr>
              <a:t>struct list_head children; /* this process’s children */ </a:t>
            </a:r>
            <a:br>
              <a:rPr lang="en-US" sz="1600">
                <a:latin typeface="Courier New"/>
                <a:ea typeface="Courier New"/>
                <a:cs typeface="Courier New"/>
                <a:sym typeface="Courier New"/>
              </a:rPr>
            </a:br>
            <a:r>
              <a:rPr lang="en-US" sz="1600">
                <a:latin typeface="Courier New"/>
                <a:ea typeface="Courier New"/>
                <a:cs typeface="Courier New"/>
                <a:sym typeface="Courier New"/>
              </a:rPr>
              <a:t>struct files_struct *files; /* list of open files */ </a:t>
            </a:r>
            <a:br>
              <a:rPr lang="en-US" sz="1600">
                <a:latin typeface="Courier New"/>
                <a:ea typeface="Courier New"/>
                <a:cs typeface="Courier New"/>
                <a:sym typeface="Courier New"/>
              </a:rPr>
            </a:br>
            <a:r>
              <a:rPr lang="en-US" sz="1600">
                <a:latin typeface="Courier New"/>
                <a:ea typeface="Courier New"/>
                <a:cs typeface="Courier New"/>
                <a:sym typeface="Courier New"/>
              </a:rPr>
              <a:t>struct mm_struct *mm; /* address space of this process */</a:t>
            </a:r>
            <a:endParaRPr sz="1600">
              <a:latin typeface="Courier New"/>
              <a:ea typeface="Courier New"/>
              <a:cs typeface="Courier New"/>
              <a:sym typeface="Courier New"/>
            </a:endParaRPr>
          </a:p>
        </p:txBody>
      </p:sp>
      <p:pic>
        <p:nvPicPr>
          <p:cNvPr id="848" name="Google Shape;848;p51" descr="C:\Users\as668\Desktop\in-3_1.jpg"/>
          <p:cNvPicPr preferRelativeResize="0"/>
          <p:nvPr/>
        </p:nvPicPr>
        <p:blipFill rotWithShape="1">
          <a:blip r:embed="rId3">
            <a:alphaModFix/>
          </a:blip>
          <a:srcRect/>
          <a:stretch/>
        </p:blipFill>
        <p:spPr>
          <a:xfrm>
            <a:off x="3151188" y="4111625"/>
            <a:ext cx="5865812" cy="2019300"/>
          </a:xfrm>
          <a:prstGeom prst="rect">
            <a:avLst/>
          </a:prstGeom>
          <a:noFill/>
          <a:ln>
            <a:noFill/>
          </a:ln>
        </p:spPr>
      </p:pic>
      <p:pic>
        <p:nvPicPr>
          <p:cNvPr id="849" name="Google Shape;849;p51"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851" name="Google Shape;85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852" name="Google Shape;85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4400">
                <a:latin typeface="Cambria"/>
                <a:ea typeface="Cambria"/>
                <a:cs typeface="Cambria"/>
                <a:sym typeface="Cambria"/>
              </a:rPr>
              <a:t>Process Scheduling</a:t>
            </a:r>
            <a:endParaRPr/>
          </a:p>
        </p:txBody>
      </p:sp>
      <p:sp>
        <p:nvSpPr>
          <p:cNvPr id="858" name="Google Shape;858;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sz="2800">
                <a:latin typeface="Cambria"/>
                <a:ea typeface="Cambria"/>
                <a:cs typeface="Cambria"/>
                <a:sym typeface="Cambria"/>
              </a:rPr>
              <a:t>The aim is </a:t>
            </a:r>
            <a:r>
              <a:rPr lang="en-US" sz="2800" b="1">
                <a:latin typeface="Cambria"/>
                <a:ea typeface="Cambria"/>
                <a:cs typeface="Cambria"/>
                <a:sym typeface="Cambria"/>
              </a:rPr>
              <a:t>to assign processes to be executed by the processor </a:t>
            </a:r>
            <a:r>
              <a:rPr lang="en-US" sz="2800">
                <a:latin typeface="Cambria"/>
                <a:ea typeface="Cambria"/>
                <a:cs typeface="Cambria"/>
                <a:sym typeface="Cambria"/>
              </a:rPr>
              <a:t>or processors over time, in a way that </a:t>
            </a:r>
            <a:r>
              <a:rPr lang="en-US" sz="2800" b="1">
                <a:latin typeface="Cambria"/>
                <a:ea typeface="Cambria"/>
                <a:cs typeface="Cambria"/>
                <a:sym typeface="Cambria"/>
              </a:rPr>
              <a:t>meets system objectives</a:t>
            </a:r>
            <a:r>
              <a:rPr lang="en-US" sz="2800">
                <a:latin typeface="Cambria"/>
                <a:ea typeface="Cambria"/>
                <a:cs typeface="Cambria"/>
                <a:sym typeface="Cambria"/>
              </a:rPr>
              <a:t>, </a:t>
            </a:r>
            <a:endParaRPr sz="2800">
              <a:latin typeface="Cambria"/>
              <a:ea typeface="Cambria"/>
              <a:cs typeface="Cambria"/>
              <a:sym typeface="Cambria"/>
            </a:endParaRPr>
          </a:p>
          <a:p>
            <a:pPr marL="685800" lvl="1" indent="-228600" algn="just" rtl="0">
              <a:lnSpc>
                <a:spcPct val="90000"/>
              </a:lnSpc>
              <a:spcBef>
                <a:spcPts val="500"/>
              </a:spcBef>
              <a:spcAft>
                <a:spcPts val="0"/>
              </a:spcAft>
              <a:buClr>
                <a:srgbClr val="002060"/>
              </a:buClr>
              <a:buSzPts val="2600"/>
              <a:buChar char="•"/>
            </a:pPr>
            <a:r>
              <a:rPr lang="en-US" sz="2600" b="1">
                <a:solidFill>
                  <a:srgbClr val="002060"/>
                </a:solidFill>
                <a:latin typeface="Cambria"/>
                <a:ea typeface="Cambria"/>
                <a:cs typeface="Cambria"/>
                <a:sym typeface="Cambria"/>
              </a:rPr>
              <a:t>Such as response time, throughput, and processor efficiency. </a:t>
            </a:r>
            <a:endParaRPr sz="2600" b="1">
              <a:solidFill>
                <a:srgbClr val="002060"/>
              </a:solidFill>
              <a:latin typeface="Cambria"/>
              <a:ea typeface="Cambria"/>
              <a:cs typeface="Cambria"/>
              <a:sym typeface="Cambria"/>
            </a:endParaRPr>
          </a:p>
          <a:p>
            <a:pPr marL="228600" lvl="0" indent="-50800" algn="just" rtl="0">
              <a:lnSpc>
                <a:spcPct val="90000"/>
              </a:lnSpc>
              <a:spcBef>
                <a:spcPts val="1000"/>
              </a:spcBef>
              <a:spcAft>
                <a:spcPts val="0"/>
              </a:spcAft>
              <a:buClr>
                <a:schemeClr val="dk1"/>
              </a:buClr>
              <a:buSzPts val="2800"/>
              <a:buNone/>
            </a:pPr>
            <a:endParaRPr sz="280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800"/>
              <a:buChar char="•"/>
            </a:pPr>
            <a:r>
              <a:rPr lang="en-US" sz="2800">
                <a:latin typeface="Cambria"/>
                <a:ea typeface="Cambria"/>
                <a:cs typeface="Cambria"/>
                <a:sym typeface="Cambria"/>
              </a:rPr>
              <a:t>In many systems, this scheduling activity is </a:t>
            </a:r>
            <a:r>
              <a:rPr lang="en-US" sz="2800" b="1">
                <a:latin typeface="Cambria"/>
                <a:ea typeface="Cambria"/>
                <a:cs typeface="Cambria"/>
                <a:sym typeface="Cambria"/>
              </a:rPr>
              <a:t>broken down into three separate functions</a:t>
            </a:r>
            <a:r>
              <a:rPr lang="en-US" sz="2800">
                <a:latin typeface="Cambria"/>
                <a:ea typeface="Cambria"/>
                <a:cs typeface="Cambria"/>
                <a:sym typeface="Cambria"/>
              </a:rPr>
              <a:t>: </a:t>
            </a:r>
            <a:endParaRPr sz="2800">
              <a:latin typeface="Cambria"/>
              <a:ea typeface="Cambria"/>
              <a:cs typeface="Cambria"/>
              <a:sym typeface="Cambria"/>
            </a:endParaRPr>
          </a:p>
          <a:p>
            <a:pPr marL="685800" lvl="1" indent="-228600" algn="just" rtl="0">
              <a:lnSpc>
                <a:spcPct val="90000"/>
              </a:lnSpc>
              <a:spcBef>
                <a:spcPts val="500"/>
              </a:spcBef>
              <a:spcAft>
                <a:spcPts val="0"/>
              </a:spcAft>
              <a:buClr>
                <a:srgbClr val="002060"/>
              </a:buClr>
              <a:buSzPts val="2600"/>
              <a:buChar char="•"/>
            </a:pPr>
            <a:r>
              <a:rPr lang="en-US" sz="2600" b="1">
                <a:solidFill>
                  <a:srgbClr val="002060"/>
                </a:solidFill>
                <a:latin typeface="Cambria"/>
                <a:ea typeface="Cambria"/>
                <a:cs typeface="Cambria"/>
                <a:sym typeface="Cambria"/>
              </a:rPr>
              <a:t>long-, medium-, and short term scheduling </a:t>
            </a:r>
            <a:endParaRPr sz="2600" b="1">
              <a:solidFill>
                <a:srgbClr val="002060"/>
              </a:solidFill>
              <a:latin typeface="Cambria"/>
              <a:ea typeface="Cambria"/>
              <a:cs typeface="Cambria"/>
              <a:sym typeface="Cambria"/>
            </a:endParaRPr>
          </a:p>
          <a:p>
            <a:pPr marL="228600" lvl="0" indent="-50800" algn="just" rtl="0">
              <a:lnSpc>
                <a:spcPct val="90000"/>
              </a:lnSpc>
              <a:spcBef>
                <a:spcPts val="1000"/>
              </a:spcBef>
              <a:spcAft>
                <a:spcPts val="0"/>
              </a:spcAft>
              <a:buClr>
                <a:schemeClr val="dk1"/>
              </a:buClr>
              <a:buSzPts val="2800"/>
              <a:buNone/>
            </a:pPr>
            <a:endParaRPr sz="280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800"/>
              <a:buChar char="•"/>
            </a:pPr>
            <a:r>
              <a:rPr lang="en-US" sz="2800">
                <a:latin typeface="Cambria"/>
                <a:ea typeface="Cambria"/>
                <a:cs typeface="Cambria"/>
                <a:sym typeface="Cambria"/>
              </a:rPr>
              <a:t>The names suggest the </a:t>
            </a:r>
            <a:r>
              <a:rPr lang="en-US" sz="2800" b="1">
                <a:solidFill>
                  <a:srgbClr val="002060"/>
                </a:solidFill>
                <a:latin typeface="Cambria"/>
                <a:ea typeface="Cambria"/>
                <a:cs typeface="Cambria"/>
                <a:sym typeface="Cambria"/>
              </a:rPr>
              <a:t>relative time scales with which these functions are performed</a:t>
            </a:r>
            <a:r>
              <a:rPr lang="en-US" sz="2800">
                <a:latin typeface="Cambria"/>
                <a:ea typeface="Cambria"/>
                <a:cs typeface="Cambria"/>
                <a:sym typeface="Cambria"/>
              </a:rPr>
              <a:t>.</a:t>
            </a:r>
            <a:endParaRPr sz="2800">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sp>
        <p:nvSpPr>
          <p:cNvPr id="859" name="Google Shape;85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860" name="Google Shape;86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pic>
        <p:nvPicPr>
          <p:cNvPr id="861" name="Google Shape;861;p52"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53"/>
          <p:cNvSpPr txBox="1">
            <a:spLocks noGrp="1"/>
          </p:cNvSpPr>
          <p:nvPr>
            <p:ph type="title"/>
          </p:nvPr>
        </p:nvSpPr>
        <p:spPr>
          <a:xfrm>
            <a:off x="176048" y="422276"/>
            <a:ext cx="7645400" cy="5762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Process Scheduling</a:t>
            </a:r>
            <a:endParaRPr>
              <a:latin typeface="Cambria"/>
              <a:ea typeface="Cambria"/>
              <a:cs typeface="Cambria"/>
              <a:sym typeface="Cambria"/>
            </a:endParaRPr>
          </a:p>
        </p:txBody>
      </p:sp>
      <p:sp>
        <p:nvSpPr>
          <p:cNvPr id="867" name="Google Shape;867;p53"/>
          <p:cNvSpPr txBox="1">
            <a:spLocks noGrp="1"/>
          </p:cNvSpPr>
          <p:nvPr>
            <p:ph type="body" idx="1"/>
          </p:nvPr>
        </p:nvSpPr>
        <p:spPr>
          <a:xfrm>
            <a:off x="428626" y="1168400"/>
            <a:ext cx="10906124" cy="39830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Maximize CPU use, quickly switch processes onto CPU for time sharing</a:t>
            </a:r>
            <a:endParaRPr>
              <a:latin typeface="Cambria"/>
              <a:ea typeface="Cambria"/>
              <a:cs typeface="Cambria"/>
              <a:sym typeface="Cambria"/>
            </a:endParaRPr>
          </a:p>
          <a:p>
            <a:pPr marL="228600" lvl="0" indent="-228600" algn="l" rtl="0">
              <a:lnSpc>
                <a:spcPct val="90000"/>
              </a:lnSpc>
              <a:spcBef>
                <a:spcPts val="1000"/>
              </a:spcBef>
              <a:spcAft>
                <a:spcPts val="0"/>
              </a:spcAft>
              <a:buClr>
                <a:srgbClr val="3366FF"/>
              </a:buClr>
              <a:buSzPts val="2800"/>
              <a:buChar char="•"/>
            </a:pPr>
            <a:r>
              <a:rPr lang="en-US" b="1">
                <a:solidFill>
                  <a:srgbClr val="3366FF"/>
                </a:solidFill>
                <a:latin typeface="Cambria"/>
                <a:ea typeface="Cambria"/>
                <a:cs typeface="Cambria"/>
                <a:sym typeface="Cambria"/>
              </a:rPr>
              <a:t>Process scheduler </a:t>
            </a:r>
            <a:r>
              <a:rPr lang="en-US">
                <a:latin typeface="Cambria"/>
                <a:ea typeface="Cambria"/>
                <a:cs typeface="Cambria"/>
                <a:sym typeface="Cambria"/>
              </a:rPr>
              <a:t>selects among available processes for next execution on CPU</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Maintains </a:t>
            </a:r>
            <a:r>
              <a:rPr lang="en-US" b="1">
                <a:solidFill>
                  <a:srgbClr val="3366FF"/>
                </a:solidFill>
                <a:latin typeface="Cambria"/>
                <a:ea typeface="Cambria"/>
                <a:cs typeface="Cambria"/>
                <a:sym typeface="Cambria"/>
              </a:rPr>
              <a:t>scheduling queues </a:t>
            </a:r>
            <a:r>
              <a:rPr lang="en-US">
                <a:latin typeface="Cambria"/>
                <a:ea typeface="Cambria"/>
                <a:cs typeface="Cambria"/>
                <a:sym typeface="Cambria"/>
              </a:rPr>
              <a:t>of processes</a:t>
            </a:r>
            <a:endParaRPr>
              <a:latin typeface="Cambria"/>
              <a:ea typeface="Cambria"/>
              <a:cs typeface="Cambria"/>
              <a:sym typeface="Cambria"/>
            </a:endParaRPr>
          </a:p>
          <a:p>
            <a:pPr marL="685800" lvl="1" indent="-228600" algn="l" rtl="0">
              <a:lnSpc>
                <a:spcPct val="90000"/>
              </a:lnSpc>
              <a:spcBef>
                <a:spcPts val="500"/>
              </a:spcBef>
              <a:spcAft>
                <a:spcPts val="0"/>
              </a:spcAft>
              <a:buClr>
                <a:srgbClr val="3366FF"/>
              </a:buClr>
              <a:buSzPts val="2400"/>
              <a:buChar char="•"/>
            </a:pPr>
            <a:r>
              <a:rPr lang="en-US" b="1">
                <a:solidFill>
                  <a:srgbClr val="3366FF"/>
                </a:solidFill>
                <a:latin typeface="Cambria"/>
                <a:ea typeface="Cambria"/>
                <a:cs typeface="Cambria"/>
                <a:sym typeface="Cambria"/>
              </a:rPr>
              <a:t>Job queue </a:t>
            </a:r>
            <a:r>
              <a:rPr lang="en-US">
                <a:latin typeface="Cambria"/>
                <a:ea typeface="Cambria"/>
                <a:cs typeface="Cambria"/>
                <a:sym typeface="Cambria"/>
              </a:rPr>
              <a:t>– set of all processes in the system</a:t>
            </a:r>
            <a:endParaRPr>
              <a:latin typeface="Cambria"/>
              <a:ea typeface="Cambria"/>
              <a:cs typeface="Cambria"/>
              <a:sym typeface="Cambria"/>
            </a:endParaRPr>
          </a:p>
          <a:p>
            <a:pPr marL="685800" lvl="1" indent="-228600" algn="l" rtl="0">
              <a:lnSpc>
                <a:spcPct val="90000"/>
              </a:lnSpc>
              <a:spcBef>
                <a:spcPts val="500"/>
              </a:spcBef>
              <a:spcAft>
                <a:spcPts val="0"/>
              </a:spcAft>
              <a:buClr>
                <a:srgbClr val="3366FF"/>
              </a:buClr>
              <a:buSzPts val="2400"/>
              <a:buChar char="•"/>
            </a:pPr>
            <a:r>
              <a:rPr lang="en-US" b="1">
                <a:solidFill>
                  <a:srgbClr val="3366FF"/>
                </a:solidFill>
                <a:latin typeface="Cambria"/>
                <a:ea typeface="Cambria"/>
                <a:cs typeface="Cambria"/>
                <a:sym typeface="Cambria"/>
              </a:rPr>
              <a:t>Ready queue </a:t>
            </a:r>
            <a:r>
              <a:rPr lang="en-US">
                <a:latin typeface="Cambria"/>
                <a:ea typeface="Cambria"/>
                <a:cs typeface="Cambria"/>
                <a:sym typeface="Cambria"/>
              </a:rPr>
              <a:t>– set of all processes residing in main memory, ready and waiting to execute</a:t>
            </a:r>
            <a:endParaRPr>
              <a:latin typeface="Cambria"/>
              <a:ea typeface="Cambria"/>
              <a:cs typeface="Cambria"/>
              <a:sym typeface="Cambria"/>
            </a:endParaRPr>
          </a:p>
          <a:p>
            <a:pPr marL="685800" lvl="1" indent="-228600" algn="l" rtl="0">
              <a:lnSpc>
                <a:spcPct val="90000"/>
              </a:lnSpc>
              <a:spcBef>
                <a:spcPts val="500"/>
              </a:spcBef>
              <a:spcAft>
                <a:spcPts val="0"/>
              </a:spcAft>
              <a:buClr>
                <a:srgbClr val="3366FF"/>
              </a:buClr>
              <a:buSzPts val="2400"/>
              <a:buChar char="•"/>
            </a:pPr>
            <a:r>
              <a:rPr lang="en-US" b="1">
                <a:solidFill>
                  <a:srgbClr val="3366FF"/>
                </a:solidFill>
                <a:latin typeface="Cambria"/>
                <a:ea typeface="Cambria"/>
                <a:cs typeface="Cambria"/>
                <a:sym typeface="Cambria"/>
              </a:rPr>
              <a:t>Device queues </a:t>
            </a:r>
            <a:r>
              <a:rPr lang="en-US">
                <a:latin typeface="Cambria"/>
                <a:ea typeface="Cambria"/>
                <a:cs typeface="Cambria"/>
                <a:sym typeface="Cambria"/>
              </a:rPr>
              <a:t>– set of processes waiting for an I/O device</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Processes migrate among the various queues</a:t>
            </a:r>
            <a:endParaRPr>
              <a:latin typeface="Cambria"/>
              <a:ea typeface="Cambria"/>
              <a:cs typeface="Cambria"/>
              <a:sym typeface="Cambria"/>
            </a:endParaRPr>
          </a:p>
        </p:txBody>
      </p:sp>
      <p:pic>
        <p:nvPicPr>
          <p:cNvPr id="869" name="Google Shape;869;p5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870" name="Google Shape;87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871" name="Google Shape;87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4"/>
          <p:cNvSpPr txBox="1">
            <a:spLocks noGrp="1"/>
          </p:cNvSpPr>
          <p:nvPr>
            <p:ph type="title"/>
          </p:nvPr>
        </p:nvSpPr>
        <p:spPr>
          <a:xfrm>
            <a:off x="908050" y="342900"/>
            <a:ext cx="7983538" cy="457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sz="2800">
                <a:latin typeface="Cambria"/>
                <a:ea typeface="Cambria"/>
                <a:cs typeface="Cambria"/>
                <a:sym typeface="Cambria"/>
              </a:rPr>
              <a:t>Ready Queue And Various I/O Device Queues</a:t>
            </a:r>
            <a:endParaRPr sz="2800">
              <a:latin typeface="Cambria"/>
              <a:ea typeface="Cambria"/>
              <a:cs typeface="Cambria"/>
              <a:sym typeface="Cambria"/>
            </a:endParaRPr>
          </a:p>
        </p:txBody>
      </p:sp>
      <p:pic>
        <p:nvPicPr>
          <p:cNvPr id="877" name="Google Shape;877;p54"/>
          <p:cNvPicPr preferRelativeResize="0"/>
          <p:nvPr/>
        </p:nvPicPr>
        <p:blipFill rotWithShape="1">
          <a:blip r:embed="rId3">
            <a:alphaModFix/>
          </a:blip>
          <a:srcRect/>
          <a:stretch/>
        </p:blipFill>
        <p:spPr>
          <a:xfrm>
            <a:off x="3292475" y="1214438"/>
            <a:ext cx="5822950" cy="5021262"/>
          </a:xfrm>
          <a:prstGeom prst="rect">
            <a:avLst/>
          </a:prstGeom>
          <a:noFill/>
          <a:ln>
            <a:noFill/>
          </a:ln>
        </p:spPr>
      </p:pic>
      <p:pic>
        <p:nvPicPr>
          <p:cNvPr id="879" name="Google Shape;879;p54"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880" name="Google Shape;88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881" name="Google Shape;88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55"/>
          <p:cNvSpPr txBox="1">
            <a:spLocks noGrp="1"/>
          </p:cNvSpPr>
          <p:nvPr>
            <p:ph type="title"/>
          </p:nvPr>
        </p:nvSpPr>
        <p:spPr>
          <a:xfrm>
            <a:off x="2495550" y="152401"/>
            <a:ext cx="8229600" cy="576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mbria"/>
              <a:buNone/>
            </a:pPr>
            <a:r>
              <a:rPr lang="en-US" sz="2800">
                <a:latin typeface="Cambria"/>
                <a:ea typeface="Cambria"/>
                <a:cs typeface="Cambria"/>
                <a:sym typeface="Cambria"/>
              </a:rPr>
              <a:t>Representation of Process Scheduling</a:t>
            </a:r>
            <a:endParaRPr sz="2800">
              <a:latin typeface="Cambria"/>
              <a:ea typeface="Cambria"/>
              <a:cs typeface="Cambria"/>
              <a:sym typeface="Cambria"/>
            </a:endParaRPr>
          </a:p>
        </p:txBody>
      </p:sp>
      <p:pic>
        <p:nvPicPr>
          <p:cNvPr id="887" name="Google Shape;887;p55" descr="3"/>
          <p:cNvPicPr preferRelativeResize="0"/>
          <p:nvPr/>
        </p:nvPicPr>
        <p:blipFill rotWithShape="1">
          <a:blip r:embed="rId3">
            <a:alphaModFix/>
          </a:blip>
          <a:srcRect/>
          <a:stretch/>
        </p:blipFill>
        <p:spPr>
          <a:xfrm>
            <a:off x="3011488" y="1966914"/>
            <a:ext cx="6546850" cy="3781425"/>
          </a:xfrm>
          <a:prstGeom prst="rect">
            <a:avLst/>
          </a:prstGeom>
          <a:noFill/>
          <a:ln>
            <a:noFill/>
          </a:ln>
        </p:spPr>
      </p:pic>
      <p:sp>
        <p:nvSpPr>
          <p:cNvPr id="888" name="Google Shape;888;p55"/>
          <p:cNvSpPr txBox="1"/>
          <p:nvPr/>
        </p:nvSpPr>
        <p:spPr>
          <a:xfrm>
            <a:off x="2332039" y="1303338"/>
            <a:ext cx="6975475" cy="3981450"/>
          </a:xfrm>
          <a:prstGeom prst="rect">
            <a:avLst/>
          </a:prstGeom>
          <a:noFill/>
          <a:ln>
            <a:noFill/>
          </a:ln>
        </p:spPr>
        <p:txBody>
          <a:bodyPr spcFirstLastPara="1" wrap="square" lIns="64000" tIns="32000" rIns="64000" bIns="32000" anchor="t" anchorCtr="0">
            <a:noAutofit/>
          </a:bodyPr>
          <a:lstStyle/>
          <a:p>
            <a:pPr marL="488950" marR="0" lvl="0" indent="-488950" algn="l" rtl="0">
              <a:spcBef>
                <a:spcPts val="0"/>
              </a:spcBef>
              <a:spcAft>
                <a:spcPts val="0"/>
              </a:spcAft>
              <a:buClr>
                <a:srgbClr val="993300"/>
              </a:buClr>
              <a:buSzPts val="1620"/>
              <a:buFont typeface="Arial"/>
              <a:buChar char="●"/>
            </a:pPr>
            <a:r>
              <a:rPr lang="en-US" sz="1800" b="1">
                <a:solidFill>
                  <a:srgbClr val="3366FF"/>
                </a:solidFill>
                <a:latin typeface="Cambria"/>
                <a:ea typeface="Cambria"/>
                <a:cs typeface="Cambria"/>
                <a:sym typeface="Cambria"/>
              </a:rPr>
              <a:t>Queueing diagram </a:t>
            </a:r>
            <a:r>
              <a:rPr lang="en-US" sz="1800">
                <a:solidFill>
                  <a:schemeClr val="dk1"/>
                </a:solidFill>
                <a:latin typeface="Cambria"/>
                <a:ea typeface="Cambria"/>
                <a:cs typeface="Cambria"/>
                <a:sym typeface="Cambria"/>
              </a:rPr>
              <a:t>represents queues, resources, flows</a:t>
            </a:r>
            <a:endParaRPr sz="1800">
              <a:solidFill>
                <a:schemeClr val="dk1"/>
              </a:solidFill>
              <a:latin typeface="Cambria"/>
              <a:ea typeface="Cambria"/>
              <a:cs typeface="Cambria"/>
              <a:sym typeface="Cambria"/>
            </a:endParaRPr>
          </a:p>
        </p:txBody>
      </p:sp>
      <p:pic>
        <p:nvPicPr>
          <p:cNvPr id="890" name="Google Shape;890;p55"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891" name="Google Shape;891;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892" name="Google Shape;892;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56"/>
          <p:cNvSpPr txBox="1">
            <a:spLocks noGrp="1"/>
          </p:cNvSpPr>
          <p:nvPr>
            <p:ph type="body" idx="1"/>
          </p:nvPr>
        </p:nvSpPr>
        <p:spPr>
          <a:xfrm>
            <a:off x="838200" y="1285875"/>
            <a:ext cx="10648950" cy="51054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Cambria"/>
                <a:ea typeface="Cambria"/>
                <a:cs typeface="Cambria"/>
                <a:sym typeface="Cambria"/>
              </a:rPr>
              <a:t>A </a:t>
            </a:r>
            <a:r>
              <a:rPr lang="en-US" b="1">
                <a:solidFill>
                  <a:srgbClr val="002060"/>
                </a:solidFill>
                <a:latin typeface="Cambria"/>
                <a:ea typeface="Cambria"/>
                <a:cs typeface="Cambria"/>
                <a:sym typeface="Cambria"/>
              </a:rPr>
              <a:t>process migrates among the various scheduling queues </a:t>
            </a:r>
            <a:r>
              <a:rPr lang="en-US">
                <a:latin typeface="Cambria"/>
                <a:ea typeface="Cambria"/>
                <a:cs typeface="Cambria"/>
                <a:sym typeface="Cambria"/>
              </a:rPr>
              <a:t>throughout its lifetime. </a:t>
            </a:r>
            <a:endParaRPr>
              <a:latin typeface="Cambria"/>
              <a:ea typeface="Cambria"/>
              <a:cs typeface="Cambria"/>
              <a:sym typeface="Cambria"/>
            </a:endParaRPr>
          </a:p>
          <a:p>
            <a:pPr marL="228600" lvl="0" indent="-50800" algn="just" rtl="0">
              <a:lnSpc>
                <a:spcPct val="90000"/>
              </a:lnSpc>
              <a:spcBef>
                <a:spcPts val="1000"/>
              </a:spcBef>
              <a:spcAft>
                <a:spcPts val="0"/>
              </a:spcAft>
              <a:buClr>
                <a:schemeClr val="dk1"/>
              </a:buClr>
              <a:buSzPts val="2800"/>
              <a:buNone/>
            </a:pPr>
            <a:endParaRPr>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800"/>
              <a:buChar char="•"/>
            </a:pPr>
            <a:r>
              <a:rPr lang="en-US">
                <a:latin typeface="Cambria"/>
                <a:ea typeface="Cambria"/>
                <a:cs typeface="Cambria"/>
                <a:sym typeface="Cambria"/>
              </a:rPr>
              <a:t>The operating system must select, for scheduling purposes, processes from these queues in some fashion. </a:t>
            </a:r>
            <a:endParaRPr>
              <a:latin typeface="Cambria"/>
              <a:ea typeface="Cambria"/>
              <a:cs typeface="Cambria"/>
              <a:sym typeface="Cambria"/>
            </a:endParaRPr>
          </a:p>
          <a:p>
            <a:pPr marL="228600" lvl="0" indent="-50800" algn="just" rtl="0">
              <a:lnSpc>
                <a:spcPct val="90000"/>
              </a:lnSpc>
              <a:spcBef>
                <a:spcPts val="1000"/>
              </a:spcBef>
              <a:spcAft>
                <a:spcPts val="0"/>
              </a:spcAft>
              <a:buClr>
                <a:schemeClr val="dk1"/>
              </a:buClr>
              <a:buSzPts val="2800"/>
              <a:buNone/>
            </a:pPr>
            <a:endParaRPr>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800"/>
              <a:buChar char="•"/>
            </a:pPr>
            <a:r>
              <a:rPr lang="en-US">
                <a:latin typeface="Cambria"/>
                <a:ea typeface="Cambria"/>
                <a:cs typeface="Cambria"/>
                <a:sym typeface="Cambria"/>
              </a:rPr>
              <a:t>The </a:t>
            </a:r>
            <a:r>
              <a:rPr lang="en-US" b="1">
                <a:solidFill>
                  <a:srgbClr val="002060"/>
                </a:solidFill>
                <a:latin typeface="Cambria"/>
                <a:ea typeface="Cambria"/>
                <a:cs typeface="Cambria"/>
                <a:sym typeface="Cambria"/>
              </a:rPr>
              <a:t>selection process is carried out</a:t>
            </a:r>
            <a:r>
              <a:rPr lang="en-US">
                <a:latin typeface="Cambria"/>
                <a:ea typeface="Cambria"/>
                <a:cs typeface="Cambria"/>
                <a:sym typeface="Cambria"/>
              </a:rPr>
              <a:t> by the </a:t>
            </a:r>
            <a:r>
              <a:rPr lang="en-US">
                <a:solidFill>
                  <a:srgbClr val="FF0000"/>
                </a:solidFill>
                <a:latin typeface="Cambria"/>
                <a:ea typeface="Cambria"/>
                <a:cs typeface="Cambria"/>
                <a:sym typeface="Cambria"/>
              </a:rPr>
              <a:t>appropriate </a:t>
            </a:r>
            <a:r>
              <a:rPr lang="en-US" b="1">
                <a:solidFill>
                  <a:srgbClr val="FF0000"/>
                </a:solidFill>
                <a:latin typeface="Cambria"/>
                <a:ea typeface="Cambria"/>
                <a:cs typeface="Cambria"/>
                <a:sym typeface="Cambria"/>
              </a:rPr>
              <a:t>scheduler</a:t>
            </a:r>
            <a:r>
              <a:rPr lang="en-US">
                <a:solidFill>
                  <a:srgbClr val="FF0000"/>
                </a:solidFill>
                <a:latin typeface="Cambria"/>
                <a:ea typeface="Cambria"/>
                <a:cs typeface="Cambria"/>
                <a:sym typeface="Cambria"/>
              </a:rPr>
              <a:t>.</a:t>
            </a:r>
            <a:endParaRPr sz="2600" b="1">
              <a:solidFill>
                <a:srgbClr val="FF0000"/>
              </a:solidFill>
              <a:latin typeface="Cambria"/>
              <a:ea typeface="Cambria"/>
              <a:cs typeface="Cambria"/>
              <a:sym typeface="Cambria"/>
            </a:endParaRPr>
          </a:p>
        </p:txBody>
      </p:sp>
      <p:sp>
        <p:nvSpPr>
          <p:cNvPr id="898" name="Google Shape;898;p56"/>
          <p:cNvSpPr txBox="1">
            <a:spLocks noGrp="1"/>
          </p:cNvSpPr>
          <p:nvPr>
            <p:ph type="title"/>
          </p:nvPr>
        </p:nvSpPr>
        <p:spPr>
          <a:xfrm>
            <a:off x="390525" y="246063"/>
            <a:ext cx="10648950" cy="8683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Scheduler</a:t>
            </a:r>
            <a:endParaRPr sz="3600">
              <a:latin typeface="Cambria"/>
              <a:ea typeface="Cambria"/>
              <a:cs typeface="Cambria"/>
              <a:sym typeface="Cambria"/>
            </a:endParaRPr>
          </a:p>
        </p:txBody>
      </p:sp>
      <p:pic>
        <p:nvPicPr>
          <p:cNvPr id="899" name="Google Shape;899;p56"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900" name="Google Shape;900;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901" name="Google Shape;90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57"/>
          <p:cNvSpPr txBox="1">
            <a:spLocks noGrp="1"/>
          </p:cNvSpPr>
          <p:nvPr>
            <p:ph type="title"/>
          </p:nvPr>
        </p:nvSpPr>
        <p:spPr>
          <a:xfrm>
            <a:off x="685800" y="182563"/>
            <a:ext cx="9525000" cy="8556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Schedulers</a:t>
            </a:r>
            <a:endParaRPr>
              <a:latin typeface="Cambria"/>
              <a:ea typeface="Cambria"/>
              <a:cs typeface="Cambria"/>
              <a:sym typeface="Cambria"/>
            </a:endParaRPr>
          </a:p>
        </p:txBody>
      </p:sp>
      <p:sp>
        <p:nvSpPr>
          <p:cNvPr id="907" name="Google Shape;907;p57"/>
          <p:cNvSpPr txBox="1">
            <a:spLocks noGrp="1"/>
          </p:cNvSpPr>
          <p:nvPr>
            <p:ph type="body" idx="1"/>
          </p:nvPr>
        </p:nvSpPr>
        <p:spPr>
          <a:xfrm>
            <a:off x="685800" y="1108075"/>
            <a:ext cx="10696575" cy="5022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366FF"/>
              </a:buClr>
              <a:buSzPts val="2000"/>
              <a:buChar char="•"/>
            </a:pPr>
            <a:r>
              <a:rPr lang="en-US" sz="2000" b="1">
                <a:solidFill>
                  <a:srgbClr val="3366FF"/>
                </a:solidFill>
                <a:latin typeface="Cambria"/>
                <a:ea typeface="Cambria"/>
                <a:cs typeface="Cambria"/>
                <a:sym typeface="Cambria"/>
              </a:rPr>
              <a:t>Short-term scheduler  </a:t>
            </a:r>
            <a:r>
              <a:rPr lang="en-US" sz="2000">
                <a:latin typeface="Cambria"/>
                <a:ea typeface="Cambria"/>
                <a:cs typeface="Cambria"/>
                <a:sym typeface="Cambria"/>
              </a:rPr>
              <a:t>(or </a:t>
            </a:r>
            <a:r>
              <a:rPr lang="en-US" sz="2000" b="1">
                <a:solidFill>
                  <a:srgbClr val="3366FF"/>
                </a:solidFill>
                <a:latin typeface="Cambria"/>
                <a:ea typeface="Cambria"/>
                <a:cs typeface="Cambria"/>
                <a:sym typeface="Cambria"/>
              </a:rPr>
              <a:t>CPU scheduler</a:t>
            </a:r>
            <a:r>
              <a:rPr lang="en-US" sz="2000">
                <a:latin typeface="Cambria"/>
                <a:ea typeface="Cambria"/>
                <a:cs typeface="Cambria"/>
                <a:sym typeface="Cambria"/>
              </a:rPr>
              <a:t>) – selects which process should be executed next and allocates CPU</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Sometimes the only scheduler in a system</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Short-term scheduler is invoked frequently (milliseconds) ⇒ (must be fast)</a:t>
            </a:r>
            <a:endParaRPr sz="1000">
              <a:latin typeface="Cambria"/>
              <a:ea typeface="Cambria"/>
              <a:cs typeface="Cambria"/>
              <a:sym typeface="Cambria"/>
            </a:endParaRPr>
          </a:p>
          <a:p>
            <a:pPr marL="228600" lvl="0" indent="-228600" algn="l" rtl="0">
              <a:lnSpc>
                <a:spcPct val="90000"/>
              </a:lnSpc>
              <a:spcBef>
                <a:spcPts val="1000"/>
              </a:spcBef>
              <a:spcAft>
                <a:spcPts val="0"/>
              </a:spcAft>
              <a:buClr>
                <a:srgbClr val="3366FF"/>
              </a:buClr>
              <a:buSzPts val="2000"/>
              <a:buChar char="•"/>
            </a:pPr>
            <a:r>
              <a:rPr lang="en-US" sz="2000" b="1">
                <a:solidFill>
                  <a:srgbClr val="3366FF"/>
                </a:solidFill>
                <a:latin typeface="Cambria"/>
                <a:ea typeface="Cambria"/>
                <a:cs typeface="Cambria"/>
                <a:sym typeface="Cambria"/>
              </a:rPr>
              <a:t>Long-term scheduler  </a:t>
            </a:r>
            <a:r>
              <a:rPr lang="en-US" sz="2000">
                <a:latin typeface="Cambria"/>
                <a:ea typeface="Cambria"/>
                <a:cs typeface="Cambria"/>
                <a:sym typeface="Cambria"/>
              </a:rPr>
              <a:t>(or </a:t>
            </a:r>
            <a:r>
              <a:rPr lang="en-US" sz="2000" b="1">
                <a:solidFill>
                  <a:srgbClr val="3366FF"/>
                </a:solidFill>
                <a:latin typeface="Cambria"/>
                <a:ea typeface="Cambria"/>
                <a:cs typeface="Cambria"/>
                <a:sym typeface="Cambria"/>
              </a:rPr>
              <a:t>job scheduler</a:t>
            </a:r>
            <a:r>
              <a:rPr lang="en-US" sz="2000">
                <a:latin typeface="Cambria"/>
                <a:ea typeface="Cambria"/>
                <a:cs typeface="Cambria"/>
                <a:sym typeface="Cambria"/>
              </a:rPr>
              <a:t>) – selects which processes should be brought into the ready queue</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Long-term scheduler is invoked  infrequently (seconds, minutes) ⇒ (may be slow)</a:t>
            </a:r>
            <a:endParaRPr sz="1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The long-term scheduler controls the </a:t>
            </a:r>
            <a:r>
              <a:rPr lang="en-US" sz="2000" b="1">
                <a:solidFill>
                  <a:srgbClr val="3366FF"/>
                </a:solidFill>
                <a:latin typeface="Cambria"/>
                <a:ea typeface="Cambria"/>
                <a:cs typeface="Cambria"/>
                <a:sym typeface="Cambria"/>
              </a:rPr>
              <a:t>degree of multiprogramming</a:t>
            </a:r>
            <a:endParaRPr sz="1000" i="1">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000"/>
              <a:buChar char="•"/>
            </a:pPr>
            <a:r>
              <a:rPr lang="en-US" sz="2000">
                <a:latin typeface="Cambria"/>
                <a:ea typeface="Cambria"/>
                <a:cs typeface="Cambria"/>
                <a:sym typeface="Cambria"/>
              </a:rPr>
              <a:t>Processes can be described as either:</a:t>
            </a:r>
            <a:endParaRPr sz="2000">
              <a:latin typeface="Cambria"/>
              <a:ea typeface="Cambria"/>
              <a:cs typeface="Cambria"/>
              <a:sym typeface="Cambria"/>
            </a:endParaRPr>
          </a:p>
          <a:p>
            <a:pPr marL="685800" lvl="1" indent="-228600" algn="l" rtl="0">
              <a:lnSpc>
                <a:spcPct val="90000"/>
              </a:lnSpc>
              <a:spcBef>
                <a:spcPts val="500"/>
              </a:spcBef>
              <a:spcAft>
                <a:spcPts val="0"/>
              </a:spcAft>
              <a:buClr>
                <a:srgbClr val="3366FF"/>
              </a:buClr>
              <a:buSzPts val="2000"/>
              <a:buChar char="•"/>
            </a:pPr>
            <a:r>
              <a:rPr lang="en-US" sz="2000" b="1">
                <a:solidFill>
                  <a:srgbClr val="3366FF"/>
                </a:solidFill>
                <a:latin typeface="Cambria"/>
                <a:ea typeface="Cambria"/>
                <a:cs typeface="Cambria"/>
                <a:sym typeface="Cambria"/>
              </a:rPr>
              <a:t>I/O-bound process</a:t>
            </a:r>
            <a:r>
              <a:rPr lang="en-US" sz="2000">
                <a:solidFill>
                  <a:srgbClr val="000000"/>
                </a:solidFill>
                <a:latin typeface="Cambria"/>
                <a:ea typeface="Cambria"/>
                <a:cs typeface="Cambria"/>
                <a:sym typeface="Cambria"/>
              </a:rPr>
              <a:t> </a:t>
            </a:r>
            <a:r>
              <a:rPr lang="en-US" sz="2000">
                <a:latin typeface="Cambria"/>
                <a:ea typeface="Cambria"/>
                <a:cs typeface="Cambria"/>
                <a:sym typeface="Cambria"/>
              </a:rPr>
              <a:t>– spends more time doing I/O than computations, many short CPU bursts</a:t>
            </a:r>
            <a:endParaRPr sz="2000">
              <a:latin typeface="Cambria"/>
              <a:ea typeface="Cambria"/>
              <a:cs typeface="Cambria"/>
              <a:sym typeface="Cambria"/>
            </a:endParaRPr>
          </a:p>
          <a:p>
            <a:pPr marL="685800" lvl="1" indent="-228600" algn="l" rtl="0">
              <a:lnSpc>
                <a:spcPct val="90000"/>
              </a:lnSpc>
              <a:spcBef>
                <a:spcPts val="500"/>
              </a:spcBef>
              <a:spcAft>
                <a:spcPts val="0"/>
              </a:spcAft>
              <a:buClr>
                <a:srgbClr val="3366FF"/>
              </a:buClr>
              <a:buSzPts val="2000"/>
              <a:buChar char="•"/>
            </a:pPr>
            <a:r>
              <a:rPr lang="en-US" sz="2000" b="1">
                <a:solidFill>
                  <a:srgbClr val="3366FF"/>
                </a:solidFill>
                <a:latin typeface="Cambria"/>
                <a:ea typeface="Cambria"/>
                <a:cs typeface="Cambria"/>
                <a:sym typeface="Cambria"/>
              </a:rPr>
              <a:t>CPU-bound process </a:t>
            </a:r>
            <a:r>
              <a:rPr lang="en-US" sz="2000">
                <a:latin typeface="Cambria"/>
                <a:ea typeface="Cambria"/>
                <a:cs typeface="Cambria"/>
                <a:sym typeface="Cambria"/>
              </a:rPr>
              <a:t>– spends more time doing computations; few very long CPU bursts</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000"/>
              <a:buChar char="•"/>
            </a:pPr>
            <a:r>
              <a:rPr lang="en-US" sz="2000">
                <a:latin typeface="Cambria"/>
                <a:ea typeface="Cambria"/>
                <a:cs typeface="Cambria"/>
                <a:sym typeface="Cambria"/>
              </a:rPr>
              <a:t>Long-term scheduler strives for good </a:t>
            </a:r>
            <a:r>
              <a:rPr lang="en-US" sz="2000" b="1" i="1">
                <a:latin typeface="Cambria"/>
                <a:ea typeface="Cambria"/>
                <a:cs typeface="Cambria"/>
                <a:sym typeface="Cambria"/>
              </a:rPr>
              <a:t>process mix</a:t>
            </a:r>
            <a:endParaRPr sz="2000">
              <a:latin typeface="Cambria"/>
              <a:ea typeface="Cambria"/>
              <a:cs typeface="Cambria"/>
              <a:sym typeface="Cambria"/>
            </a:endParaRPr>
          </a:p>
          <a:p>
            <a:pPr marL="228600" lvl="0" indent="0" algn="l" rtl="0">
              <a:lnSpc>
                <a:spcPct val="90000"/>
              </a:lnSpc>
              <a:spcBef>
                <a:spcPts val="1000"/>
              </a:spcBef>
              <a:spcAft>
                <a:spcPts val="0"/>
              </a:spcAft>
              <a:buClr>
                <a:schemeClr val="dk1"/>
              </a:buClr>
              <a:buSzPts val="3600"/>
              <a:buNone/>
            </a:pPr>
            <a:endParaRPr sz="3600">
              <a:latin typeface="Cambria"/>
              <a:ea typeface="Cambria"/>
              <a:cs typeface="Cambria"/>
              <a:sym typeface="Cambria"/>
            </a:endParaRPr>
          </a:p>
          <a:p>
            <a:pPr marL="228600" lvl="0" indent="0" algn="l" rtl="0">
              <a:lnSpc>
                <a:spcPct val="90000"/>
              </a:lnSpc>
              <a:spcBef>
                <a:spcPts val="1000"/>
              </a:spcBef>
              <a:spcAft>
                <a:spcPts val="0"/>
              </a:spcAft>
              <a:buClr>
                <a:schemeClr val="dk1"/>
              </a:buClr>
              <a:buSzPts val="3600"/>
              <a:buNone/>
            </a:pPr>
            <a:endParaRPr sz="3600">
              <a:latin typeface="Cambria"/>
              <a:ea typeface="Cambria"/>
              <a:cs typeface="Cambria"/>
              <a:sym typeface="Cambria"/>
            </a:endParaRPr>
          </a:p>
        </p:txBody>
      </p:sp>
      <p:pic>
        <p:nvPicPr>
          <p:cNvPr id="909" name="Google Shape;909;p5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910" name="Google Shape;91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911" name="Google Shape;91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pic>
        <p:nvPicPr>
          <p:cNvPr id="916" name="Google Shape;916;p58"/>
          <p:cNvPicPr preferRelativeResize="0"/>
          <p:nvPr/>
        </p:nvPicPr>
        <p:blipFill rotWithShape="1">
          <a:blip r:embed="rId3">
            <a:alphaModFix/>
          </a:blip>
          <a:srcRect/>
          <a:stretch/>
        </p:blipFill>
        <p:spPr>
          <a:xfrm>
            <a:off x="2555875" y="2827338"/>
            <a:ext cx="7327900" cy="2665412"/>
          </a:xfrm>
          <a:prstGeom prst="rect">
            <a:avLst/>
          </a:prstGeom>
          <a:noFill/>
          <a:ln>
            <a:noFill/>
          </a:ln>
        </p:spPr>
      </p:pic>
      <p:sp>
        <p:nvSpPr>
          <p:cNvPr id="917" name="Google Shape;917;p58"/>
          <p:cNvSpPr txBox="1"/>
          <p:nvPr/>
        </p:nvSpPr>
        <p:spPr>
          <a:xfrm>
            <a:off x="952500" y="969963"/>
            <a:ext cx="9877425" cy="1446212"/>
          </a:xfrm>
          <a:prstGeom prst="rect">
            <a:avLst/>
          </a:prstGeom>
          <a:noFill/>
          <a:ln>
            <a:noFill/>
          </a:ln>
        </p:spPr>
        <p:txBody>
          <a:bodyPr spcFirstLastPara="1" wrap="square" lIns="64000" tIns="32000" rIns="64000" bIns="32000" anchor="t" anchorCtr="0">
            <a:noAutofit/>
          </a:bodyPr>
          <a:lstStyle/>
          <a:p>
            <a:pPr marL="488950" marR="0" lvl="0" indent="-488950" algn="l" rtl="0">
              <a:spcBef>
                <a:spcPts val="0"/>
              </a:spcBef>
              <a:spcAft>
                <a:spcPts val="0"/>
              </a:spcAft>
              <a:buClr>
                <a:srgbClr val="993300"/>
              </a:buClr>
              <a:buSzPts val="1620"/>
              <a:buFont typeface="Arial"/>
              <a:buChar char="●"/>
            </a:pPr>
            <a:r>
              <a:rPr lang="en-US" sz="1800" b="1">
                <a:solidFill>
                  <a:srgbClr val="3366FF"/>
                </a:solidFill>
                <a:latin typeface="Cambria"/>
                <a:ea typeface="Cambria"/>
                <a:cs typeface="Cambria"/>
                <a:sym typeface="Cambria"/>
              </a:rPr>
              <a:t>Medium-term scheduler  </a:t>
            </a:r>
            <a:r>
              <a:rPr lang="en-US" sz="1800">
                <a:solidFill>
                  <a:schemeClr val="dk1"/>
                </a:solidFill>
                <a:latin typeface="Cambria"/>
                <a:ea typeface="Cambria"/>
                <a:cs typeface="Cambria"/>
                <a:sym typeface="Cambria"/>
              </a:rPr>
              <a:t>can be added if degree of multiple programming needs to decrease</a:t>
            </a:r>
            <a:endParaRPr sz="1800">
              <a:solidFill>
                <a:schemeClr val="dk1"/>
              </a:solidFill>
              <a:latin typeface="Cambria"/>
              <a:ea typeface="Cambria"/>
              <a:cs typeface="Cambria"/>
              <a:sym typeface="Cambria"/>
            </a:endParaRPr>
          </a:p>
          <a:p>
            <a:pPr marL="1060450" marR="0" lvl="1" indent="-408305" algn="l" rtl="0">
              <a:spcBef>
                <a:spcPts val="630"/>
              </a:spcBef>
              <a:spcAft>
                <a:spcPts val="0"/>
              </a:spcAft>
              <a:buClr>
                <a:srgbClr val="CC6600"/>
              </a:buClr>
              <a:buSzPts val="1440"/>
              <a:buFont typeface="Arial"/>
              <a:buChar char="●"/>
            </a:pPr>
            <a:r>
              <a:rPr lang="en-US" sz="1800" b="0" i="0" u="none" strike="noStrike" cap="none">
                <a:solidFill>
                  <a:schemeClr val="dk1"/>
                </a:solidFill>
                <a:latin typeface="Cambria"/>
                <a:ea typeface="Cambria"/>
                <a:cs typeface="Cambria"/>
                <a:sym typeface="Cambria"/>
              </a:rPr>
              <a:t>Remove process from memory, store on disk, bring back in from disk to continue execution: </a:t>
            </a:r>
            <a:r>
              <a:rPr lang="en-US" sz="1800" b="1" i="0" u="none" strike="noStrike" cap="none">
                <a:solidFill>
                  <a:srgbClr val="3366FF"/>
                </a:solidFill>
                <a:latin typeface="Cambria"/>
                <a:ea typeface="Cambria"/>
                <a:cs typeface="Cambria"/>
                <a:sym typeface="Cambria"/>
              </a:rPr>
              <a:t>swapping</a:t>
            </a:r>
            <a:endParaRPr sz="1800" b="1" i="0" u="none" strike="noStrike" cap="none">
              <a:solidFill>
                <a:srgbClr val="3366FF"/>
              </a:solidFill>
              <a:latin typeface="Cambria"/>
              <a:ea typeface="Cambria"/>
              <a:cs typeface="Cambria"/>
              <a:sym typeface="Cambria"/>
            </a:endParaRPr>
          </a:p>
          <a:p>
            <a:pPr marL="1060450" marR="0" lvl="1" indent="-408305" algn="l" rtl="0">
              <a:spcBef>
                <a:spcPts val="630"/>
              </a:spcBef>
              <a:spcAft>
                <a:spcPts val="0"/>
              </a:spcAft>
              <a:buClr>
                <a:srgbClr val="CC6600"/>
              </a:buClr>
              <a:buSzPts val="1440"/>
              <a:buFont typeface="Arial"/>
              <a:buChar char="●"/>
            </a:pPr>
            <a:r>
              <a:rPr lang="en-US" sz="1800" b="1" i="0" u="none" strike="noStrike" cap="none">
                <a:solidFill>
                  <a:srgbClr val="002060"/>
                </a:solidFill>
                <a:latin typeface="Cambria"/>
                <a:ea typeface="Cambria"/>
                <a:cs typeface="Cambria"/>
                <a:sym typeface="Cambria"/>
              </a:rPr>
              <a:t>A part of the </a:t>
            </a:r>
            <a:r>
              <a:rPr lang="en-US" sz="1800" b="1" i="1" u="none" strike="noStrike" cap="none">
                <a:solidFill>
                  <a:srgbClr val="002060"/>
                </a:solidFill>
                <a:latin typeface="Cambria"/>
                <a:ea typeface="Cambria"/>
                <a:cs typeface="Cambria"/>
                <a:sym typeface="Cambria"/>
              </a:rPr>
              <a:t>swapping function</a:t>
            </a:r>
            <a:r>
              <a:rPr lang="en-US" sz="1800" b="1" i="0" u="none" strike="noStrike" cap="none">
                <a:solidFill>
                  <a:srgbClr val="002060"/>
                </a:solidFill>
                <a:latin typeface="Cambria"/>
                <a:ea typeface="Cambria"/>
                <a:cs typeface="Cambria"/>
                <a:sym typeface="Cambria"/>
              </a:rPr>
              <a:t>. </a:t>
            </a:r>
            <a:endParaRPr sz="1800" b="1" i="0" u="none" strike="noStrike" cap="none">
              <a:solidFill>
                <a:srgbClr val="002060"/>
              </a:solidFill>
              <a:latin typeface="Cambria"/>
              <a:ea typeface="Cambria"/>
              <a:cs typeface="Cambria"/>
              <a:sym typeface="Cambria"/>
            </a:endParaRPr>
          </a:p>
          <a:p>
            <a:pPr marL="1060450" marR="0" lvl="1" indent="-316865" algn="l" rtl="0">
              <a:spcBef>
                <a:spcPts val="630"/>
              </a:spcBef>
              <a:spcAft>
                <a:spcPts val="0"/>
              </a:spcAft>
              <a:buClr>
                <a:srgbClr val="CC6600"/>
              </a:buClr>
              <a:buSzPts val="1440"/>
              <a:buFont typeface="Arial"/>
              <a:buNone/>
            </a:pPr>
            <a:endParaRPr sz="1800" b="1" i="0" u="none" strike="noStrike" cap="none">
              <a:solidFill>
                <a:srgbClr val="3366FF"/>
              </a:solidFill>
              <a:latin typeface="Cambria"/>
              <a:ea typeface="Cambria"/>
              <a:cs typeface="Cambria"/>
              <a:sym typeface="Cambria"/>
            </a:endParaRPr>
          </a:p>
          <a:p>
            <a:pPr marL="488950" marR="0" lvl="0" indent="-386080" algn="l" rtl="0">
              <a:spcBef>
                <a:spcPts val="630"/>
              </a:spcBef>
              <a:spcAft>
                <a:spcPts val="0"/>
              </a:spcAft>
              <a:buClr>
                <a:srgbClr val="993300"/>
              </a:buClr>
              <a:buSzPts val="1620"/>
              <a:buFont typeface="Arial"/>
              <a:buNone/>
            </a:pPr>
            <a:endParaRPr sz="1800">
              <a:solidFill>
                <a:schemeClr val="dk1"/>
              </a:solidFill>
              <a:latin typeface="Cambria"/>
              <a:ea typeface="Cambria"/>
              <a:cs typeface="Cambria"/>
              <a:sym typeface="Cambria"/>
            </a:endParaRPr>
          </a:p>
          <a:p>
            <a:pPr marL="488950" marR="0" lvl="0" indent="-386080" algn="l" rtl="0">
              <a:spcBef>
                <a:spcPts val="630"/>
              </a:spcBef>
              <a:spcAft>
                <a:spcPts val="0"/>
              </a:spcAft>
              <a:buClr>
                <a:srgbClr val="993300"/>
              </a:buClr>
              <a:buSzPts val="1620"/>
              <a:buFont typeface="Arial"/>
              <a:buNone/>
            </a:pPr>
            <a:endParaRPr sz="1800">
              <a:solidFill>
                <a:schemeClr val="dk1"/>
              </a:solidFill>
              <a:latin typeface="Cambria"/>
              <a:ea typeface="Cambria"/>
              <a:cs typeface="Cambria"/>
              <a:sym typeface="Cambria"/>
            </a:endParaRPr>
          </a:p>
        </p:txBody>
      </p:sp>
      <p:pic>
        <p:nvPicPr>
          <p:cNvPr id="919" name="Google Shape;919;p58"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920" name="Google Shape;920;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921" name="Google Shape;921;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59"/>
          <p:cNvSpPr txBox="1">
            <a:spLocks noGrp="1"/>
          </p:cNvSpPr>
          <p:nvPr>
            <p:ph type="title"/>
          </p:nvPr>
        </p:nvSpPr>
        <p:spPr>
          <a:xfrm>
            <a:off x="790575" y="176067"/>
            <a:ext cx="7378303" cy="64625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Context Switch</a:t>
            </a:r>
            <a:endParaRPr>
              <a:latin typeface="Cambria"/>
              <a:ea typeface="Cambria"/>
              <a:cs typeface="Cambria"/>
              <a:sym typeface="Cambria"/>
            </a:endParaRPr>
          </a:p>
        </p:txBody>
      </p:sp>
      <p:sp>
        <p:nvSpPr>
          <p:cNvPr id="927" name="Google Shape;927;p59"/>
          <p:cNvSpPr txBox="1">
            <a:spLocks noGrp="1"/>
          </p:cNvSpPr>
          <p:nvPr>
            <p:ph type="body" idx="1"/>
          </p:nvPr>
        </p:nvSpPr>
        <p:spPr>
          <a:xfrm>
            <a:off x="361950" y="1098551"/>
            <a:ext cx="11299825" cy="44481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Cambria"/>
                <a:ea typeface="Cambria"/>
                <a:cs typeface="Cambria"/>
                <a:sym typeface="Cambria"/>
              </a:rPr>
              <a:t>When CPU switches to another process, the system must </a:t>
            </a:r>
            <a:r>
              <a:rPr lang="en-US" sz="2400" b="1">
                <a:solidFill>
                  <a:srgbClr val="3366FF"/>
                </a:solidFill>
                <a:latin typeface="Cambria"/>
                <a:ea typeface="Cambria"/>
                <a:cs typeface="Cambria"/>
                <a:sym typeface="Cambria"/>
              </a:rPr>
              <a:t>save the state </a:t>
            </a:r>
            <a:r>
              <a:rPr lang="en-US" sz="2400">
                <a:latin typeface="Cambria"/>
                <a:ea typeface="Cambria"/>
                <a:cs typeface="Cambria"/>
                <a:sym typeface="Cambria"/>
              </a:rPr>
              <a:t>of the old process and load the </a:t>
            </a:r>
            <a:r>
              <a:rPr lang="en-US" sz="2400" b="1">
                <a:solidFill>
                  <a:srgbClr val="3366FF"/>
                </a:solidFill>
                <a:latin typeface="Cambria"/>
                <a:ea typeface="Cambria"/>
                <a:cs typeface="Cambria"/>
                <a:sym typeface="Cambria"/>
              </a:rPr>
              <a:t>saved state </a:t>
            </a:r>
            <a:r>
              <a:rPr lang="en-US" sz="2400">
                <a:latin typeface="Cambria"/>
                <a:ea typeface="Cambria"/>
                <a:cs typeface="Cambria"/>
                <a:sym typeface="Cambria"/>
              </a:rPr>
              <a:t>for the new process via a </a:t>
            </a:r>
            <a:r>
              <a:rPr lang="en-US" sz="2400" b="1">
                <a:solidFill>
                  <a:srgbClr val="3366FF"/>
                </a:solidFill>
                <a:latin typeface="Cambria"/>
                <a:ea typeface="Cambria"/>
                <a:cs typeface="Cambria"/>
                <a:sym typeface="Cambria"/>
              </a:rPr>
              <a:t>context switch</a:t>
            </a:r>
            <a:endParaRPr sz="2400">
              <a:latin typeface="Cambria"/>
              <a:ea typeface="Cambria"/>
              <a:cs typeface="Cambria"/>
              <a:sym typeface="Cambria"/>
            </a:endParaRPr>
          </a:p>
          <a:p>
            <a:pPr marL="228600" lvl="0" indent="-228600" algn="l" rtl="0">
              <a:lnSpc>
                <a:spcPct val="90000"/>
              </a:lnSpc>
              <a:spcBef>
                <a:spcPts val="1000"/>
              </a:spcBef>
              <a:spcAft>
                <a:spcPts val="0"/>
              </a:spcAft>
              <a:buClr>
                <a:srgbClr val="3366FF"/>
              </a:buClr>
              <a:buSzPts val="2400"/>
              <a:buChar char="•"/>
            </a:pPr>
            <a:r>
              <a:rPr lang="en-US" sz="2400" b="1">
                <a:solidFill>
                  <a:srgbClr val="3366FF"/>
                </a:solidFill>
                <a:latin typeface="Cambria"/>
                <a:ea typeface="Cambria"/>
                <a:cs typeface="Cambria"/>
                <a:sym typeface="Cambria"/>
              </a:rPr>
              <a:t>Context </a:t>
            </a:r>
            <a:r>
              <a:rPr lang="en-US" sz="2400">
                <a:latin typeface="Cambria"/>
                <a:ea typeface="Cambria"/>
                <a:cs typeface="Cambria"/>
                <a:sym typeface="Cambria"/>
              </a:rPr>
              <a:t>of a process represented in the PCB</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Context-switch time is overhead; the system does no useful work while switching</a:t>
            </a:r>
            <a:endParaRPr sz="24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The more complex the OS and the PCB 🡺 the longer the context switch</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Time dependent on hardware support</a:t>
            </a:r>
            <a:endParaRPr sz="24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Some hardware provides multiple sets of registers per CPU 🡺 multiple contexts loaded at once</a:t>
            </a:r>
            <a:endParaRPr sz="2000">
              <a:latin typeface="Cambria"/>
              <a:ea typeface="Cambria"/>
              <a:cs typeface="Cambria"/>
              <a:sym typeface="Cambria"/>
            </a:endParaRPr>
          </a:p>
        </p:txBody>
      </p:sp>
      <p:pic>
        <p:nvPicPr>
          <p:cNvPr id="929" name="Google Shape;929;p5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930" name="Google Shape;930;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931" name="Google Shape;931;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pic>
        <p:nvPicPr>
          <p:cNvPr id="932" name="Google Shape;932;p59" descr="what is context switching in the operating system | Context, Tech  marketing, System"/>
          <p:cNvPicPr preferRelativeResize="0"/>
          <p:nvPr/>
        </p:nvPicPr>
        <p:blipFill rotWithShape="1">
          <a:blip r:embed="rId4">
            <a:alphaModFix/>
          </a:blip>
          <a:srcRect/>
          <a:stretch/>
        </p:blipFill>
        <p:spPr>
          <a:xfrm>
            <a:off x="7515225" y="4133654"/>
            <a:ext cx="3381375" cy="1902023"/>
          </a:xfrm>
          <a:prstGeom prst="rect">
            <a:avLst/>
          </a:prstGeom>
          <a:noFill/>
          <a:ln>
            <a:noFill/>
          </a:ln>
        </p:spPr>
      </p:pic>
      <p:sp>
        <p:nvSpPr>
          <p:cNvPr id="933" name="Google Shape;933;p59"/>
          <p:cNvSpPr txBox="1"/>
          <p:nvPr/>
        </p:nvSpPr>
        <p:spPr>
          <a:xfrm>
            <a:off x="8334375" y="6286500"/>
            <a:ext cx="19907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Courtesy:https://i.pinimg.com/originals/73/9f/35/739f35177ddd7985ac7b8e7211f9f3d4.png</a:t>
            </a:r>
            <a:endParaRPr sz="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60"/>
          <p:cNvSpPr txBox="1">
            <a:spLocks noGrp="1"/>
          </p:cNvSpPr>
          <p:nvPr>
            <p:ph type="title"/>
          </p:nvPr>
        </p:nvSpPr>
        <p:spPr>
          <a:xfrm>
            <a:off x="695325" y="240510"/>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Operations on Processes</a:t>
            </a:r>
            <a:endParaRPr>
              <a:latin typeface="Cambria"/>
              <a:ea typeface="Cambria"/>
              <a:cs typeface="Cambria"/>
              <a:sym typeface="Cambria"/>
            </a:endParaRPr>
          </a:p>
        </p:txBody>
      </p:sp>
      <p:sp>
        <p:nvSpPr>
          <p:cNvPr id="939" name="Google Shape;939;p60"/>
          <p:cNvSpPr txBox="1">
            <a:spLocks noGrp="1"/>
          </p:cNvSpPr>
          <p:nvPr>
            <p:ph type="body" idx="1"/>
          </p:nvPr>
        </p:nvSpPr>
        <p:spPr>
          <a:xfrm>
            <a:off x="695325" y="1100139"/>
            <a:ext cx="7480300" cy="44481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System must provide mechanisms for: </a:t>
            </a:r>
            <a:endParaRPr>
              <a:latin typeface="Cambria"/>
              <a:ea typeface="Cambria"/>
              <a:cs typeface="Cambria"/>
              <a:sym typeface="Cambria"/>
            </a:endParaRPr>
          </a:p>
        </p:txBody>
      </p:sp>
      <p:pic>
        <p:nvPicPr>
          <p:cNvPr id="941" name="Google Shape;941;p60"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942" name="Google Shape;94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943" name="Google Shape;94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grpSp>
        <p:nvGrpSpPr>
          <p:cNvPr id="944" name="Google Shape;944;p60"/>
          <p:cNvGrpSpPr/>
          <p:nvPr/>
        </p:nvGrpSpPr>
        <p:grpSpPr>
          <a:xfrm>
            <a:off x="-1068688" y="1564102"/>
            <a:ext cx="9533238" cy="3246403"/>
            <a:chOff x="-2703813" y="-419480"/>
            <a:chExt cx="9533238" cy="3246403"/>
          </a:xfrm>
        </p:grpSpPr>
        <p:sp>
          <p:nvSpPr>
            <p:cNvPr id="945" name="Google Shape;945;p60"/>
            <p:cNvSpPr/>
            <p:nvPr/>
          </p:nvSpPr>
          <p:spPr>
            <a:xfrm>
              <a:off x="-2703813" y="-419480"/>
              <a:ext cx="3246403" cy="3246403"/>
            </a:xfrm>
            <a:prstGeom prst="blockArc">
              <a:avLst>
                <a:gd name="adj1" fmla="val 18900000"/>
                <a:gd name="adj2" fmla="val 2700000"/>
                <a:gd name="adj3" fmla="val 665"/>
              </a:avLst>
            </a:prstGeom>
            <a:noFill/>
            <a:ln w="9525"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442548" y="343927"/>
              <a:ext cx="6386877" cy="687758"/>
            </a:xfrm>
            <a:prstGeom prst="rect">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txBox="1"/>
            <p:nvPr/>
          </p:nvSpPr>
          <p:spPr>
            <a:xfrm>
              <a:off x="442548" y="34392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Creation</a:t>
              </a:r>
              <a:endParaRPr sz="3200">
                <a:solidFill>
                  <a:schemeClr val="lt1"/>
                </a:solidFill>
                <a:latin typeface="Calibri"/>
                <a:ea typeface="Calibri"/>
                <a:cs typeface="Calibri"/>
                <a:sym typeface="Calibri"/>
              </a:endParaRPr>
            </a:p>
          </p:txBody>
        </p:sp>
        <p:sp>
          <p:nvSpPr>
            <p:cNvPr id="948" name="Google Shape;948;p60"/>
            <p:cNvSpPr/>
            <p:nvPr/>
          </p:nvSpPr>
          <p:spPr>
            <a:xfrm>
              <a:off x="12699" y="257957"/>
              <a:ext cx="859697" cy="859697"/>
            </a:xfrm>
            <a:prstGeom prst="ellipse">
              <a:avLst/>
            </a:prstGeom>
            <a:solidFill>
              <a:schemeClr val="lt1"/>
            </a:solidFill>
            <a:ln w="9525"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442548" y="1375757"/>
              <a:ext cx="6386877" cy="687758"/>
            </a:xfrm>
            <a:prstGeom prst="rect">
              <a:avLst/>
            </a:prstGeom>
            <a:gradFill>
              <a:gsLst>
                <a:gs pos="0">
                  <a:srgbClr val="FF4747"/>
                </a:gs>
                <a:gs pos="50000">
                  <a:srgbClr val="FF0000"/>
                </a:gs>
                <a:gs pos="100000">
                  <a:srgbClr val="E300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txBox="1"/>
            <p:nvPr/>
          </p:nvSpPr>
          <p:spPr>
            <a:xfrm>
              <a:off x="442548" y="137575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Termination</a:t>
              </a:r>
              <a:endParaRPr/>
            </a:p>
          </p:txBody>
        </p:sp>
        <p:sp>
          <p:nvSpPr>
            <p:cNvPr id="951" name="Google Shape;951;p60"/>
            <p:cNvSpPr/>
            <p:nvPr/>
          </p:nvSpPr>
          <p:spPr>
            <a:xfrm>
              <a:off x="12699" y="1289787"/>
              <a:ext cx="859697" cy="859697"/>
            </a:xfrm>
            <a:prstGeom prst="ellipse">
              <a:avLst/>
            </a:prstGeom>
            <a:solidFill>
              <a:schemeClr val="lt1"/>
            </a:solidFill>
            <a:ln w="9525" cap="flat" cmpd="sng">
              <a:solidFill>
                <a:srgbClr val="FE000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981075" y="188914"/>
            <a:ext cx="8783638" cy="72548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3300"/>
              </a:buClr>
              <a:buSzPct val="100000"/>
              <a:buFont typeface="Cambria"/>
              <a:buNone/>
            </a:pPr>
            <a:br>
              <a:rPr lang="en-US">
                <a:solidFill>
                  <a:srgbClr val="003300"/>
                </a:solidFill>
                <a:latin typeface="Cambria"/>
                <a:ea typeface="Cambria"/>
                <a:cs typeface="Cambria"/>
                <a:sym typeface="Cambria"/>
              </a:rPr>
            </a:br>
            <a:r>
              <a:rPr lang="en-US">
                <a:solidFill>
                  <a:srgbClr val="003300"/>
                </a:solidFill>
                <a:latin typeface="Cambria"/>
                <a:ea typeface="Cambria"/>
                <a:cs typeface="Cambria"/>
                <a:sym typeface="Cambria"/>
              </a:rPr>
              <a:t>Tasks performed by Operating System</a:t>
            </a:r>
            <a:br>
              <a:rPr lang="en-US">
                <a:solidFill>
                  <a:srgbClr val="003300"/>
                </a:solidFill>
                <a:latin typeface="Cambria"/>
                <a:ea typeface="Cambria"/>
                <a:cs typeface="Cambria"/>
                <a:sym typeface="Cambria"/>
              </a:rPr>
            </a:br>
            <a:endParaRPr>
              <a:solidFill>
                <a:srgbClr val="003300"/>
              </a:solidFill>
              <a:latin typeface="Cambria"/>
              <a:ea typeface="Cambria"/>
              <a:cs typeface="Cambria"/>
              <a:sym typeface="Cambria"/>
            </a:endParaRPr>
          </a:p>
        </p:txBody>
      </p:sp>
      <p:sp>
        <p:nvSpPr>
          <p:cNvPr id="162" name="Google Shape;162;p6"/>
          <p:cNvSpPr txBox="1">
            <a:spLocks noGrp="1"/>
          </p:cNvSpPr>
          <p:nvPr>
            <p:ph type="body" idx="1"/>
          </p:nvPr>
        </p:nvSpPr>
        <p:spPr>
          <a:xfrm>
            <a:off x="1717675" y="1235075"/>
            <a:ext cx="8415338" cy="4800600"/>
          </a:xfrm>
          <a:prstGeom prst="rect">
            <a:avLst/>
          </a:prstGeom>
          <a:noFill/>
          <a:ln>
            <a:noFill/>
          </a:ln>
        </p:spPr>
        <p:txBody>
          <a:bodyPr spcFirstLastPara="1" wrap="square" lIns="91425" tIns="45700" rIns="91425" bIns="45700" anchor="t" anchorCtr="0">
            <a:normAutofit/>
          </a:bodyPr>
          <a:lstStyle/>
          <a:p>
            <a:pPr marL="859155" lvl="1" indent="-457200" algn="l" rtl="0">
              <a:lnSpc>
                <a:spcPct val="90000"/>
              </a:lnSpc>
              <a:spcBef>
                <a:spcPts val="0"/>
              </a:spcBef>
              <a:spcAft>
                <a:spcPts val="0"/>
              </a:spcAft>
              <a:buClr>
                <a:srgbClr val="003300"/>
              </a:buClr>
              <a:buSzPts val="2400"/>
              <a:buFont typeface="Verdana"/>
              <a:buAutoNum type="arabicPeriod"/>
            </a:pPr>
            <a:r>
              <a:rPr lang="en-US">
                <a:solidFill>
                  <a:srgbClr val="003300"/>
                </a:solidFill>
                <a:latin typeface="Cambria"/>
                <a:ea typeface="Cambria"/>
                <a:cs typeface="Cambria"/>
                <a:sym typeface="Cambria"/>
              </a:rPr>
              <a:t>It manages computer hardware</a:t>
            </a:r>
            <a:endParaRPr>
              <a:solidFill>
                <a:srgbClr val="003300"/>
              </a:solidFill>
              <a:latin typeface="Cambria"/>
              <a:ea typeface="Cambria"/>
              <a:cs typeface="Cambria"/>
              <a:sym typeface="Cambria"/>
            </a:endParaRPr>
          </a:p>
          <a:p>
            <a:pPr marL="859155" lvl="1" indent="-457200" algn="l" rtl="0">
              <a:lnSpc>
                <a:spcPct val="90000"/>
              </a:lnSpc>
              <a:spcBef>
                <a:spcPts val="500"/>
              </a:spcBef>
              <a:spcAft>
                <a:spcPts val="0"/>
              </a:spcAft>
              <a:buClr>
                <a:srgbClr val="003300"/>
              </a:buClr>
              <a:buSzPts val="2400"/>
              <a:buFont typeface="Verdana"/>
              <a:buAutoNum type="arabicPeriod"/>
            </a:pPr>
            <a:r>
              <a:rPr lang="en-US">
                <a:solidFill>
                  <a:srgbClr val="003300"/>
                </a:solidFill>
                <a:latin typeface="Cambria"/>
                <a:ea typeface="Cambria"/>
                <a:cs typeface="Cambria"/>
                <a:sym typeface="Cambria"/>
              </a:rPr>
              <a:t>It controls and coordinates the computer H/W</a:t>
            </a:r>
            <a:endParaRPr>
              <a:solidFill>
                <a:srgbClr val="003300"/>
              </a:solidFill>
              <a:latin typeface="Cambria"/>
              <a:ea typeface="Cambria"/>
              <a:cs typeface="Cambria"/>
              <a:sym typeface="Cambria"/>
            </a:endParaRPr>
          </a:p>
          <a:p>
            <a:pPr marL="859155" lvl="1" indent="-457200" algn="l" rtl="0">
              <a:lnSpc>
                <a:spcPct val="90000"/>
              </a:lnSpc>
              <a:spcBef>
                <a:spcPts val="500"/>
              </a:spcBef>
              <a:spcAft>
                <a:spcPts val="0"/>
              </a:spcAft>
              <a:buClr>
                <a:srgbClr val="003300"/>
              </a:buClr>
              <a:buSzPts val="2400"/>
              <a:buFont typeface="Verdana"/>
              <a:buAutoNum type="arabicPeriod"/>
            </a:pPr>
            <a:r>
              <a:rPr lang="en-US">
                <a:solidFill>
                  <a:srgbClr val="003300"/>
                </a:solidFill>
                <a:latin typeface="Cambria"/>
                <a:ea typeface="Cambria"/>
                <a:cs typeface="Cambria"/>
                <a:sym typeface="Cambria"/>
              </a:rPr>
              <a:t>It specifies, how various resources like hardware and software can be used in an efficient manner. </a:t>
            </a:r>
            <a:endParaRPr>
              <a:solidFill>
                <a:srgbClr val="003300"/>
              </a:solidFill>
              <a:latin typeface="Cambria"/>
              <a:ea typeface="Cambria"/>
              <a:cs typeface="Cambria"/>
              <a:sym typeface="Cambria"/>
            </a:endParaRPr>
          </a:p>
          <a:p>
            <a:pPr marL="538480" lvl="0" indent="-304800" algn="l" rtl="0">
              <a:lnSpc>
                <a:spcPct val="90000"/>
              </a:lnSpc>
              <a:spcBef>
                <a:spcPts val="1000"/>
              </a:spcBef>
              <a:spcAft>
                <a:spcPts val="0"/>
              </a:spcAft>
              <a:buClr>
                <a:srgbClr val="003300"/>
              </a:buClr>
              <a:buSzPts val="2400"/>
              <a:buFont typeface="Verdana"/>
              <a:buNone/>
            </a:pPr>
            <a:endParaRPr sz="2400" i="1">
              <a:solidFill>
                <a:srgbClr val="003300"/>
              </a:solidFill>
              <a:latin typeface="Cambria"/>
              <a:ea typeface="Cambria"/>
              <a:cs typeface="Cambria"/>
              <a:sym typeface="Cambria"/>
            </a:endParaRPr>
          </a:p>
        </p:txBody>
      </p:sp>
      <p:pic>
        <p:nvPicPr>
          <p:cNvPr id="163" name="Google Shape;163;p6"/>
          <p:cNvPicPr preferRelativeResize="0"/>
          <p:nvPr/>
        </p:nvPicPr>
        <p:blipFill rotWithShape="1">
          <a:blip r:embed="rId3">
            <a:alphaModFix/>
          </a:blip>
          <a:srcRect/>
          <a:stretch/>
        </p:blipFill>
        <p:spPr>
          <a:xfrm>
            <a:off x="2590800" y="3302000"/>
            <a:ext cx="6248400" cy="2733675"/>
          </a:xfrm>
          <a:prstGeom prst="rect">
            <a:avLst/>
          </a:prstGeom>
          <a:noFill/>
          <a:ln>
            <a:noFill/>
          </a:ln>
        </p:spPr>
      </p:pic>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mbria"/>
                <a:ea typeface="Cambria"/>
                <a:cs typeface="Cambria"/>
                <a:sym typeface="Cambria"/>
              </a:rPr>
              <a:t>6</a:t>
            </a:fld>
            <a:endParaRPr sz="1200">
              <a:solidFill>
                <a:srgbClr val="B4B1A0"/>
              </a:solidFill>
              <a:latin typeface="Cambria"/>
              <a:ea typeface="Cambria"/>
              <a:cs typeface="Cambria"/>
              <a:sym typeface="Cambria"/>
            </a:endParaRPr>
          </a:p>
        </p:txBody>
      </p:sp>
      <p:pic>
        <p:nvPicPr>
          <p:cNvPr id="165" name="Google Shape;165;p6"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166" name="Google Shape;16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61"/>
          <p:cNvSpPr txBox="1">
            <a:spLocks noGrp="1"/>
          </p:cNvSpPr>
          <p:nvPr>
            <p:ph type="title"/>
          </p:nvPr>
        </p:nvSpPr>
        <p:spPr>
          <a:xfrm>
            <a:off x="421079" y="179388"/>
            <a:ext cx="9970696"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Process Creation</a:t>
            </a:r>
            <a:endParaRPr>
              <a:latin typeface="Cambria"/>
              <a:ea typeface="Cambria"/>
              <a:cs typeface="Cambria"/>
              <a:sym typeface="Cambria"/>
            </a:endParaRPr>
          </a:p>
        </p:txBody>
      </p:sp>
      <p:sp>
        <p:nvSpPr>
          <p:cNvPr id="957" name="Google Shape;957;p61"/>
          <p:cNvSpPr txBox="1">
            <a:spLocks noGrp="1"/>
          </p:cNvSpPr>
          <p:nvPr>
            <p:ph type="body" idx="1"/>
          </p:nvPr>
        </p:nvSpPr>
        <p:spPr>
          <a:xfrm>
            <a:off x="590550" y="1055689"/>
            <a:ext cx="11191875" cy="50768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366FF"/>
              </a:buClr>
              <a:buSzPts val="2400"/>
              <a:buChar char="•"/>
            </a:pPr>
            <a:r>
              <a:rPr lang="en-US" sz="2400" b="1">
                <a:solidFill>
                  <a:srgbClr val="3366FF"/>
                </a:solidFill>
                <a:latin typeface="Cambria"/>
                <a:ea typeface="Cambria"/>
                <a:cs typeface="Cambria"/>
                <a:sym typeface="Cambria"/>
              </a:rPr>
              <a:t>Parent</a:t>
            </a:r>
            <a:r>
              <a:rPr lang="en-US" sz="2400" b="1">
                <a:latin typeface="Cambria"/>
                <a:ea typeface="Cambria"/>
                <a:cs typeface="Cambria"/>
                <a:sym typeface="Cambria"/>
              </a:rPr>
              <a:t> </a:t>
            </a:r>
            <a:r>
              <a:rPr lang="en-US" sz="2400">
                <a:latin typeface="Cambria"/>
                <a:ea typeface="Cambria"/>
                <a:cs typeface="Cambria"/>
                <a:sym typeface="Cambria"/>
              </a:rPr>
              <a:t>process create </a:t>
            </a:r>
            <a:r>
              <a:rPr lang="en-US" sz="2400" b="1">
                <a:solidFill>
                  <a:srgbClr val="3366FF"/>
                </a:solidFill>
                <a:latin typeface="Cambria"/>
                <a:ea typeface="Cambria"/>
                <a:cs typeface="Cambria"/>
                <a:sym typeface="Cambria"/>
              </a:rPr>
              <a:t>children</a:t>
            </a:r>
            <a:r>
              <a:rPr lang="en-US" sz="2400" b="1">
                <a:latin typeface="Cambria"/>
                <a:ea typeface="Cambria"/>
                <a:cs typeface="Cambria"/>
                <a:sym typeface="Cambria"/>
              </a:rPr>
              <a:t> </a:t>
            </a:r>
            <a:r>
              <a:rPr lang="en-US" sz="2400">
                <a:latin typeface="Cambria"/>
                <a:ea typeface="Cambria"/>
                <a:cs typeface="Cambria"/>
                <a:sym typeface="Cambria"/>
              </a:rPr>
              <a:t>processes, which, in turn create other processes, forming a </a:t>
            </a:r>
            <a:r>
              <a:rPr lang="en-US" sz="2400" b="1">
                <a:solidFill>
                  <a:srgbClr val="3366FF"/>
                </a:solidFill>
                <a:latin typeface="Cambria"/>
                <a:ea typeface="Cambria"/>
                <a:cs typeface="Cambria"/>
                <a:sym typeface="Cambria"/>
              </a:rPr>
              <a:t>tree</a:t>
            </a:r>
            <a:r>
              <a:rPr lang="en-US" sz="2400">
                <a:latin typeface="Cambria"/>
                <a:ea typeface="Cambria"/>
                <a:cs typeface="Cambria"/>
                <a:sym typeface="Cambria"/>
              </a:rPr>
              <a:t> of processes</a:t>
            </a:r>
            <a:endParaRPr sz="7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Generally, process identified and managed via a</a:t>
            </a:r>
            <a:r>
              <a:rPr lang="en-US" sz="2400" b="1">
                <a:latin typeface="Cambria"/>
                <a:ea typeface="Cambria"/>
                <a:cs typeface="Cambria"/>
                <a:sym typeface="Cambria"/>
              </a:rPr>
              <a:t> </a:t>
            </a:r>
            <a:r>
              <a:rPr lang="en-US" sz="2400" b="1">
                <a:solidFill>
                  <a:srgbClr val="3366FF"/>
                </a:solidFill>
                <a:latin typeface="Cambria"/>
                <a:ea typeface="Cambria"/>
                <a:cs typeface="Cambria"/>
                <a:sym typeface="Cambria"/>
              </a:rPr>
              <a:t>process identifier </a:t>
            </a:r>
            <a:r>
              <a:rPr lang="en-US" sz="2400">
                <a:latin typeface="Cambria"/>
                <a:ea typeface="Cambria"/>
                <a:cs typeface="Cambria"/>
                <a:sym typeface="Cambria"/>
              </a:rPr>
              <a:t>(</a:t>
            </a:r>
            <a:r>
              <a:rPr lang="en-US" sz="2400" b="1">
                <a:solidFill>
                  <a:srgbClr val="3366FF"/>
                </a:solidFill>
                <a:latin typeface="Cambria"/>
                <a:ea typeface="Cambria"/>
                <a:cs typeface="Cambria"/>
                <a:sym typeface="Cambria"/>
              </a:rPr>
              <a:t>pid</a:t>
            </a:r>
            <a:r>
              <a:rPr lang="en-US" sz="2400">
                <a:latin typeface="Cambria"/>
                <a:ea typeface="Cambria"/>
                <a:cs typeface="Cambria"/>
                <a:sym typeface="Cambria"/>
              </a:rPr>
              <a:t>)</a:t>
            </a:r>
            <a:endParaRPr sz="7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Resource sharing options</a:t>
            </a:r>
            <a:endParaRPr sz="24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Parent and children share all resources</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Children share subset of parent’s resources</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Parent and child share no resources</a:t>
            </a:r>
            <a:endParaRPr sz="7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Execution options</a:t>
            </a:r>
            <a:endParaRPr sz="24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Parent and children execute concurrently</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Parent waits until children terminate</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Font typeface="Arial"/>
              <a:buNone/>
            </a:pPr>
            <a:endParaRPr sz="2400">
              <a:latin typeface="Cambria"/>
              <a:ea typeface="Cambria"/>
              <a:cs typeface="Cambria"/>
              <a:sym typeface="Cambria"/>
            </a:endParaRPr>
          </a:p>
        </p:txBody>
      </p:sp>
      <p:pic>
        <p:nvPicPr>
          <p:cNvPr id="958" name="Google Shape;958;p61"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pic>
        <p:nvPicPr>
          <p:cNvPr id="959" name="Google Shape;959;p61" descr="3_08.pdf"/>
          <p:cNvPicPr preferRelativeResize="0"/>
          <p:nvPr/>
        </p:nvPicPr>
        <p:blipFill rotWithShape="1">
          <a:blip r:embed="rId4">
            <a:alphaModFix/>
          </a:blip>
          <a:srcRect/>
          <a:stretch/>
        </p:blipFill>
        <p:spPr>
          <a:xfrm>
            <a:off x="5573543" y="2600325"/>
            <a:ext cx="6208882" cy="3290094"/>
          </a:xfrm>
          <a:prstGeom prst="rect">
            <a:avLst/>
          </a:prstGeom>
          <a:noFill/>
          <a:ln>
            <a:noFill/>
          </a:ln>
        </p:spPr>
      </p:pic>
      <p:sp>
        <p:nvSpPr>
          <p:cNvPr id="960" name="Google Shape;960;p61"/>
          <p:cNvSpPr txBox="1"/>
          <p:nvPr/>
        </p:nvSpPr>
        <p:spPr>
          <a:xfrm>
            <a:off x="8502650" y="5771915"/>
            <a:ext cx="38004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Process tree in Linux</a:t>
            </a:r>
            <a:endParaRPr sz="1800">
              <a:solidFill>
                <a:schemeClr val="dk1"/>
              </a:solidFill>
              <a:latin typeface="Calibri"/>
              <a:ea typeface="Calibri"/>
              <a:cs typeface="Calibri"/>
              <a:sym typeface="Calibri"/>
            </a:endParaRPr>
          </a:p>
        </p:txBody>
      </p:sp>
      <p:sp>
        <p:nvSpPr>
          <p:cNvPr id="961" name="Google Shape;96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962" name="Google Shape;962;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grpSp>
        <p:nvGrpSpPr>
          <p:cNvPr id="963" name="Google Shape;963;p61"/>
          <p:cNvGrpSpPr/>
          <p:nvPr/>
        </p:nvGrpSpPr>
        <p:grpSpPr>
          <a:xfrm>
            <a:off x="421079" y="123640"/>
            <a:ext cx="6386877" cy="687758"/>
            <a:chOff x="442548" y="343927"/>
            <a:chExt cx="6386877" cy="687758"/>
          </a:xfrm>
        </p:grpSpPr>
        <p:sp>
          <p:nvSpPr>
            <p:cNvPr id="964" name="Google Shape;964;p61"/>
            <p:cNvSpPr/>
            <p:nvPr/>
          </p:nvSpPr>
          <p:spPr>
            <a:xfrm>
              <a:off x="442548" y="343927"/>
              <a:ext cx="6386877" cy="687758"/>
            </a:xfrm>
            <a:prstGeom prst="rect">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1"/>
            <p:cNvSpPr txBox="1"/>
            <p:nvPr/>
          </p:nvSpPr>
          <p:spPr>
            <a:xfrm>
              <a:off x="442548" y="34392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Creation</a:t>
              </a:r>
              <a:endParaRPr sz="3200">
                <a:solidFill>
                  <a:schemeClr val="lt1"/>
                </a:solidFill>
                <a:latin typeface="Calibri"/>
                <a:ea typeface="Calibri"/>
                <a:cs typeface="Calibri"/>
                <a:sym typeface="Calibri"/>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62"/>
          <p:cNvSpPr txBox="1">
            <a:spLocks noGrp="1"/>
          </p:cNvSpPr>
          <p:nvPr>
            <p:ph type="body" idx="1"/>
          </p:nvPr>
        </p:nvSpPr>
        <p:spPr>
          <a:xfrm>
            <a:off x="421079" y="95885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Address space</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Child duplicate of parent</a:t>
            </a:r>
            <a:endParaRPr>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400"/>
              <a:buChar char="•"/>
            </a:pPr>
            <a:r>
              <a:rPr lang="en-US">
                <a:latin typeface="Cambria"/>
                <a:ea typeface="Cambria"/>
                <a:cs typeface="Cambria"/>
                <a:sym typeface="Cambria"/>
              </a:rPr>
              <a:t>Child has a program loaded into it</a:t>
            </a: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UNIX examples</a:t>
            </a:r>
            <a:endParaRPr>
              <a:latin typeface="Cambria"/>
              <a:ea typeface="Cambria"/>
              <a:cs typeface="Cambria"/>
              <a:sym typeface="Cambria"/>
            </a:endParaRPr>
          </a:p>
          <a:p>
            <a:pPr marL="685800" lvl="1" indent="-228600" algn="l" rtl="0">
              <a:lnSpc>
                <a:spcPct val="90000"/>
              </a:lnSpc>
              <a:spcBef>
                <a:spcPts val="500"/>
              </a:spcBef>
              <a:spcAft>
                <a:spcPts val="0"/>
              </a:spcAft>
              <a:buClr>
                <a:srgbClr val="000000"/>
              </a:buClr>
              <a:buSzPts val="2400"/>
              <a:buChar char="•"/>
            </a:pPr>
            <a:r>
              <a:rPr lang="en-US" b="1">
                <a:solidFill>
                  <a:srgbClr val="000000"/>
                </a:solidFill>
                <a:latin typeface="Cambria"/>
                <a:ea typeface="Cambria"/>
                <a:cs typeface="Cambria"/>
                <a:sym typeface="Cambria"/>
              </a:rPr>
              <a:t>fork()</a:t>
            </a:r>
            <a:r>
              <a:rPr lang="en-US">
                <a:solidFill>
                  <a:srgbClr val="000000"/>
                </a:solidFill>
                <a:latin typeface="Cambria"/>
                <a:ea typeface="Cambria"/>
                <a:cs typeface="Cambria"/>
                <a:sym typeface="Cambria"/>
              </a:rPr>
              <a:t> </a:t>
            </a:r>
            <a:r>
              <a:rPr lang="en-US">
                <a:latin typeface="Cambria"/>
                <a:ea typeface="Cambria"/>
                <a:cs typeface="Cambria"/>
                <a:sym typeface="Cambria"/>
              </a:rPr>
              <a:t>system call creates new process</a:t>
            </a:r>
            <a:endParaRPr>
              <a:latin typeface="Cambria"/>
              <a:ea typeface="Cambria"/>
              <a:cs typeface="Cambria"/>
              <a:sym typeface="Cambria"/>
            </a:endParaRPr>
          </a:p>
          <a:p>
            <a:pPr marL="685800" lvl="1" indent="-228600" algn="l" rtl="0">
              <a:lnSpc>
                <a:spcPct val="90000"/>
              </a:lnSpc>
              <a:spcBef>
                <a:spcPts val="500"/>
              </a:spcBef>
              <a:spcAft>
                <a:spcPts val="0"/>
              </a:spcAft>
              <a:buClr>
                <a:srgbClr val="000000"/>
              </a:buClr>
              <a:buSzPts val="2400"/>
              <a:buChar char="•"/>
            </a:pPr>
            <a:r>
              <a:rPr lang="en-US" b="1">
                <a:solidFill>
                  <a:srgbClr val="000000"/>
                </a:solidFill>
                <a:latin typeface="Cambria"/>
                <a:ea typeface="Cambria"/>
                <a:cs typeface="Cambria"/>
                <a:sym typeface="Cambria"/>
              </a:rPr>
              <a:t>exec()</a:t>
            </a:r>
            <a:r>
              <a:rPr lang="en-US">
                <a:latin typeface="Cambria"/>
                <a:ea typeface="Cambria"/>
                <a:cs typeface="Cambria"/>
                <a:sym typeface="Cambria"/>
              </a:rPr>
              <a:t> system call used after a </a:t>
            </a:r>
            <a:r>
              <a:rPr lang="en-US" b="1">
                <a:solidFill>
                  <a:srgbClr val="000000"/>
                </a:solidFill>
                <a:latin typeface="Cambria"/>
                <a:ea typeface="Cambria"/>
                <a:cs typeface="Cambria"/>
                <a:sym typeface="Cambria"/>
              </a:rPr>
              <a:t>fork()</a:t>
            </a:r>
            <a:r>
              <a:rPr lang="en-US">
                <a:latin typeface="Cambria"/>
                <a:ea typeface="Cambria"/>
                <a:cs typeface="Cambria"/>
                <a:sym typeface="Cambria"/>
              </a:rPr>
              <a:t> to replace the process’ memory space with a new program</a:t>
            </a:r>
            <a:endParaRPr>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pic>
        <p:nvPicPr>
          <p:cNvPr id="971" name="Google Shape;971;p62"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972" name="Google Shape;972;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
        <p:nvSpPr>
          <p:cNvPr id="973" name="Google Shape;97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975" name="Google Shape;975;p62"/>
          <p:cNvSpPr txBox="1"/>
          <p:nvPr/>
        </p:nvSpPr>
        <p:spPr>
          <a:xfrm>
            <a:off x="421079" y="179388"/>
            <a:ext cx="9970696" cy="576262"/>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l" rtl="0">
              <a:lnSpc>
                <a:spcPct val="90000"/>
              </a:lnSpc>
              <a:spcBef>
                <a:spcPts val="0"/>
              </a:spcBef>
              <a:spcAft>
                <a:spcPts val="0"/>
              </a:spcAft>
              <a:buClr>
                <a:schemeClr val="dk1"/>
              </a:buClr>
              <a:buSzPct val="100000"/>
              <a:buFont typeface="Cambria"/>
              <a:buNone/>
            </a:pPr>
            <a:r>
              <a:rPr lang="en-US" sz="4400">
                <a:solidFill>
                  <a:schemeClr val="dk1"/>
                </a:solidFill>
                <a:latin typeface="Cambria"/>
                <a:ea typeface="Cambria"/>
                <a:cs typeface="Cambria"/>
                <a:sym typeface="Cambria"/>
              </a:rPr>
              <a:t>Process Creation</a:t>
            </a:r>
            <a:endParaRPr sz="4400">
              <a:solidFill>
                <a:schemeClr val="dk1"/>
              </a:solidFill>
              <a:latin typeface="Cambria"/>
              <a:ea typeface="Cambria"/>
              <a:cs typeface="Cambria"/>
              <a:sym typeface="Cambria"/>
            </a:endParaRPr>
          </a:p>
        </p:txBody>
      </p:sp>
      <p:pic>
        <p:nvPicPr>
          <p:cNvPr id="976" name="Google Shape;976;p62" descr="3"/>
          <p:cNvPicPr preferRelativeResize="0"/>
          <p:nvPr/>
        </p:nvPicPr>
        <p:blipFill rotWithShape="1">
          <a:blip r:embed="rId4">
            <a:alphaModFix/>
          </a:blip>
          <a:srcRect/>
          <a:stretch/>
        </p:blipFill>
        <p:spPr>
          <a:xfrm>
            <a:off x="421079" y="4217194"/>
            <a:ext cx="6419850" cy="1616075"/>
          </a:xfrm>
          <a:prstGeom prst="rect">
            <a:avLst/>
          </a:prstGeom>
          <a:noFill/>
          <a:ln>
            <a:noFill/>
          </a:ln>
        </p:spPr>
      </p:pic>
      <p:sp>
        <p:nvSpPr>
          <p:cNvPr id="977" name="Google Shape;977;p62"/>
          <p:cNvSpPr/>
          <p:nvPr/>
        </p:nvSpPr>
        <p:spPr>
          <a:xfrm>
            <a:off x="6741805" y="5105336"/>
            <a:ext cx="2823190" cy="14581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u="sng">
                <a:solidFill>
                  <a:srgbClr val="000000"/>
                </a:solidFill>
                <a:latin typeface="Verdana"/>
                <a:ea typeface="Verdana"/>
                <a:cs typeface="Verdana"/>
                <a:sym typeface="Verdana"/>
              </a:rPr>
              <a:t>Note:</a:t>
            </a:r>
            <a:endParaRPr sz="1200" b="1" u="sng">
              <a:solidFill>
                <a:srgbClr val="000000"/>
              </a:solidFill>
              <a:latin typeface="Verdana"/>
              <a:ea typeface="Verdana"/>
              <a:cs typeface="Verdana"/>
              <a:sym typeface="Verdana"/>
            </a:endParaRPr>
          </a:p>
          <a:p>
            <a:pPr marL="0" marR="0" lvl="0" indent="0" algn="l" rtl="0">
              <a:spcBef>
                <a:spcPts val="0"/>
              </a:spcBef>
              <a:spcAft>
                <a:spcPts val="0"/>
              </a:spcAft>
              <a:buNone/>
            </a:pPr>
            <a:r>
              <a:rPr lang="en-US" sz="1200">
                <a:solidFill>
                  <a:srgbClr val="000000"/>
                </a:solidFill>
                <a:latin typeface="Verdana"/>
                <a:ea typeface="Verdana"/>
                <a:cs typeface="Verdana"/>
                <a:sym typeface="Verdana"/>
              </a:rPr>
              <a:t>execlp() – version of exec()</a:t>
            </a:r>
            <a:endParaRPr sz="1200">
              <a:solidFill>
                <a:srgbClr val="000000"/>
              </a:solidFill>
              <a:latin typeface="Verdana"/>
              <a:ea typeface="Verdana"/>
              <a:cs typeface="Verdana"/>
              <a:sym typeface="Verdana"/>
            </a:endParaRPr>
          </a:p>
          <a:p>
            <a:pPr marL="0" marR="0" lvl="0" indent="0" algn="l" rtl="0">
              <a:spcBef>
                <a:spcPts val="0"/>
              </a:spcBef>
              <a:spcAft>
                <a:spcPts val="0"/>
              </a:spcAft>
              <a:buNone/>
            </a:pPr>
            <a:r>
              <a:rPr lang="en-US" sz="1200">
                <a:solidFill>
                  <a:srgbClr val="000000"/>
                </a:solidFill>
                <a:latin typeface="Verdana"/>
                <a:ea typeface="Verdana"/>
                <a:cs typeface="Verdana"/>
                <a:sym typeface="Verdana"/>
              </a:rPr>
              <a:t>Parent waits for the child process to complete</a:t>
            </a:r>
            <a:endParaRPr sz="1200">
              <a:solidFill>
                <a:srgbClr val="000000"/>
              </a:solidFill>
              <a:latin typeface="Verdana"/>
              <a:ea typeface="Verdana"/>
              <a:cs typeface="Verdana"/>
              <a:sym typeface="Verdana"/>
            </a:endParaRPr>
          </a:p>
          <a:p>
            <a:pPr marL="0" marR="0" lvl="0" indent="0" algn="l" rtl="0">
              <a:spcBef>
                <a:spcPts val="0"/>
              </a:spcBef>
              <a:spcAft>
                <a:spcPts val="0"/>
              </a:spcAft>
              <a:buNone/>
            </a:pPr>
            <a:r>
              <a:rPr lang="en-US" sz="1200">
                <a:solidFill>
                  <a:srgbClr val="000000"/>
                </a:solidFill>
                <a:latin typeface="Verdana"/>
                <a:ea typeface="Verdana"/>
                <a:cs typeface="Verdana"/>
                <a:sym typeface="Verdana"/>
              </a:rPr>
              <a:t>When child completes exit(), resumes from wait().</a:t>
            </a:r>
            <a:endParaRPr sz="1200">
              <a:solidFill>
                <a:srgbClr val="000000"/>
              </a:solidFill>
              <a:latin typeface="Verdana"/>
              <a:ea typeface="Verdana"/>
              <a:cs typeface="Verdana"/>
              <a:sym typeface="Verdana"/>
            </a:endParaRPr>
          </a:p>
          <a:p>
            <a:pPr marL="0" marR="0" lvl="0" indent="0" algn="l" rtl="0">
              <a:spcBef>
                <a:spcPts val="0"/>
              </a:spcBef>
              <a:spcAft>
                <a:spcPts val="0"/>
              </a:spcAft>
              <a:buNone/>
            </a:pPr>
            <a:endParaRPr sz="1200">
              <a:solidFill>
                <a:srgbClr val="000000"/>
              </a:solidFill>
              <a:latin typeface="Verdana"/>
              <a:ea typeface="Verdana"/>
              <a:cs typeface="Verdana"/>
              <a:sym typeface="Verdana"/>
            </a:endParaRPr>
          </a:p>
          <a:p>
            <a:pPr marL="0" marR="0" lvl="0" indent="0" algn="l" rtl="0">
              <a:spcBef>
                <a:spcPts val="0"/>
              </a:spcBef>
              <a:spcAft>
                <a:spcPts val="0"/>
              </a:spcAft>
              <a:buNone/>
            </a:pPr>
            <a:endParaRPr sz="1200">
              <a:solidFill>
                <a:srgbClr val="000000"/>
              </a:solidFill>
              <a:latin typeface="Verdana"/>
              <a:ea typeface="Verdana"/>
              <a:cs typeface="Verdana"/>
              <a:sym typeface="Verdana"/>
            </a:endParaRPr>
          </a:p>
          <a:p>
            <a:pPr marL="0" marR="0" lvl="0" indent="0" algn="l" rtl="0">
              <a:spcBef>
                <a:spcPts val="0"/>
              </a:spcBef>
              <a:spcAft>
                <a:spcPts val="0"/>
              </a:spcAft>
              <a:buNone/>
            </a:pPr>
            <a:endParaRPr sz="1200">
              <a:solidFill>
                <a:srgbClr val="000000"/>
              </a:solidFill>
              <a:latin typeface="Verdana"/>
              <a:ea typeface="Verdana"/>
              <a:cs typeface="Verdana"/>
              <a:sym typeface="Verdana"/>
            </a:endParaRPr>
          </a:p>
          <a:p>
            <a:pPr marL="0" marR="0" lvl="0" indent="0" algn="l" rtl="0">
              <a:spcBef>
                <a:spcPts val="0"/>
              </a:spcBef>
              <a:spcAft>
                <a:spcPts val="0"/>
              </a:spcAft>
              <a:buNone/>
            </a:pPr>
            <a:endParaRPr sz="1200">
              <a:solidFill>
                <a:srgbClr val="000000"/>
              </a:solidFill>
              <a:latin typeface="Verdana"/>
              <a:ea typeface="Verdana"/>
              <a:cs typeface="Verdana"/>
              <a:sym typeface="Verdana"/>
            </a:endParaRPr>
          </a:p>
          <a:p>
            <a:pPr marL="0" marR="0" lvl="0" indent="0" algn="l" rtl="0">
              <a:spcBef>
                <a:spcPts val="0"/>
              </a:spcBef>
              <a:spcAft>
                <a:spcPts val="0"/>
              </a:spcAft>
              <a:buNone/>
            </a:pPr>
            <a:endParaRPr sz="1200">
              <a:solidFill>
                <a:srgbClr val="000000"/>
              </a:solidFill>
              <a:latin typeface="Verdana"/>
              <a:ea typeface="Verdana"/>
              <a:cs typeface="Verdana"/>
              <a:sym typeface="Verdana"/>
            </a:endParaRPr>
          </a:p>
          <a:p>
            <a:pPr marL="0" marR="0" lvl="0" indent="0" algn="l" rtl="0">
              <a:spcBef>
                <a:spcPts val="0"/>
              </a:spcBef>
              <a:spcAft>
                <a:spcPts val="0"/>
              </a:spcAft>
              <a:buNone/>
            </a:pPr>
            <a:endParaRPr sz="1200">
              <a:solidFill>
                <a:srgbClr val="FF0000"/>
              </a:solidFill>
              <a:latin typeface="Verdana"/>
              <a:ea typeface="Verdana"/>
              <a:cs typeface="Verdana"/>
              <a:sym typeface="Verdana"/>
            </a:endParaRPr>
          </a:p>
        </p:txBody>
      </p:sp>
      <p:grpSp>
        <p:nvGrpSpPr>
          <p:cNvPr id="978" name="Google Shape;978;p62"/>
          <p:cNvGrpSpPr/>
          <p:nvPr/>
        </p:nvGrpSpPr>
        <p:grpSpPr>
          <a:xfrm>
            <a:off x="8852334" y="3519811"/>
            <a:ext cx="2638957" cy="1367945"/>
            <a:chOff x="6852084" y="3753036"/>
            <a:chExt cx="2638957" cy="1367945"/>
          </a:xfrm>
        </p:grpSpPr>
        <p:sp>
          <p:nvSpPr>
            <p:cNvPr id="979" name="Google Shape;979;p62"/>
            <p:cNvSpPr/>
            <p:nvPr/>
          </p:nvSpPr>
          <p:spPr>
            <a:xfrm>
              <a:off x="7986210" y="3753036"/>
              <a:ext cx="378042" cy="32403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000000"/>
                  </a:solidFill>
                  <a:latin typeface="Verdana"/>
                  <a:ea typeface="Verdana"/>
                  <a:cs typeface="Verdana"/>
                  <a:sym typeface="Verdana"/>
                </a:rPr>
                <a:t>A</a:t>
              </a:r>
              <a:endParaRPr sz="1350">
                <a:solidFill>
                  <a:srgbClr val="000000"/>
                </a:solidFill>
                <a:latin typeface="Verdana"/>
                <a:ea typeface="Verdana"/>
                <a:cs typeface="Verdana"/>
                <a:sym typeface="Verdana"/>
              </a:endParaRPr>
            </a:p>
          </p:txBody>
        </p:sp>
        <p:sp>
          <p:nvSpPr>
            <p:cNvPr id="980" name="Google Shape;980;p62"/>
            <p:cNvSpPr/>
            <p:nvPr/>
          </p:nvSpPr>
          <p:spPr>
            <a:xfrm>
              <a:off x="7338138" y="4220918"/>
              <a:ext cx="378042" cy="32403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000000"/>
                  </a:solidFill>
                  <a:latin typeface="Verdana"/>
                  <a:ea typeface="Verdana"/>
                  <a:cs typeface="Verdana"/>
                  <a:sym typeface="Verdana"/>
                </a:rPr>
                <a:t>B</a:t>
              </a:r>
              <a:endParaRPr sz="1350">
                <a:solidFill>
                  <a:srgbClr val="000000"/>
                </a:solidFill>
                <a:latin typeface="Verdana"/>
                <a:ea typeface="Verdana"/>
                <a:cs typeface="Verdana"/>
                <a:sym typeface="Verdana"/>
              </a:endParaRPr>
            </a:p>
          </p:txBody>
        </p:sp>
        <p:sp>
          <p:nvSpPr>
            <p:cNvPr id="981" name="Google Shape;981;p62"/>
            <p:cNvSpPr/>
            <p:nvPr/>
          </p:nvSpPr>
          <p:spPr>
            <a:xfrm>
              <a:off x="8580276" y="4220918"/>
              <a:ext cx="378042" cy="32403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000000"/>
                  </a:solidFill>
                  <a:latin typeface="Verdana"/>
                  <a:ea typeface="Verdana"/>
                  <a:cs typeface="Verdana"/>
                  <a:sym typeface="Verdana"/>
                </a:rPr>
                <a:t>C</a:t>
              </a:r>
              <a:endParaRPr sz="1350">
                <a:solidFill>
                  <a:srgbClr val="000000"/>
                </a:solidFill>
                <a:latin typeface="Verdana"/>
                <a:ea typeface="Verdana"/>
                <a:cs typeface="Verdana"/>
                <a:sym typeface="Verdana"/>
              </a:endParaRPr>
            </a:p>
          </p:txBody>
        </p:sp>
        <p:sp>
          <p:nvSpPr>
            <p:cNvPr id="982" name="Google Shape;982;p62"/>
            <p:cNvSpPr/>
            <p:nvPr/>
          </p:nvSpPr>
          <p:spPr>
            <a:xfrm>
              <a:off x="6852084" y="4779150"/>
              <a:ext cx="378042" cy="32403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000000"/>
                  </a:solidFill>
                  <a:latin typeface="Verdana"/>
                  <a:ea typeface="Verdana"/>
                  <a:cs typeface="Verdana"/>
                  <a:sym typeface="Verdana"/>
                </a:rPr>
                <a:t>D</a:t>
              </a:r>
              <a:endParaRPr sz="1350">
                <a:solidFill>
                  <a:srgbClr val="000000"/>
                </a:solidFill>
                <a:latin typeface="Verdana"/>
                <a:ea typeface="Verdana"/>
                <a:cs typeface="Verdana"/>
                <a:sym typeface="Verdana"/>
              </a:endParaRPr>
            </a:p>
          </p:txBody>
        </p:sp>
        <p:sp>
          <p:nvSpPr>
            <p:cNvPr id="983" name="Google Shape;983;p62"/>
            <p:cNvSpPr/>
            <p:nvPr/>
          </p:nvSpPr>
          <p:spPr>
            <a:xfrm>
              <a:off x="7775739" y="4778081"/>
              <a:ext cx="378042" cy="32403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000000"/>
                  </a:solidFill>
                  <a:latin typeface="Verdana"/>
                  <a:ea typeface="Verdana"/>
                  <a:cs typeface="Verdana"/>
                  <a:sym typeface="Verdana"/>
                </a:rPr>
                <a:t>E</a:t>
              </a:r>
              <a:endParaRPr sz="1350">
                <a:solidFill>
                  <a:srgbClr val="000000"/>
                </a:solidFill>
                <a:latin typeface="Verdana"/>
                <a:ea typeface="Verdana"/>
                <a:cs typeface="Verdana"/>
                <a:sym typeface="Verdana"/>
              </a:endParaRPr>
            </a:p>
          </p:txBody>
        </p:sp>
        <p:sp>
          <p:nvSpPr>
            <p:cNvPr id="984" name="Google Shape;984;p62"/>
            <p:cNvSpPr/>
            <p:nvPr/>
          </p:nvSpPr>
          <p:spPr>
            <a:xfrm>
              <a:off x="8364252" y="4779150"/>
              <a:ext cx="378042" cy="32403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000000"/>
                  </a:solidFill>
                  <a:latin typeface="Verdana"/>
                  <a:ea typeface="Verdana"/>
                  <a:cs typeface="Verdana"/>
                  <a:sym typeface="Verdana"/>
                </a:rPr>
                <a:t>F</a:t>
              </a:r>
              <a:endParaRPr sz="1350">
                <a:solidFill>
                  <a:srgbClr val="000000"/>
                </a:solidFill>
                <a:latin typeface="Verdana"/>
                <a:ea typeface="Verdana"/>
                <a:cs typeface="Verdana"/>
                <a:sym typeface="Verdana"/>
              </a:endParaRPr>
            </a:p>
          </p:txBody>
        </p:sp>
        <p:sp>
          <p:nvSpPr>
            <p:cNvPr id="985" name="Google Shape;985;p62"/>
            <p:cNvSpPr/>
            <p:nvPr/>
          </p:nvSpPr>
          <p:spPr>
            <a:xfrm>
              <a:off x="9112999" y="4796945"/>
              <a:ext cx="378042" cy="32403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000000"/>
                  </a:solidFill>
                  <a:latin typeface="Verdana"/>
                  <a:ea typeface="Verdana"/>
                  <a:cs typeface="Verdana"/>
                  <a:sym typeface="Verdana"/>
                </a:rPr>
                <a:t>G</a:t>
              </a:r>
              <a:endParaRPr sz="1350">
                <a:solidFill>
                  <a:srgbClr val="000000"/>
                </a:solidFill>
                <a:latin typeface="Verdana"/>
                <a:ea typeface="Verdana"/>
                <a:cs typeface="Verdana"/>
                <a:sym typeface="Verdana"/>
              </a:endParaRPr>
            </a:p>
          </p:txBody>
        </p:sp>
        <p:cxnSp>
          <p:nvCxnSpPr>
            <p:cNvPr id="986" name="Google Shape;986;p62"/>
            <p:cNvCxnSpPr>
              <a:stCxn id="979" idx="3"/>
            </p:cNvCxnSpPr>
            <p:nvPr/>
          </p:nvCxnSpPr>
          <p:spPr>
            <a:xfrm flipH="1">
              <a:off x="7716073" y="4029618"/>
              <a:ext cx="325500" cy="191400"/>
            </a:xfrm>
            <a:prstGeom prst="straightConnector1">
              <a:avLst/>
            </a:prstGeom>
            <a:noFill/>
            <a:ln w="9525" cap="flat" cmpd="sng">
              <a:solidFill>
                <a:schemeClr val="dk1"/>
              </a:solidFill>
              <a:prstDash val="solid"/>
              <a:miter lim="800000"/>
              <a:headEnd type="none" w="sm" len="sm"/>
              <a:tailEnd type="stealth" w="med" len="med"/>
            </a:ln>
          </p:spPr>
        </p:cxnSp>
        <p:cxnSp>
          <p:nvCxnSpPr>
            <p:cNvPr id="987" name="Google Shape;987;p62"/>
            <p:cNvCxnSpPr>
              <a:stCxn id="979" idx="5"/>
            </p:cNvCxnSpPr>
            <p:nvPr/>
          </p:nvCxnSpPr>
          <p:spPr>
            <a:xfrm>
              <a:off x="8308889" y="4029618"/>
              <a:ext cx="271500" cy="191400"/>
            </a:xfrm>
            <a:prstGeom prst="straightConnector1">
              <a:avLst/>
            </a:prstGeom>
            <a:noFill/>
            <a:ln w="9525" cap="flat" cmpd="sng">
              <a:solidFill>
                <a:schemeClr val="dk1"/>
              </a:solidFill>
              <a:prstDash val="solid"/>
              <a:miter lim="800000"/>
              <a:headEnd type="none" w="sm" len="sm"/>
              <a:tailEnd type="stealth" w="med" len="med"/>
            </a:ln>
          </p:spPr>
        </p:cxnSp>
        <p:cxnSp>
          <p:nvCxnSpPr>
            <p:cNvPr id="988" name="Google Shape;988;p62"/>
            <p:cNvCxnSpPr/>
            <p:nvPr/>
          </p:nvCxnSpPr>
          <p:spPr>
            <a:xfrm flipH="1">
              <a:off x="7122114" y="4544955"/>
              <a:ext cx="216024" cy="233127"/>
            </a:xfrm>
            <a:prstGeom prst="straightConnector1">
              <a:avLst/>
            </a:prstGeom>
            <a:noFill/>
            <a:ln w="9525" cap="flat" cmpd="sng">
              <a:solidFill>
                <a:schemeClr val="dk1"/>
              </a:solidFill>
              <a:prstDash val="solid"/>
              <a:miter lim="800000"/>
              <a:headEnd type="none" w="sm" len="sm"/>
              <a:tailEnd type="stealth" w="med" len="med"/>
            </a:ln>
          </p:spPr>
        </p:cxnSp>
        <p:cxnSp>
          <p:nvCxnSpPr>
            <p:cNvPr id="989" name="Google Shape;989;p62"/>
            <p:cNvCxnSpPr/>
            <p:nvPr/>
          </p:nvCxnSpPr>
          <p:spPr>
            <a:xfrm>
              <a:off x="7608168" y="4544955"/>
              <a:ext cx="270708" cy="233127"/>
            </a:xfrm>
            <a:prstGeom prst="straightConnector1">
              <a:avLst/>
            </a:prstGeom>
            <a:noFill/>
            <a:ln w="9525" cap="flat" cmpd="sng">
              <a:solidFill>
                <a:schemeClr val="dk1"/>
              </a:solidFill>
              <a:prstDash val="solid"/>
              <a:miter lim="800000"/>
              <a:headEnd type="none" w="sm" len="sm"/>
              <a:tailEnd type="stealth" w="med" len="med"/>
            </a:ln>
          </p:spPr>
        </p:cxnSp>
        <p:cxnSp>
          <p:nvCxnSpPr>
            <p:cNvPr id="990" name="Google Shape;990;p62"/>
            <p:cNvCxnSpPr>
              <a:endCxn id="984" idx="0"/>
            </p:cNvCxnSpPr>
            <p:nvPr/>
          </p:nvCxnSpPr>
          <p:spPr>
            <a:xfrm flipH="1">
              <a:off x="8553273" y="4544850"/>
              <a:ext cx="189000" cy="234300"/>
            </a:xfrm>
            <a:prstGeom prst="straightConnector1">
              <a:avLst/>
            </a:prstGeom>
            <a:noFill/>
            <a:ln w="9525" cap="flat" cmpd="sng">
              <a:solidFill>
                <a:schemeClr val="dk1"/>
              </a:solidFill>
              <a:prstDash val="solid"/>
              <a:miter lim="800000"/>
              <a:headEnd type="none" w="sm" len="sm"/>
              <a:tailEnd type="stealth" w="med" len="med"/>
            </a:ln>
          </p:spPr>
        </p:cxnSp>
        <p:cxnSp>
          <p:nvCxnSpPr>
            <p:cNvPr id="991" name="Google Shape;991;p62"/>
            <p:cNvCxnSpPr>
              <a:endCxn id="985" idx="0"/>
            </p:cNvCxnSpPr>
            <p:nvPr/>
          </p:nvCxnSpPr>
          <p:spPr>
            <a:xfrm>
              <a:off x="8860720" y="4544945"/>
              <a:ext cx="441300" cy="252000"/>
            </a:xfrm>
            <a:prstGeom prst="straightConnector1">
              <a:avLst/>
            </a:prstGeom>
            <a:noFill/>
            <a:ln w="9525" cap="flat" cmpd="sng">
              <a:solidFill>
                <a:schemeClr val="dk1"/>
              </a:solidFill>
              <a:prstDash val="solid"/>
              <a:miter lim="800000"/>
              <a:headEnd type="none" w="sm" len="sm"/>
              <a:tailEnd type="stealth" w="med" len="med"/>
            </a:ln>
          </p:spPr>
        </p:cxnSp>
      </p:grpSp>
      <p:sp>
        <p:nvSpPr>
          <p:cNvPr id="992" name="Google Shape;992;p62"/>
          <p:cNvSpPr/>
          <p:nvPr/>
        </p:nvSpPr>
        <p:spPr>
          <a:xfrm>
            <a:off x="10231369" y="5181725"/>
            <a:ext cx="1539552" cy="81009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rgbClr val="000000"/>
              </a:solidFill>
              <a:latin typeface="Cambria"/>
              <a:ea typeface="Cambria"/>
              <a:cs typeface="Cambria"/>
              <a:sym typeface="Cambria"/>
            </a:endParaRPr>
          </a:p>
          <a:p>
            <a:pPr marL="0" marR="0" lvl="0" indent="0" algn="l" rtl="0">
              <a:spcBef>
                <a:spcPts val="0"/>
              </a:spcBef>
              <a:spcAft>
                <a:spcPts val="0"/>
              </a:spcAft>
              <a:buNone/>
            </a:pPr>
            <a:r>
              <a:rPr lang="en-US" sz="1200">
                <a:solidFill>
                  <a:srgbClr val="000000"/>
                </a:solidFill>
                <a:latin typeface="Cambria"/>
                <a:ea typeface="Cambria"/>
                <a:cs typeface="Cambria"/>
                <a:sym typeface="Cambria"/>
              </a:rPr>
              <a:t>A forks B and C</a:t>
            </a:r>
            <a:endParaRPr sz="1200">
              <a:solidFill>
                <a:srgbClr val="000000"/>
              </a:solidFill>
              <a:latin typeface="Cambria"/>
              <a:ea typeface="Cambria"/>
              <a:cs typeface="Cambria"/>
              <a:sym typeface="Cambria"/>
            </a:endParaRPr>
          </a:p>
          <a:p>
            <a:pPr marL="0" marR="0" lvl="0" indent="0" algn="l" rtl="0">
              <a:spcBef>
                <a:spcPts val="0"/>
              </a:spcBef>
              <a:spcAft>
                <a:spcPts val="0"/>
              </a:spcAft>
              <a:buNone/>
            </a:pPr>
            <a:r>
              <a:rPr lang="en-US" sz="1200">
                <a:solidFill>
                  <a:srgbClr val="000000"/>
                </a:solidFill>
                <a:latin typeface="Cambria"/>
                <a:ea typeface="Cambria"/>
                <a:cs typeface="Cambria"/>
                <a:sym typeface="Cambria"/>
              </a:rPr>
              <a:t>B forks D and E</a:t>
            </a:r>
            <a:endParaRPr sz="1200">
              <a:solidFill>
                <a:srgbClr val="000000"/>
              </a:solidFill>
              <a:latin typeface="Cambria"/>
              <a:ea typeface="Cambria"/>
              <a:cs typeface="Cambria"/>
              <a:sym typeface="Cambria"/>
            </a:endParaRPr>
          </a:p>
          <a:p>
            <a:pPr marL="0" marR="0" lvl="0" indent="0" algn="l" rtl="0">
              <a:spcBef>
                <a:spcPts val="0"/>
              </a:spcBef>
              <a:spcAft>
                <a:spcPts val="0"/>
              </a:spcAft>
              <a:buNone/>
            </a:pPr>
            <a:r>
              <a:rPr lang="en-US" sz="1200">
                <a:solidFill>
                  <a:srgbClr val="000000"/>
                </a:solidFill>
                <a:latin typeface="Cambria"/>
                <a:ea typeface="Cambria"/>
                <a:cs typeface="Cambria"/>
                <a:sym typeface="Cambria"/>
              </a:rPr>
              <a:t>C forks F and G</a:t>
            </a:r>
            <a:endParaRPr sz="1200">
              <a:solidFill>
                <a:srgbClr val="000000"/>
              </a:solidFill>
              <a:latin typeface="Cambria"/>
              <a:ea typeface="Cambria"/>
              <a:cs typeface="Cambria"/>
              <a:sym typeface="Cambria"/>
            </a:endParaRPr>
          </a:p>
          <a:p>
            <a:pPr marL="0" marR="0" lvl="0" indent="0" algn="l" rtl="0">
              <a:spcBef>
                <a:spcPts val="0"/>
              </a:spcBef>
              <a:spcAft>
                <a:spcPts val="0"/>
              </a:spcAft>
              <a:buNone/>
            </a:pPr>
            <a:endParaRPr sz="1200">
              <a:solidFill>
                <a:srgbClr val="000000"/>
              </a:solidFill>
              <a:latin typeface="Cambria"/>
              <a:ea typeface="Cambria"/>
              <a:cs typeface="Cambria"/>
              <a:sym typeface="Cambria"/>
            </a:endParaRPr>
          </a:p>
          <a:p>
            <a:pPr marL="0" marR="0" lvl="0" indent="0" algn="l" rtl="0">
              <a:spcBef>
                <a:spcPts val="0"/>
              </a:spcBef>
              <a:spcAft>
                <a:spcPts val="0"/>
              </a:spcAft>
              <a:buNone/>
            </a:pPr>
            <a:endParaRPr sz="1200">
              <a:solidFill>
                <a:srgbClr val="FF0000"/>
              </a:solidFill>
              <a:latin typeface="Cambria"/>
              <a:ea typeface="Cambria"/>
              <a:cs typeface="Cambria"/>
              <a:sym typeface="Cambria"/>
            </a:endParaRPr>
          </a:p>
        </p:txBody>
      </p:sp>
      <p:grpSp>
        <p:nvGrpSpPr>
          <p:cNvPr id="993" name="Google Shape;993;p62"/>
          <p:cNvGrpSpPr/>
          <p:nvPr/>
        </p:nvGrpSpPr>
        <p:grpSpPr>
          <a:xfrm>
            <a:off x="421079" y="101553"/>
            <a:ext cx="6386877" cy="687758"/>
            <a:chOff x="442548" y="343927"/>
            <a:chExt cx="6386877" cy="687758"/>
          </a:xfrm>
        </p:grpSpPr>
        <p:sp>
          <p:nvSpPr>
            <p:cNvPr id="994" name="Google Shape;994;p62"/>
            <p:cNvSpPr/>
            <p:nvPr/>
          </p:nvSpPr>
          <p:spPr>
            <a:xfrm>
              <a:off x="442548" y="343927"/>
              <a:ext cx="6386877" cy="687758"/>
            </a:xfrm>
            <a:prstGeom prst="rect">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2"/>
            <p:cNvSpPr txBox="1"/>
            <p:nvPr/>
          </p:nvSpPr>
          <p:spPr>
            <a:xfrm>
              <a:off x="442548" y="34392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Creation</a:t>
              </a:r>
              <a:endParaRPr sz="32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63"/>
          <p:cNvSpPr txBox="1">
            <a:spLocks noGrp="1"/>
          </p:cNvSpPr>
          <p:nvPr>
            <p:ph type="title"/>
          </p:nvPr>
        </p:nvSpPr>
        <p:spPr>
          <a:xfrm>
            <a:off x="295275" y="74613"/>
            <a:ext cx="10515600" cy="68738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Process creation</a:t>
            </a:r>
            <a:endParaRPr>
              <a:latin typeface="Cambria"/>
              <a:ea typeface="Cambria"/>
              <a:cs typeface="Cambria"/>
              <a:sym typeface="Cambria"/>
            </a:endParaRPr>
          </a:p>
        </p:txBody>
      </p:sp>
      <p:sp>
        <p:nvSpPr>
          <p:cNvPr id="1001" name="Google Shape;1001;p63"/>
          <p:cNvSpPr txBox="1">
            <a:spLocks noGrp="1"/>
          </p:cNvSpPr>
          <p:nvPr>
            <p:ph type="body" idx="1"/>
          </p:nvPr>
        </p:nvSpPr>
        <p:spPr>
          <a:xfrm>
            <a:off x="447675" y="762001"/>
            <a:ext cx="11115675" cy="54149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en-US" sz="1800" b="1" dirty="0">
                <a:latin typeface="Cambria"/>
                <a:ea typeface="Cambria"/>
                <a:cs typeface="Cambria"/>
                <a:sym typeface="Cambria"/>
              </a:rPr>
              <a:t>Steps involved in process creation :</a:t>
            </a:r>
            <a:endParaRPr sz="18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800"/>
              <a:buChar char="•"/>
            </a:pPr>
            <a:r>
              <a:rPr lang="en-US" sz="1800" b="1" dirty="0">
                <a:latin typeface="Cambria"/>
                <a:ea typeface="Cambria"/>
                <a:cs typeface="Cambria"/>
                <a:sym typeface="Cambria"/>
              </a:rPr>
              <a:t>(</a:t>
            </a:r>
            <a:r>
              <a:rPr lang="en-US" sz="1800" b="1" dirty="0" err="1">
                <a:latin typeface="Cambria"/>
                <a:ea typeface="Cambria"/>
                <a:cs typeface="Cambria"/>
                <a:sym typeface="Cambria"/>
              </a:rPr>
              <a:t>i</a:t>
            </a:r>
            <a:r>
              <a:rPr lang="en-US" sz="1800" b="1" dirty="0">
                <a:latin typeface="Cambria"/>
                <a:ea typeface="Cambria"/>
                <a:cs typeface="Cambria"/>
                <a:sym typeface="Cambria"/>
              </a:rPr>
              <a:t>).</a:t>
            </a:r>
            <a:r>
              <a:rPr lang="en-US" sz="1800" dirty="0">
                <a:latin typeface="Cambria"/>
                <a:ea typeface="Cambria"/>
                <a:cs typeface="Cambria"/>
                <a:sym typeface="Cambria"/>
              </a:rPr>
              <a:t> When a new process is created, operating system </a:t>
            </a:r>
            <a:r>
              <a:rPr lang="en-US" sz="1800" b="1" dirty="0">
                <a:solidFill>
                  <a:srgbClr val="C00000"/>
                </a:solidFill>
                <a:latin typeface="Cambria"/>
                <a:ea typeface="Cambria"/>
                <a:cs typeface="Cambria"/>
                <a:sym typeface="Cambria"/>
              </a:rPr>
              <a:t>assigns a unique Process Identifier (PID)</a:t>
            </a:r>
            <a:r>
              <a:rPr lang="en-US" sz="1800" dirty="0">
                <a:latin typeface="Cambria"/>
                <a:ea typeface="Cambria"/>
                <a:cs typeface="Cambria"/>
                <a:sym typeface="Cambria"/>
              </a:rPr>
              <a:t> to it and inserts a new entry in primary process table.</a:t>
            </a:r>
            <a:endParaRPr sz="18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800"/>
              <a:buChar char="•"/>
            </a:pPr>
            <a:r>
              <a:rPr lang="en-US" sz="1800" b="1" dirty="0">
                <a:latin typeface="Cambria"/>
                <a:ea typeface="Cambria"/>
                <a:cs typeface="Cambria"/>
                <a:sym typeface="Cambria"/>
              </a:rPr>
              <a:t>(ii).</a:t>
            </a:r>
            <a:r>
              <a:rPr lang="en-US" sz="1800" dirty="0">
                <a:latin typeface="Cambria"/>
                <a:ea typeface="Cambria"/>
                <a:cs typeface="Cambria"/>
                <a:sym typeface="Cambria"/>
              </a:rPr>
              <a:t> Then the </a:t>
            </a:r>
            <a:r>
              <a:rPr lang="en-US" sz="1800" b="1" dirty="0">
                <a:solidFill>
                  <a:srgbClr val="C00000"/>
                </a:solidFill>
                <a:latin typeface="Cambria"/>
                <a:ea typeface="Cambria"/>
                <a:cs typeface="Cambria"/>
                <a:sym typeface="Cambria"/>
              </a:rPr>
              <a:t>required memory space for all the elements of process</a:t>
            </a:r>
            <a:r>
              <a:rPr lang="en-US" sz="1800" dirty="0">
                <a:latin typeface="Cambria"/>
                <a:ea typeface="Cambria"/>
                <a:cs typeface="Cambria"/>
                <a:sym typeface="Cambria"/>
              </a:rPr>
              <a:t> such as program, data and stack </a:t>
            </a:r>
            <a:r>
              <a:rPr lang="en-US" sz="1800" b="1" dirty="0">
                <a:solidFill>
                  <a:srgbClr val="C00000"/>
                </a:solidFill>
                <a:latin typeface="Cambria"/>
                <a:ea typeface="Cambria"/>
                <a:cs typeface="Cambria"/>
                <a:sym typeface="Cambria"/>
              </a:rPr>
              <a:t>is</a:t>
            </a:r>
            <a:r>
              <a:rPr lang="en-US" sz="1800" dirty="0">
                <a:latin typeface="Cambria"/>
                <a:ea typeface="Cambria"/>
                <a:cs typeface="Cambria"/>
                <a:sym typeface="Cambria"/>
              </a:rPr>
              <a:t> </a:t>
            </a:r>
            <a:r>
              <a:rPr lang="en-US" sz="1800" b="1" dirty="0">
                <a:solidFill>
                  <a:srgbClr val="C00000"/>
                </a:solidFill>
                <a:latin typeface="Cambria"/>
                <a:ea typeface="Cambria"/>
                <a:cs typeface="Cambria"/>
                <a:sym typeface="Cambria"/>
              </a:rPr>
              <a:t>allocated </a:t>
            </a:r>
            <a:r>
              <a:rPr lang="en-US" sz="1800" dirty="0">
                <a:latin typeface="Cambria"/>
                <a:ea typeface="Cambria"/>
                <a:cs typeface="Cambria"/>
                <a:sym typeface="Cambria"/>
              </a:rPr>
              <a:t>including space for its Process Control Block (PCB).</a:t>
            </a:r>
            <a:endParaRPr sz="18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800"/>
              <a:buChar char="•"/>
            </a:pPr>
            <a:r>
              <a:rPr lang="en-US" sz="1800" b="1" dirty="0">
                <a:latin typeface="Cambria"/>
                <a:ea typeface="Cambria"/>
                <a:cs typeface="Cambria"/>
                <a:sym typeface="Cambria"/>
              </a:rPr>
              <a:t>(iii).</a:t>
            </a:r>
            <a:r>
              <a:rPr lang="en-US" sz="1800" dirty="0">
                <a:latin typeface="Cambria"/>
                <a:ea typeface="Cambria"/>
                <a:cs typeface="Cambria"/>
                <a:sym typeface="Cambria"/>
              </a:rPr>
              <a:t> Next, the various </a:t>
            </a:r>
            <a:r>
              <a:rPr lang="en-US" sz="1800" b="1" dirty="0">
                <a:solidFill>
                  <a:srgbClr val="C00000"/>
                </a:solidFill>
                <a:latin typeface="Cambria"/>
                <a:ea typeface="Cambria"/>
                <a:cs typeface="Cambria"/>
                <a:sym typeface="Cambria"/>
              </a:rPr>
              <a:t>values in PCB are initialized</a:t>
            </a:r>
            <a:r>
              <a:rPr lang="en-US" sz="1800" dirty="0">
                <a:latin typeface="Cambria"/>
                <a:ea typeface="Cambria"/>
                <a:cs typeface="Cambria"/>
                <a:sym typeface="Cambria"/>
              </a:rPr>
              <a:t> such as,</a:t>
            </a:r>
            <a:endParaRPr sz="18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dirty="0">
                <a:latin typeface="Cambria"/>
                <a:ea typeface="Cambria"/>
                <a:cs typeface="Cambria"/>
                <a:sym typeface="Cambria"/>
              </a:rPr>
              <a:t>Process identification part is filled with </a:t>
            </a:r>
            <a:r>
              <a:rPr lang="en-US" sz="1800" b="1" dirty="0">
                <a:solidFill>
                  <a:srgbClr val="C00000"/>
                </a:solidFill>
                <a:latin typeface="Cambria"/>
                <a:ea typeface="Cambria"/>
                <a:cs typeface="Cambria"/>
                <a:sym typeface="Cambria"/>
              </a:rPr>
              <a:t>PID</a:t>
            </a:r>
            <a:r>
              <a:rPr lang="en-US" sz="1800" dirty="0">
                <a:latin typeface="Cambria"/>
                <a:ea typeface="Cambria"/>
                <a:cs typeface="Cambria"/>
                <a:sym typeface="Cambria"/>
              </a:rPr>
              <a:t> assigned to it in step (1) and also its </a:t>
            </a:r>
            <a:r>
              <a:rPr lang="en-US" sz="1800" b="1" dirty="0">
                <a:solidFill>
                  <a:srgbClr val="C00000"/>
                </a:solidFill>
                <a:latin typeface="Cambria"/>
                <a:ea typeface="Cambria"/>
                <a:cs typeface="Cambria"/>
                <a:sym typeface="Cambria"/>
              </a:rPr>
              <a:t>parent’s PID</a:t>
            </a:r>
            <a:r>
              <a:rPr lang="en-US" sz="1800" dirty="0">
                <a:latin typeface="Cambria"/>
                <a:ea typeface="Cambria"/>
                <a:cs typeface="Cambria"/>
                <a:sym typeface="Cambria"/>
              </a:rPr>
              <a:t>.</a:t>
            </a:r>
            <a:endParaRPr sz="18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dirty="0">
                <a:latin typeface="Cambria"/>
                <a:ea typeface="Cambria"/>
                <a:cs typeface="Cambria"/>
                <a:sym typeface="Cambria"/>
              </a:rPr>
              <a:t>The </a:t>
            </a:r>
            <a:r>
              <a:rPr lang="en-US" sz="1800" b="1" dirty="0">
                <a:solidFill>
                  <a:srgbClr val="C00000"/>
                </a:solidFill>
                <a:latin typeface="Cambria"/>
                <a:ea typeface="Cambria"/>
                <a:cs typeface="Cambria"/>
                <a:sym typeface="Cambria"/>
              </a:rPr>
              <a:t>processor register values are mostly filled with zeroes</a:t>
            </a:r>
            <a:r>
              <a:rPr lang="en-US" sz="1800" dirty="0">
                <a:latin typeface="Cambria"/>
                <a:ea typeface="Cambria"/>
                <a:cs typeface="Cambria"/>
                <a:sym typeface="Cambria"/>
              </a:rPr>
              <a:t>, except for the stack pointer and program counter. </a:t>
            </a:r>
            <a:r>
              <a:rPr lang="en-US" sz="1800" b="1" dirty="0">
                <a:solidFill>
                  <a:srgbClr val="C00000"/>
                </a:solidFill>
                <a:latin typeface="Cambria"/>
                <a:ea typeface="Cambria"/>
                <a:cs typeface="Cambria"/>
                <a:sym typeface="Cambria"/>
              </a:rPr>
              <a:t>Stack pointer is filled with the address of stack allocated</a:t>
            </a:r>
            <a:r>
              <a:rPr lang="en-US" sz="1800" dirty="0">
                <a:latin typeface="Cambria"/>
                <a:ea typeface="Cambria"/>
                <a:cs typeface="Cambria"/>
                <a:sym typeface="Cambria"/>
              </a:rPr>
              <a:t> to it in step (ii) and </a:t>
            </a:r>
            <a:r>
              <a:rPr lang="en-US" sz="1800" b="1" dirty="0">
                <a:solidFill>
                  <a:srgbClr val="C00000"/>
                </a:solidFill>
                <a:latin typeface="Cambria"/>
                <a:ea typeface="Cambria"/>
                <a:cs typeface="Cambria"/>
                <a:sym typeface="Cambria"/>
              </a:rPr>
              <a:t>program counter is filled with the address of its program entry point</a:t>
            </a:r>
            <a:r>
              <a:rPr lang="en-US" sz="1800" dirty="0">
                <a:latin typeface="Cambria"/>
                <a:ea typeface="Cambria"/>
                <a:cs typeface="Cambria"/>
                <a:sym typeface="Cambria"/>
              </a:rPr>
              <a:t>.</a:t>
            </a:r>
            <a:endParaRPr sz="18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dirty="0">
                <a:latin typeface="Cambria"/>
                <a:ea typeface="Cambria"/>
                <a:cs typeface="Cambria"/>
                <a:sym typeface="Cambria"/>
              </a:rPr>
              <a:t>The </a:t>
            </a:r>
            <a:r>
              <a:rPr lang="en-US" sz="1800" b="1" dirty="0">
                <a:solidFill>
                  <a:srgbClr val="C00000"/>
                </a:solidFill>
                <a:latin typeface="Cambria"/>
                <a:ea typeface="Cambria"/>
                <a:cs typeface="Cambria"/>
                <a:sym typeface="Cambria"/>
              </a:rPr>
              <a:t>process state information would be set to ‘New’</a:t>
            </a:r>
            <a:r>
              <a:rPr lang="en-US" sz="1800" dirty="0">
                <a:latin typeface="Cambria"/>
                <a:ea typeface="Cambria"/>
                <a:cs typeface="Cambria"/>
                <a:sym typeface="Cambria"/>
              </a:rPr>
              <a:t>.</a:t>
            </a:r>
            <a:endParaRPr sz="18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b="1" dirty="0">
                <a:solidFill>
                  <a:srgbClr val="C00000"/>
                </a:solidFill>
                <a:latin typeface="Cambria"/>
                <a:ea typeface="Cambria"/>
                <a:cs typeface="Cambria"/>
                <a:sym typeface="Cambria"/>
              </a:rPr>
              <a:t>Priority would be lowest by default</a:t>
            </a:r>
            <a:r>
              <a:rPr lang="en-US" sz="1800" dirty="0">
                <a:latin typeface="Cambria"/>
                <a:ea typeface="Cambria"/>
                <a:cs typeface="Cambria"/>
                <a:sym typeface="Cambria"/>
              </a:rPr>
              <a:t>, but user can specify any priority during creation.</a:t>
            </a:r>
            <a:endParaRPr sz="18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800"/>
              <a:buChar char="•"/>
            </a:pPr>
            <a:r>
              <a:rPr lang="en-US" sz="1800" dirty="0">
                <a:latin typeface="Cambria"/>
                <a:ea typeface="Cambria"/>
                <a:cs typeface="Cambria"/>
                <a:sym typeface="Cambria"/>
              </a:rPr>
              <a:t>In the beginning, process is not allocated to any I/O devices or files. The user has to request them or if this is a child process it may inherit some resources from its parent.</a:t>
            </a:r>
            <a:endParaRPr sz="18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800"/>
              <a:buChar char="•"/>
            </a:pPr>
            <a:r>
              <a:rPr lang="en-US" sz="1800" b="1" dirty="0">
                <a:latin typeface="Cambria"/>
                <a:ea typeface="Cambria"/>
                <a:cs typeface="Cambria"/>
                <a:sym typeface="Cambria"/>
              </a:rPr>
              <a:t>(iv).</a:t>
            </a:r>
            <a:r>
              <a:rPr lang="en-US" sz="1800" dirty="0">
                <a:latin typeface="Cambria"/>
                <a:ea typeface="Cambria"/>
                <a:cs typeface="Cambria"/>
                <a:sym typeface="Cambria"/>
              </a:rPr>
              <a:t> Then the </a:t>
            </a:r>
            <a:r>
              <a:rPr lang="en-US" sz="1800" b="1" dirty="0">
                <a:solidFill>
                  <a:srgbClr val="C00000"/>
                </a:solidFill>
                <a:latin typeface="Cambria"/>
                <a:ea typeface="Cambria"/>
                <a:cs typeface="Cambria"/>
                <a:sym typeface="Cambria"/>
              </a:rPr>
              <a:t>operating system will link this process to scheduling queue </a:t>
            </a:r>
            <a:r>
              <a:rPr lang="en-US" sz="1800" dirty="0">
                <a:latin typeface="Cambria"/>
                <a:ea typeface="Cambria"/>
                <a:cs typeface="Cambria"/>
                <a:sym typeface="Cambria"/>
              </a:rPr>
              <a:t>and the </a:t>
            </a:r>
            <a:r>
              <a:rPr lang="en-US" sz="1800" b="1" dirty="0">
                <a:solidFill>
                  <a:srgbClr val="C00000"/>
                </a:solidFill>
                <a:latin typeface="Cambria"/>
                <a:ea typeface="Cambria"/>
                <a:cs typeface="Cambria"/>
                <a:sym typeface="Cambria"/>
              </a:rPr>
              <a:t>process state would be changed from ‘New’ to ‘Ready’</a:t>
            </a:r>
            <a:r>
              <a:rPr lang="en-US" sz="1800" dirty="0">
                <a:latin typeface="Cambria"/>
                <a:ea typeface="Cambria"/>
                <a:cs typeface="Cambria"/>
                <a:sym typeface="Cambria"/>
              </a:rPr>
              <a:t>. Now process is competing for the CPU.</a:t>
            </a:r>
            <a:endParaRPr sz="18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800"/>
              <a:buChar char="•"/>
            </a:pPr>
            <a:r>
              <a:rPr lang="en-US" sz="1800" b="1" dirty="0">
                <a:latin typeface="Cambria"/>
                <a:ea typeface="Cambria"/>
                <a:cs typeface="Cambria"/>
                <a:sym typeface="Cambria"/>
              </a:rPr>
              <a:t>(v).</a:t>
            </a:r>
            <a:r>
              <a:rPr lang="en-US" sz="1800" dirty="0">
                <a:latin typeface="Cambria"/>
                <a:ea typeface="Cambria"/>
                <a:cs typeface="Cambria"/>
                <a:sym typeface="Cambria"/>
              </a:rPr>
              <a:t> Additionally, operating system will create some </a:t>
            </a:r>
            <a:r>
              <a:rPr lang="en-US" sz="1800" b="1" dirty="0">
                <a:solidFill>
                  <a:srgbClr val="C00000"/>
                </a:solidFill>
                <a:latin typeface="Cambria"/>
                <a:ea typeface="Cambria"/>
                <a:cs typeface="Cambria"/>
                <a:sym typeface="Cambria"/>
              </a:rPr>
              <a:t>other data structures such as log files or accounting files </a:t>
            </a:r>
            <a:r>
              <a:rPr lang="en-US" sz="1800" dirty="0">
                <a:latin typeface="Cambria"/>
                <a:ea typeface="Cambria"/>
                <a:cs typeface="Cambria"/>
                <a:sym typeface="Cambria"/>
              </a:rPr>
              <a:t>to keep track of processes activity.</a:t>
            </a:r>
            <a:endParaRPr sz="1800" dirty="0">
              <a:latin typeface="Cambria"/>
              <a:ea typeface="Cambria"/>
              <a:cs typeface="Cambria"/>
              <a:sym typeface="Cambria"/>
            </a:endParaRPr>
          </a:p>
          <a:p>
            <a:pPr marL="228600" lvl="0" indent="-114300" algn="l" rtl="0">
              <a:lnSpc>
                <a:spcPct val="90000"/>
              </a:lnSpc>
              <a:spcBef>
                <a:spcPts val="1000"/>
              </a:spcBef>
              <a:spcAft>
                <a:spcPts val="0"/>
              </a:spcAft>
              <a:buClr>
                <a:schemeClr val="dk1"/>
              </a:buClr>
              <a:buSzPts val="1800"/>
              <a:buNone/>
            </a:pPr>
            <a:endParaRPr sz="1800" dirty="0">
              <a:latin typeface="Cambria"/>
              <a:ea typeface="Cambria"/>
              <a:cs typeface="Cambria"/>
              <a:sym typeface="Cambria"/>
            </a:endParaRPr>
          </a:p>
        </p:txBody>
      </p:sp>
      <p:pic>
        <p:nvPicPr>
          <p:cNvPr id="1002" name="Google Shape;1002;p6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003" name="Google Shape;100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004" name="Google Shape;100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grpSp>
        <p:nvGrpSpPr>
          <p:cNvPr id="1005" name="Google Shape;1005;p63"/>
          <p:cNvGrpSpPr/>
          <p:nvPr/>
        </p:nvGrpSpPr>
        <p:grpSpPr>
          <a:xfrm>
            <a:off x="295275" y="74428"/>
            <a:ext cx="6386877" cy="687758"/>
            <a:chOff x="442548" y="343927"/>
            <a:chExt cx="6386877" cy="687758"/>
          </a:xfrm>
        </p:grpSpPr>
        <p:sp>
          <p:nvSpPr>
            <p:cNvPr id="1006" name="Google Shape;1006;p63"/>
            <p:cNvSpPr/>
            <p:nvPr/>
          </p:nvSpPr>
          <p:spPr>
            <a:xfrm>
              <a:off x="442548" y="343927"/>
              <a:ext cx="6386877" cy="687758"/>
            </a:xfrm>
            <a:prstGeom prst="rect">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3"/>
            <p:cNvSpPr txBox="1"/>
            <p:nvPr/>
          </p:nvSpPr>
          <p:spPr>
            <a:xfrm>
              <a:off x="442548" y="34392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Creation</a:t>
              </a:r>
              <a:endParaRPr sz="3200">
                <a:solidFill>
                  <a:schemeClr val="lt1"/>
                </a:solidFill>
                <a:latin typeface="Calibri"/>
                <a:ea typeface="Calibri"/>
                <a:cs typeface="Calibri"/>
                <a:sym typeface="Calibri"/>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64"/>
          <p:cNvSpPr txBox="1">
            <a:spLocks noGrp="1"/>
          </p:cNvSpPr>
          <p:nvPr>
            <p:ph type="title"/>
          </p:nvPr>
        </p:nvSpPr>
        <p:spPr>
          <a:xfrm>
            <a:off x="838200" y="365126"/>
            <a:ext cx="10515600" cy="100264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3300"/>
              </a:buClr>
              <a:buSzPct val="100000"/>
              <a:buFont typeface="Cambria"/>
              <a:buNone/>
            </a:pPr>
            <a:br>
              <a:rPr lang="en-US" sz="4000" b="1">
                <a:solidFill>
                  <a:srgbClr val="003300"/>
                </a:solidFill>
                <a:latin typeface="Cambria"/>
                <a:ea typeface="Cambria"/>
                <a:cs typeface="Cambria"/>
                <a:sym typeface="Cambria"/>
              </a:rPr>
            </a:br>
            <a:r>
              <a:rPr lang="en-US" sz="4000" b="1">
                <a:solidFill>
                  <a:srgbClr val="003300"/>
                </a:solidFill>
                <a:latin typeface="Cambria"/>
                <a:ea typeface="Cambria"/>
                <a:cs typeface="Cambria"/>
                <a:sym typeface="Cambria"/>
              </a:rPr>
              <a:t> </a:t>
            </a:r>
            <a:r>
              <a:rPr lang="en-US" sz="3000" b="1">
                <a:solidFill>
                  <a:srgbClr val="003300"/>
                </a:solidFill>
                <a:latin typeface="Cambria"/>
                <a:ea typeface="Cambria"/>
                <a:cs typeface="Cambria"/>
                <a:sym typeface="Cambria"/>
              </a:rPr>
              <a:t>[</a:t>
            </a:r>
            <a:r>
              <a:rPr lang="en-US" sz="3000" b="1">
                <a:solidFill>
                  <a:srgbClr val="FF0000"/>
                </a:solidFill>
                <a:latin typeface="Cambria"/>
                <a:ea typeface="Cambria"/>
                <a:cs typeface="Cambria"/>
                <a:sym typeface="Cambria"/>
              </a:rPr>
              <a:t>createprocess()</a:t>
            </a:r>
            <a:r>
              <a:rPr lang="en-US" sz="3000" b="1">
                <a:solidFill>
                  <a:srgbClr val="003300"/>
                </a:solidFill>
                <a:latin typeface="Cambria"/>
                <a:ea typeface="Cambria"/>
                <a:cs typeface="Cambria"/>
                <a:sym typeface="Cambria"/>
              </a:rPr>
              <a:t>]</a:t>
            </a:r>
            <a:endParaRPr sz="3000" b="1">
              <a:solidFill>
                <a:srgbClr val="003300"/>
              </a:solidFill>
              <a:latin typeface="Cambria"/>
              <a:ea typeface="Cambria"/>
              <a:cs typeface="Cambria"/>
              <a:sym typeface="Cambria"/>
            </a:endParaRPr>
          </a:p>
        </p:txBody>
      </p:sp>
      <p:sp>
        <p:nvSpPr>
          <p:cNvPr id="1013" name="Google Shape;1013;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Process that create new process (via) </a:t>
            </a:r>
            <a:endParaRPr>
              <a:latin typeface="Cambria"/>
              <a:ea typeface="Cambria"/>
              <a:cs typeface="Cambria"/>
              <a:sym typeface="Cambria"/>
            </a:endParaRPr>
          </a:p>
          <a:p>
            <a:pPr marL="0" lvl="0" indent="0" algn="l" rtl="0">
              <a:lnSpc>
                <a:spcPct val="90000"/>
              </a:lnSpc>
              <a:spcBef>
                <a:spcPts val="1000"/>
              </a:spcBef>
              <a:spcAft>
                <a:spcPts val="0"/>
              </a:spcAft>
              <a:buClr>
                <a:schemeClr val="dk1"/>
              </a:buClr>
              <a:buSzPts val="2800"/>
              <a:buNone/>
            </a:pPr>
            <a:r>
              <a:rPr lang="en-US">
                <a:latin typeface="Cambria"/>
                <a:ea typeface="Cambria"/>
                <a:cs typeface="Cambria"/>
                <a:sym typeface="Cambria"/>
              </a:rPr>
              <a:t>	</a:t>
            </a:r>
            <a:r>
              <a:rPr lang="en-US">
                <a:solidFill>
                  <a:srgbClr val="FF0000"/>
                </a:solidFill>
                <a:latin typeface="Cambria"/>
                <a:ea typeface="Cambria"/>
                <a:cs typeface="Cambria"/>
                <a:sym typeface="Cambria"/>
              </a:rPr>
              <a:t>createprocess system call</a:t>
            </a:r>
            <a:endParaRPr>
              <a:solidFill>
                <a:srgbClr val="FF0000"/>
              </a:solidFill>
              <a:latin typeface="Cambria"/>
              <a:ea typeface="Cambria"/>
              <a:cs typeface="Cambria"/>
              <a:sym typeface="Cambria"/>
            </a:endParaRPr>
          </a:p>
          <a:p>
            <a:pPr marL="0" lvl="0" indent="0" algn="l" rtl="0">
              <a:lnSpc>
                <a:spcPct val="90000"/>
              </a:lnSpc>
              <a:spcBef>
                <a:spcPts val="1000"/>
              </a:spcBef>
              <a:spcAft>
                <a:spcPts val="0"/>
              </a:spcAft>
              <a:buClr>
                <a:schemeClr val="dk1"/>
              </a:buClr>
              <a:buSzPts val="2800"/>
              <a:buNone/>
            </a:pPr>
            <a:endParaRPr>
              <a:solidFill>
                <a:srgbClr val="FF0000"/>
              </a:solidFill>
              <a:latin typeface="Cambria"/>
              <a:ea typeface="Cambria"/>
              <a:cs typeface="Cambria"/>
              <a:sym typeface="Cambria"/>
            </a:endParaRPr>
          </a:p>
          <a:p>
            <a:pPr marL="0" lvl="0" indent="0" algn="l" rtl="0">
              <a:lnSpc>
                <a:spcPct val="90000"/>
              </a:lnSpc>
              <a:spcBef>
                <a:spcPts val="1000"/>
              </a:spcBef>
              <a:spcAft>
                <a:spcPts val="0"/>
              </a:spcAft>
              <a:buClr>
                <a:schemeClr val="dk1"/>
              </a:buClr>
              <a:buSzPts val="2800"/>
              <a:buNone/>
            </a:pPr>
            <a:r>
              <a:rPr lang="en-US">
                <a:latin typeface="Cambria"/>
                <a:ea typeface="Cambria"/>
                <a:cs typeface="Cambria"/>
                <a:sym typeface="Cambria"/>
              </a:rPr>
              <a:t>Creating process 🡪 </a:t>
            </a:r>
            <a:r>
              <a:rPr lang="en-US">
                <a:solidFill>
                  <a:srgbClr val="0033CC"/>
                </a:solidFill>
                <a:latin typeface="Cambria"/>
                <a:ea typeface="Cambria"/>
                <a:cs typeface="Cambria"/>
                <a:sym typeface="Cambria"/>
              </a:rPr>
              <a:t>Parent Process</a:t>
            </a:r>
            <a:endParaRPr>
              <a:solidFill>
                <a:srgbClr val="0033CC"/>
              </a:solidFill>
              <a:latin typeface="Cambria"/>
              <a:ea typeface="Cambria"/>
              <a:cs typeface="Cambria"/>
              <a:sym typeface="Cambria"/>
            </a:endParaRPr>
          </a:p>
          <a:p>
            <a:pPr marL="0" lvl="0" indent="0" algn="l" rtl="0">
              <a:lnSpc>
                <a:spcPct val="90000"/>
              </a:lnSpc>
              <a:spcBef>
                <a:spcPts val="1000"/>
              </a:spcBef>
              <a:spcAft>
                <a:spcPts val="0"/>
              </a:spcAft>
              <a:buClr>
                <a:schemeClr val="dk1"/>
              </a:buClr>
              <a:buSzPts val="2800"/>
              <a:buNone/>
            </a:pPr>
            <a:r>
              <a:rPr lang="en-US">
                <a:latin typeface="Cambria"/>
                <a:ea typeface="Cambria"/>
                <a:cs typeface="Cambria"/>
                <a:sym typeface="Cambria"/>
              </a:rPr>
              <a:t>The created process 🡪 </a:t>
            </a:r>
            <a:r>
              <a:rPr lang="en-US">
                <a:solidFill>
                  <a:srgbClr val="0033CC"/>
                </a:solidFill>
                <a:latin typeface="Cambria"/>
                <a:ea typeface="Cambria"/>
                <a:cs typeface="Cambria"/>
                <a:sym typeface="Cambria"/>
              </a:rPr>
              <a:t>child</a:t>
            </a:r>
            <a:endParaRPr>
              <a:solidFill>
                <a:srgbClr val="0033CC"/>
              </a:solidFill>
              <a:latin typeface="Cambria"/>
              <a:ea typeface="Cambria"/>
              <a:cs typeface="Cambria"/>
              <a:sym typeface="Cambria"/>
            </a:endParaRPr>
          </a:p>
        </p:txBody>
      </p:sp>
      <p:sp>
        <p:nvSpPr>
          <p:cNvPr id="1014" name="Google Shape;1014;p64"/>
          <p:cNvSpPr/>
          <p:nvPr/>
        </p:nvSpPr>
        <p:spPr>
          <a:xfrm>
            <a:off x="5573688" y="3633207"/>
            <a:ext cx="1134126" cy="27003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900" b="1">
                <a:solidFill>
                  <a:srgbClr val="000000"/>
                </a:solidFill>
                <a:latin typeface="Cambria"/>
                <a:ea typeface="Cambria"/>
                <a:cs typeface="Cambria"/>
                <a:sym typeface="Cambria"/>
              </a:rPr>
              <a:t>Parent</a:t>
            </a:r>
            <a:endParaRPr sz="900" b="1">
              <a:solidFill>
                <a:srgbClr val="000000"/>
              </a:solidFill>
              <a:latin typeface="Cambria"/>
              <a:ea typeface="Cambria"/>
              <a:cs typeface="Cambria"/>
              <a:sym typeface="Cambria"/>
            </a:endParaRPr>
          </a:p>
        </p:txBody>
      </p:sp>
      <p:grpSp>
        <p:nvGrpSpPr>
          <p:cNvPr id="1015" name="Google Shape;1015;p64"/>
          <p:cNvGrpSpPr/>
          <p:nvPr/>
        </p:nvGrpSpPr>
        <p:grpSpPr>
          <a:xfrm>
            <a:off x="6707814" y="2364066"/>
            <a:ext cx="5994666" cy="2191456"/>
            <a:chOff x="6707814" y="2364066"/>
            <a:chExt cx="5994666" cy="2191456"/>
          </a:xfrm>
        </p:grpSpPr>
        <p:pic>
          <p:nvPicPr>
            <p:cNvPr id="1016" name="Google Shape;1016;p64"/>
            <p:cNvPicPr preferRelativeResize="0"/>
            <p:nvPr/>
          </p:nvPicPr>
          <p:blipFill rotWithShape="1">
            <a:blip r:embed="rId3">
              <a:alphaModFix/>
            </a:blip>
            <a:srcRect/>
            <a:stretch/>
          </p:blipFill>
          <p:spPr>
            <a:xfrm>
              <a:off x="6707814" y="2364066"/>
              <a:ext cx="3294366" cy="1674186"/>
            </a:xfrm>
            <a:prstGeom prst="rect">
              <a:avLst/>
            </a:prstGeom>
            <a:noFill/>
            <a:ln>
              <a:noFill/>
            </a:ln>
          </p:spPr>
        </p:pic>
        <p:sp>
          <p:nvSpPr>
            <p:cNvPr id="1017" name="Google Shape;1017;p64"/>
            <p:cNvSpPr/>
            <p:nvPr/>
          </p:nvSpPr>
          <p:spPr>
            <a:xfrm>
              <a:off x="9069250" y="2825928"/>
              <a:ext cx="1865860" cy="27003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900" b="1">
                  <a:solidFill>
                    <a:srgbClr val="000000"/>
                  </a:solidFill>
                  <a:latin typeface="Cambria"/>
                  <a:ea typeface="Cambria"/>
                  <a:cs typeface="Cambria"/>
                  <a:sym typeface="Cambria"/>
                </a:rPr>
                <a:t>Parent or Children</a:t>
              </a:r>
              <a:endParaRPr sz="900" b="1">
                <a:solidFill>
                  <a:srgbClr val="000000"/>
                </a:solidFill>
                <a:latin typeface="Cambria"/>
                <a:ea typeface="Cambria"/>
                <a:cs typeface="Cambria"/>
                <a:sym typeface="Cambria"/>
              </a:endParaRPr>
            </a:p>
          </p:txBody>
        </p:sp>
        <p:sp>
          <p:nvSpPr>
            <p:cNvPr id="1018" name="Google Shape;1018;p64"/>
            <p:cNvSpPr/>
            <p:nvPr/>
          </p:nvSpPr>
          <p:spPr>
            <a:xfrm>
              <a:off x="7969489" y="3768222"/>
              <a:ext cx="1865860" cy="27003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900" b="1">
                  <a:solidFill>
                    <a:srgbClr val="000000"/>
                  </a:solidFill>
                  <a:latin typeface="Cambria"/>
                  <a:ea typeface="Cambria"/>
                  <a:cs typeface="Cambria"/>
                  <a:sym typeface="Cambria"/>
                </a:rPr>
                <a:t>Children</a:t>
              </a:r>
              <a:endParaRPr sz="900" b="1">
                <a:solidFill>
                  <a:srgbClr val="000000"/>
                </a:solidFill>
                <a:latin typeface="Cambria"/>
                <a:ea typeface="Cambria"/>
                <a:cs typeface="Cambria"/>
                <a:sym typeface="Cambria"/>
              </a:endParaRPr>
            </a:p>
          </p:txBody>
        </p:sp>
        <p:sp>
          <p:nvSpPr>
            <p:cNvPr id="1019" name="Google Shape;1019;p64"/>
            <p:cNvSpPr/>
            <p:nvPr/>
          </p:nvSpPr>
          <p:spPr>
            <a:xfrm>
              <a:off x="6707814" y="4069468"/>
              <a:ext cx="5994666" cy="4860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000000"/>
                  </a:solidFill>
                  <a:latin typeface="Cambria"/>
                  <a:ea typeface="Cambria"/>
                  <a:cs typeface="Cambria"/>
                  <a:sym typeface="Cambria"/>
                </a:rPr>
                <a:t>Note:</a:t>
              </a:r>
              <a:endParaRPr sz="1200">
                <a:solidFill>
                  <a:srgbClr val="000000"/>
                </a:solidFill>
                <a:latin typeface="Cambria"/>
                <a:ea typeface="Cambria"/>
                <a:cs typeface="Cambria"/>
                <a:sym typeface="Cambria"/>
              </a:endParaRPr>
            </a:p>
            <a:p>
              <a:pPr marL="0" marR="0" lvl="0" indent="0" algn="l" rtl="0">
                <a:spcBef>
                  <a:spcPts val="0"/>
                </a:spcBef>
                <a:spcAft>
                  <a:spcPts val="0"/>
                </a:spcAft>
                <a:buNone/>
              </a:pPr>
              <a:r>
                <a:rPr lang="en-US" sz="1200">
                  <a:solidFill>
                    <a:srgbClr val="000000"/>
                  </a:solidFill>
                  <a:latin typeface="Cambria"/>
                  <a:ea typeface="Cambria"/>
                  <a:cs typeface="Cambria"/>
                  <a:sym typeface="Cambria"/>
                </a:rPr>
                <a:t>Each process is identified by Process Identifier </a:t>
              </a:r>
              <a:r>
                <a:rPr lang="en-US" sz="1200" b="1">
                  <a:solidFill>
                    <a:srgbClr val="FF0000"/>
                  </a:solidFill>
                  <a:latin typeface="Cambria"/>
                  <a:ea typeface="Cambria"/>
                  <a:cs typeface="Cambria"/>
                  <a:sym typeface="Cambria"/>
                </a:rPr>
                <a:t>(PID)</a:t>
              </a:r>
              <a:endParaRPr sz="1200" b="1">
                <a:solidFill>
                  <a:srgbClr val="FF0000"/>
                </a:solidFill>
                <a:latin typeface="Cambria"/>
                <a:ea typeface="Cambria"/>
                <a:cs typeface="Cambria"/>
                <a:sym typeface="Cambria"/>
              </a:endParaRPr>
            </a:p>
          </p:txBody>
        </p:sp>
      </p:grpSp>
      <p:pic>
        <p:nvPicPr>
          <p:cNvPr id="1020" name="Google Shape;1020;p64"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1021" name="Google Shape;102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022" name="Google Shape;1022;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63</a:t>
            </a:fld>
            <a:endParaRPr/>
          </a:p>
        </p:txBody>
      </p:sp>
      <p:grpSp>
        <p:nvGrpSpPr>
          <p:cNvPr id="1023" name="Google Shape;1023;p64"/>
          <p:cNvGrpSpPr/>
          <p:nvPr/>
        </p:nvGrpSpPr>
        <p:grpSpPr>
          <a:xfrm>
            <a:off x="163512" y="121538"/>
            <a:ext cx="6386877" cy="687758"/>
            <a:chOff x="442548" y="343927"/>
            <a:chExt cx="6386877" cy="687758"/>
          </a:xfrm>
        </p:grpSpPr>
        <p:sp>
          <p:nvSpPr>
            <p:cNvPr id="1024" name="Google Shape;1024;p64"/>
            <p:cNvSpPr/>
            <p:nvPr/>
          </p:nvSpPr>
          <p:spPr>
            <a:xfrm>
              <a:off x="442548" y="343927"/>
              <a:ext cx="6386877" cy="687758"/>
            </a:xfrm>
            <a:prstGeom prst="rect">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4"/>
            <p:cNvSpPr txBox="1"/>
            <p:nvPr/>
          </p:nvSpPr>
          <p:spPr>
            <a:xfrm>
              <a:off x="442548" y="34392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Creation</a:t>
              </a:r>
              <a:endParaRPr sz="3200">
                <a:solidFill>
                  <a:schemeClr val="lt1"/>
                </a:solidFill>
                <a:latin typeface="Calibri"/>
                <a:ea typeface="Calibri"/>
                <a:cs typeface="Calibri"/>
                <a:sym typeface="Calibri"/>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65"/>
          <p:cNvSpPr txBox="1">
            <a:spLocks noGrp="1"/>
          </p:cNvSpPr>
          <p:nvPr>
            <p:ph type="body" idx="1"/>
          </p:nvPr>
        </p:nvSpPr>
        <p:spPr>
          <a:xfrm>
            <a:off x="466725" y="918465"/>
            <a:ext cx="8491872" cy="502106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1800"/>
              <a:buChar char="•"/>
            </a:pPr>
            <a:r>
              <a:rPr lang="en-US" sz="1800">
                <a:solidFill>
                  <a:srgbClr val="FF0000"/>
                </a:solidFill>
                <a:latin typeface="Cambria"/>
                <a:ea typeface="Cambria"/>
                <a:cs typeface="Cambria"/>
                <a:sym typeface="Cambria"/>
              </a:rPr>
              <a:t>Resource Sharing(CPU time, Memory files, I/O devices)</a:t>
            </a:r>
            <a:endParaRPr sz="1800">
              <a:solidFill>
                <a:srgbClr val="FF0000"/>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Parent and children share all resources</a:t>
            </a:r>
            <a:endParaRPr sz="18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Children share subset of parent resources</a:t>
            </a:r>
            <a:endParaRPr sz="18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Parent &amp; child share no resources</a:t>
            </a:r>
            <a:endParaRPr sz="1800">
              <a:latin typeface="Cambria"/>
              <a:ea typeface="Cambria"/>
              <a:cs typeface="Cambria"/>
              <a:sym typeface="Cambria"/>
            </a:endParaRPr>
          </a:p>
          <a:p>
            <a:pPr marL="228600" lvl="0" indent="-228600" algn="l" rtl="0">
              <a:lnSpc>
                <a:spcPct val="90000"/>
              </a:lnSpc>
              <a:spcBef>
                <a:spcPts val="1000"/>
              </a:spcBef>
              <a:spcAft>
                <a:spcPts val="0"/>
              </a:spcAft>
              <a:buClr>
                <a:srgbClr val="FF0000"/>
              </a:buClr>
              <a:buSzPts val="1800"/>
              <a:buChar char="•"/>
            </a:pPr>
            <a:r>
              <a:rPr lang="en-US" sz="1800">
                <a:solidFill>
                  <a:srgbClr val="FF0000"/>
                </a:solidFill>
                <a:latin typeface="Cambria"/>
                <a:ea typeface="Cambria"/>
                <a:cs typeface="Cambria"/>
                <a:sym typeface="Cambria"/>
              </a:rPr>
              <a:t>Execution</a:t>
            </a:r>
            <a:endParaRPr sz="1800">
              <a:solidFill>
                <a:srgbClr val="FF0000"/>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Parent &amp; children execute concurrently </a:t>
            </a:r>
            <a:endParaRPr sz="1800">
              <a:latin typeface="Cambria"/>
              <a:ea typeface="Cambria"/>
              <a:cs typeface="Cambria"/>
              <a:sym typeface="Cambria"/>
            </a:endParaRPr>
          </a:p>
          <a:p>
            <a:pPr marL="1143000" lvl="2" indent="-228600" algn="l" rtl="0">
              <a:lnSpc>
                <a:spcPct val="90000"/>
              </a:lnSpc>
              <a:spcBef>
                <a:spcPts val="500"/>
              </a:spcBef>
              <a:spcAft>
                <a:spcPts val="0"/>
              </a:spcAft>
              <a:buClr>
                <a:srgbClr val="0033CC"/>
              </a:buClr>
              <a:buSzPts val="1800"/>
              <a:buChar char="•"/>
            </a:pPr>
            <a:r>
              <a:rPr lang="en-US" sz="1800" b="1">
                <a:solidFill>
                  <a:srgbClr val="0033CC"/>
                </a:solidFill>
                <a:latin typeface="Cambria"/>
                <a:ea typeface="Cambria"/>
                <a:cs typeface="Cambria"/>
                <a:sym typeface="Cambria"/>
              </a:rPr>
              <a:t>(Asynchronous Process creation)</a:t>
            </a:r>
            <a:endParaRPr sz="1800" b="1">
              <a:solidFill>
                <a:srgbClr val="0033CC"/>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Parent waits until children terminate </a:t>
            </a:r>
            <a:endParaRPr sz="1800">
              <a:latin typeface="Cambria"/>
              <a:ea typeface="Cambria"/>
              <a:cs typeface="Cambria"/>
              <a:sym typeface="Cambria"/>
            </a:endParaRPr>
          </a:p>
          <a:p>
            <a:pPr marL="1143000" lvl="2" indent="-228600" algn="l" rtl="0">
              <a:lnSpc>
                <a:spcPct val="90000"/>
              </a:lnSpc>
              <a:spcBef>
                <a:spcPts val="500"/>
              </a:spcBef>
              <a:spcAft>
                <a:spcPts val="0"/>
              </a:spcAft>
              <a:buClr>
                <a:srgbClr val="0033CC"/>
              </a:buClr>
              <a:buSzPts val="1800"/>
              <a:buChar char="•"/>
            </a:pPr>
            <a:r>
              <a:rPr lang="en-US" sz="1800" b="1">
                <a:solidFill>
                  <a:srgbClr val="0033CC"/>
                </a:solidFill>
                <a:latin typeface="Cambria"/>
                <a:ea typeface="Cambria"/>
                <a:cs typeface="Cambria"/>
                <a:sym typeface="Cambria"/>
              </a:rPr>
              <a:t>(Synchronous Process creation)</a:t>
            </a:r>
            <a:endParaRPr sz="1800" b="1">
              <a:solidFill>
                <a:srgbClr val="0033CC"/>
              </a:solidFill>
              <a:latin typeface="Cambria"/>
              <a:ea typeface="Cambria"/>
              <a:cs typeface="Cambria"/>
              <a:sym typeface="Cambria"/>
            </a:endParaRPr>
          </a:p>
          <a:p>
            <a:pPr marL="228600" lvl="0" indent="-228600" algn="l" rtl="0">
              <a:lnSpc>
                <a:spcPct val="90000"/>
              </a:lnSpc>
              <a:spcBef>
                <a:spcPts val="1000"/>
              </a:spcBef>
              <a:spcAft>
                <a:spcPts val="0"/>
              </a:spcAft>
              <a:buClr>
                <a:srgbClr val="FF0000"/>
              </a:buClr>
              <a:buSzPts val="1800"/>
              <a:buChar char="•"/>
            </a:pPr>
            <a:r>
              <a:rPr lang="en-US" sz="1800">
                <a:solidFill>
                  <a:srgbClr val="FF0000"/>
                </a:solidFill>
                <a:latin typeface="Cambria"/>
                <a:ea typeface="Cambria"/>
                <a:cs typeface="Cambria"/>
                <a:sym typeface="Cambria"/>
              </a:rPr>
              <a:t>Address Space</a:t>
            </a:r>
            <a:endParaRPr sz="1800">
              <a:solidFill>
                <a:srgbClr val="FF0000"/>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Child process, copy the address space of the parent</a:t>
            </a:r>
            <a:endParaRPr sz="18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Child process occupy the separate address space</a:t>
            </a:r>
            <a:endParaRPr sz="18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800"/>
              <a:buChar char="•"/>
            </a:pPr>
            <a:r>
              <a:rPr lang="en-US" sz="1800" u="sng">
                <a:latin typeface="Cambria"/>
                <a:ea typeface="Cambria"/>
                <a:cs typeface="Cambria"/>
                <a:sym typeface="Cambria"/>
              </a:rPr>
              <a:t>Note:</a:t>
            </a:r>
            <a:endParaRPr sz="1800" u="sng">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800"/>
              <a:buChar char="•"/>
            </a:pPr>
            <a:r>
              <a:rPr lang="en-US" sz="1800">
                <a:latin typeface="Cambria"/>
                <a:ea typeface="Cambria"/>
                <a:cs typeface="Cambria"/>
                <a:sym typeface="Cambria"/>
              </a:rPr>
              <a:t>When one process creates a new process, the identity of the newly created process is passed to the parent.</a:t>
            </a:r>
            <a:endParaRPr sz="1800">
              <a:latin typeface="Cambria"/>
              <a:ea typeface="Cambria"/>
              <a:cs typeface="Cambria"/>
              <a:sym typeface="Cambria"/>
            </a:endParaRPr>
          </a:p>
        </p:txBody>
      </p:sp>
      <p:pic>
        <p:nvPicPr>
          <p:cNvPr id="1031" name="Google Shape;1031;p6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032" name="Google Shape;103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033" name="Google Shape;103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64</a:t>
            </a:fld>
            <a:endParaRPr/>
          </a:p>
        </p:txBody>
      </p:sp>
      <p:grpSp>
        <p:nvGrpSpPr>
          <p:cNvPr id="1034" name="Google Shape;1034;p65"/>
          <p:cNvGrpSpPr/>
          <p:nvPr/>
        </p:nvGrpSpPr>
        <p:grpSpPr>
          <a:xfrm>
            <a:off x="163512" y="136525"/>
            <a:ext cx="6386877" cy="687758"/>
            <a:chOff x="442548" y="343927"/>
            <a:chExt cx="6386877" cy="687758"/>
          </a:xfrm>
        </p:grpSpPr>
        <p:sp>
          <p:nvSpPr>
            <p:cNvPr id="1035" name="Google Shape;1035;p65"/>
            <p:cNvSpPr/>
            <p:nvPr/>
          </p:nvSpPr>
          <p:spPr>
            <a:xfrm>
              <a:off x="442548" y="343927"/>
              <a:ext cx="6386877" cy="687758"/>
            </a:xfrm>
            <a:prstGeom prst="rect">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5"/>
            <p:cNvSpPr txBox="1"/>
            <p:nvPr/>
          </p:nvSpPr>
          <p:spPr>
            <a:xfrm>
              <a:off x="442548" y="34392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Creation</a:t>
              </a:r>
              <a:endParaRPr sz="3200">
                <a:solidFill>
                  <a:schemeClr val="lt1"/>
                </a:solidFill>
                <a:latin typeface="Calibri"/>
                <a:ea typeface="Calibri"/>
                <a:cs typeface="Calibri"/>
                <a:sym typeface="Calibri"/>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00"/>
              </a:buClr>
              <a:buSzPts val="3500"/>
              <a:buFont typeface="Cambria"/>
              <a:buNone/>
            </a:pPr>
            <a:br>
              <a:rPr lang="en-US" sz="3500" b="1">
                <a:solidFill>
                  <a:srgbClr val="003300"/>
                </a:solidFill>
                <a:latin typeface="Cambria"/>
                <a:ea typeface="Cambria"/>
                <a:cs typeface="Cambria"/>
                <a:sym typeface="Cambria"/>
              </a:rPr>
            </a:br>
            <a:r>
              <a:rPr lang="en-US" sz="3500" b="1">
                <a:solidFill>
                  <a:srgbClr val="003300"/>
                </a:solidFill>
                <a:latin typeface="Cambria"/>
                <a:ea typeface="Cambria"/>
                <a:cs typeface="Cambria"/>
                <a:sym typeface="Cambria"/>
              </a:rPr>
              <a:t> Example </a:t>
            </a:r>
            <a:endParaRPr sz="3500" b="1">
              <a:solidFill>
                <a:srgbClr val="003300"/>
              </a:solidFill>
              <a:latin typeface="Cambria"/>
              <a:ea typeface="Cambria"/>
              <a:cs typeface="Cambria"/>
              <a:sym typeface="Cambria"/>
            </a:endParaRPr>
          </a:p>
        </p:txBody>
      </p:sp>
      <p:sp>
        <p:nvSpPr>
          <p:cNvPr id="1042" name="Google Shape;1042;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Both Parent &amp; Child continue creation of the new process with fork().</a:t>
            </a:r>
            <a:endParaRPr>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Return code of fork() 🡺 0 </a:t>
            </a:r>
            <a:r>
              <a:rPr lang="en-US">
                <a:solidFill>
                  <a:srgbClr val="FF0000"/>
                </a:solidFill>
                <a:latin typeface="Cambria"/>
                <a:ea typeface="Cambria"/>
                <a:cs typeface="Cambria"/>
                <a:sym typeface="Cambria"/>
              </a:rPr>
              <a:t>(Child Process)</a:t>
            </a:r>
            <a:endParaRPr>
              <a:solidFill>
                <a:srgbClr val="FF0000"/>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Return code of fork() 🡺 Non Zero </a:t>
            </a:r>
            <a:r>
              <a:rPr lang="en-US">
                <a:solidFill>
                  <a:srgbClr val="FF0000"/>
                </a:solidFill>
                <a:latin typeface="Cambria"/>
                <a:ea typeface="Cambria"/>
                <a:cs typeface="Cambria"/>
                <a:sym typeface="Cambria"/>
              </a:rPr>
              <a:t>(Parent Process)</a:t>
            </a:r>
            <a:endParaRPr>
              <a:solidFill>
                <a:srgbClr val="FF0000"/>
              </a:solidFill>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pic>
        <p:nvPicPr>
          <p:cNvPr id="1043" name="Google Shape;1043;p66"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044" name="Google Shape;1044;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1045" name="Google Shape;1045;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65</a:t>
            </a:fld>
            <a:endParaRPr>
              <a:latin typeface="Cambria"/>
              <a:ea typeface="Cambria"/>
              <a:cs typeface="Cambria"/>
              <a:sym typeface="Cambria"/>
            </a:endParaRPr>
          </a:p>
        </p:txBody>
      </p:sp>
      <p:grpSp>
        <p:nvGrpSpPr>
          <p:cNvPr id="1046" name="Google Shape;1046;p66"/>
          <p:cNvGrpSpPr/>
          <p:nvPr/>
        </p:nvGrpSpPr>
        <p:grpSpPr>
          <a:xfrm>
            <a:off x="473686" y="136525"/>
            <a:ext cx="6386877" cy="687758"/>
            <a:chOff x="442548" y="343927"/>
            <a:chExt cx="6386877" cy="687758"/>
          </a:xfrm>
        </p:grpSpPr>
        <p:sp>
          <p:nvSpPr>
            <p:cNvPr id="1047" name="Google Shape;1047;p66"/>
            <p:cNvSpPr/>
            <p:nvPr/>
          </p:nvSpPr>
          <p:spPr>
            <a:xfrm>
              <a:off x="442548" y="343927"/>
              <a:ext cx="6386877" cy="687758"/>
            </a:xfrm>
            <a:prstGeom prst="rect">
              <a:avLst/>
            </a:prstGeom>
            <a:gradFill>
              <a:gsLst>
                <a:gs pos="0">
                  <a:srgbClr val="AFAFAF"/>
                </a:gs>
                <a:gs pos="50000">
                  <a:schemeClr val="accent3"/>
                </a:gs>
                <a:gs pos="100000">
                  <a:srgbClr val="91919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6"/>
            <p:cNvSpPr txBox="1"/>
            <p:nvPr/>
          </p:nvSpPr>
          <p:spPr>
            <a:xfrm>
              <a:off x="442548" y="34392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Creation</a:t>
              </a:r>
              <a:endParaRPr sz="3200">
                <a:solidFill>
                  <a:schemeClr val="lt1"/>
                </a:solidFill>
                <a:latin typeface="Cambria"/>
                <a:ea typeface="Cambria"/>
                <a:cs typeface="Cambria"/>
                <a:sym typeface="Cambria"/>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67"/>
          <p:cNvSpPr txBox="1">
            <a:spLocks noGrp="1"/>
          </p:cNvSpPr>
          <p:nvPr>
            <p:ph type="title"/>
          </p:nvPr>
        </p:nvSpPr>
        <p:spPr>
          <a:xfrm>
            <a:off x="496679" y="265214"/>
            <a:ext cx="7542421" cy="43219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6600"/>
              </a:buClr>
              <a:buSzPts val="2800"/>
              <a:buFont typeface="Cambria"/>
              <a:buNone/>
            </a:pPr>
            <a:r>
              <a:rPr lang="en-US" sz="2800" b="1">
                <a:solidFill>
                  <a:srgbClr val="006600"/>
                </a:solidFill>
                <a:latin typeface="Cambria"/>
                <a:ea typeface="Cambria"/>
                <a:cs typeface="Cambria"/>
                <a:sym typeface="Cambria"/>
              </a:rPr>
              <a:t>Creating a Separate Process using fork()</a:t>
            </a:r>
            <a:endParaRPr sz="2800" b="1">
              <a:solidFill>
                <a:srgbClr val="006600"/>
              </a:solidFill>
              <a:latin typeface="Cambria"/>
              <a:ea typeface="Cambria"/>
              <a:cs typeface="Cambria"/>
              <a:sym typeface="Cambria"/>
            </a:endParaRPr>
          </a:p>
        </p:txBody>
      </p:sp>
      <p:sp>
        <p:nvSpPr>
          <p:cNvPr id="1054" name="Google Shape;1054;p67"/>
          <p:cNvSpPr txBox="1">
            <a:spLocks noGrp="1"/>
          </p:cNvSpPr>
          <p:nvPr>
            <p:ph type="body" idx="1"/>
          </p:nvPr>
        </p:nvSpPr>
        <p:spPr>
          <a:xfrm>
            <a:off x="819150" y="1426491"/>
            <a:ext cx="5800725" cy="4427099"/>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1200"/>
              <a:buFont typeface="Arial"/>
              <a:buNone/>
            </a:pPr>
            <a:r>
              <a:rPr lang="en-US" sz="1200">
                <a:latin typeface="Cambria"/>
                <a:ea typeface="Cambria"/>
                <a:cs typeface="Cambria"/>
                <a:sym typeface="Cambria"/>
              </a:rPr>
              <a:t>#include &lt;sys/types.h&gt;</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#include &lt;studio.h&gt;</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#include &lt;unistd.h&gt;</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int main()</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processID  pid;</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a:t>
            </a:r>
            <a:r>
              <a:rPr lang="en-US" sz="1200">
                <a:solidFill>
                  <a:srgbClr val="FF0000"/>
                </a:solidFill>
                <a:latin typeface="Cambria"/>
                <a:ea typeface="Cambria"/>
                <a:cs typeface="Cambria"/>
                <a:sym typeface="Cambria"/>
              </a:rPr>
              <a:t>/* create a process */</a:t>
            </a:r>
            <a:endParaRPr sz="1200">
              <a:solidFill>
                <a:srgbClr val="FF0000"/>
              </a:solidFill>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pid = fork();</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if (pid &lt; 0)                       </a:t>
            </a:r>
            <a:r>
              <a:rPr lang="en-US" sz="1200">
                <a:solidFill>
                  <a:srgbClr val="FF0000"/>
                </a:solidFill>
                <a:latin typeface="Cambria"/>
                <a:ea typeface="Cambria"/>
                <a:cs typeface="Cambria"/>
                <a:sym typeface="Cambria"/>
              </a:rPr>
              <a:t>/* error occurred */</a:t>
            </a:r>
            <a:endParaRPr sz="1200">
              <a:solidFill>
                <a:srgbClr val="FF0000"/>
              </a:solidFill>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fprintf(stderr, “ERROR");</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else if (pid == 0)              </a:t>
            </a:r>
            <a:r>
              <a:rPr lang="en-US" sz="1200">
                <a:solidFill>
                  <a:srgbClr val="FF0000"/>
                </a:solidFill>
                <a:latin typeface="Cambria"/>
                <a:ea typeface="Cambria"/>
                <a:cs typeface="Cambria"/>
                <a:sym typeface="Cambria"/>
              </a:rPr>
              <a:t>/* child process */</a:t>
            </a:r>
            <a:endParaRPr sz="1200">
              <a:solidFill>
                <a:srgbClr val="FF0000"/>
              </a:solidFill>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execlp("/bin/ls", "ls", NULL);</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else                                /* parent process */</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a:t>
            </a:r>
            <a:r>
              <a:rPr lang="en-US" sz="1200">
                <a:solidFill>
                  <a:srgbClr val="FF0000"/>
                </a:solidFill>
                <a:latin typeface="Cambria"/>
                <a:ea typeface="Cambria"/>
                <a:cs typeface="Cambria"/>
                <a:sym typeface="Cambria"/>
              </a:rPr>
              <a:t>/* parent waits for the child to complete */</a:t>
            </a:r>
            <a:endParaRPr sz="1200">
              <a:solidFill>
                <a:srgbClr val="FF0000"/>
              </a:solidFill>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wait (NULL);</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printf ("Child Complete");</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a:t>
            </a:r>
            <a:endParaRPr sz="1200">
              <a:latin typeface="Cambria"/>
              <a:ea typeface="Cambria"/>
              <a:cs typeface="Cambria"/>
              <a:sym typeface="Cambria"/>
            </a:endParaRPr>
          </a:p>
          <a:p>
            <a:pPr marL="228600" lvl="0" indent="-228600" algn="l" rtl="0">
              <a:lnSpc>
                <a:spcPct val="80000"/>
              </a:lnSpc>
              <a:spcBef>
                <a:spcPts val="1000"/>
              </a:spcBef>
              <a:spcAft>
                <a:spcPts val="0"/>
              </a:spcAft>
              <a:buClr>
                <a:schemeClr val="dk1"/>
              </a:buClr>
              <a:buSzPts val="1200"/>
              <a:buFont typeface="Arial"/>
              <a:buNone/>
            </a:pPr>
            <a:r>
              <a:rPr lang="en-US" sz="1200">
                <a:latin typeface="Cambria"/>
                <a:ea typeface="Cambria"/>
                <a:cs typeface="Cambria"/>
                <a:sym typeface="Cambria"/>
              </a:rPr>
              <a:t>	</a:t>
            </a:r>
            <a:endParaRPr sz="1200">
              <a:latin typeface="Cambria"/>
              <a:ea typeface="Cambria"/>
              <a:cs typeface="Cambria"/>
              <a:sym typeface="Cambria"/>
            </a:endParaRPr>
          </a:p>
        </p:txBody>
      </p:sp>
      <p:pic>
        <p:nvPicPr>
          <p:cNvPr id="1055" name="Google Shape;1055;p6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pic>
        <p:nvPicPr>
          <p:cNvPr id="1056" name="Google Shape;1056;p67"/>
          <p:cNvPicPr preferRelativeResize="0"/>
          <p:nvPr/>
        </p:nvPicPr>
        <p:blipFill rotWithShape="1">
          <a:blip r:embed="rId4">
            <a:alphaModFix/>
          </a:blip>
          <a:srcRect/>
          <a:stretch/>
        </p:blipFill>
        <p:spPr>
          <a:xfrm>
            <a:off x="5985495" y="1213307"/>
            <a:ext cx="5230193" cy="4853465"/>
          </a:xfrm>
          <a:prstGeom prst="rect">
            <a:avLst/>
          </a:prstGeom>
          <a:noFill/>
          <a:ln>
            <a:noFill/>
          </a:ln>
        </p:spPr>
      </p:pic>
      <p:grpSp>
        <p:nvGrpSpPr>
          <p:cNvPr id="1057" name="Google Shape;1057;p67"/>
          <p:cNvGrpSpPr/>
          <p:nvPr/>
        </p:nvGrpSpPr>
        <p:grpSpPr>
          <a:xfrm>
            <a:off x="619126" y="865498"/>
            <a:ext cx="2876550" cy="392906"/>
            <a:chOff x="1980406" y="661"/>
            <a:chExt cx="4167187" cy="2500312"/>
          </a:xfrm>
        </p:grpSpPr>
        <p:sp>
          <p:nvSpPr>
            <p:cNvPr id="1058" name="Google Shape;1058;p67"/>
            <p:cNvSpPr/>
            <p:nvPr/>
          </p:nvSpPr>
          <p:spPr>
            <a:xfrm>
              <a:off x="1980406" y="661"/>
              <a:ext cx="4167187" cy="2500312"/>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7"/>
            <p:cNvSpPr txBox="1"/>
            <p:nvPr/>
          </p:nvSpPr>
          <p:spPr>
            <a:xfrm>
              <a:off x="1980406" y="661"/>
              <a:ext cx="4167187" cy="2500312"/>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a:solidFill>
                    <a:schemeClr val="lt1"/>
                  </a:solidFill>
                  <a:latin typeface="Cambria"/>
                  <a:ea typeface="Cambria"/>
                  <a:cs typeface="Cambria"/>
                  <a:sym typeface="Cambria"/>
                </a:rPr>
                <a:t>Example 1</a:t>
              </a:r>
              <a:endParaRPr sz="2000">
                <a:solidFill>
                  <a:schemeClr val="lt1"/>
                </a:solidFill>
                <a:latin typeface="Cambria"/>
                <a:ea typeface="Cambria"/>
                <a:cs typeface="Cambria"/>
                <a:sym typeface="Cambria"/>
              </a:endParaRPr>
            </a:p>
          </p:txBody>
        </p:sp>
      </p:grpSp>
      <p:grpSp>
        <p:nvGrpSpPr>
          <p:cNvPr id="1060" name="Google Shape;1060;p67"/>
          <p:cNvGrpSpPr/>
          <p:nvPr/>
        </p:nvGrpSpPr>
        <p:grpSpPr>
          <a:xfrm>
            <a:off x="6619875" y="697411"/>
            <a:ext cx="3657290" cy="481968"/>
            <a:chOff x="-179597" y="270933"/>
            <a:chExt cx="8307597" cy="4876800"/>
          </a:xfrm>
        </p:grpSpPr>
        <p:sp>
          <p:nvSpPr>
            <p:cNvPr id="1061" name="Google Shape;1061;p67"/>
            <p:cNvSpPr/>
            <p:nvPr/>
          </p:nvSpPr>
          <p:spPr>
            <a:xfrm>
              <a:off x="0" y="270933"/>
              <a:ext cx="8128000" cy="4876800"/>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7"/>
            <p:cNvSpPr txBox="1"/>
            <p:nvPr/>
          </p:nvSpPr>
          <p:spPr>
            <a:xfrm>
              <a:off x="-179597" y="270933"/>
              <a:ext cx="8128000" cy="4876800"/>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a:solidFill>
                    <a:schemeClr val="lt1"/>
                  </a:solidFill>
                  <a:latin typeface="Cambria"/>
                  <a:ea typeface="Cambria"/>
                  <a:cs typeface="Cambria"/>
                  <a:sym typeface="Cambria"/>
                </a:rPr>
                <a:t>Example 2</a:t>
              </a:r>
              <a:endParaRPr sz="2000">
                <a:solidFill>
                  <a:schemeClr val="lt1"/>
                </a:solidFill>
                <a:latin typeface="Cambria"/>
                <a:ea typeface="Cambria"/>
                <a:cs typeface="Cambria"/>
                <a:sym typeface="Cambria"/>
              </a:endParaRPr>
            </a:p>
          </p:txBody>
        </p:sp>
      </p:grpSp>
      <p:sp>
        <p:nvSpPr>
          <p:cNvPr id="1064" name="Google Shape;106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065" name="Google Shape;106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68"/>
          <p:cNvSpPr txBox="1">
            <a:spLocks noGrp="1"/>
          </p:cNvSpPr>
          <p:nvPr>
            <p:ph type="body" idx="1"/>
          </p:nvPr>
        </p:nvSpPr>
        <p:spPr>
          <a:xfrm>
            <a:off x="838200" y="1587500"/>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dirty="0">
                <a:latin typeface="Cambria"/>
                <a:ea typeface="Cambria"/>
                <a:cs typeface="Cambria"/>
                <a:sym typeface="Cambria"/>
              </a:rPr>
              <a:t>Processes are terminated by themselves when they finish’1 executing their last statement, then operating system USES exit( ) system call to delete its context. </a:t>
            </a:r>
            <a:endParaRPr sz="2400" dirty="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400"/>
              <a:buChar char="•"/>
            </a:pPr>
            <a:r>
              <a:rPr lang="en-US" sz="2400" dirty="0">
                <a:latin typeface="Cambria"/>
                <a:ea typeface="Cambria"/>
                <a:cs typeface="Cambria"/>
                <a:sym typeface="Cambria"/>
              </a:rPr>
              <a:t>Then all the resources held by that process like physical and virtual memory, buffers, open files etc., are taken back by the operating system. A process P can be terminated either by operation system or by the parent process of P.</a:t>
            </a:r>
            <a:endParaRPr sz="2400" dirty="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400"/>
              <a:buChar char="•"/>
            </a:pPr>
            <a:r>
              <a:rPr lang="en-US" sz="2400" dirty="0">
                <a:latin typeface="Cambria"/>
                <a:ea typeface="Cambria"/>
                <a:cs typeface="Cambria"/>
                <a:sym typeface="Cambria"/>
              </a:rPr>
              <a:t>A parent may terminate a process due to one of the following reasons,</a:t>
            </a:r>
            <a:endParaRPr sz="2400" dirty="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400"/>
              <a:buChar char="•"/>
            </a:pPr>
            <a:r>
              <a:rPr lang="en-US" sz="2400" b="1" dirty="0">
                <a:latin typeface="Cambria"/>
                <a:ea typeface="Cambria"/>
                <a:cs typeface="Cambria"/>
                <a:sym typeface="Cambria"/>
              </a:rPr>
              <a:t>(</a:t>
            </a:r>
            <a:r>
              <a:rPr lang="en-US" sz="2400" b="1" dirty="0" err="1">
                <a:latin typeface="Cambria"/>
                <a:ea typeface="Cambria"/>
                <a:cs typeface="Cambria"/>
                <a:sym typeface="Cambria"/>
              </a:rPr>
              <a:t>i</a:t>
            </a:r>
            <a:r>
              <a:rPr lang="en-US" sz="2400" b="1" dirty="0">
                <a:latin typeface="Cambria"/>
                <a:ea typeface="Cambria"/>
                <a:cs typeface="Cambria"/>
                <a:sym typeface="Cambria"/>
              </a:rPr>
              <a:t>).</a:t>
            </a:r>
            <a:r>
              <a:rPr lang="en-US" sz="2400" dirty="0">
                <a:latin typeface="Cambria"/>
                <a:ea typeface="Cambria"/>
                <a:cs typeface="Cambria"/>
                <a:sym typeface="Cambria"/>
              </a:rPr>
              <a:t> When task given to the child is not required now.</a:t>
            </a:r>
            <a:endParaRPr sz="2400" dirty="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400"/>
              <a:buChar char="•"/>
            </a:pPr>
            <a:r>
              <a:rPr lang="en-US" sz="2400" b="1" dirty="0">
                <a:latin typeface="Cambria"/>
                <a:ea typeface="Cambria"/>
                <a:cs typeface="Cambria"/>
                <a:sym typeface="Cambria"/>
              </a:rPr>
              <a:t>(ii).</a:t>
            </a:r>
            <a:r>
              <a:rPr lang="en-US" sz="2400" dirty="0">
                <a:latin typeface="Cambria"/>
                <a:ea typeface="Cambria"/>
                <a:cs typeface="Cambria"/>
                <a:sym typeface="Cambria"/>
              </a:rPr>
              <a:t> When child has taken more resources than its limit.</a:t>
            </a:r>
            <a:endParaRPr sz="2400" dirty="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2400"/>
              <a:buChar char="•"/>
            </a:pPr>
            <a:r>
              <a:rPr lang="en-US" sz="2400" b="1" dirty="0">
                <a:latin typeface="Cambria"/>
                <a:ea typeface="Cambria"/>
                <a:cs typeface="Cambria"/>
                <a:sym typeface="Cambria"/>
              </a:rPr>
              <a:t>(iii).</a:t>
            </a:r>
            <a:r>
              <a:rPr lang="en-US" sz="2400" dirty="0">
                <a:latin typeface="Cambria"/>
                <a:ea typeface="Cambria"/>
                <a:cs typeface="Cambria"/>
                <a:sym typeface="Cambria"/>
              </a:rPr>
              <a:t> The parent of the process is exiting, as a result all its children are deleted. This is called as cascaded termination.</a:t>
            </a:r>
            <a:endParaRPr sz="2400" dirty="0">
              <a:latin typeface="Cambria"/>
              <a:ea typeface="Cambria"/>
              <a:cs typeface="Cambria"/>
              <a:sym typeface="Cambria"/>
            </a:endParaRPr>
          </a:p>
          <a:p>
            <a:pPr marL="228600" lvl="0" indent="-76200" algn="l" rtl="0">
              <a:lnSpc>
                <a:spcPct val="90000"/>
              </a:lnSpc>
              <a:spcBef>
                <a:spcPts val="1000"/>
              </a:spcBef>
              <a:spcAft>
                <a:spcPts val="0"/>
              </a:spcAft>
              <a:buClr>
                <a:schemeClr val="dk1"/>
              </a:buClr>
              <a:buSzPts val="2400"/>
              <a:buNone/>
            </a:pPr>
            <a:endParaRPr sz="2400" dirty="0">
              <a:latin typeface="Cambria"/>
              <a:ea typeface="Cambria"/>
              <a:cs typeface="Cambria"/>
              <a:sym typeface="Cambria"/>
            </a:endParaRPr>
          </a:p>
        </p:txBody>
      </p:sp>
      <p:pic>
        <p:nvPicPr>
          <p:cNvPr id="1071" name="Google Shape;1071;p68"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072" name="Google Shape;1072;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073" name="Google Shape;1073;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67</a:t>
            </a:fld>
            <a:endParaRPr/>
          </a:p>
        </p:txBody>
      </p:sp>
      <p:grpSp>
        <p:nvGrpSpPr>
          <p:cNvPr id="1074" name="Google Shape;1074;p68"/>
          <p:cNvGrpSpPr/>
          <p:nvPr/>
        </p:nvGrpSpPr>
        <p:grpSpPr>
          <a:xfrm>
            <a:off x="464161" y="308028"/>
            <a:ext cx="6386877" cy="687758"/>
            <a:chOff x="442548" y="1375757"/>
            <a:chExt cx="6386877" cy="687758"/>
          </a:xfrm>
        </p:grpSpPr>
        <p:sp>
          <p:nvSpPr>
            <p:cNvPr id="1075" name="Google Shape;1075;p68"/>
            <p:cNvSpPr/>
            <p:nvPr/>
          </p:nvSpPr>
          <p:spPr>
            <a:xfrm>
              <a:off x="442548" y="1375757"/>
              <a:ext cx="6386877" cy="687758"/>
            </a:xfrm>
            <a:prstGeom prst="rect">
              <a:avLst/>
            </a:prstGeom>
            <a:gradFill>
              <a:gsLst>
                <a:gs pos="0">
                  <a:srgbClr val="FF4747"/>
                </a:gs>
                <a:gs pos="50000">
                  <a:srgbClr val="FF0000"/>
                </a:gs>
                <a:gs pos="100000">
                  <a:srgbClr val="E300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txBox="1"/>
            <p:nvPr/>
          </p:nvSpPr>
          <p:spPr>
            <a:xfrm>
              <a:off x="442548" y="137575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Termination</a:t>
              </a:r>
              <a:endParaRPr sz="3200">
                <a:solidFill>
                  <a:schemeClr val="lt1"/>
                </a:solidFill>
                <a:latin typeface="Cambria"/>
                <a:ea typeface="Cambria"/>
                <a:cs typeface="Cambria"/>
                <a:sym typeface="Cambria"/>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69"/>
          <p:cNvSpPr txBox="1">
            <a:spLocks noGrp="1"/>
          </p:cNvSpPr>
          <p:nvPr>
            <p:ph type="title"/>
          </p:nvPr>
        </p:nvSpPr>
        <p:spPr>
          <a:xfrm>
            <a:off x="247650" y="76200"/>
            <a:ext cx="10515600" cy="6572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endParaRPr sz="3600" b="1">
              <a:latin typeface="Cambria"/>
              <a:ea typeface="Cambria"/>
              <a:cs typeface="Cambria"/>
              <a:sym typeface="Cambria"/>
            </a:endParaRPr>
          </a:p>
        </p:txBody>
      </p:sp>
      <p:sp>
        <p:nvSpPr>
          <p:cNvPr id="1082" name="Google Shape;1082;p69"/>
          <p:cNvSpPr txBox="1">
            <a:spLocks noGrp="1"/>
          </p:cNvSpPr>
          <p:nvPr>
            <p:ph type="body" idx="1"/>
          </p:nvPr>
        </p:nvSpPr>
        <p:spPr>
          <a:xfrm>
            <a:off x="461169" y="733425"/>
            <a:ext cx="10934700" cy="54292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00FF"/>
              </a:buClr>
              <a:buSzPts val="1500"/>
              <a:buNone/>
            </a:pPr>
            <a:r>
              <a:rPr lang="en-US" sz="1500" b="1" u="sng">
                <a:solidFill>
                  <a:srgbClr val="FF00FF"/>
                </a:solidFill>
                <a:latin typeface="Cambria"/>
                <a:ea typeface="Cambria"/>
                <a:cs typeface="Cambria"/>
                <a:sym typeface="Cambria"/>
              </a:rPr>
              <a:t>Exit()</a:t>
            </a:r>
            <a:endParaRPr sz="1500" b="1" u="sng">
              <a:solidFill>
                <a:srgbClr val="FF00FF"/>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500"/>
              <a:buChar char="•"/>
            </a:pPr>
            <a:r>
              <a:rPr lang="en-US" sz="1500">
                <a:latin typeface="Cambria"/>
                <a:ea typeface="Cambria"/>
                <a:cs typeface="Cambria"/>
                <a:sym typeface="Cambria"/>
              </a:rPr>
              <a:t>Process terminates by itself (ie) when the process finish executing the final statement.</a:t>
            </a:r>
            <a:endParaRPr sz="1500">
              <a:latin typeface="Cambria"/>
              <a:ea typeface="Cambria"/>
              <a:cs typeface="Cambria"/>
              <a:sym typeface="Cambria"/>
            </a:endParaRPr>
          </a:p>
          <a:p>
            <a:pPr marL="685800" lvl="1" indent="-228600" algn="l" rtl="0">
              <a:lnSpc>
                <a:spcPct val="90000"/>
              </a:lnSpc>
              <a:spcBef>
                <a:spcPts val="500"/>
              </a:spcBef>
              <a:spcAft>
                <a:spcPts val="0"/>
              </a:spcAft>
              <a:buClr>
                <a:srgbClr val="FF0000"/>
              </a:buClr>
              <a:buSzPts val="1500"/>
              <a:buChar char="•"/>
            </a:pPr>
            <a:r>
              <a:rPr lang="en-US" sz="1500">
                <a:solidFill>
                  <a:srgbClr val="FF0000"/>
                </a:solidFill>
                <a:latin typeface="Cambria"/>
                <a:ea typeface="Cambria"/>
                <a:cs typeface="Cambria"/>
                <a:sym typeface="Cambria"/>
              </a:rPr>
              <a:t>System call: exit()</a:t>
            </a:r>
            <a:endParaRPr sz="1500">
              <a:solidFill>
                <a:srgbClr val="FF0000"/>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Returns  status data from child to parent (via </a:t>
            </a:r>
            <a:r>
              <a:rPr lang="en-US" sz="1500" b="1">
                <a:solidFill>
                  <a:srgbClr val="000000"/>
                </a:solidFill>
                <a:latin typeface="Cambria"/>
                <a:ea typeface="Cambria"/>
                <a:cs typeface="Cambria"/>
                <a:sym typeface="Cambria"/>
              </a:rPr>
              <a:t>wait()</a:t>
            </a:r>
            <a:r>
              <a:rPr lang="en-US" sz="1500">
                <a:latin typeface="Cambria"/>
                <a:ea typeface="Cambria"/>
                <a:cs typeface="Cambria"/>
                <a:sym typeface="Cambria"/>
              </a:rPr>
              <a:t>)</a:t>
            </a:r>
            <a:endParaRPr sz="15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Process’ resources are deallocated by operating system</a:t>
            </a:r>
            <a:endParaRPr sz="1500">
              <a:latin typeface="Cambria"/>
              <a:ea typeface="Cambria"/>
              <a:cs typeface="Cambria"/>
              <a:sym typeface="Cambria"/>
            </a:endParaRPr>
          </a:p>
          <a:p>
            <a:pPr marL="0" lvl="0" indent="0" algn="l" rtl="0">
              <a:lnSpc>
                <a:spcPct val="90000"/>
              </a:lnSpc>
              <a:spcBef>
                <a:spcPts val="1000"/>
              </a:spcBef>
              <a:spcAft>
                <a:spcPts val="0"/>
              </a:spcAft>
              <a:buClr>
                <a:srgbClr val="FF00FF"/>
              </a:buClr>
              <a:buSzPts val="1500"/>
              <a:buNone/>
            </a:pPr>
            <a:r>
              <a:rPr lang="en-US" sz="1500" b="1" u="sng">
                <a:solidFill>
                  <a:srgbClr val="FF00FF"/>
                </a:solidFill>
                <a:latin typeface="Cambria"/>
                <a:ea typeface="Cambria"/>
                <a:cs typeface="Cambria"/>
                <a:sym typeface="Cambria"/>
              </a:rPr>
              <a:t>Abort()</a:t>
            </a:r>
            <a:endParaRPr sz="1500" b="1" u="sng">
              <a:solidFill>
                <a:srgbClr val="FF00FF"/>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500"/>
              <a:buChar char="•"/>
            </a:pPr>
            <a:r>
              <a:rPr lang="en-US" sz="1500">
                <a:latin typeface="Cambria"/>
                <a:ea typeface="Cambria"/>
                <a:cs typeface="Cambria"/>
                <a:sym typeface="Cambria"/>
              </a:rPr>
              <a:t>The parent process terminating the child process</a:t>
            </a:r>
            <a:endParaRPr sz="1500">
              <a:latin typeface="Cambria"/>
              <a:ea typeface="Cambria"/>
              <a:cs typeface="Cambria"/>
              <a:sym typeface="Cambria"/>
            </a:endParaRPr>
          </a:p>
          <a:p>
            <a:pPr marL="685800" lvl="1" indent="-228600" algn="l" rtl="0">
              <a:lnSpc>
                <a:spcPct val="90000"/>
              </a:lnSpc>
              <a:spcBef>
                <a:spcPts val="500"/>
              </a:spcBef>
              <a:spcAft>
                <a:spcPts val="0"/>
              </a:spcAft>
              <a:buClr>
                <a:srgbClr val="FF0000"/>
              </a:buClr>
              <a:buSzPts val="1500"/>
              <a:buChar char="•"/>
            </a:pPr>
            <a:r>
              <a:rPr lang="en-US" sz="1500">
                <a:solidFill>
                  <a:srgbClr val="FF0000"/>
                </a:solidFill>
                <a:latin typeface="Cambria"/>
                <a:ea typeface="Cambria"/>
                <a:cs typeface="Cambria"/>
                <a:sym typeface="Cambria"/>
              </a:rPr>
              <a:t>System call: Terminate Process()</a:t>
            </a:r>
            <a:endParaRPr sz="1500">
              <a:solidFill>
                <a:srgbClr val="FF0000"/>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500"/>
              <a:buChar char="•"/>
            </a:pPr>
            <a:r>
              <a:rPr lang="en-US" sz="1500">
                <a:latin typeface="Cambria"/>
                <a:ea typeface="Cambria"/>
                <a:cs typeface="Cambria"/>
                <a:sym typeface="Cambria"/>
              </a:rPr>
              <a:t>Parent may terminate the execution of children processes  using the </a:t>
            </a:r>
            <a:r>
              <a:rPr lang="en-US" sz="1500" b="1">
                <a:solidFill>
                  <a:srgbClr val="000000"/>
                </a:solidFill>
                <a:latin typeface="Cambria"/>
                <a:ea typeface="Cambria"/>
                <a:cs typeface="Cambria"/>
                <a:sym typeface="Cambria"/>
              </a:rPr>
              <a:t>abort()</a:t>
            </a:r>
            <a:r>
              <a:rPr lang="en-US" sz="1500">
                <a:latin typeface="Cambria"/>
                <a:ea typeface="Cambria"/>
                <a:cs typeface="Cambria"/>
                <a:sym typeface="Cambria"/>
              </a:rPr>
              <a:t> system call.  Some reasons for doing so:</a:t>
            </a:r>
            <a:endParaRPr sz="15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Child has exceeded allocated resources</a:t>
            </a:r>
            <a:endParaRPr sz="15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Task assigned to child is no longer required</a:t>
            </a:r>
            <a:endParaRPr sz="15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The parent is exiting and the operating systems does not allow  a child to continue if its parent terminates</a:t>
            </a:r>
            <a:endParaRPr sz="15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500"/>
              <a:buChar char="•"/>
            </a:pPr>
            <a:r>
              <a:rPr lang="en-US" sz="1500">
                <a:latin typeface="Cambria"/>
                <a:ea typeface="Cambria"/>
                <a:cs typeface="Cambria"/>
                <a:sym typeface="Cambria"/>
              </a:rPr>
              <a:t>Reasons for termination</a:t>
            </a:r>
            <a:endParaRPr sz="15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Child has exceeded allocated resources</a:t>
            </a:r>
            <a:endParaRPr sz="15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Task assigned to child is no longer required</a:t>
            </a:r>
            <a:endParaRPr sz="15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If parent is exiting, some OS doesn’t allow child to process</a:t>
            </a:r>
            <a:endParaRPr sz="1500">
              <a:latin typeface="Cambria"/>
              <a:ea typeface="Cambria"/>
              <a:cs typeface="Cambria"/>
              <a:sym typeface="Cambria"/>
            </a:endParaRPr>
          </a:p>
          <a:p>
            <a:pPr marL="685800" lvl="1" indent="-228600" algn="l" rtl="0">
              <a:lnSpc>
                <a:spcPct val="90000"/>
              </a:lnSpc>
              <a:spcBef>
                <a:spcPts val="500"/>
              </a:spcBef>
              <a:spcAft>
                <a:spcPts val="0"/>
              </a:spcAft>
              <a:buClr>
                <a:srgbClr val="FF0000"/>
              </a:buClr>
              <a:buSzPts val="1500"/>
              <a:buChar char="•"/>
            </a:pPr>
            <a:r>
              <a:rPr lang="en-US" sz="1500" u="sng">
                <a:solidFill>
                  <a:srgbClr val="FF0000"/>
                </a:solidFill>
                <a:latin typeface="Cambria"/>
                <a:ea typeface="Cambria"/>
                <a:cs typeface="Cambria"/>
                <a:sym typeface="Cambria"/>
              </a:rPr>
              <a:t>Cascading termination (2 mark Question)</a:t>
            </a:r>
            <a:endParaRPr sz="1500" u="sng">
              <a:solidFill>
                <a:srgbClr val="FF0000"/>
              </a:solidFill>
              <a:latin typeface="Cambria"/>
              <a:ea typeface="Cambria"/>
              <a:cs typeface="Cambria"/>
              <a:sym typeface="Cambria"/>
            </a:endParaRPr>
          </a:p>
          <a:p>
            <a:pPr marL="1143000" lvl="2"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If the process terminates (either normally or abnormally), then all its children must be terminated.</a:t>
            </a:r>
            <a:endParaRPr sz="1500">
              <a:latin typeface="Cambria"/>
              <a:ea typeface="Cambria"/>
              <a:cs typeface="Cambria"/>
              <a:sym typeface="Cambria"/>
            </a:endParaRPr>
          </a:p>
          <a:p>
            <a:pPr marL="0" lvl="0" indent="0" algn="l" rtl="0">
              <a:lnSpc>
                <a:spcPct val="90000"/>
              </a:lnSpc>
              <a:spcBef>
                <a:spcPts val="1000"/>
              </a:spcBef>
              <a:spcAft>
                <a:spcPts val="0"/>
              </a:spcAft>
              <a:buClr>
                <a:srgbClr val="FF00FF"/>
              </a:buClr>
              <a:buSzPts val="1500"/>
              <a:buNone/>
            </a:pPr>
            <a:r>
              <a:rPr lang="en-US" sz="1500" b="1" u="sng">
                <a:solidFill>
                  <a:srgbClr val="FF00FF"/>
                </a:solidFill>
                <a:latin typeface="Cambria"/>
                <a:ea typeface="Cambria"/>
                <a:cs typeface="Cambria"/>
                <a:sym typeface="Cambria"/>
              </a:rPr>
              <a:t>Kill()</a:t>
            </a:r>
            <a:endParaRPr sz="1500" b="1" u="sng">
              <a:solidFill>
                <a:srgbClr val="FF00FF"/>
              </a:solidFill>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500"/>
              <a:buChar char="•"/>
            </a:pPr>
            <a:r>
              <a:rPr lang="en-US" sz="1500">
                <a:latin typeface="Cambria"/>
                <a:ea typeface="Cambria"/>
                <a:cs typeface="Cambria"/>
                <a:sym typeface="Cambria"/>
              </a:rPr>
              <a:t>By system admin for administration purpose</a:t>
            </a:r>
            <a:endParaRPr sz="1500">
              <a:latin typeface="Cambria"/>
              <a:ea typeface="Cambria"/>
              <a:cs typeface="Cambria"/>
              <a:sym typeface="Cambria"/>
            </a:endParaRPr>
          </a:p>
          <a:p>
            <a:pPr marL="228600" lvl="0" indent="-133350" algn="l" rtl="0">
              <a:lnSpc>
                <a:spcPct val="90000"/>
              </a:lnSpc>
              <a:spcBef>
                <a:spcPts val="1000"/>
              </a:spcBef>
              <a:spcAft>
                <a:spcPts val="0"/>
              </a:spcAft>
              <a:buClr>
                <a:schemeClr val="dk1"/>
              </a:buClr>
              <a:buSzPts val="1500"/>
              <a:buNone/>
            </a:pPr>
            <a:endParaRPr sz="1500">
              <a:latin typeface="Cambria"/>
              <a:ea typeface="Cambria"/>
              <a:cs typeface="Cambria"/>
              <a:sym typeface="Cambria"/>
            </a:endParaRPr>
          </a:p>
        </p:txBody>
      </p:sp>
      <p:pic>
        <p:nvPicPr>
          <p:cNvPr id="1083" name="Google Shape;1083;p6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084" name="Google Shape;1084;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085" name="Google Shape;1085;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68</a:t>
            </a:fld>
            <a:endParaRPr/>
          </a:p>
        </p:txBody>
      </p:sp>
      <p:grpSp>
        <p:nvGrpSpPr>
          <p:cNvPr id="1086" name="Google Shape;1086;p69"/>
          <p:cNvGrpSpPr/>
          <p:nvPr/>
        </p:nvGrpSpPr>
        <p:grpSpPr>
          <a:xfrm>
            <a:off x="163512" y="7567"/>
            <a:ext cx="6386877" cy="687758"/>
            <a:chOff x="442548" y="1375757"/>
            <a:chExt cx="6386877" cy="687758"/>
          </a:xfrm>
        </p:grpSpPr>
        <p:sp>
          <p:nvSpPr>
            <p:cNvPr id="1087" name="Google Shape;1087;p69"/>
            <p:cNvSpPr/>
            <p:nvPr/>
          </p:nvSpPr>
          <p:spPr>
            <a:xfrm>
              <a:off x="442548" y="1375757"/>
              <a:ext cx="6386877" cy="687758"/>
            </a:xfrm>
            <a:prstGeom prst="rect">
              <a:avLst/>
            </a:prstGeom>
            <a:gradFill>
              <a:gsLst>
                <a:gs pos="0">
                  <a:srgbClr val="FF4747"/>
                </a:gs>
                <a:gs pos="50000">
                  <a:srgbClr val="FF0000"/>
                </a:gs>
                <a:gs pos="100000">
                  <a:srgbClr val="E300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9"/>
            <p:cNvSpPr txBox="1"/>
            <p:nvPr/>
          </p:nvSpPr>
          <p:spPr>
            <a:xfrm>
              <a:off x="442548" y="137575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Termination</a:t>
              </a:r>
              <a:endParaRPr sz="3200">
                <a:solidFill>
                  <a:schemeClr val="lt1"/>
                </a:solidFill>
                <a:latin typeface="Cambria"/>
                <a:ea typeface="Cambria"/>
                <a:cs typeface="Cambria"/>
                <a:sym typeface="Cambria"/>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pic>
        <p:nvPicPr>
          <p:cNvPr id="1093" name="Google Shape;1093;p70"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094" name="Google Shape;1094;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69</a:t>
            </a:fld>
            <a:endParaRPr/>
          </a:p>
        </p:txBody>
      </p:sp>
      <p:sp>
        <p:nvSpPr>
          <p:cNvPr id="1095" name="Google Shape;109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097" name="Google Shape;1097;p70"/>
          <p:cNvSpPr/>
          <p:nvPr/>
        </p:nvSpPr>
        <p:spPr>
          <a:xfrm>
            <a:off x="506412" y="904875"/>
            <a:ext cx="10961688" cy="4530725"/>
          </a:xfrm>
          <a:prstGeom prst="rect">
            <a:avLst/>
          </a:prstGeom>
          <a:noFill/>
          <a:ln>
            <a:noFill/>
          </a:ln>
        </p:spPr>
        <p:txBody>
          <a:bodyPr spcFirstLastPara="1" wrap="square" lIns="91425" tIns="45700" rIns="91425" bIns="45700" anchor="t" anchorCtr="0">
            <a:noAutofit/>
          </a:bodyPr>
          <a:lstStyle/>
          <a:p>
            <a:pPr marL="742950" marR="0" lvl="1" indent="-245109" algn="l" rtl="0">
              <a:spcBef>
                <a:spcPts val="0"/>
              </a:spcBef>
              <a:spcAft>
                <a:spcPts val="0"/>
              </a:spcAft>
              <a:buClr>
                <a:srgbClr val="CC6600"/>
              </a:buClr>
              <a:buSzPts val="640"/>
              <a:buFont typeface="Arial"/>
              <a:buNone/>
            </a:pPr>
            <a:endParaRPr sz="800" b="0" i="0" u="none" strike="noStrike" cap="none">
              <a:solidFill>
                <a:schemeClr val="dk1"/>
              </a:solidFill>
              <a:latin typeface="Cambria"/>
              <a:ea typeface="Cambria"/>
              <a:cs typeface="Cambria"/>
              <a:sym typeface="Cambria"/>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Cambria"/>
                <a:ea typeface="Cambria"/>
                <a:cs typeface="Cambria"/>
                <a:sym typeface="Cambria"/>
              </a:rPr>
              <a:t>Some operating systems do not allow child to exists if its parent has terminated.  If a process terminates, then all its children must also be terminated.</a:t>
            </a:r>
            <a:endParaRPr sz="1800">
              <a:solidFill>
                <a:schemeClr val="dk1"/>
              </a:solidFill>
              <a:latin typeface="Cambria"/>
              <a:ea typeface="Cambria"/>
              <a:cs typeface="Cambria"/>
              <a:sym typeface="Cambria"/>
            </a:endParaRPr>
          </a:p>
          <a:p>
            <a:pPr marL="742950" marR="0" lvl="1" indent="-285750" algn="l" rtl="0">
              <a:spcBef>
                <a:spcPts val="630"/>
              </a:spcBef>
              <a:spcAft>
                <a:spcPts val="0"/>
              </a:spcAft>
              <a:buClr>
                <a:srgbClr val="CC6600"/>
              </a:buClr>
              <a:buSzPts val="1440"/>
              <a:buFont typeface="Arial"/>
              <a:buChar char="●"/>
            </a:pPr>
            <a:r>
              <a:rPr lang="en-US" sz="1800" b="1" i="0" u="none" strike="noStrike" cap="none">
                <a:solidFill>
                  <a:schemeClr val="dk1"/>
                </a:solidFill>
                <a:latin typeface="Cambria"/>
                <a:ea typeface="Cambria"/>
                <a:cs typeface="Cambria"/>
                <a:sym typeface="Cambria"/>
              </a:rPr>
              <a:t>cascading termination.  </a:t>
            </a:r>
            <a:r>
              <a:rPr lang="en-US" sz="1800" b="0" i="0" u="none" strike="noStrike" cap="none">
                <a:solidFill>
                  <a:schemeClr val="dk1"/>
                </a:solidFill>
                <a:latin typeface="Cambria"/>
                <a:ea typeface="Cambria"/>
                <a:cs typeface="Cambria"/>
                <a:sym typeface="Cambria"/>
              </a:rPr>
              <a:t>All children, grandchildren, etc.  are  terminated.</a:t>
            </a:r>
            <a:endParaRPr sz="1800" b="1" i="0" u="none" strike="noStrike" cap="none">
              <a:solidFill>
                <a:schemeClr val="dk1"/>
              </a:solidFill>
              <a:latin typeface="Cambria"/>
              <a:ea typeface="Cambria"/>
              <a:cs typeface="Cambria"/>
              <a:sym typeface="Cambria"/>
            </a:endParaRPr>
          </a:p>
          <a:p>
            <a:pPr marL="742950" marR="0" lvl="1" indent="-285750" algn="l" rtl="0">
              <a:spcBef>
                <a:spcPts val="630"/>
              </a:spcBef>
              <a:spcAft>
                <a:spcPts val="0"/>
              </a:spcAft>
              <a:buClr>
                <a:srgbClr val="CC6600"/>
              </a:buClr>
              <a:buSzPts val="1440"/>
              <a:buFont typeface="Arial"/>
              <a:buChar char="●"/>
            </a:pPr>
            <a:r>
              <a:rPr lang="en-US" sz="1800" b="0" i="0" u="none" strike="noStrike" cap="none">
                <a:solidFill>
                  <a:schemeClr val="dk1"/>
                </a:solidFill>
                <a:latin typeface="Cambria"/>
                <a:ea typeface="Cambria"/>
                <a:cs typeface="Cambria"/>
                <a:sym typeface="Cambria"/>
              </a:rPr>
              <a:t>The termination is initiated by the operating system.</a:t>
            </a:r>
            <a:endParaRPr sz="1800" b="1" i="0" u="none" strike="noStrike" cap="none">
              <a:solidFill>
                <a:schemeClr val="dk1"/>
              </a:solidFill>
              <a:latin typeface="Cambria"/>
              <a:ea typeface="Cambria"/>
              <a:cs typeface="Cambria"/>
              <a:sym typeface="Cambria"/>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Cambria"/>
                <a:ea typeface="Cambria"/>
                <a:cs typeface="Cambria"/>
                <a:sym typeface="Cambria"/>
              </a:rPr>
              <a:t>The parent process may wait for termination of a child process by using the </a:t>
            </a:r>
            <a:r>
              <a:rPr lang="en-US" sz="1800" b="1">
                <a:solidFill>
                  <a:srgbClr val="000000"/>
                </a:solidFill>
                <a:latin typeface="Cambria"/>
                <a:ea typeface="Cambria"/>
                <a:cs typeface="Cambria"/>
                <a:sym typeface="Cambria"/>
              </a:rPr>
              <a:t>wait()</a:t>
            </a:r>
            <a:r>
              <a:rPr lang="en-US" sz="1800">
                <a:solidFill>
                  <a:schemeClr val="dk1"/>
                </a:solidFill>
                <a:latin typeface="Cambria"/>
                <a:ea typeface="Cambria"/>
                <a:cs typeface="Cambria"/>
                <a:sym typeface="Cambria"/>
              </a:rPr>
              <a:t>system call</a:t>
            </a:r>
            <a:r>
              <a:rPr lang="en-US" sz="1800" b="1">
                <a:solidFill>
                  <a:srgbClr val="000000"/>
                </a:solidFill>
                <a:latin typeface="Cambria"/>
                <a:ea typeface="Cambria"/>
                <a:cs typeface="Cambria"/>
                <a:sym typeface="Cambria"/>
              </a:rPr>
              <a:t>. </a:t>
            </a:r>
            <a:r>
              <a:rPr lang="en-US" sz="1800">
                <a:solidFill>
                  <a:schemeClr val="dk1"/>
                </a:solidFill>
                <a:latin typeface="Cambria"/>
                <a:ea typeface="Cambria"/>
                <a:cs typeface="Cambria"/>
                <a:sym typeface="Cambria"/>
              </a:rPr>
              <a:t>The call returns status information and the pid of the terminated process</a:t>
            </a:r>
            <a:endParaRPr sz="1800" b="1">
              <a:solidFill>
                <a:srgbClr val="000000"/>
              </a:solidFill>
              <a:latin typeface="Cambria"/>
              <a:ea typeface="Cambria"/>
              <a:cs typeface="Cambria"/>
              <a:sym typeface="Cambria"/>
            </a:endParaRPr>
          </a:p>
          <a:p>
            <a:pPr marL="342900" marR="0" lvl="0" indent="-342900" algn="l" rtl="0">
              <a:spcBef>
                <a:spcPts val="630"/>
              </a:spcBef>
              <a:spcAft>
                <a:spcPts val="0"/>
              </a:spcAft>
              <a:buClr>
                <a:srgbClr val="993300"/>
              </a:buClr>
              <a:buSzPts val="1620"/>
              <a:buFont typeface="Arial"/>
              <a:buNone/>
            </a:pPr>
            <a:r>
              <a:rPr lang="en-US" sz="1800" b="1">
                <a:solidFill>
                  <a:srgbClr val="000000"/>
                </a:solidFill>
                <a:latin typeface="Cambria"/>
                <a:ea typeface="Cambria"/>
                <a:cs typeface="Cambria"/>
                <a:sym typeface="Cambria"/>
              </a:rPr>
              <a:t>      pid = wait(&amp;status); </a:t>
            </a:r>
            <a:endParaRPr sz="1800" b="1">
              <a:solidFill>
                <a:srgbClr val="000000"/>
              </a:solidFill>
              <a:latin typeface="Cambria"/>
              <a:ea typeface="Cambria"/>
              <a:cs typeface="Cambria"/>
              <a:sym typeface="Cambria"/>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Cambria"/>
                <a:ea typeface="Cambria"/>
                <a:cs typeface="Cambria"/>
                <a:sym typeface="Cambria"/>
              </a:rPr>
              <a:t>If no parent waiting (did not invoke </a:t>
            </a:r>
            <a:r>
              <a:rPr lang="en-US" sz="1800" b="1">
                <a:solidFill>
                  <a:srgbClr val="000000"/>
                </a:solidFill>
                <a:latin typeface="Cambria"/>
                <a:ea typeface="Cambria"/>
                <a:cs typeface="Cambria"/>
                <a:sym typeface="Cambria"/>
              </a:rPr>
              <a:t>wait()</a:t>
            </a:r>
            <a:r>
              <a:rPr lang="en-US" sz="1800">
                <a:solidFill>
                  <a:schemeClr val="dk1"/>
                </a:solidFill>
                <a:latin typeface="Cambria"/>
                <a:ea typeface="Cambria"/>
                <a:cs typeface="Cambria"/>
                <a:sym typeface="Cambria"/>
              </a:rPr>
              <a:t>) process is a </a:t>
            </a:r>
            <a:r>
              <a:rPr lang="en-US" sz="1800" b="1">
                <a:solidFill>
                  <a:srgbClr val="3366FF"/>
                </a:solidFill>
                <a:latin typeface="Cambria"/>
                <a:ea typeface="Cambria"/>
                <a:cs typeface="Cambria"/>
                <a:sym typeface="Cambria"/>
              </a:rPr>
              <a:t>zombie</a:t>
            </a:r>
            <a:endParaRPr sz="1800" b="1">
              <a:solidFill>
                <a:srgbClr val="3366FF"/>
              </a:solidFill>
              <a:latin typeface="Cambria"/>
              <a:ea typeface="Cambria"/>
              <a:cs typeface="Cambria"/>
              <a:sym typeface="Cambria"/>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Cambria"/>
                <a:ea typeface="Cambria"/>
                <a:cs typeface="Cambria"/>
                <a:sym typeface="Cambria"/>
              </a:rPr>
              <a:t>If parent terminated without invoking</a:t>
            </a:r>
            <a:r>
              <a:rPr lang="en-US" sz="1800" b="1">
                <a:solidFill>
                  <a:srgbClr val="000000"/>
                </a:solidFill>
                <a:latin typeface="Cambria"/>
                <a:ea typeface="Cambria"/>
                <a:cs typeface="Cambria"/>
                <a:sym typeface="Cambria"/>
              </a:rPr>
              <a:t> wait</a:t>
            </a:r>
            <a:r>
              <a:rPr lang="en-US" sz="1800">
                <a:solidFill>
                  <a:schemeClr val="dk1"/>
                </a:solidFill>
                <a:latin typeface="Cambria"/>
                <a:ea typeface="Cambria"/>
                <a:cs typeface="Cambria"/>
                <a:sym typeface="Cambria"/>
              </a:rPr>
              <a:t> , process is an </a:t>
            </a:r>
            <a:r>
              <a:rPr lang="en-US" sz="1800" b="1">
                <a:solidFill>
                  <a:srgbClr val="3366FF"/>
                </a:solidFill>
                <a:latin typeface="Cambria"/>
                <a:ea typeface="Cambria"/>
                <a:cs typeface="Cambria"/>
                <a:sym typeface="Cambria"/>
              </a:rPr>
              <a:t>orphan</a:t>
            </a:r>
            <a:endParaRPr sz="1800" b="1">
              <a:solidFill>
                <a:srgbClr val="3366FF"/>
              </a:solidFill>
              <a:latin typeface="Cambria"/>
              <a:ea typeface="Cambria"/>
              <a:cs typeface="Cambria"/>
              <a:sym typeface="Cambria"/>
            </a:endParaRPr>
          </a:p>
        </p:txBody>
      </p:sp>
      <p:sp>
        <p:nvSpPr>
          <p:cNvPr id="1098" name="Google Shape;1098;p70"/>
          <p:cNvSpPr txBox="1"/>
          <p:nvPr/>
        </p:nvSpPr>
        <p:spPr>
          <a:xfrm>
            <a:off x="247650" y="76200"/>
            <a:ext cx="10515600" cy="8286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endParaRPr sz="3600" b="1">
              <a:solidFill>
                <a:schemeClr val="dk1"/>
              </a:solidFill>
              <a:latin typeface="Cambria"/>
              <a:ea typeface="Cambria"/>
              <a:cs typeface="Cambria"/>
              <a:sym typeface="Cambria"/>
            </a:endParaRPr>
          </a:p>
        </p:txBody>
      </p:sp>
      <p:grpSp>
        <p:nvGrpSpPr>
          <p:cNvPr id="1099" name="Google Shape;1099;p70"/>
          <p:cNvGrpSpPr/>
          <p:nvPr/>
        </p:nvGrpSpPr>
        <p:grpSpPr>
          <a:xfrm>
            <a:off x="464161" y="308028"/>
            <a:ext cx="6386877" cy="687758"/>
            <a:chOff x="442548" y="1375757"/>
            <a:chExt cx="6386877" cy="687758"/>
          </a:xfrm>
        </p:grpSpPr>
        <p:sp>
          <p:nvSpPr>
            <p:cNvPr id="1100" name="Google Shape;1100;p70"/>
            <p:cNvSpPr/>
            <p:nvPr/>
          </p:nvSpPr>
          <p:spPr>
            <a:xfrm>
              <a:off x="442548" y="1375757"/>
              <a:ext cx="6386877" cy="687758"/>
            </a:xfrm>
            <a:prstGeom prst="rect">
              <a:avLst/>
            </a:prstGeom>
            <a:gradFill>
              <a:gsLst>
                <a:gs pos="0">
                  <a:srgbClr val="FF4747"/>
                </a:gs>
                <a:gs pos="50000">
                  <a:srgbClr val="FF0000"/>
                </a:gs>
                <a:gs pos="100000">
                  <a:srgbClr val="E3000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0"/>
            <p:cNvSpPr txBox="1"/>
            <p:nvPr/>
          </p:nvSpPr>
          <p:spPr>
            <a:xfrm>
              <a:off x="442548" y="1375757"/>
              <a:ext cx="6386877" cy="687758"/>
            </a:xfrm>
            <a:prstGeom prst="rect">
              <a:avLst/>
            </a:prstGeom>
            <a:noFill/>
            <a:ln>
              <a:noFill/>
            </a:ln>
          </p:spPr>
          <p:txBody>
            <a:bodyPr spcFirstLastPara="1" wrap="square" lIns="545900" tIns="81275" rIns="81275" bIns="81275" anchor="ctr" anchorCtr="0">
              <a:noAutofit/>
            </a:bodyPr>
            <a:lstStyle/>
            <a:p>
              <a:pPr marL="0" marR="0" lvl="0" indent="0" algn="l" rtl="0">
                <a:lnSpc>
                  <a:spcPct val="9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Process Termination</a:t>
              </a:r>
              <a:endParaRPr sz="3200">
                <a:solidFill>
                  <a:schemeClr val="lt1"/>
                </a:solidFill>
                <a:latin typeface="Cambria"/>
                <a:ea typeface="Cambria"/>
                <a:cs typeface="Cambria"/>
                <a:sym typeface="Cambri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idx="4294967295"/>
          </p:nvPr>
        </p:nvSpPr>
        <p:spPr>
          <a:xfrm>
            <a:off x="666750" y="404813"/>
            <a:ext cx="6010275"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3300"/>
              </a:buClr>
              <a:buSzPct val="100000"/>
              <a:buFont typeface="Cambria"/>
              <a:buNone/>
            </a:pPr>
            <a:r>
              <a:rPr lang="en-US" sz="2800" b="1">
                <a:solidFill>
                  <a:srgbClr val="003300"/>
                </a:solidFill>
                <a:latin typeface="Cambria"/>
                <a:ea typeface="Cambria"/>
                <a:cs typeface="Cambria"/>
                <a:sym typeface="Cambria"/>
              </a:rPr>
              <a:t>Two view points of Operating System</a:t>
            </a:r>
            <a:br>
              <a:rPr lang="en-US" sz="2800" b="1">
                <a:solidFill>
                  <a:srgbClr val="003300"/>
                </a:solidFill>
                <a:latin typeface="Cambria"/>
                <a:ea typeface="Cambria"/>
                <a:cs typeface="Cambria"/>
                <a:sym typeface="Cambria"/>
              </a:rPr>
            </a:br>
            <a:endParaRPr sz="2800" b="1">
              <a:solidFill>
                <a:srgbClr val="003300"/>
              </a:solidFill>
              <a:latin typeface="Cambria"/>
              <a:ea typeface="Cambria"/>
              <a:cs typeface="Cambria"/>
              <a:sym typeface="Cambria"/>
            </a:endParaRPr>
          </a:p>
        </p:txBody>
      </p:sp>
      <p:sp>
        <p:nvSpPr>
          <p:cNvPr id="173" name="Google Shape;173;p7"/>
          <p:cNvSpPr txBox="1">
            <a:spLocks noGrp="1"/>
          </p:cNvSpPr>
          <p:nvPr>
            <p:ph type="body" idx="4294967295"/>
          </p:nvPr>
        </p:nvSpPr>
        <p:spPr>
          <a:xfrm>
            <a:off x="1343025" y="2101850"/>
            <a:ext cx="10229849" cy="4770438"/>
          </a:xfrm>
          <a:prstGeom prst="rect">
            <a:avLst/>
          </a:prstGeom>
          <a:noFill/>
          <a:ln>
            <a:noFill/>
          </a:ln>
        </p:spPr>
        <p:txBody>
          <a:bodyPr spcFirstLastPara="1" wrap="square" lIns="91425" tIns="45700" rIns="91425" bIns="45700" anchor="t" anchorCtr="0">
            <a:normAutofit/>
          </a:bodyPr>
          <a:lstStyle/>
          <a:p>
            <a:pPr marL="744855" lvl="1" indent="-342900" algn="l" rtl="0">
              <a:lnSpc>
                <a:spcPct val="100000"/>
              </a:lnSpc>
              <a:spcBef>
                <a:spcPts val="0"/>
              </a:spcBef>
              <a:spcAft>
                <a:spcPts val="0"/>
              </a:spcAft>
              <a:buClr>
                <a:schemeClr val="dk1"/>
              </a:buClr>
              <a:buSzPts val="2200"/>
              <a:buFont typeface="Verdana"/>
              <a:buAutoNum type="arabicPeriod"/>
            </a:pPr>
            <a:r>
              <a:rPr lang="en-US" sz="2200">
                <a:latin typeface="Cambria"/>
                <a:ea typeface="Cambria"/>
                <a:cs typeface="Cambria"/>
                <a:sym typeface="Cambria"/>
              </a:rPr>
              <a:t>Users want 🡪 </a:t>
            </a:r>
            <a:r>
              <a:rPr lang="en-US" sz="2200" b="1">
                <a:solidFill>
                  <a:srgbClr val="0033CC"/>
                </a:solidFill>
                <a:latin typeface="Cambria"/>
                <a:ea typeface="Cambria"/>
                <a:cs typeface="Cambria"/>
                <a:sym typeface="Cambria"/>
              </a:rPr>
              <a:t>ease</a:t>
            </a:r>
            <a:r>
              <a:rPr lang="en-US" sz="2200">
                <a:solidFill>
                  <a:srgbClr val="0033CC"/>
                </a:solidFill>
                <a:latin typeface="Cambria"/>
                <a:ea typeface="Cambria"/>
                <a:cs typeface="Cambria"/>
                <a:sym typeface="Cambria"/>
              </a:rPr>
              <a:t> </a:t>
            </a:r>
            <a:r>
              <a:rPr lang="en-US" sz="2200" b="1">
                <a:solidFill>
                  <a:srgbClr val="0033CC"/>
                </a:solidFill>
                <a:latin typeface="Cambria"/>
                <a:ea typeface="Cambria"/>
                <a:cs typeface="Cambria"/>
                <a:sym typeface="Cambria"/>
              </a:rPr>
              <a:t>of</a:t>
            </a:r>
            <a:r>
              <a:rPr lang="en-US" sz="2200">
                <a:solidFill>
                  <a:srgbClr val="0033CC"/>
                </a:solidFill>
                <a:latin typeface="Cambria"/>
                <a:ea typeface="Cambria"/>
                <a:cs typeface="Cambria"/>
                <a:sym typeface="Cambria"/>
              </a:rPr>
              <a:t> </a:t>
            </a:r>
            <a:r>
              <a:rPr lang="en-US" sz="2200" b="1">
                <a:solidFill>
                  <a:srgbClr val="0033CC"/>
                </a:solidFill>
                <a:latin typeface="Cambria"/>
                <a:ea typeface="Cambria"/>
                <a:cs typeface="Cambria"/>
                <a:sym typeface="Cambria"/>
              </a:rPr>
              <a:t>use </a:t>
            </a:r>
            <a:r>
              <a:rPr lang="en-US" sz="2200">
                <a:latin typeface="Cambria"/>
                <a:ea typeface="Cambria"/>
                <a:cs typeface="Cambria"/>
                <a:sym typeface="Cambria"/>
              </a:rPr>
              <a:t>and</a:t>
            </a:r>
            <a:r>
              <a:rPr lang="en-US" sz="2200" b="1">
                <a:solidFill>
                  <a:srgbClr val="0033CC"/>
                </a:solidFill>
                <a:latin typeface="Cambria"/>
                <a:ea typeface="Cambria"/>
                <a:cs typeface="Cambria"/>
                <a:sym typeface="Cambria"/>
              </a:rPr>
              <a:t> good performance &amp; highly convenience</a:t>
            </a:r>
            <a:endParaRPr sz="2200" b="1">
              <a:solidFill>
                <a:srgbClr val="0033CC"/>
              </a:solidFill>
              <a:latin typeface="Cambria"/>
              <a:ea typeface="Cambria"/>
              <a:cs typeface="Cambria"/>
              <a:sym typeface="Cambria"/>
            </a:endParaRPr>
          </a:p>
          <a:p>
            <a:pPr marL="1143000" lvl="2" indent="-228600" algn="l" rtl="0">
              <a:lnSpc>
                <a:spcPct val="100000"/>
              </a:lnSpc>
              <a:spcBef>
                <a:spcPts val="1100"/>
              </a:spcBef>
              <a:spcAft>
                <a:spcPts val="0"/>
              </a:spcAft>
              <a:buClr>
                <a:schemeClr val="dk1"/>
              </a:buClr>
              <a:buSzPts val="2200"/>
              <a:buChar char="•"/>
            </a:pPr>
            <a:r>
              <a:rPr lang="en-US" sz="2200">
                <a:latin typeface="Cambria"/>
                <a:ea typeface="Cambria"/>
                <a:cs typeface="Cambria"/>
                <a:sym typeface="Cambria"/>
              </a:rPr>
              <a:t>Don’t care about </a:t>
            </a:r>
            <a:r>
              <a:rPr lang="en-US" sz="2200" b="1">
                <a:solidFill>
                  <a:srgbClr val="0033CC"/>
                </a:solidFill>
                <a:latin typeface="Cambria"/>
                <a:ea typeface="Cambria"/>
                <a:cs typeface="Cambria"/>
                <a:sym typeface="Cambria"/>
              </a:rPr>
              <a:t>resource</a:t>
            </a:r>
            <a:r>
              <a:rPr lang="en-US" sz="2200">
                <a:solidFill>
                  <a:srgbClr val="0033CC"/>
                </a:solidFill>
                <a:latin typeface="Cambria"/>
                <a:ea typeface="Cambria"/>
                <a:cs typeface="Cambria"/>
                <a:sym typeface="Cambria"/>
              </a:rPr>
              <a:t> </a:t>
            </a:r>
            <a:r>
              <a:rPr lang="en-US" sz="2200" b="1">
                <a:solidFill>
                  <a:srgbClr val="0033CC"/>
                </a:solidFill>
                <a:latin typeface="Cambria"/>
                <a:ea typeface="Cambria"/>
                <a:cs typeface="Cambria"/>
                <a:sym typeface="Cambria"/>
              </a:rPr>
              <a:t>utilization</a:t>
            </a:r>
            <a:endParaRPr sz="2200" b="1">
              <a:solidFill>
                <a:srgbClr val="0033CC"/>
              </a:solidFill>
              <a:latin typeface="Cambria"/>
              <a:ea typeface="Cambria"/>
              <a:cs typeface="Cambria"/>
              <a:sym typeface="Cambria"/>
            </a:endParaRPr>
          </a:p>
          <a:p>
            <a:pPr marL="744855" lvl="1" indent="-342900" algn="l" rtl="0">
              <a:lnSpc>
                <a:spcPct val="100000"/>
              </a:lnSpc>
              <a:spcBef>
                <a:spcPts val="1100"/>
              </a:spcBef>
              <a:spcAft>
                <a:spcPts val="0"/>
              </a:spcAft>
              <a:buClr>
                <a:schemeClr val="dk1"/>
              </a:buClr>
              <a:buSzPts val="2200"/>
              <a:buFont typeface="Verdana"/>
              <a:buAutoNum type="arabicPeriod"/>
            </a:pPr>
            <a:r>
              <a:rPr lang="en-US" sz="2200">
                <a:latin typeface="Cambria"/>
                <a:ea typeface="Cambria"/>
                <a:cs typeface="Cambria"/>
                <a:sym typeface="Cambria"/>
              </a:rPr>
              <a:t>Users can share the terminals,  connected to mainframe or minicomputer. </a:t>
            </a:r>
            <a:endParaRPr sz="2200">
              <a:latin typeface="Cambria"/>
              <a:ea typeface="Cambria"/>
              <a:cs typeface="Cambria"/>
              <a:sym typeface="Cambria"/>
            </a:endParaRPr>
          </a:p>
          <a:p>
            <a:pPr marL="1143000" lvl="2" indent="-228600" algn="l" rtl="0">
              <a:lnSpc>
                <a:spcPct val="100000"/>
              </a:lnSpc>
              <a:spcBef>
                <a:spcPts val="1100"/>
              </a:spcBef>
              <a:spcAft>
                <a:spcPts val="0"/>
              </a:spcAft>
              <a:buClr>
                <a:schemeClr val="dk1"/>
              </a:buClr>
              <a:buSzPts val="2200"/>
              <a:buChar char="•"/>
            </a:pPr>
            <a:r>
              <a:rPr lang="en-US" sz="2200">
                <a:latin typeface="Cambria"/>
                <a:ea typeface="Cambria"/>
                <a:cs typeface="Cambria"/>
                <a:sym typeface="Cambria"/>
              </a:rPr>
              <a:t>Resources are shared, hence maximum resource utilization is possible. </a:t>
            </a:r>
            <a:endParaRPr sz="2200">
              <a:latin typeface="Cambria"/>
              <a:ea typeface="Cambria"/>
              <a:cs typeface="Cambria"/>
              <a:sym typeface="Cambria"/>
            </a:endParaRPr>
          </a:p>
          <a:p>
            <a:pPr marL="744855" lvl="1" indent="-342900" algn="l" rtl="0">
              <a:lnSpc>
                <a:spcPct val="100000"/>
              </a:lnSpc>
              <a:spcBef>
                <a:spcPts val="1100"/>
              </a:spcBef>
              <a:spcAft>
                <a:spcPts val="0"/>
              </a:spcAft>
              <a:buClr>
                <a:schemeClr val="dk1"/>
              </a:buClr>
              <a:buSzPts val="2200"/>
              <a:buFont typeface="Verdana"/>
              <a:buAutoNum type="arabicPeriod"/>
            </a:pPr>
            <a:r>
              <a:rPr lang="en-US" sz="2200">
                <a:latin typeface="Cambria"/>
                <a:ea typeface="Cambria"/>
                <a:cs typeface="Cambria"/>
                <a:sym typeface="Cambria"/>
              </a:rPr>
              <a:t>Individual Users  with dedicate systems such as </a:t>
            </a:r>
            <a:r>
              <a:rPr lang="en-US" sz="2200" b="1">
                <a:solidFill>
                  <a:srgbClr val="0033CC"/>
                </a:solidFill>
                <a:latin typeface="Cambria"/>
                <a:ea typeface="Cambria"/>
                <a:cs typeface="Cambria"/>
                <a:sym typeface="Cambria"/>
              </a:rPr>
              <a:t>workstations</a:t>
            </a:r>
            <a:r>
              <a:rPr lang="en-US" sz="2200">
                <a:latin typeface="Cambria"/>
                <a:ea typeface="Cambria"/>
                <a:cs typeface="Cambria"/>
                <a:sym typeface="Cambria"/>
              </a:rPr>
              <a:t> use shared resources from </a:t>
            </a:r>
            <a:r>
              <a:rPr lang="en-US" sz="2200" b="1">
                <a:solidFill>
                  <a:srgbClr val="0033CC"/>
                </a:solidFill>
                <a:latin typeface="Cambria"/>
                <a:ea typeface="Cambria"/>
                <a:cs typeface="Cambria"/>
                <a:sym typeface="Cambria"/>
              </a:rPr>
              <a:t>servers or Printers</a:t>
            </a:r>
            <a:r>
              <a:rPr lang="en-US" sz="2200" b="1">
                <a:solidFill>
                  <a:srgbClr val="3366FF"/>
                </a:solidFill>
                <a:latin typeface="Cambria"/>
                <a:ea typeface="Cambria"/>
                <a:cs typeface="Cambria"/>
                <a:sym typeface="Cambria"/>
              </a:rPr>
              <a:t>.</a:t>
            </a:r>
            <a:endParaRPr sz="2200" b="1">
              <a:solidFill>
                <a:srgbClr val="3366FF"/>
              </a:solidFill>
              <a:latin typeface="Cambria"/>
              <a:ea typeface="Cambria"/>
              <a:cs typeface="Cambria"/>
              <a:sym typeface="Cambria"/>
            </a:endParaRPr>
          </a:p>
          <a:p>
            <a:pPr marL="744855" lvl="1" indent="-342900" algn="l" rtl="0">
              <a:lnSpc>
                <a:spcPct val="100000"/>
              </a:lnSpc>
              <a:spcBef>
                <a:spcPts val="1100"/>
              </a:spcBef>
              <a:spcAft>
                <a:spcPts val="0"/>
              </a:spcAft>
              <a:buClr>
                <a:schemeClr val="dk1"/>
              </a:buClr>
              <a:buSzPts val="2200"/>
              <a:buFont typeface="Verdana"/>
              <a:buAutoNum type="arabicPeriod"/>
            </a:pPr>
            <a:r>
              <a:rPr lang="en-US" sz="2200">
                <a:latin typeface="Cambria"/>
                <a:ea typeface="Cambria"/>
                <a:cs typeface="Cambria"/>
                <a:sym typeface="Cambria"/>
              </a:rPr>
              <a:t>In case of hand held devices, the operating system is designed for individual usability. Example: OS on iPhone, or any Android phone.</a:t>
            </a:r>
            <a:endParaRPr sz="2200">
              <a:latin typeface="Cambria"/>
              <a:ea typeface="Cambria"/>
              <a:cs typeface="Cambria"/>
              <a:sym typeface="Cambria"/>
            </a:endParaRPr>
          </a:p>
          <a:p>
            <a:pPr marL="0" lvl="0" indent="0" algn="l" rtl="0">
              <a:lnSpc>
                <a:spcPct val="100000"/>
              </a:lnSpc>
              <a:spcBef>
                <a:spcPts val="1600"/>
              </a:spcBef>
              <a:spcAft>
                <a:spcPts val="0"/>
              </a:spcAft>
              <a:buClr>
                <a:schemeClr val="dk1"/>
              </a:buClr>
              <a:buSzPts val="2000"/>
              <a:buNone/>
            </a:pPr>
            <a:endParaRPr sz="2000">
              <a:latin typeface="Cambria"/>
              <a:ea typeface="Cambria"/>
              <a:cs typeface="Cambria"/>
              <a:sym typeface="Cambria"/>
            </a:endParaRPr>
          </a:p>
        </p:txBody>
      </p:sp>
      <p:sp>
        <p:nvSpPr>
          <p:cNvPr id="174" name="Google Shape;174;p7"/>
          <p:cNvSpPr/>
          <p:nvPr/>
        </p:nvSpPr>
        <p:spPr>
          <a:xfrm>
            <a:off x="1916114" y="1196975"/>
            <a:ext cx="2160587" cy="47625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User’s view</a:t>
            </a:r>
            <a:endParaRPr sz="2400" b="1">
              <a:solidFill>
                <a:schemeClr val="dk1"/>
              </a:solidFill>
              <a:latin typeface="Cambria"/>
              <a:ea typeface="Cambria"/>
              <a:cs typeface="Cambria"/>
              <a:sym typeface="Cambria"/>
            </a:endParaRPr>
          </a:p>
        </p:txBody>
      </p:sp>
      <p:sp>
        <p:nvSpPr>
          <p:cNvPr id="175" name="Google Shape;17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mbria"/>
                <a:ea typeface="Cambria"/>
                <a:cs typeface="Cambria"/>
                <a:sym typeface="Cambria"/>
              </a:rPr>
              <a:t>7</a:t>
            </a:fld>
            <a:endParaRPr sz="1200">
              <a:solidFill>
                <a:srgbClr val="898989"/>
              </a:solidFill>
              <a:latin typeface="Cambria"/>
              <a:ea typeface="Cambria"/>
              <a:cs typeface="Cambria"/>
              <a:sym typeface="Cambria"/>
            </a:endParaRPr>
          </a:p>
        </p:txBody>
      </p:sp>
      <p:pic>
        <p:nvPicPr>
          <p:cNvPr id="176" name="Google Shape;176;p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77" name="Google Shape;17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71"/>
          <p:cNvSpPr txBox="1">
            <a:spLocks noGrp="1"/>
          </p:cNvSpPr>
          <p:nvPr>
            <p:ph type="title"/>
          </p:nvPr>
        </p:nvSpPr>
        <p:spPr>
          <a:xfrm>
            <a:off x="484189" y="303213"/>
            <a:ext cx="7966075" cy="6159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mbria"/>
              <a:buNone/>
            </a:pPr>
            <a:r>
              <a:rPr lang="en-US" sz="4000" b="1">
                <a:latin typeface="Cambria"/>
                <a:ea typeface="Cambria"/>
                <a:cs typeface="Cambria"/>
                <a:sym typeface="Cambria"/>
              </a:rPr>
              <a:t>Interprocess Communication</a:t>
            </a:r>
            <a:endParaRPr sz="4000" b="1">
              <a:latin typeface="Cambria"/>
              <a:ea typeface="Cambria"/>
              <a:cs typeface="Cambria"/>
              <a:sym typeface="Cambria"/>
            </a:endParaRPr>
          </a:p>
        </p:txBody>
      </p:sp>
      <p:sp>
        <p:nvSpPr>
          <p:cNvPr id="1107" name="Google Shape;1107;p71"/>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mbria"/>
              <a:ea typeface="Cambria"/>
              <a:cs typeface="Cambria"/>
              <a:sym typeface="Cambria"/>
            </a:endParaRPr>
          </a:p>
        </p:txBody>
      </p:sp>
      <p:sp>
        <p:nvSpPr>
          <p:cNvPr id="1108" name="Google Shape;1108;p71"/>
          <p:cNvSpPr txBox="1"/>
          <p:nvPr/>
        </p:nvSpPr>
        <p:spPr>
          <a:xfrm>
            <a:off x="854076" y="1089818"/>
            <a:ext cx="10080624" cy="4370427"/>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000"/>
              <a:buFont typeface="Cambria"/>
              <a:buChar char="•"/>
            </a:pPr>
            <a:r>
              <a:rPr lang="en-US" sz="2000" b="0" i="0">
                <a:solidFill>
                  <a:schemeClr val="dk1"/>
                </a:solidFill>
                <a:latin typeface="Cambria"/>
                <a:ea typeface="Cambria"/>
                <a:cs typeface="Cambria"/>
                <a:sym typeface="Cambria"/>
              </a:rPr>
              <a:t>Processes within a system may be </a:t>
            </a:r>
            <a:r>
              <a:rPr lang="en-US" sz="2000" b="1" i="1">
                <a:solidFill>
                  <a:schemeClr val="dk1"/>
                </a:solidFill>
                <a:latin typeface="Cambria"/>
                <a:ea typeface="Cambria"/>
                <a:cs typeface="Cambria"/>
                <a:sym typeface="Cambria"/>
              </a:rPr>
              <a:t>independent</a:t>
            </a:r>
            <a:r>
              <a:rPr lang="en-US" sz="2000" b="1" i="0">
                <a:solidFill>
                  <a:schemeClr val="dk1"/>
                </a:solidFill>
                <a:latin typeface="Cambria"/>
                <a:ea typeface="Cambria"/>
                <a:cs typeface="Cambria"/>
                <a:sym typeface="Cambria"/>
              </a:rPr>
              <a:t> </a:t>
            </a:r>
            <a:r>
              <a:rPr lang="en-US" sz="2000" b="0" i="0">
                <a:solidFill>
                  <a:schemeClr val="dk1"/>
                </a:solidFill>
                <a:latin typeface="Cambria"/>
                <a:ea typeface="Cambria"/>
                <a:cs typeface="Cambria"/>
                <a:sym typeface="Cambria"/>
              </a:rPr>
              <a:t>or </a:t>
            </a:r>
            <a:r>
              <a:rPr lang="en-US" sz="2000" b="1" i="1">
                <a:solidFill>
                  <a:schemeClr val="dk1"/>
                </a:solidFill>
                <a:latin typeface="Cambria"/>
                <a:ea typeface="Cambria"/>
                <a:cs typeface="Cambria"/>
                <a:sym typeface="Cambria"/>
              </a:rPr>
              <a:t>cooperating</a:t>
            </a:r>
            <a:endParaRPr sz="2000" b="1" i="1">
              <a:solidFill>
                <a:schemeClr val="dk1"/>
              </a:solidFill>
              <a:latin typeface="Cambria"/>
              <a:ea typeface="Cambria"/>
              <a:cs typeface="Cambria"/>
              <a:sym typeface="Cambria"/>
            </a:endParaRPr>
          </a:p>
          <a:p>
            <a:pPr marL="342900" marR="0" lvl="0" indent="-342900" algn="l" rtl="0">
              <a:spcBef>
                <a:spcPts val="400"/>
              </a:spcBef>
              <a:spcAft>
                <a:spcPts val="0"/>
              </a:spcAft>
              <a:buClr>
                <a:schemeClr val="dk1"/>
              </a:buClr>
              <a:buSzPts val="2000"/>
              <a:buFont typeface="Cambria"/>
              <a:buChar char="•"/>
            </a:pPr>
            <a:r>
              <a:rPr lang="en-US" sz="2000" b="0" i="0">
                <a:solidFill>
                  <a:schemeClr val="dk1"/>
                </a:solidFill>
                <a:latin typeface="Cambria"/>
                <a:ea typeface="Cambria"/>
                <a:cs typeface="Cambria"/>
                <a:sym typeface="Cambria"/>
              </a:rPr>
              <a:t>Cooperating process can affect or be affected by other processes, including sharing data</a:t>
            </a:r>
            <a:endParaRPr sz="2000" b="0" i="0">
              <a:solidFill>
                <a:schemeClr val="dk1"/>
              </a:solidFill>
              <a:latin typeface="Cambria"/>
              <a:ea typeface="Cambria"/>
              <a:cs typeface="Cambria"/>
              <a:sym typeface="Cambria"/>
            </a:endParaRPr>
          </a:p>
          <a:p>
            <a:pPr marL="342900" marR="0" lvl="0" indent="-342900" algn="l" rtl="0">
              <a:spcBef>
                <a:spcPts val="400"/>
              </a:spcBef>
              <a:spcAft>
                <a:spcPts val="0"/>
              </a:spcAft>
              <a:buClr>
                <a:schemeClr val="dk1"/>
              </a:buClr>
              <a:buSzPts val="2000"/>
              <a:buFont typeface="Cambria"/>
              <a:buChar char="•"/>
            </a:pPr>
            <a:r>
              <a:rPr lang="en-US" sz="2000" b="0" i="0">
                <a:solidFill>
                  <a:schemeClr val="dk1"/>
                </a:solidFill>
                <a:latin typeface="Cambria"/>
                <a:ea typeface="Cambria"/>
                <a:cs typeface="Cambria"/>
                <a:sym typeface="Cambria"/>
              </a:rPr>
              <a:t>Reasons for cooperating processes:</a:t>
            </a:r>
            <a:endParaRPr sz="2000" b="0" i="0">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Information sharing</a:t>
            </a:r>
            <a:endParaRPr sz="2000" b="0" i="0" u="none" strike="noStrike" cap="none">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Computation speedup</a:t>
            </a:r>
            <a:endParaRPr sz="2000" b="0" i="0" u="none" strike="noStrike" cap="none">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Modularity</a:t>
            </a:r>
            <a:endParaRPr sz="2000" b="0" i="0" u="none" strike="noStrike" cap="none">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Convenience	</a:t>
            </a:r>
            <a:endParaRPr sz="2000" b="0" i="0" u="none" strike="noStrike" cap="none">
              <a:solidFill>
                <a:schemeClr val="dk1"/>
              </a:solidFill>
              <a:latin typeface="Cambria"/>
              <a:ea typeface="Cambria"/>
              <a:cs typeface="Cambria"/>
              <a:sym typeface="Cambria"/>
            </a:endParaRPr>
          </a:p>
          <a:p>
            <a:pPr marL="342900" marR="0" lvl="0" indent="-342900" algn="l" rtl="0">
              <a:spcBef>
                <a:spcPts val="400"/>
              </a:spcBef>
              <a:spcAft>
                <a:spcPts val="0"/>
              </a:spcAft>
              <a:buClr>
                <a:schemeClr val="dk1"/>
              </a:buClr>
              <a:buSzPts val="2000"/>
              <a:buFont typeface="Cambria"/>
              <a:buChar char="•"/>
            </a:pPr>
            <a:r>
              <a:rPr lang="en-US" sz="2000" b="0" i="0">
                <a:solidFill>
                  <a:schemeClr val="dk1"/>
                </a:solidFill>
                <a:latin typeface="Cambria"/>
                <a:ea typeface="Cambria"/>
                <a:cs typeface="Cambria"/>
                <a:sym typeface="Cambria"/>
              </a:rPr>
              <a:t>Cooperating processes need </a:t>
            </a:r>
            <a:r>
              <a:rPr lang="en-US" sz="2000" b="1" i="0">
                <a:solidFill>
                  <a:srgbClr val="3366FF"/>
                </a:solidFill>
                <a:latin typeface="Cambria"/>
                <a:ea typeface="Cambria"/>
                <a:cs typeface="Cambria"/>
                <a:sym typeface="Cambria"/>
              </a:rPr>
              <a:t>interprocess communication </a:t>
            </a:r>
            <a:r>
              <a:rPr lang="en-US" sz="2000" b="0" i="0">
                <a:solidFill>
                  <a:schemeClr val="dk1"/>
                </a:solidFill>
                <a:latin typeface="Cambria"/>
                <a:ea typeface="Cambria"/>
                <a:cs typeface="Cambria"/>
                <a:sym typeface="Cambria"/>
              </a:rPr>
              <a:t>(</a:t>
            </a:r>
            <a:r>
              <a:rPr lang="en-US" sz="2000" b="1" i="0">
                <a:solidFill>
                  <a:srgbClr val="3366FF"/>
                </a:solidFill>
                <a:latin typeface="Cambria"/>
                <a:ea typeface="Cambria"/>
                <a:cs typeface="Cambria"/>
                <a:sym typeface="Cambria"/>
              </a:rPr>
              <a:t>IPC</a:t>
            </a:r>
            <a:r>
              <a:rPr lang="en-US" sz="2000" b="0" i="0">
                <a:solidFill>
                  <a:schemeClr val="dk1"/>
                </a:solidFill>
                <a:latin typeface="Cambria"/>
                <a:ea typeface="Cambria"/>
                <a:cs typeface="Cambria"/>
                <a:sym typeface="Cambria"/>
              </a:rPr>
              <a:t>)</a:t>
            </a:r>
            <a:endParaRPr sz="2000" b="0" i="0">
              <a:solidFill>
                <a:schemeClr val="dk1"/>
              </a:solidFill>
              <a:latin typeface="Cambria"/>
              <a:ea typeface="Cambria"/>
              <a:cs typeface="Cambria"/>
              <a:sym typeface="Cambria"/>
            </a:endParaRPr>
          </a:p>
          <a:p>
            <a:pPr marL="342900" marR="0" lvl="0" indent="-342900" algn="l" rtl="0">
              <a:spcBef>
                <a:spcPts val="400"/>
              </a:spcBef>
              <a:spcAft>
                <a:spcPts val="0"/>
              </a:spcAft>
              <a:buClr>
                <a:schemeClr val="dk1"/>
              </a:buClr>
              <a:buSzPts val="2000"/>
              <a:buFont typeface="Cambria"/>
              <a:buChar char="•"/>
            </a:pPr>
            <a:r>
              <a:rPr lang="en-US" sz="2000" b="0" i="0">
                <a:solidFill>
                  <a:schemeClr val="dk1"/>
                </a:solidFill>
                <a:latin typeface="Cambria"/>
                <a:ea typeface="Cambria"/>
                <a:cs typeface="Cambria"/>
                <a:sym typeface="Cambria"/>
              </a:rPr>
              <a:t>Two models of IPC</a:t>
            </a:r>
            <a:endParaRPr sz="2000" b="0" i="0">
              <a:solidFill>
                <a:schemeClr val="dk1"/>
              </a:solidFill>
              <a:latin typeface="Cambria"/>
              <a:ea typeface="Cambria"/>
              <a:cs typeface="Cambria"/>
              <a:sym typeface="Cambria"/>
            </a:endParaRPr>
          </a:p>
          <a:p>
            <a:pPr marL="457200" marR="0" lvl="1" indent="-127000" algn="l" rtl="0">
              <a:spcBef>
                <a:spcPts val="400"/>
              </a:spcBef>
              <a:spcAft>
                <a:spcPts val="0"/>
              </a:spcAft>
              <a:buClr>
                <a:srgbClr val="3366FF"/>
              </a:buClr>
              <a:buSzPts val="2000"/>
              <a:buFont typeface="Cambria"/>
              <a:buChar char="–"/>
            </a:pPr>
            <a:r>
              <a:rPr lang="en-US" sz="2000" b="1" i="0" u="none" strike="noStrike" cap="none">
                <a:solidFill>
                  <a:srgbClr val="3366FF"/>
                </a:solidFill>
                <a:latin typeface="Cambria"/>
                <a:ea typeface="Cambria"/>
                <a:cs typeface="Cambria"/>
                <a:sym typeface="Cambria"/>
              </a:rPr>
              <a:t>Shared memory</a:t>
            </a:r>
            <a:endParaRPr sz="2000" b="1" i="0" u="none" strike="noStrike" cap="none">
              <a:solidFill>
                <a:srgbClr val="3366FF"/>
              </a:solidFill>
              <a:latin typeface="Cambria"/>
              <a:ea typeface="Cambria"/>
              <a:cs typeface="Cambria"/>
              <a:sym typeface="Cambria"/>
            </a:endParaRPr>
          </a:p>
          <a:p>
            <a:pPr marL="457200" marR="0" lvl="1" indent="-127000" algn="l" rtl="0">
              <a:spcBef>
                <a:spcPts val="400"/>
              </a:spcBef>
              <a:spcAft>
                <a:spcPts val="0"/>
              </a:spcAft>
              <a:buClr>
                <a:srgbClr val="3366FF"/>
              </a:buClr>
              <a:buSzPts val="2000"/>
              <a:buFont typeface="Cambria"/>
              <a:buChar char="–"/>
            </a:pPr>
            <a:r>
              <a:rPr lang="en-US" sz="2000" b="1" i="0" u="none" strike="noStrike" cap="none">
                <a:solidFill>
                  <a:srgbClr val="3366FF"/>
                </a:solidFill>
                <a:latin typeface="Cambria"/>
                <a:ea typeface="Cambria"/>
                <a:cs typeface="Cambria"/>
                <a:sym typeface="Cambria"/>
              </a:rPr>
              <a:t>Message passing</a:t>
            </a:r>
            <a:endParaRPr sz="2000" b="1" i="0" u="none" strike="noStrike" cap="none">
              <a:solidFill>
                <a:srgbClr val="3366FF"/>
              </a:solidFill>
              <a:latin typeface="Cambria"/>
              <a:ea typeface="Cambria"/>
              <a:cs typeface="Cambria"/>
              <a:sym typeface="Cambria"/>
            </a:endParaRPr>
          </a:p>
          <a:p>
            <a:pPr marL="457200" marR="0" lvl="1" indent="0" algn="l" rtl="0">
              <a:spcBef>
                <a:spcPts val="400"/>
              </a:spcBef>
              <a:spcAft>
                <a:spcPts val="0"/>
              </a:spcAft>
              <a:buClr>
                <a:schemeClr val="dk1"/>
              </a:buClr>
              <a:buSzPts val="2000"/>
              <a:buFont typeface="Calibri"/>
              <a:buNone/>
            </a:pPr>
            <a:endParaRPr sz="2000" b="0" i="0" u="none" strike="noStrike" cap="none">
              <a:solidFill>
                <a:schemeClr val="dk1"/>
              </a:solidFill>
              <a:latin typeface="Cambria"/>
              <a:ea typeface="Cambria"/>
              <a:cs typeface="Cambria"/>
              <a:sym typeface="Cambria"/>
            </a:endParaRPr>
          </a:p>
        </p:txBody>
      </p:sp>
      <p:pic>
        <p:nvPicPr>
          <p:cNvPr id="1109" name="Google Shape;1109;p71"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10" name="Google Shape;1110;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1111" name="Google Shape;1111;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70</a:t>
            </a:fld>
            <a:endParaRPr>
              <a:latin typeface="Cambria"/>
              <a:ea typeface="Cambria"/>
              <a:cs typeface="Cambria"/>
              <a:sym typeface="Cambria"/>
            </a:endParaRPr>
          </a:p>
        </p:txBody>
      </p:sp>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72"/>
          <p:cNvSpPr txBox="1">
            <a:spLocks noGrp="1"/>
          </p:cNvSpPr>
          <p:nvPr>
            <p:ph type="title"/>
          </p:nvPr>
        </p:nvSpPr>
        <p:spPr>
          <a:xfrm>
            <a:off x="436564" y="333375"/>
            <a:ext cx="9031286" cy="6619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mbria"/>
              <a:buNone/>
            </a:pPr>
            <a:r>
              <a:rPr lang="en-US" sz="4000">
                <a:latin typeface="Cambria"/>
                <a:ea typeface="Cambria"/>
                <a:cs typeface="Cambria"/>
                <a:sym typeface="Cambria"/>
              </a:rPr>
              <a:t>Communications Models (Modes of IPC)</a:t>
            </a:r>
            <a:endParaRPr sz="4000">
              <a:solidFill>
                <a:srgbClr val="003300"/>
              </a:solidFill>
              <a:latin typeface="Cambria"/>
              <a:ea typeface="Cambria"/>
              <a:cs typeface="Cambria"/>
              <a:sym typeface="Cambria"/>
            </a:endParaRPr>
          </a:p>
        </p:txBody>
      </p:sp>
      <p:sp>
        <p:nvSpPr>
          <p:cNvPr id="1117" name="Google Shape;1117;p72"/>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118" name="Google Shape;1118;p72"/>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pic>
        <p:nvPicPr>
          <p:cNvPr id="1119" name="Google Shape;1119;p72" descr="3_12.pdf"/>
          <p:cNvPicPr preferRelativeResize="0"/>
          <p:nvPr/>
        </p:nvPicPr>
        <p:blipFill rotWithShape="1">
          <a:blip r:embed="rId3">
            <a:alphaModFix/>
          </a:blip>
          <a:srcRect/>
          <a:stretch/>
        </p:blipFill>
        <p:spPr>
          <a:xfrm>
            <a:off x="1927226" y="1800225"/>
            <a:ext cx="6100763" cy="4324350"/>
          </a:xfrm>
          <a:prstGeom prst="rect">
            <a:avLst/>
          </a:prstGeom>
          <a:noFill/>
          <a:ln>
            <a:noFill/>
          </a:ln>
        </p:spPr>
      </p:pic>
      <p:sp>
        <p:nvSpPr>
          <p:cNvPr id="1120" name="Google Shape;1120;p72"/>
          <p:cNvSpPr/>
          <p:nvPr/>
        </p:nvSpPr>
        <p:spPr>
          <a:xfrm>
            <a:off x="2151063" y="1255712"/>
            <a:ext cx="6843713"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00"/>
                </a:solidFill>
                <a:latin typeface="Courier New"/>
                <a:ea typeface="Courier New"/>
                <a:cs typeface="Courier New"/>
                <a:sym typeface="Courier New"/>
              </a:rPr>
              <a:t>(</a:t>
            </a:r>
            <a:r>
              <a:rPr lang="en-US" sz="1800">
                <a:solidFill>
                  <a:srgbClr val="000000"/>
                </a:solidFill>
                <a:latin typeface="Courier New"/>
                <a:ea typeface="Courier New"/>
                <a:cs typeface="Courier New"/>
                <a:sym typeface="Courier New"/>
              </a:rPr>
              <a:t>a) Message passing.  (b) shared memory. </a:t>
            </a:r>
            <a:r>
              <a:rPr lang="en-US"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pic>
        <p:nvPicPr>
          <p:cNvPr id="1121" name="Google Shape;1121;p72"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1123" name="Google Shape;1123;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124" name="Google Shape;1124;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73"/>
          <p:cNvSpPr txBox="1">
            <a:spLocks noGrp="1"/>
          </p:cNvSpPr>
          <p:nvPr>
            <p:ph type="title"/>
          </p:nvPr>
        </p:nvSpPr>
        <p:spPr>
          <a:xfrm>
            <a:off x="531814" y="188911"/>
            <a:ext cx="7966075" cy="8001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mbria"/>
              <a:buNone/>
            </a:pPr>
            <a:r>
              <a:rPr lang="en-US" sz="4000">
                <a:latin typeface="Cambria"/>
                <a:ea typeface="Cambria"/>
                <a:cs typeface="Cambria"/>
                <a:sym typeface="Cambria"/>
              </a:rPr>
              <a:t>Cooperating Processes</a:t>
            </a:r>
            <a:endParaRPr sz="3600">
              <a:solidFill>
                <a:srgbClr val="003300"/>
              </a:solidFill>
              <a:latin typeface="Cambria"/>
              <a:ea typeface="Cambria"/>
              <a:cs typeface="Cambria"/>
              <a:sym typeface="Cambria"/>
            </a:endParaRPr>
          </a:p>
        </p:txBody>
      </p:sp>
      <p:sp>
        <p:nvSpPr>
          <p:cNvPr id="1130" name="Google Shape;1130;p73"/>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mbria"/>
              <a:ea typeface="Cambria"/>
              <a:cs typeface="Cambria"/>
              <a:sym typeface="Cambria"/>
            </a:endParaRPr>
          </a:p>
        </p:txBody>
      </p:sp>
      <p:sp>
        <p:nvSpPr>
          <p:cNvPr id="1131" name="Google Shape;1131;p73"/>
          <p:cNvSpPr txBox="1"/>
          <p:nvPr/>
        </p:nvSpPr>
        <p:spPr>
          <a:xfrm>
            <a:off x="659606" y="1185864"/>
            <a:ext cx="10694193" cy="3767137"/>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400"/>
              <a:buFont typeface="Cambria"/>
              <a:buChar char="•"/>
            </a:pPr>
            <a:r>
              <a:rPr lang="en-US" sz="2400" b="1" i="1">
                <a:solidFill>
                  <a:schemeClr val="dk1"/>
                </a:solidFill>
                <a:latin typeface="Cambria"/>
                <a:ea typeface="Cambria"/>
                <a:cs typeface="Cambria"/>
                <a:sym typeface="Cambria"/>
              </a:rPr>
              <a:t>Independent</a:t>
            </a:r>
            <a:r>
              <a:rPr lang="en-US" sz="2400" b="0" i="0">
                <a:solidFill>
                  <a:schemeClr val="dk1"/>
                </a:solidFill>
                <a:latin typeface="Cambria"/>
                <a:ea typeface="Cambria"/>
                <a:cs typeface="Cambria"/>
                <a:sym typeface="Cambria"/>
              </a:rPr>
              <a:t> process cannot affect or be affected by the execution of another process</a:t>
            </a:r>
            <a:endParaRPr sz="2400" b="0" i="0">
              <a:solidFill>
                <a:schemeClr val="dk1"/>
              </a:solidFill>
              <a:latin typeface="Cambria"/>
              <a:ea typeface="Cambria"/>
              <a:cs typeface="Cambria"/>
              <a:sym typeface="Cambria"/>
            </a:endParaRPr>
          </a:p>
          <a:p>
            <a:pPr marL="342900" marR="0" lvl="0" indent="-342900" algn="l" rtl="0">
              <a:spcBef>
                <a:spcPts val="480"/>
              </a:spcBef>
              <a:spcAft>
                <a:spcPts val="0"/>
              </a:spcAft>
              <a:buClr>
                <a:srgbClr val="000000"/>
              </a:buClr>
              <a:buSzPts val="2400"/>
              <a:buFont typeface="Cambria"/>
              <a:buChar char="•"/>
            </a:pPr>
            <a:r>
              <a:rPr lang="en-US" sz="2400" b="1" i="1">
                <a:solidFill>
                  <a:srgbClr val="000000"/>
                </a:solidFill>
                <a:latin typeface="Cambria"/>
                <a:ea typeface="Cambria"/>
                <a:cs typeface="Cambria"/>
                <a:sym typeface="Cambria"/>
              </a:rPr>
              <a:t>Cooperating</a:t>
            </a:r>
            <a:r>
              <a:rPr lang="en-US" sz="2400" b="0" i="0">
                <a:solidFill>
                  <a:schemeClr val="dk1"/>
                </a:solidFill>
                <a:latin typeface="Cambria"/>
                <a:ea typeface="Cambria"/>
                <a:cs typeface="Cambria"/>
                <a:sym typeface="Cambria"/>
              </a:rPr>
              <a:t> process can affect or be affected by the execution of another process</a:t>
            </a:r>
            <a:endParaRPr sz="2400" b="0" i="0">
              <a:solidFill>
                <a:schemeClr val="dk1"/>
              </a:solidFill>
              <a:latin typeface="Cambria"/>
              <a:ea typeface="Cambria"/>
              <a:cs typeface="Cambria"/>
              <a:sym typeface="Cambria"/>
            </a:endParaRPr>
          </a:p>
          <a:p>
            <a:pPr marL="342900" marR="0" lvl="0" indent="-342900" algn="l" rtl="0">
              <a:spcBef>
                <a:spcPts val="48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Advantages of process cooperation</a:t>
            </a:r>
            <a:endParaRPr sz="2400" b="0" i="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Information sharing </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Computation speed-up</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Modularity</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Convenience</a:t>
            </a:r>
            <a:endParaRPr sz="2400" b="0" i="0" u="none" strike="noStrike" cap="none">
              <a:solidFill>
                <a:schemeClr val="dk1"/>
              </a:solidFill>
              <a:latin typeface="Cambria"/>
              <a:ea typeface="Cambria"/>
              <a:cs typeface="Cambria"/>
              <a:sym typeface="Cambria"/>
            </a:endParaRPr>
          </a:p>
        </p:txBody>
      </p:sp>
      <p:pic>
        <p:nvPicPr>
          <p:cNvPr id="1132" name="Google Shape;1132;p7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34" name="Google Shape;1134;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1135" name="Google Shape;1135;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72</a:t>
            </a:fld>
            <a:endParaRPr>
              <a:latin typeface="Cambria"/>
              <a:ea typeface="Cambria"/>
              <a:cs typeface="Cambria"/>
              <a:sym typeface="Cambria"/>
            </a:endParaRPr>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74"/>
          <p:cNvSpPr txBox="1">
            <a:spLocks noGrp="1"/>
          </p:cNvSpPr>
          <p:nvPr>
            <p:ph type="title"/>
          </p:nvPr>
        </p:nvSpPr>
        <p:spPr>
          <a:xfrm>
            <a:off x="446089" y="366281"/>
            <a:ext cx="8993186" cy="61595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sz="4000">
                <a:latin typeface="Cambria"/>
                <a:ea typeface="Cambria"/>
                <a:cs typeface="Cambria"/>
                <a:sym typeface="Cambria"/>
              </a:rPr>
              <a:t>IPC Example - Producer-Consumer Problem</a:t>
            </a:r>
            <a:endParaRPr sz="3800">
              <a:solidFill>
                <a:srgbClr val="003300"/>
              </a:solidFill>
              <a:latin typeface="Cambria"/>
              <a:ea typeface="Cambria"/>
              <a:cs typeface="Cambria"/>
              <a:sym typeface="Cambria"/>
            </a:endParaRPr>
          </a:p>
        </p:txBody>
      </p:sp>
      <p:sp>
        <p:nvSpPr>
          <p:cNvPr id="1141" name="Google Shape;1141;p74"/>
          <p:cNvSpPr txBox="1">
            <a:spLocks noGrp="1"/>
          </p:cNvSpPr>
          <p:nvPr>
            <p:ph type="body" idx="1"/>
          </p:nvPr>
        </p:nvSpPr>
        <p:spPr>
          <a:xfrm>
            <a:off x="2141538" y="1520393"/>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Cambria"/>
              <a:ea typeface="Cambria"/>
              <a:cs typeface="Cambria"/>
              <a:sym typeface="Cambria"/>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Cambria"/>
              <a:ea typeface="Cambria"/>
              <a:cs typeface="Cambria"/>
              <a:sym typeface="Cambria"/>
            </a:endParaRPr>
          </a:p>
        </p:txBody>
      </p:sp>
      <p:sp>
        <p:nvSpPr>
          <p:cNvPr id="1142" name="Google Shape;1142;p74"/>
          <p:cNvSpPr txBox="1"/>
          <p:nvPr/>
        </p:nvSpPr>
        <p:spPr>
          <a:xfrm>
            <a:off x="854076" y="1196543"/>
            <a:ext cx="10413999" cy="1625060"/>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Paradigm for cooperating processes, </a:t>
            </a:r>
            <a:r>
              <a:rPr lang="en-US" sz="2400" b="0" i="1">
                <a:solidFill>
                  <a:schemeClr val="dk1"/>
                </a:solidFill>
                <a:latin typeface="Cambria"/>
                <a:ea typeface="Cambria"/>
                <a:cs typeface="Cambria"/>
                <a:sym typeface="Cambria"/>
              </a:rPr>
              <a:t>producer</a:t>
            </a:r>
            <a:r>
              <a:rPr lang="en-US" sz="2400" b="0" i="0">
                <a:solidFill>
                  <a:schemeClr val="dk1"/>
                </a:solidFill>
                <a:latin typeface="Cambria"/>
                <a:ea typeface="Cambria"/>
                <a:cs typeface="Cambria"/>
                <a:sym typeface="Cambria"/>
              </a:rPr>
              <a:t> process produces information that is consumed by a </a:t>
            </a:r>
            <a:r>
              <a:rPr lang="en-US" sz="2400" b="0" i="1">
                <a:solidFill>
                  <a:schemeClr val="dk1"/>
                </a:solidFill>
                <a:latin typeface="Cambria"/>
                <a:ea typeface="Cambria"/>
                <a:cs typeface="Cambria"/>
                <a:sym typeface="Cambria"/>
              </a:rPr>
              <a:t>consumer</a:t>
            </a:r>
            <a:r>
              <a:rPr lang="en-US" sz="2400" b="0" i="0">
                <a:solidFill>
                  <a:schemeClr val="dk1"/>
                </a:solidFill>
                <a:latin typeface="Cambria"/>
                <a:ea typeface="Cambria"/>
                <a:cs typeface="Cambria"/>
                <a:sym typeface="Cambria"/>
              </a:rPr>
              <a:t> process</a:t>
            </a:r>
            <a:endParaRPr sz="2400" b="0" i="0">
              <a:solidFill>
                <a:schemeClr val="dk1"/>
              </a:solidFill>
              <a:latin typeface="Cambria"/>
              <a:ea typeface="Cambria"/>
              <a:cs typeface="Cambria"/>
              <a:sym typeface="Cambria"/>
            </a:endParaRPr>
          </a:p>
          <a:p>
            <a:pPr marL="457200" marR="0" lvl="1" indent="-152400" algn="l" rtl="0">
              <a:spcBef>
                <a:spcPts val="480"/>
              </a:spcBef>
              <a:spcAft>
                <a:spcPts val="0"/>
              </a:spcAft>
              <a:buClr>
                <a:srgbClr val="3366FF"/>
              </a:buClr>
              <a:buSzPts val="2400"/>
              <a:buFont typeface="Cambria"/>
              <a:buChar char="–"/>
            </a:pPr>
            <a:r>
              <a:rPr lang="en-US" sz="2400" b="1" i="0" u="none" strike="noStrike" cap="none">
                <a:solidFill>
                  <a:srgbClr val="3366FF"/>
                </a:solidFill>
                <a:latin typeface="Cambria"/>
                <a:ea typeface="Cambria"/>
                <a:cs typeface="Cambria"/>
                <a:sym typeface="Cambria"/>
              </a:rPr>
              <a:t>unbounded-buffer </a:t>
            </a:r>
            <a:r>
              <a:rPr lang="en-US" sz="2400" b="0" i="0" u="none" strike="noStrike" cap="none">
                <a:solidFill>
                  <a:schemeClr val="dk1"/>
                </a:solidFill>
                <a:latin typeface="Cambria"/>
                <a:ea typeface="Cambria"/>
                <a:cs typeface="Cambria"/>
                <a:sym typeface="Cambria"/>
              </a:rPr>
              <a:t>places no practical limit on the size of the buffer</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rgbClr val="3366FF"/>
              </a:buClr>
              <a:buSzPts val="2400"/>
              <a:buFont typeface="Cambria"/>
              <a:buChar char="–"/>
            </a:pPr>
            <a:r>
              <a:rPr lang="en-US" sz="2400" b="1" i="0" u="none" strike="noStrike" cap="none">
                <a:solidFill>
                  <a:srgbClr val="3366FF"/>
                </a:solidFill>
                <a:latin typeface="Cambria"/>
                <a:ea typeface="Cambria"/>
                <a:cs typeface="Cambria"/>
                <a:sym typeface="Cambria"/>
              </a:rPr>
              <a:t>bounded-buffer </a:t>
            </a:r>
            <a:r>
              <a:rPr lang="en-US" sz="2400" b="0" i="0" u="none" strike="noStrike" cap="none">
                <a:solidFill>
                  <a:schemeClr val="dk1"/>
                </a:solidFill>
                <a:latin typeface="Cambria"/>
                <a:ea typeface="Cambria"/>
                <a:cs typeface="Cambria"/>
                <a:sym typeface="Cambria"/>
              </a:rPr>
              <a:t>assumes that there is a fixed buffer size</a:t>
            </a:r>
            <a:endParaRPr sz="2400" b="0" i="0" u="none" strike="noStrike" cap="none">
              <a:solidFill>
                <a:schemeClr val="dk1"/>
              </a:solidFill>
              <a:latin typeface="Cambria"/>
              <a:ea typeface="Cambria"/>
              <a:cs typeface="Cambria"/>
              <a:sym typeface="Cambria"/>
            </a:endParaRPr>
          </a:p>
        </p:txBody>
      </p:sp>
      <p:sp>
        <p:nvSpPr>
          <p:cNvPr id="1143" name="Google Shape;1143;p74"/>
          <p:cNvSpPr txBox="1"/>
          <p:nvPr/>
        </p:nvSpPr>
        <p:spPr>
          <a:xfrm>
            <a:off x="252414" y="2900809"/>
            <a:ext cx="8853486"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200" b="1" i="0">
                <a:solidFill>
                  <a:srgbClr val="BF0000"/>
                </a:solidFill>
                <a:latin typeface="Cambria"/>
                <a:ea typeface="Cambria"/>
                <a:cs typeface="Cambria"/>
                <a:sym typeface="Cambria"/>
              </a:rPr>
              <a:t>Bounded-Buffer – Shared-Memory Solution</a:t>
            </a:r>
            <a:endParaRPr sz="3200" b="1" i="0">
              <a:solidFill>
                <a:srgbClr val="BF0000"/>
              </a:solidFill>
              <a:latin typeface="Cambria"/>
              <a:ea typeface="Cambria"/>
              <a:cs typeface="Cambria"/>
              <a:sym typeface="Cambria"/>
            </a:endParaRPr>
          </a:p>
        </p:txBody>
      </p:sp>
      <p:sp>
        <p:nvSpPr>
          <p:cNvPr id="1144" name="Google Shape;1144;p74"/>
          <p:cNvSpPr txBox="1"/>
          <p:nvPr/>
        </p:nvSpPr>
        <p:spPr>
          <a:xfrm>
            <a:off x="1647032" y="3534013"/>
            <a:ext cx="5776912" cy="3323987"/>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1800"/>
              <a:buFont typeface="Cambria"/>
              <a:buChar char="•"/>
            </a:pPr>
            <a:r>
              <a:rPr lang="en-US" sz="1800" b="0" i="0">
                <a:solidFill>
                  <a:schemeClr val="dk1"/>
                </a:solidFill>
                <a:latin typeface="Cambria"/>
                <a:ea typeface="Cambria"/>
                <a:cs typeface="Cambria"/>
                <a:sym typeface="Cambria"/>
              </a:rPr>
              <a:t>Shared data</a:t>
            </a:r>
            <a:endParaRPr sz="1800" b="0" i="0">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#define BUFFER_SIZE 10</a:t>
            </a:r>
            <a:endParaRPr sz="1800" b="0" i="0" u="none" strike="noStrike" cap="none">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typedef struct {</a:t>
            </a:r>
            <a:endParaRPr sz="1800" b="0" i="0" u="none" strike="noStrike" cap="none">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	. . .</a:t>
            </a:r>
            <a:endParaRPr sz="1800" b="0" i="0" u="none" strike="noStrike" cap="none">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 item;</a:t>
            </a:r>
            <a:endParaRPr sz="1800" b="0" i="0" u="none" strike="noStrike" cap="none">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libri"/>
              <a:buNone/>
            </a:pPr>
            <a:endParaRPr sz="1800" b="0" i="0" u="none" strike="noStrike" cap="none">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item buffer[BUFFER_SIZE];</a:t>
            </a:r>
            <a:endParaRPr sz="1800" b="0" i="0" u="none" strike="noStrike" cap="none">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int in = 0;</a:t>
            </a:r>
            <a:endParaRPr sz="1800" b="0" i="0" u="none" strike="noStrike" cap="none">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int out = 0;</a:t>
            </a:r>
            <a:endParaRPr sz="1800" b="0" i="0" u="none" strike="noStrike" cap="none">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1800"/>
              <a:buFont typeface="Cambria"/>
              <a:buChar char="•"/>
            </a:pPr>
            <a:r>
              <a:rPr lang="en-US" sz="1800" b="0" i="0">
                <a:solidFill>
                  <a:schemeClr val="dk1"/>
                </a:solidFill>
                <a:latin typeface="Cambria"/>
                <a:ea typeface="Cambria"/>
                <a:cs typeface="Cambria"/>
                <a:sym typeface="Cambria"/>
              </a:rPr>
              <a:t>Solution is correct, but can only use BUFFER_SIZE-1 elements</a:t>
            </a:r>
            <a:endParaRPr sz="1800" b="0" i="0">
              <a:solidFill>
                <a:schemeClr val="dk1"/>
              </a:solidFill>
              <a:latin typeface="Cambria"/>
              <a:ea typeface="Cambria"/>
              <a:cs typeface="Cambria"/>
              <a:sym typeface="Cambria"/>
            </a:endParaRPr>
          </a:p>
          <a:p>
            <a:pPr marL="1598930" marR="0" lvl="3" indent="0" algn="l" rtl="0">
              <a:spcBef>
                <a:spcPts val="0"/>
              </a:spcBef>
              <a:spcAft>
                <a:spcPts val="0"/>
              </a:spcAft>
              <a:buClr>
                <a:schemeClr val="dk1"/>
              </a:buClr>
              <a:buSzPts val="1800"/>
              <a:buFont typeface="Calibri"/>
              <a:buNone/>
            </a:pPr>
            <a:endParaRPr sz="1800" b="1" i="0" u="none" strike="noStrike" cap="none">
              <a:solidFill>
                <a:schemeClr val="dk1"/>
              </a:solidFill>
              <a:latin typeface="Cambria"/>
              <a:ea typeface="Cambria"/>
              <a:cs typeface="Cambria"/>
              <a:sym typeface="Cambria"/>
            </a:endParaRPr>
          </a:p>
        </p:txBody>
      </p:sp>
      <p:pic>
        <p:nvPicPr>
          <p:cNvPr id="1145" name="Google Shape;1145;p74"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46" name="Google Shape;1146;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147" name="Google Shape;1147;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75"/>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mbria"/>
              <a:ea typeface="Cambria"/>
              <a:cs typeface="Cambria"/>
              <a:sym typeface="Cambria"/>
            </a:endParaRPr>
          </a:p>
        </p:txBody>
      </p:sp>
      <p:sp>
        <p:nvSpPr>
          <p:cNvPr id="1153" name="Google Shape;1153;p75"/>
          <p:cNvSpPr txBox="1">
            <a:spLocks noGrp="1"/>
          </p:cNvSpPr>
          <p:nvPr>
            <p:ph type="title"/>
          </p:nvPr>
        </p:nvSpPr>
        <p:spPr>
          <a:xfrm>
            <a:off x="719138" y="524670"/>
            <a:ext cx="4776787" cy="506613"/>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2500"/>
              <a:buFont typeface="Cambria"/>
              <a:buNone/>
            </a:pPr>
            <a:r>
              <a:rPr lang="en-US" sz="2500">
                <a:solidFill>
                  <a:srgbClr val="C00000"/>
                </a:solidFill>
                <a:latin typeface="Cambria"/>
                <a:ea typeface="Cambria"/>
                <a:cs typeface="Cambria"/>
                <a:sym typeface="Cambria"/>
              </a:rPr>
              <a:t>Bounded-Buffer –Producer</a:t>
            </a:r>
            <a:endParaRPr sz="2500">
              <a:solidFill>
                <a:srgbClr val="C00000"/>
              </a:solidFill>
              <a:latin typeface="Cambria"/>
              <a:ea typeface="Cambria"/>
              <a:cs typeface="Cambria"/>
              <a:sym typeface="Cambria"/>
            </a:endParaRPr>
          </a:p>
        </p:txBody>
      </p:sp>
      <p:sp>
        <p:nvSpPr>
          <p:cNvPr id="1154" name="Google Shape;1154;p75"/>
          <p:cNvSpPr txBox="1"/>
          <p:nvPr/>
        </p:nvSpPr>
        <p:spPr>
          <a:xfrm>
            <a:off x="607218" y="1524001"/>
            <a:ext cx="5623899" cy="4544834"/>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1800"/>
              <a:buFont typeface="Arial"/>
              <a:buNone/>
            </a:pP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item </a:t>
            </a:r>
            <a:r>
              <a:rPr lang="en-US" sz="1800" b="0" i="0" dirty="0" err="1">
                <a:solidFill>
                  <a:schemeClr val="dk1"/>
                </a:solidFill>
                <a:latin typeface="Cambria"/>
                <a:ea typeface="Cambria"/>
                <a:cs typeface="Cambria"/>
                <a:sym typeface="Cambria"/>
              </a:rPr>
              <a:t>next_produced</a:t>
            </a:r>
            <a:r>
              <a:rPr lang="en-US" sz="1800" b="0" i="0" dirty="0">
                <a:solidFill>
                  <a:schemeClr val="dk1"/>
                </a:solidFill>
                <a:latin typeface="Cambria"/>
                <a:ea typeface="Cambria"/>
                <a:cs typeface="Cambria"/>
                <a:sym typeface="Cambria"/>
              </a:rPr>
              <a:t>;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while (true) {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 produce an item in next produced */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while (((in + 1) % BUFFER_SIZE) == out)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 /* do nothing */ </a:t>
            </a:r>
          </a:p>
          <a:p>
            <a:pPr marL="0" marR="0" lvl="0" indent="0" algn="l" rtl="0">
              <a:spcBef>
                <a:spcPts val="360"/>
              </a:spcBef>
              <a:spcAft>
                <a:spcPts val="0"/>
              </a:spcAft>
              <a:buClr>
                <a:schemeClr val="dk1"/>
              </a:buClr>
              <a:buSzPts val="1800"/>
              <a:buFont typeface="Cambria"/>
              <a:buNone/>
            </a:pPr>
            <a:r>
              <a:rPr lang="en-US" sz="1800" dirty="0">
                <a:solidFill>
                  <a:schemeClr val="dk1"/>
                </a:solidFill>
                <a:latin typeface="Cambria"/>
                <a:ea typeface="Cambria"/>
                <a:cs typeface="Cambria"/>
                <a:sym typeface="Cambria"/>
              </a:rPr>
              <a:t> /* Buffer is full, waiting for the consumer to consume*/</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buffer[in] = </a:t>
            </a:r>
            <a:r>
              <a:rPr lang="en-US" sz="1800" b="0" i="0" dirty="0" err="1">
                <a:solidFill>
                  <a:schemeClr val="dk1"/>
                </a:solidFill>
                <a:latin typeface="Cambria"/>
                <a:ea typeface="Cambria"/>
                <a:cs typeface="Cambria"/>
                <a:sym typeface="Cambria"/>
              </a:rPr>
              <a:t>next_produced</a:t>
            </a:r>
            <a:r>
              <a:rPr lang="en-US" sz="1800" b="0" i="0" dirty="0">
                <a:solidFill>
                  <a:schemeClr val="dk1"/>
                </a:solidFill>
                <a:latin typeface="Cambria"/>
                <a:ea typeface="Cambria"/>
                <a:cs typeface="Cambria"/>
                <a:sym typeface="Cambria"/>
              </a:rPr>
              <a:t>;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in = (in + 1) % BUFFER_SIZE;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a:t>
            </a:r>
            <a:endParaRPr sz="1800" b="0" i="0" dirty="0">
              <a:solidFill>
                <a:schemeClr val="dk1"/>
              </a:solidFill>
              <a:latin typeface="Cambria"/>
              <a:ea typeface="Cambria"/>
              <a:cs typeface="Cambria"/>
              <a:sym typeface="Cambria"/>
            </a:endParaRPr>
          </a:p>
          <a:p>
            <a:pPr marL="342900" marR="0" lvl="0" indent="-342900" algn="l" rtl="0">
              <a:spcBef>
                <a:spcPts val="360"/>
              </a:spcBef>
              <a:spcAft>
                <a:spcPts val="0"/>
              </a:spcAft>
              <a:buClr>
                <a:schemeClr val="dk1"/>
              </a:buClr>
              <a:buSzPts val="1800"/>
              <a:buFont typeface="Arial"/>
              <a:buNone/>
            </a:pPr>
            <a:endParaRPr sz="1800" b="0" i="0" dirty="0">
              <a:solidFill>
                <a:schemeClr val="dk1"/>
              </a:solidFill>
              <a:latin typeface="Cambria"/>
              <a:ea typeface="Cambria"/>
              <a:cs typeface="Cambria"/>
              <a:sym typeface="Cambria"/>
            </a:endParaRPr>
          </a:p>
          <a:p>
            <a:pPr marL="342900" marR="0" lvl="0" indent="-342900" algn="l" rtl="0">
              <a:spcBef>
                <a:spcPts val="360"/>
              </a:spcBef>
              <a:spcAft>
                <a:spcPts val="0"/>
              </a:spcAft>
              <a:buClr>
                <a:schemeClr val="dk1"/>
              </a:buClr>
              <a:buSzPts val="1800"/>
              <a:buFont typeface="Arial"/>
              <a:buNone/>
            </a:pPr>
            <a:endParaRPr sz="1800" b="0" i="0" dirty="0">
              <a:solidFill>
                <a:schemeClr val="dk1"/>
              </a:solidFill>
              <a:latin typeface="Cambria"/>
              <a:ea typeface="Cambria"/>
              <a:cs typeface="Cambria"/>
              <a:sym typeface="Cambria"/>
            </a:endParaRPr>
          </a:p>
          <a:p>
            <a:pPr marL="342900" marR="0" lvl="0" indent="-342900" algn="l" rtl="0">
              <a:spcBef>
                <a:spcPts val="360"/>
              </a:spcBef>
              <a:spcAft>
                <a:spcPts val="0"/>
              </a:spcAft>
              <a:buClr>
                <a:schemeClr val="dk1"/>
              </a:buClr>
              <a:buSzPts val="1800"/>
              <a:buFont typeface="Arial"/>
              <a:buNone/>
            </a:pPr>
            <a:r>
              <a:rPr lang="en-US" sz="1800" b="0" i="0" dirty="0">
                <a:solidFill>
                  <a:schemeClr val="dk1"/>
                </a:solidFill>
                <a:latin typeface="Cambria"/>
                <a:ea typeface="Cambria"/>
                <a:cs typeface="Cambria"/>
                <a:sym typeface="Cambria"/>
              </a:rPr>
              <a:t>	</a:t>
            </a:r>
            <a:endParaRPr sz="1800" b="0" i="0" dirty="0">
              <a:solidFill>
                <a:schemeClr val="dk1"/>
              </a:solidFill>
              <a:latin typeface="Cambria"/>
              <a:ea typeface="Cambria"/>
              <a:cs typeface="Cambria"/>
              <a:sym typeface="Cambria"/>
            </a:endParaRPr>
          </a:p>
          <a:p>
            <a:pPr marL="7168515" marR="0" lvl="4" indent="0" algn="l" rtl="0">
              <a:spcBef>
                <a:spcPts val="360"/>
              </a:spcBef>
              <a:spcAft>
                <a:spcPts val="0"/>
              </a:spcAft>
              <a:buClr>
                <a:schemeClr val="dk1"/>
              </a:buClr>
              <a:buSzPts val="1800"/>
              <a:buFont typeface="Calibri"/>
              <a:buNone/>
            </a:pPr>
            <a:endParaRPr sz="1800" b="0" i="0" u="none" strike="noStrike" cap="none" dirty="0">
              <a:solidFill>
                <a:schemeClr val="dk1"/>
              </a:solidFill>
              <a:latin typeface="Cambria"/>
              <a:ea typeface="Cambria"/>
              <a:cs typeface="Cambria"/>
              <a:sym typeface="Cambria"/>
            </a:endParaRPr>
          </a:p>
        </p:txBody>
      </p:sp>
      <p:sp>
        <p:nvSpPr>
          <p:cNvPr id="1155" name="Google Shape;1155;p75"/>
          <p:cNvSpPr txBox="1"/>
          <p:nvPr/>
        </p:nvSpPr>
        <p:spPr>
          <a:xfrm>
            <a:off x="6096001" y="641941"/>
            <a:ext cx="4256376" cy="506613"/>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chemeClr val="dk1"/>
              </a:buClr>
              <a:buSzPct val="100000"/>
              <a:buFont typeface="Cambria"/>
              <a:buNone/>
            </a:pPr>
            <a:r>
              <a:rPr lang="en-US" sz="2500">
                <a:solidFill>
                  <a:schemeClr val="dk1"/>
                </a:solidFill>
                <a:latin typeface="Cambria"/>
                <a:ea typeface="Cambria"/>
                <a:cs typeface="Cambria"/>
                <a:sym typeface="Cambria"/>
              </a:rPr>
              <a:t>Bounded-Buffer – Consumer</a:t>
            </a:r>
            <a:endParaRPr sz="2500">
              <a:solidFill>
                <a:schemeClr val="dk1"/>
              </a:solidFill>
              <a:latin typeface="Cambria"/>
              <a:ea typeface="Cambria"/>
              <a:cs typeface="Cambria"/>
              <a:sym typeface="Cambria"/>
            </a:endParaRPr>
          </a:p>
        </p:txBody>
      </p:sp>
      <p:sp>
        <p:nvSpPr>
          <p:cNvPr id="1156" name="Google Shape;1156;p75"/>
          <p:cNvSpPr txBox="1"/>
          <p:nvPr/>
        </p:nvSpPr>
        <p:spPr>
          <a:xfrm>
            <a:off x="6362699" y="1619251"/>
            <a:ext cx="5495925" cy="335476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0" tIns="0" rIns="0" bIns="0" anchor="t" anchorCtr="0">
            <a:spAutoFit/>
          </a:bodyPr>
          <a:lstStyle/>
          <a:p>
            <a:pPr marL="0" marR="0" lvl="0" indent="0" algn="l" rtl="0">
              <a:spcBef>
                <a:spcPts val="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item </a:t>
            </a:r>
            <a:r>
              <a:rPr lang="en-US" sz="1800" b="0" i="0" dirty="0" err="1">
                <a:solidFill>
                  <a:schemeClr val="dk1"/>
                </a:solidFill>
                <a:latin typeface="Cambria"/>
                <a:ea typeface="Cambria"/>
                <a:cs typeface="Cambria"/>
                <a:sym typeface="Cambria"/>
              </a:rPr>
              <a:t>next_consumed</a:t>
            </a:r>
            <a:r>
              <a:rPr lang="en-US" sz="1800" b="0" i="0" dirty="0">
                <a:solidFill>
                  <a:schemeClr val="dk1"/>
                </a:solidFill>
                <a:latin typeface="Cambria"/>
                <a:ea typeface="Cambria"/>
                <a:cs typeface="Cambria"/>
                <a:sym typeface="Cambria"/>
              </a:rPr>
              <a:t>;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while (true) {</a:t>
            </a:r>
            <a:br>
              <a:rPr lang="en-US" sz="1800" b="0" i="0" dirty="0">
                <a:solidFill>
                  <a:schemeClr val="dk1"/>
                </a:solidFill>
                <a:latin typeface="Cambria"/>
                <a:ea typeface="Cambria"/>
                <a:cs typeface="Cambria"/>
                <a:sym typeface="Cambria"/>
              </a:rPr>
            </a:br>
            <a:r>
              <a:rPr lang="en-US" sz="1800" b="0" i="0" dirty="0">
                <a:solidFill>
                  <a:schemeClr val="dk1"/>
                </a:solidFill>
                <a:latin typeface="Cambria"/>
                <a:ea typeface="Cambria"/>
                <a:cs typeface="Cambria"/>
                <a:sym typeface="Cambria"/>
              </a:rPr>
              <a:t>	while (in == out)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 /* do nothing */</a:t>
            </a: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Buffer is empty, Consumer is waiting for the producer to produce */</a:t>
            </a:r>
            <a:br>
              <a:rPr lang="en-US" sz="1800" b="0" i="0" dirty="0">
                <a:solidFill>
                  <a:schemeClr val="dk1"/>
                </a:solidFill>
                <a:latin typeface="Cambria"/>
                <a:ea typeface="Cambria"/>
                <a:cs typeface="Cambria"/>
                <a:sym typeface="Cambria"/>
              </a:rPr>
            </a:br>
            <a:r>
              <a:rPr lang="en-US" sz="1800" b="0" i="0" dirty="0">
                <a:solidFill>
                  <a:schemeClr val="dk1"/>
                </a:solidFill>
                <a:latin typeface="Cambria"/>
                <a:ea typeface="Cambria"/>
                <a:cs typeface="Cambria"/>
                <a:sym typeface="Cambria"/>
              </a:rPr>
              <a:t>	</a:t>
            </a:r>
            <a:r>
              <a:rPr lang="en-US" sz="1800" b="0" i="0" dirty="0" err="1">
                <a:solidFill>
                  <a:schemeClr val="dk1"/>
                </a:solidFill>
                <a:latin typeface="Cambria"/>
                <a:ea typeface="Cambria"/>
                <a:cs typeface="Cambria"/>
                <a:sym typeface="Cambria"/>
              </a:rPr>
              <a:t>next_consumed</a:t>
            </a:r>
            <a:r>
              <a:rPr lang="en-US" sz="1800" b="0" i="0" dirty="0">
                <a:solidFill>
                  <a:schemeClr val="dk1"/>
                </a:solidFill>
                <a:latin typeface="Cambria"/>
                <a:ea typeface="Cambria"/>
                <a:cs typeface="Cambria"/>
                <a:sym typeface="Cambria"/>
              </a:rPr>
              <a:t> = buffer[out];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out = (out + 1) % BUFFER_SIZE;</a:t>
            </a:r>
            <a:br>
              <a:rPr lang="en-US" sz="1800" b="0" i="0" dirty="0">
                <a:solidFill>
                  <a:schemeClr val="dk1"/>
                </a:solidFill>
                <a:latin typeface="Cambria"/>
                <a:ea typeface="Cambria"/>
                <a:cs typeface="Cambria"/>
                <a:sym typeface="Cambria"/>
              </a:rPr>
            </a:b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 consume the item in next consumed */ </a:t>
            </a:r>
            <a:endParaRPr sz="1800" b="0" i="0" dirty="0">
              <a:solidFill>
                <a:schemeClr val="dk1"/>
              </a:solidFill>
              <a:latin typeface="Cambria"/>
              <a:ea typeface="Cambria"/>
              <a:cs typeface="Cambria"/>
              <a:sym typeface="Cambria"/>
            </a:endParaRPr>
          </a:p>
          <a:p>
            <a:pPr marL="0" marR="0" lvl="0" indent="0" algn="l" rtl="0">
              <a:spcBef>
                <a:spcPts val="360"/>
              </a:spcBef>
              <a:spcAft>
                <a:spcPts val="0"/>
              </a:spcAft>
              <a:buClr>
                <a:schemeClr val="dk1"/>
              </a:buClr>
              <a:buSzPts val="1800"/>
              <a:buFont typeface="Cambria"/>
              <a:buNone/>
            </a:pPr>
            <a:r>
              <a:rPr lang="en-US" sz="1800" b="0" i="0" dirty="0">
                <a:solidFill>
                  <a:schemeClr val="dk1"/>
                </a:solidFill>
                <a:latin typeface="Cambria"/>
                <a:ea typeface="Cambria"/>
                <a:cs typeface="Cambria"/>
                <a:sym typeface="Cambria"/>
              </a:rPr>
              <a:t> } </a:t>
            </a:r>
            <a:endParaRPr sz="1800" b="0" i="0" dirty="0">
              <a:solidFill>
                <a:schemeClr val="dk1"/>
              </a:solidFill>
              <a:latin typeface="Cambria"/>
              <a:ea typeface="Cambria"/>
              <a:cs typeface="Cambria"/>
              <a:sym typeface="Cambria"/>
            </a:endParaRPr>
          </a:p>
        </p:txBody>
      </p:sp>
      <p:pic>
        <p:nvPicPr>
          <p:cNvPr id="1157" name="Google Shape;1157;p7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59" name="Google Shape;1159;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160" name="Google Shape;1160;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76"/>
          <p:cNvSpPr txBox="1">
            <a:spLocks noGrp="1"/>
          </p:cNvSpPr>
          <p:nvPr>
            <p:ph type="title"/>
          </p:nvPr>
        </p:nvSpPr>
        <p:spPr>
          <a:xfrm>
            <a:off x="204787" y="342900"/>
            <a:ext cx="10225087" cy="9842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Interprocess Communication –  Shared Memory</a:t>
            </a:r>
            <a:endParaRPr sz="3600">
              <a:latin typeface="Cambria"/>
              <a:ea typeface="Cambria"/>
              <a:cs typeface="Cambria"/>
              <a:sym typeface="Cambria"/>
            </a:endParaRPr>
          </a:p>
        </p:txBody>
      </p:sp>
      <p:sp>
        <p:nvSpPr>
          <p:cNvPr id="1166" name="Google Shape;1166;p76"/>
          <p:cNvSpPr txBox="1"/>
          <p:nvPr/>
        </p:nvSpPr>
        <p:spPr>
          <a:xfrm>
            <a:off x="514350" y="1912939"/>
            <a:ext cx="9605963" cy="3644587"/>
          </a:xfrm>
          <a:prstGeom prst="rect">
            <a:avLst/>
          </a:prstGeom>
          <a:noFill/>
          <a:ln>
            <a:noFill/>
          </a:ln>
        </p:spPr>
        <p:txBody>
          <a:bodyPr spcFirstLastPara="1" wrap="square" lIns="0" tIns="0" rIns="0" bIns="0" anchor="t" anchorCtr="0">
            <a:spAutoFit/>
          </a:bodyPr>
          <a:lstStyle/>
          <a:p>
            <a:pPr marL="342900" marR="0" lvl="0" indent="-342900" algn="l" rtl="0">
              <a:lnSpc>
                <a:spcPct val="90000"/>
              </a:lnSpc>
              <a:spcBef>
                <a:spcPts val="0"/>
              </a:spcBef>
              <a:spcAft>
                <a:spcPts val="0"/>
              </a:spcAft>
              <a:buClr>
                <a:schemeClr val="dk1"/>
              </a:buClr>
              <a:buSzPts val="2400"/>
              <a:buFont typeface="Cambria"/>
              <a:buChar char="•"/>
            </a:pPr>
            <a:r>
              <a:rPr lang="en-US" sz="2400" b="0" i="0" dirty="0">
                <a:solidFill>
                  <a:srgbClr val="C00000"/>
                </a:solidFill>
                <a:latin typeface="Cambria"/>
                <a:ea typeface="Cambria"/>
                <a:cs typeface="Cambria"/>
                <a:sym typeface="Cambria"/>
              </a:rPr>
              <a:t>An area of memory shared among the processes that wish to communicate</a:t>
            </a:r>
            <a:endParaRPr sz="2400" b="0" i="0" dirty="0">
              <a:solidFill>
                <a:srgbClr val="C00000"/>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dirty="0">
                <a:solidFill>
                  <a:schemeClr val="dk1"/>
                </a:solidFill>
                <a:latin typeface="Cambria"/>
                <a:ea typeface="Cambria"/>
                <a:cs typeface="Cambria"/>
                <a:sym typeface="Cambria"/>
              </a:rPr>
              <a:t>The </a:t>
            </a:r>
            <a:r>
              <a:rPr lang="en-US" sz="2400" b="0" i="0" dirty="0">
                <a:solidFill>
                  <a:srgbClr val="C00000"/>
                </a:solidFill>
                <a:latin typeface="Cambria"/>
                <a:ea typeface="Cambria"/>
                <a:cs typeface="Cambria"/>
                <a:sym typeface="Cambria"/>
              </a:rPr>
              <a:t>communication is under the control of the users processes</a:t>
            </a:r>
            <a:r>
              <a:rPr lang="en-US" sz="2400" b="0" i="0" dirty="0">
                <a:solidFill>
                  <a:schemeClr val="dk1"/>
                </a:solidFill>
                <a:latin typeface="Cambria"/>
                <a:ea typeface="Cambria"/>
                <a:cs typeface="Cambria"/>
                <a:sym typeface="Cambria"/>
              </a:rPr>
              <a:t> not the operating system.</a:t>
            </a:r>
            <a:endParaRPr sz="2400" b="0" i="0" dirty="0">
              <a:solidFill>
                <a:schemeClr val="dk1"/>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dirty="0">
                <a:solidFill>
                  <a:srgbClr val="C00000"/>
                </a:solidFill>
                <a:latin typeface="Cambria"/>
                <a:ea typeface="Cambria"/>
                <a:cs typeface="Cambria"/>
                <a:sym typeface="Cambria"/>
              </a:rPr>
              <a:t>Major issues</a:t>
            </a:r>
            <a:r>
              <a:rPr lang="en-US" sz="2400" b="0" i="0" dirty="0">
                <a:solidFill>
                  <a:schemeClr val="dk1"/>
                </a:solidFill>
                <a:latin typeface="Cambria"/>
                <a:ea typeface="Cambria"/>
                <a:cs typeface="Cambria"/>
                <a:sym typeface="Cambria"/>
              </a:rPr>
              <a:t> is to provide </a:t>
            </a:r>
            <a:r>
              <a:rPr lang="en-US" sz="2400" b="0" i="0" dirty="0">
                <a:solidFill>
                  <a:srgbClr val="C00000"/>
                </a:solidFill>
                <a:latin typeface="Cambria"/>
                <a:ea typeface="Cambria"/>
                <a:cs typeface="Cambria"/>
                <a:sym typeface="Cambria"/>
              </a:rPr>
              <a:t>mechanism that will allow the user processes to synchronize their actions</a:t>
            </a:r>
            <a:r>
              <a:rPr lang="en-US" sz="2400" b="0" i="0" dirty="0">
                <a:solidFill>
                  <a:schemeClr val="dk1"/>
                </a:solidFill>
                <a:latin typeface="Cambria"/>
                <a:ea typeface="Cambria"/>
                <a:cs typeface="Cambria"/>
                <a:sym typeface="Cambria"/>
              </a:rPr>
              <a:t> when they access shared memory. </a:t>
            </a:r>
            <a:endParaRPr sz="2400" b="0" i="0" dirty="0">
              <a:solidFill>
                <a:schemeClr val="dk1"/>
              </a:solidFill>
              <a:latin typeface="Cambria"/>
              <a:ea typeface="Cambria"/>
              <a:cs typeface="Cambria"/>
              <a:sym typeface="Cambria"/>
            </a:endParaRPr>
          </a:p>
          <a:p>
            <a:pPr marL="342900" marR="0" lvl="0" indent="-190500" algn="l" rtl="0">
              <a:lnSpc>
                <a:spcPct val="90000"/>
              </a:lnSpc>
              <a:spcBef>
                <a:spcPts val="480"/>
              </a:spcBef>
              <a:spcAft>
                <a:spcPts val="0"/>
              </a:spcAft>
              <a:buClr>
                <a:schemeClr val="dk1"/>
              </a:buClr>
              <a:buSzPts val="2400"/>
              <a:buFont typeface="Times New Roman"/>
              <a:buNone/>
            </a:pPr>
            <a:endParaRPr sz="2400" b="0" i="0" dirty="0">
              <a:solidFill>
                <a:schemeClr val="dk1"/>
              </a:solidFill>
              <a:latin typeface="Cambria"/>
              <a:ea typeface="Cambria"/>
              <a:cs typeface="Cambria"/>
              <a:sym typeface="Cambria"/>
            </a:endParaRPr>
          </a:p>
          <a:p>
            <a:pPr marL="342900" marR="0" lvl="0" indent="-190500" algn="l" rtl="0">
              <a:lnSpc>
                <a:spcPct val="90000"/>
              </a:lnSpc>
              <a:spcBef>
                <a:spcPts val="480"/>
              </a:spcBef>
              <a:spcAft>
                <a:spcPts val="0"/>
              </a:spcAft>
              <a:buClr>
                <a:schemeClr val="dk1"/>
              </a:buClr>
              <a:buSzPts val="2400"/>
              <a:buFont typeface="Times New Roman"/>
              <a:buNone/>
            </a:pPr>
            <a:endParaRPr sz="2400" b="0" i="0" dirty="0">
              <a:solidFill>
                <a:schemeClr val="dk1"/>
              </a:solidFill>
              <a:latin typeface="Cambria"/>
              <a:ea typeface="Cambria"/>
              <a:cs typeface="Cambria"/>
              <a:sym typeface="Cambria"/>
            </a:endParaRPr>
          </a:p>
          <a:p>
            <a:pPr marL="457200" marR="0" lvl="1" indent="0" algn="l" rtl="0">
              <a:lnSpc>
                <a:spcPct val="90000"/>
              </a:lnSpc>
              <a:spcBef>
                <a:spcPts val="48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p:txBody>
      </p:sp>
      <p:pic>
        <p:nvPicPr>
          <p:cNvPr id="1167" name="Google Shape;1167;p76"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69" name="Google Shape;1169;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170" name="Google Shape;1170;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77"/>
          <p:cNvSpPr txBox="1">
            <a:spLocks noGrp="1"/>
          </p:cNvSpPr>
          <p:nvPr>
            <p:ph type="title"/>
          </p:nvPr>
        </p:nvSpPr>
        <p:spPr>
          <a:xfrm>
            <a:off x="361950" y="127000"/>
            <a:ext cx="10448925" cy="9842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Interprocess Communication – Message Passing</a:t>
            </a:r>
            <a:endParaRPr sz="3600">
              <a:latin typeface="Cambria"/>
              <a:ea typeface="Cambria"/>
              <a:cs typeface="Cambria"/>
              <a:sym typeface="Cambria"/>
            </a:endParaRPr>
          </a:p>
        </p:txBody>
      </p:sp>
      <p:sp>
        <p:nvSpPr>
          <p:cNvPr id="1176" name="Google Shape;1176;p77"/>
          <p:cNvSpPr txBox="1"/>
          <p:nvPr/>
        </p:nvSpPr>
        <p:spPr>
          <a:xfrm>
            <a:off x="514350" y="1295400"/>
            <a:ext cx="9526589" cy="4653582"/>
          </a:xfrm>
          <a:prstGeom prst="rect">
            <a:avLst/>
          </a:prstGeom>
          <a:noFill/>
          <a:ln>
            <a:noFill/>
          </a:ln>
        </p:spPr>
        <p:txBody>
          <a:bodyPr spcFirstLastPara="1" wrap="square" lIns="0" tIns="0" rIns="0" bIns="0" anchor="t" anchorCtr="0">
            <a:spAutoFit/>
          </a:bodyPr>
          <a:lstStyle/>
          <a:p>
            <a:pPr marL="342900" marR="0" lvl="0" indent="-342900" algn="l" rtl="0">
              <a:lnSpc>
                <a:spcPct val="90000"/>
              </a:lnSpc>
              <a:spcBef>
                <a:spcPts val="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Mechanism for processes to communicate and to synchronize their actions</a:t>
            </a:r>
            <a:endParaRPr sz="2400" b="0" i="0">
              <a:solidFill>
                <a:schemeClr val="dk1"/>
              </a:solidFill>
              <a:latin typeface="Cambria"/>
              <a:ea typeface="Cambria"/>
              <a:cs typeface="Cambria"/>
              <a:sym typeface="Cambria"/>
            </a:endParaRPr>
          </a:p>
          <a:p>
            <a:pPr marL="342900" marR="0" lvl="0" indent="-190500" algn="l" rtl="0">
              <a:lnSpc>
                <a:spcPct val="90000"/>
              </a:lnSpc>
              <a:spcBef>
                <a:spcPts val="480"/>
              </a:spcBef>
              <a:spcAft>
                <a:spcPts val="0"/>
              </a:spcAft>
              <a:buClr>
                <a:schemeClr val="dk1"/>
              </a:buClr>
              <a:buSzPts val="2400"/>
              <a:buFont typeface="Times New Roman"/>
              <a:buNone/>
            </a:pPr>
            <a:endParaRPr sz="2400" b="0" i="0">
              <a:solidFill>
                <a:schemeClr val="dk1"/>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Message system – processes communicate with each other without resorting to shared variables</a:t>
            </a:r>
            <a:endParaRPr sz="2400" b="0" i="0">
              <a:solidFill>
                <a:schemeClr val="dk1"/>
              </a:solidFill>
              <a:latin typeface="Cambria"/>
              <a:ea typeface="Cambria"/>
              <a:cs typeface="Cambria"/>
              <a:sym typeface="Cambria"/>
            </a:endParaRPr>
          </a:p>
          <a:p>
            <a:pPr marL="342900" marR="0" lvl="0" indent="-190500" algn="l" rtl="0">
              <a:lnSpc>
                <a:spcPct val="90000"/>
              </a:lnSpc>
              <a:spcBef>
                <a:spcPts val="480"/>
              </a:spcBef>
              <a:spcAft>
                <a:spcPts val="0"/>
              </a:spcAft>
              <a:buClr>
                <a:schemeClr val="dk1"/>
              </a:buClr>
              <a:buSzPts val="2400"/>
              <a:buFont typeface="Times New Roman"/>
              <a:buNone/>
            </a:pPr>
            <a:endParaRPr sz="2400" b="0" i="0">
              <a:solidFill>
                <a:schemeClr val="dk1"/>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IPC facility provides two operations:</a:t>
            </a:r>
            <a:endParaRPr sz="2400" b="0" i="0">
              <a:solidFill>
                <a:schemeClr val="dk1"/>
              </a:solidFill>
              <a:latin typeface="Cambria"/>
              <a:ea typeface="Cambria"/>
              <a:cs typeface="Cambria"/>
              <a:sym typeface="Cambria"/>
            </a:endParaRPr>
          </a:p>
          <a:p>
            <a:pPr marL="457200" marR="0" lvl="1" indent="-152400" algn="l" rtl="0">
              <a:lnSpc>
                <a:spcPct val="90000"/>
              </a:lnSpc>
              <a:spcBef>
                <a:spcPts val="480"/>
              </a:spcBef>
              <a:spcAft>
                <a:spcPts val="0"/>
              </a:spcAft>
              <a:buClr>
                <a:schemeClr val="dk1"/>
              </a:buClr>
              <a:buSzPts val="2400"/>
              <a:buFont typeface="Cambria"/>
              <a:buChar char="–"/>
            </a:pPr>
            <a:r>
              <a:rPr lang="en-US" sz="2400" b="1" i="0" u="none" strike="noStrike" cap="none">
                <a:solidFill>
                  <a:schemeClr val="dk1"/>
                </a:solidFill>
                <a:latin typeface="Cambria"/>
                <a:ea typeface="Cambria"/>
                <a:cs typeface="Cambria"/>
                <a:sym typeface="Cambria"/>
              </a:rPr>
              <a:t>send</a:t>
            </a:r>
            <a:r>
              <a:rPr lang="en-US" sz="2400" b="0" i="0" u="none" strike="noStrike" cap="none">
                <a:solidFill>
                  <a:schemeClr val="dk1"/>
                </a:solidFill>
                <a:latin typeface="Cambria"/>
                <a:ea typeface="Cambria"/>
                <a:cs typeface="Cambria"/>
                <a:sym typeface="Cambria"/>
              </a:rPr>
              <a:t>(</a:t>
            </a:r>
            <a:r>
              <a:rPr lang="en-US" sz="2400" b="0" i="1" u="none" strike="noStrike" cap="none">
                <a:solidFill>
                  <a:schemeClr val="dk1"/>
                </a:solidFill>
                <a:latin typeface="Cambria"/>
                <a:ea typeface="Cambria"/>
                <a:cs typeface="Cambria"/>
                <a:sym typeface="Cambria"/>
              </a:rPr>
              <a:t>message</a:t>
            </a:r>
            <a:r>
              <a:rPr lang="en-US" sz="2400" b="0" i="0" u="none" strike="noStrike" cap="none">
                <a:solidFill>
                  <a:schemeClr val="dk1"/>
                </a:solidFill>
                <a:latin typeface="Cambria"/>
                <a:ea typeface="Cambria"/>
                <a:cs typeface="Cambria"/>
                <a:sym typeface="Cambria"/>
              </a:rPr>
              <a:t>)</a:t>
            </a:r>
            <a:endParaRPr sz="2400" b="0" i="0" u="none" strike="noStrike" cap="none">
              <a:solidFill>
                <a:schemeClr val="dk1"/>
              </a:solidFill>
              <a:latin typeface="Cambria"/>
              <a:ea typeface="Cambria"/>
              <a:cs typeface="Cambria"/>
              <a:sym typeface="Cambria"/>
            </a:endParaRPr>
          </a:p>
          <a:p>
            <a:pPr marL="457200" marR="0" lvl="1" indent="-152400" algn="l" rtl="0">
              <a:lnSpc>
                <a:spcPct val="90000"/>
              </a:lnSpc>
              <a:spcBef>
                <a:spcPts val="480"/>
              </a:spcBef>
              <a:spcAft>
                <a:spcPts val="0"/>
              </a:spcAft>
              <a:buClr>
                <a:schemeClr val="dk1"/>
              </a:buClr>
              <a:buSzPts val="2400"/>
              <a:buFont typeface="Cambria"/>
              <a:buChar char="–"/>
            </a:pPr>
            <a:r>
              <a:rPr lang="en-US" sz="2400" b="1" i="0" u="none" strike="noStrike" cap="none">
                <a:solidFill>
                  <a:schemeClr val="dk1"/>
                </a:solidFill>
                <a:latin typeface="Cambria"/>
                <a:ea typeface="Cambria"/>
                <a:cs typeface="Cambria"/>
                <a:sym typeface="Cambria"/>
              </a:rPr>
              <a:t>receive</a:t>
            </a:r>
            <a:r>
              <a:rPr lang="en-US" sz="2400" b="0" i="0" u="none" strike="noStrike" cap="none">
                <a:solidFill>
                  <a:schemeClr val="dk1"/>
                </a:solidFill>
                <a:latin typeface="Cambria"/>
                <a:ea typeface="Cambria"/>
                <a:cs typeface="Cambria"/>
                <a:sym typeface="Cambria"/>
              </a:rPr>
              <a:t>(</a:t>
            </a:r>
            <a:r>
              <a:rPr lang="en-US" sz="2400" b="0" i="1" u="none" strike="noStrike" cap="none">
                <a:solidFill>
                  <a:schemeClr val="dk1"/>
                </a:solidFill>
                <a:latin typeface="Cambria"/>
                <a:ea typeface="Cambria"/>
                <a:cs typeface="Cambria"/>
                <a:sym typeface="Cambria"/>
              </a:rPr>
              <a:t>message</a:t>
            </a:r>
            <a:r>
              <a:rPr lang="en-US" sz="2400" b="0" i="0" u="none" strike="noStrike" cap="none">
                <a:solidFill>
                  <a:schemeClr val="dk1"/>
                </a:solidFill>
                <a:latin typeface="Cambria"/>
                <a:ea typeface="Cambria"/>
                <a:cs typeface="Cambria"/>
                <a:sym typeface="Cambria"/>
              </a:rPr>
              <a:t>)</a:t>
            </a:r>
            <a:endParaRPr sz="2400" b="0" i="0" u="none" strike="noStrike" cap="none">
              <a:solidFill>
                <a:schemeClr val="dk1"/>
              </a:solidFill>
              <a:latin typeface="Cambria"/>
              <a:ea typeface="Cambria"/>
              <a:cs typeface="Cambria"/>
              <a:sym typeface="Cambria"/>
            </a:endParaRPr>
          </a:p>
          <a:p>
            <a:pPr marL="457200" marR="0" lvl="1" indent="0" algn="l" rtl="0">
              <a:lnSpc>
                <a:spcPct val="90000"/>
              </a:lnSpc>
              <a:spcBef>
                <a:spcPts val="48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The</a:t>
            </a:r>
            <a:r>
              <a:rPr lang="en-US" sz="2400" b="0" i="1">
                <a:solidFill>
                  <a:schemeClr val="dk1"/>
                </a:solidFill>
                <a:latin typeface="Cambria"/>
                <a:ea typeface="Cambria"/>
                <a:cs typeface="Cambria"/>
                <a:sym typeface="Cambria"/>
              </a:rPr>
              <a:t> message</a:t>
            </a:r>
            <a:r>
              <a:rPr lang="en-US" sz="2400" b="0" i="0">
                <a:solidFill>
                  <a:schemeClr val="dk1"/>
                </a:solidFill>
                <a:latin typeface="Cambria"/>
                <a:ea typeface="Cambria"/>
                <a:cs typeface="Cambria"/>
                <a:sym typeface="Cambria"/>
              </a:rPr>
              <a:t> size is either fixed or variable</a:t>
            </a:r>
            <a:endParaRPr sz="2400" b="0" i="0">
              <a:solidFill>
                <a:schemeClr val="dk1"/>
              </a:solidFill>
              <a:latin typeface="Cambria"/>
              <a:ea typeface="Cambria"/>
              <a:cs typeface="Cambria"/>
              <a:sym typeface="Cambria"/>
            </a:endParaRPr>
          </a:p>
          <a:p>
            <a:pPr marL="457200" marR="0" lvl="1" indent="0" algn="l" rtl="0">
              <a:lnSpc>
                <a:spcPct val="90000"/>
              </a:lnSpc>
              <a:spcBef>
                <a:spcPts val="48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pic>
        <p:nvPicPr>
          <p:cNvPr id="1177" name="Google Shape;1177;p77"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79" name="Google Shape;1179;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180" name="Google Shape;1180;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78"/>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186" name="Google Shape;1186;p78"/>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1187" name="Google Shape;1187;p78"/>
          <p:cNvSpPr txBox="1">
            <a:spLocks noGrp="1"/>
          </p:cNvSpPr>
          <p:nvPr>
            <p:ph type="title"/>
          </p:nvPr>
        </p:nvSpPr>
        <p:spPr>
          <a:xfrm>
            <a:off x="438151" y="393699"/>
            <a:ext cx="8067675" cy="49212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Message Passing (Cont.)</a:t>
            </a:r>
            <a:endParaRPr>
              <a:latin typeface="Cambria"/>
              <a:ea typeface="Cambria"/>
              <a:cs typeface="Cambria"/>
              <a:sym typeface="Cambria"/>
            </a:endParaRPr>
          </a:p>
        </p:txBody>
      </p:sp>
      <p:sp>
        <p:nvSpPr>
          <p:cNvPr id="1188" name="Google Shape;1188;p78"/>
          <p:cNvSpPr txBox="1"/>
          <p:nvPr/>
        </p:nvSpPr>
        <p:spPr>
          <a:xfrm>
            <a:off x="514350" y="1016000"/>
            <a:ext cx="9772650" cy="5761577"/>
          </a:xfrm>
          <a:prstGeom prst="rect">
            <a:avLst/>
          </a:prstGeom>
          <a:noFill/>
          <a:ln>
            <a:noFill/>
          </a:ln>
        </p:spPr>
        <p:txBody>
          <a:bodyPr spcFirstLastPara="1" wrap="square" lIns="0" tIns="0" rIns="0" bIns="0" anchor="t" anchorCtr="0">
            <a:spAutoFit/>
          </a:bodyPr>
          <a:lstStyle/>
          <a:p>
            <a:pPr marL="457200" marR="0" lvl="1" indent="0" algn="l" rtl="0">
              <a:lnSpc>
                <a:spcPct val="90000"/>
              </a:lnSpc>
              <a:spcBef>
                <a:spcPts val="0"/>
              </a:spcBef>
              <a:spcAft>
                <a:spcPts val="0"/>
              </a:spcAft>
              <a:buClr>
                <a:schemeClr val="dk1"/>
              </a:buClr>
              <a:buSzPts val="2400"/>
              <a:buFont typeface="Calibri"/>
              <a:buNone/>
            </a:pPr>
            <a:endParaRPr sz="2400" b="0" i="0" u="none" strike="noStrike" cap="none" dirty="0">
              <a:solidFill>
                <a:schemeClr val="dk1"/>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dirty="0">
                <a:solidFill>
                  <a:schemeClr val="dk1"/>
                </a:solidFill>
                <a:latin typeface="Cambria"/>
                <a:ea typeface="Cambria"/>
                <a:cs typeface="Cambria"/>
                <a:sym typeface="Cambria"/>
              </a:rPr>
              <a:t>If processes </a:t>
            </a:r>
            <a:r>
              <a:rPr lang="en-US" sz="2400" b="0" i="1" dirty="0">
                <a:solidFill>
                  <a:schemeClr val="dk1"/>
                </a:solidFill>
                <a:latin typeface="Cambria"/>
                <a:ea typeface="Cambria"/>
                <a:cs typeface="Cambria"/>
                <a:sym typeface="Cambria"/>
              </a:rPr>
              <a:t>P</a:t>
            </a:r>
            <a:r>
              <a:rPr lang="en-US" sz="2400" b="0" i="0" dirty="0">
                <a:solidFill>
                  <a:schemeClr val="dk1"/>
                </a:solidFill>
                <a:latin typeface="Cambria"/>
                <a:ea typeface="Cambria"/>
                <a:cs typeface="Cambria"/>
                <a:sym typeface="Cambria"/>
              </a:rPr>
              <a:t> and </a:t>
            </a:r>
            <a:r>
              <a:rPr lang="en-US" sz="2400" b="0" i="1" dirty="0">
                <a:solidFill>
                  <a:schemeClr val="dk1"/>
                </a:solidFill>
                <a:latin typeface="Cambria"/>
                <a:ea typeface="Cambria"/>
                <a:cs typeface="Cambria"/>
                <a:sym typeface="Cambria"/>
              </a:rPr>
              <a:t>Q</a:t>
            </a:r>
            <a:r>
              <a:rPr lang="en-US" sz="2400" b="0" i="0" dirty="0">
                <a:solidFill>
                  <a:schemeClr val="dk1"/>
                </a:solidFill>
                <a:latin typeface="Cambria"/>
                <a:ea typeface="Cambria"/>
                <a:cs typeface="Cambria"/>
                <a:sym typeface="Cambria"/>
              </a:rPr>
              <a:t> wish to communicate, they need to:</a:t>
            </a:r>
            <a:endParaRPr sz="2400" b="0" i="0" dirty="0">
              <a:solidFill>
                <a:schemeClr val="dk1"/>
              </a:solidFill>
              <a:latin typeface="Cambria"/>
              <a:ea typeface="Cambria"/>
              <a:cs typeface="Cambria"/>
              <a:sym typeface="Cambria"/>
            </a:endParaRPr>
          </a:p>
          <a:p>
            <a:pPr marL="457200" marR="0" lvl="1" indent="-152400" algn="l" rtl="0">
              <a:lnSpc>
                <a:spcPct val="90000"/>
              </a:lnSpc>
              <a:spcBef>
                <a:spcPts val="480"/>
              </a:spcBef>
              <a:spcAft>
                <a:spcPts val="0"/>
              </a:spcAft>
              <a:buClr>
                <a:schemeClr val="dk1"/>
              </a:buClr>
              <a:buSzPts val="2400"/>
              <a:buFont typeface="Cambria"/>
              <a:buChar char="–"/>
            </a:pPr>
            <a:r>
              <a:rPr lang="en-US" sz="2400" b="0" i="0" u="none" strike="noStrike" cap="none" dirty="0">
                <a:solidFill>
                  <a:srgbClr val="C00000"/>
                </a:solidFill>
                <a:latin typeface="Cambria"/>
                <a:ea typeface="Cambria"/>
                <a:cs typeface="Cambria"/>
                <a:sym typeface="Cambria"/>
              </a:rPr>
              <a:t>Establish a </a:t>
            </a:r>
            <a:r>
              <a:rPr lang="en-US" sz="2400" b="1" i="1" u="none" strike="noStrike" cap="none" dirty="0">
                <a:solidFill>
                  <a:srgbClr val="C00000"/>
                </a:solidFill>
                <a:latin typeface="Cambria"/>
                <a:ea typeface="Cambria"/>
                <a:cs typeface="Cambria"/>
                <a:sym typeface="Cambria"/>
              </a:rPr>
              <a:t>communication</a:t>
            </a:r>
            <a:r>
              <a:rPr lang="en-US" sz="2400" b="1" i="0" u="none" strike="noStrike" cap="none" dirty="0">
                <a:solidFill>
                  <a:srgbClr val="C00000"/>
                </a:solidFill>
                <a:latin typeface="Cambria"/>
                <a:ea typeface="Cambria"/>
                <a:cs typeface="Cambria"/>
                <a:sym typeface="Cambria"/>
              </a:rPr>
              <a:t> </a:t>
            </a:r>
            <a:r>
              <a:rPr lang="en-US" sz="2400" b="1" i="1" u="none" strike="noStrike" cap="none" dirty="0">
                <a:solidFill>
                  <a:srgbClr val="C00000"/>
                </a:solidFill>
                <a:latin typeface="Cambria"/>
                <a:ea typeface="Cambria"/>
                <a:cs typeface="Cambria"/>
                <a:sym typeface="Cambria"/>
              </a:rPr>
              <a:t>link</a:t>
            </a:r>
            <a:r>
              <a:rPr lang="en-US" sz="2400" b="1" i="0" u="none" strike="noStrike" cap="none" dirty="0">
                <a:solidFill>
                  <a:srgbClr val="C00000"/>
                </a:solidFill>
                <a:latin typeface="Cambria"/>
                <a:ea typeface="Cambria"/>
                <a:cs typeface="Cambria"/>
                <a:sym typeface="Cambria"/>
              </a:rPr>
              <a:t> </a:t>
            </a:r>
            <a:r>
              <a:rPr lang="en-US" sz="2400" b="0" i="0" u="none" strike="noStrike" cap="none" dirty="0">
                <a:solidFill>
                  <a:srgbClr val="C00000"/>
                </a:solidFill>
                <a:latin typeface="Cambria"/>
                <a:ea typeface="Cambria"/>
                <a:cs typeface="Cambria"/>
                <a:sym typeface="Cambria"/>
              </a:rPr>
              <a:t>between them</a:t>
            </a:r>
            <a:endParaRPr sz="2400" b="0" i="0" u="none" strike="noStrike" cap="none" dirty="0">
              <a:solidFill>
                <a:srgbClr val="C00000"/>
              </a:solidFill>
              <a:latin typeface="Cambria"/>
              <a:ea typeface="Cambria"/>
              <a:cs typeface="Cambria"/>
              <a:sym typeface="Cambria"/>
            </a:endParaRPr>
          </a:p>
          <a:p>
            <a:pPr marL="457200" marR="0" lvl="1" indent="-152400" algn="l" rtl="0">
              <a:lnSpc>
                <a:spcPct val="90000"/>
              </a:lnSpc>
              <a:spcBef>
                <a:spcPts val="480"/>
              </a:spcBef>
              <a:spcAft>
                <a:spcPts val="0"/>
              </a:spcAft>
              <a:buClr>
                <a:schemeClr val="dk1"/>
              </a:buClr>
              <a:buSzPts val="2400"/>
              <a:buFont typeface="Cambria"/>
              <a:buChar char="–"/>
            </a:pPr>
            <a:r>
              <a:rPr lang="en-US" sz="2400" b="0" i="0" u="none" strike="noStrike" cap="none" dirty="0">
                <a:solidFill>
                  <a:srgbClr val="C00000"/>
                </a:solidFill>
                <a:latin typeface="Cambria"/>
                <a:ea typeface="Cambria"/>
                <a:cs typeface="Cambria"/>
                <a:sym typeface="Cambria"/>
              </a:rPr>
              <a:t>Exchange messages via send/receive</a:t>
            </a:r>
            <a:endParaRPr sz="2400" b="0" i="0" u="none" strike="noStrike" cap="none" dirty="0">
              <a:solidFill>
                <a:srgbClr val="C00000"/>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dirty="0">
                <a:solidFill>
                  <a:schemeClr val="dk1"/>
                </a:solidFill>
                <a:latin typeface="Cambria"/>
                <a:ea typeface="Cambria"/>
                <a:cs typeface="Cambria"/>
                <a:sym typeface="Cambria"/>
              </a:rPr>
              <a:t>Implementation issues:</a:t>
            </a:r>
            <a:endParaRPr sz="2400" b="0" i="0" dirty="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dirty="0">
                <a:solidFill>
                  <a:schemeClr val="dk1"/>
                </a:solidFill>
                <a:latin typeface="Cambria"/>
                <a:ea typeface="Cambria"/>
                <a:cs typeface="Cambria"/>
                <a:sym typeface="Cambria"/>
              </a:rPr>
              <a:t>How are links established?</a:t>
            </a:r>
            <a:endParaRPr sz="2400" b="0" i="0" u="none" strike="noStrike" cap="none" dirty="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dirty="0">
                <a:solidFill>
                  <a:schemeClr val="dk1"/>
                </a:solidFill>
                <a:latin typeface="Cambria"/>
                <a:ea typeface="Cambria"/>
                <a:cs typeface="Cambria"/>
                <a:sym typeface="Cambria"/>
              </a:rPr>
              <a:t>Can a link be associated with more than two processes?</a:t>
            </a:r>
            <a:endParaRPr sz="2400" b="0" i="0" u="none" strike="noStrike" cap="none" dirty="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dirty="0">
                <a:solidFill>
                  <a:schemeClr val="dk1"/>
                </a:solidFill>
                <a:latin typeface="Cambria"/>
                <a:ea typeface="Cambria"/>
                <a:cs typeface="Cambria"/>
                <a:sym typeface="Cambria"/>
              </a:rPr>
              <a:t>How many links can there be between every pair of communicating processes?</a:t>
            </a:r>
            <a:endParaRPr sz="2400" b="0" i="0" u="none" strike="noStrike" cap="none" dirty="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dirty="0">
                <a:solidFill>
                  <a:schemeClr val="dk1"/>
                </a:solidFill>
                <a:latin typeface="Cambria"/>
                <a:ea typeface="Cambria"/>
                <a:cs typeface="Cambria"/>
                <a:sym typeface="Cambria"/>
              </a:rPr>
              <a:t>What is the capacity of a link?</a:t>
            </a:r>
            <a:endParaRPr sz="2400" b="0" i="0" u="none" strike="noStrike" cap="none" dirty="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dirty="0">
                <a:solidFill>
                  <a:schemeClr val="dk1"/>
                </a:solidFill>
                <a:latin typeface="Cambria"/>
                <a:ea typeface="Cambria"/>
                <a:cs typeface="Cambria"/>
                <a:sym typeface="Cambria"/>
              </a:rPr>
              <a:t>Is the size of a message that the link can accommodate fixed or variable?</a:t>
            </a:r>
            <a:endParaRPr sz="2400" b="0" i="0" u="none" strike="noStrike" cap="none" dirty="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dirty="0">
                <a:solidFill>
                  <a:schemeClr val="dk1"/>
                </a:solidFill>
                <a:latin typeface="Cambria"/>
                <a:ea typeface="Cambria"/>
                <a:cs typeface="Cambria"/>
                <a:sym typeface="Cambria"/>
              </a:rPr>
              <a:t>Is a link unidirectional or bi-directional?</a:t>
            </a:r>
            <a:endParaRPr sz="2400" b="0" i="0" u="none" strike="noStrike" cap="none" dirty="0">
              <a:solidFill>
                <a:schemeClr val="dk1"/>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Arial"/>
              <a:buNone/>
            </a:pPr>
            <a:endParaRPr sz="2400" b="0" i="0" dirty="0">
              <a:solidFill>
                <a:schemeClr val="dk1"/>
              </a:solidFill>
              <a:latin typeface="Cambria"/>
              <a:ea typeface="Cambria"/>
              <a:cs typeface="Cambria"/>
              <a:sym typeface="Cambria"/>
            </a:endParaRPr>
          </a:p>
        </p:txBody>
      </p:sp>
      <p:pic>
        <p:nvPicPr>
          <p:cNvPr id="1189" name="Google Shape;1189;p78"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191" name="Google Shape;119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192" name="Google Shape;119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79"/>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198" name="Google Shape;1198;p79"/>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1199" name="Google Shape;1199;p79"/>
          <p:cNvSpPr txBox="1">
            <a:spLocks noGrp="1"/>
          </p:cNvSpPr>
          <p:nvPr>
            <p:ph type="title"/>
          </p:nvPr>
        </p:nvSpPr>
        <p:spPr>
          <a:xfrm>
            <a:off x="523876" y="342901"/>
            <a:ext cx="10201276" cy="49212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Message Passing (Cont.)</a:t>
            </a:r>
            <a:endParaRPr>
              <a:latin typeface="Cambria"/>
              <a:ea typeface="Cambria"/>
              <a:cs typeface="Cambria"/>
              <a:sym typeface="Cambria"/>
            </a:endParaRPr>
          </a:p>
        </p:txBody>
      </p:sp>
      <p:sp>
        <p:nvSpPr>
          <p:cNvPr id="1200" name="Google Shape;1200;p79"/>
          <p:cNvSpPr txBox="1"/>
          <p:nvPr/>
        </p:nvSpPr>
        <p:spPr>
          <a:xfrm>
            <a:off x="1050926" y="1346200"/>
            <a:ext cx="8067675" cy="3987800"/>
          </a:xfrm>
          <a:prstGeom prst="rect">
            <a:avLst/>
          </a:prstGeom>
          <a:noFill/>
          <a:ln>
            <a:noFill/>
          </a:ln>
        </p:spPr>
        <p:txBody>
          <a:bodyPr spcFirstLastPara="1" wrap="square" lIns="0" tIns="0" rIns="0" bIns="0" anchor="t" anchorCtr="0">
            <a:spAutoFit/>
          </a:bodyPr>
          <a:lstStyle/>
          <a:p>
            <a:pPr marL="457200" marR="0" lvl="1" indent="0" algn="l"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342900" algn="l" rtl="0">
              <a:lnSpc>
                <a:spcPct val="90000"/>
              </a:lnSpc>
              <a:spcBef>
                <a:spcPts val="48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Implementation of communication link</a:t>
            </a:r>
            <a:endParaRPr sz="2400" b="0" i="0">
              <a:solidFill>
                <a:schemeClr val="dk1"/>
              </a:solidFill>
              <a:latin typeface="Cambria"/>
              <a:ea typeface="Cambria"/>
              <a:cs typeface="Cambria"/>
              <a:sym typeface="Cambria"/>
            </a:endParaRPr>
          </a:p>
          <a:p>
            <a:pPr marL="457200" marR="0" lvl="1"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Physical:</a:t>
            </a:r>
            <a:endParaRPr sz="2400" b="0" i="0" u="none" strike="noStrike" cap="none">
              <a:solidFill>
                <a:schemeClr val="dk1"/>
              </a:solidFill>
              <a:latin typeface="Cambria"/>
              <a:ea typeface="Cambria"/>
              <a:cs typeface="Cambria"/>
              <a:sym typeface="Cambria"/>
            </a:endParaRPr>
          </a:p>
          <a:p>
            <a:pPr marL="914400" marR="0" lvl="2"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Shared memory</a:t>
            </a:r>
            <a:endParaRPr sz="2400" b="0" i="0" u="none" strike="noStrike" cap="none">
              <a:solidFill>
                <a:schemeClr val="dk1"/>
              </a:solidFill>
              <a:latin typeface="Cambria"/>
              <a:ea typeface="Cambria"/>
              <a:cs typeface="Cambria"/>
              <a:sym typeface="Cambria"/>
            </a:endParaRPr>
          </a:p>
          <a:p>
            <a:pPr marL="914400" marR="0" lvl="2"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Hardware bus</a:t>
            </a:r>
            <a:endParaRPr sz="2400" b="0" i="0" u="none" strike="noStrike" cap="none">
              <a:solidFill>
                <a:schemeClr val="dk1"/>
              </a:solidFill>
              <a:latin typeface="Cambria"/>
              <a:ea typeface="Cambria"/>
              <a:cs typeface="Cambria"/>
              <a:sym typeface="Cambria"/>
            </a:endParaRPr>
          </a:p>
          <a:p>
            <a:pPr marL="914400" marR="0" lvl="2"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Network</a:t>
            </a:r>
            <a:endParaRPr sz="2400" b="0" i="0" u="none" strike="noStrike" cap="none">
              <a:solidFill>
                <a:schemeClr val="dk1"/>
              </a:solidFill>
              <a:latin typeface="Cambria"/>
              <a:ea typeface="Cambria"/>
              <a:cs typeface="Cambria"/>
              <a:sym typeface="Cambria"/>
            </a:endParaRPr>
          </a:p>
          <a:p>
            <a:pPr marL="457200" marR="0" lvl="1"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Logical:</a:t>
            </a:r>
            <a:endParaRPr sz="2400" b="0" i="0" u="none" strike="noStrike" cap="none">
              <a:solidFill>
                <a:schemeClr val="dk1"/>
              </a:solidFill>
              <a:latin typeface="Cambria"/>
              <a:ea typeface="Cambria"/>
              <a:cs typeface="Cambria"/>
              <a:sym typeface="Cambria"/>
            </a:endParaRPr>
          </a:p>
          <a:p>
            <a:pPr marL="914400" marR="0" lvl="2"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Direct or indirect</a:t>
            </a:r>
            <a:endParaRPr sz="2400" b="0" i="0" u="none" strike="noStrike" cap="none">
              <a:solidFill>
                <a:schemeClr val="dk1"/>
              </a:solidFill>
              <a:latin typeface="Cambria"/>
              <a:ea typeface="Cambria"/>
              <a:cs typeface="Cambria"/>
              <a:sym typeface="Cambria"/>
            </a:endParaRPr>
          </a:p>
          <a:p>
            <a:pPr marL="914400" marR="0" lvl="2"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Synchronous or asynchronous</a:t>
            </a:r>
            <a:endParaRPr sz="2400" b="0" i="0" u="none" strike="noStrike" cap="none">
              <a:solidFill>
                <a:schemeClr val="dk1"/>
              </a:solidFill>
              <a:latin typeface="Cambria"/>
              <a:ea typeface="Cambria"/>
              <a:cs typeface="Cambria"/>
              <a:sym typeface="Cambria"/>
            </a:endParaRPr>
          </a:p>
          <a:p>
            <a:pPr marL="914400" marR="0" lvl="2" indent="-152400" algn="l" rtl="0">
              <a:lnSpc>
                <a:spcPct val="90000"/>
              </a:lnSpc>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 Automatic or explicit buffering</a:t>
            </a:r>
            <a:endParaRPr sz="2400" b="0" i="0" u="none" strike="noStrike" cap="none">
              <a:solidFill>
                <a:schemeClr val="dk1"/>
              </a:solidFill>
              <a:latin typeface="Cambria"/>
              <a:ea typeface="Cambria"/>
              <a:cs typeface="Cambria"/>
              <a:sym typeface="Cambria"/>
            </a:endParaRPr>
          </a:p>
        </p:txBody>
      </p:sp>
      <p:pic>
        <p:nvPicPr>
          <p:cNvPr id="1201" name="Google Shape;1201;p7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203" name="Google Shape;120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04" name="Google Shape;120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80"/>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210" name="Google Shape;1210;p80"/>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1211" name="Google Shape;1211;p80"/>
          <p:cNvSpPr txBox="1">
            <a:spLocks noGrp="1"/>
          </p:cNvSpPr>
          <p:nvPr>
            <p:ph type="title"/>
          </p:nvPr>
        </p:nvSpPr>
        <p:spPr>
          <a:xfrm>
            <a:off x="476251" y="332581"/>
            <a:ext cx="8067675" cy="5540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mbria"/>
              <a:buNone/>
            </a:pPr>
            <a:r>
              <a:rPr lang="en-US" sz="4000">
                <a:latin typeface="Cambria"/>
                <a:ea typeface="Cambria"/>
                <a:cs typeface="Cambria"/>
                <a:sym typeface="Cambria"/>
              </a:rPr>
              <a:t>Naming: Direct Communication</a:t>
            </a:r>
            <a:endParaRPr sz="4000">
              <a:latin typeface="Cambria"/>
              <a:ea typeface="Cambria"/>
              <a:cs typeface="Cambria"/>
              <a:sym typeface="Cambria"/>
            </a:endParaRPr>
          </a:p>
        </p:txBody>
      </p:sp>
      <p:sp>
        <p:nvSpPr>
          <p:cNvPr id="1212" name="Google Shape;1212;p80"/>
          <p:cNvSpPr txBox="1"/>
          <p:nvPr/>
        </p:nvSpPr>
        <p:spPr>
          <a:xfrm>
            <a:off x="632619" y="1357313"/>
            <a:ext cx="10787856" cy="3471720"/>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Processes must name each other explicitly:</a:t>
            </a:r>
            <a:endParaRPr sz="2400" b="0" i="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1" i="0" u="none" strike="noStrike" cap="none">
                <a:solidFill>
                  <a:schemeClr val="dk1"/>
                </a:solidFill>
                <a:latin typeface="Cambria"/>
                <a:ea typeface="Cambria"/>
                <a:cs typeface="Cambria"/>
                <a:sym typeface="Cambria"/>
              </a:rPr>
              <a:t>send</a:t>
            </a:r>
            <a:r>
              <a:rPr lang="en-US" sz="2400" b="0" i="0" u="none" strike="noStrike" cap="none">
                <a:solidFill>
                  <a:schemeClr val="dk1"/>
                </a:solidFill>
                <a:latin typeface="Cambria"/>
                <a:ea typeface="Cambria"/>
                <a:cs typeface="Cambria"/>
                <a:sym typeface="Cambria"/>
              </a:rPr>
              <a:t> (</a:t>
            </a:r>
            <a:r>
              <a:rPr lang="en-US" sz="2400" b="0" i="1" u="none" strike="noStrike" cap="none">
                <a:solidFill>
                  <a:schemeClr val="dk1"/>
                </a:solidFill>
                <a:latin typeface="Cambria"/>
                <a:ea typeface="Cambria"/>
                <a:cs typeface="Cambria"/>
                <a:sym typeface="Cambria"/>
              </a:rPr>
              <a:t>P, message</a:t>
            </a:r>
            <a:r>
              <a:rPr lang="en-US" sz="2400" b="0" i="0" u="none" strike="noStrike" cap="none">
                <a:solidFill>
                  <a:schemeClr val="dk1"/>
                </a:solidFill>
                <a:latin typeface="Cambria"/>
                <a:ea typeface="Cambria"/>
                <a:cs typeface="Cambria"/>
                <a:sym typeface="Cambria"/>
              </a:rPr>
              <a:t>) – send a message to process P</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1" i="0" u="none" strike="noStrike" cap="none">
                <a:solidFill>
                  <a:schemeClr val="dk1"/>
                </a:solidFill>
                <a:latin typeface="Cambria"/>
                <a:ea typeface="Cambria"/>
                <a:cs typeface="Cambria"/>
                <a:sym typeface="Cambria"/>
              </a:rPr>
              <a:t>receive</a:t>
            </a:r>
            <a:r>
              <a:rPr lang="en-US" sz="2400" b="0" i="0" u="none" strike="noStrike" cap="none">
                <a:solidFill>
                  <a:schemeClr val="dk1"/>
                </a:solidFill>
                <a:latin typeface="Cambria"/>
                <a:ea typeface="Cambria"/>
                <a:cs typeface="Cambria"/>
                <a:sym typeface="Cambria"/>
              </a:rPr>
              <a:t>(</a:t>
            </a:r>
            <a:r>
              <a:rPr lang="en-US" sz="2400" b="0" i="1" u="none" strike="noStrike" cap="none">
                <a:solidFill>
                  <a:schemeClr val="dk1"/>
                </a:solidFill>
                <a:latin typeface="Cambria"/>
                <a:ea typeface="Cambria"/>
                <a:cs typeface="Cambria"/>
                <a:sym typeface="Cambria"/>
              </a:rPr>
              <a:t>Q, message</a:t>
            </a:r>
            <a:r>
              <a:rPr lang="en-US" sz="2400" b="0" i="0" u="none" strike="noStrike" cap="none">
                <a:solidFill>
                  <a:schemeClr val="dk1"/>
                </a:solidFill>
                <a:latin typeface="Cambria"/>
                <a:ea typeface="Cambria"/>
                <a:cs typeface="Cambria"/>
                <a:sym typeface="Cambria"/>
              </a:rPr>
              <a:t>) – receive a message from process Q</a:t>
            </a:r>
            <a:endParaRPr sz="2400" b="0" i="0" u="none" strike="noStrike" cap="none">
              <a:solidFill>
                <a:schemeClr val="dk1"/>
              </a:solidFill>
              <a:latin typeface="Cambria"/>
              <a:ea typeface="Cambria"/>
              <a:cs typeface="Cambria"/>
              <a:sym typeface="Cambria"/>
            </a:endParaRPr>
          </a:p>
          <a:p>
            <a:pPr marL="342900" marR="0" lvl="0" indent="-342900" algn="l" rtl="0">
              <a:spcBef>
                <a:spcPts val="48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Properties of communication link</a:t>
            </a:r>
            <a:endParaRPr sz="2400" b="0" i="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Links are established automatically</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A link is associated with exactly one pair of communicating processes</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Between each pair there exists exactly one link</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The link may be unidirectional, but is usually bi-directional</a:t>
            </a:r>
            <a:endParaRPr sz="2400" b="0" i="0" u="none" strike="noStrike" cap="none">
              <a:solidFill>
                <a:schemeClr val="dk1"/>
              </a:solidFill>
              <a:latin typeface="Cambria"/>
              <a:ea typeface="Cambria"/>
              <a:cs typeface="Cambria"/>
              <a:sym typeface="Cambria"/>
            </a:endParaRPr>
          </a:p>
        </p:txBody>
      </p:sp>
      <p:pic>
        <p:nvPicPr>
          <p:cNvPr id="1213" name="Google Shape;1213;p80"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215" name="Google Shape;121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16" name="Google Shape;121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8"/>
          <p:cNvSpPr txBox="1">
            <a:spLocks noGrp="1"/>
          </p:cNvSpPr>
          <p:nvPr>
            <p:ph type="title" idx="4294967295"/>
          </p:nvPr>
        </p:nvSpPr>
        <p:spPr>
          <a:xfrm>
            <a:off x="923925" y="404813"/>
            <a:ext cx="9297988" cy="576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3300"/>
              </a:buClr>
              <a:buSzPts val="2800"/>
              <a:buFont typeface="Cambria"/>
              <a:buNone/>
            </a:pPr>
            <a:br>
              <a:rPr lang="en-US" sz="2800" b="1">
                <a:solidFill>
                  <a:srgbClr val="003300"/>
                </a:solidFill>
                <a:latin typeface="Cambria"/>
                <a:ea typeface="Cambria"/>
                <a:cs typeface="Cambria"/>
                <a:sym typeface="Cambria"/>
              </a:rPr>
            </a:br>
            <a:r>
              <a:rPr lang="en-US" sz="2000" b="1">
                <a:solidFill>
                  <a:srgbClr val="003300"/>
                </a:solidFill>
                <a:latin typeface="Cambria"/>
                <a:ea typeface="Cambria"/>
                <a:cs typeface="Cambria"/>
                <a:sym typeface="Cambria"/>
              </a:rPr>
              <a:t>Two view points of Operating System</a:t>
            </a:r>
            <a:endParaRPr sz="2000" b="1">
              <a:solidFill>
                <a:srgbClr val="003300"/>
              </a:solidFill>
              <a:latin typeface="Cambria"/>
              <a:ea typeface="Cambria"/>
              <a:cs typeface="Cambria"/>
              <a:sym typeface="Cambria"/>
            </a:endParaRPr>
          </a:p>
        </p:txBody>
      </p:sp>
      <p:sp>
        <p:nvSpPr>
          <p:cNvPr id="183" name="Google Shape;183;p8"/>
          <p:cNvSpPr txBox="1">
            <a:spLocks noGrp="1"/>
          </p:cNvSpPr>
          <p:nvPr>
            <p:ph type="body" idx="4294967295"/>
          </p:nvPr>
        </p:nvSpPr>
        <p:spPr>
          <a:xfrm>
            <a:off x="1028701" y="1973263"/>
            <a:ext cx="9109868" cy="4194175"/>
          </a:xfrm>
          <a:prstGeom prst="rect">
            <a:avLst/>
          </a:prstGeom>
          <a:noFill/>
          <a:ln>
            <a:noFill/>
          </a:ln>
        </p:spPr>
        <p:txBody>
          <a:bodyPr spcFirstLastPara="1" wrap="square" lIns="91425" tIns="45700" rIns="91425" bIns="45700" anchor="t" anchorCtr="0">
            <a:noAutofit/>
          </a:bodyPr>
          <a:lstStyle/>
          <a:p>
            <a:pPr marL="745490" lvl="1" indent="-342900" algn="l" rtl="0">
              <a:lnSpc>
                <a:spcPct val="90000"/>
              </a:lnSpc>
              <a:spcBef>
                <a:spcPts val="0"/>
              </a:spcBef>
              <a:spcAft>
                <a:spcPts val="0"/>
              </a:spcAft>
              <a:buClr>
                <a:schemeClr val="dk1"/>
              </a:buClr>
              <a:buSzPts val="2200"/>
              <a:buFont typeface="Calibri"/>
              <a:buAutoNum type="arabicPeriod"/>
            </a:pPr>
            <a:r>
              <a:rPr lang="en-US" sz="2200">
                <a:latin typeface="Cambria"/>
                <a:ea typeface="Cambria"/>
                <a:cs typeface="Cambria"/>
                <a:sym typeface="Cambria"/>
              </a:rPr>
              <a:t>The computer system, need to consider CPU time, memory, I/O Devices.</a:t>
            </a:r>
            <a:endParaRPr sz="2200">
              <a:latin typeface="Cambria"/>
              <a:ea typeface="Cambria"/>
              <a:cs typeface="Cambria"/>
              <a:sym typeface="Cambria"/>
            </a:endParaRPr>
          </a:p>
          <a:p>
            <a:pPr marL="402590" lvl="1" indent="-228600" algn="l" rtl="0">
              <a:lnSpc>
                <a:spcPct val="90000"/>
              </a:lnSpc>
              <a:spcBef>
                <a:spcPts val="500"/>
              </a:spcBef>
              <a:spcAft>
                <a:spcPts val="0"/>
              </a:spcAft>
              <a:buClr>
                <a:schemeClr val="dk1"/>
              </a:buClr>
              <a:buSzPts val="2200"/>
              <a:buNone/>
            </a:pPr>
            <a:r>
              <a:rPr lang="en-US" sz="2200">
                <a:latin typeface="Cambria"/>
                <a:ea typeface="Cambria"/>
                <a:cs typeface="Cambria"/>
                <a:sym typeface="Cambria"/>
              </a:rPr>
              <a:t>Hence, </a:t>
            </a:r>
            <a:endParaRPr sz="2200">
              <a:latin typeface="Cambria"/>
              <a:ea typeface="Cambria"/>
              <a:cs typeface="Cambria"/>
              <a:sym typeface="Cambria"/>
            </a:endParaRPr>
          </a:p>
          <a:p>
            <a:pPr marL="402590" lvl="1" indent="-228600" algn="l" rtl="0">
              <a:lnSpc>
                <a:spcPct val="90000"/>
              </a:lnSpc>
              <a:spcBef>
                <a:spcPts val="500"/>
              </a:spcBef>
              <a:spcAft>
                <a:spcPts val="0"/>
              </a:spcAft>
              <a:buClr>
                <a:schemeClr val="dk1"/>
              </a:buClr>
              <a:buSzPts val="2200"/>
              <a:buNone/>
            </a:pPr>
            <a:r>
              <a:rPr lang="en-US" sz="2200">
                <a:latin typeface="Cambria"/>
                <a:ea typeface="Cambria"/>
                <a:cs typeface="Cambria"/>
                <a:sym typeface="Cambria"/>
              </a:rPr>
              <a:t>OS is a </a:t>
            </a:r>
            <a:r>
              <a:rPr lang="en-US" sz="2200" b="1">
                <a:solidFill>
                  <a:srgbClr val="C00000"/>
                </a:solidFill>
                <a:latin typeface="Cambria"/>
                <a:ea typeface="Cambria"/>
                <a:cs typeface="Cambria"/>
                <a:sym typeface="Cambria"/>
              </a:rPr>
              <a:t>resource allocator</a:t>
            </a:r>
            <a:endParaRPr sz="2200" b="1">
              <a:solidFill>
                <a:srgbClr val="C00000"/>
              </a:solidFill>
              <a:latin typeface="Cambria"/>
              <a:ea typeface="Cambria"/>
              <a:cs typeface="Cambria"/>
              <a:sym typeface="Cambria"/>
            </a:endParaRPr>
          </a:p>
          <a:p>
            <a:pPr marL="887095" lvl="2" indent="-228600" algn="l" rtl="0">
              <a:lnSpc>
                <a:spcPct val="90000"/>
              </a:lnSpc>
              <a:spcBef>
                <a:spcPts val="500"/>
              </a:spcBef>
              <a:spcAft>
                <a:spcPts val="0"/>
              </a:spcAft>
              <a:buClr>
                <a:schemeClr val="dk1"/>
              </a:buClr>
              <a:buSzPts val="2200"/>
              <a:buFont typeface="Noto Sans Symbols"/>
              <a:buChar char="●"/>
            </a:pPr>
            <a:r>
              <a:rPr lang="en-US" sz="2200">
                <a:latin typeface="Cambria"/>
                <a:ea typeface="Cambria"/>
                <a:cs typeface="Cambria"/>
                <a:sym typeface="Cambria"/>
              </a:rPr>
              <a:t>Manages all resources</a:t>
            </a:r>
            <a:endParaRPr sz="2200">
              <a:latin typeface="Cambria"/>
              <a:ea typeface="Cambria"/>
              <a:cs typeface="Cambria"/>
              <a:sym typeface="Cambria"/>
            </a:endParaRPr>
          </a:p>
          <a:p>
            <a:pPr marL="887095" lvl="2" indent="-228600" algn="l" rtl="0">
              <a:lnSpc>
                <a:spcPct val="90000"/>
              </a:lnSpc>
              <a:spcBef>
                <a:spcPts val="500"/>
              </a:spcBef>
              <a:spcAft>
                <a:spcPts val="0"/>
              </a:spcAft>
              <a:buClr>
                <a:schemeClr val="dk1"/>
              </a:buClr>
              <a:buSzPts val="2200"/>
              <a:buFont typeface="Noto Sans Symbols"/>
              <a:buChar char="●"/>
            </a:pPr>
            <a:r>
              <a:rPr lang="en-US" sz="2200">
                <a:latin typeface="Cambria"/>
                <a:ea typeface="Cambria"/>
                <a:cs typeface="Cambria"/>
                <a:sym typeface="Cambria"/>
              </a:rPr>
              <a:t>Conflicting requests between resources are managed for efficient use</a:t>
            </a:r>
            <a:endParaRPr sz="2200">
              <a:latin typeface="Cambria"/>
              <a:ea typeface="Cambria"/>
              <a:cs typeface="Cambria"/>
              <a:sym typeface="Cambria"/>
            </a:endParaRPr>
          </a:p>
          <a:p>
            <a:pPr marL="640080" lvl="1" indent="-237490" algn="l" rtl="0">
              <a:lnSpc>
                <a:spcPct val="90000"/>
              </a:lnSpc>
              <a:spcBef>
                <a:spcPts val="500"/>
              </a:spcBef>
              <a:spcAft>
                <a:spcPts val="0"/>
              </a:spcAft>
              <a:buClr>
                <a:schemeClr val="dk1"/>
              </a:buClr>
              <a:buSzPts val="2200"/>
              <a:buFont typeface="Verdana"/>
              <a:buChar char="◦"/>
            </a:pPr>
            <a:r>
              <a:rPr lang="en-US" sz="2200">
                <a:latin typeface="Cambria"/>
                <a:ea typeface="Cambria"/>
                <a:cs typeface="Cambria"/>
                <a:sym typeface="Cambria"/>
              </a:rPr>
              <a:t>OS is a </a:t>
            </a:r>
            <a:r>
              <a:rPr lang="en-US" sz="2200" b="1">
                <a:solidFill>
                  <a:srgbClr val="C00000"/>
                </a:solidFill>
                <a:latin typeface="Cambria"/>
                <a:ea typeface="Cambria"/>
                <a:cs typeface="Cambria"/>
                <a:sym typeface="Cambria"/>
              </a:rPr>
              <a:t>control program</a:t>
            </a:r>
            <a:endParaRPr sz="2200" b="1">
              <a:solidFill>
                <a:srgbClr val="C00000"/>
              </a:solidFill>
              <a:latin typeface="Cambria"/>
              <a:ea typeface="Cambria"/>
              <a:cs typeface="Cambria"/>
              <a:sym typeface="Cambria"/>
            </a:endParaRPr>
          </a:p>
          <a:p>
            <a:pPr marL="887095" lvl="2" indent="-228600" algn="l" rtl="0">
              <a:lnSpc>
                <a:spcPct val="90000"/>
              </a:lnSpc>
              <a:spcBef>
                <a:spcPts val="500"/>
              </a:spcBef>
              <a:spcAft>
                <a:spcPts val="0"/>
              </a:spcAft>
              <a:buClr>
                <a:schemeClr val="dk1"/>
              </a:buClr>
              <a:buSzPts val="2200"/>
              <a:buFont typeface="Noto Sans Symbols"/>
              <a:buChar char="●"/>
            </a:pPr>
            <a:r>
              <a:rPr lang="en-US" sz="2200">
                <a:latin typeface="Cambria"/>
                <a:ea typeface="Cambria"/>
                <a:cs typeface="Cambria"/>
                <a:sym typeface="Cambria"/>
              </a:rPr>
              <a:t>Controls execution of programs to prevent errors and improper use of the computer</a:t>
            </a:r>
            <a:endParaRPr sz="2200">
              <a:latin typeface="Cambria"/>
              <a:ea typeface="Cambria"/>
              <a:cs typeface="Cambria"/>
              <a:sym typeface="Cambria"/>
            </a:endParaRPr>
          </a:p>
          <a:p>
            <a:pPr marL="745490" lvl="1" indent="-203200" algn="l" rtl="0">
              <a:lnSpc>
                <a:spcPct val="90000"/>
              </a:lnSpc>
              <a:spcBef>
                <a:spcPts val="500"/>
              </a:spcBef>
              <a:spcAft>
                <a:spcPts val="0"/>
              </a:spcAft>
              <a:buClr>
                <a:schemeClr val="dk1"/>
              </a:buClr>
              <a:buSzPts val="2200"/>
              <a:buFont typeface="Calibri"/>
              <a:buNone/>
            </a:pPr>
            <a:endParaRPr sz="2200">
              <a:latin typeface="Cambria"/>
              <a:ea typeface="Cambria"/>
              <a:cs typeface="Cambria"/>
              <a:sym typeface="Cambria"/>
            </a:endParaRPr>
          </a:p>
        </p:txBody>
      </p:sp>
      <p:sp>
        <p:nvSpPr>
          <p:cNvPr id="184" name="Google Shape;184;p8"/>
          <p:cNvSpPr/>
          <p:nvPr/>
        </p:nvSpPr>
        <p:spPr>
          <a:xfrm>
            <a:off x="1774825" y="1306514"/>
            <a:ext cx="2952750" cy="47783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System view</a:t>
            </a:r>
            <a:endParaRPr sz="2400" b="1">
              <a:solidFill>
                <a:schemeClr val="dk1"/>
              </a:solidFill>
              <a:latin typeface="Cambria"/>
              <a:ea typeface="Cambria"/>
              <a:cs typeface="Cambria"/>
              <a:sym typeface="Cambria"/>
            </a:endParaRPr>
          </a:p>
        </p:txBody>
      </p:sp>
      <p:sp>
        <p:nvSpPr>
          <p:cNvPr id="185" name="Google Shape;18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mbria"/>
                <a:ea typeface="Cambria"/>
                <a:cs typeface="Cambria"/>
                <a:sym typeface="Cambria"/>
              </a:rPr>
              <a:t>8</a:t>
            </a:fld>
            <a:endParaRPr sz="1200">
              <a:solidFill>
                <a:srgbClr val="898989"/>
              </a:solidFill>
              <a:latin typeface="Cambria"/>
              <a:ea typeface="Cambria"/>
              <a:cs typeface="Cambria"/>
              <a:sym typeface="Cambria"/>
            </a:endParaRPr>
          </a:p>
        </p:txBody>
      </p:sp>
      <p:pic>
        <p:nvPicPr>
          <p:cNvPr id="186" name="Google Shape;186;p8"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87" name="Google Shape;18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81"/>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222" name="Google Shape;1222;p81"/>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1223" name="Google Shape;1223;p81"/>
          <p:cNvSpPr txBox="1">
            <a:spLocks noGrp="1"/>
          </p:cNvSpPr>
          <p:nvPr>
            <p:ph type="title"/>
          </p:nvPr>
        </p:nvSpPr>
        <p:spPr>
          <a:xfrm>
            <a:off x="269875" y="215900"/>
            <a:ext cx="8067675" cy="5540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mbria"/>
              <a:buNone/>
            </a:pPr>
            <a:r>
              <a:rPr lang="en-US" sz="4000">
                <a:latin typeface="Cambria"/>
                <a:ea typeface="Cambria"/>
                <a:cs typeface="Cambria"/>
                <a:sym typeface="Cambria"/>
              </a:rPr>
              <a:t>Naming: Indirect Communication</a:t>
            </a:r>
            <a:endParaRPr sz="4000">
              <a:latin typeface="Cambria"/>
              <a:ea typeface="Cambria"/>
              <a:cs typeface="Cambria"/>
              <a:sym typeface="Cambria"/>
            </a:endParaRPr>
          </a:p>
        </p:txBody>
      </p:sp>
      <p:sp>
        <p:nvSpPr>
          <p:cNvPr id="1224" name="Google Shape;1224;p81"/>
          <p:cNvSpPr txBox="1"/>
          <p:nvPr/>
        </p:nvSpPr>
        <p:spPr>
          <a:xfrm>
            <a:off x="817564" y="945357"/>
            <a:ext cx="11117261" cy="6217087"/>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000"/>
              <a:buFont typeface="Cambria"/>
              <a:buChar char="•"/>
            </a:pPr>
            <a:r>
              <a:rPr lang="en-US" sz="2000" b="0" i="0">
                <a:solidFill>
                  <a:schemeClr val="dk1"/>
                </a:solidFill>
                <a:latin typeface="Cambria"/>
                <a:ea typeface="Cambria"/>
                <a:cs typeface="Cambria"/>
                <a:sym typeface="Cambria"/>
              </a:rPr>
              <a:t>Messages are directed and received from mailboxes (also referred to as ports)</a:t>
            </a:r>
            <a:endParaRPr sz="2000" b="0" i="0">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Each mailbox has a unique id</a:t>
            </a:r>
            <a:endParaRPr sz="2000" b="0" i="0" u="none" strike="noStrike" cap="none">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Processes can communicate only if they share a mailbox</a:t>
            </a:r>
            <a:endParaRPr sz="2000" b="0" i="0" u="none" strike="noStrike" cap="none">
              <a:solidFill>
                <a:schemeClr val="dk1"/>
              </a:solidFill>
              <a:latin typeface="Cambria"/>
              <a:ea typeface="Cambria"/>
              <a:cs typeface="Cambria"/>
              <a:sym typeface="Cambria"/>
            </a:endParaRPr>
          </a:p>
          <a:p>
            <a:pPr marL="342900" marR="0" lvl="0" indent="-342900" algn="l" rtl="0">
              <a:spcBef>
                <a:spcPts val="400"/>
              </a:spcBef>
              <a:spcAft>
                <a:spcPts val="0"/>
              </a:spcAft>
              <a:buClr>
                <a:schemeClr val="dk1"/>
              </a:buClr>
              <a:buSzPts val="2000"/>
              <a:buFont typeface="Cambria"/>
              <a:buChar char="•"/>
            </a:pPr>
            <a:r>
              <a:rPr lang="en-US" sz="2000" b="0" i="0">
                <a:solidFill>
                  <a:schemeClr val="dk1"/>
                </a:solidFill>
                <a:latin typeface="Cambria"/>
                <a:ea typeface="Cambria"/>
                <a:cs typeface="Cambria"/>
                <a:sym typeface="Cambria"/>
              </a:rPr>
              <a:t>Properties of communication link</a:t>
            </a:r>
            <a:endParaRPr sz="2000" b="0" i="0">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Link established only if processes share a common mailbox</a:t>
            </a:r>
            <a:endParaRPr sz="2000" b="0" i="0" u="none" strike="noStrike" cap="none">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A link may be associated with many processes</a:t>
            </a:r>
            <a:endParaRPr sz="2000" b="0" i="0" u="none" strike="noStrike" cap="none">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Each pair of processes may share several communication links</a:t>
            </a:r>
            <a:endParaRPr sz="2000" b="0" i="0" u="none" strike="noStrike" cap="none">
              <a:solidFill>
                <a:schemeClr val="dk1"/>
              </a:solidFill>
              <a:latin typeface="Cambria"/>
              <a:ea typeface="Cambria"/>
              <a:cs typeface="Cambria"/>
              <a:sym typeface="Cambria"/>
            </a:endParaRPr>
          </a:p>
          <a:p>
            <a:pPr marL="457200" marR="0" lvl="1" indent="-127000" algn="l" rtl="0">
              <a:spcBef>
                <a:spcPts val="400"/>
              </a:spcBef>
              <a:spcAft>
                <a:spcPts val="0"/>
              </a:spcAft>
              <a:buClr>
                <a:schemeClr val="dk1"/>
              </a:buClr>
              <a:buSzPts val="2000"/>
              <a:buFont typeface="Cambria"/>
              <a:buChar char="–"/>
            </a:pPr>
            <a:r>
              <a:rPr lang="en-US" sz="2000" b="0" i="0" u="none" strike="noStrike" cap="none">
                <a:solidFill>
                  <a:schemeClr val="dk1"/>
                </a:solidFill>
                <a:latin typeface="Cambria"/>
                <a:ea typeface="Cambria"/>
                <a:cs typeface="Cambria"/>
                <a:sym typeface="Cambria"/>
              </a:rPr>
              <a:t>Link may be unidirectional or bi-directional</a:t>
            </a:r>
            <a:endParaRPr sz="2000" b="0" i="0" u="none" strike="noStrike" cap="none">
              <a:solidFill>
                <a:schemeClr val="dk1"/>
              </a:solidFill>
              <a:latin typeface="Cambria"/>
              <a:ea typeface="Cambria"/>
              <a:cs typeface="Cambria"/>
              <a:sym typeface="Cambria"/>
            </a:endParaRPr>
          </a:p>
          <a:p>
            <a:pPr marL="342900" marR="0" lvl="0" indent="-342900" algn="l" rtl="0">
              <a:spcBef>
                <a:spcPts val="400"/>
              </a:spcBef>
              <a:spcAft>
                <a:spcPts val="0"/>
              </a:spcAft>
              <a:buClr>
                <a:schemeClr val="dk1"/>
              </a:buClr>
              <a:buSzPts val="2000"/>
              <a:buFont typeface="Times New Roman"/>
              <a:buChar char="•"/>
            </a:pPr>
            <a:r>
              <a:rPr lang="en-US" sz="2000" b="0" i="0">
                <a:solidFill>
                  <a:schemeClr val="dk1"/>
                </a:solidFill>
                <a:latin typeface="Times New Roman"/>
                <a:ea typeface="Times New Roman"/>
                <a:cs typeface="Times New Roman"/>
                <a:sym typeface="Times New Roman"/>
              </a:rPr>
              <a:t>Operations</a:t>
            </a:r>
            <a:endParaRPr sz="2000" b="0" i="0">
              <a:solidFill>
                <a:schemeClr val="dk1"/>
              </a:solidFill>
              <a:latin typeface="Times New Roman"/>
              <a:ea typeface="Times New Roman"/>
              <a:cs typeface="Times New Roman"/>
              <a:sym typeface="Times New Roman"/>
            </a:endParaRPr>
          </a:p>
          <a:p>
            <a:pPr marL="457200" marR="0" lvl="1" indent="-127000" algn="l" rtl="0">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create a new mailbox (port)</a:t>
            </a:r>
            <a:endParaRPr sz="2000" b="0" i="0" u="none" strike="noStrike" cap="none">
              <a:solidFill>
                <a:schemeClr val="dk1"/>
              </a:solidFill>
              <a:latin typeface="Times New Roman"/>
              <a:ea typeface="Times New Roman"/>
              <a:cs typeface="Times New Roman"/>
              <a:sym typeface="Times New Roman"/>
            </a:endParaRPr>
          </a:p>
          <a:p>
            <a:pPr marL="457200" marR="0" lvl="1" indent="-127000" algn="l" rtl="0">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send and receive messages through mailbox</a:t>
            </a:r>
            <a:endParaRPr sz="2000" b="0" i="0" u="none" strike="noStrike" cap="none">
              <a:solidFill>
                <a:schemeClr val="dk1"/>
              </a:solidFill>
              <a:latin typeface="Times New Roman"/>
              <a:ea typeface="Times New Roman"/>
              <a:cs typeface="Times New Roman"/>
              <a:sym typeface="Times New Roman"/>
            </a:endParaRPr>
          </a:p>
          <a:p>
            <a:pPr marL="457200" marR="0" lvl="1" indent="-127000" algn="l" rtl="0">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destroy a mailbox</a:t>
            </a: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400"/>
              </a:spcBef>
              <a:spcAft>
                <a:spcPts val="0"/>
              </a:spcAft>
              <a:buClr>
                <a:schemeClr val="dk1"/>
              </a:buClr>
              <a:buSzPts val="2000"/>
              <a:buFont typeface="Times New Roman"/>
              <a:buChar char="•"/>
            </a:pPr>
            <a:r>
              <a:rPr lang="en-US" sz="2000" b="0" i="0">
                <a:solidFill>
                  <a:schemeClr val="dk1"/>
                </a:solidFill>
                <a:latin typeface="Times New Roman"/>
                <a:ea typeface="Times New Roman"/>
                <a:cs typeface="Times New Roman"/>
                <a:sym typeface="Times New Roman"/>
              </a:rPr>
              <a:t>Primitives are defined as:</a:t>
            </a:r>
            <a:endParaRPr sz="2000" b="0" i="0">
              <a:solidFill>
                <a:schemeClr val="dk1"/>
              </a:solidFill>
              <a:latin typeface="Times New Roman"/>
              <a:ea typeface="Times New Roman"/>
              <a:cs typeface="Times New Roman"/>
              <a:sym typeface="Times New Roman"/>
            </a:endParaRPr>
          </a:p>
          <a:p>
            <a:pPr marL="342900" marR="0" lvl="0" indent="-342900" algn="l" rtl="0">
              <a:spcBef>
                <a:spcPts val="400"/>
              </a:spcBef>
              <a:spcAft>
                <a:spcPts val="0"/>
              </a:spcAft>
              <a:buClr>
                <a:schemeClr val="dk1"/>
              </a:buClr>
              <a:buSzPts val="2000"/>
              <a:buFont typeface="Arial"/>
              <a:buNone/>
            </a:pPr>
            <a:r>
              <a:rPr lang="en-US" sz="2000" b="0" i="0">
                <a:solidFill>
                  <a:schemeClr val="dk1"/>
                </a:solidFill>
                <a:latin typeface="Times New Roman"/>
                <a:ea typeface="Times New Roman"/>
                <a:cs typeface="Times New Roman"/>
                <a:sym typeface="Times New Roman"/>
              </a:rPr>
              <a:t>	</a:t>
            </a:r>
            <a:r>
              <a:rPr lang="en-US" sz="2000" b="1" i="0">
                <a:solidFill>
                  <a:schemeClr val="dk1"/>
                </a:solidFill>
                <a:latin typeface="Times New Roman"/>
                <a:ea typeface="Times New Roman"/>
                <a:cs typeface="Times New Roman"/>
                <a:sym typeface="Times New Roman"/>
              </a:rPr>
              <a:t>send</a:t>
            </a:r>
            <a:r>
              <a:rPr lang="en-US" sz="2000" b="0" i="0">
                <a:solidFill>
                  <a:schemeClr val="dk1"/>
                </a:solidFill>
                <a:latin typeface="Times New Roman"/>
                <a:ea typeface="Times New Roman"/>
                <a:cs typeface="Times New Roman"/>
                <a:sym typeface="Times New Roman"/>
              </a:rPr>
              <a:t>(</a:t>
            </a:r>
            <a:r>
              <a:rPr lang="en-US" sz="2000" b="0" i="1">
                <a:solidFill>
                  <a:schemeClr val="dk1"/>
                </a:solidFill>
                <a:latin typeface="Times New Roman"/>
                <a:ea typeface="Times New Roman"/>
                <a:cs typeface="Times New Roman"/>
                <a:sym typeface="Times New Roman"/>
              </a:rPr>
              <a:t>A, message</a:t>
            </a:r>
            <a:r>
              <a:rPr lang="en-US" sz="2000" b="0" i="0">
                <a:solidFill>
                  <a:schemeClr val="dk1"/>
                </a:solidFill>
                <a:latin typeface="Times New Roman"/>
                <a:ea typeface="Times New Roman"/>
                <a:cs typeface="Times New Roman"/>
                <a:sym typeface="Times New Roman"/>
              </a:rPr>
              <a:t>) – send a message to mailbox A</a:t>
            </a:r>
            <a:endParaRPr sz="2000" b="0" i="0">
              <a:solidFill>
                <a:schemeClr val="dk1"/>
              </a:solidFill>
              <a:latin typeface="Times New Roman"/>
              <a:ea typeface="Times New Roman"/>
              <a:cs typeface="Times New Roman"/>
              <a:sym typeface="Times New Roman"/>
            </a:endParaRPr>
          </a:p>
          <a:p>
            <a:pPr marL="342900" marR="0" lvl="0" indent="-342900" algn="l" rtl="0">
              <a:spcBef>
                <a:spcPts val="400"/>
              </a:spcBef>
              <a:spcAft>
                <a:spcPts val="0"/>
              </a:spcAft>
              <a:buClr>
                <a:schemeClr val="dk1"/>
              </a:buClr>
              <a:buSzPts val="2000"/>
              <a:buFont typeface="Arial"/>
              <a:buNone/>
            </a:pPr>
            <a:r>
              <a:rPr lang="en-US" sz="2000" b="0" i="0">
                <a:solidFill>
                  <a:schemeClr val="dk1"/>
                </a:solidFill>
                <a:latin typeface="Times New Roman"/>
                <a:ea typeface="Times New Roman"/>
                <a:cs typeface="Times New Roman"/>
                <a:sym typeface="Times New Roman"/>
              </a:rPr>
              <a:t>	</a:t>
            </a:r>
            <a:r>
              <a:rPr lang="en-US" sz="2000" b="1" i="0">
                <a:solidFill>
                  <a:schemeClr val="dk1"/>
                </a:solidFill>
                <a:latin typeface="Times New Roman"/>
                <a:ea typeface="Times New Roman"/>
                <a:cs typeface="Times New Roman"/>
                <a:sym typeface="Times New Roman"/>
              </a:rPr>
              <a:t>receive</a:t>
            </a:r>
            <a:r>
              <a:rPr lang="en-US" sz="2000" b="0" i="0">
                <a:solidFill>
                  <a:schemeClr val="dk1"/>
                </a:solidFill>
                <a:latin typeface="Times New Roman"/>
                <a:ea typeface="Times New Roman"/>
                <a:cs typeface="Times New Roman"/>
                <a:sym typeface="Times New Roman"/>
              </a:rPr>
              <a:t>(</a:t>
            </a:r>
            <a:r>
              <a:rPr lang="en-US" sz="2000" b="0" i="1">
                <a:solidFill>
                  <a:schemeClr val="dk1"/>
                </a:solidFill>
                <a:latin typeface="Times New Roman"/>
                <a:ea typeface="Times New Roman"/>
                <a:cs typeface="Times New Roman"/>
                <a:sym typeface="Times New Roman"/>
              </a:rPr>
              <a:t>A, message</a:t>
            </a:r>
            <a:r>
              <a:rPr lang="en-US" sz="2000" b="0" i="0">
                <a:solidFill>
                  <a:schemeClr val="dk1"/>
                </a:solidFill>
                <a:latin typeface="Times New Roman"/>
                <a:ea typeface="Times New Roman"/>
                <a:cs typeface="Times New Roman"/>
                <a:sym typeface="Times New Roman"/>
              </a:rPr>
              <a:t>) – receive a message from mailbox A</a:t>
            </a:r>
            <a:endParaRPr sz="2000" b="0" i="0">
              <a:solidFill>
                <a:schemeClr val="dk1"/>
              </a:solidFill>
              <a:latin typeface="Times New Roman"/>
              <a:ea typeface="Times New Roman"/>
              <a:cs typeface="Times New Roman"/>
              <a:sym typeface="Times New Roman"/>
            </a:endParaRPr>
          </a:p>
          <a:p>
            <a:pPr marL="457200" marR="0" lvl="1" indent="0" algn="l" rtl="0">
              <a:spcBef>
                <a:spcPts val="400"/>
              </a:spcBef>
              <a:spcAft>
                <a:spcPts val="0"/>
              </a:spcAft>
              <a:buClr>
                <a:schemeClr val="dk1"/>
              </a:buClr>
              <a:buSzPts val="2000"/>
              <a:buFont typeface="Calibri"/>
              <a:buNone/>
            </a:pPr>
            <a:endParaRPr sz="2000" b="0" i="0" u="none" strike="noStrike" cap="none">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Times New Roman"/>
              <a:buNone/>
            </a:pPr>
            <a:endParaRPr sz="2000" b="0" i="0">
              <a:solidFill>
                <a:schemeClr val="dk1"/>
              </a:solidFill>
              <a:latin typeface="Cambria"/>
              <a:ea typeface="Cambria"/>
              <a:cs typeface="Cambria"/>
              <a:sym typeface="Cambria"/>
            </a:endParaRPr>
          </a:p>
        </p:txBody>
      </p:sp>
      <p:pic>
        <p:nvPicPr>
          <p:cNvPr id="1225" name="Google Shape;1225;p81"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227" name="Google Shape;1227;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28" name="Google Shape;1228;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2"/>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234" name="Google Shape;1234;p82"/>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1235" name="Google Shape;1235;p82"/>
          <p:cNvSpPr txBox="1">
            <a:spLocks noGrp="1"/>
          </p:cNvSpPr>
          <p:nvPr>
            <p:ph type="title"/>
          </p:nvPr>
        </p:nvSpPr>
        <p:spPr>
          <a:xfrm>
            <a:off x="409576" y="188911"/>
            <a:ext cx="8067675" cy="5540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mbria"/>
              <a:buNone/>
            </a:pPr>
            <a:r>
              <a:rPr lang="en-US" sz="4000">
                <a:latin typeface="Cambria"/>
                <a:ea typeface="Cambria"/>
                <a:cs typeface="Cambria"/>
                <a:sym typeface="Cambria"/>
              </a:rPr>
              <a:t>Naming: Indirect Communication</a:t>
            </a:r>
            <a:endParaRPr sz="4000">
              <a:latin typeface="Cambria"/>
              <a:ea typeface="Cambria"/>
              <a:cs typeface="Cambria"/>
              <a:sym typeface="Cambria"/>
            </a:endParaRPr>
          </a:p>
        </p:txBody>
      </p:sp>
      <p:sp>
        <p:nvSpPr>
          <p:cNvPr id="1236" name="Google Shape;1236;p82"/>
          <p:cNvSpPr txBox="1"/>
          <p:nvPr/>
        </p:nvSpPr>
        <p:spPr>
          <a:xfrm>
            <a:off x="1106489" y="1102518"/>
            <a:ext cx="10266361" cy="4284250"/>
          </a:xfrm>
          <a:prstGeom prst="rect">
            <a:avLst/>
          </a:prstGeom>
          <a:noFill/>
          <a:ln>
            <a:noFill/>
          </a:ln>
        </p:spPr>
        <p:txBody>
          <a:bodyPr spcFirstLastPara="1" wrap="square" lIns="0" tIns="0" rIns="0" bIns="0" anchor="t" anchorCtr="0">
            <a:spAutoFit/>
          </a:bodyPr>
          <a:lstStyle/>
          <a:p>
            <a:pPr marL="342900" marR="0" lvl="0" indent="-342900" algn="l" rtl="0">
              <a:spcBef>
                <a:spcPts val="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Mailbox sharing</a:t>
            </a:r>
            <a:endParaRPr sz="2400" b="0" i="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1" u="none" strike="noStrike" cap="none">
                <a:solidFill>
                  <a:schemeClr val="dk1"/>
                </a:solidFill>
                <a:latin typeface="Cambria"/>
                <a:ea typeface="Cambria"/>
                <a:cs typeface="Cambria"/>
                <a:sym typeface="Cambria"/>
              </a:rPr>
              <a:t>P</a:t>
            </a:r>
            <a:r>
              <a:rPr lang="en-US" sz="2400" b="0" i="1" u="none" strike="noStrike" cap="none" baseline="-25000">
                <a:solidFill>
                  <a:schemeClr val="dk1"/>
                </a:solidFill>
                <a:latin typeface="Cambria"/>
                <a:ea typeface="Cambria"/>
                <a:cs typeface="Cambria"/>
                <a:sym typeface="Cambria"/>
              </a:rPr>
              <a:t>1</a:t>
            </a:r>
            <a:r>
              <a:rPr lang="en-US" sz="2400" b="0" i="1" u="none" strike="noStrike" cap="none">
                <a:solidFill>
                  <a:schemeClr val="dk1"/>
                </a:solidFill>
                <a:latin typeface="Cambria"/>
                <a:ea typeface="Cambria"/>
                <a:cs typeface="Cambria"/>
                <a:sym typeface="Cambria"/>
              </a:rPr>
              <a:t>, P</a:t>
            </a:r>
            <a:r>
              <a:rPr lang="en-US" sz="2400" b="0" i="1" u="none" strike="noStrike" cap="none" baseline="-25000">
                <a:solidFill>
                  <a:schemeClr val="dk1"/>
                </a:solidFill>
                <a:latin typeface="Cambria"/>
                <a:ea typeface="Cambria"/>
                <a:cs typeface="Cambria"/>
                <a:sym typeface="Cambria"/>
              </a:rPr>
              <a:t>2</a:t>
            </a:r>
            <a:r>
              <a:rPr lang="en-US" sz="2400" b="0" i="1" u="none" strike="noStrike" cap="none">
                <a:solidFill>
                  <a:schemeClr val="dk1"/>
                </a:solidFill>
                <a:latin typeface="Cambria"/>
                <a:ea typeface="Cambria"/>
                <a:cs typeface="Cambria"/>
                <a:sym typeface="Cambria"/>
              </a:rPr>
              <a:t>,</a:t>
            </a:r>
            <a:r>
              <a:rPr lang="en-US" sz="2400" b="0" i="0" u="none" strike="noStrike" cap="none">
                <a:solidFill>
                  <a:schemeClr val="dk1"/>
                </a:solidFill>
                <a:latin typeface="Cambria"/>
                <a:ea typeface="Cambria"/>
                <a:cs typeface="Cambria"/>
                <a:sym typeface="Cambria"/>
              </a:rPr>
              <a:t> and</a:t>
            </a:r>
            <a:r>
              <a:rPr lang="en-US" sz="2400" b="0" i="1" u="none" strike="noStrike" cap="none">
                <a:solidFill>
                  <a:schemeClr val="dk1"/>
                </a:solidFill>
                <a:latin typeface="Cambria"/>
                <a:ea typeface="Cambria"/>
                <a:cs typeface="Cambria"/>
                <a:sym typeface="Cambria"/>
              </a:rPr>
              <a:t> P</a:t>
            </a:r>
            <a:r>
              <a:rPr lang="en-US" sz="2400" b="0" i="1" u="none" strike="noStrike" cap="none" baseline="-25000">
                <a:solidFill>
                  <a:schemeClr val="dk1"/>
                </a:solidFill>
                <a:latin typeface="Cambria"/>
                <a:ea typeface="Cambria"/>
                <a:cs typeface="Cambria"/>
                <a:sym typeface="Cambria"/>
              </a:rPr>
              <a:t>3</a:t>
            </a:r>
            <a:r>
              <a:rPr lang="en-US" sz="2400" b="0" i="0" u="none" strike="noStrike" cap="none">
                <a:solidFill>
                  <a:schemeClr val="dk1"/>
                </a:solidFill>
                <a:latin typeface="Cambria"/>
                <a:ea typeface="Cambria"/>
                <a:cs typeface="Cambria"/>
                <a:sym typeface="Cambria"/>
              </a:rPr>
              <a:t> share mailbox A</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1" u="none" strike="noStrike" cap="none">
                <a:solidFill>
                  <a:schemeClr val="dk1"/>
                </a:solidFill>
                <a:latin typeface="Cambria"/>
                <a:ea typeface="Cambria"/>
                <a:cs typeface="Cambria"/>
                <a:sym typeface="Cambria"/>
              </a:rPr>
              <a:t>P</a:t>
            </a:r>
            <a:r>
              <a:rPr lang="en-US" sz="2400" b="0" i="1" u="none" strike="noStrike" cap="none" baseline="-25000">
                <a:solidFill>
                  <a:schemeClr val="dk1"/>
                </a:solidFill>
                <a:latin typeface="Cambria"/>
                <a:ea typeface="Cambria"/>
                <a:cs typeface="Cambria"/>
                <a:sym typeface="Cambria"/>
              </a:rPr>
              <a:t>1</a:t>
            </a:r>
            <a:r>
              <a:rPr lang="en-US" sz="2400" b="0" i="0" u="none" strike="noStrike" cap="none">
                <a:solidFill>
                  <a:schemeClr val="dk1"/>
                </a:solidFill>
                <a:latin typeface="Cambria"/>
                <a:ea typeface="Cambria"/>
                <a:cs typeface="Cambria"/>
                <a:sym typeface="Cambria"/>
              </a:rPr>
              <a:t>, sends; </a:t>
            </a:r>
            <a:r>
              <a:rPr lang="en-US" sz="2400" b="0" i="1" u="none" strike="noStrike" cap="none">
                <a:solidFill>
                  <a:schemeClr val="dk1"/>
                </a:solidFill>
                <a:latin typeface="Cambria"/>
                <a:ea typeface="Cambria"/>
                <a:cs typeface="Cambria"/>
                <a:sym typeface="Cambria"/>
              </a:rPr>
              <a:t>P</a:t>
            </a:r>
            <a:r>
              <a:rPr lang="en-US" sz="2400" b="0" i="1" u="none" strike="noStrike" cap="none" baseline="-25000">
                <a:solidFill>
                  <a:schemeClr val="dk1"/>
                </a:solidFill>
                <a:latin typeface="Cambria"/>
                <a:ea typeface="Cambria"/>
                <a:cs typeface="Cambria"/>
                <a:sym typeface="Cambria"/>
              </a:rPr>
              <a:t>2</a:t>
            </a:r>
            <a:r>
              <a:rPr lang="en-US" sz="2400" b="0" i="1" u="none" strike="noStrike" cap="none">
                <a:solidFill>
                  <a:schemeClr val="dk1"/>
                </a:solidFill>
                <a:latin typeface="Cambria"/>
                <a:ea typeface="Cambria"/>
                <a:cs typeface="Cambria"/>
                <a:sym typeface="Cambria"/>
              </a:rPr>
              <a:t> </a:t>
            </a:r>
            <a:r>
              <a:rPr lang="en-US" sz="2400" b="0" i="0" u="none" strike="noStrike" cap="none">
                <a:solidFill>
                  <a:schemeClr val="dk1"/>
                </a:solidFill>
                <a:latin typeface="Cambria"/>
                <a:ea typeface="Cambria"/>
                <a:cs typeface="Cambria"/>
                <a:sym typeface="Cambria"/>
              </a:rPr>
              <a:t>and</a:t>
            </a:r>
            <a:r>
              <a:rPr lang="en-US" sz="2400" b="0" i="1" u="none" strike="noStrike" cap="none">
                <a:solidFill>
                  <a:schemeClr val="dk1"/>
                </a:solidFill>
                <a:latin typeface="Cambria"/>
                <a:ea typeface="Cambria"/>
                <a:cs typeface="Cambria"/>
                <a:sym typeface="Cambria"/>
              </a:rPr>
              <a:t> P</a:t>
            </a:r>
            <a:r>
              <a:rPr lang="en-US" sz="2400" b="0" i="1" u="none" strike="noStrike" cap="none" baseline="-25000">
                <a:solidFill>
                  <a:schemeClr val="dk1"/>
                </a:solidFill>
                <a:latin typeface="Cambria"/>
                <a:ea typeface="Cambria"/>
                <a:cs typeface="Cambria"/>
                <a:sym typeface="Cambria"/>
              </a:rPr>
              <a:t>3</a:t>
            </a:r>
            <a:r>
              <a:rPr lang="en-US" sz="2400" b="0" i="0" u="none" strike="noStrike" cap="none">
                <a:solidFill>
                  <a:schemeClr val="dk1"/>
                </a:solidFill>
                <a:latin typeface="Cambria"/>
                <a:ea typeface="Cambria"/>
                <a:cs typeface="Cambria"/>
                <a:sym typeface="Cambria"/>
              </a:rPr>
              <a:t> receive</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Who gets the message?</a:t>
            </a:r>
            <a:endParaRPr sz="2400" b="0" i="0" u="none" strike="noStrike" cap="none">
              <a:solidFill>
                <a:schemeClr val="dk1"/>
              </a:solidFill>
              <a:latin typeface="Cambria"/>
              <a:ea typeface="Cambria"/>
              <a:cs typeface="Cambria"/>
              <a:sym typeface="Cambria"/>
            </a:endParaRPr>
          </a:p>
          <a:p>
            <a:pPr marL="342900" marR="0" lvl="0" indent="-342900" algn="l" rtl="0">
              <a:spcBef>
                <a:spcPts val="480"/>
              </a:spcBef>
              <a:spcAft>
                <a:spcPts val="0"/>
              </a:spcAft>
              <a:buClr>
                <a:schemeClr val="dk1"/>
              </a:buClr>
              <a:buSzPts val="2400"/>
              <a:buFont typeface="Cambria"/>
              <a:buChar char="•"/>
            </a:pPr>
            <a:r>
              <a:rPr lang="en-US" sz="2400" b="0" i="0">
                <a:solidFill>
                  <a:schemeClr val="dk1"/>
                </a:solidFill>
                <a:latin typeface="Cambria"/>
                <a:ea typeface="Cambria"/>
                <a:cs typeface="Cambria"/>
                <a:sym typeface="Cambria"/>
              </a:rPr>
              <a:t>Solutions</a:t>
            </a:r>
            <a:endParaRPr sz="2400" b="0" i="0">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Allow a link to be associated with at most two processes</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Allow only one process at a time to execute a receive operation</a:t>
            </a:r>
            <a:endParaRPr sz="2400" b="0" i="0" u="none" strike="noStrike" cap="none">
              <a:solidFill>
                <a:schemeClr val="dk1"/>
              </a:solidFill>
              <a:latin typeface="Cambria"/>
              <a:ea typeface="Cambria"/>
              <a:cs typeface="Cambria"/>
              <a:sym typeface="Cambria"/>
            </a:endParaRPr>
          </a:p>
          <a:p>
            <a:pPr marL="457200" marR="0" lvl="1" indent="-152400" algn="l" rtl="0">
              <a:spcBef>
                <a:spcPts val="480"/>
              </a:spcBef>
              <a:spcAft>
                <a:spcPts val="0"/>
              </a:spcAft>
              <a:buClr>
                <a:schemeClr val="dk1"/>
              </a:buClr>
              <a:buSzPts val="2400"/>
              <a:buFont typeface="Cambria"/>
              <a:buChar char="–"/>
            </a:pPr>
            <a:r>
              <a:rPr lang="en-US" sz="2400" b="0" i="0" u="none" strike="noStrike" cap="none">
                <a:solidFill>
                  <a:schemeClr val="dk1"/>
                </a:solidFill>
                <a:latin typeface="Cambria"/>
                <a:ea typeface="Cambria"/>
                <a:cs typeface="Cambria"/>
                <a:sym typeface="Cambria"/>
              </a:rPr>
              <a:t>Allow the system to select arbitrarily the receiver.  Sender is notified who the receiver was.</a:t>
            </a:r>
            <a:endParaRPr sz="2400" b="0" i="0" u="none" strike="noStrike" cap="none">
              <a:solidFill>
                <a:schemeClr val="dk1"/>
              </a:solidFill>
              <a:latin typeface="Cambria"/>
              <a:ea typeface="Cambria"/>
              <a:cs typeface="Cambria"/>
              <a:sym typeface="Cambria"/>
            </a:endParaRPr>
          </a:p>
          <a:p>
            <a:pPr marL="0" marR="0" lvl="0" indent="0" algn="l" rtl="0">
              <a:spcBef>
                <a:spcPts val="480"/>
              </a:spcBef>
              <a:spcAft>
                <a:spcPts val="0"/>
              </a:spcAft>
              <a:buClr>
                <a:schemeClr val="dk1"/>
              </a:buClr>
              <a:buSzPts val="2400"/>
              <a:buFont typeface="Times New Roman"/>
              <a:buNone/>
            </a:pPr>
            <a:endParaRPr sz="2400" b="0" i="0">
              <a:solidFill>
                <a:schemeClr val="dk1"/>
              </a:solidFill>
              <a:latin typeface="Cambria"/>
              <a:ea typeface="Cambria"/>
              <a:cs typeface="Cambria"/>
              <a:sym typeface="Cambria"/>
            </a:endParaRPr>
          </a:p>
        </p:txBody>
      </p:sp>
      <p:pic>
        <p:nvPicPr>
          <p:cNvPr id="1237" name="Google Shape;1237;p82"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239" name="Google Shape;1239;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40" name="Google Shape;1240;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83"/>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246" name="Google Shape;1246;p83"/>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1247" name="Google Shape;1247;p83"/>
          <p:cNvSpPr txBox="1">
            <a:spLocks noGrp="1"/>
          </p:cNvSpPr>
          <p:nvPr>
            <p:ph type="title"/>
          </p:nvPr>
        </p:nvSpPr>
        <p:spPr>
          <a:xfrm>
            <a:off x="485776" y="188911"/>
            <a:ext cx="8067675" cy="5540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mbria"/>
              <a:buNone/>
            </a:pPr>
            <a:r>
              <a:rPr lang="en-US" sz="4000">
                <a:latin typeface="Cambria"/>
                <a:ea typeface="Cambria"/>
                <a:cs typeface="Cambria"/>
                <a:sym typeface="Cambria"/>
              </a:rPr>
              <a:t>Synchronization</a:t>
            </a:r>
            <a:endParaRPr sz="4000">
              <a:latin typeface="Cambria"/>
              <a:ea typeface="Cambria"/>
              <a:cs typeface="Cambria"/>
              <a:sym typeface="Cambria"/>
            </a:endParaRPr>
          </a:p>
        </p:txBody>
      </p:sp>
      <p:sp>
        <p:nvSpPr>
          <p:cNvPr id="1248" name="Google Shape;1248;p83"/>
          <p:cNvSpPr txBox="1"/>
          <p:nvPr/>
        </p:nvSpPr>
        <p:spPr>
          <a:xfrm>
            <a:off x="781050" y="1279525"/>
            <a:ext cx="10248900" cy="4862870"/>
          </a:xfrm>
          <a:prstGeom prst="rect">
            <a:avLst/>
          </a:prstGeom>
          <a:noFill/>
          <a:ln>
            <a:noFill/>
          </a:ln>
        </p:spPr>
        <p:txBody>
          <a:bodyPr spcFirstLastPara="1" wrap="square" lIns="0" tIns="0" rIns="0" bIns="0" anchor="t" anchorCtr="0">
            <a:spAutoFit/>
          </a:bodyPr>
          <a:lstStyle/>
          <a:p>
            <a:pPr marL="379730" marR="0" lvl="0" indent="-379730" algn="l" rtl="0">
              <a:spcBef>
                <a:spcPts val="0"/>
              </a:spcBef>
              <a:spcAft>
                <a:spcPts val="0"/>
              </a:spcAft>
              <a:buClr>
                <a:schemeClr val="dk1"/>
              </a:buClr>
              <a:buSzPts val="2000"/>
              <a:buFont typeface="Cambria"/>
              <a:buChar char="•"/>
            </a:pPr>
            <a:r>
              <a:rPr lang="en-US" sz="2000" dirty="0">
                <a:solidFill>
                  <a:schemeClr val="dk1"/>
                </a:solidFill>
                <a:latin typeface="Cambria"/>
                <a:ea typeface="Cambria"/>
                <a:cs typeface="Cambria"/>
                <a:sym typeface="Cambria"/>
              </a:rPr>
              <a:t>Message passing may be either blocking or non-blocking</a:t>
            </a:r>
            <a:endParaRPr sz="2000" dirty="0">
              <a:solidFill>
                <a:schemeClr val="dk1"/>
              </a:solidFill>
              <a:latin typeface="Cambria"/>
              <a:ea typeface="Cambria"/>
              <a:cs typeface="Cambria"/>
              <a:sym typeface="Cambria"/>
            </a:endParaRPr>
          </a:p>
          <a:p>
            <a:pPr marL="379730" marR="0" lvl="0" indent="-379730" algn="l" rtl="0">
              <a:spcBef>
                <a:spcPts val="400"/>
              </a:spcBef>
              <a:spcAft>
                <a:spcPts val="0"/>
              </a:spcAft>
              <a:buClr>
                <a:srgbClr val="3366FF"/>
              </a:buClr>
              <a:buSzPts val="2000"/>
              <a:buFont typeface="Cambria"/>
              <a:buChar char="•"/>
            </a:pPr>
            <a:r>
              <a:rPr lang="en-US" sz="2000" b="1" dirty="0">
                <a:solidFill>
                  <a:srgbClr val="3366FF"/>
                </a:solidFill>
                <a:latin typeface="Cambria"/>
                <a:ea typeface="Cambria"/>
                <a:cs typeface="Cambria"/>
                <a:sym typeface="Cambria"/>
              </a:rPr>
              <a:t>Blocking</a:t>
            </a:r>
            <a:r>
              <a:rPr lang="en-US" sz="2000" dirty="0">
                <a:solidFill>
                  <a:schemeClr val="dk1"/>
                </a:solidFill>
                <a:latin typeface="Cambria"/>
                <a:ea typeface="Cambria"/>
                <a:cs typeface="Cambria"/>
                <a:sym typeface="Cambria"/>
              </a:rPr>
              <a:t> is considered </a:t>
            </a:r>
            <a:r>
              <a:rPr lang="en-US" sz="2000" b="1" dirty="0">
                <a:solidFill>
                  <a:srgbClr val="3366FF"/>
                </a:solidFill>
                <a:latin typeface="Cambria"/>
                <a:ea typeface="Cambria"/>
                <a:cs typeface="Cambria"/>
                <a:sym typeface="Cambria"/>
              </a:rPr>
              <a:t>synchronous</a:t>
            </a:r>
            <a:endParaRPr sz="2000" b="1" dirty="0">
              <a:solidFill>
                <a:srgbClr val="3366FF"/>
              </a:solidFill>
              <a:latin typeface="Cambria"/>
              <a:ea typeface="Cambria"/>
              <a:cs typeface="Cambria"/>
              <a:sym typeface="Cambria"/>
            </a:endParaRPr>
          </a:p>
          <a:p>
            <a:pPr marL="798830" marR="0" lvl="1" indent="-341630" algn="l" rtl="0">
              <a:spcBef>
                <a:spcPts val="400"/>
              </a:spcBef>
              <a:spcAft>
                <a:spcPts val="0"/>
              </a:spcAft>
              <a:buClr>
                <a:schemeClr val="dk1"/>
              </a:buClr>
              <a:buSzPts val="2000"/>
              <a:buFont typeface="Cambria"/>
              <a:buChar char="–"/>
            </a:pPr>
            <a:r>
              <a:rPr lang="en-US" sz="2000" b="1" i="0" u="none" strike="noStrike" cap="none" dirty="0">
                <a:solidFill>
                  <a:schemeClr val="dk1"/>
                </a:solidFill>
                <a:latin typeface="Cambria"/>
                <a:ea typeface="Cambria"/>
                <a:cs typeface="Cambria"/>
                <a:sym typeface="Cambria"/>
              </a:rPr>
              <a:t>Blocking send </a:t>
            </a:r>
            <a:r>
              <a:rPr lang="en-US" sz="2000" b="0" i="0" u="none" strike="noStrike" cap="none" dirty="0">
                <a:solidFill>
                  <a:schemeClr val="dk1"/>
                </a:solidFill>
                <a:latin typeface="Cambria"/>
                <a:ea typeface="Cambria"/>
                <a:cs typeface="Cambria"/>
                <a:sym typeface="Cambria"/>
              </a:rPr>
              <a:t>--</a:t>
            </a:r>
            <a:r>
              <a:rPr lang="en-US" sz="2000" b="1" i="0" u="none" strike="noStrike" cap="none" dirty="0">
                <a:solidFill>
                  <a:schemeClr val="dk1"/>
                </a:solidFill>
                <a:latin typeface="Cambria"/>
                <a:ea typeface="Cambria"/>
                <a:cs typeface="Cambria"/>
                <a:sym typeface="Cambria"/>
              </a:rPr>
              <a:t> </a:t>
            </a:r>
            <a:r>
              <a:rPr lang="en-US" sz="2000" b="0" i="0" u="none" strike="noStrike" cap="none" dirty="0">
                <a:solidFill>
                  <a:schemeClr val="dk1"/>
                </a:solidFill>
                <a:latin typeface="Cambria"/>
                <a:ea typeface="Cambria"/>
                <a:cs typeface="Cambria"/>
                <a:sym typeface="Cambria"/>
              </a:rPr>
              <a:t>the sender is blocked until the message is received</a:t>
            </a:r>
            <a:endParaRPr sz="2000" b="0" i="0" u="none" strike="noStrike" cap="none" dirty="0">
              <a:solidFill>
                <a:schemeClr val="dk1"/>
              </a:solidFill>
              <a:latin typeface="Cambria"/>
              <a:ea typeface="Cambria"/>
              <a:cs typeface="Cambria"/>
              <a:sym typeface="Cambria"/>
            </a:endParaRPr>
          </a:p>
          <a:p>
            <a:pPr marL="798830" marR="0" lvl="1" indent="-341630" algn="l" rtl="0">
              <a:spcBef>
                <a:spcPts val="400"/>
              </a:spcBef>
              <a:spcAft>
                <a:spcPts val="0"/>
              </a:spcAft>
              <a:buClr>
                <a:schemeClr val="dk1"/>
              </a:buClr>
              <a:buSzPts val="2000"/>
              <a:buFont typeface="Cambria"/>
              <a:buChar char="–"/>
            </a:pPr>
            <a:r>
              <a:rPr lang="en-US" sz="2000" b="1" i="0" u="none" strike="noStrike" cap="none" dirty="0">
                <a:solidFill>
                  <a:schemeClr val="dk1"/>
                </a:solidFill>
                <a:latin typeface="Cambria"/>
                <a:ea typeface="Cambria"/>
                <a:cs typeface="Cambria"/>
                <a:sym typeface="Cambria"/>
              </a:rPr>
              <a:t>Blocking receive </a:t>
            </a:r>
            <a:r>
              <a:rPr lang="en-US" sz="2000" b="0" i="0" u="none" strike="noStrike" cap="none" dirty="0">
                <a:solidFill>
                  <a:schemeClr val="dk1"/>
                </a:solidFill>
                <a:latin typeface="Cambria"/>
                <a:ea typeface="Cambria"/>
                <a:cs typeface="Cambria"/>
                <a:sym typeface="Cambria"/>
              </a:rPr>
              <a:t>--</a:t>
            </a:r>
            <a:r>
              <a:rPr lang="en-US" sz="2000" b="1" i="0" u="none" strike="noStrike" cap="none" dirty="0">
                <a:solidFill>
                  <a:schemeClr val="dk1"/>
                </a:solidFill>
                <a:latin typeface="Cambria"/>
                <a:ea typeface="Cambria"/>
                <a:cs typeface="Cambria"/>
                <a:sym typeface="Cambria"/>
              </a:rPr>
              <a:t> </a:t>
            </a:r>
            <a:r>
              <a:rPr lang="en-US" sz="2000" b="0" i="0" u="none" strike="noStrike" cap="none" dirty="0">
                <a:solidFill>
                  <a:schemeClr val="dk1"/>
                </a:solidFill>
                <a:latin typeface="Cambria"/>
                <a:ea typeface="Cambria"/>
                <a:cs typeface="Cambria"/>
                <a:sym typeface="Cambria"/>
              </a:rPr>
              <a:t>the receiver is  blocked until a message is available</a:t>
            </a:r>
            <a:endParaRPr sz="2000" b="0" i="0" u="none" strike="noStrike" cap="none" dirty="0">
              <a:solidFill>
                <a:schemeClr val="dk1"/>
              </a:solidFill>
              <a:latin typeface="Cambria"/>
              <a:ea typeface="Cambria"/>
              <a:cs typeface="Cambria"/>
              <a:sym typeface="Cambria"/>
            </a:endParaRPr>
          </a:p>
          <a:p>
            <a:pPr marL="379730" marR="0" lvl="0" indent="-379730" algn="l" rtl="0">
              <a:spcBef>
                <a:spcPts val="400"/>
              </a:spcBef>
              <a:spcAft>
                <a:spcPts val="0"/>
              </a:spcAft>
              <a:buClr>
                <a:srgbClr val="3366FF"/>
              </a:buClr>
              <a:buSzPts val="2000"/>
              <a:buFont typeface="Cambria"/>
              <a:buChar char="•"/>
            </a:pPr>
            <a:r>
              <a:rPr lang="en-US" sz="2000" b="1" dirty="0">
                <a:solidFill>
                  <a:srgbClr val="3366FF"/>
                </a:solidFill>
                <a:latin typeface="Cambria"/>
                <a:ea typeface="Cambria"/>
                <a:cs typeface="Cambria"/>
                <a:sym typeface="Cambria"/>
              </a:rPr>
              <a:t>Non-blocking</a:t>
            </a:r>
            <a:r>
              <a:rPr lang="en-US" sz="2000" dirty="0">
                <a:solidFill>
                  <a:schemeClr val="dk1"/>
                </a:solidFill>
                <a:latin typeface="Cambria"/>
                <a:ea typeface="Cambria"/>
                <a:cs typeface="Cambria"/>
                <a:sym typeface="Cambria"/>
              </a:rPr>
              <a:t> is considered </a:t>
            </a:r>
            <a:r>
              <a:rPr lang="en-US" sz="2000" b="1" dirty="0">
                <a:solidFill>
                  <a:srgbClr val="3366FF"/>
                </a:solidFill>
                <a:latin typeface="Cambria"/>
                <a:ea typeface="Cambria"/>
                <a:cs typeface="Cambria"/>
                <a:sym typeface="Cambria"/>
              </a:rPr>
              <a:t>asynchronous</a:t>
            </a:r>
            <a:endParaRPr sz="2000" b="1" dirty="0">
              <a:solidFill>
                <a:srgbClr val="3366FF"/>
              </a:solidFill>
              <a:latin typeface="Cambria"/>
              <a:ea typeface="Cambria"/>
              <a:cs typeface="Cambria"/>
              <a:sym typeface="Cambria"/>
            </a:endParaRPr>
          </a:p>
          <a:p>
            <a:pPr marL="798830" marR="0" lvl="1" indent="-341630" algn="l" rtl="0">
              <a:spcBef>
                <a:spcPts val="400"/>
              </a:spcBef>
              <a:spcAft>
                <a:spcPts val="0"/>
              </a:spcAft>
              <a:buClr>
                <a:schemeClr val="dk1"/>
              </a:buClr>
              <a:buSzPts val="2000"/>
              <a:buFont typeface="Cambria"/>
              <a:buChar char="–"/>
            </a:pPr>
            <a:r>
              <a:rPr lang="en-US" sz="2000" b="1" i="0" u="none" strike="noStrike" cap="none" dirty="0">
                <a:solidFill>
                  <a:schemeClr val="dk1"/>
                </a:solidFill>
                <a:latin typeface="Cambria"/>
                <a:ea typeface="Cambria"/>
                <a:cs typeface="Cambria"/>
                <a:sym typeface="Cambria"/>
              </a:rPr>
              <a:t>Non-blocking send</a:t>
            </a:r>
            <a:r>
              <a:rPr lang="en-US" sz="2000" b="0" i="0" u="none" strike="noStrike" cap="none" dirty="0">
                <a:solidFill>
                  <a:schemeClr val="dk1"/>
                </a:solidFill>
                <a:latin typeface="Cambria"/>
                <a:ea typeface="Cambria"/>
                <a:cs typeface="Cambria"/>
                <a:sym typeface="Cambria"/>
              </a:rPr>
              <a:t> -- the sender sends the message and continue</a:t>
            </a:r>
            <a:endParaRPr sz="2000" b="0" i="0" u="none" strike="noStrike" cap="none" dirty="0">
              <a:solidFill>
                <a:schemeClr val="dk1"/>
              </a:solidFill>
              <a:latin typeface="Cambria"/>
              <a:ea typeface="Cambria"/>
              <a:cs typeface="Cambria"/>
              <a:sym typeface="Cambria"/>
            </a:endParaRPr>
          </a:p>
          <a:p>
            <a:pPr marL="798830" marR="0" lvl="1" indent="-341630" algn="l" rtl="0">
              <a:spcBef>
                <a:spcPts val="400"/>
              </a:spcBef>
              <a:spcAft>
                <a:spcPts val="0"/>
              </a:spcAft>
              <a:buClr>
                <a:schemeClr val="dk1"/>
              </a:buClr>
              <a:buSzPts val="2000"/>
              <a:buFont typeface="Cambria"/>
              <a:buChar char="–"/>
            </a:pPr>
            <a:r>
              <a:rPr lang="en-US" sz="2000" b="1" i="0" u="none" strike="noStrike" cap="none" dirty="0">
                <a:solidFill>
                  <a:schemeClr val="dk1"/>
                </a:solidFill>
                <a:latin typeface="Cambria"/>
                <a:ea typeface="Cambria"/>
                <a:cs typeface="Cambria"/>
                <a:sym typeface="Cambria"/>
              </a:rPr>
              <a:t>Non-blocking receive</a:t>
            </a:r>
            <a:r>
              <a:rPr lang="en-US" sz="2000" b="0" i="0" u="none" strike="noStrike" cap="none" dirty="0">
                <a:solidFill>
                  <a:schemeClr val="dk1"/>
                </a:solidFill>
                <a:latin typeface="Cambria"/>
                <a:ea typeface="Cambria"/>
                <a:cs typeface="Cambria"/>
                <a:sym typeface="Cambria"/>
              </a:rPr>
              <a:t> -- the receiver receives:</a:t>
            </a:r>
            <a:endParaRPr sz="2000" b="0" i="0" u="none" strike="noStrike" cap="none" dirty="0">
              <a:solidFill>
                <a:schemeClr val="dk1"/>
              </a:solidFill>
              <a:latin typeface="Cambria"/>
              <a:ea typeface="Cambria"/>
              <a:cs typeface="Cambria"/>
              <a:sym typeface="Cambria"/>
            </a:endParaRPr>
          </a:p>
          <a:p>
            <a:pPr marL="1141730" marR="0" lvl="2" indent="-34163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mbria"/>
                <a:ea typeface="Cambria"/>
                <a:cs typeface="Cambria"/>
                <a:sym typeface="Cambria"/>
              </a:rPr>
              <a:t> A valid message,  or </a:t>
            </a:r>
            <a:endParaRPr sz="2000" b="0" i="0" u="none" strike="noStrike" cap="none" dirty="0">
              <a:solidFill>
                <a:schemeClr val="dk1"/>
              </a:solidFill>
              <a:latin typeface="Cambria"/>
              <a:ea typeface="Cambria"/>
              <a:cs typeface="Cambria"/>
              <a:sym typeface="Cambria"/>
            </a:endParaRPr>
          </a:p>
          <a:p>
            <a:pPr marL="1141730" marR="0" lvl="2" indent="-34163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mbria"/>
                <a:ea typeface="Cambria"/>
                <a:cs typeface="Cambria"/>
                <a:sym typeface="Cambria"/>
              </a:rPr>
              <a:t> Null message</a:t>
            </a:r>
            <a:endParaRPr sz="2000" b="0" i="0" u="none" strike="noStrike" cap="none" dirty="0">
              <a:solidFill>
                <a:schemeClr val="dk1"/>
              </a:solidFill>
              <a:latin typeface="Cambria"/>
              <a:ea typeface="Cambria"/>
              <a:cs typeface="Cambria"/>
              <a:sym typeface="Cambria"/>
            </a:endParaRPr>
          </a:p>
          <a:p>
            <a:pPr marL="379730" marR="0" lvl="0" indent="-379730" algn="l" rtl="0">
              <a:spcBef>
                <a:spcPts val="400"/>
              </a:spcBef>
              <a:spcAft>
                <a:spcPts val="0"/>
              </a:spcAft>
              <a:buClr>
                <a:schemeClr val="dk1"/>
              </a:buClr>
              <a:buSzPts val="2000"/>
              <a:buFont typeface="Cambria"/>
              <a:buChar char="•"/>
            </a:pPr>
            <a:r>
              <a:rPr lang="en-US" sz="2000" dirty="0">
                <a:solidFill>
                  <a:schemeClr val="dk1"/>
                </a:solidFill>
                <a:latin typeface="Cambria"/>
                <a:ea typeface="Cambria"/>
                <a:cs typeface="Cambria"/>
                <a:sym typeface="Cambria"/>
              </a:rPr>
              <a:t>Different combinations possible</a:t>
            </a:r>
            <a:endParaRPr sz="2000" dirty="0">
              <a:solidFill>
                <a:schemeClr val="dk1"/>
              </a:solidFill>
              <a:latin typeface="Cambria"/>
              <a:ea typeface="Cambria"/>
              <a:cs typeface="Cambria"/>
              <a:sym typeface="Cambria"/>
            </a:endParaRPr>
          </a:p>
          <a:p>
            <a:pPr marL="798830" marR="0" lvl="1" indent="-34163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mbria"/>
                <a:ea typeface="Cambria"/>
                <a:cs typeface="Cambria"/>
                <a:sym typeface="Cambria"/>
              </a:rPr>
              <a:t>If both send and receive are blocking, we have a </a:t>
            </a:r>
            <a:r>
              <a:rPr lang="en-US" sz="2000" b="1" i="0" u="none" strike="noStrike" cap="none" dirty="0">
                <a:solidFill>
                  <a:srgbClr val="3366FF"/>
                </a:solidFill>
                <a:latin typeface="Cambria"/>
                <a:ea typeface="Cambria"/>
                <a:cs typeface="Cambria"/>
                <a:sym typeface="Cambria"/>
              </a:rPr>
              <a:t>rendezvous(both process synchronize and execute messages)</a:t>
            </a:r>
            <a:endParaRPr sz="2000" b="1" i="0" u="none" strike="noStrike" cap="none" dirty="0">
              <a:solidFill>
                <a:srgbClr val="3366FF"/>
              </a:solidFill>
              <a:latin typeface="Cambria"/>
              <a:ea typeface="Cambria"/>
              <a:cs typeface="Cambria"/>
              <a:sym typeface="Cambria"/>
            </a:endParaRPr>
          </a:p>
          <a:p>
            <a:pPr marL="379730" marR="0" lvl="0" indent="-265430" algn="l" rtl="0">
              <a:spcBef>
                <a:spcPts val="360"/>
              </a:spcBef>
              <a:spcAft>
                <a:spcPts val="0"/>
              </a:spcAft>
              <a:buClr>
                <a:schemeClr val="dk1"/>
              </a:buClr>
              <a:buSzPts val="1800"/>
              <a:buFont typeface="Calibri"/>
              <a:buNone/>
            </a:pPr>
            <a:endParaRPr sz="1800" dirty="0">
              <a:solidFill>
                <a:schemeClr val="dk1"/>
              </a:solidFill>
              <a:latin typeface="Cambria"/>
              <a:ea typeface="Cambria"/>
              <a:cs typeface="Cambria"/>
              <a:sym typeface="Cambria"/>
            </a:endParaRPr>
          </a:p>
          <a:p>
            <a:pPr marL="1141730" marR="0" lvl="2" indent="-227330" algn="l" rtl="0">
              <a:spcBef>
                <a:spcPts val="360"/>
              </a:spcBef>
              <a:spcAft>
                <a:spcPts val="0"/>
              </a:spcAft>
              <a:buClr>
                <a:schemeClr val="dk1"/>
              </a:buClr>
              <a:buSzPts val="1800"/>
              <a:buFont typeface="Arial"/>
              <a:buNone/>
            </a:pPr>
            <a:endParaRPr sz="1800" b="0" i="0" u="none" strike="noStrike" cap="none" dirty="0">
              <a:solidFill>
                <a:schemeClr val="dk1"/>
              </a:solidFill>
              <a:latin typeface="Cambria"/>
              <a:ea typeface="Cambria"/>
              <a:cs typeface="Cambria"/>
              <a:sym typeface="Cambria"/>
            </a:endParaRPr>
          </a:p>
        </p:txBody>
      </p:sp>
      <p:pic>
        <p:nvPicPr>
          <p:cNvPr id="1249" name="Google Shape;1249;p8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251" name="Google Shape;1251;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52" name="Google Shape;1252;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84"/>
          <p:cNvSpPr txBox="1">
            <a:spLocks noGrp="1"/>
          </p:cNvSpPr>
          <p:nvPr>
            <p:ph type="body" idx="1"/>
          </p:nvPr>
        </p:nvSpPr>
        <p:spPr>
          <a:xfrm>
            <a:off x="2151063" y="1524000"/>
            <a:ext cx="4305300" cy="4876800"/>
          </a:xfrm>
          <a:prstGeom prst="rect">
            <a:avLst/>
          </a:prstGeom>
          <a:noFill/>
          <a:ln>
            <a:noFill/>
          </a:ln>
        </p:spPr>
        <p:txBody>
          <a:bodyPr spcFirstLastPara="1" wrap="square" lIns="91425" tIns="45700" rIns="91425" bIns="45700" anchor="t" anchorCtr="0">
            <a:normAutofit/>
          </a:bodyPr>
          <a:lstStyle/>
          <a:p>
            <a:pPr marL="44450" lvl="0" indent="0" algn="l" rtl="0">
              <a:lnSpc>
                <a:spcPct val="90000"/>
              </a:lnSpc>
              <a:spcBef>
                <a:spcPts val="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a:p>
            <a:pPr marL="44450" lvl="0" indent="0" algn="l" rtl="0">
              <a:lnSpc>
                <a:spcPct val="90000"/>
              </a:lnSpc>
              <a:spcBef>
                <a:spcPts val="1000"/>
              </a:spcBef>
              <a:spcAft>
                <a:spcPts val="0"/>
              </a:spcAft>
              <a:buClr>
                <a:schemeClr val="dk1"/>
              </a:buClr>
              <a:buSzPts val="2800"/>
              <a:buNone/>
            </a:pPr>
            <a:endParaRPr>
              <a:solidFill>
                <a:srgbClr val="C00000"/>
              </a:solidFill>
              <a:latin typeface="Times New Roman"/>
              <a:ea typeface="Times New Roman"/>
              <a:cs typeface="Times New Roman"/>
              <a:sym typeface="Times New Roman"/>
            </a:endParaRPr>
          </a:p>
        </p:txBody>
      </p:sp>
      <p:sp>
        <p:nvSpPr>
          <p:cNvPr id="1258" name="Google Shape;1258;p84"/>
          <p:cNvSpPr/>
          <p:nvPr/>
        </p:nvSpPr>
        <p:spPr>
          <a:xfrm>
            <a:off x="6691314" y="6315076"/>
            <a:ext cx="3976687" cy="3540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1259" name="Google Shape;1259;p84"/>
          <p:cNvSpPr txBox="1">
            <a:spLocks noGrp="1"/>
          </p:cNvSpPr>
          <p:nvPr>
            <p:ph type="title"/>
          </p:nvPr>
        </p:nvSpPr>
        <p:spPr>
          <a:xfrm>
            <a:off x="390526" y="306388"/>
            <a:ext cx="8067675" cy="5540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22222"/>
              <a:buFont typeface="Cambria"/>
              <a:buNone/>
            </a:pPr>
            <a:r>
              <a:rPr lang="en-US">
                <a:latin typeface="Cambria"/>
                <a:ea typeface="Cambria"/>
                <a:cs typeface="Cambria"/>
                <a:sym typeface="Cambria"/>
              </a:rPr>
              <a:t>Synchronization</a:t>
            </a:r>
            <a:r>
              <a:rPr lang="en-US" sz="3600">
                <a:latin typeface="Times New Roman"/>
                <a:ea typeface="Times New Roman"/>
                <a:cs typeface="Times New Roman"/>
                <a:sym typeface="Times New Roman"/>
              </a:rPr>
              <a:t> (Contd)</a:t>
            </a:r>
            <a:endParaRPr sz="3600">
              <a:latin typeface="Times New Roman"/>
              <a:ea typeface="Times New Roman"/>
              <a:cs typeface="Times New Roman"/>
              <a:sym typeface="Times New Roman"/>
            </a:endParaRPr>
          </a:p>
        </p:txBody>
      </p:sp>
      <p:sp>
        <p:nvSpPr>
          <p:cNvPr id="1260" name="Google Shape;1260;p84"/>
          <p:cNvSpPr txBox="1"/>
          <p:nvPr/>
        </p:nvSpPr>
        <p:spPr>
          <a:xfrm>
            <a:off x="2425700" y="1279526"/>
            <a:ext cx="7861300" cy="608013"/>
          </a:xfrm>
          <a:prstGeom prst="rect">
            <a:avLst/>
          </a:prstGeom>
          <a:noFill/>
          <a:ln>
            <a:noFill/>
          </a:ln>
        </p:spPr>
        <p:txBody>
          <a:bodyPr spcFirstLastPara="1" wrap="square" lIns="0" tIns="0" rIns="0" bIns="0" anchor="t" anchorCtr="0">
            <a:spAutoFit/>
          </a:bodyPr>
          <a:lstStyle/>
          <a:p>
            <a:pPr marL="57150" marR="0" lvl="0" indent="0" algn="l" rtl="0">
              <a:spcBef>
                <a:spcPts val="0"/>
              </a:spcBef>
              <a:spcAft>
                <a:spcPts val="0"/>
              </a:spcAft>
              <a:buClr>
                <a:schemeClr val="dk1"/>
              </a:buClr>
              <a:buSzPts val="1800"/>
              <a:buFont typeface="Times New Roman"/>
              <a:buNone/>
            </a:pPr>
            <a:endParaRPr sz="1800" b="0" i="0">
              <a:solidFill>
                <a:schemeClr val="dk1"/>
              </a:solidFill>
              <a:latin typeface="Times New Roman"/>
              <a:ea typeface="Times New Roman"/>
              <a:cs typeface="Times New Roman"/>
              <a:sym typeface="Times New Roman"/>
            </a:endParaRPr>
          </a:p>
          <a:p>
            <a:pPr marL="1141730" marR="0" lvl="2" indent="-227330" algn="l" rtl="0">
              <a:spcBef>
                <a:spcPts val="36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61" name="Google Shape;1261;p84"/>
          <p:cNvSpPr txBox="1"/>
          <p:nvPr/>
        </p:nvSpPr>
        <p:spPr>
          <a:xfrm>
            <a:off x="2352675" y="1524001"/>
            <a:ext cx="7361238" cy="210502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200"/>
              <a:buFont typeface="Times New Roman"/>
              <a:buNone/>
            </a:pPr>
            <a:r>
              <a:rPr lang="en-US" sz="2200" b="0" i="0">
                <a:solidFill>
                  <a:schemeClr val="dk1"/>
                </a:solidFill>
                <a:latin typeface="Times New Roman"/>
                <a:ea typeface="Times New Roman"/>
                <a:cs typeface="Times New Roman"/>
                <a:sym typeface="Times New Roman"/>
              </a:rPr>
              <a:t>Producer-consumer becomes trivial</a:t>
            </a:r>
            <a:br>
              <a:rPr lang="en-US" sz="2200" b="0" i="0">
                <a:solidFill>
                  <a:schemeClr val="dk1"/>
                </a:solidFill>
                <a:latin typeface="Times New Roman"/>
                <a:ea typeface="Times New Roman"/>
                <a:cs typeface="Times New Roman"/>
                <a:sym typeface="Times New Roman"/>
              </a:rPr>
            </a:br>
            <a:endParaRPr sz="2200" b="0" i="0">
              <a:solidFill>
                <a:schemeClr val="dk1"/>
              </a:solidFill>
              <a:latin typeface="Times New Roman"/>
              <a:ea typeface="Times New Roman"/>
              <a:cs typeface="Times New Roman"/>
              <a:sym typeface="Times New Roman"/>
            </a:endParaRPr>
          </a:p>
          <a:p>
            <a:pPr marL="0" marR="0" lvl="0" indent="0" algn="l" rtl="0">
              <a:spcBef>
                <a:spcPts val="320"/>
              </a:spcBef>
              <a:spcAft>
                <a:spcPts val="0"/>
              </a:spcAft>
              <a:buClr>
                <a:schemeClr val="dk1"/>
              </a:buClr>
              <a:buSzPts val="1600"/>
              <a:buFont typeface="Courier New"/>
              <a:buNone/>
            </a:pPr>
            <a:r>
              <a:rPr lang="en-US" sz="1600" b="0" i="0">
                <a:solidFill>
                  <a:schemeClr val="dk1"/>
                </a:solidFill>
                <a:latin typeface="Courier New"/>
                <a:ea typeface="Courier New"/>
                <a:cs typeface="Courier New"/>
                <a:sym typeface="Courier New"/>
              </a:rPr>
              <a:t>       message next_produced; </a:t>
            </a:r>
            <a:endParaRPr sz="1600" b="0" i="0">
              <a:solidFill>
                <a:schemeClr val="dk1"/>
              </a:solidFill>
              <a:latin typeface="Courier New"/>
              <a:ea typeface="Courier New"/>
              <a:cs typeface="Courier New"/>
              <a:sym typeface="Courier New"/>
            </a:endParaRPr>
          </a:p>
          <a:p>
            <a:pPr marL="0" marR="0" lvl="0" indent="0" algn="l" rtl="0">
              <a:spcBef>
                <a:spcPts val="320"/>
              </a:spcBef>
              <a:spcAft>
                <a:spcPts val="0"/>
              </a:spcAft>
              <a:buClr>
                <a:schemeClr val="dk1"/>
              </a:buClr>
              <a:buSzPts val="1600"/>
              <a:buFont typeface="Courier New"/>
              <a:buNone/>
            </a:pPr>
            <a:r>
              <a:rPr lang="en-US" sz="1600" b="0" i="0">
                <a:solidFill>
                  <a:schemeClr val="dk1"/>
                </a:solidFill>
                <a:latin typeface="Courier New"/>
                <a:ea typeface="Courier New"/>
                <a:cs typeface="Courier New"/>
                <a:sym typeface="Courier New"/>
              </a:rPr>
              <a:t>       while (true) {</a:t>
            </a:r>
            <a:br>
              <a:rPr lang="en-US" sz="1600" b="0" i="0">
                <a:solidFill>
                  <a:schemeClr val="dk1"/>
                </a:solidFill>
                <a:latin typeface="Courier New"/>
                <a:ea typeface="Courier New"/>
                <a:cs typeface="Courier New"/>
                <a:sym typeface="Courier New"/>
              </a:rPr>
            </a:br>
            <a:r>
              <a:rPr lang="en-US" sz="1600" b="0" i="0">
                <a:solidFill>
                  <a:schemeClr val="dk1"/>
                </a:solidFill>
                <a:latin typeface="Courier New"/>
                <a:ea typeface="Courier New"/>
                <a:cs typeface="Courier New"/>
                <a:sym typeface="Courier New"/>
              </a:rPr>
              <a:t>           /* produce an item in next produced */ </a:t>
            </a:r>
            <a:endParaRPr sz="1600" b="0" i="0">
              <a:solidFill>
                <a:schemeClr val="dk1"/>
              </a:solidFill>
              <a:latin typeface="Courier New"/>
              <a:ea typeface="Courier New"/>
              <a:cs typeface="Courier New"/>
              <a:sym typeface="Courier New"/>
            </a:endParaRPr>
          </a:p>
          <a:p>
            <a:pPr marL="0" marR="0" lvl="0" indent="0" algn="l" rtl="0">
              <a:spcBef>
                <a:spcPts val="320"/>
              </a:spcBef>
              <a:spcAft>
                <a:spcPts val="0"/>
              </a:spcAft>
              <a:buClr>
                <a:schemeClr val="dk1"/>
              </a:buClr>
              <a:buSzPts val="1600"/>
              <a:buFont typeface="Courier New"/>
              <a:buNone/>
            </a:pPr>
            <a:r>
              <a:rPr lang="en-US" sz="1600" b="0" i="0">
                <a:solidFill>
                  <a:schemeClr val="dk1"/>
                </a:solidFill>
                <a:latin typeface="Courier New"/>
                <a:ea typeface="Courier New"/>
                <a:cs typeface="Courier New"/>
                <a:sym typeface="Courier New"/>
              </a:rPr>
              <a:t>       send(next_produced); </a:t>
            </a:r>
            <a:endParaRPr sz="1600" b="0" i="0">
              <a:solidFill>
                <a:schemeClr val="dk1"/>
              </a:solidFill>
              <a:latin typeface="Courier New"/>
              <a:ea typeface="Courier New"/>
              <a:cs typeface="Courier New"/>
              <a:sym typeface="Courier New"/>
            </a:endParaRPr>
          </a:p>
          <a:p>
            <a:pPr marL="0" marR="0" lvl="0" indent="0" algn="l" rtl="0">
              <a:spcBef>
                <a:spcPts val="320"/>
              </a:spcBef>
              <a:spcAft>
                <a:spcPts val="0"/>
              </a:spcAft>
              <a:buClr>
                <a:schemeClr val="dk1"/>
              </a:buClr>
              <a:buSzPts val="1600"/>
              <a:buFont typeface="Courier New"/>
              <a:buNone/>
            </a:pPr>
            <a:r>
              <a:rPr lang="en-US" sz="1600" b="0" i="0">
                <a:solidFill>
                  <a:schemeClr val="dk1"/>
                </a:solidFill>
                <a:latin typeface="Courier New"/>
                <a:ea typeface="Courier New"/>
                <a:cs typeface="Courier New"/>
                <a:sym typeface="Courier New"/>
              </a:rPr>
              <a:t>       } </a:t>
            </a:r>
            <a:endParaRPr sz="1600" b="0" i="0">
              <a:solidFill>
                <a:schemeClr val="dk1"/>
              </a:solidFill>
              <a:latin typeface="Courier New"/>
              <a:ea typeface="Courier New"/>
              <a:cs typeface="Courier New"/>
              <a:sym typeface="Courier New"/>
            </a:endParaRPr>
          </a:p>
        </p:txBody>
      </p:sp>
      <p:sp>
        <p:nvSpPr>
          <p:cNvPr id="1262" name="Google Shape;1262;p84"/>
          <p:cNvSpPr txBox="1"/>
          <p:nvPr/>
        </p:nvSpPr>
        <p:spPr>
          <a:xfrm>
            <a:off x="2890839" y="3913189"/>
            <a:ext cx="6823075" cy="1635125"/>
          </a:xfrm>
          <a:prstGeom prst="rect">
            <a:avLst/>
          </a:prstGeom>
          <a:noFill/>
          <a:ln>
            <a:noFill/>
          </a:ln>
        </p:spPr>
        <p:txBody>
          <a:bodyPr spcFirstLastPara="1" wrap="square" lIns="64000" tIns="32000" rIns="64000" bIns="32000" anchor="t" anchorCtr="0">
            <a:spAutoFit/>
          </a:bodyPr>
          <a:lstStyle/>
          <a:p>
            <a:pPr marL="0" marR="0" lvl="0" indent="0" algn="l" rtl="0">
              <a:spcBef>
                <a:spcPts val="0"/>
              </a:spcBef>
              <a:spcAft>
                <a:spcPts val="0"/>
              </a:spcAft>
              <a:buNone/>
            </a:pPr>
            <a:r>
              <a:rPr lang="en-US" sz="1700">
                <a:solidFill>
                  <a:schemeClr val="dk1"/>
                </a:solidFill>
                <a:latin typeface="Courier New"/>
                <a:ea typeface="Courier New"/>
                <a:cs typeface="Courier New"/>
                <a:sym typeface="Courier New"/>
              </a:rPr>
              <a:t>m</a:t>
            </a:r>
            <a:r>
              <a:rPr lang="en-US" sz="1600">
                <a:solidFill>
                  <a:schemeClr val="dk1"/>
                </a:solidFill>
                <a:latin typeface="Courier New"/>
                <a:ea typeface="Courier New"/>
                <a:cs typeface="Courier New"/>
                <a:sym typeface="Courier New"/>
              </a:rPr>
              <a:t>essage next_consumed;</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600">
                <a:solidFill>
                  <a:schemeClr val="dk1"/>
                </a:solidFill>
                <a:latin typeface="Courier New"/>
                <a:ea typeface="Courier New"/>
                <a:cs typeface="Courier New"/>
                <a:sym typeface="Courier New"/>
              </a:rPr>
              <a:t>while (true) {</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600">
                <a:solidFill>
                  <a:schemeClr val="dk1"/>
                </a:solidFill>
                <a:latin typeface="Courier New"/>
                <a:ea typeface="Courier New"/>
                <a:cs typeface="Courier New"/>
                <a:sym typeface="Courier New"/>
              </a:rPr>
              <a:t>   receive(next_consumed);</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600">
                <a:solidFill>
                  <a:schemeClr val="dk1"/>
                </a:solidFill>
                <a:latin typeface="Courier New"/>
                <a:ea typeface="Courier New"/>
                <a:cs typeface="Courier New"/>
                <a:sym typeface="Courier New"/>
              </a:rPr>
              <a:t>   /* consume the item in next consumed */</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p:txBody>
      </p:sp>
      <p:pic>
        <p:nvPicPr>
          <p:cNvPr id="1263" name="Google Shape;1263;p84"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265" name="Google Shape;1265;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66" name="Google Shape;1266;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85"/>
          <p:cNvSpPr txBox="1">
            <a:spLocks noGrp="1"/>
          </p:cNvSpPr>
          <p:nvPr>
            <p:ph type="title"/>
          </p:nvPr>
        </p:nvSpPr>
        <p:spPr>
          <a:xfrm>
            <a:off x="838200" y="365126"/>
            <a:ext cx="10515600" cy="825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Buffering </a:t>
            </a:r>
            <a:endParaRPr>
              <a:latin typeface="Cambria"/>
              <a:ea typeface="Cambria"/>
              <a:cs typeface="Cambria"/>
              <a:sym typeface="Cambria"/>
            </a:endParaRPr>
          </a:p>
        </p:txBody>
      </p:sp>
      <p:sp>
        <p:nvSpPr>
          <p:cNvPr id="1272" name="Google Shape;1272;p8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Cambria"/>
                <a:ea typeface="Cambria"/>
                <a:cs typeface="Cambria"/>
                <a:sym typeface="Cambria"/>
              </a:rPr>
              <a:t>Queue of messages attached to the link.</a:t>
            </a:r>
            <a:endParaRPr sz="2400">
              <a:latin typeface="Cambria"/>
              <a:ea typeface="Cambria"/>
              <a:cs typeface="Cambria"/>
              <a:sym typeface="Cambria"/>
            </a:endParaRPr>
          </a:p>
          <a:p>
            <a:pPr marL="0" lvl="0" indent="0" algn="l" rtl="0">
              <a:lnSpc>
                <a:spcPct val="90000"/>
              </a:lnSpc>
              <a:spcBef>
                <a:spcPts val="1000"/>
              </a:spcBef>
              <a:spcAft>
                <a:spcPts val="0"/>
              </a:spcAft>
              <a:buClr>
                <a:schemeClr val="dk1"/>
              </a:buClr>
              <a:buSzPts val="2400"/>
              <a:buFont typeface="Cambria"/>
              <a:buNone/>
            </a:pPr>
            <a:r>
              <a:rPr lang="en-US" sz="2400">
                <a:latin typeface="Cambria"/>
                <a:ea typeface="Cambria"/>
                <a:cs typeface="Cambria"/>
                <a:sym typeface="Cambria"/>
              </a:rPr>
              <a:t>Implemented in one of three ways</a:t>
            </a:r>
            <a:endParaRPr sz="2400">
              <a:latin typeface="Cambria"/>
              <a:ea typeface="Cambria"/>
              <a:cs typeface="Cambria"/>
              <a:sym typeface="Cambria"/>
            </a:endParaRPr>
          </a:p>
          <a:p>
            <a:pPr marL="685800" lvl="1" indent="-228600" algn="l" rtl="0">
              <a:lnSpc>
                <a:spcPct val="90000"/>
              </a:lnSpc>
              <a:spcBef>
                <a:spcPts val="500"/>
              </a:spcBef>
              <a:spcAft>
                <a:spcPts val="0"/>
              </a:spcAft>
              <a:buClr>
                <a:srgbClr val="CC6600"/>
              </a:buClr>
              <a:buSzPts val="2400"/>
              <a:buFont typeface="Arial"/>
              <a:buNone/>
            </a:pPr>
            <a:r>
              <a:rPr lang="en-US" sz="2400">
                <a:solidFill>
                  <a:srgbClr val="CC6600"/>
                </a:solidFill>
                <a:latin typeface="Cambria"/>
                <a:ea typeface="Cambria"/>
                <a:cs typeface="Cambria"/>
                <a:sym typeface="Cambria"/>
              </a:rPr>
              <a:t>1.</a:t>
            </a:r>
            <a:r>
              <a:rPr lang="en-US" sz="2400">
                <a:latin typeface="Cambria"/>
                <a:ea typeface="Cambria"/>
                <a:cs typeface="Cambria"/>
                <a:sym typeface="Cambria"/>
              </a:rPr>
              <a:t>	Zero capacity – no messages are queued on a link.</a:t>
            </a:r>
            <a:br>
              <a:rPr lang="en-US" sz="2400">
                <a:latin typeface="Cambria"/>
                <a:ea typeface="Cambria"/>
                <a:cs typeface="Cambria"/>
                <a:sym typeface="Cambria"/>
              </a:rPr>
            </a:br>
            <a:r>
              <a:rPr lang="en-US" sz="2400">
                <a:latin typeface="Cambria"/>
                <a:ea typeface="Cambria"/>
                <a:cs typeface="Cambria"/>
                <a:sym typeface="Cambria"/>
              </a:rPr>
              <a:t>Sender must wait for receiver (rendezvous)</a:t>
            </a:r>
            <a:endParaRPr sz="2400">
              <a:latin typeface="Cambria"/>
              <a:ea typeface="Cambria"/>
              <a:cs typeface="Cambria"/>
              <a:sym typeface="Cambria"/>
            </a:endParaRPr>
          </a:p>
          <a:p>
            <a:pPr marL="685800" lvl="1" indent="-228600" algn="l" rtl="0">
              <a:lnSpc>
                <a:spcPct val="90000"/>
              </a:lnSpc>
              <a:spcBef>
                <a:spcPts val="500"/>
              </a:spcBef>
              <a:spcAft>
                <a:spcPts val="0"/>
              </a:spcAft>
              <a:buClr>
                <a:srgbClr val="CC6600"/>
              </a:buClr>
              <a:buSzPts val="2400"/>
              <a:buFont typeface="Arial"/>
              <a:buNone/>
            </a:pPr>
            <a:r>
              <a:rPr lang="en-US" sz="2400">
                <a:solidFill>
                  <a:srgbClr val="CC6600"/>
                </a:solidFill>
                <a:latin typeface="Cambria"/>
                <a:ea typeface="Cambria"/>
                <a:cs typeface="Cambria"/>
                <a:sym typeface="Cambria"/>
              </a:rPr>
              <a:t>2.</a:t>
            </a:r>
            <a:r>
              <a:rPr lang="en-US" sz="2400">
                <a:latin typeface="Cambria"/>
                <a:ea typeface="Cambria"/>
                <a:cs typeface="Cambria"/>
                <a:sym typeface="Cambria"/>
              </a:rPr>
              <a:t>	Bounded capacity – finite length of </a:t>
            </a:r>
            <a:r>
              <a:rPr lang="en-US" sz="2400" i="1">
                <a:latin typeface="Cambria"/>
                <a:ea typeface="Cambria"/>
                <a:cs typeface="Cambria"/>
                <a:sym typeface="Cambria"/>
              </a:rPr>
              <a:t>n</a:t>
            </a:r>
            <a:r>
              <a:rPr lang="en-US" sz="2400">
                <a:latin typeface="Cambria"/>
                <a:ea typeface="Cambria"/>
                <a:cs typeface="Cambria"/>
                <a:sym typeface="Cambria"/>
              </a:rPr>
              <a:t> messages</a:t>
            </a:r>
            <a:br>
              <a:rPr lang="en-US" sz="2400">
                <a:latin typeface="Cambria"/>
                <a:ea typeface="Cambria"/>
                <a:cs typeface="Cambria"/>
                <a:sym typeface="Cambria"/>
              </a:rPr>
            </a:br>
            <a:r>
              <a:rPr lang="en-US" sz="2400">
                <a:latin typeface="Cambria"/>
                <a:ea typeface="Cambria"/>
                <a:cs typeface="Cambria"/>
                <a:sym typeface="Cambria"/>
              </a:rPr>
              <a:t>Sender must wait if link full</a:t>
            </a:r>
            <a:endParaRPr sz="2400">
              <a:latin typeface="Cambria"/>
              <a:ea typeface="Cambria"/>
              <a:cs typeface="Cambria"/>
              <a:sym typeface="Cambria"/>
            </a:endParaRPr>
          </a:p>
          <a:p>
            <a:pPr marL="685800" lvl="1" indent="-228600" algn="l" rtl="0">
              <a:lnSpc>
                <a:spcPct val="90000"/>
              </a:lnSpc>
              <a:spcBef>
                <a:spcPts val="500"/>
              </a:spcBef>
              <a:spcAft>
                <a:spcPts val="0"/>
              </a:spcAft>
              <a:buClr>
                <a:srgbClr val="CC6600"/>
              </a:buClr>
              <a:buSzPts val="2400"/>
              <a:buFont typeface="Arial"/>
              <a:buNone/>
            </a:pPr>
            <a:r>
              <a:rPr lang="en-US" sz="2400">
                <a:solidFill>
                  <a:srgbClr val="CC6600"/>
                </a:solidFill>
                <a:latin typeface="Cambria"/>
                <a:ea typeface="Cambria"/>
                <a:cs typeface="Cambria"/>
                <a:sym typeface="Cambria"/>
              </a:rPr>
              <a:t>3.</a:t>
            </a:r>
            <a:r>
              <a:rPr lang="en-US" sz="2400">
                <a:latin typeface="Cambria"/>
                <a:ea typeface="Cambria"/>
                <a:cs typeface="Cambria"/>
                <a:sym typeface="Cambria"/>
              </a:rPr>
              <a:t>	Unbounded capacity – infinite length </a:t>
            </a:r>
            <a:br>
              <a:rPr lang="en-US" sz="2400">
                <a:latin typeface="Cambria"/>
                <a:ea typeface="Cambria"/>
                <a:cs typeface="Cambria"/>
                <a:sym typeface="Cambria"/>
              </a:rPr>
            </a:br>
            <a:r>
              <a:rPr lang="en-US" sz="2400">
                <a:latin typeface="Cambria"/>
                <a:ea typeface="Cambria"/>
                <a:cs typeface="Cambria"/>
                <a:sym typeface="Cambria"/>
              </a:rPr>
              <a:t>Sender never waits</a:t>
            </a:r>
            <a:endParaRPr sz="2400">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sp>
        <p:nvSpPr>
          <p:cNvPr id="1273" name="Google Shape;1273;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
        <p:nvSpPr>
          <p:cNvPr id="1274" name="Google Shape;1274;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a:ea typeface="Cambria"/>
                <a:cs typeface="Cambria"/>
                <a:sym typeface="Cambria"/>
              </a:rPr>
              <a:t>84</a:t>
            </a:fld>
            <a:endParaRPr>
              <a:latin typeface="Cambria"/>
              <a:ea typeface="Cambria"/>
              <a:cs typeface="Cambria"/>
              <a:sym typeface="Cambria"/>
            </a:endParaRPr>
          </a:p>
        </p:txBody>
      </p:sp>
      <p:pic>
        <p:nvPicPr>
          <p:cNvPr id="1275" name="Google Shape;1275;p8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86"/>
          <p:cNvSpPr txBox="1">
            <a:spLocks noGrp="1"/>
          </p:cNvSpPr>
          <p:nvPr>
            <p:ph type="title"/>
          </p:nvPr>
        </p:nvSpPr>
        <p:spPr>
          <a:xfrm>
            <a:off x="438150" y="182563"/>
            <a:ext cx="9772650"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Pipes</a:t>
            </a:r>
            <a:endParaRPr>
              <a:latin typeface="Cambria"/>
              <a:ea typeface="Cambria"/>
              <a:cs typeface="Cambria"/>
              <a:sym typeface="Cambria"/>
            </a:endParaRPr>
          </a:p>
        </p:txBody>
      </p:sp>
      <p:sp>
        <p:nvSpPr>
          <p:cNvPr id="1281" name="Google Shape;1281;p86"/>
          <p:cNvSpPr txBox="1">
            <a:spLocks noGrp="1"/>
          </p:cNvSpPr>
          <p:nvPr>
            <p:ph type="body" idx="1"/>
          </p:nvPr>
        </p:nvSpPr>
        <p:spPr>
          <a:xfrm>
            <a:off x="609600" y="715963"/>
            <a:ext cx="11220450" cy="5189537"/>
          </a:xfrm>
          <a:prstGeom prst="rect">
            <a:avLst/>
          </a:prstGeom>
          <a:noFill/>
          <a:ln>
            <a:noFill/>
          </a:ln>
        </p:spPr>
        <p:txBody>
          <a:bodyPr spcFirstLastPara="1" wrap="square" lIns="91425" tIns="45700" rIns="91425" bIns="45700" anchor="t" anchorCtr="0">
            <a:normAutofit/>
          </a:bodyPr>
          <a:lstStyle/>
          <a:p>
            <a:pPr marL="228600" lvl="0" indent="-228600" algn="just" rtl="0">
              <a:lnSpc>
                <a:spcPct val="110000"/>
              </a:lnSpc>
              <a:spcBef>
                <a:spcPts val="0"/>
              </a:spcBef>
              <a:spcAft>
                <a:spcPts val="0"/>
              </a:spcAft>
              <a:buClr>
                <a:srgbClr val="002060"/>
              </a:buClr>
              <a:buSzPts val="2400"/>
              <a:buChar char="•"/>
            </a:pPr>
            <a:r>
              <a:rPr lang="en-US" sz="2400" b="1">
                <a:solidFill>
                  <a:srgbClr val="002060"/>
                </a:solidFill>
                <a:latin typeface="Cambria"/>
                <a:ea typeface="Cambria"/>
                <a:cs typeface="Cambria"/>
                <a:sym typeface="Cambria"/>
              </a:rPr>
              <a:t>Act as a channel </a:t>
            </a:r>
            <a:r>
              <a:rPr lang="en-US" sz="2400">
                <a:latin typeface="Cambria"/>
                <a:ea typeface="Cambria"/>
                <a:cs typeface="Cambria"/>
                <a:sym typeface="Cambria"/>
              </a:rPr>
              <a:t>allowing </a:t>
            </a:r>
            <a:r>
              <a:rPr lang="en-US" sz="2400" b="1">
                <a:solidFill>
                  <a:srgbClr val="FF0000"/>
                </a:solidFill>
                <a:latin typeface="Cambria"/>
                <a:ea typeface="Cambria"/>
                <a:cs typeface="Cambria"/>
                <a:sym typeface="Cambria"/>
              </a:rPr>
              <a:t>two processes to communicate</a:t>
            </a:r>
            <a:endParaRPr sz="2400" b="1">
              <a:solidFill>
                <a:srgbClr val="FF0000"/>
              </a:solidFill>
              <a:latin typeface="Cambria"/>
              <a:ea typeface="Cambria"/>
              <a:cs typeface="Cambria"/>
              <a:sym typeface="Cambria"/>
            </a:endParaRPr>
          </a:p>
          <a:p>
            <a:pPr marL="228600" lvl="0" indent="-228600" algn="just" rtl="0">
              <a:lnSpc>
                <a:spcPct val="110000"/>
              </a:lnSpc>
              <a:spcBef>
                <a:spcPts val="1200"/>
              </a:spcBef>
              <a:spcAft>
                <a:spcPts val="0"/>
              </a:spcAft>
              <a:buClr>
                <a:srgbClr val="002060"/>
              </a:buClr>
              <a:buSzPts val="2400"/>
              <a:buChar char="•"/>
            </a:pPr>
            <a:r>
              <a:rPr lang="en-US" sz="2400" b="1">
                <a:solidFill>
                  <a:srgbClr val="002060"/>
                </a:solidFill>
                <a:latin typeface="Cambria"/>
                <a:ea typeface="Cambria"/>
                <a:cs typeface="Cambria"/>
                <a:sym typeface="Cambria"/>
              </a:rPr>
              <a:t>One of the first IPC mechanisms in early UNIX systems </a:t>
            </a:r>
            <a:endParaRPr sz="2400" b="1">
              <a:solidFill>
                <a:srgbClr val="002060"/>
              </a:solidFill>
              <a:latin typeface="Cambria"/>
              <a:ea typeface="Cambria"/>
              <a:cs typeface="Cambria"/>
              <a:sym typeface="Cambria"/>
            </a:endParaRPr>
          </a:p>
          <a:p>
            <a:pPr marL="228600" lvl="0" indent="-228600" algn="just" rtl="0">
              <a:lnSpc>
                <a:spcPct val="110000"/>
              </a:lnSpc>
              <a:spcBef>
                <a:spcPts val="1200"/>
              </a:spcBef>
              <a:spcAft>
                <a:spcPts val="0"/>
              </a:spcAft>
              <a:buClr>
                <a:schemeClr val="dk1"/>
              </a:buClr>
              <a:buSzPts val="2400"/>
              <a:buChar char="•"/>
            </a:pPr>
            <a:r>
              <a:rPr lang="en-US" sz="2400">
                <a:latin typeface="Cambria"/>
                <a:ea typeface="Cambria"/>
                <a:cs typeface="Cambria"/>
                <a:sym typeface="Cambria"/>
              </a:rPr>
              <a:t>Typically provide </a:t>
            </a:r>
            <a:r>
              <a:rPr lang="en-US" sz="2400" b="1">
                <a:solidFill>
                  <a:srgbClr val="002060"/>
                </a:solidFill>
                <a:latin typeface="Cambria"/>
                <a:ea typeface="Cambria"/>
                <a:cs typeface="Cambria"/>
                <a:sym typeface="Cambria"/>
              </a:rPr>
              <a:t>one of the simpler ways for processes to communicate with one another</a:t>
            </a:r>
            <a:r>
              <a:rPr lang="en-US" sz="2400">
                <a:latin typeface="Cambria"/>
                <a:ea typeface="Cambria"/>
                <a:cs typeface="Cambria"/>
                <a:sym typeface="Cambria"/>
              </a:rPr>
              <a:t>, </a:t>
            </a:r>
            <a:endParaRPr sz="2400">
              <a:latin typeface="Cambria"/>
              <a:ea typeface="Cambria"/>
              <a:cs typeface="Cambria"/>
              <a:sym typeface="Cambria"/>
            </a:endParaRPr>
          </a:p>
          <a:p>
            <a:pPr marL="685800" lvl="1" indent="-228600" algn="just" rtl="0">
              <a:lnSpc>
                <a:spcPct val="110000"/>
              </a:lnSpc>
              <a:spcBef>
                <a:spcPts val="1200"/>
              </a:spcBef>
              <a:spcAft>
                <a:spcPts val="0"/>
              </a:spcAft>
              <a:buClr>
                <a:srgbClr val="002060"/>
              </a:buClr>
              <a:buSzPts val="1800"/>
              <a:buChar char="•"/>
            </a:pPr>
            <a:r>
              <a:rPr lang="en-US" sz="1800" b="1">
                <a:solidFill>
                  <a:srgbClr val="002060"/>
                </a:solidFill>
                <a:latin typeface="Cambria"/>
                <a:ea typeface="Cambria"/>
                <a:cs typeface="Cambria"/>
                <a:sym typeface="Cambria"/>
              </a:rPr>
              <a:t>Communication medium</a:t>
            </a:r>
            <a:r>
              <a:rPr lang="en-US" sz="1800">
                <a:latin typeface="Cambria"/>
                <a:ea typeface="Cambria"/>
                <a:cs typeface="Cambria"/>
                <a:sym typeface="Cambria"/>
              </a:rPr>
              <a:t> between </a:t>
            </a:r>
            <a:r>
              <a:rPr lang="en-US" sz="1800" b="1">
                <a:solidFill>
                  <a:srgbClr val="FF0000"/>
                </a:solidFill>
                <a:latin typeface="Cambria"/>
                <a:ea typeface="Cambria"/>
                <a:cs typeface="Cambria"/>
                <a:sym typeface="Cambria"/>
              </a:rPr>
              <a:t>two or more related or interrelated processes</a:t>
            </a:r>
            <a:r>
              <a:rPr lang="en-US" sz="1800">
                <a:latin typeface="Cambria"/>
                <a:ea typeface="Cambria"/>
                <a:cs typeface="Cambria"/>
                <a:sym typeface="Cambria"/>
              </a:rPr>
              <a:t>. </a:t>
            </a:r>
            <a:endParaRPr sz="1800">
              <a:latin typeface="Cambria"/>
              <a:ea typeface="Cambria"/>
              <a:cs typeface="Cambria"/>
              <a:sym typeface="Cambria"/>
            </a:endParaRPr>
          </a:p>
          <a:p>
            <a:pPr marL="685800" lvl="1" indent="-228600" algn="just" rtl="0">
              <a:lnSpc>
                <a:spcPct val="110000"/>
              </a:lnSpc>
              <a:spcBef>
                <a:spcPts val="1200"/>
              </a:spcBef>
              <a:spcAft>
                <a:spcPts val="0"/>
              </a:spcAft>
              <a:buClr>
                <a:schemeClr val="dk1"/>
              </a:buClr>
              <a:buSzPts val="1800"/>
              <a:buChar char="•"/>
            </a:pPr>
            <a:r>
              <a:rPr lang="en-US" sz="1800">
                <a:latin typeface="Cambria"/>
                <a:ea typeface="Cambria"/>
                <a:cs typeface="Cambria"/>
                <a:sym typeface="Cambria"/>
              </a:rPr>
              <a:t>Either </a:t>
            </a:r>
            <a:r>
              <a:rPr lang="en-US" sz="1800" b="1">
                <a:solidFill>
                  <a:srgbClr val="002060"/>
                </a:solidFill>
                <a:latin typeface="Cambria"/>
                <a:ea typeface="Cambria"/>
                <a:cs typeface="Cambria"/>
                <a:sym typeface="Cambria"/>
              </a:rPr>
              <a:t>within one process</a:t>
            </a:r>
            <a:r>
              <a:rPr lang="en-US" sz="1800">
                <a:solidFill>
                  <a:srgbClr val="002060"/>
                </a:solidFill>
                <a:latin typeface="Cambria"/>
                <a:ea typeface="Cambria"/>
                <a:cs typeface="Cambria"/>
                <a:sym typeface="Cambria"/>
              </a:rPr>
              <a:t> </a:t>
            </a:r>
            <a:r>
              <a:rPr lang="en-US" sz="1800">
                <a:latin typeface="Cambria"/>
                <a:ea typeface="Cambria"/>
                <a:cs typeface="Cambria"/>
                <a:sym typeface="Cambria"/>
              </a:rPr>
              <a:t>or a communication between </a:t>
            </a:r>
            <a:r>
              <a:rPr lang="en-US" sz="1800" b="1">
                <a:solidFill>
                  <a:srgbClr val="FF0000"/>
                </a:solidFill>
                <a:latin typeface="Cambria"/>
                <a:ea typeface="Cambria"/>
                <a:cs typeface="Cambria"/>
                <a:sym typeface="Cambria"/>
              </a:rPr>
              <a:t>the child and the parent processes</a:t>
            </a:r>
            <a:r>
              <a:rPr lang="en-US" sz="1800">
                <a:latin typeface="Cambria"/>
                <a:ea typeface="Cambria"/>
                <a:cs typeface="Cambria"/>
                <a:sym typeface="Cambria"/>
              </a:rPr>
              <a:t>. </a:t>
            </a:r>
            <a:endParaRPr sz="1800">
              <a:latin typeface="Cambria"/>
              <a:ea typeface="Cambria"/>
              <a:cs typeface="Cambria"/>
              <a:sym typeface="Cambria"/>
            </a:endParaRPr>
          </a:p>
          <a:p>
            <a:pPr marL="685800" lvl="1" indent="-228600" algn="just" rtl="0">
              <a:lnSpc>
                <a:spcPct val="90000"/>
              </a:lnSpc>
              <a:spcBef>
                <a:spcPts val="1700"/>
              </a:spcBef>
              <a:spcAft>
                <a:spcPts val="0"/>
              </a:spcAft>
              <a:buClr>
                <a:schemeClr val="dk1"/>
              </a:buClr>
              <a:buSzPts val="1800"/>
              <a:buChar char="•"/>
            </a:pPr>
            <a:r>
              <a:rPr lang="en-US" sz="1800">
                <a:latin typeface="Cambria"/>
                <a:ea typeface="Cambria"/>
                <a:cs typeface="Cambria"/>
                <a:sym typeface="Cambria"/>
              </a:rPr>
              <a:t>Communication can also be </a:t>
            </a:r>
            <a:r>
              <a:rPr lang="en-US" sz="1800" b="1">
                <a:solidFill>
                  <a:srgbClr val="002060"/>
                </a:solidFill>
                <a:latin typeface="Cambria"/>
                <a:ea typeface="Cambria"/>
                <a:cs typeface="Cambria"/>
                <a:sym typeface="Cambria"/>
              </a:rPr>
              <a:t>multi-level</a:t>
            </a:r>
            <a:r>
              <a:rPr lang="en-US" sz="1800">
                <a:latin typeface="Cambria"/>
                <a:ea typeface="Cambria"/>
                <a:cs typeface="Cambria"/>
                <a:sym typeface="Cambria"/>
              </a:rPr>
              <a:t> such as communication between </a:t>
            </a:r>
            <a:endParaRPr sz="1800">
              <a:latin typeface="Cambria"/>
              <a:ea typeface="Cambria"/>
              <a:cs typeface="Cambria"/>
              <a:sym typeface="Cambria"/>
            </a:endParaRPr>
          </a:p>
          <a:p>
            <a:pPr marL="1143000" lvl="2" indent="-228600" algn="just" rtl="0">
              <a:lnSpc>
                <a:spcPct val="90000"/>
              </a:lnSpc>
              <a:spcBef>
                <a:spcPts val="500"/>
              </a:spcBef>
              <a:spcAft>
                <a:spcPts val="0"/>
              </a:spcAft>
              <a:buClr>
                <a:srgbClr val="FF0000"/>
              </a:buClr>
              <a:buSzPts val="1800"/>
              <a:buChar char="•"/>
            </a:pPr>
            <a:r>
              <a:rPr lang="en-US" sz="1800" b="1">
                <a:solidFill>
                  <a:srgbClr val="FF0000"/>
                </a:solidFill>
                <a:latin typeface="Cambria"/>
                <a:ea typeface="Cambria"/>
                <a:cs typeface="Cambria"/>
                <a:sym typeface="Cambria"/>
              </a:rPr>
              <a:t>The parent, </a:t>
            </a:r>
            <a:endParaRPr sz="1800" b="1">
              <a:solidFill>
                <a:srgbClr val="FF0000"/>
              </a:solidFill>
              <a:latin typeface="Cambria"/>
              <a:ea typeface="Cambria"/>
              <a:cs typeface="Cambria"/>
              <a:sym typeface="Cambria"/>
            </a:endParaRPr>
          </a:p>
          <a:p>
            <a:pPr marL="1143000" lvl="2" indent="-228600" algn="just" rtl="0">
              <a:lnSpc>
                <a:spcPct val="90000"/>
              </a:lnSpc>
              <a:spcBef>
                <a:spcPts val="500"/>
              </a:spcBef>
              <a:spcAft>
                <a:spcPts val="0"/>
              </a:spcAft>
              <a:buClr>
                <a:srgbClr val="FF0000"/>
              </a:buClr>
              <a:buSzPts val="1800"/>
              <a:buChar char="•"/>
            </a:pPr>
            <a:r>
              <a:rPr lang="en-US" sz="1800" b="1">
                <a:solidFill>
                  <a:srgbClr val="FF0000"/>
                </a:solidFill>
                <a:latin typeface="Cambria"/>
                <a:ea typeface="Cambria"/>
                <a:cs typeface="Cambria"/>
                <a:sym typeface="Cambria"/>
              </a:rPr>
              <a:t>The child and </a:t>
            </a:r>
            <a:endParaRPr sz="1800" b="1">
              <a:solidFill>
                <a:srgbClr val="FF0000"/>
              </a:solidFill>
              <a:latin typeface="Cambria"/>
              <a:ea typeface="Cambria"/>
              <a:cs typeface="Cambria"/>
              <a:sym typeface="Cambria"/>
            </a:endParaRPr>
          </a:p>
          <a:p>
            <a:pPr marL="1143000" lvl="2" indent="-228600" algn="just" rtl="0">
              <a:lnSpc>
                <a:spcPct val="90000"/>
              </a:lnSpc>
              <a:spcBef>
                <a:spcPts val="500"/>
              </a:spcBef>
              <a:spcAft>
                <a:spcPts val="0"/>
              </a:spcAft>
              <a:buClr>
                <a:srgbClr val="FF0000"/>
              </a:buClr>
              <a:buSzPts val="1800"/>
              <a:buChar char="•"/>
            </a:pPr>
            <a:r>
              <a:rPr lang="en-US" sz="1800" b="1">
                <a:solidFill>
                  <a:srgbClr val="FF0000"/>
                </a:solidFill>
                <a:latin typeface="Cambria"/>
                <a:ea typeface="Cambria"/>
                <a:cs typeface="Cambria"/>
                <a:sym typeface="Cambria"/>
              </a:rPr>
              <a:t>The grand-child, etc. </a:t>
            </a:r>
            <a:endParaRPr sz="1800" b="1">
              <a:solidFill>
                <a:srgbClr val="FF0000"/>
              </a:solidFill>
              <a:latin typeface="Cambria"/>
              <a:ea typeface="Cambria"/>
              <a:cs typeface="Cambria"/>
              <a:sym typeface="Cambria"/>
            </a:endParaRPr>
          </a:p>
          <a:p>
            <a:pPr marL="685800" lvl="1" indent="-228600" algn="just" rtl="0">
              <a:lnSpc>
                <a:spcPct val="90000"/>
              </a:lnSpc>
              <a:spcBef>
                <a:spcPts val="500"/>
              </a:spcBef>
              <a:spcAft>
                <a:spcPts val="0"/>
              </a:spcAft>
              <a:buClr>
                <a:schemeClr val="dk1"/>
              </a:buClr>
              <a:buSzPts val="1800"/>
              <a:buChar char="•"/>
            </a:pPr>
            <a:r>
              <a:rPr lang="en-US" sz="1800">
                <a:latin typeface="Cambria"/>
                <a:ea typeface="Cambria"/>
                <a:cs typeface="Cambria"/>
                <a:sym typeface="Cambria"/>
              </a:rPr>
              <a:t>Communication is achieved by </a:t>
            </a:r>
            <a:r>
              <a:rPr lang="en-US" sz="1800" b="1">
                <a:solidFill>
                  <a:srgbClr val="002060"/>
                </a:solidFill>
                <a:latin typeface="Cambria"/>
                <a:ea typeface="Cambria"/>
                <a:cs typeface="Cambria"/>
                <a:sym typeface="Cambria"/>
              </a:rPr>
              <a:t>one process writing into the pipe</a:t>
            </a:r>
            <a:r>
              <a:rPr lang="en-US" sz="1800" b="1">
                <a:latin typeface="Cambria"/>
                <a:ea typeface="Cambria"/>
                <a:cs typeface="Cambria"/>
                <a:sym typeface="Cambria"/>
              </a:rPr>
              <a:t> and </a:t>
            </a:r>
            <a:r>
              <a:rPr lang="en-US" sz="1800" b="1">
                <a:solidFill>
                  <a:srgbClr val="FF0000"/>
                </a:solidFill>
                <a:latin typeface="Cambria"/>
                <a:ea typeface="Cambria"/>
                <a:cs typeface="Cambria"/>
                <a:sym typeface="Cambria"/>
              </a:rPr>
              <a:t>other reading from the pipe</a:t>
            </a:r>
            <a:r>
              <a:rPr lang="en-US" sz="1800" b="1">
                <a:latin typeface="Cambria"/>
                <a:ea typeface="Cambria"/>
                <a:cs typeface="Cambria"/>
                <a:sym typeface="Cambria"/>
              </a:rPr>
              <a:t>.</a:t>
            </a:r>
            <a:r>
              <a:rPr lang="en-US" sz="1800">
                <a:latin typeface="Cambria"/>
                <a:ea typeface="Cambria"/>
                <a:cs typeface="Cambria"/>
                <a:sym typeface="Cambria"/>
              </a:rPr>
              <a:t> </a:t>
            </a:r>
            <a:endParaRPr sz="1800">
              <a:latin typeface="Cambria"/>
              <a:ea typeface="Cambria"/>
              <a:cs typeface="Cambria"/>
              <a:sym typeface="Cambria"/>
            </a:endParaRPr>
          </a:p>
          <a:p>
            <a:pPr marL="228600" lvl="0" indent="-76200" algn="just" rtl="0">
              <a:lnSpc>
                <a:spcPct val="90000"/>
              </a:lnSpc>
              <a:spcBef>
                <a:spcPts val="1000"/>
              </a:spcBef>
              <a:spcAft>
                <a:spcPts val="0"/>
              </a:spcAft>
              <a:buClr>
                <a:schemeClr val="dk1"/>
              </a:buClr>
              <a:buSzPts val="2400"/>
              <a:buNone/>
            </a:pP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Font typeface="Arial"/>
              <a:buNone/>
            </a:pPr>
            <a:endParaRPr sz="2400">
              <a:latin typeface="Cambria"/>
              <a:ea typeface="Cambria"/>
              <a:cs typeface="Cambria"/>
              <a:sym typeface="Cambria"/>
            </a:endParaRPr>
          </a:p>
          <a:p>
            <a:pPr marL="685800" lvl="1" indent="-76200" algn="l" rtl="0">
              <a:lnSpc>
                <a:spcPct val="90000"/>
              </a:lnSpc>
              <a:spcBef>
                <a:spcPts val="500"/>
              </a:spcBef>
              <a:spcAft>
                <a:spcPts val="0"/>
              </a:spcAft>
              <a:buClr>
                <a:schemeClr val="dk1"/>
              </a:buClr>
              <a:buSzPts val="2400"/>
              <a:buNone/>
            </a:pPr>
            <a:endParaRPr>
              <a:latin typeface="Cambria"/>
              <a:ea typeface="Cambria"/>
              <a:cs typeface="Cambria"/>
              <a:sym typeface="Cambria"/>
            </a:endParaRPr>
          </a:p>
        </p:txBody>
      </p:sp>
      <p:pic>
        <p:nvPicPr>
          <p:cNvPr id="1282" name="Google Shape;1282;p86" descr="pngfind.com-kingpin-png-4152286 (1).png"/>
          <p:cNvPicPr preferRelativeResize="0"/>
          <p:nvPr/>
        </p:nvPicPr>
        <p:blipFill rotWithShape="1">
          <a:blip r:embed="rId3">
            <a:alphaModFix/>
          </a:blip>
          <a:srcRect/>
          <a:stretch/>
        </p:blipFill>
        <p:spPr>
          <a:xfrm>
            <a:off x="10098088" y="76200"/>
            <a:ext cx="1930400" cy="533400"/>
          </a:xfrm>
          <a:prstGeom prst="rect">
            <a:avLst/>
          </a:prstGeom>
          <a:noFill/>
          <a:ln>
            <a:noFill/>
          </a:ln>
        </p:spPr>
      </p:pic>
      <p:sp>
        <p:nvSpPr>
          <p:cNvPr id="1284" name="Google Shape;1284;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85" name="Google Shape;1285;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87"/>
          <p:cNvSpPr txBox="1">
            <a:spLocks noGrp="1"/>
          </p:cNvSpPr>
          <p:nvPr>
            <p:ph type="body" idx="1"/>
          </p:nvPr>
        </p:nvSpPr>
        <p:spPr>
          <a:xfrm>
            <a:off x="838200" y="1009650"/>
            <a:ext cx="10515600" cy="5186363"/>
          </a:xfrm>
          <a:prstGeom prst="rect">
            <a:avLst/>
          </a:prstGeom>
          <a:noFill/>
          <a:ln>
            <a:noFill/>
          </a:ln>
        </p:spPr>
        <p:txBody>
          <a:bodyPr spcFirstLastPara="1" wrap="square" lIns="91425" tIns="45700" rIns="91425" bIns="45700" anchor="t" anchorCtr="0">
            <a:normAutofit/>
          </a:bodyPr>
          <a:lstStyle/>
          <a:p>
            <a:pPr marL="228600" lvl="0" indent="-228600" algn="just" rtl="0">
              <a:lnSpc>
                <a:spcPct val="110000"/>
              </a:lnSpc>
              <a:spcBef>
                <a:spcPts val="0"/>
              </a:spcBef>
              <a:spcAft>
                <a:spcPts val="0"/>
              </a:spcAft>
              <a:buClr>
                <a:schemeClr val="dk1"/>
              </a:buClr>
              <a:buSzPts val="2400"/>
              <a:buChar char="•"/>
            </a:pPr>
            <a:r>
              <a:rPr lang="en-US" sz="2400">
                <a:latin typeface="Cambria"/>
                <a:ea typeface="Cambria"/>
                <a:cs typeface="Cambria"/>
                <a:sym typeface="Cambria"/>
              </a:rPr>
              <a:t>In implementing a pipe, four issues must be considered:</a:t>
            </a:r>
            <a:endParaRPr sz="2400">
              <a:latin typeface="Cambria"/>
              <a:ea typeface="Cambria"/>
              <a:cs typeface="Cambria"/>
              <a:sym typeface="Cambria"/>
            </a:endParaRPr>
          </a:p>
          <a:p>
            <a:pPr marL="685800" lvl="1" indent="-228600" algn="l" rtl="0">
              <a:lnSpc>
                <a:spcPct val="90000"/>
              </a:lnSpc>
              <a:spcBef>
                <a:spcPts val="1700"/>
              </a:spcBef>
              <a:spcAft>
                <a:spcPts val="0"/>
              </a:spcAft>
              <a:buClr>
                <a:schemeClr val="dk1"/>
              </a:buClr>
              <a:buSzPts val="2000"/>
              <a:buChar char="•"/>
            </a:pPr>
            <a:r>
              <a:rPr lang="en-US" sz="2000">
                <a:latin typeface="Cambria"/>
                <a:ea typeface="Cambria"/>
                <a:cs typeface="Cambria"/>
                <a:sym typeface="Cambria"/>
              </a:rPr>
              <a:t>Is communication unidirectional or bidirectional?</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In the case of two-way communication, is it half or full-duplex?</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Must there exist a relationship (i.e., </a:t>
            </a:r>
            <a:r>
              <a:rPr lang="en-US" sz="2000" b="1" i="1">
                <a:latin typeface="Cambria"/>
                <a:ea typeface="Cambria"/>
                <a:cs typeface="Cambria"/>
                <a:sym typeface="Cambria"/>
              </a:rPr>
              <a:t>parent-child</a:t>
            </a:r>
            <a:r>
              <a:rPr lang="en-US" sz="2000">
                <a:latin typeface="Cambria"/>
                <a:ea typeface="Cambria"/>
                <a:cs typeface="Cambria"/>
                <a:sym typeface="Cambria"/>
              </a:rPr>
              <a:t>) between the communicating processes?</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Can the pipes be used over a network?</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Ordinary pipes – cannot be accessed  from outside the process that created it. Typically, a parent process creates a pipe and uses it to communicate with a child process that it created. </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Named pipes – can be accessed without a parent-child relationship.</a:t>
            </a:r>
            <a:endParaRPr sz="2400">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p>
        </p:txBody>
      </p:sp>
      <p:sp>
        <p:nvSpPr>
          <p:cNvPr id="1291" name="Google Shape;1291;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292" name="Google Shape;1292;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86</a:t>
            </a:fld>
            <a:endParaRPr/>
          </a:p>
        </p:txBody>
      </p:sp>
      <p:pic>
        <p:nvPicPr>
          <p:cNvPr id="1293" name="Google Shape;1293;p87" descr="pngfind.com-kingpin-png-4152286 (1).png"/>
          <p:cNvPicPr preferRelativeResize="0"/>
          <p:nvPr/>
        </p:nvPicPr>
        <p:blipFill rotWithShape="1">
          <a:blip r:embed="rId3">
            <a:alphaModFix/>
          </a:blip>
          <a:srcRect/>
          <a:stretch/>
        </p:blipFill>
        <p:spPr>
          <a:xfrm>
            <a:off x="10098088" y="76200"/>
            <a:ext cx="1930400" cy="533400"/>
          </a:xfrm>
          <a:prstGeom prst="rect">
            <a:avLst/>
          </a:prstGeom>
          <a:noFill/>
          <a:ln>
            <a:noFill/>
          </a:ln>
        </p:spPr>
      </p:pic>
      <p:sp>
        <p:nvSpPr>
          <p:cNvPr id="1294" name="Google Shape;1294;p87"/>
          <p:cNvSpPr txBox="1"/>
          <p:nvPr/>
        </p:nvSpPr>
        <p:spPr>
          <a:xfrm>
            <a:off x="438150" y="182563"/>
            <a:ext cx="9772650" cy="576262"/>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l" rtl="0">
              <a:lnSpc>
                <a:spcPct val="90000"/>
              </a:lnSpc>
              <a:spcBef>
                <a:spcPts val="0"/>
              </a:spcBef>
              <a:spcAft>
                <a:spcPts val="0"/>
              </a:spcAft>
              <a:buClr>
                <a:schemeClr val="dk1"/>
              </a:buClr>
              <a:buSzPct val="100000"/>
              <a:buFont typeface="Cambria"/>
              <a:buNone/>
            </a:pPr>
            <a:r>
              <a:rPr lang="en-US" sz="4400">
                <a:solidFill>
                  <a:schemeClr val="dk1"/>
                </a:solidFill>
                <a:latin typeface="Cambria"/>
                <a:ea typeface="Cambria"/>
                <a:cs typeface="Cambria"/>
                <a:sym typeface="Cambria"/>
              </a:rPr>
              <a:t>Pipes</a:t>
            </a:r>
            <a:endParaRPr sz="4400">
              <a:solidFill>
                <a:schemeClr val="dk1"/>
              </a:solidFill>
              <a:latin typeface="Cambria"/>
              <a:ea typeface="Cambria"/>
              <a:cs typeface="Cambria"/>
              <a:sym typeface="Cambri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88"/>
          <p:cNvSpPr txBox="1">
            <a:spLocks noGrp="1"/>
          </p:cNvSpPr>
          <p:nvPr>
            <p:ph type="title"/>
          </p:nvPr>
        </p:nvSpPr>
        <p:spPr>
          <a:xfrm>
            <a:off x="514350" y="342900"/>
            <a:ext cx="8229600" cy="5762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Ordinary Pipes</a:t>
            </a:r>
            <a:endParaRPr>
              <a:latin typeface="Cambria"/>
              <a:ea typeface="Cambria"/>
              <a:cs typeface="Cambria"/>
              <a:sym typeface="Cambria"/>
            </a:endParaRPr>
          </a:p>
        </p:txBody>
      </p:sp>
      <p:sp>
        <p:nvSpPr>
          <p:cNvPr id="1300" name="Google Shape;1300;p88"/>
          <p:cNvSpPr txBox="1">
            <a:spLocks noGrp="1"/>
          </p:cNvSpPr>
          <p:nvPr>
            <p:ph type="body" idx="1"/>
          </p:nvPr>
        </p:nvSpPr>
        <p:spPr>
          <a:xfrm>
            <a:off x="628650" y="1147764"/>
            <a:ext cx="10515599" cy="493077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latin typeface="Cambria"/>
                <a:ea typeface="Cambria"/>
                <a:cs typeface="Cambria"/>
                <a:sym typeface="Cambria"/>
              </a:rPr>
              <a:t>Ordinary Pipes</a:t>
            </a:r>
            <a:r>
              <a:rPr lang="en-US" b="1" dirty="0">
                <a:latin typeface="Cambria"/>
                <a:ea typeface="Cambria"/>
                <a:cs typeface="Cambria"/>
                <a:sym typeface="Cambria"/>
              </a:rPr>
              <a:t> </a:t>
            </a:r>
            <a:r>
              <a:rPr lang="en-US" dirty="0">
                <a:latin typeface="Cambria"/>
                <a:ea typeface="Cambria"/>
                <a:cs typeface="Cambria"/>
                <a:sym typeface="Cambria"/>
              </a:rPr>
              <a:t>allow communication in standard producer-consumer style</a:t>
            </a:r>
            <a:endParaRPr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dirty="0">
                <a:latin typeface="Cambria"/>
                <a:ea typeface="Cambria"/>
                <a:cs typeface="Cambria"/>
                <a:sym typeface="Cambria"/>
              </a:rPr>
              <a:t>Producer writes to one end (the </a:t>
            </a:r>
            <a:r>
              <a:rPr lang="en-US" b="1" dirty="0">
                <a:solidFill>
                  <a:srgbClr val="0000FF"/>
                </a:solidFill>
                <a:latin typeface="Cambria"/>
                <a:ea typeface="Cambria"/>
                <a:cs typeface="Cambria"/>
                <a:sym typeface="Cambria"/>
              </a:rPr>
              <a:t>write-end </a:t>
            </a:r>
            <a:r>
              <a:rPr lang="en-US" dirty="0">
                <a:latin typeface="Cambria"/>
                <a:ea typeface="Cambria"/>
                <a:cs typeface="Cambria"/>
                <a:sym typeface="Cambria"/>
              </a:rPr>
              <a:t>of the pipe)</a:t>
            </a:r>
            <a:endParaRPr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dirty="0">
                <a:latin typeface="Cambria"/>
                <a:ea typeface="Cambria"/>
                <a:cs typeface="Cambria"/>
                <a:sym typeface="Cambria"/>
              </a:rPr>
              <a:t>Consumer reads from the other end (the </a:t>
            </a:r>
            <a:r>
              <a:rPr lang="en-US" b="1" dirty="0">
                <a:solidFill>
                  <a:srgbClr val="0000FF"/>
                </a:solidFill>
                <a:latin typeface="Cambria"/>
                <a:ea typeface="Cambria"/>
                <a:cs typeface="Cambria"/>
                <a:sym typeface="Cambria"/>
              </a:rPr>
              <a:t>read-end</a:t>
            </a:r>
            <a:r>
              <a:rPr lang="en-US" i="1" dirty="0">
                <a:latin typeface="Cambria"/>
                <a:ea typeface="Cambria"/>
                <a:cs typeface="Cambria"/>
                <a:sym typeface="Cambria"/>
              </a:rPr>
              <a:t> </a:t>
            </a:r>
            <a:r>
              <a:rPr lang="en-US" dirty="0">
                <a:latin typeface="Cambria"/>
                <a:ea typeface="Cambria"/>
                <a:cs typeface="Cambria"/>
                <a:sym typeface="Cambria"/>
              </a:rPr>
              <a:t>of the pipe)</a:t>
            </a:r>
            <a:endParaRPr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dirty="0">
                <a:latin typeface="Cambria"/>
                <a:ea typeface="Cambria"/>
                <a:cs typeface="Cambria"/>
                <a:sym typeface="Cambria"/>
              </a:rPr>
              <a:t>Ordinary pipes are therefore unidirectional</a:t>
            </a:r>
            <a:endParaRPr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dirty="0">
                <a:latin typeface="Cambria"/>
                <a:ea typeface="Cambria"/>
                <a:cs typeface="Cambria"/>
                <a:sym typeface="Cambria"/>
              </a:rPr>
              <a:t>Require parent-child relationship between communicating processes</a:t>
            </a:r>
            <a:endParaRPr dirty="0">
              <a:latin typeface="Cambria"/>
              <a:ea typeface="Cambria"/>
              <a:cs typeface="Cambria"/>
              <a:sym typeface="Cambria"/>
            </a:endParaRPr>
          </a:p>
          <a:p>
            <a:pPr marL="228600" lvl="0" indent="-77470" algn="l" rtl="0">
              <a:lnSpc>
                <a:spcPct val="90000"/>
              </a:lnSpc>
              <a:spcBef>
                <a:spcPts val="1000"/>
              </a:spcBef>
              <a:spcAft>
                <a:spcPts val="0"/>
              </a:spcAft>
              <a:buClr>
                <a:schemeClr val="dk1"/>
              </a:buClr>
              <a:buSzPct val="100000"/>
              <a:buNone/>
            </a:pPr>
            <a:endParaRPr dirty="0">
              <a:latin typeface="Cambria"/>
              <a:ea typeface="Cambria"/>
              <a:cs typeface="Cambria"/>
              <a:sym typeface="Cambria"/>
            </a:endParaRPr>
          </a:p>
          <a:p>
            <a:pPr marL="228600" lvl="0" indent="-77470" algn="l" rtl="0">
              <a:lnSpc>
                <a:spcPct val="90000"/>
              </a:lnSpc>
              <a:spcBef>
                <a:spcPts val="1000"/>
              </a:spcBef>
              <a:spcAft>
                <a:spcPts val="0"/>
              </a:spcAft>
              <a:buClr>
                <a:schemeClr val="dk1"/>
              </a:buClr>
              <a:buSzPct val="100000"/>
              <a:buNone/>
            </a:pPr>
            <a:endParaRPr dirty="0">
              <a:latin typeface="Cambria"/>
              <a:ea typeface="Cambria"/>
              <a:cs typeface="Cambria"/>
              <a:sym typeface="Cambria"/>
            </a:endParaRPr>
          </a:p>
          <a:p>
            <a:pPr marL="228600" lvl="0" indent="-77470" algn="l" rtl="0">
              <a:lnSpc>
                <a:spcPct val="90000"/>
              </a:lnSpc>
              <a:spcBef>
                <a:spcPts val="1000"/>
              </a:spcBef>
              <a:spcAft>
                <a:spcPts val="0"/>
              </a:spcAft>
              <a:buClr>
                <a:schemeClr val="dk1"/>
              </a:buClr>
              <a:buSzPct val="100000"/>
              <a:buNone/>
            </a:pPr>
            <a:endParaRPr dirty="0">
              <a:latin typeface="Cambria"/>
              <a:ea typeface="Cambria"/>
              <a:cs typeface="Cambria"/>
              <a:sym typeface="Cambria"/>
            </a:endParaRPr>
          </a:p>
          <a:p>
            <a:pPr marL="228600" lvl="0" indent="-77470" algn="l" rtl="0">
              <a:lnSpc>
                <a:spcPct val="90000"/>
              </a:lnSpc>
              <a:spcBef>
                <a:spcPts val="1000"/>
              </a:spcBef>
              <a:spcAft>
                <a:spcPts val="0"/>
              </a:spcAft>
              <a:buClr>
                <a:schemeClr val="dk1"/>
              </a:buClr>
              <a:buSzPct val="100000"/>
              <a:buNone/>
            </a:pPr>
            <a:endParaRPr dirty="0">
              <a:latin typeface="Cambria"/>
              <a:ea typeface="Cambria"/>
              <a:cs typeface="Cambria"/>
              <a:sym typeface="Cambria"/>
            </a:endParaRPr>
          </a:p>
          <a:p>
            <a:pPr marL="228600" lvl="0" indent="-77470" algn="l" rtl="0">
              <a:lnSpc>
                <a:spcPct val="90000"/>
              </a:lnSpc>
              <a:spcBef>
                <a:spcPts val="1000"/>
              </a:spcBef>
              <a:spcAft>
                <a:spcPts val="0"/>
              </a:spcAft>
              <a:buClr>
                <a:schemeClr val="dk1"/>
              </a:buClr>
              <a:buSzPct val="100000"/>
              <a:buNone/>
            </a:pPr>
            <a:endParaRPr dirty="0">
              <a:latin typeface="Cambria"/>
              <a:ea typeface="Cambria"/>
              <a:cs typeface="Cambria"/>
              <a:sym typeface="Cambria"/>
            </a:endParaRPr>
          </a:p>
          <a:p>
            <a:pPr marL="228600" lvl="0" indent="-185420" algn="l" rtl="0">
              <a:lnSpc>
                <a:spcPct val="90000"/>
              </a:lnSpc>
              <a:spcBef>
                <a:spcPts val="1000"/>
              </a:spcBef>
              <a:spcAft>
                <a:spcPts val="0"/>
              </a:spcAft>
              <a:buClr>
                <a:schemeClr val="dk1"/>
              </a:buClr>
              <a:buSzPct val="100000"/>
              <a:buNone/>
            </a:pPr>
            <a:endParaRPr sz="8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ct val="100000"/>
              <a:buChar char="•"/>
            </a:pPr>
            <a:r>
              <a:rPr lang="en-US" dirty="0">
                <a:latin typeface="Cambria"/>
                <a:ea typeface="Cambria"/>
                <a:cs typeface="Cambria"/>
                <a:sym typeface="Cambria"/>
              </a:rPr>
              <a:t>Windows calls these </a:t>
            </a:r>
            <a:r>
              <a:rPr lang="en-US" b="1" dirty="0">
                <a:solidFill>
                  <a:srgbClr val="0000FF"/>
                </a:solidFill>
                <a:latin typeface="Cambria"/>
                <a:ea typeface="Cambria"/>
                <a:cs typeface="Cambria"/>
                <a:sym typeface="Cambria"/>
              </a:rPr>
              <a:t>anonymous pipes</a:t>
            </a:r>
            <a:endParaRPr b="1" dirty="0">
              <a:solidFill>
                <a:srgbClr val="0000FF"/>
              </a:solidFill>
              <a:latin typeface="Cambria"/>
              <a:ea typeface="Cambria"/>
              <a:cs typeface="Cambria"/>
              <a:sym typeface="Cambria"/>
            </a:endParaRPr>
          </a:p>
          <a:p>
            <a:pPr marL="228600" lvl="0" indent="-77470" algn="l" rtl="0">
              <a:lnSpc>
                <a:spcPct val="90000"/>
              </a:lnSpc>
              <a:spcBef>
                <a:spcPts val="1000"/>
              </a:spcBef>
              <a:spcAft>
                <a:spcPts val="0"/>
              </a:spcAft>
              <a:buClr>
                <a:schemeClr val="dk1"/>
              </a:buClr>
              <a:buSzPct val="100000"/>
              <a:buNone/>
            </a:pPr>
            <a:endParaRPr dirty="0">
              <a:latin typeface="Cambria"/>
              <a:ea typeface="Cambria"/>
              <a:cs typeface="Cambria"/>
              <a:sym typeface="Cambria"/>
            </a:endParaRPr>
          </a:p>
        </p:txBody>
      </p:sp>
      <p:pic>
        <p:nvPicPr>
          <p:cNvPr id="1301" name="Google Shape;1301;p88"/>
          <p:cNvPicPr preferRelativeResize="0"/>
          <p:nvPr/>
        </p:nvPicPr>
        <p:blipFill rotWithShape="1">
          <a:blip r:embed="rId3">
            <a:alphaModFix/>
          </a:blip>
          <a:srcRect/>
          <a:stretch/>
        </p:blipFill>
        <p:spPr>
          <a:xfrm>
            <a:off x="3316288" y="3313114"/>
            <a:ext cx="5592762" cy="1703387"/>
          </a:xfrm>
          <a:prstGeom prst="rect">
            <a:avLst/>
          </a:prstGeom>
          <a:noFill/>
          <a:ln>
            <a:noFill/>
          </a:ln>
        </p:spPr>
      </p:pic>
      <p:pic>
        <p:nvPicPr>
          <p:cNvPr id="1302" name="Google Shape;1302;p88"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1304" name="Google Shape;1304;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05" name="Google Shape;1305;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89"/>
          <p:cNvSpPr txBox="1">
            <a:spLocks noGrp="1"/>
          </p:cNvSpPr>
          <p:nvPr>
            <p:ph type="body" idx="1"/>
          </p:nvPr>
        </p:nvSpPr>
        <p:spPr>
          <a:xfrm>
            <a:off x="5889626" y="951945"/>
            <a:ext cx="5978524" cy="18669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500"/>
              <a:buChar char="•"/>
            </a:pPr>
            <a:r>
              <a:rPr lang="en-US" sz="1500">
                <a:latin typeface="Cambria"/>
                <a:ea typeface="Cambria"/>
                <a:cs typeface="Cambria"/>
                <a:sym typeface="Cambria"/>
              </a:rPr>
              <a:t>This system call would create a pipe for one-way communication </a:t>
            </a:r>
            <a:endParaRPr sz="150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1500"/>
              <a:buChar char="•"/>
            </a:pPr>
            <a:r>
              <a:rPr lang="en-US" sz="1500">
                <a:latin typeface="Cambria"/>
                <a:ea typeface="Cambria"/>
                <a:cs typeface="Cambria"/>
                <a:sym typeface="Cambria"/>
              </a:rPr>
              <a:t>It creates two descriptors, </a:t>
            </a:r>
            <a:endParaRPr sz="1500">
              <a:latin typeface="Cambria"/>
              <a:ea typeface="Cambria"/>
              <a:cs typeface="Cambria"/>
              <a:sym typeface="Cambria"/>
            </a:endParaRPr>
          </a:p>
          <a:p>
            <a:pPr marL="685800" lvl="1" indent="-228600" algn="just" rtl="0">
              <a:lnSpc>
                <a:spcPct val="90000"/>
              </a:lnSpc>
              <a:spcBef>
                <a:spcPts val="500"/>
              </a:spcBef>
              <a:spcAft>
                <a:spcPts val="0"/>
              </a:spcAft>
              <a:buClr>
                <a:srgbClr val="002060"/>
              </a:buClr>
              <a:buSzPts val="1500"/>
              <a:buChar char="•"/>
            </a:pPr>
            <a:r>
              <a:rPr lang="en-US" sz="1500" b="1">
                <a:solidFill>
                  <a:srgbClr val="002060"/>
                </a:solidFill>
                <a:latin typeface="Cambria"/>
                <a:ea typeface="Cambria"/>
                <a:cs typeface="Cambria"/>
                <a:sym typeface="Cambria"/>
              </a:rPr>
              <a:t>First one is connected to read from the pipe and </a:t>
            </a:r>
            <a:endParaRPr sz="1500" b="1">
              <a:solidFill>
                <a:srgbClr val="002060"/>
              </a:solidFill>
              <a:latin typeface="Cambria"/>
              <a:ea typeface="Cambria"/>
              <a:cs typeface="Cambria"/>
              <a:sym typeface="Cambria"/>
            </a:endParaRPr>
          </a:p>
          <a:p>
            <a:pPr marL="685800" lvl="1" indent="-228600" algn="just" rtl="0">
              <a:lnSpc>
                <a:spcPct val="90000"/>
              </a:lnSpc>
              <a:spcBef>
                <a:spcPts val="500"/>
              </a:spcBef>
              <a:spcAft>
                <a:spcPts val="0"/>
              </a:spcAft>
              <a:buClr>
                <a:srgbClr val="FF0000"/>
              </a:buClr>
              <a:buSzPts val="1500"/>
              <a:buChar char="•"/>
            </a:pPr>
            <a:r>
              <a:rPr lang="en-US" sz="1500" b="1">
                <a:solidFill>
                  <a:srgbClr val="FF0000"/>
                </a:solidFill>
                <a:latin typeface="Cambria"/>
                <a:ea typeface="Cambria"/>
                <a:cs typeface="Cambria"/>
                <a:sym typeface="Cambria"/>
              </a:rPr>
              <a:t>Other one is connected to write into the pipe</a:t>
            </a:r>
            <a:endParaRPr sz="1500" b="1">
              <a:solidFill>
                <a:srgbClr val="FF0000"/>
              </a:solidFill>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1500"/>
              <a:buChar char="•"/>
            </a:pPr>
            <a:r>
              <a:rPr lang="en-US" sz="1500">
                <a:latin typeface="Cambria"/>
                <a:ea typeface="Cambria"/>
                <a:cs typeface="Cambria"/>
                <a:sym typeface="Cambria"/>
              </a:rPr>
              <a:t>Descriptor </a:t>
            </a:r>
            <a:r>
              <a:rPr lang="en-US" sz="1500" b="1">
                <a:solidFill>
                  <a:srgbClr val="002060"/>
                </a:solidFill>
                <a:latin typeface="Cambria"/>
                <a:ea typeface="Cambria"/>
                <a:cs typeface="Cambria"/>
                <a:sym typeface="Cambria"/>
              </a:rPr>
              <a:t>pipedes[0] is for reading </a:t>
            </a:r>
            <a:r>
              <a:rPr lang="en-US" sz="1500">
                <a:latin typeface="Cambria"/>
                <a:ea typeface="Cambria"/>
                <a:cs typeface="Cambria"/>
                <a:sym typeface="Cambria"/>
              </a:rPr>
              <a:t>and </a:t>
            </a:r>
            <a:r>
              <a:rPr lang="en-US" sz="1500" b="1">
                <a:solidFill>
                  <a:srgbClr val="FF0000"/>
                </a:solidFill>
                <a:latin typeface="Cambria"/>
                <a:ea typeface="Cambria"/>
                <a:cs typeface="Cambria"/>
                <a:sym typeface="Cambria"/>
              </a:rPr>
              <a:t>pipedes[1] is for writing</a:t>
            </a:r>
            <a:r>
              <a:rPr lang="en-US" sz="1500">
                <a:latin typeface="Cambria"/>
                <a:ea typeface="Cambria"/>
                <a:cs typeface="Cambria"/>
                <a:sym typeface="Cambria"/>
              </a:rPr>
              <a:t>. </a:t>
            </a:r>
            <a:endParaRPr sz="1500">
              <a:latin typeface="Cambria"/>
              <a:ea typeface="Cambria"/>
              <a:cs typeface="Cambria"/>
              <a:sym typeface="Cambria"/>
            </a:endParaRPr>
          </a:p>
          <a:p>
            <a:pPr marL="228600" lvl="0" indent="-228600" algn="just" rtl="0">
              <a:lnSpc>
                <a:spcPct val="90000"/>
              </a:lnSpc>
              <a:spcBef>
                <a:spcPts val="1000"/>
              </a:spcBef>
              <a:spcAft>
                <a:spcPts val="0"/>
              </a:spcAft>
              <a:buClr>
                <a:schemeClr val="dk1"/>
              </a:buClr>
              <a:buSzPts val="1500"/>
              <a:buChar char="•"/>
            </a:pPr>
            <a:r>
              <a:rPr lang="en-US" sz="1500">
                <a:latin typeface="Cambria"/>
                <a:ea typeface="Cambria"/>
                <a:cs typeface="Cambria"/>
                <a:sym typeface="Cambria"/>
              </a:rPr>
              <a:t>Whatever is written into pipedes[1] can be read from pipedes[0]. </a:t>
            </a:r>
            <a:endParaRPr sz="1500">
              <a:latin typeface="Cambria"/>
              <a:ea typeface="Cambria"/>
              <a:cs typeface="Cambria"/>
              <a:sym typeface="Cambria"/>
            </a:endParaRPr>
          </a:p>
          <a:p>
            <a:pPr marL="228600" lvl="0" indent="-133350" algn="l" rtl="0">
              <a:lnSpc>
                <a:spcPct val="90000"/>
              </a:lnSpc>
              <a:spcBef>
                <a:spcPts val="1000"/>
              </a:spcBef>
              <a:spcAft>
                <a:spcPts val="0"/>
              </a:spcAft>
              <a:buClr>
                <a:schemeClr val="dk1"/>
              </a:buClr>
              <a:buSzPts val="1500"/>
              <a:buNone/>
            </a:pPr>
            <a:endParaRPr sz="1500">
              <a:latin typeface="Cambria"/>
              <a:ea typeface="Cambria"/>
              <a:cs typeface="Cambria"/>
              <a:sym typeface="Cambria"/>
            </a:endParaRPr>
          </a:p>
        </p:txBody>
      </p:sp>
      <p:sp>
        <p:nvSpPr>
          <p:cNvPr id="1311" name="Google Shape;1311;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12" name="Google Shape;1312;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88</a:t>
            </a:fld>
            <a:endParaRPr/>
          </a:p>
        </p:txBody>
      </p:sp>
      <p:sp>
        <p:nvSpPr>
          <p:cNvPr id="1313" name="Google Shape;1313;p89"/>
          <p:cNvSpPr txBox="1"/>
          <p:nvPr/>
        </p:nvSpPr>
        <p:spPr>
          <a:xfrm>
            <a:off x="514350" y="342900"/>
            <a:ext cx="8229600" cy="576263"/>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l" rtl="0">
              <a:lnSpc>
                <a:spcPct val="90000"/>
              </a:lnSpc>
              <a:spcBef>
                <a:spcPts val="0"/>
              </a:spcBef>
              <a:spcAft>
                <a:spcPts val="0"/>
              </a:spcAft>
              <a:buClr>
                <a:schemeClr val="dk1"/>
              </a:buClr>
              <a:buSzPct val="100000"/>
              <a:buFont typeface="Cambria"/>
              <a:buNone/>
            </a:pPr>
            <a:r>
              <a:rPr lang="en-US" sz="4400">
                <a:solidFill>
                  <a:schemeClr val="dk1"/>
                </a:solidFill>
                <a:latin typeface="Cambria"/>
                <a:ea typeface="Cambria"/>
                <a:cs typeface="Cambria"/>
                <a:sym typeface="Cambria"/>
              </a:rPr>
              <a:t>Ordinary Pipes</a:t>
            </a:r>
            <a:endParaRPr sz="4400">
              <a:solidFill>
                <a:schemeClr val="dk1"/>
              </a:solidFill>
              <a:latin typeface="Cambria"/>
              <a:ea typeface="Cambria"/>
              <a:cs typeface="Cambria"/>
              <a:sym typeface="Cambria"/>
            </a:endParaRPr>
          </a:p>
        </p:txBody>
      </p:sp>
      <p:sp>
        <p:nvSpPr>
          <p:cNvPr id="1314" name="Google Shape;1314;p89"/>
          <p:cNvSpPr txBox="1"/>
          <p:nvPr/>
        </p:nvSpPr>
        <p:spPr>
          <a:xfrm>
            <a:off x="6001543" y="3101241"/>
            <a:ext cx="5866607" cy="28007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dk1"/>
                </a:solidFill>
                <a:latin typeface="Cambria"/>
                <a:ea typeface="Cambria"/>
                <a:cs typeface="Cambria"/>
                <a:sym typeface="Cambria"/>
              </a:rPr>
              <a:t>This call would </a:t>
            </a:r>
            <a:r>
              <a:rPr lang="en-US" sz="1600" b="1">
                <a:solidFill>
                  <a:srgbClr val="002060"/>
                </a:solidFill>
                <a:latin typeface="Cambria"/>
                <a:ea typeface="Cambria"/>
                <a:cs typeface="Cambria"/>
                <a:sym typeface="Cambria"/>
              </a:rPr>
              <a:t>return zero on success </a:t>
            </a:r>
            <a:r>
              <a:rPr lang="en-US" sz="1600">
                <a:solidFill>
                  <a:schemeClr val="dk1"/>
                </a:solidFill>
                <a:latin typeface="Cambria"/>
                <a:ea typeface="Cambria"/>
                <a:cs typeface="Cambria"/>
                <a:sym typeface="Cambria"/>
              </a:rPr>
              <a:t>and </a:t>
            </a:r>
            <a:r>
              <a:rPr lang="en-US" sz="1600" b="1">
                <a:solidFill>
                  <a:srgbClr val="FF0000"/>
                </a:solidFill>
                <a:latin typeface="Cambria"/>
                <a:ea typeface="Cambria"/>
                <a:cs typeface="Cambria"/>
                <a:sym typeface="Cambria"/>
              </a:rPr>
              <a:t>-1 in case of failure. </a:t>
            </a:r>
            <a:endParaRPr sz="1600" b="1">
              <a:solidFill>
                <a:srgbClr val="FF0000"/>
              </a:solidFill>
              <a:latin typeface="Cambria"/>
              <a:ea typeface="Cambria"/>
              <a:cs typeface="Cambria"/>
              <a:sym typeface="Cambria"/>
            </a:endParaRPr>
          </a:p>
          <a:p>
            <a:pPr marL="0" marR="0" lvl="0" indent="0" algn="just" rtl="0">
              <a:spcBef>
                <a:spcPts val="0"/>
              </a:spcBef>
              <a:spcAft>
                <a:spcPts val="0"/>
              </a:spcAft>
              <a:buNone/>
            </a:pPr>
            <a:endParaRPr sz="1600" b="1">
              <a:solidFill>
                <a:srgbClr val="FF0000"/>
              </a:solidFill>
              <a:latin typeface="Cambria"/>
              <a:ea typeface="Cambria"/>
              <a:cs typeface="Cambria"/>
              <a:sym typeface="Cambria"/>
            </a:endParaRPr>
          </a:p>
          <a:p>
            <a:pPr marL="0" marR="0" lvl="0" indent="0" algn="just" rtl="0">
              <a:spcBef>
                <a:spcPts val="0"/>
              </a:spcBef>
              <a:spcAft>
                <a:spcPts val="0"/>
              </a:spcAft>
              <a:buNone/>
            </a:pPr>
            <a:r>
              <a:rPr lang="en-US" sz="1600" b="1">
                <a:solidFill>
                  <a:srgbClr val="002060"/>
                </a:solidFill>
                <a:latin typeface="Cambria"/>
                <a:ea typeface="Cambria"/>
                <a:cs typeface="Cambria"/>
                <a:sym typeface="Cambria"/>
              </a:rPr>
              <a:t>Cannot be accessed from outside the process</a:t>
            </a:r>
            <a:r>
              <a:rPr lang="en-US" sz="1600">
                <a:solidFill>
                  <a:schemeClr val="dk1"/>
                </a:solidFill>
                <a:latin typeface="Cambria"/>
                <a:ea typeface="Cambria"/>
                <a:cs typeface="Cambria"/>
                <a:sym typeface="Cambria"/>
              </a:rPr>
              <a:t> that creates it. </a:t>
            </a:r>
            <a:endParaRPr sz="1600">
              <a:solidFill>
                <a:schemeClr val="dk1"/>
              </a:solidFill>
              <a:latin typeface="Cambria"/>
              <a:ea typeface="Cambria"/>
              <a:cs typeface="Cambria"/>
              <a:sym typeface="Cambria"/>
            </a:endParaRPr>
          </a:p>
          <a:p>
            <a:pPr marL="0" marR="0" lvl="0" indent="0" algn="just" rtl="0">
              <a:spcBef>
                <a:spcPts val="0"/>
              </a:spcBef>
              <a:spcAft>
                <a:spcPts val="0"/>
              </a:spcAft>
              <a:buNone/>
            </a:pPr>
            <a:endParaRPr sz="1600">
              <a:solidFill>
                <a:schemeClr val="dk1"/>
              </a:solidFill>
              <a:latin typeface="Cambria"/>
              <a:ea typeface="Cambria"/>
              <a:cs typeface="Cambria"/>
              <a:sym typeface="Cambria"/>
            </a:endParaRPr>
          </a:p>
          <a:p>
            <a:pPr marL="0" marR="0" lvl="0" indent="0" algn="just" rtl="0">
              <a:spcBef>
                <a:spcPts val="0"/>
              </a:spcBef>
              <a:spcAft>
                <a:spcPts val="0"/>
              </a:spcAft>
              <a:buNone/>
            </a:pPr>
            <a:r>
              <a:rPr lang="en-US" sz="1600">
                <a:solidFill>
                  <a:schemeClr val="dk1"/>
                </a:solidFill>
                <a:latin typeface="Cambria"/>
                <a:ea typeface="Cambria"/>
                <a:cs typeface="Cambria"/>
                <a:sym typeface="Cambria"/>
              </a:rPr>
              <a:t>A parent process </a:t>
            </a:r>
            <a:r>
              <a:rPr lang="en-US" sz="1600" b="1">
                <a:solidFill>
                  <a:srgbClr val="002060"/>
                </a:solidFill>
                <a:latin typeface="Cambria"/>
                <a:ea typeface="Cambria"/>
                <a:cs typeface="Cambria"/>
                <a:sym typeface="Cambria"/>
              </a:rPr>
              <a:t>creates a pipe and uses it to communicate with a child process</a:t>
            </a:r>
            <a:r>
              <a:rPr lang="en-US" sz="1600">
                <a:solidFill>
                  <a:schemeClr val="dk1"/>
                </a:solidFill>
                <a:latin typeface="Cambria"/>
                <a:ea typeface="Cambria"/>
                <a:cs typeface="Cambria"/>
                <a:sym typeface="Cambria"/>
              </a:rPr>
              <a:t> it creates via fork(). </a:t>
            </a:r>
            <a:endParaRPr sz="1600">
              <a:solidFill>
                <a:schemeClr val="dk1"/>
              </a:solidFill>
              <a:latin typeface="Cambria"/>
              <a:ea typeface="Cambria"/>
              <a:cs typeface="Cambria"/>
              <a:sym typeface="Cambria"/>
            </a:endParaRPr>
          </a:p>
          <a:p>
            <a:pPr marL="0" marR="0" lvl="0" indent="0" algn="just" rtl="0">
              <a:spcBef>
                <a:spcPts val="0"/>
              </a:spcBef>
              <a:spcAft>
                <a:spcPts val="0"/>
              </a:spcAft>
              <a:buNone/>
            </a:pPr>
            <a:endParaRPr sz="1600">
              <a:solidFill>
                <a:schemeClr val="dk1"/>
              </a:solidFill>
              <a:latin typeface="Cambria"/>
              <a:ea typeface="Cambria"/>
              <a:cs typeface="Cambria"/>
              <a:sym typeface="Cambria"/>
            </a:endParaRPr>
          </a:p>
          <a:p>
            <a:pPr marL="0" marR="0" lvl="0" indent="0" algn="just" rtl="0">
              <a:spcBef>
                <a:spcPts val="0"/>
              </a:spcBef>
              <a:spcAft>
                <a:spcPts val="0"/>
              </a:spcAft>
              <a:buNone/>
            </a:pPr>
            <a:r>
              <a:rPr lang="en-US" sz="1600">
                <a:solidFill>
                  <a:schemeClr val="dk1"/>
                </a:solidFill>
                <a:latin typeface="Cambria"/>
                <a:ea typeface="Cambria"/>
                <a:cs typeface="Cambria"/>
                <a:sym typeface="Cambria"/>
              </a:rPr>
              <a:t>The </a:t>
            </a:r>
            <a:r>
              <a:rPr lang="en-US" sz="1600" b="1">
                <a:solidFill>
                  <a:srgbClr val="002060"/>
                </a:solidFill>
                <a:latin typeface="Cambria"/>
                <a:ea typeface="Cambria"/>
                <a:cs typeface="Cambria"/>
                <a:sym typeface="Cambria"/>
              </a:rPr>
              <a:t>child process </a:t>
            </a:r>
            <a:r>
              <a:rPr lang="en-US" sz="1600" b="1">
                <a:solidFill>
                  <a:srgbClr val="FF0000"/>
                </a:solidFill>
                <a:latin typeface="Cambria"/>
                <a:ea typeface="Cambria"/>
                <a:cs typeface="Cambria"/>
                <a:sym typeface="Cambria"/>
              </a:rPr>
              <a:t>inherits open files from its parent</a:t>
            </a:r>
            <a:r>
              <a:rPr lang="en-US" sz="1600">
                <a:solidFill>
                  <a:schemeClr val="dk1"/>
                </a:solidFill>
                <a:latin typeface="Cambria"/>
                <a:ea typeface="Cambria"/>
                <a:cs typeface="Cambria"/>
                <a:sym typeface="Cambria"/>
              </a:rPr>
              <a:t>. </a:t>
            </a:r>
            <a:endParaRPr sz="1600">
              <a:solidFill>
                <a:schemeClr val="dk1"/>
              </a:solidFill>
              <a:latin typeface="Cambria"/>
              <a:ea typeface="Cambria"/>
              <a:cs typeface="Cambria"/>
              <a:sym typeface="Cambria"/>
            </a:endParaRPr>
          </a:p>
          <a:p>
            <a:pPr marL="0" marR="0" lvl="0" indent="0" algn="just" rtl="0">
              <a:spcBef>
                <a:spcPts val="0"/>
              </a:spcBef>
              <a:spcAft>
                <a:spcPts val="0"/>
              </a:spcAft>
              <a:buNone/>
            </a:pPr>
            <a:endParaRPr sz="1600">
              <a:solidFill>
                <a:schemeClr val="dk1"/>
              </a:solidFill>
              <a:latin typeface="Cambria"/>
              <a:ea typeface="Cambria"/>
              <a:cs typeface="Cambria"/>
              <a:sym typeface="Cambria"/>
            </a:endParaRPr>
          </a:p>
          <a:p>
            <a:pPr marL="0" marR="0" lvl="0" indent="0" algn="just" rtl="0">
              <a:spcBef>
                <a:spcPts val="0"/>
              </a:spcBef>
              <a:spcAft>
                <a:spcPts val="0"/>
              </a:spcAft>
              <a:buNone/>
            </a:pPr>
            <a:r>
              <a:rPr lang="en-US" sz="1600">
                <a:solidFill>
                  <a:schemeClr val="dk1"/>
                </a:solidFill>
                <a:latin typeface="Cambria"/>
                <a:ea typeface="Cambria"/>
                <a:cs typeface="Cambria"/>
                <a:sym typeface="Cambria"/>
              </a:rPr>
              <a:t>A </a:t>
            </a:r>
            <a:r>
              <a:rPr lang="en-US" sz="1600" b="1">
                <a:solidFill>
                  <a:srgbClr val="002060"/>
                </a:solidFill>
                <a:latin typeface="Cambria"/>
                <a:ea typeface="Cambria"/>
                <a:cs typeface="Cambria"/>
                <a:sym typeface="Cambria"/>
              </a:rPr>
              <a:t>pipe is a special type of file</a:t>
            </a:r>
            <a:r>
              <a:rPr lang="en-US" sz="1600">
                <a:solidFill>
                  <a:schemeClr val="dk1"/>
                </a:solidFill>
                <a:latin typeface="Cambria"/>
                <a:ea typeface="Cambria"/>
                <a:cs typeface="Cambria"/>
                <a:sym typeface="Cambria"/>
              </a:rPr>
              <a:t>, the </a:t>
            </a:r>
            <a:r>
              <a:rPr lang="en-US" sz="1600" b="1">
                <a:solidFill>
                  <a:srgbClr val="FF0000"/>
                </a:solidFill>
                <a:latin typeface="Cambria"/>
                <a:ea typeface="Cambria"/>
                <a:cs typeface="Cambria"/>
                <a:sym typeface="Cambria"/>
              </a:rPr>
              <a:t>child inherits the pipe from its parent process</a:t>
            </a:r>
            <a:r>
              <a:rPr lang="en-US" sz="1600">
                <a:solidFill>
                  <a:schemeClr val="dk1"/>
                </a:solidFill>
                <a:latin typeface="Cambria"/>
                <a:ea typeface="Cambria"/>
                <a:cs typeface="Cambria"/>
                <a:sym typeface="Cambria"/>
              </a:rPr>
              <a:t>. </a:t>
            </a:r>
            <a:endParaRPr sz="1600">
              <a:solidFill>
                <a:schemeClr val="dk1"/>
              </a:solidFill>
              <a:latin typeface="Cambria"/>
              <a:ea typeface="Cambria"/>
              <a:cs typeface="Cambria"/>
              <a:sym typeface="Cambria"/>
            </a:endParaRPr>
          </a:p>
        </p:txBody>
      </p:sp>
      <p:pic>
        <p:nvPicPr>
          <p:cNvPr id="1315" name="Google Shape;1315;p89"/>
          <p:cNvPicPr preferRelativeResize="0"/>
          <p:nvPr/>
        </p:nvPicPr>
        <p:blipFill rotWithShape="1">
          <a:blip r:embed="rId3">
            <a:alphaModFix/>
          </a:blip>
          <a:srcRect/>
          <a:stretch/>
        </p:blipFill>
        <p:spPr>
          <a:xfrm>
            <a:off x="401638" y="968375"/>
            <a:ext cx="3352800" cy="723900"/>
          </a:xfrm>
          <a:prstGeom prst="rect">
            <a:avLst/>
          </a:prstGeom>
          <a:noFill/>
          <a:ln>
            <a:noFill/>
          </a:ln>
        </p:spPr>
      </p:pic>
      <p:pic>
        <p:nvPicPr>
          <p:cNvPr id="1316" name="Google Shape;1316;p89"/>
          <p:cNvPicPr preferRelativeResize="0"/>
          <p:nvPr/>
        </p:nvPicPr>
        <p:blipFill rotWithShape="1">
          <a:blip r:embed="rId4">
            <a:alphaModFix/>
          </a:blip>
          <a:srcRect/>
          <a:stretch/>
        </p:blipFill>
        <p:spPr>
          <a:xfrm>
            <a:off x="323850" y="1741487"/>
            <a:ext cx="5391150" cy="2486025"/>
          </a:xfrm>
          <a:prstGeom prst="rect">
            <a:avLst/>
          </a:prstGeom>
          <a:noFill/>
          <a:ln>
            <a:noFill/>
          </a:ln>
        </p:spPr>
      </p:pic>
      <p:pic>
        <p:nvPicPr>
          <p:cNvPr id="1317" name="Google Shape;1317;p89" descr="pngfind.com-kingpin-png-4152286 (1).png"/>
          <p:cNvPicPr preferRelativeResize="0"/>
          <p:nvPr/>
        </p:nvPicPr>
        <p:blipFill rotWithShape="1">
          <a:blip r:embed="rId5">
            <a:alphaModFix/>
          </a:blip>
          <a:srcRect/>
          <a:stretch/>
        </p:blipFill>
        <p:spPr>
          <a:xfrm>
            <a:off x="10402888" y="76200"/>
            <a:ext cx="1625600" cy="5334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90"/>
          <p:cNvSpPr txBox="1">
            <a:spLocks noGrp="1"/>
          </p:cNvSpPr>
          <p:nvPr>
            <p:ph type="title"/>
          </p:nvPr>
        </p:nvSpPr>
        <p:spPr>
          <a:xfrm>
            <a:off x="463550" y="390526"/>
            <a:ext cx="8229600" cy="5762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Named Pipes</a:t>
            </a:r>
            <a:endParaRPr>
              <a:latin typeface="Cambria"/>
              <a:ea typeface="Cambria"/>
              <a:cs typeface="Cambria"/>
              <a:sym typeface="Cambria"/>
            </a:endParaRPr>
          </a:p>
        </p:txBody>
      </p:sp>
      <p:sp>
        <p:nvSpPr>
          <p:cNvPr id="1324" name="Google Shape;1324;p90"/>
          <p:cNvSpPr txBox="1">
            <a:spLocks noGrp="1"/>
          </p:cNvSpPr>
          <p:nvPr>
            <p:ph type="body" idx="1"/>
          </p:nvPr>
        </p:nvSpPr>
        <p:spPr>
          <a:xfrm>
            <a:off x="796924" y="1471614"/>
            <a:ext cx="10766425" cy="45307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Cambria"/>
                <a:ea typeface="Cambria"/>
                <a:cs typeface="Cambria"/>
                <a:sym typeface="Cambria"/>
              </a:rPr>
              <a:t>Named Pipes are more powerful than ordinary pipes</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Communication is bidirectional</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No parent-child relationship is necessary between the communicating processes</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Several processes can use the named pipe for communication</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Provided on both UNIX and Windows systems</a:t>
            </a:r>
            <a:endParaRPr sz="2400">
              <a:latin typeface="Cambria"/>
              <a:ea typeface="Cambria"/>
              <a:cs typeface="Cambria"/>
              <a:sym typeface="Cambria"/>
            </a:endParaRPr>
          </a:p>
          <a:p>
            <a:pPr marL="228600" lvl="0" indent="-76200" algn="l" rtl="0">
              <a:lnSpc>
                <a:spcPct val="90000"/>
              </a:lnSpc>
              <a:spcBef>
                <a:spcPts val="1000"/>
              </a:spcBef>
              <a:spcAft>
                <a:spcPts val="0"/>
              </a:spcAft>
              <a:buClr>
                <a:schemeClr val="dk1"/>
              </a:buClr>
              <a:buSzPts val="2400"/>
              <a:buNone/>
            </a:pPr>
            <a:endParaRPr sz="2400">
              <a:latin typeface="Cambria"/>
              <a:ea typeface="Cambria"/>
              <a:cs typeface="Cambria"/>
              <a:sym typeface="Cambria"/>
            </a:endParaRPr>
          </a:p>
        </p:txBody>
      </p:sp>
      <p:pic>
        <p:nvPicPr>
          <p:cNvPr id="1325" name="Google Shape;1325;p90"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327" name="Google Shape;1327;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28" name="Google Shape;1328;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txBox="1">
            <a:spLocks noGrp="1"/>
          </p:cNvSpPr>
          <p:nvPr>
            <p:ph type="title"/>
          </p:nvPr>
        </p:nvSpPr>
        <p:spPr>
          <a:xfrm>
            <a:off x="792162" y="396081"/>
            <a:ext cx="7818438" cy="4270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3300"/>
              </a:buClr>
              <a:buSzPct val="100000"/>
              <a:buFont typeface="Cambria"/>
              <a:buNone/>
            </a:pPr>
            <a:r>
              <a:rPr lang="en-US">
                <a:solidFill>
                  <a:srgbClr val="003300"/>
                </a:solidFill>
                <a:latin typeface="Cambria"/>
                <a:ea typeface="Cambria"/>
                <a:cs typeface="Cambria"/>
                <a:sym typeface="Cambria"/>
              </a:rPr>
              <a:t>Objectives of Operating system</a:t>
            </a:r>
            <a:endParaRPr>
              <a:solidFill>
                <a:srgbClr val="003300"/>
              </a:solidFill>
              <a:latin typeface="Cambria"/>
              <a:ea typeface="Cambria"/>
              <a:cs typeface="Cambria"/>
              <a:sym typeface="Cambria"/>
            </a:endParaRPr>
          </a:p>
        </p:txBody>
      </p:sp>
      <p:sp>
        <p:nvSpPr>
          <p:cNvPr id="193" name="Google Shape;193;p9"/>
          <p:cNvSpPr txBox="1">
            <a:spLocks noGrp="1"/>
          </p:cNvSpPr>
          <p:nvPr>
            <p:ph type="body" idx="1"/>
          </p:nvPr>
        </p:nvSpPr>
        <p:spPr>
          <a:xfrm>
            <a:off x="877888" y="1000126"/>
            <a:ext cx="9525000" cy="3067049"/>
          </a:xfrm>
          <a:prstGeom prst="rect">
            <a:avLst/>
          </a:prstGeom>
          <a:noFill/>
          <a:ln>
            <a:noFill/>
          </a:ln>
        </p:spPr>
        <p:txBody>
          <a:bodyPr spcFirstLastPara="1" wrap="square" lIns="91425" tIns="45700" rIns="91425" bIns="45700" anchor="t" anchorCtr="0">
            <a:normAutofit fontScale="92500"/>
          </a:bodyPr>
          <a:lstStyle/>
          <a:p>
            <a:pPr marL="365760" lvl="0" indent="-283210" algn="l" rtl="0">
              <a:lnSpc>
                <a:spcPct val="90000"/>
              </a:lnSpc>
              <a:spcBef>
                <a:spcPts val="0"/>
              </a:spcBef>
              <a:spcAft>
                <a:spcPts val="0"/>
              </a:spcAft>
              <a:buClr>
                <a:schemeClr val="dk1"/>
              </a:buClr>
              <a:buSzPct val="100000"/>
              <a:buFont typeface="Noto Sans Symbols"/>
              <a:buChar char="⚫"/>
            </a:pPr>
            <a:r>
              <a:rPr lang="en-US" sz="2400">
                <a:latin typeface="Cambria"/>
                <a:ea typeface="Cambria"/>
                <a:cs typeface="Cambria"/>
                <a:sym typeface="Cambria"/>
              </a:rPr>
              <a:t>Convenience</a:t>
            </a:r>
            <a:endParaRPr sz="2400">
              <a:latin typeface="Cambria"/>
              <a:ea typeface="Cambria"/>
              <a:cs typeface="Cambria"/>
              <a:sym typeface="Cambria"/>
            </a:endParaRPr>
          </a:p>
          <a:p>
            <a:pPr marL="365760" lvl="0" indent="-283210" algn="l" rtl="0">
              <a:lnSpc>
                <a:spcPct val="90000"/>
              </a:lnSpc>
              <a:spcBef>
                <a:spcPts val="1000"/>
              </a:spcBef>
              <a:spcAft>
                <a:spcPts val="0"/>
              </a:spcAft>
              <a:buClr>
                <a:schemeClr val="dk1"/>
              </a:buClr>
              <a:buSzPct val="100000"/>
              <a:buFont typeface="Noto Sans Symbols"/>
              <a:buChar char="⚫"/>
            </a:pPr>
            <a:r>
              <a:rPr lang="en-US" sz="2400">
                <a:latin typeface="Cambria"/>
                <a:ea typeface="Cambria"/>
                <a:cs typeface="Cambria"/>
                <a:sym typeface="Cambria"/>
              </a:rPr>
              <a:t>Efficiency</a:t>
            </a:r>
            <a:endParaRPr sz="2400">
              <a:latin typeface="Cambria"/>
              <a:ea typeface="Cambria"/>
              <a:cs typeface="Cambria"/>
              <a:sym typeface="Cambria"/>
            </a:endParaRPr>
          </a:p>
          <a:p>
            <a:pPr marL="365760" lvl="0" indent="-283210" algn="l" rtl="0">
              <a:lnSpc>
                <a:spcPct val="90000"/>
              </a:lnSpc>
              <a:spcBef>
                <a:spcPts val="1000"/>
              </a:spcBef>
              <a:spcAft>
                <a:spcPts val="0"/>
              </a:spcAft>
              <a:buClr>
                <a:schemeClr val="dk1"/>
              </a:buClr>
              <a:buSzPct val="100000"/>
              <a:buFont typeface="Noto Sans Symbols"/>
              <a:buChar char="⚫"/>
            </a:pPr>
            <a:r>
              <a:rPr lang="en-US" sz="2400">
                <a:latin typeface="Cambria"/>
                <a:ea typeface="Cambria"/>
                <a:cs typeface="Cambria"/>
                <a:sym typeface="Cambria"/>
              </a:rPr>
              <a:t>Ability to evolve</a:t>
            </a:r>
            <a:endParaRPr sz="2400">
              <a:latin typeface="Cambria"/>
              <a:ea typeface="Cambria"/>
              <a:cs typeface="Cambria"/>
              <a:sym typeface="Cambria"/>
            </a:endParaRPr>
          </a:p>
          <a:p>
            <a:pPr marL="365760" lvl="0" indent="-283210" algn="l" rtl="0">
              <a:lnSpc>
                <a:spcPct val="90000"/>
              </a:lnSpc>
              <a:spcBef>
                <a:spcPts val="1000"/>
              </a:spcBef>
              <a:spcAft>
                <a:spcPts val="0"/>
              </a:spcAft>
              <a:buClr>
                <a:schemeClr val="dk1"/>
              </a:buClr>
              <a:buSzPct val="100000"/>
              <a:buFont typeface="Noto Sans Symbols"/>
              <a:buChar char="⚫"/>
            </a:pPr>
            <a:r>
              <a:rPr lang="en-US" sz="2400">
                <a:latin typeface="Cambria"/>
                <a:ea typeface="Cambria"/>
                <a:cs typeface="Cambria"/>
                <a:sym typeface="Cambria"/>
              </a:rPr>
              <a:t>It specifies how resources are convenient to use in an efficient manner.</a:t>
            </a:r>
            <a:endParaRPr sz="2400">
              <a:latin typeface="Cambria"/>
              <a:ea typeface="Cambria"/>
              <a:cs typeface="Cambria"/>
              <a:sym typeface="Cambria"/>
            </a:endParaRPr>
          </a:p>
          <a:p>
            <a:pPr marL="82550" lvl="0" indent="0" algn="l" rtl="0">
              <a:lnSpc>
                <a:spcPct val="90000"/>
              </a:lnSpc>
              <a:spcBef>
                <a:spcPts val="1000"/>
              </a:spcBef>
              <a:spcAft>
                <a:spcPts val="0"/>
              </a:spcAft>
              <a:buClr>
                <a:schemeClr val="dk1"/>
              </a:buClr>
              <a:buSzPct val="100000"/>
              <a:buNone/>
            </a:pPr>
            <a:r>
              <a:rPr lang="en-US" sz="2400" b="1" u="sng">
                <a:latin typeface="Cambria"/>
                <a:ea typeface="Cambria"/>
                <a:cs typeface="Cambria"/>
                <a:sym typeface="Cambria"/>
              </a:rPr>
              <a:t>Note:</a:t>
            </a:r>
            <a:endParaRPr sz="2400" b="1" u="sng">
              <a:latin typeface="Cambria"/>
              <a:ea typeface="Cambria"/>
              <a:cs typeface="Cambria"/>
              <a:sym typeface="Cambria"/>
            </a:endParaRPr>
          </a:p>
          <a:p>
            <a:pPr marL="365760" lvl="0" indent="-283210" algn="l" rtl="0">
              <a:lnSpc>
                <a:spcPct val="90000"/>
              </a:lnSpc>
              <a:spcBef>
                <a:spcPts val="1000"/>
              </a:spcBef>
              <a:spcAft>
                <a:spcPts val="0"/>
              </a:spcAft>
              <a:buClr>
                <a:schemeClr val="dk1"/>
              </a:buClr>
              <a:buSzPct val="100000"/>
              <a:buFont typeface="Noto Sans Symbols"/>
              <a:buChar char="⚫"/>
            </a:pPr>
            <a:r>
              <a:rPr lang="en-US" sz="2400">
                <a:latin typeface="Cambria"/>
                <a:ea typeface="Cambria"/>
                <a:cs typeface="Cambria"/>
                <a:sym typeface="Cambria"/>
              </a:rPr>
              <a:t>The Operating system is like a government. It does not perform any useful function by itself.</a:t>
            </a:r>
            <a:endParaRPr sz="2400">
              <a:latin typeface="Cambria"/>
              <a:ea typeface="Cambria"/>
              <a:cs typeface="Cambria"/>
              <a:sym typeface="Cambria"/>
            </a:endParaRPr>
          </a:p>
        </p:txBody>
      </p:sp>
      <p:sp>
        <p:nvSpPr>
          <p:cNvPr id="194" name="Google Shape;19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mbria"/>
                <a:ea typeface="Cambria"/>
                <a:cs typeface="Cambria"/>
                <a:sym typeface="Cambria"/>
              </a:rPr>
              <a:t>9</a:t>
            </a:fld>
            <a:endParaRPr sz="1200">
              <a:solidFill>
                <a:srgbClr val="B4B1A0"/>
              </a:solidFill>
              <a:latin typeface="Cambria"/>
              <a:ea typeface="Cambria"/>
              <a:cs typeface="Cambria"/>
              <a:sym typeface="Cambria"/>
            </a:endParaRPr>
          </a:p>
        </p:txBody>
      </p:sp>
      <p:pic>
        <p:nvPicPr>
          <p:cNvPr id="195" name="Google Shape;195;p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96" name="Google Shape;19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mbria"/>
                <a:ea typeface="Cambria"/>
                <a:cs typeface="Cambria"/>
                <a:sym typeface="Cambria"/>
              </a:rPr>
              <a:t>18CSC205J Operating Systems - Unit 1 - SRM Institute of Science and Technology</a:t>
            </a:r>
            <a:endParaRPr>
              <a:latin typeface="Cambria"/>
              <a:ea typeface="Cambria"/>
              <a:cs typeface="Cambria"/>
              <a:sym typeface="Cambri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1333" name="Google Shape;1333;p91"/>
          <p:cNvSpPr txBox="1">
            <a:spLocks noGrp="1"/>
          </p:cNvSpPr>
          <p:nvPr>
            <p:ph type="title"/>
          </p:nvPr>
        </p:nvSpPr>
        <p:spPr>
          <a:xfrm>
            <a:off x="838200" y="365125"/>
            <a:ext cx="10515600" cy="854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00"/>
              </a:buClr>
              <a:buSzPts val="4400"/>
              <a:buFont typeface="Cambria"/>
              <a:buNone/>
            </a:pPr>
            <a:r>
              <a:rPr lang="en-US" sz="4400">
                <a:solidFill>
                  <a:srgbClr val="003300"/>
                </a:solidFill>
                <a:latin typeface="Cambria"/>
                <a:ea typeface="Cambria"/>
                <a:cs typeface="Cambria"/>
                <a:sym typeface="Cambria"/>
              </a:rPr>
              <a:t>Need for IPC</a:t>
            </a:r>
            <a:endParaRPr/>
          </a:p>
        </p:txBody>
      </p:sp>
      <p:sp>
        <p:nvSpPr>
          <p:cNvPr id="1334" name="Google Shape;1334;p9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dirty="0">
                <a:solidFill>
                  <a:srgbClr val="C00000"/>
                </a:solidFill>
              </a:rPr>
              <a:t>Processes can execute concurrently</a:t>
            </a:r>
            <a:endParaRPr dirty="0">
              <a:solidFill>
                <a:srgbClr val="C00000"/>
              </a:solidFill>
            </a:endParaRPr>
          </a:p>
          <a:p>
            <a:pPr marL="685800" lvl="1" indent="-228600" algn="l" rtl="0">
              <a:lnSpc>
                <a:spcPct val="90000"/>
              </a:lnSpc>
              <a:spcBef>
                <a:spcPts val="500"/>
              </a:spcBef>
              <a:spcAft>
                <a:spcPts val="0"/>
              </a:spcAft>
              <a:buClr>
                <a:schemeClr val="dk1"/>
              </a:buClr>
              <a:buSzPct val="100000"/>
              <a:buChar char="•"/>
            </a:pPr>
            <a:r>
              <a:rPr lang="en-US" dirty="0"/>
              <a:t>May be interrupted at any time, partially completing execution</a:t>
            </a:r>
            <a:endParaRPr dirty="0"/>
          </a:p>
          <a:p>
            <a:pPr marL="228600" lvl="0" indent="-228600" algn="l" rtl="0">
              <a:lnSpc>
                <a:spcPct val="90000"/>
              </a:lnSpc>
              <a:spcBef>
                <a:spcPts val="1000"/>
              </a:spcBef>
              <a:spcAft>
                <a:spcPts val="0"/>
              </a:spcAft>
              <a:buClr>
                <a:schemeClr val="dk1"/>
              </a:buClr>
              <a:buSzPct val="100000"/>
              <a:buChar char="•"/>
            </a:pPr>
            <a:r>
              <a:rPr lang="en-US" dirty="0">
                <a:solidFill>
                  <a:srgbClr val="C00000"/>
                </a:solidFill>
              </a:rPr>
              <a:t>Concurrent access to shared data may result in data inconsistency</a:t>
            </a:r>
            <a:endParaRPr dirty="0">
              <a:solidFill>
                <a:srgbClr val="C00000"/>
              </a:solidFill>
            </a:endParaRPr>
          </a:p>
          <a:p>
            <a:pPr marL="228600" lvl="0" indent="-228600" algn="l" rtl="0">
              <a:lnSpc>
                <a:spcPct val="90000"/>
              </a:lnSpc>
              <a:spcBef>
                <a:spcPts val="1000"/>
              </a:spcBef>
              <a:spcAft>
                <a:spcPts val="0"/>
              </a:spcAft>
              <a:buClr>
                <a:schemeClr val="dk1"/>
              </a:buClr>
              <a:buSzPct val="100000"/>
              <a:buChar char="•"/>
            </a:pPr>
            <a:r>
              <a:rPr lang="en-US" dirty="0"/>
              <a:t>Maintaining </a:t>
            </a:r>
            <a:r>
              <a:rPr lang="en-US" dirty="0">
                <a:solidFill>
                  <a:srgbClr val="C00000"/>
                </a:solidFill>
              </a:rPr>
              <a:t>data consistency requires mechanisms to ensure the orderly execution of cooperating processes</a:t>
            </a:r>
            <a:endParaRPr dirty="0">
              <a:solidFill>
                <a:srgbClr val="C00000"/>
              </a:solidFill>
            </a:endParaRPr>
          </a:p>
          <a:p>
            <a:pPr marL="228600" lvl="0" indent="-228600" algn="l" rtl="0">
              <a:lnSpc>
                <a:spcPct val="90000"/>
              </a:lnSpc>
              <a:spcBef>
                <a:spcPts val="1000"/>
              </a:spcBef>
              <a:spcAft>
                <a:spcPts val="0"/>
              </a:spcAft>
              <a:buClr>
                <a:schemeClr val="dk1"/>
              </a:buClr>
              <a:buSzPct val="100000"/>
              <a:buChar char="•"/>
            </a:pPr>
            <a:r>
              <a:rPr lang="en-US" dirty="0"/>
              <a:t>Illustration of the problem:</a:t>
            </a:r>
            <a:br>
              <a:rPr lang="en-US" dirty="0"/>
            </a:br>
            <a:r>
              <a:rPr lang="en-US" dirty="0"/>
              <a:t>Suppose that we wanted to provide a solution to the consumer-producer problem that fills </a:t>
            </a:r>
            <a:r>
              <a:rPr lang="en-US" b="1" i="1" dirty="0">
                <a:solidFill>
                  <a:srgbClr val="000000"/>
                </a:solidFill>
              </a:rPr>
              <a:t>all</a:t>
            </a:r>
            <a:r>
              <a:rPr lang="en-US" dirty="0">
                <a:solidFill>
                  <a:srgbClr val="000000"/>
                </a:solidFill>
              </a:rPr>
              <a:t> </a:t>
            </a:r>
            <a:r>
              <a:rPr lang="en-US" dirty="0"/>
              <a:t>the buffers. We can do so by having an integer </a:t>
            </a:r>
            <a:r>
              <a:rPr lang="en-US" b="1" dirty="0">
                <a:latin typeface="Courier"/>
                <a:ea typeface="Courier"/>
                <a:cs typeface="Courier"/>
                <a:sym typeface="Courier"/>
              </a:rPr>
              <a:t>counter</a:t>
            </a:r>
            <a:r>
              <a:rPr lang="en-US" b="1" dirty="0">
                <a:solidFill>
                  <a:srgbClr val="0000FF"/>
                </a:solidFill>
              </a:rPr>
              <a:t> </a:t>
            </a:r>
            <a:r>
              <a:rPr lang="en-US" dirty="0"/>
              <a:t>that keeps track of the number of full buffers.  Initially, </a:t>
            </a:r>
            <a:r>
              <a:rPr lang="en-US" b="1" dirty="0">
                <a:latin typeface="Courier"/>
                <a:ea typeface="Courier"/>
                <a:cs typeface="Courier"/>
                <a:sym typeface="Courier"/>
              </a:rPr>
              <a:t>counter</a:t>
            </a:r>
            <a:r>
              <a:rPr lang="en-US" dirty="0">
                <a:latin typeface="Courier"/>
                <a:ea typeface="Courier"/>
                <a:cs typeface="Courier"/>
                <a:sym typeface="Courier"/>
              </a:rPr>
              <a:t> </a:t>
            </a:r>
            <a:r>
              <a:rPr lang="en-US" dirty="0"/>
              <a:t>is set to 0. It is incremented by the producer after it produces a new buffer and is decremented by the consumer after it consumes a buffer.</a:t>
            </a:r>
            <a:endParaRPr dirty="0"/>
          </a:p>
          <a:p>
            <a:pPr marL="228600" lvl="0" indent="-64135" algn="l" rtl="0">
              <a:lnSpc>
                <a:spcPct val="90000"/>
              </a:lnSpc>
              <a:spcBef>
                <a:spcPts val="1000"/>
              </a:spcBef>
              <a:spcAft>
                <a:spcPts val="0"/>
              </a:spcAft>
              <a:buClr>
                <a:schemeClr val="dk1"/>
              </a:buClr>
              <a:buSzPct val="100000"/>
              <a:buNone/>
            </a:pPr>
            <a:endParaRPr dirty="0"/>
          </a:p>
        </p:txBody>
      </p:sp>
      <p:sp>
        <p:nvSpPr>
          <p:cNvPr id="1335" name="Google Shape;1335;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36" name="Google Shape;1336;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92"/>
          <p:cNvSpPr txBox="1">
            <a:spLocks noGrp="1"/>
          </p:cNvSpPr>
          <p:nvPr>
            <p:ph type="title"/>
          </p:nvPr>
        </p:nvSpPr>
        <p:spPr>
          <a:xfrm>
            <a:off x="552451" y="320676"/>
            <a:ext cx="7143749" cy="49212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Process Synchronization </a:t>
            </a:r>
            <a:endParaRPr>
              <a:latin typeface="Cambria"/>
              <a:ea typeface="Cambria"/>
              <a:cs typeface="Cambria"/>
              <a:sym typeface="Cambria"/>
            </a:endParaRPr>
          </a:p>
        </p:txBody>
      </p:sp>
      <p:sp>
        <p:nvSpPr>
          <p:cNvPr id="1342" name="Google Shape;1342;p92"/>
          <p:cNvSpPr txBox="1">
            <a:spLocks noGrp="1"/>
          </p:cNvSpPr>
          <p:nvPr>
            <p:ph type="body" idx="1"/>
          </p:nvPr>
        </p:nvSpPr>
        <p:spPr>
          <a:xfrm>
            <a:off x="742950" y="1123950"/>
            <a:ext cx="10972800" cy="5276850"/>
          </a:xfrm>
          <a:prstGeom prst="rect">
            <a:avLst/>
          </a:prstGeom>
          <a:noFill/>
          <a:ln>
            <a:noFill/>
          </a:ln>
        </p:spPr>
        <p:txBody>
          <a:bodyPr spcFirstLastPara="1" wrap="square" lIns="91425" tIns="45700" rIns="91425" bIns="45700" anchor="t" anchorCtr="0">
            <a:normAutofit fontScale="92500"/>
          </a:bodyPr>
          <a:lstStyle/>
          <a:p>
            <a:pPr marL="0" lvl="0" indent="-107950" algn="l" rtl="0">
              <a:lnSpc>
                <a:spcPct val="150000"/>
              </a:lnSpc>
              <a:spcBef>
                <a:spcPts val="0"/>
              </a:spcBef>
              <a:spcAft>
                <a:spcPts val="0"/>
              </a:spcAft>
              <a:buClr>
                <a:schemeClr val="dk1"/>
              </a:buClr>
              <a:buSzPts val="1700"/>
              <a:buChar char="•"/>
            </a:pPr>
            <a:r>
              <a:rPr lang="en-US" sz="2400" dirty="0">
                <a:latin typeface="Cambria"/>
                <a:ea typeface="Cambria"/>
                <a:cs typeface="Cambria"/>
                <a:sym typeface="Cambria"/>
              </a:rPr>
              <a:t>Process Synchronization means sharing system resources by processes in a such a way that, </a:t>
            </a:r>
            <a:r>
              <a:rPr lang="en-US" sz="2400" dirty="0">
                <a:solidFill>
                  <a:srgbClr val="C00000"/>
                </a:solidFill>
                <a:latin typeface="Cambria"/>
                <a:ea typeface="Cambria"/>
                <a:cs typeface="Cambria"/>
                <a:sym typeface="Cambria"/>
              </a:rPr>
              <a:t>Concurrent access to shared data is handled thereby minimizing the chance of inconsistent data. </a:t>
            </a:r>
            <a:endParaRPr sz="2400" dirty="0">
              <a:solidFill>
                <a:srgbClr val="C00000"/>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700"/>
              <a:buChar char="•"/>
            </a:pPr>
            <a:r>
              <a:rPr lang="en-US" sz="2400" dirty="0">
                <a:latin typeface="Cambria"/>
                <a:ea typeface="Cambria"/>
                <a:cs typeface="Cambria"/>
                <a:sym typeface="Cambria"/>
              </a:rPr>
              <a:t>Processes can execute concurrently</a:t>
            </a:r>
            <a:endParaRPr sz="2400" dirty="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1700"/>
              <a:buChar char="•"/>
            </a:pPr>
            <a:r>
              <a:rPr lang="en-US" dirty="0">
                <a:latin typeface="Cambria"/>
                <a:ea typeface="Cambria"/>
                <a:cs typeface="Cambria"/>
                <a:sym typeface="Cambria"/>
              </a:rPr>
              <a:t>May be interrupted at any time, partially completing execution</a:t>
            </a:r>
            <a:endParaRPr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700"/>
              <a:buChar char="•"/>
            </a:pPr>
            <a:r>
              <a:rPr lang="en-US" sz="2400" dirty="0">
                <a:latin typeface="Cambria"/>
                <a:ea typeface="Cambria"/>
                <a:cs typeface="Cambria"/>
                <a:sym typeface="Cambria"/>
              </a:rPr>
              <a:t>Maintaining data consistency requires mechanisms to ensure the orderly execution of cooperating processes</a:t>
            </a:r>
            <a:endParaRPr sz="2400" dirty="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700"/>
              <a:buChar char="•"/>
            </a:pPr>
            <a:r>
              <a:rPr lang="en-US" sz="2400" dirty="0">
                <a:latin typeface="Cambria"/>
                <a:ea typeface="Cambria"/>
                <a:cs typeface="Cambria"/>
                <a:sym typeface="Cambria"/>
              </a:rPr>
              <a:t>Illustration of the problem:</a:t>
            </a:r>
          </a:p>
          <a:p>
            <a:pPr marL="685800" lvl="1" indent="-228600">
              <a:spcBef>
                <a:spcPts val="1000"/>
              </a:spcBef>
              <a:buSzPts val="1700"/>
            </a:pPr>
            <a:r>
              <a:rPr lang="en-US" sz="1800" dirty="0">
                <a:latin typeface="Cambria"/>
                <a:ea typeface="Cambria"/>
                <a:cs typeface="Cambria"/>
                <a:sym typeface="Cambria"/>
              </a:rPr>
              <a:t>Suppose that we wanted to provide a solution to the consumer-producer problem that fills </a:t>
            </a:r>
            <a:r>
              <a:rPr lang="en-US" sz="1800" b="1" i="1" dirty="0">
                <a:solidFill>
                  <a:srgbClr val="000000"/>
                </a:solidFill>
                <a:latin typeface="Cambria"/>
                <a:ea typeface="Cambria"/>
                <a:cs typeface="Cambria"/>
                <a:sym typeface="Cambria"/>
              </a:rPr>
              <a:t>all</a:t>
            </a:r>
            <a:r>
              <a:rPr lang="en-US" sz="1800" dirty="0">
                <a:solidFill>
                  <a:srgbClr val="000000"/>
                </a:solidFill>
                <a:latin typeface="Cambria"/>
                <a:ea typeface="Cambria"/>
                <a:cs typeface="Cambria"/>
                <a:sym typeface="Cambria"/>
              </a:rPr>
              <a:t> </a:t>
            </a:r>
            <a:r>
              <a:rPr lang="en-US" sz="1800" dirty="0">
                <a:latin typeface="Cambria"/>
                <a:ea typeface="Cambria"/>
                <a:cs typeface="Cambria"/>
                <a:sym typeface="Cambria"/>
              </a:rPr>
              <a:t>the buffers. </a:t>
            </a:r>
          </a:p>
          <a:p>
            <a:pPr marL="685800" lvl="1" indent="-228600">
              <a:spcBef>
                <a:spcPts val="1000"/>
              </a:spcBef>
              <a:buSzPts val="1700"/>
            </a:pPr>
            <a:r>
              <a:rPr lang="en-US" sz="1800" dirty="0">
                <a:latin typeface="Cambria"/>
                <a:ea typeface="Cambria"/>
                <a:cs typeface="Cambria"/>
                <a:sym typeface="Cambria"/>
              </a:rPr>
              <a:t>We can do so by having an integer </a:t>
            </a:r>
            <a:r>
              <a:rPr lang="en-US" sz="1800" b="1" dirty="0">
                <a:latin typeface="Cambria"/>
                <a:ea typeface="Cambria"/>
                <a:cs typeface="Cambria"/>
                <a:sym typeface="Cambria"/>
              </a:rPr>
              <a:t>counter</a:t>
            </a:r>
            <a:r>
              <a:rPr lang="en-US" sz="1800" b="1" dirty="0">
                <a:solidFill>
                  <a:srgbClr val="0000FF"/>
                </a:solidFill>
                <a:latin typeface="Cambria"/>
                <a:ea typeface="Cambria"/>
                <a:cs typeface="Cambria"/>
                <a:sym typeface="Cambria"/>
              </a:rPr>
              <a:t> </a:t>
            </a:r>
            <a:r>
              <a:rPr lang="en-US" sz="1800" dirty="0">
                <a:latin typeface="Cambria"/>
                <a:ea typeface="Cambria"/>
                <a:cs typeface="Cambria"/>
                <a:sym typeface="Cambria"/>
              </a:rPr>
              <a:t>that keeps track of the number of full buffers. </a:t>
            </a:r>
          </a:p>
          <a:p>
            <a:pPr marL="685800" lvl="1" indent="-228600">
              <a:spcBef>
                <a:spcPts val="1000"/>
              </a:spcBef>
              <a:buSzPts val="1700"/>
            </a:pPr>
            <a:r>
              <a:rPr lang="en-US" sz="1800" dirty="0">
                <a:latin typeface="Cambria"/>
                <a:ea typeface="Cambria"/>
                <a:cs typeface="Cambria"/>
                <a:sym typeface="Cambria"/>
              </a:rPr>
              <a:t> Initially, </a:t>
            </a:r>
            <a:r>
              <a:rPr lang="en-US" sz="1800" b="1" dirty="0">
                <a:latin typeface="Cambria"/>
                <a:ea typeface="Cambria"/>
                <a:cs typeface="Cambria"/>
                <a:sym typeface="Cambria"/>
              </a:rPr>
              <a:t>counter</a:t>
            </a:r>
            <a:r>
              <a:rPr lang="en-US" sz="1800" dirty="0">
                <a:latin typeface="Cambria"/>
                <a:ea typeface="Cambria"/>
                <a:cs typeface="Cambria"/>
                <a:sym typeface="Cambria"/>
              </a:rPr>
              <a:t> is set to 0. </a:t>
            </a:r>
          </a:p>
          <a:p>
            <a:pPr marL="685800" lvl="1" indent="-228600">
              <a:spcBef>
                <a:spcPts val="1000"/>
              </a:spcBef>
              <a:buSzPts val="1700"/>
            </a:pPr>
            <a:r>
              <a:rPr lang="en-US" sz="1800" dirty="0">
                <a:latin typeface="Cambria"/>
                <a:ea typeface="Cambria"/>
                <a:cs typeface="Cambria"/>
                <a:sym typeface="Cambria"/>
              </a:rPr>
              <a:t>It is incremented by the producer after it produces a new buffer and is decremented by the consumer after it consumes a buffer.</a:t>
            </a:r>
            <a:endParaRPr sz="1800" dirty="0">
              <a:latin typeface="Cambria"/>
              <a:ea typeface="Cambria"/>
              <a:cs typeface="Cambria"/>
              <a:sym typeface="Cambria"/>
            </a:endParaRPr>
          </a:p>
          <a:p>
            <a:pPr marL="0" lvl="0" indent="0" algn="l" rtl="0">
              <a:lnSpc>
                <a:spcPct val="150000"/>
              </a:lnSpc>
              <a:spcBef>
                <a:spcPts val="1000"/>
              </a:spcBef>
              <a:spcAft>
                <a:spcPts val="0"/>
              </a:spcAft>
              <a:buClr>
                <a:schemeClr val="dk1"/>
              </a:buClr>
              <a:buSzPts val="1700"/>
              <a:buNone/>
            </a:pPr>
            <a:endParaRPr sz="2400" dirty="0">
              <a:latin typeface="Cambria"/>
              <a:ea typeface="Cambria"/>
              <a:cs typeface="Cambria"/>
              <a:sym typeface="Cambria"/>
            </a:endParaRPr>
          </a:p>
        </p:txBody>
      </p:sp>
      <p:pic>
        <p:nvPicPr>
          <p:cNvPr id="1343" name="Google Shape;1343;p92"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344" name="Google Shape;1344;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45" name="Google Shape;1345;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93"/>
          <p:cNvSpPr txBox="1">
            <a:spLocks noGrp="1"/>
          </p:cNvSpPr>
          <p:nvPr>
            <p:ph type="title"/>
          </p:nvPr>
        </p:nvSpPr>
        <p:spPr>
          <a:xfrm>
            <a:off x="304800" y="32067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3300"/>
              </a:buClr>
              <a:buSzPct val="100000"/>
              <a:buFont typeface="Cambria"/>
              <a:buNone/>
            </a:pPr>
            <a:r>
              <a:rPr lang="en-US" sz="4400">
                <a:solidFill>
                  <a:srgbClr val="003300"/>
                </a:solidFill>
                <a:latin typeface="Cambria"/>
                <a:ea typeface="Cambria"/>
                <a:cs typeface="Cambria"/>
                <a:sym typeface="Cambria"/>
              </a:rPr>
              <a:t>Need for Process Synchronization &amp; Race Condition </a:t>
            </a:r>
            <a:br>
              <a:rPr lang="en-US" sz="4400">
                <a:solidFill>
                  <a:srgbClr val="003300"/>
                </a:solidFill>
                <a:latin typeface="Cambria"/>
                <a:ea typeface="Cambria"/>
                <a:cs typeface="Cambria"/>
                <a:sym typeface="Cambria"/>
              </a:rPr>
            </a:br>
            <a:endParaRPr>
              <a:latin typeface="Cambria"/>
              <a:ea typeface="Cambria"/>
              <a:cs typeface="Cambria"/>
              <a:sym typeface="Cambria"/>
            </a:endParaRPr>
          </a:p>
        </p:txBody>
      </p:sp>
      <p:sp>
        <p:nvSpPr>
          <p:cNvPr id="1352" name="Google Shape;1352;p9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177800" algn="l" rtl="0">
              <a:lnSpc>
                <a:spcPct val="90000"/>
              </a:lnSpc>
              <a:spcBef>
                <a:spcPts val="0"/>
              </a:spcBef>
              <a:spcAft>
                <a:spcPts val="0"/>
              </a:spcAft>
              <a:buClr>
                <a:schemeClr val="dk1"/>
              </a:buClr>
              <a:buSzPts val="2800"/>
              <a:buChar char="•"/>
            </a:pPr>
            <a:r>
              <a:rPr lang="en-US" b="1">
                <a:latin typeface="Cambria"/>
                <a:ea typeface="Cambria"/>
                <a:cs typeface="Cambria"/>
                <a:sym typeface="Cambria"/>
              </a:rPr>
              <a:t>Race condition</a:t>
            </a:r>
            <a:r>
              <a:rPr lang="en-US">
                <a:latin typeface="Cambria"/>
                <a:ea typeface="Cambria"/>
                <a:cs typeface="Cambria"/>
                <a:sym typeface="Cambria"/>
              </a:rPr>
              <a:t>: The situation where several processes access – and manipulate shared data concurrently. </a:t>
            </a:r>
            <a:endParaRPr>
              <a:latin typeface="Cambria"/>
              <a:ea typeface="Cambria"/>
              <a:cs typeface="Cambria"/>
              <a:sym typeface="Cambria"/>
            </a:endParaRPr>
          </a:p>
          <a:p>
            <a:pPr marL="0" lvl="0" indent="-1778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The final value of the shared data depends upon which process finishes last.</a:t>
            </a:r>
            <a:endParaRPr>
              <a:latin typeface="Cambria"/>
              <a:ea typeface="Cambria"/>
              <a:cs typeface="Cambria"/>
              <a:sym typeface="Cambria"/>
            </a:endParaRPr>
          </a:p>
          <a:p>
            <a:pPr marL="0" lvl="0" indent="0" algn="l" rtl="0">
              <a:lnSpc>
                <a:spcPct val="90000"/>
              </a:lnSpc>
              <a:spcBef>
                <a:spcPts val="1000"/>
              </a:spcBef>
              <a:spcAft>
                <a:spcPts val="0"/>
              </a:spcAft>
              <a:buClr>
                <a:schemeClr val="dk1"/>
              </a:buClr>
              <a:buSzPts val="2800"/>
              <a:buNone/>
            </a:pPr>
            <a:endParaRPr>
              <a:latin typeface="Cambria"/>
              <a:ea typeface="Cambria"/>
              <a:cs typeface="Cambria"/>
              <a:sym typeface="Cambria"/>
            </a:endParaRPr>
          </a:p>
          <a:p>
            <a:pPr marL="0" lvl="0" indent="-177800" algn="l" rtl="0">
              <a:lnSpc>
                <a:spcPct val="90000"/>
              </a:lnSpc>
              <a:spcBef>
                <a:spcPts val="1000"/>
              </a:spcBef>
              <a:spcAft>
                <a:spcPts val="0"/>
              </a:spcAft>
              <a:buClr>
                <a:schemeClr val="dk1"/>
              </a:buClr>
              <a:buSzPts val="2800"/>
              <a:buChar char="•"/>
            </a:pPr>
            <a:r>
              <a:rPr lang="en-US">
                <a:latin typeface="Cambria"/>
                <a:ea typeface="Cambria"/>
                <a:cs typeface="Cambria"/>
                <a:sym typeface="Cambria"/>
              </a:rPr>
              <a:t>To prevent race conditions, concurrent processes must be </a:t>
            </a:r>
            <a:r>
              <a:rPr lang="en-US" b="1">
                <a:latin typeface="Cambria"/>
                <a:ea typeface="Cambria"/>
                <a:cs typeface="Cambria"/>
                <a:sym typeface="Cambria"/>
              </a:rPr>
              <a:t>synchronized</a:t>
            </a:r>
            <a:r>
              <a:rPr lang="en-US">
                <a:latin typeface="Cambria"/>
                <a:ea typeface="Cambria"/>
                <a:cs typeface="Cambria"/>
                <a:sym typeface="Cambria"/>
              </a:rPr>
              <a:t>.</a:t>
            </a:r>
            <a:endParaRPr>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pic>
        <p:nvPicPr>
          <p:cNvPr id="1353" name="Google Shape;1353;p93"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354" name="Google Shape;1354;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55" name="Google Shape;1355;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94"/>
          <p:cNvSpPr txBox="1">
            <a:spLocks noGrp="1"/>
          </p:cNvSpPr>
          <p:nvPr>
            <p:ph type="title"/>
          </p:nvPr>
        </p:nvSpPr>
        <p:spPr>
          <a:xfrm>
            <a:off x="400050" y="845066"/>
            <a:ext cx="3486150" cy="5762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Producer </a:t>
            </a:r>
            <a:endParaRPr>
              <a:latin typeface="Cambria"/>
              <a:ea typeface="Cambria"/>
              <a:cs typeface="Cambria"/>
              <a:sym typeface="Cambria"/>
            </a:endParaRPr>
          </a:p>
        </p:txBody>
      </p:sp>
      <p:sp>
        <p:nvSpPr>
          <p:cNvPr id="1362" name="Google Shape;1362;p94"/>
          <p:cNvSpPr txBox="1">
            <a:spLocks noGrp="1"/>
          </p:cNvSpPr>
          <p:nvPr>
            <p:ph type="body" idx="1"/>
          </p:nvPr>
        </p:nvSpPr>
        <p:spPr>
          <a:xfrm>
            <a:off x="333375" y="1488280"/>
            <a:ext cx="5895975" cy="4709319"/>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700"/>
              <a:buNone/>
            </a:pPr>
            <a:r>
              <a:rPr lang="en-US" sz="1700" dirty="0">
                <a:solidFill>
                  <a:schemeClr val="dk1"/>
                </a:solidFill>
                <a:latin typeface="Courier New"/>
                <a:ea typeface="Courier New"/>
                <a:cs typeface="Courier New"/>
                <a:sym typeface="Courier New"/>
              </a:rPr>
              <a:t>while (true) {</a:t>
            </a:r>
            <a:br>
              <a:rPr lang="en-US" sz="1700" dirty="0">
                <a:solidFill>
                  <a:schemeClr val="dk1"/>
                </a:solidFill>
                <a:latin typeface="Courier New"/>
                <a:ea typeface="Courier New"/>
                <a:cs typeface="Courier New"/>
                <a:sym typeface="Courier New"/>
              </a:rPr>
            </a:br>
            <a:r>
              <a:rPr lang="en-US" sz="1700" dirty="0">
                <a:solidFill>
                  <a:schemeClr val="dk1"/>
                </a:solidFill>
                <a:latin typeface="Courier New"/>
                <a:ea typeface="Courier New"/>
                <a:cs typeface="Courier New"/>
                <a:sym typeface="Courier New"/>
              </a:rPr>
              <a:t>	/* produce an item in next produced */ </a:t>
            </a:r>
            <a:endParaRPr sz="17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700"/>
              <a:buNone/>
            </a:pPr>
            <a:r>
              <a:rPr lang="en-US" sz="1700" dirty="0">
                <a:solidFill>
                  <a:schemeClr val="dk1"/>
                </a:solidFill>
                <a:latin typeface="Courier New"/>
                <a:ea typeface="Courier New"/>
                <a:cs typeface="Courier New"/>
                <a:sym typeface="Courier New"/>
              </a:rPr>
              <a:t>	</a:t>
            </a:r>
            <a:endParaRPr sz="17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700"/>
              <a:buNone/>
            </a:pPr>
            <a:r>
              <a:rPr lang="en-US" sz="1700" dirty="0">
                <a:solidFill>
                  <a:schemeClr val="dk1"/>
                </a:solidFill>
                <a:latin typeface="Courier New"/>
                <a:ea typeface="Courier New"/>
                <a:cs typeface="Courier New"/>
                <a:sym typeface="Courier New"/>
              </a:rPr>
              <a:t>	while (counter == BUFFER_SIZE) ; </a:t>
            </a:r>
            <a:endParaRPr sz="17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700"/>
              <a:buNone/>
            </a:pPr>
            <a:r>
              <a:rPr lang="en-US" sz="1700" dirty="0">
                <a:solidFill>
                  <a:schemeClr val="dk1"/>
                </a:solidFill>
                <a:latin typeface="Courier New"/>
                <a:ea typeface="Courier New"/>
                <a:cs typeface="Courier New"/>
                <a:sym typeface="Courier New"/>
              </a:rPr>
              <a:t>		/* do nothing */ </a:t>
            </a:r>
            <a:endParaRPr sz="17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700"/>
              <a:buNone/>
            </a:pPr>
            <a:r>
              <a:rPr lang="en-US" sz="1700" dirty="0">
                <a:solidFill>
                  <a:schemeClr val="dk1"/>
                </a:solidFill>
                <a:latin typeface="Courier New"/>
                <a:ea typeface="Courier New"/>
                <a:cs typeface="Courier New"/>
                <a:sym typeface="Courier New"/>
              </a:rPr>
              <a:t>	buffer[in] = </a:t>
            </a:r>
            <a:r>
              <a:rPr lang="en-US" sz="1700" dirty="0" err="1">
                <a:solidFill>
                  <a:schemeClr val="dk1"/>
                </a:solidFill>
                <a:latin typeface="Courier New"/>
                <a:ea typeface="Courier New"/>
                <a:cs typeface="Courier New"/>
                <a:sym typeface="Courier New"/>
              </a:rPr>
              <a:t>next_produced</a:t>
            </a:r>
            <a:r>
              <a:rPr lang="en-US" sz="1700" dirty="0">
                <a:solidFill>
                  <a:schemeClr val="dk1"/>
                </a:solidFill>
                <a:latin typeface="Courier New"/>
                <a:ea typeface="Courier New"/>
                <a:cs typeface="Courier New"/>
                <a:sym typeface="Courier New"/>
              </a:rPr>
              <a:t>; </a:t>
            </a:r>
            <a:endParaRPr sz="17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700"/>
              <a:buNone/>
            </a:pPr>
            <a:r>
              <a:rPr lang="en-US" sz="1700" dirty="0">
                <a:solidFill>
                  <a:schemeClr val="dk1"/>
                </a:solidFill>
                <a:latin typeface="Courier New"/>
                <a:ea typeface="Courier New"/>
                <a:cs typeface="Courier New"/>
                <a:sym typeface="Courier New"/>
              </a:rPr>
              <a:t>	in = (in + 1) % BUFFER_SIZE; </a:t>
            </a:r>
            <a:endParaRPr sz="17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700"/>
              <a:buNone/>
            </a:pPr>
            <a:r>
              <a:rPr lang="en-US" sz="1700" dirty="0">
                <a:solidFill>
                  <a:schemeClr val="dk1"/>
                </a:solidFill>
                <a:latin typeface="Courier New"/>
                <a:ea typeface="Courier New"/>
                <a:cs typeface="Courier New"/>
                <a:sym typeface="Courier New"/>
              </a:rPr>
              <a:t>	counter++; </a:t>
            </a:r>
            <a:endParaRPr sz="17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700"/>
              <a:buNone/>
            </a:pPr>
            <a:r>
              <a:rPr lang="en-US" sz="1700" dirty="0">
                <a:solidFill>
                  <a:schemeClr val="dk1"/>
                </a:solidFill>
                <a:latin typeface="Courier New"/>
                <a:ea typeface="Courier New"/>
                <a:cs typeface="Courier New"/>
                <a:sym typeface="Courier New"/>
              </a:rPr>
              <a:t>} </a:t>
            </a:r>
            <a:endParaRPr sz="1700" dirty="0">
              <a:latin typeface="Courier New"/>
              <a:ea typeface="Courier New"/>
              <a:cs typeface="Courier New"/>
              <a:sym typeface="Courier New"/>
            </a:endParaRPr>
          </a:p>
        </p:txBody>
      </p:sp>
      <p:sp>
        <p:nvSpPr>
          <p:cNvPr id="1363" name="Google Shape;1363;p94"/>
          <p:cNvSpPr txBox="1"/>
          <p:nvPr/>
        </p:nvSpPr>
        <p:spPr>
          <a:xfrm>
            <a:off x="6040438" y="994051"/>
            <a:ext cx="5313362" cy="576263"/>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l" rtl="0">
              <a:lnSpc>
                <a:spcPct val="90000"/>
              </a:lnSpc>
              <a:spcBef>
                <a:spcPts val="0"/>
              </a:spcBef>
              <a:spcAft>
                <a:spcPts val="0"/>
              </a:spcAft>
              <a:buClr>
                <a:schemeClr val="dk1"/>
              </a:buClr>
              <a:buSzPct val="100000"/>
              <a:buFont typeface="Cambria"/>
              <a:buNone/>
            </a:pPr>
            <a:r>
              <a:rPr lang="en-US" sz="4400">
                <a:solidFill>
                  <a:schemeClr val="dk1"/>
                </a:solidFill>
                <a:latin typeface="Cambria"/>
                <a:ea typeface="Cambria"/>
                <a:cs typeface="Cambria"/>
                <a:sym typeface="Cambria"/>
              </a:rPr>
              <a:t>Consumer</a:t>
            </a:r>
            <a:endParaRPr sz="4400">
              <a:solidFill>
                <a:schemeClr val="dk1"/>
              </a:solidFill>
              <a:latin typeface="Cambria"/>
              <a:ea typeface="Cambria"/>
              <a:cs typeface="Cambria"/>
              <a:sym typeface="Cambria"/>
            </a:endParaRPr>
          </a:p>
        </p:txBody>
      </p:sp>
      <p:sp>
        <p:nvSpPr>
          <p:cNvPr id="1364" name="Google Shape;1364;p94"/>
          <p:cNvSpPr txBox="1"/>
          <p:nvPr/>
        </p:nvSpPr>
        <p:spPr>
          <a:xfrm>
            <a:off x="6096000" y="1488281"/>
            <a:ext cx="6042025" cy="48609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while (true) {</a:t>
            </a:r>
            <a:endParaRPr sz="160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	while (counter == 0) </a:t>
            </a:r>
            <a:endParaRPr sz="160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		; /* do nothing */ </a:t>
            </a:r>
            <a:endParaRPr sz="160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	next_consumed = buffer[out]; </a:t>
            </a:r>
            <a:endParaRPr sz="160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	out = (out + 1) % BUFFER_SIZE; 	</a:t>
            </a:r>
            <a:endParaRPr sz="160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        counter--; </a:t>
            </a:r>
            <a:endParaRPr sz="160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	/* consume the item in next consumed */ </a:t>
            </a:r>
            <a:endParaRPr sz="160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ts val="1600"/>
              <a:buFont typeface="Arial"/>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p:txBody>
      </p:sp>
      <p:pic>
        <p:nvPicPr>
          <p:cNvPr id="1365" name="Google Shape;1365;p94"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366" name="Google Shape;1366;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67" name="Google Shape;1367;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93</a:t>
            </a:fld>
            <a:endParaRPr/>
          </a:p>
        </p:txBody>
      </p:sp>
      <p:sp>
        <p:nvSpPr>
          <p:cNvPr id="1369" name="Google Shape;1369;p94"/>
          <p:cNvSpPr txBox="1"/>
          <p:nvPr/>
        </p:nvSpPr>
        <p:spPr>
          <a:xfrm>
            <a:off x="333375" y="158234"/>
            <a:ext cx="6096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mbria"/>
                <a:ea typeface="Cambria"/>
                <a:cs typeface="Cambria"/>
                <a:sym typeface="Cambria"/>
              </a:rPr>
              <a:t>Process Synchronization  - Example </a:t>
            </a:r>
            <a:endParaRPr sz="2800" b="1">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95"/>
          <p:cNvSpPr txBox="1">
            <a:spLocks noGrp="1"/>
          </p:cNvSpPr>
          <p:nvPr>
            <p:ph type="title"/>
          </p:nvPr>
        </p:nvSpPr>
        <p:spPr>
          <a:xfrm>
            <a:off x="790575" y="323850"/>
            <a:ext cx="9420225" cy="393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Race Condition</a:t>
            </a:r>
            <a:endParaRPr>
              <a:latin typeface="Cambria"/>
              <a:ea typeface="Cambria"/>
              <a:cs typeface="Cambria"/>
              <a:sym typeface="Cambria"/>
            </a:endParaRPr>
          </a:p>
        </p:txBody>
      </p:sp>
      <p:sp>
        <p:nvSpPr>
          <p:cNvPr id="1376" name="Google Shape;1376;p95"/>
          <p:cNvSpPr txBox="1">
            <a:spLocks noGrp="1"/>
          </p:cNvSpPr>
          <p:nvPr>
            <p:ph type="body" idx="1"/>
          </p:nvPr>
        </p:nvSpPr>
        <p:spPr>
          <a:xfrm>
            <a:off x="1166814" y="1225551"/>
            <a:ext cx="8067675" cy="51736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1" dirty="0">
                <a:solidFill>
                  <a:srgbClr val="000000"/>
                </a:solidFill>
                <a:latin typeface="Courier New"/>
                <a:ea typeface="Courier New"/>
                <a:cs typeface="Courier New"/>
                <a:sym typeface="Courier New"/>
              </a:rPr>
              <a:t>counter++ </a:t>
            </a:r>
            <a:r>
              <a:rPr lang="en-US" sz="1600" dirty="0"/>
              <a:t>could be implemented as</a:t>
            </a:r>
            <a:br>
              <a:rPr lang="en-US" sz="1600" dirty="0"/>
            </a:br>
            <a:br>
              <a:rPr lang="en-US" sz="1600" dirty="0"/>
            </a:br>
            <a:r>
              <a:rPr lang="en-US" sz="1600" b="1" dirty="0">
                <a:latin typeface="Courier New"/>
                <a:ea typeface="Courier New"/>
                <a:cs typeface="Courier New"/>
                <a:sym typeface="Courier New"/>
              </a:rPr>
              <a:t>     </a:t>
            </a:r>
            <a:r>
              <a:rPr lang="en-US" sz="1600" b="1" dirty="0">
                <a:solidFill>
                  <a:srgbClr val="0000FF"/>
                </a:solidFill>
                <a:latin typeface="Courier New"/>
                <a:ea typeface="Courier New"/>
                <a:cs typeface="Courier New"/>
                <a:sym typeface="Courier New"/>
              </a:rPr>
              <a:t>register1 = counter</a:t>
            </a:r>
            <a:br>
              <a:rPr lang="en-US" sz="1600" b="1" dirty="0">
                <a:solidFill>
                  <a:srgbClr val="0000FF"/>
                </a:solidFill>
                <a:latin typeface="Courier New"/>
                <a:ea typeface="Courier New"/>
                <a:cs typeface="Courier New"/>
                <a:sym typeface="Courier New"/>
              </a:rPr>
            </a:br>
            <a:r>
              <a:rPr lang="en-US" sz="1600" b="1" dirty="0">
                <a:solidFill>
                  <a:srgbClr val="0000FF"/>
                </a:solidFill>
                <a:latin typeface="Courier New"/>
                <a:ea typeface="Courier New"/>
                <a:cs typeface="Courier New"/>
                <a:sym typeface="Courier New"/>
              </a:rPr>
              <a:t>     register1 = register1 + 1</a:t>
            </a:r>
            <a:br>
              <a:rPr lang="en-US" sz="1600" b="1" dirty="0">
                <a:solidFill>
                  <a:srgbClr val="0000FF"/>
                </a:solidFill>
                <a:latin typeface="Courier New"/>
                <a:ea typeface="Courier New"/>
                <a:cs typeface="Courier New"/>
                <a:sym typeface="Courier New"/>
              </a:rPr>
            </a:br>
            <a:r>
              <a:rPr lang="en-US" sz="1600" b="1" dirty="0">
                <a:solidFill>
                  <a:srgbClr val="0000FF"/>
                </a:solidFill>
                <a:latin typeface="Courier New"/>
                <a:ea typeface="Courier New"/>
                <a:cs typeface="Courier New"/>
                <a:sym typeface="Courier New"/>
              </a:rPr>
              <a:t>     counter = register1</a:t>
            </a:r>
          </a:p>
          <a:p>
            <a:pPr marL="0" lvl="0" indent="0" algn="l" rtl="0">
              <a:lnSpc>
                <a:spcPct val="90000"/>
              </a:lnSpc>
              <a:spcBef>
                <a:spcPts val="0"/>
              </a:spcBef>
              <a:spcAft>
                <a:spcPts val="0"/>
              </a:spcAft>
              <a:buClr>
                <a:srgbClr val="000000"/>
              </a:buClr>
              <a:buSzPts val="2800"/>
              <a:buNone/>
            </a:pPr>
            <a:r>
              <a:rPr lang="en-US" sz="1600" b="1" dirty="0">
                <a:solidFill>
                  <a:srgbClr val="0000FF"/>
                </a:solidFill>
                <a:latin typeface="Courier New"/>
                <a:cs typeface="Courier New"/>
                <a:sym typeface="Courier New"/>
              </a:rPr>
              <a:t>  </a:t>
            </a:r>
            <a:r>
              <a:rPr lang="en-US" sz="1600" b="1" dirty="0">
                <a:solidFill>
                  <a:srgbClr val="C00000"/>
                </a:solidFill>
                <a:latin typeface="Courier New"/>
                <a:cs typeface="Courier New"/>
                <a:sym typeface="Courier New"/>
              </a:rPr>
              <a:t>Register1 will have a count of items produced by Producer</a:t>
            </a:r>
            <a:endParaRPr sz="800" dirty="0">
              <a:solidFill>
                <a:srgbClr val="C00000"/>
              </a:solidFill>
            </a:endParaRPr>
          </a:p>
          <a:p>
            <a:pPr marL="228600" lvl="0" indent="-228600" algn="l" rtl="0">
              <a:lnSpc>
                <a:spcPct val="90000"/>
              </a:lnSpc>
              <a:spcBef>
                <a:spcPts val="1000"/>
              </a:spcBef>
              <a:spcAft>
                <a:spcPts val="0"/>
              </a:spcAft>
              <a:buClr>
                <a:srgbClr val="000000"/>
              </a:buClr>
              <a:buSzPts val="2800"/>
              <a:buChar char="•"/>
            </a:pPr>
            <a:r>
              <a:rPr lang="en-US" b="1" dirty="0">
                <a:solidFill>
                  <a:srgbClr val="000000"/>
                </a:solidFill>
                <a:latin typeface="Courier New"/>
                <a:ea typeface="Courier New"/>
                <a:cs typeface="Courier New"/>
                <a:sym typeface="Courier New"/>
              </a:rPr>
              <a:t>counter--</a:t>
            </a:r>
            <a:r>
              <a:rPr lang="en-US" sz="1600" b="1" dirty="0">
                <a:solidFill>
                  <a:schemeClr val="dk2"/>
                </a:solidFill>
                <a:latin typeface="Courier New"/>
                <a:ea typeface="Courier New"/>
                <a:cs typeface="Courier New"/>
                <a:sym typeface="Courier New"/>
              </a:rPr>
              <a:t> </a:t>
            </a:r>
            <a:r>
              <a:rPr lang="en-US" sz="1600" dirty="0"/>
              <a:t>could be implemented as</a:t>
            </a:r>
            <a:br>
              <a:rPr lang="en-US" sz="1600" dirty="0"/>
            </a:br>
            <a:br>
              <a:rPr lang="en-US" sz="1600" dirty="0"/>
            </a:br>
            <a:r>
              <a:rPr lang="en-US" sz="1600" b="1" dirty="0">
                <a:latin typeface="Courier New"/>
                <a:ea typeface="Courier New"/>
                <a:cs typeface="Courier New"/>
                <a:sym typeface="Courier New"/>
              </a:rPr>
              <a:t>     </a:t>
            </a:r>
            <a:r>
              <a:rPr lang="en-US" sz="1600" b="1" dirty="0">
                <a:solidFill>
                  <a:schemeClr val="dk2"/>
                </a:solidFill>
                <a:latin typeface="Courier New"/>
                <a:ea typeface="Courier New"/>
                <a:cs typeface="Courier New"/>
                <a:sym typeface="Courier New"/>
              </a:rPr>
              <a:t>register2 = counter</a:t>
            </a:r>
            <a:br>
              <a:rPr lang="en-US" sz="1600" b="1" dirty="0">
                <a:solidFill>
                  <a:schemeClr val="dk2"/>
                </a:solidFill>
                <a:latin typeface="Courier New"/>
                <a:ea typeface="Courier New"/>
                <a:cs typeface="Courier New"/>
                <a:sym typeface="Courier New"/>
              </a:rPr>
            </a:br>
            <a:r>
              <a:rPr lang="en-US" sz="1600" b="1" dirty="0">
                <a:solidFill>
                  <a:schemeClr val="dk2"/>
                </a:solidFill>
                <a:latin typeface="Courier New"/>
                <a:ea typeface="Courier New"/>
                <a:cs typeface="Courier New"/>
                <a:sym typeface="Courier New"/>
              </a:rPr>
              <a:t>     register2 = register2 - 1</a:t>
            </a:r>
            <a:br>
              <a:rPr lang="en-US" sz="1600" b="1" dirty="0">
                <a:solidFill>
                  <a:schemeClr val="dk2"/>
                </a:solidFill>
                <a:latin typeface="Courier New"/>
                <a:ea typeface="Courier New"/>
                <a:cs typeface="Courier New"/>
                <a:sym typeface="Courier New"/>
              </a:rPr>
            </a:br>
            <a:r>
              <a:rPr lang="en-US" sz="1600" b="1" dirty="0">
                <a:solidFill>
                  <a:schemeClr val="dk2"/>
                </a:solidFill>
                <a:latin typeface="Courier New"/>
                <a:ea typeface="Courier New"/>
                <a:cs typeface="Courier New"/>
                <a:sym typeface="Courier New"/>
              </a:rPr>
              <a:t>     counter = register2</a:t>
            </a:r>
          </a:p>
          <a:p>
            <a:pPr marL="0" indent="0">
              <a:buClr>
                <a:srgbClr val="000000"/>
              </a:buClr>
              <a:buSzPts val="2800"/>
              <a:buNone/>
            </a:pPr>
            <a:r>
              <a:rPr lang="en-US" sz="1600" b="1" dirty="0">
                <a:solidFill>
                  <a:schemeClr val="dk2"/>
                </a:solidFill>
                <a:latin typeface="Courier New"/>
                <a:ea typeface="Courier New"/>
                <a:cs typeface="Courier New"/>
                <a:sym typeface="Courier New"/>
              </a:rPr>
              <a:t> </a:t>
            </a:r>
            <a:r>
              <a:rPr lang="en-US" sz="1600" b="1" dirty="0">
                <a:solidFill>
                  <a:srgbClr val="C00000"/>
                </a:solidFill>
                <a:latin typeface="Courier New"/>
                <a:cs typeface="Courier New"/>
                <a:sym typeface="Courier New"/>
              </a:rPr>
              <a:t>Register2 will have a count of items to be consumed by Consumer</a:t>
            </a:r>
            <a:endParaRPr lang="en-US" sz="800" dirty="0">
              <a:solidFill>
                <a:srgbClr val="C00000"/>
              </a:solidFill>
            </a:endParaRPr>
          </a:p>
          <a:p>
            <a:pPr marL="228600" lvl="0" indent="-228600" algn="l" rtl="0">
              <a:lnSpc>
                <a:spcPct val="90000"/>
              </a:lnSpc>
              <a:spcBef>
                <a:spcPts val="1000"/>
              </a:spcBef>
              <a:spcAft>
                <a:spcPts val="0"/>
              </a:spcAft>
              <a:buClr>
                <a:schemeClr val="dk1"/>
              </a:buClr>
              <a:buSzPts val="1600"/>
              <a:buChar char="•"/>
            </a:pPr>
            <a:r>
              <a:rPr lang="en-US" sz="1600" dirty="0"/>
              <a:t>Consider this execution interleaving with “count = 5” initially:</a:t>
            </a:r>
            <a:endParaRPr sz="1600" dirty="0"/>
          </a:p>
          <a:p>
            <a:pPr marL="685800" lvl="1" indent="-228600" algn="l" rtl="0">
              <a:lnSpc>
                <a:spcPct val="90000"/>
              </a:lnSpc>
              <a:spcBef>
                <a:spcPts val="500"/>
              </a:spcBef>
              <a:spcAft>
                <a:spcPts val="0"/>
              </a:spcAft>
              <a:buClr>
                <a:schemeClr val="dk1"/>
              </a:buClr>
              <a:buSzPts val="1600"/>
              <a:buFont typeface="Arial"/>
              <a:buNone/>
            </a:pPr>
            <a:r>
              <a:rPr lang="en-US" sz="1600" dirty="0"/>
              <a:t>	S0: producer execute </a:t>
            </a:r>
            <a:r>
              <a:rPr lang="en-US" sz="1600" b="1" dirty="0">
                <a:solidFill>
                  <a:srgbClr val="0000FF"/>
                </a:solidFill>
                <a:latin typeface="Courier New"/>
                <a:ea typeface="Courier New"/>
                <a:cs typeface="Courier New"/>
                <a:sym typeface="Courier New"/>
              </a:rPr>
              <a:t>register1 = counter</a:t>
            </a:r>
            <a:r>
              <a:rPr lang="en-US" sz="1600" b="1" dirty="0">
                <a:latin typeface="Courier New"/>
                <a:ea typeface="Courier New"/>
                <a:cs typeface="Courier New"/>
                <a:sym typeface="Courier New"/>
              </a:rPr>
              <a:t>         </a:t>
            </a:r>
            <a:r>
              <a:rPr lang="en-US" sz="1600" dirty="0"/>
              <a:t>{register1 = 5}</a:t>
            </a:r>
            <a:br>
              <a:rPr lang="en-US" sz="1600" dirty="0"/>
            </a:br>
            <a:r>
              <a:rPr lang="en-US" sz="1600" dirty="0"/>
              <a:t>S1: producer execute </a:t>
            </a:r>
            <a:r>
              <a:rPr lang="en-US" sz="1600" b="1" dirty="0">
                <a:solidFill>
                  <a:srgbClr val="0000FF"/>
                </a:solidFill>
                <a:latin typeface="Courier New"/>
                <a:ea typeface="Courier New"/>
                <a:cs typeface="Courier New"/>
                <a:sym typeface="Courier New"/>
              </a:rPr>
              <a:t>register1 = register1 + 1   </a:t>
            </a:r>
            <a:r>
              <a:rPr lang="en-US" sz="1600" dirty="0"/>
              <a:t>{register1 = 6} </a:t>
            </a:r>
            <a:br>
              <a:rPr lang="en-US" sz="1600" dirty="0"/>
            </a:br>
            <a:r>
              <a:rPr lang="en-US" sz="1600" dirty="0"/>
              <a:t>S2: consumer execute </a:t>
            </a:r>
            <a:r>
              <a:rPr lang="en-US" sz="1600" b="1" dirty="0">
                <a:solidFill>
                  <a:schemeClr val="dk2"/>
                </a:solidFill>
                <a:latin typeface="Courier New"/>
                <a:ea typeface="Courier New"/>
                <a:cs typeface="Courier New"/>
                <a:sym typeface="Courier New"/>
              </a:rPr>
              <a:t>register2 = counter</a:t>
            </a:r>
            <a:r>
              <a:rPr lang="en-US" sz="1600" b="1" dirty="0">
                <a:latin typeface="Courier New"/>
                <a:ea typeface="Courier New"/>
                <a:cs typeface="Courier New"/>
                <a:sym typeface="Courier New"/>
              </a:rPr>
              <a:t>        </a:t>
            </a:r>
            <a:r>
              <a:rPr lang="en-US" sz="1600" dirty="0"/>
              <a:t>{register2 = 5} </a:t>
            </a:r>
            <a:br>
              <a:rPr lang="en-US" sz="1600" dirty="0"/>
            </a:br>
            <a:r>
              <a:rPr lang="en-US" sz="1600" dirty="0"/>
              <a:t>S3: consumer execute </a:t>
            </a:r>
            <a:r>
              <a:rPr lang="en-US" sz="1600" b="1" dirty="0">
                <a:solidFill>
                  <a:schemeClr val="dk2"/>
                </a:solidFill>
                <a:latin typeface="Courier New"/>
                <a:ea typeface="Courier New"/>
                <a:cs typeface="Courier New"/>
                <a:sym typeface="Courier New"/>
              </a:rPr>
              <a:t>register2 = register2 – 1  </a:t>
            </a:r>
            <a:r>
              <a:rPr lang="en-US" sz="1600" dirty="0"/>
              <a:t>{register2 = 4} </a:t>
            </a:r>
            <a:br>
              <a:rPr lang="en-US" sz="1600" dirty="0"/>
            </a:br>
            <a:r>
              <a:rPr lang="en-US" sz="1600" dirty="0"/>
              <a:t>S4: producer execute </a:t>
            </a:r>
            <a:r>
              <a:rPr lang="en-US" sz="1600" b="1" dirty="0">
                <a:solidFill>
                  <a:srgbClr val="0000FF"/>
                </a:solidFill>
                <a:latin typeface="Courier New"/>
                <a:ea typeface="Courier New"/>
                <a:cs typeface="Courier New"/>
                <a:sym typeface="Courier New"/>
              </a:rPr>
              <a:t>counter = register1         </a:t>
            </a:r>
            <a:r>
              <a:rPr lang="en-US" sz="1600" dirty="0"/>
              <a:t>{counter = 6 } </a:t>
            </a:r>
            <a:br>
              <a:rPr lang="en-US" sz="1600" dirty="0"/>
            </a:br>
            <a:r>
              <a:rPr lang="en-US" sz="1600" dirty="0"/>
              <a:t>S5: consumer execute </a:t>
            </a:r>
            <a:r>
              <a:rPr lang="en-US" sz="1600" b="1" dirty="0">
                <a:solidFill>
                  <a:schemeClr val="dk2"/>
                </a:solidFill>
                <a:latin typeface="Courier New"/>
                <a:ea typeface="Courier New"/>
                <a:cs typeface="Courier New"/>
                <a:sym typeface="Courier New"/>
              </a:rPr>
              <a:t>counter = register2        </a:t>
            </a:r>
            <a:r>
              <a:rPr lang="en-US" sz="1600" dirty="0"/>
              <a:t>{counter = 4}</a:t>
            </a:r>
            <a:endParaRPr sz="1600" dirty="0"/>
          </a:p>
          <a:p>
            <a:pPr marL="685800" lvl="1" indent="-228600" algn="l" rtl="0">
              <a:lnSpc>
                <a:spcPct val="90000"/>
              </a:lnSpc>
              <a:spcBef>
                <a:spcPts val="500"/>
              </a:spcBef>
              <a:spcAft>
                <a:spcPts val="0"/>
              </a:spcAft>
              <a:buClr>
                <a:schemeClr val="dk1"/>
              </a:buClr>
              <a:buSzPts val="2400"/>
              <a:buFont typeface="Arial"/>
              <a:buNone/>
            </a:pPr>
            <a:endParaRPr dirty="0"/>
          </a:p>
        </p:txBody>
      </p:sp>
      <p:pic>
        <p:nvPicPr>
          <p:cNvPr id="1377" name="Google Shape;1377;p95"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378" name="Google Shape;1378;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79" name="Google Shape;1379;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96"/>
          <p:cNvSpPr txBox="1">
            <a:spLocks noGrp="1"/>
          </p:cNvSpPr>
          <p:nvPr>
            <p:ph type="title"/>
          </p:nvPr>
        </p:nvSpPr>
        <p:spPr>
          <a:xfrm>
            <a:off x="514350" y="342900"/>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Critical Section Problem</a:t>
            </a:r>
            <a:endParaRPr>
              <a:latin typeface="Cambria"/>
              <a:ea typeface="Cambria"/>
              <a:cs typeface="Cambria"/>
              <a:sym typeface="Cambria"/>
            </a:endParaRPr>
          </a:p>
        </p:txBody>
      </p:sp>
      <p:sp>
        <p:nvSpPr>
          <p:cNvPr id="1386" name="Google Shape;1386;p96"/>
          <p:cNvSpPr txBox="1">
            <a:spLocks noGrp="1"/>
          </p:cNvSpPr>
          <p:nvPr>
            <p:ph type="body" idx="1"/>
          </p:nvPr>
        </p:nvSpPr>
        <p:spPr>
          <a:xfrm>
            <a:off x="1076325" y="1131889"/>
            <a:ext cx="10086975" cy="45307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Cambria"/>
                <a:ea typeface="Cambria"/>
                <a:cs typeface="Cambria"/>
                <a:sym typeface="Cambria"/>
              </a:rPr>
              <a:t>Consider system of </a:t>
            </a:r>
            <a:r>
              <a:rPr lang="en-US" sz="2400" b="1" i="1">
                <a:latin typeface="Cambria"/>
                <a:ea typeface="Cambria"/>
                <a:cs typeface="Cambria"/>
                <a:sym typeface="Cambria"/>
              </a:rPr>
              <a:t>n</a:t>
            </a:r>
            <a:r>
              <a:rPr lang="en-US" sz="2400" b="1">
                <a:latin typeface="Cambria"/>
                <a:ea typeface="Cambria"/>
                <a:cs typeface="Cambria"/>
                <a:sym typeface="Cambria"/>
              </a:rPr>
              <a:t> </a:t>
            </a:r>
            <a:r>
              <a:rPr lang="en-US" sz="2400">
                <a:latin typeface="Cambria"/>
                <a:ea typeface="Cambria"/>
                <a:cs typeface="Cambria"/>
                <a:sym typeface="Cambria"/>
              </a:rPr>
              <a:t>processes {</a:t>
            </a:r>
            <a:r>
              <a:rPr lang="en-US" sz="2400" b="1" i="1">
                <a:latin typeface="Cambria"/>
                <a:ea typeface="Cambria"/>
                <a:cs typeface="Cambria"/>
                <a:sym typeface="Cambria"/>
              </a:rPr>
              <a:t>p</a:t>
            </a:r>
            <a:r>
              <a:rPr lang="en-US" sz="2400" b="1" i="1" baseline="-25000">
                <a:latin typeface="Cambria"/>
                <a:ea typeface="Cambria"/>
                <a:cs typeface="Cambria"/>
                <a:sym typeface="Cambria"/>
              </a:rPr>
              <a:t>0</a:t>
            </a:r>
            <a:r>
              <a:rPr lang="en-US" sz="2400" b="1" i="1">
                <a:latin typeface="Cambria"/>
                <a:ea typeface="Cambria"/>
                <a:cs typeface="Cambria"/>
                <a:sym typeface="Cambria"/>
              </a:rPr>
              <a:t>, p</a:t>
            </a:r>
            <a:r>
              <a:rPr lang="en-US" sz="2400" b="1" i="1" baseline="-25000">
                <a:latin typeface="Cambria"/>
                <a:ea typeface="Cambria"/>
                <a:cs typeface="Cambria"/>
                <a:sym typeface="Cambria"/>
              </a:rPr>
              <a:t>1</a:t>
            </a:r>
            <a:r>
              <a:rPr lang="en-US" sz="2400" b="1" i="1">
                <a:latin typeface="Cambria"/>
                <a:ea typeface="Cambria"/>
                <a:cs typeface="Cambria"/>
                <a:sym typeface="Cambria"/>
              </a:rPr>
              <a:t>, … p</a:t>
            </a:r>
            <a:r>
              <a:rPr lang="en-US" sz="2400" b="1" i="1" baseline="-25000">
                <a:latin typeface="Cambria"/>
                <a:ea typeface="Cambria"/>
                <a:cs typeface="Cambria"/>
                <a:sym typeface="Cambria"/>
              </a:rPr>
              <a:t>n-1</a:t>
            </a:r>
            <a:r>
              <a:rPr lang="en-US" sz="2400">
                <a:latin typeface="Cambria"/>
                <a:ea typeface="Cambria"/>
                <a:cs typeface="Cambria"/>
                <a:sym typeface="Cambria"/>
              </a:rPr>
              <a:t>}</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Each process has </a:t>
            </a:r>
            <a:r>
              <a:rPr lang="en-US" sz="2400" b="1">
                <a:solidFill>
                  <a:srgbClr val="3366FF"/>
                </a:solidFill>
                <a:latin typeface="Cambria"/>
                <a:ea typeface="Cambria"/>
                <a:cs typeface="Cambria"/>
                <a:sym typeface="Cambria"/>
              </a:rPr>
              <a:t>critical section </a:t>
            </a:r>
            <a:r>
              <a:rPr lang="en-US" sz="2400">
                <a:latin typeface="Cambria"/>
                <a:ea typeface="Cambria"/>
                <a:cs typeface="Cambria"/>
                <a:sym typeface="Cambria"/>
              </a:rPr>
              <a:t>segment of code</a:t>
            </a:r>
            <a:endParaRPr sz="24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Process may be changing common variables, updating table, writing file, etc</a:t>
            </a:r>
            <a:endParaRPr sz="2000">
              <a:latin typeface="Cambria"/>
              <a:ea typeface="Cambria"/>
              <a:cs typeface="Cambria"/>
              <a:sym typeface="Cambria"/>
            </a:endParaRPr>
          </a:p>
          <a:p>
            <a:pPr marL="685800" lvl="1" indent="-228600" algn="l" rtl="0">
              <a:lnSpc>
                <a:spcPct val="90000"/>
              </a:lnSpc>
              <a:spcBef>
                <a:spcPts val="500"/>
              </a:spcBef>
              <a:spcAft>
                <a:spcPts val="0"/>
              </a:spcAft>
              <a:buClr>
                <a:schemeClr val="dk1"/>
              </a:buClr>
              <a:buSzPts val="2000"/>
              <a:buChar char="•"/>
            </a:pPr>
            <a:r>
              <a:rPr lang="en-US" sz="2000">
                <a:latin typeface="Cambria"/>
                <a:ea typeface="Cambria"/>
                <a:cs typeface="Cambria"/>
                <a:sym typeface="Cambria"/>
              </a:rPr>
              <a:t>When one process in critical section, no other may be in its critical section</a:t>
            </a:r>
            <a:endParaRPr sz="20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b="1" i="1">
                <a:latin typeface="Cambria"/>
                <a:ea typeface="Cambria"/>
                <a:cs typeface="Cambria"/>
                <a:sym typeface="Cambria"/>
              </a:rPr>
              <a:t>Critical section problem </a:t>
            </a:r>
            <a:r>
              <a:rPr lang="en-US" sz="2400">
                <a:latin typeface="Cambria"/>
                <a:ea typeface="Cambria"/>
                <a:cs typeface="Cambria"/>
                <a:sym typeface="Cambria"/>
              </a:rPr>
              <a:t>is to design protocol to solve this</a:t>
            </a:r>
            <a:endParaRPr sz="24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Each process must ask permission to enter critical section in </a:t>
            </a:r>
            <a:r>
              <a:rPr lang="en-US" sz="2400" b="1">
                <a:solidFill>
                  <a:srgbClr val="3366FF"/>
                </a:solidFill>
                <a:latin typeface="Cambria"/>
                <a:ea typeface="Cambria"/>
                <a:cs typeface="Cambria"/>
                <a:sym typeface="Cambria"/>
              </a:rPr>
              <a:t>entry section</a:t>
            </a:r>
            <a:r>
              <a:rPr lang="en-US" sz="2400">
                <a:latin typeface="Cambria"/>
                <a:ea typeface="Cambria"/>
                <a:cs typeface="Cambria"/>
                <a:sym typeface="Cambria"/>
              </a:rPr>
              <a:t>, may follow critical section with </a:t>
            </a:r>
            <a:r>
              <a:rPr lang="en-US" sz="2400" b="1">
                <a:solidFill>
                  <a:srgbClr val="3366FF"/>
                </a:solidFill>
                <a:latin typeface="Cambria"/>
                <a:ea typeface="Cambria"/>
                <a:cs typeface="Cambria"/>
                <a:sym typeface="Cambria"/>
              </a:rPr>
              <a:t>exit section</a:t>
            </a:r>
            <a:r>
              <a:rPr lang="en-US" sz="2400">
                <a:latin typeface="Cambria"/>
                <a:ea typeface="Cambria"/>
                <a:cs typeface="Cambria"/>
                <a:sym typeface="Cambria"/>
              </a:rPr>
              <a:t>, then </a:t>
            </a:r>
            <a:r>
              <a:rPr lang="en-US" sz="2400" b="1">
                <a:solidFill>
                  <a:srgbClr val="3366FF"/>
                </a:solidFill>
                <a:latin typeface="Cambria"/>
                <a:ea typeface="Cambria"/>
                <a:cs typeface="Cambria"/>
                <a:sym typeface="Cambria"/>
              </a:rPr>
              <a:t>remainder section</a:t>
            </a:r>
            <a:endParaRPr sz="2400" b="1">
              <a:solidFill>
                <a:srgbClr val="3366FF"/>
              </a:solidFill>
              <a:latin typeface="Cambria"/>
              <a:ea typeface="Cambria"/>
              <a:cs typeface="Cambria"/>
              <a:sym typeface="Cambria"/>
            </a:endParaRPr>
          </a:p>
          <a:p>
            <a:pPr marL="228600" lvl="0" indent="-76200" algn="l" rtl="0">
              <a:lnSpc>
                <a:spcPct val="90000"/>
              </a:lnSpc>
              <a:spcBef>
                <a:spcPts val="1000"/>
              </a:spcBef>
              <a:spcAft>
                <a:spcPts val="0"/>
              </a:spcAft>
              <a:buClr>
                <a:schemeClr val="dk1"/>
              </a:buClr>
              <a:buSzPts val="2400"/>
              <a:buNone/>
            </a:pPr>
            <a:endParaRPr sz="2400" b="1">
              <a:solidFill>
                <a:srgbClr val="3366FF"/>
              </a:solidFill>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400"/>
              <a:buFont typeface="Arial"/>
              <a:buNone/>
            </a:pPr>
            <a:endParaRPr sz="2400">
              <a:latin typeface="Cambria"/>
              <a:ea typeface="Cambria"/>
              <a:cs typeface="Cambria"/>
              <a:sym typeface="Cambria"/>
            </a:endParaRPr>
          </a:p>
        </p:txBody>
      </p:sp>
      <p:pic>
        <p:nvPicPr>
          <p:cNvPr id="1387" name="Google Shape;1387;p96"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388" name="Google Shape;1388;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89" name="Google Shape;1389;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97"/>
          <p:cNvSpPr txBox="1">
            <a:spLocks noGrp="1"/>
          </p:cNvSpPr>
          <p:nvPr>
            <p:ph type="title"/>
          </p:nvPr>
        </p:nvSpPr>
        <p:spPr>
          <a:xfrm>
            <a:off x="838200" y="392906"/>
            <a:ext cx="8229600"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Critical Section</a:t>
            </a:r>
            <a:endParaRPr>
              <a:latin typeface="Cambria"/>
              <a:ea typeface="Cambria"/>
              <a:cs typeface="Cambria"/>
              <a:sym typeface="Cambria"/>
            </a:endParaRPr>
          </a:p>
        </p:txBody>
      </p:sp>
      <p:sp>
        <p:nvSpPr>
          <p:cNvPr id="1395" name="Google Shape;1395;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General structure of process </a:t>
            </a:r>
            <a:r>
              <a:rPr lang="en-US" b="1" i="1">
                <a:latin typeface="Cambria"/>
                <a:ea typeface="Cambria"/>
                <a:cs typeface="Cambria"/>
                <a:sym typeface="Cambria"/>
              </a:rPr>
              <a:t>P</a:t>
            </a:r>
            <a:r>
              <a:rPr lang="en-US" b="1" i="1" baseline="-25000">
                <a:latin typeface="Cambria"/>
                <a:ea typeface="Cambria"/>
                <a:cs typeface="Cambria"/>
                <a:sym typeface="Cambria"/>
              </a:rPr>
              <a:t>i  </a:t>
            </a:r>
            <a:endParaRPr>
              <a:latin typeface="Cambria"/>
              <a:ea typeface="Cambria"/>
              <a:cs typeface="Cambria"/>
              <a:sym typeface="Cambria"/>
            </a:endParaRPr>
          </a:p>
          <a:p>
            <a:pPr marL="228600" lvl="0" indent="-50800" algn="l" rtl="0">
              <a:lnSpc>
                <a:spcPct val="90000"/>
              </a:lnSpc>
              <a:spcBef>
                <a:spcPts val="1000"/>
              </a:spcBef>
              <a:spcAft>
                <a:spcPts val="0"/>
              </a:spcAft>
              <a:buClr>
                <a:schemeClr val="dk1"/>
              </a:buClr>
              <a:buSzPts val="2800"/>
              <a:buNone/>
            </a:pPr>
            <a:endParaRPr b="1">
              <a:solidFill>
                <a:srgbClr val="0000FF"/>
              </a:solidFill>
              <a:latin typeface="Cambria"/>
              <a:ea typeface="Cambria"/>
              <a:cs typeface="Cambria"/>
              <a:sym typeface="Cambria"/>
            </a:endParaRPr>
          </a:p>
        </p:txBody>
      </p:sp>
      <p:pic>
        <p:nvPicPr>
          <p:cNvPr id="1396" name="Google Shape;1396;p97"/>
          <p:cNvPicPr preferRelativeResize="0"/>
          <p:nvPr/>
        </p:nvPicPr>
        <p:blipFill rotWithShape="1">
          <a:blip r:embed="rId3">
            <a:alphaModFix/>
          </a:blip>
          <a:srcRect/>
          <a:stretch/>
        </p:blipFill>
        <p:spPr>
          <a:xfrm>
            <a:off x="3998914" y="1751013"/>
            <a:ext cx="3894137" cy="2690812"/>
          </a:xfrm>
          <a:prstGeom prst="rect">
            <a:avLst/>
          </a:prstGeom>
          <a:noFill/>
          <a:ln>
            <a:noFill/>
          </a:ln>
        </p:spPr>
      </p:pic>
      <p:pic>
        <p:nvPicPr>
          <p:cNvPr id="1397" name="Google Shape;1397;p97" descr="pngfind.com-kingpin-png-4152286 (1).png"/>
          <p:cNvPicPr preferRelativeResize="0"/>
          <p:nvPr/>
        </p:nvPicPr>
        <p:blipFill rotWithShape="1">
          <a:blip r:embed="rId4">
            <a:alphaModFix/>
          </a:blip>
          <a:srcRect/>
          <a:stretch/>
        </p:blipFill>
        <p:spPr>
          <a:xfrm>
            <a:off x="10402888" y="76200"/>
            <a:ext cx="1625600" cy="533400"/>
          </a:xfrm>
          <a:prstGeom prst="rect">
            <a:avLst/>
          </a:prstGeom>
          <a:noFill/>
          <a:ln>
            <a:noFill/>
          </a:ln>
        </p:spPr>
      </p:pic>
      <p:sp>
        <p:nvSpPr>
          <p:cNvPr id="1398" name="Google Shape;1398;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399" name="Google Shape;1399;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98"/>
          <p:cNvSpPr/>
          <p:nvPr/>
        </p:nvSpPr>
        <p:spPr>
          <a:xfrm>
            <a:off x="3303588" y="1965325"/>
            <a:ext cx="2271712" cy="427038"/>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64000" tIns="32000" rIns="64000" bIns="320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06" name="Google Shape;1406;p98"/>
          <p:cNvSpPr/>
          <p:nvPr/>
        </p:nvSpPr>
        <p:spPr>
          <a:xfrm>
            <a:off x="3319464" y="2809876"/>
            <a:ext cx="1203325" cy="377825"/>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64000" tIns="32000" rIns="64000" bIns="320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07" name="Google Shape;1407;p98"/>
          <p:cNvSpPr txBox="1">
            <a:spLocks noGrp="1"/>
          </p:cNvSpPr>
          <p:nvPr>
            <p:ph type="title"/>
          </p:nvPr>
        </p:nvSpPr>
        <p:spPr>
          <a:xfrm>
            <a:off x="809626" y="342900"/>
            <a:ext cx="8291513"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Algorithm for Process </a:t>
            </a:r>
            <a:r>
              <a:rPr lang="en-US" i="1">
                <a:latin typeface="Cambria"/>
                <a:ea typeface="Cambria"/>
                <a:cs typeface="Cambria"/>
                <a:sym typeface="Cambria"/>
              </a:rPr>
              <a:t>P</a:t>
            </a:r>
            <a:r>
              <a:rPr lang="en-US" i="1" baseline="-25000">
                <a:solidFill>
                  <a:srgbClr val="0000FF"/>
                </a:solidFill>
                <a:latin typeface="Cambria"/>
                <a:ea typeface="Cambria"/>
                <a:cs typeface="Cambria"/>
                <a:sym typeface="Cambria"/>
              </a:rPr>
              <a:t>i</a:t>
            </a:r>
            <a:endParaRPr i="1" baseline="-25000">
              <a:solidFill>
                <a:srgbClr val="0000FF"/>
              </a:solidFill>
              <a:latin typeface="Cambria"/>
              <a:ea typeface="Cambria"/>
              <a:cs typeface="Cambria"/>
              <a:sym typeface="Cambria"/>
            </a:endParaRPr>
          </a:p>
        </p:txBody>
      </p:sp>
      <p:sp>
        <p:nvSpPr>
          <p:cNvPr id="1408" name="Google Shape;1408;p98"/>
          <p:cNvSpPr txBox="1">
            <a:spLocks noGrp="1"/>
          </p:cNvSpPr>
          <p:nvPr>
            <p:ph type="body" idx="1"/>
          </p:nvPr>
        </p:nvSpPr>
        <p:spPr>
          <a:xfrm>
            <a:off x="2344739" y="1311275"/>
            <a:ext cx="7742237" cy="47704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Font typeface="Arial"/>
              <a:buNone/>
            </a:pPr>
            <a:r>
              <a:rPr lang="en-US" b="1">
                <a:solidFill>
                  <a:srgbClr val="000000"/>
                </a:solidFill>
                <a:latin typeface="Courier New"/>
                <a:ea typeface="Courier New"/>
                <a:cs typeface="Courier New"/>
                <a:sym typeface="Courier New"/>
              </a:rPr>
              <a:t>	</a:t>
            </a:r>
            <a:r>
              <a:rPr lang="en-US" sz="1600" b="1">
                <a:solidFill>
                  <a:srgbClr val="000000"/>
                </a:solidFill>
                <a:latin typeface="Courier New"/>
                <a:ea typeface="Courier New"/>
                <a:cs typeface="Courier New"/>
                <a:sym typeface="Courier New"/>
              </a:rPr>
              <a:t>do { </a:t>
            </a:r>
            <a:endParaRPr sz="16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000000"/>
              </a:buClr>
              <a:buSzPts val="1600"/>
              <a:buFont typeface="Arial"/>
              <a:buNone/>
            </a:pPr>
            <a:r>
              <a:rPr lang="en-US" sz="1600" b="1">
                <a:solidFill>
                  <a:srgbClr val="000000"/>
                </a:solidFill>
                <a:latin typeface="Courier New"/>
                <a:ea typeface="Courier New"/>
                <a:cs typeface="Courier New"/>
                <a:sym typeface="Courier New"/>
              </a:rPr>
              <a:t>		</a:t>
            </a:r>
            <a:endParaRPr sz="16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000000"/>
              </a:buClr>
              <a:buSzPts val="1600"/>
              <a:buFont typeface="Arial"/>
              <a:buNone/>
            </a:pPr>
            <a:r>
              <a:rPr lang="en-US" sz="1600" b="1">
                <a:solidFill>
                  <a:srgbClr val="000000"/>
                </a:solidFill>
                <a:latin typeface="Courier New"/>
                <a:ea typeface="Courier New"/>
                <a:cs typeface="Courier New"/>
                <a:sym typeface="Courier New"/>
              </a:rPr>
              <a:t>		while (turn == j); </a:t>
            </a:r>
            <a:endParaRPr sz="16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400"/>
              <a:buFont typeface="Arial"/>
              <a:buNone/>
            </a:pPr>
            <a:endParaRPr sz="4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000000"/>
              </a:buClr>
              <a:buSzPts val="1600"/>
              <a:buFont typeface="Arial"/>
              <a:buNone/>
            </a:pPr>
            <a:r>
              <a:rPr lang="en-US" sz="1600" b="1">
                <a:solidFill>
                  <a:srgbClr val="000000"/>
                </a:solidFill>
                <a:latin typeface="Courier New"/>
                <a:ea typeface="Courier New"/>
                <a:cs typeface="Courier New"/>
                <a:sym typeface="Courier New"/>
              </a:rPr>
              <a:t>			critical section </a:t>
            </a:r>
            <a:endParaRPr sz="16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000000"/>
              </a:buClr>
              <a:buSzPts val="1600"/>
              <a:buFont typeface="Arial"/>
              <a:buNone/>
            </a:pPr>
            <a:r>
              <a:rPr lang="en-US" sz="1600" b="1">
                <a:solidFill>
                  <a:srgbClr val="000000"/>
                </a:solidFill>
                <a:latin typeface="Courier New"/>
                <a:ea typeface="Courier New"/>
                <a:cs typeface="Courier New"/>
                <a:sym typeface="Courier New"/>
              </a:rPr>
              <a:t>		turn = j; </a:t>
            </a:r>
            <a:endParaRPr sz="16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400"/>
              <a:buFont typeface="Arial"/>
              <a:buNone/>
            </a:pPr>
            <a:endParaRPr sz="4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000000"/>
              </a:buClr>
              <a:buSzPts val="1600"/>
              <a:buFont typeface="Arial"/>
              <a:buNone/>
            </a:pPr>
            <a:r>
              <a:rPr lang="en-US" sz="1600" b="1">
                <a:solidFill>
                  <a:srgbClr val="000000"/>
                </a:solidFill>
                <a:latin typeface="Courier New"/>
                <a:ea typeface="Courier New"/>
                <a:cs typeface="Courier New"/>
                <a:sym typeface="Courier New"/>
              </a:rPr>
              <a:t>			remainder section </a:t>
            </a:r>
            <a:endParaRPr sz="16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000000"/>
              </a:buClr>
              <a:buSzPts val="1600"/>
              <a:buFont typeface="Arial"/>
              <a:buNone/>
            </a:pPr>
            <a:r>
              <a:rPr lang="en-US" sz="1600" b="1">
                <a:solidFill>
                  <a:srgbClr val="000000"/>
                </a:solidFill>
                <a:latin typeface="Courier New"/>
                <a:ea typeface="Courier New"/>
                <a:cs typeface="Courier New"/>
                <a:sym typeface="Courier New"/>
              </a:rPr>
              <a:t>	 } while (true); </a:t>
            </a:r>
            <a:endParaRPr sz="1600" b="1">
              <a:solidFill>
                <a:srgbClr val="000000"/>
              </a:solidFill>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1600"/>
              <a:buFont typeface="Arial"/>
              <a:buNone/>
            </a:pPr>
            <a:endParaRPr sz="1600">
              <a:solidFill>
                <a:srgbClr val="0000FF"/>
              </a:solidFill>
            </a:endParaRPr>
          </a:p>
        </p:txBody>
      </p:sp>
      <p:pic>
        <p:nvPicPr>
          <p:cNvPr id="1409" name="Google Shape;1409;p98"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410" name="Google Shape;1410;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411" name="Google Shape;1411;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99"/>
          <p:cNvSpPr txBox="1">
            <a:spLocks noGrp="1"/>
          </p:cNvSpPr>
          <p:nvPr>
            <p:ph type="title"/>
          </p:nvPr>
        </p:nvSpPr>
        <p:spPr>
          <a:xfrm>
            <a:off x="339726" y="342900"/>
            <a:ext cx="8680449" cy="5762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Solution to Critical-Section Problem</a:t>
            </a:r>
            <a:endParaRPr>
              <a:latin typeface="Cambria"/>
              <a:ea typeface="Cambria"/>
              <a:cs typeface="Cambria"/>
              <a:sym typeface="Cambria"/>
            </a:endParaRPr>
          </a:p>
        </p:txBody>
      </p:sp>
      <p:sp>
        <p:nvSpPr>
          <p:cNvPr id="1418" name="Google Shape;1418;p99"/>
          <p:cNvSpPr txBox="1">
            <a:spLocks noGrp="1"/>
          </p:cNvSpPr>
          <p:nvPr>
            <p:ph type="body" idx="1"/>
          </p:nvPr>
        </p:nvSpPr>
        <p:spPr>
          <a:xfrm>
            <a:off x="895349" y="1166814"/>
            <a:ext cx="10258425" cy="45307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200"/>
              <a:buFont typeface="Arial"/>
              <a:buNone/>
            </a:pPr>
            <a:r>
              <a:rPr lang="en-US" sz="2200">
                <a:solidFill>
                  <a:srgbClr val="000000"/>
                </a:solidFill>
                <a:latin typeface="Cambria"/>
                <a:ea typeface="Cambria"/>
                <a:cs typeface="Cambria"/>
                <a:sym typeface="Cambria"/>
              </a:rPr>
              <a:t>1.   </a:t>
            </a:r>
            <a:r>
              <a:rPr lang="en-US" sz="2200" b="1">
                <a:solidFill>
                  <a:srgbClr val="3366FF"/>
                </a:solidFill>
                <a:latin typeface="Cambria"/>
                <a:ea typeface="Cambria"/>
                <a:cs typeface="Cambria"/>
                <a:sym typeface="Cambria"/>
              </a:rPr>
              <a:t>Mutual Exclusion </a:t>
            </a:r>
            <a:r>
              <a:rPr lang="en-US" sz="2200">
                <a:latin typeface="Cambria"/>
                <a:ea typeface="Cambria"/>
                <a:cs typeface="Cambria"/>
                <a:sym typeface="Cambria"/>
              </a:rPr>
              <a:t>- If process </a:t>
            </a:r>
            <a:r>
              <a:rPr lang="en-US" sz="2200" b="1" i="1">
                <a:latin typeface="Cambria"/>
                <a:ea typeface="Cambria"/>
                <a:cs typeface="Cambria"/>
                <a:sym typeface="Cambria"/>
              </a:rPr>
              <a:t>P</a:t>
            </a:r>
            <a:r>
              <a:rPr lang="en-US" sz="2200" b="1" i="1" baseline="-25000">
                <a:latin typeface="Cambria"/>
                <a:ea typeface="Cambria"/>
                <a:cs typeface="Cambria"/>
                <a:sym typeface="Cambria"/>
              </a:rPr>
              <a:t>i</a:t>
            </a:r>
            <a:r>
              <a:rPr lang="en-US" sz="2200" b="1">
                <a:latin typeface="Cambria"/>
                <a:ea typeface="Cambria"/>
                <a:cs typeface="Cambria"/>
                <a:sym typeface="Cambria"/>
              </a:rPr>
              <a:t> </a:t>
            </a:r>
            <a:r>
              <a:rPr lang="en-US" sz="2200">
                <a:latin typeface="Cambria"/>
                <a:ea typeface="Cambria"/>
                <a:cs typeface="Cambria"/>
                <a:sym typeface="Cambria"/>
              </a:rPr>
              <a:t>is executing in its critical section, then no other processes can be executing in their critical sections</a:t>
            </a:r>
            <a:endParaRPr sz="2200">
              <a:latin typeface="Cambria"/>
              <a:ea typeface="Cambria"/>
              <a:cs typeface="Cambria"/>
              <a:sym typeface="Cambria"/>
            </a:endParaRPr>
          </a:p>
          <a:p>
            <a:pPr marL="228600" lvl="0" indent="-228600" algn="l" rtl="0">
              <a:lnSpc>
                <a:spcPct val="90000"/>
              </a:lnSpc>
              <a:spcBef>
                <a:spcPts val="1000"/>
              </a:spcBef>
              <a:spcAft>
                <a:spcPts val="0"/>
              </a:spcAft>
              <a:buClr>
                <a:srgbClr val="000000"/>
              </a:buClr>
              <a:buSzPts val="2200"/>
              <a:buFont typeface="Arial"/>
              <a:buNone/>
            </a:pPr>
            <a:r>
              <a:rPr lang="en-US" sz="2200">
                <a:solidFill>
                  <a:srgbClr val="000000"/>
                </a:solidFill>
                <a:latin typeface="Cambria"/>
                <a:ea typeface="Cambria"/>
                <a:cs typeface="Cambria"/>
                <a:sym typeface="Cambria"/>
              </a:rPr>
              <a:t>2.   </a:t>
            </a:r>
            <a:r>
              <a:rPr lang="en-US" sz="2200" b="1">
                <a:solidFill>
                  <a:srgbClr val="3366FF"/>
                </a:solidFill>
                <a:latin typeface="Cambria"/>
                <a:ea typeface="Cambria"/>
                <a:cs typeface="Cambria"/>
                <a:sym typeface="Cambria"/>
              </a:rPr>
              <a:t>Progress</a:t>
            </a:r>
            <a:r>
              <a:rPr lang="en-US" sz="2200" b="1">
                <a:latin typeface="Cambria"/>
                <a:ea typeface="Cambria"/>
                <a:cs typeface="Cambria"/>
                <a:sym typeface="Cambria"/>
              </a:rPr>
              <a:t> </a:t>
            </a:r>
            <a:r>
              <a:rPr lang="en-US" sz="2200">
                <a:latin typeface="Cambria"/>
                <a:ea typeface="Cambria"/>
                <a:cs typeface="Cambria"/>
                <a:sym typeface="Cambria"/>
              </a:rPr>
              <a:t>- If no process is executing in its critical section and there exist some processes that wish to enter their critical section, then the selection of the processes that will enter the critical section next cannot be postponed indefinitely</a:t>
            </a:r>
            <a:endParaRPr sz="2200">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2200"/>
              <a:buFont typeface="Arial"/>
              <a:buNone/>
            </a:pPr>
            <a:r>
              <a:rPr lang="en-US" sz="2200">
                <a:latin typeface="Cambria"/>
                <a:ea typeface="Cambria"/>
                <a:cs typeface="Cambria"/>
                <a:sym typeface="Cambria"/>
              </a:rPr>
              <a:t>3.  </a:t>
            </a:r>
            <a:r>
              <a:rPr lang="en-US" sz="2200" b="1">
                <a:solidFill>
                  <a:srgbClr val="3366FF"/>
                </a:solidFill>
                <a:latin typeface="Cambria"/>
                <a:ea typeface="Cambria"/>
                <a:cs typeface="Cambria"/>
                <a:sym typeface="Cambria"/>
              </a:rPr>
              <a:t>Bounded Waiting </a:t>
            </a:r>
            <a:r>
              <a:rPr lang="en-US" sz="2200">
                <a:latin typeface="Cambria"/>
                <a:ea typeface="Cambria"/>
                <a:cs typeface="Cambria"/>
                <a:sym typeface="Cambria"/>
              </a:rPr>
              <a:t>-  A bound must exist on the number of times that other processes are allowed to enter their critical sections after a process has made a request to enter its critical section and before that request is granted</a:t>
            </a:r>
            <a:endParaRPr sz="2200">
              <a:latin typeface="Cambria"/>
              <a:ea typeface="Cambria"/>
              <a:cs typeface="Cambria"/>
              <a:sym typeface="Cambria"/>
            </a:endParaRPr>
          </a:p>
          <a:p>
            <a:pPr marL="795655" lvl="1" indent="-338455" algn="l" rtl="0">
              <a:lnSpc>
                <a:spcPct val="90000"/>
              </a:lnSpc>
              <a:spcBef>
                <a:spcPts val="500"/>
              </a:spcBef>
              <a:spcAft>
                <a:spcPts val="0"/>
              </a:spcAft>
              <a:buClr>
                <a:schemeClr val="dk1"/>
              </a:buClr>
              <a:buSzPts val="2750"/>
              <a:buFont typeface="Noto Sans Symbols"/>
              <a:buChar char="⚫"/>
            </a:pPr>
            <a:r>
              <a:rPr lang="en-US" sz="2200">
                <a:latin typeface="Cambria"/>
                <a:ea typeface="Cambria"/>
                <a:cs typeface="Cambria"/>
                <a:sym typeface="Cambria"/>
              </a:rPr>
              <a:t>Assume that each process executes at a nonzero speed </a:t>
            </a:r>
            <a:endParaRPr sz="2200">
              <a:latin typeface="Cambria"/>
              <a:ea typeface="Cambria"/>
              <a:cs typeface="Cambria"/>
              <a:sym typeface="Cambria"/>
            </a:endParaRPr>
          </a:p>
          <a:p>
            <a:pPr marL="795655" lvl="1" indent="-338455" algn="l" rtl="0">
              <a:lnSpc>
                <a:spcPct val="90000"/>
              </a:lnSpc>
              <a:spcBef>
                <a:spcPts val="500"/>
              </a:spcBef>
              <a:spcAft>
                <a:spcPts val="0"/>
              </a:spcAft>
              <a:buClr>
                <a:schemeClr val="dk1"/>
              </a:buClr>
              <a:buSzPts val="2750"/>
              <a:buFont typeface="Noto Sans Symbols"/>
              <a:buChar char="⚫"/>
            </a:pPr>
            <a:r>
              <a:rPr lang="en-US" sz="2200">
                <a:latin typeface="Cambria"/>
                <a:ea typeface="Cambria"/>
                <a:cs typeface="Cambria"/>
                <a:sym typeface="Cambria"/>
              </a:rPr>
              <a:t>No assumption concerning </a:t>
            </a:r>
            <a:r>
              <a:rPr lang="en-US" sz="2200" b="1">
                <a:solidFill>
                  <a:srgbClr val="3366FF"/>
                </a:solidFill>
                <a:latin typeface="Cambria"/>
                <a:ea typeface="Cambria"/>
                <a:cs typeface="Cambria"/>
                <a:sym typeface="Cambria"/>
              </a:rPr>
              <a:t>relative speed </a:t>
            </a:r>
            <a:r>
              <a:rPr lang="en-US" sz="2200">
                <a:latin typeface="Cambria"/>
                <a:ea typeface="Cambria"/>
                <a:cs typeface="Cambria"/>
                <a:sym typeface="Cambria"/>
              </a:rPr>
              <a:t>of the</a:t>
            </a:r>
            <a:r>
              <a:rPr lang="en-US" sz="2200" b="1">
                <a:latin typeface="Cambria"/>
                <a:ea typeface="Cambria"/>
                <a:cs typeface="Cambria"/>
                <a:sym typeface="Cambria"/>
              </a:rPr>
              <a:t> </a:t>
            </a:r>
            <a:r>
              <a:rPr lang="en-US" sz="2200" b="1" i="1">
                <a:solidFill>
                  <a:srgbClr val="000000"/>
                </a:solidFill>
                <a:latin typeface="Cambria"/>
                <a:ea typeface="Cambria"/>
                <a:cs typeface="Cambria"/>
                <a:sym typeface="Cambria"/>
              </a:rPr>
              <a:t>n</a:t>
            </a:r>
            <a:r>
              <a:rPr lang="en-US" sz="2200" b="1">
                <a:solidFill>
                  <a:srgbClr val="000000"/>
                </a:solidFill>
                <a:latin typeface="Cambria"/>
                <a:ea typeface="Cambria"/>
                <a:cs typeface="Cambria"/>
                <a:sym typeface="Cambria"/>
              </a:rPr>
              <a:t> </a:t>
            </a:r>
            <a:r>
              <a:rPr lang="en-US" sz="2200">
                <a:latin typeface="Cambria"/>
                <a:ea typeface="Cambria"/>
                <a:cs typeface="Cambria"/>
                <a:sym typeface="Cambria"/>
              </a:rPr>
              <a:t>processes</a:t>
            </a:r>
            <a:endParaRPr sz="2200">
              <a:latin typeface="Cambria"/>
              <a:ea typeface="Cambria"/>
              <a:cs typeface="Cambria"/>
              <a:sym typeface="Cambria"/>
            </a:endParaRPr>
          </a:p>
        </p:txBody>
      </p:sp>
      <p:pic>
        <p:nvPicPr>
          <p:cNvPr id="1419" name="Google Shape;1419;p99"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1420" name="Google Shape;1420;p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18CSC205J Operating Systems - Unit 1 - SRM Institute of Science and Technology</a:t>
            </a:r>
            <a:endParaRPr/>
          </a:p>
        </p:txBody>
      </p:sp>
      <p:sp>
        <p:nvSpPr>
          <p:cNvPr id="1421" name="Google Shape;1421;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9711</Words>
  <Application>Microsoft Office PowerPoint</Application>
  <PresentationFormat>Widescreen</PresentationFormat>
  <Paragraphs>1189</Paragraphs>
  <Slides>98</Slides>
  <Notes>98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Arial</vt:lpstr>
      <vt:lpstr>Calibri</vt:lpstr>
      <vt:lpstr>Cambria</vt:lpstr>
      <vt:lpstr>Courier</vt:lpstr>
      <vt:lpstr>Courier New</vt:lpstr>
      <vt:lpstr>Noto Sans Symbols</vt:lpstr>
      <vt:lpstr>Times New Roman</vt:lpstr>
      <vt:lpstr>Verdana</vt:lpstr>
      <vt:lpstr>Office Theme</vt:lpstr>
      <vt:lpstr>18CSC205J Operating Systems  </vt:lpstr>
      <vt:lpstr>Contents</vt:lpstr>
      <vt:lpstr>What is operating  system?</vt:lpstr>
      <vt:lpstr> - CPU Central processing unit - Memory - I/O devices</vt:lpstr>
      <vt:lpstr>Some Examples of Operating System</vt:lpstr>
      <vt:lpstr> Tasks performed by Operating System </vt:lpstr>
      <vt:lpstr>Two view points of Operating System </vt:lpstr>
      <vt:lpstr> Two view points of Operating System</vt:lpstr>
      <vt:lpstr>Objectives of Operating system</vt:lpstr>
      <vt:lpstr>Functions of Operating system</vt:lpstr>
      <vt:lpstr>PowerPoint Presentation</vt:lpstr>
      <vt:lpstr>The OS as a User/Computer Interface </vt:lpstr>
      <vt:lpstr>The Operating System as a Resource Manager </vt:lpstr>
      <vt:lpstr>PowerPoint Presentation</vt:lpstr>
      <vt:lpstr>The Evolution of Operating System </vt:lpstr>
      <vt:lpstr>Serial Processing (Late 1940 and Mid 1950)</vt:lpstr>
      <vt:lpstr>Simple Batch Systems</vt:lpstr>
      <vt:lpstr>Simple Batch System..</vt:lpstr>
      <vt:lpstr>Simple Batch System..</vt:lpstr>
      <vt:lpstr>Simple Batch System..</vt:lpstr>
      <vt:lpstr>Multiprogrammed Batch Systems</vt:lpstr>
      <vt:lpstr>PowerPoint Presentation</vt:lpstr>
      <vt:lpstr>Time-Sharing Systems</vt:lpstr>
      <vt:lpstr>CTSS  First Time sharing OS </vt:lpstr>
      <vt:lpstr>Compatible Time-Sharing Systems</vt:lpstr>
      <vt:lpstr>MAJOR ACHIEVEMENTS</vt:lpstr>
      <vt:lpstr>MAJOR ACHIEVEMENTS-The Process</vt:lpstr>
      <vt:lpstr>PowerPoint Presentation</vt:lpstr>
      <vt:lpstr>PowerPoint Presentation</vt:lpstr>
      <vt:lpstr>MAJOR ACHIEVEMENTS - Memory Management </vt:lpstr>
      <vt:lpstr>PowerPoint Presentation</vt:lpstr>
      <vt:lpstr>PowerPoint Presentation</vt:lpstr>
      <vt:lpstr>MAJOR ACHIEVEMENTS - Information Protection and Security</vt:lpstr>
      <vt:lpstr>MAJOR ACHIEVEMENTS- Scheduling and Resource Management</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PowerPoint Presentation</vt:lpstr>
      <vt:lpstr>PowerPoint Presentation</vt:lpstr>
      <vt:lpstr>Process</vt:lpstr>
      <vt:lpstr>Process Concept</vt:lpstr>
      <vt:lpstr>Process State</vt:lpstr>
      <vt:lpstr>Process Control Block (PCB)</vt:lpstr>
      <vt:lpstr>CPU Switch From Process to Process</vt:lpstr>
      <vt:lpstr>Threads</vt:lpstr>
      <vt:lpstr>Process Representation in Linux</vt:lpstr>
      <vt:lpstr>Process Scheduling</vt:lpstr>
      <vt:lpstr>Process Scheduling</vt:lpstr>
      <vt:lpstr>Ready Queue And Various I/O Device Queues</vt:lpstr>
      <vt:lpstr>Representation of Process Scheduling</vt:lpstr>
      <vt:lpstr>Scheduler</vt:lpstr>
      <vt:lpstr>Schedulers</vt:lpstr>
      <vt:lpstr>PowerPoint Presentation</vt:lpstr>
      <vt:lpstr>Context Switch</vt:lpstr>
      <vt:lpstr>Operations on Processes</vt:lpstr>
      <vt:lpstr>Process Creation</vt:lpstr>
      <vt:lpstr>PowerPoint Presentation</vt:lpstr>
      <vt:lpstr>Process creation</vt:lpstr>
      <vt:lpstr>  [createprocess()]</vt:lpstr>
      <vt:lpstr>PowerPoint Presentation</vt:lpstr>
      <vt:lpstr>  Example </vt:lpstr>
      <vt:lpstr>Creating a Separate Process using fork()</vt:lpstr>
      <vt:lpstr>PowerPoint Presentation</vt:lpstr>
      <vt:lpstr>PowerPoint Presentation</vt:lpstr>
      <vt:lpstr>PowerPoint Presentation</vt:lpstr>
      <vt:lpstr>Interprocess Communication</vt:lpstr>
      <vt:lpstr>Communications Models (Modes of IPC)</vt:lpstr>
      <vt:lpstr>Cooperating Processes</vt:lpstr>
      <vt:lpstr>IPC Example - Producer-Consumer Problem</vt:lpstr>
      <vt:lpstr>Bounded-Buffer –Producer</vt:lpstr>
      <vt:lpstr>Interprocess Communication –  Shared Memory</vt:lpstr>
      <vt:lpstr>Interprocess Communication – Message Passing</vt:lpstr>
      <vt:lpstr>Message Passing (Cont.)</vt:lpstr>
      <vt:lpstr>Message Passing (Cont.)</vt:lpstr>
      <vt:lpstr>Naming: Direct Communication</vt:lpstr>
      <vt:lpstr>Naming: Indirect Communication</vt:lpstr>
      <vt:lpstr>Naming: Indirect Communication</vt:lpstr>
      <vt:lpstr>Synchronization</vt:lpstr>
      <vt:lpstr>Synchronization (Contd)</vt:lpstr>
      <vt:lpstr>Buffering </vt:lpstr>
      <vt:lpstr>Pipes</vt:lpstr>
      <vt:lpstr>PowerPoint Presentation</vt:lpstr>
      <vt:lpstr>Ordinary Pipes</vt:lpstr>
      <vt:lpstr>PowerPoint Presentation</vt:lpstr>
      <vt:lpstr>Named Pipes</vt:lpstr>
      <vt:lpstr>Need for IPC</vt:lpstr>
      <vt:lpstr>Process Synchronization </vt:lpstr>
      <vt:lpstr>Need for Process Synchronization &amp; Race Condition  </vt:lpstr>
      <vt:lpstr>Producer </vt:lpstr>
      <vt:lpstr>Race Condition</vt:lpstr>
      <vt:lpstr>Critical Section Problem</vt:lpstr>
      <vt:lpstr>Critical Section</vt:lpstr>
      <vt:lpstr>Algorithm for Process Pi</vt:lpstr>
      <vt:lpstr>Solution to Critical-Section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18CSC205J Operating Systems  </dc:title>
  <dc:creator>amrith sampath</dc:creator>
  <cp:lastModifiedBy>DIVYAN VIVIAN</cp:lastModifiedBy>
  <cp:revision>6</cp:revision>
  <dcterms:created xsi:type="dcterms:W3CDTF">2021-01-12T08:08:00Z</dcterms:created>
  <dcterms:modified xsi:type="dcterms:W3CDTF">2022-03-24T06:34:50Z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