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60" r:id="rId3"/>
    <p:sldId id="367" r:id="rId4"/>
    <p:sldId id="369" r:id="rId5"/>
    <p:sldId id="370" r:id="rId6"/>
    <p:sldId id="371" r:id="rId7"/>
    <p:sldId id="372" r:id="rId8"/>
    <p:sldId id="373" r:id="rId9"/>
    <p:sldId id="374" r:id="rId10"/>
    <p:sldId id="375" r:id="rId11"/>
    <p:sldId id="376" r:id="rId12"/>
    <p:sldId id="377" r:id="rId13"/>
    <p:sldId id="378" r:id="rId14"/>
    <p:sldId id="379" r:id="rId15"/>
    <p:sldId id="380" r:id="rId16"/>
    <p:sldId id="381" r:id="rId17"/>
    <p:sldId id="383" r:id="rId18"/>
    <p:sldId id="384" r:id="rId19"/>
    <p:sldId id="385" r:id="rId20"/>
    <p:sldId id="386" r:id="rId21"/>
    <p:sldId id="387" r:id="rId22"/>
    <p:sldId id="388" r:id="rId23"/>
    <p:sldId id="389" r:id="rId24"/>
    <p:sldId id="390" r:id="rId25"/>
    <p:sldId id="391" r:id="rId26"/>
    <p:sldId id="392" r:id="rId27"/>
    <p:sldId id="393" r:id="rId28"/>
    <p:sldId id="394" r:id="rId29"/>
    <p:sldId id="395" r:id="rId30"/>
    <p:sldId id="396" r:id="rId31"/>
    <p:sldId id="397" r:id="rId32"/>
    <p:sldId id="399" r:id="rId33"/>
    <p:sldId id="400" r:id="rId34"/>
    <p:sldId id="401" r:id="rId35"/>
    <p:sldId id="402" r:id="rId36"/>
    <p:sldId id="403" r:id="rId37"/>
    <p:sldId id="404" r:id="rId38"/>
    <p:sldId id="405" r:id="rId39"/>
    <p:sldId id="406" r:id="rId40"/>
    <p:sldId id="407" r:id="rId41"/>
    <p:sldId id="408" r:id="rId42"/>
    <p:sldId id="409" r:id="rId43"/>
    <p:sldId id="410" r:id="rId44"/>
    <p:sldId id="411" r:id="rId45"/>
    <p:sldId id="412" r:id="rId46"/>
    <p:sldId id="413" r:id="rId47"/>
    <p:sldId id="414" r:id="rId48"/>
    <p:sldId id="415" r:id="rId49"/>
    <p:sldId id="416" r:id="rId50"/>
    <p:sldId id="417" r:id="rId5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97C1A2-8DA6-48A7-9639-99C3A2A5A7A7}">
          <p14:sldIdLst>
            <p14:sldId id="256"/>
            <p14:sldId id="260"/>
            <p14:sldId id="367"/>
            <p14:sldId id="369"/>
            <p14:sldId id="370"/>
            <p14:sldId id="371"/>
            <p14:sldId id="372"/>
            <p14:sldId id="373"/>
            <p14:sldId id="374"/>
            <p14:sldId id="375"/>
            <p14:sldId id="376"/>
            <p14:sldId id="377"/>
            <p14:sldId id="378"/>
            <p14:sldId id="379"/>
            <p14:sldId id="380"/>
            <p14:sldId id="381"/>
            <p14:sldId id="383"/>
            <p14:sldId id="384"/>
            <p14:sldId id="385"/>
            <p14:sldId id="386"/>
            <p14:sldId id="387"/>
            <p14:sldId id="388"/>
            <p14:sldId id="389"/>
            <p14:sldId id="390"/>
          </p14:sldIdLst>
        </p14:section>
        <p14:section name="Untitled Section" id="{C2B3BA9F-A997-454A-8E3F-8FB84AD72A0A}">
          <p14:sldIdLst>
            <p14:sldId id="391"/>
            <p14:sldId id="392"/>
            <p14:sldId id="393"/>
          </p14:sldIdLst>
        </p14:section>
        <p14:section name="Untitled Section" id="{9DD5B949-3D2D-4076-96B9-123985FEA8F5}">
          <p14:sldIdLst>
            <p14:sldId id="394"/>
            <p14:sldId id="395"/>
            <p14:sldId id="396"/>
            <p14:sldId id="397"/>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Lst>
        </p14:section>
      </p14:sectionLst>
    </p:ex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5" d="100"/>
          <a:sy n="55" d="100"/>
        </p:scale>
        <p:origin x="-1806"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EB84A19-FF36-4973-BBB7-163FF65C8929}" type="datetimeFigureOut">
              <a:rPr lang="en-IN" smtClean="0"/>
              <a:pPr/>
              <a:t>06-03-2020</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151633C-A49F-42BF-A4EA-094B5CE49B7C}" type="slidenum">
              <a:rPr lang="en-IN" smtClean="0"/>
              <a:pPr/>
              <a:t>‹#›</a:t>
            </a:fld>
            <a:endParaRPr lang="en-IN"/>
          </a:p>
        </p:txBody>
      </p:sp>
    </p:spTree>
    <p:extLst>
      <p:ext uri="{BB962C8B-B14F-4D97-AF65-F5344CB8AC3E}">
        <p14:creationId xmlns:p14="http://schemas.microsoft.com/office/powerpoint/2010/main" val="3333558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51633C-A49F-42BF-A4EA-094B5CE49B7C}" type="slidenum">
              <a:rPr lang="en-IN" smtClean="0"/>
              <a:pPr/>
              <a:t>4</a:t>
            </a:fld>
            <a:endParaRPr lang="en-IN"/>
          </a:p>
        </p:txBody>
      </p:sp>
    </p:spTree>
    <p:extLst>
      <p:ext uri="{BB962C8B-B14F-4D97-AF65-F5344CB8AC3E}">
        <p14:creationId xmlns:p14="http://schemas.microsoft.com/office/powerpoint/2010/main" val="3752634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156D4C22-E4BE-40B8-AA8E-624C4FAE4E74}" type="slidenum">
              <a:rPr lang="en-US" altLang="en-US">
                <a:latin typeface="Times New Roman" pitchFamily="18" charset="0"/>
              </a:rPr>
              <a:pPr/>
              <a:t>19</a:t>
            </a:fld>
            <a:endParaRPr lang="en-US" altLang="en-US">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156D4C22-E4BE-40B8-AA8E-624C4FAE4E74}" type="slidenum">
              <a:rPr lang="en-US" altLang="en-US">
                <a:latin typeface="Times New Roman" pitchFamily="18" charset="0"/>
              </a:rPr>
              <a:pPr/>
              <a:t>20</a:t>
            </a:fld>
            <a:endParaRPr lang="en-US" altLang="en-US">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156D4C22-E4BE-40B8-AA8E-624C4FAE4E74}" type="slidenum">
              <a:rPr lang="en-US" altLang="en-US">
                <a:latin typeface="Times New Roman" pitchFamily="18" charset="0"/>
              </a:rPr>
              <a:pPr/>
              <a:t>21</a:t>
            </a:fld>
            <a:endParaRPr lang="en-US" altLang="en-US">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156D4C22-E4BE-40B8-AA8E-624C4FAE4E74}" type="slidenum">
              <a:rPr lang="en-US" altLang="en-US">
                <a:latin typeface="Times New Roman" pitchFamily="18" charset="0"/>
              </a:rPr>
              <a:pPr/>
              <a:t>22</a:t>
            </a:fld>
            <a:endParaRPr lang="en-US" altLang="en-US">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156D4C22-E4BE-40B8-AA8E-624C4FAE4E74}" type="slidenum">
              <a:rPr lang="en-US" altLang="en-US">
                <a:latin typeface="Times New Roman" pitchFamily="18" charset="0"/>
              </a:rPr>
              <a:pPr/>
              <a:t>23</a:t>
            </a:fld>
            <a:endParaRPr lang="en-US" altLang="en-US">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156D4C22-E4BE-40B8-AA8E-624C4FAE4E74}" type="slidenum">
              <a:rPr lang="en-US" altLang="en-US">
                <a:latin typeface="Times New Roman" pitchFamily="18" charset="0"/>
              </a:rPr>
              <a:pPr/>
              <a:t>24</a:t>
            </a:fld>
            <a:endParaRPr lang="en-US" altLang="en-US">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637D77F9-E0AA-416D-B6FD-B817D878BE98}" type="slidenum">
              <a:rPr lang="en-US" altLang="en-US">
                <a:latin typeface="Times New Roman" pitchFamily="18" charset="0"/>
              </a:rPr>
              <a:pPr/>
              <a:t>5</a:t>
            </a:fld>
            <a:endParaRPr lang="en-US" altLang="en-US">
              <a:latin typeface="Times New Roman" pitchFamily="18"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4CFC5D32-22BB-43F3-88CA-FE38F6F9B68B}" type="slidenum">
              <a:rPr lang="en-US" altLang="en-US">
                <a:latin typeface="Times New Roman" pitchFamily="18" charset="0"/>
              </a:rPr>
              <a:pPr/>
              <a:t>10</a:t>
            </a:fld>
            <a:endParaRPr lang="en-US" altLang="en-US">
              <a:latin typeface="Times New Roman" pitchFamily="18"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50A8ED17-C8DA-4868-A61E-754CD6698E09}" type="slidenum">
              <a:rPr lang="en-US" altLang="en-US">
                <a:latin typeface="Times New Roman" pitchFamily="18" charset="0"/>
              </a:rPr>
              <a:pPr/>
              <a:t>11</a:t>
            </a:fld>
            <a:endParaRPr lang="en-US" altLang="en-US">
              <a:latin typeface="Times New Roman" pitchFamily="18"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45D58A54-784A-40F4-8096-064DA92540D5}" type="slidenum">
              <a:rPr lang="en-US" altLang="en-US">
                <a:latin typeface="Times New Roman" pitchFamily="18" charset="0"/>
              </a:rPr>
              <a:pPr/>
              <a:t>12</a:t>
            </a:fld>
            <a:endParaRPr lang="en-US" altLang="en-US">
              <a:latin typeface="Times New Roman" pitchFamily="18"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4BC192BC-B51D-4D07-B5CD-74968D9D3C85}" type="slidenum">
              <a:rPr lang="en-US" altLang="en-US">
                <a:latin typeface="Times New Roman" pitchFamily="18" charset="0"/>
              </a:rPr>
              <a:pPr/>
              <a:t>14</a:t>
            </a:fld>
            <a:endParaRPr lang="en-US" altLang="en-US">
              <a:latin typeface="Times New Roman" pitchFamily="18"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156D4C22-E4BE-40B8-AA8E-624C4FAE4E74}" type="slidenum">
              <a:rPr lang="en-US" altLang="en-US">
                <a:latin typeface="Times New Roman" pitchFamily="18" charset="0"/>
              </a:rPr>
              <a:pPr/>
              <a:t>16</a:t>
            </a:fld>
            <a:endParaRPr lang="en-US" altLang="en-US">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156D4C22-E4BE-40B8-AA8E-624C4FAE4E74}" type="slidenum">
              <a:rPr lang="en-US" altLang="en-US">
                <a:latin typeface="Times New Roman" pitchFamily="18" charset="0"/>
              </a:rPr>
              <a:pPr/>
              <a:t>17</a:t>
            </a:fld>
            <a:endParaRPr lang="en-US" altLang="en-US">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156D4C22-E4BE-40B8-AA8E-624C4FAE4E74}" type="slidenum">
              <a:rPr lang="en-US" altLang="en-US">
                <a:latin typeface="Times New Roman" pitchFamily="18" charset="0"/>
              </a:rPr>
              <a:pPr/>
              <a:t>18</a:t>
            </a:fld>
            <a:endParaRPr lang="en-US" altLang="en-US">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F000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4008" y="69755"/>
            <a:ext cx="9013825" cy="6693534"/>
          </a:xfrm>
          <a:custGeom>
            <a:avLst/>
            <a:gdLst/>
            <a:ahLst/>
            <a:cxnLst/>
            <a:rect l="l" t="t" r="r" b="b"/>
            <a:pathLst>
              <a:path w="9013825" h="6693534">
                <a:moveTo>
                  <a:pt x="0" y="329917"/>
                </a:moveTo>
                <a:lnTo>
                  <a:pt x="3577" y="281165"/>
                </a:lnTo>
                <a:lnTo>
                  <a:pt x="13968" y="234633"/>
                </a:lnTo>
                <a:lnTo>
                  <a:pt x="30663" y="190832"/>
                </a:lnTo>
                <a:lnTo>
                  <a:pt x="53151" y="150274"/>
                </a:lnTo>
                <a:lnTo>
                  <a:pt x="80922" y="113467"/>
                </a:lnTo>
                <a:lnTo>
                  <a:pt x="113467" y="80923"/>
                </a:lnTo>
                <a:lnTo>
                  <a:pt x="150273" y="53152"/>
                </a:lnTo>
                <a:lnTo>
                  <a:pt x="190832" y="30663"/>
                </a:lnTo>
                <a:lnTo>
                  <a:pt x="234632" y="13968"/>
                </a:lnTo>
                <a:lnTo>
                  <a:pt x="281164" y="3577"/>
                </a:lnTo>
                <a:lnTo>
                  <a:pt x="329917" y="0"/>
                </a:lnTo>
                <a:lnTo>
                  <a:pt x="8683459" y="0"/>
                </a:lnTo>
                <a:lnTo>
                  <a:pt x="8732202" y="3577"/>
                </a:lnTo>
                <a:lnTo>
                  <a:pt x="8778735" y="13968"/>
                </a:lnTo>
                <a:lnTo>
                  <a:pt x="8822537" y="30663"/>
                </a:lnTo>
                <a:lnTo>
                  <a:pt x="8863096" y="53151"/>
                </a:lnTo>
                <a:lnTo>
                  <a:pt x="8899903" y="80922"/>
                </a:lnTo>
                <a:lnTo>
                  <a:pt x="8932446" y="113467"/>
                </a:lnTo>
                <a:lnTo>
                  <a:pt x="8960217" y="150273"/>
                </a:lnTo>
                <a:lnTo>
                  <a:pt x="8982705" y="190832"/>
                </a:lnTo>
                <a:lnTo>
                  <a:pt x="8999399" y="234632"/>
                </a:lnTo>
                <a:lnTo>
                  <a:pt x="9009790" y="281164"/>
                </a:lnTo>
                <a:lnTo>
                  <a:pt x="9013367" y="329917"/>
                </a:lnTo>
                <a:lnTo>
                  <a:pt x="9013367" y="6363493"/>
                </a:lnTo>
                <a:lnTo>
                  <a:pt x="9009790" y="6412245"/>
                </a:lnTo>
                <a:lnTo>
                  <a:pt x="8999400" y="6458776"/>
                </a:lnTo>
                <a:lnTo>
                  <a:pt x="8982705" y="6502575"/>
                </a:lnTo>
                <a:lnTo>
                  <a:pt x="8960218" y="6543133"/>
                </a:lnTo>
                <a:lnTo>
                  <a:pt x="8932448" y="6579938"/>
                </a:lnTo>
                <a:lnTo>
                  <a:pt x="8899905" y="6612481"/>
                </a:lnTo>
                <a:lnTo>
                  <a:pt x="8863099" y="6640252"/>
                </a:lnTo>
                <a:lnTo>
                  <a:pt x="8822542" y="6662739"/>
                </a:lnTo>
                <a:lnTo>
                  <a:pt x="8778742" y="6679433"/>
                </a:lnTo>
                <a:lnTo>
                  <a:pt x="8732212" y="6689824"/>
                </a:lnTo>
                <a:lnTo>
                  <a:pt x="8683459" y="6693401"/>
                </a:lnTo>
                <a:lnTo>
                  <a:pt x="329917" y="6693401"/>
                </a:lnTo>
                <a:lnTo>
                  <a:pt x="281165" y="6689824"/>
                </a:lnTo>
                <a:lnTo>
                  <a:pt x="234633" y="6679433"/>
                </a:lnTo>
                <a:lnTo>
                  <a:pt x="190833" y="6662739"/>
                </a:lnTo>
                <a:lnTo>
                  <a:pt x="150274" y="6640252"/>
                </a:lnTo>
                <a:lnTo>
                  <a:pt x="113467" y="6612481"/>
                </a:lnTo>
                <a:lnTo>
                  <a:pt x="80923" y="6579938"/>
                </a:lnTo>
                <a:lnTo>
                  <a:pt x="53151" y="6543133"/>
                </a:lnTo>
                <a:lnTo>
                  <a:pt x="30663" y="6502575"/>
                </a:lnTo>
                <a:lnTo>
                  <a:pt x="13968" y="6458776"/>
                </a:lnTo>
                <a:lnTo>
                  <a:pt x="3577" y="6412245"/>
                </a:lnTo>
                <a:lnTo>
                  <a:pt x="0" y="6363493"/>
                </a:lnTo>
                <a:lnTo>
                  <a:pt x="0" y="329917"/>
                </a:lnTo>
                <a:close/>
              </a:path>
            </a:pathLst>
          </a:custGeom>
          <a:ln w="6350">
            <a:solidFill>
              <a:srgbClr val="000000"/>
            </a:solidFill>
          </a:ln>
        </p:spPr>
        <p:txBody>
          <a:bodyPr wrap="square" lIns="0" tIns="0" rIns="0" bIns="0" rtlCol="0"/>
          <a:lstStyle/>
          <a:p>
            <a:endParaRPr/>
          </a:p>
        </p:txBody>
      </p:sp>
      <p:sp>
        <p:nvSpPr>
          <p:cNvPr id="2" name="Holder 2"/>
          <p:cNvSpPr>
            <a:spLocks noGrp="1"/>
          </p:cNvSpPr>
          <p:nvPr>
            <p:ph type="title"/>
          </p:nvPr>
        </p:nvSpPr>
        <p:spPr>
          <a:xfrm>
            <a:off x="4155348" y="51696"/>
            <a:ext cx="846454" cy="513080"/>
          </a:xfrm>
          <a:prstGeom prst="rect">
            <a:avLst/>
          </a:prstGeom>
        </p:spPr>
        <p:txBody>
          <a:bodyPr wrap="square" lIns="0" tIns="0" rIns="0" bIns="0">
            <a:spAutoFit/>
          </a:bodyPr>
          <a:lstStyle>
            <a:lvl1pPr>
              <a:defRPr sz="3200" b="1" i="0">
                <a:solidFill>
                  <a:srgbClr val="BF0000"/>
                </a:solidFill>
                <a:latin typeface="Times New Roman"/>
                <a:cs typeface="Times New Roman"/>
              </a:defRPr>
            </a:lvl1pPr>
          </a:lstStyle>
          <a:p>
            <a:endParaRPr/>
          </a:p>
        </p:txBody>
      </p:sp>
      <p:sp>
        <p:nvSpPr>
          <p:cNvPr id="3" name="Holder 3"/>
          <p:cNvSpPr>
            <a:spLocks noGrp="1"/>
          </p:cNvSpPr>
          <p:nvPr>
            <p:ph type="body" idx="1"/>
          </p:nvPr>
        </p:nvSpPr>
        <p:spPr>
          <a:xfrm>
            <a:off x="840739" y="2548636"/>
            <a:ext cx="7705725" cy="3034665"/>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3/6/2020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65313" y="69755"/>
            <a:ext cx="9013370" cy="669219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5313" y="69755"/>
            <a:ext cx="9013825" cy="6692265"/>
          </a:xfrm>
          <a:custGeom>
            <a:avLst/>
            <a:gdLst/>
            <a:ahLst/>
            <a:cxnLst/>
            <a:rect l="l" t="t" r="r" b="b"/>
            <a:pathLst>
              <a:path w="9013825" h="6692265">
                <a:moveTo>
                  <a:pt x="0" y="329859"/>
                </a:moveTo>
                <a:lnTo>
                  <a:pt x="3576" y="281115"/>
                </a:lnTo>
                <a:lnTo>
                  <a:pt x="13965" y="234591"/>
                </a:lnTo>
                <a:lnTo>
                  <a:pt x="30657" y="190798"/>
                </a:lnTo>
                <a:lnTo>
                  <a:pt x="53142" y="150247"/>
                </a:lnTo>
                <a:lnTo>
                  <a:pt x="80908" y="113447"/>
                </a:lnTo>
                <a:lnTo>
                  <a:pt x="113447" y="80909"/>
                </a:lnTo>
                <a:lnTo>
                  <a:pt x="150247" y="53142"/>
                </a:lnTo>
                <a:lnTo>
                  <a:pt x="190798" y="30658"/>
                </a:lnTo>
                <a:lnTo>
                  <a:pt x="234591" y="13966"/>
                </a:lnTo>
                <a:lnTo>
                  <a:pt x="281114" y="3576"/>
                </a:lnTo>
                <a:lnTo>
                  <a:pt x="329858" y="0"/>
                </a:lnTo>
                <a:lnTo>
                  <a:pt x="8683513" y="0"/>
                </a:lnTo>
                <a:lnTo>
                  <a:pt x="8732256" y="3576"/>
                </a:lnTo>
                <a:lnTo>
                  <a:pt x="8778778" y="13965"/>
                </a:lnTo>
                <a:lnTo>
                  <a:pt x="8822570" y="30657"/>
                </a:lnTo>
                <a:lnTo>
                  <a:pt x="8863121" y="53141"/>
                </a:lnTo>
                <a:lnTo>
                  <a:pt x="8899921" y="80908"/>
                </a:lnTo>
                <a:lnTo>
                  <a:pt x="8932460" y="113446"/>
                </a:lnTo>
                <a:lnTo>
                  <a:pt x="8960227" y="150246"/>
                </a:lnTo>
                <a:lnTo>
                  <a:pt x="8982712" y="190797"/>
                </a:lnTo>
                <a:lnTo>
                  <a:pt x="8999404" y="234590"/>
                </a:lnTo>
                <a:lnTo>
                  <a:pt x="9009794" y="281113"/>
                </a:lnTo>
                <a:lnTo>
                  <a:pt x="9013370" y="329858"/>
                </a:lnTo>
                <a:lnTo>
                  <a:pt x="9013370" y="6362337"/>
                </a:lnTo>
                <a:lnTo>
                  <a:pt x="9009794" y="6411083"/>
                </a:lnTo>
                <a:lnTo>
                  <a:pt x="8999404" y="6457607"/>
                </a:lnTo>
                <a:lnTo>
                  <a:pt x="8982712" y="6501400"/>
                </a:lnTo>
                <a:lnTo>
                  <a:pt x="8960227" y="6541951"/>
                </a:lnTo>
                <a:lnTo>
                  <a:pt x="8932460" y="6578750"/>
                </a:lnTo>
                <a:lnTo>
                  <a:pt x="8899921" y="6611288"/>
                </a:lnTo>
                <a:lnTo>
                  <a:pt x="8863121" y="6639054"/>
                </a:lnTo>
                <a:lnTo>
                  <a:pt x="8822570" y="6661538"/>
                </a:lnTo>
                <a:lnTo>
                  <a:pt x="8778778" y="6678229"/>
                </a:lnTo>
                <a:lnTo>
                  <a:pt x="8732256" y="6688618"/>
                </a:lnTo>
                <a:lnTo>
                  <a:pt x="8683513" y="6692194"/>
                </a:lnTo>
                <a:lnTo>
                  <a:pt x="329858" y="6692194"/>
                </a:lnTo>
                <a:lnTo>
                  <a:pt x="281114" y="6688618"/>
                </a:lnTo>
                <a:lnTo>
                  <a:pt x="234591" y="6678229"/>
                </a:lnTo>
                <a:lnTo>
                  <a:pt x="190798" y="6661538"/>
                </a:lnTo>
                <a:lnTo>
                  <a:pt x="150247" y="6639054"/>
                </a:lnTo>
                <a:lnTo>
                  <a:pt x="113447" y="6611288"/>
                </a:lnTo>
                <a:lnTo>
                  <a:pt x="80908" y="6578750"/>
                </a:lnTo>
                <a:lnTo>
                  <a:pt x="53142" y="6541951"/>
                </a:lnTo>
                <a:lnTo>
                  <a:pt x="30657" y="6501400"/>
                </a:lnTo>
                <a:lnTo>
                  <a:pt x="13965" y="6457607"/>
                </a:lnTo>
                <a:lnTo>
                  <a:pt x="3576" y="6411083"/>
                </a:lnTo>
                <a:lnTo>
                  <a:pt x="0" y="6362337"/>
                </a:lnTo>
                <a:lnTo>
                  <a:pt x="0" y="329859"/>
                </a:lnTo>
                <a:close/>
              </a:path>
            </a:pathLst>
          </a:custGeom>
          <a:ln w="6350">
            <a:solidFill>
              <a:srgbClr val="000000"/>
            </a:solidFill>
          </a:ln>
        </p:spPr>
        <p:txBody>
          <a:bodyPr wrap="square" lIns="0" tIns="0" rIns="0" bIns="0" rtlCol="0"/>
          <a:lstStyle/>
          <a:p>
            <a:endParaRPr/>
          </a:p>
        </p:txBody>
      </p:sp>
      <p:sp>
        <p:nvSpPr>
          <p:cNvPr id="6" name="object 6"/>
          <p:cNvSpPr/>
          <p:nvPr/>
        </p:nvSpPr>
        <p:spPr>
          <a:xfrm>
            <a:off x="62931" y="1396720"/>
            <a:ext cx="9022080" cy="120650"/>
          </a:xfrm>
          <a:custGeom>
            <a:avLst/>
            <a:gdLst/>
            <a:ahLst/>
            <a:cxnLst/>
            <a:rect l="l" t="t" r="r" b="b"/>
            <a:pathLst>
              <a:path w="9022080" h="120650">
                <a:moveTo>
                  <a:pt x="0" y="0"/>
                </a:moveTo>
                <a:lnTo>
                  <a:pt x="9021531" y="0"/>
                </a:lnTo>
                <a:lnTo>
                  <a:pt x="9021531" y="120573"/>
                </a:lnTo>
                <a:lnTo>
                  <a:pt x="0" y="120573"/>
                </a:lnTo>
                <a:lnTo>
                  <a:pt x="0" y="0"/>
                </a:lnTo>
                <a:close/>
              </a:path>
            </a:pathLst>
          </a:custGeom>
          <a:solidFill>
            <a:srgbClr val="E6B1AA"/>
          </a:solidFill>
        </p:spPr>
        <p:txBody>
          <a:bodyPr wrap="square" lIns="0" tIns="0" rIns="0" bIns="0" rtlCol="0"/>
          <a:lstStyle/>
          <a:p>
            <a:endParaRPr/>
          </a:p>
        </p:txBody>
      </p:sp>
      <p:sp>
        <p:nvSpPr>
          <p:cNvPr id="7" name="object 7"/>
          <p:cNvSpPr/>
          <p:nvPr/>
        </p:nvSpPr>
        <p:spPr>
          <a:xfrm>
            <a:off x="62931" y="2976651"/>
            <a:ext cx="9022080" cy="111125"/>
          </a:xfrm>
          <a:custGeom>
            <a:avLst/>
            <a:gdLst/>
            <a:ahLst/>
            <a:cxnLst/>
            <a:rect l="l" t="t" r="r" b="b"/>
            <a:pathLst>
              <a:path w="9022080" h="111125">
                <a:moveTo>
                  <a:pt x="0" y="0"/>
                </a:moveTo>
                <a:lnTo>
                  <a:pt x="9021531" y="0"/>
                </a:lnTo>
                <a:lnTo>
                  <a:pt x="9021531" y="110528"/>
                </a:lnTo>
                <a:lnTo>
                  <a:pt x="0" y="110528"/>
                </a:lnTo>
                <a:lnTo>
                  <a:pt x="0" y="0"/>
                </a:lnTo>
                <a:close/>
              </a:path>
            </a:pathLst>
          </a:custGeom>
          <a:solidFill>
            <a:srgbClr val="908385"/>
          </a:solidFill>
        </p:spPr>
        <p:txBody>
          <a:bodyPr wrap="square" lIns="0" tIns="0" rIns="0" bIns="0" rtlCol="0"/>
          <a:lstStyle/>
          <a:p>
            <a:endParaRPr/>
          </a:p>
        </p:txBody>
      </p:sp>
      <p:sp>
        <p:nvSpPr>
          <p:cNvPr id="8" name="object 8"/>
          <p:cNvSpPr txBox="1"/>
          <p:nvPr/>
        </p:nvSpPr>
        <p:spPr>
          <a:xfrm>
            <a:off x="62931" y="1517294"/>
            <a:ext cx="9022080" cy="1366400"/>
          </a:xfrm>
          <a:prstGeom prst="rect">
            <a:avLst/>
          </a:prstGeom>
          <a:solidFill>
            <a:srgbClr val="D34817"/>
          </a:solidFill>
        </p:spPr>
        <p:txBody>
          <a:bodyPr vert="horz" wrap="square" lIns="0" tIns="34925" rIns="0" bIns="0" rtlCol="0">
            <a:spAutoFit/>
          </a:bodyPr>
          <a:lstStyle/>
          <a:p>
            <a:pPr marL="4088129" marR="937260" indent="-3164840" algn="ctr">
              <a:lnSpc>
                <a:spcPct val="150000"/>
              </a:lnSpc>
              <a:spcBef>
                <a:spcPts val="275"/>
              </a:spcBef>
            </a:pPr>
            <a:r>
              <a:rPr lang="en-US" sz="2800" dirty="0">
                <a:solidFill>
                  <a:schemeClr val="bg1"/>
                </a:solidFill>
                <a:latin typeface="Arial Rounded MT Bold" panose="020F0704030504030204" pitchFamily="34" charset="0"/>
              </a:rPr>
              <a:t>18CSC205J-Operating Systems</a:t>
            </a:r>
          </a:p>
          <a:p>
            <a:pPr marL="4088129" marR="937260" indent="-3164840" algn="ctr">
              <a:lnSpc>
                <a:spcPct val="150000"/>
              </a:lnSpc>
              <a:spcBef>
                <a:spcPts val="275"/>
              </a:spcBef>
            </a:pPr>
            <a:r>
              <a:rPr lang="en-US" sz="2800" b="1" spc="20" dirty="0">
                <a:solidFill>
                  <a:schemeClr val="bg1"/>
                </a:solidFill>
                <a:latin typeface="Arial Rounded MT Bold" panose="020F0704030504030204" pitchFamily="34" charset="0"/>
                <a:cs typeface="Times New Roman"/>
              </a:rPr>
              <a:t>    </a:t>
            </a:r>
            <a:r>
              <a:rPr sz="2800" b="1" spc="20" dirty="0">
                <a:solidFill>
                  <a:srgbClr val="FFFFFF"/>
                </a:solidFill>
                <a:latin typeface="Times New Roman"/>
                <a:cs typeface="Times New Roman"/>
              </a:rPr>
              <a:t>Unit</a:t>
            </a:r>
            <a:r>
              <a:rPr lang="en-US" sz="2800" b="1" spc="20" dirty="0">
                <a:solidFill>
                  <a:srgbClr val="FFFFFF"/>
                </a:solidFill>
                <a:latin typeface="Times New Roman"/>
                <a:cs typeface="Times New Roman"/>
              </a:rPr>
              <a:t>-</a:t>
            </a:r>
            <a:r>
              <a:rPr sz="2800" b="1" spc="-95" dirty="0">
                <a:solidFill>
                  <a:srgbClr val="FFFFFF"/>
                </a:solidFill>
                <a:latin typeface="Times New Roman"/>
                <a:cs typeface="Times New Roman"/>
              </a:rPr>
              <a:t> </a:t>
            </a:r>
            <a:r>
              <a:rPr lang="en-US" sz="2800" b="1" spc="-25" dirty="0">
                <a:solidFill>
                  <a:srgbClr val="FFFFFF"/>
                </a:solidFill>
                <a:latin typeface="Times New Roman"/>
                <a:cs typeface="Times New Roman"/>
              </a:rPr>
              <a:t>V</a:t>
            </a:r>
            <a:endParaRPr sz="2800" b="1" dirty="0">
              <a:latin typeface="Times New Roman"/>
              <a:cs typeface="Times New Roman"/>
            </a:endParaRPr>
          </a:p>
        </p:txBody>
      </p:sp>
      <p:sp>
        <p:nvSpPr>
          <p:cNvPr id="9" name="object 9"/>
          <p:cNvSpPr/>
          <p:nvPr/>
        </p:nvSpPr>
        <p:spPr>
          <a:xfrm>
            <a:off x="3136900" y="3721100"/>
            <a:ext cx="2289784" cy="2376258"/>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20" dirty="0"/>
              <a:t>SRM</a:t>
            </a:r>
          </a:p>
        </p:txBody>
      </p:sp>
      <p:sp>
        <p:nvSpPr>
          <p:cNvPr id="11" name="object 11"/>
          <p:cNvSpPr txBox="1"/>
          <p:nvPr/>
        </p:nvSpPr>
        <p:spPr>
          <a:xfrm>
            <a:off x="1382308" y="550162"/>
            <a:ext cx="6384925" cy="791210"/>
          </a:xfrm>
          <a:prstGeom prst="rect">
            <a:avLst/>
          </a:prstGeom>
        </p:spPr>
        <p:txBody>
          <a:bodyPr vert="horz" wrap="square" lIns="0" tIns="12700" rIns="0" bIns="0" rtlCol="0">
            <a:spAutoFit/>
          </a:bodyPr>
          <a:lstStyle/>
          <a:p>
            <a:pPr algn="ctr">
              <a:lnSpc>
                <a:spcPct val="100000"/>
              </a:lnSpc>
              <a:spcBef>
                <a:spcPts val="100"/>
              </a:spcBef>
            </a:pPr>
            <a:r>
              <a:rPr sz="2600" b="1" spc="-200" dirty="0">
                <a:solidFill>
                  <a:srgbClr val="BF0000"/>
                </a:solidFill>
                <a:latin typeface="Times New Roman"/>
                <a:cs typeface="Times New Roman"/>
              </a:rPr>
              <a:t>INSTITUTE </a:t>
            </a:r>
            <a:r>
              <a:rPr sz="2600" b="1" spc="-254" dirty="0">
                <a:solidFill>
                  <a:srgbClr val="BF0000"/>
                </a:solidFill>
                <a:latin typeface="Times New Roman"/>
                <a:cs typeface="Times New Roman"/>
              </a:rPr>
              <a:t>OF </a:t>
            </a:r>
            <a:r>
              <a:rPr lang="en-IN" sz="2600" b="1" spc="-254" dirty="0">
                <a:solidFill>
                  <a:srgbClr val="BF0000"/>
                </a:solidFill>
                <a:latin typeface="Times New Roman"/>
                <a:cs typeface="Times New Roman"/>
              </a:rPr>
              <a:t> </a:t>
            </a:r>
            <a:r>
              <a:rPr sz="2600" b="1" spc="-265" dirty="0">
                <a:solidFill>
                  <a:srgbClr val="BF0000"/>
                </a:solidFill>
                <a:latin typeface="Times New Roman"/>
                <a:cs typeface="Times New Roman"/>
              </a:rPr>
              <a:t>SCIENCE </a:t>
            </a:r>
            <a:r>
              <a:rPr sz="2600" b="1" spc="-105" dirty="0">
                <a:solidFill>
                  <a:srgbClr val="BF0000"/>
                </a:solidFill>
                <a:latin typeface="Times New Roman"/>
                <a:cs typeface="Times New Roman"/>
              </a:rPr>
              <a:t>AND</a:t>
            </a:r>
            <a:r>
              <a:rPr sz="2600" b="1" spc="-355" dirty="0">
                <a:solidFill>
                  <a:srgbClr val="BF0000"/>
                </a:solidFill>
                <a:latin typeface="Times New Roman"/>
                <a:cs typeface="Times New Roman"/>
              </a:rPr>
              <a:t> </a:t>
            </a:r>
            <a:r>
              <a:rPr sz="2600" b="1" spc="-225" dirty="0">
                <a:solidFill>
                  <a:srgbClr val="BF0000"/>
                </a:solidFill>
                <a:latin typeface="Times New Roman"/>
                <a:cs typeface="Times New Roman"/>
              </a:rPr>
              <a:t>TECHNOLOGY,</a:t>
            </a:r>
            <a:endParaRPr sz="2600" dirty="0">
              <a:latin typeface="Times New Roman"/>
              <a:cs typeface="Times New Roman"/>
            </a:endParaRPr>
          </a:p>
          <a:p>
            <a:pPr marL="6350" algn="ctr">
              <a:lnSpc>
                <a:spcPct val="100000"/>
              </a:lnSpc>
              <a:spcBef>
                <a:spcPts val="25"/>
              </a:spcBef>
            </a:pPr>
            <a:r>
              <a:rPr sz="2400" b="1" spc="-145" dirty="0">
                <a:solidFill>
                  <a:srgbClr val="BF0000"/>
                </a:solidFill>
                <a:latin typeface="Times New Roman"/>
                <a:cs typeface="Times New Roman"/>
              </a:rPr>
              <a:t>CHENNAI.</a:t>
            </a:r>
            <a:endParaRPr sz="2400" dirty="0">
              <a:latin typeface="Times New Roman"/>
              <a:cs typeface="Times New Roman"/>
            </a:endParaRPr>
          </a:p>
        </p:txBody>
      </p:sp>
      <p:sp>
        <p:nvSpPr>
          <p:cNvPr id="12" name="object 12"/>
          <p:cNvSpPr/>
          <p:nvPr/>
        </p:nvSpPr>
        <p:spPr>
          <a:xfrm>
            <a:off x="190500" y="190502"/>
            <a:ext cx="1040809" cy="108011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304800" y="1600200"/>
            <a:ext cx="7637462" cy="576263"/>
          </a:xfrm>
        </p:spPr>
        <p:txBody>
          <a:bodyPr/>
          <a:lstStyle/>
          <a:p>
            <a:pPr eaLnBrk="1" hangingPunct="1"/>
            <a:r>
              <a:rPr lang="en-US" altLang="en-US" dirty="0" smtClean="0"/>
              <a:t>Magnetic Tape</a:t>
            </a:r>
          </a:p>
        </p:txBody>
      </p:sp>
      <p:sp>
        <p:nvSpPr>
          <p:cNvPr id="19458" name="Rectangle 3"/>
          <p:cNvSpPr>
            <a:spLocks noGrp="1" noChangeArrowheads="1"/>
          </p:cNvSpPr>
          <p:nvPr>
            <p:ph type="body" idx="1"/>
          </p:nvPr>
        </p:nvSpPr>
        <p:spPr>
          <a:xfrm>
            <a:off x="381000" y="2327275"/>
            <a:ext cx="6999288" cy="3939540"/>
          </a:xfrm>
        </p:spPr>
        <p:txBody>
          <a:bodyPr/>
          <a:lstStyle/>
          <a:p>
            <a:pPr marL="342900" indent="-342900">
              <a:buFont typeface="Arial" pitchFamily="34" charset="0"/>
              <a:buChar char="•"/>
            </a:pPr>
            <a:r>
              <a:rPr lang="en-US" altLang="en-US" dirty="0" smtClean="0"/>
              <a:t>Was early secondary-storage medium</a:t>
            </a:r>
          </a:p>
          <a:p>
            <a:pPr marL="742950" lvl="1" indent="-285750">
              <a:buFont typeface="Arial" pitchFamily="34" charset="0"/>
              <a:buChar char="•"/>
            </a:pPr>
            <a:r>
              <a:rPr lang="en-US" altLang="en-US" dirty="0" smtClean="0"/>
              <a:t>Evolved from open spools to cartridges</a:t>
            </a:r>
          </a:p>
          <a:p>
            <a:pPr marL="342900" indent="-342900">
              <a:buFont typeface="Arial" pitchFamily="34" charset="0"/>
              <a:buChar char="•"/>
            </a:pPr>
            <a:r>
              <a:rPr lang="en-US" altLang="en-US" dirty="0" smtClean="0"/>
              <a:t>Relatively permanent and holds large quantities of data</a:t>
            </a:r>
          </a:p>
          <a:p>
            <a:pPr marL="342900" indent="-342900">
              <a:buFont typeface="Arial" pitchFamily="34" charset="0"/>
              <a:buChar char="•"/>
            </a:pPr>
            <a:r>
              <a:rPr lang="en-US" altLang="en-US" dirty="0" smtClean="0"/>
              <a:t>Access time slow</a:t>
            </a:r>
          </a:p>
          <a:p>
            <a:pPr marL="342900" indent="-342900">
              <a:buFont typeface="Arial" pitchFamily="34" charset="0"/>
              <a:buChar char="•"/>
            </a:pPr>
            <a:r>
              <a:rPr lang="en-US" altLang="en-US" dirty="0" smtClean="0"/>
              <a:t>Random access ~1000 times slower than disk</a:t>
            </a:r>
          </a:p>
          <a:p>
            <a:pPr marL="342900" indent="-342900">
              <a:buFont typeface="Arial" pitchFamily="34" charset="0"/>
              <a:buChar char="•"/>
            </a:pPr>
            <a:r>
              <a:rPr lang="en-US" altLang="en-US" dirty="0" smtClean="0"/>
              <a:t>Mainly used for backup, storage of infrequently-used data, transfer medium between systems</a:t>
            </a:r>
          </a:p>
          <a:p>
            <a:pPr marL="342900" indent="-342900">
              <a:buFont typeface="Arial" pitchFamily="34" charset="0"/>
              <a:buChar char="•"/>
            </a:pPr>
            <a:r>
              <a:rPr lang="en-US" altLang="en-US" dirty="0" smtClean="0"/>
              <a:t>Kept in spool and wound or rewound past read-write head</a:t>
            </a:r>
          </a:p>
          <a:p>
            <a:pPr marL="342900" indent="-342900">
              <a:buFont typeface="Arial" pitchFamily="34" charset="0"/>
              <a:buChar char="•"/>
            </a:pPr>
            <a:r>
              <a:rPr lang="en-US" altLang="en-US" dirty="0" smtClean="0"/>
              <a:t>Once data under head, transfer rates comparable to disk</a:t>
            </a:r>
          </a:p>
          <a:p>
            <a:pPr marL="742950" lvl="1" indent="-285750">
              <a:buFont typeface="Arial" pitchFamily="34" charset="0"/>
              <a:buChar char="•"/>
            </a:pPr>
            <a:r>
              <a:rPr lang="en-US" altLang="en-US" dirty="0" smtClean="0"/>
              <a:t>140MB/sec and greater</a:t>
            </a:r>
          </a:p>
          <a:p>
            <a:pPr marL="342900" indent="-342900">
              <a:buFont typeface="Arial" pitchFamily="34" charset="0"/>
              <a:buChar char="•"/>
            </a:pPr>
            <a:r>
              <a:rPr lang="en-US" altLang="en-US" dirty="0" smtClean="0"/>
              <a:t>200GB to 1.5TB typical storage</a:t>
            </a:r>
          </a:p>
          <a:p>
            <a:pPr marL="342900" indent="-342900">
              <a:buFont typeface="Arial" pitchFamily="34" charset="0"/>
              <a:buChar char="•"/>
            </a:pPr>
            <a:r>
              <a:rPr lang="en-US" altLang="en-US" dirty="0" smtClean="0"/>
              <a:t>Common technologies are LTO-{3,4,5} and T10000</a:t>
            </a:r>
          </a:p>
        </p:txBody>
      </p:sp>
      <p:sp>
        <p:nvSpPr>
          <p:cNvPr id="4"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Tree>
    <p:extLst>
      <p:ext uri="{BB962C8B-B14F-4D97-AF65-F5344CB8AC3E}">
        <p14:creationId xmlns:p14="http://schemas.microsoft.com/office/powerpoint/2010/main" val="676329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04800" y="1676400"/>
            <a:ext cx="7781925" cy="576263"/>
          </a:xfrm>
        </p:spPr>
        <p:txBody>
          <a:bodyPr/>
          <a:lstStyle/>
          <a:p>
            <a:pPr eaLnBrk="1" hangingPunct="1"/>
            <a:r>
              <a:rPr lang="en-US" altLang="en-US" dirty="0" smtClean="0"/>
              <a:t>Disk Structure</a:t>
            </a:r>
          </a:p>
        </p:txBody>
      </p:sp>
      <p:sp>
        <p:nvSpPr>
          <p:cNvPr id="21506" name="Rectangle 3"/>
          <p:cNvSpPr>
            <a:spLocks noGrp="1" noChangeArrowheads="1"/>
          </p:cNvSpPr>
          <p:nvPr>
            <p:ph type="body" idx="1"/>
          </p:nvPr>
        </p:nvSpPr>
        <p:spPr>
          <a:xfrm>
            <a:off x="304800" y="2327275"/>
            <a:ext cx="7313612" cy="4247317"/>
          </a:xfrm>
        </p:spPr>
        <p:txBody>
          <a:bodyPr/>
          <a:lstStyle/>
          <a:p>
            <a:pPr marL="342900" indent="-342900">
              <a:buFont typeface="Arial" pitchFamily="34" charset="0"/>
              <a:buChar char="•"/>
            </a:pPr>
            <a:r>
              <a:rPr lang="en-US" altLang="en-US" dirty="0" smtClean="0"/>
              <a:t>Disk drives are addressed as large 1-dimensional arrays of </a:t>
            </a:r>
            <a:r>
              <a:rPr lang="en-US" altLang="en-US" b="1" dirty="0" smtClean="0">
                <a:solidFill>
                  <a:srgbClr val="3366FF"/>
                </a:solidFill>
              </a:rPr>
              <a:t>logical blocks</a:t>
            </a:r>
            <a:r>
              <a:rPr lang="en-US" altLang="en-US" dirty="0" smtClean="0"/>
              <a:t>, where the logical block is the smallest unit of transfer</a:t>
            </a:r>
          </a:p>
          <a:p>
            <a:pPr marL="742950" lvl="1" indent="-285750">
              <a:buFont typeface="Arial" pitchFamily="34" charset="0"/>
              <a:buChar char="•"/>
            </a:pPr>
            <a:r>
              <a:rPr lang="en-US" altLang="en-US" dirty="0" smtClean="0"/>
              <a:t>Low-level formatting creates </a:t>
            </a:r>
            <a:r>
              <a:rPr lang="en-US" altLang="en-US" b="1" dirty="0" smtClean="0">
                <a:solidFill>
                  <a:srgbClr val="3366FF"/>
                </a:solidFill>
              </a:rPr>
              <a:t>logical blocks </a:t>
            </a:r>
            <a:r>
              <a:rPr lang="en-US" altLang="en-US" dirty="0" smtClean="0"/>
              <a:t>on physical media</a:t>
            </a:r>
          </a:p>
          <a:p>
            <a:pPr marL="342900" indent="-342900">
              <a:buFont typeface="Arial" pitchFamily="34" charset="0"/>
              <a:buChar char="•"/>
            </a:pPr>
            <a:r>
              <a:rPr lang="en-US" altLang="en-US" dirty="0" smtClean="0"/>
              <a:t>The 1-dimensional array of logical blocks is mapped into the sectors of the disk sequentially</a:t>
            </a:r>
          </a:p>
          <a:p>
            <a:pPr marL="742950" lvl="1" indent="-285750">
              <a:buFont typeface="Arial" pitchFamily="34" charset="0"/>
              <a:buChar char="•"/>
            </a:pPr>
            <a:r>
              <a:rPr lang="en-US" altLang="en-US" dirty="0" smtClean="0"/>
              <a:t>Sector 0 is the first sector of the first track on the outermost cylinder</a:t>
            </a:r>
          </a:p>
          <a:p>
            <a:pPr marL="742950" lvl="1" indent="-285750">
              <a:buFont typeface="Arial" pitchFamily="34" charset="0"/>
              <a:buChar char="•"/>
            </a:pPr>
            <a:r>
              <a:rPr lang="en-US" altLang="en-US" dirty="0" smtClean="0"/>
              <a:t>Mapping proceeds in order through that track, then the rest of the tracks in that cylinder, and then through the rest of the cylinders from outermost to innermost</a:t>
            </a:r>
          </a:p>
          <a:p>
            <a:pPr marL="742950" lvl="1" indent="-285750">
              <a:buFont typeface="Arial" pitchFamily="34" charset="0"/>
              <a:buChar char="•"/>
            </a:pPr>
            <a:r>
              <a:rPr lang="en-US" altLang="en-US" dirty="0" smtClean="0"/>
              <a:t>Logical to physical address should be easy</a:t>
            </a:r>
          </a:p>
          <a:p>
            <a:pPr marL="1200150" lvl="2" indent="-285750">
              <a:buFont typeface="Arial" pitchFamily="34" charset="0"/>
              <a:buChar char="•"/>
            </a:pPr>
            <a:r>
              <a:rPr lang="en-US" altLang="en-US" dirty="0" smtClean="0"/>
              <a:t>Except for bad sectors</a:t>
            </a:r>
          </a:p>
          <a:p>
            <a:pPr marL="1200150" lvl="2" indent="-285750">
              <a:buFont typeface="Arial" pitchFamily="34" charset="0"/>
              <a:buChar char="•"/>
            </a:pPr>
            <a:r>
              <a:rPr lang="en-US" altLang="en-US" dirty="0" smtClean="0"/>
              <a:t>Non-constant # of sectors per track via constant angular velocity</a:t>
            </a:r>
          </a:p>
          <a:p>
            <a:endParaRPr lang="en-US" altLang="en-US" dirty="0" smtClean="0"/>
          </a:p>
        </p:txBody>
      </p:sp>
      <p:sp>
        <p:nvSpPr>
          <p:cNvPr id="4"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Tree>
    <p:extLst>
      <p:ext uri="{BB962C8B-B14F-4D97-AF65-F5344CB8AC3E}">
        <p14:creationId xmlns:p14="http://schemas.microsoft.com/office/powerpoint/2010/main" val="654015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228600" y="1524000"/>
            <a:ext cx="7800975" cy="576263"/>
          </a:xfrm>
        </p:spPr>
        <p:txBody>
          <a:bodyPr/>
          <a:lstStyle/>
          <a:p>
            <a:pPr eaLnBrk="1" hangingPunct="1"/>
            <a:r>
              <a:rPr lang="en-US" altLang="en-US" dirty="0" smtClean="0"/>
              <a:t>Disk Attachment</a:t>
            </a:r>
          </a:p>
        </p:txBody>
      </p:sp>
      <p:sp>
        <p:nvSpPr>
          <p:cNvPr id="23554" name="Rectangle 3"/>
          <p:cNvSpPr>
            <a:spLocks noGrp="1" noChangeArrowheads="1"/>
          </p:cNvSpPr>
          <p:nvPr>
            <p:ph type="body" idx="1"/>
          </p:nvPr>
        </p:nvSpPr>
        <p:spPr>
          <a:xfrm>
            <a:off x="228600" y="2289894"/>
            <a:ext cx="7410450" cy="3416320"/>
          </a:xfrm>
        </p:spPr>
        <p:txBody>
          <a:bodyPr/>
          <a:lstStyle/>
          <a:p>
            <a:pPr marL="342900" indent="-342900">
              <a:buFont typeface="Arial" pitchFamily="34" charset="0"/>
              <a:buChar char="•"/>
            </a:pPr>
            <a:r>
              <a:rPr lang="en-US" altLang="en-US" dirty="0" smtClean="0"/>
              <a:t>Host-attached storage accessed through I/O ports talking to I/O busses</a:t>
            </a:r>
          </a:p>
          <a:p>
            <a:pPr marL="342900" indent="-342900">
              <a:buFont typeface="Arial" pitchFamily="34" charset="0"/>
              <a:buChar char="•"/>
            </a:pPr>
            <a:r>
              <a:rPr lang="en-US" altLang="en-US" dirty="0" smtClean="0"/>
              <a:t>SCSI itself is a bus, up to 16 devices on one cable, </a:t>
            </a:r>
            <a:r>
              <a:rPr lang="en-US" altLang="en-US" b="1" dirty="0" smtClean="0">
                <a:solidFill>
                  <a:srgbClr val="3366FF"/>
                </a:solidFill>
              </a:rPr>
              <a:t>SCSI initiator</a:t>
            </a:r>
            <a:r>
              <a:rPr lang="en-US" altLang="en-US" dirty="0" smtClean="0">
                <a:solidFill>
                  <a:srgbClr val="3366FF"/>
                </a:solidFill>
              </a:rPr>
              <a:t> </a:t>
            </a:r>
            <a:r>
              <a:rPr lang="en-US" altLang="en-US" dirty="0" smtClean="0"/>
              <a:t>requests operation and </a:t>
            </a:r>
            <a:r>
              <a:rPr lang="en-US" altLang="en-US" b="1" dirty="0" smtClean="0">
                <a:solidFill>
                  <a:srgbClr val="3366FF"/>
                </a:solidFill>
              </a:rPr>
              <a:t>SCSI targets</a:t>
            </a:r>
            <a:r>
              <a:rPr lang="en-US" altLang="en-US" dirty="0" smtClean="0">
                <a:solidFill>
                  <a:srgbClr val="3366FF"/>
                </a:solidFill>
              </a:rPr>
              <a:t> </a:t>
            </a:r>
            <a:r>
              <a:rPr lang="en-US" altLang="en-US" dirty="0" smtClean="0"/>
              <a:t>perform tasks </a:t>
            </a:r>
          </a:p>
          <a:p>
            <a:pPr marL="742950" lvl="1" indent="-285750">
              <a:buFont typeface="Arial" pitchFamily="34" charset="0"/>
              <a:buChar char="•"/>
            </a:pPr>
            <a:r>
              <a:rPr lang="en-US" altLang="en-US" dirty="0" smtClean="0"/>
              <a:t>Each target can have up to 8 </a:t>
            </a:r>
            <a:r>
              <a:rPr lang="en-US" altLang="en-US" b="1" dirty="0" smtClean="0">
                <a:solidFill>
                  <a:srgbClr val="3366FF"/>
                </a:solidFill>
              </a:rPr>
              <a:t>logical units</a:t>
            </a:r>
            <a:r>
              <a:rPr lang="en-US" altLang="en-US" dirty="0" smtClean="0">
                <a:solidFill>
                  <a:srgbClr val="3366FF"/>
                </a:solidFill>
              </a:rPr>
              <a:t> </a:t>
            </a:r>
            <a:r>
              <a:rPr lang="en-US" altLang="en-US" dirty="0" smtClean="0"/>
              <a:t>(disks attached to device controller)</a:t>
            </a:r>
          </a:p>
          <a:p>
            <a:pPr marL="342900" indent="-342900">
              <a:buFont typeface="Arial" pitchFamily="34" charset="0"/>
              <a:buChar char="•"/>
            </a:pPr>
            <a:r>
              <a:rPr lang="en-US" altLang="en-US" dirty="0" smtClean="0"/>
              <a:t>FC is high-speed serial architecture</a:t>
            </a:r>
          </a:p>
          <a:p>
            <a:pPr marL="742950" lvl="1" indent="-285750">
              <a:buFont typeface="Arial" pitchFamily="34" charset="0"/>
              <a:buChar char="•"/>
            </a:pPr>
            <a:r>
              <a:rPr lang="en-US" altLang="en-US" dirty="0" smtClean="0"/>
              <a:t>Can be switched fabric with 24-bit address space – the basis of </a:t>
            </a:r>
            <a:r>
              <a:rPr lang="en-US" altLang="en-US" b="1" dirty="0" smtClean="0">
                <a:solidFill>
                  <a:srgbClr val="3366FF"/>
                </a:solidFill>
              </a:rPr>
              <a:t>storage</a:t>
            </a:r>
            <a:r>
              <a:rPr lang="en-US" altLang="en-US" dirty="0" smtClean="0">
                <a:solidFill>
                  <a:srgbClr val="3366FF"/>
                </a:solidFill>
              </a:rPr>
              <a:t> </a:t>
            </a:r>
            <a:r>
              <a:rPr lang="en-US" altLang="en-US" b="1" dirty="0" smtClean="0">
                <a:solidFill>
                  <a:srgbClr val="3366FF"/>
                </a:solidFill>
              </a:rPr>
              <a:t>area networks</a:t>
            </a:r>
            <a:r>
              <a:rPr lang="en-US" altLang="en-US" b="1" dirty="0" smtClean="0"/>
              <a:t> </a:t>
            </a:r>
            <a:r>
              <a:rPr lang="en-US" altLang="en-US" b="1" dirty="0" smtClean="0">
                <a:solidFill>
                  <a:srgbClr val="3366FF"/>
                </a:solidFill>
              </a:rPr>
              <a:t>(SAN</a:t>
            </a:r>
            <a:r>
              <a:rPr lang="en-US" altLang="en-US" dirty="0" smtClean="0"/>
              <a:t>s</a:t>
            </a:r>
            <a:r>
              <a:rPr lang="en-US" altLang="en-US" b="1" dirty="0" smtClean="0">
                <a:solidFill>
                  <a:srgbClr val="3366FF"/>
                </a:solidFill>
              </a:rPr>
              <a:t>)</a:t>
            </a:r>
            <a:r>
              <a:rPr lang="en-US" altLang="en-US" dirty="0" smtClean="0"/>
              <a:t> in which many hosts attach to many storage units</a:t>
            </a:r>
          </a:p>
          <a:p>
            <a:pPr marL="342900" indent="-342900">
              <a:buFont typeface="Arial" pitchFamily="34" charset="0"/>
              <a:buChar char="•"/>
            </a:pPr>
            <a:r>
              <a:rPr lang="en-US" altLang="en-US" dirty="0" smtClean="0"/>
              <a:t>I/O directed to bus ID, device ID, logical unit (LUN)</a:t>
            </a:r>
          </a:p>
        </p:txBody>
      </p:sp>
      <p:sp>
        <p:nvSpPr>
          <p:cNvPr id="4"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Tree>
    <p:extLst>
      <p:ext uri="{BB962C8B-B14F-4D97-AF65-F5344CB8AC3E}">
        <p14:creationId xmlns:p14="http://schemas.microsoft.com/office/powerpoint/2010/main" val="2606544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304800" y="1447800"/>
            <a:ext cx="8229600" cy="576262"/>
          </a:xfrm>
        </p:spPr>
        <p:txBody>
          <a:bodyPr/>
          <a:lstStyle/>
          <a:p>
            <a:r>
              <a:rPr lang="en-US" altLang="en-US" dirty="0" smtClean="0"/>
              <a:t>Storage Array</a:t>
            </a:r>
          </a:p>
        </p:txBody>
      </p:sp>
      <p:sp>
        <p:nvSpPr>
          <p:cNvPr id="25602" name="Content Placeholder 2"/>
          <p:cNvSpPr>
            <a:spLocks noGrp="1"/>
          </p:cNvSpPr>
          <p:nvPr>
            <p:ph idx="1"/>
          </p:nvPr>
        </p:nvSpPr>
        <p:spPr>
          <a:xfrm>
            <a:off x="304800" y="2289894"/>
            <a:ext cx="7150100" cy="3754874"/>
          </a:xfrm>
        </p:spPr>
        <p:txBody>
          <a:bodyPr/>
          <a:lstStyle/>
          <a:p>
            <a:pPr marL="342900" indent="-342900">
              <a:buFont typeface="Arial" pitchFamily="34" charset="0"/>
              <a:buChar char="•"/>
            </a:pPr>
            <a:r>
              <a:rPr lang="en-US" altLang="en-US" dirty="0" smtClean="0"/>
              <a:t>Can just attach disks, or arrays of disks</a:t>
            </a:r>
          </a:p>
          <a:p>
            <a:pPr marL="342900" indent="-342900">
              <a:buFont typeface="Arial" pitchFamily="34" charset="0"/>
              <a:buChar char="•"/>
            </a:pPr>
            <a:r>
              <a:rPr lang="en-US" altLang="en-US" dirty="0" smtClean="0"/>
              <a:t>Storage Array has controller(s), provides features to attached host(s)</a:t>
            </a:r>
          </a:p>
          <a:p>
            <a:pPr marL="742950" lvl="1" indent="-285750">
              <a:buFont typeface="Arial" pitchFamily="34" charset="0"/>
              <a:buChar char="•"/>
            </a:pPr>
            <a:r>
              <a:rPr lang="en-US" altLang="en-US" sz="2000" dirty="0" smtClean="0"/>
              <a:t>Ports to connect hosts to array</a:t>
            </a:r>
          </a:p>
          <a:p>
            <a:pPr marL="742950" lvl="1" indent="-285750">
              <a:buFont typeface="Arial" pitchFamily="34" charset="0"/>
              <a:buChar char="•"/>
            </a:pPr>
            <a:r>
              <a:rPr lang="en-US" altLang="en-US" sz="2000" dirty="0" smtClean="0"/>
              <a:t>Memory, controlling software (sometimes NVRAM, </a:t>
            </a:r>
            <a:r>
              <a:rPr lang="en-US" altLang="en-US" sz="2000" dirty="0" err="1" smtClean="0"/>
              <a:t>etc</a:t>
            </a:r>
            <a:r>
              <a:rPr lang="en-US" altLang="en-US" sz="2000" dirty="0" smtClean="0"/>
              <a:t>)</a:t>
            </a:r>
          </a:p>
          <a:p>
            <a:pPr marL="742950" lvl="1" indent="-285750">
              <a:buFont typeface="Arial" pitchFamily="34" charset="0"/>
              <a:buChar char="•"/>
            </a:pPr>
            <a:r>
              <a:rPr lang="en-US" altLang="en-US" sz="2000" dirty="0" smtClean="0"/>
              <a:t>A few to thousands of disks</a:t>
            </a:r>
          </a:p>
          <a:p>
            <a:pPr marL="742950" lvl="1" indent="-285750">
              <a:buFont typeface="Arial" pitchFamily="34" charset="0"/>
              <a:buChar char="•"/>
            </a:pPr>
            <a:r>
              <a:rPr lang="en-US" altLang="en-US" sz="2000" dirty="0" smtClean="0"/>
              <a:t>RAID, hot spares, hot swap (discussed later)</a:t>
            </a:r>
          </a:p>
          <a:p>
            <a:pPr marL="742950" lvl="1" indent="-285750">
              <a:buFont typeface="Arial" pitchFamily="34" charset="0"/>
              <a:buChar char="•"/>
            </a:pPr>
            <a:r>
              <a:rPr lang="en-US" altLang="en-US" sz="2000" dirty="0" smtClean="0"/>
              <a:t>Shared storage -&gt; more efficiency</a:t>
            </a:r>
          </a:p>
          <a:p>
            <a:pPr marL="742950" lvl="1" indent="-285750">
              <a:buFont typeface="Arial" pitchFamily="34" charset="0"/>
              <a:buChar char="•"/>
            </a:pPr>
            <a:r>
              <a:rPr lang="en-US" altLang="en-US" sz="2000" dirty="0" smtClean="0"/>
              <a:t>Features found in some file systems</a:t>
            </a:r>
          </a:p>
          <a:p>
            <a:pPr marL="1200150" lvl="2" indent="-285750">
              <a:buFont typeface="Arial" pitchFamily="34" charset="0"/>
              <a:buChar char="•"/>
            </a:pPr>
            <a:r>
              <a:rPr lang="en-US" altLang="en-US" sz="2000" dirty="0" err="1" smtClean="0"/>
              <a:t>Snaphots</a:t>
            </a:r>
            <a:r>
              <a:rPr lang="en-US" altLang="en-US" sz="2000" dirty="0" smtClean="0"/>
              <a:t>, clones, thin provisioning, replication, </a:t>
            </a:r>
            <a:r>
              <a:rPr lang="en-US" altLang="en-US" sz="2000" dirty="0" err="1" smtClean="0"/>
              <a:t>deduplication</a:t>
            </a:r>
            <a:r>
              <a:rPr lang="en-US" altLang="en-US" sz="2000" dirty="0" smtClean="0"/>
              <a:t>, </a:t>
            </a:r>
            <a:r>
              <a:rPr lang="en-US" altLang="en-US" sz="2000" dirty="0" err="1" smtClean="0"/>
              <a:t>etc</a:t>
            </a:r>
            <a:endParaRPr lang="en-US" altLang="en-US" sz="2000" dirty="0" smtClean="0"/>
          </a:p>
          <a:p>
            <a:pPr lvl="2">
              <a:buFont typeface="Webdings" pitchFamily="18" charset="2"/>
              <a:buNone/>
            </a:pPr>
            <a:endParaRPr lang="en-US" altLang="en-US" dirty="0" smtClean="0"/>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Tree>
    <p:extLst>
      <p:ext uri="{BB962C8B-B14F-4D97-AF65-F5344CB8AC3E}">
        <p14:creationId xmlns:p14="http://schemas.microsoft.com/office/powerpoint/2010/main" val="3700687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407988" y="1447800"/>
            <a:ext cx="7948612" cy="576263"/>
          </a:xfrm>
        </p:spPr>
        <p:txBody>
          <a:bodyPr/>
          <a:lstStyle/>
          <a:p>
            <a:pPr eaLnBrk="1" hangingPunct="1"/>
            <a:r>
              <a:rPr lang="en-US" altLang="en-US" dirty="0" smtClean="0"/>
              <a:t>Storage Area Network</a:t>
            </a:r>
          </a:p>
        </p:txBody>
      </p:sp>
      <p:sp>
        <p:nvSpPr>
          <p:cNvPr id="26626" name="Rectangle 3"/>
          <p:cNvSpPr>
            <a:spLocks noGrp="1" noChangeArrowheads="1"/>
          </p:cNvSpPr>
          <p:nvPr>
            <p:ph type="body" idx="1"/>
          </p:nvPr>
        </p:nvSpPr>
        <p:spPr>
          <a:xfrm>
            <a:off x="304800" y="2133600"/>
            <a:ext cx="7732713" cy="677108"/>
          </a:xfrm>
        </p:spPr>
        <p:txBody>
          <a:bodyPr/>
          <a:lstStyle/>
          <a:p>
            <a:pPr marL="342900" indent="-342900">
              <a:buFont typeface="Arial" pitchFamily="34" charset="0"/>
              <a:buChar char="•"/>
            </a:pPr>
            <a:r>
              <a:rPr lang="en-US" altLang="en-US" dirty="0" smtClean="0"/>
              <a:t>Common in large storage environments</a:t>
            </a:r>
            <a:endParaRPr lang="en-US" altLang="en-US" sz="800" dirty="0" smtClean="0"/>
          </a:p>
          <a:p>
            <a:pPr marL="342900" indent="-342900">
              <a:buFont typeface="Arial" pitchFamily="34" charset="0"/>
              <a:buChar char="•"/>
            </a:pPr>
            <a:r>
              <a:rPr lang="en-US" altLang="en-US" dirty="0" smtClean="0"/>
              <a:t>Multiple hosts attached to multiple storage arrays - flexible</a:t>
            </a:r>
          </a:p>
        </p:txBody>
      </p:sp>
      <p:pic>
        <p:nvPicPr>
          <p:cNvPr id="26627" name="Picture 1" descr="10_03.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9049" y="2895600"/>
            <a:ext cx="561498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
        <p:nvSpPr>
          <p:cNvPr id="6" name="object 4"/>
          <p:cNvSpPr/>
          <p:nvPr/>
        </p:nvSpPr>
        <p:spPr>
          <a:xfrm>
            <a:off x="190500" y="190502"/>
            <a:ext cx="1040809" cy="107181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6097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228600" y="1600200"/>
            <a:ext cx="8229600" cy="576262"/>
          </a:xfrm>
        </p:spPr>
        <p:txBody>
          <a:bodyPr/>
          <a:lstStyle/>
          <a:p>
            <a:r>
              <a:rPr lang="en-US" altLang="en-US" dirty="0" smtClean="0"/>
              <a:t>Storage Area Network (Cont.)</a:t>
            </a:r>
          </a:p>
        </p:txBody>
      </p:sp>
      <p:sp>
        <p:nvSpPr>
          <p:cNvPr id="28674" name="Content Placeholder 2"/>
          <p:cNvSpPr>
            <a:spLocks noGrp="1"/>
          </p:cNvSpPr>
          <p:nvPr>
            <p:ph idx="1"/>
          </p:nvPr>
        </p:nvSpPr>
        <p:spPr>
          <a:xfrm>
            <a:off x="304800" y="2327275"/>
            <a:ext cx="6959600" cy="4154984"/>
          </a:xfrm>
        </p:spPr>
        <p:txBody>
          <a:bodyPr/>
          <a:lstStyle/>
          <a:p>
            <a:pPr marL="342900" indent="-342900">
              <a:buFont typeface="Arial" pitchFamily="34" charset="0"/>
              <a:buChar char="•"/>
            </a:pPr>
            <a:r>
              <a:rPr lang="en-US" altLang="en-US" dirty="0" smtClean="0">
                <a:latin typeface="Times New Roman" pitchFamily="18" charset="0"/>
                <a:cs typeface="Times New Roman" pitchFamily="18" charset="0"/>
              </a:rPr>
              <a:t>SAN is one or more storage arrays</a:t>
            </a:r>
          </a:p>
          <a:p>
            <a:pPr marL="742950" lvl="1" indent="-285750">
              <a:buFont typeface="Arial" pitchFamily="34" charset="0"/>
              <a:buChar char="•"/>
            </a:pPr>
            <a:r>
              <a:rPr lang="en-US" altLang="en-US" dirty="0" smtClean="0">
                <a:latin typeface="Times New Roman" pitchFamily="18" charset="0"/>
                <a:cs typeface="Times New Roman" pitchFamily="18" charset="0"/>
              </a:rPr>
              <a:t>Connected to one or more </a:t>
            </a:r>
            <a:r>
              <a:rPr lang="en-US" altLang="en-US" dirty="0" err="1" smtClean="0">
                <a:latin typeface="Times New Roman" pitchFamily="18" charset="0"/>
                <a:cs typeface="Times New Roman" pitchFamily="18" charset="0"/>
              </a:rPr>
              <a:t>Fibre</a:t>
            </a:r>
            <a:r>
              <a:rPr lang="en-US" altLang="en-US" dirty="0" smtClean="0">
                <a:latin typeface="Times New Roman" pitchFamily="18" charset="0"/>
                <a:cs typeface="Times New Roman" pitchFamily="18" charset="0"/>
              </a:rPr>
              <a:t> Channel switches</a:t>
            </a:r>
          </a:p>
          <a:p>
            <a:pPr marL="342900" indent="-342900">
              <a:buFont typeface="Arial" pitchFamily="34" charset="0"/>
              <a:buChar char="•"/>
            </a:pPr>
            <a:r>
              <a:rPr lang="en-US" altLang="en-US" dirty="0" smtClean="0">
                <a:latin typeface="Times New Roman" pitchFamily="18" charset="0"/>
                <a:cs typeface="Times New Roman" pitchFamily="18" charset="0"/>
              </a:rPr>
              <a:t>Hosts also attach to the switches</a:t>
            </a:r>
          </a:p>
          <a:p>
            <a:pPr marL="342900" indent="-342900">
              <a:buFont typeface="Arial" pitchFamily="34" charset="0"/>
              <a:buChar char="•"/>
            </a:pPr>
            <a:r>
              <a:rPr lang="en-US" altLang="en-US" dirty="0" smtClean="0">
                <a:latin typeface="Times New Roman" pitchFamily="18" charset="0"/>
                <a:cs typeface="Times New Roman" pitchFamily="18" charset="0"/>
              </a:rPr>
              <a:t>Storage made available via </a:t>
            </a:r>
            <a:r>
              <a:rPr lang="en-US" altLang="en-US" b="1" dirty="0" smtClean="0">
                <a:solidFill>
                  <a:srgbClr val="3366FF"/>
                </a:solidFill>
                <a:latin typeface="Times New Roman" pitchFamily="18" charset="0"/>
                <a:cs typeface="Times New Roman" pitchFamily="18" charset="0"/>
              </a:rPr>
              <a:t>LUN Masking </a:t>
            </a:r>
            <a:r>
              <a:rPr lang="en-US" altLang="en-US" dirty="0" smtClean="0">
                <a:latin typeface="Times New Roman" pitchFamily="18" charset="0"/>
                <a:cs typeface="Times New Roman" pitchFamily="18" charset="0"/>
              </a:rPr>
              <a:t>from specific arrays to specific servers</a:t>
            </a:r>
          </a:p>
          <a:p>
            <a:pPr marL="342900" indent="-342900">
              <a:buFont typeface="Arial" pitchFamily="34" charset="0"/>
              <a:buChar char="•"/>
            </a:pPr>
            <a:r>
              <a:rPr lang="en-US" altLang="en-US" dirty="0" smtClean="0">
                <a:latin typeface="Times New Roman" pitchFamily="18" charset="0"/>
                <a:cs typeface="Times New Roman" pitchFamily="18" charset="0"/>
              </a:rPr>
              <a:t>Easy to add or remove storage, add new host and allocate it storage</a:t>
            </a:r>
          </a:p>
          <a:p>
            <a:pPr marL="742950" lvl="1" indent="-285750">
              <a:buFont typeface="Arial" pitchFamily="34" charset="0"/>
              <a:buChar char="•"/>
            </a:pPr>
            <a:r>
              <a:rPr lang="en-US" altLang="en-US" dirty="0" smtClean="0">
                <a:latin typeface="Times New Roman" pitchFamily="18" charset="0"/>
                <a:cs typeface="Times New Roman" pitchFamily="18" charset="0"/>
              </a:rPr>
              <a:t>Over low-latency </a:t>
            </a:r>
            <a:r>
              <a:rPr lang="en-US" altLang="en-US" dirty="0" err="1" smtClean="0">
                <a:latin typeface="Times New Roman" pitchFamily="18" charset="0"/>
                <a:cs typeface="Times New Roman" pitchFamily="18" charset="0"/>
              </a:rPr>
              <a:t>Fibre</a:t>
            </a:r>
            <a:r>
              <a:rPr lang="en-US" altLang="en-US" dirty="0" smtClean="0">
                <a:latin typeface="Times New Roman" pitchFamily="18" charset="0"/>
                <a:cs typeface="Times New Roman" pitchFamily="18" charset="0"/>
              </a:rPr>
              <a:t> Channel fabric</a:t>
            </a:r>
          </a:p>
          <a:p>
            <a:pPr marL="342900" indent="-342900">
              <a:buFont typeface="Arial" pitchFamily="34" charset="0"/>
              <a:buChar char="•"/>
            </a:pPr>
            <a:r>
              <a:rPr lang="en-US" altLang="en-US" dirty="0" smtClean="0">
                <a:latin typeface="Times New Roman" pitchFamily="18" charset="0"/>
                <a:cs typeface="Times New Roman" pitchFamily="18" charset="0"/>
              </a:rPr>
              <a:t>Why have separate storage networks and communications networks?</a:t>
            </a:r>
          </a:p>
          <a:p>
            <a:pPr marL="742950" lvl="1" indent="-285750">
              <a:buFont typeface="Arial" pitchFamily="34" charset="0"/>
              <a:buChar char="•"/>
            </a:pPr>
            <a:r>
              <a:rPr lang="en-US" altLang="en-US" dirty="0" smtClean="0">
                <a:latin typeface="Times New Roman" pitchFamily="18" charset="0"/>
                <a:cs typeface="Times New Roman" pitchFamily="18" charset="0"/>
              </a:rPr>
              <a:t>Consider </a:t>
            </a:r>
            <a:r>
              <a:rPr lang="en-US" altLang="en-US" dirty="0" err="1" smtClean="0">
                <a:latin typeface="Times New Roman" pitchFamily="18" charset="0"/>
                <a:cs typeface="Times New Roman" pitchFamily="18" charset="0"/>
              </a:rPr>
              <a:t>iSCSI</a:t>
            </a:r>
            <a:r>
              <a:rPr lang="en-US" altLang="en-US" dirty="0" smtClean="0">
                <a:latin typeface="Times New Roman" pitchFamily="18" charset="0"/>
                <a:cs typeface="Times New Roman" pitchFamily="18" charset="0"/>
              </a:rPr>
              <a:t>, FCOE</a:t>
            </a:r>
          </a:p>
          <a:p>
            <a:endParaRPr lang="en-US" altLang="en-US" dirty="0" smtClean="0"/>
          </a:p>
          <a:p>
            <a:pPr lvl="1"/>
            <a:endParaRPr lang="en-US" altLang="en-US" dirty="0" smtClean="0"/>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Tree>
    <p:extLst>
      <p:ext uri="{BB962C8B-B14F-4D97-AF65-F5344CB8AC3E}">
        <p14:creationId xmlns:p14="http://schemas.microsoft.com/office/powerpoint/2010/main" val="2914461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1219200"/>
            <a:ext cx="7704137" cy="576262"/>
          </a:xfrm>
        </p:spPr>
        <p:txBody>
          <a:bodyPr/>
          <a:lstStyle/>
          <a:p>
            <a:pPr eaLnBrk="1" hangingPunct="1"/>
            <a:r>
              <a:rPr lang="en-US" altLang="en-US" dirty="0" smtClean="0"/>
              <a:t>Network-Attached Storage</a:t>
            </a:r>
          </a:p>
        </p:txBody>
      </p:sp>
      <p:sp>
        <p:nvSpPr>
          <p:cNvPr id="29698" name="Rectangle 3"/>
          <p:cNvSpPr>
            <a:spLocks noGrp="1" noChangeArrowheads="1"/>
          </p:cNvSpPr>
          <p:nvPr>
            <p:ph type="body" idx="1"/>
          </p:nvPr>
        </p:nvSpPr>
        <p:spPr>
          <a:xfrm>
            <a:off x="457200" y="1981200"/>
            <a:ext cx="7040562" cy="2923877"/>
          </a:xfrm>
        </p:spPr>
        <p:txBody>
          <a:bodyPr/>
          <a:lstStyle/>
          <a:p>
            <a:pPr marL="342900" indent="-342900">
              <a:buFont typeface="Arial" pitchFamily="34" charset="0"/>
              <a:buChar char="•"/>
            </a:pPr>
            <a:r>
              <a:rPr lang="en-US" altLang="en-US" dirty="0" smtClean="0">
                <a:latin typeface="Times New Roman" pitchFamily="18" charset="0"/>
                <a:cs typeface="Times New Roman" pitchFamily="18" charset="0"/>
              </a:rPr>
              <a:t>Network-attached storage (</a:t>
            </a:r>
            <a:r>
              <a:rPr lang="en-US" altLang="en-US" b="1" dirty="0" smtClean="0">
                <a:solidFill>
                  <a:srgbClr val="3366FF"/>
                </a:solidFill>
                <a:latin typeface="Times New Roman" pitchFamily="18" charset="0"/>
                <a:cs typeface="Times New Roman" pitchFamily="18" charset="0"/>
              </a:rPr>
              <a:t>NAS</a:t>
            </a:r>
            <a:r>
              <a:rPr lang="en-US" altLang="en-US" dirty="0" smtClean="0">
                <a:latin typeface="Times New Roman" pitchFamily="18" charset="0"/>
                <a:cs typeface="Times New Roman" pitchFamily="18" charset="0"/>
              </a:rPr>
              <a:t>) is storage made available over a network rather than over a local connection (such as a bus)</a:t>
            </a:r>
          </a:p>
          <a:p>
            <a:pPr marL="742950" lvl="1" indent="-285750">
              <a:buFont typeface="Arial" pitchFamily="34" charset="0"/>
              <a:buChar char="•"/>
            </a:pPr>
            <a:r>
              <a:rPr lang="en-US" altLang="en-US" dirty="0" smtClean="0">
                <a:latin typeface="Times New Roman" pitchFamily="18" charset="0"/>
                <a:cs typeface="Times New Roman" pitchFamily="18" charset="0"/>
              </a:rPr>
              <a:t>Remotely attaching to file systems</a:t>
            </a:r>
          </a:p>
          <a:p>
            <a:pPr marL="342900" indent="-342900">
              <a:buFont typeface="Arial" pitchFamily="34" charset="0"/>
              <a:buChar char="•"/>
            </a:pPr>
            <a:r>
              <a:rPr lang="en-US" altLang="en-US" dirty="0" smtClean="0">
                <a:latin typeface="Times New Roman" pitchFamily="18" charset="0"/>
                <a:cs typeface="Times New Roman" pitchFamily="18" charset="0"/>
              </a:rPr>
              <a:t>NFS and CIFS are common protocols</a:t>
            </a:r>
          </a:p>
          <a:p>
            <a:pPr marL="342900" indent="-342900">
              <a:buFont typeface="Arial" pitchFamily="34" charset="0"/>
              <a:buChar char="•"/>
            </a:pPr>
            <a:r>
              <a:rPr lang="en-US" altLang="en-US" dirty="0" smtClean="0">
                <a:latin typeface="Times New Roman" pitchFamily="18" charset="0"/>
                <a:cs typeface="Times New Roman" pitchFamily="18" charset="0"/>
              </a:rPr>
              <a:t>Implemented via remote procedure calls (RPCs) between host and storage over typically TCP or UDP on IP network</a:t>
            </a:r>
          </a:p>
          <a:p>
            <a:pPr marL="342900" indent="-342900">
              <a:buFont typeface="Arial" pitchFamily="34" charset="0"/>
              <a:buChar char="•"/>
            </a:pPr>
            <a:r>
              <a:rPr lang="en-US" altLang="en-US" b="1" dirty="0" err="1" smtClean="0">
                <a:solidFill>
                  <a:srgbClr val="3366FF"/>
                </a:solidFill>
                <a:latin typeface="Times New Roman" pitchFamily="18" charset="0"/>
                <a:cs typeface="Times New Roman" pitchFamily="18" charset="0"/>
              </a:rPr>
              <a:t>iSCSI</a:t>
            </a:r>
            <a:r>
              <a:rPr lang="en-US" altLang="en-US" dirty="0" smtClean="0">
                <a:latin typeface="Times New Roman" pitchFamily="18" charset="0"/>
                <a:cs typeface="Times New Roman" pitchFamily="18" charset="0"/>
              </a:rPr>
              <a:t> protocol uses IP network to carry the SCSI protocol</a:t>
            </a:r>
          </a:p>
          <a:p>
            <a:pPr lvl="1"/>
            <a:r>
              <a:rPr lang="en-US" altLang="en-US" dirty="0" smtClean="0">
                <a:latin typeface="Times New Roman" pitchFamily="18" charset="0"/>
                <a:cs typeface="Times New Roman" pitchFamily="18" charset="0"/>
              </a:rPr>
              <a:t>Remotely attaching to devices (blocks)</a:t>
            </a:r>
          </a:p>
        </p:txBody>
      </p:sp>
      <p:pic>
        <p:nvPicPr>
          <p:cNvPr id="29699"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850592"/>
            <a:ext cx="4805362"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
        <p:nvSpPr>
          <p:cNvPr id="6" name="object 4"/>
          <p:cNvSpPr/>
          <p:nvPr/>
        </p:nvSpPr>
        <p:spPr>
          <a:xfrm>
            <a:off x="190500" y="190502"/>
            <a:ext cx="1040809" cy="107181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30922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1219200"/>
            <a:ext cx="7704137" cy="492443"/>
          </a:xfrm>
        </p:spPr>
        <p:txBody>
          <a:bodyPr/>
          <a:lstStyle/>
          <a:p>
            <a:pPr eaLnBrk="1" hangingPunct="1"/>
            <a:r>
              <a:rPr lang="en-US" altLang="en-US" dirty="0" smtClean="0"/>
              <a:t>Disk Scheduling</a:t>
            </a:r>
          </a:p>
        </p:txBody>
      </p:sp>
      <p:sp>
        <p:nvSpPr>
          <p:cNvPr id="29698" name="Rectangle 3"/>
          <p:cNvSpPr>
            <a:spLocks noGrp="1" noChangeArrowheads="1"/>
          </p:cNvSpPr>
          <p:nvPr>
            <p:ph type="body" idx="1"/>
          </p:nvPr>
        </p:nvSpPr>
        <p:spPr>
          <a:xfrm>
            <a:off x="457200" y="1981200"/>
            <a:ext cx="7040562" cy="2708434"/>
          </a:xfrm>
        </p:spPr>
        <p:txBody>
          <a:bodyPr/>
          <a:lstStyle/>
          <a:p>
            <a:r>
              <a:rPr lang="en-US" altLang="en-US" dirty="0" smtClean="0"/>
              <a:t>The operating system is responsible for using hardware efficiently — for the disk drives, this means having a fast access time and disk bandwidth</a:t>
            </a:r>
            <a:endParaRPr lang="en-US" altLang="en-US" sz="1000" dirty="0" smtClean="0"/>
          </a:p>
          <a:p>
            <a:r>
              <a:rPr lang="en-US" altLang="en-US" dirty="0" smtClean="0"/>
              <a:t>Minimize seek time</a:t>
            </a:r>
            <a:endParaRPr lang="en-US" altLang="en-US" sz="1000" dirty="0" smtClean="0"/>
          </a:p>
          <a:p>
            <a:r>
              <a:rPr lang="en-US" altLang="en-US" dirty="0" smtClean="0"/>
              <a:t>Seek time </a:t>
            </a:r>
            <a:r>
              <a:rPr lang="en-US" altLang="en-US" dirty="0" smtClean="0">
                <a:sym typeface="Symbol" pitchFamily="18" charset="2"/>
              </a:rPr>
              <a:t> seek distance</a:t>
            </a:r>
            <a:endParaRPr lang="en-US" altLang="en-US" sz="1000" dirty="0" smtClean="0">
              <a:sym typeface="Symbol" pitchFamily="18" charset="2"/>
            </a:endParaRPr>
          </a:p>
          <a:p>
            <a:r>
              <a:rPr lang="en-US" altLang="en-US" dirty="0" smtClean="0">
                <a:sym typeface="Symbol" pitchFamily="18" charset="2"/>
              </a:rPr>
              <a:t>Disk </a:t>
            </a:r>
            <a:r>
              <a:rPr lang="en-US" altLang="en-US" b="1" dirty="0" smtClean="0">
                <a:solidFill>
                  <a:srgbClr val="3366FF"/>
                </a:solidFill>
                <a:sym typeface="Symbol" pitchFamily="18" charset="2"/>
              </a:rPr>
              <a:t>bandwidth</a:t>
            </a:r>
            <a:r>
              <a:rPr lang="en-US" altLang="en-US" dirty="0" smtClean="0">
                <a:solidFill>
                  <a:srgbClr val="3366FF"/>
                </a:solidFill>
                <a:sym typeface="Symbol" pitchFamily="18" charset="2"/>
              </a:rPr>
              <a:t> </a:t>
            </a:r>
            <a:r>
              <a:rPr lang="en-US" altLang="en-US" dirty="0" smtClean="0">
                <a:sym typeface="Symbol" pitchFamily="18" charset="2"/>
              </a:rPr>
              <a:t>is the total number of bytes transferred, divided by the total time between the first request for service and the completion of the last transfer</a:t>
            </a:r>
            <a:endParaRPr lang="en-US" altLang="en-US" dirty="0" smtClean="0"/>
          </a:p>
        </p:txBody>
      </p:sp>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
        <p:nvSpPr>
          <p:cNvPr id="6"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3092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1219200"/>
            <a:ext cx="7704137" cy="492443"/>
          </a:xfrm>
        </p:spPr>
        <p:txBody>
          <a:bodyPr/>
          <a:lstStyle/>
          <a:p>
            <a:pPr eaLnBrk="1" hangingPunct="1"/>
            <a:r>
              <a:rPr lang="en-US" altLang="en-US" dirty="0" smtClean="0"/>
              <a:t>Disk Scheduling(Contd..)</a:t>
            </a:r>
          </a:p>
        </p:txBody>
      </p:sp>
      <p:sp>
        <p:nvSpPr>
          <p:cNvPr id="29698" name="Rectangle 3"/>
          <p:cNvSpPr>
            <a:spLocks noGrp="1" noChangeArrowheads="1"/>
          </p:cNvSpPr>
          <p:nvPr>
            <p:ph type="body" idx="1"/>
          </p:nvPr>
        </p:nvSpPr>
        <p:spPr>
          <a:xfrm>
            <a:off x="457200" y="1981200"/>
            <a:ext cx="7040562" cy="3139321"/>
          </a:xfrm>
        </p:spPr>
        <p:txBody>
          <a:bodyPr/>
          <a:lstStyle/>
          <a:p>
            <a:pPr>
              <a:tabLst>
                <a:tab pos="1708150" algn="l"/>
              </a:tabLst>
            </a:pPr>
            <a:r>
              <a:rPr lang="en-US" altLang="en-US" dirty="0" smtClean="0"/>
              <a:t>There are many sources of disk I/O request</a:t>
            </a:r>
          </a:p>
          <a:p>
            <a:pPr lvl="1">
              <a:tabLst>
                <a:tab pos="1708150" algn="l"/>
              </a:tabLst>
            </a:pPr>
            <a:r>
              <a:rPr lang="en-US" altLang="en-US" dirty="0" smtClean="0"/>
              <a:t>OS</a:t>
            </a:r>
          </a:p>
          <a:p>
            <a:pPr lvl="1">
              <a:tabLst>
                <a:tab pos="1708150" algn="l"/>
              </a:tabLst>
            </a:pPr>
            <a:r>
              <a:rPr lang="en-US" altLang="en-US" dirty="0" smtClean="0"/>
              <a:t>System processes</a:t>
            </a:r>
          </a:p>
          <a:p>
            <a:pPr lvl="1">
              <a:tabLst>
                <a:tab pos="1708150" algn="l"/>
              </a:tabLst>
            </a:pPr>
            <a:r>
              <a:rPr lang="en-US" altLang="en-US" dirty="0" smtClean="0"/>
              <a:t>Users processes</a:t>
            </a:r>
          </a:p>
          <a:p>
            <a:pPr>
              <a:tabLst>
                <a:tab pos="1708150" algn="l"/>
              </a:tabLst>
            </a:pPr>
            <a:r>
              <a:rPr lang="en-US" altLang="en-US" dirty="0" smtClean="0"/>
              <a:t>I/O request includes input or output mode, disk address, memory address, number of sectors to transfer</a:t>
            </a:r>
          </a:p>
          <a:p>
            <a:pPr>
              <a:tabLst>
                <a:tab pos="1708150" algn="l"/>
              </a:tabLst>
            </a:pPr>
            <a:r>
              <a:rPr lang="en-US" altLang="en-US" dirty="0" smtClean="0"/>
              <a:t>OS maintains queue of requests, per disk or device</a:t>
            </a:r>
          </a:p>
          <a:p>
            <a:pPr>
              <a:tabLst>
                <a:tab pos="1708150" algn="l"/>
              </a:tabLst>
            </a:pPr>
            <a:r>
              <a:rPr lang="en-US" altLang="en-US" dirty="0" smtClean="0"/>
              <a:t>Idle disk can immediately work on I/O request, busy disk means work must queue</a:t>
            </a:r>
          </a:p>
          <a:p>
            <a:pPr lvl="1">
              <a:tabLst>
                <a:tab pos="1708150" algn="l"/>
              </a:tabLst>
            </a:pPr>
            <a:r>
              <a:rPr lang="en-US" altLang="en-US" dirty="0" smtClean="0"/>
              <a:t>Optimization algorithms only make sense when a queue exists</a:t>
            </a:r>
          </a:p>
        </p:txBody>
      </p:sp>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
        <p:nvSpPr>
          <p:cNvPr id="6"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30922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1219200"/>
            <a:ext cx="7704137" cy="492443"/>
          </a:xfrm>
        </p:spPr>
        <p:txBody>
          <a:bodyPr/>
          <a:lstStyle/>
          <a:p>
            <a:pPr eaLnBrk="1" hangingPunct="1"/>
            <a:r>
              <a:rPr lang="en-US" altLang="en-US" dirty="0" smtClean="0"/>
              <a:t>Disk Scheduling(Contd..)</a:t>
            </a:r>
          </a:p>
        </p:txBody>
      </p:sp>
      <p:sp>
        <p:nvSpPr>
          <p:cNvPr id="29698" name="Rectangle 3"/>
          <p:cNvSpPr>
            <a:spLocks noGrp="1" noChangeArrowheads="1"/>
          </p:cNvSpPr>
          <p:nvPr>
            <p:ph type="body" idx="1"/>
          </p:nvPr>
        </p:nvSpPr>
        <p:spPr>
          <a:xfrm>
            <a:off x="457200" y="1981200"/>
            <a:ext cx="7040562" cy="3385542"/>
          </a:xfrm>
        </p:spPr>
        <p:txBody>
          <a:bodyPr/>
          <a:lstStyle/>
          <a:p>
            <a:pPr>
              <a:tabLst>
                <a:tab pos="1708150" algn="l"/>
              </a:tabLst>
            </a:pPr>
            <a:r>
              <a:rPr lang="en-US" altLang="en-US" dirty="0" smtClean="0"/>
              <a:t>Note that drive controllers have small buffers and can manage a queue of I/O requests (of varying </a:t>
            </a:r>
            <a:r>
              <a:rPr lang="ja-JP" altLang="en-US" smtClean="0"/>
              <a:t>“</a:t>
            </a:r>
            <a:r>
              <a:rPr lang="en-US" altLang="ja-JP" dirty="0" smtClean="0"/>
              <a:t>depth</a:t>
            </a:r>
            <a:r>
              <a:rPr lang="ja-JP" altLang="en-US" smtClean="0"/>
              <a:t>”</a:t>
            </a:r>
            <a:r>
              <a:rPr lang="en-US" altLang="ja-JP" dirty="0" smtClean="0"/>
              <a:t>)</a:t>
            </a:r>
            <a:endParaRPr lang="en-US" altLang="en-US" dirty="0" smtClean="0"/>
          </a:p>
          <a:p>
            <a:pPr>
              <a:tabLst>
                <a:tab pos="1708150" algn="l"/>
              </a:tabLst>
            </a:pPr>
            <a:r>
              <a:rPr lang="en-US" altLang="en-US" dirty="0" smtClean="0"/>
              <a:t>Several algorithms exist to schedule the servicing of disk I/O requests</a:t>
            </a:r>
          </a:p>
          <a:p>
            <a:pPr>
              <a:tabLst>
                <a:tab pos="1708150" algn="l"/>
              </a:tabLst>
            </a:pPr>
            <a:r>
              <a:rPr lang="en-US" altLang="en-US" dirty="0" smtClean="0"/>
              <a:t>The analysis is true for one or many platters</a:t>
            </a:r>
          </a:p>
          <a:p>
            <a:pPr>
              <a:tabLst>
                <a:tab pos="1708150" algn="l"/>
              </a:tabLst>
            </a:pPr>
            <a:r>
              <a:rPr lang="en-US" altLang="en-US" dirty="0" smtClean="0"/>
              <a:t>We illustrate scheduling algorithms with a request queue (0-199)</a:t>
            </a:r>
          </a:p>
          <a:p>
            <a:pPr>
              <a:buFont typeface="Monotype Sorts" pitchFamily="-84" charset="2"/>
              <a:buNone/>
              <a:tabLst>
                <a:tab pos="1708150" algn="l"/>
              </a:tabLst>
            </a:pPr>
            <a:r>
              <a:rPr lang="en-US" altLang="en-US" dirty="0" smtClean="0"/>
              <a:t>		</a:t>
            </a:r>
            <a:br>
              <a:rPr lang="en-US" altLang="en-US" dirty="0" smtClean="0"/>
            </a:br>
            <a:r>
              <a:rPr lang="en-US" altLang="en-US" dirty="0" smtClean="0"/>
              <a:t>	98, 183, 37, 122, 14, 124, 65, 67</a:t>
            </a:r>
          </a:p>
          <a:p>
            <a:pPr>
              <a:buFont typeface="Monotype Sorts" pitchFamily="-84" charset="2"/>
              <a:buNone/>
              <a:tabLst>
                <a:tab pos="1708150" algn="l"/>
              </a:tabLst>
            </a:pPr>
            <a:r>
              <a:rPr lang="en-US" altLang="en-US" dirty="0" smtClean="0"/>
              <a:t>	Head pointer 53</a:t>
            </a:r>
          </a:p>
        </p:txBody>
      </p:sp>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
        <p:nvSpPr>
          <p:cNvPr id="6"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30922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20" dirty="0"/>
              <a:t>SRM</a:t>
            </a:r>
          </a:p>
        </p:txBody>
      </p:sp>
      <p:sp>
        <p:nvSpPr>
          <p:cNvPr id="3" name="object 3"/>
          <p:cNvSpPr txBox="1"/>
          <p:nvPr/>
        </p:nvSpPr>
        <p:spPr>
          <a:xfrm>
            <a:off x="383540" y="386918"/>
            <a:ext cx="8531860" cy="2444259"/>
          </a:xfrm>
          <a:prstGeom prst="rect">
            <a:avLst/>
          </a:prstGeom>
        </p:spPr>
        <p:txBody>
          <a:bodyPr vert="horz" wrap="square" lIns="0" tIns="12700" rIns="0" bIns="0" rtlCol="0">
            <a:spAutoFit/>
          </a:bodyPr>
          <a:lstStyle/>
          <a:p>
            <a:pPr marL="1010919">
              <a:lnSpc>
                <a:spcPct val="100000"/>
              </a:lnSpc>
              <a:spcBef>
                <a:spcPts val="100"/>
              </a:spcBef>
            </a:pPr>
            <a:r>
              <a:rPr sz="2600" b="1" spc="-200" dirty="0">
                <a:solidFill>
                  <a:srgbClr val="BF0000"/>
                </a:solidFill>
                <a:latin typeface="Times New Roman"/>
                <a:cs typeface="Times New Roman"/>
              </a:rPr>
              <a:t>INSTITUTE </a:t>
            </a:r>
            <a:r>
              <a:rPr sz="2600" b="1" spc="-254" dirty="0">
                <a:solidFill>
                  <a:srgbClr val="BF0000"/>
                </a:solidFill>
                <a:latin typeface="Times New Roman"/>
                <a:cs typeface="Times New Roman"/>
              </a:rPr>
              <a:t>OF </a:t>
            </a:r>
            <a:r>
              <a:rPr lang="en-IN" sz="2600" b="1" spc="-254" dirty="0">
                <a:solidFill>
                  <a:srgbClr val="BF0000"/>
                </a:solidFill>
                <a:latin typeface="Times New Roman"/>
                <a:cs typeface="Times New Roman"/>
              </a:rPr>
              <a:t> </a:t>
            </a:r>
            <a:r>
              <a:rPr sz="2600" b="1" spc="-265" dirty="0">
                <a:solidFill>
                  <a:srgbClr val="BF0000"/>
                </a:solidFill>
                <a:latin typeface="Times New Roman"/>
                <a:cs typeface="Times New Roman"/>
              </a:rPr>
              <a:t>SCIENCE </a:t>
            </a:r>
            <a:r>
              <a:rPr sz="2600" b="1" spc="-105" dirty="0">
                <a:solidFill>
                  <a:srgbClr val="BF0000"/>
                </a:solidFill>
                <a:latin typeface="Times New Roman"/>
                <a:cs typeface="Times New Roman"/>
              </a:rPr>
              <a:t>AND</a:t>
            </a:r>
            <a:r>
              <a:rPr sz="2600" b="1" spc="-345" dirty="0">
                <a:solidFill>
                  <a:srgbClr val="BF0000"/>
                </a:solidFill>
                <a:latin typeface="Times New Roman"/>
                <a:cs typeface="Times New Roman"/>
              </a:rPr>
              <a:t> </a:t>
            </a:r>
            <a:r>
              <a:rPr sz="2600" b="1" spc="-225" dirty="0">
                <a:solidFill>
                  <a:srgbClr val="BF0000"/>
                </a:solidFill>
                <a:latin typeface="Times New Roman"/>
                <a:cs typeface="Times New Roman"/>
              </a:rPr>
              <a:t>TECHNOLOGY,</a:t>
            </a:r>
            <a:endParaRPr sz="2600" dirty="0">
              <a:latin typeface="Times New Roman"/>
              <a:cs typeface="Times New Roman"/>
            </a:endParaRPr>
          </a:p>
          <a:p>
            <a:pPr marL="179070" algn="ctr">
              <a:lnSpc>
                <a:spcPct val="100000"/>
              </a:lnSpc>
              <a:spcBef>
                <a:spcPts val="25"/>
              </a:spcBef>
            </a:pPr>
            <a:r>
              <a:rPr sz="2400" b="1" spc="-145" dirty="0" smtClean="0">
                <a:solidFill>
                  <a:srgbClr val="BF0000"/>
                </a:solidFill>
                <a:latin typeface="Times New Roman"/>
                <a:cs typeface="Times New Roman"/>
              </a:rPr>
              <a:t>CHENNAI.</a:t>
            </a:r>
            <a:endParaRPr lang="en-IN" sz="2400" dirty="0">
              <a:latin typeface="Times New Roman"/>
              <a:cs typeface="Times New Roman"/>
            </a:endParaRPr>
          </a:p>
          <a:p>
            <a:pPr marL="179070" algn="ctr">
              <a:lnSpc>
                <a:spcPct val="100000"/>
              </a:lnSpc>
              <a:spcBef>
                <a:spcPts val="25"/>
              </a:spcBef>
            </a:pPr>
            <a:endParaRPr lang="en-IN" sz="2400" b="1" spc="45" dirty="0">
              <a:solidFill>
                <a:srgbClr val="003300"/>
              </a:solidFill>
              <a:latin typeface="Times New Roman"/>
              <a:cs typeface="Times New Roman"/>
            </a:endParaRPr>
          </a:p>
          <a:p>
            <a:pPr marL="179070" algn="ctr">
              <a:lnSpc>
                <a:spcPct val="100000"/>
              </a:lnSpc>
              <a:spcBef>
                <a:spcPts val="25"/>
              </a:spcBef>
            </a:pPr>
            <a:r>
              <a:rPr sz="2400" b="1" spc="45" dirty="0" smtClean="0">
                <a:solidFill>
                  <a:srgbClr val="003300"/>
                </a:solidFill>
                <a:latin typeface="Times New Roman"/>
                <a:cs typeface="Times New Roman"/>
              </a:rPr>
              <a:t>UNIT </a:t>
            </a:r>
            <a:r>
              <a:rPr lang="en-US" sz="2400" b="1" spc="45" dirty="0">
                <a:solidFill>
                  <a:srgbClr val="003300"/>
                </a:solidFill>
                <a:latin typeface="Times New Roman"/>
                <a:cs typeface="Times New Roman"/>
              </a:rPr>
              <a:t>V</a:t>
            </a:r>
            <a:r>
              <a:rPr sz="2400" b="1" spc="45" dirty="0" smtClean="0">
                <a:solidFill>
                  <a:srgbClr val="003300"/>
                </a:solidFill>
                <a:latin typeface="Times New Roman"/>
                <a:cs typeface="Times New Roman"/>
              </a:rPr>
              <a:t>  </a:t>
            </a:r>
            <a:r>
              <a:rPr lang="en-IN" sz="2400" b="1" spc="45" dirty="0" smtClean="0">
                <a:solidFill>
                  <a:srgbClr val="003300"/>
                </a:solidFill>
                <a:latin typeface="Times New Roman"/>
                <a:cs typeface="Times New Roman"/>
              </a:rPr>
              <a:t>SYLLABUS</a:t>
            </a:r>
            <a:endParaRPr sz="2400" b="1" spc="45" dirty="0">
              <a:solidFill>
                <a:srgbClr val="003300"/>
              </a:solidFill>
              <a:latin typeface="Times New Roman"/>
              <a:cs typeface="Times New Roman"/>
            </a:endParaRPr>
          </a:p>
          <a:p>
            <a:pPr algn="just"/>
            <a:r>
              <a:rPr lang="en-US" sz="2000" spc="40" dirty="0">
                <a:latin typeface="Times New Roman"/>
                <a:cs typeface="Times New Roman"/>
              </a:rPr>
              <a:t>Mass storage structure-Overview of Mass storage structure-Magnetic Disks</a:t>
            </a:r>
          </a:p>
          <a:p>
            <a:pPr algn="just"/>
            <a:r>
              <a:rPr lang="en-US" sz="2000" spc="40" dirty="0">
                <a:latin typeface="Times New Roman"/>
                <a:cs typeface="Times New Roman"/>
              </a:rPr>
              <a:t>Disk </a:t>
            </a:r>
            <a:r>
              <a:rPr lang="en-US" sz="2000" spc="40" dirty="0" smtClean="0">
                <a:latin typeface="Times New Roman"/>
                <a:cs typeface="Times New Roman"/>
              </a:rPr>
              <a:t>Scheduling-File System Interface-File Sharing and </a:t>
            </a:r>
            <a:r>
              <a:rPr lang="en-US" sz="2000" spc="40" dirty="0" smtClean="0">
                <a:latin typeface="Times New Roman"/>
                <a:cs typeface="Times New Roman"/>
              </a:rPr>
              <a:t>Protection-File System </a:t>
            </a:r>
            <a:r>
              <a:rPr lang="en-US" sz="2000" spc="40" smtClean="0">
                <a:latin typeface="Times New Roman"/>
                <a:cs typeface="Times New Roman"/>
              </a:rPr>
              <a:t>Implementation-File Structure</a:t>
            </a:r>
            <a:endParaRPr lang="en-US" sz="2000" spc="40" dirty="0">
              <a:latin typeface="Times New Roman"/>
              <a:cs typeface="Times New Roman"/>
            </a:endParaRPr>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1219200"/>
            <a:ext cx="7704137" cy="492443"/>
          </a:xfrm>
        </p:spPr>
        <p:txBody>
          <a:bodyPr/>
          <a:lstStyle/>
          <a:p>
            <a:pPr eaLnBrk="1" hangingPunct="1"/>
            <a:r>
              <a:rPr lang="en-US" altLang="en-US" dirty="0" smtClean="0"/>
              <a:t>FCFS</a:t>
            </a:r>
          </a:p>
        </p:txBody>
      </p:sp>
      <p:sp>
        <p:nvSpPr>
          <p:cNvPr id="29698" name="Rectangle 3"/>
          <p:cNvSpPr>
            <a:spLocks noGrp="1" noChangeArrowheads="1"/>
          </p:cNvSpPr>
          <p:nvPr>
            <p:ph type="body" idx="1"/>
          </p:nvPr>
        </p:nvSpPr>
        <p:spPr>
          <a:xfrm>
            <a:off x="457200" y="1828800"/>
            <a:ext cx="7040562" cy="677108"/>
          </a:xfrm>
        </p:spPr>
        <p:txBody>
          <a:bodyPr/>
          <a:lstStyle/>
          <a:p>
            <a:pPr algn="ctr">
              <a:tabLst>
                <a:tab pos="1708150" algn="l"/>
              </a:tabLst>
            </a:pPr>
            <a:r>
              <a:rPr lang="en-US" altLang="en-US" dirty="0" smtClean="0">
                <a:latin typeface="Helvetica" pitchFamily="-84" charset="0"/>
              </a:rPr>
              <a:t>Illustration shows total head movement of 640 cylinders</a:t>
            </a:r>
          </a:p>
          <a:p>
            <a:pPr>
              <a:tabLst>
                <a:tab pos="1708150" algn="l"/>
              </a:tabLst>
            </a:pPr>
            <a:endParaRPr lang="en-US" altLang="en-US" dirty="0" smtClean="0"/>
          </a:p>
        </p:txBody>
      </p:sp>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
        <p:nvSpPr>
          <p:cNvPr id="6"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pic>
        <p:nvPicPr>
          <p:cNvPr id="7" name="Picture 6"/>
          <p:cNvPicPr>
            <a:picLocks noChangeAspect="1" noChangeArrowheads="1"/>
          </p:cNvPicPr>
          <p:nvPr/>
        </p:nvPicPr>
        <p:blipFill>
          <a:blip r:embed="rId4" cstate="print"/>
          <a:srcRect/>
          <a:stretch>
            <a:fillRect/>
          </a:stretch>
        </p:blipFill>
        <p:spPr bwMode="auto">
          <a:xfrm>
            <a:off x="1219200" y="2514600"/>
            <a:ext cx="5840412" cy="4002087"/>
          </a:xfrm>
          <a:prstGeom prst="rect">
            <a:avLst/>
          </a:prstGeom>
          <a:noFill/>
          <a:ln w="9525">
            <a:noFill/>
            <a:miter lim="800000"/>
            <a:headEnd/>
            <a:tailEnd/>
          </a:ln>
        </p:spPr>
      </p:pic>
    </p:spTree>
    <p:extLst>
      <p:ext uri="{BB962C8B-B14F-4D97-AF65-F5344CB8AC3E}">
        <p14:creationId xmlns:p14="http://schemas.microsoft.com/office/powerpoint/2010/main" val="1830922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1219200"/>
            <a:ext cx="7704137" cy="492443"/>
          </a:xfrm>
        </p:spPr>
        <p:txBody>
          <a:bodyPr/>
          <a:lstStyle/>
          <a:p>
            <a:pPr eaLnBrk="1" hangingPunct="1"/>
            <a:r>
              <a:rPr lang="en-US" altLang="en-US" dirty="0" smtClean="0"/>
              <a:t>C SCAN</a:t>
            </a:r>
          </a:p>
        </p:txBody>
      </p:sp>
      <p:sp>
        <p:nvSpPr>
          <p:cNvPr id="29698" name="Rectangle 3"/>
          <p:cNvSpPr>
            <a:spLocks noGrp="1" noChangeArrowheads="1"/>
          </p:cNvSpPr>
          <p:nvPr>
            <p:ph type="body" idx="1"/>
          </p:nvPr>
        </p:nvSpPr>
        <p:spPr>
          <a:xfrm>
            <a:off x="457200" y="1981200"/>
            <a:ext cx="7040562" cy="2923877"/>
          </a:xfrm>
        </p:spPr>
        <p:txBody>
          <a:bodyPr/>
          <a:lstStyle/>
          <a:p>
            <a:r>
              <a:rPr lang="en-US" altLang="en-US" dirty="0" smtClean="0"/>
              <a:t>Provides a more uniform wait time than SCAN</a:t>
            </a:r>
          </a:p>
          <a:p>
            <a:r>
              <a:rPr lang="en-US" altLang="en-US" dirty="0" smtClean="0"/>
              <a:t>The head moves from one end of the disk to the other, servicing requests as it goes</a:t>
            </a:r>
          </a:p>
          <a:p>
            <a:pPr lvl="1"/>
            <a:r>
              <a:rPr lang="en-US" altLang="en-US" dirty="0" smtClean="0"/>
              <a:t>When it reaches the other end, however, it immediately returns to the beginning of the disk, without servicing any requests on the return trip</a:t>
            </a:r>
          </a:p>
          <a:p>
            <a:r>
              <a:rPr lang="en-US" altLang="en-US" dirty="0" smtClean="0"/>
              <a:t>Treats the cylinders as a circular list that wraps around from the last cylinder to the first one</a:t>
            </a:r>
          </a:p>
          <a:p>
            <a:r>
              <a:rPr lang="en-US" altLang="en-US" dirty="0" smtClean="0"/>
              <a:t>Total number of cylinders?</a:t>
            </a:r>
          </a:p>
          <a:p>
            <a:pPr>
              <a:tabLst>
                <a:tab pos="1708150" algn="l"/>
              </a:tabLst>
            </a:pPr>
            <a:endParaRPr lang="en-US" altLang="en-US" dirty="0" smtClean="0"/>
          </a:p>
        </p:txBody>
      </p:sp>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
        <p:nvSpPr>
          <p:cNvPr id="6"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30922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1219200"/>
            <a:ext cx="7704137" cy="492443"/>
          </a:xfrm>
        </p:spPr>
        <p:txBody>
          <a:bodyPr/>
          <a:lstStyle/>
          <a:p>
            <a:pPr eaLnBrk="1" hangingPunct="1"/>
            <a:r>
              <a:rPr lang="en-US" altLang="en-US" dirty="0" smtClean="0"/>
              <a:t>C LOOK</a:t>
            </a:r>
          </a:p>
        </p:txBody>
      </p:sp>
      <p:sp>
        <p:nvSpPr>
          <p:cNvPr id="29698" name="Rectangle 3"/>
          <p:cNvSpPr>
            <a:spLocks noGrp="1" noChangeArrowheads="1"/>
          </p:cNvSpPr>
          <p:nvPr>
            <p:ph type="body" idx="1"/>
          </p:nvPr>
        </p:nvSpPr>
        <p:spPr>
          <a:xfrm>
            <a:off x="533400" y="2286000"/>
            <a:ext cx="7040562" cy="2031325"/>
          </a:xfrm>
        </p:spPr>
        <p:txBody>
          <a:bodyPr/>
          <a:lstStyle/>
          <a:p>
            <a:r>
              <a:rPr lang="en-US" altLang="en-US" dirty="0" smtClean="0"/>
              <a:t>LOOK a version of SCAN, C-LOOK a version of C-SCAN</a:t>
            </a:r>
          </a:p>
          <a:p>
            <a:r>
              <a:rPr lang="en-US" altLang="en-US" dirty="0" smtClean="0"/>
              <a:t>Arm only goes as far as the last request in each direction, then reverses direction immediately, without first going all the way to the end of the disk </a:t>
            </a:r>
          </a:p>
          <a:p>
            <a:r>
              <a:rPr lang="en-US" altLang="en-US" dirty="0" smtClean="0"/>
              <a:t>Total number of cylinders?</a:t>
            </a:r>
          </a:p>
          <a:p>
            <a:pPr>
              <a:tabLst>
                <a:tab pos="1708150" algn="l"/>
              </a:tabLst>
            </a:pPr>
            <a:endParaRPr lang="en-US" altLang="en-US" dirty="0" smtClean="0"/>
          </a:p>
        </p:txBody>
      </p:sp>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
        <p:nvSpPr>
          <p:cNvPr id="6"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30922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1219200"/>
            <a:ext cx="7704137" cy="492443"/>
          </a:xfrm>
        </p:spPr>
        <p:txBody>
          <a:bodyPr/>
          <a:lstStyle/>
          <a:p>
            <a:pPr eaLnBrk="1" hangingPunct="1"/>
            <a:r>
              <a:rPr lang="en-US" altLang="en-US" dirty="0" smtClean="0"/>
              <a:t>C LOOK(Contd..)</a:t>
            </a:r>
          </a:p>
        </p:txBody>
      </p:sp>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
        <p:nvSpPr>
          <p:cNvPr id="6"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pic>
        <p:nvPicPr>
          <p:cNvPr id="10" name="Picture 4" descr="12"/>
          <p:cNvPicPr>
            <a:picLocks noChangeAspect="1" noChangeArrowheads="1"/>
          </p:cNvPicPr>
          <p:nvPr/>
        </p:nvPicPr>
        <p:blipFill>
          <a:blip r:embed="rId4" cstate="print"/>
          <a:srcRect/>
          <a:stretch>
            <a:fillRect/>
          </a:stretch>
        </p:blipFill>
        <p:spPr bwMode="auto">
          <a:xfrm>
            <a:off x="985838" y="2209800"/>
            <a:ext cx="7312025" cy="3941763"/>
          </a:xfrm>
          <a:prstGeom prst="rect">
            <a:avLst/>
          </a:prstGeom>
          <a:noFill/>
          <a:ln w="9525">
            <a:noFill/>
            <a:miter lim="800000"/>
            <a:headEnd/>
            <a:tailEnd/>
          </a:ln>
        </p:spPr>
      </p:pic>
    </p:spTree>
    <p:extLst>
      <p:ext uri="{BB962C8B-B14F-4D97-AF65-F5344CB8AC3E}">
        <p14:creationId xmlns:p14="http://schemas.microsoft.com/office/powerpoint/2010/main" val="1830922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1219200"/>
            <a:ext cx="7704137" cy="492443"/>
          </a:xfrm>
        </p:spPr>
        <p:txBody>
          <a:bodyPr/>
          <a:lstStyle/>
          <a:p>
            <a:pPr eaLnBrk="1" hangingPunct="1"/>
            <a:r>
              <a:rPr lang="en-US" dirty="0" smtClean="0"/>
              <a:t>Selecting a Disk-Scheduling Algorithm</a:t>
            </a:r>
            <a:endParaRPr lang="en-US" altLang="en-US" dirty="0" smtClean="0"/>
          </a:p>
        </p:txBody>
      </p:sp>
      <p:sp>
        <p:nvSpPr>
          <p:cNvPr id="29698" name="Rectangle 3"/>
          <p:cNvSpPr>
            <a:spLocks noGrp="1" noChangeArrowheads="1"/>
          </p:cNvSpPr>
          <p:nvPr>
            <p:ph type="body" idx="1"/>
          </p:nvPr>
        </p:nvSpPr>
        <p:spPr>
          <a:xfrm>
            <a:off x="457200" y="1981200"/>
            <a:ext cx="7040562" cy="3539430"/>
          </a:xfrm>
        </p:spPr>
        <p:txBody>
          <a:bodyPr/>
          <a:lstStyle/>
          <a:p>
            <a:r>
              <a:rPr lang="en-US" sz="1600" dirty="0" smtClean="0"/>
              <a:t>SSTF is common and has a natural appeal</a:t>
            </a:r>
          </a:p>
          <a:p>
            <a:r>
              <a:rPr lang="en-US" sz="1600" dirty="0" smtClean="0"/>
              <a:t>SCAN and C-SCAN perform better for systems that place a heavy load on the disk</a:t>
            </a:r>
          </a:p>
          <a:p>
            <a:pPr lvl="1"/>
            <a:r>
              <a:rPr lang="en-US" sz="1600" dirty="0" smtClean="0"/>
              <a:t>Less starvation</a:t>
            </a:r>
          </a:p>
          <a:p>
            <a:r>
              <a:rPr lang="en-US" sz="1600" dirty="0" smtClean="0"/>
              <a:t>Performance depends on the number and types of requests</a:t>
            </a:r>
          </a:p>
          <a:p>
            <a:r>
              <a:rPr lang="en-US" sz="1600" dirty="0" smtClean="0"/>
              <a:t>Requests for disk service can be influenced by the file-allocation method</a:t>
            </a:r>
          </a:p>
          <a:p>
            <a:pPr lvl="1"/>
            <a:r>
              <a:rPr lang="en-US" sz="1600" dirty="0" smtClean="0"/>
              <a:t>And metadata layout</a:t>
            </a:r>
          </a:p>
          <a:p>
            <a:r>
              <a:rPr lang="en-US" sz="1600" dirty="0" smtClean="0"/>
              <a:t>The disk-scheduling algorithm should be written as a separate module of the operating system, allowing it to be replaced with a different algorithm if necessary</a:t>
            </a:r>
          </a:p>
          <a:p>
            <a:r>
              <a:rPr lang="en-US" sz="1600" dirty="0" smtClean="0"/>
              <a:t>Either SSTF or LOOK is a reasonable choice for the default algorithm</a:t>
            </a:r>
          </a:p>
          <a:p>
            <a:r>
              <a:rPr lang="en-US" sz="1600" dirty="0" smtClean="0"/>
              <a:t>What about rotational latency?</a:t>
            </a:r>
          </a:p>
          <a:p>
            <a:pPr lvl="1"/>
            <a:r>
              <a:rPr lang="en-US" sz="1600" dirty="0" smtClean="0"/>
              <a:t>Difficult for OS to calculate</a:t>
            </a:r>
          </a:p>
          <a:p>
            <a:r>
              <a:rPr lang="en-US" sz="1600" dirty="0" smtClean="0"/>
              <a:t>How does disk-based queueing effect OS queue ordering efforts?</a:t>
            </a:r>
          </a:p>
          <a:p>
            <a:endParaRPr lang="en-US" sz="1600" dirty="0" smtClean="0"/>
          </a:p>
          <a:p>
            <a:pPr>
              <a:tabLst>
                <a:tab pos="1708150" algn="l"/>
              </a:tabLst>
            </a:pPr>
            <a:endParaRPr lang="en-US" altLang="en-US" dirty="0" smtClean="0"/>
          </a:p>
        </p:txBody>
      </p:sp>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
        <p:nvSpPr>
          <p:cNvPr id="6"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30922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2642" y="1447800"/>
            <a:ext cx="1966822" cy="573666"/>
          </a:xfrm>
        </p:spPr>
        <p:txBody>
          <a:bodyPr/>
          <a:lstStyle/>
          <a:p>
            <a:r>
              <a:rPr lang="en-US" dirty="0"/>
              <a:t>Contents:</a:t>
            </a:r>
            <a:br>
              <a:rPr lang="en-US" dirty="0"/>
            </a:br>
            <a:endParaRPr lang="en-US" dirty="0"/>
          </a:p>
        </p:txBody>
      </p:sp>
      <p:sp>
        <p:nvSpPr>
          <p:cNvPr id="5" name="Text Placeholder 4"/>
          <p:cNvSpPr>
            <a:spLocks noGrp="1"/>
          </p:cNvSpPr>
          <p:nvPr>
            <p:ph type="body" idx="1"/>
          </p:nvPr>
        </p:nvSpPr>
        <p:spPr>
          <a:xfrm>
            <a:off x="840739" y="2548636"/>
            <a:ext cx="7705725" cy="2185214"/>
          </a:xfrm>
        </p:spPr>
        <p:txBody>
          <a:bodyPr/>
          <a:lstStyle/>
          <a:p>
            <a:r>
              <a:rPr lang="en-US" sz="2000" dirty="0"/>
              <a:t>File Concept</a:t>
            </a:r>
          </a:p>
          <a:p>
            <a:r>
              <a:rPr lang="en-US" sz="2000" dirty="0"/>
              <a:t>Access Methods</a:t>
            </a:r>
          </a:p>
          <a:p>
            <a:r>
              <a:rPr lang="en-US" sz="2000" dirty="0"/>
              <a:t>Disk and Directory Structure</a:t>
            </a:r>
          </a:p>
          <a:p>
            <a:r>
              <a:rPr lang="en-US" sz="2000" dirty="0"/>
              <a:t>File-System Mounting</a:t>
            </a:r>
          </a:p>
          <a:p>
            <a:r>
              <a:rPr lang="en-US" sz="2000" dirty="0"/>
              <a:t>File Sharing</a:t>
            </a:r>
          </a:p>
          <a:p>
            <a:r>
              <a:rPr lang="en-US" sz="2000" dirty="0"/>
              <a:t>Protection</a:t>
            </a:r>
          </a:p>
          <a:p>
            <a:endParaRPr lang="en-US" dirty="0"/>
          </a:p>
        </p:txBody>
      </p:sp>
    </p:spTree>
    <p:extLst>
      <p:ext uri="{BB962C8B-B14F-4D97-AF65-F5344CB8AC3E}">
        <p14:creationId xmlns:p14="http://schemas.microsoft.com/office/powerpoint/2010/main" val="1372136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3985404" cy="492443"/>
          </a:xfrm>
        </p:spPr>
        <p:txBody>
          <a:bodyPr/>
          <a:lstStyle/>
          <a:p>
            <a:r>
              <a:rPr lang="en-US" dirty="0"/>
              <a:t>FILE CONCEPT:</a:t>
            </a:r>
          </a:p>
        </p:txBody>
      </p:sp>
      <p:sp>
        <p:nvSpPr>
          <p:cNvPr id="3" name="Text Placeholder 2"/>
          <p:cNvSpPr>
            <a:spLocks noGrp="1"/>
          </p:cNvSpPr>
          <p:nvPr>
            <p:ph type="body" idx="1"/>
          </p:nvPr>
        </p:nvSpPr>
        <p:spPr>
          <a:xfrm>
            <a:off x="533400" y="1981200"/>
            <a:ext cx="8097891" cy="3693319"/>
          </a:xfrm>
        </p:spPr>
        <p:txBody>
          <a:bodyPr/>
          <a:lstStyle/>
          <a:p>
            <a:r>
              <a:rPr lang="en-US" sz="2400" dirty="0"/>
              <a:t>Contiguous logical address space</a:t>
            </a:r>
          </a:p>
          <a:p>
            <a:r>
              <a:rPr lang="en-US" sz="2400" dirty="0"/>
              <a:t>	Types: </a:t>
            </a:r>
          </a:p>
          <a:p>
            <a:pPr lvl="3"/>
            <a:r>
              <a:rPr lang="en-US" sz="2400" dirty="0"/>
              <a:t>Data</a:t>
            </a:r>
          </a:p>
          <a:p>
            <a:pPr lvl="4"/>
            <a:r>
              <a:rPr lang="en-US" sz="2400" dirty="0"/>
              <a:t>numeric</a:t>
            </a:r>
          </a:p>
          <a:p>
            <a:pPr lvl="4"/>
            <a:r>
              <a:rPr lang="en-US" sz="2400" dirty="0"/>
              <a:t>character</a:t>
            </a:r>
          </a:p>
          <a:p>
            <a:pPr lvl="4"/>
            <a:r>
              <a:rPr lang="en-US" sz="2400" dirty="0"/>
              <a:t>binary</a:t>
            </a:r>
          </a:p>
          <a:p>
            <a:r>
              <a:rPr lang="en-US" sz="2400" dirty="0"/>
              <a:t>  	        Program</a:t>
            </a:r>
          </a:p>
          <a:p>
            <a:r>
              <a:rPr lang="en-US" sz="2400" dirty="0"/>
              <a:t>Contents defined by file’s creator</a:t>
            </a:r>
          </a:p>
          <a:p>
            <a:r>
              <a:rPr lang="en-US" sz="2400" dirty="0"/>
              <a:t>	Many types</a:t>
            </a:r>
          </a:p>
          <a:p>
            <a:r>
              <a:rPr lang="en-US" sz="2400" dirty="0"/>
              <a:t>		Consider </a:t>
            </a:r>
            <a:r>
              <a:rPr lang="en-US" sz="2400" b="1" dirty="0"/>
              <a:t>text file, source file, executable file</a:t>
            </a:r>
            <a:endParaRPr lang="en-US" sz="2400" dirty="0"/>
          </a:p>
        </p:txBody>
      </p:sp>
    </p:spTree>
    <p:extLst>
      <p:ext uri="{BB962C8B-B14F-4D97-AF65-F5344CB8AC3E}">
        <p14:creationId xmlns:p14="http://schemas.microsoft.com/office/powerpoint/2010/main" val="410552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4267200" cy="724619"/>
          </a:xfrm>
        </p:spPr>
        <p:txBody>
          <a:bodyPr/>
          <a:lstStyle/>
          <a:p>
            <a:r>
              <a:rPr lang="en-US" dirty="0"/>
              <a:t>File Structure:</a:t>
            </a:r>
            <a:br>
              <a:rPr lang="en-US" dirty="0"/>
            </a:br>
            <a:endParaRPr lang="en-US" dirty="0"/>
          </a:p>
        </p:txBody>
      </p:sp>
      <p:sp>
        <p:nvSpPr>
          <p:cNvPr id="3" name="Text Placeholder 2"/>
          <p:cNvSpPr>
            <a:spLocks noGrp="1"/>
          </p:cNvSpPr>
          <p:nvPr>
            <p:ph type="body" idx="1"/>
          </p:nvPr>
        </p:nvSpPr>
        <p:spPr>
          <a:xfrm>
            <a:off x="838200" y="1828800"/>
            <a:ext cx="7705725" cy="4648201"/>
          </a:xfrm>
        </p:spPr>
        <p:txBody>
          <a:bodyPr/>
          <a:lstStyle/>
          <a:p>
            <a:r>
              <a:rPr lang="en-US" sz="2400" dirty="0"/>
              <a:t>None -sequence of words, bytes</a:t>
            </a:r>
          </a:p>
          <a:p>
            <a:r>
              <a:rPr lang="en-US" sz="2400" dirty="0"/>
              <a:t>Simple record structure</a:t>
            </a:r>
          </a:p>
          <a:p>
            <a:pPr lvl="1"/>
            <a:r>
              <a:rPr lang="en-US" sz="2400" dirty="0"/>
              <a:t>Lines </a:t>
            </a:r>
          </a:p>
          <a:p>
            <a:pPr lvl="1"/>
            <a:r>
              <a:rPr lang="en-US" sz="2400" dirty="0"/>
              <a:t>Fixed length</a:t>
            </a:r>
          </a:p>
          <a:p>
            <a:pPr lvl="1"/>
            <a:r>
              <a:rPr lang="en-US" sz="2400" dirty="0"/>
              <a:t>Variable length</a:t>
            </a:r>
          </a:p>
          <a:p>
            <a:r>
              <a:rPr lang="en-US" sz="2400" dirty="0"/>
              <a:t>Complex Structures</a:t>
            </a:r>
          </a:p>
          <a:p>
            <a:pPr lvl="1"/>
            <a:r>
              <a:rPr lang="en-US" sz="2400" dirty="0"/>
              <a:t>Formatted document</a:t>
            </a:r>
          </a:p>
          <a:p>
            <a:pPr lvl="1"/>
            <a:r>
              <a:rPr lang="en-US" sz="2400" dirty="0"/>
              <a:t>Relocatable load file</a:t>
            </a:r>
          </a:p>
          <a:p>
            <a:r>
              <a:rPr lang="en-US" sz="2400" dirty="0"/>
              <a:t>Can simulate last two with first method by inserting appropriate control characters</a:t>
            </a:r>
          </a:p>
          <a:p>
            <a:r>
              <a:rPr lang="en-US" sz="2400" dirty="0"/>
              <a:t>Who decides:</a:t>
            </a:r>
          </a:p>
          <a:p>
            <a:pPr lvl="1"/>
            <a:r>
              <a:rPr lang="en-US" sz="2400" dirty="0"/>
              <a:t>Operating system</a:t>
            </a:r>
          </a:p>
          <a:p>
            <a:pPr lvl="1"/>
            <a:r>
              <a:rPr lang="en-US" sz="2400" dirty="0"/>
              <a:t>Program</a:t>
            </a:r>
          </a:p>
          <a:p>
            <a:endParaRPr lang="en-US" dirty="0"/>
          </a:p>
        </p:txBody>
      </p:sp>
    </p:spTree>
    <p:extLst>
      <p:ext uri="{BB962C8B-B14F-4D97-AF65-F5344CB8AC3E}">
        <p14:creationId xmlns:p14="http://schemas.microsoft.com/office/powerpoint/2010/main" val="525142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702" y="1035107"/>
            <a:ext cx="3657600" cy="492443"/>
          </a:xfrm>
        </p:spPr>
        <p:txBody>
          <a:bodyPr/>
          <a:lstStyle/>
          <a:p>
            <a:r>
              <a:rPr lang="en-US" dirty="0"/>
              <a:t>File Attributes:</a:t>
            </a:r>
          </a:p>
        </p:txBody>
      </p:sp>
      <p:sp>
        <p:nvSpPr>
          <p:cNvPr id="3" name="Text Placeholder 2"/>
          <p:cNvSpPr>
            <a:spLocks noGrp="1"/>
          </p:cNvSpPr>
          <p:nvPr>
            <p:ph type="body" idx="1"/>
          </p:nvPr>
        </p:nvSpPr>
        <p:spPr>
          <a:xfrm>
            <a:off x="838201" y="1905000"/>
            <a:ext cx="7708264" cy="4339650"/>
          </a:xfrm>
        </p:spPr>
        <p:txBody>
          <a:bodyPr/>
          <a:lstStyle/>
          <a:p>
            <a:pPr marL="342900" indent="-342900">
              <a:buFont typeface="Arial" panose="020B0604020202020204" pitchFamily="34" charset="0"/>
              <a:buChar char="•"/>
            </a:pPr>
            <a:r>
              <a:rPr lang="en-US" sz="2000" b="1" dirty="0"/>
              <a:t>Name</a:t>
            </a:r>
            <a:r>
              <a:rPr lang="en-US" sz="2000" dirty="0"/>
              <a:t>–only information kept in human-readable form</a:t>
            </a:r>
          </a:p>
          <a:p>
            <a:pPr marL="342900" indent="-342900">
              <a:buFont typeface="Arial" panose="020B0604020202020204" pitchFamily="34" charset="0"/>
              <a:buChar char="•"/>
            </a:pPr>
            <a:r>
              <a:rPr lang="en-US" sz="2000" b="1" dirty="0"/>
              <a:t>Identifier</a:t>
            </a:r>
            <a:r>
              <a:rPr lang="en-US" sz="2000" dirty="0"/>
              <a:t>–unique tag (number) identifies file within file system</a:t>
            </a:r>
          </a:p>
          <a:p>
            <a:pPr marL="342900" indent="-342900">
              <a:buFont typeface="Arial" panose="020B0604020202020204" pitchFamily="34" charset="0"/>
              <a:buChar char="•"/>
            </a:pPr>
            <a:r>
              <a:rPr lang="en-US" sz="2000" b="1" dirty="0"/>
              <a:t>Type</a:t>
            </a:r>
            <a:r>
              <a:rPr lang="en-US" sz="2000" dirty="0"/>
              <a:t>–needed for systems that support different types</a:t>
            </a:r>
          </a:p>
          <a:p>
            <a:pPr marL="342900" indent="-342900">
              <a:buFont typeface="Arial" panose="020B0604020202020204" pitchFamily="34" charset="0"/>
              <a:buChar char="•"/>
            </a:pPr>
            <a:r>
              <a:rPr lang="en-US" sz="2000" b="1" dirty="0"/>
              <a:t>Location</a:t>
            </a:r>
            <a:r>
              <a:rPr lang="en-US" sz="2000" dirty="0"/>
              <a:t>–pointer to file location on device</a:t>
            </a:r>
          </a:p>
          <a:p>
            <a:pPr marL="342900" indent="-342900">
              <a:buFont typeface="Arial" panose="020B0604020202020204" pitchFamily="34" charset="0"/>
              <a:buChar char="•"/>
            </a:pPr>
            <a:r>
              <a:rPr lang="en-US" sz="2000" b="1" dirty="0"/>
              <a:t>Size</a:t>
            </a:r>
            <a:r>
              <a:rPr lang="en-US" sz="2000" dirty="0"/>
              <a:t>–current file size</a:t>
            </a:r>
          </a:p>
          <a:p>
            <a:pPr marL="342900" indent="-342900">
              <a:buFont typeface="Arial" panose="020B0604020202020204" pitchFamily="34" charset="0"/>
              <a:buChar char="•"/>
            </a:pPr>
            <a:r>
              <a:rPr lang="en-US" sz="2000" b="1" dirty="0"/>
              <a:t>Protection</a:t>
            </a:r>
            <a:r>
              <a:rPr lang="en-US" sz="2000" dirty="0"/>
              <a:t>–controls who can do reading, writing, executing</a:t>
            </a:r>
          </a:p>
          <a:p>
            <a:pPr marL="342900" indent="-342900">
              <a:buFont typeface="Arial" panose="020B0604020202020204" pitchFamily="34" charset="0"/>
              <a:buChar char="•"/>
            </a:pPr>
            <a:r>
              <a:rPr lang="en-US" sz="2000" b="1" dirty="0"/>
              <a:t>Time, date, and user identification</a:t>
            </a:r>
            <a:r>
              <a:rPr lang="en-US" sz="2000" dirty="0"/>
              <a:t>–data for protection, security, and usage monitoring</a:t>
            </a:r>
          </a:p>
          <a:p>
            <a:pPr marL="342900" indent="-342900">
              <a:buFont typeface="Arial" panose="020B0604020202020204" pitchFamily="34" charset="0"/>
              <a:buChar char="•"/>
            </a:pPr>
            <a:r>
              <a:rPr lang="en-US" sz="2000" dirty="0"/>
              <a:t>Information about files are kept in the directory structure, which is maintained on the disk</a:t>
            </a:r>
          </a:p>
          <a:p>
            <a:pPr marL="342900" indent="-342900">
              <a:buFont typeface="Arial" panose="020B0604020202020204" pitchFamily="34" charset="0"/>
              <a:buChar char="•"/>
            </a:pPr>
            <a:r>
              <a:rPr lang="en-US" sz="2000" dirty="0"/>
              <a:t>Many variations, including extended file attributes such as file checksum</a:t>
            </a:r>
          </a:p>
          <a:p>
            <a:pPr marL="342900" indent="-342900">
              <a:buFont typeface="Arial" panose="020B0604020202020204" pitchFamily="34" charset="0"/>
              <a:buChar char="•"/>
            </a:pPr>
            <a:r>
              <a:rPr lang="en-US" sz="2000" dirty="0"/>
              <a:t>Information kept in the directory structure</a:t>
            </a:r>
          </a:p>
          <a:p>
            <a:endParaRPr lang="en-US" dirty="0"/>
          </a:p>
        </p:txBody>
      </p:sp>
    </p:spTree>
    <p:extLst>
      <p:ext uri="{BB962C8B-B14F-4D97-AF65-F5344CB8AC3E}">
        <p14:creationId xmlns:p14="http://schemas.microsoft.com/office/powerpoint/2010/main" val="1461185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4011202" cy="492443"/>
          </a:xfrm>
        </p:spPr>
        <p:txBody>
          <a:bodyPr/>
          <a:lstStyle/>
          <a:p>
            <a:r>
              <a:rPr lang="en-US" dirty="0"/>
              <a:t>File Operations:</a:t>
            </a:r>
          </a:p>
        </p:txBody>
      </p:sp>
      <p:sp>
        <p:nvSpPr>
          <p:cNvPr id="3" name="Text Placeholder 2"/>
          <p:cNvSpPr>
            <a:spLocks noGrp="1"/>
          </p:cNvSpPr>
          <p:nvPr>
            <p:ph type="body" idx="1"/>
          </p:nvPr>
        </p:nvSpPr>
        <p:spPr>
          <a:xfrm>
            <a:off x="838201" y="1676400"/>
            <a:ext cx="7708264" cy="3724096"/>
          </a:xfrm>
        </p:spPr>
        <p:txBody>
          <a:bodyPr/>
          <a:lstStyle/>
          <a:p>
            <a:pPr marL="342900" indent="-342900">
              <a:buFont typeface="Arial" panose="020B0604020202020204" pitchFamily="34" charset="0"/>
              <a:buChar char="•"/>
            </a:pPr>
            <a:r>
              <a:rPr lang="en-US" sz="2000" dirty="0"/>
              <a:t>File is an </a:t>
            </a:r>
            <a:r>
              <a:rPr lang="en-US" sz="2000" b="1" dirty="0"/>
              <a:t>abstract data type</a:t>
            </a:r>
            <a:endParaRPr lang="en-US" sz="2000" dirty="0"/>
          </a:p>
          <a:p>
            <a:pPr marL="342900" indent="-342900">
              <a:buFont typeface="Arial" panose="020B0604020202020204" pitchFamily="34" charset="0"/>
              <a:buChar char="•"/>
            </a:pPr>
            <a:r>
              <a:rPr lang="en-US" sz="2000" dirty="0"/>
              <a:t>Create</a:t>
            </a:r>
          </a:p>
          <a:p>
            <a:pPr marL="342900" indent="-342900">
              <a:buFont typeface="Arial" panose="020B0604020202020204" pitchFamily="34" charset="0"/>
              <a:buChar char="•"/>
            </a:pPr>
            <a:r>
              <a:rPr lang="en-US" sz="2000" b="1" dirty="0"/>
              <a:t>Write –</a:t>
            </a:r>
            <a:r>
              <a:rPr lang="en-US" sz="2000" dirty="0" err="1"/>
              <a:t>at</a:t>
            </a:r>
            <a:r>
              <a:rPr lang="en-US" sz="2000" b="1" dirty="0" err="1"/>
              <a:t>write</a:t>
            </a:r>
            <a:r>
              <a:rPr lang="en-US" sz="2000" b="1" dirty="0"/>
              <a:t> pointer </a:t>
            </a:r>
            <a:r>
              <a:rPr lang="en-US" sz="2000" dirty="0"/>
              <a:t>location</a:t>
            </a:r>
          </a:p>
          <a:p>
            <a:pPr marL="342900" indent="-342900">
              <a:buFont typeface="Arial" panose="020B0604020202020204" pitchFamily="34" charset="0"/>
              <a:buChar char="•"/>
            </a:pPr>
            <a:r>
              <a:rPr lang="en-US" sz="2000" b="1" dirty="0"/>
              <a:t>Read –</a:t>
            </a:r>
            <a:r>
              <a:rPr lang="en-US" sz="2000" dirty="0" err="1"/>
              <a:t>at</a:t>
            </a:r>
            <a:r>
              <a:rPr lang="en-US" sz="2000" b="1" dirty="0" err="1"/>
              <a:t>read</a:t>
            </a:r>
            <a:r>
              <a:rPr lang="en-US" sz="2000" b="1" dirty="0"/>
              <a:t> pointer </a:t>
            </a:r>
            <a:r>
              <a:rPr lang="en-US" sz="2000" dirty="0"/>
              <a:t>location</a:t>
            </a:r>
          </a:p>
          <a:p>
            <a:pPr marL="342900" indent="-342900">
              <a:buFont typeface="Arial" panose="020B0604020202020204" pitchFamily="34" charset="0"/>
              <a:buChar char="•"/>
            </a:pPr>
            <a:r>
              <a:rPr lang="en-US" sz="2000" dirty="0"/>
              <a:t>Reposition within file -seek</a:t>
            </a:r>
          </a:p>
          <a:p>
            <a:pPr marL="342900" indent="-342900">
              <a:buFont typeface="Arial" panose="020B0604020202020204" pitchFamily="34" charset="0"/>
              <a:buChar char="•"/>
            </a:pPr>
            <a:r>
              <a:rPr lang="en-US" sz="2000" dirty="0"/>
              <a:t>Delete</a:t>
            </a:r>
          </a:p>
          <a:p>
            <a:pPr marL="342900" indent="-342900">
              <a:buFont typeface="Arial" panose="020B0604020202020204" pitchFamily="34" charset="0"/>
              <a:buChar char="•"/>
            </a:pPr>
            <a:r>
              <a:rPr lang="en-US" sz="2000" dirty="0"/>
              <a:t>Truncate</a:t>
            </a:r>
          </a:p>
          <a:p>
            <a:pPr marL="342900" indent="-342900">
              <a:buFont typeface="Arial" panose="020B0604020202020204" pitchFamily="34" charset="0"/>
              <a:buChar char="•"/>
            </a:pPr>
            <a:r>
              <a:rPr lang="en-US" sz="2000" b="1" i="1" dirty="0"/>
              <a:t>Open(Fi)</a:t>
            </a:r>
            <a:r>
              <a:rPr lang="en-US" sz="2000" dirty="0"/>
              <a:t>–search the directory structure on disk for entry </a:t>
            </a:r>
            <a:r>
              <a:rPr lang="en-US" sz="2000" b="1" i="1" dirty="0"/>
              <a:t>Fi</a:t>
            </a:r>
            <a:r>
              <a:rPr lang="en-US" sz="2000" dirty="0"/>
              <a:t>, and move the content of entry to memory</a:t>
            </a:r>
          </a:p>
          <a:p>
            <a:pPr marL="342900" indent="-342900">
              <a:buFont typeface="Arial" panose="020B0604020202020204" pitchFamily="34" charset="0"/>
              <a:buChar char="•"/>
            </a:pPr>
            <a:r>
              <a:rPr lang="en-US" sz="2000" b="1" i="1" dirty="0"/>
              <a:t>Close (Fi)</a:t>
            </a:r>
            <a:r>
              <a:rPr lang="en-US" sz="2000" dirty="0"/>
              <a:t>–move the content of entry </a:t>
            </a:r>
            <a:r>
              <a:rPr lang="en-US" sz="2000" b="1" i="1" dirty="0"/>
              <a:t>Fi </a:t>
            </a:r>
            <a:r>
              <a:rPr lang="en-US" sz="2000" dirty="0"/>
              <a:t>in memory to directory structure on disk</a:t>
            </a:r>
          </a:p>
          <a:p>
            <a:endParaRPr lang="en-US" dirty="0"/>
          </a:p>
        </p:txBody>
      </p:sp>
    </p:spTree>
    <p:extLst>
      <p:ext uri="{BB962C8B-B14F-4D97-AF65-F5344CB8AC3E}">
        <p14:creationId xmlns:p14="http://schemas.microsoft.com/office/powerpoint/2010/main" val="6421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20" dirty="0"/>
              <a:t>SRM</a:t>
            </a:r>
          </a:p>
        </p:txBody>
      </p:sp>
      <p:sp>
        <p:nvSpPr>
          <p:cNvPr id="3" name="object 3"/>
          <p:cNvSpPr txBox="1"/>
          <p:nvPr/>
        </p:nvSpPr>
        <p:spPr>
          <a:xfrm>
            <a:off x="383540" y="550162"/>
            <a:ext cx="8209915" cy="782265"/>
          </a:xfrm>
          <a:prstGeom prst="rect">
            <a:avLst/>
          </a:prstGeom>
        </p:spPr>
        <p:txBody>
          <a:bodyPr vert="horz" wrap="square" lIns="0" tIns="12700" rIns="0" bIns="0" rtlCol="0">
            <a:spAutoFit/>
          </a:bodyPr>
          <a:lstStyle/>
          <a:p>
            <a:pPr marL="1010919">
              <a:lnSpc>
                <a:spcPct val="100000"/>
              </a:lnSpc>
              <a:spcBef>
                <a:spcPts val="100"/>
              </a:spcBef>
            </a:pPr>
            <a:r>
              <a:rPr sz="2600" b="1" spc="-200" dirty="0">
                <a:solidFill>
                  <a:srgbClr val="BF0000"/>
                </a:solidFill>
                <a:latin typeface="Times New Roman"/>
                <a:cs typeface="Times New Roman"/>
              </a:rPr>
              <a:t>INSTITUTE </a:t>
            </a:r>
            <a:r>
              <a:rPr sz="2600" b="1" spc="-254" dirty="0">
                <a:solidFill>
                  <a:srgbClr val="BF0000"/>
                </a:solidFill>
                <a:latin typeface="Times New Roman"/>
                <a:cs typeface="Times New Roman"/>
              </a:rPr>
              <a:t>OF </a:t>
            </a:r>
            <a:r>
              <a:rPr lang="en-IN" sz="2600" b="1" spc="-254" dirty="0" smtClean="0">
                <a:solidFill>
                  <a:srgbClr val="BF0000"/>
                </a:solidFill>
                <a:latin typeface="Times New Roman"/>
                <a:cs typeface="Times New Roman"/>
              </a:rPr>
              <a:t> </a:t>
            </a:r>
            <a:r>
              <a:rPr sz="2600" b="1" spc="-265" dirty="0" smtClean="0">
                <a:solidFill>
                  <a:srgbClr val="BF0000"/>
                </a:solidFill>
                <a:latin typeface="Times New Roman"/>
                <a:cs typeface="Times New Roman"/>
              </a:rPr>
              <a:t>SCIENCE </a:t>
            </a:r>
            <a:r>
              <a:rPr sz="2600" b="1" spc="-105" dirty="0">
                <a:solidFill>
                  <a:srgbClr val="BF0000"/>
                </a:solidFill>
                <a:latin typeface="Times New Roman"/>
                <a:cs typeface="Times New Roman"/>
              </a:rPr>
              <a:t>AND</a:t>
            </a:r>
            <a:r>
              <a:rPr sz="2600" b="1" spc="-345" dirty="0">
                <a:solidFill>
                  <a:srgbClr val="BF0000"/>
                </a:solidFill>
                <a:latin typeface="Times New Roman"/>
                <a:cs typeface="Times New Roman"/>
              </a:rPr>
              <a:t> </a:t>
            </a:r>
            <a:r>
              <a:rPr sz="2600" b="1" spc="-225" dirty="0">
                <a:solidFill>
                  <a:srgbClr val="BF0000"/>
                </a:solidFill>
                <a:latin typeface="Times New Roman"/>
                <a:cs typeface="Times New Roman"/>
              </a:rPr>
              <a:t>TECHNOLOGY,</a:t>
            </a:r>
            <a:endParaRPr sz="2600" dirty="0">
              <a:latin typeface="Times New Roman"/>
              <a:cs typeface="Times New Roman"/>
            </a:endParaRPr>
          </a:p>
          <a:p>
            <a:pPr marL="179070" algn="ctr">
              <a:lnSpc>
                <a:spcPct val="100000"/>
              </a:lnSpc>
              <a:spcBef>
                <a:spcPts val="25"/>
              </a:spcBef>
            </a:pPr>
            <a:r>
              <a:rPr sz="2400" b="1" spc="-145" dirty="0">
                <a:solidFill>
                  <a:srgbClr val="BF0000"/>
                </a:solidFill>
                <a:latin typeface="Times New Roman"/>
                <a:cs typeface="Times New Roman"/>
              </a:rPr>
              <a:t>CHENNAI.</a:t>
            </a:r>
            <a:endParaRPr sz="2400" dirty="0">
              <a:latin typeface="Times New Roman"/>
              <a:cs typeface="Times New Roman"/>
            </a:endParaRPr>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2"/>
          <p:cNvSpPr txBox="1">
            <a:spLocks noChangeArrowheads="1"/>
          </p:cNvSpPr>
          <p:nvPr/>
        </p:nvSpPr>
        <p:spPr>
          <a:xfrm>
            <a:off x="809625" y="1447800"/>
            <a:ext cx="7724775" cy="492443"/>
          </a:xfrm>
          <a:prstGeom prst="rect">
            <a:avLst/>
          </a:prstGeom>
        </p:spPr>
        <p:txBody>
          <a:bodyPr wrap="square" lIns="0" tIns="0" rIns="0" bIns="0">
            <a:spAutoFit/>
          </a:bodyPr>
          <a:lstStyle>
            <a:lvl1pPr>
              <a:defRPr sz="3200" b="1" i="0">
                <a:solidFill>
                  <a:srgbClr val="BF0000"/>
                </a:solidFill>
                <a:latin typeface="Times New Roman"/>
                <a:ea typeface="+mj-ea"/>
                <a:cs typeface="Times New Roman"/>
              </a:defRPr>
            </a:lvl1pPr>
          </a:lstStyle>
          <a:p>
            <a:r>
              <a:rPr lang="en-US" dirty="0" smtClean="0"/>
              <a:t>Contents:</a:t>
            </a:r>
            <a:endParaRPr lang="en-US" dirty="0"/>
          </a:p>
        </p:txBody>
      </p:sp>
      <p:sp>
        <p:nvSpPr>
          <p:cNvPr id="6" name="Rectangle 3"/>
          <p:cNvSpPr txBox="1">
            <a:spLocks noChangeArrowheads="1"/>
          </p:cNvSpPr>
          <p:nvPr/>
        </p:nvSpPr>
        <p:spPr>
          <a:xfrm>
            <a:off x="2819400" y="1398155"/>
            <a:ext cx="6991350" cy="338554"/>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dirty="0"/>
              <a:t>     </a:t>
            </a:r>
          </a:p>
        </p:txBody>
      </p:sp>
      <p:sp>
        <p:nvSpPr>
          <p:cNvPr id="7" name="Rectangle 6"/>
          <p:cNvSpPr/>
          <p:nvPr/>
        </p:nvSpPr>
        <p:spPr>
          <a:xfrm>
            <a:off x="914400" y="2057400"/>
            <a:ext cx="6629400" cy="1446550"/>
          </a:xfrm>
          <a:prstGeom prst="rect">
            <a:avLst/>
          </a:prstGeom>
        </p:spPr>
        <p:txBody>
          <a:bodyPr wrap="square">
            <a:spAutoFit/>
          </a:bodyPr>
          <a:lstStyle/>
          <a:p>
            <a:r>
              <a:rPr lang="en-IN" sz="2200" dirty="0" smtClean="0">
                <a:latin typeface="Times New Roman"/>
                <a:cs typeface="Times New Roman"/>
              </a:rPr>
              <a:t>1.Mass storage</a:t>
            </a:r>
          </a:p>
          <a:p>
            <a:r>
              <a:rPr lang="en-IN" sz="2200" dirty="0" smtClean="0">
                <a:latin typeface="Times New Roman"/>
                <a:cs typeface="Times New Roman"/>
              </a:rPr>
              <a:t>-Overview of Mass storage structure</a:t>
            </a:r>
          </a:p>
          <a:p>
            <a:r>
              <a:rPr lang="en-IN" sz="2200" dirty="0" smtClean="0">
                <a:latin typeface="Times New Roman"/>
                <a:cs typeface="Times New Roman"/>
              </a:rPr>
              <a:t>-Magnetic Disks</a:t>
            </a:r>
          </a:p>
          <a:p>
            <a:r>
              <a:rPr lang="en-IN" sz="2200" dirty="0" smtClean="0">
                <a:latin typeface="Times New Roman"/>
                <a:cs typeface="Times New Roman"/>
              </a:rPr>
              <a:t>2. Disk Scheduling</a:t>
            </a:r>
            <a:endParaRPr lang="en-IN" sz="2200" dirty="0">
              <a:latin typeface="Times New Roman"/>
              <a:cs typeface="Times New Roman"/>
            </a:endParaRPr>
          </a:p>
        </p:txBody>
      </p:sp>
    </p:spTree>
    <p:extLst>
      <p:ext uri="{BB962C8B-B14F-4D97-AF65-F5344CB8AC3E}">
        <p14:creationId xmlns:p14="http://schemas.microsoft.com/office/powerpoint/2010/main" val="1475850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3477802" cy="492443"/>
          </a:xfrm>
        </p:spPr>
        <p:txBody>
          <a:bodyPr/>
          <a:lstStyle/>
          <a:p>
            <a:r>
              <a:rPr lang="en-US" dirty="0"/>
              <a:t>Open Files:</a:t>
            </a:r>
          </a:p>
        </p:txBody>
      </p:sp>
      <p:sp>
        <p:nvSpPr>
          <p:cNvPr id="3" name="Text Placeholder 2"/>
          <p:cNvSpPr>
            <a:spLocks noGrp="1"/>
          </p:cNvSpPr>
          <p:nvPr>
            <p:ph type="body" idx="1"/>
          </p:nvPr>
        </p:nvSpPr>
        <p:spPr>
          <a:xfrm>
            <a:off x="762001" y="1828800"/>
            <a:ext cx="7784464" cy="2462213"/>
          </a:xfrm>
        </p:spPr>
        <p:txBody>
          <a:bodyPr/>
          <a:lstStyle/>
          <a:p>
            <a:r>
              <a:rPr lang="en-US" sz="2000" dirty="0"/>
              <a:t>Several pieces of data are needed to manage open files:</a:t>
            </a:r>
          </a:p>
          <a:p>
            <a:r>
              <a:rPr lang="en-US" sz="2000" dirty="0"/>
              <a:t>	</a:t>
            </a:r>
            <a:r>
              <a:rPr lang="en-US" sz="2000" b="1" dirty="0"/>
              <a:t>Open-file table</a:t>
            </a:r>
            <a:r>
              <a:rPr lang="en-US" sz="2000" dirty="0"/>
              <a:t>: tracks open files</a:t>
            </a:r>
          </a:p>
          <a:p>
            <a:r>
              <a:rPr lang="en-US" sz="2000" dirty="0"/>
              <a:t>	File pointer: pointer to last read/write location, per 	process that has the file open</a:t>
            </a:r>
          </a:p>
          <a:p>
            <a:r>
              <a:rPr lang="en-US" sz="2000" dirty="0"/>
              <a:t>	</a:t>
            </a:r>
            <a:r>
              <a:rPr lang="en-US" sz="2000" b="1" dirty="0"/>
              <a:t>File-open count</a:t>
            </a:r>
            <a:r>
              <a:rPr lang="en-US" sz="2000" dirty="0"/>
              <a:t>: counter of number of times a file is open 	–to allow removal of data from open-file table when last 	processes closes it</a:t>
            </a:r>
          </a:p>
          <a:p>
            <a:r>
              <a:rPr lang="en-US" sz="2000" dirty="0"/>
              <a:t>	Disk location of the file: cache of data access information</a:t>
            </a:r>
          </a:p>
          <a:p>
            <a:r>
              <a:rPr lang="en-US" sz="2000" dirty="0"/>
              <a:t>	Access rights: per-process access mode information</a:t>
            </a:r>
          </a:p>
        </p:txBody>
      </p:sp>
    </p:spTree>
    <p:extLst>
      <p:ext uri="{BB962C8B-B14F-4D97-AF65-F5344CB8AC3E}">
        <p14:creationId xmlns:p14="http://schemas.microsoft.com/office/powerpoint/2010/main" val="467442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3477802" cy="984885"/>
          </a:xfrm>
        </p:spPr>
        <p:txBody>
          <a:bodyPr/>
          <a:lstStyle/>
          <a:p>
            <a:r>
              <a:rPr lang="en-US" dirty="0"/>
              <a:t>Open File Locking:</a:t>
            </a:r>
            <a:br>
              <a:rPr lang="en-US" dirty="0"/>
            </a:br>
            <a:endParaRPr lang="en-US" dirty="0"/>
          </a:p>
        </p:txBody>
      </p:sp>
      <p:sp>
        <p:nvSpPr>
          <p:cNvPr id="3" name="Text Placeholder 2"/>
          <p:cNvSpPr>
            <a:spLocks noGrp="1"/>
          </p:cNvSpPr>
          <p:nvPr>
            <p:ph type="body" idx="1"/>
          </p:nvPr>
        </p:nvSpPr>
        <p:spPr>
          <a:xfrm>
            <a:off x="762001" y="1828800"/>
            <a:ext cx="7784464" cy="4370427"/>
          </a:xfrm>
        </p:spPr>
        <p:txBody>
          <a:bodyPr/>
          <a:lstStyle/>
          <a:p>
            <a:pPr marL="342900" indent="-342900">
              <a:buFont typeface="Arial" panose="020B0604020202020204" pitchFamily="34" charset="0"/>
              <a:buChar char="•"/>
            </a:pPr>
            <a:r>
              <a:rPr lang="en-US" sz="2400" dirty="0"/>
              <a:t>Provided by some operating systems and file systems</a:t>
            </a:r>
          </a:p>
          <a:p>
            <a:r>
              <a:rPr lang="en-US" sz="2400" dirty="0"/>
              <a:t>	Similar to reader-writer locks</a:t>
            </a:r>
          </a:p>
          <a:p>
            <a:r>
              <a:rPr lang="en-US" sz="2400" dirty="0"/>
              <a:t>	</a:t>
            </a:r>
            <a:r>
              <a:rPr lang="en-US" sz="2400" b="1" dirty="0" err="1"/>
              <a:t>Sharedlock</a:t>
            </a:r>
            <a:r>
              <a:rPr lang="en-US" sz="2400" dirty="0" err="1"/>
              <a:t>similar</a:t>
            </a:r>
            <a:r>
              <a:rPr lang="en-US" sz="2400" dirty="0"/>
              <a:t> to reader lock –several processes can 	acquire concurrently</a:t>
            </a:r>
          </a:p>
          <a:p>
            <a:r>
              <a:rPr lang="en-US" sz="2400" dirty="0"/>
              <a:t>	</a:t>
            </a:r>
            <a:r>
              <a:rPr lang="en-US" sz="2400" b="1" dirty="0"/>
              <a:t>Exclusive lock </a:t>
            </a:r>
            <a:r>
              <a:rPr lang="en-US" sz="2400" dirty="0"/>
              <a:t>similar to writer lock</a:t>
            </a:r>
          </a:p>
          <a:p>
            <a:pPr marL="342900" indent="-342900">
              <a:buFont typeface="Arial" panose="020B0604020202020204" pitchFamily="34" charset="0"/>
              <a:buChar char="•"/>
            </a:pPr>
            <a:r>
              <a:rPr lang="en-US" sz="2400" dirty="0"/>
              <a:t>Mediates access to a file</a:t>
            </a:r>
          </a:p>
          <a:p>
            <a:pPr marL="342900" indent="-342900">
              <a:buFont typeface="Arial" panose="020B0604020202020204" pitchFamily="34" charset="0"/>
              <a:buChar char="•"/>
            </a:pPr>
            <a:r>
              <a:rPr lang="en-US" sz="2400" dirty="0"/>
              <a:t>Mandatory or advisory:</a:t>
            </a:r>
          </a:p>
          <a:p>
            <a:pPr lvl="1"/>
            <a:r>
              <a:rPr lang="en-US" sz="2400" b="1" dirty="0"/>
              <a:t>Mandatory</a:t>
            </a:r>
            <a:r>
              <a:rPr lang="en-US" sz="2400" dirty="0"/>
              <a:t>–access is denied depending on locks held and requested</a:t>
            </a:r>
          </a:p>
          <a:p>
            <a:pPr lvl="1"/>
            <a:r>
              <a:rPr lang="en-US" sz="2400" b="1" dirty="0"/>
              <a:t>Advisory</a:t>
            </a:r>
            <a:r>
              <a:rPr lang="en-US" sz="2400" dirty="0"/>
              <a:t>–processes can find status of locks and decide what to do</a:t>
            </a:r>
          </a:p>
          <a:p>
            <a:endParaRPr lang="en-US" sz="2000" dirty="0"/>
          </a:p>
        </p:txBody>
      </p:sp>
    </p:spTree>
    <p:extLst>
      <p:ext uri="{BB962C8B-B14F-4D97-AF65-F5344CB8AC3E}">
        <p14:creationId xmlns:p14="http://schemas.microsoft.com/office/powerpoint/2010/main" val="652277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6096000" cy="685800"/>
          </a:xfrm>
        </p:spPr>
        <p:txBody>
          <a:bodyPr/>
          <a:lstStyle/>
          <a:p>
            <a:r>
              <a:rPr lang="en-US" dirty="0"/>
              <a:t>File Locking Example –Java API:</a:t>
            </a:r>
            <a:br>
              <a:rPr lang="en-US" dirty="0"/>
            </a:br>
            <a:endParaRPr lang="en-US" dirty="0"/>
          </a:p>
        </p:txBody>
      </p:sp>
      <p:sp>
        <p:nvSpPr>
          <p:cNvPr id="3" name="Text Placeholder 2"/>
          <p:cNvSpPr>
            <a:spLocks noGrp="1"/>
          </p:cNvSpPr>
          <p:nvPr>
            <p:ph type="body" idx="1"/>
          </p:nvPr>
        </p:nvSpPr>
        <p:spPr>
          <a:xfrm>
            <a:off x="762000" y="1600200"/>
            <a:ext cx="7784465" cy="5059392"/>
          </a:xfrm>
        </p:spPr>
        <p:txBody>
          <a:bodyPr/>
          <a:lstStyle/>
          <a:p>
            <a:r>
              <a:rPr lang="en-US" sz="2000" dirty="0"/>
              <a:t>import java.io.*;</a:t>
            </a:r>
          </a:p>
          <a:p>
            <a:r>
              <a:rPr lang="en-US" sz="2000" dirty="0"/>
              <a:t>import </a:t>
            </a:r>
            <a:r>
              <a:rPr lang="en-US" sz="2000" dirty="0" err="1"/>
              <a:t>java.nio.channels</a:t>
            </a:r>
            <a:r>
              <a:rPr lang="en-US" sz="2000" dirty="0"/>
              <a:t>.*;</a:t>
            </a:r>
          </a:p>
          <a:p>
            <a:r>
              <a:rPr lang="en-US" sz="2000" dirty="0"/>
              <a:t>public class </a:t>
            </a:r>
            <a:r>
              <a:rPr lang="en-US" sz="2000" dirty="0" err="1"/>
              <a:t>LockingExample</a:t>
            </a:r>
            <a:r>
              <a:rPr lang="en-US" sz="2000" dirty="0"/>
              <a:t> { </a:t>
            </a:r>
          </a:p>
          <a:p>
            <a:r>
              <a:rPr lang="en-US" sz="2000" dirty="0"/>
              <a:t>public static final </a:t>
            </a:r>
            <a:r>
              <a:rPr lang="en-US" sz="2000" dirty="0" err="1"/>
              <a:t>boolean</a:t>
            </a:r>
            <a:r>
              <a:rPr lang="en-US" sz="2000" dirty="0"/>
              <a:t> EXCLUSIVE = false;</a:t>
            </a:r>
          </a:p>
          <a:p>
            <a:r>
              <a:rPr lang="en-US" sz="2000" dirty="0"/>
              <a:t>public static final </a:t>
            </a:r>
            <a:r>
              <a:rPr lang="en-US" sz="2000" dirty="0" err="1"/>
              <a:t>boolean</a:t>
            </a:r>
            <a:r>
              <a:rPr lang="en-US" sz="2000" dirty="0"/>
              <a:t> SHARED = true;</a:t>
            </a:r>
          </a:p>
          <a:p>
            <a:r>
              <a:rPr lang="en-US" sz="2000" dirty="0"/>
              <a:t>public static void main(String </a:t>
            </a:r>
            <a:r>
              <a:rPr lang="en-US" sz="2000" dirty="0" err="1"/>
              <a:t>arsg</a:t>
            </a:r>
            <a:r>
              <a:rPr lang="en-US" sz="2000" dirty="0"/>
              <a:t>[]) throws </a:t>
            </a:r>
            <a:r>
              <a:rPr lang="en-US" sz="2000" dirty="0" err="1"/>
              <a:t>IOException</a:t>
            </a:r>
            <a:r>
              <a:rPr lang="en-US" sz="2000" dirty="0"/>
              <a:t> { </a:t>
            </a:r>
          </a:p>
          <a:p>
            <a:r>
              <a:rPr lang="en-US" sz="2000" dirty="0" err="1"/>
              <a:t>FileLock</a:t>
            </a:r>
            <a:r>
              <a:rPr lang="en-US" sz="2000" dirty="0"/>
              <a:t> </a:t>
            </a:r>
            <a:r>
              <a:rPr lang="en-US" sz="2000" dirty="0" err="1"/>
              <a:t>sharedLock</a:t>
            </a:r>
            <a:r>
              <a:rPr lang="en-US" sz="2000" dirty="0"/>
              <a:t> = null;</a:t>
            </a:r>
          </a:p>
          <a:p>
            <a:r>
              <a:rPr lang="en-US" sz="2000" dirty="0" err="1"/>
              <a:t>FileLock</a:t>
            </a:r>
            <a:r>
              <a:rPr lang="en-US" sz="2000" dirty="0"/>
              <a:t> </a:t>
            </a:r>
            <a:r>
              <a:rPr lang="en-US" sz="2000" dirty="0" err="1"/>
              <a:t>exclusiveLock</a:t>
            </a:r>
            <a:r>
              <a:rPr lang="en-US" sz="2000" dirty="0"/>
              <a:t> = null;</a:t>
            </a:r>
          </a:p>
          <a:p>
            <a:r>
              <a:rPr lang="en-US" sz="2000" dirty="0"/>
              <a:t>try { </a:t>
            </a:r>
          </a:p>
          <a:p>
            <a:r>
              <a:rPr lang="en-US" sz="2000" dirty="0" err="1"/>
              <a:t>RandomAccessFile</a:t>
            </a:r>
            <a:r>
              <a:rPr lang="en-US" sz="2000" dirty="0"/>
              <a:t> </a:t>
            </a:r>
            <a:r>
              <a:rPr lang="en-US" sz="2000" dirty="0" err="1"/>
              <a:t>raf</a:t>
            </a:r>
            <a:r>
              <a:rPr lang="en-US" sz="2000" dirty="0"/>
              <a:t> = new </a:t>
            </a:r>
            <a:r>
              <a:rPr lang="en-US" sz="2000" dirty="0" err="1"/>
              <a:t>RandomAccessFile</a:t>
            </a:r>
            <a:r>
              <a:rPr lang="en-US" sz="2000" dirty="0"/>
              <a:t>("file.txt", "</a:t>
            </a:r>
            <a:r>
              <a:rPr lang="en-US" sz="2000" dirty="0" err="1"/>
              <a:t>rw</a:t>
            </a:r>
            <a:r>
              <a:rPr lang="en-US" sz="2000" dirty="0"/>
              <a:t>");</a:t>
            </a:r>
          </a:p>
          <a:p>
            <a:r>
              <a:rPr lang="en-US" sz="2000" dirty="0"/>
              <a:t>// get the channel for the file</a:t>
            </a:r>
          </a:p>
          <a:p>
            <a:r>
              <a:rPr lang="en-US" sz="2000" dirty="0" err="1"/>
              <a:t>FileChannel</a:t>
            </a:r>
            <a:r>
              <a:rPr lang="en-US" sz="2000" dirty="0"/>
              <a:t> </a:t>
            </a:r>
            <a:r>
              <a:rPr lang="en-US" sz="2000" dirty="0" err="1"/>
              <a:t>ch</a:t>
            </a:r>
            <a:r>
              <a:rPr lang="en-US" sz="2000" dirty="0"/>
              <a:t> = </a:t>
            </a:r>
            <a:r>
              <a:rPr lang="en-US" sz="2000" dirty="0" err="1"/>
              <a:t>raf.getChannel</a:t>
            </a:r>
            <a:r>
              <a:rPr lang="en-US" sz="2000" dirty="0"/>
              <a:t>();</a:t>
            </a:r>
          </a:p>
          <a:p>
            <a:r>
              <a:rPr lang="en-US" sz="2000" dirty="0"/>
              <a:t>// this locks the first half of the file -exclusive</a:t>
            </a:r>
          </a:p>
          <a:p>
            <a:r>
              <a:rPr lang="en-US" sz="2000" dirty="0" err="1"/>
              <a:t>exclusiveLock</a:t>
            </a:r>
            <a:r>
              <a:rPr lang="en-US" sz="2000" dirty="0"/>
              <a:t> = </a:t>
            </a:r>
            <a:r>
              <a:rPr lang="en-US" sz="2000" dirty="0" err="1"/>
              <a:t>ch.lock</a:t>
            </a:r>
            <a:r>
              <a:rPr lang="en-US" sz="2000" dirty="0"/>
              <a:t>(0, </a:t>
            </a:r>
            <a:r>
              <a:rPr lang="en-US" sz="2000" dirty="0" err="1"/>
              <a:t>raf.length</a:t>
            </a:r>
            <a:r>
              <a:rPr lang="en-US" sz="2000" dirty="0"/>
              <a:t>()/2, EXCLUSIVE);</a:t>
            </a:r>
          </a:p>
          <a:p>
            <a:r>
              <a:rPr lang="en-US" sz="2000" dirty="0"/>
              <a:t>/** Now modify the data . . . */</a:t>
            </a:r>
          </a:p>
          <a:p>
            <a:r>
              <a:rPr lang="en-US" sz="2000" dirty="0"/>
              <a:t>// release the lock</a:t>
            </a:r>
          </a:p>
          <a:p>
            <a:r>
              <a:rPr lang="en-US" sz="2000" dirty="0" err="1"/>
              <a:t>exclusiveLock.release</a:t>
            </a:r>
            <a:r>
              <a:rPr lang="en-US" sz="2000" dirty="0"/>
              <a:t>();</a:t>
            </a:r>
            <a:endParaRPr lang="en-US" sz="2800" dirty="0"/>
          </a:p>
          <a:p>
            <a:endParaRPr lang="en-US" sz="2000" dirty="0"/>
          </a:p>
        </p:txBody>
      </p:sp>
    </p:spTree>
    <p:extLst>
      <p:ext uri="{BB962C8B-B14F-4D97-AF65-F5344CB8AC3E}">
        <p14:creationId xmlns:p14="http://schemas.microsoft.com/office/powerpoint/2010/main" val="947473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3477802" cy="492443"/>
          </a:xfrm>
        </p:spPr>
        <p:txBody>
          <a:bodyPr/>
          <a:lstStyle/>
          <a:p>
            <a:r>
              <a:rPr lang="en-US" dirty="0" smtClean="0"/>
              <a:t>continue</a:t>
            </a:r>
            <a:endParaRPr lang="en-US" dirty="0"/>
          </a:p>
        </p:txBody>
      </p:sp>
      <p:sp>
        <p:nvSpPr>
          <p:cNvPr id="3" name="Text Placeholder 2"/>
          <p:cNvSpPr>
            <a:spLocks noGrp="1"/>
          </p:cNvSpPr>
          <p:nvPr>
            <p:ph type="body" idx="1"/>
          </p:nvPr>
        </p:nvSpPr>
        <p:spPr>
          <a:xfrm>
            <a:off x="762001" y="1828800"/>
            <a:ext cx="7784464" cy="4955203"/>
          </a:xfrm>
        </p:spPr>
        <p:txBody>
          <a:bodyPr/>
          <a:lstStyle/>
          <a:p>
            <a:r>
              <a:rPr lang="en-US" sz="2000" dirty="0"/>
              <a:t>this locks the second half of the file -shared</a:t>
            </a:r>
          </a:p>
          <a:p>
            <a:r>
              <a:rPr lang="en-US" sz="2000" dirty="0" err="1"/>
              <a:t>sharedLock</a:t>
            </a:r>
            <a:r>
              <a:rPr lang="en-US" sz="2000" dirty="0"/>
              <a:t> = </a:t>
            </a:r>
            <a:r>
              <a:rPr lang="en-US" sz="2000" dirty="0" err="1"/>
              <a:t>ch.lock</a:t>
            </a:r>
            <a:r>
              <a:rPr lang="en-US" sz="2000" dirty="0"/>
              <a:t>(</a:t>
            </a:r>
            <a:r>
              <a:rPr lang="en-US" sz="2000" dirty="0" err="1"/>
              <a:t>raf.length</a:t>
            </a:r>
            <a:r>
              <a:rPr lang="en-US" sz="2000" dirty="0"/>
              <a:t>()/2+1, </a:t>
            </a:r>
            <a:r>
              <a:rPr lang="en-US" sz="2000" dirty="0" err="1"/>
              <a:t>raf.length</a:t>
            </a:r>
            <a:r>
              <a:rPr lang="en-US" sz="2000" dirty="0"/>
              <a:t>(), SHARED);</a:t>
            </a:r>
          </a:p>
          <a:p>
            <a:r>
              <a:rPr lang="en-US" sz="2000" dirty="0"/>
              <a:t>/** Now read the data . . . */</a:t>
            </a:r>
          </a:p>
          <a:p>
            <a:r>
              <a:rPr lang="en-US" sz="2000" dirty="0"/>
              <a:t>// release the lock</a:t>
            </a:r>
          </a:p>
          <a:p>
            <a:r>
              <a:rPr lang="en-US" sz="2000" dirty="0" err="1"/>
              <a:t>sharedLock.release</a:t>
            </a:r>
            <a:r>
              <a:rPr lang="en-US" sz="2000" dirty="0"/>
              <a:t>();</a:t>
            </a:r>
          </a:p>
          <a:p>
            <a:r>
              <a:rPr lang="en-US" sz="2000" dirty="0"/>
              <a:t>}catch (</a:t>
            </a:r>
            <a:r>
              <a:rPr lang="en-US" sz="2000" dirty="0" err="1"/>
              <a:t>java.io.IOException</a:t>
            </a:r>
            <a:r>
              <a:rPr lang="en-US" sz="2000" dirty="0"/>
              <a:t> </a:t>
            </a:r>
            <a:r>
              <a:rPr lang="en-US" sz="2000" dirty="0" err="1"/>
              <a:t>ioe</a:t>
            </a:r>
            <a:r>
              <a:rPr lang="en-US" sz="2000" dirty="0"/>
              <a:t>) {</a:t>
            </a:r>
          </a:p>
          <a:p>
            <a:r>
              <a:rPr lang="en-US" sz="2000" dirty="0" err="1"/>
              <a:t>System.err.println</a:t>
            </a:r>
            <a:r>
              <a:rPr lang="en-US" sz="2000" dirty="0"/>
              <a:t>(</a:t>
            </a:r>
            <a:r>
              <a:rPr lang="en-US" sz="2000" dirty="0" err="1"/>
              <a:t>ioe</a:t>
            </a:r>
            <a:r>
              <a:rPr lang="en-US" sz="2000" dirty="0"/>
              <a:t>);</a:t>
            </a:r>
          </a:p>
          <a:p>
            <a:r>
              <a:rPr lang="en-US" sz="2000" dirty="0"/>
              <a:t>}finally {</a:t>
            </a:r>
          </a:p>
          <a:p>
            <a:r>
              <a:rPr lang="en-US" sz="2000" dirty="0"/>
              <a:t>if (</a:t>
            </a:r>
            <a:r>
              <a:rPr lang="en-US" sz="2000" dirty="0" err="1"/>
              <a:t>exclusiveLock</a:t>
            </a:r>
            <a:r>
              <a:rPr lang="en-US" sz="2000" dirty="0"/>
              <a:t> != null)</a:t>
            </a:r>
          </a:p>
          <a:p>
            <a:r>
              <a:rPr lang="en-US" sz="2000" dirty="0" err="1"/>
              <a:t>exclusiveLock.release</a:t>
            </a:r>
            <a:r>
              <a:rPr lang="en-US" sz="2000" dirty="0"/>
              <a:t>();</a:t>
            </a:r>
          </a:p>
          <a:p>
            <a:r>
              <a:rPr lang="en-US" sz="2000" dirty="0"/>
              <a:t>if (</a:t>
            </a:r>
            <a:r>
              <a:rPr lang="en-US" sz="2000" dirty="0" err="1"/>
              <a:t>sharedLock</a:t>
            </a:r>
            <a:r>
              <a:rPr lang="en-US" sz="2000" dirty="0"/>
              <a:t> != null)</a:t>
            </a:r>
          </a:p>
          <a:p>
            <a:r>
              <a:rPr lang="en-US" sz="2000" dirty="0" err="1"/>
              <a:t>sharedLock.release</a:t>
            </a:r>
            <a:r>
              <a:rPr lang="en-US" sz="2000" dirty="0"/>
              <a:t>();</a:t>
            </a:r>
          </a:p>
          <a:p>
            <a:r>
              <a:rPr lang="en-US" sz="2000" dirty="0"/>
              <a:t>}</a:t>
            </a:r>
          </a:p>
          <a:p>
            <a:r>
              <a:rPr lang="en-US" sz="2000" dirty="0"/>
              <a:t>}</a:t>
            </a:r>
          </a:p>
          <a:p>
            <a:r>
              <a:rPr lang="en-US" sz="2000" dirty="0"/>
              <a:t>}</a:t>
            </a:r>
            <a:endParaRPr lang="en-US" sz="2800" dirty="0"/>
          </a:p>
          <a:p>
            <a:endParaRPr lang="en-US" sz="2000" dirty="0"/>
          </a:p>
        </p:txBody>
      </p:sp>
    </p:spTree>
    <p:extLst>
      <p:ext uri="{BB962C8B-B14F-4D97-AF65-F5344CB8AC3E}">
        <p14:creationId xmlns:p14="http://schemas.microsoft.com/office/powerpoint/2010/main" val="947473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6324600" cy="762000"/>
          </a:xfrm>
        </p:spPr>
        <p:txBody>
          <a:bodyPr/>
          <a:lstStyle/>
          <a:p>
            <a:r>
              <a:rPr lang="en-US" dirty="0"/>
              <a:t>File Types –Name, Extension:</a:t>
            </a:r>
            <a:br>
              <a:rPr lang="en-US" dirty="0"/>
            </a:br>
            <a:endParaRPr lang="en-US" dirty="0"/>
          </a:p>
        </p:txBody>
      </p:sp>
      <p:sp>
        <p:nvSpPr>
          <p:cNvPr id="3" name="Text Placeholder 2"/>
          <p:cNvSpPr>
            <a:spLocks noGrp="1"/>
          </p:cNvSpPr>
          <p:nvPr>
            <p:ph type="body" idx="1"/>
          </p:nvPr>
        </p:nvSpPr>
        <p:spPr>
          <a:xfrm>
            <a:off x="762001" y="1828800"/>
            <a:ext cx="7784464" cy="307777"/>
          </a:xfrm>
        </p:spPr>
        <p:txBody>
          <a:bodyPr/>
          <a:lstStyle/>
          <a:p>
            <a:endParaRPr lang="en-US" sz="2000" dirty="0"/>
          </a:p>
        </p:txBody>
      </p:sp>
      <p:pic>
        <p:nvPicPr>
          <p:cNvPr id="4" name="Picture 3"/>
          <p:cNvPicPr>
            <a:picLocks noChangeAspect="1"/>
          </p:cNvPicPr>
          <p:nvPr/>
        </p:nvPicPr>
        <p:blipFill>
          <a:blip r:embed="rId2"/>
          <a:stretch>
            <a:fillRect/>
          </a:stretch>
        </p:blipFill>
        <p:spPr>
          <a:xfrm>
            <a:off x="2286000" y="1828800"/>
            <a:ext cx="4234376" cy="4448346"/>
          </a:xfrm>
          <a:prstGeom prst="rect">
            <a:avLst/>
          </a:prstGeom>
        </p:spPr>
      </p:pic>
    </p:spTree>
    <p:extLst>
      <p:ext uri="{BB962C8B-B14F-4D97-AF65-F5344CB8AC3E}">
        <p14:creationId xmlns:p14="http://schemas.microsoft.com/office/powerpoint/2010/main" val="947473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3477802" cy="492443"/>
          </a:xfrm>
        </p:spPr>
        <p:txBody>
          <a:bodyPr/>
          <a:lstStyle/>
          <a:p>
            <a:r>
              <a:rPr lang="en-US" dirty="0"/>
              <a:t>File Structure:</a:t>
            </a:r>
          </a:p>
        </p:txBody>
      </p:sp>
      <p:sp>
        <p:nvSpPr>
          <p:cNvPr id="3" name="Text Placeholder 2"/>
          <p:cNvSpPr>
            <a:spLocks noGrp="1"/>
          </p:cNvSpPr>
          <p:nvPr>
            <p:ph type="body" idx="1"/>
          </p:nvPr>
        </p:nvSpPr>
        <p:spPr>
          <a:xfrm>
            <a:off x="762001" y="1828800"/>
            <a:ext cx="7784464" cy="4278094"/>
          </a:xfrm>
        </p:spPr>
        <p:txBody>
          <a:bodyPr/>
          <a:lstStyle/>
          <a:p>
            <a:r>
              <a:rPr lang="en-US" dirty="0"/>
              <a:t>None -sequence of words, bytes</a:t>
            </a:r>
          </a:p>
          <a:p>
            <a:r>
              <a:rPr lang="en-US" dirty="0"/>
              <a:t>Simple record structure</a:t>
            </a:r>
          </a:p>
          <a:p>
            <a:pPr lvl="1"/>
            <a:r>
              <a:rPr lang="en-US" dirty="0"/>
              <a:t>Lines </a:t>
            </a:r>
          </a:p>
          <a:p>
            <a:pPr lvl="1"/>
            <a:r>
              <a:rPr lang="en-US" dirty="0"/>
              <a:t>Fixed length</a:t>
            </a:r>
          </a:p>
          <a:p>
            <a:pPr lvl="1"/>
            <a:r>
              <a:rPr lang="en-US" dirty="0"/>
              <a:t>Variable length</a:t>
            </a:r>
          </a:p>
          <a:p>
            <a:r>
              <a:rPr lang="en-US" dirty="0"/>
              <a:t>Complex Structures</a:t>
            </a:r>
          </a:p>
          <a:p>
            <a:pPr lvl="1"/>
            <a:r>
              <a:rPr lang="en-US" dirty="0"/>
              <a:t>Formatted document</a:t>
            </a:r>
          </a:p>
          <a:p>
            <a:pPr lvl="1"/>
            <a:r>
              <a:rPr lang="en-US" dirty="0"/>
              <a:t>Relocatable load file</a:t>
            </a:r>
          </a:p>
          <a:p>
            <a:r>
              <a:rPr lang="en-US" dirty="0"/>
              <a:t>Can simulate last two with first method by inserting appropriate control characters</a:t>
            </a:r>
          </a:p>
          <a:p>
            <a:r>
              <a:rPr lang="en-US" dirty="0"/>
              <a:t>Who decides:</a:t>
            </a:r>
          </a:p>
          <a:p>
            <a:pPr lvl="1"/>
            <a:r>
              <a:rPr lang="en-US" dirty="0"/>
              <a:t>Operating system</a:t>
            </a:r>
          </a:p>
          <a:p>
            <a:pPr lvl="1"/>
            <a:r>
              <a:rPr lang="en-US" dirty="0"/>
              <a:t>Program</a:t>
            </a:r>
          </a:p>
          <a:p>
            <a:endParaRPr lang="en-US" sz="2000" dirty="0"/>
          </a:p>
        </p:txBody>
      </p:sp>
    </p:spTree>
    <p:extLst>
      <p:ext uri="{BB962C8B-B14F-4D97-AF65-F5344CB8AC3E}">
        <p14:creationId xmlns:p14="http://schemas.microsoft.com/office/powerpoint/2010/main" val="947473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5715000" cy="685800"/>
          </a:xfrm>
        </p:spPr>
        <p:txBody>
          <a:bodyPr/>
          <a:lstStyle/>
          <a:p>
            <a:r>
              <a:rPr lang="en-US" dirty="0"/>
              <a:t>File Access Methods:</a:t>
            </a:r>
            <a:br>
              <a:rPr lang="en-US" dirty="0"/>
            </a:br>
            <a:endParaRPr lang="en-US" dirty="0"/>
          </a:p>
        </p:txBody>
      </p:sp>
      <p:sp>
        <p:nvSpPr>
          <p:cNvPr id="3" name="Text Placeholder 2"/>
          <p:cNvSpPr>
            <a:spLocks noGrp="1"/>
          </p:cNvSpPr>
          <p:nvPr>
            <p:ph type="body" idx="1"/>
          </p:nvPr>
        </p:nvSpPr>
        <p:spPr>
          <a:xfrm>
            <a:off x="762001" y="1828800"/>
            <a:ext cx="7784464" cy="4985980"/>
          </a:xfrm>
        </p:spPr>
        <p:txBody>
          <a:bodyPr/>
          <a:lstStyle/>
          <a:p>
            <a:r>
              <a:rPr lang="en-US" dirty="0"/>
              <a:t>Sequential Access</a:t>
            </a:r>
          </a:p>
          <a:p>
            <a:pPr lvl="1"/>
            <a:r>
              <a:rPr lang="en-US" b="1" dirty="0"/>
              <a:t>read next</a:t>
            </a:r>
            <a:endParaRPr lang="en-US" dirty="0"/>
          </a:p>
          <a:p>
            <a:pPr lvl="1"/>
            <a:r>
              <a:rPr lang="en-US" b="1" dirty="0"/>
              <a:t>write next </a:t>
            </a:r>
            <a:endParaRPr lang="en-US" dirty="0"/>
          </a:p>
          <a:p>
            <a:pPr lvl="1"/>
            <a:r>
              <a:rPr lang="en-US" b="1" dirty="0"/>
              <a:t>reset</a:t>
            </a:r>
            <a:endParaRPr lang="en-US" dirty="0"/>
          </a:p>
          <a:p>
            <a:pPr lvl="1"/>
            <a:r>
              <a:rPr lang="en-US" dirty="0"/>
              <a:t>no read after last write</a:t>
            </a:r>
          </a:p>
          <a:p>
            <a:pPr lvl="1"/>
            <a:r>
              <a:rPr lang="en-US" dirty="0"/>
              <a:t>(rewrite)</a:t>
            </a:r>
          </a:p>
          <a:p>
            <a:r>
              <a:rPr lang="en-US" b="1" dirty="0"/>
              <a:t>Direct Access –</a:t>
            </a:r>
            <a:r>
              <a:rPr lang="en-US" dirty="0"/>
              <a:t>file is fixed length logical records</a:t>
            </a:r>
          </a:p>
          <a:p>
            <a:pPr lvl="1"/>
            <a:r>
              <a:rPr lang="en-US" b="1" dirty="0"/>
              <a:t>read n</a:t>
            </a:r>
            <a:endParaRPr lang="en-US" dirty="0"/>
          </a:p>
          <a:p>
            <a:pPr lvl="1"/>
            <a:r>
              <a:rPr lang="en-US" b="1" dirty="0"/>
              <a:t>write n</a:t>
            </a:r>
            <a:endParaRPr lang="en-US" dirty="0"/>
          </a:p>
          <a:p>
            <a:pPr lvl="1"/>
            <a:r>
              <a:rPr lang="en-US" b="1" dirty="0"/>
              <a:t>position to n</a:t>
            </a:r>
            <a:endParaRPr lang="en-US" dirty="0"/>
          </a:p>
          <a:p>
            <a:pPr lvl="1"/>
            <a:r>
              <a:rPr lang="en-US" b="1" dirty="0"/>
              <a:t>read next</a:t>
            </a:r>
            <a:endParaRPr lang="en-US" dirty="0"/>
          </a:p>
          <a:p>
            <a:pPr lvl="1"/>
            <a:r>
              <a:rPr lang="en-US" b="1" dirty="0"/>
              <a:t>write next </a:t>
            </a:r>
            <a:endParaRPr lang="en-US" dirty="0"/>
          </a:p>
          <a:p>
            <a:pPr lvl="1"/>
            <a:r>
              <a:rPr lang="en-US" b="1" dirty="0"/>
              <a:t>rewrite n</a:t>
            </a:r>
            <a:endParaRPr lang="en-US" dirty="0"/>
          </a:p>
          <a:p>
            <a:pPr lvl="1"/>
            <a:r>
              <a:rPr lang="en-US" i="1" dirty="0"/>
              <a:t>n= relative block number</a:t>
            </a:r>
            <a:endParaRPr lang="en-US" dirty="0"/>
          </a:p>
          <a:p>
            <a:r>
              <a:rPr lang="en-US" dirty="0"/>
              <a:t>Relative block numbers allow OS to decide where file should be placed</a:t>
            </a:r>
          </a:p>
          <a:p>
            <a:endParaRPr lang="en-US" sz="2000" dirty="0"/>
          </a:p>
        </p:txBody>
      </p:sp>
    </p:spTree>
    <p:extLst>
      <p:ext uri="{BB962C8B-B14F-4D97-AF65-F5344CB8AC3E}">
        <p14:creationId xmlns:p14="http://schemas.microsoft.com/office/powerpoint/2010/main" val="947473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62001"/>
            <a:ext cx="7460411" cy="1219200"/>
          </a:xfrm>
        </p:spPr>
        <p:txBody>
          <a:bodyPr/>
          <a:lstStyle/>
          <a:p>
            <a:r>
              <a:rPr lang="en-US" dirty="0"/>
              <a:t>Simulation of Sequential Access on Direct-access File:</a:t>
            </a:r>
            <a:br>
              <a:rPr lang="en-US" dirty="0"/>
            </a:br>
            <a:endParaRPr lang="en-US" dirty="0"/>
          </a:p>
        </p:txBody>
      </p:sp>
      <p:sp>
        <p:nvSpPr>
          <p:cNvPr id="3" name="Text Placeholder 2"/>
          <p:cNvSpPr>
            <a:spLocks noGrp="1"/>
          </p:cNvSpPr>
          <p:nvPr>
            <p:ph type="body" idx="1"/>
          </p:nvPr>
        </p:nvSpPr>
        <p:spPr>
          <a:xfrm>
            <a:off x="685800" y="2133600"/>
            <a:ext cx="7784464" cy="307777"/>
          </a:xfrm>
        </p:spPr>
        <p:txBody>
          <a:bodyPr/>
          <a:lstStyle/>
          <a:p>
            <a:endParaRPr lang="en-US" sz="2000" dirty="0"/>
          </a:p>
        </p:txBody>
      </p:sp>
      <p:pic>
        <p:nvPicPr>
          <p:cNvPr id="4" name="Picture 3"/>
          <p:cNvPicPr>
            <a:picLocks noChangeAspect="1"/>
          </p:cNvPicPr>
          <p:nvPr/>
        </p:nvPicPr>
        <p:blipFill>
          <a:blip r:embed="rId2"/>
          <a:stretch>
            <a:fillRect/>
          </a:stretch>
        </p:blipFill>
        <p:spPr>
          <a:xfrm>
            <a:off x="533400" y="2819399"/>
            <a:ext cx="7467687" cy="2743201"/>
          </a:xfrm>
          <a:prstGeom prst="rect">
            <a:avLst/>
          </a:prstGeom>
        </p:spPr>
      </p:pic>
    </p:spTree>
    <p:extLst>
      <p:ext uri="{BB962C8B-B14F-4D97-AF65-F5344CB8AC3E}">
        <p14:creationId xmlns:p14="http://schemas.microsoft.com/office/powerpoint/2010/main" val="947473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5486400" cy="984885"/>
          </a:xfrm>
        </p:spPr>
        <p:txBody>
          <a:bodyPr/>
          <a:lstStyle/>
          <a:p>
            <a:r>
              <a:rPr lang="en-US" dirty="0"/>
              <a:t>Other Access Methods</a:t>
            </a:r>
          </a:p>
        </p:txBody>
      </p:sp>
      <p:sp>
        <p:nvSpPr>
          <p:cNvPr id="3" name="Text Placeholder 2"/>
          <p:cNvSpPr>
            <a:spLocks noGrp="1"/>
          </p:cNvSpPr>
          <p:nvPr>
            <p:ph type="body" idx="1"/>
          </p:nvPr>
        </p:nvSpPr>
        <p:spPr>
          <a:xfrm>
            <a:off x="762001" y="1828800"/>
            <a:ext cx="7784464" cy="4185761"/>
          </a:xfrm>
        </p:spPr>
        <p:txBody>
          <a:bodyPr/>
          <a:lstStyle/>
          <a:p>
            <a:r>
              <a:rPr lang="en-US" dirty="0"/>
              <a:t>Can be built on top of base methods</a:t>
            </a:r>
          </a:p>
          <a:p>
            <a:r>
              <a:rPr lang="en-US" dirty="0"/>
              <a:t>General involve creation of an </a:t>
            </a:r>
            <a:r>
              <a:rPr lang="en-US" dirty="0" err="1"/>
              <a:t>indexfor</a:t>
            </a:r>
            <a:r>
              <a:rPr lang="en-US" dirty="0"/>
              <a:t> the file</a:t>
            </a:r>
          </a:p>
          <a:p>
            <a:r>
              <a:rPr lang="en-US" dirty="0"/>
              <a:t>Keep index in memory for fast determination of location of data to be operated on (consider UPC code plus record of data about that item)</a:t>
            </a:r>
          </a:p>
          <a:p>
            <a:r>
              <a:rPr lang="en-US" dirty="0"/>
              <a:t>If too large, index (in memory) of the index (on disk)</a:t>
            </a:r>
          </a:p>
          <a:p>
            <a:r>
              <a:rPr lang="en-US" dirty="0"/>
              <a:t>IBM indexed sequential-access method (ISAM)</a:t>
            </a:r>
          </a:p>
          <a:p>
            <a:pPr lvl="1"/>
            <a:r>
              <a:rPr lang="en-US" dirty="0"/>
              <a:t>Small master index, points to disk blocks of secondary index</a:t>
            </a:r>
          </a:p>
          <a:p>
            <a:pPr lvl="1"/>
            <a:r>
              <a:rPr lang="en-US" dirty="0"/>
              <a:t>File kept sorted on a defined key</a:t>
            </a:r>
          </a:p>
          <a:p>
            <a:pPr lvl="1"/>
            <a:r>
              <a:rPr lang="en-US" dirty="0"/>
              <a:t>All done by the OS</a:t>
            </a:r>
          </a:p>
          <a:p>
            <a:r>
              <a:rPr lang="en-US" dirty="0"/>
              <a:t>VMS operating system provides index and relative files as another example </a:t>
            </a:r>
          </a:p>
          <a:p>
            <a:endParaRPr lang="en-US" sz="2000" dirty="0"/>
          </a:p>
        </p:txBody>
      </p:sp>
    </p:spTree>
    <p:extLst>
      <p:ext uri="{BB962C8B-B14F-4D97-AF65-F5344CB8AC3E}">
        <p14:creationId xmlns:p14="http://schemas.microsoft.com/office/powerpoint/2010/main" val="947473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3477802" cy="492443"/>
          </a:xfrm>
        </p:spPr>
        <p:txBody>
          <a:bodyPr/>
          <a:lstStyle/>
          <a:p>
            <a:r>
              <a:rPr lang="en-US" dirty="0"/>
              <a:t>File Sharing</a:t>
            </a:r>
          </a:p>
        </p:txBody>
      </p:sp>
      <p:sp>
        <p:nvSpPr>
          <p:cNvPr id="3" name="Text Placeholder 2"/>
          <p:cNvSpPr>
            <a:spLocks noGrp="1"/>
          </p:cNvSpPr>
          <p:nvPr>
            <p:ph type="body" idx="1"/>
          </p:nvPr>
        </p:nvSpPr>
        <p:spPr>
          <a:xfrm>
            <a:off x="762001" y="1828800"/>
            <a:ext cx="7784464" cy="3447098"/>
          </a:xfrm>
        </p:spPr>
        <p:txBody>
          <a:bodyPr/>
          <a:lstStyle/>
          <a:p>
            <a:r>
              <a:rPr lang="en-US" dirty="0"/>
              <a:t>Sharing of files on multi-user systems is desirable</a:t>
            </a:r>
          </a:p>
          <a:p>
            <a:r>
              <a:rPr lang="en-US" dirty="0"/>
              <a:t>Sharing may be done through a </a:t>
            </a:r>
            <a:r>
              <a:rPr lang="en-US" b="1" dirty="0" err="1"/>
              <a:t>protection</a:t>
            </a:r>
            <a:r>
              <a:rPr lang="en-US" dirty="0" err="1"/>
              <a:t>scheme</a:t>
            </a:r>
            <a:endParaRPr lang="en-US" dirty="0"/>
          </a:p>
          <a:p>
            <a:r>
              <a:rPr lang="en-US" dirty="0"/>
              <a:t>On distributed systems, files may be shared across a network</a:t>
            </a:r>
          </a:p>
          <a:p>
            <a:r>
              <a:rPr lang="en-US" dirty="0"/>
              <a:t>Network File System (NFS) is a common distributed file-sharing method</a:t>
            </a:r>
          </a:p>
          <a:p>
            <a:r>
              <a:rPr lang="en-US" dirty="0"/>
              <a:t>If multi-user system</a:t>
            </a:r>
          </a:p>
          <a:p>
            <a:pPr lvl="1"/>
            <a:r>
              <a:rPr lang="en-US" b="1" dirty="0"/>
              <a:t>User IDs </a:t>
            </a:r>
            <a:r>
              <a:rPr lang="en-US" dirty="0"/>
              <a:t>identify users, allowing permissions and protections to be per-</a:t>
            </a:r>
            <a:r>
              <a:rPr lang="en-US" dirty="0" err="1"/>
              <a:t>user</a:t>
            </a:r>
            <a:r>
              <a:rPr lang="en-US" b="1" dirty="0" err="1"/>
              <a:t>Group</a:t>
            </a:r>
            <a:r>
              <a:rPr lang="en-US" b="1" dirty="0"/>
              <a:t> IDs </a:t>
            </a:r>
            <a:r>
              <a:rPr lang="en-US" dirty="0"/>
              <a:t>allow users to be in groups, permitting group access rights</a:t>
            </a:r>
          </a:p>
          <a:p>
            <a:pPr lvl="1"/>
            <a:r>
              <a:rPr lang="en-US" dirty="0"/>
              <a:t>Owner of a file / directory</a:t>
            </a:r>
          </a:p>
          <a:p>
            <a:pPr lvl="1"/>
            <a:r>
              <a:rPr lang="en-US" dirty="0"/>
              <a:t>Group of a file / directory</a:t>
            </a:r>
          </a:p>
          <a:p>
            <a:endParaRPr lang="en-US" sz="2000" dirty="0"/>
          </a:p>
        </p:txBody>
      </p:sp>
    </p:spTree>
    <p:extLst>
      <p:ext uri="{BB962C8B-B14F-4D97-AF65-F5344CB8AC3E}">
        <p14:creationId xmlns:p14="http://schemas.microsoft.com/office/powerpoint/2010/main" val="94747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9386" y="1447800"/>
            <a:ext cx="7705725" cy="338554"/>
          </a:xfrm>
        </p:spPr>
        <p:txBody>
          <a:bodyPr/>
          <a:lstStyle/>
          <a:p>
            <a:r>
              <a:rPr lang="en-US" altLang="en-US" b="1" dirty="0" smtClean="0"/>
              <a:t>OVERVIEW OF MASS STORAGE STRUCTURE</a:t>
            </a:r>
            <a:endParaRPr lang="en-IN" b="1" dirty="0"/>
          </a:p>
        </p:txBody>
      </p:sp>
      <p:sp>
        <p:nvSpPr>
          <p:cNvPr id="4" name="object 2"/>
          <p:cNvSpPr txBox="1">
            <a:spLocks noGrp="1"/>
          </p:cNvSpPr>
          <p:nvPr>
            <p:ph type="title"/>
          </p:nvPr>
        </p:nvSpPr>
        <p:spPr>
          <a:xfrm>
            <a:off x="4155348" y="51696"/>
            <a:ext cx="846454" cy="513080"/>
          </a:xfrm>
          <a:prstGeom prst="rect">
            <a:avLst/>
          </a:prstGeom>
        </p:spPr>
        <p:txBody>
          <a:bodyPr vert="horz" wrap="square" lIns="0" tIns="12700" rIns="0" bIns="0" rtlCol="0">
            <a:spAutoFit/>
          </a:bodyPr>
          <a:lstStyle/>
          <a:p>
            <a:pPr marL="12700">
              <a:lnSpc>
                <a:spcPct val="100000"/>
              </a:lnSpc>
              <a:spcBef>
                <a:spcPts val="100"/>
              </a:spcBef>
            </a:pPr>
            <a:r>
              <a:rPr spc="-220" dirty="0"/>
              <a:t>SRM</a:t>
            </a:r>
          </a:p>
        </p:txBody>
      </p:sp>
      <p:sp>
        <p:nvSpPr>
          <p:cNvPr id="5" name="object 3"/>
          <p:cNvSpPr txBox="1"/>
          <p:nvPr/>
        </p:nvSpPr>
        <p:spPr>
          <a:xfrm>
            <a:off x="383540" y="550162"/>
            <a:ext cx="8209280" cy="782265"/>
          </a:xfrm>
          <a:prstGeom prst="rect">
            <a:avLst/>
          </a:prstGeom>
        </p:spPr>
        <p:txBody>
          <a:bodyPr vert="horz" wrap="square" lIns="0" tIns="12700" rIns="0" bIns="0" rtlCol="0">
            <a:spAutoFit/>
          </a:bodyPr>
          <a:lstStyle/>
          <a:p>
            <a:pPr marL="1010919">
              <a:lnSpc>
                <a:spcPct val="100000"/>
              </a:lnSpc>
              <a:spcBef>
                <a:spcPts val="100"/>
              </a:spcBef>
            </a:pPr>
            <a:r>
              <a:rPr sz="2600" b="1" spc="-200" dirty="0">
                <a:solidFill>
                  <a:srgbClr val="BF0000"/>
                </a:solidFill>
                <a:latin typeface="Times New Roman"/>
                <a:cs typeface="Times New Roman"/>
              </a:rPr>
              <a:t>INSTITUTE </a:t>
            </a:r>
            <a:r>
              <a:rPr sz="2600" b="1" spc="-254" dirty="0">
                <a:solidFill>
                  <a:srgbClr val="BF0000"/>
                </a:solidFill>
                <a:latin typeface="Times New Roman"/>
                <a:cs typeface="Times New Roman"/>
              </a:rPr>
              <a:t>OF </a:t>
            </a:r>
            <a:r>
              <a:rPr lang="en-IN" sz="2600" b="1" spc="-254" dirty="0">
                <a:solidFill>
                  <a:srgbClr val="BF0000"/>
                </a:solidFill>
                <a:latin typeface="Times New Roman"/>
                <a:cs typeface="Times New Roman"/>
              </a:rPr>
              <a:t> </a:t>
            </a:r>
            <a:r>
              <a:rPr sz="2600" b="1" spc="-265" dirty="0">
                <a:solidFill>
                  <a:srgbClr val="BF0000"/>
                </a:solidFill>
                <a:latin typeface="Times New Roman"/>
                <a:cs typeface="Times New Roman"/>
              </a:rPr>
              <a:t>SCIENCE </a:t>
            </a:r>
            <a:r>
              <a:rPr sz="2600" b="1" spc="-105" dirty="0">
                <a:solidFill>
                  <a:srgbClr val="BF0000"/>
                </a:solidFill>
                <a:latin typeface="Times New Roman"/>
                <a:cs typeface="Times New Roman"/>
              </a:rPr>
              <a:t>AND</a:t>
            </a:r>
            <a:r>
              <a:rPr sz="2600" b="1" spc="-345" dirty="0">
                <a:solidFill>
                  <a:srgbClr val="BF0000"/>
                </a:solidFill>
                <a:latin typeface="Times New Roman"/>
                <a:cs typeface="Times New Roman"/>
              </a:rPr>
              <a:t> </a:t>
            </a:r>
            <a:r>
              <a:rPr sz="2600" b="1" spc="-225" dirty="0">
                <a:solidFill>
                  <a:srgbClr val="BF0000"/>
                </a:solidFill>
                <a:latin typeface="Times New Roman"/>
                <a:cs typeface="Times New Roman"/>
              </a:rPr>
              <a:t>TECHNOLOGY,</a:t>
            </a:r>
            <a:endParaRPr sz="2600" dirty="0">
              <a:latin typeface="Times New Roman"/>
              <a:cs typeface="Times New Roman"/>
            </a:endParaRPr>
          </a:p>
          <a:p>
            <a:pPr marL="179705" algn="ctr">
              <a:lnSpc>
                <a:spcPct val="100000"/>
              </a:lnSpc>
              <a:spcBef>
                <a:spcPts val="25"/>
              </a:spcBef>
            </a:pPr>
            <a:r>
              <a:rPr sz="2400" b="1" spc="-145" dirty="0">
                <a:solidFill>
                  <a:srgbClr val="BF0000"/>
                </a:solidFill>
                <a:latin typeface="Times New Roman"/>
                <a:cs typeface="Times New Roman"/>
              </a:rPr>
              <a:t>CHENNAI.</a:t>
            </a:r>
            <a:endParaRPr sz="2400" dirty="0">
              <a:latin typeface="Times New Roman"/>
              <a:cs typeface="Times New Roman"/>
            </a:endParaRPr>
          </a:p>
        </p:txBody>
      </p:sp>
      <p:sp>
        <p:nvSpPr>
          <p:cNvPr id="6"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sp>
        <p:nvSpPr>
          <p:cNvPr id="2" name="Rectangle 1"/>
          <p:cNvSpPr/>
          <p:nvPr/>
        </p:nvSpPr>
        <p:spPr>
          <a:xfrm>
            <a:off x="838200" y="2057400"/>
            <a:ext cx="7924800" cy="4708981"/>
          </a:xfrm>
          <a:prstGeom prst="rect">
            <a:avLst/>
          </a:prstGeom>
        </p:spPr>
        <p:txBody>
          <a:bodyPr wrap="square">
            <a:spAutoFit/>
          </a:bodyPr>
          <a:lstStyle/>
          <a:p>
            <a:pPr marL="285750" indent="-285750">
              <a:buFont typeface="Arial" pitchFamily="34" charset="0"/>
              <a:buChar char="•"/>
            </a:pPr>
            <a:r>
              <a:rPr lang="en-US" altLang="en-US" sz="2000" b="1" dirty="0">
                <a:latin typeface="Times New Roman" pitchFamily="18" charset="0"/>
                <a:cs typeface="Times New Roman" pitchFamily="18" charset="0"/>
              </a:rPr>
              <a:t>Magnetic disks</a:t>
            </a:r>
            <a:r>
              <a:rPr lang="en-US" altLang="en-US" sz="2000" dirty="0">
                <a:latin typeface="Times New Roman" pitchFamily="18" charset="0"/>
                <a:cs typeface="Times New Roman" pitchFamily="18" charset="0"/>
              </a:rPr>
              <a:t> provide bulk of secondary storage of modern computers Drives rotate at 60 to 250 times per second</a:t>
            </a:r>
          </a:p>
          <a:p>
            <a:pPr marL="741363" lvl="1" indent="-285750">
              <a:buFont typeface="Arial" pitchFamily="34" charset="0"/>
              <a:buChar char="•"/>
            </a:pPr>
            <a:r>
              <a:rPr lang="en-US" altLang="en-US" sz="2000" b="1" dirty="0">
                <a:latin typeface="Times New Roman" pitchFamily="18" charset="0"/>
                <a:cs typeface="Times New Roman" pitchFamily="18" charset="0"/>
              </a:rPr>
              <a:t>Transfer rate</a:t>
            </a:r>
            <a:r>
              <a:rPr lang="en-US" altLang="en-US" sz="2000" dirty="0">
                <a:latin typeface="Times New Roman" pitchFamily="18" charset="0"/>
                <a:cs typeface="Times New Roman" pitchFamily="18" charset="0"/>
              </a:rPr>
              <a:t> is rate at which data flow between drive and computer</a:t>
            </a:r>
          </a:p>
          <a:p>
            <a:pPr marL="741363" lvl="1" indent="-285750">
              <a:buFont typeface="Arial" pitchFamily="34" charset="0"/>
              <a:buChar char="•"/>
            </a:pPr>
            <a:r>
              <a:rPr lang="en-US" altLang="en-US" sz="2000" b="1" dirty="0">
                <a:latin typeface="Times New Roman" pitchFamily="18" charset="0"/>
                <a:cs typeface="Times New Roman" pitchFamily="18" charset="0"/>
              </a:rPr>
              <a:t>Positioning time</a:t>
            </a:r>
            <a:r>
              <a:rPr lang="en-US" altLang="en-US" sz="2000" dirty="0">
                <a:latin typeface="Times New Roman" pitchFamily="18" charset="0"/>
                <a:cs typeface="Times New Roman" pitchFamily="18" charset="0"/>
              </a:rPr>
              <a:t> (</a:t>
            </a:r>
            <a:r>
              <a:rPr lang="en-US" altLang="en-US" sz="2000" b="1" dirty="0">
                <a:latin typeface="Times New Roman" pitchFamily="18" charset="0"/>
                <a:cs typeface="Times New Roman" pitchFamily="18" charset="0"/>
              </a:rPr>
              <a:t>random-access time</a:t>
            </a:r>
            <a:r>
              <a:rPr lang="en-US" altLang="en-US" sz="2000" dirty="0">
                <a:latin typeface="Times New Roman" pitchFamily="18" charset="0"/>
                <a:cs typeface="Times New Roman" pitchFamily="18" charset="0"/>
              </a:rPr>
              <a:t>) is time to move disk arm to desired cylinder (</a:t>
            </a:r>
            <a:r>
              <a:rPr lang="en-US" altLang="en-US" sz="2000" b="1" dirty="0">
                <a:latin typeface="Times New Roman" pitchFamily="18" charset="0"/>
                <a:cs typeface="Times New Roman" pitchFamily="18" charset="0"/>
              </a:rPr>
              <a:t>seek time</a:t>
            </a:r>
            <a:r>
              <a:rPr lang="en-US" altLang="en-US" sz="2000" dirty="0">
                <a:latin typeface="Times New Roman" pitchFamily="18" charset="0"/>
                <a:cs typeface="Times New Roman" pitchFamily="18" charset="0"/>
              </a:rPr>
              <a:t>) and time for desired sector to rotate under the disk head (</a:t>
            </a:r>
            <a:r>
              <a:rPr lang="en-US" altLang="en-US" sz="2000" b="1" dirty="0">
                <a:latin typeface="Times New Roman" pitchFamily="18" charset="0"/>
                <a:cs typeface="Times New Roman" pitchFamily="18" charset="0"/>
              </a:rPr>
              <a:t>rotational latency</a:t>
            </a:r>
            <a:r>
              <a:rPr lang="en-US" altLang="en-US" sz="2000" dirty="0">
                <a:latin typeface="Times New Roman" pitchFamily="18" charset="0"/>
                <a:cs typeface="Times New Roman" pitchFamily="18" charset="0"/>
              </a:rPr>
              <a:t>)</a:t>
            </a:r>
          </a:p>
          <a:p>
            <a:pPr marL="741363" lvl="1" indent="-285750">
              <a:buFont typeface="Arial" pitchFamily="34" charset="0"/>
              <a:buChar char="•"/>
            </a:pPr>
            <a:r>
              <a:rPr lang="en-US" altLang="en-US" sz="2000" b="1" dirty="0">
                <a:latin typeface="Times New Roman" pitchFamily="18" charset="0"/>
                <a:cs typeface="Times New Roman" pitchFamily="18" charset="0"/>
              </a:rPr>
              <a:t>Head crash</a:t>
            </a:r>
            <a:r>
              <a:rPr lang="en-US" altLang="en-US" sz="2000" dirty="0">
                <a:latin typeface="Times New Roman" pitchFamily="18" charset="0"/>
                <a:cs typeface="Times New Roman" pitchFamily="18" charset="0"/>
              </a:rPr>
              <a:t> results from disk head making contact with the disk surface  -- That</a:t>
            </a:r>
            <a:r>
              <a:rPr lang="ja-JP" altLang="en-US" sz="2000" dirty="0">
                <a:latin typeface="Times New Roman" pitchFamily="18" charset="0"/>
                <a:cs typeface="Times New Roman" pitchFamily="18" charset="0"/>
              </a:rPr>
              <a:t>’</a:t>
            </a:r>
            <a:r>
              <a:rPr lang="en-US" altLang="ja-JP" sz="2000" dirty="0">
                <a:latin typeface="Times New Roman" pitchFamily="18" charset="0"/>
                <a:cs typeface="Times New Roman" pitchFamily="18" charset="0"/>
              </a:rPr>
              <a:t>s bad</a:t>
            </a:r>
          </a:p>
          <a:p>
            <a:pPr marL="285750" indent="-285750">
              <a:buFont typeface="Arial" pitchFamily="34" charset="0"/>
              <a:buChar char="•"/>
            </a:pPr>
            <a:r>
              <a:rPr lang="en-US" altLang="en-US" sz="2000" dirty="0">
                <a:latin typeface="Times New Roman" pitchFamily="18" charset="0"/>
                <a:cs typeface="Times New Roman" pitchFamily="18" charset="0"/>
              </a:rPr>
              <a:t>Disks can be removable </a:t>
            </a:r>
          </a:p>
          <a:p>
            <a:pPr marL="285750" indent="-285750">
              <a:buFont typeface="Arial" pitchFamily="34" charset="0"/>
              <a:buChar char="•"/>
            </a:pPr>
            <a:r>
              <a:rPr lang="en-US" altLang="en-US" sz="2000" dirty="0">
                <a:latin typeface="Times New Roman" pitchFamily="18" charset="0"/>
                <a:cs typeface="Times New Roman" pitchFamily="18" charset="0"/>
              </a:rPr>
              <a:t>Drive attached to computer via </a:t>
            </a:r>
            <a:r>
              <a:rPr lang="en-US" altLang="en-US" sz="2000" b="1" dirty="0">
                <a:latin typeface="Times New Roman" pitchFamily="18" charset="0"/>
                <a:cs typeface="Times New Roman" pitchFamily="18" charset="0"/>
              </a:rPr>
              <a:t>I/O bus </a:t>
            </a:r>
          </a:p>
          <a:p>
            <a:pPr marL="741363" lvl="1" indent="-285750">
              <a:buFont typeface="Arial" pitchFamily="34" charset="0"/>
              <a:buChar char="•"/>
            </a:pPr>
            <a:r>
              <a:rPr lang="en-US" altLang="en-US" sz="2000" dirty="0">
                <a:latin typeface="Times New Roman" pitchFamily="18" charset="0"/>
                <a:cs typeface="Times New Roman" pitchFamily="18" charset="0"/>
              </a:rPr>
              <a:t>Busses vary, including </a:t>
            </a:r>
            <a:r>
              <a:rPr lang="en-US" altLang="en-US" sz="2000" b="1" dirty="0">
                <a:latin typeface="Times New Roman" pitchFamily="18" charset="0"/>
                <a:cs typeface="Times New Roman" pitchFamily="18" charset="0"/>
              </a:rPr>
              <a:t>EIDE</a:t>
            </a:r>
            <a:r>
              <a:rPr lang="en-US" altLang="en-US" sz="2000" dirty="0">
                <a:latin typeface="Times New Roman" pitchFamily="18" charset="0"/>
                <a:cs typeface="Times New Roman" pitchFamily="18" charset="0"/>
              </a:rPr>
              <a:t>,</a:t>
            </a:r>
            <a:r>
              <a:rPr lang="en-US" altLang="en-US" sz="2000" b="1" dirty="0">
                <a:latin typeface="Times New Roman" pitchFamily="18" charset="0"/>
                <a:cs typeface="Times New Roman" pitchFamily="18" charset="0"/>
              </a:rPr>
              <a:t> ATA</a:t>
            </a:r>
            <a:r>
              <a:rPr lang="en-US" altLang="en-US" sz="2000" dirty="0">
                <a:latin typeface="Times New Roman" pitchFamily="18" charset="0"/>
                <a:cs typeface="Times New Roman" pitchFamily="18" charset="0"/>
              </a:rPr>
              <a:t>,</a:t>
            </a:r>
            <a:r>
              <a:rPr lang="en-US" altLang="en-US" sz="2000" b="1" dirty="0">
                <a:latin typeface="Times New Roman" pitchFamily="18" charset="0"/>
                <a:cs typeface="Times New Roman" pitchFamily="18" charset="0"/>
              </a:rPr>
              <a:t> SATA</a:t>
            </a:r>
            <a:r>
              <a:rPr lang="en-US" altLang="en-US" sz="2000" dirty="0">
                <a:latin typeface="Times New Roman" pitchFamily="18" charset="0"/>
                <a:cs typeface="Times New Roman" pitchFamily="18" charset="0"/>
              </a:rPr>
              <a:t>,</a:t>
            </a:r>
            <a:r>
              <a:rPr lang="en-US" altLang="en-US" sz="2000" b="1" dirty="0">
                <a:latin typeface="Times New Roman" pitchFamily="18" charset="0"/>
                <a:cs typeface="Times New Roman" pitchFamily="18" charset="0"/>
              </a:rPr>
              <a:t> USB</a:t>
            </a:r>
            <a:r>
              <a:rPr lang="en-US" altLang="en-US" sz="2000" dirty="0">
                <a:latin typeface="Times New Roman" pitchFamily="18" charset="0"/>
                <a:cs typeface="Times New Roman" pitchFamily="18" charset="0"/>
              </a:rPr>
              <a:t>,</a:t>
            </a:r>
            <a:r>
              <a:rPr lang="en-US" altLang="en-US" sz="2000" b="1" dirty="0">
                <a:latin typeface="Times New Roman" pitchFamily="18" charset="0"/>
                <a:cs typeface="Times New Roman" pitchFamily="18" charset="0"/>
              </a:rPr>
              <a:t> </a:t>
            </a:r>
            <a:r>
              <a:rPr lang="en-US" altLang="en-US" sz="2000" b="1" dirty="0" err="1">
                <a:latin typeface="Times New Roman" pitchFamily="18" charset="0"/>
                <a:cs typeface="Times New Roman" pitchFamily="18" charset="0"/>
              </a:rPr>
              <a:t>Fibre</a:t>
            </a:r>
            <a:r>
              <a:rPr lang="en-US" altLang="en-US" sz="2000" b="1" dirty="0">
                <a:latin typeface="Times New Roman" pitchFamily="18" charset="0"/>
                <a:cs typeface="Times New Roman" pitchFamily="18" charset="0"/>
              </a:rPr>
              <a:t> Channel</a:t>
            </a:r>
            <a:r>
              <a:rPr lang="en-US" altLang="en-US" sz="2000" dirty="0">
                <a:latin typeface="Times New Roman" pitchFamily="18" charset="0"/>
                <a:cs typeface="Times New Roman" pitchFamily="18" charset="0"/>
              </a:rPr>
              <a:t>,</a:t>
            </a:r>
            <a:r>
              <a:rPr lang="en-US" altLang="en-US" sz="2000" b="1" dirty="0">
                <a:latin typeface="Times New Roman" pitchFamily="18" charset="0"/>
                <a:cs typeface="Times New Roman" pitchFamily="18" charset="0"/>
              </a:rPr>
              <a:t> SCSI, SAS, </a:t>
            </a:r>
            <a:r>
              <a:rPr lang="en-US" altLang="en-US" sz="2000" b="1" dirty="0" err="1">
                <a:latin typeface="Times New Roman" pitchFamily="18" charset="0"/>
                <a:cs typeface="Times New Roman" pitchFamily="18" charset="0"/>
              </a:rPr>
              <a:t>Firewire</a:t>
            </a:r>
            <a:r>
              <a:rPr lang="en-US" altLang="en-US" sz="2000" b="1" dirty="0">
                <a:latin typeface="Times New Roman" pitchFamily="18" charset="0"/>
                <a:cs typeface="Times New Roman" pitchFamily="18" charset="0"/>
              </a:rPr>
              <a:t> </a:t>
            </a:r>
          </a:p>
          <a:p>
            <a:pPr marL="741363" lvl="1" indent="-285750">
              <a:buFont typeface="Arial" pitchFamily="34" charset="0"/>
              <a:buChar char="•"/>
            </a:pPr>
            <a:r>
              <a:rPr lang="en-US" altLang="en-US" sz="2000" b="1" dirty="0">
                <a:latin typeface="Times New Roman" pitchFamily="18" charset="0"/>
                <a:cs typeface="Times New Roman" pitchFamily="18" charset="0"/>
              </a:rPr>
              <a:t>Host controller</a:t>
            </a:r>
            <a:r>
              <a:rPr lang="en-US" altLang="en-US" sz="2000" dirty="0">
                <a:latin typeface="Times New Roman" pitchFamily="18" charset="0"/>
                <a:cs typeface="Times New Roman" pitchFamily="18" charset="0"/>
              </a:rPr>
              <a:t> in computer uses bus to talk to </a:t>
            </a:r>
            <a:r>
              <a:rPr lang="en-US" altLang="en-US" sz="2000" b="1" dirty="0">
                <a:latin typeface="Times New Roman" pitchFamily="18" charset="0"/>
                <a:cs typeface="Times New Roman" pitchFamily="18" charset="0"/>
              </a:rPr>
              <a:t>disk controller</a:t>
            </a:r>
            <a:r>
              <a:rPr lang="en-US" altLang="en-US" sz="2000" dirty="0">
                <a:latin typeface="Times New Roman" pitchFamily="18" charset="0"/>
                <a:cs typeface="Times New Roman" pitchFamily="18" charset="0"/>
              </a:rPr>
              <a:t> built into drive or storage array</a:t>
            </a:r>
          </a:p>
        </p:txBody>
      </p:sp>
    </p:spTree>
    <p:extLst>
      <p:ext uri="{BB962C8B-B14F-4D97-AF65-F5344CB8AC3E}">
        <p14:creationId xmlns:p14="http://schemas.microsoft.com/office/powerpoint/2010/main" val="29535186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6934200" cy="838200"/>
          </a:xfrm>
        </p:spPr>
        <p:txBody>
          <a:bodyPr/>
          <a:lstStyle/>
          <a:p>
            <a:r>
              <a:rPr lang="en-US" dirty="0"/>
              <a:t>File Sharing –Remote File Systems:</a:t>
            </a:r>
            <a:br>
              <a:rPr lang="en-US" dirty="0"/>
            </a:br>
            <a:endParaRPr lang="en-US" dirty="0"/>
          </a:p>
        </p:txBody>
      </p:sp>
      <p:sp>
        <p:nvSpPr>
          <p:cNvPr id="3" name="Text Placeholder 2"/>
          <p:cNvSpPr>
            <a:spLocks noGrp="1"/>
          </p:cNvSpPr>
          <p:nvPr>
            <p:ph type="body" idx="1"/>
          </p:nvPr>
        </p:nvSpPr>
        <p:spPr>
          <a:xfrm>
            <a:off x="762001" y="1828800"/>
            <a:ext cx="7784464" cy="4555093"/>
          </a:xfrm>
        </p:spPr>
        <p:txBody>
          <a:bodyPr/>
          <a:lstStyle/>
          <a:p>
            <a:r>
              <a:rPr lang="en-US" dirty="0"/>
              <a:t>Uses networking to allow file system access between systems</a:t>
            </a:r>
          </a:p>
          <a:p>
            <a:pPr lvl="1"/>
            <a:r>
              <a:rPr lang="en-US" dirty="0"/>
              <a:t>Manually via programs like FTP</a:t>
            </a:r>
          </a:p>
          <a:p>
            <a:pPr lvl="1"/>
            <a:r>
              <a:rPr lang="en-US" dirty="0"/>
              <a:t>Automatically, seamlessly using </a:t>
            </a:r>
            <a:r>
              <a:rPr lang="en-US" b="1" dirty="0"/>
              <a:t>distributed file systems</a:t>
            </a:r>
            <a:endParaRPr lang="en-US" dirty="0"/>
          </a:p>
          <a:p>
            <a:pPr lvl="1"/>
            <a:r>
              <a:rPr lang="en-US" dirty="0"/>
              <a:t>Semi automatically via </a:t>
            </a:r>
            <a:r>
              <a:rPr lang="en-US" dirty="0" err="1"/>
              <a:t>the</a:t>
            </a:r>
            <a:r>
              <a:rPr lang="en-US" b="1" dirty="0" err="1"/>
              <a:t>world</a:t>
            </a:r>
            <a:r>
              <a:rPr lang="en-US" b="1" dirty="0"/>
              <a:t> wide web</a:t>
            </a:r>
            <a:endParaRPr lang="en-US" dirty="0"/>
          </a:p>
          <a:p>
            <a:r>
              <a:rPr lang="en-US" b="1" dirty="0"/>
              <a:t>Client-server </a:t>
            </a:r>
            <a:r>
              <a:rPr lang="en-US" dirty="0"/>
              <a:t>model allows clients to mount remote file systems from servers</a:t>
            </a:r>
          </a:p>
          <a:p>
            <a:pPr lvl="1"/>
            <a:r>
              <a:rPr lang="en-US" dirty="0"/>
              <a:t>Server can serve multiple clients</a:t>
            </a:r>
          </a:p>
          <a:p>
            <a:pPr lvl="1"/>
            <a:r>
              <a:rPr lang="en-US" dirty="0"/>
              <a:t>Client and user-on-client identification is insecure or complicated</a:t>
            </a:r>
          </a:p>
          <a:p>
            <a:pPr lvl="1"/>
            <a:r>
              <a:rPr lang="en-US" b="1" dirty="0" err="1"/>
              <a:t>NFS</a:t>
            </a:r>
            <a:r>
              <a:rPr lang="en-US" dirty="0" err="1"/>
              <a:t>is</a:t>
            </a:r>
            <a:r>
              <a:rPr lang="en-US" dirty="0"/>
              <a:t> standard UNIX client-server file sharing protocol</a:t>
            </a:r>
          </a:p>
          <a:p>
            <a:pPr lvl="1"/>
            <a:r>
              <a:rPr lang="en-US" dirty="0" err="1"/>
              <a:t>CIFSis</a:t>
            </a:r>
            <a:r>
              <a:rPr lang="en-US" dirty="0"/>
              <a:t> standard Windows protocol</a:t>
            </a:r>
          </a:p>
          <a:p>
            <a:pPr lvl="1"/>
            <a:r>
              <a:rPr lang="en-US" dirty="0"/>
              <a:t>Standard operating system file calls are translated into remote calls</a:t>
            </a:r>
          </a:p>
          <a:p>
            <a:r>
              <a:rPr lang="en-US" dirty="0"/>
              <a:t>Distributed Information Systems </a:t>
            </a:r>
            <a:r>
              <a:rPr lang="en-US" b="1" dirty="0"/>
              <a:t>(distributed naming services)</a:t>
            </a:r>
            <a:r>
              <a:rPr lang="en-US" dirty="0"/>
              <a:t>such as LDAP, DNS, NIS, Active Directory implement unified access to information needed for remote computing</a:t>
            </a:r>
          </a:p>
          <a:p>
            <a:endParaRPr lang="en-US" sz="2000" dirty="0"/>
          </a:p>
        </p:txBody>
      </p:sp>
    </p:spTree>
    <p:extLst>
      <p:ext uri="{BB962C8B-B14F-4D97-AF65-F5344CB8AC3E}">
        <p14:creationId xmlns:p14="http://schemas.microsoft.com/office/powerpoint/2010/main" val="947473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1"/>
            <a:ext cx="7848600" cy="984885"/>
          </a:xfrm>
        </p:spPr>
        <p:txBody>
          <a:bodyPr/>
          <a:lstStyle/>
          <a:p>
            <a:r>
              <a:rPr lang="en-US" dirty="0" smtClean="0"/>
              <a:t>File Sharing-Failure Modes:</a:t>
            </a:r>
            <a:r>
              <a:rPr lang="en-US" dirty="0"/>
              <a:t/>
            </a:r>
            <a:br>
              <a:rPr lang="en-US" dirty="0"/>
            </a:br>
            <a:endParaRPr lang="en-US" dirty="0"/>
          </a:p>
        </p:txBody>
      </p:sp>
      <p:sp>
        <p:nvSpPr>
          <p:cNvPr id="3" name="Text Placeholder 2"/>
          <p:cNvSpPr>
            <a:spLocks noGrp="1"/>
          </p:cNvSpPr>
          <p:nvPr>
            <p:ph type="body" idx="1"/>
          </p:nvPr>
        </p:nvSpPr>
        <p:spPr>
          <a:xfrm>
            <a:off x="762001" y="1828800"/>
            <a:ext cx="7784464" cy="4154984"/>
          </a:xfrm>
        </p:spPr>
        <p:txBody>
          <a:bodyPr/>
          <a:lstStyle/>
          <a:p>
            <a:endParaRPr lang="en-US" sz="2000" dirty="0"/>
          </a:p>
          <a:p>
            <a:endParaRPr lang="en-US" sz="2000" dirty="0"/>
          </a:p>
          <a:p>
            <a:pPr marL="285750" indent="-285750">
              <a:buFont typeface="Arial" panose="020B0604020202020204" pitchFamily="34" charset="0"/>
              <a:buChar char="•"/>
            </a:pPr>
            <a:r>
              <a:rPr lang="en-US" sz="2000" dirty="0"/>
              <a:t>All file systems have failure modes</a:t>
            </a:r>
          </a:p>
          <a:p>
            <a:r>
              <a:rPr lang="en-US" sz="2000" dirty="0"/>
              <a:t>	For example corruption of directory structures or other non-user data, called </a:t>
            </a:r>
            <a:r>
              <a:rPr lang="en-US" sz="2000" b="1" dirty="0"/>
              <a:t>metadata</a:t>
            </a:r>
            <a:endParaRPr lang="en-US" sz="2000" dirty="0"/>
          </a:p>
          <a:p>
            <a:pPr marL="285750" indent="-285750">
              <a:buFont typeface="Arial" panose="020B0604020202020204" pitchFamily="34" charset="0"/>
              <a:buChar char="•"/>
            </a:pPr>
            <a:r>
              <a:rPr lang="en-US" sz="2000" dirty="0"/>
              <a:t>Remote file systems add new failure modes, due to network failure, server failure</a:t>
            </a:r>
          </a:p>
          <a:p>
            <a:pPr marL="285750" indent="-285750">
              <a:buFont typeface="Arial" panose="020B0604020202020204" pitchFamily="34" charset="0"/>
              <a:buChar char="•"/>
            </a:pPr>
            <a:r>
              <a:rPr lang="en-US" sz="2000" dirty="0"/>
              <a:t>Recovery from failure can involve </a:t>
            </a:r>
            <a:r>
              <a:rPr lang="en-US" sz="2000" b="1" dirty="0"/>
              <a:t>state information </a:t>
            </a:r>
            <a:r>
              <a:rPr lang="en-US" sz="2000" dirty="0"/>
              <a:t>about status of each remote request</a:t>
            </a:r>
          </a:p>
          <a:p>
            <a:pPr marL="285750" indent="-285750">
              <a:buFont typeface="Arial" panose="020B0604020202020204" pitchFamily="34" charset="0"/>
              <a:buChar char="•"/>
            </a:pPr>
            <a:r>
              <a:rPr lang="en-US" sz="2000" b="1" dirty="0" err="1"/>
              <a:t>Stateless</a:t>
            </a:r>
            <a:r>
              <a:rPr lang="en-US" sz="2000" dirty="0" err="1"/>
              <a:t>protocols</a:t>
            </a:r>
            <a:r>
              <a:rPr lang="en-US" sz="2000" dirty="0"/>
              <a:t> such as NFS v3 include all information in each request, allowing easy recovery but less security</a:t>
            </a:r>
          </a:p>
          <a:p>
            <a:endParaRPr lang="en-US" sz="2000" dirty="0">
              <a:solidFill>
                <a:prstClr val="black"/>
              </a:solidFill>
            </a:endParaRPr>
          </a:p>
          <a:p>
            <a:endParaRPr lang="en-US" sz="2000" dirty="0"/>
          </a:p>
        </p:txBody>
      </p:sp>
    </p:spTree>
    <p:extLst>
      <p:ext uri="{BB962C8B-B14F-4D97-AF65-F5344CB8AC3E}">
        <p14:creationId xmlns:p14="http://schemas.microsoft.com/office/powerpoint/2010/main" val="947473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7696200" cy="1969770"/>
          </a:xfrm>
        </p:spPr>
        <p:txBody>
          <a:bodyPr/>
          <a:lstStyle/>
          <a:p>
            <a:r>
              <a:rPr lang="en-US" dirty="0"/>
              <a:t>File Sharing –Consistency Semantics:</a:t>
            </a:r>
            <a:br>
              <a:rPr lang="en-US" dirty="0"/>
            </a:br>
            <a:endParaRPr lang="en-US" dirty="0"/>
          </a:p>
        </p:txBody>
      </p:sp>
      <p:sp>
        <p:nvSpPr>
          <p:cNvPr id="3" name="Text Placeholder 2"/>
          <p:cNvSpPr>
            <a:spLocks noGrp="1"/>
          </p:cNvSpPr>
          <p:nvPr>
            <p:ph type="body" idx="1"/>
          </p:nvPr>
        </p:nvSpPr>
        <p:spPr>
          <a:xfrm>
            <a:off x="762001" y="1828800"/>
            <a:ext cx="7784464" cy="4924425"/>
          </a:xfrm>
        </p:spPr>
        <p:txBody>
          <a:bodyPr/>
          <a:lstStyle/>
          <a:p>
            <a:endParaRPr lang="en-US" sz="2000" dirty="0"/>
          </a:p>
          <a:p>
            <a:r>
              <a:rPr lang="en-US" sz="2000" dirty="0"/>
              <a:t>Specify how multiple users are to access a shared file simultaneously</a:t>
            </a:r>
          </a:p>
          <a:p>
            <a:pPr marL="285750" indent="-285750">
              <a:buFont typeface="Arial" panose="020B0604020202020204" pitchFamily="34" charset="0"/>
              <a:buChar char="•"/>
            </a:pPr>
            <a:r>
              <a:rPr lang="en-US" sz="2000" dirty="0"/>
              <a:t>	Similar to </a:t>
            </a:r>
            <a:r>
              <a:rPr lang="en-US" sz="2000" dirty="0" err="1"/>
              <a:t>Ch</a:t>
            </a:r>
            <a:r>
              <a:rPr lang="en-US" sz="2000" dirty="0"/>
              <a:t> 6 process synchronization algorithms</a:t>
            </a:r>
          </a:p>
          <a:p>
            <a:r>
              <a:rPr lang="en-US" sz="2000" dirty="0"/>
              <a:t>		Tend to be less complex due to disk I/O and network latency (for 		remote file systems</a:t>
            </a:r>
          </a:p>
          <a:p>
            <a:pPr marL="285750" indent="-285750">
              <a:buFont typeface="Arial" panose="020B0604020202020204" pitchFamily="34" charset="0"/>
              <a:buChar char="•"/>
            </a:pPr>
            <a:r>
              <a:rPr lang="en-US" sz="2000" dirty="0"/>
              <a:t>	Andrew File System (AFS) implemented complex remote file sharing semantics</a:t>
            </a:r>
          </a:p>
          <a:p>
            <a:pPr marL="285750" indent="-285750">
              <a:buFont typeface="Arial" panose="020B0604020202020204" pitchFamily="34" charset="0"/>
              <a:buChar char="•"/>
            </a:pPr>
            <a:r>
              <a:rPr lang="en-US" sz="2000" dirty="0"/>
              <a:t>	Unix file system (UFS) implements:</a:t>
            </a:r>
          </a:p>
          <a:p>
            <a:r>
              <a:rPr lang="en-US" sz="2000" dirty="0"/>
              <a:t>		Writes to an open file visible immediately to other users of the same 		open file</a:t>
            </a:r>
          </a:p>
          <a:p>
            <a:r>
              <a:rPr lang="en-US" sz="2000" dirty="0"/>
              <a:t>		Sharing file pointer to allow multiple users to read and write 		concurrently</a:t>
            </a:r>
          </a:p>
          <a:p>
            <a:pPr marL="285750" indent="-285750">
              <a:buFont typeface="Arial" panose="020B0604020202020204" pitchFamily="34" charset="0"/>
              <a:buChar char="•"/>
            </a:pPr>
            <a:r>
              <a:rPr lang="en-US" sz="2000" dirty="0"/>
              <a:t>	AFS has session semantics</a:t>
            </a:r>
          </a:p>
          <a:p>
            <a:r>
              <a:rPr lang="en-US" sz="2000" dirty="0"/>
              <a:t>		Writes only visible to sessions starting after the file is closed</a:t>
            </a:r>
            <a:endParaRPr lang="en-US" sz="2000" dirty="0">
              <a:solidFill>
                <a:prstClr val="black"/>
              </a:solidFill>
            </a:endParaRPr>
          </a:p>
          <a:p>
            <a:endParaRPr lang="en-US" sz="2000" dirty="0"/>
          </a:p>
        </p:txBody>
      </p:sp>
    </p:spTree>
    <p:extLst>
      <p:ext uri="{BB962C8B-B14F-4D97-AF65-F5344CB8AC3E}">
        <p14:creationId xmlns:p14="http://schemas.microsoft.com/office/powerpoint/2010/main" val="947473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3477802" cy="984885"/>
          </a:xfrm>
        </p:spPr>
        <p:txBody>
          <a:bodyPr/>
          <a:lstStyle/>
          <a:p>
            <a:r>
              <a:rPr lang="en-US" dirty="0"/>
              <a:t>Protection:</a:t>
            </a:r>
            <a:br>
              <a:rPr lang="en-US" dirty="0"/>
            </a:br>
            <a:endParaRPr lang="en-US" dirty="0"/>
          </a:p>
        </p:txBody>
      </p:sp>
      <p:sp>
        <p:nvSpPr>
          <p:cNvPr id="3" name="Text Placeholder 2"/>
          <p:cNvSpPr>
            <a:spLocks noGrp="1"/>
          </p:cNvSpPr>
          <p:nvPr>
            <p:ph type="body" idx="1"/>
          </p:nvPr>
        </p:nvSpPr>
        <p:spPr>
          <a:xfrm>
            <a:off x="762001" y="1828800"/>
            <a:ext cx="7784464" cy="3877985"/>
          </a:xfrm>
        </p:spPr>
        <p:txBody>
          <a:bodyPr/>
          <a:lstStyle/>
          <a:p>
            <a:endParaRPr lang="en-US" dirty="0"/>
          </a:p>
          <a:p>
            <a:endParaRPr lang="en-US" dirty="0"/>
          </a:p>
          <a:p>
            <a:r>
              <a:rPr lang="en-US" dirty="0"/>
              <a:t>File owner/creator should be able to control:</a:t>
            </a:r>
          </a:p>
          <a:p>
            <a:pPr marL="742950" lvl="1" indent="-285750">
              <a:buFont typeface="Arial" panose="020B0604020202020204" pitchFamily="34" charset="0"/>
              <a:buChar char="•"/>
            </a:pPr>
            <a:r>
              <a:rPr lang="en-US" dirty="0"/>
              <a:t>what can be done</a:t>
            </a:r>
          </a:p>
          <a:p>
            <a:pPr marL="742950" lvl="1" indent="-285750">
              <a:buFont typeface="Arial" panose="020B0604020202020204" pitchFamily="34" charset="0"/>
              <a:buChar char="•"/>
            </a:pPr>
            <a:r>
              <a:rPr lang="en-US" dirty="0"/>
              <a:t>by whom</a:t>
            </a:r>
          </a:p>
          <a:p>
            <a:r>
              <a:rPr lang="en-US" dirty="0"/>
              <a:t>Types of access</a:t>
            </a:r>
          </a:p>
          <a:p>
            <a:pPr marL="742950" lvl="1" indent="-285750">
              <a:buFont typeface="Arial" panose="020B0604020202020204" pitchFamily="34" charset="0"/>
              <a:buChar char="•"/>
            </a:pPr>
            <a:r>
              <a:rPr lang="en-US" dirty="0"/>
              <a:t>Read</a:t>
            </a:r>
          </a:p>
          <a:p>
            <a:pPr marL="742950" lvl="1" indent="-285750">
              <a:buFont typeface="Arial" panose="020B0604020202020204" pitchFamily="34" charset="0"/>
              <a:buChar char="•"/>
            </a:pPr>
            <a:r>
              <a:rPr lang="en-US" dirty="0"/>
              <a:t>Write</a:t>
            </a:r>
          </a:p>
          <a:p>
            <a:pPr marL="742950" lvl="1" indent="-285750">
              <a:buFont typeface="Arial" panose="020B0604020202020204" pitchFamily="34" charset="0"/>
              <a:buChar char="•"/>
            </a:pPr>
            <a:r>
              <a:rPr lang="en-US" dirty="0"/>
              <a:t>Execute</a:t>
            </a:r>
          </a:p>
          <a:p>
            <a:pPr marL="742950" lvl="1" indent="-285750">
              <a:buFont typeface="Arial" panose="020B0604020202020204" pitchFamily="34" charset="0"/>
              <a:buChar char="•"/>
            </a:pPr>
            <a:r>
              <a:rPr lang="en-US" dirty="0"/>
              <a:t>Append</a:t>
            </a:r>
          </a:p>
          <a:p>
            <a:pPr marL="742950" lvl="1" indent="-285750">
              <a:buFont typeface="Arial" panose="020B0604020202020204" pitchFamily="34" charset="0"/>
              <a:buChar char="•"/>
            </a:pPr>
            <a:r>
              <a:rPr lang="en-US" dirty="0"/>
              <a:t>Delete</a:t>
            </a:r>
          </a:p>
          <a:p>
            <a:pPr marL="742950" lvl="1" indent="-285750">
              <a:buFont typeface="Arial" panose="020B0604020202020204" pitchFamily="34" charset="0"/>
              <a:buChar char="•"/>
            </a:pPr>
            <a:r>
              <a:rPr lang="en-US" dirty="0"/>
              <a:t>List</a:t>
            </a:r>
          </a:p>
          <a:p>
            <a:endParaRPr lang="en-US" sz="2000" dirty="0"/>
          </a:p>
        </p:txBody>
      </p:sp>
    </p:spTree>
    <p:extLst>
      <p:ext uri="{BB962C8B-B14F-4D97-AF65-F5344CB8AC3E}">
        <p14:creationId xmlns:p14="http://schemas.microsoft.com/office/powerpoint/2010/main" val="947473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96200" cy="762000"/>
          </a:xfrm>
        </p:spPr>
        <p:txBody>
          <a:bodyPr/>
          <a:lstStyle/>
          <a:p>
            <a:r>
              <a:rPr lang="en-US" dirty="0"/>
              <a:t>Access Lists and Groups:</a:t>
            </a:r>
            <a:br>
              <a:rPr lang="en-US" dirty="0"/>
            </a:br>
            <a:endParaRPr lang="en-US" dirty="0"/>
          </a:p>
        </p:txBody>
      </p:sp>
      <p:sp>
        <p:nvSpPr>
          <p:cNvPr id="3" name="Text Placeholder 2"/>
          <p:cNvSpPr>
            <a:spLocks noGrp="1"/>
          </p:cNvSpPr>
          <p:nvPr>
            <p:ph type="body" idx="1"/>
          </p:nvPr>
        </p:nvSpPr>
        <p:spPr>
          <a:xfrm>
            <a:off x="762001" y="1143000"/>
            <a:ext cx="7784464" cy="5334000"/>
          </a:xfrm>
        </p:spPr>
        <p:txBody>
          <a:bodyPr/>
          <a:lstStyle/>
          <a:p>
            <a:r>
              <a:rPr lang="en-US" dirty="0"/>
              <a:t>Mode of access: read, write, execute</a:t>
            </a:r>
          </a:p>
          <a:p>
            <a:r>
              <a:rPr lang="en-US" dirty="0"/>
              <a:t>Three classes of users on Unix / Linux</a:t>
            </a:r>
          </a:p>
          <a:p>
            <a:r>
              <a:rPr lang="en-US" dirty="0"/>
              <a:t>RWX</a:t>
            </a:r>
          </a:p>
          <a:p>
            <a:pPr lvl="1"/>
            <a:r>
              <a:rPr lang="en-US" dirty="0"/>
              <a:t>a) </a:t>
            </a:r>
            <a:r>
              <a:rPr lang="en-US" b="1" dirty="0"/>
              <a:t>owner access</a:t>
            </a:r>
            <a:r>
              <a:rPr lang="en-US" dirty="0"/>
              <a:t>7</a:t>
            </a:r>
            <a:r>
              <a:rPr lang="en-US" dirty="0">
                <a:sym typeface="Wingdings" panose="05000000000000000000" pitchFamily="2" charset="2"/>
              </a:rPr>
              <a:t></a:t>
            </a:r>
            <a:r>
              <a:rPr lang="en-US" dirty="0"/>
              <a:t>1 1 1RWX</a:t>
            </a:r>
          </a:p>
          <a:p>
            <a:pPr lvl="1"/>
            <a:r>
              <a:rPr lang="en-US" dirty="0"/>
              <a:t>b) </a:t>
            </a:r>
            <a:r>
              <a:rPr lang="en-US" b="1" dirty="0"/>
              <a:t>group access</a:t>
            </a:r>
            <a:r>
              <a:rPr lang="en-US" dirty="0"/>
              <a:t>6</a:t>
            </a:r>
            <a:r>
              <a:rPr lang="en-US" dirty="0">
                <a:sym typeface="Wingdings" panose="05000000000000000000" pitchFamily="2" charset="2"/>
              </a:rPr>
              <a:t></a:t>
            </a:r>
            <a:r>
              <a:rPr lang="en-US" dirty="0"/>
              <a:t>1 1 0 RWX</a:t>
            </a:r>
          </a:p>
          <a:p>
            <a:pPr lvl="1"/>
            <a:r>
              <a:rPr lang="en-US" dirty="0"/>
              <a:t>c) </a:t>
            </a:r>
            <a:r>
              <a:rPr lang="en-US" b="1" dirty="0"/>
              <a:t>public access</a:t>
            </a:r>
            <a:r>
              <a:rPr lang="en-US" dirty="0"/>
              <a:t>1</a:t>
            </a:r>
            <a:r>
              <a:rPr lang="en-US" dirty="0">
                <a:sym typeface="Wingdings" panose="05000000000000000000" pitchFamily="2" charset="2"/>
              </a:rPr>
              <a:t></a:t>
            </a:r>
            <a:r>
              <a:rPr lang="en-US" dirty="0"/>
              <a:t>0 0 1</a:t>
            </a:r>
          </a:p>
          <a:p>
            <a:r>
              <a:rPr lang="en-US" dirty="0"/>
              <a:t>Ask manager to create a group (unique name), say G, and add some users to the group.</a:t>
            </a:r>
          </a:p>
          <a:p>
            <a:r>
              <a:rPr lang="en-US" dirty="0"/>
              <a:t>For a particular file (say </a:t>
            </a:r>
            <a:r>
              <a:rPr lang="en-US" i="1" dirty="0"/>
              <a:t>game</a:t>
            </a:r>
            <a:r>
              <a:rPr lang="en-US" dirty="0"/>
              <a:t>) or subdirectory, define an appropriate access.</a:t>
            </a:r>
          </a:p>
          <a:p>
            <a:r>
              <a:rPr lang="en-US" b="1" dirty="0"/>
              <a:t>Owner    group    public</a:t>
            </a:r>
          </a:p>
          <a:p>
            <a:endParaRPr lang="en-US" dirty="0"/>
          </a:p>
          <a:p>
            <a:endParaRPr lang="en-US" b="1" dirty="0"/>
          </a:p>
          <a:p>
            <a:r>
              <a:rPr lang="en-US" b="1" dirty="0" err="1"/>
              <a:t>Chmod</a:t>
            </a:r>
            <a:r>
              <a:rPr lang="en-US" b="1" dirty="0"/>
              <a:t>  761  game</a:t>
            </a:r>
            <a:endParaRPr lang="en-US" dirty="0"/>
          </a:p>
          <a:p>
            <a:r>
              <a:rPr lang="en-US" dirty="0"/>
              <a:t>Attach a group to a file</a:t>
            </a:r>
          </a:p>
          <a:p>
            <a:r>
              <a:rPr lang="en-US" b="1" dirty="0" err="1"/>
              <a:t>chgrp</a:t>
            </a:r>
            <a:r>
              <a:rPr lang="en-US" b="1" dirty="0"/>
              <a:t> 	G	 game</a:t>
            </a:r>
            <a:endParaRPr lang="en-US" dirty="0"/>
          </a:p>
          <a:p>
            <a:endParaRPr lang="en-US" sz="2000" dirty="0"/>
          </a:p>
        </p:txBody>
      </p:sp>
      <p:cxnSp>
        <p:nvCxnSpPr>
          <p:cNvPr id="5" name="Straight Connector 4"/>
          <p:cNvCxnSpPr/>
          <p:nvPr/>
        </p:nvCxnSpPr>
        <p:spPr>
          <a:xfrm>
            <a:off x="1066800" y="4572000"/>
            <a:ext cx="9144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81200" y="45720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981200" y="4572000"/>
            <a:ext cx="1143000" cy="762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473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620000" cy="492443"/>
          </a:xfrm>
        </p:spPr>
        <p:txBody>
          <a:bodyPr/>
          <a:lstStyle/>
          <a:p>
            <a:r>
              <a:rPr lang="en-US" dirty="0" smtClean="0"/>
              <a:t>File-system structure:</a:t>
            </a:r>
            <a:endParaRPr lang="en-US" dirty="0"/>
          </a:p>
        </p:txBody>
      </p:sp>
      <p:sp>
        <p:nvSpPr>
          <p:cNvPr id="3" name="Text Placeholder 2"/>
          <p:cNvSpPr>
            <a:spLocks noGrp="1"/>
          </p:cNvSpPr>
          <p:nvPr>
            <p:ph type="body" idx="1"/>
          </p:nvPr>
        </p:nvSpPr>
        <p:spPr>
          <a:xfrm>
            <a:off x="762001" y="1828800"/>
            <a:ext cx="7784464" cy="1723549"/>
          </a:xfrm>
        </p:spPr>
        <p:txBody>
          <a:bodyPr/>
          <a:lstStyle/>
          <a:p>
            <a:r>
              <a:rPr lang="en-US" sz="2800" dirty="0">
                <a:solidFill>
                  <a:srgbClr val="000000"/>
                </a:solidFill>
                <a:latin typeface="Roboto"/>
              </a:rPr>
              <a:t>Disks offer the massive amount of secondary storage where a file system can be maintained. They have two characteristics which make them a suitable medium for storing various files -</a:t>
            </a:r>
            <a:endParaRPr lang="en-US" sz="2800" dirty="0"/>
          </a:p>
        </p:txBody>
      </p:sp>
    </p:spTree>
    <p:extLst>
      <p:ext uri="{BB962C8B-B14F-4D97-AF65-F5344CB8AC3E}">
        <p14:creationId xmlns:p14="http://schemas.microsoft.com/office/powerpoint/2010/main" val="947473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3477802" cy="492443"/>
          </a:xfrm>
        </p:spPr>
        <p:txBody>
          <a:bodyPr/>
          <a:lstStyle/>
          <a:p>
            <a:r>
              <a:rPr lang="en-US" dirty="0" smtClean="0"/>
              <a:t>System continue</a:t>
            </a:r>
            <a:endParaRPr lang="en-US" dirty="0"/>
          </a:p>
        </p:txBody>
      </p:sp>
      <p:sp>
        <p:nvSpPr>
          <p:cNvPr id="3" name="Text Placeholder 2"/>
          <p:cNvSpPr>
            <a:spLocks noGrp="1"/>
          </p:cNvSpPr>
          <p:nvPr>
            <p:ph type="body" idx="1"/>
          </p:nvPr>
        </p:nvSpPr>
        <p:spPr>
          <a:xfrm>
            <a:off x="762001" y="1828800"/>
            <a:ext cx="7784464" cy="3693319"/>
          </a:xfrm>
        </p:spPr>
        <p:txBody>
          <a:bodyPr/>
          <a:lstStyle/>
          <a:p>
            <a:pPr marL="342900" indent="-342900">
              <a:buFont typeface="Wingdings" panose="05000000000000000000" pitchFamily="2" charset="2"/>
              <a:buChar char="§"/>
            </a:pPr>
            <a:r>
              <a:rPr lang="en-US" sz="2400" dirty="0"/>
              <a:t>A disk can be used to rewrite in place; it is possible to read a chunk from the disk, modify the chunk and write it back there in the same place.</a:t>
            </a:r>
          </a:p>
          <a:p>
            <a:pPr marL="342900" indent="-342900">
              <a:buFont typeface="Wingdings" panose="05000000000000000000" pitchFamily="2" charset="2"/>
              <a:buChar char="§"/>
            </a:pPr>
            <a:endParaRPr lang="en-US" sz="2400" dirty="0" smtClean="0"/>
          </a:p>
          <a:p>
            <a:pPr marL="342900" indent="-342900">
              <a:buFont typeface="Wingdings" panose="05000000000000000000" pitchFamily="2" charset="2"/>
              <a:buChar char="§"/>
            </a:pPr>
            <a:r>
              <a:rPr lang="en-US" sz="2400" dirty="0" smtClean="0"/>
              <a:t>A </a:t>
            </a:r>
            <a:r>
              <a:rPr lang="en-US" sz="2400" dirty="0"/>
              <a:t>disk can access directly any given block of data it contains. Hence, it is easy to access any file either in sequence or at random and switching from one single file to another need only to move the read-write heads and wait for the disk to rotate to that specific location.</a:t>
            </a:r>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9474732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7696200" cy="492443"/>
          </a:xfrm>
        </p:spPr>
        <p:txBody>
          <a:bodyPr/>
          <a:lstStyle/>
          <a:p>
            <a:r>
              <a:rPr lang="en-US" dirty="0" smtClean="0"/>
              <a:t>Basic file system structure: </a:t>
            </a:r>
            <a:endParaRPr lang="en-US" dirty="0"/>
          </a:p>
        </p:txBody>
      </p:sp>
      <p:sp>
        <p:nvSpPr>
          <p:cNvPr id="3" name="Text Placeholder 2"/>
          <p:cNvSpPr>
            <a:spLocks noGrp="1"/>
          </p:cNvSpPr>
          <p:nvPr>
            <p:ph type="body" idx="1"/>
          </p:nvPr>
        </p:nvSpPr>
        <p:spPr>
          <a:xfrm>
            <a:off x="762001" y="1828800"/>
            <a:ext cx="7784464" cy="1846659"/>
          </a:xfrm>
        </p:spPr>
        <p:txBody>
          <a:bodyPr/>
          <a:lstStyle/>
          <a:p>
            <a:r>
              <a:rPr lang="en-US" sz="2400" dirty="0"/>
              <a:t>The basic file system requires only issuing generic commands for the appropriate device driver mainly for reading and writing physical blocks on the disk. Each physical block can be recognized by its numeric disk address (like this: drive 1, cylinder 62, track 2, sector 14).</a:t>
            </a:r>
          </a:p>
        </p:txBody>
      </p:sp>
    </p:spTree>
    <p:extLst>
      <p:ext uri="{BB962C8B-B14F-4D97-AF65-F5344CB8AC3E}">
        <p14:creationId xmlns:p14="http://schemas.microsoft.com/office/powerpoint/2010/main" val="9474732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7696200" cy="492443"/>
          </a:xfrm>
        </p:spPr>
        <p:txBody>
          <a:bodyPr/>
          <a:lstStyle/>
          <a:p>
            <a:r>
              <a:rPr lang="en-US" dirty="0" smtClean="0"/>
              <a:t>File system implementation:</a:t>
            </a:r>
            <a:endParaRPr lang="en-US" dirty="0"/>
          </a:p>
        </p:txBody>
      </p:sp>
      <p:sp>
        <p:nvSpPr>
          <p:cNvPr id="3" name="Text Placeholder 2"/>
          <p:cNvSpPr>
            <a:spLocks noGrp="1"/>
          </p:cNvSpPr>
          <p:nvPr>
            <p:ph type="body" idx="1"/>
          </p:nvPr>
        </p:nvSpPr>
        <p:spPr>
          <a:xfrm>
            <a:off x="762001" y="1828800"/>
            <a:ext cx="7784464" cy="2154436"/>
          </a:xfrm>
        </p:spPr>
        <p:txBody>
          <a:bodyPr/>
          <a:lstStyle/>
          <a:p>
            <a:r>
              <a:rPr lang="en-US" sz="2800" dirty="0"/>
              <a:t>Numerous on-disk and in-memory configurations and structures are being used for implementing a file system. These structures differ based on the operating system and the file system but applying some general principles.</a:t>
            </a:r>
          </a:p>
        </p:txBody>
      </p:sp>
    </p:spTree>
    <p:extLst>
      <p:ext uri="{BB962C8B-B14F-4D97-AF65-F5344CB8AC3E}">
        <p14:creationId xmlns:p14="http://schemas.microsoft.com/office/powerpoint/2010/main" val="947473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3477802" cy="492443"/>
          </a:xfrm>
        </p:spPr>
        <p:txBody>
          <a:bodyPr/>
          <a:lstStyle/>
          <a:p>
            <a:r>
              <a:rPr lang="en-US" dirty="0" smtClean="0"/>
              <a:t>Continue	</a:t>
            </a:r>
            <a:endParaRPr lang="en-US" dirty="0"/>
          </a:p>
        </p:txBody>
      </p:sp>
      <p:sp>
        <p:nvSpPr>
          <p:cNvPr id="3" name="Text Placeholder 2"/>
          <p:cNvSpPr>
            <a:spLocks noGrp="1"/>
          </p:cNvSpPr>
          <p:nvPr>
            <p:ph type="body" idx="1"/>
          </p:nvPr>
        </p:nvSpPr>
        <p:spPr>
          <a:xfrm>
            <a:off x="762001" y="1828800"/>
            <a:ext cx="7784464" cy="4431983"/>
          </a:xfrm>
        </p:spPr>
        <p:txBody>
          <a:bodyPr/>
          <a:lstStyle/>
          <a:p>
            <a:pPr marL="342900" indent="-342900">
              <a:buFont typeface="Wingdings" panose="05000000000000000000" pitchFamily="2" charset="2"/>
              <a:buChar char="§"/>
            </a:pPr>
            <a:r>
              <a:rPr lang="en-US" sz="2400" dirty="0"/>
              <a:t>A boot control block usually contains the information required by the system for booting an operating system from that volume. When the disks do not contain any operating system, this block can be treated as empty. This is typically the first chunk of a volume. In UFS, this is termed as the boot block; in NTFS, it is the partition boot sector.</a:t>
            </a:r>
          </a:p>
          <a:p>
            <a:pPr marL="342900" indent="-342900">
              <a:buFont typeface="Wingdings" panose="05000000000000000000" pitchFamily="2" charset="2"/>
              <a:buChar char="§"/>
            </a:pPr>
            <a:r>
              <a:rPr lang="en-US" sz="2400" dirty="0"/>
              <a:t>A volume control block holds volume or the partition details, such as the number of blocks in the partition, size of the blocks or chunks, free-block count along with free-block pointers. In UFS, it is termed as superblock; in NTFS, it is stored in the master file table.</a:t>
            </a:r>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947473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4"/>
          <p:cNvSpPr>
            <a:spLocks noGrp="1" noChangeArrowheads="1"/>
          </p:cNvSpPr>
          <p:nvPr>
            <p:ph type="title"/>
          </p:nvPr>
        </p:nvSpPr>
        <p:spPr>
          <a:xfrm>
            <a:off x="710904" y="1600200"/>
            <a:ext cx="7527925" cy="492443"/>
          </a:xfrm>
        </p:spPr>
        <p:txBody>
          <a:bodyPr/>
          <a:lstStyle/>
          <a:p>
            <a:pPr eaLnBrk="1" hangingPunct="1"/>
            <a:r>
              <a:rPr lang="en-US" altLang="en-US" dirty="0" smtClean="0">
                <a:solidFill>
                  <a:srgbClr val="C00000"/>
                </a:solidFill>
              </a:rPr>
              <a:t>Moving-head Disk Mechanism</a:t>
            </a:r>
          </a:p>
        </p:txBody>
      </p:sp>
      <p:pic>
        <p:nvPicPr>
          <p:cNvPr id="13314" name="Picture 1" descr="10_01.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2663" y="2657475"/>
            <a:ext cx="5157787"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bject 4"/>
          <p:cNvSpPr/>
          <p:nvPr/>
        </p:nvSpPr>
        <p:spPr>
          <a:xfrm>
            <a:off x="190500" y="190502"/>
            <a:ext cx="1040809" cy="1071811"/>
          </a:xfrm>
          <a:prstGeom prst="rect">
            <a:avLst/>
          </a:prstGeom>
          <a:blipFill>
            <a:blip r:embed="rId4" cstate="print"/>
            <a:stretch>
              <a:fillRect/>
            </a:stretch>
          </a:blipFill>
        </p:spPr>
        <p:txBody>
          <a:bodyPr wrap="square" lIns="0" tIns="0" rIns="0" bIns="0" rtlCol="0"/>
          <a:lstStyle/>
          <a:p>
            <a:endParaRPr/>
          </a:p>
        </p:txBody>
      </p:sp>
      <p:sp>
        <p:nvSpPr>
          <p:cNvPr id="2" name="Rectangle 1"/>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Tree>
    <p:extLst>
      <p:ext uri="{BB962C8B-B14F-4D97-AF65-F5344CB8AC3E}">
        <p14:creationId xmlns:p14="http://schemas.microsoft.com/office/powerpoint/2010/main" val="2627387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3477802" cy="492443"/>
          </a:xfrm>
        </p:spPr>
        <p:txBody>
          <a:bodyPr/>
          <a:lstStyle/>
          <a:p>
            <a:r>
              <a:rPr lang="en-US" dirty="0" smtClean="0"/>
              <a:t>continue</a:t>
            </a:r>
            <a:endParaRPr lang="en-US" dirty="0"/>
          </a:p>
        </p:txBody>
      </p:sp>
      <p:sp>
        <p:nvSpPr>
          <p:cNvPr id="3" name="Text Placeholder 2"/>
          <p:cNvSpPr>
            <a:spLocks noGrp="1"/>
          </p:cNvSpPr>
          <p:nvPr>
            <p:ph type="body" idx="1"/>
          </p:nvPr>
        </p:nvSpPr>
        <p:spPr>
          <a:xfrm>
            <a:off x="762001" y="1828800"/>
            <a:ext cx="7784464" cy="4001095"/>
          </a:xfrm>
        </p:spPr>
        <p:txBody>
          <a:bodyPr/>
          <a:lstStyle/>
          <a:p>
            <a:pPr marL="342900" indent="-342900">
              <a:buFont typeface="Wingdings" panose="05000000000000000000" pitchFamily="2" charset="2"/>
              <a:buChar char="§"/>
            </a:pPr>
            <a:r>
              <a:rPr lang="en-US" sz="2400" dirty="0"/>
              <a:t>A directory structure per file system is required for organizing the files. In UFS, it held the file names and associated '</a:t>
            </a:r>
            <a:r>
              <a:rPr lang="en-US" sz="2400" dirty="0" err="1"/>
              <a:t>inode</a:t>
            </a:r>
            <a:r>
              <a:rPr lang="en-US" sz="2400" dirty="0"/>
              <a:t>' numbers. In NTFS, it gets stored in the master file table.</a:t>
            </a:r>
          </a:p>
          <a:p>
            <a:pPr marL="342900" indent="-342900">
              <a:buFont typeface="Wingdings" panose="05000000000000000000" pitchFamily="2" charset="2"/>
              <a:buChar char="§"/>
            </a:pPr>
            <a:r>
              <a:rPr lang="en-US" sz="2400" dirty="0"/>
              <a:t>The FCB contains many details regarding any file which includes file permissions, ownership; the size of file and location of data blocks. In UFS, it is called the </a:t>
            </a:r>
            <a:r>
              <a:rPr lang="en-US" sz="2400" dirty="0" err="1"/>
              <a:t>inode</a:t>
            </a:r>
            <a:r>
              <a:rPr lang="en-US" sz="2400" dirty="0"/>
              <a:t>. In NTFS, this information gets stored within the master file table that uses a relational database (RDBM) structure, using a row per file.</a:t>
            </a:r>
          </a:p>
          <a:p>
            <a:endParaRPr lang="en-US" sz="2000" dirty="0"/>
          </a:p>
        </p:txBody>
      </p:sp>
    </p:spTree>
    <p:extLst>
      <p:ext uri="{BB962C8B-B14F-4D97-AF65-F5344CB8AC3E}">
        <p14:creationId xmlns:p14="http://schemas.microsoft.com/office/powerpoint/2010/main" val="94747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3400" y="1143000"/>
            <a:ext cx="8229600" cy="576263"/>
          </a:xfrm>
        </p:spPr>
        <p:txBody>
          <a:bodyPr/>
          <a:lstStyle/>
          <a:p>
            <a:r>
              <a:rPr lang="en-US" altLang="en-US" dirty="0" smtClean="0"/>
              <a:t>Hard Disks</a:t>
            </a:r>
          </a:p>
        </p:txBody>
      </p:sp>
      <p:sp>
        <p:nvSpPr>
          <p:cNvPr id="15362" name="Content Placeholder 2"/>
          <p:cNvSpPr>
            <a:spLocks noGrp="1"/>
          </p:cNvSpPr>
          <p:nvPr>
            <p:ph idx="1"/>
          </p:nvPr>
        </p:nvSpPr>
        <p:spPr>
          <a:xfrm>
            <a:off x="696613" y="1922462"/>
            <a:ext cx="4940300" cy="4739759"/>
          </a:xfrm>
        </p:spPr>
        <p:txBody>
          <a:bodyPr/>
          <a:lstStyle/>
          <a:p>
            <a:pPr marL="342900" indent="-342900">
              <a:buFont typeface="Arial" pitchFamily="34" charset="0"/>
              <a:buChar char="•"/>
            </a:pPr>
            <a:r>
              <a:rPr lang="en-US" altLang="en-US" dirty="0" smtClean="0"/>
              <a:t>Platters range from .85</a:t>
            </a:r>
            <a:r>
              <a:rPr lang="ja-JP" altLang="en-US" dirty="0" smtClean="0"/>
              <a:t>”</a:t>
            </a:r>
            <a:r>
              <a:rPr lang="en-US" altLang="ja-JP" dirty="0" smtClean="0"/>
              <a:t> to 14</a:t>
            </a:r>
            <a:r>
              <a:rPr lang="ja-JP" altLang="en-US" dirty="0" smtClean="0"/>
              <a:t>”</a:t>
            </a:r>
            <a:r>
              <a:rPr lang="en-US" altLang="ja-JP" dirty="0" smtClean="0"/>
              <a:t> (historically)</a:t>
            </a:r>
          </a:p>
          <a:p>
            <a:pPr marL="742950" lvl="1" indent="-285750">
              <a:buFont typeface="Arial" pitchFamily="34" charset="0"/>
              <a:buChar char="•"/>
            </a:pPr>
            <a:r>
              <a:rPr lang="en-US" altLang="en-US" dirty="0" smtClean="0"/>
              <a:t>Commonly 3.5</a:t>
            </a:r>
            <a:r>
              <a:rPr lang="ja-JP" altLang="en-US" dirty="0" smtClean="0"/>
              <a:t>”</a:t>
            </a:r>
            <a:r>
              <a:rPr lang="en-US" altLang="ja-JP" dirty="0" smtClean="0"/>
              <a:t>, 2.5</a:t>
            </a:r>
            <a:r>
              <a:rPr lang="ja-JP" altLang="en-US" dirty="0" smtClean="0"/>
              <a:t>”</a:t>
            </a:r>
            <a:r>
              <a:rPr lang="en-US" altLang="ja-JP" dirty="0" smtClean="0"/>
              <a:t>, and 1.8</a:t>
            </a:r>
            <a:r>
              <a:rPr lang="ja-JP" altLang="en-US" dirty="0" smtClean="0"/>
              <a:t>”</a:t>
            </a:r>
            <a:endParaRPr lang="en-US" altLang="ja-JP" dirty="0" smtClean="0"/>
          </a:p>
          <a:p>
            <a:pPr marL="342900" indent="-342900">
              <a:buFont typeface="Arial" pitchFamily="34" charset="0"/>
              <a:buChar char="•"/>
            </a:pPr>
            <a:r>
              <a:rPr lang="en-US" altLang="en-US" dirty="0" smtClean="0"/>
              <a:t>Range from 30GB to 3TB per drive</a:t>
            </a:r>
          </a:p>
          <a:p>
            <a:pPr marL="342900" indent="-342900">
              <a:buFont typeface="Arial" pitchFamily="34" charset="0"/>
              <a:buChar char="•"/>
            </a:pPr>
            <a:r>
              <a:rPr lang="en-US" altLang="en-US" dirty="0" smtClean="0"/>
              <a:t>Performance </a:t>
            </a:r>
          </a:p>
          <a:p>
            <a:pPr marL="742950" lvl="1" indent="-285750">
              <a:buFont typeface="Arial" pitchFamily="34" charset="0"/>
              <a:buChar char="•"/>
            </a:pPr>
            <a:r>
              <a:rPr lang="en-US" altLang="en-US" dirty="0" smtClean="0"/>
              <a:t>Transfer Rate – theoretical – 6 Gb/sec</a:t>
            </a:r>
          </a:p>
          <a:p>
            <a:pPr marL="742950" lvl="1" indent="-285750">
              <a:buFont typeface="Arial" pitchFamily="34" charset="0"/>
              <a:buChar char="•"/>
            </a:pPr>
            <a:r>
              <a:rPr lang="en-US" altLang="en-US" dirty="0" smtClean="0"/>
              <a:t>Effective Transfer Rate – real – 1Gb/sec</a:t>
            </a:r>
          </a:p>
          <a:p>
            <a:pPr marL="742950" lvl="1" indent="-285750">
              <a:buFont typeface="Arial" pitchFamily="34" charset="0"/>
              <a:buChar char="•"/>
            </a:pPr>
            <a:r>
              <a:rPr lang="en-US" altLang="en-US" dirty="0" smtClean="0"/>
              <a:t>Seek time from 3ms to 12ms – 9ms common for desktop drives</a:t>
            </a:r>
          </a:p>
          <a:p>
            <a:pPr marL="742950" lvl="1" indent="-285750">
              <a:buFont typeface="Arial" pitchFamily="34" charset="0"/>
              <a:buChar char="•"/>
            </a:pPr>
            <a:r>
              <a:rPr lang="en-US" altLang="en-US" dirty="0" smtClean="0"/>
              <a:t>Average seek time measured or calculated based on 1/3 of tracks</a:t>
            </a:r>
          </a:p>
          <a:p>
            <a:pPr marL="742950" lvl="1" indent="-285750">
              <a:buFont typeface="Arial" pitchFamily="34" charset="0"/>
              <a:buChar char="•"/>
            </a:pPr>
            <a:r>
              <a:rPr lang="en-US" altLang="en-US" dirty="0" smtClean="0"/>
              <a:t>Latency based on spindle speed</a:t>
            </a:r>
          </a:p>
          <a:p>
            <a:pPr marL="1200150" lvl="2" indent="-285750">
              <a:buFont typeface="Arial" pitchFamily="34" charset="0"/>
              <a:buChar char="•"/>
            </a:pPr>
            <a:r>
              <a:rPr lang="en-US" altLang="en-US" dirty="0" smtClean="0"/>
              <a:t>1 / (RPM / 60) = 60 / RPM</a:t>
            </a:r>
          </a:p>
          <a:p>
            <a:pPr marL="742950" lvl="1" indent="-285750">
              <a:buFont typeface="Arial" pitchFamily="34" charset="0"/>
              <a:buChar char="•"/>
            </a:pPr>
            <a:r>
              <a:rPr lang="en-US" altLang="en-US" dirty="0" smtClean="0"/>
              <a:t>Average latency = ½ latency</a:t>
            </a:r>
          </a:p>
          <a:p>
            <a:pPr lvl="1"/>
            <a:endParaRPr lang="en-US" altLang="en-US" dirty="0" smtClean="0"/>
          </a:p>
          <a:p>
            <a:endParaRPr lang="en-US" altLang="en-US" dirty="0" smtClean="0"/>
          </a:p>
        </p:txBody>
      </p:sp>
      <p:pic>
        <p:nvPicPr>
          <p:cNvPr id="15363"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4038" y="2911475"/>
            <a:ext cx="33147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Box 4"/>
          <p:cNvSpPr txBox="1">
            <a:spLocks noChangeArrowheads="1"/>
          </p:cNvSpPr>
          <p:nvPr/>
        </p:nvSpPr>
        <p:spPr bwMode="auto">
          <a:xfrm>
            <a:off x="6134100" y="5297488"/>
            <a:ext cx="2341563"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5" tIns="32003" rIns="64005" bIns="32003">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a:t>(From Wikipedia)</a:t>
            </a:r>
          </a:p>
        </p:txBody>
      </p:sp>
      <p:sp>
        <p:nvSpPr>
          <p:cNvPr id="6"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sp>
        <p:nvSpPr>
          <p:cNvPr id="7" name="Rectangle 6"/>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Tree>
    <p:extLst>
      <p:ext uri="{BB962C8B-B14F-4D97-AF65-F5344CB8AC3E}">
        <p14:creationId xmlns:p14="http://schemas.microsoft.com/office/powerpoint/2010/main" val="3087480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61583" y="1262313"/>
            <a:ext cx="8229600" cy="576262"/>
          </a:xfrm>
        </p:spPr>
        <p:txBody>
          <a:bodyPr/>
          <a:lstStyle/>
          <a:p>
            <a:r>
              <a:rPr lang="en-US" altLang="en-US" dirty="0" smtClean="0"/>
              <a:t>Hard Disk Performance</a:t>
            </a:r>
          </a:p>
        </p:txBody>
      </p:sp>
      <p:sp>
        <p:nvSpPr>
          <p:cNvPr id="16386" name="Content Placeholder 2"/>
          <p:cNvSpPr>
            <a:spLocks noGrp="1"/>
          </p:cNvSpPr>
          <p:nvPr>
            <p:ph idx="1"/>
          </p:nvPr>
        </p:nvSpPr>
        <p:spPr>
          <a:xfrm>
            <a:off x="457200" y="1905000"/>
            <a:ext cx="7191375" cy="5386090"/>
          </a:xfrm>
        </p:spPr>
        <p:txBody>
          <a:bodyPr/>
          <a:lstStyle/>
          <a:p>
            <a:pPr marL="342900" indent="-342900">
              <a:buFont typeface="Arial" pitchFamily="34" charset="0"/>
              <a:buChar char="•"/>
            </a:pPr>
            <a:r>
              <a:rPr lang="en-US" altLang="en-US" b="1" dirty="0" smtClean="0">
                <a:solidFill>
                  <a:srgbClr val="3366FF"/>
                </a:solidFill>
              </a:rPr>
              <a:t>Access Latency </a:t>
            </a:r>
            <a:r>
              <a:rPr lang="en-US" altLang="en-US" dirty="0" smtClean="0"/>
              <a:t>= </a:t>
            </a:r>
            <a:r>
              <a:rPr lang="en-US" altLang="en-US" b="1" dirty="0" smtClean="0">
                <a:solidFill>
                  <a:srgbClr val="3366FF"/>
                </a:solidFill>
              </a:rPr>
              <a:t>Average access time </a:t>
            </a:r>
            <a:r>
              <a:rPr lang="en-US" altLang="en-US" dirty="0" smtClean="0"/>
              <a:t>= average seek time + average latency</a:t>
            </a:r>
          </a:p>
          <a:p>
            <a:pPr marL="742950" lvl="1" indent="-285750">
              <a:buFont typeface="Arial" pitchFamily="34" charset="0"/>
              <a:buChar char="•"/>
            </a:pPr>
            <a:r>
              <a:rPr lang="en-US" altLang="en-US" dirty="0" smtClean="0"/>
              <a:t>For fastest disk 3ms + 2ms = 5ms</a:t>
            </a:r>
          </a:p>
          <a:p>
            <a:pPr marL="742950" lvl="1" indent="-285750">
              <a:buFont typeface="Arial" pitchFamily="34" charset="0"/>
              <a:buChar char="•"/>
            </a:pPr>
            <a:r>
              <a:rPr lang="en-US" altLang="en-US" dirty="0" smtClean="0"/>
              <a:t>For slow disk 9ms + 5.56ms = 14.56ms</a:t>
            </a:r>
          </a:p>
          <a:p>
            <a:pPr marL="342900" indent="-342900">
              <a:buFont typeface="Arial" pitchFamily="34" charset="0"/>
              <a:buChar char="•"/>
            </a:pPr>
            <a:r>
              <a:rPr lang="en-US" altLang="en-US" dirty="0" smtClean="0"/>
              <a:t>Average I/O time = average access time + (amount to transfer / transfer rate) + controller overhead</a:t>
            </a:r>
          </a:p>
          <a:p>
            <a:pPr marL="342900" indent="-342900">
              <a:buFont typeface="Arial" pitchFamily="34" charset="0"/>
              <a:buChar char="•"/>
            </a:pPr>
            <a:r>
              <a:rPr lang="en-US" altLang="en-US" dirty="0" smtClean="0"/>
              <a:t>For example to transfer a 4KB block on a 7200 RPM disk with a 5ms average seek time, 1Gb/sec transfer rate with a .1ms controller overhead =</a:t>
            </a:r>
          </a:p>
          <a:p>
            <a:pPr lvl="2"/>
            <a:r>
              <a:rPr lang="en-US" altLang="en-US" dirty="0" smtClean="0"/>
              <a:t>5ms + 4.17ms + 0.1ms + transfer time =</a:t>
            </a:r>
          </a:p>
          <a:p>
            <a:pPr lvl="2"/>
            <a:r>
              <a:rPr lang="en-US" altLang="en-US" dirty="0" smtClean="0"/>
              <a:t>Transfer time = 4KB / 1Gb/s * 8Gb / GB * 1GB / 1024</a:t>
            </a:r>
            <a:r>
              <a:rPr lang="en-US" altLang="en-US" baseline="30000" dirty="0" smtClean="0"/>
              <a:t>2</a:t>
            </a:r>
            <a:r>
              <a:rPr lang="en-US" altLang="en-US" dirty="0" smtClean="0"/>
              <a:t>KB = 32 / (1024</a:t>
            </a:r>
            <a:r>
              <a:rPr lang="en-US" altLang="en-US" baseline="30000" dirty="0" smtClean="0"/>
              <a:t>2</a:t>
            </a:r>
            <a:r>
              <a:rPr lang="en-US" altLang="en-US" dirty="0" smtClean="0"/>
              <a:t>) = 0.031 </a:t>
            </a:r>
            <a:r>
              <a:rPr lang="en-US" altLang="en-US" dirty="0" err="1" smtClean="0"/>
              <a:t>ms</a:t>
            </a:r>
            <a:r>
              <a:rPr lang="en-US" altLang="en-US" dirty="0" smtClean="0"/>
              <a:t> </a:t>
            </a:r>
          </a:p>
          <a:p>
            <a:pPr lvl="2"/>
            <a:r>
              <a:rPr lang="en-US" altLang="en-US" dirty="0" smtClean="0"/>
              <a:t>Average I/O time for 4KB block = 9.27ms + .031ms = 9.301ms</a:t>
            </a:r>
          </a:p>
          <a:p>
            <a:pPr lvl="1"/>
            <a:endParaRPr lang="en-US" altLang="en-US" dirty="0" smtClean="0"/>
          </a:p>
          <a:p>
            <a:endParaRPr lang="en-US" altLang="en-US" dirty="0" smtClean="0"/>
          </a:p>
          <a:p>
            <a:endParaRPr lang="en-US" altLang="en-US" dirty="0" smtClean="0"/>
          </a:p>
          <a:p>
            <a:endParaRPr lang="en-US" altLang="en-US" dirty="0" smtClean="0"/>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Tree>
    <p:extLst>
      <p:ext uri="{BB962C8B-B14F-4D97-AF65-F5344CB8AC3E}">
        <p14:creationId xmlns:p14="http://schemas.microsoft.com/office/powerpoint/2010/main" val="2661989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83079" y="1515270"/>
            <a:ext cx="8229600" cy="576262"/>
          </a:xfrm>
        </p:spPr>
        <p:txBody>
          <a:bodyPr/>
          <a:lstStyle/>
          <a:p>
            <a:r>
              <a:rPr lang="en-US" altLang="en-US" dirty="0" smtClean="0"/>
              <a:t>The First Commercial Disk Drive</a:t>
            </a:r>
          </a:p>
        </p:txBody>
      </p:sp>
      <p:pic>
        <p:nvPicPr>
          <p:cNvPr id="17410"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091532"/>
            <a:ext cx="3481388"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3"/>
          <p:cNvSpPr txBox="1">
            <a:spLocks noChangeArrowheads="1"/>
          </p:cNvSpPr>
          <p:nvPr/>
        </p:nvSpPr>
        <p:spPr bwMode="auto">
          <a:xfrm>
            <a:off x="4419600" y="3891756"/>
            <a:ext cx="3328988" cy="286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285750" indent="-285750">
              <a:buFont typeface="Arial" pitchFamily="34" charset="0"/>
              <a:buChar char="•"/>
            </a:pPr>
            <a:r>
              <a:rPr lang="en-US" altLang="en-US" dirty="0"/>
              <a:t>1956</a:t>
            </a:r>
          </a:p>
          <a:p>
            <a:pPr marL="285750" indent="-285750">
              <a:buFont typeface="Arial" pitchFamily="34" charset="0"/>
              <a:buChar char="•"/>
            </a:pPr>
            <a:r>
              <a:rPr lang="en-US" altLang="en-US" dirty="0"/>
              <a:t>IBM RAMDAC computer included the IBM Model 350 disk storage system</a:t>
            </a:r>
          </a:p>
          <a:p>
            <a:pPr marL="285750" indent="-285750">
              <a:buFont typeface="Arial" pitchFamily="34" charset="0"/>
              <a:buChar char="•"/>
            </a:pPr>
            <a:endParaRPr lang="en-US" altLang="en-US" dirty="0"/>
          </a:p>
          <a:p>
            <a:pPr marL="285750" indent="-285750">
              <a:buFont typeface="Arial" pitchFamily="34" charset="0"/>
              <a:buChar char="•"/>
            </a:pPr>
            <a:r>
              <a:rPr lang="en-US" altLang="en-US" dirty="0"/>
              <a:t>5M (7 bit) characters</a:t>
            </a:r>
          </a:p>
          <a:p>
            <a:pPr marL="285750" indent="-285750">
              <a:buFont typeface="Arial" pitchFamily="34" charset="0"/>
              <a:buChar char="•"/>
            </a:pPr>
            <a:r>
              <a:rPr lang="en-US" altLang="en-US" dirty="0"/>
              <a:t>50 x 24</a:t>
            </a:r>
            <a:r>
              <a:rPr lang="ja-JP" altLang="en-US" dirty="0"/>
              <a:t>”</a:t>
            </a:r>
            <a:r>
              <a:rPr lang="en-US" altLang="ja-JP" dirty="0"/>
              <a:t> platters</a:t>
            </a:r>
          </a:p>
          <a:p>
            <a:pPr marL="285750" indent="-285750">
              <a:buFont typeface="Arial" pitchFamily="34" charset="0"/>
              <a:buChar char="•"/>
            </a:pPr>
            <a:r>
              <a:rPr lang="en-US" altLang="en-US" dirty="0"/>
              <a:t>Access time = &lt; 1 second</a:t>
            </a:r>
          </a:p>
          <a:p>
            <a:endParaRPr lang="en-US" altLang="en-US" dirty="0"/>
          </a:p>
        </p:txBody>
      </p:sp>
      <p:sp>
        <p:nvSpPr>
          <p:cNvPr id="5" name="object 4"/>
          <p:cNvSpPr/>
          <p:nvPr/>
        </p:nvSpPr>
        <p:spPr>
          <a:xfrm>
            <a:off x="190500" y="190502"/>
            <a:ext cx="1040809" cy="1071811"/>
          </a:xfrm>
          <a:prstGeom prst="rect">
            <a:avLst/>
          </a:prstGeom>
          <a:blipFill>
            <a:blip r:embed="rId3" cstate="print"/>
            <a:stretch>
              <a:fillRect/>
            </a:stretch>
          </a:blipFill>
        </p:spPr>
        <p:txBody>
          <a:bodyPr wrap="square" lIns="0" tIns="0" rIns="0" bIns="0" rtlCol="0"/>
          <a:lstStyle/>
          <a:p>
            <a:endParaRPr/>
          </a:p>
        </p:txBody>
      </p:sp>
      <p:sp>
        <p:nvSpPr>
          <p:cNvPr id="6" name="Rectangle 5"/>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Tree>
    <p:extLst>
      <p:ext uri="{BB962C8B-B14F-4D97-AF65-F5344CB8AC3E}">
        <p14:creationId xmlns:p14="http://schemas.microsoft.com/office/powerpoint/2010/main" val="4224972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381000" y="1600200"/>
            <a:ext cx="8229600" cy="576262"/>
          </a:xfrm>
        </p:spPr>
        <p:txBody>
          <a:bodyPr/>
          <a:lstStyle/>
          <a:p>
            <a:r>
              <a:rPr lang="en-US" altLang="en-US" dirty="0" smtClean="0"/>
              <a:t>Solid-State Disks</a:t>
            </a:r>
          </a:p>
        </p:txBody>
      </p:sp>
      <p:sp>
        <p:nvSpPr>
          <p:cNvPr id="18434" name="Content Placeholder 2"/>
          <p:cNvSpPr>
            <a:spLocks noGrp="1"/>
          </p:cNvSpPr>
          <p:nvPr>
            <p:ph idx="1"/>
          </p:nvPr>
        </p:nvSpPr>
        <p:spPr>
          <a:xfrm>
            <a:off x="457200" y="2327275"/>
            <a:ext cx="7191375" cy="3323987"/>
          </a:xfrm>
        </p:spPr>
        <p:txBody>
          <a:bodyPr/>
          <a:lstStyle/>
          <a:p>
            <a:pPr marL="342900" indent="-342900">
              <a:buFont typeface="Arial" pitchFamily="34" charset="0"/>
              <a:buChar char="•"/>
            </a:pPr>
            <a:r>
              <a:rPr lang="en-US" altLang="en-US" dirty="0" smtClean="0"/>
              <a:t>Nonvolatile memory used like a hard drive</a:t>
            </a:r>
          </a:p>
          <a:p>
            <a:pPr marL="742950" lvl="1" indent="-285750">
              <a:buFont typeface="Arial" pitchFamily="34" charset="0"/>
              <a:buChar char="•"/>
            </a:pPr>
            <a:r>
              <a:rPr lang="en-US" altLang="en-US" dirty="0" smtClean="0"/>
              <a:t>Many technology variations</a:t>
            </a:r>
          </a:p>
          <a:p>
            <a:pPr marL="342900" indent="-342900">
              <a:buFont typeface="Arial" pitchFamily="34" charset="0"/>
              <a:buChar char="•"/>
            </a:pPr>
            <a:r>
              <a:rPr lang="en-US" altLang="en-US" dirty="0" smtClean="0"/>
              <a:t>Can be more reliable than HDDs</a:t>
            </a:r>
          </a:p>
          <a:p>
            <a:pPr marL="342900" indent="-342900">
              <a:buFont typeface="Arial" pitchFamily="34" charset="0"/>
              <a:buChar char="•"/>
            </a:pPr>
            <a:r>
              <a:rPr lang="en-US" altLang="en-US" dirty="0" smtClean="0"/>
              <a:t>More expensive per MB</a:t>
            </a:r>
          </a:p>
          <a:p>
            <a:pPr marL="342900" indent="-342900">
              <a:buFont typeface="Arial" pitchFamily="34" charset="0"/>
              <a:buChar char="•"/>
            </a:pPr>
            <a:r>
              <a:rPr lang="en-US" altLang="en-US" dirty="0" smtClean="0"/>
              <a:t>Maybe have shorter life span </a:t>
            </a:r>
          </a:p>
          <a:p>
            <a:pPr marL="342900" indent="-342900">
              <a:buFont typeface="Arial" pitchFamily="34" charset="0"/>
              <a:buChar char="•"/>
            </a:pPr>
            <a:r>
              <a:rPr lang="en-US" altLang="en-US" dirty="0" smtClean="0"/>
              <a:t>Less capacity</a:t>
            </a:r>
          </a:p>
          <a:p>
            <a:pPr marL="342900" indent="-342900">
              <a:buFont typeface="Arial" pitchFamily="34" charset="0"/>
              <a:buChar char="•"/>
            </a:pPr>
            <a:r>
              <a:rPr lang="en-US" altLang="en-US" dirty="0" smtClean="0"/>
              <a:t>But much faster</a:t>
            </a:r>
          </a:p>
          <a:p>
            <a:pPr marL="342900" indent="-342900">
              <a:buFont typeface="Arial" pitchFamily="34" charset="0"/>
              <a:buChar char="•"/>
            </a:pPr>
            <a:r>
              <a:rPr lang="en-US" altLang="en-US" dirty="0" smtClean="0"/>
              <a:t>Busses can be too slow -&gt; connect directly to PCI for example</a:t>
            </a:r>
          </a:p>
          <a:p>
            <a:pPr marL="342900" indent="-342900">
              <a:buFont typeface="Arial" pitchFamily="34" charset="0"/>
              <a:buChar char="•"/>
            </a:pPr>
            <a:r>
              <a:rPr lang="en-US" altLang="en-US" dirty="0" smtClean="0"/>
              <a:t>No moving parts, so no seek time or rotational latency</a:t>
            </a:r>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1060427" y="277428"/>
            <a:ext cx="7542258" cy="1107996"/>
          </a:xfrm>
          <a:prstGeom prst="rect">
            <a:avLst/>
          </a:prstGeom>
        </p:spPr>
        <p:txBody>
          <a:bodyPr wrap="none">
            <a:spAutoFit/>
          </a:bodyPr>
          <a:lstStyle/>
          <a:p>
            <a:pPr marL="1010919">
              <a:lnSpc>
                <a:spcPct val="100000"/>
              </a:lnSpc>
              <a:spcBef>
                <a:spcPts val="100"/>
              </a:spcBef>
            </a:pPr>
            <a:r>
              <a:rPr lang="en-US" sz="2400" b="1" spc="-220" dirty="0" smtClean="0">
                <a:solidFill>
                  <a:srgbClr val="FF0000"/>
                </a:solidFill>
                <a:latin typeface="Times New Roman" pitchFamily="18" charset="0"/>
                <a:cs typeface="Times New Roman" pitchFamily="18" charset="0"/>
              </a:rPr>
              <a:t>SRM </a:t>
            </a:r>
            <a:r>
              <a:rPr lang="en-US" sz="2400" b="1" spc="-200" dirty="0">
                <a:solidFill>
                  <a:srgbClr val="FF0000"/>
                </a:solidFill>
                <a:latin typeface="Times New Roman" pitchFamily="18" charset="0"/>
                <a:cs typeface="Times New Roman" pitchFamily="18" charset="0"/>
              </a:rPr>
              <a:t>INSTITUTE </a:t>
            </a:r>
            <a:r>
              <a:rPr lang="en-US" sz="2400" b="1" spc="-254" dirty="0">
                <a:solidFill>
                  <a:srgbClr val="FF0000"/>
                </a:solidFill>
                <a:latin typeface="Times New Roman" pitchFamily="18" charset="0"/>
                <a:cs typeface="Times New Roman" pitchFamily="18" charset="0"/>
              </a:rPr>
              <a:t>OF  </a:t>
            </a:r>
            <a:r>
              <a:rPr lang="en-US" sz="2400" b="1" spc="-265" dirty="0">
                <a:solidFill>
                  <a:srgbClr val="FF0000"/>
                </a:solidFill>
                <a:latin typeface="Times New Roman" pitchFamily="18" charset="0"/>
                <a:cs typeface="Times New Roman" pitchFamily="18" charset="0"/>
              </a:rPr>
              <a:t>SCIENCE </a:t>
            </a:r>
            <a:r>
              <a:rPr lang="en-US" sz="2400" b="1" spc="-105" dirty="0">
                <a:solidFill>
                  <a:srgbClr val="FF0000"/>
                </a:solidFill>
                <a:latin typeface="Times New Roman" pitchFamily="18" charset="0"/>
                <a:cs typeface="Times New Roman" pitchFamily="18" charset="0"/>
              </a:rPr>
              <a:t>AND</a:t>
            </a:r>
            <a:r>
              <a:rPr lang="en-US" sz="2400" b="1" spc="-345" dirty="0">
                <a:solidFill>
                  <a:srgbClr val="FF0000"/>
                </a:solidFill>
                <a:latin typeface="Times New Roman" pitchFamily="18" charset="0"/>
                <a:cs typeface="Times New Roman" pitchFamily="18" charset="0"/>
              </a:rPr>
              <a:t> </a:t>
            </a:r>
            <a:r>
              <a:rPr lang="en-US" sz="2400" b="1" spc="-225" dirty="0">
                <a:solidFill>
                  <a:srgbClr val="FF0000"/>
                </a:solidFill>
                <a:latin typeface="Times New Roman" pitchFamily="18" charset="0"/>
                <a:cs typeface="Times New Roman" pitchFamily="18" charset="0"/>
              </a:rPr>
              <a:t>TECHNOLOGY,</a:t>
            </a:r>
            <a:endParaRPr lang="en-US" sz="2400" b="1" dirty="0">
              <a:solidFill>
                <a:srgbClr val="FF0000"/>
              </a:solidFill>
              <a:latin typeface="Times New Roman" pitchFamily="18" charset="0"/>
              <a:cs typeface="Times New Roman" pitchFamily="18" charset="0"/>
            </a:endParaRPr>
          </a:p>
          <a:p>
            <a:pPr marL="179705" algn="ctr">
              <a:lnSpc>
                <a:spcPct val="100000"/>
              </a:lnSpc>
              <a:spcBef>
                <a:spcPts val="25"/>
              </a:spcBef>
            </a:pPr>
            <a:r>
              <a:rPr lang="en-US" sz="2400" b="1" spc="-145" dirty="0">
                <a:solidFill>
                  <a:srgbClr val="FF0000"/>
                </a:solidFill>
                <a:latin typeface="Times New Roman" pitchFamily="18" charset="0"/>
                <a:cs typeface="Times New Roman" pitchFamily="18" charset="0"/>
              </a:rPr>
              <a:t>CHENNAI.</a:t>
            </a:r>
            <a:endParaRPr lang="en-US" sz="2400" b="1" dirty="0">
              <a:solidFill>
                <a:srgbClr val="FF0000"/>
              </a:solidFill>
              <a:latin typeface="Times New Roman" pitchFamily="18" charset="0"/>
              <a:cs typeface="Times New Roman" pitchFamily="18" charset="0"/>
            </a:endParaRPr>
          </a:p>
          <a:p>
            <a:r>
              <a:rPr lang="en-US" spc="-220" dirty="0" smtClean="0"/>
              <a:t> </a:t>
            </a:r>
            <a:endParaRPr lang="en-US" dirty="0"/>
          </a:p>
        </p:txBody>
      </p:sp>
    </p:spTree>
    <p:extLst>
      <p:ext uri="{BB962C8B-B14F-4D97-AF65-F5344CB8AC3E}">
        <p14:creationId xmlns:p14="http://schemas.microsoft.com/office/powerpoint/2010/main" val="1463605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TotalTime>
  <Words>3137</Words>
  <Application>Microsoft Office PowerPoint</Application>
  <PresentationFormat>On-screen Show (4:3)</PresentationFormat>
  <Paragraphs>480</Paragraphs>
  <Slides>50</Slides>
  <Notes>15</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SRM</vt:lpstr>
      <vt:lpstr>SRM</vt:lpstr>
      <vt:lpstr>SRM</vt:lpstr>
      <vt:lpstr>SRM</vt:lpstr>
      <vt:lpstr>Moving-head Disk Mechanism</vt:lpstr>
      <vt:lpstr>Hard Disks</vt:lpstr>
      <vt:lpstr>Hard Disk Performance</vt:lpstr>
      <vt:lpstr>The First Commercial Disk Drive</vt:lpstr>
      <vt:lpstr>Solid-State Disks</vt:lpstr>
      <vt:lpstr>Magnetic Tape</vt:lpstr>
      <vt:lpstr>Disk Structure</vt:lpstr>
      <vt:lpstr>Disk Attachment</vt:lpstr>
      <vt:lpstr>Storage Array</vt:lpstr>
      <vt:lpstr>Storage Area Network</vt:lpstr>
      <vt:lpstr>Storage Area Network (Cont.)</vt:lpstr>
      <vt:lpstr>Network-Attached Storage</vt:lpstr>
      <vt:lpstr>Disk Scheduling</vt:lpstr>
      <vt:lpstr>Disk Scheduling(Contd..)</vt:lpstr>
      <vt:lpstr>Disk Scheduling(Contd..)</vt:lpstr>
      <vt:lpstr>FCFS</vt:lpstr>
      <vt:lpstr>C SCAN</vt:lpstr>
      <vt:lpstr>C LOOK</vt:lpstr>
      <vt:lpstr>C LOOK(Contd..)</vt:lpstr>
      <vt:lpstr>Selecting a Disk-Scheduling Algorithm</vt:lpstr>
      <vt:lpstr>Contents: </vt:lpstr>
      <vt:lpstr>FILE CONCEPT:</vt:lpstr>
      <vt:lpstr>File Structure: </vt:lpstr>
      <vt:lpstr>File Attributes:</vt:lpstr>
      <vt:lpstr>File Operations:</vt:lpstr>
      <vt:lpstr>Open Files:</vt:lpstr>
      <vt:lpstr>Open File Locking: </vt:lpstr>
      <vt:lpstr>File Locking Example –Java API: </vt:lpstr>
      <vt:lpstr>continue</vt:lpstr>
      <vt:lpstr>File Types –Name, Extension: </vt:lpstr>
      <vt:lpstr>File Structure:</vt:lpstr>
      <vt:lpstr>File Access Methods: </vt:lpstr>
      <vt:lpstr>Simulation of Sequential Access on Direct-access File: </vt:lpstr>
      <vt:lpstr>Other Access Methods</vt:lpstr>
      <vt:lpstr>File Sharing</vt:lpstr>
      <vt:lpstr>File Sharing –Remote File Systems: </vt:lpstr>
      <vt:lpstr>File Sharing-Failure Modes: </vt:lpstr>
      <vt:lpstr>File Sharing –Consistency Semantics: </vt:lpstr>
      <vt:lpstr>Protection: </vt:lpstr>
      <vt:lpstr>Access Lists and Groups: </vt:lpstr>
      <vt:lpstr>File-system structure:</vt:lpstr>
      <vt:lpstr>System continue</vt:lpstr>
      <vt:lpstr>Basic file system structure: </vt:lpstr>
      <vt:lpstr>File system implementation:</vt:lpstr>
      <vt:lpstr>Continue </vt:lpstr>
      <vt:lpstr>continue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dc:title>
  <dc:creator>Zamzar</dc:creator>
  <cp:lastModifiedBy>admin</cp:lastModifiedBy>
  <cp:revision>50</cp:revision>
  <dcterms:created xsi:type="dcterms:W3CDTF">2019-07-10T02:53:10Z</dcterms:created>
  <dcterms:modified xsi:type="dcterms:W3CDTF">2020-03-06T05:54:52Z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Zamzar</vt:lpwstr>
  </property>
  <property fmtid="{D5CDD505-2E9C-101B-9397-08002B2CF9AE}" pid="3" name="LastSaved">
    <vt:filetime>2019-07-10T00:00:00Z</vt:filetime>
  </property>
</Properties>
</file>