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7" r:id="rId17"/>
    <p:sldId id="326" r:id="rId18"/>
    <p:sldId id="330" r:id="rId19"/>
    <p:sldId id="328" r:id="rId20"/>
    <p:sldId id="329" r:id="rId21"/>
    <p:sldId id="331" r:id="rId22"/>
    <p:sldId id="332" r:id="rId23"/>
    <p:sldId id="333" r:id="rId24"/>
    <p:sldId id="334" r:id="rId25"/>
    <p:sldId id="335" r:id="rId26"/>
    <p:sldId id="336" r:id="rId27"/>
    <p:sldId id="337" r:id="rId28"/>
    <p:sldId id="33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2660-D243-46F0-B1ED-80295FC67E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F44F27-3404-4764-8BC5-6401314E0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AF0A1B-E0EE-44D9-82CB-3605132DACB1}"/>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5" name="Footer Placeholder 4">
            <a:extLst>
              <a:ext uri="{FF2B5EF4-FFF2-40B4-BE49-F238E27FC236}">
                <a16:creationId xmlns:a16="http://schemas.microsoft.com/office/drawing/2014/main" id="{B208906C-F1F7-4B8E-8AE1-48B49C6D9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2825C-707C-4097-9349-EE77A1AB07F3}"/>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314016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38D0-739A-43B2-BCC7-F453B83CE7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04A3B2-F65B-4F7F-BB08-D123BB8BA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99DEF8-180B-4447-B91B-A7BD6F84566C}"/>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5" name="Footer Placeholder 4">
            <a:extLst>
              <a:ext uri="{FF2B5EF4-FFF2-40B4-BE49-F238E27FC236}">
                <a16:creationId xmlns:a16="http://schemas.microsoft.com/office/drawing/2014/main" id="{7570090D-8969-496C-AE85-84B610D0A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2C05A1-E608-462E-859B-1A1922568467}"/>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295273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81B96-AB8C-4FBD-8638-B70D3770B7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8FEBA-79BB-4352-B661-8AC71E0EDC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0EBA4-F4DC-4B6C-82DB-00C167C19AB5}"/>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5" name="Footer Placeholder 4">
            <a:extLst>
              <a:ext uri="{FF2B5EF4-FFF2-40B4-BE49-F238E27FC236}">
                <a16:creationId xmlns:a16="http://schemas.microsoft.com/office/drawing/2014/main" id="{515217CA-5499-4395-8862-B719F946D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C01534-E08B-48E8-9B52-9A838E23497B}"/>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184658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F8A4-AFEF-412A-A4B9-0A0FF1F0A6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BE112-ACBD-4992-BAB4-F545034492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F1035-AE6D-4B7B-90BE-A2DCFF9E102F}"/>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5" name="Footer Placeholder 4">
            <a:extLst>
              <a:ext uri="{FF2B5EF4-FFF2-40B4-BE49-F238E27FC236}">
                <a16:creationId xmlns:a16="http://schemas.microsoft.com/office/drawing/2014/main" id="{E6A60B27-B683-4CBB-B7A3-39B046971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AA730-1D62-4692-9B4C-4CD98728B6BC}"/>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387582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1C58-534F-483A-9BA7-8C44A1D93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CFA93B-0424-4CF6-A481-9091CB12D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6448F6-AB1E-483A-AE19-AD33E2AEF1DC}"/>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5" name="Footer Placeholder 4">
            <a:extLst>
              <a:ext uri="{FF2B5EF4-FFF2-40B4-BE49-F238E27FC236}">
                <a16:creationId xmlns:a16="http://schemas.microsoft.com/office/drawing/2014/main" id="{5E760ED3-1B7C-43CD-8DEB-802424FEF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C971A-E13A-4483-8EE2-935ED32B4F92}"/>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308824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06CA-50BF-4DC1-96BB-F103059147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7FC7F1-DFF5-41CD-9E93-E59061394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D8345-FDCE-4BE0-BCEF-554C86170A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C541CC-7C8A-42AD-883A-DCBDB16F8B11}"/>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6" name="Footer Placeholder 5">
            <a:extLst>
              <a:ext uri="{FF2B5EF4-FFF2-40B4-BE49-F238E27FC236}">
                <a16:creationId xmlns:a16="http://schemas.microsoft.com/office/drawing/2014/main" id="{E1087C11-6AE2-4E64-AF78-6ACC24AD4F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5BAD8F-FA13-42BE-90AD-45E8ED21ED9F}"/>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216890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2B7B-ECB7-4F1D-A012-12AD3B7394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834CB-2184-483F-9CDA-2CD82D359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B6B4C-E41E-405F-9C5A-B640FF4D45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CDA2DD-5571-43D0-8A36-AF476DE93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0B5E3-231C-440E-A123-F431BDD496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A2A7CA-64FA-4E89-A90E-007225E5E2DB}"/>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8" name="Footer Placeholder 7">
            <a:extLst>
              <a:ext uri="{FF2B5EF4-FFF2-40B4-BE49-F238E27FC236}">
                <a16:creationId xmlns:a16="http://schemas.microsoft.com/office/drawing/2014/main" id="{3EAAF928-8E01-4419-A521-7B7A36BF5C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BA6713-0275-4CB4-9730-53FBE1E48634}"/>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252368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A9EE-A3CB-4CE9-BFFE-A0E1225153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CCBEAB-D287-4E8C-95EB-896CBA5E56A8}"/>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4" name="Footer Placeholder 3">
            <a:extLst>
              <a:ext uri="{FF2B5EF4-FFF2-40B4-BE49-F238E27FC236}">
                <a16:creationId xmlns:a16="http://schemas.microsoft.com/office/drawing/2014/main" id="{4431ED4B-8BB0-4076-829D-B0D9939CFD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4852C1-B7BF-4289-BEB1-E1BF5A6A50FE}"/>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29433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D9671-9A34-4F71-8ADE-51E4031C2D96}"/>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3" name="Footer Placeholder 2">
            <a:extLst>
              <a:ext uri="{FF2B5EF4-FFF2-40B4-BE49-F238E27FC236}">
                <a16:creationId xmlns:a16="http://schemas.microsoft.com/office/drawing/2014/main" id="{86359AA6-6DDB-4DBA-B831-6D7FADF03E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D4AA08-FA12-4820-91D0-08A534118C66}"/>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39346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7667-2D75-4644-B5CB-83EF23E43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A0EDC1-0A10-4B3D-AC92-55B5D5D27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A9503F-E9DC-4294-B8AB-87BCF0AC7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D430C-31E8-4192-95C0-E36B4CC5D214}"/>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6" name="Footer Placeholder 5">
            <a:extLst>
              <a:ext uri="{FF2B5EF4-FFF2-40B4-BE49-F238E27FC236}">
                <a16:creationId xmlns:a16="http://schemas.microsoft.com/office/drawing/2014/main" id="{D162CA2F-6000-4E49-9D3A-14B46290AA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1E572A-811B-421A-B144-D9D25BA1B42F}"/>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256560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37EA-084F-41A7-BD81-7C97AB0CA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D21D2F-FEB8-4C53-A493-68DA048CD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EAD4E4-3D39-44F5-9F6C-02F3F2B68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9A448-0421-4396-B78A-F8D3E3B17323}"/>
              </a:ext>
            </a:extLst>
          </p:cNvPr>
          <p:cNvSpPr>
            <a:spLocks noGrp="1"/>
          </p:cNvSpPr>
          <p:nvPr>
            <p:ph type="dt" sz="half" idx="10"/>
          </p:nvPr>
        </p:nvSpPr>
        <p:spPr/>
        <p:txBody>
          <a:bodyPr/>
          <a:lstStyle/>
          <a:p>
            <a:fld id="{9ED5F297-9A6F-43FA-A23B-4100D0BB1E83}" type="datetimeFigureOut">
              <a:rPr lang="en-IN" smtClean="0"/>
              <a:t>13-03-2020</a:t>
            </a:fld>
            <a:endParaRPr lang="en-IN"/>
          </a:p>
        </p:txBody>
      </p:sp>
      <p:sp>
        <p:nvSpPr>
          <p:cNvPr id="6" name="Footer Placeholder 5">
            <a:extLst>
              <a:ext uri="{FF2B5EF4-FFF2-40B4-BE49-F238E27FC236}">
                <a16:creationId xmlns:a16="http://schemas.microsoft.com/office/drawing/2014/main" id="{CC2BED50-B2DE-48CB-9B6D-3F9B29AD24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D5075C-9038-49F1-8AB6-6410770D8C34}"/>
              </a:ext>
            </a:extLst>
          </p:cNvPr>
          <p:cNvSpPr>
            <a:spLocks noGrp="1"/>
          </p:cNvSpPr>
          <p:nvPr>
            <p:ph type="sldNum" sz="quarter" idx="12"/>
          </p:nvPr>
        </p:nvSpPr>
        <p:spPr/>
        <p:txBody>
          <a:bodyPr/>
          <a:lstStyle/>
          <a:p>
            <a:fld id="{1A7837DF-A644-4478-B989-2C755F344865}" type="slidenum">
              <a:rPr lang="en-IN" smtClean="0"/>
              <a:t>‹#›</a:t>
            </a:fld>
            <a:endParaRPr lang="en-IN"/>
          </a:p>
        </p:txBody>
      </p:sp>
    </p:spTree>
    <p:extLst>
      <p:ext uri="{BB962C8B-B14F-4D97-AF65-F5344CB8AC3E}">
        <p14:creationId xmlns:p14="http://schemas.microsoft.com/office/powerpoint/2010/main" val="266473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FD762C-4712-4E18-8D3C-CCB1C3862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57027-DFED-4DDC-85C9-0C7854E85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AB32D-C902-427C-BC5F-361F65325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5F297-9A6F-43FA-A23B-4100D0BB1E83}" type="datetimeFigureOut">
              <a:rPr lang="en-IN" smtClean="0"/>
              <a:t>13-03-2020</a:t>
            </a:fld>
            <a:endParaRPr lang="en-IN"/>
          </a:p>
        </p:txBody>
      </p:sp>
      <p:sp>
        <p:nvSpPr>
          <p:cNvPr id="5" name="Footer Placeholder 4">
            <a:extLst>
              <a:ext uri="{FF2B5EF4-FFF2-40B4-BE49-F238E27FC236}">
                <a16:creationId xmlns:a16="http://schemas.microsoft.com/office/drawing/2014/main" id="{38AC3B2A-6488-4C92-BBC5-EC1226CC1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60E85D-0BFB-4A42-9954-614305721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837DF-A644-4478-B989-2C755F344865}" type="slidenum">
              <a:rPr lang="en-IN" smtClean="0"/>
              <a:t>‹#›</a:t>
            </a:fld>
            <a:endParaRPr lang="en-IN"/>
          </a:p>
        </p:txBody>
      </p:sp>
    </p:spTree>
    <p:extLst>
      <p:ext uri="{BB962C8B-B14F-4D97-AF65-F5344CB8AC3E}">
        <p14:creationId xmlns:p14="http://schemas.microsoft.com/office/powerpoint/2010/main" val="3148148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xr.linux.no/#linux+v3.11.2/include/linux/fs.h#L523"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lxr.linux.no/#linux+v3.11.2/include/linux/dcache.h#L106" TargetMode="External"/><Relationship Id="rId5" Type="http://schemas.openxmlformats.org/officeDocument/2006/relationships/hyperlink" Target="http://lxr.linux.no/#linux+v3.11.2/include/linux/fs.h#L1242" TargetMode="External"/><Relationship Id="rId4" Type="http://schemas.openxmlformats.org/officeDocument/2006/relationships/hyperlink" Target="http://lxr.linux.no/#linux+v3.11.2/include/linux/fs.h#L76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589313" y="69755"/>
            <a:ext cx="9013370" cy="669219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89314" y="69756"/>
            <a:ext cx="9013825" cy="6692265"/>
          </a:xfrm>
          <a:custGeom>
            <a:avLst/>
            <a:gdLst/>
            <a:ahLst/>
            <a:cxnLst/>
            <a:rect l="l" t="t" r="r" b="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ln w="6350">
            <a:solidFill>
              <a:srgbClr val="000000"/>
            </a:solidFill>
          </a:ln>
        </p:spPr>
        <p:txBody>
          <a:bodyPr wrap="square" lIns="0" tIns="0" rIns="0" bIns="0" rtlCol="0"/>
          <a:lstStyle/>
          <a:p>
            <a:endParaRPr/>
          </a:p>
        </p:txBody>
      </p:sp>
      <p:sp>
        <p:nvSpPr>
          <p:cNvPr id="6" name="object 6"/>
          <p:cNvSpPr/>
          <p:nvPr/>
        </p:nvSpPr>
        <p:spPr>
          <a:xfrm>
            <a:off x="1586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1586931" y="2976652"/>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1586931" y="1517295"/>
            <a:ext cx="9022080" cy="1287853"/>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18CSC205J-Operating Systems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dirty="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dirty="0">
                <a:solidFill>
                  <a:srgbClr val="FFFFFF"/>
                </a:solidFill>
                <a:latin typeface="Times New Roman"/>
                <a:cs typeface="Times New Roman"/>
              </a:rPr>
              <a:t> </a:t>
            </a:r>
            <a:r>
              <a:rPr lang="en-IN" sz="2800" b="1" spc="-25" dirty="0">
                <a:solidFill>
                  <a:srgbClr val="FFFFFF"/>
                </a:solidFill>
                <a:latin typeface="Times New Roman"/>
                <a:cs typeface="Times New Roman"/>
              </a:rPr>
              <a:t>V</a:t>
            </a:r>
            <a:endParaRPr sz="2800" b="1" dirty="0">
              <a:latin typeface="Times New Roman"/>
              <a:cs typeface="Times New Roman"/>
            </a:endParaRPr>
          </a:p>
        </p:txBody>
      </p:sp>
      <p:sp>
        <p:nvSpPr>
          <p:cNvPr id="9" name="object 9"/>
          <p:cNvSpPr/>
          <p:nvPr/>
        </p:nvSpPr>
        <p:spPr>
          <a:xfrm>
            <a:off x="4660900" y="3721100"/>
            <a:ext cx="2289784" cy="2376258"/>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2906309" y="550163"/>
            <a:ext cx="6384925" cy="597599"/>
          </a:xfrm>
          <a:prstGeom prst="rect">
            <a:avLst/>
          </a:prstGeom>
        </p:spPr>
        <p:txBody>
          <a:bodyPr vert="horz" wrap="square" lIns="0" tIns="12700" rIns="0" bIns="0" rtlCol="0">
            <a:spAutoFit/>
          </a:bodyPr>
          <a:lstStyle/>
          <a:p>
            <a:pPr algn="ctr">
              <a:spcBef>
                <a:spcPts val="100"/>
              </a:spcBef>
            </a:pPr>
            <a:r>
              <a:rPr lang="en-IN" sz="2000" b="1" spc="-200" dirty="0">
                <a:solidFill>
                  <a:srgbClr val="BF0000"/>
                </a:solidFill>
                <a:latin typeface="Times New Roman"/>
                <a:cs typeface="Times New Roman"/>
              </a:rPr>
              <a:t>SRM  </a:t>
            </a:r>
            <a:r>
              <a:rPr sz="2000" b="1" spc="-200" dirty="0">
                <a:solidFill>
                  <a:srgbClr val="BF0000"/>
                </a:solidFill>
                <a:latin typeface="Times New Roman"/>
                <a:cs typeface="Times New Roman"/>
              </a:rPr>
              <a:t>INSTITUTE </a:t>
            </a:r>
            <a:r>
              <a:rPr sz="2000" b="1" spc="-254" dirty="0">
                <a:solidFill>
                  <a:srgbClr val="BF0000"/>
                </a:solidFill>
                <a:latin typeface="Times New Roman"/>
                <a:cs typeface="Times New Roman"/>
              </a:rPr>
              <a:t>OF </a:t>
            </a:r>
            <a:r>
              <a:rPr lang="en-IN" sz="2000" b="1" spc="-254" dirty="0">
                <a:solidFill>
                  <a:srgbClr val="BF0000"/>
                </a:solidFill>
                <a:latin typeface="Times New Roman"/>
                <a:cs typeface="Times New Roman"/>
              </a:rPr>
              <a:t> </a:t>
            </a:r>
            <a:r>
              <a:rPr sz="2000" b="1" spc="-265" dirty="0">
                <a:solidFill>
                  <a:srgbClr val="BF0000"/>
                </a:solidFill>
                <a:latin typeface="Times New Roman"/>
                <a:cs typeface="Times New Roman"/>
              </a:rPr>
              <a:t>SCIENCE </a:t>
            </a:r>
            <a:r>
              <a:rPr sz="2000" b="1" spc="-105" dirty="0">
                <a:solidFill>
                  <a:srgbClr val="BF0000"/>
                </a:solidFill>
                <a:latin typeface="Times New Roman"/>
                <a:cs typeface="Times New Roman"/>
              </a:rPr>
              <a:t>AND</a:t>
            </a:r>
            <a:r>
              <a:rPr sz="2000" b="1" spc="-355" dirty="0">
                <a:solidFill>
                  <a:srgbClr val="BF0000"/>
                </a:solidFill>
                <a:latin typeface="Times New Roman"/>
                <a:cs typeface="Times New Roman"/>
              </a:rPr>
              <a:t> </a:t>
            </a:r>
            <a:r>
              <a:rPr sz="2000" b="1" spc="-225" dirty="0">
                <a:solidFill>
                  <a:srgbClr val="BF0000"/>
                </a:solidFill>
                <a:latin typeface="Times New Roman"/>
                <a:cs typeface="Times New Roman"/>
              </a:rPr>
              <a:t>TECHNOLOGY,</a:t>
            </a:r>
            <a:endParaRPr sz="2000" dirty="0">
              <a:latin typeface="Times New Roman"/>
              <a:cs typeface="Times New Roman"/>
            </a:endParaRPr>
          </a:p>
          <a:p>
            <a:pPr marL="6350" algn="ctr">
              <a:spcBef>
                <a:spcPts val="25"/>
              </a:spcBef>
            </a:pPr>
            <a:r>
              <a:rPr b="1" spc="-145" dirty="0">
                <a:solidFill>
                  <a:srgbClr val="BF0000"/>
                </a:solidFill>
                <a:latin typeface="Times New Roman"/>
                <a:cs typeface="Times New Roman"/>
              </a:rPr>
              <a:t>CHENNAI.</a:t>
            </a:r>
            <a:endParaRPr dirty="0">
              <a:latin typeface="Times New Roman"/>
              <a:cs typeface="Times New Roman"/>
            </a:endParaRPr>
          </a:p>
        </p:txBody>
      </p:sp>
      <p:sp>
        <p:nvSpPr>
          <p:cNvPr id="12" name="object 12"/>
          <p:cNvSpPr/>
          <p:nvPr/>
        </p:nvSpPr>
        <p:spPr>
          <a:xfrm>
            <a:off x="1714501" y="190503"/>
            <a:ext cx="1040809" cy="1080119"/>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9291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891FB-6CF5-43C0-9262-310C5E24629F}"/>
              </a:ext>
            </a:extLst>
          </p:cNvPr>
          <p:cNvSpPr>
            <a:spLocks noGrp="1"/>
          </p:cNvSpPr>
          <p:nvPr>
            <p:ph idx="1"/>
          </p:nvPr>
        </p:nvSpPr>
        <p:spPr/>
        <p:txBody>
          <a:bodyPr/>
          <a:lstStyle/>
          <a:p>
            <a:r>
              <a:rPr lang="en-US" altLang="en-US" b="1" dirty="0">
                <a:solidFill>
                  <a:srgbClr val="3366FF"/>
                </a:solidFill>
              </a:rPr>
              <a:t>Contiguous allocation </a:t>
            </a:r>
            <a:r>
              <a:rPr lang="en-US" altLang="en-US" dirty="0">
                <a:solidFill>
                  <a:srgbClr val="000000"/>
                </a:solidFill>
              </a:rPr>
              <a:t>– </a:t>
            </a:r>
            <a:r>
              <a:rPr lang="en-US" altLang="en-US" dirty="0"/>
              <a:t>each file occupies set of contiguous blocks</a:t>
            </a:r>
          </a:p>
          <a:p>
            <a:pPr lvl="1"/>
            <a:r>
              <a:rPr lang="en-US" altLang="en-US" dirty="0"/>
              <a:t>Best performance in most cases</a:t>
            </a:r>
          </a:p>
          <a:p>
            <a:pPr lvl="1"/>
            <a:r>
              <a:rPr lang="en-US" altLang="en-US" dirty="0"/>
              <a:t>Simple – only starting location (block #) and length (number of blocks) are required</a:t>
            </a:r>
          </a:p>
          <a:p>
            <a:pPr lvl="1"/>
            <a:r>
              <a:rPr lang="en-US" altLang="en-US" dirty="0"/>
              <a:t>Problems include finding space for file, knowing file size, external fragmentation, need for </a:t>
            </a:r>
            <a:r>
              <a:rPr lang="en-US" altLang="en-US" b="1" dirty="0">
                <a:solidFill>
                  <a:srgbClr val="3366FF"/>
                </a:solidFill>
              </a:rPr>
              <a:t>compaction off-line</a:t>
            </a:r>
            <a:r>
              <a:rPr lang="en-US" altLang="en-US" dirty="0"/>
              <a:t> (</a:t>
            </a:r>
            <a:r>
              <a:rPr lang="en-US" altLang="en-US" b="1" dirty="0">
                <a:solidFill>
                  <a:srgbClr val="3366FF"/>
                </a:solidFill>
              </a:rPr>
              <a:t>downtime</a:t>
            </a:r>
            <a:r>
              <a:rPr lang="en-US" altLang="en-US" dirty="0"/>
              <a:t>) or </a:t>
            </a:r>
            <a:r>
              <a:rPr lang="en-US" altLang="en-US" b="1" dirty="0">
                <a:solidFill>
                  <a:srgbClr val="3366FF"/>
                </a:solidFill>
              </a:rPr>
              <a:t>on-line</a:t>
            </a:r>
          </a:p>
          <a:p>
            <a:endParaRPr lang="en-IN" dirty="0"/>
          </a:p>
        </p:txBody>
      </p:sp>
      <p:sp>
        <p:nvSpPr>
          <p:cNvPr id="4" name="Rectangle 2">
            <a:extLst>
              <a:ext uri="{FF2B5EF4-FFF2-40B4-BE49-F238E27FC236}">
                <a16:creationId xmlns:a16="http://schemas.microsoft.com/office/drawing/2014/main" id="{AE712F06-9207-44A4-A2DF-D57A5CEADC32}"/>
              </a:ext>
            </a:extLst>
          </p:cNvPr>
          <p:cNvSpPr txBox="1">
            <a:spLocks noChangeArrowheads="1"/>
          </p:cNvSpPr>
          <p:nvPr/>
        </p:nvSpPr>
        <p:spPr>
          <a:xfrm>
            <a:off x="1247224" y="681037"/>
            <a:ext cx="7731125" cy="57626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Allocation Methods - Contiguous</a:t>
            </a:r>
          </a:p>
        </p:txBody>
      </p:sp>
    </p:spTree>
    <p:extLst>
      <p:ext uri="{BB962C8B-B14F-4D97-AF65-F5344CB8AC3E}">
        <p14:creationId xmlns:p14="http://schemas.microsoft.com/office/powerpoint/2010/main" val="205984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6BDA53F7-D92D-4857-A901-498666D628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213202"/>
            <a:ext cx="4798464"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C3248294-17A6-47E7-A0C2-0B2393B54540}"/>
              </a:ext>
            </a:extLst>
          </p:cNvPr>
          <p:cNvSpPr txBox="1">
            <a:spLocks noChangeArrowheads="1"/>
          </p:cNvSpPr>
          <p:nvPr/>
        </p:nvSpPr>
        <p:spPr>
          <a:xfrm>
            <a:off x="838200" y="1928619"/>
            <a:ext cx="3844925" cy="1500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Mapping from logical to physical</a:t>
            </a:r>
            <a:endParaRPr lang="en-US" altLang="en-US" dirty="0"/>
          </a:p>
        </p:txBody>
      </p:sp>
      <p:sp>
        <p:nvSpPr>
          <p:cNvPr id="10" name="Rectangle 10">
            <a:extLst>
              <a:ext uri="{FF2B5EF4-FFF2-40B4-BE49-F238E27FC236}">
                <a16:creationId xmlns:a16="http://schemas.microsoft.com/office/drawing/2014/main" id="{CEE7829F-5CA5-4171-B536-CB6DA95837BD}"/>
              </a:ext>
            </a:extLst>
          </p:cNvPr>
          <p:cNvSpPr>
            <a:spLocks noChangeArrowheads="1"/>
          </p:cNvSpPr>
          <p:nvPr/>
        </p:nvSpPr>
        <p:spPr bwMode="auto">
          <a:xfrm>
            <a:off x="636587" y="4579905"/>
            <a:ext cx="40465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eaLnBrk="1" hangingPunct="1">
              <a:spcBef>
                <a:spcPct val="0"/>
              </a:spcBef>
              <a:buClrTx/>
              <a:buSzTx/>
              <a:buFontTx/>
              <a:buNone/>
            </a:pPr>
            <a:r>
              <a:rPr kumimoji="0" lang="en-US" altLang="en-US" dirty="0"/>
              <a:t>Block to be accessed = Q + starting address</a:t>
            </a:r>
          </a:p>
          <a:p>
            <a:pPr lvl="1" eaLnBrk="1" hangingPunct="1">
              <a:spcBef>
                <a:spcPct val="0"/>
              </a:spcBef>
              <a:buClrTx/>
              <a:buSzTx/>
              <a:buFontTx/>
              <a:buNone/>
            </a:pPr>
            <a:r>
              <a:rPr kumimoji="0" lang="en-US" altLang="en-US" dirty="0"/>
              <a:t>Displacement into block = R</a:t>
            </a:r>
          </a:p>
        </p:txBody>
      </p:sp>
      <p:grpSp>
        <p:nvGrpSpPr>
          <p:cNvPr id="11" name="Group 1">
            <a:extLst>
              <a:ext uri="{FF2B5EF4-FFF2-40B4-BE49-F238E27FC236}">
                <a16:creationId xmlns:a16="http://schemas.microsoft.com/office/drawing/2014/main" id="{83D5065E-D221-428C-838D-B9A63809D083}"/>
              </a:ext>
            </a:extLst>
          </p:cNvPr>
          <p:cNvGrpSpPr>
            <a:grpSpLocks/>
          </p:cNvGrpSpPr>
          <p:nvPr/>
        </p:nvGrpSpPr>
        <p:grpSpPr bwMode="auto">
          <a:xfrm>
            <a:off x="1545545" y="2841593"/>
            <a:ext cx="1917700" cy="1385888"/>
            <a:chOff x="2655888" y="2127250"/>
            <a:chExt cx="1917700" cy="1385888"/>
          </a:xfrm>
        </p:grpSpPr>
        <p:sp>
          <p:nvSpPr>
            <p:cNvPr id="12" name="Text Box 4">
              <a:extLst>
                <a:ext uri="{FF2B5EF4-FFF2-40B4-BE49-F238E27FC236}">
                  <a16:creationId xmlns:a16="http://schemas.microsoft.com/office/drawing/2014/main" id="{84C4780A-6ECB-4112-A682-64428179F256}"/>
                </a:ext>
              </a:extLst>
            </p:cNvPr>
            <p:cNvSpPr txBox="1">
              <a:spLocks noChangeArrowheads="1"/>
            </p:cNvSpPr>
            <p:nvPr/>
          </p:nvSpPr>
          <p:spPr bwMode="auto">
            <a:xfrm>
              <a:off x="2655888" y="2584450"/>
              <a:ext cx="1265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LA/512</a:t>
              </a:r>
            </a:p>
          </p:txBody>
        </p:sp>
        <p:sp>
          <p:nvSpPr>
            <p:cNvPr id="13" name="Text Box 5">
              <a:extLst>
                <a:ext uri="{FF2B5EF4-FFF2-40B4-BE49-F238E27FC236}">
                  <a16:creationId xmlns:a16="http://schemas.microsoft.com/office/drawing/2014/main" id="{542EEB24-C791-43E8-9D5F-0FE63E7377F0}"/>
                </a:ext>
              </a:extLst>
            </p:cNvPr>
            <p:cNvSpPr txBox="1">
              <a:spLocks noChangeArrowheads="1"/>
            </p:cNvSpPr>
            <p:nvPr/>
          </p:nvSpPr>
          <p:spPr bwMode="auto">
            <a:xfrm>
              <a:off x="3768725" y="2127250"/>
              <a:ext cx="80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14" name="Text Box 6">
              <a:extLst>
                <a:ext uri="{FF2B5EF4-FFF2-40B4-BE49-F238E27FC236}">
                  <a16:creationId xmlns:a16="http://schemas.microsoft.com/office/drawing/2014/main" id="{3BA36496-55E7-43EE-BDB3-21FE1DCE25E5}"/>
                </a:ext>
              </a:extLst>
            </p:cNvPr>
            <p:cNvSpPr txBox="1">
              <a:spLocks noChangeArrowheads="1"/>
            </p:cNvSpPr>
            <p:nvPr/>
          </p:nvSpPr>
          <p:spPr bwMode="auto">
            <a:xfrm>
              <a:off x="3825875" y="314325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a:t>
              </a:r>
            </a:p>
          </p:txBody>
        </p:sp>
        <p:sp>
          <p:nvSpPr>
            <p:cNvPr id="15" name="Line 7">
              <a:extLst>
                <a:ext uri="{FF2B5EF4-FFF2-40B4-BE49-F238E27FC236}">
                  <a16:creationId xmlns:a16="http://schemas.microsoft.com/office/drawing/2014/main" id="{EF32DBA1-860A-461B-9B58-65891E292416}"/>
                </a:ext>
              </a:extLst>
            </p:cNvPr>
            <p:cNvSpPr>
              <a:spLocks noChangeShapeType="1"/>
            </p:cNvSpPr>
            <p:nvPr/>
          </p:nvSpPr>
          <p:spPr bwMode="auto">
            <a:xfrm flipV="1">
              <a:off x="3675327" y="2437022"/>
              <a:ext cx="309298"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sp>
          <p:nvSpPr>
            <p:cNvPr id="16" name="Line 8">
              <a:extLst>
                <a:ext uri="{FF2B5EF4-FFF2-40B4-BE49-F238E27FC236}">
                  <a16:creationId xmlns:a16="http://schemas.microsoft.com/office/drawing/2014/main" id="{DD5CE300-7D26-49D9-BED4-FC4302C04C5D}"/>
                </a:ext>
              </a:extLst>
            </p:cNvPr>
            <p:cNvSpPr>
              <a:spLocks noChangeShapeType="1"/>
            </p:cNvSpPr>
            <p:nvPr/>
          </p:nvSpPr>
          <p:spPr bwMode="auto">
            <a:xfrm>
              <a:off x="3711575" y="2954338"/>
              <a:ext cx="27305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grpSp>
      <p:sp>
        <p:nvSpPr>
          <p:cNvPr id="17" name="Title 1">
            <a:extLst>
              <a:ext uri="{FF2B5EF4-FFF2-40B4-BE49-F238E27FC236}">
                <a16:creationId xmlns:a16="http://schemas.microsoft.com/office/drawing/2014/main" id="{3954E962-ECF3-44E9-AE46-490668788B42}"/>
              </a:ext>
            </a:extLst>
          </p:cNvPr>
          <p:cNvSpPr>
            <a:spLocks noGrp="1"/>
          </p:cNvSpPr>
          <p:nvPr>
            <p:ph type="title"/>
          </p:nvPr>
        </p:nvSpPr>
        <p:spPr>
          <a:xfrm>
            <a:off x="838200" y="365125"/>
            <a:ext cx="10515600" cy="1325563"/>
          </a:xfrm>
        </p:spPr>
        <p:txBody>
          <a:bodyPr/>
          <a:lstStyle/>
          <a:p>
            <a:r>
              <a:rPr lang="en-IN" b="1" dirty="0"/>
              <a:t>Contiguous Allocation</a:t>
            </a:r>
            <a:br>
              <a:rPr lang="en-IN" dirty="0"/>
            </a:br>
            <a:endParaRPr lang="en-IN" dirty="0"/>
          </a:p>
        </p:txBody>
      </p:sp>
    </p:spTree>
    <p:extLst>
      <p:ext uri="{BB962C8B-B14F-4D97-AF65-F5344CB8AC3E}">
        <p14:creationId xmlns:p14="http://schemas.microsoft.com/office/powerpoint/2010/main" val="173303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20B1-9516-40B5-BA7F-A8C0F34F9E9A}"/>
              </a:ext>
            </a:extLst>
          </p:cNvPr>
          <p:cNvSpPr>
            <a:spLocks noGrp="1"/>
          </p:cNvSpPr>
          <p:nvPr>
            <p:ph type="title"/>
          </p:nvPr>
        </p:nvSpPr>
        <p:spPr/>
        <p:txBody>
          <a:bodyPr/>
          <a:lstStyle/>
          <a:p>
            <a:r>
              <a:rPr lang="en-US" altLang="en-US" dirty="0"/>
              <a:t>Extent-Based Systems</a:t>
            </a:r>
            <a:endParaRPr lang="en-IN" dirty="0"/>
          </a:p>
        </p:txBody>
      </p:sp>
      <p:sp>
        <p:nvSpPr>
          <p:cNvPr id="3" name="Content Placeholder 2">
            <a:extLst>
              <a:ext uri="{FF2B5EF4-FFF2-40B4-BE49-F238E27FC236}">
                <a16:creationId xmlns:a16="http://schemas.microsoft.com/office/drawing/2014/main" id="{A40E24F2-681F-4BEC-9012-D25036440E19}"/>
              </a:ext>
            </a:extLst>
          </p:cNvPr>
          <p:cNvSpPr>
            <a:spLocks noGrp="1"/>
          </p:cNvSpPr>
          <p:nvPr>
            <p:ph idx="1"/>
          </p:nvPr>
        </p:nvSpPr>
        <p:spPr/>
        <p:txBody>
          <a:bodyPr/>
          <a:lstStyle/>
          <a:p>
            <a:r>
              <a:rPr lang="en-US" altLang="en-US" dirty="0"/>
              <a:t>Many newer file systems (i.e., Veritas File System) use a modified contiguous allocation scheme</a:t>
            </a:r>
          </a:p>
          <a:p>
            <a:endParaRPr lang="en-US" altLang="en-US" dirty="0"/>
          </a:p>
          <a:p>
            <a:r>
              <a:rPr lang="en-US" altLang="en-US" dirty="0"/>
              <a:t>Extent-based file systems allocate disk blocks in extents</a:t>
            </a:r>
          </a:p>
          <a:p>
            <a:endParaRPr lang="en-US" altLang="en-US" dirty="0"/>
          </a:p>
          <a:p>
            <a:r>
              <a:rPr lang="en-US" altLang="en-US" dirty="0"/>
              <a:t>An </a:t>
            </a:r>
            <a:r>
              <a:rPr lang="en-US" altLang="en-US" b="1" dirty="0">
                <a:solidFill>
                  <a:srgbClr val="3366FF"/>
                </a:solidFill>
              </a:rPr>
              <a:t>extent</a:t>
            </a:r>
            <a:r>
              <a:rPr lang="en-US" altLang="en-US" dirty="0">
                <a:solidFill>
                  <a:srgbClr val="3366FF"/>
                </a:solidFill>
              </a:rPr>
              <a:t> </a:t>
            </a:r>
            <a:r>
              <a:rPr lang="en-US" altLang="en-US" dirty="0"/>
              <a:t>is a contiguous block of disks</a:t>
            </a:r>
          </a:p>
          <a:p>
            <a:pPr lvl="1"/>
            <a:r>
              <a:rPr lang="en-US" altLang="en-US" dirty="0"/>
              <a:t>Extents are allocated for file allocation</a:t>
            </a:r>
          </a:p>
          <a:p>
            <a:pPr lvl="1"/>
            <a:r>
              <a:rPr lang="en-US" altLang="en-US" dirty="0"/>
              <a:t>A file consists of one or more extents</a:t>
            </a:r>
          </a:p>
          <a:p>
            <a:endParaRPr lang="en-IN" dirty="0"/>
          </a:p>
        </p:txBody>
      </p:sp>
    </p:spTree>
    <p:extLst>
      <p:ext uri="{BB962C8B-B14F-4D97-AF65-F5344CB8AC3E}">
        <p14:creationId xmlns:p14="http://schemas.microsoft.com/office/powerpoint/2010/main" val="42906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EBE6B-B3CF-4FEC-8F70-9DC23372603F}"/>
              </a:ext>
            </a:extLst>
          </p:cNvPr>
          <p:cNvSpPr>
            <a:spLocks noGrp="1"/>
          </p:cNvSpPr>
          <p:nvPr>
            <p:ph idx="1"/>
          </p:nvPr>
        </p:nvSpPr>
        <p:spPr>
          <a:xfrm>
            <a:off x="838200" y="1315616"/>
            <a:ext cx="10515600" cy="5309119"/>
          </a:xfrm>
        </p:spPr>
        <p:txBody>
          <a:bodyPr>
            <a:normAutofit lnSpcReduction="10000"/>
          </a:bodyPr>
          <a:lstStyle/>
          <a:p>
            <a:r>
              <a:rPr lang="en-US" altLang="en-US" b="1" dirty="0">
                <a:solidFill>
                  <a:srgbClr val="3366FF"/>
                </a:solidFill>
              </a:rPr>
              <a:t>Linked allocation </a:t>
            </a:r>
            <a:r>
              <a:rPr lang="en-US" altLang="en-US" dirty="0">
                <a:solidFill>
                  <a:srgbClr val="000000"/>
                </a:solidFill>
              </a:rPr>
              <a:t>– each file a linked list of blocks</a:t>
            </a:r>
          </a:p>
          <a:p>
            <a:pPr lvl="1"/>
            <a:r>
              <a:rPr lang="en-US" altLang="en-US" dirty="0">
                <a:solidFill>
                  <a:srgbClr val="000000"/>
                </a:solidFill>
              </a:rPr>
              <a:t>File ends at nil pointer</a:t>
            </a:r>
          </a:p>
          <a:p>
            <a:pPr lvl="1"/>
            <a:r>
              <a:rPr lang="en-US" altLang="en-US" dirty="0">
                <a:solidFill>
                  <a:srgbClr val="000000"/>
                </a:solidFill>
              </a:rPr>
              <a:t>No external fragmentation</a:t>
            </a:r>
          </a:p>
          <a:p>
            <a:pPr lvl="1"/>
            <a:r>
              <a:rPr lang="en-US" altLang="en-US" dirty="0">
                <a:solidFill>
                  <a:srgbClr val="000000"/>
                </a:solidFill>
              </a:rPr>
              <a:t>Each block contains pointer to next block</a:t>
            </a:r>
          </a:p>
          <a:p>
            <a:pPr lvl="1"/>
            <a:r>
              <a:rPr lang="en-US" altLang="en-US" dirty="0">
                <a:solidFill>
                  <a:srgbClr val="000000"/>
                </a:solidFill>
              </a:rPr>
              <a:t>No compaction, external fragmentation</a:t>
            </a:r>
          </a:p>
          <a:p>
            <a:pPr lvl="1"/>
            <a:r>
              <a:rPr lang="en-US" altLang="en-US" dirty="0">
                <a:solidFill>
                  <a:srgbClr val="000000"/>
                </a:solidFill>
              </a:rPr>
              <a:t>Free space management system called when new block needed</a:t>
            </a:r>
          </a:p>
          <a:p>
            <a:pPr lvl="1"/>
            <a:r>
              <a:rPr lang="en-US" altLang="en-US" dirty="0">
                <a:solidFill>
                  <a:srgbClr val="000000"/>
                </a:solidFill>
              </a:rPr>
              <a:t>Improve efficiency by clustering blocks into groups but increases internal fragmentation</a:t>
            </a:r>
          </a:p>
          <a:p>
            <a:pPr lvl="1"/>
            <a:r>
              <a:rPr lang="en-US" altLang="en-US" dirty="0">
                <a:solidFill>
                  <a:srgbClr val="000000"/>
                </a:solidFill>
              </a:rPr>
              <a:t>Reliability can be a problem</a:t>
            </a:r>
          </a:p>
          <a:p>
            <a:pPr lvl="1"/>
            <a:r>
              <a:rPr lang="en-US" altLang="en-US" dirty="0">
                <a:solidFill>
                  <a:srgbClr val="000000"/>
                </a:solidFill>
              </a:rPr>
              <a:t>Locating a block can take many I/</a:t>
            </a:r>
            <a:r>
              <a:rPr lang="en-US" altLang="en-US" dirty="0" err="1">
                <a:solidFill>
                  <a:srgbClr val="000000"/>
                </a:solidFill>
              </a:rPr>
              <a:t>Os</a:t>
            </a:r>
            <a:r>
              <a:rPr lang="en-US" altLang="en-US" dirty="0">
                <a:solidFill>
                  <a:srgbClr val="000000"/>
                </a:solidFill>
              </a:rPr>
              <a:t> and disk seeks</a:t>
            </a:r>
          </a:p>
          <a:p>
            <a:r>
              <a:rPr lang="en-US" altLang="en-US" dirty="0">
                <a:solidFill>
                  <a:srgbClr val="000000"/>
                </a:solidFill>
              </a:rPr>
              <a:t>FAT (File Allocation Table) variation</a:t>
            </a:r>
          </a:p>
          <a:p>
            <a:pPr lvl="1"/>
            <a:r>
              <a:rPr lang="en-US" altLang="en-US" dirty="0">
                <a:solidFill>
                  <a:srgbClr val="000000"/>
                </a:solidFill>
              </a:rPr>
              <a:t>Beginning of volume has table, indexed by block number</a:t>
            </a:r>
          </a:p>
          <a:p>
            <a:pPr lvl="1"/>
            <a:r>
              <a:rPr lang="en-US" altLang="en-US" dirty="0">
                <a:solidFill>
                  <a:srgbClr val="000000"/>
                </a:solidFill>
              </a:rPr>
              <a:t>Much like a linked list, but faster on disk and cacheable </a:t>
            </a:r>
          </a:p>
          <a:p>
            <a:pPr lvl="1"/>
            <a:r>
              <a:rPr lang="en-US" altLang="en-US" dirty="0">
                <a:solidFill>
                  <a:srgbClr val="000000"/>
                </a:solidFill>
              </a:rPr>
              <a:t>New block allocation simple</a:t>
            </a:r>
          </a:p>
          <a:p>
            <a:pPr>
              <a:buFont typeface="Monotype Sorts" pitchFamily="-84" charset="2"/>
              <a:buNone/>
            </a:pPr>
            <a:endParaRPr lang="en-US" altLang="en-US" dirty="0"/>
          </a:p>
          <a:p>
            <a:endParaRPr lang="en-US" altLang="en-US" dirty="0"/>
          </a:p>
          <a:p>
            <a:pPr marL="0" indent="0">
              <a:buNone/>
            </a:pPr>
            <a:endParaRPr lang="en-IN" dirty="0"/>
          </a:p>
        </p:txBody>
      </p:sp>
      <p:sp>
        <p:nvSpPr>
          <p:cNvPr id="4" name="Title 1">
            <a:extLst>
              <a:ext uri="{FF2B5EF4-FFF2-40B4-BE49-F238E27FC236}">
                <a16:creationId xmlns:a16="http://schemas.microsoft.com/office/drawing/2014/main" id="{4469559B-C058-45FA-B580-1B83518E4CE4}"/>
              </a:ext>
            </a:extLst>
          </p:cNvPr>
          <p:cNvSpPr>
            <a:spLocks noGrp="1" noChangeArrowheads="1"/>
          </p:cNvSpPr>
          <p:nvPr>
            <p:ph type="title"/>
          </p:nvPr>
        </p:nvSpPr>
        <p:spPr>
          <a:xfrm>
            <a:off x="838200" y="365125"/>
            <a:ext cx="10515600" cy="1325563"/>
          </a:xfrm>
        </p:spPr>
        <p:txBody>
          <a:bodyPr/>
          <a:lstStyle/>
          <a:p>
            <a:r>
              <a:rPr lang="en-US" altLang="en-US" dirty="0"/>
              <a:t>Allocation Methods - Linked</a:t>
            </a:r>
          </a:p>
        </p:txBody>
      </p:sp>
    </p:spTree>
    <p:extLst>
      <p:ext uri="{BB962C8B-B14F-4D97-AF65-F5344CB8AC3E}">
        <p14:creationId xmlns:p14="http://schemas.microsoft.com/office/powerpoint/2010/main" val="35292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5334-6EC1-4349-B0B3-60E5C4E3B525}"/>
              </a:ext>
            </a:extLst>
          </p:cNvPr>
          <p:cNvSpPr>
            <a:spLocks noGrp="1"/>
          </p:cNvSpPr>
          <p:nvPr>
            <p:ph type="title"/>
          </p:nvPr>
        </p:nvSpPr>
        <p:spPr/>
        <p:txBody>
          <a:bodyPr/>
          <a:lstStyle/>
          <a:p>
            <a:r>
              <a:rPr lang="en-US" altLang="en-US" dirty="0"/>
              <a:t>Linked Allocation</a:t>
            </a:r>
            <a:endParaRPr lang="en-IN" dirty="0"/>
          </a:p>
        </p:txBody>
      </p:sp>
      <p:sp>
        <p:nvSpPr>
          <p:cNvPr id="4" name="Rectangle 3">
            <a:extLst>
              <a:ext uri="{FF2B5EF4-FFF2-40B4-BE49-F238E27FC236}">
                <a16:creationId xmlns:a16="http://schemas.microsoft.com/office/drawing/2014/main" id="{CC2A59DE-7FC1-4598-B7F9-A196C5BE33BC}"/>
              </a:ext>
            </a:extLst>
          </p:cNvPr>
          <p:cNvSpPr>
            <a:spLocks noGrp="1" noChangeArrowheads="1"/>
          </p:cNvSpPr>
          <p:nvPr>
            <p:ph idx="1"/>
          </p:nvPr>
        </p:nvSpPr>
        <p:spPr>
          <a:xfrm>
            <a:off x="838200" y="1825625"/>
            <a:ext cx="10515600" cy="4351338"/>
          </a:xfrm>
        </p:spPr>
        <p:txBody>
          <a:bodyPr/>
          <a:lstStyle/>
          <a:p>
            <a:r>
              <a:rPr lang="en-US" altLang="en-US" dirty="0"/>
              <a:t>Each file is a linked list of disk blocks: blocks may be scattered anywhere on the disk</a:t>
            </a:r>
          </a:p>
        </p:txBody>
      </p:sp>
      <p:grpSp>
        <p:nvGrpSpPr>
          <p:cNvPr id="5" name="Group 4">
            <a:extLst>
              <a:ext uri="{FF2B5EF4-FFF2-40B4-BE49-F238E27FC236}">
                <a16:creationId xmlns:a16="http://schemas.microsoft.com/office/drawing/2014/main" id="{E8E1F050-1767-4F05-98FB-BF0FDB22521C}"/>
              </a:ext>
            </a:extLst>
          </p:cNvPr>
          <p:cNvGrpSpPr>
            <a:grpSpLocks/>
          </p:cNvGrpSpPr>
          <p:nvPr/>
        </p:nvGrpSpPr>
        <p:grpSpPr bwMode="auto">
          <a:xfrm>
            <a:off x="4072943" y="2678906"/>
            <a:ext cx="2765425" cy="1500187"/>
            <a:chOff x="1684" y="1576"/>
            <a:chExt cx="1742" cy="945"/>
          </a:xfrm>
        </p:grpSpPr>
        <p:sp>
          <p:nvSpPr>
            <p:cNvPr id="6" name="Rectangle 5">
              <a:extLst>
                <a:ext uri="{FF2B5EF4-FFF2-40B4-BE49-F238E27FC236}">
                  <a16:creationId xmlns:a16="http://schemas.microsoft.com/office/drawing/2014/main" id="{B3278F35-9DB3-4636-8DA3-4284A0249CC8}"/>
                </a:ext>
              </a:extLst>
            </p:cNvPr>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pointer</a:t>
              </a:r>
            </a:p>
          </p:txBody>
        </p:sp>
        <p:sp>
          <p:nvSpPr>
            <p:cNvPr id="7" name="Rectangle 6">
              <a:extLst>
                <a:ext uri="{FF2B5EF4-FFF2-40B4-BE49-F238E27FC236}">
                  <a16:creationId xmlns:a16="http://schemas.microsoft.com/office/drawing/2014/main" id="{80F77273-2511-480F-B13D-731BC6458EE0}"/>
                </a:ext>
              </a:extLst>
            </p:cNvPr>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8" name="Text Box 7">
              <a:extLst>
                <a:ext uri="{FF2B5EF4-FFF2-40B4-BE49-F238E27FC236}">
                  <a16:creationId xmlns:a16="http://schemas.microsoft.com/office/drawing/2014/main" id="{5D559137-84D4-43B6-93AD-4F9C55B8AC38}"/>
                </a:ext>
              </a:extLst>
            </p:cNvPr>
            <p:cNvSpPr txBox="1">
              <a:spLocks noChangeArrowheads="1"/>
            </p:cNvSpPr>
            <p:nvPr/>
          </p:nvSpPr>
          <p:spPr bwMode="auto">
            <a:xfrm>
              <a:off x="1684" y="1596"/>
              <a:ext cx="7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block      =</a:t>
              </a:r>
            </a:p>
          </p:txBody>
        </p:sp>
      </p:grpSp>
      <p:sp>
        <p:nvSpPr>
          <p:cNvPr id="9" name="Rectangle 3">
            <a:extLst>
              <a:ext uri="{FF2B5EF4-FFF2-40B4-BE49-F238E27FC236}">
                <a16:creationId xmlns:a16="http://schemas.microsoft.com/office/drawing/2014/main" id="{0645222C-35B6-4443-886F-A592201F54C3}"/>
              </a:ext>
            </a:extLst>
          </p:cNvPr>
          <p:cNvSpPr txBox="1">
            <a:spLocks noChangeArrowheads="1"/>
          </p:cNvSpPr>
          <p:nvPr/>
        </p:nvSpPr>
        <p:spPr bwMode="auto">
          <a:xfrm>
            <a:off x="974401" y="4051349"/>
            <a:ext cx="7370763" cy="906462"/>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defRPr/>
            </a:pPr>
            <a:endParaRPr lang="en-US" altLang="en-US" kern="0" dirty="0"/>
          </a:p>
          <a:p>
            <a:pPr>
              <a:defRPr/>
            </a:pPr>
            <a:r>
              <a:rPr lang="en-US" altLang="en-US" kern="0" dirty="0"/>
              <a:t>Mapping</a:t>
            </a:r>
          </a:p>
        </p:txBody>
      </p:sp>
      <p:grpSp>
        <p:nvGrpSpPr>
          <p:cNvPr id="10" name="Group 1">
            <a:extLst>
              <a:ext uri="{FF2B5EF4-FFF2-40B4-BE49-F238E27FC236}">
                <a16:creationId xmlns:a16="http://schemas.microsoft.com/office/drawing/2014/main" id="{CFDE44E0-A4B7-4FA3-B09D-ECAACC17F627}"/>
              </a:ext>
            </a:extLst>
          </p:cNvPr>
          <p:cNvGrpSpPr>
            <a:grpSpLocks/>
          </p:cNvGrpSpPr>
          <p:nvPr/>
        </p:nvGrpSpPr>
        <p:grpSpPr bwMode="auto">
          <a:xfrm>
            <a:off x="1711260" y="4957811"/>
            <a:ext cx="1374775" cy="985837"/>
            <a:chOff x="3232150" y="3935037"/>
            <a:chExt cx="1374775" cy="985838"/>
          </a:xfrm>
        </p:grpSpPr>
        <p:sp>
          <p:nvSpPr>
            <p:cNvPr id="11" name="Text Box 5">
              <a:extLst>
                <a:ext uri="{FF2B5EF4-FFF2-40B4-BE49-F238E27FC236}">
                  <a16:creationId xmlns:a16="http://schemas.microsoft.com/office/drawing/2014/main" id="{44F9EF8E-8C00-4D70-B0EF-650C306128CC}"/>
                </a:ext>
              </a:extLst>
            </p:cNvPr>
            <p:cNvSpPr txBox="1">
              <a:spLocks noChangeArrowheads="1"/>
            </p:cNvSpPr>
            <p:nvPr/>
          </p:nvSpPr>
          <p:spPr bwMode="auto">
            <a:xfrm>
              <a:off x="3232150" y="4250950"/>
              <a:ext cx="898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LA/511</a:t>
              </a:r>
            </a:p>
          </p:txBody>
        </p:sp>
        <p:sp>
          <p:nvSpPr>
            <p:cNvPr id="12" name="Text Box 6">
              <a:extLst>
                <a:ext uri="{FF2B5EF4-FFF2-40B4-BE49-F238E27FC236}">
                  <a16:creationId xmlns:a16="http://schemas.microsoft.com/office/drawing/2014/main" id="{25676D56-5947-4173-AC79-F2902D146674}"/>
                </a:ext>
              </a:extLst>
            </p:cNvPr>
            <p:cNvSpPr txBox="1">
              <a:spLocks noChangeArrowheads="1"/>
            </p:cNvSpPr>
            <p:nvPr/>
          </p:nvSpPr>
          <p:spPr bwMode="auto">
            <a:xfrm>
              <a:off x="4241800" y="3935037"/>
              <a:ext cx="36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13" name="Text Box 7">
              <a:extLst>
                <a:ext uri="{FF2B5EF4-FFF2-40B4-BE49-F238E27FC236}">
                  <a16:creationId xmlns:a16="http://schemas.microsoft.com/office/drawing/2014/main" id="{809C7330-E391-4FF9-A185-11425989C4DC}"/>
                </a:ext>
              </a:extLst>
            </p:cNvPr>
            <p:cNvSpPr txBox="1">
              <a:spLocks noChangeArrowheads="1"/>
            </p:cNvSpPr>
            <p:nvPr/>
          </p:nvSpPr>
          <p:spPr bwMode="auto">
            <a:xfrm>
              <a:off x="4241800" y="4550987"/>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a:t>
              </a:r>
            </a:p>
          </p:txBody>
        </p:sp>
        <p:sp>
          <p:nvSpPr>
            <p:cNvPr id="14" name="Line 8">
              <a:extLst>
                <a:ext uri="{FF2B5EF4-FFF2-40B4-BE49-F238E27FC236}">
                  <a16:creationId xmlns:a16="http://schemas.microsoft.com/office/drawing/2014/main" id="{797D3634-4851-4FB4-A1BD-A3A13F28C128}"/>
                </a:ext>
              </a:extLst>
            </p:cNvPr>
            <p:cNvSpPr>
              <a:spLocks noChangeShapeType="1"/>
            </p:cNvSpPr>
            <p:nvPr/>
          </p:nvSpPr>
          <p:spPr bwMode="auto">
            <a:xfrm flipV="1">
              <a:off x="4049713" y="4177925"/>
              <a:ext cx="258762"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sp>
          <p:nvSpPr>
            <p:cNvPr id="15" name="Line 9">
              <a:extLst>
                <a:ext uri="{FF2B5EF4-FFF2-40B4-BE49-F238E27FC236}">
                  <a16:creationId xmlns:a16="http://schemas.microsoft.com/office/drawing/2014/main" id="{E4652D6F-5096-4364-B56F-F27D4E648A2C}"/>
                </a:ext>
              </a:extLst>
            </p:cNvPr>
            <p:cNvSpPr>
              <a:spLocks noChangeShapeType="1"/>
            </p:cNvSpPr>
            <p:nvPr/>
          </p:nvSpPr>
          <p:spPr bwMode="auto">
            <a:xfrm>
              <a:off x="4057650" y="4489075"/>
              <a:ext cx="25876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grpSp>
      <p:sp>
        <p:nvSpPr>
          <p:cNvPr id="16" name="Rectangle 4">
            <a:extLst>
              <a:ext uri="{FF2B5EF4-FFF2-40B4-BE49-F238E27FC236}">
                <a16:creationId xmlns:a16="http://schemas.microsoft.com/office/drawing/2014/main" id="{ABC00087-252D-4F0B-AD03-172A4B517AF3}"/>
              </a:ext>
            </a:extLst>
          </p:cNvPr>
          <p:cNvSpPr>
            <a:spLocks noChangeArrowheads="1"/>
          </p:cNvSpPr>
          <p:nvPr/>
        </p:nvSpPr>
        <p:spPr bwMode="auto">
          <a:xfrm>
            <a:off x="3737800" y="4868116"/>
            <a:ext cx="7837488"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spcBef>
                <a:spcPct val="0"/>
              </a:spcBef>
              <a:buClr>
                <a:schemeClr val="accent2"/>
              </a:buClr>
              <a:buSzPct val="90000"/>
              <a:buFontTx/>
              <a:buNone/>
            </a:pPr>
            <a:r>
              <a:rPr lang="en-US" altLang="en-US" dirty="0"/>
              <a:t>Block to be accessed is the </a:t>
            </a:r>
            <a:r>
              <a:rPr lang="en-US" altLang="en-US" dirty="0" err="1"/>
              <a:t>Qth</a:t>
            </a:r>
            <a:r>
              <a:rPr lang="en-US" altLang="en-US" dirty="0"/>
              <a:t> block in the linked chain of blocks representing the file.</a:t>
            </a:r>
          </a:p>
          <a:p>
            <a:pPr lvl="1">
              <a:spcBef>
                <a:spcPct val="0"/>
              </a:spcBef>
              <a:buClr>
                <a:schemeClr val="accent2"/>
              </a:buClr>
              <a:buSzPct val="90000"/>
              <a:buFontTx/>
              <a:buNone/>
            </a:pPr>
            <a:endParaRPr lang="en-US" altLang="en-US" dirty="0"/>
          </a:p>
          <a:p>
            <a:pPr lvl="1">
              <a:spcBef>
                <a:spcPct val="0"/>
              </a:spcBef>
              <a:buClr>
                <a:schemeClr val="accent2"/>
              </a:buClr>
              <a:buSzPct val="90000"/>
              <a:buFontTx/>
              <a:buNone/>
            </a:pPr>
            <a:r>
              <a:rPr lang="en-US" altLang="en-US" dirty="0"/>
              <a:t>Displacement into block = R + 1</a:t>
            </a:r>
          </a:p>
        </p:txBody>
      </p:sp>
    </p:spTree>
    <p:extLst>
      <p:ext uri="{BB962C8B-B14F-4D97-AF65-F5344CB8AC3E}">
        <p14:creationId xmlns:p14="http://schemas.microsoft.com/office/powerpoint/2010/main" val="156657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03B93A43-E5E0-4DDB-B060-74AEB3BE56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5427" y="1825625"/>
            <a:ext cx="4641146"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D395337F-7BF7-436D-87DE-7FC2766BB310}"/>
              </a:ext>
            </a:extLst>
          </p:cNvPr>
          <p:cNvSpPr>
            <a:spLocks noGrp="1" noChangeArrowheads="1"/>
          </p:cNvSpPr>
          <p:nvPr>
            <p:ph type="title"/>
          </p:nvPr>
        </p:nvSpPr>
        <p:spPr>
          <a:xfrm>
            <a:off x="838200" y="365125"/>
            <a:ext cx="10515600" cy="1325563"/>
          </a:xfrm>
        </p:spPr>
        <p:txBody>
          <a:bodyPr/>
          <a:lstStyle/>
          <a:p>
            <a:r>
              <a:rPr lang="en-US" altLang="en-US" dirty="0"/>
              <a:t>Allocation Methods - Linked</a:t>
            </a:r>
          </a:p>
        </p:txBody>
      </p:sp>
    </p:spTree>
    <p:extLst>
      <p:ext uri="{BB962C8B-B14F-4D97-AF65-F5344CB8AC3E}">
        <p14:creationId xmlns:p14="http://schemas.microsoft.com/office/powerpoint/2010/main" val="3135305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CA64C7F-49CC-49DF-A6FF-E6E294710E74}"/>
              </a:ext>
            </a:extLst>
          </p:cNvPr>
          <p:cNvSpPr>
            <a:spLocks noGrp="1" noChangeArrowheads="1"/>
          </p:cNvSpPr>
          <p:nvPr>
            <p:ph idx="1"/>
          </p:nvPr>
        </p:nvSpPr>
        <p:spPr>
          <a:xfrm>
            <a:off x="838200" y="1825625"/>
            <a:ext cx="4769498" cy="4351338"/>
          </a:xfrm>
        </p:spPr>
        <p:txBody>
          <a:bodyPr/>
          <a:lstStyle/>
          <a:p>
            <a:r>
              <a:rPr lang="en-US" altLang="en-US" b="1" dirty="0">
                <a:solidFill>
                  <a:srgbClr val="3366FF"/>
                </a:solidFill>
              </a:rPr>
              <a:t>Indexed allocation</a:t>
            </a:r>
          </a:p>
          <a:p>
            <a:pPr lvl="1"/>
            <a:r>
              <a:rPr lang="en-US" altLang="en-US" dirty="0">
                <a:solidFill>
                  <a:srgbClr val="000000"/>
                </a:solidFill>
              </a:rPr>
              <a:t>Each file has its own </a:t>
            </a:r>
            <a:r>
              <a:rPr lang="en-US" altLang="en-US" b="1" dirty="0">
                <a:solidFill>
                  <a:srgbClr val="3366FF"/>
                </a:solidFill>
              </a:rPr>
              <a:t>index block</a:t>
            </a:r>
            <a:r>
              <a:rPr lang="en-US" altLang="en-US" dirty="0">
                <a:solidFill>
                  <a:srgbClr val="000000"/>
                </a:solidFill>
              </a:rPr>
              <a:t>(s) of pointers to its data blocks</a:t>
            </a:r>
          </a:p>
          <a:p>
            <a:r>
              <a:rPr lang="en-US" altLang="en-US" dirty="0">
                <a:solidFill>
                  <a:srgbClr val="000000"/>
                </a:solidFill>
              </a:rPr>
              <a:t>Logical view</a:t>
            </a:r>
          </a:p>
          <a:p>
            <a:endParaRPr lang="en-US" altLang="en-US" dirty="0"/>
          </a:p>
        </p:txBody>
      </p:sp>
      <p:sp>
        <p:nvSpPr>
          <p:cNvPr id="5" name="Title 1">
            <a:extLst>
              <a:ext uri="{FF2B5EF4-FFF2-40B4-BE49-F238E27FC236}">
                <a16:creationId xmlns:a16="http://schemas.microsoft.com/office/drawing/2014/main" id="{22D375E8-8A47-4D68-A701-109F27E27AC9}"/>
              </a:ext>
            </a:extLst>
          </p:cNvPr>
          <p:cNvSpPr>
            <a:spLocks noGrp="1" noChangeArrowheads="1"/>
          </p:cNvSpPr>
          <p:nvPr>
            <p:ph type="title"/>
          </p:nvPr>
        </p:nvSpPr>
        <p:spPr>
          <a:xfrm>
            <a:off x="838200" y="365125"/>
            <a:ext cx="10515600" cy="1325563"/>
          </a:xfrm>
        </p:spPr>
        <p:txBody>
          <a:bodyPr/>
          <a:lstStyle/>
          <a:p>
            <a:r>
              <a:rPr lang="en-US" altLang="en-US" dirty="0"/>
              <a:t>Allocation Methods - Indexed</a:t>
            </a:r>
          </a:p>
        </p:txBody>
      </p:sp>
      <p:pic>
        <p:nvPicPr>
          <p:cNvPr id="6" name="Picture 4" descr="11">
            <a:extLst>
              <a:ext uri="{FF2B5EF4-FFF2-40B4-BE49-F238E27FC236}">
                <a16:creationId xmlns:a16="http://schemas.microsoft.com/office/drawing/2014/main" id="{224AC9B7-14E0-426C-8883-E4DEC33CD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94207"/>
            <a:ext cx="496728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4C6ED0B5-5F98-4699-80A3-373BD12BF9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4635" y="3822700"/>
            <a:ext cx="22860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589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15DFA47-2BB4-4AB0-9A75-508BDE57EF0C}"/>
              </a:ext>
            </a:extLst>
          </p:cNvPr>
          <p:cNvSpPr>
            <a:spLocks noGrp="1" noChangeArrowheads="1"/>
          </p:cNvSpPr>
          <p:nvPr>
            <p:ph type="title"/>
          </p:nvPr>
        </p:nvSpPr>
        <p:spPr>
          <a:xfrm>
            <a:off x="838200" y="365125"/>
            <a:ext cx="10515600" cy="1325563"/>
          </a:xfrm>
        </p:spPr>
        <p:txBody>
          <a:bodyPr/>
          <a:lstStyle/>
          <a:p>
            <a:r>
              <a:rPr lang="en-US" altLang="en-US" dirty="0"/>
              <a:t>Allocation Methods - Indexed</a:t>
            </a:r>
          </a:p>
        </p:txBody>
      </p:sp>
      <p:sp>
        <p:nvSpPr>
          <p:cNvPr id="8" name="Rectangle 3">
            <a:extLst>
              <a:ext uri="{FF2B5EF4-FFF2-40B4-BE49-F238E27FC236}">
                <a16:creationId xmlns:a16="http://schemas.microsoft.com/office/drawing/2014/main" id="{7E1424C1-98D5-401A-8553-CCBFE8E83651}"/>
              </a:ext>
            </a:extLst>
          </p:cNvPr>
          <p:cNvSpPr>
            <a:spLocks noGrp="1" noChangeArrowheads="1"/>
          </p:cNvSpPr>
          <p:nvPr>
            <p:ph idx="1"/>
          </p:nvPr>
        </p:nvSpPr>
        <p:spPr>
          <a:xfrm>
            <a:off x="446314" y="1312879"/>
            <a:ext cx="10515600" cy="4351338"/>
          </a:xfrm>
        </p:spPr>
        <p:txBody>
          <a:bodyPr/>
          <a:lstStyle/>
          <a:p>
            <a:pPr>
              <a:lnSpc>
                <a:spcPct val="90000"/>
              </a:lnSpc>
            </a:pPr>
            <a:r>
              <a:rPr lang="en-US" altLang="en-US" dirty="0"/>
              <a:t>Need index table</a:t>
            </a:r>
          </a:p>
          <a:p>
            <a:pPr>
              <a:lnSpc>
                <a:spcPct val="90000"/>
              </a:lnSpc>
            </a:pPr>
            <a:endParaRPr lang="en-US" altLang="en-US" sz="800" dirty="0"/>
          </a:p>
          <a:p>
            <a:pPr>
              <a:lnSpc>
                <a:spcPct val="90000"/>
              </a:lnSpc>
            </a:pPr>
            <a:r>
              <a:rPr lang="en-US" altLang="en-US" dirty="0"/>
              <a:t>Random access</a:t>
            </a:r>
          </a:p>
          <a:p>
            <a:pPr>
              <a:lnSpc>
                <a:spcPct val="90000"/>
              </a:lnSpc>
            </a:pPr>
            <a:endParaRPr lang="en-US" altLang="en-US" sz="800" dirty="0"/>
          </a:p>
          <a:p>
            <a:pPr>
              <a:lnSpc>
                <a:spcPct val="90000"/>
              </a:lnSpc>
            </a:pPr>
            <a:r>
              <a:rPr lang="en-US" altLang="en-US" dirty="0"/>
              <a:t>Dynamic access without external fragmentation, but have overhead of index block</a:t>
            </a:r>
          </a:p>
          <a:p>
            <a:pPr>
              <a:lnSpc>
                <a:spcPct val="90000"/>
              </a:lnSpc>
            </a:pPr>
            <a:endParaRPr lang="en-US" altLang="en-US" sz="800" dirty="0"/>
          </a:p>
          <a:p>
            <a:pPr>
              <a:lnSpc>
                <a:spcPct val="90000"/>
              </a:lnSpc>
            </a:pPr>
            <a:r>
              <a:rPr lang="en-US" altLang="en-US" dirty="0"/>
              <a:t>Mapping from logical to physical in a file of maximum size of 256K bytes and block size of 512 bytes.  We need only 1 block for index table</a:t>
            </a:r>
          </a:p>
        </p:txBody>
      </p:sp>
      <p:grpSp>
        <p:nvGrpSpPr>
          <p:cNvPr id="9" name="Group 1">
            <a:extLst>
              <a:ext uri="{FF2B5EF4-FFF2-40B4-BE49-F238E27FC236}">
                <a16:creationId xmlns:a16="http://schemas.microsoft.com/office/drawing/2014/main" id="{A6F8791A-F0A4-4FC0-A563-37B670EF51DA}"/>
              </a:ext>
            </a:extLst>
          </p:cNvPr>
          <p:cNvGrpSpPr>
            <a:grpSpLocks/>
          </p:cNvGrpSpPr>
          <p:nvPr/>
        </p:nvGrpSpPr>
        <p:grpSpPr bwMode="auto">
          <a:xfrm>
            <a:off x="1930141" y="5052202"/>
            <a:ext cx="1382713" cy="985837"/>
            <a:chOff x="2984500" y="3600450"/>
            <a:chExt cx="1382713" cy="985838"/>
          </a:xfrm>
        </p:grpSpPr>
        <p:sp>
          <p:nvSpPr>
            <p:cNvPr id="10" name="Text Box 4">
              <a:extLst>
                <a:ext uri="{FF2B5EF4-FFF2-40B4-BE49-F238E27FC236}">
                  <a16:creationId xmlns:a16="http://schemas.microsoft.com/office/drawing/2014/main" id="{8920C2F0-2930-4DF6-90B0-E88262CB5BC9}"/>
                </a:ext>
              </a:extLst>
            </p:cNvPr>
            <p:cNvSpPr txBox="1">
              <a:spLocks noChangeArrowheads="1"/>
            </p:cNvSpPr>
            <p:nvPr/>
          </p:nvSpPr>
          <p:spPr bwMode="auto">
            <a:xfrm>
              <a:off x="2984500" y="391636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LA/512</a:t>
              </a:r>
            </a:p>
          </p:txBody>
        </p:sp>
        <p:sp>
          <p:nvSpPr>
            <p:cNvPr id="11" name="Text Box 5">
              <a:extLst>
                <a:ext uri="{FF2B5EF4-FFF2-40B4-BE49-F238E27FC236}">
                  <a16:creationId xmlns:a16="http://schemas.microsoft.com/office/drawing/2014/main" id="{74E239F4-A9C0-4BAB-B93C-7C6DE08A4EC2}"/>
                </a:ext>
              </a:extLst>
            </p:cNvPr>
            <p:cNvSpPr txBox="1">
              <a:spLocks noChangeArrowheads="1"/>
            </p:cNvSpPr>
            <p:nvPr/>
          </p:nvSpPr>
          <p:spPr bwMode="auto">
            <a:xfrm>
              <a:off x="4002088" y="3600450"/>
              <a:ext cx="36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12" name="Text Box 6">
              <a:extLst>
                <a:ext uri="{FF2B5EF4-FFF2-40B4-BE49-F238E27FC236}">
                  <a16:creationId xmlns:a16="http://schemas.microsoft.com/office/drawing/2014/main" id="{994FEB69-F231-40F0-AEC0-DB270B4CB507}"/>
                </a:ext>
              </a:extLst>
            </p:cNvPr>
            <p:cNvSpPr txBox="1">
              <a:spLocks noChangeArrowheads="1"/>
            </p:cNvSpPr>
            <p:nvPr/>
          </p:nvSpPr>
          <p:spPr bwMode="auto">
            <a:xfrm>
              <a:off x="4002088" y="421640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a:t>
              </a:r>
            </a:p>
          </p:txBody>
        </p:sp>
        <p:sp>
          <p:nvSpPr>
            <p:cNvPr id="13" name="Line 7">
              <a:extLst>
                <a:ext uri="{FF2B5EF4-FFF2-40B4-BE49-F238E27FC236}">
                  <a16:creationId xmlns:a16="http://schemas.microsoft.com/office/drawing/2014/main" id="{EB15416A-544A-4540-BC54-B4C0FB776EB3}"/>
                </a:ext>
              </a:extLst>
            </p:cNvPr>
            <p:cNvSpPr>
              <a:spLocks noChangeShapeType="1"/>
            </p:cNvSpPr>
            <p:nvPr/>
          </p:nvSpPr>
          <p:spPr bwMode="auto">
            <a:xfrm flipV="1">
              <a:off x="3810000" y="3843338"/>
              <a:ext cx="25876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sp>
          <p:nvSpPr>
            <p:cNvPr id="14" name="Line 8">
              <a:extLst>
                <a:ext uri="{FF2B5EF4-FFF2-40B4-BE49-F238E27FC236}">
                  <a16:creationId xmlns:a16="http://schemas.microsoft.com/office/drawing/2014/main" id="{B9F50F34-8451-4034-9F3C-45361185150F}"/>
                </a:ext>
              </a:extLst>
            </p:cNvPr>
            <p:cNvSpPr>
              <a:spLocks noChangeShapeType="1"/>
            </p:cNvSpPr>
            <p:nvPr/>
          </p:nvSpPr>
          <p:spPr bwMode="auto">
            <a:xfrm>
              <a:off x="3817938" y="4154488"/>
              <a:ext cx="258762"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IN"/>
            </a:p>
          </p:txBody>
        </p:sp>
      </p:grpSp>
      <p:sp>
        <p:nvSpPr>
          <p:cNvPr id="15" name="Rectangle 9">
            <a:extLst>
              <a:ext uri="{FF2B5EF4-FFF2-40B4-BE49-F238E27FC236}">
                <a16:creationId xmlns:a16="http://schemas.microsoft.com/office/drawing/2014/main" id="{E22757D4-0906-46EE-A414-7868DF18DDE0}"/>
              </a:ext>
            </a:extLst>
          </p:cNvPr>
          <p:cNvSpPr>
            <a:spLocks noChangeArrowheads="1"/>
          </p:cNvSpPr>
          <p:nvPr/>
        </p:nvSpPr>
        <p:spPr bwMode="auto">
          <a:xfrm>
            <a:off x="4242269" y="5188726"/>
            <a:ext cx="70294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25438" indent="-325438">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
                <a:schemeClr val="accent2"/>
              </a:buClr>
              <a:buSzTx/>
              <a:buFontTx/>
              <a:buNone/>
            </a:pPr>
            <a:r>
              <a:rPr kumimoji="0" lang="en-US" altLang="en-US" dirty="0"/>
              <a:t>Q = displacement into index table</a:t>
            </a:r>
          </a:p>
          <a:p>
            <a:pPr>
              <a:spcBef>
                <a:spcPct val="0"/>
              </a:spcBef>
              <a:buClr>
                <a:schemeClr val="accent2"/>
              </a:buClr>
              <a:buSzTx/>
              <a:buFontTx/>
              <a:buNone/>
            </a:pPr>
            <a:r>
              <a:rPr kumimoji="0" lang="en-US" altLang="en-US" dirty="0"/>
              <a:t>R = displacement into block</a:t>
            </a:r>
          </a:p>
        </p:txBody>
      </p:sp>
    </p:spTree>
    <p:extLst>
      <p:ext uri="{BB962C8B-B14F-4D97-AF65-F5344CB8AC3E}">
        <p14:creationId xmlns:p14="http://schemas.microsoft.com/office/powerpoint/2010/main" val="25550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2A4B-0853-47DB-80BA-2771B40B3DBA}"/>
              </a:ext>
            </a:extLst>
          </p:cNvPr>
          <p:cNvSpPr>
            <a:spLocks noGrp="1"/>
          </p:cNvSpPr>
          <p:nvPr>
            <p:ph type="title"/>
          </p:nvPr>
        </p:nvSpPr>
        <p:spPr>
          <a:xfrm>
            <a:off x="838200" y="365126"/>
            <a:ext cx="10515600" cy="502622"/>
          </a:xfrm>
        </p:spPr>
        <p:txBody>
          <a:bodyPr>
            <a:normAutofit fontScale="90000"/>
          </a:bodyPr>
          <a:lstStyle/>
          <a:p>
            <a:r>
              <a:rPr lang="en-US" altLang="en-US" dirty="0"/>
              <a:t>Indexed Allocation</a:t>
            </a:r>
            <a:endParaRPr lang="en-IN" dirty="0"/>
          </a:p>
        </p:txBody>
      </p:sp>
      <p:sp>
        <p:nvSpPr>
          <p:cNvPr id="3" name="Content Placeholder 2">
            <a:extLst>
              <a:ext uri="{FF2B5EF4-FFF2-40B4-BE49-F238E27FC236}">
                <a16:creationId xmlns:a16="http://schemas.microsoft.com/office/drawing/2014/main" id="{DEEC27BA-6A85-4972-A69B-BF307FEAE19D}"/>
              </a:ext>
            </a:extLst>
          </p:cNvPr>
          <p:cNvSpPr>
            <a:spLocks noGrp="1"/>
          </p:cNvSpPr>
          <p:nvPr>
            <p:ph idx="1"/>
          </p:nvPr>
        </p:nvSpPr>
        <p:spPr>
          <a:xfrm>
            <a:off x="408992" y="959821"/>
            <a:ext cx="10515600" cy="5533053"/>
          </a:xfrm>
        </p:spPr>
        <p:txBody>
          <a:bodyPr>
            <a:normAutofit fontScale="77500" lnSpcReduction="20000"/>
          </a:bodyPr>
          <a:lstStyle/>
          <a:p>
            <a:pPr lvl="0"/>
            <a:r>
              <a:rPr lang="en-IN" dirty="0"/>
              <a:t>Some disk space is wasted (relative to linked lists or FAT tables) because an entire index block must be allocated for each file, regardless of how many data blocks the file contains. This leads to questions of how big the index block should be, and how it should be implemented. There are several approaches:</a:t>
            </a:r>
          </a:p>
          <a:p>
            <a:pPr lvl="0"/>
            <a:r>
              <a:rPr lang="en-IN" dirty="0"/>
              <a:t>Linked Scheme - An index block is one disk block, which can be read and written in a single disk operation. The first index block contains some header information, the first N block addresses, and if necessary, a pointer to additional linked index blocks.</a:t>
            </a:r>
          </a:p>
          <a:p>
            <a:pPr lvl="0"/>
            <a:r>
              <a:rPr lang="en-IN" dirty="0"/>
              <a:t>Multi-Level Index - The first index block contains a set of pointers to secondary index blocks, which in turn contain pointers to the actual data blocks.</a:t>
            </a:r>
          </a:p>
          <a:p>
            <a:pPr lvl="0"/>
            <a:r>
              <a:rPr lang="en-IN" dirty="0"/>
              <a:t>Combined Scheme - This is the scheme used in UNIX </a:t>
            </a:r>
            <a:r>
              <a:rPr lang="en-IN" dirty="0" err="1"/>
              <a:t>inodes</a:t>
            </a:r>
            <a:r>
              <a:rPr lang="en-IN" dirty="0"/>
              <a:t>, in which the first 12 or so data block pointers are stored directly in the </a:t>
            </a:r>
            <a:r>
              <a:rPr lang="en-IN" dirty="0" err="1"/>
              <a:t>inode</a:t>
            </a:r>
            <a:r>
              <a:rPr lang="en-IN" dirty="0"/>
              <a:t>, and then singly, doubly, and triply indirect pointers provide access to more data blocks as needed. (See below.) The advantage of this scheme is that for small files ( which many are ), the data blocks are readily accessible ( up to 48K with 4K block sizes ); files up to about 4144K ( using 4K blocks ) are accessible with only a single indirect block ( which can be cached ), and huge files are still accessible using a relatively small number of disk accesses ( larger in theory than can be addressed by a 32-bit address, which is why some systems have moved to 64-bit file pointers. )</a:t>
            </a:r>
          </a:p>
          <a:p>
            <a:r>
              <a:rPr lang="en-IN" dirty="0"/>
              <a:t> </a:t>
            </a:r>
          </a:p>
          <a:p>
            <a:endParaRPr lang="en-IN" dirty="0"/>
          </a:p>
        </p:txBody>
      </p:sp>
    </p:spTree>
    <p:extLst>
      <p:ext uri="{BB962C8B-B14F-4D97-AF65-F5344CB8AC3E}">
        <p14:creationId xmlns:p14="http://schemas.microsoft.com/office/powerpoint/2010/main" val="1152803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5C46BF-83A4-4F08-9C9A-91D11376014D}"/>
              </a:ext>
            </a:extLst>
          </p:cNvPr>
          <p:cNvSpPr>
            <a:spLocks noGrp="1" noChangeArrowheads="1"/>
          </p:cNvSpPr>
          <p:nvPr>
            <p:ph type="title"/>
          </p:nvPr>
        </p:nvSpPr>
        <p:spPr>
          <a:xfrm>
            <a:off x="604935" y="85207"/>
            <a:ext cx="10515600" cy="1325563"/>
          </a:xfrm>
        </p:spPr>
        <p:txBody>
          <a:bodyPr/>
          <a:lstStyle/>
          <a:p>
            <a:r>
              <a:rPr lang="en-US" altLang="en-US" dirty="0"/>
              <a:t>Allocation Methods - Indexed</a:t>
            </a:r>
          </a:p>
        </p:txBody>
      </p:sp>
      <p:pic>
        <p:nvPicPr>
          <p:cNvPr id="5" name="Picture 3">
            <a:extLst>
              <a:ext uri="{FF2B5EF4-FFF2-40B4-BE49-F238E27FC236}">
                <a16:creationId xmlns:a16="http://schemas.microsoft.com/office/drawing/2014/main" id="{002CA0A5-F55A-4C95-823F-9282907EB8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1718" y="1825625"/>
            <a:ext cx="6928564"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A65D95F-758B-4BD9-B864-57CEA6924111}"/>
              </a:ext>
            </a:extLst>
          </p:cNvPr>
          <p:cNvSpPr txBox="1"/>
          <p:nvPr/>
        </p:nvSpPr>
        <p:spPr>
          <a:xfrm>
            <a:off x="1034143" y="1410770"/>
            <a:ext cx="2595465" cy="461665"/>
          </a:xfrm>
          <a:prstGeom prst="rect">
            <a:avLst/>
          </a:prstGeom>
          <a:noFill/>
        </p:spPr>
        <p:txBody>
          <a:bodyPr wrap="square" rtlCol="0">
            <a:spAutoFit/>
          </a:bodyPr>
          <a:lstStyle/>
          <a:p>
            <a:r>
              <a:rPr lang="en-IN" sz="2400" dirty="0"/>
              <a:t>Two level index</a:t>
            </a:r>
          </a:p>
        </p:txBody>
      </p:sp>
    </p:spTree>
    <p:extLst>
      <p:ext uri="{BB962C8B-B14F-4D97-AF65-F5344CB8AC3E}">
        <p14:creationId xmlns:p14="http://schemas.microsoft.com/office/powerpoint/2010/main" val="358551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D613-E187-4A94-99F0-BEA1E7D06BF4}"/>
              </a:ext>
            </a:extLst>
          </p:cNvPr>
          <p:cNvSpPr>
            <a:spLocks noGrp="1"/>
          </p:cNvSpPr>
          <p:nvPr>
            <p:ph type="title"/>
          </p:nvPr>
        </p:nvSpPr>
        <p:spPr/>
        <p:txBody>
          <a:bodyPr/>
          <a:lstStyle/>
          <a:p>
            <a:r>
              <a:rPr lang="en-IN" i="1" dirty="0"/>
              <a:t>FILE SYSTEM IMPLEMENTATION : </a:t>
            </a:r>
            <a:br>
              <a:rPr lang="en-IN" i="1" dirty="0"/>
            </a:br>
            <a:endParaRPr lang="en-IN" dirty="0"/>
          </a:p>
        </p:txBody>
      </p:sp>
      <p:sp>
        <p:nvSpPr>
          <p:cNvPr id="3" name="Content Placeholder 2">
            <a:extLst>
              <a:ext uri="{FF2B5EF4-FFF2-40B4-BE49-F238E27FC236}">
                <a16:creationId xmlns:a16="http://schemas.microsoft.com/office/drawing/2014/main" id="{348AAA00-AA26-46B5-8118-11E3B1811F3C}"/>
              </a:ext>
            </a:extLst>
          </p:cNvPr>
          <p:cNvSpPr>
            <a:spLocks noGrp="1"/>
          </p:cNvSpPr>
          <p:nvPr>
            <p:ph idx="1"/>
          </p:nvPr>
        </p:nvSpPr>
        <p:spPr/>
        <p:txBody>
          <a:bodyPr/>
          <a:lstStyle/>
          <a:p>
            <a:r>
              <a:rPr lang="en-IN" i="1" dirty="0"/>
              <a:t>File system structure</a:t>
            </a:r>
          </a:p>
          <a:p>
            <a:r>
              <a:rPr lang="en-IN" i="1" dirty="0"/>
              <a:t>Directory Implementation</a:t>
            </a:r>
          </a:p>
          <a:p>
            <a:r>
              <a:rPr lang="en-IN" i="1" dirty="0"/>
              <a:t>Allocation methods</a:t>
            </a:r>
          </a:p>
          <a:p>
            <a:r>
              <a:rPr lang="en-IN" i="1" dirty="0"/>
              <a:t>Free space Management</a:t>
            </a:r>
          </a:p>
          <a:p>
            <a:r>
              <a:rPr lang="en-IN" i="1" dirty="0"/>
              <a:t>Swap space Management</a:t>
            </a:r>
            <a:endParaRPr lang="en-IN" dirty="0"/>
          </a:p>
        </p:txBody>
      </p:sp>
    </p:spTree>
    <p:extLst>
      <p:ext uri="{BB962C8B-B14F-4D97-AF65-F5344CB8AC3E}">
        <p14:creationId xmlns:p14="http://schemas.microsoft.com/office/powerpoint/2010/main" val="191815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EC4A3-2A5D-4011-AFE3-9F0B62A35C8D}"/>
              </a:ext>
            </a:extLst>
          </p:cNvPr>
          <p:cNvSpPr>
            <a:spLocks noGrp="1"/>
          </p:cNvSpPr>
          <p:nvPr>
            <p:ph idx="1"/>
          </p:nvPr>
        </p:nvSpPr>
        <p:spPr/>
        <p:txBody>
          <a:bodyPr>
            <a:normAutofit fontScale="92500" lnSpcReduction="20000"/>
          </a:bodyPr>
          <a:lstStyle/>
          <a:p>
            <a:r>
              <a:rPr lang="en-US" dirty="0"/>
              <a:t>File system maintains </a:t>
            </a:r>
            <a:r>
              <a:rPr lang="en-US" b="1" dirty="0"/>
              <a:t>free-space list </a:t>
            </a:r>
            <a:r>
              <a:rPr lang="en-US" dirty="0"/>
              <a:t>to track available blocks/clusters</a:t>
            </a:r>
            <a:endParaRPr lang="en-IN" dirty="0"/>
          </a:p>
          <a:p>
            <a:pPr marL="0" indent="0">
              <a:buNone/>
            </a:pPr>
            <a:r>
              <a:rPr lang="en-IN" b="1" dirty="0"/>
              <a:t>1. Bit Vector</a:t>
            </a:r>
            <a:endParaRPr lang="en-IN" dirty="0"/>
          </a:p>
          <a:p>
            <a:pPr lvl="0"/>
            <a:r>
              <a:rPr lang="en-IN" dirty="0"/>
              <a:t>One simple approach is to use a </a:t>
            </a:r>
            <a:r>
              <a:rPr lang="en-IN" b="1" i="1" dirty="0"/>
              <a:t>bit vector</a:t>
            </a:r>
            <a:r>
              <a:rPr lang="en-IN" dirty="0"/>
              <a:t>, in which each bit represents a disk block, set to 1 if free or 0 if allocated.</a:t>
            </a:r>
          </a:p>
          <a:p>
            <a:r>
              <a:rPr lang="en-IN" dirty="0"/>
              <a:t>Fast algorithms exist for quickly finding contiguous blocks of a given size</a:t>
            </a:r>
          </a:p>
          <a:p>
            <a:pPr lvl="0"/>
            <a:r>
              <a:rPr lang="en-IN" dirty="0"/>
              <a:t>Block number calculation:</a:t>
            </a:r>
          </a:p>
          <a:p>
            <a:pPr lvl="2" algn="just">
              <a:spcBef>
                <a:spcPct val="0"/>
              </a:spcBef>
              <a:buNone/>
            </a:pPr>
            <a:r>
              <a:rPr kumimoji="0" lang="en-US" altLang="en-US" dirty="0"/>
              <a:t>number of bits per word) *</a:t>
            </a:r>
          </a:p>
          <a:p>
            <a:pPr lvl="2" algn="just">
              <a:spcBef>
                <a:spcPct val="0"/>
              </a:spcBef>
              <a:buNone/>
            </a:pPr>
            <a:r>
              <a:rPr kumimoji="0" lang="en-US" altLang="en-US" dirty="0"/>
              <a:t>(number of 0-value words) +</a:t>
            </a:r>
          </a:p>
          <a:p>
            <a:pPr lvl="2" algn="just">
              <a:spcBef>
                <a:spcPct val="0"/>
              </a:spcBef>
              <a:buNone/>
            </a:pPr>
            <a:r>
              <a:rPr kumimoji="0" lang="en-US" altLang="en-US" dirty="0"/>
              <a:t>offset of first 1 bit</a:t>
            </a:r>
          </a:p>
          <a:p>
            <a:pPr marL="0" lvl="0" indent="0">
              <a:buNone/>
            </a:pPr>
            <a:endParaRPr lang="en-IN" dirty="0"/>
          </a:p>
          <a:p>
            <a:pPr lvl="0"/>
            <a:r>
              <a:rPr lang="en-IN" dirty="0"/>
              <a:t>The down side needs extra space . For example 40GB disk requires over 5MB just to store the bitmap. </a:t>
            </a:r>
          </a:p>
          <a:p>
            <a:endParaRPr lang="en-IN" dirty="0"/>
          </a:p>
        </p:txBody>
      </p:sp>
      <p:sp>
        <p:nvSpPr>
          <p:cNvPr id="4" name="Rectangle 2">
            <a:extLst>
              <a:ext uri="{FF2B5EF4-FFF2-40B4-BE49-F238E27FC236}">
                <a16:creationId xmlns:a16="http://schemas.microsoft.com/office/drawing/2014/main" id="{0C19093A-9C7A-4986-86E5-D899691ED58A}"/>
              </a:ext>
            </a:extLst>
          </p:cNvPr>
          <p:cNvSpPr>
            <a:spLocks noGrp="1" noChangeArrowheads="1"/>
          </p:cNvSpPr>
          <p:nvPr>
            <p:ph type="title"/>
          </p:nvPr>
        </p:nvSpPr>
        <p:spPr>
          <a:xfrm>
            <a:off x="838200" y="365125"/>
            <a:ext cx="10515600" cy="1325563"/>
          </a:xfrm>
        </p:spPr>
        <p:txBody>
          <a:bodyPr/>
          <a:lstStyle/>
          <a:p>
            <a:pPr eaLnBrk="1" hangingPunct="1"/>
            <a:r>
              <a:rPr lang="en-US" altLang="en-US" dirty="0"/>
              <a:t>Free-Space Management</a:t>
            </a:r>
          </a:p>
        </p:txBody>
      </p:sp>
      <p:sp>
        <p:nvSpPr>
          <p:cNvPr id="6" name="Text Box 20">
            <a:extLst>
              <a:ext uri="{FF2B5EF4-FFF2-40B4-BE49-F238E27FC236}">
                <a16:creationId xmlns:a16="http://schemas.microsoft.com/office/drawing/2014/main" id="{B5B6DFA3-4D3C-401E-AE55-E25C2D6AF526}"/>
              </a:ext>
            </a:extLst>
          </p:cNvPr>
          <p:cNvSpPr txBox="1">
            <a:spLocks noChangeArrowheads="1"/>
          </p:cNvSpPr>
          <p:nvPr/>
        </p:nvSpPr>
        <p:spPr bwMode="auto">
          <a:xfrm>
            <a:off x="2813050" y="5233473"/>
            <a:ext cx="26160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t>(</a:t>
            </a:r>
          </a:p>
        </p:txBody>
      </p:sp>
    </p:spTree>
    <p:extLst>
      <p:ext uri="{BB962C8B-B14F-4D97-AF65-F5344CB8AC3E}">
        <p14:creationId xmlns:p14="http://schemas.microsoft.com/office/powerpoint/2010/main" val="2256794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11">
            <a:extLst>
              <a:ext uri="{FF2B5EF4-FFF2-40B4-BE49-F238E27FC236}">
                <a16:creationId xmlns:a16="http://schemas.microsoft.com/office/drawing/2014/main" id="{DA23AF8A-BEC1-4CB5-AC4D-4E7D0CD885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9380" y="942392"/>
            <a:ext cx="3633977" cy="436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E76C55B0-980B-4817-9C55-1975ADC7ADB4}"/>
              </a:ext>
            </a:extLst>
          </p:cNvPr>
          <p:cNvSpPr txBox="1">
            <a:spLocks noChangeArrowheads="1"/>
          </p:cNvSpPr>
          <p:nvPr/>
        </p:nvSpPr>
        <p:spPr>
          <a:xfrm>
            <a:off x="837974" y="857388"/>
            <a:ext cx="7783512" cy="57626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2. Linked Free Space List on Disk</a:t>
            </a:r>
            <a:endParaRPr lang="en-US" altLang="en-US" sz="2400" dirty="0"/>
          </a:p>
        </p:txBody>
      </p:sp>
      <p:sp>
        <p:nvSpPr>
          <p:cNvPr id="6" name="TextBox 5">
            <a:extLst>
              <a:ext uri="{FF2B5EF4-FFF2-40B4-BE49-F238E27FC236}">
                <a16:creationId xmlns:a16="http://schemas.microsoft.com/office/drawing/2014/main" id="{17E31C08-5D44-49DA-B0BA-770FA2BAB0AD}"/>
              </a:ext>
            </a:extLst>
          </p:cNvPr>
          <p:cNvSpPr txBox="1"/>
          <p:nvPr/>
        </p:nvSpPr>
        <p:spPr>
          <a:xfrm>
            <a:off x="634482" y="1651519"/>
            <a:ext cx="5393094" cy="2696123"/>
          </a:xfrm>
          <a:prstGeom prst="rect">
            <a:avLst/>
          </a:prstGeom>
          <a:noFill/>
        </p:spPr>
        <p:txBody>
          <a:bodyPr wrap="square" rtlCol="0">
            <a:spAutoFit/>
          </a:bodyPr>
          <a:lstStyle/>
          <a:p>
            <a:pPr marL="914400" lvl="1" indent="-457200">
              <a:lnSpc>
                <a:spcPct val="90000"/>
              </a:lnSpc>
              <a:buFont typeface="Arial" panose="020B0604020202020204" pitchFamily="34" charset="0"/>
              <a:buChar char="•"/>
            </a:pPr>
            <a:r>
              <a:rPr lang="en-US" altLang="en-US" sz="2800" dirty="0"/>
              <a:t>Cannot get contiguous space easily</a:t>
            </a:r>
          </a:p>
          <a:p>
            <a:pPr marL="914400" lvl="1" indent="-457200">
              <a:lnSpc>
                <a:spcPct val="90000"/>
              </a:lnSpc>
              <a:buFont typeface="Arial" panose="020B0604020202020204" pitchFamily="34" charset="0"/>
              <a:buChar char="•"/>
            </a:pPr>
            <a:r>
              <a:rPr lang="en-US" altLang="en-US" sz="2800" dirty="0"/>
              <a:t>No waste of space</a:t>
            </a:r>
          </a:p>
          <a:p>
            <a:pPr marL="914400" lvl="1" indent="-457200">
              <a:lnSpc>
                <a:spcPct val="90000"/>
              </a:lnSpc>
              <a:buFont typeface="Arial" panose="020B0604020202020204" pitchFamily="34" charset="0"/>
              <a:buChar char="•"/>
            </a:pPr>
            <a:r>
              <a:rPr lang="en-US" altLang="en-US" sz="2800" dirty="0"/>
              <a:t>No need to traverse the entire list (if # free blocks recorded)</a:t>
            </a:r>
          </a:p>
          <a:p>
            <a:endParaRPr lang="en-IN" dirty="0"/>
          </a:p>
        </p:txBody>
      </p:sp>
    </p:spTree>
    <p:extLst>
      <p:ext uri="{BB962C8B-B14F-4D97-AF65-F5344CB8AC3E}">
        <p14:creationId xmlns:p14="http://schemas.microsoft.com/office/powerpoint/2010/main" val="3432702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54DC-0330-4200-AB0B-3F8181618EF6}"/>
              </a:ext>
            </a:extLst>
          </p:cNvPr>
          <p:cNvSpPr>
            <a:spLocks noGrp="1"/>
          </p:cNvSpPr>
          <p:nvPr>
            <p:ph type="title"/>
          </p:nvPr>
        </p:nvSpPr>
        <p:spPr/>
        <p:txBody>
          <a:bodyPr/>
          <a:lstStyle/>
          <a:p>
            <a:r>
              <a:rPr lang="en-IN" dirty="0"/>
              <a:t>Free space management</a:t>
            </a:r>
          </a:p>
        </p:txBody>
      </p:sp>
      <p:sp>
        <p:nvSpPr>
          <p:cNvPr id="3" name="Content Placeholder 2">
            <a:extLst>
              <a:ext uri="{FF2B5EF4-FFF2-40B4-BE49-F238E27FC236}">
                <a16:creationId xmlns:a16="http://schemas.microsoft.com/office/drawing/2014/main" id="{77F33FC9-C5D6-4E01-8F05-DAECC122A9B9}"/>
              </a:ext>
            </a:extLst>
          </p:cNvPr>
          <p:cNvSpPr>
            <a:spLocks noGrp="1"/>
          </p:cNvSpPr>
          <p:nvPr>
            <p:ph idx="1"/>
          </p:nvPr>
        </p:nvSpPr>
        <p:spPr/>
        <p:txBody>
          <a:bodyPr/>
          <a:lstStyle/>
          <a:p>
            <a:pPr>
              <a:tabLst>
                <a:tab pos="1311275" algn="l"/>
              </a:tabLst>
            </a:pPr>
            <a:r>
              <a:rPr lang="en-US" altLang="en-US" dirty="0"/>
              <a:t>3. Grouping </a:t>
            </a:r>
          </a:p>
          <a:p>
            <a:pPr lvl="1">
              <a:tabLst>
                <a:tab pos="1311275" algn="l"/>
              </a:tabLst>
            </a:pPr>
            <a:r>
              <a:rPr lang="en-US" altLang="en-US" dirty="0"/>
              <a:t>Modify linked list to store address of next </a:t>
            </a:r>
            <a:r>
              <a:rPr lang="en-US" altLang="en-US" i="1" dirty="0"/>
              <a:t>n-1</a:t>
            </a:r>
            <a:r>
              <a:rPr lang="en-US" altLang="en-US" dirty="0"/>
              <a:t> free blocks in first free block, plus a pointer to next block that contains free-block-pointers (like this one)</a:t>
            </a:r>
          </a:p>
          <a:p>
            <a:pPr>
              <a:tabLst>
                <a:tab pos="1311275" algn="l"/>
              </a:tabLst>
            </a:pPr>
            <a:endParaRPr lang="en-US" altLang="en-US" sz="800" dirty="0"/>
          </a:p>
          <a:p>
            <a:pPr>
              <a:tabLst>
                <a:tab pos="1311275" algn="l"/>
              </a:tabLst>
            </a:pPr>
            <a:r>
              <a:rPr lang="en-US" altLang="en-US" dirty="0"/>
              <a:t>4. Counting</a:t>
            </a:r>
          </a:p>
          <a:p>
            <a:pPr lvl="1">
              <a:tabLst>
                <a:tab pos="1311275" algn="l"/>
              </a:tabLst>
            </a:pPr>
            <a:r>
              <a:rPr lang="en-US" altLang="en-US" dirty="0"/>
              <a:t>Because space is frequently contiguously used and freed,  with contiguous-allocation allocation, extents, or clustering</a:t>
            </a:r>
          </a:p>
          <a:p>
            <a:pPr lvl="2">
              <a:tabLst>
                <a:tab pos="1311275" algn="l"/>
              </a:tabLst>
            </a:pPr>
            <a:r>
              <a:rPr lang="en-US" altLang="en-US" dirty="0"/>
              <a:t>Keep address of first free block and count of following free blocks</a:t>
            </a:r>
          </a:p>
          <a:p>
            <a:pPr lvl="2">
              <a:tabLst>
                <a:tab pos="1311275" algn="l"/>
              </a:tabLst>
            </a:pPr>
            <a:r>
              <a:rPr lang="en-US" altLang="en-US" dirty="0"/>
              <a:t>Free space list then has entries containing addresses and counts</a:t>
            </a:r>
          </a:p>
          <a:p>
            <a:endParaRPr lang="en-IN" dirty="0"/>
          </a:p>
        </p:txBody>
      </p:sp>
    </p:spTree>
    <p:extLst>
      <p:ext uri="{BB962C8B-B14F-4D97-AF65-F5344CB8AC3E}">
        <p14:creationId xmlns:p14="http://schemas.microsoft.com/office/powerpoint/2010/main" val="385090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D9B9-9037-4028-A7A0-294D2760CBD1}"/>
              </a:ext>
            </a:extLst>
          </p:cNvPr>
          <p:cNvSpPr>
            <a:spLocks noGrp="1"/>
          </p:cNvSpPr>
          <p:nvPr>
            <p:ph type="title"/>
          </p:nvPr>
        </p:nvSpPr>
        <p:spPr/>
        <p:txBody>
          <a:bodyPr/>
          <a:lstStyle/>
          <a:p>
            <a:r>
              <a:rPr lang="en-IN" dirty="0"/>
              <a:t>Space  maps</a:t>
            </a:r>
          </a:p>
        </p:txBody>
      </p:sp>
      <p:sp>
        <p:nvSpPr>
          <p:cNvPr id="3" name="Content Placeholder 2">
            <a:extLst>
              <a:ext uri="{FF2B5EF4-FFF2-40B4-BE49-F238E27FC236}">
                <a16:creationId xmlns:a16="http://schemas.microsoft.com/office/drawing/2014/main" id="{400446DE-ACAF-4330-86A9-A3ABA9454155}"/>
              </a:ext>
            </a:extLst>
          </p:cNvPr>
          <p:cNvSpPr>
            <a:spLocks noGrp="1"/>
          </p:cNvSpPr>
          <p:nvPr>
            <p:ph idx="1"/>
          </p:nvPr>
        </p:nvSpPr>
        <p:spPr/>
        <p:txBody>
          <a:bodyPr>
            <a:normAutofit fontScale="92500" lnSpcReduction="20000"/>
          </a:bodyPr>
          <a:lstStyle/>
          <a:p>
            <a:pPr lvl="0"/>
            <a:r>
              <a:rPr lang="en-IN" dirty="0"/>
              <a:t>Sun's ZFS file system was designed for HUGE numbers and sizes of files, directories, and even file systems.</a:t>
            </a:r>
          </a:p>
          <a:p>
            <a:pPr lvl="0"/>
            <a:r>
              <a:rPr lang="en-IN" dirty="0"/>
              <a:t>The resulting data structures could be VERY inefficient if not implemented carefully. For example, freeing up a 1 GB file on a 1 TB file system could involve updating thousands of blocks of free list bit maps if the file was spread across the disk.</a:t>
            </a:r>
          </a:p>
          <a:p>
            <a:pPr lvl="0"/>
            <a:r>
              <a:rPr lang="en-IN" dirty="0"/>
              <a:t>ZFS uses a combination of techniques, starting with dividing the disk up into ( hundreds of ) </a:t>
            </a:r>
            <a:r>
              <a:rPr lang="en-IN" b="1" i="1" dirty="0" err="1"/>
              <a:t>metaslabs</a:t>
            </a:r>
            <a:r>
              <a:rPr lang="en-IN" dirty="0"/>
              <a:t> of a manageable size, each having their own space map.</a:t>
            </a:r>
          </a:p>
          <a:p>
            <a:pPr lvl="0"/>
            <a:r>
              <a:rPr lang="en-IN" dirty="0"/>
              <a:t>Free blocks are managed using the counting technique, but rather than write the information to a table, it is recorded in a log-structured transaction record. Adjacent free blocks are also coalesced into a larger single free block.</a:t>
            </a:r>
          </a:p>
          <a:p>
            <a:pPr marL="0" indent="0">
              <a:buNone/>
            </a:pPr>
            <a:endParaRPr lang="en-IN" dirty="0"/>
          </a:p>
        </p:txBody>
      </p:sp>
    </p:spTree>
    <p:extLst>
      <p:ext uri="{BB962C8B-B14F-4D97-AF65-F5344CB8AC3E}">
        <p14:creationId xmlns:p14="http://schemas.microsoft.com/office/powerpoint/2010/main" val="1141365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5636-24D2-4C3D-8DA6-AAE98CFF44C5}"/>
              </a:ext>
            </a:extLst>
          </p:cNvPr>
          <p:cNvSpPr>
            <a:spLocks noGrp="1"/>
          </p:cNvSpPr>
          <p:nvPr>
            <p:ph type="title"/>
          </p:nvPr>
        </p:nvSpPr>
        <p:spPr/>
        <p:txBody>
          <a:bodyPr/>
          <a:lstStyle/>
          <a:p>
            <a:r>
              <a:rPr lang="en-US" b="1" dirty="0"/>
              <a:t>Efficiency and Performance</a:t>
            </a:r>
            <a:br>
              <a:rPr lang="en-IN" dirty="0"/>
            </a:br>
            <a:endParaRPr lang="en-IN" dirty="0"/>
          </a:p>
        </p:txBody>
      </p:sp>
      <p:sp>
        <p:nvSpPr>
          <p:cNvPr id="3" name="Content Placeholder 2">
            <a:extLst>
              <a:ext uri="{FF2B5EF4-FFF2-40B4-BE49-F238E27FC236}">
                <a16:creationId xmlns:a16="http://schemas.microsoft.com/office/drawing/2014/main" id="{39345B3D-0506-42A8-AC27-D3CAF0B094A0}"/>
              </a:ext>
            </a:extLst>
          </p:cNvPr>
          <p:cNvSpPr>
            <a:spLocks noGrp="1"/>
          </p:cNvSpPr>
          <p:nvPr>
            <p:ph idx="1"/>
          </p:nvPr>
        </p:nvSpPr>
        <p:spPr/>
        <p:txBody>
          <a:bodyPr/>
          <a:lstStyle/>
          <a:p>
            <a:r>
              <a:rPr lang="en-US" altLang="en-US" dirty="0"/>
              <a:t>Efficiency dependent on:</a:t>
            </a:r>
          </a:p>
          <a:p>
            <a:pPr lvl="1"/>
            <a:r>
              <a:rPr lang="en-US" altLang="en-US" dirty="0"/>
              <a:t>Disk allocation and directory algorithms</a:t>
            </a:r>
          </a:p>
          <a:p>
            <a:pPr lvl="1"/>
            <a:r>
              <a:rPr lang="en-US" altLang="en-US" dirty="0"/>
              <a:t>Types of data kept in file</a:t>
            </a:r>
            <a:r>
              <a:rPr lang="ja-JP" altLang="en-US" dirty="0"/>
              <a:t>’</a:t>
            </a:r>
            <a:r>
              <a:rPr lang="en-US" altLang="ja-JP" dirty="0"/>
              <a:t>s directory entry</a:t>
            </a:r>
          </a:p>
          <a:p>
            <a:pPr lvl="1"/>
            <a:r>
              <a:rPr lang="en-US" altLang="en-US" dirty="0"/>
              <a:t>Pre-allocation or as-needed allocation of metadata structures</a:t>
            </a:r>
          </a:p>
          <a:p>
            <a:pPr lvl="1"/>
            <a:r>
              <a:rPr lang="en-US" altLang="en-US" dirty="0"/>
              <a:t>Fixed-size or varying-size data structures</a:t>
            </a:r>
            <a:br>
              <a:rPr lang="en-US" altLang="en-US" dirty="0"/>
            </a:br>
            <a:endParaRPr lang="en-US" altLang="en-US" dirty="0"/>
          </a:p>
          <a:p>
            <a:endParaRPr lang="en-IN" dirty="0"/>
          </a:p>
          <a:p>
            <a:endParaRPr lang="en-IN" dirty="0"/>
          </a:p>
        </p:txBody>
      </p:sp>
    </p:spTree>
    <p:extLst>
      <p:ext uri="{BB962C8B-B14F-4D97-AF65-F5344CB8AC3E}">
        <p14:creationId xmlns:p14="http://schemas.microsoft.com/office/powerpoint/2010/main" val="2655165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3E6CD-01D6-4A91-8A86-9C534EC1A0BE}"/>
              </a:ext>
            </a:extLst>
          </p:cNvPr>
          <p:cNvSpPr>
            <a:spLocks noGrp="1"/>
          </p:cNvSpPr>
          <p:nvPr>
            <p:ph idx="1"/>
          </p:nvPr>
        </p:nvSpPr>
        <p:spPr/>
        <p:txBody>
          <a:bodyPr/>
          <a:lstStyle/>
          <a:p>
            <a:pPr lvl="1"/>
            <a:endParaRPr lang="en-US" altLang="en-US" dirty="0"/>
          </a:p>
          <a:p>
            <a:r>
              <a:rPr lang="en-US" altLang="en-US" dirty="0"/>
              <a:t>Performance</a:t>
            </a:r>
          </a:p>
          <a:p>
            <a:pPr lvl="1"/>
            <a:r>
              <a:rPr lang="en-US" altLang="en-US" dirty="0"/>
              <a:t>Keeping data and metadata close together</a:t>
            </a:r>
          </a:p>
          <a:p>
            <a:pPr lvl="1"/>
            <a:r>
              <a:rPr lang="en-US" altLang="en-US" b="1" dirty="0">
                <a:solidFill>
                  <a:srgbClr val="3366FF"/>
                </a:solidFill>
              </a:rPr>
              <a:t>Buffer cache </a:t>
            </a:r>
            <a:r>
              <a:rPr lang="en-US" altLang="en-US" dirty="0"/>
              <a:t>– separate section of main memory for frequently used blocks</a:t>
            </a:r>
          </a:p>
          <a:p>
            <a:pPr lvl="1"/>
            <a:r>
              <a:rPr lang="en-US" altLang="en-US" b="1" dirty="0">
                <a:solidFill>
                  <a:srgbClr val="3366FF"/>
                </a:solidFill>
              </a:rPr>
              <a:t>Synchronous </a:t>
            </a:r>
            <a:r>
              <a:rPr lang="en-US" altLang="en-US" dirty="0"/>
              <a:t>writes sometimes requested by apps or needed by OS</a:t>
            </a:r>
          </a:p>
          <a:p>
            <a:pPr lvl="2"/>
            <a:r>
              <a:rPr lang="en-US" altLang="en-US" dirty="0"/>
              <a:t>No buffering / caching – writes must hit disk before acknowledgement</a:t>
            </a:r>
          </a:p>
          <a:p>
            <a:pPr lvl="2"/>
            <a:r>
              <a:rPr lang="en-US" altLang="en-US" b="1" dirty="0">
                <a:solidFill>
                  <a:srgbClr val="3366FF"/>
                </a:solidFill>
              </a:rPr>
              <a:t>Asynchronous</a:t>
            </a:r>
            <a:r>
              <a:rPr lang="en-US" altLang="en-US" dirty="0"/>
              <a:t> writes more common, buffer-able, faster</a:t>
            </a:r>
          </a:p>
          <a:p>
            <a:pPr lvl="1"/>
            <a:r>
              <a:rPr lang="en-US" altLang="en-US" b="1" dirty="0">
                <a:solidFill>
                  <a:srgbClr val="3366FF"/>
                </a:solidFill>
              </a:rPr>
              <a:t>Free-behind </a:t>
            </a:r>
            <a:r>
              <a:rPr lang="en-US" altLang="en-US" dirty="0"/>
              <a:t>and </a:t>
            </a:r>
            <a:r>
              <a:rPr lang="en-US" altLang="en-US" b="1" dirty="0">
                <a:solidFill>
                  <a:srgbClr val="3366FF"/>
                </a:solidFill>
              </a:rPr>
              <a:t>read-ahead </a:t>
            </a:r>
            <a:r>
              <a:rPr lang="en-US" altLang="en-US" dirty="0"/>
              <a:t>– techniques to optimize sequential access</a:t>
            </a:r>
          </a:p>
          <a:p>
            <a:pPr lvl="1"/>
            <a:r>
              <a:rPr lang="en-US" altLang="en-US" dirty="0"/>
              <a:t>Reads frequently slower than writes</a:t>
            </a:r>
          </a:p>
          <a:p>
            <a:pPr lvl="1">
              <a:buFont typeface="Monotype Sorts" pitchFamily="-84" charset="2"/>
              <a:buNone/>
            </a:pPr>
            <a:br>
              <a:rPr lang="en-US" altLang="en-US" dirty="0"/>
            </a:br>
            <a:endParaRPr lang="en-US" altLang="en-US" dirty="0"/>
          </a:p>
          <a:p>
            <a:endParaRPr lang="en-IN" dirty="0"/>
          </a:p>
        </p:txBody>
      </p:sp>
      <p:sp>
        <p:nvSpPr>
          <p:cNvPr id="4" name="Title 1">
            <a:extLst>
              <a:ext uri="{FF2B5EF4-FFF2-40B4-BE49-F238E27FC236}">
                <a16:creationId xmlns:a16="http://schemas.microsoft.com/office/drawing/2014/main" id="{71765FAA-66BC-4CB6-AABD-9BC256898E5E}"/>
              </a:ext>
            </a:extLst>
          </p:cNvPr>
          <p:cNvSpPr>
            <a:spLocks noGrp="1"/>
          </p:cNvSpPr>
          <p:nvPr>
            <p:ph type="title"/>
          </p:nvPr>
        </p:nvSpPr>
        <p:spPr>
          <a:xfrm>
            <a:off x="838200" y="365125"/>
            <a:ext cx="10515600" cy="1325563"/>
          </a:xfrm>
        </p:spPr>
        <p:txBody>
          <a:bodyPr/>
          <a:lstStyle/>
          <a:p>
            <a:r>
              <a:rPr lang="en-US" b="1" dirty="0"/>
              <a:t>Efficiency and Performance</a:t>
            </a:r>
            <a:br>
              <a:rPr lang="en-IN" dirty="0"/>
            </a:br>
            <a:endParaRPr lang="en-IN" dirty="0"/>
          </a:p>
        </p:txBody>
      </p:sp>
    </p:spTree>
    <p:extLst>
      <p:ext uri="{BB962C8B-B14F-4D97-AF65-F5344CB8AC3E}">
        <p14:creationId xmlns:p14="http://schemas.microsoft.com/office/powerpoint/2010/main" val="335270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619B-327E-4576-8F1E-378106BDA968}"/>
              </a:ext>
            </a:extLst>
          </p:cNvPr>
          <p:cNvSpPr>
            <a:spLocks noGrp="1"/>
          </p:cNvSpPr>
          <p:nvPr>
            <p:ph type="title"/>
          </p:nvPr>
        </p:nvSpPr>
        <p:spPr/>
        <p:txBody>
          <a:bodyPr/>
          <a:lstStyle/>
          <a:p>
            <a:r>
              <a:rPr lang="en-IN" dirty="0"/>
              <a:t>Swap Space management</a:t>
            </a:r>
          </a:p>
        </p:txBody>
      </p:sp>
      <p:sp>
        <p:nvSpPr>
          <p:cNvPr id="3" name="Content Placeholder 2">
            <a:extLst>
              <a:ext uri="{FF2B5EF4-FFF2-40B4-BE49-F238E27FC236}">
                <a16:creationId xmlns:a16="http://schemas.microsoft.com/office/drawing/2014/main" id="{2655BB22-5DCB-463E-980B-8E4B5E6786D9}"/>
              </a:ext>
            </a:extLst>
          </p:cNvPr>
          <p:cNvSpPr>
            <a:spLocks noGrp="1"/>
          </p:cNvSpPr>
          <p:nvPr>
            <p:ph idx="1"/>
          </p:nvPr>
        </p:nvSpPr>
        <p:spPr/>
        <p:txBody>
          <a:bodyPr/>
          <a:lstStyle/>
          <a:p>
            <a:r>
              <a:rPr lang="en-IN" dirty="0"/>
              <a:t>Modern systems typically swap out pages as needed, rather than swapping out entire processes. Hence the swapping system is part of the virtual memory management system. </a:t>
            </a:r>
          </a:p>
          <a:p>
            <a:r>
              <a:rPr lang="en-IN" dirty="0"/>
              <a:t>Managing swap space is obviously an important task for modern </a:t>
            </a:r>
            <a:r>
              <a:rPr lang="en-IN" dirty="0" err="1"/>
              <a:t>Oses</a:t>
            </a:r>
            <a:endParaRPr lang="en-IN" dirty="0"/>
          </a:p>
          <a:p>
            <a:endParaRPr lang="en-IN" dirty="0"/>
          </a:p>
          <a:p>
            <a:r>
              <a:rPr lang="en-IN" dirty="0"/>
              <a:t>Swap space usage – depends on </a:t>
            </a:r>
            <a:r>
              <a:rPr lang="en-IN" dirty="0" err="1"/>
              <a:t>os</a:t>
            </a:r>
            <a:r>
              <a:rPr lang="en-IN" dirty="0"/>
              <a:t> . sometimes to in with RAM size, or bigger size </a:t>
            </a:r>
          </a:p>
          <a:p>
            <a:r>
              <a:rPr lang="en-IN" dirty="0"/>
              <a:t>Swap space location – as a part of regular file system. Or  </a:t>
            </a:r>
          </a:p>
        </p:txBody>
      </p:sp>
    </p:spTree>
    <p:extLst>
      <p:ext uri="{BB962C8B-B14F-4D97-AF65-F5344CB8AC3E}">
        <p14:creationId xmlns:p14="http://schemas.microsoft.com/office/powerpoint/2010/main" val="1085819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2F73-0F5D-4D10-8A04-98E4316386BE}"/>
              </a:ext>
            </a:extLst>
          </p:cNvPr>
          <p:cNvSpPr>
            <a:spLocks noGrp="1"/>
          </p:cNvSpPr>
          <p:nvPr>
            <p:ph type="title"/>
          </p:nvPr>
        </p:nvSpPr>
        <p:spPr/>
        <p:txBody>
          <a:bodyPr/>
          <a:lstStyle/>
          <a:p>
            <a:r>
              <a:rPr lang="en-US" altLang="en-US" dirty="0"/>
              <a:t>Swap-space management</a:t>
            </a:r>
            <a:br>
              <a:rPr lang="en-US" altLang="en-US" dirty="0"/>
            </a:br>
            <a:endParaRPr lang="en-IN" dirty="0"/>
          </a:p>
        </p:txBody>
      </p:sp>
      <p:sp>
        <p:nvSpPr>
          <p:cNvPr id="3" name="Content Placeholder 2">
            <a:extLst>
              <a:ext uri="{FF2B5EF4-FFF2-40B4-BE49-F238E27FC236}">
                <a16:creationId xmlns:a16="http://schemas.microsoft.com/office/drawing/2014/main" id="{F96D9734-404B-4C25-A672-170BF5964E35}"/>
              </a:ext>
            </a:extLst>
          </p:cNvPr>
          <p:cNvSpPr>
            <a:spLocks noGrp="1"/>
          </p:cNvSpPr>
          <p:nvPr>
            <p:ph idx="1"/>
          </p:nvPr>
        </p:nvSpPr>
        <p:spPr/>
        <p:txBody>
          <a:bodyPr/>
          <a:lstStyle/>
          <a:p>
            <a:r>
              <a:rPr lang="en-US" altLang="en-US" sz="2400" dirty="0"/>
              <a:t>Swap-space management</a:t>
            </a:r>
          </a:p>
          <a:p>
            <a:pPr lvl="1"/>
            <a:r>
              <a:rPr lang="en-US" altLang="en-US" dirty="0"/>
              <a:t>4.3BSD allocates swap space when process starts; holds text segment (the program) and data segment</a:t>
            </a:r>
          </a:p>
          <a:p>
            <a:pPr lvl="1"/>
            <a:r>
              <a:rPr lang="en-US" altLang="en-US" dirty="0"/>
              <a:t>Kernel uses </a:t>
            </a:r>
            <a:r>
              <a:rPr lang="en-US" altLang="en-US" b="1" dirty="0">
                <a:solidFill>
                  <a:srgbClr val="3366FF"/>
                </a:solidFill>
              </a:rPr>
              <a:t>swap maps</a:t>
            </a:r>
            <a:r>
              <a:rPr lang="en-US" altLang="en-US" dirty="0">
                <a:solidFill>
                  <a:srgbClr val="3366FF"/>
                </a:solidFill>
              </a:rPr>
              <a:t> </a:t>
            </a:r>
            <a:r>
              <a:rPr lang="en-US" altLang="en-US" dirty="0"/>
              <a:t>to track swap-space use</a:t>
            </a:r>
          </a:p>
          <a:p>
            <a:pPr lvl="1"/>
            <a:r>
              <a:rPr lang="en-US" altLang="en-US" dirty="0"/>
              <a:t>Solaris 2 allocates swap space only when a dirty page is forced out of physical memory, not when the virtual memory page is first created</a:t>
            </a:r>
          </a:p>
          <a:p>
            <a:pPr lvl="2"/>
            <a:r>
              <a:rPr lang="en-US" altLang="en-US" sz="2400" dirty="0"/>
              <a:t>File data written to swap space until write to file system requested</a:t>
            </a:r>
          </a:p>
          <a:p>
            <a:pPr lvl="2"/>
            <a:r>
              <a:rPr lang="en-US" altLang="en-US" sz="2400" dirty="0"/>
              <a:t>Other dirty pages go to swap space due to no other home</a:t>
            </a:r>
          </a:p>
          <a:p>
            <a:pPr lvl="2"/>
            <a:r>
              <a:rPr lang="en-US" altLang="en-US" sz="2400" dirty="0"/>
              <a:t>Text segment pages thrown out and reread from the file system as needed</a:t>
            </a:r>
          </a:p>
          <a:p>
            <a:r>
              <a:rPr lang="en-US" altLang="en-US" sz="2400" dirty="0"/>
              <a:t>What if a system runs out of swap space?</a:t>
            </a:r>
          </a:p>
          <a:p>
            <a:r>
              <a:rPr lang="en-US" altLang="en-US" sz="2400" dirty="0"/>
              <a:t>Some systems allow multiple swap spaces</a:t>
            </a:r>
          </a:p>
          <a:p>
            <a:endParaRPr lang="en-IN" dirty="0"/>
          </a:p>
        </p:txBody>
      </p:sp>
    </p:spTree>
    <p:extLst>
      <p:ext uri="{BB962C8B-B14F-4D97-AF65-F5344CB8AC3E}">
        <p14:creationId xmlns:p14="http://schemas.microsoft.com/office/powerpoint/2010/main" val="3722125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21F1-67CD-428B-9334-1AAAD8CABAD7}"/>
              </a:ext>
            </a:extLst>
          </p:cNvPr>
          <p:cNvSpPr>
            <a:spLocks noGrp="1"/>
          </p:cNvSpPr>
          <p:nvPr>
            <p:ph type="title"/>
          </p:nvPr>
        </p:nvSpPr>
        <p:spPr/>
        <p:txBody>
          <a:bodyPr/>
          <a:lstStyle/>
          <a:p>
            <a:r>
              <a:rPr lang="en-US" altLang="en-US" dirty="0"/>
              <a:t>Swap-space management</a:t>
            </a:r>
            <a:endParaRPr lang="en-IN" dirty="0"/>
          </a:p>
        </p:txBody>
      </p:sp>
      <p:pic>
        <p:nvPicPr>
          <p:cNvPr id="4" name="Picture 1" descr="10_10.pdf">
            <a:extLst>
              <a:ext uri="{FF2B5EF4-FFF2-40B4-BE49-F238E27FC236}">
                <a16:creationId xmlns:a16="http://schemas.microsoft.com/office/drawing/2014/main" id="{F8206A33-5446-4A68-AFD4-9810555D3C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9683" y="2080727"/>
            <a:ext cx="5027770" cy="183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8C5FE9E-8F2F-40B9-A08D-2D7F3BAC67AA}"/>
              </a:ext>
            </a:extLst>
          </p:cNvPr>
          <p:cNvSpPr/>
          <p:nvPr/>
        </p:nvSpPr>
        <p:spPr>
          <a:xfrm>
            <a:off x="2142931" y="5015547"/>
            <a:ext cx="6096000" cy="1477328"/>
          </a:xfrm>
          <a:prstGeom prst="rect">
            <a:avLst/>
          </a:prstGeom>
        </p:spPr>
        <p:txBody>
          <a:bodyPr>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 In the mapping system shown below for Linux systems, a map of swap space is kept in memory, where each entry corresponds to a 4K block in the swap space. Zeros indicate free slots and non-zeros refer to how many processes have a mapping </a:t>
            </a:r>
            <a:endParaRPr lang="en-IN" dirty="0"/>
          </a:p>
        </p:txBody>
      </p:sp>
    </p:spTree>
    <p:extLst>
      <p:ext uri="{BB962C8B-B14F-4D97-AF65-F5344CB8AC3E}">
        <p14:creationId xmlns:p14="http://schemas.microsoft.com/office/powerpoint/2010/main" val="244451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CDE9-FD72-4054-9E48-940BB24E19D6}"/>
              </a:ext>
            </a:extLst>
          </p:cNvPr>
          <p:cNvSpPr>
            <a:spLocks noGrp="1"/>
          </p:cNvSpPr>
          <p:nvPr>
            <p:ph type="title"/>
          </p:nvPr>
        </p:nvSpPr>
        <p:spPr>
          <a:xfrm>
            <a:off x="838200" y="365125"/>
            <a:ext cx="10515600" cy="1034467"/>
          </a:xfrm>
        </p:spPr>
        <p:txBody>
          <a:bodyPr/>
          <a:lstStyle/>
          <a:p>
            <a:r>
              <a:rPr lang="en-US" altLang="en-US" dirty="0"/>
              <a:t>File-System Structure</a:t>
            </a:r>
            <a:endParaRPr lang="en-IN" dirty="0"/>
          </a:p>
        </p:txBody>
      </p:sp>
      <p:sp>
        <p:nvSpPr>
          <p:cNvPr id="3" name="Content Placeholder 2">
            <a:extLst>
              <a:ext uri="{FF2B5EF4-FFF2-40B4-BE49-F238E27FC236}">
                <a16:creationId xmlns:a16="http://schemas.microsoft.com/office/drawing/2014/main" id="{A1665275-7EFD-4FDB-922C-B5C3EFE1D189}"/>
              </a:ext>
            </a:extLst>
          </p:cNvPr>
          <p:cNvSpPr>
            <a:spLocks noGrp="1"/>
          </p:cNvSpPr>
          <p:nvPr>
            <p:ph idx="1"/>
          </p:nvPr>
        </p:nvSpPr>
        <p:spPr>
          <a:xfrm>
            <a:off x="838200" y="1558212"/>
            <a:ext cx="10515600" cy="4618751"/>
          </a:xfrm>
        </p:spPr>
        <p:txBody>
          <a:bodyPr>
            <a:normAutofit fontScale="92500" lnSpcReduction="10000"/>
          </a:bodyPr>
          <a:lstStyle/>
          <a:p>
            <a:r>
              <a:rPr lang="en-US" altLang="en-US" dirty="0"/>
              <a:t>File structure</a:t>
            </a:r>
          </a:p>
          <a:p>
            <a:pPr lvl="1"/>
            <a:r>
              <a:rPr lang="en-US" altLang="en-US" dirty="0"/>
              <a:t>Logical storage unit</a:t>
            </a:r>
          </a:p>
          <a:p>
            <a:pPr lvl="1"/>
            <a:r>
              <a:rPr lang="en-US" altLang="en-US" dirty="0"/>
              <a:t>Collection of related information</a:t>
            </a:r>
            <a:endParaRPr lang="en-US" altLang="en-US" sz="800" dirty="0"/>
          </a:p>
          <a:p>
            <a:r>
              <a:rPr lang="en-US" altLang="en-US" b="1" dirty="0">
                <a:solidFill>
                  <a:srgbClr val="3366FF"/>
                </a:solidFill>
              </a:rPr>
              <a:t>File system</a:t>
            </a:r>
            <a:r>
              <a:rPr lang="en-US" altLang="en-US" dirty="0">
                <a:solidFill>
                  <a:srgbClr val="3366FF"/>
                </a:solidFill>
              </a:rPr>
              <a:t> </a:t>
            </a:r>
            <a:r>
              <a:rPr lang="en-US" altLang="en-US" dirty="0"/>
              <a:t>resides on secondary storage (disks)</a:t>
            </a:r>
          </a:p>
          <a:p>
            <a:pPr lvl="1"/>
            <a:r>
              <a:rPr lang="en-US" altLang="en-US" dirty="0"/>
              <a:t>Provided user interface to storage, mapping logical to physical</a:t>
            </a:r>
          </a:p>
          <a:p>
            <a:pPr lvl="1"/>
            <a:r>
              <a:rPr lang="en-US" altLang="en-US" dirty="0"/>
              <a:t>Provides efficient and convenient access to disk by allowing data to be stored, located retrieved easily</a:t>
            </a:r>
          </a:p>
          <a:p>
            <a:r>
              <a:rPr lang="en-US" altLang="en-US" dirty="0"/>
              <a:t>Disk provides in-place rewrite and random access</a:t>
            </a:r>
          </a:p>
          <a:p>
            <a:pPr lvl="1"/>
            <a:r>
              <a:rPr lang="en-US" altLang="en-US" dirty="0"/>
              <a:t>I/O transfers performed in </a:t>
            </a:r>
            <a:r>
              <a:rPr lang="en-US" altLang="en-US" b="1" dirty="0">
                <a:solidFill>
                  <a:srgbClr val="3366FF"/>
                </a:solidFill>
              </a:rPr>
              <a:t>blocks</a:t>
            </a:r>
            <a:r>
              <a:rPr lang="en-US" altLang="en-US" dirty="0"/>
              <a:t> of </a:t>
            </a:r>
            <a:r>
              <a:rPr lang="en-US" altLang="en-US" b="1" dirty="0">
                <a:solidFill>
                  <a:srgbClr val="3366FF"/>
                </a:solidFill>
              </a:rPr>
              <a:t>sectors</a:t>
            </a:r>
            <a:r>
              <a:rPr lang="en-US" altLang="en-US" dirty="0"/>
              <a:t> (usually 512 bytes)</a:t>
            </a:r>
            <a:endParaRPr lang="en-US" altLang="en-US" sz="800" dirty="0"/>
          </a:p>
          <a:p>
            <a:r>
              <a:rPr lang="en-US" altLang="en-US" b="1" dirty="0">
                <a:solidFill>
                  <a:srgbClr val="3366FF"/>
                </a:solidFill>
              </a:rPr>
              <a:t>File control block</a:t>
            </a:r>
            <a:r>
              <a:rPr lang="en-US" altLang="en-US" dirty="0">
                <a:solidFill>
                  <a:srgbClr val="3366FF"/>
                </a:solidFill>
              </a:rPr>
              <a:t> </a:t>
            </a:r>
            <a:r>
              <a:rPr lang="en-US" altLang="en-US" dirty="0"/>
              <a:t>– storage structure consisting of information about a file</a:t>
            </a:r>
            <a:endParaRPr lang="en-US" altLang="en-US" sz="800" dirty="0"/>
          </a:p>
          <a:p>
            <a:r>
              <a:rPr lang="en-US" altLang="en-US" b="1" dirty="0">
                <a:solidFill>
                  <a:srgbClr val="3366FF"/>
                </a:solidFill>
              </a:rPr>
              <a:t>Device driver</a:t>
            </a:r>
            <a:r>
              <a:rPr lang="en-US" altLang="en-US" dirty="0">
                <a:solidFill>
                  <a:srgbClr val="3366FF"/>
                </a:solidFill>
              </a:rPr>
              <a:t> </a:t>
            </a:r>
            <a:r>
              <a:rPr lang="en-US" altLang="en-US" dirty="0"/>
              <a:t>controls the physical device </a:t>
            </a:r>
          </a:p>
          <a:p>
            <a:r>
              <a:rPr lang="en-US" altLang="en-US" dirty="0"/>
              <a:t>File system organized into layers</a:t>
            </a:r>
          </a:p>
          <a:p>
            <a:pPr marL="0" indent="0">
              <a:buNone/>
            </a:pPr>
            <a:endParaRPr lang="en-IN" dirty="0"/>
          </a:p>
        </p:txBody>
      </p:sp>
    </p:spTree>
    <p:extLst>
      <p:ext uri="{BB962C8B-B14F-4D97-AF65-F5344CB8AC3E}">
        <p14:creationId xmlns:p14="http://schemas.microsoft.com/office/powerpoint/2010/main" val="61800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D219-B6F8-4135-8EBD-183ACB136CBD}"/>
              </a:ext>
            </a:extLst>
          </p:cNvPr>
          <p:cNvSpPr>
            <a:spLocks noGrp="1"/>
          </p:cNvSpPr>
          <p:nvPr>
            <p:ph type="title"/>
          </p:nvPr>
        </p:nvSpPr>
        <p:spPr/>
        <p:txBody>
          <a:bodyPr/>
          <a:lstStyle/>
          <a:p>
            <a:r>
              <a:rPr lang="en-IN" dirty="0"/>
              <a:t>Layered File System</a:t>
            </a:r>
          </a:p>
        </p:txBody>
      </p:sp>
      <p:pic>
        <p:nvPicPr>
          <p:cNvPr id="4" name="Picture 5">
            <a:extLst>
              <a:ext uri="{FF2B5EF4-FFF2-40B4-BE49-F238E27FC236}">
                <a16:creationId xmlns:a16="http://schemas.microsoft.com/office/drawing/2014/main" id="{1C3EBFF3-FFFC-49CB-B383-F07BCFC1F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055" y="1844286"/>
            <a:ext cx="235344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4E069FB-E5B4-4836-8809-03C3F9095F57}"/>
              </a:ext>
            </a:extLst>
          </p:cNvPr>
          <p:cNvSpPr txBox="1"/>
          <p:nvPr/>
        </p:nvSpPr>
        <p:spPr>
          <a:xfrm>
            <a:off x="4413380" y="948690"/>
            <a:ext cx="7016620" cy="5355312"/>
          </a:xfrm>
          <a:prstGeom prst="rect">
            <a:avLst/>
          </a:prstGeom>
          <a:noFill/>
        </p:spPr>
        <p:txBody>
          <a:bodyPr wrap="square" rtlCol="0">
            <a:spAutoFit/>
          </a:bodyPr>
          <a:lstStyle/>
          <a:p>
            <a:pPr marL="285750" indent="-285750">
              <a:buFont typeface="Arial" panose="020B0604020202020204" pitchFamily="34" charset="0"/>
              <a:buChar char="•"/>
            </a:pPr>
            <a:r>
              <a:rPr lang="en-IN" b="1" dirty="0"/>
              <a:t>application program</a:t>
            </a:r>
            <a:r>
              <a:rPr lang="en-IN" dirty="0"/>
              <a:t> asks for a file, the first request is directed to the logical file system.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The logical file system</a:t>
            </a:r>
            <a:r>
              <a:rPr lang="en-IN" dirty="0"/>
              <a:t> contains the</a:t>
            </a:r>
            <a:r>
              <a:rPr lang="en-IN" b="1" dirty="0"/>
              <a:t> Meta data information </a:t>
            </a:r>
            <a:r>
              <a:rPr lang="en-IN" dirty="0"/>
              <a:t> of the file and directory structure and provides </a:t>
            </a:r>
            <a:r>
              <a:rPr lang="en-IN" b="1" dirty="0"/>
              <a:t>protection</a:t>
            </a:r>
            <a:r>
              <a:rPr lang="en-IN" dirty="0"/>
              <a:t> also. It translates file name into file number, file handle, location by maintaining file control blocks (</a:t>
            </a:r>
            <a:r>
              <a:rPr lang="en-IN" dirty="0" err="1"/>
              <a:t>inodes</a:t>
            </a:r>
            <a:r>
              <a:rPr lang="en-IN" dirty="0"/>
              <a:t> in UNIX)</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The logical blocks of files need to be mapped to physical blocks in </a:t>
            </a:r>
            <a:r>
              <a:rPr lang="en-IN" b="1" dirty="0" err="1"/>
              <a:t>harddisk</a:t>
            </a:r>
            <a:r>
              <a:rPr lang="en-IN" dirty="0"/>
              <a:t>. This mapping is done by </a:t>
            </a:r>
            <a:r>
              <a:rPr lang="en-IN" b="1" dirty="0"/>
              <a:t>File organization module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basic file system - issues the commands to I/O control in order to fetch those blocks. </a:t>
            </a:r>
            <a:r>
              <a:rPr lang="en-US" b="1" dirty="0"/>
              <a:t>Basic file system </a:t>
            </a:r>
            <a:r>
              <a:rPr lang="en-US" dirty="0"/>
              <a:t>given command like </a:t>
            </a:r>
            <a:r>
              <a:rPr lang="en-IN" dirty="0"/>
              <a:t>“</a:t>
            </a:r>
            <a:r>
              <a:rPr lang="en-US" dirty="0"/>
              <a:t>retrieve block 123</a:t>
            </a:r>
            <a:r>
              <a:rPr lang="en-IN" dirty="0"/>
              <a:t>”</a:t>
            </a:r>
            <a:r>
              <a:rPr lang="en-US" dirty="0"/>
              <a:t> translates to device driver.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I/O controls contain the codes by using which it can access hard disk. </a:t>
            </a:r>
          </a:p>
          <a:p>
            <a:pPr marL="285750" indent="-285750">
              <a:buFont typeface="Arial" panose="020B0604020202020204" pitchFamily="34" charset="0"/>
              <a:buChar char="•"/>
            </a:pPr>
            <a:r>
              <a:rPr lang="en-IN" dirty="0"/>
              <a:t>These codes are known as </a:t>
            </a:r>
            <a:r>
              <a:rPr lang="en-IN" b="1" dirty="0"/>
              <a:t>device drivers</a:t>
            </a:r>
            <a:r>
              <a:rPr lang="en-US" dirty="0"/>
              <a:t>Given commands like </a:t>
            </a:r>
            <a:r>
              <a:rPr lang="en-IN" dirty="0"/>
              <a:t>“</a:t>
            </a:r>
            <a:r>
              <a:rPr lang="en-US" dirty="0"/>
              <a:t>read drive1, cylinder 72, track 2, sector 10, into memory location 1060</a:t>
            </a:r>
            <a:r>
              <a:rPr lang="en-IN" dirty="0"/>
              <a:t>”</a:t>
            </a:r>
            <a:r>
              <a:rPr lang="en-US" dirty="0"/>
              <a:t> outputs low-level hardware specific commands to hardware controller</a:t>
            </a:r>
            <a:endParaRPr lang="en-IN" dirty="0"/>
          </a:p>
        </p:txBody>
      </p:sp>
      <p:sp>
        <p:nvSpPr>
          <p:cNvPr id="6" name="Rectangle 5">
            <a:extLst>
              <a:ext uri="{FF2B5EF4-FFF2-40B4-BE49-F238E27FC236}">
                <a16:creationId xmlns:a16="http://schemas.microsoft.com/office/drawing/2014/main" id="{567C967A-03BF-4766-80AB-E2D6520638BA}"/>
              </a:ext>
            </a:extLst>
          </p:cNvPr>
          <p:cNvSpPr/>
          <p:nvPr/>
        </p:nvSpPr>
        <p:spPr>
          <a:xfrm>
            <a:off x="3365239" y="6217127"/>
            <a:ext cx="7747519" cy="670440"/>
          </a:xfrm>
          <a:prstGeom prst="rect">
            <a:avLst/>
          </a:prstGeom>
        </p:spPr>
        <p:txBody>
          <a:bodyPr wrap="square">
            <a:spAutoFit/>
          </a:bodyPr>
          <a:lstStyle/>
          <a:p>
            <a:pPr algn="just">
              <a:lnSpc>
                <a:spcPct val="107000"/>
              </a:lnSpc>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Logical layers can be implemented by any coding method according to OS designer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eg.</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UFS, extended file system in Linux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114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F1EF-67C9-46A2-B75A-FAD17FFFF378}"/>
              </a:ext>
            </a:extLst>
          </p:cNvPr>
          <p:cNvSpPr>
            <a:spLocks noGrp="1"/>
          </p:cNvSpPr>
          <p:nvPr>
            <p:ph type="title"/>
          </p:nvPr>
        </p:nvSpPr>
        <p:spPr/>
        <p:txBody>
          <a:bodyPr/>
          <a:lstStyle/>
          <a:p>
            <a:r>
              <a:rPr lang="en-IN" b="1" dirty="0"/>
              <a:t>File System Implementation</a:t>
            </a:r>
            <a:br>
              <a:rPr lang="en-IN" dirty="0"/>
            </a:br>
            <a:endParaRPr lang="en-IN" dirty="0"/>
          </a:p>
        </p:txBody>
      </p:sp>
      <p:sp>
        <p:nvSpPr>
          <p:cNvPr id="3" name="Content Placeholder 2">
            <a:extLst>
              <a:ext uri="{FF2B5EF4-FFF2-40B4-BE49-F238E27FC236}">
                <a16:creationId xmlns:a16="http://schemas.microsoft.com/office/drawing/2014/main" id="{603AF9B2-34E3-4C96-AEAB-1115115A4361}"/>
              </a:ext>
            </a:extLst>
          </p:cNvPr>
          <p:cNvSpPr>
            <a:spLocks noGrp="1"/>
          </p:cNvSpPr>
          <p:nvPr>
            <p:ph idx="1"/>
          </p:nvPr>
        </p:nvSpPr>
        <p:spPr>
          <a:xfrm>
            <a:off x="838200" y="1371600"/>
            <a:ext cx="10515600" cy="4805363"/>
          </a:xfrm>
        </p:spPr>
        <p:txBody>
          <a:bodyPr/>
          <a:lstStyle/>
          <a:p>
            <a:r>
              <a:rPr lang="en-IN" b="1" dirty="0"/>
              <a:t>on-disk</a:t>
            </a:r>
            <a:r>
              <a:rPr lang="en-IN" dirty="0"/>
              <a:t> and </a:t>
            </a:r>
            <a:r>
              <a:rPr lang="en-IN" b="1" dirty="0"/>
              <a:t>in-memory</a:t>
            </a:r>
            <a:r>
              <a:rPr lang="en-IN" dirty="0"/>
              <a:t> structures </a:t>
            </a:r>
          </a:p>
          <a:p>
            <a:r>
              <a:rPr lang="en-IN" b="1" dirty="0"/>
              <a:t>On Disk Data Structures</a:t>
            </a:r>
            <a:endParaRPr lang="en-IN" dirty="0"/>
          </a:p>
          <a:p>
            <a:endParaRPr lang="en-IN" dirty="0"/>
          </a:p>
        </p:txBody>
      </p:sp>
      <p:pic>
        <p:nvPicPr>
          <p:cNvPr id="4" name="Picture 3">
            <a:extLst>
              <a:ext uri="{FF2B5EF4-FFF2-40B4-BE49-F238E27FC236}">
                <a16:creationId xmlns:a16="http://schemas.microsoft.com/office/drawing/2014/main" id="{56B1F5D0-0942-4866-98E0-01426BC3EF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0763" y="1959325"/>
            <a:ext cx="2578735" cy="2174240"/>
          </a:xfrm>
          <a:prstGeom prst="rect">
            <a:avLst/>
          </a:prstGeom>
          <a:noFill/>
          <a:ln>
            <a:noFill/>
          </a:ln>
        </p:spPr>
      </p:pic>
      <p:sp>
        <p:nvSpPr>
          <p:cNvPr id="5" name="TextBox 4">
            <a:extLst>
              <a:ext uri="{FF2B5EF4-FFF2-40B4-BE49-F238E27FC236}">
                <a16:creationId xmlns:a16="http://schemas.microsoft.com/office/drawing/2014/main" id="{8885715F-B9A6-4454-90AA-8EDCE7800E47}"/>
              </a:ext>
            </a:extLst>
          </p:cNvPr>
          <p:cNvSpPr txBox="1"/>
          <p:nvPr/>
        </p:nvSpPr>
        <p:spPr>
          <a:xfrm>
            <a:off x="682502" y="2251141"/>
            <a:ext cx="8092563" cy="4247317"/>
          </a:xfrm>
          <a:prstGeom prst="rect">
            <a:avLst/>
          </a:prstGeom>
          <a:noFill/>
        </p:spPr>
        <p:txBody>
          <a:bodyPr wrap="square" rtlCol="0">
            <a:spAutoFit/>
          </a:bodyPr>
          <a:lstStyle/>
          <a:p>
            <a:pPr marL="285750" lvl="0" indent="-285750">
              <a:buFont typeface="Arial" panose="020B0604020202020204" pitchFamily="34" charset="0"/>
              <a:buChar char="•"/>
            </a:pPr>
            <a:r>
              <a:rPr lang="en-IN" dirty="0"/>
              <a:t>Boot Control Block - Boot Control Block contains all the information which is needed </a:t>
            </a:r>
            <a:r>
              <a:rPr lang="en-IN" b="1" dirty="0"/>
              <a:t>to boot an operating system from that volume</a:t>
            </a:r>
            <a:r>
              <a:rPr lang="en-IN" dirty="0"/>
              <a:t>. It is called boot block in UNIX file system. In NTFS, it is called the partition boot sector.</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a:t>Volume Control Block - Volume control block all the information regarding that volume such as number of blocks, size of each block, partition table, pointers to free blocks and free FCB blocks. In UNIX file system, it is known as super block. In NTFS, this information is stored inside master file table.</a:t>
            </a:r>
          </a:p>
          <a:p>
            <a:pPr lvl="0"/>
            <a:endParaRPr lang="en-IN" dirty="0"/>
          </a:p>
          <a:p>
            <a:pPr marL="285750" lvl="0" indent="-285750">
              <a:buFont typeface="Arial" panose="020B0604020202020204" pitchFamily="34" charset="0"/>
              <a:buChar char="•"/>
            </a:pPr>
            <a:r>
              <a:rPr lang="en-IN" dirty="0"/>
              <a:t>Directory Structure (per file system) -A directory structure (per file system) contains file names and pointers to corresponding FCBs. </a:t>
            </a:r>
          </a:p>
          <a:p>
            <a:pPr lvl="0"/>
            <a:endParaRPr lang="en-IN" dirty="0"/>
          </a:p>
          <a:p>
            <a:pPr marL="285750" lvl="0" indent="-285750">
              <a:buFont typeface="Arial" panose="020B0604020202020204" pitchFamily="34" charset="0"/>
              <a:buChar char="•"/>
            </a:pPr>
            <a:r>
              <a:rPr lang="en-IN" dirty="0"/>
              <a:t>File Control Block - File Control block contains all the details about the file such as ownership details, permission details, file </a:t>
            </a:r>
            <a:r>
              <a:rPr lang="en-IN" dirty="0" err="1"/>
              <a:t>size,etc</a:t>
            </a:r>
            <a:r>
              <a:rPr lang="en-IN" dirty="0"/>
              <a:t>. In UFS, this detail is stored in </a:t>
            </a:r>
            <a:r>
              <a:rPr lang="en-IN" dirty="0" err="1"/>
              <a:t>inode</a:t>
            </a:r>
            <a:r>
              <a:rPr lang="en-IN" dirty="0"/>
              <a:t>. </a:t>
            </a:r>
          </a:p>
        </p:txBody>
      </p:sp>
      <p:sp>
        <p:nvSpPr>
          <p:cNvPr id="6" name="TextBox 5">
            <a:extLst>
              <a:ext uri="{FF2B5EF4-FFF2-40B4-BE49-F238E27FC236}">
                <a16:creationId xmlns:a16="http://schemas.microsoft.com/office/drawing/2014/main" id="{55957A4E-B978-42A8-B399-E125A05AC784}"/>
              </a:ext>
            </a:extLst>
          </p:cNvPr>
          <p:cNvSpPr txBox="1"/>
          <p:nvPr/>
        </p:nvSpPr>
        <p:spPr>
          <a:xfrm>
            <a:off x="8930763" y="4348065"/>
            <a:ext cx="2578735" cy="369332"/>
          </a:xfrm>
          <a:prstGeom prst="rect">
            <a:avLst/>
          </a:prstGeom>
          <a:noFill/>
        </p:spPr>
        <p:txBody>
          <a:bodyPr wrap="square" rtlCol="0">
            <a:spAutoFit/>
          </a:bodyPr>
          <a:lstStyle/>
          <a:p>
            <a:r>
              <a:rPr lang="en-IN" dirty="0"/>
              <a:t>File control Block</a:t>
            </a:r>
          </a:p>
        </p:txBody>
      </p:sp>
    </p:spTree>
    <p:extLst>
      <p:ext uri="{BB962C8B-B14F-4D97-AF65-F5344CB8AC3E}">
        <p14:creationId xmlns:p14="http://schemas.microsoft.com/office/powerpoint/2010/main" val="332712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D374-BD24-4E05-8FE0-1E0A5A5FA61C}"/>
              </a:ext>
            </a:extLst>
          </p:cNvPr>
          <p:cNvSpPr>
            <a:spLocks noGrp="1"/>
          </p:cNvSpPr>
          <p:nvPr>
            <p:ph type="title"/>
          </p:nvPr>
        </p:nvSpPr>
        <p:spPr/>
        <p:txBody>
          <a:bodyPr/>
          <a:lstStyle/>
          <a:p>
            <a:r>
              <a:rPr lang="en-US" altLang="en-US" dirty="0"/>
              <a:t>In-Memory File System Structures</a:t>
            </a:r>
            <a:endParaRPr lang="en-IN" dirty="0"/>
          </a:p>
        </p:txBody>
      </p:sp>
      <p:sp>
        <p:nvSpPr>
          <p:cNvPr id="3" name="Content Placeholder 2">
            <a:extLst>
              <a:ext uri="{FF2B5EF4-FFF2-40B4-BE49-F238E27FC236}">
                <a16:creationId xmlns:a16="http://schemas.microsoft.com/office/drawing/2014/main" id="{4E1EE201-CDC6-4AFA-9666-3336B867D7D8}"/>
              </a:ext>
            </a:extLst>
          </p:cNvPr>
          <p:cNvSpPr>
            <a:spLocks noGrp="1"/>
          </p:cNvSpPr>
          <p:nvPr>
            <p:ph idx="1"/>
          </p:nvPr>
        </p:nvSpPr>
        <p:spPr/>
        <p:txBody>
          <a:bodyPr/>
          <a:lstStyle/>
          <a:p>
            <a:r>
              <a:rPr lang="en-IN" dirty="0"/>
              <a:t>The in-memory data structures are used for file system management as well as performance improvement via caching. This information is loaded on the mount time and discarded on ejection.</a:t>
            </a:r>
          </a:p>
          <a:p>
            <a:endParaRPr lang="en-IN" dirty="0"/>
          </a:p>
        </p:txBody>
      </p:sp>
      <p:pic>
        <p:nvPicPr>
          <p:cNvPr id="4" name="Picture 3">
            <a:extLst>
              <a:ext uri="{FF2B5EF4-FFF2-40B4-BE49-F238E27FC236}">
                <a16:creationId xmlns:a16="http://schemas.microsoft.com/office/drawing/2014/main" id="{F8167D84-4CD0-42E0-84B3-F9C962C422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4320" y="3022441"/>
            <a:ext cx="3785235" cy="1957705"/>
          </a:xfrm>
          <a:prstGeom prst="rect">
            <a:avLst/>
          </a:prstGeom>
          <a:noFill/>
          <a:ln>
            <a:noFill/>
          </a:ln>
        </p:spPr>
      </p:pic>
      <p:pic>
        <p:nvPicPr>
          <p:cNvPr id="5" name="Picture 4">
            <a:extLst>
              <a:ext uri="{FF2B5EF4-FFF2-40B4-BE49-F238E27FC236}">
                <a16:creationId xmlns:a16="http://schemas.microsoft.com/office/drawing/2014/main" id="{13C4A7F1-64DB-4A7B-8EEF-9DC8383FD6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65389" y="3680401"/>
            <a:ext cx="3714115" cy="1605915"/>
          </a:xfrm>
          <a:prstGeom prst="rect">
            <a:avLst/>
          </a:prstGeom>
          <a:noFill/>
          <a:ln>
            <a:noFill/>
          </a:ln>
        </p:spPr>
      </p:pic>
    </p:spTree>
    <p:extLst>
      <p:ext uri="{BB962C8B-B14F-4D97-AF65-F5344CB8AC3E}">
        <p14:creationId xmlns:p14="http://schemas.microsoft.com/office/powerpoint/2010/main" val="423118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FB4C-5FC0-4F3A-857E-F53FF0FE7315}"/>
              </a:ext>
            </a:extLst>
          </p:cNvPr>
          <p:cNvSpPr>
            <a:spLocks noGrp="1"/>
          </p:cNvSpPr>
          <p:nvPr>
            <p:ph type="title"/>
          </p:nvPr>
        </p:nvSpPr>
        <p:spPr/>
        <p:txBody>
          <a:bodyPr/>
          <a:lstStyle/>
          <a:p>
            <a:r>
              <a:rPr lang="en-US" b="1" dirty="0"/>
              <a:t>Virtual File Systems</a:t>
            </a:r>
            <a:br>
              <a:rPr lang="en-IN" dirty="0"/>
            </a:br>
            <a:endParaRPr lang="en-IN" dirty="0"/>
          </a:p>
        </p:txBody>
      </p:sp>
      <p:pic>
        <p:nvPicPr>
          <p:cNvPr id="4" name="Content Placeholder 3">
            <a:extLst>
              <a:ext uri="{FF2B5EF4-FFF2-40B4-BE49-F238E27FC236}">
                <a16:creationId xmlns:a16="http://schemas.microsoft.com/office/drawing/2014/main" id="{8C827817-259D-4FBD-89C9-547A23C4A8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759" y="1945014"/>
            <a:ext cx="4267200" cy="3310128"/>
          </a:xfrm>
          <a:prstGeom prst="rect">
            <a:avLst/>
          </a:prstGeom>
          <a:noFill/>
          <a:ln>
            <a:noFill/>
          </a:ln>
        </p:spPr>
      </p:pic>
      <p:sp>
        <p:nvSpPr>
          <p:cNvPr id="5" name="Rectangle 4">
            <a:extLst>
              <a:ext uri="{FF2B5EF4-FFF2-40B4-BE49-F238E27FC236}">
                <a16:creationId xmlns:a16="http://schemas.microsoft.com/office/drawing/2014/main" id="{9DB58330-0C9B-4A1E-8427-150787CA821D}"/>
              </a:ext>
            </a:extLst>
          </p:cNvPr>
          <p:cNvSpPr/>
          <p:nvPr/>
        </p:nvSpPr>
        <p:spPr>
          <a:xfrm>
            <a:off x="5257800" y="1370785"/>
            <a:ext cx="6096000" cy="3754874"/>
          </a:xfrm>
          <a:prstGeom prst="rect">
            <a:avLst/>
          </a:prstGeom>
        </p:spPr>
        <p:txBody>
          <a:bodyPr>
            <a:spAutoFit/>
          </a:bodyPr>
          <a:lstStyle/>
          <a:p>
            <a:pPr marL="342900" lvl="0" indent="-342900" algn="just">
              <a:spcAft>
                <a:spcPts val="0"/>
              </a:spcAft>
              <a:buFont typeface="Symbol" panose="05050102010706020507" pitchFamily="18" charset="2"/>
              <a:buChar char=""/>
            </a:pPr>
            <a:r>
              <a:rPr lang="en-IN" sz="2000" b="1" i="1" dirty="0">
                <a:effectLst/>
                <a:latin typeface="Times New Roman" panose="02020603050405020304" pitchFamily="18" charset="0"/>
                <a:ea typeface="Times New Roman" panose="02020603050405020304" pitchFamily="18" charset="0"/>
              </a:rPr>
              <a:t>Virtual File Systems, VFS</a:t>
            </a:r>
            <a:r>
              <a:rPr lang="en-IN" sz="2000" dirty="0">
                <a:effectLst/>
                <a:latin typeface="Times New Roman" panose="02020603050405020304" pitchFamily="18" charset="0"/>
                <a:ea typeface="Times New Roman" panose="02020603050405020304" pitchFamily="18" charset="0"/>
              </a:rPr>
              <a:t>, provide a common interface to multiple different filesystem types. In addition, it provides for a unique identifier ( </a:t>
            </a:r>
            <a:r>
              <a:rPr lang="en-IN" sz="2000" dirty="0" err="1">
                <a:effectLst/>
                <a:latin typeface="Times New Roman" panose="02020603050405020304" pitchFamily="18" charset="0"/>
                <a:ea typeface="Times New Roman" panose="02020603050405020304" pitchFamily="18" charset="0"/>
              </a:rPr>
              <a:t>vnode</a:t>
            </a:r>
            <a:r>
              <a:rPr lang="en-IN" sz="2000" dirty="0">
                <a:effectLst/>
                <a:latin typeface="Times New Roman" panose="02020603050405020304" pitchFamily="18" charset="0"/>
                <a:ea typeface="Times New Roman" panose="02020603050405020304" pitchFamily="18" charset="0"/>
              </a:rPr>
              <a:t> ) for files across the entire space, including across all filesystems of different types. ( UNIX </a:t>
            </a:r>
            <a:r>
              <a:rPr lang="en-IN" sz="2000" dirty="0" err="1">
                <a:effectLst/>
                <a:latin typeface="Times New Roman" panose="02020603050405020304" pitchFamily="18" charset="0"/>
                <a:ea typeface="Times New Roman" panose="02020603050405020304" pitchFamily="18" charset="0"/>
              </a:rPr>
              <a:t>inodes</a:t>
            </a:r>
            <a:r>
              <a:rPr lang="en-IN" sz="2000" dirty="0">
                <a:effectLst/>
                <a:latin typeface="Times New Roman" panose="02020603050405020304" pitchFamily="18" charset="0"/>
                <a:ea typeface="Times New Roman" panose="02020603050405020304" pitchFamily="18" charset="0"/>
              </a:rPr>
              <a:t> are unique only across a single filesystem, and certainly do not carry across networked file systems. )</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The VFS in Linux is based upon four key object types:</a:t>
            </a:r>
            <a:endParaRPr lang="en-IN" sz="2400" dirty="0">
              <a:effectLst/>
              <a:latin typeface="Times New Roman" panose="02020603050405020304" pitchFamily="18" charset="0"/>
              <a:ea typeface="Times New Roman" panose="02020603050405020304" pitchFamily="18" charset="0"/>
            </a:endParaRPr>
          </a:p>
          <a:p>
            <a:pPr marL="742950" lvl="1" indent="-285750" algn="just">
              <a:spcAft>
                <a:spcPts val="0"/>
              </a:spcAft>
              <a:buFont typeface="Courier New" panose="02070309020205020404" pitchFamily="49" charset="0"/>
              <a:buChar char="o"/>
            </a:pPr>
            <a:r>
              <a:rPr lang="en-IN" sz="2000" dirty="0">
                <a:effectLst/>
                <a:latin typeface="Times New Roman" panose="02020603050405020304" pitchFamily="18" charset="0"/>
                <a:ea typeface="Times New Roman" panose="02020603050405020304" pitchFamily="18" charset="0"/>
              </a:rPr>
              <a:t>The </a:t>
            </a:r>
            <a:r>
              <a:rPr lang="en-IN" sz="2000" u="sng" dirty="0" err="1">
                <a:solidFill>
                  <a:srgbClr val="0000FF"/>
                </a:solidFill>
                <a:effectLst/>
                <a:latin typeface="Times New Roman" panose="02020603050405020304" pitchFamily="18" charset="0"/>
                <a:ea typeface="Times New Roman" panose="02020603050405020304" pitchFamily="18" charset="0"/>
                <a:hlinkClick r:id="rId3"/>
              </a:rPr>
              <a:t>inode</a:t>
            </a:r>
            <a:r>
              <a:rPr lang="en-IN" sz="2000" dirty="0">
                <a:effectLst/>
                <a:latin typeface="Times New Roman" panose="02020603050405020304" pitchFamily="18" charset="0"/>
                <a:ea typeface="Times New Roman" panose="02020603050405020304" pitchFamily="18" charset="0"/>
              </a:rPr>
              <a:t> object, representing an individual file</a:t>
            </a:r>
            <a:endParaRPr lang="en-IN" sz="2400" dirty="0">
              <a:effectLst/>
              <a:latin typeface="Times New Roman" panose="02020603050405020304" pitchFamily="18" charset="0"/>
              <a:ea typeface="Times New Roman" panose="02020603050405020304" pitchFamily="18" charset="0"/>
            </a:endParaRPr>
          </a:p>
          <a:p>
            <a:pPr marL="742950" lvl="1" indent="-285750" algn="just">
              <a:spcAft>
                <a:spcPts val="0"/>
              </a:spcAft>
              <a:buFont typeface="Courier New" panose="02070309020205020404" pitchFamily="49" charset="0"/>
              <a:buChar char="o"/>
            </a:pPr>
            <a:r>
              <a:rPr lang="en-IN" sz="2000" dirty="0">
                <a:effectLst/>
                <a:latin typeface="Times New Roman" panose="02020603050405020304" pitchFamily="18" charset="0"/>
                <a:ea typeface="Times New Roman" panose="02020603050405020304" pitchFamily="18" charset="0"/>
              </a:rPr>
              <a:t>The </a:t>
            </a:r>
            <a:r>
              <a:rPr lang="en-IN" sz="2000" u="sng" dirty="0">
                <a:solidFill>
                  <a:srgbClr val="0000FF"/>
                </a:solidFill>
                <a:effectLst/>
                <a:latin typeface="Times New Roman" panose="02020603050405020304" pitchFamily="18" charset="0"/>
                <a:ea typeface="Times New Roman" panose="02020603050405020304" pitchFamily="18" charset="0"/>
                <a:hlinkClick r:id="rId4"/>
              </a:rPr>
              <a:t>file</a:t>
            </a:r>
            <a:r>
              <a:rPr lang="en-IN" sz="2000" dirty="0">
                <a:effectLst/>
                <a:latin typeface="Times New Roman" panose="02020603050405020304" pitchFamily="18" charset="0"/>
                <a:ea typeface="Times New Roman" panose="02020603050405020304" pitchFamily="18" charset="0"/>
              </a:rPr>
              <a:t> object, representing an open file.</a:t>
            </a:r>
            <a:endParaRPr lang="en-IN" sz="2400" dirty="0">
              <a:effectLst/>
              <a:latin typeface="Times New Roman" panose="02020603050405020304" pitchFamily="18" charset="0"/>
              <a:ea typeface="Times New Roman" panose="02020603050405020304" pitchFamily="18" charset="0"/>
            </a:endParaRPr>
          </a:p>
          <a:p>
            <a:pPr marL="742950" lvl="1" indent="-285750" algn="just">
              <a:spcAft>
                <a:spcPts val="0"/>
              </a:spcAft>
              <a:buFont typeface="Courier New" panose="02070309020205020404" pitchFamily="49" charset="0"/>
              <a:buChar char="o"/>
            </a:pPr>
            <a:r>
              <a:rPr lang="en-IN" sz="2000" dirty="0">
                <a:effectLst/>
                <a:latin typeface="Times New Roman" panose="02020603050405020304" pitchFamily="18" charset="0"/>
                <a:ea typeface="Times New Roman" panose="02020603050405020304" pitchFamily="18" charset="0"/>
              </a:rPr>
              <a:t>The </a:t>
            </a:r>
            <a:r>
              <a:rPr lang="en-IN" sz="2000" u="sng" dirty="0">
                <a:solidFill>
                  <a:srgbClr val="0000FF"/>
                </a:solidFill>
                <a:effectLst/>
                <a:latin typeface="Times New Roman" panose="02020603050405020304" pitchFamily="18" charset="0"/>
                <a:ea typeface="Times New Roman" panose="02020603050405020304" pitchFamily="18" charset="0"/>
                <a:hlinkClick r:id="rId5"/>
              </a:rPr>
              <a:t>superblock</a:t>
            </a:r>
            <a:r>
              <a:rPr lang="en-IN" sz="2000" dirty="0">
                <a:effectLst/>
                <a:latin typeface="Times New Roman" panose="02020603050405020304" pitchFamily="18" charset="0"/>
                <a:ea typeface="Times New Roman" panose="02020603050405020304" pitchFamily="18" charset="0"/>
              </a:rPr>
              <a:t> object, representing a filesystem.</a:t>
            </a:r>
            <a:endParaRPr lang="en-IN" sz="2400" dirty="0">
              <a:effectLst/>
              <a:latin typeface="Times New Roman" panose="02020603050405020304" pitchFamily="18" charset="0"/>
              <a:ea typeface="Times New Roman" panose="02020603050405020304" pitchFamily="18" charset="0"/>
            </a:endParaRPr>
          </a:p>
          <a:p>
            <a:pPr marL="742950" lvl="1" indent="-285750" algn="just">
              <a:spcAft>
                <a:spcPts val="0"/>
              </a:spcAft>
              <a:buFont typeface="Courier New" panose="02070309020205020404" pitchFamily="49" charset="0"/>
              <a:buChar char="o"/>
            </a:pPr>
            <a:r>
              <a:rPr lang="en-IN" sz="2000" dirty="0">
                <a:effectLst/>
                <a:latin typeface="Times New Roman" panose="02020603050405020304" pitchFamily="18" charset="0"/>
                <a:ea typeface="Times New Roman" panose="02020603050405020304" pitchFamily="18" charset="0"/>
              </a:rPr>
              <a:t>The </a:t>
            </a:r>
            <a:r>
              <a:rPr lang="en-IN" sz="2000" u="sng" dirty="0" err="1">
                <a:solidFill>
                  <a:srgbClr val="0000FF"/>
                </a:solidFill>
                <a:effectLst/>
                <a:latin typeface="Times New Roman" panose="02020603050405020304" pitchFamily="18" charset="0"/>
                <a:ea typeface="Times New Roman" panose="02020603050405020304" pitchFamily="18" charset="0"/>
                <a:hlinkClick r:id="rId6"/>
              </a:rPr>
              <a:t>dentry</a:t>
            </a:r>
            <a:r>
              <a:rPr lang="en-IN" sz="2000" dirty="0">
                <a:effectLst/>
                <a:latin typeface="Times New Roman" panose="02020603050405020304" pitchFamily="18" charset="0"/>
                <a:ea typeface="Times New Roman" panose="02020603050405020304" pitchFamily="18" charset="0"/>
              </a:rPr>
              <a:t> object, representing a directory entry</a:t>
            </a:r>
            <a:r>
              <a:rPr lang="en-IN" sz="11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5653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2A40-3CB7-4341-9386-5014E765DB7D}"/>
              </a:ext>
            </a:extLst>
          </p:cNvPr>
          <p:cNvSpPr>
            <a:spLocks noGrp="1"/>
          </p:cNvSpPr>
          <p:nvPr>
            <p:ph type="title"/>
          </p:nvPr>
        </p:nvSpPr>
        <p:spPr/>
        <p:txBody>
          <a:bodyPr/>
          <a:lstStyle/>
          <a:p>
            <a:r>
              <a:rPr lang="en-US" altLang="en-US" dirty="0"/>
              <a:t>Directory Implementation</a:t>
            </a:r>
            <a:endParaRPr lang="en-IN" dirty="0"/>
          </a:p>
        </p:txBody>
      </p:sp>
      <p:sp>
        <p:nvSpPr>
          <p:cNvPr id="3" name="Content Placeholder 2">
            <a:extLst>
              <a:ext uri="{FF2B5EF4-FFF2-40B4-BE49-F238E27FC236}">
                <a16:creationId xmlns:a16="http://schemas.microsoft.com/office/drawing/2014/main" id="{E9A79AF7-1604-4F3C-9B24-B06530F06C2B}"/>
              </a:ext>
            </a:extLst>
          </p:cNvPr>
          <p:cNvSpPr>
            <a:spLocks noGrp="1"/>
          </p:cNvSpPr>
          <p:nvPr>
            <p:ph idx="1"/>
          </p:nvPr>
        </p:nvSpPr>
        <p:spPr/>
        <p:txBody>
          <a:bodyPr>
            <a:normAutofit fontScale="70000" lnSpcReduction="20000"/>
          </a:bodyPr>
          <a:lstStyle/>
          <a:p>
            <a:pPr marL="0" indent="0">
              <a:buNone/>
            </a:pPr>
            <a:r>
              <a:rPr lang="en-IN" dirty="0"/>
              <a:t>Directories need to be fast to search, insert, and delete, with a minimum of wasted disk space.</a:t>
            </a:r>
          </a:p>
          <a:p>
            <a:pPr marL="0" lvl="0" indent="0">
              <a:buNone/>
            </a:pPr>
            <a:r>
              <a:rPr lang="en-IN" b="1" dirty="0"/>
              <a:t>Linear List</a:t>
            </a:r>
            <a:endParaRPr lang="en-IN" dirty="0"/>
          </a:p>
          <a:p>
            <a:pPr lvl="0"/>
            <a:r>
              <a:rPr lang="en-IN" dirty="0"/>
              <a:t>A linear list is the simplest and easiest directory structure to set up, but it does have some drawbacks.</a:t>
            </a:r>
          </a:p>
          <a:p>
            <a:pPr lvl="0"/>
            <a:r>
              <a:rPr lang="en-IN" dirty="0"/>
              <a:t>Finding a file ( or verifying one does not already exist upon creation ) requires a linear search.</a:t>
            </a:r>
          </a:p>
          <a:p>
            <a:pPr lvl="0"/>
            <a:r>
              <a:rPr lang="en-IN" dirty="0"/>
              <a:t>Deletions can be done by moving all entries, flagging an entry as deleted, or by moving the last entry into the newly vacant position.</a:t>
            </a:r>
          </a:p>
          <a:p>
            <a:pPr lvl="0"/>
            <a:r>
              <a:rPr lang="en-IN" dirty="0"/>
              <a:t>Sorting the list makes searches faster, at the expense of more complex insertions and deletions.</a:t>
            </a:r>
          </a:p>
          <a:p>
            <a:pPr lvl="0"/>
            <a:r>
              <a:rPr lang="en-IN" dirty="0"/>
              <a:t>A linked list makes insertions and deletions into a sorted list easier, with overhead for the links.</a:t>
            </a:r>
          </a:p>
          <a:p>
            <a:pPr lvl="0"/>
            <a:r>
              <a:rPr lang="en-IN" dirty="0"/>
              <a:t>More complex data structures, such as B-trees, could also be considered.</a:t>
            </a:r>
          </a:p>
          <a:p>
            <a:pPr marL="0" lvl="0" indent="0">
              <a:buNone/>
            </a:pPr>
            <a:r>
              <a:rPr lang="en-IN" b="1" dirty="0"/>
              <a:t>Hash Table</a:t>
            </a:r>
            <a:endParaRPr lang="en-IN" dirty="0"/>
          </a:p>
          <a:p>
            <a:pPr lvl="0"/>
            <a:r>
              <a:rPr lang="en-IN" dirty="0"/>
              <a:t>A hash table can also be used to speed up searches.</a:t>
            </a:r>
          </a:p>
          <a:p>
            <a:pPr lvl="0"/>
            <a:r>
              <a:rPr lang="en-IN" dirty="0"/>
              <a:t>Hash tables are generally implemented </a:t>
            </a:r>
            <a:r>
              <a:rPr lang="en-IN" b="1" i="1" dirty="0"/>
              <a:t>in addition to</a:t>
            </a:r>
            <a:r>
              <a:rPr lang="en-IN" dirty="0"/>
              <a:t> a linear or other structure</a:t>
            </a:r>
          </a:p>
          <a:p>
            <a:pPr marL="0" indent="0">
              <a:buNone/>
            </a:pPr>
            <a:endParaRPr lang="en-IN" dirty="0"/>
          </a:p>
        </p:txBody>
      </p:sp>
    </p:spTree>
    <p:extLst>
      <p:ext uri="{BB962C8B-B14F-4D97-AF65-F5344CB8AC3E}">
        <p14:creationId xmlns:p14="http://schemas.microsoft.com/office/powerpoint/2010/main" val="428739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F1CF-B0D9-437F-952C-4B444BE954F1}"/>
              </a:ext>
            </a:extLst>
          </p:cNvPr>
          <p:cNvSpPr>
            <a:spLocks noGrp="1"/>
          </p:cNvSpPr>
          <p:nvPr>
            <p:ph type="title"/>
          </p:nvPr>
        </p:nvSpPr>
        <p:spPr/>
        <p:txBody>
          <a:bodyPr/>
          <a:lstStyle/>
          <a:p>
            <a:r>
              <a:rPr lang="en-IN" b="1" dirty="0"/>
              <a:t>Allocation Methods</a:t>
            </a:r>
            <a:br>
              <a:rPr lang="en-IN" dirty="0"/>
            </a:br>
            <a:endParaRPr lang="en-IN" dirty="0"/>
          </a:p>
        </p:txBody>
      </p:sp>
      <p:sp>
        <p:nvSpPr>
          <p:cNvPr id="3" name="Content Placeholder 2">
            <a:extLst>
              <a:ext uri="{FF2B5EF4-FFF2-40B4-BE49-F238E27FC236}">
                <a16:creationId xmlns:a16="http://schemas.microsoft.com/office/drawing/2014/main" id="{AD734CCE-3FE4-4D01-B226-9FE6F0FD9B1D}"/>
              </a:ext>
            </a:extLst>
          </p:cNvPr>
          <p:cNvSpPr>
            <a:spLocks noGrp="1"/>
          </p:cNvSpPr>
          <p:nvPr>
            <p:ph idx="1"/>
          </p:nvPr>
        </p:nvSpPr>
        <p:spPr/>
        <p:txBody>
          <a:bodyPr/>
          <a:lstStyle/>
          <a:p>
            <a:r>
              <a:rPr lang="en-US" dirty="0"/>
              <a:t>An allocation method refers to how disk blocks are allocated for files.</a:t>
            </a:r>
            <a:r>
              <a:rPr lang="en-IN" dirty="0"/>
              <a:t>There are three major methods of storing files on disks:</a:t>
            </a:r>
          </a:p>
          <a:p>
            <a:pPr lvl="1"/>
            <a:r>
              <a:rPr lang="en-IN" sz="3600" dirty="0"/>
              <a:t>contiguous</a:t>
            </a:r>
          </a:p>
          <a:p>
            <a:pPr lvl="1"/>
            <a:r>
              <a:rPr lang="en-IN" sz="3600" dirty="0"/>
              <a:t>linked</a:t>
            </a:r>
          </a:p>
          <a:p>
            <a:pPr lvl="1"/>
            <a:r>
              <a:rPr lang="en-IN" sz="3600" dirty="0"/>
              <a:t>indexed.</a:t>
            </a:r>
          </a:p>
          <a:p>
            <a:pPr marL="0" indent="0">
              <a:buNone/>
            </a:pPr>
            <a:endParaRPr lang="en-IN" dirty="0"/>
          </a:p>
        </p:txBody>
      </p:sp>
    </p:spTree>
    <p:extLst>
      <p:ext uri="{BB962C8B-B14F-4D97-AF65-F5344CB8AC3E}">
        <p14:creationId xmlns:p14="http://schemas.microsoft.com/office/powerpoint/2010/main" val="291872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2226</Words>
  <Application>Microsoft Office PowerPoint</Application>
  <PresentationFormat>Widescreen</PresentationFormat>
  <Paragraphs>208</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Arial Rounded MT Bold</vt:lpstr>
      <vt:lpstr>Calibri</vt:lpstr>
      <vt:lpstr>Calibri Light</vt:lpstr>
      <vt:lpstr>Courier New</vt:lpstr>
      <vt:lpstr>Helvetica</vt:lpstr>
      <vt:lpstr>Monotype Sorts</vt:lpstr>
      <vt:lpstr>Symbol</vt:lpstr>
      <vt:lpstr>Times New Roman</vt:lpstr>
      <vt:lpstr>Verdana</vt:lpstr>
      <vt:lpstr>Office Theme</vt:lpstr>
      <vt:lpstr>PowerPoint Presentation</vt:lpstr>
      <vt:lpstr>FILE SYSTEM IMPLEMENTATION :  </vt:lpstr>
      <vt:lpstr>File-System Structure</vt:lpstr>
      <vt:lpstr>Layered File System</vt:lpstr>
      <vt:lpstr>File System Implementation </vt:lpstr>
      <vt:lpstr>In-Memory File System Structures</vt:lpstr>
      <vt:lpstr>Virtual File Systems </vt:lpstr>
      <vt:lpstr>Directory Implementation</vt:lpstr>
      <vt:lpstr>Allocation Methods </vt:lpstr>
      <vt:lpstr>PowerPoint Presentation</vt:lpstr>
      <vt:lpstr>Contiguous Allocation </vt:lpstr>
      <vt:lpstr>Extent-Based Systems</vt:lpstr>
      <vt:lpstr>Allocation Methods - Linked</vt:lpstr>
      <vt:lpstr>Linked Allocation</vt:lpstr>
      <vt:lpstr>Allocation Methods - Linked</vt:lpstr>
      <vt:lpstr>Allocation Methods - Indexed</vt:lpstr>
      <vt:lpstr>Allocation Methods - Indexed</vt:lpstr>
      <vt:lpstr>Indexed Allocation</vt:lpstr>
      <vt:lpstr>Allocation Methods - Indexed</vt:lpstr>
      <vt:lpstr>Free-Space Management</vt:lpstr>
      <vt:lpstr>PowerPoint Presentation</vt:lpstr>
      <vt:lpstr>Free space management</vt:lpstr>
      <vt:lpstr>Space  maps</vt:lpstr>
      <vt:lpstr>Efficiency and Performance </vt:lpstr>
      <vt:lpstr>Efficiency and Performance </vt:lpstr>
      <vt:lpstr>Swap Space management</vt:lpstr>
      <vt:lpstr>Swap-space management </vt:lpstr>
      <vt:lpstr>Swap-space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ramasuga83@outlook.com</dc:creator>
  <cp:lastModifiedBy>ramasuga83@outlook.com</cp:lastModifiedBy>
  <cp:revision>24</cp:revision>
  <dcterms:created xsi:type="dcterms:W3CDTF">2020-03-13T09:22:33Z</dcterms:created>
  <dcterms:modified xsi:type="dcterms:W3CDTF">2020-03-13T17:17:58Z</dcterms:modified>
</cp:coreProperties>
</file>