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2" r:id="rId2"/>
    <p:sldMasterId id="2147483684" r:id="rId3"/>
    <p:sldMasterId id="2147483696" r:id="rId4"/>
  </p:sldMasterIdLst>
  <p:notesMasterIdLst>
    <p:notesMasterId r:id="rId115"/>
  </p:notesMasterIdLst>
  <p:handoutMasterIdLst>
    <p:handoutMasterId r:id="rId116"/>
  </p:handoutMasterIdLst>
  <p:sldIdLst>
    <p:sldId id="311" r:id="rId5"/>
    <p:sldId id="312" r:id="rId6"/>
    <p:sldId id="323" r:id="rId7"/>
    <p:sldId id="272" r:id="rId8"/>
    <p:sldId id="273" r:id="rId9"/>
    <p:sldId id="422" r:id="rId10"/>
    <p:sldId id="275" r:id="rId11"/>
    <p:sldId id="423" r:id="rId12"/>
    <p:sldId id="276" r:id="rId13"/>
    <p:sldId id="424" r:id="rId14"/>
    <p:sldId id="277" r:id="rId15"/>
    <p:sldId id="425" r:id="rId16"/>
    <p:sldId id="426" r:id="rId17"/>
    <p:sldId id="427" r:id="rId18"/>
    <p:sldId id="428" r:id="rId19"/>
    <p:sldId id="429" r:id="rId20"/>
    <p:sldId id="430" r:id="rId21"/>
    <p:sldId id="431" r:id="rId22"/>
    <p:sldId id="432" r:id="rId23"/>
    <p:sldId id="433" r:id="rId24"/>
    <p:sldId id="434" r:id="rId25"/>
    <p:sldId id="435" r:id="rId26"/>
    <p:sldId id="524" r:id="rId27"/>
    <p:sldId id="436" r:id="rId28"/>
    <p:sldId id="437" r:id="rId29"/>
    <p:sldId id="438" r:id="rId30"/>
    <p:sldId id="439" r:id="rId31"/>
    <p:sldId id="440" r:id="rId32"/>
    <p:sldId id="441" r:id="rId33"/>
    <p:sldId id="443" r:id="rId34"/>
    <p:sldId id="444" r:id="rId35"/>
    <p:sldId id="446" r:id="rId36"/>
    <p:sldId id="447" r:id="rId37"/>
    <p:sldId id="448" r:id="rId38"/>
    <p:sldId id="449" r:id="rId39"/>
    <p:sldId id="450" r:id="rId40"/>
    <p:sldId id="451" r:id="rId41"/>
    <p:sldId id="452" r:id="rId42"/>
    <p:sldId id="453" r:id="rId43"/>
    <p:sldId id="525" r:id="rId44"/>
    <p:sldId id="454" r:id="rId45"/>
    <p:sldId id="455" r:id="rId46"/>
    <p:sldId id="456" r:id="rId47"/>
    <p:sldId id="457" r:id="rId48"/>
    <p:sldId id="458" r:id="rId49"/>
    <p:sldId id="459" r:id="rId50"/>
    <p:sldId id="460" r:id="rId51"/>
    <p:sldId id="461" r:id="rId52"/>
    <p:sldId id="462" r:id="rId53"/>
    <p:sldId id="463" r:id="rId54"/>
    <p:sldId id="464" r:id="rId55"/>
    <p:sldId id="465" r:id="rId56"/>
    <p:sldId id="466" r:id="rId57"/>
    <p:sldId id="467" r:id="rId58"/>
    <p:sldId id="468" r:id="rId59"/>
    <p:sldId id="469" r:id="rId60"/>
    <p:sldId id="470" r:id="rId61"/>
    <p:sldId id="471" r:id="rId62"/>
    <p:sldId id="472" r:id="rId63"/>
    <p:sldId id="473" r:id="rId64"/>
    <p:sldId id="474" r:id="rId65"/>
    <p:sldId id="475" r:id="rId66"/>
    <p:sldId id="476" r:id="rId67"/>
    <p:sldId id="477" r:id="rId68"/>
    <p:sldId id="478" r:id="rId69"/>
    <p:sldId id="479" r:id="rId70"/>
    <p:sldId id="480" r:id="rId71"/>
    <p:sldId id="481" r:id="rId72"/>
    <p:sldId id="482" r:id="rId73"/>
    <p:sldId id="483" r:id="rId74"/>
    <p:sldId id="484" r:id="rId75"/>
    <p:sldId id="485" r:id="rId76"/>
    <p:sldId id="486" r:id="rId77"/>
    <p:sldId id="487" r:id="rId78"/>
    <p:sldId id="488" r:id="rId79"/>
    <p:sldId id="489" r:id="rId80"/>
    <p:sldId id="490" r:id="rId81"/>
    <p:sldId id="491" r:id="rId82"/>
    <p:sldId id="492" r:id="rId83"/>
    <p:sldId id="493" r:id="rId84"/>
    <p:sldId id="494" r:id="rId85"/>
    <p:sldId id="495" r:id="rId86"/>
    <p:sldId id="496" r:id="rId87"/>
    <p:sldId id="497" r:id="rId88"/>
    <p:sldId id="498" r:id="rId89"/>
    <p:sldId id="499" r:id="rId90"/>
    <p:sldId id="500" r:id="rId91"/>
    <p:sldId id="501" r:id="rId92"/>
    <p:sldId id="502" r:id="rId93"/>
    <p:sldId id="503" r:id="rId94"/>
    <p:sldId id="504" r:id="rId95"/>
    <p:sldId id="505" r:id="rId96"/>
    <p:sldId id="506" r:id="rId97"/>
    <p:sldId id="507" r:id="rId98"/>
    <p:sldId id="508" r:id="rId99"/>
    <p:sldId id="509" r:id="rId100"/>
    <p:sldId id="510" r:id="rId101"/>
    <p:sldId id="511" r:id="rId102"/>
    <p:sldId id="512" r:id="rId103"/>
    <p:sldId id="513" r:id="rId104"/>
    <p:sldId id="514" r:id="rId105"/>
    <p:sldId id="515" r:id="rId106"/>
    <p:sldId id="516" r:id="rId107"/>
    <p:sldId id="517" r:id="rId108"/>
    <p:sldId id="518" r:id="rId109"/>
    <p:sldId id="519" r:id="rId110"/>
    <p:sldId id="520" r:id="rId111"/>
    <p:sldId id="521" r:id="rId112"/>
    <p:sldId id="522" r:id="rId113"/>
    <p:sldId id="523"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99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presProps" Target="pres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C5A23-1E62-4C3B-B36C-22E389885DBF}"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IN"/>
        </a:p>
      </dgm:t>
    </dgm:pt>
    <dgm:pt modelId="{6E7CD89B-A80C-4F88-8169-11EF90FE6627}">
      <dgm:prSet phldrT="[Text]" custT="1"/>
      <dgm:spPr/>
      <dgm:t>
        <a:bodyPr/>
        <a:lstStyle/>
        <a:p>
          <a:r>
            <a:rPr lang="en-IN" sz="2000" dirty="0">
              <a:latin typeface="Cambria" panose="02040503050406030204" pitchFamily="18" charset="0"/>
              <a:ea typeface="Cambria" panose="02040503050406030204" pitchFamily="18" charset="0"/>
            </a:rPr>
            <a:t>Course Learning Rationale</a:t>
          </a:r>
        </a:p>
      </dgm:t>
    </dgm:pt>
    <dgm:pt modelId="{8932804C-72A6-4FFA-932B-FD5F39B3BB40}" type="parTrans" cxnId="{EE9FED44-9EE1-4E07-B32B-5F3CD4C57F58}">
      <dgm:prSet/>
      <dgm:spPr/>
      <dgm:t>
        <a:bodyPr/>
        <a:lstStyle/>
        <a:p>
          <a:endParaRPr lang="en-IN"/>
        </a:p>
      </dgm:t>
    </dgm:pt>
    <dgm:pt modelId="{ECC26341-9587-4BD6-9348-898F4B984FC0}" type="sibTrans" cxnId="{EE9FED44-9EE1-4E07-B32B-5F3CD4C57F58}">
      <dgm:prSet/>
      <dgm:spPr/>
      <dgm:t>
        <a:bodyPr/>
        <a:lstStyle/>
        <a:p>
          <a:endParaRPr lang="en-IN"/>
        </a:p>
      </dgm:t>
    </dgm:pt>
    <dgm:pt modelId="{F7B347F9-E94F-42FB-85B2-80169EDC70F5}">
      <dgm:prSet phldrT="[Text]" custT="1"/>
      <dgm:spPr/>
      <dgm:t>
        <a:bodyPr/>
        <a:lstStyle/>
        <a:p>
          <a:pPr algn="just"/>
          <a:r>
            <a:rPr lang="en-US" sz="1500" dirty="0"/>
            <a:t>Emphasize the importance of Memory Management concepts of an Operating system</a:t>
          </a:r>
          <a:endParaRPr lang="en-IN" sz="1400" dirty="0">
            <a:latin typeface="Cambria" panose="02040503050406030204" pitchFamily="18" charset="0"/>
            <a:ea typeface="Cambria" panose="02040503050406030204" pitchFamily="18" charset="0"/>
          </a:endParaRPr>
        </a:p>
      </dgm:t>
    </dgm:pt>
    <dgm:pt modelId="{75C148D8-C2E7-44F0-94F9-E1FE99BF1BBD}" type="parTrans" cxnId="{77AEE4BE-21F2-40A4-8D36-C18A5C2547B0}">
      <dgm:prSet/>
      <dgm:spPr/>
      <dgm:t>
        <a:bodyPr/>
        <a:lstStyle/>
        <a:p>
          <a:endParaRPr lang="en-IN"/>
        </a:p>
      </dgm:t>
    </dgm:pt>
    <dgm:pt modelId="{C726BDA6-1382-445E-8BC5-9EC025CC5002}" type="sibTrans" cxnId="{77AEE4BE-21F2-40A4-8D36-C18A5C2547B0}">
      <dgm:prSet/>
      <dgm:spPr/>
      <dgm:t>
        <a:bodyPr/>
        <a:lstStyle/>
        <a:p>
          <a:endParaRPr lang="en-IN"/>
        </a:p>
      </dgm:t>
    </dgm:pt>
    <dgm:pt modelId="{B8C49CD3-FE09-46EF-9A6B-F786BBAD4993}">
      <dgm:prSet phldrT="[Text]" custT="1"/>
      <dgm:spPr/>
      <dgm:t>
        <a:bodyPr/>
        <a:lstStyle/>
        <a:p>
          <a:r>
            <a:rPr lang="en-IN" sz="2000" dirty="0">
              <a:latin typeface="Cambria" panose="02040503050406030204" pitchFamily="18" charset="0"/>
              <a:ea typeface="Cambria" panose="02040503050406030204" pitchFamily="18" charset="0"/>
            </a:rPr>
            <a:t>Course Learning Outcomes</a:t>
          </a:r>
        </a:p>
      </dgm:t>
    </dgm:pt>
    <dgm:pt modelId="{8AC71B87-951F-472D-A491-E9319C1197EA}" type="parTrans" cxnId="{07DE15F3-221D-42EE-A432-805FA397E3C6}">
      <dgm:prSet/>
      <dgm:spPr/>
      <dgm:t>
        <a:bodyPr/>
        <a:lstStyle/>
        <a:p>
          <a:endParaRPr lang="en-IN"/>
        </a:p>
      </dgm:t>
    </dgm:pt>
    <dgm:pt modelId="{C876E869-05EF-4E5E-8D50-0329B4C4ECFC}" type="sibTrans" cxnId="{07DE15F3-221D-42EE-A432-805FA397E3C6}">
      <dgm:prSet/>
      <dgm:spPr/>
      <dgm:t>
        <a:bodyPr/>
        <a:lstStyle/>
        <a:p>
          <a:endParaRPr lang="en-IN"/>
        </a:p>
      </dgm:t>
    </dgm:pt>
    <dgm:pt modelId="{34032C73-4757-4502-9F89-6701E66C5F51}">
      <dgm:prSet phldrT="[Text]"/>
      <dgm:spPr/>
      <dgm:t>
        <a:bodyPr/>
        <a:lstStyle/>
        <a:p>
          <a:pPr algn="just"/>
          <a:r>
            <a:rPr lang="en-US" dirty="0"/>
            <a:t>Understand the need of Memory Management functions of an Operating system</a:t>
          </a:r>
          <a:endParaRPr lang="en-IN" dirty="0">
            <a:latin typeface="Cambria" panose="02040503050406030204" pitchFamily="18" charset="0"/>
            <a:ea typeface="Cambria" panose="02040503050406030204" pitchFamily="18" charset="0"/>
          </a:endParaRPr>
        </a:p>
      </dgm:t>
    </dgm:pt>
    <dgm:pt modelId="{4DEB2010-ADE8-41FA-8E79-2B964ED0B38B}" type="parTrans" cxnId="{0EBB69D3-12F5-404D-AF24-B672050E8E15}">
      <dgm:prSet/>
      <dgm:spPr/>
      <dgm:t>
        <a:bodyPr/>
        <a:lstStyle/>
        <a:p>
          <a:endParaRPr lang="en-IN"/>
        </a:p>
      </dgm:t>
    </dgm:pt>
    <dgm:pt modelId="{DB99BBF4-9015-4789-AD99-599BA51CF3E0}" type="sibTrans" cxnId="{0EBB69D3-12F5-404D-AF24-B672050E8E15}">
      <dgm:prSet/>
      <dgm:spPr/>
      <dgm:t>
        <a:bodyPr/>
        <a:lstStyle/>
        <a:p>
          <a:endParaRPr lang="en-IN"/>
        </a:p>
      </dgm:t>
    </dgm:pt>
    <dgm:pt modelId="{640981A6-9FCE-4620-9628-CD0437330210}">
      <dgm:prSet phldrT="[Text]"/>
      <dgm:spPr/>
      <dgm:t>
        <a:bodyPr/>
        <a:lstStyle/>
        <a:p>
          <a:pPr algn="just"/>
          <a:r>
            <a:rPr lang="en-US" dirty="0"/>
            <a:t>Find the significance of Device management role of an Operating system</a:t>
          </a:r>
          <a:endParaRPr lang="en-IN" dirty="0">
            <a:latin typeface="Cambria" panose="02040503050406030204" pitchFamily="18" charset="0"/>
            <a:ea typeface="Cambria" panose="02040503050406030204" pitchFamily="18" charset="0"/>
          </a:endParaRPr>
        </a:p>
      </dgm:t>
    </dgm:pt>
    <dgm:pt modelId="{7CB2F4CD-2DB7-4473-99B4-8BB4E60C59B3}" type="parTrans" cxnId="{B4CD53CE-6E9E-4598-8AC8-146F448D2BF8}">
      <dgm:prSet/>
      <dgm:spPr/>
      <dgm:t>
        <a:bodyPr/>
        <a:lstStyle/>
        <a:p>
          <a:endParaRPr lang="en-IN"/>
        </a:p>
      </dgm:t>
    </dgm:pt>
    <dgm:pt modelId="{D59EC7AF-6794-40A6-8353-D0D0054DFC15}" type="sibTrans" cxnId="{B4CD53CE-6E9E-4598-8AC8-146F448D2BF8}">
      <dgm:prSet/>
      <dgm:spPr/>
      <dgm:t>
        <a:bodyPr/>
        <a:lstStyle/>
        <a:p>
          <a:endParaRPr lang="en-IN"/>
        </a:p>
      </dgm:t>
    </dgm:pt>
    <dgm:pt modelId="{150A6882-F7EF-4E51-BC53-096A15E0F5F2}">
      <dgm:prSet custT="1"/>
      <dgm:spPr/>
      <dgm:t>
        <a:bodyPr/>
        <a:lstStyle/>
        <a:p>
          <a:pPr algn="l"/>
          <a:r>
            <a:rPr lang="en-US" sz="1500" dirty="0"/>
            <a:t>Realize the significance of Device Management part of an Operating system</a:t>
          </a:r>
          <a:endParaRPr lang="en-IN" sz="1500" dirty="0">
            <a:latin typeface="Cambria" panose="02040503050406030204" pitchFamily="18" charset="0"/>
            <a:ea typeface="Cambria" panose="02040503050406030204" pitchFamily="18" charset="0"/>
          </a:endParaRPr>
        </a:p>
      </dgm:t>
    </dgm:pt>
    <dgm:pt modelId="{43E23477-1282-4BD5-9725-AEFCE0D985CB}" type="parTrans" cxnId="{4B9D6BA4-C479-467C-9A5F-4D9627BBD278}">
      <dgm:prSet/>
      <dgm:spPr/>
      <dgm:t>
        <a:bodyPr/>
        <a:lstStyle/>
        <a:p>
          <a:endParaRPr lang="en-US"/>
        </a:p>
      </dgm:t>
    </dgm:pt>
    <dgm:pt modelId="{3FBC7B46-B8BD-4E95-BDB1-BD632B10AEA3}" type="sibTrans" cxnId="{4B9D6BA4-C479-467C-9A5F-4D9627BBD278}">
      <dgm:prSet/>
      <dgm:spPr/>
      <dgm:t>
        <a:bodyPr/>
        <a:lstStyle/>
        <a:p>
          <a:endParaRPr lang="en-US"/>
        </a:p>
      </dgm:t>
    </dgm:pt>
    <dgm:pt modelId="{E21FCEE4-42F0-4035-A720-BF22CE38F822}" type="pres">
      <dgm:prSet presAssocID="{1B3C5A23-1E62-4C3B-B36C-22E389885DBF}" presName="Name0" presStyleCnt="0">
        <dgm:presLayoutVars>
          <dgm:dir/>
          <dgm:animLvl val="lvl"/>
          <dgm:resizeHandles val="exact"/>
        </dgm:presLayoutVars>
      </dgm:prSet>
      <dgm:spPr/>
    </dgm:pt>
    <dgm:pt modelId="{83B76F9E-F944-44FF-AEE1-158A52562C98}" type="pres">
      <dgm:prSet presAssocID="{6E7CD89B-A80C-4F88-8169-11EF90FE6627}" presName="linNode" presStyleCnt="0"/>
      <dgm:spPr/>
    </dgm:pt>
    <dgm:pt modelId="{899F3A8F-4302-4F7A-B432-69B6C9AD8EC0}" type="pres">
      <dgm:prSet presAssocID="{6E7CD89B-A80C-4F88-8169-11EF90FE6627}" presName="parentText" presStyleLbl="node1" presStyleIdx="0" presStyleCnt="2" custScaleX="73721">
        <dgm:presLayoutVars>
          <dgm:chMax val="1"/>
          <dgm:bulletEnabled val="1"/>
        </dgm:presLayoutVars>
      </dgm:prSet>
      <dgm:spPr/>
    </dgm:pt>
    <dgm:pt modelId="{259F4FC4-55C9-4593-9177-1D2740681A98}" type="pres">
      <dgm:prSet presAssocID="{6E7CD89B-A80C-4F88-8169-11EF90FE6627}" presName="descendantText" presStyleLbl="alignAccFollowNode1" presStyleIdx="0" presStyleCnt="2" custScaleX="113139">
        <dgm:presLayoutVars>
          <dgm:bulletEnabled val="1"/>
        </dgm:presLayoutVars>
      </dgm:prSet>
      <dgm:spPr/>
    </dgm:pt>
    <dgm:pt modelId="{40872DE4-A8B4-4393-BB87-AB259A9231AF}" type="pres">
      <dgm:prSet presAssocID="{ECC26341-9587-4BD6-9348-898F4B984FC0}" presName="sp" presStyleCnt="0"/>
      <dgm:spPr/>
    </dgm:pt>
    <dgm:pt modelId="{0EAED778-23A4-4C0F-9A06-4C9000548B06}" type="pres">
      <dgm:prSet presAssocID="{B8C49CD3-FE09-46EF-9A6B-F786BBAD4993}" presName="linNode" presStyleCnt="0"/>
      <dgm:spPr/>
    </dgm:pt>
    <dgm:pt modelId="{49549F19-2C7E-41E2-9709-A80023336566}" type="pres">
      <dgm:prSet presAssocID="{B8C49CD3-FE09-46EF-9A6B-F786BBAD4993}" presName="parentText" presStyleLbl="node1" presStyleIdx="1" presStyleCnt="2" custScaleX="72786">
        <dgm:presLayoutVars>
          <dgm:chMax val="1"/>
          <dgm:bulletEnabled val="1"/>
        </dgm:presLayoutVars>
      </dgm:prSet>
      <dgm:spPr/>
    </dgm:pt>
    <dgm:pt modelId="{A92E7A08-207B-4BF7-9270-7A41CCA555DD}" type="pres">
      <dgm:prSet presAssocID="{B8C49CD3-FE09-46EF-9A6B-F786BBAD4993}" presName="descendantText" presStyleLbl="alignAccFollowNode1" presStyleIdx="1" presStyleCnt="2" custScaleX="113029">
        <dgm:presLayoutVars>
          <dgm:bulletEnabled val="1"/>
        </dgm:presLayoutVars>
      </dgm:prSet>
      <dgm:spPr/>
    </dgm:pt>
  </dgm:ptLst>
  <dgm:cxnLst>
    <dgm:cxn modelId="{677A4A32-CA86-4D28-B036-C8333E946BDD}" type="presOf" srcId="{B8C49CD3-FE09-46EF-9A6B-F786BBAD4993}" destId="{49549F19-2C7E-41E2-9709-A80023336566}" srcOrd="0" destOrd="0" presId="urn:microsoft.com/office/officeart/2005/8/layout/vList5"/>
    <dgm:cxn modelId="{EE9FED44-9EE1-4E07-B32B-5F3CD4C57F58}" srcId="{1B3C5A23-1E62-4C3B-B36C-22E389885DBF}" destId="{6E7CD89B-A80C-4F88-8169-11EF90FE6627}" srcOrd="0" destOrd="0" parTransId="{8932804C-72A6-4FFA-932B-FD5F39B3BB40}" sibTransId="{ECC26341-9587-4BD6-9348-898F4B984FC0}"/>
    <dgm:cxn modelId="{88CB246E-97F9-41B2-A4E1-A629F82AD783}" type="presOf" srcId="{34032C73-4757-4502-9F89-6701E66C5F51}" destId="{A92E7A08-207B-4BF7-9270-7A41CCA555DD}" srcOrd="0" destOrd="0" presId="urn:microsoft.com/office/officeart/2005/8/layout/vList5"/>
    <dgm:cxn modelId="{0205458E-924E-4C3A-9E66-E45528E9E263}" type="presOf" srcId="{640981A6-9FCE-4620-9628-CD0437330210}" destId="{A92E7A08-207B-4BF7-9270-7A41CCA555DD}" srcOrd="0" destOrd="1" presId="urn:microsoft.com/office/officeart/2005/8/layout/vList5"/>
    <dgm:cxn modelId="{74C1FC9F-C88B-402E-9A3A-BB85C97AF454}" type="presOf" srcId="{1B3C5A23-1E62-4C3B-B36C-22E389885DBF}" destId="{E21FCEE4-42F0-4035-A720-BF22CE38F822}" srcOrd="0" destOrd="0" presId="urn:microsoft.com/office/officeart/2005/8/layout/vList5"/>
    <dgm:cxn modelId="{4B9D6BA4-C479-467C-9A5F-4D9627BBD278}" srcId="{6E7CD89B-A80C-4F88-8169-11EF90FE6627}" destId="{150A6882-F7EF-4E51-BC53-096A15E0F5F2}" srcOrd="1" destOrd="0" parTransId="{43E23477-1282-4BD5-9725-AEFCE0D985CB}" sibTransId="{3FBC7B46-B8BD-4E95-BDB1-BD632B10AEA3}"/>
    <dgm:cxn modelId="{073D60BB-1F74-46B4-A54D-8BA9249E33AE}" type="presOf" srcId="{6E7CD89B-A80C-4F88-8169-11EF90FE6627}" destId="{899F3A8F-4302-4F7A-B432-69B6C9AD8EC0}" srcOrd="0" destOrd="0" presId="urn:microsoft.com/office/officeart/2005/8/layout/vList5"/>
    <dgm:cxn modelId="{77AEE4BE-21F2-40A4-8D36-C18A5C2547B0}" srcId="{6E7CD89B-A80C-4F88-8169-11EF90FE6627}" destId="{F7B347F9-E94F-42FB-85B2-80169EDC70F5}" srcOrd="0" destOrd="0" parTransId="{75C148D8-C2E7-44F0-94F9-E1FE99BF1BBD}" sibTransId="{C726BDA6-1382-445E-8BC5-9EC025CC5002}"/>
    <dgm:cxn modelId="{E4339DC3-453A-4EA3-9BD3-5ACB05034967}" type="presOf" srcId="{F7B347F9-E94F-42FB-85B2-80169EDC70F5}" destId="{259F4FC4-55C9-4593-9177-1D2740681A98}" srcOrd="0" destOrd="0" presId="urn:microsoft.com/office/officeart/2005/8/layout/vList5"/>
    <dgm:cxn modelId="{B4CD53CE-6E9E-4598-8AC8-146F448D2BF8}" srcId="{B8C49CD3-FE09-46EF-9A6B-F786BBAD4993}" destId="{640981A6-9FCE-4620-9628-CD0437330210}" srcOrd="1" destOrd="0" parTransId="{7CB2F4CD-2DB7-4473-99B4-8BB4E60C59B3}" sibTransId="{D59EC7AF-6794-40A6-8353-D0D0054DFC15}"/>
    <dgm:cxn modelId="{0EBB69D3-12F5-404D-AF24-B672050E8E15}" srcId="{B8C49CD3-FE09-46EF-9A6B-F786BBAD4993}" destId="{34032C73-4757-4502-9F89-6701E66C5F51}" srcOrd="0" destOrd="0" parTransId="{4DEB2010-ADE8-41FA-8E79-2B964ED0B38B}" sibTransId="{DB99BBF4-9015-4789-AD99-599BA51CF3E0}"/>
    <dgm:cxn modelId="{437BD9D7-FF12-4924-B05B-28DE4B3AC4A5}" type="presOf" srcId="{150A6882-F7EF-4E51-BC53-096A15E0F5F2}" destId="{259F4FC4-55C9-4593-9177-1D2740681A98}" srcOrd="0" destOrd="1" presId="urn:microsoft.com/office/officeart/2005/8/layout/vList5"/>
    <dgm:cxn modelId="{07DE15F3-221D-42EE-A432-805FA397E3C6}" srcId="{1B3C5A23-1E62-4C3B-B36C-22E389885DBF}" destId="{B8C49CD3-FE09-46EF-9A6B-F786BBAD4993}" srcOrd="1" destOrd="0" parTransId="{8AC71B87-951F-472D-A491-E9319C1197EA}" sibTransId="{C876E869-05EF-4E5E-8D50-0329B4C4ECFC}"/>
    <dgm:cxn modelId="{DC8ECEC3-2E4C-4109-988D-5A23A5030E96}" type="presParOf" srcId="{E21FCEE4-42F0-4035-A720-BF22CE38F822}" destId="{83B76F9E-F944-44FF-AEE1-158A52562C98}" srcOrd="0" destOrd="0" presId="urn:microsoft.com/office/officeart/2005/8/layout/vList5"/>
    <dgm:cxn modelId="{4A1CE502-B868-43BD-AAB4-B872C074D1F2}" type="presParOf" srcId="{83B76F9E-F944-44FF-AEE1-158A52562C98}" destId="{899F3A8F-4302-4F7A-B432-69B6C9AD8EC0}" srcOrd="0" destOrd="0" presId="urn:microsoft.com/office/officeart/2005/8/layout/vList5"/>
    <dgm:cxn modelId="{8907A7DF-3B29-49D8-A0EB-022140052795}" type="presParOf" srcId="{83B76F9E-F944-44FF-AEE1-158A52562C98}" destId="{259F4FC4-55C9-4593-9177-1D2740681A98}" srcOrd="1" destOrd="0" presId="urn:microsoft.com/office/officeart/2005/8/layout/vList5"/>
    <dgm:cxn modelId="{9814331D-F117-434E-9E64-4D40103CA4AA}" type="presParOf" srcId="{E21FCEE4-42F0-4035-A720-BF22CE38F822}" destId="{40872DE4-A8B4-4393-BB87-AB259A9231AF}" srcOrd="1" destOrd="0" presId="urn:microsoft.com/office/officeart/2005/8/layout/vList5"/>
    <dgm:cxn modelId="{1B19F7CD-1462-4349-BC4A-9F9EEA6FAC53}" type="presParOf" srcId="{E21FCEE4-42F0-4035-A720-BF22CE38F822}" destId="{0EAED778-23A4-4C0F-9A06-4C9000548B06}" srcOrd="2" destOrd="0" presId="urn:microsoft.com/office/officeart/2005/8/layout/vList5"/>
    <dgm:cxn modelId="{B1C87C4B-7474-45D4-ADC9-699C770EC00B}" type="presParOf" srcId="{0EAED778-23A4-4C0F-9A06-4C9000548B06}" destId="{49549F19-2C7E-41E2-9709-A80023336566}" srcOrd="0" destOrd="0" presId="urn:microsoft.com/office/officeart/2005/8/layout/vList5"/>
    <dgm:cxn modelId="{BA534610-9F16-4040-A6E1-9B0F2D648D8B}" type="presParOf" srcId="{0EAED778-23A4-4C0F-9A06-4C9000548B06}" destId="{A92E7A08-207B-4BF7-9270-7A41CCA555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DC51FB-3CB1-4592-B9BF-B85441FDFA2F}" type="doc">
      <dgm:prSet loTypeId="urn:microsoft.com/office/officeart/2005/8/layout/hList1" loCatId="list" qsTypeId="urn:microsoft.com/office/officeart/2005/8/quickstyle/simple5" qsCatId="simple" csTypeId="urn:microsoft.com/office/officeart/2005/8/colors/accent3_2" csCatId="accent3" phldr="1"/>
      <dgm:spPr/>
      <dgm:t>
        <a:bodyPr/>
        <a:lstStyle/>
        <a:p>
          <a:endParaRPr lang="en-IN"/>
        </a:p>
      </dgm:t>
    </dgm:pt>
    <dgm:pt modelId="{B7C4E704-05D0-4662-BBCD-A73AC5875522}">
      <dgm:prSet phldrT="[Text]" custT="1"/>
      <dgm:spPr/>
      <dgm:t>
        <a:bodyPr/>
        <a:lstStyle/>
        <a:p>
          <a:r>
            <a:rPr lang="en-IN" sz="2000" b="1" dirty="0">
              <a:latin typeface="Cambria" panose="02040503050406030204" pitchFamily="18" charset="0"/>
              <a:ea typeface="Cambria" panose="02040503050406030204" pitchFamily="18" charset="0"/>
            </a:rPr>
            <a:t>Learning Resources </a:t>
          </a:r>
        </a:p>
      </dgm:t>
    </dgm:pt>
    <dgm:pt modelId="{2FAEA956-5C7B-47DE-BF59-B3032600ABF6}" type="parTrans" cxnId="{1FD51B12-AB3A-4815-A1E1-1B7869523EF2}">
      <dgm:prSet/>
      <dgm:spPr/>
      <dgm:t>
        <a:bodyPr/>
        <a:lstStyle/>
        <a:p>
          <a:endParaRPr lang="en-IN"/>
        </a:p>
      </dgm:t>
    </dgm:pt>
    <dgm:pt modelId="{AE1AF29C-93A5-41C7-88AB-7BBD6C32DF28}" type="sibTrans" cxnId="{1FD51B12-AB3A-4815-A1E1-1B7869523EF2}">
      <dgm:prSet/>
      <dgm:spPr/>
      <dgm:t>
        <a:bodyPr/>
        <a:lstStyle/>
        <a:p>
          <a:endParaRPr lang="en-IN"/>
        </a:p>
      </dgm:t>
    </dgm:pt>
    <dgm:pt modelId="{1BB360A5-EACC-42F6-8845-03EB35D5AD75}">
      <dgm:prSet phldrT="[Tex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Abraham </a:t>
          </a:r>
          <a:r>
            <a:rPr lang="en-IN" sz="1400" dirty="0" err="1">
              <a:latin typeface="Cambria" panose="02040503050406030204" pitchFamily="18" charset="0"/>
              <a:ea typeface="Cambria" panose="02040503050406030204" pitchFamily="18" charset="0"/>
            </a:rPr>
            <a:t>Silberschatz</a:t>
          </a:r>
          <a:r>
            <a:rPr lang="en-IN" sz="1400" dirty="0">
              <a:latin typeface="Cambria" panose="02040503050406030204" pitchFamily="18" charset="0"/>
              <a:ea typeface="Cambria" panose="02040503050406030204" pitchFamily="18" charset="0"/>
            </a:rPr>
            <a:t>, Peter Baer Galvin, Greg Gagne, Operating systems, 9th ed., John Wiley &amp; Sons, 2013 </a:t>
          </a:r>
        </a:p>
      </dgm:t>
    </dgm:pt>
    <dgm:pt modelId="{34C82679-B219-41C7-A205-7678B44FE555}" type="parTrans" cxnId="{4322F813-CCC6-4076-B521-FA2B04035223}">
      <dgm:prSet/>
      <dgm:spPr/>
      <dgm:t>
        <a:bodyPr/>
        <a:lstStyle/>
        <a:p>
          <a:endParaRPr lang="en-IN"/>
        </a:p>
      </dgm:t>
    </dgm:pt>
    <dgm:pt modelId="{6B52CAC6-3721-420F-9F8C-8058651406CB}" type="sibTrans" cxnId="{4322F813-CCC6-4076-B521-FA2B04035223}">
      <dgm:prSet/>
      <dgm:spPr/>
      <dgm:t>
        <a:bodyPr/>
        <a:lstStyle/>
        <a:p>
          <a:endParaRPr lang="en-IN"/>
        </a:p>
      </dgm:t>
    </dgm:pt>
    <dgm:pt modelId="{9E6E6D8A-0FB0-418F-A095-61C74FC98A5E}">
      <dgm:prSe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William Stallings, Operating Systems-Internals and Design Principles, 7th ed., Prentice Hall, 2012</a:t>
          </a:r>
        </a:p>
      </dgm:t>
    </dgm:pt>
    <dgm:pt modelId="{7A398BF3-0607-4560-BACA-3FF63FE2419D}" type="parTrans" cxnId="{36B2AFBF-2699-4259-A9A5-5171F322E693}">
      <dgm:prSet/>
      <dgm:spPr/>
      <dgm:t>
        <a:bodyPr/>
        <a:lstStyle/>
        <a:p>
          <a:endParaRPr lang="en-IN"/>
        </a:p>
      </dgm:t>
    </dgm:pt>
    <dgm:pt modelId="{3B06F172-BBF3-470C-AC1B-70E179005BED}" type="sibTrans" cxnId="{36B2AFBF-2699-4259-A9A5-5171F322E693}">
      <dgm:prSet/>
      <dgm:spPr/>
      <dgm:t>
        <a:bodyPr/>
        <a:lstStyle/>
        <a:p>
          <a:endParaRPr lang="en-IN"/>
        </a:p>
      </dgm:t>
    </dgm:pt>
    <dgm:pt modelId="{F403FE14-FD19-4958-ACDD-76ADEB6C5977}">
      <dgm:prSe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Andrew </a:t>
          </a:r>
          <a:r>
            <a:rPr lang="en-IN" sz="1400" dirty="0" err="1">
              <a:latin typeface="Cambria" panose="02040503050406030204" pitchFamily="18" charset="0"/>
              <a:ea typeface="Cambria" panose="02040503050406030204" pitchFamily="18" charset="0"/>
            </a:rPr>
            <a:t>S.Tanenbaum</a:t>
          </a:r>
          <a:r>
            <a:rPr lang="en-IN" sz="1400" dirty="0">
              <a:latin typeface="Cambria" panose="02040503050406030204" pitchFamily="18" charset="0"/>
              <a:ea typeface="Cambria" panose="02040503050406030204" pitchFamily="18" charset="0"/>
            </a:rPr>
            <a:t>, Herbert Bos, Modern Operating systems, 4th ed., Pearson, 2015</a:t>
          </a:r>
        </a:p>
      </dgm:t>
    </dgm:pt>
    <dgm:pt modelId="{F0494B05-C199-40D7-9809-ABE20B62D65C}" type="parTrans" cxnId="{A2E2AB29-7C35-47C2-8159-8FEEAC9AE88E}">
      <dgm:prSet/>
      <dgm:spPr/>
      <dgm:t>
        <a:bodyPr/>
        <a:lstStyle/>
        <a:p>
          <a:endParaRPr lang="en-IN"/>
        </a:p>
      </dgm:t>
    </dgm:pt>
    <dgm:pt modelId="{5EDE18C9-802A-4136-BE06-9D225F7B439D}" type="sibTrans" cxnId="{A2E2AB29-7C35-47C2-8159-8FEEAC9AE88E}">
      <dgm:prSet/>
      <dgm:spPr/>
      <dgm:t>
        <a:bodyPr/>
        <a:lstStyle/>
        <a:p>
          <a:endParaRPr lang="en-IN"/>
        </a:p>
      </dgm:t>
    </dgm:pt>
    <dgm:pt modelId="{E5E25055-12A1-4925-90B4-39B125C4544F}">
      <dgm:prSe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Bryant </a:t>
          </a:r>
          <a:r>
            <a:rPr lang="en-IN" sz="1400" dirty="0" err="1">
              <a:latin typeface="Cambria" panose="02040503050406030204" pitchFamily="18" charset="0"/>
              <a:ea typeface="Cambria" panose="02040503050406030204" pitchFamily="18" charset="0"/>
            </a:rPr>
            <a:t>O‟Hallaxn</a:t>
          </a:r>
          <a:r>
            <a:rPr lang="en-IN" sz="1400" dirty="0">
              <a:latin typeface="Cambria" panose="02040503050406030204" pitchFamily="18" charset="0"/>
              <a:ea typeface="Cambria" panose="02040503050406030204" pitchFamily="18" charset="0"/>
            </a:rPr>
            <a:t>, Computer systems- A </a:t>
          </a:r>
          <a:r>
            <a:rPr lang="en-IN" sz="1400" dirty="0" err="1">
              <a:latin typeface="Cambria" panose="02040503050406030204" pitchFamily="18" charset="0"/>
              <a:ea typeface="Cambria" panose="02040503050406030204" pitchFamily="18" charset="0"/>
            </a:rPr>
            <a:t>Programmer‟s</a:t>
          </a:r>
          <a:r>
            <a:rPr lang="en-IN" sz="1400" dirty="0">
              <a:latin typeface="Cambria" panose="02040503050406030204" pitchFamily="18" charset="0"/>
              <a:ea typeface="Cambria" panose="02040503050406030204" pitchFamily="18" charset="0"/>
            </a:rPr>
            <a:t>  Perspective, Pearson, 2015</a:t>
          </a:r>
        </a:p>
      </dgm:t>
    </dgm:pt>
    <dgm:pt modelId="{9FE9F136-4E05-4B31-8C02-12E061937247}" type="parTrans" cxnId="{AE7DD123-474E-4B2F-9A96-0172F3945624}">
      <dgm:prSet/>
      <dgm:spPr/>
      <dgm:t>
        <a:bodyPr/>
        <a:lstStyle/>
        <a:p>
          <a:endParaRPr lang="en-IN"/>
        </a:p>
      </dgm:t>
    </dgm:pt>
    <dgm:pt modelId="{756D71A6-CDF6-4B0D-81DE-4927B51B4A4A}" type="sibTrans" cxnId="{AE7DD123-474E-4B2F-9A96-0172F3945624}">
      <dgm:prSet/>
      <dgm:spPr/>
      <dgm:t>
        <a:bodyPr/>
        <a:lstStyle/>
        <a:p>
          <a:endParaRPr lang="en-IN"/>
        </a:p>
      </dgm:t>
    </dgm:pt>
    <dgm:pt modelId="{4F8D8353-1B2C-4BAE-A430-5C5228C8E150}" type="pres">
      <dgm:prSet presAssocID="{4DDC51FB-3CB1-4592-B9BF-B85441FDFA2F}" presName="Name0" presStyleCnt="0">
        <dgm:presLayoutVars>
          <dgm:dir/>
          <dgm:animLvl val="lvl"/>
          <dgm:resizeHandles val="exact"/>
        </dgm:presLayoutVars>
      </dgm:prSet>
      <dgm:spPr/>
    </dgm:pt>
    <dgm:pt modelId="{5DB0A64F-CCEC-42D7-954E-998A03F36649}" type="pres">
      <dgm:prSet presAssocID="{B7C4E704-05D0-4662-BBCD-A73AC5875522}" presName="composite" presStyleCnt="0"/>
      <dgm:spPr/>
    </dgm:pt>
    <dgm:pt modelId="{4E950052-9A17-4F9C-A698-36DFE3C0E8CC}" type="pres">
      <dgm:prSet presAssocID="{B7C4E704-05D0-4662-BBCD-A73AC5875522}" presName="parTx" presStyleLbl="alignNode1" presStyleIdx="0" presStyleCnt="1" custLinFactNeighborX="449" custLinFactNeighborY="-1958">
        <dgm:presLayoutVars>
          <dgm:chMax val="0"/>
          <dgm:chPref val="0"/>
          <dgm:bulletEnabled val="1"/>
        </dgm:presLayoutVars>
      </dgm:prSet>
      <dgm:spPr/>
    </dgm:pt>
    <dgm:pt modelId="{5F168113-0AA4-494E-984E-DEDBAF31C3A9}" type="pres">
      <dgm:prSet presAssocID="{B7C4E704-05D0-4662-BBCD-A73AC5875522}" presName="desTx" presStyleLbl="alignAccFollowNode1" presStyleIdx="0" presStyleCnt="1" custScaleY="100000" custLinFactNeighborX="-1701" custLinFactNeighborY="2981">
        <dgm:presLayoutVars>
          <dgm:bulletEnabled val="1"/>
        </dgm:presLayoutVars>
      </dgm:prSet>
      <dgm:spPr/>
    </dgm:pt>
  </dgm:ptLst>
  <dgm:cxnLst>
    <dgm:cxn modelId="{1FD51B12-AB3A-4815-A1E1-1B7869523EF2}" srcId="{4DDC51FB-3CB1-4592-B9BF-B85441FDFA2F}" destId="{B7C4E704-05D0-4662-BBCD-A73AC5875522}" srcOrd="0" destOrd="0" parTransId="{2FAEA956-5C7B-47DE-BF59-B3032600ABF6}" sibTransId="{AE1AF29C-93A5-41C7-88AB-7BBD6C32DF28}"/>
    <dgm:cxn modelId="{4322F813-CCC6-4076-B521-FA2B04035223}" srcId="{B7C4E704-05D0-4662-BBCD-A73AC5875522}" destId="{1BB360A5-EACC-42F6-8845-03EB35D5AD75}" srcOrd="0" destOrd="0" parTransId="{34C82679-B219-41C7-A205-7678B44FE555}" sibTransId="{6B52CAC6-3721-420F-9F8C-8058651406CB}"/>
    <dgm:cxn modelId="{C0D44421-9E9C-4E6C-BCB2-7D4D5C07BAF0}" type="presOf" srcId="{B7C4E704-05D0-4662-BBCD-A73AC5875522}" destId="{4E950052-9A17-4F9C-A698-36DFE3C0E8CC}" srcOrd="0" destOrd="0" presId="urn:microsoft.com/office/officeart/2005/8/layout/hList1"/>
    <dgm:cxn modelId="{AE7DD123-474E-4B2F-9A96-0172F3945624}" srcId="{B7C4E704-05D0-4662-BBCD-A73AC5875522}" destId="{E5E25055-12A1-4925-90B4-39B125C4544F}" srcOrd="3" destOrd="0" parTransId="{9FE9F136-4E05-4B31-8C02-12E061937247}" sibTransId="{756D71A6-CDF6-4B0D-81DE-4927B51B4A4A}"/>
    <dgm:cxn modelId="{DBC1DB24-EE27-426A-B337-A6A639B3F5FA}" type="presOf" srcId="{1BB360A5-EACC-42F6-8845-03EB35D5AD75}" destId="{5F168113-0AA4-494E-984E-DEDBAF31C3A9}" srcOrd="0" destOrd="0" presId="urn:microsoft.com/office/officeart/2005/8/layout/hList1"/>
    <dgm:cxn modelId="{A2E2AB29-7C35-47C2-8159-8FEEAC9AE88E}" srcId="{B7C4E704-05D0-4662-BBCD-A73AC5875522}" destId="{F403FE14-FD19-4958-ACDD-76ADEB6C5977}" srcOrd="2" destOrd="0" parTransId="{F0494B05-C199-40D7-9809-ABE20B62D65C}" sibTransId="{5EDE18C9-802A-4136-BE06-9D225F7B439D}"/>
    <dgm:cxn modelId="{C48ED13F-5740-4D1D-A823-5363DCE5BF07}" type="presOf" srcId="{4DDC51FB-3CB1-4592-B9BF-B85441FDFA2F}" destId="{4F8D8353-1B2C-4BAE-A430-5C5228C8E150}" srcOrd="0" destOrd="0" presId="urn:microsoft.com/office/officeart/2005/8/layout/hList1"/>
    <dgm:cxn modelId="{3DA31C4B-0820-4BC6-9B77-36BFC8D854E6}" type="presOf" srcId="{E5E25055-12A1-4925-90B4-39B125C4544F}" destId="{5F168113-0AA4-494E-984E-DEDBAF31C3A9}" srcOrd="0" destOrd="3" presId="urn:microsoft.com/office/officeart/2005/8/layout/hList1"/>
    <dgm:cxn modelId="{F952FDBD-7BA6-4D7E-889A-589406E7002E}" type="presOf" srcId="{F403FE14-FD19-4958-ACDD-76ADEB6C5977}" destId="{5F168113-0AA4-494E-984E-DEDBAF31C3A9}" srcOrd="0" destOrd="2" presId="urn:microsoft.com/office/officeart/2005/8/layout/hList1"/>
    <dgm:cxn modelId="{36B2AFBF-2699-4259-A9A5-5171F322E693}" srcId="{B7C4E704-05D0-4662-BBCD-A73AC5875522}" destId="{9E6E6D8A-0FB0-418F-A095-61C74FC98A5E}" srcOrd="1" destOrd="0" parTransId="{7A398BF3-0607-4560-BACA-3FF63FE2419D}" sibTransId="{3B06F172-BBF3-470C-AC1B-70E179005BED}"/>
    <dgm:cxn modelId="{69D5F7D2-CB58-4C10-BD36-708A8B9AF1D2}" type="presOf" srcId="{9E6E6D8A-0FB0-418F-A095-61C74FC98A5E}" destId="{5F168113-0AA4-494E-984E-DEDBAF31C3A9}" srcOrd="0" destOrd="1" presId="urn:microsoft.com/office/officeart/2005/8/layout/hList1"/>
    <dgm:cxn modelId="{4E691689-7282-4D2D-B71A-7263866EC968}" type="presParOf" srcId="{4F8D8353-1B2C-4BAE-A430-5C5228C8E150}" destId="{5DB0A64F-CCEC-42D7-954E-998A03F36649}" srcOrd="0" destOrd="0" presId="urn:microsoft.com/office/officeart/2005/8/layout/hList1"/>
    <dgm:cxn modelId="{CCFA3EFB-5373-4ECC-8D99-FC6BB83FBAB4}" type="presParOf" srcId="{5DB0A64F-CCEC-42D7-954E-998A03F36649}" destId="{4E950052-9A17-4F9C-A698-36DFE3C0E8CC}" srcOrd="0" destOrd="0" presId="urn:microsoft.com/office/officeart/2005/8/layout/hList1"/>
    <dgm:cxn modelId="{A91A4F59-8ABD-4EEF-BBEB-F626A9707BE3}" type="presParOf" srcId="{5DB0A64F-CCEC-42D7-954E-998A03F36649}" destId="{5F168113-0AA4-494E-984E-DEDBAF31C3A9}"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F4FC4-55C9-4593-9177-1D2740681A98}">
      <dsp:nvSpPr>
        <dsp:cNvPr id="0" name=""/>
        <dsp:cNvSpPr/>
      </dsp:nvSpPr>
      <dsp:spPr>
        <a:xfrm rot="5400000">
          <a:off x="5044578" y="-2602343"/>
          <a:ext cx="838798" cy="6253237"/>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45720" rIns="91440" bIns="45720" numCol="1" spcCol="1270" anchor="ctr" anchorCtr="0">
          <a:noAutofit/>
        </a:bodyPr>
        <a:lstStyle/>
        <a:p>
          <a:pPr marL="114300" lvl="1" indent="-114300" algn="just" defTabSz="666750">
            <a:lnSpc>
              <a:spcPct val="90000"/>
            </a:lnSpc>
            <a:spcBef>
              <a:spcPct val="0"/>
            </a:spcBef>
            <a:spcAft>
              <a:spcPct val="15000"/>
            </a:spcAft>
            <a:buChar char="•"/>
          </a:pPr>
          <a:r>
            <a:rPr lang="en-US" sz="1500" kern="1200" dirty="0"/>
            <a:t>Emphasize the importance of Memory Management concepts of an Operating system</a:t>
          </a:r>
          <a:endParaRPr lang="en-IN" sz="1400" kern="1200" dirty="0">
            <a:latin typeface="Cambria" panose="02040503050406030204" pitchFamily="18" charset="0"/>
            <a:ea typeface="Cambria" panose="02040503050406030204" pitchFamily="18" charset="0"/>
          </a:endParaRPr>
        </a:p>
        <a:p>
          <a:pPr marL="114300" lvl="1" indent="-114300" algn="l" defTabSz="666750">
            <a:lnSpc>
              <a:spcPct val="90000"/>
            </a:lnSpc>
            <a:spcBef>
              <a:spcPct val="0"/>
            </a:spcBef>
            <a:spcAft>
              <a:spcPct val="15000"/>
            </a:spcAft>
            <a:buChar char="•"/>
          </a:pPr>
          <a:r>
            <a:rPr lang="en-US" sz="1500" kern="1200" dirty="0"/>
            <a:t>Realize the significance of Device Management part of an Operating system</a:t>
          </a:r>
          <a:endParaRPr lang="en-IN" sz="1500" kern="1200" dirty="0">
            <a:latin typeface="Cambria" panose="02040503050406030204" pitchFamily="18" charset="0"/>
            <a:ea typeface="Cambria" panose="02040503050406030204" pitchFamily="18" charset="0"/>
          </a:endParaRPr>
        </a:p>
      </dsp:txBody>
      <dsp:txXfrm rot="-5400000">
        <a:off x="2337359" y="145823"/>
        <a:ext cx="6212290" cy="756904"/>
      </dsp:txXfrm>
    </dsp:sp>
    <dsp:sp modelId="{899F3A8F-4302-4F7A-B432-69B6C9AD8EC0}">
      <dsp:nvSpPr>
        <dsp:cNvPr id="0" name=""/>
        <dsp:cNvSpPr/>
      </dsp:nvSpPr>
      <dsp:spPr>
        <a:xfrm>
          <a:off x="45402" y="26"/>
          <a:ext cx="2291956" cy="1048498"/>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Course Learning Rationale</a:t>
          </a:r>
        </a:p>
      </dsp:txBody>
      <dsp:txXfrm>
        <a:off x="96585" y="51209"/>
        <a:ext cx="2189590" cy="946132"/>
      </dsp:txXfrm>
    </dsp:sp>
    <dsp:sp modelId="{A92E7A08-207B-4BF7-9270-7A41CCA555DD}">
      <dsp:nvSpPr>
        <dsp:cNvPr id="0" name=""/>
        <dsp:cNvSpPr/>
      </dsp:nvSpPr>
      <dsp:spPr>
        <a:xfrm rot="5400000">
          <a:off x="5012470" y="-1498380"/>
          <a:ext cx="838798" cy="6247158"/>
        </a:xfrm>
        <a:prstGeom prst="round2SameRect">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a:lnSpc>
              <a:spcPct val="90000"/>
            </a:lnSpc>
            <a:spcBef>
              <a:spcPct val="0"/>
            </a:spcBef>
            <a:spcAft>
              <a:spcPct val="15000"/>
            </a:spcAft>
            <a:buChar char="•"/>
          </a:pPr>
          <a:r>
            <a:rPr lang="en-US" sz="1500" kern="1200" dirty="0"/>
            <a:t>Understand the need of Memory Management functions of an Operating system</a:t>
          </a:r>
          <a:endParaRPr lang="en-IN" sz="1500" kern="1200" dirty="0">
            <a:latin typeface="Cambria" panose="02040503050406030204" pitchFamily="18" charset="0"/>
            <a:ea typeface="Cambria" panose="02040503050406030204" pitchFamily="18" charset="0"/>
          </a:endParaRPr>
        </a:p>
        <a:p>
          <a:pPr marL="114300" lvl="1" indent="-114300" algn="just" defTabSz="666750">
            <a:lnSpc>
              <a:spcPct val="90000"/>
            </a:lnSpc>
            <a:spcBef>
              <a:spcPct val="0"/>
            </a:spcBef>
            <a:spcAft>
              <a:spcPct val="15000"/>
            </a:spcAft>
            <a:buChar char="•"/>
          </a:pPr>
          <a:r>
            <a:rPr lang="en-US" sz="1500" kern="1200" dirty="0"/>
            <a:t>Find the significance of Device management role of an Operating system</a:t>
          </a:r>
          <a:endParaRPr lang="en-IN" sz="1500" kern="1200" dirty="0">
            <a:latin typeface="Cambria" panose="02040503050406030204" pitchFamily="18" charset="0"/>
            <a:ea typeface="Cambria" panose="02040503050406030204" pitchFamily="18" charset="0"/>
          </a:endParaRPr>
        </a:p>
      </dsp:txBody>
      <dsp:txXfrm rot="-5400000">
        <a:off x="2308291" y="1246746"/>
        <a:ext cx="6206211" cy="756904"/>
      </dsp:txXfrm>
    </dsp:sp>
    <dsp:sp modelId="{49549F19-2C7E-41E2-9709-A80023336566}">
      <dsp:nvSpPr>
        <dsp:cNvPr id="0" name=""/>
        <dsp:cNvSpPr/>
      </dsp:nvSpPr>
      <dsp:spPr>
        <a:xfrm>
          <a:off x="45402" y="1100949"/>
          <a:ext cx="2262887" cy="1048498"/>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Course Learning Outcomes</a:t>
          </a:r>
        </a:p>
      </dsp:txBody>
      <dsp:txXfrm>
        <a:off x="96585" y="1152132"/>
        <a:ext cx="2160521" cy="946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0052-9A17-4F9C-A698-36DFE3C0E8CC}">
      <dsp:nvSpPr>
        <dsp:cNvPr id="0" name=""/>
        <dsp:cNvSpPr/>
      </dsp:nvSpPr>
      <dsp:spPr>
        <a:xfrm>
          <a:off x="8681" y="-62924"/>
          <a:ext cx="8881318" cy="463875"/>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Cambria" panose="02040503050406030204" pitchFamily="18" charset="0"/>
              <a:ea typeface="Cambria" panose="02040503050406030204" pitchFamily="18" charset="0"/>
            </a:rPr>
            <a:t>Learning Resources </a:t>
          </a:r>
        </a:p>
      </dsp:txBody>
      <dsp:txXfrm>
        <a:off x="8681" y="-62924"/>
        <a:ext cx="8881318" cy="463875"/>
      </dsp:txXfrm>
    </dsp:sp>
    <dsp:sp modelId="{5F168113-0AA4-494E-984E-DEDBAF31C3A9}">
      <dsp:nvSpPr>
        <dsp:cNvPr id="0" name=""/>
        <dsp:cNvSpPr/>
      </dsp:nvSpPr>
      <dsp:spPr>
        <a:xfrm>
          <a:off x="0" y="400950"/>
          <a:ext cx="8881318" cy="1043099"/>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mj-lt"/>
            <a:buAutoNum type="arabicPeriod"/>
          </a:pPr>
          <a:r>
            <a:rPr lang="en-IN" sz="1400" kern="1200" dirty="0">
              <a:latin typeface="Cambria" panose="02040503050406030204" pitchFamily="18" charset="0"/>
              <a:ea typeface="Cambria" panose="02040503050406030204" pitchFamily="18" charset="0"/>
            </a:rPr>
            <a:t>Abraham </a:t>
          </a:r>
          <a:r>
            <a:rPr lang="en-IN" sz="1400" kern="1200" dirty="0" err="1">
              <a:latin typeface="Cambria" panose="02040503050406030204" pitchFamily="18" charset="0"/>
              <a:ea typeface="Cambria" panose="02040503050406030204" pitchFamily="18" charset="0"/>
            </a:rPr>
            <a:t>Silberschatz</a:t>
          </a:r>
          <a:r>
            <a:rPr lang="en-IN" sz="1400" kern="1200" dirty="0">
              <a:latin typeface="Cambria" panose="02040503050406030204" pitchFamily="18" charset="0"/>
              <a:ea typeface="Cambria" panose="02040503050406030204" pitchFamily="18" charset="0"/>
            </a:rPr>
            <a:t>, Peter Baer Galvin, Greg Gagne, Operating systems, 9th ed., John Wiley &amp; Sons, 2013 </a:t>
          </a:r>
        </a:p>
        <a:p>
          <a:pPr marL="114300" lvl="1" indent="-114300" algn="l" defTabSz="622300">
            <a:lnSpc>
              <a:spcPct val="90000"/>
            </a:lnSpc>
            <a:spcBef>
              <a:spcPct val="0"/>
            </a:spcBef>
            <a:spcAft>
              <a:spcPct val="15000"/>
            </a:spcAft>
            <a:buFont typeface="+mj-lt"/>
            <a:buAutoNum type="arabicPeriod"/>
          </a:pPr>
          <a:r>
            <a:rPr lang="en-IN" sz="1400" kern="1200" dirty="0">
              <a:latin typeface="Cambria" panose="02040503050406030204" pitchFamily="18" charset="0"/>
              <a:ea typeface="Cambria" panose="02040503050406030204" pitchFamily="18" charset="0"/>
            </a:rPr>
            <a:t>William Stallings, Operating Systems-Internals and Design Principles, 7th ed., Prentice Hall, 2012</a:t>
          </a:r>
        </a:p>
        <a:p>
          <a:pPr marL="114300" lvl="1" indent="-114300" algn="l" defTabSz="622300">
            <a:lnSpc>
              <a:spcPct val="90000"/>
            </a:lnSpc>
            <a:spcBef>
              <a:spcPct val="0"/>
            </a:spcBef>
            <a:spcAft>
              <a:spcPct val="15000"/>
            </a:spcAft>
            <a:buFont typeface="+mj-lt"/>
            <a:buAutoNum type="arabicPeriod"/>
          </a:pPr>
          <a:r>
            <a:rPr lang="en-IN" sz="1400" kern="1200" dirty="0">
              <a:latin typeface="Cambria" panose="02040503050406030204" pitchFamily="18" charset="0"/>
              <a:ea typeface="Cambria" panose="02040503050406030204" pitchFamily="18" charset="0"/>
            </a:rPr>
            <a:t>Andrew </a:t>
          </a:r>
          <a:r>
            <a:rPr lang="en-IN" sz="1400" kern="1200" dirty="0" err="1">
              <a:latin typeface="Cambria" panose="02040503050406030204" pitchFamily="18" charset="0"/>
              <a:ea typeface="Cambria" panose="02040503050406030204" pitchFamily="18" charset="0"/>
            </a:rPr>
            <a:t>S.Tanenbaum</a:t>
          </a:r>
          <a:r>
            <a:rPr lang="en-IN" sz="1400" kern="1200" dirty="0">
              <a:latin typeface="Cambria" panose="02040503050406030204" pitchFamily="18" charset="0"/>
              <a:ea typeface="Cambria" panose="02040503050406030204" pitchFamily="18" charset="0"/>
            </a:rPr>
            <a:t>, Herbert Bos, Modern Operating systems, 4th ed., Pearson, 2015</a:t>
          </a:r>
        </a:p>
        <a:p>
          <a:pPr marL="114300" lvl="1" indent="-114300" algn="l" defTabSz="622300">
            <a:lnSpc>
              <a:spcPct val="90000"/>
            </a:lnSpc>
            <a:spcBef>
              <a:spcPct val="0"/>
            </a:spcBef>
            <a:spcAft>
              <a:spcPct val="15000"/>
            </a:spcAft>
            <a:buFont typeface="+mj-lt"/>
            <a:buAutoNum type="arabicPeriod"/>
          </a:pPr>
          <a:r>
            <a:rPr lang="en-IN" sz="1400" kern="1200" dirty="0">
              <a:latin typeface="Cambria" panose="02040503050406030204" pitchFamily="18" charset="0"/>
              <a:ea typeface="Cambria" panose="02040503050406030204" pitchFamily="18" charset="0"/>
            </a:rPr>
            <a:t>Bryant </a:t>
          </a:r>
          <a:r>
            <a:rPr lang="en-IN" sz="1400" kern="1200" dirty="0" err="1">
              <a:latin typeface="Cambria" panose="02040503050406030204" pitchFamily="18" charset="0"/>
              <a:ea typeface="Cambria" panose="02040503050406030204" pitchFamily="18" charset="0"/>
            </a:rPr>
            <a:t>O‟Hallaxn</a:t>
          </a:r>
          <a:r>
            <a:rPr lang="en-IN" sz="1400" kern="1200" dirty="0">
              <a:latin typeface="Cambria" panose="02040503050406030204" pitchFamily="18" charset="0"/>
              <a:ea typeface="Cambria" panose="02040503050406030204" pitchFamily="18" charset="0"/>
            </a:rPr>
            <a:t>, Computer systems- A </a:t>
          </a:r>
          <a:r>
            <a:rPr lang="en-IN" sz="1400" kern="1200" dirty="0" err="1">
              <a:latin typeface="Cambria" panose="02040503050406030204" pitchFamily="18" charset="0"/>
              <a:ea typeface="Cambria" panose="02040503050406030204" pitchFamily="18" charset="0"/>
            </a:rPr>
            <a:t>Programmer‟s</a:t>
          </a:r>
          <a:r>
            <a:rPr lang="en-IN" sz="1400" kern="1200" dirty="0">
              <a:latin typeface="Cambria" panose="02040503050406030204" pitchFamily="18" charset="0"/>
              <a:ea typeface="Cambria" panose="02040503050406030204" pitchFamily="18" charset="0"/>
            </a:rPr>
            <a:t>  Perspective, Pearson, 2015</a:t>
          </a:r>
        </a:p>
      </dsp:txBody>
      <dsp:txXfrm>
        <a:off x="0" y="400950"/>
        <a:ext cx="8881318" cy="10430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5A3781-FA9E-43D8-923A-193D8197C6BE}" type="datetimeFigureOut">
              <a:rPr lang="en-US" smtClean="0"/>
              <a:t>3/11/2022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4CD3C-F5C8-444D-9AE7-E5BB89424B2A}" type="slidenum">
              <a:rPr lang="en-US" smtClean="0"/>
              <a:t>‹#›</a:t>
            </a:fld>
            <a:endParaRPr lang="en-US"/>
          </a:p>
        </p:txBody>
      </p:sp>
    </p:spTree>
    <p:extLst>
      <p:ext uri="{BB962C8B-B14F-4D97-AF65-F5344CB8AC3E}">
        <p14:creationId xmlns:p14="http://schemas.microsoft.com/office/powerpoint/2010/main" val="4241231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C237B6-A0E2-4758-B02B-49FD9DB6B217}" type="datetimeFigureOut">
              <a:rPr lang="en-IN" smtClean="0"/>
              <a:pPr/>
              <a:t>11-03-2022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202535-6714-40CE-BE78-575AC769F139}" type="slidenum">
              <a:rPr lang="en-IN" smtClean="0"/>
              <a:pPr/>
              <a:t>‹#›</a:t>
            </a:fld>
            <a:endParaRPr lang="en-IN"/>
          </a:p>
        </p:txBody>
      </p:sp>
    </p:spTree>
    <p:extLst>
      <p:ext uri="{BB962C8B-B14F-4D97-AF65-F5344CB8AC3E}">
        <p14:creationId xmlns:p14="http://schemas.microsoft.com/office/powerpoint/2010/main" val="57175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02535-6714-40CE-BE78-575AC769F139}" type="slidenum">
              <a:rPr lang="en-IN" smtClean="0"/>
              <a:pPr/>
              <a:t>1</a:t>
            </a:fld>
            <a:endParaRPr lang="en-IN"/>
          </a:p>
        </p:txBody>
      </p:sp>
    </p:spTree>
    <p:extLst>
      <p:ext uri="{BB962C8B-B14F-4D97-AF65-F5344CB8AC3E}">
        <p14:creationId xmlns:p14="http://schemas.microsoft.com/office/powerpoint/2010/main" val="261035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02535-6714-40CE-BE78-575AC769F139}" type="slidenum">
              <a:rPr lang="en-IN" smtClean="0"/>
              <a:pPr/>
              <a:t>2</a:t>
            </a:fld>
            <a:endParaRPr lang="en-IN"/>
          </a:p>
        </p:txBody>
      </p:sp>
    </p:spTree>
    <p:extLst>
      <p:ext uri="{BB962C8B-B14F-4D97-AF65-F5344CB8AC3E}">
        <p14:creationId xmlns:p14="http://schemas.microsoft.com/office/powerpoint/2010/main" val="261787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02535-6714-40CE-BE78-575AC769F139}" type="slidenum">
              <a:rPr lang="en-IN" smtClean="0"/>
              <a:pPr/>
              <a:t>3</a:t>
            </a:fld>
            <a:endParaRPr lang="en-IN"/>
          </a:p>
        </p:txBody>
      </p:sp>
    </p:spTree>
    <p:extLst>
      <p:ext uri="{BB962C8B-B14F-4D97-AF65-F5344CB8AC3E}">
        <p14:creationId xmlns:p14="http://schemas.microsoft.com/office/powerpoint/2010/main" val="4190527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54869CE1-9239-4D08-BC81-2EB73B1CC6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9103FD-7A7E-44EE-91D6-B8ACB3F6C352}" type="slidenum">
              <a:rPr lang="en-US" altLang="en-US">
                <a:solidFill>
                  <a:prstClr val="black"/>
                </a:solidFill>
                <a:latin typeface="Times New Roman" panose="02020603050405020304" pitchFamily="18" charset="0"/>
              </a:rPr>
              <a:pPr/>
              <a:t>89</a:t>
            </a:fld>
            <a:endParaRPr lang="en-US" altLang="en-US">
              <a:solidFill>
                <a:prstClr val="black"/>
              </a:solidFill>
              <a:latin typeface="Times New Roman" panose="02020603050405020304" pitchFamily="18" charset="0"/>
            </a:endParaRPr>
          </a:p>
        </p:txBody>
      </p:sp>
      <p:sp>
        <p:nvSpPr>
          <p:cNvPr id="122883" name="Rectangle 2">
            <a:extLst>
              <a:ext uri="{FF2B5EF4-FFF2-40B4-BE49-F238E27FC236}">
                <a16:creationId xmlns:a16="http://schemas.microsoft.com/office/drawing/2014/main" id="{880E4F2B-5C35-4D15-98B4-7031D034657B}"/>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0D721C0F-956B-4EB1-881A-7352BB2AB2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4847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6CB1C04E-333B-4BAF-AECF-CD26108E3D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59312D4-4718-4E3C-817D-6B2D0718DCEC}" type="slidenum">
              <a:rPr lang="en-US" altLang="en-US">
                <a:solidFill>
                  <a:prstClr val="black"/>
                </a:solidFill>
                <a:latin typeface="Times New Roman" panose="02020603050405020304" pitchFamily="18" charset="0"/>
              </a:rPr>
              <a:pPr/>
              <a:t>94</a:t>
            </a:fld>
            <a:endParaRPr lang="en-US" altLang="en-US">
              <a:solidFill>
                <a:prstClr val="black"/>
              </a:solidFill>
              <a:latin typeface="Times New Roman" panose="02020603050405020304" pitchFamily="18" charset="0"/>
            </a:endParaRPr>
          </a:p>
        </p:txBody>
      </p:sp>
      <p:sp>
        <p:nvSpPr>
          <p:cNvPr id="123907" name="Rectangle 2">
            <a:extLst>
              <a:ext uri="{FF2B5EF4-FFF2-40B4-BE49-F238E27FC236}">
                <a16:creationId xmlns:a16="http://schemas.microsoft.com/office/drawing/2014/main" id="{8810E258-754C-412E-B90E-539354D7ED06}"/>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E70DBA9F-3B40-4818-847B-F826993E7F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91146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9A323FD1-9A84-4F13-B2E7-4022C7A1DB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B710506-2E8A-4F95-8FC0-95045E78F40E}" type="slidenum">
              <a:rPr lang="en-US" altLang="en-US">
                <a:solidFill>
                  <a:prstClr val="black"/>
                </a:solidFill>
                <a:latin typeface="Times New Roman" panose="02020603050405020304" pitchFamily="18" charset="0"/>
              </a:rPr>
              <a:pPr/>
              <a:t>96</a:t>
            </a:fld>
            <a:endParaRPr lang="en-US" altLang="en-US">
              <a:solidFill>
                <a:prstClr val="black"/>
              </a:solidFill>
              <a:latin typeface="Times New Roman" panose="02020603050405020304" pitchFamily="18" charset="0"/>
            </a:endParaRPr>
          </a:p>
        </p:txBody>
      </p:sp>
      <p:sp>
        <p:nvSpPr>
          <p:cNvPr id="124931" name="Rectangle 2">
            <a:extLst>
              <a:ext uri="{FF2B5EF4-FFF2-40B4-BE49-F238E27FC236}">
                <a16:creationId xmlns:a16="http://schemas.microsoft.com/office/drawing/2014/main" id="{E89013AE-3CDB-4781-B207-3D9B32CB7115}"/>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ECFFFE66-8FDD-4579-9E95-37F8A20541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40149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DB6B8E8-250F-4E8C-B2F0-41AB14723BAC}" type="datetime1">
              <a:rPr lang="en-IN" smtClean="0"/>
              <a:t>11-03-2022</a:t>
            </a:fld>
            <a:endParaRPr lang="en-IN"/>
          </a:p>
        </p:txBody>
      </p:sp>
      <p:sp>
        <p:nvSpPr>
          <p:cNvPr id="5" name="Footer Placeholder 4"/>
          <p:cNvSpPr>
            <a:spLocks noGrp="1"/>
          </p:cNvSpPr>
          <p:nvPr>
            <p:ph type="ftr" sz="quarter" idx="11"/>
          </p:nvPr>
        </p:nvSpPr>
        <p:spPr/>
        <p:txBody>
          <a:bodyPr/>
          <a:lstStyle/>
          <a:p>
            <a:r>
              <a:rPr lang="en-US"/>
              <a:t>18CSC205J Operating Systems - Unit 4 - SRM Institute of Science and Technology</a:t>
            </a:r>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DFFB35A-2833-4EF0-96CA-C234926FA00E}" type="datetime1">
              <a:rPr lang="en-IN" smtClean="0"/>
              <a:t>11-03-2022</a:t>
            </a:fld>
            <a:endParaRPr lang="en-IN"/>
          </a:p>
        </p:txBody>
      </p:sp>
      <p:sp>
        <p:nvSpPr>
          <p:cNvPr id="5" name="Footer Placeholder 4"/>
          <p:cNvSpPr>
            <a:spLocks noGrp="1"/>
          </p:cNvSpPr>
          <p:nvPr>
            <p:ph type="ftr" sz="quarter" idx="11"/>
          </p:nvPr>
        </p:nvSpPr>
        <p:spPr/>
        <p:txBody>
          <a:bodyPr/>
          <a:lstStyle/>
          <a:p>
            <a:r>
              <a:rPr lang="en-US"/>
              <a:t>18CSC205J Operating Systems - Unit 4 - SRM Institute of Science and Technology</a:t>
            </a:r>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F99883-D55A-46D6-8948-028B5112DFE4}" type="datetime1">
              <a:rPr lang="en-IN" smtClean="0"/>
              <a:t>11-03-2022</a:t>
            </a:fld>
            <a:endParaRPr lang="en-IN"/>
          </a:p>
        </p:txBody>
      </p:sp>
      <p:sp>
        <p:nvSpPr>
          <p:cNvPr id="5" name="Footer Placeholder 4"/>
          <p:cNvSpPr>
            <a:spLocks noGrp="1"/>
          </p:cNvSpPr>
          <p:nvPr>
            <p:ph type="ftr" sz="quarter" idx="11"/>
          </p:nvPr>
        </p:nvSpPr>
        <p:spPr/>
        <p:txBody>
          <a:bodyPr/>
          <a:lstStyle/>
          <a:p>
            <a:r>
              <a:rPr lang="en-US"/>
              <a:t>18CSC205J Operating Systems - Unit 4 - SRM Institute of Science and Technology</a:t>
            </a:r>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F988AA8-4469-4EF0-B196-B11E8B07C77C}"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3729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C35A98-4985-4750-BAF9-706ACEE17F2C}"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pic>
        <p:nvPicPr>
          <p:cNvPr id="8" name="Picture 4" descr="pngfind.com-kingpin-png-4152286 (1).png">
            <a:extLst>
              <a:ext uri="{FF2B5EF4-FFF2-40B4-BE49-F238E27FC236}">
                <a16:creationId xmlns:a16="http://schemas.microsoft.com/office/drawing/2014/main" id="{4E000DA1-50C0-44C1-99F7-EFED86A1235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1806" y="44451"/>
            <a:ext cx="1536698" cy="504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33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FA3C00-5312-438E-81D7-8EF9903F47AE}"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91090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C2F094B-E25E-4304-B436-110B2AD0A7C4}" type="datetime1">
              <a:rPr lang="en-IN" smtClean="0">
                <a:solidFill>
                  <a:prstClr val="black">
                    <a:tint val="75000"/>
                  </a:prstClr>
                </a:solidFill>
              </a:rPr>
              <a:t>11-03-2022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81678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D91D3C3-B1CD-4669-B1D2-56C0D0083568}" type="datetime1">
              <a:rPr lang="en-IN" smtClean="0">
                <a:solidFill>
                  <a:prstClr val="black">
                    <a:tint val="75000"/>
                  </a:prstClr>
                </a:solidFill>
              </a:rPr>
              <a:t>11-03-2022</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17986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FD517FD-878C-4B0F-B5E4-6F975AB6B6C7}" type="datetime1">
              <a:rPr lang="en-IN" smtClean="0">
                <a:solidFill>
                  <a:prstClr val="black">
                    <a:tint val="75000"/>
                  </a:prstClr>
                </a:solidFill>
              </a:rPr>
              <a:t>11-03-2022</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449526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186E7-E47E-4EA0-BF7E-AF6B25E20B59}" type="datetime1">
              <a:rPr lang="en-IN" smtClean="0">
                <a:solidFill>
                  <a:prstClr val="black">
                    <a:tint val="75000"/>
                  </a:prstClr>
                </a:solidFill>
              </a:rPr>
              <a:t>11-03-2022</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55121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5F7B97-F604-4BD9-9D25-DEB0EF46D055}" type="datetime1">
              <a:rPr lang="en-IN" smtClean="0">
                <a:solidFill>
                  <a:prstClr val="black">
                    <a:tint val="75000"/>
                  </a:prstClr>
                </a:solidFill>
              </a:rPr>
              <a:t>11-03-2022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9080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10364809-390C-40EB-A2FE-1177A8D45BB7}" type="datetime1">
              <a:rPr lang="en-IN" smtClean="0"/>
              <a:t>11-03-2022</a:t>
            </a:fld>
            <a:endParaRPr lang="en-IN"/>
          </a:p>
        </p:txBody>
      </p:sp>
      <p:sp>
        <p:nvSpPr>
          <p:cNvPr id="5" name="Footer Placeholder 4"/>
          <p:cNvSpPr>
            <a:spLocks noGrp="1"/>
          </p:cNvSpPr>
          <p:nvPr>
            <p:ph type="ftr" sz="quarter" idx="11"/>
          </p:nvPr>
        </p:nvSpPr>
        <p:spPr>
          <a:xfrm>
            <a:off x="2123728" y="6356350"/>
            <a:ext cx="4429472" cy="365125"/>
          </a:xfrm>
        </p:spPr>
        <p:txBody>
          <a:bodyPr/>
          <a:lstStyle/>
          <a:p>
            <a:r>
              <a:rPr lang="en-US" dirty="0"/>
              <a:t>18CSC205J Operating Systems - Unit 4 - SRM Institute of Science and Technology</a:t>
            </a:r>
            <a:endParaRPr lang="en-IN" dirty="0"/>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pic>
        <p:nvPicPr>
          <p:cNvPr id="8" name="Picture 4" descr="pngfind.com-kingpin-png-4152286 (1).png">
            <a:extLst>
              <a:ext uri="{FF2B5EF4-FFF2-40B4-BE49-F238E27FC236}">
                <a16:creationId xmlns:a16="http://schemas.microsoft.com/office/drawing/2014/main" id="{4E000DA1-50C0-44C1-99F7-EFED86A1235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1806" y="44451"/>
            <a:ext cx="1536698" cy="504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837B9F-AF00-426D-B5BD-9C41F3BACD20}" type="datetime1">
              <a:rPr lang="en-IN" smtClean="0">
                <a:solidFill>
                  <a:prstClr val="black">
                    <a:tint val="75000"/>
                  </a:prstClr>
                </a:solidFill>
              </a:rPr>
              <a:t>11-03-2022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07077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1ED160-A244-4ADB-9A2E-865B43217AF3}"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78369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85B5ED-6478-4D4C-9A1A-D1C998BDD392}"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9114809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4E93FD9-2F52-4CAA-81B7-66A7F42056F3}"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434042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53B6FC-00F9-4B1A-ADB0-B9CB38E9189A}"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845013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9D50A-C9B8-4839-93CF-9AD8E7D3FA6D}"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94967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D2259E2-84DF-433E-BF79-CD30D3327FB1}" type="datetime1">
              <a:rPr lang="en-IN" smtClean="0">
                <a:solidFill>
                  <a:prstClr val="black">
                    <a:tint val="75000"/>
                  </a:prstClr>
                </a:solidFill>
              </a:rPr>
              <a:t>11-03-2022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854280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2EA9ACC-FBD5-4622-BBAB-D25C1D5C7CAF}" type="datetime1">
              <a:rPr lang="en-IN" smtClean="0">
                <a:solidFill>
                  <a:prstClr val="black">
                    <a:tint val="75000"/>
                  </a:prstClr>
                </a:solidFill>
              </a:rPr>
              <a:t>11-03-2022</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285600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4EB02DB-D490-4D67-AAEA-999310CD4904}" type="datetime1">
              <a:rPr lang="en-IN" smtClean="0">
                <a:solidFill>
                  <a:prstClr val="black">
                    <a:tint val="75000"/>
                  </a:prstClr>
                </a:solidFill>
              </a:rPr>
              <a:t>11-03-2022</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170118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55BE9-B64F-465B-A1AD-EF170F419130}" type="datetime1">
              <a:rPr lang="en-IN" smtClean="0">
                <a:solidFill>
                  <a:prstClr val="black">
                    <a:tint val="75000"/>
                  </a:prstClr>
                </a:solidFill>
              </a:rPr>
              <a:t>11-03-2022</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5542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9E93C-7D43-4A83-A415-D1C271953083}" type="datetime1">
              <a:rPr lang="en-IN" smtClean="0"/>
              <a:t>11-03-2022</a:t>
            </a:fld>
            <a:endParaRPr lang="en-IN"/>
          </a:p>
        </p:txBody>
      </p:sp>
      <p:sp>
        <p:nvSpPr>
          <p:cNvPr id="5" name="Footer Placeholder 4"/>
          <p:cNvSpPr>
            <a:spLocks noGrp="1"/>
          </p:cNvSpPr>
          <p:nvPr>
            <p:ph type="ftr" sz="quarter" idx="11"/>
          </p:nvPr>
        </p:nvSpPr>
        <p:spPr/>
        <p:txBody>
          <a:bodyPr/>
          <a:lstStyle/>
          <a:p>
            <a:r>
              <a:rPr lang="en-US"/>
              <a:t>18CSC205J Operating Systems - Unit 4 - SRM Institute of Science and Technology</a:t>
            </a:r>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B7B814-C364-4DE2-A5B5-502E6E0322AD}" type="datetime1">
              <a:rPr lang="en-IN" smtClean="0">
                <a:solidFill>
                  <a:prstClr val="black">
                    <a:tint val="75000"/>
                  </a:prstClr>
                </a:solidFill>
              </a:rPr>
              <a:t>11-03-2022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156653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A68A5A-1A3D-475C-8AB1-7121DE591DC0}" type="datetime1">
              <a:rPr lang="en-IN" smtClean="0">
                <a:solidFill>
                  <a:prstClr val="black">
                    <a:tint val="75000"/>
                  </a:prstClr>
                </a:solidFill>
              </a:rPr>
              <a:t>11-03-2022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23421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1DF39A-3BAC-4E31-B1FA-62B3E0D7475A}"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4527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D83A93-BA43-42B3-A9C5-B57AB7C91B4D}"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13307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3096-19DD-4DAB-8AEC-0625DD128B9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5D7454A-B81C-4B3E-8745-DE6D0F562DA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4A9AA8-B677-4B76-9238-E5E81E881D9F}"/>
              </a:ext>
            </a:extLst>
          </p:cNvPr>
          <p:cNvSpPr>
            <a:spLocks noGrp="1"/>
          </p:cNvSpPr>
          <p:nvPr>
            <p:ph type="dt" sz="half" idx="10"/>
          </p:nvPr>
        </p:nvSpPr>
        <p:spPr/>
        <p:txBody>
          <a:bodyPr/>
          <a:lstStyle/>
          <a:p>
            <a:fld id="{239D46F4-E87F-47FD-8D32-68B68C4227D8}"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D054729F-AC9B-40F3-9CB5-F86DE80DD75C}"/>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F3D0FC60-EE61-4B22-BBB2-065058EE218A}"/>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619818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3968-3F61-4509-BFF2-ABA28141D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798C75-1D84-44F0-BB76-49D8216376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1BE285-90F8-4793-AD65-611E53564B1E}"/>
              </a:ext>
            </a:extLst>
          </p:cNvPr>
          <p:cNvSpPr>
            <a:spLocks noGrp="1"/>
          </p:cNvSpPr>
          <p:nvPr>
            <p:ph type="dt" sz="half" idx="10"/>
          </p:nvPr>
        </p:nvSpPr>
        <p:spPr/>
        <p:txBody>
          <a:bodyPr/>
          <a:lstStyle/>
          <a:p>
            <a:fld id="{D7EDECA4-1F2D-4E8E-A262-FC0754ACF20A}"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119C2D02-74A3-44ED-877F-11D1B736128D}"/>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387064CF-1B09-4813-90C1-38F9A010C170}"/>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353010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4561-6DB1-49DE-8501-BE39878C7BA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79ED5A-310C-4C4A-8C0F-5E39D50A237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0B6C1-769C-4968-A169-E8CC2175DB87}"/>
              </a:ext>
            </a:extLst>
          </p:cNvPr>
          <p:cNvSpPr>
            <a:spLocks noGrp="1"/>
          </p:cNvSpPr>
          <p:nvPr>
            <p:ph type="dt" sz="half" idx="10"/>
          </p:nvPr>
        </p:nvSpPr>
        <p:spPr/>
        <p:txBody>
          <a:bodyPr/>
          <a:lstStyle/>
          <a:p>
            <a:fld id="{BFC70E6D-42AF-47AE-8D8C-76ABB3B69FFC}"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1083C357-8BA1-49BC-B813-425A98AAF414}"/>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4B7761BE-18D8-4BDB-8DF4-9A3B08FBFBCF}"/>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863330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AD6B-C5B6-4625-BC03-94DDE0A94A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8097D-4043-45D4-B6C2-654C3FEACAD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41F1B8-F3A2-4DB9-9CDC-AEACE421F51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FF4A4B-C71D-43A1-95D3-C1FF970FCCC4}"/>
              </a:ext>
            </a:extLst>
          </p:cNvPr>
          <p:cNvSpPr>
            <a:spLocks noGrp="1"/>
          </p:cNvSpPr>
          <p:nvPr>
            <p:ph type="dt" sz="half" idx="10"/>
          </p:nvPr>
        </p:nvSpPr>
        <p:spPr/>
        <p:txBody>
          <a:bodyPr/>
          <a:lstStyle/>
          <a:p>
            <a:fld id="{B3D43B9F-C2CC-480D-B4D5-78FCF13B2EC2}" type="datetime1">
              <a:rPr lang="en-IN" smtClean="0">
                <a:solidFill>
                  <a:prstClr val="black">
                    <a:tint val="75000"/>
                  </a:prstClr>
                </a:solidFill>
              </a:rPr>
              <a:t>11-03-2022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47AF4ECD-A189-4040-9A55-6A5F016D1CA3}"/>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34B164E1-F863-4742-AE4E-B5EC909C40CC}"/>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17741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9AB1-2588-49A9-959E-778F490EA361}"/>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2CA328-0BA8-4ED7-8DD6-B622D57CAC5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CF3C75C-08BE-4BA6-9603-474C820991A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2C6E00-FE90-470C-A3D1-C20822F6BF0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FD4C3-BA8A-41D5-AEDB-8FB0EB605C5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DEA328-DC1A-4AA6-9F13-7FE7D5E47144}"/>
              </a:ext>
            </a:extLst>
          </p:cNvPr>
          <p:cNvSpPr>
            <a:spLocks noGrp="1"/>
          </p:cNvSpPr>
          <p:nvPr>
            <p:ph type="dt" sz="half" idx="10"/>
          </p:nvPr>
        </p:nvSpPr>
        <p:spPr/>
        <p:txBody>
          <a:bodyPr/>
          <a:lstStyle/>
          <a:p>
            <a:fld id="{CBBFC9A4-E86E-443C-948E-82F0029E18B2}" type="datetime1">
              <a:rPr lang="en-IN" smtClean="0">
                <a:solidFill>
                  <a:prstClr val="black">
                    <a:tint val="75000"/>
                  </a:prstClr>
                </a:solidFill>
              </a:rPr>
              <a:t>11-03-2022</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id="{8697F11B-7F14-4CD4-9265-C9E803F3A2D5}"/>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id="{9C33723C-2AEE-4C3D-A0A4-4884A4E6B7C9}"/>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108133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8E4E-086E-49C2-9724-0AB6077D62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13E890-76BA-4555-B4C3-3FD4FD251546}"/>
              </a:ext>
            </a:extLst>
          </p:cNvPr>
          <p:cNvSpPr>
            <a:spLocks noGrp="1"/>
          </p:cNvSpPr>
          <p:nvPr>
            <p:ph type="dt" sz="half" idx="10"/>
          </p:nvPr>
        </p:nvSpPr>
        <p:spPr/>
        <p:txBody>
          <a:bodyPr/>
          <a:lstStyle/>
          <a:p>
            <a:fld id="{C8134C16-FBD8-44FA-ADF0-A46B54863E69}" type="datetime1">
              <a:rPr lang="en-IN" smtClean="0">
                <a:solidFill>
                  <a:prstClr val="black">
                    <a:tint val="75000"/>
                  </a:prstClr>
                </a:solidFill>
              </a:rPr>
              <a:t>11-03-2022</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id="{04E18669-830F-44E8-8A60-E67CBC5020E7}"/>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id="{15FAE38D-6B6E-4FDC-88D4-178D8D6E3093}"/>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0717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33743FB-7C6C-4DB8-82E7-5835F721CA9D}" type="datetime1">
              <a:rPr lang="en-IN" smtClean="0"/>
              <a:t>11-03-2022</a:t>
            </a:fld>
            <a:endParaRPr lang="en-IN"/>
          </a:p>
        </p:txBody>
      </p:sp>
      <p:sp>
        <p:nvSpPr>
          <p:cNvPr id="6" name="Footer Placeholder 5"/>
          <p:cNvSpPr>
            <a:spLocks noGrp="1"/>
          </p:cNvSpPr>
          <p:nvPr>
            <p:ph type="ftr" sz="quarter" idx="11"/>
          </p:nvPr>
        </p:nvSpPr>
        <p:spPr/>
        <p:txBody>
          <a:bodyPr/>
          <a:lstStyle/>
          <a:p>
            <a:r>
              <a:rPr lang="en-US"/>
              <a:t>18CSC205J Operating Systems - Unit 4 - SRM Institute of Science and Technology</a:t>
            </a:r>
            <a:endParaRPr lang="en-IN"/>
          </a:p>
        </p:txBody>
      </p:sp>
      <p:sp>
        <p:nvSpPr>
          <p:cNvPr id="7" name="Slide Number Placeholder 6"/>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20C27-D1F6-4291-8C09-6A4F09E577BA}"/>
              </a:ext>
            </a:extLst>
          </p:cNvPr>
          <p:cNvSpPr>
            <a:spLocks noGrp="1"/>
          </p:cNvSpPr>
          <p:nvPr>
            <p:ph type="dt" sz="half" idx="10"/>
          </p:nvPr>
        </p:nvSpPr>
        <p:spPr/>
        <p:txBody>
          <a:bodyPr/>
          <a:lstStyle/>
          <a:p>
            <a:fld id="{0F056C70-78F1-4DFC-B3AA-97332B3154C5}" type="datetime1">
              <a:rPr lang="en-IN" smtClean="0">
                <a:solidFill>
                  <a:prstClr val="black">
                    <a:tint val="75000"/>
                  </a:prstClr>
                </a:solidFill>
              </a:rPr>
              <a:t>11-03-2022</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id="{84F401D6-ED7B-4D24-959F-3D99B80AB39A}"/>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id="{366348D1-6967-4298-8DDB-8BFBA74568A0}"/>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917821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C321-1AFA-405B-8494-8D2DE8D41D2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1CC0B8-2327-40FD-8435-85397B592D1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AE369B-9062-441C-8012-646CF2D6CCD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C3CC55D-05D9-441B-8ED7-4D0F816E496A}"/>
              </a:ext>
            </a:extLst>
          </p:cNvPr>
          <p:cNvSpPr>
            <a:spLocks noGrp="1"/>
          </p:cNvSpPr>
          <p:nvPr>
            <p:ph type="dt" sz="half" idx="10"/>
          </p:nvPr>
        </p:nvSpPr>
        <p:spPr/>
        <p:txBody>
          <a:bodyPr/>
          <a:lstStyle/>
          <a:p>
            <a:fld id="{E7756D37-5BC5-40D8-A377-3D45068EAC2A}" type="datetime1">
              <a:rPr lang="en-IN" smtClean="0">
                <a:solidFill>
                  <a:prstClr val="black">
                    <a:tint val="75000"/>
                  </a:prstClr>
                </a:solidFill>
              </a:rPr>
              <a:t>11-03-2022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AFBB309E-DD1F-4D47-832F-7D0058EEE0E3}"/>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CD1174F5-F99E-4DA9-B6BA-3DEFE22C0B8F}"/>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025273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40AA-6861-48AF-81A2-8083D358161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B4FEE7-DA0F-441F-A078-62796BCDEBB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A3F7189-9718-42DB-8905-7C1784AF5C0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7283221-EC4F-4735-9B76-459166E7820B}"/>
              </a:ext>
            </a:extLst>
          </p:cNvPr>
          <p:cNvSpPr>
            <a:spLocks noGrp="1"/>
          </p:cNvSpPr>
          <p:nvPr>
            <p:ph type="dt" sz="half" idx="10"/>
          </p:nvPr>
        </p:nvSpPr>
        <p:spPr/>
        <p:txBody>
          <a:bodyPr/>
          <a:lstStyle/>
          <a:p>
            <a:fld id="{31298523-0859-42FD-A405-13664FCB36CE}" type="datetime1">
              <a:rPr lang="en-IN" smtClean="0">
                <a:solidFill>
                  <a:prstClr val="black">
                    <a:tint val="75000"/>
                  </a:prstClr>
                </a:solidFill>
              </a:rPr>
              <a:t>11-03-2022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0B59E908-DC9C-4846-8B9F-4689D6777340}"/>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10533482-3A37-4892-AF5C-B5B9F6D12964}"/>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472556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F6508-6DF3-41C3-B122-565BBD7C4A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C19A41-0E14-4A1C-9698-65AE5473CB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85B1D5-C26B-4552-BF77-55A562EE69F3}"/>
              </a:ext>
            </a:extLst>
          </p:cNvPr>
          <p:cNvSpPr>
            <a:spLocks noGrp="1"/>
          </p:cNvSpPr>
          <p:nvPr>
            <p:ph type="dt" sz="half" idx="10"/>
          </p:nvPr>
        </p:nvSpPr>
        <p:spPr/>
        <p:txBody>
          <a:bodyPr/>
          <a:lstStyle/>
          <a:p>
            <a:fld id="{F98C67F7-8A69-4963-BC1B-F6B0FABE68F6}"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7556A741-A7E6-4458-B370-2F595CECA228}"/>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C4AA3B41-01C7-4F68-B71A-C87E1016B9C7}"/>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100081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898E10-98EF-4027-9D79-C38771F1ECB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40E028-119A-43F5-933F-097AD47E581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39438-D8DF-4A6E-A3A1-403C0F9A2DB0}"/>
              </a:ext>
            </a:extLst>
          </p:cNvPr>
          <p:cNvSpPr>
            <a:spLocks noGrp="1"/>
          </p:cNvSpPr>
          <p:nvPr>
            <p:ph type="dt" sz="half" idx="10"/>
          </p:nvPr>
        </p:nvSpPr>
        <p:spPr/>
        <p:txBody>
          <a:bodyPr/>
          <a:lstStyle/>
          <a:p>
            <a:fld id="{F7F47C4F-AE24-42E3-A97C-D1DABF885A98}"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48851E81-B0AC-4383-A4B2-6A06F201DCBE}"/>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F1A63277-3A9B-4D1C-BDD2-3B0CBE870E5A}"/>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273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91192F1-EF44-404B-ADA1-9E0EB60BC9D8}" type="datetime1">
              <a:rPr lang="en-IN" smtClean="0"/>
              <a:t>11-03-2022</a:t>
            </a:fld>
            <a:endParaRPr lang="en-IN"/>
          </a:p>
        </p:txBody>
      </p:sp>
      <p:sp>
        <p:nvSpPr>
          <p:cNvPr id="8" name="Footer Placeholder 7"/>
          <p:cNvSpPr>
            <a:spLocks noGrp="1"/>
          </p:cNvSpPr>
          <p:nvPr>
            <p:ph type="ftr" sz="quarter" idx="11"/>
          </p:nvPr>
        </p:nvSpPr>
        <p:spPr/>
        <p:txBody>
          <a:bodyPr/>
          <a:lstStyle/>
          <a:p>
            <a:r>
              <a:rPr lang="en-US"/>
              <a:t>18CSC205J Operating Systems - Unit 4 - SRM Institute of Science and Technology</a:t>
            </a:r>
            <a:endParaRPr lang="en-IN"/>
          </a:p>
        </p:txBody>
      </p:sp>
      <p:sp>
        <p:nvSpPr>
          <p:cNvPr id="9" name="Slide Number Placeholder 8"/>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C7F3C77-2396-4A2C-BC67-E146ABFAD2F0}" type="datetime1">
              <a:rPr lang="en-IN" smtClean="0"/>
              <a:t>11-03-2022</a:t>
            </a:fld>
            <a:endParaRPr lang="en-IN"/>
          </a:p>
        </p:txBody>
      </p:sp>
      <p:sp>
        <p:nvSpPr>
          <p:cNvPr id="4" name="Footer Placeholder 3"/>
          <p:cNvSpPr>
            <a:spLocks noGrp="1"/>
          </p:cNvSpPr>
          <p:nvPr>
            <p:ph type="ftr" sz="quarter" idx="11"/>
          </p:nvPr>
        </p:nvSpPr>
        <p:spPr/>
        <p:txBody>
          <a:bodyPr/>
          <a:lstStyle/>
          <a:p>
            <a:r>
              <a:rPr lang="en-US"/>
              <a:t>18CSC205J Operating Systems - Unit 4 - SRM Institute of Science and Technology</a:t>
            </a:r>
            <a:endParaRPr lang="en-IN"/>
          </a:p>
        </p:txBody>
      </p:sp>
      <p:sp>
        <p:nvSpPr>
          <p:cNvPr id="5" name="Slide Number Placeholder 4"/>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92F27-0135-4596-AFB9-0C59D588BBD8}" type="datetime1">
              <a:rPr lang="en-IN" smtClean="0"/>
              <a:t>11-03-2022</a:t>
            </a:fld>
            <a:endParaRPr lang="en-IN"/>
          </a:p>
        </p:txBody>
      </p:sp>
      <p:sp>
        <p:nvSpPr>
          <p:cNvPr id="3" name="Footer Placeholder 2"/>
          <p:cNvSpPr>
            <a:spLocks noGrp="1"/>
          </p:cNvSpPr>
          <p:nvPr>
            <p:ph type="ftr" sz="quarter" idx="11"/>
          </p:nvPr>
        </p:nvSpPr>
        <p:spPr/>
        <p:txBody>
          <a:bodyPr/>
          <a:lstStyle/>
          <a:p>
            <a:r>
              <a:rPr lang="en-US"/>
              <a:t>18CSC205J Operating Systems - Unit 4 - SRM Institute of Science and Technology</a:t>
            </a:r>
            <a:endParaRPr lang="en-IN"/>
          </a:p>
        </p:txBody>
      </p:sp>
      <p:sp>
        <p:nvSpPr>
          <p:cNvPr id="4" name="Slide Number Placeholder 3"/>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3B34E9-A8F8-4B22-A309-86F9DA87CB06}" type="datetime1">
              <a:rPr lang="en-IN" smtClean="0"/>
              <a:t>11-03-2022</a:t>
            </a:fld>
            <a:endParaRPr lang="en-IN"/>
          </a:p>
        </p:txBody>
      </p:sp>
      <p:sp>
        <p:nvSpPr>
          <p:cNvPr id="6" name="Footer Placeholder 5"/>
          <p:cNvSpPr>
            <a:spLocks noGrp="1"/>
          </p:cNvSpPr>
          <p:nvPr>
            <p:ph type="ftr" sz="quarter" idx="11"/>
          </p:nvPr>
        </p:nvSpPr>
        <p:spPr/>
        <p:txBody>
          <a:bodyPr/>
          <a:lstStyle/>
          <a:p>
            <a:r>
              <a:rPr lang="en-US"/>
              <a:t>18CSC205J Operating Systems - Unit 4 - SRM Institute of Science and Technology</a:t>
            </a:r>
            <a:endParaRPr lang="en-IN"/>
          </a:p>
        </p:txBody>
      </p:sp>
      <p:sp>
        <p:nvSpPr>
          <p:cNvPr id="7" name="Slide Number Placeholder 6"/>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BF4793-C13A-448E-B319-2A3819F3AAA8}" type="datetime1">
              <a:rPr lang="en-IN" smtClean="0"/>
              <a:t>11-03-2022</a:t>
            </a:fld>
            <a:endParaRPr lang="en-IN"/>
          </a:p>
        </p:txBody>
      </p:sp>
      <p:sp>
        <p:nvSpPr>
          <p:cNvPr id="6" name="Footer Placeholder 5"/>
          <p:cNvSpPr>
            <a:spLocks noGrp="1"/>
          </p:cNvSpPr>
          <p:nvPr>
            <p:ph type="ftr" sz="quarter" idx="11"/>
          </p:nvPr>
        </p:nvSpPr>
        <p:spPr/>
        <p:txBody>
          <a:bodyPr/>
          <a:lstStyle/>
          <a:p>
            <a:r>
              <a:rPr lang="en-US"/>
              <a:t>18CSC205J Operating Systems - Unit 4 - SRM Institute of Science and Technology</a:t>
            </a:r>
            <a:endParaRPr lang="en-IN"/>
          </a:p>
        </p:txBody>
      </p:sp>
      <p:sp>
        <p:nvSpPr>
          <p:cNvPr id="7" name="Slide Number Placeholder 6"/>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FB53D-5CD2-4879-AD0E-F579EEA7ABC6}" type="datetime1">
              <a:rPr lang="en-IN" smtClean="0"/>
              <a:t>11-03-2022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18CSC205J Operating Systems - Unit 4 - SRM Institute of Science and Technology</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F1A08-7D26-4E83-8CC8-B694157CFD9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A57AB-5893-4EDD-BEB6-FE3299E6E910}"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336672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45E60-834C-4E69-BF32-FF58F221CC11}"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471238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5D30C-F303-4521-BD30-BB6573DCC76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CA2BDA-2970-4771-9772-36E6C4F93FC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0A5C35-F227-4A07-A1B7-A1575C0F228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51CF5BE-80EE-4723-9966-B7FBC0A4FCCD}" type="datetime1">
              <a:rPr lang="en-IN" smtClean="0">
                <a:solidFill>
                  <a:prstClr val="black">
                    <a:tint val="75000"/>
                  </a:prstClr>
                </a:solidFill>
              </a:rPr>
              <a:t>11-03-2022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15795629-6960-4AF4-A53C-5BD58CFE3FB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FF34DA44-EE9E-4F8C-BA86-62FEAC7B92E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513942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emf"/><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emf"/><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5.xml"/><Relationship Id="rId7" Type="http://schemas.openxmlformats.org/officeDocument/2006/relationships/image" Target="../media/image26.emf"/><Relationship Id="rId2" Type="http://schemas.openxmlformats.org/officeDocument/2006/relationships/slideLayout" Target="../slideLayouts/slideLayout3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5.wmf"/><Relationship Id="rId4" Type="http://schemas.openxmlformats.org/officeDocument/2006/relationships/oleObject" Target="../embeddings/oleObject1.bin"/></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65313" y="69755"/>
            <a:ext cx="9013370" cy="6692194"/>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65313" y="69755"/>
            <a:ext cx="9013825" cy="6692265"/>
          </a:xfrm>
          <a:custGeom>
            <a:avLst/>
            <a:gdLst/>
            <a:ahLst/>
            <a:cxnLst/>
            <a:rect l="l" t="t" r="r" b="b"/>
            <a:pathLst>
              <a:path w="9013825" h="6692265">
                <a:moveTo>
                  <a:pt x="0" y="329859"/>
                </a:moveTo>
                <a:lnTo>
                  <a:pt x="3576" y="281115"/>
                </a:lnTo>
                <a:lnTo>
                  <a:pt x="13965" y="234591"/>
                </a:lnTo>
                <a:lnTo>
                  <a:pt x="30657" y="190798"/>
                </a:lnTo>
                <a:lnTo>
                  <a:pt x="53142" y="150247"/>
                </a:lnTo>
                <a:lnTo>
                  <a:pt x="80908" y="113447"/>
                </a:lnTo>
                <a:lnTo>
                  <a:pt x="113447" y="80909"/>
                </a:lnTo>
                <a:lnTo>
                  <a:pt x="150247" y="53142"/>
                </a:lnTo>
                <a:lnTo>
                  <a:pt x="190798" y="30658"/>
                </a:lnTo>
                <a:lnTo>
                  <a:pt x="234591" y="13966"/>
                </a:lnTo>
                <a:lnTo>
                  <a:pt x="281114" y="3576"/>
                </a:lnTo>
                <a:lnTo>
                  <a:pt x="329858" y="0"/>
                </a:lnTo>
                <a:lnTo>
                  <a:pt x="8683513" y="0"/>
                </a:lnTo>
                <a:lnTo>
                  <a:pt x="8732256" y="3576"/>
                </a:lnTo>
                <a:lnTo>
                  <a:pt x="8778778" y="13965"/>
                </a:lnTo>
                <a:lnTo>
                  <a:pt x="8822570" y="30657"/>
                </a:lnTo>
                <a:lnTo>
                  <a:pt x="8863121" y="53141"/>
                </a:lnTo>
                <a:lnTo>
                  <a:pt x="8899921" y="80908"/>
                </a:lnTo>
                <a:lnTo>
                  <a:pt x="8932460" y="113446"/>
                </a:lnTo>
                <a:lnTo>
                  <a:pt x="8960227" y="150246"/>
                </a:lnTo>
                <a:lnTo>
                  <a:pt x="8982712" y="190797"/>
                </a:lnTo>
                <a:lnTo>
                  <a:pt x="8999404" y="234590"/>
                </a:lnTo>
                <a:lnTo>
                  <a:pt x="9009794" y="281113"/>
                </a:lnTo>
                <a:lnTo>
                  <a:pt x="9013370" y="329858"/>
                </a:lnTo>
                <a:lnTo>
                  <a:pt x="9013370" y="6362337"/>
                </a:lnTo>
                <a:lnTo>
                  <a:pt x="9009794" y="6411083"/>
                </a:lnTo>
                <a:lnTo>
                  <a:pt x="8999404" y="6457607"/>
                </a:lnTo>
                <a:lnTo>
                  <a:pt x="8982712" y="6501400"/>
                </a:lnTo>
                <a:lnTo>
                  <a:pt x="8960227" y="6541951"/>
                </a:lnTo>
                <a:lnTo>
                  <a:pt x="8932460" y="6578750"/>
                </a:lnTo>
                <a:lnTo>
                  <a:pt x="8899921" y="6611288"/>
                </a:lnTo>
                <a:lnTo>
                  <a:pt x="8863121" y="6639054"/>
                </a:lnTo>
                <a:lnTo>
                  <a:pt x="8822570" y="6661538"/>
                </a:lnTo>
                <a:lnTo>
                  <a:pt x="8778778" y="6678229"/>
                </a:lnTo>
                <a:lnTo>
                  <a:pt x="8732256" y="6688618"/>
                </a:lnTo>
                <a:lnTo>
                  <a:pt x="8683513" y="6692194"/>
                </a:lnTo>
                <a:lnTo>
                  <a:pt x="329858" y="6692194"/>
                </a:lnTo>
                <a:lnTo>
                  <a:pt x="281114" y="6688618"/>
                </a:lnTo>
                <a:lnTo>
                  <a:pt x="234591" y="6678229"/>
                </a:lnTo>
                <a:lnTo>
                  <a:pt x="190798" y="6661538"/>
                </a:lnTo>
                <a:lnTo>
                  <a:pt x="150247" y="6639054"/>
                </a:lnTo>
                <a:lnTo>
                  <a:pt x="113447" y="6611288"/>
                </a:lnTo>
                <a:lnTo>
                  <a:pt x="80908" y="6578750"/>
                </a:lnTo>
                <a:lnTo>
                  <a:pt x="53142" y="6541951"/>
                </a:lnTo>
                <a:lnTo>
                  <a:pt x="30657" y="6501400"/>
                </a:lnTo>
                <a:lnTo>
                  <a:pt x="13965" y="6457607"/>
                </a:lnTo>
                <a:lnTo>
                  <a:pt x="3576" y="6411083"/>
                </a:lnTo>
                <a:lnTo>
                  <a:pt x="0" y="6362337"/>
                </a:lnTo>
                <a:lnTo>
                  <a:pt x="0" y="329859"/>
                </a:lnTo>
                <a:close/>
              </a:path>
            </a:pathLst>
          </a:custGeom>
          <a:ln w="6350">
            <a:solidFill>
              <a:srgbClr val="000000"/>
            </a:solidFill>
          </a:ln>
        </p:spPr>
        <p:txBody>
          <a:bodyPr wrap="square" lIns="0" tIns="0" rIns="0" bIns="0" rtlCol="0"/>
          <a:lstStyle/>
          <a:p>
            <a:endParaRPr/>
          </a:p>
        </p:txBody>
      </p:sp>
      <p:sp>
        <p:nvSpPr>
          <p:cNvPr id="6" name="object 6"/>
          <p:cNvSpPr/>
          <p:nvPr/>
        </p:nvSpPr>
        <p:spPr>
          <a:xfrm>
            <a:off x="62931" y="1396720"/>
            <a:ext cx="9022080" cy="120650"/>
          </a:xfrm>
          <a:custGeom>
            <a:avLst/>
            <a:gdLst/>
            <a:ahLst/>
            <a:cxnLst/>
            <a:rect l="l" t="t" r="r" b="b"/>
            <a:pathLst>
              <a:path w="9022080" h="120650">
                <a:moveTo>
                  <a:pt x="0" y="0"/>
                </a:moveTo>
                <a:lnTo>
                  <a:pt x="9021531" y="0"/>
                </a:lnTo>
                <a:lnTo>
                  <a:pt x="9021531" y="120573"/>
                </a:lnTo>
                <a:lnTo>
                  <a:pt x="0" y="120573"/>
                </a:lnTo>
                <a:lnTo>
                  <a:pt x="0" y="0"/>
                </a:lnTo>
                <a:close/>
              </a:path>
            </a:pathLst>
          </a:custGeom>
          <a:solidFill>
            <a:srgbClr val="E6B1AA"/>
          </a:solidFill>
        </p:spPr>
        <p:txBody>
          <a:bodyPr wrap="square" lIns="0" tIns="0" rIns="0" bIns="0" rtlCol="0"/>
          <a:lstStyle/>
          <a:p>
            <a:endParaRPr/>
          </a:p>
        </p:txBody>
      </p:sp>
      <p:sp>
        <p:nvSpPr>
          <p:cNvPr id="7" name="object 7"/>
          <p:cNvSpPr/>
          <p:nvPr/>
        </p:nvSpPr>
        <p:spPr>
          <a:xfrm>
            <a:off x="62931" y="2976651"/>
            <a:ext cx="9022080" cy="111125"/>
          </a:xfrm>
          <a:custGeom>
            <a:avLst/>
            <a:gdLst/>
            <a:ahLst/>
            <a:cxnLst/>
            <a:rect l="l" t="t" r="r" b="b"/>
            <a:pathLst>
              <a:path w="9022080" h="111125">
                <a:moveTo>
                  <a:pt x="0" y="0"/>
                </a:moveTo>
                <a:lnTo>
                  <a:pt x="9021531" y="0"/>
                </a:lnTo>
                <a:lnTo>
                  <a:pt x="9021531" y="110528"/>
                </a:lnTo>
                <a:lnTo>
                  <a:pt x="0" y="110528"/>
                </a:lnTo>
                <a:lnTo>
                  <a:pt x="0" y="0"/>
                </a:lnTo>
                <a:close/>
              </a:path>
            </a:pathLst>
          </a:custGeom>
          <a:solidFill>
            <a:srgbClr val="908385"/>
          </a:solidFill>
        </p:spPr>
        <p:txBody>
          <a:bodyPr wrap="square" lIns="0" tIns="0" rIns="0" bIns="0" rtlCol="0"/>
          <a:lstStyle/>
          <a:p>
            <a:endParaRPr/>
          </a:p>
        </p:txBody>
      </p:sp>
      <p:sp>
        <p:nvSpPr>
          <p:cNvPr id="8" name="object 8"/>
          <p:cNvSpPr txBox="1"/>
          <p:nvPr/>
        </p:nvSpPr>
        <p:spPr>
          <a:xfrm>
            <a:off x="62931" y="1517294"/>
            <a:ext cx="9022080" cy="1366400"/>
          </a:xfrm>
          <a:prstGeom prst="rect">
            <a:avLst/>
          </a:prstGeom>
          <a:solidFill>
            <a:srgbClr val="D34817"/>
          </a:solidFill>
        </p:spPr>
        <p:txBody>
          <a:bodyPr vert="horz" wrap="square" lIns="0" tIns="34925" rIns="0" bIns="0" rtlCol="0">
            <a:spAutoFit/>
          </a:bodyPr>
          <a:lstStyle/>
          <a:p>
            <a:pPr marL="4088129" marR="937260" indent="-3164840" algn="ctr">
              <a:lnSpc>
                <a:spcPct val="150000"/>
              </a:lnSpc>
              <a:spcBef>
                <a:spcPts val="275"/>
              </a:spcBef>
            </a:pPr>
            <a:r>
              <a:rPr lang="en-US" sz="2800" dirty="0">
                <a:solidFill>
                  <a:schemeClr val="bg1"/>
                </a:solidFill>
                <a:latin typeface="Arial Rounded MT Bold" panose="020F0704030504030204" pitchFamily="34" charset="0"/>
              </a:rPr>
              <a:t>18CSC205J-Operating Systems</a:t>
            </a:r>
          </a:p>
          <a:p>
            <a:pPr marL="4088129" marR="937260" indent="-3164840" algn="ctr">
              <a:lnSpc>
                <a:spcPct val="150000"/>
              </a:lnSpc>
              <a:spcBef>
                <a:spcPts val="275"/>
              </a:spcBef>
            </a:pPr>
            <a:r>
              <a:rPr lang="en-US" sz="2800" b="1" spc="20" dirty="0">
                <a:solidFill>
                  <a:schemeClr val="bg1"/>
                </a:solidFill>
                <a:latin typeface="Arial Rounded MT Bold" panose="020F0704030504030204" pitchFamily="34" charset="0"/>
                <a:cs typeface="Times New Roman"/>
              </a:rPr>
              <a:t>    </a:t>
            </a:r>
            <a:r>
              <a:rPr sz="2800" b="1" spc="20" dirty="0">
                <a:solidFill>
                  <a:srgbClr val="FFFFFF"/>
                </a:solidFill>
                <a:latin typeface="Times New Roman"/>
                <a:cs typeface="Times New Roman"/>
              </a:rPr>
              <a:t>Unit</a:t>
            </a:r>
            <a:r>
              <a:rPr lang="en-US" sz="2800" b="1" spc="20" dirty="0">
                <a:solidFill>
                  <a:srgbClr val="FFFFFF"/>
                </a:solidFill>
                <a:latin typeface="Times New Roman"/>
                <a:cs typeface="Times New Roman"/>
              </a:rPr>
              <a:t>-</a:t>
            </a:r>
            <a:r>
              <a:rPr sz="2800" b="1" spc="-95" dirty="0">
                <a:solidFill>
                  <a:srgbClr val="FFFFFF"/>
                </a:solidFill>
                <a:latin typeface="Times New Roman"/>
                <a:cs typeface="Times New Roman"/>
              </a:rPr>
              <a:t> </a:t>
            </a:r>
            <a:r>
              <a:rPr sz="2800" b="1" spc="-25" dirty="0">
                <a:solidFill>
                  <a:srgbClr val="FFFFFF"/>
                </a:solidFill>
                <a:latin typeface="Times New Roman"/>
                <a:cs typeface="Times New Roman"/>
              </a:rPr>
              <a:t>I</a:t>
            </a:r>
            <a:r>
              <a:rPr lang="en-IN" sz="2800" b="1" spc="-25" dirty="0">
                <a:solidFill>
                  <a:srgbClr val="FFFFFF"/>
                </a:solidFill>
                <a:latin typeface="Times New Roman"/>
                <a:cs typeface="Times New Roman"/>
              </a:rPr>
              <a:t>V</a:t>
            </a:r>
            <a:endParaRPr sz="2800" b="1" dirty="0">
              <a:latin typeface="Times New Roman"/>
              <a:cs typeface="Times New Roman"/>
            </a:endParaRPr>
          </a:p>
        </p:txBody>
      </p:sp>
      <p:sp>
        <p:nvSpPr>
          <p:cNvPr id="9" name="object 9"/>
          <p:cNvSpPr/>
          <p:nvPr/>
        </p:nvSpPr>
        <p:spPr>
          <a:xfrm>
            <a:off x="3136900" y="3721100"/>
            <a:ext cx="2289784" cy="2376258"/>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1382308" y="550162"/>
            <a:ext cx="6384925" cy="597599"/>
          </a:xfrm>
          <a:prstGeom prst="rect">
            <a:avLst/>
          </a:prstGeom>
        </p:spPr>
        <p:txBody>
          <a:bodyPr vert="horz" wrap="square" lIns="0" tIns="12700" rIns="0" bIns="0" rtlCol="0">
            <a:spAutoFit/>
          </a:bodyPr>
          <a:lstStyle/>
          <a:p>
            <a:pPr algn="ctr">
              <a:lnSpc>
                <a:spcPct val="100000"/>
              </a:lnSpc>
              <a:spcBef>
                <a:spcPts val="100"/>
              </a:spcBef>
            </a:pPr>
            <a:r>
              <a:rPr lang="en-IN" sz="2000" b="1" spc="-200" dirty="0">
                <a:solidFill>
                  <a:srgbClr val="BF0000"/>
                </a:solidFill>
                <a:latin typeface="Times New Roman"/>
                <a:cs typeface="Times New Roman"/>
              </a:rPr>
              <a:t>SRM  </a:t>
            </a:r>
            <a:r>
              <a:rPr sz="2000" b="1" spc="-200" dirty="0">
                <a:solidFill>
                  <a:srgbClr val="BF0000"/>
                </a:solidFill>
                <a:latin typeface="Times New Roman"/>
                <a:cs typeface="Times New Roman"/>
              </a:rPr>
              <a:t>INSTITUTE </a:t>
            </a:r>
            <a:r>
              <a:rPr sz="2000" b="1" spc="-254" dirty="0">
                <a:solidFill>
                  <a:srgbClr val="BF0000"/>
                </a:solidFill>
                <a:latin typeface="Times New Roman"/>
                <a:cs typeface="Times New Roman"/>
              </a:rPr>
              <a:t>OF </a:t>
            </a:r>
            <a:r>
              <a:rPr lang="en-IN" sz="2000" b="1" spc="-254" dirty="0">
                <a:solidFill>
                  <a:srgbClr val="BF0000"/>
                </a:solidFill>
                <a:latin typeface="Times New Roman"/>
                <a:cs typeface="Times New Roman"/>
              </a:rPr>
              <a:t> </a:t>
            </a:r>
            <a:r>
              <a:rPr sz="2000" b="1" spc="-265" dirty="0">
                <a:solidFill>
                  <a:srgbClr val="BF0000"/>
                </a:solidFill>
                <a:latin typeface="Times New Roman"/>
                <a:cs typeface="Times New Roman"/>
              </a:rPr>
              <a:t>SCIENCE </a:t>
            </a:r>
            <a:r>
              <a:rPr sz="2000" b="1" spc="-105" dirty="0">
                <a:solidFill>
                  <a:srgbClr val="BF0000"/>
                </a:solidFill>
                <a:latin typeface="Times New Roman"/>
                <a:cs typeface="Times New Roman"/>
              </a:rPr>
              <a:t>AND</a:t>
            </a:r>
            <a:r>
              <a:rPr sz="2000" b="1" spc="-355" dirty="0">
                <a:solidFill>
                  <a:srgbClr val="BF0000"/>
                </a:solidFill>
                <a:latin typeface="Times New Roman"/>
                <a:cs typeface="Times New Roman"/>
              </a:rPr>
              <a:t> </a:t>
            </a:r>
            <a:r>
              <a:rPr sz="2000" b="1" spc="-225" dirty="0">
                <a:solidFill>
                  <a:srgbClr val="BF0000"/>
                </a:solidFill>
                <a:latin typeface="Times New Roman"/>
                <a:cs typeface="Times New Roman"/>
              </a:rPr>
              <a:t>TECHNOLOGY,</a:t>
            </a:r>
            <a:endParaRPr sz="2000" dirty="0">
              <a:latin typeface="Times New Roman"/>
              <a:cs typeface="Times New Roman"/>
            </a:endParaRPr>
          </a:p>
          <a:p>
            <a:pPr marL="6350" algn="ctr">
              <a:lnSpc>
                <a:spcPct val="100000"/>
              </a:lnSpc>
              <a:spcBef>
                <a:spcPts val="25"/>
              </a:spcBef>
            </a:pPr>
            <a:r>
              <a:rPr b="1" spc="-145" dirty="0">
                <a:solidFill>
                  <a:srgbClr val="BF0000"/>
                </a:solidFill>
                <a:latin typeface="Times New Roman"/>
                <a:cs typeface="Times New Roman"/>
              </a:rPr>
              <a:t>CHENNAI.</a:t>
            </a:r>
            <a:endParaRPr dirty="0">
              <a:latin typeface="Times New Roman"/>
              <a:cs typeface="Times New Roman"/>
            </a:endParaRPr>
          </a:p>
        </p:txBody>
      </p:sp>
      <p:sp>
        <p:nvSpPr>
          <p:cNvPr id="12" name="object 12"/>
          <p:cNvSpPr/>
          <p:nvPr/>
        </p:nvSpPr>
        <p:spPr>
          <a:xfrm>
            <a:off x="190500" y="190502"/>
            <a:ext cx="1040809" cy="1080119"/>
          </a:xfrm>
          <a:prstGeom prst="rect">
            <a:avLst/>
          </a:prstGeom>
          <a:blipFill>
            <a:blip r:embed="rId6" cstate="print"/>
            <a:stretch>
              <a:fillRect/>
            </a:stretch>
          </a:blipFill>
        </p:spPr>
        <p:txBody>
          <a:bodyPr wrap="square" lIns="0" tIns="0" rIns="0" bIns="0" rtlCol="0"/>
          <a:lstStyle/>
          <a:p>
            <a:endParaRPr/>
          </a:p>
        </p:txBody>
      </p:sp>
      <p:sp>
        <p:nvSpPr>
          <p:cNvPr id="10" name="Slide Number Placeholder 9"/>
          <p:cNvSpPr>
            <a:spLocks noGrp="1"/>
          </p:cNvSpPr>
          <p:nvPr>
            <p:ph type="sldNum" sz="quarter" idx="12"/>
          </p:nvPr>
        </p:nvSpPr>
        <p:spPr/>
        <p:txBody>
          <a:bodyPr/>
          <a:lstStyle/>
          <a:p>
            <a:fld id="{5FEF1A08-7D26-4E83-8CC8-B694157CFD94}" type="slidenum">
              <a:rPr lang="en-IN" smtClean="0"/>
              <a:pPr/>
              <a:t>1</a:t>
            </a:fld>
            <a:endParaRPr lang="en-IN"/>
          </a:p>
        </p:txBody>
      </p:sp>
    </p:spTree>
    <p:extLst>
      <p:ext uri="{BB962C8B-B14F-4D97-AF65-F5344CB8AC3E}">
        <p14:creationId xmlns:p14="http://schemas.microsoft.com/office/powerpoint/2010/main" val="179291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FF0000"/>
                </a:solidFill>
                <a:latin typeface="Times New Roman" pitchFamily="18" charset="0"/>
                <a:cs typeface="Times New Roman" pitchFamily="18" charset="0"/>
              </a:rPr>
              <a:t>Shared Library Using Virtual Memory</a:t>
            </a:r>
            <a:endParaRPr lang="en-US" sz="3600" dirty="0">
              <a:solidFill>
                <a:srgbClr val="FF000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5FEF1A08-7D26-4E83-8CC8-B694157CFD94}" type="slidenum">
              <a:rPr lang="en-IN" smtClean="0"/>
              <a:pPr/>
              <a:t>10</a:t>
            </a:fld>
            <a:endParaRPr lang="en-IN"/>
          </a:p>
        </p:txBody>
      </p:sp>
      <p:sp>
        <p:nvSpPr>
          <p:cNvPr id="8" name="Rectangle 7"/>
          <p:cNvSpPr/>
          <p:nvPr/>
        </p:nvSpPr>
        <p:spPr>
          <a:xfrm>
            <a:off x="477888" y="1268760"/>
            <a:ext cx="8208912" cy="5170646"/>
          </a:xfrm>
          <a:prstGeom prst="rect">
            <a:avLst/>
          </a:prstGeom>
        </p:spPr>
        <p:txBody>
          <a:bodyPr wrap="square">
            <a:spAutoFit/>
          </a:bodyPr>
          <a:lstStyle/>
          <a:p>
            <a:pPr marL="285750" indent="-285750" algn="just">
              <a:buFont typeface="Wingdings" panose="05000000000000000000" pitchFamily="2" charset="2"/>
              <a:buChar char="Ø"/>
            </a:pPr>
            <a:r>
              <a:rPr lang="en-US" sz="2000" dirty="0"/>
              <a:t>In addition to separating logical memory from physical memory, virtual memory allows files and memory to be shared by two or more processes through page sharing. </a:t>
            </a:r>
          </a:p>
          <a:p>
            <a:pPr marL="285750" indent="-285750" algn="just">
              <a:buFont typeface="Wingdings" panose="05000000000000000000" pitchFamily="2" charset="2"/>
              <a:buChar char="Ø"/>
            </a:pPr>
            <a:endParaRPr lang="en-US" sz="2000" dirty="0"/>
          </a:p>
          <a:p>
            <a:pPr algn="just">
              <a:spcAft>
                <a:spcPts val="1200"/>
              </a:spcAft>
            </a:pPr>
            <a:r>
              <a:rPr lang="en-US" sz="2000" dirty="0"/>
              <a:t>This leads to the following benefits: </a:t>
            </a:r>
          </a:p>
          <a:p>
            <a:pPr marL="742950" lvl="1" indent="-285750" algn="just">
              <a:buFont typeface="Wingdings" panose="05000000000000000000" pitchFamily="2" charset="2"/>
              <a:buChar char="Ø"/>
            </a:pPr>
            <a:r>
              <a:rPr lang="en-US" sz="2000" dirty="0"/>
              <a:t>System libraries can be shared by several processes through mapping of the shared object into a virtual address space. </a:t>
            </a:r>
          </a:p>
          <a:p>
            <a:pPr marL="742950" lvl="1" indent="-285750" algn="just">
              <a:buFont typeface="Wingdings" panose="05000000000000000000" pitchFamily="2" charset="2"/>
              <a:buChar char="Ø"/>
            </a:pPr>
            <a:r>
              <a:rPr lang="en-US" sz="2000" dirty="0"/>
              <a:t>Although each process considers the libraries to be part of its virtual address space, the actual pages where the libraries reside in physical memory are shared by all the processes.</a:t>
            </a:r>
          </a:p>
          <a:p>
            <a:pPr marL="742950" lvl="1" indent="-285750" algn="just">
              <a:buFont typeface="Wingdings" panose="05000000000000000000" pitchFamily="2" charset="2"/>
              <a:buChar char="Ø"/>
            </a:pPr>
            <a:r>
              <a:rPr lang="en-US" sz="2000" dirty="0"/>
              <a:t>Typically, a library is mapped read-only into the space of each process that is linked with it, Similarly, processes can share memory. </a:t>
            </a:r>
          </a:p>
          <a:p>
            <a:pPr marL="742950" lvl="1" indent="-285750" algn="just">
              <a:buFont typeface="Wingdings" panose="05000000000000000000" pitchFamily="2" charset="2"/>
              <a:buChar char="Ø"/>
            </a:pPr>
            <a:r>
              <a:rPr lang="en-US" sz="2000" dirty="0"/>
              <a:t>Two or more processes can communicate through the use of shared memory. </a:t>
            </a:r>
          </a:p>
          <a:p>
            <a:pPr marL="742950" lvl="1" indent="-285750" algn="just">
              <a:buFont typeface="Wingdings" panose="05000000000000000000" pitchFamily="2" charset="2"/>
              <a:buChar char="Ø"/>
            </a:pPr>
            <a:r>
              <a:rPr lang="en-US" sz="2000" dirty="0"/>
              <a:t>Pages can be shared during process creation with the fork() system call, thus speeding up process creation.</a:t>
            </a:r>
          </a:p>
        </p:txBody>
      </p:sp>
    </p:spTree>
    <p:extLst>
      <p:ext uri="{BB962C8B-B14F-4D97-AF65-F5344CB8AC3E}">
        <p14:creationId xmlns:p14="http://schemas.microsoft.com/office/powerpoint/2010/main" val="25023954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7C87-7429-47BD-BCD8-632312746E73}"/>
              </a:ext>
            </a:extLst>
          </p:cNvPr>
          <p:cNvSpPr>
            <a:spLocks noGrp="1"/>
          </p:cNvSpPr>
          <p:nvPr>
            <p:ph type="title"/>
          </p:nvPr>
        </p:nvSpPr>
        <p:spPr>
          <a:xfrm>
            <a:off x="628650" y="365127"/>
            <a:ext cx="7886700" cy="975642"/>
          </a:xfrm>
        </p:spPr>
        <p:txBody>
          <a:bodyPr/>
          <a:lstStyle/>
          <a:p>
            <a:r>
              <a:rPr lang="en-US" sz="3000" b="1" dirty="0">
                <a:solidFill>
                  <a:srgbClr val="FF0000"/>
                </a:solidFill>
                <a:ea typeface="Cambria" panose="02040503050406030204" pitchFamily="18" charset="0"/>
                <a:cs typeface="Times New Roman" panose="02020603050405020304" pitchFamily="18" charset="0"/>
              </a:rPr>
              <a:t>Root cause of the Thrashing</a:t>
            </a:r>
            <a:endParaRPr lang="en-IN" sz="3000" b="1" dirty="0">
              <a:solidFill>
                <a:srgbClr val="FF0000"/>
              </a:solidFill>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1284D5-58BE-43DB-B600-4312DFD29905}"/>
              </a:ext>
            </a:extLst>
          </p:cNvPr>
          <p:cNvSpPr>
            <a:spLocks noGrp="1"/>
          </p:cNvSpPr>
          <p:nvPr>
            <p:ph idx="1"/>
          </p:nvPr>
        </p:nvSpPr>
        <p:spPr/>
        <p:txBody>
          <a:bodyPr>
            <a:normAutofit/>
          </a:bodyPr>
          <a:lstStyle/>
          <a:p>
            <a:pPr algn="just">
              <a:spcAft>
                <a:spcPts val="1800"/>
              </a:spcAf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Thrashing is caused by under allocation of the minimum number of pages required by a process, forcing it to continuously page fault. </a:t>
            </a:r>
          </a:p>
          <a:p>
            <a:pPr algn="just">
              <a:spcAft>
                <a:spcPts val="1800"/>
              </a:spcAf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system can detect thrashing by evaluating the level of CPU utilization as compared to the level of multiprogramming. </a:t>
            </a:r>
          </a:p>
          <a:p>
            <a:pPr algn="just">
              <a:spcAft>
                <a:spcPts val="1800"/>
              </a:spcAf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It can be eliminated by reducing the level of multiprogramming.</a:t>
            </a:r>
            <a:endParaRPr lang="en-IN" sz="2400" dirty="0">
              <a:latin typeface="Times New Roman" panose="02020603050405020304" pitchFamily="18" charset="0"/>
              <a:cs typeface="Times New Roman" panose="02020603050405020304" pitchFamily="18" charset="0"/>
            </a:endParaRPr>
          </a:p>
        </p:txBody>
      </p:sp>
      <p:pic>
        <p:nvPicPr>
          <p:cNvPr id="4" name="Picture 4" descr="pngfind.com-kingpin-png-4152286 (1).png">
            <a:extLst>
              <a:ext uri="{FF2B5EF4-FFF2-40B4-BE49-F238E27FC236}">
                <a16:creationId xmlns:a16="http://schemas.microsoft.com/office/drawing/2014/main" id="{1A334B38-EBCD-4C8D-AACA-CD747B6953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352" y="16877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B959F0B5-3994-4B8B-AE29-C4F66F6A27C6}"/>
              </a:ext>
            </a:extLst>
          </p:cNvPr>
          <p:cNvSpPr>
            <a:spLocks noGrp="1"/>
          </p:cNvSpPr>
          <p:nvPr>
            <p:ph type="sldNum" sz="quarter" idx="12"/>
          </p:nvPr>
        </p:nvSpPr>
        <p:spPr>
          <a:xfrm>
            <a:off x="6902152" y="643141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100</a:t>
            </a:fld>
            <a:endParaRPr lang="en-IN">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300223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A91E-CDA4-4153-90D3-755B953D7F09}"/>
              </a:ext>
            </a:extLst>
          </p:cNvPr>
          <p:cNvSpPr>
            <a:spLocks noGrp="1"/>
          </p:cNvSpPr>
          <p:nvPr>
            <p:ph type="title"/>
          </p:nvPr>
        </p:nvSpPr>
        <p:spPr>
          <a:xfrm>
            <a:off x="251520" y="177961"/>
            <a:ext cx="7886700" cy="606866"/>
          </a:xfrm>
        </p:spPr>
        <p:txBody>
          <a:bodyPr/>
          <a:lstStyle/>
          <a:p>
            <a:r>
              <a:rPr lang="en-IN"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Thrashing</a:t>
            </a:r>
          </a:p>
        </p:txBody>
      </p:sp>
      <p:sp>
        <p:nvSpPr>
          <p:cNvPr id="3" name="Content Placeholder 2">
            <a:extLst>
              <a:ext uri="{FF2B5EF4-FFF2-40B4-BE49-F238E27FC236}">
                <a16:creationId xmlns:a16="http://schemas.microsoft.com/office/drawing/2014/main" id="{B06690DC-7F1C-43CF-8C28-3C7E0BA70D7A}"/>
              </a:ext>
            </a:extLst>
          </p:cNvPr>
          <p:cNvSpPr>
            <a:spLocks noGrp="1"/>
          </p:cNvSpPr>
          <p:nvPr>
            <p:ph idx="1"/>
          </p:nvPr>
        </p:nvSpPr>
        <p:spPr>
          <a:xfrm>
            <a:off x="428625" y="1197361"/>
            <a:ext cx="8343900" cy="1963135"/>
          </a:xfrm>
        </p:spPr>
        <p:txBody>
          <a:bodyPr>
            <a:normAutofit/>
          </a:bodyPr>
          <a:lstStyle/>
          <a:p>
            <a:pPr eaLnBrk="0" hangingPunct="0">
              <a:spcBef>
                <a:spcPct val="50000"/>
              </a:spcBef>
              <a:buSzPct val="140000"/>
              <a:buFont typeface="Wingdings" panose="05000000000000000000" pitchFamily="2" charset="2"/>
              <a:buChar char="Ø"/>
            </a:pPr>
            <a:r>
              <a:rPr lang="en-US" altLang="en-US" dirty="0">
                <a:solidFill>
                  <a:srgbClr val="000000"/>
                </a:solidFill>
                <a:latin typeface="Times New Roman" panose="02020603050405020304" pitchFamily="18" charset="0"/>
                <a:cs typeface="Times New Roman" panose="02020603050405020304" pitchFamily="18" charset="0"/>
              </a:rPr>
              <a:t>A </a:t>
            </a:r>
            <a:r>
              <a:rPr lang="en-US" altLang="en-US" dirty="0">
                <a:latin typeface="Times New Roman" panose="02020603050405020304" pitchFamily="18" charset="0"/>
                <a:cs typeface="Times New Roman" panose="02020603050405020304" pitchFamily="18" charset="0"/>
                <a:sym typeface="Symbol" panose="05050102010706020507" pitchFamily="18" charset="2"/>
              </a:rPr>
              <a:t>process is busy with swapping pages in and out. </a:t>
            </a:r>
            <a:r>
              <a:rPr lang="en-US" dirty="0">
                <a:latin typeface="Times New Roman" panose="02020603050405020304" pitchFamily="18" charset="0"/>
                <a:cs typeface="Times New Roman" panose="02020603050405020304" pitchFamily="18" charset="0"/>
              </a:rPr>
              <a:t>This high paging activity is called Thrashing.</a:t>
            </a:r>
          </a:p>
          <a:p>
            <a:pPr lvl="0" eaLnBrk="0" hangingPunct="0">
              <a:spcBef>
                <a:spcPct val="50000"/>
              </a:spcBef>
              <a:buSzPct val="140000"/>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A process is in thrashing if it is spending more time on paging rather than executing.</a:t>
            </a:r>
            <a:r>
              <a:rPr lang="en-US" altLang="en-US" dirty="0">
                <a:solidFill>
                  <a:srgbClr val="000000"/>
                </a:solidFill>
                <a:latin typeface="Times New Roman" panose="02020603050405020304" pitchFamily="18" charset="0"/>
                <a:cs typeface="Times New Roman" panose="02020603050405020304" pitchFamily="18" charset="0"/>
              </a:rPr>
              <a:t> </a:t>
            </a:r>
          </a:p>
        </p:txBody>
      </p:sp>
      <p:pic>
        <p:nvPicPr>
          <p:cNvPr id="4" name="Picture 4" descr="pngfind.com-kingpin-png-4152286 (1).png">
            <a:extLst>
              <a:ext uri="{FF2B5EF4-FFF2-40B4-BE49-F238E27FC236}">
                <a16:creationId xmlns:a16="http://schemas.microsoft.com/office/drawing/2014/main" id="{D7763D01-A0E3-4DA4-B531-08C69F6B5FA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5750" y="177961"/>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C145B976-9449-4E6E-BE4C-8F68984DC6B5}"/>
              </a:ext>
            </a:extLst>
          </p:cNvPr>
          <p:cNvSpPr>
            <a:spLocks noGrp="1"/>
          </p:cNvSpPr>
          <p:nvPr>
            <p:ph type="sldNum" sz="quarter" idx="12"/>
          </p:nvPr>
        </p:nvSpPr>
        <p:spPr>
          <a:xfrm>
            <a:off x="6457950" y="5624513"/>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101</a:t>
            </a:fld>
            <a:endParaRPr lang="en-IN">
              <a:solidFill>
                <a:prstClr val="black">
                  <a:tint val="75000"/>
                </a:prstClr>
              </a:solidFill>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0012CCE6-CE2B-4C25-8F40-283B8DD9FDA2}"/>
              </a:ext>
            </a:extLst>
          </p:cNvPr>
          <p:cNvPicPr>
            <a:picLocks noChangeAspect="1"/>
          </p:cNvPicPr>
          <p:nvPr/>
        </p:nvPicPr>
        <p:blipFill>
          <a:blip r:embed="rId3"/>
          <a:stretch>
            <a:fillRect/>
          </a:stretch>
        </p:blipFill>
        <p:spPr>
          <a:xfrm>
            <a:off x="5401866" y="3524719"/>
            <a:ext cx="3671888" cy="2377334"/>
          </a:xfrm>
          <a:prstGeom prst="rect">
            <a:avLst/>
          </a:prstGeom>
        </p:spPr>
      </p:pic>
      <p:sp>
        <p:nvSpPr>
          <p:cNvPr id="12" name="TextBox 11">
            <a:extLst>
              <a:ext uri="{FF2B5EF4-FFF2-40B4-BE49-F238E27FC236}">
                <a16:creationId xmlns:a16="http://schemas.microsoft.com/office/drawing/2014/main" id="{95BEBC9E-5C9B-4875-A097-5888C6B7221A}"/>
              </a:ext>
            </a:extLst>
          </p:cNvPr>
          <p:cNvSpPr txBox="1"/>
          <p:nvPr/>
        </p:nvSpPr>
        <p:spPr>
          <a:xfrm>
            <a:off x="453853" y="3212976"/>
            <a:ext cx="4694211" cy="3000821"/>
          </a:xfrm>
          <a:prstGeom prst="rect">
            <a:avLst/>
          </a:prstGeom>
          <a:noFill/>
        </p:spPr>
        <p:txBody>
          <a:bodyPr wrap="square">
            <a:spAutoFit/>
          </a:bodyPr>
          <a:lstStyle/>
          <a:p>
            <a:pPr algn="just" eaLnBrk="0" hangingPunct="0">
              <a:spcBef>
                <a:spcPct val="50000"/>
              </a:spcBef>
              <a:buSzPct val="140000"/>
            </a:pPr>
            <a:r>
              <a:rPr lang="en-US" altLang="en-US" sz="2100" b="1" dirty="0">
                <a:solidFill>
                  <a:srgbClr val="000000"/>
                </a:solidFill>
                <a:latin typeface="Times New Roman" panose="02020603050405020304" pitchFamily="18" charset="0"/>
                <a:cs typeface="Times New Roman" panose="02020603050405020304" pitchFamily="18" charset="0"/>
              </a:rPr>
              <a:t>Cause of Thrashing</a:t>
            </a:r>
          </a:p>
          <a:p>
            <a:pPr lvl="1" algn="just" eaLnBrk="0" hangingPunct="0">
              <a:spcBef>
                <a:spcPct val="20000"/>
              </a:spcBef>
              <a:buSzPct val="140000"/>
            </a:pPr>
            <a:r>
              <a:rPr lang="en-US" altLang="en-US" sz="2100" dirty="0">
                <a:solidFill>
                  <a:srgbClr val="000000"/>
                </a:solidFill>
                <a:latin typeface="Times New Roman" panose="02020603050405020304" pitchFamily="18" charset="0"/>
                <a:cs typeface="Times New Roman" panose="02020603050405020304" pitchFamily="18" charset="0"/>
              </a:rPr>
              <a:t>If a process does not have “enough” pages, the page-fault rate is very high.  This leads to:</a:t>
            </a:r>
          </a:p>
          <a:p>
            <a:pPr marL="971550" lvl="2" indent="-285750" algn="just" eaLnBrk="0" hangingPunct="0">
              <a:spcBef>
                <a:spcPct val="20000"/>
              </a:spcBef>
              <a:buFont typeface="Wingdings" panose="05000000000000000000" pitchFamily="2" charset="2"/>
              <a:buChar char="Ø"/>
            </a:pPr>
            <a:r>
              <a:rPr lang="en-US" altLang="en-US" dirty="0">
                <a:solidFill>
                  <a:srgbClr val="000000"/>
                </a:solidFill>
                <a:latin typeface="Times New Roman" panose="02020603050405020304" pitchFamily="18" charset="0"/>
                <a:cs typeface="Times New Roman" panose="02020603050405020304" pitchFamily="18" charset="0"/>
              </a:rPr>
              <a:t>low CPU utilization.</a:t>
            </a:r>
          </a:p>
          <a:p>
            <a:pPr marL="971550" lvl="2" indent="-285750" algn="just" eaLnBrk="0" hangingPunct="0">
              <a:spcBef>
                <a:spcPct val="20000"/>
              </a:spcBef>
              <a:buFont typeface="Wingdings" panose="05000000000000000000" pitchFamily="2" charset="2"/>
              <a:buChar char="Ø"/>
            </a:pPr>
            <a:r>
              <a:rPr lang="en-US" altLang="en-US" dirty="0">
                <a:solidFill>
                  <a:srgbClr val="000000"/>
                </a:solidFill>
                <a:latin typeface="Times New Roman" panose="02020603050405020304" pitchFamily="18" charset="0"/>
                <a:cs typeface="Times New Roman" panose="02020603050405020304" pitchFamily="18" charset="0"/>
              </a:rPr>
              <a:t>operating system thinks that it needs to increase the degree of multiprogramming.</a:t>
            </a:r>
          </a:p>
          <a:p>
            <a:pPr marL="971550" lvl="2" indent="-285750" algn="just" eaLnBrk="0" hangingPunct="0">
              <a:spcBef>
                <a:spcPct val="20000"/>
              </a:spcBef>
              <a:buFont typeface="Wingdings" panose="05000000000000000000" pitchFamily="2" charset="2"/>
              <a:buChar char="Ø"/>
            </a:pPr>
            <a:r>
              <a:rPr lang="en-US" altLang="en-US" dirty="0">
                <a:solidFill>
                  <a:srgbClr val="000000"/>
                </a:solidFill>
                <a:latin typeface="Times New Roman" panose="02020603050405020304" pitchFamily="18" charset="0"/>
                <a:cs typeface="Times New Roman" panose="02020603050405020304" pitchFamily="18" charset="0"/>
              </a:rPr>
              <a:t>another process added to the system.</a:t>
            </a:r>
          </a:p>
        </p:txBody>
      </p:sp>
    </p:spTree>
    <p:extLst>
      <p:ext uri="{BB962C8B-B14F-4D97-AF65-F5344CB8AC3E}">
        <p14:creationId xmlns:p14="http://schemas.microsoft.com/office/powerpoint/2010/main" val="222585196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516E-7CBA-40F2-9BAD-ED1312D0183D}"/>
              </a:ext>
            </a:extLst>
          </p:cNvPr>
          <p:cNvSpPr>
            <a:spLocks noGrp="1"/>
          </p:cNvSpPr>
          <p:nvPr>
            <p:ph type="title"/>
          </p:nvPr>
        </p:nvSpPr>
        <p:spPr>
          <a:xfrm>
            <a:off x="370232" y="1086147"/>
            <a:ext cx="5126106" cy="521210"/>
          </a:xfrm>
        </p:spPr>
        <p:txBody>
          <a:bodyPr>
            <a:normAutofit fontScale="90000"/>
          </a:bodyPr>
          <a:lstStyle/>
          <a:p>
            <a:r>
              <a:rPr lang="en-US" alt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Demand Paging and Thrashing </a:t>
            </a:r>
            <a:endParaRPr lang="en-IN"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F3C008-289E-49EA-B6ED-C0A561F644FE}"/>
              </a:ext>
            </a:extLst>
          </p:cNvPr>
          <p:cNvSpPr>
            <a:spLocks noGrp="1"/>
          </p:cNvSpPr>
          <p:nvPr>
            <p:ph idx="1"/>
          </p:nvPr>
        </p:nvSpPr>
        <p:spPr>
          <a:xfrm>
            <a:off x="741165" y="1908904"/>
            <a:ext cx="8218289" cy="4055168"/>
          </a:xfrm>
        </p:spPr>
        <p:txBody>
          <a:bodyPr>
            <a:normAutofit/>
          </a:bodyPr>
          <a:lstStyle/>
          <a:p>
            <a:pPr algn="just">
              <a:spcBef>
                <a:spcPts val="600"/>
              </a:spcBef>
              <a:buFont typeface="Wingdings" panose="05000000000000000000" pitchFamily="2" charset="2"/>
              <a:buChar char="Ø"/>
            </a:pPr>
            <a:r>
              <a:rPr lang="en-US" altLang="en-US" sz="2400" dirty="0">
                <a:solidFill>
                  <a:srgbClr val="000000"/>
                </a:solidFill>
                <a:latin typeface="Times New Roman" panose="02020603050405020304" pitchFamily="18" charset="0"/>
                <a:cs typeface="Times New Roman" panose="02020603050405020304" pitchFamily="18" charset="0"/>
              </a:rPr>
              <a:t>Why does demand paging work?</a:t>
            </a:r>
            <a:r>
              <a:rPr lang="en-US" sz="2400" dirty="0">
                <a:solidFill>
                  <a:srgbClr val="000000"/>
                </a:solidFill>
                <a:latin typeface="Times New Roman" panose="02020603050405020304" pitchFamily="18" charset="0"/>
                <a:cs typeface="Times New Roman" panose="02020603050405020304" pitchFamily="18" charset="0"/>
              </a:rPr>
              <a:t> </a:t>
            </a:r>
          </a:p>
          <a:p>
            <a:pPr lvl="1" algn="just">
              <a:spcBef>
                <a:spcPts val="600"/>
              </a:spcBef>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To prevent thrashing, we must provide a process with as many frames as it needs. </a:t>
            </a:r>
          </a:p>
          <a:p>
            <a:pPr lvl="1" algn="just">
              <a:spcBef>
                <a:spcPts val="600"/>
              </a:spcBef>
              <a:buFont typeface="Wingdings" panose="05000000000000000000" pitchFamily="2" charset="2"/>
              <a:buChar char="Ø"/>
            </a:pPr>
            <a:endParaRPr lang="en-US" sz="2400" dirty="0">
              <a:solidFill>
                <a:srgbClr val="000000"/>
              </a:solidFill>
              <a:latin typeface="Times New Roman" panose="02020603050405020304" pitchFamily="18" charset="0"/>
              <a:cs typeface="Times New Roman" panose="02020603050405020304" pitchFamily="18" charset="0"/>
            </a:endParaRPr>
          </a:p>
          <a:p>
            <a:pPr algn="just">
              <a:spcBef>
                <a:spcPts val="600"/>
              </a:spcBef>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But how do we know how many frames it “needs”? </a:t>
            </a:r>
          </a:p>
          <a:p>
            <a:pPr marL="0" indent="0" algn="just">
              <a:spcBef>
                <a:spcPts val="600"/>
              </a:spcBef>
              <a:buNone/>
            </a:pPr>
            <a:endParaRPr lang="en-US" sz="2400" dirty="0">
              <a:solidFill>
                <a:srgbClr val="000000"/>
              </a:solidFill>
              <a:latin typeface="Times New Roman" panose="02020603050405020304" pitchFamily="18" charset="0"/>
              <a:cs typeface="Times New Roman" panose="02020603050405020304" pitchFamily="18" charset="0"/>
            </a:endParaRPr>
          </a:p>
          <a:p>
            <a:pPr algn="just" eaLnBrk="0" hangingPunct="0">
              <a:spcBef>
                <a:spcPts val="60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Locality model - </a:t>
            </a:r>
            <a:r>
              <a:rPr lang="en-US" sz="2400" dirty="0">
                <a:solidFill>
                  <a:srgbClr val="000000"/>
                </a:solidFill>
                <a:latin typeface="Times New Roman" panose="02020603050405020304" pitchFamily="18" charset="0"/>
                <a:cs typeface="Times New Roman" panose="02020603050405020304" pitchFamily="18" charset="0"/>
              </a:rPr>
              <a:t>working-set strategy starts by looking at how many frames a process is actually using. This approach defines the locality model of process execution</a:t>
            </a:r>
            <a:endParaRPr lang="en-US" altLang="en-US" sz="2400" dirty="0">
              <a:solidFill>
                <a:srgbClr val="00B0F0"/>
              </a:solidFill>
              <a:latin typeface="Times New Roman" panose="02020603050405020304" pitchFamily="18" charset="0"/>
              <a:cs typeface="Times New Roman" panose="02020603050405020304" pitchFamily="18" charset="0"/>
            </a:endParaRPr>
          </a:p>
        </p:txBody>
      </p:sp>
      <p:pic>
        <p:nvPicPr>
          <p:cNvPr id="7" name="Picture 4" descr="pngfind.com-kingpin-png-4152286 (1).png">
            <a:extLst>
              <a:ext uri="{FF2B5EF4-FFF2-40B4-BE49-F238E27FC236}">
                <a16:creationId xmlns:a16="http://schemas.microsoft.com/office/drawing/2014/main" id="{0E98FBBB-972D-4DF2-8641-31174ABB2B8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6886" y="70371"/>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6">
            <a:extLst>
              <a:ext uri="{FF2B5EF4-FFF2-40B4-BE49-F238E27FC236}">
                <a16:creationId xmlns:a16="http://schemas.microsoft.com/office/drawing/2014/main" id="{E938474F-9C0B-46F3-8245-AA6A5242DBB3}"/>
              </a:ext>
            </a:extLst>
          </p:cNvPr>
          <p:cNvSpPr>
            <a:spLocks noGrp="1"/>
          </p:cNvSpPr>
          <p:nvPr>
            <p:ph type="sldNum" sz="quarter" idx="12"/>
          </p:nvPr>
        </p:nvSpPr>
        <p:spPr>
          <a:xfrm>
            <a:off x="6879688" y="6381074"/>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102</a:t>
            </a:fld>
            <a:endParaRPr lang="en-IN">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808366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77DE2-158D-4924-8151-9FE6373CFCDD}"/>
              </a:ext>
            </a:extLst>
          </p:cNvPr>
          <p:cNvSpPr>
            <a:spLocks noGrp="1"/>
          </p:cNvSpPr>
          <p:nvPr>
            <p:ph idx="1"/>
          </p:nvPr>
        </p:nvSpPr>
        <p:spPr>
          <a:xfrm>
            <a:off x="270841" y="1196752"/>
            <a:ext cx="5558459" cy="4824536"/>
          </a:xfrm>
        </p:spPr>
        <p:txBody>
          <a:bodyPr>
            <a:normAutofit/>
          </a:bodyPr>
          <a:lstStyle/>
          <a:p>
            <a:pPr marL="273050" lvl="1" indent="-273050" algn="just" eaLnBrk="0" hangingPunct="0">
              <a:spcBef>
                <a:spcPts val="600"/>
              </a:spcBef>
              <a:buFont typeface="Wingdings" panose="05000000000000000000" pitchFamily="2" charset="2"/>
              <a:buChar char="Ø"/>
            </a:pPr>
            <a:r>
              <a:rPr lang="en-US" altLang="en-US" sz="2600" dirty="0">
                <a:solidFill>
                  <a:srgbClr val="000000"/>
                </a:solidFill>
                <a:latin typeface="Times New Roman" panose="02020603050405020304" pitchFamily="18" charset="0"/>
                <a:cs typeface="Times New Roman" panose="02020603050405020304" pitchFamily="18" charset="0"/>
              </a:rPr>
              <a:t>Process migrates from one locality to another (Figure)</a:t>
            </a:r>
          </a:p>
          <a:p>
            <a:pPr marL="273050" lvl="1" indent="-273050" algn="just" eaLnBrk="0" hangingPunct="0">
              <a:spcBef>
                <a:spcPts val="600"/>
              </a:spcBef>
              <a:buFont typeface="Wingdings" panose="05000000000000000000" pitchFamily="2" charset="2"/>
              <a:buChar char="Ø"/>
            </a:pPr>
            <a:r>
              <a:rPr lang="en-US" altLang="en-US" sz="2600" dirty="0">
                <a:solidFill>
                  <a:srgbClr val="000000"/>
                </a:solidFill>
                <a:latin typeface="Times New Roman" panose="02020603050405020304" pitchFamily="18" charset="0"/>
                <a:cs typeface="Times New Roman" panose="02020603050405020304" pitchFamily="18" charset="0"/>
              </a:rPr>
              <a:t>Localities may overlap</a:t>
            </a:r>
          </a:p>
          <a:p>
            <a:pPr marL="273050" lvl="1" indent="-273050" algn="just" eaLnBrk="0" hangingPunct="0">
              <a:spcBef>
                <a:spcPts val="600"/>
              </a:spcBef>
              <a:buFont typeface="Wingdings" panose="05000000000000000000" pitchFamily="2" charset="2"/>
              <a:buChar char="Ø"/>
            </a:pPr>
            <a:r>
              <a:rPr lang="en-US" altLang="en-US" sz="2600" dirty="0">
                <a:solidFill>
                  <a:srgbClr val="000000"/>
                </a:solidFill>
                <a:latin typeface="Times New Roman" panose="02020603050405020304" pitchFamily="18" charset="0"/>
                <a:cs typeface="Times New Roman" panose="02020603050405020304" pitchFamily="18" charset="0"/>
              </a:rPr>
              <a:t>Example:</a:t>
            </a:r>
          </a:p>
          <a:p>
            <a:pPr marL="623888" lvl="2" indent="-268288" algn="just" eaLnBrk="0" hangingPunct="0">
              <a:spcBef>
                <a:spcPts val="600"/>
              </a:spcBef>
              <a:buFont typeface="Wingdings" panose="05000000000000000000" pitchFamily="2" charset="2"/>
              <a:buChar char="Ø"/>
            </a:pPr>
            <a:r>
              <a:rPr lang="en-US" altLang="en-US" sz="2200" dirty="0">
                <a:solidFill>
                  <a:srgbClr val="000000"/>
                </a:solidFill>
                <a:latin typeface="Times New Roman" panose="02020603050405020304" pitchFamily="18" charset="0"/>
                <a:cs typeface="Times New Roman" panose="02020603050405020304" pitchFamily="18" charset="0"/>
              </a:rPr>
              <a:t>Function is called, that defines a new locality. </a:t>
            </a:r>
          </a:p>
          <a:p>
            <a:pPr marL="623888" lvl="2" indent="-268288" algn="just" eaLnBrk="0" hangingPunct="0">
              <a:spcBef>
                <a:spcPts val="600"/>
              </a:spcBef>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In this, memory references are made to the instructions of the function call, its local variables, and a subset of the global variables. When we exit the function, the process leaves this locality, since the local variables and instructions of the function are no longer in active use.</a:t>
            </a:r>
            <a:endParaRPr lang="en-US" altLang="en-US" sz="3000" dirty="0">
              <a:latin typeface="Times New Roman" panose="02020603050405020304" pitchFamily="18" charset="0"/>
              <a:cs typeface="Times New Roman" panose="02020603050405020304" pitchFamily="18" charset="0"/>
            </a:endParaRPr>
          </a:p>
          <a:p>
            <a:endParaRPr lang="en-IN" sz="2700" dirty="0"/>
          </a:p>
        </p:txBody>
      </p:sp>
      <p:pic>
        <p:nvPicPr>
          <p:cNvPr id="4" name="Picture 2" descr="Segmentation and Paging Considerations - ppt download">
            <a:extLst>
              <a:ext uri="{FF2B5EF4-FFF2-40B4-BE49-F238E27FC236}">
                <a16:creationId xmlns:a16="http://schemas.microsoft.com/office/drawing/2014/main" id="{7F015B14-3ADC-4A80-BEF6-F2DF37C20E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56" t="11833"/>
          <a:stretch/>
        </p:blipFill>
        <p:spPr bwMode="auto">
          <a:xfrm>
            <a:off x="6100141" y="1607357"/>
            <a:ext cx="2773019" cy="390389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F63ADE4-4623-431B-A193-1621C847F9BF}"/>
              </a:ext>
            </a:extLst>
          </p:cNvPr>
          <p:cNvSpPr>
            <a:spLocks noGrp="1"/>
          </p:cNvSpPr>
          <p:nvPr>
            <p:ph type="title"/>
          </p:nvPr>
        </p:nvSpPr>
        <p:spPr>
          <a:xfrm>
            <a:off x="0" y="307398"/>
            <a:ext cx="7886700" cy="652535"/>
          </a:xfrm>
        </p:spPr>
        <p:txBody>
          <a:bodyPr/>
          <a:lstStyle/>
          <a:p>
            <a:r>
              <a:rPr lang="en-US" altLang="en-US" sz="3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Demand Paging and Thrashing - </a:t>
            </a:r>
            <a:r>
              <a:rPr lang="en-US" altLang="en-US" sz="3000"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Contd</a:t>
            </a:r>
            <a:endParaRPr lang="en-IN" sz="3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4" descr="pngfind.com-kingpin-png-4152286 (1).png">
            <a:extLst>
              <a:ext uri="{FF2B5EF4-FFF2-40B4-BE49-F238E27FC236}">
                <a16:creationId xmlns:a16="http://schemas.microsoft.com/office/drawing/2014/main" id="{C2D3A094-C73C-4F65-852B-A92EDE8FFC8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5750" y="7857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6">
            <a:extLst>
              <a:ext uri="{FF2B5EF4-FFF2-40B4-BE49-F238E27FC236}">
                <a16:creationId xmlns:a16="http://schemas.microsoft.com/office/drawing/2014/main" id="{4F8D153E-9F23-4A3C-8DAD-28D32616D6C0}"/>
              </a:ext>
            </a:extLst>
          </p:cNvPr>
          <p:cNvSpPr>
            <a:spLocks noGrp="1"/>
          </p:cNvSpPr>
          <p:nvPr>
            <p:ph type="sldNum" sz="quarter" idx="12"/>
          </p:nvPr>
        </p:nvSpPr>
        <p:spPr>
          <a:xfrm>
            <a:off x="6877050" y="6265069"/>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103</a:t>
            </a:fld>
            <a:endParaRPr lang="en-IN">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277987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38CF3-E981-4EF2-BBE0-09A9BE699747}"/>
              </a:ext>
            </a:extLst>
          </p:cNvPr>
          <p:cNvSpPr>
            <a:spLocks noGrp="1"/>
          </p:cNvSpPr>
          <p:nvPr>
            <p:ph idx="1"/>
          </p:nvPr>
        </p:nvSpPr>
        <p:spPr>
          <a:xfrm>
            <a:off x="323528" y="1193007"/>
            <a:ext cx="8523411" cy="4705350"/>
          </a:xfrm>
        </p:spPr>
        <p:txBody>
          <a:bodyPr>
            <a:normAutofit lnSpcReduction="10000"/>
          </a:bodyPr>
          <a:lstStyle/>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Why does thrashing occur?</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size of locality &gt; total memory size</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Limit effects by using local or priority page replacement</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Local replacement algorithms - if one process starts thrashing it cannot steal frames from another process and cause thrashing latter.  </a:t>
            </a:r>
          </a:p>
          <a:p>
            <a:pPr lvl="2" algn="just" eaLnBrk="0" hangingPunct="0">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However if processes are thrashing, they will be in the queue for the paging device most of the time.  </a:t>
            </a:r>
          </a:p>
          <a:p>
            <a:pPr lvl="2" algn="just" eaLnBrk="0" hangingPunct="0">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 average service time for a page fault will increase, due to the longer queue for the paging device.</a:t>
            </a:r>
          </a:p>
          <a:p>
            <a:pPr lvl="2" algn="just" eaLnBrk="0" hangingPunct="0">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Thus the effective access time will increase even for a process that is not thrashing</a:t>
            </a:r>
            <a:r>
              <a:rPr lang="en-US" altLang="en-US" sz="2400" dirty="0">
                <a:solidFill>
                  <a:srgbClr val="00B0F0"/>
                </a:solidFill>
                <a:latin typeface="Times New Roman" panose="02020603050405020304" pitchFamily="18" charset="0"/>
                <a:cs typeface="Times New Roman" panose="02020603050405020304" pitchFamily="18" charset="0"/>
              </a:rPr>
              <a:t>. </a:t>
            </a:r>
          </a:p>
          <a:p>
            <a:pPr>
              <a:spcBef>
                <a:spcPts val="450"/>
              </a:spcBef>
            </a:pPr>
            <a:endParaRPr lang="en-IN" sz="2000" dirty="0"/>
          </a:p>
        </p:txBody>
      </p:sp>
      <p:sp>
        <p:nvSpPr>
          <p:cNvPr id="4" name="Title 1">
            <a:extLst>
              <a:ext uri="{FF2B5EF4-FFF2-40B4-BE49-F238E27FC236}">
                <a16:creationId xmlns:a16="http://schemas.microsoft.com/office/drawing/2014/main" id="{3F724797-3DE0-439B-89B5-A9E5745FD476}"/>
              </a:ext>
            </a:extLst>
          </p:cNvPr>
          <p:cNvSpPr>
            <a:spLocks noGrp="1"/>
          </p:cNvSpPr>
          <p:nvPr>
            <p:ph type="title"/>
          </p:nvPr>
        </p:nvSpPr>
        <p:spPr>
          <a:xfrm>
            <a:off x="0" y="198835"/>
            <a:ext cx="7886700" cy="994172"/>
          </a:xfrm>
        </p:spPr>
        <p:txBody>
          <a:bodyPr/>
          <a:lstStyle/>
          <a:p>
            <a:r>
              <a:rPr lang="en-US" alt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Demand Paging and Thrashing – Cont.</a:t>
            </a:r>
            <a:endParaRPr lang="en-IN"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B55C974D-72B3-478A-A18F-BEAE14DD86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352" y="10096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6">
            <a:extLst>
              <a:ext uri="{FF2B5EF4-FFF2-40B4-BE49-F238E27FC236}">
                <a16:creationId xmlns:a16="http://schemas.microsoft.com/office/drawing/2014/main" id="{E17C1D44-85F4-4EA8-9C3F-6B36BFD6CFF3}"/>
              </a:ext>
            </a:extLst>
          </p:cNvPr>
          <p:cNvSpPr>
            <a:spLocks noGrp="1"/>
          </p:cNvSpPr>
          <p:nvPr>
            <p:ph type="sldNum" sz="quarter" idx="12"/>
          </p:nvPr>
        </p:nvSpPr>
        <p:spPr>
          <a:xfrm>
            <a:off x="6757294" y="640199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104</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860113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F56E-3B2D-4543-BCB6-C4C69C6E941F}"/>
              </a:ext>
            </a:extLst>
          </p:cNvPr>
          <p:cNvSpPr>
            <a:spLocks noGrp="1"/>
          </p:cNvSpPr>
          <p:nvPr>
            <p:ph type="title"/>
          </p:nvPr>
        </p:nvSpPr>
        <p:spPr>
          <a:xfrm>
            <a:off x="179512" y="183798"/>
            <a:ext cx="7886700" cy="710130"/>
          </a:xfrm>
        </p:spPr>
        <p:txBody>
          <a:bodyPr/>
          <a:lstStyle/>
          <a:p>
            <a:r>
              <a:rPr lang="en-IN"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Models to Avoid Thrashing</a:t>
            </a:r>
          </a:p>
        </p:txBody>
      </p:sp>
      <p:sp>
        <p:nvSpPr>
          <p:cNvPr id="3" name="Content Placeholder 2">
            <a:extLst>
              <a:ext uri="{FF2B5EF4-FFF2-40B4-BE49-F238E27FC236}">
                <a16:creationId xmlns:a16="http://schemas.microsoft.com/office/drawing/2014/main" id="{E0EFF387-BC42-4B79-A5B6-4ED1F0CCF7DF}"/>
              </a:ext>
            </a:extLst>
          </p:cNvPr>
          <p:cNvSpPr>
            <a:spLocks noGrp="1"/>
          </p:cNvSpPr>
          <p:nvPr>
            <p:ph idx="1"/>
          </p:nvPr>
        </p:nvSpPr>
        <p:spPr/>
        <p:txBody>
          <a:bodyPr>
            <a:normAutofit/>
          </a:bodyPr>
          <a:lstStyle/>
          <a:p>
            <a:pPr algn="just">
              <a:spcBef>
                <a:spcPts val="1200"/>
              </a:spcBef>
              <a:spcAft>
                <a:spcPts val="1200"/>
              </a:spcAft>
              <a:buFont typeface="Wingdings" panose="05000000000000000000" pitchFamily="2" charset="2"/>
              <a:buChar char="Ø"/>
            </a:pPr>
            <a:r>
              <a:rPr lang="en-IN" sz="2700" dirty="0">
                <a:latin typeface="Times New Roman" panose="02020603050405020304" pitchFamily="18" charset="0"/>
                <a:cs typeface="Times New Roman" panose="02020603050405020304" pitchFamily="18" charset="0"/>
              </a:rPr>
              <a:t>There are 2 Models to Avoid Thrashing</a:t>
            </a:r>
          </a:p>
          <a:p>
            <a:pPr lvl="1" algn="just">
              <a:spcBef>
                <a:spcPts val="1200"/>
              </a:spcBef>
              <a:spcAft>
                <a:spcPts val="1200"/>
              </a:spcAf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Working – set Model</a:t>
            </a:r>
          </a:p>
          <a:p>
            <a:pPr lvl="2" algn="just">
              <a:spcBef>
                <a:spcPts val="1200"/>
              </a:spcBef>
              <a:spcAft>
                <a:spcPts val="1200"/>
              </a:spcAft>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Works based on Locality of Reference</a:t>
            </a:r>
          </a:p>
          <a:p>
            <a:pPr lvl="1" algn="just">
              <a:spcBef>
                <a:spcPts val="1200"/>
              </a:spcBef>
              <a:spcAft>
                <a:spcPts val="1200"/>
              </a:spcAf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Page Fault Frequency Model</a:t>
            </a:r>
          </a:p>
          <a:p>
            <a:pPr lvl="2" algn="just">
              <a:spcBef>
                <a:spcPts val="1200"/>
              </a:spcBef>
              <a:spcAft>
                <a:spcPts val="1200"/>
              </a:spcAft>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Based on Upper and Lower Page Fault Rate</a:t>
            </a:r>
            <a:endParaRPr lang="en-US" sz="2100" dirty="0">
              <a:latin typeface="Times New Roman" panose="02020603050405020304" pitchFamily="18" charset="0"/>
              <a:cs typeface="Times New Roman" panose="02020603050405020304" pitchFamily="18" charset="0"/>
            </a:endParaRPr>
          </a:p>
        </p:txBody>
      </p:sp>
      <p:pic>
        <p:nvPicPr>
          <p:cNvPr id="4" name="Picture 4" descr="pngfind.com-kingpin-png-4152286 (1).png">
            <a:extLst>
              <a:ext uri="{FF2B5EF4-FFF2-40B4-BE49-F238E27FC236}">
                <a16:creationId xmlns:a16="http://schemas.microsoft.com/office/drawing/2014/main" id="{56903F80-52F9-482F-8986-6279538858F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5750" y="138813"/>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09A2835C-086B-4ECA-8C7F-9C49440A3B35}"/>
              </a:ext>
            </a:extLst>
          </p:cNvPr>
          <p:cNvSpPr>
            <a:spLocks noGrp="1"/>
          </p:cNvSpPr>
          <p:nvPr>
            <p:ph type="sldNum" sz="quarter" idx="12"/>
          </p:nvPr>
        </p:nvSpPr>
        <p:spPr>
          <a:xfrm>
            <a:off x="6877050" y="635635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105</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425144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E511-FEBD-43BE-B12B-A210D161214B}"/>
              </a:ext>
            </a:extLst>
          </p:cNvPr>
          <p:cNvSpPr>
            <a:spLocks noGrp="1"/>
          </p:cNvSpPr>
          <p:nvPr>
            <p:ph type="title"/>
          </p:nvPr>
        </p:nvSpPr>
        <p:spPr>
          <a:xfrm>
            <a:off x="179512" y="171658"/>
            <a:ext cx="7886700" cy="680313"/>
          </a:xfrm>
        </p:spPr>
        <p:txBody>
          <a:bodyPr/>
          <a:lstStyle/>
          <a:p>
            <a:pPr eaLnBrk="1" hangingPunct="1"/>
            <a:r>
              <a:rPr 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Working Set Model </a:t>
            </a:r>
          </a:p>
        </p:txBody>
      </p:sp>
      <p:sp>
        <p:nvSpPr>
          <p:cNvPr id="3" name="Content Placeholder 2">
            <a:extLst>
              <a:ext uri="{FF2B5EF4-FFF2-40B4-BE49-F238E27FC236}">
                <a16:creationId xmlns:a16="http://schemas.microsoft.com/office/drawing/2014/main" id="{70BD631D-F185-4C4B-B649-ABC0421CC2EE}"/>
              </a:ext>
            </a:extLst>
          </p:cNvPr>
          <p:cNvSpPr>
            <a:spLocks noGrp="1"/>
          </p:cNvSpPr>
          <p:nvPr>
            <p:ph idx="1"/>
          </p:nvPr>
        </p:nvSpPr>
        <p:spPr>
          <a:xfrm>
            <a:off x="427383" y="1052737"/>
            <a:ext cx="8033049" cy="4571776"/>
          </a:xfrm>
        </p:spPr>
        <p:txBody>
          <a:bodyPr>
            <a:noAutofit/>
          </a:bodyPr>
          <a:lstStyle/>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It is based on the assumption of locality.</a:t>
            </a:r>
          </a:p>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 working-set window  a fixed number of page references </a:t>
            </a:r>
            <a:br>
              <a:rPr lang="en-US" altLang="en-US" sz="2000" dirty="0">
                <a:latin typeface="Times New Roman" panose="02020603050405020304" pitchFamily="18" charset="0"/>
                <a:cs typeface="Times New Roman" panose="02020603050405020304" pitchFamily="18" charset="0"/>
                <a:sym typeface="Symbol" panose="05050102010706020507" pitchFamily="18" charset="2"/>
              </a:rPr>
            </a:b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Example:  10,000 instruction</a:t>
            </a:r>
          </a:p>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The idea is to examine the most recent  page references.</a:t>
            </a:r>
          </a:p>
          <a:p>
            <a:pPr algn="just" eaLnBrk="0" hangingPunct="0">
              <a:spcBef>
                <a:spcPts val="600"/>
              </a:spcBef>
              <a:spcAft>
                <a:spcPts val="600"/>
              </a:spcAft>
              <a:buSzPct val="140000"/>
              <a:buFont typeface="Wingdings" panose="05000000000000000000" pitchFamily="2" charset="2"/>
              <a:buChar char="Ø"/>
            </a:pPr>
            <a:r>
              <a:rPr lang="en-US" altLang="en-US" sz="2000" dirty="0" err="1">
                <a:latin typeface="Times New Roman" panose="02020603050405020304" pitchFamily="18" charset="0"/>
                <a:cs typeface="Times New Roman" panose="02020603050405020304" pitchFamily="18" charset="0"/>
                <a:sym typeface="Symbol" panose="05050102010706020507" pitchFamily="18" charset="2"/>
              </a:rPr>
              <a:t>WSS</a:t>
            </a:r>
            <a:r>
              <a:rPr lang="en-US" altLang="en-US" sz="2000"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(working set of Process Pi) = total number of pages referenced in the most recent  (varies in time)</a:t>
            </a:r>
          </a:p>
          <a:p>
            <a:pPr lvl="1" algn="just" eaLnBrk="0" hangingPunct="0">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if  too small will not encompass entire locality.</a:t>
            </a:r>
          </a:p>
          <a:p>
            <a:pPr lvl="1" algn="just" eaLnBrk="0" hangingPunct="0">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if  too large will encompass several localities.</a:t>
            </a:r>
          </a:p>
          <a:p>
            <a:pPr lvl="1" algn="just" eaLnBrk="0" hangingPunct="0">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if  =   will encompass entire program.</a:t>
            </a:r>
          </a:p>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D =  </a:t>
            </a:r>
            <a:r>
              <a:rPr lang="en-US" altLang="en-US" sz="2000" dirty="0" err="1">
                <a:latin typeface="Times New Roman" panose="02020603050405020304" pitchFamily="18" charset="0"/>
                <a:cs typeface="Times New Roman" panose="02020603050405020304" pitchFamily="18" charset="0"/>
                <a:sym typeface="Symbol" panose="05050102010706020507" pitchFamily="18" charset="2"/>
              </a:rPr>
              <a:t>WSS</a:t>
            </a:r>
            <a:r>
              <a:rPr lang="en-US" altLang="en-US" sz="2000"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 total demand frames </a:t>
            </a:r>
          </a:p>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if D &gt; m  Thrashing</a:t>
            </a:r>
          </a:p>
          <a:p>
            <a:pPr lvl="1"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Policy if D &gt; m, then suspend one of the processes.</a:t>
            </a:r>
          </a:p>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if D &lt;= m  No Thrashing</a:t>
            </a:r>
            <a:endParaRPr lang="en-IN" sz="2000" dirty="0"/>
          </a:p>
        </p:txBody>
      </p:sp>
      <p:pic>
        <p:nvPicPr>
          <p:cNvPr id="4" name="Picture 4" descr="pngfind.com-kingpin-png-4152286 (1).png">
            <a:extLst>
              <a:ext uri="{FF2B5EF4-FFF2-40B4-BE49-F238E27FC236}">
                <a16:creationId xmlns:a16="http://schemas.microsoft.com/office/drawing/2014/main" id="{86F30CCF-B7EA-4C97-9EC1-07AC9B124A8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4896" y="13206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E56A833A-A9A8-48BF-B0D8-EBC8B83556D4}"/>
              </a:ext>
            </a:extLst>
          </p:cNvPr>
          <p:cNvSpPr>
            <a:spLocks noGrp="1"/>
          </p:cNvSpPr>
          <p:nvPr>
            <p:ph type="sldNum" sz="quarter" idx="12"/>
          </p:nvPr>
        </p:nvSpPr>
        <p:spPr>
          <a:xfrm>
            <a:off x="6773466" y="640199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106</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21506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0F823-5293-4874-A2A3-CBAF33A633FF}"/>
              </a:ext>
            </a:extLst>
          </p:cNvPr>
          <p:cNvSpPr>
            <a:spLocks noGrp="1"/>
          </p:cNvSpPr>
          <p:nvPr>
            <p:ph idx="1"/>
          </p:nvPr>
        </p:nvSpPr>
        <p:spPr>
          <a:xfrm>
            <a:off x="525066" y="1340768"/>
            <a:ext cx="7886700" cy="2088232"/>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sequence of memory references shown in Figure,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 10 memory references, </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t>
            </a:r>
            <a:r>
              <a:rPr lang="en-US" sz="2000" b="0" i="0" u="none" strike="noStrike" baseline="0" dirty="0">
                <a:latin typeface="Times New Roman" panose="02020603050405020304" pitchFamily="18" charset="0"/>
                <a:cs typeface="Times New Roman" panose="02020603050405020304" pitchFamily="18" charset="0"/>
              </a:rPr>
              <a:t>hen the working set at time </a:t>
            </a:r>
          </a:p>
          <a:p>
            <a:pPr lvl="1">
              <a:buFont typeface="Wingdings" panose="05000000000000000000" pitchFamily="2" charset="2"/>
              <a:buChar char="Ø"/>
            </a:pPr>
            <a:r>
              <a:rPr lang="en-US" sz="2000" b="0" i="1" u="none" strike="noStrike" baseline="0" dirty="0">
                <a:latin typeface="Times New Roman" panose="02020603050405020304" pitchFamily="18" charset="0"/>
                <a:cs typeface="Times New Roman" panose="02020603050405020304" pitchFamily="18" charset="0"/>
              </a:rPr>
              <a:t>t</a:t>
            </a:r>
            <a:r>
              <a:rPr lang="en-US" sz="700" dirty="0">
                <a:latin typeface="Times New Roman" panose="02020603050405020304" pitchFamily="18" charset="0"/>
                <a:cs typeface="Times New Roman" panose="02020603050405020304" pitchFamily="18" charset="0"/>
              </a:rPr>
              <a:t>1  </a:t>
            </a:r>
            <a:r>
              <a:rPr lang="en-US" sz="2000" b="0" i="0" u="none" strike="noStrike" baseline="0" dirty="0">
                <a:latin typeface="Times New Roman" panose="02020603050405020304" pitchFamily="18" charset="0"/>
                <a:cs typeface="Times New Roman" panose="02020603050405020304" pitchFamily="18" charset="0"/>
              </a:rPr>
              <a:t>is </a:t>
            </a:r>
            <a:r>
              <a:rPr lang="en-US" sz="2000" b="0" i="1"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1, 2, 5, 6, 7</a:t>
            </a:r>
            <a:r>
              <a:rPr lang="en-US" sz="2000" b="0" i="1" u="none" strike="noStrike" baseline="0" dirty="0">
                <a:latin typeface="Times New Roman" panose="02020603050405020304" pitchFamily="18" charset="0"/>
                <a:cs typeface="Times New Roman" panose="02020603050405020304" pitchFamily="18" charset="0"/>
              </a:rPr>
              <a:t>}</a:t>
            </a:r>
            <a:endParaRPr lang="en-US" sz="2000" b="0" i="0" u="none" strike="noStrike" baseline="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b="0" i="1" u="none" strike="noStrike" baseline="0" dirty="0">
                <a:latin typeface="Times New Roman" panose="02020603050405020304" pitchFamily="18" charset="0"/>
                <a:cs typeface="Times New Roman" panose="02020603050405020304" pitchFamily="18" charset="0"/>
              </a:rPr>
              <a:t>t</a:t>
            </a:r>
            <a:r>
              <a:rPr lang="en-US" sz="7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the working set has changed to </a:t>
            </a:r>
            <a:r>
              <a:rPr lang="en-US" sz="2000" b="0" i="1"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3, 4</a:t>
            </a:r>
            <a:r>
              <a:rPr lang="en-US" sz="2000" b="0" i="1"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4" name="Picture 5">
            <a:extLst>
              <a:ext uri="{FF2B5EF4-FFF2-40B4-BE49-F238E27FC236}">
                <a16:creationId xmlns:a16="http://schemas.microsoft.com/office/drawing/2014/main" id="{619B25FC-88E7-43AA-9DB4-2D1C50D73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3571512"/>
            <a:ext cx="8008010" cy="125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2B8A2104-305E-42ED-9353-85BB3CE765DD}"/>
              </a:ext>
            </a:extLst>
          </p:cNvPr>
          <p:cNvSpPr txBox="1">
            <a:spLocks/>
          </p:cNvSpPr>
          <p:nvPr/>
        </p:nvSpPr>
        <p:spPr>
          <a:xfrm>
            <a:off x="179512" y="198207"/>
            <a:ext cx="7886700" cy="68031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Working Set Model – Contd. </a:t>
            </a:r>
          </a:p>
        </p:txBody>
      </p:sp>
      <p:pic>
        <p:nvPicPr>
          <p:cNvPr id="7" name="Picture 4" descr="pngfind.com-kingpin-png-4152286 (1).png">
            <a:extLst>
              <a:ext uri="{FF2B5EF4-FFF2-40B4-BE49-F238E27FC236}">
                <a16:creationId xmlns:a16="http://schemas.microsoft.com/office/drawing/2014/main" id="{B8DAFBC6-B856-4DF0-B649-678A93A98AB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2166" y="198207"/>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6">
            <a:extLst>
              <a:ext uri="{FF2B5EF4-FFF2-40B4-BE49-F238E27FC236}">
                <a16:creationId xmlns:a16="http://schemas.microsoft.com/office/drawing/2014/main" id="{BA4131DF-90EA-406F-A426-88A4BD32DC25}"/>
              </a:ext>
            </a:extLst>
          </p:cNvPr>
          <p:cNvSpPr>
            <a:spLocks noGrp="1"/>
          </p:cNvSpPr>
          <p:nvPr>
            <p:ph type="sldNum" sz="quarter" idx="12"/>
          </p:nvPr>
        </p:nvSpPr>
        <p:spPr>
          <a:xfrm>
            <a:off x="6963966" y="6518923"/>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107</a:t>
            </a:fld>
            <a:endParaRPr lang="en-IN" dirty="0">
              <a:solidFill>
                <a:prstClr val="black">
                  <a:tint val="75000"/>
                </a:prstClr>
              </a:solidFill>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F06D4BE1-0DBF-460F-9AC6-73C0D84BF373}"/>
              </a:ext>
            </a:extLst>
          </p:cNvPr>
          <p:cNvSpPr txBox="1"/>
          <p:nvPr/>
        </p:nvSpPr>
        <p:spPr>
          <a:xfrm>
            <a:off x="589821" y="4965169"/>
            <a:ext cx="8218289"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working set model</a:t>
            </a:r>
            <a:r>
              <a:rPr lang="en-US" sz="2000" dirty="0">
                <a:latin typeface="Times New Roman" panose="02020603050405020304" pitchFamily="18" charset="0"/>
                <a:cs typeface="Times New Roman" panose="02020603050405020304" pitchFamily="18" charset="0"/>
              </a:rPr>
              <a:t> states that a process can be in RAM if and only if all of the pages that it is currently using (often approximated by the most recently used pages) can be in RAM.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6442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2348-63B4-4CAB-B0F4-4593A91B603D}"/>
              </a:ext>
            </a:extLst>
          </p:cNvPr>
          <p:cNvSpPr>
            <a:spLocks noGrp="1"/>
          </p:cNvSpPr>
          <p:nvPr>
            <p:ph type="title"/>
          </p:nvPr>
        </p:nvSpPr>
        <p:spPr>
          <a:xfrm>
            <a:off x="251520" y="298359"/>
            <a:ext cx="7886700" cy="521287"/>
          </a:xfrm>
        </p:spPr>
        <p:txBody>
          <a:bodyPr>
            <a:normAutofit/>
          </a:bodyPr>
          <a:lstStyle/>
          <a:p>
            <a:r>
              <a:rPr lang="en-US"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Keeping Track of the Working Set</a:t>
            </a:r>
            <a:endParaRPr lang="en-IN"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50FB60-24E9-4115-9FE6-E59CCEA1A27F}"/>
              </a:ext>
            </a:extLst>
          </p:cNvPr>
          <p:cNvSpPr>
            <a:spLocks noGrp="1"/>
          </p:cNvSpPr>
          <p:nvPr>
            <p:ph idx="1"/>
          </p:nvPr>
        </p:nvSpPr>
        <p:spPr>
          <a:xfrm>
            <a:off x="628650" y="1196752"/>
            <a:ext cx="8172450" cy="5153257"/>
          </a:xfrm>
        </p:spPr>
        <p:txBody>
          <a:bodyPr>
            <a:noAutofit/>
          </a:bodyPr>
          <a:lstStyle/>
          <a:p>
            <a:pPr algn="just" eaLnBrk="0" fontAlgn="base" hangingPunct="0">
              <a:lnSpc>
                <a:spcPct val="100000"/>
              </a:lnSpc>
              <a:spcBef>
                <a:spcPct val="50000"/>
              </a:spcBef>
              <a:spcAft>
                <a:spcPct val="0"/>
              </a:spcAft>
              <a:buSzPct val="140000"/>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rPr>
              <a:t>The working set prevents thrashing while keeping the degree of multiprogramming as high as possible, in order to optimize the CPU utilization.</a:t>
            </a:r>
          </a:p>
          <a:p>
            <a:pPr algn="just" eaLnBrk="0" fontAlgn="base" hangingPunct="0">
              <a:lnSpc>
                <a:spcPct val="100000"/>
              </a:lnSpc>
              <a:spcBef>
                <a:spcPct val="50000"/>
              </a:spcBef>
              <a:spcAft>
                <a:spcPct val="0"/>
              </a:spcAft>
              <a:buSzPct val="140000"/>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Difficulty: keeping track of the working set</a:t>
            </a:r>
          </a:p>
          <a:p>
            <a:pPr marL="342900" lvl="1" indent="0" algn="just" eaLnBrk="0" fontAlgn="base" hangingPunct="0">
              <a:lnSpc>
                <a:spcPct val="100000"/>
              </a:lnSpc>
              <a:spcBef>
                <a:spcPct val="20000"/>
              </a:spcBef>
              <a:spcAft>
                <a:spcPct val="0"/>
              </a:spcAft>
              <a:buSzPct val="140000"/>
              <a:buNone/>
              <a:defRPr/>
            </a:pPr>
            <a:r>
              <a:rPr lang="en-US" altLang="en-US" sz="2000" dirty="0">
                <a:solidFill>
                  <a:srgbClr val="000000"/>
                </a:solidFill>
                <a:latin typeface="Times New Roman" panose="02020603050405020304" pitchFamily="18" charset="0"/>
                <a:cs typeface="Times New Roman" panose="02020603050405020304" pitchFamily="18" charset="0"/>
              </a:rPr>
              <a:t>	Approximate with interval timer + a reference bit</a:t>
            </a:r>
          </a:p>
          <a:p>
            <a:pPr algn="just" eaLnBrk="0" fontAlgn="base" hangingPunct="0">
              <a:lnSpc>
                <a:spcPct val="100000"/>
              </a:lnSpc>
              <a:spcBef>
                <a:spcPct val="50000"/>
              </a:spcBef>
              <a:spcAft>
                <a:spcPct val="0"/>
              </a:spcAft>
              <a:buSzPct val="140000"/>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rPr>
              <a:t>Example: </a:t>
            </a: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 10,000</a:t>
            </a:r>
          </a:p>
          <a:p>
            <a:pPr lvl="1" algn="just" eaLnBrk="0" fontAlgn="base" hangingPunct="0">
              <a:lnSpc>
                <a:spcPct val="100000"/>
              </a:lnSpc>
              <a:spcBef>
                <a:spcPct val="20000"/>
              </a:spcBef>
              <a:spcAft>
                <a:spcPct val="0"/>
              </a:spcAft>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Timer interrupts after every 5000 time units.</a:t>
            </a:r>
          </a:p>
          <a:p>
            <a:pPr lvl="1" algn="just" eaLnBrk="0" fontAlgn="base" hangingPunct="0">
              <a:lnSpc>
                <a:spcPct val="100000"/>
              </a:lnSpc>
              <a:spcBef>
                <a:spcPct val="20000"/>
              </a:spcBef>
              <a:spcAft>
                <a:spcPct val="0"/>
              </a:spcAft>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Keep in memory 2 bits for each page.</a:t>
            </a:r>
          </a:p>
          <a:p>
            <a:pPr lvl="1" algn="just" eaLnBrk="0" fontAlgn="base" hangingPunct="0">
              <a:lnSpc>
                <a:spcPct val="100000"/>
              </a:lnSpc>
              <a:spcBef>
                <a:spcPct val="20000"/>
              </a:spcBef>
              <a:spcAft>
                <a:spcPct val="0"/>
              </a:spcAft>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Whenever a timer interrupts copy and sets the values of all reference bits to 0.</a:t>
            </a:r>
          </a:p>
          <a:p>
            <a:pPr lvl="1" algn="just" eaLnBrk="0" fontAlgn="base" hangingPunct="0">
              <a:lnSpc>
                <a:spcPct val="100000"/>
              </a:lnSpc>
              <a:spcBef>
                <a:spcPct val="20000"/>
              </a:spcBef>
              <a:spcAft>
                <a:spcPct val="0"/>
              </a:spcAft>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If one of the bits in memory = 1  page in working set.</a:t>
            </a:r>
          </a:p>
          <a:p>
            <a:pPr algn="just" eaLnBrk="0" fontAlgn="base" hangingPunct="0">
              <a:lnSpc>
                <a:spcPct val="100000"/>
              </a:lnSpc>
              <a:spcBef>
                <a:spcPct val="50000"/>
              </a:spcBef>
              <a:spcAft>
                <a:spcPct val="0"/>
              </a:spcAft>
              <a:buSzPct val="140000"/>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Why is this not completely accurate?</a:t>
            </a:r>
          </a:p>
          <a:p>
            <a:pPr algn="just" eaLnBrk="0" fontAlgn="base" hangingPunct="0">
              <a:lnSpc>
                <a:spcPct val="100000"/>
              </a:lnSpc>
              <a:spcBef>
                <a:spcPct val="50000"/>
              </a:spcBef>
              <a:spcAft>
                <a:spcPct val="0"/>
              </a:spcAft>
              <a:buSzPct val="140000"/>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Improvement = 10 bits and interrupt every 1000 time units.</a:t>
            </a:r>
            <a:endParaRPr lang="en-IN" sz="2000" dirty="0">
              <a:latin typeface="Times New Roman" panose="02020603050405020304" pitchFamily="18" charset="0"/>
              <a:cs typeface="Times New Roman" panose="02020603050405020304" pitchFamily="18" charset="0"/>
            </a:endParaRPr>
          </a:p>
        </p:txBody>
      </p:sp>
      <p:pic>
        <p:nvPicPr>
          <p:cNvPr id="4" name="Picture 4" descr="pngfind.com-kingpin-png-4152286 (1).png">
            <a:extLst>
              <a:ext uri="{FF2B5EF4-FFF2-40B4-BE49-F238E27FC236}">
                <a16:creationId xmlns:a16="http://schemas.microsoft.com/office/drawing/2014/main" id="{160B7E79-F986-4588-816F-48B4EF9864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8602" y="176634"/>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958CB79E-97DF-4E28-BECB-CF0D38DED0C0}"/>
              </a:ext>
            </a:extLst>
          </p:cNvPr>
          <p:cNvSpPr>
            <a:spLocks noGrp="1"/>
          </p:cNvSpPr>
          <p:nvPr>
            <p:ph type="sldNum" sz="quarter" idx="12"/>
          </p:nvPr>
        </p:nvSpPr>
        <p:spPr>
          <a:xfrm>
            <a:off x="6859902" y="6350009"/>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108</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868640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2CEC-C4B4-4EA4-B8F2-601C10284DB1}"/>
              </a:ext>
            </a:extLst>
          </p:cNvPr>
          <p:cNvSpPr>
            <a:spLocks noGrp="1"/>
          </p:cNvSpPr>
          <p:nvPr>
            <p:ph type="title"/>
          </p:nvPr>
        </p:nvSpPr>
        <p:spPr>
          <a:xfrm>
            <a:off x="107504" y="218169"/>
            <a:ext cx="7886700" cy="610739"/>
          </a:xfrm>
        </p:spPr>
        <p:txBody>
          <a:bodyPr/>
          <a:lstStyle/>
          <a:p>
            <a:r>
              <a:rPr lang="en-US" alt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Page-Fault Frequency</a:t>
            </a:r>
            <a:endParaRPr lang="en-IN"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F68923-6A37-48F4-B748-6CB5EA74BC7C}"/>
              </a:ext>
            </a:extLst>
          </p:cNvPr>
          <p:cNvSpPr>
            <a:spLocks noGrp="1"/>
          </p:cNvSpPr>
          <p:nvPr>
            <p:ph idx="1"/>
          </p:nvPr>
        </p:nvSpPr>
        <p:spPr>
          <a:xfrm>
            <a:off x="406391" y="1052737"/>
            <a:ext cx="8490194" cy="3240360"/>
          </a:xfrm>
        </p:spPr>
        <p:txBody>
          <a:bodyPr>
            <a:normAutofit/>
          </a:bodyPr>
          <a:lstStyle/>
          <a:p>
            <a:pPr algn="just">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More direct approach than Working Set model.</a:t>
            </a:r>
          </a:p>
          <a:p>
            <a:pPr lvl="1" algn="just">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Where working set seems a clumsy way to control thrashing.</a:t>
            </a:r>
          </a:p>
          <a:p>
            <a:pPr algn="just">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If page fault rate is too high, then the process need more frames.</a:t>
            </a:r>
          </a:p>
          <a:p>
            <a:pPr algn="just">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Whereas page fault is too low, then the process may have too many frames.</a:t>
            </a:r>
          </a:p>
        </p:txBody>
      </p:sp>
      <p:pic>
        <p:nvPicPr>
          <p:cNvPr id="4" name="Picture 4" descr="pngfind.com-kingpin-png-4152286 (1).png">
            <a:extLst>
              <a:ext uri="{FF2B5EF4-FFF2-40B4-BE49-F238E27FC236}">
                <a16:creationId xmlns:a16="http://schemas.microsoft.com/office/drawing/2014/main" id="{74DEB20D-D5FD-4F38-AE2B-B1E9D5324C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2348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762613C3-5295-4320-AF75-67C9F783F08E}"/>
              </a:ext>
            </a:extLst>
          </p:cNvPr>
          <p:cNvSpPr>
            <a:spLocks noGrp="1"/>
          </p:cNvSpPr>
          <p:nvPr>
            <p:ph type="sldNum" sz="quarter" idx="12"/>
          </p:nvPr>
        </p:nvSpPr>
        <p:spPr>
          <a:xfrm>
            <a:off x="6839185" y="635635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109</a:t>
            </a:fld>
            <a:endParaRPr lang="en-IN" dirty="0">
              <a:solidFill>
                <a:prstClr val="black">
                  <a:tint val="75000"/>
                </a:prstClr>
              </a:solidFill>
              <a:latin typeface="Cambria" panose="02040503050406030204" pitchFamily="18" charset="0"/>
              <a:ea typeface="Cambria" panose="02040503050406030204" pitchFamily="18" charset="0"/>
            </a:endParaRPr>
          </a:p>
        </p:txBody>
      </p:sp>
      <p:pic>
        <p:nvPicPr>
          <p:cNvPr id="9" name="Picture 5">
            <a:extLst>
              <a:ext uri="{FF2B5EF4-FFF2-40B4-BE49-F238E27FC236}">
                <a16:creationId xmlns:a16="http://schemas.microsoft.com/office/drawing/2014/main" id="{190AD140-5C78-4DDB-966B-8FE138FA35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580" t="18047" r="580" b="18515"/>
          <a:stretch>
            <a:fillRect/>
          </a:stretch>
        </p:blipFill>
        <p:spPr bwMode="auto">
          <a:xfrm>
            <a:off x="5332028" y="2904013"/>
            <a:ext cx="3699532" cy="261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191DBE17-1158-409D-9364-181F4C4BABA1}"/>
              </a:ext>
            </a:extLst>
          </p:cNvPr>
          <p:cNvSpPr txBox="1"/>
          <p:nvPr/>
        </p:nvSpPr>
        <p:spPr>
          <a:xfrm>
            <a:off x="387779" y="2996952"/>
            <a:ext cx="4593100" cy="2246769"/>
          </a:xfrm>
          <a:prstGeom prst="rect">
            <a:avLst/>
          </a:prstGeom>
          <a:noFill/>
        </p:spPr>
        <p:txBody>
          <a:bodyPr wrap="square">
            <a:spAutoFit/>
          </a:bodyPr>
          <a:lstStyle/>
          <a:p>
            <a:pPr marL="342900" indent="-342900"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Establish </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acceptable</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page-fault frequency </a:t>
            </a:r>
            <a:r>
              <a:rPr lang="en-US" altLang="ja-JP" sz="2000" dirty="0">
                <a:latin typeface="Times New Roman" panose="02020603050405020304" pitchFamily="18" charset="0"/>
                <a:cs typeface="Times New Roman" panose="02020603050405020304" pitchFamily="18" charset="0"/>
              </a:rPr>
              <a:t>(</a:t>
            </a:r>
            <a:r>
              <a:rPr lang="en-US" altLang="ja-JP" sz="2000" b="1" dirty="0">
                <a:latin typeface="Times New Roman" panose="02020603050405020304" pitchFamily="18" charset="0"/>
                <a:cs typeface="Times New Roman" panose="02020603050405020304" pitchFamily="18" charset="0"/>
              </a:rPr>
              <a:t>PFF</a:t>
            </a:r>
            <a:r>
              <a:rPr lang="en-US" altLang="ja-JP" sz="2000" dirty="0">
                <a:latin typeface="Times New Roman" panose="02020603050405020304" pitchFamily="18" charset="0"/>
                <a:cs typeface="Times New Roman" panose="02020603050405020304" pitchFamily="18" charset="0"/>
              </a:rPr>
              <a:t>)</a:t>
            </a:r>
            <a:r>
              <a:rPr lang="en-US" altLang="ja-JP" sz="2000" b="1"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rate and use local replacement policy</a:t>
            </a:r>
          </a:p>
          <a:p>
            <a:pPr marL="800100" lvl="1" indent="-342900" algn="just">
              <a:buFont typeface="Wingdings" panose="05000000000000000000" pitchFamily="2" charset="2"/>
              <a:buChar char="Ø"/>
            </a:pPr>
            <a:r>
              <a:rPr lang="en-US" altLang="en-US" sz="2000" dirty="0">
                <a:solidFill>
                  <a:prstClr val="black"/>
                </a:solidFill>
                <a:latin typeface="Times New Roman" panose="02020603050405020304" pitchFamily="18" charset="0"/>
                <a:cs typeface="Times New Roman" panose="02020603050405020304" pitchFamily="18" charset="0"/>
              </a:rPr>
              <a:t>If actual rate too low, process loses frame</a:t>
            </a:r>
          </a:p>
          <a:p>
            <a:pPr marL="800100" lvl="1" indent="-342900" algn="just">
              <a:buFont typeface="Wingdings" panose="05000000000000000000" pitchFamily="2" charset="2"/>
              <a:buChar char="Ø"/>
            </a:pPr>
            <a:r>
              <a:rPr lang="en-US" altLang="en-US" sz="2000" dirty="0">
                <a:solidFill>
                  <a:prstClr val="black"/>
                </a:solidFill>
                <a:latin typeface="Times New Roman" panose="02020603050405020304" pitchFamily="18" charset="0"/>
                <a:cs typeface="Times New Roman" panose="02020603050405020304" pitchFamily="18" charset="0"/>
              </a:rPr>
              <a:t>If actual rate too high, process gains frame</a:t>
            </a:r>
          </a:p>
        </p:txBody>
      </p:sp>
    </p:spTree>
    <p:extLst>
      <p:ext uri="{BB962C8B-B14F-4D97-AF65-F5344CB8AC3E}">
        <p14:creationId xmlns:p14="http://schemas.microsoft.com/office/powerpoint/2010/main" val="2123899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FF0000"/>
                </a:solidFill>
                <a:latin typeface="Times New Roman" pitchFamily="18" charset="0"/>
                <a:cs typeface="Times New Roman" pitchFamily="18" charset="0"/>
              </a:rPr>
              <a:t>Shared Library Using Virtual Memory</a:t>
            </a:r>
            <a:endParaRPr lang="en-US" sz="3600" dirty="0">
              <a:solidFill>
                <a:srgbClr val="FF0000"/>
              </a:solidFill>
              <a:latin typeface="Times New Roman" pitchFamily="18" charset="0"/>
              <a:cs typeface="Times New Roman" pitchFamily="18" charset="0"/>
            </a:endParaRPr>
          </a:p>
        </p:txBody>
      </p:sp>
      <p:pic>
        <p:nvPicPr>
          <p:cNvPr id="4" name="Picture 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24759" y="1556792"/>
            <a:ext cx="4826236"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5FEF1A08-7D26-4E83-8CC8-B694157CFD94}" type="slidenum">
              <a:rPr lang="en-IN" smtClean="0"/>
              <a:pPr/>
              <a:t>11</a:t>
            </a:fld>
            <a:endParaRPr lang="en-IN"/>
          </a:p>
        </p:txBody>
      </p:sp>
      <p:sp>
        <p:nvSpPr>
          <p:cNvPr id="5" name="Rectangle 4"/>
          <p:cNvSpPr/>
          <p:nvPr/>
        </p:nvSpPr>
        <p:spPr>
          <a:xfrm>
            <a:off x="323528" y="1711836"/>
            <a:ext cx="3168352" cy="4093428"/>
          </a:xfrm>
          <a:prstGeom prst="rect">
            <a:avLst/>
          </a:prstGeom>
        </p:spPr>
        <p:txBody>
          <a:bodyPr wrap="square">
            <a:spAutoFit/>
          </a:bodyPr>
          <a:lstStyle/>
          <a:p>
            <a:pPr marL="285750" indent="-285750" algn="just">
              <a:buFont typeface="Wingdings" panose="05000000000000000000" pitchFamily="2" charset="2"/>
              <a:buChar char="Ø"/>
            </a:pPr>
            <a:r>
              <a:rPr lang="en-US" sz="2000" dirty="0"/>
              <a:t>Virtual memory allows one process to create a region of memory that it can share with another process. </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Processes sharing this region consider it part of their virtual address space, yet the actual physical pages of memory are shared, much as is illustrated in Figure.</a:t>
            </a:r>
          </a:p>
        </p:txBody>
      </p:sp>
    </p:spTree>
    <p:extLst>
      <p:ext uri="{BB962C8B-B14F-4D97-AF65-F5344CB8AC3E}">
        <p14:creationId xmlns:p14="http://schemas.microsoft.com/office/powerpoint/2010/main" val="22019261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674B2B7-F1B7-4399-BA29-729B8D4D269E}"/>
              </a:ext>
            </a:extLst>
          </p:cNvPr>
          <p:cNvSpPr txBox="1">
            <a:spLocks noGrp="1"/>
          </p:cNvSpPr>
          <p:nvPr>
            <p:ph idx="1"/>
          </p:nvPr>
        </p:nvSpPr>
        <p:spPr>
          <a:xfrm>
            <a:off x="628650" y="1412776"/>
            <a:ext cx="7886700" cy="3070969"/>
          </a:xfrm>
          <a:prstGeom prst="rect">
            <a:avLst/>
          </a:prstGeom>
          <a:noFill/>
        </p:spPr>
        <p:txBody>
          <a:bodyPr wrap="square">
            <a:spAutoFit/>
          </a:bodyPr>
          <a:lstStyle/>
          <a:p>
            <a:pPr marL="344250" indent="-342900" algn="just">
              <a:lnSpc>
                <a:spcPct val="150000"/>
              </a:lnSpc>
              <a:spcBef>
                <a:spcPts val="4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with the working-set strategy, we may have to swap out a process. </a:t>
            </a:r>
          </a:p>
          <a:p>
            <a:pPr marL="344250" indent="-342900" algn="just">
              <a:lnSpc>
                <a:spcPct val="150000"/>
              </a:lnSpc>
              <a:spcBef>
                <a:spcPts val="4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 page-fault rate increases and no free frames are available, we must select some process and swap it out to backing store. </a:t>
            </a:r>
          </a:p>
          <a:p>
            <a:pPr marL="344250" indent="-342900" algn="just">
              <a:lnSpc>
                <a:spcPct val="150000"/>
              </a:lnSpc>
              <a:spcBef>
                <a:spcPts val="4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freed frames are then distributed to processes with high page-fault rates</a:t>
            </a:r>
            <a:endParaRPr lang="en-IN"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6B59129E-83C1-4BBB-8AFA-02C8D78DB037}"/>
              </a:ext>
            </a:extLst>
          </p:cNvPr>
          <p:cNvSpPr txBox="1">
            <a:spLocks/>
          </p:cNvSpPr>
          <p:nvPr/>
        </p:nvSpPr>
        <p:spPr>
          <a:xfrm>
            <a:off x="461336" y="597922"/>
            <a:ext cx="7886700" cy="61073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000" b="1" dirty="0">
                <a:solidFill>
                  <a:srgbClr val="FF0000"/>
                </a:solidFill>
                <a:ea typeface="Cambria" panose="02040503050406030204" pitchFamily="18" charset="0"/>
                <a:cs typeface="Times New Roman" panose="02020603050405020304" pitchFamily="18" charset="0"/>
              </a:rPr>
              <a:t>Page-Fault Frequency – Contd.</a:t>
            </a:r>
            <a:endParaRPr lang="en-IN" sz="3000" b="1" dirty="0">
              <a:solidFill>
                <a:srgbClr val="FF0000"/>
              </a:solidFill>
              <a:ea typeface="Cambria" panose="02040503050406030204" pitchFamily="18" charset="0"/>
              <a:cs typeface="Times New Roman" panose="02020603050405020304" pitchFamily="18" charset="0"/>
            </a:endParaRPr>
          </a:p>
        </p:txBody>
      </p:sp>
      <p:pic>
        <p:nvPicPr>
          <p:cNvPr id="6" name="Picture 4" descr="pngfind.com-kingpin-png-4152286 (1).png">
            <a:extLst>
              <a:ext uri="{FF2B5EF4-FFF2-40B4-BE49-F238E27FC236}">
                <a16:creationId xmlns:a16="http://schemas.microsoft.com/office/drawing/2014/main" id="{4AD7884E-CE7E-4AE8-A446-59406B4311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352" y="197872"/>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6">
            <a:extLst>
              <a:ext uri="{FF2B5EF4-FFF2-40B4-BE49-F238E27FC236}">
                <a16:creationId xmlns:a16="http://schemas.microsoft.com/office/drawing/2014/main" id="{FA562F33-25AD-4698-9836-49C153C3C35A}"/>
              </a:ext>
            </a:extLst>
          </p:cNvPr>
          <p:cNvSpPr>
            <a:spLocks noGrp="1"/>
          </p:cNvSpPr>
          <p:nvPr>
            <p:ph type="sldNum" sz="quarter" idx="12"/>
          </p:nvPr>
        </p:nvSpPr>
        <p:spPr>
          <a:xfrm>
            <a:off x="6902152" y="6297330"/>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110</a:t>
            </a:fld>
            <a:endParaRPr lang="en-IN">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3059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143000"/>
          </a:xfrm>
        </p:spPr>
        <p:txBody>
          <a:bodyPr>
            <a:normAutofit/>
          </a:bodyPr>
          <a:lstStyle/>
          <a:p>
            <a:r>
              <a:rPr lang="en-US" altLang="en-US" sz="3600" dirty="0">
                <a:solidFill>
                  <a:srgbClr val="FF0000"/>
                </a:solidFill>
                <a:latin typeface="Times New Roman" pitchFamily="18" charset="0"/>
                <a:cs typeface="Times New Roman" pitchFamily="18" charset="0"/>
              </a:rPr>
              <a:t>Demand Paging – Basic Concepts</a:t>
            </a:r>
            <a:endParaRPr lang="en-US" sz="3600" dirty="0">
              <a:solidFill>
                <a:srgbClr val="FF0000"/>
              </a:solidFill>
              <a:latin typeface="Times New Roman" pitchFamily="18" charset="0"/>
              <a:cs typeface="Times New Roman" pitchFamily="18" charset="0"/>
            </a:endParaRPr>
          </a:p>
        </p:txBody>
      </p:sp>
      <p:sp>
        <p:nvSpPr>
          <p:cNvPr id="7" name="Rectangle 6"/>
          <p:cNvSpPr/>
          <p:nvPr/>
        </p:nvSpPr>
        <p:spPr>
          <a:xfrm>
            <a:off x="457200" y="1432521"/>
            <a:ext cx="8076356" cy="4478149"/>
          </a:xfrm>
          <a:prstGeom prst="rect">
            <a:avLst/>
          </a:prstGeom>
        </p:spPr>
        <p:txBody>
          <a:bodyPr wrap="square">
            <a:spAutoFit/>
          </a:bodyPr>
          <a:lstStyle/>
          <a:p>
            <a:pPr marL="285750" indent="-285750" algn="just">
              <a:lnSpc>
                <a:spcPct val="150000"/>
              </a:lnSpc>
            </a:pPr>
            <a:r>
              <a:rPr lang="en-IN" sz="2000" b="1" dirty="0">
                <a:latin typeface="Times New Roman" pitchFamily="18" charset="0"/>
                <a:cs typeface="Times New Roman" pitchFamily="18" charset="0"/>
              </a:rPr>
              <a:t>How an executable program might be loaded from disk into memory?</a:t>
            </a:r>
          </a:p>
          <a:p>
            <a:pPr marL="285750" indent="-285750" algn="just">
              <a:lnSpc>
                <a:spcPct val="150000"/>
              </a:lnSpc>
            </a:pPr>
            <a:endParaRPr lang="en-IN" sz="2000" b="1" dirty="0">
              <a:latin typeface="Times New Roman" pitchFamily="18" charset="0"/>
              <a:cs typeface="Times New Roman" pitchFamily="18" charset="0"/>
            </a:endParaRPr>
          </a:p>
          <a:p>
            <a:pPr marL="342900" indent="-342900">
              <a:spcAft>
                <a:spcPts val="600"/>
              </a:spcAft>
              <a:buFont typeface="Wingdings" panose="05000000000000000000" pitchFamily="2" charset="2"/>
              <a:buChar char="Ø"/>
            </a:pPr>
            <a:r>
              <a:rPr lang="en-IN" sz="2000" dirty="0">
                <a:latin typeface="Times New Roman" pitchFamily="18" charset="0"/>
                <a:cs typeface="Times New Roman" pitchFamily="18" charset="0"/>
              </a:rPr>
              <a:t> Load the entire program in physical memory at program execution time.</a:t>
            </a:r>
          </a:p>
          <a:p>
            <a:pPr marL="800100" lvl="1" indent="-342900">
              <a:buFont typeface="Wingdings" panose="05000000000000000000" pitchFamily="2" charset="2"/>
              <a:buChar char="Ø"/>
            </a:pPr>
            <a:r>
              <a:rPr lang="en-IN" sz="2000" dirty="0">
                <a:latin typeface="Times New Roman" pitchFamily="18" charset="0"/>
                <a:cs typeface="Times New Roman" pitchFamily="18" charset="0"/>
              </a:rPr>
              <a:t> problem of this method, we may not initially need the entire program in memory</a:t>
            </a:r>
            <a:endParaRPr lang="en-US" sz="2000" dirty="0">
              <a:latin typeface="Times New Roman" pitchFamily="18" charset="0"/>
              <a:cs typeface="Times New Roman" pitchFamily="18" charset="0"/>
            </a:endParaRPr>
          </a:p>
          <a:p>
            <a:pPr marL="800100" lvl="1" indent="-342900">
              <a:buFont typeface="Wingdings" panose="05000000000000000000" pitchFamily="2" charset="2"/>
              <a:buChar char="Ø"/>
            </a:pPr>
            <a:endParaRPr lang="en-US" sz="2000" dirty="0">
              <a:latin typeface="Times New Roman" pitchFamily="18" charset="0"/>
              <a:cs typeface="Times New Roman" pitchFamily="18" charset="0"/>
            </a:endParaRPr>
          </a:p>
          <a:p>
            <a:pPr marL="349250" lvl="1" indent="-342900">
              <a:buFont typeface="Wingdings" panose="05000000000000000000" pitchFamily="2" charset="2"/>
              <a:buChar char="Ø"/>
            </a:pPr>
            <a:r>
              <a:rPr lang="en-US" sz="2000" dirty="0">
                <a:latin typeface="Times New Roman" pitchFamily="18" charset="0"/>
                <a:cs typeface="Times New Roman" pitchFamily="18" charset="0"/>
              </a:rPr>
              <a:t> An alternate approach to resolve this problem </a:t>
            </a:r>
            <a:r>
              <a:rPr lang="en-IN" sz="2000" dirty="0">
                <a:latin typeface="Times New Roman" pitchFamily="18" charset="0"/>
                <a:cs typeface="Times New Roman" pitchFamily="18" charset="0"/>
              </a:rPr>
              <a:t> to load pages only as they are needed.</a:t>
            </a:r>
            <a:r>
              <a:rPr lang="en-US" sz="2000" dirty="0">
                <a:latin typeface="Times New Roman" pitchFamily="18" charset="0"/>
                <a:cs typeface="Times New Roman" pitchFamily="18" charset="0"/>
              </a:rPr>
              <a:t> </a:t>
            </a:r>
            <a:r>
              <a:rPr lang="en-US" sz="2000" dirty="0">
                <a:solidFill>
                  <a:prstClr val="black"/>
                </a:solidFill>
                <a:latin typeface="Times New Roman" pitchFamily="18" charset="0"/>
                <a:cs typeface="Times New Roman" pitchFamily="18" charset="0"/>
              </a:rPr>
              <a:t>This method called as </a:t>
            </a:r>
            <a:r>
              <a:rPr lang="en-US" sz="2000" b="1" dirty="0">
                <a:solidFill>
                  <a:prstClr val="black"/>
                </a:solidFill>
                <a:latin typeface="Times New Roman" pitchFamily="18" charset="0"/>
                <a:cs typeface="Times New Roman" pitchFamily="18" charset="0"/>
              </a:rPr>
              <a:t>Demand Paging. </a:t>
            </a:r>
          </a:p>
          <a:p>
            <a:pPr marL="349250" lvl="1" indent="-342900">
              <a:buFont typeface="Wingdings" panose="05000000000000000000" pitchFamily="2" charset="2"/>
              <a:buChar char="Ø"/>
            </a:pPr>
            <a:endParaRPr lang="en-US" sz="2000" b="1" dirty="0">
              <a:solidFill>
                <a:prstClr val="black"/>
              </a:solidFill>
              <a:latin typeface="Times New Roman" pitchFamily="18" charset="0"/>
              <a:cs typeface="Times New Roman" pitchFamily="18" charset="0"/>
            </a:endParaRPr>
          </a:p>
          <a:p>
            <a:pPr marL="349250" lvl="1" indent="-342900">
              <a:buFont typeface="Wingdings" panose="05000000000000000000" pitchFamily="2" charset="2"/>
              <a:buChar char="Ø"/>
            </a:pPr>
            <a:r>
              <a:rPr lang="en-US" sz="2000" dirty="0">
                <a:solidFill>
                  <a:prstClr val="black"/>
                </a:solidFill>
                <a:latin typeface="Times New Roman" pitchFamily="18" charset="0"/>
                <a:cs typeface="Times New Roman" pitchFamily="18" charset="0"/>
              </a:rPr>
              <a:t>Demand paging commonly used in virtual memory systems.</a:t>
            </a:r>
          </a:p>
          <a:p>
            <a:pPr marL="349250" lvl="1" indent="-342900">
              <a:buFont typeface="Wingdings" panose="05000000000000000000" pitchFamily="2" charset="2"/>
              <a:buChar char="Ø"/>
            </a:pPr>
            <a:endParaRPr lang="en-US" sz="2000" dirty="0">
              <a:solidFill>
                <a:prstClr val="black"/>
              </a:solidFill>
              <a:latin typeface="Times New Roman" pitchFamily="18" charset="0"/>
              <a:cs typeface="Times New Roman" pitchFamily="18" charset="0"/>
            </a:endParaRPr>
          </a:p>
          <a:p>
            <a:pPr marL="349250" lvl="1" indent="-342900">
              <a:buFont typeface="Wingdings" panose="05000000000000000000" pitchFamily="2" charset="2"/>
              <a:buChar char="Ø"/>
            </a:pPr>
            <a:r>
              <a:rPr lang="en-US" sz="2000" dirty="0">
                <a:solidFill>
                  <a:prstClr val="black"/>
                </a:solidFill>
                <a:latin typeface="Times New Roman" pitchFamily="18" charset="0"/>
                <a:cs typeface="Times New Roman" pitchFamily="18" charset="0"/>
              </a:rPr>
              <a:t> Demand paged virtual memory, pages are loaded only when they are needed during program execution.</a:t>
            </a:r>
            <a:endParaRPr lang="en-IN" sz="2000" dirty="0">
              <a:solidFill>
                <a:prstClr val="black"/>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12</a:t>
            </a:fld>
            <a:endParaRPr lang="en-IN">
              <a:solidFill>
                <a:prstClr val="black">
                  <a:tint val="75000"/>
                </a:prstClr>
              </a:solidFill>
            </a:endParaRPr>
          </a:p>
        </p:txBody>
      </p:sp>
    </p:spTree>
    <p:extLst>
      <p:ext uri="{BB962C8B-B14F-4D97-AF65-F5344CB8AC3E}">
        <p14:creationId xmlns:p14="http://schemas.microsoft.com/office/powerpoint/2010/main" val="22491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143000"/>
          </a:xfrm>
        </p:spPr>
        <p:txBody>
          <a:bodyPr>
            <a:normAutofit/>
          </a:bodyPr>
          <a:lstStyle/>
          <a:p>
            <a:r>
              <a:rPr lang="en-US" altLang="en-US" sz="3600" dirty="0">
                <a:solidFill>
                  <a:srgbClr val="FF0000"/>
                </a:solidFill>
                <a:latin typeface="Times New Roman" pitchFamily="18" charset="0"/>
                <a:cs typeface="Times New Roman" pitchFamily="18" charset="0"/>
              </a:rPr>
              <a:t>Demand Paging</a:t>
            </a:r>
            <a:endParaRPr lang="en-US" sz="3600" dirty="0">
              <a:solidFill>
                <a:srgbClr val="FF0000"/>
              </a:solidFill>
              <a:latin typeface="Times New Roman" pitchFamily="18" charset="0"/>
              <a:cs typeface="Times New Roman" pitchFamily="18" charset="0"/>
            </a:endParaRPr>
          </a:p>
        </p:txBody>
      </p:sp>
      <p:sp>
        <p:nvSpPr>
          <p:cNvPr id="7" name="Rectangle 6"/>
          <p:cNvSpPr/>
          <p:nvPr/>
        </p:nvSpPr>
        <p:spPr>
          <a:xfrm>
            <a:off x="457200" y="1432521"/>
            <a:ext cx="8076356" cy="193899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A demand paging system is quite similar to a paging system with swapping where processes reside in secondary memory and pages are loaded only on demand, not in advance. </a:t>
            </a:r>
          </a:p>
          <a:p>
            <a:pPr marL="285750" indent="-285750" algn="just">
              <a:lnSpc>
                <a:spcPct val="150000"/>
              </a:lnSpc>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p:txBody>
      </p:sp>
      <p:pic>
        <p:nvPicPr>
          <p:cNvPr id="1026" name="Picture 2" descr="C:\Users\DELL LAP\Desktop\68.jpg"/>
          <p:cNvPicPr>
            <a:picLocks noChangeAspect="1" noChangeArrowheads="1"/>
          </p:cNvPicPr>
          <p:nvPr/>
        </p:nvPicPr>
        <p:blipFill>
          <a:blip r:embed="rId2"/>
          <a:srcRect/>
          <a:stretch>
            <a:fillRect/>
          </a:stretch>
        </p:blipFill>
        <p:spPr bwMode="auto">
          <a:xfrm>
            <a:off x="1214414" y="3214686"/>
            <a:ext cx="6704036" cy="3268663"/>
          </a:xfrm>
          <a:prstGeom prst="rect">
            <a:avLst/>
          </a:prstGeom>
          <a:noFill/>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13</a:t>
            </a:fld>
            <a:endParaRPr lang="en-IN">
              <a:solidFill>
                <a:prstClr val="black">
                  <a:tint val="75000"/>
                </a:prstClr>
              </a:solidFill>
            </a:endParaRPr>
          </a:p>
        </p:txBody>
      </p:sp>
    </p:spTree>
    <p:extLst>
      <p:ext uri="{BB962C8B-B14F-4D97-AF65-F5344CB8AC3E}">
        <p14:creationId xmlns:p14="http://schemas.microsoft.com/office/powerpoint/2010/main" val="1428023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143000"/>
          </a:xfrm>
        </p:spPr>
        <p:txBody>
          <a:bodyPr>
            <a:normAutofit/>
          </a:bodyPr>
          <a:lstStyle/>
          <a:p>
            <a:r>
              <a:rPr lang="en-US" altLang="en-US" sz="3600" dirty="0">
                <a:solidFill>
                  <a:srgbClr val="FF0000"/>
                </a:solidFill>
                <a:latin typeface="Times New Roman" pitchFamily="18" charset="0"/>
                <a:cs typeface="Times New Roman" pitchFamily="18" charset="0"/>
              </a:rPr>
              <a:t>Demand Paging</a:t>
            </a:r>
            <a:endParaRPr lang="en-US" sz="3600" dirty="0">
              <a:solidFill>
                <a:srgbClr val="FF0000"/>
              </a:solidFill>
              <a:latin typeface="Times New Roman" pitchFamily="18" charset="0"/>
              <a:cs typeface="Times New Roman" pitchFamily="18" charset="0"/>
            </a:endParaRPr>
          </a:p>
        </p:txBody>
      </p:sp>
      <p:sp>
        <p:nvSpPr>
          <p:cNvPr id="7" name="Rectangle 6"/>
          <p:cNvSpPr/>
          <p:nvPr/>
        </p:nvSpPr>
        <p:spPr>
          <a:xfrm>
            <a:off x="457200" y="1613283"/>
            <a:ext cx="8076356" cy="4247317"/>
          </a:xfrm>
          <a:prstGeom prst="rect">
            <a:avLst/>
          </a:prstGeom>
        </p:spPr>
        <p:txBody>
          <a:bodyPr wrap="square">
            <a:spAutoFit/>
          </a:bodyPr>
          <a:lstStyle/>
          <a:p>
            <a:pPr marL="342900" indent="-342900" algn="just">
              <a:lnSpc>
                <a:spcPct val="150000"/>
              </a:lnSpc>
              <a:spcAft>
                <a:spcPts val="1200"/>
              </a:spcAf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the context of a demand-paging system, use of the term “swapper” is technically incorrect.</a:t>
            </a:r>
          </a:p>
          <a:p>
            <a:pPr marL="342900" indent="-342900" algn="just">
              <a:lnSpc>
                <a:spcPct val="150000"/>
              </a:lnSpc>
              <a:spcAft>
                <a:spcPts val="1200"/>
              </a:spcAf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Because </a:t>
            </a:r>
            <a:r>
              <a:rPr lang="en-US" sz="2000" b="1" dirty="0">
                <a:latin typeface="Times New Roman" panose="02020603050405020304" pitchFamily="18" charset="0"/>
                <a:cs typeface="Times New Roman" panose="02020603050405020304" pitchFamily="18" charset="0"/>
              </a:rPr>
              <a:t>swapper manipulates entire process into memory, </a:t>
            </a:r>
            <a:r>
              <a:rPr lang="en-IN" sz="2000" dirty="0">
                <a:latin typeface="Times New Roman" panose="02020603050405020304" pitchFamily="18" charset="0"/>
                <a:cs typeface="Times New Roman" panose="02020603050405020304" pitchFamily="18" charset="0"/>
              </a:rPr>
              <a:t>whereas a pager is concerned with the individual pages of a process.</a:t>
            </a:r>
          </a:p>
          <a:p>
            <a:pPr marL="342900" indent="-342900" algn="just">
              <a:lnSpc>
                <a:spcPct val="150000"/>
              </a:lnSpc>
              <a:spcAft>
                <a:spcPts val="1200"/>
              </a:spcAf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We thus use “pager,” rather than “swapper,” in connection with demand paging.</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spcAft>
                <a:spcPts val="1200"/>
              </a:spcAf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Lazy swapper – </a:t>
            </a:r>
            <a:r>
              <a:rPr lang="en-IN" sz="2000" dirty="0">
                <a:latin typeface="Times New Roman" panose="02020603050405020304" pitchFamily="18" charset="0"/>
                <a:cs typeface="Times New Roman" panose="02020603050405020304" pitchFamily="18" charset="0"/>
              </a:rPr>
              <a:t>will not swap the entire process into memory, A lazy swapper never swaps a page into memory unless that page will be needed.</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14</a:t>
            </a:fld>
            <a:endParaRPr lang="en-IN">
              <a:solidFill>
                <a:prstClr val="black">
                  <a:tint val="75000"/>
                </a:prstClr>
              </a:solidFill>
            </a:endParaRPr>
          </a:p>
        </p:txBody>
      </p:sp>
    </p:spTree>
    <p:extLst>
      <p:ext uri="{BB962C8B-B14F-4D97-AF65-F5344CB8AC3E}">
        <p14:creationId xmlns:p14="http://schemas.microsoft.com/office/powerpoint/2010/main" val="1903921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143000"/>
          </a:xfrm>
        </p:spPr>
        <p:txBody>
          <a:bodyPr>
            <a:normAutofit/>
          </a:bodyPr>
          <a:lstStyle/>
          <a:p>
            <a:r>
              <a:rPr lang="en-US" altLang="en-US" sz="3600" dirty="0">
                <a:solidFill>
                  <a:srgbClr val="FF0000"/>
                </a:solidFill>
                <a:latin typeface="Times New Roman" pitchFamily="18" charset="0"/>
                <a:cs typeface="Times New Roman" pitchFamily="18" charset="0"/>
              </a:rPr>
              <a:t>Valid-Invalid Bit</a:t>
            </a:r>
            <a:endParaRPr lang="en-US" sz="36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323529" y="1268760"/>
            <a:ext cx="5328591" cy="4608512"/>
          </a:xfrm>
        </p:spPr>
        <p:txBody>
          <a:bodyPr>
            <a:normAutofit fontScale="92500" lnSpcReduction="20000"/>
          </a:bodyPr>
          <a:lstStyle/>
          <a:p>
            <a:pPr algn="just">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Need some form of hardware support to distinguish between the pages that are in memory and the pages that are on the disk.</a:t>
            </a:r>
          </a:p>
          <a:p>
            <a:pPr algn="just">
              <a:buFont typeface="Wingdings" panose="05000000000000000000" pitchFamily="2" charset="2"/>
              <a:buChar char="Ø"/>
            </a:pPr>
            <a:endParaRPr lang="en-IN"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The </a:t>
            </a:r>
            <a:r>
              <a:rPr lang="en-IN" altLang="en-US" sz="2000" b="1" dirty="0">
                <a:latin typeface="Times New Roman" panose="02020603050405020304" pitchFamily="18" charset="0"/>
                <a:cs typeface="Times New Roman" panose="02020603050405020304" pitchFamily="18" charset="0"/>
              </a:rPr>
              <a:t>valid–invalid bit </a:t>
            </a:r>
            <a:r>
              <a:rPr lang="en-IN" altLang="en-US" sz="2000" dirty="0">
                <a:latin typeface="Times New Roman" panose="02020603050405020304" pitchFamily="18" charset="0"/>
                <a:cs typeface="Times New Roman" panose="02020603050405020304" pitchFamily="18" charset="0"/>
              </a:rPr>
              <a:t>scheme can be used for this purpose.</a:t>
            </a:r>
          </a:p>
          <a:p>
            <a:pPr algn="just">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With each page table entry a valid–invalid bit is associated</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v</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in-memory – </a:t>
            </a:r>
            <a:r>
              <a:rPr lang="en-US" altLang="en-US" sz="2000" b="1" dirty="0">
                <a:latin typeface="Times New Roman" panose="02020603050405020304" pitchFamily="18" charset="0"/>
                <a:cs typeface="Times New Roman" panose="02020603050405020304" pitchFamily="18" charset="0"/>
                <a:sym typeface="Symbol" panose="05050102010706020507" pitchFamily="18" charset="2"/>
              </a:rPr>
              <a:t>memory resident</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b="1"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 not-in-memory)</a:t>
            </a:r>
          </a:p>
          <a:p>
            <a:pPr algn="just">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a:p>
            <a:pPr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Initially valid–invalid bit is set to</a:t>
            </a:r>
            <a:r>
              <a:rPr lang="en-US" altLang="en-US"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b="1"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on all entries.</a:t>
            </a:r>
          </a:p>
          <a:p>
            <a:pPr algn="just">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a:p>
            <a:pPr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Example of a page table snapshot:</a:t>
            </a:r>
          </a:p>
          <a:p>
            <a:pPr marL="0" indent="0" algn="just">
              <a:buNone/>
            </a:pPr>
            <a:br>
              <a:rPr lang="en-US" altLang="en-US" sz="2000" dirty="0">
                <a:latin typeface="Times New Roman" panose="02020603050405020304" pitchFamily="18" charset="0"/>
                <a:cs typeface="Times New Roman" panose="02020603050405020304" pitchFamily="18" charset="0"/>
                <a:sym typeface="Symbol" panose="05050102010706020507" pitchFamily="18" charset="2"/>
              </a:rPr>
            </a:br>
            <a:endParaRPr lang="en-US" sz="2000" dirty="0">
              <a:latin typeface="Times New Roman" panose="02020603050405020304" pitchFamily="18" charset="0"/>
              <a:cs typeface="Times New Roman" panose="02020603050405020304" pitchFamily="18" charset="0"/>
            </a:endParaRPr>
          </a:p>
        </p:txBody>
      </p:sp>
      <p:pic>
        <p:nvPicPr>
          <p:cNvPr id="8"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2132856"/>
            <a:ext cx="3071834" cy="2458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15</a:t>
            </a:fld>
            <a:endParaRPr lang="en-IN">
              <a:solidFill>
                <a:prstClr val="black">
                  <a:tint val="75000"/>
                </a:prstClr>
              </a:solidFill>
            </a:endParaRPr>
          </a:p>
        </p:txBody>
      </p:sp>
    </p:spTree>
    <p:extLst>
      <p:ext uri="{BB962C8B-B14F-4D97-AF65-F5344CB8AC3E}">
        <p14:creationId xmlns:p14="http://schemas.microsoft.com/office/powerpoint/2010/main" val="150698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33188"/>
            <a:ext cx="9144000" cy="1235571"/>
          </a:xfrm>
        </p:spPr>
        <p:txBody>
          <a:bodyPr>
            <a:normAutofit/>
          </a:bodyPr>
          <a:lstStyle/>
          <a:p>
            <a:r>
              <a:rPr lang="en-US" altLang="en-US" sz="3600" dirty="0">
                <a:solidFill>
                  <a:srgbClr val="FF0000"/>
                </a:solidFill>
                <a:latin typeface="Times New Roman" pitchFamily="18" charset="0"/>
                <a:cs typeface="Times New Roman" pitchFamily="18" charset="0"/>
              </a:rPr>
              <a:t>Page Table </a:t>
            </a:r>
            <a:br>
              <a:rPr lang="en-US" altLang="en-US" dirty="0">
                <a:solidFill>
                  <a:srgbClr val="FF0000"/>
                </a:solidFill>
                <a:latin typeface="Times New Roman" pitchFamily="18" charset="0"/>
                <a:cs typeface="Times New Roman" pitchFamily="18" charset="0"/>
              </a:rPr>
            </a:br>
            <a:r>
              <a:rPr lang="en-US" altLang="en-US" sz="2800" dirty="0">
                <a:latin typeface="Times New Roman" pitchFamily="18" charset="0"/>
                <a:cs typeface="Times New Roman" pitchFamily="18" charset="0"/>
              </a:rPr>
              <a:t>When Some Pages Are Not in Main Memory</a:t>
            </a:r>
            <a:endParaRPr lang="en-US" sz="2800" dirty="0">
              <a:latin typeface="Times New Roman" pitchFamily="18" charset="0"/>
              <a:cs typeface="Times New Roman" pitchFamily="18" charset="0"/>
            </a:endParaRPr>
          </a:p>
        </p:txBody>
      </p:sp>
      <p:pic>
        <p:nvPicPr>
          <p:cNvPr id="7" name="Content Placeholder 4"/>
          <p:cNvPicPr>
            <a:picLocks noGrp="1" noChangeAspect="1"/>
          </p:cNvPicPr>
          <p:nvPr>
            <p:ph sz="half" idx="1"/>
          </p:nvPr>
        </p:nvPicPr>
        <p:blipFill>
          <a:blip r:embed="rId2" cstate="print"/>
          <a:stretch>
            <a:fillRect/>
          </a:stretch>
        </p:blipFill>
        <p:spPr>
          <a:xfrm>
            <a:off x="1043608" y="2348880"/>
            <a:ext cx="7143800" cy="3777554"/>
          </a:xfrm>
          <a:prstGeom prst="rect">
            <a:avLst/>
          </a:prstGeom>
        </p:spPr>
      </p:pic>
      <p:sp>
        <p:nvSpPr>
          <p:cNvPr id="2" name="Rectangle 1"/>
          <p:cNvSpPr/>
          <p:nvPr/>
        </p:nvSpPr>
        <p:spPr>
          <a:xfrm>
            <a:off x="1115616" y="1268760"/>
            <a:ext cx="6984776" cy="923330"/>
          </a:xfrm>
          <a:prstGeom prst="rect">
            <a:avLst/>
          </a:prstGeom>
        </p:spPr>
        <p:txBody>
          <a:bodyPr wrap="square">
            <a:spAutoFit/>
          </a:bodyPr>
          <a:lstStyle/>
          <a:p>
            <a:pPr marL="285750" indent="-285750" algn="just">
              <a:buFont typeface="Wingdings" panose="05000000000000000000" pitchFamily="2" charset="2"/>
              <a:buChar char="Ø"/>
            </a:pPr>
            <a:r>
              <a:rPr lang="en-IN" altLang="en-US" b="1" dirty="0">
                <a:latin typeface="Times New Roman" pitchFamily="18" charset="0"/>
                <a:cs typeface="Times New Roman" pitchFamily="18" charset="0"/>
                <a:sym typeface="Symbol" panose="05050102010706020507" pitchFamily="18" charset="2"/>
              </a:rPr>
              <a:t>Page fault</a:t>
            </a:r>
            <a:r>
              <a:rPr lang="en-IN" altLang="en-US" dirty="0">
                <a:latin typeface="Times New Roman" pitchFamily="18" charset="0"/>
                <a:cs typeface="Times New Roman" pitchFamily="18" charset="0"/>
                <a:sym typeface="Symbol" panose="05050102010706020507" pitchFamily="18" charset="2"/>
              </a:rPr>
              <a:t>  - if the process tries to access a page that was not brought into memory.</a:t>
            </a:r>
          </a:p>
          <a:p>
            <a:pPr marL="285750" indent="-285750" algn="just">
              <a:buFont typeface="Wingdings" panose="05000000000000000000" pitchFamily="2" charset="2"/>
              <a:buChar char="Ø"/>
            </a:pPr>
            <a:r>
              <a:rPr lang="en-IN" altLang="en-US" dirty="0">
                <a:latin typeface="Times New Roman" pitchFamily="18" charset="0"/>
                <a:cs typeface="Times New Roman" pitchFamily="18" charset="0"/>
                <a:sym typeface="Symbol" panose="05050102010706020507" pitchFamily="18" charset="2"/>
              </a:rPr>
              <a:t>Operating system’s failure to bring the desired page into memory.</a:t>
            </a:r>
          </a:p>
        </p:txBody>
      </p:sp>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16</a:t>
            </a:fld>
            <a:endParaRPr lang="en-IN">
              <a:solidFill>
                <a:prstClr val="black">
                  <a:tint val="75000"/>
                </a:prstClr>
              </a:solidFill>
            </a:endParaRPr>
          </a:p>
        </p:txBody>
      </p:sp>
    </p:spTree>
    <p:extLst>
      <p:ext uri="{BB962C8B-B14F-4D97-AF65-F5344CB8AC3E}">
        <p14:creationId xmlns:p14="http://schemas.microsoft.com/office/powerpoint/2010/main" val="376502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33189"/>
            <a:ext cx="9144000" cy="659507"/>
          </a:xfrm>
        </p:spPr>
        <p:txBody>
          <a:bodyPr>
            <a:normAutofit/>
          </a:bodyPr>
          <a:lstStyle/>
          <a:p>
            <a:r>
              <a:rPr lang="en-US" altLang="en-US" sz="3600" dirty="0">
                <a:solidFill>
                  <a:srgbClr val="FF0000"/>
                </a:solidFill>
                <a:latin typeface="Times New Roman" pitchFamily="18" charset="0"/>
                <a:cs typeface="Times New Roman" pitchFamily="18" charset="0"/>
              </a:rPr>
              <a:t>Page Fault</a:t>
            </a:r>
            <a:endParaRPr lang="en-US" sz="28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357158" y="1077816"/>
            <a:ext cx="8429683" cy="4583432"/>
          </a:xfrm>
        </p:spPr>
        <p:txBody>
          <a:bodyPr>
            <a:normAutofit/>
          </a:bodyPr>
          <a:lstStyle/>
          <a:p>
            <a:pPr algn="just">
              <a:buNone/>
            </a:pPr>
            <a:r>
              <a:rPr lang="en-IN" altLang="en-US" sz="2000" b="1" dirty="0">
                <a:latin typeface="Times New Roman" pitchFamily="18" charset="0"/>
                <a:cs typeface="Times New Roman" pitchFamily="18" charset="0"/>
                <a:sym typeface="Symbol" panose="05050102010706020507" pitchFamily="18" charset="2"/>
              </a:rPr>
              <a:t>The procedure for handling  page fault</a:t>
            </a:r>
            <a:endParaRPr lang="en-US" altLang="en-US" sz="2000" b="1" dirty="0">
              <a:latin typeface="Times New Roman" pitchFamily="18" charset="0"/>
              <a:cs typeface="Times New Roman" pitchFamily="18" charset="0"/>
              <a:sym typeface="Symbol" panose="05050102010706020507" pitchFamily="18" charset="2"/>
            </a:endParaRPr>
          </a:p>
          <a:p>
            <a:pPr marL="457200" indent="-457200" algn="just">
              <a:buFont typeface="+mj-lt"/>
              <a:buAutoNum type="arabicPeriod"/>
            </a:pPr>
            <a:r>
              <a:rPr lang="en-IN" sz="2000" dirty="0">
                <a:latin typeface="Times New Roman" pitchFamily="18" charset="0"/>
                <a:cs typeface="Times New Roman" pitchFamily="18" charset="0"/>
              </a:rPr>
              <a:t>Check an internal table (usually kept with the process control block) whether the reference was a valid or an invalid memory access.</a:t>
            </a:r>
          </a:p>
          <a:p>
            <a:pPr marL="457200" indent="-457200" algn="just">
              <a:buFont typeface="+mj-lt"/>
              <a:buAutoNum type="arabicPeriod"/>
            </a:pPr>
            <a:r>
              <a:rPr lang="en-IN" sz="2000" dirty="0">
                <a:latin typeface="Times New Roman" pitchFamily="18" charset="0"/>
                <a:cs typeface="Times New Roman" pitchFamily="18" charset="0"/>
              </a:rPr>
              <a:t>If the reference </a:t>
            </a:r>
          </a:p>
          <a:p>
            <a:pPr marL="800100" lvl="1" indent="-342900" algn="just">
              <a:buFont typeface="+mj-lt"/>
              <a:buAutoNum type="arabicPeriod"/>
            </a:pPr>
            <a:r>
              <a:rPr lang="en-IN" sz="1600" b="1" dirty="0">
                <a:latin typeface="Times New Roman" pitchFamily="18" charset="0"/>
                <a:cs typeface="Times New Roman" pitchFamily="18" charset="0"/>
              </a:rPr>
              <a:t>Invalid</a:t>
            </a:r>
            <a:r>
              <a:rPr lang="en-IN" sz="1600" dirty="0">
                <a:latin typeface="Times New Roman" pitchFamily="18" charset="0"/>
                <a:cs typeface="Times New Roman" pitchFamily="18" charset="0"/>
              </a:rPr>
              <a:t>, we terminate the process. </a:t>
            </a:r>
          </a:p>
          <a:p>
            <a:pPr marL="800100" lvl="1" indent="-342900" algn="just">
              <a:buFont typeface="+mj-lt"/>
              <a:buAutoNum type="arabicPeriod"/>
            </a:pPr>
            <a:r>
              <a:rPr lang="en-IN" sz="1600" b="1" dirty="0">
                <a:latin typeface="Times New Roman" pitchFamily="18" charset="0"/>
                <a:cs typeface="Times New Roman" pitchFamily="18" charset="0"/>
              </a:rPr>
              <a:t>Valid</a:t>
            </a:r>
            <a:r>
              <a:rPr lang="en-IN" sz="1600" dirty="0">
                <a:latin typeface="Times New Roman" pitchFamily="18" charset="0"/>
                <a:cs typeface="Times New Roman" pitchFamily="18" charset="0"/>
              </a:rPr>
              <a:t> but we have not yet brought in that page, we now page it in.</a:t>
            </a:r>
          </a:p>
          <a:p>
            <a:pPr marL="525463" lvl="1" indent="-457200" algn="just">
              <a:buFont typeface="+mj-lt"/>
              <a:buAutoNum type="arabicPeriod"/>
            </a:pPr>
            <a:r>
              <a:rPr lang="en-IN" sz="2000" dirty="0">
                <a:latin typeface="Times New Roman" pitchFamily="18" charset="0"/>
                <a:cs typeface="Times New Roman" pitchFamily="18" charset="0"/>
              </a:rPr>
              <a:t>Find a free frame </a:t>
            </a:r>
          </a:p>
          <a:p>
            <a:pPr marL="525463" lvl="1" indent="-457200" algn="just">
              <a:buFont typeface="+mj-lt"/>
              <a:buAutoNum type="arabicPeriod"/>
            </a:pPr>
            <a:r>
              <a:rPr lang="en-IN" sz="2000" dirty="0">
                <a:latin typeface="Times New Roman" pitchFamily="18" charset="0"/>
                <a:cs typeface="Times New Roman" pitchFamily="18" charset="0"/>
              </a:rPr>
              <a:t>Schedule a disk operation to read the desired page into the newly allocated frame.</a:t>
            </a:r>
          </a:p>
          <a:p>
            <a:pPr marL="525463" lvl="1" indent="-457200" algn="just">
              <a:buFont typeface="+mj-lt"/>
              <a:buAutoNum type="arabicPeriod"/>
            </a:pPr>
            <a:r>
              <a:rPr lang="en-IN" sz="2000" dirty="0">
                <a:latin typeface="Times New Roman" pitchFamily="18" charset="0"/>
                <a:cs typeface="Times New Roman" pitchFamily="18" charset="0"/>
              </a:rPr>
              <a:t>When the disk read is complete, modify the internal table kept with the process and the page table to indicate that the page is now in memory.</a:t>
            </a:r>
          </a:p>
          <a:p>
            <a:pPr marL="525463" lvl="1" indent="-457200" algn="just">
              <a:buFont typeface="+mj-lt"/>
              <a:buAutoNum type="arabicPeriod"/>
            </a:pPr>
            <a:r>
              <a:rPr lang="en-IN" sz="2000" dirty="0">
                <a:latin typeface="Times New Roman" pitchFamily="18" charset="0"/>
                <a:cs typeface="Times New Roman" pitchFamily="18" charset="0"/>
              </a:rPr>
              <a:t>We restart the instruction that was interrupted by the trap. The process can now access the page as though it had always been in memory.</a:t>
            </a:r>
            <a:endParaRPr lang="en-US"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17</a:t>
            </a:fld>
            <a:endParaRPr lang="en-IN">
              <a:solidFill>
                <a:prstClr val="black">
                  <a:tint val="75000"/>
                </a:prstClr>
              </a:solidFill>
            </a:endParaRPr>
          </a:p>
        </p:txBody>
      </p:sp>
    </p:spTree>
    <p:extLst>
      <p:ext uri="{BB962C8B-B14F-4D97-AF65-F5344CB8AC3E}">
        <p14:creationId xmlns:p14="http://schemas.microsoft.com/office/powerpoint/2010/main" val="20498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0"/>
            <a:ext cx="9144000" cy="659507"/>
          </a:xfrm>
        </p:spPr>
        <p:txBody>
          <a:bodyPr>
            <a:normAutofit/>
          </a:bodyPr>
          <a:lstStyle/>
          <a:p>
            <a:r>
              <a:rPr lang="en-US" altLang="en-US" sz="3600" dirty="0">
                <a:solidFill>
                  <a:srgbClr val="FF0000"/>
                </a:solidFill>
                <a:latin typeface="Times New Roman" pitchFamily="18" charset="0"/>
                <a:cs typeface="Times New Roman" pitchFamily="18" charset="0"/>
              </a:rPr>
              <a:t>Steps in Handling a Page Fault</a:t>
            </a:r>
            <a:endParaRPr lang="en-US" sz="2800" dirty="0">
              <a:solidFill>
                <a:srgbClr val="FF0000"/>
              </a:solidFill>
              <a:latin typeface="Times New Roman" pitchFamily="18" charset="0"/>
              <a:cs typeface="Times New Roman" pitchFamily="18" charset="0"/>
            </a:endParaRPr>
          </a:p>
        </p:txBody>
      </p:sp>
      <p:pic>
        <p:nvPicPr>
          <p:cNvPr id="7" name="Content Placeholder 4"/>
          <p:cNvPicPr>
            <a:picLocks noGrp="1" noChangeAspect="1"/>
          </p:cNvPicPr>
          <p:nvPr>
            <p:ph sz="half" idx="1"/>
          </p:nvPr>
        </p:nvPicPr>
        <p:blipFill>
          <a:blip r:embed="rId2" cstate="print"/>
          <a:stretch>
            <a:fillRect/>
          </a:stretch>
        </p:blipFill>
        <p:spPr>
          <a:xfrm>
            <a:off x="1907704" y="1268760"/>
            <a:ext cx="5624232" cy="4321629"/>
          </a:xfrm>
          <a:prstGeom prst="rect">
            <a:avLst/>
          </a:prstGeom>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18</a:t>
            </a:fld>
            <a:endParaRPr lang="en-IN">
              <a:solidFill>
                <a:prstClr val="black">
                  <a:tint val="75000"/>
                </a:prstClr>
              </a:solidFill>
            </a:endParaRPr>
          </a:p>
        </p:txBody>
      </p:sp>
    </p:spTree>
    <p:extLst>
      <p:ext uri="{BB962C8B-B14F-4D97-AF65-F5344CB8AC3E}">
        <p14:creationId xmlns:p14="http://schemas.microsoft.com/office/powerpoint/2010/main" val="612095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0"/>
            <a:ext cx="9144000" cy="659507"/>
          </a:xfrm>
        </p:spPr>
        <p:txBody>
          <a:bodyPr>
            <a:normAutofit/>
          </a:bodyPr>
          <a:lstStyle/>
          <a:p>
            <a:r>
              <a:rPr lang="en-US" altLang="en-US" sz="3600" dirty="0">
                <a:solidFill>
                  <a:srgbClr val="FF0000"/>
                </a:solidFill>
                <a:latin typeface="Times New Roman" pitchFamily="18" charset="0"/>
                <a:cs typeface="Times New Roman" pitchFamily="18" charset="0"/>
              </a:rPr>
              <a:t>Aspects of Demand Paging</a:t>
            </a:r>
            <a:endParaRPr lang="en-US" sz="28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357159" y="714356"/>
            <a:ext cx="8072493" cy="5594964"/>
          </a:xfrm>
        </p:spPr>
        <p:txBody>
          <a:bodyPr>
            <a:noAutofit/>
          </a:bodyPr>
          <a:lstStyle/>
          <a:p>
            <a:pPr algn="just">
              <a:buFont typeface="Wingdings" panose="05000000000000000000" pitchFamily="2" charset="2"/>
              <a:buChar char="Ø"/>
            </a:pPr>
            <a:r>
              <a:rPr lang="en-US" altLang="en-US" sz="2000" dirty="0">
                <a:latin typeface="Times New Roman" pitchFamily="18" charset="0"/>
                <a:cs typeface="Times New Roman" pitchFamily="18" charset="0"/>
              </a:rPr>
              <a:t>Extreme case – start process with </a:t>
            </a:r>
            <a:r>
              <a:rPr lang="en-US" altLang="en-US" sz="2000" i="1" dirty="0">
                <a:latin typeface="Times New Roman" pitchFamily="18" charset="0"/>
                <a:cs typeface="Times New Roman" pitchFamily="18" charset="0"/>
              </a:rPr>
              <a:t>no</a:t>
            </a:r>
            <a:r>
              <a:rPr lang="en-US" altLang="en-US" sz="2000" dirty="0">
                <a:latin typeface="Times New Roman" pitchFamily="18" charset="0"/>
                <a:cs typeface="Times New Roman" pitchFamily="18" charset="0"/>
              </a:rPr>
              <a:t> pages in memory</a:t>
            </a:r>
          </a:p>
          <a:p>
            <a:pPr lvl="1" algn="just">
              <a:buFont typeface="Wingdings" panose="05000000000000000000" pitchFamily="2" charset="2"/>
              <a:buChar char="Ø"/>
            </a:pPr>
            <a:r>
              <a:rPr lang="en-US" altLang="en-US" sz="2000" dirty="0">
                <a:latin typeface="Times New Roman" pitchFamily="18" charset="0"/>
                <a:cs typeface="Times New Roman" pitchFamily="18" charset="0"/>
              </a:rPr>
              <a:t>OS sets instruction pointer to first instruction of process, non-memory-resident -&gt; page fault</a:t>
            </a:r>
          </a:p>
          <a:p>
            <a:pPr lvl="1" algn="just">
              <a:buFont typeface="Wingdings" panose="05000000000000000000" pitchFamily="2" charset="2"/>
              <a:buChar char="Ø"/>
            </a:pPr>
            <a:r>
              <a:rPr lang="en-IN" altLang="en-US" sz="2000" dirty="0">
                <a:latin typeface="Times New Roman" pitchFamily="18" charset="0"/>
                <a:cs typeface="Times New Roman" pitchFamily="18" charset="0"/>
              </a:rPr>
              <a:t>After this page is brought into memory, the process continues to execute, faulting as necessary until every page that it needs is in memory. </a:t>
            </a:r>
          </a:p>
          <a:p>
            <a:pPr lvl="1" algn="just">
              <a:buFont typeface="Wingdings" panose="05000000000000000000" pitchFamily="2" charset="2"/>
              <a:buChar char="Ø"/>
            </a:pPr>
            <a:r>
              <a:rPr lang="en-IN" altLang="en-US" sz="2000" dirty="0">
                <a:latin typeface="Times New Roman" pitchFamily="18" charset="0"/>
                <a:cs typeface="Times New Roman" pitchFamily="18" charset="0"/>
              </a:rPr>
              <a:t>At that point, it can execute with no more faults. </a:t>
            </a:r>
          </a:p>
          <a:p>
            <a:pPr lvl="1" algn="just">
              <a:buFont typeface="Wingdings" panose="05000000000000000000" pitchFamily="2" charset="2"/>
              <a:buChar char="Ø"/>
            </a:pPr>
            <a:r>
              <a:rPr lang="en-IN" altLang="en-US" sz="2000" dirty="0">
                <a:latin typeface="Times New Roman" pitchFamily="18" charset="0"/>
                <a:cs typeface="Times New Roman" pitchFamily="18" charset="0"/>
              </a:rPr>
              <a:t>This scheme is </a:t>
            </a:r>
            <a:r>
              <a:rPr lang="en-IN" altLang="en-US" sz="2000" b="1" dirty="0">
                <a:latin typeface="Times New Roman" pitchFamily="18" charset="0"/>
                <a:cs typeface="Times New Roman" pitchFamily="18" charset="0"/>
              </a:rPr>
              <a:t>pure demand paging</a:t>
            </a:r>
            <a:r>
              <a:rPr lang="en-IN" altLang="en-US" sz="2000" dirty="0">
                <a:latin typeface="Times New Roman" pitchFamily="18" charset="0"/>
                <a:cs typeface="Times New Roman" pitchFamily="18" charset="0"/>
              </a:rPr>
              <a:t>: never bring a page into memory until it is required.</a:t>
            </a:r>
            <a:endParaRPr lang="en-US" altLang="en-US" sz="2000" dirty="0">
              <a:latin typeface="Times New Roman" pitchFamily="18" charset="0"/>
              <a:cs typeface="Times New Roman" pitchFamily="18" charset="0"/>
            </a:endParaRPr>
          </a:p>
          <a:p>
            <a:pPr algn="just">
              <a:buFont typeface="Wingdings" panose="05000000000000000000" pitchFamily="2" charset="2"/>
              <a:buChar char="Ø"/>
            </a:pPr>
            <a:r>
              <a:rPr lang="en-IN" altLang="en-US" sz="2000" dirty="0">
                <a:latin typeface="Times New Roman" pitchFamily="18" charset="0"/>
                <a:cs typeface="Times New Roman" pitchFamily="18" charset="0"/>
              </a:rPr>
              <a:t>The hardware to support demand paging </a:t>
            </a:r>
          </a:p>
          <a:p>
            <a:pPr lvl="1" algn="just">
              <a:buFont typeface="Wingdings" panose="05000000000000000000" pitchFamily="2" charset="2"/>
              <a:buChar char="Ø"/>
            </a:pPr>
            <a:r>
              <a:rPr lang="en-IN" altLang="en-US" sz="2000" b="1" dirty="0">
                <a:latin typeface="Times New Roman" pitchFamily="18" charset="0"/>
                <a:cs typeface="Times New Roman" pitchFamily="18" charset="0"/>
              </a:rPr>
              <a:t>Page table </a:t>
            </a:r>
            <a:r>
              <a:rPr lang="en-IN" altLang="en-US" sz="2000" dirty="0">
                <a:latin typeface="Times New Roman" pitchFamily="18" charset="0"/>
                <a:cs typeface="Times New Roman" pitchFamily="18" charset="0"/>
              </a:rPr>
              <a:t>- This table has the ability to mark an entry invalid through a valid–invalid bit or a special value of protection bits.</a:t>
            </a:r>
          </a:p>
          <a:p>
            <a:pPr lvl="1" algn="just">
              <a:buFont typeface="Wingdings" panose="05000000000000000000" pitchFamily="2" charset="2"/>
              <a:buChar char="Ø"/>
            </a:pPr>
            <a:r>
              <a:rPr lang="en-IN" altLang="en-US" sz="2000" b="1" dirty="0">
                <a:latin typeface="Times New Roman" pitchFamily="18" charset="0"/>
                <a:cs typeface="Times New Roman" pitchFamily="18" charset="0"/>
              </a:rPr>
              <a:t>Secondary memory -</a:t>
            </a:r>
            <a:r>
              <a:rPr lang="en-IN" altLang="en-US" sz="2000" dirty="0">
                <a:latin typeface="Times New Roman" pitchFamily="18" charset="0"/>
                <a:cs typeface="Times New Roman" pitchFamily="18" charset="0"/>
              </a:rPr>
              <a:t> This memory holds those pages that are not present in main memory. </a:t>
            </a:r>
          </a:p>
          <a:p>
            <a:pPr lvl="1" algn="just">
              <a:buFont typeface="Wingdings" panose="05000000000000000000" pitchFamily="2" charset="2"/>
              <a:buChar char="Ø"/>
            </a:pPr>
            <a:r>
              <a:rPr lang="en-IN" altLang="en-US" sz="2000" dirty="0">
                <a:latin typeface="Times New Roman" pitchFamily="18" charset="0"/>
                <a:cs typeface="Times New Roman" pitchFamily="18" charset="0"/>
              </a:rPr>
              <a:t>The secondary memory is usually a high-speed disk. It is known as the </a:t>
            </a:r>
            <a:r>
              <a:rPr lang="en-IN" altLang="en-US" sz="2000" b="1" dirty="0">
                <a:latin typeface="Times New Roman" pitchFamily="18" charset="0"/>
                <a:cs typeface="Times New Roman" pitchFamily="18" charset="0"/>
              </a:rPr>
              <a:t>swap device</a:t>
            </a:r>
            <a:endParaRPr lang="en-US" altLang="en-US" sz="2000" b="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19</a:t>
            </a:fld>
            <a:endParaRPr lang="en-IN">
              <a:solidFill>
                <a:prstClr val="black">
                  <a:tint val="75000"/>
                </a:prstClr>
              </a:solidFill>
            </a:endParaRPr>
          </a:p>
        </p:txBody>
      </p:sp>
    </p:spTree>
    <p:extLst>
      <p:ext uri="{BB962C8B-B14F-4D97-AF65-F5344CB8AC3E}">
        <p14:creationId xmlns:p14="http://schemas.microsoft.com/office/powerpoint/2010/main" val="309156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544"/>
            <a:ext cx="8892480" cy="692696"/>
          </a:xfrm>
        </p:spPr>
        <p:txBody>
          <a:bodyPr>
            <a:normAutofit fontScale="90000"/>
          </a:bodyPr>
          <a:lstStyle/>
          <a:p>
            <a:r>
              <a:rPr lang="en-IN" sz="4000" b="1" dirty="0">
                <a:solidFill>
                  <a:srgbClr val="FF0000"/>
                </a:solidFill>
                <a:latin typeface="Times New Roman" pitchFamily="18" charset="0"/>
                <a:cs typeface="Times New Roman" pitchFamily="18" charset="0"/>
              </a:rPr>
              <a:t>18CSC205J Operating Systems</a:t>
            </a:r>
            <a:br>
              <a:rPr lang="en-IN" sz="4000" b="1" dirty="0">
                <a:solidFill>
                  <a:srgbClr val="FF0000"/>
                </a:solidFill>
                <a:latin typeface="Times New Roman" pitchFamily="18" charset="0"/>
                <a:cs typeface="Times New Roman" pitchFamily="18" charset="0"/>
              </a:rPr>
            </a:br>
            <a:r>
              <a:rPr lang="en-IN" sz="4000" b="1" dirty="0">
                <a:solidFill>
                  <a:srgbClr val="FF0000"/>
                </a:solidFill>
                <a:latin typeface="Times New Roman" pitchFamily="18" charset="0"/>
                <a:cs typeface="Times New Roman" pitchFamily="18" charset="0"/>
              </a:rPr>
              <a:t>Unit IV</a:t>
            </a:r>
          </a:p>
        </p:txBody>
      </p:sp>
      <p:graphicFrame>
        <p:nvGraphicFramePr>
          <p:cNvPr id="5" name="Diagram 4">
            <a:extLst>
              <a:ext uri="{FF2B5EF4-FFF2-40B4-BE49-F238E27FC236}">
                <a16:creationId xmlns:a16="http://schemas.microsoft.com/office/drawing/2014/main" id="{EDED2229-A54D-4AE8-8068-910685296C56}"/>
              </a:ext>
            </a:extLst>
          </p:cNvPr>
          <p:cNvGraphicFramePr/>
          <p:nvPr>
            <p:extLst>
              <p:ext uri="{D42A27DB-BD31-4B8C-83A1-F6EECF244321}">
                <p14:modId xmlns:p14="http://schemas.microsoft.com/office/powerpoint/2010/main" val="1397574911"/>
              </p:ext>
            </p:extLst>
          </p:nvPr>
        </p:nvGraphicFramePr>
        <p:xfrm>
          <a:off x="287362" y="1556792"/>
          <a:ext cx="8636000" cy="2149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56755805-F5C0-47E7-839D-8E94D8624552}"/>
              </a:ext>
            </a:extLst>
          </p:cNvPr>
          <p:cNvGraphicFramePr/>
          <p:nvPr>
            <p:extLst>
              <p:ext uri="{D42A27DB-BD31-4B8C-83A1-F6EECF244321}">
                <p14:modId xmlns:p14="http://schemas.microsoft.com/office/powerpoint/2010/main" val="1340070258"/>
              </p:ext>
            </p:extLst>
          </p:nvPr>
        </p:nvGraphicFramePr>
        <p:xfrm>
          <a:off x="146496" y="4509120"/>
          <a:ext cx="8890000" cy="13811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Slide Number Placeholder 2"/>
          <p:cNvSpPr>
            <a:spLocks noGrp="1"/>
          </p:cNvSpPr>
          <p:nvPr>
            <p:ph type="sldNum" sz="quarter" idx="12"/>
          </p:nvPr>
        </p:nvSpPr>
        <p:spPr/>
        <p:txBody>
          <a:bodyPr/>
          <a:lstStyle/>
          <a:p>
            <a:fld id="{5FEF1A08-7D26-4E83-8CC8-B694157CFD94}"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Performance of Demand Paging</a:t>
            </a:r>
            <a:endParaRPr lang="en-US" sz="2800" dirty="0">
              <a:solidFill>
                <a:srgbClr val="FF0000"/>
              </a:solidFill>
              <a:latin typeface="Times New Roman" pitchFamily="18" charset="0"/>
              <a:cs typeface="Times New Roman" pitchFamily="18" charset="0"/>
            </a:endParaRPr>
          </a:p>
        </p:txBody>
      </p:sp>
      <p:sp>
        <p:nvSpPr>
          <p:cNvPr id="7" name="Content Placeholder 2"/>
          <p:cNvSpPr>
            <a:spLocks noGrp="1"/>
          </p:cNvSpPr>
          <p:nvPr>
            <p:ph sz="half" idx="1"/>
          </p:nvPr>
        </p:nvSpPr>
        <p:spPr>
          <a:xfrm>
            <a:off x="755576" y="928670"/>
            <a:ext cx="7959828" cy="5500726"/>
          </a:xfrm>
        </p:spPr>
        <p:txBody>
          <a:bodyPr>
            <a:normAutofit/>
          </a:bodyPr>
          <a:lstStyle/>
          <a:p>
            <a:pPr>
              <a:spcAft>
                <a:spcPts val="600"/>
              </a:spcAft>
              <a:buFont typeface="Wingdings" panose="05000000000000000000" pitchFamily="2" charset="2"/>
              <a:buChar char="Ø"/>
            </a:pPr>
            <a:r>
              <a:rPr lang="en-IN" sz="2000" dirty="0">
                <a:latin typeface="Times New Roman" pitchFamily="18" charset="0"/>
                <a:cs typeface="Times New Roman" pitchFamily="18" charset="0"/>
              </a:rPr>
              <a:t>Demand paging can significantly </a:t>
            </a:r>
            <a:r>
              <a:rPr lang="en-IN" sz="2000" b="1" dirty="0">
                <a:latin typeface="Times New Roman" pitchFamily="18" charset="0"/>
                <a:cs typeface="Times New Roman" pitchFamily="18" charset="0"/>
              </a:rPr>
              <a:t>affect the performance </a:t>
            </a:r>
            <a:r>
              <a:rPr lang="en-IN" sz="2000" dirty="0">
                <a:latin typeface="Times New Roman" pitchFamily="18" charset="0"/>
                <a:cs typeface="Times New Roman" pitchFamily="18" charset="0"/>
              </a:rPr>
              <a:t>of a  computer system.</a:t>
            </a:r>
          </a:p>
          <a:p>
            <a:pPr>
              <a:spcAft>
                <a:spcPts val="600"/>
              </a:spcAft>
              <a:buFont typeface="Wingdings" panose="05000000000000000000" pitchFamily="2" charset="2"/>
              <a:buChar char="Ø"/>
            </a:pPr>
            <a:r>
              <a:rPr lang="en-IN" sz="2000" b="1" dirty="0">
                <a:latin typeface="Times New Roman" pitchFamily="18" charset="0"/>
                <a:cs typeface="Times New Roman" pitchFamily="18" charset="0"/>
              </a:rPr>
              <a:t>Memory-access time </a:t>
            </a:r>
            <a:r>
              <a:rPr lang="en-IN" sz="2000" dirty="0">
                <a:latin typeface="Times New Roman" pitchFamily="18" charset="0"/>
                <a:cs typeface="Times New Roman" pitchFamily="18" charset="0"/>
              </a:rPr>
              <a:t>denoted </a:t>
            </a:r>
            <a:r>
              <a:rPr lang="en-IN" sz="2000" b="1" dirty="0">
                <a:latin typeface="Times New Roman" pitchFamily="18" charset="0"/>
                <a:cs typeface="Times New Roman" pitchFamily="18" charset="0"/>
              </a:rPr>
              <a:t>ma</a:t>
            </a:r>
            <a:r>
              <a:rPr lang="en-IN" sz="2000" dirty="0">
                <a:latin typeface="Times New Roman" pitchFamily="18" charset="0"/>
                <a:cs typeface="Times New Roman" pitchFamily="18" charset="0"/>
              </a:rPr>
              <a:t>, ranges from 10 to 200 nanoseconds. If there is no page faults, the </a:t>
            </a:r>
            <a:r>
              <a:rPr lang="en-IN" sz="2000" b="1" dirty="0">
                <a:latin typeface="Times New Roman" pitchFamily="18" charset="0"/>
                <a:cs typeface="Times New Roman" pitchFamily="18" charset="0"/>
              </a:rPr>
              <a:t>effective access time </a:t>
            </a:r>
            <a:r>
              <a:rPr lang="en-IN" sz="2000" dirty="0">
                <a:latin typeface="Times New Roman" pitchFamily="18" charset="0"/>
                <a:cs typeface="Times New Roman" pitchFamily="18" charset="0"/>
              </a:rPr>
              <a:t>is equal to the memory access time. </a:t>
            </a:r>
          </a:p>
          <a:p>
            <a:pPr>
              <a:spcAft>
                <a:spcPts val="600"/>
              </a:spcAft>
              <a:buFont typeface="Wingdings" panose="05000000000000000000" pitchFamily="2" charset="2"/>
              <a:buChar char="Ø"/>
            </a:pPr>
            <a:r>
              <a:rPr lang="en-IN" sz="2000" dirty="0">
                <a:latin typeface="Times New Roman" pitchFamily="18" charset="0"/>
                <a:cs typeface="Times New Roman" pitchFamily="18" charset="0"/>
              </a:rPr>
              <a:t>If  page fault occurs, we must first read the relevant page from disk and then access the desired word.</a:t>
            </a:r>
          </a:p>
          <a:p>
            <a:pPr>
              <a:spcAft>
                <a:spcPts val="600"/>
              </a:spcAft>
              <a:buFont typeface="Wingdings" panose="05000000000000000000" pitchFamily="2" charset="2"/>
              <a:buChar char="Ø"/>
            </a:pPr>
            <a:r>
              <a:rPr lang="en-IN" sz="2000" dirty="0">
                <a:latin typeface="Times New Roman" pitchFamily="18" charset="0"/>
                <a:cs typeface="Times New Roman" pitchFamily="18" charset="0"/>
              </a:rPr>
              <a:t>Let </a:t>
            </a:r>
            <a:r>
              <a:rPr lang="en-IN" sz="2000" b="1" dirty="0">
                <a:latin typeface="Times New Roman" pitchFamily="18" charset="0"/>
                <a:cs typeface="Times New Roman" pitchFamily="18" charset="0"/>
              </a:rPr>
              <a:t>p</a:t>
            </a:r>
            <a:r>
              <a:rPr lang="en-IN" sz="2000" dirty="0">
                <a:latin typeface="Times New Roman" pitchFamily="18" charset="0"/>
                <a:cs typeface="Times New Roman" pitchFamily="18" charset="0"/>
              </a:rPr>
              <a:t> be the probability of a page fault (0 ≤ p ≤ 1). </a:t>
            </a:r>
          </a:p>
          <a:p>
            <a:pPr>
              <a:spcAft>
                <a:spcPts val="600"/>
              </a:spcAft>
              <a:buFont typeface="Wingdings" panose="05000000000000000000" pitchFamily="2" charset="2"/>
              <a:buChar char="Ø"/>
            </a:pPr>
            <a:r>
              <a:rPr lang="en-IN" sz="2000" dirty="0">
                <a:latin typeface="Times New Roman" pitchFamily="18" charset="0"/>
                <a:cs typeface="Times New Roman" pitchFamily="18" charset="0"/>
              </a:rPr>
              <a:t>We would expect </a:t>
            </a:r>
            <a:r>
              <a:rPr lang="en-IN" sz="2000" b="1" dirty="0">
                <a:latin typeface="Times New Roman" pitchFamily="18" charset="0"/>
                <a:cs typeface="Times New Roman" pitchFamily="18" charset="0"/>
              </a:rPr>
              <a:t>p to be close to zero, </a:t>
            </a:r>
            <a:r>
              <a:rPr lang="en-IN" sz="2000" dirty="0">
                <a:latin typeface="Times New Roman" pitchFamily="18" charset="0"/>
                <a:cs typeface="Times New Roman" pitchFamily="18" charset="0"/>
              </a:rPr>
              <a:t>expect to have only a few page faults. </a:t>
            </a:r>
          </a:p>
          <a:p>
            <a:pPr>
              <a:spcAft>
                <a:spcPts val="600"/>
              </a:spcAft>
              <a:buFont typeface="Wingdings" panose="05000000000000000000" pitchFamily="2" charset="2"/>
              <a:buChar char="Ø"/>
            </a:pPr>
            <a:r>
              <a:rPr lang="en-IN" sz="2000" dirty="0">
                <a:latin typeface="Times New Roman" pitchFamily="18" charset="0"/>
                <a:cs typeface="Times New Roman" pitchFamily="18" charset="0"/>
              </a:rPr>
              <a:t>The effective access time is then</a:t>
            </a:r>
          </a:p>
          <a:p>
            <a:pPr marL="0" indent="0" algn="ctr">
              <a:spcAft>
                <a:spcPts val="600"/>
              </a:spcAft>
              <a:buNone/>
            </a:pPr>
            <a:r>
              <a:rPr lang="en-IN" sz="2000" b="1" dirty="0">
                <a:latin typeface="Times New Roman" pitchFamily="18" charset="0"/>
                <a:cs typeface="Times New Roman" pitchFamily="18" charset="0"/>
              </a:rPr>
              <a:t>effective access time = (1 − p) × ma + p × page fault time.</a:t>
            </a:r>
          </a:p>
          <a:p>
            <a:pPr>
              <a:spcAft>
                <a:spcPts val="600"/>
              </a:spcAft>
              <a:buFont typeface="Wingdings" panose="05000000000000000000" pitchFamily="2" charset="2"/>
              <a:buChar char="Ø"/>
            </a:pPr>
            <a:r>
              <a:rPr lang="en-IN" sz="2000" dirty="0">
                <a:latin typeface="Times New Roman" pitchFamily="18" charset="0"/>
                <a:cs typeface="Times New Roman" pitchFamily="18" charset="0"/>
              </a:rPr>
              <a:t>To compute the effective access time, we must know how much time is needed to service a page fault.</a:t>
            </a:r>
            <a:endParaRPr lang="en-US"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20</a:t>
            </a:fld>
            <a:endParaRPr lang="en-IN">
              <a:solidFill>
                <a:prstClr val="black">
                  <a:tint val="75000"/>
                </a:prstClr>
              </a:solidFill>
            </a:endParaRPr>
          </a:p>
        </p:txBody>
      </p:sp>
    </p:spTree>
    <p:extLst>
      <p:ext uri="{BB962C8B-B14F-4D97-AF65-F5344CB8AC3E}">
        <p14:creationId xmlns:p14="http://schemas.microsoft.com/office/powerpoint/2010/main" val="2047904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Performance of Demand Paging</a:t>
            </a:r>
            <a:endParaRPr lang="en-US" sz="2800" dirty="0">
              <a:solidFill>
                <a:srgbClr val="FF0000"/>
              </a:solidFill>
              <a:latin typeface="Times New Roman" pitchFamily="18" charset="0"/>
              <a:cs typeface="Times New Roman" pitchFamily="18" charset="0"/>
            </a:endParaRPr>
          </a:p>
        </p:txBody>
      </p:sp>
      <p:sp>
        <p:nvSpPr>
          <p:cNvPr id="7" name="Content Placeholder 2"/>
          <p:cNvSpPr>
            <a:spLocks noGrp="1"/>
          </p:cNvSpPr>
          <p:nvPr>
            <p:ph sz="half" idx="1"/>
          </p:nvPr>
        </p:nvSpPr>
        <p:spPr>
          <a:xfrm>
            <a:off x="755576" y="753045"/>
            <a:ext cx="7681632" cy="4908203"/>
          </a:xfrm>
        </p:spPr>
        <p:txBody>
          <a:bodyPr>
            <a:normAutofit fontScale="25000" lnSpcReduction="20000"/>
          </a:bodyPr>
          <a:lstStyle/>
          <a:p>
            <a:pPr marL="0" indent="0">
              <a:buNone/>
              <a:tabLst>
                <a:tab pos="2163763" algn="l"/>
                <a:tab pos="2855913" algn="l"/>
              </a:tabLst>
            </a:pPr>
            <a:r>
              <a:rPr lang="en-IN" altLang="en-US" sz="7200" b="1" dirty="0">
                <a:solidFill>
                  <a:srgbClr val="0070C0"/>
                </a:solidFill>
                <a:latin typeface="Times New Roman" pitchFamily="18" charset="0"/>
                <a:cs typeface="Times New Roman" pitchFamily="18" charset="0"/>
              </a:rPr>
              <a:t>A page fault causes the following sequence to occur:</a:t>
            </a:r>
            <a:endParaRPr lang="en-US" altLang="en-US" sz="2200" b="1" dirty="0">
              <a:solidFill>
                <a:srgbClr val="0070C0"/>
              </a:solidFill>
              <a:latin typeface="Times New Roman" pitchFamily="18" charset="0"/>
              <a:cs typeface="Times New Roman" pitchFamily="18" charset="0"/>
            </a:endParaRP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Trap to the operating system</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Save the user registers and process state</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Determine that the interrupt was a page fault</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Check that the page reference was legal and determine the location of the page on the disk</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Issue a read from the disk to a free frame:</a:t>
            </a:r>
          </a:p>
          <a:p>
            <a:pPr marL="798513" lvl="1" indent="-341313"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Wait in a queue for this device until the read request is serviced</a:t>
            </a:r>
          </a:p>
          <a:p>
            <a:pPr marL="798513" lvl="1" indent="-341313"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Wait for the device seek and/or latency time</a:t>
            </a:r>
          </a:p>
          <a:p>
            <a:pPr marL="798513" lvl="1" indent="-341313"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Begin the transfer of the page to a free frame</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While waiting, allocate the CPU to some other user</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Receive an interrupt from the disk I/O subsystem (I/O completed)</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Save the registers and process state for the other user</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Determine that the interrupt was from the disk</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Correct the page table and other tables to show page is now in memory</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Wait for the CPU to be allocated to this process again</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Restore the user registers, process state, and new page table, and then </a:t>
            </a:r>
            <a:r>
              <a:rPr lang="en-US" altLang="en-US" sz="5600" dirty="0"/>
              <a:t>resume the interrupted instruction</a:t>
            </a:r>
          </a:p>
          <a:p>
            <a:endParaRPr lang="en-US" dirty="0"/>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21</a:t>
            </a:fld>
            <a:endParaRPr lang="en-IN">
              <a:solidFill>
                <a:prstClr val="black">
                  <a:tint val="75000"/>
                </a:prstClr>
              </a:solidFill>
            </a:endParaRPr>
          </a:p>
        </p:txBody>
      </p:sp>
    </p:spTree>
    <p:extLst>
      <p:ext uri="{BB962C8B-B14F-4D97-AF65-F5344CB8AC3E}">
        <p14:creationId xmlns:p14="http://schemas.microsoft.com/office/powerpoint/2010/main" val="2807102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Performance of Demand Paging</a:t>
            </a:r>
            <a:endParaRPr lang="en-US" sz="28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571472" y="1268760"/>
            <a:ext cx="8143932" cy="5303512"/>
          </a:xfrm>
        </p:spPr>
        <p:txBody>
          <a:bodyPr>
            <a:normAutofit/>
          </a:bodyPr>
          <a:lstStyle/>
          <a:p>
            <a:pPr algn="just">
              <a:spcBef>
                <a:spcPts val="1200"/>
              </a:spcBef>
              <a:buFont typeface="Wingdings" panose="05000000000000000000" pitchFamily="2" charset="2"/>
              <a:buChar char="Ø"/>
            </a:pPr>
            <a:r>
              <a:rPr lang="en-IN" sz="2000" dirty="0">
                <a:latin typeface="Times New Roman" pitchFamily="18" charset="0"/>
                <a:cs typeface="Times New Roman" pitchFamily="18" charset="0"/>
              </a:rPr>
              <a:t>Not all 12 steps are necessary in every case. </a:t>
            </a:r>
          </a:p>
          <a:p>
            <a:pPr algn="just">
              <a:spcBef>
                <a:spcPts val="1200"/>
              </a:spcBef>
              <a:buFont typeface="Wingdings" panose="05000000000000000000" pitchFamily="2" charset="2"/>
              <a:buChar char="Ø"/>
            </a:pPr>
            <a:r>
              <a:rPr lang="en-IN" sz="2000" dirty="0">
                <a:latin typeface="Times New Roman" pitchFamily="18" charset="0"/>
                <a:cs typeface="Times New Roman" pitchFamily="18" charset="0"/>
              </a:rPr>
              <a:t>When the CPU is allocated to another process while waiting I/O occurs. </a:t>
            </a:r>
          </a:p>
          <a:p>
            <a:pPr lvl="1" algn="just">
              <a:spcBef>
                <a:spcPts val="1200"/>
              </a:spcBef>
              <a:buFont typeface="Wingdings" panose="05000000000000000000" pitchFamily="2" charset="2"/>
              <a:buChar char="Ø"/>
            </a:pPr>
            <a:r>
              <a:rPr lang="en-IN" sz="2000" dirty="0">
                <a:latin typeface="Times New Roman" pitchFamily="18" charset="0"/>
                <a:cs typeface="Times New Roman" pitchFamily="18" charset="0"/>
              </a:rPr>
              <a:t>Allows </a:t>
            </a:r>
            <a:r>
              <a:rPr lang="en-IN" sz="2000" b="1" dirty="0">
                <a:latin typeface="Times New Roman" pitchFamily="18" charset="0"/>
                <a:cs typeface="Times New Roman" pitchFamily="18" charset="0"/>
              </a:rPr>
              <a:t>multiprogramming </a:t>
            </a:r>
            <a:r>
              <a:rPr lang="en-IN" sz="2000" dirty="0">
                <a:latin typeface="Times New Roman" pitchFamily="18" charset="0"/>
                <a:cs typeface="Times New Roman" pitchFamily="18" charset="0"/>
              </a:rPr>
              <a:t>to maintain CPU utilization but </a:t>
            </a:r>
            <a:r>
              <a:rPr lang="en-IN" sz="2000" b="1" dirty="0">
                <a:latin typeface="Times New Roman" pitchFamily="18" charset="0"/>
                <a:cs typeface="Times New Roman" pitchFamily="18" charset="0"/>
              </a:rPr>
              <a:t>requires additional time</a:t>
            </a:r>
            <a:r>
              <a:rPr lang="en-IN" sz="2000" dirty="0">
                <a:latin typeface="Times New Roman" pitchFamily="18" charset="0"/>
                <a:cs typeface="Times New Roman" pitchFamily="18" charset="0"/>
              </a:rPr>
              <a:t> to resume the page-fault service routine when the I/O transfer is complete.</a:t>
            </a:r>
          </a:p>
          <a:p>
            <a:pPr lvl="1" algn="just">
              <a:spcBef>
                <a:spcPts val="1200"/>
              </a:spcBef>
            </a:pPr>
            <a:endParaRPr lang="en-IN" sz="2000" dirty="0">
              <a:latin typeface="Times New Roman" pitchFamily="18" charset="0"/>
              <a:cs typeface="Times New Roman" pitchFamily="18" charset="0"/>
            </a:endParaRPr>
          </a:p>
          <a:p>
            <a:pPr algn="just">
              <a:spcBef>
                <a:spcPts val="1200"/>
              </a:spcBef>
              <a:buFont typeface="Wingdings" panose="05000000000000000000" pitchFamily="2" charset="2"/>
              <a:buChar char="Ø"/>
            </a:pPr>
            <a:r>
              <a:rPr lang="en-IN" sz="2000" dirty="0">
                <a:latin typeface="Times New Roman" pitchFamily="18" charset="0"/>
                <a:cs typeface="Times New Roman" pitchFamily="18" charset="0"/>
              </a:rPr>
              <a:t>In any case, we are faced with three major components of the page-fault service time:</a:t>
            </a:r>
          </a:p>
          <a:p>
            <a:pPr marL="982663" indent="-258763" algn="just">
              <a:spcBef>
                <a:spcPts val="1200"/>
              </a:spcBef>
              <a:buFont typeface="Wingdings" panose="05000000000000000000" pitchFamily="2" charset="2"/>
              <a:buChar char="Ø"/>
            </a:pPr>
            <a:r>
              <a:rPr lang="en-IN" sz="2000" dirty="0">
                <a:latin typeface="Times New Roman" pitchFamily="18" charset="0"/>
                <a:cs typeface="Times New Roman" pitchFamily="18" charset="0"/>
              </a:rPr>
              <a:t>Service the page-fault interrupt.</a:t>
            </a:r>
          </a:p>
          <a:p>
            <a:pPr marL="982663" indent="-258763" algn="just">
              <a:spcBef>
                <a:spcPts val="1200"/>
              </a:spcBef>
              <a:buFont typeface="Wingdings" panose="05000000000000000000" pitchFamily="2" charset="2"/>
              <a:buChar char="Ø"/>
            </a:pPr>
            <a:r>
              <a:rPr lang="en-IN" sz="2000" dirty="0">
                <a:latin typeface="Times New Roman" pitchFamily="18" charset="0"/>
                <a:cs typeface="Times New Roman" pitchFamily="18" charset="0"/>
              </a:rPr>
              <a:t>Read in the page.</a:t>
            </a:r>
          </a:p>
          <a:p>
            <a:pPr marL="982663" indent="-258763" algn="just">
              <a:spcBef>
                <a:spcPts val="1200"/>
              </a:spcBef>
              <a:buFont typeface="Wingdings" panose="05000000000000000000" pitchFamily="2" charset="2"/>
              <a:buChar char="Ø"/>
            </a:pPr>
            <a:r>
              <a:rPr lang="en-IN" sz="2000" dirty="0">
                <a:latin typeface="Times New Roman" pitchFamily="18" charset="0"/>
                <a:cs typeface="Times New Roman" pitchFamily="18" charset="0"/>
              </a:rPr>
              <a:t>Restart the process.</a:t>
            </a:r>
          </a:p>
          <a:p>
            <a:pPr algn="just">
              <a:spcBef>
                <a:spcPts val="1200"/>
              </a:spcBef>
              <a:buNone/>
            </a:pPr>
            <a:endParaRPr lang="en-IN"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22</a:t>
            </a:fld>
            <a:endParaRPr lang="en-IN">
              <a:solidFill>
                <a:prstClr val="black">
                  <a:tint val="75000"/>
                </a:prstClr>
              </a:solidFill>
            </a:endParaRPr>
          </a:p>
        </p:txBody>
      </p:sp>
    </p:spTree>
    <p:extLst>
      <p:ext uri="{BB962C8B-B14F-4D97-AF65-F5344CB8AC3E}">
        <p14:creationId xmlns:p14="http://schemas.microsoft.com/office/powerpoint/2010/main" val="56456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Performance of Demand Paging</a:t>
            </a:r>
            <a:endParaRPr lang="en-US" sz="28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571472" y="1412776"/>
            <a:ext cx="8143932" cy="5159496"/>
          </a:xfrm>
        </p:spPr>
        <p:txBody>
          <a:bodyPr>
            <a:normAutofit/>
          </a:bodyPr>
          <a:lstStyle/>
          <a:p>
            <a:pPr algn="just">
              <a:spcBef>
                <a:spcPts val="1800"/>
              </a:spcBef>
              <a:buFont typeface="Wingdings" panose="05000000000000000000" pitchFamily="2" charset="2"/>
              <a:buChar char="Ø"/>
            </a:pPr>
            <a:r>
              <a:rPr lang="en-IN" sz="2400" dirty="0">
                <a:latin typeface="Times New Roman" pitchFamily="18" charset="0"/>
                <a:cs typeface="Times New Roman" pitchFamily="18" charset="0"/>
              </a:rPr>
              <a:t>The first and third tasks can be reduced, with careful coding to several hundred instructions. These tasks may take from 1 to 100 microseconds each. </a:t>
            </a:r>
          </a:p>
          <a:p>
            <a:pPr algn="just">
              <a:spcBef>
                <a:spcPts val="1800"/>
              </a:spcBef>
              <a:buFont typeface="Wingdings" panose="05000000000000000000" pitchFamily="2" charset="2"/>
              <a:buChar char="Ø"/>
            </a:pPr>
            <a:r>
              <a:rPr lang="en-IN" sz="2400" dirty="0">
                <a:latin typeface="Times New Roman" pitchFamily="18" charset="0"/>
                <a:cs typeface="Times New Roman" pitchFamily="18" charset="0"/>
              </a:rPr>
              <a:t>Probably, The page-switch time - 8 milliseconds.</a:t>
            </a:r>
          </a:p>
          <a:p>
            <a:pPr lvl="1" algn="just">
              <a:spcBef>
                <a:spcPts val="1800"/>
              </a:spcBef>
              <a:buFont typeface="Wingdings" panose="05000000000000000000" pitchFamily="2" charset="2"/>
              <a:buChar char="Ø"/>
            </a:pPr>
            <a:r>
              <a:rPr lang="en-IN" sz="1800" dirty="0">
                <a:latin typeface="Times New Roman" pitchFamily="18" charset="0"/>
                <a:cs typeface="Times New Roman" pitchFamily="18" charset="0"/>
              </a:rPr>
              <a:t> </a:t>
            </a:r>
            <a:r>
              <a:rPr lang="en-IN" sz="2000" dirty="0">
                <a:latin typeface="Times New Roman" pitchFamily="18" charset="0"/>
                <a:cs typeface="Times New Roman" pitchFamily="18" charset="0"/>
              </a:rPr>
              <a:t>A typical hard disk has an average latency of 3 milliseconds,</a:t>
            </a:r>
          </a:p>
          <a:p>
            <a:pPr lvl="1" algn="just">
              <a:spcBef>
                <a:spcPts val="1800"/>
              </a:spcBef>
              <a:buFont typeface="Wingdings" panose="05000000000000000000" pitchFamily="2" charset="2"/>
              <a:buChar char="Ø"/>
            </a:pPr>
            <a:r>
              <a:rPr lang="en-IN" sz="2000" dirty="0">
                <a:latin typeface="Times New Roman" pitchFamily="18" charset="0"/>
                <a:cs typeface="Times New Roman" pitchFamily="18" charset="0"/>
              </a:rPr>
              <a:t> A seek of 5 milliseconds</a:t>
            </a:r>
          </a:p>
          <a:p>
            <a:pPr algn="just">
              <a:spcBef>
                <a:spcPts val="1800"/>
              </a:spcBef>
              <a:buFont typeface="Wingdings" panose="05000000000000000000" pitchFamily="2" charset="2"/>
              <a:buChar char="Ø"/>
            </a:pPr>
            <a:r>
              <a:rPr lang="en-IN" sz="2400" dirty="0">
                <a:latin typeface="Times New Roman" pitchFamily="18" charset="0"/>
                <a:cs typeface="Times New Roman" pitchFamily="18" charset="0"/>
              </a:rPr>
              <a:t>Remember also that we are looking at only the device-service time. </a:t>
            </a:r>
          </a:p>
          <a:p>
            <a:pPr algn="just">
              <a:spcBef>
                <a:spcPts val="1800"/>
              </a:spcBef>
              <a:buFont typeface="Wingdings" panose="05000000000000000000" pitchFamily="2" charset="2"/>
              <a:buChar char="Ø"/>
            </a:pPr>
            <a:r>
              <a:rPr lang="en-IN" sz="2400" dirty="0">
                <a:latin typeface="Times New Roman" pitchFamily="18" charset="0"/>
                <a:cs typeface="Times New Roman" pitchFamily="18" charset="0"/>
              </a:rPr>
              <a:t>If a queue of processes is waiting for the device, we have to </a:t>
            </a:r>
            <a:r>
              <a:rPr lang="en-IN" sz="2400" b="1" dirty="0">
                <a:latin typeface="Times New Roman" pitchFamily="18" charset="0"/>
                <a:cs typeface="Times New Roman" pitchFamily="18" charset="0"/>
              </a:rPr>
              <a:t>add device-</a:t>
            </a:r>
            <a:r>
              <a:rPr lang="en-IN" sz="2400" b="1" dirty="0" err="1">
                <a:latin typeface="Times New Roman" pitchFamily="18" charset="0"/>
                <a:cs typeface="Times New Roman" pitchFamily="18" charset="0"/>
              </a:rPr>
              <a:t>queueing</a:t>
            </a:r>
            <a:r>
              <a:rPr lang="en-IN" sz="2400" b="1" dirty="0">
                <a:latin typeface="Times New Roman" pitchFamily="18" charset="0"/>
                <a:cs typeface="Times New Roman" pitchFamily="18" charset="0"/>
              </a:rPr>
              <a:t> time</a:t>
            </a:r>
            <a:endParaRPr lang="en-US" sz="24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23</a:t>
            </a:fld>
            <a:endParaRPr lang="en-IN">
              <a:solidFill>
                <a:prstClr val="black">
                  <a:tint val="75000"/>
                </a:prstClr>
              </a:solidFill>
            </a:endParaRPr>
          </a:p>
        </p:txBody>
      </p:sp>
    </p:spTree>
    <p:extLst>
      <p:ext uri="{BB962C8B-B14F-4D97-AF65-F5344CB8AC3E}">
        <p14:creationId xmlns:p14="http://schemas.microsoft.com/office/powerpoint/2010/main" val="3342722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fontScale="90000"/>
          </a:bodyPr>
          <a:lstStyle/>
          <a:p>
            <a:r>
              <a:rPr lang="en-US" altLang="en-US" dirty="0">
                <a:solidFill>
                  <a:srgbClr val="FF0000"/>
                </a:solidFill>
                <a:latin typeface="Times New Roman" pitchFamily="18" charset="0"/>
                <a:cs typeface="Times New Roman" pitchFamily="18" charset="0"/>
              </a:rPr>
              <a:t>Performance of Demand Paging</a:t>
            </a:r>
            <a:endParaRPr lang="en-US" sz="33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642910" y="1268760"/>
            <a:ext cx="7656416" cy="5017760"/>
          </a:xfrm>
        </p:spPr>
        <p:txBody>
          <a:bodyPr>
            <a:normAutofit/>
          </a:bodyPr>
          <a:lstStyle/>
          <a:p>
            <a:pPr>
              <a:buNone/>
            </a:pPr>
            <a:r>
              <a:rPr lang="en-IN" sz="2000" b="1" dirty="0">
                <a:latin typeface="Times New Roman" pitchFamily="18" charset="0"/>
                <a:cs typeface="Times New Roman" pitchFamily="18" charset="0"/>
              </a:rPr>
              <a:t>For example,</a:t>
            </a:r>
          </a:p>
          <a:p>
            <a:pPr>
              <a:buNone/>
            </a:pPr>
            <a:r>
              <a:rPr lang="en-IN" sz="2000" dirty="0">
                <a:latin typeface="Times New Roman" pitchFamily="18" charset="0"/>
                <a:cs typeface="Times New Roman" pitchFamily="18" charset="0"/>
              </a:rPr>
              <a:t>Average page-fault service time - 8 milliseconds </a:t>
            </a:r>
          </a:p>
          <a:p>
            <a:pPr>
              <a:buNone/>
            </a:pPr>
            <a:r>
              <a:rPr lang="en-IN" sz="2000" dirty="0">
                <a:latin typeface="Times New Roman" pitchFamily="18" charset="0"/>
                <a:cs typeface="Times New Roman" pitchFamily="18" charset="0"/>
              </a:rPr>
              <a:t>memory access time - 200 nanoseconds</a:t>
            </a:r>
          </a:p>
          <a:p>
            <a:pPr>
              <a:spcBef>
                <a:spcPts val="0"/>
              </a:spcBef>
              <a:spcAft>
                <a:spcPts val="600"/>
              </a:spcAft>
              <a:buNone/>
            </a:pPr>
            <a:r>
              <a:rPr lang="en-IN" sz="2000" dirty="0">
                <a:latin typeface="Times New Roman" pitchFamily="18" charset="0"/>
                <a:cs typeface="Times New Roman" pitchFamily="18" charset="0"/>
              </a:rPr>
              <a:t>The effective access time?</a:t>
            </a:r>
          </a:p>
          <a:p>
            <a:pPr algn="ctr">
              <a:spcBef>
                <a:spcPts val="0"/>
              </a:spcBef>
              <a:spcAft>
                <a:spcPts val="600"/>
              </a:spcAft>
              <a:buNone/>
            </a:pPr>
            <a:r>
              <a:rPr lang="en-IN" sz="2000" dirty="0">
                <a:latin typeface="Times New Roman" pitchFamily="18" charset="0"/>
                <a:cs typeface="Times New Roman" pitchFamily="18" charset="0"/>
              </a:rPr>
              <a:t>effective access time = (1 − p) × ma + p × page fault time.</a:t>
            </a:r>
          </a:p>
          <a:p>
            <a:pPr algn="ctr">
              <a:spcBef>
                <a:spcPts val="0"/>
              </a:spcBef>
              <a:spcAft>
                <a:spcPts val="600"/>
              </a:spcAft>
              <a:buNone/>
            </a:pPr>
            <a:r>
              <a:rPr lang="en-IN" sz="2000" dirty="0">
                <a:latin typeface="Times New Roman" pitchFamily="18" charset="0"/>
                <a:cs typeface="Times New Roman" pitchFamily="18" charset="0"/>
              </a:rPr>
              <a:t>effective access time = (1 − p) × (200) + p (8 milliseconds)</a:t>
            </a:r>
          </a:p>
          <a:p>
            <a:pPr>
              <a:buNone/>
            </a:pPr>
            <a:r>
              <a:rPr lang="en-IN" sz="2000" dirty="0">
                <a:latin typeface="Times New Roman" pitchFamily="18" charset="0"/>
                <a:cs typeface="Times New Roman" pitchFamily="18" charset="0"/>
              </a:rPr>
              <a:t>= (1 − p) × 200 + p × 8,000,000</a:t>
            </a:r>
          </a:p>
          <a:p>
            <a:pPr>
              <a:buNone/>
            </a:pPr>
            <a:r>
              <a:rPr lang="en-IN" sz="2000" dirty="0">
                <a:latin typeface="Times New Roman" pitchFamily="18" charset="0"/>
                <a:cs typeface="Times New Roman" pitchFamily="18" charset="0"/>
              </a:rPr>
              <a:t>= 200 + 7,999,800 × p. </a:t>
            </a:r>
          </a:p>
          <a:p>
            <a:pPr>
              <a:buNone/>
            </a:pPr>
            <a:r>
              <a:rPr lang="en-IN" sz="2000" dirty="0">
                <a:latin typeface="Times New Roman" pitchFamily="18" charset="0"/>
                <a:cs typeface="Times New Roman" pitchFamily="18" charset="0"/>
              </a:rPr>
              <a:t>Let</a:t>
            </a:r>
            <a:r>
              <a:rPr lang="en-IN" sz="2000" b="1" dirty="0">
                <a:latin typeface="Times New Roman" pitchFamily="18" charset="0"/>
                <a:cs typeface="Times New Roman" pitchFamily="18" charset="0"/>
              </a:rPr>
              <a:t> p </a:t>
            </a:r>
            <a:r>
              <a:rPr lang="en-IN" sz="2000" dirty="0">
                <a:latin typeface="Times New Roman" pitchFamily="18" charset="0"/>
                <a:cs typeface="Times New Roman" pitchFamily="18" charset="0"/>
              </a:rPr>
              <a:t>be the probability of a page fault (0 ≤ p ≤ 1)</a:t>
            </a:r>
          </a:p>
          <a:p>
            <a:pPr>
              <a:buNone/>
            </a:pPr>
            <a:endParaRPr lang="en-IN" sz="2000" dirty="0">
              <a:latin typeface="Times New Roman" pitchFamily="18" charset="0"/>
              <a:cs typeface="Times New Roman" pitchFamily="18" charset="0"/>
            </a:endParaRPr>
          </a:p>
          <a:p>
            <a:pPr>
              <a:buFont typeface="Wingdings" panose="05000000000000000000" pitchFamily="2" charset="2"/>
              <a:buChar char="Ø"/>
            </a:pPr>
            <a:r>
              <a:rPr lang="en-IN" sz="2000" dirty="0">
                <a:latin typeface="Times New Roman" pitchFamily="18" charset="0"/>
                <a:cs typeface="Times New Roman" pitchFamily="18" charset="0"/>
              </a:rPr>
              <a:t>We see, then, that the effective access time is </a:t>
            </a:r>
            <a:r>
              <a:rPr lang="en-IN" sz="2000" b="1" dirty="0">
                <a:latin typeface="Times New Roman" pitchFamily="18" charset="0"/>
                <a:cs typeface="Times New Roman" pitchFamily="18" charset="0"/>
              </a:rPr>
              <a:t>directly proportional </a:t>
            </a:r>
            <a:r>
              <a:rPr lang="en-IN" sz="2000" dirty="0">
                <a:latin typeface="Times New Roman" pitchFamily="18" charset="0"/>
                <a:cs typeface="Times New Roman" pitchFamily="18" charset="0"/>
              </a:rPr>
              <a:t>to the </a:t>
            </a:r>
            <a:r>
              <a:rPr lang="en-IN" sz="2000" b="1" dirty="0">
                <a:latin typeface="Times New Roman" pitchFamily="18" charset="0"/>
                <a:cs typeface="Times New Roman" pitchFamily="18" charset="0"/>
              </a:rPr>
              <a:t>page-fault rate</a:t>
            </a:r>
            <a:r>
              <a:rPr lang="en-IN"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24</a:t>
            </a:fld>
            <a:endParaRPr lang="en-IN">
              <a:solidFill>
                <a:prstClr val="black">
                  <a:tint val="75000"/>
                </a:prstClr>
              </a:solidFill>
            </a:endParaRPr>
          </a:p>
        </p:txBody>
      </p:sp>
    </p:spTree>
    <p:extLst>
      <p:ext uri="{BB962C8B-B14F-4D97-AF65-F5344CB8AC3E}">
        <p14:creationId xmlns:p14="http://schemas.microsoft.com/office/powerpoint/2010/main" val="2064483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Performance of Demand Paging</a:t>
            </a:r>
            <a:endParaRPr lang="en-US" sz="28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1043608" y="980728"/>
            <a:ext cx="6975662" cy="4711378"/>
          </a:xfrm>
        </p:spPr>
        <p:txBody>
          <a:bodyPr>
            <a:noAutofit/>
          </a:bodyPr>
          <a:lstStyle/>
          <a:p>
            <a:pPr algn="just">
              <a:buFont typeface="Wingdings" panose="05000000000000000000" pitchFamily="2" charset="2"/>
              <a:buChar char="Ø"/>
            </a:pPr>
            <a:r>
              <a:rPr lang="en-US" altLang="en-US" sz="1700" dirty="0">
                <a:latin typeface="Times New Roman" pitchFamily="18" charset="0"/>
                <a:cs typeface="Times New Roman" pitchFamily="18" charset="0"/>
              </a:rPr>
              <a:t>Swap space I/O faster than file system I/O even if on the same device</a:t>
            </a:r>
          </a:p>
          <a:p>
            <a:pPr lvl="1" algn="just">
              <a:buFont typeface="Wingdings" panose="05000000000000000000" pitchFamily="2" charset="2"/>
              <a:buChar char="Ø"/>
            </a:pPr>
            <a:r>
              <a:rPr lang="en-US" altLang="en-US" sz="1700" dirty="0">
                <a:latin typeface="Times New Roman" pitchFamily="18" charset="0"/>
                <a:cs typeface="Times New Roman" pitchFamily="18" charset="0"/>
              </a:rPr>
              <a:t>Swap allocated in larger chunks, less management needed than file system</a:t>
            </a:r>
          </a:p>
          <a:p>
            <a:pPr algn="just">
              <a:buFont typeface="Wingdings" panose="05000000000000000000" pitchFamily="2" charset="2"/>
              <a:buChar char="Ø"/>
            </a:pPr>
            <a:r>
              <a:rPr lang="en-US" altLang="en-US" sz="1700" dirty="0">
                <a:latin typeface="Times New Roman" pitchFamily="18" charset="0"/>
                <a:cs typeface="Times New Roman" pitchFamily="18" charset="0"/>
              </a:rPr>
              <a:t>Copy entire process image to swap space at process load time</a:t>
            </a:r>
          </a:p>
          <a:p>
            <a:pPr lvl="1" algn="just">
              <a:buFont typeface="Wingdings" panose="05000000000000000000" pitchFamily="2" charset="2"/>
              <a:buChar char="Ø"/>
            </a:pPr>
            <a:r>
              <a:rPr lang="en-US" altLang="en-US" sz="1700" dirty="0">
                <a:latin typeface="Times New Roman" pitchFamily="18" charset="0"/>
                <a:cs typeface="Times New Roman" pitchFamily="18" charset="0"/>
              </a:rPr>
              <a:t>Then page in and out of swap space</a:t>
            </a:r>
          </a:p>
          <a:p>
            <a:pPr lvl="1" algn="just">
              <a:buFont typeface="Wingdings" panose="05000000000000000000" pitchFamily="2" charset="2"/>
              <a:buChar char="Ø"/>
            </a:pPr>
            <a:r>
              <a:rPr lang="en-US" altLang="en-US" sz="1700" dirty="0">
                <a:latin typeface="Times New Roman" pitchFamily="18" charset="0"/>
                <a:cs typeface="Times New Roman" pitchFamily="18" charset="0"/>
              </a:rPr>
              <a:t>Used in older BSD Unix</a:t>
            </a:r>
          </a:p>
          <a:p>
            <a:pPr algn="just">
              <a:buFont typeface="Wingdings" panose="05000000000000000000" pitchFamily="2" charset="2"/>
              <a:buChar char="Ø"/>
            </a:pPr>
            <a:r>
              <a:rPr lang="en-US" altLang="en-US" sz="1700" dirty="0">
                <a:latin typeface="Times New Roman" pitchFamily="18" charset="0"/>
                <a:cs typeface="Times New Roman" pitchFamily="18" charset="0"/>
              </a:rPr>
              <a:t>Demand page in from program binary on disk, but discard rather than paging out when freeing frame</a:t>
            </a:r>
          </a:p>
          <a:p>
            <a:pPr lvl="1" algn="just">
              <a:buFont typeface="Wingdings" panose="05000000000000000000" pitchFamily="2" charset="2"/>
              <a:buChar char="Ø"/>
            </a:pPr>
            <a:r>
              <a:rPr lang="en-US" altLang="en-US" sz="1700" dirty="0">
                <a:latin typeface="Times New Roman" pitchFamily="18" charset="0"/>
                <a:cs typeface="Times New Roman" pitchFamily="18" charset="0"/>
              </a:rPr>
              <a:t>Used in Solaris and current BSD</a:t>
            </a:r>
          </a:p>
          <a:p>
            <a:pPr lvl="1" algn="just">
              <a:buFont typeface="Wingdings" panose="05000000000000000000" pitchFamily="2" charset="2"/>
              <a:buChar char="Ø"/>
            </a:pPr>
            <a:r>
              <a:rPr lang="en-US" altLang="en-US" sz="1700" dirty="0">
                <a:latin typeface="Times New Roman" pitchFamily="18" charset="0"/>
                <a:cs typeface="Times New Roman" pitchFamily="18" charset="0"/>
              </a:rPr>
              <a:t>Still need to write to swap space</a:t>
            </a:r>
          </a:p>
          <a:p>
            <a:pPr lvl="2" algn="just">
              <a:buFont typeface="Wingdings" panose="05000000000000000000" pitchFamily="2" charset="2"/>
              <a:buChar char="Ø"/>
            </a:pPr>
            <a:r>
              <a:rPr lang="en-US" altLang="en-US" sz="1700" dirty="0">
                <a:latin typeface="Times New Roman" pitchFamily="18" charset="0"/>
                <a:cs typeface="Times New Roman" pitchFamily="18" charset="0"/>
              </a:rPr>
              <a:t>Pages not associated with a file (like stack and heap) – anonymous memory</a:t>
            </a:r>
          </a:p>
          <a:p>
            <a:pPr lvl="2" algn="just">
              <a:buFont typeface="Wingdings" panose="05000000000000000000" pitchFamily="2" charset="2"/>
              <a:buChar char="Ø"/>
            </a:pPr>
            <a:r>
              <a:rPr lang="en-US" altLang="en-US" sz="1700" dirty="0">
                <a:latin typeface="Times New Roman" pitchFamily="18" charset="0"/>
                <a:cs typeface="Times New Roman" pitchFamily="18" charset="0"/>
              </a:rPr>
              <a:t>Pages modified in memory but not yet written back to the file system</a:t>
            </a:r>
          </a:p>
          <a:p>
            <a:pPr algn="just">
              <a:buFont typeface="Wingdings" panose="05000000000000000000" pitchFamily="2" charset="2"/>
              <a:buChar char="Ø"/>
            </a:pPr>
            <a:r>
              <a:rPr lang="en-US" altLang="en-US" sz="1700" dirty="0">
                <a:latin typeface="Times New Roman" pitchFamily="18" charset="0"/>
                <a:cs typeface="Times New Roman" pitchFamily="18" charset="0"/>
              </a:rPr>
              <a:t>Mobile systems</a:t>
            </a:r>
          </a:p>
          <a:p>
            <a:pPr lvl="1" algn="just">
              <a:buFont typeface="Wingdings" panose="05000000000000000000" pitchFamily="2" charset="2"/>
              <a:buChar char="Ø"/>
            </a:pPr>
            <a:r>
              <a:rPr lang="en-US" altLang="en-US" sz="1700" dirty="0">
                <a:latin typeface="Times New Roman" pitchFamily="18" charset="0"/>
                <a:cs typeface="Times New Roman" pitchFamily="18" charset="0"/>
              </a:rPr>
              <a:t>Typically don’t support swapping</a:t>
            </a:r>
          </a:p>
          <a:p>
            <a:pPr lvl="1" algn="just">
              <a:buFont typeface="Wingdings" panose="05000000000000000000" pitchFamily="2" charset="2"/>
              <a:buChar char="Ø"/>
            </a:pPr>
            <a:r>
              <a:rPr lang="en-US" altLang="en-US" sz="1700" dirty="0">
                <a:latin typeface="Times New Roman" pitchFamily="18" charset="0"/>
                <a:cs typeface="Times New Roman" pitchFamily="18" charset="0"/>
              </a:rPr>
              <a:t>Instead, demand page from file system and reclaim read-only pages (such as code)</a:t>
            </a:r>
          </a:p>
          <a:p>
            <a:pPr algn="just"/>
            <a:endParaRPr lang="en-US" sz="1700" dirty="0"/>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25</a:t>
            </a:fld>
            <a:endParaRPr lang="en-IN">
              <a:solidFill>
                <a:prstClr val="black">
                  <a:tint val="75000"/>
                </a:prstClr>
              </a:solidFill>
            </a:endParaRPr>
          </a:p>
        </p:txBody>
      </p:sp>
    </p:spTree>
    <p:extLst>
      <p:ext uri="{BB962C8B-B14F-4D97-AF65-F5344CB8AC3E}">
        <p14:creationId xmlns:p14="http://schemas.microsoft.com/office/powerpoint/2010/main" val="1114923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Demand Paging</a:t>
            </a:r>
            <a:endParaRPr lang="en-US" sz="2800" dirty="0">
              <a:solidFill>
                <a:srgbClr val="FF0000"/>
              </a:solidFill>
              <a:latin typeface="Times New Roman" pitchFamily="18" charset="0"/>
              <a:cs typeface="Times New Roman" pitchFamily="18" charset="0"/>
            </a:endParaRPr>
          </a:p>
        </p:txBody>
      </p:sp>
      <p:sp>
        <p:nvSpPr>
          <p:cNvPr id="3" name="Rectangle 2"/>
          <p:cNvSpPr/>
          <p:nvPr/>
        </p:nvSpPr>
        <p:spPr>
          <a:xfrm>
            <a:off x="539552" y="1412776"/>
            <a:ext cx="7920880" cy="3831818"/>
          </a:xfrm>
          <a:prstGeom prst="rect">
            <a:avLst/>
          </a:prstGeom>
        </p:spPr>
        <p:txBody>
          <a:bodyPr wrap="square">
            <a:spAutoFit/>
          </a:bodyPr>
          <a:lstStyle/>
          <a:p>
            <a:pPr algn="just">
              <a:lnSpc>
                <a:spcPct val="150000"/>
              </a:lnSpc>
            </a:pPr>
            <a:r>
              <a:rPr lang="en-US" b="1" dirty="0">
                <a:solidFill>
                  <a:prstClr val="black"/>
                </a:solidFill>
                <a:latin typeface="Times New Roman" panose="02020603050405020304" pitchFamily="18" charset="0"/>
                <a:cs typeface="Times New Roman" panose="02020603050405020304" pitchFamily="18" charset="0"/>
              </a:rPr>
              <a:t>Advantages</a:t>
            </a:r>
          </a:p>
          <a:p>
            <a:pPr marL="742950" lvl="1" indent="-285750" algn="just">
              <a:lnSpc>
                <a:spcPct val="150000"/>
              </a:lnSpc>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 Large virtual memory.</a:t>
            </a:r>
          </a:p>
          <a:p>
            <a:pPr marL="742950" lvl="1" indent="-285750" algn="just">
              <a:lnSpc>
                <a:spcPct val="150000"/>
              </a:lnSpc>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 More efficient use of memory.</a:t>
            </a:r>
          </a:p>
          <a:p>
            <a:pPr marL="742950" lvl="1" indent="-285750" algn="just">
              <a:lnSpc>
                <a:spcPct val="150000"/>
              </a:lnSpc>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 There is no limit on degree of multiprogramming.</a:t>
            </a:r>
          </a:p>
          <a:p>
            <a:pPr algn="just">
              <a:lnSpc>
                <a:spcPct val="150000"/>
              </a:lnSpc>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algn="just">
              <a:lnSpc>
                <a:spcPct val="150000"/>
              </a:lnSpc>
            </a:pPr>
            <a:r>
              <a:rPr lang="en-US" b="1" dirty="0">
                <a:solidFill>
                  <a:prstClr val="black"/>
                </a:solidFill>
                <a:latin typeface="Times New Roman" panose="02020603050405020304" pitchFamily="18" charset="0"/>
                <a:cs typeface="Times New Roman" panose="02020603050405020304" pitchFamily="18" charset="0"/>
              </a:rPr>
              <a:t>Disadvantages</a:t>
            </a:r>
          </a:p>
          <a:p>
            <a:pPr marL="735013" indent="-285750" algn="just">
              <a:lnSpc>
                <a:spcPct val="150000"/>
              </a:lnSpc>
              <a:buFont typeface="Wingdings" panose="05000000000000000000" pitchFamily="2" charset="2"/>
              <a:buChar char="Ø"/>
              <a:tabLst>
                <a:tab pos="457200" algn="l"/>
              </a:tabLst>
            </a:pPr>
            <a:r>
              <a:rPr lang="en-US" dirty="0">
                <a:solidFill>
                  <a:srgbClr val="000000"/>
                </a:solidFill>
                <a:latin typeface="Times New Roman" panose="02020603050405020304" pitchFamily="18" charset="0"/>
                <a:cs typeface="Times New Roman" panose="02020603050405020304" pitchFamily="18" charset="0"/>
              </a:rPr>
              <a:t> Number of tables and the amount of processor over head for handling 	page interrupts are greater than in the case of the simple paged 	management techniques.</a:t>
            </a: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26</a:t>
            </a:fld>
            <a:endParaRPr lang="en-IN">
              <a:solidFill>
                <a:prstClr val="black">
                  <a:tint val="75000"/>
                </a:prstClr>
              </a:solidFill>
            </a:endParaRPr>
          </a:p>
        </p:txBody>
      </p:sp>
    </p:spTree>
    <p:extLst>
      <p:ext uri="{BB962C8B-B14F-4D97-AF65-F5344CB8AC3E}">
        <p14:creationId xmlns:p14="http://schemas.microsoft.com/office/powerpoint/2010/main" val="1632403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Copy-on-Write</a:t>
            </a:r>
            <a:endParaRPr lang="en-US" sz="2800" dirty="0">
              <a:solidFill>
                <a:srgbClr val="FF0000"/>
              </a:solidFill>
              <a:latin typeface="Times New Roman" pitchFamily="18" charset="0"/>
              <a:cs typeface="Times New Roman" pitchFamily="18" charset="0"/>
            </a:endParaRPr>
          </a:p>
        </p:txBody>
      </p:sp>
      <p:sp>
        <p:nvSpPr>
          <p:cNvPr id="7" name="Content Placeholder 2"/>
          <p:cNvSpPr>
            <a:spLocks noGrp="1"/>
          </p:cNvSpPr>
          <p:nvPr>
            <p:ph sz="half" idx="1"/>
          </p:nvPr>
        </p:nvSpPr>
        <p:spPr>
          <a:xfrm>
            <a:off x="628650" y="928670"/>
            <a:ext cx="7872440" cy="5248293"/>
          </a:xfrm>
        </p:spPr>
        <p:txBody>
          <a:bodyPr>
            <a:noAutofit/>
          </a:bodyPr>
          <a:lstStyle/>
          <a:p>
            <a:pPr algn="just">
              <a:buFont typeface="Wingdings" panose="05000000000000000000" pitchFamily="2" charset="2"/>
              <a:buChar char="Ø"/>
            </a:pPr>
            <a:r>
              <a:rPr lang="en-IN" altLang="en-US" sz="2000" dirty="0">
                <a:latin typeface="Times New Roman" pitchFamily="18" charset="0"/>
                <a:cs typeface="Times New Roman" pitchFamily="18" charset="0"/>
              </a:rPr>
              <a:t>The fork() system call creates a child process that is a duplicate of its parent. Creating a </a:t>
            </a:r>
            <a:r>
              <a:rPr lang="en-IN" altLang="en-US" sz="2000" b="1" dirty="0">
                <a:latin typeface="Times New Roman" pitchFamily="18" charset="0"/>
                <a:cs typeface="Times New Roman" pitchFamily="18" charset="0"/>
              </a:rPr>
              <a:t>copy of the parent’s address space for the child, </a:t>
            </a:r>
            <a:r>
              <a:rPr lang="en-IN" altLang="en-US" sz="2000" dirty="0">
                <a:latin typeface="Times New Roman" pitchFamily="18" charset="0"/>
                <a:cs typeface="Times New Roman" pitchFamily="18" charset="0"/>
              </a:rPr>
              <a:t>duplicating the pages belonging to the parent.</a:t>
            </a:r>
          </a:p>
          <a:p>
            <a:pPr marL="0" indent="0" algn="just">
              <a:buNone/>
            </a:pPr>
            <a:endParaRPr lang="en-IN" altLang="en-US" sz="2000" dirty="0">
              <a:latin typeface="Times New Roman" pitchFamily="18" charset="0"/>
              <a:cs typeface="Times New Roman" pitchFamily="18" charset="0"/>
            </a:endParaRPr>
          </a:p>
          <a:p>
            <a:pPr algn="just">
              <a:buFont typeface="Wingdings" panose="05000000000000000000" pitchFamily="2" charset="2"/>
              <a:buChar char="Ø"/>
            </a:pPr>
            <a:r>
              <a:rPr lang="en-IN" altLang="en-US" sz="2000" dirty="0">
                <a:latin typeface="Times New Roman" pitchFamily="18" charset="0"/>
                <a:cs typeface="Times New Roman" pitchFamily="18" charset="0"/>
              </a:rPr>
              <a:t>Child processes invoke the exec() system call immediately after creation, the copying of the parent’s address space </a:t>
            </a:r>
          </a:p>
          <a:p>
            <a:pPr marL="0" indent="0" algn="just">
              <a:buNone/>
            </a:pPr>
            <a:endParaRPr lang="en-IN" altLang="en-US" sz="2000" dirty="0">
              <a:latin typeface="Times New Roman" pitchFamily="18" charset="0"/>
              <a:cs typeface="Times New Roman" pitchFamily="18" charset="0"/>
            </a:endParaRPr>
          </a:p>
          <a:p>
            <a:pPr algn="just">
              <a:buFont typeface="Wingdings" panose="05000000000000000000" pitchFamily="2" charset="2"/>
              <a:buChar char="Ø"/>
            </a:pPr>
            <a:r>
              <a:rPr lang="en-US" altLang="en-US" sz="2000" b="1" dirty="0">
                <a:latin typeface="Times New Roman" pitchFamily="18" charset="0"/>
                <a:cs typeface="Times New Roman" pitchFamily="18" charset="0"/>
              </a:rPr>
              <a:t>Copy-on-Write </a:t>
            </a:r>
            <a:r>
              <a:rPr lang="en-US" altLang="en-US" sz="2000" dirty="0">
                <a:latin typeface="Times New Roman" pitchFamily="18" charset="0"/>
                <a:cs typeface="Times New Roman" pitchFamily="18" charset="0"/>
              </a:rPr>
              <a:t>(COW) allows both parent and child processes to initially </a:t>
            </a:r>
            <a:r>
              <a:rPr lang="en-US" altLang="en-US" sz="2000" i="1" dirty="0">
                <a:latin typeface="Times New Roman" pitchFamily="18" charset="0"/>
                <a:cs typeface="Times New Roman" pitchFamily="18" charset="0"/>
              </a:rPr>
              <a:t>share</a:t>
            </a:r>
            <a:r>
              <a:rPr lang="en-US" altLang="en-US" sz="2000" dirty="0">
                <a:latin typeface="Times New Roman" pitchFamily="18" charset="0"/>
                <a:cs typeface="Times New Roman" pitchFamily="18" charset="0"/>
              </a:rPr>
              <a:t> the same pages in memory</a:t>
            </a:r>
          </a:p>
          <a:p>
            <a:pPr lvl="1" algn="just">
              <a:buFont typeface="Wingdings" panose="05000000000000000000" pitchFamily="2" charset="2"/>
              <a:buChar char="Ø"/>
            </a:pPr>
            <a:r>
              <a:rPr lang="en-US" altLang="en-US" sz="2000" dirty="0">
                <a:latin typeface="Times New Roman" pitchFamily="18" charset="0"/>
                <a:cs typeface="Times New Roman" pitchFamily="18" charset="0"/>
              </a:rPr>
              <a:t>If either process modifies a shared page, only then is the page copied</a:t>
            </a:r>
          </a:p>
          <a:p>
            <a:pPr lvl="1" algn="just">
              <a:buFont typeface="Wingdings" panose="05000000000000000000" pitchFamily="2" charset="2"/>
              <a:buChar char="Ø"/>
            </a:pPr>
            <a:endParaRPr lang="en-US" altLang="en-US" sz="2000" dirty="0">
              <a:latin typeface="Times New Roman" pitchFamily="18" charset="0"/>
              <a:cs typeface="Times New Roman" pitchFamily="18" charset="0"/>
            </a:endParaRPr>
          </a:p>
          <a:p>
            <a:pPr algn="just">
              <a:buFont typeface="Wingdings" panose="05000000000000000000" pitchFamily="2" charset="2"/>
              <a:buChar char="Ø"/>
            </a:pPr>
            <a:r>
              <a:rPr lang="en-US" altLang="en-US" sz="2000" dirty="0">
                <a:latin typeface="Times New Roman" pitchFamily="18" charset="0"/>
                <a:cs typeface="Times New Roman" pitchFamily="18" charset="0"/>
              </a:rPr>
              <a:t>COW allows more efficient process creation as only modified pages are copied</a:t>
            </a:r>
          </a:p>
          <a:p>
            <a:pPr algn="just"/>
            <a:endParaRPr lang="en-US" altLang="en-US"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27</a:t>
            </a:fld>
            <a:endParaRPr lang="en-IN">
              <a:solidFill>
                <a:prstClr val="black">
                  <a:tint val="75000"/>
                </a:prstClr>
              </a:solidFill>
            </a:endParaRPr>
          </a:p>
        </p:txBody>
      </p:sp>
    </p:spTree>
    <p:extLst>
      <p:ext uri="{BB962C8B-B14F-4D97-AF65-F5344CB8AC3E}">
        <p14:creationId xmlns:p14="http://schemas.microsoft.com/office/powerpoint/2010/main" val="1409128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Copy-on-Write</a:t>
            </a:r>
            <a:endParaRPr lang="en-US" sz="2800" dirty="0">
              <a:solidFill>
                <a:srgbClr val="FF0000"/>
              </a:solidFill>
              <a:latin typeface="Times New Roman" pitchFamily="18" charset="0"/>
              <a:cs typeface="Times New Roman" pitchFamily="18" charset="0"/>
            </a:endParaRPr>
          </a:p>
        </p:txBody>
      </p:sp>
      <p:sp>
        <p:nvSpPr>
          <p:cNvPr id="7" name="Content Placeholder 2"/>
          <p:cNvSpPr>
            <a:spLocks noGrp="1"/>
          </p:cNvSpPr>
          <p:nvPr>
            <p:ph sz="half" idx="1"/>
          </p:nvPr>
        </p:nvSpPr>
        <p:spPr>
          <a:xfrm>
            <a:off x="642910" y="1214422"/>
            <a:ext cx="7858180" cy="4962541"/>
          </a:xfrm>
        </p:spPr>
        <p:txBody>
          <a:bodyPr>
            <a:normAutofit/>
          </a:bodyPr>
          <a:lstStyle/>
          <a:p>
            <a:pPr algn="just">
              <a:buFont typeface="Wingdings" panose="05000000000000000000" pitchFamily="2" charset="2"/>
              <a:buChar char="Ø"/>
            </a:pPr>
            <a:r>
              <a:rPr lang="en-IN" altLang="en-US" sz="2000" dirty="0">
                <a:latin typeface="Times New Roman" pitchFamily="18" charset="0"/>
                <a:cs typeface="Times New Roman" pitchFamily="18" charset="0"/>
              </a:rPr>
              <a:t>The child process attempts to modify a page containing portions of the stack, with the pages set to be copy-on-write. </a:t>
            </a:r>
          </a:p>
          <a:p>
            <a:pPr algn="just">
              <a:buFont typeface="Wingdings" panose="05000000000000000000" pitchFamily="2" charset="2"/>
              <a:buChar char="Ø"/>
            </a:pPr>
            <a:endParaRPr lang="en-IN" altLang="en-US" sz="2000" dirty="0">
              <a:latin typeface="Times New Roman" pitchFamily="18" charset="0"/>
              <a:cs typeface="Times New Roman" pitchFamily="18" charset="0"/>
            </a:endParaRPr>
          </a:p>
          <a:p>
            <a:pPr algn="just">
              <a:buFont typeface="Wingdings" panose="05000000000000000000" pitchFamily="2" charset="2"/>
              <a:buChar char="Ø"/>
            </a:pPr>
            <a:r>
              <a:rPr lang="en-IN" altLang="en-US" sz="2000" dirty="0">
                <a:latin typeface="Times New Roman" pitchFamily="18" charset="0"/>
                <a:cs typeface="Times New Roman" pitchFamily="18" charset="0"/>
              </a:rPr>
              <a:t>The operating system will create a copy of this page, mapping it to the address space of the child process. </a:t>
            </a:r>
          </a:p>
          <a:p>
            <a:pPr algn="just">
              <a:buFont typeface="Wingdings" panose="05000000000000000000" pitchFamily="2" charset="2"/>
              <a:buChar char="Ø"/>
            </a:pPr>
            <a:endParaRPr lang="en-IN" altLang="en-US" sz="2000" dirty="0">
              <a:latin typeface="Times New Roman" pitchFamily="18" charset="0"/>
              <a:cs typeface="Times New Roman" pitchFamily="18" charset="0"/>
            </a:endParaRPr>
          </a:p>
          <a:p>
            <a:pPr algn="just">
              <a:buFont typeface="Wingdings" panose="05000000000000000000" pitchFamily="2" charset="2"/>
              <a:buChar char="Ø"/>
            </a:pPr>
            <a:r>
              <a:rPr lang="en-IN" altLang="en-US" sz="2000" dirty="0">
                <a:latin typeface="Times New Roman" pitchFamily="18" charset="0"/>
                <a:cs typeface="Times New Roman" pitchFamily="18" charset="0"/>
              </a:rPr>
              <a:t>The child process modify its copied page and </a:t>
            </a:r>
            <a:r>
              <a:rPr lang="en-IN" altLang="en-US" sz="2000" b="1" dirty="0">
                <a:latin typeface="Times New Roman" pitchFamily="18" charset="0"/>
                <a:cs typeface="Times New Roman" pitchFamily="18" charset="0"/>
              </a:rPr>
              <a:t>not the page belonging to the parent process. </a:t>
            </a:r>
          </a:p>
          <a:p>
            <a:pPr algn="just">
              <a:buFont typeface="Wingdings" panose="05000000000000000000" pitchFamily="2" charset="2"/>
              <a:buChar char="Ø"/>
            </a:pPr>
            <a:endParaRPr lang="en-IN" altLang="en-US" sz="2000" dirty="0">
              <a:latin typeface="Times New Roman" pitchFamily="18" charset="0"/>
              <a:cs typeface="Times New Roman" pitchFamily="18" charset="0"/>
            </a:endParaRPr>
          </a:p>
          <a:p>
            <a:pPr algn="just">
              <a:buFont typeface="Wingdings" panose="05000000000000000000" pitchFamily="2" charset="2"/>
              <a:buChar char="Ø"/>
            </a:pPr>
            <a:r>
              <a:rPr lang="en-IN" altLang="en-US" sz="2000" dirty="0">
                <a:latin typeface="Times New Roman" pitchFamily="18" charset="0"/>
                <a:cs typeface="Times New Roman" pitchFamily="18" charset="0"/>
              </a:rPr>
              <a:t>Obviously, when the copy-on-write technique is used, only the pages that are modified by either process are copied; </a:t>
            </a:r>
            <a:r>
              <a:rPr lang="en-IN" altLang="en-US" sz="2000" b="1" dirty="0">
                <a:latin typeface="Times New Roman" pitchFamily="18" charset="0"/>
                <a:cs typeface="Times New Roman" pitchFamily="18" charset="0"/>
              </a:rPr>
              <a:t>all unmodified pages can be shared by the parent and child processes.</a:t>
            </a:r>
          </a:p>
          <a:p>
            <a:pPr algn="just">
              <a:buFont typeface="Wingdings" panose="05000000000000000000" pitchFamily="2" charset="2"/>
              <a:buChar char="Ø"/>
            </a:pPr>
            <a:endParaRPr lang="en-IN" altLang="en-US" sz="2000" dirty="0">
              <a:latin typeface="Times New Roman" pitchFamily="18" charset="0"/>
              <a:cs typeface="Times New Roman" pitchFamily="18" charset="0"/>
            </a:endParaRPr>
          </a:p>
          <a:p>
            <a:pPr algn="just">
              <a:buFont typeface="Wingdings" panose="05000000000000000000" pitchFamily="2" charset="2"/>
              <a:buChar char="Ø"/>
            </a:pPr>
            <a:r>
              <a:rPr lang="en-IN" altLang="en-US" sz="2000" dirty="0">
                <a:latin typeface="Times New Roman" pitchFamily="18" charset="0"/>
                <a:cs typeface="Times New Roman" pitchFamily="18" charset="0"/>
              </a:rPr>
              <a:t>The following figure shows copy on write on page C</a:t>
            </a:r>
          </a:p>
          <a:p>
            <a:pPr algn="just"/>
            <a:endParaRPr lang="en-IN" altLang="en-US" sz="2000" b="1" dirty="0">
              <a:latin typeface="Times New Roman" pitchFamily="18" charset="0"/>
              <a:cs typeface="Times New Roman" pitchFamily="18" charset="0"/>
            </a:endParaRPr>
          </a:p>
          <a:p>
            <a:pPr algn="just"/>
            <a:endParaRPr lang="en-US" altLang="en-US" sz="1600" dirty="0">
              <a:latin typeface="Times New Roman" pitchFamily="18" charset="0"/>
              <a:cs typeface="Times New Roman" pitchFamily="18" charset="0"/>
            </a:endParaRPr>
          </a:p>
          <a:p>
            <a:pPr algn="just"/>
            <a:endParaRPr lang="en-US" dirty="0"/>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28</a:t>
            </a:fld>
            <a:endParaRPr lang="en-IN">
              <a:solidFill>
                <a:prstClr val="black">
                  <a:tint val="75000"/>
                </a:prstClr>
              </a:solidFill>
            </a:endParaRPr>
          </a:p>
        </p:txBody>
      </p:sp>
    </p:spTree>
    <p:extLst>
      <p:ext uri="{BB962C8B-B14F-4D97-AF65-F5344CB8AC3E}">
        <p14:creationId xmlns:p14="http://schemas.microsoft.com/office/powerpoint/2010/main" val="1876825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9552" y="116632"/>
            <a:ext cx="4968552" cy="659507"/>
          </a:xfrm>
        </p:spPr>
        <p:txBody>
          <a:bodyPr>
            <a:normAutofit/>
          </a:bodyPr>
          <a:lstStyle/>
          <a:p>
            <a:pPr algn="l"/>
            <a:r>
              <a:rPr lang="en-US" altLang="en-US" sz="2400" dirty="0">
                <a:latin typeface="Times New Roman" pitchFamily="18" charset="0"/>
                <a:cs typeface="Times New Roman" pitchFamily="18" charset="0"/>
              </a:rPr>
              <a:t>Before Process 1 Modifies Page C</a:t>
            </a:r>
            <a:endParaRPr lang="en-US" sz="1800" dirty="0">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cstate="print"/>
          <a:stretch>
            <a:fillRect/>
          </a:stretch>
        </p:blipFill>
        <p:spPr>
          <a:xfrm>
            <a:off x="844674" y="764704"/>
            <a:ext cx="7399734" cy="2087272"/>
          </a:xfrm>
          <a:prstGeom prst="rect">
            <a:avLst/>
          </a:prstGeom>
        </p:spPr>
      </p:pic>
      <p:pic>
        <p:nvPicPr>
          <p:cNvPr id="4" name="Content Placeholder 4"/>
          <p:cNvPicPr>
            <a:picLocks noChangeAspect="1"/>
          </p:cNvPicPr>
          <p:nvPr/>
        </p:nvPicPr>
        <p:blipFill>
          <a:blip r:embed="rId3" cstate="print"/>
          <a:stretch>
            <a:fillRect/>
          </a:stretch>
        </p:blipFill>
        <p:spPr>
          <a:xfrm>
            <a:off x="683568" y="3789040"/>
            <a:ext cx="7560840" cy="2398340"/>
          </a:xfrm>
          <a:prstGeom prst="rect">
            <a:avLst/>
          </a:prstGeom>
        </p:spPr>
      </p:pic>
      <p:sp>
        <p:nvSpPr>
          <p:cNvPr id="2" name="Rectangle 1"/>
          <p:cNvSpPr/>
          <p:nvPr/>
        </p:nvSpPr>
        <p:spPr>
          <a:xfrm>
            <a:off x="683568" y="3244334"/>
            <a:ext cx="7560840" cy="461665"/>
          </a:xfrm>
          <a:prstGeom prst="rect">
            <a:avLst/>
          </a:prstGeom>
        </p:spPr>
        <p:txBody>
          <a:bodyPr wrap="square">
            <a:spAutoFit/>
          </a:bodyPr>
          <a:lstStyle/>
          <a:p>
            <a:r>
              <a:rPr lang="en-US" altLang="en-US" sz="2400" dirty="0">
                <a:latin typeface="Times New Roman" pitchFamily="18" charset="0"/>
                <a:cs typeface="Times New Roman" pitchFamily="18" charset="0"/>
              </a:rPr>
              <a:t>After Process 1 Modifies Page C</a:t>
            </a:r>
            <a:endParaRPr lang="en-IN" sz="2400" dirty="0"/>
          </a:p>
        </p:txBody>
      </p:sp>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29</a:t>
            </a:fld>
            <a:endParaRPr lang="en-IN">
              <a:solidFill>
                <a:prstClr val="black">
                  <a:tint val="75000"/>
                </a:prstClr>
              </a:solidFill>
            </a:endParaRPr>
          </a:p>
        </p:txBody>
      </p:sp>
    </p:spTree>
    <p:extLst>
      <p:ext uri="{BB962C8B-B14F-4D97-AF65-F5344CB8AC3E}">
        <p14:creationId xmlns:p14="http://schemas.microsoft.com/office/powerpoint/2010/main" val="73983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rmAutofit fontScale="90000"/>
          </a:bodyPr>
          <a:lstStyle/>
          <a:p>
            <a:r>
              <a:rPr lang="en-IN" sz="4000" b="1" dirty="0">
                <a:solidFill>
                  <a:srgbClr val="FF0000"/>
                </a:solidFill>
                <a:latin typeface="Times New Roman" pitchFamily="18" charset="0"/>
                <a:cs typeface="Times New Roman" pitchFamily="18" charset="0"/>
              </a:rPr>
              <a:t>Contents</a:t>
            </a:r>
          </a:p>
        </p:txBody>
      </p:sp>
      <p:sp>
        <p:nvSpPr>
          <p:cNvPr id="7" name="Text Placeholder 2"/>
          <p:cNvSpPr txBox="1">
            <a:spLocks/>
          </p:cNvSpPr>
          <p:nvPr/>
        </p:nvSpPr>
        <p:spPr>
          <a:xfrm>
            <a:off x="611560" y="692696"/>
            <a:ext cx="8208912" cy="5663654"/>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en-US" sz="3100" dirty="0">
                <a:latin typeface="+mj-lt"/>
              </a:rPr>
              <a:t>Virtual Memory– Background </a:t>
            </a:r>
          </a:p>
          <a:p>
            <a:pPr>
              <a:lnSpc>
                <a:spcPct val="120000"/>
              </a:lnSpc>
              <a:buFont typeface="Wingdings" panose="05000000000000000000" pitchFamily="2" charset="2"/>
              <a:buChar char="Ø"/>
            </a:pPr>
            <a:r>
              <a:rPr lang="en-US" sz="3100" dirty="0">
                <a:latin typeface="+mj-lt"/>
              </a:rPr>
              <a:t>Understanding the need of demand Paging</a:t>
            </a:r>
          </a:p>
          <a:p>
            <a:pPr>
              <a:lnSpc>
                <a:spcPct val="120000"/>
              </a:lnSpc>
              <a:buFont typeface="Wingdings" panose="05000000000000000000" pitchFamily="2" charset="2"/>
              <a:buChar char="Ø"/>
            </a:pPr>
            <a:r>
              <a:rPr lang="en-US" sz="3100" dirty="0">
                <a:latin typeface="+mj-lt"/>
              </a:rPr>
              <a:t>Virtual Memory – Basic concepts – page fault handling</a:t>
            </a:r>
          </a:p>
          <a:p>
            <a:pPr>
              <a:lnSpc>
                <a:spcPct val="120000"/>
              </a:lnSpc>
              <a:buFont typeface="Wingdings" panose="05000000000000000000" pitchFamily="2" charset="2"/>
              <a:buChar char="Ø"/>
            </a:pPr>
            <a:r>
              <a:rPr lang="en-US" sz="3100" dirty="0">
                <a:latin typeface="+mj-lt"/>
              </a:rPr>
              <a:t>Understanding, how an OS handles the page faults</a:t>
            </a:r>
          </a:p>
          <a:p>
            <a:pPr>
              <a:lnSpc>
                <a:spcPct val="120000"/>
              </a:lnSpc>
              <a:buFont typeface="Wingdings" panose="05000000000000000000" pitchFamily="2" charset="2"/>
              <a:buChar char="Ø"/>
            </a:pPr>
            <a:r>
              <a:rPr lang="en-US" sz="3100" dirty="0">
                <a:latin typeface="+mj-lt"/>
              </a:rPr>
              <a:t>Performance of Demand paging</a:t>
            </a:r>
          </a:p>
          <a:p>
            <a:pPr>
              <a:lnSpc>
                <a:spcPct val="120000"/>
              </a:lnSpc>
              <a:buFont typeface="Wingdings" panose="05000000000000000000" pitchFamily="2" charset="2"/>
              <a:buChar char="Ø"/>
            </a:pPr>
            <a:r>
              <a:rPr lang="en-US" sz="3100" dirty="0">
                <a:latin typeface="+mj-lt"/>
              </a:rPr>
              <a:t>Understanding the relationship of effective access time and the page fault rate</a:t>
            </a:r>
          </a:p>
          <a:p>
            <a:pPr>
              <a:lnSpc>
                <a:spcPct val="120000"/>
              </a:lnSpc>
              <a:buFont typeface="Wingdings" panose="05000000000000000000" pitchFamily="2" charset="2"/>
              <a:buChar char="Ø"/>
            </a:pPr>
            <a:r>
              <a:rPr lang="en-US" sz="3100" dirty="0">
                <a:latin typeface="+mj-lt"/>
              </a:rPr>
              <a:t>Copy-on write,</a:t>
            </a:r>
          </a:p>
          <a:p>
            <a:pPr>
              <a:lnSpc>
                <a:spcPct val="120000"/>
              </a:lnSpc>
              <a:buFont typeface="Wingdings" panose="05000000000000000000" pitchFamily="2" charset="2"/>
              <a:buChar char="Ø"/>
            </a:pPr>
            <a:r>
              <a:rPr lang="en-US" sz="3100" dirty="0">
                <a:latin typeface="+mj-lt"/>
              </a:rPr>
              <a:t>Understanding the need for Copy-on write</a:t>
            </a:r>
          </a:p>
          <a:p>
            <a:pPr>
              <a:lnSpc>
                <a:spcPct val="120000"/>
              </a:lnSpc>
              <a:buFont typeface="Wingdings" panose="05000000000000000000" pitchFamily="2" charset="2"/>
              <a:buChar char="Ø"/>
            </a:pPr>
            <a:r>
              <a:rPr lang="en-US" sz="3100" dirty="0">
                <a:latin typeface="+mj-lt"/>
              </a:rPr>
              <a:t>Page replacement Mechanisms: FIFO, Optimal, LRU and LRU approximation Techniques</a:t>
            </a:r>
          </a:p>
          <a:p>
            <a:pPr>
              <a:lnSpc>
                <a:spcPct val="120000"/>
              </a:lnSpc>
              <a:buFont typeface="Wingdings" panose="05000000000000000000" pitchFamily="2" charset="2"/>
              <a:buChar char="Ø"/>
            </a:pPr>
            <a:r>
              <a:rPr lang="en-US" sz="3100" dirty="0">
                <a:latin typeface="+mj-lt"/>
              </a:rPr>
              <a:t>Understanding the Pros and cons of the page replacement techniques</a:t>
            </a:r>
          </a:p>
          <a:p>
            <a:pPr>
              <a:lnSpc>
                <a:spcPct val="120000"/>
              </a:lnSpc>
              <a:buFont typeface="Wingdings" panose="05000000000000000000" pitchFamily="2" charset="2"/>
              <a:buChar char="Ø"/>
            </a:pPr>
            <a:r>
              <a:rPr lang="en-US" sz="3100" dirty="0">
                <a:latin typeface="+mj-lt"/>
              </a:rPr>
              <a:t>Counting based page replacement and Page Buffering Algorithms</a:t>
            </a:r>
          </a:p>
          <a:p>
            <a:pPr>
              <a:lnSpc>
                <a:spcPct val="120000"/>
              </a:lnSpc>
              <a:buFont typeface="Wingdings" panose="05000000000000000000" pitchFamily="2" charset="2"/>
              <a:buChar char="Ø"/>
            </a:pPr>
            <a:r>
              <a:rPr lang="en-US" sz="3100" dirty="0">
                <a:latin typeface="+mj-lt"/>
              </a:rPr>
              <a:t>To know on additional Techniques available for page replacement strategies</a:t>
            </a:r>
          </a:p>
          <a:p>
            <a:pPr>
              <a:lnSpc>
                <a:spcPct val="120000"/>
              </a:lnSpc>
              <a:buFont typeface="Wingdings" panose="05000000000000000000" pitchFamily="2" charset="2"/>
              <a:buChar char="Ø"/>
            </a:pPr>
            <a:r>
              <a:rPr lang="en-US" sz="3100" dirty="0">
                <a:latin typeface="+mj-lt"/>
              </a:rPr>
              <a:t>Allocation of Frames - Global Vs. Local Allocation</a:t>
            </a:r>
          </a:p>
          <a:p>
            <a:pPr>
              <a:lnSpc>
                <a:spcPct val="120000"/>
              </a:lnSpc>
              <a:buFont typeface="Wingdings" panose="05000000000000000000" pitchFamily="2" charset="2"/>
              <a:buChar char="Ø"/>
            </a:pPr>
            <a:r>
              <a:rPr lang="en-US" sz="3100" dirty="0">
                <a:latin typeface="+mj-lt"/>
              </a:rPr>
              <a:t>Understanding the root cause of the Thrashing</a:t>
            </a:r>
          </a:p>
          <a:p>
            <a:pPr>
              <a:lnSpc>
                <a:spcPct val="120000"/>
              </a:lnSpc>
              <a:buFont typeface="Wingdings" panose="05000000000000000000" pitchFamily="2" charset="2"/>
              <a:buChar char="Ø"/>
            </a:pPr>
            <a:r>
              <a:rPr lang="en-US" sz="3100" dirty="0">
                <a:latin typeface="+mj-lt"/>
              </a:rPr>
              <a:t>Thrashing, Causes of Thrashing</a:t>
            </a:r>
          </a:p>
          <a:p>
            <a:pPr>
              <a:lnSpc>
                <a:spcPct val="120000"/>
              </a:lnSpc>
              <a:buFont typeface="Wingdings" panose="05000000000000000000" pitchFamily="2" charset="2"/>
              <a:buChar char="Ø"/>
            </a:pPr>
            <a:r>
              <a:rPr lang="en-US" sz="3100" dirty="0">
                <a:latin typeface="+mj-lt"/>
              </a:rPr>
              <a:t>Understanding the Thrashing</a:t>
            </a:r>
          </a:p>
          <a:p>
            <a:pPr>
              <a:lnSpc>
                <a:spcPct val="120000"/>
              </a:lnSpc>
              <a:buFont typeface="Wingdings" panose="05000000000000000000" pitchFamily="2" charset="2"/>
              <a:buChar char="Ø"/>
            </a:pPr>
            <a:r>
              <a:rPr lang="en-US" sz="3100" dirty="0">
                <a:latin typeface="+mj-lt"/>
              </a:rPr>
              <a:t>Working set Model</a:t>
            </a:r>
          </a:p>
          <a:p>
            <a:pPr>
              <a:lnSpc>
                <a:spcPct val="120000"/>
              </a:lnSpc>
              <a:buFont typeface="Wingdings" panose="05000000000000000000" pitchFamily="2" charset="2"/>
              <a:buChar char="Ø"/>
            </a:pPr>
            <a:r>
              <a:rPr lang="en-US" sz="3100" dirty="0">
                <a:latin typeface="+mj-lt"/>
              </a:rPr>
              <a:t>Understanding the working set model for controlling the Working set Model</a:t>
            </a:r>
          </a:p>
          <a:p>
            <a:pPr marL="0" indent="0">
              <a:buNone/>
            </a:pPr>
            <a:endParaRPr lang="en-IN" dirty="0"/>
          </a:p>
        </p:txBody>
      </p:sp>
      <p:sp>
        <p:nvSpPr>
          <p:cNvPr id="3" name="Slide Number Placeholder 2"/>
          <p:cNvSpPr>
            <a:spLocks noGrp="1"/>
          </p:cNvSpPr>
          <p:nvPr>
            <p:ph type="sldNum" sz="quarter" idx="12"/>
          </p:nvPr>
        </p:nvSpPr>
        <p:spPr/>
        <p:txBody>
          <a:bodyPr/>
          <a:lstStyle/>
          <a:p>
            <a:fld id="{5FEF1A08-7D26-4E83-8CC8-B694157CFD94}" type="slidenum">
              <a:rPr lang="en-IN" smtClean="0"/>
              <a:pPr/>
              <a:t>3</a:t>
            </a:fld>
            <a:endParaRPr lang="en-IN"/>
          </a:p>
        </p:txBody>
      </p:sp>
    </p:spTree>
    <p:extLst>
      <p:ext uri="{BB962C8B-B14F-4D97-AF65-F5344CB8AC3E}">
        <p14:creationId xmlns:p14="http://schemas.microsoft.com/office/powerpoint/2010/main" val="3382397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Copy-on-Write</a:t>
            </a:r>
            <a:endParaRPr lang="en-US" sz="2800" dirty="0">
              <a:solidFill>
                <a:srgbClr val="FF0000"/>
              </a:solidFill>
              <a:latin typeface="Times New Roman" pitchFamily="18" charset="0"/>
              <a:cs typeface="Times New Roman" pitchFamily="18" charset="0"/>
            </a:endParaRPr>
          </a:p>
        </p:txBody>
      </p:sp>
      <p:sp>
        <p:nvSpPr>
          <p:cNvPr id="7" name="Content Placeholder 2"/>
          <p:cNvSpPr>
            <a:spLocks noGrp="1"/>
          </p:cNvSpPr>
          <p:nvPr>
            <p:ph sz="half" idx="1"/>
          </p:nvPr>
        </p:nvSpPr>
        <p:spPr>
          <a:xfrm>
            <a:off x="628650" y="928670"/>
            <a:ext cx="7872440" cy="5248293"/>
          </a:xfrm>
        </p:spPr>
        <p:txBody>
          <a:bodyPr>
            <a:normAutofit/>
          </a:bodyPr>
          <a:lstStyle/>
          <a:p>
            <a:pPr algn="just"/>
            <a:endParaRPr lang="en-US" altLang="en-US" sz="1600" dirty="0">
              <a:latin typeface="Times New Roman" pitchFamily="18" charset="0"/>
              <a:cs typeface="Times New Roman" pitchFamily="18" charset="0"/>
            </a:endParaRPr>
          </a:p>
          <a:p>
            <a:pPr algn="just">
              <a:buFont typeface="Wingdings" panose="05000000000000000000" pitchFamily="2" charset="2"/>
              <a:buChar char="Ø"/>
            </a:pPr>
            <a:r>
              <a:rPr lang="en-US" altLang="en-US" sz="2000" dirty="0">
                <a:latin typeface="Times New Roman" pitchFamily="18" charset="0"/>
                <a:cs typeface="Times New Roman" pitchFamily="18" charset="0"/>
              </a:rPr>
              <a:t>In general, free pages are allocated from a </a:t>
            </a:r>
            <a:r>
              <a:rPr lang="en-US" altLang="en-US" sz="2000" b="1" dirty="0">
                <a:latin typeface="Times New Roman" pitchFamily="18" charset="0"/>
                <a:cs typeface="Times New Roman" pitchFamily="18" charset="0"/>
              </a:rPr>
              <a:t>pool</a:t>
            </a:r>
            <a:r>
              <a:rPr lang="en-US" altLang="en-US" sz="2000" dirty="0">
                <a:latin typeface="Times New Roman" pitchFamily="18" charset="0"/>
                <a:cs typeface="Times New Roman" pitchFamily="18" charset="0"/>
              </a:rPr>
              <a:t> of </a:t>
            </a:r>
            <a:r>
              <a:rPr lang="en-US" altLang="en-US" sz="2000" b="1" dirty="0">
                <a:latin typeface="Times New Roman" pitchFamily="18" charset="0"/>
                <a:cs typeface="Times New Roman" pitchFamily="18" charset="0"/>
              </a:rPr>
              <a:t>zero-fill-on-demand </a:t>
            </a:r>
            <a:r>
              <a:rPr lang="en-US" altLang="en-US" sz="2000" dirty="0">
                <a:latin typeface="Times New Roman" pitchFamily="18" charset="0"/>
                <a:cs typeface="Times New Roman" pitchFamily="18" charset="0"/>
              </a:rPr>
              <a:t>pages</a:t>
            </a:r>
          </a:p>
          <a:p>
            <a:pPr lvl="1" algn="just">
              <a:buFont typeface="Wingdings" panose="05000000000000000000" pitchFamily="2" charset="2"/>
              <a:buChar char="Ø"/>
            </a:pPr>
            <a:r>
              <a:rPr lang="en-US" altLang="en-US" sz="2000" dirty="0">
                <a:latin typeface="Times New Roman" pitchFamily="18" charset="0"/>
                <a:cs typeface="Times New Roman" pitchFamily="18" charset="0"/>
              </a:rPr>
              <a:t>Pool should always have free frames for fast demand page execution</a:t>
            </a:r>
          </a:p>
          <a:p>
            <a:pPr lvl="2" algn="just">
              <a:buFont typeface="Wingdings" panose="05000000000000000000" pitchFamily="2" charset="2"/>
              <a:buChar char="Ø"/>
            </a:pPr>
            <a:r>
              <a:rPr lang="en-US" altLang="en-US" sz="2000" dirty="0">
                <a:latin typeface="Times New Roman" pitchFamily="18" charset="0"/>
                <a:cs typeface="Times New Roman" pitchFamily="18" charset="0"/>
              </a:rPr>
              <a:t>Don’t want to have to free a frame as well as other processing on page fault</a:t>
            </a:r>
          </a:p>
          <a:p>
            <a:pPr lvl="1" algn="just">
              <a:buFont typeface="Wingdings" panose="05000000000000000000" pitchFamily="2" charset="2"/>
              <a:buChar char="Ø"/>
            </a:pPr>
            <a:r>
              <a:rPr lang="en-US" altLang="en-US" sz="2000" dirty="0">
                <a:latin typeface="Times New Roman" pitchFamily="18" charset="0"/>
                <a:cs typeface="Times New Roman" pitchFamily="18" charset="0"/>
              </a:rPr>
              <a:t>Why zero-out a page before allocating it?</a:t>
            </a:r>
          </a:p>
          <a:p>
            <a:pPr lvl="1" algn="just">
              <a:buFont typeface="Wingdings" panose="05000000000000000000" pitchFamily="2" charset="2"/>
              <a:buChar char="Ø"/>
            </a:pPr>
            <a:endParaRPr lang="en-US" altLang="en-US" sz="2000" dirty="0">
              <a:latin typeface="Times New Roman" pitchFamily="18" charset="0"/>
              <a:cs typeface="Times New Roman" pitchFamily="18" charset="0"/>
            </a:endParaRPr>
          </a:p>
          <a:p>
            <a:pPr algn="just">
              <a:buFont typeface="Wingdings" panose="05000000000000000000" pitchFamily="2" charset="2"/>
              <a:buChar char="Ø"/>
            </a:pPr>
            <a:r>
              <a:rPr lang="en-US" altLang="en-US" sz="2000" dirty="0" err="1">
                <a:latin typeface="Times New Roman" pitchFamily="18" charset="0"/>
                <a:cs typeface="Times New Roman" pitchFamily="18" charset="0"/>
              </a:rPr>
              <a:t>vfork</a:t>
            </a:r>
            <a:r>
              <a:rPr lang="en-US" altLang="en-US" sz="2000" dirty="0">
                <a:latin typeface="Times New Roman" pitchFamily="18" charset="0"/>
                <a:cs typeface="Times New Roman" pitchFamily="18" charset="0"/>
              </a:rPr>
              <a:t>() variation on fork() system call has parent suspend and child using copy-on-write address space of parent</a:t>
            </a:r>
          </a:p>
          <a:p>
            <a:pPr lvl="1" algn="just">
              <a:buFont typeface="Wingdings" panose="05000000000000000000" pitchFamily="2" charset="2"/>
              <a:buChar char="Ø"/>
            </a:pPr>
            <a:r>
              <a:rPr lang="en-US" altLang="en-US" sz="2000" dirty="0">
                <a:latin typeface="Times New Roman" pitchFamily="18" charset="0"/>
                <a:cs typeface="Times New Roman" pitchFamily="18" charset="0"/>
              </a:rPr>
              <a:t>Designed to have child call exec()</a:t>
            </a:r>
          </a:p>
          <a:p>
            <a:pPr lvl="1" algn="just">
              <a:buFont typeface="Wingdings" panose="05000000000000000000" pitchFamily="2" charset="2"/>
              <a:buChar char="Ø"/>
            </a:pPr>
            <a:r>
              <a:rPr lang="en-US" altLang="en-US" sz="2000" dirty="0">
                <a:latin typeface="Times New Roman" pitchFamily="18" charset="0"/>
                <a:cs typeface="Times New Roman" pitchFamily="18" charset="0"/>
              </a:rPr>
              <a:t>Very efficient</a:t>
            </a:r>
          </a:p>
          <a:p>
            <a:pPr algn="just"/>
            <a:endParaRPr lang="en-US" dirty="0"/>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30</a:t>
            </a:fld>
            <a:endParaRPr lang="en-IN">
              <a:solidFill>
                <a:prstClr val="black">
                  <a:tint val="75000"/>
                </a:prstClr>
              </a:solidFill>
            </a:endParaRPr>
          </a:p>
        </p:txBody>
      </p:sp>
    </p:spTree>
    <p:extLst>
      <p:ext uri="{BB962C8B-B14F-4D97-AF65-F5344CB8AC3E}">
        <p14:creationId xmlns:p14="http://schemas.microsoft.com/office/powerpoint/2010/main" val="92078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FF0000"/>
                </a:solidFill>
                <a:latin typeface="Times New Roman" pitchFamily="18" charset="0"/>
                <a:cs typeface="Times New Roman" pitchFamily="18" charset="0"/>
              </a:rPr>
              <a:t>Need for Copy-on-Write</a:t>
            </a:r>
            <a:endParaRPr lang="en-IN" sz="3600" dirty="0"/>
          </a:p>
        </p:txBody>
      </p:sp>
      <p:sp>
        <p:nvSpPr>
          <p:cNvPr id="3" name="Content Placeholder 2"/>
          <p:cNvSpPr>
            <a:spLocks noGrp="1"/>
          </p:cNvSpPr>
          <p:nvPr>
            <p:ph idx="1"/>
          </p:nvPr>
        </p:nvSpPr>
        <p:spPr/>
        <p:txBody>
          <a:bodyPr anchor="ctr">
            <a:normAutofit/>
          </a:bodyPr>
          <a:lstStyle/>
          <a:p>
            <a:pPr algn="just">
              <a:buFont typeface="Wingdings" panose="05000000000000000000" pitchFamily="2" charset="2"/>
              <a:buChar char="Ø"/>
            </a:pPr>
            <a:r>
              <a:rPr lang="en-IN" sz="1800" b="1" dirty="0">
                <a:latin typeface="Times New Roman" pitchFamily="18" charset="0"/>
                <a:cs typeface="Times New Roman" pitchFamily="18" charset="0"/>
              </a:rPr>
              <a:t>Copy-on-write or </a:t>
            </a:r>
            <a:r>
              <a:rPr lang="en-IN" sz="1800" b="1" dirty="0" err="1">
                <a:latin typeface="Times New Roman" pitchFamily="18" charset="0"/>
                <a:cs typeface="Times New Roman" pitchFamily="18" charset="0"/>
              </a:rPr>
              <a:t>CoW</a:t>
            </a:r>
            <a:r>
              <a:rPr lang="en-IN" sz="1800" dirty="0">
                <a:latin typeface="Times New Roman" pitchFamily="18" charset="0"/>
                <a:cs typeface="Times New Roman" pitchFamily="18" charset="0"/>
              </a:rPr>
              <a:t> is a technique to efficiently copy data resources in a computer system. </a:t>
            </a:r>
          </a:p>
          <a:p>
            <a:pPr algn="just">
              <a:buFont typeface="Wingdings" panose="05000000000000000000" pitchFamily="2" charset="2"/>
              <a:buChar char="Ø"/>
            </a:pPr>
            <a:endParaRPr lang="en-IN" sz="1800" dirty="0">
              <a:latin typeface="Times New Roman" pitchFamily="18" charset="0"/>
              <a:cs typeface="Times New Roman" pitchFamily="18" charset="0"/>
            </a:endParaRPr>
          </a:p>
          <a:p>
            <a:pPr algn="just">
              <a:buFont typeface="Wingdings" panose="05000000000000000000" pitchFamily="2" charset="2"/>
              <a:buChar char="Ø"/>
            </a:pPr>
            <a:r>
              <a:rPr lang="en-IN" sz="1800" dirty="0">
                <a:latin typeface="Times New Roman" pitchFamily="18" charset="0"/>
                <a:cs typeface="Times New Roman" pitchFamily="18" charset="0"/>
              </a:rPr>
              <a:t>If a unit of data is copied but not modified, the "copy" can exist as a reference to the original data. </a:t>
            </a:r>
          </a:p>
          <a:p>
            <a:pPr algn="just">
              <a:buFont typeface="Wingdings" panose="05000000000000000000" pitchFamily="2" charset="2"/>
              <a:buChar char="Ø"/>
            </a:pPr>
            <a:endParaRPr lang="en-IN" sz="1800" dirty="0">
              <a:latin typeface="Times New Roman" pitchFamily="18" charset="0"/>
              <a:cs typeface="Times New Roman" pitchFamily="18" charset="0"/>
            </a:endParaRPr>
          </a:p>
          <a:p>
            <a:pPr algn="just">
              <a:buFont typeface="Wingdings" panose="05000000000000000000" pitchFamily="2" charset="2"/>
              <a:buChar char="Ø"/>
            </a:pPr>
            <a:r>
              <a:rPr lang="en-IN" sz="1800" dirty="0">
                <a:latin typeface="Times New Roman" pitchFamily="18" charset="0"/>
                <a:cs typeface="Times New Roman" pitchFamily="18" charset="0"/>
              </a:rPr>
              <a:t>Only when the copied data is modified is a copy created, and new bytes are actually written.</a:t>
            </a:r>
          </a:p>
          <a:p>
            <a:pPr algn="just">
              <a:buFont typeface="Wingdings" panose="05000000000000000000" pitchFamily="2" charset="2"/>
              <a:buChar char="Ø"/>
            </a:pPr>
            <a:endParaRPr lang="en-IN" sz="1800" dirty="0">
              <a:latin typeface="Times New Roman" pitchFamily="18" charset="0"/>
              <a:cs typeface="Times New Roman" pitchFamily="18" charset="0"/>
            </a:endParaRPr>
          </a:p>
          <a:p>
            <a:pPr algn="just">
              <a:buFont typeface="Wingdings" panose="05000000000000000000" pitchFamily="2" charset="2"/>
              <a:buChar char="Ø"/>
            </a:pPr>
            <a:r>
              <a:rPr lang="en-IN" sz="1800" dirty="0">
                <a:latin typeface="Times New Roman" pitchFamily="18" charset="0"/>
                <a:cs typeface="Times New Roman" pitchFamily="18" charset="0"/>
              </a:rPr>
              <a:t>Copy-on-write is closely related to data deduplication. </a:t>
            </a:r>
          </a:p>
          <a:p>
            <a:pPr algn="just">
              <a:buFont typeface="Wingdings" panose="05000000000000000000" pitchFamily="2" charset="2"/>
              <a:buChar char="Ø"/>
            </a:pPr>
            <a:endParaRPr lang="en-IN" sz="1800" dirty="0">
              <a:latin typeface="Times New Roman" pitchFamily="18" charset="0"/>
              <a:cs typeface="Times New Roman" pitchFamily="18" charset="0"/>
            </a:endParaRPr>
          </a:p>
          <a:p>
            <a:pPr algn="just">
              <a:buFont typeface="Wingdings" panose="05000000000000000000" pitchFamily="2" charset="2"/>
              <a:buChar char="Ø"/>
            </a:pPr>
            <a:r>
              <a:rPr lang="en-IN" sz="1800" dirty="0">
                <a:latin typeface="Times New Roman" pitchFamily="18" charset="0"/>
                <a:cs typeface="Times New Roman" pitchFamily="18" charset="0"/>
              </a:rPr>
              <a:t>Whereas data deduplication analyzes chunks or blocks of data, copy-on-write applies to entire files or allocated units of memory.</a:t>
            </a:r>
          </a:p>
          <a:p>
            <a:pPr>
              <a:buFont typeface="Wingdings" panose="05000000000000000000" pitchFamily="2" charset="2"/>
              <a:buChar char="Ø"/>
            </a:pPr>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31</a:t>
            </a:fld>
            <a:endParaRPr lang="en-IN">
              <a:solidFill>
                <a:prstClr val="black">
                  <a:tint val="75000"/>
                </a:prstClr>
              </a:solidFill>
            </a:endParaRPr>
          </a:p>
        </p:txBody>
      </p:sp>
    </p:spTree>
    <p:extLst>
      <p:ext uri="{BB962C8B-B14F-4D97-AF65-F5344CB8AC3E}">
        <p14:creationId xmlns:p14="http://schemas.microsoft.com/office/powerpoint/2010/main" val="2149870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sz="3600" dirty="0">
                <a:solidFill>
                  <a:srgbClr val="FF0000"/>
                </a:solidFill>
                <a:latin typeface="Times New Roman" pitchFamily="18" charset="0"/>
                <a:cs typeface="Times New Roman" pitchFamily="18" charset="0"/>
              </a:rPr>
              <a:t>Page Replacement Algorithms</a:t>
            </a:r>
          </a:p>
        </p:txBody>
      </p:sp>
      <p:sp>
        <p:nvSpPr>
          <p:cNvPr id="4099" name="Content Placeholder 2"/>
          <p:cNvSpPr>
            <a:spLocks noGrp="1"/>
          </p:cNvSpPr>
          <p:nvPr>
            <p:ph idx="1"/>
          </p:nvPr>
        </p:nvSpPr>
        <p:spPr>
          <a:xfrm>
            <a:off x="179512" y="1412776"/>
            <a:ext cx="8784976" cy="5256584"/>
          </a:xfrm>
        </p:spPr>
        <p:txBody>
          <a:bodyPr>
            <a:normAutofit/>
          </a:bodyPr>
          <a:lstStyle/>
          <a:p>
            <a:pPr algn="just" eaLnBrk="1" hangingPunct="1">
              <a:spcBef>
                <a:spcPts val="1200"/>
              </a:spcBef>
              <a:buFont typeface="Wingdings" panose="05000000000000000000" pitchFamily="2" charset="2"/>
              <a:buChar char="Ø"/>
            </a:pPr>
            <a:r>
              <a:rPr lang="en-US" sz="2200" dirty="0">
                <a:latin typeface="Times New Roman" pitchFamily="18" charset="0"/>
                <a:cs typeface="Times New Roman" pitchFamily="18" charset="0"/>
              </a:rPr>
              <a:t>Page replacement is a process of swapping out an existing page from the frame of a main memory and replacing it with the required page.</a:t>
            </a:r>
          </a:p>
          <a:p>
            <a:pPr algn="just" eaLnBrk="1" hangingPunct="1">
              <a:spcBef>
                <a:spcPts val="1200"/>
              </a:spcBef>
              <a:buFont typeface="Wingdings" panose="05000000000000000000" pitchFamily="2" charset="2"/>
              <a:buChar char="Ø"/>
            </a:pPr>
            <a:r>
              <a:rPr lang="en-US" sz="2200" dirty="0">
                <a:latin typeface="Times New Roman" pitchFamily="18" charset="0"/>
                <a:cs typeface="Times New Roman" pitchFamily="18" charset="0"/>
              </a:rPr>
              <a:t>Reason for Page Replacement</a:t>
            </a:r>
          </a:p>
          <a:p>
            <a:pPr lvl="1" algn="just">
              <a:spcBef>
                <a:spcPts val="1200"/>
              </a:spcBef>
              <a:buFont typeface="Wingdings" panose="05000000000000000000" pitchFamily="2" charset="2"/>
              <a:buChar char="Ø"/>
            </a:pPr>
            <a:r>
              <a:rPr lang="en-US" sz="2200" dirty="0">
                <a:latin typeface="Times New Roman" pitchFamily="18" charset="0"/>
                <a:cs typeface="Times New Roman" pitchFamily="18" charset="0"/>
              </a:rPr>
              <a:t>Page fault</a:t>
            </a:r>
          </a:p>
          <a:p>
            <a:pPr lvl="2" algn="just">
              <a:spcBef>
                <a:spcPts val="1200"/>
              </a:spcBef>
              <a:buFont typeface="Wingdings" panose="05000000000000000000" pitchFamily="2" charset="2"/>
              <a:buChar char="Ø"/>
            </a:pPr>
            <a:r>
              <a:rPr lang="en-US" sz="2200" dirty="0">
                <a:latin typeface="Times New Roman" pitchFamily="18" charset="0"/>
                <a:cs typeface="Times New Roman" pitchFamily="18" charset="0"/>
              </a:rPr>
              <a:t>A page fault occurs when a page referenced by the CPU is not found in the main memory.</a:t>
            </a:r>
          </a:p>
          <a:p>
            <a:pPr lvl="2" algn="just">
              <a:spcBef>
                <a:spcPts val="1200"/>
              </a:spcBef>
              <a:buFont typeface="Wingdings" panose="05000000000000000000" pitchFamily="2" charset="2"/>
              <a:buChar char="Ø"/>
            </a:pPr>
            <a:r>
              <a:rPr lang="en-US" sz="2200" dirty="0">
                <a:latin typeface="Times New Roman" pitchFamily="18" charset="0"/>
                <a:cs typeface="Times New Roman" pitchFamily="18" charset="0"/>
              </a:rPr>
              <a:t>The only solution for the page fault is, the required page has to be brought from the secondary memory into the main memory.</a:t>
            </a:r>
          </a:p>
          <a:p>
            <a:pPr lvl="2" algn="just">
              <a:spcBef>
                <a:spcPts val="1200"/>
              </a:spcBef>
              <a:buFont typeface="Wingdings" panose="05000000000000000000" pitchFamily="2" charset="2"/>
              <a:buChar char="Ø"/>
            </a:pPr>
            <a:r>
              <a:rPr lang="en-US" sz="2200" dirty="0">
                <a:latin typeface="Times New Roman" pitchFamily="18" charset="0"/>
                <a:cs typeface="Times New Roman" pitchFamily="18" charset="0"/>
              </a:rPr>
              <a:t>This is done by replacing the already occupied page in the main memory with the desired page. </a:t>
            </a:r>
          </a:p>
          <a:p>
            <a:pPr marL="914400" lvl="2" indent="0" algn="just">
              <a:buNone/>
            </a:pPr>
            <a:endParaRPr lang="en-US" dirty="0">
              <a:latin typeface="Times New Roman" pitchFamily="18" charset="0"/>
              <a:cs typeface="Times New Roman" pitchFamily="18" charset="0"/>
            </a:endParaRPr>
          </a:p>
          <a:p>
            <a:pPr lvl="2" algn="just"/>
            <a:endParaRPr lang="en-US" dirty="0">
              <a:latin typeface="Times New Roman" pitchFamily="18" charset="0"/>
              <a:cs typeface="Times New Roman" pitchFamily="18" charset="0"/>
            </a:endParaRPr>
          </a:p>
        </p:txBody>
      </p:sp>
      <p:pic>
        <p:nvPicPr>
          <p:cNvPr id="20482" name="Picture 2"/>
          <p:cNvPicPr>
            <a:picLocks noChangeAspect="1" noChangeArrowheads="1"/>
          </p:cNvPicPr>
          <p:nvPr/>
        </p:nvPicPr>
        <p:blipFill>
          <a:blip r:embed="rId2" cstate="print"/>
          <a:srcRect/>
          <a:stretch>
            <a:fillRect/>
          </a:stretch>
        </p:blipFill>
        <p:spPr bwMode="auto">
          <a:xfrm>
            <a:off x="7164288" y="476672"/>
            <a:ext cx="15430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32</a:t>
            </a:fld>
            <a:endParaRPr lang="en-IN">
              <a:solidFill>
                <a:prstClr val="black">
                  <a:tint val="75000"/>
                </a:prstClr>
              </a:solidFill>
            </a:endParaRPr>
          </a:p>
        </p:txBody>
      </p:sp>
    </p:spTree>
    <p:extLst>
      <p:ext uri="{BB962C8B-B14F-4D97-AF65-F5344CB8AC3E}">
        <p14:creationId xmlns:p14="http://schemas.microsoft.com/office/powerpoint/2010/main" val="48798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Steps in Page Replacement</a:t>
            </a:r>
          </a:p>
        </p:txBody>
      </p:sp>
      <p:sp>
        <p:nvSpPr>
          <p:cNvPr id="3" name="Content Placeholder 2"/>
          <p:cNvSpPr>
            <a:spLocks noGrp="1"/>
          </p:cNvSpPr>
          <p:nvPr>
            <p:ph idx="1"/>
          </p:nvPr>
        </p:nvSpPr>
        <p:spPr>
          <a:xfrm>
            <a:off x="457200" y="1600200"/>
            <a:ext cx="8229600" cy="5257800"/>
          </a:xfrm>
        </p:spPr>
        <p:txBody>
          <a:bodyPr>
            <a:normAutofit/>
          </a:bodyPr>
          <a:lstStyle/>
          <a:p>
            <a:pPr algn="just">
              <a:spcBef>
                <a:spcPts val="12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Identify the location of the desired page on the disk.</a:t>
            </a:r>
          </a:p>
          <a:p>
            <a:pPr algn="just">
              <a:spcBef>
                <a:spcPts val="12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If the page fault occurs, identify a free frame</a:t>
            </a:r>
          </a:p>
          <a:p>
            <a:pPr algn="just">
              <a:spcBef>
                <a:spcPts val="12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If there is a free frame then locate the desired page into the free frame</a:t>
            </a:r>
          </a:p>
          <a:p>
            <a:pPr algn="just">
              <a:spcBef>
                <a:spcPts val="12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If there is no free frame then use a page-replacement algorithm to select a victim frame that is to be replaced.</a:t>
            </a:r>
          </a:p>
          <a:p>
            <a:pPr lvl="1" algn="just">
              <a:spcBef>
                <a:spcPts val="12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Now write the victim page to the disk then update the page and frame tables. </a:t>
            </a:r>
          </a:p>
          <a:p>
            <a:pPr lvl="1" algn="just">
              <a:spcBef>
                <a:spcPts val="12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Read the desired page into the newly freed frame then change the page and frame tables.</a:t>
            </a:r>
          </a:p>
          <a:p>
            <a:pPr lvl="1" algn="just">
              <a:spcBef>
                <a:spcPts val="12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Continue the process when there is a page fault occurs again</a:t>
            </a:r>
          </a:p>
        </p:txBody>
      </p:sp>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33</a:t>
            </a:fld>
            <a:endParaRPr lang="en-IN">
              <a:solidFill>
                <a:prstClr val="black">
                  <a:tint val="75000"/>
                </a:prstClr>
              </a:solidFill>
            </a:endParaRPr>
          </a:p>
        </p:txBody>
      </p:sp>
    </p:spTree>
    <p:extLst>
      <p:ext uri="{BB962C8B-B14F-4D97-AF65-F5344CB8AC3E}">
        <p14:creationId xmlns:p14="http://schemas.microsoft.com/office/powerpoint/2010/main" val="2871115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Steps in Page Replacement</a:t>
            </a:r>
          </a:p>
        </p:txBody>
      </p:sp>
      <p:pic>
        <p:nvPicPr>
          <p:cNvPr id="5" name="Picture 4"/>
          <p:cNvPicPr>
            <a:picLocks noChangeAspect="1"/>
          </p:cNvPicPr>
          <p:nvPr/>
        </p:nvPicPr>
        <p:blipFill rotWithShape="1">
          <a:blip r:embed="rId2"/>
          <a:srcRect l="32844" t="27361" r="30077" b="26374"/>
          <a:stretch/>
        </p:blipFill>
        <p:spPr>
          <a:xfrm>
            <a:off x="971600" y="1556792"/>
            <a:ext cx="7715200" cy="5118749"/>
          </a:xfrm>
          <a:prstGeom prst="rect">
            <a:avLst/>
          </a:prstGeom>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34</a:t>
            </a:fld>
            <a:endParaRPr lang="en-IN">
              <a:solidFill>
                <a:prstClr val="black">
                  <a:tint val="75000"/>
                </a:prstClr>
              </a:solidFill>
            </a:endParaRPr>
          </a:p>
        </p:txBody>
      </p:sp>
    </p:spTree>
    <p:extLst>
      <p:ext uri="{BB962C8B-B14F-4D97-AF65-F5344CB8AC3E}">
        <p14:creationId xmlns:p14="http://schemas.microsoft.com/office/powerpoint/2010/main" val="3799433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32048" y="435719"/>
            <a:ext cx="8229600" cy="1143000"/>
          </a:xfrm>
        </p:spPr>
        <p:txBody>
          <a:bodyPr>
            <a:normAutofit/>
          </a:bodyPr>
          <a:lstStyle/>
          <a:p>
            <a:pPr eaLnBrk="1" hangingPunct="1"/>
            <a:r>
              <a:rPr lang="en-US" sz="3600" dirty="0">
                <a:solidFill>
                  <a:srgbClr val="FF0000"/>
                </a:solidFill>
                <a:latin typeface="Times New Roman" pitchFamily="18" charset="0"/>
                <a:cs typeface="Times New Roman" pitchFamily="18" charset="0"/>
              </a:rPr>
              <a:t>Page Replacement Algorithms</a:t>
            </a:r>
          </a:p>
        </p:txBody>
      </p:sp>
      <p:sp>
        <p:nvSpPr>
          <p:cNvPr id="5123" name="Content Placeholder 4"/>
          <p:cNvSpPr>
            <a:spLocks noGrp="1"/>
          </p:cNvSpPr>
          <p:nvPr>
            <p:ph idx="1"/>
          </p:nvPr>
        </p:nvSpPr>
        <p:spPr>
          <a:xfrm>
            <a:off x="457200" y="1600200"/>
            <a:ext cx="8579296" cy="5141168"/>
          </a:xfrm>
        </p:spPr>
        <p:txBody>
          <a:bodyPr>
            <a:normAutofit fontScale="85000" lnSpcReduction="10000"/>
          </a:bodyPr>
          <a:lstStyle/>
          <a:p>
            <a:pPr algn="just" eaLnBrk="1" hangingPunct="1">
              <a:buFont typeface="Wingdings" panose="05000000000000000000" pitchFamily="2" charset="2"/>
              <a:buChar char="Ø"/>
            </a:pPr>
            <a:r>
              <a:rPr lang="en-US" sz="2400" dirty="0">
                <a:latin typeface="Times New Roman" pitchFamily="18" charset="0"/>
                <a:cs typeface="Times New Roman" pitchFamily="18" charset="0"/>
              </a:rPr>
              <a:t>Page replacement algorithms help to decide which page must be swapped out from the main memory to create a room for the incoming page.</a:t>
            </a:r>
          </a:p>
          <a:p>
            <a:pPr algn="just" eaLnBrk="1" hangingPunct="1">
              <a:buFont typeface="Wingdings" panose="05000000000000000000" pitchFamily="2" charset="2"/>
              <a:buChar char="Ø"/>
            </a:pPr>
            <a:r>
              <a:rPr lang="en-US" sz="2400" dirty="0">
                <a:latin typeface="Times New Roman" pitchFamily="18" charset="0"/>
                <a:cs typeface="Times New Roman" pitchFamily="18" charset="0"/>
              </a:rPr>
              <a:t>Various page replacement algorithms are </a:t>
            </a:r>
          </a:p>
          <a:p>
            <a:pPr lvl="1" algn="just">
              <a:spcBef>
                <a:spcPts val="1200"/>
              </a:spcBef>
              <a:buFont typeface="Wingdings" panose="05000000000000000000" pitchFamily="2" charset="2"/>
              <a:buChar char="Ø"/>
            </a:pPr>
            <a:r>
              <a:rPr lang="en-US" sz="2400" dirty="0">
                <a:latin typeface="Times New Roman" pitchFamily="18" charset="0"/>
                <a:cs typeface="Times New Roman" pitchFamily="18" charset="0"/>
              </a:rPr>
              <a:t>First In First Out (FIFO) page replacement algorithm</a:t>
            </a:r>
          </a:p>
          <a:p>
            <a:pPr lvl="1" algn="just">
              <a:spcBef>
                <a:spcPts val="1200"/>
              </a:spcBef>
              <a:buFont typeface="Wingdings" panose="05000000000000000000" pitchFamily="2" charset="2"/>
              <a:buChar char="Ø"/>
            </a:pPr>
            <a:r>
              <a:rPr lang="en-US" sz="2400" dirty="0">
                <a:latin typeface="Times New Roman" pitchFamily="18" charset="0"/>
                <a:cs typeface="Times New Roman" pitchFamily="18" charset="0"/>
              </a:rPr>
              <a:t>Optimal page replacement algorithm</a:t>
            </a:r>
          </a:p>
          <a:p>
            <a:pPr lvl="1" algn="just">
              <a:spcBef>
                <a:spcPts val="1200"/>
              </a:spcBef>
              <a:buFont typeface="Wingdings" panose="05000000000000000000" pitchFamily="2" charset="2"/>
              <a:buChar char="Ø"/>
            </a:pPr>
            <a:r>
              <a:rPr lang="en-US" sz="2400" dirty="0">
                <a:latin typeface="Times New Roman" pitchFamily="18" charset="0"/>
                <a:cs typeface="Times New Roman" pitchFamily="18" charset="0"/>
              </a:rPr>
              <a:t>Least Recently Used (LRU) page replacement algorithm</a:t>
            </a:r>
          </a:p>
          <a:p>
            <a:pPr lvl="1" algn="just">
              <a:spcBef>
                <a:spcPts val="1200"/>
              </a:spcBef>
              <a:buFont typeface="Wingdings" panose="05000000000000000000" pitchFamily="2" charset="2"/>
              <a:buChar char="Ø"/>
            </a:pPr>
            <a:r>
              <a:rPr lang="en-US" sz="2400" dirty="0">
                <a:latin typeface="Times New Roman" pitchFamily="18" charset="0"/>
                <a:cs typeface="Times New Roman" pitchFamily="18" charset="0"/>
              </a:rPr>
              <a:t>LRU Approximation page replacement algorithm</a:t>
            </a:r>
          </a:p>
          <a:p>
            <a:pPr lvl="2" algn="just">
              <a:buFont typeface="Wingdings" panose="05000000000000000000" pitchFamily="2" charset="2"/>
              <a:buChar char="Ø"/>
            </a:pPr>
            <a:r>
              <a:rPr lang="en-US" dirty="0">
                <a:latin typeface="Times New Roman" pitchFamily="18" charset="0"/>
                <a:cs typeface="Times New Roman" pitchFamily="18" charset="0"/>
              </a:rPr>
              <a:t>Additional Reference Bits Algorithm</a:t>
            </a:r>
          </a:p>
          <a:p>
            <a:pPr lvl="2" algn="just">
              <a:buFont typeface="Wingdings" panose="05000000000000000000" pitchFamily="2" charset="2"/>
              <a:buChar char="Ø"/>
            </a:pPr>
            <a:r>
              <a:rPr lang="en-US" dirty="0">
                <a:latin typeface="Times New Roman" pitchFamily="18" charset="0"/>
                <a:cs typeface="Times New Roman" pitchFamily="18" charset="0"/>
              </a:rPr>
              <a:t>Second Chance / Clock Algorithm</a:t>
            </a:r>
          </a:p>
          <a:p>
            <a:pPr lvl="2" algn="just">
              <a:buFont typeface="Wingdings" panose="05000000000000000000" pitchFamily="2" charset="2"/>
              <a:buChar char="Ø"/>
            </a:pPr>
            <a:r>
              <a:rPr lang="en-US" dirty="0">
                <a:latin typeface="Times New Roman" pitchFamily="18" charset="0"/>
                <a:cs typeface="Times New Roman" pitchFamily="18" charset="0"/>
              </a:rPr>
              <a:t>Enhanced Second Chance Algorithm</a:t>
            </a:r>
          </a:p>
          <a:p>
            <a:pPr lvl="1" algn="just">
              <a:spcBef>
                <a:spcPts val="600"/>
              </a:spcBef>
              <a:spcAft>
                <a:spcPts val="600"/>
              </a:spcAft>
              <a:buFont typeface="Wingdings" panose="05000000000000000000" pitchFamily="2" charset="2"/>
              <a:buChar char="Ø"/>
            </a:pPr>
            <a:r>
              <a:rPr lang="en-US" sz="2400" dirty="0">
                <a:latin typeface="Times New Roman" pitchFamily="18" charset="0"/>
                <a:cs typeface="Times New Roman" pitchFamily="18" charset="0"/>
              </a:rPr>
              <a:t>Counting Based page replacement algorithm</a:t>
            </a:r>
          </a:p>
          <a:p>
            <a:pPr lvl="2" algn="just">
              <a:buFont typeface="Wingdings" panose="05000000000000000000" pitchFamily="2" charset="2"/>
              <a:buChar char="Ø"/>
            </a:pPr>
            <a:r>
              <a:rPr lang="en-US" dirty="0">
                <a:latin typeface="Times New Roman" pitchFamily="18" charset="0"/>
                <a:cs typeface="Times New Roman" pitchFamily="18" charset="0"/>
              </a:rPr>
              <a:t>Least Frequently Used (LRU) page replacement algorithm</a:t>
            </a:r>
          </a:p>
          <a:p>
            <a:pPr lvl="2" algn="just">
              <a:buFont typeface="Wingdings" panose="05000000000000000000" pitchFamily="2" charset="2"/>
              <a:buChar char="Ø"/>
            </a:pPr>
            <a:r>
              <a:rPr lang="en-US" dirty="0">
                <a:latin typeface="Times New Roman" pitchFamily="18" charset="0"/>
                <a:cs typeface="Times New Roman" pitchFamily="18" charset="0"/>
              </a:rPr>
              <a:t>Most Frequently Used (MRU) page replacement algorithm</a:t>
            </a:r>
          </a:p>
          <a:p>
            <a:pPr lvl="1" algn="just">
              <a:buFont typeface="Wingdings" panose="05000000000000000000" pitchFamily="2" charset="2"/>
              <a:buChar char="Ø"/>
            </a:pPr>
            <a:r>
              <a:rPr lang="en-US" sz="2400" dirty="0">
                <a:latin typeface="Times New Roman" pitchFamily="18" charset="0"/>
                <a:cs typeface="Times New Roman" pitchFamily="18" charset="0"/>
              </a:rPr>
              <a:t>Page Buffering algorithm</a:t>
            </a:r>
          </a:p>
          <a:p>
            <a:pPr lvl="2"/>
            <a:endParaRPr lang="en-US" sz="1600" dirty="0">
              <a:latin typeface="Times New Roman" pitchFamily="18" charset="0"/>
              <a:cs typeface="Times New Roman" pitchFamily="18" charset="0"/>
            </a:endParaRPr>
          </a:p>
          <a:p>
            <a:pPr lvl="2"/>
            <a:endParaRPr lang="en-US" sz="1600" dirty="0">
              <a:latin typeface="Times New Roman" pitchFamily="18" charset="0"/>
              <a:cs typeface="Times New Roman" pitchFamily="18" charset="0"/>
            </a:endParaRPr>
          </a:p>
          <a:p>
            <a:pPr eaLnBrk="1" hangingPunct="1">
              <a:buFont typeface="Arial" charset="0"/>
              <a:buNone/>
            </a:pPr>
            <a:endParaRPr lang="en-US" sz="2400" dirty="0">
              <a:latin typeface="Times New Roman" pitchFamily="18" charset="0"/>
              <a:cs typeface="Times New Roman" pitchFamily="18" charset="0"/>
            </a:endParaRPr>
          </a:p>
          <a:p>
            <a:pPr eaLnBrk="1" hangingPunct="1">
              <a:buFont typeface="Arial" charset="0"/>
              <a:buNone/>
            </a:pPr>
            <a:endParaRPr lang="en-US" sz="2400" dirty="0">
              <a:latin typeface="Times New Roman" pitchFamily="18" charset="0"/>
              <a:cs typeface="Times New Roman" pitchFamily="18" charset="0"/>
            </a:endParaRPr>
          </a:p>
        </p:txBody>
      </p:sp>
      <p:pic>
        <p:nvPicPr>
          <p:cNvPr id="21506" name="Picture 2"/>
          <p:cNvPicPr>
            <a:picLocks noChangeAspect="1" noChangeArrowheads="1"/>
          </p:cNvPicPr>
          <p:nvPr/>
        </p:nvPicPr>
        <p:blipFill>
          <a:blip r:embed="rId2" cstate="print"/>
          <a:srcRect/>
          <a:stretch>
            <a:fillRect/>
          </a:stretch>
        </p:blipFill>
        <p:spPr bwMode="auto">
          <a:xfrm>
            <a:off x="7236296" y="116632"/>
            <a:ext cx="15430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35</a:t>
            </a:fld>
            <a:endParaRPr lang="en-IN">
              <a:solidFill>
                <a:prstClr val="black">
                  <a:tint val="75000"/>
                </a:prstClr>
              </a:solidFill>
            </a:endParaRPr>
          </a:p>
        </p:txBody>
      </p:sp>
    </p:spTree>
    <p:extLst>
      <p:ext uri="{BB962C8B-B14F-4D97-AF65-F5344CB8AC3E}">
        <p14:creationId xmlns:p14="http://schemas.microsoft.com/office/powerpoint/2010/main" val="3083190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454" y="260648"/>
            <a:ext cx="8229600" cy="1143000"/>
          </a:xfrm>
        </p:spPr>
        <p:txBody>
          <a:bodyPr rtlCol="0">
            <a:normAutofit fontScale="90000"/>
          </a:bodyPr>
          <a:lstStyle/>
          <a:p>
            <a:pPr eaLnBrk="1" fontAlgn="auto" hangingPunct="1">
              <a:spcAft>
                <a:spcPts val="0"/>
              </a:spcAft>
              <a:defRPr/>
            </a:pPr>
            <a:br>
              <a:rPr lang="en-US" sz="3100" b="1" dirty="0"/>
            </a:br>
            <a:br>
              <a:rPr lang="en-US" sz="3100" b="1" dirty="0"/>
            </a:br>
            <a:r>
              <a:rPr lang="en-US" sz="4000" dirty="0">
                <a:solidFill>
                  <a:srgbClr val="FF0000"/>
                </a:solidFill>
                <a:latin typeface="Times New Roman" panose="02020603050405020304" pitchFamily="18" charset="0"/>
                <a:cs typeface="Times New Roman" pitchFamily="18" charset="0"/>
              </a:rPr>
              <a:t>FIFO Page Replacement Algorithm</a:t>
            </a:r>
            <a:br>
              <a:rPr lang="en-US" sz="4900" dirty="0">
                <a:latin typeface="Times New Roman" panose="02020603050405020304" pitchFamily="18" charset="0"/>
                <a:cs typeface="Times New Roman" pitchFamily="18" charset="0"/>
              </a:rPr>
            </a:br>
            <a:endParaRPr lang="en-US" sz="4900" dirty="0">
              <a:latin typeface="Times New Roman" panose="02020603050405020304" pitchFamily="18" charset="0"/>
              <a:cs typeface="Times New Roman" pitchFamily="18" charset="0"/>
            </a:endParaRPr>
          </a:p>
        </p:txBody>
      </p:sp>
      <p:sp>
        <p:nvSpPr>
          <p:cNvPr id="6147" name="Content Placeholder 4"/>
          <p:cNvSpPr>
            <a:spLocks noGrp="1"/>
          </p:cNvSpPr>
          <p:nvPr>
            <p:ph idx="1"/>
          </p:nvPr>
        </p:nvSpPr>
        <p:spPr>
          <a:xfrm>
            <a:off x="457200" y="1556792"/>
            <a:ext cx="8455854" cy="5301208"/>
          </a:xfrm>
        </p:spPr>
        <p:txBody>
          <a:bodyPr>
            <a:normAutofit fontScale="85000" lnSpcReduction="20000"/>
          </a:bodyPr>
          <a:lstStyle/>
          <a:p>
            <a:pPr algn="just" eaLnBrk="1" hangingPunct="1">
              <a:spcBef>
                <a:spcPts val="600"/>
              </a:spcBef>
              <a:buFont typeface="Wingdings" panose="05000000000000000000" pitchFamily="2" charset="2"/>
              <a:buChar char="Ø"/>
            </a:pPr>
            <a:r>
              <a:rPr lang="en-US" sz="2600" dirty="0">
                <a:latin typeface="Times New Roman" pitchFamily="18" charset="0"/>
                <a:cs typeface="Times New Roman" pitchFamily="18" charset="0"/>
              </a:rPr>
              <a:t>As the name suggests, this algorithm works on the principle of “</a:t>
            </a:r>
            <a:r>
              <a:rPr lang="en-US" sz="2600" b="1" dirty="0">
                <a:latin typeface="Times New Roman" pitchFamily="18" charset="0"/>
                <a:cs typeface="Times New Roman" pitchFamily="18" charset="0"/>
              </a:rPr>
              <a:t>First in First out</a:t>
            </a:r>
            <a:r>
              <a:rPr lang="en-US" sz="2600" dirty="0">
                <a:latin typeface="Times New Roman" pitchFamily="18" charset="0"/>
                <a:cs typeface="Times New Roman" pitchFamily="18" charset="0"/>
              </a:rPr>
              <a:t>“.</a:t>
            </a:r>
          </a:p>
          <a:p>
            <a:pPr algn="just" eaLnBrk="1" hangingPunct="1">
              <a:spcBef>
                <a:spcPts val="600"/>
              </a:spcBef>
              <a:buFont typeface="Wingdings" panose="05000000000000000000" pitchFamily="2" charset="2"/>
              <a:buChar char="Ø"/>
            </a:pPr>
            <a:r>
              <a:rPr lang="en-US" sz="2600" dirty="0">
                <a:latin typeface="Times New Roman" pitchFamily="18" charset="0"/>
                <a:cs typeface="Times New Roman" pitchFamily="18" charset="0"/>
              </a:rPr>
              <a:t>It replaces the oldest page that has been present in the main memory for the longest time.</a:t>
            </a:r>
          </a:p>
          <a:p>
            <a:pPr algn="just" eaLnBrk="1" hangingPunct="1">
              <a:spcBef>
                <a:spcPts val="600"/>
              </a:spcBef>
              <a:buFont typeface="Wingdings" panose="05000000000000000000" pitchFamily="2" charset="2"/>
              <a:buChar char="Ø"/>
            </a:pPr>
            <a:r>
              <a:rPr lang="en-US" sz="2600" dirty="0">
                <a:latin typeface="Times New Roman" pitchFamily="18" charset="0"/>
                <a:cs typeface="Times New Roman" pitchFamily="18" charset="0"/>
              </a:rPr>
              <a:t>It is implemented by keeping track of all the pages in a queue.</a:t>
            </a:r>
          </a:p>
          <a:p>
            <a:pPr algn="just" eaLnBrk="1" hangingPunct="1">
              <a:spcBef>
                <a:spcPts val="600"/>
              </a:spcBef>
              <a:buFont typeface="Wingdings" panose="05000000000000000000" pitchFamily="2" charset="2"/>
              <a:buChar char="Ø"/>
            </a:pPr>
            <a:r>
              <a:rPr lang="en-US" sz="2400" b="1" dirty="0">
                <a:latin typeface="Times New Roman" pitchFamily="18" charset="0"/>
                <a:cs typeface="Times New Roman" pitchFamily="18" charset="0"/>
              </a:rPr>
              <a:t>Steps in FIFO</a:t>
            </a:r>
          </a:p>
          <a:p>
            <a:pPr lvl="1" algn="just">
              <a:spcBef>
                <a:spcPts val="600"/>
              </a:spcBef>
              <a:buFont typeface="Wingdings" panose="05000000000000000000" pitchFamily="2" charset="2"/>
              <a:buChar char="Ø"/>
            </a:pPr>
            <a:r>
              <a:rPr lang="en-US" sz="2600" dirty="0">
                <a:latin typeface="Times New Roman" pitchFamily="18" charset="0"/>
                <a:cs typeface="Times New Roman" pitchFamily="18" charset="0"/>
              </a:rPr>
              <a:t>Bring the page into the queue</a:t>
            </a:r>
          </a:p>
          <a:p>
            <a:pPr lvl="1" algn="just">
              <a:spcBef>
                <a:spcPts val="600"/>
              </a:spcBef>
              <a:buFont typeface="Wingdings" panose="05000000000000000000" pitchFamily="2" charset="2"/>
              <a:buChar char="Ø"/>
            </a:pPr>
            <a:r>
              <a:rPr lang="en-US" sz="2600" dirty="0">
                <a:latin typeface="Times New Roman" pitchFamily="18" charset="0"/>
                <a:cs typeface="Times New Roman" pitchFamily="18" charset="0"/>
              </a:rPr>
              <a:t>If page is available then do</a:t>
            </a:r>
          </a:p>
          <a:p>
            <a:pPr lvl="1" algn="just">
              <a:spcBef>
                <a:spcPts val="600"/>
              </a:spcBef>
              <a:buFont typeface="Wingdings" panose="05000000000000000000" pitchFamily="2" charset="2"/>
              <a:buChar char="Ø"/>
            </a:pPr>
            <a:r>
              <a:rPr lang="en-US" sz="2600" dirty="0">
                <a:latin typeface="Times New Roman" pitchFamily="18" charset="0"/>
                <a:cs typeface="Times New Roman" pitchFamily="18" charset="0"/>
              </a:rPr>
              <a:t>Else there is a page fault</a:t>
            </a:r>
          </a:p>
          <a:p>
            <a:pPr lvl="2" algn="just">
              <a:spcBef>
                <a:spcPts val="600"/>
              </a:spcBef>
              <a:buFont typeface="Wingdings" panose="05000000000000000000" pitchFamily="2" charset="2"/>
              <a:buChar char="Ø"/>
            </a:pPr>
            <a:r>
              <a:rPr lang="en-US" dirty="0">
                <a:latin typeface="Times New Roman" pitchFamily="18" charset="0"/>
                <a:cs typeface="Times New Roman" pitchFamily="18" charset="0"/>
              </a:rPr>
              <a:t>If there is a free frame, locate the desired page which causes the page fault</a:t>
            </a:r>
          </a:p>
          <a:p>
            <a:pPr lvl="2" algn="just">
              <a:spcBef>
                <a:spcPts val="600"/>
              </a:spcBef>
              <a:buFont typeface="Wingdings" panose="05000000000000000000" pitchFamily="2" charset="2"/>
              <a:buChar char="Ø"/>
            </a:pPr>
            <a:r>
              <a:rPr lang="en-US" dirty="0">
                <a:latin typeface="Times New Roman" pitchFamily="18" charset="0"/>
                <a:cs typeface="Times New Roman" pitchFamily="18" charset="0"/>
              </a:rPr>
              <a:t>If there is no free frame, identify the victim frame to be replaced</a:t>
            </a:r>
          </a:p>
          <a:p>
            <a:pPr lvl="2" algn="just">
              <a:spcBef>
                <a:spcPts val="600"/>
              </a:spcBef>
              <a:buFont typeface="Wingdings" panose="05000000000000000000" pitchFamily="2" charset="2"/>
              <a:buChar char="Ø"/>
            </a:pPr>
            <a:r>
              <a:rPr lang="en-US" dirty="0">
                <a:latin typeface="Times New Roman" pitchFamily="18" charset="0"/>
                <a:cs typeface="Times New Roman" pitchFamily="18" charset="0"/>
              </a:rPr>
              <a:t>The page which comes first into the queue will be chosen as the victim frame.</a:t>
            </a:r>
          </a:p>
          <a:p>
            <a:pPr lvl="2" algn="just">
              <a:spcBef>
                <a:spcPts val="600"/>
              </a:spcBef>
              <a:buFont typeface="Wingdings" panose="05000000000000000000" pitchFamily="2" charset="2"/>
              <a:buChar char="Ø"/>
            </a:pPr>
            <a:r>
              <a:rPr lang="en-US" dirty="0">
                <a:latin typeface="Times New Roman" pitchFamily="18" charset="0"/>
                <a:cs typeface="Times New Roman" pitchFamily="18" charset="0"/>
              </a:rPr>
              <a:t>Now this victim frame will be replaced with the desired page and the queue is updated for further process.</a:t>
            </a:r>
          </a:p>
        </p:txBody>
      </p:sp>
      <p:pic>
        <p:nvPicPr>
          <p:cNvPr id="22530" name="Picture 2"/>
          <p:cNvPicPr>
            <a:picLocks noChangeAspect="1" noChangeArrowheads="1"/>
          </p:cNvPicPr>
          <p:nvPr/>
        </p:nvPicPr>
        <p:blipFill>
          <a:blip r:embed="rId2" cstate="print"/>
          <a:srcRect/>
          <a:stretch>
            <a:fillRect/>
          </a:stretch>
        </p:blipFill>
        <p:spPr bwMode="auto">
          <a:xfrm>
            <a:off x="7600950" y="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36</a:t>
            </a:fld>
            <a:endParaRPr lang="en-IN">
              <a:solidFill>
                <a:prstClr val="black">
                  <a:tint val="75000"/>
                </a:prstClr>
              </a:solidFill>
            </a:endParaRPr>
          </a:p>
        </p:txBody>
      </p:sp>
    </p:spTree>
    <p:extLst>
      <p:ext uri="{BB962C8B-B14F-4D97-AF65-F5344CB8AC3E}">
        <p14:creationId xmlns:p14="http://schemas.microsoft.com/office/powerpoint/2010/main" val="2016089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pPr eaLnBrk="1" hangingPunct="1"/>
            <a:r>
              <a:rPr lang="en-US" sz="3600" dirty="0">
                <a:solidFill>
                  <a:srgbClr val="FF0000"/>
                </a:solidFill>
                <a:latin typeface="Times New Roman" pitchFamily="18" charset="0"/>
                <a:cs typeface="Times New Roman" pitchFamily="18" charset="0"/>
              </a:rPr>
              <a:t>FIFO Page replacement algorithms</a:t>
            </a:r>
          </a:p>
        </p:txBody>
      </p:sp>
      <p:pic>
        <p:nvPicPr>
          <p:cNvPr id="10243" name="Picture 2"/>
          <p:cNvPicPr>
            <a:picLocks noGrp="1" noChangeAspect="1" noChangeArrowheads="1"/>
          </p:cNvPicPr>
          <p:nvPr>
            <p:ph idx="1"/>
          </p:nvPr>
        </p:nvPicPr>
        <p:blipFill>
          <a:blip r:embed="rId2" cstate="print"/>
          <a:srcRect/>
          <a:stretch>
            <a:fillRect/>
          </a:stretch>
        </p:blipFill>
        <p:spPr>
          <a:xfrm>
            <a:off x="169123" y="1382289"/>
            <a:ext cx="8805753" cy="3342855"/>
          </a:xfrm>
          <a:noFill/>
        </p:spPr>
      </p:pic>
      <p:pic>
        <p:nvPicPr>
          <p:cNvPr id="26626" name="Picture 2"/>
          <p:cNvPicPr>
            <a:picLocks noChangeAspect="1" noChangeArrowheads="1"/>
          </p:cNvPicPr>
          <p:nvPr/>
        </p:nvPicPr>
        <p:blipFill>
          <a:blip r:embed="rId3" cstate="print"/>
          <a:srcRect/>
          <a:stretch>
            <a:fillRect/>
          </a:stretch>
        </p:blipFill>
        <p:spPr bwMode="auto">
          <a:xfrm>
            <a:off x="7164288" y="0"/>
            <a:ext cx="1543050" cy="638175"/>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707274324"/>
              </p:ext>
            </p:extLst>
          </p:nvPr>
        </p:nvGraphicFramePr>
        <p:xfrm>
          <a:off x="639912" y="4725144"/>
          <a:ext cx="648072" cy="109728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1672067812"/>
                    </a:ext>
                  </a:extLst>
                </a:gridCol>
              </a:tblGrid>
              <a:tr h="306599">
                <a:tc>
                  <a:txBody>
                    <a:bodyPr/>
                    <a:lstStyle/>
                    <a:p>
                      <a:pPr algn="ctr"/>
                      <a:r>
                        <a:rPr lang="en-US" dirty="0"/>
                        <a:t>4*</a:t>
                      </a:r>
                    </a:p>
                  </a:txBody>
                  <a:tcPr/>
                </a:tc>
                <a:extLst>
                  <a:ext uri="{0D108BD9-81ED-4DB2-BD59-A6C34878D82A}">
                    <a16:rowId xmlns:a16="http://schemas.microsoft.com/office/drawing/2014/main" val="4107888076"/>
                  </a:ext>
                </a:extLst>
              </a:tr>
              <a:tr h="306599">
                <a:tc>
                  <a:txBody>
                    <a:bodyPr/>
                    <a:lstStyle/>
                    <a:p>
                      <a:pPr algn="ctr"/>
                      <a:r>
                        <a:rPr lang="en-US" dirty="0"/>
                        <a:t>7</a:t>
                      </a:r>
                    </a:p>
                  </a:txBody>
                  <a:tcPr/>
                </a:tc>
                <a:extLst>
                  <a:ext uri="{0D108BD9-81ED-4DB2-BD59-A6C34878D82A}">
                    <a16:rowId xmlns:a16="http://schemas.microsoft.com/office/drawing/2014/main" val="3764250200"/>
                  </a:ext>
                </a:extLst>
              </a:tr>
              <a:tr h="306599">
                <a:tc>
                  <a:txBody>
                    <a:bodyPr/>
                    <a:lstStyle/>
                    <a:p>
                      <a:pPr algn="ctr"/>
                      <a:r>
                        <a:rPr lang="en-US" dirty="0"/>
                        <a:t>6</a:t>
                      </a:r>
                    </a:p>
                  </a:txBody>
                  <a:tcPr/>
                </a:tc>
                <a:extLst>
                  <a:ext uri="{0D108BD9-81ED-4DB2-BD59-A6C34878D82A}">
                    <a16:rowId xmlns:a16="http://schemas.microsoft.com/office/drawing/2014/main" val="2488768441"/>
                  </a:ext>
                </a:extLst>
              </a:tr>
            </a:tbl>
          </a:graphicData>
        </a:graphic>
      </p:graphicFrame>
      <p:sp>
        <p:nvSpPr>
          <p:cNvPr id="3" name="TextBox 2"/>
          <p:cNvSpPr txBox="1"/>
          <p:nvPr/>
        </p:nvSpPr>
        <p:spPr>
          <a:xfrm>
            <a:off x="169123" y="6211669"/>
            <a:ext cx="4474885" cy="646331"/>
          </a:xfrm>
          <a:prstGeom prst="rect">
            <a:avLst/>
          </a:prstGeom>
          <a:noFill/>
        </p:spPr>
        <p:txBody>
          <a:bodyPr wrap="square" rtlCol="0">
            <a:spAutoFit/>
          </a:bodyPr>
          <a:lstStyle/>
          <a:p>
            <a:r>
              <a:rPr lang="en-US" dirty="0">
                <a:solidFill>
                  <a:prstClr val="black"/>
                </a:solidFill>
              </a:rPr>
              <a:t>* Indicates the top element of the queue or the element which comes first into the queue</a:t>
            </a:r>
          </a:p>
        </p:txBody>
      </p:sp>
      <p:sp>
        <p:nvSpPr>
          <p:cNvPr id="4" name="TextBox 3"/>
          <p:cNvSpPr txBox="1"/>
          <p:nvPr/>
        </p:nvSpPr>
        <p:spPr>
          <a:xfrm>
            <a:off x="145137" y="5797234"/>
            <a:ext cx="1440160" cy="369332"/>
          </a:xfrm>
          <a:prstGeom prst="rect">
            <a:avLst/>
          </a:prstGeom>
          <a:noFill/>
        </p:spPr>
        <p:txBody>
          <a:bodyPr wrap="square" rtlCol="0">
            <a:spAutoFit/>
          </a:bodyPr>
          <a:lstStyle/>
          <a:p>
            <a:r>
              <a:rPr lang="en-US" dirty="0">
                <a:solidFill>
                  <a:prstClr val="black"/>
                </a:solidFill>
              </a:rPr>
              <a:t>Initial Queue</a:t>
            </a:r>
          </a:p>
        </p:txBody>
      </p:sp>
      <p:graphicFrame>
        <p:nvGraphicFramePr>
          <p:cNvPr id="8" name="Table 7"/>
          <p:cNvGraphicFramePr>
            <a:graphicFrameLocks noGrp="1"/>
          </p:cNvGraphicFramePr>
          <p:nvPr>
            <p:extLst>
              <p:ext uri="{D42A27DB-BD31-4B8C-83A1-F6EECF244321}">
                <p14:modId xmlns:p14="http://schemas.microsoft.com/office/powerpoint/2010/main" val="1804182713"/>
              </p:ext>
            </p:extLst>
          </p:nvPr>
        </p:nvGraphicFramePr>
        <p:xfrm>
          <a:off x="2371305" y="4712549"/>
          <a:ext cx="648072" cy="109728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1672067812"/>
                    </a:ext>
                  </a:extLst>
                </a:gridCol>
              </a:tblGrid>
              <a:tr h="306599">
                <a:tc>
                  <a:txBody>
                    <a:bodyPr/>
                    <a:lstStyle/>
                    <a:p>
                      <a:pPr algn="ctr"/>
                      <a:r>
                        <a:rPr lang="en-US" dirty="0"/>
                        <a:t>7*</a:t>
                      </a:r>
                    </a:p>
                  </a:txBody>
                  <a:tcPr/>
                </a:tc>
                <a:extLst>
                  <a:ext uri="{0D108BD9-81ED-4DB2-BD59-A6C34878D82A}">
                    <a16:rowId xmlns:a16="http://schemas.microsoft.com/office/drawing/2014/main" val="4107888076"/>
                  </a:ext>
                </a:extLst>
              </a:tr>
              <a:tr h="306599">
                <a:tc>
                  <a:txBody>
                    <a:bodyPr/>
                    <a:lstStyle/>
                    <a:p>
                      <a:pPr algn="ctr"/>
                      <a:r>
                        <a:rPr lang="en-US" dirty="0"/>
                        <a:t>6</a:t>
                      </a:r>
                    </a:p>
                  </a:txBody>
                  <a:tcPr/>
                </a:tc>
                <a:extLst>
                  <a:ext uri="{0D108BD9-81ED-4DB2-BD59-A6C34878D82A}">
                    <a16:rowId xmlns:a16="http://schemas.microsoft.com/office/drawing/2014/main" val="3764250200"/>
                  </a:ext>
                </a:extLst>
              </a:tr>
              <a:tr h="306599">
                <a:tc>
                  <a:txBody>
                    <a:bodyPr/>
                    <a:lstStyle/>
                    <a:p>
                      <a:pPr algn="ctr"/>
                      <a:r>
                        <a:rPr lang="en-US" dirty="0"/>
                        <a:t>1</a:t>
                      </a:r>
                    </a:p>
                  </a:txBody>
                  <a:tcPr/>
                </a:tc>
                <a:extLst>
                  <a:ext uri="{0D108BD9-81ED-4DB2-BD59-A6C34878D82A}">
                    <a16:rowId xmlns:a16="http://schemas.microsoft.com/office/drawing/2014/main" val="2488768441"/>
                  </a:ext>
                </a:extLst>
              </a:tr>
            </a:tbl>
          </a:graphicData>
        </a:graphic>
      </p:graphicFrame>
      <p:sp>
        <p:nvSpPr>
          <p:cNvPr id="9" name="TextBox 8"/>
          <p:cNvSpPr txBox="1"/>
          <p:nvPr/>
        </p:nvSpPr>
        <p:spPr>
          <a:xfrm>
            <a:off x="1508874" y="5806329"/>
            <a:ext cx="3164756" cy="369332"/>
          </a:xfrm>
          <a:prstGeom prst="rect">
            <a:avLst/>
          </a:prstGeom>
          <a:noFill/>
        </p:spPr>
        <p:txBody>
          <a:bodyPr wrap="square" rtlCol="0">
            <a:spAutoFit/>
          </a:bodyPr>
          <a:lstStyle/>
          <a:p>
            <a:r>
              <a:rPr lang="en-US" dirty="0">
                <a:solidFill>
                  <a:prstClr val="black"/>
                </a:solidFill>
              </a:rPr>
              <a:t>Queue after first replacement</a:t>
            </a:r>
          </a:p>
        </p:txBody>
      </p:sp>
      <p:graphicFrame>
        <p:nvGraphicFramePr>
          <p:cNvPr id="10" name="Table 9"/>
          <p:cNvGraphicFramePr>
            <a:graphicFrameLocks noGrp="1"/>
          </p:cNvGraphicFramePr>
          <p:nvPr>
            <p:extLst>
              <p:ext uri="{D42A27DB-BD31-4B8C-83A1-F6EECF244321}">
                <p14:modId xmlns:p14="http://schemas.microsoft.com/office/powerpoint/2010/main" val="3723358683"/>
              </p:ext>
            </p:extLst>
          </p:nvPr>
        </p:nvGraphicFramePr>
        <p:xfrm>
          <a:off x="4797373" y="4698179"/>
          <a:ext cx="648072" cy="109728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1672067812"/>
                    </a:ext>
                  </a:extLst>
                </a:gridCol>
              </a:tblGrid>
              <a:tr h="306599">
                <a:tc>
                  <a:txBody>
                    <a:bodyPr/>
                    <a:lstStyle/>
                    <a:p>
                      <a:pPr algn="ctr"/>
                      <a:r>
                        <a:rPr lang="en-US" dirty="0"/>
                        <a:t>6*</a:t>
                      </a:r>
                    </a:p>
                  </a:txBody>
                  <a:tcPr/>
                </a:tc>
                <a:extLst>
                  <a:ext uri="{0D108BD9-81ED-4DB2-BD59-A6C34878D82A}">
                    <a16:rowId xmlns:a16="http://schemas.microsoft.com/office/drawing/2014/main" val="4107888076"/>
                  </a:ext>
                </a:extLst>
              </a:tr>
              <a:tr h="306599">
                <a:tc>
                  <a:txBody>
                    <a:bodyPr/>
                    <a:lstStyle/>
                    <a:p>
                      <a:pPr algn="ctr"/>
                      <a:r>
                        <a:rPr lang="en-US" dirty="0"/>
                        <a:t>1</a:t>
                      </a:r>
                    </a:p>
                  </a:txBody>
                  <a:tcPr/>
                </a:tc>
                <a:extLst>
                  <a:ext uri="{0D108BD9-81ED-4DB2-BD59-A6C34878D82A}">
                    <a16:rowId xmlns:a16="http://schemas.microsoft.com/office/drawing/2014/main" val="3764250200"/>
                  </a:ext>
                </a:extLst>
              </a:tr>
              <a:tr h="306599">
                <a:tc>
                  <a:txBody>
                    <a:bodyPr/>
                    <a:lstStyle/>
                    <a:p>
                      <a:pPr algn="ctr"/>
                      <a:r>
                        <a:rPr lang="en-US" dirty="0"/>
                        <a:t>2</a:t>
                      </a:r>
                    </a:p>
                  </a:txBody>
                  <a:tcPr/>
                </a:tc>
                <a:extLst>
                  <a:ext uri="{0D108BD9-81ED-4DB2-BD59-A6C34878D82A}">
                    <a16:rowId xmlns:a16="http://schemas.microsoft.com/office/drawing/2014/main" val="2488768441"/>
                  </a:ext>
                </a:extLst>
              </a:tr>
            </a:tbl>
          </a:graphicData>
        </a:graphic>
      </p:graphicFrame>
      <p:sp>
        <p:nvSpPr>
          <p:cNvPr id="11" name="TextBox 10"/>
          <p:cNvSpPr txBox="1"/>
          <p:nvPr/>
        </p:nvSpPr>
        <p:spPr>
          <a:xfrm>
            <a:off x="3525076" y="4373816"/>
            <a:ext cx="3392966" cy="369332"/>
          </a:xfrm>
          <a:prstGeom prst="rect">
            <a:avLst/>
          </a:prstGeom>
          <a:noFill/>
        </p:spPr>
        <p:txBody>
          <a:bodyPr wrap="square" rtlCol="0">
            <a:spAutoFit/>
          </a:bodyPr>
          <a:lstStyle/>
          <a:p>
            <a:r>
              <a:rPr lang="en-US" dirty="0">
                <a:solidFill>
                  <a:prstClr val="black"/>
                </a:solidFill>
              </a:rPr>
              <a:t>Queue after second replacement</a:t>
            </a:r>
          </a:p>
        </p:txBody>
      </p:sp>
      <p:graphicFrame>
        <p:nvGraphicFramePr>
          <p:cNvPr id="12" name="Table 11"/>
          <p:cNvGraphicFramePr>
            <a:graphicFrameLocks noGrp="1"/>
          </p:cNvGraphicFramePr>
          <p:nvPr>
            <p:extLst>
              <p:ext uri="{D42A27DB-BD31-4B8C-83A1-F6EECF244321}">
                <p14:modId xmlns:p14="http://schemas.microsoft.com/office/powerpoint/2010/main" val="65140150"/>
              </p:ext>
            </p:extLst>
          </p:nvPr>
        </p:nvGraphicFramePr>
        <p:xfrm>
          <a:off x="7935813" y="4698179"/>
          <a:ext cx="648072" cy="109728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1672067812"/>
                    </a:ext>
                  </a:extLst>
                </a:gridCol>
              </a:tblGrid>
              <a:tr h="306599">
                <a:tc>
                  <a:txBody>
                    <a:bodyPr/>
                    <a:lstStyle/>
                    <a:p>
                      <a:pPr algn="ctr"/>
                      <a:r>
                        <a:rPr lang="en-US" dirty="0"/>
                        <a:t>1*</a:t>
                      </a:r>
                    </a:p>
                  </a:txBody>
                  <a:tcPr/>
                </a:tc>
                <a:extLst>
                  <a:ext uri="{0D108BD9-81ED-4DB2-BD59-A6C34878D82A}">
                    <a16:rowId xmlns:a16="http://schemas.microsoft.com/office/drawing/2014/main" val="4107888076"/>
                  </a:ext>
                </a:extLst>
              </a:tr>
              <a:tr h="306599">
                <a:tc>
                  <a:txBody>
                    <a:bodyPr/>
                    <a:lstStyle/>
                    <a:p>
                      <a:pPr algn="ctr"/>
                      <a:r>
                        <a:rPr lang="en-US" dirty="0"/>
                        <a:t>2</a:t>
                      </a:r>
                    </a:p>
                  </a:txBody>
                  <a:tcPr/>
                </a:tc>
                <a:extLst>
                  <a:ext uri="{0D108BD9-81ED-4DB2-BD59-A6C34878D82A}">
                    <a16:rowId xmlns:a16="http://schemas.microsoft.com/office/drawing/2014/main" val="3764250200"/>
                  </a:ext>
                </a:extLst>
              </a:tr>
              <a:tr h="306599">
                <a:tc>
                  <a:txBody>
                    <a:bodyPr/>
                    <a:lstStyle/>
                    <a:p>
                      <a:pPr algn="ctr"/>
                      <a:r>
                        <a:rPr lang="en-US" dirty="0"/>
                        <a:t>7</a:t>
                      </a:r>
                    </a:p>
                  </a:txBody>
                  <a:tcPr/>
                </a:tc>
                <a:extLst>
                  <a:ext uri="{0D108BD9-81ED-4DB2-BD59-A6C34878D82A}">
                    <a16:rowId xmlns:a16="http://schemas.microsoft.com/office/drawing/2014/main" val="2488768441"/>
                  </a:ext>
                </a:extLst>
              </a:tr>
            </a:tbl>
          </a:graphicData>
        </a:graphic>
      </p:graphicFrame>
      <p:sp>
        <p:nvSpPr>
          <p:cNvPr id="13" name="TextBox 12"/>
          <p:cNvSpPr txBox="1"/>
          <p:nvPr/>
        </p:nvSpPr>
        <p:spPr>
          <a:xfrm>
            <a:off x="6015200" y="5795459"/>
            <a:ext cx="3128800" cy="369332"/>
          </a:xfrm>
          <a:prstGeom prst="rect">
            <a:avLst/>
          </a:prstGeom>
          <a:noFill/>
        </p:spPr>
        <p:txBody>
          <a:bodyPr wrap="square" rtlCol="0">
            <a:spAutoFit/>
          </a:bodyPr>
          <a:lstStyle/>
          <a:p>
            <a:r>
              <a:rPr lang="en-US" dirty="0">
                <a:solidFill>
                  <a:prstClr val="black"/>
                </a:solidFill>
              </a:rPr>
              <a:t>Queue after third replacement</a:t>
            </a:r>
          </a:p>
        </p:txBody>
      </p:sp>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37</a:t>
            </a:fld>
            <a:endParaRPr lang="en-IN">
              <a:solidFill>
                <a:prstClr val="black">
                  <a:tint val="75000"/>
                </a:prstClr>
              </a:solidFill>
            </a:endParaRPr>
          </a:p>
        </p:txBody>
      </p:sp>
    </p:spTree>
    <p:extLst>
      <p:ext uri="{BB962C8B-B14F-4D97-AF65-F5344CB8AC3E}">
        <p14:creationId xmlns:p14="http://schemas.microsoft.com/office/powerpoint/2010/main" val="2092184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368" y="548680"/>
            <a:ext cx="8291264" cy="634082"/>
          </a:xfrm>
        </p:spPr>
        <p:txBody>
          <a:bodyPr>
            <a:noAutofit/>
          </a:bodyPr>
          <a:lstStyle/>
          <a:p>
            <a:r>
              <a:rPr lang="en-US" altLang="en-US" sz="3600" dirty="0">
                <a:solidFill>
                  <a:srgbClr val="FF0000"/>
                </a:solidFill>
                <a:latin typeface="Times New Roman" panose="02020603050405020304" pitchFamily="18" charset="0"/>
                <a:cs typeface="Times New Roman" panose="02020603050405020304" pitchFamily="18" charset="0"/>
              </a:rPr>
              <a:t>FIFO Illustrating </a:t>
            </a:r>
            <a:r>
              <a:rPr lang="en-US" altLang="en-US" sz="3600" dirty="0" err="1">
                <a:solidFill>
                  <a:srgbClr val="FF0000"/>
                </a:solidFill>
                <a:latin typeface="Times New Roman" panose="02020603050405020304" pitchFamily="18" charset="0"/>
                <a:cs typeface="Times New Roman" panose="02020603050405020304" pitchFamily="18" charset="0"/>
              </a:rPr>
              <a:t>Belady</a:t>
            </a:r>
            <a:r>
              <a:rPr lang="ja-JP" altLang="en-US" sz="3600" dirty="0">
                <a:solidFill>
                  <a:srgbClr val="FF0000"/>
                </a:solidFill>
                <a:latin typeface="Times New Roman" panose="02020603050405020304" pitchFamily="18" charset="0"/>
                <a:cs typeface="Times New Roman" panose="02020603050405020304" pitchFamily="18" charset="0"/>
              </a:rPr>
              <a:t>’</a:t>
            </a:r>
            <a:r>
              <a:rPr lang="en-US" altLang="ja-JP" sz="3600" dirty="0">
                <a:solidFill>
                  <a:srgbClr val="FF0000"/>
                </a:solidFill>
                <a:latin typeface="Times New Roman" panose="02020603050405020304" pitchFamily="18" charset="0"/>
                <a:cs typeface="Times New Roman" panose="02020603050405020304" pitchFamily="18" charset="0"/>
              </a:rPr>
              <a:t>s Anomaly</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4" name="Picture 1" descr="9_13.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9085" y="1268760"/>
            <a:ext cx="7649339" cy="432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cstate="print"/>
          <a:srcRect/>
          <a:stretch>
            <a:fillRect/>
          </a:stretch>
        </p:blipFill>
        <p:spPr bwMode="auto">
          <a:xfrm>
            <a:off x="7600950" y="25256"/>
            <a:ext cx="1543050" cy="638175"/>
          </a:xfrm>
          <a:prstGeom prst="rect">
            <a:avLst/>
          </a:prstGeom>
          <a:noFill/>
          <a:ln w="9525">
            <a:noFill/>
            <a:miter lim="800000"/>
            <a:headEnd/>
            <a:tailEnd/>
          </a:ln>
        </p:spPr>
      </p:pic>
      <p:sp>
        <p:nvSpPr>
          <p:cNvPr id="3" name="Rectangle 2"/>
          <p:cNvSpPr/>
          <p:nvPr/>
        </p:nvSpPr>
        <p:spPr>
          <a:xfrm>
            <a:off x="838169" y="5675237"/>
            <a:ext cx="7560840" cy="646331"/>
          </a:xfrm>
          <a:prstGeom prst="rect">
            <a:avLst/>
          </a:prstGeom>
        </p:spPr>
        <p:txBody>
          <a:bodyPr wrap="square">
            <a:spAutoFit/>
          </a:bodyPr>
          <a:lstStyle/>
          <a:p>
            <a:pPr algn="just"/>
            <a:r>
              <a:rPr lang="en-US" dirty="0">
                <a:solidFill>
                  <a:prstClr val="black"/>
                </a:solidFill>
                <a:latin typeface="Times New Roman" pitchFamily="18" charset="0"/>
                <a:cs typeface="Times New Roman" pitchFamily="18" charset="0"/>
              </a:rPr>
              <a:t>If number of page frames increases page fault also increases. This is called as </a:t>
            </a:r>
            <a:r>
              <a:rPr lang="en-US" dirty="0" err="1">
                <a:solidFill>
                  <a:prstClr val="black"/>
                </a:solidFill>
                <a:latin typeface="Times New Roman" pitchFamily="18" charset="0"/>
                <a:cs typeface="Times New Roman" pitchFamily="18" charset="0"/>
              </a:rPr>
              <a:t>Belady’s</a:t>
            </a:r>
            <a:r>
              <a:rPr lang="en-US" dirty="0">
                <a:solidFill>
                  <a:prstClr val="black"/>
                </a:solidFill>
                <a:latin typeface="Times New Roman" pitchFamily="18" charset="0"/>
                <a:cs typeface="Times New Roman" pitchFamily="18" charset="0"/>
              </a:rPr>
              <a:t> Anomaly</a:t>
            </a: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38</a:t>
            </a:fld>
            <a:endParaRPr lang="en-IN">
              <a:solidFill>
                <a:prstClr val="black">
                  <a:tint val="75000"/>
                </a:prstClr>
              </a:solidFill>
            </a:endParaRPr>
          </a:p>
        </p:txBody>
      </p:sp>
    </p:spTree>
    <p:extLst>
      <p:ext uri="{BB962C8B-B14F-4D97-AF65-F5344CB8AC3E}">
        <p14:creationId xmlns:p14="http://schemas.microsoft.com/office/powerpoint/2010/main" val="2604615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78412"/>
            <a:ext cx="7632848" cy="1143000"/>
          </a:xfrm>
        </p:spPr>
        <p:txBody>
          <a:bodyPr rtlCol="0">
            <a:normAutofit fontScale="90000"/>
          </a:bodyPr>
          <a:lstStyle/>
          <a:p>
            <a:pPr eaLnBrk="1" fontAlgn="auto" hangingPunct="1">
              <a:spcAft>
                <a:spcPts val="0"/>
              </a:spcAft>
              <a:defRPr/>
            </a:pPr>
            <a:br>
              <a:rPr lang="en-US" b="1" u="sng" dirty="0"/>
            </a:br>
            <a:r>
              <a:rPr lang="en-US" sz="4000" dirty="0">
                <a:solidFill>
                  <a:srgbClr val="FF0000"/>
                </a:solidFill>
                <a:latin typeface="Times New Roman" panose="02020603050405020304" pitchFamily="18" charset="0"/>
                <a:cs typeface="Times New Roman" pitchFamily="18" charset="0"/>
              </a:rPr>
              <a:t>Optimal Page Replacement Algorithm</a:t>
            </a:r>
            <a:br>
              <a:rPr lang="en-US" sz="4900" dirty="0">
                <a:latin typeface="Times New Roman" panose="02020603050405020304" pitchFamily="18" charset="0"/>
                <a:cs typeface="Times New Roman" pitchFamily="18" charset="0"/>
              </a:rPr>
            </a:br>
            <a:endParaRPr lang="en-US" sz="4900" dirty="0">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457200" y="1700808"/>
            <a:ext cx="8363272" cy="5301208"/>
          </a:xfrm>
        </p:spPr>
        <p:txBody>
          <a:bodyPr rtlCol="0">
            <a:normAutofit/>
          </a:bodyPr>
          <a:lstStyle/>
          <a:p>
            <a:pPr eaLnBrk="1" fontAlgn="auto" hangingPunct="1">
              <a:spcBef>
                <a:spcPts val="1800"/>
              </a:spcBef>
              <a:spcAft>
                <a:spcPts val="0"/>
              </a:spcAft>
              <a:buFont typeface="Wingdings" panose="05000000000000000000" pitchFamily="2" charset="2"/>
              <a:buChar char="Ø"/>
              <a:defRPr/>
            </a:pPr>
            <a:r>
              <a:rPr lang="en-US" sz="2400" dirty="0">
                <a:latin typeface="Times New Roman" pitchFamily="18" charset="0"/>
                <a:cs typeface="Times New Roman" pitchFamily="18" charset="0"/>
              </a:rPr>
              <a:t>This algorithm replaces the page that will not be referred by the CPU in future for the longest time.</a:t>
            </a:r>
          </a:p>
          <a:p>
            <a:pPr eaLnBrk="1" fontAlgn="auto" hangingPunct="1">
              <a:spcBef>
                <a:spcPts val="1800"/>
              </a:spcBef>
              <a:spcAft>
                <a:spcPts val="0"/>
              </a:spcAft>
              <a:buFont typeface="Wingdings" panose="05000000000000000000" pitchFamily="2" charset="2"/>
              <a:buChar char="Ø"/>
              <a:defRPr/>
            </a:pPr>
            <a:r>
              <a:rPr lang="en-US" sz="2400" dirty="0">
                <a:latin typeface="Times New Roman" pitchFamily="18" charset="0"/>
                <a:cs typeface="Times New Roman" pitchFamily="18" charset="0"/>
              </a:rPr>
              <a:t>It is practically difficult to implement this algorithm.</a:t>
            </a:r>
          </a:p>
          <a:p>
            <a:pPr eaLnBrk="1" fontAlgn="auto" hangingPunct="1">
              <a:spcBef>
                <a:spcPts val="1800"/>
              </a:spcBef>
              <a:spcAft>
                <a:spcPts val="0"/>
              </a:spcAft>
              <a:buFont typeface="Wingdings" panose="05000000000000000000" pitchFamily="2" charset="2"/>
              <a:buChar char="Ø"/>
              <a:defRPr/>
            </a:pPr>
            <a:r>
              <a:rPr lang="en-US" sz="2400" dirty="0">
                <a:latin typeface="Times New Roman" pitchFamily="18" charset="0"/>
                <a:cs typeface="Times New Roman" pitchFamily="18" charset="0"/>
              </a:rPr>
              <a:t>This is because the pages that will not be used in future for the longest time cannot be predicted.</a:t>
            </a:r>
          </a:p>
          <a:p>
            <a:pPr eaLnBrk="1" fontAlgn="auto" hangingPunct="1">
              <a:spcBef>
                <a:spcPts val="1800"/>
              </a:spcBef>
              <a:spcAft>
                <a:spcPts val="0"/>
              </a:spcAft>
              <a:buFont typeface="Wingdings" panose="05000000000000000000" pitchFamily="2" charset="2"/>
              <a:buChar char="Ø"/>
              <a:defRPr/>
            </a:pPr>
            <a:r>
              <a:rPr lang="en-US" sz="2400" dirty="0">
                <a:latin typeface="Times New Roman" pitchFamily="18" charset="0"/>
                <a:cs typeface="Times New Roman" pitchFamily="18" charset="0"/>
              </a:rPr>
              <a:t>However, it is the best known algorithm and gives the least number of page faults.</a:t>
            </a:r>
          </a:p>
          <a:p>
            <a:pPr eaLnBrk="1" fontAlgn="auto" hangingPunct="1">
              <a:spcBef>
                <a:spcPts val="1800"/>
              </a:spcBef>
              <a:spcAft>
                <a:spcPts val="0"/>
              </a:spcAft>
              <a:buFont typeface="Wingdings" panose="05000000000000000000" pitchFamily="2" charset="2"/>
              <a:buChar char="Ø"/>
              <a:defRPr/>
            </a:pPr>
            <a:r>
              <a:rPr lang="en-US" sz="2400" dirty="0">
                <a:latin typeface="Times New Roman" pitchFamily="18" charset="0"/>
                <a:cs typeface="Times New Roman" pitchFamily="18" charset="0"/>
              </a:rPr>
              <a:t>Hence, it is used as a performance measure criterion for other algorithms</a:t>
            </a:r>
            <a:r>
              <a:rPr lang="en-US" dirty="0">
                <a:latin typeface="Times New Roman" pitchFamily="18" charset="0"/>
                <a:cs typeface="Times New Roman" pitchFamily="18" charset="0"/>
              </a:rPr>
              <a:t>.</a:t>
            </a:r>
          </a:p>
        </p:txBody>
      </p:sp>
      <p:pic>
        <p:nvPicPr>
          <p:cNvPr id="24579" name="Picture 3"/>
          <p:cNvPicPr>
            <a:picLocks noChangeAspect="1" noChangeArrowheads="1"/>
          </p:cNvPicPr>
          <p:nvPr/>
        </p:nvPicPr>
        <p:blipFill>
          <a:blip r:embed="rId2" cstate="print"/>
          <a:srcRect/>
          <a:stretch>
            <a:fillRect/>
          </a:stretch>
        </p:blipFill>
        <p:spPr bwMode="auto">
          <a:xfrm>
            <a:off x="7812360" y="11737"/>
            <a:ext cx="1331640" cy="638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39</a:t>
            </a:fld>
            <a:endParaRPr lang="en-IN">
              <a:solidFill>
                <a:prstClr val="black">
                  <a:tint val="75000"/>
                </a:prstClr>
              </a:solidFill>
            </a:endParaRPr>
          </a:p>
        </p:txBody>
      </p:sp>
    </p:spTree>
    <p:extLst>
      <p:ext uri="{BB962C8B-B14F-4D97-AF65-F5344CB8AC3E}">
        <p14:creationId xmlns:p14="http://schemas.microsoft.com/office/powerpoint/2010/main" val="349120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706090"/>
          </a:xfrm>
        </p:spPr>
        <p:txBody>
          <a:bodyPr>
            <a:normAutofit/>
          </a:bodyPr>
          <a:lstStyle/>
          <a:p>
            <a:r>
              <a:rPr lang="en-IN" sz="3600" b="1" dirty="0">
                <a:solidFill>
                  <a:srgbClr val="FF0000"/>
                </a:solidFill>
                <a:latin typeface="Times New Roman" pitchFamily="18" charset="0"/>
                <a:cs typeface="Times New Roman" pitchFamily="18" charset="0"/>
              </a:rPr>
              <a:t>Virtual</a:t>
            </a:r>
            <a:r>
              <a:rPr lang="en-IN" sz="3600" b="1" dirty="0">
                <a:latin typeface="Times New Roman" pitchFamily="18" charset="0"/>
                <a:cs typeface="Times New Roman" pitchFamily="18" charset="0"/>
              </a:rPr>
              <a:t> </a:t>
            </a:r>
            <a:r>
              <a:rPr lang="en-IN" sz="3600" b="1" dirty="0">
                <a:solidFill>
                  <a:srgbClr val="FF0000"/>
                </a:solidFill>
                <a:latin typeface="Times New Roman" pitchFamily="18" charset="0"/>
                <a:cs typeface="Times New Roman" pitchFamily="18" charset="0"/>
              </a:rPr>
              <a:t>Memory</a:t>
            </a:r>
          </a:p>
        </p:txBody>
      </p:sp>
      <p:sp>
        <p:nvSpPr>
          <p:cNvPr id="5" name="object 4"/>
          <p:cNvSpPr txBox="1"/>
          <p:nvPr/>
        </p:nvSpPr>
        <p:spPr>
          <a:xfrm>
            <a:off x="457200" y="548680"/>
            <a:ext cx="8363272" cy="5908028"/>
          </a:xfrm>
          <a:prstGeom prst="rect">
            <a:avLst/>
          </a:prstGeom>
        </p:spPr>
        <p:txBody>
          <a:bodyPr vert="horz" wrap="square" lIns="0" tIns="34290" rIns="0" bIns="0" rtlCol="0">
            <a:spAutoFit/>
          </a:bodyPr>
          <a:lstStyle/>
          <a:p>
            <a:pPr marL="12700" marR="407670" algn="just">
              <a:lnSpc>
                <a:spcPts val="3090"/>
              </a:lnSpc>
              <a:spcBef>
                <a:spcPts val="270"/>
              </a:spcBef>
            </a:pPr>
            <a:r>
              <a:rPr lang="en-US" spc="5" dirty="0">
                <a:solidFill>
                  <a:srgbClr val="0D0D0D"/>
                </a:solidFill>
                <a:latin typeface="+mj-lt"/>
                <a:cs typeface="RobotoRegular"/>
              </a:rPr>
              <a:t>Virtual memory is a technique that allows the execution of processes that are not completely in Main memory. </a:t>
            </a:r>
          </a:p>
          <a:p>
            <a:pPr marL="12700" marR="407670" algn="just">
              <a:lnSpc>
                <a:spcPts val="3090"/>
              </a:lnSpc>
              <a:spcBef>
                <a:spcPts val="270"/>
              </a:spcBef>
            </a:pPr>
            <a:r>
              <a:rPr spc="5" dirty="0">
                <a:solidFill>
                  <a:srgbClr val="0D0D0D"/>
                </a:solidFill>
                <a:latin typeface="+mj-lt"/>
                <a:cs typeface="RobotoRegular"/>
              </a:rPr>
              <a:t>Virtual </a:t>
            </a:r>
            <a:r>
              <a:rPr dirty="0">
                <a:solidFill>
                  <a:srgbClr val="0D0D0D"/>
                </a:solidFill>
                <a:latin typeface="+mj-lt"/>
                <a:cs typeface="RobotoRegular"/>
              </a:rPr>
              <a:t>memory </a:t>
            </a:r>
            <a:r>
              <a:rPr spc="-5" dirty="0">
                <a:latin typeface="+mj-lt"/>
                <a:cs typeface="RobotoRegular"/>
              </a:rPr>
              <a:t>– </a:t>
            </a:r>
            <a:r>
              <a:rPr lang="en-US" spc="-10" dirty="0">
                <a:latin typeface="+mj-lt"/>
                <a:cs typeface="RobotoRegular"/>
              </a:rPr>
              <a:t>involves the separation of logical memory as perceived by users from physical memory.</a:t>
            </a:r>
          </a:p>
          <a:p>
            <a:pPr marL="12700" marR="407670" algn="just">
              <a:lnSpc>
                <a:spcPts val="3090"/>
              </a:lnSpc>
              <a:spcBef>
                <a:spcPts val="270"/>
              </a:spcBef>
            </a:pPr>
            <a:r>
              <a:rPr lang="en-US" b="1" dirty="0">
                <a:latin typeface="+mj-lt"/>
                <a:cs typeface="RobotoRegular"/>
              </a:rPr>
              <a:t>Need for virtual memory</a:t>
            </a:r>
            <a:endParaRPr b="1" dirty="0">
              <a:latin typeface="+mj-lt"/>
              <a:cs typeface="RobotoRegular"/>
            </a:endParaRPr>
          </a:p>
          <a:p>
            <a:pPr marL="446405" marR="116839" indent="-307975" algn="just">
              <a:lnSpc>
                <a:spcPts val="3090"/>
              </a:lnSpc>
              <a:spcBef>
                <a:spcPts val="625"/>
              </a:spcBef>
              <a:buFont typeface="Wingdings" panose="05000000000000000000" pitchFamily="2" charset="2"/>
              <a:buChar char="Ø"/>
              <a:tabLst>
                <a:tab pos="447040" algn="l"/>
              </a:tabLst>
            </a:pPr>
            <a:r>
              <a:rPr lang="en-US" dirty="0">
                <a:latin typeface="+mj-lt"/>
              </a:rPr>
              <a:t>Programs often have code to handle unusual error conditions. Since these errors seldom, if ever, occur in practice, this code is almost never executed. </a:t>
            </a:r>
          </a:p>
          <a:p>
            <a:pPr marL="446405" marR="116839" indent="-307975" algn="just">
              <a:lnSpc>
                <a:spcPts val="3090"/>
              </a:lnSpc>
              <a:spcBef>
                <a:spcPts val="625"/>
              </a:spcBef>
              <a:buFont typeface="Wingdings" panose="05000000000000000000" pitchFamily="2" charset="2"/>
              <a:buChar char="Ø"/>
              <a:tabLst>
                <a:tab pos="447040" algn="l"/>
              </a:tabLst>
            </a:pPr>
            <a:r>
              <a:rPr lang="en-US" dirty="0">
                <a:latin typeface="+mj-lt"/>
              </a:rPr>
              <a:t>Arrays, lists, and tables are often allocated more memory than they actually need. An array may be declared 100 by 100 elements, even though it is seldom larger than 10 by 10 elements. </a:t>
            </a:r>
          </a:p>
          <a:p>
            <a:pPr marL="446405" marR="116839" indent="-307975" algn="just">
              <a:lnSpc>
                <a:spcPts val="3090"/>
              </a:lnSpc>
              <a:spcBef>
                <a:spcPts val="625"/>
              </a:spcBef>
              <a:buFont typeface="Wingdings" panose="05000000000000000000" pitchFamily="2" charset="2"/>
              <a:buChar char="Ø"/>
              <a:tabLst>
                <a:tab pos="447040" algn="l"/>
              </a:tabLst>
            </a:pPr>
            <a:r>
              <a:rPr lang="en-US" dirty="0">
                <a:latin typeface="+mj-lt"/>
              </a:rPr>
              <a:t>An assembler symbol table may have room for 3,000 symbols, although the average program has less than 200 symbols. Certain options and features of a program may be used rarely. Even in those cases where the entire program is needed, it may not all be needed at the same time.</a:t>
            </a:r>
            <a:endParaRPr dirty="0">
              <a:latin typeface="+mj-lt"/>
              <a:cs typeface="RobotoRegular"/>
            </a:endParaRPr>
          </a:p>
        </p:txBody>
      </p:sp>
      <p:sp>
        <p:nvSpPr>
          <p:cNvPr id="3" name="Slide Number Placeholder 2"/>
          <p:cNvSpPr>
            <a:spLocks noGrp="1"/>
          </p:cNvSpPr>
          <p:nvPr>
            <p:ph type="sldNum" sz="quarter" idx="12"/>
          </p:nvPr>
        </p:nvSpPr>
        <p:spPr/>
        <p:txBody>
          <a:bodyPr/>
          <a:lstStyle/>
          <a:p>
            <a:fld id="{5FEF1A08-7D26-4E83-8CC8-B694157CFD94}" type="slidenum">
              <a:rPr lang="en-IN" smtClean="0"/>
              <a:pPr/>
              <a:t>4</a:t>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78412"/>
            <a:ext cx="7632848" cy="902316"/>
          </a:xfrm>
        </p:spPr>
        <p:txBody>
          <a:bodyPr rtlCol="0">
            <a:normAutofit fontScale="90000"/>
          </a:bodyPr>
          <a:lstStyle/>
          <a:p>
            <a:pPr eaLnBrk="1" fontAlgn="auto" hangingPunct="1">
              <a:spcAft>
                <a:spcPts val="0"/>
              </a:spcAft>
              <a:defRPr/>
            </a:pPr>
            <a:br>
              <a:rPr lang="en-US" b="1" u="sng" dirty="0"/>
            </a:br>
            <a:r>
              <a:rPr lang="en-US" sz="4000" dirty="0">
                <a:solidFill>
                  <a:srgbClr val="FF0000"/>
                </a:solidFill>
                <a:latin typeface="Times New Roman" panose="02020603050405020304" pitchFamily="18" charset="0"/>
                <a:cs typeface="Times New Roman" pitchFamily="18" charset="0"/>
              </a:rPr>
              <a:t>Optimal Page Replacement Algorithm</a:t>
            </a:r>
            <a:br>
              <a:rPr lang="en-US" sz="4900" dirty="0">
                <a:latin typeface="Times New Roman" panose="02020603050405020304" pitchFamily="18" charset="0"/>
                <a:cs typeface="Times New Roman" pitchFamily="18" charset="0"/>
              </a:rPr>
            </a:br>
            <a:endParaRPr lang="en-US" sz="4900" dirty="0">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457200" y="1124744"/>
            <a:ext cx="8363272" cy="5328592"/>
          </a:xfrm>
        </p:spPr>
        <p:txBody>
          <a:bodyPr rtlCol="0">
            <a:noAutofit/>
          </a:bodyPr>
          <a:lstStyle/>
          <a:p>
            <a:pPr eaLnBrk="1" fontAlgn="auto" hangingPunct="1">
              <a:spcBef>
                <a:spcPts val="600"/>
              </a:spcBef>
              <a:spcAft>
                <a:spcPts val="0"/>
              </a:spcAft>
              <a:buFont typeface="Wingdings" panose="05000000000000000000" pitchFamily="2" charset="2"/>
              <a:buChar char="Ø"/>
              <a:defRPr/>
            </a:pPr>
            <a:r>
              <a:rPr lang="en-US" sz="2200" dirty="0">
                <a:latin typeface="Times New Roman" pitchFamily="18" charset="0"/>
                <a:cs typeface="Times New Roman" pitchFamily="18" charset="0"/>
              </a:rPr>
              <a:t>Steps in the Working Process (This is only for understanding purpose)</a:t>
            </a:r>
          </a:p>
          <a:p>
            <a:pPr lvl="1">
              <a:spcBef>
                <a:spcPts val="600"/>
              </a:spcBef>
              <a:buFont typeface="Wingdings" panose="05000000000000000000" pitchFamily="2" charset="2"/>
              <a:buChar char="Ø"/>
              <a:defRPr/>
            </a:pPr>
            <a:r>
              <a:rPr lang="en-US" sz="2200" dirty="0">
                <a:latin typeface="Times New Roman" pitchFamily="18" charset="0"/>
                <a:cs typeface="Times New Roman" pitchFamily="18" charset="0"/>
              </a:rPr>
              <a:t>Create required number of columns based on the reference strings used</a:t>
            </a:r>
          </a:p>
          <a:p>
            <a:pPr lvl="1">
              <a:spcBef>
                <a:spcPts val="600"/>
              </a:spcBef>
              <a:buFont typeface="Wingdings" panose="05000000000000000000" pitchFamily="2" charset="2"/>
              <a:buChar char="Ø"/>
              <a:defRPr/>
            </a:pPr>
            <a:r>
              <a:rPr lang="en-US" sz="2200" dirty="0">
                <a:latin typeface="Times New Roman" pitchFamily="18" charset="0"/>
                <a:cs typeface="Times New Roman" pitchFamily="18" charset="0"/>
              </a:rPr>
              <a:t>A pointer is used which moves from MSB to LSB of the columns</a:t>
            </a:r>
          </a:p>
          <a:p>
            <a:pPr lvl="1">
              <a:spcBef>
                <a:spcPts val="600"/>
              </a:spcBef>
              <a:buFont typeface="Wingdings" panose="05000000000000000000" pitchFamily="2" charset="2"/>
              <a:buChar char="Ø"/>
              <a:defRPr/>
            </a:pPr>
            <a:r>
              <a:rPr lang="en-US" sz="2200" dirty="0">
                <a:latin typeface="Times New Roman" pitchFamily="18" charset="0"/>
                <a:cs typeface="Times New Roman" pitchFamily="18" charset="0"/>
              </a:rPr>
              <a:t>The pointer identifies the future reference of the strings</a:t>
            </a:r>
          </a:p>
          <a:p>
            <a:pPr lvl="1">
              <a:spcBef>
                <a:spcPts val="600"/>
              </a:spcBef>
              <a:buFont typeface="Wingdings" panose="05000000000000000000" pitchFamily="2" charset="2"/>
              <a:buChar char="Ø"/>
              <a:defRPr/>
            </a:pPr>
            <a:r>
              <a:rPr lang="en-US" sz="2200" dirty="0">
                <a:latin typeface="Times New Roman" pitchFamily="18" charset="0"/>
                <a:cs typeface="Times New Roman" pitchFamily="18" charset="0"/>
              </a:rPr>
              <a:t>If the page fault occurs, identify the free frame</a:t>
            </a:r>
          </a:p>
          <a:p>
            <a:pPr lvl="2">
              <a:spcBef>
                <a:spcPts val="600"/>
              </a:spcBef>
              <a:buFont typeface="Wingdings" panose="05000000000000000000" pitchFamily="2" charset="2"/>
              <a:buChar char="Ø"/>
              <a:defRPr/>
            </a:pPr>
            <a:r>
              <a:rPr lang="en-US" sz="2000" dirty="0">
                <a:latin typeface="Times New Roman" pitchFamily="18" charset="0"/>
                <a:cs typeface="Times New Roman" pitchFamily="18" charset="0"/>
              </a:rPr>
              <a:t>If there is a free frame, locate the desired page into the free frame</a:t>
            </a:r>
          </a:p>
          <a:p>
            <a:pPr lvl="2">
              <a:spcBef>
                <a:spcPts val="600"/>
              </a:spcBef>
              <a:buFont typeface="Wingdings" panose="05000000000000000000" pitchFamily="2" charset="2"/>
              <a:buChar char="Ø"/>
              <a:defRPr/>
            </a:pPr>
            <a:r>
              <a:rPr lang="en-US" sz="2000" dirty="0">
                <a:latin typeface="Times New Roman" pitchFamily="18" charset="0"/>
                <a:cs typeface="Times New Roman" pitchFamily="18" charset="0"/>
              </a:rPr>
              <a:t>If there is no free frames, choose a victim frame that is to replaced with the desired page</a:t>
            </a:r>
          </a:p>
          <a:p>
            <a:pPr lvl="2">
              <a:spcBef>
                <a:spcPts val="600"/>
              </a:spcBef>
              <a:buFont typeface="Wingdings" panose="05000000000000000000" pitchFamily="2" charset="2"/>
              <a:buChar char="Ø"/>
              <a:defRPr/>
            </a:pPr>
            <a:r>
              <a:rPr lang="en-US" sz="2000" dirty="0">
                <a:latin typeface="Times New Roman" pitchFamily="18" charset="0"/>
                <a:cs typeface="Times New Roman" pitchFamily="18" charset="0"/>
              </a:rPr>
              <a:t>The victim frame is chosen by the pointer, where the pointer choses a victim frame which will be referred very later in the future</a:t>
            </a:r>
          </a:p>
          <a:p>
            <a:pPr lvl="2">
              <a:spcBef>
                <a:spcPts val="600"/>
              </a:spcBef>
              <a:buFont typeface="Wingdings" panose="05000000000000000000" pitchFamily="2" charset="2"/>
              <a:buChar char="Ø"/>
              <a:defRPr/>
            </a:pPr>
            <a:r>
              <a:rPr lang="en-US" sz="2000" dirty="0">
                <a:latin typeface="Times New Roman" pitchFamily="18" charset="0"/>
                <a:cs typeface="Times New Roman" pitchFamily="18" charset="0"/>
              </a:rPr>
              <a:t>Now the desired page is located in the main memory which caused the page fault</a:t>
            </a:r>
          </a:p>
        </p:txBody>
      </p:sp>
      <p:pic>
        <p:nvPicPr>
          <p:cNvPr id="24579" name="Picture 3"/>
          <p:cNvPicPr>
            <a:picLocks noChangeAspect="1" noChangeArrowheads="1"/>
          </p:cNvPicPr>
          <p:nvPr/>
        </p:nvPicPr>
        <p:blipFill>
          <a:blip r:embed="rId2" cstate="print"/>
          <a:srcRect/>
          <a:stretch>
            <a:fillRect/>
          </a:stretch>
        </p:blipFill>
        <p:spPr bwMode="auto">
          <a:xfrm>
            <a:off x="7812360" y="11737"/>
            <a:ext cx="1331640" cy="638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40</a:t>
            </a:fld>
            <a:endParaRPr lang="en-IN">
              <a:solidFill>
                <a:prstClr val="black">
                  <a:tint val="75000"/>
                </a:prstClr>
              </a:solidFill>
            </a:endParaRPr>
          </a:p>
        </p:txBody>
      </p:sp>
    </p:spTree>
    <p:extLst>
      <p:ext uri="{BB962C8B-B14F-4D97-AF65-F5344CB8AC3E}">
        <p14:creationId xmlns:p14="http://schemas.microsoft.com/office/powerpoint/2010/main" val="838875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2"/>
          <p:cNvPicPr>
            <a:picLocks noGrp="1" noChangeAspect="1" noChangeArrowheads="1"/>
          </p:cNvPicPr>
          <p:nvPr>
            <p:ph idx="1"/>
          </p:nvPr>
        </p:nvPicPr>
        <p:blipFill>
          <a:blip r:embed="rId2" cstate="print"/>
          <a:srcRect/>
          <a:stretch>
            <a:fillRect/>
          </a:stretch>
        </p:blipFill>
        <p:spPr>
          <a:xfrm>
            <a:off x="93052" y="18047"/>
            <a:ext cx="9050948" cy="3456384"/>
          </a:xfrm>
          <a:noFill/>
        </p:spPr>
      </p:pic>
      <p:pic>
        <p:nvPicPr>
          <p:cNvPr id="28674" name="Picture 2"/>
          <p:cNvPicPr>
            <a:picLocks noChangeAspect="1" noChangeArrowheads="1"/>
          </p:cNvPicPr>
          <p:nvPr/>
        </p:nvPicPr>
        <p:blipFill>
          <a:blip r:embed="rId3" cstate="print"/>
          <a:srcRect/>
          <a:stretch>
            <a:fillRect/>
          </a:stretch>
        </p:blipFill>
        <p:spPr bwMode="auto">
          <a:xfrm>
            <a:off x="7600950" y="0"/>
            <a:ext cx="1543050" cy="638175"/>
          </a:xfrm>
          <a:prstGeom prst="rect">
            <a:avLst/>
          </a:prstGeom>
          <a:noFill/>
          <a:ln w="9525">
            <a:noFill/>
            <a:miter lim="800000"/>
            <a:headEnd/>
            <a:tailEnd/>
          </a:ln>
        </p:spPr>
      </p:pic>
      <p:graphicFrame>
        <p:nvGraphicFramePr>
          <p:cNvPr id="3" name="Table 2"/>
          <p:cNvGraphicFramePr>
            <a:graphicFrameLocks noGrp="1"/>
          </p:cNvGraphicFramePr>
          <p:nvPr>
            <p:extLst>
              <p:ext uri="{D42A27DB-BD31-4B8C-83A1-F6EECF244321}">
                <p14:modId xmlns:p14="http://schemas.microsoft.com/office/powerpoint/2010/main" val="676572086"/>
              </p:ext>
            </p:extLst>
          </p:nvPr>
        </p:nvGraphicFramePr>
        <p:xfrm>
          <a:off x="416615" y="3488650"/>
          <a:ext cx="8208910" cy="741680"/>
        </p:xfrm>
        <a:graphic>
          <a:graphicData uri="http://schemas.openxmlformats.org/drawingml/2006/table">
            <a:tbl>
              <a:tblPr firstRow="1" bandRow="1">
                <a:tableStyleId>{5940675A-B579-460E-94D1-54222C63F5DA}</a:tableStyleId>
              </a:tblPr>
              <a:tblGrid>
                <a:gridCol w="820891">
                  <a:extLst>
                    <a:ext uri="{9D8B030D-6E8A-4147-A177-3AD203B41FA5}">
                      <a16:colId xmlns:a16="http://schemas.microsoft.com/office/drawing/2014/main" val="506189320"/>
                    </a:ext>
                  </a:extLst>
                </a:gridCol>
                <a:gridCol w="820891">
                  <a:extLst>
                    <a:ext uri="{9D8B030D-6E8A-4147-A177-3AD203B41FA5}">
                      <a16:colId xmlns:a16="http://schemas.microsoft.com/office/drawing/2014/main" val="1328637104"/>
                    </a:ext>
                  </a:extLst>
                </a:gridCol>
                <a:gridCol w="820891">
                  <a:extLst>
                    <a:ext uri="{9D8B030D-6E8A-4147-A177-3AD203B41FA5}">
                      <a16:colId xmlns:a16="http://schemas.microsoft.com/office/drawing/2014/main" val="696288248"/>
                    </a:ext>
                  </a:extLst>
                </a:gridCol>
                <a:gridCol w="820891">
                  <a:extLst>
                    <a:ext uri="{9D8B030D-6E8A-4147-A177-3AD203B41FA5}">
                      <a16:colId xmlns:a16="http://schemas.microsoft.com/office/drawing/2014/main" val="1261823033"/>
                    </a:ext>
                  </a:extLst>
                </a:gridCol>
                <a:gridCol w="820891">
                  <a:extLst>
                    <a:ext uri="{9D8B030D-6E8A-4147-A177-3AD203B41FA5}">
                      <a16:colId xmlns:a16="http://schemas.microsoft.com/office/drawing/2014/main" val="2987785223"/>
                    </a:ext>
                  </a:extLst>
                </a:gridCol>
                <a:gridCol w="820891">
                  <a:extLst>
                    <a:ext uri="{9D8B030D-6E8A-4147-A177-3AD203B41FA5}">
                      <a16:colId xmlns:a16="http://schemas.microsoft.com/office/drawing/2014/main" val="84642304"/>
                    </a:ext>
                  </a:extLst>
                </a:gridCol>
                <a:gridCol w="820891">
                  <a:extLst>
                    <a:ext uri="{9D8B030D-6E8A-4147-A177-3AD203B41FA5}">
                      <a16:colId xmlns:a16="http://schemas.microsoft.com/office/drawing/2014/main" val="2467617903"/>
                    </a:ext>
                  </a:extLst>
                </a:gridCol>
                <a:gridCol w="820891">
                  <a:extLst>
                    <a:ext uri="{9D8B030D-6E8A-4147-A177-3AD203B41FA5}">
                      <a16:colId xmlns:a16="http://schemas.microsoft.com/office/drawing/2014/main" val="2469013615"/>
                    </a:ext>
                  </a:extLst>
                </a:gridCol>
                <a:gridCol w="820891">
                  <a:extLst>
                    <a:ext uri="{9D8B030D-6E8A-4147-A177-3AD203B41FA5}">
                      <a16:colId xmlns:a16="http://schemas.microsoft.com/office/drawing/2014/main" val="4053962293"/>
                    </a:ext>
                  </a:extLst>
                </a:gridCol>
                <a:gridCol w="820891">
                  <a:extLst>
                    <a:ext uri="{9D8B030D-6E8A-4147-A177-3AD203B41FA5}">
                      <a16:colId xmlns:a16="http://schemas.microsoft.com/office/drawing/2014/main" val="2585576816"/>
                    </a:ext>
                  </a:extLst>
                </a:gridCol>
              </a:tblGrid>
              <a:tr h="370840">
                <a:tc>
                  <a:txBody>
                    <a:bodyPr/>
                    <a:lstStyle/>
                    <a:p>
                      <a:pPr algn="ctr"/>
                      <a:r>
                        <a:rPr lang="en-US" sz="1200" dirty="0"/>
                        <a:t>1</a:t>
                      </a:r>
                    </a:p>
                  </a:txBody>
                  <a:tcPr anchor="ctr"/>
                </a:tc>
                <a:tc>
                  <a:txBody>
                    <a:bodyPr/>
                    <a:lstStyle/>
                    <a:p>
                      <a:pPr algn="ctr"/>
                      <a:r>
                        <a:rPr lang="en-US" sz="1200" dirty="0"/>
                        <a:t>2</a:t>
                      </a:r>
                    </a:p>
                  </a:txBody>
                  <a:tcPr anchor="ctr"/>
                </a:tc>
                <a:tc>
                  <a:txBody>
                    <a:bodyPr/>
                    <a:lstStyle/>
                    <a:p>
                      <a:pPr algn="ctr"/>
                      <a:r>
                        <a:rPr lang="en-US" sz="1200" dirty="0"/>
                        <a:t>3</a:t>
                      </a:r>
                    </a:p>
                  </a:txBody>
                  <a:tcPr anchor="ctr"/>
                </a:tc>
                <a:tc>
                  <a:txBody>
                    <a:bodyPr/>
                    <a:lstStyle/>
                    <a:p>
                      <a:pPr algn="ctr"/>
                      <a:r>
                        <a:rPr lang="en-US" sz="1200" dirty="0"/>
                        <a:t>4</a:t>
                      </a:r>
                    </a:p>
                  </a:txBody>
                  <a:tcPr anchor="ctr"/>
                </a:tc>
                <a:tc>
                  <a:txBody>
                    <a:bodyPr/>
                    <a:lstStyle/>
                    <a:p>
                      <a:pPr algn="ctr"/>
                      <a:r>
                        <a:rPr lang="en-US" sz="1200" dirty="0"/>
                        <a:t>5</a:t>
                      </a:r>
                    </a:p>
                  </a:txBody>
                  <a:tcPr anchor="ctr"/>
                </a:tc>
                <a:tc>
                  <a:txBody>
                    <a:bodyPr/>
                    <a:lstStyle/>
                    <a:p>
                      <a:pPr algn="ctr"/>
                      <a:r>
                        <a:rPr lang="en-US" sz="1200" dirty="0"/>
                        <a:t>6</a:t>
                      </a:r>
                    </a:p>
                  </a:txBody>
                  <a:tcPr anchor="ctr"/>
                </a:tc>
                <a:tc>
                  <a:txBody>
                    <a:bodyPr/>
                    <a:lstStyle/>
                    <a:p>
                      <a:pPr algn="ctr"/>
                      <a:r>
                        <a:rPr lang="en-US" sz="1200" dirty="0"/>
                        <a:t>7</a:t>
                      </a:r>
                    </a:p>
                  </a:txBody>
                  <a:tcPr anchor="ctr"/>
                </a:tc>
                <a:tc>
                  <a:txBody>
                    <a:bodyPr/>
                    <a:lstStyle/>
                    <a:p>
                      <a:pPr algn="ctr"/>
                      <a:r>
                        <a:rPr lang="en-US" sz="1200" dirty="0"/>
                        <a:t>8</a:t>
                      </a:r>
                    </a:p>
                  </a:txBody>
                  <a:tcPr anchor="ctr"/>
                </a:tc>
                <a:tc>
                  <a:txBody>
                    <a:bodyPr/>
                    <a:lstStyle/>
                    <a:p>
                      <a:pPr algn="ctr"/>
                      <a:r>
                        <a:rPr lang="en-US" sz="1200" dirty="0"/>
                        <a:t>9</a:t>
                      </a:r>
                    </a:p>
                  </a:txBody>
                  <a:tcPr anchor="ctr"/>
                </a:tc>
                <a:tc>
                  <a:txBody>
                    <a:bodyPr/>
                    <a:lstStyle/>
                    <a:p>
                      <a:pPr algn="ctr"/>
                      <a:r>
                        <a:rPr lang="en-US" sz="1200" dirty="0"/>
                        <a:t>10</a:t>
                      </a:r>
                    </a:p>
                  </a:txBody>
                  <a:tcPr anchor="ctr"/>
                </a:tc>
                <a:extLst>
                  <a:ext uri="{0D108BD9-81ED-4DB2-BD59-A6C34878D82A}">
                    <a16:rowId xmlns:a16="http://schemas.microsoft.com/office/drawing/2014/main" val="688772876"/>
                  </a:ext>
                </a:extLst>
              </a:tr>
              <a:tr h="370840">
                <a:tc>
                  <a:txBody>
                    <a:bodyPr/>
                    <a:lstStyle/>
                    <a:p>
                      <a:pPr algn="ctr"/>
                      <a:r>
                        <a:rPr lang="en-US" dirty="0"/>
                        <a:t>4</a:t>
                      </a:r>
                    </a:p>
                  </a:txBody>
                  <a:tcPr anchor="ctr"/>
                </a:tc>
                <a:tc>
                  <a:txBody>
                    <a:bodyPr/>
                    <a:lstStyle/>
                    <a:p>
                      <a:pPr algn="ctr"/>
                      <a:r>
                        <a:rPr lang="en-US" dirty="0"/>
                        <a:t>7</a:t>
                      </a:r>
                    </a:p>
                  </a:txBody>
                  <a:tcPr anchor="ctr"/>
                </a:tc>
                <a:tc>
                  <a:txBody>
                    <a:bodyPr/>
                    <a:lstStyle/>
                    <a:p>
                      <a:pPr algn="ctr"/>
                      <a:r>
                        <a:rPr lang="en-US" dirty="0"/>
                        <a:t>6</a:t>
                      </a:r>
                    </a:p>
                  </a:txBody>
                  <a:tcPr anchor="ctr"/>
                </a:tc>
                <a:tc>
                  <a:txBody>
                    <a:bodyPr/>
                    <a:lstStyle/>
                    <a:p>
                      <a:pPr algn="ctr"/>
                      <a:r>
                        <a:rPr lang="en-US" dirty="0"/>
                        <a:t>1</a:t>
                      </a:r>
                    </a:p>
                  </a:txBody>
                  <a:tcPr anchor="ctr"/>
                </a:tc>
                <a:tc>
                  <a:txBody>
                    <a:bodyPr/>
                    <a:lstStyle/>
                    <a:p>
                      <a:pPr algn="ctr"/>
                      <a:r>
                        <a:rPr lang="en-US" dirty="0"/>
                        <a:t>7</a:t>
                      </a:r>
                    </a:p>
                  </a:txBody>
                  <a:tcPr anchor="ctr"/>
                </a:tc>
                <a:tc>
                  <a:txBody>
                    <a:bodyPr/>
                    <a:lstStyle/>
                    <a:p>
                      <a:pPr algn="ctr"/>
                      <a:r>
                        <a:rPr lang="en-US" dirty="0"/>
                        <a:t>6</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7</a:t>
                      </a:r>
                    </a:p>
                  </a:txBody>
                  <a:tcPr anchor="ctr"/>
                </a:tc>
                <a:tc>
                  <a:txBody>
                    <a:bodyPr/>
                    <a:lstStyle/>
                    <a:p>
                      <a:pPr algn="ctr"/>
                      <a:r>
                        <a:rPr lang="en-US" dirty="0"/>
                        <a:t>2</a:t>
                      </a:r>
                    </a:p>
                  </a:txBody>
                  <a:tcPr anchor="ctr"/>
                </a:tc>
                <a:extLst>
                  <a:ext uri="{0D108BD9-81ED-4DB2-BD59-A6C34878D82A}">
                    <a16:rowId xmlns:a16="http://schemas.microsoft.com/office/drawing/2014/main" val="1424954590"/>
                  </a:ext>
                </a:extLst>
              </a:tr>
            </a:tbl>
          </a:graphicData>
        </a:graphic>
      </p:graphicFrame>
      <p:sp>
        <p:nvSpPr>
          <p:cNvPr id="5" name="Up Arrow 4"/>
          <p:cNvSpPr/>
          <p:nvPr/>
        </p:nvSpPr>
        <p:spPr>
          <a:xfrm>
            <a:off x="576427" y="4279978"/>
            <a:ext cx="360040" cy="10259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TextBox 5"/>
          <p:cNvSpPr txBox="1"/>
          <p:nvPr/>
        </p:nvSpPr>
        <p:spPr>
          <a:xfrm>
            <a:off x="19090" y="5367696"/>
            <a:ext cx="1407135" cy="923330"/>
          </a:xfrm>
          <a:prstGeom prst="rect">
            <a:avLst/>
          </a:prstGeom>
          <a:noFill/>
          <a:ln>
            <a:solidFill>
              <a:schemeClr val="tx1">
                <a:lumMod val="50000"/>
                <a:lumOff val="50000"/>
              </a:schemeClr>
            </a:solidFill>
          </a:ln>
        </p:spPr>
        <p:txBody>
          <a:bodyPr wrap="square" rtlCol="0">
            <a:spAutoFit/>
          </a:bodyPr>
          <a:lstStyle/>
          <a:p>
            <a:r>
              <a:rPr lang="en-US" dirty="0">
                <a:solidFill>
                  <a:prstClr val="black"/>
                </a:solidFill>
              </a:rPr>
              <a:t>4 is not referred in the future</a:t>
            </a:r>
          </a:p>
        </p:txBody>
      </p:sp>
      <p:sp>
        <p:nvSpPr>
          <p:cNvPr id="9" name="Up Arrow 8"/>
          <p:cNvSpPr/>
          <p:nvPr/>
        </p:nvSpPr>
        <p:spPr>
          <a:xfrm>
            <a:off x="1539724" y="4279978"/>
            <a:ext cx="360040" cy="9492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Box 9"/>
          <p:cNvSpPr txBox="1"/>
          <p:nvPr/>
        </p:nvSpPr>
        <p:spPr>
          <a:xfrm>
            <a:off x="1564626" y="5249085"/>
            <a:ext cx="1677243" cy="1200329"/>
          </a:xfrm>
          <a:prstGeom prst="rect">
            <a:avLst/>
          </a:prstGeom>
          <a:noFill/>
          <a:ln>
            <a:solidFill>
              <a:schemeClr val="tx1">
                <a:lumMod val="65000"/>
                <a:lumOff val="35000"/>
              </a:schemeClr>
            </a:solidFill>
          </a:ln>
        </p:spPr>
        <p:txBody>
          <a:bodyPr wrap="square" rtlCol="0">
            <a:spAutoFit/>
          </a:bodyPr>
          <a:lstStyle/>
          <a:p>
            <a:r>
              <a:rPr lang="en-US" dirty="0">
                <a:solidFill>
                  <a:prstClr val="black"/>
                </a:solidFill>
              </a:rPr>
              <a:t>7 is again referred in 5</a:t>
            </a:r>
            <a:r>
              <a:rPr lang="en-US" baseline="30000" dirty="0">
                <a:solidFill>
                  <a:prstClr val="black"/>
                </a:solidFill>
              </a:rPr>
              <a:t>th</a:t>
            </a:r>
            <a:r>
              <a:rPr lang="en-US" dirty="0">
                <a:solidFill>
                  <a:prstClr val="black"/>
                </a:solidFill>
              </a:rPr>
              <a:t> and 9</a:t>
            </a:r>
            <a:r>
              <a:rPr lang="en-US" baseline="30000" dirty="0">
                <a:solidFill>
                  <a:prstClr val="black"/>
                </a:solidFill>
              </a:rPr>
              <a:t>th</a:t>
            </a:r>
            <a:r>
              <a:rPr lang="en-US" dirty="0">
                <a:solidFill>
                  <a:prstClr val="black"/>
                </a:solidFill>
              </a:rPr>
              <a:t> position in the future</a:t>
            </a:r>
          </a:p>
        </p:txBody>
      </p:sp>
      <p:sp>
        <p:nvSpPr>
          <p:cNvPr id="11" name="Up Arrow 10"/>
          <p:cNvSpPr/>
          <p:nvPr/>
        </p:nvSpPr>
        <p:spPr>
          <a:xfrm rot="17857913">
            <a:off x="2999838" y="3859244"/>
            <a:ext cx="360040" cy="1810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p:nvSpPr>
        <p:spPr>
          <a:xfrm>
            <a:off x="3491194" y="5229197"/>
            <a:ext cx="1677243" cy="1200329"/>
          </a:xfrm>
          <a:prstGeom prst="rect">
            <a:avLst/>
          </a:prstGeom>
          <a:noFill/>
          <a:ln>
            <a:solidFill>
              <a:schemeClr val="tx1">
                <a:lumMod val="65000"/>
                <a:lumOff val="35000"/>
              </a:schemeClr>
            </a:solidFill>
          </a:ln>
        </p:spPr>
        <p:txBody>
          <a:bodyPr wrap="square" rtlCol="0">
            <a:spAutoFit/>
          </a:bodyPr>
          <a:lstStyle/>
          <a:p>
            <a:r>
              <a:rPr lang="en-US" dirty="0">
                <a:solidFill>
                  <a:prstClr val="black"/>
                </a:solidFill>
              </a:rPr>
              <a:t>6 is again referred in 6</a:t>
            </a:r>
            <a:r>
              <a:rPr lang="en-US" baseline="30000" dirty="0">
                <a:solidFill>
                  <a:prstClr val="black"/>
                </a:solidFill>
              </a:rPr>
              <a:t>th</a:t>
            </a:r>
            <a:r>
              <a:rPr lang="en-US" dirty="0">
                <a:solidFill>
                  <a:prstClr val="black"/>
                </a:solidFill>
              </a:rPr>
              <a:t> position in the future</a:t>
            </a:r>
          </a:p>
        </p:txBody>
      </p:sp>
      <p:sp>
        <p:nvSpPr>
          <p:cNvPr id="13" name="Up Arrow 12"/>
          <p:cNvSpPr/>
          <p:nvPr/>
        </p:nvSpPr>
        <p:spPr>
          <a:xfrm rot="17456383">
            <a:off x="4341050" y="3568894"/>
            <a:ext cx="360040" cy="23115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TextBox 13"/>
          <p:cNvSpPr txBox="1"/>
          <p:nvPr/>
        </p:nvSpPr>
        <p:spPr>
          <a:xfrm>
            <a:off x="5417762" y="5229197"/>
            <a:ext cx="1677243" cy="1200329"/>
          </a:xfrm>
          <a:prstGeom prst="rect">
            <a:avLst/>
          </a:prstGeom>
          <a:noFill/>
          <a:ln>
            <a:solidFill>
              <a:schemeClr val="tx1">
                <a:lumMod val="65000"/>
                <a:lumOff val="35000"/>
              </a:schemeClr>
            </a:solidFill>
          </a:ln>
        </p:spPr>
        <p:txBody>
          <a:bodyPr wrap="square" rtlCol="0">
            <a:spAutoFit/>
          </a:bodyPr>
          <a:lstStyle/>
          <a:p>
            <a:r>
              <a:rPr lang="en-US" dirty="0">
                <a:solidFill>
                  <a:prstClr val="black"/>
                </a:solidFill>
              </a:rPr>
              <a:t>1 is again referred in 7</a:t>
            </a:r>
            <a:r>
              <a:rPr lang="en-US" baseline="30000" dirty="0">
                <a:solidFill>
                  <a:prstClr val="black"/>
                </a:solidFill>
              </a:rPr>
              <a:t>th</a:t>
            </a:r>
            <a:r>
              <a:rPr lang="en-US" dirty="0">
                <a:solidFill>
                  <a:prstClr val="black"/>
                </a:solidFill>
              </a:rPr>
              <a:t> position in the future</a:t>
            </a:r>
          </a:p>
        </p:txBody>
      </p:sp>
      <p:sp>
        <p:nvSpPr>
          <p:cNvPr id="15" name="Up Arrow 14"/>
          <p:cNvSpPr/>
          <p:nvPr/>
        </p:nvSpPr>
        <p:spPr>
          <a:xfrm rot="18635308">
            <a:off x="7010004" y="4126122"/>
            <a:ext cx="360040" cy="11712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p:nvSpPr>
        <p:spPr>
          <a:xfrm>
            <a:off x="7371806" y="5229200"/>
            <a:ext cx="1677243" cy="1200329"/>
          </a:xfrm>
          <a:prstGeom prst="rect">
            <a:avLst/>
          </a:prstGeom>
          <a:noFill/>
          <a:ln>
            <a:solidFill>
              <a:schemeClr val="tx1">
                <a:lumMod val="65000"/>
                <a:lumOff val="35000"/>
              </a:schemeClr>
            </a:solidFill>
          </a:ln>
        </p:spPr>
        <p:txBody>
          <a:bodyPr wrap="square" rtlCol="0">
            <a:spAutoFit/>
          </a:bodyPr>
          <a:lstStyle/>
          <a:p>
            <a:r>
              <a:rPr lang="en-US" dirty="0">
                <a:solidFill>
                  <a:prstClr val="black"/>
                </a:solidFill>
              </a:rPr>
              <a:t>2 is again referred in 10</a:t>
            </a:r>
            <a:r>
              <a:rPr lang="en-US" baseline="30000" dirty="0">
                <a:solidFill>
                  <a:prstClr val="black"/>
                </a:solidFill>
              </a:rPr>
              <a:t>th</a:t>
            </a:r>
            <a:r>
              <a:rPr lang="en-US" dirty="0">
                <a:solidFill>
                  <a:prstClr val="black"/>
                </a:solidFill>
              </a:rPr>
              <a:t> position in the future</a:t>
            </a: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41</a:t>
            </a:fld>
            <a:endParaRPr lang="en-IN">
              <a:solidFill>
                <a:prstClr val="black">
                  <a:tint val="75000"/>
                </a:prstClr>
              </a:solidFill>
            </a:endParaRPr>
          </a:p>
        </p:txBody>
      </p:sp>
    </p:spTree>
    <p:extLst>
      <p:ext uri="{BB962C8B-B14F-4D97-AF65-F5344CB8AC3E}">
        <p14:creationId xmlns:p14="http://schemas.microsoft.com/office/powerpoint/2010/main" val="368828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0799"/>
            <a:ext cx="8229600" cy="1143000"/>
          </a:xfrm>
        </p:spPr>
        <p:txBody>
          <a:bodyPr rtlCol="0">
            <a:normAutofit fontScale="90000"/>
          </a:bodyPr>
          <a:lstStyle/>
          <a:p>
            <a:pPr eaLnBrk="1" fontAlgn="auto" hangingPunct="1">
              <a:spcAft>
                <a:spcPts val="0"/>
              </a:spcAft>
              <a:defRPr/>
            </a:pPr>
            <a:br>
              <a:rPr lang="en-US" b="1" dirty="0"/>
            </a:br>
            <a:r>
              <a:rPr lang="en-US" sz="4000" dirty="0">
                <a:solidFill>
                  <a:srgbClr val="FF0000"/>
                </a:solidFill>
                <a:latin typeface="Times New Roman" panose="02020603050405020304" pitchFamily="18" charset="0"/>
                <a:cs typeface="Times New Roman" pitchFamily="18" charset="0"/>
              </a:rPr>
              <a:t>LRU Page Replacement Algorithm</a:t>
            </a:r>
            <a:br>
              <a:rPr lang="en-US" sz="4900" dirty="0">
                <a:latin typeface="Times New Roman" panose="02020603050405020304" pitchFamily="18" charset="0"/>
                <a:cs typeface="Times New Roman" pitchFamily="18" charset="0"/>
              </a:rPr>
            </a:br>
            <a:endParaRPr lang="en-US" sz="4900" dirty="0">
              <a:latin typeface="Times New Roman" panose="02020603050405020304" pitchFamily="18" charset="0"/>
              <a:cs typeface="Times New Roman" pitchFamily="18" charset="0"/>
            </a:endParaRPr>
          </a:p>
        </p:txBody>
      </p:sp>
      <p:sp>
        <p:nvSpPr>
          <p:cNvPr id="7171" name="Content Placeholder 2"/>
          <p:cNvSpPr>
            <a:spLocks noGrp="1"/>
          </p:cNvSpPr>
          <p:nvPr>
            <p:ph idx="1"/>
          </p:nvPr>
        </p:nvSpPr>
        <p:spPr>
          <a:xfrm>
            <a:off x="457200" y="1916832"/>
            <a:ext cx="8229600" cy="4525963"/>
          </a:xfrm>
        </p:spPr>
        <p:txBody>
          <a:bodyPr/>
          <a:lstStyle/>
          <a:p>
            <a:pPr algn="just" eaLnBrk="1" hangingPunct="1">
              <a:spcBef>
                <a:spcPts val="1800"/>
              </a:spcBef>
              <a:buFont typeface="Wingdings" panose="05000000000000000000" pitchFamily="2" charset="2"/>
              <a:buChar char="Ø"/>
            </a:pPr>
            <a:r>
              <a:rPr lang="en-US" sz="2400" dirty="0">
                <a:latin typeface="Times New Roman" pitchFamily="18" charset="0"/>
                <a:cs typeface="Times New Roman" pitchFamily="18" charset="0"/>
              </a:rPr>
              <a:t>As the name suggests, this algorithm works on the principle of “</a:t>
            </a:r>
            <a:r>
              <a:rPr lang="en-US" sz="2400" b="1" dirty="0">
                <a:latin typeface="Times New Roman" pitchFamily="18" charset="0"/>
                <a:cs typeface="Times New Roman" pitchFamily="18" charset="0"/>
              </a:rPr>
              <a:t>Least Recently Used</a:t>
            </a:r>
            <a:r>
              <a:rPr lang="en-US" sz="2400" dirty="0">
                <a:latin typeface="Times New Roman" pitchFamily="18" charset="0"/>
                <a:cs typeface="Times New Roman" pitchFamily="18" charset="0"/>
              </a:rPr>
              <a:t>“.</a:t>
            </a:r>
          </a:p>
          <a:p>
            <a:pPr algn="just" eaLnBrk="1" hangingPunct="1">
              <a:spcBef>
                <a:spcPts val="1800"/>
              </a:spcBef>
              <a:buFont typeface="Wingdings" panose="05000000000000000000" pitchFamily="2" charset="2"/>
              <a:buChar char="Ø"/>
            </a:pPr>
            <a:r>
              <a:rPr lang="en-US" sz="2400" dirty="0">
                <a:latin typeface="Times New Roman" pitchFamily="18" charset="0"/>
                <a:cs typeface="Times New Roman" pitchFamily="18" charset="0"/>
              </a:rPr>
              <a:t>It replaces the page that has not been referred by the CPU for the longest time.</a:t>
            </a:r>
          </a:p>
          <a:p>
            <a:pPr algn="just">
              <a:spcBef>
                <a:spcPts val="180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Use past knowledge rather than future</a:t>
            </a:r>
          </a:p>
          <a:p>
            <a:pPr algn="just">
              <a:spcBef>
                <a:spcPts val="180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Additionally LRU can be implemented using counter and stack</a:t>
            </a:r>
          </a:p>
          <a:p>
            <a:pPr eaLnBrk="1" hangingPunct="1"/>
            <a:endParaRPr lang="en-US" dirty="0">
              <a:latin typeface="Times New Roman" pitchFamily="18" charset="0"/>
              <a:cs typeface="Times New Roman" pitchFamily="18" charset="0"/>
            </a:endParaRPr>
          </a:p>
          <a:p>
            <a:pPr eaLnBrk="1" hangingPunct="1"/>
            <a:endParaRPr lang="en-US" dirty="0"/>
          </a:p>
        </p:txBody>
      </p:sp>
      <p:pic>
        <p:nvPicPr>
          <p:cNvPr id="23554" name="Picture 2"/>
          <p:cNvPicPr>
            <a:picLocks noChangeAspect="1" noChangeArrowheads="1"/>
          </p:cNvPicPr>
          <p:nvPr/>
        </p:nvPicPr>
        <p:blipFill>
          <a:blip r:embed="rId2" cstate="print"/>
          <a:srcRect/>
          <a:stretch>
            <a:fillRect/>
          </a:stretch>
        </p:blipFill>
        <p:spPr bwMode="auto">
          <a:xfrm>
            <a:off x="7236296" y="18864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42</a:t>
            </a:fld>
            <a:endParaRPr lang="en-IN">
              <a:solidFill>
                <a:prstClr val="black">
                  <a:tint val="75000"/>
                </a:prstClr>
              </a:solidFill>
            </a:endParaRPr>
          </a:p>
        </p:txBody>
      </p:sp>
    </p:spTree>
    <p:extLst>
      <p:ext uri="{BB962C8B-B14F-4D97-AF65-F5344CB8AC3E}">
        <p14:creationId xmlns:p14="http://schemas.microsoft.com/office/powerpoint/2010/main" val="847070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p:cNvPicPr>
            <a:picLocks noGrp="1" noChangeAspect="1" noChangeArrowheads="1"/>
          </p:cNvPicPr>
          <p:nvPr>
            <p:ph idx="1"/>
          </p:nvPr>
        </p:nvPicPr>
        <p:blipFill>
          <a:blip r:embed="rId2" cstate="print"/>
          <a:srcRect/>
          <a:stretch>
            <a:fillRect/>
          </a:stretch>
        </p:blipFill>
        <p:spPr>
          <a:xfrm>
            <a:off x="12786" y="485806"/>
            <a:ext cx="9030671" cy="4313700"/>
          </a:xfrm>
          <a:noFill/>
        </p:spPr>
      </p:pic>
      <p:pic>
        <p:nvPicPr>
          <p:cNvPr id="27650" name="Picture 2"/>
          <p:cNvPicPr>
            <a:picLocks noChangeAspect="1" noChangeArrowheads="1"/>
          </p:cNvPicPr>
          <p:nvPr/>
        </p:nvPicPr>
        <p:blipFill>
          <a:blip r:embed="rId3" cstate="print"/>
          <a:srcRect/>
          <a:stretch>
            <a:fillRect/>
          </a:stretch>
        </p:blipFill>
        <p:spPr bwMode="auto">
          <a:xfrm>
            <a:off x="7600950" y="0"/>
            <a:ext cx="1543050" cy="638175"/>
          </a:xfrm>
          <a:prstGeom prst="rect">
            <a:avLst/>
          </a:prstGeom>
          <a:noFill/>
          <a:ln w="9525">
            <a:noFill/>
            <a:miter lim="800000"/>
            <a:headEnd/>
            <a:tailEnd/>
          </a:ln>
        </p:spPr>
      </p:pic>
      <p:graphicFrame>
        <p:nvGraphicFramePr>
          <p:cNvPr id="6" name="Table 5"/>
          <p:cNvGraphicFramePr>
            <a:graphicFrameLocks noGrp="1"/>
          </p:cNvGraphicFramePr>
          <p:nvPr>
            <p:extLst>
              <p:ext uri="{D42A27DB-BD31-4B8C-83A1-F6EECF244321}">
                <p14:modId xmlns:p14="http://schemas.microsoft.com/office/powerpoint/2010/main" val="3491819976"/>
              </p:ext>
            </p:extLst>
          </p:nvPr>
        </p:nvGraphicFramePr>
        <p:xfrm>
          <a:off x="1979712" y="1136440"/>
          <a:ext cx="6840760" cy="370840"/>
        </p:xfrm>
        <a:graphic>
          <a:graphicData uri="http://schemas.openxmlformats.org/drawingml/2006/table">
            <a:tbl>
              <a:tblPr firstRow="1" bandRow="1">
                <a:tableStyleId>{5940675A-B579-460E-94D1-54222C63F5DA}</a:tableStyleId>
              </a:tblPr>
              <a:tblGrid>
                <a:gridCol w="684076">
                  <a:extLst>
                    <a:ext uri="{9D8B030D-6E8A-4147-A177-3AD203B41FA5}">
                      <a16:colId xmlns:a16="http://schemas.microsoft.com/office/drawing/2014/main" val="506189320"/>
                    </a:ext>
                  </a:extLst>
                </a:gridCol>
                <a:gridCol w="684076">
                  <a:extLst>
                    <a:ext uri="{9D8B030D-6E8A-4147-A177-3AD203B41FA5}">
                      <a16:colId xmlns:a16="http://schemas.microsoft.com/office/drawing/2014/main" val="1328637104"/>
                    </a:ext>
                  </a:extLst>
                </a:gridCol>
                <a:gridCol w="684076">
                  <a:extLst>
                    <a:ext uri="{9D8B030D-6E8A-4147-A177-3AD203B41FA5}">
                      <a16:colId xmlns:a16="http://schemas.microsoft.com/office/drawing/2014/main" val="696288248"/>
                    </a:ext>
                  </a:extLst>
                </a:gridCol>
                <a:gridCol w="684076">
                  <a:extLst>
                    <a:ext uri="{9D8B030D-6E8A-4147-A177-3AD203B41FA5}">
                      <a16:colId xmlns:a16="http://schemas.microsoft.com/office/drawing/2014/main" val="1261823033"/>
                    </a:ext>
                  </a:extLst>
                </a:gridCol>
                <a:gridCol w="684076">
                  <a:extLst>
                    <a:ext uri="{9D8B030D-6E8A-4147-A177-3AD203B41FA5}">
                      <a16:colId xmlns:a16="http://schemas.microsoft.com/office/drawing/2014/main" val="2987785223"/>
                    </a:ext>
                  </a:extLst>
                </a:gridCol>
                <a:gridCol w="684076">
                  <a:extLst>
                    <a:ext uri="{9D8B030D-6E8A-4147-A177-3AD203B41FA5}">
                      <a16:colId xmlns:a16="http://schemas.microsoft.com/office/drawing/2014/main" val="84642304"/>
                    </a:ext>
                  </a:extLst>
                </a:gridCol>
                <a:gridCol w="684076">
                  <a:extLst>
                    <a:ext uri="{9D8B030D-6E8A-4147-A177-3AD203B41FA5}">
                      <a16:colId xmlns:a16="http://schemas.microsoft.com/office/drawing/2014/main" val="2467617903"/>
                    </a:ext>
                  </a:extLst>
                </a:gridCol>
                <a:gridCol w="684076">
                  <a:extLst>
                    <a:ext uri="{9D8B030D-6E8A-4147-A177-3AD203B41FA5}">
                      <a16:colId xmlns:a16="http://schemas.microsoft.com/office/drawing/2014/main" val="2469013615"/>
                    </a:ext>
                  </a:extLst>
                </a:gridCol>
                <a:gridCol w="684076">
                  <a:extLst>
                    <a:ext uri="{9D8B030D-6E8A-4147-A177-3AD203B41FA5}">
                      <a16:colId xmlns:a16="http://schemas.microsoft.com/office/drawing/2014/main" val="4053962293"/>
                    </a:ext>
                  </a:extLst>
                </a:gridCol>
                <a:gridCol w="684076">
                  <a:extLst>
                    <a:ext uri="{9D8B030D-6E8A-4147-A177-3AD203B41FA5}">
                      <a16:colId xmlns:a16="http://schemas.microsoft.com/office/drawing/2014/main" val="2585576816"/>
                    </a:ext>
                  </a:extLst>
                </a:gridCol>
              </a:tblGrid>
              <a:tr h="370840">
                <a:tc>
                  <a:txBody>
                    <a:bodyPr/>
                    <a:lstStyle/>
                    <a:p>
                      <a:pPr algn="ctr"/>
                      <a:r>
                        <a:rPr lang="en-US" sz="1200" dirty="0"/>
                        <a:t>1</a:t>
                      </a:r>
                    </a:p>
                  </a:txBody>
                  <a:tcPr anchor="ctr"/>
                </a:tc>
                <a:tc>
                  <a:txBody>
                    <a:bodyPr/>
                    <a:lstStyle/>
                    <a:p>
                      <a:pPr algn="ctr"/>
                      <a:r>
                        <a:rPr lang="en-US" sz="1200" dirty="0"/>
                        <a:t>2</a:t>
                      </a:r>
                    </a:p>
                  </a:txBody>
                  <a:tcPr anchor="ctr"/>
                </a:tc>
                <a:tc>
                  <a:txBody>
                    <a:bodyPr/>
                    <a:lstStyle/>
                    <a:p>
                      <a:pPr algn="ctr"/>
                      <a:r>
                        <a:rPr lang="en-US" sz="1200" dirty="0"/>
                        <a:t>3</a:t>
                      </a:r>
                    </a:p>
                  </a:txBody>
                  <a:tcPr anchor="ctr"/>
                </a:tc>
                <a:tc>
                  <a:txBody>
                    <a:bodyPr/>
                    <a:lstStyle/>
                    <a:p>
                      <a:pPr algn="ctr"/>
                      <a:r>
                        <a:rPr lang="en-US" sz="1200" dirty="0"/>
                        <a:t>4</a:t>
                      </a:r>
                    </a:p>
                  </a:txBody>
                  <a:tcPr anchor="ctr"/>
                </a:tc>
                <a:tc>
                  <a:txBody>
                    <a:bodyPr/>
                    <a:lstStyle/>
                    <a:p>
                      <a:pPr algn="ctr"/>
                      <a:r>
                        <a:rPr lang="en-US" sz="1200" dirty="0"/>
                        <a:t>5</a:t>
                      </a:r>
                    </a:p>
                  </a:txBody>
                  <a:tcPr anchor="ctr"/>
                </a:tc>
                <a:tc>
                  <a:txBody>
                    <a:bodyPr/>
                    <a:lstStyle/>
                    <a:p>
                      <a:pPr algn="ctr"/>
                      <a:r>
                        <a:rPr lang="en-US" sz="1200" dirty="0"/>
                        <a:t>6</a:t>
                      </a:r>
                    </a:p>
                  </a:txBody>
                  <a:tcPr anchor="ctr"/>
                </a:tc>
                <a:tc>
                  <a:txBody>
                    <a:bodyPr/>
                    <a:lstStyle/>
                    <a:p>
                      <a:pPr algn="ctr"/>
                      <a:r>
                        <a:rPr lang="en-US" sz="1200" dirty="0"/>
                        <a:t>7</a:t>
                      </a:r>
                    </a:p>
                  </a:txBody>
                  <a:tcPr anchor="ctr"/>
                </a:tc>
                <a:tc>
                  <a:txBody>
                    <a:bodyPr/>
                    <a:lstStyle/>
                    <a:p>
                      <a:pPr algn="ctr"/>
                      <a:r>
                        <a:rPr lang="en-US" sz="1200" dirty="0"/>
                        <a:t>8</a:t>
                      </a:r>
                    </a:p>
                  </a:txBody>
                  <a:tcPr anchor="ctr"/>
                </a:tc>
                <a:tc>
                  <a:txBody>
                    <a:bodyPr/>
                    <a:lstStyle/>
                    <a:p>
                      <a:pPr algn="ctr"/>
                      <a:r>
                        <a:rPr lang="en-US" sz="1200" dirty="0"/>
                        <a:t>9</a:t>
                      </a:r>
                    </a:p>
                  </a:txBody>
                  <a:tcPr anchor="ctr"/>
                </a:tc>
                <a:tc>
                  <a:txBody>
                    <a:bodyPr/>
                    <a:lstStyle/>
                    <a:p>
                      <a:pPr algn="ctr"/>
                      <a:r>
                        <a:rPr lang="en-US" sz="1200" dirty="0"/>
                        <a:t>10</a:t>
                      </a:r>
                    </a:p>
                  </a:txBody>
                  <a:tcPr anchor="ctr"/>
                </a:tc>
                <a:extLst>
                  <a:ext uri="{0D108BD9-81ED-4DB2-BD59-A6C34878D82A}">
                    <a16:rowId xmlns:a16="http://schemas.microsoft.com/office/drawing/2014/main" val="688772876"/>
                  </a:ext>
                </a:extLst>
              </a:tr>
            </a:tbl>
          </a:graphicData>
        </a:graphic>
      </p:graphicFrame>
      <p:sp>
        <p:nvSpPr>
          <p:cNvPr id="3" name="TextBox 2"/>
          <p:cNvSpPr txBox="1"/>
          <p:nvPr/>
        </p:nvSpPr>
        <p:spPr>
          <a:xfrm>
            <a:off x="971600" y="1109098"/>
            <a:ext cx="1152128" cy="369332"/>
          </a:xfrm>
          <a:prstGeom prst="rect">
            <a:avLst/>
          </a:prstGeom>
          <a:noFill/>
        </p:spPr>
        <p:txBody>
          <a:bodyPr wrap="square" rtlCol="0">
            <a:spAutoFit/>
          </a:bodyPr>
          <a:lstStyle/>
          <a:p>
            <a:r>
              <a:rPr lang="en-US" dirty="0">
                <a:solidFill>
                  <a:prstClr val="black"/>
                </a:solidFill>
              </a:rPr>
              <a:t>Positions</a:t>
            </a:r>
          </a:p>
        </p:txBody>
      </p:sp>
      <p:sp>
        <p:nvSpPr>
          <p:cNvPr id="8" name="TextBox 7"/>
          <p:cNvSpPr txBox="1"/>
          <p:nvPr/>
        </p:nvSpPr>
        <p:spPr>
          <a:xfrm>
            <a:off x="3477067" y="5037831"/>
            <a:ext cx="1410939" cy="1477328"/>
          </a:xfrm>
          <a:prstGeom prst="rect">
            <a:avLst/>
          </a:prstGeom>
          <a:noFill/>
          <a:ln>
            <a:solidFill>
              <a:schemeClr val="tx1">
                <a:lumMod val="50000"/>
                <a:lumOff val="50000"/>
              </a:schemeClr>
            </a:solidFill>
          </a:ln>
        </p:spPr>
        <p:txBody>
          <a:bodyPr wrap="square" rtlCol="0">
            <a:spAutoFit/>
          </a:bodyPr>
          <a:lstStyle/>
          <a:p>
            <a:r>
              <a:rPr lang="en-US" dirty="0">
                <a:solidFill>
                  <a:prstClr val="black"/>
                </a:solidFill>
              </a:rPr>
              <a:t>4 is referred in the 1</a:t>
            </a:r>
            <a:r>
              <a:rPr lang="en-US" baseline="30000" dirty="0">
                <a:solidFill>
                  <a:prstClr val="black"/>
                </a:solidFill>
              </a:rPr>
              <a:t>st</a:t>
            </a:r>
            <a:r>
              <a:rPr lang="en-US" dirty="0">
                <a:solidFill>
                  <a:prstClr val="black"/>
                </a:solidFill>
              </a:rPr>
              <a:t> position before, so it is replaced</a:t>
            </a:r>
          </a:p>
        </p:txBody>
      </p:sp>
      <p:sp>
        <p:nvSpPr>
          <p:cNvPr id="9" name="Up Arrow 8"/>
          <p:cNvSpPr/>
          <p:nvPr/>
        </p:nvSpPr>
        <p:spPr>
          <a:xfrm>
            <a:off x="4168081" y="3933056"/>
            <a:ext cx="360040" cy="10931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Box 9"/>
          <p:cNvSpPr txBox="1"/>
          <p:nvPr/>
        </p:nvSpPr>
        <p:spPr>
          <a:xfrm>
            <a:off x="5768160" y="5026165"/>
            <a:ext cx="1410939" cy="1477328"/>
          </a:xfrm>
          <a:prstGeom prst="rect">
            <a:avLst/>
          </a:prstGeom>
          <a:noFill/>
          <a:ln>
            <a:solidFill>
              <a:schemeClr val="tx1">
                <a:lumMod val="50000"/>
                <a:lumOff val="50000"/>
              </a:schemeClr>
            </a:solidFill>
          </a:ln>
        </p:spPr>
        <p:txBody>
          <a:bodyPr wrap="square" rtlCol="0">
            <a:spAutoFit/>
          </a:bodyPr>
          <a:lstStyle/>
          <a:p>
            <a:r>
              <a:rPr lang="en-US" dirty="0">
                <a:solidFill>
                  <a:prstClr val="black"/>
                </a:solidFill>
              </a:rPr>
              <a:t>7 is referred in the 2</a:t>
            </a:r>
            <a:r>
              <a:rPr lang="en-US" baseline="30000" dirty="0">
                <a:solidFill>
                  <a:prstClr val="black"/>
                </a:solidFill>
              </a:rPr>
              <a:t>nd</a:t>
            </a:r>
            <a:r>
              <a:rPr lang="en-US" dirty="0">
                <a:solidFill>
                  <a:prstClr val="black"/>
                </a:solidFill>
              </a:rPr>
              <a:t> position before, so it is replaced</a:t>
            </a:r>
          </a:p>
        </p:txBody>
      </p:sp>
      <p:sp>
        <p:nvSpPr>
          <p:cNvPr id="11" name="Up Arrow 10"/>
          <p:cNvSpPr/>
          <p:nvPr/>
        </p:nvSpPr>
        <p:spPr>
          <a:xfrm>
            <a:off x="6766020" y="4036236"/>
            <a:ext cx="360040" cy="9899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p:nvSpPr>
        <p:spPr>
          <a:xfrm>
            <a:off x="7600950" y="5026165"/>
            <a:ext cx="1410939" cy="1477328"/>
          </a:xfrm>
          <a:prstGeom prst="rect">
            <a:avLst/>
          </a:prstGeom>
          <a:noFill/>
          <a:ln>
            <a:solidFill>
              <a:schemeClr val="tx1">
                <a:lumMod val="50000"/>
                <a:lumOff val="50000"/>
              </a:schemeClr>
            </a:solidFill>
          </a:ln>
        </p:spPr>
        <p:txBody>
          <a:bodyPr wrap="square" rtlCol="0">
            <a:spAutoFit/>
          </a:bodyPr>
          <a:lstStyle/>
          <a:p>
            <a:r>
              <a:rPr lang="en-US" dirty="0">
                <a:solidFill>
                  <a:prstClr val="black"/>
                </a:solidFill>
              </a:rPr>
              <a:t>6 is referred in the 3</a:t>
            </a:r>
            <a:r>
              <a:rPr lang="en-US" baseline="30000" dirty="0">
                <a:solidFill>
                  <a:prstClr val="black"/>
                </a:solidFill>
              </a:rPr>
              <a:t>nd</a:t>
            </a:r>
            <a:r>
              <a:rPr lang="en-US" dirty="0">
                <a:solidFill>
                  <a:prstClr val="black"/>
                </a:solidFill>
              </a:rPr>
              <a:t> position before, so it is replaced</a:t>
            </a:r>
          </a:p>
        </p:txBody>
      </p:sp>
      <p:sp>
        <p:nvSpPr>
          <p:cNvPr id="13" name="Up Arrow 12"/>
          <p:cNvSpPr/>
          <p:nvPr/>
        </p:nvSpPr>
        <p:spPr>
          <a:xfrm>
            <a:off x="7741932" y="4036236"/>
            <a:ext cx="360040" cy="9899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43</a:t>
            </a:fld>
            <a:endParaRPr lang="en-IN">
              <a:solidFill>
                <a:prstClr val="black">
                  <a:tint val="75000"/>
                </a:prstClr>
              </a:solidFill>
            </a:endParaRPr>
          </a:p>
        </p:txBody>
      </p:sp>
    </p:spTree>
    <p:extLst>
      <p:ext uri="{BB962C8B-B14F-4D97-AF65-F5344CB8AC3E}">
        <p14:creationId xmlns:p14="http://schemas.microsoft.com/office/powerpoint/2010/main" val="3847460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LRU IMPLEMENTATION</a:t>
            </a:r>
          </a:p>
        </p:txBody>
      </p:sp>
      <p:sp>
        <p:nvSpPr>
          <p:cNvPr id="4" name="Rectangle 3"/>
          <p:cNvSpPr txBox="1">
            <a:spLocks noChangeArrowheads="1"/>
          </p:cNvSpPr>
          <p:nvPr/>
        </p:nvSpPr>
        <p:spPr>
          <a:xfrm>
            <a:off x="809625" y="1596893"/>
            <a:ext cx="7524750" cy="52466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altLang="en-US" dirty="0">
                <a:solidFill>
                  <a:prstClr val="black"/>
                </a:solidFill>
                <a:latin typeface="Times New Roman" panose="02020603050405020304" pitchFamily="18" charset="0"/>
                <a:cs typeface="Times New Roman" panose="02020603050405020304" pitchFamily="18" charset="0"/>
              </a:rPr>
              <a:t>Counter implementation</a:t>
            </a:r>
          </a:p>
          <a:p>
            <a:pPr lvl="1" algn="just">
              <a:spcBef>
                <a:spcPts val="1800"/>
              </a:spcBef>
              <a:buFont typeface="Wingdings" panose="05000000000000000000" pitchFamily="2" charset="2"/>
              <a:buChar char="Ø"/>
            </a:pPr>
            <a:r>
              <a:rPr lang="en-US" altLang="en-US" sz="2400" dirty="0">
                <a:solidFill>
                  <a:prstClr val="black"/>
                </a:solidFill>
                <a:latin typeface="Times New Roman" panose="02020603050405020304" pitchFamily="18" charset="0"/>
                <a:cs typeface="Times New Roman" panose="02020603050405020304" pitchFamily="18" charset="0"/>
              </a:rPr>
              <a:t>Every page entry has a counter</a:t>
            </a:r>
          </a:p>
          <a:p>
            <a:pPr lvl="1" algn="just">
              <a:spcBef>
                <a:spcPts val="1800"/>
              </a:spcBef>
              <a:buFont typeface="Wingdings" panose="05000000000000000000" pitchFamily="2" charset="2"/>
              <a:buChar char="Ø"/>
            </a:pPr>
            <a:r>
              <a:rPr lang="en-US" altLang="en-US" sz="2400" dirty="0">
                <a:solidFill>
                  <a:prstClr val="black"/>
                </a:solidFill>
                <a:latin typeface="Times New Roman" panose="02020603050405020304" pitchFamily="18" charset="0"/>
                <a:cs typeface="Times New Roman" panose="02020603050405020304" pitchFamily="18" charset="0"/>
              </a:rPr>
              <a:t>every time page is referenced through this entry</a:t>
            </a:r>
          </a:p>
          <a:p>
            <a:pPr lvl="1" algn="just">
              <a:spcBef>
                <a:spcPts val="1800"/>
              </a:spcBef>
              <a:buFont typeface="Wingdings" panose="05000000000000000000" pitchFamily="2" charset="2"/>
              <a:buChar char="Ø"/>
            </a:pPr>
            <a:r>
              <a:rPr lang="en-US" altLang="en-US" sz="2400" dirty="0">
                <a:solidFill>
                  <a:prstClr val="black"/>
                </a:solidFill>
                <a:latin typeface="Times New Roman" panose="02020603050405020304" pitchFamily="18" charset="0"/>
                <a:cs typeface="Times New Roman" panose="02020603050405020304" pitchFamily="18" charset="0"/>
              </a:rPr>
              <a:t>When a page needs to be changed, look at the counters to find smallest value Search through table </a:t>
            </a:r>
          </a:p>
          <a:p>
            <a:endParaRPr lang="en-US" altLang="en-US" dirty="0">
              <a:solidFill>
                <a:prstClr val="black"/>
              </a:solidFill>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7562850" y="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44</a:t>
            </a:fld>
            <a:endParaRPr lang="en-IN">
              <a:solidFill>
                <a:prstClr val="black">
                  <a:tint val="75000"/>
                </a:prstClr>
              </a:solidFill>
            </a:endParaRPr>
          </a:p>
        </p:txBody>
      </p:sp>
    </p:spTree>
    <p:extLst>
      <p:ext uri="{BB962C8B-B14F-4D97-AF65-F5344CB8AC3E}">
        <p14:creationId xmlns:p14="http://schemas.microsoft.com/office/powerpoint/2010/main" val="11371148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12776"/>
            <a:ext cx="8229600" cy="5069160"/>
          </a:xfrm>
        </p:spPr>
        <p:txBody>
          <a:bodyPr>
            <a:normAutofit/>
          </a:bodyPr>
          <a:lstStyle/>
          <a:p>
            <a:pPr marL="0" indent="0" algn="just">
              <a:buNone/>
            </a:pPr>
            <a:r>
              <a:rPr lang="en-US" altLang="en-US" sz="3100" dirty="0">
                <a:latin typeface="Times New Roman" panose="02020603050405020304" pitchFamily="18" charset="0"/>
                <a:cs typeface="Times New Roman" panose="02020603050405020304" pitchFamily="18" charset="0"/>
              </a:rPr>
              <a:t>Stack implementation</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Keep a stack of page numbers in a double link form</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If Page referenced</a:t>
            </a:r>
          </a:p>
          <a:p>
            <a:pPr lvl="2" algn="just">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move it to the top</a:t>
            </a:r>
          </a:p>
          <a:p>
            <a:pPr lvl="2" algn="just">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requires 6 pointers to be changed</a:t>
            </a:r>
          </a:p>
          <a:p>
            <a:pPr lvl="1" algn="just">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But each update more expensive</a:t>
            </a:r>
          </a:p>
          <a:p>
            <a:pPr lvl="1" algn="just">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No search for replacement</a:t>
            </a:r>
          </a:p>
          <a:p>
            <a:pPr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LRU and OPT are cases of stack algorithms that don</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t have </a:t>
            </a:r>
            <a:r>
              <a:rPr lang="en-US" altLang="ja-JP" sz="2400" dirty="0" err="1">
                <a:latin typeface="Times New Roman" panose="02020603050405020304" pitchFamily="18" charset="0"/>
                <a:cs typeface="Times New Roman" panose="02020603050405020304" pitchFamily="18" charset="0"/>
              </a:rPr>
              <a:t>Belady</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s Anomaly</a:t>
            </a:r>
            <a:endParaRPr lang="en-US" dirty="0"/>
          </a:p>
        </p:txBody>
      </p:sp>
      <p:sp>
        <p:nvSpPr>
          <p:cNvPr id="4" name="Title 1"/>
          <p:cNvSpPr>
            <a:spLocks noGrp="1"/>
          </p:cNvSpPr>
          <p:nvPr>
            <p:ph type="title"/>
          </p:nvPr>
        </p:nvSpPr>
        <p:spPr>
          <a:xfrm>
            <a:off x="457200" y="274638"/>
            <a:ext cx="8229600" cy="114300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LRU IMPLEMENTATION</a:t>
            </a:r>
          </a:p>
        </p:txBody>
      </p:sp>
      <p:pic>
        <p:nvPicPr>
          <p:cNvPr id="5" name="Picture 2"/>
          <p:cNvPicPr>
            <a:picLocks noChangeAspect="1" noChangeArrowheads="1"/>
          </p:cNvPicPr>
          <p:nvPr/>
        </p:nvPicPr>
        <p:blipFill>
          <a:blip r:embed="rId2" cstate="print"/>
          <a:srcRect/>
          <a:stretch>
            <a:fillRect/>
          </a:stretch>
        </p:blipFill>
        <p:spPr bwMode="auto">
          <a:xfrm>
            <a:off x="7566167" y="2704"/>
            <a:ext cx="15430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45</a:t>
            </a:fld>
            <a:endParaRPr lang="en-IN">
              <a:solidFill>
                <a:prstClr val="black">
                  <a:tint val="75000"/>
                </a:prstClr>
              </a:solidFill>
            </a:endParaRPr>
          </a:p>
        </p:txBody>
      </p:sp>
    </p:spTree>
    <p:extLst>
      <p:ext uri="{BB962C8B-B14F-4D97-AF65-F5344CB8AC3E}">
        <p14:creationId xmlns:p14="http://schemas.microsoft.com/office/powerpoint/2010/main" val="4134136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600" dirty="0">
                <a:solidFill>
                  <a:srgbClr val="FF0000"/>
                </a:solidFill>
                <a:latin typeface="Times New Roman" panose="02020603050405020304" pitchFamily="18" charset="0"/>
                <a:cs typeface="Times New Roman" panose="02020603050405020304" pitchFamily="18" charset="0"/>
              </a:rPr>
              <a:t>Stack to Record Most Recent Page References</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4" name="Picture 1" descr="9_16.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0384" y="1439311"/>
            <a:ext cx="8003232" cy="5067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cstate="print"/>
          <a:srcRect/>
          <a:stretch>
            <a:fillRect/>
          </a:stretch>
        </p:blipFill>
        <p:spPr bwMode="auto">
          <a:xfrm>
            <a:off x="7600950" y="116632"/>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46</a:t>
            </a:fld>
            <a:endParaRPr lang="en-IN">
              <a:solidFill>
                <a:prstClr val="black">
                  <a:tint val="75000"/>
                </a:prstClr>
              </a:solidFill>
            </a:endParaRPr>
          </a:p>
        </p:txBody>
      </p:sp>
    </p:spTree>
    <p:extLst>
      <p:ext uri="{BB962C8B-B14F-4D97-AF65-F5344CB8AC3E}">
        <p14:creationId xmlns:p14="http://schemas.microsoft.com/office/powerpoint/2010/main" val="27255606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LRU Approximation Algorithms</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sz="2400" dirty="0"/>
              <a:t>The reference bit </a:t>
            </a:r>
            <a:r>
              <a:rPr lang="en-US" sz="2400" dirty="0"/>
              <a:t>for a page is set by the hardware whenever that page is referenced (either a read or a write to any byte in the page). </a:t>
            </a:r>
          </a:p>
          <a:p>
            <a:pPr algn="just">
              <a:buFont typeface="Wingdings" panose="05000000000000000000" pitchFamily="2" charset="2"/>
              <a:buChar char="Ø"/>
            </a:pPr>
            <a:r>
              <a:rPr lang="en-US" sz="2400" dirty="0"/>
              <a:t>Reference bits are associated with each entry in the page table.</a:t>
            </a:r>
            <a:endParaRPr lang="en-US" sz="2400" dirty="0">
              <a:latin typeface="Times New Roman" panose="02020603050405020304" pitchFamily="18" charset="0"/>
              <a:cs typeface="Times New Roman" panose="02020603050405020304" pitchFamily="18" charset="0"/>
            </a:endParaRPr>
          </a:p>
          <a:p>
            <a:pPr marL="982663" indent="-177800"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With each page associate a bit, initially as ‘0’</a:t>
            </a:r>
          </a:p>
          <a:p>
            <a:pPr marL="982663" indent="-177800"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page is referenced, set the bit to ‘1’</a:t>
            </a:r>
          </a:p>
          <a:p>
            <a:pPr marL="982663" indent="-177800"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Now replace the page whose bit is ‘0’ if bit ‘1’ exists</a:t>
            </a:r>
          </a:p>
          <a:p>
            <a:pPr marL="982663" indent="-177800"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Order of the page is not known but the used pages are known</a:t>
            </a:r>
          </a:p>
        </p:txBody>
      </p:sp>
      <p:pic>
        <p:nvPicPr>
          <p:cNvPr id="4" name="Picture 2"/>
          <p:cNvPicPr>
            <a:picLocks noChangeAspect="1" noChangeArrowheads="1"/>
          </p:cNvPicPr>
          <p:nvPr/>
        </p:nvPicPr>
        <p:blipFill>
          <a:blip r:embed="rId2" cstate="print"/>
          <a:srcRect/>
          <a:stretch>
            <a:fillRect/>
          </a:stretch>
        </p:blipFill>
        <p:spPr bwMode="auto">
          <a:xfrm>
            <a:off x="7452320" y="13823"/>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47</a:t>
            </a:fld>
            <a:endParaRPr lang="en-IN">
              <a:solidFill>
                <a:prstClr val="black">
                  <a:tint val="75000"/>
                </a:prstClr>
              </a:solidFill>
            </a:endParaRPr>
          </a:p>
        </p:txBody>
      </p:sp>
    </p:spTree>
    <p:extLst>
      <p:ext uri="{BB962C8B-B14F-4D97-AF65-F5344CB8AC3E}">
        <p14:creationId xmlns:p14="http://schemas.microsoft.com/office/powerpoint/2010/main" val="895798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LRU Approximation – Additional Reference Bits Algorithm</a:t>
            </a:r>
          </a:p>
        </p:txBody>
      </p:sp>
      <p:sp>
        <p:nvSpPr>
          <p:cNvPr id="3" name="Content Placeholder 2"/>
          <p:cNvSpPr>
            <a:spLocks noGrp="1"/>
          </p:cNvSpPr>
          <p:nvPr>
            <p:ph idx="1"/>
          </p:nvPr>
        </p:nvSpPr>
        <p:spPr>
          <a:xfrm>
            <a:off x="457200" y="1916832"/>
            <a:ext cx="8229600" cy="4525963"/>
          </a:xfrm>
        </p:spPr>
        <p:txBody>
          <a:bodyPr>
            <a:normAutofit/>
          </a:bodyPr>
          <a:lstStyle/>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Limitations in using single reference bit had been solved by providing the order of the pages</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Additional reference bits are ‘1’ byte in capacity</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Already existing reference bits are shifted to right in the additional reference bits table</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Page with the lowest number is the least recently used which will be chosen for replacement</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FIFO can be used at the time of tie</a:t>
            </a:r>
          </a:p>
        </p:txBody>
      </p:sp>
      <p:pic>
        <p:nvPicPr>
          <p:cNvPr id="4" name="Picture 2"/>
          <p:cNvPicPr>
            <a:picLocks noChangeAspect="1" noChangeArrowheads="1"/>
          </p:cNvPicPr>
          <p:nvPr/>
        </p:nvPicPr>
        <p:blipFill>
          <a:blip r:embed="rId2" cstate="print"/>
          <a:srcRect/>
          <a:stretch>
            <a:fillRect/>
          </a:stretch>
        </p:blipFill>
        <p:spPr bwMode="auto">
          <a:xfrm>
            <a:off x="7600950" y="0"/>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48</a:t>
            </a:fld>
            <a:endParaRPr lang="en-IN">
              <a:solidFill>
                <a:prstClr val="black">
                  <a:tint val="75000"/>
                </a:prstClr>
              </a:solidFill>
            </a:endParaRPr>
          </a:p>
        </p:txBody>
      </p:sp>
    </p:spTree>
    <p:extLst>
      <p:ext uri="{BB962C8B-B14F-4D97-AF65-F5344CB8AC3E}">
        <p14:creationId xmlns:p14="http://schemas.microsoft.com/office/powerpoint/2010/main" val="217893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Initially all the bits are set to ‘0’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0233235"/>
              </p:ext>
            </p:extLst>
          </p:nvPr>
        </p:nvGraphicFramePr>
        <p:xfrm>
          <a:off x="3563888" y="2060848"/>
          <a:ext cx="5122912"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4125260303"/>
                    </a:ext>
                  </a:extLst>
                </a:gridCol>
                <a:gridCol w="640364">
                  <a:extLst>
                    <a:ext uri="{9D8B030D-6E8A-4147-A177-3AD203B41FA5}">
                      <a16:colId xmlns:a16="http://schemas.microsoft.com/office/drawing/2014/main" val="2983851288"/>
                    </a:ext>
                  </a:extLst>
                </a:gridCol>
                <a:gridCol w="640364">
                  <a:extLst>
                    <a:ext uri="{9D8B030D-6E8A-4147-A177-3AD203B41FA5}">
                      <a16:colId xmlns:a16="http://schemas.microsoft.com/office/drawing/2014/main" val="451617681"/>
                    </a:ext>
                  </a:extLst>
                </a:gridCol>
                <a:gridCol w="640364">
                  <a:extLst>
                    <a:ext uri="{9D8B030D-6E8A-4147-A177-3AD203B41FA5}">
                      <a16:colId xmlns:a16="http://schemas.microsoft.com/office/drawing/2014/main" val="406178001"/>
                    </a:ext>
                  </a:extLst>
                </a:gridCol>
                <a:gridCol w="640364">
                  <a:extLst>
                    <a:ext uri="{9D8B030D-6E8A-4147-A177-3AD203B41FA5}">
                      <a16:colId xmlns:a16="http://schemas.microsoft.com/office/drawing/2014/main" val="882303440"/>
                    </a:ext>
                  </a:extLst>
                </a:gridCol>
                <a:gridCol w="640364">
                  <a:extLst>
                    <a:ext uri="{9D8B030D-6E8A-4147-A177-3AD203B41FA5}">
                      <a16:colId xmlns:a16="http://schemas.microsoft.com/office/drawing/2014/main" val="1835807567"/>
                    </a:ext>
                  </a:extLst>
                </a:gridCol>
                <a:gridCol w="640364">
                  <a:extLst>
                    <a:ext uri="{9D8B030D-6E8A-4147-A177-3AD203B41FA5}">
                      <a16:colId xmlns:a16="http://schemas.microsoft.com/office/drawing/2014/main" val="2681328801"/>
                    </a:ext>
                  </a:extLst>
                </a:gridCol>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127829910"/>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218211028"/>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924262193"/>
              </p:ext>
            </p:extLst>
          </p:nvPr>
        </p:nvGraphicFramePr>
        <p:xfrm>
          <a:off x="2207427" y="2071223"/>
          <a:ext cx="640364"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0</a:t>
                      </a:r>
                    </a:p>
                  </a:txBody>
                  <a:tcPr anchor="ctr"/>
                </a:tc>
                <a:extLst>
                  <a:ext uri="{0D108BD9-81ED-4DB2-BD59-A6C34878D82A}">
                    <a16:rowId xmlns:a16="http://schemas.microsoft.com/office/drawing/2014/main" val="2127829910"/>
                  </a:ext>
                </a:extLst>
              </a:tr>
              <a:tr h="769005">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0</a:t>
                      </a:r>
                    </a:p>
                  </a:txBody>
                  <a:tcPr anchor="ctr"/>
                </a:tc>
                <a:extLst>
                  <a:ext uri="{0D108BD9-81ED-4DB2-BD59-A6C34878D82A}">
                    <a16:rowId xmlns:a16="http://schemas.microsoft.com/office/drawing/2014/main" val="3218211028"/>
                  </a:ext>
                </a:extLst>
              </a:tr>
              <a:tr h="769005">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sp>
        <p:nvSpPr>
          <p:cNvPr id="6" name="TextBox 5"/>
          <p:cNvSpPr txBox="1"/>
          <p:nvPr/>
        </p:nvSpPr>
        <p:spPr>
          <a:xfrm>
            <a:off x="1808313" y="1605780"/>
            <a:ext cx="1728192" cy="369332"/>
          </a:xfrm>
          <a:prstGeom prst="rect">
            <a:avLst/>
          </a:prstGeom>
          <a:noFill/>
        </p:spPr>
        <p:txBody>
          <a:bodyPr wrap="square" rtlCol="0">
            <a:spAutoFit/>
          </a:bodyPr>
          <a:lstStyle/>
          <a:p>
            <a:r>
              <a:rPr lang="en-US" dirty="0">
                <a:solidFill>
                  <a:prstClr val="black"/>
                </a:solidFill>
              </a:rPr>
              <a:t>Reference Bit</a:t>
            </a:r>
          </a:p>
        </p:txBody>
      </p:sp>
      <p:sp>
        <p:nvSpPr>
          <p:cNvPr id="7" name="TextBox 6"/>
          <p:cNvSpPr txBox="1"/>
          <p:nvPr/>
        </p:nvSpPr>
        <p:spPr>
          <a:xfrm>
            <a:off x="3563888" y="1556792"/>
            <a:ext cx="5122912" cy="369332"/>
          </a:xfrm>
          <a:prstGeom prst="rect">
            <a:avLst/>
          </a:prstGeom>
          <a:noFill/>
        </p:spPr>
        <p:txBody>
          <a:bodyPr wrap="square" rtlCol="0">
            <a:spAutoFit/>
          </a:bodyPr>
          <a:lstStyle/>
          <a:p>
            <a:pPr algn="ctr"/>
            <a:r>
              <a:rPr lang="en-US" dirty="0">
                <a:solidFill>
                  <a:prstClr val="black"/>
                </a:solidFill>
              </a:rPr>
              <a:t>Additional Bits</a:t>
            </a:r>
          </a:p>
        </p:txBody>
      </p:sp>
      <p:graphicFrame>
        <p:nvGraphicFramePr>
          <p:cNvPr id="8" name="Content Placeholder 3"/>
          <p:cNvGraphicFramePr>
            <a:graphicFrameLocks/>
          </p:cNvGraphicFramePr>
          <p:nvPr>
            <p:extLst>
              <p:ext uri="{D42A27DB-BD31-4B8C-83A1-F6EECF244321}">
                <p14:modId xmlns:p14="http://schemas.microsoft.com/office/powerpoint/2010/main" val="1159915895"/>
              </p:ext>
            </p:extLst>
          </p:nvPr>
        </p:nvGraphicFramePr>
        <p:xfrm>
          <a:off x="457200" y="2075951"/>
          <a:ext cx="1034130" cy="3840300"/>
        </p:xfrm>
        <a:graphic>
          <a:graphicData uri="http://schemas.openxmlformats.org/drawingml/2006/table">
            <a:tbl>
              <a:tblPr firstRow="1" bandRow="1">
                <a:tableStyleId>{5940675A-B579-460E-94D1-54222C63F5DA}</a:tableStyleId>
              </a:tblPr>
              <a:tblGrid>
                <a:gridCol w="1034130">
                  <a:extLst>
                    <a:ext uri="{9D8B030D-6E8A-4147-A177-3AD203B41FA5}">
                      <a16:colId xmlns:a16="http://schemas.microsoft.com/office/drawing/2014/main" val="206211045"/>
                    </a:ext>
                  </a:extLst>
                </a:gridCol>
              </a:tblGrid>
              <a:tr h="768060">
                <a:tc>
                  <a:txBody>
                    <a:bodyPr/>
                    <a:lstStyle/>
                    <a:p>
                      <a:pPr algn="ctr"/>
                      <a:r>
                        <a:rPr lang="en-US" dirty="0"/>
                        <a:t>Page 0</a:t>
                      </a:r>
                    </a:p>
                  </a:txBody>
                  <a:tcPr anchor="ctr"/>
                </a:tc>
                <a:extLst>
                  <a:ext uri="{0D108BD9-81ED-4DB2-BD59-A6C34878D82A}">
                    <a16:rowId xmlns:a16="http://schemas.microsoft.com/office/drawing/2014/main" val="2502525423"/>
                  </a:ext>
                </a:extLst>
              </a:tr>
              <a:tr h="768060">
                <a:tc>
                  <a:txBody>
                    <a:bodyPr/>
                    <a:lstStyle/>
                    <a:p>
                      <a:pPr algn="ctr"/>
                      <a:r>
                        <a:rPr lang="en-US" dirty="0"/>
                        <a:t>Page</a:t>
                      </a:r>
                      <a:r>
                        <a:rPr lang="en-US" baseline="0" dirty="0"/>
                        <a:t> 1</a:t>
                      </a:r>
                      <a:endParaRPr lang="en-US" dirty="0"/>
                    </a:p>
                  </a:txBody>
                  <a:tcPr anchor="ctr"/>
                </a:tc>
                <a:extLst>
                  <a:ext uri="{0D108BD9-81ED-4DB2-BD59-A6C34878D82A}">
                    <a16:rowId xmlns:a16="http://schemas.microsoft.com/office/drawing/2014/main" val="2127829910"/>
                  </a:ext>
                </a:extLst>
              </a:tr>
              <a:tr h="768060">
                <a:tc>
                  <a:txBody>
                    <a:bodyPr/>
                    <a:lstStyle/>
                    <a:p>
                      <a:pPr algn="ctr"/>
                      <a:r>
                        <a:rPr lang="en-US" dirty="0"/>
                        <a:t>Page</a:t>
                      </a:r>
                      <a:r>
                        <a:rPr lang="en-US" baseline="0" dirty="0"/>
                        <a:t> 2</a:t>
                      </a:r>
                      <a:endParaRPr lang="en-US" dirty="0"/>
                    </a:p>
                  </a:txBody>
                  <a:tcPr anchor="ctr"/>
                </a:tc>
                <a:extLst>
                  <a:ext uri="{0D108BD9-81ED-4DB2-BD59-A6C34878D82A}">
                    <a16:rowId xmlns:a16="http://schemas.microsoft.com/office/drawing/2014/main" val="2998422953"/>
                  </a:ext>
                </a:extLst>
              </a:tr>
              <a:tr h="768060">
                <a:tc>
                  <a:txBody>
                    <a:bodyPr/>
                    <a:lstStyle/>
                    <a:p>
                      <a:pPr algn="ctr"/>
                      <a:r>
                        <a:rPr lang="en-US" dirty="0"/>
                        <a:t>Page</a:t>
                      </a:r>
                      <a:r>
                        <a:rPr lang="en-US" baseline="0" dirty="0"/>
                        <a:t> 3</a:t>
                      </a:r>
                      <a:endParaRPr lang="en-US" dirty="0"/>
                    </a:p>
                  </a:txBody>
                  <a:tcPr anchor="ctr"/>
                </a:tc>
                <a:extLst>
                  <a:ext uri="{0D108BD9-81ED-4DB2-BD59-A6C34878D82A}">
                    <a16:rowId xmlns:a16="http://schemas.microsoft.com/office/drawing/2014/main" val="3218211028"/>
                  </a:ext>
                </a:extLst>
              </a:tr>
              <a:tr h="768060">
                <a:tc>
                  <a:txBody>
                    <a:bodyPr/>
                    <a:lstStyle/>
                    <a:p>
                      <a:pPr algn="ctr"/>
                      <a:r>
                        <a:rPr lang="en-US" dirty="0"/>
                        <a:t>Page</a:t>
                      </a:r>
                      <a:r>
                        <a:rPr lang="en-US" baseline="0" dirty="0"/>
                        <a:t> 4</a:t>
                      </a:r>
                      <a:endParaRPr lang="en-US" dirty="0"/>
                    </a:p>
                  </a:txBody>
                  <a:tcPr anchor="ctr"/>
                </a:tc>
                <a:extLst>
                  <a:ext uri="{0D108BD9-81ED-4DB2-BD59-A6C34878D82A}">
                    <a16:rowId xmlns:a16="http://schemas.microsoft.com/office/drawing/2014/main" val="2861747546"/>
                  </a:ext>
                </a:extLst>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49</a:t>
            </a:fld>
            <a:endParaRPr lang="en-IN">
              <a:solidFill>
                <a:prstClr val="black">
                  <a:tint val="75000"/>
                </a:prstClr>
              </a:solidFill>
            </a:endParaRPr>
          </a:p>
        </p:txBody>
      </p:sp>
    </p:spTree>
    <p:extLst>
      <p:ext uri="{BB962C8B-B14F-4D97-AF65-F5344CB8AC3E}">
        <p14:creationId xmlns:p14="http://schemas.microsoft.com/office/powerpoint/2010/main" val="72221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48"/>
            <a:ext cx="9144000" cy="850106"/>
          </a:xfrm>
        </p:spPr>
        <p:txBody>
          <a:bodyPr>
            <a:normAutofit/>
          </a:bodyPr>
          <a:lstStyle/>
          <a:p>
            <a:r>
              <a:rPr lang="en-IN" sz="3600" dirty="0">
                <a:solidFill>
                  <a:srgbClr val="FF0000"/>
                </a:solidFill>
                <a:latin typeface="Times New Roman" pitchFamily="18" charset="0"/>
                <a:cs typeface="Times New Roman" pitchFamily="18" charset="0"/>
              </a:rPr>
              <a:t>Virtual Memory </a:t>
            </a:r>
          </a:p>
        </p:txBody>
      </p:sp>
      <p:sp>
        <p:nvSpPr>
          <p:cNvPr id="3" name="Content Placeholder 2"/>
          <p:cNvSpPr>
            <a:spLocks noGrp="1"/>
          </p:cNvSpPr>
          <p:nvPr>
            <p:ph idx="1"/>
          </p:nvPr>
        </p:nvSpPr>
        <p:spPr>
          <a:xfrm>
            <a:off x="395536" y="980728"/>
            <a:ext cx="4248472" cy="3528392"/>
          </a:xfrm>
        </p:spPr>
        <p:txBody>
          <a:bodyPr>
            <a:noAutofit/>
          </a:bodyPr>
          <a:lstStyle/>
          <a:p>
            <a:pPr algn="just">
              <a:lnSpc>
                <a:spcPct val="150000"/>
              </a:lnSpc>
              <a:buFont typeface="Wingdings" panose="05000000000000000000" pitchFamily="2" charset="2"/>
              <a:buChar char="Ø"/>
            </a:pPr>
            <a:r>
              <a:rPr lang="en-IN" sz="1400" dirty="0">
                <a:cs typeface="Times New Roman" pitchFamily="18" charset="0"/>
              </a:rPr>
              <a:t>One major advantage of this scheme is that programs can be larger than physical memory.</a:t>
            </a:r>
          </a:p>
          <a:p>
            <a:pPr algn="just">
              <a:lnSpc>
                <a:spcPct val="150000"/>
              </a:lnSpc>
              <a:buFont typeface="Wingdings" panose="05000000000000000000" pitchFamily="2" charset="2"/>
              <a:buChar char="Ø"/>
            </a:pPr>
            <a:r>
              <a:rPr lang="en-IN" sz="1400" dirty="0">
                <a:cs typeface="Times New Roman" pitchFamily="18" charset="0"/>
              </a:rPr>
              <a:t>Further, virtual memory abstracts main memory into an extremely large, uniform array of storage, separating logical memory as viewed by the user from physical memory. </a:t>
            </a:r>
          </a:p>
          <a:p>
            <a:pPr algn="just">
              <a:lnSpc>
                <a:spcPct val="150000"/>
              </a:lnSpc>
              <a:buFont typeface="Wingdings" panose="05000000000000000000" pitchFamily="2" charset="2"/>
              <a:buChar char="Ø"/>
            </a:pPr>
            <a:r>
              <a:rPr lang="en-US" sz="1400" dirty="0">
                <a:cs typeface="Times New Roman" pitchFamily="18" charset="0"/>
              </a:rPr>
              <a:t>This separation allows an extremely large virtual memory to be provided for programmers when only a smaller physical memory is available. </a:t>
            </a:r>
          </a:p>
        </p:txBody>
      </p:sp>
      <p:sp>
        <p:nvSpPr>
          <p:cNvPr id="4" name="Slide Number Placeholder 3"/>
          <p:cNvSpPr>
            <a:spLocks noGrp="1"/>
          </p:cNvSpPr>
          <p:nvPr>
            <p:ph type="sldNum" sz="quarter" idx="12"/>
          </p:nvPr>
        </p:nvSpPr>
        <p:spPr/>
        <p:txBody>
          <a:bodyPr/>
          <a:lstStyle/>
          <a:p>
            <a:fld id="{5FEF1A08-7D26-4E83-8CC8-B694157CFD94}" type="slidenum">
              <a:rPr lang="en-IN" smtClean="0"/>
              <a:pPr/>
              <a:t>5</a:t>
            </a:fld>
            <a:endParaRPr lang="en-IN"/>
          </a:p>
        </p:txBody>
      </p:sp>
      <p:pic>
        <p:nvPicPr>
          <p:cNvPr id="7" name="Picture 2"/>
          <p:cNvPicPr>
            <a:picLocks noChangeAspect="1" noChangeArrowheads="1"/>
          </p:cNvPicPr>
          <p:nvPr/>
        </p:nvPicPr>
        <p:blipFill>
          <a:blip r:embed="rId2" cstate="print"/>
          <a:srcRect/>
          <a:stretch>
            <a:fillRect/>
          </a:stretch>
        </p:blipFill>
        <p:spPr bwMode="auto">
          <a:xfrm>
            <a:off x="4772546" y="1052736"/>
            <a:ext cx="4263950" cy="3456384"/>
          </a:xfrm>
          <a:prstGeom prst="rect">
            <a:avLst/>
          </a:prstGeom>
          <a:noFill/>
          <a:ln w="9525">
            <a:noFill/>
            <a:miter lim="800000"/>
            <a:headEnd/>
            <a:tailEnd/>
          </a:ln>
        </p:spPr>
      </p:pic>
      <p:sp>
        <p:nvSpPr>
          <p:cNvPr id="5" name="Rectangle 4"/>
          <p:cNvSpPr/>
          <p:nvPr/>
        </p:nvSpPr>
        <p:spPr>
          <a:xfrm>
            <a:off x="395536" y="4509120"/>
            <a:ext cx="8424936" cy="1708160"/>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Virtual memory makes the task of programming much easier, because the programmer no longer needs to worry about the amount of physical memory available.</a:t>
            </a:r>
            <a:endParaRPr lang="en-IN" sz="1400"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Ø"/>
            </a:pPr>
            <a:r>
              <a:rPr lang="en-IN" sz="1400" dirty="0">
                <a:latin typeface="Times New Roman" pitchFamily="18" charset="0"/>
                <a:cs typeface="Times New Roman" pitchFamily="18" charset="0"/>
              </a:rPr>
              <a:t>This technique frees programmers from the concerns of memory-storage limitations. </a:t>
            </a:r>
          </a:p>
          <a:p>
            <a:pPr marL="285750" indent="-285750" algn="just">
              <a:lnSpc>
                <a:spcPct val="150000"/>
              </a:lnSpc>
              <a:buFont typeface="Wingdings" panose="05000000000000000000" pitchFamily="2" charset="2"/>
              <a:buChar char="Ø"/>
            </a:pPr>
            <a:r>
              <a:rPr lang="en-IN" sz="1400" dirty="0">
                <a:latin typeface="Times New Roman" pitchFamily="18" charset="0"/>
                <a:cs typeface="Times New Roman" pitchFamily="18" charset="0"/>
              </a:rPr>
              <a:t>Virtual memory also allows processes to share files easily and to implement shared memory. </a:t>
            </a:r>
          </a:p>
          <a:p>
            <a:pPr marL="285750" indent="-285750" algn="just">
              <a:lnSpc>
                <a:spcPct val="150000"/>
              </a:lnSpc>
              <a:buFont typeface="Wingdings" panose="05000000000000000000" pitchFamily="2" charset="2"/>
              <a:buChar char="Ø"/>
            </a:pPr>
            <a:r>
              <a:rPr lang="en-IN" sz="1400" dirty="0">
                <a:latin typeface="Times New Roman" pitchFamily="18" charset="0"/>
                <a:cs typeface="Times New Roman" pitchFamily="18" charset="0"/>
              </a:rPr>
              <a:t>In addition, it provides an efficient mechanism for process creation.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Pages 1 and 3 are referred</a:t>
            </a:r>
          </a:p>
        </p:txBody>
      </p:sp>
      <p:graphicFrame>
        <p:nvGraphicFramePr>
          <p:cNvPr id="4" name="Content Placeholder 3"/>
          <p:cNvGraphicFramePr>
            <a:graphicFrameLocks noGrp="1"/>
          </p:cNvGraphicFramePr>
          <p:nvPr>
            <p:ph idx="1"/>
          </p:nvPr>
        </p:nvGraphicFramePr>
        <p:xfrm>
          <a:off x="3563888" y="2060848"/>
          <a:ext cx="5122912"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4125260303"/>
                    </a:ext>
                  </a:extLst>
                </a:gridCol>
                <a:gridCol w="640364">
                  <a:extLst>
                    <a:ext uri="{9D8B030D-6E8A-4147-A177-3AD203B41FA5}">
                      <a16:colId xmlns:a16="http://schemas.microsoft.com/office/drawing/2014/main" val="2983851288"/>
                    </a:ext>
                  </a:extLst>
                </a:gridCol>
                <a:gridCol w="640364">
                  <a:extLst>
                    <a:ext uri="{9D8B030D-6E8A-4147-A177-3AD203B41FA5}">
                      <a16:colId xmlns:a16="http://schemas.microsoft.com/office/drawing/2014/main" val="451617681"/>
                    </a:ext>
                  </a:extLst>
                </a:gridCol>
                <a:gridCol w="640364">
                  <a:extLst>
                    <a:ext uri="{9D8B030D-6E8A-4147-A177-3AD203B41FA5}">
                      <a16:colId xmlns:a16="http://schemas.microsoft.com/office/drawing/2014/main" val="406178001"/>
                    </a:ext>
                  </a:extLst>
                </a:gridCol>
                <a:gridCol w="640364">
                  <a:extLst>
                    <a:ext uri="{9D8B030D-6E8A-4147-A177-3AD203B41FA5}">
                      <a16:colId xmlns:a16="http://schemas.microsoft.com/office/drawing/2014/main" val="882303440"/>
                    </a:ext>
                  </a:extLst>
                </a:gridCol>
                <a:gridCol w="640364">
                  <a:extLst>
                    <a:ext uri="{9D8B030D-6E8A-4147-A177-3AD203B41FA5}">
                      <a16:colId xmlns:a16="http://schemas.microsoft.com/office/drawing/2014/main" val="1835807567"/>
                    </a:ext>
                  </a:extLst>
                </a:gridCol>
                <a:gridCol w="640364">
                  <a:extLst>
                    <a:ext uri="{9D8B030D-6E8A-4147-A177-3AD203B41FA5}">
                      <a16:colId xmlns:a16="http://schemas.microsoft.com/office/drawing/2014/main" val="2681328801"/>
                    </a:ext>
                  </a:extLst>
                </a:gridCol>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127829910"/>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218211028"/>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244914414"/>
              </p:ext>
            </p:extLst>
          </p:nvPr>
        </p:nvGraphicFramePr>
        <p:xfrm>
          <a:off x="2207427" y="2071223"/>
          <a:ext cx="640364"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1</a:t>
                      </a:r>
                    </a:p>
                  </a:txBody>
                  <a:tcPr anchor="ctr">
                    <a:solidFill>
                      <a:srgbClr val="FFFF00"/>
                    </a:solidFill>
                  </a:tcPr>
                </a:tc>
                <a:extLst>
                  <a:ext uri="{0D108BD9-81ED-4DB2-BD59-A6C34878D82A}">
                    <a16:rowId xmlns:a16="http://schemas.microsoft.com/office/drawing/2014/main" val="2127829910"/>
                  </a:ext>
                </a:extLst>
              </a:tr>
              <a:tr h="769005">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1</a:t>
                      </a:r>
                    </a:p>
                  </a:txBody>
                  <a:tcPr anchor="ctr">
                    <a:solidFill>
                      <a:srgbClr val="FFFF00"/>
                    </a:solidFill>
                  </a:tcPr>
                </a:tc>
                <a:extLst>
                  <a:ext uri="{0D108BD9-81ED-4DB2-BD59-A6C34878D82A}">
                    <a16:rowId xmlns:a16="http://schemas.microsoft.com/office/drawing/2014/main" val="3218211028"/>
                  </a:ext>
                </a:extLst>
              </a:tr>
              <a:tr h="769005">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sp>
        <p:nvSpPr>
          <p:cNvPr id="6" name="TextBox 5"/>
          <p:cNvSpPr txBox="1"/>
          <p:nvPr/>
        </p:nvSpPr>
        <p:spPr>
          <a:xfrm>
            <a:off x="1808313" y="1605780"/>
            <a:ext cx="1728192" cy="369332"/>
          </a:xfrm>
          <a:prstGeom prst="rect">
            <a:avLst/>
          </a:prstGeom>
          <a:noFill/>
        </p:spPr>
        <p:txBody>
          <a:bodyPr wrap="square" rtlCol="0">
            <a:spAutoFit/>
          </a:bodyPr>
          <a:lstStyle/>
          <a:p>
            <a:pPr>
              <a:defRPr/>
            </a:pPr>
            <a:r>
              <a:rPr lang="en-US" dirty="0">
                <a:solidFill>
                  <a:prstClr val="black"/>
                </a:solidFill>
              </a:rPr>
              <a:t>Reference Bit</a:t>
            </a:r>
          </a:p>
        </p:txBody>
      </p:sp>
      <p:sp>
        <p:nvSpPr>
          <p:cNvPr id="7" name="TextBox 6"/>
          <p:cNvSpPr txBox="1"/>
          <p:nvPr/>
        </p:nvSpPr>
        <p:spPr>
          <a:xfrm>
            <a:off x="3563888" y="1556792"/>
            <a:ext cx="5122912" cy="369332"/>
          </a:xfrm>
          <a:prstGeom prst="rect">
            <a:avLst/>
          </a:prstGeom>
          <a:noFill/>
        </p:spPr>
        <p:txBody>
          <a:bodyPr wrap="square" rtlCol="0">
            <a:spAutoFit/>
          </a:bodyPr>
          <a:lstStyle/>
          <a:p>
            <a:pPr algn="ctr">
              <a:defRPr/>
            </a:pPr>
            <a:r>
              <a:rPr lang="en-US" dirty="0">
                <a:solidFill>
                  <a:prstClr val="black"/>
                </a:solidFill>
              </a:rPr>
              <a:t>Additional Bits</a:t>
            </a:r>
          </a:p>
        </p:txBody>
      </p:sp>
      <p:graphicFrame>
        <p:nvGraphicFramePr>
          <p:cNvPr id="8" name="Content Placeholder 3"/>
          <p:cNvGraphicFramePr>
            <a:graphicFrameLocks/>
          </p:cNvGraphicFramePr>
          <p:nvPr/>
        </p:nvGraphicFramePr>
        <p:xfrm>
          <a:off x="457200" y="2075951"/>
          <a:ext cx="1034130" cy="3840300"/>
        </p:xfrm>
        <a:graphic>
          <a:graphicData uri="http://schemas.openxmlformats.org/drawingml/2006/table">
            <a:tbl>
              <a:tblPr firstRow="1" bandRow="1">
                <a:tableStyleId>{5940675A-B579-460E-94D1-54222C63F5DA}</a:tableStyleId>
              </a:tblPr>
              <a:tblGrid>
                <a:gridCol w="1034130">
                  <a:extLst>
                    <a:ext uri="{9D8B030D-6E8A-4147-A177-3AD203B41FA5}">
                      <a16:colId xmlns:a16="http://schemas.microsoft.com/office/drawing/2014/main" val="206211045"/>
                    </a:ext>
                  </a:extLst>
                </a:gridCol>
              </a:tblGrid>
              <a:tr h="768060">
                <a:tc>
                  <a:txBody>
                    <a:bodyPr/>
                    <a:lstStyle/>
                    <a:p>
                      <a:pPr algn="ctr"/>
                      <a:r>
                        <a:rPr lang="en-US" dirty="0"/>
                        <a:t>Page 0</a:t>
                      </a:r>
                    </a:p>
                  </a:txBody>
                  <a:tcPr anchor="ctr"/>
                </a:tc>
                <a:extLst>
                  <a:ext uri="{0D108BD9-81ED-4DB2-BD59-A6C34878D82A}">
                    <a16:rowId xmlns:a16="http://schemas.microsoft.com/office/drawing/2014/main" val="2502525423"/>
                  </a:ext>
                </a:extLst>
              </a:tr>
              <a:tr h="768060">
                <a:tc>
                  <a:txBody>
                    <a:bodyPr/>
                    <a:lstStyle/>
                    <a:p>
                      <a:pPr algn="ctr"/>
                      <a:r>
                        <a:rPr lang="en-US" dirty="0"/>
                        <a:t>Page</a:t>
                      </a:r>
                      <a:r>
                        <a:rPr lang="en-US" baseline="0" dirty="0"/>
                        <a:t> 1</a:t>
                      </a:r>
                      <a:endParaRPr lang="en-US" dirty="0"/>
                    </a:p>
                  </a:txBody>
                  <a:tcPr anchor="ctr"/>
                </a:tc>
                <a:extLst>
                  <a:ext uri="{0D108BD9-81ED-4DB2-BD59-A6C34878D82A}">
                    <a16:rowId xmlns:a16="http://schemas.microsoft.com/office/drawing/2014/main" val="2127829910"/>
                  </a:ext>
                </a:extLst>
              </a:tr>
              <a:tr h="768060">
                <a:tc>
                  <a:txBody>
                    <a:bodyPr/>
                    <a:lstStyle/>
                    <a:p>
                      <a:pPr algn="ctr"/>
                      <a:r>
                        <a:rPr lang="en-US" dirty="0"/>
                        <a:t>Page</a:t>
                      </a:r>
                      <a:r>
                        <a:rPr lang="en-US" baseline="0" dirty="0"/>
                        <a:t> 2</a:t>
                      </a:r>
                      <a:endParaRPr lang="en-US" dirty="0"/>
                    </a:p>
                  </a:txBody>
                  <a:tcPr anchor="ctr"/>
                </a:tc>
                <a:extLst>
                  <a:ext uri="{0D108BD9-81ED-4DB2-BD59-A6C34878D82A}">
                    <a16:rowId xmlns:a16="http://schemas.microsoft.com/office/drawing/2014/main" val="2998422953"/>
                  </a:ext>
                </a:extLst>
              </a:tr>
              <a:tr h="768060">
                <a:tc>
                  <a:txBody>
                    <a:bodyPr/>
                    <a:lstStyle/>
                    <a:p>
                      <a:pPr algn="ctr"/>
                      <a:r>
                        <a:rPr lang="en-US" dirty="0"/>
                        <a:t>Page</a:t>
                      </a:r>
                      <a:r>
                        <a:rPr lang="en-US" baseline="0" dirty="0"/>
                        <a:t> 3</a:t>
                      </a:r>
                      <a:endParaRPr lang="en-US" dirty="0"/>
                    </a:p>
                  </a:txBody>
                  <a:tcPr anchor="ctr"/>
                </a:tc>
                <a:extLst>
                  <a:ext uri="{0D108BD9-81ED-4DB2-BD59-A6C34878D82A}">
                    <a16:rowId xmlns:a16="http://schemas.microsoft.com/office/drawing/2014/main" val="3218211028"/>
                  </a:ext>
                </a:extLst>
              </a:tr>
              <a:tr h="768060">
                <a:tc>
                  <a:txBody>
                    <a:bodyPr/>
                    <a:lstStyle/>
                    <a:p>
                      <a:pPr algn="ctr"/>
                      <a:r>
                        <a:rPr lang="en-US" dirty="0"/>
                        <a:t>Page</a:t>
                      </a:r>
                      <a:r>
                        <a:rPr lang="en-US" baseline="0" dirty="0"/>
                        <a:t> 4</a:t>
                      </a:r>
                      <a:endParaRPr lang="en-US" dirty="0"/>
                    </a:p>
                  </a:txBody>
                  <a:tcPr anchor="ctr"/>
                </a:tc>
                <a:extLst>
                  <a:ext uri="{0D108BD9-81ED-4DB2-BD59-A6C34878D82A}">
                    <a16:rowId xmlns:a16="http://schemas.microsoft.com/office/drawing/2014/main" val="2861747546"/>
                  </a:ext>
                </a:extLst>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50</a:t>
            </a:fld>
            <a:endParaRPr lang="en-IN">
              <a:solidFill>
                <a:prstClr val="black">
                  <a:tint val="75000"/>
                </a:prstClr>
              </a:solidFill>
            </a:endParaRPr>
          </a:p>
        </p:txBody>
      </p:sp>
    </p:spTree>
    <p:extLst>
      <p:ext uri="{BB962C8B-B14F-4D97-AF65-F5344CB8AC3E}">
        <p14:creationId xmlns:p14="http://schemas.microsoft.com/office/powerpoint/2010/main" val="832155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36676" cy="1143000"/>
          </a:xfrm>
        </p:spPr>
        <p:txBody>
          <a:bodyPr>
            <a:normAutofit/>
          </a:bodyPr>
          <a:lstStyle/>
          <a:p>
            <a:pPr marL="457200" indent="-4572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referred bit is copied to the MSB of the additional bits and reset the reference bit to ‘0’</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4585090"/>
              </p:ext>
            </p:extLst>
          </p:nvPr>
        </p:nvGraphicFramePr>
        <p:xfrm>
          <a:off x="3563888" y="2060848"/>
          <a:ext cx="5122912"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4125260303"/>
                    </a:ext>
                  </a:extLst>
                </a:gridCol>
                <a:gridCol w="640364">
                  <a:extLst>
                    <a:ext uri="{9D8B030D-6E8A-4147-A177-3AD203B41FA5}">
                      <a16:colId xmlns:a16="http://schemas.microsoft.com/office/drawing/2014/main" val="2983851288"/>
                    </a:ext>
                  </a:extLst>
                </a:gridCol>
                <a:gridCol w="640364">
                  <a:extLst>
                    <a:ext uri="{9D8B030D-6E8A-4147-A177-3AD203B41FA5}">
                      <a16:colId xmlns:a16="http://schemas.microsoft.com/office/drawing/2014/main" val="451617681"/>
                    </a:ext>
                  </a:extLst>
                </a:gridCol>
                <a:gridCol w="640364">
                  <a:extLst>
                    <a:ext uri="{9D8B030D-6E8A-4147-A177-3AD203B41FA5}">
                      <a16:colId xmlns:a16="http://schemas.microsoft.com/office/drawing/2014/main" val="406178001"/>
                    </a:ext>
                  </a:extLst>
                </a:gridCol>
                <a:gridCol w="640364">
                  <a:extLst>
                    <a:ext uri="{9D8B030D-6E8A-4147-A177-3AD203B41FA5}">
                      <a16:colId xmlns:a16="http://schemas.microsoft.com/office/drawing/2014/main" val="882303440"/>
                    </a:ext>
                  </a:extLst>
                </a:gridCol>
                <a:gridCol w="640364">
                  <a:extLst>
                    <a:ext uri="{9D8B030D-6E8A-4147-A177-3AD203B41FA5}">
                      <a16:colId xmlns:a16="http://schemas.microsoft.com/office/drawing/2014/main" val="1835807567"/>
                    </a:ext>
                  </a:extLst>
                </a:gridCol>
                <a:gridCol w="640364">
                  <a:extLst>
                    <a:ext uri="{9D8B030D-6E8A-4147-A177-3AD203B41FA5}">
                      <a16:colId xmlns:a16="http://schemas.microsoft.com/office/drawing/2014/main" val="2681328801"/>
                    </a:ext>
                  </a:extLst>
                </a:gridCol>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1</a:t>
                      </a:r>
                    </a:p>
                  </a:txBody>
                  <a:tcPr anchor="ctr">
                    <a:solidFill>
                      <a:srgbClr val="FFFF00"/>
                    </a:solidFil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127829910"/>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1</a:t>
                      </a:r>
                    </a:p>
                  </a:txBody>
                  <a:tcPr anchor="ctr">
                    <a:solidFill>
                      <a:srgbClr val="FFFF00"/>
                    </a:solidFil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218211028"/>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77240040"/>
              </p:ext>
            </p:extLst>
          </p:nvPr>
        </p:nvGraphicFramePr>
        <p:xfrm>
          <a:off x="2207427" y="2071223"/>
          <a:ext cx="640364"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2127829910"/>
                  </a:ext>
                </a:extLst>
              </a:tr>
              <a:tr h="769005">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3218211028"/>
                  </a:ext>
                </a:extLst>
              </a:tr>
              <a:tr h="769005">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sp>
        <p:nvSpPr>
          <p:cNvPr id="6" name="TextBox 5"/>
          <p:cNvSpPr txBox="1"/>
          <p:nvPr/>
        </p:nvSpPr>
        <p:spPr>
          <a:xfrm>
            <a:off x="1808313" y="1605780"/>
            <a:ext cx="1728192" cy="369332"/>
          </a:xfrm>
          <a:prstGeom prst="rect">
            <a:avLst/>
          </a:prstGeom>
          <a:noFill/>
        </p:spPr>
        <p:txBody>
          <a:bodyPr wrap="square" rtlCol="0">
            <a:spAutoFit/>
          </a:bodyPr>
          <a:lstStyle/>
          <a:p>
            <a:pPr>
              <a:defRPr/>
            </a:pPr>
            <a:r>
              <a:rPr lang="en-US" dirty="0">
                <a:solidFill>
                  <a:prstClr val="black"/>
                </a:solidFill>
              </a:rPr>
              <a:t>Reference Bit</a:t>
            </a:r>
          </a:p>
        </p:txBody>
      </p:sp>
      <p:sp>
        <p:nvSpPr>
          <p:cNvPr id="7" name="TextBox 6"/>
          <p:cNvSpPr txBox="1"/>
          <p:nvPr/>
        </p:nvSpPr>
        <p:spPr>
          <a:xfrm>
            <a:off x="3563888" y="1556792"/>
            <a:ext cx="5122912" cy="369332"/>
          </a:xfrm>
          <a:prstGeom prst="rect">
            <a:avLst/>
          </a:prstGeom>
          <a:noFill/>
        </p:spPr>
        <p:txBody>
          <a:bodyPr wrap="square" rtlCol="0">
            <a:spAutoFit/>
          </a:bodyPr>
          <a:lstStyle/>
          <a:p>
            <a:pPr algn="ctr">
              <a:defRPr/>
            </a:pPr>
            <a:r>
              <a:rPr lang="en-US" dirty="0">
                <a:solidFill>
                  <a:prstClr val="black"/>
                </a:solidFill>
              </a:rPr>
              <a:t>Additional Bits</a:t>
            </a:r>
          </a:p>
        </p:txBody>
      </p:sp>
      <p:graphicFrame>
        <p:nvGraphicFramePr>
          <p:cNvPr id="8" name="Content Placeholder 3"/>
          <p:cNvGraphicFramePr>
            <a:graphicFrameLocks/>
          </p:cNvGraphicFramePr>
          <p:nvPr/>
        </p:nvGraphicFramePr>
        <p:xfrm>
          <a:off x="457200" y="2075951"/>
          <a:ext cx="1034130" cy="3840300"/>
        </p:xfrm>
        <a:graphic>
          <a:graphicData uri="http://schemas.openxmlformats.org/drawingml/2006/table">
            <a:tbl>
              <a:tblPr firstRow="1" bandRow="1">
                <a:tableStyleId>{5940675A-B579-460E-94D1-54222C63F5DA}</a:tableStyleId>
              </a:tblPr>
              <a:tblGrid>
                <a:gridCol w="1034130">
                  <a:extLst>
                    <a:ext uri="{9D8B030D-6E8A-4147-A177-3AD203B41FA5}">
                      <a16:colId xmlns:a16="http://schemas.microsoft.com/office/drawing/2014/main" val="206211045"/>
                    </a:ext>
                  </a:extLst>
                </a:gridCol>
              </a:tblGrid>
              <a:tr h="768060">
                <a:tc>
                  <a:txBody>
                    <a:bodyPr/>
                    <a:lstStyle/>
                    <a:p>
                      <a:pPr algn="ctr"/>
                      <a:r>
                        <a:rPr lang="en-US" dirty="0"/>
                        <a:t>Page 0</a:t>
                      </a:r>
                    </a:p>
                  </a:txBody>
                  <a:tcPr anchor="ctr"/>
                </a:tc>
                <a:extLst>
                  <a:ext uri="{0D108BD9-81ED-4DB2-BD59-A6C34878D82A}">
                    <a16:rowId xmlns:a16="http://schemas.microsoft.com/office/drawing/2014/main" val="2502525423"/>
                  </a:ext>
                </a:extLst>
              </a:tr>
              <a:tr h="768060">
                <a:tc>
                  <a:txBody>
                    <a:bodyPr/>
                    <a:lstStyle/>
                    <a:p>
                      <a:pPr algn="ctr"/>
                      <a:r>
                        <a:rPr lang="en-US" dirty="0"/>
                        <a:t>Page</a:t>
                      </a:r>
                      <a:r>
                        <a:rPr lang="en-US" baseline="0" dirty="0"/>
                        <a:t> 1</a:t>
                      </a:r>
                      <a:endParaRPr lang="en-US" dirty="0"/>
                    </a:p>
                  </a:txBody>
                  <a:tcPr anchor="ctr"/>
                </a:tc>
                <a:extLst>
                  <a:ext uri="{0D108BD9-81ED-4DB2-BD59-A6C34878D82A}">
                    <a16:rowId xmlns:a16="http://schemas.microsoft.com/office/drawing/2014/main" val="2127829910"/>
                  </a:ext>
                </a:extLst>
              </a:tr>
              <a:tr h="768060">
                <a:tc>
                  <a:txBody>
                    <a:bodyPr/>
                    <a:lstStyle/>
                    <a:p>
                      <a:pPr algn="ctr"/>
                      <a:r>
                        <a:rPr lang="en-US" dirty="0"/>
                        <a:t>Page</a:t>
                      </a:r>
                      <a:r>
                        <a:rPr lang="en-US" baseline="0" dirty="0"/>
                        <a:t> 2</a:t>
                      </a:r>
                      <a:endParaRPr lang="en-US" dirty="0"/>
                    </a:p>
                  </a:txBody>
                  <a:tcPr anchor="ctr"/>
                </a:tc>
                <a:extLst>
                  <a:ext uri="{0D108BD9-81ED-4DB2-BD59-A6C34878D82A}">
                    <a16:rowId xmlns:a16="http://schemas.microsoft.com/office/drawing/2014/main" val="2998422953"/>
                  </a:ext>
                </a:extLst>
              </a:tr>
              <a:tr h="768060">
                <a:tc>
                  <a:txBody>
                    <a:bodyPr/>
                    <a:lstStyle/>
                    <a:p>
                      <a:pPr algn="ctr"/>
                      <a:r>
                        <a:rPr lang="en-US" dirty="0"/>
                        <a:t>Page</a:t>
                      </a:r>
                      <a:r>
                        <a:rPr lang="en-US" baseline="0" dirty="0"/>
                        <a:t> 3</a:t>
                      </a:r>
                      <a:endParaRPr lang="en-US" dirty="0"/>
                    </a:p>
                  </a:txBody>
                  <a:tcPr anchor="ctr"/>
                </a:tc>
                <a:extLst>
                  <a:ext uri="{0D108BD9-81ED-4DB2-BD59-A6C34878D82A}">
                    <a16:rowId xmlns:a16="http://schemas.microsoft.com/office/drawing/2014/main" val="3218211028"/>
                  </a:ext>
                </a:extLst>
              </a:tr>
              <a:tr h="768060">
                <a:tc>
                  <a:txBody>
                    <a:bodyPr/>
                    <a:lstStyle/>
                    <a:p>
                      <a:pPr algn="ctr"/>
                      <a:r>
                        <a:rPr lang="en-US" dirty="0"/>
                        <a:t>Page</a:t>
                      </a:r>
                      <a:r>
                        <a:rPr lang="en-US" baseline="0" dirty="0"/>
                        <a:t> 4</a:t>
                      </a:r>
                      <a:endParaRPr lang="en-US" dirty="0"/>
                    </a:p>
                  </a:txBody>
                  <a:tcPr anchor="ctr"/>
                </a:tc>
                <a:extLst>
                  <a:ext uri="{0D108BD9-81ED-4DB2-BD59-A6C34878D82A}">
                    <a16:rowId xmlns:a16="http://schemas.microsoft.com/office/drawing/2014/main" val="2861747546"/>
                  </a:ext>
                </a:extLst>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51</a:t>
            </a:fld>
            <a:endParaRPr lang="en-IN">
              <a:solidFill>
                <a:prstClr val="black">
                  <a:tint val="75000"/>
                </a:prstClr>
              </a:solidFill>
            </a:endParaRPr>
          </a:p>
        </p:txBody>
      </p:sp>
    </p:spTree>
    <p:extLst>
      <p:ext uri="{BB962C8B-B14F-4D97-AF65-F5344CB8AC3E}">
        <p14:creationId xmlns:p14="http://schemas.microsoft.com/office/powerpoint/2010/main" val="1494306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11144" cy="1143000"/>
          </a:xfrm>
        </p:spPr>
        <p:txBody>
          <a:bodyPr>
            <a:noAutofit/>
          </a:bodyPr>
          <a:lstStyle/>
          <a:p>
            <a:pPr marL="457200" indent="-4572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Now pages 1 and 2 are referred. Then the bits which are present already in the MSB of the Additional bits table is shifted to right one place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4179522"/>
              </p:ext>
            </p:extLst>
          </p:nvPr>
        </p:nvGraphicFramePr>
        <p:xfrm>
          <a:off x="3563888" y="2060848"/>
          <a:ext cx="5122912"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4125260303"/>
                    </a:ext>
                  </a:extLst>
                </a:gridCol>
                <a:gridCol w="640364">
                  <a:extLst>
                    <a:ext uri="{9D8B030D-6E8A-4147-A177-3AD203B41FA5}">
                      <a16:colId xmlns:a16="http://schemas.microsoft.com/office/drawing/2014/main" val="2983851288"/>
                    </a:ext>
                  </a:extLst>
                </a:gridCol>
                <a:gridCol w="640364">
                  <a:extLst>
                    <a:ext uri="{9D8B030D-6E8A-4147-A177-3AD203B41FA5}">
                      <a16:colId xmlns:a16="http://schemas.microsoft.com/office/drawing/2014/main" val="451617681"/>
                    </a:ext>
                  </a:extLst>
                </a:gridCol>
                <a:gridCol w="640364">
                  <a:extLst>
                    <a:ext uri="{9D8B030D-6E8A-4147-A177-3AD203B41FA5}">
                      <a16:colId xmlns:a16="http://schemas.microsoft.com/office/drawing/2014/main" val="406178001"/>
                    </a:ext>
                  </a:extLst>
                </a:gridCol>
                <a:gridCol w="640364">
                  <a:extLst>
                    <a:ext uri="{9D8B030D-6E8A-4147-A177-3AD203B41FA5}">
                      <a16:colId xmlns:a16="http://schemas.microsoft.com/office/drawing/2014/main" val="882303440"/>
                    </a:ext>
                  </a:extLst>
                </a:gridCol>
                <a:gridCol w="640364">
                  <a:extLst>
                    <a:ext uri="{9D8B030D-6E8A-4147-A177-3AD203B41FA5}">
                      <a16:colId xmlns:a16="http://schemas.microsoft.com/office/drawing/2014/main" val="1835807567"/>
                    </a:ext>
                  </a:extLst>
                </a:gridCol>
                <a:gridCol w="640364">
                  <a:extLst>
                    <a:ext uri="{9D8B030D-6E8A-4147-A177-3AD203B41FA5}">
                      <a16:colId xmlns:a16="http://schemas.microsoft.com/office/drawing/2014/main" val="2681328801"/>
                    </a:ext>
                  </a:extLst>
                </a:gridCol>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0</a:t>
                      </a:r>
                    </a:p>
                  </a:txBody>
                  <a:tcPr anchor="ctr">
                    <a:solidFill>
                      <a:schemeClr val="bg1"/>
                    </a:solidFill>
                  </a:tcPr>
                </a:tc>
                <a:tc>
                  <a:txBody>
                    <a:bodyPr/>
                    <a:lstStyle/>
                    <a:p>
                      <a:pPr algn="ctr"/>
                      <a:r>
                        <a:rPr lang="en-US" dirty="0"/>
                        <a:t>1</a:t>
                      </a:r>
                    </a:p>
                  </a:txBody>
                  <a:tcPr anchor="ctr">
                    <a:solidFill>
                      <a:srgbClr val="92D050"/>
                    </a:solidFil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127829910"/>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0</a:t>
                      </a:r>
                    </a:p>
                  </a:txBody>
                  <a:tcPr anchor="ctr">
                    <a:solidFill>
                      <a:schemeClr val="bg1"/>
                    </a:solidFill>
                  </a:tcPr>
                </a:tc>
                <a:tc>
                  <a:txBody>
                    <a:bodyPr/>
                    <a:lstStyle/>
                    <a:p>
                      <a:pPr algn="ctr"/>
                      <a:r>
                        <a:rPr lang="en-US" dirty="0"/>
                        <a:t>1</a:t>
                      </a:r>
                    </a:p>
                  </a:txBody>
                  <a:tcPr anchor="ctr">
                    <a:solidFill>
                      <a:srgbClr val="92D050"/>
                    </a:solidFil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218211028"/>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128530681"/>
              </p:ext>
            </p:extLst>
          </p:nvPr>
        </p:nvGraphicFramePr>
        <p:xfrm>
          <a:off x="2207427" y="2071223"/>
          <a:ext cx="640364"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2502525423"/>
                  </a:ext>
                </a:extLst>
              </a:tr>
              <a:tr h="769005">
                <a:tc>
                  <a:txBody>
                    <a:bodyPr/>
                    <a:lstStyle/>
                    <a:p>
                      <a:pPr algn="ctr"/>
                      <a:r>
                        <a:rPr lang="en-US" dirty="0"/>
                        <a:t>1</a:t>
                      </a:r>
                    </a:p>
                  </a:txBody>
                  <a:tcPr anchor="ctr">
                    <a:solidFill>
                      <a:srgbClr val="FFFF00"/>
                    </a:solidFill>
                  </a:tcPr>
                </a:tc>
                <a:extLst>
                  <a:ext uri="{0D108BD9-81ED-4DB2-BD59-A6C34878D82A}">
                    <a16:rowId xmlns:a16="http://schemas.microsoft.com/office/drawing/2014/main" val="2127829910"/>
                  </a:ext>
                </a:extLst>
              </a:tr>
              <a:tr h="769005">
                <a:tc>
                  <a:txBody>
                    <a:bodyPr/>
                    <a:lstStyle/>
                    <a:p>
                      <a:pPr algn="ctr"/>
                      <a:r>
                        <a:rPr lang="en-US" dirty="0"/>
                        <a:t>1</a:t>
                      </a:r>
                    </a:p>
                  </a:txBody>
                  <a:tcPr anchor="ctr">
                    <a:solidFill>
                      <a:srgbClr val="FFFF00"/>
                    </a:solidFill>
                  </a:tcPr>
                </a:tc>
                <a:extLst>
                  <a:ext uri="{0D108BD9-81ED-4DB2-BD59-A6C34878D82A}">
                    <a16:rowId xmlns:a16="http://schemas.microsoft.com/office/drawing/2014/main" val="2998422953"/>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3218211028"/>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2861747546"/>
                  </a:ext>
                </a:extLst>
              </a:tr>
            </a:tbl>
          </a:graphicData>
        </a:graphic>
      </p:graphicFrame>
      <p:sp>
        <p:nvSpPr>
          <p:cNvPr id="6" name="TextBox 5"/>
          <p:cNvSpPr txBox="1"/>
          <p:nvPr/>
        </p:nvSpPr>
        <p:spPr>
          <a:xfrm>
            <a:off x="1808313" y="1605780"/>
            <a:ext cx="1728192" cy="369332"/>
          </a:xfrm>
          <a:prstGeom prst="rect">
            <a:avLst/>
          </a:prstGeom>
          <a:noFill/>
        </p:spPr>
        <p:txBody>
          <a:bodyPr wrap="square" rtlCol="0">
            <a:spAutoFit/>
          </a:bodyPr>
          <a:lstStyle/>
          <a:p>
            <a:pPr>
              <a:defRPr/>
            </a:pPr>
            <a:r>
              <a:rPr lang="en-US" dirty="0">
                <a:solidFill>
                  <a:prstClr val="black"/>
                </a:solidFill>
              </a:rPr>
              <a:t>Reference Bit</a:t>
            </a:r>
          </a:p>
        </p:txBody>
      </p:sp>
      <p:sp>
        <p:nvSpPr>
          <p:cNvPr id="7" name="TextBox 6"/>
          <p:cNvSpPr txBox="1"/>
          <p:nvPr/>
        </p:nvSpPr>
        <p:spPr>
          <a:xfrm>
            <a:off x="3563888" y="1556792"/>
            <a:ext cx="5122912" cy="369332"/>
          </a:xfrm>
          <a:prstGeom prst="rect">
            <a:avLst/>
          </a:prstGeom>
          <a:noFill/>
        </p:spPr>
        <p:txBody>
          <a:bodyPr wrap="square" rtlCol="0">
            <a:spAutoFit/>
          </a:bodyPr>
          <a:lstStyle/>
          <a:p>
            <a:pPr algn="ctr">
              <a:defRPr/>
            </a:pPr>
            <a:r>
              <a:rPr lang="en-US" dirty="0">
                <a:solidFill>
                  <a:prstClr val="black"/>
                </a:solidFill>
              </a:rPr>
              <a:t>Additional Bits</a:t>
            </a:r>
          </a:p>
        </p:txBody>
      </p:sp>
      <p:graphicFrame>
        <p:nvGraphicFramePr>
          <p:cNvPr id="8" name="Content Placeholder 3"/>
          <p:cNvGraphicFramePr>
            <a:graphicFrameLocks/>
          </p:cNvGraphicFramePr>
          <p:nvPr/>
        </p:nvGraphicFramePr>
        <p:xfrm>
          <a:off x="457200" y="2075951"/>
          <a:ext cx="1034130" cy="3840300"/>
        </p:xfrm>
        <a:graphic>
          <a:graphicData uri="http://schemas.openxmlformats.org/drawingml/2006/table">
            <a:tbl>
              <a:tblPr firstRow="1" bandRow="1">
                <a:tableStyleId>{5940675A-B579-460E-94D1-54222C63F5DA}</a:tableStyleId>
              </a:tblPr>
              <a:tblGrid>
                <a:gridCol w="1034130">
                  <a:extLst>
                    <a:ext uri="{9D8B030D-6E8A-4147-A177-3AD203B41FA5}">
                      <a16:colId xmlns:a16="http://schemas.microsoft.com/office/drawing/2014/main" val="206211045"/>
                    </a:ext>
                  </a:extLst>
                </a:gridCol>
              </a:tblGrid>
              <a:tr h="768060">
                <a:tc>
                  <a:txBody>
                    <a:bodyPr/>
                    <a:lstStyle/>
                    <a:p>
                      <a:pPr algn="ctr"/>
                      <a:r>
                        <a:rPr lang="en-US" dirty="0"/>
                        <a:t>Page 0</a:t>
                      </a:r>
                    </a:p>
                  </a:txBody>
                  <a:tcPr anchor="ctr"/>
                </a:tc>
                <a:extLst>
                  <a:ext uri="{0D108BD9-81ED-4DB2-BD59-A6C34878D82A}">
                    <a16:rowId xmlns:a16="http://schemas.microsoft.com/office/drawing/2014/main" val="2502525423"/>
                  </a:ext>
                </a:extLst>
              </a:tr>
              <a:tr h="768060">
                <a:tc>
                  <a:txBody>
                    <a:bodyPr/>
                    <a:lstStyle/>
                    <a:p>
                      <a:pPr algn="ctr"/>
                      <a:r>
                        <a:rPr lang="en-US" dirty="0"/>
                        <a:t>Page</a:t>
                      </a:r>
                      <a:r>
                        <a:rPr lang="en-US" baseline="0" dirty="0"/>
                        <a:t> 1</a:t>
                      </a:r>
                      <a:endParaRPr lang="en-US" dirty="0"/>
                    </a:p>
                  </a:txBody>
                  <a:tcPr anchor="ctr"/>
                </a:tc>
                <a:extLst>
                  <a:ext uri="{0D108BD9-81ED-4DB2-BD59-A6C34878D82A}">
                    <a16:rowId xmlns:a16="http://schemas.microsoft.com/office/drawing/2014/main" val="2127829910"/>
                  </a:ext>
                </a:extLst>
              </a:tr>
              <a:tr h="768060">
                <a:tc>
                  <a:txBody>
                    <a:bodyPr/>
                    <a:lstStyle/>
                    <a:p>
                      <a:pPr algn="ctr"/>
                      <a:r>
                        <a:rPr lang="en-US" dirty="0"/>
                        <a:t>Page</a:t>
                      </a:r>
                      <a:r>
                        <a:rPr lang="en-US" baseline="0" dirty="0"/>
                        <a:t> 2</a:t>
                      </a:r>
                      <a:endParaRPr lang="en-US" dirty="0"/>
                    </a:p>
                  </a:txBody>
                  <a:tcPr anchor="ctr"/>
                </a:tc>
                <a:extLst>
                  <a:ext uri="{0D108BD9-81ED-4DB2-BD59-A6C34878D82A}">
                    <a16:rowId xmlns:a16="http://schemas.microsoft.com/office/drawing/2014/main" val="2998422953"/>
                  </a:ext>
                </a:extLst>
              </a:tr>
              <a:tr h="768060">
                <a:tc>
                  <a:txBody>
                    <a:bodyPr/>
                    <a:lstStyle/>
                    <a:p>
                      <a:pPr algn="ctr"/>
                      <a:r>
                        <a:rPr lang="en-US" dirty="0"/>
                        <a:t>Page</a:t>
                      </a:r>
                      <a:r>
                        <a:rPr lang="en-US" baseline="0" dirty="0"/>
                        <a:t> 3</a:t>
                      </a:r>
                      <a:endParaRPr lang="en-US" dirty="0"/>
                    </a:p>
                  </a:txBody>
                  <a:tcPr anchor="ctr"/>
                </a:tc>
                <a:extLst>
                  <a:ext uri="{0D108BD9-81ED-4DB2-BD59-A6C34878D82A}">
                    <a16:rowId xmlns:a16="http://schemas.microsoft.com/office/drawing/2014/main" val="3218211028"/>
                  </a:ext>
                </a:extLst>
              </a:tr>
              <a:tr h="768060">
                <a:tc>
                  <a:txBody>
                    <a:bodyPr/>
                    <a:lstStyle/>
                    <a:p>
                      <a:pPr algn="ctr"/>
                      <a:r>
                        <a:rPr lang="en-US" dirty="0"/>
                        <a:t>Page</a:t>
                      </a:r>
                      <a:r>
                        <a:rPr lang="en-US" baseline="0" dirty="0"/>
                        <a:t> 4</a:t>
                      </a:r>
                      <a:endParaRPr lang="en-US" dirty="0"/>
                    </a:p>
                  </a:txBody>
                  <a:tcPr anchor="ctr"/>
                </a:tc>
                <a:extLst>
                  <a:ext uri="{0D108BD9-81ED-4DB2-BD59-A6C34878D82A}">
                    <a16:rowId xmlns:a16="http://schemas.microsoft.com/office/drawing/2014/main" val="2861747546"/>
                  </a:ext>
                </a:extLst>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7740352" y="56020"/>
            <a:ext cx="1396574"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52</a:t>
            </a:fld>
            <a:endParaRPr lang="en-IN">
              <a:solidFill>
                <a:prstClr val="black">
                  <a:tint val="75000"/>
                </a:prstClr>
              </a:solidFill>
            </a:endParaRPr>
          </a:p>
        </p:txBody>
      </p:sp>
    </p:spTree>
    <p:extLst>
      <p:ext uri="{BB962C8B-B14F-4D97-AF65-F5344CB8AC3E}">
        <p14:creationId xmlns:p14="http://schemas.microsoft.com/office/powerpoint/2010/main" val="2341725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83152" cy="1143000"/>
          </a:xfrm>
        </p:spPr>
        <p:txBody>
          <a:bodyPr>
            <a:normAutofit/>
          </a:bodyPr>
          <a:lstStyle/>
          <a:p>
            <a:pPr marL="457200" indent="-4572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Again the process continues by copying the referred bits to the MSB of Additional bits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124387"/>
              </p:ext>
            </p:extLst>
          </p:nvPr>
        </p:nvGraphicFramePr>
        <p:xfrm>
          <a:off x="3563888" y="2060848"/>
          <a:ext cx="5122912"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4125260303"/>
                    </a:ext>
                  </a:extLst>
                </a:gridCol>
                <a:gridCol w="640364">
                  <a:extLst>
                    <a:ext uri="{9D8B030D-6E8A-4147-A177-3AD203B41FA5}">
                      <a16:colId xmlns:a16="http://schemas.microsoft.com/office/drawing/2014/main" val="2983851288"/>
                    </a:ext>
                  </a:extLst>
                </a:gridCol>
                <a:gridCol w="640364">
                  <a:extLst>
                    <a:ext uri="{9D8B030D-6E8A-4147-A177-3AD203B41FA5}">
                      <a16:colId xmlns:a16="http://schemas.microsoft.com/office/drawing/2014/main" val="451617681"/>
                    </a:ext>
                  </a:extLst>
                </a:gridCol>
                <a:gridCol w="640364">
                  <a:extLst>
                    <a:ext uri="{9D8B030D-6E8A-4147-A177-3AD203B41FA5}">
                      <a16:colId xmlns:a16="http://schemas.microsoft.com/office/drawing/2014/main" val="406178001"/>
                    </a:ext>
                  </a:extLst>
                </a:gridCol>
                <a:gridCol w="640364">
                  <a:extLst>
                    <a:ext uri="{9D8B030D-6E8A-4147-A177-3AD203B41FA5}">
                      <a16:colId xmlns:a16="http://schemas.microsoft.com/office/drawing/2014/main" val="882303440"/>
                    </a:ext>
                  </a:extLst>
                </a:gridCol>
                <a:gridCol w="640364">
                  <a:extLst>
                    <a:ext uri="{9D8B030D-6E8A-4147-A177-3AD203B41FA5}">
                      <a16:colId xmlns:a16="http://schemas.microsoft.com/office/drawing/2014/main" val="1835807567"/>
                    </a:ext>
                  </a:extLst>
                </a:gridCol>
                <a:gridCol w="640364">
                  <a:extLst>
                    <a:ext uri="{9D8B030D-6E8A-4147-A177-3AD203B41FA5}">
                      <a16:colId xmlns:a16="http://schemas.microsoft.com/office/drawing/2014/main" val="2681328801"/>
                    </a:ext>
                  </a:extLst>
                </a:gridCol>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1</a:t>
                      </a:r>
                    </a:p>
                  </a:txBody>
                  <a:tcPr anchor="ctr">
                    <a:solidFill>
                      <a:srgbClr val="FFFF00"/>
                    </a:solidFill>
                  </a:tcPr>
                </a:tc>
                <a:tc>
                  <a:txBody>
                    <a:bodyPr/>
                    <a:lstStyle/>
                    <a:p>
                      <a:pPr algn="ctr"/>
                      <a:r>
                        <a:rPr lang="en-US" dirty="0"/>
                        <a:t>1</a:t>
                      </a:r>
                    </a:p>
                  </a:txBody>
                  <a:tcPr anchor="ctr">
                    <a:solidFill>
                      <a:srgbClr val="92D050"/>
                    </a:solidFil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127829910"/>
                  </a:ext>
                </a:extLst>
              </a:tr>
              <a:tr h="769005">
                <a:tc>
                  <a:txBody>
                    <a:bodyPr/>
                    <a:lstStyle/>
                    <a:p>
                      <a:pPr algn="ctr"/>
                      <a:r>
                        <a:rPr lang="en-US" dirty="0"/>
                        <a:t>1</a:t>
                      </a:r>
                    </a:p>
                  </a:txBody>
                  <a:tcPr anchor="ctr">
                    <a:solidFill>
                      <a:srgbClr val="FFFF00"/>
                    </a:solidFil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0</a:t>
                      </a:r>
                    </a:p>
                  </a:txBody>
                  <a:tcPr anchor="ctr">
                    <a:solidFill>
                      <a:srgbClr val="FFFF00"/>
                    </a:solidFill>
                  </a:tcPr>
                </a:tc>
                <a:tc>
                  <a:txBody>
                    <a:bodyPr/>
                    <a:lstStyle/>
                    <a:p>
                      <a:pPr algn="ctr"/>
                      <a:r>
                        <a:rPr lang="en-US" dirty="0"/>
                        <a:t>1</a:t>
                      </a:r>
                    </a:p>
                  </a:txBody>
                  <a:tcPr anchor="ctr">
                    <a:solidFill>
                      <a:srgbClr val="92D050"/>
                    </a:solidFil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218211028"/>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255663824"/>
              </p:ext>
            </p:extLst>
          </p:nvPr>
        </p:nvGraphicFramePr>
        <p:xfrm>
          <a:off x="2207427" y="2071223"/>
          <a:ext cx="640364"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2502525423"/>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2127829910"/>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2998422953"/>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3218211028"/>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2861747546"/>
                  </a:ext>
                </a:extLst>
              </a:tr>
            </a:tbl>
          </a:graphicData>
        </a:graphic>
      </p:graphicFrame>
      <p:sp>
        <p:nvSpPr>
          <p:cNvPr id="6" name="TextBox 5"/>
          <p:cNvSpPr txBox="1"/>
          <p:nvPr/>
        </p:nvSpPr>
        <p:spPr>
          <a:xfrm>
            <a:off x="1808313" y="1605780"/>
            <a:ext cx="1728192" cy="369332"/>
          </a:xfrm>
          <a:prstGeom prst="rect">
            <a:avLst/>
          </a:prstGeom>
          <a:noFill/>
        </p:spPr>
        <p:txBody>
          <a:bodyPr wrap="square" rtlCol="0">
            <a:spAutoFit/>
          </a:bodyPr>
          <a:lstStyle/>
          <a:p>
            <a:pPr>
              <a:defRPr/>
            </a:pPr>
            <a:r>
              <a:rPr lang="en-US" dirty="0">
                <a:solidFill>
                  <a:prstClr val="black"/>
                </a:solidFill>
              </a:rPr>
              <a:t>Reference Bit</a:t>
            </a:r>
          </a:p>
        </p:txBody>
      </p:sp>
      <p:sp>
        <p:nvSpPr>
          <p:cNvPr id="7" name="TextBox 6"/>
          <p:cNvSpPr txBox="1"/>
          <p:nvPr/>
        </p:nvSpPr>
        <p:spPr>
          <a:xfrm>
            <a:off x="3563888" y="1556792"/>
            <a:ext cx="5122912" cy="369332"/>
          </a:xfrm>
          <a:prstGeom prst="rect">
            <a:avLst/>
          </a:prstGeom>
          <a:noFill/>
        </p:spPr>
        <p:txBody>
          <a:bodyPr wrap="square" rtlCol="0">
            <a:spAutoFit/>
          </a:bodyPr>
          <a:lstStyle/>
          <a:p>
            <a:pPr algn="ctr">
              <a:defRPr/>
            </a:pPr>
            <a:r>
              <a:rPr lang="en-US" dirty="0">
                <a:solidFill>
                  <a:prstClr val="black"/>
                </a:solidFill>
              </a:rPr>
              <a:t>Additional Bits</a:t>
            </a:r>
          </a:p>
        </p:txBody>
      </p:sp>
      <p:graphicFrame>
        <p:nvGraphicFramePr>
          <p:cNvPr id="8" name="Content Placeholder 3"/>
          <p:cNvGraphicFramePr>
            <a:graphicFrameLocks/>
          </p:cNvGraphicFramePr>
          <p:nvPr/>
        </p:nvGraphicFramePr>
        <p:xfrm>
          <a:off x="457200" y="2075951"/>
          <a:ext cx="1034130" cy="3840300"/>
        </p:xfrm>
        <a:graphic>
          <a:graphicData uri="http://schemas.openxmlformats.org/drawingml/2006/table">
            <a:tbl>
              <a:tblPr firstRow="1" bandRow="1">
                <a:tableStyleId>{5940675A-B579-460E-94D1-54222C63F5DA}</a:tableStyleId>
              </a:tblPr>
              <a:tblGrid>
                <a:gridCol w="1034130">
                  <a:extLst>
                    <a:ext uri="{9D8B030D-6E8A-4147-A177-3AD203B41FA5}">
                      <a16:colId xmlns:a16="http://schemas.microsoft.com/office/drawing/2014/main" val="206211045"/>
                    </a:ext>
                  </a:extLst>
                </a:gridCol>
              </a:tblGrid>
              <a:tr h="768060">
                <a:tc>
                  <a:txBody>
                    <a:bodyPr/>
                    <a:lstStyle/>
                    <a:p>
                      <a:pPr algn="ctr"/>
                      <a:r>
                        <a:rPr lang="en-US" dirty="0"/>
                        <a:t>Page 0</a:t>
                      </a:r>
                    </a:p>
                  </a:txBody>
                  <a:tcPr anchor="ctr"/>
                </a:tc>
                <a:extLst>
                  <a:ext uri="{0D108BD9-81ED-4DB2-BD59-A6C34878D82A}">
                    <a16:rowId xmlns:a16="http://schemas.microsoft.com/office/drawing/2014/main" val="2502525423"/>
                  </a:ext>
                </a:extLst>
              </a:tr>
              <a:tr h="768060">
                <a:tc>
                  <a:txBody>
                    <a:bodyPr/>
                    <a:lstStyle/>
                    <a:p>
                      <a:pPr algn="ctr"/>
                      <a:r>
                        <a:rPr lang="en-US" dirty="0"/>
                        <a:t>Page</a:t>
                      </a:r>
                      <a:r>
                        <a:rPr lang="en-US" baseline="0" dirty="0"/>
                        <a:t> 1</a:t>
                      </a:r>
                      <a:endParaRPr lang="en-US" dirty="0"/>
                    </a:p>
                  </a:txBody>
                  <a:tcPr anchor="ctr"/>
                </a:tc>
                <a:extLst>
                  <a:ext uri="{0D108BD9-81ED-4DB2-BD59-A6C34878D82A}">
                    <a16:rowId xmlns:a16="http://schemas.microsoft.com/office/drawing/2014/main" val="2127829910"/>
                  </a:ext>
                </a:extLst>
              </a:tr>
              <a:tr h="768060">
                <a:tc>
                  <a:txBody>
                    <a:bodyPr/>
                    <a:lstStyle/>
                    <a:p>
                      <a:pPr algn="ctr"/>
                      <a:r>
                        <a:rPr lang="en-US" dirty="0"/>
                        <a:t>Page</a:t>
                      </a:r>
                      <a:r>
                        <a:rPr lang="en-US" baseline="0" dirty="0"/>
                        <a:t> 2</a:t>
                      </a:r>
                      <a:endParaRPr lang="en-US" dirty="0"/>
                    </a:p>
                  </a:txBody>
                  <a:tcPr anchor="ctr"/>
                </a:tc>
                <a:extLst>
                  <a:ext uri="{0D108BD9-81ED-4DB2-BD59-A6C34878D82A}">
                    <a16:rowId xmlns:a16="http://schemas.microsoft.com/office/drawing/2014/main" val="2998422953"/>
                  </a:ext>
                </a:extLst>
              </a:tr>
              <a:tr h="768060">
                <a:tc>
                  <a:txBody>
                    <a:bodyPr/>
                    <a:lstStyle/>
                    <a:p>
                      <a:pPr algn="ctr"/>
                      <a:r>
                        <a:rPr lang="en-US" dirty="0"/>
                        <a:t>Page</a:t>
                      </a:r>
                      <a:r>
                        <a:rPr lang="en-US" baseline="0" dirty="0"/>
                        <a:t> 3</a:t>
                      </a:r>
                      <a:endParaRPr lang="en-US" dirty="0"/>
                    </a:p>
                  </a:txBody>
                  <a:tcPr anchor="ctr"/>
                </a:tc>
                <a:extLst>
                  <a:ext uri="{0D108BD9-81ED-4DB2-BD59-A6C34878D82A}">
                    <a16:rowId xmlns:a16="http://schemas.microsoft.com/office/drawing/2014/main" val="3218211028"/>
                  </a:ext>
                </a:extLst>
              </a:tr>
              <a:tr h="768060">
                <a:tc>
                  <a:txBody>
                    <a:bodyPr/>
                    <a:lstStyle/>
                    <a:p>
                      <a:pPr algn="ctr"/>
                      <a:r>
                        <a:rPr lang="en-US" dirty="0"/>
                        <a:t>Page</a:t>
                      </a:r>
                      <a:r>
                        <a:rPr lang="en-US" baseline="0" dirty="0"/>
                        <a:t> 4</a:t>
                      </a:r>
                      <a:endParaRPr lang="en-US" dirty="0"/>
                    </a:p>
                  </a:txBody>
                  <a:tcPr anchor="ctr"/>
                </a:tc>
                <a:extLst>
                  <a:ext uri="{0D108BD9-81ED-4DB2-BD59-A6C34878D82A}">
                    <a16:rowId xmlns:a16="http://schemas.microsoft.com/office/drawing/2014/main" val="2861747546"/>
                  </a:ext>
                </a:extLst>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53</a:t>
            </a:fld>
            <a:endParaRPr lang="en-IN">
              <a:solidFill>
                <a:prstClr val="black">
                  <a:tint val="75000"/>
                </a:prstClr>
              </a:solidFill>
            </a:endParaRPr>
          </a:p>
        </p:txBody>
      </p:sp>
    </p:spTree>
    <p:extLst>
      <p:ext uri="{BB962C8B-B14F-4D97-AF65-F5344CB8AC3E}">
        <p14:creationId xmlns:p14="http://schemas.microsoft.com/office/powerpoint/2010/main" val="307494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LRU Approximation – Second Chance/Clock Algorithm</a:t>
            </a:r>
          </a:p>
        </p:txBody>
      </p:sp>
      <p:sp>
        <p:nvSpPr>
          <p:cNvPr id="3" name="Content Placeholder 2"/>
          <p:cNvSpPr>
            <a:spLocks noGrp="1"/>
          </p:cNvSpPr>
          <p:nvPr>
            <p:ph idx="1"/>
          </p:nvPr>
        </p:nvSpPr>
        <p:spPr/>
        <p:txBody>
          <a:bodyPr>
            <a:normAutofit/>
          </a:bodyPr>
          <a:lstStyle/>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default FIFO is used</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Page is replaced based on reference bit</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reference bit is ‘0’ then the page is considered as not recently used and taken for replacement</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reference bit is ‘1’ then the page is considered as recently used and it is given a second chance to stay in the memory</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Now its reference bit is reset to ‘0’</a:t>
            </a:r>
          </a:p>
          <a:p>
            <a:endParaRPr lang="en-US"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7668344" y="56020"/>
            <a:ext cx="1468582"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54</a:t>
            </a:fld>
            <a:endParaRPr lang="en-IN">
              <a:solidFill>
                <a:prstClr val="black">
                  <a:tint val="75000"/>
                </a:prstClr>
              </a:solidFill>
            </a:endParaRPr>
          </a:p>
        </p:txBody>
      </p:sp>
    </p:spTree>
    <p:extLst>
      <p:ext uri="{BB962C8B-B14F-4D97-AF65-F5344CB8AC3E}">
        <p14:creationId xmlns:p14="http://schemas.microsoft.com/office/powerpoint/2010/main" val="2604520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43" y="980727"/>
            <a:ext cx="4042792" cy="3240359"/>
          </a:xfrm>
        </p:spPr>
        <p:txBody>
          <a:bodyPr>
            <a:noAutofit/>
          </a:bodyPr>
          <a:lstStyle/>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Fig (a) denotes next victim as page containing reference bits as 1, Fig (b) denotes that second chance is given to the referred pages and points the next victim as page containing reference bit as ‘0’</a:t>
            </a:r>
          </a:p>
        </p:txBody>
      </p:sp>
      <p:sp>
        <p:nvSpPr>
          <p:cNvPr id="3" name="Content Placeholder 2"/>
          <p:cNvSpPr>
            <a:spLocks noGrp="1"/>
          </p:cNvSpPr>
          <p:nvPr>
            <p:ph idx="1"/>
          </p:nvPr>
        </p:nvSpPr>
        <p:spPr>
          <a:xfrm>
            <a:off x="179512" y="4437112"/>
            <a:ext cx="4032448" cy="1689051"/>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the mean time the     reference bit is reset     to ‘0’ for the page who got the second chance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rotWithShape="1">
          <a:blip r:embed="rId2"/>
          <a:srcRect l="32844" t="21454" r="32838" b="22438"/>
          <a:stretch/>
        </p:blipFill>
        <p:spPr>
          <a:xfrm>
            <a:off x="4211960" y="980728"/>
            <a:ext cx="4608512" cy="4918039"/>
          </a:xfrm>
          <a:prstGeom prst="rect">
            <a:avLst/>
          </a:prstGeom>
        </p:spPr>
      </p:pic>
      <p:pic>
        <p:nvPicPr>
          <p:cNvPr id="5" name="Picture 2"/>
          <p:cNvPicPr>
            <a:picLocks noChangeAspect="1" noChangeArrowheads="1"/>
          </p:cNvPicPr>
          <p:nvPr/>
        </p:nvPicPr>
        <p:blipFill>
          <a:blip r:embed="rId3" cstate="print"/>
          <a:srcRect/>
          <a:stretch>
            <a:fillRect/>
          </a:stretch>
        </p:blipFill>
        <p:spPr bwMode="auto">
          <a:xfrm>
            <a:off x="7593876" y="56020"/>
            <a:ext cx="1543050" cy="6381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55</a:t>
            </a:fld>
            <a:endParaRPr lang="en-IN">
              <a:solidFill>
                <a:prstClr val="black">
                  <a:tint val="75000"/>
                </a:prstClr>
              </a:solidFill>
            </a:endParaRPr>
          </a:p>
        </p:txBody>
      </p:sp>
    </p:spTree>
    <p:extLst>
      <p:ext uri="{BB962C8B-B14F-4D97-AF65-F5344CB8AC3E}">
        <p14:creationId xmlns:p14="http://schemas.microsoft.com/office/powerpoint/2010/main" val="6999346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 y="7962"/>
            <a:ext cx="9130284" cy="6850038"/>
          </a:xfrm>
        </p:spPr>
        <p:txBody>
          <a:bodyPr>
            <a:normAutofit/>
          </a:bodyPr>
          <a:lstStyle/>
          <a:p>
            <a:r>
              <a:rPr lang="en-US" sz="2800" dirty="0">
                <a:latin typeface="Times New Roman" panose="02020603050405020304" pitchFamily="18" charset="0"/>
                <a:cs typeface="Times New Roman" panose="02020603050405020304" pitchFamily="18" charset="0"/>
              </a:rPr>
              <a:t>reference strings - 3  3  5  4  7  1  5  5  1  4  3  7  6  3  4  1</a:t>
            </a:r>
          </a:p>
        </p:txBody>
      </p:sp>
      <p:grpSp>
        <p:nvGrpSpPr>
          <p:cNvPr id="94" name="Group 93"/>
          <p:cNvGrpSpPr/>
          <p:nvPr/>
        </p:nvGrpSpPr>
        <p:grpSpPr>
          <a:xfrm>
            <a:off x="267125" y="548680"/>
            <a:ext cx="8623466" cy="6125965"/>
            <a:chOff x="267125" y="548680"/>
            <a:chExt cx="8623466" cy="6125965"/>
          </a:xfrm>
        </p:grpSpPr>
        <p:grpSp>
          <p:nvGrpSpPr>
            <p:cNvPr id="92" name="Group 91"/>
            <p:cNvGrpSpPr/>
            <p:nvPr/>
          </p:nvGrpSpPr>
          <p:grpSpPr>
            <a:xfrm>
              <a:off x="267125" y="548680"/>
              <a:ext cx="8623466" cy="6125965"/>
              <a:chOff x="251520" y="549935"/>
              <a:chExt cx="8623466" cy="6125965"/>
            </a:xfrm>
          </p:grpSpPr>
          <p:grpSp>
            <p:nvGrpSpPr>
              <p:cNvPr id="91" name="Group 90"/>
              <p:cNvGrpSpPr/>
              <p:nvPr/>
            </p:nvGrpSpPr>
            <p:grpSpPr>
              <a:xfrm>
                <a:off x="490199" y="549935"/>
                <a:ext cx="8384787" cy="6125965"/>
                <a:chOff x="490199" y="549935"/>
                <a:chExt cx="8384787" cy="6125965"/>
              </a:xfrm>
            </p:grpSpPr>
            <p:grpSp>
              <p:nvGrpSpPr>
                <p:cNvPr id="8" name="Group 7"/>
                <p:cNvGrpSpPr/>
                <p:nvPr/>
              </p:nvGrpSpPr>
              <p:grpSpPr>
                <a:xfrm>
                  <a:off x="492894" y="620688"/>
                  <a:ext cx="1774850" cy="1851484"/>
                  <a:chOff x="492894" y="620688"/>
                  <a:chExt cx="1774850" cy="1851484"/>
                </a:xfrm>
              </p:grpSpPr>
              <p:sp>
                <p:nvSpPr>
                  <p:cNvPr id="4" name="Rectangle 3"/>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5" name="Rectangle 4"/>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6" name="Rectangle 5"/>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7" name="Rectangle 6"/>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grpSp>
            <p:grpSp>
              <p:nvGrpSpPr>
                <p:cNvPr id="9" name="Group 8"/>
                <p:cNvGrpSpPr/>
                <p:nvPr/>
              </p:nvGrpSpPr>
              <p:grpSpPr>
                <a:xfrm>
                  <a:off x="2737413" y="620688"/>
                  <a:ext cx="1774850" cy="1851484"/>
                  <a:chOff x="492894" y="620688"/>
                  <a:chExt cx="1774850" cy="1851484"/>
                </a:xfrm>
              </p:grpSpPr>
              <p:sp>
                <p:nvSpPr>
                  <p:cNvPr id="10" name="Rectangle 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1</a:t>
                    </a:r>
                    <a:endParaRPr lang="en-US" dirty="0">
                      <a:solidFill>
                        <a:prstClr val="black"/>
                      </a:solidFill>
                    </a:endParaRPr>
                  </a:p>
                </p:txBody>
              </p:sp>
              <p:sp>
                <p:nvSpPr>
                  <p:cNvPr id="11" name="Rectangle 1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2" name="Rectangle 1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3" name="Rectangle 1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grpSp>
            <p:grpSp>
              <p:nvGrpSpPr>
                <p:cNvPr id="14" name="Group 13"/>
                <p:cNvGrpSpPr/>
                <p:nvPr/>
              </p:nvGrpSpPr>
              <p:grpSpPr>
                <a:xfrm>
                  <a:off x="4899570" y="620688"/>
                  <a:ext cx="1774850" cy="1851484"/>
                  <a:chOff x="492894" y="620688"/>
                  <a:chExt cx="1774850" cy="1851484"/>
                </a:xfrm>
              </p:grpSpPr>
              <p:sp>
                <p:nvSpPr>
                  <p:cNvPr id="15" name="Rectangle 1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1</a:t>
                    </a:r>
                    <a:endParaRPr lang="en-US" dirty="0">
                      <a:solidFill>
                        <a:prstClr val="black"/>
                      </a:solidFill>
                    </a:endParaRPr>
                  </a:p>
                </p:txBody>
              </p:sp>
              <p:sp>
                <p:nvSpPr>
                  <p:cNvPr id="16" name="Rectangle 1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7" name="Rectangle 1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8" name="Rectangle 1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grpSp>
            <p:grpSp>
              <p:nvGrpSpPr>
                <p:cNvPr id="19" name="Group 18"/>
                <p:cNvGrpSpPr/>
                <p:nvPr/>
              </p:nvGrpSpPr>
              <p:grpSpPr>
                <a:xfrm>
                  <a:off x="7071180" y="620688"/>
                  <a:ext cx="1774850" cy="1851484"/>
                  <a:chOff x="492894" y="620688"/>
                  <a:chExt cx="1774850" cy="1851484"/>
                </a:xfrm>
              </p:grpSpPr>
              <p:sp>
                <p:nvSpPr>
                  <p:cNvPr id="20" name="Rectangle 1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1</a:t>
                    </a:r>
                    <a:endParaRPr lang="en-US" dirty="0">
                      <a:solidFill>
                        <a:prstClr val="black"/>
                      </a:solidFill>
                    </a:endParaRPr>
                  </a:p>
                </p:txBody>
              </p:sp>
              <p:sp>
                <p:nvSpPr>
                  <p:cNvPr id="21" name="Rectangle 2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22" name="Rectangle 2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23" name="Rectangle 2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grpSp>
            <p:grpSp>
              <p:nvGrpSpPr>
                <p:cNvPr id="24" name="Group 23"/>
                <p:cNvGrpSpPr/>
                <p:nvPr/>
              </p:nvGrpSpPr>
              <p:grpSpPr>
                <a:xfrm>
                  <a:off x="492894" y="2778089"/>
                  <a:ext cx="1774850" cy="1851484"/>
                  <a:chOff x="492894" y="620688"/>
                  <a:chExt cx="1774850" cy="1851484"/>
                </a:xfrm>
              </p:grpSpPr>
              <p:sp>
                <p:nvSpPr>
                  <p:cNvPr id="25" name="Rectangle 2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1</a:t>
                    </a:r>
                    <a:endParaRPr lang="en-US" dirty="0">
                      <a:solidFill>
                        <a:prstClr val="black"/>
                      </a:solidFill>
                    </a:endParaRPr>
                  </a:p>
                </p:txBody>
              </p:sp>
              <p:sp>
                <p:nvSpPr>
                  <p:cNvPr id="26" name="Rectangle 2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27" name="Rectangle 2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28" name="Rectangle 2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grpSp>
            <p:grpSp>
              <p:nvGrpSpPr>
                <p:cNvPr id="29" name="Group 28"/>
                <p:cNvGrpSpPr/>
                <p:nvPr/>
              </p:nvGrpSpPr>
              <p:grpSpPr>
                <a:xfrm>
                  <a:off x="2749989" y="2775322"/>
                  <a:ext cx="1774850" cy="1851484"/>
                  <a:chOff x="492894" y="620688"/>
                  <a:chExt cx="1774850" cy="1851484"/>
                </a:xfrm>
              </p:grpSpPr>
              <p:sp>
                <p:nvSpPr>
                  <p:cNvPr id="30" name="Rectangle 2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31" name="Rectangle 3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32" name="Rectangle 3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33" name="Rectangle 3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0</a:t>
                    </a:r>
                    <a:endParaRPr lang="en-US" dirty="0">
                      <a:solidFill>
                        <a:prstClr val="black"/>
                      </a:solidFill>
                    </a:endParaRPr>
                  </a:p>
                </p:txBody>
              </p:sp>
            </p:grpSp>
            <p:grpSp>
              <p:nvGrpSpPr>
                <p:cNvPr id="34" name="Group 33"/>
                <p:cNvGrpSpPr/>
                <p:nvPr/>
              </p:nvGrpSpPr>
              <p:grpSpPr>
                <a:xfrm>
                  <a:off x="4856802" y="2775322"/>
                  <a:ext cx="1774850" cy="1851484"/>
                  <a:chOff x="492894" y="620688"/>
                  <a:chExt cx="1774850" cy="1851484"/>
                </a:xfrm>
              </p:grpSpPr>
              <p:sp>
                <p:nvSpPr>
                  <p:cNvPr id="35" name="Rectangle 3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36" name="Rectangle 3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sp>
                <p:nvSpPr>
                  <p:cNvPr id="37" name="Rectangle 3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38" name="Rectangle 3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0</a:t>
                    </a:r>
                    <a:endParaRPr lang="en-US" dirty="0">
                      <a:solidFill>
                        <a:prstClr val="black"/>
                      </a:solidFill>
                    </a:endParaRPr>
                  </a:p>
                </p:txBody>
              </p:sp>
            </p:grpSp>
            <p:grpSp>
              <p:nvGrpSpPr>
                <p:cNvPr id="39" name="Group 38"/>
                <p:cNvGrpSpPr/>
                <p:nvPr/>
              </p:nvGrpSpPr>
              <p:grpSpPr>
                <a:xfrm>
                  <a:off x="7100136" y="2720541"/>
                  <a:ext cx="1774850" cy="1851484"/>
                  <a:chOff x="492894" y="620688"/>
                  <a:chExt cx="1774850" cy="1851484"/>
                </a:xfrm>
              </p:grpSpPr>
              <p:sp>
                <p:nvSpPr>
                  <p:cNvPr id="40" name="Rectangle 3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41" name="Rectangle 4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42" name="Rectangle 4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43" name="Rectangle 4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0</a:t>
                    </a:r>
                    <a:endParaRPr lang="en-US" dirty="0">
                      <a:solidFill>
                        <a:prstClr val="black"/>
                      </a:solidFill>
                    </a:endParaRPr>
                  </a:p>
                </p:txBody>
              </p:sp>
            </p:grpSp>
            <p:grpSp>
              <p:nvGrpSpPr>
                <p:cNvPr id="44" name="Group 43"/>
                <p:cNvGrpSpPr/>
                <p:nvPr/>
              </p:nvGrpSpPr>
              <p:grpSpPr>
                <a:xfrm>
                  <a:off x="490199" y="4753663"/>
                  <a:ext cx="1774850" cy="1851484"/>
                  <a:chOff x="492894" y="620688"/>
                  <a:chExt cx="1774850" cy="1851484"/>
                </a:xfrm>
              </p:grpSpPr>
              <p:sp>
                <p:nvSpPr>
                  <p:cNvPr id="45" name="Rectangle 4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46" name="Rectangle 4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47" name="Rectangle 4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48" name="Rectangle 4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1</a:t>
                    </a:r>
                    <a:endParaRPr lang="en-US" dirty="0">
                      <a:solidFill>
                        <a:prstClr val="black"/>
                      </a:solidFill>
                    </a:endParaRPr>
                  </a:p>
                </p:txBody>
              </p:sp>
            </p:grpSp>
            <p:grpSp>
              <p:nvGrpSpPr>
                <p:cNvPr id="49" name="Group 48"/>
                <p:cNvGrpSpPr/>
                <p:nvPr/>
              </p:nvGrpSpPr>
              <p:grpSpPr>
                <a:xfrm>
                  <a:off x="2718213" y="4814187"/>
                  <a:ext cx="1774850" cy="1851484"/>
                  <a:chOff x="492894" y="620688"/>
                  <a:chExt cx="1774850" cy="1851484"/>
                </a:xfrm>
              </p:grpSpPr>
              <p:sp>
                <p:nvSpPr>
                  <p:cNvPr id="50" name="Rectangle 4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51" name="Rectangle 5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52" name="Rectangle 5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53" name="Rectangle 5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1</a:t>
                    </a:r>
                    <a:endParaRPr lang="en-US" dirty="0">
                      <a:solidFill>
                        <a:prstClr val="black"/>
                      </a:solidFill>
                    </a:endParaRPr>
                  </a:p>
                </p:txBody>
              </p:sp>
            </p:grpSp>
            <p:grpSp>
              <p:nvGrpSpPr>
                <p:cNvPr id="54" name="Group 53"/>
                <p:cNvGrpSpPr/>
                <p:nvPr/>
              </p:nvGrpSpPr>
              <p:grpSpPr>
                <a:xfrm>
                  <a:off x="4884924" y="4824416"/>
                  <a:ext cx="1774850" cy="1851484"/>
                  <a:chOff x="492894" y="620688"/>
                  <a:chExt cx="1774850" cy="1851484"/>
                </a:xfrm>
              </p:grpSpPr>
              <p:sp>
                <p:nvSpPr>
                  <p:cNvPr id="55" name="Rectangle 5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1</a:t>
                    </a:r>
                    <a:endParaRPr lang="en-US" dirty="0">
                      <a:solidFill>
                        <a:prstClr val="black"/>
                      </a:solidFill>
                    </a:endParaRPr>
                  </a:p>
                </p:txBody>
              </p:sp>
              <p:sp>
                <p:nvSpPr>
                  <p:cNvPr id="56" name="Rectangle 5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57" name="Rectangle 5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58" name="Rectangle 5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1</a:t>
                    </a:r>
                    <a:endParaRPr lang="en-US" dirty="0">
                      <a:solidFill>
                        <a:prstClr val="black"/>
                      </a:solidFill>
                    </a:endParaRPr>
                  </a:p>
                </p:txBody>
              </p:sp>
            </p:grpSp>
            <p:grpSp>
              <p:nvGrpSpPr>
                <p:cNvPr id="59" name="Group 58"/>
                <p:cNvGrpSpPr/>
                <p:nvPr/>
              </p:nvGrpSpPr>
              <p:grpSpPr>
                <a:xfrm>
                  <a:off x="7071180" y="4814187"/>
                  <a:ext cx="1774850" cy="1851484"/>
                  <a:chOff x="492894" y="620688"/>
                  <a:chExt cx="1774850" cy="1851484"/>
                </a:xfrm>
              </p:grpSpPr>
              <p:sp>
                <p:nvSpPr>
                  <p:cNvPr id="60" name="Rectangle 5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61" name="Rectangle 6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sp>
                <p:nvSpPr>
                  <p:cNvPr id="62" name="Rectangle 6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63" name="Rectangle 6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0</a:t>
                    </a:r>
                    <a:endParaRPr lang="en-US" dirty="0">
                      <a:solidFill>
                        <a:prstClr val="black"/>
                      </a:solidFill>
                    </a:endParaRPr>
                  </a:p>
                </p:txBody>
              </p:sp>
            </p:grpSp>
            <p:cxnSp>
              <p:nvCxnSpPr>
                <p:cNvPr id="65" name="Straight Connector 64"/>
                <p:cNvCxnSpPr/>
                <p:nvPr/>
              </p:nvCxnSpPr>
              <p:spPr>
                <a:xfrm>
                  <a:off x="2555776" y="620688"/>
                  <a:ext cx="0" cy="580318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4716016" y="549935"/>
                  <a:ext cx="0" cy="5803184"/>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6876256" y="566040"/>
                  <a:ext cx="0" cy="5803184"/>
                </a:xfrm>
                <a:prstGeom prst="line">
                  <a:avLst/>
                </a:prstGeom>
              </p:spPr>
              <p:style>
                <a:lnRef idx="1">
                  <a:schemeClr val="dk1"/>
                </a:lnRef>
                <a:fillRef idx="0">
                  <a:schemeClr val="dk1"/>
                </a:fillRef>
                <a:effectRef idx="0">
                  <a:schemeClr val="dk1"/>
                </a:effectRef>
                <a:fontRef idx="minor">
                  <a:schemeClr val="tx1"/>
                </a:fontRef>
              </p:style>
            </p:cxnSp>
          </p:grpSp>
          <p:cxnSp>
            <p:nvCxnSpPr>
              <p:cNvPr id="72" name="Straight Connector 71"/>
              <p:cNvCxnSpPr/>
              <p:nvPr/>
            </p:nvCxnSpPr>
            <p:spPr>
              <a:xfrm flipV="1">
                <a:off x="251520" y="2564904"/>
                <a:ext cx="8407442" cy="7200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V="1">
                <a:off x="321118" y="4655614"/>
                <a:ext cx="8407442" cy="72008"/>
              </a:xfrm>
              <a:prstGeom prst="line">
                <a:avLst/>
              </a:prstGeom>
            </p:spPr>
            <p:style>
              <a:lnRef idx="1">
                <a:schemeClr val="dk1"/>
              </a:lnRef>
              <a:fillRef idx="0">
                <a:schemeClr val="dk1"/>
              </a:fillRef>
              <a:effectRef idx="0">
                <a:schemeClr val="dk1"/>
              </a:effectRef>
              <a:fontRef idx="minor">
                <a:schemeClr val="tx1"/>
              </a:fontRef>
            </p:style>
          </p:cxnSp>
          <p:grpSp>
            <p:nvGrpSpPr>
              <p:cNvPr id="90" name="Group 89"/>
              <p:cNvGrpSpPr/>
              <p:nvPr/>
            </p:nvGrpSpPr>
            <p:grpSpPr>
              <a:xfrm>
                <a:off x="1008296" y="1395747"/>
                <a:ext cx="7366587" cy="4635520"/>
                <a:chOff x="1008296" y="1395747"/>
                <a:chExt cx="7366587" cy="4635520"/>
              </a:xfrm>
            </p:grpSpPr>
            <p:sp>
              <p:nvSpPr>
                <p:cNvPr id="76" name="Up Arrow 75"/>
                <p:cNvSpPr/>
                <p:nvPr/>
              </p:nvSpPr>
              <p:spPr>
                <a:xfrm>
                  <a:off x="3518543" y="3305240"/>
                  <a:ext cx="205271" cy="252028"/>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79" name="Right Arrow 78"/>
                <p:cNvSpPr/>
                <p:nvPr/>
              </p:nvSpPr>
              <p:spPr>
                <a:xfrm>
                  <a:off x="5769074" y="1395747"/>
                  <a:ext cx="389280"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Down Arrow 79"/>
                <p:cNvSpPr/>
                <p:nvPr/>
              </p:nvSpPr>
              <p:spPr>
                <a:xfrm>
                  <a:off x="7859455" y="1630987"/>
                  <a:ext cx="176315" cy="231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Left Arrow 80"/>
                <p:cNvSpPr/>
                <p:nvPr/>
              </p:nvSpPr>
              <p:spPr>
                <a:xfrm>
                  <a:off x="1008296" y="3598362"/>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ight Arrow 81"/>
                <p:cNvSpPr/>
                <p:nvPr/>
              </p:nvSpPr>
              <p:spPr>
                <a:xfrm>
                  <a:off x="3561619" y="3560213"/>
                  <a:ext cx="389280"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Down Arrow 83"/>
                <p:cNvSpPr/>
                <p:nvPr/>
              </p:nvSpPr>
              <p:spPr>
                <a:xfrm>
                  <a:off x="5668645" y="3803054"/>
                  <a:ext cx="176315" cy="231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Left Arrow 84"/>
                <p:cNvSpPr/>
                <p:nvPr/>
              </p:nvSpPr>
              <p:spPr>
                <a:xfrm>
                  <a:off x="3211906" y="5578208"/>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Up Arrow 85"/>
                <p:cNvSpPr/>
                <p:nvPr/>
              </p:nvSpPr>
              <p:spPr>
                <a:xfrm>
                  <a:off x="7868545" y="5356144"/>
                  <a:ext cx="205271" cy="252028"/>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7" name="Right Arrow 86"/>
                <p:cNvSpPr/>
                <p:nvPr/>
              </p:nvSpPr>
              <p:spPr>
                <a:xfrm>
                  <a:off x="7985603" y="5568347"/>
                  <a:ext cx="389280" cy="25202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88" name="Down Arrow 87"/>
                <p:cNvSpPr/>
                <p:nvPr/>
              </p:nvSpPr>
              <p:spPr>
                <a:xfrm>
                  <a:off x="7893776" y="5800138"/>
                  <a:ext cx="176315" cy="23112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89" name="Left Arrow 88"/>
                <p:cNvSpPr/>
                <p:nvPr/>
              </p:nvSpPr>
              <p:spPr>
                <a:xfrm>
                  <a:off x="7532184" y="5592497"/>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93" name="Up Arrow 92"/>
            <p:cNvSpPr/>
            <p:nvPr/>
          </p:nvSpPr>
          <p:spPr>
            <a:xfrm>
              <a:off x="1276092" y="1193003"/>
              <a:ext cx="240859" cy="361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56</a:t>
            </a:fld>
            <a:endParaRPr lang="en-IN">
              <a:solidFill>
                <a:prstClr val="black">
                  <a:tint val="75000"/>
                </a:prstClr>
              </a:solidFill>
            </a:endParaRPr>
          </a:p>
        </p:txBody>
      </p:sp>
    </p:spTree>
    <p:extLst>
      <p:ext uri="{BB962C8B-B14F-4D97-AF65-F5344CB8AC3E}">
        <p14:creationId xmlns:p14="http://schemas.microsoft.com/office/powerpoint/2010/main" val="644490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 y="7962"/>
            <a:ext cx="9130284" cy="6850038"/>
          </a:xfrm>
        </p:spPr>
        <p:txBody>
          <a:bodyPr>
            <a:normAutofit/>
          </a:bodyPr>
          <a:lstStyle/>
          <a:p>
            <a:r>
              <a:rPr lang="en-US" sz="2800" dirty="0">
                <a:latin typeface="Times New Roman" panose="02020603050405020304" pitchFamily="18" charset="0"/>
                <a:cs typeface="Times New Roman" panose="02020603050405020304" pitchFamily="18" charset="0"/>
              </a:rPr>
              <a:t>reference strings - 3  3  5  4  7  1  5  5  1  4  3  7  6  3  4  1</a:t>
            </a:r>
          </a:p>
        </p:txBody>
      </p:sp>
      <p:grpSp>
        <p:nvGrpSpPr>
          <p:cNvPr id="78" name="Group 77"/>
          <p:cNvGrpSpPr/>
          <p:nvPr/>
        </p:nvGrpSpPr>
        <p:grpSpPr>
          <a:xfrm>
            <a:off x="318538" y="691473"/>
            <a:ext cx="8520639" cy="4177687"/>
            <a:chOff x="267125" y="548680"/>
            <a:chExt cx="8520639" cy="4177687"/>
          </a:xfrm>
        </p:grpSpPr>
        <p:cxnSp>
          <p:nvCxnSpPr>
            <p:cNvPr id="65" name="Straight Connector 64"/>
            <p:cNvCxnSpPr/>
            <p:nvPr/>
          </p:nvCxnSpPr>
          <p:spPr>
            <a:xfrm flipH="1">
              <a:off x="2555776" y="619433"/>
              <a:ext cx="15605" cy="410693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H="1">
              <a:off x="4716016" y="548680"/>
              <a:ext cx="15605" cy="4105679"/>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a:off x="6876256" y="564785"/>
              <a:ext cx="15605" cy="4125578"/>
            </a:xfrm>
            <a:prstGeom prst="line">
              <a:avLst/>
            </a:prstGeom>
          </p:spPr>
          <p:style>
            <a:lnRef idx="1">
              <a:schemeClr val="dk1"/>
            </a:lnRef>
            <a:fillRef idx="0">
              <a:schemeClr val="dk1"/>
            </a:fillRef>
            <a:effectRef idx="0">
              <a:schemeClr val="dk1"/>
            </a:effectRef>
            <a:fontRef idx="minor">
              <a:schemeClr val="tx1"/>
            </a:fontRef>
          </p:style>
        </p:cxnSp>
        <p:grpSp>
          <p:nvGrpSpPr>
            <p:cNvPr id="64" name="Group 63"/>
            <p:cNvGrpSpPr/>
            <p:nvPr/>
          </p:nvGrpSpPr>
          <p:grpSpPr>
            <a:xfrm>
              <a:off x="7478989" y="1144362"/>
              <a:ext cx="842699" cy="675123"/>
              <a:chOff x="7547789" y="5354889"/>
              <a:chExt cx="842699" cy="675123"/>
            </a:xfrm>
          </p:grpSpPr>
          <p:sp>
            <p:nvSpPr>
              <p:cNvPr id="86" name="Up Arrow 85"/>
              <p:cNvSpPr/>
              <p:nvPr/>
            </p:nvSpPr>
            <p:spPr>
              <a:xfrm>
                <a:off x="7884150" y="5354889"/>
                <a:ext cx="205271" cy="252028"/>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7" name="Right Arrow 86"/>
              <p:cNvSpPr/>
              <p:nvPr/>
            </p:nvSpPr>
            <p:spPr>
              <a:xfrm>
                <a:off x="8001208" y="5567092"/>
                <a:ext cx="389280" cy="25202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88" name="Down Arrow 87"/>
              <p:cNvSpPr/>
              <p:nvPr/>
            </p:nvSpPr>
            <p:spPr>
              <a:xfrm>
                <a:off x="7909381" y="5798883"/>
                <a:ext cx="176315" cy="23112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89" name="Left Arrow 88"/>
              <p:cNvSpPr/>
              <p:nvPr/>
            </p:nvSpPr>
            <p:spPr>
              <a:xfrm>
                <a:off x="7547789" y="5591242"/>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93" name="Left Arrow 92"/>
            <p:cNvSpPr/>
            <p:nvPr/>
          </p:nvSpPr>
          <p:spPr>
            <a:xfrm>
              <a:off x="3255824" y="1394714"/>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7" name="Group 76"/>
            <p:cNvGrpSpPr/>
            <p:nvPr/>
          </p:nvGrpSpPr>
          <p:grpSpPr>
            <a:xfrm>
              <a:off x="267125" y="585525"/>
              <a:ext cx="8520639" cy="4140842"/>
              <a:chOff x="267125" y="585525"/>
              <a:chExt cx="8520639" cy="4140842"/>
            </a:xfrm>
          </p:grpSpPr>
          <p:cxnSp>
            <p:nvCxnSpPr>
              <p:cNvPr id="72" name="Straight Connector 71"/>
              <p:cNvCxnSpPr/>
              <p:nvPr/>
            </p:nvCxnSpPr>
            <p:spPr>
              <a:xfrm flipV="1">
                <a:off x="267125" y="2563649"/>
                <a:ext cx="8407442" cy="7200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V="1">
                <a:off x="336723" y="4654359"/>
                <a:ext cx="8407442" cy="72008"/>
              </a:xfrm>
              <a:prstGeom prst="line">
                <a:avLst/>
              </a:prstGeom>
            </p:spPr>
            <p:style>
              <a:lnRef idx="1">
                <a:schemeClr val="dk1"/>
              </a:lnRef>
              <a:fillRef idx="0">
                <a:schemeClr val="dk1"/>
              </a:fillRef>
              <a:effectRef idx="0">
                <a:schemeClr val="dk1"/>
              </a:effectRef>
              <a:fontRef idx="minor">
                <a:schemeClr val="tx1"/>
              </a:fontRef>
            </p:style>
          </p:cxnSp>
          <p:grpSp>
            <p:nvGrpSpPr>
              <p:cNvPr id="75" name="Group 74"/>
              <p:cNvGrpSpPr/>
              <p:nvPr/>
            </p:nvGrpSpPr>
            <p:grpSpPr>
              <a:xfrm>
                <a:off x="489366" y="585525"/>
                <a:ext cx="8298398" cy="4027849"/>
                <a:chOff x="489366" y="585525"/>
                <a:chExt cx="8298398" cy="4027849"/>
              </a:xfrm>
            </p:grpSpPr>
            <p:grpSp>
              <p:nvGrpSpPr>
                <p:cNvPr id="44" name="Group 43"/>
                <p:cNvGrpSpPr/>
                <p:nvPr/>
              </p:nvGrpSpPr>
              <p:grpSpPr>
                <a:xfrm>
                  <a:off x="489366" y="585525"/>
                  <a:ext cx="1774850" cy="1851484"/>
                  <a:chOff x="492894" y="620688"/>
                  <a:chExt cx="1774850" cy="1851484"/>
                </a:xfrm>
              </p:grpSpPr>
              <p:sp>
                <p:nvSpPr>
                  <p:cNvPr id="45" name="Rectangle 4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46" name="Rectangle 4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47" name="Rectangle 4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48" name="Rectangle 4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1</a:t>
                    </a:r>
                    <a:endParaRPr lang="en-US" dirty="0">
                      <a:solidFill>
                        <a:prstClr val="black"/>
                      </a:solidFill>
                    </a:endParaRPr>
                  </a:p>
                </p:txBody>
              </p:sp>
            </p:grpSp>
            <p:grpSp>
              <p:nvGrpSpPr>
                <p:cNvPr id="49" name="Group 48"/>
                <p:cNvGrpSpPr/>
                <p:nvPr/>
              </p:nvGrpSpPr>
              <p:grpSpPr>
                <a:xfrm>
                  <a:off x="2760317" y="640306"/>
                  <a:ext cx="1774850" cy="1851484"/>
                  <a:chOff x="492894" y="620688"/>
                  <a:chExt cx="1774850" cy="1851484"/>
                </a:xfrm>
              </p:grpSpPr>
              <p:sp>
                <p:nvSpPr>
                  <p:cNvPr id="50" name="Rectangle 4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51" name="Rectangle 5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52" name="Rectangle 5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53" name="Rectangle 5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1</a:t>
                    </a:r>
                    <a:endParaRPr lang="en-US" dirty="0">
                      <a:solidFill>
                        <a:prstClr val="black"/>
                      </a:solidFill>
                    </a:endParaRPr>
                  </a:p>
                </p:txBody>
              </p:sp>
            </p:grpSp>
            <p:grpSp>
              <p:nvGrpSpPr>
                <p:cNvPr id="54" name="Group 53"/>
                <p:cNvGrpSpPr/>
                <p:nvPr/>
              </p:nvGrpSpPr>
              <p:grpSpPr>
                <a:xfrm>
                  <a:off x="4954575" y="606438"/>
                  <a:ext cx="1774850" cy="1851484"/>
                  <a:chOff x="492894" y="620688"/>
                  <a:chExt cx="1774850" cy="1851484"/>
                </a:xfrm>
              </p:grpSpPr>
              <p:sp>
                <p:nvSpPr>
                  <p:cNvPr id="55" name="Rectangle 5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1</a:t>
                    </a:r>
                    <a:endParaRPr lang="en-US" dirty="0">
                      <a:solidFill>
                        <a:prstClr val="black"/>
                      </a:solidFill>
                    </a:endParaRPr>
                  </a:p>
                </p:txBody>
              </p:sp>
              <p:sp>
                <p:nvSpPr>
                  <p:cNvPr id="56" name="Rectangle 5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57" name="Rectangle 5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58" name="Rectangle 5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1</a:t>
                    </a:r>
                    <a:endParaRPr lang="en-US" dirty="0">
                      <a:solidFill>
                        <a:prstClr val="black"/>
                      </a:solidFill>
                    </a:endParaRPr>
                  </a:p>
                </p:txBody>
              </p:sp>
            </p:grpSp>
            <p:grpSp>
              <p:nvGrpSpPr>
                <p:cNvPr id="59" name="Group 58"/>
                <p:cNvGrpSpPr/>
                <p:nvPr/>
              </p:nvGrpSpPr>
              <p:grpSpPr>
                <a:xfrm>
                  <a:off x="6989585" y="605816"/>
                  <a:ext cx="1774850" cy="1851484"/>
                  <a:chOff x="492894" y="620688"/>
                  <a:chExt cx="1774850" cy="1851484"/>
                </a:xfrm>
              </p:grpSpPr>
              <p:sp>
                <p:nvSpPr>
                  <p:cNvPr id="60" name="Rectangle 5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61" name="Rectangle 6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sp>
                <p:nvSpPr>
                  <p:cNvPr id="62" name="Rectangle 6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63" name="Rectangle 6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0</a:t>
                    </a:r>
                    <a:endParaRPr lang="en-US" dirty="0">
                      <a:solidFill>
                        <a:prstClr val="black"/>
                      </a:solidFill>
                    </a:endParaRPr>
                  </a:p>
                </p:txBody>
              </p:sp>
            </p:grpSp>
            <p:grpSp>
              <p:nvGrpSpPr>
                <p:cNvPr id="94" name="Group 93"/>
                <p:cNvGrpSpPr/>
                <p:nvPr/>
              </p:nvGrpSpPr>
              <p:grpSpPr>
                <a:xfrm>
                  <a:off x="489366" y="2736201"/>
                  <a:ext cx="1774850" cy="1851484"/>
                  <a:chOff x="492894" y="620688"/>
                  <a:chExt cx="1774850" cy="1851484"/>
                </a:xfrm>
              </p:grpSpPr>
              <p:sp>
                <p:nvSpPr>
                  <p:cNvPr id="95" name="Rectangle 9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6</a:t>
                    </a:r>
                    <a:r>
                      <a:rPr lang="en-US" baseline="-25000" dirty="0">
                        <a:solidFill>
                          <a:prstClr val="black"/>
                        </a:solidFill>
                      </a:rPr>
                      <a:t>0</a:t>
                    </a:r>
                    <a:endParaRPr lang="en-US" dirty="0">
                      <a:solidFill>
                        <a:prstClr val="black"/>
                      </a:solidFill>
                    </a:endParaRPr>
                  </a:p>
                </p:txBody>
              </p:sp>
              <p:sp>
                <p:nvSpPr>
                  <p:cNvPr id="96" name="Rectangle 9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sp>
                <p:nvSpPr>
                  <p:cNvPr id="97" name="Rectangle 9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98" name="Rectangle 9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0</a:t>
                    </a:r>
                    <a:endParaRPr lang="en-US" dirty="0">
                      <a:solidFill>
                        <a:prstClr val="black"/>
                      </a:solidFill>
                    </a:endParaRPr>
                  </a:p>
                </p:txBody>
              </p:sp>
            </p:grpSp>
            <p:grpSp>
              <p:nvGrpSpPr>
                <p:cNvPr id="99" name="Group 98"/>
                <p:cNvGrpSpPr/>
                <p:nvPr/>
              </p:nvGrpSpPr>
              <p:grpSpPr>
                <a:xfrm>
                  <a:off x="2736891" y="2761890"/>
                  <a:ext cx="1774850" cy="1851484"/>
                  <a:chOff x="492894" y="620688"/>
                  <a:chExt cx="1774850" cy="1851484"/>
                </a:xfrm>
              </p:grpSpPr>
              <p:sp>
                <p:nvSpPr>
                  <p:cNvPr id="100" name="Rectangle 9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6</a:t>
                    </a:r>
                    <a:r>
                      <a:rPr lang="en-US" baseline="-25000" dirty="0">
                        <a:solidFill>
                          <a:prstClr val="black"/>
                        </a:solidFill>
                      </a:rPr>
                      <a:t>0</a:t>
                    </a:r>
                    <a:endParaRPr lang="en-US" dirty="0">
                      <a:solidFill>
                        <a:prstClr val="black"/>
                      </a:solidFill>
                    </a:endParaRPr>
                  </a:p>
                </p:txBody>
              </p:sp>
              <p:sp>
                <p:nvSpPr>
                  <p:cNvPr id="101" name="Rectangle 10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sp>
                <p:nvSpPr>
                  <p:cNvPr id="102" name="Rectangle 10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103" name="Rectangle 10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grpSp>
            <p:grpSp>
              <p:nvGrpSpPr>
                <p:cNvPr id="104" name="Group 103"/>
                <p:cNvGrpSpPr/>
                <p:nvPr/>
              </p:nvGrpSpPr>
              <p:grpSpPr>
                <a:xfrm>
                  <a:off x="4951502" y="2690633"/>
                  <a:ext cx="1774850" cy="1851484"/>
                  <a:chOff x="492894" y="620688"/>
                  <a:chExt cx="1774850" cy="1851484"/>
                </a:xfrm>
              </p:grpSpPr>
              <p:sp>
                <p:nvSpPr>
                  <p:cNvPr id="105" name="Rectangle 10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6</a:t>
                    </a:r>
                    <a:r>
                      <a:rPr lang="en-US" baseline="-25000" dirty="0">
                        <a:solidFill>
                          <a:prstClr val="black"/>
                        </a:solidFill>
                      </a:rPr>
                      <a:t>0</a:t>
                    </a:r>
                    <a:endParaRPr lang="en-US" dirty="0">
                      <a:solidFill>
                        <a:prstClr val="black"/>
                      </a:solidFill>
                    </a:endParaRPr>
                  </a:p>
                </p:txBody>
              </p:sp>
              <p:sp>
                <p:nvSpPr>
                  <p:cNvPr id="106" name="Rectangle 10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107" name="Rectangle 10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108" name="Rectangle 10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grpSp>
            <p:grpSp>
              <p:nvGrpSpPr>
                <p:cNvPr id="109" name="Group 108"/>
                <p:cNvGrpSpPr/>
                <p:nvPr/>
              </p:nvGrpSpPr>
              <p:grpSpPr>
                <a:xfrm>
                  <a:off x="7012914" y="2719266"/>
                  <a:ext cx="1774850" cy="1851484"/>
                  <a:chOff x="492894" y="620688"/>
                  <a:chExt cx="1774850" cy="1851484"/>
                </a:xfrm>
              </p:grpSpPr>
              <p:sp>
                <p:nvSpPr>
                  <p:cNvPr id="110" name="Rectangle 10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6</a:t>
                    </a:r>
                    <a:r>
                      <a:rPr lang="en-US" baseline="-25000" dirty="0">
                        <a:solidFill>
                          <a:prstClr val="black"/>
                        </a:solidFill>
                      </a:rPr>
                      <a:t>0</a:t>
                    </a:r>
                    <a:endParaRPr lang="en-US" dirty="0">
                      <a:solidFill>
                        <a:prstClr val="black"/>
                      </a:solidFill>
                    </a:endParaRPr>
                  </a:p>
                </p:txBody>
              </p:sp>
              <p:sp>
                <p:nvSpPr>
                  <p:cNvPr id="111" name="Rectangle 11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112" name="Rectangle 11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0</a:t>
                    </a:r>
                    <a:endParaRPr lang="en-US" dirty="0">
                      <a:solidFill>
                        <a:prstClr val="black"/>
                      </a:solidFill>
                    </a:endParaRPr>
                  </a:p>
                </p:txBody>
              </p:sp>
              <p:sp>
                <p:nvSpPr>
                  <p:cNvPr id="113" name="Rectangle 11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grpSp>
          </p:grpSp>
        </p:grpSp>
        <p:sp>
          <p:nvSpPr>
            <p:cNvPr id="114" name="Up Arrow 113"/>
            <p:cNvSpPr/>
            <p:nvPr/>
          </p:nvSpPr>
          <p:spPr>
            <a:xfrm>
              <a:off x="1262378" y="3364347"/>
              <a:ext cx="240859" cy="361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Right Arrow 114"/>
            <p:cNvSpPr/>
            <p:nvPr/>
          </p:nvSpPr>
          <p:spPr>
            <a:xfrm>
              <a:off x="3577635" y="3517316"/>
              <a:ext cx="389280"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Down Arrow 115"/>
            <p:cNvSpPr/>
            <p:nvPr/>
          </p:nvSpPr>
          <p:spPr>
            <a:xfrm>
              <a:off x="5720537" y="3706296"/>
              <a:ext cx="176315" cy="231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Left Arrow 116"/>
            <p:cNvSpPr/>
            <p:nvPr/>
          </p:nvSpPr>
          <p:spPr>
            <a:xfrm>
              <a:off x="7511052" y="3483287"/>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3" name="TextBox 72"/>
          <p:cNvSpPr txBox="1"/>
          <p:nvPr/>
        </p:nvSpPr>
        <p:spPr>
          <a:xfrm>
            <a:off x="470587" y="5284658"/>
            <a:ext cx="765032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Number of page hits – 4</a:t>
            </a:r>
          </a:p>
          <a:p>
            <a:pPr marL="285750" indent="-285750">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Number of page faults – 12 </a:t>
            </a: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57</a:t>
            </a:fld>
            <a:endParaRPr lang="en-IN">
              <a:solidFill>
                <a:prstClr val="black">
                  <a:tint val="75000"/>
                </a:prstClr>
              </a:solidFill>
            </a:endParaRPr>
          </a:p>
        </p:txBody>
      </p:sp>
    </p:spTree>
    <p:extLst>
      <p:ext uri="{BB962C8B-B14F-4D97-AF65-F5344CB8AC3E}">
        <p14:creationId xmlns:p14="http://schemas.microsoft.com/office/powerpoint/2010/main" val="19485290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99176" cy="1143000"/>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LRU Approximation – Enhanced Second Chance Algorithm</a:t>
            </a:r>
            <a:endParaRPr lang="en-US" sz="3600" dirty="0">
              <a:solidFill>
                <a:srgbClr val="FF0000"/>
              </a:solidFill>
            </a:endParaRPr>
          </a:p>
        </p:txBody>
      </p:sp>
      <p:sp>
        <p:nvSpPr>
          <p:cNvPr id="3" name="Content Placeholder 2"/>
          <p:cNvSpPr>
            <a:spLocks noGrp="1"/>
          </p:cNvSpPr>
          <p:nvPr>
            <p:ph idx="1"/>
          </p:nvPr>
        </p:nvSpPr>
        <p:spPr>
          <a:xfrm>
            <a:off x="457200" y="1916832"/>
            <a:ext cx="8229600" cy="4525963"/>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both the reference bit and modify bit for the replacement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(0,0) – neither recently used or modified – best to replace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(0,1) – not recently used but modified – page needs to be written before replacement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(1,0) – recently used but clean – probably will be used again soon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(1,1) – recently used and modified – may be used again, has to be written to the disk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Out of these four classes, the page which falls under (0,0) will be replaced first, then (0,1) will be chosen for replacement, next (1,0) and finally (1,1) will be chosen for replacement</a:t>
            </a:r>
          </a:p>
        </p:txBody>
      </p:sp>
      <p:pic>
        <p:nvPicPr>
          <p:cNvPr id="4" name="Picture 2"/>
          <p:cNvPicPr>
            <a:picLocks noChangeAspect="1" noChangeArrowheads="1"/>
          </p:cNvPicPr>
          <p:nvPr/>
        </p:nvPicPr>
        <p:blipFill>
          <a:blip r:embed="rId2" cstate="print"/>
          <a:srcRect/>
          <a:stretch>
            <a:fillRect/>
          </a:stretch>
        </p:blipFill>
        <p:spPr bwMode="auto">
          <a:xfrm>
            <a:off x="7956376" y="56020"/>
            <a:ext cx="11805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58</a:t>
            </a:fld>
            <a:endParaRPr lang="en-IN">
              <a:solidFill>
                <a:prstClr val="black">
                  <a:tint val="75000"/>
                </a:prstClr>
              </a:solidFill>
            </a:endParaRPr>
          </a:p>
        </p:txBody>
      </p:sp>
    </p:spTree>
    <p:extLst>
      <p:ext uri="{BB962C8B-B14F-4D97-AF65-F5344CB8AC3E}">
        <p14:creationId xmlns:p14="http://schemas.microsoft.com/office/powerpoint/2010/main" val="6287995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75107"/>
            <a:ext cx="8229600" cy="1143000"/>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Understanding the Pros and cons of the page replacement techniques</a:t>
            </a:r>
            <a:r>
              <a:rPr lang="en-US" sz="3600" dirty="0"/>
              <a:t>	</a:t>
            </a:r>
            <a:br>
              <a:rPr lang="en-US" sz="3600" dirty="0"/>
            </a:br>
            <a:endParaRPr lang="en-US" sz="3600" dirty="0"/>
          </a:p>
        </p:txBody>
      </p:sp>
      <p:sp>
        <p:nvSpPr>
          <p:cNvPr id="3" name="Content Placeholder 2"/>
          <p:cNvSpPr>
            <a:spLocks noGrp="1"/>
          </p:cNvSpPr>
          <p:nvPr>
            <p:ph idx="1"/>
          </p:nvPr>
        </p:nvSpPr>
        <p:spPr>
          <a:xfrm>
            <a:off x="463561" y="1628800"/>
            <a:ext cx="8229600" cy="4813995"/>
          </a:xfrm>
        </p:spPr>
        <p:txBody>
          <a:bodyPr>
            <a:normAutofit/>
          </a:bodyPr>
          <a:lstStyle/>
          <a:p>
            <a:pPr marL="0" indent="0">
              <a:spcBef>
                <a:spcPts val="600"/>
              </a:spcBef>
              <a:spcAft>
                <a:spcPts val="600"/>
              </a:spcAft>
              <a:buNone/>
            </a:pPr>
            <a:r>
              <a:rPr lang="en-US" sz="2400" b="1" dirty="0">
                <a:latin typeface="Times New Roman" panose="02020603050405020304" pitchFamily="18" charset="0"/>
                <a:cs typeface="Times New Roman" panose="02020603050405020304" pitchFamily="18" charset="0"/>
              </a:rPr>
              <a:t>FIFO Page Replacement Algorithm</a:t>
            </a:r>
          </a:p>
          <a:p>
            <a:pPr marL="0" indent="0">
              <a:buNone/>
            </a:pPr>
            <a:r>
              <a:rPr lang="en-US" sz="2400" b="1" dirty="0">
                <a:latin typeface="Times New Roman" panose="02020603050405020304" pitchFamily="18" charset="0"/>
                <a:cs typeface="Times New Roman" panose="02020603050405020304" pitchFamily="18" charset="0"/>
              </a:rPr>
              <a:t>Advantages</a:t>
            </a:r>
          </a:p>
          <a:p>
            <a:pPr marL="806450" indent="-1588">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Easy to understand and execute </a:t>
            </a:r>
          </a:p>
          <a:p>
            <a:pPr marL="804862"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Disadvantages</a:t>
            </a:r>
          </a:p>
          <a:p>
            <a:pPr marL="900113" indent="3556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not very effective</a:t>
            </a:r>
          </a:p>
          <a:p>
            <a:pPr marL="900113" indent="3556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System needs to keep track of each frame</a:t>
            </a:r>
          </a:p>
          <a:p>
            <a:pPr marL="900113" indent="3556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Page fault increases when increasing the page frames, undergoes </a:t>
            </a:r>
            <a:r>
              <a:rPr lang="en-US" sz="2400" dirty="0" err="1">
                <a:latin typeface="Times New Roman" panose="02020603050405020304" pitchFamily="18" charset="0"/>
                <a:cs typeface="Times New Roman" panose="02020603050405020304" pitchFamily="18" charset="0"/>
              </a:rPr>
              <a:t>Belady’s</a:t>
            </a:r>
            <a:r>
              <a:rPr lang="en-US" sz="2400" dirty="0">
                <a:latin typeface="Times New Roman" panose="02020603050405020304" pitchFamily="18" charset="0"/>
                <a:cs typeface="Times New Roman" panose="02020603050405020304" pitchFamily="18" charset="0"/>
              </a:rPr>
              <a:t> anomaly</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956376" y="56020"/>
            <a:ext cx="11805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59</a:t>
            </a:fld>
            <a:endParaRPr lang="en-IN">
              <a:solidFill>
                <a:prstClr val="black">
                  <a:tint val="75000"/>
                </a:prstClr>
              </a:solidFill>
            </a:endParaRPr>
          </a:p>
        </p:txBody>
      </p:sp>
    </p:spTree>
    <p:extLst>
      <p:ext uri="{BB962C8B-B14F-4D97-AF65-F5344CB8AC3E}">
        <p14:creationId xmlns:p14="http://schemas.microsoft.com/office/powerpoint/2010/main" val="62413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48"/>
            <a:ext cx="9144000" cy="850106"/>
          </a:xfrm>
        </p:spPr>
        <p:txBody>
          <a:bodyPr>
            <a:normAutofit/>
          </a:bodyPr>
          <a:lstStyle/>
          <a:p>
            <a:r>
              <a:rPr lang="en-IN" sz="3600" dirty="0">
                <a:solidFill>
                  <a:srgbClr val="FF0000"/>
                </a:solidFill>
                <a:latin typeface="Times New Roman" pitchFamily="18" charset="0"/>
                <a:cs typeface="Times New Roman" pitchFamily="18" charset="0"/>
              </a:rPr>
              <a:t>Virtual Memory </a:t>
            </a:r>
          </a:p>
        </p:txBody>
      </p:sp>
      <p:sp>
        <p:nvSpPr>
          <p:cNvPr id="4" name="Slide Number Placeholder 3"/>
          <p:cNvSpPr>
            <a:spLocks noGrp="1"/>
          </p:cNvSpPr>
          <p:nvPr>
            <p:ph type="sldNum" sz="quarter" idx="12"/>
          </p:nvPr>
        </p:nvSpPr>
        <p:spPr/>
        <p:txBody>
          <a:bodyPr/>
          <a:lstStyle/>
          <a:p>
            <a:fld id="{5FEF1A08-7D26-4E83-8CC8-B694157CFD94}" type="slidenum">
              <a:rPr lang="en-IN" smtClean="0"/>
              <a:pPr/>
              <a:t>6</a:t>
            </a:fld>
            <a:endParaRPr lang="en-IN" dirty="0"/>
          </a:p>
        </p:txBody>
      </p:sp>
      <p:pic>
        <p:nvPicPr>
          <p:cNvPr id="7" name="Picture 2" descr="Virtual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072" y="1196752"/>
            <a:ext cx="3962400" cy="4733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02432" y="1358176"/>
            <a:ext cx="4212430" cy="4585871"/>
          </a:xfrm>
          <a:prstGeom prst="rect">
            <a:avLst/>
          </a:prstGeom>
        </p:spPr>
        <p:txBody>
          <a:bodyPr wrap="square">
            <a:spAutoFit/>
          </a:bodyPr>
          <a:lstStyle/>
          <a:p>
            <a:pPr marL="285750" indent="-285750" algn="just">
              <a:spcAft>
                <a:spcPts val="1200"/>
              </a:spcAft>
              <a:buFont typeface="Wingdings" panose="05000000000000000000" pitchFamily="2" charset="2"/>
              <a:buChar char="Ø"/>
            </a:pPr>
            <a:r>
              <a:rPr lang="en-US" dirty="0"/>
              <a:t>A program would no longer be constrained by the amount of physical memory that is available. </a:t>
            </a:r>
          </a:p>
          <a:p>
            <a:pPr marL="285750" indent="-285750" algn="just">
              <a:spcAft>
                <a:spcPts val="1200"/>
              </a:spcAft>
              <a:buFont typeface="Wingdings" panose="05000000000000000000" pitchFamily="2" charset="2"/>
              <a:buChar char="Ø"/>
            </a:pPr>
            <a:r>
              <a:rPr lang="en-US" dirty="0"/>
              <a:t>Users would be able to write programs for an extremely large virtual address space, simplifying the programming task. </a:t>
            </a:r>
          </a:p>
          <a:p>
            <a:pPr marL="285750" indent="-285750" algn="just">
              <a:spcAft>
                <a:spcPts val="1200"/>
              </a:spcAft>
              <a:buFont typeface="Wingdings" panose="05000000000000000000" pitchFamily="2" charset="2"/>
              <a:buChar char="Ø"/>
            </a:pPr>
            <a:r>
              <a:rPr lang="en-US" dirty="0"/>
              <a:t>Because each user program could take less physical memory.</a:t>
            </a:r>
          </a:p>
          <a:p>
            <a:pPr marL="285750" indent="-285750" algn="just">
              <a:spcAft>
                <a:spcPts val="1200"/>
              </a:spcAft>
              <a:buFont typeface="Wingdings" panose="05000000000000000000" pitchFamily="2" charset="2"/>
              <a:buChar char="Ø"/>
            </a:pPr>
            <a:r>
              <a:rPr lang="en-US" dirty="0"/>
              <a:t>More programs could be run at the same time, with a corresponding increase in CPU utilization and throughput.</a:t>
            </a:r>
          </a:p>
          <a:p>
            <a:pPr marL="285750" indent="-285750" algn="just">
              <a:spcAft>
                <a:spcPts val="1200"/>
              </a:spcAft>
              <a:buFont typeface="Wingdings" panose="05000000000000000000" pitchFamily="2" charset="2"/>
              <a:buChar char="Ø"/>
            </a:pPr>
            <a:r>
              <a:rPr lang="en-US" dirty="0"/>
              <a:t>With no increase in response time or turnaround time.</a:t>
            </a:r>
          </a:p>
        </p:txBody>
      </p:sp>
    </p:spTree>
    <p:extLst>
      <p:ext uri="{BB962C8B-B14F-4D97-AF65-F5344CB8AC3E}">
        <p14:creationId xmlns:p14="http://schemas.microsoft.com/office/powerpoint/2010/main" val="10647707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spcBef>
                <a:spcPts val="600"/>
              </a:spcBef>
              <a:spcAft>
                <a:spcPts val="600"/>
              </a:spcAft>
              <a:buNone/>
            </a:pPr>
            <a:r>
              <a:rPr lang="en-US" sz="2400" b="1" dirty="0">
                <a:latin typeface="Times New Roman" panose="02020603050405020304" pitchFamily="18" charset="0"/>
                <a:cs typeface="Times New Roman" panose="02020603050405020304" pitchFamily="18" charset="0"/>
              </a:rPr>
              <a:t>Optimal Page Replacement Algorithm</a:t>
            </a:r>
          </a:p>
          <a:p>
            <a:pPr marL="0" indent="0">
              <a:buNone/>
            </a:pPr>
            <a:r>
              <a:rPr lang="en-US" sz="2400" b="1" dirty="0">
                <a:latin typeface="Times New Roman" panose="02020603050405020304" pitchFamily="18" charset="0"/>
                <a:cs typeface="Times New Roman" panose="02020603050405020304" pitchFamily="18" charset="0"/>
              </a:rPr>
              <a:t>Advantages</a:t>
            </a:r>
          </a:p>
          <a:p>
            <a:pPr marL="531813" indent="368300">
              <a:buFont typeface="Wingdings" panose="05000000000000000000" pitchFamily="2" charset="2"/>
              <a:buChar char="Ø"/>
              <a:tabLst>
                <a:tab pos="900113" algn="l"/>
              </a:tabLst>
            </a:pPr>
            <a:r>
              <a:rPr lang="en-US" sz="2400" dirty="0">
                <a:latin typeface="Times New Roman" panose="02020603050405020304" pitchFamily="18" charset="0"/>
                <a:cs typeface="Times New Roman" panose="02020603050405020304" pitchFamily="18" charset="0"/>
              </a:rPr>
              <a:t>Lowest page fault rate</a:t>
            </a:r>
          </a:p>
          <a:p>
            <a:pPr marL="531813" indent="368300">
              <a:buFont typeface="Wingdings" panose="05000000000000000000" pitchFamily="2" charset="2"/>
              <a:buChar char="Ø"/>
              <a:tabLst>
                <a:tab pos="900113" algn="l"/>
              </a:tabLst>
            </a:pPr>
            <a:r>
              <a:rPr lang="en-US" sz="2400" dirty="0">
                <a:latin typeface="Times New Roman" panose="02020603050405020304" pitchFamily="18" charset="0"/>
                <a:cs typeface="Times New Roman" panose="02020603050405020304" pitchFamily="18" charset="0"/>
              </a:rPr>
              <a:t>Never suffers from </a:t>
            </a:r>
            <a:r>
              <a:rPr lang="en-US" sz="2400" dirty="0" err="1">
                <a:latin typeface="Times New Roman" panose="02020603050405020304" pitchFamily="18" charset="0"/>
                <a:cs typeface="Times New Roman" panose="02020603050405020304" pitchFamily="18" charset="0"/>
              </a:rPr>
              <a:t>Belady's</a:t>
            </a:r>
            <a:r>
              <a:rPr lang="en-US" sz="2400" dirty="0">
                <a:latin typeface="Times New Roman" panose="02020603050405020304" pitchFamily="18" charset="0"/>
                <a:cs typeface="Times New Roman" panose="02020603050405020304" pitchFamily="18" charset="0"/>
              </a:rPr>
              <a:t> anomaly</a:t>
            </a:r>
          </a:p>
          <a:p>
            <a:pPr marL="531813" indent="368300">
              <a:buFont typeface="Wingdings" panose="05000000000000000000" pitchFamily="2" charset="2"/>
              <a:buChar char="Ø"/>
              <a:tabLst>
                <a:tab pos="900113" algn="l"/>
              </a:tabLst>
            </a:pPr>
            <a:r>
              <a:rPr lang="en-US" sz="2400" dirty="0">
                <a:latin typeface="Times New Roman" panose="02020603050405020304" pitchFamily="18" charset="0"/>
                <a:cs typeface="Times New Roman" panose="02020603050405020304" pitchFamily="18" charset="0"/>
              </a:rPr>
              <a:t>Twice as good as FIFO</a:t>
            </a:r>
          </a:p>
          <a:p>
            <a:pPr marL="531813" indent="0">
              <a:buNone/>
              <a:tabLst>
                <a:tab pos="900113" algn="l"/>
              </a:tabLst>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Disadvantages</a:t>
            </a:r>
          </a:p>
          <a:p>
            <a:pPr marL="533400" indent="36671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Difficult to implement</a:t>
            </a:r>
          </a:p>
          <a:p>
            <a:pPr marL="533400" indent="36671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needs forecast i.e. Future knowledge</a:t>
            </a:r>
          </a:p>
        </p:txBody>
      </p:sp>
      <p:sp>
        <p:nvSpPr>
          <p:cNvPr id="5" name="Title 1"/>
          <p:cNvSpPr txBox="1">
            <a:spLocks/>
          </p:cNvSpPr>
          <p:nvPr/>
        </p:nvSpPr>
        <p:spPr>
          <a:xfrm>
            <a:off x="23905" y="391844"/>
            <a:ext cx="8229600" cy="1143000"/>
          </a:xfrm>
          <a:prstGeom prst="rect">
            <a:avLst/>
          </a:prstGeom>
        </p:spPr>
        <p:txBody>
          <a:bodyPr vert="horz" lIns="91440" tIns="45720" rIns="91440" bIns="45720" rtlCol="0" anchor="ctr">
            <a:normAutofit fontScale="3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0" dirty="0">
                <a:solidFill>
                  <a:srgbClr val="FF0000"/>
                </a:solidFill>
                <a:latin typeface="Times New Roman" panose="02020603050405020304" pitchFamily="18" charset="0"/>
                <a:cs typeface="Times New Roman" panose="02020603050405020304" pitchFamily="18" charset="0"/>
              </a:rPr>
              <a:t>Understanding the Pros and cons of the page replacement techniques</a:t>
            </a:r>
            <a:r>
              <a:rPr lang="en-US" dirty="0">
                <a:solidFill>
                  <a:prstClr val="black"/>
                </a:solidFill>
              </a:rPr>
              <a:t>	</a:t>
            </a:r>
            <a:br>
              <a:rPr lang="en-US" dirty="0">
                <a:solidFill>
                  <a:prstClr val="black"/>
                </a:solidFill>
              </a:rPr>
            </a:br>
            <a:endParaRPr lang="en-US" dirty="0">
              <a:solidFill>
                <a:prstClr val="black"/>
              </a:solidFill>
            </a:endParaRPr>
          </a:p>
        </p:txBody>
      </p:sp>
      <p:pic>
        <p:nvPicPr>
          <p:cNvPr id="6" name="Picture 2"/>
          <p:cNvPicPr>
            <a:picLocks noChangeAspect="1" noChangeArrowheads="1"/>
          </p:cNvPicPr>
          <p:nvPr/>
        </p:nvPicPr>
        <p:blipFill>
          <a:blip r:embed="rId2" cstate="print"/>
          <a:srcRect/>
          <a:stretch>
            <a:fillRect/>
          </a:stretch>
        </p:blipFill>
        <p:spPr bwMode="auto">
          <a:xfrm>
            <a:off x="7956376" y="56020"/>
            <a:ext cx="11805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60</a:t>
            </a:fld>
            <a:endParaRPr lang="en-IN">
              <a:solidFill>
                <a:prstClr val="black">
                  <a:tint val="75000"/>
                </a:prstClr>
              </a:solidFill>
            </a:endParaRPr>
          </a:p>
        </p:txBody>
      </p:sp>
    </p:spTree>
    <p:extLst>
      <p:ext uri="{BB962C8B-B14F-4D97-AF65-F5344CB8AC3E}">
        <p14:creationId xmlns:p14="http://schemas.microsoft.com/office/powerpoint/2010/main" val="669634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490" y="1196752"/>
            <a:ext cx="8229600" cy="4525963"/>
          </a:xfrm>
        </p:spPr>
        <p:txBody>
          <a:bodyPr>
            <a:noAutofit/>
          </a:bodyPr>
          <a:lstStyle/>
          <a:p>
            <a:pPr marL="0" indent="0">
              <a:spcBef>
                <a:spcPts val="600"/>
              </a:spcBef>
              <a:spcAft>
                <a:spcPts val="600"/>
              </a:spcAft>
              <a:buNone/>
            </a:pPr>
            <a:r>
              <a:rPr lang="en-US" sz="2400" b="1" dirty="0">
                <a:latin typeface="Times New Roman" panose="02020603050405020304" pitchFamily="18" charset="0"/>
                <a:cs typeface="Times New Roman" panose="02020603050405020304" pitchFamily="18" charset="0"/>
              </a:rPr>
              <a:t>LRU Page Replacement Algorithms</a:t>
            </a:r>
          </a:p>
          <a:p>
            <a:pPr marL="0" indent="0">
              <a:buNone/>
            </a:pPr>
            <a:r>
              <a:rPr lang="en-US" sz="2400" b="1" dirty="0">
                <a:latin typeface="Times New Roman" panose="02020603050405020304" pitchFamily="18" charset="0"/>
                <a:cs typeface="Times New Roman" panose="02020603050405020304" pitchFamily="18" charset="0"/>
              </a:rPr>
              <a:t>Advantages</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amenable to full statistical analysis</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Never suffers from </a:t>
            </a:r>
            <a:r>
              <a:rPr lang="en-US" sz="2400" dirty="0" err="1">
                <a:latin typeface="Times New Roman" panose="02020603050405020304" pitchFamily="18" charset="0"/>
                <a:cs typeface="Times New Roman" panose="02020603050405020304" pitchFamily="18" charset="0"/>
              </a:rPr>
              <a:t>Belady's</a:t>
            </a:r>
            <a:r>
              <a:rPr lang="en-US" sz="2400" dirty="0">
                <a:latin typeface="Times New Roman" panose="02020603050405020304" pitchFamily="18" charset="0"/>
                <a:cs typeface="Times New Roman" panose="02020603050405020304" pitchFamily="18" charset="0"/>
              </a:rPr>
              <a:t> anomaly</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Easy to identify the faulty page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that is not needed to               long time</a:t>
            </a:r>
          </a:p>
          <a:p>
            <a:pPr marL="457200" lvl="1"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Disadvantages</a:t>
            </a:r>
          </a:p>
          <a:p>
            <a:pPr marL="725488" indent="-28416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has more complexity</a:t>
            </a:r>
          </a:p>
          <a:p>
            <a:pPr marL="725488" indent="-28416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Need additional Data Structure and high hardware support</a:t>
            </a:r>
          </a:p>
        </p:txBody>
      </p:sp>
      <p:sp>
        <p:nvSpPr>
          <p:cNvPr id="4" name="Title 1"/>
          <p:cNvSpPr txBox="1">
            <a:spLocks/>
          </p:cNvSpPr>
          <p:nvPr/>
        </p:nvSpPr>
        <p:spPr>
          <a:xfrm>
            <a:off x="30266" y="260648"/>
            <a:ext cx="8229600" cy="1143000"/>
          </a:xfrm>
          <a:prstGeom prst="rect">
            <a:avLst/>
          </a:prstGeom>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300" dirty="0">
                <a:solidFill>
                  <a:srgbClr val="FF0000"/>
                </a:solidFill>
                <a:latin typeface="Times New Roman" panose="02020603050405020304" pitchFamily="18" charset="0"/>
                <a:cs typeface="Times New Roman" panose="02020603050405020304" pitchFamily="18" charset="0"/>
              </a:rPr>
              <a:t>Understanding the Pros and cons of the page replacement techniques</a:t>
            </a:r>
            <a:r>
              <a:rPr lang="en-US" dirty="0">
                <a:solidFill>
                  <a:prstClr val="black"/>
                </a:solidFill>
              </a:rPr>
              <a:t>	</a:t>
            </a:r>
            <a:br>
              <a:rPr lang="en-US" dirty="0">
                <a:solidFill>
                  <a:prstClr val="black"/>
                </a:solidFill>
              </a:rPr>
            </a:br>
            <a:endParaRPr lang="en-US" dirty="0">
              <a:solidFill>
                <a:prstClr val="black"/>
              </a:solidFill>
            </a:endParaRPr>
          </a:p>
        </p:txBody>
      </p:sp>
      <p:pic>
        <p:nvPicPr>
          <p:cNvPr id="5" name="Picture 2"/>
          <p:cNvPicPr>
            <a:picLocks noChangeAspect="1" noChangeArrowheads="1"/>
          </p:cNvPicPr>
          <p:nvPr/>
        </p:nvPicPr>
        <p:blipFill>
          <a:blip r:embed="rId2" cstate="print"/>
          <a:srcRect/>
          <a:stretch>
            <a:fillRect/>
          </a:stretch>
        </p:blipFill>
        <p:spPr bwMode="auto">
          <a:xfrm>
            <a:off x="7956376" y="56020"/>
            <a:ext cx="11805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61</a:t>
            </a:fld>
            <a:endParaRPr lang="en-IN">
              <a:solidFill>
                <a:prstClr val="black">
                  <a:tint val="75000"/>
                </a:prstClr>
              </a:solidFill>
            </a:endParaRPr>
          </a:p>
        </p:txBody>
      </p:sp>
    </p:spTree>
    <p:extLst>
      <p:ext uri="{BB962C8B-B14F-4D97-AF65-F5344CB8AC3E}">
        <p14:creationId xmlns:p14="http://schemas.microsoft.com/office/powerpoint/2010/main" val="25458862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COUNTING ALGORITHMS</a:t>
            </a:r>
          </a:p>
        </p:txBody>
      </p:sp>
      <p:sp>
        <p:nvSpPr>
          <p:cNvPr id="3" name="Content Placeholder 2"/>
          <p:cNvSpPr>
            <a:spLocks noGrp="1"/>
          </p:cNvSpPr>
          <p:nvPr>
            <p:ph idx="1"/>
          </p:nvPr>
        </p:nvSpPr>
        <p:spPr>
          <a:xfrm>
            <a:off x="457200" y="1600200"/>
            <a:ext cx="8229600" cy="5069160"/>
          </a:xfrm>
        </p:spPr>
        <p:txBody>
          <a:bodyPr>
            <a:normAutofit/>
          </a:bodyPr>
          <a:lstStyle/>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keeps count of number of references (frequencies) made to each page in a reference string</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Whenever a page comes in its frequency increases</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Whenever a page leaves the memory its frequency is reset</a:t>
            </a:r>
          </a:p>
          <a:p>
            <a:pPr algn="just">
              <a:spcBef>
                <a:spcPts val="1800"/>
              </a:spcBef>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Least frequently used page replacement </a:t>
            </a:r>
          </a:p>
          <a:p>
            <a:pPr lvl="1"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Page with least number of frequency is  replaced first</a:t>
            </a:r>
          </a:p>
          <a:p>
            <a:pPr lvl="1"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Assumption – Heavily used page will be referred again</a:t>
            </a:r>
          </a:p>
          <a:p>
            <a:pPr lvl="1"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there is a tie in frequencies, then use FIFO</a:t>
            </a:r>
          </a:p>
        </p:txBody>
      </p:sp>
      <p:pic>
        <p:nvPicPr>
          <p:cNvPr id="4"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62</a:t>
            </a:fld>
            <a:endParaRPr lang="en-IN">
              <a:solidFill>
                <a:prstClr val="black">
                  <a:tint val="75000"/>
                </a:prstClr>
              </a:solidFill>
            </a:endParaRPr>
          </a:p>
        </p:txBody>
      </p:sp>
    </p:spTree>
    <p:extLst>
      <p:ext uri="{BB962C8B-B14F-4D97-AF65-F5344CB8AC3E}">
        <p14:creationId xmlns:p14="http://schemas.microsoft.com/office/powerpoint/2010/main" val="4178876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COUNTING ALGORITHMS</a:t>
            </a:r>
            <a:endParaRPr lang="en-US" sz="3600" dirty="0">
              <a:solidFill>
                <a:srgbClr val="FF0000"/>
              </a:solidFill>
            </a:endParaRPr>
          </a:p>
        </p:txBody>
      </p:sp>
      <p:sp>
        <p:nvSpPr>
          <p:cNvPr id="3" name="Content Placeholder 2"/>
          <p:cNvSpPr>
            <a:spLocks noGrp="1"/>
          </p:cNvSpPr>
          <p:nvPr>
            <p:ph idx="1"/>
          </p:nvPr>
        </p:nvSpPr>
        <p:spPr/>
        <p:txBody>
          <a:bodyPr/>
          <a:lstStyle/>
          <a:p>
            <a:pPr algn="just">
              <a:spcBef>
                <a:spcPts val="1800"/>
              </a:spcBef>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Most Frequently used Page replacement algorithm</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page which has maximum number of frequencies in the counter will be replaced first</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Assumption – The page just brought in the memory is yet to use again</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there is a tie in frequencies use FIFO for replacement</a:t>
            </a:r>
          </a:p>
          <a:p>
            <a:endParaRPr lang="en-US"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63</a:t>
            </a:fld>
            <a:endParaRPr lang="en-IN">
              <a:solidFill>
                <a:prstClr val="black">
                  <a:tint val="75000"/>
                </a:prstClr>
              </a:solidFill>
            </a:endParaRPr>
          </a:p>
        </p:txBody>
      </p:sp>
    </p:spTree>
    <p:extLst>
      <p:ext uri="{BB962C8B-B14F-4D97-AF65-F5344CB8AC3E}">
        <p14:creationId xmlns:p14="http://schemas.microsoft.com/office/powerpoint/2010/main" val="37899728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2772356"/>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26898734"/>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61922962"/>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0</a:t>
                      </a:r>
                      <a:endParaRPr lang="en-US" dirty="0"/>
                    </a:p>
                  </a:txBody>
                  <a:tcPr anchor="ctr"/>
                </a:tc>
                <a:tc>
                  <a:txBody>
                    <a:bodyPr/>
                    <a:lstStyle/>
                    <a:p>
                      <a:r>
                        <a:rPr lang="en-US" dirty="0"/>
                        <a:t>Page 1 : 0</a:t>
                      </a:r>
                    </a:p>
                  </a:txBody>
                  <a:tcPr anchor="ctr"/>
                </a:tc>
                <a:tc>
                  <a:txBody>
                    <a:bodyPr/>
                    <a:lstStyle/>
                    <a:p>
                      <a:r>
                        <a:rPr lang="en-US" dirty="0"/>
                        <a:t>Page 2 : 0</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64</a:t>
            </a:fld>
            <a:endParaRPr lang="en-IN">
              <a:solidFill>
                <a:prstClr val="black">
                  <a:tint val="75000"/>
                </a:prstClr>
              </a:solidFill>
            </a:endParaRPr>
          </a:p>
        </p:txBody>
      </p:sp>
    </p:spTree>
    <p:extLst>
      <p:ext uri="{BB962C8B-B14F-4D97-AF65-F5344CB8AC3E}">
        <p14:creationId xmlns:p14="http://schemas.microsoft.com/office/powerpoint/2010/main" val="91552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1757622"/>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63543935"/>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59382347"/>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1</a:t>
                      </a:r>
                      <a:endParaRPr lang="en-US" dirty="0"/>
                    </a:p>
                  </a:txBody>
                  <a:tcPr anchor="ctr"/>
                </a:tc>
                <a:tc>
                  <a:txBody>
                    <a:bodyPr/>
                    <a:lstStyle/>
                    <a:p>
                      <a:r>
                        <a:rPr lang="en-US" dirty="0"/>
                        <a:t>Page 1 : 0</a:t>
                      </a:r>
                    </a:p>
                  </a:txBody>
                  <a:tcPr anchor="ctr"/>
                </a:tc>
                <a:tc>
                  <a:txBody>
                    <a:bodyPr/>
                    <a:lstStyle/>
                    <a:p>
                      <a:r>
                        <a:rPr lang="en-US" dirty="0"/>
                        <a:t>Page 2 : 0</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65</a:t>
            </a:fld>
            <a:endParaRPr lang="en-IN">
              <a:solidFill>
                <a:prstClr val="black">
                  <a:tint val="75000"/>
                </a:prstClr>
              </a:solidFill>
            </a:endParaRPr>
          </a:p>
        </p:txBody>
      </p:sp>
    </p:spTree>
    <p:extLst>
      <p:ext uri="{BB962C8B-B14F-4D97-AF65-F5344CB8AC3E}">
        <p14:creationId xmlns:p14="http://schemas.microsoft.com/office/powerpoint/2010/main" val="19752855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5616851"/>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87096467"/>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96405460"/>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1</a:t>
                      </a:r>
                      <a:endParaRPr lang="en-US" dirty="0"/>
                    </a:p>
                  </a:txBody>
                  <a:tcPr anchor="ctr"/>
                </a:tc>
                <a:tc>
                  <a:txBody>
                    <a:bodyPr/>
                    <a:lstStyle/>
                    <a:p>
                      <a:r>
                        <a:rPr lang="en-US" dirty="0"/>
                        <a:t>Page 1 : 0</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66</a:t>
            </a:fld>
            <a:endParaRPr lang="en-IN">
              <a:solidFill>
                <a:prstClr val="black">
                  <a:tint val="75000"/>
                </a:prstClr>
              </a:solidFill>
            </a:endParaRPr>
          </a:p>
        </p:txBody>
      </p:sp>
    </p:spTree>
    <p:extLst>
      <p:ext uri="{BB962C8B-B14F-4D97-AF65-F5344CB8AC3E}">
        <p14:creationId xmlns:p14="http://schemas.microsoft.com/office/powerpoint/2010/main" val="16022890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6215320"/>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64650751"/>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08019107"/>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2</a:t>
                      </a:r>
                      <a:endParaRPr lang="en-US" dirty="0"/>
                    </a:p>
                  </a:txBody>
                  <a:tcPr anchor="ctr"/>
                </a:tc>
                <a:tc>
                  <a:txBody>
                    <a:bodyPr/>
                    <a:lstStyle/>
                    <a:p>
                      <a:r>
                        <a:rPr lang="en-US" dirty="0"/>
                        <a:t>Page 1 : 0</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67</a:t>
            </a:fld>
            <a:endParaRPr lang="en-IN">
              <a:solidFill>
                <a:prstClr val="black">
                  <a:tint val="75000"/>
                </a:prstClr>
              </a:solidFill>
            </a:endParaRPr>
          </a:p>
        </p:txBody>
      </p:sp>
    </p:spTree>
    <p:extLst>
      <p:ext uri="{BB962C8B-B14F-4D97-AF65-F5344CB8AC3E}">
        <p14:creationId xmlns:p14="http://schemas.microsoft.com/office/powerpoint/2010/main" val="28410394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5723037"/>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95336234"/>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39501777"/>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2</a:t>
                      </a:r>
                      <a:endParaRPr lang="en-US" dirty="0"/>
                    </a:p>
                  </a:txBody>
                  <a:tcPr anchor="ctr"/>
                </a:tc>
                <a:tc>
                  <a:txBody>
                    <a:bodyPr/>
                    <a:lstStyle/>
                    <a:p>
                      <a:r>
                        <a:rPr lang="en-US" dirty="0"/>
                        <a:t>Page 1 : 1</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68</a:t>
            </a:fld>
            <a:endParaRPr lang="en-IN">
              <a:solidFill>
                <a:prstClr val="black">
                  <a:tint val="75000"/>
                </a:prstClr>
              </a:solidFill>
            </a:endParaRPr>
          </a:p>
        </p:txBody>
      </p:sp>
    </p:spTree>
    <p:extLst>
      <p:ext uri="{BB962C8B-B14F-4D97-AF65-F5344CB8AC3E}">
        <p14:creationId xmlns:p14="http://schemas.microsoft.com/office/powerpoint/2010/main" val="16793824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3905582"/>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48246375"/>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59681218"/>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3</a:t>
                      </a:r>
                      <a:endParaRPr lang="en-US" dirty="0"/>
                    </a:p>
                  </a:txBody>
                  <a:tcPr anchor="ctr"/>
                </a:tc>
                <a:tc>
                  <a:txBody>
                    <a:bodyPr/>
                    <a:lstStyle/>
                    <a:p>
                      <a:r>
                        <a:rPr lang="en-US" dirty="0"/>
                        <a:t>Page 1 : 1</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69</a:t>
            </a:fld>
            <a:endParaRPr lang="en-IN">
              <a:solidFill>
                <a:prstClr val="black">
                  <a:tint val="75000"/>
                </a:prstClr>
              </a:solidFill>
            </a:endParaRPr>
          </a:p>
        </p:txBody>
      </p:sp>
    </p:spTree>
    <p:extLst>
      <p:ext uri="{BB962C8B-B14F-4D97-AF65-F5344CB8AC3E}">
        <p14:creationId xmlns:p14="http://schemas.microsoft.com/office/powerpoint/2010/main" val="393280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78098"/>
          </a:xfrm>
        </p:spPr>
        <p:txBody>
          <a:bodyPr>
            <a:normAutofit/>
          </a:bodyPr>
          <a:lstStyle/>
          <a:p>
            <a:r>
              <a:rPr lang="en-US" altLang="en-US" sz="3600" dirty="0">
                <a:solidFill>
                  <a:srgbClr val="FF0000"/>
                </a:solidFill>
                <a:latin typeface="Times New Roman" pitchFamily="18" charset="0"/>
                <a:cs typeface="Times New Roman" pitchFamily="18" charset="0"/>
              </a:rPr>
              <a:t>Virtual address space</a:t>
            </a:r>
            <a:endParaRPr lang="en-IN"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19869"/>
            <a:ext cx="8229600" cy="5145435"/>
          </a:xfrm>
        </p:spPr>
        <p:txBody>
          <a:bodyPr>
            <a:noAutofit/>
          </a:bodyPr>
          <a:lstStyle/>
          <a:p>
            <a:pPr algn="just">
              <a:spcBef>
                <a:spcPts val="1200"/>
              </a:spcBef>
              <a:buFont typeface="Wingdings" panose="05000000000000000000" pitchFamily="2" charset="2"/>
              <a:buChar char="Ø"/>
            </a:pPr>
            <a:r>
              <a:rPr lang="en-US" altLang="en-US" sz="2000" dirty="0">
                <a:solidFill>
                  <a:schemeClr val="tx1">
                    <a:lumMod val="95000"/>
                    <a:lumOff val="5000"/>
                  </a:schemeClr>
                </a:solidFill>
                <a:cs typeface="Times New Roman" pitchFamily="18" charset="0"/>
              </a:rPr>
              <a:t>The virtual address space of a process refers to the logical (or virtual) view of how a process is stored in memory. </a:t>
            </a:r>
          </a:p>
          <a:p>
            <a:pPr algn="just">
              <a:spcBef>
                <a:spcPts val="1200"/>
              </a:spcBef>
              <a:buFont typeface="Wingdings" panose="05000000000000000000" pitchFamily="2" charset="2"/>
              <a:buChar char="Ø"/>
            </a:pPr>
            <a:r>
              <a:rPr lang="en-US" altLang="en-US" sz="2000" dirty="0">
                <a:solidFill>
                  <a:schemeClr val="tx1">
                    <a:lumMod val="95000"/>
                    <a:lumOff val="5000"/>
                  </a:schemeClr>
                </a:solidFill>
                <a:cs typeface="Times New Roman" pitchFamily="18" charset="0"/>
              </a:rPr>
              <a:t>The virtual address space for a process is the set of virtual memory addresses that it can use. </a:t>
            </a:r>
          </a:p>
          <a:p>
            <a:pPr algn="just">
              <a:spcBef>
                <a:spcPts val="1200"/>
              </a:spcBef>
              <a:buFont typeface="Wingdings" panose="05000000000000000000" pitchFamily="2" charset="2"/>
              <a:buChar char="Ø"/>
            </a:pPr>
            <a:r>
              <a:rPr lang="en-US" altLang="en-US" sz="2000" dirty="0">
                <a:solidFill>
                  <a:schemeClr val="tx1">
                    <a:lumMod val="95000"/>
                    <a:lumOff val="5000"/>
                  </a:schemeClr>
                </a:solidFill>
                <a:cs typeface="Times New Roman" pitchFamily="18" charset="0"/>
              </a:rPr>
              <a:t>The address space for each process is private and cannot be accessed by other processes unless it is shared.</a:t>
            </a:r>
          </a:p>
          <a:p>
            <a:pPr algn="just">
              <a:spcBef>
                <a:spcPts val="1200"/>
              </a:spcBef>
              <a:buFont typeface="Wingdings" panose="05000000000000000000" pitchFamily="2" charset="2"/>
              <a:buChar char="Ø"/>
            </a:pPr>
            <a:r>
              <a:rPr lang="en-US" altLang="en-US" sz="2000" dirty="0">
                <a:solidFill>
                  <a:schemeClr val="tx1">
                    <a:lumMod val="95000"/>
                    <a:lumOff val="5000"/>
                  </a:schemeClr>
                </a:solidFill>
                <a:cs typeface="Times New Roman" pitchFamily="18" charset="0"/>
              </a:rPr>
              <a:t>A virtual address does not represent the actual physical location of an object in memory.</a:t>
            </a:r>
          </a:p>
          <a:p>
            <a:pPr algn="just">
              <a:spcBef>
                <a:spcPts val="1200"/>
              </a:spcBef>
              <a:buFont typeface="Wingdings" panose="05000000000000000000" pitchFamily="2" charset="2"/>
              <a:buChar char="Ø"/>
            </a:pPr>
            <a:r>
              <a:rPr lang="en-US" altLang="en-US" sz="2000" dirty="0">
                <a:solidFill>
                  <a:schemeClr val="tx1">
                    <a:lumMod val="95000"/>
                    <a:lumOff val="5000"/>
                  </a:schemeClr>
                </a:solidFill>
                <a:cs typeface="Times New Roman" pitchFamily="18" charset="0"/>
              </a:rPr>
              <a:t>Instead, the system maintains a page table for each process, which is an internal data structure used to translate virtual addresses into their corresponding physical addresses. </a:t>
            </a:r>
          </a:p>
          <a:p>
            <a:pPr algn="just">
              <a:spcBef>
                <a:spcPts val="1200"/>
              </a:spcBef>
              <a:buFont typeface="Wingdings" panose="05000000000000000000" pitchFamily="2" charset="2"/>
              <a:buChar char="Ø"/>
            </a:pPr>
            <a:r>
              <a:rPr lang="en-US" altLang="en-US" sz="2000" dirty="0">
                <a:solidFill>
                  <a:schemeClr val="tx1">
                    <a:lumMod val="95000"/>
                    <a:lumOff val="5000"/>
                  </a:schemeClr>
                </a:solidFill>
                <a:cs typeface="Times New Roman" pitchFamily="18" charset="0"/>
              </a:rPr>
              <a:t>Each time a thread references an address, the system translates the virtual address to a physical address.</a:t>
            </a:r>
          </a:p>
        </p:txBody>
      </p:sp>
      <p:sp>
        <p:nvSpPr>
          <p:cNvPr id="4" name="Slide Number Placeholder 3"/>
          <p:cNvSpPr>
            <a:spLocks noGrp="1"/>
          </p:cNvSpPr>
          <p:nvPr>
            <p:ph type="sldNum" sz="quarter" idx="12"/>
          </p:nvPr>
        </p:nvSpPr>
        <p:spPr/>
        <p:txBody>
          <a:bodyPr/>
          <a:lstStyle/>
          <a:p>
            <a:fld id="{5FEF1A08-7D26-4E83-8CC8-B694157CFD94}" type="slidenum">
              <a:rPr lang="en-IN" smtClean="0"/>
              <a:pPr/>
              <a:t>7</a:t>
            </a:fld>
            <a:endParaRPr lang="en-I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1332615"/>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27965985"/>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58912322"/>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3</a:t>
                      </a:r>
                      <a:endParaRPr lang="en-US" dirty="0"/>
                    </a:p>
                  </a:txBody>
                  <a:tcPr anchor="ctr"/>
                </a:tc>
                <a:tc>
                  <a:txBody>
                    <a:bodyPr/>
                    <a:lstStyle/>
                    <a:p>
                      <a:r>
                        <a:rPr lang="en-US" dirty="0"/>
                        <a:t>Page 1 : 1</a:t>
                      </a:r>
                    </a:p>
                  </a:txBody>
                  <a:tcPr anchor="ctr"/>
                </a:tc>
                <a:tc>
                  <a:txBody>
                    <a:bodyPr/>
                    <a:lstStyle/>
                    <a:p>
                      <a:r>
                        <a:rPr lang="en-US" dirty="0"/>
                        <a:t>Page 2 : 0</a:t>
                      </a:r>
                    </a:p>
                  </a:txBody>
                  <a:tcPr anchor="ctr"/>
                </a:tc>
                <a:tc>
                  <a:txBody>
                    <a:bodyPr/>
                    <a:lstStyle/>
                    <a:p>
                      <a:r>
                        <a:rPr lang="en-US" dirty="0"/>
                        <a:t>Page 3 : 1</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70</a:t>
            </a:fld>
            <a:endParaRPr lang="en-IN">
              <a:solidFill>
                <a:prstClr val="black">
                  <a:tint val="75000"/>
                </a:prstClr>
              </a:solidFill>
            </a:endParaRPr>
          </a:p>
        </p:txBody>
      </p:sp>
    </p:spTree>
    <p:extLst>
      <p:ext uri="{BB962C8B-B14F-4D97-AF65-F5344CB8AC3E}">
        <p14:creationId xmlns:p14="http://schemas.microsoft.com/office/powerpoint/2010/main" val="40194726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3</a:t>
                      </a:r>
                      <a:endParaRPr lang="en-US" dirty="0"/>
                    </a:p>
                  </a:txBody>
                  <a:tcPr anchor="ctr"/>
                </a:tc>
                <a:tc>
                  <a:txBody>
                    <a:bodyPr/>
                    <a:lstStyle/>
                    <a:p>
                      <a:r>
                        <a:rPr lang="en-US" dirty="0"/>
                        <a:t>Page 1 : 0</a:t>
                      </a:r>
                    </a:p>
                  </a:txBody>
                  <a:tcPr anchor="ctr"/>
                </a:tc>
                <a:tc>
                  <a:txBody>
                    <a:bodyPr/>
                    <a:lstStyle/>
                    <a:p>
                      <a:r>
                        <a:rPr lang="en-US" dirty="0"/>
                        <a:t>Page 2 : 1</a:t>
                      </a:r>
                    </a:p>
                  </a:txBody>
                  <a:tcPr anchor="ctr"/>
                </a:tc>
                <a:tc>
                  <a:txBody>
                    <a:bodyPr/>
                    <a:lstStyle/>
                    <a:p>
                      <a:r>
                        <a:rPr lang="en-US" dirty="0"/>
                        <a:t>Page 3 : 1</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71</a:t>
            </a:fld>
            <a:endParaRPr lang="en-IN">
              <a:solidFill>
                <a:prstClr val="black">
                  <a:tint val="75000"/>
                </a:prstClr>
              </a:solidFill>
            </a:endParaRPr>
          </a:p>
        </p:txBody>
      </p:sp>
    </p:spTree>
    <p:extLst>
      <p:ext uri="{BB962C8B-B14F-4D97-AF65-F5344CB8AC3E}">
        <p14:creationId xmlns:p14="http://schemas.microsoft.com/office/powerpoint/2010/main" val="1728748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8212169"/>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1</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39940226"/>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23785495"/>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3</a:t>
                      </a:r>
                      <a:endParaRPr lang="en-US" dirty="0"/>
                    </a:p>
                  </a:txBody>
                  <a:tcPr anchor="ctr"/>
                </a:tc>
                <a:tc>
                  <a:txBody>
                    <a:bodyPr/>
                    <a:lstStyle/>
                    <a:p>
                      <a:r>
                        <a:rPr lang="en-US" dirty="0"/>
                        <a:t>Page 1 : 1</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72</a:t>
            </a:fld>
            <a:endParaRPr lang="en-IN">
              <a:solidFill>
                <a:prstClr val="black">
                  <a:tint val="75000"/>
                </a:prstClr>
              </a:solidFill>
            </a:endParaRPr>
          </a:p>
        </p:txBody>
      </p:sp>
    </p:spTree>
    <p:extLst>
      <p:ext uri="{BB962C8B-B14F-4D97-AF65-F5344CB8AC3E}">
        <p14:creationId xmlns:p14="http://schemas.microsoft.com/office/powerpoint/2010/main" val="1232495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0013202"/>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2763556"/>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40523968"/>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3</a:t>
                      </a:r>
                      <a:endParaRPr lang="en-US" dirty="0"/>
                    </a:p>
                  </a:txBody>
                  <a:tcPr anchor="ctr"/>
                </a:tc>
                <a:tc>
                  <a:txBody>
                    <a:bodyPr/>
                    <a:lstStyle/>
                    <a:p>
                      <a:r>
                        <a:rPr lang="en-US" dirty="0"/>
                        <a:t>Page 1 : 1</a:t>
                      </a:r>
                    </a:p>
                  </a:txBody>
                  <a:tcPr anchor="ctr"/>
                </a:tc>
                <a:tc>
                  <a:txBody>
                    <a:bodyPr/>
                    <a:lstStyle/>
                    <a:p>
                      <a:r>
                        <a:rPr lang="en-US" dirty="0"/>
                        <a:t>Page 2 : 2</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73</a:t>
            </a:fld>
            <a:endParaRPr lang="en-IN">
              <a:solidFill>
                <a:prstClr val="black">
                  <a:tint val="75000"/>
                </a:prstClr>
              </a:solidFill>
            </a:endParaRPr>
          </a:p>
        </p:txBody>
      </p:sp>
    </p:spTree>
    <p:extLst>
      <p:ext uri="{BB962C8B-B14F-4D97-AF65-F5344CB8AC3E}">
        <p14:creationId xmlns:p14="http://schemas.microsoft.com/office/powerpoint/2010/main" val="11839335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698677"/>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3</a:t>
                      </a:r>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09528799"/>
              </p:ext>
            </p:extLst>
          </p:nvPr>
        </p:nvGraphicFramePr>
        <p:xfrm>
          <a:off x="457200" y="3322568"/>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13399899"/>
              </p:ext>
            </p:extLst>
          </p:nvPr>
        </p:nvGraphicFramePr>
        <p:xfrm>
          <a:off x="1691680" y="3927336"/>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3</a:t>
                      </a:r>
                      <a:endParaRPr lang="en-US" dirty="0"/>
                    </a:p>
                  </a:txBody>
                  <a:tcPr anchor="ctr"/>
                </a:tc>
                <a:tc>
                  <a:txBody>
                    <a:bodyPr/>
                    <a:lstStyle/>
                    <a:p>
                      <a:r>
                        <a:rPr lang="en-US" dirty="0"/>
                        <a:t>Page 1 : 0</a:t>
                      </a:r>
                    </a:p>
                  </a:txBody>
                  <a:tcPr anchor="ctr"/>
                </a:tc>
                <a:tc>
                  <a:txBody>
                    <a:bodyPr/>
                    <a:lstStyle/>
                    <a:p>
                      <a:r>
                        <a:rPr lang="en-US" dirty="0"/>
                        <a:t>Page 2 : 2</a:t>
                      </a:r>
                    </a:p>
                  </a:txBody>
                  <a:tcPr anchor="ctr"/>
                </a:tc>
                <a:tc>
                  <a:txBody>
                    <a:bodyPr/>
                    <a:lstStyle/>
                    <a:p>
                      <a:r>
                        <a:rPr lang="en-US" dirty="0"/>
                        <a:t>Page 3 : 1</a:t>
                      </a:r>
                    </a:p>
                  </a:txBody>
                  <a:tcPr anchor="ctr"/>
                </a:tc>
                <a:extLst>
                  <a:ext uri="{0D108BD9-81ED-4DB2-BD59-A6C34878D82A}">
                    <a16:rowId xmlns:a16="http://schemas.microsoft.com/office/drawing/2014/main" val="821639724"/>
                  </a:ext>
                </a:extLst>
              </a:tr>
            </a:tbl>
          </a:graphicData>
        </a:graphic>
      </p:graphicFrame>
      <p:sp>
        <p:nvSpPr>
          <p:cNvPr id="7" name="TextBox 6"/>
          <p:cNvSpPr txBox="1"/>
          <p:nvPr/>
        </p:nvSpPr>
        <p:spPr>
          <a:xfrm>
            <a:off x="473729" y="5007456"/>
            <a:ext cx="765032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Number of page hits – 3</a:t>
            </a:r>
          </a:p>
          <a:p>
            <a:pPr marL="285750" indent="-285750">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Number of page faults – 7 </a:t>
            </a:r>
          </a:p>
        </p:txBody>
      </p:sp>
      <p:pic>
        <p:nvPicPr>
          <p:cNvPr id="8"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74</a:t>
            </a:fld>
            <a:endParaRPr lang="en-IN">
              <a:solidFill>
                <a:prstClr val="black">
                  <a:tint val="75000"/>
                </a:prstClr>
              </a:solidFill>
            </a:endParaRPr>
          </a:p>
        </p:txBody>
      </p:sp>
    </p:spTree>
    <p:extLst>
      <p:ext uri="{BB962C8B-B14F-4D97-AF65-F5344CB8AC3E}">
        <p14:creationId xmlns:p14="http://schemas.microsoft.com/office/powerpoint/2010/main" val="39006196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0</a:t>
                      </a:r>
                      <a:endParaRPr lang="en-US" dirty="0"/>
                    </a:p>
                  </a:txBody>
                  <a:tcPr anchor="ctr"/>
                </a:tc>
                <a:tc>
                  <a:txBody>
                    <a:bodyPr/>
                    <a:lstStyle/>
                    <a:p>
                      <a:r>
                        <a:rPr lang="en-US" dirty="0"/>
                        <a:t>Page 1 : 0</a:t>
                      </a:r>
                    </a:p>
                  </a:txBody>
                  <a:tcPr anchor="ctr"/>
                </a:tc>
                <a:tc>
                  <a:txBody>
                    <a:bodyPr/>
                    <a:lstStyle/>
                    <a:p>
                      <a:r>
                        <a:rPr lang="en-US" dirty="0"/>
                        <a:t>Page 2 : 0</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75</a:t>
            </a:fld>
            <a:endParaRPr lang="en-IN">
              <a:solidFill>
                <a:prstClr val="black">
                  <a:tint val="75000"/>
                </a:prstClr>
              </a:solidFill>
            </a:endParaRPr>
          </a:p>
        </p:txBody>
      </p:sp>
    </p:spTree>
    <p:extLst>
      <p:ext uri="{BB962C8B-B14F-4D97-AF65-F5344CB8AC3E}">
        <p14:creationId xmlns:p14="http://schemas.microsoft.com/office/powerpoint/2010/main" val="42650432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2070427"/>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53177629"/>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58411443"/>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1</a:t>
                      </a:r>
                      <a:endParaRPr lang="en-US" dirty="0"/>
                    </a:p>
                  </a:txBody>
                  <a:tcPr anchor="ctr"/>
                </a:tc>
                <a:tc>
                  <a:txBody>
                    <a:bodyPr/>
                    <a:lstStyle/>
                    <a:p>
                      <a:r>
                        <a:rPr lang="en-US" dirty="0"/>
                        <a:t>Page 1 : 0</a:t>
                      </a:r>
                    </a:p>
                  </a:txBody>
                  <a:tcPr anchor="ctr"/>
                </a:tc>
                <a:tc>
                  <a:txBody>
                    <a:bodyPr/>
                    <a:lstStyle/>
                    <a:p>
                      <a:r>
                        <a:rPr lang="en-US" dirty="0"/>
                        <a:t>Page 2 : 0</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76</a:t>
            </a:fld>
            <a:endParaRPr lang="en-IN">
              <a:solidFill>
                <a:prstClr val="black">
                  <a:tint val="75000"/>
                </a:prstClr>
              </a:solidFill>
            </a:endParaRPr>
          </a:p>
        </p:txBody>
      </p:sp>
    </p:spTree>
    <p:extLst>
      <p:ext uri="{BB962C8B-B14F-4D97-AF65-F5344CB8AC3E}">
        <p14:creationId xmlns:p14="http://schemas.microsoft.com/office/powerpoint/2010/main" val="32677721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3869643"/>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52962030"/>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9674536"/>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1</a:t>
                      </a:r>
                      <a:endParaRPr lang="en-US" dirty="0"/>
                    </a:p>
                  </a:txBody>
                  <a:tcPr anchor="ctr"/>
                </a:tc>
                <a:tc>
                  <a:txBody>
                    <a:bodyPr/>
                    <a:lstStyle/>
                    <a:p>
                      <a:r>
                        <a:rPr lang="en-US" dirty="0"/>
                        <a:t>Page 1 : 0</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77</a:t>
            </a:fld>
            <a:endParaRPr lang="en-IN">
              <a:solidFill>
                <a:prstClr val="black">
                  <a:tint val="75000"/>
                </a:prstClr>
              </a:solidFill>
            </a:endParaRPr>
          </a:p>
        </p:txBody>
      </p:sp>
    </p:spTree>
    <p:extLst>
      <p:ext uri="{BB962C8B-B14F-4D97-AF65-F5344CB8AC3E}">
        <p14:creationId xmlns:p14="http://schemas.microsoft.com/office/powerpoint/2010/main" val="34796492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3804479"/>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06303201"/>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1929292"/>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2</a:t>
                      </a:r>
                      <a:endParaRPr lang="en-US" dirty="0"/>
                    </a:p>
                  </a:txBody>
                  <a:tcPr anchor="ctr"/>
                </a:tc>
                <a:tc>
                  <a:txBody>
                    <a:bodyPr/>
                    <a:lstStyle/>
                    <a:p>
                      <a:r>
                        <a:rPr lang="en-US" dirty="0"/>
                        <a:t>Page 1 : 0</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78</a:t>
            </a:fld>
            <a:endParaRPr lang="en-IN">
              <a:solidFill>
                <a:prstClr val="black">
                  <a:tint val="75000"/>
                </a:prstClr>
              </a:solidFill>
            </a:endParaRPr>
          </a:p>
        </p:txBody>
      </p:sp>
    </p:spTree>
    <p:extLst>
      <p:ext uri="{BB962C8B-B14F-4D97-AF65-F5344CB8AC3E}">
        <p14:creationId xmlns:p14="http://schemas.microsoft.com/office/powerpoint/2010/main" val="35740432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3952441"/>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24011046"/>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27907056"/>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2</a:t>
                      </a:r>
                      <a:endParaRPr lang="en-US" dirty="0"/>
                    </a:p>
                  </a:txBody>
                  <a:tcPr anchor="ctr"/>
                </a:tc>
                <a:tc>
                  <a:txBody>
                    <a:bodyPr/>
                    <a:lstStyle/>
                    <a:p>
                      <a:r>
                        <a:rPr lang="en-US" dirty="0"/>
                        <a:t>Page 1 : 1</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79</a:t>
            </a:fld>
            <a:endParaRPr lang="en-IN">
              <a:solidFill>
                <a:prstClr val="black">
                  <a:tint val="75000"/>
                </a:prstClr>
              </a:solidFill>
            </a:endParaRPr>
          </a:p>
        </p:txBody>
      </p:sp>
    </p:spTree>
    <p:extLst>
      <p:ext uri="{BB962C8B-B14F-4D97-AF65-F5344CB8AC3E}">
        <p14:creationId xmlns:p14="http://schemas.microsoft.com/office/powerpoint/2010/main" val="61358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78098"/>
          </a:xfrm>
        </p:spPr>
        <p:txBody>
          <a:bodyPr>
            <a:normAutofit/>
          </a:bodyPr>
          <a:lstStyle/>
          <a:p>
            <a:r>
              <a:rPr lang="en-US" altLang="en-US" sz="3600" dirty="0">
                <a:solidFill>
                  <a:srgbClr val="FF0000"/>
                </a:solidFill>
                <a:latin typeface="Times New Roman" pitchFamily="18" charset="0"/>
                <a:cs typeface="Times New Roman" pitchFamily="18" charset="0"/>
              </a:rPr>
              <a:t>Virtual address space</a:t>
            </a:r>
            <a:endParaRPr lang="en-IN" sz="36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FEF1A08-7D26-4E83-8CC8-B694157CFD94}" type="slidenum">
              <a:rPr lang="en-IN" smtClean="0"/>
              <a:pPr/>
              <a:t>8</a:t>
            </a:fld>
            <a:endParaRPr lang="en-IN"/>
          </a:p>
        </p:txBody>
      </p:sp>
      <p:pic>
        <p:nvPicPr>
          <p:cNvPr id="7" name="Picture 2"/>
          <p:cNvPicPr>
            <a:picLocks noChangeAspect="1" noChangeArrowheads="1"/>
          </p:cNvPicPr>
          <p:nvPr/>
        </p:nvPicPr>
        <p:blipFill rotWithShape="1">
          <a:blip r:embed="rId2" cstate="print"/>
          <a:srcRect l="29397" r="27526"/>
          <a:stretch/>
        </p:blipFill>
        <p:spPr bwMode="auto">
          <a:xfrm>
            <a:off x="7487330" y="778098"/>
            <a:ext cx="1517160" cy="4608511"/>
          </a:xfrm>
          <a:prstGeom prst="rect">
            <a:avLst/>
          </a:prstGeom>
          <a:noFill/>
          <a:ln w="9525">
            <a:noFill/>
            <a:miter lim="800000"/>
            <a:headEnd/>
            <a:tailEnd/>
          </a:ln>
        </p:spPr>
      </p:pic>
      <p:sp>
        <p:nvSpPr>
          <p:cNvPr id="8" name="Rectangle 7"/>
          <p:cNvSpPr/>
          <p:nvPr/>
        </p:nvSpPr>
        <p:spPr>
          <a:xfrm>
            <a:off x="7487329" y="5283123"/>
            <a:ext cx="1656671" cy="276999"/>
          </a:xfrm>
          <a:prstGeom prst="rect">
            <a:avLst/>
          </a:prstGeom>
        </p:spPr>
        <p:txBody>
          <a:bodyPr wrap="none">
            <a:spAutoFit/>
          </a:bodyPr>
          <a:lstStyle/>
          <a:p>
            <a:pPr algn="ctr"/>
            <a:r>
              <a:rPr lang="en-US" sz="1200" dirty="0">
                <a:solidFill>
                  <a:srgbClr val="FF0000"/>
                </a:solidFill>
              </a:rPr>
              <a:t>Virtual address space</a:t>
            </a:r>
          </a:p>
        </p:txBody>
      </p:sp>
      <p:sp>
        <p:nvSpPr>
          <p:cNvPr id="9" name="Rectangle 8"/>
          <p:cNvSpPr/>
          <p:nvPr/>
        </p:nvSpPr>
        <p:spPr>
          <a:xfrm>
            <a:off x="464594" y="778098"/>
            <a:ext cx="6915718" cy="5909310"/>
          </a:xfrm>
          <a:prstGeom prst="rect">
            <a:avLst/>
          </a:prstGeom>
        </p:spPr>
        <p:txBody>
          <a:bodyPr wrap="square">
            <a:spAutoFit/>
          </a:bodyPr>
          <a:lstStyle/>
          <a:p>
            <a:pPr marL="285750" indent="-285750" algn="just">
              <a:buFont typeface="Wingdings" panose="05000000000000000000" pitchFamily="2" charset="2"/>
              <a:buChar char="Ø"/>
            </a:pPr>
            <a:r>
              <a:rPr lang="en-US" dirty="0"/>
              <a:t>In this view, a process begins at a certain logical address—say, address 0—and exists in contiguous memory, as shown in Figure.</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Here it is allowed the heap to grow upward in memory as it is used for dynamic memory allocation.</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Allows the stack to grow downward in memory through successive function calls.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The large blank space (or hole) between the heap and the stack is part of the virtual address space but will require actual physical pages only if the heap or stack grows.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Virtual address spaces that include holes are known as sparse address spaces.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Using a sparse address space is beneficial because the holes can be filled as the stack or heap segments grow or if we wish to dynamically link libraries (or possibly other shared objects) during program execution.</a:t>
            </a:r>
          </a:p>
          <a:p>
            <a:pPr marL="285750" indent="-285750" algn="just">
              <a:buFont typeface="Wingdings" panose="05000000000000000000" pitchFamily="2" charset="2"/>
              <a:buChar char="Ø"/>
            </a:pPr>
            <a:endParaRPr lang="en-US" dirty="0">
              <a:latin typeface="+mj-lt"/>
            </a:endParaRPr>
          </a:p>
        </p:txBody>
      </p:sp>
    </p:spTree>
    <p:extLst>
      <p:ext uri="{BB962C8B-B14F-4D97-AF65-F5344CB8AC3E}">
        <p14:creationId xmlns:p14="http://schemas.microsoft.com/office/powerpoint/2010/main" val="36818970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1034716"/>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82703667"/>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70640525"/>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3</a:t>
                      </a:r>
                      <a:endParaRPr lang="en-US" dirty="0"/>
                    </a:p>
                  </a:txBody>
                  <a:tcPr anchor="ctr"/>
                </a:tc>
                <a:tc>
                  <a:txBody>
                    <a:bodyPr/>
                    <a:lstStyle/>
                    <a:p>
                      <a:r>
                        <a:rPr lang="en-US" dirty="0"/>
                        <a:t>Page 1 : 1</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80</a:t>
            </a:fld>
            <a:endParaRPr lang="en-IN">
              <a:solidFill>
                <a:prstClr val="black">
                  <a:tint val="75000"/>
                </a:prstClr>
              </a:solidFill>
            </a:endParaRPr>
          </a:p>
        </p:txBody>
      </p:sp>
    </p:spTree>
    <p:extLst>
      <p:ext uri="{BB962C8B-B14F-4D97-AF65-F5344CB8AC3E}">
        <p14:creationId xmlns:p14="http://schemas.microsoft.com/office/powerpoint/2010/main" val="2799356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6400832"/>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92434790"/>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58249057"/>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0</a:t>
                      </a:r>
                      <a:endParaRPr lang="en-US" dirty="0"/>
                    </a:p>
                  </a:txBody>
                  <a:tcPr anchor="ctr"/>
                </a:tc>
                <a:tc>
                  <a:txBody>
                    <a:bodyPr/>
                    <a:lstStyle/>
                    <a:p>
                      <a:r>
                        <a:rPr lang="en-US" dirty="0"/>
                        <a:t>Page 1 : 1</a:t>
                      </a:r>
                    </a:p>
                  </a:txBody>
                  <a:tcPr anchor="ctr"/>
                </a:tc>
                <a:tc>
                  <a:txBody>
                    <a:bodyPr/>
                    <a:lstStyle/>
                    <a:p>
                      <a:r>
                        <a:rPr lang="en-US" dirty="0"/>
                        <a:t>Page 2 : 1</a:t>
                      </a:r>
                    </a:p>
                  </a:txBody>
                  <a:tcPr anchor="ctr"/>
                </a:tc>
                <a:tc>
                  <a:txBody>
                    <a:bodyPr/>
                    <a:lstStyle/>
                    <a:p>
                      <a:r>
                        <a:rPr lang="en-US" dirty="0"/>
                        <a:t>Page 3 : 1</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81</a:t>
            </a:fld>
            <a:endParaRPr lang="en-IN">
              <a:solidFill>
                <a:prstClr val="black">
                  <a:tint val="75000"/>
                </a:prstClr>
              </a:solidFill>
            </a:endParaRPr>
          </a:p>
        </p:txBody>
      </p:sp>
    </p:spTree>
    <p:extLst>
      <p:ext uri="{BB962C8B-B14F-4D97-AF65-F5344CB8AC3E}">
        <p14:creationId xmlns:p14="http://schemas.microsoft.com/office/powerpoint/2010/main" val="220057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a:latin typeface="Times New Roman" panose="02020603050405020304" pitchFamily="18" charset="0"/>
                <a:cs typeface="Times New Roman" panose="02020603050405020304" pitchFamily="18" charset="0"/>
              </a:rPr>
              <a:t>Reference String – 0, 2, 0, 1, 0, 3, 2, 1, 2, 3</a:t>
            </a:r>
            <a:br>
              <a:rPr lang="en-US" sz="32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Total Frames allocated – 3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3980241"/>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48592507"/>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10135749"/>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0</a:t>
                      </a:r>
                      <a:endParaRPr lang="en-US" dirty="0"/>
                    </a:p>
                  </a:txBody>
                  <a:tcPr anchor="ctr"/>
                </a:tc>
                <a:tc>
                  <a:txBody>
                    <a:bodyPr/>
                    <a:lstStyle/>
                    <a:p>
                      <a:r>
                        <a:rPr lang="en-US" dirty="0"/>
                        <a:t>Page 1 : 1</a:t>
                      </a:r>
                    </a:p>
                  </a:txBody>
                  <a:tcPr anchor="ctr"/>
                </a:tc>
                <a:tc>
                  <a:txBody>
                    <a:bodyPr/>
                    <a:lstStyle/>
                    <a:p>
                      <a:r>
                        <a:rPr lang="en-US" dirty="0"/>
                        <a:t>Page 2 : 2</a:t>
                      </a:r>
                    </a:p>
                  </a:txBody>
                  <a:tcPr anchor="ctr"/>
                </a:tc>
                <a:tc>
                  <a:txBody>
                    <a:bodyPr/>
                    <a:lstStyle/>
                    <a:p>
                      <a:r>
                        <a:rPr lang="en-US" dirty="0"/>
                        <a:t>Page 3 : 1</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82</a:t>
            </a:fld>
            <a:endParaRPr lang="en-IN">
              <a:solidFill>
                <a:prstClr val="black">
                  <a:tint val="75000"/>
                </a:prstClr>
              </a:solidFill>
            </a:endParaRPr>
          </a:p>
        </p:txBody>
      </p:sp>
    </p:spTree>
    <p:extLst>
      <p:ext uri="{BB962C8B-B14F-4D97-AF65-F5344CB8AC3E}">
        <p14:creationId xmlns:p14="http://schemas.microsoft.com/office/powerpoint/2010/main" val="13776442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a:latin typeface="Times New Roman" panose="02020603050405020304" pitchFamily="18" charset="0"/>
                <a:cs typeface="Times New Roman" panose="02020603050405020304" pitchFamily="18" charset="0"/>
              </a:rPr>
              <a:t>Reference String – 0, 2, 0, 1, 0, 3, 2, 1, 2, 3</a:t>
            </a:r>
            <a:br>
              <a:rPr lang="en-US" sz="32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Total Frames allocated – 3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11036595"/>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H</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96183056"/>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0</a:t>
                      </a:r>
                      <a:endParaRPr lang="en-US" dirty="0"/>
                    </a:p>
                  </a:txBody>
                  <a:tcPr anchor="ctr"/>
                </a:tc>
                <a:tc>
                  <a:txBody>
                    <a:bodyPr/>
                    <a:lstStyle/>
                    <a:p>
                      <a:r>
                        <a:rPr lang="en-US" dirty="0"/>
                        <a:t>Page 1 : 2</a:t>
                      </a:r>
                    </a:p>
                  </a:txBody>
                  <a:tcPr anchor="ctr"/>
                </a:tc>
                <a:tc>
                  <a:txBody>
                    <a:bodyPr/>
                    <a:lstStyle/>
                    <a:p>
                      <a:r>
                        <a:rPr lang="en-US" dirty="0"/>
                        <a:t>Page 2 : 2</a:t>
                      </a:r>
                    </a:p>
                  </a:txBody>
                  <a:tcPr anchor="ctr"/>
                </a:tc>
                <a:tc>
                  <a:txBody>
                    <a:bodyPr/>
                    <a:lstStyle/>
                    <a:p>
                      <a:r>
                        <a:rPr lang="en-US" dirty="0"/>
                        <a:t>Page 3 : 1</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83</a:t>
            </a:fld>
            <a:endParaRPr lang="en-IN">
              <a:solidFill>
                <a:prstClr val="black">
                  <a:tint val="75000"/>
                </a:prstClr>
              </a:solidFill>
            </a:endParaRPr>
          </a:p>
        </p:txBody>
      </p:sp>
    </p:spTree>
    <p:extLst>
      <p:ext uri="{BB962C8B-B14F-4D97-AF65-F5344CB8AC3E}">
        <p14:creationId xmlns:p14="http://schemas.microsoft.com/office/powerpoint/2010/main" val="14864295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a:latin typeface="Times New Roman" panose="02020603050405020304" pitchFamily="18" charset="0"/>
                <a:cs typeface="Times New Roman" panose="02020603050405020304" pitchFamily="18" charset="0"/>
              </a:rPr>
              <a:t>Reference String – 0, 2, 0, 1, 0, 3, 2, 1, 2, 3</a:t>
            </a:r>
            <a:br>
              <a:rPr lang="en-US" sz="32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Total Frames allocated – 3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endParaRPr lang="en-US" dirty="0"/>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99591415"/>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H</a:t>
                      </a:r>
                    </a:p>
                  </a:txBody>
                  <a:tcPr anchor="ctr"/>
                </a:tc>
                <a:tc>
                  <a:txBody>
                    <a:bodyPr/>
                    <a:lstStyle/>
                    <a:p>
                      <a:pPr algn="ctr"/>
                      <a:r>
                        <a:rPr lang="en-US" dirty="0"/>
                        <a:t>H</a:t>
                      </a:r>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3849358"/>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0</a:t>
                      </a:r>
                      <a:endParaRPr lang="en-US" dirty="0"/>
                    </a:p>
                  </a:txBody>
                  <a:tcPr anchor="ctr"/>
                </a:tc>
                <a:tc>
                  <a:txBody>
                    <a:bodyPr/>
                    <a:lstStyle/>
                    <a:p>
                      <a:r>
                        <a:rPr lang="en-US" dirty="0"/>
                        <a:t>Page 1 : 2</a:t>
                      </a:r>
                    </a:p>
                  </a:txBody>
                  <a:tcPr anchor="ctr"/>
                </a:tc>
                <a:tc>
                  <a:txBody>
                    <a:bodyPr/>
                    <a:lstStyle/>
                    <a:p>
                      <a:r>
                        <a:rPr lang="en-US" dirty="0"/>
                        <a:t>Page 2 : 3</a:t>
                      </a:r>
                    </a:p>
                  </a:txBody>
                  <a:tcPr anchor="ctr"/>
                </a:tc>
                <a:tc>
                  <a:txBody>
                    <a:bodyPr/>
                    <a:lstStyle/>
                    <a:p>
                      <a:r>
                        <a:rPr lang="en-US" dirty="0"/>
                        <a:t>Page 3 : 1</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44624"/>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84</a:t>
            </a:fld>
            <a:endParaRPr lang="en-IN">
              <a:solidFill>
                <a:prstClr val="black">
                  <a:tint val="75000"/>
                </a:prstClr>
              </a:solidFill>
            </a:endParaRPr>
          </a:p>
        </p:txBody>
      </p:sp>
    </p:spTree>
    <p:extLst>
      <p:ext uri="{BB962C8B-B14F-4D97-AF65-F5344CB8AC3E}">
        <p14:creationId xmlns:p14="http://schemas.microsoft.com/office/powerpoint/2010/main" val="20577032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a:latin typeface="Times New Roman" panose="02020603050405020304" pitchFamily="18" charset="0"/>
                <a:cs typeface="Times New Roman" panose="02020603050405020304" pitchFamily="18" charset="0"/>
              </a:rPr>
              <a:t>Reference String – 0, 2, 0, 1, 0, 3, 2, 1, 2, 3</a:t>
            </a:r>
            <a:br>
              <a:rPr lang="en-US" sz="32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Total Frames allocated – 3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3</a:t>
                      </a:r>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07836214"/>
              </p:ext>
            </p:extLst>
          </p:nvPr>
        </p:nvGraphicFramePr>
        <p:xfrm>
          <a:off x="457200" y="3505448"/>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H</a:t>
                      </a:r>
                    </a:p>
                  </a:txBody>
                  <a:tcPr anchor="ctr"/>
                </a:tc>
                <a:tc>
                  <a:txBody>
                    <a:bodyPr/>
                    <a:lstStyle/>
                    <a:p>
                      <a:pPr algn="ctr"/>
                      <a:r>
                        <a:rPr lang="en-US" dirty="0"/>
                        <a:t>H</a:t>
                      </a:r>
                    </a:p>
                  </a:txBody>
                  <a:tcPr anchor="ctr"/>
                </a:tc>
                <a:tc>
                  <a:txBody>
                    <a:bodyPr/>
                    <a:lstStyle/>
                    <a:p>
                      <a:pPr algn="ctr"/>
                      <a:r>
                        <a:rPr lang="en-US" dirty="0"/>
                        <a:t>H</a:t>
                      </a:r>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8198363"/>
              </p:ext>
            </p:extLst>
          </p:nvPr>
        </p:nvGraphicFramePr>
        <p:xfrm>
          <a:off x="1547664" y="414908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0</a:t>
                      </a:r>
                      <a:endParaRPr lang="en-US" dirty="0"/>
                    </a:p>
                  </a:txBody>
                  <a:tcPr anchor="ctr"/>
                </a:tc>
                <a:tc>
                  <a:txBody>
                    <a:bodyPr/>
                    <a:lstStyle/>
                    <a:p>
                      <a:r>
                        <a:rPr lang="en-US" dirty="0"/>
                        <a:t>Page 1 : 2</a:t>
                      </a:r>
                    </a:p>
                  </a:txBody>
                  <a:tcPr anchor="ctr"/>
                </a:tc>
                <a:tc>
                  <a:txBody>
                    <a:bodyPr/>
                    <a:lstStyle/>
                    <a:p>
                      <a:r>
                        <a:rPr lang="en-US" dirty="0"/>
                        <a:t>Page 2 : 3</a:t>
                      </a:r>
                    </a:p>
                  </a:txBody>
                  <a:tcPr anchor="ctr"/>
                </a:tc>
                <a:tc>
                  <a:txBody>
                    <a:bodyPr/>
                    <a:lstStyle/>
                    <a:p>
                      <a:r>
                        <a:rPr lang="en-US" dirty="0"/>
                        <a:t>Page 3 : 2</a:t>
                      </a:r>
                    </a:p>
                  </a:txBody>
                  <a:tcPr anchor="ctr"/>
                </a:tc>
                <a:extLst>
                  <a:ext uri="{0D108BD9-81ED-4DB2-BD59-A6C34878D82A}">
                    <a16:rowId xmlns:a16="http://schemas.microsoft.com/office/drawing/2014/main" val="821639724"/>
                  </a:ext>
                </a:extLst>
              </a:tr>
            </a:tbl>
          </a:graphicData>
        </a:graphic>
      </p:graphicFrame>
      <p:sp>
        <p:nvSpPr>
          <p:cNvPr id="7" name="TextBox 6"/>
          <p:cNvSpPr txBox="1"/>
          <p:nvPr/>
        </p:nvSpPr>
        <p:spPr>
          <a:xfrm>
            <a:off x="457200" y="5373216"/>
            <a:ext cx="765032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Number of page hits – 6</a:t>
            </a:r>
          </a:p>
          <a:p>
            <a:pPr marL="285750" indent="-285750">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Number of page faults – 4 </a:t>
            </a:r>
          </a:p>
        </p:txBody>
      </p:sp>
      <p:pic>
        <p:nvPicPr>
          <p:cNvPr id="8"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85</a:t>
            </a:fld>
            <a:endParaRPr lang="en-IN">
              <a:solidFill>
                <a:prstClr val="black">
                  <a:tint val="75000"/>
                </a:prstClr>
              </a:solidFill>
            </a:endParaRPr>
          </a:p>
        </p:txBody>
      </p:sp>
    </p:spTree>
    <p:extLst>
      <p:ext uri="{BB962C8B-B14F-4D97-AF65-F5344CB8AC3E}">
        <p14:creationId xmlns:p14="http://schemas.microsoft.com/office/powerpoint/2010/main" val="29174022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01613"/>
            <a:ext cx="8229600" cy="697210"/>
          </a:xfrm>
        </p:spPr>
        <p:txBody>
          <a:bodyPr>
            <a:noAutofit/>
          </a:bodyPr>
          <a:lstStyle/>
          <a:p>
            <a:pPr eaLnBrk="1" hangingPunct="1"/>
            <a:r>
              <a:rPr lang="en-US" altLang="en-US" sz="3600" dirty="0">
                <a:solidFill>
                  <a:srgbClr val="FF0000"/>
                </a:solidFill>
                <a:latin typeface="Times New Roman" pitchFamily="18" charset="0"/>
                <a:cs typeface="Times New Roman" pitchFamily="18" charset="0"/>
              </a:rPr>
              <a:t>Page-Buffering Algorithms</a:t>
            </a:r>
          </a:p>
        </p:txBody>
      </p:sp>
      <p:sp>
        <p:nvSpPr>
          <p:cNvPr id="17411" name="Content Placeholder 2"/>
          <p:cNvSpPr>
            <a:spLocks noGrp="1"/>
          </p:cNvSpPr>
          <p:nvPr>
            <p:ph idx="1"/>
          </p:nvPr>
        </p:nvSpPr>
        <p:spPr>
          <a:xfrm>
            <a:off x="395536" y="1124744"/>
            <a:ext cx="8640960" cy="5544616"/>
          </a:xfrm>
        </p:spPr>
        <p:txBody>
          <a:bodyPr>
            <a:normAutofit fontScale="77500" lnSpcReduction="20000"/>
          </a:bodyPr>
          <a:lstStyle/>
          <a:p>
            <a:pPr algn="just" eaLnBrk="1" hangingPunct="1">
              <a:spcBef>
                <a:spcPts val="1200"/>
              </a:spcBef>
              <a:buFont typeface="Wingdings" panose="05000000000000000000" pitchFamily="2" charset="2"/>
              <a:buChar char="Ø"/>
            </a:pPr>
            <a:r>
              <a:rPr lang="en-US" altLang="en-US" dirty="0">
                <a:latin typeface="Times New Roman" pitchFamily="18" charset="0"/>
                <a:cs typeface="Times New Roman" pitchFamily="18" charset="0"/>
              </a:rPr>
              <a:t>Used in addition to page replacement algorithms</a:t>
            </a:r>
          </a:p>
          <a:p>
            <a:pPr algn="just" eaLnBrk="1" hangingPunct="1">
              <a:spcBef>
                <a:spcPts val="1200"/>
              </a:spcBef>
              <a:buFont typeface="Wingdings" panose="05000000000000000000" pitchFamily="2" charset="2"/>
              <a:buChar char="Ø"/>
            </a:pPr>
            <a:r>
              <a:rPr lang="en-US" altLang="en-US" dirty="0">
                <a:latin typeface="Times New Roman" pitchFamily="18" charset="0"/>
                <a:cs typeface="Times New Roman" pitchFamily="18" charset="0"/>
              </a:rPr>
              <a:t>System keeps a pool of free frames</a:t>
            </a:r>
          </a:p>
          <a:p>
            <a:pPr algn="just" eaLnBrk="1" hangingPunct="1">
              <a:spcBef>
                <a:spcPts val="1200"/>
              </a:spcBef>
              <a:buFont typeface="Wingdings" panose="05000000000000000000" pitchFamily="2" charset="2"/>
              <a:buChar char="Ø"/>
            </a:pPr>
            <a:r>
              <a:rPr lang="en-US" altLang="en-US" dirty="0">
                <a:latin typeface="Times New Roman" pitchFamily="18" charset="0"/>
                <a:cs typeface="Times New Roman" pitchFamily="18" charset="0"/>
              </a:rPr>
              <a:t>When a page fault occurs</a:t>
            </a:r>
          </a:p>
          <a:p>
            <a:pPr lvl="1" algn="just">
              <a:buFont typeface="Wingdings" panose="05000000000000000000" pitchFamily="2" charset="2"/>
              <a:buChar char="Ø"/>
            </a:pPr>
            <a:r>
              <a:rPr lang="en-US" altLang="en-US" dirty="0">
                <a:latin typeface="Times New Roman" pitchFamily="18" charset="0"/>
                <a:cs typeface="Times New Roman" pitchFamily="18" charset="0"/>
              </a:rPr>
              <a:t>Victim frame is chosen</a:t>
            </a:r>
          </a:p>
          <a:p>
            <a:pPr marL="0" indent="0" algn="just" eaLnBrk="1" hangingPunct="1">
              <a:buNone/>
            </a:pPr>
            <a:r>
              <a:rPr lang="en-US" altLang="en-US" dirty="0">
                <a:latin typeface="Times New Roman" pitchFamily="18" charset="0"/>
                <a:cs typeface="Times New Roman" pitchFamily="18" charset="0"/>
              </a:rPr>
              <a:t>	       - but requires some time to choose the victim frame </a:t>
            </a:r>
          </a:p>
          <a:p>
            <a:pPr lvl="1" algn="just">
              <a:buFont typeface="Wingdings" panose="05000000000000000000" pitchFamily="2" charset="2"/>
              <a:buChar char="Ø"/>
            </a:pPr>
            <a:r>
              <a:rPr lang="en-US" altLang="en-US" dirty="0">
                <a:latin typeface="Times New Roman" pitchFamily="18" charset="0"/>
                <a:cs typeface="Times New Roman" pitchFamily="18" charset="0"/>
              </a:rPr>
              <a:t>At that time desired page is read into a free frame which</a:t>
            </a:r>
          </a:p>
          <a:p>
            <a:pPr marL="0" indent="0" algn="just" eaLnBrk="1" hangingPunct="1">
              <a:buNone/>
            </a:pPr>
            <a:r>
              <a:rPr lang="en-US" altLang="en-US" dirty="0">
                <a:latin typeface="Times New Roman" pitchFamily="18" charset="0"/>
                <a:cs typeface="Times New Roman" pitchFamily="18" charset="0"/>
              </a:rPr>
              <a:t>	    is maintained by the system</a:t>
            </a:r>
          </a:p>
          <a:p>
            <a:pPr marL="0" indent="0" algn="just" eaLnBrk="1" hangingPunct="1">
              <a:buNone/>
            </a:pPr>
            <a:r>
              <a:rPr lang="en-US" altLang="en-US" dirty="0">
                <a:latin typeface="Times New Roman" pitchFamily="18" charset="0"/>
                <a:cs typeface="Times New Roman" pitchFamily="18" charset="0"/>
              </a:rPr>
              <a:t>	        - By doing this the desired page can start doing its    </a:t>
            </a:r>
          </a:p>
          <a:p>
            <a:pPr marL="0" indent="0" algn="just" eaLnBrk="1" hangingPunct="1">
              <a:buNone/>
            </a:pPr>
            <a:r>
              <a:rPr lang="en-US" altLang="en-US" dirty="0">
                <a:latin typeface="Times New Roman" pitchFamily="18" charset="0"/>
                <a:cs typeface="Times New Roman" pitchFamily="18" charset="0"/>
              </a:rPr>
              <a:t>                      work without waiting for the swapping  </a:t>
            </a:r>
          </a:p>
          <a:p>
            <a:pPr marL="0" indent="0" algn="just" eaLnBrk="1" hangingPunct="1">
              <a:buNone/>
            </a:pPr>
            <a:r>
              <a:rPr lang="en-US" altLang="en-US" dirty="0">
                <a:latin typeface="Times New Roman" pitchFamily="18" charset="0"/>
                <a:cs typeface="Times New Roman" pitchFamily="18" charset="0"/>
              </a:rPr>
              <a:t>                       process of the victim frame in the main memory</a:t>
            </a:r>
          </a:p>
          <a:p>
            <a:pPr lvl="1" algn="just">
              <a:spcBef>
                <a:spcPts val="1200"/>
              </a:spcBef>
              <a:buFont typeface="Wingdings" panose="05000000000000000000" pitchFamily="2" charset="2"/>
              <a:buChar char="Ø"/>
            </a:pPr>
            <a:r>
              <a:rPr lang="en-US" altLang="en-US" dirty="0">
                <a:latin typeface="Times New Roman" pitchFamily="18" charset="0"/>
                <a:cs typeface="Times New Roman" pitchFamily="18" charset="0"/>
              </a:rPr>
              <a:t>Victim frame is written out later</a:t>
            </a:r>
          </a:p>
          <a:p>
            <a:pPr lvl="1" algn="just">
              <a:spcBef>
                <a:spcPts val="1200"/>
              </a:spcBef>
              <a:buFont typeface="Wingdings" panose="05000000000000000000" pitchFamily="2" charset="2"/>
              <a:buChar char="Ø"/>
            </a:pPr>
            <a:r>
              <a:rPr lang="en-US" altLang="en-US" dirty="0">
                <a:latin typeface="Times New Roman" pitchFamily="18" charset="0"/>
                <a:cs typeface="Times New Roman" pitchFamily="18" charset="0"/>
              </a:rPr>
              <a:t>Finally Victim frame is added to the pool of free frames</a:t>
            </a:r>
          </a:p>
        </p:txBody>
      </p:sp>
      <p:pic>
        <p:nvPicPr>
          <p:cNvPr id="33794" name="Picture 2"/>
          <p:cNvPicPr>
            <a:picLocks noChangeAspect="1" noChangeArrowheads="1"/>
          </p:cNvPicPr>
          <p:nvPr/>
        </p:nvPicPr>
        <p:blipFill>
          <a:blip r:embed="rId2" cstate="print"/>
          <a:srcRect/>
          <a:stretch>
            <a:fillRect/>
          </a:stretch>
        </p:blipFill>
        <p:spPr bwMode="auto">
          <a:xfrm>
            <a:off x="7600950" y="260648"/>
            <a:ext cx="15430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86</a:t>
            </a:fld>
            <a:endParaRPr lang="en-IN">
              <a:solidFill>
                <a:prstClr val="black">
                  <a:tint val="75000"/>
                </a:prstClr>
              </a:solidFill>
            </a:endParaRPr>
          </a:p>
        </p:txBody>
      </p:sp>
    </p:spTree>
    <p:extLst>
      <p:ext uri="{BB962C8B-B14F-4D97-AF65-F5344CB8AC3E}">
        <p14:creationId xmlns:p14="http://schemas.microsoft.com/office/powerpoint/2010/main" val="18250060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FF0000"/>
                </a:solidFill>
                <a:latin typeface="Times New Roman" pitchFamily="18" charset="0"/>
                <a:cs typeface="Times New Roman" pitchFamily="18" charset="0"/>
              </a:rPr>
              <a:t>Page-Buffering Algorithms</a:t>
            </a:r>
            <a:endParaRPr lang="en-US" sz="3600" dirty="0">
              <a:solidFill>
                <a:srgbClr val="FF0000"/>
              </a:solidFill>
            </a:endParaRPr>
          </a:p>
        </p:txBody>
      </p:sp>
      <p:sp>
        <p:nvSpPr>
          <p:cNvPr id="3" name="Content Placeholder 2"/>
          <p:cNvSpPr>
            <a:spLocks noGrp="1"/>
          </p:cNvSpPr>
          <p:nvPr>
            <p:ph idx="1"/>
          </p:nvPr>
        </p:nvSpPr>
        <p:spPr>
          <a:xfrm>
            <a:off x="457200" y="1268760"/>
            <a:ext cx="8435280" cy="5400600"/>
          </a:xfrm>
        </p:spPr>
        <p:txBody>
          <a:bodyPr>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Another idea is to maintain a list of modified pages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Whenever paging device is idle, a modified page is selected and written to the disk</a:t>
            </a: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there is read/write operation at that time paging device does this job</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Modify bit is then reset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Increases the probability that a page is clean when chosen for replacement</a:t>
            </a: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Used to identify the clean pages very quickly, because after performing this operation maximum modified pages will be already written to the disk</a:t>
            </a: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Makes the replacement very easy</a:t>
            </a:r>
          </a:p>
        </p:txBody>
      </p:sp>
      <p:pic>
        <p:nvPicPr>
          <p:cNvPr id="4"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87</a:t>
            </a:fld>
            <a:endParaRPr lang="en-IN">
              <a:solidFill>
                <a:prstClr val="black">
                  <a:tint val="75000"/>
                </a:prstClr>
              </a:solidFill>
            </a:endParaRPr>
          </a:p>
        </p:txBody>
      </p:sp>
    </p:spTree>
    <p:extLst>
      <p:ext uri="{BB962C8B-B14F-4D97-AF65-F5344CB8AC3E}">
        <p14:creationId xmlns:p14="http://schemas.microsoft.com/office/powerpoint/2010/main" val="18321188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FF0000"/>
                </a:solidFill>
                <a:latin typeface="Times New Roman" pitchFamily="18" charset="0"/>
                <a:cs typeface="Times New Roman" pitchFamily="18" charset="0"/>
              </a:rPr>
              <a:t>Page-Buffering Algorithms</a:t>
            </a:r>
            <a:endParaRPr lang="en-US" sz="3600" dirty="0">
              <a:solidFill>
                <a:srgbClr val="FF0000"/>
              </a:solidFill>
            </a:endParaRPr>
          </a:p>
        </p:txBody>
      </p:sp>
      <p:sp>
        <p:nvSpPr>
          <p:cNvPr id="3" name="Content Placeholder 2"/>
          <p:cNvSpPr>
            <a:spLocks noGrp="1"/>
          </p:cNvSpPr>
          <p:nvPr>
            <p:ph idx="1"/>
          </p:nvPr>
        </p:nvSpPr>
        <p:spPr>
          <a:xfrm>
            <a:off x="457200" y="1484784"/>
            <a:ext cx="8435280" cy="4896544"/>
          </a:xfrm>
        </p:spPr>
        <p:txBody>
          <a:bodyPr>
            <a:normAutofit/>
          </a:bodyPr>
          <a:lstStyle/>
          <a:p>
            <a:pPr>
              <a:spcBef>
                <a:spcPts val="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Yet Another idea is to keep a pool of free frames</a:t>
            </a:r>
          </a:p>
          <a:p>
            <a:pPr>
              <a:spcBef>
                <a:spcPts val="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Remember which page was in each frame</a:t>
            </a:r>
          </a:p>
          <a:p>
            <a:pPr algn="just">
              <a:spcBef>
                <a:spcPts val="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same page is needed again, it is taken from the pool of free frames and used</a:t>
            </a:r>
          </a:p>
          <a:p>
            <a:pPr lvl="1" algn="just">
              <a:spcBef>
                <a:spcPts val="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But the page should not be modified for reusing </a:t>
            </a:r>
          </a:p>
          <a:p>
            <a:pPr lvl="1" algn="just">
              <a:spcBef>
                <a:spcPts val="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 I/O operation is required</a:t>
            </a:r>
          </a:p>
          <a:p>
            <a:pPr algn="just">
              <a:spcBef>
                <a:spcPts val="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required page is not in the pool of free frames, another free frame is selected</a:t>
            </a:r>
          </a:p>
          <a:p>
            <a:pPr algn="just">
              <a:spcBef>
                <a:spcPts val="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new page is read into free frame</a:t>
            </a:r>
          </a:p>
        </p:txBody>
      </p:sp>
      <p:pic>
        <p:nvPicPr>
          <p:cNvPr id="4"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88</a:t>
            </a:fld>
            <a:endParaRPr lang="en-IN">
              <a:solidFill>
                <a:prstClr val="black">
                  <a:tint val="75000"/>
                </a:prstClr>
              </a:solidFill>
            </a:endParaRPr>
          </a:p>
        </p:txBody>
      </p:sp>
    </p:spTree>
    <p:extLst>
      <p:ext uri="{BB962C8B-B14F-4D97-AF65-F5344CB8AC3E}">
        <p14:creationId xmlns:p14="http://schemas.microsoft.com/office/powerpoint/2010/main" val="33643036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7D1D3B-C3F7-4086-8818-E290F080225D}"/>
              </a:ext>
            </a:extLst>
          </p:cNvPr>
          <p:cNvSpPr>
            <a:spLocks noGrp="1" noChangeArrowheads="1"/>
          </p:cNvSpPr>
          <p:nvPr>
            <p:ph type="title"/>
          </p:nvPr>
        </p:nvSpPr>
        <p:spPr>
          <a:xfrm>
            <a:off x="234850" y="522150"/>
            <a:ext cx="8448675" cy="432197"/>
          </a:xfrm>
        </p:spPr>
        <p:txBody>
          <a:bodyPr>
            <a:noAutofit/>
          </a:bodyPr>
          <a:lstStyle/>
          <a:p>
            <a:pPr eaLnBrk="1" hangingPunct="1"/>
            <a:r>
              <a:rPr lang="en-US" alt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Allocation of Frames</a:t>
            </a:r>
          </a:p>
        </p:txBody>
      </p:sp>
      <p:sp>
        <p:nvSpPr>
          <p:cNvPr id="48131" name="Rectangle 3">
            <a:extLst>
              <a:ext uri="{FF2B5EF4-FFF2-40B4-BE49-F238E27FC236}">
                <a16:creationId xmlns:a16="http://schemas.microsoft.com/office/drawing/2014/main" id="{EAC0211C-2629-40DA-8339-B3E8621B5237}"/>
              </a:ext>
            </a:extLst>
          </p:cNvPr>
          <p:cNvSpPr>
            <a:spLocks noGrp="1" noChangeArrowheads="1"/>
          </p:cNvSpPr>
          <p:nvPr>
            <p:ph type="body" idx="1"/>
          </p:nvPr>
        </p:nvSpPr>
        <p:spPr>
          <a:xfrm>
            <a:off x="465236" y="1196752"/>
            <a:ext cx="8218289" cy="4968552"/>
          </a:xfrm>
        </p:spPr>
        <p:txBody>
          <a:bodyPr>
            <a:noAutofit/>
          </a:bodyPr>
          <a:lstStyle/>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How do we allocate the fixed amount of free memory among the various process?</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Example: If we have 93 free frames and 2 processes, How many frames does each process get?</a:t>
            </a:r>
          </a:p>
          <a:p>
            <a:pPr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Consider a single-user system with 128 KB of memory composed of pages 1 KB in size.</a:t>
            </a:r>
          </a:p>
          <a:p>
            <a:pPr lvl="1"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system has 128  frames. </a:t>
            </a:r>
          </a:p>
          <a:p>
            <a:pPr lvl="2"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operating system may take 35 KB of memory and </a:t>
            </a:r>
          </a:p>
          <a:p>
            <a:pPr lvl="2"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Leaving remaining 93 frames for the user process. </a:t>
            </a:r>
          </a:p>
          <a:p>
            <a:pPr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Other possible strategy: the user process is allocated with any free frame</a:t>
            </a:r>
            <a:r>
              <a:rPr lang="en-US" sz="2000"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p:txBody>
      </p:sp>
      <p:pic>
        <p:nvPicPr>
          <p:cNvPr id="4" name="Picture 4" descr="pngfind.com-kingpin-png-4152286 (1).png">
            <a:extLst>
              <a:ext uri="{FF2B5EF4-FFF2-40B4-BE49-F238E27FC236}">
                <a16:creationId xmlns:a16="http://schemas.microsoft.com/office/drawing/2014/main" id="{B88936D1-9317-47B9-BF13-E9C6954FDC5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71589"/>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F13F1078-C85D-4139-823A-21F260BE7224}"/>
              </a:ext>
            </a:extLst>
          </p:cNvPr>
          <p:cNvSpPr>
            <a:spLocks noGrp="1"/>
          </p:cNvSpPr>
          <p:nvPr>
            <p:ph type="sldNum" sz="quarter" idx="12"/>
          </p:nvPr>
        </p:nvSpPr>
        <p:spPr>
          <a:xfrm>
            <a:off x="6883555" y="635635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89</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8213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45" y="14709"/>
            <a:ext cx="7370583" cy="1143000"/>
          </a:xfrm>
        </p:spPr>
        <p:txBody>
          <a:bodyPr>
            <a:noAutofit/>
          </a:bodyPr>
          <a:lstStyle/>
          <a:p>
            <a:r>
              <a:rPr lang="en-IN" sz="3600" dirty="0">
                <a:solidFill>
                  <a:srgbClr val="FF0000"/>
                </a:solidFill>
                <a:latin typeface="Times New Roman" pitchFamily="18" charset="0"/>
                <a:cs typeface="Times New Roman" pitchFamily="18" charset="0"/>
              </a:rPr>
              <a:t>Virtual Address Space vs Physical Address Space</a:t>
            </a:r>
          </a:p>
        </p:txBody>
      </p:sp>
      <p:pic>
        <p:nvPicPr>
          <p:cNvPr id="7" name="Picture 2" descr="Virtual address space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5408" y="1362713"/>
            <a:ext cx="4607813" cy="451456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5FEF1A08-7D26-4E83-8CC8-B694157CFD94}" type="slidenum">
              <a:rPr lang="en-IN" smtClean="0"/>
              <a:pPr/>
              <a:t>9</a:t>
            </a:fld>
            <a:endParaRPr lang="en-IN"/>
          </a:p>
        </p:txBody>
      </p:sp>
      <p:sp>
        <p:nvSpPr>
          <p:cNvPr id="4" name="Rectangle 3"/>
          <p:cNvSpPr/>
          <p:nvPr/>
        </p:nvSpPr>
        <p:spPr>
          <a:xfrm>
            <a:off x="199400" y="1484784"/>
            <a:ext cx="3940552" cy="3400931"/>
          </a:xfrm>
          <a:prstGeom prst="rect">
            <a:avLst/>
          </a:prstGeom>
        </p:spPr>
        <p:txBody>
          <a:bodyPr wrap="square">
            <a:spAutoFit/>
          </a:bodyPr>
          <a:lstStyle/>
          <a:p>
            <a:pPr marL="342900" indent="-342900" algn="just">
              <a:spcBef>
                <a:spcPts val="600"/>
              </a:spcBef>
              <a:buFont typeface="Wingdings" panose="05000000000000000000" pitchFamily="2" charset="2"/>
              <a:buChar char="Ø"/>
            </a:pPr>
            <a:r>
              <a:rPr lang="en-US" sz="2000" dirty="0"/>
              <a:t>Address uniquely identifies a location in the memory. </a:t>
            </a:r>
          </a:p>
          <a:p>
            <a:pPr marL="342900" indent="-342900" algn="just">
              <a:spcBef>
                <a:spcPts val="600"/>
              </a:spcBef>
              <a:buFont typeface="Wingdings" panose="05000000000000000000" pitchFamily="2" charset="2"/>
              <a:buChar char="Ø"/>
            </a:pPr>
            <a:r>
              <a:rPr lang="en-US" sz="2000" dirty="0"/>
              <a:t>The logical address is a virtual address and can be viewed by the user. </a:t>
            </a:r>
          </a:p>
          <a:p>
            <a:pPr marL="342900" indent="-342900" algn="just">
              <a:spcBef>
                <a:spcPts val="600"/>
              </a:spcBef>
              <a:buFont typeface="Wingdings" panose="05000000000000000000" pitchFamily="2" charset="2"/>
              <a:buChar char="Ø"/>
            </a:pPr>
            <a:r>
              <a:rPr lang="en-US" sz="2000" dirty="0"/>
              <a:t>The user can’t view the physical address directly. </a:t>
            </a:r>
          </a:p>
          <a:p>
            <a:pPr marL="342900" indent="-342900" algn="just">
              <a:spcBef>
                <a:spcPts val="600"/>
              </a:spcBef>
              <a:buFont typeface="Wingdings" panose="05000000000000000000" pitchFamily="2" charset="2"/>
              <a:buChar char="Ø"/>
            </a:pPr>
            <a:r>
              <a:rPr lang="en-US" sz="2000" dirty="0"/>
              <a:t>The logical address is used like a reference, to access the physical address.</a:t>
            </a:r>
            <a:endParaRPr lang="en-IN" sz="2000" dirty="0"/>
          </a:p>
        </p:txBody>
      </p:sp>
      <p:sp>
        <p:nvSpPr>
          <p:cNvPr id="6" name="Rectangle 5"/>
          <p:cNvSpPr/>
          <p:nvPr/>
        </p:nvSpPr>
        <p:spPr>
          <a:xfrm>
            <a:off x="107504" y="4941167"/>
            <a:ext cx="4327904" cy="1200329"/>
          </a:xfrm>
          <a:prstGeom prst="rect">
            <a:avLst/>
          </a:prstGeom>
        </p:spPr>
        <p:txBody>
          <a:bodyPr wrap="square">
            <a:spAutoFit/>
          </a:bodyPr>
          <a:lstStyle/>
          <a:p>
            <a:pPr marL="285750" indent="-285750" algn="just">
              <a:buFont typeface="Wingdings" panose="05000000000000000000" pitchFamily="2" charset="2"/>
              <a:buChar char="Ø"/>
            </a:pPr>
            <a:r>
              <a:rPr lang="en-US" b="1" dirty="0"/>
              <a:t>Logical address</a:t>
            </a:r>
            <a:r>
              <a:rPr lang="en-US" dirty="0"/>
              <a:t> is generated by CPU during a program execution whereas, the </a:t>
            </a:r>
            <a:r>
              <a:rPr lang="en-US" b="1" dirty="0"/>
              <a:t>physical address</a:t>
            </a:r>
            <a:r>
              <a:rPr lang="en-US" dirty="0"/>
              <a:t> refers to a location in the memory unit.</a:t>
            </a:r>
            <a:endParaRPr lang="en-I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37A2062-1436-4891-A18D-762F36BE626D}"/>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90</a:t>
            </a:fld>
            <a:endParaRPr lang="en-IN">
              <a:solidFill>
                <a:prstClr val="black">
                  <a:tint val="75000"/>
                </a:prstClr>
              </a:solidFill>
            </a:endParaRPr>
          </a:p>
        </p:txBody>
      </p:sp>
      <p:sp>
        <p:nvSpPr>
          <p:cNvPr id="6" name="Rectangle 2">
            <a:extLst>
              <a:ext uri="{FF2B5EF4-FFF2-40B4-BE49-F238E27FC236}">
                <a16:creationId xmlns:a16="http://schemas.microsoft.com/office/drawing/2014/main" id="{D6602CC6-A6DF-4EBD-8A0D-62D15D9EE89E}"/>
              </a:ext>
            </a:extLst>
          </p:cNvPr>
          <p:cNvSpPr>
            <a:spLocks noGrp="1" noChangeArrowheads="1"/>
          </p:cNvSpPr>
          <p:nvPr>
            <p:ph type="title"/>
          </p:nvPr>
        </p:nvSpPr>
        <p:spPr>
          <a:xfrm>
            <a:off x="628650" y="365125"/>
            <a:ext cx="7886700" cy="687611"/>
          </a:xfrm>
        </p:spPr>
        <p:txBody>
          <a:bodyPr>
            <a:noAutofit/>
          </a:bodyPr>
          <a:lstStyle/>
          <a:p>
            <a:r>
              <a:rPr 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Demand paging Vs. Pure Demand paging</a:t>
            </a:r>
            <a:br>
              <a:rPr lang="en-US" sz="2800" dirty="0">
                <a:latin typeface="Times New Roman" panose="02020603050405020304" pitchFamily="18" charset="0"/>
                <a:cs typeface="Times New Roman" panose="02020603050405020304" pitchFamily="18" charset="0"/>
              </a:rPr>
            </a:br>
            <a:endParaRPr lang="en-US" altLang="en-US" sz="2800" b="1" dirty="0">
              <a:solidFill>
                <a:srgbClr val="0033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224990F-46E5-4A46-9C27-E9A58ABFB201}"/>
              </a:ext>
            </a:extLst>
          </p:cNvPr>
          <p:cNvSpPr txBox="1"/>
          <p:nvPr/>
        </p:nvSpPr>
        <p:spPr>
          <a:xfrm>
            <a:off x="467544" y="1607678"/>
            <a:ext cx="4117348" cy="3139321"/>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In demand paging, a page is not loaded into main memory until it is needed. </a:t>
            </a: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In Demand paging follows that pages should only be brought into memory if the executing process demands them.</a:t>
            </a:r>
          </a:p>
        </p:txBody>
      </p:sp>
      <p:sp>
        <p:nvSpPr>
          <p:cNvPr id="10" name="TextBox 9">
            <a:extLst>
              <a:ext uri="{FF2B5EF4-FFF2-40B4-BE49-F238E27FC236}">
                <a16:creationId xmlns:a16="http://schemas.microsoft.com/office/drawing/2014/main" id="{593F1F02-2ADC-4F1F-9333-C8370F89BAAA}"/>
              </a:ext>
            </a:extLst>
          </p:cNvPr>
          <p:cNvSpPr txBox="1"/>
          <p:nvPr/>
        </p:nvSpPr>
        <p:spPr>
          <a:xfrm>
            <a:off x="4913564" y="1547569"/>
            <a:ext cx="3788675" cy="3693319"/>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In pure demand paging, even a single page is not loaded into memory initially. Hence pure demand paging causes a page fault. Page fault, the situation in which the page is not available whenever a processor needs to execute it.</a:t>
            </a: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while in pure demand paging swapping, where all memory for a process is swapped from secondary storage to main memory during the process startup.</a:t>
            </a:r>
          </a:p>
        </p:txBody>
      </p:sp>
      <p:sp>
        <p:nvSpPr>
          <p:cNvPr id="13" name="Rectangle 2">
            <a:extLst>
              <a:ext uri="{FF2B5EF4-FFF2-40B4-BE49-F238E27FC236}">
                <a16:creationId xmlns:a16="http://schemas.microsoft.com/office/drawing/2014/main" id="{56D700D2-C9A3-4D20-991B-F9FB47C48664}"/>
              </a:ext>
            </a:extLst>
          </p:cNvPr>
          <p:cNvSpPr txBox="1">
            <a:spLocks noChangeArrowheads="1"/>
          </p:cNvSpPr>
          <p:nvPr/>
        </p:nvSpPr>
        <p:spPr>
          <a:xfrm>
            <a:off x="796217" y="1052736"/>
            <a:ext cx="7886700" cy="68761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800" b="1" dirty="0">
                <a:solidFill>
                  <a:srgbClr val="00B0F0"/>
                </a:solidFill>
                <a:latin typeface="Times New Roman" panose="02020603050405020304" pitchFamily="18" charset="0"/>
                <a:ea typeface="Cambria" panose="02040503050406030204" pitchFamily="18" charset="0"/>
                <a:cs typeface="Times New Roman" panose="02020603050405020304" pitchFamily="18" charset="0"/>
              </a:rPr>
              <a:t>Demand paging                      Pure Demand paging</a:t>
            </a:r>
            <a:br>
              <a:rPr lang="en-US" sz="2800" dirty="0">
                <a:solidFill>
                  <a:srgbClr val="ED7D31"/>
                </a:solidFill>
                <a:latin typeface="Times New Roman" panose="02020603050405020304" pitchFamily="18" charset="0"/>
                <a:cs typeface="Times New Roman" panose="02020603050405020304" pitchFamily="18" charset="0"/>
              </a:rPr>
            </a:br>
            <a:endParaRPr lang="en-US" altLang="en-US" sz="2800" b="1" dirty="0">
              <a:solidFill>
                <a:srgbClr val="ED7D31"/>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9" name="Picture 4" descr="pngfind.com-kingpin-png-4152286 (1).png">
            <a:extLst>
              <a:ext uri="{FF2B5EF4-FFF2-40B4-BE49-F238E27FC236}">
                <a16:creationId xmlns:a16="http://schemas.microsoft.com/office/drawing/2014/main" id="{6A14FAB4-44D4-4757-9FAC-EC5AEC8A753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2166" y="22302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7479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E7701-8C8A-4F7F-B883-3EE36830EE6C}"/>
              </a:ext>
            </a:extLst>
          </p:cNvPr>
          <p:cNvSpPr>
            <a:spLocks noGrp="1"/>
          </p:cNvSpPr>
          <p:nvPr>
            <p:ph idx="1"/>
          </p:nvPr>
        </p:nvSpPr>
        <p:spPr>
          <a:xfrm>
            <a:off x="628650" y="1484784"/>
            <a:ext cx="7886700" cy="4692179"/>
          </a:xfrm>
        </p:spPr>
        <p:txBody>
          <a:bodyPr>
            <a:normAutofit/>
          </a:bodyPr>
          <a:lstStyle/>
          <a:p>
            <a:pPr marL="0" indent="0" algn="just">
              <a:spcBef>
                <a:spcPts val="600"/>
              </a:spcBef>
              <a:spcAft>
                <a:spcPts val="600"/>
              </a:spcAft>
              <a:buNone/>
            </a:pPr>
            <a:r>
              <a:rPr lang="en-US" sz="2200" dirty="0">
                <a:latin typeface="Times New Roman" panose="02020603050405020304" pitchFamily="18" charset="0"/>
                <a:cs typeface="Times New Roman" panose="02020603050405020304" pitchFamily="18" charset="0"/>
              </a:rPr>
              <a:t>Under Pure demand paging: </a:t>
            </a:r>
          </a:p>
          <a:p>
            <a:pPr lvl="1" algn="just">
              <a:spcBef>
                <a:spcPts val="600"/>
              </a:spcBef>
              <a:spcAft>
                <a:spcPts val="6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All 93 frames - initially kept on free-frame list. </a:t>
            </a:r>
          </a:p>
          <a:p>
            <a:pPr lvl="1" algn="just">
              <a:spcBef>
                <a:spcPts val="600"/>
              </a:spcBef>
              <a:spcAft>
                <a:spcPts val="6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a user process started execution, it would generate a sequence of page faults. </a:t>
            </a:r>
          </a:p>
          <a:p>
            <a:pPr lvl="1" algn="just">
              <a:spcBef>
                <a:spcPts val="600"/>
              </a:spcBef>
              <a:spcAft>
                <a:spcPts val="6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There is not page fault up to 93 frames.</a:t>
            </a:r>
          </a:p>
          <a:p>
            <a:pPr lvl="1" algn="just">
              <a:spcBef>
                <a:spcPts val="600"/>
              </a:spcBef>
              <a:spcAft>
                <a:spcPts val="6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the free-frame list was exhausted then a page-replacement algorithm would be called to select one of the 93 in-memory pages to be replaced with the 94th, and  so on.</a:t>
            </a:r>
          </a:p>
          <a:p>
            <a:pPr lvl="1" algn="just">
              <a:spcBef>
                <a:spcPts val="600"/>
              </a:spcBef>
              <a:spcAft>
                <a:spcPts val="6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the process terminated, the 93 frames would once again be placed on the free-frame list.</a:t>
            </a:r>
          </a:p>
          <a:p>
            <a:endParaRPr lang="en-IN" sz="2000" dirty="0"/>
          </a:p>
        </p:txBody>
      </p:sp>
      <p:sp>
        <p:nvSpPr>
          <p:cNvPr id="5" name="Slide Number Placeholder 4">
            <a:extLst>
              <a:ext uri="{FF2B5EF4-FFF2-40B4-BE49-F238E27FC236}">
                <a16:creationId xmlns:a16="http://schemas.microsoft.com/office/drawing/2014/main" id="{B067BBDF-1335-4B5E-A5AC-2D1A40DAEB74}"/>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91</a:t>
            </a:fld>
            <a:endParaRPr lang="en-IN">
              <a:solidFill>
                <a:prstClr val="black">
                  <a:tint val="75000"/>
                </a:prstClr>
              </a:solidFill>
            </a:endParaRPr>
          </a:p>
        </p:txBody>
      </p:sp>
      <p:sp>
        <p:nvSpPr>
          <p:cNvPr id="6" name="Rectangle 2">
            <a:extLst>
              <a:ext uri="{FF2B5EF4-FFF2-40B4-BE49-F238E27FC236}">
                <a16:creationId xmlns:a16="http://schemas.microsoft.com/office/drawing/2014/main" id="{938B4B10-4A54-4495-8CA3-0B99080F0498}"/>
              </a:ext>
            </a:extLst>
          </p:cNvPr>
          <p:cNvSpPr>
            <a:spLocks noGrp="1" noChangeArrowheads="1"/>
          </p:cNvSpPr>
          <p:nvPr>
            <p:ph type="title"/>
          </p:nvPr>
        </p:nvSpPr>
        <p:spPr>
          <a:xfrm>
            <a:off x="628650" y="365125"/>
            <a:ext cx="7886700" cy="759619"/>
          </a:xfrm>
        </p:spPr>
        <p:txBody>
          <a:bodyPr>
            <a:noAutofit/>
          </a:bodyPr>
          <a:lstStyle/>
          <a:p>
            <a:pPr eaLnBrk="1" hangingPunct="1"/>
            <a:r>
              <a:rPr lang="en-US" alt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Allocation of Frames – Pure Demand Paging</a:t>
            </a:r>
          </a:p>
        </p:txBody>
      </p:sp>
      <p:pic>
        <p:nvPicPr>
          <p:cNvPr id="7" name="Picture 4" descr="pngfind.com-kingpin-png-4152286 (1).png">
            <a:extLst>
              <a:ext uri="{FF2B5EF4-FFF2-40B4-BE49-F238E27FC236}">
                <a16:creationId xmlns:a16="http://schemas.microsoft.com/office/drawing/2014/main" id="{6A14FAB4-44D4-4757-9FAC-EC5AEC8A753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2166" y="22302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280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84F7-1F74-4D85-8214-3DDA613AB10E}"/>
              </a:ext>
            </a:extLst>
          </p:cNvPr>
          <p:cNvSpPr>
            <a:spLocks noGrp="1"/>
          </p:cNvSpPr>
          <p:nvPr>
            <p:ph type="title"/>
          </p:nvPr>
        </p:nvSpPr>
        <p:spPr>
          <a:xfrm>
            <a:off x="385096" y="178655"/>
            <a:ext cx="7886700" cy="640556"/>
          </a:xfrm>
        </p:spPr>
        <p:txBody>
          <a:bodyPr>
            <a:normAutofit/>
          </a:bodyPr>
          <a:lstStyle/>
          <a:p>
            <a:r>
              <a:rPr lang="en-US" altLang="en-US" sz="3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Allocation of Frames</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A8E082-6A85-4350-9935-0583142BED20}"/>
              </a:ext>
            </a:extLst>
          </p:cNvPr>
          <p:cNvSpPr>
            <a:spLocks noGrp="1"/>
          </p:cNvSpPr>
          <p:nvPr>
            <p:ph idx="1"/>
          </p:nvPr>
        </p:nvSpPr>
        <p:spPr>
          <a:xfrm>
            <a:off x="414338" y="980728"/>
            <a:ext cx="8607028" cy="5256584"/>
          </a:xfrm>
        </p:spPr>
        <p:txBody>
          <a:bodyPr>
            <a:normAutofit/>
          </a:bodyPr>
          <a:lstStyle/>
          <a:p>
            <a:pPr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Each process needs minimum number of frames</a:t>
            </a:r>
          </a:p>
          <a:p>
            <a:pPr lvl="1"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Allocating minimum number of frames impacts on the performance. </a:t>
            </a:r>
          </a:p>
          <a:p>
            <a:pPr lvl="1" algn="just">
              <a:spcBef>
                <a:spcPts val="6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If the number of frames allocated to each process decreases, the page-fault rate increases, which slow downs the execution of process</a:t>
            </a:r>
          </a:p>
          <a:p>
            <a:pPr lvl="1"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Also </a:t>
            </a:r>
            <a:r>
              <a:rPr lang="en-US" sz="2200" dirty="0">
                <a:latin typeface="Times New Roman" panose="02020603050405020304" pitchFamily="18" charset="0"/>
                <a:cs typeface="Times New Roman" panose="02020603050405020304" pitchFamily="18" charset="0"/>
              </a:rPr>
              <a:t>when a page fault occurs before completion of an executing  then the instruction must be restarted.</a:t>
            </a:r>
          </a:p>
          <a:p>
            <a:pPr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It is necessary to hold all the different pages that any single instruction can reference.</a:t>
            </a:r>
          </a:p>
          <a:p>
            <a:pPr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Example:  IBM 370 – 6 pages to handle storage to storage (SS) MOVE instruction:</a:t>
            </a:r>
          </a:p>
          <a:p>
            <a:pPr lvl="1"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instruction is 6 bytes, might span 2 pages</a:t>
            </a:r>
          </a:p>
          <a:p>
            <a:pPr lvl="1"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2 pages to handle </a:t>
            </a:r>
            <a:r>
              <a:rPr lang="en-US" altLang="en-US" sz="2200" i="1" dirty="0">
                <a:latin typeface="Times New Roman" panose="02020603050405020304" pitchFamily="18" charset="0"/>
                <a:cs typeface="Times New Roman" panose="02020603050405020304" pitchFamily="18" charset="0"/>
              </a:rPr>
              <a:t>from </a:t>
            </a:r>
            <a:r>
              <a:rPr lang="en-US" altLang="en-US" sz="2200" dirty="0">
                <a:latin typeface="Times New Roman" panose="02020603050405020304" pitchFamily="18" charset="0"/>
                <a:cs typeface="Times New Roman" panose="02020603050405020304" pitchFamily="18" charset="0"/>
              </a:rPr>
              <a:t>one storage area</a:t>
            </a:r>
          </a:p>
          <a:p>
            <a:pPr lvl="1"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2 pages to handle </a:t>
            </a:r>
            <a:r>
              <a:rPr lang="en-US" altLang="en-US" sz="2200" i="1" dirty="0">
                <a:latin typeface="Times New Roman" panose="02020603050405020304" pitchFamily="18" charset="0"/>
                <a:cs typeface="Times New Roman" panose="02020603050405020304" pitchFamily="18" charset="0"/>
              </a:rPr>
              <a:t>to </a:t>
            </a:r>
            <a:r>
              <a:rPr lang="en-US" altLang="en-US" sz="2200" dirty="0">
                <a:latin typeface="Times New Roman" panose="02020603050405020304" pitchFamily="18" charset="0"/>
                <a:cs typeface="Times New Roman" panose="02020603050405020304" pitchFamily="18" charset="0"/>
              </a:rPr>
              <a:t>another storage area</a:t>
            </a:r>
          </a:p>
          <a:p>
            <a:pPr marL="0" indent="0">
              <a:buNone/>
            </a:pPr>
            <a:endParaRPr lang="en-US" altLang="en-US" sz="2000" dirty="0"/>
          </a:p>
          <a:p>
            <a:endParaRPr lang="en-IN" sz="2000" dirty="0"/>
          </a:p>
        </p:txBody>
      </p:sp>
      <p:pic>
        <p:nvPicPr>
          <p:cNvPr id="4" name="Picture 4" descr="pngfind.com-kingpin-png-4152286 (1).png">
            <a:extLst>
              <a:ext uri="{FF2B5EF4-FFF2-40B4-BE49-F238E27FC236}">
                <a16:creationId xmlns:a16="http://schemas.microsoft.com/office/drawing/2014/main" id="{6A14FAB4-44D4-4757-9FAC-EC5AEC8A753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2166" y="22302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FDC37E6C-74C0-4322-BD39-A52F67E8D907}"/>
              </a:ext>
            </a:extLst>
          </p:cNvPr>
          <p:cNvSpPr>
            <a:spLocks noGrp="1"/>
          </p:cNvSpPr>
          <p:nvPr>
            <p:ph type="sldNum" sz="quarter" idx="12"/>
          </p:nvPr>
        </p:nvSpPr>
        <p:spPr>
          <a:xfrm>
            <a:off x="6910628" y="6447632"/>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92</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355543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EEF6-B55A-4B82-AABF-04ABA592ECD2}"/>
              </a:ext>
            </a:extLst>
          </p:cNvPr>
          <p:cNvSpPr>
            <a:spLocks noGrp="1"/>
          </p:cNvSpPr>
          <p:nvPr>
            <p:ph type="title"/>
          </p:nvPr>
        </p:nvSpPr>
        <p:spPr>
          <a:xfrm>
            <a:off x="628650" y="167301"/>
            <a:ext cx="7365554" cy="570836"/>
          </a:xfrm>
        </p:spPr>
        <p:txBody>
          <a:bodyPr/>
          <a:lstStyle/>
          <a:p>
            <a:r>
              <a:rPr lang="en-US" altLang="en-US"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Allocation schemes</a:t>
            </a:r>
            <a:endParaRPr lang="en-IN" b="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0DE298-BA17-4097-B2A5-DF750D250975}"/>
              </a:ext>
            </a:extLst>
          </p:cNvPr>
          <p:cNvSpPr>
            <a:spLocks noGrp="1"/>
          </p:cNvSpPr>
          <p:nvPr>
            <p:ph idx="1"/>
          </p:nvPr>
        </p:nvSpPr>
        <p:spPr>
          <a:xfrm>
            <a:off x="628650" y="980728"/>
            <a:ext cx="8392716" cy="4893344"/>
          </a:xfrm>
        </p:spPr>
        <p:txBody>
          <a:bodyPr>
            <a:normAutofit/>
          </a:bodyPr>
          <a:lstStyle/>
          <a:p>
            <a:pPr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Minimum number of frames per process is defined by the architecture.</a:t>
            </a:r>
          </a:p>
          <a:p>
            <a:pPr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Maximum number is defined by the amount of available physical memory in the system</a:t>
            </a:r>
          </a:p>
          <a:p>
            <a:pPr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between is still left with significant choice of frame </a:t>
            </a:r>
            <a:r>
              <a:rPr lang="en-IN" sz="2400" dirty="0">
                <a:latin typeface="Times New Roman" panose="02020603050405020304" pitchFamily="18" charset="0"/>
                <a:cs typeface="Times New Roman" panose="02020603050405020304" pitchFamily="18" charset="0"/>
              </a:rPr>
              <a:t>allocation.</a:t>
            </a:r>
            <a:endParaRPr lang="en-US" altLang="en-US" sz="2400" dirty="0">
              <a:latin typeface="Times New Roman" panose="02020603050405020304" pitchFamily="18" charset="0"/>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Two major allocation schemes</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Fixed allocation</a:t>
            </a:r>
          </a:p>
          <a:p>
            <a:pPr lvl="2" algn="just">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Equal Allocation</a:t>
            </a:r>
          </a:p>
          <a:p>
            <a:pPr lvl="2" algn="just">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Proportional Allocation</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Priority allocation</a:t>
            </a:r>
          </a:p>
          <a:p>
            <a:pPr marL="0" indent="0">
              <a:spcBef>
                <a:spcPts val="900"/>
              </a:spcBef>
              <a:buNone/>
            </a:pPr>
            <a:endParaRPr lang="en-IN" sz="2800" dirty="0"/>
          </a:p>
        </p:txBody>
      </p:sp>
      <p:pic>
        <p:nvPicPr>
          <p:cNvPr id="4" name="Picture 4" descr="pngfind.com-kingpin-png-4152286 (1).png">
            <a:extLst>
              <a:ext uri="{FF2B5EF4-FFF2-40B4-BE49-F238E27FC236}">
                <a16:creationId xmlns:a16="http://schemas.microsoft.com/office/drawing/2014/main" id="{3FA889BB-E1EC-40C3-B90F-F2F3EF736E7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5750" y="8852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586E48AE-93B6-4741-9299-0B7F7045F293}"/>
              </a:ext>
            </a:extLst>
          </p:cNvPr>
          <p:cNvSpPr>
            <a:spLocks noGrp="1"/>
          </p:cNvSpPr>
          <p:nvPr>
            <p:ph type="sldNum" sz="quarter" idx="12"/>
          </p:nvPr>
        </p:nvSpPr>
        <p:spPr>
          <a:xfrm>
            <a:off x="6965504" y="635635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93</a:t>
            </a:fld>
            <a:endParaRPr lang="en-IN">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69231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710BC691-C37D-4CC6-90C0-46D9B2407647}"/>
              </a:ext>
            </a:extLst>
          </p:cNvPr>
          <p:cNvSpPr>
            <a:spLocks noGrp="1" noChangeArrowheads="1"/>
          </p:cNvSpPr>
          <p:nvPr>
            <p:ph type="title"/>
          </p:nvPr>
        </p:nvSpPr>
        <p:spPr>
          <a:xfrm>
            <a:off x="484023" y="127397"/>
            <a:ext cx="5961459" cy="432197"/>
          </a:xfrm>
        </p:spPr>
        <p:txBody>
          <a:bodyPr>
            <a:noAutofit/>
          </a:bodyPr>
          <a:lstStyle/>
          <a:p>
            <a:pPr eaLnBrk="1" hangingPunct="1"/>
            <a:r>
              <a:rPr lang="en-US" alt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Fixed Allocation</a:t>
            </a:r>
          </a:p>
        </p:txBody>
      </p:sp>
      <p:sp>
        <p:nvSpPr>
          <p:cNvPr id="1029" name="Rectangle 3">
            <a:extLst>
              <a:ext uri="{FF2B5EF4-FFF2-40B4-BE49-F238E27FC236}">
                <a16:creationId xmlns:a16="http://schemas.microsoft.com/office/drawing/2014/main" id="{72AAF32B-C53B-4C31-A784-A287724B8FF3}"/>
              </a:ext>
            </a:extLst>
          </p:cNvPr>
          <p:cNvSpPr>
            <a:spLocks noGrp="1" noChangeArrowheads="1"/>
          </p:cNvSpPr>
          <p:nvPr>
            <p:ph type="body" idx="1"/>
          </p:nvPr>
        </p:nvSpPr>
        <p:spPr>
          <a:xfrm>
            <a:off x="513885" y="1192411"/>
            <a:ext cx="8153037" cy="3960615"/>
          </a:xfrm>
        </p:spPr>
        <p:txBody>
          <a:bodyPr/>
          <a:lstStyle/>
          <a:p>
            <a:pPr algn="just">
              <a:buFont typeface="Wingdings" panose="05000000000000000000" pitchFamily="2" charset="2"/>
              <a:buChar char="Ø"/>
            </a:pPr>
            <a:r>
              <a:rPr lang="en-US" altLang="en-US" sz="2000" dirty="0">
                <a:solidFill>
                  <a:srgbClr val="00B0F0"/>
                </a:solidFill>
                <a:latin typeface="Times New Roman" panose="02020603050405020304" pitchFamily="18" charset="0"/>
                <a:cs typeface="Times New Roman" panose="02020603050405020304" pitchFamily="18" charset="0"/>
              </a:rPr>
              <a:t>Equal allocation </a:t>
            </a:r>
            <a:r>
              <a:rPr lang="en-US" altLang="en-US" sz="2000" dirty="0">
                <a:latin typeface="Times New Roman" panose="02020603050405020304" pitchFamily="18" charset="0"/>
                <a:cs typeface="Times New Roman" panose="02020603050405020304" pitchFamily="18" charset="0"/>
              </a:rPr>
              <a:t>– For example, if there are 100 frames (after allocating frames for the OS) and 5 processes, give each process 20 frames</a:t>
            </a:r>
          </a:p>
          <a:p>
            <a:pPr lvl="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Keep some as free frame buffer pool</a:t>
            </a:r>
          </a:p>
          <a:p>
            <a:pPr>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000" dirty="0">
                <a:solidFill>
                  <a:srgbClr val="00B0F0"/>
                </a:solidFill>
                <a:latin typeface="Times New Roman" panose="02020603050405020304" pitchFamily="18" charset="0"/>
                <a:cs typeface="Times New Roman" panose="02020603050405020304" pitchFamily="18" charset="0"/>
              </a:rPr>
              <a:t>Proportional allocation </a:t>
            </a:r>
            <a:r>
              <a:rPr lang="en-US" altLang="en-US" sz="2000" dirty="0">
                <a:latin typeface="Times New Roman" panose="02020603050405020304" pitchFamily="18" charset="0"/>
                <a:cs typeface="Times New Roman" panose="02020603050405020304" pitchFamily="18" charset="0"/>
              </a:rPr>
              <a:t>– Allocate according to the size of process</a:t>
            </a:r>
          </a:p>
          <a:p>
            <a:pPr lvl="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Dynamic as degree of multiprogramming, process sizes change</a:t>
            </a:r>
          </a:p>
          <a:p>
            <a:pPr lvl="1">
              <a:buFont typeface="Monotype Sorts" pitchFamily="-84" charset="2"/>
              <a:buNone/>
            </a:pPr>
            <a:endParaRPr lang="en-US" alt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p:txBody>
      </p:sp>
      <p:graphicFrame>
        <p:nvGraphicFramePr>
          <p:cNvPr id="1026" name="Object 2">
            <a:extLst>
              <a:ext uri="{FF2B5EF4-FFF2-40B4-BE49-F238E27FC236}">
                <a16:creationId xmlns:a16="http://schemas.microsoft.com/office/drawing/2014/main" id="{ACBA59C2-B733-45B0-BBC6-FB3BD8DFA16B}"/>
              </a:ext>
            </a:extLst>
          </p:cNvPr>
          <p:cNvGraphicFramePr>
            <a:graphicFrameLocks noChangeAspect="1"/>
          </p:cNvGraphicFramePr>
          <p:nvPr>
            <p:extLst>
              <p:ext uri="{D42A27DB-BD31-4B8C-83A1-F6EECF244321}">
                <p14:modId xmlns:p14="http://schemas.microsoft.com/office/powerpoint/2010/main" val="4148244527"/>
              </p:ext>
            </p:extLst>
          </p:nvPr>
        </p:nvGraphicFramePr>
        <p:xfrm>
          <a:off x="4730444" y="3767138"/>
          <a:ext cx="2143125" cy="1208484"/>
        </p:xfrm>
        <a:graphic>
          <a:graphicData uri="http://schemas.openxmlformats.org/presentationml/2006/ole">
            <mc:AlternateContent xmlns:mc="http://schemas.openxmlformats.org/markup-compatibility/2006">
              <mc:Choice xmlns:v="urn:schemas-microsoft-com:vml" Requires="v">
                <p:oleObj spid="_x0000_s3134" name="Equation" r:id="rId4" imgW="2857500" imgH="1612900" progId="Equation.3">
                  <p:embed/>
                </p:oleObj>
              </mc:Choice>
              <mc:Fallback>
                <p:oleObj name="Equation" r:id="rId4" imgW="2857500" imgH="1612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0444" y="3767138"/>
                        <a:ext cx="2143125" cy="1208484"/>
                      </a:xfrm>
                      <a:prstGeom prst="rect">
                        <a:avLst/>
                      </a:prstGeom>
                      <a:noFill/>
                      <a:ln>
                        <a:noFill/>
                      </a:ln>
                      <a:effectLst/>
                    </p:spPr>
                  </p:pic>
                </p:oleObj>
              </mc:Fallback>
            </mc:AlternateContent>
          </a:graphicData>
        </a:graphic>
      </p:graphicFrame>
      <p:sp>
        <p:nvSpPr>
          <p:cNvPr id="1030" name="Line 5">
            <a:extLst>
              <a:ext uri="{FF2B5EF4-FFF2-40B4-BE49-F238E27FC236}">
                <a16:creationId xmlns:a16="http://schemas.microsoft.com/office/drawing/2014/main" id="{4A012A1D-5811-4006-BF26-DE517A633A7C}"/>
              </a:ext>
            </a:extLst>
          </p:cNvPr>
          <p:cNvSpPr>
            <a:spLocks noChangeShapeType="1"/>
          </p:cNvSpPr>
          <p:nvPr/>
        </p:nvSpPr>
        <p:spPr bwMode="auto">
          <a:xfrm>
            <a:off x="4585188" y="3888582"/>
            <a:ext cx="114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68576" tIns="34289" rIns="68576" bIns="34289" anchor="ctr"/>
          <a:lstStyle/>
          <a:p>
            <a:endParaRPr lang="en-IN" sz="1350">
              <a:solidFill>
                <a:prstClr val="black"/>
              </a:solidFill>
              <a:latin typeface="Times New Roman" panose="02020603050405020304" pitchFamily="18" charset="0"/>
              <a:cs typeface="Times New Roman" panose="02020603050405020304" pitchFamily="18" charset="0"/>
            </a:endParaRPr>
          </a:p>
        </p:txBody>
      </p:sp>
      <p:sp>
        <p:nvSpPr>
          <p:cNvPr id="1031" name="Line 6">
            <a:extLst>
              <a:ext uri="{FF2B5EF4-FFF2-40B4-BE49-F238E27FC236}">
                <a16:creationId xmlns:a16="http://schemas.microsoft.com/office/drawing/2014/main" id="{970C34AE-0922-4B7E-AC03-5B32F8338F9A}"/>
              </a:ext>
            </a:extLst>
          </p:cNvPr>
          <p:cNvSpPr>
            <a:spLocks noChangeShapeType="1"/>
          </p:cNvSpPr>
          <p:nvPr/>
        </p:nvSpPr>
        <p:spPr bwMode="auto">
          <a:xfrm>
            <a:off x="4585188" y="4140995"/>
            <a:ext cx="114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68576" tIns="34289" rIns="68576" bIns="34289" anchor="ctr"/>
          <a:lstStyle/>
          <a:p>
            <a:endParaRPr lang="en-IN" sz="1350">
              <a:solidFill>
                <a:prstClr val="black"/>
              </a:solidFill>
              <a:latin typeface="Times New Roman" panose="02020603050405020304" pitchFamily="18" charset="0"/>
              <a:cs typeface="Times New Roman" panose="02020603050405020304" pitchFamily="18" charset="0"/>
            </a:endParaRPr>
          </a:p>
        </p:txBody>
      </p:sp>
      <p:sp>
        <p:nvSpPr>
          <p:cNvPr id="1032" name="Line 7">
            <a:extLst>
              <a:ext uri="{FF2B5EF4-FFF2-40B4-BE49-F238E27FC236}">
                <a16:creationId xmlns:a16="http://schemas.microsoft.com/office/drawing/2014/main" id="{9CB8A598-7362-4DDD-9A41-F907A8AD303D}"/>
              </a:ext>
            </a:extLst>
          </p:cNvPr>
          <p:cNvSpPr>
            <a:spLocks noChangeShapeType="1"/>
          </p:cNvSpPr>
          <p:nvPr/>
        </p:nvSpPr>
        <p:spPr bwMode="auto">
          <a:xfrm>
            <a:off x="4585188" y="4786313"/>
            <a:ext cx="114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68576" tIns="34289" rIns="68576" bIns="34289" anchor="ctr"/>
          <a:lstStyle/>
          <a:p>
            <a:endParaRPr lang="en-IN" sz="1350">
              <a:solidFill>
                <a:prstClr val="black"/>
              </a:solidFill>
              <a:latin typeface="Times New Roman" panose="02020603050405020304" pitchFamily="18" charset="0"/>
              <a:cs typeface="Times New Roman" panose="02020603050405020304" pitchFamily="18" charset="0"/>
            </a:endParaRPr>
          </a:p>
        </p:txBody>
      </p:sp>
      <p:sp>
        <p:nvSpPr>
          <p:cNvPr id="1033" name="Line 8">
            <a:extLst>
              <a:ext uri="{FF2B5EF4-FFF2-40B4-BE49-F238E27FC236}">
                <a16:creationId xmlns:a16="http://schemas.microsoft.com/office/drawing/2014/main" id="{439205AF-3745-4D23-88B6-E2E5656A992A}"/>
              </a:ext>
            </a:extLst>
          </p:cNvPr>
          <p:cNvSpPr>
            <a:spLocks noChangeShapeType="1"/>
          </p:cNvSpPr>
          <p:nvPr/>
        </p:nvSpPr>
        <p:spPr bwMode="auto">
          <a:xfrm>
            <a:off x="4580426" y="4386263"/>
            <a:ext cx="114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68576" tIns="34289" rIns="68576" bIns="34289" anchor="ctr"/>
          <a:lstStyle/>
          <a:p>
            <a:endParaRPr lang="en-IN" sz="1350">
              <a:solidFill>
                <a:prstClr val="black"/>
              </a:solidFill>
              <a:latin typeface="Times New Roman" panose="02020603050405020304" pitchFamily="18" charset="0"/>
              <a:cs typeface="Times New Roman" panose="02020603050405020304" pitchFamily="18" charset="0"/>
            </a:endParaRPr>
          </a:p>
        </p:txBody>
      </p:sp>
      <p:graphicFrame>
        <p:nvGraphicFramePr>
          <p:cNvPr id="1027" name="Object 3">
            <a:extLst>
              <a:ext uri="{FF2B5EF4-FFF2-40B4-BE49-F238E27FC236}">
                <a16:creationId xmlns:a16="http://schemas.microsoft.com/office/drawing/2014/main" id="{74CB581C-9BE4-4829-BDA0-831E67DE7684}"/>
              </a:ext>
            </a:extLst>
          </p:cNvPr>
          <p:cNvGraphicFramePr>
            <a:graphicFrameLocks noChangeAspect="1"/>
          </p:cNvGraphicFramePr>
          <p:nvPr>
            <p:extLst>
              <p:ext uri="{D42A27DB-BD31-4B8C-83A1-F6EECF244321}">
                <p14:modId xmlns:p14="http://schemas.microsoft.com/office/powerpoint/2010/main" val="2261484224"/>
              </p:ext>
            </p:extLst>
          </p:nvPr>
        </p:nvGraphicFramePr>
        <p:xfrm>
          <a:off x="7364288" y="3667126"/>
          <a:ext cx="1129903" cy="1443038"/>
        </p:xfrm>
        <a:graphic>
          <a:graphicData uri="http://schemas.openxmlformats.org/presentationml/2006/ole">
            <mc:AlternateContent xmlns:mc="http://schemas.openxmlformats.org/markup-compatibility/2006">
              <mc:Choice xmlns:v="urn:schemas-microsoft-com:vml" Requires="v">
                <p:oleObj spid="_x0000_s3135" name="Equation" r:id="rId6" imgW="1143000" imgH="1460500" progId="Equation.3">
                  <p:embed/>
                </p:oleObj>
              </mc:Choice>
              <mc:Fallback>
                <p:oleObj name="Equation" r:id="rId6" imgW="1143000" imgH="1460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64288" y="3667126"/>
                        <a:ext cx="1129903" cy="1443038"/>
                      </a:xfrm>
                      <a:prstGeom prst="rect">
                        <a:avLst/>
                      </a:prstGeom>
                      <a:noFill/>
                      <a:ln>
                        <a:noFill/>
                      </a:ln>
                    </p:spPr>
                  </p:pic>
                </p:oleObj>
              </mc:Fallback>
            </mc:AlternateContent>
          </a:graphicData>
        </a:graphic>
      </p:graphicFrame>
      <p:pic>
        <p:nvPicPr>
          <p:cNvPr id="10" name="Picture 4" descr="pngfind.com-kingpin-png-4152286 (1).png">
            <a:extLst>
              <a:ext uri="{FF2B5EF4-FFF2-40B4-BE49-F238E27FC236}">
                <a16:creationId xmlns:a16="http://schemas.microsoft.com/office/drawing/2014/main" id="{E21CDE1B-10AF-4C63-A402-409A3D1F0449}"/>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84591" y="14347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6">
            <a:extLst>
              <a:ext uri="{FF2B5EF4-FFF2-40B4-BE49-F238E27FC236}">
                <a16:creationId xmlns:a16="http://schemas.microsoft.com/office/drawing/2014/main" id="{EE8F7B07-73BC-4236-BD74-4FB12A0D48BF}"/>
              </a:ext>
            </a:extLst>
          </p:cNvPr>
          <p:cNvSpPr>
            <a:spLocks noGrp="1"/>
          </p:cNvSpPr>
          <p:nvPr>
            <p:ph type="sldNum" sz="quarter" idx="12"/>
          </p:nvPr>
        </p:nvSpPr>
        <p:spPr>
          <a:xfrm>
            <a:off x="6900539" y="6447632"/>
            <a:ext cx="2057400" cy="273844"/>
          </a:xfrm>
        </p:spPr>
        <p:txBody>
          <a:bodyPr/>
          <a:lstStyle/>
          <a:p>
            <a:fld id="{117AF02C-C4D6-4B73-AE94-D3969890703E}" type="slidenum">
              <a:rPr lang="en-IN" smtClean="0">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rPr>
              <a:pPr/>
              <a:t>94</a:t>
            </a:fld>
            <a:endParaRPr lang="en-IN" dirty="0">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0D4931C-5F96-4082-95FD-D0D8186A0B1F}"/>
              </a:ext>
            </a:extLst>
          </p:cNvPr>
          <p:cNvSpPr txBox="1"/>
          <p:nvPr/>
        </p:nvSpPr>
        <p:spPr>
          <a:xfrm>
            <a:off x="683568" y="3557334"/>
            <a:ext cx="3680834" cy="2862322"/>
          </a:xfrm>
          <a:prstGeom prst="rect">
            <a:avLst/>
          </a:prstGeom>
          <a:noFill/>
        </p:spPr>
        <p:txBody>
          <a:bodyPr wrap="square">
            <a:spAutoFit/>
          </a:bodyPr>
          <a:lstStyle/>
          <a:p>
            <a:pPr algn="just"/>
            <a:r>
              <a:rPr lang="en-US" dirty="0">
                <a:solidFill>
                  <a:srgbClr val="231F20"/>
                </a:solidFill>
                <a:latin typeface="Times New Roman" panose="02020603050405020304" pitchFamily="18" charset="0"/>
                <a:cs typeface="Times New Roman" panose="02020603050405020304" pitchFamily="18" charset="0"/>
              </a:rPr>
              <a:t>Consider a system with a 1-KB frame size. If a small student process of 10 KB and an interactive database of 127 KB are the only two processes running in a system with 62 free frames, it does not make much sense to give each process 31 frames. The student process does not need more than 10 frames, so the other 21 are, strictly speaking, wasted</a:t>
            </a:r>
            <a:endParaRPr lang="en-US" alt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4567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F04C8-DB78-4ABD-B8DC-AA455C1A3B51}"/>
              </a:ext>
            </a:extLst>
          </p:cNvPr>
          <p:cNvSpPr>
            <a:spLocks noGrp="1"/>
          </p:cNvSpPr>
          <p:nvPr>
            <p:ph idx="1"/>
          </p:nvPr>
        </p:nvSpPr>
        <p:spPr>
          <a:xfrm>
            <a:off x="628650" y="1825625"/>
            <a:ext cx="7886700" cy="3331567"/>
          </a:xfrm>
        </p:spPr>
        <p:txBody>
          <a:bodyPr>
            <a:normAutofit/>
          </a:bodyPr>
          <a:lstStyle/>
          <a:p>
            <a:pPr algn="just">
              <a:spcBef>
                <a:spcPts val="600"/>
              </a:spcBef>
              <a:spcAft>
                <a:spcPts val="1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equal and proportional allocation</a:t>
            </a:r>
          </a:p>
          <a:p>
            <a:pPr lvl="1"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multiprogramming level is increased, each process will lose some frames for the new process. </a:t>
            </a:r>
          </a:p>
          <a:p>
            <a:pPr lvl="1"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multiprogramming level decreases, the frames that were allocated from departed process are spread to the </a:t>
            </a:r>
            <a:r>
              <a:rPr lang="en-IN" sz="2400" dirty="0">
                <a:latin typeface="Times New Roman" panose="02020603050405020304" pitchFamily="18" charset="0"/>
                <a:cs typeface="Times New Roman" panose="02020603050405020304" pitchFamily="18" charset="0"/>
              </a:rPr>
              <a:t>remaining processes.</a:t>
            </a:r>
            <a:endParaRPr lang="en-US" altLang="en-US" sz="2400" dirty="0">
              <a:latin typeface="Times New Roman" panose="02020603050405020304" pitchFamily="18" charset="0"/>
              <a:cs typeface="Times New Roman" panose="02020603050405020304" pitchFamily="18" charset="0"/>
            </a:endParaRPr>
          </a:p>
          <a:p>
            <a:endParaRPr lang="en-IN" sz="2400" dirty="0"/>
          </a:p>
        </p:txBody>
      </p:sp>
      <p:sp>
        <p:nvSpPr>
          <p:cNvPr id="4" name="Rectangle 2">
            <a:extLst>
              <a:ext uri="{FF2B5EF4-FFF2-40B4-BE49-F238E27FC236}">
                <a16:creationId xmlns:a16="http://schemas.microsoft.com/office/drawing/2014/main" id="{ADAD7FF9-3939-4653-84B7-B815F289B738}"/>
              </a:ext>
            </a:extLst>
          </p:cNvPr>
          <p:cNvSpPr>
            <a:spLocks noGrp="1" noChangeArrowheads="1"/>
          </p:cNvSpPr>
          <p:nvPr>
            <p:ph type="title"/>
          </p:nvPr>
        </p:nvSpPr>
        <p:spPr>
          <a:xfrm>
            <a:off x="530533" y="299806"/>
            <a:ext cx="7886700" cy="994172"/>
          </a:xfrm>
        </p:spPr>
        <p:txBody>
          <a:bodyPr>
            <a:noAutofit/>
          </a:bodyPr>
          <a:lstStyle/>
          <a:p>
            <a:pPr eaLnBrk="1" hangingPunct="1"/>
            <a:r>
              <a:rPr lang="en-US" altLang="en-US"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Fixed Allocation – Contd.</a:t>
            </a:r>
          </a:p>
        </p:txBody>
      </p:sp>
      <p:pic>
        <p:nvPicPr>
          <p:cNvPr id="5" name="Picture 4" descr="pngfind.com-kingpin-png-4152286 (1).png">
            <a:extLst>
              <a:ext uri="{FF2B5EF4-FFF2-40B4-BE49-F238E27FC236}">
                <a16:creationId xmlns:a16="http://schemas.microsoft.com/office/drawing/2014/main" id="{BC0BA5CC-0935-4AD9-B82D-2049FC0C0EA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5750" y="12041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6">
            <a:extLst>
              <a:ext uri="{FF2B5EF4-FFF2-40B4-BE49-F238E27FC236}">
                <a16:creationId xmlns:a16="http://schemas.microsoft.com/office/drawing/2014/main" id="{A4E5F39F-4746-4106-9AC7-F780FDE1766C}"/>
              </a:ext>
            </a:extLst>
          </p:cNvPr>
          <p:cNvSpPr>
            <a:spLocks noGrp="1"/>
          </p:cNvSpPr>
          <p:nvPr>
            <p:ph type="sldNum" sz="quarter" idx="12"/>
          </p:nvPr>
        </p:nvSpPr>
        <p:spPr>
          <a:xfrm>
            <a:off x="6877050" y="640199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95</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31509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08E7861-BA8E-4D19-A4BB-DD0A33D58B2A}"/>
              </a:ext>
            </a:extLst>
          </p:cNvPr>
          <p:cNvSpPr>
            <a:spLocks noGrp="1" noChangeArrowheads="1"/>
          </p:cNvSpPr>
          <p:nvPr>
            <p:ph type="title"/>
          </p:nvPr>
        </p:nvSpPr>
        <p:spPr>
          <a:xfrm>
            <a:off x="250031" y="260648"/>
            <a:ext cx="5865019" cy="432197"/>
          </a:xfrm>
        </p:spPr>
        <p:txBody>
          <a:bodyPr>
            <a:noAutofit/>
          </a:bodyPr>
          <a:lstStyle/>
          <a:p>
            <a:pPr eaLnBrk="1" hangingPunct="1"/>
            <a:r>
              <a:rPr lang="en-US" altLang="en-US"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Priority Allocation</a:t>
            </a:r>
          </a:p>
        </p:txBody>
      </p:sp>
      <p:sp>
        <p:nvSpPr>
          <p:cNvPr id="49155" name="Rectangle 3">
            <a:extLst>
              <a:ext uri="{FF2B5EF4-FFF2-40B4-BE49-F238E27FC236}">
                <a16:creationId xmlns:a16="http://schemas.microsoft.com/office/drawing/2014/main" id="{ED8934A2-3D6D-425B-B29E-398CE7E5E1EE}"/>
              </a:ext>
            </a:extLst>
          </p:cNvPr>
          <p:cNvSpPr>
            <a:spLocks noGrp="1" noChangeArrowheads="1"/>
          </p:cNvSpPr>
          <p:nvPr>
            <p:ph type="body" idx="1"/>
          </p:nvPr>
        </p:nvSpPr>
        <p:spPr>
          <a:xfrm>
            <a:off x="542925" y="1196753"/>
            <a:ext cx="8086725" cy="4701604"/>
          </a:xfrm>
        </p:spPr>
        <p:txBody>
          <a:bodyPr>
            <a:normAutofit/>
          </a:bodyPr>
          <a:lstStyle/>
          <a:p>
            <a:pPr algn="just">
              <a:spcBef>
                <a:spcPts val="120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Suppose if we want to give the high-priority process with more memory to speed up its execution than the low-priority processes.</a:t>
            </a:r>
            <a:endParaRPr lang="en-US" altLang="en-US" sz="2400" dirty="0">
              <a:latin typeface="Times New Roman" panose="02020603050405020304" pitchFamily="18" charset="0"/>
              <a:cs typeface="Times New Roman" panose="02020603050405020304" pitchFamily="18" charset="0"/>
            </a:endParaRPr>
          </a:p>
          <a:p>
            <a:pPr lvl="1" algn="just">
              <a:spcBef>
                <a:spcPts val="120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Use a proportional allocation scheme using priorities rather than size</a:t>
            </a:r>
          </a:p>
          <a:p>
            <a:pPr algn="just">
              <a:spcBef>
                <a:spcPts val="120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If process </a:t>
            </a:r>
            <a:r>
              <a:rPr lang="en-US" altLang="en-US" sz="2400" b="1" i="1" dirty="0">
                <a:latin typeface="Times New Roman" panose="02020603050405020304" pitchFamily="18" charset="0"/>
                <a:cs typeface="Times New Roman" panose="02020603050405020304" pitchFamily="18" charset="0"/>
              </a:rPr>
              <a:t>P</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generates a page fault,</a:t>
            </a:r>
          </a:p>
          <a:p>
            <a:pPr lvl="1" algn="just">
              <a:spcBef>
                <a:spcPts val="120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select for replacement one of its frames</a:t>
            </a:r>
          </a:p>
          <a:p>
            <a:pPr lvl="1" algn="just">
              <a:spcBef>
                <a:spcPts val="120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select for replacement a frame from a process with lower priority number</a:t>
            </a:r>
          </a:p>
        </p:txBody>
      </p:sp>
      <p:pic>
        <p:nvPicPr>
          <p:cNvPr id="4" name="Picture 4" descr="pngfind.com-kingpin-png-4152286 (1).png">
            <a:extLst>
              <a:ext uri="{FF2B5EF4-FFF2-40B4-BE49-F238E27FC236}">
                <a16:creationId xmlns:a16="http://schemas.microsoft.com/office/drawing/2014/main" id="{D6FE3048-1B19-4274-90A6-25D742DA95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29279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209ED695-FEC0-4067-86A7-C721A5015830}"/>
              </a:ext>
            </a:extLst>
          </p:cNvPr>
          <p:cNvSpPr>
            <a:spLocks noGrp="1"/>
          </p:cNvSpPr>
          <p:nvPr>
            <p:ph type="sldNum" sz="quarter" idx="12"/>
          </p:nvPr>
        </p:nvSpPr>
        <p:spPr>
          <a:xfrm>
            <a:off x="6974160" y="653257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96</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266670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94D4B7D-D607-4BBA-97F1-890E95F1F2D5}"/>
              </a:ext>
            </a:extLst>
          </p:cNvPr>
          <p:cNvSpPr>
            <a:spLocks noGrp="1"/>
          </p:cNvSpPr>
          <p:nvPr>
            <p:ph type="title"/>
          </p:nvPr>
        </p:nvSpPr>
        <p:spPr>
          <a:xfrm>
            <a:off x="314653" y="358967"/>
            <a:ext cx="7487513" cy="658415"/>
          </a:xfrm>
        </p:spPr>
        <p:txBody>
          <a:bodyPr>
            <a:normAutofit/>
          </a:bodyPr>
          <a:lstStyle/>
          <a:p>
            <a:r>
              <a:rPr lang="en-US" altLang="en-US"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Frame Allocation - Another factor</a:t>
            </a:r>
          </a:p>
        </p:txBody>
      </p:sp>
      <p:sp>
        <p:nvSpPr>
          <p:cNvPr id="3" name="Content Placeholder 2">
            <a:extLst>
              <a:ext uri="{FF2B5EF4-FFF2-40B4-BE49-F238E27FC236}">
                <a16:creationId xmlns:a16="http://schemas.microsoft.com/office/drawing/2014/main" id="{0F295CCE-10BA-4957-83E1-E9D35368DD39}"/>
              </a:ext>
            </a:extLst>
          </p:cNvPr>
          <p:cNvSpPr>
            <a:spLocks noGrp="1"/>
          </p:cNvSpPr>
          <p:nvPr>
            <p:ph idx="1"/>
          </p:nvPr>
        </p:nvSpPr>
        <p:spPr>
          <a:xfrm>
            <a:off x="650347" y="2639468"/>
            <a:ext cx="3993662" cy="3525836"/>
          </a:xfrm>
        </p:spPr>
        <p:txBody>
          <a:bodyPr>
            <a:normAutofit/>
          </a:bodyPr>
          <a:lstStyle/>
          <a:p>
            <a:pPr marL="0" indent="0" algn="just">
              <a:buNone/>
            </a:pPr>
            <a:r>
              <a:rPr lang="en-US" altLang="en-US" b="1" dirty="0">
                <a:solidFill>
                  <a:srgbClr val="3366FF"/>
                </a:solidFill>
                <a:latin typeface="Times New Roman" panose="02020603050405020304" pitchFamily="18" charset="0"/>
                <a:cs typeface="Times New Roman" panose="02020603050405020304" pitchFamily="18" charset="0"/>
              </a:rPr>
              <a:t>Global replacement</a:t>
            </a:r>
          </a:p>
          <a:p>
            <a:pPr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Process selects a replacement frame from the set of all frames; one process can take a frame from another</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But then process execution time can vary greatly</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But greater throughput so more common</a:t>
            </a: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9" name="Picture 4" descr="pngfind.com-kingpin-png-4152286 (1).png">
            <a:extLst>
              <a:ext uri="{FF2B5EF4-FFF2-40B4-BE49-F238E27FC236}">
                <a16:creationId xmlns:a16="http://schemas.microsoft.com/office/drawing/2014/main" id="{CA172E44-A2BD-4E9F-8A8C-DD5631A2FB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5708" y="158942"/>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9B6090BF-7D2C-402C-9CE4-C3627779DB8C}"/>
              </a:ext>
            </a:extLst>
          </p:cNvPr>
          <p:cNvSpPr>
            <a:spLocks noGrp="1"/>
          </p:cNvSpPr>
          <p:nvPr>
            <p:ph type="sldNum" sz="quarter" idx="12"/>
          </p:nvPr>
        </p:nvSpPr>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97</a:t>
            </a:fld>
            <a:endParaRPr lang="en-IN">
              <a:solidFill>
                <a:prstClr val="black">
                  <a:tint val="75000"/>
                </a:prstClr>
              </a:solidFill>
              <a:latin typeface="Cambria" panose="02040503050406030204" pitchFamily="18" charset="0"/>
              <a:ea typeface="Cambria" panose="02040503050406030204" pitchFamily="18" charset="0"/>
            </a:endParaRPr>
          </a:p>
        </p:txBody>
      </p:sp>
      <p:sp>
        <p:nvSpPr>
          <p:cNvPr id="12" name="Content Placeholder 2">
            <a:extLst>
              <a:ext uri="{FF2B5EF4-FFF2-40B4-BE49-F238E27FC236}">
                <a16:creationId xmlns:a16="http://schemas.microsoft.com/office/drawing/2014/main" id="{11C150AE-D2D8-43FB-A496-A56695B2212B}"/>
              </a:ext>
            </a:extLst>
          </p:cNvPr>
          <p:cNvSpPr txBox="1">
            <a:spLocks/>
          </p:cNvSpPr>
          <p:nvPr/>
        </p:nvSpPr>
        <p:spPr>
          <a:xfrm>
            <a:off x="5019015" y="2676305"/>
            <a:ext cx="3696360" cy="317794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ltLang="en-US" sz="2100" b="1" dirty="0">
                <a:solidFill>
                  <a:srgbClr val="3366FF"/>
                </a:solidFill>
                <a:latin typeface="Times New Roman" panose="02020603050405020304" pitchFamily="18" charset="0"/>
                <a:cs typeface="Times New Roman" panose="02020603050405020304" pitchFamily="18" charset="0"/>
              </a:rPr>
              <a:t>Local replacement</a:t>
            </a:r>
          </a:p>
          <a:p>
            <a:pPr algn="just">
              <a:buFont typeface="Wingdings" panose="05000000000000000000" pitchFamily="2" charset="2"/>
              <a:buChar char="Ø"/>
            </a:pPr>
            <a:r>
              <a:rPr lang="en-US" altLang="en-US" sz="2100" dirty="0">
                <a:latin typeface="Times New Roman" panose="02020603050405020304" pitchFamily="18" charset="0"/>
                <a:cs typeface="Times New Roman" panose="02020603050405020304" pitchFamily="18" charset="0"/>
              </a:rPr>
              <a:t>Each process selects from only its own set of allocated frames</a:t>
            </a: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More consistent per-process performance</a:t>
            </a: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But possibly underutilized memory</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 indent="0">
              <a:buFont typeface="Arial" panose="020B0604020202020204" pitchFamily="34" charset="0"/>
              <a:buNone/>
              <a:defRPr/>
            </a:pPr>
            <a:endParaRPr lang="en-US" sz="2400" dirty="0">
              <a:solidFill>
                <a:srgbClr val="C00000"/>
              </a:solidFill>
              <a:latin typeface="Cambria" panose="02040503050406030204" pitchFamily="18" charset="0"/>
              <a:ea typeface="Cambria" panose="02040503050406030204" pitchFamily="18" charset="0"/>
            </a:endParaRPr>
          </a:p>
          <a:p>
            <a:pPr marL="34290" indent="0">
              <a:buFont typeface="Arial" panose="020B0604020202020204" pitchFamily="34" charset="0"/>
              <a:buNone/>
              <a:defRPr/>
            </a:pPr>
            <a:endParaRPr lang="en-US" sz="2400" dirty="0">
              <a:solidFill>
                <a:srgbClr val="C00000"/>
              </a:solidFill>
              <a:latin typeface="Cambria" panose="02040503050406030204" pitchFamily="18" charset="0"/>
              <a:ea typeface="Cambria" panose="02040503050406030204" pitchFamily="18" charset="0"/>
            </a:endParaRPr>
          </a:p>
        </p:txBody>
      </p:sp>
      <p:sp>
        <p:nvSpPr>
          <p:cNvPr id="15" name="Content Placeholder 2">
            <a:extLst>
              <a:ext uri="{FF2B5EF4-FFF2-40B4-BE49-F238E27FC236}">
                <a16:creationId xmlns:a16="http://schemas.microsoft.com/office/drawing/2014/main" id="{EDE308DF-AABE-4BF6-BC2A-3B74E716D0AB}"/>
              </a:ext>
            </a:extLst>
          </p:cNvPr>
          <p:cNvSpPr txBox="1">
            <a:spLocks/>
          </p:cNvSpPr>
          <p:nvPr/>
        </p:nvSpPr>
        <p:spPr>
          <a:xfrm>
            <a:off x="650346" y="1340769"/>
            <a:ext cx="8245176" cy="106266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altLang="en-US" sz="2400" dirty="0">
                <a:solidFill>
                  <a:prstClr val="black"/>
                </a:solidFill>
                <a:latin typeface="Times New Roman" panose="02020603050405020304" pitchFamily="18" charset="0"/>
                <a:cs typeface="Times New Roman" panose="02020603050405020304" pitchFamily="18" charset="0"/>
              </a:rPr>
              <a:t>Multiple processes competing for frames, we can classify page-replacement algorithms into two broad categories namely </a:t>
            </a:r>
            <a:r>
              <a:rPr lang="en-US" altLang="en-US" sz="2400" dirty="0">
                <a:latin typeface="Times New Roman" panose="02020603050405020304" pitchFamily="18" charset="0"/>
                <a:cs typeface="Times New Roman" panose="02020603050405020304" pitchFamily="18" charset="0"/>
              </a:rPr>
              <a:t>Global and Local.</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3838104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F18816F-D827-42ED-91E0-CE215A812E3B}"/>
              </a:ext>
            </a:extLst>
          </p:cNvPr>
          <p:cNvSpPr txBox="1">
            <a:spLocks noGrp="1"/>
          </p:cNvSpPr>
          <p:nvPr>
            <p:ph idx="1"/>
          </p:nvPr>
        </p:nvSpPr>
        <p:spPr>
          <a:xfrm>
            <a:off x="628650" y="1700808"/>
            <a:ext cx="7886700" cy="439248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we allow </a:t>
            </a:r>
            <a:r>
              <a:rPr lang="en-IN" dirty="0">
                <a:latin typeface="Times New Roman" panose="02020603050405020304" pitchFamily="18" charset="0"/>
                <a:cs typeface="Times New Roman" panose="02020603050405020304" pitchFamily="18" charset="0"/>
              </a:rPr>
              <a:t>high-priority </a:t>
            </a:r>
            <a:r>
              <a:rPr lang="en-US" dirty="0">
                <a:latin typeface="Times New Roman" panose="02020603050405020304" pitchFamily="18" charset="0"/>
                <a:cs typeface="Times New Roman" panose="02020603050405020304" pitchFamily="18" charset="0"/>
              </a:rPr>
              <a:t>processes to select frames from low-priority processes for replacement</a:t>
            </a:r>
          </a:p>
          <a:p>
            <a:pPr lvl="1" algn="just">
              <a:spcBef>
                <a:spcPts val="12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Global replacement, approach allows a high-priority process to increase its frame allocation at the expense of a low-priority process</a:t>
            </a:r>
          </a:p>
          <a:p>
            <a:pPr lvl="1" algn="just">
              <a:spcBef>
                <a:spcPts val="12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Local replacement, the number of frames allocated to a process does not </a:t>
            </a:r>
            <a:r>
              <a:rPr lang="en-IN" dirty="0">
                <a:latin typeface="Times New Roman" panose="02020603050405020304" pitchFamily="18" charset="0"/>
                <a:cs typeface="Times New Roman" panose="02020603050405020304" pitchFamily="18" charset="0"/>
              </a:rPr>
              <a:t>change.</a:t>
            </a:r>
            <a:endParaRPr lang="en-US" dirty="0">
              <a:solidFill>
                <a:srgbClr val="C0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19DBCA54-18A2-4621-9BAE-1C70D76F5896}"/>
              </a:ext>
            </a:extLst>
          </p:cNvPr>
          <p:cNvSpPr>
            <a:spLocks noGrp="1"/>
          </p:cNvSpPr>
          <p:nvPr>
            <p:ph type="title"/>
          </p:nvPr>
        </p:nvSpPr>
        <p:spPr>
          <a:xfrm>
            <a:off x="395536" y="365919"/>
            <a:ext cx="7886700" cy="994172"/>
          </a:xfrm>
        </p:spPr>
        <p:txBody>
          <a:bodyPr>
            <a:normAutofit/>
          </a:bodyPr>
          <a:lstStyle/>
          <a:p>
            <a:pPr eaLnBrk="1" hangingPunct="1"/>
            <a:r>
              <a:rPr lang="en-US" altLang="en-US" sz="3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Global vs. Local Allocation – Contd</a:t>
            </a:r>
            <a:r>
              <a:rPr lang="en-US" altLang="en-US" sz="3000" dirty="0">
                <a:solidFill>
                  <a:srgbClr val="003300"/>
                </a:solidFill>
                <a:latin typeface="Times New Roman" panose="02020603050405020304" pitchFamily="18" charset="0"/>
                <a:ea typeface="Cambria" panose="02040503050406030204" pitchFamily="18" charset="0"/>
                <a:cs typeface="Times New Roman" panose="02020603050405020304" pitchFamily="18" charset="0"/>
              </a:rPr>
              <a:t>.</a:t>
            </a:r>
          </a:p>
        </p:txBody>
      </p:sp>
      <p:pic>
        <p:nvPicPr>
          <p:cNvPr id="6" name="Picture 4" descr="pngfind.com-kingpin-png-4152286 (1).png">
            <a:extLst>
              <a:ext uri="{FF2B5EF4-FFF2-40B4-BE49-F238E27FC236}">
                <a16:creationId xmlns:a16="http://schemas.microsoft.com/office/drawing/2014/main" id="{98783ED1-A4D6-4EA0-A372-2093DFEE5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231379"/>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6">
            <a:extLst>
              <a:ext uri="{FF2B5EF4-FFF2-40B4-BE49-F238E27FC236}">
                <a16:creationId xmlns:a16="http://schemas.microsoft.com/office/drawing/2014/main" id="{69FFACF9-1B88-48D2-A72A-0CA9B025A18A}"/>
              </a:ext>
            </a:extLst>
          </p:cNvPr>
          <p:cNvSpPr>
            <a:spLocks noGrp="1"/>
          </p:cNvSpPr>
          <p:nvPr>
            <p:ph type="sldNum" sz="quarter" idx="12"/>
          </p:nvPr>
        </p:nvSpPr>
        <p:spPr>
          <a:xfrm>
            <a:off x="6783660" y="6462476"/>
            <a:ext cx="2057400" cy="273844"/>
          </a:xfrm>
        </p:spPr>
        <p:txBody>
          <a:bodyPr/>
          <a:lstStyle/>
          <a:p>
            <a:fld id="{117AF02C-C4D6-4B73-AE94-D3969890703E}" type="slidenum">
              <a:rPr lang="en-IN" smtClean="0">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rPr>
              <a:pPr/>
              <a:t>98</a:t>
            </a:fld>
            <a:endParaRPr lang="en-IN">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458789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B603-2CB8-4D77-9BBE-4B2D58180563}"/>
              </a:ext>
            </a:extLst>
          </p:cNvPr>
          <p:cNvSpPr>
            <a:spLocks noGrp="1"/>
          </p:cNvSpPr>
          <p:nvPr>
            <p:ph type="title"/>
          </p:nvPr>
        </p:nvSpPr>
        <p:spPr>
          <a:xfrm>
            <a:off x="107504" y="150099"/>
            <a:ext cx="7886700" cy="729470"/>
          </a:xfrm>
        </p:spPr>
        <p:txBody>
          <a:bodyPr/>
          <a:lstStyle/>
          <a:p>
            <a:r>
              <a:rPr lang="en-US" alt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Non-Uniform Memory Access (NUMA)</a:t>
            </a:r>
            <a:endParaRPr lang="en-IN"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7D20F5-B789-442E-B39E-D1EAA4CACA4D}"/>
              </a:ext>
            </a:extLst>
          </p:cNvPr>
          <p:cNvSpPr>
            <a:spLocks noGrp="1"/>
          </p:cNvSpPr>
          <p:nvPr>
            <p:ph idx="1"/>
          </p:nvPr>
        </p:nvSpPr>
        <p:spPr>
          <a:xfrm>
            <a:off x="628650" y="1052736"/>
            <a:ext cx="8115300" cy="4845621"/>
          </a:xfrm>
        </p:spPr>
        <p:txBody>
          <a:bodyPr>
            <a:noAutofit/>
          </a:bodyPr>
          <a:lstStyle/>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So far all memory accessed equally</a:t>
            </a:r>
          </a:p>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Many systems are </a:t>
            </a:r>
            <a:r>
              <a:rPr lang="en-US" altLang="en-US" sz="2400" b="1" dirty="0">
                <a:latin typeface="Times New Roman" panose="02020603050405020304" pitchFamily="18" charset="0"/>
                <a:cs typeface="Times New Roman" panose="02020603050405020304" pitchFamily="18" charset="0"/>
              </a:rPr>
              <a:t>NUMA</a:t>
            </a:r>
            <a:r>
              <a:rPr lang="en-US" altLang="en-US" sz="2400" dirty="0">
                <a:latin typeface="Times New Roman" panose="02020603050405020304" pitchFamily="18" charset="0"/>
                <a:cs typeface="Times New Roman" panose="02020603050405020304" pitchFamily="18" charset="0"/>
              </a:rPr>
              <a:t> – speed of access to memory varies</a:t>
            </a:r>
          </a:p>
          <a:p>
            <a:pPr lvl="1" algn="just">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Consider system boards containing CPUs and memory, interconnected over a system bus</a:t>
            </a:r>
          </a:p>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Optimal performance comes from allocating memory </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close to</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 the CPU on which the thread is scheduled</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And modifying the scheduler to schedule the thread on the same system board when possible</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Solved by Solaris by creating </a:t>
            </a:r>
            <a:r>
              <a:rPr lang="en-US" altLang="en-US" sz="2400" b="1" dirty="0" err="1">
                <a:latin typeface="Times New Roman" panose="02020603050405020304" pitchFamily="18" charset="0"/>
                <a:cs typeface="Times New Roman" panose="02020603050405020304" pitchFamily="18" charset="0"/>
              </a:rPr>
              <a:t>lgroups</a:t>
            </a:r>
            <a:r>
              <a:rPr lang="en-US" altLang="en-US" sz="2400" b="1" dirty="0">
                <a:latin typeface="Times New Roman" panose="02020603050405020304" pitchFamily="18" charset="0"/>
                <a:cs typeface="Times New Roman" panose="02020603050405020304" pitchFamily="18" charset="0"/>
              </a:rPr>
              <a:t> </a:t>
            </a:r>
          </a:p>
          <a:p>
            <a:pPr lvl="2" algn="just">
              <a:spcBef>
                <a:spcPts val="600"/>
              </a:spcBef>
              <a:spcAft>
                <a:spcPts val="600"/>
              </a:spcAf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Structure to track CPU / Memory low latency groups</a:t>
            </a:r>
          </a:p>
          <a:p>
            <a:pPr lvl="2" algn="just">
              <a:spcBef>
                <a:spcPts val="600"/>
              </a:spcBef>
              <a:spcAft>
                <a:spcPts val="600"/>
              </a:spcAf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Used my schedule and pager</a:t>
            </a:r>
          </a:p>
          <a:p>
            <a:pPr lvl="2" algn="just">
              <a:spcBef>
                <a:spcPts val="600"/>
              </a:spcBef>
              <a:spcAft>
                <a:spcPts val="600"/>
              </a:spcAf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When possible schedule all threads of a process and allocate all memory for that process within the </a:t>
            </a:r>
            <a:r>
              <a:rPr lang="en-US" altLang="en-US" sz="1800" dirty="0" err="1">
                <a:latin typeface="Times New Roman" panose="02020603050405020304" pitchFamily="18" charset="0"/>
                <a:cs typeface="Times New Roman" panose="02020603050405020304" pitchFamily="18" charset="0"/>
              </a:rPr>
              <a:t>lgroup</a:t>
            </a:r>
            <a:endParaRPr lang="en-IN" sz="1800" dirty="0">
              <a:latin typeface="Times New Roman" panose="02020603050405020304" pitchFamily="18" charset="0"/>
              <a:cs typeface="Times New Roman" panose="02020603050405020304" pitchFamily="18" charset="0"/>
            </a:endParaRPr>
          </a:p>
        </p:txBody>
      </p:sp>
      <p:pic>
        <p:nvPicPr>
          <p:cNvPr id="4" name="Picture 4" descr="pngfind.com-kingpin-png-4152286 (1).png">
            <a:extLst>
              <a:ext uri="{FF2B5EF4-FFF2-40B4-BE49-F238E27FC236}">
                <a16:creationId xmlns:a16="http://schemas.microsoft.com/office/drawing/2014/main" id="{401D3E09-B8C4-41B7-A18C-573E9390F3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50439"/>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0F206E36-A7A1-4671-9920-E014CD8CD22C}"/>
              </a:ext>
            </a:extLst>
          </p:cNvPr>
          <p:cNvSpPr>
            <a:spLocks noGrp="1"/>
          </p:cNvSpPr>
          <p:nvPr>
            <p:ph type="sldNum" sz="quarter" idx="12"/>
          </p:nvPr>
        </p:nvSpPr>
        <p:spPr>
          <a:xfrm>
            <a:off x="6965504" y="6356351"/>
            <a:ext cx="2057400" cy="273844"/>
          </a:xfrm>
        </p:spPr>
        <p:txBody>
          <a:bodyPr/>
          <a:lstStyle/>
          <a:p>
            <a:fld id="{117AF02C-C4D6-4B73-AE94-D3969890703E}" type="slidenum">
              <a:rPr lang="en-IN" smtClean="0">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rPr>
              <a:pPr/>
              <a:t>99</a:t>
            </a:fld>
            <a:endParaRPr lang="en-IN" dirty="0">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635452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746</TotalTime>
  <Words>9321</Words>
  <Application>Microsoft Office PowerPoint</Application>
  <PresentationFormat>On-screen Show (4:3)</PresentationFormat>
  <Paragraphs>1859</Paragraphs>
  <Slides>110</Slides>
  <Notes>6</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110</vt:i4>
      </vt:variant>
    </vt:vector>
  </HeadingPairs>
  <TitlesOfParts>
    <vt:vector size="122" baseType="lpstr">
      <vt:lpstr>Arial</vt:lpstr>
      <vt:lpstr>Arial Rounded MT Bold</vt:lpstr>
      <vt:lpstr>Calibri</vt:lpstr>
      <vt:lpstr>Cambria</vt:lpstr>
      <vt:lpstr>Monotype Sorts</vt:lpstr>
      <vt:lpstr>Times New Roman</vt:lpstr>
      <vt:lpstr>Wingdings</vt:lpstr>
      <vt:lpstr>Office Theme</vt:lpstr>
      <vt:lpstr>2_Office Theme</vt:lpstr>
      <vt:lpstr>1_Office Theme</vt:lpstr>
      <vt:lpstr>3_Office Theme</vt:lpstr>
      <vt:lpstr>Equation</vt:lpstr>
      <vt:lpstr>PowerPoint Presentation</vt:lpstr>
      <vt:lpstr>18CSC205J Operating Systems Unit IV</vt:lpstr>
      <vt:lpstr>Contents</vt:lpstr>
      <vt:lpstr>Virtual Memory</vt:lpstr>
      <vt:lpstr>Virtual Memory </vt:lpstr>
      <vt:lpstr>Virtual Memory </vt:lpstr>
      <vt:lpstr>Virtual address space</vt:lpstr>
      <vt:lpstr>Virtual address space</vt:lpstr>
      <vt:lpstr>Virtual Address Space vs Physical Address Space</vt:lpstr>
      <vt:lpstr>Shared Library Using Virtual Memory</vt:lpstr>
      <vt:lpstr>Shared Library Using Virtual Memory</vt:lpstr>
      <vt:lpstr>Demand Paging – Basic Concepts</vt:lpstr>
      <vt:lpstr>Demand Paging</vt:lpstr>
      <vt:lpstr>Demand Paging</vt:lpstr>
      <vt:lpstr>Valid-Invalid Bit</vt:lpstr>
      <vt:lpstr>Page Table  When Some Pages Are Not in Main Memory</vt:lpstr>
      <vt:lpstr>Page Fault</vt:lpstr>
      <vt:lpstr>Steps in Handling a Page Fault</vt:lpstr>
      <vt:lpstr>Aspects of Demand Paging</vt:lpstr>
      <vt:lpstr>Performance of Demand Paging</vt:lpstr>
      <vt:lpstr>Performance of Demand Paging</vt:lpstr>
      <vt:lpstr>Performance of Demand Paging</vt:lpstr>
      <vt:lpstr>Performance of Demand Paging</vt:lpstr>
      <vt:lpstr>Performance of Demand Paging</vt:lpstr>
      <vt:lpstr>Performance of Demand Paging</vt:lpstr>
      <vt:lpstr>Demand Paging</vt:lpstr>
      <vt:lpstr>Copy-on-Write</vt:lpstr>
      <vt:lpstr>Copy-on-Write</vt:lpstr>
      <vt:lpstr>Before Process 1 Modifies Page C</vt:lpstr>
      <vt:lpstr>Copy-on-Write</vt:lpstr>
      <vt:lpstr>Need for Copy-on-Write</vt:lpstr>
      <vt:lpstr>Page Replacement Algorithms</vt:lpstr>
      <vt:lpstr>Steps in Page Replacement</vt:lpstr>
      <vt:lpstr>Steps in Page Replacement</vt:lpstr>
      <vt:lpstr>Page Replacement Algorithms</vt:lpstr>
      <vt:lpstr>  FIFO Page Replacement Algorithm </vt:lpstr>
      <vt:lpstr>FIFO Page replacement algorithms</vt:lpstr>
      <vt:lpstr>FIFO Illustrating Belady’s Anomaly</vt:lpstr>
      <vt:lpstr> Optimal Page Replacement Algorithm </vt:lpstr>
      <vt:lpstr> Optimal Page Replacement Algorithm </vt:lpstr>
      <vt:lpstr>PowerPoint Presentation</vt:lpstr>
      <vt:lpstr> LRU Page Replacement Algorithm </vt:lpstr>
      <vt:lpstr>PowerPoint Presentation</vt:lpstr>
      <vt:lpstr>LRU IMPLEMENTATION</vt:lpstr>
      <vt:lpstr>LRU IMPLEMENTATION</vt:lpstr>
      <vt:lpstr>Stack to Record Most Recent Page References</vt:lpstr>
      <vt:lpstr>LRU Approximation Algorithms</vt:lpstr>
      <vt:lpstr>LRU Approximation – Additional Reference Bits Algorithm</vt:lpstr>
      <vt:lpstr>Initially all the bits are set to ‘0’ </vt:lpstr>
      <vt:lpstr>Pages 1 and 3 are referred</vt:lpstr>
      <vt:lpstr>The referred bit is copied to the MSB of the additional bits and reset the reference bit to ‘0’</vt:lpstr>
      <vt:lpstr>Now pages 1 and 2 are referred. Then the bits which are present already in the MSB of the Additional bits table is shifted to right one place</vt:lpstr>
      <vt:lpstr>Again the process continues by copying the referred bits to the MSB of Additional bits table</vt:lpstr>
      <vt:lpstr>LRU Approximation – Second Chance/Clock Algorithm</vt:lpstr>
      <vt:lpstr>Fig (a) denotes next victim as page containing reference bits as 1, Fig (b) denotes that second chance is given to the referred pages and points the next victim as page containing reference bit as ‘0’</vt:lpstr>
      <vt:lpstr>PowerPoint Presentation</vt:lpstr>
      <vt:lpstr>PowerPoint Presentation</vt:lpstr>
      <vt:lpstr>LRU Approximation – Enhanced Second Chance Algorithm</vt:lpstr>
      <vt:lpstr>Understanding the Pros and cons of the page replacement techniques  </vt:lpstr>
      <vt:lpstr>PowerPoint Presentation</vt:lpstr>
      <vt:lpstr>PowerPoint Presentation</vt:lpstr>
      <vt:lpstr>COUNTING ALGORITHMS</vt:lpstr>
      <vt:lpstr>COUNTING ALGORITHMS</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Page-Buffering Algorithms</vt:lpstr>
      <vt:lpstr>Page-Buffering Algorithms</vt:lpstr>
      <vt:lpstr>Page-Buffering Algorithms</vt:lpstr>
      <vt:lpstr>Allocation of Frames</vt:lpstr>
      <vt:lpstr>Demand paging Vs. Pure Demand paging </vt:lpstr>
      <vt:lpstr>Allocation of Frames – Pure Demand Paging</vt:lpstr>
      <vt:lpstr>Allocation of Frames</vt:lpstr>
      <vt:lpstr>Allocation schemes</vt:lpstr>
      <vt:lpstr>Fixed Allocation</vt:lpstr>
      <vt:lpstr>Fixed Allocation – Contd.</vt:lpstr>
      <vt:lpstr>Priority Allocation</vt:lpstr>
      <vt:lpstr>Frame Allocation - Another factor</vt:lpstr>
      <vt:lpstr>Global vs. Local Allocation – Contd.</vt:lpstr>
      <vt:lpstr>Non-Uniform Memory Access (NUMA)</vt:lpstr>
      <vt:lpstr>Root cause of the Thrashing</vt:lpstr>
      <vt:lpstr>Thrashing</vt:lpstr>
      <vt:lpstr>Demand Paging and Thrashing </vt:lpstr>
      <vt:lpstr>Demand Paging and Thrashing - Contd</vt:lpstr>
      <vt:lpstr>Demand Paging and Thrashing – Cont.</vt:lpstr>
      <vt:lpstr>Models to Avoid Thrashing</vt:lpstr>
      <vt:lpstr>Working Set Model </vt:lpstr>
      <vt:lpstr>PowerPoint Presentation</vt:lpstr>
      <vt:lpstr>Keeping Track of the Working Set</vt:lpstr>
      <vt:lpstr>Page-Fault Frequency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Frames, Frame allocation algorithms</dc:title>
  <dc:creator>admin</dc:creator>
  <cp:lastModifiedBy>nalanarasu77@gmail.com</cp:lastModifiedBy>
  <cp:revision>87</cp:revision>
  <dcterms:created xsi:type="dcterms:W3CDTF">2020-01-09T04:53:37Z</dcterms:created>
  <dcterms:modified xsi:type="dcterms:W3CDTF">2022-03-11T13:36:14Z</dcterms:modified>
</cp:coreProperties>
</file>