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0"/>
  </p:notesMasterIdLst>
  <p:handoutMasterIdLst>
    <p:handoutMasterId r:id="rId141"/>
  </p:handoutMasterIdLst>
  <p:sldIdLst>
    <p:sldId id="420" r:id="rId2"/>
    <p:sldId id="419" r:id="rId3"/>
    <p:sldId id="418" r:id="rId4"/>
    <p:sldId id="335" r:id="rId5"/>
    <p:sldId id="281" r:id="rId6"/>
    <p:sldId id="282" r:id="rId7"/>
    <p:sldId id="283" r:id="rId8"/>
    <p:sldId id="284" r:id="rId9"/>
    <p:sldId id="278" r:id="rId10"/>
    <p:sldId id="279" r:id="rId11"/>
    <p:sldId id="334" r:id="rId12"/>
    <p:sldId id="286" r:id="rId13"/>
    <p:sldId id="285" r:id="rId14"/>
    <p:sldId id="287" r:id="rId15"/>
    <p:sldId id="288" r:id="rId16"/>
    <p:sldId id="289" r:id="rId17"/>
    <p:sldId id="290" r:id="rId18"/>
    <p:sldId id="291" r:id="rId19"/>
    <p:sldId id="292" r:id="rId20"/>
    <p:sldId id="294" r:id="rId21"/>
    <p:sldId id="333" r:id="rId22"/>
    <p:sldId id="336" r:id="rId23"/>
    <p:sldId id="338" r:id="rId24"/>
    <p:sldId id="340" r:id="rId25"/>
    <p:sldId id="296" r:id="rId26"/>
    <p:sldId id="342" r:id="rId27"/>
    <p:sldId id="341" r:id="rId28"/>
    <p:sldId id="337"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02" r:id="rId43"/>
    <p:sldId id="303" r:id="rId44"/>
    <p:sldId id="304" r:id="rId45"/>
    <p:sldId id="356" r:id="rId46"/>
    <p:sldId id="358" r:id="rId47"/>
    <p:sldId id="357" r:id="rId48"/>
    <p:sldId id="359" r:id="rId49"/>
    <p:sldId id="362" r:id="rId50"/>
    <p:sldId id="363" r:id="rId51"/>
    <p:sldId id="364" r:id="rId52"/>
    <p:sldId id="360" r:id="rId53"/>
    <p:sldId id="361" r:id="rId54"/>
    <p:sldId id="365" r:id="rId55"/>
    <p:sldId id="366" r:id="rId56"/>
    <p:sldId id="367" r:id="rId57"/>
    <p:sldId id="368" r:id="rId58"/>
    <p:sldId id="256" r:id="rId59"/>
    <p:sldId id="257" r:id="rId60"/>
    <p:sldId id="258" r:id="rId61"/>
    <p:sldId id="259" r:id="rId62"/>
    <p:sldId id="260" r:id="rId63"/>
    <p:sldId id="261" r:id="rId64"/>
    <p:sldId id="262" r:id="rId65"/>
    <p:sldId id="263" r:id="rId66"/>
    <p:sldId id="264" r:id="rId67"/>
    <p:sldId id="265" r:id="rId68"/>
    <p:sldId id="267" r:id="rId69"/>
    <p:sldId id="266" r:id="rId70"/>
    <p:sldId id="268" r:id="rId71"/>
    <p:sldId id="269" r:id="rId72"/>
    <p:sldId id="270" r:id="rId73"/>
    <p:sldId id="271" r:id="rId74"/>
    <p:sldId id="272" r:id="rId75"/>
    <p:sldId id="273" r:id="rId76"/>
    <p:sldId id="274" r:id="rId77"/>
    <p:sldId id="275" r:id="rId78"/>
    <p:sldId id="369" r:id="rId79"/>
    <p:sldId id="370" r:id="rId80"/>
    <p:sldId id="371" r:id="rId81"/>
    <p:sldId id="313" r:id="rId82"/>
    <p:sldId id="314" r:id="rId83"/>
    <p:sldId id="315" r:id="rId84"/>
    <p:sldId id="316" r:id="rId85"/>
    <p:sldId id="317" r:id="rId86"/>
    <p:sldId id="318" r:id="rId87"/>
    <p:sldId id="339" r:id="rId88"/>
    <p:sldId id="372" r:id="rId89"/>
    <p:sldId id="373" r:id="rId90"/>
    <p:sldId id="374" r:id="rId91"/>
    <p:sldId id="375" r:id="rId92"/>
    <p:sldId id="376" r:id="rId93"/>
    <p:sldId id="377" r:id="rId94"/>
    <p:sldId id="378" r:id="rId95"/>
    <p:sldId id="379" r:id="rId96"/>
    <p:sldId id="380" r:id="rId97"/>
    <p:sldId id="381" r:id="rId98"/>
    <p:sldId id="382" r:id="rId99"/>
    <p:sldId id="383" r:id="rId100"/>
    <p:sldId id="384" r:id="rId101"/>
    <p:sldId id="385" r:id="rId102"/>
    <p:sldId id="386" r:id="rId103"/>
    <p:sldId id="387" r:id="rId104"/>
    <p:sldId id="388" r:id="rId105"/>
    <p:sldId id="389" r:id="rId106"/>
    <p:sldId id="390" r:id="rId107"/>
    <p:sldId id="391" r:id="rId108"/>
    <p:sldId id="392" r:id="rId109"/>
    <p:sldId id="393" r:id="rId110"/>
    <p:sldId id="394" r:id="rId111"/>
    <p:sldId id="395" r:id="rId112"/>
    <p:sldId id="396" r:id="rId113"/>
    <p:sldId id="397" r:id="rId114"/>
    <p:sldId id="421" r:id="rId115"/>
    <p:sldId id="422" r:id="rId116"/>
    <p:sldId id="423" r:id="rId117"/>
    <p:sldId id="424" r:id="rId118"/>
    <p:sldId id="398" r:id="rId119"/>
    <p:sldId id="399" r:id="rId120"/>
    <p:sldId id="400" r:id="rId121"/>
    <p:sldId id="401" r:id="rId122"/>
    <p:sldId id="402" r:id="rId123"/>
    <p:sldId id="403" r:id="rId124"/>
    <p:sldId id="404" r:id="rId125"/>
    <p:sldId id="405" r:id="rId126"/>
    <p:sldId id="406" r:id="rId127"/>
    <p:sldId id="407" r:id="rId128"/>
    <p:sldId id="408" r:id="rId129"/>
    <p:sldId id="409" r:id="rId130"/>
    <p:sldId id="410" r:id="rId131"/>
    <p:sldId id="411" r:id="rId132"/>
    <p:sldId id="412" r:id="rId133"/>
    <p:sldId id="413" r:id="rId134"/>
    <p:sldId id="414" r:id="rId135"/>
    <p:sldId id="415" r:id="rId136"/>
    <p:sldId id="416" r:id="rId137"/>
    <p:sldId id="417" r:id="rId138"/>
    <p:sldId id="330" r:id="rId13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191" autoAdjust="0"/>
    <p:restoredTop sz="94280" autoAdjust="0"/>
  </p:normalViewPr>
  <p:slideViewPr>
    <p:cSldViewPr showGuides="1">
      <p:cViewPr varScale="1">
        <p:scale>
          <a:sx n="53" d="100"/>
          <a:sy n="53" d="100"/>
        </p:scale>
        <p:origin x="114" y="18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C5A23-1E62-4C3B-B36C-22E389885DBF}"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IN"/>
        </a:p>
      </dgm:t>
    </dgm:pt>
    <dgm:pt modelId="{6E7CD89B-A80C-4F88-8169-11EF90FE6627}">
      <dgm:prSet phldrT="[Text]" custT="1"/>
      <dgm:spPr/>
      <dgm:t>
        <a:bodyPr/>
        <a:lstStyle/>
        <a:p>
          <a:r>
            <a:rPr lang="en-IN" sz="2000" dirty="0">
              <a:latin typeface="Cambria" panose="02040503050406030204" pitchFamily="18" charset="0"/>
              <a:ea typeface="Cambria" panose="02040503050406030204" pitchFamily="18" charset="0"/>
            </a:rPr>
            <a:t>Course Learning Rationale</a:t>
          </a:r>
        </a:p>
      </dgm:t>
    </dgm:pt>
    <dgm:pt modelId="{8932804C-72A6-4FFA-932B-FD5F39B3BB40}" type="parTrans" cxnId="{EE9FED44-9EE1-4E07-B32B-5F3CD4C57F58}">
      <dgm:prSet/>
      <dgm:spPr/>
      <dgm:t>
        <a:bodyPr/>
        <a:lstStyle/>
        <a:p>
          <a:endParaRPr lang="en-IN"/>
        </a:p>
      </dgm:t>
    </dgm:pt>
    <dgm:pt modelId="{ECC26341-9587-4BD6-9348-898F4B984FC0}" type="sibTrans" cxnId="{EE9FED44-9EE1-4E07-B32B-5F3CD4C57F58}">
      <dgm:prSet/>
      <dgm:spPr/>
      <dgm:t>
        <a:bodyPr/>
        <a:lstStyle/>
        <a:p>
          <a:endParaRPr lang="en-IN"/>
        </a:p>
      </dgm:t>
    </dgm:pt>
    <dgm:pt modelId="{F7B347F9-E94F-42FB-85B2-80169EDC70F5}">
      <dgm:prSet phldrT="[Text]" custT="1"/>
      <dgm:spPr/>
      <dgm:t>
        <a:bodyPr/>
        <a:lstStyle/>
        <a:p>
          <a:r>
            <a:rPr lang="en-IN" sz="1600" dirty="0">
              <a:latin typeface="Cambria" panose="02040503050406030204" pitchFamily="18" charset="0"/>
              <a:ea typeface="Cambria" panose="02040503050406030204" pitchFamily="18" charset="0"/>
            </a:rPr>
            <a:t>Realize the significance of Device management part of an Operating System</a:t>
          </a:r>
        </a:p>
      </dgm:t>
    </dgm:pt>
    <dgm:pt modelId="{75C148D8-C2E7-44F0-94F9-E1FE99BF1BBD}" type="parTrans" cxnId="{77AEE4BE-21F2-40A4-8D36-C18A5C2547B0}">
      <dgm:prSet/>
      <dgm:spPr/>
      <dgm:t>
        <a:bodyPr/>
        <a:lstStyle/>
        <a:p>
          <a:endParaRPr lang="en-IN"/>
        </a:p>
      </dgm:t>
    </dgm:pt>
    <dgm:pt modelId="{C726BDA6-1382-445E-8BC5-9EC025CC5002}" type="sibTrans" cxnId="{77AEE4BE-21F2-40A4-8D36-C18A5C2547B0}">
      <dgm:prSet/>
      <dgm:spPr/>
      <dgm:t>
        <a:bodyPr/>
        <a:lstStyle/>
        <a:p>
          <a:endParaRPr lang="en-IN"/>
        </a:p>
      </dgm:t>
    </dgm:pt>
    <dgm:pt modelId="{EEDE8A87-2E58-46C3-8976-AE9A0CCB81BA}">
      <dgm:prSet custT="1"/>
      <dgm:spPr/>
      <dgm:t>
        <a:bodyPr/>
        <a:lstStyle/>
        <a:p>
          <a:r>
            <a:rPr lang="en-IN" sz="1600" dirty="0">
              <a:latin typeface="Cambria" panose="02040503050406030204" pitchFamily="18" charset="0"/>
              <a:ea typeface="Cambria" panose="02040503050406030204" pitchFamily="18" charset="0"/>
            </a:rPr>
            <a:t>Comprehend the need of File management functions of an Operating System</a:t>
          </a:r>
        </a:p>
      </dgm:t>
    </dgm:pt>
    <dgm:pt modelId="{2F7193A2-0C75-4E01-936C-C9D8B11B9FC9}" type="parTrans" cxnId="{5AB1BD24-2206-4377-9AA6-2C59EECD7391}">
      <dgm:prSet/>
      <dgm:spPr/>
      <dgm:t>
        <a:bodyPr/>
        <a:lstStyle/>
        <a:p>
          <a:endParaRPr lang="en-IN"/>
        </a:p>
      </dgm:t>
    </dgm:pt>
    <dgm:pt modelId="{6242969F-D5D7-4C84-9B1D-CE1EA0108F65}" type="sibTrans" cxnId="{5AB1BD24-2206-4377-9AA6-2C59EECD7391}">
      <dgm:prSet/>
      <dgm:spPr/>
      <dgm:t>
        <a:bodyPr/>
        <a:lstStyle/>
        <a:p>
          <a:endParaRPr lang="en-IN"/>
        </a:p>
      </dgm:t>
    </dgm:pt>
    <dgm:pt modelId="{B8C49CD3-FE09-46EF-9A6B-F786BBAD4993}">
      <dgm:prSet phldrT="[Text]" custT="1"/>
      <dgm:spPr/>
      <dgm:t>
        <a:bodyPr/>
        <a:lstStyle/>
        <a:p>
          <a:r>
            <a:rPr lang="en-IN" sz="2000" dirty="0">
              <a:latin typeface="Cambria" panose="02040503050406030204" pitchFamily="18" charset="0"/>
              <a:ea typeface="Cambria" panose="02040503050406030204" pitchFamily="18" charset="0"/>
            </a:rPr>
            <a:t>Course Learning Outcomes</a:t>
          </a:r>
        </a:p>
      </dgm:t>
    </dgm:pt>
    <dgm:pt modelId="{8AC71B87-951F-472D-A491-E9319C1197EA}" type="parTrans" cxnId="{07DE15F3-221D-42EE-A432-805FA397E3C6}">
      <dgm:prSet/>
      <dgm:spPr/>
      <dgm:t>
        <a:bodyPr/>
        <a:lstStyle/>
        <a:p>
          <a:endParaRPr lang="en-IN"/>
        </a:p>
      </dgm:t>
    </dgm:pt>
    <dgm:pt modelId="{C876E869-05EF-4E5E-8D50-0329B4C4ECFC}" type="sibTrans" cxnId="{07DE15F3-221D-42EE-A432-805FA397E3C6}">
      <dgm:prSet/>
      <dgm:spPr/>
      <dgm:t>
        <a:bodyPr/>
        <a:lstStyle/>
        <a:p>
          <a:endParaRPr lang="en-IN"/>
        </a:p>
      </dgm:t>
    </dgm:pt>
    <dgm:pt modelId="{34032C73-4757-4502-9F89-6701E66C5F51}">
      <dgm:prSet phldrT="[Text]" custT="1"/>
      <dgm:spPr/>
      <dgm:t>
        <a:bodyPr/>
        <a:lstStyle/>
        <a:p>
          <a:r>
            <a:rPr lang="en-US" sz="1600" dirty="0">
              <a:latin typeface="Cambria" panose="02040503050406030204" pitchFamily="18" charset="0"/>
              <a:ea typeface="Cambria" panose="02040503050406030204" pitchFamily="18" charset="0"/>
            </a:rPr>
            <a:t>Find the significance of device management role of an Operating system</a:t>
          </a:r>
          <a:endParaRPr lang="en-IN" sz="1600" dirty="0">
            <a:latin typeface="Cambria" panose="02040503050406030204" pitchFamily="18" charset="0"/>
            <a:ea typeface="Cambria" panose="02040503050406030204" pitchFamily="18" charset="0"/>
          </a:endParaRPr>
        </a:p>
      </dgm:t>
    </dgm:pt>
    <dgm:pt modelId="{4DEB2010-ADE8-41FA-8E79-2B964ED0B38B}" type="parTrans" cxnId="{0EBB69D3-12F5-404D-AF24-B672050E8E15}">
      <dgm:prSet/>
      <dgm:spPr/>
      <dgm:t>
        <a:bodyPr/>
        <a:lstStyle/>
        <a:p>
          <a:endParaRPr lang="en-IN"/>
        </a:p>
      </dgm:t>
    </dgm:pt>
    <dgm:pt modelId="{DB99BBF4-9015-4789-AD99-599BA51CF3E0}" type="sibTrans" cxnId="{0EBB69D3-12F5-404D-AF24-B672050E8E15}">
      <dgm:prSet/>
      <dgm:spPr/>
      <dgm:t>
        <a:bodyPr/>
        <a:lstStyle/>
        <a:p>
          <a:endParaRPr lang="en-IN"/>
        </a:p>
      </dgm:t>
    </dgm:pt>
    <dgm:pt modelId="{640981A6-9FCE-4620-9628-CD0437330210}">
      <dgm:prSet phldrT="[Text]" custT="1"/>
      <dgm:spPr/>
      <dgm:t>
        <a:bodyPr/>
        <a:lstStyle/>
        <a:p>
          <a:r>
            <a:rPr lang="en-US" sz="1600" dirty="0">
              <a:latin typeface="Cambria" panose="02040503050406030204" pitchFamily="18" charset="0"/>
              <a:ea typeface="Cambria" panose="02040503050406030204" pitchFamily="18" charset="0"/>
            </a:rPr>
            <a:t>Recognize the essentials of File Management of an Operating system</a:t>
          </a:r>
          <a:endParaRPr lang="en-IN" sz="1600" dirty="0">
            <a:latin typeface="Cambria" panose="02040503050406030204" pitchFamily="18" charset="0"/>
            <a:ea typeface="Cambria" panose="02040503050406030204" pitchFamily="18" charset="0"/>
          </a:endParaRPr>
        </a:p>
      </dgm:t>
    </dgm:pt>
    <dgm:pt modelId="{D59EC7AF-6794-40A6-8353-D0D0054DFC15}" type="sibTrans" cxnId="{B4CD53CE-6E9E-4598-8AC8-146F448D2BF8}">
      <dgm:prSet/>
      <dgm:spPr/>
      <dgm:t>
        <a:bodyPr/>
        <a:lstStyle/>
        <a:p>
          <a:endParaRPr lang="en-IN"/>
        </a:p>
      </dgm:t>
    </dgm:pt>
    <dgm:pt modelId="{7CB2F4CD-2DB7-4473-99B4-8BB4E60C59B3}" type="parTrans" cxnId="{B4CD53CE-6E9E-4598-8AC8-146F448D2BF8}">
      <dgm:prSet/>
      <dgm:spPr/>
      <dgm:t>
        <a:bodyPr/>
        <a:lstStyle/>
        <a:p>
          <a:endParaRPr lang="en-IN"/>
        </a:p>
      </dgm:t>
    </dgm:pt>
    <dgm:pt modelId="{E21FCEE4-42F0-4035-A720-BF22CE38F822}" type="pres">
      <dgm:prSet presAssocID="{1B3C5A23-1E62-4C3B-B36C-22E389885DBF}" presName="Name0" presStyleCnt="0">
        <dgm:presLayoutVars>
          <dgm:dir/>
          <dgm:animLvl val="lvl"/>
          <dgm:resizeHandles val="exact"/>
        </dgm:presLayoutVars>
      </dgm:prSet>
      <dgm:spPr/>
    </dgm:pt>
    <dgm:pt modelId="{83B76F9E-F944-44FF-AEE1-158A52562C98}" type="pres">
      <dgm:prSet presAssocID="{6E7CD89B-A80C-4F88-8169-11EF90FE6627}" presName="linNode" presStyleCnt="0"/>
      <dgm:spPr/>
    </dgm:pt>
    <dgm:pt modelId="{899F3A8F-4302-4F7A-B432-69B6C9AD8EC0}" type="pres">
      <dgm:prSet presAssocID="{6E7CD89B-A80C-4F88-8169-11EF90FE6627}" presName="parentText" presStyleLbl="node1" presStyleIdx="0" presStyleCnt="2" custScaleX="86683">
        <dgm:presLayoutVars>
          <dgm:chMax val="1"/>
          <dgm:bulletEnabled val="1"/>
        </dgm:presLayoutVars>
      </dgm:prSet>
      <dgm:spPr/>
    </dgm:pt>
    <dgm:pt modelId="{259F4FC4-55C9-4593-9177-1D2740681A98}" type="pres">
      <dgm:prSet presAssocID="{6E7CD89B-A80C-4F88-8169-11EF90FE6627}" presName="descendantText" presStyleLbl="alignAccFollowNode1" presStyleIdx="0" presStyleCnt="2">
        <dgm:presLayoutVars>
          <dgm:bulletEnabled val="1"/>
        </dgm:presLayoutVars>
      </dgm:prSet>
      <dgm:spPr/>
    </dgm:pt>
    <dgm:pt modelId="{40872DE4-A8B4-4393-BB87-AB259A9231AF}" type="pres">
      <dgm:prSet presAssocID="{ECC26341-9587-4BD6-9348-898F4B984FC0}" presName="sp" presStyleCnt="0"/>
      <dgm:spPr/>
    </dgm:pt>
    <dgm:pt modelId="{0EAED778-23A4-4C0F-9A06-4C9000548B06}" type="pres">
      <dgm:prSet presAssocID="{B8C49CD3-FE09-46EF-9A6B-F786BBAD4993}" presName="linNode" presStyleCnt="0"/>
      <dgm:spPr/>
    </dgm:pt>
    <dgm:pt modelId="{49549F19-2C7E-41E2-9709-A80023336566}" type="pres">
      <dgm:prSet presAssocID="{B8C49CD3-FE09-46EF-9A6B-F786BBAD4993}" presName="parentText" presStyleLbl="node1" presStyleIdx="1" presStyleCnt="2" custScaleX="86683">
        <dgm:presLayoutVars>
          <dgm:chMax val="1"/>
          <dgm:bulletEnabled val="1"/>
        </dgm:presLayoutVars>
      </dgm:prSet>
      <dgm:spPr/>
    </dgm:pt>
    <dgm:pt modelId="{A92E7A08-207B-4BF7-9270-7A41CCA555DD}" type="pres">
      <dgm:prSet presAssocID="{B8C49CD3-FE09-46EF-9A6B-F786BBAD4993}" presName="descendantText" presStyleLbl="alignAccFollowNode1" presStyleIdx="1" presStyleCnt="2">
        <dgm:presLayoutVars>
          <dgm:bulletEnabled val="1"/>
        </dgm:presLayoutVars>
      </dgm:prSet>
      <dgm:spPr/>
    </dgm:pt>
  </dgm:ptLst>
  <dgm:cxnLst>
    <dgm:cxn modelId="{B7A9C50D-D40B-4826-9F84-C7DF02A15356}" type="presOf" srcId="{34032C73-4757-4502-9F89-6701E66C5F51}" destId="{A92E7A08-207B-4BF7-9270-7A41CCA555DD}" srcOrd="0" destOrd="0" presId="urn:microsoft.com/office/officeart/2005/8/layout/vList5"/>
    <dgm:cxn modelId="{44C39A1A-24F2-424C-B684-D652FCF2CE42}" type="presOf" srcId="{B8C49CD3-FE09-46EF-9A6B-F786BBAD4993}" destId="{49549F19-2C7E-41E2-9709-A80023336566}" srcOrd="0" destOrd="0" presId="urn:microsoft.com/office/officeart/2005/8/layout/vList5"/>
    <dgm:cxn modelId="{0220AA1B-2265-46FB-BCF1-71BD6AAA6FB3}" type="presOf" srcId="{6E7CD89B-A80C-4F88-8169-11EF90FE6627}" destId="{899F3A8F-4302-4F7A-B432-69B6C9AD8EC0}" srcOrd="0" destOrd="0" presId="urn:microsoft.com/office/officeart/2005/8/layout/vList5"/>
    <dgm:cxn modelId="{5AB1BD24-2206-4377-9AA6-2C59EECD7391}" srcId="{6E7CD89B-A80C-4F88-8169-11EF90FE6627}" destId="{EEDE8A87-2E58-46C3-8976-AE9A0CCB81BA}" srcOrd="1" destOrd="0" parTransId="{2F7193A2-0C75-4E01-936C-C9D8B11B9FC9}" sibTransId="{6242969F-D5D7-4C84-9B1D-CE1EA0108F65}"/>
    <dgm:cxn modelId="{EE9FED44-9EE1-4E07-B32B-5F3CD4C57F58}" srcId="{1B3C5A23-1E62-4C3B-B36C-22E389885DBF}" destId="{6E7CD89B-A80C-4F88-8169-11EF90FE6627}" srcOrd="0" destOrd="0" parTransId="{8932804C-72A6-4FFA-932B-FD5F39B3BB40}" sibTransId="{ECC26341-9587-4BD6-9348-898F4B984FC0}"/>
    <dgm:cxn modelId="{1FE9AB8D-57F7-4B76-9437-1C33DF3F6EF3}" type="presOf" srcId="{F7B347F9-E94F-42FB-85B2-80169EDC70F5}" destId="{259F4FC4-55C9-4593-9177-1D2740681A98}" srcOrd="0" destOrd="0" presId="urn:microsoft.com/office/officeart/2005/8/layout/vList5"/>
    <dgm:cxn modelId="{8CF8079A-37E8-4B5E-83B4-23B820CED63C}" type="presOf" srcId="{EEDE8A87-2E58-46C3-8976-AE9A0CCB81BA}" destId="{259F4FC4-55C9-4593-9177-1D2740681A98}" srcOrd="0" destOrd="1" presId="urn:microsoft.com/office/officeart/2005/8/layout/vList5"/>
    <dgm:cxn modelId="{681A7EAB-2081-48A6-A851-059223332AC2}" type="presOf" srcId="{1B3C5A23-1E62-4C3B-B36C-22E389885DBF}" destId="{E21FCEE4-42F0-4035-A720-BF22CE38F822}" srcOrd="0" destOrd="0" presId="urn:microsoft.com/office/officeart/2005/8/layout/vList5"/>
    <dgm:cxn modelId="{77AEE4BE-21F2-40A4-8D36-C18A5C2547B0}" srcId="{6E7CD89B-A80C-4F88-8169-11EF90FE6627}" destId="{F7B347F9-E94F-42FB-85B2-80169EDC70F5}" srcOrd="0" destOrd="0" parTransId="{75C148D8-C2E7-44F0-94F9-E1FE99BF1BBD}" sibTransId="{C726BDA6-1382-445E-8BC5-9EC025CC5002}"/>
    <dgm:cxn modelId="{B4CD53CE-6E9E-4598-8AC8-146F448D2BF8}" srcId="{B8C49CD3-FE09-46EF-9A6B-F786BBAD4993}" destId="{640981A6-9FCE-4620-9628-CD0437330210}" srcOrd="1" destOrd="0" parTransId="{7CB2F4CD-2DB7-4473-99B4-8BB4E60C59B3}" sibTransId="{D59EC7AF-6794-40A6-8353-D0D0054DFC15}"/>
    <dgm:cxn modelId="{0EBB69D3-12F5-404D-AF24-B672050E8E15}" srcId="{B8C49CD3-FE09-46EF-9A6B-F786BBAD4993}" destId="{34032C73-4757-4502-9F89-6701E66C5F51}" srcOrd="0" destOrd="0" parTransId="{4DEB2010-ADE8-41FA-8E79-2B964ED0B38B}" sibTransId="{DB99BBF4-9015-4789-AD99-599BA51CF3E0}"/>
    <dgm:cxn modelId="{07DE15F3-221D-42EE-A432-805FA397E3C6}" srcId="{1B3C5A23-1E62-4C3B-B36C-22E389885DBF}" destId="{B8C49CD3-FE09-46EF-9A6B-F786BBAD4993}" srcOrd="1" destOrd="0" parTransId="{8AC71B87-951F-472D-A491-E9319C1197EA}" sibTransId="{C876E869-05EF-4E5E-8D50-0329B4C4ECFC}"/>
    <dgm:cxn modelId="{9E8784FF-DBBD-48A3-934F-DB7519B23543}" type="presOf" srcId="{640981A6-9FCE-4620-9628-CD0437330210}" destId="{A92E7A08-207B-4BF7-9270-7A41CCA555DD}" srcOrd="0" destOrd="1" presId="urn:microsoft.com/office/officeart/2005/8/layout/vList5"/>
    <dgm:cxn modelId="{388242B5-7537-49A2-8D18-9FF7C05D3BEB}" type="presParOf" srcId="{E21FCEE4-42F0-4035-A720-BF22CE38F822}" destId="{83B76F9E-F944-44FF-AEE1-158A52562C98}" srcOrd="0" destOrd="0" presId="urn:microsoft.com/office/officeart/2005/8/layout/vList5"/>
    <dgm:cxn modelId="{710D18BE-6EA6-4E45-A85B-2F28D117A121}" type="presParOf" srcId="{83B76F9E-F944-44FF-AEE1-158A52562C98}" destId="{899F3A8F-4302-4F7A-B432-69B6C9AD8EC0}" srcOrd="0" destOrd="0" presId="urn:microsoft.com/office/officeart/2005/8/layout/vList5"/>
    <dgm:cxn modelId="{7FAE5915-09FC-4C2E-8C6A-1F72577C162D}" type="presParOf" srcId="{83B76F9E-F944-44FF-AEE1-158A52562C98}" destId="{259F4FC4-55C9-4593-9177-1D2740681A98}" srcOrd="1" destOrd="0" presId="urn:microsoft.com/office/officeart/2005/8/layout/vList5"/>
    <dgm:cxn modelId="{61E59BB1-E7D6-4512-8CFF-C8D668A9B668}" type="presParOf" srcId="{E21FCEE4-42F0-4035-A720-BF22CE38F822}" destId="{40872DE4-A8B4-4393-BB87-AB259A9231AF}" srcOrd="1" destOrd="0" presId="urn:microsoft.com/office/officeart/2005/8/layout/vList5"/>
    <dgm:cxn modelId="{AC440C10-F2A8-47FF-ACB2-6D145CD9542B}" type="presParOf" srcId="{E21FCEE4-42F0-4035-A720-BF22CE38F822}" destId="{0EAED778-23A4-4C0F-9A06-4C9000548B06}" srcOrd="2" destOrd="0" presId="urn:microsoft.com/office/officeart/2005/8/layout/vList5"/>
    <dgm:cxn modelId="{380E0622-54A2-4B1B-98E3-369DC724F5D7}" type="presParOf" srcId="{0EAED778-23A4-4C0F-9A06-4C9000548B06}" destId="{49549F19-2C7E-41E2-9709-A80023336566}" srcOrd="0" destOrd="0" presId="urn:microsoft.com/office/officeart/2005/8/layout/vList5"/>
    <dgm:cxn modelId="{1DEF85A9-473A-4DB7-B583-2CDF5595601F}" type="presParOf" srcId="{0EAED778-23A4-4C0F-9A06-4C9000548B06}" destId="{A92E7A08-207B-4BF7-9270-7A41CCA555D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4FC4-55C9-4593-9177-1D2740681A98}">
      <dsp:nvSpPr>
        <dsp:cNvPr id="0" name=""/>
        <dsp:cNvSpPr/>
      </dsp:nvSpPr>
      <dsp:spPr>
        <a:xfrm rot="5400000">
          <a:off x="5790923" y="-2159814"/>
          <a:ext cx="1744503" cy="6500368"/>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latin typeface="Cambria" panose="02040503050406030204" pitchFamily="18" charset="0"/>
              <a:ea typeface="Cambria" panose="02040503050406030204" pitchFamily="18" charset="0"/>
            </a:rPr>
            <a:t>Realize the significance of Device management part of an Operating System</a:t>
          </a:r>
        </a:p>
        <a:p>
          <a:pPr marL="171450" lvl="1" indent="-171450" algn="l" defTabSz="711200">
            <a:lnSpc>
              <a:spcPct val="90000"/>
            </a:lnSpc>
            <a:spcBef>
              <a:spcPct val="0"/>
            </a:spcBef>
            <a:spcAft>
              <a:spcPct val="15000"/>
            </a:spcAft>
            <a:buChar char="•"/>
          </a:pPr>
          <a:r>
            <a:rPr lang="en-IN" sz="1600" kern="1200" dirty="0">
              <a:latin typeface="Cambria" panose="02040503050406030204" pitchFamily="18" charset="0"/>
              <a:ea typeface="Cambria" panose="02040503050406030204" pitchFamily="18" charset="0"/>
            </a:rPr>
            <a:t>Comprehend the need of File management functions of an Operating System</a:t>
          </a:r>
        </a:p>
      </dsp:txBody>
      <dsp:txXfrm rot="-5400000">
        <a:off x="3412991" y="303278"/>
        <a:ext cx="6415208" cy="1574183"/>
      </dsp:txXfrm>
    </dsp:sp>
    <dsp:sp modelId="{899F3A8F-4302-4F7A-B432-69B6C9AD8EC0}">
      <dsp:nvSpPr>
        <dsp:cNvPr id="0" name=""/>
        <dsp:cNvSpPr/>
      </dsp:nvSpPr>
      <dsp:spPr>
        <a:xfrm>
          <a:off x="243465" y="54"/>
          <a:ext cx="3169526" cy="218062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Course Learning Rationale</a:t>
          </a:r>
        </a:p>
      </dsp:txBody>
      <dsp:txXfrm>
        <a:off x="349915" y="106504"/>
        <a:ext cx="2956626" cy="1967729"/>
      </dsp:txXfrm>
    </dsp:sp>
    <dsp:sp modelId="{A92E7A08-207B-4BF7-9270-7A41CCA555DD}">
      <dsp:nvSpPr>
        <dsp:cNvPr id="0" name=""/>
        <dsp:cNvSpPr/>
      </dsp:nvSpPr>
      <dsp:spPr>
        <a:xfrm rot="5400000">
          <a:off x="5790923" y="129846"/>
          <a:ext cx="1744503" cy="6500368"/>
        </a:xfrm>
        <a:prstGeom prst="round2SameRect">
          <a:avLst/>
        </a:prstGeom>
        <a:solidFill>
          <a:schemeClr val="accent5">
            <a:tint val="40000"/>
            <a:alpha val="90000"/>
            <a:hueOff val="-14099605"/>
            <a:satOff val="-9749"/>
            <a:lumOff val="-783"/>
            <a:alphaOff val="0"/>
          </a:schemeClr>
        </a:solidFill>
        <a:ln w="6350" cap="flat" cmpd="sng" algn="ctr">
          <a:solidFill>
            <a:schemeClr val="accent5">
              <a:tint val="40000"/>
              <a:alpha val="90000"/>
              <a:hueOff val="-14099605"/>
              <a:satOff val="-9749"/>
              <a:lumOff val="-7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Cambria" panose="02040503050406030204" pitchFamily="18" charset="0"/>
              <a:ea typeface="Cambria" panose="02040503050406030204" pitchFamily="18" charset="0"/>
            </a:rPr>
            <a:t>Find the significance of device management role of an Operating system</a:t>
          </a:r>
          <a:endParaRPr lang="en-IN" sz="1600" kern="1200" dirty="0">
            <a:latin typeface="Cambria" panose="02040503050406030204" pitchFamily="18" charset="0"/>
            <a:ea typeface="Cambria" panose="02040503050406030204" pitchFamily="18" charset="0"/>
          </a:endParaRPr>
        </a:p>
        <a:p>
          <a:pPr marL="171450" lvl="1" indent="-171450" algn="l" defTabSz="711200">
            <a:lnSpc>
              <a:spcPct val="90000"/>
            </a:lnSpc>
            <a:spcBef>
              <a:spcPct val="0"/>
            </a:spcBef>
            <a:spcAft>
              <a:spcPct val="15000"/>
            </a:spcAft>
            <a:buChar char="•"/>
          </a:pPr>
          <a:r>
            <a:rPr lang="en-US" sz="1600" kern="1200" dirty="0">
              <a:latin typeface="Cambria" panose="02040503050406030204" pitchFamily="18" charset="0"/>
              <a:ea typeface="Cambria" panose="02040503050406030204" pitchFamily="18" charset="0"/>
            </a:rPr>
            <a:t>Recognize the essentials of File Management of an Operating system</a:t>
          </a:r>
          <a:endParaRPr lang="en-IN" sz="1600" kern="1200" dirty="0">
            <a:latin typeface="Cambria" panose="02040503050406030204" pitchFamily="18" charset="0"/>
            <a:ea typeface="Cambria" panose="02040503050406030204" pitchFamily="18" charset="0"/>
          </a:endParaRPr>
        </a:p>
      </dsp:txBody>
      <dsp:txXfrm rot="-5400000">
        <a:off x="3412991" y="2592938"/>
        <a:ext cx="6415208" cy="1574183"/>
      </dsp:txXfrm>
    </dsp:sp>
    <dsp:sp modelId="{49549F19-2C7E-41E2-9709-A80023336566}">
      <dsp:nvSpPr>
        <dsp:cNvPr id="0" name=""/>
        <dsp:cNvSpPr/>
      </dsp:nvSpPr>
      <dsp:spPr>
        <a:xfrm>
          <a:off x="243465" y="2289715"/>
          <a:ext cx="3169526" cy="2180629"/>
        </a:xfrm>
        <a:prstGeom prst="roundRect">
          <a:avLst/>
        </a:prstGeom>
        <a:gradFill rotWithShape="0">
          <a:gsLst>
            <a:gs pos="0">
              <a:schemeClr val="accent5">
                <a:hueOff val="-13962209"/>
                <a:satOff val="-16576"/>
                <a:lumOff val="-2354"/>
                <a:alphaOff val="0"/>
                <a:satMod val="103000"/>
                <a:lumMod val="102000"/>
                <a:tint val="94000"/>
              </a:schemeClr>
            </a:gs>
            <a:gs pos="50000">
              <a:schemeClr val="accent5">
                <a:hueOff val="-13962209"/>
                <a:satOff val="-16576"/>
                <a:lumOff val="-2354"/>
                <a:alphaOff val="0"/>
                <a:satMod val="110000"/>
                <a:lumMod val="100000"/>
                <a:shade val="100000"/>
              </a:schemeClr>
            </a:gs>
            <a:gs pos="100000">
              <a:schemeClr val="accent5">
                <a:hueOff val="-13962209"/>
                <a:satOff val="-16576"/>
                <a:lumOff val="-235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Course Learning Outcomes</a:t>
          </a:r>
        </a:p>
      </dsp:txBody>
      <dsp:txXfrm>
        <a:off x="349915" y="2396165"/>
        <a:ext cx="2956626" cy="19677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pPr/>
              <a:t>3/11/2022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p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3/11/2022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1227934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5" name="Rectangle 4"/>
          <p:cNvSpPr/>
          <p:nvPr userDrawn="1"/>
        </p:nvSpPr>
        <p:spPr>
          <a:xfrm>
            <a:off x="10437812" y="152400"/>
            <a:ext cx="1600200" cy="6096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7775B9F-98F9-44DC-8035-EDEF8CA09027}" type="datetime1">
              <a:rPr lang="en-US" smtClean="0"/>
              <a:t>3/11/2022</a:t>
            </a:fld>
            <a:endParaRPr/>
          </a:p>
        </p:txBody>
      </p:sp>
      <p:sp>
        <p:nvSpPr>
          <p:cNvPr id="5" name="Footer Placeholder 4"/>
          <p:cNvSpPr>
            <a:spLocks noGrp="1"/>
          </p:cNvSpPr>
          <p:nvPr>
            <p:ph type="ftr" sz="quarter" idx="11"/>
          </p:nvPr>
        </p:nvSpPr>
        <p:spPr/>
        <p:txBody>
          <a:bodyPr/>
          <a:lstStyle/>
          <a:p>
            <a:r>
              <a:rPr lang="en-IN"/>
              <a:t>Department of CSE</a:t>
            </a:r>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DB586B6-E3FD-4B10-A54B-C825582DED07}" type="datetime1">
              <a:rPr lang="en-US" smtClean="0"/>
              <a:t>3/11/2022</a:t>
            </a:fld>
            <a:endParaRPr/>
          </a:p>
        </p:txBody>
      </p:sp>
      <p:sp>
        <p:nvSpPr>
          <p:cNvPr id="5" name="Footer Placeholder 4"/>
          <p:cNvSpPr>
            <a:spLocks noGrp="1"/>
          </p:cNvSpPr>
          <p:nvPr>
            <p:ph type="ftr" sz="quarter" idx="11"/>
          </p:nvPr>
        </p:nvSpPr>
        <p:spPr/>
        <p:txBody>
          <a:bodyPr/>
          <a:lstStyle/>
          <a:p>
            <a:r>
              <a:rPr lang="en-IN"/>
              <a:t>Department of CSE</a:t>
            </a:r>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2152BBD-4663-46B3-8E5A-4B1D53BD1C9F}" type="datetime1">
              <a:rPr lang="en-US" smtClean="0"/>
              <a:t>3/11/2022</a:t>
            </a:fld>
            <a:endParaRPr dirty="0"/>
          </a:p>
        </p:txBody>
      </p:sp>
      <p:sp>
        <p:nvSpPr>
          <p:cNvPr id="5" name="Footer Placeholder 4"/>
          <p:cNvSpPr>
            <a:spLocks noGrp="1"/>
          </p:cNvSpPr>
          <p:nvPr>
            <p:ph type="ftr" sz="quarter" idx="11"/>
          </p:nvPr>
        </p:nvSpPr>
        <p:spPr/>
        <p:txBody>
          <a:bodyPr/>
          <a:lstStyle/>
          <a:p>
            <a:r>
              <a:rPr lang="en-IN"/>
              <a:t>Department of CSE</a:t>
            </a:r>
            <a:endParaRPr/>
          </a:p>
        </p:txBody>
      </p:sp>
      <p:sp>
        <p:nvSpPr>
          <p:cNvPr id="6" name="Slide Number Placeholder 5"/>
          <p:cNvSpPr>
            <a:spLocks noGrp="1"/>
          </p:cNvSpPr>
          <p:nvPr>
            <p:ph type="sldNum" sz="quarter" idx="12"/>
          </p:nvPr>
        </p:nvSpPr>
        <p:spPr/>
        <p:txBody>
          <a:bodyPr/>
          <a:lstStyle/>
          <a:p>
            <a:fld id="{DA60BA0E-20D0-4E7C-B286-26C960A6788F}" type="slidenum">
              <a:rPr/>
              <a:p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635E26AF-AC57-440D-806E-C1961159E7F3}" type="datetime1">
              <a:rPr lang="en-US" smtClean="0"/>
              <a:t>3/11/2022</a:t>
            </a:fld>
            <a:endParaRPr/>
          </a:p>
        </p:txBody>
      </p:sp>
      <p:sp>
        <p:nvSpPr>
          <p:cNvPr id="6" name="Footer Placeholder 5"/>
          <p:cNvSpPr>
            <a:spLocks noGrp="1"/>
          </p:cNvSpPr>
          <p:nvPr>
            <p:ph type="ftr" sz="quarter" idx="11"/>
          </p:nvPr>
        </p:nvSpPr>
        <p:spPr/>
        <p:txBody>
          <a:bodyPr/>
          <a:lstStyle/>
          <a:p>
            <a:r>
              <a:rPr lang="en-IN"/>
              <a:t>Department of CSE</a:t>
            </a:r>
            <a:endParaRPr/>
          </a:p>
        </p:txBody>
      </p:sp>
      <p:sp>
        <p:nvSpPr>
          <p:cNvPr id="7" name="Slide Number Placeholder 6"/>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0731A3A1-F707-4A02-9718-7EFD359BB732}" type="datetime1">
              <a:rPr lang="en-US" smtClean="0"/>
              <a:t>3/11/2022</a:t>
            </a:fld>
            <a:endParaRPr/>
          </a:p>
        </p:txBody>
      </p:sp>
      <p:sp>
        <p:nvSpPr>
          <p:cNvPr id="8" name="Footer Placeholder 7"/>
          <p:cNvSpPr>
            <a:spLocks noGrp="1"/>
          </p:cNvSpPr>
          <p:nvPr>
            <p:ph type="ftr" sz="quarter" idx="11"/>
          </p:nvPr>
        </p:nvSpPr>
        <p:spPr/>
        <p:txBody>
          <a:bodyPr/>
          <a:lstStyle/>
          <a:p>
            <a:r>
              <a:rPr lang="en-IN"/>
              <a:t>Department of CSE</a:t>
            </a:r>
            <a:endParaRPr/>
          </a:p>
        </p:txBody>
      </p:sp>
      <p:sp>
        <p:nvSpPr>
          <p:cNvPr id="9" name="Slide Number Placeholder 8"/>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7FA930A-93E9-4BEE-8553-0D210F2CF916}" type="datetime1">
              <a:rPr lang="en-US" smtClean="0"/>
              <a:t>3/11/2022</a:t>
            </a:fld>
            <a:endParaRPr/>
          </a:p>
        </p:txBody>
      </p:sp>
      <p:sp>
        <p:nvSpPr>
          <p:cNvPr id="4" name="Footer Placeholder 3"/>
          <p:cNvSpPr>
            <a:spLocks noGrp="1"/>
          </p:cNvSpPr>
          <p:nvPr>
            <p:ph type="ftr" sz="quarter" idx="11"/>
          </p:nvPr>
        </p:nvSpPr>
        <p:spPr/>
        <p:txBody>
          <a:bodyPr/>
          <a:lstStyle/>
          <a:p>
            <a:r>
              <a:rPr lang="en-IN"/>
              <a:t>Department of CSE</a:t>
            </a:r>
            <a:endParaRPr/>
          </a:p>
        </p:txBody>
      </p:sp>
      <p:sp>
        <p:nvSpPr>
          <p:cNvPr id="5" name="Slide Number Placeholder 4"/>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F6E80-FBAE-46EF-93C5-BB282B3AF2C6}" type="datetime1">
              <a:rPr lang="en-US" smtClean="0"/>
              <a:t>3/11/2022</a:t>
            </a:fld>
            <a:endParaRPr/>
          </a:p>
        </p:txBody>
      </p:sp>
      <p:sp>
        <p:nvSpPr>
          <p:cNvPr id="3" name="Footer Placeholder 2"/>
          <p:cNvSpPr>
            <a:spLocks noGrp="1"/>
          </p:cNvSpPr>
          <p:nvPr>
            <p:ph type="ftr" sz="quarter" idx="11"/>
          </p:nvPr>
        </p:nvSpPr>
        <p:spPr/>
        <p:txBody>
          <a:bodyPr/>
          <a:lstStyle/>
          <a:p>
            <a:r>
              <a:rPr lang="en-IN"/>
              <a:t>Department of CSE</a:t>
            </a:r>
            <a:endParaRPr/>
          </a:p>
        </p:txBody>
      </p:sp>
      <p:sp>
        <p:nvSpPr>
          <p:cNvPr id="4" name="Slide Number Placeholder 3"/>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AF2D361-5650-450A-A960-D8C460A906B8}" type="datetime1">
              <a:rPr lang="en-US" smtClean="0"/>
              <a:t>3/11/2022</a:t>
            </a:fld>
            <a:endParaRPr/>
          </a:p>
        </p:txBody>
      </p:sp>
      <p:sp>
        <p:nvSpPr>
          <p:cNvPr id="6" name="Footer Placeholder 5"/>
          <p:cNvSpPr>
            <a:spLocks noGrp="1"/>
          </p:cNvSpPr>
          <p:nvPr>
            <p:ph type="ftr" sz="quarter" idx="11"/>
          </p:nvPr>
        </p:nvSpPr>
        <p:spPr/>
        <p:txBody>
          <a:bodyPr/>
          <a:lstStyle/>
          <a:p>
            <a:r>
              <a:rPr lang="en-IN"/>
              <a:t>Department of CSE</a:t>
            </a:r>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91CC5FB-4AAA-431E-9538-9F83891DC8E0}" type="datetime1">
              <a:rPr lang="en-US" smtClean="0"/>
              <a:t>3/11/2022</a:t>
            </a:fld>
            <a:endParaRPr/>
          </a:p>
        </p:txBody>
      </p:sp>
      <p:sp>
        <p:nvSpPr>
          <p:cNvPr id="6" name="Footer Placeholder 5"/>
          <p:cNvSpPr>
            <a:spLocks noGrp="1"/>
          </p:cNvSpPr>
          <p:nvPr>
            <p:ph type="ftr" sz="quarter" idx="11"/>
          </p:nvPr>
        </p:nvSpPr>
        <p:spPr/>
        <p:txBody>
          <a:bodyPr/>
          <a:lstStyle/>
          <a:p>
            <a:r>
              <a:rPr lang="en-IN"/>
              <a:t>Department of CSE</a:t>
            </a:r>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18C79006-3665-40F6-A1F7-5AF1F735345F}" type="datetime1">
              <a:rPr lang="en-US" smtClean="0"/>
              <a:t>3/11/2022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r>
              <a:rPr lang="en-US"/>
              <a:t>Department of CSE</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
        <p:nvSpPr>
          <p:cNvPr id="7" name="Rectangle 6"/>
          <p:cNvSpPr/>
          <p:nvPr userDrawn="1"/>
        </p:nvSpPr>
        <p:spPr>
          <a:xfrm>
            <a:off x="10436463" y="76200"/>
            <a:ext cx="1676400" cy="533400"/>
          </a:xfrm>
          <a:prstGeom prst="rect">
            <a:avLst/>
          </a:prstGeom>
          <a:blipFill>
            <a:blip r:embed="rId1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lxr.linux.no/" TargetMode="External"/><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117309" y="1143000"/>
            <a:ext cx="10157354" cy="5029200"/>
          </a:xfrm>
        </p:spPr>
        <p:txBody>
          <a:bodyPr>
            <a:normAutofit/>
          </a:bodyPr>
          <a:lstStyle/>
          <a:p>
            <a:pPr marL="0" indent="0" algn="ctr">
              <a:buNone/>
            </a:pPr>
            <a:r>
              <a:rPr lang="en-US" sz="3600" b="1" dirty="0"/>
              <a:t>18CSC205J – Operating Systems – Unit V</a:t>
            </a:r>
          </a:p>
          <a:p>
            <a:pPr marL="0" indent="0" algn="ctr">
              <a:buNone/>
            </a:pPr>
            <a:endParaRPr lang="en-US" sz="3600" b="1" dirty="0"/>
          </a:p>
          <a:p>
            <a:pPr marL="0" indent="0" algn="ctr">
              <a:buNone/>
            </a:pPr>
            <a:r>
              <a:rPr lang="en-US" sz="3600" b="1" dirty="0"/>
              <a:t>STORAGE MANAGEMENT AND FILE MANAGEMENT</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a:t>
            </a:fld>
            <a:endParaRPr lang="en-US"/>
          </a:p>
        </p:txBody>
      </p:sp>
      <p:sp>
        <p:nvSpPr>
          <p:cNvPr id="2" name="Date Placeholder 1">
            <a:extLst>
              <a:ext uri="{FF2B5EF4-FFF2-40B4-BE49-F238E27FC236}">
                <a16:creationId xmlns:a16="http://schemas.microsoft.com/office/drawing/2014/main" id="{B183D39D-160E-4D77-8F80-1E5383AA19BD}"/>
              </a:ext>
            </a:extLst>
          </p:cNvPr>
          <p:cNvSpPr>
            <a:spLocks noGrp="1"/>
          </p:cNvSpPr>
          <p:nvPr>
            <p:ph type="dt" sz="half" idx="10"/>
          </p:nvPr>
        </p:nvSpPr>
        <p:spPr/>
        <p:txBody>
          <a:bodyPr/>
          <a:lstStyle/>
          <a:p>
            <a:fld id="{7E44B994-1BA0-4218-8E90-36B5DBDFD1D6}" type="datetime1">
              <a:rPr lang="en-US" smtClean="0"/>
              <a:t>3/11/2022</a:t>
            </a:fld>
            <a:endParaRPr lang="en-US" dirty="0"/>
          </a:p>
        </p:txBody>
      </p:sp>
      <p:sp>
        <p:nvSpPr>
          <p:cNvPr id="3" name="Footer Placeholder 2">
            <a:extLst>
              <a:ext uri="{FF2B5EF4-FFF2-40B4-BE49-F238E27FC236}">
                <a16:creationId xmlns:a16="http://schemas.microsoft.com/office/drawing/2014/main" id="{8A1B4A9C-4C6F-44BE-85A1-5F02B79C455C}"/>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40814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76200"/>
            <a:ext cx="11047651" cy="1219200"/>
          </a:xfrm>
        </p:spPr>
        <p:txBody>
          <a:bodyPr>
            <a:normAutofit/>
          </a:bodyPr>
          <a:lstStyle/>
          <a:p>
            <a:r>
              <a:rPr lang="en-US" sz="3000" dirty="0"/>
              <a:t>Terms to be considered for calculating Hard Disk Performance</a:t>
            </a:r>
          </a:p>
        </p:txBody>
      </p:sp>
      <p:sp>
        <p:nvSpPr>
          <p:cNvPr id="3" name="Content Placeholder 2"/>
          <p:cNvSpPr>
            <a:spLocks noGrp="1"/>
          </p:cNvSpPr>
          <p:nvPr>
            <p:ph sz="half" idx="1"/>
          </p:nvPr>
        </p:nvSpPr>
        <p:spPr>
          <a:xfrm>
            <a:off x="1117308" y="1701800"/>
            <a:ext cx="10463503" cy="4470400"/>
          </a:xfrm>
        </p:spPr>
        <p:txBody>
          <a:bodyPr>
            <a:normAutofit fontScale="92500"/>
          </a:bodyPr>
          <a:lstStyle/>
          <a:p>
            <a:r>
              <a:rPr lang="en-US" dirty="0"/>
              <a:t>1</a:t>
            </a:r>
            <a:r>
              <a:rPr lang="en-US" b="1" dirty="0"/>
              <a:t>. </a:t>
            </a:r>
            <a:r>
              <a:rPr lang="en-US" b="1" u="sng" dirty="0"/>
              <a:t>Seek time- </a:t>
            </a:r>
            <a:r>
              <a:rPr lang="en-US" dirty="0"/>
              <a:t>Seek time is the time taken to locate the disk arm to a specified track where the data is to be read or write. So the disk scheduling algorithm that gives minimum average seek time is better.</a:t>
            </a:r>
          </a:p>
          <a:p>
            <a:r>
              <a:rPr lang="en-US" dirty="0"/>
              <a:t>2. </a:t>
            </a:r>
            <a:r>
              <a:rPr lang="en-US" b="1" u="sng" dirty="0"/>
              <a:t>Rotational Latency:</a:t>
            </a:r>
            <a:r>
              <a:rPr lang="en-US" dirty="0"/>
              <a:t> Rotational Latency is the time taken by the desired sector of disk to rotate into a position so that it can access the read/write heads. So the disk scheduling algorithm that gives minimum rotational latency is better.</a:t>
            </a:r>
          </a:p>
          <a:p>
            <a:r>
              <a:rPr lang="en-US" dirty="0"/>
              <a:t>3. </a:t>
            </a:r>
            <a:r>
              <a:rPr lang="en-US" b="1" u="sng" dirty="0"/>
              <a:t>Transfer Time:</a:t>
            </a:r>
            <a:r>
              <a:rPr lang="en-US" dirty="0"/>
              <a:t> Transfer time is the time to transfer the data. It depends on the rotating speed of the disk and number of bytes to be transferred.</a:t>
            </a:r>
          </a:p>
          <a:p>
            <a:r>
              <a:rPr lang="en-US" dirty="0"/>
              <a:t>4.</a:t>
            </a:r>
            <a:r>
              <a:rPr lang="en-US" b="1" u="sng" dirty="0"/>
              <a:t> Disk Access Time:</a:t>
            </a:r>
            <a:r>
              <a:rPr lang="en-US" b="1" dirty="0"/>
              <a:t> </a:t>
            </a:r>
            <a:r>
              <a:rPr lang="en-US" dirty="0"/>
              <a:t>Disk Access = Seek time + Rotational latency + Transfer time</a:t>
            </a:r>
          </a:p>
          <a:p>
            <a:pPr marL="0" indent="0">
              <a:buNone/>
            </a:pP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10</a:t>
            </a:fld>
            <a:endParaRPr lang="en-US"/>
          </a:p>
        </p:txBody>
      </p:sp>
      <p:sp>
        <p:nvSpPr>
          <p:cNvPr id="4" name="Date Placeholder 3">
            <a:extLst>
              <a:ext uri="{FF2B5EF4-FFF2-40B4-BE49-F238E27FC236}">
                <a16:creationId xmlns:a16="http://schemas.microsoft.com/office/drawing/2014/main" id="{92AA12BC-9E53-4FBE-BDB7-F2782EA42420}"/>
              </a:ext>
            </a:extLst>
          </p:cNvPr>
          <p:cNvSpPr>
            <a:spLocks noGrp="1"/>
          </p:cNvSpPr>
          <p:nvPr>
            <p:ph type="dt" sz="half" idx="10"/>
          </p:nvPr>
        </p:nvSpPr>
        <p:spPr/>
        <p:txBody>
          <a:bodyPr/>
          <a:lstStyle/>
          <a:p>
            <a:fld id="{B06E1FF8-3F59-490F-99EC-96AEB3A293D7}" type="datetime1">
              <a:rPr lang="en-US" smtClean="0"/>
              <a:t>3/11/2022</a:t>
            </a:fld>
            <a:endParaRPr lang="en-US"/>
          </a:p>
        </p:txBody>
      </p:sp>
      <p:sp>
        <p:nvSpPr>
          <p:cNvPr id="6" name="Footer Placeholder 5">
            <a:extLst>
              <a:ext uri="{FF2B5EF4-FFF2-40B4-BE49-F238E27FC236}">
                <a16:creationId xmlns:a16="http://schemas.microsoft.com/office/drawing/2014/main" id="{BAC3CB92-8791-490E-9101-7A0083EDE15C}"/>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Contiguous Allocation</a:t>
            </a:r>
            <a:endParaRPr lang="en-IN" dirty="0"/>
          </a:p>
        </p:txBody>
      </p:sp>
      <p:sp>
        <p:nvSpPr>
          <p:cNvPr id="3" name="Content Placeholder 2"/>
          <p:cNvSpPr>
            <a:spLocks noGrp="1"/>
          </p:cNvSpPr>
          <p:nvPr>
            <p:ph idx="1"/>
          </p:nvPr>
        </p:nvSpPr>
        <p:spPr/>
        <p:txBody>
          <a:bodyPr>
            <a:normAutofit lnSpcReduction="10000"/>
          </a:bodyPr>
          <a:lstStyle/>
          <a:p>
            <a:r>
              <a:rPr lang="en-US" altLang="en-US" dirty="0"/>
              <a:t>Each file occupies a set of contiguous blocks on the disk</a:t>
            </a:r>
          </a:p>
          <a:p>
            <a:endParaRPr lang="en-US" altLang="en-US" dirty="0"/>
          </a:p>
          <a:p>
            <a:r>
              <a:rPr lang="en-US" altLang="en-US" dirty="0"/>
              <a:t>Simple – only starting location (block #) and length (number of blocks) are required</a:t>
            </a:r>
            <a:br>
              <a:rPr lang="en-US" altLang="en-US" dirty="0"/>
            </a:br>
            <a:endParaRPr lang="en-US" altLang="en-US" dirty="0"/>
          </a:p>
          <a:p>
            <a:r>
              <a:rPr lang="en-US" altLang="en-US" dirty="0"/>
              <a:t>Random access</a:t>
            </a:r>
            <a:br>
              <a:rPr lang="en-US" altLang="en-US" dirty="0"/>
            </a:br>
            <a:endParaRPr lang="en-US" altLang="en-US" dirty="0"/>
          </a:p>
          <a:p>
            <a:r>
              <a:rPr lang="en-US" altLang="en-US" dirty="0"/>
              <a:t>Wasteful of space (dynamic storage-allocation problem)</a:t>
            </a:r>
            <a:br>
              <a:rPr lang="en-US" altLang="en-US" dirty="0"/>
            </a:br>
            <a:endParaRPr lang="en-US" altLang="en-US" dirty="0"/>
          </a:p>
          <a:p>
            <a:r>
              <a:rPr lang="en-US" altLang="en-US" dirty="0"/>
              <a:t>Files cannot grow</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100</a:t>
            </a:fld>
            <a:endParaRPr lang="en-IN"/>
          </a:p>
        </p:txBody>
      </p:sp>
      <p:sp>
        <p:nvSpPr>
          <p:cNvPr id="5" name="Date Placeholder 4">
            <a:extLst>
              <a:ext uri="{FF2B5EF4-FFF2-40B4-BE49-F238E27FC236}">
                <a16:creationId xmlns:a16="http://schemas.microsoft.com/office/drawing/2014/main" id="{7A7C1B84-5E69-415B-9151-1E3CF7A64FC6}"/>
              </a:ext>
            </a:extLst>
          </p:cNvPr>
          <p:cNvSpPr>
            <a:spLocks noGrp="1"/>
          </p:cNvSpPr>
          <p:nvPr>
            <p:ph type="dt" sz="half" idx="10"/>
          </p:nvPr>
        </p:nvSpPr>
        <p:spPr/>
        <p:txBody>
          <a:bodyPr/>
          <a:lstStyle/>
          <a:p>
            <a:fld id="{DD45A5A2-1038-4D23-8867-53A038D5C5F5}" type="datetime1">
              <a:rPr lang="en-US" smtClean="0"/>
              <a:t>3/11/2022</a:t>
            </a:fld>
            <a:endParaRPr lang="en-US" dirty="0"/>
          </a:p>
        </p:txBody>
      </p:sp>
      <p:sp>
        <p:nvSpPr>
          <p:cNvPr id="6" name="Footer Placeholder 5">
            <a:extLst>
              <a:ext uri="{FF2B5EF4-FFF2-40B4-BE49-F238E27FC236}">
                <a16:creationId xmlns:a16="http://schemas.microsoft.com/office/drawing/2014/main" id="{B7511EAD-3F26-420A-9D5D-E4E500949986}"/>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56414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Contiguous Allocation</a:t>
            </a:r>
            <a:endParaRPr lang="en-IN" dirty="0"/>
          </a:p>
        </p:txBody>
      </p:sp>
      <p:sp>
        <p:nvSpPr>
          <p:cNvPr id="3" name="Content Placeholder 2"/>
          <p:cNvSpPr>
            <a:spLocks noGrp="1"/>
          </p:cNvSpPr>
          <p:nvPr>
            <p:ph idx="1"/>
          </p:nvPr>
        </p:nvSpPr>
        <p:spPr/>
        <p:txBody>
          <a:bodyPr/>
          <a:lstStyle/>
          <a:p>
            <a:r>
              <a:rPr lang="en-US" altLang="en-US" dirty="0"/>
              <a:t>Mapping from logical to physical</a:t>
            </a:r>
          </a:p>
          <a:p>
            <a:pPr lvl="1"/>
            <a:r>
              <a:rPr lang="en-US" altLang="en-US" dirty="0">
                <a:latin typeface="Times New Roman" panose="02020603050405020304" pitchFamily="18" charset="0"/>
              </a:rPr>
              <a:t>Block to be accessed = ! + starting address</a:t>
            </a:r>
          </a:p>
          <a:p>
            <a:pPr lvl="1"/>
            <a:r>
              <a:rPr lang="en-US" altLang="en-US" dirty="0">
                <a:latin typeface="Times New Roman" panose="02020603050405020304" pitchFamily="18" charset="0"/>
              </a:rPr>
              <a:t>Displacement into block = R</a:t>
            </a:r>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101</a:t>
            </a:fld>
            <a:endParaRPr lang="en-IN"/>
          </a:p>
        </p:txBody>
      </p:sp>
      <p:sp>
        <p:nvSpPr>
          <p:cNvPr id="5" name="Text Box 4"/>
          <p:cNvSpPr txBox="1">
            <a:spLocks noChangeArrowheads="1"/>
          </p:cNvSpPr>
          <p:nvPr/>
        </p:nvSpPr>
        <p:spPr bwMode="auto">
          <a:xfrm>
            <a:off x="3960812" y="3972859"/>
            <a:ext cx="1265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LA/512</a:t>
            </a:r>
          </a:p>
        </p:txBody>
      </p:sp>
      <p:sp>
        <p:nvSpPr>
          <p:cNvPr id="7" name="Text Box 5"/>
          <p:cNvSpPr txBox="1">
            <a:spLocks noChangeArrowheads="1"/>
          </p:cNvSpPr>
          <p:nvPr/>
        </p:nvSpPr>
        <p:spPr bwMode="auto">
          <a:xfrm>
            <a:off x="4823617" y="3606147"/>
            <a:ext cx="804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Q</a:t>
            </a:r>
          </a:p>
        </p:txBody>
      </p:sp>
      <p:sp>
        <p:nvSpPr>
          <p:cNvPr id="8" name="Text Box 6"/>
          <p:cNvSpPr txBox="1">
            <a:spLocks noChangeArrowheads="1"/>
          </p:cNvSpPr>
          <p:nvPr/>
        </p:nvSpPr>
        <p:spPr bwMode="auto">
          <a:xfrm>
            <a:off x="4993480" y="4339105"/>
            <a:ext cx="63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R</a:t>
            </a:r>
          </a:p>
        </p:txBody>
      </p:sp>
      <p:cxnSp>
        <p:nvCxnSpPr>
          <p:cNvPr id="10" name="Straight Connector 9"/>
          <p:cNvCxnSpPr/>
          <p:nvPr/>
        </p:nvCxnSpPr>
        <p:spPr>
          <a:xfrm flipV="1">
            <a:off x="4823617" y="3789503"/>
            <a:ext cx="280195" cy="147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23617" y="4339105"/>
            <a:ext cx="280195" cy="183356"/>
          </a:xfrm>
          <a:prstGeom prst="line">
            <a:avLst/>
          </a:prstGeom>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8FCBECA-FEFC-4D7B-BED4-1557BFB90746}"/>
              </a:ext>
            </a:extLst>
          </p:cNvPr>
          <p:cNvSpPr>
            <a:spLocks noGrp="1"/>
          </p:cNvSpPr>
          <p:nvPr>
            <p:ph type="dt" sz="half" idx="10"/>
          </p:nvPr>
        </p:nvSpPr>
        <p:spPr/>
        <p:txBody>
          <a:bodyPr/>
          <a:lstStyle/>
          <a:p>
            <a:fld id="{E084531D-D275-4925-9601-D748A3C4653A}" type="datetime1">
              <a:rPr lang="en-US" smtClean="0"/>
              <a:t>3/11/2022</a:t>
            </a:fld>
            <a:endParaRPr lang="en-US" dirty="0"/>
          </a:p>
        </p:txBody>
      </p:sp>
      <p:sp>
        <p:nvSpPr>
          <p:cNvPr id="9" name="Footer Placeholder 8">
            <a:extLst>
              <a:ext uri="{FF2B5EF4-FFF2-40B4-BE49-F238E27FC236}">
                <a16:creationId xmlns:a16="http://schemas.microsoft.com/office/drawing/2014/main" id="{A4C56F71-1688-4D31-B1B2-699691A89924}"/>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32009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Contiguous Allocation of Disk Space</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102</a:t>
            </a:fld>
            <a:endParaRPr lang="en-IN"/>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612" y="1701800"/>
            <a:ext cx="8839200" cy="501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AAC213AB-26BD-464C-A7FA-DB6615DADE7F}"/>
              </a:ext>
            </a:extLst>
          </p:cNvPr>
          <p:cNvSpPr>
            <a:spLocks noGrp="1"/>
          </p:cNvSpPr>
          <p:nvPr>
            <p:ph type="dt" sz="half" idx="10"/>
          </p:nvPr>
        </p:nvSpPr>
        <p:spPr/>
        <p:txBody>
          <a:bodyPr/>
          <a:lstStyle/>
          <a:p>
            <a:fld id="{FD441161-6223-48FE-AE17-95E7082DC684}" type="datetime1">
              <a:rPr lang="en-US" smtClean="0"/>
              <a:t>3/11/2022</a:t>
            </a:fld>
            <a:endParaRPr lang="en-US" dirty="0"/>
          </a:p>
        </p:txBody>
      </p:sp>
      <p:sp>
        <p:nvSpPr>
          <p:cNvPr id="6" name="Footer Placeholder 5">
            <a:extLst>
              <a:ext uri="{FF2B5EF4-FFF2-40B4-BE49-F238E27FC236}">
                <a16:creationId xmlns:a16="http://schemas.microsoft.com/office/drawing/2014/main" id="{349AE2A3-A207-43C1-A796-691C4D551BE3}"/>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8463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Extent-Based Systems</a:t>
            </a:r>
            <a:endParaRPr lang="en-IN" dirty="0"/>
          </a:p>
        </p:txBody>
      </p:sp>
      <p:sp>
        <p:nvSpPr>
          <p:cNvPr id="3" name="Content Placeholder 2"/>
          <p:cNvSpPr>
            <a:spLocks noGrp="1"/>
          </p:cNvSpPr>
          <p:nvPr>
            <p:ph idx="1"/>
          </p:nvPr>
        </p:nvSpPr>
        <p:spPr/>
        <p:txBody>
          <a:bodyPr/>
          <a:lstStyle/>
          <a:p>
            <a:r>
              <a:rPr lang="en-US" altLang="en-US" dirty="0"/>
              <a:t>Many newer file systems (I.e. Veritas File System) use a modified contiguous allocation scheme</a:t>
            </a:r>
          </a:p>
          <a:p>
            <a:endParaRPr lang="en-US" altLang="en-US" dirty="0"/>
          </a:p>
          <a:p>
            <a:r>
              <a:rPr lang="en-US" altLang="en-US" dirty="0"/>
              <a:t>Extent-based file systems allocate disk blocks in extents</a:t>
            </a:r>
          </a:p>
          <a:p>
            <a:endParaRPr lang="en-US" altLang="en-US" dirty="0"/>
          </a:p>
          <a:p>
            <a:r>
              <a:rPr lang="en-US" altLang="en-US" dirty="0"/>
              <a:t>An </a:t>
            </a:r>
            <a:r>
              <a:rPr lang="en-US" altLang="en-US" dirty="0">
                <a:solidFill>
                  <a:srgbClr val="3366FF"/>
                </a:solidFill>
              </a:rPr>
              <a:t>extent </a:t>
            </a:r>
            <a:r>
              <a:rPr lang="en-US" altLang="en-US" dirty="0"/>
              <a:t>is a contiguous block of disks</a:t>
            </a:r>
          </a:p>
          <a:p>
            <a:pPr lvl="1"/>
            <a:r>
              <a:rPr lang="en-US" altLang="en-US" dirty="0"/>
              <a:t>Extents are allocated for file allocation</a:t>
            </a:r>
          </a:p>
          <a:p>
            <a:pPr lvl="1"/>
            <a:r>
              <a:rPr lang="en-US" altLang="en-US" dirty="0"/>
              <a:t>A file consists of one or more extents</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103</a:t>
            </a:fld>
            <a:endParaRPr lang="en-IN"/>
          </a:p>
        </p:txBody>
      </p:sp>
      <p:sp>
        <p:nvSpPr>
          <p:cNvPr id="5" name="Date Placeholder 4">
            <a:extLst>
              <a:ext uri="{FF2B5EF4-FFF2-40B4-BE49-F238E27FC236}">
                <a16:creationId xmlns:a16="http://schemas.microsoft.com/office/drawing/2014/main" id="{F60354DB-2F21-47AB-A6D7-3DDCAB675ED1}"/>
              </a:ext>
            </a:extLst>
          </p:cNvPr>
          <p:cNvSpPr>
            <a:spLocks noGrp="1"/>
          </p:cNvSpPr>
          <p:nvPr>
            <p:ph type="dt" sz="half" idx="10"/>
          </p:nvPr>
        </p:nvSpPr>
        <p:spPr/>
        <p:txBody>
          <a:bodyPr/>
          <a:lstStyle/>
          <a:p>
            <a:fld id="{C139BB89-593F-4AA3-84A7-525E39551D43}" type="datetime1">
              <a:rPr lang="en-US" smtClean="0"/>
              <a:t>3/11/2022</a:t>
            </a:fld>
            <a:endParaRPr lang="en-US" dirty="0"/>
          </a:p>
        </p:txBody>
      </p:sp>
      <p:sp>
        <p:nvSpPr>
          <p:cNvPr id="6" name="Footer Placeholder 5">
            <a:extLst>
              <a:ext uri="{FF2B5EF4-FFF2-40B4-BE49-F238E27FC236}">
                <a16:creationId xmlns:a16="http://schemas.microsoft.com/office/drawing/2014/main" id="{529A19FD-4E5C-4337-B16C-9175ADC01857}"/>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0882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Linked Allocation</a:t>
            </a:r>
            <a:endParaRPr lang="en-IN" dirty="0"/>
          </a:p>
        </p:txBody>
      </p:sp>
      <p:sp>
        <p:nvSpPr>
          <p:cNvPr id="3" name="Content Placeholder 2"/>
          <p:cNvSpPr>
            <a:spLocks noGrp="1"/>
          </p:cNvSpPr>
          <p:nvPr>
            <p:ph idx="1"/>
          </p:nvPr>
        </p:nvSpPr>
        <p:spPr/>
        <p:txBody>
          <a:bodyPr/>
          <a:lstStyle/>
          <a:p>
            <a:pPr marL="0" indent="0">
              <a:buNone/>
            </a:pPr>
            <a:r>
              <a:rPr lang="en-US" altLang="en-US" dirty="0"/>
              <a:t>Each file is a linked list of disk blocks: blocks may be scattered anywhere on the disk.</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104</a:t>
            </a:fld>
            <a:endParaRPr lang="en-IN"/>
          </a:p>
        </p:txBody>
      </p:sp>
      <p:grpSp>
        <p:nvGrpSpPr>
          <p:cNvPr id="5" name="Group 4"/>
          <p:cNvGrpSpPr>
            <a:grpSpLocks/>
          </p:cNvGrpSpPr>
          <p:nvPr/>
        </p:nvGrpSpPr>
        <p:grpSpPr bwMode="auto">
          <a:xfrm>
            <a:off x="3960812" y="3186906"/>
            <a:ext cx="2760662" cy="1500188"/>
            <a:chOff x="1687" y="1576"/>
            <a:chExt cx="1739" cy="945"/>
          </a:xfrm>
        </p:grpSpPr>
        <p:sp>
          <p:nvSpPr>
            <p:cNvPr id="6" name="Rectangle 5"/>
            <p:cNvSpPr>
              <a:spLocks noChangeArrowheads="1"/>
            </p:cNvSpPr>
            <p:nvPr/>
          </p:nvSpPr>
          <p:spPr bwMode="auto">
            <a:xfrm>
              <a:off x="2481" y="1576"/>
              <a:ext cx="945" cy="27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en-US" sz="1800">
                  <a:latin typeface="Helvetica" panose="020B0604020202020204" pitchFamily="34" charset="0"/>
                </a:rPr>
                <a:t>pointer</a:t>
              </a:r>
            </a:p>
          </p:txBody>
        </p:sp>
        <p:sp>
          <p:nvSpPr>
            <p:cNvPr id="7" name="Rectangle 6"/>
            <p:cNvSpPr>
              <a:spLocks noChangeArrowheads="1"/>
            </p:cNvSpPr>
            <p:nvPr/>
          </p:nvSpPr>
          <p:spPr bwMode="auto">
            <a:xfrm>
              <a:off x="2481" y="1848"/>
              <a:ext cx="945" cy="673"/>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8" name="Text Box 7"/>
            <p:cNvSpPr txBox="1">
              <a:spLocks noChangeArrowheads="1"/>
            </p:cNvSpPr>
            <p:nvPr/>
          </p:nvSpPr>
          <p:spPr bwMode="auto">
            <a:xfrm>
              <a:off x="1687" y="1597"/>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block      =</a:t>
              </a:r>
            </a:p>
          </p:txBody>
        </p:sp>
      </p:grpSp>
      <p:sp>
        <p:nvSpPr>
          <p:cNvPr id="9" name="Date Placeholder 8">
            <a:extLst>
              <a:ext uri="{FF2B5EF4-FFF2-40B4-BE49-F238E27FC236}">
                <a16:creationId xmlns:a16="http://schemas.microsoft.com/office/drawing/2014/main" id="{EC9212BC-5FCF-4428-B3C6-350AACDD8E07}"/>
              </a:ext>
            </a:extLst>
          </p:cNvPr>
          <p:cNvSpPr>
            <a:spLocks noGrp="1"/>
          </p:cNvSpPr>
          <p:nvPr>
            <p:ph type="dt" sz="half" idx="10"/>
          </p:nvPr>
        </p:nvSpPr>
        <p:spPr/>
        <p:txBody>
          <a:bodyPr/>
          <a:lstStyle/>
          <a:p>
            <a:fld id="{16A388C4-C229-47BE-A464-D2FF6FB1209C}" type="datetime1">
              <a:rPr lang="en-US" smtClean="0"/>
              <a:t>3/11/2022</a:t>
            </a:fld>
            <a:endParaRPr lang="en-US" dirty="0"/>
          </a:p>
        </p:txBody>
      </p:sp>
      <p:sp>
        <p:nvSpPr>
          <p:cNvPr id="10" name="Footer Placeholder 9">
            <a:extLst>
              <a:ext uri="{FF2B5EF4-FFF2-40B4-BE49-F238E27FC236}">
                <a16:creationId xmlns:a16="http://schemas.microsoft.com/office/drawing/2014/main" id="{F8DF2706-971C-4FC0-84EB-3A0F69FC482F}"/>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18374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Linked Allocation (Cont.)</a:t>
            </a:r>
            <a:endParaRPr lang="en-IN" dirty="0"/>
          </a:p>
        </p:txBody>
      </p:sp>
      <p:sp>
        <p:nvSpPr>
          <p:cNvPr id="3" name="Content Placeholder 2"/>
          <p:cNvSpPr>
            <a:spLocks noGrp="1"/>
          </p:cNvSpPr>
          <p:nvPr>
            <p:ph idx="1"/>
          </p:nvPr>
        </p:nvSpPr>
        <p:spPr>
          <a:xfrm>
            <a:off x="1117309" y="1701799"/>
            <a:ext cx="10157354" cy="4699001"/>
          </a:xfrm>
        </p:spPr>
        <p:txBody>
          <a:bodyPr/>
          <a:lstStyle/>
          <a:p>
            <a:r>
              <a:rPr lang="en-US" altLang="en-US" dirty="0"/>
              <a:t>Simple – need only starting address</a:t>
            </a:r>
          </a:p>
          <a:p>
            <a:r>
              <a:rPr lang="en-US" altLang="en-US" dirty="0"/>
              <a:t>Free-space management system – no waste of space </a:t>
            </a:r>
          </a:p>
          <a:p>
            <a:r>
              <a:rPr lang="en-US" altLang="en-US" dirty="0"/>
              <a:t>No random access</a:t>
            </a:r>
          </a:p>
          <a:p>
            <a:r>
              <a:rPr lang="en-US" altLang="en-US" dirty="0"/>
              <a:t>Mapping</a:t>
            </a:r>
          </a:p>
          <a:p>
            <a:pPr lvl="1">
              <a:buClr>
                <a:schemeClr val="accent2"/>
              </a:buClr>
              <a:buSzPct val="90000"/>
              <a:buFont typeface="Monotype Sorts" charset="2"/>
              <a:buNone/>
            </a:pPr>
            <a:r>
              <a:rPr kumimoji="1" lang="en-US" altLang="en-US" sz="1800" dirty="0">
                <a:latin typeface="Helvetica" panose="020B0604020202020204" pitchFamily="34" charset="0"/>
              </a:rPr>
              <a:t>Block to be accessed is the </a:t>
            </a:r>
            <a:r>
              <a:rPr kumimoji="1" lang="en-US" altLang="en-US" sz="1800" dirty="0" err="1">
                <a:latin typeface="Helvetica" panose="020B0604020202020204" pitchFamily="34" charset="0"/>
              </a:rPr>
              <a:t>Qth</a:t>
            </a:r>
            <a:r>
              <a:rPr kumimoji="1" lang="en-US" altLang="en-US" sz="1800" dirty="0">
                <a:latin typeface="Helvetica" panose="020B0604020202020204" pitchFamily="34" charset="0"/>
              </a:rPr>
              <a:t> block in the linked chain of blocks representing the file.</a:t>
            </a:r>
          </a:p>
          <a:p>
            <a:pPr lvl="1">
              <a:buClr>
                <a:schemeClr val="accent2"/>
              </a:buClr>
              <a:buSzPct val="90000"/>
              <a:buFont typeface="Monotype Sorts" charset="2"/>
              <a:buNone/>
            </a:pPr>
            <a:r>
              <a:rPr kumimoji="1" lang="en-US" altLang="en-US" sz="1800" dirty="0">
                <a:latin typeface="Helvetica" panose="020B0604020202020204" pitchFamily="34" charset="0"/>
              </a:rPr>
              <a:t>Displacement into block = R + 1</a:t>
            </a:r>
          </a:p>
          <a:p>
            <a:pPr>
              <a:spcBef>
                <a:spcPct val="20000"/>
              </a:spcBef>
              <a:buClr>
                <a:schemeClr val="folHlink"/>
              </a:buClr>
              <a:buFont typeface="Monotype Sorts" charset="2"/>
              <a:buNone/>
            </a:pPr>
            <a:r>
              <a:rPr kumimoji="1" lang="en-US" altLang="en-US" sz="1800" dirty="0">
                <a:latin typeface="Helvetica" panose="020B0604020202020204" pitchFamily="34" charset="0"/>
              </a:rPr>
              <a:t>File-allocation table (FAT) – disk-space allocation used by MS-DOS and OS/2.</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105</a:t>
            </a:fld>
            <a:endParaRPr lang="en-IN"/>
          </a:p>
        </p:txBody>
      </p:sp>
      <p:sp>
        <p:nvSpPr>
          <p:cNvPr id="5" name="Text Box 5"/>
          <p:cNvSpPr txBox="1">
            <a:spLocks noChangeArrowheads="1"/>
          </p:cNvSpPr>
          <p:nvPr/>
        </p:nvSpPr>
        <p:spPr bwMode="auto">
          <a:xfrm>
            <a:off x="4265612" y="56388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LA/511</a:t>
            </a:r>
          </a:p>
        </p:txBody>
      </p:sp>
      <p:sp>
        <p:nvSpPr>
          <p:cNvPr id="6" name="Text Box 6"/>
          <p:cNvSpPr txBox="1">
            <a:spLocks noChangeArrowheads="1"/>
          </p:cNvSpPr>
          <p:nvPr/>
        </p:nvSpPr>
        <p:spPr bwMode="auto">
          <a:xfrm>
            <a:off x="5173662" y="5272088"/>
            <a:ext cx="36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Q</a:t>
            </a:r>
          </a:p>
        </p:txBody>
      </p:sp>
      <p:sp>
        <p:nvSpPr>
          <p:cNvPr id="7" name="Text Box 6"/>
          <p:cNvSpPr txBox="1">
            <a:spLocks noChangeArrowheads="1"/>
          </p:cNvSpPr>
          <p:nvPr/>
        </p:nvSpPr>
        <p:spPr bwMode="auto">
          <a:xfrm>
            <a:off x="5181841" y="5935567"/>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R</a:t>
            </a:r>
          </a:p>
        </p:txBody>
      </p:sp>
      <p:cxnSp>
        <p:nvCxnSpPr>
          <p:cNvPr id="9" name="Straight Connector 8"/>
          <p:cNvCxnSpPr>
            <a:endCxn id="6" idx="1"/>
          </p:cNvCxnSpPr>
          <p:nvPr/>
        </p:nvCxnSpPr>
        <p:spPr>
          <a:xfrm flipV="1">
            <a:off x="4951412" y="5455444"/>
            <a:ext cx="222250" cy="18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7" idx="1"/>
          </p:cNvCxnSpPr>
          <p:nvPr/>
        </p:nvCxnSpPr>
        <p:spPr>
          <a:xfrm>
            <a:off x="4951412" y="5935567"/>
            <a:ext cx="230429"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940070E0-063D-450F-A9B1-630F31607842}"/>
              </a:ext>
            </a:extLst>
          </p:cNvPr>
          <p:cNvSpPr>
            <a:spLocks noGrp="1"/>
          </p:cNvSpPr>
          <p:nvPr>
            <p:ph type="dt" sz="half" idx="10"/>
          </p:nvPr>
        </p:nvSpPr>
        <p:spPr/>
        <p:txBody>
          <a:bodyPr/>
          <a:lstStyle/>
          <a:p>
            <a:fld id="{A98AA4E1-6439-4F46-A008-BD3A11D41F7D}" type="datetime1">
              <a:rPr lang="en-US" smtClean="0"/>
              <a:t>3/11/2022</a:t>
            </a:fld>
            <a:endParaRPr lang="en-US" dirty="0"/>
          </a:p>
        </p:txBody>
      </p:sp>
      <p:sp>
        <p:nvSpPr>
          <p:cNvPr id="10" name="Footer Placeholder 9">
            <a:extLst>
              <a:ext uri="{FF2B5EF4-FFF2-40B4-BE49-F238E27FC236}">
                <a16:creationId xmlns:a16="http://schemas.microsoft.com/office/drawing/2014/main" id="{8E33B46F-FCE2-4776-A1ED-A6EC1DB702F7}"/>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90985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Linked Allocation</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106</a:t>
            </a:fld>
            <a:endParaRPr lang="en-IN"/>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5412" y="1701800"/>
            <a:ext cx="6781800" cy="501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4D7EFBD3-EA79-4903-A1A6-C8A8B67C19BB}"/>
              </a:ext>
            </a:extLst>
          </p:cNvPr>
          <p:cNvSpPr>
            <a:spLocks noGrp="1"/>
          </p:cNvSpPr>
          <p:nvPr>
            <p:ph type="dt" sz="half" idx="10"/>
          </p:nvPr>
        </p:nvSpPr>
        <p:spPr/>
        <p:txBody>
          <a:bodyPr/>
          <a:lstStyle/>
          <a:p>
            <a:fld id="{1A48AABD-49EF-4FC0-830D-A257DFD09F78}" type="datetime1">
              <a:rPr lang="en-US" smtClean="0"/>
              <a:t>3/11/2022</a:t>
            </a:fld>
            <a:endParaRPr lang="en-US" dirty="0"/>
          </a:p>
        </p:txBody>
      </p:sp>
      <p:sp>
        <p:nvSpPr>
          <p:cNvPr id="6" name="Footer Placeholder 5">
            <a:extLst>
              <a:ext uri="{FF2B5EF4-FFF2-40B4-BE49-F238E27FC236}">
                <a16:creationId xmlns:a16="http://schemas.microsoft.com/office/drawing/2014/main" id="{8BA6DE42-91F7-41C9-9093-A4BAC7B6A680}"/>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38524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File-Allocation Table</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107</a:t>
            </a:fld>
            <a:endParaRPr lang="en-IN"/>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1426" y="1701800"/>
            <a:ext cx="5489173"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2DDE9D4B-8ADD-4D2C-8975-A51B82E2D6D2}"/>
              </a:ext>
            </a:extLst>
          </p:cNvPr>
          <p:cNvSpPr>
            <a:spLocks noGrp="1"/>
          </p:cNvSpPr>
          <p:nvPr>
            <p:ph type="dt" sz="half" idx="10"/>
          </p:nvPr>
        </p:nvSpPr>
        <p:spPr/>
        <p:txBody>
          <a:bodyPr/>
          <a:lstStyle/>
          <a:p>
            <a:fld id="{6D9F00E8-758B-4A06-94D0-30D17F178671}" type="datetime1">
              <a:rPr lang="en-US" smtClean="0"/>
              <a:t>3/11/2022</a:t>
            </a:fld>
            <a:endParaRPr lang="en-US" dirty="0"/>
          </a:p>
        </p:txBody>
      </p:sp>
      <p:sp>
        <p:nvSpPr>
          <p:cNvPr id="6" name="Footer Placeholder 5">
            <a:extLst>
              <a:ext uri="{FF2B5EF4-FFF2-40B4-BE49-F238E27FC236}">
                <a16:creationId xmlns:a16="http://schemas.microsoft.com/office/drawing/2014/main" id="{79A4DCC9-9319-40CC-97C3-15F8DE2251B7}"/>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2467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a:t>
            </a:r>
            <a:endParaRPr lang="en-IN" dirty="0"/>
          </a:p>
        </p:txBody>
      </p:sp>
      <p:sp>
        <p:nvSpPr>
          <p:cNvPr id="3" name="Content Placeholder 2"/>
          <p:cNvSpPr>
            <a:spLocks noGrp="1"/>
          </p:cNvSpPr>
          <p:nvPr>
            <p:ph idx="1"/>
          </p:nvPr>
        </p:nvSpPr>
        <p:spPr/>
        <p:txBody>
          <a:bodyPr/>
          <a:lstStyle/>
          <a:p>
            <a:r>
              <a:rPr lang="en-US" altLang="en-US" dirty="0"/>
              <a:t>Brings all pointers together into the </a:t>
            </a:r>
            <a:r>
              <a:rPr lang="en-US" altLang="en-US" dirty="0">
                <a:solidFill>
                  <a:srgbClr val="3366FF"/>
                </a:solidFill>
              </a:rPr>
              <a:t>index block</a:t>
            </a:r>
          </a:p>
          <a:p>
            <a:r>
              <a:rPr lang="en-US" altLang="en-US" dirty="0"/>
              <a:t>Logical view</a:t>
            </a:r>
          </a:p>
          <a:p>
            <a:pPr marL="0" indent="0">
              <a:buNone/>
            </a:pPr>
            <a:r>
              <a:rPr lang="en-IN" dirty="0"/>
              <a:t>                           </a:t>
            </a:r>
          </a:p>
        </p:txBody>
      </p:sp>
      <p:sp>
        <p:nvSpPr>
          <p:cNvPr id="4" name="Slide Number Placeholder 3"/>
          <p:cNvSpPr>
            <a:spLocks noGrp="1"/>
          </p:cNvSpPr>
          <p:nvPr>
            <p:ph type="sldNum" sz="quarter" idx="12"/>
          </p:nvPr>
        </p:nvSpPr>
        <p:spPr/>
        <p:txBody>
          <a:bodyPr/>
          <a:lstStyle/>
          <a:p>
            <a:fld id="{DA60BA0E-20D0-4E7C-B286-26C960A6788F}" type="slidenum">
              <a:rPr lang="en-IN" smtClean="0"/>
              <a:pPr/>
              <a:t>108</a:t>
            </a:fld>
            <a:endParaRPr lang="en-IN"/>
          </a:p>
        </p:txBody>
      </p:sp>
      <p:sp>
        <p:nvSpPr>
          <p:cNvPr id="5" name="Rectangle 4"/>
          <p:cNvSpPr>
            <a:spLocks noChangeArrowheads="1"/>
          </p:cNvSpPr>
          <p:nvPr/>
        </p:nvSpPr>
        <p:spPr bwMode="auto">
          <a:xfrm>
            <a:off x="3884612" y="3153757"/>
            <a:ext cx="606425" cy="33178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6" name="Rectangle 5"/>
          <p:cNvSpPr>
            <a:spLocks noChangeArrowheads="1"/>
          </p:cNvSpPr>
          <p:nvPr/>
        </p:nvSpPr>
        <p:spPr bwMode="auto">
          <a:xfrm>
            <a:off x="3884612" y="3479194"/>
            <a:ext cx="606425" cy="33178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7" name="Rectangle 6"/>
          <p:cNvSpPr>
            <a:spLocks noChangeArrowheads="1"/>
          </p:cNvSpPr>
          <p:nvPr/>
        </p:nvSpPr>
        <p:spPr bwMode="auto">
          <a:xfrm>
            <a:off x="3884612" y="3804632"/>
            <a:ext cx="606425" cy="33178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8" name="Rectangle 7"/>
          <p:cNvSpPr>
            <a:spLocks noChangeArrowheads="1"/>
          </p:cNvSpPr>
          <p:nvPr/>
        </p:nvSpPr>
        <p:spPr bwMode="auto">
          <a:xfrm>
            <a:off x="3884612" y="4130069"/>
            <a:ext cx="606425" cy="33178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9" name="Rectangle 8"/>
          <p:cNvSpPr>
            <a:spLocks noChangeArrowheads="1"/>
          </p:cNvSpPr>
          <p:nvPr/>
        </p:nvSpPr>
        <p:spPr bwMode="auto">
          <a:xfrm>
            <a:off x="3884612" y="4455507"/>
            <a:ext cx="606425" cy="33178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0" name="Rectangle 9"/>
          <p:cNvSpPr>
            <a:spLocks noChangeArrowheads="1"/>
          </p:cNvSpPr>
          <p:nvPr/>
        </p:nvSpPr>
        <p:spPr bwMode="auto">
          <a:xfrm>
            <a:off x="5443537" y="31680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1" name="Rectangle 10"/>
          <p:cNvSpPr>
            <a:spLocks noChangeArrowheads="1"/>
          </p:cNvSpPr>
          <p:nvPr/>
        </p:nvSpPr>
        <p:spPr bwMode="auto">
          <a:xfrm>
            <a:off x="5443537" y="35363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2" name="Rectangle 11"/>
          <p:cNvSpPr>
            <a:spLocks noChangeArrowheads="1"/>
          </p:cNvSpPr>
          <p:nvPr/>
        </p:nvSpPr>
        <p:spPr bwMode="auto">
          <a:xfrm>
            <a:off x="5443537" y="39046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3" name="Rectangle 12"/>
          <p:cNvSpPr>
            <a:spLocks noChangeArrowheads="1"/>
          </p:cNvSpPr>
          <p:nvPr/>
        </p:nvSpPr>
        <p:spPr bwMode="auto">
          <a:xfrm>
            <a:off x="5443537" y="42729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4" name="Rectangle 13"/>
          <p:cNvSpPr>
            <a:spLocks noChangeArrowheads="1"/>
          </p:cNvSpPr>
          <p:nvPr/>
        </p:nvSpPr>
        <p:spPr bwMode="auto">
          <a:xfrm>
            <a:off x="5443537" y="4641244"/>
            <a:ext cx="201613" cy="1730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5" name="Line 14"/>
          <p:cNvSpPr>
            <a:spLocks noChangeShapeType="1"/>
          </p:cNvSpPr>
          <p:nvPr/>
        </p:nvSpPr>
        <p:spPr bwMode="auto">
          <a:xfrm>
            <a:off x="4519612" y="3255357"/>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6" name="Line 15"/>
          <p:cNvSpPr>
            <a:spLocks noChangeShapeType="1"/>
          </p:cNvSpPr>
          <p:nvPr/>
        </p:nvSpPr>
        <p:spPr bwMode="auto">
          <a:xfrm>
            <a:off x="4484687" y="3595082"/>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 name="Line 16"/>
          <p:cNvSpPr>
            <a:spLocks noChangeShapeType="1"/>
          </p:cNvSpPr>
          <p:nvPr/>
        </p:nvSpPr>
        <p:spPr bwMode="auto">
          <a:xfrm>
            <a:off x="4492625" y="4006244"/>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8" name="Line 17"/>
          <p:cNvSpPr>
            <a:spLocks noChangeShapeType="1"/>
          </p:cNvSpPr>
          <p:nvPr/>
        </p:nvSpPr>
        <p:spPr bwMode="auto">
          <a:xfrm>
            <a:off x="4457700" y="4360257"/>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9" name="Line 18"/>
          <p:cNvSpPr>
            <a:spLocks noChangeShapeType="1"/>
          </p:cNvSpPr>
          <p:nvPr/>
        </p:nvSpPr>
        <p:spPr bwMode="auto">
          <a:xfrm>
            <a:off x="4479925" y="4714269"/>
            <a:ext cx="9239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0" name="Text Box 19"/>
          <p:cNvSpPr txBox="1">
            <a:spLocks noChangeArrowheads="1"/>
          </p:cNvSpPr>
          <p:nvPr/>
        </p:nvSpPr>
        <p:spPr bwMode="auto">
          <a:xfrm>
            <a:off x="4019550" y="4890482"/>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index table</a:t>
            </a:r>
          </a:p>
        </p:txBody>
      </p:sp>
      <p:sp>
        <p:nvSpPr>
          <p:cNvPr id="21" name="Date Placeholder 20">
            <a:extLst>
              <a:ext uri="{FF2B5EF4-FFF2-40B4-BE49-F238E27FC236}">
                <a16:creationId xmlns:a16="http://schemas.microsoft.com/office/drawing/2014/main" id="{5B6D8B65-FD99-4B7D-AD38-839008A79684}"/>
              </a:ext>
            </a:extLst>
          </p:cNvPr>
          <p:cNvSpPr>
            <a:spLocks noGrp="1"/>
          </p:cNvSpPr>
          <p:nvPr>
            <p:ph type="dt" sz="half" idx="10"/>
          </p:nvPr>
        </p:nvSpPr>
        <p:spPr/>
        <p:txBody>
          <a:bodyPr/>
          <a:lstStyle/>
          <a:p>
            <a:fld id="{646F493D-5ECF-4E5B-A5E3-4A4A9A08B4B6}" type="datetime1">
              <a:rPr lang="en-US" smtClean="0"/>
              <a:t>3/11/2022</a:t>
            </a:fld>
            <a:endParaRPr lang="en-US" dirty="0"/>
          </a:p>
        </p:txBody>
      </p:sp>
      <p:sp>
        <p:nvSpPr>
          <p:cNvPr id="22" name="Footer Placeholder 21">
            <a:extLst>
              <a:ext uri="{FF2B5EF4-FFF2-40B4-BE49-F238E27FC236}">
                <a16:creationId xmlns:a16="http://schemas.microsoft.com/office/drawing/2014/main" id="{D3C878C7-E525-4873-9B01-B6BCA3E7DB5C}"/>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1435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of Indexed Allocation</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109</a:t>
            </a:fld>
            <a:endParaRPr lang="en-IN"/>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9998" y="1701800"/>
            <a:ext cx="5652028"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DD2E4F36-E5CB-4302-A837-E839D839042C}"/>
              </a:ext>
            </a:extLst>
          </p:cNvPr>
          <p:cNvSpPr>
            <a:spLocks noGrp="1"/>
          </p:cNvSpPr>
          <p:nvPr>
            <p:ph type="dt" sz="half" idx="10"/>
          </p:nvPr>
        </p:nvSpPr>
        <p:spPr/>
        <p:txBody>
          <a:bodyPr/>
          <a:lstStyle/>
          <a:p>
            <a:fld id="{EDD97062-E12B-4B8E-98B9-D1728B5DFBEC}" type="datetime1">
              <a:rPr lang="en-US" smtClean="0"/>
              <a:t>3/11/2022</a:t>
            </a:fld>
            <a:endParaRPr lang="en-US" dirty="0"/>
          </a:p>
        </p:txBody>
      </p:sp>
      <p:sp>
        <p:nvSpPr>
          <p:cNvPr id="6" name="Footer Placeholder 5">
            <a:extLst>
              <a:ext uri="{FF2B5EF4-FFF2-40B4-BE49-F238E27FC236}">
                <a16:creationId xmlns:a16="http://schemas.microsoft.com/office/drawing/2014/main" id="{FAD0DD8B-667A-4DAC-962E-01675D46A29D}"/>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73157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F530E9-91F0-4FD6-8381-562EF22B3EE8}"/>
              </a:ext>
            </a:extLst>
          </p:cNvPr>
          <p:cNvSpPr>
            <a:spLocks noGrp="1"/>
          </p:cNvSpPr>
          <p:nvPr>
            <p:ph type="title"/>
          </p:nvPr>
        </p:nvSpPr>
        <p:spPr>
          <a:xfrm>
            <a:off x="379412" y="76200"/>
            <a:ext cx="10895251" cy="990600"/>
          </a:xfrm>
        </p:spPr>
        <p:txBody>
          <a:bodyPr/>
          <a:lstStyle/>
          <a:p>
            <a:r>
              <a:rPr lang="en-US" altLang="en-US" dirty="0"/>
              <a:t>Hard Disk Performance(contd…)</a:t>
            </a:r>
            <a:endParaRPr lang="en-US" dirty="0"/>
          </a:p>
        </p:txBody>
      </p:sp>
      <p:sp>
        <p:nvSpPr>
          <p:cNvPr id="7" name="Content Placeholder 6">
            <a:extLst>
              <a:ext uri="{FF2B5EF4-FFF2-40B4-BE49-F238E27FC236}">
                <a16:creationId xmlns:a16="http://schemas.microsoft.com/office/drawing/2014/main" id="{B9FEF35E-BD4D-4E42-9CEA-9C3D91AAA6E2}"/>
              </a:ext>
            </a:extLst>
          </p:cNvPr>
          <p:cNvSpPr>
            <a:spLocks noGrp="1"/>
          </p:cNvSpPr>
          <p:nvPr>
            <p:ph idx="1"/>
          </p:nvPr>
        </p:nvSpPr>
        <p:spPr>
          <a:xfrm>
            <a:off x="379412" y="1066799"/>
            <a:ext cx="10895251" cy="6224291"/>
          </a:xfrm>
        </p:spPr>
        <p:txBody>
          <a:bodyPr/>
          <a:lstStyle/>
          <a:p>
            <a:r>
              <a:rPr lang="en-US" altLang="en-US" sz="1800" dirty="0"/>
              <a:t>To transfer a 4KB block on a 7200 RPM disk with a 5ms average seek time, 1Gb/sec transfer rate with a .1ms controller overhead calculate average I/O time or Disk access time of 4KB block.</a:t>
            </a:r>
          </a:p>
          <a:p>
            <a:endParaRPr lang="en-US" dirty="0"/>
          </a:p>
        </p:txBody>
      </p:sp>
      <p:sp>
        <p:nvSpPr>
          <p:cNvPr id="5" name="Slide Number Placeholder 4">
            <a:extLst>
              <a:ext uri="{FF2B5EF4-FFF2-40B4-BE49-F238E27FC236}">
                <a16:creationId xmlns:a16="http://schemas.microsoft.com/office/drawing/2014/main" id="{8594DE37-1F0F-4600-A5EF-EC456B51865C}"/>
              </a:ext>
            </a:extLst>
          </p:cNvPr>
          <p:cNvSpPr>
            <a:spLocks noGrp="1"/>
          </p:cNvSpPr>
          <p:nvPr>
            <p:ph type="sldNum" sz="quarter" idx="12"/>
          </p:nvPr>
        </p:nvSpPr>
        <p:spPr/>
        <p:txBody>
          <a:bodyPr/>
          <a:lstStyle/>
          <a:p>
            <a:fld id="{EB37DED6-D4C7-42EE-AB49-D2E39E64FDE4}" type="slidenum">
              <a:rPr lang="en-US" smtClean="0"/>
              <a:pPr/>
              <a:t>11</a:t>
            </a:fld>
            <a:endParaRPr lang="en-US"/>
          </a:p>
        </p:txBody>
      </p:sp>
      <p:pic>
        <p:nvPicPr>
          <p:cNvPr id="8" name="Picture 7">
            <a:extLst>
              <a:ext uri="{FF2B5EF4-FFF2-40B4-BE49-F238E27FC236}">
                <a16:creationId xmlns:a16="http://schemas.microsoft.com/office/drawing/2014/main" id="{FDA7DA38-BA8E-4975-B95B-F5F6FE2078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2212" y="1600200"/>
            <a:ext cx="2971800" cy="211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E9B29B89-E42A-4380-B00F-C1E0A3E8567E}"/>
              </a:ext>
            </a:extLst>
          </p:cNvPr>
          <p:cNvSpPr/>
          <p:nvPr/>
        </p:nvSpPr>
        <p:spPr>
          <a:xfrm>
            <a:off x="1802930" y="3810000"/>
            <a:ext cx="7568082" cy="369332"/>
          </a:xfrm>
          <a:prstGeom prst="rect">
            <a:avLst/>
          </a:prstGeom>
        </p:spPr>
        <p:txBody>
          <a:bodyPr wrap="square">
            <a:spAutoFit/>
          </a:bodyPr>
          <a:lstStyle/>
          <a:p>
            <a:r>
              <a:rPr lang="en-US" sz="1800" dirty="0"/>
              <a:t>Disk Access time = Seek time + Rotational latency + Transfer time</a:t>
            </a:r>
          </a:p>
        </p:txBody>
      </p:sp>
      <p:pic>
        <p:nvPicPr>
          <p:cNvPr id="10" name="Picture 9">
            <a:extLst>
              <a:ext uri="{FF2B5EF4-FFF2-40B4-BE49-F238E27FC236}">
                <a16:creationId xmlns:a16="http://schemas.microsoft.com/office/drawing/2014/main" id="{8B55CDF7-E458-4D63-AC5C-B3248BA16EEE}"/>
              </a:ext>
            </a:extLst>
          </p:cNvPr>
          <p:cNvPicPr>
            <a:picLocks noChangeAspect="1"/>
          </p:cNvPicPr>
          <p:nvPr/>
        </p:nvPicPr>
        <p:blipFill>
          <a:blip r:embed="rId3"/>
          <a:stretch>
            <a:fillRect/>
          </a:stretch>
        </p:blipFill>
        <p:spPr>
          <a:xfrm>
            <a:off x="872735" y="4038600"/>
            <a:ext cx="10443353" cy="3176291"/>
          </a:xfrm>
          <a:prstGeom prst="rect">
            <a:avLst/>
          </a:prstGeom>
        </p:spPr>
      </p:pic>
      <p:sp>
        <p:nvSpPr>
          <p:cNvPr id="2" name="Date Placeholder 1">
            <a:extLst>
              <a:ext uri="{FF2B5EF4-FFF2-40B4-BE49-F238E27FC236}">
                <a16:creationId xmlns:a16="http://schemas.microsoft.com/office/drawing/2014/main" id="{84506AE6-AFD1-4F01-A0C1-F3900E8F28D2}"/>
              </a:ext>
            </a:extLst>
          </p:cNvPr>
          <p:cNvSpPr>
            <a:spLocks noGrp="1"/>
          </p:cNvSpPr>
          <p:nvPr>
            <p:ph type="dt" sz="half" idx="10"/>
          </p:nvPr>
        </p:nvSpPr>
        <p:spPr/>
        <p:txBody>
          <a:bodyPr/>
          <a:lstStyle/>
          <a:p>
            <a:fld id="{CB055A93-86B3-480C-A310-09272CA4108B}" type="datetime1">
              <a:rPr lang="en-US" smtClean="0"/>
              <a:t>3/11/2022</a:t>
            </a:fld>
            <a:endParaRPr lang="en-US" dirty="0"/>
          </a:p>
        </p:txBody>
      </p:sp>
      <p:sp>
        <p:nvSpPr>
          <p:cNvPr id="3" name="Footer Placeholder 2">
            <a:extLst>
              <a:ext uri="{FF2B5EF4-FFF2-40B4-BE49-F238E27FC236}">
                <a16:creationId xmlns:a16="http://schemas.microsoft.com/office/drawing/2014/main" id="{337C962C-38BF-4CD5-83B8-CF18802BAA28}"/>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414760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 (Cont.)</a:t>
            </a:r>
            <a:endParaRPr lang="en-IN" dirty="0"/>
          </a:p>
        </p:txBody>
      </p:sp>
      <p:sp>
        <p:nvSpPr>
          <p:cNvPr id="3" name="Content Placeholder 2"/>
          <p:cNvSpPr>
            <a:spLocks noGrp="1"/>
          </p:cNvSpPr>
          <p:nvPr>
            <p:ph idx="1"/>
          </p:nvPr>
        </p:nvSpPr>
        <p:spPr/>
        <p:txBody>
          <a:bodyPr/>
          <a:lstStyle/>
          <a:p>
            <a:pPr>
              <a:lnSpc>
                <a:spcPct val="90000"/>
              </a:lnSpc>
            </a:pPr>
            <a:r>
              <a:rPr lang="en-US" altLang="en-US" dirty="0"/>
              <a:t>Need index table</a:t>
            </a:r>
          </a:p>
          <a:p>
            <a:pPr>
              <a:lnSpc>
                <a:spcPct val="90000"/>
              </a:lnSpc>
            </a:pPr>
            <a:r>
              <a:rPr lang="en-US" altLang="en-US" dirty="0"/>
              <a:t>Random access</a:t>
            </a:r>
          </a:p>
          <a:p>
            <a:pPr>
              <a:lnSpc>
                <a:spcPct val="90000"/>
              </a:lnSpc>
            </a:pPr>
            <a:r>
              <a:rPr lang="en-US" altLang="en-US" dirty="0"/>
              <a:t>Dynamic access without external fragmentation, but have overhead of index block</a:t>
            </a:r>
          </a:p>
          <a:p>
            <a:pPr>
              <a:lnSpc>
                <a:spcPct val="90000"/>
              </a:lnSpc>
            </a:pPr>
            <a:r>
              <a:rPr lang="en-US" altLang="en-US" dirty="0"/>
              <a:t>Mapping from logical to physical in a file of maximum size of 256K words and block size of 512 words.  We need only 1 block for index table</a:t>
            </a:r>
          </a:p>
          <a:p>
            <a:pPr>
              <a:buClr>
                <a:schemeClr val="accent2"/>
              </a:buClr>
              <a:buFont typeface="Monotype Sorts" charset="2"/>
              <a:buNone/>
            </a:pPr>
            <a:r>
              <a:rPr lang="en-US" altLang="en-US" dirty="0">
                <a:latin typeface="Helvetica" panose="020B0604020202020204" pitchFamily="34" charset="0"/>
              </a:rPr>
              <a:t>Q = displacement into index table</a:t>
            </a:r>
          </a:p>
          <a:p>
            <a:pPr>
              <a:buClr>
                <a:schemeClr val="accent2"/>
              </a:buClr>
              <a:buFont typeface="Monotype Sorts" charset="2"/>
              <a:buNone/>
            </a:pPr>
            <a:r>
              <a:rPr lang="en-US" altLang="en-US" dirty="0">
                <a:latin typeface="Helvetica" panose="020B0604020202020204" pitchFamily="34" charset="0"/>
              </a:rPr>
              <a:t>R = displacement into block</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110</a:t>
            </a:fld>
            <a:endParaRPr lang="en-IN"/>
          </a:p>
        </p:txBody>
      </p:sp>
      <p:sp>
        <p:nvSpPr>
          <p:cNvPr id="5" name="Text Box 4"/>
          <p:cNvSpPr txBox="1">
            <a:spLocks noChangeArrowheads="1"/>
          </p:cNvSpPr>
          <p:nvPr/>
        </p:nvSpPr>
        <p:spPr bwMode="auto">
          <a:xfrm>
            <a:off x="6627812" y="50292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LA/512</a:t>
            </a:r>
          </a:p>
        </p:txBody>
      </p:sp>
      <p:sp>
        <p:nvSpPr>
          <p:cNvPr id="6" name="Text Box 5"/>
          <p:cNvSpPr txBox="1">
            <a:spLocks noChangeArrowheads="1"/>
          </p:cNvSpPr>
          <p:nvPr/>
        </p:nvSpPr>
        <p:spPr bwMode="auto">
          <a:xfrm>
            <a:off x="7535862" y="4689382"/>
            <a:ext cx="36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Q</a:t>
            </a:r>
          </a:p>
        </p:txBody>
      </p:sp>
      <p:sp>
        <p:nvSpPr>
          <p:cNvPr id="7" name="Text Box 5"/>
          <p:cNvSpPr txBox="1">
            <a:spLocks noChangeArrowheads="1"/>
          </p:cNvSpPr>
          <p:nvPr/>
        </p:nvSpPr>
        <p:spPr bwMode="auto">
          <a:xfrm>
            <a:off x="7541147" y="5315182"/>
            <a:ext cx="351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dirty="0">
                <a:latin typeface="Helvetica" panose="020B0604020202020204" pitchFamily="34" charset="0"/>
              </a:rPr>
              <a:t>R</a:t>
            </a:r>
          </a:p>
        </p:txBody>
      </p:sp>
      <p:cxnSp>
        <p:nvCxnSpPr>
          <p:cNvPr id="9" name="Straight Connector 8"/>
          <p:cNvCxnSpPr/>
          <p:nvPr/>
        </p:nvCxnSpPr>
        <p:spPr>
          <a:xfrm flipV="1">
            <a:off x="7389812" y="4872738"/>
            <a:ext cx="327025" cy="183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74992" y="5315182"/>
            <a:ext cx="341844" cy="207287"/>
          </a:xfrm>
          <a:prstGeom prst="line">
            <a:avLst/>
          </a:prstGeom>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42B01809-299D-4B50-884A-E340650F47BA}"/>
              </a:ext>
            </a:extLst>
          </p:cNvPr>
          <p:cNvSpPr>
            <a:spLocks noGrp="1"/>
          </p:cNvSpPr>
          <p:nvPr>
            <p:ph type="dt" sz="half" idx="10"/>
          </p:nvPr>
        </p:nvSpPr>
        <p:spPr/>
        <p:txBody>
          <a:bodyPr/>
          <a:lstStyle/>
          <a:p>
            <a:fld id="{95B3C03E-181C-419D-8B96-F5A822DF4DC1}" type="datetime1">
              <a:rPr lang="en-US" smtClean="0"/>
              <a:t>3/11/2022</a:t>
            </a:fld>
            <a:endParaRPr lang="en-US" dirty="0"/>
          </a:p>
        </p:txBody>
      </p:sp>
      <p:sp>
        <p:nvSpPr>
          <p:cNvPr id="10" name="Footer Placeholder 9">
            <a:extLst>
              <a:ext uri="{FF2B5EF4-FFF2-40B4-BE49-F238E27FC236}">
                <a16:creationId xmlns:a16="http://schemas.microsoft.com/office/drawing/2014/main" id="{14E8FFCC-CCED-47E4-9987-3308F8991469}"/>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67714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 – Mapping (Cont.)</a:t>
            </a:r>
            <a:endParaRPr lang="en-IN" dirty="0"/>
          </a:p>
        </p:txBody>
      </p:sp>
      <p:sp>
        <p:nvSpPr>
          <p:cNvPr id="3" name="Content Placeholder 2"/>
          <p:cNvSpPr>
            <a:spLocks noGrp="1"/>
          </p:cNvSpPr>
          <p:nvPr>
            <p:ph idx="1"/>
          </p:nvPr>
        </p:nvSpPr>
        <p:spPr/>
        <p:txBody>
          <a:bodyPr/>
          <a:lstStyle/>
          <a:p>
            <a:pPr>
              <a:lnSpc>
                <a:spcPct val="90000"/>
              </a:lnSpc>
            </a:pPr>
            <a:r>
              <a:rPr lang="en-US" altLang="en-US" dirty="0"/>
              <a:t>Mapping from logical to physical in a file of unbounded length (block size of 512 words)</a:t>
            </a:r>
          </a:p>
          <a:p>
            <a:pPr>
              <a:lnSpc>
                <a:spcPct val="90000"/>
              </a:lnSpc>
            </a:pPr>
            <a:r>
              <a:rPr lang="en-US" altLang="en-US" dirty="0"/>
              <a:t>Linked scheme – Link blocks of index table (no limit on size)</a:t>
            </a:r>
          </a:p>
          <a:p>
            <a:pPr lvl="1">
              <a:buClr>
                <a:schemeClr val="accent2"/>
              </a:buClr>
              <a:buFont typeface="Monotype Sorts" charset="2"/>
              <a:buNone/>
            </a:pPr>
            <a:r>
              <a:rPr lang="en-US" altLang="en-US" sz="1800" i="1" dirty="0">
                <a:latin typeface="Helvetica" panose="020B0604020202020204" pitchFamily="34" charset="0"/>
              </a:rPr>
              <a:t>Q</a:t>
            </a:r>
            <a:r>
              <a:rPr lang="en-US" altLang="en-US" sz="1800" i="1" baseline="-25000" dirty="0">
                <a:latin typeface="Helvetica" panose="020B0604020202020204" pitchFamily="34" charset="0"/>
              </a:rPr>
              <a:t>1</a:t>
            </a:r>
            <a:r>
              <a:rPr lang="en-US" altLang="en-US" sz="1800" i="1" dirty="0">
                <a:latin typeface="Helvetica" panose="020B0604020202020204" pitchFamily="34" charset="0"/>
              </a:rPr>
              <a:t> </a:t>
            </a:r>
            <a:r>
              <a:rPr lang="en-US" altLang="en-US" sz="1800" dirty="0">
                <a:latin typeface="Helvetica" panose="020B0604020202020204" pitchFamily="34" charset="0"/>
              </a:rPr>
              <a:t>= block of index table</a:t>
            </a:r>
          </a:p>
          <a:p>
            <a:pPr lvl="1">
              <a:buClr>
                <a:schemeClr val="accent2"/>
              </a:buClr>
              <a:buFont typeface="Monotype Sorts" charset="2"/>
              <a:buNone/>
            </a:pPr>
            <a:r>
              <a:rPr lang="en-US" altLang="en-US" sz="1800" i="1" dirty="0">
                <a:latin typeface="Helvetica" panose="020B0604020202020204" pitchFamily="34" charset="0"/>
              </a:rPr>
              <a:t>R</a:t>
            </a:r>
            <a:r>
              <a:rPr lang="en-US" altLang="en-US" sz="1800" i="1" baseline="-25000" dirty="0">
                <a:latin typeface="Helvetica" panose="020B0604020202020204" pitchFamily="34" charset="0"/>
              </a:rPr>
              <a:t>1</a:t>
            </a:r>
            <a:r>
              <a:rPr lang="en-US" altLang="en-US" sz="1800" i="1" dirty="0">
                <a:latin typeface="Helvetica" panose="020B0604020202020204" pitchFamily="34" charset="0"/>
              </a:rPr>
              <a:t> </a:t>
            </a:r>
            <a:r>
              <a:rPr lang="en-US" altLang="en-US" sz="1800" dirty="0">
                <a:latin typeface="Helvetica" panose="020B0604020202020204" pitchFamily="34" charset="0"/>
              </a:rPr>
              <a:t>is used as follows:</a:t>
            </a:r>
          </a:p>
          <a:p>
            <a:pPr>
              <a:lnSpc>
                <a:spcPct val="90000"/>
              </a:lnSpc>
            </a:pPr>
            <a:endParaRPr lang="en-US" altLang="en-US" dirty="0"/>
          </a:p>
          <a:p>
            <a:pPr lvl="1">
              <a:buClr>
                <a:schemeClr val="accent2"/>
              </a:buClr>
              <a:buFont typeface="Monotype Sorts" charset="2"/>
              <a:buNone/>
            </a:pPr>
            <a:r>
              <a:rPr lang="en-US" altLang="en-US" sz="1800" i="1" dirty="0">
                <a:latin typeface="Helvetica" panose="020B0604020202020204" pitchFamily="34" charset="0"/>
              </a:rPr>
              <a:t>Q</a:t>
            </a:r>
            <a:r>
              <a:rPr lang="en-US" altLang="en-US" sz="1800" baseline="-25000" dirty="0">
                <a:latin typeface="Helvetica" panose="020B0604020202020204" pitchFamily="34" charset="0"/>
              </a:rPr>
              <a:t>2</a:t>
            </a:r>
            <a:r>
              <a:rPr lang="en-US" altLang="en-US" sz="1800" dirty="0">
                <a:latin typeface="Helvetica" panose="020B0604020202020204" pitchFamily="34" charset="0"/>
              </a:rPr>
              <a:t> = displacement into block of index table</a:t>
            </a:r>
          </a:p>
          <a:p>
            <a:pPr lvl="1">
              <a:buClr>
                <a:schemeClr val="accent2"/>
              </a:buClr>
              <a:buFont typeface="Monotype Sorts" charset="2"/>
              <a:buNone/>
            </a:pPr>
            <a:r>
              <a:rPr lang="en-US" altLang="en-US" sz="1800" i="1" dirty="0">
                <a:latin typeface="Helvetica" panose="020B0604020202020204" pitchFamily="34" charset="0"/>
              </a:rPr>
              <a:t>R</a:t>
            </a:r>
            <a:r>
              <a:rPr lang="en-US" altLang="en-US" sz="1800" baseline="-25000" dirty="0">
                <a:latin typeface="Helvetica" panose="020B0604020202020204" pitchFamily="34" charset="0"/>
              </a:rPr>
              <a:t>2</a:t>
            </a:r>
            <a:r>
              <a:rPr lang="en-US" altLang="en-US" sz="1800" dirty="0">
                <a:latin typeface="Helvetica" panose="020B0604020202020204" pitchFamily="34" charset="0"/>
              </a:rPr>
              <a:t> displacement into block of file:                  </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111</a:t>
            </a:fld>
            <a:endParaRPr lang="en-IN"/>
          </a:p>
        </p:txBody>
      </p:sp>
      <p:sp>
        <p:nvSpPr>
          <p:cNvPr id="5" name="Text Box 4"/>
          <p:cNvSpPr txBox="1">
            <a:spLocks noChangeArrowheads="1"/>
          </p:cNvSpPr>
          <p:nvPr/>
        </p:nvSpPr>
        <p:spPr bwMode="auto">
          <a:xfrm>
            <a:off x="4529137" y="3352799"/>
            <a:ext cx="1631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LA / (512 x 511)</a:t>
            </a:r>
          </a:p>
        </p:txBody>
      </p:sp>
      <p:sp>
        <p:nvSpPr>
          <p:cNvPr id="6" name="Text Box 5"/>
          <p:cNvSpPr txBox="1">
            <a:spLocks noChangeArrowheads="1"/>
          </p:cNvSpPr>
          <p:nvPr/>
        </p:nvSpPr>
        <p:spPr bwMode="auto">
          <a:xfrm>
            <a:off x="6492081" y="2986929"/>
            <a:ext cx="420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Q</a:t>
            </a:r>
            <a:r>
              <a:rPr lang="en-US" altLang="en-US" sz="1600" baseline="-25000" dirty="0">
                <a:latin typeface="Helvetica" panose="020B0604020202020204" pitchFamily="34" charset="0"/>
              </a:rPr>
              <a:t>1</a:t>
            </a:r>
            <a:endParaRPr lang="en-US" altLang="en-US" sz="1600" dirty="0">
              <a:latin typeface="Helvetica" panose="020B0604020202020204" pitchFamily="34" charset="0"/>
            </a:endParaRPr>
          </a:p>
        </p:txBody>
      </p:sp>
      <p:sp>
        <p:nvSpPr>
          <p:cNvPr id="7" name="Text Box 6"/>
          <p:cNvSpPr txBox="1">
            <a:spLocks noChangeArrowheads="1"/>
          </p:cNvSpPr>
          <p:nvPr/>
        </p:nvSpPr>
        <p:spPr bwMode="auto">
          <a:xfrm>
            <a:off x="6561879" y="3720724"/>
            <a:ext cx="407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1</a:t>
            </a:r>
            <a:endParaRPr lang="en-US" altLang="en-US" sz="1600" dirty="0">
              <a:latin typeface="Helvetica" panose="020B0604020202020204" pitchFamily="34" charset="0"/>
            </a:endParaRPr>
          </a:p>
        </p:txBody>
      </p:sp>
      <p:cxnSp>
        <p:nvCxnSpPr>
          <p:cNvPr id="9" name="Straight Connector 8"/>
          <p:cNvCxnSpPr/>
          <p:nvPr/>
        </p:nvCxnSpPr>
        <p:spPr>
          <a:xfrm flipV="1">
            <a:off x="6161087" y="3209178"/>
            <a:ext cx="330994" cy="168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195986" y="3665537"/>
            <a:ext cx="330994" cy="1682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 Box 10"/>
          <p:cNvSpPr txBox="1">
            <a:spLocks noChangeArrowheads="1"/>
          </p:cNvSpPr>
          <p:nvPr/>
        </p:nvSpPr>
        <p:spPr bwMode="auto">
          <a:xfrm>
            <a:off x="6052292" y="492069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1</a:t>
            </a:r>
            <a:r>
              <a:rPr lang="en-US" altLang="en-US" sz="1600" dirty="0">
                <a:latin typeface="Helvetica" panose="020B0604020202020204" pitchFamily="34" charset="0"/>
              </a:rPr>
              <a:t> / 512</a:t>
            </a:r>
          </a:p>
        </p:txBody>
      </p:sp>
      <p:sp>
        <p:nvSpPr>
          <p:cNvPr id="14" name="Text Box 11"/>
          <p:cNvSpPr txBox="1">
            <a:spLocks noChangeArrowheads="1"/>
          </p:cNvSpPr>
          <p:nvPr/>
        </p:nvSpPr>
        <p:spPr bwMode="auto">
          <a:xfrm>
            <a:off x="6969867" y="4606084"/>
            <a:ext cx="420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Q</a:t>
            </a:r>
            <a:r>
              <a:rPr lang="en-US" altLang="en-US" sz="1600" baseline="-25000" dirty="0">
                <a:latin typeface="Helvetica" panose="020B0604020202020204" pitchFamily="34" charset="0"/>
              </a:rPr>
              <a:t>2</a:t>
            </a:r>
            <a:endParaRPr lang="en-US" altLang="en-US" sz="1600" dirty="0">
              <a:latin typeface="Helvetica" panose="020B0604020202020204" pitchFamily="34" charset="0"/>
            </a:endParaRPr>
          </a:p>
        </p:txBody>
      </p:sp>
      <p:sp>
        <p:nvSpPr>
          <p:cNvPr id="15" name="Text Box 12"/>
          <p:cNvSpPr txBox="1">
            <a:spLocks noChangeArrowheads="1"/>
          </p:cNvSpPr>
          <p:nvPr/>
        </p:nvSpPr>
        <p:spPr bwMode="auto">
          <a:xfrm>
            <a:off x="6982567" y="5389142"/>
            <a:ext cx="407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2</a:t>
            </a:r>
            <a:endParaRPr lang="en-US" altLang="en-US" sz="1600" dirty="0">
              <a:latin typeface="Helvetica" panose="020B0604020202020204" pitchFamily="34" charset="0"/>
            </a:endParaRPr>
          </a:p>
        </p:txBody>
      </p:sp>
      <p:cxnSp>
        <p:nvCxnSpPr>
          <p:cNvPr id="17" name="Straight Connector 16"/>
          <p:cNvCxnSpPr/>
          <p:nvPr/>
        </p:nvCxnSpPr>
        <p:spPr>
          <a:xfrm flipV="1">
            <a:off x="6765873" y="4774359"/>
            <a:ext cx="414338" cy="168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5" idx="0"/>
          </p:cNvCxnSpPr>
          <p:nvPr/>
        </p:nvCxnSpPr>
        <p:spPr>
          <a:xfrm>
            <a:off x="6765873" y="5190705"/>
            <a:ext cx="420688" cy="198437"/>
          </a:xfrm>
          <a:prstGeom prst="line">
            <a:avLst/>
          </a:prstGeom>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09284882-414C-4A61-B354-9A4CDAD84EF8}"/>
              </a:ext>
            </a:extLst>
          </p:cNvPr>
          <p:cNvSpPr>
            <a:spLocks noGrp="1"/>
          </p:cNvSpPr>
          <p:nvPr>
            <p:ph type="dt" sz="half" idx="10"/>
          </p:nvPr>
        </p:nvSpPr>
        <p:spPr/>
        <p:txBody>
          <a:bodyPr/>
          <a:lstStyle/>
          <a:p>
            <a:fld id="{1A16E8D0-2C94-480D-A46A-57F99D109F88}" type="datetime1">
              <a:rPr lang="en-US" smtClean="0"/>
              <a:t>3/11/2022</a:t>
            </a:fld>
            <a:endParaRPr lang="en-US" dirty="0"/>
          </a:p>
        </p:txBody>
      </p:sp>
      <p:sp>
        <p:nvSpPr>
          <p:cNvPr id="10" name="Footer Placeholder 9">
            <a:extLst>
              <a:ext uri="{FF2B5EF4-FFF2-40B4-BE49-F238E27FC236}">
                <a16:creationId xmlns:a16="http://schemas.microsoft.com/office/drawing/2014/main" id="{ACB20C5A-102A-4AAE-B440-C1AB61769EC7}"/>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32548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 – Mapping (Cont.)</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112</a:t>
            </a:fld>
            <a:endParaRPr lang="en-IN"/>
          </a:p>
        </p:txBody>
      </p:sp>
      <p:sp>
        <p:nvSpPr>
          <p:cNvPr id="5" name="Rectangle 3"/>
          <p:cNvSpPr>
            <a:spLocks noGrp="1" noChangeArrowheads="1"/>
          </p:cNvSpPr>
          <p:nvPr>
            <p:ph idx="1"/>
          </p:nvPr>
        </p:nvSpPr>
        <p:spPr/>
        <p:txBody>
          <a:bodyPr/>
          <a:lstStyle/>
          <a:p>
            <a:r>
              <a:rPr lang="en-US" altLang="en-US" dirty="0"/>
              <a:t>Two-level index (maximum file size is 512</a:t>
            </a:r>
            <a:r>
              <a:rPr lang="en-US" altLang="en-US" baseline="30000" dirty="0"/>
              <a:t>3</a:t>
            </a:r>
            <a:r>
              <a:rPr lang="en-US" altLang="en-US" dirty="0"/>
              <a:t>)</a:t>
            </a:r>
          </a:p>
          <a:p>
            <a:pPr lvl="1">
              <a:buClr>
                <a:schemeClr val="accent2"/>
              </a:buClr>
              <a:buFont typeface="Monotype Sorts" charset="2"/>
              <a:buNone/>
            </a:pPr>
            <a:r>
              <a:rPr lang="en-US" altLang="en-US" sz="1800" i="1" dirty="0">
                <a:latin typeface="Helvetica" panose="020B0604020202020204" pitchFamily="34" charset="0"/>
              </a:rPr>
              <a:t>Q</a:t>
            </a:r>
            <a:r>
              <a:rPr lang="en-US" altLang="en-US" sz="1800" baseline="-25000" dirty="0">
                <a:latin typeface="Helvetica" panose="020B0604020202020204" pitchFamily="34" charset="0"/>
              </a:rPr>
              <a:t>1</a:t>
            </a:r>
            <a:r>
              <a:rPr lang="en-US" altLang="en-US" sz="1800" dirty="0">
                <a:latin typeface="Helvetica" panose="020B0604020202020204" pitchFamily="34" charset="0"/>
              </a:rPr>
              <a:t> = displacement into outer-index</a:t>
            </a:r>
          </a:p>
          <a:p>
            <a:pPr lvl="1">
              <a:buClr>
                <a:schemeClr val="accent2"/>
              </a:buClr>
              <a:buFont typeface="Monotype Sorts" charset="2"/>
              <a:buNone/>
            </a:pPr>
            <a:r>
              <a:rPr lang="en-US" altLang="en-US" sz="1800" i="1" dirty="0">
                <a:latin typeface="Helvetica" panose="020B0604020202020204" pitchFamily="34" charset="0"/>
              </a:rPr>
              <a:t>R</a:t>
            </a:r>
            <a:r>
              <a:rPr lang="en-US" altLang="en-US" sz="1800" baseline="-25000" dirty="0">
                <a:latin typeface="Helvetica" panose="020B0604020202020204" pitchFamily="34" charset="0"/>
              </a:rPr>
              <a:t>1</a:t>
            </a:r>
            <a:r>
              <a:rPr lang="en-US" altLang="en-US" sz="1800" dirty="0">
                <a:latin typeface="Helvetica" panose="020B0604020202020204" pitchFamily="34" charset="0"/>
              </a:rPr>
              <a:t> is used as follows:</a:t>
            </a:r>
          </a:p>
          <a:p>
            <a:pPr lvl="1">
              <a:buClr>
                <a:schemeClr val="accent2"/>
              </a:buClr>
              <a:buFont typeface="Monotype Sorts" charset="2"/>
              <a:buNone/>
            </a:pPr>
            <a:endParaRPr lang="en-US" altLang="en-US" sz="1800" i="1" dirty="0">
              <a:latin typeface="Helvetica" panose="020B0604020202020204" pitchFamily="34" charset="0"/>
            </a:endParaRPr>
          </a:p>
          <a:p>
            <a:pPr lvl="1">
              <a:buClr>
                <a:schemeClr val="accent2"/>
              </a:buClr>
              <a:buFont typeface="Monotype Sorts" charset="2"/>
              <a:buNone/>
            </a:pPr>
            <a:endParaRPr lang="en-US" altLang="en-US" sz="1800" i="1" dirty="0">
              <a:latin typeface="Helvetica" panose="020B0604020202020204" pitchFamily="34" charset="0"/>
            </a:endParaRPr>
          </a:p>
          <a:p>
            <a:pPr lvl="1">
              <a:buClr>
                <a:schemeClr val="accent2"/>
              </a:buClr>
              <a:buFont typeface="Monotype Sorts" charset="2"/>
              <a:buNone/>
            </a:pPr>
            <a:r>
              <a:rPr lang="en-US" altLang="en-US" sz="1800" i="1" dirty="0">
                <a:latin typeface="Helvetica" panose="020B0604020202020204" pitchFamily="34" charset="0"/>
              </a:rPr>
              <a:t>Q</a:t>
            </a:r>
            <a:r>
              <a:rPr lang="en-US" altLang="en-US" sz="1800" baseline="-25000" dirty="0">
                <a:latin typeface="Helvetica" panose="020B0604020202020204" pitchFamily="34" charset="0"/>
              </a:rPr>
              <a:t>2</a:t>
            </a:r>
            <a:r>
              <a:rPr lang="en-US" altLang="en-US" sz="1800" dirty="0">
                <a:latin typeface="Helvetica" panose="020B0604020202020204" pitchFamily="34" charset="0"/>
              </a:rPr>
              <a:t> = displacement into block of index table</a:t>
            </a:r>
          </a:p>
          <a:p>
            <a:pPr lvl="1">
              <a:buClr>
                <a:schemeClr val="accent2"/>
              </a:buClr>
              <a:buFont typeface="Monotype Sorts" charset="2"/>
              <a:buNone/>
            </a:pPr>
            <a:r>
              <a:rPr lang="en-US" altLang="en-US" sz="1800" i="1" dirty="0">
                <a:latin typeface="Helvetica" panose="020B0604020202020204" pitchFamily="34" charset="0"/>
              </a:rPr>
              <a:t>R</a:t>
            </a:r>
            <a:r>
              <a:rPr lang="en-US" altLang="en-US" sz="1800" baseline="-25000" dirty="0">
                <a:latin typeface="Helvetica" panose="020B0604020202020204" pitchFamily="34" charset="0"/>
              </a:rPr>
              <a:t>2</a:t>
            </a:r>
            <a:r>
              <a:rPr lang="en-US" altLang="en-US" sz="1800" dirty="0">
                <a:latin typeface="Helvetica" panose="020B0604020202020204" pitchFamily="34" charset="0"/>
              </a:rPr>
              <a:t> displacement into block of file:</a:t>
            </a:r>
          </a:p>
          <a:p>
            <a:pPr marL="0" indent="0">
              <a:buNone/>
            </a:pPr>
            <a:r>
              <a:rPr lang="en-US" altLang="en-US" dirty="0"/>
              <a:t>                                                    </a:t>
            </a:r>
          </a:p>
        </p:txBody>
      </p:sp>
      <p:sp>
        <p:nvSpPr>
          <p:cNvPr id="6" name="Text Box 4"/>
          <p:cNvSpPr txBox="1">
            <a:spLocks noChangeArrowheads="1"/>
          </p:cNvSpPr>
          <p:nvPr/>
        </p:nvSpPr>
        <p:spPr bwMode="auto">
          <a:xfrm>
            <a:off x="5380011" y="2514600"/>
            <a:ext cx="1631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LA / (512 x 512)</a:t>
            </a:r>
          </a:p>
        </p:txBody>
      </p:sp>
      <p:sp>
        <p:nvSpPr>
          <p:cNvPr id="7" name="Text Box 5"/>
          <p:cNvSpPr txBox="1">
            <a:spLocks noChangeArrowheads="1"/>
          </p:cNvSpPr>
          <p:nvPr/>
        </p:nvSpPr>
        <p:spPr bwMode="auto">
          <a:xfrm>
            <a:off x="7011961" y="2200462"/>
            <a:ext cx="420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Q</a:t>
            </a:r>
            <a:r>
              <a:rPr lang="en-US" altLang="en-US" sz="1600" baseline="-25000" dirty="0">
                <a:latin typeface="Helvetica" panose="020B0604020202020204" pitchFamily="34" charset="0"/>
              </a:rPr>
              <a:t>1</a:t>
            </a:r>
            <a:endParaRPr lang="en-US" altLang="en-US" sz="1600" dirty="0">
              <a:latin typeface="Helvetica" panose="020B0604020202020204" pitchFamily="34" charset="0"/>
            </a:endParaRPr>
          </a:p>
        </p:txBody>
      </p:sp>
      <p:sp>
        <p:nvSpPr>
          <p:cNvPr id="8" name="Text Box 6"/>
          <p:cNvSpPr txBox="1">
            <a:spLocks noChangeArrowheads="1"/>
          </p:cNvSpPr>
          <p:nvPr/>
        </p:nvSpPr>
        <p:spPr bwMode="auto">
          <a:xfrm>
            <a:off x="7093084" y="2785969"/>
            <a:ext cx="407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1</a:t>
            </a:r>
            <a:endParaRPr lang="en-US" altLang="en-US" sz="1600" dirty="0">
              <a:latin typeface="Helvetica" panose="020B0604020202020204" pitchFamily="34" charset="0"/>
            </a:endParaRPr>
          </a:p>
        </p:txBody>
      </p:sp>
      <p:cxnSp>
        <p:nvCxnSpPr>
          <p:cNvPr id="10" name="Straight Connector 9"/>
          <p:cNvCxnSpPr/>
          <p:nvPr/>
        </p:nvCxnSpPr>
        <p:spPr>
          <a:xfrm flipV="1">
            <a:off x="6856412" y="2514600"/>
            <a:ext cx="236672" cy="168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1"/>
          </p:cNvCxnSpPr>
          <p:nvPr/>
        </p:nvCxnSpPr>
        <p:spPr>
          <a:xfrm>
            <a:off x="6934187" y="2785969"/>
            <a:ext cx="158897" cy="1682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 Box 10"/>
          <p:cNvSpPr txBox="1">
            <a:spLocks noChangeArrowheads="1"/>
          </p:cNvSpPr>
          <p:nvPr/>
        </p:nvSpPr>
        <p:spPr bwMode="auto">
          <a:xfrm>
            <a:off x="5637212" y="4800600"/>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a:latin typeface="Helvetica" panose="020B0604020202020204" pitchFamily="34" charset="0"/>
              </a:rPr>
              <a:t>R</a:t>
            </a:r>
            <a:r>
              <a:rPr lang="en-US" altLang="en-US" sz="1600" baseline="-25000">
                <a:latin typeface="Helvetica" panose="020B0604020202020204" pitchFamily="34" charset="0"/>
              </a:rPr>
              <a:t>1</a:t>
            </a:r>
            <a:r>
              <a:rPr lang="en-US" altLang="en-US" sz="1600">
                <a:latin typeface="Helvetica" panose="020B0604020202020204" pitchFamily="34" charset="0"/>
              </a:rPr>
              <a:t> / 512</a:t>
            </a:r>
          </a:p>
        </p:txBody>
      </p:sp>
      <p:sp>
        <p:nvSpPr>
          <p:cNvPr id="14" name="Text Box 11"/>
          <p:cNvSpPr txBox="1">
            <a:spLocks noChangeArrowheads="1"/>
          </p:cNvSpPr>
          <p:nvPr/>
        </p:nvSpPr>
        <p:spPr bwMode="auto">
          <a:xfrm>
            <a:off x="6589685" y="4394947"/>
            <a:ext cx="420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Q</a:t>
            </a:r>
            <a:r>
              <a:rPr lang="en-US" altLang="en-US" sz="1600" baseline="-25000" dirty="0">
                <a:latin typeface="Helvetica" panose="020B0604020202020204" pitchFamily="34" charset="0"/>
              </a:rPr>
              <a:t>2</a:t>
            </a:r>
            <a:endParaRPr lang="en-US" altLang="en-US" sz="1600" dirty="0">
              <a:latin typeface="Helvetica" panose="020B0604020202020204" pitchFamily="34" charset="0"/>
            </a:endParaRPr>
          </a:p>
        </p:txBody>
      </p:sp>
      <p:sp>
        <p:nvSpPr>
          <p:cNvPr id="15" name="Text Box 12"/>
          <p:cNvSpPr txBox="1">
            <a:spLocks noChangeArrowheads="1"/>
          </p:cNvSpPr>
          <p:nvPr/>
        </p:nvSpPr>
        <p:spPr bwMode="auto">
          <a:xfrm>
            <a:off x="6661096" y="5247901"/>
            <a:ext cx="407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00" dirty="0">
                <a:latin typeface="Helvetica" panose="020B0604020202020204" pitchFamily="34" charset="0"/>
              </a:rPr>
              <a:t>R</a:t>
            </a:r>
            <a:r>
              <a:rPr lang="en-US" altLang="en-US" sz="1600" baseline="-25000" dirty="0">
                <a:latin typeface="Helvetica" panose="020B0604020202020204" pitchFamily="34" charset="0"/>
              </a:rPr>
              <a:t>2</a:t>
            </a:r>
            <a:endParaRPr lang="en-US" altLang="en-US" sz="1600" dirty="0">
              <a:latin typeface="Helvetica" panose="020B0604020202020204" pitchFamily="34" charset="0"/>
            </a:endParaRPr>
          </a:p>
        </p:txBody>
      </p:sp>
      <p:cxnSp>
        <p:nvCxnSpPr>
          <p:cNvPr id="17" name="Straight Connector 16"/>
          <p:cNvCxnSpPr/>
          <p:nvPr/>
        </p:nvCxnSpPr>
        <p:spPr>
          <a:xfrm flipV="1">
            <a:off x="6323012" y="4563222"/>
            <a:ext cx="477017" cy="237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23012" y="5137150"/>
            <a:ext cx="477017" cy="196009"/>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591C2C9-D799-4B51-9B22-75C1761A0461}"/>
              </a:ext>
            </a:extLst>
          </p:cNvPr>
          <p:cNvSpPr>
            <a:spLocks noGrp="1"/>
          </p:cNvSpPr>
          <p:nvPr>
            <p:ph type="dt" sz="half" idx="10"/>
          </p:nvPr>
        </p:nvSpPr>
        <p:spPr/>
        <p:txBody>
          <a:bodyPr/>
          <a:lstStyle/>
          <a:p>
            <a:fld id="{F511F046-EFA1-4FC0-9471-31D81404ED8F}" type="datetime1">
              <a:rPr lang="en-US" smtClean="0"/>
              <a:t>3/11/2022</a:t>
            </a:fld>
            <a:endParaRPr lang="en-US" dirty="0"/>
          </a:p>
        </p:txBody>
      </p:sp>
      <p:sp>
        <p:nvSpPr>
          <p:cNvPr id="9" name="Footer Placeholder 8">
            <a:extLst>
              <a:ext uri="{FF2B5EF4-FFF2-40B4-BE49-F238E27FC236}">
                <a16:creationId xmlns:a16="http://schemas.microsoft.com/office/drawing/2014/main" id="{A174A241-32C2-4FD4-A9DF-D2E9ABA94A8F}"/>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09685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Indexed Allocation – Mapping (Cont.)</a:t>
            </a:r>
            <a:endParaRPr lang="en-IN" dirty="0"/>
          </a:p>
        </p:txBody>
      </p:sp>
      <p:sp>
        <p:nvSpPr>
          <p:cNvPr id="3" name="Content Placeholder 2"/>
          <p:cNvSpPr>
            <a:spLocks noGrp="1"/>
          </p:cNvSpPr>
          <p:nvPr>
            <p:ph idx="1"/>
          </p:nvPr>
        </p:nvSpPr>
        <p:spPr>
          <a:xfrm>
            <a:off x="1117309" y="1473201"/>
            <a:ext cx="10157354" cy="4927600"/>
          </a:xfrm>
        </p:spPr>
        <p:txBody>
          <a:bodyPr/>
          <a:lstStyle/>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113</a:t>
            </a:fld>
            <a:endParaRPr lang="en-IN"/>
          </a:p>
        </p:txBody>
      </p:sp>
      <p:sp>
        <p:nvSpPr>
          <p:cNvPr id="5" name="Rectangle 3"/>
          <p:cNvSpPr>
            <a:spLocks noChangeArrowheads="1"/>
          </p:cNvSpPr>
          <p:nvPr/>
        </p:nvSpPr>
        <p:spPr bwMode="auto">
          <a:xfrm>
            <a:off x="5332412" y="1905000"/>
            <a:ext cx="1674812" cy="3824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6" name="Rectangle 4"/>
          <p:cNvSpPr>
            <a:spLocks noChangeArrowheads="1"/>
          </p:cNvSpPr>
          <p:nvPr/>
        </p:nvSpPr>
        <p:spPr bwMode="auto">
          <a:xfrm>
            <a:off x="5621337" y="2208213"/>
            <a:ext cx="1096962" cy="27463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7" name="Rectangle 5"/>
          <p:cNvSpPr>
            <a:spLocks noChangeArrowheads="1"/>
          </p:cNvSpPr>
          <p:nvPr/>
        </p:nvSpPr>
        <p:spPr bwMode="auto">
          <a:xfrm>
            <a:off x="5622924" y="2486025"/>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8" name="Rectangle 6"/>
          <p:cNvSpPr>
            <a:spLocks noChangeArrowheads="1"/>
          </p:cNvSpPr>
          <p:nvPr/>
        </p:nvSpPr>
        <p:spPr bwMode="auto">
          <a:xfrm>
            <a:off x="5624512" y="2714625"/>
            <a:ext cx="1096962"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9" name="Rectangle 7"/>
          <p:cNvSpPr>
            <a:spLocks noChangeArrowheads="1"/>
          </p:cNvSpPr>
          <p:nvPr/>
        </p:nvSpPr>
        <p:spPr bwMode="auto">
          <a:xfrm>
            <a:off x="5621337" y="3351213"/>
            <a:ext cx="1096962" cy="27463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0" name="Rectangle 8"/>
          <p:cNvSpPr>
            <a:spLocks noChangeArrowheads="1"/>
          </p:cNvSpPr>
          <p:nvPr/>
        </p:nvSpPr>
        <p:spPr bwMode="auto">
          <a:xfrm>
            <a:off x="5622924" y="3629025"/>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1" name="Rectangle 9"/>
          <p:cNvSpPr>
            <a:spLocks noChangeArrowheads="1"/>
          </p:cNvSpPr>
          <p:nvPr/>
        </p:nvSpPr>
        <p:spPr bwMode="auto">
          <a:xfrm>
            <a:off x="5622924" y="4543425"/>
            <a:ext cx="1066800" cy="8382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2" name="Rectangle 10"/>
          <p:cNvSpPr>
            <a:spLocks noChangeArrowheads="1"/>
          </p:cNvSpPr>
          <p:nvPr/>
        </p:nvSpPr>
        <p:spPr bwMode="auto">
          <a:xfrm>
            <a:off x="7832724" y="1724025"/>
            <a:ext cx="1066800" cy="40386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3" name="Rectangle 11"/>
          <p:cNvSpPr>
            <a:spLocks noChangeArrowheads="1"/>
          </p:cNvSpPr>
          <p:nvPr/>
        </p:nvSpPr>
        <p:spPr bwMode="auto">
          <a:xfrm>
            <a:off x="8013699" y="1952625"/>
            <a:ext cx="733425" cy="6858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4" name="Rectangle 12"/>
          <p:cNvSpPr>
            <a:spLocks noChangeArrowheads="1"/>
          </p:cNvSpPr>
          <p:nvPr/>
        </p:nvSpPr>
        <p:spPr bwMode="auto">
          <a:xfrm>
            <a:off x="8013699" y="2867025"/>
            <a:ext cx="733425" cy="6858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5" name="Rectangle 13"/>
          <p:cNvSpPr>
            <a:spLocks noChangeArrowheads="1"/>
          </p:cNvSpPr>
          <p:nvPr/>
        </p:nvSpPr>
        <p:spPr bwMode="auto">
          <a:xfrm>
            <a:off x="8013699" y="3781425"/>
            <a:ext cx="733425" cy="6858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6" name="Rectangle 14"/>
          <p:cNvSpPr>
            <a:spLocks noChangeArrowheads="1"/>
          </p:cNvSpPr>
          <p:nvPr/>
        </p:nvSpPr>
        <p:spPr bwMode="auto">
          <a:xfrm>
            <a:off x="3640137" y="2436813"/>
            <a:ext cx="1096962" cy="274637"/>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7" name="Rectangle 15"/>
          <p:cNvSpPr>
            <a:spLocks noChangeArrowheads="1"/>
          </p:cNvSpPr>
          <p:nvPr/>
        </p:nvSpPr>
        <p:spPr bwMode="auto">
          <a:xfrm>
            <a:off x="3641724" y="2667000"/>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8" name="Rectangle 16"/>
          <p:cNvSpPr>
            <a:spLocks noChangeArrowheads="1"/>
          </p:cNvSpPr>
          <p:nvPr/>
        </p:nvSpPr>
        <p:spPr bwMode="auto">
          <a:xfrm>
            <a:off x="3641724" y="2943225"/>
            <a:ext cx="1096963" cy="17526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9" name="Rectangle 17"/>
          <p:cNvSpPr>
            <a:spLocks noChangeArrowheads="1"/>
          </p:cNvSpPr>
          <p:nvPr/>
        </p:nvSpPr>
        <p:spPr bwMode="auto">
          <a:xfrm>
            <a:off x="3641724" y="4695825"/>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20" name="Rectangle 18"/>
          <p:cNvSpPr>
            <a:spLocks noChangeArrowheads="1"/>
          </p:cNvSpPr>
          <p:nvPr/>
        </p:nvSpPr>
        <p:spPr bwMode="auto">
          <a:xfrm>
            <a:off x="2003424" y="2409825"/>
            <a:ext cx="1096963" cy="2746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21" name="Line 19"/>
          <p:cNvSpPr>
            <a:spLocks noChangeShapeType="1"/>
          </p:cNvSpPr>
          <p:nvPr/>
        </p:nvSpPr>
        <p:spPr bwMode="auto">
          <a:xfrm>
            <a:off x="3108324" y="253365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 name="Line 20"/>
          <p:cNvSpPr>
            <a:spLocks noChangeShapeType="1"/>
          </p:cNvSpPr>
          <p:nvPr/>
        </p:nvSpPr>
        <p:spPr bwMode="auto">
          <a:xfrm flipV="1">
            <a:off x="4732337" y="2333625"/>
            <a:ext cx="890587"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 name="Line 21"/>
          <p:cNvSpPr>
            <a:spLocks noChangeShapeType="1"/>
          </p:cNvSpPr>
          <p:nvPr/>
        </p:nvSpPr>
        <p:spPr bwMode="auto">
          <a:xfrm>
            <a:off x="4732337" y="2786063"/>
            <a:ext cx="8858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 name="Line 22"/>
          <p:cNvSpPr>
            <a:spLocks noChangeShapeType="1"/>
          </p:cNvSpPr>
          <p:nvPr/>
        </p:nvSpPr>
        <p:spPr bwMode="auto">
          <a:xfrm>
            <a:off x="4741862" y="4805363"/>
            <a:ext cx="885825"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 name="Text Box 23"/>
          <p:cNvSpPr txBox="1">
            <a:spLocks noChangeArrowheads="1"/>
          </p:cNvSpPr>
          <p:nvPr/>
        </p:nvSpPr>
        <p:spPr bwMode="auto">
          <a:xfrm>
            <a:off x="4068762" y="3514725"/>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sym typeface="MT Extra" panose="05050102010205020202" pitchFamily="18" charset="2"/>
              </a:rPr>
              <a:t></a:t>
            </a:r>
            <a:endParaRPr lang="en-US" altLang="en-US" sz="1800">
              <a:latin typeface="Helvetica" panose="020B0604020202020204" pitchFamily="34" charset="0"/>
            </a:endParaRPr>
          </a:p>
        </p:txBody>
      </p:sp>
      <p:sp>
        <p:nvSpPr>
          <p:cNvPr id="26" name="Line 24"/>
          <p:cNvSpPr>
            <a:spLocks noChangeShapeType="1"/>
          </p:cNvSpPr>
          <p:nvPr/>
        </p:nvSpPr>
        <p:spPr bwMode="auto">
          <a:xfrm flipH="1" flipV="1">
            <a:off x="6708774" y="3490913"/>
            <a:ext cx="13096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7" name="Line 25"/>
          <p:cNvSpPr>
            <a:spLocks noChangeShapeType="1"/>
          </p:cNvSpPr>
          <p:nvPr/>
        </p:nvSpPr>
        <p:spPr bwMode="auto">
          <a:xfrm flipH="1" flipV="1">
            <a:off x="6713537" y="2562225"/>
            <a:ext cx="1295400" cy="623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8" name="Line 26"/>
          <p:cNvSpPr>
            <a:spLocks noChangeShapeType="1"/>
          </p:cNvSpPr>
          <p:nvPr/>
        </p:nvSpPr>
        <p:spPr bwMode="auto">
          <a:xfrm flipH="1">
            <a:off x="6704012" y="2190750"/>
            <a:ext cx="1309687" cy="161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9" name="Text Box 27"/>
          <p:cNvSpPr txBox="1">
            <a:spLocks noChangeArrowheads="1"/>
          </p:cNvSpPr>
          <p:nvPr/>
        </p:nvSpPr>
        <p:spPr bwMode="auto">
          <a:xfrm>
            <a:off x="3557587" y="5033963"/>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outer-index</a:t>
            </a:r>
          </a:p>
        </p:txBody>
      </p:sp>
      <p:sp>
        <p:nvSpPr>
          <p:cNvPr id="30" name="Text Box 28"/>
          <p:cNvSpPr txBox="1">
            <a:spLocks noChangeArrowheads="1"/>
          </p:cNvSpPr>
          <p:nvPr/>
        </p:nvSpPr>
        <p:spPr bwMode="auto">
          <a:xfrm>
            <a:off x="5503862" y="5849938"/>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index table</a:t>
            </a:r>
          </a:p>
        </p:txBody>
      </p:sp>
      <p:sp>
        <p:nvSpPr>
          <p:cNvPr id="31" name="Text Box 29"/>
          <p:cNvSpPr txBox="1">
            <a:spLocks noChangeArrowheads="1"/>
          </p:cNvSpPr>
          <p:nvPr/>
        </p:nvSpPr>
        <p:spPr bwMode="auto">
          <a:xfrm>
            <a:off x="8213724" y="58293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file</a:t>
            </a:r>
          </a:p>
        </p:txBody>
      </p:sp>
      <p:sp>
        <p:nvSpPr>
          <p:cNvPr id="32" name="Date Placeholder 31">
            <a:extLst>
              <a:ext uri="{FF2B5EF4-FFF2-40B4-BE49-F238E27FC236}">
                <a16:creationId xmlns:a16="http://schemas.microsoft.com/office/drawing/2014/main" id="{A218D0A4-2C21-43F8-8DFD-E031D2FF602C}"/>
              </a:ext>
            </a:extLst>
          </p:cNvPr>
          <p:cNvSpPr>
            <a:spLocks noGrp="1"/>
          </p:cNvSpPr>
          <p:nvPr>
            <p:ph type="dt" sz="half" idx="10"/>
          </p:nvPr>
        </p:nvSpPr>
        <p:spPr/>
        <p:txBody>
          <a:bodyPr/>
          <a:lstStyle/>
          <a:p>
            <a:fld id="{0C9EAF55-42FE-4A70-A015-94598AA0FA0A}" type="datetime1">
              <a:rPr lang="en-US" smtClean="0"/>
              <a:t>3/11/2022</a:t>
            </a:fld>
            <a:endParaRPr lang="en-US" dirty="0"/>
          </a:p>
        </p:txBody>
      </p:sp>
      <p:sp>
        <p:nvSpPr>
          <p:cNvPr id="33" name="Footer Placeholder 32">
            <a:extLst>
              <a:ext uri="{FF2B5EF4-FFF2-40B4-BE49-F238E27FC236}">
                <a16:creationId xmlns:a16="http://schemas.microsoft.com/office/drawing/2014/main" id="{43D2F3B9-EB8D-4735-BA52-A7B4E5B116C5}"/>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72130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Worksheet</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3467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365924"/>
            <a:ext cx="10512862" cy="589462"/>
          </a:xfrm>
        </p:spPr>
        <p:txBody>
          <a:bodyPr>
            <a:normAutofit fontScale="90000"/>
          </a:bodyPr>
          <a:lstStyle/>
          <a:p>
            <a:r>
              <a:rPr lang="en-US" dirty="0"/>
              <a:t>Problem:1</a:t>
            </a:r>
            <a:endParaRPr lang="en-IN" dirty="0"/>
          </a:p>
        </p:txBody>
      </p:sp>
      <p:sp>
        <p:nvSpPr>
          <p:cNvPr id="3" name="Content Placeholder 2"/>
          <p:cNvSpPr>
            <a:spLocks noGrp="1"/>
          </p:cNvSpPr>
          <p:nvPr>
            <p:ph idx="1"/>
          </p:nvPr>
        </p:nvSpPr>
        <p:spPr>
          <a:xfrm>
            <a:off x="837981" y="1304918"/>
            <a:ext cx="10512862" cy="5377422"/>
          </a:xfrm>
        </p:spPr>
        <p:txBody>
          <a:bodyPr>
            <a:noAutofit/>
          </a:bodyPr>
          <a:lstStyle/>
          <a:p>
            <a:pPr marL="0" indent="0" algn="just">
              <a:buNone/>
            </a:pPr>
            <a:r>
              <a:rPr lang="en-IN" sz="2399" dirty="0">
                <a:latin typeface="Times New Roman" panose="02020603050405020304" pitchFamily="18" charset="0"/>
                <a:cs typeface="Times New Roman" panose="02020603050405020304" pitchFamily="18" charset="0"/>
              </a:rPr>
              <a:t>Consider a file currently consisting of 100 blocks. Assume that the file-control block (and the index block, in the case of indexed allocation)is already in memory. Calculate how many disk I/O operations are required for contiguous, linked, and indexed (single-level) allocation strategies, if, for one block, the following conditions hold. In the contiguous-allocation case, assume that there is no room to grow at the beginning but there is room to grow at the end. Also assume that the block information to be added is stored in memory.</a:t>
            </a:r>
          </a:p>
          <a:p>
            <a:pPr marL="514196" indent="-514196" algn="just">
              <a:buAutoNum type="alphaLcPeriod"/>
            </a:pPr>
            <a:r>
              <a:rPr lang="en-IN" sz="2399" dirty="0">
                <a:latin typeface="Times New Roman" panose="02020603050405020304" pitchFamily="18" charset="0"/>
                <a:cs typeface="Times New Roman" panose="02020603050405020304" pitchFamily="18" charset="0"/>
              </a:rPr>
              <a:t>The block is added at the beginning.</a:t>
            </a:r>
          </a:p>
          <a:p>
            <a:pPr marL="514196" indent="-514196" algn="just">
              <a:buAutoNum type="alphaLcPeriod"/>
            </a:pPr>
            <a:r>
              <a:rPr lang="en-IN" sz="2399" dirty="0">
                <a:latin typeface="Times New Roman" panose="02020603050405020304" pitchFamily="18" charset="0"/>
                <a:cs typeface="Times New Roman" panose="02020603050405020304" pitchFamily="18" charset="0"/>
              </a:rPr>
              <a:t>The block is added in the middle.</a:t>
            </a:r>
          </a:p>
          <a:p>
            <a:pPr marL="514196" indent="-514196" algn="just">
              <a:buAutoNum type="alphaLcPeriod"/>
            </a:pPr>
            <a:r>
              <a:rPr lang="en-IN" sz="2399" dirty="0">
                <a:latin typeface="Times New Roman" panose="02020603050405020304" pitchFamily="18" charset="0"/>
                <a:cs typeface="Times New Roman" panose="02020603050405020304" pitchFamily="18" charset="0"/>
              </a:rPr>
              <a:t>The block is added at the end.</a:t>
            </a:r>
          </a:p>
          <a:p>
            <a:pPr marL="514196" indent="-514196" algn="just">
              <a:buAutoNum type="alphaLcPeriod"/>
            </a:pPr>
            <a:r>
              <a:rPr lang="en-IN" sz="2399" dirty="0">
                <a:latin typeface="Times New Roman" panose="02020603050405020304" pitchFamily="18" charset="0"/>
                <a:cs typeface="Times New Roman" panose="02020603050405020304" pitchFamily="18" charset="0"/>
              </a:rPr>
              <a:t>The block is removed from the beginning.</a:t>
            </a:r>
          </a:p>
          <a:p>
            <a:pPr marL="514196" indent="-514196" algn="just">
              <a:buAutoNum type="alphaLcPeriod"/>
            </a:pPr>
            <a:r>
              <a:rPr lang="en-IN" sz="2399" dirty="0">
                <a:latin typeface="Times New Roman" panose="02020603050405020304" pitchFamily="18" charset="0"/>
                <a:cs typeface="Times New Roman" panose="02020603050405020304" pitchFamily="18" charset="0"/>
              </a:rPr>
              <a:t>The block is removed from the middle.</a:t>
            </a:r>
          </a:p>
          <a:p>
            <a:pPr marL="514196" indent="-514196" algn="just">
              <a:buAutoNum type="alphaLcPeriod"/>
            </a:pPr>
            <a:r>
              <a:rPr lang="en-IN" sz="2399" dirty="0">
                <a:latin typeface="Times New Roman" panose="02020603050405020304" pitchFamily="18" charset="0"/>
                <a:cs typeface="Times New Roman" panose="02020603050405020304" pitchFamily="18" charset="0"/>
              </a:rPr>
              <a:t>The block is removed from the end.</a:t>
            </a:r>
          </a:p>
        </p:txBody>
      </p:sp>
      <p:sp>
        <p:nvSpPr>
          <p:cNvPr id="4" name="Date Placeholder 3">
            <a:extLst>
              <a:ext uri="{FF2B5EF4-FFF2-40B4-BE49-F238E27FC236}">
                <a16:creationId xmlns:a16="http://schemas.microsoft.com/office/drawing/2014/main" id="{686E2BB0-2D44-45C9-A34F-53732130FEC5}"/>
              </a:ext>
            </a:extLst>
          </p:cNvPr>
          <p:cNvSpPr>
            <a:spLocks noGrp="1"/>
          </p:cNvSpPr>
          <p:nvPr>
            <p:ph type="dt" sz="half" idx="10"/>
          </p:nvPr>
        </p:nvSpPr>
        <p:spPr/>
        <p:txBody>
          <a:bodyPr/>
          <a:lstStyle/>
          <a:p>
            <a:fld id="{B065577A-7315-4EFB-B582-086252D18D95}" type="datetime1">
              <a:rPr lang="en-US" smtClean="0"/>
              <a:t>3/11/2022</a:t>
            </a:fld>
            <a:endParaRPr lang="en-US" dirty="0"/>
          </a:p>
        </p:txBody>
      </p:sp>
      <p:sp>
        <p:nvSpPr>
          <p:cNvPr id="5" name="Footer Placeholder 4">
            <a:extLst>
              <a:ext uri="{FF2B5EF4-FFF2-40B4-BE49-F238E27FC236}">
                <a16:creationId xmlns:a16="http://schemas.microsoft.com/office/drawing/2014/main" id="{2C9710B8-248D-4F4C-AB56-FF797887A007}"/>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87EA7CAB-37BC-4649-8694-F72D069374AE}"/>
              </a:ext>
            </a:extLst>
          </p:cNvPr>
          <p:cNvSpPr>
            <a:spLocks noGrp="1"/>
          </p:cNvSpPr>
          <p:nvPr>
            <p:ph type="sldNum" sz="quarter" idx="12"/>
          </p:nvPr>
        </p:nvSpPr>
        <p:spPr/>
        <p:txBody>
          <a:bodyPr/>
          <a:lstStyle/>
          <a:p>
            <a:fld id="{DA60BA0E-20D0-4E7C-B286-26C960A6788F}" type="slidenum">
              <a:rPr lang="en-IN" smtClean="0"/>
              <a:pPr/>
              <a:t>115</a:t>
            </a:fld>
            <a:endParaRPr lang="en-IN"/>
          </a:p>
        </p:txBody>
      </p:sp>
    </p:spTree>
    <p:extLst>
      <p:ext uri="{BB962C8B-B14F-4D97-AF65-F5344CB8AC3E}">
        <p14:creationId xmlns:p14="http://schemas.microsoft.com/office/powerpoint/2010/main" val="183115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Answer</a:t>
            </a:r>
          </a:p>
        </p:txBody>
      </p:sp>
      <p:pic>
        <p:nvPicPr>
          <p:cNvPr id="4" name="Content Placeholder 3"/>
          <p:cNvPicPr>
            <a:picLocks noGrp="1" noChangeAspect="1"/>
          </p:cNvPicPr>
          <p:nvPr>
            <p:ph idx="1"/>
          </p:nvPr>
        </p:nvPicPr>
        <p:blipFill>
          <a:blip r:embed="rId2"/>
          <a:stretch>
            <a:fillRect/>
          </a:stretch>
        </p:blipFill>
        <p:spPr>
          <a:xfrm>
            <a:off x="2850034" y="2447621"/>
            <a:ext cx="6493239" cy="3334001"/>
          </a:xfrm>
          <a:prstGeom prst="rect">
            <a:avLst/>
          </a:prstGeom>
        </p:spPr>
      </p:pic>
      <p:sp>
        <p:nvSpPr>
          <p:cNvPr id="3" name="Date Placeholder 2">
            <a:extLst>
              <a:ext uri="{FF2B5EF4-FFF2-40B4-BE49-F238E27FC236}">
                <a16:creationId xmlns:a16="http://schemas.microsoft.com/office/drawing/2014/main" id="{C7A9BB13-1C4C-4BD5-A40F-F7A8894923D2}"/>
              </a:ext>
            </a:extLst>
          </p:cNvPr>
          <p:cNvSpPr>
            <a:spLocks noGrp="1"/>
          </p:cNvSpPr>
          <p:nvPr>
            <p:ph type="dt" sz="half" idx="10"/>
          </p:nvPr>
        </p:nvSpPr>
        <p:spPr/>
        <p:txBody>
          <a:bodyPr/>
          <a:lstStyle/>
          <a:p>
            <a:fld id="{36932A5A-9A19-4BAB-AA77-1C80476DDBAD}" type="datetime1">
              <a:rPr lang="en-US" smtClean="0"/>
              <a:t>3/11/2022</a:t>
            </a:fld>
            <a:endParaRPr lang="en-US" dirty="0"/>
          </a:p>
        </p:txBody>
      </p:sp>
      <p:sp>
        <p:nvSpPr>
          <p:cNvPr id="5" name="Footer Placeholder 4">
            <a:extLst>
              <a:ext uri="{FF2B5EF4-FFF2-40B4-BE49-F238E27FC236}">
                <a16:creationId xmlns:a16="http://schemas.microsoft.com/office/drawing/2014/main" id="{E4691DCE-8D33-4AC1-9AB5-2218C95C532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F19720E2-1654-432D-91FA-08C1BCADC434}"/>
              </a:ext>
            </a:extLst>
          </p:cNvPr>
          <p:cNvSpPr>
            <a:spLocks noGrp="1"/>
          </p:cNvSpPr>
          <p:nvPr>
            <p:ph type="sldNum" sz="quarter" idx="12"/>
          </p:nvPr>
        </p:nvSpPr>
        <p:spPr/>
        <p:txBody>
          <a:bodyPr/>
          <a:lstStyle/>
          <a:p>
            <a:fld id="{DA60BA0E-20D0-4E7C-B286-26C960A6788F}" type="slidenum">
              <a:rPr lang="en-IN" smtClean="0"/>
              <a:pPr/>
              <a:t>116</a:t>
            </a:fld>
            <a:endParaRPr lang="en-IN"/>
          </a:p>
        </p:txBody>
      </p:sp>
    </p:spTree>
    <p:extLst>
      <p:ext uri="{BB962C8B-B14F-4D97-AF65-F5344CB8AC3E}">
        <p14:creationId xmlns:p14="http://schemas.microsoft.com/office/powerpoint/2010/main" val="296082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Problem:2</a:t>
            </a:r>
          </a:p>
        </p:txBody>
      </p:sp>
      <p:sp>
        <p:nvSpPr>
          <p:cNvPr id="3" name="Content Placeholder 2"/>
          <p:cNvSpPr>
            <a:spLocks noGrp="1"/>
          </p:cNvSpPr>
          <p:nvPr>
            <p:ph idx="1"/>
          </p:nvPr>
        </p:nvSpPr>
        <p:spPr/>
        <p:txBody>
          <a:bodyPr>
            <a:normAutofit/>
          </a:bodyPr>
          <a:lstStyle/>
          <a:p>
            <a:pPr marL="0" indent="0" algn="just">
              <a:buNone/>
            </a:pPr>
            <a:r>
              <a:rPr lang="en-IN" sz="2399" dirty="0">
                <a:latin typeface="Times New Roman" panose="02020603050405020304" pitchFamily="18" charset="0"/>
                <a:cs typeface="Times New Roman" panose="02020603050405020304" pitchFamily="18" charset="0"/>
              </a:rPr>
              <a:t>File of 101 blocks, file positions already in memory, and block to add already in memory. Every directory or index operation is done in memory. There is room on the disk after the file but not before. How many operations to...</a:t>
            </a:r>
          </a:p>
          <a:p>
            <a:pPr marL="0" indent="0" algn="just">
              <a:buNone/>
            </a:pPr>
            <a:r>
              <a:rPr lang="en-IN" sz="2399" dirty="0">
                <a:latin typeface="Times New Roman" panose="02020603050405020304" pitchFamily="18" charset="0"/>
                <a:cs typeface="Times New Roman" panose="02020603050405020304" pitchFamily="18" charset="0"/>
              </a:rPr>
              <a:t>1.Add a block at the beginning</a:t>
            </a:r>
          </a:p>
          <a:p>
            <a:pPr marL="0" indent="0" algn="just">
              <a:buNone/>
            </a:pPr>
            <a:r>
              <a:rPr lang="en-IN" sz="2399" dirty="0">
                <a:latin typeface="Times New Roman" panose="02020603050405020304" pitchFamily="18" charset="0"/>
                <a:cs typeface="Times New Roman" panose="02020603050405020304" pitchFamily="18" charset="0"/>
              </a:rPr>
              <a:t>2.Add a block after the 51st block</a:t>
            </a:r>
          </a:p>
          <a:p>
            <a:pPr marL="0" indent="0" algn="just">
              <a:buNone/>
            </a:pPr>
            <a:r>
              <a:rPr lang="en-IN" sz="2399" dirty="0">
                <a:latin typeface="Times New Roman" panose="02020603050405020304" pitchFamily="18" charset="0"/>
                <a:cs typeface="Times New Roman" panose="02020603050405020304" pitchFamily="18" charset="0"/>
              </a:rPr>
              <a:t>3.Add a block at the end</a:t>
            </a:r>
          </a:p>
          <a:p>
            <a:pPr marL="0" indent="0" algn="just">
              <a:buNone/>
            </a:pPr>
            <a:r>
              <a:rPr lang="en-IN" sz="2399" dirty="0">
                <a:latin typeface="Times New Roman" panose="02020603050405020304" pitchFamily="18" charset="0"/>
                <a:cs typeface="Times New Roman" panose="02020603050405020304" pitchFamily="18" charset="0"/>
              </a:rPr>
              <a:t>4.Remove the beginning block5.Remove the 51st block</a:t>
            </a:r>
          </a:p>
          <a:p>
            <a:pPr marL="0" indent="0" algn="just">
              <a:buNone/>
            </a:pPr>
            <a:r>
              <a:rPr lang="en-IN" sz="2399" dirty="0">
                <a:latin typeface="Times New Roman" panose="02020603050405020304" pitchFamily="18" charset="0"/>
                <a:cs typeface="Times New Roman" panose="02020603050405020304" pitchFamily="18" charset="0"/>
              </a:rPr>
              <a:t>6.Remove the end block</a:t>
            </a:r>
          </a:p>
        </p:txBody>
      </p:sp>
      <p:sp>
        <p:nvSpPr>
          <p:cNvPr id="4" name="Date Placeholder 3">
            <a:extLst>
              <a:ext uri="{FF2B5EF4-FFF2-40B4-BE49-F238E27FC236}">
                <a16:creationId xmlns:a16="http://schemas.microsoft.com/office/drawing/2014/main" id="{20D80AD0-2E14-45ED-BA18-32CA66B7FEDC}"/>
              </a:ext>
            </a:extLst>
          </p:cNvPr>
          <p:cNvSpPr>
            <a:spLocks noGrp="1"/>
          </p:cNvSpPr>
          <p:nvPr>
            <p:ph type="dt" sz="half" idx="10"/>
          </p:nvPr>
        </p:nvSpPr>
        <p:spPr/>
        <p:txBody>
          <a:bodyPr/>
          <a:lstStyle/>
          <a:p>
            <a:fld id="{9A0233FE-3389-4D2C-93A9-2D8E7D0708D8}" type="datetime1">
              <a:rPr lang="en-US" smtClean="0"/>
              <a:t>3/11/2022</a:t>
            </a:fld>
            <a:endParaRPr lang="en-US" dirty="0"/>
          </a:p>
        </p:txBody>
      </p:sp>
      <p:sp>
        <p:nvSpPr>
          <p:cNvPr id="5" name="Footer Placeholder 4">
            <a:extLst>
              <a:ext uri="{FF2B5EF4-FFF2-40B4-BE49-F238E27FC236}">
                <a16:creationId xmlns:a16="http://schemas.microsoft.com/office/drawing/2014/main" id="{F2795D6A-1BEC-4732-A0EB-32EC64957DC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983DD550-0EEE-4481-918E-79F3B0A74A14}"/>
              </a:ext>
            </a:extLst>
          </p:cNvPr>
          <p:cNvSpPr>
            <a:spLocks noGrp="1"/>
          </p:cNvSpPr>
          <p:nvPr>
            <p:ph type="sldNum" sz="quarter" idx="12"/>
          </p:nvPr>
        </p:nvSpPr>
        <p:spPr/>
        <p:txBody>
          <a:bodyPr/>
          <a:lstStyle/>
          <a:p>
            <a:fld id="{DA60BA0E-20D0-4E7C-B286-26C960A6788F}" type="slidenum">
              <a:rPr lang="en-IN" smtClean="0"/>
              <a:pPr/>
              <a:t>117</a:t>
            </a:fld>
            <a:endParaRPr lang="en-IN"/>
          </a:p>
        </p:txBody>
      </p:sp>
    </p:spTree>
    <p:extLst>
      <p:ext uri="{BB962C8B-B14F-4D97-AF65-F5344CB8AC3E}">
        <p14:creationId xmlns:p14="http://schemas.microsoft.com/office/powerpoint/2010/main" val="135024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Free-Space Management</a:t>
            </a:r>
            <a:endParaRPr lang="en-IN" dirty="0"/>
          </a:p>
        </p:txBody>
      </p:sp>
      <p:sp>
        <p:nvSpPr>
          <p:cNvPr id="3" name="Content Placeholder 2"/>
          <p:cNvSpPr>
            <a:spLocks noGrp="1"/>
          </p:cNvSpPr>
          <p:nvPr>
            <p:ph idx="1"/>
          </p:nvPr>
        </p:nvSpPr>
        <p:spPr/>
        <p:txBody>
          <a:bodyPr/>
          <a:lstStyle/>
          <a:p>
            <a:pPr marL="0" indent="0">
              <a:buNone/>
            </a:pPr>
            <a:r>
              <a:rPr lang="en-US" altLang="en-US"/>
              <a:t>Bit vector   (</a:t>
            </a:r>
            <a:r>
              <a:rPr lang="en-US" altLang="en-US" i="1"/>
              <a:t>n</a:t>
            </a:r>
            <a:r>
              <a:rPr lang="en-US" altLang="en-US"/>
              <a:t> blocks)</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118</a:t>
            </a:fld>
            <a:endParaRPr lang="en-IN"/>
          </a:p>
        </p:txBody>
      </p:sp>
      <p:sp>
        <p:nvSpPr>
          <p:cNvPr id="5" name="Rectangle 4"/>
          <p:cNvSpPr>
            <a:spLocks noChangeArrowheads="1"/>
          </p:cNvSpPr>
          <p:nvPr/>
        </p:nvSpPr>
        <p:spPr bwMode="auto">
          <a:xfrm>
            <a:off x="2871788" y="2085975"/>
            <a:ext cx="360362"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6" name="Rectangle 5"/>
          <p:cNvSpPr>
            <a:spLocks noChangeArrowheads="1"/>
          </p:cNvSpPr>
          <p:nvPr/>
        </p:nvSpPr>
        <p:spPr bwMode="auto">
          <a:xfrm>
            <a:off x="3200400" y="2085975"/>
            <a:ext cx="360363"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7" name="Rectangle 6"/>
          <p:cNvSpPr>
            <a:spLocks noChangeArrowheads="1"/>
          </p:cNvSpPr>
          <p:nvPr/>
        </p:nvSpPr>
        <p:spPr bwMode="auto">
          <a:xfrm>
            <a:off x="3529013" y="2085975"/>
            <a:ext cx="360362"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8" name="Rectangle 7"/>
          <p:cNvSpPr>
            <a:spLocks noChangeArrowheads="1"/>
          </p:cNvSpPr>
          <p:nvPr/>
        </p:nvSpPr>
        <p:spPr bwMode="auto">
          <a:xfrm>
            <a:off x="3857625" y="2085975"/>
            <a:ext cx="360363"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9" name="Rectangle 8"/>
          <p:cNvSpPr>
            <a:spLocks noChangeArrowheads="1"/>
          </p:cNvSpPr>
          <p:nvPr/>
        </p:nvSpPr>
        <p:spPr bwMode="auto">
          <a:xfrm>
            <a:off x="4186238" y="2085975"/>
            <a:ext cx="360362"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0" name="Rectangle 9"/>
          <p:cNvSpPr>
            <a:spLocks noChangeArrowheads="1"/>
          </p:cNvSpPr>
          <p:nvPr/>
        </p:nvSpPr>
        <p:spPr bwMode="auto">
          <a:xfrm>
            <a:off x="4514850" y="2085975"/>
            <a:ext cx="360363"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1" name="Rectangle 10"/>
          <p:cNvSpPr>
            <a:spLocks noChangeArrowheads="1"/>
          </p:cNvSpPr>
          <p:nvPr/>
        </p:nvSpPr>
        <p:spPr bwMode="auto">
          <a:xfrm>
            <a:off x="4876800" y="2085975"/>
            <a:ext cx="1219200"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r>
              <a:rPr lang="en-US" altLang="en-US" sz="2000">
                <a:latin typeface="Helvetica" panose="020B0604020202020204" pitchFamily="34" charset="0"/>
              </a:rPr>
              <a:t>…</a:t>
            </a:r>
            <a:endParaRPr lang="en-US" altLang="en-US" sz="1800">
              <a:latin typeface="Helvetica" panose="020B0604020202020204" pitchFamily="34" charset="0"/>
            </a:endParaRPr>
          </a:p>
        </p:txBody>
      </p:sp>
      <p:sp>
        <p:nvSpPr>
          <p:cNvPr id="12" name="Rectangle 11"/>
          <p:cNvSpPr>
            <a:spLocks noChangeArrowheads="1"/>
          </p:cNvSpPr>
          <p:nvPr/>
        </p:nvSpPr>
        <p:spPr bwMode="auto">
          <a:xfrm>
            <a:off x="6096000" y="2085975"/>
            <a:ext cx="360363" cy="36195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endParaRPr lang="en-US" altLang="en-US" sz="1800"/>
          </a:p>
        </p:txBody>
      </p:sp>
      <p:sp>
        <p:nvSpPr>
          <p:cNvPr id="13" name="Text Box 16"/>
          <p:cNvSpPr txBox="1">
            <a:spLocks noChangeArrowheads="1"/>
          </p:cNvSpPr>
          <p:nvPr/>
        </p:nvSpPr>
        <p:spPr bwMode="auto">
          <a:xfrm>
            <a:off x="2647950" y="2940050"/>
            <a:ext cx="800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800">
                <a:latin typeface="Helvetica" panose="020B0604020202020204" pitchFamily="34" charset="0"/>
              </a:rPr>
              <a:t>bit[</a:t>
            </a:r>
            <a:r>
              <a:rPr lang="en-US" altLang="en-US" sz="1800" i="1">
                <a:latin typeface="Helvetica" panose="020B0604020202020204" pitchFamily="34" charset="0"/>
              </a:rPr>
              <a:t>i</a:t>
            </a:r>
            <a:r>
              <a:rPr lang="en-US" altLang="en-US" sz="1800">
                <a:latin typeface="Helvetica" panose="020B0604020202020204" pitchFamily="34" charset="0"/>
              </a:rPr>
              <a:t>] =</a:t>
            </a:r>
          </a:p>
        </p:txBody>
      </p:sp>
      <p:sp>
        <p:nvSpPr>
          <p:cNvPr id="14" name="Text Box 18"/>
          <p:cNvSpPr txBox="1">
            <a:spLocks noChangeArrowheads="1"/>
          </p:cNvSpPr>
          <p:nvPr/>
        </p:nvSpPr>
        <p:spPr bwMode="auto">
          <a:xfrm>
            <a:off x="3733800" y="2743200"/>
            <a:ext cx="241617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spcBef>
                <a:spcPct val="50000"/>
              </a:spcBef>
            </a:pPr>
            <a:r>
              <a:rPr lang="en-US" altLang="en-US" sz="1800">
                <a:latin typeface="Helvetica" panose="020B0604020202020204" pitchFamily="34" charset="0"/>
              </a:rPr>
              <a:t>0 </a:t>
            </a:r>
            <a:r>
              <a:rPr lang="en-US" altLang="en-US" sz="1800">
                <a:latin typeface="Helvetica" panose="020B0604020202020204" pitchFamily="34" charset="0"/>
                <a:sym typeface="Symbol" panose="05050102010706020507" pitchFamily="18" charset="2"/>
              </a:rPr>
              <a:t> block[</a:t>
            </a:r>
            <a:r>
              <a:rPr lang="en-US" altLang="en-US" sz="1800" i="1">
                <a:latin typeface="Helvetica" panose="020B0604020202020204" pitchFamily="34" charset="0"/>
                <a:sym typeface="Symbol" panose="05050102010706020507" pitchFamily="18" charset="2"/>
              </a:rPr>
              <a:t>i</a:t>
            </a:r>
            <a:r>
              <a:rPr lang="en-US" altLang="en-US" sz="1800">
                <a:latin typeface="Helvetica" panose="020B0604020202020204" pitchFamily="34" charset="0"/>
                <a:sym typeface="Symbol" panose="05050102010706020507" pitchFamily="18" charset="2"/>
              </a:rPr>
              <a:t>] free</a:t>
            </a:r>
          </a:p>
          <a:p>
            <a:pPr>
              <a:spcBef>
                <a:spcPct val="50000"/>
              </a:spcBef>
            </a:pPr>
            <a:r>
              <a:rPr lang="en-US" altLang="en-US" sz="1800">
                <a:latin typeface="Helvetica" panose="020B0604020202020204" pitchFamily="34" charset="0"/>
                <a:sym typeface="Symbol" panose="05050102010706020507" pitchFamily="18" charset="2"/>
              </a:rPr>
              <a:t>1 </a:t>
            </a:r>
            <a:r>
              <a:rPr lang="en-US" altLang="en-US" sz="1800">
                <a:latin typeface="Helvetica" panose="020B0604020202020204" pitchFamily="34" charset="0"/>
              </a:rPr>
              <a:t> </a:t>
            </a:r>
            <a:r>
              <a:rPr lang="en-US" altLang="en-US" sz="1800">
                <a:latin typeface="Helvetica" panose="020B0604020202020204" pitchFamily="34" charset="0"/>
                <a:sym typeface="Symbol" panose="05050102010706020507" pitchFamily="18" charset="2"/>
              </a:rPr>
              <a:t> block[</a:t>
            </a:r>
            <a:r>
              <a:rPr lang="en-US" altLang="en-US" sz="1800" i="1">
                <a:latin typeface="Helvetica" panose="020B0604020202020204" pitchFamily="34" charset="0"/>
                <a:sym typeface="Symbol" panose="05050102010706020507" pitchFamily="18" charset="2"/>
              </a:rPr>
              <a:t>i</a:t>
            </a:r>
            <a:r>
              <a:rPr lang="en-US" altLang="en-US" sz="1800">
                <a:latin typeface="Helvetica" panose="020B0604020202020204" pitchFamily="34" charset="0"/>
                <a:sym typeface="Symbol" panose="05050102010706020507" pitchFamily="18" charset="2"/>
              </a:rPr>
              <a:t>] occupied</a:t>
            </a:r>
          </a:p>
        </p:txBody>
      </p:sp>
      <p:sp>
        <p:nvSpPr>
          <p:cNvPr id="15" name="Text Box 20"/>
          <p:cNvSpPr txBox="1">
            <a:spLocks noChangeArrowheads="1"/>
          </p:cNvSpPr>
          <p:nvPr/>
        </p:nvSpPr>
        <p:spPr bwMode="auto">
          <a:xfrm>
            <a:off x="2667000" y="4419600"/>
            <a:ext cx="47228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37931725" indent="-37474525">
              <a:defRPr sz="2400">
                <a:solidFill>
                  <a:schemeClr val="tx1"/>
                </a:solidFill>
                <a:latin typeface="Verdana" panose="020B0604030504040204" pitchFamily="34" charset="0"/>
                <a:ea typeface="ＭＳ Ｐゴシック" panose="020B0600070205080204" pitchFamily="34" charset="-128"/>
              </a:defRPr>
            </a:lvl2pPr>
            <a:lvl3pPr>
              <a:defRPr sz="2400">
                <a:solidFill>
                  <a:schemeClr val="tx1"/>
                </a:solidFill>
                <a:latin typeface="Verdana" panose="020B0604030504040204" pitchFamily="34" charset="0"/>
                <a:ea typeface="ＭＳ Ｐゴシック" panose="020B0600070205080204" pitchFamily="34" charset="-128"/>
              </a:defRPr>
            </a:lvl3pPr>
            <a:lvl4pPr>
              <a:defRPr sz="2400">
                <a:solidFill>
                  <a:schemeClr val="tx1"/>
                </a:solidFill>
                <a:latin typeface="Verdana" panose="020B0604030504040204" pitchFamily="34" charset="0"/>
                <a:ea typeface="ＭＳ Ｐゴシック" panose="020B0600070205080204" pitchFamily="34" charset="-128"/>
              </a:defRPr>
            </a:lvl4pPr>
            <a:lvl5pPr>
              <a:defRPr sz="2400">
                <a:solidFill>
                  <a:schemeClr val="tx1"/>
                </a:solidFill>
                <a:latin typeface="Verdan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r>
              <a:rPr lang="en-US" altLang="en-US" sz="1800" dirty="0">
                <a:latin typeface="Helvetica" panose="020B0604020202020204" pitchFamily="34" charset="0"/>
              </a:rPr>
              <a:t>(number of bits per word) *</a:t>
            </a:r>
          </a:p>
          <a:p>
            <a:r>
              <a:rPr lang="en-US" altLang="en-US" sz="1800" dirty="0">
                <a:latin typeface="Helvetica" panose="020B0604020202020204" pitchFamily="34" charset="0"/>
              </a:rPr>
              <a:t>(number of 0-value words) +</a:t>
            </a:r>
          </a:p>
          <a:p>
            <a:r>
              <a:rPr lang="en-US" altLang="en-US" sz="1800" dirty="0">
                <a:latin typeface="Helvetica" panose="020B0604020202020204" pitchFamily="34" charset="0"/>
              </a:rPr>
              <a:t>offset of first 1 bit</a:t>
            </a:r>
          </a:p>
        </p:txBody>
      </p:sp>
      <p:sp>
        <p:nvSpPr>
          <p:cNvPr id="16" name="Date Placeholder 15">
            <a:extLst>
              <a:ext uri="{FF2B5EF4-FFF2-40B4-BE49-F238E27FC236}">
                <a16:creationId xmlns:a16="http://schemas.microsoft.com/office/drawing/2014/main" id="{928DF65C-B80D-489F-B4D0-C51CA75EB06B}"/>
              </a:ext>
            </a:extLst>
          </p:cNvPr>
          <p:cNvSpPr>
            <a:spLocks noGrp="1"/>
          </p:cNvSpPr>
          <p:nvPr>
            <p:ph type="dt" sz="half" idx="10"/>
          </p:nvPr>
        </p:nvSpPr>
        <p:spPr/>
        <p:txBody>
          <a:bodyPr/>
          <a:lstStyle/>
          <a:p>
            <a:fld id="{C1561856-D5F1-4E15-AE54-94D3F1BC1755}" type="datetime1">
              <a:rPr lang="en-US" smtClean="0"/>
              <a:t>3/11/2022</a:t>
            </a:fld>
            <a:endParaRPr lang="en-US" dirty="0"/>
          </a:p>
        </p:txBody>
      </p:sp>
      <p:sp>
        <p:nvSpPr>
          <p:cNvPr id="17" name="Footer Placeholder 16">
            <a:extLst>
              <a:ext uri="{FF2B5EF4-FFF2-40B4-BE49-F238E27FC236}">
                <a16:creationId xmlns:a16="http://schemas.microsoft.com/office/drawing/2014/main" id="{CB0FE60B-03C4-4DDC-B07D-BEEFF976A6C8}"/>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4947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Free-Space Management (Cont.)</a:t>
            </a:r>
            <a:endParaRPr lang="en-IN" dirty="0"/>
          </a:p>
        </p:txBody>
      </p:sp>
      <p:sp>
        <p:nvSpPr>
          <p:cNvPr id="3" name="Content Placeholder 2"/>
          <p:cNvSpPr>
            <a:spLocks noGrp="1"/>
          </p:cNvSpPr>
          <p:nvPr>
            <p:ph idx="1"/>
          </p:nvPr>
        </p:nvSpPr>
        <p:spPr/>
        <p:txBody>
          <a:bodyPr>
            <a:normAutofit fontScale="70000" lnSpcReduction="20000"/>
          </a:bodyPr>
          <a:lstStyle/>
          <a:p>
            <a:pPr>
              <a:tabLst>
                <a:tab pos="1312863" algn="l"/>
              </a:tabLst>
            </a:pPr>
            <a:r>
              <a:rPr lang="en-US" altLang="en-US" dirty="0"/>
              <a:t>Bit map requires extra space</a:t>
            </a:r>
          </a:p>
          <a:p>
            <a:pPr lvl="1">
              <a:tabLst>
                <a:tab pos="1312863" algn="l"/>
              </a:tabLst>
            </a:pPr>
            <a:r>
              <a:rPr lang="en-US" altLang="en-US" dirty="0"/>
              <a:t>Example:</a:t>
            </a:r>
          </a:p>
          <a:p>
            <a:pPr>
              <a:buFont typeface="Wingdings" panose="05000000000000000000" pitchFamily="2" charset="2"/>
              <a:buNone/>
              <a:tabLst>
                <a:tab pos="1312863" algn="l"/>
              </a:tabLst>
            </a:pPr>
            <a:r>
              <a:rPr lang="en-US" altLang="en-US" dirty="0"/>
              <a:t>		block size = 2</a:t>
            </a:r>
            <a:r>
              <a:rPr lang="en-US" altLang="en-US" baseline="30000" dirty="0"/>
              <a:t>12</a:t>
            </a:r>
            <a:r>
              <a:rPr lang="en-US" altLang="en-US" dirty="0"/>
              <a:t> bytes</a:t>
            </a:r>
          </a:p>
          <a:p>
            <a:pPr>
              <a:buFont typeface="Wingdings" panose="05000000000000000000" pitchFamily="2" charset="2"/>
              <a:buNone/>
              <a:tabLst>
                <a:tab pos="1312863" algn="l"/>
              </a:tabLst>
            </a:pPr>
            <a:r>
              <a:rPr lang="en-US" altLang="en-US" dirty="0"/>
              <a:t>		disk size = 2</a:t>
            </a:r>
            <a:r>
              <a:rPr lang="en-US" altLang="en-US" baseline="30000" dirty="0"/>
              <a:t>30</a:t>
            </a:r>
            <a:r>
              <a:rPr lang="en-US" altLang="en-US" dirty="0"/>
              <a:t> bytes (1 gigabyte)</a:t>
            </a:r>
          </a:p>
          <a:p>
            <a:pPr>
              <a:buFont typeface="Wingdings" panose="05000000000000000000" pitchFamily="2" charset="2"/>
              <a:buNone/>
              <a:tabLst>
                <a:tab pos="1312863" algn="l"/>
              </a:tabLst>
            </a:pPr>
            <a:r>
              <a:rPr lang="en-US" altLang="en-US" dirty="0"/>
              <a:t>		</a:t>
            </a:r>
            <a:r>
              <a:rPr lang="en-US" altLang="en-US" i="1" dirty="0"/>
              <a:t>n</a:t>
            </a:r>
            <a:r>
              <a:rPr lang="en-US" altLang="en-US" dirty="0"/>
              <a:t> = 2</a:t>
            </a:r>
            <a:r>
              <a:rPr lang="en-US" altLang="en-US" baseline="30000" dirty="0"/>
              <a:t>30</a:t>
            </a:r>
            <a:r>
              <a:rPr lang="en-US" altLang="en-US" dirty="0"/>
              <a:t>/2</a:t>
            </a:r>
            <a:r>
              <a:rPr lang="en-US" altLang="en-US" baseline="30000" dirty="0"/>
              <a:t>12</a:t>
            </a:r>
            <a:r>
              <a:rPr lang="en-US" altLang="en-US" dirty="0"/>
              <a:t> = 2</a:t>
            </a:r>
            <a:r>
              <a:rPr lang="en-US" altLang="en-US" baseline="30000" dirty="0"/>
              <a:t>18</a:t>
            </a:r>
            <a:r>
              <a:rPr lang="en-US" altLang="en-US" dirty="0"/>
              <a:t> bits (or 32K bytes)</a:t>
            </a:r>
          </a:p>
          <a:p>
            <a:pPr>
              <a:tabLst>
                <a:tab pos="1312863" algn="l"/>
              </a:tabLst>
            </a:pPr>
            <a:r>
              <a:rPr lang="en-US" altLang="en-US" dirty="0"/>
              <a:t>Easy to get contiguous files </a:t>
            </a:r>
          </a:p>
          <a:p>
            <a:pPr>
              <a:tabLst>
                <a:tab pos="1312863" algn="l"/>
              </a:tabLst>
            </a:pPr>
            <a:r>
              <a:rPr lang="en-US" altLang="en-US" dirty="0"/>
              <a:t>Linked list (free list)</a:t>
            </a:r>
          </a:p>
          <a:p>
            <a:pPr lvl="1">
              <a:tabLst>
                <a:tab pos="1312863" algn="l"/>
              </a:tabLst>
            </a:pPr>
            <a:r>
              <a:rPr lang="en-US" altLang="en-US" dirty="0"/>
              <a:t>Cannot get contiguous space easily</a:t>
            </a:r>
          </a:p>
          <a:p>
            <a:pPr lvl="1">
              <a:tabLst>
                <a:tab pos="1312863" algn="l"/>
              </a:tabLst>
            </a:pPr>
            <a:r>
              <a:rPr lang="en-US" altLang="en-US" dirty="0"/>
              <a:t>No waste of space</a:t>
            </a:r>
          </a:p>
          <a:p>
            <a:pPr>
              <a:tabLst>
                <a:tab pos="1312863" algn="l"/>
              </a:tabLst>
            </a:pPr>
            <a:r>
              <a:rPr lang="en-US" altLang="en-US" dirty="0"/>
              <a:t>Grouping </a:t>
            </a:r>
          </a:p>
          <a:p>
            <a:pPr>
              <a:tabLst>
                <a:tab pos="1312863" algn="l"/>
              </a:tabLst>
            </a:pPr>
            <a:r>
              <a:rPr lang="en-US" altLang="en-US" dirty="0"/>
              <a:t>Counting</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119</a:t>
            </a:fld>
            <a:endParaRPr lang="en-IN"/>
          </a:p>
        </p:txBody>
      </p:sp>
      <p:sp>
        <p:nvSpPr>
          <p:cNvPr id="5" name="Date Placeholder 4">
            <a:extLst>
              <a:ext uri="{FF2B5EF4-FFF2-40B4-BE49-F238E27FC236}">
                <a16:creationId xmlns:a16="http://schemas.microsoft.com/office/drawing/2014/main" id="{D17C9C77-8C02-4EE3-B321-8B72C844B4D8}"/>
              </a:ext>
            </a:extLst>
          </p:cNvPr>
          <p:cNvSpPr>
            <a:spLocks noGrp="1"/>
          </p:cNvSpPr>
          <p:nvPr>
            <p:ph type="dt" sz="half" idx="10"/>
          </p:nvPr>
        </p:nvSpPr>
        <p:spPr/>
        <p:txBody>
          <a:bodyPr/>
          <a:lstStyle/>
          <a:p>
            <a:fld id="{051B8D56-0206-4495-BA4C-06794F1444E2}" type="datetime1">
              <a:rPr lang="en-US" smtClean="0"/>
              <a:t>3/11/2022</a:t>
            </a:fld>
            <a:endParaRPr lang="en-US" dirty="0"/>
          </a:p>
        </p:txBody>
      </p:sp>
      <p:sp>
        <p:nvSpPr>
          <p:cNvPr id="6" name="Footer Placeholder 5">
            <a:extLst>
              <a:ext uri="{FF2B5EF4-FFF2-40B4-BE49-F238E27FC236}">
                <a16:creationId xmlns:a16="http://schemas.microsoft.com/office/drawing/2014/main" id="{04BA0713-48D6-44CB-A33F-927A8B9719E3}"/>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59936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First Commercial Disk Drive</a:t>
            </a:r>
            <a:endParaRPr lang="en-US" dirty="0"/>
          </a:p>
        </p:txBody>
      </p:sp>
      <p:sp>
        <p:nvSpPr>
          <p:cNvPr id="4" name="Content Placeholder 3"/>
          <p:cNvSpPr>
            <a:spLocks noGrp="1"/>
          </p:cNvSpPr>
          <p:nvPr>
            <p:ph sz="half" idx="2"/>
          </p:nvPr>
        </p:nvSpPr>
        <p:spPr/>
        <p:txBody>
          <a:bodyPr/>
          <a:lstStyle/>
          <a:p>
            <a:r>
              <a:rPr lang="en-US" altLang="en-US" dirty="0"/>
              <a:t>1956</a:t>
            </a:r>
          </a:p>
          <a:p>
            <a:r>
              <a:rPr lang="en-US" altLang="en-US" dirty="0"/>
              <a:t>IBM RAMDAC computer included the IBM Model 350 disk storage system</a:t>
            </a:r>
          </a:p>
          <a:p>
            <a:r>
              <a:rPr lang="en-US" altLang="en-US" dirty="0"/>
              <a:t>5M (7 bit) characters</a:t>
            </a:r>
          </a:p>
          <a:p>
            <a:r>
              <a:rPr lang="en-US" altLang="en-US" dirty="0"/>
              <a:t>50 x 24</a:t>
            </a:r>
            <a:r>
              <a:rPr lang="ja-JP" altLang="en-US" dirty="0"/>
              <a:t>”</a:t>
            </a:r>
            <a:r>
              <a:rPr lang="en-US" altLang="ja-JP" dirty="0"/>
              <a:t> platters</a:t>
            </a:r>
          </a:p>
          <a:p>
            <a:r>
              <a:rPr lang="en-US" altLang="en-US" dirty="0"/>
              <a:t>Access time = &lt; 1 second</a:t>
            </a:r>
          </a:p>
          <a:p>
            <a:endParaRPr lang="en-US" dirty="0"/>
          </a:p>
        </p:txBody>
      </p:sp>
      <p:pic>
        <p:nvPicPr>
          <p:cNvPr id="5" name="Picture 2"/>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89012" y="1669603"/>
            <a:ext cx="3547936"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B37DED6-D4C7-42EE-AB49-D2E39E64FDE4}" type="slidenum">
              <a:rPr lang="en-US" smtClean="0"/>
              <a:pPr/>
              <a:t>12</a:t>
            </a:fld>
            <a:endParaRPr lang="en-US"/>
          </a:p>
        </p:txBody>
      </p:sp>
      <p:sp>
        <p:nvSpPr>
          <p:cNvPr id="3" name="Date Placeholder 2">
            <a:extLst>
              <a:ext uri="{FF2B5EF4-FFF2-40B4-BE49-F238E27FC236}">
                <a16:creationId xmlns:a16="http://schemas.microsoft.com/office/drawing/2014/main" id="{9D25AB39-4201-49DD-B7D6-158C110197C9}"/>
              </a:ext>
            </a:extLst>
          </p:cNvPr>
          <p:cNvSpPr>
            <a:spLocks noGrp="1"/>
          </p:cNvSpPr>
          <p:nvPr>
            <p:ph type="dt" sz="half" idx="10"/>
          </p:nvPr>
        </p:nvSpPr>
        <p:spPr/>
        <p:txBody>
          <a:bodyPr/>
          <a:lstStyle/>
          <a:p>
            <a:fld id="{B707D3B5-9A66-4690-80A6-435B01ED44D6}" type="datetime1">
              <a:rPr lang="en-US" smtClean="0"/>
              <a:t>3/11/2022</a:t>
            </a:fld>
            <a:endParaRPr lang="en-US"/>
          </a:p>
        </p:txBody>
      </p:sp>
      <p:sp>
        <p:nvSpPr>
          <p:cNvPr id="7" name="Footer Placeholder 6">
            <a:extLst>
              <a:ext uri="{FF2B5EF4-FFF2-40B4-BE49-F238E27FC236}">
                <a16:creationId xmlns:a16="http://schemas.microsoft.com/office/drawing/2014/main" id="{0AE31053-191C-42E3-89E9-7AA99AC9101C}"/>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425581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Free-Space Management (Cont.)</a:t>
            </a:r>
            <a:endParaRPr lang="en-IN" dirty="0"/>
          </a:p>
        </p:txBody>
      </p:sp>
      <p:sp>
        <p:nvSpPr>
          <p:cNvPr id="3" name="Content Placeholder 2"/>
          <p:cNvSpPr>
            <a:spLocks noGrp="1"/>
          </p:cNvSpPr>
          <p:nvPr>
            <p:ph idx="1"/>
          </p:nvPr>
        </p:nvSpPr>
        <p:spPr/>
        <p:txBody>
          <a:bodyPr/>
          <a:lstStyle/>
          <a:p>
            <a:pPr>
              <a:lnSpc>
                <a:spcPct val="90000"/>
              </a:lnSpc>
            </a:pPr>
            <a:r>
              <a:rPr lang="en-US" altLang="en-US" dirty="0"/>
              <a:t>Need to protect:</a:t>
            </a:r>
          </a:p>
          <a:p>
            <a:pPr lvl="1">
              <a:lnSpc>
                <a:spcPct val="90000"/>
              </a:lnSpc>
            </a:pPr>
            <a:r>
              <a:rPr lang="en-US" altLang="en-US" dirty="0"/>
              <a:t>Pointer to free list</a:t>
            </a:r>
          </a:p>
          <a:p>
            <a:pPr lvl="1">
              <a:lnSpc>
                <a:spcPct val="90000"/>
              </a:lnSpc>
            </a:pPr>
            <a:r>
              <a:rPr lang="en-US" altLang="en-US" dirty="0"/>
              <a:t>Bit map</a:t>
            </a:r>
          </a:p>
          <a:p>
            <a:pPr lvl="2">
              <a:lnSpc>
                <a:spcPct val="90000"/>
              </a:lnSpc>
            </a:pPr>
            <a:r>
              <a:rPr lang="en-US" altLang="en-US" dirty="0"/>
              <a:t>Must be kept on disk</a:t>
            </a:r>
          </a:p>
          <a:p>
            <a:pPr lvl="2">
              <a:lnSpc>
                <a:spcPct val="90000"/>
              </a:lnSpc>
            </a:pPr>
            <a:r>
              <a:rPr lang="en-US" altLang="en-US" dirty="0"/>
              <a:t>Copy in memory and disk may differ</a:t>
            </a:r>
          </a:p>
          <a:p>
            <a:pPr lvl="2">
              <a:lnSpc>
                <a:spcPct val="90000"/>
              </a:lnSpc>
            </a:pPr>
            <a:r>
              <a:rPr lang="en-US" altLang="en-US" dirty="0"/>
              <a:t>Cannot allow for block[</a:t>
            </a:r>
            <a:r>
              <a:rPr lang="en-US" altLang="en-US" i="1" dirty="0" err="1"/>
              <a:t>i</a:t>
            </a:r>
            <a:r>
              <a:rPr lang="en-US" altLang="en-US" dirty="0"/>
              <a:t>] to have a situation where bit[</a:t>
            </a:r>
            <a:r>
              <a:rPr lang="en-US" altLang="en-US" i="1" dirty="0" err="1"/>
              <a:t>i</a:t>
            </a:r>
            <a:r>
              <a:rPr lang="en-US" altLang="en-US" dirty="0"/>
              <a:t>] = 1 in memory and bit[</a:t>
            </a:r>
            <a:r>
              <a:rPr lang="en-US" altLang="en-US" i="1" dirty="0" err="1"/>
              <a:t>i</a:t>
            </a:r>
            <a:r>
              <a:rPr lang="en-US" altLang="en-US" dirty="0"/>
              <a:t>] = 0 on disk</a:t>
            </a:r>
          </a:p>
          <a:p>
            <a:pPr lvl="1">
              <a:lnSpc>
                <a:spcPct val="90000"/>
              </a:lnSpc>
            </a:pPr>
            <a:r>
              <a:rPr lang="en-US" altLang="en-US" dirty="0"/>
              <a:t>Solution:</a:t>
            </a:r>
          </a:p>
          <a:p>
            <a:pPr lvl="2">
              <a:lnSpc>
                <a:spcPct val="90000"/>
              </a:lnSpc>
            </a:pPr>
            <a:r>
              <a:rPr lang="en-US" altLang="en-US" dirty="0"/>
              <a:t>Set bit[</a:t>
            </a:r>
            <a:r>
              <a:rPr lang="en-US" altLang="en-US" i="1" dirty="0" err="1"/>
              <a:t>i</a:t>
            </a:r>
            <a:r>
              <a:rPr lang="en-US" altLang="en-US" dirty="0"/>
              <a:t>] = 1 in disk</a:t>
            </a:r>
          </a:p>
          <a:p>
            <a:pPr lvl="2">
              <a:lnSpc>
                <a:spcPct val="90000"/>
              </a:lnSpc>
            </a:pPr>
            <a:r>
              <a:rPr lang="en-US" altLang="en-US" dirty="0"/>
              <a:t>Allocate block[</a:t>
            </a:r>
            <a:r>
              <a:rPr lang="en-US" altLang="en-US" i="1" dirty="0" err="1"/>
              <a:t>i</a:t>
            </a:r>
            <a:r>
              <a:rPr lang="en-US" altLang="en-US" dirty="0"/>
              <a:t>]</a:t>
            </a:r>
          </a:p>
          <a:p>
            <a:pPr lvl="2">
              <a:lnSpc>
                <a:spcPct val="90000"/>
              </a:lnSpc>
            </a:pPr>
            <a:r>
              <a:rPr lang="en-US" altLang="en-US" dirty="0"/>
              <a:t>Set bit[</a:t>
            </a:r>
            <a:r>
              <a:rPr lang="en-US" altLang="en-US" i="1" dirty="0" err="1"/>
              <a:t>i</a:t>
            </a:r>
            <a:r>
              <a:rPr lang="en-US" altLang="en-US" dirty="0"/>
              <a:t>] = 1 in memory</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120</a:t>
            </a:fld>
            <a:endParaRPr lang="en-IN"/>
          </a:p>
        </p:txBody>
      </p:sp>
      <p:sp>
        <p:nvSpPr>
          <p:cNvPr id="5" name="Date Placeholder 4">
            <a:extLst>
              <a:ext uri="{FF2B5EF4-FFF2-40B4-BE49-F238E27FC236}">
                <a16:creationId xmlns:a16="http://schemas.microsoft.com/office/drawing/2014/main" id="{D859F6BF-347B-4969-A0B9-9C99B1C49BC8}"/>
              </a:ext>
            </a:extLst>
          </p:cNvPr>
          <p:cNvSpPr>
            <a:spLocks noGrp="1"/>
          </p:cNvSpPr>
          <p:nvPr>
            <p:ph type="dt" sz="half" idx="10"/>
          </p:nvPr>
        </p:nvSpPr>
        <p:spPr/>
        <p:txBody>
          <a:bodyPr/>
          <a:lstStyle/>
          <a:p>
            <a:fld id="{1096E8E9-0D6A-4651-A5A5-8B74730E58A1}" type="datetime1">
              <a:rPr lang="en-US" smtClean="0"/>
              <a:t>3/11/2022</a:t>
            </a:fld>
            <a:endParaRPr lang="en-US" dirty="0"/>
          </a:p>
        </p:txBody>
      </p:sp>
      <p:sp>
        <p:nvSpPr>
          <p:cNvPr id="6" name="Footer Placeholder 5">
            <a:extLst>
              <a:ext uri="{FF2B5EF4-FFF2-40B4-BE49-F238E27FC236}">
                <a16:creationId xmlns:a16="http://schemas.microsoft.com/office/drawing/2014/main" id="{F4B3A0B6-5A59-49E0-A784-74F515F062D9}"/>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77855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Directory Implementation</a:t>
            </a:r>
            <a:endParaRPr lang="en-IN" dirty="0"/>
          </a:p>
        </p:txBody>
      </p:sp>
      <p:sp>
        <p:nvSpPr>
          <p:cNvPr id="3" name="Content Placeholder 2"/>
          <p:cNvSpPr>
            <a:spLocks noGrp="1"/>
          </p:cNvSpPr>
          <p:nvPr>
            <p:ph idx="1"/>
          </p:nvPr>
        </p:nvSpPr>
        <p:spPr/>
        <p:txBody>
          <a:bodyPr/>
          <a:lstStyle/>
          <a:p>
            <a:r>
              <a:rPr lang="en-US" altLang="en-US" dirty="0"/>
              <a:t>Linear list of file names with pointer to the data blocks</a:t>
            </a:r>
          </a:p>
          <a:p>
            <a:pPr lvl="1"/>
            <a:r>
              <a:rPr lang="en-US" altLang="en-US" dirty="0"/>
              <a:t>simple to program</a:t>
            </a:r>
          </a:p>
          <a:p>
            <a:pPr lvl="1"/>
            <a:r>
              <a:rPr lang="en-US" altLang="en-US" dirty="0"/>
              <a:t>time-consuming to execute</a:t>
            </a:r>
          </a:p>
          <a:p>
            <a:r>
              <a:rPr lang="en-US" altLang="en-US" dirty="0"/>
              <a:t>Hash Table – linear list with hash data structure</a:t>
            </a:r>
          </a:p>
          <a:p>
            <a:pPr lvl="1"/>
            <a:r>
              <a:rPr lang="en-US" altLang="en-US" dirty="0"/>
              <a:t>decreases directory search time</a:t>
            </a:r>
          </a:p>
          <a:p>
            <a:pPr lvl="1"/>
            <a:r>
              <a:rPr lang="en-US" altLang="en-US" dirty="0">
                <a:solidFill>
                  <a:srgbClr val="3366FF"/>
                </a:solidFill>
              </a:rPr>
              <a:t>collisions </a:t>
            </a:r>
            <a:r>
              <a:rPr lang="en-US" altLang="en-US" dirty="0"/>
              <a:t>– situations where two file names hash to the same location</a:t>
            </a:r>
          </a:p>
          <a:p>
            <a:pPr lvl="1"/>
            <a:r>
              <a:rPr lang="en-US" altLang="en-US" dirty="0"/>
              <a:t>fixed size</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121</a:t>
            </a:fld>
            <a:endParaRPr lang="en-IN"/>
          </a:p>
        </p:txBody>
      </p:sp>
      <p:sp>
        <p:nvSpPr>
          <p:cNvPr id="5" name="Date Placeholder 4">
            <a:extLst>
              <a:ext uri="{FF2B5EF4-FFF2-40B4-BE49-F238E27FC236}">
                <a16:creationId xmlns:a16="http://schemas.microsoft.com/office/drawing/2014/main" id="{349D81BF-2BC5-431F-8508-F1D109DD5CAC}"/>
              </a:ext>
            </a:extLst>
          </p:cNvPr>
          <p:cNvSpPr>
            <a:spLocks noGrp="1"/>
          </p:cNvSpPr>
          <p:nvPr>
            <p:ph type="dt" sz="half" idx="10"/>
          </p:nvPr>
        </p:nvSpPr>
        <p:spPr/>
        <p:txBody>
          <a:bodyPr/>
          <a:lstStyle/>
          <a:p>
            <a:fld id="{F8DD213F-3F19-4B2B-99CA-3FA6A47BCC52}" type="datetime1">
              <a:rPr lang="en-US" smtClean="0"/>
              <a:t>3/11/2022</a:t>
            </a:fld>
            <a:endParaRPr lang="en-US" dirty="0"/>
          </a:p>
        </p:txBody>
      </p:sp>
      <p:sp>
        <p:nvSpPr>
          <p:cNvPr id="6" name="Footer Placeholder 5">
            <a:extLst>
              <a:ext uri="{FF2B5EF4-FFF2-40B4-BE49-F238E27FC236}">
                <a16:creationId xmlns:a16="http://schemas.microsoft.com/office/drawing/2014/main" id="{EDD1B919-7BE6-473F-83FB-DCB10B97CBDB}"/>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16833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Linked Free Space List on Disk</a:t>
            </a: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122</a:t>
            </a:fld>
            <a:endParaRPr lang="en-IN"/>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5955" y="1701800"/>
            <a:ext cx="4180114"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3013E1B7-F653-4E42-95CC-EC82939C495A}"/>
              </a:ext>
            </a:extLst>
          </p:cNvPr>
          <p:cNvSpPr>
            <a:spLocks noGrp="1"/>
          </p:cNvSpPr>
          <p:nvPr>
            <p:ph type="dt" sz="half" idx="10"/>
          </p:nvPr>
        </p:nvSpPr>
        <p:spPr/>
        <p:txBody>
          <a:bodyPr/>
          <a:lstStyle/>
          <a:p>
            <a:fld id="{BDCD96AE-38EE-4166-AE13-E8CDCA832C53}" type="datetime1">
              <a:rPr lang="en-US" smtClean="0"/>
              <a:t>3/11/2022</a:t>
            </a:fld>
            <a:endParaRPr lang="en-US" dirty="0"/>
          </a:p>
        </p:txBody>
      </p:sp>
      <p:sp>
        <p:nvSpPr>
          <p:cNvPr id="6" name="Footer Placeholder 5">
            <a:extLst>
              <a:ext uri="{FF2B5EF4-FFF2-40B4-BE49-F238E27FC236}">
                <a16:creationId xmlns:a16="http://schemas.microsoft.com/office/drawing/2014/main" id="{868536D1-E5FA-4C55-9E74-479EEA50AA44}"/>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46913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Efficiency and Performance</a:t>
            </a:r>
            <a:endParaRPr lang="en-IN" dirty="0"/>
          </a:p>
        </p:txBody>
      </p:sp>
      <p:sp>
        <p:nvSpPr>
          <p:cNvPr id="3" name="Content Placeholder 2"/>
          <p:cNvSpPr>
            <a:spLocks noGrp="1"/>
          </p:cNvSpPr>
          <p:nvPr>
            <p:ph idx="1"/>
          </p:nvPr>
        </p:nvSpPr>
        <p:spPr/>
        <p:txBody>
          <a:bodyPr/>
          <a:lstStyle/>
          <a:p>
            <a:r>
              <a:rPr lang="en-US" altLang="en-US" dirty="0"/>
              <a:t>Efficiency dependent on:</a:t>
            </a:r>
          </a:p>
          <a:p>
            <a:pPr lvl="1"/>
            <a:r>
              <a:rPr lang="en-US" altLang="en-US" dirty="0"/>
              <a:t>disk allocation and directory algorithms</a:t>
            </a:r>
          </a:p>
          <a:p>
            <a:pPr lvl="1"/>
            <a:r>
              <a:rPr lang="en-US" altLang="en-US" dirty="0"/>
              <a:t>types of data kept in file’s directory entry</a:t>
            </a:r>
            <a:br>
              <a:rPr lang="en-US" altLang="en-US" dirty="0"/>
            </a:br>
            <a:endParaRPr lang="en-US" altLang="en-US" dirty="0"/>
          </a:p>
          <a:p>
            <a:r>
              <a:rPr lang="en-US" altLang="en-US" dirty="0"/>
              <a:t>Performance</a:t>
            </a:r>
          </a:p>
          <a:p>
            <a:pPr lvl="1"/>
            <a:r>
              <a:rPr lang="en-US" altLang="en-US" dirty="0"/>
              <a:t>disk cache – separate section of main memory for frequently used blocks</a:t>
            </a:r>
          </a:p>
          <a:p>
            <a:pPr lvl="1"/>
            <a:r>
              <a:rPr lang="en-US" altLang="en-US" dirty="0"/>
              <a:t>free-behind and read-ahead – techniques to optimize sequential access</a:t>
            </a:r>
          </a:p>
          <a:p>
            <a:pPr lvl="1"/>
            <a:r>
              <a:rPr lang="en-US" altLang="en-US" dirty="0"/>
              <a:t>improve PC performance by dedicating section of memory as virtual disk, or RAM disk</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123</a:t>
            </a:fld>
            <a:endParaRPr lang="en-IN"/>
          </a:p>
        </p:txBody>
      </p:sp>
      <p:sp>
        <p:nvSpPr>
          <p:cNvPr id="5" name="Date Placeholder 4">
            <a:extLst>
              <a:ext uri="{FF2B5EF4-FFF2-40B4-BE49-F238E27FC236}">
                <a16:creationId xmlns:a16="http://schemas.microsoft.com/office/drawing/2014/main" id="{1DAAC91E-B4B9-44ED-9A4C-96658EDD732F}"/>
              </a:ext>
            </a:extLst>
          </p:cNvPr>
          <p:cNvSpPr>
            <a:spLocks noGrp="1"/>
          </p:cNvSpPr>
          <p:nvPr>
            <p:ph type="dt" sz="half" idx="10"/>
          </p:nvPr>
        </p:nvSpPr>
        <p:spPr/>
        <p:txBody>
          <a:bodyPr/>
          <a:lstStyle/>
          <a:p>
            <a:fld id="{6E40C9DC-5867-4366-9787-9D821AF51A54}" type="datetime1">
              <a:rPr lang="en-US" smtClean="0"/>
              <a:t>3/11/2022</a:t>
            </a:fld>
            <a:endParaRPr lang="en-US" dirty="0"/>
          </a:p>
        </p:txBody>
      </p:sp>
      <p:sp>
        <p:nvSpPr>
          <p:cNvPr id="6" name="Footer Placeholder 5">
            <a:extLst>
              <a:ext uri="{FF2B5EF4-FFF2-40B4-BE49-F238E27FC236}">
                <a16:creationId xmlns:a16="http://schemas.microsoft.com/office/drawing/2014/main" id="{8EE864DA-C6B7-4F84-8309-19D2CA91B28D}"/>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67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Free Space Management</a:t>
            </a:r>
          </a:p>
        </p:txBody>
      </p:sp>
      <p:sp>
        <p:nvSpPr>
          <p:cNvPr id="3" name="Content Placeholder 2"/>
          <p:cNvSpPr>
            <a:spLocks noGrp="1"/>
          </p:cNvSpPr>
          <p:nvPr>
            <p:ph idx="1"/>
          </p:nvPr>
        </p:nvSpPr>
        <p:spPr/>
        <p:txBody>
          <a:bodyPr>
            <a:normAutofit lnSpcReduction="10000"/>
          </a:bodyPr>
          <a:lstStyle/>
          <a:p>
            <a:pPr>
              <a:buNone/>
            </a:pPr>
            <a:r>
              <a:rPr lang="en-US" dirty="0"/>
              <a:t>Objectives :</a:t>
            </a:r>
          </a:p>
          <a:p>
            <a:r>
              <a:rPr lang="en-US" dirty="0"/>
              <a:t>Operating system maintains a list of free disk spaces to keep track of all disk blocks which are not being used by any file. </a:t>
            </a:r>
          </a:p>
          <a:p>
            <a:r>
              <a:rPr lang="en-US" dirty="0"/>
              <a:t>Whenever a file has to be created, the list of free disk space is searched for and then allocated to the new file. </a:t>
            </a:r>
          </a:p>
          <a:p>
            <a:r>
              <a:rPr lang="en-US" dirty="0"/>
              <a:t>A file system is responsible to allocate the free blocks to the file therefore it has to keep track of all the free blocks present in the disk. </a:t>
            </a:r>
          </a:p>
          <a:p>
            <a:r>
              <a:rPr lang="en-US" dirty="0"/>
              <a:t>Hence there is need for understanding the methods available for managing free space in the disk</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124</a:t>
            </a:fld>
            <a:endParaRPr lang="en-US"/>
          </a:p>
        </p:txBody>
      </p:sp>
      <p:sp>
        <p:nvSpPr>
          <p:cNvPr id="5" name="Date Placeholder 4">
            <a:extLst>
              <a:ext uri="{FF2B5EF4-FFF2-40B4-BE49-F238E27FC236}">
                <a16:creationId xmlns:a16="http://schemas.microsoft.com/office/drawing/2014/main" id="{309C5478-CE49-4BD7-B58F-64EEF3712E5F}"/>
              </a:ext>
            </a:extLst>
          </p:cNvPr>
          <p:cNvSpPr>
            <a:spLocks noGrp="1"/>
          </p:cNvSpPr>
          <p:nvPr>
            <p:ph type="dt" sz="half" idx="10"/>
          </p:nvPr>
        </p:nvSpPr>
        <p:spPr/>
        <p:txBody>
          <a:bodyPr/>
          <a:lstStyle/>
          <a:p>
            <a:fld id="{4B993A5A-AE1B-4C6D-ACB5-45F79E2F761E}" type="datetime1">
              <a:rPr lang="en-US" smtClean="0"/>
              <a:t>3/11/2022</a:t>
            </a:fld>
            <a:endParaRPr lang="en-US" dirty="0"/>
          </a:p>
        </p:txBody>
      </p:sp>
      <p:sp>
        <p:nvSpPr>
          <p:cNvPr id="6" name="Footer Placeholder 5">
            <a:extLst>
              <a:ext uri="{FF2B5EF4-FFF2-40B4-BE49-F238E27FC236}">
                <a16:creationId xmlns:a16="http://schemas.microsoft.com/office/drawing/2014/main" id="{E6E8F8E3-DE76-433D-A847-E66E3C427A54}"/>
              </a:ext>
            </a:extLst>
          </p:cNvPr>
          <p:cNvSpPr>
            <a:spLocks noGrp="1"/>
          </p:cNvSpPr>
          <p:nvPr>
            <p:ph type="ftr" sz="quarter" idx="11"/>
          </p:nvPr>
        </p:nvSpPr>
        <p:spPr/>
        <p:txBody>
          <a:bodyPr/>
          <a:lstStyle/>
          <a:p>
            <a:r>
              <a:rPr lang="en-IN"/>
              <a:t>Department of CSE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5736" y="381001"/>
            <a:ext cx="10360501" cy="762000"/>
          </a:xfrm>
        </p:spPr>
        <p:txBody>
          <a:bodyPr>
            <a:noAutofit/>
          </a:bodyPr>
          <a:lstStyle/>
          <a:p>
            <a:r>
              <a:rPr lang="en-US" sz="2800" b="1" dirty="0"/>
              <a:t>Understanding the methods available for maintaining the free spaces in the disk </a:t>
            </a:r>
          </a:p>
        </p:txBody>
      </p:sp>
      <p:sp>
        <p:nvSpPr>
          <p:cNvPr id="3" name="Subtitle 2"/>
          <p:cNvSpPr>
            <a:spLocks noGrp="1"/>
          </p:cNvSpPr>
          <p:nvPr>
            <p:ph type="subTitle" idx="1"/>
          </p:nvPr>
        </p:nvSpPr>
        <p:spPr>
          <a:xfrm>
            <a:off x="1015736" y="1524000"/>
            <a:ext cx="10563648" cy="4953000"/>
          </a:xfrm>
        </p:spPr>
        <p:txBody>
          <a:bodyPr>
            <a:normAutofit/>
          </a:bodyPr>
          <a:lstStyle/>
          <a:p>
            <a:pPr algn="just"/>
            <a:r>
              <a:rPr lang="en-US" dirty="0">
                <a:solidFill>
                  <a:schemeClr val="tx1"/>
                </a:solidFill>
              </a:rPr>
              <a:t>The system keeps tracks of the free disk blocks for allocating space to files when they are created. </a:t>
            </a:r>
          </a:p>
          <a:p>
            <a:pPr algn="just"/>
            <a:endParaRPr lang="en-US" dirty="0">
              <a:solidFill>
                <a:schemeClr val="tx1"/>
              </a:solidFill>
            </a:endParaRPr>
          </a:p>
          <a:p>
            <a:pPr algn="just"/>
            <a:r>
              <a:rPr lang="en-US" dirty="0">
                <a:solidFill>
                  <a:schemeClr val="tx1"/>
                </a:solidFill>
              </a:rPr>
              <a:t>Also, to reuse the space released from deleting the files, free space management becomes crucial. </a:t>
            </a:r>
          </a:p>
          <a:p>
            <a:pPr algn="just"/>
            <a:endParaRPr lang="en-US" dirty="0">
              <a:solidFill>
                <a:schemeClr val="tx1"/>
              </a:solidFill>
            </a:endParaRPr>
          </a:p>
          <a:p>
            <a:pPr algn="just"/>
            <a:r>
              <a:rPr lang="en-US" dirty="0">
                <a:solidFill>
                  <a:schemeClr val="tx1"/>
                </a:solidFill>
              </a:rPr>
              <a:t>The system maintains a free space list which keeps track of the disk blocks that are not allocated to some file or directory. </a:t>
            </a:r>
          </a:p>
        </p:txBody>
      </p:sp>
    </p:spTree>
  </p:cSld>
  <p:clrMapOvr>
    <a:masterClrMapping/>
  </p:clrMapOvr>
  <p:transition spd="med">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381001"/>
            <a:ext cx="10969943" cy="5745163"/>
          </a:xfrm>
        </p:spPr>
        <p:txBody>
          <a:bodyPr>
            <a:normAutofit/>
          </a:bodyPr>
          <a:lstStyle/>
          <a:p>
            <a:r>
              <a:rPr lang="en-US" dirty="0">
                <a:solidFill>
                  <a:schemeClr val="tx1"/>
                </a:solidFill>
              </a:rPr>
              <a:t>The free space list can be implemented mainly as:</a:t>
            </a:r>
          </a:p>
          <a:p>
            <a:pPr>
              <a:buNone/>
            </a:pPr>
            <a:r>
              <a:rPr lang="en-US" b="1" dirty="0"/>
              <a:t>1.Bitmap or Bit vector </a:t>
            </a:r>
          </a:p>
          <a:p>
            <a:r>
              <a:rPr lang="en-US" dirty="0"/>
              <a:t>A Bitmap or Bit Vector is series or collection of bits where each bit corresponds to a disk block. </a:t>
            </a:r>
          </a:p>
          <a:p>
            <a:endParaRPr lang="en-US" dirty="0"/>
          </a:p>
          <a:p>
            <a:r>
              <a:rPr lang="en-US" dirty="0"/>
              <a:t>The bit can take two values: 0 and 1: </a:t>
            </a:r>
            <a:r>
              <a:rPr lang="en-US" i="1" dirty="0"/>
              <a:t>0 indicates that the block is allocated</a:t>
            </a:r>
            <a:r>
              <a:rPr lang="en-US" dirty="0"/>
              <a:t> and 1 indicates a free block.</a:t>
            </a:r>
            <a:br>
              <a:rPr lang="en-US" dirty="0"/>
            </a:br>
            <a:endParaRPr lang="en-US" dirty="0"/>
          </a:p>
          <a:p>
            <a:r>
              <a:rPr lang="en-US" dirty="0"/>
              <a:t>The given instance of disk blocks on the disk in </a:t>
            </a:r>
            <a:r>
              <a:rPr lang="en-US" i="1" dirty="0"/>
              <a:t>Figure 1</a:t>
            </a:r>
            <a:r>
              <a:rPr lang="en-US" dirty="0"/>
              <a:t> (where green blocks are allocated) can be represented by a bitmap of 16 bits as:</a:t>
            </a:r>
            <a:r>
              <a:rPr lang="en-US" b="1" dirty="0"/>
              <a:t> 0000111000000110</a:t>
            </a:r>
            <a:r>
              <a:rPr lang="en-US" dirty="0"/>
              <a:t>.</a:t>
            </a:r>
          </a:p>
        </p:txBody>
      </p:sp>
      <p:sp>
        <p:nvSpPr>
          <p:cNvPr id="2" name="Date Placeholder 1">
            <a:extLst>
              <a:ext uri="{FF2B5EF4-FFF2-40B4-BE49-F238E27FC236}">
                <a16:creationId xmlns:a16="http://schemas.microsoft.com/office/drawing/2014/main" id="{83BB386A-638C-4307-AF2D-557F3BDF37F7}"/>
              </a:ext>
            </a:extLst>
          </p:cNvPr>
          <p:cNvSpPr>
            <a:spLocks noGrp="1"/>
          </p:cNvSpPr>
          <p:nvPr>
            <p:ph type="dt" sz="half" idx="10"/>
          </p:nvPr>
        </p:nvSpPr>
        <p:spPr/>
        <p:txBody>
          <a:bodyPr/>
          <a:lstStyle/>
          <a:p>
            <a:fld id="{99A75F67-30E3-4CAF-9A68-979993FCDCF2}" type="datetime1">
              <a:rPr lang="en-US" smtClean="0"/>
              <a:t>3/11/2022</a:t>
            </a:fld>
            <a:endParaRPr lang="en-US" dirty="0"/>
          </a:p>
        </p:txBody>
      </p:sp>
      <p:sp>
        <p:nvSpPr>
          <p:cNvPr id="4" name="Footer Placeholder 3">
            <a:extLst>
              <a:ext uri="{FF2B5EF4-FFF2-40B4-BE49-F238E27FC236}">
                <a16:creationId xmlns:a16="http://schemas.microsoft.com/office/drawing/2014/main" id="{F9AAFE72-2D97-4E50-A8F6-F3D64DE58BC8}"/>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B3F846B2-C070-4D88-B342-963A0BC8B93E}"/>
              </a:ext>
            </a:extLst>
          </p:cNvPr>
          <p:cNvSpPr>
            <a:spLocks noGrp="1"/>
          </p:cNvSpPr>
          <p:nvPr>
            <p:ph type="sldNum" sz="quarter" idx="12"/>
          </p:nvPr>
        </p:nvSpPr>
        <p:spPr/>
        <p:txBody>
          <a:bodyPr/>
          <a:lstStyle/>
          <a:p>
            <a:fld id="{DA60BA0E-20D0-4E7C-B286-26C960A6788F}" type="slidenum">
              <a:rPr lang="en-IN" smtClean="0"/>
              <a:pPr/>
              <a:t>126</a:t>
            </a:fld>
            <a:endParaRPr lang="en-IN"/>
          </a:p>
        </p:txBody>
      </p:sp>
    </p:spTree>
  </p:cSld>
  <p:clrMapOvr>
    <a:masterClrMapping/>
  </p:clrMapOvr>
  <p:transition spd="med">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Bitmap or Bit vector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437952"/>
            <a:ext cx="5583322" cy="5420048"/>
          </a:xfrm>
          <a:prstGeom prst="rect">
            <a:avLst/>
          </a:prstGeom>
          <a:noFill/>
          <a:ln w="9525">
            <a:noFill/>
            <a:miter lim="800000"/>
            <a:headEnd/>
            <a:tailEnd/>
          </a:ln>
          <a:effectLst/>
        </p:spPr>
      </p:pic>
      <p:sp>
        <p:nvSpPr>
          <p:cNvPr id="7" name="TextBox 6"/>
          <p:cNvSpPr txBox="1"/>
          <p:nvPr/>
        </p:nvSpPr>
        <p:spPr>
          <a:xfrm>
            <a:off x="3961368" y="2209800"/>
            <a:ext cx="8227457" cy="5632311"/>
          </a:xfrm>
          <a:prstGeom prst="rect">
            <a:avLst/>
          </a:prstGeom>
          <a:noFill/>
        </p:spPr>
        <p:txBody>
          <a:bodyPr wrap="square" rtlCol="0">
            <a:spAutoFit/>
          </a:bodyPr>
          <a:lstStyle/>
          <a:p>
            <a:pPr>
              <a:buFont typeface="Arial" pitchFamily="34" charset="0"/>
              <a:buChar char="•"/>
            </a:pPr>
            <a:r>
              <a:rPr lang="en-US" dirty="0"/>
              <a:t>The block number can be calculated as:</a:t>
            </a:r>
            <a:br>
              <a:rPr lang="en-US" dirty="0"/>
            </a:br>
            <a:r>
              <a:rPr lang="en-US" i="1" dirty="0"/>
              <a:t>(number of bits per word) *(number of 0-values words) + offset of bit first bit 1 in the non-zero word </a:t>
            </a:r>
            <a:r>
              <a:rPr lang="en-US" dirty="0"/>
              <a:t>.</a:t>
            </a:r>
          </a:p>
          <a:p>
            <a:pPr>
              <a:buFont typeface="Arial" pitchFamily="34" charset="0"/>
              <a:buChar char="•"/>
            </a:pPr>
            <a:endParaRPr lang="en-US" dirty="0"/>
          </a:p>
          <a:p>
            <a:pPr>
              <a:buFont typeface="Arial" pitchFamily="34" charset="0"/>
              <a:buChar char="•"/>
            </a:pPr>
            <a:r>
              <a:rPr lang="en-US" dirty="0"/>
              <a:t>For the </a:t>
            </a:r>
            <a:r>
              <a:rPr lang="en-US" i="1" dirty="0"/>
              <a:t>Figure-1</a:t>
            </a:r>
            <a:r>
              <a:rPr lang="en-US" dirty="0"/>
              <a:t>, we scan the bitmap sequentially for the first non-zero word.</a:t>
            </a:r>
          </a:p>
          <a:p>
            <a:pPr>
              <a:buFont typeface="Arial" pitchFamily="34" charset="0"/>
              <a:buChar char="•"/>
            </a:pPr>
            <a:endParaRPr lang="en-US" dirty="0"/>
          </a:p>
          <a:p>
            <a:pPr>
              <a:buFont typeface="Arial" pitchFamily="34" charset="0"/>
              <a:buChar char="•"/>
            </a:pPr>
            <a:r>
              <a:rPr lang="en-US" dirty="0"/>
              <a:t>The first group of 8 bits (00001110) constitute a non-zero word since all bits are not 0.</a:t>
            </a:r>
          </a:p>
          <a:p>
            <a:pPr>
              <a:buFont typeface="Arial" pitchFamily="34" charset="0"/>
              <a:buChar char="•"/>
            </a:pPr>
            <a:r>
              <a:rPr lang="en-US" dirty="0"/>
              <a:t> </a:t>
            </a:r>
          </a:p>
          <a:p>
            <a:pPr>
              <a:buFont typeface="Arial" pitchFamily="34" charset="0"/>
              <a:buChar char="•"/>
            </a:pPr>
            <a:r>
              <a:rPr lang="en-US" dirty="0"/>
              <a:t>After the non-0 word is found, we look for the first 1 bit. This is the 5th bit of the non-zero word. So, offset = 5.</a:t>
            </a:r>
          </a:p>
          <a:p>
            <a:pPr>
              <a:buFont typeface="Arial" pitchFamily="34" charset="0"/>
              <a:buChar char="•"/>
            </a:pPr>
            <a:endParaRPr lang="en-US" dirty="0"/>
          </a:p>
          <a:p>
            <a:pPr>
              <a:buFont typeface="Arial" pitchFamily="34" charset="0"/>
              <a:buChar char="•"/>
            </a:pPr>
            <a:r>
              <a:rPr lang="en-US" dirty="0"/>
              <a:t>Therefore, the first free block number = 8*0+5 = 5.</a:t>
            </a:r>
          </a:p>
        </p:txBody>
      </p:sp>
      <p:sp>
        <p:nvSpPr>
          <p:cNvPr id="3" name="Date Placeholder 2">
            <a:extLst>
              <a:ext uri="{FF2B5EF4-FFF2-40B4-BE49-F238E27FC236}">
                <a16:creationId xmlns:a16="http://schemas.microsoft.com/office/drawing/2014/main" id="{BDC34590-4CE1-45D6-AD33-745AB3FBF77D}"/>
              </a:ext>
            </a:extLst>
          </p:cNvPr>
          <p:cNvSpPr>
            <a:spLocks noGrp="1"/>
          </p:cNvSpPr>
          <p:nvPr>
            <p:ph type="dt" sz="half" idx="10"/>
          </p:nvPr>
        </p:nvSpPr>
        <p:spPr/>
        <p:txBody>
          <a:bodyPr/>
          <a:lstStyle/>
          <a:p>
            <a:fld id="{C18FBACA-C0FA-4DDC-BE02-D380F5CC6F17}" type="datetime1">
              <a:rPr lang="en-US" smtClean="0"/>
              <a:t>3/11/2022</a:t>
            </a:fld>
            <a:endParaRPr lang="en-US" dirty="0"/>
          </a:p>
        </p:txBody>
      </p:sp>
      <p:sp>
        <p:nvSpPr>
          <p:cNvPr id="4" name="Footer Placeholder 3">
            <a:extLst>
              <a:ext uri="{FF2B5EF4-FFF2-40B4-BE49-F238E27FC236}">
                <a16:creationId xmlns:a16="http://schemas.microsoft.com/office/drawing/2014/main" id="{5BF49743-0B57-4557-AF9D-0F21FB20AA5A}"/>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DDBC0C54-7519-4370-B8AE-68342342AC66}"/>
              </a:ext>
            </a:extLst>
          </p:cNvPr>
          <p:cNvSpPr>
            <a:spLocks noGrp="1"/>
          </p:cNvSpPr>
          <p:nvPr>
            <p:ph type="sldNum" sz="quarter" idx="12"/>
          </p:nvPr>
        </p:nvSpPr>
        <p:spPr/>
        <p:txBody>
          <a:bodyPr/>
          <a:lstStyle/>
          <a:p>
            <a:fld id="{DA60BA0E-20D0-4E7C-B286-26C960A6788F}" type="slidenum">
              <a:rPr lang="en-IN" smtClean="0"/>
              <a:pPr/>
              <a:t>127</a:t>
            </a:fld>
            <a:endParaRPr lang="en-IN"/>
          </a:p>
        </p:txBody>
      </p:sp>
    </p:spTree>
  </p:cSld>
  <p:clrMapOvr>
    <a:masterClrMapping/>
  </p:clrMapOvr>
  <p:transition spd="med">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Bitmap or Bit vector</a:t>
            </a:r>
            <a:endParaRPr lang="en-US" dirty="0"/>
          </a:p>
        </p:txBody>
      </p:sp>
      <p:sp>
        <p:nvSpPr>
          <p:cNvPr id="3" name="Content Placeholder 2"/>
          <p:cNvSpPr>
            <a:spLocks noGrp="1"/>
          </p:cNvSpPr>
          <p:nvPr>
            <p:ph idx="1"/>
          </p:nvPr>
        </p:nvSpPr>
        <p:spPr/>
        <p:txBody>
          <a:bodyPr/>
          <a:lstStyle/>
          <a:p>
            <a:pPr fontAlgn="base">
              <a:buNone/>
            </a:pPr>
            <a:r>
              <a:rPr lang="en-US" b="1" dirty="0"/>
              <a:t>Advantages </a:t>
            </a:r>
            <a:endParaRPr lang="en-US" dirty="0"/>
          </a:p>
          <a:p>
            <a:r>
              <a:rPr lang="en-US" dirty="0"/>
              <a:t>Simple to understand.</a:t>
            </a:r>
          </a:p>
          <a:p>
            <a:r>
              <a:rPr lang="en-US" dirty="0"/>
              <a:t>Finding the first free block is efficient. It requires scanning the words (a group of 8 bits) in a bitmap for a non-zero word. (A 0-valued word has all bits 0). The first free block is then found by scanning for the first 1 bit in the non-zero word.</a:t>
            </a:r>
          </a:p>
          <a:p>
            <a:endParaRPr lang="en-US" dirty="0"/>
          </a:p>
        </p:txBody>
      </p:sp>
      <p:sp>
        <p:nvSpPr>
          <p:cNvPr id="4" name="Date Placeholder 3">
            <a:extLst>
              <a:ext uri="{FF2B5EF4-FFF2-40B4-BE49-F238E27FC236}">
                <a16:creationId xmlns:a16="http://schemas.microsoft.com/office/drawing/2014/main" id="{89E82495-CA11-4581-8F79-2153B7365080}"/>
              </a:ext>
            </a:extLst>
          </p:cNvPr>
          <p:cNvSpPr>
            <a:spLocks noGrp="1"/>
          </p:cNvSpPr>
          <p:nvPr>
            <p:ph type="dt" sz="half" idx="10"/>
          </p:nvPr>
        </p:nvSpPr>
        <p:spPr/>
        <p:txBody>
          <a:bodyPr/>
          <a:lstStyle/>
          <a:p>
            <a:fld id="{C765C705-C874-4246-B66F-B3B4BB82EDDD}" type="datetime1">
              <a:rPr lang="en-US" smtClean="0"/>
              <a:t>3/11/2022</a:t>
            </a:fld>
            <a:endParaRPr lang="en-US" dirty="0"/>
          </a:p>
        </p:txBody>
      </p:sp>
      <p:sp>
        <p:nvSpPr>
          <p:cNvPr id="5" name="Footer Placeholder 4">
            <a:extLst>
              <a:ext uri="{FF2B5EF4-FFF2-40B4-BE49-F238E27FC236}">
                <a16:creationId xmlns:a16="http://schemas.microsoft.com/office/drawing/2014/main" id="{40A16147-8F75-4D51-A7F3-47AE14DA6F8A}"/>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68F118B8-8586-4053-8676-960CAD5AC7CE}"/>
              </a:ext>
            </a:extLst>
          </p:cNvPr>
          <p:cNvSpPr>
            <a:spLocks noGrp="1"/>
          </p:cNvSpPr>
          <p:nvPr>
            <p:ph type="sldNum" sz="quarter" idx="12"/>
          </p:nvPr>
        </p:nvSpPr>
        <p:spPr/>
        <p:txBody>
          <a:bodyPr/>
          <a:lstStyle/>
          <a:p>
            <a:fld id="{DA60BA0E-20D0-4E7C-B286-26C960A6788F}" type="slidenum">
              <a:rPr lang="en-IN" smtClean="0"/>
              <a:pPr/>
              <a:t>128</a:t>
            </a:fld>
            <a:endParaRPr lang="en-IN"/>
          </a:p>
        </p:txBody>
      </p:sp>
    </p:spTree>
  </p:cSld>
  <p:clrMapOvr>
    <a:masterClrMapping/>
  </p:clrMapOvr>
  <p:transition spd="med">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2.Linked List </a:t>
            </a:r>
            <a:endParaRPr lang="en-US" dirty="0"/>
          </a:p>
        </p:txBody>
      </p:sp>
      <p:sp>
        <p:nvSpPr>
          <p:cNvPr id="3" name="Content Placeholder 2"/>
          <p:cNvSpPr>
            <a:spLocks noGrp="1"/>
          </p:cNvSpPr>
          <p:nvPr>
            <p:ph idx="1"/>
          </p:nvPr>
        </p:nvSpPr>
        <p:spPr/>
        <p:txBody>
          <a:bodyPr/>
          <a:lstStyle/>
          <a:p>
            <a:pPr algn="just"/>
            <a:r>
              <a:rPr lang="en-US" dirty="0"/>
              <a:t>In this approach, the free disk blocks are linked together i.e. a free block contains a pointer to the next free block.</a:t>
            </a:r>
          </a:p>
          <a:p>
            <a:pPr algn="just"/>
            <a:r>
              <a:rPr lang="en-US" dirty="0"/>
              <a:t>The block number of the very first disk block is stored at a separate location on disk and is also cached in memory.</a:t>
            </a:r>
          </a:p>
        </p:txBody>
      </p:sp>
      <p:sp>
        <p:nvSpPr>
          <p:cNvPr id="4" name="Date Placeholder 3">
            <a:extLst>
              <a:ext uri="{FF2B5EF4-FFF2-40B4-BE49-F238E27FC236}">
                <a16:creationId xmlns:a16="http://schemas.microsoft.com/office/drawing/2014/main" id="{6F5D4FFC-2D6F-476A-9191-5730D66AA90F}"/>
              </a:ext>
            </a:extLst>
          </p:cNvPr>
          <p:cNvSpPr>
            <a:spLocks noGrp="1"/>
          </p:cNvSpPr>
          <p:nvPr>
            <p:ph type="dt" sz="half" idx="10"/>
          </p:nvPr>
        </p:nvSpPr>
        <p:spPr/>
        <p:txBody>
          <a:bodyPr/>
          <a:lstStyle/>
          <a:p>
            <a:fld id="{E7B1D88C-9FF6-407F-92B9-43C0F974804B}" type="datetime1">
              <a:rPr lang="en-US" smtClean="0"/>
              <a:t>3/11/2022</a:t>
            </a:fld>
            <a:endParaRPr lang="en-US" dirty="0"/>
          </a:p>
        </p:txBody>
      </p:sp>
      <p:sp>
        <p:nvSpPr>
          <p:cNvPr id="5" name="Footer Placeholder 4">
            <a:extLst>
              <a:ext uri="{FF2B5EF4-FFF2-40B4-BE49-F238E27FC236}">
                <a16:creationId xmlns:a16="http://schemas.microsoft.com/office/drawing/2014/main" id="{F7F5101C-5E95-45AB-A6A4-85C0479028CF}"/>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D680B8A2-57A1-4A7A-AE61-B30AEF52CAB6}"/>
              </a:ext>
            </a:extLst>
          </p:cNvPr>
          <p:cNvSpPr>
            <a:spLocks noGrp="1"/>
          </p:cNvSpPr>
          <p:nvPr>
            <p:ph type="sldNum" sz="quarter" idx="12"/>
          </p:nvPr>
        </p:nvSpPr>
        <p:spPr/>
        <p:txBody>
          <a:bodyPr/>
          <a:lstStyle/>
          <a:p>
            <a:fld id="{DA60BA0E-20D0-4E7C-B286-26C960A6788F}" type="slidenum">
              <a:rPr lang="en-IN" smtClean="0"/>
              <a:pPr/>
              <a:t>129</a:t>
            </a:fld>
            <a:endParaRPr lang="en-IN"/>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152400"/>
            <a:ext cx="10157354" cy="838200"/>
          </a:xfrm>
        </p:spPr>
        <p:txBody>
          <a:bodyPr>
            <a:normAutofit/>
          </a:bodyPr>
          <a:lstStyle/>
          <a:p>
            <a:r>
              <a:rPr lang="en-US" altLang="en-US" dirty="0"/>
              <a:t>Solid-State Disks</a:t>
            </a:r>
            <a:endParaRPr lang="en-US" dirty="0"/>
          </a:p>
        </p:txBody>
      </p:sp>
      <p:sp>
        <p:nvSpPr>
          <p:cNvPr id="3" name="Content Placeholder 2"/>
          <p:cNvSpPr>
            <a:spLocks noGrp="1"/>
          </p:cNvSpPr>
          <p:nvPr>
            <p:ph sz="half" idx="1"/>
          </p:nvPr>
        </p:nvSpPr>
        <p:spPr>
          <a:xfrm>
            <a:off x="1117308" y="1143000"/>
            <a:ext cx="9091903" cy="5029200"/>
          </a:xfrm>
        </p:spPr>
        <p:txBody>
          <a:bodyPr>
            <a:normAutofit lnSpcReduction="10000"/>
          </a:bodyPr>
          <a:lstStyle/>
          <a:p>
            <a:r>
              <a:rPr lang="en-US" altLang="en-US" dirty="0"/>
              <a:t>Nonvolatile memory used like a hard drive</a:t>
            </a:r>
          </a:p>
          <a:p>
            <a:pPr lvl="1"/>
            <a:r>
              <a:rPr lang="en-US" altLang="en-US" dirty="0"/>
              <a:t>Many technology variations</a:t>
            </a:r>
          </a:p>
          <a:p>
            <a:r>
              <a:rPr lang="en-US" altLang="en-US" dirty="0"/>
              <a:t>Can be more reliable than HDDs</a:t>
            </a:r>
          </a:p>
          <a:p>
            <a:r>
              <a:rPr lang="en-US" altLang="en-US" dirty="0"/>
              <a:t>More expensive per MB</a:t>
            </a:r>
          </a:p>
          <a:p>
            <a:r>
              <a:rPr lang="en-US" altLang="en-US" dirty="0"/>
              <a:t>Maybe have shorter life span </a:t>
            </a:r>
          </a:p>
          <a:p>
            <a:r>
              <a:rPr lang="en-US" altLang="en-US" dirty="0"/>
              <a:t>Less capacity</a:t>
            </a:r>
          </a:p>
          <a:p>
            <a:r>
              <a:rPr lang="en-US" altLang="en-US" dirty="0"/>
              <a:t>But much faster</a:t>
            </a:r>
          </a:p>
          <a:p>
            <a:r>
              <a:rPr lang="en-US" altLang="en-US" dirty="0"/>
              <a:t>Busses can be too slow -&gt; connect directly to PCI for example</a:t>
            </a:r>
          </a:p>
          <a:p>
            <a:r>
              <a:rPr lang="en-US" altLang="en-US" dirty="0"/>
              <a:t>No moving parts, so no seek time or rotational latency</a:t>
            </a:r>
          </a:p>
          <a:p>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13</a:t>
            </a:fld>
            <a:endParaRPr lang="en-US"/>
          </a:p>
        </p:txBody>
      </p:sp>
      <p:sp>
        <p:nvSpPr>
          <p:cNvPr id="4" name="Date Placeholder 3">
            <a:extLst>
              <a:ext uri="{FF2B5EF4-FFF2-40B4-BE49-F238E27FC236}">
                <a16:creationId xmlns:a16="http://schemas.microsoft.com/office/drawing/2014/main" id="{69C16654-B03F-42FD-BA5C-93FDA87597AC}"/>
              </a:ext>
            </a:extLst>
          </p:cNvPr>
          <p:cNvSpPr>
            <a:spLocks noGrp="1"/>
          </p:cNvSpPr>
          <p:nvPr>
            <p:ph type="dt" sz="half" idx="10"/>
          </p:nvPr>
        </p:nvSpPr>
        <p:spPr/>
        <p:txBody>
          <a:bodyPr/>
          <a:lstStyle/>
          <a:p>
            <a:fld id="{18546ECD-BE93-4E29-BDCE-414A07E16CE1}" type="datetime1">
              <a:rPr lang="en-US" smtClean="0"/>
              <a:t>3/11/2022</a:t>
            </a:fld>
            <a:endParaRPr lang="en-US"/>
          </a:p>
        </p:txBody>
      </p:sp>
      <p:sp>
        <p:nvSpPr>
          <p:cNvPr id="6" name="Footer Placeholder 5">
            <a:extLst>
              <a:ext uri="{FF2B5EF4-FFF2-40B4-BE49-F238E27FC236}">
                <a16:creationId xmlns:a16="http://schemas.microsoft.com/office/drawing/2014/main" id="{FF40C405-1C62-4245-95A7-CDAED07434BA}"/>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79650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2.Linked List</a:t>
            </a:r>
          </a:p>
        </p:txBody>
      </p:sp>
      <p:pic>
        <p:nvPicPr>
          <p:cNvPr id="2050" name="Picture 2" descr="https://tutorialspoint.dev/image/2-190.png"/>
          <p:cNvPicPr>
            <a:picLocks noGrp="1" noChangeAspect="1" noChangeArrowheads="1"/>
          </p:cNvPicPr>
          <p:nvPr>
            <p:ph idx="1"/>
          </p:nvPr>
        </p:nvPicPr>
        <p:blipFill>
          <a:blip r:embed="rId2"/>
          <a:srcRect/>
          <a:stretch>
            <a:fillRect/>
          </a:stretch>
        </p:blipFill>
        <p:spPr bwMode="auto">
          <a:xfrm>
            <a:off x="406294" y="2209800"/>
            <a:ext cx="4977104" cy="3422650"/>
          </a:xfrm>
          <a:prstGeom prst="rect">
            <a:avLst/>
          </a:prstGeom>
          <a:noFill/>
        </p:spPr>
      </p:pic>
      <p:sp>
        <p:nvSpPr>
          <p:cNvPr id="5" name="TextBox 4"/>
          <p:cNvSpPr txBox="1"/>
          <p:nvPr/>
        </p:nvSpPr>
        <p:spPr>
          <a:xfrm>
            <a:off x="6399133" y="2057400"/>
            <a:ext cx="5078677" cy="3416320"/>
          </a:xfrm>
          <a:prstGeom prst="rect">
            <a:avLst/>
          </a:prstGeom>
          <a:noFill/>
        </p:spPr>
        <p:txBody>
          <a:bodyPr wrap="square" rtlCol="0">
            <a:spAutoFit/>
          </a:bodyPr>
          <a:lstStyle/>
          <a:p>
            <a:pPr>
              <a:buFont typeface="Arial" pitchFamily="34" charset="0"/>
              <a:buChar char="•"/>
            </a:pPr>
            <a:r>
              <a:rPr lang="en-US" dirty="0"/>
              <a:t>In </a:t>
            </a:r>
            <a:r>
              <a:rPr lang="en-US" i="1" dirty="0"/>
              <a:t>Figure-2</a:t>
            </a:r>
            <a:r>
              <a:rPr lang="en-US" dirty="0"/>
              <a:t>, the free space list head points to Block 5 which points to Block 6, the next free block and so on. </a:t>
            </a:r>
          </a:p>
          <a:p>
            <a:pPr>
              <a:buFont typeface="Arial" pitchFamily="34" charset="0"/>
              <a:buChar char="•"/>
            </a:pPr>
            <a:endParaRPr lang="en-US" dirty="0"/>
          </a:p>
          <a:p>
            <a:pPr>
              <a:buFont typeface="Arial" pitchFamily="34" charset="0"/>
              <a:buChar char="•"/>
            </a:pPr>
            <a:r>
              <a:rPr lang="en-US" dirty="0"/>
              <a:t>The last free block would contain a null pointer indicating the end of free list.</a:t>
            </a:r>
            <a:br>
              <a:rPr lang="en-US" dirty="0"/>
            </a:br>
            <a:endParaRPr lang="en-US" dirty="0"/>
          </a:p>
        </p:txBody>
      </p:sp>
      <p:sp>
        <p:nvSpPr>
          <p:cNvPr id="6" name="TextBox 5"/>
          <p:cNvSpPr txBox="1"/>
          <p:nvPr/>
        </p:nvSpPr>
        <p:spPr>
          <a:xfrm>
            <a:off x="507868" y="5867400"/>
            <a:ext cx="11274663" cy="304698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77812337-54D0-4BD9-97D3-015C48C14F55}"/>
              </a:ext>
            </a:extLst>
          </p:cNvPr>
          <p:cNvSpPr>
            <a:spLocks noGrp="1"/>
          </p:cNvSpPr>
          <p:nvPr>
            <p:ph type="dt" sz="half" idx="10"/>
          </p:nvPr>
        </p:nvSpPr>
        <p:spPr/>
        <p:txBody>
          <a:bodyPr/>
          <a:lstStyle/>
          <a:p>
            <a:fld id="{30F18AE3-239D-4A25-8999-6604F84E25C9}" type="datetime1">
              <a:rPr lang="en-US" smtClean="0"/>
              <a:t>3/11/2022</a:t>
            </a:fld>
            <a:endParaRPr lang="en-US" dirty="0"/>
          </a:p>
        </p:txBody>
      </p:sp>
      <p:sp>
        <p:nvSpPr>
          <p:cNvPr id="4" name="Footer Placeholder 3">
            <a:extLst>
              <a:ext uri="{FF2B5EF4-FFF2-40B4-BE49-F238E27FC236}">
                <a16:creationId xmlns:a16="http://schemas.microsoft.com/office/drawing/2014/main" id="{3B5A6C58-D1CA-4DB5-A686-BA95B68944FC}"/>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BFE5277B-2DD9-49E3-96F3-FF97255337ED}"/>
              </a:ext>
            </a:extLst>
          </p:cNvPr>
          <p:cNvSpPr>
            <a:spLocks noGrp="1"/>
          </p:cNvSpPr>
          <p:nvPr>
            <p:ph type="sldNum" sz="quarter" idx="12"/>
          </p:nvPr>
        </p:nvSpPr>
        <p:spPr/>
        <p:txBody>
          <a:bodyPr/>
          <a:lstStyle/>
          <a:p>
            <a:fld id="{DA60BA0E-20D0-4E7C-B286-26C960A6788F}" type="slidenum">
              <a:rPr lang="en-IN" smtClean="0"/>
              <a:pPr/>
              <a:t>130</a:t>
            </a:fld>
            <a:endParaRPr lang="en-IN"/>
          </a:p>
        </p:txBody>
      </p:sp>
    </p:spTree>
  </p:cSld>
  <p:clrMapOvr>
    <a:masterClrMapping/>
  </p:clrMapOvr>
  <p:transition spd="med">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3.Grouping </a:t>
            </a:r>
            <a:endParaRPr lang="en-US" dirty="0"/>
          </a:p>
        </p:txBody>
      </p:sp>
      <p:sp>
        <p:nvSpPr>
          <p:cNvPr id="3" name="Content Placeholder 2"/>
          <p:cNvSpPr>
            <a:spLocks noGrp="1"/>
          </p:cNvSpPr>
          <p:nvPr>
            <p:ph idx="1"/>
          </p:nvPr>
        </p:nvSpPr>
        <p:spPr/>
        <p:txBody>
          <a:bodyPr>
            <a:normAutofit/>
          </a:bodyPr>
          <a:lstStyle/>
          <a:p>
            <a:r>
              <a:rPr lang="en-US" dirty="0"/>
              <a:t>This approach stores the address of the free blocks in the first free block.</a:t>
            </a:r>
          </a:p>
          <a:p>
            <a:r>
              <a:rPr lang="en-US" dirty="0"/>
              <a:t> The first free block stores the address of some, say n free blocks. </a:t>
            </a:r>
          </a:p>
          <a:p>
            <a:r>
              <a:rPr lang="en-US" dirty="0"/>
              <a:t>Out of these n blocks, the first n-1 blocks are actually free and the last block contains the address of next free n blocks.</a:t>
            </a:r>
            <a:br>
              <a:rPr lang="en-US" dirty="0"/>
            </a:br>
            <a:endParaRPr lang="en-US" dirty="0"/>
          </a:p>
          <a:p>
            <a:r>
              <a:rPr lang="en-US" dirty="0"/>
              <a:t>An </a:t>
            </a:r>
            <a:r>
              <a:rPr lang="en-US" b="1" dirty="0"/>
              <a:t>advantage</a:t>
            </a:r>
            <a:r>
              <a:rPr lang="en-US" dirty="0"/>
              <a:t> of this approach is that the addresses of a group of free disk blocks can be found easily.</a:t>
            </a:r>
          </a:p>
        </p:txBody>
      </p:sp>
      <p:sp>
        <p:nvSpPr>
          <p:cNvPr id="4" name="Date Placeholder 3">
            <a:extLst>
              <a:ext uri="{FF2B5EF4-FFF2-40B4-BE49-F238E27FC236}">
                <a16:creationId xmlns:a16="http://schemas.microsoft.com/office/drawing/2014/main" id="{3BF78BBA-B027-49F0-840B-274EA32B6CB1}"/>
              </a:ext>
            </a:extLst>
          </p:cNvPr>
          <p:cNvSpPr>
            <a:spLocks noGrp="1"/>
          </p:cNvSpPr>
          <p:nvPr>
            <p:ph type="dt" sz="half" idx="10"/>
          </p:nvPr>
        </p:nvSpPr>
        <p:spPr/>
        <p:txBody>
          <a:bodyPr/>
          <a:lstStyle/>
          <a:p>
            <a:fld id="{DBE59168-21CC-4132-B7DB-F2D74B95549F}" type="datetime1">
              <a:rPr lang="en-US" smtClean="0"/>
              <a:t>3/11/2022</a:t>
            </a:fld>
            <a:endParaRPr lang="en-US" dirty="0"/>
          </a:p>
        </p:txBody>
      </p:sp>
      <p:sp>
        <p:nvSpPr>
          <p:cNvPr id="5" name="Footer Placeholder 4">
            <a:extLst>
              <a:ext uri="{FF2B5EF4-FFF2-40B4-BE49-F238E27FC236}">
                <a16:creationId xmlns:a16="http://schemas.microsoft.com/office/drawing/2014/main" id="{256319EC-CDAF-4EAA-8579-B95C15A151A2}"/>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ABABCF66-F16F-445B-8232-DEA2061BBDCA}"/>
              </a:ext>
            </a:extLst>
          </p:cNvPr>
          <p:cNvSpPr>
            <a:spLocks noGrp="1"/>
          </p:cNvSpPr>
          <p:nvPr>
            <p:ph type="sldNum" sz="quarter" idx="12"/>
          </p:nvPr>
        </p:nvSpPr>
        <p:spPr/>
        <p:txBody>
          <a:bodyPr/>
          <a:lstStyle/>
          <a:p>
            <a:fld id="{DA60BA0E-20D0-4E7C-B286-26C960A6788F}" type="slidenum">
              <a:rPr lang="en-IN" smtClean="0"/>
              <a:pPr/>
              <a:t>131</a:t>
            </a:fld>
            <a:endParaRPr lang="en-IN"/>
          </a:p>
        </p:txBody>
      </p:sp>
    </p:spTree>
  </p:cSld>
  <p:clrMapOvr>
    <a:masterClrMapping/>
  </p:clrMapOvr>
  <p:transition spd="med">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4.Counting </a:t>
            </a:r>
            <a:endParaRPr lang="en-US" dirty="0"/>
          </a:p>
        </p:txBody>
      </p:sp>
      <p:sp>
        <p:nvSpPr>
          <p:cNvPr id="3" name="Content Placeholder 2"/>
          <p:cNvSpPr>
            <a:spLocks noGrp="1"/>
          </p:cNvSpPr>
          <p:nvPr>
            <p:ph idx="1"/>
          </p:nvPr>
        </p:nvSpPr>
        <p:spPr/>
        <p:txBody>
          <a:bodyPr>
            <a:normAutofit/>
          </a:bodyPr>
          <a:lstStyle/>
          <a:p>
            <a:pPr fontAlgn="base"/>
            <a:r>
              <a:rPr lang="en-US" dirty="0"/>
              <a:t>This approach stores the address of the first free disk block and a number n of free contiguous disk blocks that follow the first block.</a:t>
            </a:r>
            <a:br>
              <a:rPr lang="en-US" dirty="0"/>
            </a:br>
            <a:r>
              <a:rPr lang="en-US" dirty="0"/>
              <a:t>Every entry in the list would contain:</a:t>
            </a:r>
          </a:p>
          <a:p>
            <a:r>
              <a:rPr lang="en-US" dirty="0"/>
              <a:t>Address of first free disk block</a:t>
            </a:r>
          </a:p>
          <a:p>
            <a:r>
              <a:rPr lang="en-US" dirty="0"/>
              <a:t>A number n</a:t>
            </a:r>
          </a:p>
          <a:p>
            <a:pPr fontAlgn="base"/>
            <a:r>
              <a:rPr lang="en-US" dirty="0"/>
              <a:t>For example, </a:t>
            </a:r>
            <a:r>
              <a:rPr lang="en-US" i="1" dirty="0"/>
              <a:t>in Figure-1</a:t>
            </a:r>
            <a:r>
              <a:rPr lang="en-US" dirty="0"/>
              <a:t>, the first entry of the free space list would be: ([Address of Block 5], 2), because 2 contiguous free blocks follow block 5.</a:t>
            </a:r>
          </a:p>
          <a:p>
            <a:endParaRPr lang="en-US" dirty="0"/>
          </a:p>
        </p:txBody>
      </p:sp>
      <p:sp>
        <p:nvSpPr>
          <p:cNvPr id="4" name="Date Placeholder 3">
            <a:extLst>
              <a:ext uri="{FF2B5EF4-FFF2-40B4-BE49-F238E27FC236}">
                <a16:creationId xmlns:a16="http://schemas.microsoft.com/office/drawing/2014/main" id="{1FE47F8A-D5F0-4C60-9E78-C1A626C4883B}"/>
              </a:ext>
            </a:extLst>
          </p:cNvPr>
          <p:cNvSpPr>
            <a:spLocks noGrp="1"/>
          </p:cNvSpPr>
          <p:nvPr>
            <p:ph type="dt" sz="half" idx="10"/>
          </p:nvPr>
        </p:nvSpPr>
        <p:spPr/>
        <p:txBody>
          <a:bodyPr/>
          <a:lstStyle/>
          <a:p>
            <a:fld id="{9D654B0E-33B2-4770-8867-AAB6664B91BD}" type="datetime1">
              <a:rPr lang="en-US" smtClean="0"/>
              <a:t>3/11/2022</a:t>
            </a:fld>
            <a:endParaRPr lang="en-US" dirty="0"/>
          </a:p>
        </p:txBody>
      </p:sp>
      <p:sp>
        <p:nvSpPr>
          <p:cNvPr id="5" name="Footer Placeholder 4">
            <a:extLst>
              <a:ext uri="{FF2B5EF4-FFF2-40B4-BE49-F238E27FC236}">
                <a16:creationId xmlns:a16="http://schemas.microsoft.com/office/drawing/2014/main" id="{E76304AE-9779-45C5-8994-E4FAE18EDA44}"/>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17037832-3AB5-42E0-9AC6-2D00CDC917FD}"/>
              </a:ext>
            </a:extLst>
          </p:cNvPr>
          <p:cNvSpPr>
            <a:spLocks noGrp="1"/>
          </p:cNvSpPr>
          <p:nvPr>
            <p:ph type="sldNum" sz="quarter" idx="12"/>
          </p:nvPr>
        </p:nvSpPr>
        <p:spPr/>
        <p:txBody>
          <a:bodyPr/>
          <a:lstStyle/>
          <a:p>
            <a:fld id="{DA60BA0E-20D0-4E7C-B286-26C960A6788F}" type="slidenum">
              <a:rPr lang="en-IN" smtClean="0"/>
              <a:pPr/>
              <a:t>132</a:t>
            </a:fld>
            <a:endParaRPr lang="en-IN"/>
          </a:p>
        </p:txBody>
      </p:sp>
    </p:spTree>
  </p:cSld>
  <p:clrMapOvr>
    <a:masterClrMapping/>
  </p:clrMapOvr>
  <p:transition spd="med">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Swap-Space Management</a:t>
            </a:r>
            <a:endParaRPr lang="en-US" dirty="0"/>
          </a:p>
        </p:txBody>
      </p:sp>
      <p:sp>
        <p:nvSpPr>
          <p:cNvPr id="3" name="Content Placeholder 2"/>
          <p:cNvSpPr>
            <a:spLocks noGrp="1"/>
          </p:cNvSpPr>
          <p:nvPr>
            <p:ph idx="1"/>
          </p:nvPr>
        </p:nvSpPr>
        <p:spPr/>
        <p:txBody>
          <a:bodyPr>
            <a:normAutofit/>
          </a:bodyPr>
          <a:lstStyle/>
          <a:p>
            <a:pPr algn="just"/>
            <a:r>
              <a:rPr lang="en-US" b="1" dirty="0"/>
              <a:t>Swapping </a:t>
            </a:r>
            <a:r>
              <a:rPr lang="en-US" dirty="0"/>
              <a:t>is a memory management technique used in multi-programming to increase the number of process sharing the CPU. </a:t>
            </a:r>
          </a:p>
          <a:p>
            <a:pPr algn="just"/>
            <a:r>
              <a:rPr lang="en-US" dirty="0"/>
              <a:t>It is a technique of removing a process from main memory and storing it into secondary memory, and then bringing it back into main memory for continued execution. </a:t>
            </a:r>
            <a:endParaRPr lang="en-US"/>
          </a:p>
          <a:p>
            <a:pPr algn="just"/>
            <a:r>
              <a:rPr lang="en-US"/>
              <a:t>This </a:t>
            </a:r>
            <a:r>
              <a:rPr lang="en-US" dirty="0"/>
              <a:t>action of moving a process out from main memory to secondary memory is called </a:t>
            </a:r>
            <a:r>
              <a:rPr lang="en-US" b="1" dirty="0"/>
              <a:t>Swap Out</a:t>
            </a:r>
            <a:r>
              <a:rPr lang="en-US" dirty="0"/>
              <a:t> and the action of moving a process out from secondary memory to main memory is called </a:t>
            </a:r>
            <a:r>
              <a:rPr lang="en-US" b="1" dirty="0"/>
              <a:t>Swap In</a:t>
            </a:r>
            <a:r>
              <a:rPr lang="en-US" dirty="0"/>
              <a:t>.</a:t>
            </a:r>
          </a:p>
        </p:txBody>
      </p:sp>
      <p:sp>
        <p:nvSpPr>
          <p:cNvPr id="4" name="Date Placeholder 3">
            <a:extLst>
              <a:ext uri="{FF2B5EF4-FFF2-40B4-BE49-F238E27FC236}">
                <a16:creationId xmlns:a16="http://schemas.microsoft.com/office/drawing/2014/main" id="{54AE2594-77F7-4049-BD55-F8D390983C65}"/>
              </a:ext>
            </a:extLst>
          </p:cNvPr>
          <p:cNvSpPr>
            <a:spLocks noGrp="1"/>
          </p:cNvSpPr>
          <p:nvPr>
            <p:ph type="dt" sz="half" idx="10"/>
          </p:nvPr>
        </p:nvSpPr>
        <p:spPr/>
        <p:txBody>
          <a:bodyPr/>
          <a:lstStyle/>
          <a:p>
            <a:fld id="{2A70B1E6-A138-4AF1-8B85-71260F6B8C4D}" type="datetime1">
              <a:rPr lang="en-US" smtClean="0"/>
              <a:t>3/11/2022</a:t>
            </a:fld>
            <a:endParaRPr lang="en-US" dirty="0"/>
          </a:p>
        </p:txBody>
      </p:sp>
      <p:sp>
        <p:nvSpPr>
          <p:cNvPr id="5" name="Footer Placeholder 4">
            <a:extLst>
              <a:ext uri="{FF2B5EF4-FFF2-40B4-BE49-F238E27FC236}">
                <a16:creationId xmlns:a16="http://schemas.microsoft.com/office/drawing/2014/main" id="{2D69D04B-1317-4F64-8D29-BF47902E95D8}"/>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DA3F462F-8EE9-49F1-8788-3637181129DA}"/>
              </a:ext>
            </a:extLst>
          </p:cNvPr>
          <p:cNvSpPr>
            <a:spLocks noGrp="1"/>
          </p:cNvSpPr>
          <p:nvPr>
            <p:ph type="sldNum" sz="quarter" idx="12"/>
          </p:nvPr>
        </p:nvSpPr>
        <p:spPr/>
        <p:txBody>
          <a:bodyPr/>
          <a:lstStyle/>
          <a:p>
            <a:fld id="{DA60BA0E-20D0-4E7C-B286-26C960A6788F}" type="slidenum">
              <a:rPr lang="en-IN" smtClean="0"/>
              <a:pPr/>
              <a:t>133</a:t>
            </a:fld>
            <a:endParaRPr lang="en-IN"/>
          </a:p>
        </p:txBody>
      </p:sp>
    </p:spTree>
  </p:cSld>
  <p:clrMapOvr>
    <a:masterClrMapping/>
  </p:clrMapOvr>
  <p:transition spd="med">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9404" y="479807"/>
            <a:ext cx="7788998" cy="696595"/>
          </a:xfrm>
          <a:prstGeom prst="rect">
            <a:avLst/>
          </a:prstGeom>
        </p:spPr>
        <p:txBody>
          <a:bodyPr vert="horz" wrap="square" lIns="0" tIns="12700" rIns="0" bIns="0" rtlCol="0">
            <a:spAutoFit/>
          </a:bodyPr>
          <a:lstStyle/>
          <a:p>
            <a:pPr marL="12700">
              <a:lnSpc>
                <a:spcPct val="100000"/>
              </a:lnSpc>
              <a:spcBef>
                <a:spcPts val="100"/>
              </a:spcBef>
            </a:pPr>
            <a:r>
              <a:rPr sz="4400" spc="-5" dirty="0"/>
              <a:t>Swap-Space</a:t>
            </a:r>
            <a:r>
              <a:rPr sz="4400" spc="-50" dirty="0"/>
              <a:t> </a:t>
            </a:r>
            <a:r>
              <a:rPr sz="4400" spc="-5" dirty="0"/>
              <a:t>Management</a:t>
            </a:r>
            <a:endParaRPr sz="4400"/>
          </a:p>
        </p:txBody>
      </p:sp>
      <p:sp>
        <p:nvSpPr>
          <p:cNvPr id="3" name="object 3"/>
          <p:cNvSpPr txBox="1"/>
          <p:nvPr/>
        </p:nvSpPr>
        <p:spPr>
          <a:xfrm>
            <a:off x="714399" y="1593724"/>
            <a:ext cx="10567034" cy="4023536"/>
          </a:xfrm>
          <a:prstGeom prst="rect">
            <a:avLst/>
          </a:prstGeom>
        </p:spPr>
        <p:txBody>
          <a:bodyPr vert="horz" wrap="square" lIns="0" tIns="55244" rIns="0" bIns="0" rtlCol="0">
            <a:spAutoFit/>
          </a:bodyPr>
          <a:lstStyle/>
          <a:p>
            <a:pPr marL="355600" marR="993775" indent="-342900">
              <a:lnSpc>
                <a:spcPts val="2580"/>
              </a:lnSpc>
              <a:spcBef>
                <a:spcPts val="434"/>
              </a:spcBef>
              <a:buFont typeface="Arial"/>
              <a:buChar char="•"/>
              <a:tabLst>
                <a:tab pos="354965" algn="l"/>
                <a:tab pos="355600" algn="l"/>
              </a:tabLst>
            </a:pPr>
            <a:r>
              <a:rPr sz="2400" b="1" spc="-5" dirty="0">
                <a:latin typeface="Times New Roman"/>
                <a:cs typeface="Times New Roman"/>
              </a:rPr>
              <a:t>Swap-space </a:t>
            </a:r>
            <a:r>
              <a:rPr sz="2400" dirty="0">
                <a:latin typeface="Arial"/>
                <a:cs typeface="Arial"/>
              </a:rPr>
              <a:t>— </a:t>
            </a:r>
            <a:r>
              <a:rPr sz="2400" spc="-5" dirty="0">
                <a:latin typeface="Times New Roman"/>
                <a:cs typeface="Times New Roman"/>
              </a:rPr>
              <a:t>virtual memory uses </a:t>
            </a:r>
            <a:r>
              <a:rPr sz="2400" b="1" spc="-5" dirty="0">
                <a:latin typeface="Times New Roman"/>
                <a:cs typeface="Times New Roman"/>
              </a:rPr>
              <a:t>disk space </a:t>
            </a:r>
            <a:r>
              <a:rPr sz="2400" spc="-5" dirty="0">
                <a:latin typeface="Times New Roman"/>
                <a:cs typeface="Times New Roman"/>
              </a:rPr>
              <a:t>as </a:t>
            </a:r>
            <a:r>
              <a:rPr sz="2400" dirty="0">
                <a:latin typeface="Times New Roman"/>
                <a:cs typeface="Times New Roman"/>
              </a:rPr>
              <a:t>an  </a:t>
            </a:r>
            <a:r>
              <a:rPr sz="2400" spc="-5" dirty="0">
                <a:latin typeface="Times New Roman"/>
                <a:cs typeface="Times New Roman"/>
              </a:rPr>
              <a:t>extension </a:t>
            </a:r>
            <a:r>
              <a:rPr sz="2400" dirty="0">
                <a:latin typeface="Times New Roman"/>
                <a:cs typeface="Times New Roman"/>
              </a:rPr>
              <a:t>of </a:t>
            </a:r>
            <a:r>
              <a:rPr sz="2400" spc="-5" dirty="0">
                <a:latin typeface="Times New Roman"/>
                <a:cs typeface="Times New Roman"/>
              </a:rPr>
              <a:t>main</a:t>
            </a:r>
            <a:r>
              <a:rPr sz="2400" spc="-20" dirty="0">
                <a:latin typeface="Times New Roman"/>
                <a:cs typeface="Times New Roman"/>
              </a:rPr>
              <a:t> </a:t>
            </a:r>
            <a:r>
              <a:rPr sz="2400" spc="-5" dirty="0">
                <a:latin typeface="Times New Roman"/>
                <a:cs typeface="Times New Roman"/>
              </a:rPr>
              <a:t>memory.</a:t>
            </a:r>
            <a:endParaRPr sz="2400">
              <a:latin typeface="Times New Roman"/>
              <a:cs typeface="Times New Roman"/>
            </a:endParaRPr>
          </a:p>
          <a:p>
            <a:pPr marL="355600" marR="5080" indent="-342900">
              <a:lnSpc>
                <a:spcPts val="2590"/>
              </a:lnSpc>
              <a:spcBef>
                <a:spcPts val="580"/>
              </a:spcBef>
              <a:buChar char="•"/>
              <a:tabLst>
                <a:tab pos="354965" algn="l"/>
                <a:tab pos="355600" algn="l"/>
              </a:tabLst>
            </a:pPr>
            <a:r>
              <a:rPr sz="2400" spc="-5" dirty="0">
                <a:latin typeface="Times New Roman"/>
                <a:cs typeface="Times New Roman"/>
              </a:rPr>
              <a:t>Main goal </a:t>
            </a:r>
            <a:r>
              <a:rPr sz="2400" spc="-10" dirty="0">
                <a:latin typeface="Times New Roman"/>
                <a:cs typeface="Times New Roman"/>
              </a:rPr>
              <a:t>for </a:t>
            </a:r>
            <a:r>
              <a:rPr sz="2400" spc="-5" dirty="0">
                <a:latin typeface="Times New Roman"/>
                <a:cs typeface="Times New Roman"/>
              </a:rPr>
              <a:t>the design </a:t>
            </a:r>
            <a:r>
              <a:rPr sz="2400" dirty="0">
                <a:latin typeface="Times New Roman"/>
                <a:cs typeface="Times New Roman"/>
              </a:rPr>
              <a:t>and </a:t>
            </a:r>
            <a:r>
              <a:rPr sz="2400" spc="-5" dirty="0">
                <a:latin typeface="Times New Roman"/>
                <a:cs typeface="Times New Roman"/>
              </a:rPr>
              <a:t>implementation </a:t>
            </a:r>
            <a:r>
              <a:rPr sz="2400" dirty="0">
                <a:latin typeface="Times New Roman"/>
                <a:cs typeface="Times New Roman"/>
              </a:rPr>
              <a:t>of </a:t>
            </a:r>
            <a:r>
              <a:rPr sz="2400" spc="-5" dirty="0">
                <a:latin typeface="Times New Roman"/>
                <a:cs typeface="Times New Roman"/>
              </a:rPr>
              <a:t>swap space is  </a:t>
            </a:r>
            <a:r>
              <a:rPr sz="2400" dirty="0">
                <a:latin typeface="Times New Roman"/>
                <a:cs typeface="Times New Roman"/>
              </a:rPr>
              <a:t>to </a:t>
            </a:r>
            <a:r>
              <a:rPr sz="2400" spc="-5" dirty="0">
                <a:latin typeface="Times New Roman"/>
                <a:cs typeface="Times New Roman"/>
              </a:rPr>
              <a:t>provide the </a:t>
            </a:r>
            <a:r>
              <a:rPr sz="2400" i="1" spc="-5" dirty="0">
                <a:solidFill>
                  <a:srgbClr val="FF3000"/>
                </a:solidFill>
                <a:latin typeface="Times New Roman"/>
                <a:cs typeface="Times New Roman"/>
              </a:rPr>
              <a:t>best throughput </a:t>
            </a:r>
            <a:r>
              <a:rPr sz="2400" spc="-5" dirty="0">
                <a:latin typeface="Times New Roman"/>
                <a:cs typeface="Times New Roman"/>
              </a:rPr>
              <a:t>for VM</a:t>
            </a:r>
            <a:r>
              <a:rPr sz="2400" spc="25" dirty="0">
                <a:latin typeface="Times New Roman"/>
                <a:cs typeface="Times New Roman"/>
              </a:rPr>
              <a:t> </a:t>
            </a:r>
            <a:r>
              <a:rPr sz="2400" spc="-5" dirty="0">
                <a:latin typeface="Times New Roman"/>
                <a:cs typeface="Times New Roman"/>
              </a:rPr>
              <a:t>system</a:t>
            </a:r>
            <a:endParaRPr sz="2400">
              <a:latin typeface="Times New Roman"/>
              <a:cs typeface="Times New Roman"/>
            </a:endParaRPr>
          </a:p>
          <a:p>
            <a:pPr marL="355600" indent="-342900">
              <a:lnSpc>
                <a:spcPct val="100000"/>
              </a:lnSpc>
              <a:spcBef>
                <a:spcPts val="240"/>
              </a:spcBef>
              <a:buChar char="•"/>
              <a:tabLst>
                <a:tab pos="354965" algn="l"/>
                <a:tab pos="355600" algn="l"/>
              </a:tabLst>
            </a:pPr>
            <a:r>
              <a:rPr sz="2400" spc="-5" dirty="0">
                <a:latin typeface="Times New Roman"/>
                <a:cs typeface="Times New Roman"/>
              </a:rPr>
              <a:t>Swap-space</a:t>
            </a:r>
            <a:r>
              <a:rPr sz="2400" spc="-15" dirty="0">
                <a:latin typeface="Times New Roman"/>
                <a:cs typeface="Times New Roman"/>
              </a:rPr>
              <a:t> </a:t>
            </a:r>
            <a:r>
              <a:rPr sz="2400" spc="-5" dirty="0">
                <a:latin typeface="Times New Roman"/>
                <a:cs typeface="Times New Roman"/>
              </a:rPr>
              <a:t>use</a:t>
            </a:r>
            <a:endParaRPr sz="2400">
              <a:latin typeface="Times New Roman"/>
              <a:cs typeface="Times New Roman"/>
            </a:endParaRPr>
          </a:p>
          <a:p>
            <a:pPr marL="756285" lvl="1" indent="-287020">
              <a:lnSpc>
                <a:spcPct val="100000"/>
              </a:lnSpc>
              <a:spcBef>
                <a:spcPts val="245"/>
              </a:spcBef>
              <a:buChar char="–"/>
              <a:tabLst>
                <a:tab pos="756285" algn="l"/>
                <a:tab pos="756920" algn="l"/>
              </a:tabLst>
            </a:pPr>
            <a:r>
              <a:rPr sz="2000" spc="-5" dirty="0">
                <a:latin typeface="Times New Roman"/>
                <a:cs typeface="Times New Roman"/>
              </a:rPr>
              <a:t>Swapping </a:t>
            </a:r>
            <a:r>
              <a:rPr sz="2000" dirty="0">
                <a:latin typeface="Times New Roman"/>
                <a:cs typeface="Times New Roman"/>
              </a:rPr>
              <a:t>– </a:t>
            </a:r>
            <a:r>
              <a:rPr sz="2000" spc="-10" dirty="0">
                <a:latin typeface="Times New Roman"/>
                <a:cs typeface="Times New Roman"/>
              </a:rPr>
              <a:t>use </a:t>
            </a:r>
            <a:r>
              <a:rPr sz="2000" spc="-5" dirty="0">
                <a:latin typeface="Times New Roman"/>
                <a:cs typeface="Times New Roman"/>
              </a:rPr>
              <a:t>swap space </a:t>
            </a:r>
            <a:r>
              <a:rPr sz="2000" spc="-10" dirty="0">
                <a:latin typeface="Times New Roman"/>
                <a:cs typeface="Times New Roman"/>
              </a:rPr>
              <a:t>to </a:t>
            </a:r>
            <a:r>
              <a:rPr sz="2000" spc="-5" dirty="0">
                <a:latin typeface="Times New Roman"/>
                <a:cs typeface="Times New Roman"/>
              </a:rPr>
              <a:t>hold entire process</a:t>
            </a:r>
            <a:r>
              <a:rPr sz="2000" spc="15" dirty="0">
                <a:latin typeface="Times New Roman"/>
                <a:cs typeface="Times New Roman"/>
              </a:rPr>
              <a:t> </a:t>
            </a:r>
            <a:r>
              <a:rPr sz="2000" spc="-5" dirty="0">
                <a:latin typeface="Times New Roman"/>
                <a:cs typeface="Times New Roman"/>
              </a:rPr>
              <a:t>image</a:t>
            </a:r>
            <a:endParaRPr sz="2000">
              <a:latin typeface="Times New Roman"/>
              <a:cs typeface="Times New Roman"/>
            </a:endParaRPr>
          </a:p>
          <a:p>
            <a:pPr marL="756285" lvl="1" indent="-287020">
              <a:lnSpc>
                <a:spcPct val="100000"/>
              </a:lnSpc>
              <a:spcBef>
                <a:spcPts val="240"/>
              </a:spcBef>
              <a:buChar char="–"/>
              <a:tabLst>
                <a:tab pos="756285" algn="l"/>
                <a:tab pos="756920" algn="l"/>
              </a:tabLst>
            </a:pPr>
            <a:r>
              <a:rPr sz="2000" spc="-5" dirty="0">
                <a:latin typeface="Times New Roman"/>
                <a:cs typeface="Times New Roman"/>
              </a:rPr>
              <a:t>Paging –store pages that have been pushed out </a:t>
            </a:r>
            <a:r>
              <a:rPr sz="2000" dirty="0">
                <a:latin typeface="Times New Roman"/>
                <a:cs typeface="Times New Roman"/>
              </a:rPr>
              <a:t>of</a:t>
            </a:r>
            <a:r>
              <a:rPr sz="2000" spc="-25" dirty="0">
                <a:latin typeface="Times New Roman"/>
                <a:cs typeface="Times New Roman"/>
              </a:rPr>
              <a:t> </a:t>
            </a:r>
            <a:r>
              <a:rPr sz="2000" spc="-5" dirty="0">
                <a:latin typeface="Times New Roman"/>
                <a:cs typeface="Times New Roman"/>
              </a:rPr>
              <a:t>memory</a:t>
            </a:r>
            <a:endParaRPr sz="2000">
              <a:latin typeface="Times New Roman"/>
              <a:cs typeface="Times New Roman"/>
            </a:endParaRPr>
          </a:p>
          <a:p>
            <a:pPr marL="355600" indent="-342900">
              <a:lnSpc>
                <a:spcPct val="100000"/>
              </a:lnSpc>
              <a:spcBef>
                <a:spcPts val="270"/>
              </a:spcBef>
              <a:buChar char="•"/>
              <a:tabLst>
                <a:tab pos="354965" algn="l"/>
                <a:tab pos="355600" algn="l"/>
              </a:tabLst>
            </a:pPr>
            <a:r>
              <a:rPr sz="2400" spc="-5" dirty="0">
                <a:latin typeface="Times New Roman"/>
                <a:cs typeface="Times New Roman"/>
              </a:rPr>
              <a:t>Some OS </a:t>
            </a:r>
            <a:r>
              <a:rPr sz="2400" dirty="0">
                <a:latin typeface="Times New Roman"/>
                <a:cs typeface="Times New Roman"/>
              </a:rPr>
              <a:t>may </a:t>
            </a:r>
            <a:r>
              <a:rPr sz="2400" spc="-5" dirty="0">
                <a:latin typeface="Times New Roman"/>
                <a:cs typeface="Times New Roman"/>
              </a:rPr>
              <a:t>support multiple</a:t>
            </a:r>
            <a:r>
              <a:rPr sz="2400" spc="5" dirty="0">
                <a:latin typeface="Times New Roman"/>
                <a:cs typeface="Times New Roman"/>
              </a:rPr>
              <a:t> </a:t>
            </a:r>
            <a:r>
              <a:rPr sz="2400" spc="-5" dirty="0">
                <a:latin typeface="Times New Roman"/>
                <a:cs typeface="Times New Roman"/>
              </a:rPr>
              <a:t>swap-space</a:t>
            </a:r>
            <a:endParaRPr sz="2400">
              <a:latin typeface="Times New Roman"/>
              <a:cs typeface="Times New Roman"/>
            </a:endParaRPr>
          </a:p>
          <a:p>
            <a:pPr marL="756285" lvl="1" indent="-287020">
              <a:lnSpc>
                <a:spcPct val="100000"/>
              </a:lnSpc>
              <a:spcBef>
                <a:spcPts val="245"/>
              </a:spcBef>
              <a:buChar char="–"/>
              <a:tabLst>
                <a:tab pos="756285" algn="l"/>
                <a:tab pos="756920" algn="l"/>
              </a:tabLst>
            </a:pPr>
            <a:r>
              <a:rPr sz="2000" dirty="0">
                <a:latin typeface="Times New Roman"/>
                <a:cs typeface="Times New Roman"/>
              </a:rPr>
              <a:t>Put </a:t>
            </a:r>
            <a:r>
              <a:rPr sz="2000" spc="-5" dirty="0">
                <a:latin typeface="Times New Roman"/>
                <a:cs typeface="Times New Roman"/>
              </a:rPr>
              <a:t>on separate disks </a:t>
            </a:r>
            <a:r>
              <a:rPr sz="2000" spc="-10" dirty="0">
                <a:latin typeface="Times New Roman"/>
                <a:cs typeface="Times New Roman"/>
              </a:rPr>
              <a:t>to </a:t>
            </a:r>
            <a:r>
              <a:rPr sz="2000" spc="-5" dirty="0">
                <a:latin typeface="Times New Roman"/>
                <a:cs typeface="Times New Roman"/>
              </a:rPr>
              <a:t>balance </a:t>
            </a:r>
            <a:r>
              <a:rPr sz="2000" dirty="0">
                <a:latin typeface="Times New Roman"/>
                <a:cs typeface="Times New Roman"/>
              </a:rPr>
              <a:t>the</a:t>
            </a:r>
            <a:r>
              <a:rPr sz="2000" spc="-20" dirty="0">
                <a:latin typeface="Times New Roman"/>
                <a:cs typeface="Times New Roman"/>
              </a:rPr>
              <a:t> </a:t>
            </a:r>
            <a:r>
              <a:rPr sz="2000" spc="-5" dirty="0">
                <a:latin typeface="Times New Roman"/>
                <a:cs typeface="Times New Roman"/>
              </a:rPr>
              <a:t>load</a:t>
            </a:r>
            <a:endParaRPr sz="2000">
              <a:latin typeface="Times New Roman"/>
              <a:cs typeface="Times New Roman"/>
            </a:endParaRPr>
          </a:p>
          <a:p>
            <a:pPr marL="355600" indent="-342900">
              <a:lnSpc>
                <a:spcPct val="100000"/>
              </a:lnSpc>
              <a:spcBef>
                <a:spcPts val="285"/>
              </a:spcBef>
              <a:buChar char="•"/>
              <a:tabLst>
                <a:tab pos="354965" algn="l"/>
                <a:tab pos="355600" algn="l"/>
              </a:tabLst>
            </a:pPr>
            <a:r>
              <a:rPr sz="2400" spc="-5" dirty="0">
                <a:latin typeface="Times New Roman"/>
                <a:cs typeface="Times New Roman"/>
              </a:rPr>
              <a:t>Better </a:t>
            </a:r>
            <a:r>
              <a:rPr sz="2400" dirty="0">
                <a:latin typeface="Times New Roman"/>
                <a:cs typeface="Times New Roman"/>
              </a:rPr>
              <a:t>to </a:t>
            </a:r>
            <a:r>
              <a:rPr sz="2400" b="1" spc="-5" dirty="0">
                <a:latin typeface="Times New Roman"/>
                <a:cs typeface="Times New Roman"/>
              </a:rPr>
              <a:t>overestimate </a:t>
            </a:r>
            <a:r>
              <a:rPr sz="2400" spc="-5" dirty="0">
                <a:latin typeface="Times New Roman"/>
                <a:cs typeface="Times New Roman"/>
              </a:rPr>
              <a:t>than</a:t>
            </a:r>
            <a:r>
              <a:rPr sz="2400" dirty="0">
                <a:latin typeface="Times New Roman"/>
                <a:cs typeface="Times New Roman"/>
              </a:rPr>
              <a:t> </a:t>
            </a:r>
            <a:r>
              <a:rPr sz="2400" spc="-5" dirty="0">
                <a:latin typeface="Times New Roman"/>
                <a:cs typeface="Times New Roman"/>
              </a:rPr>
              <a:t>underestimate</a:t>
            </a:r>
            <a:endParaRPr sz="2400">
              <a:latin typeface="Times New Roman"/>
              <a:cs typeface="Times New Roman"/>
            </a:endParaRPr>
          </a:p>
          <a:p>
            <a:pPr marL="756285" marR="679450" lvl="1" indent="-287020">
              <a:lnSpc>
                <a:spcPts val="2170"/>
              </a:lnSpc>
              <a:spcBef>
                <a:spcPts val="495"/>
              </a:spcBef>
              <a:buChar char="–"/>
              <a:tabLst>
                <a:tab pos="756285" algn="l"/>
                <a:tab pos="756920" algn="l"/>
              </a:tabLst>
            </a:pPr>
            <a:r>
              <a:rPr sz="2000" spc="-5" dirty="0">
                <a:latin typeface="Times New Roman"/>
                <a:cs typeface="Times New Roman"/>
              </a:rPr>
              <a:t>If </a:t>
            </a:r>
            <a:r>
              <a:rPr sz="2000" dirty="0">
                <a:latin typeface="Times New Roman"/>
                <a:cs typeface="Times New Roman"/>
              </a:rPr>
              <a:t>out </a:t>
            </a:r>
            <a:r>
              <a:rPr sz="2000" spc="-5" dirty="0">
                <a:latin typeface="Times New Roman"/>
                <a:cs typeface="Times New Roman"/>
              </a:rPr>
              <a:t>of swap-space, </a:t>
            </a:r>
            <a:r>
              <a:rPr sz="2000" spc="-10" dirty="0">
                <a:latin typeface="Times New Roman"/>
                <a:cs typeface="Times New Roman"/>
              </a:rPr>
              <a:t>some </a:t>
            </a:r>
            <a:r>
              <a:rPr sz="2000" spc="-5" dirty="0">
                <a:latin typeface="Times New Roman"/>
                <a:cs typeface="Times New Roman"/>
              </a:rPr>
              <a:t>processes must be aborted or system  crashed</a:t>
            </a:r>
            <a:endParaRPr sz="2000">
              <a:latin typeface="Times New Roman"/>
              <a:cs typeface="Times New Roman"/>
            </a:endParaRPr>
          </a:p>
        </p:txBody>
      </p:sp>
      <p:sp>
        <p:nvSpPr>
          <p:cNvPr id="4" name="Date Placeholder 3">
            <a:extLst>
              <a:ext uri="{FF2B5EF4-FFF2-40B4-BE49-F238E27FC236}">
                <a16:creationId xmlns:a16="http://schemas.microsoft.com/office/drawing/2014/main" id="{9D8C79C1-8CC3-4C42-B5AD-E90AF2199C3F}"/>
              </a:ext>
            </a:extLst>
          </p:cNvPr>
          <p:cNvSpPr>
            <a:spLocks noGrp="1"/>
          </p:cNvSpPr>
          <p:nvPr>
            <p:ph type="dt" sz="half" idx="10"/>
          </p:nvPr>
        </p:nvSpPr>
        <p:spPr/>
        <p:txBody>
          <a:bodyPr/>
          <a:lstStyle/>
          <a:p>
            <a:fld id="{01DF2593-C57A-4354-A742-B10BA43B149B}" type="datetime1">
              <a:rPr lang="en-US" smtClean="0"/>
              <a:t>3/11/2022</a:t>
            </a:fld>
            <a:endParaRPr lang="en-US" dirty="0"/>
          </a:p>
        </p:txBody>
      </p:sp>
      <p:sp>
        <p:nvSpPr>
          <p:cNvPr id="5" name="Footer Placeholder 4">
            <a:extLst>
              <a:ext uri="{FF2B5EF4-FFF2-40B4-BE49-F238E27FC236}">
                <a16:creationId xmlns:a16="http://schemas.microsoft.com/office/drawing/2014/main" id="{FA63B4B1-A0B0-46BE-812F-5E4F9F0A8C02}"/>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8EDE035A-D219-46BF-BCD7-531D81BC79AF}"/>
              </a:ext>
            </a:extLst>
          </p:cNvPr>
          <p:cNvSpPr>
            <a:spLocks noGrp="1"/>
          </p:cNvSpPr>
          <p:nvPr>
            <p:ph type="sldNum" sz="quarter" idx="12"/>
          </p:nvPr>
        </p:nvSpPr>
        <p:spPr/>
        <p:txBody>
          <a:bodyPr/>
          <a:lstStyle/>
          <a:p>
            <a:fld id="{DA60BA0E-20D0-4E7C-B286-26C960A6788F}" type="slidenum">
              <a:rPr lang="en-IN" smtClean="0"/>
              <a:pPr/>
              <a:t>134</a:t>
            </a:fld>
            <a:endParaRPr lang="en-IN"/>
          </a:p>
        </p:txBody>
      </p:sp>
    </p:spTree>
  </p:cSld>
  <p:clrMapOvr>
    <a:masterClrMapping/>
  </p:clrMapOvr>
  <p:transition spd="med">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004" y="479807"/>
            <a:ext cx="6546415" cy="696595"/>
          </a:xfrm>
          <a:prstGeom prst="rect">
            <a:avLst/>
          </a:prstGeom>
        </p:spPr>
        <p:txBody>
          <a:bodyPr vert="horz" wrap="square" lIns="0" tIns="12700" rIns="0" bIns="0" rtlCol="0">
            <a:spAutoFit/>
          </a:bodyPr>
          <a:lstStyle/>
          <a:p>
            <a:pPr marL="12700">
              <a:lnSpc>
                <a:spcPct val="100000"/>
              </a:lnSpc>
              <a:spcBef>
                <a:spcPts val="100"/>
              </a:spcBef>
            </a:pPr>
            <a:r>
              <a:rPr sz="4400" spc="-5" dirty="0"/>
              <a:t>Swap-Space</a:t>
            </a:r>
            <a:r>
              <a:rPr sz="4400" spc="-60" dirty="0"/>
              <a:t> </a:t>
            </a:r>
            <a:r>
              <a:rPr sz="4400" spc="-5" dirty="0"/>
              <a:t>Location</a:t>
            </a:r>
            <a:endParaRPr sz="4400"/>
          </a:p>
        </p:txBody>
      </p:sp>
      <p:sp>
        <p:nvSpPr>
          <p:cNvPr id="3" name="object 3"/>
          <p:cNvSpPr txBox="1"/>
          <p:nvPr/>
        </p:nvSpPr>
        <p:spPr>
          <a:xfrm>
            <a:off x="714399" y="1593724"/>
            <a:ext cx="10739709" cy="3618229"/>
          </a:xfrm>
          <a:prstGeom prst="rect">
            <a:avLst/>
          </a:prstGeom>
        </p:spPr>
        <p:txBody>
          <a:bodyPr vert="horz" wrap="square" lIns="0" tIns="12700" rIns="0" bIns="0" rtlCol="0">
            <a:spAutoFit/>
          </a:bodyPr>
          <a:lstStyle/>
          <a:p>
            <a:pPr marL="355600" indent="-342900">
              <a:lnSpc>
                <a:spcPts val="2730"/>
              </a:lnSpc>
              <a:spcBef>
                <a:spcPts val="100"/>
              </a:spcBef>
              <a:buFont typeface="Arial"/>
              <a:buChar char="•"/>
              <a:tabLst>
                <a:tab pos="354965" algn="l"/>
                <a:tab pos="355600" algn="l"/>
              </a:tabLst>
            </a:pPr>
            <a:r>
              <a:rPr sz="2400" spc="-5" dirty="0">
                <a:latin typeface="Times New Roman"/>
                <a:cs typeface="Times New Roman"/>
              </a:rPr>
              <a:t>Swap-space </a:t>
            </a:r>
            <a:r>
              <a:rPr sz="2400" dirty="0">
                <a:latin typeface="Times New Roman"/>
                <a:cs typeface="Times New Roman"/>
              </a:rPr>
              <a:t>can be </a:t>
            </a:r>
            <a:r>
              <a:rPr sz="2400" spc="-5" dirty="0">
                <a:latin typeface="Times New Roman"/>
                <a:cs typeface="Times New Roman"/>
              </a:rPr>
              <a:t>carved </a:t>
            </a:r>
            <a:r>
              <a:rPr sz="2400" dirty="0">
                <a:latin typeface="Times New Roman"/>
                <a:cs typeface="Times New Roman"/>
              </a:rPr>
              <a:t>out of the </a:t>
            </a:r>
            <a:r>
              <a:rPr sz="2400" i="1" spc="-5" dirty="0">
                <a:solidFill>
                  <a:srgbClr val="FF3000"/>
                </a:solidFill>
                <a:latin typeface="Times New Roman"/>
                <a:cs typeface="Times New Roman"/>
              </a:rPr>
              <a:t>normal file system</a:t>
            </a:r>
            <a:r>
              <a:rPr sz="2400" spc="-5" dirty="0">
                <a:latin typeface="Times New Roman"/>
                <a:cs typeface="Times New Roman"/>
              </a:rPr>
              <a:t>, </a:t>
            </a:r>
            <a:r>
              <a:rPr sz="2400" dirty="0">
                <a:latin typeface="Times New Roman"/>
                <a:cs typeface="Times New Roman"/>
              </a:rPr>
              <a:t>or in</a:t>
            </a:r>
            <a:r>
              <a:rPr sz="2400" spc="-45" dirty="0">
                <a:latin typeface="Times New Roman"/>
                <a:cs typeface="Times New Roman"/>
              </a:rPr>
              <a:t> </a:t>
            </a:r>
            <a:r>
              <a:rPr sz="2400" dirty="0">
                <a:latin typeface="Times New Roman"/>
                <a:cs typeface="Times New Roman"/>
              </a:rPr>
              <a:t>a</a:t>
            </a:r>
            <a:endParaRPr sz="2400">
              <a:latin typeface="Times New Roman"/>
              <a:cs typeface="Times New Roman"/>
            </a:endParaRPr>
          </a:p>
          <a:p>
            <a:pPr marL="355600">
              <a:lnSpc>
                <a:spcPts val="2730"/>
              </a:lnSpc>
            </a:pPr>
            <a:r>
              <a:rPr sz="2400" i="1" spc="-5" dirty="0">
                <a:solidFill>
                  <a:srgbClr val="FF3000"/>
                </a:solidFill>
                <a:latin typeface="Times New Roman"/>
                <a:cs typeface="Times New Roman"/>
              </a:rPr>
              <a:t>separate </a:t>
            </a:r>
            <a:r>
              <a:rPr sz="2400" i="1" spc="-10" dirty="0">
                <a:solidFill>
                  <a:srgbClr val="FF3000"/>
                </a:solidFill>
                <a:latin typeface="Times New Roman"/>
                <a:cs typeface="Times New Roman"/>
              </a:rPr>
              <a:t>disk</a:t>
            </a:r>
            <a:r>
              <a:rPr sz="2400" i="1" dirty="0">
                <a:solidFill>
                  <a:srgbClr val="FF3000"/>
                </a:solidFill>
                <a:latin typeface="Times New Roman"/>
                <a:cs typeface="Times New Roman"/>
              </a:rPr>
              <a:t> </a:t>
            </a:r>
            <a:r>
              <a:rPr sz="2400" i="1" spc="-5" dirty="0">
                <a:solidFill>
                  <a:srgbClr val="FF3000"/>
                </a:solidFill>
                <a:latin typeface="Times New Roman"/>
                <a:cs typeface="Times New Roman"/>
              </a:rPr>
              <a:t>partition</a:t>
            </a:r>
            <a:r>
              <a:rPr sz="2400" spc="-5" dirty="0">
                <a:latin typeface="Times New Roman"/>
                <a:cs typeface="Times New Roman"/>
              </a:rPr>
              <a:t>.</a:t>
            </a:r>
            <a:endParaRPr sz="2400">
              <a:latin typeface="Times New Roman"/>
              <a:cs typeface="Times New Roman"/>
            </a:endParaRPr>
          </a:p>
          <a:p>
            <a:pPr marL="355600" indent="-342900">
              <a:lnSpc>
                <a:spcPct val="100000"/>
              </a:lnSpc>
              <a:spcBef>
                <a:spcPts val="285"/>
              </a:spcBef>
              <a:buFont typeface="Times New Roman"/>
              <a:buChar char="•"/>
              <a:tabLst>
                <a:tab pos="354965" algn="l"/>
                <a:tab pos="355600" algn="l"/>
              </a:tabLst>
            </a:pPr>
            <a:r>
              <a:rPr sz="2400" i="1" dirty="0">
                <a:solidFill>
                  <a:srgbClr val="FF3000"/>
                </a:solidFill>
                <a:latin typeface="Times New Roman"/>
                <a:cs typeface="Times New Roman"/>
              </a:rPr>
              <a:t>A </a:t>
            </a:r>
            <a:r>
              <a:rPr sz="2400" i="1" spc="-5" dirty="0">
                <a:solidFill>
                  <a:srgbClr val="FF3000"/>
                </a:solidFill>
                <a:latin typeface="Times New Roman"/>
                <a:cs typeface="Times New Roman"/>
              </a:rPr>
              <a:t>large file within </a:t>
            </a:r>
            <a:r>
              <a:rPr sz="2400" i="1" dirty="0">
                <a:solidFill>
                  <a:srgbClr val="FF3000"/>
                </a:solidFill>
                <a:latin typeface="Times New Roman"/>
                <a:cs typeface="Times New Roman"/>
              </a:rPr>
              <a:t>the </a:t>
            </a:r>
            <a:r>
              <a:rPr sz="2400" i="1" spc="-10" dirty="0">
                <a:solidFill>
                  <a:srgbClr val="FF3000"/>
                </a:solidFill>
                <a:latin typeface="Times New Roman"/>
                <a:cs typeface="Times New Roman"/>
              </a:rPr>
              <a:t>file </a:t>
            </a:r>
            <a:r>
              <a:rPr sz="2400" i="1" spc="-5" dirty="0">
                <a:solidFill>
                  <a:srgbClr val="FF3000"/>
                </a:solidFill>
                <a:latin typeface="Times New Roman"/>
                <a:cs typeface="Times New Roman"/>
              </a:rPr>
              <a:t>system</a:t>
            </a:r>
            <a:r>
              <a:rPr sz="2400" spc="-5" dirty="0">
                <a:latin typeface="Times New Roman"/>
                <a:cs typeface="Times New Roman"/>
              </a:rPr>
              <a:t>: </a:t>
            </a:r>
            <a:r>
              <a:rPr sz="2400" spc="-10" dirty="0">
                <a:latin typeface="Times New Roman"/>
                <a:cs typeface="Times New Roman"/>
              </a:rPr>
              <a:t>simple </a:t>
            </a:r>
            <a:r>
              <a:rPr sz="2400" dirty="0">
                <a:latin typeface="Times New Roman"/>
                <a:cs typeface="Times New Roman"/>
              </a:rPr>
              <a:t>but</a:t>
            </a:r>
            <a:r>
              <a:rPr sz="2400" spc="-20" dirty="0">
                <a:latin typeface="Times New Roman"/>
                <a:cs typeface="Times New Roman"/>
              </a:rPr>
              <a:t> </a:t>
            </a:r>
            <a:r>
              <a:rPr sz="2400" spc="-5" dirty="0">
                <a:latin typeface="Times New Roman"/>
                <a:cs typeface="Times New Roman"/>
              </a:rPr>
              <a:t>inefficient</a:t>
            </a:r>
            <a:endParaRPr sz="2400">
              <a:latin typeface="Times New Roman"/>
              <a:cs typeface="Times New Roman"/>
            </a:endParaRPr>
          </a:p>
          <a:p>
            <a:pPr marL="756285" marR="934719" lvl="1" indent="-287020">
              <a:lnSpc>
                <a:spcPts val="2160"/>
              </a:lnSpc>
              <a:spcBef>
                <a:spcPts val="515"/>
              </a:spcBef>
              <a:buChar char="–"/>
              <a:tabLst>
                <a:tab pos="756285" algn="l"/>
                <a:tab pos="756920" algn="l"/>
              </a:tabLst>
            </a:pPr>
            <a:r>
              <a:rPr sz="2000" spc="-5" dirty="0">
                <a:latin typeface="Times New Roman"/>
                <a:cs typeface="Times New Roman"/>
              </a:rPr>
              <a:t>Navigating the </a:t>
            </a:r>
            <a:r>
              <a:rPr sz="2000" i="1" spc="-5" dirty="0">
                <a:latin typeface="Times New Roman"/>
                <a:cs typeface="Times New Roman"/>
              </a:rPr>
              <a:t>directory structure </a:t>
            </a:r>
            <a:r>
              <a:rPr sz="2000" spc="-5" dirty="0">
                <a:latin typeface="Times New Roman"/>
                <a:cs typeface="Times New Roman"/>
              </a:rPr>
              <a:t>and </a:t>
            </a:r>
            <a:r>
              <a:rPr sz="2000" dirty="0">
                <a:latin typeface="Times New Roman"/>
                <a:cs typeface="Times New Roman"/>
              </a:rPr>
              <a:t>the </a:t>
            </a:r>
            <a:r>
              <a:rPr sz="2000" spc="-5" dirty="0">
                <a:latin typeface="Times New Roman"/>
                <a:cs typeface="Times New Roman"/>
              </a:rPr>
              <a:t>disk-allocation </a:t>
            </a:r>
            <a:r>
              <a:rPr sz="2000" i="1" spc="-5" dirty="0">
                <a:latin typeface="Times New Roman"/>
                <a:cs typeface="Times New Roman"/>
              </a:rPr>
              <a:t>data  structure </a:t>
            </a:r>
            <a:r>
              <a:rPr sz="2000" spc="-5" dirty="0">
                <a:latin typeface="Times New Roman"/>
                <a:cs typeface="Times New Roman"/>
              </a:rPr>
              <a:t>takes </a:t>
            </a:r>
            <a:r>
              <a:rPr sz="2000" spc="-10" dirty="0">
                <a:latin typeface="Times New Roman"/>
                <a:cs typeface="Times New Roman"/>
              </a:rPr>
              <a:t>time </a:t>
            </a:r>
            <a:r>
              <a:rPr sz="2000" dirty="0">
                <a:latin typeface="Times New Roman"/>
                <a:cs typeface="Times New Roman"/>
              </a:rPr>
              <a:t>and </a:t>
            </a:r>
            <a:r>
              <a:rPr sz="2000" spc="-5" dirty="0">
                <a:latin typeface="Times New Roman"/>
                <a:cs typeface="Times New Roman"/>
              </a:rPr>
              <a:t>potentially extra disk</a:t>
            </a:r>
            <a:r>
              <a:rPr sz="2000" spc="-15" dirty="0">
                <a:latin typeface="Times New Roman"/>
                <a:cs typeface="Times New Roman"/>
              </a:rPr>
              <a:t> </a:t>
            </a:r>
            <a:r>
              <a:rPr sz="2000" spc="-5" dirty="0">
                <a:latin typeface="Times New Roman"/>
                <a:cs typeface="Times New Roman"/>
              </a:rPr>
              <a:t>accesses</a:t>
            </a:r>
            <a:endParaRPr sz="2000">
              <a:latin typeface="Times New Roman"/>
              <a:cs typeface="Times New Roman"/>
            </a:endParaRPr>
          </a:p>
          <a:p>
            <a:pPr marL="756285" marR="81915" lvl="1" indent="-287020">
              <a:lnSpc>
                <a:spcPts val="2160"/>
              </a:lnSpc>
              <a:spcBef>
                <a:spcPts val="480"/>
              </a:spcBef>
              <a:buFont typeface="Times New Roman"/>
              <a:buChar char="–"/>
              <a:tabLst>
                <a:tab pos="756285" algn="l"/>
                <a:tab pos="756920" algn="l"/>
              </a:tabLst>
            </a:pPr>
            <a:r>
              <a:rPr sz="2000" i="1" spc="-5" dirty="0">
                <a:solidFill>
                  <a:srgbClr val="FF3000"/>
                </a:solidFill>
                <a:latin typeface="Times New Roman"/>
                <a:cs typeface="Times New Roman"/>
              </a:rPr>
              <a:t>External fragmentation </a:t>
            </a:r>
            <a:r>
              <a:rPr sz="2000" spc="-5" dirty="0">
                <a:latin typeface="Times New Roman"/>
                <a:cs typeface="Times New Roman"/>
              </a:rPr>
              <a:t>can greatly increase swapping </a:t>
            </a:r>
            <a:r>
              <a:rPr sz="2000" spc="-10" dirty="0">
                <a:latin typeface="Times New Roman"/>
                <a:cs typeface="Times New Roman"/>
              </a:rPr>
              <a:t>times </a:t>
            </a:r>
            <a:r>
              <a:rPr sz="2000" dirty="0">
                <a:latin typeface="Times New Roman"/>
                <a:cs typeface="Times New Roman"/>
              </a:rPr>
              <a:t>by </a:t>
            </a:r>
            <a:r>
              <a:rPr sz="2000" spc="-5" dirty="0">
                <a:latin typeface="Times New Roman"/>
                <a:cs typeface="Times New Roman"/>
              </a:rPr>
              <a:t>forcing  multiple seeks during reading </a:t>
            </a:r>
            <a:r>
              <a:rPr sz="2000" dirty="0">
                <a:latin typeface="Times New Roman"/>
                <a:cs typeface="Times New Roman"/>
              </a:rPr>
              <a:t>or </a:t>
            </a:r>
            <a:r>
              <a:rPr sz="2000" spc="-10" dirty="0">
                <a:latin typeface="Times New Roman"/>
                <a:cs typeface="Times New Roman"/>
              </a:rPr>
              <a:t>writing </a:t>
            </a:r>
            <a:r>
              <a:rPr sz="2000" dirty="0">
                <a:latin typeface="Times New Roman"/>
                <a:cs typeface="Times New Roman"/>
              </a:rPr>
              <a:t>of a </a:t>
            </a:r>
            <a:r>
              <a:rPr sz="2000" spc="-5" dirty="0">
                <a:latin typeface="Times New Roman"/>
                <a:cs typeface="Times New Roman"/>
              </a:rPr>
              <a:t>process</a:t>
            </a:r>
            <a:r>
              <a:rPr sz="2000" spc="-35" dirty="0">
                <a:latin typeface="Times New Roman"/>
                <a:cs typeface="Times New Roman"/>
              </a:rPr>
              <a:t> </a:t>
            </a:r>
            <a:r>
              <a:rPr sz="2000" spc="-5" dirty="0">
                <a:latin typeface="Times New Roman"/>
                <a:cs typeface="Times New Roman"/>
              </a:rPr>
              <a:t>image</a:t>
            </a:r>
            <a:endParaRPr sz="2000">
              <a:latin typeface="Times New Roman"/>
              <a:cs typeface="Times New Roman"/>
            </a:endParaRPr>
          </a:p>
          <a:p>
            <a:pPr marL="756285" lvl="1" indent="-287020">
              <a:lnSpc>
                <a:spcPct val="100000"/>
              </a:lnSpc>
              <a:spcBef>
                <a:spcPts val="210"/>
              </a:spcBef>
              <a:buChar char="–"/>
              <a:tabLst>
                <a:tab pos="756285" algn="l"/>
                <a:tab pos="756920" algn="l"/>
              </a:tabLst>
            </a:pPr>
            <a:r>
              <a:rPr sz="2000" spc="-5" dirty="0">
                <a:latin typeface="Times New Roman"/>
                <a:cs typeface="Times New Roman"/>
              </a:rPr>
              <a:t>Improvement</a:t>
            </a:r>
            <a:endParaRPr sz="2000">
              <a:latin typeface="Times New Roman"/>
              <a:cs typeface="Times New Roman"/>
            </a:endParaRPr>
          </a:p>
          <a:p>
            <a:pPr marL="1155700" lvl="2" indent="-228600">
              <a:lnSpc>
                <a:spcPct val="100000"/>
              </a:lnSpc>
              <a:spcBef>
                <a:spcPts val="225"/>
              </a:spcBef>
              <a:buChar char="•"/>
              <a:tabLst>
                <a:tab pos="1155065" algn="l"/>
                <a:tab pos="1155700" algn="l"/>
              </a:tabLst>
            </a:pPr>
            <a:r>
              <a:rPr sz="1800" spc="-5" dirty="0">
                <a:latin typeface="Times New Roman"/>
                <a:cs typeface="Times New Roman"/>
              </a:rPr>
              <a:t>Caching </a:t>
            </a:r>
            <a:r>
              <a:rPr sz="1800" dirty="0">
                <a:latin typeface="Times New Roman"/>
                <a:cs typeface="Times New Roman"/>
              </a:rPr>
              <a:t>block </a:t>
            </a:r>
            <a:r>
              <a:rPr sz="1800" spc="-5" dirty="0">
                <a:latin typeface="Times New Roman"/>
                <a:cs typeface="Times New Roman"/>
              </a:rPr>
              <a:t>location information </a:t>
            </a:r>
            <a:r>
              <a:rPr sz="1800" dirty="0">
                <a:latin typeface="Times New Roman"/>
                <a:cs typeface="Times New Roman"/>
              </a:rPr>
              <a:t>in </a:t>
            </a:r>
            <a:r>
              <a:rPr sz="1800" spc="-5" dirty="0">
                <a:latin typeface="Times New Roman"/>
                <a:cs typeface="Times New Roman"/>
              </a:rPr>
              <a:t>main</a:t>
            </a:r>
            <a:r>
              <a:rPr sz="1800" spc="-15" dirty="0">
                <a:latin typeface="Times New Roman"/>
                <a:cs typeface="Times New Roman"/>
              </a:rPr>
              <a:t> </a:t>
            </a:r>
            <a:r>
              <a:rPr sz="1800" spc="-10" dirty="0">
                <a:latin typeface="Times New Roman"/>
                <a:cs typeface="Times New Roman"/>
              </a:rPr>
              <a:t>memory</a:t>
            </a:r>
            <a:endParaRPr sz="1800">
              <a:latin typeface="Times New Roman"/>
              <a:cs typeface="Times New Roman"/>
            </a:endParaRPr>
          </a:p>
          <a:p>
            <a:pPr marL="1155700" lvl="2" indent="-228600">
              <a:lnSpc>
                <a:spcPct val="100000"/>
              </a:lnSpc>
              <a:spcBef>
                <a:spcPts val="225"/>
              </a:spcBef>
              <a:buChar char="•"/>
              <a:tabLst>
                <a:tab pos="1155065" algn="l"/>
                <a:tab pos="1155700" algn="l"/>
              </a:tabLst>
            </a:pPr>
            <a:r>
              <a:rPr sz="1800" spc="-5" dirty="0">
                <a:latin typeface="Times New Roman"/>
                <a:cs typeface="Times New Roman"/>
              </a:rPr>
              <a:t>Contiguous allocation </a:t>
            </a:r>
            <a:r>
              <a:rPr sz="1800" dirty="0">
                <a:latin typeface="Times New Roman"/>
                <a:cs typeface="Times New Roman"/>
              </a:rPr>
              <a:t>for </a:t>
            </a:r>
            <a:r>
              <a:rPr sz="1800" spc="-5" dirty="0">
                <a:latin typeface="Times New Roman"/>
                <a:cs typeface="Times New Roman"/>
              </a:rPr>
              <a:t>the </a:t>
            </a:r>
            <a:r>
              <a:rPr sz="1800" spc="-10" dirty="0">
                <a:latin typeface="Times New Roman"/>
                <a:cs typeface="Times New Roman"/>
              </a:rPr>
              <a:t>swap</a:t>
            </a:r>
            <a:r>
              <a:rPr sz="1800" spc="25" dirty="0">
                <a:latin typeface="Times New Roman"/>
                <a:cs typeface="Times New Roman"/>
              </a:rPr>
              <a:t> </a:t>
            </a:r>
            <a:r>
              <a:rPr sz="1800" spc="-5" dirty="0">
                <a:latin typeface="Times New Roman"/>
                <a:cs typeface="Times New Roman"/>
              </a:rPr>
              <a:t>file</a:t>
            </a:r>
            <a:endParaRPr sz="1800">
              <a:latin typeface="Times New Roman"/>
              <a:cs typeface="Times New Roman"/>
            </a:endParaRPr>
          </a:p>
          <a:p>
            <a:pPr marL="756285" lvl="1" indent="-287020">
              <a:lnSpc>
                <a:spcPct val="100000"/>
              </a:lnSpc>
              <a:spcBef>
                <a:spcPts val="245"/>
              </a:spcBef>
              <a:buChar char="–"/>
              <a:tabLst>
                <a:tab pos="756285" algn="l"/>
                <a:tab pos="756920" algn="l"/>
              </a:tabLst>
            </a:pPr>
            <a:r>
              <a:rPr sz="2000" dirty="0">
                <a:latin typeface="Times New Roman"/>
                <a:cs typeface="Times New Roman"/>
              </a:rPr>
              <a:t>But, </a:t>
            </a:r>
            <a:r>
              <a:rPr sz="2000" spc="-5" dirty="0">
                <a:latin typeface="Times New Roman"/>
                <a:cs typeface="Times New Roman"/>
              </a:rPr>
              <a:t>the </a:t>
            </a:r>
            <a:r>
              <a:rPr sz="2000" spc="-10" dirty="0">
                <a:latin typeface="Times New Roman"/>
                <a:cs typeface="Times New Roman"/>
              </a:rPr>
              <a:t>cost </a:t>
            </a:r>
            <a:r>
              <a:rPr sz="2000" dirty="0">
                <a:latin typeface="Times New Roman"/>
                <a:cs typeface="Times New Roman"/>
              </a:rPr>
              <a:t>of </a:t>
            </a:r>
            <a:r>
              <a:rPr sz="2000" spc="-5" dirty="0">
                <a:latin typeface="Times New Roman"/>
                <a:cs typeface="Times New Roman"/>
              </a:rPr>
              <a:t>traversing FS </a:t>
            </a:r>
            <a:r>
              <a:rPr sz="2000" dirty="0">
                <a:latin typeface="Times New Roman"/>
                <a:cs typeface="Times New Roman"/>
              </a:rPr>
              <a:t>data </a:t>
            </a:r>
            <a:r>
              <a:rPr sz="2000" spc="-5" dirty="0">
                <a:latin typeface="Times New Roman"/>
                <a:cs typeface="Times New Roman"/>
              </a:rPr>
              <a:t>structure </a:t>
            </a:r>
            <a:r>
              <a:rPr sz="2000" spc="-10" dirty="0">
                <a:latin typeface="Times New Roman"/>
                <a:cs typeface="Times New Roman"/>
              </a:rPr>
              <a:t>still</a:t>
            </a:r>
            <a:r>
              <a:rPr sz="2000" spc="-35" dirty="0">
                <a:latin typeface="Times New Roman"/>
                <a:cs typeface="Times New Roman"/>
              </a:rPr>
              <a:t> </a:t>
            </a:r>
            <a:r>
              <a:rPr sz="2000" spc="-5" dirty="0">
                <a:latin typeface="Times New Roman"/>
                <a:cs typeface="Times New Roman"/>
              </a:rPr>
              <a:t>remains</a:t>
            </a:r>
            <a:endParaRPr sz="2000">
              <a:latin typeface="Times New Roman"/>
              <a:cs typeface="Times New Roman"/>
            </a:endParaRPr>
          </a:p>
        </p:txBody>
      </p:sp>
      <p:sp>
        <p:nvSpPr>
          <p:cNvPr id="4" name="Date Placeholder 3">
            <a:extLst>
              <a:ext uri="{FF2B5EF4-FFF2-40B4-BE49-F238E27FC236}">
                <a16:creationId xmlns:a16="http://schemas.microsoft.com/office/drawing/2014/main" id="{E59583FB-CAEA-4FB6-BC27-AD3F9B28C698}"/>
              </a:ext>
            </a:extLst>
          </p:cNvPr>
          <p:cNvSpPr>
            <a:spLocks noGrp="1"/>
          </p:cNvSpPr>
          <p:nvPr>
            <p:ph type="dt" sz="half" idx="10"/>
          </p:nvPr>
        </p:nvSpPr>
        <p:spPr/>
        <p:txBody>
          <a:bodyPr/>
          <a:lstStyle/>
          <a:p>
            <a:fld id="{E103D8D3-3BCE-46A5-A249-BDAC17C6B085}" type="datetime1">
              <a:rPr lang="en-US" smtClean="0"/>
              <a:t>3/11/2022</a:t>
            </a:fld>
            <a:endParaRPr lang="en-US" dirty="0"/>
          </a:p>
        </p:txBody>
      </p:sp>
      <p:sp>
        <p:nvSpPr>
          <p:cNvPr id="5" name="Footer Placeholder 4">
            <a:extLst>
              <a:ext uri="{FF2B5EF4-FFF2-40B4-BE49-F238E27FC236}">
                <a16:creationId xmlns:a16="http://schemas.microsoft.com/office/drawing/2014/main" id="{93301505-4E60-4113-A0C4-5172A6967E5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B11FDDBB-FEE6-478D-A737-68D474042848}"/>
              </a:ext>
            </a:extLst>
          </p:cNvPr>
          <p:cNvSpPr>
            <a:spLocks noGrp="1"/>
          </p:cNvSpPr>
          <p:nvPr>
            <p:ph type="sldNum" sz="quarter" idx="12"/>
          </p:nvPr>
        </p:nvSpPr>
        <p:spPr/>
        <p:txBody>
          <a:bodyPr/>
          <a:lstStyle/>
          <a:p>
            <a:fld id="{DA60BA0E-20D0-4E7C-B286-26C960A6788F}" type="slidenum">
              <a:rPr lang="en-IN" smtClean="0"/>
              <a:pPr/>
              <a:t>135</a:t>
            </a:fld>
            <a:endParaRPr lang="en-IN"/>
          </a:p>
        </p:txBody>
      </p:sp>
    </p:spTree>
  </p:cSld>
  <p:clrMapOvr>
    <a:masterClrMapping/>
  </p:clrMapOvr>
  <p:transition spd="med">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004" y="479807"/>
            <a:ext cx="6546415" cy="696595"/>
          </a:xfrm>
          <a:prstGeom prst="rect">
            <a:avLst/>
          </a:prstGeom>
        </p:spPr>
        <p:txBody>
          <a:bodyPr vert="horz" wrap="square" lIns="0" tIns="12700" rIns="0" bIns="0" rtlCol="0">
            <a:spAutoFit/>
          </a:bodyPr>
          <a:lstStyle/>
          <a:p>
            <a:pPr marL="12700">
              <a:lnSpc>
                <a:spcPct val="100000"/>
              </a:lnSpc>
              <a:spcBef>
                <a:spcPts val="100"/>
              </a:spcBef>
            </a:pPr>
            <a:r>
              <a:rPr sz="4400" spc="-5" dirty="0"/>
              <a:t>Swap-Space</a:t>
            </a:r>
            <a:r>
              <a:rPr sz="4400" spc="-60" dirty="0"/>
              <a:t> </a:t>
            </a:r>
            <a:r>
              <a:rPr sz="4400" spc="-5" dirty="0"/>
              <a:t>Location</a:t>
            </a:r>
            <a:endParaRPr sz="4400"/>
          </a:p>
        </p:txBody>
      </p:sp>
      <p:sp>
        <p:nvSpPr>
          <p:cNvPr id="3" name="object 3"/>
          <p:cNvSpPr txBox="1"/>
          <p:nvPr/>
        </p:nvSpPr>
        <p:spPr>
          <a:xfrm>
            <a:off x="714400" y="1515898"/>
            <a:ext cx="10478157" cy="4105910"/>
          </a:xfrm>
          <a:prstGeom prst="rect">
            <a:avLst/>
          </a:prstGeom>
        </p:spPr>
        <p:txBody>
          <a:bodyPr vert="horz" wrap="square" lIns="0" tIns="114935" rIns="0" bIns="0" rtlCol="0">
            <a:spAutoFit/>
          </a:bodyPr>
          <a:lstStyle/>
          <a:p>
            <a:pPr marL="355600" indent="-342900">
              <a:lnSpc>
                <a:spcPct val="100000"/>
              </a:lnSpc>
              <a:spcBef>
                <a:spcPts val="905"/>
              </a:spcBef>
              <a:buFont typeface="Times New Roman"/>
              <a:buChar char="•"/>
              <a:tabLst>
                <a:tab pos="354965" algn="l"/>
                <a:tab pos="355600" algn="l"/>
              </a:tabLst>
            </a:pPr>
            <a:r>
              <a:rPr sz="3200" i="1" dirty="0">
                <a:solidFill>
                  <a:srgbClr val="FF3000"/>
                </a:solidFill>
                <a:latin typeface="Times New Roman"/>
                <a:cs typeface="Times New Roman"/>
              </a:rPr>
              <a:t>In a </a:t>
            </a:r>
            <a:r>
              <a:rPr sz="3200" i="1" spc="-5" dirty="0">
                <a:solidFill>
                  <a:srgbClr val="FF3000"/>
                </a:solidFill>
                <a:latin typeface="Times New Roman"/>
                <a:cs typeface="Times New Roman"/>
              </a:rPr>
              <a:t>separate partition: raw</a:t>
            </a:r>
            <a:r>
              <a:rPr sz="3200" i="1" spc="-10" dirty="0">
                <a:solidFill>
                  <a:srgbClr val="FF3000"/>
                </a:solidFill>
                <a:latin typeface="Times New Roman"/>
                <a:cs typeface="Times New Roman"/>
              </a:rPr>
              <a:t> </a:t>
            </a:r>
            <a:r>
              <a:rPr sz="3200" i="1" spc="-5" dirty="0">
                <a:solidFill>
                  <a:srgbClr val="FF3000"/>
                </a:solidFill>
                <a:latin typeface="Times New Roman"/>
                <a:cs typeface="Times New Roman"/>
              </a:rPr>
              <a:t>partition</a:t>
            </a:r>
            <a:endParaRPr sz="3200">
              <a:latin typeface="Times New Roman"/>
              <a:cs typeface="Times New Roman"/>
            </a:endParaRPr>
          </a:p>
          <a:p>
            <a:pPr marL="756285" lvl="1" indent="-287020">
              <a:lnSpc>
                <a:spcPct val="100000"/>
              </a:lnSpc>
              <a:spcBef>
                <a:spcPts val="700"/>
              </a:spcBef>
              <a:buChar char="–"/>
              <a:tabLst>
                <a:tab pos="756920" algn="l"/>
              </a:tabLst>
            </a:pPr>
            <a:r>
              <a:rPr sz="2800" spc="-10" dirty="0">
                <a:latin typeface="Times New Roman"/>
                <a:cs typeface="Times New Roman"/>
              </a:rPr>
              <a:t>Create </a:t>
            </a:r>
            <a:r>
              <a:rPr sz="2800" spc="-5" dirty="0">
                <a:latin typeface="Times New Roman"/>
                <a:cs typeface="Times New Roman"/>
              </a:rPr>
              <a:t>a swap space during disk</a:t>
            </a:r>
            <a:r>
              <a:rPr sz="2800" spc="5" dirty="0">
                <a:latin typeface="Times New Roman"/>
                <a:cs typeface="Times New Roman"/>
              </a:rPr>
              <a:t> </a:t>
            </a:r>
            <a:r>
              <a:rPr sz="2800" spc="-5" dirty="0">
                <a:latin typeface="Times New Roman"/>
                <a:cs typeface="Times New Roman"/>
              </a:rPr>
              <a:t>partitioning</a:t>
            </a:r>
            <a:endParaRPr sz="2800">
              <a:latin typeface="Times New Roman"/>
              <a:cs typeface="Times New Roman"/>
            </a:endParaRPr>
          </a:p>
          <a:p>
            <a:pPr marL="756285" lvl="1" indent="-287020">
              <a:lnSpc>
                <a:spcPct val="100000"/>
              </a:lnSpc>
              <a:spcBef>
                <a:spcPts val="685"/>
              </a:spcBef>
              <a:buChar char="–"/>
              <a:tabLst>
                <a:tab pos="756920" algn="l"/>
              </a:tabLst>
            </a:pPr>
            <a:r>
              <a:rPr sz="2800" spc="-5" dirty="0">
                <a:latin typeface="Times New Roman"/>
                <a:cs typeface="Times New Roman"/>
              </a:rPr>
              <a:t>A separate swap-space storage </a:t>
            </a:r>
            <a:r>
              <a:rPr sz="2800" spc="-10" dirty="0">
                <a:latin typeface="Times New Roman"/>
                <a:cs typeface="Times New Roman"/>
              </a:rPr>
              <a:t>manager </a:t>
            </a:r>
            <a:r>
              <a:rPr sz="2800" spc="-5" dirty="0">
                <a:latin typeface="Times New Roman"/>
                <a:cs typeface="Times New Roman"/>
              </a:rPr>
              <a:t>is used</a:t>
            </a:r>
            <a:r>
              <a:rPr sz="2800" spc="-15" dirty="0">
                <a:latin typeface="Times New Roman"/>
                <a:cs typeface="Times New Roman"/>
              </a:rPr>
              <a:t> </a:t>
            </a:r>
            <a:r>
              <a:rPr sz="2800" spc="-5" dirty="0">
                <a:latin typeface="Times New Roman"/>
                <a:cs typeface="Times New Roman"/>
              </a:rPr>
              <a:t>to</a:t>
            </a:r>
            <a:endParaRPr sz="2800">
              <a:latin typeface="Times New Roman"/>
              <a:cs typeface="Times New Roman"/>
            </a:endParaRPr>
          </a:p>
          <a:p>
            <a:pPr marL="756285">
              <a:lnSpc>
                <a:spcPct val="100000"/>
              </a:lnSpc>
            </a:pPr>
            <a:r>
              <a:rPr sz="2800" i="1" spc="-5" dirty="0">
                <a:latin typeface="Times New Roman"/>
                <a:cs typeface="Times New Roman"/>
              </a:rPr>
              <a:t>allocate and de-allocate</a:t>
            </a:r>
            <a:r>
              <a:rPr sz="2800" i="1" spc="-15" dirty="0">
                <a:latin typeface="Times New Roman"/>
                <a:cs typeface="Times New Roman"/>
              </a:rPr>
              <a:t> </a:t>
            </a:r>
            <a:r>
              <a:rPr sz="2800" i="1" spc="-10" dirty="0">
                <a:latin typeface="Times New Roman"/>
                <a:cs typeface="Times New Roman"/>
              </a:rPr>
              <a:t>blocks</a:t>
            </a:r>
            <a:endParaRPr sz="2800">
              <a:latin typeface="Times New Roman"/>
              <a:cs typeface="Times New Roman"/>
            </a:endParaRPr>
          </a:p>
          <a:p>
            <a:pPr marL="756285" marR="320675" lvl="1" indent="-287020">
              <a:lnSpc>
                <a:spcPct val="100000"/>
              </a:lnSpc>
              <a:spcBef>
                <a:spcPts val="685"/>
              </a:spcBef>
              <a:buChar char="–"/>
              <a:tabLst>
                <a:tab pos="756920" algn="l"/>
              </a:tabLst>
            </a:pPr>
            <a:r>
              <a:rPr sz="2800" spc="-5" dirty="0">
                <a:latin typeface="Times New Roman"/>
                <a:cs typeface="Times New Roman"/>
              </a:rPr>
              <a:t>Use algorithms </a:t>
            </a:r>
            <a:r>
              <a:rPr sz="2800" spc="-10" dirty="0">
                <a:latin typeface="Times New Roman"/>
                <a:cs typeface="Times New Roman"/>
              </a:rPr>
              <a:t>optimized </a:t>
            </a:r>
            <a:r>
              <a:rPr sz="2800" dirty="0">
                <a:latin typeface="Times New Roman"/>
                <a:cs typeface="Times New Roman"/>
              </a:rPr>
              <a:t>for </a:t>
            </a:r>
            <a:r>
              <a:rPr sz="2800" spc="-5" dirty="0">
                <a:latin typeface="Times New Roman"/>
                <a:cs typeface="Times New Roman"/>
              </a:rPr>
              <a:t>speed, </a:t>
            </a:r>
            <a:r>
              <a:rPr sz="2800" spc="-10" dirty="0">
                <a:latin typeface="Times New Roman"/>
                <a:cs typeface="Times New Roman"/>
              </a:rPr>
              <a:t>rather </a:t>
            </a:r>
            <a:r>
              <a:rPr sz="2800" spc="-5" dirty="0">
                <a:latin typeface="Times New Roman"/>
                <a:cs typeface="Times New Roman"/>
              </a:rPr>
              <a:t>than  storage</a:t>
            </a:r>
            <a:r>
              <a:rPr sz="2800" spc="-15" dirty="0">
                <a:latin typeface="Times New Roman"/>
                <a:cs typeface="Times New Roman"/>
              </a:rPr>
              <a:t> </a:t>
            </a:r>
            <a:r>
              <a:rPr sz="2800" spc="-10" dirty="0">
                <a:latin typeface="Times New Roman"/>
                <a:cs typeface="Times New Roman"/>
              </a:rPr>
              <a:t>efficiency</a:t>
            </a:r>
            <a:endParaRPr sz="2800">
              <a:latin typeface="Times New Roman"/>
              <a:cs typeface="Times New Roman"/>
            </a:endParaRPr>
          </a:p>
          <a:p>
            <a:pPr marL="756285" lvl="1" indent="-287020">
              <a:lnSpc>
                <a:spcPct val="100000"/>
              </a:lnSpc>
              <a:spcBef>
                <a:spcPts val="670"/>
              </a:spcBef>
              <a:buFont typeface="Times New Roman"/>
              <a:buChar char="–"/>
              <a:tabLst>
                <a:tab pos="756920" algn="l"/>
              </a:tabLst>
            </a:pPr>
            <a:r>
              <a:rPr sz="2800" i="1" spc="-5" dirty="0">
                <a:solidFill>
                  <a:srgbClr val="FF3000"/>
                </a:solidFill>
                <a:latin typeface="Times New Roman"/>
                <a:cs typeface="Times New Roman"/>
              </a:rPr>
              <a:t>Internal fragment </a:t>
            </a:r>
            <a:r>
              <a:rPr sz="2800" spc="-10" dirty="0">
                <a:latin typeface="Times New Roman"/>
                <a:cs typeface="Times New Roman"/>
              </a:rPr>
              <a:t>may</a:t>
            </a:r>
            <a:r>
              <a:rPr sz="2800" dirty="0">
                <a:latin typeface="Times New Roman"/>
                <a:cs typeface="Times New Roman"/>
              </a:rPr>
              <a:t> </a:t>
            </a:r>
            <a:r>
              <a:rPr sz="2800" spc="-10" dirty="0">
                <a:latin typeface="Times New Roman"/>
                <a:cs typeface="Times New Roman"/>
              </a:rPr>
              <a:t>increase</a:t>
            </a:r>
            <a:endParaRPr sz="2800">
              <a:latin typeface="Times New Roman"/>
              <a:cs typeface="Times New Roman"/>
            </a:endParaRPr>
          </a:p>
          <a:p>
            <a:pPr marL="355600" indent="-342900">
              <a:lnSpc>
                <a:spcPct val="100000"/>
              </a:lnSpc>
              <a:spcBef>
                <a:spcPts val="740"/>
              </a:spcBef>
              <a:buChar char="•"/>
              <a:tabLst>
                <a:tab pos="354965" algn="l"/>
                <a:tab pos="355600" algn="l"/>
              </a:tabLst>
            </a:pPr>
            <a:r>
              <a:rPr sz="3200" spc="-5" dirty="0">
                <a:latin typeface="Times New Roman"/>
                <a:cs typeface="Times New Roman"/>
              </a:rPr>
              <a:t>Linux supports both</a:t>
            </a:r>
            <a:r>
              <a:rPr sz="3200" spc="20" dirty="0">
                <a:latin typeface="Times New Roman"/>
                <a:cs typeface="Times New Roman"/>
              </a:rPr>
              <a:t> </a:t>
            </a:r>
            <a:r>
              <a:rPr sz="3200" spc="-5" dirty="0">
                <a:latin typeface="Times New Roman"/>
                <a:cs typeface="Times New Roman"/>
              </a:rPr>
              <a:t>approaches</a:t>
            </a:r>
            <a:endParaRPr sz="3200">
              <a:latin typeface="Times New Roman"/>
              <a:cs typeface="Times New Roman"/>
            </a:endParaRPr>
          </a:p>
        </p:txBody>
      </p:sp>
      <p:sp>
        <p:nvSpPr>
          <p:cNvPr id="4" name="Date Placeholder 3">
            <a:extLst>
              <a:ext uri="{FF2B5EF4-FFF2-40B4-BE49-F238E27FC236}">
                <a16:creationId xmlns:a16="http://schemas.microsoft.com/office/drawing/2014/main" id="{4DA8F5D0-BCAB-461E-9A45-FE1C6358812D}"/>
              </a:ext>
            </a:extLst>
          </p:cNvPr>
          <p:cNvSpPr>
            <a:spLocks noGrp="1"/>
          </p:cNvSpPr>
          <p:nvPr>
            <p:ph type="dt" sz="half" idx="10"/>
          </p:nvPr>
        </p:nvSpPr>
        <p:spPr/>
        <p:txBody>
          <a:bodyPr/>
          <a:lstStyle/>
          <a:p>
            <a:fld id="{43D13654-5479-4475-A1D3-2DBDB3555D25}" type="datetime1">
              <a:rPr lang="en-US" smtClean="0"/>
              <a:t>3/11/2022</a:t>
            </a:fld>
            <a:endParaRPr lang="en-US" dirty="0"/>
          </a:p>
        </p:txBody>
      </p:sp>
      <p:sp>
        <p:nvSpPr>
          <p:cNvPr id="5" name="Footer Placeholder 4">
            <a:extLst>
              <a:ext uri="{FF2B5EF4-FFF2-40B4-BE49-F238E27FC236}">
                <a16:creationId xmlns:a16="http://schemas.microsoft.com/office/drawing/2014/main" id="{66F4ABBB-1B4D-462A-8377-B563BB08C089}"/>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2F326BBD-B0CE-457B-BA12-16FDFFCA70E5}"/>
              </a:ext>
            </a:extLst>
          </p:cNvPr>
          <p:cNvSpPr>
            <a:spLocks noGrp="1"/>
          </p:cNvSpPr>
          <p:nvPr>
            <p:ph type="sldNum" sz="quarter" idx="12"/>
          </p:nvPr>
        </p:nvSpPr>
        <p:spPr/>
        <p:txBody>
          <a:bodyPr/>
          <a:lstStyle/>
          <a:p>
            <a:fld id="{DA60BA0E-20D0-4E7C-B286-26C960A6788F}" type="slidenum">
              <a:rPr lang="en-IN" smtClean="0"/>
              <a:pPr/>
              <a:t>136</a:t>
            </a:fld>
            <a:endParaRPr lang="en-IN"/>
          </a:p>
        </p:txBody>
      </p:sp>
    </p:spTree>
  </p:cSld>
  <p:clrMapOvr>
    <a:masterClrMapping/>
  </p:clrMapOvr>
  <p:transition spd="med">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0808" y="479807"/>
            <a:ext cx="10702466" cy="696595"/>
          </a:xfrm>
          <a:prstGeom prst="rect">
            <a:avLst/>
          </a:prstGeom>
        </p:spPr>
        <p:txBody>
          <a:bodyPr vert="horz" wrap="square" lIns="0" tIns="12700" rIns="0" bIns="0" rtlCol="0">
            <a:spAutoFit/>
          </a:bodyPr>
          <a:lstStyle/>
          <a:p>
            <a:pPr marL="12700">
              <a:lnSpc>
                <a:spcPct val="100000"/>
              </a:lnSpc>
              <a:spcBef>
                <a:spcPts val="100"/>
              </a:spcBef>
            </a:pPr>
            <a:r>
              <a:rPr sz="4400" spc="-5" dirty="0"/>
              <a:t>Swap-space Management:</a:t>
            </a:r>
            <a:r>
              <a:rPr sz="4400" spc="-35" dirty="0"/>
              <a:t> </a:t>
            </a:r>
            <a:r>
              <a:rPr sz="4400" spc="-5" dirty="0"/>
              <a:t>Example</a:t>
            </a:r>
            <a:endParaRPr sz="4400"/>
          </a:p>
        </p:txBody>
      </p:sp>
      <p:sp>
        <p:nvSpPr>
          <p:cNvPr id="3" name="object 3"/>
          <p:cNvSpPr txBox="1"/>
          <p:nvPr/>
        </p:nvSpPr>
        <p:spPr>
          <a:xfrm>
            <a:off x="714399" y="1544306"/>
            <a:ext cx="10705851" cy="3841435"/>
          </a:xfrm>
          <a:prstGeom prst="rect">
            <a:avLst/>
          </a:prstGeom>
        </p:spPr>
        <p:txBody>
          <a:bodyPr vert="horz" wrap="square" lIns="0" tIns="55244" rIns="0" bIns="0" rtlCol="0">
            <a:spAutoFit/>
          </a:bodyPr>
          <a:lstStyle/>
          <a:p>
            <a:pPr marL="355600" indent="-342900">
              <a:lnSpc>
                <a:spcPct val="100000"/>
              </a:lnSpc>
              <a:spcBef>
                <a:spcPts val="434"/>
              </a:spcBef>
              <a:buFont typeface="Arial"/>
              <a:buChar char="•"/>
              <a:tabLst>
                <a:tab pos="354965" algn="l"/>
                <a:tab pos="355600" algn="l"/>
              </a:tabLst>
            </a:pPr>
            <a:r>
              <a:rPr sz="2800" spc="-5" dirty="0">
                <a:latin typeface="Times New Roman"/>
                <a:cs typeface="Times New Roman"/>
              </a:rPr>
              <a:t>Solaris 1</a:t>
            </a:r>
            <a:endParaRPr sz="2800">
              <a:latin typeface="Times New Roman"/>
              <a:cs typeface="Times New Roman"/>
            </a:endParaRPr>
          </a:p>
          <a:p>
            <a:pPr marL="756285" marR="5080" lvl="1" indent="-287020">
              <a:lnSpc>
                <a:spcPts val="2580"/>
              </a:lnSpc>
              <a:spcBef>
                <a:spcPts val="630"/>
              </a:spcBef>
              <a:buChar char="–"/>
              <a:tabLst>
                <a:tab pos="756285" algn="l"/>
                <a:tab pos="756920" algn="l"/>
              </a:tabLst>
            </a:pPr>
            <a:r>
              <a:rPr sz="2400" spc="-5" dirty="0">
                <a:latin typeface="Times New Roman"/>
                <a:cs typeface="Times New Roman"/>
              </a:rPr>
              <a:t>Text-segment pages are </a:t>
            </a:r>
            <a:r>
              <a:rPr sz="2400" dirty="0">
                <a:latin typeface="Times New Roman"/>
                <a:cs typeface="Times New Roman"/>
              </a:rPr>
              <a:t>brought in </a:t>
            </a:r>
            <a:r>
              <a:rPr sz="2400" spc="-5" dirty="0">
                <a:latin typeface="Times New Roman"/>
                <a:cs typeface="Times New Roman"/>
              </a:rPr>
              <a:t>from </a:t>
            </a:r>
            <a:r>
              <a:rPr sz="2400" dirty="0">
                <a:latin typeface="Times New Roman"/>
                <a:cs typeface="Times New Roman"/>
              </a:rPr>
              <a:t>the </a:t>
            </a:r>
            <a:r>
              <a:rPr sz="2400" spc="-5" dirty="0">
                <a:latin typeface="Times New Roman"/>
                <a:cs typeface="Times New Roman"/>
              </a:rPr>
              <a:t>file system </a:t>
            </a:r>
            <a:r>
              <a:rPr sz="2400" dirty="0">
                <a:latin typeface="Times New Roman"/>
                <a:cs typeface="Times New Roman"/>
              </a:rPr>
              <a:t>and  are </a:t>
            </a:r>
            <a:r>
              <a:rPr sz="2400" spc="-5" dirty="0">
                <a:latin typeface="Times New Roman"/>
                <a:cs typeface="Times New Roman"/>
              </a:rPr>
              <a:t>thrown away </a:t>
            </a:r>
            <a:r>
              <a:rPr sz="2400" dirty="0">
                <a:latin typeface="Times New Roman"/>
                <a:cs typeface="Times New Roman"/>
              </a:rPr>
              <a:t>if </a:t>
            </a:r>
            <a:r>
              <a:rPr sz="2400" spc="-5" dirty="0">
                <a:latin typeface="Times New Roman"/>
                <a:cs typeface="Times New Roman"/>
              </a:rPr>
              <a:t>selected for </a:t>
            </a:r>
            <a:r>
              <a:rPr sz="2400" dirty="0">
                <a:latin typeface="Times New Roman"/>
                <a:cs typeface="Times New Roman"/>
              </a:rPr>
              <a:t>paged</a:t>
            </a:r>
            <a:r>
              <a:rPr sz="2400" spc="-30" dirty="0">
                <a:latin typeface="Times New Roman"/>
                <a:cs typeface="Times New Roman"/>
              </a:rPr>
              <a:t> </a:t>
            </a:r>
            <a:r>
              <a:rPr sz="2400" dirty="0">
                <a:latin typeface="Times New Roman"/>
                <a:cs typeface="Times New Roman"/>
              </a:rPr>
              <a:t>out</a:t>
            </a:r>
            <a:endParaRPr sz="2400">
              <a:latin typeface="Times New Roman"/>
              <a:cs typeface="Times New Roman"/>
            </a:endParaRPr>
          </a:p>
          <a:p>
            <a:pPr marL="1155700" lvl="2" indent="-228600">
              <a:lnSpc>
                <a:spcPct val="100000"/>
              </a:lnSpc>
              <a:spcBef>
                <a:spcPts val="204"/>
              </a:spcBef>
              <a:buFont typeface="Arial"/>
              <a:buChar char="•"/>
              <a:tabLst>
                <a:tab pos="1155065" algn="l"/>
                <a:tab pos="1155700" algn="l"/>
              </a:tabLst>
            </a:pPr>
            <a:r>
              <a:rPr sz="2000" spc="-5" dirty="0">
                <a:latin typeface="Times New Roman"/>
                <a:cs typeface="Times New Roman"/>
              </a:rPr>
              <a:t>More efficient to re-read from </a:t>
            </a:r>
            <a:r>
              <a:rPr sz="2000" dirty="0">
                <a:latin typeface="Times New Roman"/>
                <a:cs typeface="Times New Roman"/>
              </a:rPr>
              <a:t>FS </a:t>
            </a:r>
            <a:r>
              <a:rPr sz="2000" spc="-10" dirty="0">
                <a:latin typeface="Times New Roman"/>
                <a:cs typeface="Times New Roman"/>
              </a:rPr>
              <a:t>than </a:t>
            </a:r>
            <a:r>
              <a:rPr sz="2000" spc="-5" dirty="0">
                <a:latin typeface="Times New Roman"/>
                <a:cs typeface="Times New Roman"/>
              </a:rPr>
              <a:t>write it </a:t>
            </a:r>
            <a:r>
              <a:rPr sz="2000" spc="-10" dirty="0">
                <a:latin typeface="Times New Roman"/>
                <a:cs typeface="Times New Roman"/>
              </a:rPr>
              <a:t>to </a:t>
            </a:r>
            <a:r>
              <a:rPr sz="2000" spc="-5" dirty="0">
                <a:latin typeface="Times New Roman"/>
                <a:cs typeface="Times New Roman"/>
              </a:rPr>
              <a:t>the swap space</a:t>
            </a:r>
            <a:endParaRPr sz="2000">
              <a:latin typeface="Times New Roman"/>
              <a:cs typeface="Times New Roman"/>
            </a:endParaRPr>
          </a:p>
          <a:p>
            <a:pPr marL="756285" indent="-287020">
              <a:lnSpc>
                <a:spcPts val="2730"/>
              </a:lnSpc>
              <a:spcBef>
                <a:spcPts val="285"/>
              </a:spcBef>
              <a:buFont typeface="Arial"/>
              <a:buChar char="–"/>
              <a:tabLst>
                <a:tab pos="756920" algn="l"/>
              </a:tabLst>
            </a:pPr>
            <a:r>
              <a:rPr sz="2400" spc="-5" dirty="0">
                <a:latin typeface="Times New Roman"/>
                <a:cs typeface="Times New Roman"/>
              </a:rPr>
              <a:t>Swap space: </a:t>
            </a:r>
            <a:r>
              <a:rPr sz="2400" dirty="0">
                <a:latin typeface="Times New Roman"/>
                <a:cs typeface="Times New Roman"/>
              </a:rPr>
              <a:t>only </a:t>
            </a:r>
            <a:r>
              <a:rPr sz="2400" spc="-5" dirty="0">
                <a:latin typeface="Times New Roman"/>
                <a:cs typeface="Times New Roman"/>
              </a:rPr>
              <a:t>used </a:t>
            </a:r>
            <a:r>
              <a:rPr sz="2400" spc="-10" dirty="0">
                <a:latin typeface="Times New Roman"/>
                <a:cs typeface="Times New Roman"/>
              </a:rPr>
              <a:t>as </a:t>
            </a:r>
            <a:r>
              <a:rPr sz="2400" dirty="0">
                <a:latin typeface="Times New Roman"/>
                <a:cs typeface="Times New Roman"/>
              </a:rPr>
              <a:t>a </a:t>
            </a:r>
            <a:r>
              <a:rPr sz="2400" spc="-5" dirty="0">
                <a:latin typeface="Times New Roman"/>
                <a:cs typeface="Times New Roman"/>
              </a:rPr>
              <a:t>backing store for </a:t>
            </a:r>
            <a:r>
              <a:rPr sz="2400" spc="-10" dirty="0">
                <a:latin typeface="Times New Roman"/>
                <a:cs typeface="Times New Roman"/>
              </a:rPr>
              <a:t>pages</a:t>
            </a:r>
            <a:r>
              <a:rPr sz="2400" spc="15" dirty="0">
                <a:latin typeface="Times New Roman"/>
                <a:cs typeface="Times New Roman"/>
              </a:rPr>
              <a:t> </a:t>
            </a:r>
            <a:r>
              <a:rPr sz="2400" dirty="0">
                <a:latin typeface="Times New Roman"/>
                <a:cs typeface="Times New Roman"/>
              </a:rPr>
              <a:t>of</a:t>
            </a:r>
            <a:endParaRPr sz="2400">
              <a:latin typeface="Times New Roman"/>
              <a:cs typeface="Times New Roman"/>
            </a:endParaRPr>
          </a:p>
          <a:p>
            <a:pPr marL="756285">
              <a:lnSpc>
                <a:spcPts val="2730"/>
              </a:lnSpc>
            </a:pPr>
            <a:r>
              <a:rPr sz="2400" b="1" spc="-5" dirty="0">
                <a:latin typeface="Times New Roman"/>
                <a:cs typeface="Times New Roman"/>
              </a:rPr>
              <a:t>anonymous</a:t>
            </a:r>
            <a:r>
              <a:rPr sz="2400" b="1" spc="5" dirty="0">
                <a:latin typeface="Times New Roman"/>
                <a:cs typeface="Times New Roman"/>
              </a:rPr>
              <a:t> </a:t>
            </a:r>
            <a:r>
              <a:rPr sz="2400" spc="-5" dirty="0">
                <a:latin typeface="Times New Roman"/>
                <a:cs typeface="Times New Roman"/>
              </a:rPr>
              <a:t>memory</a:t>
            </a:r>
            <a:endParaRPr sz="2400">
              <a:latin typeface="Times New Roman"/>
              <a:cs typeface="Times New Roman"/>
            </a:endParaRPr>
          </a:p>
          <a:p>
            <a:pPr marL="1155700" lvl="1" indent="-228600">
              <a:lnSpc>
                <a:spcPct val="100000"/>
              </a:lnSpc>
              <a:spcBef>
                <a:spcPts val="245"/>
              </a:spcBef>
              <a:buFont typeface="Arial"/>
              <a:buChar char="•"/>
              <a:tabLst>
                <a:tab pos="1155065" algn="l"/>
                <a:tab pos="1155700" algn="l"/>
              </a:tabLst>
            </a:pPr>
            <a:r>
              <a:rPr sz="2000" spc="-5" dirty="0">
                <a:latin typeface="Times New Roman"/>
                <a:cs typeface="Times New Roman"/>
              </a:rPr>
              <a:t>Stack, heap, </a:t>
            </a:r>
            <a:r>
              <a:rPr sz="2000" spc="-10" dirty="0">
                <a:latin typeface="Times New Roman"/>
                <a:cs typeface="Times New Roman"/>
              </a:rPr>
              <a:t>and </a:t>
            </a:r>
            <a:r>
              <a:rPr sz="2000" spc="-5" dirty="0">
                <a:latin typeface="Times New Roman"/>
                <a:cs typeface="Times New Roman"/>
              </a:rPr>
              <a:t>uninitialized</a:t>
            </a:r>
            <a:r>
              <a:rPr sz="2000" spc="10"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355600" indent="-342900">
              <a:lnSpc>
                <a:spcPct val="100000"/>
              </a:lnSpc>
              <a:spcBef>
                <a:spcPts val="340"/>
              </a:spcBef>
              <a:buFont typeface="Arial"/>
              <a:buChar char="•"/>
              <a:tabLst>
                <a:tab pos="354965" algn="l"/>
                <a:tab pos="355600" algn="l"/>
              </a:tabLst>
            </a:pPr>
            <a:r>
              <a:rPr sz="2800" spc="-5" dirty="0">
                <a:latin typeface="Times New Roman"/>
                <a:cs typeface="Times New Roman"/>
              </a:rPr>
              <a:t>Solaris 2</a:t>
            </a:r>
            <a:endParaRPr sz="2800">
              <a:latin typeface="Times New Roman"/>
              <a:cs typeface="Times New Roman"/>
            </a:endParaRPr>
          </a:p>
          <a:p>
            <a:pPr marL="756285" marR="517525" lvl="1" indent="-287020">
              <a:lnSpc>
                <a:spcPts val="2590"/>
              </a:lnSpc>
              <a:spcBef>
                <a:spcPts val="610"/>
              </a:spcBef>
              <a:buFont typeface="Arial"/>
              <a:buChar char="–"/>
              <a:tabLst>
                <a:tab pos="756920" algn="l"/>
              </a:tabLst>
            </a:pPr>
            <a:r>
              <a:rPr sz="2400" spc="-5" dirty="0">
                <a:latin typeface="Times New Roman"/>
                <a:cs typeface="Times New Roman"/>
              </a:rPr>
              <a:t>Allocates swap space only when </a:t>
            </a:r>
            <a:r>
              <a:rPr sz="2400" dirty="0">
                <a:latin typeface="Times New Roman"/>
                <a:cs typeface="Times New Roman"/>
              </a:rPr>
              <a:t>a page </a:t>
            </a:r>
            <a:r>
              <a:rPr sz="2400" spc="-5" dirty="0">
                <a:latin typeface="Times New Roman"/>
                <a:cs typeface="Times New Roman"/>
              </a:rPr>
              <a:t>is forced </a:t>
            </a:r>
            <a:r>
              <a:rPr sz="2400" dirty="0">
                <a:latin typeface="Times New Roman"/>
                <a:cs typeface="Times New Roman"/>
              </a:rPr>
              <a:t>out of  </a:t>
            </a:r>
            <a:r>
              <a:rPr sz="2400" spc="-5" dirty="0">
                <a:latin typeface="Times New Roman"/>
                <a:cs typeface="Times New Roman"/>
              </a:rPr>
              <a:t>physical</a:t>
            </a:r>
            <a:r>
              <a:rPr sz="2400" dirty="0">
                <a:latin typeface="Times New Roman"/>
                <a:cs typeface="Times New Roman"/>
              </a:rPr>
              <a:t> </a:t>
            </a:r>
            <a:r>
              <a:rPr sz="2400" spc="-10" dirty="0">
                <a:latin typeface="Times New Roman"/>
                <a:cs typeface="Times New Roman"/>
              </a:rPr>
              <a:t>memory</a:t>
            </a:r>
            <a:endParaRPr sz="2400">
              <a:latin typeface="Times New Roman"/>
              <a:cs typeface="Times New Roman"/>
            </a:endParaRPr>
          </a:p>
          <a:p>
            <a:pPr marL="1155700" lvl="2" indent="-228600">
              <a:lnSpc>
                <a:spcPct val="100000"/>
              </a:lnSpc>
              <a:spcBef>
                <a:spcPts val="204"/>
              </a:spcBef>
              <a:buFont typeface="Arial"/>
              <a:buChar char="•"/>
              <a:tabLst>
                <a:tab pos="1155065" algn="l"/>
                <a:tab pos="1155700" algn="l"/>
              </a:tabLst>
            </a:pPr>
            <a:r>
              <a:rPr sz="2000" dirty="0">
                <a:latin typeface="Times New Roman"/>
                <a:cs typeface="Times New Roman"/>
              </a:rPr>
              <a:t>Not when </a:t>
            </a:r>
            <a:r>
              <a:rPr sz="2000" spc="-5" dirty="0">
                <a:latin typeface="Times New Roman"/>
                <a:cs typeface="Times New Roman"/>
              </a:rPr>
              <a:t>the virtual </a:t>
            </a:r>
            <a:r>
              <a:rPr sz="2000" spc="-10" dirty="0">
                <a:latin typeface="Times New Roman"/>
                <a:cs typeface="Times New Roman"/>
              </a:rPr>
              <a:t>memory </a:t>
            </a:r>
            <a:r>
              <a:rPr sz="2000" dirty="0">
                <a:latin typeface="Times New Roman"/>
                <a:cs typeface="Times New Roman"/>
              </a:rPr>
              <a:t>page </a:t>
            </a:r>
            <a:r>
              <a:rPr sz="2000" spc="-5" dirty="0">
                <a:latin typeface="Times New Roman"/>
                <a:cs typeface="Times New Roman"/>
              </a:rPr>
              <a:t>is first</a:t>
            </a:r>
            <a:r>
              <a:rPr sz="2000" spc="-45" dirty="0">
                <a:latin typeface="Times New Roman"/>
                <a:cs typeface="Times New Roman"/>
              </a:rPr>
              <a:t> </a:t>
            </a:r>
            <a:r>
              <a:rPr sz="2000" spc="-5" dirty="0">
                <a:latin typeface="Times New Roman"/>
                <a:cs typeface="Times New Roman"/>
              </a:rPr>
              <a:t>created.</a:t>
            </a:r>
            <a:endParaRPr sz="2000">
              <a:latin typeface="Times New Roman"/>
              <a:cs typeface="Times New Roman"/>
            </a:endParaRPr>
          </a:p>
        </p:txBody>
      </p:sp>
      <p:sp>
        <p:nvSpPr>
          <p:cNvPr id="4" name="Date Placeholder 3">
            <a:extLst>
              <a:ext uri="{FF2B5EF4-FFF2-40B4-BE49-F238E27FC236}">
                <a16:creationId xmlns:a16="http://schemas.microsoft.com/office/drawing/2014/main" id="{4D11F32B-E7F6-462F-8A2A-784B2A39513A}"/>
              </a:ext>
            </a:extLst>
          </p:cNvPr>
          <p:cNvSpPr>
            <a:spLocks noGrp="1"/>
          </p:cNvSpPr>
          <p:nvPr>
            <p:ph type="dt" sz="half" idx="10"/>
          </p:nvPr>
        </p:nvSpPr>
        <p:spPr/>
        <p:txBody>
          <a:bodyPr/>
          <a:lstStyle/>
          <a:p>
            <a:fld id="{1B7BACEC-361B-4D80-9EA0-D4E213F189CD}" type="datetime1">
              <a:rPr lang="en-US" smtClean="0"/>
              <a:t>3/11/2022</a:t>
            </a:fld>
            <a:endParaRPr lang="en-US" dirty="0"/>
          </a:p>
        </p:txBody>
      </p:sp>
      <p:sp>
        <p:nvSpPr>
          <p:cNvPr id="5" name="Footer Placeholder 4">
            <a:extLst>
              <a:ext uri="{FF2B5EF4-FFF2-40B4-BE49-F238E27FC236}">
                <a16:creationId xmlns:a16="http://schemas.microsoft.com/office/drawing/2014/main" id="{93B59596-4BBB-46C7-9154-B3F2C8F750D2}"/>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B17A8812-3120-4AE0-A1FC-31424536899F}"/>
              </a:ext>
            </a:extLst>
          </p:cNvPr>
          <p:cNvSpPr>
            <a:spLocks noGrp="1"/>
          </p:cNvSpPr>
          <p:nvPr>
            <p:ph type="sldNum" sz="quarter" idx="12"/>
          </p:nvPr>
        </p:nvSpPr>
        <p:spPr/>
        <p:txBody>
          <a:bodyPr/>
          <a:lstStyle/>
          <a:p>
            <a:fld id="{DA60BA0E-20D0-4E7C-B286-26C960A6788F}" type="slidenum">
              <a:rPr lang="en-IN" smtClean="0"/>
              <a:pPr/>
              <a:t>137</a:t>
            </a:fld>
            <a:endParaRPr lang="en-IN"/>
          </a:p>
        </p:txBody>
      </p:sp>
    </p:spTree>
  </p:cSld>
  <p:clrMapOvr>
    <a:masterClrMapping/>
  </p:clrMapOvr>
  <p:transition spd="med">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8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marL="0" indent="0" algn="ctr">
              <a:buNone/>
            </a:pPr>
            <a:r>
              <a:rPr lang="en-US" sz="8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5" name="Slide Number Placeholder 4"/>
          <p:cNvSpPr>
            <a:spLocks noGrp="1"/>
          </p:cNvSpPr>
          <p:nvPr>
            <p:ph type="sldNum" sz="quarter" idx="12"/>
          </p:nvPr>
        </p:nvSpPr>
        <p:spPr/>
        <p:txBody>
          <a:bodyPr/>
          <a:lstStyle/>
          <a:p>
            <a:fld id="{DA60BA0E-20D0-4E7C-B286-26C960A6788F}" type="slidenum">
              <a:rPr lang="en-US" smtClean="0"/>
              <a:pPr/>
              <a:t>138</a:t>
            </a:fld>
            <a:endParaRPr lang="en-US"/>
          </a:p>
        </p:txBody>
      </p:sp>
      <p:sp>
        <p:nvSpPr>
          <p:cNvPr id="2" name="Date Placeholder 1">
            <a:extLst>
              <a:ext uri="{FF2B5EF4-FFF2-40B4-BE49-F238E27FC236}">
                <a16:creationId xmlns:a16="http://schemas.microsoft.com/office/drawing/2014/main" id="{7C1F5159-1135-487B-8A06-BA34FFB40922}"/>
              </a:ext>
            </a:extLst>
          </p:cNvPr>
          <p:cNvSpPr>
            <a:spLocks noGrp="1"/>
          </p:cNvSpPr>
          <p:nvPr>
            <p:ph type="dt" sz="half" idx="10"/>
          </p:nvPr>
        </p:nvSpPr>
        <p:spPr/>
        <p:txBody>
          <a:bodyPr/>
          <a:lstStyle/>
          <a:p>
            <a:fld id="{4B1BC96C-96E4-4182-BFFA-2B217C2813DB}" type="datetime1">
              <a:rPr lang="en-US" smtClean="0"/>
              <a:t>3/11/2022</a:t>
            </a:fld>
            <a:endParaRPr lang="en-US" dirty="0"/>
          </a:p>
        </p:txBody>
      </p:sp>
      <p:sp>
        <p:nvSpPr>
          <p:cNvPr id="4" name="Footer Placeholder 3">
            <a:extLst>
              <a:ext uri="{FF2B5EF4-FFF2-40B4-BE49-F238E27FC236}">
                <a16:creationId xmlns:a16="http://schemas.microsoft.com/office/drawing/2014/main" id="{A4BA84AF-F99A-4357-B7F4-596CFAF67A43}"/>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29213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90600"/>
          </a:xfrm>
        </p:spPr>
        <p:txBody>
          <a:bodyPr/>
          <a:lstStyle/>
          <a:p>
            <a:r>
              <a:rPr lang="en-US" altLang="en-US" dirty="0"/>
              <a:t>Magnetic Tape</a:t>
            </a:r>
            <a:endParaRPr lang="en-US" dirty="0"/>
          </a:p>
        </p:txBody>
      </p:sp>
      <p:sp>
        <p:nvSpPr>
          <p:cNvPr id="3" name="Content Placeholder 2"/>
          <p:cNvSpPr>
            <a:spLocks noGrp="1"/>
          </p:cNvSpPr>
          <p:nvPr>
            <p:ph sz="half" idx="1"/>
          </p:nvPr>
        </p:nvSpPr>
        <p:spPr>
          <a:xfrm>
            <a:off x="1117308" y="1371600"/>
            <a:ext cx="9930103" cy="4800600"/>
          </a:xfrm>
        </p:spPr>
        <p:txBody>
          <a:bodyPr>
            <a:noAutofit/>
          </a:bodyPr>
          <a:lstStyle/>
          <a:p>
            <a:r>
              <a:rPr lang="en-US" altLang="en-US" sz="1400" dirty="0"/>
              <a:t>Was early secondary-storage medium</a:t>
            </a:r>
          </a:p>
          <a:p>
            <a:pPr lvl="1"/>
            <a:r>
              <a:rPr lang="en-US" altLang="en-US" sz="1400" dirty="0"/>
              <a:t>Evolved from open spools to cartridges</a:t>
            </a:r>
          </a:p>
          <a:p>
            <a:r>
              <a:rPr lang="en-US" altLang="en-US" sz="1400" dirty="0"/>
              <a:t>Relatively permanent and holds large quantities of data</a:t>
            </a:r>
          </a:p>
          <a:p>
            <a:r>
              <a:rPr lang="en-US" altLang="en-US" sz="1400" dirty="0"/>
              <a:t>Access time slow</a:t>
            </a:r>
          </a:p>
          <a:p>
            <a:r>
              <a:rPr lang="en-US" altLang="en-US" sz="1400" dirty="0"/>
              <a:t>Random access ~1000 times slower than disk</a:t>
            </a:r>
          </a:p>
          <a:p>
            <a:r>
              <a:rPr lang="en-US" altLang="en-US" sz="1400" dirty="0"/>
              <a:t>Mainly used for backup, storage of infrequently-used data, transfer medium between systems</a:t>
            </a:r>
          </a:p>
          <a:p>
            <a:r>
              <a:rPr lang="en-US" altLang="en-US" sz="1400" dirty="0"/>
              <a:t>Kept in spool and wound or rewound past read-write head</a:t>
            </a:r>
          </a:p>
          <a:p>
            <a:r>
              <a:rPr lang="en-US" altLang="en-US" sz="1400" dirty="0"/>
              <a:t>Once data under head, transfer rates comparable to disk</a:t>
            </a:r>
          </a:p>
          <a:p>
            <a:pPr lvl="1"/>
            <a:r>
              <a:rPr lang="en-US" altLang="en-US" sz="1400" dirty="0"/>
              <a:t>140MB/sec and greater</a:t>
            </a:r>
          </a:p>
          <a:p>
            <a:r>
              <a:rPr lang="en-US" altLang="en-US" sz="1400" dirty="0"/>
              <a:t>200GB to 1.5TB typical storage</a:t>
            </a:r>
          </a:p>
          <a:p>
            <a:r>
              <a:rPr lang="en-US" altLang="en-US" sz="1400" dirty="0"/>
              <a:t>Common technologies are LTO-{3,4,5} and T10000</a:t>
            </a:r>
          </a:p>
        </p:txBody>
      </p:sp>
      <p:sp>
        <p:nvSpPr>
          <p:cNvPr id="5" name="Slide Number Placeholder 4"/>
          <p:cNvSpPr>
            <a:spLocks noGrp="1"/>
          </p:cNvSpPr>
          <p:nvPr>
            <p:ph type="sldNum" sz="quarter" idx="12"/>
          </p:nvPr>
        </p:nvSpPr>
        <p:spPr/>
        <p:txBody>
          <a:bodyPr/>
          <a:lstStyle/>
          <a:p>
            <a:fld id="{EB37DED6-D4C7-42EE-AB49-D2E39E64FDE4}" type="slidenum">
              <a:rPr lang="en-US" smtClean="0"/>
              <a:pPr/>
              <a:t>14</a:t>
            </a:fld>
            <a:endParaRPr lang="en-US"/>
          </a:p>
        </p:txBody>
      </p:sp>
      <p:sp>
        <p:nvSpPr>
          <p:cNvPr id="4" name="Date Placeholder 3">
            <a:extLst>
              <a:ext uri="{FF2B5EF4-FFF2-40B4-BE49-F238E27FC236}">
                <a16:creationId xmlns:a16="http://schemas.microsoft.com/office/drawing/2014/main" id="{A2BCFA22-48B4-4191-B9E2-FAD633924C9B}"/>
              </a:ext>
            </a:extLst>
          </p:cNvPr>
          <p:cNvSpPr>
            <a:spLocks noGrp="1"/>
          </p:cNvSpPr>
          <p:nvPr>
            <p:ph type="dt" sz="half" idx="10"/>
          </p:nvPr>
        </p:nvSpPr>
        <p:spPr/>
        <p:txBody>
          <a:bodyPr/>
          <a:lstStyle/>
          <a:p>
            <a:fld id="{840D0710-510A-426C-8AF6-EDD4CD320328}" type="datetime1">
              <a:rPr lang="en-US" smtClean="0"/>
              <a:t>3/11/2022</a:t>
            </a:fld>
            <a:endParaRPr lang="en-US"/>
          </a:p>
        </p:txBody>
      </p:sp>
      <p:sp>
        <p:nvSpPr>
          <p:cNvPr id="6" name="Footer Placeholder 5">
            <a:extLst>
              <a:ext uri="{FF2B5EF4-FFF2-40B4-BE49-F238E27FC236}">
                <a16:creationId xmlns:a16="http://schemas.microsoft.com/office/drawing/2014/main" id="{5593484A-9106-4653-BE5E-3865679FCE81}"/>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78414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Structure</a:t>
            </a:r>
            <a:endParaRPr lang="en-US" dirty="0"/>
          </a:p>
        </p:txBody>
      </p:sp>
      <p:sp>
        <p:nvSpPr>
          <p:cNvPr id="3" name="Content Placeholder 2"/>
          <p:cNvSpPr>
            <a:spLocks noGrp="1"/>
          </p:cNvSpPr>
          <p:nvPr>
            <p:ph sz="half" idx="1"/>
          </p:nvPr>
        </p:nvSpPr>
        <p:spPr>
          <a:xfrm>
            <a:off x="1117308" y="1701800"/>
            <a:ext cx="10006304" cy="4470400"/>
          </a:xfrm>
        </p:spPr>
        <p:txBody>
          <a:bodyPr>
            <a:normAutofit fontScale="92500" lnSpcReduction="10000"/>
          </a:bodyPr>
          <a:lstStyle/>
          <a:p>
            <a:r>
              <a:rPr lang="en-US" altLang="en-US" dirty="0"/>
              <a:t>Disk drives are addressed as large 1-dimensional arrays of </a:t>
            </a:r>
            <a:r>
              <a:rPr lang="en-US" altLang="en-US" b="1" dirty="0">
                <a:solidFill>
                  <a:srgbClr val="3366FF"/>
                </a:solidFill>
              </a:rPr>
              <a:t>logical blocks</a:t>
            </a:r>
            <a:r>
              <a:rPr lang="en-US" altLang="en-US" dirty="0"/>
              <a:t>, where the logical block is the smallest unit of transfer</a:t>
            </a:r>
          </a:p>
          <a:p>
            <a:pPr lvl="1"/>
            <a:r>
              <a:rPr lang="en-US" altLang="en-US" dirty="0"/>
              <a:t>Low-level formatting creates </a:t>
            </a:r>
            <a:r>
              <a:rPr lang="en-US" altLang="en-US" b="1" dirty="0">
                <a:solidFill>
                  <a:srgbClr val="3366FF"/>
                </a:solidFill>
              </a:rPr>
              <a:t>logical blocks </a:t>
            </a:r>
            <a:r>
              <a:rPr lang="en-US" altLang="en-US" dirty="0"/>
              <a:t>on physical media</a:t>
            </a:r>
          </a:p>
          <a:p>
            <a:r>
              <a:rPr lang="en-US" altLang="en-US" dirty="0"/>
              <a:t>The 1-dimensional array of logical blocks is mapped into the sectors of the disk sequentially</a:t>
            </a:r>
          </a:p>
          <a:p>
            <a:pPr lvl="1"/>
            <a:r>
              <a:rPr lang="en-US" altLang="en-US" dirty="0"/>
              <a:t>Sector 0 is the first sector of the first track on the outermost cylinder</a:t>
            </a:r>
          </a:p>
          <a:p>
            <a:pPr lvl="1"/>
            <a:r>
              <a:rPr lang="en-US" altLang="en-US" dirty="0"/>
              <a:t>Mapping proceeds in order through that track, then the rest of the tracks in that cylinder, and then through the rest of the cylinders from outermost to innermost</a:t>
            </a:r>
          </a:p>
          <a:p>
            <a:pPr lvl="1"/>
            <a:r>
              <a:rPr lang="en-US" altLang="en-US" dirty="0"/>
              <a:t>Logical to physical address should be easy</a:t>
            </a:r>
          </a:p>
          <a:p>
            <a:pPr lvl="2"/>
            <a:r>
              <a:rPr lang="en-US" altLang="en-US" dirty="0"/>
              <a:t>Except for bad sectors</a:t>
            </a:r>
          </a:p>
          <a:p>
            <a:pPr lvl="2"/>
            <a:r>
              <a:rPr lang="en-US" altLang="en-US" dirty="0"/>
              <a:t>Non-constant # of sectors per track via constant angular velocity</a:t>
            </a:r>
          </a:p>
          <a:p>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15</a:t>
            </a:fld>
            <a:endParaRPr lang="en-US"/>
          </a:p>
        </p:txBody>
      </p:sp>
      <p:sp>
        <p:nvSpPr>
          <p:cNvPr id="4" name="Date Placeholder 3">
            <a:extLst>
              <a:ext uri="{FF2B5EF4-FFF2-40B4-BE49-F238E27FC236}">
                <a16:creationId xmlns:a16="http://schemas.microsoft.com/office/drawing/2014/main" id="{17262E15-FB64-4398-B2D4-FFC13DDDD8ED}"/>
              </a:ext>
            </a:extLst>
          </p:cNvPr>
          <p:cNvSpPr>
            <a:spLocks noGrp="1"/>
          </p:cNvSpPr>
          <p:nvPr>
            <p:ph type="dt" sz="half" idx="10"/>
          </p:nvPr>
        </p:nvSpPr>
        <p:spPr/>
        <p:txBody>
          <a:bodyPr/>
          <a:lstStyle/>
          <a:p>
            <a:fld id="{ED0D456B-EF46-4BB0-AEEE-90F2A4A6391E}" type="datetime1">
              <a:rPr lang="en-US" smtClean="0"/>
              <a:t>3/11/2022</a:t>
            </a:fld>
            <a:endParaRPr lang="en-US"/>
          </a:p>
        </p:txBody>
      </p:sp>
      <p:sp>
        <p:nvSpPr>
          <p:cNvPr id="6" name="Footer Placeholder 5">
            <a:extLst>
              <a:ext uri="{FF2B5EF4-FFF2-40B4-BE49-F238E27FC236}">
                <a16:creationId xmlns:a16="http://schemas.microsoft.com/office/drawing/2014/main" id="{37E0909E-26D2-4961-8640-F1F1D0BF9D28}"/>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68036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Attachment</a:t>
            </a:r>
            <a:endParaRPr lang="en-US" dirty="0"/>
          </a:p>
        </p:txBody>
      </p:sp>
      <p:sp>
        <p:nvSpPr>
          <p:cNvPr id="3" name="Content Placeholder 2"/>
          <p:cNvSpPr>
            <a:spLocks noGrp="1"/>
          </p:cNvSpPr>
          <p:nvPr>
            <p:ph sz="half" idx="1"/>
          </p:nvPr>
        </p:nvSpPr>
        <p:spPr>
          <a:xfrm>
            <a:off x="1117308" y="1701800"/>
            <a:ext cx="10082503" cy="4470400"/>
          </a:xfrm>
        </p:spPr>
        <p:txBody>
          <a:bodyPr/>
          <a:lstStyle/>
          <a:p>
            <a:r>
              <a:rPr lang="en-US" altLang="en-US" dirty="0"/>
              <a:t>Host-attached storage accessed through I/O ports talking to I/O busses</a:t>
            </a:r>
          </a:p>
          <a:p>
            <a:r>
              <a:rPr lang="en-US" altLang="en-US" dirty="0"/>
              <a:t>SCSI itself is a bus, up to 16 devices on one cable, </a:t>
            </a:r>
            <a:r>
              <a:rPr lang="en-US" altLang="en-US" b="1" dirty="0">
                <a:solidFill>
                  <a:srgbClr val="3366FF"/>
                </a:solidFill>
              </a:rPr>
              <a:t>SCSI initiator</a:t>
            </a:r>
            <a:r>
              <a:rPr lang="en-US" altLang="en-US" dirty="0">
                <a:solidFill>
                  <a:srgbClr val="3366FF"/>
                </a:solidFill>
              </a:rPr>
              <a:t> </a:t>
            </a:r>
            <a:r>
              <a:rPr lang="en-US" altLang="en-US" dirty="0"/>
              <a:t>requests operation and </a:t>
            </a:r>
            <a:r>
              <a:rPr lang="en-US" altLang="en-US" b="1" dirty="0">
                <a:solidFill>
                  <a:srgbClr val="3366FF"/>
                </a:solidFill>
              </a:rPr>
              <a:t>SCSI targets</a:t>
            </a:r>
            <a:r>
              <a:rPr lang="en-US" altLang="en-US" dirty="0">
                <a:solidFill>
                  <a:srgbClr val="3366FF"/>
                </a:solidFill>
              </a:rPr>
              <a:t> </a:t>
            </a:r>
            <a:r>
              <a:rPr lang="en-US" altLang="en-US" dirty="0"/>
              <a:t>perform tasks </a:t>
            </a:r>
          </a:p>
          <a:p>
            <a:pPr lvl="1"/>
            <a:r>
              <a:rPr lang="en-US" altLang="en-US" dirty="0"/>
              <a:t>Each target can have up to 8 </a:t>
            </a:r>
            <a:r>
              <a:rPr lang="en-US" altLang="en-US" b="1" dirty="0">
                <a:solidFill>
                  <a:srgbClr val="3366FF"/>
                </a:solidFill>
              </a:rPr>
              <a:t>logical units</a:t>
            </a:r>
            <a:r>
              <a:rPr lang="en-US" altLang="en-US" dirty="0">
                <a:solidFill>
                  <a:srgbClr val="3366FF"/>
                </a:solidFill>
              </a:rPr>
              <a:t> </a:t>
            </a:r>
            <a:r>
              <a:rPr lang="en-US" altLang="en-US" dirty="0"/>
              <a:t>(disks attached to device controller)</a:t>
            </a:r>
          </a:p>
          <a:p>
            <a:r>
              <a:rPr lang="en-US" altLang="en-US" dirty="0"/>
              <a:t>FC is high-speed serial architecture</a:t>
            </a:r>
          </a:p>
          <a:p>
            <a:pPr lvl="1"/>
            <a:r>
              <a:rPr lang="en-US" altLang="en-US" dirty="0"/>
              <a:t>Can be switched fabric with 24-bit address space – the basis of </a:t>
            </a:r>
            <a:r>
              <a:rPr lang="en-US" altLang="en-US" b="1" dirty="0">
                <a:solidFill>
                  <a:srgbClr val="3366FF"/>
                </a:solidFill>
              </a:rPr>
              <a:t>storage</a:t>
            </a:r>
            <a:r>
              <a:rPr lang="en-US" altLang="en-US" dirty="0">
                <a:solidFill>
                  <a:srgbClr val="3366FF"/>
                </a:solidFill>
              </a:rPr>
              <a:t> </a:t>
            </a:r>
            <a:r>
              <a:rPr lang="en-US" altLang="en-US" b="1" dirty="0">
                <a:solidFill>
                  <a:srgbClr val="3366FF"/>
                </a:solidFill>
              </a:rPr>
              <a:t>area networks</a:t>
            </a:r>
            <a:r>
              <a:rPr lang="en-US" altLang="en-US" b="1" dirty="0"/>
              <a:t> </a:t>
            </a:r>
            <a:r>
              <a:rPr lang="en-US" altLang="en-US" b="1" dirty="0">
                <a:solidFill>
                  <a:srgbClr val="3366FF"/>
                </a:solidFill>
              </a:rPr>
              <a:t>(SAN</a:t>
            </a:r>
            <a:r>
              <a:rPr lang="en-US" altLang="en-US" dirty="0"/>
              <a:t>s</a:t>
            </a:r>
            <a:r>
              <a:rPr lang="en-US" altLang="en-US" b="1" dirty="0">
                <a:solidFill>
                  <a:srgbClr val="3366FF"/>
                </a:solidFill>
              </a:rPr>
              <a:t>)</a:t>
            </a:r>
            <a:r>
              <a:rPr lang="en-US" altLang="en-US" dirty="0"/>
              <a:t> in which many hosts attach to many storage units</a:t>
            </a:r>
          </a:p>
          <a:p>
            <a:r>
              <a:rPr lang="en-US" altLang="en-US" dirty="0"/>
              <a:t>I/O directed to bus ID, device ID, logical unit (LUN)</a:t>
            </a:r>
          </a:p>
          <a:p>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16</a:t>
            </a:fld>
            <a:endParaRPr lang="en-US"/>
          </a:p>
        </p:txBody>
      </p:sp>
      <p:sp>
        <p:nvSpPr>
          <p:cNvPr id="4" name="Date Placeholder 3">
            <a:extLst>
              <a:ext uri="{FF2B5EF4-FFF2-40B4-BE49-F238E27FC236}">
                <a16:creationId xmlns:a16="http://schemas.microsoft.com/office/drawing/2014/main" id="{E8A1EA17-4EC4-4C95-822B-2B3FC844A18D}"/>
              </a:ext>
            </a:extLst>
          </p:cNvPr>
          <p:cNvSpPr>
            <a:spLocks noGrp="1"/>
          </p:cNvSpPr>
          <p:nvPr>
            <p:ph type="dt" sz="half" idx="10"/>
          </p:nvPr>
        </p:nvSpPr>
        <p:spPr/>
        <p:txBody>
          <a:bodyPr/>
          <a:lstStyle/>
          <a:p>
            <a:fld id="{4A361929-9083-4A25-9258-9D7B34060806}" type="datetime1">
              <a:rPr lang="en-US" smtClean="0"/>
              <a:t>3/11/2022</a:t>
            </a:fld>
            <a:endParaRPr lang="en-US"/>
          </a:p>
        </p:txBody>
      </p:sp>
      <p:sp>
        <p:nvSpPr>
          <p:cNvPr id="6" name="Footer Placeholder 5">
            <a:extLst>
              <a:ext uri="{FF2B5EF4-FFF2-40B4-BE49-F238E27FC236}">
                <a16:creationId xmlns:a16="http://schemas.microsoft.com/office/drawing/2014/main" id="{A1288BD8-D7C0-41ED-B88F-77A9D6D7DB6D}"/>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30981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Array</a:t>
            </a:r>
            <a:endParaRPr lang="en-US" dirty="0"/>
          </a:p>
        </p:txBody>
      </p:sp>
      <p:sp>
        <p:nvSpPr>
          <p:cNvPr id="3" name="Content Placeholder 2"/>
          <p:cNvSpPr>
            <a:spLocks noGrp="1"/>
          </p:cNvSpPr>
          <p:nvPr>
            <p:ph sz="half" idx="1"/>
          </p:nvPr>
        </p:nvSpPr>
        <p:spPr>
          <a:xfrm>
            <a:off x="1117309" y="1701800"/>
            <a:ext cx="10387303" cy="4470400"/>
          </a:xfrm>
        </p:spPr>
        <p:txBody>
          <a:bodyPr/>
          <a:lstStyle/>
          <a:p>
            <a:r>
              <a:rPr lang="en-US" altLang="en-US" dirty="0"/>
              <a:t>Can just attach disks, or arrays of disks</a:t>
            </a:r>
          </a:p>
          <a:p>
            <a:r>
              <a:rPr lang="en-US" altLang="en-US" dirty="0"/>
              <a:t>Storage Array has controller(s), provides features to attached host(s)</a:t>
            </a:r>
          </a:p>
          <a:p>
            <a:pPr lvl="1"/>
            <a:r>
              <a:rPr lang="en-US" altLang="en-US" dirty="0"/>
              <a:t>Ports to connect hosts to array</a:t>
            </a:r>
          </a:p>
          <a:p>
            <a:pPr lvl="1"/>
            <a:r>
              <a:rPr lang="en-US" altLang="en-US" dirty="0"/>
              <a:t>Memory, controlling software (sometimes NVRAM, </a:t>
            </a:r>
            <a:r>
              <a:rPr lang="en-US" altLang="en-US" dirty="0" err="1"/>
              <a:t>etc</a:t>
            </a:r>
            <a:r>
              <a:rPr lang="en-US" altLang="en-US" dirty="0"/>
              <a:t>)</a:t>
            </a:r>
          </a:p>
          <a:p>
            <a:pPr lvl="1"/>
            <a:r>
              <a:rPr lang="en-US" altLang="en-US" dirty="0"/>
              <a:t>A few to thousands of disks</a:t>
            </a:r>
          </a:p>
          <a:p>
            <a:pPr lvl="1"/>
            <a:r>
              <a:rPr lang="en-US" altLang="en-US" dirty="0"/>
              <a:t>RAID, hot spares, hot swap (discussed later)</a:t>
            </a:r>
          </a:p>
          <a:p>
            <a:pPr lvl="1"/>
            <a:r>
              <a:rPr lang="en-US" altLang="en-US" dirty="0"/>
              <a:t>Shared storage -&gt; more efficiency</a:t>
            </a:r>
          </a:p>
          <a:p>
            <a:pPr lvl="1"/>
            <a:r>
              <a:rPr lang="en-US" altLang="en-US" dirty="0"/>
              <a:t>Features found in some file systems</a:t>
            </a:r>
          </a:p>
          <a:p>
            <a:pPr lvl="2"/>
            <a:r>
              <a:rPr lang="en-US" altLang="en-US" dirty="0" err="1"/>
              <a:t>Snaphots</a:t>
            </a:r>
            <a:r>
              <a:rPr lang="en-US" altLang="en-US" dirty="0"/>
              <a:t>, clones, thin provisioning, replication, deduplication, </a:t>
            </a:r>
            <a:r>
              <a:rPr lang="en-US" altLang="en-US" dirty="0" err="1"/>
              <a:t>etc</a:t>
            </a:r>
            <a:endParaRPr lang="en-US" altLang="en-US" dirty="0"/>
          </a:p>
          <a:p>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17</a:t>
            </a:fld>
            <a:endParaRPr lang="en-US"/>
          </a:p>
        </p:txBody>
      </p:sp>
      <p:pic>
        <p:nvPicPr>
          <p:cNvPr id="4" name="Picture 3">
            <a:extLst>
              <a:ext uri="{FF2B5EF4-FFF2-40B4-BE49-F238E27FC236}">
                <a16:creationId xmlns:a16="http://schemas.microsoft.com/office/drawing/2014/main" id="{3D3D090B-503F-41B9-8A78-11F5E08C87CE}"/>
              </a:ext>
            </a:extLst>
          </p:cNvPr>
          <p:cNvPicPr>
            <a:picLocks noChangeAspect="1"/>
          </p:cNvPicPr>
          <p:nvPr/>
        </p:nvPicPr>
        <p:blipFill>
          <a:blip r:embed="rId2"/>
          <a:stretch>
            <a:fillRect/>
          </a:stretch>
        </p:blipFill>
        <p:spPr>
          <a:xfrm>
            <a:off x="9262109" y="2898775"/>
            <a:ext cx="2200275" cy="2076450"/>
          </a:xfrm>
          <a:prstGeom prst="rect">
            <a:avLst/>
          </a:prstGeom>
        </p:spPr>
      </p:pic>
      <p:sp>
        <p:nvSpPr>
          <p:cNvPr id="6" name="Date Placeholder 5">
            <a:extLst>
              <a:ext uri="{FF2B5EF4-FFF2-40B4-BE49-F238E27FC236}">
                <a16:creationId xmlns:a16="http://schemas.microsoft.com/office/drawing/2014/main" id="{68C3E9FA-5BEE-464B-9968-78BA61140048}"/>
              </a:ext>
            </a:extLst>
          </p:cNvPr>
          <p:cNvSpPr>
            <a:spLocks noGrp="1"/>
          </p:cNvSpPr>
          <p:nvPr>
            <p:ph type="dt" sz="half" idx="10"/>
          </p:nvPr>
        </p:nvSpPr>
        <p:spPr/>
        <p:txBody>
          <a:bodyPr/>
          <a:lstStyle/>
          <a:p>
            <a:fld id="{CEC8C84E-0BCC-4F6F-8C5C-7F0DD87B12B9}" type="datetime1">
              <a:rPr lang="en-US" smtClean="0"/>
              <a:t>3/11/2022</a:t>
            </a:fld>
            <a:endParaRPr lang="en-US"/>
          </a:p>
        </p:txBody>
      </p:sp>
      <p:sp>
        <p:nvSpPr>
          <p:cNvPr id="7" name="Footer Placeholder 6">
            <a:extLst>
              <a:ext uri="{FF2B5EF4-FFF2-40B4-BE49-F238E27FC236}">
                <a16:creationId xmlns:a16="http://schemas.microsoft.com/office/drawing/2014/main" id="{323F1CE2-7AE3-4550-98E6-93C256656C61}"/>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96206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Area Network</a:t>
            </a:r>
            <a:endParaRPr lang="en-US" dirty="0"/>
          </a:p>
        </p:txBody>
      </p:sp>
      <p:sp>
        <p:nvSpPr>
          <p:cNvPr id="5" name="Rectangle 3"/>
          <p:cNvSpPr>
            <a:spLocks noGrp="1" noChangeArrowheads="1"/>
          </p:cNvSpPr>
          <p:nvPr>
            <p:ph sz="half" idx="1"/>
          </p:nvPr>
        </p:nvSpPr>
        <p:spPr>
          <a:xfrm>
            <a:off x="1117600" y="1701800"/>
            <a:ext cx="10310813" cy="4470400"/>
          </a:xfrm>
        </p:spPr>
        <p:txBody>
          <a:bodyPr/>
          <a:lstStyle/>
          <a:p>
            <a:r>
              <a:rPr lang="en-US" altLang="en-US" dirty="0"/>
              <a:t>Common in large storage environments</a:t>
            </a:r>
            <a:endParaRPr lang="en-US" altLang="en-US" sz="800" dirty="0"/>
          </a:p>
          <a:p>
            <a:r>
              <a:rPr lang="en-US" altLang="en-US" dirty="0"/>
              <a:t>Multiple hosts attached to multiple storage arrays - flexible</a:t>
            </a:r>
          </a:p>
        </p:txBody>
      </p:sp>
      <p:sp>
        <p:nvSpPr>
          <p:cNvPr id="4" name="Slide Number Placeholder 3"/>
          <p:cNvSpPr>
            <a:spLocks noGrp="1"/>
          </p:cNvSpPr>
          <p:nvPr>
            <p:ph type="sldNum" sz="quarter" idx="12"/>
          </p:nvPr>
        </p:nvSpPr>
        <p:spPr/>
        <p:txBody>
          <a:bodyPr/>
          <a:lstStyle/>
          <a:p>
            <a:fld id="{EB37DED6-D4C7-42EE-AB49-D2E39E64FDE4}" type="slidenum">
              <a:rPr lang="en-US" smtClean="0"/>
              <a:pPr/>
              <a:t>18</a:t>
            </a:fld>
            <a:endParaRPr lang="en-US"/>
          </a:p>
        </p:txBody>
      </p:sp>
      <p:pic>
        <p:nvPicPr>
          <p:cNvPr id="3" name="Picture 2">
            <a:extLst>
              <a:ext uri="{FF2B5EF4-FFF2-40B4-BE49-F238E27FC236}">
                <a16:creationId xmlns:a16="http://schemas.microsoft.com/office/drawing/2014/main" id="{90CAC92F-03DF-4865-AFC1-22C4CE95072C}"/>
              </a:ext>
            </a:extLst>
          </p:cNvPr>
          <p:cNvPicPr>
            <a:picLocks noChangeAspect="1"/>
          </p:cNvPicPr>
          <p:nvPr/>
        </p:nvPicPr>
        <p:blipFill>
          <a:blip r:embed="rId2"/>
          <a:stretch>
            <a:fillRect/>
          </a:stretch>
        </p:blipFill>
        <p:spPr>
          <a:xfrm>
            <a:off x="2132012" y="3200400"/>
            <a:ext cx="5867400" cy="2667000"/>
          </a:xfrm>
          <a:prstGeom prst="rect">
            <a:avLst/>
          </a:prstGeom>
        </p:spPr>
      </p:pic>
      <p:sp>
        <p:nvSpPr>
          <p:cNvPr id="6" name="Date Placeholder 5">
            <a:extLst>
              <a:ext uri="{FF2B5EF4-FFF2-40B4-BE49-F238E27FC236}">
                <a16:creationId xmlns:a16="http://schemas.microsoft.com/office/drawing/2014/main" id="{C7EC5BC9-20D3-4A6D-A9DA-1345BE5684D9}"/>
              </a:ext>
            </a:extLst>
          </p:cNvPr>
          <p:cNvSpPr>
            <a:spLocks noGrp="1"/>
          </p:cNvSpPr>
          <p:nvPr>
            <p:ph type="dt" sz="half" idx="10"/>
          </p:nvPr>
        </p:nvSpPr>
        <p:spPr/>
        <p:txBody>
          <a:bodyPr/>
          <a:lstStyle/>
          <a:p>
            <a:fld id="{4C439482-A9D6-4439-A7D3-99C14410B615}" type="datetime1">
              <a:rPr lang="en-US" smtClean="0"/>
              <a:t>3/11/2022</a:t>
            </a:fld>
            <a:endParaRPr lang="en-US"/>
          </a:p>
        </p:txBody>
      </p:sp>
      <p:sp>
        <p:nvSpPr>
          <p:cNvPr id="7" name="Footer Placeholder 6">
            <a:extLst>
              <a:ext uri="{FF2B5EF4-FFF2-40B4-BE49-F238E27FC236}">
                <a16:creationId xmlns:a16="http://schemas.microsoft.com/office/drawing/2014/main" id="{5305209D-5FF8-4528-B9B5-6E33E48611BA}"/>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19740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Area Network (Cont.)</a:t>
            </a:r>
            <a:endParaRPr lang="en-US" dirty="0"/>
          </a:p>
        </p:txBody>
      </p:sp>
      <p:sp>
        <p:nvSpPr>
          <p:cNvPr id="3" name="Content Placeholder 2"/>
          <p:cNvSpPr>
            <a:spLocks noGrp="1"/>
          </p:cNvSpPr>
          <p:nvPr>
            <p:ph sz="half" idx="1"/>
          </p:nvPr>
        </p:nvSpPr>
        <p:spPr/>
        <p:txBody>
          <a:bodyPr>
            <a:normAutofit fontScale="92500" lnSpcReduction="20000"/>
          </a:bodyPr>
          <a:lstStyle/>
          <a:p>
            <a:r>
              <a:rPr lang="en-US" altLang="en-US" dirty="0"/>
              <a:t>SAN is one or more storage arrays</a:t>
            </a:r>
          </a:p>
          <a:p>
            <a:pPr lvl="1"/>
            <a:r>
              <a:rPr lang="en-US" altLang="en-US" dirty="0"/>
              <a:t>Connected to one or more </a:t>
            </a:r>
            <a:r>
              <a:rPr lang="en-US" altLang="en-US" dirty="0" err="1"/>
              <a:t>Fibre</a:t>
            </a:r>
            <a:r>
              <a:rPr lang="en-US" altLang="en-US" dirty="0"/>
              <a:t> Channel switches</a:t>
            </a:r>
          </a:p>
          <a:p>
            <a:r>
              <a:rPr lang="en-US" altLang="en-US" dirty="0"/>
              <a:t>Hosts also attach to the switches</a:t>
            </a:r>
          </a:p>
          <a:p>
            <a:r>
              <a:rPr lang="en-US" altLang="en-US" dirty="0"/>
              <a:t>Storage made available via </a:t>
            </a:r>
            <a:r>
              <a:rPr lang="en-US" altLang="en-US" b="1" dirty="0">
                <a:solidFill>
                  <a:srgbClr val="3366FF"/>
                </a:solidFill>
              </a:rPr>
              <a:t>LUN Masking </a:t>
            </a:r>
            <a:r>
              <a:rPr lang="en-US" altLang="en-US" dirty="0"/>
              <a:t>from specific arrays to specific servers</a:t>
            </a:r>
          </a:p>
          <a:p>
            <a:r>
              <a:rPr lang="en-US" altLang="en-US" dirty="0"/>
              <a:t>Easy to add or remove storage, add new host and allocate it storage</a:t>
            </a:r>
          </a:p>
          <a:p>
            <a:pPr lvl="1"/>
            <a:r>
              <a:rPr lang="en-US" altLang="en-US" dirty="0"/>
              <a:t>Over low-latency </a:t>
            </a:r>
            <a:r>
              <a:rPr lang="en-US" altLang="en-US" dirty="0" err="1"/>
              <a:t>Fibre</a:t>
            </a:r>
            <a:r>
              <a:rPr lang="en-US" altLang="en-US" dirty="0"/>
              <a:t> Channel fabric</a:t>
            </a:r>
          </a:p>
          <a:p>
            <a:endParaRPr lang="en-US" dirty="0"/>
          </a:p>
        </p:txBody>
      </p:sp>
      <p:sp>
        <p:nvSpPr>
          <p:cNvPr id="6" name="Content Placeholder 5">
            <a:extLst>
              <a:ext uri="{FF2B5EF4-FFF2-40B4-BE49-F238E27FC236}">
                <a16:creationId xmlns:a16="http://schemas.microsoft.com/office/drawing/2014/main" id="{B403CDB2-3E45-4087-BD3C-24EB1D21FC2A}"/>
              </a:ext>
            </a:extLst>
          </p:cNvPr>
          <p:cNvSpPr>
            <a:spLocks noGrp="1"/>
          </p:cNvSpPr>
          <p:nvPr>
            <p:ph sz="half" idx="2"/>
          </p:nvPr>
        </p:nvSpPr>
        <p:spPr/>
        <p:txBody>
          <a:bodyPr>
            <a:normAutofit fontScale="92500" lnSpcReduction="20000"/>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pPr/>
              <a:t>19</a:t>
            </a:fld>
            <a:endParaRPr lang="en-US"/>
          </a:p>
        </p:txBody>
      </p:sp>
      <p:pic>
        <p:nvPicPr>
          <p:cNvPr id="4" name="Picture 3">
            <a:extLst>
              <a:ext uri="{FF2B5EF4-FFF2-40B4-BE49-F238E27FC236}">
                <a16:creationId xmlns:a16="http://schemas.microsoft.com/office/drawing/2014/main" id="{242339BA-EEAA-4AC3-A2BC-79C0B79898DD}"/>
              </a:ext>
            </a:extLst>
          </p:cNvPr>
          <p:cNvPicPr>
            <a:picLocks noChangeAspect="1"/>
          </p:cNvPicPr>
          <p:nvPr/>
        </p:nvPicPr>
        <p:blipFill>
          <a:blip r:embed="rId2"/>
          <a:stretch>
            <a:fillRect/>
          </a:stretch>
        </p:blipFill>
        <p:spPr>
          <a:xfrm>
            <a:off x="6246812" y="1676400"/>
            <a:ext cx="5562600" cy="4381500"/>
          </a:xfrm>
          <a:prstGeom prst="rect">
            <a:avLst/>
          </a:prstGeom>
        </p:spPr>
      </p:pic>
      <p:sp>
        <p:nvSpPr>
          <p:cNvPr id="7" name="Date Placeholder 6">
            <a:extLst>
              <a:ext uri="{FF2B5EF4-FFF2-40B4-BE49-F238E27FC236}">
                <a16:creationId xmlns:a16="http://schemas.microsoft.com/office/drawing/2014/main" id="{DCF79AD5-2BCB-4916-AD7F-03BAF616D4A9}"/>
              </a:ext>
            </a:extLst>
          </p:cNvPr>
          <p:cNvSpPr>
            <a:spLocks noGrp="1"/>
          </p:cNvSpPr>
          <p:nvPr>
            <p:ph type="dt" sz="half" idx="10"/>
          </p:nvPr>
        </p:nvSpPr>
        <p:spPr/>
        <p:txBody>
          <a:bodyPr/>
          <a:lstStyle/>
          <a:p>
            <a:fld id="{820D3547-42E2-42ED-AD0A-C873BD2F5D37}" type="datetime1">
              <a:rPr lang="en-US" smtClean="0"/>
              <a:t>3/11/2022</a:t>
            </a:fld>
            <a:endParaRPr lang="en-US"/>
          </a:p>
        </p:txBody>
      </p:sp>
      <p:sp>
        <p:nvSpPr>
          <p:cNvPr id="8" name="Footer Placeholder 7">
            <a:extLst>
              <a:ext uri="{FF2B5EF4-FFF2-40B4-BE49-F238E27FC236}">
                <a16:creationId xmlns:a16="http://schemas.microsoft.com/office/drawing/2014/main" id="{E77DFF7E-2DD1-402F-A52F-F118EF0642CF}"/>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55920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04" y="285997"/>
            <a:ext cx="10157354" cy="1397000"/>
          </a:xfrm>
        </p:spPr>
        <p:txBody>
          <a:bodyPr>
            <a:normAutofit fontScale="90000"/>
          </a:bodyPr>
          <a:lstStyle/>
          <a:p>
            <a:br>
              <a:rPr lang="en-IN" dirty="0">
                <a:latin typeface="Cambria" panose="02040503050406030204" pitchFamily="18" charset="0"/>
                <a:ea typeface="Cambria" panose="02040503050406030204" pitchFamily="18" charset="0"/>
              </a:rPr>
            </a:br>
            <a:br>
              <a:rPr lang="en-IN" dirty="0">
                <a:latin typeface="Cambria" panose="02040503050406030204" pitchFamily="18" charset="0"/>
                <a:ea typeface="Cambria" panose="02040503050406030204" pitchFamily="18" charset="0"/>
              </a:rPr>
            </a:b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Course Learning Rationale and Course Learning Outcomes </a:t>
            </a:r>
            <a:br>
              <a:rPr lang="en-IN" dirty="0">
                <a:latin typeface="Cambria" panose="02040503050406030204" pitchFamily="18" charset="0"/>
                <a:ea typeface="Cambria" panose="02040503050406030204" pitchFamily="18" charset="0"/>
              </a:rPr>
            </a:b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9884155"/>
              </p:ext>
            </p:extLst>
          </p:nvPr>
        </p:nvGraphicFramePr>
        <p:xfrm>
          <a:off x="1117600" y="1701800"/>
          <a:ext cx="10156825"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16C421F3-39F2-4FA1-85E5-4396055313D0}"/>
              </a:ext>
            </a:extLst>
          </p:cNvPr>
          <p:cNvSpPr>
            <a:spLocks noGrp="1"/>
          </p:cNvSpPr>
          <p:nvPr>
            <p:ph type="dt" sz="half" idx="10"/>
          </p:nvPr>
        </p:nvSpPr>
        <p:spPr/>
        <p:txBody>
          <a:bodyPr/>
          <a:lstStyle/>
          <a:p>
            <a:fld id="{877204F1-0D55-4BF0-9A76-7055F2E9F928}" type="datetime1">
              <a:rPr lang="en-US" smtClean="0"/>
              <a:t>3/11/2022</a:t>
            </a:fld>
            <a:endParaRPr lang="en-US" dirty="0"/>
          </a:p>
        </p:txBody>
      </p:sp>
      <p:sp>
        <p:nvSpPr>
          <p:cNvPr id="6" name="Footer Placeholder 5">
            <a:extLst>
              <a:ext uri="{FF2B5EF4-FFF2-40B4-BE49-F238E27FC236}">
                <a16:creationId xmlns:a16="http://schemas.microsoft.com/office/drawing/2014/main" id="{C6258A25-9FE6-416F-9B5A-541FB4DDC932}"/>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42232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Network-Attached Storage</a:t>
            </a:r>
            <a:endParaRPr lang="en-US" dirty="0"/>
          </a:p>
        </p:txBody>
      </p:sp>
      <p:sp>
        <p:nvSpPr>
          <p:cNvPr id="3" name="Content Placeholder 2"/>
          <p:cNvSpPr>
            <a:spLocks noGrp="1"/>
          </p:cNvSpPr>
          <p:nvPr>
            <p:ph sz="half" idx="1"/>
          </p:nvPr>
        </p:nvSpPr>
        <p:spPr>
          <a:xfrm>
            <a:off x="1117308" y="1701800"/>
            <a:ext cx="5891503" cy="4470400"/>
          </a:xfrm>
        </p:spPr>
        <p:txBody>
          <a:bodyPr>
            <a:normAutofit fontScale="92500" lnSpcReduction="10000"/>
          </a:bodyPr>
          <a:lstStyle/>
          <a:p>
            <a:r>
              <a:rPr lang="en-US" altLang="en-US" dirty="0"/>
              <a:t>Network-attached storage (</a:t>
            </a:r>
            <a:r>
              <a:rPr lang="en-US" altLang="en-US" b="1" dirty="0">
                <a:solidFill>
                  <a:srgbClr val="3366FF"/>
                </a:solidFill>
              </a:rPr>
              <a:t>NAS</a:t>
            </a:r>
            <a:r>
              <a:rPr lang="en-US" altLang="en-US" dirty="0"/>
              <a:t>) is storage made available over a network rather than over a local connection (such as a bus)</a:t>
            </a:r>
          </a:p>
          <a:p>
            <a:pPr lvl="1"/>
            <a:r>
              <a:rPr lang="en-US" altLang="en-US" dirty="0"/>
              <a:t>Remotely attaching to file systems</a:t>
            </a:r>
          </a:p>
          <a:p>
            <a:r>
              <a:rPr lang="en-US" altLang="en-US" dirty="0"/>
              <a:t>NFS and CIFS are common protocols</a:t>
            </a:r>
          </a:p>
          <a:p>
            <a:r>
              <a:rPr lang="en-US" altLang="en-US" dirty="0"/>
              <a:t>Implemented via remote procedure calls (RPCs) between host and storage over typically TCP or UDP on IP network</a:t>
            </a:r>
          </a:p>
          <a:p>
            <a:r>
              <a:rPr lang="en-US" altLang="en-US" b="1" dirty="0" err="1">
                <a:solidFill>
                  <a:srgbClr val="3366FF"/>
                </a:solidFill>
              </a:rPr>
              <a:t>iSCSI</a:t>
            </a:r>
            <a:r>
              <a:rPr lang="en-US" altLang="en-US" dirty="0"/>
              <a:t> protocol uses IP network to carry the SCSI protocol</a:t>
            </a:r>
          </a:p>
          <a:p>
            <a:pPr lvl="1"/>
            <a:r>
              <a:rPr lang="en-US" altLang="en-US" dirty="0"/>
              <a:t>Remotely attaching to devices (blocks)</a:t>
            </a:r>
          </a:p>
          <a:p>
            <a:pPr lvl="1"/>
            <a:endParaRPr lang="en-US" alt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EB37DED6-D4C7-42EE-AB49-D2E39E64FDE4}" type="slidenum">
              <a:rPr lang="en-US" smtClean="0"/>
              <a:pPr/>
              <a:t>20</a:t>
            </a:fld>
            <a:endParaRPr lang="en-US"/>
          </a:p>
        </p:txBody>
      </p:sp>
      <p:pic>
        <p:nvPicPr>
          <p:cNvPr id="7" name="Picture 6">
            <a:extLst>
              <a:ext uri="{FF2B5EF4-FFF2-40B4-BE49-F238E27FC236}">
                <a16:creationId xmlns:a16="http://schemas.microsoft.com/office/drawing/2014/main" id="{8C369336-DE0B-4DBB-87D9-C4C73A814C17}"/>
              </a:ext>
            </a:extLst>
          </p:cNvPr>
          <p:cNvPicPr>
            <a:picLocks noChangeAspect="1"/>
          </p:cNvPicPr>
          <p:nvPr/>
        </p:nvPicPr>
        <p:blipFill>
          <a:blip r:embed="rId2"/>
          <a:stretch>
            <a:fillRect/>
          </a:stretch>
        </p:blipFill>
        <p:spPr>
          <a:xfrm>
            <a:off x="6932612" y="1600200"/>
            <a:ext cx="4826000" cy="4953000"/>
          </a:xfrm>
          <a:prstGeom prst="rect">
            <a:avLst/>
          </a:prstGeom>
        </p:spPr>
      </p:pic>
      <p:sp>
        <p:nvSpPr>
          <p:cNvPr id="8" name="Content Placeholder 7">
            <a:extLst>
              <a:ext uri="{FF2B5EF4-FFF2-40B4-BE49-F238E27FC236}">
                <a16:creationId xmlns:a16="http://schemas.microsoft.com/office/drawing/2014/main" id="{2BDD8C3D-E7AC-4246-A258-0D0B629CC614}"/>
              </a:ext>
            </a:extLst>
          </p:cNvPr>
          <p:cNvSpPr>
            <a:spLocks noGrp="1"/>
          </p:cNvSpPr>
          <p:nvPr>
            <p:ph sz="half" idx="2"/>
          </p:nvPr>
        </p:nvSpPr>
        <p:spPr/>
        <p:txBody>
          <a:bodyPr/>
          <a:lstStyle/>
          <a:p>
            <a:endParaRPr lang="en-US" dirty="0"/>
          </a:p>
        </p:txBody>
      </p:sp>
      <p:sp>
        <p:nvSpPr>
          <p:cNvPr id="4" name="Date Placeholder 3">
            <a:extLst>
              <a:ext uri="{FF2B5EF4-FFF2-40B4-BE49-F238E27FC236}">
                <a16:creationId xmlns:a16="http://schemas.microsoft.com/office/drawing/2014/main" id="{88A009DF-2EF0-4065-85F7-FE74D8263754}"/>
              </a:ext>
            </a:extLst>
          </p:cNvPr>
          <p:cNvSpPr>
            <a:spLocks noGrp="1"/>
          </p:cNvSpPr>
          <p:nvPr>
            <p:ph type="dt" sz="half" idx="10"/>
          </p:nvPr>
        </p:nvSpPr>
        <p:spPr/>
        <p:txBody>
          <a:bodyPr/>
          <a:lstStyle/>
          <a:p>
            <a:fld id="{93D3BB6B-6578-49CD-8D93-84BD42F7A544}" type="datetime1">
              <a:rPr lang="en-US" smtClean="0"/>
              <a:t>3/11/2022</a:t>
            </a:fld>
            <a:endParaRPr lang="en-US"/>
          </a:p>
        </p:txBody>
      </p:sp>
      <p:sp>
        <p:nvSpPr>
          <p:cNvPr id="5" name="Footer Placeholder 4">
            <a:extLst>
              <a:ext uri="{FF2B5EF4-FFF2-40B4-BE49-F238E27FC236}">
                <a16:creationId xmlns:a16="http://schemas.microsoft.com/office/drawing/2014/main" id="{32872BB0-1BDC-4FB4-B2BB-7CDABF9FE738}"/>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24941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1AC8-66F8-40CC-BFC3-46D43EE520B3}"/>
              </a:ext>
            </a:extLst>
          </p:cNvPr>
          <p:cNvSpPr>
            <a:spLocks noGrp="1"/>
          </p:cNvSpPr>
          <p:nvPr>
            <p:ph type="title"/>
          </p:nvPr>
        </p:nvSpPr>
        <p:spPr>
          <a:xfrm>
            <a:off x="1217611" y="76200"/>
            <a:ext cx="10057051" cy="914400"/>
          </a:xfrm>
        </p:spPr>
        <p:txBody>
          <a:bodyPr/>
          <a:lstStyle/>
          <a:p>
            <a:r>
              <a:rPr lang="en-US" dirty="0"/>
              <a:t>Difference between SAN Vs NAS</a:t>
            </a:r>
          </a:p>
        </p:txBody>
      </p:sp>
      <p:pic>
        <p:nvPicPr>
          <p:cNvPr id="8" name="Content Placeholder 7">
            <a:extLst>
              <a:ext uri="{FF2B5EF4-FFF2-40B4-BE49-F238E27FC236}">
                <a16:creationId xmlns:a16="http://schemas.microsoft.com/office/drawing/2014/main" id="{7F734627-5D71-47DD-817A-B22FD40A7A7F}"/>
              </a:ext>
            </a:extLst>
          </p:cNvPr>
          <p:cNvPicPr>
            <a:picLocks noGrp="1" noChangeAspect="1"/>
          </p:cNvPicPr>
          <p:nvPr>
            <p:ph idx="1"/>
          </p:nvPr>
        </p:nvPicPr>
        <p:blipFill>
          <a:blip r:embed="rId2"/>
          <a:stretch>
            <a:fillRect/>
          </a:stretch>
        </p:blipFill>
        <p:spPr>
          <a:xfrm>
            <a:off x="596415" y="1676400"/>
            <a:ext cx="10223986" cy="4127500"/>
          </a:xfrm>
        </p:spPr>
      </p:pic>
      <p:sp>
        <p:nvSpPr>
          <p:cNvPr id="5" name="Slide Number Placeholder 4">
            <a:extLst>
              <a:ext uri="{FF2B5EF4-FFF2-40B4-BE49-F238E27FC236}">
                <a16:creationId xmlns:a16="http://schemas.microsoft.com/office/drawing/2014/main" id="{9FD23C87-7767-4154-B991-14C4C51D9C07}"/>
              </a:ext>
            </a:extLst>
          </p:cNvPr>
          <p:cNvSpPr>
            <a:spLocks noGrp="1"/>
          </p:cNvSpPr>
          <p:nvPr>
            <p:ph type="sldNum" sz="quarter" idx="12"/>
          </p:nvPr>
        </p:nvSpPr>
        <p:spPr/>
        <p:txBody>
          <a:bodyPr/>
          <a:lstStyle/>
          <a:p>
            <a:fld id="{EB37DED6-D4C7-42EE-AB49-D2E39E64FDE4}" type="slidenum">
              <a:rPr lang="en-US" smtClean="0"/>
              <a:pPr/>
              <a:t>21</a:t>
            </a:fld>
            <a:endParaRPr lang="en-US"/>
          </a:p>
        </p:txBody>
      </p:sp>
      <p:sp>
        <p:nvSpPr>
          <p:cNvPr id="3" name="Date Placeholder 2">
            <a:extLst>
              <a:ext uri="{FF2B5EF4-FFF2-40B4-BE49-F238E27FC236}">
                <a16:creationId xmlns:a16="http://schemas.microsoft.com/office/drawing/2014/main" id="{D16762E3-BD88-4CA6-9E15-1C7E559D4F39}"/>
              </a:ext>
            </a:extLst>
          </p:cNvPr>
          <p:cNvSpPr>
            <a:spLocks noGrp="1"/>
          </p:cNvSpPr>
          <p:nvPr>
            <p:ph type="dt" sz="half" idx="10"/>
          </p:nvPr>
        </p:nvSpPr>
        <p:spPr/>
        <p:txBody>
          <a:bodyPr/>
          <a:lstStyle/>
          <a:p>
            <a:fld id="{B152FFB8-4199-4B5A-A693-4FC75CA2576F}" type="datetime1">
              <a:rPr lang="en-US" smtClean="0"/>
              <a:t>3/11/2022</a:t>
            </a:fld>
            <a:endParaRPr lang="en-US" dirty="0"/>
          </a:p>
        </p:txBody>
      </p:sp>
      <p:sp>
        <p:nvSpPr>
          <p:cNvPr id="4" name="Footer Placeholder 3">
            <a:extLst>
              <a:ext uri="{FF2B5EF4-FFF2-40B4-BE49-F238E27FC236}">
                <a16:creationId xmlns:a16="http://schemas.microsoft.com/office/drawing/2014/main" id="{793DBE81-24F4-43BD-982C-C41949870C80}"/>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83433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BAA076-4D90-4BBB-BE58-5F3AA18AD53D}"/>
              </a:ext>
            </a:extLst>
          </p:cNvPr>
          <p:cNvSpPr>
            <a:spLocks noGrp="1"/>
          </p:cNvSpPr>
          <p:nvPr>
            <p:ph idx="1"/>
          </p:nvPr>
        </p:nvSpPr>
        <p:spPr>
          <a:xfrm>
            <a:off x="760412" y="228600"/>
            <a:ext cx="10514251" cy="5943600"/>
          </a:xfrm>
        </p:spPr>
        <p:txBody>
          <a:bodyPr/>
          <a:lstStyle/>
          <a:p>
            <a:r>
              <a:rPr lang="en-US" sz="5400" dirty="0"/>
              <a:t>Disk Scheduling</a:t>
            </a:r>
          </a:p>
          <a:p>
            <a:pPr lvl="1"/>
            <a:r>
              <a:rPr lang="en-US" sz="2400" dirty="0"/>
              <a:t>Introduction to Disk Scheduling</a:t>
            </a:r>
          </a:p>
          <a:p>
            <a:pPr lvl="1"/>
            <a:r>
              <a:rPr lang="en-US" sz="2400" dirty="0"/>
              <a:t> Why Disk Scheduling is Important</a:t>
            </a:r>
          </a:p>
          <a:p>
            <a:pPr lvl="1"/>
            <a:r>
              <a:rPr lang="en-US" sz="2400" dirty="0"/>
              <a:t>Disk Scheduling Algorithms</a:t>
            </a:r>
          </a:p>
          <a:p>
            <a:pPr lvl="2"/>
            <a:r>
              <a:rPr lang="en-US" sz="2400" dirty="0"/>
              <a:t>FCFS</a:t>
            </a:r>
          </a:p>
          <a:p>
            <a:pPr lvl="2"/>
            <a:r>
              <a:rPr lang="en-US" sz="2400" dirty="0"/>
              <a:t>SSTF</a:t>
            </a:r>
          </a:p>
          <a:p>
            <a:pPr lvl="2"/>
            <a:r>
              <a:rPr lang="en-US" sz="2400" dirty="0"/>
              <a:t>SCAN</a:t>
            </a:r>
          </a:p>
          <a:p>
            <a:pPr lvl="2"/>
            <a:r>
              <a:rPr lang="en-US" sz="2400" dirty="0"/>
              <a:t>C-SCAN</a:t>
            </a:r>
          </a:p>
          <a:p>
            <a:pPr lvl="2"/>
            <a:r>
              <a:rPr lang="en-US" sz="2400" dirty="0"/>
              <a:t>LOOK</a:t>
            </a:r>
          </a:p>
          <a:p>
            <a:pPr lvl="2"/>
            <a:r>
              <a:rPr lang="en-US" sz="2400" dirty="0"/>
              <a:t>C-LOOK</a:t>
            </a:r>
          </a:p>
          <a:p>
            <a:pPr marL="426645" lvl="1" indent="0">
              <a:buNone/>
            </a:pPr>
            <a:r>
              <a:rPr lang="en-US" sz="2400" dirty="0"/>
              <a:t>- Disk Management</a:t>
            </a:r>
          </a:p>
          <a:p>
            <a:pPr lvl="1"/>
            <a:endParaRPr lang="en-US" sz="2400" dirty="0"/>
          </a:p>
          <a:p>
            <a:pPr lvl="1"/>
            <a:endParaRPr lang="en-US" sz="5000" dirty="0"/>
          </a:p>
          <a:p>
            <a:endParaRPr lang="en-US" dirty="0"/>
          </a:p>
        </p:txBody>
      </p:sp>
      <p:sp>
        <p:nvSpPr>
          <p:cNvPr id="5" name="Slide Number Placeholder 4">
            <a:extLst>
              <a:ext uri="{FF2B5EF4-FFF2-40B4-BE49-F238E27FC236}">
                <a16:creationId xmlns:a16="http://schemas.microsoft.com/office/drawing/2014/main" id="{5B3356E0-C9FD-4217-A04A-85802650D965}"/>
              </a:ext>
            </a:extLst>
          </p:cNvPr>
          <p:cNvSpPr>
            <a:spLocks noGrp="1"/>
          </p:cNvSpPr>
          <p:nvPr>
            <p:ph type="sldNum" sz="quarter" idx="12"/>
          </p:nvPr>
        </p:nvSpPr>
        <p:spPr/>
        <p:txBody>
          <a:bodyPr/>
          <a:lstStyle/>
          <a:p>
            <a:fld id="{EB37DED6-D4C7-42EE-AB49-D2E39E64FDE4}" type="slidenum">
              <a:rPr lang="en-US" smtClean="0"/>
              <a:pPr/>
              <a:t>22</a:t>
            </a:fld>
            <a:endParaRPr lang="en-US"/>
          </a:p>
        </p:txBody>
      </p:sp>
      <p:sp>
        <p:nvSpPr>
          <p:cNvPr id="2" name="Date Placeholder 1">
            <a:extLst>
              <a:ext uri="{FF2B5EF4-FFF2-40B4-BE49-F238E27FC236}">
                <a16:creationId xmlns:a16="http://schemas.microsoft.com/office/drawing/2014/main" id="{65ABFA33-AEBA-41A0-BD34-FA2CE1F60BB2}"/>
              </a:ext>
            </a:extLst>
          </p:cNvPr>
          <p:cNvSpPr>
            <a:spLocks noGrp="1"/>
          </p:cNvSpPr>
          <p:nvPr>
            <p:ph type="dt" sz="half" idx="10"/>
          </p:nvPr>
        </p:nvSpPr>
        <p:spPr/>
        <p:txBody>
          <a:bodyPr/>
          <a:lstStyle/>
          <a:p>
            <a:fld id="{DDE5C1E3-BF14-48BA-9883-1965E49D4D37}" type="datetime1">
              <a:rPr lang="en-US" smtClean="0"/>
              <a:t>3/11/2022</a:t>
            </a:fld>
            <a:endParaRPr lang="en-US" dirty="0"/>
          </a:p>
        </p:txBody>
      </p:sp>
      <p:sp>
        <p:nvSpPr>
          <p:cNvPr id="3" name="Footer Placeholder 2">
            <a:extLst>
              <a:ext uri="{FF2B5EF4-FFF2-40B4-BE49-F238E27FC236}">
                <a16:creationId xmlns:a16="http://schemas.microsoft.com/office/drawing/2014/main" id="{2C85B62C-D7AE-4E9D-AA6D-95EDF548404C}"/>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52050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5800"/>
          </a:xfrm>
        </p:spPr>
        <p:txBody>
          <a:bodyPr>
            <a:normAutofit fontScale="90000"/>
          </a:bodyPr>
          <a:lstStyle/>
          <a:p>
            <a:r>
              <a:rPr lang="en-US" altLang="en-US" dirty="0"/>
              <a:t>Disk Scheduling</a:t>
            </a:r>
            <a:endParaRPr lang="en-US" dirty="0"/>
          </a:p>
        </p:txBody>
      </p:sp>
      <p:sp>
        <p:nvSpPr>
          <p:cNvPr id="3" name="Content Placeholder 2"/>
          <p:cNvSpPr>
            <a:spLocks noGrp="1"/>
          </p:cNvSpPr>
          <p:nvPr>
            <p:ph sz="half" idx="1"/>
          </p:nvPr>
        </p:nvSpPr>
        <p:spPr>
          <a:xfrm>
            <a:off x="989012" y="685800"/>
            <a:ext cx="10972799" cy="6019800"/>
          </a:xfrm>
        </p:spPr>
        <p:txBody>
          <a:bodyPr>
            <a:noAutofit/>
          </a:bodyPr>
          <a:lstStyle/>
          <a:p>
            <a:pPr marL="0" indent="0">
              <a:buNone/>
            </a:pPr>
            <a:r>
              <a:rPr lang="en-US" altLang="en-US" sz="2000" dirty="0"/>
              <a:t>What is Disk Scheduling?</a:t>
            </a:r>
          </a:p>
          <a:p>
            <a:pPr marL="0" indent="457200">
              <a:lnSpc>
                <a:spcPct val="120000"/>
              </a:lnSpc>
              <a:spcBef>
                <a:spcPts val="0"/>
              </a:spcBef>
              <a:buNone/>
            </a:pPr>
            <a:r>
              <a:rPr lang="en-US" sz="2000" dirty="0"/>
              <a:t>Disk scheduling is done by operating systems to schedule I/O requests arriving for the disk. Disk scheduling is also known as I/O scheduling.</a:t>
            </a:r>
            <a:endParaRPr lang="en-US" altLang="en-US" sz="2000" dirty="0"/>
          </a:p>
          <a:p>
            <a:pPr indent="457200">
              <a:lnSpc>
                <a:spcPct val="120000"/>
              </a:lnSpc>
              <a:spcBef>
                <a:spcPts val="0"/>
              </a:spcBef>
            </a:pPr>
            <a:r>
              <a:rPr lang="en-US" altLang="en-US" sz="2000" dirty="0"/>
              <a:t>The operating system is responsible for using hardware efficiently — for the disk drives, this means having a fast access time and disk bandwidth</a:t>
            </a:r>
          </a:p>
          <a:p>
            <a:pPr indent="457200">
              <a:lnSpc>
                <a:spcPct val="120000"/>
              </a:lnSpc>
              <a:spcBef>
                <a:spcPts val="0"/>
              </a:spcBef>
            </a:pPr>
            <a:r>
              <a:rPr lang="en-US" altLang="en-US" sz="2000" dirty="0"/>
              <a:t>Minimize seek time</a:t>
            </a:r>
          </a:p>
          <a:p>
            <a:pPr indent="457200">
              <a:lnSpc>
                <a:spcPct val="120000"/>
              </a:lnSpc>
              <a:spcBef>
                <a:spcPts val="0"/>
              </a:spcBef>
            </a:pPr>
            <a:r>
              <a:rPr lang="en-US" altLang="en-US" sz="2000" dirty="0"/>
              <a:t>Seek time </a:t>
            </a:r>
            <a:r>
              <a:rPr lang="en-US" altLang="en-US" sz="2000" dirty="0">
                <a:sym typeface="Symbol" panose="05050102010706020507" pitchFamily="18" charset="2"/>
              </a:rPr>
              <a:t> seek distance</a:t>
            </a:r>
          </a:p>
          <a:p>
            <a:pPr indent="457200">
              <a:lnSpc>
                <a:spcPct val="120000"/>
              </a:lnSpc>
              <a:spcBef>
                <a:spcPts val="0"/>
              </a:spcBef>
            </a:pPr>
            <a:r>
              <a:rPr lang="en-US" altLang="en-US" sz="2000" dirty="0">
                <a:sym typeface="Symbol" panose="05050102010706020507" pitchFamily="18" charset="2"/>
              </a:rPr>
              <a:t>Disk bandwidth is the total number of bytes transferred, divided by the total time between the first request for service and the completion of the last transfer</a:t>
            </a:r>
            <a:endParaRPr lang="en-US" altLang="en-US" sz="2000" dirty="0"/>
          </a:p>
          <a:p>
            <a:pPr indent="457200">
              <a:lnSpc>
                <a:spcPct val="120000"/>
              </a:lnSpc>
              <a:spcBef>
                <a:spcPts val="0"/>
              </a:spcBef>
              <a:tabLst>
                <a:tab pos="1708150" algn="l"/>
              </a:tabLst>
            </a:pPr>
            <a:r>
              <a:rPr lang="en-US" altLang="en-US" sz="2000" dirty="0"/>
              <a:t>There are many sources of disk I/O request</a:t>
            </a:r>
          </a:p>
          <a:p>
            <a:pPr lvl="1" indent="457200">
              <a:lnSpc>
                <a:spcPct val="120000"/>
              </a:lnSpc>
              <a:spcBef>
                <a:spcPts val="0"/>
              </a:spcBef>
              <a:tabLst>
                <a:tab pos="1708150" algn="l"/>
              </a:tabLst>
            </a:pPr>
            <a:r>
              <a:rPr lang="en-US" altLang="en-US" dirty="0"/>
              <a:t>OS</a:t>
            </a:r>
          </a:p>
          <a:p>
            <a:pPr lvl="1" indent="457200">
              <a:lnSpc>
                <a:spcPct val="120000"/>
              </a:lnSpc>
              <a:spcBef>
                <a:spcPts val="0"/>
              </a:spcBef>
              <a:tabLst>
                <a:tab pos="1708150" algn="l"/>
              </a:tabLst>
            </a:pPr>
            <a:r>
              <a:rPr lang="en-US" altLang="en-US" dirty="0"/>
              <a:t>System processes</a:t>
            </a:r>
          </a:p>
          <a:p>
            <a:pPr lvl="1" indent="457200">
              <a:lnSpc>
                <a:spcPct val="120000"/>
              </a:lnSpc>
              <a:spcBef>
                <a:spcPts val="0"/>
              </a:spcBef>
              <a:tabLst>
                <a:tab pos="1708150" algn="l"/>
              </a:tabLst>
            </a:pPr>
            <a:r>
              <a:rPr lang="en-US" altLang="en-US" dirty="0"/>
              <a:t>Users processes</a:t>
            </a:r>
          </a:p>
          <a:p>
            <a:pPr indent="457200">
              <a:lnSpc>
                <a:spcPct val="120000"/>
              </a:lnSpc>
              <a:spcBef>
                <a:spcPts val="0"/>
              </a:spcBef>
              <a:tabLst>
                <a:tab pos="1708150" algn="l"/>
              </a:tabLst>
            </a:pPr>
            <a:r>
              <a:rPr lang="en-US" altLang="en-US" sz="2000" dirty="0"/>
              <a:t>I/O request includes input or output mode, disk address, memory address, number of sectors to transfer</a:t>
            </a:r>
          </a:p>
          <a:p>
            <a:pPr indent="457200">
              <a:lnSpc>
                <a:spcPct val="120000"/>
              </a:lnSpc>
              <a:spcBef>
                <a:spcPts val="0"/>
              </a:spcBef>
              <a:tabLst>
                <a:tab pos="1708150" algn="l"/>
              </a:tabLst>
            </a:pPr>
            <a:r>
              <a:rPr lang="en-US" altLang="en-US" sz="2000" dirty="0"/>
              <a:t>OS maintains queue of requests, per disk or device</a:t>
            </a:r>
          </a:p>
          <a:p>
            <a:pPr indent="457200">
              <a:lnSpc>
                <a:spcPct val="120000"/>
              </a:lnSpc>
              <a:spcBef>
                <a:spcPts val="0"/>
              </a:spcBef>
              <a:tabLst>
                <a:tab pos="1708150" algn="l"/>
              </a:tabLst>
            </a:pPr>
            <a:r>
              <a:rPr lang="en-US" altLang="en-US" sz="2000" dirty="0"/>
              <a:t>Idle disk can immediately work on I/O request, busy disk means work must queue</a:t>
            </a:r>
          </a:p>
          <a:p>
            <a:pPr lvl="1" indent="457200">
              <a:lnSpc>
                <a:spcPct val="120000"/>
              </a:lnSpc>
              <a:spcBef>
                <a:spcPts val="0"/>
              </a:spcBef>
              <a:tabLst>
                <a:tab pos="1708150" algn="l"/>
              </a:tabLst>
            </a:pPr>
            <a:r>
              <a:rPr lang="en-US" altLang="en-US" dirty="0"/>
              <a:t>Optimization algorithms only make sense when a queue exists</a:t>
            </a:r>
          </a:p>
          <a:p>
            <a:endParaRPr lang="en-US" sz="2000"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23</a:t>
            </a:fld>
            <a:endParaRPr lang="en-US"/>
          </a:p>
        </p:txBody>
      </p:sp>
      <p:sp>
        <p:nvSpPr>
          <p:cNvPr id="4" name="Date Placeholder 3">
            <a:extLst>
              <a:ext uri="{FF2B5EF4-FFF2-40B4-BE49-F238E27FC236}">
                <a16:creationId xmlns:a16="http://schemas.microsoft.com/office/drawing/2014/main" id="{E034EC80-53A0-41B1-98DA-CB9BADF2C124}"/>
              </a:ext>
            </a:extLst>
          </p:cNvPr>
          <p:cNvSpPr>
            <a:spLocks noGrp="1"/>
          </p:cNvSpPr>
          <p:nvPr>
            <p:ph type="dt" sz="half" idx="10"/>
          </p:nvPr>
        </p:nvSpPr>
        <p:spPr/>
        <p:txBody>
          <a:bodyPr/>
          <a:lstStyle/>
          <a:p>
            <a:fld id="{4491ACDF-4BF2-4480-8BEB-5319DACBD320}" type="datetime1">
              <a:rPr lang="en-US" smtClean="0"/>
              <a:t>3/11/2022</a:t>
            </a:fld>
            <a:endParaRPr lang="en-US"/>
          </a:p>
        </p:txBody>
      </p:sp>
      <p:sp>
        <p:nvSpPr>
          <p:cNvPr id="6" name="Footer Placeholder 5">
            <a:extLst>
              <a:ext uri="{FF2B5EF4-FFF2-40B4-BE49-F238E27FC236}">
                <a16:creationId xmlns:a16="http://schemas.microsoft.com/office/drawing/2014/main" id="{DB0E8BF2-9743-45B2-BF06-50B73D9B9823}"/>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8967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AFD7A3-E25E-405E-AFFE-1AE7159FD0B3}"/>
              </a:ext>
            </a:extLst>
          </p:cNvPr>
          <p:cNvSpPr>
            <a:spLocks noGrp="1"/>
          </p:cNvSpPr>
          <p:nvPr>
            <p:ph type="title"/>
          </p:nvPr>
        </p:nvSpPr>
        <p:spPr>
          <a:xfrm>
            <a:off x="1117309" y="76200"/>
            <a:ext cx="10157354" cy="914400"/>
          </a:xfrm>
        </p:spPr>
        <p:txBody>
          <a:bodyPr/>
          <a:lstStyle/>
          <a:p>
            <a:r>
              <a:rPr lang="en-US" dirty="0"/>
              <a:t>Why Disk Scheduling is Important?</a:t>
            </a:r>
          </a:p>
        </p:txBody>
      </p:sp>
      <p:sp>
        <p:nvSpPr>
          <p:cNvPr id="7" name="Content Placeholder 6">
            <a:extLst>
              <a:ext uri="{FF2B5EF4-FFF2-40B4-BE49-F238E27FC236}">
                <a16:creationId xmlns:a16="http://schemas.microsoft.com/office/drawing/2014/main" id="{C36C4AEA-1531-4FFD-8EFD-24053063D518}"/>
              </a:ext>
            </a:extLst>
          </p:cNvPr>
          <p:cNvSpPr>
            <a:spLocks noGrp="1"/>
          </p:cNvSpPr>
          <p:nvPr>
            <p:ph idx="1"/>
          </p:nvPr>
        </p:nvSpPr>
        <p:spPr>
          <a:xfrm>
            <a:off x="1065212" y="914400"/>
            <a:ext cx="10157354" cy="4470400"/>
          </a:xfrm>
        </p:spPr>
        <p:txBody>
          <a:bodyPr>
            <a:normAutofit/>
          </a:bodyPr>
          <a:lstStyle/>
          <a:p>
            <a:pPr algn="l" fontAlgn="base"/>
            <a:r>
              <a:rPr lang="en-US" dirty="0"/>
              <a:t>Disk scheduling is important because:</a:t>
            </a:r>
          </a:p>
          <a:p>
            <a:pPr algn="l" fontAlgn="base">
              <a:buFont typeface="Arial" panose="020B0604020202020204" pitchFamily="34" charset="0"/>
              <a:buChar char="•"/>
            </a:pPr>
            <a:r>
              <a:rPr lang="en-US" dirty="0"/>
              <a:t>Multiple I/O requests may arrive by different processes and only one I/O request can be served at a time by the disk controller. Thus other I/O requests need to wait in the waiting queue and need to be scheduled.</a:t>
            </a:r>
          </a:p>
          <a:p>
            <a:pPr algn="l" fontAlgn="base">
              <a:buFont typeface="Arial" panose="020B0604020202020204" pitchFamily="34" charset="0"/>
              <a:buChar char="•"/>
            </a:pPr>
            <a:r>
              <a:rPr lang="en-US" dirty="0"/>
              <a:t>Two or more request may be far from each other so can result in greater disk arm movement.</a:t>
            </a:r>
          </a:p>
          <a:p>
            <a:pPr algn="l" fontAlgn="base">
              <a:buFont typeface="Arial" panose="020B0604020202020204" pitchFamily="34" charset="0"/>
              <a:buChar char="•"/>
            </a:pPr>
            <a:r>
              <a:rPr lang="en-US" dirty="0"/>
              <a:t>Hard drives are one of the slowest parts of the computer system and thus need to be accessed in an efficient manner.</a:t>
            </a:r>
          </a:p>
          <a:p>
            <a:endParaRPr lang="en-US" dirty="0"/>
          </a:p>
        </p:txBody>
      </p:sp>
      <p:sp>
        <p:nvSpPr>
          <p:cNvPr id="5" name="Slide Number Placeholder 4">
            <a:extLst>
              <a:ext uri="{FF2B5EF4-FFF2-40B4-BE49-F238E27FC236}">
                <a16:creationId xmlns:a16="http://schemas.microsoft.com/office/drawing/2014/main" id="{88875233-499D-4226-B9B7-FD5B75444769}"/>
              </a:ext>
            </a:extLst>
          </p:cNvPr>
          <p:cNvSpPr>
            <a:spLocks noGrp="1"/>
          </p:cNvSpPr>
          <p:nvPr>
            <p:ph type="sldNum" sz="quarter" idx="12"/>
          </p:nvPr>
        </p:nvSpPr>
        <p:spPr/>
        <p:txBody>
          <a:bodyPr/>
          <a:lstStyle/>
          <a:p>
            <a:fld id="{EB37DED6-D4C7-42EE-AB49-D2E39E64FDE4}" type="slidenum">
              <a:rPr lang="en-US" smtClean="0"/>
              <a:pPr/>
              <a:t>24</a:t>
            </a:fld>
            <a:endParaRPr lang="en-US"/>
          </a:p>
        </p:txBody>
      </p:sp>
      <p:sp>
        <p:nvSpPr>
          <p:cNvPr id="2" name="Date Placeholder 1">
            <a:extLst>
              <a:ext uri="{FF2B5EF4-FFF2-40B4-BE49-F238E27FC236}">
                <a16:creationId xmlns:a16="http://schemas.microsoft.com/office/drawing/2014/main" id="{63729392-E576-40CE-B2EA-9D014C200D61}"/>
              </a:ext>
            </a:extLst>
          </p:cNvPr>
          <p:cNvSpPr>
            <a:spLocks noGrp="1"/>
          </p:cNvSpPr>
          <p:nvPr>
            <p:ph type="dt" sz="half" idx="10"/>
          </p:nvPr>
        </p:nvSpPr>
        <p:spPr/>
        <p:txBody>
          <a:bodyPr/>
          <a:lstStyle/>
          <a:p>
            <a:fld id="{04CD945C-0AF7-4F29-B9D9-B495CDB722D4}" type="datetime1">
              <a:rPr lang="en-US" smtClean="0"/>
              <a:t>3/11/2022</a:t>
            </a:fld>
            <a:endParaRPr lang="en-US" dirty="0"/>
          </a:p>
        </p:txBody>
      </p:sp>
      <p:sp>
        <p:nvSpPr>
          <p:cNvPr id="3" name="Footer Placeholder 2">
            <a:extLst>
              <a:ext uri="{FF2B5EF4-FFF2-40B4-BE49-F238E27FC236}">
                <a16:creationId xmlns:a16="http://schemas.microsoft.com/office/drawing/2014/main" id="{4738DEB2-AA1E-4C10-9913-37A200AB17F6}"/>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3522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lstStyle/>
          <a:p>
            <a:r>
              <a:rPr lang="en-US" altLang="en-US" dirty="0"/>
              <a:t>Disk Scheduling (Cont.)</a:t>
            </a:r>
            <a:endParaRPr lang="en-US" dirty="0"/>
          </a:p>
        </p:txBody>
      </p:sp>
      <p:sp>
        <p:nvSpPr>
          <p:cNvPr id="3" name="Content Placeholder 2"/>
          <p:cNvSpPr>
            <a:spLocks noGrp="1"/>
          </p:cNvSpPr>
          <p:nvPr>
            <p:ph sz="half" idx="1"/>
          </p:nvPr>
        </p:nvSpPr>
        <p:spPr>
          <a:xfrm>
            <a:off x="1117308" y="1219200"/>
            <a:ext cx="9701503" cy="4953000"/>
          </a:xfrm>
        </p:spPr>
        <p:txBody>
          <a:bodyPr/>
          <a:lstStyle/>
          <a:p>
            <a:pPr>
              <a:tabLst>
                <a:tab pos="1708150" algn="l"/>
              </a:tabLst>
            </a:pPr>
            <a:r>
              <a:rPr lang="en-US" altLang="en-US" dirty="0"/>
              <a:t>Note that drive controllers have small buffers and can manage a queue of I/O requests (of varying </a:t>
            </a:r>
            <a:r>
              <a:rPr lang="ja-JP" altLang="en-US" dirty="0"/>
              <a:t>“</a:t>
            </a:r>
            <a:r>
              <a:rPr lang="en-US" altLang="ja-JP" dirty="0"/>
              <a:t>depth</a:t>
            </a:r>
            <a:r>
              <a:rPr lang="ja-JP" altLang="en-US" dirty="0"/>
              <a:t>”</a:t>
            </a:r>
            <a:r>
              <a:rPr lang="en-US" altLang="ja-JP" dirty="0"/>
              <a:t>)</a:t>
            </a:r>
            <a:endParaRPr lang="en-US" altLang="en-US" dirty="0"/>
          </a:p>
          <a:p>
            <a:pPr>
              <a:tabLst>
                <a:tab pos="1708150" algn="l"/>
              </a:tabLst>
            </a:pPr>
            <a:r>
              <a:rPr lang="en-US" altLang="en-US" dirty="0"/>
              <a:t>Several algorithms exist to schedule the servicing of disk I/O requests</a:t>
            </a:r>
          </a:p>
          <a:p>
            <a:pPr>
              <a:tabLst>
                <a:tab pos="1708150" algn="l"/>
              </a:tabLst>
            </a:pPr>
            <a:r>
              <a:rPr lang="en-US" altLang="en-US" dirty="0"/>
              <a:t>The analysis is true for one or many platters</a:t>
            </a:r>
          </a:p>
          <a:p>
            <a:pPr marL="0" indent="0">
              <a:buNone/>
            </a:pP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25</a:t>
            </a:fld>
            <a:endParaRPr lang="en-US"/>
          </a:p>
        </p:txBody>
      </p:sp>
      <p:sp>
        <p:nvSpPr>
          <p:cNvPr id="4" name="Date Placeholder 3">
            <a:extLst>
              <a:ext uri="{FF2B5EF4-FFF2-40B4-BE49-F238E27FC236}">
                <a16:creationId xmlns:a16="http://schemas.microsoft.com/office/drawing/2014/main" id="{2B5C2FA2-6CF9-4209-A62B-008A3EBE344B}"/>
              </a:ext>
            </a:extLst>
          </p:cNvPr>
          <p:cNvSpPr>
            <a:spLocks noGrp="1"/>
          </p:cNvSpPr>
          <p:nvPr>
            <p:ph type="dt" sz="half" idx="10"/>
          </p:nvPr>
        </p:nvSpPr>
        <p:spPr/>
        <p:txBody>
          <a:bodyPr/>
          <a:lstStyle/>
          <a:p>
            <a:fld id="{484D429D-2B9A-443C-9EF3-639B0D6C771F}" type="datetime1">
              <a:rPr lang="en-US" smtClean="0"/>
              <a:t>3/11/2022</a:t>
            </a:fld>
            <a:endParaRPr lang="en-US"/>
          </a:p>
        </p:txBody>
      </p:sp>
      <p:sp>
        <p:nvSpPr>
          <p:cNvPr id="6" name="Footer Placeholder 5">
            <a:extLst>
              <a:ext uri="{FF2B5EF4-FFF2-40B4-BE49-F238E27FC236}">
                <a16:creationId xmlns:a16="http://schemas.microsoft.com/office/drawing/2014/main" id="{01CE6B4B-EF1C-4931-90A3-65F5E77EE244}"/>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24832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76C-8859-4530-A18A-CCBF78164E9C}"/>
              </a:ext>
            </a:extLst>
          </p:cNvPr>
          <p:cNvSpPr>
            <a:spLocks noGrp="1"/>
          </p:cNvSpPr>
          <p:nvPr>
            <p:ph type="title"/>
          </p:nvPr>
        </p:nvSpPr>
        <p:spPr/>
        <p:txBody>
          <a:bodyPr/>
          <a:lstStyle/>
          <a:p>
            <a:r>
              <a:rPr lang="en-US" dirty="0"/>
              <a:t>Disk Scheduling Algorithms</a:t>
            </a:r>
          </a:p>
        </p:txBody>
      </p:sp>
      <p:sp>
        <p:nvSpPr>
          <p:cNvPr id="6" name="Content Placeholder 5">
            <a:extLst>
              <a:ext uri="{FF2B5EF4-FFF2-40B4-BE49-F238E27FC236}">
                <a16:creationId xmlns:a16="http://schemas.microsoft.com/office/drawing/2014/main" id="{38460DB3-45D2-4E4D-B3A4-3FFC4EEA204C}"/>
              </a:ext>
            </a:extLst>
          </p:cNvPr>
          <p:cNvSpPr>
            <a:spLocks noGrp="1"/>
          </p:cNvSpPr>
          <p:nvPr>
            <p:ph idx="1"/>
          </p:nvPr>
        </p:nvSpPr>
        <p:spPr/>
        <p:txBody>
          <a:bodyPr/>
          <a:lstStyle/>
          <a:p>
            <a:pPr lvl="1"/>
            <a:r>
              <a:rPr lang="en-US" sz="2400" dirty="0"/>
              <a:t>Disk Scheduling Algorithms</a:t>
            </a:r>
          </a:p>
          <a:p>
            <a:pPr lvl="2"/>
            <a:r>
              <a:rPr lang="en-US" sz="2400" dirty="0"/>
              <a:t>FCFS</a:t>
            </a:r>
          </a:p>
          <a:p>
            <a:pPr lvl="2"/>
            <a:r>
              <a:rPr lang="en-US" sz="2400" dirty="0"/>
              <a:t>SSTF</a:t>
            </a:r>
          </a:p>
          <a:p>
            <a:pPr lvl="2"/>
            <a:r>
              <a:rPr lang="en-US" sz="2400" dirty="0"/>
              <a:t>SCAN</a:t>
            </a:r>
          </a:p>
          <a:p>
            <a:pPr lvl="2"/>
            <a:r>
              <a:rPr lang="en-US" sz="2400" dirty="0"/>
              <a:t>C-SCAN</a:t>
            </a:r>
          </a:p>
          <a:p>
            <a:pPr lvl="2"/>
            <a:r>
              <a:rPr lang="en-US" sz="2400" dirty="0"/>
              <a:t>LOOK</a:t>
            </a:r>
          </a:p>
          <a:p>
            <a:pPr lvl="2"/>
            <a:r>
              <a:rPr lang="en-US" sz="2400" dirty="0"/>
              <a:t>C-LOOK</a:t>
            </a:r>
          </a:p>
          <a:p>
            <a:endParaRPr lang="en-US" dirty="0"/>
          </a:p>
        </p:txBody>
      </p:sp>
      <p:sp>
        <p:nvSpPr>
          <p:cNvPr id="5" name="Slide Number Placeholder 4">
            <a:extLst>
              <a:ext uri="{FF2B5EF4-FFF2-40B4-BE49-F238E27FC236}">
                <a16:creationId xmlns:a16="http://schemas.microsoft.com/office/drawing/2014/main" id="{12EEB9FB-5A56-4E2E-992E-DEDDC0AC636B}"/>
              </a:ext>
            </a:extLst>
          </p:cNvPr>
          <p:cNvSpPr>
            <a:spLocks noGrp="1"/>
          </p:cNvSpPr>
          <p:nvPr>
            <p:ph type="sldNum" sz="quarter" idx="12"/>
          </p:nvPr>
        </p:nvSpPr>
        <p:spPr/>
        <p:txBody>
          <a:bodyPr/>
          <a:lstStyle/>
          <a:p>
            <a:fld id="{EB37DED6-D4C7-42EE-AB49-D2E39E64FDE4}" type="slidenum">
              <a:rPr lang="en-US" smtClean="0"/>
              <a:pPr/>
              <a:t>26</a:t>
            </a:fld>
            <a:endParaRPr lang="en-US"/>
          </a:p>
        </p:txBody>
      </p:sp>
      <p:sp>
        <p:nvSpPr>
          <p:cNvPr id="3" name="Date Placeholder 2">
            <a:extLst>
              <a:ext uri="{FF2B5EF4-FFF2-40B4-BE49-F238E27FC236}">
                <a16:creationId xmlns:a16="http://schemas.microsoft.com/office/drawing/2014/main" id="{6BFAEF0E-76BF-45F4-8CEA-482A5B5932A4}"/>
              </a:ext>
            </a:extLst>
          </p:cNvPr>
          <p:cNvSpPr>
            <a:spLocks noGrp="1"/>
          </p:cNvSpPr>
          <p:nvPr>
            <p:ph type="dt" sz="half" idx="10"/>
          </p:nvPr>
        </p:nvSpPr>
        <p:spPr/>
        <p:txBody>
          <a:bodyPr/>
          <a:lstStyle/>
          <a:p>
            <a:fld id="{5B4DDEEC-43B7-41B9-A7D4-81CF9B89986D}" type="datetime1">
              <a:rPr lang="en-US" smtClean="0"/>
              <a:t>3/11/2022</a:t>
            </a:fld>
            <a:endParaRPr lang="en-US" dirty="0"/>
          </a:p>
        </p:txBody>
      </p:sp>
      <p:sp>
        <p:nvSpPr>
          <p:cNvPr id="4" name="Footer Placeholder 3">
            <a:extLst>
              <a:ext uri="{FF2B5EF4-FFF2-40B4-BE49-F238E27FC236}">
                <a16:creationId xmlns:a16="http://schemas.microsoft.com/office/drawing/2014/main" id="{9017F8E7-788F-4440-AE6F-81E32A6B4032}"/>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4302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02F0E6-074C-4C35-9FAC-B583DD12C41F}"/>
              </a:ext>
            </a:extLst>
          </p:cNvPr>
          <p:cNvSpPr>
            <a:spLocks noGrp="1"/>
          </p:cNvSpPr>
          <p:nvPr>
            <p:ph type="title"/>
          </p:nvPr>
        </p:nvSpPr>
        <p:spPr/>
        <p:txBody>
          <a:bodyPr/>
          <a:lstStyle/>
          <a:p>
            <a:r>
              <a:rPr lang="en-US" altLang="en-US" dirty="0"/>
              <a:t>Disk Scheduling Algorithm - Example</a:t>
            </a:r>
            <a:endParaRPr lang="en-US" dirty="0"/>
          </a:p>
        </p:txBody>
      </p:sp>
      <p:sp>
        <p:nvSpPr>
          <p:cNvPr id="7" name="Content Placeholder 6">
            <a:extLst>
              <a:ext uri="{FF2B5EF4-FFF2-40B4-BE49-F238E27FC236}">
                <a16:creationId xmlns:a16="http://schemas.microsoft.com/office/drawing/2014/main" id="{D0BD1573-3893-4052-8F3C-B732D3B85204}"/>
              </a:ext>
            </a:extLst>
          </p:cNvPr>
          <p:cNvSpPr>
            <a:spLocks noGrp="1"/>
          </p:cNvSpPr>
          <p:nvPr>
            <p:ph idx="1"/>
          </p:nvPr>
        </p:nvSpPr>
        <p:spPr/>
        <p:txBody>
          <a:bodyPr/>
          <a:lstStyle/>
          <a:p>
            <a:r>
              <a:rPr lang="en-US" sz="2400" dirty="0"/>
              <a:t>Consider a disk queue with requests for I/O to blocks on cylinders 98, 183, 41, 122, 14, 124, 65, 67. The FCFS,SSTF,SCAN,C-SCAN,LOOK, and C-LOOK scheduling algorithm is used. The head is initially at cylinder number 53. The cylinders are numbered from 0 to 199. The total head movement (in number of cylinders) incurred while servicing these requests is _______.</a:t>
            </a:r>
            <a:endParaRPr lang="en-US" dirty="0"/>
          </a:p>
        </p:txBody>
      </p:sp>
      <p:sp>
        <p:nvSpPr>
          <p:cNvPr id="5" name="Slide Number Placeholder 4">
            <a:extLst>
              <a:ext uri="{FF2B5EF4-FFF2-40B4-BE49-F238E27FC236}">
                <a16:creationId xmlns:a16="http://schemas.microsoft.com/office/drawing/2014/main" id="{A5ACE185-1718-4752-8E39-93D3B3D2B4EF}"/>
              </a:ext>
            </a:extLst>
          </p:cNvPr>
          <p:cNvSpPr>
            <a:spLocks noGrp="1"/>
          </p:cNvSpPr>
          <p:nvPr>
            <p:ph type="sldNum" sz="quarter" idx="12"/>
          </p:nvPr>
        </p:nvSpPr>
        <p:spPr/>
        <p:txBody>
          <a:bodyPr/>
          <a:lstStyle/>
          <a:p>
            <a:fld id="{EB37DED6-D4C7-42EE-AB49-D2E39E64FDE4}" type="slidenum">
              <a:rPr lang="en-US" smtClean="0"/>
              <a:pPr/>
              <a:t>27</a:t>
            </a:fld>
            <a:endParaRPr lang="en-US"/>
          </a:p>
        </p:txBody>
      </p:sp>
      <p:sp>
        <p:nvSpPr>
          <p:cNvPr id="2" name="Date Placeholder 1">
            <a:extLst>
              <a:ext uri="{FF2B5EF4-FFF2-40B4-BE49-F238E27FC236}">
                <a16:creationId xmlns:a16="http://schemas.microsoft.com/office/drawing/2014/main" id="{2F0ECCCD-7D71-4F5C-8C54-50C96C23278D}"/>
              </a:ext>
            </a:extLst>
          </p:cNvPr>
          <p:cNvSpPr>
            <a:spLocks noGrp="1"/>
          </p:cNvSpPr>
          <p:nvPr>
            <p:ph type="dt" sz="half" idx="10"/>
          </p:nvPr>
        </p:nvSpPr>
        <p:spPr/>
        <p:txBody>
          <a:bodyPr/>
          <a:lstStyle/>
          <a:p>
            <a:fld id="{62E6890A-0BB0-454B-A5E9-D6C9784DE9E8}" type="datetime1">
              <a:rPr lang="en-US" smtClean="0"/>
              <a:t>3/11/2022</a:t>
            </a:fld>
            <a:endParaRPr lang="en-US" dirty="0"/>
          </a:p>
        </p:txBody>
      </p:sp>
      <p:sp>
        <p:nvSpPr>
          <p:cNvPr id="3" name="Footer Placeholder 2">
            <a:extLst>
              <a:ext uri="{FF2B5EF4-FFF2-40B4-BE49-F238E27FC236}">
                <a16:creationId xmlns:a16="http://schemas.microsoft.com/office/drawing/2014/main" id="{4B5623CC-C401-4ACD-8F23-2A56EF72EAEA}"/>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11569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2C7D72-F8BB-48BF-AAC5-54FC8372CCEE}"/>
              </a:ext>
            </a:extLst>
          </p:cNvPr>
          <p:cNvSpPr>
            <a:spLocks noGrp="1"/>
          </p:cNvSpPr>
          <p:nvPr>
            <p:ph type="title"/>
          </p:nvPr>
        </p:nvSpPr>
        <p:spPr>
          <a:xfrm>
            <a:off x="608012" y="76200"/>
            <a:ext cx="10666651" cy="643295"/>
          </a:xfrm>
        </p:spPr>
        <p:txBody>
          <a:bodyPr>
            <a:normAutofit fontScale="90000"/>
          </a:bodyPr>
          <a:lstStyle/>
          <a:p>
            <a:r>
              <a:rPr lang="en-US" dirty="0"/>
              <a:t>1. FCFS(First Come First Serve)</a:t>
            </a:r>
          </a:p>
        </p:txBody>
      </p:sp>
      <p:sp>
        <p:nvSpPr>
          <p:cNvPr id="7" name="Content Placeholder 6">
            <a:extLst>
              <a:ext uri="{FF2B5EF4-FFF2-40B4-BE49-F238E27FC236}">
                <a16:creationId xmlns:a16="http://schemas.microsoft.com/office/drawing/2014/main" id="{9BF9C966-33EA-4476-A562-A2B899C8CA1C}"/>
              </a:ext>
            </a:extLst>
          </p:cNvPr>
          <p:cNvSpPr>
            <a:spLocks noGrp="1"/>
          </p:cNvSpPr>
          <p:nvPr>
            <p:ph idx="1"/>
          </p:nvPr>
        </p:nvSpPr>
        <p:spPr>
          <a:xfrm>
            <a:off x="836612" y="609600"/>
            <a:ext cx="10438051" cy="6019800"/>
          </a:xfrm>
        </p:spPr>
        <p:txBody>
          <a:bodyPr/>
          <a:lstStyle/>
          <a:p>
            <a:r>
              <a:rPr lang="en-US" sz="1600" b="0" i="0" dirty="0">
                <a:solidFill>
                  <a:srgbClr val="40424E"/>
                </a:solidFill>
                <a:effectLst/>
                <a:latin typeface="urw-din"/>
              </a:rPr>
              <a:t>FCFS is the simplest of all the Disk Scheduling Algorithms. In FCFS, the requests are addressed in the order they arrive in the disk queue.</a:t>
            </a:r>
          </a:p>
          <a:p>
            <a:r>
              <a:rPr lang="en-US" sz="1600" dirty="0">
                <a:latin typeface="urw-din"/>
              </a:rPr>
              <a:t>head is initially at cylinder number 53. The cylinders are numbered from 0 to 199.</a:t>
            </a:r>
            <a:endParaRPr lang="en-US" sz="1600" b="0" i="0" dirty="0">
              <a:solidFill>
                <a:srgbClr val="40424E"/>
              </a:solidFill>
              <a:effectLst/>
              <a:latin typeface="urw-din"/>
            </a:endParaRPr>
          </a:p>
          <a:p>
            <a:r>
              <a:rPr lang="en-US" sz="1600" dirty="0">
                <a:latin typeface="urw-din"/>
              </a:rPr>
              <a:t>98, 183, 41, 122, 14, 124, 65, 67 </a:t>
            </a:r>
          </a:p>
          <a:p>
            <a:endParaRPr lang="en-US" b="0" i="0" dirty="0">
              <a:solidFill>
                <a:srgbClr val="40424E"/>
              </a:solidFill>
              <a:effectLst/>
              <a:latin typeface="urw-din"/>
            </a:endParaRPr>
          </a:p>
          <a:p>
            <a:endParaRPr lang="en-US" dirty="0"/>
          </a:p>
        </p:txBody>
      </p:sp>
      <p:sp>
        <p:nvSpPr>
          <p:cNvPr id="5" name="Slide Number Placeholder 4">
            <a:extLst>
              <a:ext uri="{FF2B5EF4-FFF2-40B4-BE49-F238E27FC236}">
                <a16:creationId xmlns:a16="http://schemas.microsoft.com/office/drawing/2014/main" id="{B07AF694-11EF-4CE4-A6CA-BA6DD459B9C5}"/>
              </a:ext>
            </a:extLst>
          </p:cNvPr>
          <p:cNvSpPr>
            <a:spLocks noGrp="1"/>
          </p:cNvSpPr>
          <p:nvPr>
            <p:ph type="sldNum" sz="quarter" idx="12"/>
          </p:nvPr>
        </p:nvSpPr>
        <p:spPr/>
        <p:txBody>
          <a:bodyPr/>
          <a:lstStyle/>
          <a:p>
            <a:fld id="{EB37DED6-D4C7-42EE-AB49-D2E39E64FDE4}" type="slidenum">
              <a:rPr lang="en-US" smtClean="0"/>
              <a:pPr/>
              <a:t>28</a:t>
            </a:fld>
            <a:endParaRPr lang="en-US"/>
          </a:p>
        </p:txBody>
      </p:sp>
      <p:pic>
        <p:nvPicPr>
          <p:cNvPr id="8" name="Content Placeholder 3">
            <a:extLst>
              <a:ext uri="{FF2B5EF4-FFF2-40B4-BE49-F238E27FC236}">
                <a16:creationId xmlns:a16="http://schemas.microsoft.com/office/drawing/2014/main" id="{3D99D97C-6283-47FD-91A2-C0EB881FD1D3}"/>
              </a:ext>
            </a:extLst>
          </p:cNvPr>
          <p:cNvPicPr>
            <a:picLocks noChangeAspect="1"/>
          </p:cNvPicPr>
          <p:nvPr/>
        </p:nvPicPr>
        <p:blipFill>
          <a:blip r:embed="rId2"/>
          <a:stretch>
            <a:fillRect/>
          </a:stretch>
        </p:blipFill>
        <p:spPr>
          <a:xfrm>
            <a:off x="1217612" y="2159368"/>
            <a:ext cx="9715500" cy="933450"/>
          </a:xfrm>
          <a:prstGeom prst="rect">
            <a:avLst/>
          </a:prstGeom>
        </p:spPr>
      </p:pic>
      <p:sp>
        <p:nvSpPr>
          <p:cNvPr id="9" name="Oval 8">
            <a:extLst>
              <a:ext uri="{FF2B5EF4-FFF2-40B4-BE49-F238E27FC236}">
                <a16:creationId xmlns:a16="http://schemas.microsoft.com/office/drawing/2014/main" id="{FE718D44-4365-42BE-A6C0-FA5164DFCD70}"/>
              </a:ext>
            </a:extLst>
          </p:cNvPr>
          <p:cNvSpPr/>
          <p:nvPr/>
        </p:nvSpPr>
        <p:spPr>
          <a:xfrm>
            <a:off x="4124325" y="3038475"/>
            <a:ext cx="304800" cy="371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0579E95F-4EDF-441D-85BD-DD9ADAF0683E}"/>
              </a:ext>
            </a:extLst>
          </p:cNvPr>
          <p:cNvCxnSpPr>
            <a:cxnSpLocks/>
          </p:cNvCxnSpPr>
          <p:nvPr/>
        </p:nvCxnSpPr>
        <p:spPr>
          <a:xfrm>
            <a:off x="4384488" y="3212674"/>
            <a:ext cx="2492562" cy="397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08EE77E-623F-4DE2-A700-D158784661D2}"/>
              </a:ext>
            </a:extLst>
          </p:cNvPr>
          <p:cNvSpPr txBox="1"/>
          <p:nvPr/>
        </p:nvSpPr>
        <p:spPr>
          <a:xfrm>
            <a:off x="5086350" y="3038475"/>
            <a:ext cx="1428750" cy="338554"/>
          </a:xfrm>
          <a:prstGeom prst="rect">
            <a:avLst/>
          </a:prstGeom>
          <a:noFill/>
        </p:spPr>
        <p:txBody>
          <a:bodyPr wrap="square" rtlCol="0">
            <a:spAutoFit/>
          </a:bodyPr>
          <a:lstStyle/>
          <a:p>
            <a:r>
              <a:rPr lang="en-US" sz="1600" dirty="0"/>
              <a:t>1. (98-53)=45</a:t>
            </a:r>
          </a:p>
        </p:txBody>
      </p:sp>
      <p:cxnSp>
        <p:nvCxnSpPr>
          <p:cNvPr id="12" name="Straight Arrow Connector 11">
            <a:extLst>
              <a:ext uri="{FF2B5EF4-FFF2-40B4-BE49-F238E27FC236}">
                <a16:creationId xmlns:a16="http://schemas.microsoft.com/office/drawing/2014/main" id="{F80C1FA0-1604-4B9E-B97F-CB5200A32072}"/>
              </a:ext>
            </a:extLst>
          </p:cNvPr>
          <p:cNvCxnSpPr/>
          <p:nvPr/>
        </p:nvCxnSpPr>
        <p:spPr>
          <a:xfrm>
            <a:off x="6877050" y="3600450"/>
            <a:ext cx="2790825"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B8E21F5-BCF5-4C0E-8F85-4177C58765DF}"/>
              </a:ext>
            </a:extLst>
          </p:cNvPr>
          <p:cNvSpPr txBox="1"/>
          <p:nvPr/>
        </p:nvSpPr>
        <p:spPr>
          <a:xfrm>
            <a:off x="7324725" y="3212674"/>
            <a:ext cx="1857375" cy="461665"/>
          </a:xfrm>
          <a:prstGeom prst="rect">
            <a:avLst/>
          </a:prstGeom>
          <a:noFill/>
        </p:spPr>
        <p:txBody>
          <a:bodyPr wrap="square" rtlCol="0">
            <a:spAutoFit/>
          </a:bodyPr>
          <a:lstStyle/>
          <a:p>
            <a:r>
              <a:rPr lang="en-US" dirty="0"/>
              <a:t>2. </a:t>
            </a:r>
            <a:r>
              <a:rPr lang="en-US" sz="1400" dirty="0"/>
              <a:t>(183-98)=85</a:t>
            </a:r>
          </a:p>
        </p:txBody>
      </p:sp>
      <p:cxnSp>
        <p:nvCxnSpPr>
          <p:cNvPr id="14" name="Straight Arrow Connector 13">
            <a:extLst>
              <a:ext uri="{FF2B5EF4-FFF2-40B4-BE49-F238E27FC236}">
                <a16:creationId xmlns:a16="http://schemas.microsoft.com/office/drawing/2014/main" id="{A60B077B-F693-4FEE-BB4D-245A45427FA4}"/>
              </a:ext>
            </a:extLst>
          </p:cNvPr>
          <p:cNvCxnSpPr/>
          <p:nvPr/>
        </p:nvCxnSpPr>
        <p:spPr>
          <a:xfrm flipH="1">
            <a:off x="3390900" y="4019550"/>
            <a:ext cx="6210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227B75-427D-4480-8F0B-EFBD8D8DBE80}"/>
              </a:ext>
            </a:extLst>
          </p:cNvPr>
          <p:cNvCxnSpPr/>
          <p:nvPr/>
        </p:nvCxnSpPr>
        <p:spPr>
          <a:xfrm>
            <a:off x="3390900" y="4038412"/>
            <a:ext cx="4581525" cy="752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683BAF8-6A03-45F8-95B9-4522453957AA}"/>
              </a:ext>
            </a:extLst>
          </p:cNvPr>
          <p:cNvSpPr txBox="1"/>
          <p:nvPr/>
        </p:nvSpPr>
        <p:spPr>
          <a:xfrm>
            <a:off x="5753100" y="4097517"/>
            <a:ext cx="1647825" cy="307777"/>
          </a:xfrm>
          <a:prstGeom prst="rect">
            <a:avLst/>
          </a:prstGeom>
          <a:noFill/>
        </p:spPr>
        <p:txBody>
          <a:bodyPr wrap="square" rtlCol="0">
            <a:spAutoFit/>
          </a:bodyPr>
          <a:lstStyle/>
          <a:p>
            <a:r>
              <a:rPr lang="en-US" sz="1400" dirty="0"/>
              <a:t>4. (122-41)=81</a:t>
            </a:r>
          </a:p>
        </p:txBody>
      </p:sp>
      <p:cxnSp>
        <p:nvCxnSpPr>
          <p:cNvPr id="17" name="Straight Arrow Connector 16">
            <a:extLst>
              <a:ext uri="{FF2B5EF4-FFF2-40B4-BE49-F238E27FC236}">
                <a16:creationId xmlns:a16="http://schemas.microsoft.com/office/drawing/2014/main" id="{F7389ED5-2C1C-4E80-9722-6B5737C0C7CC}"/>
              </a:ext>
            </a:extLst>
          </p:cNvPr>
          <p:cNvCxnSpPr/>
          <p:nvPr/>
        </p:nvCxnSpPr>
        <p:spPr>
          <a:xfrm flipH="1">
            <a:off x="2562225" y="4791075"/>
            <a:ext cx="541020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4D989DC-992C-4FA7-97DF-9D84292FCE7F}"/>
              </a:ext>
            </a:extLst>
          </p:cNvPr>
          <p:cNvSpPr txBox="1"/>
          <p:nvPr/>
        </p:nvSpPr>
        <p:spPr>
          <a:xfrm>
            <a:off x="4000500" y="4572000"/>
            <a:ext cx="1628775" cy="307777"/>
          </a:xfrm>
          <a:prstGeom prst="rect">
            <a:avLst/>
          </a:prstGeom>
          <a:noFill/>
        </p:spPr>
        <p:txBody>
          <a:bodyPr wrap="square" rtlCol="0">
            <a:spAutoFit/>
          </a:bodyPr>
          <a:lstStyle/>
          <a:p>
            <a:r>
              <a:rPr lang="en-US" sz="1400" dirty="0"/>
              <a:t>5. 122-14=108</a:t>
            </a:r>
          </a:p>
        </p:txBody>
      </p:sp>
      <p:cxnSp>
        <p:nvCxnSpPr>
          <p:cNvPr id="19" name="Straight Arrow Connector 18">
            <a:extLst>
              <a:ext uri="{FF2B5EF4-FFF2-40B4-BE49-F238E27FC236}">
                <a16:creationId xmlns:a16="http://schemas.microsoft.com/office/drawing/2014/main" id="{F6F41FFE-5376-4145-AD73-1D058482A6B8}"/>
              </a:ext>
            </a:extLst>
          </p:cNvPr>
          <p:cNvCxnSpPr/>
          <p:nvPr/>
        </p:nvCxnSpPr>
        <p:spPr>
          <a:xfrm>
            <a:off x="2562225" y="5010150"/>
            <a:ext cx="6343650" cy="65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DFFDC06-1CE8-435C-9136-1CDB64E5125E}"/>
              </a:ext>
            </a:extLst>
          </p:cNvPr>
          <p:cNvSpPr txBox="1"/>
          <p:nvPr/>
        </p:nvSpPr>
        <p:spPr>
          <a:xfrm>
            <a:off x="5391150" y="5010149"/>
            <a:ext cx="2324100" cy="307777"/>
          </a:xfrm>
          <a:prstGeom prst="rect">
            <a:avLst/>
          </a:prstGeom>
          <a:noFill/>
        </p:spPr>
        <p:txBody>
          <a:bodyPr wrap="square" rtlCol="0">
            <a:spAutoFit/>
          </a:bodyPr>
          <a:lstStyle/>
          <a:p>
            <a:r>
              <a:rPr lang="en-US" sz="1400" dirty="0"/>
              <a:t>6. 124-14-110</a:t>
            </a:r>
          </a:p>
        </p:txBody>
      </p:sp>
      <p:cxnSp>
        <p:nvCxnSpPr>
          <p:cNvPr id="21" name="Straight Arrow Connector 20">
            <a:extLst>
              <a:ext uri="{FF2B5EF4-FFF2-40B4-BE49-F238E27FC236}">
                <a16:creationId xmlns:a16="http://schemas.microsoft.com/office/drawing/2014/main" id="{774D4DAE-B9AD-4DE0-81C4-CB80B1F1DF36}"/>
              </a:ext>
            </a:extLst>
          </p:cNvPr>
          <p:cNvCxnSpPr/>
          <p:nvPr/>
        </p:nvCxnSpPr>
        <p:spPr>
          <a:xfrm flipH="1">
            <a:off x="5391150" y="5667375"/>
            <a:ext cx="3438525"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B5C7DA9-DEE8-4E9F-A680-51055CB35647}"/>
              </a:ext>
            </a:extLst>
          </p:cNvPr>
          <p:cNvSpPr txBox="1"/>
          <p:nvPr/>
        </p:nvSpPr>
        <p:spPr>
          <a:xfrm>
            <a:off x="5629275" y="5436631"/>
            <a:ext cx="1438275" cy="307777"/>
          </a:xfrm>
          <a:prstGeom prst="rect">
            <a:avLst/>
          </a:prstGeom>
          <a:noFill/>
        </p:spPr>
        <p:txBody>
          <a:bodyPr wrap="square" rtlCol="0">
            <a:spAutoFit/>
          </a:bodyPr>
          <a:lstStyle/>
          <a:p>
            <a:r>
              <a:rPr lang="en-US" sz="1400" dirty="0"/>
              <a:t>7. 124-65=59</a:t>
            </a:r>
          </a:p>
        </p:txBody>
      </p:sp>
      <p:cxnSp>
        <p:nvCxnSpPr>
          <p:cNvPr id="23" name="Straight Arrow Connector 22">
            <a:extLst>
              <a:ext uri="{FF2B5EF4-FFF2-40B4-BE49-F238E27FC236}">
                <a16:creationId xmlns:a16="http://schemas.microsoft.com/office/drawing/2014/main" id="{09AF4C46-DB18-4DDA-B593-F865299C0905}"/>
              </a:ext>
            </a:extLst>
          </p:cNvPr>
          <p:cNvCxnSpPr/>
          <p:nvPr/>
        </p:nvCxnSpPr>
        <p:spPr>
          <a:xfrm>
            <a:off x="5391150" y="5857875"/>
            <a:ext cx="99060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F00393-2C0B-43D9-B930-FC814051D35B}"/>
              </a:ext>
            </a:extLst>
          </p:cNvPr>
          <p:cNvSpPr txBox="1"/>
          <p:nvPr/>
        </p:nvSpPr>
        <p:spPr>
          <a:xfrm>
            <a:off x="5391150" y="6172200"/>
            <a:ext cx="1123950" cy="307777"/>
          </a:xfrm>
          <a:prstGeom prst="rect">
            <a:avLst/>
          </a:prstGeom>
          <a:noFill/>
        </p:spPr>
        <p:txBody>
          <a:bodyPr wrap="square" rtlCol="0">
            <a:spAutoFit/>
          </a:bodyPr>
          <a:lstStyle/>
          <a:p>
            <a:r>
              <a:rPr lang="en-US" sz="1400" dirty="0"/>
              <a:t>8.67-65=2</a:t>
            </a:r>
          </a:p>
        </p:txBody>
      </p:sp>
      <p:sp>
        <p:nvSpPr>
          <p:cNvPr id="42" name="TextBox 41">
            <a:extLst>
              <a:ext uri="{FF2B5EF4-FFF2-40B4-BE49-F238E27FC236}">
                <a16:creationId xmlns:a16="http://schemas.microsoft.com/office/drawing/2014/main" id="{1EEA1EE8-12D2-4FAC-89BB-3E144A543F9C}"/>
              </a:ext>
            </a:extLst>
          </p:cNvPr>
          <p:cNvSpPr txBox="1"/>
          <p:nvPr/>
        </p:nvSpPr>
        <p:spPr>
          <a:xfrm>
            <a:off x="4384488" y="3669080"/>
            <a:ext cx="1835337" cy="307777"/>
          </a:xfrm>
          <a:prstGeom prst="rect">
            <a:avLst/>
          </a:prstGeom>
          <a:noFill/>
        </p:spPr>
        <p:txBody>
          <a:bodyPr wrap="square" rtlCol="0">
            <a:spAutoFit/>
          </a:bodyPr>
          <a:lstStyle/>
          <a:p>
            <a:r>
              <a:rPr lang="en-US" sz="1400" dirty="0"/>
              <a:t>3. (183-41)=142</a:t>
            </a:r>
          </a:p>
        </p:txBody>
      </p:sp>
      <p:sp>
        <p:nvSpPr>
          <p:cNvPr id="2" name="Date Placeholder 1">
            <a:extLst>
              <a:ext uri="{FF2B5EF4-FFF2-40B4-BE49-F238E27FC236}">
                <a16:creationId xmlns:a16="http://schemas.microsoft.com/office/drawing/2014/main" id="{3045E0A0-FAAA-4224-9748-7ED8122B4644}"/>
              </a:ext>
            </a:extLst>
          </p:cNvPr>
          <p:cNvSpPr>
            <a:spLocks noGrp="1"/>
          </p:cNvSpPr>
          <p:nvPr>
            <p:ph type="dt" sz="half" idx="10"/>
          </p:nvPr>
        </p:nvSpPr>
        <p:spPr/>
        <p:txBody>
          <a:bodyPr/>
          <a:lstStyle/>
          <a:p>
            <a:fld id="{BEE73E2A-22B8-4F93-864F-649B36672BCA}" type="datetime1">
              <a:rPr lang="en-US" smtClean="0"/>
              <a:t>3/11/2022</a:t>
            </a:fld>
            <a:endParaRPr lang="en-US" dirty="0"/>
          </a:p>
        </p:txBody>
      </p:sp>
      <p:sp>
        <p:nvSpPr>
          <p:cNvPr id="3" name="Footer Placeholder 2">
            <a:extLst>
              <a:ext uri="{FF2B5EF4-FFF2-40B4-BE49-F238E27FC236}">
                <a16:creationId xmlns:a16="http://schemas.microsoft.com/office/drawing/2014/main" id="{59B142A5-DC7F-421F-A5A8-9681146AD132}"/>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72633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2280-3F7F-474C-BEB3-AD1BFA4F6859}"/>
              </a:ext>
            </a:extLst>
          </p:cNvPr>
          <p:cNvSpPr>
            <a:spLocks noGrp="1"/>
          </p:cNvSpPr>
          <p:nvPr>
            <p:ph type="title"/>
          </p:nvPr>
        </p:nvSpPr>
        <p:spPr>
          <a:xfrm>
            <a:off x="1117309" y="76200"/>
            <a:ext cx="10157354" cy="1066800"/>
          </a:xfrm>
        </p:spPr>
        <p:txBody>
          <a:bodyPr/>
          <a:lstStyle/>
          <a:p>
            <a:r>
              <a:rPr lang="en-US" dirty="0"/>
              <a:t>FCFS(contd..)</a:t>
            </a:r>
          </a:p>
        </p:txBody>
      </p:sp>
      <p:sp>
        <p:nvSpPr>
          <p:cNvPr id="3" name="Content Placeholder 2">
            <a:extLst>
              <a:ext uri="{FF2B5EF4-FFF2-40B4-BE49-F238E27FC236}">
                <a16:creationId xmlns:a16="http://schemas.microsoft.com/office/drawing/2014/main" id="{CFA52B89-5C2E-4FA5-B13A-B55D528F4BD8}"/>
              </a:ext>
            </a:extLst>
          </p:cNvPr>
          <p:cNvSpPr>
            <a:spLocks noGrp="1"/>
          </p:cNvSpPr>
          <p:nvPr>
            <p:ph idx="1"/>
          </p:nvPr>
        </p:nvSpPr>
        <p:spPr>
          <a:xfrm>
            <a:off x="1117309" y="1473200"/>
            <a:ext cx="10157354" cy="4699000"/>
          </a:xfrm>
        </p:spPr>
        <p:txBody>
          <a:bodyPr>
            <a:normAutofit fontScale="92500" lnSpcReduction="20000"/>
          </a:bodyPr>
          <a:lstStyle/>
          <a:p>
            <a:r>
              <a:rPr lang="en-US" dirty="0"/>
              <a:t>Total head movements using FCFS= [(98 – 53) + (183 – 98) + (183 – 41) + (122 – 41) + (122 – 14) + (124 – 14) + (124 – 65) + (67 – 65)]</a:t>
            </a:r>
          </a:p>
          <a:p>
            <a:r>
              <a:rPr lang="en-US" dirty="0"/>
              <a:t>= 45 + 85 + 142 + 81 + 108 + 110 + 59 + 2</a:t>
            </a:r>
          </a:p>
          <a:p>
            <a:r>
              <a:rPr lang="en-US" dirty="0"/>
              <a:t>=632</a:t>
            </a:r>
          </a:p>
          <a:p>
            <a:pPr marL="0" indent="0" algn="l" fontAlgn="base">
              <a:buNone/>
            </a:pPr>
            <a:r>
              <a:rPr lang="en-US" b="0" i="0" dirty="0">
                <a:solidFill>
                  <a:srgbClr val="40424E"/>
                </a:solidFill>
                <a:effectLst/>
                <a:latin typeface="urw-din"/>
              </a:rPr>
              <a:t>Advantages:</a:t>
            </a:r>
          </a:p>
          <a:p>
            <a:pPr algn="l" fontAlgn="base">
              <a:buFont typeface="Arial" panose="020B0604020202020204" pitchFamily="34" charset="0"/>
              <a:buChar char="•"/>
            </a:pPr>
            <a:r>
              <a:rPr lang="en-US" b="0" i="0" dirty="0">
                <a:solidFill>
                  <a:srgbClr val="40424E"/>
                </a:solidFill>
                <a:effectLst/>
                <a:latin typeface="urw-din"/>
              </a:rPr>
              <a:t>Every request gets a fair chance</a:t>
            </a:r>
          </a:p>
          <a:p>
            <a:pPr algn="l" fontAlgn="base">
              <a:buFont typeface="Arial" panose="020B0604020202020204" pitchFamily="34" charset="0"/>
              <a:buChar char="•"/>
            </a:pPr>
            <a:r>
              <a:rPr lang="en-US" b="0" i="0" dirty="0">
                <a:solidFill>
                  <a:srgbClr val="40424E"/>
                </a:solidFill>
                <a:effectLst/>
                <a:latin typeface="urw-din"/>
              </a:rPr>
              <a:t>No indefinite postponement</a:t>
            </a:r>
          </a:p>
          <a:p>
            <a:pPr marL="0" indent="0" algn="l" fontAlgn="base">
              <a:buNone/>
            </a:pPr>
            <a:r>
              <a:rPr lang="en-US" b="0" i="0" dirty="0">
                <a:solidFill>
                  <a:srgbClr val="40424E"/>
                </a:solidFill>
                <a:effectLst/>
                <a:latin typeface="urw-din"/>
              </a:rPr>
              <a:t>Disadvantages:</a:t>
            </a:r>
          </a:p>
          <a:p>
            <a:pPr algn="l" fontAlgn="base">
              <a:buFont typeface="Arial" panose="020B0604020202020204" pitchFamily="34" charset="0"/>
              <a:buChar char="•"/>
            </a:pPr>
            <a:r>
              <a:rPr lang="en-US" b="0" i="0" dirty="0">
                <a:solidFill>
                  <a:srgbClr val="40424E"/>
                </a:solidFill>
                <a:effectLst/>
                <a:latin typeface="urw-din"/>
              </a:rPr>
              <a:t>Does not try to optimize seek time</a:t>
            </a:r>
          </a:p>
          <a:p>
            <a:pPr algn="l" fontAlgn="base">
              <a:buFont typeface="Arial" panose="020B0604020202020204" pitchFamily="34" charset="0"/>
              <a:buChar char="•"/>
            </a:pPr>
            <a:r>
              <a:rPr lang="en-US" b="0" i="0" dirty="0">
                <a:solidFill>
                  <a:srgbClr val="40424E"/>
                </a:solidFill>
                <a:effectLst/>
                <a:latin typeface="urw-din"/>
              </a:rPr>
              <a:t>May not provide the best possible service</a:t>
            </a:r>
          </a:p>
          <a:p>
            <a:pPr marL="0" indent="0">
              <a:buNone/>
            </a:pPr>
            <a:endParaRPr lang="en-US" dirty="0"/>
          </a:p>
        </p:txBody>
      </p:sp>
      <p:sp>
        <p:nvSpPr>
          <p:cNvPr id="4" name="Slide Number Placeholder 3">
            <a:extLst>
              <a:ext uri="{FF2B5EF4-FFF2-40B4-BE49-F238E27FC236}">
                <a16:creationId xmlns:a16="http://schemas.microsoft.com/office/drawing/2014/main" id="{27CA1808-38DA-42B3-AD6A-07A8BF843D5B}"/>
              </a:ext>
            </a:extLst>
          </p:cNvPr>
          <p:cNvSpPr>
            <a:spLocks noGrp="1"/>
          </p:cNvSpPr>
          <p:nvPr>
            <p:ph type="sldNum" sz="quarter" idx="12"/>
          </p:nvPr>
        </p:nvSpPr>
        <p:spPr/>
        <p:txBody>
          <a:bodyPr/>
          <a:lstStyle/>
          <a:p>
            <a:fld id="{DA60BA0E-20D0-4E7C-B286-26C960A6788F}" type="slidenum">
              <a:rPr lang="en-US" smtClean="0"/>
              <a:pPr/>
              <a:t>29</a:t>
            </a:fld>
            <a:endParaRPr lang="en-US"/>
          </a:p>
        </p:txBody>
      </p:sp>
      <p:sp>
        <p:nvSpPr>
          <p:cNvPr id="5" name="Date Placeholder 4">
            <a:extLst>
              <a:ext uri="{FF2B5EF4-FFF2-40B4-BE49-F238E27FC236}">
                <a16:creationId xmlns:a16="http://schemas.microsoft.com/office/drawing/2014/main" id="{43C57826-C199-45BF-BC36-BBC84071277F}"/>
              </a:ext>
            </a:extLst>
          </p:cNvPr>
          <p:cNvSpPr>
            <a:spLocks noGrp="1"/>
          </p:cNvSpPr>
          <p:nvPr>
            <p:ph type="dt" sz="half" idx="10"/>
          </p:nvPr>
        </p:nvSpPr>
        <p:spPr/>
        <p:txBody>
          <a:bodyPr/>
          <a:lstStyle/>
          <a:p>
            <a:fld id="{51F8AA9F-643C-4AF6-85CD-ADD0656EFD71}" type="datetime1">
              <a:rPr lang="en-US" smtClean="0"/>
              <a:t>3/11/2022</a:t>
            </a:fld>
            <a:endParaRPr lang="en-US" dirty="0"/>
          </a:p>
        </p:txBody>
      </p:sp>
      <p:sp>
        <p:nvSpPr>
          <p:cNvPr id="6" name="Footer Placeholder 5">
            <a:extLst>
              <a:ext uri="{FF2B5EF4-FFF2-40B4-BE49-F238E27FC236}">
                <a16:creationId xmlns:a16="http://schemas.microsoft.com/office/drawing/2014/main" id="{75438A86-982A-4ABD-A8E4-9DD7AC3D0DF7}"/>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81273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5800"/>
          </a:xfrm>
        </p:spPr>
        <p:txBody>
          <a:bodyPr>
            <a:normAutofit fontScale="90000"/>
          </a:bodyPr>
          <a:lstStyle/>
          <a:p>
            <a:r>
              <a:rPr lang="en-IN" b="1" dirty="0">
                <a:latin typeface="Cambria" panose="02040503050406030204" pitchFamily="18" charset="0"/>
                <a:ea typeface="Cambria" panose="02040503050406030204" pitchFamily="18" charset="0"/>
              </a:rPr>
              <a:t>Contents</a:t>
            </a:r>
            <a:endParaRPr lang="en-US" dirty="0"/>
          </a:p>
        </p:txBody>
      </p:sp>
      <p:sp>
        <p:nvSpPr>
          <p:cNvPr id="3" name="Content Placeholder 2"/>
          <p:cNvSpPr>
            <a:spLocks noGrp="1"/>
          </p:cNvSpPr>
          <p:nvPr>
            <p:ph idx="1"/>
          </p:nvPr>
        </p:nvSpPr>
        <p:spPr>
          <a:xfrm>
            <a:off x="989012" y="685800"/>
            <a:ext cx="10157354" cy="5943600"/>
          </a:xfrm>
        </p:spPr>
        <p:txBody>
          <a:bodyPr>
            <a:noAutofit/>
          </a:bodyPr>
          <a:lstStyle/>
          <a:p>
            <a:pPr>
              <a:lnSpc>
                <a:spcPct val="100000"/>
              </a:lnSpc>
              <a:spcBef>
                <a:spcPts val="0"/>
              </a:spcBef>
            </a:pPr>
            <a:r>
              <a:rPr lang="en-US" dirty="0"/>
              <a:t>STORAGE MANAGEMENT : </a:t>
            </a:r>
          </a:p>
          <a:p>
            <a:pPr>
              <a:lnSpc>
                <a:spcPct val="100000"/>
              </a:lnSpc>
              <a:spcBef>
                <a:spcPts val="0"/>
              </a:spcBef>
            </a:pPr>
            <a:r>
              <a:rPr lang="en-US" dirty="0"/>
              <a:t>UNDERSTANDING THE BASICS IN STORAGE MANAGEMENT</a:t>
            </a:r>
          </a:p>
          <a:p>
            <a:pPr>
              <a:lnSpc>
                <a:spcPct val="100000"/>
              </a:lnSpc>
              <a:spcBef>
                <a:spcPts val="0"/>
              </a:spcBef>
            </a:pPr>
            <a:r>
              <a:rPr lang="en-US" dirty="0"/>
              <a:t>DISK SCHEDULING </a:t>
            </a:r>
          </a:p>
          <a:p>
            <a:pPr>
              <a:lnSpc>
                <a:spcPct val="100000"/>
              </a:lnSpc>
              <a:spcBef>
                <a:spcPts val="0"/>
              </a:spcBef>
            </a:pPr>
            <a:r>
              <a:rPr lang="en-US" dirty="0"/>
              <a:t>UNDERSTANDING THE VARIOUS SCHEDULING WITH RESPECT TO THE DISK </a:t>
            </a:r>
          </a:p>
          <a:p>
            <a:pPr>
              <a:lnSpc>
                <a:spcPct val="100000"/>
              </a:lnSpc>
              <a:spcBef>
                <a:spcPts val="0"/>
              </a:spcBef>
            </a:pPr>
            <a:r>
              <a:rPr lang="en-US" dirty="0"/>
              <a:t>FILE SYSTEM INTERFACE:</a:t>
            </a:r>
          </a:p>
          <a:p>
            <a:pPr>
              <a:lnSpc>
                <a:spcPct val="100000"/>
              </a:lnSpc>
              <a:spcBef>
                <a:spcPts val="0"/>
              </a:spcBef>
            </a:pPr>
            <a:r>
              <a:rPr lang="en-US" dirty="0"/>
              <a:t>FILE CONCEPT</a:t>
            </a:r>
          </a:p>
          <a:p>
            <a:pPr>
              <a:lnSpc>
                <a:spcPct val="100000"/>
              </a:lnSpc>
              <a:spcBef>
                <a:spcPts val="0"/>
              </a:spcBef>
            </a:pPr>
            <a:r>
              <a:rPr lang="en-US" dirty="0"/>
              <a:t>FILE ACCESS METHODS</a:t>
            </a:r>
          </a:p>
          <a:p>
            <a:pPr>
              <a:lnSpc>
                <a:spcPct val="100000"/>
              </a:lnSpc>
              <a:spcBef>
                <a:spcPts val="0"/>
              </a:spcBef>
            </a:pPr>
            <a:r>
              <a:rPr lang="en-US" dirty="0"/>
              <a:t>UNDERSTANDING THE FILE BASICS </a:t>
            </a:r>
          </a:p>
          <a:p>
            <a:pPr>
              <a:lnSpc>
                <a:spcPct val="100000"/>
              </a:lnSpc>
              <a:spcBef>
                <a:spcPts val="0"/>
              </a:spcBef>
            </a:pPr>
            <a:r>
              <a:rPr lang="en-US" dirty="0"/>
              <a:t>FILE SHARING AND PROTECTION </a:t>
            </a:r>
          </a:p>
          <a:p>
            <a:pPr>
              <a:lnSpc>
                <a:spcPct val="100000"/>
              </a:lnSpc>
              <a:spcBef>
                <a:spcPts val="0"/>
              </a:spcBef>
            </a:pPr>
            <a:r>
              <a:rPr lang="en-US" dirty="0"/>
              <a:t>EMPHASIS THE NEED FOR THE FILE SHARING AND ITS PROTECTION</a:t>
            </a:r>
          </a:p>
          <a:p>
            <a:pPr>
              <a:lnSpc>
                <a:spcPct val="100000"/>
              </a:lnSpc>
              <a:spcBef>
                <a:spcPts val="0"/>
              </a:spcBef>
            </a:pPr>
            <a:r>
              <a:rPr lang="en-US" dirty="0"/>
              <a:t>FILE SYSTEM IMPLEMENTATION : </a:t>
            </a:r>
          </a:p>
          <a:p>
            <a:pPr>
              <a:lnSpc>
                <a:spcPct val="100000"/>
              </a:lnSpc>
              <a:spcBef>
                <a:spcPts val="0"/>
              </a:spcBef>
            </a:pPr>
            <a:r>
              <a:rPr lang="en-US" dirty="0"/>
              <a:t>BASIC FILE SYSTEM STRUCTURE </a:t>
            </a:r>
          </a:p>
          <a:p>
            <a:pPr>
              <a:lnSpc>
                <a:spcPct val="100000"/>
              </a:lnSpc>
              <a:spcBef>
                <a:spcPts val="0"/>
              </a:spcBef>
            </a:pPr>
            <a:r>
              <a:rPr lang="en-US" dirty="0"/>
              <a:t>FILE SYSTEM IMPLEMENTATION</a:t>
            </a:r>
          </a:p>
        </p:txBody>
      </p:sp>
      <p:sp>
        <p:nvSpPr>
          <p:cNvPr id="4" name="Slide Number Placeholder 3"/>
          <p:cNvSpPr>
            <a:spLocks noGrp="1"/>
          </p:cNvSpPr>
          <p:nvPr>
            <p:ph type="sldNum" sz="quarter" idx="12"/>
          </p:nvPr>
        </p:nvSpPr>
        <p:spPr/>
        <p:txBody>
          <a:bodyPr/>
          <a:lstStyle/>
          <a:p>
            <a:fld id="{DA60BA0E-20D0-4E7C-B286-26C960A6788F}" type="slidenum">
              <a:rPr lang="en-US" smtClean="0"/>
              <a:pPr/>
              <a:t>3</a:t>
            </a:fld>
            <a:endParaRPr lang="en-US"/>
          </a:p>
        </p:txBody>
      </p:sp>
      <p:sp>
        <p:nvSpPr>
          <p:cNvPr id="5" name="Date Placeholder 4">
            <a:extLst>
              <a:ext uri="{FF2B5EF4-FFF2-40B4-BE49-F238E27FC236}">
                <a16:creationId xmlns:a16="http://schemas.microsoft.com/office/drawing/2014/main" id="{940FBDCD-14C9-46F7-A752-F24E17EB9EFF}"/>
              </a:ext>
            </a:extLst>
          </p:cNvPr>
          <p:cNvSpPr>
            <a:spLocks noGrp="1"/>
          </p:cNvSpPr>
          <p:nvPr>
            <p:ph type="dt" sz="half" idx="10"/>
          </p:nvPr>
        </p:nvSpPr>
        <p:spPr/>
        <p:txBody>
          <a:bodyPr/>
          <a:lstStyle/>
          <a:p>
            <a:fld id="{DCB3D901-EB9A-49AA-980B-0F0EE52E55A8}" type="datetime1">
              <a:rPr lang="en-US" smtClean="0"/>
              <a:t>3/11/2022</a:t>
            </a:fld>
            <a:endParaRPr lang="en-US" dirty="0"/>
          </a:p>
        </p:txBody>
      </p:sp>
      <p:sp>
        <p:nvSpPr>
          <p:cNvPr id="6" name="Footer Placeholder 5">
            <a:extLst>
              <a:ext uri="{FF2B5EF4-FFF2-40B4-BE49-F238E27FC236}">
                <a16:creationId xmlns:a16="http://schemas.microsoft.com/office/drawing/2014/main" id="{8F9DE408-091D-41C2-9FFD-EF2B30F69EB7}"/>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404561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6A33-DB39-46CE-89EA-3B9D20FD402C}"/>
              </a:ext>
            </a:extLst>
          </p:cNvPr>
          <p:cNvSpPr>
            <a:spLocks noGrp="1"/>
          </p:cNvSpPr>
          <p:nvPr>
            <p:ph type="title"/>
          </p:nvPr>
        </p:nvSpPr>
        <p:spPr>
          <a:xfrm>
            <a:off x="531812" y="76200"/>
            <a:ext cx="10742851" cy="914400"/>
          </a:xfrm>
        </p:spPr>
        <p:txBody>
          <a:bodyPr/>
          <a:lstStyle/>
          <a:p>
            <a:r>
              <a:rPr lang="en-US" dirty="0"/>
              <a:t>2. SSTF(Shortest Seek Time First)</a:t>
            </a:r>
          </a:p>
        </p:txBody>
      </p:sp>
      <p:sp>
        <p:nvSpPr>
          <p:cNvPr id="3" name="Content Placeholder 2">
            <a:extLst>
              <a:ext uri="{FF2B5EF4-FFF2-40B4-BE49-F238E27FC236}">
                <a16:creationId xmlns:a16="http://schemas.microsoft.com/office/drawing/2014/main" id="{A0CD591B-DD69-4465-8FF0-14A7E5047E44}"/>
              </a:ext>
            </a:extLst>
          </p:cNvPr>
          <p:cNvSpPr>
            <a:spLocks noGrp="1"/>
          </p:cNvSpPr>
          <p:nvPr>
            <p:ph idx="1"/>
          </p:nvPr>
        </p:nvSpPr>
        <p:spPr>
          <a:xfrm>
            <a:off x="531812" y="1066800"/>
            <a:ext cx="10742851" cy="5105400"/>
          </a:xfrm>
        </p:spPr>
        <p:txBody>
          <a:bodyPr>
            <a:normAutofit fontScale="85000" lnSpcReduction="20000"/>
          </a:bodyPr>
          <a:lstStyle/>
          <a:p>
            <a:r>
              <a:rPr lang="en-US" altLang="en-US" dirty="0">
                <a:solidFill>
                  <a:srgbClr val="40424E"/>
                </a:solidFill>
                <a:latin typeface="urw-din"/>
              </a:rPr>
              <a:t>Shortest Seek Time First (SSTF) selects the request with the minimum seek time from the current head position</a:t>
            </a:r>
          </a:p>
          <a:p>
            <a:r>
              <a:rPr lang="en-US" altLang="en-US" dirty="0">
                <a:solidFill>
                  <a:srgbClr val="40424E"/>
                </a:solidFill>
                <a:latin typeface="urw-din"/>
              </a:rPr>
              <a:t>SSTF scheduling is a form of SJF scheduling; may cause starvation of some requests</a:t>
            </a:r>
          </a:p>
          <a:p>
            <a:r>
              <a:rPr lang="en-US" b="0" i="0" dirty="0">
                <a:solidFill>
                  <a:srgbClr val="40424E"/>
                </a:solidFill>
                <a:effectLst/>
                <a:latin typeface="urw-din"/>
              </a:rPr>
              <a:t>As a result, the request near the disk arm will get executed first. SSTF is certainly an improvement over FCFS as it decreases the average response time and increases the throughput of system.</a:t>
            </a:r>
          </a:p>
          <a:p>
            <a:pPr marL="0" indent="0" algn="l" fontAlgn="base">
              <a:buNone/>
            </a:pPr>
            <a:r>
              <a:rPr lang="en-US" b="0" i="0" dirty="0">
                <a:solidFill>
                  <a:srgbClr val="40424E"/>
                </a:solidFill>
                <a:effectLst/>
                <a:latin typeface="urw-din"/>
              </a:rPr>
              <a:t>Advantages:</a:t>
            </a:r>
          </a:p>
          <a:p>
            <a:pPr algn="l" fontAlgn="base">
              <a:buFont typeface="Arial" panose="020B0604020202020204" pitchFamily="34" charset="0"/>
              <a:buChar char="•"/>
            </a:pPr>
            <a:r>
              <a:rPr lang="en-US" b="0" i="0" dirty="0">
                <a:solidFill>
                  <a:srgbClr val="40424E"/>
                </a:solidFill>
                <a:effectLst/>
                <a:latin typeface="urw-din"/>
              </a:rPr>
              <a:t>Average Response Time decreases</a:t>
            </a:r>
          </a:p>
          <a:p>
            <a:pPr algn="l" fontAlgn="base">
              <a:buFont typeface="Arial" panose="020B0604020202020204" pitchFamily="34" charset="0"/>
              <a:buChar char="•"/>
            </a:pPr>
            <a:r>
              <a:rPr lang="en-US" b="0" i="0" dirty="0">
                <a:solidFill>
                  <a:srgbClr val="40424E"/>
                </a:solidFill>
                <a:effectLst/>
                <a:latin typeface="urw-din"/>
              </a:rPr>
              <a:t>Throughput increases</a:t>
            </a:r>
          </a:p>
          <a:p>
            <a:pPr marL="0" indent="0" algn="l" fontAlgn="base">
              <a:buNone/>
            </a:pPr>
            <a:r>
              <a:rPr lang="en-US" b="0" i="0" dirty="0">
                <a:solidFill>
                  <a:srgbClr val="40424E"/>
                </a:solidFill>
                <a:effectLst/>
                <a:latin typeface="urw-din"/>
              </a:rPr>
              <a:t>Disadvantages:</a:t>
            </a:r>
          </a:p>
          <a:p>
            <a:pPr algn="l" fontAlgn="base">
              <a:buFont typeface="Arial" panose="020B0604020202020204" pitchFamily="34" charset="0"/>
              <a:buChar char="•"/>
            </a:pPr>
            <a:r>
              <a:rPr lang="en-US" b="0" i="0" dirty="0">
                <a:solidFill>
                  <a:srgbClr val="40424E"/>
                </a:solidFill>
                <a:effectLst/>
                <a:latin typeface="urw-din"/>
              </a:rPr>
              <a:t>Overhead to calculate seek time in advance</a:t>
            </a:r>
          </a:p>
          <a:p>
            <a:pPr algn="l" fontAlgn="base">
              <a:buFont typeface="Arial" panose="020B0604020202020204" pitchFamily="34" charset="0"/>
              <a:buChar char="•"/>
            </a:pPr>
            <a:r>
              <a:rPr lang="en-US" b="0" i="0" dirty="0">
                <a:solidFill>
                  <a:srgbClr val="40424E"/>
                </a:solidFill>
                <a:effectLst/>
                <a:latin typeface="urw-din"/>
              </a:rPr>
              <a:t>Can cause Starvation for a request if it has higher seek time as compared to incoming requests</a:t>
            </a:r>
          </a:p>
          <a:p>
            <a:pPr algn="l" fontAlgn="base">
              <a:buFont typeface="Arial" panose="020B0604020202020204" pitchFamily="34" charset="0"/>
              <a:buChar char="•"/>
            </a:pPr>
            <a:r>
              <a:rPr lang="en-US" b="0" i="0" dirty="0">
                <a:solidFill>
                  <a:srgbClr val="40424E"/>
                </a:solidFill>
                <a:effectLst/>
                <a:latin typeface="urw-din"/>
              </a:rPr>
              <a:t>High variance of response time as SSTF </a:t>
            </a:r>
            <a:r>
              <a:rPr lang="en-US" b="0" i="0" dirty="0" err="1">
                <a:solidFill>
                  <a:srgbClr val="40424E"/>
                </a:solidFill>
                <a:effectLst/>
                <a:latin typeface="urw-din"/>
              </a:rPr>
              <a:t>favours</a:t>
            </a:r>
            <a:r>
              <a:rPr lang="en-US" b="0" i="0" dirty="0">
                <a:solidFill>
                  <a:srgbClr val="40424E"/>
                </a:solidFill>
                <a:effectLst/>
                <a:latin typeface="urw-din"/>
              </a:rPr>
              <a:t> only some requests</a:t>
            </a:r>
          </a:p>
          <a:p>
            <a:endParaRPr lang="en-US" dirty="0"/>
          </a:p>
        </p:txBody>
      </p:sp>
      <p:sp>
        <p:nvSpPr>
          <p:cNvPr id="4" name="Slide Number Placeholder 3">
            <a:extLst>
              <a:ext uri="{FF2B5EF4-FFF2-40B4-BE49-F238E27FC236}">
                <a16:creationId xmlns:a16="http://schemas.microsoft.com/office/drawing/2014/main" id="{F3A6D461-75E3-451F-B9C2-B25B690BAFDC}"/>
              </a:ext>
            </a:extLst>
          </p:cNvPr>
          <p:cNvSpPr>
            <a:spLocks noGrp="1"/>
          </p:cNvSpPr>
          <p:nvPr>
            <p:ph type="sldNum" sz="quarter" idx="12"/>
          </p:nvPr>
        </p:nvSpPr>
        <p:spPr/>
        <p:txBody>
          <a:bodyPr/>
          <a:lstStyle/>
          <a:p>
            <a:fld id="{DA60BA0E-20D0-4E7C-B286-26C960A6788F}" type="slidenum">
              <a:rPr lang="en-US" smtClean="0"/>
              <a:pPr/>
              <a:t>30</a:t>
            </a:fld>
            <a:endParaRPr lang="en-US"/>
          </a:p>
        </p:txBody>
      </p:sp>
      <p:sp>
        <p:nvSpPr>
          <p:cNvPr id="5" name="Date Placeholder 4">
            <a:extLst>
              <a:ext uri="{FF2B5EF4-FFF2-40B4-BE49-F238E27FC236}">
                <a16:creationId xmlns:a16="http://schemas.microsoft.com/office/drawing/2014/main" id="{73AEEFEC-855A-4472-983D-E88FFE380CD1}"/>
              </a:ext>
            </a:extLst>
          </p:cNvPr>
          <p:cNvSpPr>
            <a:spLocks noGrp="1"/>
          </p:cNvSpPr>
          <p:nvPr>
            <p:ph type="dt" sz="half" idx="10"/>
          </p:nvPr>
        </p:nvSpPr>
        <p:spPr/>
        <p:txBody>
          <a:bodyPr/>
          <a:lstStyle/>
          <a:p>
            <a:fld id="{37813221-53CD-4FC0-9B88-CC93DCBF1362}" type="datetime1">
              <a:rPr lang="en-US" smtClean="0"/>
              <a:t>3/11/2022</a:t>
            </a:fld>
            <a:endParaRPr lang="en-US" dirty="0"/>
          </a:p>
        </p:txBody>
      </p:sp>
      <p:sp>
        <p:nvSpPr>
          <p:cNvPr id="6" name="Footer Placeholder 5">
            <a:extLst>
              <a:ext uri="{FF2B5EF4-FFF2-40B4-BE49-F238E27FC236}">
                <a16:creationId xmlns:a16="http://schemas.microsoft.com/office/drawing/2014/main" id="{E79605AC-1157-45DE-A1A2-A050796FE0F1}"/>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47427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6411-B3BF-4250-BB45-C8D24BB3CA98}"/>
              </a:ext>
            </a:extLst>
          </p:cNvPr>
          <p:cNvSpPr>
            <a:spLocks noGrp="1"/>
          </p:cNvSpPr>
          <p:nvPr>
            <p:ph type="title"/>
          </p:nvPr>
        </p:nvSpPr>
        <p:spPr>
          <a:xfrm>
            <a:off x="301624" y="-159893"/>
            <a:ext cx="10971451" cy="990600"/>
          </a:xfrm>
        </p:spPr>
        <p:txBody>
          <a:bodyPr/>
          <a:lstStyle/>
          <a:p>
            <a:r>
              <a:rPr lang="en-US" dirty="0"/>
              <a:t>SSTF(contd…)</a:t>
            </a:r>
          </a:p>
        </p:txBody>
      </p:sp>
      <p:sp>
        <p:nvSpPr>
          <p:cNvPr id="3" name="Content Placeholder 2">
            <a:extLst>
              <a:ext uri="{FF2B5EF4-FFF2-40B4-BE49-F238E27FC236}">
                <a16:creationId xmlns:a16="http://schemas.microsoft.com/office/drawing/2014/main" id="{F414D8A4-C243-47CB-B8F0-A31B9787F896}"/>
              </a:ext>
            </a:extLst>
          </p:cNvPr>
          <p:cNvSpPr>
            <a:spLocks noGrp="1"/>
          </p:cNvSpPr>
          <p:nvPr>
            <p:ph idx="1"/>
          </p:nvPr>
        </p:nvSpPr>
        <p:spPr>
          <a:xfrm>
            <a:off x="301624" y="1059307"/>
            <a:ext cx="10971451" cy="4876800"/>
          </a:xfrm>
        </p:spPr>
        <p:txBody>
          <a:bodyPr/>
          <a:lstStyle/>
          <a:p>
            <a:r>
              <a:rPr lang="en-US" sz="2400" dirty="0">
                <a:latin typeface="urw-din"/>
              </a:rPr>
              <a:t>head is initially at cylinder number 53. The cylinders are numbered from 0 to 199.</a:t>
            </a:r>
            <a:endParaRPr lang="en-US" sz="2400" b="0" i="0" dirty="0">
              <a:solidFill>
                <a:srgbClr val="40424E"/>
              </a:solidFill>
              <a:effectLst/>
              <a:latin typeface="urw-din"/>
            </a:endParaRPr>
          </a:p>
          <a:p>
            <a:r>
              <a:rPr lang="en-US" sz="2400" dirty="0">
                <a:latin typeface="urw-din"/>
              </a:rPr>
              <a:t>98, 183, 41, 122, 14, 124, 65, 67 </a:t>
            </a:r>
          </a:p>
          <a:p>
            <a:endParaRPr lang="en-US" dirty="0"/>
          </a:p>
        </p:txBody>
      </p:sp>
      <p:sp>
        <p:nvSpPr>
          <p:cNvPr id="4" name="Slide Number Placeholder 3">
            <a:extLst>
              <a:ext uri="{FF2B5EF4-FFF2-40B4-BE49-F238E27FC236}">
                <a16:creationId xmlns:a16="http://schemas.microsoft.com/office/drawing/2014/main" id="{1EBD1831-B196-4D8E-BA72-5682AE2EDAE0}"/>
              </a:ext>
            </a:extLst>
          </p:cNvPr>
          <p:cNvSpPr>
            <a:spLocks noGrp="1"/>
          </p:cNvSpPr>
          <p:nvPr>
            <p:ph type="sldNum" sz="quarter" idx="12"/>
          </p:nvPr>
        </p:nvSpPr>
        <p:spPr>
          <a:xfrm>
            <a:off x="10165558" y="6164708"/>
            <a:ext cx="1107518" cy="320675"/>
          </a:xfrm>
        </p:spPr>
        <p:txBody>
          <a:bodyPr/>
          <a:lstStyle/>
          <a:p>
            <a:fld id="{DA60BA0E-20D0-4E7C-B286-26C960A6788F}" type="slidenum">
              <a:rPr lang="en-US" smtClean="0"/>
              <a:pPr/>
              <a:t>31</a:t>
            </a:fld>
            <a:endParaRPr lang="en-US"/>
          </a:p>
        </p:txBody>
      </p:sp>
      <p:pic>
        <p:nvPicPr>
          <p:cNvPr id="22" name="Content Placeholder 3">
            <a:extLst>
              <a:ext uri="{FF2B5EF4-FFF2-40B4-BE49-F238E27FC236}">
                <a16:creationId xmlns:a16="http://schemas.microsoft.com/office/drawing/2014/main" id="{64EB27B8-FBC2-4BC7-9928-BE2274538E82}"/>
              </a:ext>
            </a:extLst>
          </p:cNvPr>
          <p:cNvPicPr>
            <a:picLocks noChangeAspect="1"/>
          </p:cNvPicPr>
          <p:nvPr/>
        </p:nvPicPr>
        <p:blipFill>
          <a:blip r:embed="rId2"/>
          <a:stretch>
            <a:fillRect/>
          </a:stretch>
        </p:blipFill>
        <p:spPr>
          <a:xfrm>
            <a:off x="1236662" y="2057400"/>
            <a:ext cx="9715500" cy="933450"/>
          </a:xfrm>
          <a:prstGeom prst="rect">
            <a:avLst/>
          </a:prstGeom>
        </p:spPr>
      </p:pic>
      <p:cxnSp>
        <p:nvCxnSpPr>
          <p:cNvPr id="23" name="Straight Arrow Connector 22">
            <a:extLst>
              <a:ext uri="{FF2B5EF4-FFF2-40B4-BE49-F238E27FC236}">
                <a16:creationId xmlns:a16="http://schemas.microsoft.com/office/drawing/2014/main" id="{EF539493-59B8-49B1-A491-268162FA565E}"/>
              </a:ext>
            </a:extLst>
          </p:cNvPr>
          <p:cNvCxnSpPr/>
          <p:nvPr/>
        </p:nvCxnSpPr>
        <p:spPr>
          <a:xfrm>
            <a:off x="6961187" y="4267200"/>
            <a:ext cx="1009650" cy="161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65C107-FF97-46BD-8F28-362B1D56E2CF}"/>
              </a:ext>
            </a:extLst>
          </p:cNvPr>
          <p:cNvCxnSpPr/>
          <p:nvPr/>
        </p:nvCxnSpPr>
        <p:spPr>
          <a:xfrm>
            <a:off x="8008937" y="4457700"/>
            <a:ext cx="809625"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E64BC80-AA02-4C52-9665-9E3B98D9037F}"/>
              </a:ext>
            </a:extLst>
          </p:cNvPr>
          <p:cNvCxnSpPr/>
          <p:nvPr/>
        </p:nvCxnSpPr>
        <p:spPr>
          <a:xfrm>
            <a:off x="8818562" y="4572000"/>
            <a:ext cx="10287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060F3CCD-321B-4325-BACD-9DD5CF59B4A6}"/>
              </a:ext>
            </a:extLst>
          </p:cNvPr>
          <p:cNvPicPr>
            <a:picLocks noChangeAspect="1"/>
          </p:cNvPicPr>
          <p:nvPr/>
        </p:nvPicPr>
        <p:blipFill>
          <a:blip r:embed="rId3"/>
          <a:stretch>
            <a:fillRect/>
          </a:stretch>
        </p:blipFill>
        <p:spPr>
          <a:xfrm>
            <a:off x="4078527" y="2978490"/>
            <a:ext cx="317019" cy="384081"/>
          </a:xfrm>
          <a:prstGeom prst="rect">
            <a:avLst/>
          </a:prstGeom>
        </p:spPr>
      </p:pic>
      <p:cxnSp>
        <p:nvCxnSpPr>
          <p:cNvPr id="27" name="Straight Arrow Connector 26">
            <a:extLst>
              <a:ext uri="{FF2B5EF4-FFF2-40B4-BE49-F238E27FC236}">
                <a16:creationId xmlns:a16="http://schemas.microsoft.com/office/drawing/2014/main" id="{AB032442-7A98-47B8-9C2F-F24B147DC604}"/>
              </a:ext>
            </a:extLst>
          </p:cNvPr>
          <p:cNvCxnSpPr/>
          <p:nvPr/>
        </p:nvCxnSpPr>
        <p:spPr>
          <a:xfrm>
            <a:off x="4303712" y="3246731"/>
            <a:ext cx="933450" cy="1158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481A05B-87A7-48AA-A9C0-D453E2C41735}"/>
              </a:ext>
            </a:extLst>
          </p:cNvPr>
          <p:cNvCxnSpPr/>
          <p:nvPr/>
        </p:nvCxnSpPr>
        <p:spPr>
          <a:xfrm flipH="1">
            <a:off x="3303587" y="3484856"/>
            <a:ext cx="2790825" cy="47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B53F7AD-8D27-48FB-A00B-75F1B1DE24D4}"/>
              </a:ext>
            </a:extLst>
          </p:cNvPr>
          <p:cNvCxnSpPr/>
          <p:nvPr/>
        </p:nvCxnSpPr>
        <p:spPr>
          <a:xfrm>
            <a:off x="2503487" y="3994443"/>
            <a:ext cx="4524375" cy="280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3CE982-0514-423A-B301-33D0DCF5430D}"/>
              </a:ext>
            </a:extLst>
          </p:cNvPr>
          <p:cNvCxnSpPr/>
          <p:nvPr/>
        </p:nvCxnSpPr>
        <p:spPr>
          <a:xfrm>
            <a:off x="5199062" y="3352348"/>
            <a:ext cx="933450" cy="1158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4F1E59-5A8D-49D6-9EE6-031324259CFD}"/>
              </a:ext>
            </a:extLst>
          </p:cNvPr>
          <p:cNvCxnSpPr/>
          <p:nvPr/>
        </p:nvCxnSpPr>
        <p:spPr>
          <a:xfrm flipH="1">
            <a:off x="2503487" y="3971925"/>
            <a:ext cx="800100" cy="6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51EB469-9146-41CE-AC1D-F7384DBD3169}"/>
              </a:ext>
            </a:extLst>
          </p:cNvPr>
          <p:cNvSpPr txBox="1"/>
          <p:nvPr/>
        </p:nvSpPr>
        <p:spPr>
          <a:xfrm>
            <a:off x="838200" y="5295900"/>
            <a:ext cx="10515600" cy="1200329"/>
          </a:xfrm>
          <a:prstGeom prst="rect">
            <a:avLst/>
          </a:prstGeom>
          <a:noFill/>
        </p:spPr>
        <p:txBody>
          <a:bodyPr wrap="square" rtlCol="0">
            <a:spAutoFit/>
          </a:bodyPr>
          <a:lstStyle/>
          <a:p>
            <a:r>
              <a:rPr lang="en-US" dirty="0">
                <a:latin typeface="urw-din"/>
              </a:rPr>
              <a:t>Total head movement using SSTF=(65-53)+(67-65)+(67-41)+(41-14)+(98-14)+     (122-98)+(124-122)+(183-124)</a:t>
            </a:r>
          </a:p>
          <a:p>
            <a:r>
              <a:rPr lang="en-US" dirty="0">
                <a:latin typeface="urw-din"/>
              </a:rPr>
              <a:t>=12+2+26+27+84+24+2+59=236</a:t>
            </a:r>
            <a:r>
              <a:rPr lang="en-US" dirty="0"/>
              <a:t>)</a:t>
            </a:r>
          </a:p>
        </p:txBody>
      </p:sp>
      <p:sp>
        <p:nvSpPr>
          <p:cNvPr id="5" name="Date Placeholder 4">
            <a:extLst>
              <a:ext uri="{FF2B5EF4-FFF2-40B4-BE49-F238E27FC236}">
                <a16:creationId xmlns:a16="http://schemas.microsoft.com/office/drawing/2014/main" id="{1A53A24E-320C-40C3-9DA0-0BB9B50B0059}"/>
              </a:ext>
            </a:extLst>
          </p:cNvPr>
          <p:cNvSpPr>
            <a:spLocks noGrp="1"/>
          </p:cNvSpPr>
          <p:nvPr>
            <p:ph type="dt" sz="half" idx="10"/>
          </p:nvPr>
        </p:nvSpPr>
        <p:spPr/>
        <p:txBody>
          <a:bodyPr/>
          <a:lstStyle/>
          <a:p>
            <a:fld id="{4DE89558-0F52-4B7E-9149-932D291D6D7A}" type="datetime1">
              <a:rPr lang="en-US" smtClean="0"/>
              <a:t>3/11/2022</a:t>
            </a:fld>
            <a:endParaRPr lang="en-US" dirty="0"/>
          </a:p>
        </p:txBody>
      </p:sp>
      <p:sp>
        <p:nvSpPr>
          <p:cNvPr id="6" name="Footer Placeholder 5">
            <a:extLst>
              <a:ext uri="{FF2B5EF4-FFF2-40B4-BE49-F238E27FC236}">
                <a16:creationId xmlns:a16="http://schemas.microsoft.com/office/drawing/2014/main" id="{CB83F531-4356-4F80-8B31-0794A42F2D76}"/>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4839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F6E4-D89E-47DF-9951-570B920B0D4A}"/>
              </a:ext>
            </a:extLst>
          </p:cNvPr>
          <p:cNvSpPr>
            <a:spLocks noGrp="1"/>
          </p:cNvSpPr>
          <p:nvPr>
            <p:ph type="title"/>
          </p:nvPr>
        </p:nvSpPr>
        <p:spPr>
          <a:xfrm>
            <a:off x="989012" y="76200"/>
            <a:ext cx="10285651" cy="914400"/>
          </a:xfrm>
        </p:spPr>
        <p:txBody>
          <a:bodyPr/>
          <a:lstStyle/>
          <a:p>
            <a:r>
              <a:rPr lang="en-US" dirty="0"/>
              <a:t>3. SCAN</a:t>
            </a:r>
          </a:p>
        </p:txBody>
      </p:sp>
      <p:sp>
        <p:nvSpPr>
          <p:cNvPr id="3" name="Content Placeholder 2">
            <a:extLst>
              <a:ext uri="{FF2B5EF4-FFF2-40B4-BE49-F238E27FC236}">
                <a16:creationId xmlns:a16="http://schemas.microsoft.com/office/drawing/2014/main" id="{FC780166-CA03-4F3E-90BD-D63AD379A7D6}"/>
              </a:ext>
            </a:extLst>
          </p:cNvPr>
          <p:cNvSpPr>
            <a:spLocks noGrp="1"/>
          </p:cNvSpPr>
          <p:nvPr>
            <p:ph idx="1"/>
          </p:nvPr>
        </p:nvSpPr>
        <p:spPr>
          <a:xfrm>
            <a:off x="914162" y="990600"/>
            <a:ext cx="10360501" cy="5181600"/>
          </a:xfrm>
        </p:spPr>
        <p:txBody>
          <a:bodyPr>
            <a:normAutofit fontScale="92500" lnSpcReduction="20000"/>
          </a:bodyPr>
          <a:lstStyle/>
          <a:p>
            <a:r>
              <a:rPr lang="en-US" altLang="en-US" dirty="0">
                <a:solidFill>
                  <a:srgbClr val="40424E"/>
                </a:solidFill>
                <a:latin typeface="urw-din"/>
              </a:rPr>
              <a:t>The disk arm starts at one end of the disk, and moves toward the other end, servicing requests until it gets to the other end of the disk, where the head movement is reversed and servicing continues.</a:t>
            </a:r>
          </a:p>
          <a:p>
            <a:r>
              <a:rPr lang="en-US" altLang="en-US" dirty="0">
                <a:solidFill>
                  <a:srgbClr val="40424E"/>
                </a:solidFill>
                <a:latin typeface="urw-din"/>
              </a:rPr>
              <a:t>SCAN algorithm Sometimes called the elevator algorithm</a:t>
            </a:r>
          </a:p>
          <a:p>
            <a:r>
              <a:rPr lang="en-US" b="0" i="0" dirty="0">
                <a:solidFill>
                  <a:srgbClr val="40424E"/>
                </a:solidFill>
                <a:effectLst/>
                <a:latin typeface="urw-din"/>
              </a:rPr>
              <a:t>As a result, the requests at the midrange are serviced more and those arriving behind the disk arm will have to wait.</a:t>
            </a:r>
          </a:p>
          <a:p>
            <a:pPr marL="0" indent="0" algn="l" fontAlgn="base">
              <a:buNone/>
            </a:pPr>
            <a:r>
              <a:rPr lang="en-US" b="0" i="0" dirty="0">
                <a:solidFill>
                  <a:srgbClr val="40424E"/>
                </a:solidFill>
                <a:effectLst/>
                <a:latin typeface="urw-din"/>
              </a:rPr>
              <a:t>Advantages:</a:t>
            </a:r>
          </a:p>
          <a:p>
            <a:pPr algn="l" fontAlgn="base">
              <a:buFont typeface="Arial" panose="020B0604020202020204" pitchFamily="34" charset="0"/>
              <a:buChar char="•"/>
            </a:pPr>
            <a:r>
              <a:rPr lang="en-US" b="0" i="0" dirty="0">
                <a:solidFill>
                  <a:srgbClr val="40424E"/>
                </a:solidFill>
                <a:effectLst/>
                <a:latin typeface="urw-din"/>
              </a:rPr>
              <a:t>High throughput</a:t>
            </a:r>
          </a:p>
          <a:p>
            <a:pPr algn="l" fontAlgn="base">
              <a:buFont typeface="Arial" panose="020B0604020202020204" pitchFamily="34" charset="0"/>
              <a:buChar char="•"/>
            </a:pPr>
            <a:r>
              <a:rPr lang="en-US" b="0" i="0" dirty="0">
                <a:solidFill>
                  <a:srgbClr val="40424E"/>
                </a:solidFill>
                <a:effectLst/>
                <a:latin typeface="urw-din"/>
              </a:rPr>
              <a:t>Low variance of response time</a:t>
            </a:r>
          </a:p>
          <a:p>
            <a:pPr algn="l" fontAlgn="base">
              <a:buFont typeface="Arial" panose="020B0604020202020204" pitchFamily="34" charset="0"/>
              <a:buChar char="•"/>
            </a:pPr>
            <a:r>
              <a:rPr lang="en-US" b="0" i="0" dirty="0">
                <a:solidFill>
                  <a:srgbClr val="40424E"/>
                </a:solidFill>
                <a:effectLst/>
                <a:latin typeface="urw-din"/>
              </a:rPr>
              <a:t>Average response time</a:t>
            </a:r>
          </a:p>
          <a:p>
            <a:pPr marL="0" indent="0" algn="l" fontAlgn="base">
              <a:buNone/>
            </a:pPr>
            <a:r>
              <a:rPr lang="en-US" b="0" i="0" dirty="0">
                <a:solidFill>
                  <a:srgbClr val="40424E"/>
                </a:solidFill>
                <a:effectLst/>
                <a:latin typeface="urw-din"/>
              </a:rPr>
              <a:t>Disadvantages:</a:t>
            </a:r>
          </a:p>
          <a:p>
            <a:pPr algn="l" fontAlgn="base">
              <a:buFont typeface="Arial" panose="020B0604020202020204" pitchFamily="34" charset="0"/>
              <a:buChar char="•"/>
            </a:pPr>
            <a:r>
              <a:rPr lang="en-US" b="0" i="0" dirty="0">
                <a:solidFill>
                  <a:srgbClr val="40424E"/>
                </a:solidFill>
                <a:effectLst/>
                <a:latin typeface="urw-din"/>
              </a:rPr>
              <a:t>Long waiting time for requests for locations just visited by disk arm</a:t>
            </a:r>
          </a:p>
          <a:p>
            <a:pPr marL="0" indent="0">
              <a:buNone/>
            </a:pPr>
            <a:endParaRPr lang="en-US" dirty="0"/>
          </a:p>
        </p:txBody>
      </p:sp>
      <p:sp>
        <p:nvSpPr>
          <p:cNvPr id="4" name="Slide Number Placeholder 3">
            <a:extLst>
              <a:ext uri="{FF2B5EF4-FFF2-40B4-BE49-F238E27FC236}">
                <a16:creationId xmlns:a16="http://schemas.microsoft.com/office/drawing/2014/main" id="{6D8FEEB4-7D3F-41BC-B72C-4303ABCC3E64}"/>
              </a:ext>
            </a:extLst>
          </p:cNvPr>
          <p:cNvSpPr>
            <a:spLocks noGrp="1"/>
          </p:cNvSpPr>
          <p:nvPr>
            <p:ph type="sldNum" sz="quarter" idx="12"/>
          </p:nvPr>
        </p:nvSpPr>
        <p:spPr/>
        <p:txBody>
          <a:bodyPr/>
          <a:lstStyle/>
          <a:p>
            <a:fld id="{DA60BA0E-20D0-4E7C-B286-26C960A6788F}" type="slidenum">
              <a:rPr lang="en-US" smtClean="0"/>
              <a:pPr/>
              <a:t>32</a:t>
            </a:fld>
            <a:endParaRPr lang="en-US"/>
          </a:p>
        </p:txBody>
      </p:sp>
      <p:sp>
        <p:nvSpPr>
          <p:cNvPr id="5" name="Date Placeholder 4">
            <a:extLst>
              <a:ext uri="{FF2B5EF4-FFF2-40B4-BE49-F238E27FC236}">
                <a16:creationId xmlns:a16="http://schemas.microsoft.com/office/drawing/2014/main" id="{3412A030-6A1A-46E8-A41E-8999B37FDDBB}"/>
              </a:ext>
            </a:extLst>
          </p:cNvPr>
          <p:cNvSpPr>
            <a:spLocks noGrp="1"/>
          </p:cNvSpPr>
          <p:nvPr>
            <p:ph type="dt" sz="half" idx="10"/>
          </p:nvPr>
        </p:nvSpPr>
        <p:spPr/>
        <p:txBody>
          <a:bodyPr/>
          <a:lstStyle/>
          <a:p>
            <a:fld id="{03E5A2E8-64E5-40C0-B9DE-66AE259CA5A7}" type="datetime1">
              <a:rPr lang="en-US" smtClean="0"/>
              <a:t>3/11/2022</a:t>
            </a:fld>
            <a:endParaRPr lang="en-US" dirty="0"/>
          </a:p>
        </p:txBody>
      </p:sp>
      <p:sp>
        <p:nvSpPr>
          <p:cNvPr id="6" name="Footer Placeholder 5">
            <a:extLst>
              <a:ext uri="{FF2B5EF4-FFF2-40B4-BE49-F238E27FC236}">
                <a16:creationId xmlns:a16="http://schemas.microsoft.com/office/drawing/2014/main" id="{5A9B306D-A785-4459-856E-99C957ECE737}"/>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57399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DBB9-35EA-4C52-972F-32BCCB71358E}"/>
              </a:ext>
            </a:extLst>
          </p:cNvPr>
          <p:cNvSpPr>
            <a:spLocks noGrp="1"/>
          </p:cNvSpPr>
          <p:nvPr>
            <p:ph type="title"/>
          </p:nvPr>
        </p:nvSpPr>
        <p:spPr>
          <a:xfrm>
            <a:off x="608012" y="76200"/>
            <a:ext cx="10666651" cy="762000"/>
          </a:xfrm>
        </p:spPr>
        <p:txBody>
          <a:bodyPr/>
          <a:lstStyle/>
          <a:p>
            <a:r>
              <a:rPr lang="en-US" dirty="0"/>
              <a:t>SCAN or Elevator((1</a:t>
            </a:r>
            <a:r>
              <a:rPr lang="en-US" baseline="30000" dirty="0"/>
              <a:t>st</a:t>
            </a:r>
            <a:r>
              <a:rPr lang="en-US" dirty="0"/>
              <a:t> Solution)</a:t>
            </a:r>
          </a:p>
        </p:txBody>
      </p:sp>
      <p:sp>
        <p:nvSpPr>
          <p:cNvPr id="3" name="Content Placeholder 2">
            <a:extLst>
              <a:ext uri="{FF2B5EF4-FFF2-40B4-BE49-F238E27FC236}">
                <a16:creationId xmlns:a16="http://schemas.microsoft.com/office/drawing/2014/main" id="{5E7D7BAF-E45E-40C1-BF83-FF240CCC74C8}"/>
              </a:ext>
            </a:extLst>
          </p:cNvPr>
          <p:cNvSpPr>
            <a:spLocks noGrp="1"/>
          </p:cNvSpPr>
          <p:nvPr>
            <p:ph idx="1"/>
          </p:nvPr>
        </p:nvSpPr>
        <p:spPr>
          <a:xfrm>
            <a:off x="531812" y="838200"/>
            <a:ext cx="10742851" cy="5715000"/>
          </a:xfrm>
        </p:spPr>
        <p:txBody>
          <a:bodyPr/>
          <a:lstStyle/>
          <a:p>
            <a:r>
              <a:rPr lang="en-US" sz="2400" dirty="0">
                <a:latin typeface="urw-din"/>
              </a:rPr>
              <a:t>head is initially at cylinder number 53. The cylinders are numbered from 0 to 199.</a:t>
            </a:r>
            <a:endParaRPr lang="en-US" sz="2400" b="0" i="0" dirty="0">
              <a:solidFill>
                <a:srgbClr val="40424E"/>
              </a:solidFill>
              <a:effectLst/>
              <a:latin typeface="urw-din"/>
            </a:endParaRPr>
          </a:p>
          <a:p>
            <a:r>
              <a:rPr lang="en-US" sz="2400" dirty="0">
                <a:latin typeface="urw-din"/>
              </a:rPr>
              <a:t>98, 183, 41, 122, 14, 124, 65, 67 </a:t>
            </a:r>
          </a:p>
          <a:p>
            <a:pPr marL="0" indent="0">
              <a:buNone/>
            </a:pPr>
            <a:endParaRPr lang="en-US" dirty="0"/>
          </a:p>
        </p:txBody>
      </p:sp>
      <p:sp>
        <p:nvSpPr>
          <p:cNvPr id="4" name="Slide Number Placeholder 3">
            <a:extLst>
              <a:ext uri="{FF2B5EF4-FFF2-40B4-BE49-F238E27FC236}">
                <a16:creationId xmlns:a16="http://schemas.microsoft.com/office/drawing/2014/main" id="{F95E2235-EA4F-4ED9-8BC0-3E4939AF0D46}"/>
              </a:ext>
            </a:extLst>
          </p:cNvPr>
          <p:cNvSpPr>
            <a:spLocks noGrp="1"/>
          </p:cNvSpPr>
          <p:nvPr>
            <p:ph type="sldNum" sz="quarter" idx="12"/>
          </p:nvPr>
        </p:nvSpPr>
        <p:spPr/>
        <p:txBody>
          <a:bodyPr/>
          <a:lstStyle/>
          <a:p>
            <a:fld id="{DA60BA0E-20D0-4E7C-B286-26C960A6788F}" type="slidenum">
              <a:rPr lang="en-US" smtClean="0"/>
              <a:pPr/>
              <a:t>33</a:t>
            </a:fld>
            <a:endParaRPr lang="en-US"/>
          </a:p>
        </p:txBody>
      </p:sp>
      <p:pic>
        <p:nvPicPr>
          <p:cNvPr id="14" name="Content Placeholder 3">
            <a:extLst>
              <a:ext uri="{FF2B5EF4-FFF2-40B4-BE49-F238E27FC236}">
                <a16:creationId xmlns:a16="http://schemas.microsoft.com/office/drawing/2014/main" id="{4CA66EE7-C667-4995-BB53-550BD1A41F9F}"/>
              </a:ext>
            </a:extLst>
          </p:cNvPr>
          <p:cNvPicPr>
            <a:picLocks noChangeAspect="1"/>
          </p:cNvPicPr>
          <p:nvPr/>
        </p:nvPicPr>
        <p:blipFill>
          <a:blip r:embed="rId2"/>
          <a:stretch>
            <a:fillRect/>
          </a:stretch>
        </p:blipFill>
        <p:spPr>
          <a:xfrm>
            <a:off x="1237067" y="1963284"/>
            <a:ext cx="9717866" cy="932769"/>
          </a:xfrm>
          <a:prstGeom prst="rect">
            <a:avLst/>
          </a:prstGeom>
        </p:spPr>
      </p:pic>
      <p:cxnSp>
        <p:nvCxnSpPr>
          <p:cNvPr id="15" name="Straight Arrow Connector 14">
            <a:extLst>
              <a:ext uri="{FF2B5EF4-FFF2-40B4-BE49-F238E27FC236}">
                <a16:creationId xmlns:a16="http://schemas.microsoft.com/office/drawing/2014/main" id="{88958590-E667-4A00-9839-28C1EF9D3850}"/>
              </a:ext>
            </a:extLst>
          </p:cNvPr>
          <p:cNvCxnSpPr/>
          <p:nvPr/>
        </p:nvCxnSpPr>
        <p:spPr>
          <a:xfrm>
            <a:off x="4276725" y="2971800"/>
            <a:ext cx="876300" cy="20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8A41E8E-A5F4-4527-A4AF-658ABCE5A94E}"/>
              </a:ext>
            </a:extLst>
          </p:cNvPr>
          <p:cNvCxnSpPr/>
          <p:nvPr/>
        </p:nvCxnSpPr>
        <p:spPr>
          <a:xfrm>
            <a:off x="5200650" y="3173365"/>
            <a:ext cx="895350" cy="169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6A0466-B21F-4E94-8E1C-14168A7FE2A2}"/>
              </a:ext>
            </a:extLst>
          </p:cNvPr>
          <p:cNvCxnSpPr/>
          <p:nvPr/>
        </p:nvCxnSpPr>
        <p:spPr>
          <a:xfrm>
            <a:off x="6096000" y="3352800"/>
            <a:ext cx="942977"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FD24BB-806D-49ED-BE05-D4065C062762}"/>
              </a:ext>
            </a:extLst>
          </p:cNvPr>
          <p:cNvCxnSpPr/>
          <p:nvPr/>
        </p:nvCxnSpPr>
        <p:spPr>
          <a:xfrm>
            <a:off x="7038977" y="3571875"/>
            <a:ext cx="895348" cy="180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4B4C3EC-531E-4AF5-93EE-78FA932C34FD}"/>
              </a:ext>
            </a:extLst>
          </p:cNvPr>
          <p:cNvCxnSpPr/>
          <p:nvPr/>
        </p:nvCxnSpPr>
        <p:spPr>
          <a:xfrm>
            <a:off x="7943850" y="3771900"/>
            <a:ext cx="95250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F67F94-9558-4326-97C5-50AB9F5F799F}"/>
              </a:ext>
            </a:extLst>
          </p:cNvPr>
          <p:cNvCxnSpPr/>
          <p:nvPr/>
        </p:nvCxnSpPr>
        <p:spPr>
          <a:xfrm>
            <a:off x="8915400" y="3990975"/>
            <a:ext cx="809625" cy="24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8A62A2-1403-4015-B621-5D8BD61500E1}"/>
              </a:ext>
            </a:extLst>
          </p:cNvPr>
          <p:cNvCxnSpPr/>
          <p:nvPr/>
        </p:nvCxnSpPr>
        <p:spPr>
          <a:xfrm>
            <a:off x="9725025" y="4267200"/>
            <a:ext cx="981075"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12A6A69-50E0-4704-A74C-543806A6B825}"/>
              </a:ext>
            </a:extLst>
          </p:cNvPr>
          <p:cNvCxnSpPr/>
          <p:nvPr/>
        </p:nvCxnSpPr>
        <p:spPr>
          <a:xfrm flipH="1">
            <a:off x="3552825" y="4505325"/>
            <a:ext cx="7153275" cy="37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3322B6E-D72E-49F6-AB1E-E3E727B0937E}"/>
              </a:ext>
            </a:extLst>
          </p:cNvPr>
          <p:cNvCxnSpPr/>
          <p:nvPr/>
        </p:nvCxnSpPr>
        <p:spPr>
          <a:xfrm flipH="1">
            <a:off x="2609850" y="4876800"/>
            <a:ext cx="94297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48C7351-336A-41F5-AAB4-02EB124B7628}"/>
              </a:ext>
            </a:extLst>
          </p:cNvPr>
          <p:cNvSpPr txBox="1"/>
          <p:nvPr/>
        </p:nvSpPr>
        <p:spPr>
          <a:xfrm>
            <a:off x="781050" y="5038272"/>
            <a:ext cx="11410950" cy="1569660"/>
          </a:xfrm>
          <a:prstGeom prst="rect">
            <a:avLst/>
          </a:prstGeom>
          <a:noFill/>
        </p:spPr>
        <p:txBody>
          <a:bodyPr wrap="square" rtlCol="0">
            <a:spAutoFit/>
          </a:bodyPr>
          <a:lstStyle/>
          <a:p>
            <a:r>
              <a:rPr lang="en-US" dirty="0">
                <a:latin typeface="urw-din"/>
              </a:rPr>
              <a:t>Total Head Movement using SCAN=[(65-53)+(67-65)+(98-67)+(122-98)+(124-122)+(183-124)+(199-183)+(199-41)+</a:t>
            </a:r>
          </a:p>
          <a:p>
            <a:r>
              <a:rPr lang="en-US" dirty="0">
                <a:latin typeface="urw-din"/>
              </a:rPr>
              <a:t>(41-14)]</a:t>
            </a:r>
          </a:p>
          <a:p>
            <a:r>
              <a:rPr lang="en-US" dirty="0">
                <a:latin typeface="urw-din"/>
              </a:rPr>
              <a:t>=12+2+31+24+2+59+16+158+27)=331</a:t>
            </a:r>
          </a:p>
        </p:txBody>
      </p:sp>
      <p:pic>
        <p:nvPicPr>
          <p:cNvPr id="25" name="Picture 24">
            <a:extLst>
              <a:ext uri="{FF2B5EF4-FFF2-40B4-BE49-F238E27FC236}">
                <a16:creationId xmlns:a16="http://schemas.microsoft.com/office/drawing/2014/main" id="{01DAB42E-2FD1-4EB0-AB10-6CCD71F36710}"/>
              </a:ext>
            </a:extLst>
          </p:cNvPr>
          <p:cNvPicPr>
            <a:picLocks noChangeAspect="1"/>
          </p:cNvPicPr>
          <p:nvPr/>
        </p:nvPicPr>
        <p:blipFill>
          <a:blip r:embed="rId3"/>
          <a:stretch>
            <a:fillRect/>
          </a:stretch>
        </p:blipFill>
        <p:spPr>
          <a:xfrm>
            <a:off x="4089640" y="2816319"/>
            <a:ext cx="317019" cy="384081"/>
          </a:xfrm>
          <a:prstGeom prst="rect">
            <a:avLst/>
          </a:prstGeom>
        </p:spPr>
      </p:pic>
      <p:sp>
        <p:nvSpPr>
          <p:cNvPr id="5" name="Date Placeholder 4">
            <a:extLst>
              <a:ext uri="{FF2B5EF4-FFF2-40B4-BE49-F238E27FC236}">
                <a16:creationId xmlns:a16="http://schemas.microsoft.com/office/drawing/2014/main" id="{010AFC6E-07C9-4C16-9DFD-4C0A104D2C95}"/>
              </a:ext>
            </a:extLst>
          </p:cNvPr>
          <p:cNvSpPr>
            <a:spLocks noGrp="1"/>
          </p:cNvSpPr>
          <p:nvPr>
            <p:ph type="dt" sz="half" idx="10"/>
          </p:nvPr>
        </p:nvSpPr>
        <p:spPr/>
        <p:txBody>
          <a:bodyPr/>
          <a:lstStyle/>
          <a:p>
            <a:fld id="{1802FE4A-F68B-4A6D-AB48-8E4CEADA9BE0}" type="datetime1">
              <a:rPr lang="en-US" smtClean="0"/>
              <a:t>3/11/2022</a:t>
            </a:fld>
            <a:endParaRPr lang="en-US" dirty="0"/>
          </a:p>
        </p:txBody>
      </p:sp>
      <p:sp>
        <p:nvSpPr>
          <p:cNvPr id="6" name="Footer Placeholder 5">
            <a:extLst>
              <a:ext uri="{FF2B5EF4-FFF2-40B4-BE49-F238E27FC236}">
                <a16:creationId xmlns:a16="http://schemas.microsoft.com/office/drawing/2014/main" id="{64345F13-6CC5-4644-9A09-E60FFB826194}"/>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15117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DBB9-35EA-4C52-972F-32BCCB71358E}"/>
              </a:ext>
            </a:extLst>
          </p:cNvPr>
          <p:cNvSpPr>
            <a:spLocks noGrp="1"/>
          </p:cNvSpPr>
          <p:nvPr>
            <p:ph type="title"/>
          </p:nvPr>
        </p:nvSpPr>
        <p:spPr>
          <a:xfrm>
            <a:off x="608012" y="76200"/>
            <a:ext cx="10666651" cy="762000"/>
          </a:xfrm>
        </p:spPr>
        <p:txBody>
          <a:bodyPr>
            <a:normAutofit/>
          </a:bodyPr>
          <a:lstStyle/>
          <a:p>
            <a:r>
              <a:rPr lang="en-US" sz="3600" dirty="0"/>
              <a:t>SCAN or Elevator(2</a:t>
            </a:r>
            <a:r>
              <a:rPr lang="en-US" sz="3600" baseline="30000" dirty="0"/>
              <a:t>nd</a:t>
            </a:r>
            <a:r>
              <a:rPr lang="en-US" sz="3600" dirty="0"/>
              <a:t> Solution)- Best Choice</a:t>
            </a:r>
          </a:p>
        </p:txBody>
      </p:sp>
      <p:sp>
        <p:nvSpPr>
          <p:cNvPr id="3" name="Content Placeholder 2">
            <a:extLst>
              <a:ext uri="{FF2B5EF4-FFF2-40B4-BE49-F238E27FC236}">
                <a16:creationId xmlns:a16="http://schemas.microsoft.com/office/drawing/2014/main" id="{5E7D7BAF-E45E-40C1-BF83-FF240CCC74C8}"/>
              </a:ext>
            </a:extLst>
          </p:cNvPr>
          <p:cNvSpPr>
            <a:spLocks noGrp="1"/>
          </p:cNvSpPr>
          <p:nvPr>
            <p:ph idx="1"/>
          </p:nvPr>
        </p:nvSpPr>
        <p:spPr>
          <a:xfrm>
            <a:off x="531812" y="838200"/>
            <a:ext cx="10742851" cy="5715000"/>
          </a:xfrm>
        </p:spPr>
        <p:txBody>
          <a:bodyPr/>
          <a:lstStyle/>
          <a:p>
            <a:r>
              <a:rPr lang="en-US" sz="2400" dirty="0">
                <a:latin typeface="urw-din"/>
              </a:rPr>
              <a:t>head is initially at cylinder number 53. The cylinders are numbered from 0 to 199.</a:t>
            </a:r>
            <a:endParaRPr lang="en-US" sz="2400" b="0" i="0" dirty="0">
              <a:solidFill>
                <a:srgbClr val="40424E"/>
              </a:solidFill>
              <a:effectLst/>
              <a:latin typeface="urw-din"/>
            </a:endParaRPr>
          </a:p>
          <a:p>
            <a:r>
              <a:rPr lang="en-US" sz="2400" dirty="0">
                <a:latin typeface="urw-din"/>
              </a:rPr>
              <a:t>98, 183, 41, 122, 14, 124, 65, 67 </a:t>
            </a:r>
          </a:p>
          <a:p>
            <a:pPr marL="0" indent="0">
              <a:buNone/>
            </a:pPr>
            <a:endParaRPr lang="en-US" dirty="0"/>
          </a:p>
        </p:txBody>
      </p:sp>
      <p:sp>
        <p:nvSpPr>
          <p:cNvPr id="4" name="Slide Number Placeholder 3">
            <a:extLst>
              <a:ext uri="{FF2B5EF4-FFF2-40B4-BE49-F238E27FC236}">
                <a16:creationId xmlns:a16="http://schemas.microsoft.com/office/drawing/2014/main" id="{F95E2235-EA4F-4ED9-8BC0-3E4939AF0D46}"/>
              </a:ext>
            </a:extLst>
          </p:cNvPr>
          <p:cNvSpPr>
            <a:spLocks noGrp="1"/>
          </p:cNvSpPr>
          <p:nvPr>
            <p:ph type="sldNum" sz="quarter" idx="12"/>
          </p:nvPr>
        </p:nvSpPr>
        <p:spPr/>
        <p:txBody>
          <a:bodyPr/>
          <a:lstStyle/>
          <a:p>
            <a:fld id="{DA60BA0E-20D0-4E7C-B286-26C960A6788F}" type="slidenum">
              <a:rPr lang="en-US" smtClean="0"/>
              <a:pPr/>
              <a:t>34</a:t>
            </a:fld>
            <a:endParaRPr lang="en-US"/>
          </a:p>
        </p:txBody>
      </p:sp>
      <p:pic>
        <p:nvPicPr>
          <p:cNvPr id="14" name="Content Placeholder 3">
            <a:extLst>
              <a:ext uri="{FF2B5EF4-FFF2-40B4-BE49-F238E27FC236}">
                <a16:creationId xmlns:a16="http://schemas.microsoft.com/office/drawing/2014/main" id="{4CA66EE7-C667-4995-BB53-550BD1A41F9F}"/>
              </a:ext>
            </a:extLst>
          </p:cNvPr>
          <p:cNvPicPr>
            <a:picLocks noChangeAspect="1"/>
          </p:cNvPicPr>
          <p:nvPr/>
        </p:nvPicPr>
        <p:blipFill>
          <a:blip r:embed="rId2"/>
          <a:stretch>
            <a:fillRect/>
          </a:stretch>
        </p:blipFill>
        <p:spPr>
          <a:xfrm>
            <a:off x="1237067" y="1963284"/>
            <a:ext cx="9717866" cy="932769"/>
          </a:xfrm>
          <a:prstGeom prst="rect">
            <a:avLst/>
          </a:prstGeom>
        </p:spPr>
      </p:pic>
      <p:cxnSp>
        <p:nvCxnSpPr>
          <p:cNvPr id="15" name="Straight Arrow Connector 14">
            <a:extLst>
              <a:ext uri="{FF2B5EF4-FFF2-40B4-BE49-F238E27FC236}">
                <a16:creationId xmlns:a16="http://schemas.microsoft.com/office/drawing/2014/main" id="{88958590-E667-4A00-9839-28C1EF9D3850}"/>
              </a:ext>
            </a:extLst>
          </p:cNvPr>
          <p:cNvCxnSpPr>
            <a:cxnSpLocks/>
          </p:cNvCxnSpPr>
          <p:nvPr/>
        </p:nvCxnSpPr>
        <p:spPr>
          <a:xfrm flipH="1">
            <a:off x="3351212" y="2971800"/>
            <a:ext cx="925513"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8A41E8E-A5F4-4527-A4AF-658ABCE5A94E}"/>
              </a:ext>
            </a:extLst>
          </p:cNvPr>
          <p:cNvCxnSpPr>
            <a:cxnSpLocks/>
          </p:cNvCxnSpPr>
          <p:nvPr/>
        </p:nvCxnSpPr>
        <p:spPr>
          <a:xfrm>
            <a:off x="5117862" y="3869460"/>
            <a:ext cx="976550" cy="92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6A0466-B21F-4E94-8E1C-14168A7FE2A2}"/>
              </a:ext>
            </a:extLst>
          </p:cNvPr>
          <p:cNvCxnSpPr>
            <a:cxnSpLocks/>
          </p:cNvCxnSpPr>
          <p:nvPr/>
        </p:nvCxnSpPr>
        <p:spPr>
          <a:xfrm>
            <a:off x="6055519" y="3963931"/>
            <a:ext cx="1033462" cy="114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FD24BB-806D-49ED-BE05-D4065C062762}"/>
              </a:ext>
            </a:extLst>
          </p:cNvPr>
          <p:cNvCxnSpPr>
            <a:cxnSpLocks/>
          </p:cNvCxnSpPr>
          <p:nvPr/>
        </p:nvCxnSpPr>
        <p:spPr>
          <a:xfrm>
            <a:off x="7072314" y="4068933"/>
            <a:ext cx="871536" cy="160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4B4C3EC-531E-4AF5-93EE-78FA932C34FD}"/>
              </a:ext>
            </a:extLst>
          </p:cNvPr>
          <p:cNvCxnSpPr>
            <a:cxnSpLocks/>
          </p:cNvCxnSpPr>
          <p:nvPr/>
        </p:nvCxnSpPr>
        <p:spPr>
          <a:xfrm>
            <a:off x="7927022" y="4238625"/>
            <a:ext cx="844789" cy="8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F67F94-9558-4326-97C5-50AB9F5F799F}"/>
              </a:ext>
            </a:extLst>
          </p:cNvPr>
          <p:cNvCxnSpPr>
            <a:cxnSpLocks/>
          </p:cNvCxnSpPr>
          <p:nvPr/>
        </p:nvCxnSpPr>
        <p:spPr>
          <a:xfrm>
            <a:off x="8718709" y="4309283"/>
            <a:ext cx="1076563" cy="21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48C7351-336A-41F5-AAB4-02EB124B7628}"/>
              </a:ext>
            </a:extLst>
          </p:cNvPr>
          <p:cNvSpPr txBox="1"/>
          <p:nvPr/>
        </p:nvSpPr>
        <p:spPr>
          <a:xfrm>
            <a:off x="781050" y="5038272"/>
            <a:ext cx="11410950" cy="1569660"/>
          </a:xfrm>
          <a:prstGeom prst="rect">
            <a:avLst/>
          </a:prstGeom>
          <a:noFill/>
        </p:spPr>
        <p:txBody>
          <a:bodyPr wrap="square" rtlCol="0">
            <a:spAutoFit/>
          </a:bodyPr>
          <a:lstStyle/>
          <a:p>
            <a:r>
              <a:rPr lang="en-US" dirty="0">
                <a:latin typeface="urw-din"/>
              </a:rPr>
              <a:t>Total Head Movement using SCAN=[(53-41)+(41-14)+(14-0)+(65-0)+(67-65)+                     (98-67)+(122-98)+(124-122)+(183-124)]</a:t>
            </a:r>
          </a:p>
          <a:p>
            <a:r>
              <a:rPr lang="en-US" dirty="0">
                <a:latin typeface="urw-din"/>
              </a:rPr>
              <a:t>=12+27+14+65+2+31+24+59 </a:t>
            </a:r>
          </a:p>
          <a:p>
            <a:r>
              <a:rPr lang="en-US" dirty="0">
                <a:latin typeface="urw-din"/>
              </a:rPr>
              <a:t>= 234</a:t>
            </a:r>
          </a:p>
        </p:txBody>
      </p:sp>
      <p:pic>
        <p:nvPicPr>
          <p:cNvPr id="25" name="Picture 24">
            <a:extLst>
              <a:ext uri="{FF2B5EF4-FFF2-40B4-BE49-F238E27FC236}">
                <a16:creationId xmlns:a16="http://schemas.microsoft.com/office/drawing/2014/main" id="{A863E863-EAD0-4010-B7D1-5FC3C849610E}"/>
              </a:ext>
            </a:extLst>
          </p:cNvPr>
          <p:cNvPicPr>
            <a:picLocks noChangeAspect="1"/>
          </p:cNvPicPr>
          <p:nvPr/>
        </p:nvPicPr>
        <p:blipFill>
          <a:blip r:embed="rId3"/>
          <a:stretch>
            <a:fillRect/>
          </a:stretch>
        </p:blipFill>
        <p:spPr>
          <a:xfrm>
            <a:off x="4089640" y="2816319"/>
            <a:ext cx="317019" cy="384081"/>
          </a:xfrm>
          <a:prstGeom prst="rect">
            <a:avLst/>
          </a:prstGeom>
        </p:spPr>
      </p:pic>
      <p:cxnSp>
        <p:nvCxnSpPr>
          <p:cNvPr id="26" name="Straight Arrow Connector 25">
            <a:extLst>
              <a:ext uri="{FF2B5EF4-FFF2-40B4-BE49-F238E27FC236}">
                <a16:creationId xmlns:a16="http://schemas.microsoft.com/office/drawing/2014/main" id="{B75D4234-E2E4-425C-9047-15008F90FE9A}"/>
              </a:ext>
            </a:extLst>
          </p:cNvPr>
          <p:cNvCxnSpPr>
            <a:cxnSpLocks/>
          </p:cNvCxnSpPr>
          <p:nvPr/>
        </p:nvCxnSpPr>
        <p:spPr>
          <a:xfrm flipH="1">
            <a:off x="2425699" y="3200400"/>
            <a:ext cx="925513"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6A0B7F0-0AC0-4015-AF4E-52FC84C6B50A}"/>
              </a:ext>
            </a:extLst>
          </p:cNvPr>
          <p:cNvCxnSpPr>
            <a:cxnSpLocks/>
          </p:cNvCxnSpPr>
          <p:nvPr/>
        </p:nvCxnSpPr>
        <p:spPr>
          <a:xfrm flipH="1">
            <a:off x="1522412" y="3429000"/>
            <a:ext cx="925513"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7FA94E3-0400-4674-BC02-42450B48FAFB}"/>
              </a:ext>
            </a:extLst>
          </p:cNvPr>
          <p:cNvCxnSpPr>
            <a:cxnSpLocks/>
          </p:cNvCxnSpPr>
          <p:nvPr/>
        </p:nvCxnSpPr>
        <p:spPr>
          <a:xfrm>
            <a:off x="1522411" y="3657147"/>
            <a:ext cx="3678239" cy="224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67BF0E1-94B8-4D28-B3D3-2B0627E83941}"/>
              </a:ext>
            </a:extLst>
          </p:cNvPr>
          <p:cNvSpPr>
            <a:spLocks noGrp="1"/>
          </p:cNvSpPr>
          <p:nvPr>
            <p:ph type="dt" sz="half" idx="10"/>
          </p:nvPr>
        </p:nvSpPr>
        <p:spPr/>
        <p:txBody>
          <a:bodyPr/>
          <a:lstStyle/>
          <a:p>
            <a:fld id="{F90B8157-A925-483F-A685-A7F0BF58405C}" type="datetime1">
              <a:rPr lang="en-US" smtClean="0"/>
              <a:t>3/11/2022</a:t>
            </a:fld>
            <a:endParaRPr lang="en-US" dirty="0"/>
          </a:p>
        </p:txBody>
      </p:sp>
      <p:sp>
        <p:nvSpPr>
          <p:cNvPr id="6" name="Footer Placeholder 5">
            <a:extLst>
              <a:ext uri="{FF2B5EF4-FFF2-40B4-BE49-F238E27FC236}">
                <a16:creationId xmlns:a16="http://schemas.microsoft.com/office/drawing/2014/main" id="{BB7076B2-99DB-4D0B-89DE-85D2A1E3AB1E}"/>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83259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64D5-348B-4FAF-A7C0-6B022335E450}"/>
              </a:ext>
            </a:extLst>
          </p:cNvPr>
          <p:cNvSpPr>
            <a:spLocks noGrp="1"/>
          </p:cNvSpPr>
          <p:nvPr>
            <p:ph type="title"/>
          </p:nvPr>
        </p:nvSpPr>
        <p:spPr>
          <a:xfrm>
            <a:off x="74612" y="76200"/>
            <a:ext cx="11200051" cy="1066800"/>
          </a:xfrm>
        </p:spPr>
        <p:txBody>
          <a:bodyPr/>
          <a:lstStyle/>
          <a:p>
            <a:r>
              <a:rPr lang="en-US" dirty="0"/>
              <a:t>4. C-SCAN</a:t>
            </a:r>
          </a:p>
        </p:txBody>
      </p:sp>
      <p:sp>
        <p:nvSpPr>
          <p:cNvPr id="3" name="Content Placeholder 2">
            <a:extLst>
              <a:ext uri="{FF2B5EF4-FFF2-40B4-BE49-F238E27FC236}">
                <a16:creationId xmlns:a16="http://schemas.microsoft.com/office/drawing/2014/main" id="{020BABE9-7816-48BC-8D28-B1FDF2CEFED0}"/>
              </a:ext>
            </a:extLst>
          </p:cNvPr>
          <p:cNvSpPr>
            <a:spLocks noGrp="1"/>
          </p:cNvSpPr>
          <p:nvPr>
            <p:ph idx="1"/>
          </p:nvPr>
        </p:nvSpPr>
        <p:spPr>
          <a:xfrm>
            <a:off x="229949" y="1143000"/>
            <a:ext cx="11274663" cy="5029200"/>
          </a:xfrm>
        </p:spPr>
        <p:txBody>
          <a:bodyPr/>
          <a:lstStyle/>
          <a:p>
            <a:r>
              <a:rPr lang="en-US" altLang="en-US" dirty="0">
                <a:solidFill>
                  <a:srgbClr val="40424E"/>
                </a:solidFill>
                <a:latin typeface="urw-din"/>
              </a:rPr>
              <a:t>The head moves from one end of the disk to the other, servicing requests as it goes</a:t>
            </a:r>
          </a:p>
          <a:p>
            <a:pPr lvl="1"/>
            <a:r>
              <a:rPr lang="en-US" altLang="en-US" sz="2400" dirty="0">
                <a:solidFill>
                  <a:srgbClr val="40424E"/>
                </a:solidFill>
                <a:latin typeface="urw-din"/>
              </a:rPr>
              <a:t>When it reaches the other end, however, it immediately returns to the beginning of the disk, without servicing any requests on the return trip</a:t>
            </a:r>
          </a:p>
          <a:p>
            <a:r>
              <a:rPr lang="en-US" altLang="en-US" dirty="0">
                <a:solidFill>
                  <a:srgbClr val="40424E"/>
                </a:solidFill>
                <a:latin typeface="urw-din"/>
              </a:rPr>
              <a:t>Treats the cylinders as a circular list that wraps around from the last cylinder to the first one</a:t>
            </a:r>
          </a:p>
          <a:p>
            <a:r>
              <a:rPr lang="en-US" altLang="en-US" dirty="0">
                <a:solidFill>
                  <a:srgbClr val="40424E"/>
                </a:solidFill>
                <a:latin typeface="urw-din"/>
              </a:rPr>
              <a:t>Provides a more uniform wait time than SCAN</a:t>
            </a:r>
          </a:p>
          <a:p>
            <a:pPr marL="0" indent="0" algn="l" fontAlgn="base">
              <a:buNone/>
            </a:pPr>
            <a:r>
              <a:rPr lang="en-US" b="0" i="0" dirty="0">
                <a:solidFill>
                  <a:srgbClr val="40424E"/>
                </a:solidFill>
                <a:effectLst/>
                <a:latin typeface="urw-din"/>
              </a:rPr>
              <a:t>Advantages:</a:t>
            </a:r>
          </a:p>
          <a:p>
            <a:pPr algn="l" fontAlgn="base">
              <a:buFont typeface="Arial" panose="020B0604020202020204" pitchFamily="34" charset="0"/>
              <a:buChar char="•"/>
            </a:pPr>
            <a:r>
              <a:rPr lang="en-US" b="0" i="0" dirty="0">
                <a:solidFill>
                  <a:srgbClr val="40424E"/>
                </a:solidFill>
                <a:effectLst/>
                <a:latin typeface="urw-din"/>
              </a:rPr>
              <a:t>Provides more uniform wait time compared to SCAN</a:t>
            </a:r>
          </a:p>
          <a:p>
            <a:endParaRPr lang="en-US" altLang="en-US" dirty="0"/>
          </a:p>
          <a:p>
            <a:endParaRPr lang="en-US" altLang="en-US" dirty="0"/>
          </a:p>
          <a:p>
            <a:endParaRPr lang="en-US" dirty="0"/>
          </a:p>
        </p:txBody>
      </p:sp>
      <p:sp>
        <p:nvSpPr>
          <p:cNvPr id="4" name="Slide Number Placeholder 3">
            <a:extLst>
              <a:ext uri="{FF2B5EF4-FFF2-40B4-BE49-F238E27FC236}">
                <a16:creationId xmlns:a16="http://schemas.microsoft.com/office/drawing/2014/main" id="{B2800334-5328-49AB-98D3-D7D748629D73}"/>
              </a:ext>
            </a:extLst>
          </p:cNvPr>
          <p:cNvSpPr>
            <a:spLocks noGrp="1"/>
          </p:cNvSpPr>
          <p:nvPr>
            <p:ph type="sldNum" sz="quarter" idx="12"/>
          </p:nvPr>
        </p:nvSpPr>
        <p:spPr/>
        <p:txBody>
          <a:bodyPr/>
          <a:lstStyle/>
          <a:p>
            <a:fld id="{DA60BA0E-20D0-4E7C-B286-26C960A6788F}" type="slidenum">
              <a:rPr lang="en-US" smtClean="0"/>
              <a:pPr/>
              <a:t>35</a:t>
            </a:fld>
            <a:endParaRPr lang="en-US"/>
          </a:p>
        </p:txBody>
      </p:sp>
      <p:sp>
        <p:nvSpPr>
          <p:cNvPr id="5" name="Date Placeholder 4">
            <a:extLst>
              <a:ext uri="{FF2B5EF4-FFF2-40B4-BE49-F238E27FC236}">
                <a16:creationId xmlns:a16="http://schemas.microsoft.com/office/drawing/2014/main" id="{110BC01C-22F8-4231-8A78-9B40A0F1E25F}"/>
              </a:ext>
            </a:extLst>
          </p:cNvPr>
          <p:cNvSpPr>
            <a:spLocks noGrp="1"/>
          </p:cNvSpPr>
          <p:nvPr>
            <p:ph type="dt" sz="half" idx="10"/>
          </p:nvPr>
        </p:nvSpPr>
        <p:spPr/>
        <p:txBody>
          <a:bodyPr/>
          <a:lstStyle/>
          <a:p>
            <a:fld id="{458C315F-4166-47CE-AAF3-88C42625F343}" type="datetime1">
              <a:rPr lang="en-US" smtClean="0"/>
              <a:t>3/11/2022</a:t>
            </a:fld>
            <a:endParaRPr lang="en-US" dirty="0"/>
          </a:p>
        </p:txBody>
      </p:sp>
      <p:sp>
        <p:nvSpPr>
          <p:cNvPr id="6" name="Footer Placeholder 5">
            <a:extLst>
              <a:ext uri="{FF2B5EF4-FFF2-40B4-BE49-F238E27FC236}">
                <a16:creationId xmlns:a16="http://schemas.microsoft.com/office/drawing/2014/main" id="{5387147A-C8F9-45EA-9036-CEAA842698EA}"/>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99312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6897-B3D5-45AC-8FB7-C7F0C9D753A5}"/>
              </a:ext>
            </a:extLst>
          </p:cNvPr>
          <p:cNvSpPr>
            <a:spLocks noGrp="1"/>
          </p:cNvSpPr>
          <p:nvPr>
            <p:ph type="title"/>
          </p:nvPr>
        </p:nvSpPr>
        <p:spPr>
          <a:xfrm>
            <a:off x="150812" y="76200"/>
            <a:ext cx="11123851" cy="1066800"/>
          </a:xfrm>
        </p:spPr>
        <p:txBody>
          <a:bodyPr/>
          <a:lstStyle/>
          <a:p>
            <a:r>
              <a:rPr lang="en-US" dirty="0"/>
              <a:t>C-SCAN(contd…)</a:t>
            </a:r>
          </a:p>
        </p:txBody>
      </p:sp>
      <p:sp>
        <p:nvSpPr>
          <p:cNvPr id="3" name="Content Placeholder 2">
            <a:extLst>
              <a:ext uri="{FF2B5EF4-FFF2-40B4-BE49-F238E27FC236}">
                <a16:creationId xmlns:a16="http://schemas.microsoft.com/office/drawing/2014/main" id="{F8D7F1BD-F6D1-4598-93F9-B6DF0D64FFB7}"/>
              </a:ext>
            </a:extLst>
          </p:cNvPr>
          <p:cNvSpPr>
            <a:spLocks noGrp="1"/>
          </p:cNvSpPr>
          <p:nvPr>
            <p:ph idx="1"/>
          </p:nvPr>
        </p:nvSpPr>
        <p:spPr>
          <a:xfrm>
            <a:off x="150812" y="1066800"/>
            <a:ext cx="11123851" cy="5791200"/>
          </a:xfrm>
        </p:spPr>
        <p:txBody>
          <a:bodyPr/>
          <a:lstStyle/>
          <a:p>
            <a:r>
              <a:rPr lang="en-US" sz="2400" dirty="0">
                <a:latin typeface="urw-din"/>
              </a:rPr>
              <a:t>head is initially at cylinder number 53. The cylinders are numbered from 0 to 199.</a:t>
            </a:r>
            <a:endParaRPr lang="en-US" sz="2400" b="0" i="0" dirty="0">
              <a:solidFill>
                <a:srgbClr val="40424E"/>
              </a:solidFill>
              <a:effectLst/>
              <a:latin typeface="urw-din"/>
            </a:endParaRPr>
          </a:p>
          <a:p>
            <a:r>
              <a:rPr lang="en-US" sz="2400" dirty="0">
                <a:latin typeface="urw-din"/>
              </a:rPr>
              <a:t>98, 183, 41, 122, 14, 124, 65, 67 </a:t>
            </a:r>
          </a:p>
          <a:p>
            <a:endParaRPr lang="en-US" dirty="0"/>
          </a:p>
        </p:txBody>
      </p:sp>
      <p:sp>
        <p:nvSpPr>
          <p:cNvPr id="4" name="Slide Number Placeholder 3">
            <a:extLst>
              <a:ext uri="{FF2B5EF4-FFF2-40B4-BE49-F238E27FC236}">
                <a16:creationId xmlns:a16="http://schemas.microsoft.com/office/drawing/2014/main" id="{21B6E582-3CA9-43F7-A1DA-E1949ADFCCD3}"/>
              </a:ext>
            </a:extLst>
          </p:cNvPr>
          <p:cNvSpPr>
            <a:spLocks noGrp="1"/>
          </p:cNvSpPr>
          <p:nvPr>
            <p:ph type="sldNum" sz="quarter" idx="12"/>
          </p:nvPr>
        </p:nvSpPr>
        <p:spPr/>
        <p:txBody>
          <a:bodyPr/>
          <a:lstStyle/>
          <a:p>
            <a:fld id="{DA60BA0E-20D0-4E7C-B286-26C960A6788F}" type="slidenum">
              <a:rPr lang="en-US" smtClean="0"/>
              <a:pPr/>
              <a:t>36</a:t>
            </a:fld>
            <a:endParaRPr lang="en-US"/>
          </a:p>
        </p:txBody>
      </p:sp>
      <p:pic>
        <p:nvPicPr>
          <p:cNvPr id="5" name="Content Placeholder 3">
            <a:extLst>
              <a:ext uri="{FF2B5EF4-FFF2-40B4-BE49-F238E27FC236}">
                <a16:creationId xmlns:a16="http://schemas.microsoft.com/office/drawing/2014/main" id="{DB795CEE-2116-4269-9213-30880A11EA7D}"/>
              </a:ext>
            </a:extLst>
          </p:cNvPr>
          <p:cNvPicPr>
            <a:picLocks noChangeAspect="1"/>
          </p:cNvPicPr>
          <p:nvPr/>
        </p:nvPicPr>
        <p:blipFill>
          <a:blip r:embed="rId2"/>
          <a:stretch>
            <a:fillRect/>
          </a:stretch>
        </p:blipFill>
        <p:spPr>
          <a:xfrm>
            <a:off x="1065212" y="2163309"/>
            <a:ext cx="9717866" cy="932769"/>
          </a:xfrm>
          <a:prstGeom prst="rect">
            <a:avLst/>
          </a:prstGeom>
        </p:spPr>
      </p:pic>
      <p:pic>
        <p:nvPicPr>
          <p:cNvPr id="6" name="Picture 5">
            <a:extLst>
              <a:ext uri="{FF2B5EF4-FFF2-40B4-BE49-F238E27FC236}">
                <a16:creationId xmlns:a16="http://schemas.microsoft.com/office/drawing/2014/main" id="{19316D9D-FC9F-4FE8-97B9-1CF8E368E282}"/>
              </a:ext>
            </a:extLst>
          </p:cNvPr>
          <p:cNvPicPr>
            <a:picLocks noChangeAspect="1"/>
          </p:cNvPicPr>
          <p:nvPr/>
        </p:nvPicPr>
        <p:blipFill>
          <a:blip r:embed="rId3"/>
          <a:stretch>
            <a:fillRect/>
          </a:stretch>
        </p:blipFill>
        <p:spPr>
          <a:xfrm>
            <a:off x="3917785" y="2979784"/>
            <a:ext cx="317019" cy="384081"/>
          </a:xfrm>
          <a:prstGeom prst="rect">
            <a:avLst/>
          </a:prstGeom>
        </p:spPr>
      </p:pic>
      <p:cxnSp>
        <p:nvCxnSpPr>
          <p:cNvPr id="7" name="Straight Arrow Connector 6">
            <a:extLst>
              <a:ext uri="{FF2B5EF4-FFF2-40B4-BE49-F238E27FC236}">
                <a16:creationId xmlns:a16="http://schemas.microsoft.com/office/drawing/2014/main" id="{39073B29-F3BB-4E3D-ACE6-5C905D0579E5}"/>
              </a:ext>
            </a:extLst>
          </p:cNvPr>
          <p:cNvCxnSpPr>
            <a:stCxn id="6" idx="3"/>
          </p:cNvCxnSpPr>
          <p:nvPr/>
        </p:nvCxnSpPr>
        <p:spPr>
          <a:xfrm>
            <a:off x="4234804" y="3171825"/>
            <a:ext cx="765416"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123091B-156E-4190-8F80-AEF4BBABA0F5}"/>
              </a:ext>
            </a:extLst>
          </p:cNvPr>
          <p:cNvCxnSpPr/>
          <p:nvPr/>
        </p:nvCxnSpPr>
        <p:spPr>
          <a:xfrm>
            <a:off x="5000220" y="3438525"/>
            <a:ext cx="85725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B7F5A08-2774-429C-BF8D-8EAE00F7BA79}"/>
              </a:ext>
            </a:extLst>
          </p:cNvPr>
          <p:cNvCxnSpPr/>
          <p:nvPr/>
        </p:nvCxnSpPr>
        <p:spPr>
          <a:xfrm>
            <a:off x="5838420" y="3743325"/>
            <a:ext cx="923927"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FCCA312-A7C6-42FF-A3EC-77FC3731CC0C}"/>
              </a:ext>
            </a:extLst>
          </p:cNvPr>
          <p:cNvCxnSpPr/>
          <p:nvPr/>
        </p:nvCxnSpPr>
        <p:spPr>
          <a:xfrm>
            <a:off x="6762347" y="4086225"/>
            <a:ext cx="942973"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C1BCC2-BAC8-4FCD-9195-820B2BEC3646}"/>
              </a:ext>
            </a:extLst>
          </p:cNvPr>
          <p:cNvCxnSpPr/>
          <p:nvPr/>
        </p:nvCxnSpPr>
        <p:spPr>
          <a:xfrm>
            <a:off x="7705320" y="4429125"/>
            <a:ext cx="885825" cy="33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C2ADCF1-398A-4446-8095-7B8375784DF8}"/>
              </a:ext>
            </a:extLst>
          </p:cNvPr>
          <p:cNvCxnSpPr/>
          <p:nvPr/>
        </p:nvCxnSpPr>
        <p:spPr>
          <a:xfrm>
            <a:off x="8600670" y="4772025"/>
            <a:ext cx="914400" cy="361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63655A8-D849-44A3-AEEC-90A04F5C0255}"/>
              </a:ext>
            </a:extLst>
          </p:cNvPr>
          <p:cNvCxnSpPr/>
          <p:nvPr/>
        </p:nvCxnSpPr>
        <p:spPr>
          <a:xfrm flipH="1">
            <a:off x="1466445" y="5476875"/>
            <a:ext cx="9096375" cy="9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11EEB15-BEEA-4DFD-9150-B5C292BDB109}"/>
              </a:ext>
            </a:extLst>
          </p:cNvPr>
          <p:cNvCxnSpPr/>
          <p:nvPr/>
        </p:nvCxnSpPr>
        <p:spPr>
          <a:xfrm>
            <a:off x="1466445" y="5572125"/>
            <a:ext cx="1038225" cy="27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DAD83E-B1EF-45ED-8CF1-E5362E210E97}"/>
              </a:ext>
            </a:extLst>
          </p:cNvPr>
          <p:cNvCxnSpPr/>
          <p:nvPr/>
        </p:nvCxnSpPr>
        <p:spPr>
          <a:xfrm>
            <a:off x="2504670" y="5848350"/>
            <a:ext cx="752475" cy="17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A281867-60DC-4B38-8F7C-6D4BA3714D35}"/>
              </a:ext>
            </a:extLst>
          </p:cNvPr>
          <p:cNvSpPr txBox="1"/>
          <p:nvPr/>
        </p:nvSpPr>
        <p:spPr>
          <a:xfrm>
            <a:off x="914160" y="6105072"/>
            <a:ext cx="10268189" cy="1200329"/>
          </a:xfrm>
          <a:prstGeom prst="rect">
            <a:avLst/>
          </a:prstGeom>
          <a:noFill/>
        </p:spPr>
        <p:txBody>
          <a:bodyPr wrap="square" rtlCol="0">
            <a:spAutoFit/>
          </a:bodyPr>
          <a:lstStyle/>
          <a:p>
            <a:r>
              <a:rPr lang="en-US" sz="1600" dirty="0">
                <a:latin typeface="urw-din"/>
              </a:rPr>
              <a:t>Total Head Movement using C-SCAN=[(65-53)+(67-65)+(98-67)+(122-98)+(124-122)+(183-124)+(199-183)+(199-0)+(14-0)+(41-14)]</a:t>
            </a:r>
          </a:p>
          <a:p>
            <a:r>
              <a:rPr lang="en-US" sz="1600" dirty="0">
                <a:latin typeface="urw-din"/>
              </a:rPr>
              <a:t>=12+2+31+24+2+59+16+199+14+27)=386</a:t>
            </a:r>
          </a:p>
          <a:p>
            <a:endParaRPr lang="en-US" dirty="0"/>
          </a:p>
        </p:txBody>
      </p:sp>
      <p:cxnSp>
        <p:nvCxnSpPr>
          <p:cNvPr id="17" name="Straight Arrow Connector 16">
            <a:extLst>
              <a:ext uri="{FF2B5EF4-FFF2-40B4-BE49-F238E27FC236}">
                <a16:creationId xmlns:a16="http://schemas.microsoft.com/office/drawing/2014/main" id="{E12932C6-37A0-4A4F-BB75-23C472AC64D6}"/>
              </a:ext>
            </a:extLst>
          </p:cNvPr>
          <p:cNvCxnSpPr>
            <a:cxnSpLocks/>
          </p:cNvCxnSpPr>
          <p:nvPr/>
        </p:nvCxnSpPr>
        <p:spPr>
          <a:xfrm>
            <a:off x="9515070" y="5133975"/>
            <a:ext cx="998942" cy="352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Date Placeholder 17">
            <a:extLst>
              <a:ext uri="{FF2B5EF4-FFF2-40B4-BE49-F238E27FC236}">
                <a16:creationId xmlns:a16="http://schemas.microsoft.com/office/drawing/2014/main" id="{13DA651E-EF25-41A7-9EC9-0C65B0472CE3}"/>
              </a:ext>
            </a:extLst>
          </p:cNvPr>
          <p:cNvSpPr>
            <a:spLocks noGrp="1"/>
          </p:cNvSpPr>
          <p:nvPr>
            <p:ph type="dt" sz="half" idx="10"/>
          </p:nvPr>
        </p:nvSpPr>
        <p:spPr/>
        <p:txBody>
          <a:bodyPr/>
          <a:lstStyle/>
          <a:p>
            <a:fld id="{3421B74A-17F2-462C-94D0-145CF3FB186E}" type="datetime1">
              <a:rPr lang="en-US" smtClean="0"/>
              <a:t>3/11/2022</a:t>
            </a:fld>
            <a:endParaRPr lang="en-US" dirty="0"/>
          </a:p>
        </p:txBody>
      </p:sp>
      <p:sp>
        <p:nvSpPr>
          <p:cNvPr id="19" name="Footer Placeholder 18">
            <a:extLst>
              <a:ext uri="{FF2B5EF4-FFF2-40B4-BE49-F238E27FC236}">
                <a16:creationId xmlns:a16="http://schemas.microsoft.com/office/drawing/2014/main" id="{0A5571D2-C6DC-463E-9DF4-165DFBDE1A86}"/>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429178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6234-5E78-476B-9A8E-BB10857F1FF0}"/>
              </a:ext>
            </a:extLst>
          </p:cNvPr>
          <p:cNvSpPr>
            <a:spLocks noGrp="1"/>
          </p:cNvSpPr>
          <p:nvPr>
            <p:ph type="title"/>
          </p:nvPr>
        </p:nvSpPr>
        <p:spPr>
          <a:xfrm>
            <a:off x="379412" y="76200"/>
            <a:ext cx="10895251" cy="1143000"/>
          </a:xfrm>
        </p:spPr>
        <p:txBody>
          <a:bodyPr/>
          <a:lstStyle/>
          <a:p>
            <a:r>
              <a:rPr lang="en-US" dirty="0"/>
              <a:t>5. LOOK</a:t>
            </a:r>
          </a:p>
        </p:txBody>
      </p:sp>
      <p:sp>
        <p:nvSpPr>
          <p:cNvPr id="3" name="Content Placeholder 2">
            <a:extLst>
              <a:ext uri="{FF2B5EF4-FFF2-40B4-BE49-F238E27FC236}">
                <a16:creationId xmlns:a16="http://schemas.microsoft.com/office/drawing/2014/main" id="{60D9A462-4DFB-4022-9450-80D9AB4291AD}"/>
              </a:ext>
            </a:extLst>
          </p:cNvPr>
          <p:cNvSpPr>
            <a:spLocks noGrp="1"/>
          </p:cNvSpPr>
          <p:nvPr>
            <p:ph idx="1"/>
          </p:nvPr>
        </p:nvSpPr>
        <p:spPr>
          <a:xfrm>
            <a:off x="455612" y="1219200"/>
            <a:ext cx="10819051" cy="4953000"/>
          </a:xfrm>
        </p:spPr>
        <p:txBody>
          <a:bodyPr/>
          <a:lstStyle/>
          <a:p>
            <a:r>
              <a:rPr lang="en-US" b="0" i="0" dirty="0">
                <a:solidFill>
                  <a:srgbClr val="40424E"/>
                </a:solidFill>
                <a:effectLst/>
                <a:latin typeface="urw-din"/>
              </a:rPr>
              <a:t>It is similar to the SCAN disk scheduling algorithm except for the difference that the disk arm in spite of going to the end of the disk goes only to the last request to be serviced in front of the head and then reverses its direction from there only. Thus it prevents the extra delay which occurred due to unnecessary traversal to the end of the disk.</a:t>
            </a:r>
          </a:p>
          <a:p>
            <a:endParaRPr lang="en-US" dirty="0"/>
          </a:p>
        </p:txBody>
      </p:sp>
      <p:sp>
        <p:nvSpPr>
          <p:cNvPr id="4" name="Slide Number Placeholder 3">
            <a:extLst>
              <a:ext uri="{FF2B5EF4-FFF2-40B4-BE49-F238E27FC236}">
                <a16:creationId xmlns:a16="http://schemas.microsoft.com/office/drawing/2014/main" id="{B852B0D1-ADC5-47E6-8902-F12F260A6363}"/>
              </a:ext>
            </a:extLst>
          </p:cNvPr>
          <p:cNvSpPr>
            <a:spLocks noGrp="1"/>
          </p:cNvSpPr>
          <p:nvPr>
            <p:ph type="sldNum" sz="quarter" idx="12"/>
          </p:nvPr>
        </p:nvSpPr>
        <p:spPr/>
        <p:txBody>
          <a:bodyPr/>
          <a:lstStyle/>
          <a:p>
            <a:fld id="{DA60BA0E-20D0-4E7C-B286-26C960A6788F}" type="slidenum">
              <a:rPr lang="en-US" smtClean="0"/>
              <a:pPr/>
              <a:t>37</a:t>
            </a:fld>
            <a:endParaRPr lang="en-US"/>
          </a:p>
        </p:txBody>
      </p:sp>
      <p:sp>
        <p:nvSpPr>
          <p:cNvPr id="5" name="Date Placeholder 4">
            <a:extLst>
              <a:ext uri="{FF2B5EF4-FFF2-40B4-BE49-F238E27FC236}">
                <a16:creationId xmlns:a16="http://schemas.microsoft.com/office/drawing/2014/main" id="{227042E4-B7F8-4145-8389-D6F83CC67340}"/>
              </a:ext>
            </a:extLst>
          </p:cNvPr>
          <p:cNvSpPr>
            <a:spLocks noGrp="1"/>
          </p:cNvSpPr>
          <p:nvPr>
            <p:ph type="dt" sz="half" idx="10"/>
          </p:nvPr>
        </p:nvSpPr>
        <p:spPr/>
        <p:txBody>
          <a:bodyPr/>
          <a:lstStyle/>
          <a:p>
            <a:fld id="{88E67427-F788-45F3-98E8-413725C43D67}" type="datetime1">
              <a:rPr lang="en-US" smtClean="0"/>
              <a:t>3/11/2022</a:t>
            </a:fld>
            <a:endParaRPr lang="en-US" dirty="0"/>
          </a:p>
        </p:txBody>
      </p:sp>
      <p:sp>
        <p:nvSpPr>
          <p:cNvPr id="6" name="Footer Placeholder 5">
            <a:extLst>
              <a:ext uri="{FF2B5EF4-FFF2-40B4-BE49-F238E27FC236}">
                <a16:creationId xmlns:a16="http://schemas.microsoft.com/office/drawing/2014/main" id="{751A31F1-40AE-41E6-BA60-1909694FD9FE}"/>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71223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8395-194E-4D78-929E-28C37F5C647C}"/>
              </a:ext>
            </a:extLst>
          </p:cNvPr>
          <p:cNvSpPr>
            <a:spLocks noGrp="1"/>
          </p:cNvSpPr>
          <p:nvPr>
            <p:ph type="title"/>
          </p:nvPr>
        </p:nvSpPr>
        <p:spPr>
          <a:xfrm>
            <a:off x="227012" y="76200"/>
            <a:ext cx="11047651" cy="914400"/>
          </a:xfrm>
        </p:spPr>
        <p:txBody>
          <a:bodyPr/>
          <a:lstStyle/>
          <a:p>
            <a:r>
              <a:rPr lang="en-US" dirty="0"/>
              <a:t>LOOK(Contd…)</a:t>
            </a:r>
          </a:p>
        </p:txBody>
      </p:sp>
      <p:sp>
        <p:nvSpPr>
          <p:cNvPr id="3" name="Content Placeholder 2">
            <a:extLst>
              <a:ext uri="{FF2B5EF4-FFF2-40B4-BE49-F238E27FC236}">
                <a16:creationId xmlns:a16="http://schemas.microsoft.com/office/drawing/2014/main" id="{FDA6FA3D-4BE2-4C1E-AACA-49D1EEC41F77}"/>
              </a:ext>
            </a:extLst>
          </p:cNvPr>
          <p:cNvSpPr>
            <a:spLocks noGrp="1"/>
          </p:cNvSpPr>
          <p:nvPr>
            <p:ph idx="1"/>
          </p:nvPr>
        </p:nvSpPr>
        <p:spPr>
          <a:xfrm>
            <a:off x="428625" y="990600"/>
            <a:ext cx="10986412" cy="5163577"/>
          </a:xfrm>
        </p:spPr>
        <p:txBody>
          <a:bodyPr/>
          <a:lstStyle/>
          <a:p>
            <a:r>
              <a:rPr lang="en-US" sz="2400" dirty="0">
                <a:latin typeface="urw-din"/>
              </a:rPr>
              <a:t>head is initially at cylinder number 53. The cylinders are numbered from 0 to 199.</a:t>
            </a:r>
            <a:endParaRPr lang="en-US" sz="2400" b="0" i="0" dirty="0">
              <a:solidFill>
                <a:srgbClr val="40424E"/>
              </a:solidFill>
              <a:effectLst/>
              <a:latin typeface="urw-din"/>
            </a:endParaRPr>
          </a:p>
          <a:p>
            <a:r>
              <a:rPr lang="en-US" sz="2400" dirty="0">
                <a:latin typeface="urw-din"/>
              </a:rPr>
              <a:t>98, 183, 41, 122, 14, 124, 65, 67 </a:t>
            </a:r>
          </a:p>
          <a:p>
            <a:endParaRPr lang="en-US" dirty="0">
              <a:latin typeface="urw-din"/>
            </a:endParaRPr>
          </a:p>
        </p:txBody>
      </p:sp>
      <p:sp>
        <p:nvSpPr>
          <p:cNvPr id="4" name="Slide Number Placeholder 3">
            <a:extLst>
              <a:ext uri="{FF2B5EF4-FFF2-40B4-BE49-F238E27FC236}">
                <a16:creationId xmlns:a16="http://schemas.microsoft.com/office/drawing/2014/main" id="{8B88A365-4357-405E-9FCD-3B133D5BD567}"/>
              </a:ext>
            </a:extLst>
          </p:cNvPr>
          <p:cNvSpPr>
            <a:spLocks noGrp="1"/>
          </p:cNvSpPr>
          <p:nvPr>
            <p:ph type="sldNum" sz="quarter" idx="12"/>
          </p:nvPr>
        </p:nvSpPr>
        <p:spPr/>
        <p:txBody>
          <a:bodyPr/>
          <a:lstStyle/>
          <a:p>
            <a:fld id="{DA60BA0E-20D0-4E7C-B286-26C960A6788F}" type="slidenum">
              <a:rPr lang="en-US" smtClean="0"/>
              <a:pPr/>
              <a:t>38</a:t>
            </a:fld>
            <a:endParaRPr lang="en-US"/>
          </a:p>
        </p:txBody>
      </p:sp>
      <p:pic>
        <p:nvPicPr>
          <p:cNvPr id="5" name="Picture 4">
            <a:extLst>
              <a:ext uri="{FF2B5EF4-FFF2-40B4-BE49-F238E27FC236}">
                <a16:creationId xmlns:a16="http://schemas.microsoft.com/office/drawing/2014/main" id="{3259F88E-CE13-486F-A15D-0C710DF63D6F}"/>
              </a:ext>
            </a:extLst>
          </p:cNvPr>
          <p:cNvPicPr>
            <a:picLocks noChangeAspect="1"/>
          </p:cNvPicPr>
          <p:nvPr/>
        </p:nvPicPr>
        <p:blipFill>
          <a:blip r:embed="rId2"/>
          <a:stretch>
            <a:fillRect/>
          </a:stretch>
        </p:blipFill>
        <p:spPr>
          <a:xfrm>
            <a:off x="1141817" y="2219487"/>
            <a:ext cx="9717866" cy="1201016"/>
          </a:xfrm>
          <a:prstGeom prst="rect">
            <a:avLst/>
          </a:prstGeom>
        </p:spPr>
      </p:pic>
      <p:cxnSp>
        <p:nvCxnSpPr>
          <p:cNvPr id="6" name="Straight Arrow Connector 5">
            <a:extLst>
              <a:ext uri="{FF2B5EF4-FFF2-40B4-BE49-F238E27FC236}">
                <a16:creationId xmlns:a16="http://schemas.microsoft.com/office/drawing/2014/main" id="{6F2714DC-A52B-4901-901F-D5C43D5E7227}"/>
              </a:ext>
            </a:extLst>
          </p:cNvPr>
          <p:cNvCxnSpPr/>
          <p:nvPr/>
        </p:nvCxnSpPr>
        <p:spPr>
          <a:xfrm>
            <a:off x="4189412" y="3310965"/>
            <a:ext cx="933450" cy="27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7B5137F-206B-4F8A-A689-98B108B7E08A}"/>
              </a:ext>
            </a:extLst>
          </p:cNvPr>
          <p:cNvCxnSpPr/>
          <p:nvPr/>
        </p:nvCxnSpPr>
        <p:spPr>
          <a:xfrm>
            <a:off x="6000750" y="3839170"/>
            <a:ext cx="85725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5CBA639-670E-4043-BA15-A36630E572CD}"/>
              </a:ext>
            </a:extLst>
          </p:cNvPr>
          <p:cNvCxnSpPr/>
          <p:nvPr/>
        </p:nvCxnSpPr>
        <p:spPr>
          <a:xfrm>
            <a:off x="6858000" y="4058245"/>
            <a:ext cx="914400"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339080B-D0C1-42D5-B26A-AF4C3E8F1BD5}"/>
              </a:ext>
            </a:extLst>
          </p:cNvPr>
          <p:cNvCxnSpPr/>
          <p:nvPr/>
        </p:nvCxnSpPr>
        <p:spPr>
          <a:xfrm>
            <a:off x="7772400" y="4277320"/>
            <a:ext cx="914400" cy="226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FFB092-CFD4-4AE8-A3D3-503CAF01FA65}"/>
              </a:ext>
            </a:extLst>
          </p:cNvPr>
          <p:cNvCxnSpPr/>
          <p:nvPr/>
        </p:nvCxnSpPr>
        <p:spPr>
          <a:xfrm flipH="1">
            <a:off x="3390900" y="4696420"/>
            <a:ext cx="6162675"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6992E8B-3F1E-4E26-8618-13E102852104}"/>
              </a:ext>
            </a:extLst>
          </p:cNvPr>
          <p:cNvCxnSpPr/>
          <p:nvPr/>
        </p:nvCxnSpPr>
        <p:spPr>
          <a:xfrm flipH="1">
            <a:off x="2305050" y="4934545"/>
            <a:ext cx="1085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7D9BF2-981F-4DA2-9BD4-A78BFC46BC3C}"/>
              </a:ext>
            </a:extLst>
          </p:cNvPr>
          <p:cNvSpPr txBox="1"/>
          <p:nvPr/>
        </p:nvSpPr>
        <p:spPr>
          <a:xfrm>
            <a:off x="1674812" y="5120445"/>
            <a:ext cx="10925174" cy="1200329"/>
          </a:xfrm>
          <a:prstGeom prst="rect">
            <a:avLst/>
          </a:prstGeom>
          <a:noFill/>
        </p:spPr>
        <p:txBody>
          <a:bodyPr wrap="square" rtlCol="0">
            <a:spAutoFit/>
          </a:bodyPr>
          <a:lstStyle/>
          <a:p>
            <a:r>
              <a:rPr lang="en-US" dirty="0">
                <a:latin typeface="urw-din"/>
              </a:rPr>
              <a:t>Total Head Movement using look=[(65-53)+(67-65)+(98-67)+(122-98)+(124-122)+   (183-124)+(183-41)+(41-14)]</a:t>
            </a:r>
          </a:p>
          <a:p>
            <a:r>
              <a:rPr lang="en-US" dirty="0"/>
              <a:t>=</a:t>
            </a:r>
            <a:r>
              <a:rPr lang="en-US" dirty="0">
                <a:latin typeface="urw-din"/>
              </a:rPr>
              <a:t>12+2+31+24+2+59+142+27)=299</a:t>
            </a:r>
          </a:p>
        </p:txBody>
      </p:sp>
      <p:cxnSp>
        <p:nvCxnSpPr>
          <p:cNvPr id="13" name="Straight Arrow Connector 12">
            <a:extLst>
              <a:ext uri="{FF2B5EF4-FFF2-40B4-BE49-F238E27FC236}">
                <a16:creationId xmlns:a16="http://schemas.microsoft.com/office/drawing/2014/main" id="{EA8A01A9-1411-41D3-B5B3-789854882C6D}"/>
              </a:ext>
            </a:extLst>
          </p:cNvPr>
          <p:cNvCxnSpPr>
            <a:cxnSpLocks/>
          </p:cNvCxnSpPr>
          <p:nvPr/>
        </p:nvCxnSpPr>
        <p:spPr>
          <a:xfrm>
            <a:off x="4957762" y="3539565"/>
            <a:ext cx="1042988" cy="297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B73129E-3B05-48C4-951C-B6935BCC15BE}"/>
              </a:ext>
            </a:extLst>
          </p:cNvPr>
          <p:cNvCxnSpPr/>
          <p:nvPr/>
        </p:nvCxnSpPr>
        <p:spPr>
          <a:xfrm>
            <a:off x="8686800" y="4512270"/>
            <a:ext cx="914400" cy="226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ate Placeholder 13">
            <a:extLst>
              <a:ext uri="{FF2B5EF4-FFF2-40B4-BE49-F238E27FC236}">
                <a16:creationId xmlns:a16="http://schemas.microsoft.com/office/drawing/2014/main" id="{F84F5A3C-FF24-48A5-803C-6FA26101085D}"/>
              </a:ext>
            </a:extLst>
          </p:cNvPr>
          <p:cNvSpPr>
            <a:spLocks noGrp="1"/>
          </p:cNvSpPr>
          <p:nvPr>
            <p:ph type="dt" sz="half" idx="10"/>
          </p:nvPr>
        </p:nvSpPr>
        <p:spPr/>
        <p:txBody>
          <a:bodyPr/>
          <a:lstStyle/>
          <a:p>
            <a:fld id="{CCE4F7DC-1280-40D9-BC0B-63B6E37AF5E3}" type="datetime1">
              <a:rPr lang="en-US" smtClean="0"/>
              <a:t>3/11/2022</a:t>
            </a:fld>
            <a:endParaRPr lang="en-US" dirty="0"/>
          </a:p>
        </p:txBody>
      </p:sp>
      <p:sp>
        <p:nvSpPr>
          <p:cNvPr id="16" name="Footer Placeholder 15">
            <a:extLst>
              <a:ext uri="{FF2B5EF4-FFF2-40B4-BE49-F238E27FC236}">
                <a16:creationId xmlns:a16="http://schemas.microsoft.com/office/drawing/2014/main" id="{A5E7C043-1EB0-43E7-B845-0D93B2792FDF}"/>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71336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9967-04D1-45CE-BA3E-8BD5F4669AEA}"/>
              </a:ext>
            </a:extLst>
          </p:cNvPr>
          <p:cNvSpPr>
            <a:spLocks noGrp="1"/>
          </p:cNvSpPr>
          <p:nvPr>
            <p:ph type="title"/>
          </p:nvPr>
        </p:nvSpPr>
        <p:spPr>
          <a:xfrm>
            <a:off x="303212" y="76200"/>
            <a:ext cx="10971451" cy="838200"/>
          </a:xfrm>
        </p:spPr>
        <p:txBody>
          <a:bodyPr/>
          <a:lstStyle/>
          <a:p>
            <a:r>
              <a:rPr lang="en-US" dirty="0"/>
              <a:t>6. C-LOOK</a:t>
            </a:r>
          </a:p>
        </p:txBody>
      </p:sp>
      <p:sp>
        <p:nvSpPr>
          <p:cNvPr id="3" name="Content Placeholder 2">
            <a:extLst>
              <a:ext uri="{FF2B5EF4-FFF2-40B4-BE49-F238E27FC236}">
                <a16:creationId xmlns:a16="http://schemas.microsoft.com/office/drawing/2014/main" id="{54BC9376-A2F0-4A98-B89A-87C431F18158}"/>
              </a:ext>
            </a:extLst>
          </p:cNvPr>
          <p:cNvSpPr>
            <a:spLocks noGrp="1"/>
          </p:cNvSpPr>
          <p:nvPr>
            <p:ph idx="1"/>
          </p:nvPr>
        </p:nvSpPr>
        <p:spPr>
          <a:xfrm>
            <a:off x="303212" y="914400"/>
            <a:ext cx="10971451" cy="5257800"/>
          </a:xfrm>
        </p:spPr>
        <p:txBody>
          <a:bodyPr/>
          <a:lstStyle/>
          <a:p>
            <a:r>
              <a:rPr lang="en-US" altLang="en-US" dirty="0">
                <a:solidFill>
                  <a:srgbClr val="40424E"/>
                </a:solidFill>
                <a:latin typeface="urw-din"/>
              </a:rPr>
              <a:t>LOOK a version of SCAN, C-LOOK a version of C-SCAN</a:t>
            </a:r>
          </a:p>
          <a:p>
            <a:r>
              <a:rPr lang="en-US" altLang="en-US" dirty="0">
                <a:solidFill>
                  <a:srgbClr val="40424E"/>
                </a:solidFill>
                <a:latin typeface="urw-din"/>
              </a:rPr>
              <a:t>Arm only goes as far as the last request in each direction, then reverses direction immediately, without first going all the way to the end of the disk </a:t>
            </a:r>
          </a:p>
          <a:p>
            <a:r>
              <a:rPr lang="en-US" b="0" i="0" dirty="0">
                <a:solidFill>
                  <a:srgbClr val="40424E"/>
                </a:solidFill>
                <a:effectLst/>
                <a:latin typeface="urw-din"/>
              </a:rPr>
              <a:t> In CLOOK, the disk arm in spite of going to the end goes only to the last request to be serviced in front of the head and then from there goes to the other end’s last request. Thus, it also prevents the extra delay which occurred due to unnecessary traversal to the end of the disk.</a:t>
            </a:r>
            <a:endParaRPr lang="en-US" dirty="0"/>
          </a:p>
        </p:txBody>
      </p:sp>
      <p:sp>
        <p:nvSpPr>
          <p:cNvPr id="4" name="Slide Number Placeholder 3">
            <a:extLst>
              <a:ext uri="{FF2B5EF4-FFF2-40B4-BE49-F238E27FC236}">
                <a16:creationId xmlns:a16="http://schemas.microsoft.com/office/drawing/2014/main" id="{E45E5B4A-BD94-4F05-9727-43F26D4C9F87}"/>
              </a:ext>
            </a:extLst>
          </p:cNvPr>
          <p:cNvSpPr>
            <a:spLocks noGrp="1"/>
          </p:cNvSpPr>
          <p:nvPr>
            <p:ph type="sldNum" sz="quarter" idx="12"/>
          </p:nvPr>
        </p:nvSpPr>
        <p:spPr/>
        <p:txBody>
          <a:bodyPr/>
          <a:lstStyle/>
          <a:p>
            <a:fld id="{DA60BA0E-20D0-4E7C-B286-26C960A6788F}" type="slidenum">
              <a:rPr lang="en-US" smtClean="0"/>
              <a:pPr/>
              <a:t>39</a:t>
            </a:fld>
            <a:endParaRPr lang="en-US"/>
          </a:p>
        </p:txBody>
      </p:sp>
      <p:sp>
        <p:nvSpPr>
          <p:cNvPr id="5" name="Date Placeholder 4">
            <a:extLst>
              <a:ext uri="{FF2B5EF4-FFF2-40B4-BE49-F238E27FC236}">
                <a16:creationId xmlns:a16="http://schemas.microsoft.com/office/drawing/2014/main" id="{22A59840-AAE3-4A23-A56D-80291DCA0E8B}"/>
              </a:ext>
            </a:extLst>
          </p:cNvPr>
          <p:cNvSpPr>
            <a:spLocks noGrp="1"/>
          </p:cNvSpPr>
          <p:nvPr>
            <p:ph type="dt" sz="half" idx="10"/>
          </p:nvPr>
        </p:nvSpPr>
        <p:spPr/>
        <p:txBody>
          <a:bodyPr/>
          <a:lstStyle/>
          <a:p>
            <a:fld id="{C55BD3BF-8B00-4EC6-A120-0D34579A4008}" type="datetime1">
              <a:rPr lang="en-US" smtClean="0"/>
              <a:t>3/11/2022</a:t>
            </a:fld>
            <a:endParaRPr lang="en-US" dirty="0"/>
          </a:p>
        </p:txBody>
      </p:sp>
      <p:sp>
        <p:nvSpPr>
          <p:cNvPr id="6" name="Footer Placeholder 5">
            <a:extLst>
              <a:ext uri="{FF2B5EF4-FFF2-40B4-BE49-F238E27FC236}">
                <a16:creationId xmlns:a16="http://schemas.microsoft.com/office/drawing/2014/main" id="{BC6565D7-1525-4DA3-A819-4473C58AD8EA}"/>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76101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Mass-Storage Systems</a:t>
            </a:r>
          </a:p>
        </p:txBody>
      </p:sp>
      <p:sp>
        <p:nvSpPr>
          <p:cNvPr id="14" name="Content Placeholder 13"/>
          <p:cNvSpPr>
            <a:spLocks noGrp="1"/>
          </p:cNvSpPr>
          <p:nvPr>
            <p:ph idx="1"/>
          </p:nvPr>
        </p:nvSpPr>
        <p:spPr/>
        <p:txBody>
          <a:bodyPr>
            <a:normAutofit/>
          </a:bodyPr>
          <a:lstStyle/>
          <a:p>
            <a:r>
              <a:rPr lang="en-US" altLang="en-US" dirty="0"/>
              <a:t>Overview of Mass Storage Structure</a:t>
            </a:r>
          </a:p>
          <a:p>
            <a:pPr lvl="1"/>
            <a:r>
              <a:rPr lang="en-US" altLang="en-US" dirty="0"/>
              <a:t>Hard disk</a:t>
            </a:r>
          </a:p>
          <a:p>
            <a:pPr lvl="1"/>
            <a:r>
              <a:rPr lang="en-US" altLang="en-US" dirty="0"/>
              <a:t>Magnetic tape</a:t>
            </a:r>
          </a:p>
          <a:p>
            <a:pPr lvl="1"/>
            <a:r>
              <a:rPr lang="en-US" altLang="en-US" dirty="0"/>
              <a:t>Storage Array</a:t>
            </a:r>
          </a:p>
          <a:p>
            <a:pPr lvl="1"/>
            <a:r>
              <a:rPr lang="en-US" altLang="en-US" dirty="0"/>
              <a:t>Storage Area Networks</a:t>
            </a:r>
          </a:p>
          <a:p>
            <a:pPr lvl="1"/>
            <a:r>
              <a:rPr lang="en-US" altLang="en-US" dirty="0"/>
              <a:t>Network Attached Storage</a:t>
            </a:r>
          </a:p>
          <a:p>
            <a:pPr lvl="1"/>
            <a:endParaRPr lang="en-US" altLang="en-US" dirty="0"/>
          </a:p>
        </p:txBody>
      </p:sp>
      <p:sp>
        <p:nvSpPr>
          <p:cNvPr id="3" name="Slide Number Placeholder 2"/>
          <p:cNvSpPr>
            <a:spLocks noGrp="1"/>
          </p:cNvSpPr>
          <p:nvPr>
            <p:ph type="sldNum" sz="quarter" idx="12"/>
          </p:nvPr>
        </p:nvSpPr>
        <p:spPr/>
        <p:txBody>
          <a:bodyPr/>
          <a:lstStyle/>
          <a:p>
            <a:fld id="{DA60BA0E-20D0-4E7C-B286-26C960A6788F}" type="slidenum">
              <a:rPr lang="en-US" smtClean="0"/>
              <a:pPr/>
              <a:t>4</a:t>
            </a:fld>
            <a:endParaRPr lang="en-US"/>
          </a:p>
        </p:txBody>
      </p:sp>
      <p:sp>
        <p:nvSpPr>
          <p:cNvPr id="2" name="Date Placeholder 1">
            <a:extLst>
              <a:ext uri="{FF2B5EF4-FFF2-40B4-BE49-F238E27FC236}">
                <a16:creationId xmlns:a16="http://schemas.microsoft.com/office/drawing/2014/main" id="{A5C8A629-4E0F-48D3-8270-4AFC81797AE9}"/>
              </a:ext>
            </a:extLst>
          </p:cNvPr>
          <p:cNvSpPr>
            <a:spLocks noGrp="1"/>
          </p:cNvSpPr>
          <p:nvPr>
            <p:ph type="dt" sz="half" idx="10"/>
          </p:nvPr>
        </p:nvSpPr>
        <p:spPr/>
        <p:txBody>
          <a:bodyPr/>
          <a:lstStyle/>
          <a:p>
            <a:fld id="{68865403-71FF-4473-B45C-15EE2BB86CCC}" type="datetime1">
              <a:rPr lang="en-US" smtClean="0"/>
              <a:t>3/11/2022</a:t>
            </a:fld>
            <a:endParaRPr lang="en-US" dirty="0"/>
          </a:p>
        </p:txBody>
      </p:sp>
      <p:sp>
        <p:nvSpPr>
          <p:cNvPr id="4" name="Footer Placeholder 3">
            <a:extLst>
              <a:ext uri="{FF2B5EF4-FFF2-40B4-BE49-F238E27FC236}">
                <a16:creationId xmlns:a16="http://schemas.microsoft.com/office/drawing/2014/main" id="{7C0E8A3D-2798-4DDB-B4E3-2F957618B8A2}"/>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421936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87C8-BA8D-444B-9BC0-72A96B45B18A}"/>
              </a:ext>
            </a:extLst>
          </p:cNvPr>
          <p:cNvSpPr>
            <a:spLocks noGrp="1"/>
          </p:cNvSpPr>
          <p:nvPr>
            <p:ph type="title"/>
          </p:nvPr>
        </p:nvSpPr>
        <p:spPr>
          <a:xfrm>
            <a:off x="531812" y="76200"/>
            <a:ext cx="10742851" cy="990600"/>
          </a:xfrm>
        </p:spPr>
        <p:txBody>
          <a:bodyPr/>
          <a:lstStyle/>
          <a:p>
            <a:r>
              <a:rPr lang="en-US" dirty="0"/>
              <a:t>C- LOOK(contd…)</a:t>
            </a:r>
          </a:p>
        </p:txBody>
      </p:sp>
      <p:sp>
        <p:nvSpPr>
          <p:cNvPr id="3" name="Content Placeholder 2">
            <a:extLst>
              <a:ext uri="{FF2B5EF4-FFF2-40B4-BE49-F238E27FC236}">
                <a16:creationId xmlns:a16="http://schemas.microsoft.com/office/drawing/2014/main" id="{7ACF427D-BFDF-4D9A-8AAB-AD49D71253E9}"/>
              </a:ext>
            </a:extLst>
          </p:cNvPr>
          <p:cNvSpPr>
            <a:spLocks noGrp="1"/>
          </p:cNvSpPr>
          <p:nvPr>
            <p:ph idx="1"/>
          </p:nvPr>
        </p:nvSpPr>
        <p:spPr>
          <a:xfrm>
            <a:off x="531812" y="1066800"/>
            <a:ext cx="10742851" cy="5105400"/>
          </a:xfrm>
        </p:spPr>
        <p:txBody>
          <a:bodyPr/>
          <a:lstStyle/>
          <a:p>
            <a:r>
              <a:rPr lang="en-US" sz="2400" dirty="0">
                <a:latin typeface="urw-din"/>
              </a:rPr>
              <a:t>head is initially at cylinder number 53. The cylinders are numbered from 0 to 199.</a:t>
            </a:r>
            <a:endParaRPr lang="en-US" sz="2400" b="0" i="0" dirty="0">
              <a:solidFill>
                <a:srgbClr val="40424E"/>
              </a:solidFill>
              <a:effectLst/>
              <a:latin typeface="urw-din"/>
            </a:endParaRPr>
          </a:p>
          <a:p>
            <a:r>
              <a:rPr lang="en-US" sz="2400" dirty="0">
                <a:latin typeface="urw-din"/>
              </a:rPr>
              <a:t>98, 183, 41, 122, 14, 124, 65, 67 </a:t>
            </a:r>
          </a:p>
          <a:p>
            <a:endParaRPr lang="en-US" dirty="0"/>
          </a:p>
        </p:txBody>
      </p:sp>
      <p:sp>
        <p:nvSpPr>
          <p:cNvPr id="4" name="Slide Number Placeholder 3">
            <a:extLst>
              <a:ext uri="{FF2B5EF4-FFF2-40B4-BE49-F238E27FC236}">
                <a16:creationId xmlns:a16="http://schemas.microsoft.com/office/drawing/2014/main" id="{E75E685E-A80E-4BD6-B4E0-4ADBF569A542}"/>
              </a:ext>
            </a:extLst>
          </p:cNvPr>
          <p:cNvSpPr>
            <a:spLocks noGrp="1"/>
          </p:cNvSpPr>
          <p:nvPr>
            <p:ph type="sldNum" sz="quarter" idx="12"/>
          </p:nvPr>
        </p:nvSpPr>
        <p:spPr/>
        <p:txBody>
          <a:bodyPr/>
          <a:lstStyle/>
          <a:p>
            <a:fld id="{DA60BA0E-20D0-4E7C-B286-26C960A6788F}" type="slidenum">
              <a:rPr lang="en-US" smtClean="0"/>
              <a:pPr/>
              <a:t>40</a:t>
            </a:fld>
            <a:endParaRPr lang="en-US"/>
          </a:p>
        </p:txBody>
      </p:sp>
      <p:pic>
        <p:nvPicPr>
          <p:cNvPr id="5" name="Picture 4">
            <a:extLst>
              <a:ext uri="{FF2B5EF4-FFF2-40B4-BE49-F238E27FC236}">
                <a16:creationId xmlns:a16="http://schemas.microsoft.com/office/drawing/2014/main" id="{C27073F3-98E7-4287-BC77-FA8ACD081294}"/>
              </a:ext>
            </a:extLst>
          </p:cNvPr>
          <p:cNvPicPr>
            <a:picLocks noChangeAspect="1"/>
          </p:cNvPicPr>
          <p:nvPr/>
        </p:nvPicPr>
        <p:blipFill>
          <a:blip r:embed="rId2"/>
          <a:stretch>
            <a:fillRect/>
          </a:stretch>
        </p:blipFill>
        <p:spPr>
          <a:xfrm>
            <a:off x="960842" y="1437842"/>
            <a:ext cx="9717866" cy="1201016"/>
          </a:xfrm>
          <a:prstGeom prst="rect">
            <a:avLst/>
          </a:prstGeom>
        </p:spPr>
      </p:pic>
      <p:pic>
        <p:nvPicPr>
          <p:cNvPr id="6" name="Picture 5">
            <a:extLst>
              <a:ext uri="{FF2B5EF4-FFF2-40B4-BE49-F238E27FC236}">
                <a16:creationId xmlns:a16="http://schemas.microsoft.com/office/drawing/2014/main" id="{47529859-0B33-471E-AD6D-042F28336277}"/>
              </a:ext>
            </a:extLst>
          </p:cNvPr>
          <p:cNvPicPr>
            <a:picLocks noChangeAspect="1"/>
          </p:cNvPicPr>
          <p:nvPr/>
        </p:nvPicPr>
        <p:blipFill>
          <a:blip r:embed="rId3"/>
          <a:stretch>
            <a:fillRect/>
          </a:stretch>
        </p:blipFill>
        <p:spPr>
          <a:xfrm>
            <a:off x="4045219" y="2421572"/>
            <a:ext cx="5511262" cy="1481456"/>
          </a:xfrm>
          <a:prstGeom prst="rect">
            <a:avLst/>
          </a:prstGeom>
        </p:spPr>
      </p:pic>
      <p:cxnSp>
        <p:nvCxnSpPr>
          <p:cNvPr id="7" name="Straight Arrow Connector 6">
            <a:extLst>
              <a:ext uri="{FF2B5EF4-FFF2-40B4-BE49-F238E27FC236}">
                <a16:creationId xmlns:a16="http://schemas.microsoft.com/office/drawing/2014/main" id="{107637E5-D34B-40CA-8603-F68B2F70CBD0}"/>
              </a:ext>
            </a:extLst>
          </p:cNvPr>
          <p:cNvCxnSpPr/>
          <p:nvPr/>
        </p:nvCxnSpPr>
        <p:spPr>
          <a:xfrm>
            <a:off x="2209800" y="4076700"/>
            <a:ext cx="11049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BE37FF6-ECD5-4029-B4E0-9F28DD9F9C0C}"/>
              </a:ext>
            </a:extLst>
          </p:cNvPr>
          <p:cNvCxnSpPr/>
          <p:nvPr/>
        </p:nvCxnSpPr>
        <p:spPr>
          <a:xfrm flipH="1">
            <a:off x="2124075" y="3829050"/>
            <a:ext cx="7286625" cy="24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CDCA66E-382D-48D9-872A-668D7E13C305}"/>
              </a:ext>
            </a:extLst>
          </p:cNvPr>
          <p:cNvSpPr txBox="1"/>
          <p:nvPr/>
        </p:nvSpPr>
        <p:spPr>
          <a:xfrm>
            <a:off x="838200" y="5029200"/>
            <a:ext cx="10391775" cy="1200329"/>
          </a:xfrm>
          <a:prstGeom prst="rect">
            <a:avLst/>
          </a:prstGeom>
          <a:noFill/>
        </p:spPr>
        <p:txBody>
          <a:bodyPr wrap="square" rtlCol="0">
            <a:spAutoFit/>
          </a:bodyPr>
          <a:lstStyle/>
          <a:p>
            <a:r>
              <a:rPr lang="en-US" dirty="0"/>
              <a:t>Total Head Movement using C-LOOK=[(65-53)+(67-65)+(98-67)+(122-98)+(124-122)+(183-124)+(183-14)+</a:t>
            </a:r>
          </a:p>
          <a:p>
            <a:r>
              <a:rPr lang="en-US" dirty="0"/>
              <a:t>(41-14)]</a:t>
            </a:r>
          </a:p>
          <a:p>
            <a:r>
              <a:rPr lang="en-US" dirty="0"/>
              <a:t>= 12+2+31+24+2+59+169+27)=326</a:t>
            </a:r>
          </a:p>
          <a:p>
            <a:endParaRPr lang="en-US" dirty="0"/>
          </a:p>
        </p:txBody>
      </p:sp>
      <p:sp>
        <p:nvSpPr>
          <p:cNvPr id="10" name="Date Placeholder 9">
            <a:extLst>
              <a:ext uri="{FF2B5EF4-FFF2-40B4-BE49-F238E27FC236}">
                <a16:creationId xmlns:a16="http://schemas.microsoft.com/office/drawing/2014/main" id="{602A66BC-3354-4F48-A77C-91E707C1E1AB}"/>
              </a:ext>
            </a:extLst>
          </p:cNvPr>
          <p:cNvSpPr>
            <a:spLocks noGrp="1"/>
          </p:cNvSpPr>
          <p:nvPr>
            <p:ph type="dt" sz="half" idx="10"/>
          </p:nvPr>
        </p:nvSpPr>
        <p:spPr/>
        <p:txBody>
          <a:bodyPr/>
          <a:lstStyle/>
          <a:p>
            <a:fld id="{0DBF9350-204F-4642-9467-D971B6FD3827}" type="datetime1">
              <a:rPr lang="en-US" smtClean="0"/>
              <a:t>3/11/2022</a:t>
            </a:fld>
            <a:endParaRPr lang="en-US" dirty="0"/>
          </a:p>
        </p:txBody>
      </p:sp>
      <p:sp>
        <p:nvSpPr>
          <p:cNvPr id="11" name="Footer Placeholder 10">
            <a:extLst>
              <a:ext uri="{FF2B5EF4-FFF2-40B4-BE49-F238E27FC236}">
                <a16:creationId xmlns:a16="http://schemas.microsoft.com/office/drawing/2014/main" id="{3AB63B2E-19E8-42F5-A927-CD6E2E080D59}"/>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87741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0E18-8186-4D5F-8A80-CEDC06415DCC}"/>
              </a:ext>
            </a:extLst>
          </p:cNvPr>
          <p:cNvSpPr>
            <a:spLocks noGrp="1"/>
          </p:cNvSpPr>
          <p:nvPr>
            <p:ph type="title"/>
          </p:nvPr>
        </p:nvSpPr>
        <p:spPr>
          <a:xfrm>
            <a:off x="227012" y="76200"/>
            <a:ext cx="11047651" cy="1219200"/>
          </a:xfrm>
        </p:spPr>
        <p:txBody>
          <a:bodyPr>
            <a:normAutofit fontScale="90000"/>
          </a:bodyPr>
          <a:lstStyle/>
          <a:p>
            <a:r>
              <a:rPr lang="en-US" dirty="0" err="1"/>
              <a:t>No.of</a:t>
            </a:r>
            <a:r>
              <a:rPr lang="en-US" dirty="0"/>
              <a:t> Head movements of All Algorithms</a:t>
            </a:r>
          </a:p>
        </p:txBody>
      </p:sp>
      <p:sp>
        <p:nvSpPr>
          <p:cNvPr id="3" name="Content Placeholder 2">
            <a:extLst>
              <a:ext uri="{FF2B5EF4-FFF2-40B4-BE49-F238E27FC236}">
                <a16:creationId xmlns:a16="http://schemas.microsoft.com/office/drawing/2014/main" id="{57F4FBC9-10B9-479C-AF76-8A0651F341F1}"/>
              </a:ext>
            </a:extLst>
          </p:cNvPr>
          <p:cNvSpPr>
            <a:spLocks noGrp="1"/>
          </p:cNvSpPr>
          <p:nvPr>
            <p:ph idx="1"/>
          </p:nvPr>
        </p:nvSpPr>
        <p:spPr>
          <a:xfrm>
            <a:off x="379412" y="1295400"/>
            <a:ext cx="10895251" cy="4876800"/>
          </a:xfrm>
        </p:spPr>
        <p:txBody>
          <a:bodyPr/>
          <a:lstStyle/>
          <a:p>
            <a:r>
              <a:rPr lang="en-US" dirty="0"/>
              <a:t>Total head movements</a:t>
            </a:r>
          </a:p>
          <a:p>
            <a:r>
              <a:rPr lang="en-US" dirty="0"/>
              <a:t>1.FCFS=632</a:t>
            </a:r>
          </a:p>
          <a:p>
            <a:r>
              <a:rPr lang="en-US" dirty="0"/>
              <a:t>2.SSTF=232</a:t>
            </a:r>
          </a:p>
          <a:p>
            <a:r>
              <a:rPr lang="en-US" dirty="0"/>
              <a:t>3.SCAN=331or 234</a:t>
            </a:r>
          </a:p>
          <a:p>
            <a:r>
              <a:rPr lang="en-US" dirty="0"/>
              <a:t>4. C-SCAN=386</a:t>
            </a:r>
          </a:p>
          <a:p>
            <a:r>
              <a:rPr lang="en-US" dirty="0"/>
              <a:t>5.LOOK=299</a:t>
            </a:r>
          </a:p>
          <a:p>
            <a:r>
              <a:rPr lang="en-US" dirty="0"/>
              <a:t>6.C-SCAN=326</a:t>
            </a:r>
          </a:p>
        </p:txBody>
      </p:sp>
      <p:sp>
        <p:nvSpPr>
          <p:cNvPr id="4" name="Slide Number Placeholder 3">
            <a:extLst>
              <a:ext uri="{FF2B5EF4-FFF2-40B4-BE49-F238E27FC236}">
                <a16:creationId xmlns:a16="http://schemas.microsoft.com/office/drawing/2014/main" id="{093FCF31-7295-462F-BC9E-3F5C436BDED0}"/>
              </a:ext>
            </a:extLst>
          </p:cNvPr>
          <p:cNvSpPr>
            <a:spLocks noGrp="1"/>
          </p:cNvSpPr>
          <p:nvPr>
            <p:ph type="sldNum" sz="quarter" idx="12"/>
          </p:nvPr>
        </p:nvSpPr>
        <p:spPr/>
        <p:txBody>
          <a:bodyPr/>
          <a:lstStyle/>
          <a:p>
            <a:fld id="{DA60BA0E-20D0-4E7C-B286-26C960A6788F}" type="slidenum">
              <a:rPr lang="en-US" smtClean="0"/>
              <a:pPr/>
              <a:t>41</a:t>
            </a:fld>
            <a:endParaRPr lang="en-US"/>
          </a:p>
        </p:txBody>
      </p:sp>
      <p:sp>
        <p:nvSpPr>
          <p:cNvPr id="5" name="Date Placeholder 4">
            <a:extLst>
              <a:ext uri="{FF2B5EF4-FFF2-40B4-BE49-F238E27FC236}">
                <a16:creationId xmlns:a16="http://schemas.microsoft.com/office/drawing/2014/main" id="{3695CE6B-B264-449D-B603-1CA2C3A20548}"/>
              </a:ext>
            </a:extLst>
          </p:cNvPr>
          <p:cNvSpPr>
            <a:spLocks noGrp="1"/>
          </p:cNvSpPr>
          <p:nvPr>
            <p:ph type="dt" sz="half" idx="10"/>
          </p:nvPr>
        </p:nvSpPr>
        <p:spPr/>
        <p:txBody>
          <a:bodyPr/>
          <a:lstStyle/>
          <a:p>
            <a:fld id="{5EA25FD5-6C24-485D-913B-38B7A6D30746}" type="datetime1">
              <a:rPr lang="en-US" smtClean="0"/>
              <a:t>3/11/2022</a:t>
            </a:fld>
            <a:endParaRPr lang="en-US" dirty="0"/>
          </a:p>
        </p:txBody>
      </p:sp>
      <p:sp>
        <p:nvSpPr>
          <p:cNvPr id="6" name="Footer Placeholder 5">
            <a:extLst>
              <a:ext uri="{FF2B5EF4-FFF2-40B4-BE49-F238E27FC236}">
                <a16:creationId xmlns:a16="http://schemas.microsoft.com/office/drawing/2014/main" id="{28454A48-CA30-488D-96B5-4B052A6EC91E}"/>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30752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normAutofit fontScale="90000"/>
          </a:bodyPr>
          <a:lstStyle/>
          <a:p>
            <a:r>
              <a:rPr lang="en-US" dirty="0"/>
              <a:t>Selection of a Disk-Scheduling Algorithm</a:t>
            </a:r>
          </a:p>
        </p:txBody>
      </p:sp>
      <p:sp>
        <p:nvSpPr>
          <p:cNvPr id="3" name="Content Placeholder 2"/>
          <p:cNvSpPr>
            <a:spLocks noGrp="1"/>
          </p:cNvSpPr>
          <p:nvPr>
            <p:ph sz="half" idx="1"/>
          </p:nvPr>
        </p:nvSpPr>
        <p:spPr>
          <a:xfrm>
            <a:off x="989012" y="1219200"/>
            <a:ext cx="10972800" cy="5334000"/>
          </a:xfrm>
        </p:spPr>
        <p:txBody>
          <a:bodyPr>
            <a:noAutofit/>
          </a:bodyPr>
          <a:lstStyle/>
          <a:p>
            <a:r>
              <a:rPr lang="en-US" sz="1800" dirty="0"/>
              <a:t>SSTF is common and has a natural appeal</a:t>
            </a:r>
          </a:p>
          <a:p>
            <a:r>
              <a:rPr lang="en-US" sz="1800" dirty="0"/>
              <a:t>SCAN and C-SCAN perform better for systems that place a heavy load on the disk</a:t>
            </a:r>
          </a:p>
          <a:p>
            <a:pPr lvl="1"/>
            <a:r>
              <a:rPr lang="en-US" sz="1800" dirty="0"/>
              <a:t>Less starvation</a:t>
            </a:r>
          </a:p>
          <a:p>
            <a:r>
              <a:rPr lang="en-US" sz="1800" dirty="0"/>
              <a:t>Performance depends on the number and types of requests</a:t>
            </a:r>
          </a:p>
          <a:p>
            <a:r>
              <a:rPr lang="en-US" sz="1800" dirty="0"/>
              <a:t>Requests for disk service can be influenced by the file-allocation method</a:t>
            </a:r>
          </a:p>
          <a:p>
            <a:pPr lvl="1"/>
            <a:r>
              <a:rPr lang="en-US" sz="1800" dirty="0"/>
              <a:t>And metadata layout</a:t>
            </a:r>
          </a:p>
          <a:p>
            <a:r>
              <a:rPr lang="en-US" sz="1800" dirty="0"/>
              <a:t>The disk-scheduling algorithm should be written as a separate module of the operating system, allowing it to be replaced with a different algorithm if necessary</a:t>
            </a:r>
          </a:p>
          <a:p>
            <a:r>
              <a:rPr lang="en-US" sz="1800" b="1" dirty="0"/>
              <a:t>Either SSTF or LOOK is a reasonable choice for the default algorithm</a:t>
            </a:r>
          </a:p>
          <a:p>
            <a:r>
              <a:rPr lang="en-US" sz="1800" dirty="0"/>
              <a:t>What about rotational latency?</a:t>
            </a:r>
          </a:p>
          <a:p>
            <a:pPr lvl="1"/>
            <a:r>
              <a:rPr lang="en-US" sz="1800" dirty="0"/>
              <a:t>Difficult for OS to calculate</a:t>
            </a:r>
          </a:p>
          <a:p>
            <a:r>
              <a:rPr lang="en-US" sz="1800" dirty="0"/>
              <a:t>How does disk-based </a:t>
            </a:r>
            <a:r>
              <a:rPr lang="en-US" sz="1800" dirty="0" err="1"/>
              <a:t>queueing</a:t>
            </a:r>
            <a:r>
              <a:rPr lang="en-US" sz="1800" dirty="0"/>
              <a:t> effect OS queue ordering efforts?</a:t>
            </a:r>
          </a:p>
          <a:p>
            <a:endParaRPr lang="en-US" sz="1800" dirty="0"/>
          </a:p>
          <a:p>
            <a:endParaRPr lang="en-US" sz="1800"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42</a:t>
            </a:fld>
            <a:endParaRPr lang="en-US"/>
          </a:p>
        </p:txBody>
      </p:sp>
      <p:sp>
        <p:nvSpPr>
          <p:cNvPr id="4" name="Date Placeholder 3">
            <a:extLst>
              <a:ext uri="{FF2B5EF4-FFF2-40B4-BE49-F238E27FC236}">
                <a16:creationId xmlns:a16="http://schemas.microsoft.com/office/drawing/2014/main" id="{A814BD7B-DF1C-42B5-B89F-F172F3A87587}"/>
              </a:ext>
            </a:extLst>
          </p:cNvPr>
          <p:cNvSpPr>
            <a:spLocks noGrp="1"/>
          </p:cNvSpPr>
          <p:nvPr>
            <p:ph type="dt" sz="half" idx="10"/>
          </p:nvPr>
        </p:nvSpPr>
        <p:spPr/>
        <p:txBody>
          <a:bodyPr/>
          <a:lstStyle/>
          <a:p>
            <a:fld id="{7C700D92-86DE-4DBB-A0A8-088C7EDC9B4D}" type="datetime1">
              <a:rPr lang="en-US" smtClean="0"/>
              <a:t>3/11/2022</a:t>
            </a:fld>
            <a:endParaRPr lang="en-US"/>
          </a:p>
        </p:txBody>
      </p:sp>
      <p:sp>
        <p:nvSpPr>
          <p:cNvPr id="6" name="Footer Placeholder 5">
            <a:extLst>
              <a:ext uri="{FF2B5EF4-FFF2-40B4-BE49-F238E27FC236}">
                <a16:creationId xmlns:a16="http://schemas.microsoft.com/office/drawing/2014/main" id="{3840AFDA-3505-4DE4-82A4-B05B3B5B2B1F}"/>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67687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90600"/>
          </a:xfrm>
        </p:spPr>
        <p:txBody>
          <a:bodyPr/>
          <a:lstStyle/>
          <a:p>
            <a:pPr algn="ctr"/>
            <a:r>
              <a:rPr lang="en-US" dirty="0"/>
              <a:t>Disk Management</a:t>
            </a:r>
          </a:p>
        </p:txBody>
      </p:sp>
      <p:sp>
        <p:nvSpPr>
          <p:cNvPr id="3" name="Content Placeholder 2"/>
          <p:cNvSpPr>
            <a:spLocks noGrp="1"/>
          </p:cNvSpPr>
          <p:nvPr>
            <p:ph sz="half" idx="1"/>
          </p:nvPr>
        </p:nvSpPr>
        <p:spPr>
          <a:xfrm>
            <a:off x="1117308" y="1219200"/>
            <a:ext cx="9777703" cy="4800600"/>
          </a:xfrm>
        </p:spPr>
        <p:txBody>
          <a:bodyPr>
            <a:normAutofit/>
          </a:bodyPr>
          <a:lstStyle/>
          <a:p>
            <a:r>
              <a:rPr lang="en-US" sz="1600" b="1" dirty="0">
                <a:solidFill>
                  <a:srgbClr val="3366FF"/>
                </a:solidFill>
              </a:rPr>
              <a:t>Low-level formatting</a:t>
            </a:r>
            <a:r>
              <a:rPr lang="en-US" sz="1600" dirty="0"/>
              <a:t>, or </a:t>
            </a:r>
            <a:r>
              <a:rPr lang="en-US" sz="1600" b="1" dirty="0">
                <a:solidFill>
                  <a:srgbClr val="3366FF"/>
                </a:solidFill>
              </a:rPr>
              <a:t>physical formatting</a:t>
            </a:r>
            <a:r>
              <a:rPr lang="en-US" sz="1600" dirty="0">
                <a:solidFill>
                  <a:srgbClr val="3366FF"/>
                </a:solidFill>
              </a:rPr>
              <a:t> </a:t>
            </a:r>
            <a:r>
              <a:rPr lang="en-US" sz="1600" dirty="0"/>
              <a:t>— Dividing a disk into sectors that the disk controller can read and write</a:t>
            </a:r>
          </a:p>
          <a:p>
            <a:pPr lvl="1"/>
            <a:r>
              <a:rPr lang="en-US" sz="1600" dirty="0"/>
              <a:t>Each sector can hold header information, plus data, plus error correction code (</a:t>
            </a:r>
            <a:r>
              <a:rPr lang="en-US" sz="1600" b="1" dirty="0">
                <a:solidFill>
                  <a:srgbClr val="3366FF"/>
                </a:solidFill>
              </a:rPr>
              <a:t>ECC</a:t>
            </a:r>
            <a:r>
              <a:rPr lang="en-US" sz="1600" dirty="0"/>
              <a:t>)</a:t>
            </a:r>
          </a:p>
          <a:p>
            <a:pPr lvl="1"/>
            <a:r>
              <a:rPr lang="en-US" sz="1600" dirty="0"/>
              <a:t>Usually 512 bytes of data but can be selectable</a:t>
            </a:r>
          </a:p>
          <a:p>
            <a:r>
              <a:rPr lang="en-US" sz="1600" dirty="0"/>
              <a:t>To use a disk to hold files, the operating system still needs to record its own data structures on the disk</a:t>
            </a:r>
          </a:p>
          <a:p>
            <a:pPr lvl="1"/>
            <a:r>
              <a:rPr lang="en-US" sz="1600" b="1" dirty="0">
                <a:solidFill>
                  <a:srgbClr val="3366FF"/>
                </a:solidFill>
              </a:rPr>
              <a:t>Partition</a:t>
            </a:r>
            <a:r>
              <a:rPr lang="en-US" sz="1600" dirty="0"/>
              <a:t> the disk into one or more groups of cylinders, each treated as a logical disk</a:t>
            </a:r>
          </a:p>
          <a:p>
            <a:pPr lvl="1"/>
            <a:r>
              <a:rPr lang="en-US" sz="1600" b="1" dirty="0">
                <a:solidFill>
                  <a:srgbClr val="3366FF"/>
                </a:solidFill>
              </a:rPr>
              <a:t>Logical formatting</a:t>
            </a:r>
            <a:r>
              <a:rPr lang="en-US" sz="1600" dirty="0">
                <a:solidFill>
                  <a:srgbClr val="3366FF"/>
                </a:solidFill>
              </a:rPr>
              <a:t> </a:t>
            </a:r>
            <a:r>
              <a:rPr lang="en-US" sz="1600" dirty="0"/>
              <a:t>or </a:t>
            </a:r>
            <a:r>
              <a:rPr lang="ja-JP" altLang="en-US" sz="1600" dirty="0"/>
              <a:t>“</a:t>
            </a:r>
            <a:r>
              <a:rPr lang="en-US" altLang="ja-JP" sz="1600" dirty="0"/>
              <a:t>making a file system</a:t>
            </a:r>
            <a:r>
              <a:rPr lang="ja-JP" altLang="en-US" sz="1600" dirty="0"/>
              <a:t>”</a:t>
            </a:r>
            <a:endParaRPr lang="en-US" altLang="ja-JP" sz="1600" dirty="0"/>
          </a:p>
          <a:p>
            <a:pPr lvl="1"/>
            <a:r>
              <a:rPr lang="en-US" sz="1600" dirty="0"/>
              <a:t>To increase efficiency most file systems group blocks into </a:t>
            </a:r>
            <a:r>
              <a:rPr lang="en-US" sz="1600" b="1" dirty="0">
                <a:solidFill>
                  <a:srgbClr val="3366FF"/>
                </a:solidFill>
              </a:rPr>
              <a:t>clusters</a:t>
            </a:r>
          </a:p>
          <a:p>
            <a:pPr lvl="2"/>
            <a:r>
              <a:rPr lang="en-US" sz="1600" dirty="0"/>
              <a:t>Disk I/O done in blocks</a:t>
            </a:r>
          </a:p>
          <a:p>
            <a:pPr lvl="2"/>
            <a:r>
              <a:rPr lang="en-US" sz="1600" dirty="0"/>
              <a:t>File I/O done in clusters</a:t>
            </a:r>
          </a:p>
          <a:p>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pPr/>
              <a:t>43</a:t>
            </a:fld>
            <a:endParaRPr lang="en-US"/>
          </a:p>
        </p:txBody>
      </p:sp>
      <p:sp>
        <p:nvSpPr>
          <p:cNvPr id="4" name="Date Placeholder 3">
            <a:extLst>
              <a:ext uri="{FF2B5EF4-FFF2-40B4-BE49-F238E27FC236}">
                <a16:creationId xmlns:a16="http://schemas.microsoft.com/office/drawing/2014/main" id="{1B4D6420-32D5-4444-858A-C4CF07375D60}"/>
              </a:ext>
            </a:extLst>
          </p:cNvPr>
          <p:cNvSpPr>
            <a:spLocks noGrp="1"/>
          </p:cNvSpPr>
          <p:nvPr>
            <p:ph type="dt" sz="half" idx="10"/>
          </p:nvPr>
        </p:nvSpPr>
        <p:spPr/>
        <p:txBody>
          <a:bodyPr/>
          <a:lstStyle/>
          <a:p>
            <a:fld id="{58DB6D97-822E-46BD-B187-03B07C56A4BA}" type="datetime1">
              <a:rPr lang="en-US" smtClean="0"/>
              <a:t>3/11/2022</a:t>
            </a:fld>
            <a:endParaRPr lang="en-US"/>
          </a:p>
        </p:txBody>
      </p:sp>
      <p:sp>
        <p:nvSpPr>
          <p:cNvPr id="6" name="Footer Placeholder 5">
            <a:extLst>
              <a:ext uri="{FF2B5EF4-FFF2-40B4-BE49-F238E27FC236}">
                <a16:creationId xmlns:a16="http://schemas.microsoft.com/office/drawing/2014/main" id="{7B073B50-E1AB-47BC-90F5-5EF14B265A89}"/>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60313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lstStyle/>
          <a:p>
            <a:pPr algn="ctr"/>
            <a:r>
              <a:rPr lang="en-US" dirty="0"/>
              <a:t>Disk Management (Cont.)</a:t>
            </a:r>
          </a:p>
        </p:txBody>
      </p:sp>
      <p:sp>
        <p:nvSpPr>
          <p:cNvPr id="3" name="Content Placeholder 2"/>
          <p:cNvSpPr>
            <a:spLocks noGrp="1"/>
          </p:cNvSpPr>
          <p:nvPr>
            <p:ph sz="half" idx="1"/>
          </p:nvPr>
        </p:nvSpPr>
        <p:spPr>
          <a:xfrm>
            <a:off x="1117308" y="1295400"/>
            <a:ext cx="10768303" cy="4876800"/>
          </a:xfrm>
        </p:spPr>
        <p:txBody>
          <a:bodyPr/>
          <a:lstStyle/>
          <a:p>
            <a:r>
              <a:rPr lang="en-US" b="1" dirty="0">
                <a:solidFill>
                  <a:srgbClr val="3366FF"/>
                </a:solidFill>
              </a:rPr>
              <a:t>Raw disk </a:t>
            </a:r>
            <a:r>
              <a:rPr lang="en-US" dirty="0"/>
              <a:t>access for apps that want to do their own block management, keep OS out of the way (databases for example)</a:t>
            </a:r>
          </a:p>
          <a:p>
            <a:r>
              <a:rPr lang="en-US" dirty="0"/>
              <a:t>Boot block initializes system</a:t>
            </a:r>
          </a:p>
          <a:p>
            <a:pPr lvl="1"/>
            <a:r>
              <a:rPr lang="en-US" dirty="0"/>
              <a:t>The bootstrap is stored in ROM</a:t>
            </a:r>
          </a:p>
          <a:p>
            <a:pPr lvl="1"/>
            <a:r>
              <a:rPr lang="en-US" b="1" dirty="0">
                <a:solidFill>
                  <a:srgbClr val="3366FF"/>
                </a:solidFill>
              </a:rPr>
              <a:t>Bootstrap loader</a:t>
            </a:r>
            <a:r>
              <a:rPr lang="en-US" dirty="0">
                <a:solidFill>
                  <a:srgbClr val="3366FF"/>
                </a:solidFill>
              </a:rPr>
              <a:t> </a:t>
            </a:r>
            <a:r>
              <a:rPr lang="en-US" dirty="0"/>
              <a:t>program stored in boot blocks of boot partition</a:t>
            </a:r>
          </a:p>
          <a:p>
            <a:r>
              <a:rPr lang="en-US" dirty="0"/>
              <a:t>Methods such as </a:t>
            </a:r>
            <a:r>
              <a:rPr lang="en-US" b="1" dirty="0">
                <a:solidFill>
                  <a:srgbClr val="3366FF"/>
                </a:solidFill>
              </a:rPr>
              <a:t>sector sparing</a:t>
            </a:r>
            <a:r>
              <a:rPr lang="en-US" dirty="0">
                <a:solidFill>
                  <a:srgbClr val="3366FF"/>
                </a:solidFill>
              </a:rPr>
              <a:t> </a:t>
            </a:r>
            <a:r>
              <a:rPr lang="en-US" dirty="0"/>
              <a:t>used to handle bad blocks</a:t>
            </a:r>
          </a:p>
        </p:txBody>
      </p:sp>
      <p:sp>
        <p:nvSpPr>
          <p:cNvPr id="5" name="Slide Number Placeholder 4"/>
          <p:cNvSpPr>
            <a:spLocks noGrp="1"/>
          </p:cNvSpPr>
          <p:nvPr>
            <p:ph type="sldNum" sz="quarter" idx="12"/>
          </p:nvPr>
        </p:nvSpPr>
        <p:spPr/>
        <p:txBody>
          <a:bodyPr/>
          <a:lstStyle/>
          <a:p>
            <a:fld id="{EB37DED6-D4C7-42EE-AB49-D2E39E64FDE4}" type="slidenum">
              <a:rPr lang="en-US" smtClean="0"/>
              <a:pPr/>
              <a:t>44</a:t>
            </a:fld>
            <a:endParaRPr lang="en-US"/>
          </a:p>
        </p:txBody>
      </p:sp>
      <p:sp>
        <p:nvSpPr>
          <p:cNvPr id="4" name="Date Placeholder 3">
            <a:extLst>
              <a:ext uri="{FF2B5EF4-FFF2-40B4-BE49-F238E27FC236}">
                <a16:creationId xmlns:a16="http://schemas.microsoft.com/office/drawing/2014/main" id="{C73881B5-570E-437B-9E7E-F1B19B6844B7}"/>
              </a:ext>
            </a:extLst>
          </p:cNvPr>
          <p:cNvSpPr>
            <a:spLocks noGrp="1"/>
          </p:cNvSpPr>
          <p:nvPr>
            <p:ph type="dt" sz="half" idx="10"/>
          </p:nvPr>
        </p:nvSpPr>
        <p:spPr/>
        <p:txBody>
          <a:bodyPr/>
          <a:lstStyle/>
          <a:p>
            <a:fld id="{A45D6650-37CD-4DEE-8F08-8F19A30D85C9}" type="datetime1">
              <a:rPr lang="en-US" smtClean="0"/>
              <a:t>3/11/2022</a:t>
            </a:fld>
            <a:endParaRPr lang="en-US"/>
          </a:p>
        </p:txBody>
      </p:sp>
      <p:sp>
        <p:nvSpPr>
          <p:cNvPr id="6" name="Footer Placeholder 5">
            <a:extLst>
              <a:ext uri="{FF2B5EF4-FFF2-40B4-BE49-F238E27FC236}">
                <a16:creationId xmlns:a16="http://schemas.microsoft.com/office/drawing/2014/main" id="{2373B90A-F3D8-46C9-854A-EFDF294D51B3}"/>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84379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D7F55-7932-4687-B65F-110AE597B4DC}"/>
              </a:ext>
            </a:extLst>
          </p:cNvPr>
          <p:cNvSpPr>
            <a:spLocks noGrp="1"/>
          </p:cNvSpPr>
          <p:nvPr>
            <p:ph type="title"/>
          </p:nvPr>
        </p:nvSpPr>
        <p:spPr/>
        <p:txBody>
          <a:bodyPr/>
          <a:lstStyle/>
          <a:p>
            <a:r>
              <a:rPr lang="en-US" dirty="0"/>
              <a:t>File System Interface</a:t>
            </a:r>
          </a:p>
        </p:txBody>
      </p:sp>
      <p:sp>
        <p:nvSpPr>
          <p:cNvPr id="7" name="Content Placeholder 6">
            <a:extLst>
              <a:ext uri="{FF2B5EF4-FFF2-40B4-BE49-F238E27FC236}">
                <a16:creationId xmlns:a16="http://schemas.microsoft.com/office/drawing/2014/main" id="{7FFAC9A0-C3DB-45FC-87F5-9A2489688988}"/>
              </a:ext>
            </a:extLst>
          </p:cNvPr>
          <p:cNvSpPr>
            <a:spLocks noGrp="1"/>
          </p:cNvSpPr>
          <p:nvPr>
            <p:ph idx="1"/>
          </p:nvPr>
        </p:nvSpPr>
        <p:spPr/>
        <p:txBody>
          <a:bodyPr/>
          <a:lstStyle/>
          <a:p>
            <a:r>
              <a:rPr lang="en-US" dirty="0"/>
              <a:t>File Concept</a:t>
            </a:r>
          </a:p>
          <a:p>
            <a:r>
              <a:rPr lang="en-US" dirty="0"/>
              <a:t>File Access Methods</a:t>
            </a:r>
          </a:p>
          <a:p>
            <a:r>
              <a:rPr lang="en-US" dirty="0"/>
              <a:t>File Sharing and Protection</a:t>
            </a:r>
          </a:p>
        </p:txBody>
      </p:sp>
      <p:sp>
        <p:nvSpPr>
          <p:cNvPr id="5" name="Slide Number Placeholder 4">
            <a:extLst>
              <a:ext uri="{FF2B5EF4-FFF2-40B4-BE49-F238E27FC236}">
                <a16:creationId xmlns:a16="http://schemas.microsoft.com/office/drawing/2014/main" id="{84F3AC19-FF97-4F6D-94CA-3E522A612FEA}"/>
              </a:ext>
            </a:extLst>
          </p:cNvPr>
          <p:cNvSpPr>
            <a:spLocks noGrp="1"/>
          </p:cNvSpPr>
          <p:nvPr>
            <p:ph type="sldNum" sz="quarter" idx="12"/>
          </p:nvPr>
        </p:nvSpPr>
        <p:spPr/>
        <p:txBody>
          <a:bodyPr/>
          <a:lstStyle/>
          <a:p>
            <a:fld id="{EB37DED6-D4C7-42EE-AB49-D2E39E64FDE4}" type="slidenum">
              <a:rPr lang="en-US" smtClean="0"/>
              <a:pPr/>
              <a:t>45</a:t>
            </a:fld>
            <a:endParaRPr lang="en-US"/>
          </a:p>
        </p:txBody>
      </p:sp>
      <p:sp>
        <p:nvSpPr>
          <p:cNvPr id="2" name="Date Placeholder 1">
            <a:extLst>
              <a:ext uri="{FF2B5EF4-FFF2-40B4-BE49-F238E27FC236}">
                <a16:creationId xmlns:a16="http://schemas.microsoft.com/office/drawing/2014/main" id="{3507ED6C-4BBC-4F4C-A0C7-C20E018C642B}"/>
              </a:ext>
            </a:extLst>
          </p:cNvPr>
          <p:cNvSpPr>
            <a:spLocks noGrp="1"/>
          </p:cNvSpPr>
          <p:nvPr>
            <p:ph type="dt" sz="half" idx="10"/>
          </p:nvPr>
        </p:nvSpPr>
        <p:spPr/>
        <p:txBody>
          <a:bodyPr/>
          <a:lstStyle/>
          <a:p>
            <a:fld id="{05BE6670-C417-474A-AEF9-9295D54AA92E}" type="datetime1">
              <a:rPr lang="en-US" smtClean="0"/>
              <a:t>3/11/2022</a:t>
            </a:fld>
            <a:endParaRPr lang="en-US" dirty="0"/>
          </a:p>
        </p:txBody>
      </p:sp>
      <p:sp>
        <p:nvSpPr>
          <p:cNvPr id="3" name="Footer Placeholder 2">
            <a:extLst>
              <a:ext uri="{FF2B5EF4-FFF2-40B4-BE49-F238E27FC236}">
                <a16:creationId xmlns:a16="http://schemas.microsoft.com/office/drawing/2014/main" id="{8CEB29D4-6030-45BD-9685-3F60AB75D75B}"/>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18669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750A-0C6C-4C53-B242-941ED114B66D}"/>
              </a:ext>
            </a:extLst>
          </p:cNvPr>
          <p:cNvSpPr>
            <a:spLocks noGrp="1"/>
          </p:cNvSpPr>
          <p:nvPr>
            <p:ph type="title"/>
          </p:nvPr>
        </p:nvSpPr>
        <p:spPr/>
        <p:txBody>
          <a:bodyPr/>
          <a:lstStyle/>
          <a:p>
            <a:r>
              <a:rPr lang="en-US" dirty="0"/>
              <a:t>Objective of File Interface</a:t>
            </a:r>
          </a:p>
        </p:txBody>
      </p:sp>
      <p:sp>
        <p:nvSpPr>
          <p:cNvPr id="3" name="Content Placeholder 2">
            <a:extLst>
              <a:ext uri="{FF2B5EF4-FFF2-40B4-BE49-F238E27FC236}">
                <a16:creationId xmlns:a16="http://schemas.microsoft.com/office/drawing/2014/main" id="{F2E18DA5-55AA-494F-BAC1-E2C7436E5F55}"/>
              </a:ext>
            </a:extLst>
          </p:cNvPr>
          <p:cNvSpPr>
            <a:spLocks noGrp="1"/>
          </p:cNvSpPr>
          <p:nvPr>
            <p:ph idx="1"/>
          </p:nvPr>
        </p:nvSpPr>
        <p:spPr/>
        <p:txBody>
          <a:bodyPr/>
          <a:lstStyle/>
          <a:p>
            <a:r>
              <a:rPr lang="en-US" dirty="0"/>
              <a:t>To explain the function of file systems </a:t>
            </a:r>
          </a:p>
          <a:p>
            <a:r>
              <a:rPr lang="en-US" dirty="0"/>
              <a:t> To describe the interfaces to file systems </a:t>
            </a:r>
          </a:p>
          <a:p>
            <a:r>
              <a:rPr lang="en-US" dirty="0"/>
              <a:t> To discuss file-system design tradeoffs, including access methods, file sharing, file locking, and  structures</a:t>
            </a:r>
          </a:p>
        </p:txBody>
      </p:sp>
      <p:sp>
        <p:nvSpPr>
          <p:cNvPr id="4" name="Slide Number Placeholder 3">
            <a:extLst>
              <a:ext uri="{FF2B5EF4-FFF2-40B4-BE49-F238E27FC236}">
                <a16:creationId xmlns:a16="http://schemas.microsoft.com/office/drawing/2014/main" id="{9B0A0CD0-2FA9-4446-BD85-A84611BA06DA}"/>
              </a:ext>
            </a:extLst>
          </p:cNvPr>
          <p:cNvSpPr>
            <a:spLocks noGrp="1"/>
          </p:cNvSpPr>
          <p:nvPr>
            <p:ph type="sldNum" sz="quarter" idx="12"/>
          </p:nvPr>
        </p:nvSpPr>
        <p:spPr/>
        <p:txBody>
          <a:bodyPr/>
          <a:lstStyle/>
          <a:p>
            <a:fld id="{DA60BA0E-20D0-4E7C-B286-26C960A6788F}" type="slidenum">
              <a:rPr lang="en-US" smtClean="0"/>
              <a:pPr/>
              <a:t>46</a:t>
            </a:fld>
            <a:endParaRPr lang="en-US"/>
          </a:p>
        </p:txBody>
      </p:sp>
      <p:sp>
        <p:nvSpPr>
          <p:cNvPr id="5" name="Date Placeholder 4">
            <a:extLst>
              <a:ext uri="{FF2B5EF4-FFF2-40B4-BE49-F238E27FC236}">
                <a16:creationId xmlns:a16="http://schemas.microsoft.com/office/drawing/2014/main" id="{88B04646-2DDB-4426-A33F-1976B0883B54}"/>
              </a:ext>
            </a:extLst>
          </p:cNvPr>
          <p:cNvSpPr>
            <a:spLocks noGrp="1"/>
          </p:cNvSpPr>
          <p:nvPr>
            <p:ph type="dt" sz="half" idx="10"/>
          </p:nvPr>
        </p:nvSpPr>
        <p:spPr/>
        <p:txBody>
          <a:bodyPr/>
          <a:lstStyle/>
          <a:p>
            <a:fld id="{7590247D-B284-465B-8399-3C57420965A5}" type="datetime1">
              <a:rPr lang="en-US" smtClean="0"/>
              <a:t>3/11/2022</a:t>
            </a:fld>
            <a:endParaRPr lang="en-US" dirty="0"/>
          </a:p>
        </p:txBody>
      </p:sp>
      <p:sp>
        <p:nvSpPr>
          <p:cNvPr id="6" name="Footer Placeholder 5">
            <a:extLst>
              <a:ext uri="{FF2B5EF4-FFF2-40B4-BE49-F238E27FC236}">
                <a16:creationId xmlns:a16="http://schemas.microsoft.com/office/drawing/2014/main" id="{A9A7141D-0197-4255-AC87-8B5437A689F3}"/>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57680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3278B9E-7E53-4A6A-AB09-75DB67162286}"/>
              </a:ext>
            </a:extLst>
          </p:cNvPr>
          <p:cNvSpPr>
            <a:spLocks noGrp="1"/>
          </p:cNvSpPr>
          <p:nvPr>
            <p:ph type="ctrTitle"/>
          </p:nvPr>
        </p:nvSpPr>
        <p:spPr/>
        <p:txBody>
          <a:bodyPr/>
          <a:lstStyle/>
          <a:p>
            <a:r>
              <a:rPr lang="en-US" dirty="0"/>
              <a:t>File Concept</a:t>
            </a:r>
          </a:p>
        </p:txBody>
      </p:sp>
      <p:sp>
        <p:nvSpPr>
          <p:cNvPr id="9" name="Subtitle 8">
            <a:extLst>
              <a:ext uri="{FF2B5EF4-FFF2-40B4-BE49-F238E27FC236}">
                <a16:creationId xmlns:a16="http://schemas.microsoft.com/office/drawing/2014/main" id="{E23B53B1-235A-40E2-90F4-CB90AAFA73F0}"/>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FBCFD3A1-D581-47D2-B21E-8D4D3824C44C}"/>
              </a:ext>
            </a:extLst>
          </p:cNvPr>
          <p:cNvSpPr>
            <a:spLocks noGrp="1"/>
          </p:cNvSpPr>
          <p:nvPr>
            <p:ph type="sldNum" sz="quarter" idx="4294967295"/>
          </p:nvPr>
        </p:nvSpPr>
        <p:spPr>
          <a:xfrm>
            <a:off x="11082338" y="6400800"/>
            <a:ext cx="1106487" cy="320675"/>
          </a:xfrm>
        </p:spPr>
        <p:txBody>
          <a:bodyPr/>
          <a:lstStyle/>
          <a:p>
            <a:fld id="{DA60BA0E-20D0-4E7C-B286-26C960A6788F}" type="slidenum">
              <a:rPr lang="en-US" smtClean="0"/>
              <a:pPr/>
              <a:t>47</a:t>
            </a:fld>
            <a:endParaRPr lang="en-US"/>
          </a:p>
        </p:txBody>
      </p:sp>
    </p:spTree>
    <p:extLst>
      <p:ext uri="{BB962C8B-B14F-4D97-AF65-F5344CB8AC3E}">
        <p14:creationId xmlns:p14="http://schemas.microsoft.com/office/powerpoint/2010/main" val="168848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8AD0-644D-4CDF-AA46-2DB64FB20F4F}"/>
              </a:ext>
            </a:extLst>
          </p:cNvPr>
          <p:cNvSpPr>
            <a:spLocks noGrp="1"/>
          </p:cNvSpPr>
          <p:nvPr>
            <p:ph type="title"/>
          </p:nvPr>
        </p:nvSpPr>
        <p:spPr>
          <a:xfrm>
            <a:off x="227013" y="76200"/>
            <a:ext cx="9829800" cy="1219200"/>
          </a:xfrm>
        </p:spPr>
        <p:txBody>
          <a:bodyPr>
            <a:normAutofit fontScale="90000"/>
          </a:bodyPr>
          <a:lstStyle/>
          <a:p>
            <a:r>
              <a:rPr lang="en-US" dirty="0"/>
              <a:t>File Concept</a:t>
            </a:r>
            <a:br>
              <a:rPr lang="en-US" dirty="0"/>
            </a:br>
            <a:endParaRPr lang="en-US" dirty="0"/>
          </a:p>
        </p:txBody>
      </p:sp>
      <p:sp>
        <p:nvSpPr>
          <p:cNvPr id="3" name="Content Placeholder 2">
            <a:extLst>
              <a:ext uri="{FF2B5EF4-FFF2-40B4-BE49-F238E27FC236}">
                <a16:creationId xmlns:a16="http://schemas.microsoft.com/office/drawing/2014/main" id="{7178E80E-84C6-4C7B-A68C-42931A2EEAA1}"/>
              </a:ext>
            </a:extLst>
          </p:cNvPr>
          <p:cNvSpPr>
            <a:spLocks noGrp="1"/>
          </p:cNvSpPr>
          <p:nvPr>
            <p:ph idx="1"/>
          </p:nvPr>
        </p:nvSpPr>
        <p:spPr>
          <a:xfrm>
            <a:off x="303212" y="762000"/>
            <a:ext cx="10971451" cy="5410200"/>
          </a:xfrm>
        </p:spPr>
        <p:txBody>
          <a:bodyPr>
            <a:normAutofit fontScale="92500" lnSpcReduction="20000"/>
          </a:bodyPr>
          <a:lstStyle/>
          <a:p>
            <a:r>
              <a:rPr lang="en-US" b="0" i="0" dirty="0">
                <a:solidFill>
                  <a:srgbClr val="000000"/>
                </a:solidFill>
                <a:effectLst/>
                <a:latin typeface="Arial" panose="020B0604020202020204" pitchFamily="34" charset="0"/>
              </a:rPr>
              <a:t>A file is a named collection of related information that is recorded on secondary storage such as magnetic disks, magnetic tapes and optical disks. In general, a file is a sequence of bits, bytes, lines or records whose meaning is defined by the files creator and user.</a:t>
            </a:r>
          </a:p>
          <a:p>
            <a:pPr algn="l"/>
            <a:r>
              <a:rPr lang="en-US" b="1" i="0" dirty="0">
                <a:solidFill>
                  <a:srgbClr val="000000"/>
                </a:solidFill>
                <a:effectLst/>
                <a:latin typeface="Times New Roman" panose="02020603050405020304" pitchFamily="18" charset="0"/>
              </a:rPr>
              <a:t>Files</a:t>
            </a:r>
            <a:r>
              <a:rPr lang="en-US" b="0" i="0" dirty="0">
                <a:solidFill>
                  <a:srgbClr val="000000"/>
                </a:solidFill>
                <a:effectLst/>
                <a:latin typeface="Times New Roman" panose="02020603050405020304" pitchFamily="18" charset="0"/>
              </a:rPr>
              <a:t> are the most important mechanism for storing data permanently on mass-storage devices. </a:t>
            </a:r>
            <a:r>
              <a:rPr lang="en-US" b="0" i="1" dirty="0">
                <a:solidFill>
                  <a:srgbClr val="000000"/>
                </a:solidFill>
                <a:effectLst/>
                <a:latin typeface="Times New Roman" panose="02020603050405020304" pitchFamily="18" charset="0"/>
              </a:rPr>
              <a:t>Permanently</a:t>
            </a:r>
            <a:r>
              <a:rPr lang="en-US" b="0" i="0" dirty="0">
                <a:solidFill>
                  <a:srgbClr val="000000"/>
                </a:solidFill>
                <a:effectLst/>
                <a:latin typeface="Times New Roman" panose="02020603050405020304" pitchFamily="18" charset="0"/>
              </a:rPr>
              <a:t> means that the data is not lost when the machine is switched off. Files can contain: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data in a format that can be interpreted by programs, but not easily by humans (</a:t>
            </a:r>
            <a:r>
              <a:rPr lang="en-US" b="0" i="1" dirty="0">
                <a:solidFill>
                  <a:srgbClr val="000000"/>
                </a:solidFill>
                <a:effectLst/>
                <a:latin typeface="Times New Roman" panose="02020603050405020304" pitchFamily="18" charset="0"/>
              </a:rPr>
              <a:t>binary files</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alphanumeric characters, codified in a standard way (e.g., using ASCII or Unicode), and directly readable by a human user (</a:t>
            </a:r>
            <a:r>
              <a:rPr lang="en-US" b="0" i="1" dirty="0">
                <a:solidFill>
                  <a:srgbClr val="000000"/>
                </a:solidFill>
                <a:effectLst/>
                <a:latin typeface="Times New Roman" panose="02020603050405020304" pitchFamily="18" charset="0"/>
              </a:rPr>
              <a:t>text files</a:t>
            </a:r>
            <a:r>
              <a:rPr lang="en-US" b="0" i="0" dirty="0">
                <a:solidFill>
                  <a:srgbClr val="000000"/>
                </a:solidFill>
                <a:effectLst/>
                <a:latin typeface="Times New Roman" panose="02020603050405020304" pitchFamily="18" charset="0"/>
              </a:rPr>
              <a:t>). Text files are normally organized in a sequence of lines, each containing a sequence of characters and ending with a special character (usually the </a:t>
            </a:r>
            <a:r>
              <a:rPr lang="en-US" b="0" i="1" dirty="0">
                <a:solidFill>
                  <a:srgbClr val="000000"/>
                </a:solidFill>
                <a:effectLst/>
                <a:latin typeface="Times New Roman" panose="02020603050405020304" pitchFamily="18" charset="0"/>
              </a:rPr>
              <a:t>newline character</a:t>
            </a:r>
            <a:r>
              <a:rPr lang="en-US" b="0" i="0" dirty="0">
                <a:solidFill>
                  <a:srgbClr val="000000"/>
                </a:solidFill>
                <a:effectLst/>
                <a:latin typeface="Times New Roman" panose="02020603050405020304" pitchFamily="18" charset="0"/>
              </a:rPr>
              <a:t>). Consider, for example, a Java program stored in a file on the hard-disk. In this unit we will deal only with text files.</a:t>
            </a:r>
          </a:p>
          <a:p>
            <a:pPr algn="l"/>
            <a:r>
              <a:rPr lang="en-US" b="0" i="0" dirty="0">
                <a:solidFill>
                  <a:srgbClr val="000000"/>
                </a:solidFill>
                <a:effectLst/>
                <a:latin typeface="Times New Roman" panose="02020603050405020304" pitchFamily="18" charset="0"/>
              </a:rPr>
              <a:t>Each file is characterized by a </a:t>
            </a:r>
            <a:r>
              <a:rPr lang="en-US" b="0" i="1" dirty="0">
                <a:solidFill>
                  <a:srgbClr val="000000"/>
                </a:solidFill>
                <a:effectLst/>
                <a:latin typeface="Times New Roman" panose="02020603050405020304" pitchFamily="18" charset="0"/>
              </a:rPr>
              <a:t>name</a:t>
            </a:r>
            <a:r>
              <a:rPr lang="en-US" b="0" i="0" dirty="0">
                <a:solidFill>
                  <a:srgbClr val="000000"/>
                </a:solidFill>
                <a:effectLst/>
                <a:latin typeface="Times New Roman" panose="02020603050405020304" pitchFamily="18" charset="0"/>
              </a:rPr>
              <a:t> and a </a:t>
            </a:r>
            <a:r>
              <a:rPr lang="en-US" b="0" i="1" dirty="0">
                <a:solidFill>
                  <a:srgbClr val="000000"/>
                </a:solidFill>
                <a:effectLst/>
                <a:latin typeface="Times New Roman" panose="02020603050405020304" pitchFamily="18" charset="0"/>
              </a:rPr>
              <a:t>directory</a:t>
            </a:r>
            <a:r>
              <a:rPr lang="en-US" b="0" i="0" dirty="0">
                <a:solidFill>
                  <a:srgbClr val="000000"/>
                </a:solidFill>
                <a:effectLst/>
                <a:latin typeface="Times New Roman" panose="02020603050405020304" pitchFamily="18" charset="0"/>
              </a:rPr>
              <a:t> in which the file is placed (one may consider the whole path that allows one to find the file on the hard-disk as part of the name of the file).</a:t>
            </a:r>
          </a:p>
          <a:p>
            <a:endParaRPr lang="en-US" dirty="0"/>
          </a:p>
        </p:txBody>
      </p:sp>
      <p:sp>
        <p:nvSpPr>
          <p:cNvPr id="4" name="Slide Number Placeholder 3">
            <a:extLst>
              <a:ext uri="{FF2B5EF4-FFF2-40B4-BE49-F238E27FC236}">
                <a16:creationId xmlns:a16="http://schemas.microsoft.com/office/drawing/2014/main" id="{651B0A8A-74CB-414A-A51B-6071F0A3C3F4}"/>
              </a:ext>
            </a:extLst>
          </p:cNvPr>
          <p:cNvSpPr>
            <a:spLocks noGrp="1"/>
          </p:cNvSpPr>
          <p:nvPr>
            <p:ph type="sldNum" sz="quarter" idx="12"/>
          </p:nvPr>
        </p:nvSpPr>
        <p:spPr/>
        <p:txBody>
          <a:bodyPr/>
          <a:lstStyle/>
          <a:p>
            <a:fld id="{DA60BA0E-20D0-4E7C-B286-26C960A6788F}" type="slidenum">
              <a:rPr lang="en-US" smtClean="0"/>
              <a:pPr/>
              <a:t>48</a:t>
            </a:fld>
            <a:endParaRPr lang="en-US"/>
          </a:p>
        </p:txBody>
      </p:sp>
      <p:sp>
        <p:nvSpPr>
          <p:cNvPr id="5" name="Date Placeholder 4">
            <a:extLst>
              <a:ext uri="{FF2B5EF4-FFF2-40B4-BE49-F238E27FC236}">
                <a16:creationId xmlns:a16="http://schemas.microsoft.com/office/drawing/2014/main" id="{6AFF7D02-DA56-4EE6-936C-CF7F6A6D5027}"/>
              </a:ext>
            </a:extLst>
          </p:cNvPr>
          <p:cNvSpPr>
            <a:spLocks noGrp="1"/>
          </p:cNvSpPr>
          <p:nvPr>
            <p:ph type="dt" sz="half" idx="10"/>
          </p:nvPr>
        </p:nvSpPr>
        <p:spPr/>
        <p:txBody>
          <a:bodyPr/>
          <a:lstStyle/>
          <a:p>
            <a:fld id="{C0D3413F-E037-43AC-9125-92A7FF539B87}" type="datetime1">
              <a:rPr lang="en-US" smtClean="0"/>
              <a:t>3/11/2022</a:t>
            </a:fld>
            <a:endParaRPr lang="en-US" dirty="0"/>
          </a:p>
        </p:txBody>
      </p:sp>
      <p:sp>
        <p:nvSpPr>
          <p:cNvPr id="6" name="Footer Placeholder 5">
            <a:extLst>
              <a:ext uri="{FF2B5EF4-FFF2-40B4-BE49-F238E27FC236}">
                <a16:creationId xmlns:a16="http://schemas.microsoft.com/office/drawing/2014/main" id="{16E5C84E-9416-42FF-840E-5E741A45BBA2}"/>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79902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9B5C-9958-4415-80B9-7E4ABDDD0E22}"/>
              </a:ext>
            </a:extLst>
          </p:cNvPr>
          <p:cNvSpPr>
            <a:spLocks noGrp="1"/>
          </p:cNvSpPr>
          <p:nvPr>
            <p:ph type="title"/>
          </p:nvPr>
        </p:nvSpPr>
        <p:spPr>
          <a:xfrm>
            <a:off x="303212" y="76200"/>
            <a:ext cx="10971451" cy="914400"/>
          </a:xfrm>
        </p:spPr>
        <p:txBody>
          <a:bodyPr/>
          <a:lstStyle/>
          <a:p>
            <a:r>
              <a:rPr lang="en-US" dirty="0"/>
              <a:t>File Attributes</a:t>
            </a:r>
          </a:p>
        </p:txBody>
      </p:sp>
      <p:sp>
        <p:nvSpPr>
          <p:cNvPr id="3" name="Content Placeholder 2">
            <a:extLst>
              <a:ext uri="{FF2B5EF4-FFF2-40B4-BE49-F238E27FC236}">
                <a16:creationId xmlns:a16="http://schemas.microsoft.com/office/drawing/2014/main" id="{EA1D45FA-3F1F-4140-A4EC-0B22A5E16356}"/>
              </a:ext>
            </a:extLst>
          </p:cNvPr>
          <p:cNvSpPr>
            <a:spLocks noGrp="1"/>
          </p:cNvSpPr>
          <p:nvPr>
            <p:ph idx="1"/>
          </p:nvPr>
        </p:nvSpPr>
        <p:spPr>
          <a:xfrm>
            <a:off x="303212" y="1066800"/>
            <a:ext cx="10971451" cy="5105400"/>
          </a:xfrm>
        </p:spPr>
        <p:txBody>
          <a:bodyPr/>
          <a:lstStyle/>
          <a:p>
            <a:pPr algn="l">
              <a:buFont typeface="Arial" panose="020B0604020202020204" pitchFamily="34" charset="0"/>
              <a:buChar char="•"/>
            </a:pPr>
            <a:r>
              <a:rPr lang="en-US" b="1" i="0" dirty="0">
                <a:solidFill>
                  <a:srgbClr val="222222"/>
                </a:solidFill>
                <a:effectLst/>
                <a:latin typeface="Source Sans Pro" panose="020B0503030403020204" pitchFamily="34" charset="0"/>
              </a:rPr>
              <a:t>Name:</a:t>
            </a:r>
            <a:r>
              <a:rPr lang="en-US" b="0" i="0" dirty="0">
                <a:solidFill>
                  <a:srgbClr val="222222"/>
                </a:solidFill>
                <a:effectLst/>
                <a:latin typeface="Source Sans Pro" panose="020B0503030403020204" pitchFamily="34" charset="0"/>
              </a:rPr>
              <a:t> It is the only information stored in a human-readable form.</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Identifier</a:t>
            </a:r>
            <a:r>
              <a:rPr lang="en-US" b="0" i="0" dirty="0">
                <a:solidFill>
                  <a:srgbClr val="222222"/>
                </a:solidFill>
                <a:effectLst/>
                <a:latin typeface="Source Sans Pro" panose="020B0503030403020204" pitchFamily="34" charset="0"/>
              </a:rPr>
              <a:t>: Every file is identified by a unique tag number within a file system known as an identifier.</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Location:</a:t>
            </a:r>
            <a:r>
              <a:rPr lang="en-US" b="0" i="0" dirty="0">
                <a:solidFill>
                  <a:srgbClr val="222222"/>
                </a:solidFill>
                <a:effectLst/>
                <a:latin typeface="Source Sans Pro" panose="020B0503030403020204" pitchFamily="34" charset="0"/>
              </a:rPr>
              <a:t> Points to file location on device.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Type:</a:t>
            </a:r>
            <a:r>
              <a:rPr lang="en-US" b="0" i="0" dirty="0">
                <a:solidFill>
                  <a:srgbClr val="222222"/>
                </a:solidFill>
                <a:effectLst/>
                <a:latin typeface="Source Sans Pro" panose="020B0503030403020204" pitchFamily="34" charset="0"/>
              </a:rPr>
              <a:t> This attribute is required for systems that support various types of files.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Size</a:t>
            </a:r>
            <a:r>
              <a:rPr lang="en-US" b="0" i="0" dirty="0">
                <a:solidFill>
                  <a:srgbClr val="222222"/>
                </a:solidFill>
                <a:effectLst/>
                <a:latin typeface="Source Sans Pro" panose="020B0503030403020204" pitchFamily="34" charset="0"/>
              </a:rPr>
              <a:t>. Attribute used to display the current file size.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Protection</a:t>
            </a:r>
            <a:r>
              <a:rPr lang="en-US" b="0" i="0" dirty="0">
                <a:solidFill>
                  <a:srgbClr val="222222"/>
                </a:solidFill>
                <a:effectLst/>
                <a:latin typeface="Source Sans Pro" panose="020B0503030403020204" pitchFamily="34" charset="0"/>
              </a:rPr>
              <a:t>. This attribute assigns and controls the access rights of reading, writing, and executing the file.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Time, date and security:</a:t>
            </a:r>
            <a:r>
              <a:rPr lang="en-US" b="0" i="0" dirty="0">
                <a:solidFill>
                  <a:srgbClr val="222222"/>
                </a:solidFill>
                <a:effectLst/>
                <a:latin typeface="Source Sans Pro" panose="020B0503030403020204" pitchFamily="34" charset="0"/>
              </a:rPr>
              <a:t> It is used for protection, security, and also used for monitoring</a:t>
            </a:r>
          </a:p>
          <a:p>
            <a:endParaRPr lang="en-US" dirty="0"/>
          </a:p>
        </p:txBody>
      </p:sp>
      <p:sp>
        <p:nvSpPr>
          <p:cNvPr id="4" name="Slide Number Placeholder 3">
            <a:extLst>
              <a:ext uri="{FF2B5EF4-FFF2-40B4-BE49-F238E27FC236}">
                <a16:creationId xmlns:a16="http://schemas.microsoft.com/office/drawing/2014/main" id="{12B5A03B-617C-4EFD-8675-BB0169A4C902}"/>
              </a:ext>
            </a:extLst>
          </p:cNvPr>
          <p:cNvSpPr>
            <a:spLocks noGrp="1"/>
          </p:cNvSpPr>
          <p:nvPr>
            <p:ph type="sldNum" sz="quarter" idx="12"/>
          </p:nvPr>
        </p:nvSpPr>
        <p:spPr/>
        <p:txBody>
          <a:bodyPr/>
          <a:lstStyle/>
          <a:p>
            <a:fld id="{DA60BA0E-20D0-4E7C-B286-26C960A6788F}" type="slidenum">
              <a:rPr lang="en-US" smtClean="0"/>
              <a:pPr/>
              <a:t>49</a:t>
            </a:fld>
            <a:endParaRPr lang="en-US"/>
          </a:p>
        </p:txBody>
      </p:sp>
      <p:sp>
        <p:nvSpPr>
          <p:cNvPr id="5" name="Date Placeholder 4">
            <a:extLst>
              <a:ext uri="{FF2B5EF4-FFF2-40B4-BE49-F238E27FC236}">
                <a16:creationId xmlns:a16="http://schemas.microsoft.com/office/drawing/2014/main" id="{ADB0E542-3CCB-4F52-9A72-D1447DB34A8B}"/>
              </a:ext>
            </a:extLst>
          </p:cNvPr>
          <p:cNvSpPr>
            <a:spLocks noGrp="1"/>
          </p:cNvSpPr>
          <p:nvPr>
            <p:ph type="dt" sz="half" idx="10"/>
          </p:nvPr>
        </p:nvSpPr>
        <p:spPr/>
        <p:txBody>
          <a:bodyPr/>
          <a:lstStyle/>
          <a:p>
            <a:fld id="{6D5ADA78-4423-44CD-8F54-C859D2EBDD38}" type="datetime1">
              <a:rPr lang="en-US" smtClean="0"/>
              <a:t>3/11/2022</a:t>
            </a:fld>
            <a:endParaRPr lang="en-US" dirty="0"/>
          </a:p>
        </p:txBody>
      </p:sp>
      <p:sp>
        <p:nvSpPr>
          <p:cNvPr id="6" name="Footer Placeholder 5">
            <a:extLst>
              <a:ext uri="{FF2B5EF4-FFF2-40B4-BE49-F238E27FC236}">
                <a16:creationId xmlns:a16="http://schemas.microsoft.com/office/drawing/2014/main" id="{518776B7-D399-4B00-9D90-1BD917CB79A5}"/>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75066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a:t>
            </a:r>
            <a:endParaRPr lang="en-US" dirty="0"/>
          </a:p>
        </p:txBody>
      </p:sp>
      <p:sp>
        <p:nvSpPr>
          <p:cNvPr id="3" name="Content Placeholder 2"/>
          <p:cNvSpPr>
            <a:spLocks noGrp="1"/>
          </p:cNvSpPr>
          <p:nvPr>
            <p:ph idx="1"/>
          </p:nvPr>
        </p:nvSpPr>
        <p:spPr/>
        <p:txBody>
          <a:bodyPr/>
          <a:lstStyle/>
          <a:p>
            <a:r>
              <a:rPr lang="en-US" dirty="0"/>
              <a:t>To describe the physical structure of secondary storage devices and its effects on the uses of the devices</a:t>
            </a:r>
          </a:p>
          <a:p>
            <a:r>
              <a:rPr lang="en-US" dirty="0"/>
              <a:t>To explain the performance characteristics of mass-storage devices</a:t>
            </a:r>
          </a:p>
          <a:p>
            <a:r>
              <a:rPr lang="en-US" dirty="0"/>
              <a:t>To evaluate disk scheduling algorithms</a:t>
            </a: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A60BA0E-20D0-4E7C-B286-26C960A6788F}" type="slidenum">
              <a:rPr lang="en-US" smtClean="0"/>
              <a:pPr/>
              <a:t>5</a:t>
            </a:fld>
            <a:endParaRPr lang="en-US"/>
          </a:p>
        </p:txBody>
      </p:sp>
      <p:sp>
        <p:nvSpPr>
          <p:cNvPr id="4" name="Date Placeholder 3">
            <a:extLst>
              <a:ext uri="{FF2B5EF4-FFF2-40B4-BE49-F238E27FC236}">
                <a16:creationId xmlns:a16="http://schemas.microsoft.com/office/drawing/2014/main" id="{2D0FCA3D-346B-4CCC-AE80-193E7C2E23EA}"/>
              </a:ext>
            </a:extLst>
          </p:cNvPr>
          <p:cNvSpPr>
            <a:spLocks noGrp="1"/>
          </p:cNvSpPr>
          <p:nvPr>
            <p:ph type="dt" sz="half" idx="10"/>
          </p:nvPr>
        </p:nvSpPr>
        <p:spPr/>
        <p:txBody>
          <a:bodyPr/>
          <a:lstStyle/>
          <a:p>
            <a:fld id="{503F5B8E-115B-4AE8-9276-14BC4D858418}" type="datetime1">
              <a:rPr lang="en-US" smtClean="0"/>
              <a:t>3/11/2022</a:t>
            </a:fld>
            <a:endParaRPr lang="en-US" dirty="0"/>
          </a:p>
        </p:txBody>
      </p:sp>
      <p:sp>
        <p:nvSpPr>
          <p:cNvPr id="6" name="Footer Placeholder 5">
            <a:extLst>
              <a:ext uri="{FF2B5EF4-FFF2-40B4-BE49-F238E27FC236}">
                <a16:creationId xmlns:a16="http://schemas.microsoft.com/office/drawing/2014/main" id="{A166B287-6711-4147-9928-D6C08B1AAF54}"/>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33A6-1A4F-4822-BCD5-6A98BCF07E36}"/>
              </a:ext>
            </a:extLst>
          </p:cNvPr>
          <p:cNvSpPr>
            <a:spLocks noGrp="1"/>
          </p:cNvSpPr>
          <p:nvPr>
            <p:ph type="title"/>
          </p:nvPr>
        </p:nvSpPr>
        <p:spPr>
          <a:xfrm>
            <a:off x="227012" y="76200"/>
            <a:ext cx="11047651" cy="990600"/>
          </a:xfrm>
        </p:spPr>
        <p:txBody>
          <a:bodyPr/>
          <a:lstStyle/>
          <a:p>
            <a:r>
              <a:rPr lang="en-US" dirty="0"/>
              <a:t>File Operations</a:t>
            </a:r>
          </a:p>
        </p:txBody>
      </p:sp>
      <p:sp>
        <p:nvSpPr>
          <p:cNvPr id="3" name="Content Placeholder 2">
            <a:extLst>
              <a:ext uri="{FF2B5EF4-FFF2-40B4-BE49-F238E27FC236}">
                <a16:creationId xmlns:a16="http://schemas.microsoft.com/office/drawing/2014/main" id="{CECB3237-3E52-44E1-ABF9-2CFFAC1444C4}"/>
              </a:ext>
            </a:extLst>
          </p:cNvPr>
          <p:cNvSpPr>
            <a:spLocks noGrp="1"/>
          </p:cNvSpPr>
          <p:nvPr>
            <p:ph idx="1"/>
          </p:nvPr>
        </p:nvSpPr>
        <p:spPr>
          <a:xfrm>
            <a:off x="303212" y="990600"/>
            <a:ext cx="10971451" cy="5791200"/>
          </a:xfrm>
        </p:spPr>
        <p:txBody>
          <a:bodyPr>
            <a:normAutofit fontScale="25000" lnSpcReduction="20000"/>
          </a:bodyPr>
          <a:lstStyle/>
          <a:p>
            <a:pPr marL="0" indent="0" algn="l">
              <a:buNone/>
            </a:pPr>
            <a:r>
              <a:rPr lang="en-US" sz="5600" b="1" i="0" dirty="0">
                <a:solidFill>
                  <a:srgbClr val="000000"/>
                </a:solidFill>
                <a:effectLst/>
                <a:latin typeface="verdana" panose="020B0604030504040204" pitchFamily="34" charset="0"/>
              </a:rPr>
              <a:t>1.Create</a:t>
            </a:r>
            <a:endParaRPr lang="en-US" sz="5600" b="0" i="0" dirty="0">
              <a:solidFill>
                <a:srgbClr val="000000"/>
              </a:solidFill>
              <a:effectLst/>
              <a:latin typeface="verdana" panose="020B0604030504040204" pitchFamily="34" charset="0"/>
            </a:endParaRPr>
          </a:p>
          <a:p>
            <a:r>
              <a:rPr lang="en-US" sz="5600" b="0" i="0" dirty="0">
                <a:solidFill>
                  <a:srgbClr val="000000"/>
                </a:solidFill>
                <a:effectLst/>
                <a:latin typeface="verdana" panose="020B0604030504040204" pitchFamily="34" charset="0"/>
              </a:rPr>
              <a:t>Creation of the file is the most important operation on the file. Different types of files are created by different methods for example text editors are used to create a text file, word processors are used to create a word file and Image editors are used to create the image files.</a:t>
            </a:r>
          </a:p>
          <a:p>
            <a:pPr marL="0" indent="0" algn="l">
              <a:buNone/>
            </a:pPr>
            <a:r>
              <a:rPr lang="en-US" sz="5600" b="1" i="0" dirty="0">
                <a:solidFill>
                  <a:srgbClr val="000000"/>
                </a:solidFill>
                <a:effectLst/>
                <a:latin typeface="verdana" panose="020B0604030504040204" pitchFamily="34" charset="0"/>
              </a:rPr>
              <a:t>2.Write</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Writing the file is different from creating the file. The OS maintains a write pointer for every file which points to the position in the file from which, the data needs to be written.</a:t>
            </a:r>
          </a:p>
          <a:p>
            <a:pPr marL="0" indent="0" algn="l">
              <a:buNone/>
            </a:pPr>
            <a:r>
              <a:rPr lang="en-US" sz="5600" b="1" i="0" dirty="0">
                <a:solidFill>
                  <a:srgbClr val="000000"/>
                </a:solidFill>
                <a:effectLst/>
                <a:latin typeface="verdana" panose="020B0604030504040204" pitchFamily="34" charset="0"/>
              </a:rPr>
              <a:t>3.Read</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Every file is opened in three different modes : Read, Write and append. A Read pointer is maintained by the OS, pointing to the position up to which, the data has been read.</a:t>
            </a:r>
          </a:p>
          <a:p>
            <a:pPr marL="0" indent="0" algn="l">
              <a:buNone/>
            </a:pPr>
            <a:r>
              <a:rPr lang="en-US" sz="5600" b="1" i="0" dirty="0">
                <a:solidFill>
                  <a:srgbClr val="000000"/>
                </a:solidFill>
                <a:effectLst/>
                <a:latin typeface="verdana" panose="020B0604030504040204" pitchFamily="34" charset="0"/>
              </a:rPr>
              <a:t>4.Re-position</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Re-positioning is simply moving the file pointers forward or backward depending upon the user's requirement. It is also called as seeking.</a:t>
            </a:r>
          </a:p>
          <a:p>
            <a:pPr marL="0" indent="0" algn="l">
              <a:buNone/>
            </a:pPr>
            <a:r>
              <a:rPr lang="en-US" sz="5600" b="1" i="0" dirty="0">
                <a:solidFill>
                  <a:srgbClr val="000000"/>
                </a:solidFill>
                <a:effectLst/>
                <a:latin typeface="verdana" panose="020B0604030504040204" pitchFamily="34" charset="0"/>
              </a:rPr>
              <a:t>5.Delete</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Deleting the file will not only delete all the data stored inside the file, It also deletes all the attributes of the file. The space which is allocated to the file will now become available and can be allocated to the other files.</a:t>
            </a:r>
          </a:p>
          <a:p>
            <a:pPr marL="0" indent="0" algn="l">
              <a:buNone/>
            </a:pPr>
            <a:r>
              <a:rPr lang="en-US" sz="5600" b="1" i="0" dirty="0">
                <a:solidFill>
                  <a:srgbClr val="000000"/>
                </a:solidFill>
                <a:effectLst/>
                <a:latin typeface="verdana" panose="020B0604030504040204" pitchFamily="34" charset="0"/>
              </a:rPr>
              <a:t>6.Truncate</a:t>
            </a:r>
            <a:endParaRPr lang="en-US" sz="5600" b="0" i="0" dirty="0">
              <a:solidFill>
                <a:srgbClr val="000000"/>
              </a:solidFill>
              <a:effectLst/>
              <a:latin typeface="verdana" panose="020B0604030504040204" pitchFamily="34" charset="0"/>
            </a:endParaRPr>
          </a:p>
          <a:p>
            <a:pPr algn="l"/>
            <a:r>
              <a:rPr lang="en-US" sz="5600" b="0" i="0" dirty="0">
                <a:solidFill>
                  <a:srgbClr val="000000"/>
                </a:solidFill>
                <a:effectLst/>
                <a:latin typeface="verdana" panose="020B0604030504040204" pitchFamily="34" charset="0"/>
              </a:rPr>
              <a:t>Truncating is simply deleting the file except deleting attributes. The file is not completely deleted although the information stored inside the file get replaced.</a:t>
            </a:r>
          </a:p>
          <a:p>
            <a:pPr algn="l"/>
            <a:endParaRPr lang="en-US" sz="4300" b="0" i="0" dirty="0">
              <a:solidFill>
                <a:srgbClr val="000000"/>
              </a:solidFill>
              <a:effectLst/>
              <a:latin typeface="verdana" panose="020B060403050404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BE671DBB-78F9-4D6F-AE25-2C7B01366FD3}"/>
              </a:ext>
            </a:extLst>
          </p:cNvPr>
          <p:cNvSpPr>
            <a:spLocks noGrp="1"/>
          </p:cNvSpPr>
          <p:nvPr>
            <p:ph type="sldNum" sz="quarter" idx="12"/>
          </p:nvPr>
        </p:nvSpPr>
        <p:spPr/>
        <p:txBody>
          <a:bodyPr/>
          <a:lstStyle/>
          <a:p>
            <a:fld id="{DA60BA0E-20D0-4E7C-B286-26C960A6788F}" type="slidenum">
              <a:rPr lang="en-US" smtClean="0"/>
              <a:pPr/>
              <a:t>50</a:t>
            </a:fld>
            <a:endParaRPr lang="en-US"/>
          </a:p>
        </p:txBody>
      </p:sp>
      <p:sp>
        <p:nvSpPr>
          <p:cNvPr id="5" name="Date Placeholder 4">
            <a:extLst>
              <a:ext uri="{FF2B5EF4-FFF2-40B4-BE49-F238E27FC236}">
                <a16:creationId xmlns:a16="http://schemas.microsoft.com/office/drawing/2014/main" id="{31700B32-7EB5-4496-BC3C-F7C10CE4029A}"/>
              </a:ext>
            </a:extLst>
          </p:cNvPr>
          <p:cNvSpPr>
            <a:spLocks noGrp="1"/>
          </p:cNvSpPr>
          <p:nvPr>
            <p:ph type="dt" sz="half" idx="10"/>
          </p:nvPr>
        </p:nvSpPr>
        <p:spPr/>
        <p:txBody>
          <a:bodyPr/>
          <a:lstStyle/>
          <a:p>
            <a:fld id="{BA6B0109-FBF1-4EC8-ADF4-33FF34C12B33}" type="datetime1">
              <a:rPr lang="en-US" smtClean="0"/>
              <a:t>3/11/2022</a:t>
            </a:fld>
            <a:endParaRPr lang="en-US" dirty="0"/>
          </a:p>
        </p:txBody>
      </p:sp>
      <p:sp>
        <p:nvSpPr>
          <p:cNvPr id="6" name="Footer Placeholder 5">
            <a:extLst>
              <a:ext uri="{FF2B5EF4-FFF2-40B4-BE49-F238E27FC236}">
                <a16:creationId xmlns:a16="http://schemas.microsoft.com/office/drawing/2014/main" id="{3E15AEE3-DE11-4F53-9DDF-82236692D174}"/>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44290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CCA0-5A3F-4CD6-825D-E7656F3EE900}"/>
              </a:ext>
            </a:extLst>
          </p:cNvPr>
          <p:cNvSpPr>
            <a:spLocks noGrp="1"/>
          </p:cNvSpPr>
          <p:nvPr>
            <p:ph type="title"/>
          </p:nvPr>
        </p:nvSpPr>
        <p:spPr/>
        <p:txBody>
          <a:bodyPr/>
          <a:lstStyle/>
          <a:p>
            <a:r>
              <a:rPr lang="en-US" dirty="0"/>
              <a:t>File Types – </a:t>
            </a:r>
            <a:r>
              <a:rPr lang="en-US" dirty="0" err="1"/>
              <a:t>Names,Extension</a:t>
            </a:r>
            <a:endParaRPr lang="en-US" dirty="0"/>
          </a:p>
        </p:txBody>
      </p:sp>
      <p:sp>
        <p:nvSpPr>
          <p:cNvPr id="4" name="Slide Number Placeholder 3">
            <a:extLst>
              <a:ext uri="{FF2B5EF4-FFF2-40B4-BE49-F238E27FC236}">
                <a16:creationId xmlns:a16="http://schemas.microsoft.com/office/drawing/2014/main" id="{1F28FA3A-E78A-410F-B2DF-731C6EF532E1}"/>
              </a:ext>
            </a:extLst>
          </p:cNvPr>
          <p:cNvSpPr>
            <a:spLocks noGrp="1"/>
          </p:cNvSpPr>
          <p:nvPr>
            <p:ph type="sldNum" sz="quarter" idx="12"/>
          </p:nvPr>
        </p:nvSpPr>
        <p:spPr/>
        <p:txBody>
          <a:bodyPr/>
          <a:lstStyle/>
          <a:p>
            <a:fld id="{DA60BA0E-20D0-4E7C-B286-26C960A6788F}" type="slidenum">
              <a:rPr lang="en-US" smtClean="0"/>
              <a:pPr/>
              <a:t>51</a:t>
            </a:fld>
            <a:endParaRPr lang="en-US"/>
          </a:p>
        </p:txBody>
      </p:sp>
      <p:pic>
        <p:nvPicPr>
          <p:cNvPr id="5" name="Content Placeholder 4">
            <a:extLst>
              <a:ext uri="{FF2B5EF4-FFF2-40B4-BE49-F238E27FC236}">
                <a16:creationId xmlns:a16="http://schemas.microsoft.com/office/drawing/2014/main" id="{F47D62E5-3DF9-4384-AE54-8C469B222AC0}"/>
              </a:ext>
            </a:extLst>
          </p:cNvPr>
          <p:cNvPicPr>
            <a:picLocks noGrp="1" noChangeAspect="1"/>
          </p:cNvPicPr>
          <p:nvPr>
            <p:ph idx="1"/>
          </p:nvPr>
        </p:nvPicPr>
        <p:blipFill>
          <a:blip r:embed="rId2"/>
          <a:stretch>
            <a:fillRect/>
          </a:stretch>
        </p:blipFill>
        <p:spPr>
          <a:xfrm>
            <a:off x="3275013" y="1701800"/>
            <a:ext cx="5019108" cy="4470400"/>
          </a:xfrm>
          <a:prstGeom prst="rect">
            <a:avLst/>
          </a:prstGeom>
        </p:spPr>
      </p:pic>
      <p:sp>
        <p:nvSpPr>
          <p:cNvPr id="3" name="Date Placeholder 2">
            <a:extLst>
              <a:ext uri="{FF2B5EF4-FFF2-40B4-BE49-F238E27FC236}">
                <a16:creationId xmlns:a16="http://schemas.microsoft.com/office/drawing/2014/main" id="{74ECE4CF-34C2-4F4B-842C-BE5A605B47DE}"/>
              </a:ext>
            </a:extLst>
          </p:cNvPr>
          <p:cNvSpPr>
            <a:spLocks noGrp="1"/>
          </p:cNvSpPr>
          <p:nvPr>
            <p:ph type="dt" sz="half" idx="10"/>
          </p:nvPr>
        </p:nvSpPr>
        <p:spPr/>
        <p:txBody>
          <a:bodyPr/>
          <a:lstStyle/>
          <a:p>
            <a:fld id="{305D0D78-0687-4F27-B6D8-DA462F37E163}" type="datetime1">
              <a:rPr lang="en-US" smtClean="0"/>
              <a:t>3/11/2022</a:t>
            </a:fld>
            <a:endParaRPr lang="en-US" dirty="0"/>
          </a:p>
        </p:txBody>
      </p:sp>
      <p:sp>
        <p:nvSpPr>
          <p:cNvPr id="6" name="Footer Placeholder 5">
            <a:extLst>
              <a:ext uri="{FF2B5EF4-FFF2-40B4-BE49-F238E27FC236}">
                <a16:creationId xmlns:a16="http://schemas.microsoft.com/office/drawing/2014/main" id="{C373E7A2-7C3C-42A7-B5FD-1DA526BE011D}"/>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48405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58EC-F6D4-4992-BBFF-F071DA118DB2}"/>
              </a:ext>
            </a:extLst>
          </p:cNvPr>
          <p:cNvSpPr>
            <a:spLocks noGrp="1"/>
          </p:cNvSpPr>
          <p:nvPr>
            <p:ph type="title"/>
          </p:nvPr>
        </p:nvSpPr>
        <p:spPr/>
        <p:txBody>
          <a:bodyPr/>
          <a:lstStyle/>
          <a:p>
            <a:r>
              <a:rPr lang="en-US" b="0" i="0" dirty="0">
                <a:effectLst/>
                <a:latin typeface="Arial" panose="020B0604020202020204" pitchFamily="34" charset="0"/>
              </a:rPr>
              <a:t>File Structure</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683B627-34E8-4291-8684-B435D0D5479C}"/>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A file has a certain defined structure according to its type.</a:t>
            </a:r>
          </a:p>
          <a:p>
            <a:pPr algn="just">
              <a:buFont typeface="Arial" panose="020B0604020202020204" pitchFamily="34" charset="0"/>
              <a:buChar char="•"/>
            </a:pPr>
            <a:r>
              <a:rPr lang="en-US" b="0" i="0" dirty="0">
                <a:solidFill>
                  <a:srgbClr val="000000"/>
                </a:solidFill>
                <a:effectLst/>
                <a:latin typeface="Arial" panose="020B0604020202020204" pitchFamily="34" charset="0"/>
              </a:rPr>
              <a:t>A text file is a sequence of characters organized into lines.</a:t>
            </a:r>
          </a:p>
          <a:p>
            <a:pPr algn="just">
              <a:buFont typeface="Arial" panose="020B0604020202020204" pitchFamily="34" charset="0"/>
              <a:buChar char="•"/>
            </a:pPr>
            <a:r>
              <a:rPr lang="en-US" b="0" i="0" dirty="0">
                <a:solidFill>
                  <a:srgbClr val="000000"/>
                </a:solidFill>
                <a:effectLst/>
                <a:latin typeface="Arial" panose="020B0604020202020204" pitchFamily="34" charset="0"/>
              </a:rPr>
              <a:t>A source file is a sequence of procedures and functions.</a:t>
            </a:r>
          </a:p>
          <a:p>
            <a:pPr algn="just">
              <a:buFont typeface="Arial" panose="020B0604020202020204" pitchFamily="34" charset="0"/>
              <a:buChar char="•"/>
            </a:pPr>
            <a:r>
              <a:rPr lang="en-US" b="0" i="0" dirty="0">
                <a:solidFill>
                  <a:srgbClr val="000000"/>
                </a:solidFill>
                <a:effectLst/>
                <a:latin typeface="Arial" panose="020B0604020202020204" pitchFamily="34" charset="0"/>
              </a:rPr>
              <a:t>An object file is a sequence of bytes organized into blocks that are understandable by the machine.</a:t>
            </a:r>
          </a:p>
          <a:p>
            <a:pPr algn="just">
              <a:buFont typeface="Arial" panose="020B0604020202020204" pitchFamily="34" charset="0"/>
              <a:buChar char="•"/>
            </a:pPr>
            <a:r>
              <a:rPr lang="en-US" b="0" i="0" dirty="0">
                <a:solidFill>
                  <a:srgbClr val="000000"/>
                </a:solidFill>
                <a:effectLst/>
                <a:latin typeface="Arial" panose="020B0604020202020204" pitchFamily="34" charset="0"/>
              </a:rPr>
              <a:t>When operating system defines different file structures, it also contains the code to support these file structure. Unix, MS-DOS support minimum number of file structure.</a:t>
            </a:r>
          </a:p>
          <a:p>
            <a:endParaRPr lang="en-US" dirty="0"/>
          </a:p>
        </p:txBody>
      </p:sp>
      <p:sp>
        <p:nvSpPr>
          <p:cNvPr id="4" name="Slide Number Placeholder 3">
            <a:extLst>
              <a:ext uri="{FF2B5EF4-FFF2-40B4-BE49-F238E27FC236}">
                <a16:creationId xmlns:a16="http://schemas.microsoft.com/office/drawing/2014/main" id="{35949C09-BFAF-46BD-8185-BEDDF091CE3B}"/>
              </a:ext>
            </a:extLst>
          </p:cNvPr>
          <p:cNvSpPr>
            <a:spLocks noGrp="1"/>
          </p:cNvSpPr>
          <p:nvPr>
            <p:ph type="sldNum" sz="quarter" idx="12"/>
          </p:nvPr>
        </p:nvSpPr>
        <p:spPr/>
        <p:txBody>
          <a:bodyPr/>
          <a:lstStyle/>
          <a:p>
            <a:fld id="{DA60BA0E-20D0-4E7C-B286-26C960A6788F}" type="slidenum">
              <a:rPr lang="en-US" smtClean="0"/>
              <a:pPr/>
              <a:t>52</a:t>
            </a:fld>
            <a:endParaRPr lang="en-US"/>
          </a:p>
        </p:txBody>
      </p:sp>
      <p:sp>
        <p:nvSpPr>
          <p:cNvPr id="5" name="Date Placeholder 4">
            <a:extLst>
              <a:ext uri="{FF2B5EF4-FFF2-40B4-BE49-F238E27FC236}">
                <a16:creationId xmlns:a16="http://schemas.microsoft.com/office/drawing/2014/main" id="{22939396-D06A-4EC7-A7E5-FE4CBAB675CF}"/>
              </a:ext>
            </a:extLst>
          </p:cNvPr>
          <p:cNvSpPr>
            <a:spLocks noGrp="1"/>
          </p:cNvSpPr>
          <p:nvPr>
            <p:ph type="dt" sz="half" idx="10"/>
          </p:nvPr>
        </p:nvSpPr>
        <p:spPr/>
        <p:txBody>
          <a:bodyPr/>
          <a:lstStyle/>
          <a:p>
            <a:fld id="{9A0DEC13-0B73-46E4-BF51-90F6DE6A5E8E}" type="datetime1">
              <a:rPr lang="en-US" smtClean="0"/>
              <a:t>3/11/2022</a:t>
            </a:fld>
            <a:endParaRPr lang="en-US" dirty="0"/>
          </a:p>
        </p:txBody>
      </p:sp>
      <p:sp>
        <p:nvSpPr>
          <p:cNvPr id="6" name="Footer Placeholder 5">
            <a:extLst>
              <a:ext uri="{FF2B5EF4-FFF2-40B4-BE49-F238E27FC236}">
                <a16:creationId xmlns:a16="http://schemas.microsoft.com/office/drawing/2014/main" id="{4A6B21DD-9F09-4ECA-8A68-364757AEED9D}"/>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89316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0AE1-B029-43E0-BC5F-7F462476F0D9}"/>
              </a:ext>
            </a:extLst>
          </p:cNvPr>
          <p:cNvSpPr>
            <a:spLocks noGrp="1"/>
          </p:cNvSpPr>
          <p:nvPr>
            <p:ph type="title"/>
          </p:nvPr>
        </p:nvSpPr>
        <p:spPr>
          <a:xfrm>
            <a:off x="379412" y="76200"/>
            <a:ext cx="10895251" cy="685800"/>
          </a:xfrm>
        </p:spPr>
        <p:txBody>
          <a:bodyPr>
            <a:normAutofit fontScale="90000"/>
          </a:bodyPr>
          <a:lstStyle/>
          <a:p>
            <a:r>
              <a:rPr lang="en-US" dirty="0"/>
              <a:t>File Structure</a:t>
            </a:r>
          </a:p>
        </p:txBody>
      </p:sp>
      <p:sp>
        <p:nvSpPr>
          <p:cNvPr id="3" name="Content Placeholder 2">
            <a:extLst>
              <a:ext uri="{FF2B5EF4-FFF2-40B4-BE49-F238E27FC236}">
                <a16:creationId xmlns:a16="http://schemas.microsoft.com/office/drawing/2014/main" id="{479D7EBD-D0B6-4180-8331-42590B34C318}"/>
              </a:ext>
            </a:extLst>
          </p:cNvPr>
          <p:cNvSpPr>
            <a:spLocks noGrp="1"/>
          </p:cNvSpPr>
          <p:nvPr>
            <p:ph idx="1"/>
          </p:nvPr>
        </p:nvSpPr>
        <p:spPr>
          <a:xfrm>
            <a:off x="379412" y="762000"/>
            <a:ext cx="10895251" cy="5410200"/>
          </a:xfrm>
        </p:spPr>
        <p:txBody>
          <a:bodyPr/>
          <a:lstStyle/>
          <a:p>
            <a:endParaRPr lang="en-US" dirty="0"/>
          </a:p>
        </p:txBody>
      </p:sp>
      <p:sp>
        <p:nvSpPr>
          <p:cNvPr id="4" name="Slide Number Placeholder 3">
            <a:extLst>
              <a:ext uri="{FF2B5EF4-FFF2-40B4-BE49-F238E27FC236}">
                <a16:creationId xmlns:a16="http://schemas.microsoft.com/office/drawing/2014/main" id="{6932F257-CE61-45AB-8D6E-1B6B66F803F6}"/>
              </a:ext>
            </a:extLst>
          </p:cNvPr>
          <p:cNvSpPr>
            <a:spLocks noGrp="1"/>
          </p:cNvSpPr>
          <p:nvPr>
            <p:ph type="sldNum" sz="quarter" idx="12"/>
          </p:nvPr>
        </p:nvSpPr>
        <p:spPr/>
        <p:txBody>
          <a:bodyPr/>
          <a:lstStyle/>
          <a:p>
            <a:fld id="{DA60BA0E-20D0-4E7C-B286-26C960A6788F}" type="slidenum">
              <a:rPr lang="en-US" smtClean="0"/>
              <a:pPr/>
              <a:t>53</a:t>
            </a:fld>
            <a:endParaRPr lang="en-US"/>
          </a:p>
        </p:txBody>
      </p:sp>
      <p:sp>
        <p:nvSpPr>
          <p:cNvPr id="5" name="Rectangle 4">
            <a:extLst>
              <a:ext uri="{FF2B5EF4-FFF2-40B4-BE49-F238E27FC236}">
                <a16:creationId xmlns:a16="http://schemas.microsoft.com/office/drawing/2014/main" id="{506A14EC-0C97-4305-B5A1-69B428A62D00}"/>
              </a:ext>
            </a:extLst>
          </p:cNvPr>
          <p:cNvSpPr/>
          <p:nvPr/>
        </p:nvSpPr>
        <p:spPr>
          <a:xfrm>
            <a:off x="3503612" y="11430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Structure classification</a:t>
            </a:r>
          </a:p>
        </p:txBody>
      </p:sp>
      <p:cxnSp>
        <p:nvCxnSpPr>
          <p:cNvPr id="7" name="Straight Arrow Connector 6">
            <a:extLst>
              <a:ext uri="{FF2B5EF4-FFF2-40B4-BE49-F238E27FC236}">
                <a16:creationId xmlns:a16="http://schemas.microsoft.com/office/drawing/2014/main" id="{90D1DC49-49E4-4A70-B94E-D45F685E1AC9}"/>
              </a:ext>
            </a:extLst>
          </p:cNvPr>
          <p:cNvCxnSpPr/>
          <p:nvPr/>
        </p:nvCxnSpPr>
        <p:spPr>
          <a:xfrm>
            <a:off x="5180012" y="17526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EBAAB5-9CC6-48B8-A673-375531AC16C8}"/>
              </a:ext>
            </a:extLst>
          </p:cNvPr>
          <p:cNvCxnSpPr/>
          <p:nvPr/>
        </p:nvCxnSpPr>
        <p:spPr>
          <a:xfrm>
            <a:off x="1446212" y="2362200"/>
            <a:ext cx="731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ED20EE-148D-4545-ACB1-447B409CD8F4}"/>
              </a:ext>
            </a:extLst>
          </p:cNvPr>
          <p:cNvCxnSpPr>
            <a:cxnSpLocks/>
          </p:cNvCxnSpPr>
          <p:nvPr/>
        </p:nvCxnSpPr>
        <p:spPr>
          <a:xfrm>
            <a:off x="1446212" y="23622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1EFC0C-6DD8-4D29-89DA-03E2DC460112}"/>
              </a:ext>
            </a:extLst>
          </p:cNvPr>
          <p:cNvCxnSpPr/>
          <p:nvPr/>
        </p:nvCxnSpPr>
        <p:spPr>
          <a:xfrm>
            <a:off x="5180012" y="23622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AEBFDF0-A6B7-4A8A-BF2E-E617798FCA0D}"/>
              </a:ext>
            </a:extLst>
          </p:cNvPr>
          <p:cNvCxnSpPr>
            <a:cxnSpLocks/>
          </p:cNvCxnSpPr>
          <p:nvPr/>
        </p:nvCxnSpPr>
        <p:spPr>
          <a:xfrm>
            <a:off x="8761412" y="23622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D7B742E-A3E5-4420-BFB4-F27B4C75D49A}"/>
              </a:ext>
            </a:extLst>
          </p:cNvPr>
          <p:cNvSpPr/>
          <p:nvPr/>
        </p:nvSpPr>
        <p:spPr>
          <a:xfrm>
            <a:off x="608012" y="2895600"/>
            <a:ext cx="1676400" cy="83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None- Sequence of </a:t>
            </a:r>
            <a:r>
              <a:rPr lang="en-US" sz="1800" dirty="0" err="1"/>
              <a:t>words,bytes</a:t>
            </a:r>
            <a:endParaRPr lang="en-US" sz="1800" dirty="0"/>
          </a:p>
        </p:txBody>
      </p:sp>
      <p:sp>
        <p:nvSpPr>
          <p:cNvPr id="21" name="Rectangle 20">
            <a:extLst>
              <a:ext uri="{FF2B5EF4-FFF2-40B4-BE49-F238E27FC236}">
                <a16:creationId xmlns:a16="http://schemas.microsoft.com/office/drawing/2014/main" id="{39F7C277-6EC5-4A80-9D9F-1F9E4499E7A7}"/>
              </a:ext>
            </a:extLst>
          </p:cNvPr>
          <p:cNvSpPr/>
          <p:nvPr/>
        </p:nvSpPr>
        <p:spPr>
          <a:xfrm>
            <a:off x="4265631" y="2743205"/>
            <a:ext cx="1904981" cy="990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Simple Record Structure – Lines, Fixed and Variable Length</a:t>
            </a:r>
          </a:p>
        </p:txBody>
      </p:sp>
      <p:sp>
        <p:nvSpPr>
          <p:cNvPr id="22" name="Rectangle 21">
            <a:extLst>
              <a:ext uri="{FF2B5EF4-FFF2-40B4-BE49-F238E27FC236}">
                <a16:creationId xmlns:a16="http://schemas.microsoft.com/office/drawing/2014/main" id="{A5242DCF-3968-4F98-9102-8000B96AF079}"/>
              </a:ext>
            </a:extLst>
          </p:cNvPr>
          <p:cNvSpPr/>
          <p:nvPr/>
        </p:nvSpPr>
        <p:spPr>
          <a:xfrm>
            <a:off x="7770812" y="2819400"/>
            <a:ext cx="2286009" cy="990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Complex Structure – Formatted Document, Relocatable load file</a:t>
            </a:r>
          </a:p>
        </p:txBody>
      </p:sp>
      <p:sp>
        <p:nvSpPr>
          <p:cNvPr id="6" name="Date Placeholder 5">
            <a:extLst>
              <a:ext uri="{FF2B5EF4-FFF2-40B4-BE49-F238E27FC236}">
                <a16:creationId xmlns:a16="http://schemas.microsoft.com/office/drawing/2014/main" id="{E55895E3-E9F0-40B5-B8CC-619FCAC482C3}"/>
              </a:ext>
            </a:extLst>
          </p:cNvPr>
          <p:cNvSpPr>
            <a:spLocks noGrp="1"/>
          </p:cNvSpPr>
          <p:nvPr>
            <p:ph type="dt" sz="half" idx="10"/>
          </p:nvPr>
        </p:nvSpPr>
        <p:spPr/>
        <p:txBody>
          <a:bodyPr/>
          <a:lstStyle/>
          <a:p>
            <a:fld id="{790A5204-A559-4F5F-A02D-623A9121F7D5}" type="datetime1">
              <a:rPr lang="en-US" smtClean="0"/>
              <a:t>3/11/2022</a:t>
            </a:fld>
            <a:endParaRPr lang="en-US" dirty="0"/>
          </a:p>
        </p:txBody>
      </p:sp>
      <p:sp>
        <p:nvSpPr>
          <p:cNvPr id="8" name="Footer Placeholder 7">
            <a:extLst>
              <a:ext uri="{FF2B5EF4-FFF2-40B4-BE49-F238E27FC236}">
                <a16:creationId xmlns:a16="http://schemas.microsoft.com/office/drawing/2014/main" id="{8D8E0AF2-D77E-4331-8057-8873A2DF6219}"/>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427336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8D1A-3B5A-44BE-8DE6-7201642B2CB0}"/>
              </a:ext>
            </a:extLst>
          </p:cNvPr>
          <p:cNvSpPr>
            <a:spLocks noGrp="1"/>
          </p:cNvSpPr>
          <p:nvPr>
            <p:ph type="title"/>
          </p:nvPr>
        </p:nvSpPr>
        <p:spPr>
          <a:xfrm>
            <a:off x="150812" y="76200"/>
            <a:ext cx="11123851" cy="1066800"/>
          </a:xfrm>
        </p:spPr>
        <p:txBody>
          <a:bodyPr/>
          <a:lstStyle/>
          <a:p>
            <a:r>
              <a:rPr lang="en-US" dirty="0"/>
              <a:t>File Access Methods</a:t>
            </a:r>
          </a:p>
        </p:txBody>
      </p:sp>
      <p:sp>
        <p:nvSpPr>
          <p:cNvPr id="4" name="Slide Number Placeholder 3">
            <a:extLst>
              <a:ext uri="{FF2B5EF4-FFF2-40B4-BE49-F238E27FC236}">
                <a16:creationId xmlns:a16="http://schemas.microsoft.com/office/drawing/2014/main" id="{0FDEFFF1-C949-4026-BCFC-551790090F39}"/>
              </a:ext>
            </a:extLst>
          </p:cNvPr>
          <p:cNvSpPr>
            <a:spLocks noGrp="1"/>
          </p:cNvSpPr>
          <p:nvPr>
            <p:ph type="sldNum" sz="quarter" idx="12"/>
          </p:nvPr>
        </p:nvSpPr>
        <p:spPr/>
        <p:txBody>
          <a:bodyPr/>
          <a:lstStyle/>
          <a:p>
            <a:fld id="{DA60BA0E-20D0-4E7C-B286-26C960A6788F}" type="slidenum">
              <a:rPr lang="en-US" smtClean="0"/>
              <a:pPr/>
              <a:t>54</a:t>
            </a:fld>
            <a:endParaRPr lang="en-US"/>
          </a:p>
        </p:txBody>
      </p:sp>
      <p:sp>
        <p:nvSpPr>
          <p:cNvPr id="8" name="Content Placeholder 7">
            <a:extLst>
              <a:ext uri="{FF2B5EF4-FFF2-40B4-BE49-F238E27FC236}">
                <a16:creationId xmlns:a16="http://schemas.microsoft.com/office/drawing/2014/main" id="{DED3918A-E167-4C38-B3D6-D18AB5209E64}"/>
              </a:ext>
            </a:extLst>
          </p:cNvPr>
          <p:cNvSpPr>
            <a:spLocks noGrp="1"/>
          </p:cNvSpPr>
          <p:nvPr>
            <p:ph idx="1"/>
          </p:nvPr>
        </p:nvSpPr>
        <p:spPr>
          <a:xfrm>
            <a:off x="303212" y="1066800"/>
            <a:ext cx="10971451" cy="5105400"/>
          </a:xfrm>
        </p:spPr>
        <p:txBody>
          <a:bodyPr/>
          <a:lstStyle/>
          <a:p>
            <a:pPr marL="0" indent="0">
              <a:buNone/>
            </a:pPr>
            <a:endParaRPr lang="en-US" dirty="0"/>
          </a:p>
        </p:txBody>
      </p:sp>
      <p:sp>
        <p:nvSpPr>
          <p:cNvPr id="9" name="Rectangle 8">
            <a:extLst>
              <a:ext uri="{FF2B5EF4-FFF2-40B4-BE49-F238E27FC236}">
                <a16:creationId xmlns:a16="http://schemas.microsoft.com/office/drawing/2014/main" id="{41006ABB-7D80-4FA3-A46F-0D7C0C755959}"/>
              </a:ext>
            </a:extLst>
          </p:cNvPr>
          <p:cNvSpPr/>
          <p:nvPr/>
        </p:nvSpPr>
        <p:spPr>
          <a:xfrm>
            <a:off x="4037012" y="1143000"/>
            <a:ext cx="25908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File Access Methods</a:t>
            </a:r>
          </a:p>
        </p:txBody>
      </p:sp>
      <p:cxnSp>
        <p:nvCxnSpPr>
          <p:cNvPr id="11" name="Straight Connector 10">
            <a:extLst>
              <a:ext uri="{FF2B5EF4-FFF2-40B4-BE49-F238E27FC236}">
                <a16:creationId xmlns:a16="http://schemas.microsoft.com/office/drawing/2014/main" id="{D741D76D-9EBF-47A7-9B10-EBD1D1A59498}"/>
              </a:ext>
            </a:extLst>
          </p:cNvPr>
          <p:cNvCxnSpPr/>
          <p:nvPr/>
        </p:nvCxnSpPr>
        <p:spPr>
          <a:xfrm>
            <a:off x="5332412" y="198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0BF64D-C274-43A9-9939-52B131114415}"/>
              </a:ext>
            </a:extLst>
          </p:cNvPr>
          <p:cNvCxnSpPr/>
          <p:nvPr/>
        </p:nvCxnSpPr>
        <p:spPr>
          <a:xfrm flipV="1">
            <a:off x="1674812" y="2362200"/>
            <a:ext cx="7467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431B184-63CC-4698-BA6C-2F663ACE534E}"/>
              </a:ext>
            </a:extLst>
          </p:cNvPr>
          <p:cNvCxnSpPr/>
          <p:nvPr/>
        </p:nvCxnSpPr>
        <p:spPr>
          <a:xfrm>
            <a:off x="1674812" y="24384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474AFF-F3E7-415B-8952-BFD95CF7E163}"/>
              </a:ext>
            </a:extLst>
          </p:cNvPr>
          <p:cNvCxnSpPr>
            <a:cxnSpLocks/>
          </p:cNvCxnSpPr>
          <p:nvPr/>
        </p:nvCxnSpPr>
        <p:spPr>
          <a:xfrm>
            <a:off x="5332412" y="24384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772CA7-E32E-4853-8B6E-49F027BEAD12}"/>
              </a:ext>
            </a:extLst>
          </p:cNvPr>
          <p:cNvCxnSpPr/>
          <p:nvPr/>
        </p:nvCxnSpPr>
        <p:spPr>
          <a:xfrm>
            <a:off x="9142412" y="23622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C8A3CD7-57C0-4AF2-AF07-5B0F22584B74}"/>
              </a:ext>
            </a:extLst>
          </p:cNvPr>
          <p:cNvSpPr/>
          <p:nvPr/>
        </p:nvSpPr>
        <p:spPr>
          <a:xfrm>
            <a:off x="455648" y="2971800"/>
            <a:ext cx="251456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Sequential</a:t>
            </a:r>
          </a:p>
        </p:txBody>
      </p:sp>
      <p:sp>
        <p:nvSpPr>
          <p:cNvPr id="22" name="Rectangle 21">
            <a:extLst>
              <a:ext uri="{FF2B5EF4-FFF2-40B4-BE49-F238E27FC236}">
                <a16:creationId xmlns:a16="http://schemas.microsoft.com/office/drawing/2014/main" id="{3C949D6F-D6E4-462D-A027-43784CDC1618}"/>
              </a:ext>
            </a:extLst>
          </p:cNvPr>
          <p:cNvSpPr/>
          <p:nvPr/>
        </p:nvSpPr>
        <p:spPr>
          <a:xfrm>
            <a:off x="4113248" y="2971800"/>
            <a:ext cx="251456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a:t>
            </a:r>
          </a:p>
        </p:txBody>
      </p:sp>
      <p:sp>
        <p:nvSpPr>
          <p:cNvPr id="24" name="Rectangle 23">
            <a:extLst>
              <a:ext uri="{FF2B5EF4-FFF2-40B4-BE49-F238E27FC236}">
                <a16:creationId xmlns:a16="http://schemas.microsoft.com/office/drawing/2014/main" id="{0B631E43-5561-4D1E-913F-125F3E2ECF75}"/>
              </a:ext>
            </a:extLst>
          </p:cNvPr>
          <p:cNvSpPr/>
          <p:nvPr/>
        </p:nvSpPr>
        <p:spPr>
          <a:xfrm>
            <a:off x="7847012" y="2971800"/>
            <a:ext cx="251456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Hashed</a:t>
            </a:r>
          </a:p>
        </p:txBody>
      </p:sp>
      <p:sp>
        <p:nvSpPr>
          <p:cNvPr id="3" name="Date Placeholder 2">
            <a:extLst>
              <a:ext uri="{FF2B5EF4-FFF2-40B4-BE49-F238E27FC236}">
                <a16:creationId xmlns:a16="http://schemas.microsoft.com/office/drawing/2014/main" id="{69D98D71-6EDE-47F0-BB5C-69FD0F24C651}"/>
              </a:ext>
            </a:extLst>
          </p:cNvPr>
          <p:cNvSpPr>
            <a:spLocks noGrp="1"/>
          </p:cNvSpPr>
          <p:nvPr>
            <p:ph type="dt" sz="half" idx="10"/>
          </p:nvPr>
        </p:nvSpPr>
        <p:spPr/>
        <p:txBody>
          <a:bodyPr/>
          <a:lstStyle/>
          <a:p>
            <a:fld id="{6B59B396-ED3C-4028-A80E-D726029BFC19}" type="datetime1">
              <a:rPr lang="en-US" smtClean="0"/>
              <a:t>3/11/2022</a:t>
            </a:fld>
            <a:endParaRPr lang="en-US" dirty="0"/>
          </a:p>
        </p:txBody>
      </p:sp>
      <p:sp>
        <p:nvSpPr>
          <p:cNvPr id="5" name="Footer Placeholder 4">
            <a:extLst>
              <a:ext uri="{FF2B5EF4-FFF2-40B4-BE49-F238E27FC236}">
                <a16:creationId xmlns:a16="http://schemas.microsoft.com/office/drawing/2014/main" id="{BDE0ECC1-E604-4B29-AA6B-346187CA5316}"/>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83169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A251-828E-4FD4-A13D-E02DB9088459}"/>
              </a:ext>
            </a:extLst>
          </p:cNvPr>
          <p:cNvSpPr>
            <a:spLocks noGrp="1"/>
          </p:cNvSpPr>
          <p:nvPr>
            <p:ph type="title"/>
          </p:nvPr>
        </p:nvSpPr>
        <p:spPr>
          <a:xfrm>
            <a:off x="379412" y="76200"/>
            <a:ext cx="10895251" cy="838200"/>
          </a:xfrm>
        </p:spPr>
        <p:txBody>
          <a:bodyPr/>
          <a:lstStyle/>
          <a:p>
            <a:r>
              <a:rPr lang="en-US" dirty="0"/>
              <a:t>File Access Methods</a:t>
            </a:r>
          </a:p>
        </p:txBody>
      </p:sp>
      <p:sp>
        <p:nvSpPr>
          <p:cNvPr id="3" name="Content Placeholder 2">
            <a:extLst>
              <a:ext uri="{FF2B5EF4-FFF2-40B4-BE49-F238E27FC236}">
                <a16:creationId xmlns:a16="http://schemas.microsoft.com/office/drawing/2014/main" id="{6C5601C6-622C-4838-8ABF-34A800777416}"/>
              </a:ext>
            </a:extLst>
          </p:cNvPr>
          <p:cNvSpPr>
            <a:spLocks noGrp="1"/>
          </p:cNvSpPr>
          <p:nvPr>
            <p:ph idx="1"/>
          </p:nvPr>
        </p:nvSpPr>
        <p:spPr>
          <a:xfrm>
            <a:off x="379412" y="914400"/>
            <a:ext cx="10895251" cy="5867400"/>
          </a:xfrm>
        </p:spPr>
        <p:txBody>
          <a:bodyPr>
            <a:normAutofit fontScale="92500" lnSpcReduction="20000"/>
          </a:bodyPr>
          <a:lstStyle/>
          <a:p>
            <a:pPr algn="l" fontAlgn="base">
              <a:buFont typeface="+mj-lt"/>
              <a:buAutoNum type="arabicPeriod"/>
            </a:pPr>
            <a:r>
              <a:rPr lang="en-US" b="1" i="0" dirty="0">
                <a:solidFill>
                  <a:srgbClr val="666666"/>
                </a:solidFill>
                <a:effectLst/>
                <a:latin typeface="Open Sans" panose="020B0606030504020204" pitchFamily="34" charset="0"/>
              </a:rPr>
              <a:t>Sequential Access Method: –</a:t>
            </a:r>
            <a:r>
              <a:rPr lang="en-US" b="0" i="0" dirty="0">
                <a:solidFill>
                  <a:srgbClr val="666666"/>
                </a:solidFill>
                <a:effectLst/>
                <a:latin typeface="Open Sans" panose="020B0606030504020204" pitchFamily="34" charset="0"/>
              </a:rPr>
              <a:t> Sequential Access Method is one of the simplest file access methods. Most of the OS (operating system) uses a sequential access method to access the file. In this method, word by word, the operating system read the file, and we have a pointer that points the file’s base address. If we need to read the file’s first word, then there is a pointer that offers the word which we want to read and increment the value of the word by 1, and till the end of the file, this process will continue.</a:t>
            </a:r>
          </a:p>
          <a:p>
            <a:pPr algn="l" fontAlgn="base"/>
            <a:r>
              <a:rPr lang="en-US" b="0" i="0" dirty="0">
                <a:solidFill>
                  <a:srgbClr val="666666"/>
                </a:solidFill>
                <a:effectLst/>
                <a:latin typeface="Open Sans" panose="020B0606030504020204" pitchFamily="34" charset="0"/>
              </a:rPr>
              <a:t>The Modern world system offers the facility of index access and direct access to file. But the sequential access method is one of the most used methods because more files like text files, audio files, and the video files require to be sequentially accessed.</a:t>
            </a:r>
          </a:p>
          <a:p>
            <a:pPr algn="l" fontAlgn="base"/>
            <a:r>
              <a:rPr lang="en-US" b="1" i="0" dirty="0">
                <a:solidFill>
                  <a:srgbClr val="666666"/>
                </a:solidFill>
                <a:effectLst/>
                <a:latin typeface="Open Sans" panose="020B0606030504020204" pitchFamily="34" charset="0"/>
              </a:rPr>
              <a:t>Key Points:</a:t>
            </a:r>
            <a:endParaRPr lang="en-US" b="0" i="0" dirty="0">
              <a:solidFill>
                <a:srgbClr val="666666"/>
              </a:solidFill>
              <a:effectLst/>
              <a:latin typeface="Open Sans" panose="020B0606030504020204" pitchFamily="34" charset="0"/>
            </a:endParaRPr>
          </a:p>
          <a:p>
            <a:pPr algn="l" fontAlgn="base">
              <a:buFont typeface="+mj-lt"/>
              <a:buAutoNum type="arabicPeriod"/>
            </a:pPr>
            <a:r>
              <a:rPr lang="en-US" b="0" i="0" dirty="0">
                <a:solidFill>
                  <a:srgbClr val="666666"/>
                </a:solidFill>
                <a:effectLst/>
                <a:latin typeface="Open Sans" panose="020B0606030504020204" pitchFamily="34" charset="0"/>
              </a:rPr>
              <a:t>Sequential Access Method is reasonable for tape.</a:t>
            </a:r>
          </a:p>
          <a:p>
            <a:pPr algn="l" fontAlgn="base">
              <a:buFont typeface="+mj-lt"/>
              <a:buAutoNum type="arabicPeriod"/>
            </a:pPr>
            <a:r>
              <a:rPr lang="en-US" b="0" i="0" dirty="0">
                <a:solidFill>
                  <a:srgbClr val="666666"/>
                </a:solidFill>
                <a:effectLst/>
                <a:latin typeface="Open Sans" panose="020B0606030504020204" pitchFamily="34" charset="0"/>
              </a:rPr>
              <a:t>In the sequential access method, if we use read command, then the pointer is moved ahead by 1.</a:t>
            </a:r>
          </a:p>
          <a:p>
            <a:pPr algn="l" fontAlgn="base">
              <a:buFont typeface="+mj-lt"/>
              <a:buAutoNum type="arabicPeriod"/>
            </a:pPr>
            <a:r>
              <a:rPr lang="en-US" b="0" i="0" dirty="0">
                <a:solidFill>
                  <a:srgbClr val="666666"/>
                </a:solidFill>
                <a:effectLst/>
                <a:latin typeface="Open Sans" panose="020B0606030504020204" pitchFamily="34" charset="0"/>
              </a:rPr>
              <a:t>If the write command is used, then the memory will be allocated, and at the end of the file, a pointer will be moved.</a:t>
            </a:r>
          </a:p>
          <a:p>
            <a:pPr algn="l" fontAlgn="base"/>
            <a:endParaRPr lang="en-US" b="0" i="0" dirty="0">
              <a:solidFill>
                <a:srgbClr val="666666"/>
              </a:solidFill>
              <a:effectLst/>
              <a:latin typeface="Open Sans" panose="020B0606030504020204" pitchFamily="34" charset="0"/>
            </a:endParaRPr>
          </a:p>
          <a:p>
            <a:endParaRPr lang="en-US" dirty="0"/>
          </a:p>
        </p:txBody>
      </p:sp>
      <p:sp>
        <p:nvSpPr>
          <p:cNvPr id="4" name="Slide Number Placeholder 3">
            <a:extLst>
              <a:ext uri="{FF2B5EF4-FFF2-40B4-BE49-F238E27FC236}">
                <a16:creationId xmlns:a16="http://schemas.microsoft.com/office/drawing/2014/main" id="{85081D8C-C6EE-4A3E-B25F-BA09FB561DDF}"/>
              </a:ext>
            </a:extLst>
          </p:cNvPr>
          <p:cNvSpPr>
            <a:spLocks noGrp="1"/>
          </p:cNvSpPr>
          <p:nvPr>
            <p:ph type="sldNum" sz="quarter" idx="12"/>
          </p:nvPr>
        </p:nvSpPr>
        <p:spPr/>
        <p:txBody>
          <a:bodyPr/>
          <a:lstStyle/>
          <a:p>
            <a:fld id="{DA60BA0E-20D0-4E7C-B286-26C960A6788F}" type="slidenum">
              <a:rPr lang="en-US" smtClean="0"/>
              <a:pPr/>
              <a:t>55</a:t>
            </a:fld>
            <a:endParaRPr lang="en-US"/>
          </a:p>
        </p:txBody>
      </p:sp>
      <p:sp>
        <p:nvSpPr>
          <p:cNvPr id="5" name="Date Placeholder 4">
            <a:extLst>
              <a:ext uri="{FF2B5EF4-FFF2-40B4-BE49-F238E27FC236}">
                <a16:creationId xmlns:a16="http://schemas.microsoft.com/office/drawing/2014/main" id="{7C2670CE-EF7F-422D-872B-262905C23AEB}"/>
              </a:ext>
            </a:extLst>
          </p:cNvPr>
          <p:cNvSpPr>
            <a:spLocks noGrp="1"/>
          </p:cNvSpPr>
          <p:nvPr>
            <p:ph type="dt" sz="half" idx="10"/>
          </p:nvPr>
        </p:nvSpPr>
        <p:spPr/>
        <p:txBody>
          <a:bodyPr/>
          <a:lstStyle/>
          <a:p>
            <a:fld id="{54F87F49-892B-417B-9310-D8CC6FB8ABA8}" type="datetime1">
              <a:rPr lang="en-US" smtClean="0"/>
              <a:t>3/11/2022</a:t>
            </a:fld>
            <a:endParaRPr lang="en-US" dirty="0"/>
          </a:p>
        </p:txBody>
      </p:sp>
      <p:sp>
        <p:nvSpPr>
          <p:cNvPr id="6" name="Footer Placeholder 5">
            <a:extLst>
              <a:ext uri="{FF2B5EF4-FFF2-40B4-BE49-F238E27FC236}">
                <a16:creationId xmlns:a16="http://schemas.microsoft.com/office/drawing/2014/main" id="{BB596407-06B7-4F13-AD26-A011185F5F22}"/>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58745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3A29-6C4A-4EDE-99B0-DA32C9EB0D87}"/>
              </a:ext>
            </a:extLst>
          </p:cNvPr>
          <p:cNvSpPr>
            <a:spLocks noGrp="1"/>
          </p:cNvSpPr>
          <p:nvPr>
            <p:ph type="title"/>
          </p:nvPr>
        </p:nvSpPr>
        <p:spPr>
          <a:xfrm>
            <a:off x="303212" y="76200"/>
            <a:ext cx="10971451" cy="914400"/>
          </a:xfrm>
        </p:spPr>
        <p:txBody>
          <a:bodyPr/>
          <a:lstStyle/>
          <a:p>
            <a:r>
              <a:rPr lang="en-US" dirty="0"/>
              <a:t>File Access Methods</a:t>
            </a:r>
          </a:p>
        </p:txBody>
      </p:sp>
      <p:sp>
        <p:nvSpPr>
          <p:cNvPr id="3" name="Content Placeholder 2">
            <a:extLst>
              <a:ext uri="{FF2B5EF4-FFF2-40B4-BE49-F238E27FC236}">
                <a16:creationId xmlns:a16="http://schemas.microsoft.com/office/drawing/2014/main" id="{59353FC6-F066-45AD-9230-565EB4C73945}"/>
              </a:ext>
            </a:extLst>
          </p:cNvPr>
          <p:cNvSpPr>
            <a:spLocks noGrp="1"/>
          </p:cNvSpPr>
          <p:nvPr>
            <p:ph idx="1"/>
          </p:nvPr>
        </p:nvSpPr>
        <p:spPr>
          <a:xfrm>
            <a:off x="303212" y="990600"/>
            <a:ext cx="10971451" cy="5181600"/>
          </a:xfrm>
        </p:spPr>
        <p:txBody>
          <a:bodyPr>
            <a:normAutofit lnSpcReduction="10000"/>
          </a:bodyPr>
          <a:lstStyle/>
          <a:p>
            <a:pPr marL="0" indent="0" algn="l" fontAlgn="base">
              <a:buNone/>
            </a:pPr>
            <a:r>
              <a:rPr lang="en-US" b="1" i="0" dirty="0">
                <a:solidFill>
                  <a:srgbClr val="666666"/>
                </a:solidFill>
                <a:effectLst/>
                <a:latin typeface="Open Sans" panose="020B0606030504020204" pitchFamily="34" charset="0"/>
              </a:rPr>
              <a:t>2. Direct Access Method: – </a:t>
            </a:r>
            <a:r>
              <a:rPr lang="en-US" b="0" i="0" dirty="0">
                <a:solidFill>
                  <a:srgbClr val="666666"/>
                </a:solidFill>
                <a:effectLst/>
                <a:latin typeface="Open Sans" panose="020B0606030504020204" pitchFamily="34" charset="0"/>
              </a:rPr>
              <a:t>Direct Access Method is also called the Relative access method.</a:t>
            </a:r>
            <a:r>
              <a:rPr lang="en-US" b="1" i="0" dirty="0">
                <a:solidFill>
                  <a:srgbClr val="666666"/>
                </a:solidFill>
                <a:effectLst/>
                <a:latin typeface="Open Sans" panose="020B0606030504020204" pitchFamily="34" charset="0"/>
              </a:rPr>
              <a:t> </a:t>
            </a:r>
            <a:r>
              <a:rPr lang="en-US" b="0" i="0" dirty="0">
                <a:solidFill>
                  <a:srgbClr val="666666"/>
                </a:solidFill>
                <a:effectLst/>
                <a:latin typeface="Open Sans" panose="020B0606030504020204" pitchFamily="34" charset="0"/>
              </a:rPr>
              <a:t>In the Database System, we mostly use the Direct Access Method. In most of the situations, there is a need for information in the filtered form from the database. And in that case, the speed of sequential access may be low and not efficient.</a:t>
            </a:r>
          </a:p>
          <a:p>
            <a:pPr algn="l" fontAlgn="base"/>
            <a:r>
              <a:rPr lang="en-US" b="0" i="0" dirty="0">
                <a:solidFill>
                  <a:srgbClr val="666666"/>
                </a:solidFill>
                <a:effectLst/>
                <a:latin typeface="Open Sans" panose="020B0606030504020204" pitchFamily="34" charset="0"/>
              </a:rPr>
              <a:t>Let us assume that each storage block stores 4 records, and we already know that the block which we require is stored in the 10</a:t>
            </a:r>
            <a:r>
              <a:rPr lang="en-US" b="0" i="0" baseline="30000" dirty="0">
                <a:solidFill>
                  <a:srgbClr val="666666"/>
                </a:solidFill>
                <a:effectLst/>
                <a:latin typeface="Open Sans" panose="020B0606030504020204" pitchFamily="34" charset="0"/>
              </a:rPr>
              <a:t>th</a:t>
            </a:r>
            <a:r>
              <a:rPr lang="en-US" b="0" i="0" dirty="0">
                <a:solidFill>
                  <a:srgbClr val="666666"/>
                </a:solidFill>
                <a:effectLst/>
                <a:latin typeface="Open Sans" panose="020B0606030504020204" pitchFamily="34" charset="0"/>
              </a:rPr>
              <a:t> block. In this situation, the sequential access method is not suitable. Since if we use this, then to access the record which is needed, this method will traverse all the blocks.</a:t>
            </a:r>
          </a:p>
          <a:p>
            <a:pPr algn="l" fontAlgn="base"/>
            <a:r>
              <a:rPr lang="en-US" b="0" i="0" dirty="0">
                <a:solidFill>
                  <a:srgbClr val="666666"/>
                </a:solidFill>
                <a:effectLst/>
                <a:latin typeface="Open Sans" panose="020B0606030504020204" pitchFamily="34" charset="0"/>
              </a:rPr>
              <a:t>So, in this situation, the Direct access method gives a more satisfying result, else the OS (operating system) needs to perform a few complex jobs like defining the block number, which is required. It is mostly implemented in the application of the database.</a:t>
            </a:r>
          </a:p>
          <a:p>
            <a:endParaRPr lang="en-US" dirty="0"/>
          </a:p>
        </p:txBody>
      </p:sp>
      <p:sp>
        <p:nvSpPr>
          <p:cNvPr id="4" name="Slide Number Placeholder 3">
            <a:extLst>
              <a:ext uri="{FF2B5EF4-FFF2-40B4-BE49-F238E27FC236}">
                <a16:creationId xmlns:a16="http://schemas.microsoft.com/office/drawing/2014/main" id="{4C2D908E-F547-4163-8919-5ADF3C210F9F}"/>
              </a:ext>
            </a:extLst>
          </p:cNvPr>
          <p:cNvSpPr>
            <a:spLocks noGrp="1"/>
          </p:cNvSpPr>
          <p:nvPr>
            <p:ph type="sldNum" sz="quarter" idx="12"/>
          </p:nvPr>
        </p:nvSpPr>
        <p:spPr/>
        <p:txBody>
          <a:bodyPr/>
          <a:lstStyle/>
          <a:p>
            <a:fld id="{DA60BA0E-20D0-4E7C-B286-26C960A6788F}" type="slidenum">
              <a:rPr lang="en-US" smtClean="0"/>
              <a:pPr/>
              <a:t>56</a:t>
            </a:fld>
            <a:endParaRPr lang="en-US"/>
          </a:p>
        </p:txBody>
      </p:sp>
      <p:sp>
        <p:nvSpPr>
          <p:cNvPr id="5" name="Date Placeholder 4">
            <a:extLst>
              <a:ext uri="{FF2B5EF4-FFF2-40B4-BE49-F238E27FC236}">
                <a16:creationId xmlns:a16="http://schemas.microsoft.com/office/drawing/2014/main" id="{354A4A4D-C6AF-4C07-A9A7-149BC5D2B50C}"/>
              </a:ext>
            </a:extLst>
          </p:cNvPr>
          <p:cNvSpPr>
            <a:spLocks noGrp="1"/>
          </p:cNvSpPr>
          <p:nvPr>
            <p:ph type="dt" sz="half" idx="10"/>
          </p:nvPr>
        </p:nvSpPr>
        <p:spPr/>
        <p:txBody>
          <a:bodyPr/>
          <a:lstStyle/>
          <a:p>
            <a:fld id="{3270CE3B-F396-4987-A88A-CE12AC24C88F}" type="datetime1">
              <a:rPr lang="en-US" smtClean="0"/>
              <a:t>3/11/2022</a:t>
            </a:fld>
            <a:endParaRPr lang="en-US" dirty="0"/>
          </a:p>
        </p:txBody>
      </p:sp>
      <p:sp>
        <p:nvSpPr>
          <p:cNvPr id="6" name="Footer Placeholder 5">
            <a:extLst>
              <a:ext uri="{FF2B5EF4-FFF2-40B4-BE49-F238E27FC236}">
                <a16:creationId xmlns:a16="http://schemas.microsoft.com/office/drawing/2014/main" id="{9441C284-B171-403F-9FE9-BCFCF52BF5CD}"/>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73693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E4E4-D5C9-4007-84BF-4C06B562C2D0}"/>
              </a:ext>
            </a:extLst>
          </p:cNvPr>
          <p:cNvSpPr>
            <a:spLocks noGrp="1"/>
          </p:cNvSpPr>
          <p:nvPr>
            <p:ph type="title"/>
          </p:nvPr>
        </p:nvSpPr>
        <p:spPr>
          <a:xfrm>
            <a:off x="303212" y="76200"/>
            <a:ext cx="10971451" cy="1066800"/>
          </a:xfrm>
        </p:spPr>
        <p:txBody>
          <a:bodyPr/>
          <a:lstStyle/>
          <a:p>
            <a:r>
              <a:rPr lang="en-US" dirty="0"/>
              <a:t>File Access Methods</a:t>
            </a:r>
          </a:p>
        </p:txBody>
      </p:sp>
      <p:sp>
        <p:nvSpPr>
          <p:cNvPr id="3" name="Content Placeholder 2">
            <a:extLst>
              <a:ext uri="{FF2B5EF4-FFF2-40B4-BE49-F238E27FC236}">
                <a16:creationId xmlns:a16="http://schemas.microsoft.com/office/drawing/2014/main" id="{5A77FCEC-39BF-4417-AF65-0B072D349B8A}"/>
              </a:ext>
            </a:extLst>
          </p:cNvPr>
          <p:cNvSpPr>
            <a:spLocks noGrp="1"/>
          </p:cNvSpPr>
          <p:nvPr>
            <p:ph idx="1"/>
          </p:nvPr>
        </p:nvSpPr>
        <p:spPr>
          <a:xfrm>
            <a:off x="303212" y="1066800"/>
            <a:ext cx="10971451" cy="5105400"/>
          </a:xfrm>
        </p:spPr>
        <p:txBody>
          <a:bodyPr>
            <a:normAutofit fontScale="92500"/>
          </a:bodyPr>
          <a:lstStyle/>
          <a:p>
            <a:pPr marL="0" indent="0" algn="l" fontAlgn="base">
              <a:buNone/>
            </a:pPr>
            <a:r>
              <a:rPr lang="en-US" b="1" i="0" dirty="0">
                <a:solidFill>
                  <a:srgbClr val="666666"/>
                </a:solidFill>
                <a:effectLst/>
                <a:latin typeface="Open Sans" panose="020B0606030504020204" pitchFamily="34" charset="0"/>
              </a:rPr>
              <a:t>3. Index Access Method: –</a:t>
            </a:r>
            <a:r>
              <a:rPr lang="en-US" b="0" i="0" dirty="0">
                <a:solidFill>
                  <a:srgbClr val="666666"/>
                </a:solidFill>
                <a:effectLst/>
                <a:latin typeface="Open Sans" panose="020B0606030504020204" pitchFamily="34" charset="0"/>
              </a:rPr>
              <a:t> Index Access Method is another essential method of file, accessing. In this method, for a file an index is created, and the index is just like an index which is at the back of the book. The index includes the pointer to the different blocks. If we want to find a record in the file, then first, we search in the index, and after that, with the help of the pointer, we can directly access the file.</a:t>
            </a:r>
          </a:p>
          <a:p>
            <a:pPr algn="l" fontAlgn="base"/>
            <a:r>
              <a:rPr lang="en-US" b="0" i="0" dirty="0">
                <a:solidFill>
                  <a:srgbClr val="666666"/>
                </a:solidFill>
                <a:effectLst/>
                <a:latin typeface="Open Sans" panose="020B0606030504020204" pitchFamily="34" charset="0"/>
              </a:rPr>
              <a:t>In the Index Access method, we can search fast in the large database, and also easy. But in this, the method need some additional space to store the value of the index in the memory.</a:t>
            </a:r>
          </a:p>
          <a:p>
            <a:pPr algn="l" fontAlgn="base"/>
            <a:r>
              <a:rPr lang="en-US" b="1" i="0" dirty="0">
                <a:solidFill>
                  <a:srgbClr val="666666"/>
                </a:solidFill>
                <a:effectLst/>
                <a:latin typeface="Open Sans" panose="020B0606030504020204" pitchFamily="34" charset="0"/>
              </a:rPr>
              <a:t>Key Points:</a:t>
            </a:r>
            <a:endParaRPr lang="en-US" b="0" i="0" dirty="0">
              <a:solidFill>
                <a:srgbClr val="666666"/>
              </a:solidFill>
              <a:effectLst/>
              <a:latin typeface="Open Sans" panose="020B0606030504020204" pitchFamily="34" charset="0"/>
            </a:endParaRPr>
          </a:p>
          <a:p>
            <a:pPr algn="l" fontAlgn="base">
              <a:buFont typeface="+mj-lt"/>
              <a:buAutoNum type="arabicPeriod"/>
            </a:pPr>
            <a:r>
              <a:rPr lang="en-US" b="0" i="0" dirty="0">
                <a:solidFill>
                  <a:srgbClr val="666666"/>
                </a:solidFill>
                <a:effectLst/>
                <a:latin typeface="Open Sans" panose="020B0606030504020204" pitchFamily="34" charset="0"/>
              </a:rPr>
              <a:t>On top of the sequential access method, the index access method is built.</a:t>
            </a:r>
          </a:p>
          <a:p>
            <a:pPr algn="l" fontAlgn="base">
              <a:buFont typeface="+mj-lt"/>
              <a:buAutoNum type="arabicPeriod"/>
            </a:pPr>
            <a:r>
              <a:rPr lang="en-US" b="0" i="0" dirty="0">
                <a:solidFill>
                  <a:srgbClr val="666666"/>
                </a:solidFill>
                <a:effectLst/>
                <a:latin typeface="Open Sans" panose="020B0606030504020204" pitchFamily="34" charset="0"/>
              </a:rPr>
              <a:t>The Index access method can control the pointer with the help of the index.</a:t>
            </a:r>
          </a:p>
          <a:p>
            <a:endParaRPr lang="en-US" dirty="0"/>
          </a:p>
        </p:txBody>
      </p:sp>
      <p:sp>
        <p:nvSpPr>
          <p:cNvPr id="4" name="Slide Number Placeholder 3">
            <a:extLst>
              <a:ext uri="{FF2B5EF4-FFF2-40B4-BE49-F238E27FC236}">
                <a16:creationId xmlns:a16="http://schemas.microsoft.com/office/drawing/2014/main" id="{96431E2B-CA46-4377-97E6-3291883F5761}"/>
              </a:ext>
            </a:extLst>
          </p:cNvPr>
          <p:cNvSpPr>
            <a:spLocks noGrp="1"/>
          </p:cNvSpPr>
          <p:nvPr>
            <p:ph type="sldNum" sz="quarter" idx="12"/>
          </p:nvPr>
        </p:nvSpPr>
        <p:spPr/>
        <p:txBody>
          <a:bodyPr/>
          <a:lstStyle/>
          <a:p>
            <a:fld id="{DA60BA0E-20D0-4E7C-B286-26C960A6788F}" type="slidenum">
              <a:rPr lang="en-US" smtClean="0"/>
              <a:pPr/>
              <a:t>57</a:t>
            </a:fld>
            <a:endParaRPr lang="en-US"/>
          </a:p>
        </p:txBody>
      </p:sp>
      <p:sp>
        <p:nvSpPr>
          <p:cNvPr id="5" name="Date Placeholder 4">
            <a:extLst>
              <a:ext uri="{FF2B5EF4-FFF2-40B4-BE49-F238E27FC236}">
                <a16:creationId xmlns:a16="http://schemas.microsoft.com/office/drawing/2014/main" id="{9F867B5F-F24F-407B-8E3F-67CE2DC6A5A7}"/>
              </a:ext>
            </a:extLst>
          </p:cNvPr>
          <p:cNvSpPr>
            <a:spLocks noGrp="1"/>
          </p:cNvSpPr>
          <p:nvPr>
            <p:ph type="dt" sz="half" idx="10"/>
          </p:nvPr>
        </p:nvSpPr>
        <p:spPr/>
        <p:txBody>
          <a:bodyPr/>
          <a:lstStyle/>
          <a:p>
            <a:fld id="{16D0EC6E-7462-4B15-978D-0CDB8D3F850F}" type="datetime1">
              <a:rPr lang="en-US" smtClean="0"/>
              <a:t>3/11/2022</a:t>
            </a:fld>
            <a:endParaRPr lang="en-US" dirty="0"/>
          </a:p>
        </p:txBody>
      </p:sp>
      <p:sp>
        <p:nvSpPr>
          <p:cNvPr id="6" name="Footer Placeholder 5">
            <a:extLst>
              <a:ext uri="{FF2B5EF4-FFF2-40B4-BE49-F238E27FC236}">
                <a16:creationId xmlns:a16="http://schemas.microsoft.com/office/drawing/2014/main" id="{2550C8A5-51EB-43CA-92DA-1C829D20C114}"/>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404704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File Sharing	</a:t>
            </a:r>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Tree>
    <p:extLst>
      <p:ext uri="{BB962C8B-B14F-4D97-AF65-F5344CB8AC3E}">
        <p14:creationId xmlns:p14="http://schemas.microsoft.com/office/powerpoint/2010/main" val="199303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File sharing</a:t>
            </a:r>
            <a:endParaRPr lang="en-IN" dirty="0"/>
          </a:p>
        </p:txBody>
      </p:sp>
      <p:sp>
        <p:nvSpPr>
          <p:cNvPr id="3" name="Content Placeholder 2"/>
          <p:cNvSpPr>
            <a:spLocks noGrp="1"/>
          </p:cNvSpPr>
          <p:nvPr>
            <p:ph idx="1"/>
          </p:nvPr>
        </p:nvSpPr>
        <p:spPr/>
        <p:txBody>
          <a:bodyPr>
            <a:normAutofit fontScale="92500" lnSpcReduction="10000"/>
          </a:bodyPr>
          <a:lstStyle/>
          <a:p>
            <a:r>
              <a:rPr lang="en-US" dirty="0"/>
              <a:t>For multiple users-File sharing, file naming and file protection is a challenging and important task.</a:t>
            </a:r>
          </a:p>
          <a:p>
            <a:r>
              <a:rPr lang="en-US" dirty="0"/>
              <a:t>In order to handle this, file access control and protection need to be done.</a:t>
            </a:r>
          </a:p>
          <a:p>
            <a:r>
              <a:rPr lang="en-US" dirty="0"/>
              <a:t>If a user wants to share a file with other user, proper protection schemes need to be followed.</a:t>
            </a:r>
          </a:p>
          <a:p>
            <a:r>
              <a:rPr lang="en-US" dirty="0"/>
              <a:t>Whenever a file is shared for various users on distributed systems , it must be shared across distributed systems.</a:t>
            </a:r>
          </a:p>
          <a:p>
            <a:r>
              <a:rPr lang="en-US" dirty="0"/>
              <a:t>In order to share and distribute files, </a:t>
            </a:r>
            <a:r>
              <a:rPr lang="en-US" altLang="en-US" dirty="0"/>
              <a:t>Network File System (NFS) is used.</a:t>
            </a:r>
            <a:endParaRPr lang="en-US" dirty="0"/>
          </a:p>
          <a:p>
            <a:r>
              <a:rPr lang="en-US" dirty="0"/>
              <a:t>For single user system ,the system need to maintain many files and directory attributes.</a:t>
            </a:r>
          </a:p>
          <a:p>
            <a:endParaRPr lang="en-US" dirty="0"/>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
        <p:nvSpPr>
          <p:cNvPr id="5" name="Date Placeholder 4">
            <a:extLst>
              <a:ext uri="{FF2B5EF4-FFF2-40B4-BE49-F238E27FC236}">
                <a16:creationId xmlns:a16="http://schemas.microsoft.com/office/drawing/2014/main" id="{BB2CD3E0-F189-4C9D-BAE9-5FF18C92CC43}"/>
              </a:ext>
            </a:extLst>
          </p:cNvPr>
          <p:cNvSpPr>
            <a:spLocks noGrp="1"/>
          </p:cNvSpPr>
          <p:nvPr>
            <p:ph type="dt" sz="half" idx="10"/>
          </p:nvPr>
        </p:nvSpPr>
        <p:spPr/>
        <p:txBody>
          <a:bodyPr/>
          <a:lstStyle/>
          <a:p>
            <a:fld id="{4D5B364C-CC73-4975-BBFA-BBFFEEE9027A}" type="datetime1">
              <a:rPr lang="en-US" smtClean="0"/>
              <a:t>3/11/2022</a:t>
            </a:fld>
            <a:endParaRPr lang="en-US" dirty="0"/>
          </a:p>
        </p:txBody>
      </p:sp>
      <p:sp>
        <p:nvSpPr>
          <p:cNvPr id="6" name="Footer Placeholder 5">
            <a:extLst>
              <a:ext uri="{FF2B5EF4-FFF2-40B4-BE49-F238E27FC236}">
                <a16:creationId xmlns:a16="http://schemas.microsoft.com/office/drawing/2014/main" id="{F1ACABB9-03FC-4637-931B-B7FD045648A0}"/>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6EFA1463-57CC-4F90-89F9-A275ED6D8C01}"/>
              </a:ext>
            </a:extLst>
          </p:cNvPr>
          <p:cNvSpPr>
            <a:spLocks noGrp="1"/>
          </p:cNvSpPr>
          <p:nvPr>
            <p:ph type="sldNum" sz="quarter" idx="12"/>
          </p:nvPr>
        </p:nvSpPr>
        <p:spPr/>
        <p:txBody>
          <a:bodyPr/>
          <a:lstStyle/>
          <a:p>
            <a:fld id="{DA60BA0E-20D0-4E7C-B286-26C960A6788F}" type="slidenum">
              <a:rPr lang="en-IN" smtClean="0"/>
              <a:pPr/>
              <a:t>59</a:t>
            </a:fld>
            <a:endParaRPr lang="en-IN"/>
          </a:p>
        </p:txBody>
      </p:sp>
    </p:spTree>
    <p:extLst>
      <p:ext uri="{BB962C8B-B14F-4D97-AF65-F5344CB8AC3E}">
        <p14:creationId xmlns:p14="http://schemas.microsoft.com/office/powerpoint/2010/main" val="186777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5800"/>
          </a:xfrm>
        </p:spPr>
        <p:txBody>
          <a:bodyPr>
            <a:normAutofit fontScale="90000"/>
          </a:bodyPr>
          <a:lstStyle/>
          <a:p>
            <a:r>
              <a:rPr lang="en-US" altLang="en-US" dirty="0"/>
              <a:t>Overview of Mass Storage Structure</a:t>
            </a:r>
            <a:endParaRPr lang="en-US" dirty="0"/>
          </a:p>
        </p:txBody>
      </p:sp>
      <p:sp>
        <p:nvSpPr>
          <p:cNvPr id="3" name="Content Placeholder 2"/>
          <p:cNvSpPr>
            <a:spLocks noGrp="1"/>
          </p:cNvSpPr>
          <p:nvPr>
            <p:ph idx="1"/>
          </p:nvPr>
        </p:nvSpPr>
        <p:spPr>
          <a:xfrm>
            <a:off x="1117309" y="990600"/>
            <a:ext cx="10157354" cy="5562600"/>
          </a:xfrm>
        </p:spPr>
        <p:txBody>
          <a:bodyPr>
            <a:normAutofit lnSpcReduction="10000"/>
          </a:bodyPr>
          <a:lstStyle/>
          <a:p>
            <a:r>
              <a:rPr lang="en-US" altLang="en-US" b="1" dirty="0">
                <a:solidFill>
                  <a:srgbClr val="3366FF"/>
                </a:solidFill>
              </a:rPr>
              <a:t>Magnetic disks</a:t>
            </a:r>
            <a:r>
              <a:rPr lang="en-US" altLang="en-US" dirty="0">
                <a:solidFill>
                  <a:srgbClr val="3366FF"/>
                </a:solidFill>
              </a:rPr>
              <a:t> </a:t>
            </a:r>
            <a:r>
              <a:rPr lang="en-US" altLang="en-US" dirty="0"/>
              <a:t>provide bulk of secondary storage of modern computers</a:t>
            </a:r>
          </a:p>
          <a:p>
            <a:pPr lvl="1"/>
            <a:r>
              <a:rPr lang="en-US" altLang="en-US" dirty="0"/>
              <a:t>Drives rotate at 60 to 250 times per second</a:t>
            </a:r>
          </a:p>
          <a:p>
            <a:pPr lvl="1"/>
            <a:r>
              <a:rPr lang="en-US" altLang="en-US" b="1" dirty="0">
                <a:solidFill>
                  <a:srgbClr val="3366FF"/>
                </a:solidFill>
              </a:rPr>
              <a:t>Transfer rate</a:t>
            </a:r>
            <a:r>
              <a:rPr lang="en-US" altLang="en-US" dirty="0">
                <a:solidFill>
                  <a:srgbClr val="3366FF"/>
                </a:solidFill>
              </a:rPr>
              <a:t> </a:t>
            </a:r>
            <a:r>
              <a:rPr lang="en-US" altLang="en-US" dirty="0"/>
              <a:t>is rate at which data flow between drive and computer</a:t>
            </a:r>
          </a:p>
          <a:p>
            <a:pPr lvl="1"/>
            <a:r>
              <a:rPr lang="en-US" altLang="en-US" b="1" dirty="0">
                <a:solidFill>
                  <a:srgbClr val="3366FF"/>
                </a:solidFill>
              </a:rPr>
              <a:t>Positioning time</a:t>
            </a:r>
            <a:r>
              <a:rPr lang="en-US" altLang="en-US" dirty="0">
                <a:solidFill>
                  <a:srgbClr val="3366FF"/>
                </a:solidFill>
              </a:rPr>
              <a:t> </a:t>
            </a:r>
            <a:r>
              <a:rPr lang="en-US" altLang="en-US" dirty="0"/>
              <a:t>(</a:t>
            </a:r>
            <a:r>
              <a:rPr lang="en-US" altLang="en-US" b="1" dirty="0">
                <a:solidFill>
                  <a:srgbClr val="3366FF"/>
                </a:solidFill>
              </a:rPr>
              <a:t>random-access time</a:t>
            </a:r>
            <a:r>
              <a:rPr lang="en-US" altLang="en-US" dirty="0"/>
              <a:t>) is time to move disk arm to desired cylinder (</a:t>
            </a:r>
            <a:r>
              <a:rPr lang="en-US" altLang="en-US" b="1" dirty="0">
                <a:solidFill>
                  <a:srgbClr val="3366FF"/>
                </a:solidFill>
              </a:rPr>
              <a:t>seek time</a:t>
            </a:r>
            <a:r>
              <a:rPr lang="en-US" altLang="en-US" dirty="0"/>
              <a:t>) and time for desired sector to rotate under the disk head (</a:t>
            </a:r>
            <a:r>
              <a:rPr lang="en-US" altLang="en-US" b="1" dirty="0">
                <a:solidFill>
                  <a:srgbClr val="3366FF"/>
                </a:solidFill>
              </a:rPr>
              <a:t>rotational latency</a:t>
            </a:r>
            <a:r>
              <a:rPr lang="en-US" altLang="en-US" dirty="0"/>
              <a:t>)</a:t>
            </a:r>
          </a:p>
          <a:p>
            <a:pPr lvl="1"/>
            <a:r>
              <a:rPr lang="en-US" altLang="en-US" b="1" dirty="0">
                <a:solidFill>
                  <a:srgbClr val="3366FF"/>
                </a:solidFill>
              </a:rPr>
              <a:t>Head crash</a:t>
            </a:r>
            <a:r>
              <a:rPr lang="en-US" altLang="en-US" dirty="0">
                <a:solidFill>
                  <a:srgbClr val="3366FF"/>
                </a:solidFill>
              </a:rPr>
              <a:t> </a:t>
            </a:r>
            <a:r>
              <a:rPr lang="en-US" altLang="en-US" dirty="0"/>
              <a:t>results from disk head making contact with the disk surface  -- That</a:t>
            </a:r>
            <a:r>
              <a:rPr lang="ja-JP" altLang="en-US" dirty="0"/>
              <a:t>’</a:t>
            </a:r>
            <a:r>
              <a:rPr lang="en-US" altLang="ja-JP" dirty="0"/>
              <a:t>s bad</a:t>
            </a:r>
          </a:p>
          <a:p>
            <a:r>
              <a:rPr lang="en-US" altLang="en-US" dirty="0"/>
              <a:t>Disks can be removable</a:t>
            </a:r>
          </a:p>
          <a:p>
            <a:r>
              <a:rPr lang="en-US" altLang="en-US" dirty="0"/>
              <a:t>Drive attached to computer via </a:t>
            </a:r>
            <a:r>
              <a:rPr lang="en-US" altLang="en-US" b="1" dirty="0">
                <a:solidFill>
                  <a:srgbClr val="3366FF"/>
                </a:solidFill>
              </a:rPr>
              <a:t>I/O bus</a:t>
            </a:r>
          </a:p>
          <a:p>
            <a:pPr lvl="1"/>
            <a:r>
              <a:rPr lang="en-US" altLang="en-US" dirty="0"/>
              <a:t>Busses vary, including </a:t>
            </a:r>
            <a:r>
              <a:rPr lang="en-US" altLang="en-US" b="1" dirty="0">
                <a:solidFill>
                  <a:srgbClr val="3366FF"/>
                </a:solidFill>
              </a:rPr>
              <a:t>EIDE</a:t>
            </a:r>
            <a:r>
              <a:rPr lang="en-US" altLang="en-US" dirty="0"/>
              <a:t>,</a:t>
            </a:r>
            <a:r>
              <a:rPr lang="en-US" altLang="en-US" b="1" dirty="0">
                <a:solidFill>
                  <a:srgbClr val="3366FF"/>
                </a:solidFill>
              </a:rPr>
              <a:t> ATA</a:t>
            </a:r>
            <a:r>
              <a:rPr lang="en-US" altLang="en-US" dirty="0"/>
              <a:t>,</a:t>
            </a:r>
            <a:r>
              <a:rPr lang="en-US" altLang="en-US" b="1" dirty="0">
                <a:solidFill>
                  <a:srgbClr val="3366FF"/>
                </a:solidFill>
              </a:rPr>
              <a:t> SATA</a:t>
            </a:r>
            <a:r>
              <a:rPr lang="en-US" altLang="en-US" dirty="0"/>
              <a:t>,</a:t>
            </a:r>
            <a:r>
              <a:rPr lang="en-US" altLang="en-US" b="1" dirty="0">
                <a:solidFill>
                  <a:srgbClr val="3366FF"/>
                </a:solidFill>
              </a:rPr>
              <a:t> USB</a:t>
            </a:r>
            <a:r>
              <a:rPr lang="en-US" altLang="en-US" dirty="0"/>
              <a:t>,</a:t>
            </a:r>
            <a:r>
              <a:rPr lang="en-US" altLang="en-US" b="1" dirty="0">
                <a:solidFill>
                  <a:srgbClr val="3366FF"/>
                </a:solidFill>
              </a:rPr>
              <a:t> </a:t>
            </a:r>
            <a:r>
              <a:rPr lang="en-US" altLang="en-US" b="1" dirty="0" err="1">
                <a:solidFill>
                  <a:srgbClr val="3366FF"/>
                </a:solidFill>
              </a:rPr>
              <a:t>Fibre</a:t>
            </a:r>
            <a:r>
              <a:rPr lang="en-US" altLang="en-US" b="1" dirty="0">
                <a:solidFill>
                  <a:srgbClr val="3366FF"/>
                </a:solidFill>
              </a:rPr>
              <a:t> Channel</a:t>
            </a:r>
            <a:r>
              <a:rPr lang="en-US" altLang="en-US" dirty="0"/>
              <a:t>,</a:t>
            </a:r>
            <a:r>
              <a:rPr lang="en-US" altLang="en-US" b="1" dirty="0">
                <a:solidFill>
                  <a:srgbClr val="3366FF"/>
                </a:solidFill>
              </a:rPr>
              <a:t> SCSI, SAS, </a:t>
            </a:r>
            <a:r>
              <a:rPr lang="en-US" altLang="en-US" b="1" dirty="0" err="1">
                <a:solidFill>
                  <a:srgbClr val="3366FF"/>
                </a:solidFill>
              </a:rPr>
              <a:t>Firewire</a:t>
            </a:r>
            <a:endParaRPr lang="en-US" altLang="en-US" b="1" dirty="0">
              <a:solidFill>
                <a:srgbClr val="3366FF"/>
              </a:solidFill>
            </a:endParaRPr>
          </a:p>
          <a:p>
            <a:pPr lvl="1"/>
            <a:r>
              <a:rPr lang="en-US" altLang="en-US" b="1" dirty="0">
                <a:solidFill>
                  <a:srgbClr val="3366FF"/>
                </a:solidFill>
              </a:rPr>
              <a:t>Host controller</a:t>
            </a:r>
            <a:r>
              <a:rPr lang="en-US" altLang="en-US" dirty="0">
                <a:solidFill>
                  <a:srgbClr val="3366FF"/>
                </a:solidFill>
              </a:rPr>
              <a:t> </a:t>
            </a:r>
            <a:r>
              <a:rPr lang="en-US" altLang="en-US" dirty="0"/>
              <a:t>in computer uses bus to talk to </a:t>
            </a:r>
            <a:r>
              <a:rPr lang="en-US" altLang="en-US" b="1" dirty="0">
                <a:solidFill>
                  <a:srgbClr val="3366FF"/>
                </a:solidFill>
              </a:rPr>
              <a:t>disk controller</a:t>
            </a:r>
            <a:r>
              <a:rPr lang="en-US" altLang="en-US" dirty="0">
                <a:solidFill>
                  <a:srgbClr val="3366FF"/>
                </a:solidFill>
              </a:rPr>
              <a:t> </a:t>
            </a:r>
            <a:r>
              <a:rPr lang="en-US" altLang="en-US" dirty="0"/>
              <a:t>built into drive or storage array</a:t>
            </a:r>
          </a:p>
          <a:p>
            <a:pPr marL="0" indent="0">
              <a:buNone/>
            </a:pPr>
            <a:endParaRPr lang="en-US" dirty="0"/>
          </a:p>
        </p:txBody>
      </p:sp>
      <p:sp>
        <p:nvSpPr>
          <p:cNvPr id="5" name="Slide Number Placeholder 4"/>
          <p:cNvSpPr>
            <a:spLocks noGrp="1"/>
          </p:cNvSpPr>
          <p:nvPr>
            <p:ph type="sldNum" sz="quarter" idx="12"/>
          </p:nvPr>
        </p:nvSpPr>
        <p:spPr/>
        <p:txBody>
          <a:bodyPr/>
          <a:lstStyle/>
          <a:p>
            <a:fld id="{DA60BA0E-20D0-4E7C-B286-26C960A6788F}" type="slidenum">
              <a:rPr lang="en-US" smtClean="0"/>
              <a:pPr/>
              <a:t>6</a:t>
            </a:fld>
            <a:endParaRPr lang="en-US"/>
          </a:p>
        </p:txBody>
      </p:sp>
      <p:sp>
        <p:nvSpPr>
          <p:cNvPr id="4" name="Date Placeholder 3">
            <a:extLst>
              <a:ext uri="{FF2B5EF4-FFF2-40B4-BE49-F238E27FC236}">
                <a16:creationId xmlns:a16="http://schemas.microsoft.com/office/drawing/2014/main" id="{8AECDAC5-52B2-4939-B8CB-022F73205F20}"/>
              </a:ext>
            </a:extLst>
          </p:cNvPr>
          <p:cNvSpPr>
            <a:spLocks noGrp="1"/>
          </p:cNvSpPr>
          <p:nvPr>
            <p:ph type="dt" sz="half" idx="10"/>
          </p:nvPr>
        </p:nvSpPr>
        <p:spPr/>
        <p:txBody>
          <a:bodyPr/>
          <a:lstStyle/>
          <a:p>
            <a:fld id="{3F90399D-E2DC-4499-A93B-E340202C4207}" type="datetime1">
              <a:rPr lang="en-US" smtClean="0"/>
              <a:t>3/11/2022</a:t>
            </a:fld>
            <a:endParaRPr lang="en-US" dirty="0"/>
          </a:p>
        </p:txBody>
      </p:sp>
      <p:sp>
        <p:nvSpPr>
          <p:cNvPr id="6" name="Footer Placeholder 5">
            <a:extLst>
              <a:ext uri="{FF2B5EF4-FFF2-40B4-BE49-F238E27FC236}">
                <a16:creationId xmlns:a16="http://schemas.microsoft.com/office/drawing/2014/main" id="{BBC3CA8A-5E2B-4B91-8AD8-1B8AE0D39DA9}"/>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06113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sharing-Multiple Users </a:t>
            </a:r>
            <a:endParaRPr lang="en-IN" dirty="0"/>
          </a:p>
        </p:txBody>
      </p:sp>
      <p:sp>
        <p:nvSpPr>
          <p:cNvPr id="3" name="Content Placeholder 2"/>
          <p:cNvSpPr>
            <a:spLocks noGrp="1"/>
          </p:cNvSpPr>
          <p:nvPr>
            <p:ph idx="1"/>
          </p:nvPr>
        </p:nvSpPr>
        <p:spPr/>
        <p:txBody>
          <a:bodyPr>
            <a:normAutofit fontScale="92500" lnSpcReduction="10000"/>
          </a:bodyPr>
          <a:lstStyle/>
          <a:p>
            <a:r>
              <a:rPr lang="en-US" dirty="0"/>
              <a:t>Many file systems evolved with the concept of file (or directory) </a:t>
            </a:r>
            <a:r>
              <a:rPr lang="en-US" b="1" dirty="0"/>
              <a:t>owner </a:t>
            </a:r>
            <a:r>
              <a:rPr lang="en-US" dirty="0"/>
              <a:t>(or </a:t>
            </a:r>
            <a:r>
              <a:rPr lang="en-US" b="1" dirty="0"/>
              <a:t>user</a:t>
            </a:r>
            <a:r>
              <a:rPr lang="en-US" dirty="0"/>
              <a:t>) and </a:t>
            </a:r>
            <a:r>
              <a:rPr lang="en-US" b="1" dirty="0"/>
              <a:t>group</a:t>
            </a:r>
            <a:r>
              <a:rPr lang="en-US" dirty="0"/>
              <a:t>.</a:t>
            </a:r>
          </a:p>
          <a:p>
            <a:r>
              <a:rPr lang="en-US" dirty="0"/>
              <a:t>The owner is the user who can change attributes and grant access and who has the most control over the file. </a:t>
            </a:r>
          </a:p>
          <a:p>
            <a:r>
              <a:rPr lang="en-US" dirty="0"/>
              <a:t>The group attribute defines a subset of users who can share access to the file. </a:t>
            </a:r>
          </a:p>
          <a:p>
            <a:r>
              <a:rPr lang="en-US" dirty="0"/>
              <a:t>For example, the owner of a file on a UNIX system can issue all operations on a file, while members of the file’s group can execute one subset of those operations, and all other users can execute another subset of operations. Exactly which operations can be executed by group members and other users is definable by the file’s owner</a:t>
            </a:r>
            <a:endParaRPr lang="en-IN" dirty="0"/>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
        <p:nvSpPr>
          <p:cNvPr id="4" name="Date Placeholder 3">
            <a:extLst>
              <a:ext uri="{FF2B5EF4-FFF2-40B4-BE49-F238E27FC236}">
                <a16:creationId xmlns:a16="http://schemas.microsoft.com/office/drawing/2014/main" id="{44E5C712-4F44-4060-A577-880AC4B8EE01}"/>
              </a:ext>
            </a:extLst>
          </p:cNvPr>
          <p:cNvSpPr>
            <a:spLocks noGrp="1"/>
          </p:cNvSpPr>
          <p:nvPr>
            <p:ph type="dt" sz="half" idx="10"/>
          </p:nvPr>
        </p:nvSpPr>
        <p:spPr/>
        <p:txBody>
          <a:bodyPr/>
          <a:lstStyle/>
          <a:p>
            <a:fld id="{C47E5AA5-71E9-44C7-BD74-B987BB99E9EE}" type="datetime1">
              <a:rPr lang="en-US" smtClean="0"/>
              <a:t>3/11/2022</a:t>
            </a:fld>
            <a:endParaRPr lang="en-US" dirty="0"/>
          </a:p>
        </p:txBody>
      </p:sp>
      <p:sp>
        <p:nvSpPr>
          <p:cNvPr id="6" name="Footer Placeholder 5">
            <a:extLst>
              <a:ext uri="{FF2B5EF4-FFF2-40B4-BE49-F238E27FC236}">
                <a16:creationId xmlns:a16="http://schemas.microsoft.com/office/drawing/2014/main" id="{90C619C0-DD3B-48CD-BACA-C699A8A04A04}"/>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F2853054-668E-4207-A9AD-4BAB39FBDDB0}"/>
              </a:ext>
            </a:extLst>
          </p:cNvPr>
          <p:cNvSpPr>
            <a:spLocks noGrp="1"/>
          </p:cNvSpPr>
          <p:nvPr>
            <p:ph type="sldNum" sz="quarter" idx="12"/>
          </p:nvPr>
        </p:nvSpPr>
        <p:spPr/>
        <p:txBody>
          <a:bodyPr/>
          <a:lstStyle/>
          <a:p>
            <a:fld id="{DA60BA0E-20D0-4E7C-B286-26C960A6788F}" type="slidenum">
              <a:rPr lang="en-IN" smtClean="0"/>
              <a:pPr/>
              <a:t>60</a:t>
            </a:fld>
            <a:endParaRPr lang="en-IN"/>
          </a:p>
        </p:txBody>
      </p:sp>
    </p:spTree>
    <p:extLst>
      <p:ext uri="{BB962C8B-B14F-4D97-AF65-F5344CB8AC3E}">
        <p14:creationId xmlns:p14="http://schemas.microsoft.com/office/powerpoint/2010/main" val="49968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a:t>
            </a:r>
            <a:r>
              <a:rPr lang="en-IN" dirty="0"/>
              <a:t>Remote File Systems</a:t>
            </a:r>
          </a:p>
        </p:txBody>
      </p:sp>
      <p:sp>
        <p:nvSpPr>
          <p:cNvPr id="3" name="Content Placeholder 2"/>
          <p:cNvSpPr>
            <a:spLocks noGrp="1"/>
          </p:cNvSpPr>
          <p:nvPr>
            <p:ph idx="1"/>
          </p:nvPr>
        </p:nvSpPr>
        <p:spPr/>
        <p:txBody>
          <a:bodyPr>
            <a:normAutofit fontScale="92500" lnSpcReduction="20000"/>
          </a:bodyPr>
          <a:lstStyle/>
          <a:p>
            <a:r>
              <a:rPr lang="en-IN" dirty="0"/>
              <a:t> The communication among remote </a:t>
            </a:r>
            <a:r>
              <a:rPr lang="en-US" dirty="0"/>
              <a:t>computers uses the concept called Networking that allows the sharing of resources spread across a campus or even around the world. </a:t>
            </a:r>
          </a:p>
          <a:p>
            <a:r>
              <a:rPr lang="en-US" dirty="0"/>
              <a:t>The first implemented method for file sharing involves manually transferring files between machines via programs like ftp. </a:t>
            </a:r>
          </a:p>
          <a:p>
            <a:r>
              <a:rPr lang="en-US" dirty="0"/>
              <a:t>The second major method for file sharing uses a </a:t>
            </a:r>
            <a:r>
              <a:rPr lang="en-US" b="1" dirty="0"/>
              <a:t>distributed file system (DFS) </a:t>
            </a:r>
            <a:r>
              <a:rPr lang="en-US" dirty="0"/>
              <a:t>in which remote directories are visible from a local machine.</a:t>
            </a:r>
          </a:p>
          <a:p>
            <a:r>
              <a:rPr lang="en-US" dirty="0"/>
              <a:t>The third method for file sharing , uses </a:t>
            </a:r>
            <a:r>
              <a:rPr lang="en-US" b="1" dirty="0" err="1"/>
              <a:t>WorldWide</a:t>
            </a:r>
            <a:r>
              <a:rPr lang="en-US" b="1" dirty="0"/>
              <a:t> Web</a:t>
            </a:r>
            <a:r>
              <a:rPr lang="en-US" dirty="0"/>
              <a:t>, is a reversion to the first. </a:t>
            </a:r>
          </a:p>
          <a:p>
            <a:r>
              <a:rPr lang="en-US" dirty="0"/>
              <a:t>A browser is needed to gain access to the remote files, and separate operations (essentially a wrapper for ftp) are used to transfer files. </a:t>
            </a:r>
          </a:p>
          <a:p>
            <a:r>
              <a:rPr lang="en-US" dirty="0"/>
              <a:t>Increasingly, cloud computing  is being used for file sharing as well.</a:t>
            </a:r>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
        <p:nvSpPr>
          <p:cNvPr id="4" name="Date Placeholder 3">
            <a:extLst>
              <a:ext uri="{FF2B5EF4-FFF2-40B4-BE49-F238E27FC236}">
                <a16:creationId xmlns:a16="http://schemas.microsoft.com/office/drawing/2014/main" id="{C8B3A8BE-CB2C-4B0A-8307-70CD515664B0}"/>
              </a:ext>
            </a:extLst>
          </p:cNvPr>
          <p:cNvSpPr>
            <a:spLocks noGrp="1"/>
          </p:cNvSpPr>
          <p:nvPr>
            <p:ph type="dt" sz="half" idx="10"/>
          </p:nvPr>
        </p:nvSpPr>
        <p:spPr/>
        <p:txBody>
          <a:bodyPr/>
          <a:lstStyle/>
          <a:p>
            <a:fld id="{73FC6DBC-3549-4C01-9216-49651B5A2EEE}" type="datetime1">
              <a:rPr lang="en-US" smtClean="0"/>
              <a:t>3/11/2022</a:t>
            </a:fld>
            <a:endParaRPr lang="en-US" dirty="0"/>
          </a:p>
        </p:txBody>
      </p:sp>
      <p:sp>
        <p:nvSpPr>
          <p:cNvPr id="6" name="Footer Placeholder 5">
            <a:extLst>
              <a:ext uri="{FF2B5EF4-FFF2-40B4-BE49-F238E27FC236}">
                <a16:creationId xmlns:a16="http://schemas.microsoft.com/office/drawing/2014/main" id="{6420269B-FEAD-491F-94E6-026EB69B4170}"/>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0BD1B227-2790-443B-8574-22C03BEFA76C}"/>
              </a:ext>
            </a:extLst>
          </p:cNvPr>
          <p:cNvSpPr>
            <a:spLocks noGrp="1"/>
          </p:cNvSpPr>
          <p:nvPr>
            <p:ph type="sldNum" sz="quarter" idx="12"/>
          </p:nvPr>
        </p:nvSpPr>
        <p:spPr/>
        <p:txBody>
          <a:bodyPr/>
          <a:lstStyle/>
          <a:p>
            <a:fld id="{DA60BA0E-20D0-4E7C-B286-26C960A6788F}" type="slidenum">
              <a:rPr lang="en-IN" smtClean="0"/>
              <a:pPr/>
              <a:t>61</a:t>
            </a:fld>
            <a:endParaRPr lang="en-IN"/>
          </a:p>
        </p:txBody>
      </p:sp>
    </p:spTree>
    <p:extLst>
      <p:ext uri="{BB962C8B-B14F-4D97-AF65-F5344CB8AC3E}">
        <p14:creationId xmlns:p14="http://schemas.microsoft.com/office/powerpoint/2010/main" val="206370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a:t>
            </a:r>
            <a:r>
              <a:rPr lang="en-IN" dirty="0"/>
              <a:t>Remote File Systems</a:t>
            </a:r>
          </a:p>
        </p:txBody>
      </p:sp>
      <p:sp>
        <p:nvSpPr>
          <p:cNvPr id="3" name="Content Placeholder 2"/>
          <p:cNvSpPr>
            <a:spLocks noGrp="1"/>
          </p:cNvSpPr>
          <p:nvPr>
            <p:ph idx="1"/>
          </p:nvPr>
        </p:nvSpPr>
        <p:spPr/>
        <p:txBody>
          <a:bodyPr>
            <a:normAutofit/>
          </a:bodyPr>
          <a:lstStyle/>
          <a:p>
            <a:r>
              <a:rPr lang="en-US" dirty="0"/>
              <a:t>ftp is used for both anonymous and authenticated access.</a:t>
            </a:r>
          </a:p>
          <a:p>
            <a:r>
              <a:rPr lang="en-US" dirty="0"/>
              <a:t> </a:t>
            </a:r>
            <a:r>
              <a:rPr lang="en-US" b="1" dirty="0"/>
              <a:t>Anonymous access </a:t>
            </a:r>
            <a:r>
              <a:rPr lang="en-US" dirty="0"/>
              <a:t>allows a user to transfer files without having an account on the remote system. </a:t>
            </a:r>
          </a:p>
          <a:p>
            <a:r>
              <a:rPr lang="en-US" dirty="0" err="1"/>
              <a:t>TheWorldWideWeb</a:t>
            </a:r>
            <a:r>
              <a:rPr lang="en-US" dirty="0"/>
              <a:t> uses anonymous file exchange almost exclusively.</a:t>
            </a:r>
          </a:p>
          <a:p>
            <a:r>
              <a:rPr lang="en-US" dirty="0"/>
              <a:t>DFS involves a much tighter integration between the machine that is accessing the remote files and the machine providing the files. </a:t>
            </a:r>
            <a:endParaRPr lang="en-IN" dirty="0"/>
          </a:p>
          <a:p>
            <a:endParaRPr lang="en-IN" dirty="0"/>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
        <p:nvSpPr>
          <p:cNvPr id="4" name="Date Placeholder 3">
            <a:extLst>
              <a:ext uri="{FF2B5EF4-FFF2-40B4-BE49-F238E27FC236}">
                <a16:creationId xmlns:a16="http://schemas.microsoft.com/office/drawing/2014/main" id="{1510F2A3-28D7-4F67-B532-E6A81BC7C83B}"/>
              </a:ext>
            </a:extLst>
          </p:cNvPr>
          <p:cNvSpPr>
            <a:spLocks noGrp="1"/>
          </p:cNvSpPr>
          <p:nvPr>
            <p:ph type="dt" sz="half" idx="10"/>
          </p:nvPr>
        </p:nvSpPr>
        <p:spPr/>
        <p:txBody>
          <a:bodyPr/>
          <a:lstStyle/>
          <a:p>
            <a:fld id="{661F25CC-5EB2-4383-A651-04D87FCFF91C}" type="datetime1">
              <a:rPr lang="en-US" smtClean="0"/>
              <a:t>3/11/2022</a:t>
            </a:fld>
            <a:endParaRPr lang="en-US" dirty="0"/>
          </a:p>
        </p:txBody>
      </p:sp>
      <p:sp>
        <p:nvSpPr>
          <p:cNvPr id="6" name="Footer Placeholder 5">
            <a:extLst>
              <a:ext uri="{FF2B5EF4-FFF2-40B4-BE49-F238E27FC236}">
                <a16:creationId xmlns:a16="http://schemas.microsoft.com/office/drawing/2014/main" id="{97E17DC7-0B8C-4D88-8EF9-D3DD9707663A}"/>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DEFA426B-0CC3-4AE6-B75B-A19E2BD3B25D}"/>
              </a:ext>
            </a:extLst>
          </p:cNvPr>
          <p:cNvSpPr>
            <a:spLocks noGrp="1"/>
          </p:cNvSpPr>
          <p:nvPr>
            <p:ph type="sldNum" sz="quarter" idx="12"/>
          </p:nvPr>
        </p:nvSpPr>
        <p:spPr/>
        <p:txBody>
          <a:bodyPr/>
          <a:lstStyle/>
          <a:p>
            <a:fld id="{DA60BA0E-20D0-4E7C-B286-26C960A6788F}" type="slidenum">
              <a:rPr lang="en-IN" smtClean="0"/>
              <a:pPr/>
              <a:t>62</a:t>
            </a:fld>
            <a:endParaRPr lang="en-IN"/>
          </a:p>
        </p:txBody>
      </p:sp>
    </p:spTree>
    <p:extLst>
      <p:ext uri="{BB962C8B-B14F-4D97-AF65-F5344CB8AC3E}">
        <p14:creationId xmlns:p14="http://schemas.microsoft.com/office/powerpoint/2010/main" val="277425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a:t>
            </a:r>
            <a:r>
              <a:rPr lang="en-IN" dirty="0"/>
              <a:t>Remote File Systems</a:t>
            </a:r>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905965" y="200730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Remote File Systems</a:t>
            </a:r>
            <a:endParaRPr lang="en-IN" sz="2399" dirty="0"/>
          </a:p>
        </p:txBody>
      </p:sp>
      <p:sp>
        <p:nvSpPr>
          <p:cNvPr id="5" name="Rectangle 4"/>
          <p:cNvSpPr/>
          <p:nvPr/>
        </p:nvSpPr>
        <p:spPr>
          <a:xfrm>
            <a:off x="7875742"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Failure Modes</a:t>
            </a:r>
            <a:endParaRPr lang="en-IN" sz="2399" dirty="0"/>
          </a:p>
        </p:txBody>
      </p:sp>
      <p:sp>
        <p:nvSpPr>
          <p:cNvPr id="6" name="Rectangle 5"/>
          <p:cNvSpPr/>
          <p:nvPr/>
        </p:nvSpPr>
        <p:spPr>
          <a:xfrm>
            <a:off x="4400641" y="4482660"/>
            <a:ext cx="3039291" cy="1079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Distributed Information    Systems		</a:t>
            </a:r>
            <a:endParaRPr lang="en-IN" sz="2399" dirty="0"/>
          </a:p>
        </p:txBody>
      </p:sp>
      <p:sp>
        <p:nvSpPr>
          <p:cNvPr id="7" name="Rectangle 6"/>
          <p:cNvSpPr/>
          <p:nvPr/>
        </p:nvSpPr>
        <p:spPr>
          <a:xfrm>
            <a:off x="866673"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Client –Server Model</a:t>
            </a:r>
            <a:endParaRPr lang="en-IN" sz="2399" dirty="0"/>
          </a:p>
        </p:txBody>
      </p:sp>
      <p:sp>
        <p:nvSpPr>
          <p:cNvPr id="10" name="Down Arrow 9"/>
          <p:cNvSpPr/>
          <p:nvPr/>
        </p:nvSpPr>
        <p:spPr>
          <a:xfrm>
            <a:off x="5318760" y="2850229"/>
            <a:ext cx="451145" cy="16324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1" name="Rectangle 10"/>
          <p:cNvSpPr/>
          <p:nvPr/>
        </p:nvSpPr>
        <p:spPr>
          <a:xfrm>
            <a:off x="2062552" y="3455713"/>
            <a:ext cx="6963559" cy="237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2" name="Down Arrow 11"/>
          <p:cNvSpPr/>
          <p:nvPr/>
        </p:nvSpPr>
        <p:spPr>
          <a:xfrm>
            <a:off x="1974253" y="3666445"/>
            <a:ext cx="320551" cy="816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3" name="Down Arrow 12"/>
          <p:cNvSpPr/>
          <p:nvPr/>
        </p:nvSpPr>
        <p:spPr>
          <a:xfrm>
            <a:off x="8790396" y="3666444"/>
            <a:ext cx="320551" cy="816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pic>
        <p:nvPicPr>
          <p:cNvPr id="15" name="Picture 14"/>
          <p:cNvPicPr>
            <a:picLocks noChangeAspect="1"/>
          </p:cNvPicPr>
          <p:nvPr/>
        </p:nvPicPr>
        <p:blipFill>
          <a:blip r:embed="rId2"/>
          <a:stretch>
            <a:fillRect/>
          </a:stretch>
        </p:blipFill>
        <p:spPr>
          <a:xfrm>
            <a:off x="9322547" y="-93211"/>
            <a:ext cx="2866278" cy="1590261"/>
          </a:xfrm>
          <a:prstGeom prst="rect">
            <a:avLst/>
          </a:prstGeom>
        </p:spPr>
      </p:pic>
      <p:sp>
        <p:nvSpPr>
          <p:cNvPr id="8" name="Date Placeholder 7">
            <a:extLst>
              <a:ext uri="{FF2B5EF4-FFF2-40B4-BE49-F238E27FC236}">
                <a16:creationId xmlns:a16="http://schemas.microsoft.com/office/drawing/2014/main" id="{64B00CE6-23AE-47A0-BE87-8B96BAFEC191}"/>
              </a:ext>
            </a:extLst>
          </p:cNvPr>
          <p:cNvSpPr>
            <a:spLocks noGrp="1"/>
          </p:cNvSpPr>
          <p:nvPr>
            <p:ph type="dt" sz="half" idx="10"/>
          </p:nvPr>
        </p:nvSpPr>
        <p:spPr/>
        <p:txBody>
          <a:bodyPr/>
          <a:lstStyle/>
          <a:p>
            <a:fld id="{3F68CF7F-BAF1-4666-B937-C2744DC95E7D}" type="datetime1">
              <a:rPr lang="en-US" smtClean="0"/>
              <a:t>3/11/2022</a:t>
            </a:fld>
            <a:endParaRPr lang="en-US" dirty="0"/>
          </a:p>
        </p:txBody>
      </p:sp>
      <p:sp>
        <p:nvSpPr>
          <p:cNvPr id="9" name="Footer Placeholder 8">
            <a:extLst>
              <a:ext uri="{FF2B5EF4-FFF2-40B4-BE49-F238E27FC236}">
                <a16:creationId xmlns:a16="http://schemas.microsoft.com/office/drawing/2014/main" id="{E6D03208-E1EB-4372-8F57-6FC6E170B61D}"/>
              </a:ext>
            </a:extLst>
          </p:cNvPr>
          <p:cNvSpPr>
            <a:spLocks noGrp="1"/>
          </p:cNvSpPr>
          <p:nvPr>
            <p:ph type="ftr" sz="quarter" idx="11"/>
          </p:nvPr>
        </p:nvSpPr>
        <p:spPr/>
        <p:txBody>
          <a:bodyPr/>
          <a:lstStyle/>
          <a:p>
            <a:r>
              <a:rPr lang="en-IN"/>
              <a:t>Department of CSE</a:t>
            </a:r>
          </a:p>
        </p:txBody>
      </p:sp>
      <p:sp>
        <p:nvSpPr>
          <p:cNvPr id="14" name="Slide Number Placeholder 13">
            <a:extLst>
              <a:ext uri="{FF2B5EF4-FFF2-40B4-BE49-F238E27FC236}">
                <a16:creationId xmlns:a16="http://schemas.microsoft.com/office/drawing/2014/main" id="{DA8E4126-3BBF-4263-918C-062CD7FD047A}"/>
              </a:ext>
            </a:extLst>
          </p:cNvPr>
          <p:cNvSpPr>
            <a:spLocks noGrp="1"/>
          </p:cNvSpPr>
          <p:nvPr>
            <p:ph type="sldNum" sz="quarter" idx="12"/>
          </p:nvPr>
        </p:nvSpPr>
        <p:spPr/>
        <p:txBody>
          <a:bodyPr/>
          <a:lstStyle/>
          <a:p>
            <a:fld id="{DA60BA0E-20D0-4E7C-B286-26C960A6788F}" type="slidenum">
              <a:rPr lang="en-IN" smtClean="0"/>
              <a:pPr/>
              <a:t>63</a:t>
            </a:fld>
            <a:endParaRPr lang="en-IN"/>
          </a:p>
        </p:txBody>
      </p:sp>
    </p:spTree>
    <p:extLst>
      <p:ext uri="{BB962C8B-B14F-4D97-AF65-F5344CB8AC3E}">
        <p14:creationId xmlns:p14="http://schemas.microsoft.com/office/powerpoint/2010/main" val="389197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76200"/>
            <a:ext cx="10971451" cy="1295400"/>
          </a:xfrm>
        </p:spPr>
        <p:txBody>
          <a:bodyPr/>
          <a:lstStyle/>
          <a:p>
            <a:r>
              <a:rPr lang="en-US" dirty="0"/>
              <a:t>File sharing-</a:t>
            </a:r>
            <a:r>
              <a:rPr lang="en-IN" dirty="0"/>
              <a:t>Remote File Systems-    </a:t>
            </a:r>
            <a:br>
              <a:rPr lang="en-IN" dirty="0"/>
            </a:br>
            <a:r>
              <a:rPr lang="en-IN" dirty="0"/>
              <a:t>        Client Server Model</a:t>
            </a:r>
          </a:p>
        </p:txBody>
      </p:sp>
      <p:sp>
        <p:nvSpPr>
          <p:cNvPr id="3" name="Content Placeholder 2"/>
          <p:cNvSpPr>
            <a:spLocks noGrp="1"/>
          </p:cNvSpPr>
          <p:nvPr>
            <p:ph idx="1"/>
          </p:nvPr>
        </p:nvSpPr>
        <p:spPr/>
        <p:txBody>
          <a:bodyPr>
            <a:normAutofit/>
          </a:bodyPr>
          <a:lstStyle/>
          <a:p>
            <a:r>
              <a:rPr lang="en-US" dirty="0"/>
              <a:t>The machine containing the files is the </a:t>
            </a:r>
            <a:r>
              <a:rPr lang="en-US" b="1" dirty="0"/>
              <a:t>server</a:t>
            </a:r>
            <a:r>
              <a:rPr lang="en-US" dirty="0"/>
              <a:t>, and the machine seeking access to the files is the </a:t>
            </a:r>
            <a:r>
              <a:rPr lang="en-US" b="1" dirty="0"/>
              <a:t>client</a:t>
            </a:r>
            <a:r>
              <a:rPr lang="en-US" dirty="0"/>
              <a:t>.</a:t>
            </a:r>
          </a:p>
          <a:p>
            <a:r>
              <a:rPr lang="en-IN" dirty="0"/>
              <a:t>The server </a:t>
            </a:r>
            <a:r>
              <a:rPr lang="en-US" dirty="0"/>
              <a:t>can serve multiple clients, and a client can use multiple servers, depending on the implementation details of a given client–server facility.</a:t>
            </a:r>
          </a:p>
          <a:p>
            <a:r>
              <a:rPr lang="en-US" dirty="0"/>
              <a:t>Example:</a:t>
            </a:r>
          </a:p>
          <a:p>
            <a:pPr lvl="1"/>
            <a:r>
              <a:rPr lang="en-US" altLang="en-US" b="1" dirty="0">
                <a:solidFill>
                  <a:srgbClr val="3366FF"/>
                </a:solidFill>
              </a:rPr>
              <a:t>NFS</a:t>
            </a:r>
            <a:r>
              <a:rPr lang="en-US" altLang="en-US" dirty="0"/>
              <a:t> is standard UNIX client-server file sharing protocol</a:t>
            </a:r>
          </a:p>
          <a:p>
            <a:pPr lvl="1"/>
            <a:r>
              <a:rPr lang="en-US" altLang="en-US" b="1" dirty="0">
                <a:solidFill>
                  <a:srgbClr val="3366FF"/>
                </a:solidFill>
              </a:rPr>
              <a:t>CIFS</a:t>
            </a:r>
            <a:r>
              <a:rPr lang="en-US" altLang="en-US" dirty="0"/>
              <a:t> is standard Windows protocol</a:t>
            </a:r>
          </a:p>
          <a:p>
            <a:pPr lvl="1"/>
            <a:r>
              <a:rPr lang="en-US" altLang="en-US" dirty="0"/>
              <a:t>Standard operating system file calls are translated into remote calls</a:t>
            </a:r>
          </a:p>
          <a:p>
            <a:endParaRPr lang="en-IN" dirty="0"/>
          </a:p>
        </p:txBody>
      </p:sp>
      <p:pic>
        <p:nvPicPr>
          <p:cNvPr id="6" name="Picture 5"/>
          <p:cNvPicPr>
            <a:picLocks noChangeAspect="1"/>
          </p:cNvPicPr>
          <p:nvPr/>
        </p:nvPicPr>
        <p:blipFill>
          <a:blip r:embed="rId2"/>
          <a:stretch>
            <a:fillRect/>
          </a:stretch>
        </p:blipFill>
        <p:spPr>
          <a:xfrm>
            <a:off x="9322547" y="-93211"/>
            <a:ext cx="2866278" cy="1590261"/>
          </a:xfrm>
          <a:prstGeom prst="rect">
            <a:avLst/>
          </a:prstGeom>
        </p:spPr>
      </p:pic>
      <p:sp>
        <p:nvSpPr>
          <p:cNvPr id="4" name="Date Placeholder 3">
            <a:extLst>
              <a:ext uri="{FF2B5EF4-FFF2-40B4-BE49-F238E27FC236}">
                <a16:creationId xmlns:a16="http://schemas.microsoft.com/office/drawing/2014/main" id="{CB9009E0-A65C-427A-8663-243505C00D7D}"/>
              </a:ext>
            </a:extLst>
          </p:cNvPr>
          <p:cNvSpPr>
            <a:spLocks noGrp="1"/>
          </p:cNvSpPr>
          <p:nvPr>
            <p:ph type="dt" sz="half" idx="10"/>
          </p:nvPr>
        </p:nvSpPr>
        <p:spPr/>
        <p:txBody>
          <a:bodyPr/>
          <a:lstStyle/>
          <a:p>
            <a:fld id="{CAF9A3B0-16E8-4EDF-A116-11A8962B620A}" type="datetime1">
              <a:rPr lang="en-US" smtClean="0"/>
              <a:t>3/11/2022</a:t>
            </a:fld>
            <a:endParaRPr lang="en-US" dirty="0"/>
          </a:p>
        </p:txBody>
      </p:sp>
      <p:sp>
        <p:nvSpPr>
          <p:cNvPr id="5" name="Footer Placeholder 4">
            <a:extLst>
              <a:ext uri="{FF2B5EF4-FFF2-40B4-BE49-F238E27FC236}">
                <a16:creationId xmlns:a16="http://schemas.microsoft.com/office/drawing/2014/main" id="{E1219996-C084-4502-824C-FFA8AA3B9311}"/>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0AFD3A38-1961-4721-99E5-B0447B556970}"/>
              </a:ext>
            </a:extLst>
          </p:cNvPr>
          <p:cNvSpPr>
            <a:spLocks noGrp="1"/>
          </p:cNvSpPr>
          <p:nvPr>
            <p:ph type="sldNum" sz="quarter" idx="12"/>
          </p:nvPr>
        </p:nvSpPr>
        <p:spPr/>
        <p:txBody>
          <a:bodyPr/>
          <a:lstStyle/>
          <a:p>
            <a:fld id="{DA60BA0E-20D0-4E7C-B286-26C960A6788F}" type="slidenum">
              <a:rPr lang="en-IN" smtClean="0"/>
              <a:pPr/>
              <a:t>64</a:t>
            </a:fld>
            <a:endParaRPr lang="en-IN"/>
          </a:p>
        </p:txBody>
      </p:sp>
    </p:spTree>
    <p:extLst>
      <p:ext uri="{BB962C8B-B14F-4D97-AF65-F5344CB8AC3E}">
        <p14:creationId xmlns:p14="http://schemas.microsoft.com/office/powerpoint/2010/main" val="373279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09" y="365923"/>
            <a:ext cx="10512862" cy="1325218"/>
          </a:xfrm>
        </p:spPr>
        <p:txBody>
          <a:bodyPr/>
          <a:lstStyle/>
          <a:p>
            <a:r>
              <a:rPr lang="en-US" dirty="0"/>
              <a:t>File sharing -Distributed Information Systems     </a:t>
            </a:r>
            <a:endParaRPr lang="en-IN" dirty="0"/>
          </a:p>
        </p:txBody>
      </p:sp>
      <p:sp>
        <p:nvSpPr>
          <p:cNvPr id="3" name="Content Placeholder 2"/>
          <p:cNvSpPr>
            <a:spLocks noGrp="1"/>
          </p:cNvSpPr>
          <p:nvPr>
            <p:ph idx="1"/>
          </p:nvPr>
        </p:nvSpPr>
        <p:spPr/>
        <p:txBody>
          <a:bodyPr>
            <a:normAutofit fontScale="92500"/>
          </a:bodyPr>
          <a:lstStyle/>
          <a:p>
            <a:r>
              <a:rPr lang="en-US" altLang="en-US" dirty="0"/>
              <a:t>Distributed Information Systems </a:t>
            </a:r>
            <a:r>
              <a:rPr lang="en-US" altLang="en-US" b="1" dirty="0"/>
              <a:t>(</a:t>
            </a:r>
            <a:r>
              <a:rPr lang="en-US" altLang="en-US" b="1" dirty="0">
                <a:solidFill>
                  <a:srgbClr val="3366FF"/>
                </a:solidFill>
              </a:rPr>
              <a:t>distributed naming services</a:t>
            </a:r>
            <a:r>
              <a:rPr lang="en-US" altLang="en-US" b="1" dirty="0"/>
              <a:t>)</a:t>
            </a:r>
            <a:r>
              <a:rPr lang="en-US" altLang="en-US" dirty="0"/>
              <a:t> such as LDAP, DNS, NIS, Active Directory implement unified access to information needed for remote computing</a:t>
            </a:r>
          </a:p>
          <a:p>
            <a:r>
              <a:rPr lang="en-US" altLang="en-US" dirty="0"/>
              <a:t>Examples:</a:t>
            </a:r>
          </a:p>
          <a:p>
            <a:r>
              <a:rPr lang="en-US" dirty="0"/>
              <a:t>Other distributed information systems provide </a:t>
            </a:r>
            <a:r>
              <a:rPr lang="en-US" b="1" i="1" dirty="0"/>
              <a:t>user name/password/user ID/group ID </a:t>
            </a:r>
            <a:r>
              <a:rPr lang="en-US" dirty="0"/>
              <a:t>space for a distributed facility. </a:t>
            </a:r>
          </a:p>
          <a:p>
            <a:r>
              <a:rPr lang="en-US" dirty="0"/>
              <a:t>UNIX systems have employed a wide variety of distributed information methods. </a:t>
            </a:r>
          </a:p>
          <a:p>
            <a:r>
              <a:rPr lang="en-US" dirty="0"/>
              <a:t>Sun Microsystems introduced </a:t>
            </a:r>
            <a:r>
              <a:rPr lang="en-US" b="1" dirty="0"/>
              <a:t>yellow pages </a:t>
            </a:r>
            <a:r>
              <a:rPr lang="en-US" dirty="0"/>
              <a:t>(since renamed </a:t>
            </a:r>
            <a:r>
              <a:rPr lang="en-US" b="1" dirty="0"/>
              <a:t>network information service</a:t>
            </a:r>
            <a:r>
              <a:rPr lang="en-US" dirty="0"/>
              <a:t>, or </a:t>
            </a:r>
            <a:r>
              <a:rPr lang="en-US" b="1" dirty="0"/>
              <a:t>NIS</a:t>
            </a:r>
            <a:r>
              <a:rPr lang="en-US" dirty="0"/>
              <a:t>), and most of the industry adopted its use.</a:t>
            </a:r>
            <a:endParaRPr lang="en-IN" dirty="0"/>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
        <p:nvSpPr>
          <p:cNvPr id="4" name="Date Placeholder 3">
            <a:extLst>
              <a:ext uri="{FF2B5EF4-FFF2-40B4-BE49-F238E27FC236}">
                <a16:creationId xmlns:a16="http://schemas.microsoft.com/office/drawing/2014/main" id="{EE93F303-2DC5-462C-802F-3997016FA22B}"/>
              </a:ext>
            </a:extLst>
          </p:cNvPr>
          <p:cNvSpPr>
            <a:spLocks noGrp="1"/>
          </p:cNvSpPr>
          <p:nvPr>
            <p:ph type="dt" sz="half" idx="10"/>
          </p:nvPr>
        </p:nvSpPr>
        <p:spPr/>
        <p:txBody>
          <a:bodyPr/>
          <a:lstStyle/>
          <a:p>
            <a:fld id="{6D670F79-62E7-4C63-A285-3B64A0E5C018}" type="datetime1">
              <a:rPr lang="en-US" smtClean="0"/>
              <a:t>3/11/2022</a:t>
            </a:fld>
            <a:endParaRPr lang="en-US" dirty="0"/>
          </a:p>
        </p:txBody>
      </p:sp>
      <p:sp>
        <p:nvSpPr>
          <p:cNvPr id="6" name="Footer Placeholder 5">
            <a:extLst>
              <a:ext uri="{FF2B5EF4-FFF2-40B4-BE49-F238E27FC236}">
                <a16:creationId xmlns:a16="http://schemas.microsoft.com/office/drawing/2014/main" id="{ADF10046-E76A-41B1-84F8-E0E3152BB32E}"/>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B24181B9-414D-4539-8DB2-BC3B9B8EA6BB}"/>
              </a:ext>
            </a:extLst>
          </p:cNvPr>
          <p:cNvSpPr>
            <a:spLocks noGrp="1"/>
          </p:cNvSpPr>
          <p:nvPr>
            <p:ph type="sldNum" sz="quarter" idx="12"/>
          </p:nvPr>
        </p:nvSpPr>
        <p:spPr/>
        <p:txBody>
          <a:bodyPr/>
          <a:lstStyle/>
          <a:p>
            <a:fld id="{DA60BA0E-20D0-4E7C-B286-26C960A6788F}" type="slidenum">
              <a:rPr lang="en-IN" smtClean="0"/>
              <a:pPr/>
              <a:t>65</a:t>
            </a:fld>
            <a:endParaRPr lang="en-IN"/>
          </a:p>
        </p:txBody>
      </p:sp>
    </p:spTree>
    <p:extLst>
      <p:ext uri="{BB962C8B-B14F-4D97-AF65-F5344CB8AC3E}">
        <p14:creationId xmlns:p14="http://schemas.microsoft.com/office/powerpoint/2010/main" val="124343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 -Failure Modes</a:t>
            </a:r>
            <a:endParaRPr lang="en-IN" dirty="0"/>
          </a:p>
        </p:txBody>
      </p:sp>
      <p:sp>
        <p:nvSpPr>
          <p:cNvPr id="3" name="Content Placeholder 2"/>
          <p:cNvSpPr>
            <a:spLocks noGrp="1"/>
          </p:cNvSpPr>
          <p:nvPr>
            <p:ph idx="1"/>
          </p:nvPr>
        </p:nvSpPr>
        <p:spPr/>
        <p:txBody>
          <a:bodyPr/>
          <a:lstStyle/>
          <a:p>
            <a:r>
              <a:rPr lang="en-US" altLang="en-US" dirty="0"/>
              <a:t>All file systems have failure modes</a:t>
            </a:r>
          </a:p>
          <a:p>
            <a:pPr lvl="1"/>
            <a:r>
              <a:rPr lang="en-US" altLang="en-US" dirty="0"/>
              <a:t>For example corruption of directory structures or other non-user data, called </a:t>
            </a:r>
            <a:r>
              <a:rPr lang="en-US" altLang="en-US" b="1" dirty="0">
                <a:solidFill>
                  <a:srgbClr val="3366FF"/>
                </a:solidFill>
              </a:rPr>
              <a:t>metadata</a:t>
            </a:r>
          </a:p>
          <a:p>
            <a:r>
              <a:rPr lang="en-US" altLang="en-US" dirty="0"/>
              <a:t>Remote file systems add new failure modes, due to network failure, server failure</a:t>
            </a:r>
          </a:p>
          <a:p>
            <a:r>
              <a:rPr lang="en-US" altLang="en-US" dirty="0"/>
              <a:t>Recovery from failure can involve </a:t>
            </a:r>
            <a:r>
              <a:rPr lang="en-US" altLang="en-US" b="1" dirty="0">
                <a:solidFill>
                  <a:srgbClr val="3366FF"/>
                </a:solidFill>
              </a:rPr>
              <a:t>state information </a:t>
            </a:r>
            <a:r>
              <a:rPr lang="en-US" altLang="en-US" dirty="0"/>
              <a:t>about status of each remote request</a:t>
            </a:r>
          </a:p>
          <a:p>
            <a:r>
              <a:rPr lang="en-US" altLang="en-US" b="1" dirty="0">
                <a:solidFill>
                  <a:srgbClr val="3366FF"/>
                </a:solidFill>
              </a:rPr>
              <a:t>Stateless</a:t>
            </a:r>
            <a:r>
              <a:rPr lang="en-US" altLang="en-US" dirty="0"/>
              <a:t> protocols such as NFS v3 include all information in each request, allowing easy recovery but less security</a:t>
            </a:r>
          </a:p>
          <a:p>
            <a:endParaRPr lang="en-IN" dirty="0"/>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
        <p:nvSpPr>
          <p:cNvPr id="4" name="Date Placeholder 3">
            <a:extLst>
              <a:ext uri="{FF2B5EF4-FFF2-40B4-BE49-F238E27FC236}">
                <a16:creationId xmlns:a16="http://schemas.microsoft.com/office/drawing/2014/main" id="{F9E7DA13-5174-41D6-945D-1051016F8E4C}"/>
              </a:ext>
            </a:extLst>
          </p:cNvPr>
          <p:cNvSpPr>
            <a:spLocks noGrp="1"/>
          </p:cNvSpPr>
          <p:nvPr>
            <p:ph type="dt" sz="half" idx="10"/>
          </p:nvPr>
        </p:nvSpPr>
        <p:spPr/>
        <p:txBody>
          <a:bodyPr/>
          <a:lstStyle/>
          <a:p>
            <a:fld id="{48B80AED-F5CA-419B-94F6-F818E3709AE6}" type="datetime1">
              <a:rPr lang="en-US" smtClean="0"/>
              <a:t>3/11/2022</a:t>
            </a:fld>
            <a:endParaRPr lang="en-US" dirty="0"/>
          </a:p>
        </p:txBody>
      </p:sp>
      <p:sp>
        <p:nvSpPr>
          <p:cNvPr id="6" name="Footer Placeholder 5">
            <a:extLst>
              <a:ext uri="{FF2B5EF4-FFF2-40B4-BE49-F238E27FC236}">
                <a16:creationId xmlns:a16="http://schemas.microsoft.com/office/drawing/2014/main" id="{958675DF-B80C-4450-8B85-CD10B945CEBF}"/>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5859E6E6-601E-4093-97DD-3907F55D8141}"/>
              </a:ext>
            </a:extLst>
          </p:cNvPr>
          <p:cNvSpPr>
            <a:spLocks noGrp="1"/>
          </p:cNvSpPr>
          <p:nvPr>
            <p:ph type="sldNum" sz="quarter" idx="12"/>
          </p:nvPr>
        </p:nvSpPr>
        <p:spPr/>
        <p:txBody>
          <a:bodyPr/>
          <a:lstStyle/>
          <a:p>
            <a:fld id="{DA60BA0E-20D0-4E7C-B286-26C960A6788F}" type="slidenum">
              <a:rPr lang="en-IN" smtClean="0"/>
              <a:pPr/>
              <a:t>66</a:t>
            </a:fld>
            <a:endParaRPr lang="en-IN"/>
          </a:p>
        </p:txBody>
      </p:sp>
    </p:spTree>
    <p:extLst>
      <p:ext uri="{BB962C8B-B14F-4D97-AF65-F5344CB8AC3E}">
        <p14:creationId xmlns:p14="http://schemas.microsoft.com/office/powerpoint/2010/main" val="64451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76200"/>
            <a:ext cx="9220200" cy="1143000"/>
          </a:xfrm>
        </p:spPr>
        <p:txBody>
          <a:bodyPr>
            <a:normAutofit fontScale="90000"/>
          </a:bodyPr>
          <a:lstStyle/>
          <a:p>
            <a:r>
              <a:rPr lang="en-US" dirty="0"/>
              <a:t>File Sharing-Consistency Semantics</a:t>
            </a:r>
            <a:endParaRPr lang="en-IN" dirty="0"/>
          </a:p>
        </p:txBody>
      </p:sp>
      <p:sp>
        <p:nvSpPr>
          <p:cNvPr id="3" name="Content Placeholder 2"/>
          <p:cNvSpPr>
            <a:spLocks noGrp="1"/>
          </p:cNvSpPr>
          <p:nvPr>
            <p:ph idx="1"/>
          </p:nvPr>
        </p:nvSpPr>
        <p:spPr/>
        <p:txBody>
          <a:bodyPr>
            <a:normAutofit lnSpcReduction="10000"/>
          </a:bodyPr>
          <a:lstStyle/>
          <a:p>
            <a:r>
              <a:rPr lang="en-US" b="1" dirty="0"/>
              <a:t>Consistency semantics </a:t>
            </a:r>
            <a:r>
              <a:rPr lang="en-US" dirty="0"/>
              <a:t>represent an important criterion for evaluating any file system that supports file sharing.</a:t>
            </a:r>
          </a:p>
          <a:p>
            <a:r>
              <a:rPr lang="en-US" dirty="0"/>
              <a:t>These semantics specify how multiple users of a system are to access a shared file simultaneously.</a:t>
            </a:r>
          </a:p>
          <a:p>
            <a:r>
              <a:rPr lang="en-US" dirty="0"/>
              <a:t> In particular, they specify when modifications of data by one user will be observable by other users. </a:t>
            </a:r>
          </a:p>
          <a:p>
            <a:r>
              <a:rPr lang="en-US" dirty="0"/>
              <a:t>These semantics are typically implemented as code with the file system.</a:t>
            </a:r>
          </a:p>
          <a:p>
            <a:r>
              <a:rPr lang="en-US" dirty="0"/>
              <a:t>Consistency semantics are directly related to the process synchronization </a:t>
            </a:r>
            <a:r>
              <a:rPr lang="en-IN" dirty="0"/>
              <a:t>algorithms</a:t>
            </a:r>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
        <p:nvSpPr>
          <p:cNvPr id="5" name="Date Placeholder 4">
            <a:extLst>
              <a:ext uri="{FF2B5EF4-FFF2-40B4-BE49-F238E27FC236}">
                <a16:creationId xmlns:a16="http://schemas.microsoft.com/office/drawing/2014/main" id="{6DE346A5-781C-4DC8-82C4-CC9FE7C9977E}"/>
              </a:ext>
            </a:extLst>
          </p:cNvPr>
          <p:cNvSpPr>
            <a:spLocks noGrp="1"/>
          </p:cNvSpPr>
          <p:nvPr>
            <p:ph type="dt" sz="half" idx="10"/>
          </p:nvPr>
        </p:nvSpPr>
        <p:spPr/>
        <p:txBody>
          <a:bodyPr/>
          <a:lstStyle/>
          <a:p>
            <a:fld id="{57C719B3-64DF-4EFA-8FB0-9CA2143E552E}" type="datetime1">
              <a:rPr lang="en-US" smtClean="0"/>
              <a:t>3/11/2022</a:t>
            </a:fld>
            <a:endParaRPr lang="en-US" dirty="0"/>
          </a:p>
        </p:txBody>
      </p:sp>
      <p:sp>
        <p:nvSpPr>
          <p:cNvPr id="6" name="Footer Placeholder 5">
            <a:extLst>
              <a:ext uri="{FF2B5EF4-FFF2-40B4-BE49-F238E27FC236}">
                <a16:creationId xmlns:a16="http://schemas.microsoft.com/office/drawing/2014/main" id="{77588732-2C0A-4F8C-B806-0FB2709832DD}"/>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81106703-0998-4FCA-B72A-F8C250758B24}"/>
              </a:ext>
            </a:extLst>
          </p:cNvPr>
          <p:cNvSpPr>
            <a:spLocks noGrp="1"/>
          </p:cNvSpPr>
          <p:nvPr>
            <p:ph type="sldNum" sz="quarter" idx="12"/>
          </p:nvPr>
        </p:nvSpPr>
        <p:spPr/>
        <p:txBody>
          <a:bodyPr/>
          <a:lstStyle/>
          <a:p>
            <a:fld id="{DA60BA0E-20D0-4E7C-B286-26C960A6788F}" type="slidenum">
              <a:rPr lang="en-IN" smtClean="0"/>
              <a:pPr/>
              <a:t>67</a:t>
            </a:fld>
            <a:endParaRPr lang="en-IN"/>
          </a:p>
        </p:txBody>
      </p:sp>
    </p:spTree>
    <p:extLst>
      <p:ext uri="{BB962C8B-B14F-4D97-AF65-F5344CB8AC3E}">
        <p14:creationId xmlns:p14="http://schemas.microsoft.com/office/powerpoint/2010/main" val="335253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 - Consistency Semantics</a:t>
            </a:r>
            <a:endParaRPr lang="en-IN" dirty="0"/>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905965" y="200730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Consistency Semantics</a:t>
            </a:r>
            <a:endParaRPr lang="en-IN" sz="2399" dirty="0"/>
          </a:p>
        </p:txBody>
      </p:sp>
      <p:sp>
        <p:nvSpPr>
          <p:cNvPr id="5" name="Rectangle 4"/>
          <p:cNvSpPr/>
          <p:nvPr/>
        </p:nvSpPr>
        <p:spPr>
          <a:xfrm>
            <a:off x="7875742"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Immutable Shared File Semantics</a:t>
            </a:r>
            <a:endParaRPr lang="en-IN" sz="2399" dirty="0"/>
          </a:p>
        </p:txBody>
      </p:sp>
      <p:sp>
        <p:nvSpPr>
          <p:cNvPr id="6" name="Rectangle 5"/>
          <p:cNvSpPr/>
          <p:nvPr/>
        </p:nvSpPr>
        <p:spPr>
          <a:xfrm>
            <a:off x="4400641"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Session Semantics		</a:t>
            </a:r>
            <a:endParaRPr lang="en-IN" sz="2399" dirty="0"/>
          </a:p>
        </p:txBody>
      </p:sp>
      <p:sp>
        <p:nvSpPr>
          <p:cNvPr id="7" name="Rectangle 6"/>
          <p:cNvSpPr/>
          <p:nvPr/>
        </p:nvSpPr>
        <p:spPr>
          <a:xfrm>
            <a:off x="866673" y="4482661"/>
            <a:ext cx="3039291" cy="842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UNIX-Semantics</a:t>
            </a:r>
            <a:endParaRPr lang="en-IN" sz="2399" dirty="0"/>
          </a:p>
        </p:txBody>
      </p:sp>
      <p:sp>
        <p:nvSpPr>
          <p:cNvPr id="10" name="Down Arrow 9"/>
          <p:cNvSpPr/>
          <p:nvPr/>
        </p:nvSpPr>
        <p:spPr>
          <a:xfrm>
            <a:off x="5318760" y="2850229"/>
            <a:ext cx="451145" cy="16324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1" name="Rectangle 10"/>
          <p:cNvSpPr/>
          <p:nvPr/>
        </p:nvSpPr>
        <p:spPr>
          <a:xfrm>
            <a:off x="2062552" y="3455713"/>
            <a:ext cx="6963559" cy="237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2" name="Down Arrow 11"/>
          <p:cNvSpPr/>
          <p:nvPr/>
        </p:nvSpPr>
        <p:spPr>
          <a:xfrm>
            <a:off x="1974253" y="3666445"/>
            <a:ext cx="320551" cy="816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3" name="Down Arrow 12"/>
          <p:cNvSpPr/>
          <p:nvPr/>
        </p:nvSpPr>
        <p:spPr>
          <a:xfrm>
            <a:off x="8790396" y="3666444"/>
            <a:ext cx="320551" cy="816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pic>
        <p:nvPicPr>
          <p:cNvPr id="15" name="Picture 14"/>
          <p:cNvPicPr>
            <a:picLocks noChangeAspect="1"/>
          </p:cNvPicPr>
          <p:nvPr/>
        </p:nvPicPr>
        <p:blipFill>
          <a:blip r:embed="rId2"/>
          <a:stretch>
            <a:fillRect/>
          </a:stretch>
        </p:blipFill>
        <p:spPr>
          <a:xfrm>
            <a:off x="9322547" y="-93211"/>
            <a:ext cx="2866278" cy="1590261"/>
          </a:xfrm>
          <a:prstGeom prst="rect">
            <a:avLst/>
          </a:prstGeom>
        </p:spPr>
      </p:pic>
      <p:sp>
        <p:nvSpPr>
          <p:cNvPr id="8" name="Date Placeholder 7">
            <a:extLst>
              <a:ext uri="{FF2B5EF4-FFF2-40B4-BE49-F238E27FC236}">
                <a16:creationId xmlns:a16="http://schemas.microsoft.com/office/drawing/2014/main" id="{1906AABA-8467-4115-842F-AD5C34727FDD}"/>
              </a:ext>
            </a:extLst>
          </p:cNvPr>
          <p:cNvSpPr>
            <a:spLocks noGrp="1"/>
          </p:cNvSpPr>
          <p:nvPr>
            <p:ph type="dt" sz="half" idx="10"/>
          </p:nvPr>
        </p:nvSpPr>
        <p:spPr/>
        <p:txBody>
          <a:bodyPr/>
          <a:lstStyle/>
          <a:p>
            <a:fld id="{12D37343-E403-4ECD-B3DE-68E16EB49178}" type="datetime1">
              <a:rPr lang="en-US" smtClean="0"/>
              <a:t>3/11/2022</a:t>
            </a:fld>
            <a:endParaRPr lang="en-US" dirty="0"/>
          </a:p>
        </p:txBody>
      </p:sp>
      <p:sp>
        <p:nvSpPr>
          <p:cNvPr id="9" name="Footer Placeholder 8">
            <a:extLst>
              <a:ext uri="{FF2B5EF4-FFF2-40B4-BE49-F238E27FC236}">
                <a16:creationId xmlns:a16="http://schemas.microsoft.com/office/drawing/2014/main" id="{22299DE6-B2B5-42B6-921C-7A959FAA624D}"/>
              </a:ext>
            </a:extLst>
          </p:cNvPr>
          <p:cNvSpPr>
            <a:spLocks noGrp="1"/>
          </p:cNvSpPr>
          <p:nvPr>
            <p:ph type="ftr" sz="quarter" idx="11"/>
          </p:nvPr>
        </p:nvSpPr>
        <p:spPr/>
        <p:txBody>
          <a:bodyPr/>
          <a:lstStyle/>
          <a:p>
            <a:r>
              <a:rPr lang="en-IN"/>
              <a:t>Department of CSE</a:t>
            </a:r>
          </a:p>
        </p:txBody>
      </p:sp>
      <p:sp>
        <p:nvSpPr>
          <p:cNvPr id="14" name="Slide Number Placeholder 13">
            <a:extLst>
              <a:ext uri="{FF2B5EF4-FFF2-40B4-BE49-F238E27FC236}">
                <a16:creationId xmlns:a16="http://schemas.microsoft.com/office/drawing/2014/main" id="{C02B690F-9838-4222-89D1-3C05B18176F1}"/>
              </a:ext>
            </a:extLst>
          </p:cNvPr>
          <p:cNvSpPr>
            <a:spLocks noGrp="1"/>
          </p:cNvSpPr>
          <p:nvPr>
            <p:ph type="sldNum" sz="quarter" idx="12"/>
          </p:nvPr>
        </p:nvSpPr>
        <p:spPr/>
        <p:txBody>
          <a:bodyPr/>
          <a:lstStyle/>
          <a:p>
            <a:fld id="{DA60BA0E-20D0-4E7C-B286-26C960A6788F}" type="slidenum">
              <a:rPr lang="en-IN" smtClean="0"/>
              <a:pPr/>
              <a:t>68</a:t>
            </a:fld>
            <a:endParaRPr lang="en-IN"/>
          </a:p>
        </p:txBody>
      </p:sp>
    </p:spTree>
    <p:extLst>
      <p:ext uri="{BB962C8B-B14F-4D97-AF65-F5344CB8AC3E}">
        <p14:creationId xmlns:p14="http://schemas.microsoft.com/office/powerpoint/2010/main" val="60234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Sharing-Consistency Semantics-</a:t>
            </a:r>
            <a:br>
              <a:rPr lang="en-US" dirty="0"/>
            </a:br>
            <a:r>
              <a:rPr lang="en-US" dirty="0"/>
              <a:t>Unix Semantics</a:t>
            </a:r>
            <a:endParaRPr lang="en-IN" dirty="0"/>
          </a:p>
        </p:txBody>
      </p:sp>
      <p:sp>
        <p:nvSpPr>
          <p:cNvPr id="3" name="Content Placeholder 2"/>
          <p:cNvSpPr>
            <a:spLocks noGrp="1"/>
          </p:cNvSpPr>
          <p:nvPr>
            <p:ph idx="1"/>
          </p:nvPr>
        </p:nvSpPr>
        <p:spPr/>
        <p:txBody>
          <a:bodyPr>
            <a:normAutofit/>
          </a:bodyPr>
          <a:lstStyle/>
          <a:p>
            <a:r>
              <a:rPr lang="en-US" dirty="0"/>
              <a:t>The UNIX file system  uses the following consistency semantics:</a:t>
            </a:r>
          </a:p>
          <a:p>
            <a:pPr lvl="1"/>
            <a:r>
              <a:rPr lang="en-US" dirty="0"/>
              <a:t> Writes to an open file by a user are visible immediately to other users who </a:t>
            </a:r>
            <a:r>
              <a:rPr lang="en-IN" dirty="0"/>
              <a:t>have this file open.</a:t>
            </a:r>
          </a:p>
          <a:p>
            <a:pPr lvl="1"/>
            <a:r>
              <a:rPr lang="en-US" dirty="0"/>
              <a:t> One mode of sharing allows users to share the pointer of current location into the file. Thus, the advancing of the pointer by one user affects all sharing users. Here, a file has a single image that interleaves all accesses, </a:t>
            </a:r>
            <a:r>
              <a:rPr lang="en-IN" dirty="0"/>
              <a:t>regardless of their origin.</a:t>
            </a:r>
          </a:p>
        </p:txBody>
      </p:sp>
      <p:pic>
        <p:nvPicPr>
          <p:cNvPr id="5" name="Picture 4"/>
          <p:cNvPicPr>
            <a:picLocks noChangeAspect="1"/>
          </p:cNvPicPr>
          <p:nvPr/>
        </p:nvPicPr>
        <p:blipFill>
          <a:blip r:embed="rId2"/>
          <a:stretch>
            <a:fillRect/>
          </a:stretch>
        </p:blipFill>
        <p:spPr>
          <a:xfrm>
            <a:off x="9322547" y="-93211"/>
            <a:ext cx="2866278" cy="1590261"/>
          </a:xfrm>
          <a:prstGeom prst="rect">
            <a:avLst/>
          </a:prstGeom>
        </p:spPr>
      </p:pic>
      <p:sp>
        <p:nvSpPr>
          <p:cNvPr id="4" name="Date Placeholder 3">
            <a:extLst>
              <a:ext uri="{FF2B5EF4-FFF2-40B4-BE49-F238E27FC236}">
                <a16:creationId xmlns:a16="http://schemas.microsoft.com/office/drawing/2014/main" id="{60C24331-7CB1-49CB-B346-EE8945C00236}"/>
              </a:ext>
            </a:extLst>
          </p:cNvPr>
          <p:cNvSpPr>
            <a:spLocks noGrp="1"/>
          </p:cNvSpPr>
          <p:nvPr>
            <p:ph type="dt" sz="half" idx="10"/>
          </p:nvPr>
        </p:nvSpPr>
        <p:spPr/>
        <p:txBody>
          <a:bodyPr/>
          <a:lstStyle/>
          <a:p>
            <a:fld id="{81488964-7A17-44A4-9113-8419C958E167}" type="datetime1">
              <a:rPr lang="en-US" smtClean="0"/>
              <a:t>3/11/2022</a:t>
            </a:fld>
            <a:endParaRPr lang="en-US" dirty="0"/>
          </a:p>
        </p:txBody>
      </p:sp>
      <p:sp>
        <p:nvSpPr>
          <p:cNvPr id="6" name="Footer Placeholder 5">
            <a:extLst>
              <a:ext uri="{FF2B5EF4-FFF2-40B4-BE49-F238E27FC236}">
                <a16:creationId xmlns:a16="http://schemas.microsoft.com/office/drawing/2014/main" id="{D7D55189-851B-4E65-A970-45176344BF75}"/>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8E53D8FF-6042-425E-9C70-45854ED6B40B}"/>
              </a:ext>
            </a:extLst>
          </p:cNvPr>
          <p:cNvSpPr>
            <a:spLocks noGrp="1"/>
          </p:cNvSpPr>
          <p:nvPr>
            <p:ph type="sldNum" sz="quarter" idx="12"/>
          </p:nvPr>
        </p:nvSpPr>
        <p:spPr/>
        <p:txBody>
          <a:bodyPr/>
          <a:lstStyle/>
          <a:p>
            <a:fld id="{DA60BA0E-20D0-4E7C-B286-26C960A6788F}" type="slidenum">
              <a:rPr lang="en-IN" smtClean="0"/>
              <a:pPr/>
              <a:t>69</a:t>
            </a:fld>
            <a:endParaRPr lang="en-IN"/>
          </a:p>
        </p:txBody>
      </p:sp>
    </p:spTree>
    <p:extLst>
      <p:ext uri="{BB962C8B-B14F-4D97-AF65-F5344CB8AC3E}">
        <p14:creationId xmlns:p14="http://schemas.microsoft.com/office/powerpoint/2010/main" val="378491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lstStyle/>
          <a:p>
            <a:r>
              <a:rPr lang="en-US" altLang="en-US" dirty="0"/>
              <a:t>Moving-head Disk Mechanism</a:t>
            </a:r>
            <a:endParaRPr lang="en-US" dirty="0"/>
          </a:p>
        </p:txBody>
      </p:sp>
      <p:pic>
        <p:nvPicPr>
          <p:cNvPr id="4" name="Picture 1" descr="10_0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8812" y="1219200"/>
            <a:ext cx="7042149"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DA60BA0E-20D0-4E7C-B286-26C960A6788F}" type="slidenum">
              <a:rPr lang="en-US" smtClean="0"/>
              <a:pPr/>
              <a:t>7</a:t>
            </a:fld>
            <a:endParaRPr lang="en-US"/>
          </a:p>
        </p:txBody>
      </p:sp>
      <p:sp>
        <p:nvSpPr>
          <p:cNvPr id="3" name="Date Placeholder 2">
            <a:extLst>
              <a:ext uri="{FF2B5EF4-FFF2-40B4-BE49-F238E27FC236}">
                <a16:creationId xmlns:a16="http://schemas.microsoft.com/office/drawing/2014/main" id="{38179B8A-C90A-4060-9D35-D556DCB9DB8D}"/>
              </a:ext>
            </a:extLst>
          </p:cNvPr>
          <p:cNvSpPr>
            <a:spLocks noGrp="1"/>
          </p:cNvSpPr>
          <p:nvPr>
            <p:ph type="dt" sz="half" idx="10"/>
          </p:nvPr>
        </p:nvSpPr>
        <p:spPr/>
        <p:txBody>
          <a:bodyPr/>
          <a:lstStyle/>
          <a:p>
            <a:fld id="{C5E6E8BA-4B8C-4CB5-AEE2-F887D8AF72E9}" type="datetime1">
              <a:rPr lang="en-US" smtClean="0"/>
              <a:t>3/11/2022</a:t>
            </a:fld>
            <a:endParaRPr lang="en-US" dirty="0"/>
          </a:p>
        </p:txBody>
      </p:sp>
      <p:sp>
        <p:nvSpPr>
          <p:cNvPr id="6" name="Footer Placeholder 5">
            <a:extLst>
              <a:ext uri="{FF2B5EF4-FFF2-40B4-BE49-F238E27FC236}">
                <a16:creationId xmlns:a16="http://schemas.microsoft.com/office/drawing/2014/main" id="{72926A9C-D983-445E-9E19-B4A72400AD50}"/>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12807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76200"/>
            <a:ext cx="11047651" cy="1219200"/>
          </a:xfrm>
        </p:spPr>
        <p:txBody>
          <a:bodyPr>
            <a:normAutofit fontScale="90000"/>
          </a:bodyPr>
          <a:lstStyle/>
          <a:p>
            <a:r>
              <a:rPr lang="en-US" dirty="0"/>
              <a:t>File Sharing-Consistency Semantics-</a:t>
            </a:r>
            <a:br>
              <a:rPr lang="en-US" dirty="0"/>
            </a:br>
            <a:r>
              <a:rPr lang="en-US" dirty="0"/>
              <a:t>Session  Semantics</a:t>
            </a:r>
            <a:endParaRPr lang="en-IN" dirty="0"/>
          </a:p>
        </p:txBody>
      </p:sp>
      <p:sp>
        <p:nvSpPr>
          <p:cNvPr id="3" name="Content Placeholder 2"/>
          <p:cNvSpPr>
            <a:spLocks noGrp="1"/>
          </p:cNvSpPr>
          <p:nvPr>
            <p:ph idx="1"/>
          </p:nvPr>
        </p:nvSpPr>
        <p:spPr/>
        <p:txBody>
          <a:bodyPr>
            <a:normAutofit/>
          </a:bodyPr>
          <a:lstStyle/>
          <a:p>
            <a:r>
              <a:rPr lang="en-US" dirty="0"/>
              <a:t>The Andrew file system (</a:t>
            </a:r>
            <a:r>
              <a:rPr lang="en-US" dirty="0" err="1"/>
              <a:t>OpenAFS</a:t>
            </a:r>
            <a:r>
              <a:rPr lang="en-US" dirty="0"/>
              <a:t>) uses the following consistency semantics:</a:t>
            </a:r>
          </a:p>
          <a:p>
            <a:pPr lvl="1"/>
            <a:r>
              <a:rPr lang="en-US" dirty="0"/>
              <a:t> Writes to an open file by a user are not visible immediately to other users that have the same file open.</a:t>
            </a:r>
          </a:p>
          <a:p>
            <a:pPr lvl="1"/>
            <a:r>
              <a:rPr lang="en-US" dirty="0"/>
              <a:t>Once a file is closed, the changes made to it are visible only in sessions starting later. Already open instances of the file do not reflect these changes.</a:t>
            </a:r>
          </a:p>
          <a:p>
            <a:r>
              <a:rPr lang="en-US" dirty="0"/>
              <a:t>According to these semantics, a file may be associated temporarily with several (possibly different) images at the same time.</a:t>
            </a:r>
            <a:endParaRPr lang="en-IN" dirty="0"/>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
        <p:nvSpPr>
          <p:cNvPr id="5" name="Date Placeholder 4">
            <a:extLst>
              <a:ext uri="{FF2B5EF4-FFF2-40B4-BE49-F238E27FC236}">
                <a16:creationId xmlns:a16="http://schemas.microsoft.com/office/drawing/2014/main" id="{99F4A62D-DF38-4CA8-B900-5C4EDEB51787}"/>
              </a:ext>
            </a:extLst>
          </p:cNvPr>
          <p:cNvSpPr>
            <a:spLocks noGrp="1"/>
          </p:cNvSpPr>
          <p:nvPr>
            <p:ph type="dt" sz="half" idx="10"/>
          </p:nvPr>
        </p:nvSpPr>
        <p:spPr/>
        <p:txBody>
          <a:bodyPr/>
          <a:lstStyle/>
          <a:p>
            <a:fld id="{322B044D-8A18-4248-BD4A-9E69C49DAB95}" type="datetime1">
              <a:rPr lang="en-US" smtClean="0"/>
              <a:t>3/11/2022</a:t>
            </a:fld>
            <a:endParaRPr lang="en-US" dirty="0"/>
          </a:p>
        </p:txBody>
      </p:sp>
      <p:sp>
        <p:nvSpPr>
          <p:cNvPr id="6" name="Footer Placeholder 5">
            <a:extLst>
              <a:ext uri="{FF2B5EF4-FFF2-40B4-BE49-F238E27FC236}">
                <a16:creationId xmlns:a16="http://schemas.microsoft.com/office/drawing/2014/main" id="{17C8C5CE-20AF-46F9-8B72-B42A94E48368}"/>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5C114F1C-040F-4A70-85AC-CC1BCD9A9647}"/>
              </a:ext>
            </a:extLst>
          </p:cNvPr>
          <p:cNvSpPr>
            <a:spLocks noGrp="1"/>
          </p:cNvSpPr>
          <p:nvPr>
            <p:ph type="sldNum" sz="quarter" idx="12"/>
          </p:nvPr>
        </p:nvSpPr>
        <p:spPr/>
        <p:txBody>
          <a:bodyPr/>
          <a:lstStyle/>
          <a:p>
            <a:fld id="{DA60BA0E-20D0-4E7C-B286-26C960A6788F}" type="slidenum">
              <a:rPr lang="en-IN" smtClean="0"/>
              <a:pPr/>
              <a:t>70</a:t>
            </a:fld>
            <a:endParaRPr lang="en-IN"/>
          </a:p>
        </p:txBody>
      </p:sp>
    </p:spTree>
    <p:extLst>
      <p:ext uri="{BB962C8B-B14F-4D97-AF65-F5344CB8AC3E}">
        <p14:creationId xmlns:p14="http://schemas.microsoft.com/office/powerpoint/2010/main" val="261805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1274663" cy="1295400"/>
          </a:xfrm>
        </p:spPr>
        <p:txBody>
          <a:bodyPr/>
          <a:lstStyle/>
          <a:p>
            <a:r>
              <a:rPr lang="en-US" dirty="0"/>
              <a:t>File Sharing-Consistency Semantics-</a:t>
            </a:r>
            <a:r>
              <a:rPr lang="en-IN" b="1" dirty="0"/>
              <a:t>Immutable-Shared-Files</a:t>
            </a:r>
            <a:r>
              <a:rPr lang="en-US" dirty="0"/>
              <a:t> Semantics</a:t>
            </a:r>
            <a:endParaRPr lang="en-IN" dirty="0"/>
          </a:p>
        </p:txBody>
      </p:sp>
      <p:sp>
        <p:nvSpPr>
          <p:cNvPr id="3" name="Content Placeholder 2"/>
          <p:cNvSpPr>
            <a:spLocks noGrp="1"/>
          </p:cNvSpPr>
          <p:nvPr>
            <p:ph idx="1"/>
          </p:nvPr>
        </p:nvSpPr>
        <p:spPr/>
        <p:txBody>
          <a:bodyPr/>
          <a:lstStyle/>
          <a:p>
            <a:r>
              <a:rPr lang="en-US" dirty="0"/>
              <a:t>A unique approach is that of </a:t>
            </a:r>
            <a:r>
              <a:rPr lang="en-US" b="1" dirty="0"/>
              <a:t>immutable shared files</a:t>
            </a:r>
            <a:r>
              <a:rPr lang="en-US" dirty="0"/>
              <a:t>. </a:t>
            </a:r>
          </a:p>
          <a:p>
            <a:r>
              <a:rPr lang="en-US" dirty="0"/>
              <a:t>Once a file is declared as shared by its creator, it cannot be modified. An immutable file has two key properties: its name may not be reused, and its contents may not be altered.</a:t>
            </a:r>
          </a:p>
          <a:p>
            <a:r>
              <a:rPr lang="en-US" dirty="0"/>
              <a:t>Thus, the name of an immutable file signifies that the contents of the file are fixed. </a:t>
            </a:r>
          </a:p>
          <a:p>
            <a:r>
              <a:rPr lang="en-US" dirty="0"/>
              <a:t>The implementation of these semantics in a distributed system</a:t>
            </a:r>
            <a:endParaRPr lang="en-IN" dirty="0"/>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
        <p:nvSpPr>
          <p:cNvPr id="5" name="Date Placeholder 4">
            <a:extLst>
              <a:ext uri="{FF2B5EF4-FFF2-40B4-BE49-F238E27FC236}">
                <a16:creationId xmlns:a16="http://schemas.microsoft.com/office/drawing/2014/main" id="{91CFFD15-2A11-45AC-BE19-0DB4AC634BB2}"/>
              </a:ext>
            </a:extLst>
          </p:cNvPr>
          <p:cNvSpPr>
            <a:spLocks noGrp="1"/>
          </p:cNvSpPr>
          <p:nvPr>
            <p:ph type="dt" sz="half" idx="10"/>
          </p:nvPr>
        </p:nvSpPr>
        <p:spPr/>
        <p:txBody>
          <a:bodyPr/>
          <a:lstStyle/>
          <a:p>
            <a:fld id="{BF640295-7EFC-42BB-86E9-CBE403D7B029}" type="datetime1">
              <a:rPr lang="en-US" smtClean="0"/>
              <a:t>3/11/2022</a:t>
            </a:fld>
            <a:endParaRPr lang="en-US" dirty="0"/>
          </a:p>
        </p:txBody>
      </p:sp>
      <p:sp>
        <p:nvSpPr>
          <p:cNvPr id="6" name="Footer Placeholder 5">
            <a:extLst>
              <a:ext uri="{FF2B5EF4-FFF2-40B4-BE49-F238E27FC236}">
                <a16:creationId xmlns:a16="http://schemas.microsoft.com/office/drawing/2014/main" id="{EE92145D-6E2B-4377-886B-9DF3594E7FFD}"/>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D5D5BC86-8334-43F4-89D3-E6430BF1448E}"/>
              </a:ext>
            </a:extLst>
          </p:cNvPr>
          <p:cNvSpPr>
            <a:spLocks noGrp="1"/>
          </p:cNvSpPr>
          <p:nvPr>
            <p:ph type="sldNum" sz="quarter" idx="12"/>
          </p:nvPr>
        </p:nvSpPr>
        <p:spPr/>
        <p:txBody>
          <a:bodyPr/>
          <a:lstStyle/>
          <a:p>
            <a:fld id="{DA60BA0E-20D0-4E7C-B286-26C960A6788F}" type="slidenum">
              <a:rPr lang="en-IN" smtClean="0"/>
              <a:pPr/>
              <a:t>71</a:t>
            </a:fld>
            <a:endParaRPr lang="en-IN"/>
          </a:p>
        </p:txBody>
      </p:sp>
    </p:spTree>
    <p:extLst>
      <p:ext uri="{BB962C8B-B14F-4D97-AF65-F5344CB8AC3E}">
        <p14:creationId xmlns:p14="http://schemas.microsoft.com/office/powerpoint/2010/main" val="123538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Protection-Objective</a:t>
            </a:r>
            <a:endParaRPr lang="en-IN" dirty="0"/>
          </a:p>
        </p:txBody>
      </p:sp>
      <p:sp>
        <p:nvSpPr>
          <p:cNvPr id="3" name="Content Placeholder 2"/>
          <p:cNvSpPr>
            <a:spLocks noGrp="1"/>
          </p:cNvSpPr>
          <p:nvPr>
            <p:ph idx="1"/>
          </p:nvPr>
        </p:nvSpPr>
        <p:spPr/>
        <p:txBody>
          <a:bodyPr>
            <a:normAutofit fontScale="92500" lnSpcReduction="20000"/>
          </a:bodyPr>
          <a:lstStyle/>
          <a:p>
            <a:r>
              <a:rPr lang="en-US" dirty="0"/>
              <a:t>When information is stored in a computer system, we want to keep it safe from physical damage (the issue of reliability) and improper access (the issue </a:t>
            </a:r>
            <a:r>
              <a:rPr lang="en-IN" dirty="0"/>
              <a:t>of protection).</a:t>
            </a:r>
          </a:p>
          <a:p>
            <a:r>
              <a:rPr lang="en-US" dirty="0"/>
              <a:t>Reliability is generally provided by duplicate copies of files. </a:t>
            </a:r>
          </a:p>
          <a:p>
            <a:r>
              <a:rPr lang="en-US" dirty="0"/>
              <a:t>Many computers have systems programs that automatically (or through computer-operator intervention) copy disk files to tape at regular intervals (once per day or week or month) to maintain a copy should a file system be accidentally destroyed.</a:t>
            </a:r>
          </a:p>
          <a:p>
            <a:r>
              <a:rPr lang="en-US" dirty="0"/>
              <a:t>File systems can be damaged by hardware problems (such as errors in reading or writing), power surges or failures, head crashes, dirt, temperature extremes, and vandalism. </a:t>
            </a:r>
          </a:p>
          <a:p>
            <a:r>
              <a:rPr lang="en-US" dirty="0"/>
              <a:t>Files may be deleted accidentally. Bugs in the file-system software can also cause file contents to be lost</a:t>
            </a:r>
            <a:endParaRPr lang="en-IN" dirty="0"/>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
        <p:nvSpPr>
          <p:cNvPr id="5" name="Date Placeholder 4">
            <a:extLst>
              <a:ext uri="{FF2B5EF4-FFF2-40B4-BE49-F238E27FC236}">
                <a16:creationId xmlns:a16="http://schemas.microsoft.com/office/drawing/2014/main" id="{2BE6146D-082D-4F24-AC1D-125F0B8BAA36}"/>
              </a:ext>
            </a:extLst>
          </p:cNvPr>
          <p:cNvSpPr>
            <a:spLocks noGrp="1"/>
          </p:cNvSpPr>
          <p:nvPr>
            <p:ph type="dt" sz="half" idx="10"/>
          </p:nvPr>
        </p:nvSpPr>
        <p:spPr/>
        <p:txBody>
          <a:bodyPr/>
          <a:lstStyle/>
          <a:p>
            <a:fld id="{A323E5AD-695E-4874-A84B-58D70FA82E9A}" type="datetime1">
              <a:rPr lang="en-US" smtClean="0"/>
              <a:t>3/11/2022</a:t>
            </a:fld>
            <a:endParaRPr lang="en-US" dirty="0"/>
          </a:p>
        </p:txBody>
      </p:sp>
      <p:sp>
        <p:nvSpPr>
          <p:cNvPr id="6" name="Footer Placeholder 5">
            <a:extLst>
              <a:ext uri="{FF2B5EF4-FFF2-40B4-BE49-F238E27FC236}">
                <a16:creationId xmlns:a16="http://schemas.microsoft.com/office/drawing/2014/main" id="{C8D67F3C-37A6-48FC-85D6-EEEBFF4BB4AF}"/>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6349114A-91B6-4F79-8D2A-1AC415E62CAD}"/>
              </a:ext>
            </a:extLst>
          </p:cNvPr>
          <p:cNvSpPr>
            <a:spLocks noGrp="1"/>
          </p:cNvSpPr>
          <p:nvPr>
            <p:ph type="sldNum" sz="quarter" idx="12"/>
          </p:nvPr>
        </p:nvSpPr>
        <p:spPr/>
        <p:txBody>
          <a:bodyPr/>
          <a:lstStyle/>
          <a:p>
            <a:fld id="{DA60BA0E-20D0-4E7C-B286-26C960A6788F}" type="slidenum">
              <a:rPr lang="en-IN" smtClean="0"/>
              <a:pPr/>
              <a:t>72</a:t>
            </a:fld>
            <a:endParaRPr lang="en-IN"/>
          </a:p>
        </p:txBody>
      </p:sp>
    </p:spTree>
    <p:extLst>
      <p:ext uri="{BB962C8B-B14F-4D97-AF65-F5344CB8AC3E}">
        <p14:creationId xmlns:p14="http://schemas.microsoft.com/office/powerpoint/2010/main" val="206816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a:t>
            </a:r>
            <a:endParaRPr lang="en-IN" dirty="0"/>
          </a:p>
        </p:txBody>
      </p:sp>
      <p:sp>
        <p:nvSpPr>
          <p:cNvPr id="3" name="Content Placeholder 2"/>
          <p:cNvSpPr>
            <a:spLocks noGrp="1"/>
          </p:cNvSpPr>
          <p:nvPr>
            <p:ph idx="1"/>
          </p:nvPr>
        </p:nvSpPr>
        <p:spPr/>
        <p:txBody>
          <a:bodyPr>
            <a:normAutofit/>
          </a:bodyPr>
          <a:lstStyle/>
          <a:p>
            <a:r>
              <a:rPr lang="en-US" dirty="0"/>
              <a:t>Protection can be provided in many ways. Protection mechanisms provide controlled access by limiting the types of file access that can be made.</a:t>
            </a:r>
          </a:p>
          <a:p>
            <a:pPr lvl="1"/>
            <a:r>
              <a:rPr lang="en-US" b="1" dirty="0"/>
              <a:t>Read</a:t>
            </a:r>
            <a:r>
              <a:rPr lang="en-US" dirty="0"/>
              <a:t>. Read from the file.</a:t>
            </a:r>
          </a:p>
          <a:p>
            <a:pPr lvl="1"/>
            <a:r>
              <a:rPr lang="en-US" dirty="0"/>
              <a:t> </a:t>
            </a:r>
            <a:r>
              <a:rPr lang="en-US" b="1" dirty="0"/>
              <a:t>Write</a:t>
            </a:r>
            <a:r>
              <a:rPr lang="en-US" dirty="0"/>
              <a:t>. Write or rewrite the file.</a:t>
            </a:r>
          </a:p>
          <a:p>
            <a:pPr lvl="1"/>
            <a:r>
              <a:rPr lang="en-US" dirty="0"/>
              <a:t> </a:t>
            </a:r>
            <a:r>
              <a:rPr lang="en-US" b="1" dirty="0"/>
              <a:t>Execute</a:t>
            </a:r>
            <a:r>
              <a:rPr lang="en-US" dirty="0"/>
              <a:t>. Load the file into memory and execute it.</a:t>
            </a:r>
          </a:p>
          <a:p>
            <a:pPr lvl="1"/>
            <a:r>
              <a:rPr lang="en-US" b="1" dirty="0"/>
              <a:t>Append</a:t>
            </a:r>
            <a:r>
              <a:rPr lang="en-US" dirty="0"/>
              <a:t>. Write new information at the end of the file.</a:t>
            </a:r>
          </a:p>
          <a:p>
            <a:pPr lvl="1"/>
            <a:r>
              <a:rPr lang="en-US" b="1" dirty="0"/>
              <a:t>Delete</a:t>
            </a:r>
            <a:r>
              <a:rPr lang="en-US" dirty="0"/>
              <a:t>. Delete the file and free its space for possible reuse.</a:t>
            </a:r>
          </a:p>
          <a:p>
            <a:pPr lvl="1"/>
            <a:r>
              <a:rPr lang="en-US" b="1" dirty="0"/>
              <a:t>List</a:t>
            </a:r>
            <a:r>
              <a:rPr lang="en-US" dirty="0"/>
              <a:t>. List the name and attributes of the file. </a:t>
            </a:r>
          </a:p>
          <a:p>
            <a:pPr lvl="1"/>
            <a:r>
              <a:rPr lang="en-US" dirty="0"/>
              <a:t>Other operations, such as renaming, copying, and editing the file, may also </a:t>
            </a:r>
            <a:r>
              <a:rPr lang="en-IN" dirty="0"/>
              <a:t>be controlled.</a:t>
            </a:r>
            <a:endParaRPr lang="en-US" dirty="0"/>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
        <p:nvSpPr>
          <p:cNvPr id="5" name="Date Placeholder 4">
            <a:extLst>
              <a:ext uri="{FF2B5EF4-FFF2-40B4-BE49-F238E27FC236}">
                <a16:creationId xmlns:a16="http://schemas.microsoft.com/office/drawing/2014/main" id="{985DD202-C189-477D-9516-1FCDE6F0E3ED}"/>
              </a:ext>
            </a:extLst>
          </p:cNvPr>
          <p:cNvSpPr>
            <a:spLocks noGrp="1"/>
          </p:cNvSpPr>
          <p:nvPr>
            <p:ph type="dt" sz="half" idx="10"/>
          </p:nvPr>
        </p:nvSpPr>
        <p:spPr/>
        <p:txBody>
          <a:bodyPr/>
          <a:lstStyle/>
          <a:p>
            <a:fld id="{5468415C-2789-4CED-8EF8-611A4DA520E0}" type="datetime1">
              <a:rPr lang="en-US" smtClean="0"/>
              <a:t>3/11/2022</a:t>
            </a:fld>
            <a:endParaRPr lang="en-US" dirty="0"/>
          </a:p>
        </p:txBody>
      </p:sp>
      <p:sp>
        <p:nvSpPr>
          <p:cNvPr id="6" name="Footer Placeholder 5">
            <a:extLst>
              <a:ext uri="{FF2B5EF4-FFF2-40B4-BE49-F238E27FC236}">
                <a16:creationId xmlns:a16="http://schemas.microsoft.com/office/drawing/2014/main" id="{583E6BEF-4D07-409F-860B-56C2E00F78AC}"/>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49B208F1-CDB5-461A-983F-487956B3ED9B}"/>
              </a:ext>
            </a:extLst>
          </p:cNvPr>
          <p:cNvSpPr>
            <a:spLocks noGrp="1"/>
          </p:cNvSpPr>
          <p:nvPr>
            <p:ph type="sldNum" sz="quarter" idx="12"/>
          </p:nvPr>
        </p:nvSpPr>
        <p:spPr/>
        <p:txBody>
          <a:bodyPr/>
          <a:lstStyle/>
          <a:p>
            <a:fld id="{DA60BA0E-20D0-4E7C-B286-26C960A6788F}" type="slidenum">
              <a:rPr lang="en-IN" smtClean="0"/>
              <a:pPr/>
              <a:t>73</a:t>
            </a:fld>
            <a:endParaRPr lang="en-IN"/>
          </a:p>
        </p:txBody>
      </p:sp>
    </p:spTree>
    <p:extLst>
      <p:ext uri="{BB962C8B-B14F-4D97-AF65-F5344CB8AC3E}">
        <p14:creationId xmlns:p14="http://schemas.microsoft.com/office/powerpoint/2010/main" val="60331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Protection-Access Control</a:t>
            </a:r>
          </a:p>
        </p:txBody>
      </p:sp>
      <p:sp>
        <p:nvSpPr>
          <p:cNvPr id="3" name="Content Placeholder 2"/>
          <p:cNvSpPr>
            <a:spLocks noGrp="1"/>
          </p:cNvSpPr>
          <p:nvPr>
            <p:ph idx="1"/>
          </p:nvPr>
        </p:nvSpPr>
        <p:spPr/>
        <p:txBody>
          <a:bodyPr>
            <a:normAutofit/>
          </a:bodyPr>
          <a:lstStyle/>
          <a:p>
            <a:r>
              <a:rPr lang="en-US" dirty="0"/>
              <a:t>The most general scheme to implement identity dependent access is to associate with each file and directory an </a:t>
            </a:r>
            <a:r>
              <a:rPr lang="en-US" b="1" dirty="0"/>
              <a:t>access-control list (ACL) </a:t>
            </a:r>
            <a:r>
              <a:rPr lang="en-US" dirty="0"/>
              <a:t>specifying user names and the types of access allowed for each user.</a:t>
            </a:r>
          </a:p>
          <a:p>
            <a:r>
              <a:rPr lang="en-US" dirty="0"/>
              <a:t>When a user requests access to a particular file, the operating system checks the access list associated with that file.</a:t>
            </a:r>
          </a:p>
          <a:p>
            <a:r>
              <a:rPr lang="en-US" dirty="0"/>
              <a:t> If that user is listed for the requested access, the access is allowed. Otherwise, a protection violation occurs, and the user job is denied access to the file.</a:t>
            </a:r>
            <a:endParaRPr lang="en-IN" dirty="0"/>
          </a:p>
        </p:txBody>
      </p:sp>
      <p:pic>
        <p:nvPicPr>
          <p:cNvPr id="4" name="Picture 3"/>
          <p:cNvPicPr>
            <a:picLocks noChangeAspect="1"/>
          </p:cNvPicPr>
          <p:nvPr/>
        </p:nvPicPr>
        <p:blipFill>
          <a:blip r:embed="rId2"/>
          <a:stretch>
            <a:fillRect/>
          </a:stretch>
        </p:blipFill>
        <p:spPr>
          <a:xfrm>
            <a:off x="9322547" y="-93211"/>
            <a:ext cx="2866278" cy="1590261"/>
          </a:xfrm>
          <a:prstGeom prst="rect">
            <a:avLst/>
          </a:prstGeom>
        </p:spPr>
      </p:pic>
      <p:sp>
        <p:nvSpPr>
          <p:cNvPr id="5" name="Date Placeholder 4">
            <a:extLst>
              <a:ext uri="{FF2B5EF4-FFF2-40B4-BE49-F238E27FC236}">
                <a16:creationId xmlns:a16="http://schemas.microsoft.com/office/drawing/2014/main" id="{6F2DB68A-6BAB-4C91-AF9D-20FCDCC5BE9E}"/>
              </a:ext>
            </a:extLst>
          </p:cNvPr>
          <p:cNvSpPr>
            <a:spLocks noGrp="1"/>
          </p:cNvSpPr>
          <p:nvPr>
            <p:ph type="dt" sz="half" idx="10"/>
          </p:nvPr>
        </p:nvSpPr>
        <p:spPr/>
        <p:txBody>
          <a:bodyPr/>
          <a:lstStyle/>
          <a:p>
            <a:fld id="{8E1A9303-F910-4F4D-936D-95E456786074}" type="datetime1">
              <a:rPr lang="en-US" smtClean="0"/>
              <a:t>3/11/2022</a:t>
            </a:fld>
            <a:endParaRPr lang="en-US" dirty="0"/>
          </a:p>
        </p:txBody>
      </p:sp>
      <p:sp>
        <p:nvSpPr>
          <p:cNvPr id="6" name="Footer Placeholder 5">
            <a:extLst>
              <a:ext uri="{FF2B5EF4-FFF2-40B4-BE49-F238E27FC236}">
                <a16:creationId xmlns:a16="http://schemas.microsoft.com/office/drawing/2014/main" id="{2F3221CD-3D5D-45E5-B8D4-26B11F4E0C2D}"/>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16B923A5-AD01-4414-9783-53183982C368}"/>
              </a:ext>
            </a:extLst>
          </p:cNvPr>
          <p:cNvSpPr>
            <a:spLocks noGrp="1"/>
          </p:cNvSpPr>
          <p:nvPr>
            <p:ph type="sldNum" sz="quarter" idx="12"/>
          </p:nvPr>
        </p:nvSpPr>
        <p:spPr/>
        <p:txBody>
          <a:bodyPr/>
          <a:lstStyle/>
          <a:p>
            <a:fld id="{DA60BA0E-20D0-4E7C-B286-26C960A6788F}" type="slidenum">
              <a:rPr lang="en-IN" smtClean="0"/>
              <a:pPr/>
              <a:t>74</a:t>
            </a:fld>
            <a:endParaRPr lang="en-IN"/>
          </a:p>
        </p:txBody>
      </p:sp>
    </p:spTree>
    <p:extLst>
      <p:ext uri="{BB962C8B-B14F-4D97-AF65-F5344CB8AC3E}">
        <p14:creationId xmlns:p14="http://schemas.microsoft.com/office/powerpoint/2010/main" val="290506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Protection-Access Control</a:t>
            </a:r>
          </a:p>
        </p:txBody>
      </p:sp>
      <p:sp>
        <p:nvSpPr>
          <p:cNvPr id="4" name="Rectangle 3"/>
          <p:cNvSpPr>
            <a:spLocks noGrp="1" noChangeArrowheads="1"/>
          </p:cNvSpPr>
          <p:nvPr>
            <p:ph idx="1"/>
          </p:nvPr>
        </p:nvSpPr>
        <p:spPr>
          <a:xfrm>
            <a:off x="837981" y="1826042"/>
            <a:ext cx="10512862" cy="4498557"/>
          </a:xfrm>
        </p:spPr>
        <p:txBody>
          <a:bodyPr>
            <a:normAutofit/>
          </a:bodyPr>
          <a:lstStyle/>
          <a:p>
            <a:pPr>
              <a:lnSpc>
                <a:spcPct val="90000"/>
              </a:lnSpc>
              <a:tabLst>
                <a:tab pos="1833013" algn="l"/>
                <a:tab pos="4457950" algn="l"/>
                <a:tab pos="5194329" algn="l"/>
                <a:tab pos="5886272" algn="l"/>
              </a:tabLst>
            </a:pPr>
            <a:r>
              <a:rPr lang="en-US" altLang="en-US" dirty="0"/>
              <a:t>Mode of access:  read(4 bits), write(2 bits), execute(1 bit)</a:t>
            </a:r>
          </a:p>
          <a:p>
            <a:pPr>
              <a:lnSpc>
                <a:spcPct val="90000"/>
              </a:lnSpc>
              <a:tabLst>
                <a:tab pos="1833013" algn="l"/>
                <a:tab pos="4457950" algn="l"/>
                <a:tab pos="5194329" algn="l"/>
                <a:tab pos="5886272" algn="l"/>
              </a:tabLst>
            </a:pPr>
            <a:r>
              <a:rPr lang="en-US" altLang="en-US" dirty="0"/>
              <a:t>Three classes of users on Unix / Linux(Default Permission)</a:t>
            </a:r>
          </a:p>
          <a:p>
            <a:pPr>
              <a:lnSpc>
                <a:spcPct val="90000"/>
              </a:lnSpc>
              <a:spcBef>
                <a:spcPct val="10000"/>
              </a:spcBef>
              <a:buNone/>
              <a:tabLst>
                <a:tab pos="1833013" algn="l"/>
                <a:tab pos="4457950" algn="l"/>
                <a:tab pos="5194329" algn="l"/>
                <a:tab pos="5886272" algn="l"/>
              </a:tabLst>
            </a:pPr>
            <a:r>
              <a:rPr lang="en-US" altLang="en-US" sz="1600" dirty="0"/>
              <a:t>	</a:t>
            </a:r>
            <a:r>
              <a:rPr lang="en-US" altLang="en-US" sz="800" dirty="0"/>
              <a:t>	</a:t>
            </a:r>
            <a:r>
              <a:rPr lang="en-US" altLang="en-US" sz="1600" dirty="0"/>
              <a:t>			RWX</a:t>
            </a:r>
          </a:p>
          <a:p>
            <a:pPr>
              <a:lnSpc>
                <a:spcPct val="90000"/>
              </a:lnSpc>
              <a:spcBef>
                <a:spcPct val="10000"/>
              </a:spcBef>
              <a:buNone/>
              <a:tabLst>
                <a:tab pos="1833013" algn="l"/>
                <a:tab pos="4457950" algn="l"/>
                <a:tab pos="5194329" algn="l"/>
                <a:tab pos="5886272" algn="l"/>
              </a:tabLst>
            </a:pPr>
            <a:r>
              <a:rPr lang="en-US" altLang="en-US" sz="1600" dirty="0"/>
              <a:t>		a) </a:t>
            </a:r>
            <a:r>
              <a:rPr lang="en-US" altLang="en-US" sz="1600" b="1" dirty="0"/>
              <a:t>owner access</a:t>
            </a:r>
            <a:r>
              <a:rPr lang="en-US" altLang="en-US" sz="1600" dirty="0"/>
              <a:t> 	7	</a:t>
            </a:r>
            <a:r>
              <a:rPr lang="en-US" altLang="en-US" sz="1600" dirty="0">
                <a:sym typeface="Symbol" panose="05050102010706020507" pitchFamily="18" charset="2"/>
              </a:rPr>
              <a:t>	1 1 1</a:t>
            </a:r>
            <a:br>
              <a:rPr lang="en-US" altLang="en-US" sz="1600" dirty="0">
                <a:sym typeface="Symbol" panose="05050102010706020507" pitchFamily="18" charset="2"/>
              </a:rPr>
            </a:br>
            <a:r>
              <a:rPr lang="en-US" altLang="en-US" sz="1600" dirty="0">
                <a:sym typeface="Symbol" panose="05050102010706020507" pitchFamily="18" charset="2"/>
              </a:rPr>
              <a:t>				RWX</a:t>
            </a:r>
          </a:p>
          <a:p>
            <a:pPr>
              <a:lnSpc>
                <a:spcPct val="90000"/>
              </a:lnSpc>
              <a:spcBef>
                <a:spcPct val="10000"/>
              </a:spcBef>
              <a:buNone/>
              <a:tabLst>
                <a:tab pos="1833013" algn="l"/>
                <a:tab pos="4457950" algn="l"/>
                <a:tab pos="5194329" algn="l"/>
                <a:tab pos="5886272" algn="l"/>
              </a:tabLst>
            </a:pPr>
            <a:r>
              <a:rPr lang="en-US" altLang="en-US" sz="1600" dirty="0">
                <a:sym typeface="Symbol" panose="05050102010706020507" pitchFamily="18" charset="2"/>
              </a:rPr>
              <a:t>		b) </a:t>
            </a:r>
            <a:r>
              <a:rPr lang="en-US" altLang="en-US" sz="1600" b="1" dirty="0">
                <a:sym typeface="Symbol" panose="05050102010706020507" pitchFamily="18" charset="2"/>
              </a:rPr>
              <a:t>group access</a:t>
            </a:r>
            <a:r>
              <a:rPr lang="en-US" altLang="en-US" sz="1600" dirty="0">
                <a:sym typeface="Symbol" panose="05050102010706020507" pitchFamily="18" charset="2"/>
              </a:rPr>
              <a:t> 	6	 	1 1 0</a:t>
            </a:r>
          </a:p>
          <a:p>
            <a:pPr>
              <a:lnSpc>
                <a:spcPct val="90000"/>
              </a:lnSpc>
              <a:spcBef>
                <a:spcPct val="10000"/>
              </a:spcBef>
              <a:buNone/>
              <a:tabLst>
                <a:tab pos="1833013" algn="l"/>
                <a:tab pos="4457950" algn="l"/>
                <a:tab pos="5194329" algn="l"/>
                <a:tab pos="5886272" algn="l"/>
              </a:tabLst>
            </a:pPr>
            <a:r>
              <a:rPr lang="en-US" altLang="en-US" sz="1600" dirty="0">
                <a:sym typeface="Symbol" panose="05050102010706020507" pitchFamily="18" charset="2"/>
              </a:rPr>
              <a:t>					RWX</a:t>
            </a:r>
          </a:p>
          <a:p>
            <a:pPr>
              <a:lnSpc>
                <a:spcPct val="90000"/>
              </a:lnSpc>
              <a:spcBef>
                <a:spcPct val="10000"/>
              </a:spcBef>
              <a:buNone/>
              <a:tabLst>
                <a:tab pos="1833013" algn="l"/>
                <a:tab pos="4457950" algn="l"/>
                <a:tab pos="5194329" algn="l"/>
                <a:tab pos="5886272" algn="l"/>
              </a:tabLst>
            </a:pPr>
            <a:r>
              <a:rPr lang="en-US" altLang="en-US" sz="1600" dirty="0">
                <a:sym typeface="Symbol" panose="05050102010706020507" pitchFamily="18" charset="2"/>
              </a:rPr>
              <a:t>		c) </a:t>
            </a:r>
            <a:r>
              <a:rPr lang="en-US" altLang="en-US" sz="1600" b="1" dirty="0">
                <a:sym typeface="Symbol" panose="05050102010706020507" pitchFamily="18" charset="2"/>
              </a:rPr>
              <a:t>public access</a:t>
            </a:r>
            <a:r>
              <a:rPr lang="en-US" altLang="en-US" sz="1600" dirty="0">
                <a:sym typeface="Symbol" panose="05050102010706020507" pitchFamily="18" charset="2"/>
              </a:rPr>
              <a:t>	1	 	0 0 1</a:t>
            </a:r>
          </a:p>
          <a:p>
            <a:pPr>
              <a:lnSpc>
                <a:spcPct val="90000"/>
              </a:lnSpc>
              <a:spcBef>
                <a:spcPct val="10000"/>
              </a:spcBef>
              <a:buNone/>
              <a:tabLst>
                <a:tab pos="1833013" algn="l"/>
                <a:tab pos="4457950" algn="l"/>
                <a:tab pos="5194329" algn="l"/>
                <a:tab pos="5886272" algn="l"/>
              </a:tabLst>
            </a:pPr>
            <a:r>
              <a:rPr lang="en-US" altLang="en-US" sz="1600" dirty="0">
                <a:sym typeface="Symbol" panose="05050102010706020507" pitchFamily="18" charset="2"/>
              </a:rPr>
              <a:t>To change Permissions the following commands are used :</a:t>
            </a:r>
          </a:p>
          <a:p>
            <a:pPr>
              <a:lnSpc>
                <a:spcPct val="90000"/>
              </a:lnSpc>
              <a:spcBef>
                <a:spcPct val="10000"/>
              </a:spcBef>
              <a:tabLst>
                <a:tab pos="1833013" algn="l"/>
                <a:tab pos="4457950" algn="l"/>
                <a:tab pos="5194329" algn="l"/>
                <a:tab pos="5886272" algn="l"/>
              </a:tabLst>
            </a:pPr>
            <a:r>
              <a:rPr lang="en-US" altLang="en-US" sz="1600" dirty="0" err="1">
                <a:sym typeface="Symbol" panose="05050102010706020507" pitchFamily="18" charset="2"/>
              </a:rPr>
              <a:t>Chmod</a:t>
            </a:r>
            <a:r>
              <a:rPr lang="en-US" altLang="en-US" sz="1600" dirty="0">
                <a:sym typeface="Symbol" panose="05050102010706020507" pitchFamily="18" charset="2"/>
              </a:rPr>
              <a:t>: Change Mode(For files)</a:t>
            </a:r>
          </a:p>
          <a:p>
            <a:pPr>
              <a:lnSpc>
                <a:spcPct val="90000"/>
              </a:lnSpc>
              <a:spcBef>
                <a:spcPct val="10000"/>
              </a:spcBef>
              <a:tabLst>
                <a:tab pos="1833013" algn="l"/>
                <a:tab pos="4457950" algn="l"/>
                <a:tab pos="5194329" algn="l"/>
                <a:tab pos="5886272" algn="l"/>
              </a:tabLst>
            </a:pPr>
            <a:r>
              <a:rPr lang="en-US" altLang="en-US" sz="1600" dirty="0" err="1">
                <a:sym typeface="Symbol" panose="05050102010706020507" pitchFamily="18" charset="2"/>
              </a:rPr>
              <a:t>Chown</a:t>
            </a:r>
            <a:r>
              <a:rPr lang="en-US" altLang="en-US" sz="1600" dirty="0">
                <a:sym typeface="Symbol" panose="05050102010706020507" pitchFamily="18" charset="2"/>
              </a:rPr>
              <a:t>: Change Owner(For Files)</a:t>
            </a:r>
          </a:p>
          <a:p>
            <a:pPr>
              <a:lnSpc>
                <a:spcPct val="90000"/>
              </a:lnSpc>
              <a:spcBef>
                <a:spcPct val="10000"/>
              </a:spcBef>
              <a:tabLst>
                <a:tab pos="1833013" algn="l"/>
                <a:tab pos="4457950" algn="l"/>
                <a:tab pos="5194329" algn="l"/>
                <a:tab pos="5886272" algn="l"/>
              </a:tabLst>
            </a:pPr>
            <a:r>
              <a:rPr lang="en-US" altLang="en-US" sz="1600" dirty="0" err="1">
                <a:sym typeface="Symbol" panose="05050102010706020507" pitchFamily="18" charset="2"/>
              </a:rPr>
              <a:t>Chgroup</a:t>
            </a:r>
            <a:r>
              <a:rPr lang="en-US" altLang="en-US" sz="1600" dirty="0">
                <a:sym typeface="Symbol" panose="05050102010706020507" pitchFamily="18" charset="2"/>
              </a:rPr>
              <a:t>: Change group permission(For files)</a:t>
            </a:r>
          </a:p>
          <a:p>
            <a:pPr>
              <a:lnSpc>
                <a:spcPct val="90000"/>
              </a:lnSpc>
              <a:tabLst>
                <a:tab pos="1833013" algn="l"/>
                <a:tab pos="4457950" algn="l"/>
                <a:tab pos="5194329" algn="l"/>
                <a:tab pos="5886272" algn="l"/>
              </a:tabLst>
            </a:pPr>
            <a:endParaRPr lang="en-US" altLang="en-US" dirty="0">
              <a:sym typeface="Symbol" panose="05050102010706020507" pitchFamily="18" charset="2"/>
            </a:endParaRPr>
          </a:p>
          <a:p>
            <a:pPr>
              <a:lnSpc>
                <a:spcPct val="90000"/>
              </a:lnSpc>
              <a:tabLst>
                <a:tab pos="1833013" algn="l"/>
                <a:tab pos="4457950" algn="l"/>
                <a:tab pos="5194329" algn="l"/>
                <a:tab pos="5886272" algn="l"/>
              </a:tabLst>
            </a:pPr>
            <a:endParaRPr lang="en-US" altLang="en-US" dirty="0">
              <a:sym typeface="Symbol" panose="05050102010706020507" pitchFamily="18" charset="2"/>
            </a:endParaRPr>
          </a:p>
          <a:p>
            <a:pPr marL="0" indent="0">
              <a:lnSpc>
                <a:spcPct val="90000"/>
              </a:lnSpc>
              <a:buNone/>
              <a:tabLst>
                <a:tab pos="1833013" algn="l"/>
                <a:tab pos="4457950" algn="l"/>
                <a:tab pos="5194329" algn="l"/>
                <a:tab pos="5886272" algn="l"/>
              </a:tabLst>
            </a:pPr>
            <a:endParaRPr lang="en-US" altLang="en-US" dirty="0">
              <a:sym typeface="Symbol" panose="05050102010706020507" pitchFamily="18" charset="2"/>
            </a:endParaRPr>
          </a:p>
        </p:txBody>
      </p:sp>
      <p:sp>
        <p:nvSpPr>
          <p:cNvPr id="6" name="Rectangle 13"/>
          <p:cNvSpPr>
            <a:spLocks noChangeArrowheads="1"/>
          </p:cNvSpPr>
          <p:nvPr/>
        </p:nvSpPr>
        <p:spPr bwMode="auto">
          <a:xfrm>
            <a:off x="1391916" y="5705666"/>
            <a:ext cx="7027619" cy="807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1pPr>
            <a:lvl2pPr marL="742950" indent="-28575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2pPr>
            <a:lvl3pPr marL="1143000" indent="-2286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3pPr>
            <a:lvl4pPr marL="1600200" indent="-2286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4pPr>
            <a:lvl5pPr marL="2057400" indent="-2286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9pPr>
          </a:lstStyle>
          <a:p>
            <a:pPr>
              <a:spcBef>
                <a:spcPct val="20000"/>
              </a:spcBef>
              <a:buClr>
                <a:schemeClr val="folHlink"/>
              </a:buClr>
              <a:buFont typeface="Monotype Sorts" pitchFamily="-84" charset="2"/>
              <a:buNone/>
            </a:pPr>
            <a:endParaRPr kumimoji="1" lang="en-US" altLang="en-US" sz="2399" b="1" dirty="0">
              <a:latin typeface="Courier New" panose="02070309020205020404" pitchFamily="49" charset="0"/>
              <a:cs typeface="Courier New" panose="02070309020205020404" pitchFamily="49" charset="0"/>
              <a:sym typeface="Symbol" panose="05050102010706020507" pitchFamily="18" charset="2"/>
            </a:endParaRPr>
          </a:p>
        </p:txBody>
      </p:sp>
      <p:pic>
        <p:nvPicPr>
          <p:cNvPr id="7" name="Picture 6"/>
          <p:cNvPicPr>
            <a:picLocks noChangeAspect="1"/>
          </p:cNvPicPr>
          <p:nvPr/>
        </p:nvPicPr>
        <p:blipFill>
          <a:blip r:embed="rId2"/>
          <a:stretch>
            <a:fillRect/>
          </a:stretch>
        </p:blipFill>
        <p:spPr>
          <a:xfrm>
            <a:off x="9322547" y="-93211"/>
            <a:ext cx="2866278" cy="1590261"/>
          </a:xfrm>
          <a:prstGeom prst="rect">
            <a:avLst/>
          </a:prstGeom>
        </p:spPr>
      </p:pic>
      <p:sp>
        <p:nvSpPr>
          <p:cNvPr id="3" name="Date Placeholder 2">
            <a:extLst>
              <a:ext uri="{FF2B5EF4-FFF2-40B4-BE49-F238E27FC236}">
                <a16:creationId xmlns:a16="http://schemas.microsoft.com/office/drawing/2014/main" id="{ACFEF917-DD52-4106-886A-1E36A8F8CD12}"/>
              </a:ext>
            </a:extLst>
          </p:cNvPr>
          <p:cNvSpPr>
            <a:spLocks noGrp="1"/>
          </p:cNvSpPr>
          <p:nvPr>
            <p:ph type="dt" sz="half" idx="10"/>
          </p:nvPr>
        </p:nvSpPr>
        <p:spPr/>
        <p:txBody>
          <a:bodyPr/>
          <a:lstStyle/>
          <a:p>
            <a:fld id="{78D8A5DD-A979-420A-B940-5E3F8BC3A7AA}" type="datetime1">
              <a:rPr lang="en-US" smtClean="0"/>
              <a:t>3/11/2022</a:t>
            </a:fld>
            <a:endParaRPr lang="en-US" dirty="0"/>
          </a:p>
        </p:txBody>
      </p:sp>
      <p:sp>
        <p:nvSpPr>
          <p:cNvPr id="5" name="Footer Placeholder 4">
            <a:extLst>
              <a:ext uri="{FF2B5EF4-FFF2-40B4-BE49-F238E27FC236}">
                <a16:creationId xmlns:a16="http://schemas.microsoft.com/office/drawing/2014/main" id="{01FF3B14-5292-4208-86AE-9D0161CA9C18}"/>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C7A9667D-CB6A-43DE-967B-07F22E09E8A9}"/>
              </a:ext>
            </a:extLst>
          </p:cNvPr>
          <p:cNvSpPr>
            <a:spLocks noGrp="1"/>
          </p:cNvSpPr>
          <p:nvPr>
            <p:ph type="sldNum" sz="quarter" idx="12"/>
          </p:nvPr>
        </p:nvSpPr>
        <p:spPr/>
        <p:txBody>
          <a:bodyPr/>
          <a:lstStyle/>
          <a:p>
            <a:fld id="{DA60BA0E-20D0-4E7C-B286-26C960A6788F}" type="slidenum">
              <a:rPr lang="en-IN" smtClean="0"/>
              <a:pPr/>
              <a:t>75</a:t>
            </a:fld>
            <a:endParaRPr lang="en-IN"/>
          </a:p>
        </p:txBody>
      </p:sp>
    </p:spTree>
    <p:extLst>
      <p:ext uri="{BB962C8B-B14F-4D97-AF65-F5344CB8AC3E}">
        <p14:creationId xmlns:p14="http://schemas.microsoft.com/office/powerpoint/2010/main" val="318090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Protection-Access Control-Control List Management</a:t>
            </a:r>
          </a:p>
        </p:txBody>
      </p:sp>
      <p:pic>
        <p:nvPicPr>
          <p:cNvPr id="6" name="Picture 2" descr="11_16.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8589" y="1691141"/>
            <a:ext cx="3532855" cy="416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095440" y="2302951"/>
            <a:ext cx="6094413" cy="2306954"/>
          </a:xfrm>
          <a:prstGeom prst="rect">
            <a:avLst/>
          </a:prstGeom>
        </p:spPr>
        <p:txBody>
          <a:bodyPr>
            <a:spAutoFit/>
          </a:bodyPr>
          <a:lstStyle/>
          <a:p>
            <a:r>
              <a:rPr lang="en-US" sz="2399" dirty="0">
                <a:solidFill>
                  <a:srgbClr val="231F20"/>
                </a:solidFill>
                <a:latin typeface="Palatino-Roman"/>
              </a:rPr>
              <a:t>Windows users typically manage access-control lists via the </a:t>
            </a:r>
            <a:r>
              <a:rPr lang="en-US" sz="1600" dirty="0">
                <a:solidFill>
                  <a:srgbClr val="231F20"/>
                </a:solidFill>
                <a:latin typeface="Palatino-Roman"/>
              </a:rPr>
              <a:t>GUI</a:t>
            </a:r>
            <a:r>
              <a:rPr lang="en-US" sz="2399" dirty="0">
                <a:solidFill>
                  <a:srgbClr val="231F20"/>
                </a:solidFill>
                <a:latin typeface="Palatino-Roman"/>
              </a:rPr>
              <a:t>. Figure shows a file-permission window on Windows 7 </a:t>
            </a:r>
            <a:r>
              <a:rPr lang="en-US" sz="1600" dirty="0">
                <a:solidFill>
                  <a:srgbClr val="231F20"/>
                </a:solidFill>
                <a:latin typeface="Palatino-Roman"/>
              </a:rPr>
              <a:t>NTFS </a:t>
            </a:r>
            <a:r>
              <a:rPr lang="en-US" sz="2399" dirty="0">
                <a:solidFill>
                  <a:srgbClr val="231F20"/>
                </a:solidFill>
                <a:latin typeface="Palatino-Roman"/>
              </a:rPr>
              <a:t>file system. In this example, user </a:t>
            </a:r>
            <a:r>
              <a:rPr lang="en-US" sz="2399" dirty="0">
                <a:solidFill>
                  <a:srgbClr val="231F20"/>
                </a:solidFill>
                <a:latin typeface="NimbusRomNo9L-Regu"/>
              </a:rPr>
              <a:t>“</a:t>
            </a:r>
            <a:r>
              <a:rPr lang="en-US" sz="2399" dirty="0">
                <a:solidFill>
                  <a:srgbClr val="231F20"/>
                </a:solidFill>
                <a:latin typeface="Palatino-Roman"/>
              </a:rPr>
              <a:t>guest</a:t>
            </a:r>
            <a:r>
              <a:rPr lang="en-US" sz="2399" dirty="0">
                <a:solidFill>
                  <a:srgbClr val="231F20"/>
                </a:solidFill>
                <a:latin typeface="NimbusRomNo9L-Regu"/>
              </a:rPr>
              <a:t>” </a:t>
            </a:r>
            <a:r>
              <a:rPr lang="en-US" sz="2399" dirty="0">
                <a:solidFill>
                  <a:srgbClr val="231F20"/>
                </a:solidFill>
                <a:latin typeface="Palatino-Roman"/>
              </a:rPr>
              <a:t>is specifically denied access to the file </a:t>
            </a:r>
            <a:r>
              <a:rPr lang="en-US" sz="2399" dirty="0">
                <a:solidFill>
                  <a:srgbClr val="231F20"/>
                </a:solidFill>
                <a:latin typeface="CMTT10"/>
              </a:rPr>
              <a:t>ListPanel.java</a:t>
            </a:r>
            <a:endParaRPr lang="en-IN" sz="2399" dirty="0"/>
          </a:p>
        </p:txBody>
      </p:sp>
      <p:sp>
        <p:nvSpPr>
          <p:cNvPr id="8" name="Content Placeholder 7"/>
          <p:cNvSpPr>
            <a:spLocks noGrp="1"/>
          </p:cNvSpPr>
          <p:nvPr>
            <p:ph idx="1"/>
          </p:nvPr>
        </p:nvSpPr>
        <p:spPr>
          <a:xfrm>
            <a:off x="956704" y="1858403"/>
            <a:ext cx="10512862" cy="3128828"/>
          </a:xfrm>
        </p:spPr>
        <p:txBody>
          <a:bodyPr/>
          <a:lstStyle/>
          <a:p>
            <a:r>
              <a:rPr lang="en-US" dirty="0"/>
              <a:t>Example:</a:t>
            </a:r>
            <a:endParaRPr lang="en-IN" dirty="0"/>
          </a:p>
        </p:txBody>
      </p:sp>
      <p:sp>
        <p:nvSpPr>
          <p:cNvPr id="3" name="Date Placeholder 2">
            <a:extLst>
              <a:ext uri="{FF2B5EF4-FFF2-40B4-BE49-F238E27FC236}">
                <a16:creationId xmlns:a16="http://schemas.microsoft.com/office/drawing/2014/main" id="{AD932970-9264-4EC3-9F36-92BC201FAF1D}"/>
              </a:ext>
            </a:extLst>
          </p:cNvPr>
          <p:cNvSpPr>
            <a:spLocks noGrp="1"/>
          </p:cNvSpPr>
          <p:nvPr>
            <p:ph type="dt" sz="half" idx="10"/>
          </p:nvPr>
        </p:nvSpPr>
        <p:spPr/>
        <p:txBody>
          <a:bodyPr/>
          <a:lstStyle/>
          <a:p>
            <a:fld id="{A9481507-05F4-4FA9-8342-07EB2409F9AC}" type="datetime1">
              <a:rPr lang="en-US" smtClean="0"/>
              <a:t>3/11/2022</a:t>
            </a:fld>
            <a:endParaRPr lang="en-US" dirty="0"/>
          </a:p>
        </p:txBody>
      </p:sp>
      <p:sp>
        <p:nvSpPr>
          <p:cNvPr id="4" name="Footer Placeholder 3">
            <a:extLst>
              <a:ext uri="{FF2B5EF4-FFF2-40B4-BE49-F238E27FC236}">
                <a16:creationId xmlns:a16="http://schemas.microsoft.com/office/drawing/2014/main" id="{58FA88B5-9857-49B0-8B26-EE6F412601C9}"/>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B4DA5F99-7CCE-4058-9B34-6F367396803E}"/>
              </a:ext>
            </a:extLst>
          </p:cNvPr>
          <p:cNvSpPr>
            <a:spLocks noGrp="1"/>
          </p:cNvSpPr>
          <p:nvPr>
            <p:ph type="sldNum" sz="quarter" idx="12"/>
          </p:nvPr>
        </p:nvSpPr>
        <p:spPr/>
        <p:txBody>
          <a:bodyPr/>
          <a:lstStyle/>
          <a:p>
            <a:fld id="{DA60BA0E-20D0-4E7C-B286-26C960A6788F}" type="slidenum">
              <a:rPr lang="en-IN" smtClean="0"/>
              <a:pPr/>
              <a:t>76</a:t>
            </a:fld>
            <a:endParaRPr lang="en-IN"/>
          </a:p>
        </p:txBody>
      </p:sp>
    </p:spTree>
    <p:extLst>
      <p:ext uri="{BB962C8B-B14F-4D97-AF65-F5344CB8AC3E}">
        <p14:creationId xmlns:p14="http://schemas.microsoft.com/office/powerpoint/2010/main" val="127242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File Permission Example</a:t>
            </a:r>
            <a:endParaRPr lang="en-IN" dirty="0"/>
          </a:p>
        </p:txBody>
      </p:sp>
      <p:sp>
        <p:nvSpPr>
          <p:cNvPr id="3" name="Content Placeholder 2"/>
          <p:cNvSpPr>
            <a:spLocks noGrp="1"/>
          </p:cNvSpPr>
          <p:nvPr>
            <p:ph idx="1"/>
          </p:nvPr>
        </p:nvSpPr>
        <p:spPr>
          <a:xfrm>
            <a:off x="1117309" y="1701800"/>
            <a:ext cx="10157354" cy="4851400"/>
          </a:xfrm>
        </p:spPr>
        <p:txBody>
          <a:bodyPr>
            <a:normAutofit fontScale="77500" lnSpcReduction="20000"/>
          </a:bodyPr>
          <a:lstStyle/>
          <a:p>
            <a:r>
              <a:rPr lang="en-US" dirty="0"/>
              <a:t>While using </a:t>
            </a:r>
            <a:r>
              <a:rPr lang="en-US" b="1" dirty="0"/>
              <a:t>ls -l</a:t>
            </a:r>
            <a:r>
              <a:rPr lang="en-US" dirty="0"/>
              <a:t> command, it displays various information related to file permission as follows :</a:t>
            </a:r>
          </a:p>
          <a:p>
            <a:endParaRPr lang="en-US" dirty="0"/>
          </a:p>
          <a:p>
            <a:r>
              <a:rPr lang="en-US" dirty="0"/>
              <a:t>The first column represents different access modes, i.e., the permission associated with a file or a directory.</a:t>
            </a:r>
          </a:p>
          <a:p>
            <a:r>
              <a:rPr lang="en-US" dirty="0"/>
              <a:t>The permissions are broken into groups of threes, and each position in the group denotes a specific permission, in this order: read (r), write (w), execute (x) −</a:t>
            </a:r>
          </a:p>
          <a:p>
            <a:r>
              <a:rPr lang="en-US" dirty="0"/>
              <a:t>The first three characters (2-4) represent the permissions for the file's owner. For example, </a:t>
            </a:r>
            <a:r>
              <a:rPr lang="en-US" b="1" dirty="0"/>
              <a:t>-</a:t>
            </a:r>
            <a:r>
              <a:rPr lang="en-US" b="1" dirty="0" err="1"/>
              <a:t>rwxr</a:t>
            </a:r>
            <a:r>
              <a:rPr lang="en-US" b="1" dirty="0"/>
              <a:t>-</a:t>
            </a:r>
            <a:r>
              <a:rPr lang="en-US" b="1" dirty="0" err="1"/>
              <a:t>xr</a:t>
            </a:r>
            <a:r>
              <a:rPr lang="en-US" b="1" dirty="0"/>
              <a:t>--</a:t>
            </a:r>
            <a:r>
              <a:rPr lang="en-US" dirty="0"/>
              <a:t> represents that the owner has read (r), write (w) and execute (x) permission.</a:t>
            </a:r>
          </a:p>
          <a:p>
            <a:r>
              <a:rPr lang="en-US" dirty="0"/>
              <a:t>The second group of three characters (5-7) consists of the permissions for the group to which the file belongs. For example, </a:t>
            </a:r>
            <a:r>
              <a:rPr lang="en-US" b="1" dirty="0"/>
              <a:t>-</a:t>
            </a:r>
            <a:r>
              <a:rPr lang="en-US" b="1" dirty="0" err="1"/>
              <a:t>rwxr</a:t>
            </a:r>
            <a:r>
              <a:rPr lang="en-US" b="1" dirty="0"/>
              <a:t>-</a:t>
            </a:r>
            <a:r>
              <a:rPr lang="en-US" b="1" dirty="0" err="1"/>
              <a:t>xr</a:t>
            </a:r>
            <a:r>
              <a:rPr lang="en-US" b="1" dirty="0"/>
              <a:t>--</a:t>
            </a:r>
            <a:r>
              <a:rPr lang="en-US" dirty="0"/>
              <a:t> represents that the group has read (r) and execute (x) permission, but no write permission.</a:t>
            </a:r>
          </a:p>
          <a:p>
            <a:r>
              <a:rPr lang="en-US" dirty="0"/>
              <a:t>The last group of three characters (8-10) represents the permissions for everyone else. For example, </a:t>
            </a:r>
            <a:r>
              <a:rPr lang="en-US" b="1" dirty="0"/>
              <a:t>-</a:t>
            </a:r>
            <a:r>
              <a:rPr lang="en-US" b="1" dirty="0" err="1"/>
              <a:t>rwxr</a:t>
            </a:r>
            <a:r>
              <a:rPr lang="en-US" b="1" dirty="0"/>
              <a:t>-</a:t>
            </a:r>
            <a:r>
              <a:rPr lang="en-US" b="1" dirty="0" err="1"/>
              <a:t>xr</a:t>
            </a:r>
            <a:r>
              <a:rPr lang="en-US" b="1" dirty="0"/>
              <a:t>--</a:t>
            </a:r>
            <a:r>
              <a:rPr lang="en-US" dirty="0"/>
              <a:t> represents that there is </a:t>
            </a:r>
            <a:r>
              <a:rPr lang="en-US" b="1" dirty="0"/>
              <a:t>read (r)</a:t>
            </a:r>
            <a:r>
              <a:rPr lang="en-US" dirty="0"/>
              <a:t> only permission.</a:t>
            </a:r>
          </a:p>
          <a:p>
            <a:endParaRPr lang="en-US" dirty="0"/>
          </a:p>
          <a:p>
            <a:endParaRPr lang="en-IN" dirty="0"/>
          </a:p>
        </p:txBody>
      </p:sp>
      <p:pic>
        <p:nvPicPr>
          <p:cNvPr id="9" name="Picture 8"/>
          <p:cNvPicPr>
            <a:picLocks noChangeAspect="1"/>
          </p:cNvPicPr>
          <p:nvPr/>
        </p:nvPicPr>
        <p:blipFill>
          <a:blip r:embed="rId2"/>
          <a:stretch>
            <a:fillRect/>
          </a:stretch>
        </p:blipFill>
        <p:spPr>
          <a:xfrm>
            <a:off x="1370012" y="2133600"/>
            <a:ext cx="8991600" cy="647700"/>
          </a:xfrm>
          <a:prstGeom prst="rect">
            <a:avLst/>
          </a:prstGeom>
        </p:spPr>
      </p:pic>
      <p:sp>
        <p:nvSpPr>
          <p:cNvPr id="4" name="Date Placeholder 3">
            <a:extLst>
              <a:ext uri="{FF2B5EF4-FFF2-40B4-BE49-F238E27FC236}">
                <a16:creationId xmlns:a16="http://schemas.microsoft.com/office/drawing/2014/main" id="{6FD3A571-57BB-4844-94C2-649EE4107DD2}"/>
              </a:ext>
            </a:extLst>
          </p:cNvPr>
          <p:cNvSpPr>
            <a:spLocks noGrp="1"/>
          </p:cNvSpPr>
          <p:nvPr>
            <p:ph type="dt" sz="half" idx="10"/>
          </p:nvPr>
        </p:nvSpPr>
        <p:spPr/>
        <p:txBody>
          <a:bodyPr/>
          <a:lstStyle/>
          <a:p>
            <a:fld id="{C042D324-5325-45EB-A525-D30D20DC89D8}" type="datetime1">
              <a:rPr lang="en-US" smtClean="0"/>
              <a:t>3/11/2022</a:t>
            </a:fld>
            <a:endParaRPr lang="en-US" dirty="0"/>
          </a:p>
        </p:txBody>
      </p:sp>
      <p:sp>
        <p:nvSpPr>
          <p:cNvPr id="5" name="Footer Placeholder 4">
            <a:extLst>
              <a:ext uri="{FF2B5EF4-FFF2-40B4-BE49-F238E27FC236}">
                <a16:creationId xmlns:a16="http://schemas.microsoft.com/office/drawing/2014/main" id="{573C4604-563A-4B59-A747-3FA60A5F3F05}"/>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50E21E67-2640-4608-8E15-8C074CC2C47E}"/>
              </a:ext>
            </a:extLst>
          </p:cNvPr>
          <p:cNvSpPr>
            <a:spLocks noGrp="1"/>
          </p:cNvSpPr>
          <p:nvPr>
            <p:ph type="sldNum" sz="quarter" idx="12"/>
          </p:nvPr>
        </p:nvSpPr>
        <p:spPr/>
        <p:txBody>
          <a:bodyPr/>
          <a:lstStyle/>
          <a:p>
            <a:fld id="{DA60BA0E-20D0-4E7C-B286-26C960A6788F}" type="slidenum">
              <a:rPr lang="en-IN" smtClean="0"/>
              <a:pPr/>
              <a:t>77</a:t>
            </a:fld>
            <a:endParaRPr lang="en-IN"/>
          </a:p>
        </p:txBody>
      </p:sp>
    </p:spTree>
    <p:extLst>
      <p:ext uri="{BB962C8B-B14F-4D97-AF65-F5344CB8AC3E}">
        <p14:creationId xmlns:p14="http://schemas.microsoft.com/office/powerpoint/2010/main" val="388674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B12B8B-7022-477D-8FED-3A00569A0EEC}"/>
              </a:ext>
            </a:extLst>
          </p:cNvPr>
          <p:cNvSpPr>
            <a:spLocks noGrp="1"/>
          </p:cNvSpPr>
          <p:nvPr>
            <p:ph type="ctrTitle"/>
          </p:nvPr>
        </p:nvSpPr>
        <p:spPr/>
        <p:txBody>
          <a:bodyPr/>
          <a:lstStyle/>
          <a:p>
            <a:r>
              <a:rPr lang="en-US" dirty="0"/>
              <a:t>File System Implementation</a:t>
            </a:r>
          </a:p>
        </p:txBody>
      </p:sp>
      <p:sp>
        <p:nvSpPr>
          <p:cNvPr id="8" name="Subtitle 7">
            <a:extLst>
              <a:ext uri="{FF2B5EF4-FFF2-40B4-BE49-F238E27FC236}">
                <a16:creationId xmlns:a16="http://schemas.microsoft.com/office/drawing/2014/main" id="{6A5F3C2E-6DE1-4B83-B6ED-0D77FD937841}"/>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8F8DA6B-A57D-49B2-ADC4-9787B3A33610}"/>
              </a:ext>
            </a:extLst>
          </p:cNvPr>
          <p:cNvSpPr>
            <a:spLocks noGrp="1"/>
          </p:cNvSpPr>
          <p:nvPr>
            <p:ph type="sldNum" sz="quarter" idx="4294967295"/>
          </p:nvPr>
        </p:nvSpPr>
        <p:spPr>
          <a:xfrm>
            <a:off x="11082338" y="6400800"/>
            <a:ext cx="1106487" cy="320675"/>
          </a:xfrm>
        </p:spPr>
        <p:txBody>
          <a:bodyPr/>
          <a:lstStyle/>
          <a:p>
            <a:fld id="{DA60BA0E-20D0-4E7C-B286-26C960A6788F}" type="slidenum">
              <a:rPr lang="en-US" smtClean="0"/>
              <a:pPr/>
              <a:t>78</a:t>
            </a:fld>
            <a:endParaRPr lang="en-US"/>
          </a:p>
        </p:txBody>
      </p:sp>
    </p:spTree>
    <p:extLst>
      <p:ext uri="{BB962C8B-B14F-4D97-AF65-F5344CB8AC3E}">
        <p14:creationId xmlns:p14="http://schemas.microsoft.com/office/powerpoint/2010/main" val="313198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AFAF-46C9-49E3-A6C3-41F6EE0F37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D45808-93F9-472B-B66F-4BF594B495FE}"/>
              </a:ext>
            </a:extLst>
          </p:cNvPr>
          <p:cNvSpPr>
            <a:spLocks noGrp="1"/>
          </p:cNvSpPr>
          <p:nvPr>
            <p:ph idx="1"/>
          </p:nvPr>
        </p:nvSpPr>
        <p:spPr/>
        <p:txBody>
          <a:bodyPr/>
          <a:lstStyle/>
          <a:p>
            <a:pPr marL="0" indent="0">
              <a:buNone/>
            </a:pPr>
            <a:r>
              <a:rPr lang="en-US" dirty="0"/>
              <a:t>File System Implementation</a:t>
            </a:r>
          </a:p>
          <a:p>
            <a:pPr marL="0" indent="0">
              <a:buNone/>
            </a:pPr>
            <a:r>
              <a:rPr lang="en-US" dirty="0"/>
              <a:t>	- File System Structure</a:t>
            </a:r>
          </a:p>
          <a:p>
            <a:pPr marL="0" indent="0">
              <a:buNone/>
            </a:pPr>
            <a:r>
              <a:rPr lang="en-US" dirty="0"/>
              <a:t>	- Directory Implementation</a:t>
            </a:r>
          </a:p>
          <a:p>
            <a:pPr marL="0" indent="0">
              <a:buNone/>
            </a:pPr>
            <a:r>
              <a:rPr lang="en-US" dirty="0"/>
              <a:t>	- File Allocation Methods</a:t>
            </a:r>
          </a:p>
          <a:p>
            <a:pPr marL="0" indent="0">
              <a:buNone/>
            </a:pPr>
            <a:r>
              <a:rPr lang="en-US" dirty="0"/>
              <a:t>	- Swap Space Management</a:t>
            </a:r>
          </a:p>
        </p:txBody>
      </p:sp>
      <p:sp>
        <p:nvSpPr>
          <p:cNvPr id="4" name="Slide Number Placeholder 3">
            <a:extLst>
              <a:ext uri="{FF2B5EF4-FFF2-40B4-BE49-F238E27FC236}">
                <a16:creationId xmlns:a16="http://schemas.microsoft.com/office/drawing/2014/main" id="{75EC0844-A493-4213-ACA5-E434196F6782}"/>
              </a:ext>
            </a:extLst>
          </p:cNvPr>
          <p:cNvSpPr>
            <a:spLocks noGrp="1"/>
          </p:cNvSpPr>
          <p:nvPr>
            <p:ph type="sldNum" sz="quarter" idx="12"/>
          </p:nvPr>
        </p:nvSpPr>
        <p:spPr/>
        <p:txBody>
          <a:bodyPr/>
          <a:lstStyle/>
          <a:p>
            <a:fld id="{DA60BA0E-20D0-4E7C-B286-26C960A6788F}" type="slidenum">
              <a:rPr lang="en-US" smtClean="0"/>
              <a:pPr/>
              <a:t>79</a:t>
            </a:fld>
            <a:endParaRPr lang="en-US"/>
          </a:p>
        </p:txBody>
      </p:sp>
      <p:sp>
        <p:nvSpPr>
          <p:cNvPr id="5" name="Date Placeholder 4">
            <a:extLst>
              <a:ext uri="{FF2B5EF4-FFF2-40B4-BE49-F238E27FC236}">
                <a16:creationId xmlns:a16="http://schemas.microsoft.com/office/drawing/2014/main" id="{095977DC-63D2-4BB7-A88C-925A2D0FCA93}"/>
              </a:ext>
            </a:extLst>
          </p:cNvPr>
          <p:cNvSpPr>
            <a:spLocks noGrp="1"/>
          </p:cNvSpPr>
          <p:nvPr>
            <p:ph type="dt" sz="half" idx="10"/>
          </p:nvPr>
        </p:nvSpPr>
        <p:spPr/>
        <p:txBody>
          <a:bodyPr/>
          <a:lstStyle/>
          <a:p>
            <a:fld id="{16E75AE5-5966-4D00-991D-7A908E32C8AE}" type="datetime1">
              <a:rPr lang="en-US" smtClean="0"/>
              <a:t>3/11/2022</a:t>
            </a:fld>
            <a:endParaRPr lang="en-US" dirty="0"/>
          </a:p>
        </p:txBody>
      </p:sp>
      <p:sp>
        <p:nvSpPr>
          <p:cNvPr id="6" name="Footer Placeholder 5">
            <a:extLst>
              <a:ext uri="{FF2B5EF4-FFF2-40B4-BE49-F238E27FC236}">
                <a16:creationId xmlns:a16="http://schemas.microsoft.com/office/drawing/2014/main" id="{61858924-D378-4CCE-A637-8FE8FDC173EB}"/>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40617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838200"/>
          </a:xfrm>
        </p:spPr>
        <p:txBody>
          <a:bodyPr/>
          <a:lstStyle/>
          <a:p>
            <a:pPr algn="ctr"/>
            <a:r>
              <a:rPr lang="en-US" altLang="en-US" dirty="0"/>
              <a:t>Hard Disks</a:t>
            </a:r>
            <a:endParaRPr lang="en-US" dirty="0"/>
          </a:p>
        </p:txBody>
      </p:sp>
      <p:sp>
        <p:nvSpPr>
          <p:cNvPr id="3" name="Content Placeholder 2"/>
          <p:cNvSpPr>
            <a:spLocks noGrp="1"/>
          </p:cNvSpPr>
          <p:nvPr>
            <p:ph idx="1"/>
          </p:nvPr>
        </p:nvSpPr>
        <p:spPr>
          <a:xfrm>
            <a:off x="1117309" y="1143000"/>
            <a:ext cx="10157354" cy="5029200"/>
          </a:xfrm>
        </p:spPr>
        <p:txBody>
          <a:bodyPr>
            <a:normAutofit lnSpcReduction="10000"/>
          </a:bodyPr>
          <a:lstStyle/>
          <a:p>
            <a:r>
              <a:rPr lang="en-US" altLang="en-US" dirty="0"/>
              <a:t>Platters range from .85</a:t>
            </a:r>
            <a:r>
              <a:rPr lang="ja-JP" altLang="en-US" dirty="0"/>
              <a:t>”</a:t>
            </a:r>
            <a:r>
              <a:rPr lang="en-US" altLang="ja-JP" dirty="0"/>
              <a:t> to 14</a:t>
            </a:r>
            <a:r>
              <a:rPr lang="ja-JP" altLang="en-US" dirty="0"/>
              <a:t>”</a:t>
            </a:r>
            <a:r>
              <a:rPr lang="en-US" altLang="ja-JP" dirty="0"/>
              <a:t> (historically)</a:t>
            </a:r>
          </a:p>
          <a:p>
            <a:pPr lvl="1"/>
            <a:r>
              <a:rPr lang="en-US" altLang="en-US" dirty="0"/>
              <a:t>Commonly 3.5</a:t>
            </a:r>
            <a:r>
              <a:rPr lang="ja-JP" altLang="en-US" dirty="0"/>
              <a:t>”</a:t>
            </a:r>
            <a:r>
              <a:rPr lang="en-US" altLang="ja-JP" dirty="0"/>
              <a:t>, 2.5</a:t>
            </a:r>
            <a:r>
              <a:rPr lang="ja-JP" altLang="en-US" dirty="0"/>
              <a:t>”</a:t>
            </a:r>
            <a:r>
              <a:rPr lang="en-US" altLang="ja-JP" dirty="0"/>
              <a:t>, and 1.8</a:t>
            </a:r>
            <a:r>
              <a:rPr lang="ja-JP" altLang="en-US" dirty="0"/>
              <a:t>”</a:t>
            </a:r>
            <a:endParaRPr lang="en-US" altLang="ja-JP" dirty="0"/>
          </a:p>
          <a:p>
            <a:r>
              <a:rPr lang="en-US" altLang="en-US" dirty="0"/>
              <a:t>Range from 30GB to 3TB per drive</a:t>
            </a:r>
          </a:p>
          <a:p>
            <a:r>
              <a:rPr lang="en-US" altLang="en-US" dirty="0"/>
              <a:t>Performance </a:t>
            </a:r>
          </a:p>
          <a:p>
            <a:pPr lvl="1"/>
            <a:r>
              <a:rPr lang="en-US" altLang="en-US" dirty="0"/>
              <a:t>Transfer Rate – theoretical – 6 Gb/sec</a:t>
            </a:r>
          </a:p>
          <a:p>
            <a:pPr lvl="1"/>
            <a:r>
              <a:rPr lang="en-US" altLang="en-US" dirty="0"/>
              <a:t>Effective Transfer Rate – real – 1Gb/sec</a:t>
            </a:r>
          </a:p>
          <a:p>
            <a:pPr lvl="1"/>
            <a:r>
              <a:rPr lang="en-US" altLang="en-US" dirty="0"/>
              <a:t>Seek time from 3ms to 12ms – 9ms common for desktop drives</a:t>
            </a:r>
          </a:p>
          <a:p>
            <a:pPr lvl="1"/>
            <a:r>
              <a:rPr lang="en-US" altLang="en-US" dirty="0"/>
              <a:t>Average seek time measured or calculated based on 1/3 of tracks</a:t>
            </a:r>
          </a:p>
          <a:p>
            <a:pPr lvl="1"/>
            <a:r>
              <a:rPr lang="en-US" altLang="en-US" dirty="0"/>
              <a:t>Latency based on spindle speed</a:t>
            </a:r>
          </a:p>
          <a:p>
            <a:pPr lvl="2"/>
            <a:r>
              <a:rPr lang="en-US" altLang="en-US" dirty="0"/>
              <a:t>1 / (RPM / 60) = 60 / RPM</a:t>
            </a:r>
          </a:p>
          <a:p>
            <a:pPr lvl="1"/>
            <a:r>
              <a:rPr lang="en-US" altLang="en-US" dirty="0"/>
              <a:t>Average latency = ½ latency</a:t>
            </a:r>
          </a:p>
          <a:p>
            <a:endParaRPr lang="en-US" dirty="0"/>
          </a:p>
        </p:txBody>
      </p:sp>
      <p:sp>
        <p:nvSpPr>
          <p:cNvPr id="5" name="Slide Number Placeholder 4"/>
          <p:cNvSpPr>
            <a:spLocks noGrp="1"/>
          </p:cNvSpPr>
          <p:nvPr>
            <p:ph type="sldNum" sz="quarter" idx="12"/>
          </p:nvPr>
        </p:nvSpPr>
        <p:spPr/>
        <p:txBody>
          <a:bodyPr/>
          <a:lstStyle/>
          <a:p>
            <a:fld id="{DA60BA0E-20D0-4E7C-B286-26C960A6788F}" type="slidenum">
              <a:rPr lang="en-US" smtClean="0"/>
              <a:pPr/>
              <a:t>8</a:t>
            </a:fld>
            <a:endParaRPr lang="en-US"/>
          </a:p>
        </p:txBody>
      </p:sp>
      <p:sp>
        <p:nvSpPr>
          <p:cNvPr id="4" name="Date Placeholder 3">
            <a:extLst>
              <a:ext uri="{FF2B5EF4-FFF2-40B4-BE49-F238E27FC236}">
                <a16:creationId xmlns:a16="http://schemas.microsoft.com/office/drawing/2014/main" id="{2774A09E-10C4-43E8-B0FD-97E39AA2932C}"/>
              </a:ext>
            </a:extLst>
          </p:cNvPr>
          <p:cNvSpPr>
            <a:spLocks noGrp="1"/>
          </p:cNvSpPr>
          <p:nvPr>
            <p:ph type="dt" sz="half" idx="10"/>
          </p:nvPr>
        </p:nvSpPr>
        <p:spPr/>
        <p:txBody>
          <a:bodyPr/>
          <a:lstStyle/>
          <a:p>
            <a:fld id="{2E90A06F-69C7-4F20-B8FB-1B99439C9820}" type="datetime1">
              <a:rPr lang="en-US" smtClean="0"/>
              <a:t>3/11/2022</a:t>
            </a:fld>
            <a:endParaRPr lang="en-US" dirty="0"/>
          </a:p>
        </p:txBody>
      </p:sp>
      <p:sp>
        <p:nvSpPr>
          <p:cNvPr id="6" name="Footer Placeholder 5">
            <a:extLst>
              <a:ext uri="{FF2B5EF4-FFF2-40B4-BE49-F238E27FC236}">
                <a16:creationId xmlns:a16="http://schemas.microsoft.com/office/drawing/2014/main" id="{E700A2D3-DE82-4B7B-BB7E-05F86741C11C}"/>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01284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36B1-3A06-4513-AC09-579EB82AD4F7}"/>
              </a:ext>
            </a:extLst>
          </p:cNvPr>
          <p:cNvSpPr>
            <a:spLocks noGrp="1"/>
          </p:cNvSpPr>
          <p:nvPr>
            <p:ph type="title"/>
          </p:nvPr>
        </p:nvSpPr>
        <p:spPr/>
        <p:txBody>
          <a:bodyPr/>
          <a:lstStyle/>
          <a:p>
            <a:r>
              <a:rPr lang="en-US" dirty="0"/>
              <a:t>Objectives of File System Implementation</a:t>
            </a:r>
          </a:p>
        </p:txBody>
      </p:sp>
      <p:sp>
        <p:nvSpPr>
          <p:cNvPr id="3" name="Content Placeholder 2">
            <a:extLst>
              <a:ext uri="{FF2B5EF4-FFF2-40B4-BE49-F238E27FC236}">
                <a16:creationId xmlns:a16="http://schemas.microsoft.com/office/drawing/2014/main" id="{7142BBD6-B02F-41C3-9B1A-A4CC33C8DB4F}"/>
              </a:ext>
            </a:extLst>
          </p:cNvPr>
          <p:cNvSpPr>
            <a:spLocks noGrp="1"/>
          </p:cNvSpPr>
          <p:nvPr>
            <p:ph idx="1"/>
          </p:nvPr>
        </p:nvSpPr>
        <p:spPr/>
        <p:txBody>
          <a:bodyPr/>
          <a:lstStyle/>
          <a:p>
            <a:r>
              <a:rPr lang="en-US" dirty="0"/>
              <a:t>It helps to understand the file system structure</a:t>
            </a:r>
          </a:p>
          <a:p>
            <a:r>
              <a:rPr lang="en-US" dirty="0"/>
              <a:t>It helps to apprehend about how the files and folders are organized in the directory structure and its classification </a:t>
            </a:r>
          </a:p>
          <a:p>
            <a:r>
              <a:rPr lang="en-US" altLang="en-US" dirty="0"/>
              <a:t>To describe the implementation of remote file systems</a:t>
            </a:r>
          </a:p>
          <a:p>
            <a:r>
              <a:rPr lang="en-US" altLang="en-US" dirty="0"/>
              <a:t>To discuss block allocation and free-block algorithms and trade-offs</a:t>
            </a:r>
          </a:p>
          <a:p>
            <a:r>
              <a:rPr lang="en-US" altLang="en-US" dirty="0"/>
              <a:t>To describe the details of implementing local file systems and directory structures</a:t>
            </a:r>
          </a:p>
          <a:p>
            <a:pPr marL="0" indent="0">
              <a:buNone/>
            </a:pPr>
            <a:endParaRPr lang="en-US" dirty="0"/>
          </a:p>
        </p:txBody>
      </p:sp>
      <p:sp>
        <p:nvSpPr>
          <p:cNvPr id="4" name="Slide Number Placeholder 3">
            <a:extLst>
              <a:ext uri="{FF2B5EF4-FFF2-40B4-BE49-F238E27FC236}">
                <a16:creationId xmlns:a16="http://schemas.microsoft.com/office/drawing/2014/main" id="{524492F7-1C1C-4EEB-A43A-EF7543A2B302}"/>
              </a:ext>
            </a:extLst>
          </p:cNvPr>
          <p:cNvSpPr>
            <a:spLocks noGrp="1"/>
          </p:cNvSpPr>
          <p:nvPr>
            <p:ph type="sldNum" sz="quarter" idx="12"/>
          </p:nvPr>
        </p:nvSpPr>
        <p:spPr/>
        <p:txBody>
          <a:bodyPr/>
          <a:lstStyle/>
          <a:p>
            <a:fld id="{DA60BA0E-20D0-4E7C-B286-26C960A6788F}" type="slidenum">
              <a:rPr lang="en-US" smtClean="0"/>
              <a:pPr/>
              <a:t>80</a:t>
            </a:fld>
            <a:endParaRPr lang="en-US"/>
          </a:p>
        </p:txBody>
      </p:sp>
      <p:sp>
        <p:nvSpPr>
          <p:cNvPr id="5" name="Date Placeholder 4">
            <a:extLst>
              <a:ext uri="{FF2B5EF4-FFF2-40B4-BE49-F238E27FC236}">
                <a16:creationId xmlns:a16="http://schemas.microsoft.com/office/drawing/2014/main" id="{2C78AA62-8E5C-4A92-B9A6-5143D418DF5C}"/>
              </a:ext>
            </a:extLst>
          </p:cNvPr>
          <p:cNvSpPr>
            <a:spLocks noGrp="1"/>
          </p:cNvSpPr>
          <p:nvPr>
            <p:ph type="dt" sz="half" idx="10"/>
          </p:nvPr>
        </p:nvSpPr>
        <p:spPr/>
        <p:txBody>
          <a:bodyPr/>
          <a:lstStyle/>
          <a:p>
            <a:fld id="{E0ED627A-51DD-4967-8E44-23946757CB52}" type="datetime1">
              <a:rPr lang="en-US" smtClean="0"/>
              <a:t>3/11/2022</a:t>
            </a:fld>
            <a:endParaRPr lang="en-US" dirty="0"/>
          </a:p>
        </p:txBody>
      </p:sp>
      <p:sp>
        <p:nvSpPr>
          <p:cNvPr id="6" name="Footer Placeholder 5">
            <a:extLst>
              <a:ext uri="{FF2B5EF4-FFF2-40B4-BE49-F238E27FC236}">
                <a16:creationId xmlns:a16="http://schemas.microsoft.com/office/drawing/2014/main" id="{2068B415-7B8F-48E5-B386-599032D21D34}"/>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75904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CDE9-FD72-4054-9E48-940BB24E19D6}"/>
              </a:ext>
            </a:extLst>
          </p:cNvPr>
          <p:cNvSpPr>
            <a:spLocks noGrp="1"/>
          </p:cNvSpPr>
          <p:nvPr>
            <p:ph type="title"/>
          </p:nvPr>
        </p:nvSpPr>
        <p:spPr>
          <a:xfrm>
            <a:off x="837981" y="365923"/>
            <a:ext cx="10512862" cy="1034198"/>
          </a:xfrm>
        </p:spPr>
        <p:txBody>
          <a:bodyPr/>
          <a:lstStyle/>
          <a:p>
            <a:r>
              <a:rPr lang="en-US" altLang="en-US" dirty="0"/>
              <a:t>File-System Structure</a:t>
            </a:r>
            <a:endParaRPr lang="en-IN" dirty="0"/>
          </a:p>
        </p:txBody>
      </p:sp>
      <p:sp>
        <p:nvSpPr>
          <p:cNvPr id="3" name="Content Placeholder 2">
            <a:extLst>
              <a:ext uri="{FF2B5EF4-FFF2-40B4-BE49-F238E27FC236}">
                <a16:creationId xmlns:a16="http://schemas.microsoft.com/office/drawing/2014/main" id="{A1665275-7EFD-4FDB-922C-B5C3EFE1D189}"/>
              </a:ext>
            </a:extLst>
          </p:cNvPr>
          <p:cNvSpPr>
            <a:spLocks noGrp="1"/>
          </p:cNvSpPr>
          <p:nvPr>
            <p:ph idx="1"/>
          </p:nvPr>
        </p:nvSpPr>
        <p:spPr>
          <a:xfrm>
            <a:off x="837981" y="1558700"/>
            <a:ext cx="10512862" cy="4617548"/>
          </a:xfrm>
        </p:spPr>
        <p:txBody>
          <a:bodyPr>
            <a:normAutofit fontScale="85000" lnSpcReduction="20000"/>
          </a:bodyPr>
          <a:lstStyle/>
          <a:p>
            <a:r>
              <a:rPr lang="en-US" altLang="en-US" dirty="0"/>
              <a:t>File structure</a:t>
            </a:r>
          </a:p>
          <a:p>
            <a:pPr lvl="1"/>
            <a:r>
              <a:rPr lang="en-US" altLang="en-US" dirty="0"/>
              <a:t>Logical storage unit</a:t>
            </a:r>
          </a:p>
          <a:p>
            <a:pPr lvl="1"/>
            <a:r>
              <a:rPr lang="en-US" altLang="en-US" dirty="0"/>
              <a:t>Collection of related information</a:t>
            </a:r>
            <a:endParaRPr lang="en-US" altLang="en-US" sz="800" dirty="0"/>
          </a:p>
          <a:p>
            <a:r>
              <a:rPr lang="en-US" altLang="en-US" b="1" dirty="0">
                <a:solidFill>
                  <a:srgbClr val="3366FF"/>
                </a:solidFill>
              </a:rPr>
              <a:t>File system</a:t>
            </a:r>
            <a:r>
              <a:rPr lang="en-US" altLang="en-US" dirty="0">
                <a:solidFill>
                  <a:srgbClr val="3366FF"/>
                </a:solidFill>
              </a:rPr>
              <a:t> </a:t>
            </a:r>
            <a:r>
              <a:rPr lang="en-US" altLang="en-US" dirty="0"/>
              <a:t>resides on secondary storage (disks)</a:t>
            </a:r>
          </a:p>
          <a:p>
            <a:pPr lvl="1"/>
            <a:r>
              <a:rPr lang="en-US" altLang="en-US" dirty="0"/>
              <a:t>Provided user interface to storage, mapping logical to physical</a:t>
            </a:r>
          </a:p>
          <a:p>
            <a:pPr lvl="1"/>
            <a:r>
              <a:rPr lang="en-US" altLang="en-US" dirty="0"/>
              <a:t>Provides efficient and convenient access to disk by allowing data to be stored, located retrieved easily</a:t>
            </a:r>
          </a:p>
          <a:p>
            <a:r>
              <a:rPr lang="en-US" altLang="en-US" dirty="0"/>
              <a:t>Disk provides in-place rewrite and random access</a:t>
            </a:r>
          </a:p>
          <a:p>
            <a:pPr lvl="1"/>
            <a:r>
              <a:rPr lang="en-US" altLang="en-US" dirty="0"/>
              <a:t>I/O transfers performed in </a:t>
            </a:r>
            <a:r>
              <a:rPr lang="en-US" altLang="en-US" b="1" dirty="0">
                <a:solidFill>
                  <a:srgbClr val="3366FF"/>
                </a:solidFill>
              </a:rPr>
              <a:t>blocks</a:t>
            </a:r>
            <a:r>
              <a:rPr lang="en-US" altLang="en-US" dirty="0"/>
              <a:t> of </a:t>
            </a:r>
            <a:r>
              <a:rPr lang="en-US" altLang="en-US" b="1" dirty="0">
                <a:solidFill>
                  <a:srgbClr val="3366FF"/>
                </a:solidFill>
              </a:rPr>
              <a:t>sectors</a:t>
            </a:r>
            <a:r>
              <a:rPr lang="en-US" altLang="en-US" dirty="0"/>
              <a:t> (usually 512 bytes)</a:t>
            </a:r>
            <a:endParaRPr lang="en-US" altLang="en-US" sz="800" dirty="0"/>
          </a:p>
          <a:p>
            <a:r>
              <a:rPr lang="en-US" altLang="en-US" b="1" dirty="0">
                <a:solidFill>
                  <a:srgbClr val="3366FF"/>
                </a:solidFill>
              </a:rPr>
              <a:t>File control block</a:t>
            </a:r>
            <a:r>
              <a:rPr lang="en-US" altLang="en-US" dirty="0">
                <a:solidFill>
                  <a:srgbClr val="3366FF"/>
                </a:solidFill>
              </a:rPr>
              <a:t> </a:t>
            </a:r>
            <a:r>
              <a:rPr lang="en-US" altLang="en-US" dirty="0"/>
              <a:t>– storage structure consisting of information about a file</a:t>
            </a:r>
            <a:endParaRPr lang="en-US" altLang="en-US" sz="800" dirty="0"/>
          </a:p>
          <a:p>
            <a:r>
              <a:rPr lang="en-US" altLang="en-US" b="1" dirty="0">
                <a:solidFill>
                  <a:srgbClr val="3366FF"/>
                </a:solidFill>
              </a:rPr>
              <a:t>Device driver</a:t>
            </a:r>
            <a:r>
              <a:rPr lang="en-US" altLang="en-US" dirty="0">
                <a:solidFill>
                  <a:srgbClr val="3366FF"/>
                </a:solidFill>
              </a:rPr>
              <a:t> </a:t>
            </a:r>
            <a:r>
              <a:rPr lang="en-US" altLang="en-US" dirty="0"/>
              <a:t>controls the physical device </a:t>
            </a:r>
          </a:p>
          <a:p>
            <a:r>
              <a:rPr lang="en-US" altLang="en-US" dirty="0"/>
              <a:t>File system organized into layers</a:t>
            </a:r>
          </a:p>
          <a:p>
            <a:pPr marL="0" indent="0">
              <a:buNone/>
            </a:pPr>
            <a:endParaRPr lang="en-IN" dirty="0"/>
          </a:p>
        </p:txBody>
      </p:sp>
      <p:sp>
        <p:nvSpPr>
          <p:cNvPr id="4" name="Date Placeholder 3">
            <a:extLst>
              <a:ext uri="{FF2B5EF4-FFF2-40B4-BE49-F238E27FC236}">
                <a16:creationId xmlns:a16="http://schemas.microsoft.com/office/drawing/2014/main" id="{89E3FBDC-F08A-44C3-9A4E-47E3B0B110BA}"/>
              </a:ext>
            </a:extLst>
          </p:cNvPr>
          <p:cNvSpPr>
            <a:spLocks noGrp="1"/>
          </p:cNvSpPr>
          <p:nvPr>
            <p:ph type="dt" sz="half" idx="10"/>
          </p:nvPr>
        </p:nvSpPr>
        <p:spPr/>
        <p:txBody>
          <a:bodyPr/>
          <a:lstStyle/>
          <a:p>
            <a:fld id="{EA8757E1-68B0-4299-BFF7-4F19318D866E}" type="datetime1">
              <a:rPr lang="en-US" smtClean="0"/>
              <a:t>3/11/2022</a:t>
            </a:fld>
            <a:endParaRPr lang="en-US" dirty="0"/>
          </a:p>
        </p:txBody>
      </p:sp>
      <p:sp>
        <p:nvSpPr>
          <p:cNvPr id="5" name="Footer Placeholder 4">
            <a:extLst>
              <a:ext uri="{FF2B5EF4-FFF2-40B4-BE49-F238E27FC236}">
                <a16:creationId xmlns:a16="http://schemas.microsoft.com/office/drawing/2014/main" id="{516F5BD6-0104-4C05-A15E-0E3B668E5CD5}"/>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F4A753B1-8F85-4BEA-835A-16EADC54082A}"/>
              </a:ext>
            </a:extLst>
          </p:cNvPr>
          <p:cNvSpPr>
            <a:spLocks noGrp="1"/>
          </p:cNvSpPr>
          <p:nvPr>
            <p:ph type="sldNum" sz="quarter" idx="12"/>
          </p:nvPr>
        </p:nvSpPr>
        <p:spPr/>
        <p:txBody>
          <a:bodyPr/>
          <a:lstStyle/>
          <a:p>
            <a:fld id="{DA60BA0E-20D0-4E7C-B286-26C960A6788F}" type="slidenum">
              <a:rPr lang="en-IN" smtClean="0"/>
              <a:pPr/>
              <a:t>81</a:t>
            </a:fld>
            <a:endParaRPr lang="en-IN"/>
          </a:p>
        </p:txBody>
      </p:sp>
    </p:spTree>
    <p:extLst>
      <p:ext uri="{BB962C8B-B14F-4D97-AF65-F5344CB8AC3E}">
        <p14:creationId xmlns:p14="http://schemas.microsoft.com/office/powerpoint/2010/main" val="61800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D219-B6F8-4135-8EBD-183ACB136CBD}"/>
              </a:ext>
            </a:extLst>
          </p:cNvPr>
          <p:cNvSpPr>
            <a:spLocks noGrp="1"/>
          </p:cNvSpPr>
          <p:nvPr>
            <p:ph type="title"/>
          </p:nvPr>
        </p:nvSpPr>
        <p:spPr>
          <a:xfrm>
            <a:off x="836612" y="76200"/>
            <a:ext cx="10438051" cy="762000"/>
          </a:xfrm>
        </p:spPr>
        <p:txBody>
          <a:bodyPr/>
          <a:lstStyle/>
          <a:p>
            <a:r>
              <a:rPr lang="en-IN" dirty="0"/>
              <a:t>Layered File System</a:t>
            </a:r>
          </a:p>
        </p:txBody>
      </p:sp>
      <p:pic>
        <p:nvPicPr>
          <p:cNvPr id="4" name="Picture 5">
            <a:extLst>
              <a:ext uri="{FF2B5EF4-FFF2-40B4-BE49-F238E27FC236}">
                <a16:creationId xmlns:a16="http://schemas.microsoft.com/office/drawing/2014/main" id="{1C3EBFF3-FFFC-49CB-B383-F07BCFC1F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2768" y="1143000"/>
            <a:ext cx="2352834" cy="435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4E069FB-E5B4-4836-8809-03C3F9095F57}"/>
              </a:ext>
            </a:extLst>
          </p:cNvPr>
          <p:cNvSpPr txBox="1"/>
          <p:nvPr/>
        </p:nvSpPr>
        <p:spPr>
          <a:xfrm>
            <a:off x="3732212" y="949336"/>
            <a:ext cx="8001000" cy="5909310"/>
          </a:xfrm>
          <a:prstGeom prst="rect">
            <a:avLst/>
          </a:prstGeom>
          <a:noFill/>
        </p:spPr>
        <p:txBody>
          <a:bodyPr wrap="square" rtlCol="0">
            <a:spAutoFit/>
          </a:bodyPr>
          <a:lstStyle/>
          <a:p>
            <a:pPr marL="285664" indent="-285664">
              <a:buFont typeface="Arial" panose="020B0604020202020204" pitchFamily="34" charset="0"/>
              <a:buChar char="•"/>
            </a:pPr>
            <a:r>
              <a:rPr lang="en-IN" sz="1800" b="1" dirty="0"/>
              <a:t>application program</a:t>
            </a:r>
            <a:r>
              <a:rPr lang="en-IN" sz="1800" dirty="0"/>
              <a:t> asks for a file, the first request is directed to the logical file system. </a:t>
            </a:r>
          </a:p>
          <a:p>
            <a:pPr marL="285664" indent="-285664">
              <a:buFont typeface="Arial" panose="020B0604020202020204" pitchFamily="34" charset="0"/>
              <a:buChar char="•"/>
            </a:pPr>
            <a:endParaRPr lang="en-IN" sz="1800" dirty="0"/>
          </a:p>
          <a:p>
            <a:pPr marL="285664" indent="-285664">
              <a:buFont typeface="Arial" panose="020B0604020202020204" pitchFamily="34" charset="0"/>
              <a:buChar char="•"/>
            </a:pPr>
            <a:r>
              <a:rPr lang="en-IN" sz="1800" b="1" dirty="0"/>
              <a:t>The logical file system</a:t>
            </a:r>
            <a:r>
              <a:rPr lang="en-IN" sz="1800" dirty="0"/>
              <a:t> contains the</a:t>
            </a:r>
            <a:r>
              <a:rPr lang="en-IN" sz="1800" b="1" dirty="0"/>
              <a:t> Meta data information </a:t>
            </a:r>
            <a:r>
              <a:rPr lang="en-IN" sz="1800" dirty="0"/>
              <a:t> of the file and directory structure and provides </a:t>
            </a:r>
            <a:r>
              <a:rPr lang="en-IN" sz="1800" b="1" dirty="0"/>
              <a:t>protection</a:t>
            </a:r>
            <a:r>
              <a:rPr lang="en-IN" sz="1800" dirty="0"/>
              <a:t> also. It translates file name into file number, file handle, location by maintaining file control blocks (</a:t>
            </a:r>
            <a:r>
              <a:rPr lang="en-IN" sz="1800" dirty="0" err="1"/>
              <a:t>inodes</a:t>
            </a:r>
            <a:r>
              <a:rPr lang="en-IN" sz="1800" dirty="0"/>
              <a:t> in UNIX)</a:t>
            </a:r>
          </a:p>
          <a:p>
            <a:pPr marL="285664" indent="-285664">
              <a:buFont typeface="Arial" panose="020B0604020202020204" pitchFamily="34" charset="0"/>
              <a:buChar char="•"/>
            </a:pPr>
            <a:endParaRPr lang="en-IN" sz="1800" b="1" dirty="0"/>
          </a:p>
          <a:p>
            <a:pPr marL="285664" indent="-285664">
              <a:buFont typeface="Arial" panose="020B0604020202020204" pitchFamily="34" charset="0"/>
              <a:buChar char="•"/>
            </a:pPr>
            <a:r>
              <a:rPr lang="en-IN" sz="1800" b="1" dirty="0"/>
              <a:t>The logical blocks of files need to be mapped to physical blocks in </a:t>
            </a:r>
            <a:r>
              <a:rPr lang="en-IN" sz="1800" b="1" dirty="0" err="1"/>
              <a:t>harddisk</a:t>
            </a:r>
            <a:r>
              <a:rPr lang="en-IN" sz="1800" dirty="0"/>
              <a:t>. This mapping is done by </a:t>
            </a:r>
            <a:r>
              <a:rPr lang="en-IN" sz="1800" b="1" dirty="0"/>
              <a:t>File organization module</a:t>
            </a:r>
          </a:p>
          <a:p>
            <a:pPr marL="285664" indent="-285664">
              <a:buFont typeface="Arial" panose="020B0604020202020204" pitchFamily="34" charset="0"/>
              <a:buChar char="•"/>
            </a:pPr>
            <a:endParaRPr lang="en-IN" sz="1800" dirty="0"/>
          </a:p>
          <a:p>
            <a:pPr marL="285664" indent="-285664">
              <a:buFont typeface="Arial" panose="020B0604020202020204" pitchFamily="34" charset="0"/>
              <a:buChar char="•"/>
            </a:pPr>
            <a:r>
              <a:rPr lang="en-IN" sz="1800" dirty="0"/>
              <a:t>The basic file system - issues the commands to I/O control in order to fetch those blocks. </a:t>
            </a:r>
            <a:r>
              <a:rPr lang="en-US" sz="1800" b="1" dirty="0"/>
              <a:t>Basic file system </a:t>
            </a:r>
            <a:r>
              <a:rPr lang="en-US" sz="1800" dirty="0"/>
              <a:t>given command like </a:t>
            </a:r>
            <a:r>
              <a:rPr lang="en-IN" sz="1800" dirty="0"/>
              <a:t>“</a:t>
            </a:r>
            <a:r>
              <a:rPr lang="en-US" sz="1800" dirty="0"/>
              <a:t>retrieve block 123</a:t>
            </a:r>
            <a:r>
              <a:rPr lang="en-IN" sz="1800" dirty="0"/>
              <a:t>”</a:t>
            </a:r>
            <a:r>
              <a:rPr lang="en-US" sz="1800" dirty="0"/>
              <a:t> translates to device driver.</a:t>
            </a:r>
          </a:p>
          <a:p>
            <a:pPr marL="285664" indent="-285664">
              <a:buFont typeface="Arial" panose="020B0604020202020204" pitchFamily="34" charset="0"/>
              <a:buChar char="•"/>
            </a:pPr>
            <a:endParaRPr lang="en-US" sz="1800" dirty="0"/>
          </a:p>
          <a:p>
            <a:pPr marL="285664" indent="-285664">
              <a:buFont typeface="Arial" panose="020B0604020202020204" pitchFamily="34" charset="0"/>
              <a:buChar char="•"/>
            </a:pPr>
            <a:r>
              <a:rPr lang="en-IN" sz="1800" dirty="0"/>
              <a:t>I/O controls contain the codes by using which it can access hard disk. </a:t>
            </a:r>
          </a:p>
          <a:p>
            <a:pPr marL="285664" indent="-285664">
              <a:buFont typeface="Arial" panose="020B0604020202020204" pitchFamily="34" charset="0"/>
              <a:buChar char="•"/>
            </a:pPr>
            <a:r>
              <a:rPr lang="en-IN" sz="1800" dirty="0"/>
              <a:t>These codes are known as </a:t>
            </a:r>
            <a:r>
              <a:rPr lang="en-IN" sz="1800" b="1" dirty="0"/>
              <a:t>device drivers</a:t>
            </a:r>
            <a:r>
              <a:rPr lang="en-US" sz="1800" dirty="0"/>
              <a:t>Given commands like </a:t>
            </a:r>
            <a:r>
              <a:rPr lang="en-IN" sz="1800" dirty="0"/>
              <a:t>“</a:t>
            </a:r>
            <a:r>
              <a:rPr lang="en-US" sz="1800" dirty="0"/>
              <a:t>read drive1, cylinder 72, track 2, sector 10, into memory location 1060</a:t>
            </a:r>
            <a:r>
              <a:rPr lang="en-IN" sz="1800" dirty="0"/>
              <a:t>”</a:t>
            </a:r>
            <a:r>
              <a:rPr lang="en-US" sz="1800" dirty="0"/>
              <a:t> outputs low-level hardware specific commands to hardware controller</a:t>
            </a:r>
            <a:endParaRPr lang="en-IN" sz="1800" dirty="0"/>
          </a:p>
        </p:txBody>
      </p:sp>
      <p:sp>
        <p:nvSpPr>
          <p:cNvPr id="3" name="Date Placeholder 2">
            <a:extLst>
              <a:ext uri="{FF2B5EF4-FFF2-40B4-BE49-F238E27FC236}">
                <a16:creationId xmlns:a16="http://schemas.microsoft.com/office/drawing/2014/main" id="{B799435E-EB45-4B42-9231-F8850DB4D88A}"/>
              </a:ext>
            </a:extLst>
          </p:cNvPr>
          <p:cNvSpPr>
            <a:spLocks noGrp="1"/>
          </p:cNvSpPr>
          <p:nvPr>
            <p:ph type="dt" sz="half" idx="10"/>
          </p:nvPr>
        </p:nvSpPr>
        <p:spPr/>
        <p:txBody>
          <a:bodyPr/>
          <a:lstStyle/>
          <a:p>
            <a:fld id="{CEB09F8C-623E-4FB1-B5EA-11A3233C9865}" type="datetime1">
              <a:rPr lang="en-US" smtClean="0"/>
              <a:t>3/11/2022</a:t>
            </a:fld>
            <a:endParaRPr lang="en-US" dirty="0"/>
          </a:p>
        </p:txBody>
      </p:sp>
      <p:sp>
        <p:nvSpPr>
          <p:cNvPr id="6" name="Footer Placeholder 5">
            <a:extLst>
              <a:ext uri="{FF2B5EF4-FFF2-40B4-BE49-F238E27FC236}">
                <a16:creationId xmlns:a16="http://schemas.microsoft.com/office/drawing/2014/main" id="{4381DEA9-AB3D-42A7-917F-04F91D061FBD}"/>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1DD857A9-C61D-4B43-A4C8-C52738EF7723}"/>
              </a:ext>
            </a:extLst>
          </p:cNvPr>
          <p:cNvSpPr>
            <a:spLocks noGrp="1"/>
          </p:cNvSpPr>
          <p:nvPr>
            <p:ph type="sldNum" sz="quarter" idx="12"/>
          </p:nvPr>
        </p:nvSpPr>
        <p:spPr/>
        <p:txBody>
          <a:bodyPr/>
          <a:lstStyle/>
          <a:p>
            <a:fld id="{DA60BA0E-20D0-4E7C-B286-26C960A6788F}" type="slidenum">
              <a:rPr lang="en-IN" smtClean="0"/>
              <a:pPr/>
              <a:t>82</a:t>
            </a:fld>
            <a:endParaRPr lang="en-IN"/>
          </a:p>
        </p:txBody>
      </p:sp>
    </p:spTree>
    <p:extLst>
      <p:ext uri="{BB962C8B-B14F-4D97-AF65-F5344CB8AC3E}">
        <p14:creationId xmlns:p14="http://schemas.microsoft.com/office/powerpoint/2010/main" val="366114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F1EF-67C9-46A2-B75A-FAD17FFFF378}"/>
              </a:ext>
            </a:extLst>
          </p:cNvPr>
          <p:cNvSpPr>
            <a:spLocks noGrp="1"/>
          </p:cNvSpPr>
          <p:nvPr>
            <p:ph type="title"/>
          </p:nvPr>
        </p:nvSpPr>
        <p:spPr/>
        <p:txBody>
          <a:bodyPr/>
          <a:lstStyle/>
          <a:p>
            <a:r>
              <a:rPr lang="en-IN" b="1" dirty="0"/>
              <a:t>File System Implementation</a:t>
            </a:r>
            <a:br>
              <a:rPr lang="en-IN" dirty="0"/>
            </a:br>
            <a:endParaRPr lang="en-IN" dirty="0"/>
          </a:p>
        </p:txBody>
      </p:sp>
      <p:sp>
        <p:nvSpPr>
          <p:cNvPr id="3" name="Content Placeholder 2">
            <a:extLst>
              <a:ext uri="{FF2B5EF4-FFF2-40B4-BE49-F238E27FC236}">
                <a16:creationId xmlns:a16="http://schemas.microsoft.com/office/drawing/2014/main" id="{603AF9B2-34E3-4C96-AEAB-1115115A4361}"/>
              </a:ext>
            </a:extLst>
          </p:cNvPr>
          <p:cNvSpPr>
            <a:spLocks noGrp="1"/>
          </p:cNvSpPr>
          <p:nvPr>
            <p:ph idx="1"/>
          </p:nvPr>
        </p:nvSpPr>
        <p:spPr>
          <a:xfrm>
            <a:off x="837981" y="1372136"/>
            <a:ext cx="10512862" cy="4804112"/>
          </a:xfrm>
        </p:spPr>
        <p:txBody>
          <a:bodyPr/>
          <a:lstStyle/>
          <a:p>
            <a:r>
              <a:rPr lang="en-IN" b="1" dirty="0"/>
              <a:t>on-disk</a:t>
            </a:r>
            <a:r>
              <a:rPr lang="en-IN" dirty="0"/>
              <a:t> and </a:t>
            </a:r>
            <a:r>
              <a:rPr lang="en-IN" b="1" dirty="0"/>
              <a:t>in-memory</a:t>
            </a:r>
            <a:r>
              <a:rPr lang="en-IN" dirty="0"/>
              <a:t> structures </a:t>
            </a:r>
          </a:p>
          <a:p>
            <a:r>
              <a:rPr lang="en-IN" b="1" dirty="0"/>
              <a:t>On Disk Data Structures</a:t>
            </a:r>
            <a:endParaRPr lang="en-IN" dirty="0"/>
          </a:p>
          <a:p>
            <a:endParaRPr lang="en-IN" dirty="0"/>
          </a:p>
        </p:txBody>
      </p:sp>
      <p:pic>
        <p:nvPicPr>
          <p:cNvPr id="4" name="Picture 3">
            <a:extLst>
              <a:ext uri="{FF2B5EF4-FFF2-40B4-BE49-F238E27FC236}">
                <a16:creationId xmlns:a16="http://schemas.microsoft.com/office/drawing/2014/main" id="{56B1F5D0-0942-4866-98E0-01426BC3EF3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8438" y="1959708"/>
            <a:ext cx="2578063" cy="2173674"/>
          </a:xfrm>
          <a:prstGeom prst="rect">
            <a:avLst/>
          </a:prstGeom>
          <a:noFill/>
          <a:ln>
            <a:noFill/>
          </a:ln>
        </p:spPr>
      </p:pic>
      <p:sp>
        <p:nvSpPr>
          <p:cNvPr id="5" name="TextBox 4">
            <a:extLst>
              <a:ext uri="{FF2B5EF4-FFF2-40B4-BE49-F238E27FC236}">
                <a16:creationId xmlns:a16="http://schemas.microsoft.com/office/drawing/2014/main" id="{8885715F-B9A6-4454-90AA-8EDCE7800E47}"/>
              </a:ext>
            </a:extLst>
          </p:cNvPr>
          <p:cNvSpPr txBox="1"/>
          <p:nvPr/>
        </p:nvSpPr>
        <p:spPr>
          <a:xfrm>
            <a:off x="682324" y="2251448"/>
            <a:ext cx="8090456" cy="7843566"/>
          </a:xfrm>
          <a:prstGeom prst="rect">
            <a:avLst/>
          </a:prstGeom>
          <a:noFill/>
        </p:spPr>
        <p:txBody>
          <a:bodyPr wrap="square" rtlCol="0">
            <a:spAutoFit/>
          </a:bodyPr>
          <a:lstStyle/>
          <a:p>
            <a:pPr marL="285664" indent="-285664">
              <a:buFont typeface="Arial" panose="020B0604020202020204" pitchFamily="34" charset="0"/>
              <a:buChar char="•"/>
            </a:pPr>
            <a:r>
              <a:rPr lang="en-IN" sz="2399" dirty="0"/>
              <a:t>Boot Control Block - Boot Control Block contains all the information which is needed </a:t>
            </a:r>
            <a:r>
              <a:rPr lang="en-IN" sz="2399" b="1" dirty="0"/>
              <a:t>to boot an operating system from that volume</a:t>
            </a:r>
            <a:r>
              <a:rPr lang="en-IN" sz="2399" dirty="0"/>
              <a:t>. It is called boot block in UNIX file system. In NTFS, it is called the partition boot sector.</a:t>
            </a:r>
          </a:p>
          <a:p>
            <a:pPr marL="285664" indent="-285664">
              <a:buFont typeface="Arial" panose="020B0604020202020204" pitchFamily="34" charset="0"/>
              <a:buChar char="•"/>
            </a:pPr>
            <a:endParaRPr lang="en-IN" sz="2399" dirty="0"/>
          </a:p>
          <a:p>
            <a:pPr marL="285664" indent="-285664">
              <a:buFont typeface="Arial" panose="020B0604020202020204" pitchFamily="34" charset="0"/>
              <a:buChar char="•"/>
            </a:pPr>
            <a:r>
              <a:rPr lang="en-IN" sz="2399" dirty="0"/>
              <a:t>Volume Control Block - Volume control block all the information regarding that volume such as number of blocks, size of each block, partition table, pointers to free blocks and free FCB blocks. In UNIX file system, it is known as super block. In NTFS, this information is stored inside master file table.</a:t>
            </a:r>
          </a:p>
          <a:p>
            <a:pPr lvl="0"/>
            <a:endParaRPr lang="en-IN" sz="2399" dirty="0"/>
          </a:p>
          <a:p>
            <a:pPr marL="285664" indent="-285664">
              <a:buFont typeface="Arial" panose="020B0604020202020204" pitchFamily="34" charset="0"/>
              <a:buChar char="•"/>
            </a:pPr>
            <a:r>
              <a:rPr lang="en-IN" sz="2399" dirty="0"/>
              <a:t>Directory Structure (per file system) -A directory structure (per file system) contains file names and pointers to corresponding FCBs. </a:t>
            </a:r>
          </a:p>
          <a:p>
            <a:pPr lvl="0"/>
            <a:endParaRPr lang="en-IN" sz="2399" dirty="0"/>
          </a:p>
          <a:p>
            <a:pPr marL="285664" indent="-285664">
              <a:buFont typeface="Arial" panose="020B0604020202020204" pitchFamily="34" charset="0"/>
              <a:buChar char="•"/>
            </a:pPr>
            <a:r>
              <a:rPr lang="en-IN" sz="2399" dirty="0"/>
              <a:t>File Control Block - File Control block contains all the details about the file such as ownership details, permission details, file </a:t>
            </a:r>
            <a:r>
              <a:rPr lang="en-IN" sz="2399" dirty="0" err="1"/>
              <a:t>size,etc</a:t>
            </a:r>
            <a:r>
              <a:rPr lang="en-IN" sz="2399" dirty="0"/>
              <a:t>. In UFS, this detail is stored in </a:t>
            </a:r>
            <a:r>
              <a:rPr lang="en-IN" sz="2399" dirty="0" err="1"/>
              <a:t>inode</a:t>
            </a:r>
            <a:r>
              <a:rPr lang="en-IN" sz="2399" dirty="0"/>
              <a:t>. </a:t>
            </a:r>
          </a:p>
        </p:txBody>
      </p:sp>
      <p:sp>
        <p:nvSpPr>
          <p:cNvPr id="6" name="TextBox 5">
            <a:extLst>
              <a:ext uri="{FF2B5EF4-FFF2-40B4-BE49-F238E27FC236}">
                <a16:creationId xmlns:a16="http://schemas.microsoft.com/office/drawing/2014/main" id="{55957A4E-B978-42A8-B399-E125A05AC784}"/>
              </a:ext>
            </a:extLst>
          </p:cNvPr>
          <p:cNvSpPr txBox="1"/>
          <p:nvPr/>
        </p:nvSpPr>
        <p:spPr>
          <a:xfrm>
            <a:off x="8928438" y="4347825"/>
            <a:ext cx="2578063" cy="830524"/>
          </a:xfrm>
          <a:prstGeom prst="rect">
            <a:avLst/>
          </a:prstGeom>
          <a:noFill/>
        </p:spPr>
        <p:txBody>
          <a:bodyPr wrap="square" rtlCol="0">
            <a:spAutoFit/>
          </a:bodyPr>
          <a:lstStyle/>
          <a:p>
            <a:r>
              <a:rPr lang="en-IN" sz="2399" dirty="0"/>
              <a:t>File control Block</a:t>
            </a:r>
          </a:p>
        </p:txBody>
      </p:sp>
      <p:sp>
        <p:nvSpPr>
          <p:cNvPr id="7" name="Date Placeholder 6">
            <a:extLst>
              <a:ext uri="{FF2B5EF4-FFF2-40B4-BE49-F238E27FC236}">
                <a16:creationId xmlns:a16="http://schemas.microsoft.com/office/drawing/2014/main" id="{F2FEB319-16CF-42BC-868A-1C16679AC4C1}"/>
              </a:ext>
            </a:extLst>
          </p:cNvPr>
          <p:cNvSpPr>
            <a:spLocks noGrp="1"/>
          </p:cNvSpPr>
          <p:nvPr>
            <p:ph type="dt" sz="half" idx="10"/>
          </p:nvPr>
        </p:nvSpPr>
        <p:spPr/>
        <p:txBody>
          <a:bodyPr/>
          <a:lstStyle/>
          <a:p>
            <a:fld id="{944BFE66-72CA-4D54-992E-AE55C5BD2F4E}" type="datetime1">
              <a:rPr lang="en-US" smtClean="0"/>
              <a:t>3/11/2022</a:t>
            </a:fld>
            <a:endParaRPr lang="en-US" dirty="0"/>
          </a:p>
        </p:txBody>
      </p:sp>
      <p:sp>
        <p:nvSpPr>
          <p:cNvPr id="8" name="Footer Placeholder 7">
            <a:extLst>
              <a:ext uri="{FF2B5EF4-FFF2-40B4-BE49-F238E27FC236}">
                <a16:creationId xmlns:a16="http://schemas.microsoft.com/office/drawing/2014/main" id="{797EFC13-C0F4-46DB-80F7-FB3C3CA845D8}"/>
              </a:ext>
            </a:extLst>
          </p:cNvPr>
          <p:cNvSpPr>
            <a:spLocks noGrp="1"/>
          </p:cNvSpPr>
          <p:nvPr>
            <p:ph type="ftr" sz="quarter" idx="11"/>
          </p:nvPr>
        </p:nvSpPr>
        <p:spPr/>
        <p:txBody>
          <a:bodyPr/>
          <a:lstStyle/>
          <a:p>
            <a:r>
              <a:rPr lang="en-IN"/>
              <a:t>Department of CSE</a:t>
            </a:r>
          </a:p>
        </p:txBody>
      </p:sp>
      <p:sp>
        <p:nvSpPr>
          <p:cNvPr id="9" name="Slide Number Placeholder 8">
            <a:extLst>
              <a:ext uri="{FF2B5EF4-FFF2-40B4-BE49-F238E27FC236}">
                <a16:creationId xmlns:a16="http://schemas.microsoft.com/office/drawing/2014/main" id="{C359F032-9168-4604-940F-B276ABC8577B}"/>
              </a:ext>
            </a:extLst>
          </p:cNvPr>
          <p:cNvSpPr>
            <a:spLocks noGrp="1"/>
          </p:cNvSpPr>
          <p:nvPr>
            <p:ph type="sldNum" sz="quarter" idx="12"/>
          </p:nvPr>
        </p:nvSpPr>
        <p:spPr/>
        <p:txBody>
          <a:bodyPr/>
          <a:lstStyle/>
          <a:p>
            <a:fld id="{DA60BA0E-20D0-4E7C-B286-26C960A6788F}" type="slidenum">
              <a:rPr lang="en-IN" smtClean="0"/>
              <a:pPr/>
              <a:t>83</a:t>
            </a:fld>
            <a:endParaRPr lang="en-IN"/>
          </a:p>
        </p:txBody>
      </p:sp>
    </p:spTree>
    <p:extLst>
      <p:ext uri="{BB962C8B-B14F-4D97-AF65-F5344CB8AC3E}">
        <p14:creationId xmlns:p14="http://schemas.microsoft.com/office/powerpoint/2010/main" val="332712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D374-BD24-4E05-8FE0-1E0A5A5FA61C}"/>
              </a:ext>
            </a:extLst>
          </p:cNvPr>
          <p:cNvSpPr>
            <a:spLocks noGrp="1"/>
          </p:cNvSpPr>
          <p:nvPr>
            <p:ph type="title"/>
          </p:nvPr>
        </p:nvSpPr>
        <p:spPr/>
        <p:txBody>
          <a:bodyPr/>
          <a:lstStyle/>
          <a:p>
            <a:r>
              <a:rPr lang="en-US" altLang="en-US" dirty="0"/>
              <a:t>In-Memory File System Structures</a:t>
            </a:r>
            <a:endParaRPr lang="en-IN" dirty="0"/>
          </a:p>
        </p:txBody>
      </p:sp>
      <p:sp>
        <p:nvSpPr>
          <p:cNvPr id="3" name="Content Placeholder 2">
            <a:extLst>
              <a:ext uri="{FF2B5EF4-FFF2-40B4-BE49-F238E27FC236}">
                <a16:creationId xmlns:a16="http://schemas.microsoft.com/office/drawing/2014/main" id="{4E1EE201-CDC6-4AFA-9666-3336B867D7D8}"/>
              </a:ext>
            </a:extLst>
          </p:cNvPr>
          <p:cNvSpPr>
            <a:spLocks noGrp="1"/>
          </p:cNvSpPr>
          <p:nvPr>
            <p:ph idx="1"/>
          </p:nvPr>
        </p:nvSpPr>
        <p:spPr/>
        <p:txBody>
          <a:bodyPr/>
          <a:lstStyle/>
          <a:p>
            <a:r>
              <a:rPr lang="en-IN" dirty="0"/>
              <a:t>The in-memory data structures are used for file system management as well as performance improvement via caching. This information is loaded on the mount time and discarded on ejection.</a:t>
            </a:r>
          </a:p>
          <a:p>
            <a:endParaRPr lang="en-IN" dirty="0"/>
          </a:p>
        </p:txBody>
      </p:sp>
      <p:pic>
        <p:nvPicPr>
          <p:cNvPr id="4" name="Picture 3">
            <a:extLst>
              <a:ext uri="{FF2B5EF4-FFF2-40B4-BE49-F238E27FC236}">
                <a16:creationId xmlns:a16="http://schemas.microsoft.com/office/drawing/2014/main" id="{F8167D84-4CD0-42E0-84B3-F9C962C422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4064" y="3376805"/>
            <a:ext cx="3784249" cy="1957195"/>
          </a:xfrm>
          <a:prstGeom prst="rect">
            <a:avLst/>
          </a:prstGeom>
          <a:noFill/>
          <a:ln>
            <a:noFill/>
          </a:ln>
        </p:spPr>
      </p:pic>
      <p:pic>
        <p:nvPicPr>
          <p:cNvPr id="5" name="Picture 4">
            <a:extLst>
              <a:ext uri="{FF2B5EF4-FFF2-40B4-BE49-F238E27FC236}">
                <a16:creationId xmlns:a16="http://schemas.microsoft.com/office/drawing/2014/main" id="{13C4A7F1-64DB-4A7B-8EEF-9DC8383FD6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63940" y="3680336"/>
            <a:ext cx="3713148" cy="1605497"/>
          </a:xfrm>
          <a:prstGeom prst="rect">
            <a:avLst/>
          </a:prstGeom>
          <a:noFill/>
          <a:ln>
            <a:noFill/>
          </a:ln>
        </p:spPr>
      </p:pic>
      <p:sp>
        <p:nvSpPr>
          <p:cNvPr id="6" name="Date Placeholder 5">
            <a:extLst>
              <a:ext uri="{FF2B5EF4-FFF2-40B4-BE49-F238E27FC236}">
                <a16:creationId xmlns:a16="http://schemas.microsoft.com/office/drawing/2014/main" id="{33A3288A-2858-4F31-BA2F-FBF1F23A0185}"/>
              </a:ext>
            </a:extLst>
          </p:cNvPr>
          <p:cNvSpPr>
            <a:spLocks noGrp="1"/>
          </p:cNvSpPr>
          <p:nvPr>
            <p:ph type="dt" sz="half" idx="10"/>
          </p:nvPr>
        </p:nvSpPr>
        <p:spPr/>
        <p:txBody>
          <a:bodyPr/>
          <a:lstStyle/>
          <a:p>
            <a:fld id="{FA723450-5ADD-4963-AA0C-58B2BB0F1F9C}" type="datetime1">
              <a:rPr lang="en-US" smtClean="0"/>
              <a:t>3/11/2022</a:t>
            </a:fld>
            <a:endParaRPr lang="en-US" dirty="0"/>
          </a:p>
        </p:txBody>
      </p:sp>
      <p:sp>
        <p:nvSpPr>
          <p:cNvPr id="7" name="Footer Placeholder 6">
            <a:extLst>
              <a:ext uri="{FF2B5EF4-FFF2-40B4-BE49-F238E27FC236}">
                <a16:creationId xmlns:a16="http://schemas.microsoft.com/office/drawing/2014/main" id="{4124312D-205E-4712-870D-089D1F134790}"/>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F4A91C4A-EC2E-472C-B3A6-E51C0A3B7D66}"/>
              </a:ext>
            </a:extLst>
          </p:cNvPr>
          <p:cNvSpPr>
            <a:spLocks noGrp="1"/>
          </p:cNvSpPr>
          <p:nvPr>
            <p:ph type="sldNum" sz="quarter" idx="12"/>
          </p:nvPr>
        </p:nvSpPr>
        <p:spPr/>
        <p:txBody>
          <a:bodyPr/>
          <a:lstStyle/>
          <a:p>
            <a:fld id="{DA60BA0E-20D0-4E7C-B286-26C960A6788F}" type="slidenum">
              <a:rPr lang="en-IN" smtClean="0"/>
              <a:pPr/>
              <a:t>84</a:t>
            </a:fld>
            <a:endParaRPr lang="en-IN"/>
          </a:p>
        </p:txBody>
      </p:sp>
    </p:spTree>
    <p:extLst>
      <p:ext uri="{BB962C8B-B14F-4D97-AF65-F5344CB8AC3E}">
        <p14:creationId xmlns:p14="http://schemas.microsoft.com/office/powerpoint/2010/main" val="423118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FB4C-5FC0-4F3A-857E-F53FF0FE7315}"/>
              </a:ext>
            </a:extLst>
          </p:cNvPr>
          <p:cNvSpPr>
            <a:spLocks noGrp="1"/>
          </p:cNvSpPr>
          <p:nvPr>
            <p:ph type="title"/>
          </p:nvPr>
        </p:nvSpPr>
        <p:spPr/>
        <p:txBody>
          <a:bodyPr/>
          <a:lstStyle/>
          <a:p>
            <a:r>
              <a:rPr lang="en-US" b="1" dirty="0"/>
              <a:t>Virtual File Systems</a:t>
            </a:r>
            <a:br>
              <a:rPr lang="en-IN" dirty="0"/>
            </a:br>
            <a:endParaRPr lang="en-IN" dirty="0"/>
          </a:p>
        </p:txBody>
      </p:sp>
      <p:pic>
        <p:nvPicPr>
          <p:cNvPr id="4" name="Content Placeholder 3">
            <a:extLst>
              <a:ext uri="{FF2B5EF4-FFF2-40B4-BE49-F238E27FC236}">
                <a16:creationId xmlns:a16="http://schemas.microsoft.com/office/drawing/2014/main" id="{8C827817-259D-4FBD-89C9-547A23C4A8D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4643" y="1945400"/>
            <a:ext cx="4266089" cy="3309266"/>
          </a:xfrm>
          <a:prstGeom prst="rect">
            <a:avLst/>
          </a:prstGeom>
          <a:noFill/>
          <a:ln>
            <a:noFill/>
          </a:ln>
        </p:spPr>
      </p:pic>
      <p:sp>
        <p:nvSpPr>
          <p:cNvPr id="5" name="Rectangle 4">
            <a:extLst>
              <a:ext uri="{FF2B5EF4-FFF2-40B4-BE49-F238E27FC236}">
                <a16:creationId xmlns:a16="http://schemas.microsoft.com/office/drawing/2014/main" id="{9DB58330-0C9B-4A1E-8427-150787CA821D}"/>
              </a:ext>
            </a:extLst>
          </p:cNvPr>
          <p:cNvSpPr/>
          <p:nvPr/>
        </p:nvSpPr>
        <p:spPr>
          <a:xfrm>
            <a:off x="5256430" y="1371321"/>
            <a:ext cx="6094413" cy="3753896"/>
          </a:xfrm>
          <a:prstGeom prst="rect">
            <a:avLst/>
          </a:prstGeom>
        </p:spPr>
        <p:txBody>
          <a:bodyPr>
            <a:spAutoFit/>
          </a:bodyPr>
          <a:lstStyle/>
          <a:p>
            <a:pPr marL="342797" indent="-342797" algn="just">
              <a:buFont typeface="Symbol" panose="05050102010706020507" pitchFamily="18" charset="2"/>
              <a:buChar char=""/>
            </a:pPr>
            <a:r>
              <a:rPr lang="en-IN" sz="1999" b="1" i="1" dirty="0">
                <a:latin typeface="Times New Roman" panose="02020603050405020304" pitchFamily="18" charset="0"/>
                <a:ea typeface="Times New Roman" panose="02020603050405020304" pitchFamily="18" charset="0"/>
              </a:rPr>
              <a:t>Virtual File Systems, VFS</a:t>
            </a:r>
            <a:r>
              <a:rPr lang="en-IN" sz="1999" dirty="0">
                <a:latin typeface="Times New Roman" panose="02020603050405020304" pitchFamily="18" charset="0"/>
                <a:ea typeface="Times New Roman" panose="02020603050405020304" pitchFamily="18" charset="0"/>
              </a:rPr>
              <a:t>, provide a common interface to multiple different filesystem types. In addition, it provides for a unique identifier ( </a:t>
            </a:r>
            <a:r>
              <a:rPr lang="en-IN" sz="1999" dirty="0" err="1">
                <a:latin typeface="Times New Roman" panose="02020603050405020304" pitchFamily="18" charset="0"/>
                <a:ea typeface="Times New Roman" panose="02020603050405020304" pitchFamily="18" charset="0"/>
              </a:rPr>
              <a:t>vnode</a:t>
            </a:r>
            <a:r>
              <a:rPr lang="en-IN" sz="1999" dirty="0">
                <a:latin typeface="Times New Roman" panose="02020603050405020304" pitchFamily="18" charset="0"/>
                <a:ea typeface="Times New Roman" panose="02020603050405020304" pitchFamily="18" charset="0"/>
              </a:rPr>
              <a:t> ) for files across the entire space, including across all filesystems of different types. ( UNIX </a:t>
            </a:r>
            <a:r>
              <a:rPr lang="en-IN" sz="1999" dirty="0" err="1">
                <a:latin typeface="Times New Roman" panose="02020603050405020304" pitchFamily="18" charset="0"/>
                <a:ea typeface="Times New Roman" panose="02020603050405020304" pitchFamily="18" charset="0"/>
              </a:rPr>
              <a:t>inodes</a:t>
            </a:r>
            <a:r>
              <a:rPr lang="en-IN" sz="1999" dirty="0">
                <a:latin typeface="Times New Roman" panose="02020603050405020304" pitchFamily="18" charset="0"/>
                <a:ea typeface="Times New Roman" panose="02020603050405020304" pitchFamily="18" charset="0"/>
              </a:rPr>
              <a:t> are unique only across a single filesystem, and certainly do not carry across networked file systems. )</a:t>
            </a:r>
            <a:endParaRPr lang="en-IN" sz="2399" dirty="0">
              <a:latin typeface="Times New Roman" panose="02020603050405020304" pitchFamily="18" charset="0"/>
              <a:ea typeface="Times New Roman" panose="02020603050405020304" pitchFamily="18" charset="0"/>
            </a:endParaRPr>
          </a:p>
          <a:p>
            <a:pPr marL="342797" indent="-342797" algn="just">
              <a:buFont typeface="Symbol" panose="05050102010706020507" pitchFamily="18" charset="2"/>
              <a:buChar char=""/>
            </a:pPr>
            <a:r>
              <a:rPr lang="en-IN" sz="1999" dirty="0">
                <a:latin typeface="Times New Roman" panose="02020603050405020304" pitchFamily="18" charset="0"/>
                <a:ea typeface="Times New Roman" panose="02020603050405020304" pitchFamily="18" charset="0"/>
              </a:rPr>
              <a:t>The VFS in Linux is based upon four key object types:</a:t>
            </a:r>
            <a:endParaRPr lang="en-IN" sz="2399" dirty="0">
              <a:latin typeface="Times New Roman" panose="02020603050405020304" pitchFamily="18" charset="0"/>
              <a:ea typeface="Times New Roman" panose="02020603050405020304" pitchFamily="18" charset="0"/>
            </a:endParaRPr>
          </a:p>
          <a:p>
            <a:pPr marL="742727" lvl="1" indent="-285664" algn="just">
              <a:buFont typeface="Courier New" panose="02070309020205020404" pitchFamily="49" charset="0"/>
              <a:buChar char="o"/>
            </a:pPr>
            <a:r>
              <a:rPr lang="en-IN" sz="1999" dirty="0">
                <a:latin typeface="Times New Roman" panose="02020603050405020304" pitchFamily="18" charset="0"/>
                <a:ea typeface="Times New Roman" panose="02020603050405020304" pitchFamily="18" charset="0"/>
              </a:rPr>
              <a:t>The </a:t>
            </a:r>
            <a:r>
              <a:rPr lang="en-IN" sz="1999" u="sng" dirty="0" err="1">
                <a:solidFill>
                  <a:srgbClr val="0000FF"/>
                </a:solidFill>
                <a:latin typeface="Times New Roman" panose="02020603050405020304" pitchFamily="18" charset="0"/>
                <a:ea typeface="Times New Roman" panose="02020603050405020304" pitchFamily="18" charset="0"/>
                <a:hlinkClick r:id="rId3"/>
              </a:rPr>
              <a:t>inode</a:t>
            </a:r>
            <a:r>
              <a:rPr lang="en-IN" sz="1999" dirty="0">
                <a:latin typeface="Times New Roman" panose="02020603050405020304" pitchFamily="18" charset="0"/>
                <a:ea typeface="Times New Roman" panose="02020603050405020304" pitchFamily="18" charset="0"/>
              </a:rPr>
              <a:t> object, representing an individual file</a:t>
            </a:r>
            <a:endParaRPr lang="en-IN" sz="2399" dirty="0">
              <a:latin typeface="Times New Roman" panose="02020603050405020304" pitchFamily="18" charset="0"/>
              <a:ea typeface="Times New Roman" panose="02020603050405020304" pitchFamily="18" charset="0"/>
            </a:endParaRPr>
          </a:p>
          <a:p>
            <a:pPr marL="742727" lvl="1" indent="-285664" algn="just">
              <a:buFont typeface="Courier New" panose="02070309020205020404" pitchFamily="49" charset="0"/>
              <a:buChar char="o"/>
            </a:pPr>
            <a:r>
              <a:rPr lang="en-IN" sz="1999" dirty="0">
                <a:latin typeface="Times New Roman" panose="02020603050405020304" pitchFamily="18" charset="0"/>
                <a:ea typeface="Times New Roman" panose="02020603050405020304" pitchFamily="18" charset="0"/>
              </a:rPr>
              <a:t>The </a:t>
            </a:r>
            <a:r>
              <a:rPr lang="en-IN" sz="1999" u="sng" dirty="0">
                <a:solidFill>
                  <a:srgbClr val="0000FF"/>
                </a:solidFill>
                <a:latin typeface="Times New Roman" panose="02020603050405020304" pitchFamily="18" charset="0"/>
                <a:ea typeface="Times New Roman" panose="02020603050405020304" pitchFamily="18" charset="0"/>
                <a:hlinkClick r:id="rId3"/>
              </a:rPr>
              <a:t>file</a:t>
            </a:r>
            <a:r>
              <a:rPr lang="en-IN" sz="1999" dirty="0">
                <a:latin typeface="Times New Roman" panose="02020603050405020304" pitchFamily="18" charset="0"/>
                <a:ea typeface="Times New Roman" panose="02020603050405020304" pitchFamily="18" charset="0"/>
              </a:rPr>
              <a:t> object, representing an open file.</a:t>
            </a:r>
            <a:endParaRPr lang="en-IN" sz="2399" dirty="0">
              <a:latin typeface="Times New Roman" panose="02020603050405020304" pitchFamily="18" charset="0"/>
              <a:ea typeface="Times New Roman" panose="02020603050405020304" pitchFamily="18" charset="0"/>
            </a:endParaRPr>
          </a:p>
          <a:p>
            <a:pPr marL="742727" lvl="1" indent="-285664" algn="just">
              <a:buFont typeface="Courier New" panose="02070309020205020404" pitchFamily="49" charset="0"/>
              <a:buChar char="o"/>
            </a:pPr>
            <a:r>
              <a:rPr lang="en-IN" sz="1999" dirty="0">
                <a:latin typeface="Times New Roman" panose="02020603050405020304" pitchFamily="18" charset="0"/>
                <a:ea typeface="Times New Roman" panose="02020603050405020304" pitchFamily="18" charset="0"/>
              </a:rPr>
              <a:t>The </a:t>
            </a:r>
            <a:r>
              <a:rPr lang="en-IN" sz="1999" u="sng" dirty="0">
                <a:solidFill>
                  <a:srgbClr val="0000FF"/>
                </a:solidFill>
                <a:latin typeface="Times New Roman" panose="02020603050405020304" pitchFamily="18" charset="0"/>
                <a:ea typeface="Times New Roman" panose="02020603050405020304" pitchFamily="18" charset="0"/>
                <a:hlinkClick r:id="rId3"/>
              </a:rPr>
              <a:t>superblock</a:t>
            </a:r>
            <a:r>
              <a:rPr lang="en-IN" sz="1999" dirty="0">
                <a:latin typeface="Times New Roman" panose="02020603050405020304" pitchFamily="18" charset="0"/>
                <a:ea typeface="Times New Roman" panose="02020603050405020304" pitchFamily="18" charset="0"/>
              </a:rPr>
              <a:t> object, representing a filesystem.</a:t>
            </a:r>
            <a:endParaRPr lang="en-IN" sz="2399" dirty="0">
              <a:latin typeface="Times New Roman" panose="02020603050405020304" pitchFamily="18" charset="0"/>
              <a:ea typeface="Times New Roman" panose="02020603050405020304" pitchFamily="18" charset="0"/>
            </a:endParaRPr>
          </a:p>
          <a:p>
            <a:pPr marL="742727" lvl="1" indent="-285664" algn="just">
              <a:buFont typeface="Courier New" panose="02070309020205020404" pitchFamily="49" charset="0"/>
              <a:buChar char="o"/>
            </a:pPr>
            <a:r>
              <a:rPr lang="en-IN" sz="1999" dirty="0">
                <a:latin typeface="Times New Roman" panose="02020603050405020304" pitchFamily="18" charset="0"/>
                <a:ea typeface="Times New Roman" panose="02020603050405020304" pitchFamily="18" charset="0"/>
              </a:rPr>
              <a:t>The </a:t>
            </a:r>
            <a:r>
              <a:rPr lang="en-IN" sz="1999" u="sng" dirty="0" err="1">
                <a:solidFill>
                  <a:srgbClr val="0000FF"/>
                </a:solidFill>
                <a:latin typeface="Times New Roman" panose="02020603050405020304" pitchFamily="18" charset="0"/>
                <a:ea typeface="Times New Roman" panose="02020603050405020304" pitchFamily="18" charset="0"/>
                <a:hlinkClick r:id="rId3"/>
              </a:rPr>
              <a:t>dentry</a:t>
            </a:r>
            <a:r>
              <a:rPr lang="en-IN" sz="1999" dirty="0">
                <a:latin typeface="Times New Roman" panose="02020603050405020304" pitchFamily="18" charset="0"/>
                <a:ea typeface="Times New Roman" panose="02020603050405020304" pitchFamily="18" charset="0"/>
              </a:rPr>
              <a:t> object, representing a directory entry</a:t>
            </a:r>
            <a:r>
              <a:rPr lang="en-IN" sz="1100" dirty="0">
                <a:latin typeface="Times New Roman" panose="02020603050405020304" pitchFamily="18" charset="0"/>
                <a:ea typeface="Times New Roman" panose="02020603050405020304" pitchFamily="18" charset="0"/>
              </a:rPr>
              <a:t>.</a:t>
            </a:r>
            <a:endParaRPr lang="en-IN" sz="1200" dirty="0">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9D580AEC-9558-4B12-9508-8ED2E475E6E0}"/>
              </a:ext>
            </a:extLst>
          </p:cNvPr>
          <p:cNvSpPr>
            <a:spLocks noGrp="1"/>
          </p:cNvSpPr>
          <p:nvPr>
            <p:ph type="dt" sz="half" idx="10"/>
          </p:nvPr>
        </p:nvSpPr>
        <p:spPr/>
        <p:txBody>
          <a:bodyPr/>
          <a:lstStyle/>
          <a:p>
            <a:fld id="{109FFAB5-FB6D-424B-8EA7-B5A0DE3647EB}" type="datetime1">
              <a:rPr lang="en-US" smtClean="0"/>
              <a:t>3/11/2022</a:t>
            </a:fld>
            <a:endParaRPr lang="en-US" dirty="0"/>
          </a:p>
        </p:txBody>
      </p:sp>
      <p:sp>
        <p:nvSpPr>
          <p:cNvPr id="6" name="Footer Placeholder 5">
            <a:extLst>
              <a:ext uri="{FF2B5EF4-FFF2-40B4-BE49-F238E27FC236}">
                <a16:creationId xmlns:a16="http://schemas.microsoft.com/office/drawing/2014/main" id="{88B2C896-0392-4EAA-A509-5CF1F8CB22DE}"/>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5D6299FD-841F-44F0-AF31-5634BF5AA631}"/>
              </a:ext>
            </a:extLst>
          </p:cNvPr>
          <p:cNvSpPr>
            <a:spLocks noGrp="1"/>
          </p:cNvSpPr>
          <p:nvPr>
            <p:ph type="sldNum" sz="quarter" idx="12"/>
          </p:nvPr>
        </p:nvSpPr>
        <p:spPr/>
        <p:txBody>
          <a:bodyPr/>
          <a:lstStyle/>
          <a:p>
            <a:fld id="{DA60BA0E-20D0-4E7C-B286-26C960A6788F}" type="slidenum">
              <a:rPr lang="en-IN" smtClean="0"/>
              <a:pPr/>
              <a:t>85</a:t>
            </a:fld>
            <a:endParaRPr lang="en-IN"/>
          </a:p>
        </p:txBody>
      </p:sp>
    </p:spTree>
    <p:extLst>
      <p:ext uri="{BB962C8B-B14F-4D97-AF65-F5344CB8AC3E}">
        <p14:creationId xmlns:p14="http://schemas.microsoft.com/office/powerpoint/2010/main" val="105653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2A40-3CB7-4341-9386-5014E765DB7D}"/>
              </a:ext>
            </a:extLst>
          </p:cNvPr>
          <p:cNvSpPr>
            <a:spLocks noGrp="1"/>
          </p:cNvSpPr>
          <p:nvPr>
            <p:ph type="title"/>
          </p:nvPr>
        </p:nvSpPr>
        <p:spPr/>
        <p:txBody>
          <a:bodyPr/>
          <a:lstStyle/>
          <a:p>
            <a:r>
              <a:rPr lang="en-US" altLang="en-US" dirty="0"/>
              <a:t>Directory Implementation</a:t>
            </a:r>
            <a:endParaRPr lang="en-IN" dirty="0"/>
          </a:p>
        </p:txBody>
      </p:sp>
      <p:sp>
        <p:nvSpPr>
          <p:cNvPr id="3" name="Content Placeholder 2">
            <a:extLst>
              <a:ext uri="{FF2B5EF4-FFF2-40B4-BE49-F238E27FC236}">
                <a16:creationId xmlns:a16="http://schemas.microsoft.com/office/drawing/2014/main" id="{E9A79AF7-1604-4F3C-9B24-B06530F06C2B}"/>
              </a:ext>
            </a:extLst>
          </p:cNvPr>
          <p:cNvSpPr>
            <a:spLocks noGrp="1"/>
          </p:cNvSpPr>
          <p:nvPr>
            <p:ph idx="1"/>
          </p:nvPr>
        </p:nvSpPr>
        <p:spPr/>
        <p:txBody>
          <a:bodyPr>
            <a:normAutofit fontScale="55000" lnSpcReduction="20000"/>
          </a:bodyPr>
          <a:lstStyle/>
          <a:p>
            <a:pPr marL="0" indent="0">
              <a:buNone/>
            </a:pPr>
            <a:r>
              <a:rPr lang="en-IN" dirty="0"/>
              <a:t>Directories need to be fast to search, insert, and delete, with a minimum of wasted disk space.</a:t>
            </a:r>
          </a:p>
          <a:p>
            <a:pPr marL="0" indent="0">
              <a:buNone/>
            </a:pPr>
            <a:r>
              <a:rPr lang="en-IN" b="1" dirty="0"/>
              <a:t>Linear List</a:t>
            </a:r>
            <a:endParaRPr lang="en-IN" dirty="0"/>
          </a:p>
          <a:p>
            <a:pPr lvl="0"/>
            <a:r>
              <a:rPr lang="en-IN" dirty="0"/>
              <a:t>A linear list is the simplest and easiest directory structure to set up, but it does have some drawbacks.</a:t>
            </a:r>
          </a:p>
          <a:p>
            <a:pPr lvl="0"/>
            <a:r>
              <a:rPr lang="en-IN" dirty="0"/>
              <a:t>Finding a file ( or verifying one does not already exist upon creation ) requires a linear search.</a:t>
            </a:r>
          </a:p>
          <a:p>
            <a:pPr lvl="0"/>
            <a:r>
              <a:rPr lang="en-IN" dirty="0"/>
              <a:t>Deletions can be done by moving all entries, flagging an entry as deleted, or by moving the last entry into the newly vacant position.</a:t>
            </a:r>
          </a:p>
          <a:p>
            <a:pPr lvl="0"/>
            <a:r>
              <a:rPr lang="en-IN" dirty="0"/>
              <a:t>Sorting the list makes searches faster, at the expense of more complex insertions and deletions.</a:t>
            </a:r>
          </a:p>
          <a:p>
            <a:pPr lvl="0"/>
            <a:r>
              <a:rPr lang="en-IN" dirty="0"/>
              <a:t>A linked list makes insertions and deletions into a sorted list easier, with overhead for the links.</a:t>
            </a:r>
          </a:p>
          <a:p>
            <a:pPr lvl="0"/>
            <a:r>
              <a:rPr lang="en-IN" dirty="0"/>
              <a:t>More complex data structures, such as B-trees, could also be considered.</a:t>
            </a:r>
          </a:p>
          <a:p>
            <a:pPr marL="0" indent="0">
              <a:buNone/>
            </a:pPr>
            <a:r>
              <a:rPr lang="en-IN" b="1" dirty="0"/>
              <a:t>Hash Table</a:t>
            </a:r>
            <a:endParaRPr lang="en-IN" dirty="0"/>
          </a:p>
          <a:p>
            <a:pPr lvl="0"/>
            <a:r>
              <a:rPr lang="en-IN" dirty="0"/>
              <a:t>A hash table can also be used to speed up searches.</a:t>
            </a:r>
          </a:p>
          <a:p>
            <a:pPr lvl="0"/>
            <a:r>
              <a:rPr lang="en-IN" dirty="0"/>
              <a:t>Hash tables are generally implemented </a:t>
            </a:r>
            <a:r>
              <a:rPr lang="en-IN" b="1" i="1" dirty="0"/>
              <a:t>in addition to</a:t>
            </a:r>
            <a:r>
              <a:rPr lang="en-IN" dirty="0"/>
              <a:t> a linear or other structure</a:t>
            </a:r>
          </a:p>
          <a:p>
            <a:pPr marL="0" indent="0">
              <a:buNone/>
            </a:pPr>
            <a:endParaRPr lang="en-IN" dirty="0"/>
          </a:p>
        </p:txBody>
      </p:sp>
      <p:sp>
        <p:nvSpPr>
          <p:cNvPr id="4" name="Date Placeholder 3">
            <a:extLst>
              <a:ext uri="{FF2B5EF4-FFF2-40B4-BE49-F238E27FC236}">
                <a16:creationId xmlns:a16="http://schemas.microsoft.com/office/drawing/2014/main" id="{29B91FD9-59E2-4D4D-AB31-604289917AE1}"/>
              </a:ext>
            </a:extLst>
          </p:cNvPr>
          <p:cNvSpPr>
            <a:spLocks noGrp="1"/>
          </p:cNvSpPr>
          <p:nvPr>
            <p:ph type="dt" sz="half" idx="10"/>
          </p:nvPr>
        </p:nvSpPr>
        <p:spPr/>
        <p:txBody>
          <a:bodyPr/>
          <a:lstStyle/>
          <a:p>
            <a:fld id="{4F9FD63A-6E53-4A17-9567-EE65E20273CC}" type="datetime1">
              <a:rPr lang="en-US" smtClean="0"/>
              <a:t>3/11/2022</a:t>
            </a:fld>
            <a:endParaRPr lang="en-US" dirty="0"/>
          </a:p>
        </p:txBody>
      </p:sp>
      <p:sp>
        <p:nvSpPr>
          <p:cNvPr id="5" name="Footer Placeholder 4">
            <a:extLst>
              <a:ext uri="{FF2B5EF4-FFF2-40B4-BE49-F238E27FC236}">
                <a16:creationId xmlns:a16="http://schemas.microsoft.com/office/drawing/2014/main" id="{7471E2F7-7CB1-4753-A0ED-6F7BBFAE349A}"/>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6E2DDB89-1773-438C-882A-97078EFB1CF5}"/>
              </a:ext>
            </a:extLst>
          </p:cNvPr>
          <p:cNvSpPr>
            <a:spLocks noGrp="1"/>
          </p:cNvSpPr>
          <p:nvPr>
            <p:ph type="sldNum" sz="quarter" idx="12"/>
          </p:nvPr>
        </p:nvSpPr>
        <p:spPr/>
        <p:txBody>
          <a:bodyPr/>
          <a:lstStyle/>
          <a:p>
            <a:fld id="{DA60BA0E-20D0-4E7C-B286-26C960A6788F}" type="slidenum">
              <a:rPr lang="en-IN" smtClean="0"/>
              <a:pPr/>
              <a:t>86</a:t>
            </a:fld>
            <a:endParaRPr lang="en-IN"/>
          </a:p>
        </p:txBody>
      </p:sp>
    </p:spTree>
    <p:extLst>
      <p:ext uri="{BB962C8B-B14F-4D97-AF65-F5344CB8AC3E}">
        <p14:creationId xmlns:p14="http://schemas.microsoft.com/office/powerpoint/2010/main" val="42873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138-4B1B-44A2-8AFF-066EB747D32C}"/>
              </a:ext>
            </a:extLst>
          </p:cNvPr>
          <p:cNvSpPr>
            <a:spLocks noGrp="1"/>
          </p:cNvSpPr>
          <p:nvPr>
            <p:ph type="title"/>
          </p:nvPr>
        </p:nvSpPr>
        <p:spPr>
          <a:xfrm>
            <a:off x="213304" y="365923"/>
            <a:ext cx="11137539" cy="813223"/>
          </a:xfrm>
        </p:spPr>
        <p:txBody>
          <a:bodyPr/>
          <a:lstStyle/>
          <a:p>
            <a:r>
              <a:rPr lang="en-US" dirty="0"/>
              <a:t>Directory Structure</a:t>
            </a:r>
          </a:p>
        </p:txBody>
      </p:sp>
      <p:sp>
        <p:nvSpPr>
          <p:cNvPr id="3" name="Content Placeholder 2">
            <a:extLst>
              <a:ext uri="{FF2B5EF4-FFF2-40B4-BE49-F238E27FC236}">
                <a16:creationId xmlns:a16="http://schemas.microsoft.com/office/drawing/2014/main" id="{7E96AC41-C898-48C1-9B5E-A8AB8B57E048}"/>
              </a:ext>
            </a:extLst>
          </p:cNvPr>
          <p:cNvSpPr>
            <a:spLocks noGrp="1"/>
          </p:cNvSpPr>
          <p:nvPr>
            <p:ph idx="1"/>
          </p:nvPr>
        </p:nvSpPr>
        <p:spPr>
          <a:xfrm>
            <a:off x="325035" y="1026786"/>
            <a:ext cx="11025808" cy="5149462"/>
          </a:xfrm>
        </p:spPr>
        <p:txBody>
          <a:bodyPr/>
          <a:lstStyle/>
          <a:p>
            <a:r>
              <a:rPr lang="en-US" b="0" i="0" dirty="0">
                <a:solidFill>
                  <a:srgbClr val="40424E"/>
                </a:solidFill>
                <a:effectLst/>
                <a:latin typeface="urw-din"/>
              </a:rPr>
              <a:t>A </a:t>
            </a:r>
            <a:r>
              <a:rPr lang="en-US" b="1" i="0" dirty="0">
                <a:solidFill>
                  <a:srgbClr val="40424E"/>
                </a:solidFill>
                <a:effectLst/>
                <a:latin typeface="urw-din"/>
              </a:rPr>
              <a:t>directory</a:t>
            </a:r>
            <a:r>
              <a:rPr lang="en-US" b="0" i="0" dirty="0">
                <a:solidFill>
                  <a:srgbClr val="40424E"/>
                </a:solidFill>
                <a:effectLst/>
                <a:latin typeface="urw-din"/>
              </a:rPr>
              <a:t> is a container that is used to contain folders and file. It organizes files and folders into a hierarchical manner.</a:t>
            </a:r>
          </a:p>
          <a:p>
            <a:pPr marL="0" indent="0">
              <a:buNone/>
            </a:pPr>
            <a:endParaRPr lang="en-US" dirty="0"/>
          </a:p>
        </p:txBody>
      </p:sp>
      <p:pic>
        <p:nvPicPr>
          <p:cNvPr id="5" name="Picture 4">
            <a:extLst>
              <a:ext uri="{FF2B5EF4-FFF2-40B4-BE49-F238E27FC236}">
                <a16:creationId xmlns:a16="http://schemas.microsoft.com/office/drawing/2014/main" id="{98E69D93-41FB-4C17-AB37-FA343918A6E9}"/>
              </a:ext>
            </a:extLst>
          </p:cNvPr>
          <p:cNvPicPr>
            <a:picLocks noChangeAspect="1"/>
          </p:cNvPicPr>
          <p:nvPr/>
        </p:nvPicPr>
        <p:blipFill>
          <a:blip r:embed="rId2"/>
          <a:stretch>
            <a:fillRect/>
          </a:stretch>
        </p:blipFill>
        <p:spPr>
          <a:xfrm>
            <a:off x="1522412" y="2066925"/>
            <a:ext cx="8181975" cy="3800475"/>
          </a:xfrm>
          <a:prstGeom prst="rect">
            <a:avLst/>
          </a:prstGeom>
        </p:spPr>
      </p:pic>
      <p:sp>
        <p:nvSpPr>
          <p:cNvPr id="4" name="Date Placeholder 3">
            <a:extLst>
              <a:ext uri="{FF2B5EF4-FFF2-40B4-BE49-F238E27FC236}">
                <a16:creationId xmlns:a16="http://schemas.microsoft.com/office/drawing/2014/main" id="{AABFFAE1-DD20-43FC-8357-0EDF51928440}"/>
              </a:ext>
            </a:extLst>
          </p:cNvPr>
          <p:cNvSpPr>
            <a:spLocks noGrp="1"/>
          </p:cNvSpPr>
          <p:nvPr>
            <p:ph type="dt" sz="half" idx="10"/>
          </p:nvPr>
        </p:nvSpPr>
        <p:spPr/>
        <p:txBody>
          <a:bodyPr/>
          <a:lstStyle/>
          <a:p>
            <a:fld id="{CD3FE4A9-D36D-48C9-97DF-A57F6117D40C}" type="datetime1">
              <a:rPr lang="en-US" smtClean="0"/>
              <a:t>3/11/2022</a:t>
            </a:fld>
            <a:endParaRPr lang="en-US" dirty="0"/>
          </a:p>
        </p:txBody>
      </p:sp>
      <p:sp>
        <p:nvSpPr>
          <p:cNvPr id="6" name="Footer Placeholder 5">
            <a:extLst>
              <a:ext uri="{FF2B5EF4-FFF2-40B4-BE49-F238E27FC236}">
                <a16:creationId xmlns:a16="http://schemas.microsoft.com/office/drawing/2014/main" id="{669C6A9B-1EC1-4561-B826-02DA5584A3B4}"/>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57FE3143-8979-4247-A324-7DB01575FA85}"/>
              </a:ext>
            </a:extLst>
          </p:cNvPr>
          <p:cNvSpPr>
            <a:spLocks noGrp="1"/>
          </p:cNvSpPr>
          <p:nvPr>
            <p:ph type="sldNum" sz="quarter" idx="12"/>
          </p:nvPr>
        </p:nvSpPr>
        <p:spPr/>
        <p:txBody>
          <a:bodyPr/>
          <a:lstStyle/>
          <a:p>
            <a:fld id="{DA60BA0E-20D0-4E7C-B286-26C960A6788F}" type="slidenum">
              <a:rPr lang="en-IN" smtClean="0"/>
              <a:pPr/>
              <a:t>87</a:t>
            </a:fld>
            <a:endParaRPr lang="en-IN"/>
          </a:p>
        </p:txBody>
      </p:sp>
    </p:spTree>
    <p:extLst>
      <p:ext uri="{BB962C8B-B14F-4D97-AF65-F5344CB8AC3E}">
        <p14:creationId xmlns:p14="http://schemas.microsoft.com/office/powerpoint/2010/main" val="241478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990A-E0F4-4DC8-BA67-8F66D75BB6B9}"/>
              </a:ext>
            </a:extLst>
          </p:cNvPr>
          <p:cNvSpPr>
            <a:spLocks noGrp="1"/>
          </p:cNvSpPr>
          <p:nvPr>
            <p:ph type="title"/>
          </p:nvPr>
        </p:nvSpPr>
        <p:spPr>
          <a:xfrm>
            <a:off x="303212" y="76200"/>
            <a:ext cx="10971451" cy="1143000"/>
          </a:xfrm>
        </p:spPr>
        <p:txBody>
          <a:bodyPr/>
          <a:lstStyle/>
          <a:p>
            <a:r>
              <a:rPr lang="en-US" dirty="0"/>
              <a:t>Directory Structure(Contd…)</a:t>
            </a:r>
          </a:p>
        </p:txBody>
      </p:sp>
      <p:sp>
        <p:nvSpPr>
          <p:cNvPr id="3" name="Content Placeholder 2">
            <a:extLst>
              <a:ext uri="{FF2B5EF4-FFF2-40B4-BE49-F238E27FC236}">
                <a16:creationId xmlns:a16="http://schemas.microsoft.com/office/drawing/2014/main" id="{A68EC2B9-10AB-4556-94B2-F0BFD473C317}"/>
              </a:ext>
            </a:extLst>
          </p:cNvPr>
          <p:cNvSpPr>
            <a:spLocks noGrp="1"/>
          </p:cNvSpPr>
          <p:nvPr>
            <p:ph idx="1"/>
          </p:nvPr>
        </p:nvSpPr>
        <p:spPr>
          <a:xfrm>
            <a:off x="303212" y="1219200"/>
            <a:ext cx="10971451" cy="4953000"/>
          </a:xfrm>
        </p:spPr>
        <p:txBody>
          <a:bodyPr/>
          <a:lstStyle/>
          <a:p>
            <a:r>
              <a:rPr lang="en-US" b="0" i="0" dirty="0">
                <a:solidFill>
                  <a:srgbClr val="40424E"/>
                </a:solidFill>
                <a:effectLst/>
                <a:latin typeface="urw-din"/>
              </a:rPr>
              <a:t>There are several logical structures of a directory, these are given below.</a:t>
            </a:r>
          </a:p>
          <a:p>
            <a:pPr marL="457200" indent="-457200">
              <a:buAutoNum type="arabicPeriod"/>
            </a:pPr>
            <a:r>
              <a:rPr lang="en-US" b="1" i="0" dirty="0">
                <a:solidFill>
                  <a:srgbClr val="40424E"/>
                </a:solidFill>
                <a:effectLst/>
                <a:latin typeface="urw-din"/>
              </a:rPr>
              <a:t>Single-level directory</a:t>
            </a:r>
            <a:endParaRPr lang="en-US" dirty="0">
              <a:solidFill>
                <a:srgbClr val="40424E"/>
              </a:solidFill>
              <a:latin typeface="urw-din"/>
            </a:endParaRPr>
          </a:p>
          <a:p>
            <a:pPr marL="457200" indent="-457200">
              <a:buAutoNum type="arabicPeriod"/>
            </a:pPr>
            <a:r>
              <a:rPr lang="en-US" b="1" i="0" dirty="0">
                <a:solidFill>
                  <a:srgbClr val="40424E"/>
                </a:solidFill>
                <a:effectLst/>
                <a:latin typeface="urw-din"/>
              </a:rPr>
              <a:t>Two-level directory</a:t>
            </a:r>
          </a:p>
          <a:p>
            <a:pPr marL="457200" indent="-457200">
              <a:buAutoNum type="arabicPeriod"/>
            </a:pPr>
            <a:r>
              <a:rPr lang="en-US" b="1" i="0" dirty="0">
                <a:solidFill>
                  <a:srgbClr val="40424E"/>
                </a:solidFill>
                <a:effectLst/>
                <a:latin typeface="urw-din"/>
              </a:rPr>
              <a:t>Tree-structured directory </a:t>
            </a:r>
          </a:p>
          <a:p>
            <a:pPr marL="457200" indent="-457200">
              <a:buAutoNum type="arabicPeriod"/>
            </a:pPr>
            <a:r>
              <a:rPr lang="en-US" b="1" i="0" dirty="0">
                <a:solidFill>
                  <a:srgbClr val="40424E"/>
                </a:solidFill>
                <a:effectLst/>
                <a:latin typeface="urw-din"/>
              </a:rPr>
              <a:t>Acyclic graph directory</a:t>
            </a:r>
            <a:endParaRPr lang="en-US" b="1" dirty="0">
              <a:solidFill>
                <a:srgbClr val="40424E"/>
              </a:solidFill>
              <a:latin typeface="urw-din"/>
            </a:endParaRPr>
          </a:p>
          <a:p>
            <a:pPr marL="457200" indent="-457200">
              <a:buAutoNum type="arabicPeriod"/>
            </a:pPr>
            <a:r>
              <a:rPr lang="en-US" b="1" i="0" dirty="0">
                <a:solidFill>
                  <a:srgbClr val="40424E"/>
                </a:solidFill>
                <a:effectLst/>
                <a:latin typeface="urw-din"/>
              </a:rPr>
              <a:t>General graph directory structure</a:t>
            </a:r>
            <a:endParaRPr lang="en-US" dirty="0"/>
          </a:p>
        </p:txBody>
      </p:sp>
      <p:sp>
        <p:nvSpPr>
          <p:cNvPr id="4" name="Slide Number Placeholder 3">
            <a:extLst>
              <a:ext uri="{FF2B5EF4-FFF2-40B4-BE49-F238E27FC236}">
                <a16:creationId xmlns:a16="http://schemas.microsoft.com/office/drawing/2014/main" id="{4B0E869E-E1B4-42D4-AE4D-26284A091288}"/>
              </a:ext>
            </a:extLst>
          </p:cNvPr>
          <p:cNvSpPr>
            <a:spLocks noGrp="1"/>
          </p:cNvSpPr>
          <p:nvPr>
            <p:ph type="sldNum" sz="quarter" idx="12"/>
          </p:nvPr>
        </p:nvSpPr>
        <p:spPr/>
        <p:txBody>
          <a:bodyPr/>
          <a:lstStyle/>
          <a:p>
            <a:fld id="{DA60BA0E-20D0-4E7C-B286-26C960A6788F}" type="slidenum">
              <a:rPr lang="en-US" smtClean="0"/>
              <a:pPr/>
              <a:t>88</a:t>
            </a:fld>
            <a:endParaRPr lang="en-US"/>
          </a:p>
        </p:txBody>
      </p:sp>
      <p:sp>
        <p:nvSpPr>
          <p:cNvPr id="5" name="Date Placeholder 4">
            <a:extLst>
              <a:ext uri="{FF2B5EF4-FFF2-40B4-BE49-F238E27FC236}">
                <a16:creationId xmlns:a16="http://schemas.microsoft.com/office/drawing/2014/main" id="{406F3FAB-BF1F-4C0C-813E-95F1A6A71025}"/>
              </a:ext>
            </a:extLst>
          </p:cNvPr>
          <p:cNvSpPr>
            <a:spLocks noGrp="1"/>
          </p:cNvSpPr>
          <p:nvPr>
            <p:ph type="dt" sz="half" idx="10"/>
          </p:nvPr>
        </p:nvSpPr>
        <p:spPr/>
        <p:txBody>
          <a:bodyPr/>
          <a:lstStyle/>
          <a:p>
            <a:fld id="{13C7FAA4-C2FD-4D57-86EF-98062D6A9DD6}" type="datetime1">
              <a:rPr lang="en-US" smtClean="0"/>
              <a:t>3/11/2022</a:t>
            </a:fld>
            <a:endParaRPr lang="en-US" dirty="0"/>
          </a:p>
        </p:txBody>
      </p:sp>
      <p:sp>
        <p:nvSpPr>
          <p:cNvPr id="6" name="Footer Placeholder 5">
            <a:extLst>
              <a:ext uri="{FF2B5EF4-FFF2-40B4-BE49-F238E27FC236}">
                <a16:creationId xmlns:a16="http://schemas.microsoft.com/office/drawing/2014/main" id="{9236B4B7-7DD6-4114-A60D-007215BBA3C3}"/>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83862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3CFE-26CB-4F5F-8737-97FBF989F077}"/>
              </a:ext>
            </a:extLst>
          </p:cNvPr>
          <p:cNvSpPr>
            <a:spLocks noGrp="1"/>
          </p:cNvSpPr>
          <p:nvPr>
            <p:ph type="title"/>
          </p:nvPr>
        </p:nvSpPr>
        <p:spPr>
          <a:xfrm>
            <a:off x="74612" y="76200"/>
            <a:ext cx="11200051" cy="990600"/>
          </a:xfrm>
        </p:spPr>
        <p:txBody>
          <a:bodyPr/>
          <a:lstStyle/>
          <a:p>
            <a:r>
              <a:rPr lang="en-US" dirty="0"/>
              <a:t>1. Single level Directory Structure</a:t>
            </a:r>
          </a:p>
        </p:txBody>
      </p:sp>
      <p:sp>
        <p:nvSpPr>
          <p:cNvPr id="3" name="Content Placeholder 2">
            <a:extLst>
              <a:ext uri="{FF2B5EF4-FFF2-40B4-BE49-F238E27FC236}">
                <a16:creationId xmlns:a16="http://schemas.microsoft.com/office/drawing/2014/main" id="{8F9348ED-F0C4-456A-A6DD-2F1B56EEA68A}"/>
              </a:ext>
            </a:extLst>
          </p:cNvPr>
          <p:cNvSpPr>
            <a:spLocks noGrp="1"/>
          </p:cNvSpPr>
          <p:nvPr>
            <p:ph idx="1"/>
          </p:nvPr>
        </p:nvSpPr>
        <p:spPr>
          <a:xfrm>
            <a:off x="227012" y="1066800"/>
            <a:ext cx="11047651" cy="5105400"/>
          </a:xfrm>
        </p:spPr>
        <p:txBody>
          <a:bodyPr/>
          <a:lstStyle/>
          <a:p>
            <a:r>
              <a:rPr lang="en-US" b="0" i="0" dirty="0">
                <a:solidFill>
                  <a:srgbClr val="40424E"/>
                </a:solidFill>
                <a:effectLst/>
                <a:latin typeface="urw-din"/>
              </a:rPr>
              <a:t>Single level directory is simplest directory </a:t>
            </a:r>
            <a:r>
              <a:rPr lang="en-US" b="0" i="0" dirty="0" err="1">
                <a:solidFill>
                  <a:srgbClr val="40424E"/>
                </a:solidFill>
                <a:effectLst/>
                <a:latin typeface="urw-din"/>
              </a:rPr>
              <a:t>structure.In</a:t>
            </a:r>
            <a:r>
              <a:rPr lang="en-US" b="0" i="0" dirty="0">
                <a:solidFill>
                  <a:srgbClr val="40424E"/>
                </a:solidFill>
                <a:effectLst/>
                <a:latin typeface="urw-din"/>
              </a:rPr>
              <a:t> it all files are contained in same directory which make it easy to support and understand.</a:t>
            </a:r>
          </a:p>
          <a:p>
            <a:r>
              <a:rPr lang="en-US" b="0" i="0" dirty="0">
                <a:solidFill>
                  <a:srgbClr val="40424E"/>
                </a:solidFill>
                <a:effectLst/>
                <a:latin typeface="urw-din"/>
              </a:rPr>
              <a:t>A single level directory has a significant limitation, however, when the number of files increases or when the system has more than one user. Since all the files are in the same directory, they must have the unique name . if two users call their dataset test, then the unique name rule violated.</a:t>
            </a:r>
          </a:p>
          <a:p>
            <a:pPr marL="0" indent="0">
              <a:buNone/>
            </a:pPr>
            <a:endParaRPr lang="en-US" dirty="0"/>
          </a:p>
        </p:txBody>
      </p:sp>
      <p:sp>
        <p:nvSpPr>
          <p:cNvPr id="4" name="Slide Number Placeholder 3">
            <a:extLst>
              <a:ext uri="{FF2B5EF4-FFF2-40B4-BE49-F238E27FC236}">
                <a16:creationId xmlns:a16="http://schemas.microsoft.com/office/drawing/2014/main" id="{5485297B-C787-4466-8428-2365F722215F}"/>
              </a:ext>
            </a:extLst>
          </p:cNvPr>
          <p:cNvSpPr>
            <a:spLocks noGrp="1"/>
          </p:cNvSpPr>
          <p:nvPr>
            <p:ph type="sldNum" sz="quarter" idx="12"/>
          </p:nvPr>
        </p:nvSpPr>
        <p:spPr/>
        <p:txBody>
          <a:bodyPr/>
          <a:lstStyle/>
          <a:p>
            <a:fld id="{DA60BA0E-20D0-4E7C-B286-26C960A6788F}" type="slidenum">
              <a:rPr lang="en-US" smtClean="0"/>
              <a:pPr/>
              <a:t>89</a:t>
            </a:fld>
            <a:endParaRPr lang="en-US"/>
          </a:p>
        </p:txBody>
      </p:sp>
      <p:pic>
        <p:nvPicPr>
          <p:cNvPr id="6" name="Picture 5">
            <a:extLst>
              <a:ext uri="{FF2B5EF4-FFF2-40B4-BE49-F238E27FC236}">
                <a16:creationId xmlns:a16="http://schemas.microsoft.com/office/drawing/2014/main" id="{6A5D41F0-41D0-474D-8EBC-C8075E6D7CFA}"/>
              </a:ext>
            </a:extLst>
          </p:cNvPr>
          <p:cNvPicPr>
            <a:picLocks noChangeAspect="1"/>
          </p:cNvPicPr>
          <p:nvPr/>
        </p:nvPicPr>
        <p:blipFill>
          <a:blip r:embed="rId2"/>
          <a:stretch>
            <a:fillRect/>
          </a:stretch>
        </p:blipFill>
        <p:spPr>
          <a:xfrm>
            <a:off x="1827212" y="3581400"/>
            <a:ext cx="7829550" cy="2895600"/>
          </a:xfrm>
          <a:prstGeom prst="rect">
            <a:avLst/>
          </a:prstGeom>
        </p:spPr>
      </p:pic>
      <p:sp>
        <p:nvSpPr>
          <p:cNvPr id="5" name="Date Placeholder 4">
            <a:extLst>
              <a:ext uri="{FF2B5EF4-FFF2-40B4-BE49-F238E27FC236}">
                <a16:creationId xmlns:a16="http://schemas.microsoft.com/office/drawing/2014/main" id="{41DC7A66-B6F4-42B5-AFEC-C9693A6058A7}"/>
              </a:ext>
            </a:extLst>
          </p:cNvPr>
          <p:cNvSpPr>
            <a:spLocks noGrp="1"/>
          </p:cNvSpPr>
          <p:nvPr>
            <p:ph type="dt" sz="half" idx="10"/>
          </p:nvPr>
        </p:nvSpPr>
        <p:spPr/>
        <p:txBody>
          <a:bodyPr/>
          <a:lstStyle/>
          <a:p>
            <a:fld id="{685334F4-46CA-4ACF-8245-618D7DFD1F9C}" type="datetime1">
              <a:rPr lang="en-US" smtClean="0"/>
              <a:t>3/11/2022</a:t>
            </a:fld>
            <a:endParaRPr lang="en-US" dirty="0"/>
          </a:p>
        </p:txBody>
      </p:sp>
      <p:sp>
        <p:nvSpPr>
          <p:cNvPr id="7" name="Footer Placeholder 6">
            <a:extLst>
              <a:ext uri="{FF2B5EF4-FFF2-40B4-BE49-F238E27FC236}">
                <a16:creationId xmlns:a16="http://schemas.microsoft.com/office/drawing/2014/main" id="{9D48AFF5-A8EC-4F19-8AD0-BA51E300EDE8}"/>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8501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309" y="76200"/>
            <a:ext cx="10157354" cy="762000"/>
          </a:xfrm>
        </p:spPr>
        <p:txBody>
          <a:bodyPr/>
          <a:lstStyle/>
          <a:p>
            <a:pPr algn="ctr"/>
            <a:r>
              <a:rPr lang="en-US" altLang="en-US" dirty="0"/>
              <a:t>Hard Disks</a:t>
            </a:r>
            <a:endParaRPr lang="en-US" dirty="0"/>
          </a:p>
        </p:txBody>
      </p:sp>
      <p:sp>
        <p:nvSpPr>
          <p:cNvPr id="7" name="Content Placeholder 6"/>
          <p:cNvSpPr>
            <a:spLocks noGrp="1"/>
          </p:cNvSpPr>
          <p:nvPr>
            <p:ph sz="half" idx="1"/>
          </p:nvPr>
        </p:nvSpPr>
        <p:spPr>
          <a:xfrm>
            <a:off x="1117308" y="1143000"/>
            <a:ext cx="5815303" cy="5029200"/>
          </a:xfrm>
        </p:spPr>
        <p:txBody>
          <a:bodyPr>
            <a:normAutofit fontScale="92500" lnSpcReduction="20000"/>
          </a:bodyPr>
          <a:lstStyle/>
          <a:p>
            <a:r>
              <a:rPr lang="en-US" altLang="en-US" dirty="0"/>
              <a:t>Platters range from .85</a:t>
            </a:r>
            <a:r>
              <a:rPr lang="ja-JP" altLang="en-US" dirty="0"/>
              <a:t>”</a:t>
            </a:r>
            <a:r>
              <a:rPr lang="en-US" altLang="ja-JP" dirty="0"/>
              <a:t> to 14</a:t>
            </a:r>
            <a:r>
              <a:rPr lang="ja-JP" altLang="en-US" dirty="0"/>
              <a:t>”</a:t>
            </a:r>
            <a:r>
              <a:rPr lang="en-US" altLang="ja-JP" dirty="0"/>
              <a:t> (historically)</a:t>
            </a:r>
          </a:p>
          <a:p>
            <a:pPr lvl="1"/>
            <a:r>
              <a:rPr lang="en-US" altLang="en-US" dirty="0"/>
              <a:t>Commonly 3.5</a:t>
            </a:r>
            <a:r>
              <a:rPr lang="ja-JP" altLang="en-US" dirty="0"/>
              <a:t>”</a:t>
            </a:r>
            <a:r>
              <a:rPr lang="en-US" altLang="ja-JP" dirty="0"/>
              <a:t>, 2.5</a:t>
            </a:r>
            <a:r>
              <a:rPr lang="ja-JP" altLang="en-US" dirty="0"/>
              <a:t>”</a:t>
            </a:r>
            <a:r>
              <a:rPr lang="en-US" altLang="ja-JP" dirty="0"/>
              <a:t>, and 1.8</a:t>
            </a:r>
            <a:r>
              <a:rPr lang="ja-JP" altLang="en-US" dirty="0"/>
              <a:t>”</a:t>
            </a:r>
            <a:endParaRPr lang="en-US" altLang="ja-JP" dirty="0"/>
          </a:p>
          <a:p>
            <a:r>
              <a:rPr lang="en-US" altLang="en-US" dirty="0"/>
              <a:t>Range from 30GB to 3TB per drive</a:t>
            </a:r>
          </a:p>
          <a:p>
            <a:r>
              <a:rPr lang="en-US" altLang="en-US" dirty="0"/>
              <a:t>Performance </a:t>
            </a:r>
          </a:p>
          <a:p>
            <a:pPr lvl="1"/>
            <a:r>
              <a:rPr lang="en-US" altLang="en-US" dirty="0"/>
              <a:t>Transfer Rate – theoretical – 6 Gb/sec</a:t>
            </a:r>
          </a:p>
          <a:p>
            <a:pPr lvl="1"/>
            <a:r>
              <a:rPr lang="en-US" altLang="en-US" dirty="0"/>
              <a:t>Effective Transfer Rate – real – 1Gb/sec</a:t>
            </a:r>
          </a:p>
          <a:p>
            <a:pPr lvl="1"/>
            <a:r>
              <a:rPr lang="en-US" altLang="en-US" dirty="0"/>
              <a:t>Seek time from 3ms to 12ms – 9ms common for desktop drives</a:t>
            </a:r>
          </a:p>
          <a:p>
            <a:pPr lvl="1"/>
            <a:r>
              <a:rPr lang="en-US" altLang="en-US" dirty="0"/>
              <a:t>Average seek time measured or calculated based on 1/3 of tracks</a:t>
            </a:r>
          </a:p>
          <a:p>
            <a:pPr lvl="1"/>
            <a:r>
              <a:rPr lang="en-US" altLang="en-US" dirty="0"/>
              <a:t>Latency based on spindle speed</a:t>
            </a:r>
          </a:p>
          <a:p>
            <a:pPr lvl="2"/>
            <a:r>
              <a:rPr lang="en-US" altLang="en-US" dirty="0"/>
              <a:t>1 / (RPM / 60) = 60 / RPM</a:t>
            </a:r>
          </a:p>
          <a:p>
            <a:pPr lvl="1"/>
            <a:r>
              <a:rPr lang="en-US" altLang="en-US" dirty="0"/>
              <a:t>Average latency = ½ latency</a:t>
            </a:r>
          </a:p>
          <a:p>
            <a:endParaRPr lang="en-US" dirty="0"/>
          </a:p>
        </p:txBody>
      </p:sp>
      <p:sp>
        <p:nvSpPr>
          <p:cNvPr id="3" name="Slide Number Placeholder 2"/>
          <p:cNvSpPr>
            <a:spLocks noGrp="1"/>
          </p:cNvSpPr>
          <p:nvPr>
            <p:ph type="sldNum" sz="quarter" idx="12"/>
          </p:nvPr>
        </p:nvSpPr>
        <p:spPr/>
        <p:txBody>
          <a:bodyPr/>
          <a:lstStyle/>
          <a:p>
            <a:fld id="{EB37DED6-D4C7-42EE-AB49-D2E39E64FDE4}" type="slidenum">
              <a:rPr lang="en-US" smtClean="0"/>
              <a:pPr/>
              <a:t>9</a:t>
            </a:fld>
            <a:endParaRPr lang="en-US"/>
          </a:p>
        </p:txBody>
      </p:sp>
      <p:pic>
        <p:nvPicPr>
          <p:cNvPr id="1026" name="Picture 2" descr="How Hard Disks Work | HowStuffWorks">
            <a:extLst>
              <a:ext uri="{FF2B5EF4-FFF2-40B4-BE49-F238E27FC236}">
                <a16:creationId xmlns:a16="http://schemas.microsoft.com/office/drawing/2014/main" id="{76E4D926-E591-46D9-BA8F-AB07C2FEF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812" y="1295400"/>
            <a:ext cx="3352800" cy="317182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C4BF06E5-5F33-45F1-9CD9-3884FB8E6788}"/>
              </a:ext>
            </a:extLst>
          </p:cNvPr>
          <p:cNvSpPr>
            <a:spLocks noGrp="1"/>
          </p:cNvSpPr>
          <p:nvPr>
            <p:ph type="dt" sz="half" idx="10"/>
          </p:nvPr>
        </p:nvSpPr>
        <p:spPr/>
        <p:txBody>
          <a:bodyPr/>
          <a:lstStyle/>
          <a:p>
            <a:fld id="{614DFAA9-EDEA-4BBD-8C37-5A8BEAC8085F}" type="datetime1">
              <a:rPr lang="en-US" smtClean="0"/>
              <a:t>3/11/2022</a:t>
            </a:fld>
            <a:endParaRPr lang="en-US"/>
          </a:p>
        </p:txBody>
      </p:sp>
      <p:sp>
        <p:nvSpPr>
          <p:cNvPr id="5" name="Footer Placeholder 4">
            <a:extLst>
              <a:ext uri="{FF2B5EF4-FFF2-40B4-BE49-F238E27FC236}">
                <a16:creationId xmlns:a16="http://schemas.microsoft.com/office/drawing/2014/main" id="{612A0D5F-A47E-4500-B415-CC7548A5BE33}"/>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C7E3-A6C7-4645-81FD-88CD99DCB94E}"/>
              </a:ext>
            </a:extLst>
          </p:cNvPr>
          <p:cNvSpPr>
            <a:spLocks noGrp="1"/>
          </p:cNvSpPr>
          <p:nvPr>
            <p:ph type="title"/>
          </p:nvPr>
        </p:nvSpPr>
        <p:spPr>
          <a:xfrm>
            <a:off x="74612" y="76200"/>
            <a:ext cx="11200051" cy="1066800"/>
          </a:xfrm>
        </p:spPr>
        <p:txBody>
          <a:bodyPr/>
          <a:lstStyle/>
          <a:p>
            <a:r>
              <a:rPr lang="en-US" dirty="0"/>
              <a:t>Single level Directory Structure(Contd…)</a:t>
            </a:r>
          </a:p>
        </p:txBody>
      </p:sp>
      <p:sp>
        <p:nvSpPr>
          <p:cNvPr id="3" name="Content Placeholder 2">
            <a:extLst>
              <a:ext uri="{FF2B5EF4-FFF2-40B4-BE49-F238E27FC236}">
                <a16:creationId xmlns:a16="http://schemas.microsoft.com/office/drawing/2014/main" id="{170C7840-9DCF-46E4-AEA7-1C8A4BE9BBA4}"/>
              </a:ext>
            </a:extLst>
          </p:cNvPr>
          <p:cNvSpPr>
            <a:spLocks noGrp="1"/>
          </p:cNvSpPr>
          <p:nvPr>
            <p:ph idx="1"/>
          </p:nvPr>
        </p:nvSpPr>
        <p:spPr>
          <a:xfrm>
            <a:off x="227012" y="1143000"/>
            <a:ext cx="11047651" cy="5029200"/>
          </a:xfrm>
        </p:spPr>
        <p:txBody>
          <a:bodyPr>
            <a:normAutofit lnSpcReduction="10000"/>
          </a:bodyPr>
          <a:lstStyle/>
          <a:p>
            <a:pPr marL="0" indent="0" algn="l" fontAlgn="base">
              <a:buNone/>
            </a:pPr>
            <a:r>
              <a:rPr lang="en-US" b="1" i="0" dirty="0">
                <a:solidFill>
                  <a:srgbClr val="40424E"/>
                </a:solidFill>
                <a:effectLst/>
                <a:latin typeface="urw-din"/>
              </a:rPr>
              <a:t>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Since it is a single directory, so its implementation is very easy.</a:t>
            </a:r>
          </a:p>
          <a:p>
            <a:pPr algn="l" fontAlgn="base">
              <a:buFont typeface="Arial" panose="020B0604020202020204" pitchFamily="34" charset="0"/>
              <a:buChar char="•"/>
            </a:pPr>
            <a:r>
              <a:rPr lang="en-US" b="0" i="0" dirty="0">
                <a:solidFill>
                  <a:srgbClr val="40424E"/>
                </a:solidFill>
                <a:effectLst/>
                <a:latin typeface="urw-din"/>
              </a:rPr>
              <a:t>If the files are smaller in size, searching will become faster.</a:t>
            </a:r>
          </a:p>
          <a:p>
            <a:pPr algn="l" fontAlgn="base">
              <a:buFont typeface="Arial" panose="020B0604020202020204" pitchFamily="34" charset="0"/>
              <a:buChar char="•"/>
            </a:pPr>
            <a:r>
              <a:rPr lang="en-US" b="0" i="0" dirty="0">
                <a:solidFill>
                  <a:srgbClr val="40424E"/>
                </a:solidFill>
                <a:effectLst/>
                <a:latin typeface="urw-din"/>
              </a:rPr>
              <a:t>The operations like file creation, searching, deletion, updating are very easy in such a directory structure.</a:t>
            </a:r>
          </a:p>
          <a:p>
            <a:pPr marL="0" indent="0" algn="l" fontAlgn="base">
              <a:buNone/>
            </a:pPr>
            <a:r>
              <a:rPr lang="en-US" b="1" i="0" dirty="0">
                <a:solidFill>
                  <a:srgbClr val="40424E"/>
                </a:solidFill>
                <a:effectLst/>
                <a:latin typeface="urw-din"/>
              </a:rPr>
              <a:t>Disadvantages: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There may chance of name collision because two files can not have the same name.</a:t>
            </a:r>
          </a:p>
          <a:p>
            <a:pPr algn="l" fontAlgn="base">
              <a:buFont typeface="Arial" panose="020B0604020202020204" pitchFamily="34" charset="0"/>
              <a:buChar char="•"/>
            </a:pPr>
            <a:r>
              <a:rPr lang="en-US" b="0" i="0" dirty="0">
                <a:solidFill>
                  <a:srgbClr val="40424E"/>
                </a:solidFill>
                <a:effectLst/>
                <a:latin typeface="urw-din"/>
              </a:rPr>
              <a:t>Searching will become time taking if the directory is large.</a:t>
            </a:r>
          </a:p>
          <a:p>
            <a:pPr algn="l" fontAlgn="base">
              <a:buFont typeface="Arial" panose="020B0604020202020204" pitchFamily="34" charset="0"/>
              <a:buChar char="•"/>
            </a:pPr>
            <a:r>
              <a:rPr lang="en-US" b="0" i="0" dirty="0">
                <a:solidFill>
                  <a:srgbClr val="40424E"/>
                </a:solidFill>
                <a:effectLst/>
                <a:latin typeface="urw-din"/>
              </a:rPr>
              <a:t>In this can not group the same type of files together.</a:t>
            </a:r>
          </a:p>
          <a:p>
            <a:endParaRPr lang="en-US" dirty="0"/>
          </a:p>
        </p:txBody>
      </p:sp>
      <p:sp>
        <p:nvSpPr>
          <p:cNvPr id="4" name="Slide Number Placeholder 3">
            <a:extLst>
              <a:ext uri="{FF2B5EF4-FFF2-40B4-BE49-F238E27FC236}">
                <a16:creationId xmlns:a16="http://schemas.microsoft.com/office/drawing/2014/main" id="{4E03C55A-FFC6-4E14-BBC7-B76020121B60}"/>
              </a:ext>
            </a:extLst>
          </p:cNvPr>
          <p:cNvSpPr>
            <a:spLocks noGrp="1"/>
          </p:cNvSpPr>
          <p:nvPr>
            <p:ph type="sldNum" sz="quarter" idx="12"/>
          </p:nvPr>
        </p:nvSpPr>
        <p:spPr/>
        <p:txBody>
          <a:bodyPr/>
          <a:lstStyle/>
          <a:p>
            <a:fld id="{DA60BA0E-20D0-4E7C-B286-26C960A6788F}" type="slidenum">
              <a:rPr lang="en-US" smtClean="0"/>
              <a:pPr/>
              <a:t>90</a:t>
            </a:fld>
            <a:endParaRPr lang="en-US"/>
          </a:p>
        </p:txBody>
      </p:sp>
      <p:sp>
        <p:nvSpPr>
          <p:cNvPr id="5" name="Date Placeholder 4">
            <a:extLst>
              <a:ext uri="{FF2B5EF4-FFF2-40B4-BE49-F238E27FC236}">
                <a16:creationId xmlns:a16="http://schemas.microsoft.com/office/drawing/2014/main" id="{935C60F6-22DC-45F1-B113-093B1EE37088}"/>
              </a:ext>
            </a:extLst>
          </p:cNvPr>
          <p:cNvSpPr>
            <a:spLocks noGrp="1"/>
          </p:cNvSpPr>
          <p:nvPr>
            <p:ph type="dt" sz="half" idx="10"/>
          </p:nvPr>
        </p:nvSpPr>
        <p:spPr/>
        <p:txBody>
          <a:bodyPr/>
          <a:lstStyle/>
          <a:p>
            <a:fld id="{2946F685-56D0-4B39-BBC6-57FCE6E6D7AA}" type="datetime1">
              <a:rPr lang="en-US" smtClean="0"/>
              <a:t>3/11/2022</a:t>
            </a:fld>
            <a:endParaRPr lang="en-US" dirty="0"/>
          </a:p>
        </p:txBody>
      </p:sp>
      <p:sp>
        <p:nvSpPr>
          <p:cNvPr id="6" name="Footer Placeholder 5">
            <a:extLst>
              <a:ext uri="{FF2B5EF4-FFF2-40B4-BE49-F238E27FC236}">
                <a16:creationId xmlns:a16="http://schemas.microsoft.com/office/drawing/2014/main" id="{1C92498C-62C6-416F-98A9-98802797DA30}"/>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353235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9A09-AC31-4BDA-AD9F-798A0C90BE81}"/>
              </a:ext>
            </a:extLst>
          </p:cNvPr>
          <p:cNvSpPr>
            <a:spLocks noGrp="1"/>
          </p:cNvSpPr>
          <p:nvPr>
            <p:ph type="title"/>
          </p:nvPr>
        </p:nvSpPr>
        <p:spPr>
          <a:xfrm>
            <a:off x="379412" y="76200"/>
            <a:ext cx="10895251" cy="838200"/>
          </a:xfrm>
        </p:spPr>
        <p:txBody>
          <a:bodyPr/>
          <a:lstStyle/>
          <a:p>
            <a:r>
              <a:rPr lang="en-US" b="1" i="0" dirty="0">
                <a:solidFill>
                  <a:srgbClr val="40424E"/>
                </a:solidFill>
                <a:effectLst/>
                <a:latin typeface="urw-din"/>
              </a:rPr>
              <a:t>2. Two-level directory </a:t>
            </a:r>
            <a:endParaRPr lang="en-US" dirty="0"/>
          </a:p>
        </p:txBody>
      </p:sp>
      <p:sp>
        <p:nvSpPr>
          <p:cNvPr id="3" name="Content Placeholder 2">
            <a:extLst>
              <a:ext uri="{FF2B5EF4-FFF2-40B4-BE49-F238E27FC236}">
                <a16:creationId xmlns:a16="http://schemas.microsoft.com/office/drawing/2014/main" id="{4B866938-D036-4B43-B09E-8B5FF316291E}"/>
              </a:ext>
            </a:extLst>
          </p:cNvPr>
          <p:cNvSpPr>
            <a:spLocks noGrp="1"/>
          </p:cNvSpPr>
          <p:nvPr>
            <p:ph idx="1"/>
          </p:nvPr>
        </p:nvSpPr>
        <p:spPr>
          <a:xfrm>
            <a:off x="379412" y="914400"/>
            <a:ext cx="10895251" cy="5867400"/>
          </a:xfrm>
        </p:spPr>
        <p:txBody>
          <a:bodyPr/>
          <a:lstStyle/>
          <a:p>
            <a:r>
              <a:rPr lang="en-US" sz="2000" b="0" i="0" dirty="0">
                <a:solidFill>
                  <a:srgbClr val="40424E"/>
                </a:solidFill>
                <a:effectLst/>
                <a:latin typeface="urw-din"/>
              </a:rPr>
              <a:t>As we have seen, a single level directory often leads to confusion of files names among different users. the solution to this problem is to create a separate directory for each user.</a:t>
            </a:r>
          </a:p>
          <a:p>
            <a:r>
              <a:rPr lang="en-US" sz="2000" b="0" i="0" dirty="0">
                <a:solidFill>
                  <a:srgbClr val="40424E"/>
                </a:solidFill>
                <a:effectLst/>
                <a:latin typeface="urw-din"/>
              </a:rPr>
              <a:t>In the two-level directory structure, each user has there own </a:t>
            </a:r>
            <a:r>
              <a:rPr lang="en-US" sz="2000" b="0" i="1" dirty="0">
                <a:solidFill>
                  <a:srgbClr val="40424E"/>
                </a:solidFill>
                <a:effectLst/>
                <a:latin typeface="urw-din"/>
              </a:rPr>
              <a:t>user files directory (UFD)</a:t>
            </a:r>
            <a:r>
              <a:rPr lang="en-US" sz="2000" b="0" i="0" dirty="0">
                <a:solidFill>
                  <a:srgbClr val="40424E"/>
                </a:solidFill>
                <a:effectLst/>
                <a:latin typeface="urw-din"/>
              </a:rPr>
              <a:t>. The UFDs has similar structures, but each lists only the files of a single user. system’s </a:t>
            </a:r>
            <a:r>
              <a:rPr lang="en-US" sz="2000" b="0" i="1" dirty="0">
                <a:solidFill>
                  <a:srgbClr val="40424E"/>
                </a:solidFill>
                <a:effectLst/>
                <a:latin typeface="urw-din"/>
              </a:rPr>
              <a:t>master file directory (MFD)</a:t>
            </a:r>
            <a:r>
              <a:rPr lang="en-US" sz="2000" b="0" i="0" dirty="0">
                <a:solidFill>
                  <a:srgbClr val="40424E"/>
                </a:solidFill>
                <a:effectLst/>
                <a:latin typeface="urw-din"/>
              </a:rPr>
              <a:t> is searches whenever a new user id=s logged in. The MFD is indexed by username or account number, and each entry points to the UFD for that user.</a:t>
            </a:r>
          </a:p>
          <a:p>
            <a:pPr marL="0" indent="0">
              <a:buNone/>
            </a:pPr>
            <a:endParaRPr lang="en-US" b="0" i="0" dirty="0">
              <a:solidFill>
                <a:srgbClr val="40424E"/>
              </a:solidFill>
              <a:effectLst/>
              <a:latin typeface="urw-din"/>
            </a:endParaRPr>
          </a:p>
          <a:p>
            <a:endParaRPr lang="en-US" dirty="0"/>
          </a:p>
        </p:txBody>
      </p:sp>
      <p:sp>
        <p:nvSpPr>
          <p:cNvPr id="4" name="Slide Number Placeholder 3">
            <a:extLst>
              <a:ext uri="{FF2B5EF4-FFF2-40B4-BE49-F238E27FC236}">
                <a16:creationId xmlns:a16="http://schemas.microsoft.com/office/drawing/2014/main" id="{205B404F-5D38-45F6-87BD-C4B8F7494C69}"/>
              </a:ext>
            </a:extLst>
          </p:cNvPr>
          <p:cNvSpPr>
            <a:spLocks noGrp="1"/>
          </p:cNvSpPr>
          <p:nvPr>
            <p:ph type="sldNum" sz="quarter" idx="12"/>
          </p:nvPr>
        </p:nvSpPr>
        <p:spPr/>
        <p:txBody>
          <a:bodyPr/>
          <a:lstStyle/>
          <a:p>
            <a:fld id="{DA60BA0E-20D0-4E7C-B286-26C960A6788F}" type="slidenum">
              <a:rPr lang="en-US" smtClean="0"/>
              <a:pPr/>
              <a:t>91</a:t>
            </a:fld>
            <a:endParaRPr lang="en-US"/>
          </a:p>
        </p:txBody>
      </p:sp>
      <p:pic>
        <p:nvPicPr>
          <p:cNvPr id="6" name="Picture 5">
            <a:extLst>
              <a:ext uri="{FF2B5EF4-FFF2-40B4-BE49-F238E27FC236}">
                <a16:creationId xmlns:a16="http://schemas.microsoft.com/office/drawing/2014/main" id="{06CF2158-CA29-4322-A725-E9AECADB531E}"/>
              </a:ext>
            </a:extLst>
          </p:cNvPr>
          <p:cNvPicPr>
            <a:picLocks noChangeAspect="1"/>
          </p:cNvPicPr>
          <p:nvPr/>
        </p:nvPicPr>
        <p:blipFill>
          <a:blip r:embed="rId2"/>
          <a:stretch>
            <a:fillRect/>
          </a:stretch>
        </p:blipFill>
        <p:spPr>
          <a:xfrm>
            <a:off x="2189162" y="2971800"/>
            <a:ext cx="7810500" cy="3619500"/>
          </a:xfrm>
          <a:prstGeom prst="rect">
            <a:avLst/>
          </a:prstGeom>
        </p:spPr>
      </p:pic>
      <p:sp>
        <p:nvSpPr>
          <p:cNvPr id="5" name="Date Placeholder 4">
            <a:extLst>
              <a:ext uri="{FF2B5EF4-FFF2-40B4-BE49-F238E27FC236}">
                <a16:creationId xmlns:a16="http://schemas.microsoft.com/office/drawing/2014/main" id="{7D5D6F43-6971-44DE-A893-A20517FA29FF}"/>
              </a:ext>
            </a:extLst>
          </p:cNvPr>
          <p:cNvSpPr>
            <a:spLocks noGrp="1"/>
          </p:cNvSpPr>
          <p:nvPr>
            <p:ph type="dt" sz="half" idx="10"/>
          </p:nvPr>
        </p:nvSpPr>
        <p:spPr/>
        <p:txBody>
          <a:bodyPr/>
          <a:lstStyle/>
          <a:p>
            <a:fld id="{AB146BE2-8FCD-4C67-BB87-EC7194D63D99}" type="datetime1">
              <a:rPr lang="en-US" smtClean="0"/>
              <a:t>3/11/2022</a:t>
            </a:fld>
            <a:endParaRPr lang="en-US" dirty="0"/>
          </a:p>
        </p:txBody>
      </p:sp>
      <p:sp>
        <p:nvSpPr>
          <p:cNvPr id="7" name="Footer Placeholder 6">
            <a:extLst>
              <a:ext uri="{FF2B5EF4-FFF2-40B4-BE49-F238E27FC236}">
                <a16:creationId xmlns:a16="http://schemas.microsoft.com/office/drawing/2014/main" id="{51D5BA4A-5FAD-4FD1-B197-652AF558C45F}"/>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83128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D99C-4374-480A-A887-9AC80C899E8F}"/>
              </a:ext>
            </a:extLst>
          </p:cNvPr>
          <p:cNvSpPr>
            <a:spLocks noGrp="1"/>
          </p:cNvSpPr>
          <p:nvPr>
            <p:ph type="title"/>
          </p:nvPr>
        </p:nvSpPr>
        <p:spPr>
          <a:xfrm>
            <a:off x="150812" y="76200"/>
            <a:ext cx="11123851" cy="914400"/>
          </a:xfrm>
        </p:spPr>
        <p:txBody>
          <a:bodyPr/>
          <a:lstStyle/>
          <a:p>
            <a:r>
              <a:rPr lang="en-US" b="1" i="0" dirty="0">
                <a:solidFill>
                  <a:srgbClr val="40424E"/>
                </a:solidFill>
                <a:effectLst/>
                <a:latin typeface="urw-din"/>
              </a:rPr>
              <a:t>Two-level directory (contd…)</a:t>
            </a:r>
            <a:endParaRPr lang="en-US" dirty="0"/>
          </a:p>
        </p:txBody>
      </p:sp>
      <p:sp>
        <p:nvSpPr>
          <p:cNvPr id="3" name="Content Placeholder 2">
            <a:extLst>
              <a:ext uri="{FF2B5EF4-FFF2-40B4-BE49-F238E27FC236}">
                <a16:creationId xmlns:a16="http://schemas.microsoft.com/office/drawing/2014/main" id="{CC1F956D-3265-4633-AFC0-7F106EAF8BE2}"/>
              </a:ext>
            </a:extLst>
          </p:cNvPr>
          <p:cNvSpPr>
            <a:spLocks noGrp="1"/>
          </p:cNvSpPr>
          <p:nvPr>
            <p:ph idx="1"/>
          </p:nvPr>
        </p:nvSpPr>
        <p:spPr>
          <a:xfrm>
            <a:off x="455612" y="1143000"/>
            <a:ext cx="10819051" cy="5029200"/>
          </a:xfrm>
        </p:spPr>
        <p:txBody>
          <a:bodyPr/>
          <a:lstStyle/>
          <a:p>
            <a:pPr marL="0" indent="0" algn="l" fontAlgn="base">
              <a:buNone/>
            </a:pPr>
            <a:r>
              <a:rPr lang="en-US" b="1" i="0" dirty="0">
                <a:solidFill>
                  <a:srgbClr val="40424E"/>
                </a:solidFill>
                <a:effectLst/>
                <a:latin typeface="urw-din"/>
              </a:rPr>
              <a:t>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We can give full path like /User-name/directory-name/.</a:t>
            </a:r>
          </a:p>
          <a:p>
            <a:pPr algn="l" fontAlgn="base">
              <a:buFont typeface="Arial" panose="020B0604020202020204" pitchFamily="34" charset="0"/>
              <a:buChar char="•"/>
            </a:pPr>
            <a:r>
              <a:rPr lang="en-US" b="0" i="0" dirty="0">
                <a:solidFill>
                  <a:srgbClr val="40424E"/>
                </a:solidFill>
                <a:effectLst/>
                <a:latin typeface="urw-din"/>
              </a:rPr>
              <a:t>Different users can have same directory as well as file name.</a:t>
            </a:r>
          </a:p>
          <a:p>
            <a:pPr algn="l" fontAlgn="base">
              <a:buFont typeface="Arial" panose="020B0604020202020204" pitchFamily="34" charset="0"/>
              <a:buChar char="•"/>
            </a:pPr>
            <a:r>
              <a:rPr lang="en-US" b="0" i="0" dirty="0">
                <a:solidFill>
                  <a:srgbClr val="40424E"/>
                </a:solidFill>
                <a:effectLst/>
                <a:latin typeface="urw-din"/>
              </a:rPr>
              <a:t>Searching of files become more easy due to path name and user-grouping.</a:t>
            </a:r>
          </a:p>
          <a:p>
            <a:pPr marL="0" indent="0" algn="l" fontAlgn="base">
              <a:buNone/>
            </a:pPr>
            <a:r>
              <a:rPr lang="en-US" b="1" i="0" dirty="0">
                <a:solidFill>
                  <a:srgbClr val="40424E"/>
                </a:solidFill>
                <a:effectLst/>
                <a:latin typeface="urw-din"/>
              </a:rPr>
              <a:t>Disadvantages: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A user is not allowed to share files with other users.</a:t>
            </a:r>
          </a:p>
          <a:p>
            <a:pPr algn="l" fontAlgn="base">
              <a:buFont typeface="Arial" panose="020B0604020202020204" pitchFamily="34" charset="0"/>
              <a:buChar char="•"/>
            </a:pPr>
            <a:r>
              <a:rPr lang="en-US" b="0" i="0" dirty="0">
                <a:solidFill>
                  <a:srgbClr val="40424E"/>
                </a:solidFill>
                <a:effectLst/>
                <a:latin typeface="urw-din"/>
              </a:rPr>
              <a:t>Still it not very scalable, two files of the same type cannot be grouped together in the same user</a:t>
            </a:r>
          </a:p>
          <a:p>
            <a:endParaRPr lang="en-US" dirty="0"/>
          </a:p>
        </p:txBody>
      </p:sp>
      <p:sp>
        <p:nvSpPr>
          <p:cNvPr id="4" name="Slide Number Placeholder 3">
            <a:extLst>
              <a:ext uri="{FF2B5EF4-FFF2-40B4-BE49-F238E27FC236}">
                <a16:creationId xmlns:a16="http://schemas.microsoft.com/office/drawing/2014/main" id="{61FA42ED-2D28-4ABA-8355-5581EE2395EE}"/>
              </a:ext>
            </a:extLst>
          </p:cNvPr>
          <p:cNvSpPr>
            <a:spLocks noGrp="1"/>
          </p:cNvSpPr>
          <p:nvPr>
            <p:ph type="sldNum" sz="quarter" idx="12"/>
          </p:nvPr>
        </p:nvSpPr>
        <p:spPr/>
        <p:txBody>
          <a:bodyPr/>
          <a:lstStyle/>
          <a:p>
            <a:fld id="{DA60BA0E-20D0-4E7C-B286-26C960A6788F}" type="slidenum">
              <a:rPr lang="en-US" smtClean="0"/>
              <a:pPr/>
              <a:t>92</a:t>
            </a:fld>
            <a:endParaRPr lang="en-US"/>
          </a:p>
        </p:txBody>
      </p:sp>
      <p:sp>
        <p:nvSpPr>
          <p:cNvPr id="5" name="Date Placeholder 4">
            <a:extLst>
              <a:ext uri="{FF2B5EF4-FFF2-40B4-BE49-F238E27FC236}">
                <a16:creationId xmlns:a16="http://schemas.microsoft.com/office/drawing/2014/main" id="{D15D1EED-41D1-4111-8470-A9524C936B4B}"/>
              </a:ext>
            </a:extLst>
          </p:cNvPr>
          <p:cNvSpPr>
            <a:spLocks noGrp="1"/>
          </p:cNvSpPr>
          <p:nvPr>
            <p:ph type="dt" sz="half" idx="10"/>
          </p:nvPr>
        </p:nvSpPr>
        <p:spPr/>
        <p:txBody>
          <a:bodyPr/>
          <a:lstStyle/>
          <a:p>
            <a:fld id="{1AF58363-B9BF-482A-91A3-D758537EADDF}" type="datetime1">
              <a:rPr lang="en-US" smtClean="0"/>
              <a:t>3/11/2022</a:t>
            </a:fld>
            <a:endParaRPr lang="en-US" dirty="0"/>
          </a:p>
        </p:txBody>
      </p:sp>
      <p:sp>
        <p:nvSpPr>
          <p:cNvPr id="6" name="Footer Placeholder 5">
            <a:extLst>
              <a:ext uri="{FF2B5EF4-FFF2-40B4-BE49-F238E27FC236}">
                <a16:creationId xmlns:a16="http://schemas.microsoft.com/office/drawing/2014/main" id="{BB6C9F38-EA22-4564-A4B0-223C06184DAF}"/>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81982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4E73-2EFA-4DD1-B149-72DC54B0A1A8}"/>
              </a:ext>
            </a:extLst>
          </p:cNvPr>
          <p:cNvSpPr>
            <a:spLocks noGrp="1"/>
          </p:cNvSpPr>
          <p:nvPr>
            <p:ph type="title"/>
          </p:nvPr>
        </p:nvSpPr>
        <p:spPr>
          <a:xfrm>
            <a:off x="303212" y="76200"/>
            <a:ext cx="10971451" cy="838200"/>
          </a:xfrm>
        </p:spPr>
        <p:txBody>
          <a:bodyPr/>
          <a:lstStyle/>
          <a:p>
            <a:r>
              <a:rPr lang="en-US" b="1" i="0" dirty="0">
                <a:solidFill>
                  <a:srgbClr val="40424E"/>
                </a:solidFill>
                <a:effectLst/>
                <a:latin typeface="urw-din"/>
              </a:rPr>
              <a:t>3. Tree-structured directory</a:t>
            </a:r>
            <a:endParaRPr lang="en-US" dirty="0"/>
          </a:p>
        </p:txBody>
      </p:sp>
      <p:sp>
        <p:nvSpPr>
          <p:cNvPr id="3" name="Content Placeholder 2">
            <a:extLst>
              <a:ext uri="{FF2B5EF4-FFF2-40B4-BE49-F238E27FC236}">
                <a16:creationId xmlns:a16="http://schemas.microsoft.com/office/drawing/2014/main" id="{E8B03207-6CEB-4A6F-A252-EBAF3CD4FAE2}"/>
              </a:ext>
            </a:extLst>
          </p:cNvPr>
          <p:cNvSpPr>
            <a:spLocks noGrp="1"/>
          </p:cNvSpPr>
          <p:nvPr>
            <p:ph idx="1"/>
          </p:nvPr>
        </p:nvSpPr>
        <p:spPr>
          <a:xfrm>
            <a:off x="303212" y="1066800"/>
            <a:ext cx="10971451" cy="5105400"/>
          </a:xfrm>
        </p:spPr>
        <p:txBody>
          <a:bodyPr/>
          <a:lstStyle/>
          <a:p>
            <a:r>
              <a:rPr lang="en-US" sz="1800" b="0" i="0" dirty="0">
                <a:solidFill>
                  <a:srgbClr val="40424E"/>
                </a:solidFill>
                <a:effectLst/>
                <a:latin typeface="urw-din"/>
              </a:rPr>
              <a:t>Once we have seen a two-level directory as a tree of height 2, the natural generalization is to extend the directory structure to a tree of arbitrary height.</a:t>
            </a:r>
            <a:br>
              <a:rPr lang="en-US" sz="1800" dirty="0"/>
            </a:br>
            <a:endParaRPr lang="en-US" sz="1800" dirty="0"/>
          </a:p>
          <a:p>
            <a:r>
              <a:rPr lang="en-US" sz="1800" b="0" i="0" dirty="0">
                <a:solidFill>
                  <a:srgbClr val="40424E"/>
                </a:solidFill>
                <a:effectLst/>
                <a:latin typeface="urw-din"/>
              </a:rPr>
              <a:t>This generalization allows the user to create there own subdirectories and to organize </a:t>
            </a:r>
            <a:r>
              <a:rPr lang="en-US" sz="1800" dirty="0">
                <a:solidFill>
                  <a:srgbClr val="40424E"/>
                </a:solidFill>
                <a:latin typeface="urw-din"/>
              </a:rPr>
              <a:t>on their files accordingly</a:t>
            </a:r>
          </a:p>
        </p:txBody>
      </p:sp>
      <p:sp>
        <p:nvSpPr>
          <p:cNvPr id="4" name="Slide Number Placeholder 3">
            <a:extLst>
              <a:ext uri="{FF2B5EF4-FFF2-40B4-BE49-F238E27FC236}">
                <a16:creationId xmlns:a16="http://schemas.microsoft.com/office/drawing/2014/main" id="{BD8A9E7F-EF15-4BAB-8AC7-B71B2FEC0ECE}"/>
              </a:ext>
            </a:extLst>
          </p:cNvPr>
          <p:cNvSpPr>
            <a:spLocks noGrp="1"/>
          </p:cNvSpPr>
          <p:nvPr>
            <p:ph type="sldNum" sz="quarter" idx="12"/>
          </p:nvPr>
        </p:nvSpPr>
        <p:spPr/>
        <p:txBody>
          <a:bodyPr/>
          <a:lstStyle/>
          <a:p>
            <a:fld id="{DA60BA0E-20D0-4E7C-B286-26C960A6788F}" type="slidenum">
              <a:rPr lang="en-US" smtClean="0"/>
              <a:pPr/>
              <a:t>93</a:t>
            </a:fld>
            <a:endParaRPr lang="en-US"/>
          </a:p>
        </p:txBody>
      </p:sp>
      <p:pic>
        <p:nvPicPr>
          <p:cNvPr id="6" name="Picture 5">
            <a:extLst>
              <a:ext uri="{FF2B5EF4-FFF2-40B4-BE49-F238E27FC236}">
                <a16:creationId xmlns:a16="http://schemas.microsoft.com/office/drawing/2014/main" id="{F26B3121-6412-4ED2-AFB8-C0D10AF6A761}"/>
              </a:ext>
            </a:extLst>
          </p:cNvPr>
          <p:cNvPicPr>
            <a:picLocks noChangeAspect="1"/>
          </p:cNvPicPr>
          <p:nvPr/>
        </p:nvPicPr>
        <p:blipFill>
          <a:blip r:embed="rId2"/>
          <a:stretch>
            <a:fillRect/>
          </a:stretch>
        </p:blipFill>
        <p:spPr>
          <a:xfrm>
            <a:off x="1598612" y="2438400"/>
            <a:ext cx="7591425" cy="4286250"/>
          </a:xfrm>
          <a:prstGeom prst="rect">
            <a:avLst/>
          </a:prstGeom>
        </p:spPr>
      </p:pic>
      <p:sp>
        <p:nvSpPr>
          <p:cNvPr id="5" name="Date Placeholder 4">
            <a:extLst>
              <a:ext uri="{FF2B5EF4-FFF2-40B4-BE49-F238E27FC236}">
                <a16:creationId xmlns:a16="http://schemas.microsoft.com/office/drawing/2014/main" id="{5F99ACF0-464E-421B-9BF9-E54C25F93C16}"/>
              </a:ext>
            </a:extLst>
          </p:cNvPr>
          <p:cNvSpPr>
            <a:spLocks noGrp="1"/>
          </p:cNvSpPr>
          <p:nvPr>
            <p:ph type="dt" sz="half" idx="10"/>
          </p:nvPr>
        </p:nvSpPr>
        <p:spPr/>
        <p:txBody>
          <a:bodyPr/>
          <a:lstStyle/>
          <a:p>
            <a:fld id="{67ACA308-A779-42D4-B7DD-C914D452D568}" type="datetime1">
              <a:rPr lang="en-US" smtClean="0"/>
              <a:t>3/11/2022</a:t>
            </a:fld>
            <a:endParaRPr lang="en-US" dirty="0"/>
          </a:p>
        </p:txBody>
      </p:sp>
      <p:sp>
        <p:nvSpPr>
          <p:cNvPr id="7" name="Footer Placeholder 6">
            <a:extLst>
              <a:ext uri="{FF2B5EF4-FFF2-40B4-BE49-F238E27FC236}">
                <a16:creationId xmlns:a16="http://schemas.microsoft.com/office/drawing/2014/main" id="{03D40769-D4C9-41C5-97DD-B1453E686DAF}"/>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412710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512D-69D1-4017-8CF5-4244FB90E8D6}"/>
              </a:ext>
            </a:extLst>
          </p:cNvPr>
          <p:cNvSpPr>
            <a:spLocks noGrp="1"/>
          </p:cNvSpPr>
          <p:nvPr>
            <p:ph type="title"/>
          </p:nvPr>
        </p:nvSpPr>
        <p:spPr>
          <a:xfrm>
            <a:off x="227012" y="76200"/>
            <a:ext cx="11047651" cy="990600"/>
          </a:xfrm>
        </p:spPr>
        <p:txBody>
          <a:bodyPr/>
          <a:lstStyle/>
          <a:p>
            <a:r>
              <a:rPr lang="en-US" b="1" i="0" dirty="0">
                <a:solidFill>
                  <a:srgbClr val="40424E"/>
                </a:solidFill>
                <a:effectLst/>
                <a:latin typeface="urw-din"/>
              </a:rPr>
              <a:t>Tree-structured directory(contd…)</a:t>
            </a:r>
            <a:endParaRPr lang="en-US" dirty="0"/>
          </a:p>
        </p:txBody>
      </p:sp>
      <p:sp>
        <p:nvSpPr>
          <p:cNvPr id="3" name="Content Placeholder 2">
            <a:extLst>
              <a:ext uri="{FF2B5EF4-FFF2-40B4-BE49-F238E27FC236}">
                <a16:creationId xmlns:a16="http://schemas.microsoft.com/office/drawing/2014/main" id="{D1B36509-B8B1-4E1E-A9BF-83FACD5E445A}"/>
              </a:ext>
            </a:extLst>
          </p:cNvPr>
          <p:cNvSpPr>
            <a:spLocks noGrp="1"/>
          </p:cNvSpPr>
          <p:nvPr>
            <p:ph idx="1"/>
          </p:nvPr>
        </p:nvSpPr>
        <p:spPr>
          <a:xfrm>
            <a:off x="227012" y="914400"/>
            <a:ext cx="11047651" cy="5257800"/>
          </a:xfrm>
        </p:spPr>
        <p:txBody>
          <a:bodyPr>
            <a:normAutofit lnSpcReduction="10000"/>
          </a:bodyPr>
          <a:lstStyle/>
          <a:p>
            <a:pPr marL="0" indent="0" algn="l" fontAlgn="base">
              <a:buNone/>
            </a:pPr>
            <a:r>
              <a:rPr lang="en-US" b="0" i="0" dirty="0">
                <a:solidFill>
                  <a:srgbClr val="40424E"/>
                </a:solidFill>
                <a:effectLst/>
                <a:latin typeface="urw-din"/>
              </a:rPr>
              <a:t>A tree structure is the most common directory structure. The tree has a root directory, and every file in the system have a unique path.</a:t>
            </a:r>
          </a:p>
          <a:p>
            <a:pPr marL="0" indent="0" algn="l" fontAlgn="base">
              <a:buNone/>
            </a:pPr>
            <a:r>
              <a:rPr lang="en-US" b="1" i="0" dirty="0">
                <a:solidFill>
                  <a:srgbClr val="40424E"/>
                </a:solidFill>
                <a:effectLst/>
                <a:latin typeface="urw-din"/>
              </a:rPr>
              <a:t>Advantages:</a:t>
            </a:r>
            <a:endParaRPr lang="en-US" b="0" i="0" dirty="0">
              <a:solidFill>
                <a:srgbClr val="40424E"/>
              </a:solidFill>
              <a:effectLst/>
              <a:latin typeface="urw-din"/>
            </a:endParaRPr>
          </a:p>
          <a:p>
            <a:pPr marL="742950" lvl="1" indent="-285750" algn="l" fontAlgn="base">
              <a:buFont typeface="+mj-lt"/>
              <a:buAutoNum type="arabicPeriod"/>
            </a:pPr>
            <a:r>
              <a:rPr lang="en-US" b="0" i="0" dirty="0">
                <a:solidFill>
                  <a:srgbClr val="40424E"/>
                </a:solidFill>
                <a:effectLst/>
                <a:latin typeface="urw-din"/>
              </a:rPr>
              <a:t>Very generalize, since full path name can be given.</a:t>
            </a:r>
          </a:p>
          <a:p>
            <a:pPr marL="742950" lvl="1" indent="-285750" algn="l" fontAlgn="base">
              <a:buFont typeface="+mj-lt"/>
              <a:buAutoNum type="arabicPeriod"/>
            </a:pPr>
            <a:r>
              <a:rPr lang="en-US" b="0" i="0" dirty="0">
                <a:solidFill>
                  <a:srgbClr val="40424E"/>
                </a:solidFill>
                <a:effectLst/>
                <a:latin typeface="urw-din"/>
              </a:rPr>
              <a:t>Very scalable, the probability of name collision is less.</a:t>
            </a:r>
          </a:p>
          <a:p>
            <a:pPr marL="742950" lvl="1" indent="-285750" algn="l" fontAlgn="base">
              <a:buFont typeface="+mj-lt"/>
              <a:buAutoNum type="arabicPeriod"/>
            </a:pPr>
            <a:r>
              <a:rPr lang="en-US" b="0" i="0" dirty="0">
                <a:solidFill>
                  <a:srgbClr val="40424E"/>
                </a:solidFill>
                <a:effectLst/>
                <a:latin typeface="urw-din"/>
              </a:rPr>
              <a:t>Searching becomes very easy, we can use both absolute path as well as relative</a:t>
            </a:r>
          </a:p>
          <a:p>
            <a:pPr marL="457200" lvl="1" indent="0" algn="l" fontAlgn="base">
              <a:buNone/>
            </a:pPr>
            <a:r>
              <a:rPr lang="en-US" b="1" i="0" dirty="0">
                <a:solidFill>
                  <a:srgbClr val="40424E"/>
                </a:solidFill>
                <a:effectLst/>
                <a:latin typeface="urw-din"/>
              </a:rPr>
              <a:t>Disadvantages:</a:t>
            </a:r>
            <a:endParaRPr lang="en-US" b="0" i="0" dirty="0">
              <a:solidFill>
                <a:srgbClr val="40424E"/>
              </a:solidFill>
              <a:effectLst/>
              <a:latin typeface="urw-din"/>
            </a:endParaRPr>
          </a:p>
          <a:p>
            <a:pPr marL="742950" lvl="1" indent="-285750" algn="l" fontAlgn="base">
              <a:buFont typeface="+mj-lt"/>
              <a:buAutoNum type="arabicPeriod"/>
            </a:pPr>
            <a:r>
              <a:rPr lang="en-US" b="0" i="0" dirty="0">
                <a:solidFill>
                  <a:srgbClr val="40424E"/>
                </a:solidFill>
                <a:effectLst/>
                <a:latin typeface="urw-din"/>
              </a:rPr>
              <a:t>Every file does not fit into the hierarchical model, files may be saved into multiple directories.</a:t>
            </a:r>
          </a:p>
          <a:p>
            <a:pPr marL="742950" lvl="1" indent="-285750" algn="l" fontAlgn="base">
              <a:buFont typeface="+mj-lt"/>
              <a:buAutoNum type="arabicPeriod"/>
            </a:pPr>
            <a:r>
              <a:rPr lang="en-US" b="0" i="0" dirty="0">
                <a:solidFill>
                  <a:srgbClr val="40424E"/>
                </a:solidFill>
                <a:effectLst/>
                <a:latin typeface="urw-din"/>
              </a:rPr>
              <a:t>We can not share files.</a:t>
            </a:r>
          </a:p>
          <a:p>
            <a:pPr marL="742950" lvl="1" indent="-285750" algn="l" fontAlgn="base">
              <a:buFont typeface="+mj-lt"/>
              <a:buAutoNum type="arabicPeriod"/>
            </a:pPr>
            <a:r>
              <a:rPr lang="en-US" b="0" i="0" dirty="0">
                <a:solidFill>
                  <a:srgbClr val="40424E"/>
                </a:solidFill>
                <a:effectLst/>
                <a:latin typeface="urw-din"/>
              </a:rPr>
              <a:t>It is inefficient, because accessing a file may go under multiple directories.</a:t>
            </a:r>
          </a:p>
          <a:p>
            <a:br>
              <a:rPr lang="en-US" dirty="0"/>
            </a:br>
            <a:endParaRPr lang="en-US" dirty="0"/>
          </a:p>
        </p:txBody>
      </p:sp>
      <p:sp>
        <p:nvSpPr>
          <p:cNvPr id="4" name="Slide Number Placeholder 3">
            <a:extLst>
              <a:ext uri="{FF2B5EF4-FFF2-40B4-BE49-F238E27FC236}">
                <a16:creationId xmlns:a16="http://schemas.microsoft.com/office/drawing/2014/main" id="{CA2195D1-0F76-474B-B874-11590B782452}"/>
              </a:ext>
            </a:extLst>
          </p:cNvPr>
          <p:cNvSpPr>
            <a:spLocks noGrp="1"/>
          </p:cNvSpPr>
          <p:nvPr>
            <p:ph type="sldNum" sz="quarter" idx="12"/>
          </p:nvPr>
        </p:nvSpPr>
        <p:spPr/>
        <p:txBody>
          <a:bodyPr/>
          <a:lstStyle/>
          <a:p>
            <a:fld id="{DA60BA0E-20D0-4E7C-B286-26C960A6788F}" type="slidenum">
              <a:rPr lang="en-US" smtClean="0"/>
              <a:pPr/>
              <a:t>94</a:t>
            </a:fld>
            <a:endParaRPr lang="en-US"/>
          </a:p>
        </p:txBody>
      </p:sp>
      <p:sp>
        <p:nvSpPr>
          <p:cNvPr id="5" name="Date Placeholder 4">
            <a:extLst>
              <a:ext uri="{FF2B5EF4-FFF2-40B4-BE49-F238E27FC236}">
                <a16:creationId xmlns:a16="http://schemas.microsoft.com/office/drawing/2014/main" id="{A927F831-8740-48EB-98DA-62606FA97892}"/>
              </a:ext>
            </a:extLst>
          </p:cNvPr>
          <p:cNvSpPr>
            <a:spLocks noGrp="1"/>
          </p:cNvSpPr>
          <p:nvPr>
            <p:ph type="dt" sz="half" idx="10"/>
          </p:nvPr>
        </p:nvSpPr>
        <p:spPr/>
        <p:txBody>
          <a:bodyPr/>
          <a:lstStyle/>
          <a:p>
            <a:fld id="{65DC2C28-F94F-4275-B39C-AD1BCACED6E0}" type="datetime1">
              <a:rPr lang="en-US" smtClean="0"/>
              <a:t>3/11/2022</a:t>
            </a:fld>
            <a:endParaRPr lang="en-US" dirty="0"/>
          </a:p>
        </p:txBody>
      </p:sp>
      <p:sp>
        <p:nvSpPr>
          <p:cNvPr id="6" name="Footer Placeholder 5">
            <a:extLst>
              <a:ext uri="{FF2B5EF4-FFF2-40B4-BE49-F238E27FC236}">
                <a16:creationId xmlns:a16="http://schemas.microsoft.com/office/drawing/2014/main" id="{FA545D8B-F0D7-4C77-B3EC-9C478677A3FA}"/>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42534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D26D-533C-4A92-8C37-714BD45A1077}"/>
              </a:ext>
            </a:extLst>
          </p:cNvPr>
          <p:cNvSpPr>
            <a:spLocks noGrp="1"/>
          </p:cNvSpPr>
          <p:nvPr>
            <p:ph type="title"/>
          </p:nvPr>
        </p:nvSpPr>
        <p:spPr>
          <a:xfrm>
            <a:off x="303212" y="76200"/>
            <a:ext cx="10971451" cy="1066800"/>
          </a:xfrm>
        </p:spPr>
        <p:txBody>
          <a:bodyPr/>
          <a:lstStyle/>
          <a:p>
            <a:r>
              <a:rPr lang="en-US" dirty="0"/>
              <a:t>4. </a:t>
            </a:r>
            <a:r>
              <a:rPr lang="en-US" b="1" i="0" dirty="0">
                <a:solidFill>
                  <a:srgbClr val="40424E"/>
                </a:solidFill>
                <a:effectLst/>
                <a:latin typeface="urw-din"/>
              </a:rPr>
              <a:t>Acyclic graph directory</a:t>
            </a:r>
            <a:endParaRPr lang="en-US" dirty="0"/>
          </a:p>
        </p:txBody>
      </p:sp>
      <p:sp>
        <p:nvSpPr>
          <p:cNvPr id="3" name="Content Placeholder 2">
            <a:extLst>
              <a:ext uri="{FF2B5EF4-FFF2-40B4-BE49-F238E27FC236}">
                <a16:creationId xmlns:a16="http://schemas.microsoft.com/office/drawing/2014/main" id="{F1016C68-B967-450F-92AA-7792E7A02D4D}"/>
              </a:ext>
            </a:extLst>
          </p:cNvPr>
          <p:cNvSpPr>
            <a:spLocks noGrp="1"/>
          </p:cNvSpPr>
          <p:nvPr>
            <p:ph idx="1"/>
          </p:nvPr>
        </p:nvSpPr>
        <p:spPr>
          <a:xfrm>
            <a:off x="379412" y="1066800"/>
            <a:ext cx="10895251" cy="5105400"/>
          </a:xfrm>
        </p:spPr>
        <p:txBody>
          <a:bodyPr/>
          <a:lstStyle/>
          <a:p>
            <a:pPr algn="l" fontAlgn="base"/>
            <a:r>
              <a:rPr lang="en-US" b="0" i="0" dirty="0">
                <a:solidFill>
                  <a:srgbClr val="40424E"/>
                </a:solidFill>
                <a:effectLst/>
                <a:latin typeface="urw-din"/>
              </a:rPr>
              <a:t>An acyclic graph is a graph with no cycle and allows to share subdirectories and files. The same file or subdirectories may be in two different directories. It is a natural generalization of the tree-structured directory.</a:t>
            </a:r>
          </a:p>
          <a:p>
            <a:pPr algn="l" fontAlgn="base"/>
            <a:r>
              <a:rPr lang="en-US" b="0" i="0" dirty="0">
                <a:solidFill>
                  <a:srgbClr val="40424E"/>
                </a:solidFill>
                <a:effectLst/>
                <a:latin typeface="urw-din"/>
              </a:rPr>
              <a:t>It is used in the situation like when two programmers are working on a joint project and they need to access files. The associated files are stored in a subdirectory, separating them from other projects and files of other programmers, since they are working on a joint project so they want the subdirectories to be into their own directories. The common subdirectories should be shared. So here we use Acyclic directories.</a:t>
            </a:r>
          </a:p>
          <a:p>
            <a:pPr algn="l" fontAlgn="base"/>
            <a:r>
              <a:rPr lang="en-US" b="0" i="0" dirty="0">
                <a:solidFill>
                  <a:srgbClr val="40424E"/>
                </a:solidFill>
                <a:effectLst/>
                <a:latin typeface="urw-din"/>
              </a:rPr>
              <a:t>It is the point to note that shared file is not the same as copy file . If any programmer makes some changes in the subdirectory it will reflect in both subdirectories.</a:t>
            </a:r>
          </a:p>
          <a:p>
            <a:endParaRPr lang="en-US" dirty="0"/>
          </a:p>
        </p:txBody>
      </p:sp>
      <p:sp>
        <p:nvSpPr>
          <p:cNvPr id="4" name="Slide Number Placeholder 3">
            <a:extLst>
              <a:ext uri="{FF2B5EF4-FFF2-40B4-BE49-F238E27FC236}">
                <a16:creationId xmlns:a16="http://schemas.microsoft.com/office/drawing/2014/main" id="{A6136A2E-0EB6-4DE8-9421-29B6FA2A8E5B}"/>
              </a:ext>
            </a:extLst>
          </p:cNvPr>
          <p:cNvSpPr>
            <a:spLocks noGrp="1"/>
          </p:cNvSpPr>
          <p:nvPr>
            <p:ph type="sldNum" sz="quarter" idx="12"/>
          </p:nvPr>
        </p:nvSpPr>
        <p:spPr/>
        <p:txBody>
          <a:bodyPr/>
          <a:lstStyle/>
          <a:p>
            <a:fld id="{DA60BA0E-20D0-4E7C-B286-26C960A6788F}" type="slidenum">
              <a:rPr lang="en-US" smtClean="0"/>
              <a:pPr/>
              <a:t>95</a:t>
            </a:fld>
            <a:endParaRPr lang="en-US"/>
          </a:p>
        </p:txBody>
      </p:sp>
      <p:sp>
        <p:nvSpPr>
          <p:cNvPr id="5" name="Date Placeholder 4">
            <a:extLst>
              <a:ext uri="{FF2B5EF4-FFF2-40B4-BE49-F238E27FC236}">
                <a16:creationId xmlns:a16="http://schemas.microsoft.com/office/drawing/2014/main" id="{51BB8FD6-9370-47B9-BBD7-A6C99DB5BB26}"/>
              </a:ext>
            </a:extLst>
          </p:cNvPr>
          <p:cNvSpPr>
            <a:spLocks noGrp="1"/>
          </p:cNvSpPr>
          <p:nvPr>
            <p:ph type="dt" sz="half" idx="10"/>
          </p:nvPr>
        </p:nvSpPr>
        <p:spPr/>
        <p:txBody>
          <a:bodyPr/>
          <a:lstStyle/>
          <a:p>
            <a:fld id="{67DCACB6-A4E2-4748-98A2-97D79468B639}" type="datetime1">
              <a:rPr lang="en-US" smtClean="0"/>
              <a:t>3/11/2022</a:t>
            </a:fld>
            <a:endParaRPr lang="en-US" dirty="0"/>
          </a:p>
        </p:txBody>
      </p:sp>
      <p:sp>
        <p:nvSpPr>
          <p:cNvPr id="6" name="Footer Placeholder 5">
            <a:extLst>
              <a:ext uri="{FF2B5EF4-FFF2-40B4-BE49-F238E27FC236}">
                <a16:creationId xmlns:a16="http://schemas.microsoft.com/office/drawing/2014/main" id="{738BB7F4-1EDA-4E89-A760-17AD991B4504}"/>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45028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3054-F339-45DF-94BB-9178625E6F55}"/>
              </a:ext>
            </a:extLst>
          </p:cNvPr>
          <p:cNvSpPr>
            <a:spLocks noGrp="1"/>
          </p:cNvSpPr>
          <p:nvPr>
            <p:ph type="title"/>
          </p:nvPr>
        </p:nvSpPr>
        <p:spPr>
          <a:xfrm>
            <a:off x="227012" y="76200"/>
            <a:ext cx="11047651" cy="990600"/>
          </a:xfrm>
        </p:spPr>
        <p:txBody>
          <a:bodyPr/>
          <a:lstStyle/>
          <a:p>
            <a:r>
              <a:rPr lang="en-US" b="1" i="0" dirty="0">
                <a:solidFill>
                  <a:srgbClr val="40424E"/>
                </a:solidFill>
                <a:effectLst/>
                <a:latin typeface="urw-din"/>
              </a:rPr>
              <a:t>Acyclic graph directory(contd…)</a:t>
            </a:r>
            <a:endParaRPr lang="en-US" dirty="0"/>
          </a:p>
        </p:txBody>
      </p:sp>
      <p:pic>
        <p:nvPicPr>
          <p:cNvPr id="6" name="Content Placeholder 5">
            <a:extLst>
              <a:ext uri="{FF2B5EF4-FFF2-40B4-BE49-F238E27FC236}">
                <a16:creationId xmlns:a16="http://schemas.microsoft.com/office/drawing/2014/main" id="{7AE79EBC-C59C-453C-AB12-6683E32E9FAF}"/>
              </a:ext>
            </a:extLst>
          </p:cNvPr>
          <p:cNvPicPr>
            <a:picLocks noGrp="1" noChangeAspect="1"/>
          </p:cNvPicPr>
          <p:nvPr>
            <p:ph idx="1"/>
          </p:nvPr>
        </p:nvPicPr>
        <p:blipFill>
          <a:blip r:embed="rId2"/>
          <a:stretch>
            <a:fillRect/>
          </a:stretch>
        </p:blipFill>
        <p:spPr>
          <a:xfrm>
            <a:off x="2026444" y="1066800"/>
            <a:ext cx="5896768" cy="2995034"/>
          </a:xfrm>
        </p:spPr>
      </p:pic>
      <p:sp>
        <p:nvSpPr>
          <p:cNvPr id="4" name="Slide Number Placeholder 3">
            <a:extLst>
              <a:ext uri="{FF2B5EF4-FFF2-40B4-BE49-F238E27FC236}">
                <a16:creationId xmlns:a16="http://schemas.microsoft.com/office/drawing/2014/main" id="{4DB5B927-870E-476F-A484-C104D0F11880}"/>
              </a:ext>
            </a:extLst>
          </p:cNvPr>
          <p:cNvSpPr>
            <a:spLocks noGrp="1"/>
          </p:cNvSpPr>
          <p:nvPr>
            <p:ph type="sldNum" sz="quarter" idx="12"/>
          </p:nvPr>
        </p:nvSpPr>
        <p:spPr/>
        <p:txBody>
          <a:bodyPr/>
          <a:lstStyle/>
          <a:p>
            <a:fld id="{DA60BA0E-20D0-4E7C-B286-26C960A6788F}" type="slidenum">
              <a:rPr lang="en-US" smtClean="0"/>
              <a:pPr/>
              <a:t>96</a:t>
            </a:fld>
            <a:endParaRPr lang="en-US"/>
          </a:p>
        </p:txBody>
      </p:sp>
      <p:sp>
        <p:nvSpPr>
          <p:cNvPr id="8" name="TextBox 7">
            <a:extLst>
              <a:ext uri="{FF2B5EF4-FFF2-40B4-BE49-F238E27FC236}">
                <a16:creationId xmlns:a16="http://schemas.microsoft.com/office/drawing/2014/main" id="{6461BD02-17BA-4F8B-AD45-17AA4B64505A}"/>
              </a:ext>
            </a:extLst>
          </p:cNvPr>
          <p:cNvSpPr txBox="1"/>
          <p:nvPr/>
        </p:nvSpPr>
        <p:spPr>
          <a:xfrm>
            <a:off x="531812" y="3887212"/>
            <a:ext cx="11657013" cy="2677656"/>
          </a:xfrm>
          <a:prstGeom prst="rect">
            <a:avLst/>
          </a:prstGeom>
          <a:noFill/>
        </p:spPr>
        <p:txBody>
          <a:bodyPr wrap="square">
            <a:spAutoFit/>
          </a:bodyPr>
          <a:lstStyle/>
          <a:p>
            <a:pPr algn="l" fontAlgn="base"/>
            <a:r>
              <a:rPr lang="en-US" b="1" i="0" dirty="0">
                <a:solidFill>
                  <a:srgbClr val="40424E"/>
                </a:solidFill>
                <a:effectLst/>
                <a:latin typeface="urw-din"/>
              </a:rPr>
              <a:t>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We can share files.</a:t>
            </a:r>
          </a:p>
          <a:p>
            <a:pPr algn="l" fontAlgn="base">
              <a:buFont typeface="Arial" panose="020B0604020202020204" pitchFamily="34" charset="0"/>
              <a:buChar char="•"/>
            </a:pPr>
            <a:r>
              <a:rPr lang="en-US" b="0" i="0" dirty="0">
                <a:solidFill>
                  <a:srgbClr val="40424E"/>
                </a:solidFill>
                <a:effectLst/>
                <a:latin typeface="urw-din"/>
              </a:rPr>
              <a:t>Searching is easy due to different-different paths.</a:t>
            </a:r>
          </a:p>
          <a:p>
            <a:pPr algn="l" fontAlgn="base"/>
            <a:r>
              <a:rPr lang="en-US" b="1" i="0" dirty="0">
                <a:solidFill>
                  <a:srgbClr val="40424E"/>
                </a:solidFill>
                <a:effectLst/>
                <a:latin typeface="urw-din"/>
              </a:rPr>
              <a:t>Disadvantages: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We share the files via linking, in case of deleting it may create the problem,</a:t>
            </a:r>
          </a:p>
          <a:p>
            <a:pPr algn="l" fontAlgn="base">
              <a:buFont typeface="Arial" panose="020B0604020202020204" pitchFamily="34" charset="0"/>
              <a:buChar char="•"/>
            </a:pPr>
            <a:r>
              <a:rPr lang="en-US" b="0" i="0" dirty="0">
                <a:solidFill>
                  <a:srgbClr val="40424E"/>
                </a:solidFill>
                <a:effectLst/>
                <a:latin typeface="urw-din"/>
              </a:rPr>
              <a:t>If the link is </a:t>
            </a:r>
            <a:r>
              <a:rPr lang="en-US" b="0" i="0" dirty="0" err="1">
                <a:solidFill>
                  <a:srgbClr val="40424E"/>
                </a:solidFill>
                <a:effectLst/>
                <a:latin typeface="urw-din"/>
              </a:rPr>
              <a:t>softlink</a:t>
            </a:r>
            <a:r>
              <a:rPr lang="en-US" b="0" i="0" dirty="0">
                <a:solidFill>
                  <a:srgbClr val="40424E"/>
                </a:solidFill>
                <a:effectLst/>
                <a:latin typeface="urw-din"/>
              </a:rPr>
              <a:t> then after deleting the file we left with a dangling pointer.</a:t>
            </a:r>
          </a:p>
          <a:p>
            <a:pPr algn="l" fontAlgn="base">
              <a:buFont typeface="Arial" panose="020B0604020202020204" pitchFamily="34" charset="0"/>
              <a:buChar char="•"/>
            </a:pPr>
            <a:r>
              <a:rPr lang="en-US" b="0" i="0" dirty="0">
                <a:solidFill>
                  <a:srgbClr val="40424E"/>
                </a:solidFill>
                <a:effectLst/>
                <a:latin typeface="urw-din"/>
              </a:rPr>
              <a:t>In case of </a:t>
            </a:r>
            <a:r>
              <a:rPr lang="en-US" b="0" i="0" dirty="0" err="1">
                <a:solidFill>
                  <a:srgbClr val="40424E"/>
                </a:solidFill>
                <a:effectLst/>
                <a:latin typeface="urw-din"/>
              </a:rPr>
              <a:t>hardlink</a:t>
            </a:r>
            <a:r>
              <a:rPr lang="en-US" b="0" i="0" dirty="0">
                <a:solidFill>
                  <a:srgbClr val="40424E"/>
                </a:solidFill>
                <a:effectLst/>
                <a:latin typeface="urw-din"/>
              </a:rPr>
              <a:t>, to delete a file we have to delete all the reference associated with it.</a:t>
            </a:r>
          </a:p>
        </p:txBody>
      </p:sp>
      <p:sp>
        <p:nvSpPr>
          <p:cNvPr id="3" name="Date Placeholder 2">
            <a:extLst>
              <a:ext uri="{FF2B5EF4-FFF2-40B4-BE49-F238E27FC236}">
                <a16:creationId xmlns:a16="http://schemas.microsoft.com/office/drawing/2014/main" id="{ECEC45AA-3E98-443F-944D-B7D2374F9D34}"/>
              </a:ext>
            </a:extLst>
          </p:cNvPr>
          <p:cNvSpPr>
            <a:spLocks noGrp="1"/>
          </p:cNvSpPr>
          <p:nvPr>
            <p:ph type="dt" sz="half" idx="10"/>
          </p:nvPr>
        </p:nvSpPr>
        <p:spPr/>
        <p:txBody>
          <a:bodyPr/>
          <a:lstStyle/>
          <a:p>
            <a:fld id="{26E080C5-0637-4D08-A06C-F160CA6A3517}" type="datetime1">
              <a:rPr lang="en-US" smtClean="0"/>
              <a:t>3/11/2022</a:t>
            </a:fld>
            <a:endParaRPr lang="en-US" dirty="0"/>
          </a:p>
        </p:txBody>
      </p:sp>
      <p:sp>
        <p:nvSpPr>
          <p:cNvPr id="5" name="Footer Placeholder 4">
            <a:extLst>
              <a:ext uri="{FF2B5EF4-FFF2-40B4-BE49-F238E27FC236}">
                <a16:creationId xmlns:a16="http://schemas.microsoft.com/office/drawing/2014/main" id="{F5BF5867-AF82-4B28-8FDE-FF330B9A59D3}"/>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160122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38D2-9988-410F-A747-C05016CBFE3B}"/>
              </a:ext>
            </a:extLst>
          </p:cNvPr>
          <p:cNvSpPr>
            <a:spLocks noGrp="1"/>
          </p:cNvSpPr>
          <p:nvPr>
            <p:ph type="title"/>
          </p:nvPr>
        </p:nvSpPr>
        <p:spPr>
          <a:xfrm>
            <a:off x="227012" y="76200"/>
            <a:ext cx="11047651" cy="990600"/>
          </a:xfrm>
        </p:spPr>
        <p:txBody>
          <a:bodyPr/>
          <a:lstStyle/>
          <a:p>
            <a:r>
              <a:rPr lang="en-US" dirty="0"/>
              <a:t>5. </a:t>
            </a:r>
            <a:r>
              <a:rPr lang="en-US" b="1" i="0" dirty="0">
                <a:solidFill>
                  <a:srgbClr val="40424E"/>
                </a:solidFill>
                <a:effectLst/>
                <a:latin typeface="urw-din"/>
              </a:rPr>
              <a:t>General graph directory structure </a:t>
            </a:r>
            <a:endParaRPr lang="en-US" dirty="0"/>
          </a:p>
        </p:txBody>
      </p:sp>
      <p:sp>
        <p:nvSpPr>
          <p:cNvPr id="3" name="Content Placeholder 2">
            <a:extLst>
              <a:ext uri="{FF2B5EF4-FFF2-40B4-BE49-F238E27FC236}">
                <a16:creationId xmlns:a16="http://schemas.microsoft.com/office/drawing/2014/main" id="{9B1E324E-8161-43D9-8E6C-6A39E59C3A5E}"/>
              </a:ext>
            </a:extLst>
          </p:cNvPr>
          <p:cNvSpPr>
            <a:spLocks noGrp="1"/>
          </p:cNvSpPr>
          <p:nvPr>
            <p:ph idx="1"/>
          </p:nvPr>
        </p:nvSpPr>
        <p:spPr>
          <a:xfrm>
            <a:off x="379412" y="1066800"/>
            <a:ext cx="10895251" cy="5105400"/>
          </a:xfrm>
        </p:spPr>
        <p:txBody>
          <a:bodyPr/>
          <a:lstStyle/>
          <a:p>
            <a:r>
              <a:rPr lang="en-US" b="0" i="0" dirty="0">
                <a:solidFill>
                  <a:srgbClr val="40424E"/>
                </a:solidFill>
                <a:effectLst/>
                <a:latin typeface="urw-din"/>
              </a:rPr>
              <a:t>In general graph directory structure, cycles are allowed within a directory structure where multiple directories can be derived from more than one parent directory.</a:t>
            </a:r>
            <a:br>
              <a:rPr lang="en-US" dirty="0"/>
            </a:br>
            <a:endParaRPr lang="en-US" dirty="0"/>
          </a:p>
          <a:p>
            <a:r>
              <a:rPr lang="en-US" b="0" i="0" dirty="0">
                <a:solidFill>
                  <a:srgbClr val="40424E"/>
                </a:solidFill>
                <a:effectLst/>
                <a:latin typeface="urw-din"/>
              </a:rPr>
              <a:t>The main problem with this kind of directory structure is to calculate total size or space that has been taken by the files and directories</a:t>
            </a:r>
          </a:p>
          <a:p>
            <a:pPr marL="0" indent="0">
              <a:buNone/>
            </a:pPr>
            <a:endParaRPr lang="en-US" dirty="0"/>
          </a:p>
        </p:txBody>
      </p:sp>
      <p:sp>
        <p:nvSpPr>
          <p:cNvPr id="4" name="Slide Number Placeholder 3">
            <a:extLst>
              <a:ext uri="{FF2B5EF4-FFF2-40B4-BE49-F238E27FC236}">
                <a16:creationId xmlns:a16="http://schemas.microsoft.com/office/drawing/2014/main" id="{743FEE15-5D72-4F89-AB87-D24E12A9FD67}"/>
              </a:ext>
            </a:extLst>
          </p:cNvPr>
          <p:cNvSpPr>
            <a:spLocks noGrp="1"/>
          </p:cNvSpPr>
          <p:nvPr>
            <p:ph type="sldNum" sz="quarter" idx="12"/>
          </p:nvPr>
        </p:nvSpPr>
        <p:spPr/>
        <p:txBody>
          <a:bodyPr/>
          <a:lstStyle/>
          <a:p>
            <a:fld id="{DA60BA0E-20D0-4E7C-B286-26C960A6788F}" type="slidenum">
              <a:rPr lang="en-US" smtClean="0"/>
              <a:pPr/>
              <a:t>97</a:t>
            </a:fld>
            <a:endParaRPr lang="en-US"/>
          </a:p>
        </p:txBody>
      </p:sp>
      <p:pic>
        <p:nvPicPr>
          <p:cNvPr id="7" name="Picture 6">
            <a:extLst>
              <a:ext uri="{FF2B5EF4-FFF2-40B4-BE49-F238E27FC236}">
                <a16:creationId xmlns:a16="http://schemas.microsoft.com/office/drawing/2014/main" id="{F8D6A5A8-EB1C-4438-B5B3-9B65E8422200}"/>
              </a:ext>
            </a:extLst>
          </p:cNvPr>
          <p:cNvPicPr>
            <a:picLocks noChangeAspect="1"/>
          </p:cNvPicPr>
          <p:nvPr/>
        </p:nvPicPr>
        <p:blipFill>
          <a:blip r:embed="rId2"/>
          <a:stretch>
            <a:fillRect/>
          </a:stretch>
        </p:blipFill>
        <p:spPr>
          <a:xfrm>
            <a:off x="1903412" y="3200400"/>
            <a:ext cx="7791450" cy="3409950"/>
          </a:xfrm>
          <a:prstGeom prst="rect">
            <a:avLst/>
          </a:prstGeom>
        </p:spPr>
      </p:pic>
      <p:sp>
        <p:nvSpPr>
          <p:cNvPr id="5" name="Date Placeholder 4">
            <a:extLst>
              <a:ext uri="{FF2B5EF4-FFF2-40B4-BE49-F238E27FC236}">
                <a16:creationId xmlns:a16="http://schemas.microsoft.com/office/drawing/2014/main" id="{80FD5332-45C6-48AF-9994-E032833FC144}"/>
              </a:ext>
            </a:extLst>
          </p:cNvPr>
          <p:cNvSpPr>
            <a:spLocks noGrp="1"/>
          </p:cNvSpPr>
          <p:nvPr>
            <p:ph type="dt" sz="half" idx="10"/>
          </p:nvPr>
        </p:nvSpPr>
        <p:spPr/>
        <p:txBody>
          <a:bodyPr/>
          <a:lstStyle/>
          <a:p>
            <a:fld id="{B0482B75-A306-4351-8A96-99D4F5A689A2}" type="datetime1">
              <a:rPr lang="en-US" smtClean="0"/>
              <a:t>3/11/2022</a:t>
            </a:fld>
            <a:endParaRPr lang="en-US" dirty="0"/>
          </a:p>
        </p:txBody>
      </p:sp>
      <p:sp>
        <p:nvSpPr>
          <p:cNvPr id="6" name="Footer Placeholder 5">
            <a:extLst>
              <a:ext uri="{FF2B5EF4-FFF2-40B4-BE49-F238E27FC236}">
                <a16:creationId xmlns:a16="http://schemas.microsoft.com/office/drawing/2014/main" id="{F8E32BD3-CDBA-4789-86F3-38E010B8FF9F}"/>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400366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6FFE-3457-4664-AA0B-EF9FD948330E}"/>
              </a:ext>
            </a:extLst>
          </p:cNvPr>
          <p:cNvSpPr>
            <a:spLocks noGrp="1"/>
          </p:cNvSpPr>
          <p:nvPr>
            <p:ph type="title"/>
          </p:nvPr>
        </p:nvSpPr>
        <p:spPr>
          <a:xfrm>
            <a:off x="227012" y="76200"/>
            <a:ext cx="11047651" cy="1066800"/>
          </a:xfrm>
        </p:spPr>
        <p:txBody>
          <a:bodyPr>
            <a:normAutofit fontScale="90000"/>
          </a:bodyPr>
          <a:lstStyle/>
          <a:p>
            <a:r>
              <a:rPr lang="en-US" b="1" i="0" dirty="0">
                <a:solidFill>
                  <a:srgbClr val="40424E"/>
                </a:solidFill>
                <a:effectLst/>
                <a:latin typeface="urw-din"/>
              </a:rPr>
              <a:t>General graph directory structure(contd…) </a:t>
            </a:r>
            <a:endParaRPr lang="en-US" dirty="0"/>
          </a:p>
        </p:txBody>
      </p:sp>
      <p:sp>
        <p:nvSpPr>
          <p:cNvPr id="3" name="Content Placeholder 2">
            <a:extLst>
              <a:ext uri="{FF2B5EF4-FFF2-40B4-BE49-F238E27FC236}">
                <a16:creationId xmlns:a16="http://schemas.microsoft.com/office/drawing/2014/main" id="{4D7CF9C8-6D36-40DA-B0BF-80D2C792588A}"/>
              </a:ext>
            </a:extLst>
          </p:cNvPr>
          <p:cNvSpPr>
            <a:spLocks noGrp="1"/>
          </p:cNvSpPr>
          <p:nvPr>
            <p:ph idx="1"/>
          </p:nvPr>
        </p:nvSpPr>
        <p:spPr>
          <a:xfrm>
            <a:off x="379412" y="1143000"/>
            <a:ext cx="10895251" cy="5029200"/>
          </a:xfrm>
        </p:spPr>
        <p:txBody>
          <a:bodyPr/>
          <a:lstStyle/>
          <a:p>
            <a:pPr marL="0" indent="0" algn="l" fontAlgn="base">
              <a:buNone/>
            </a:pPr>
            <a:r>
              <a:rPr lang="en-US" b="1" i="0" dirty="0">
                <a:solidFill>
                  <a:srgbClr val="40424E"/>
                </a:solidFill>
                <a:effectLst/>
                <a:latin typeface="urw-din"/>
              </a:rPr>
              <a:t>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It allows cycles.</a:t>
            </a:r>
          </a:p>
          <a:p>
            <a:pPr algn="l" fontAlgn="base">
              <a:buFont typeface="Arial" panose="020B0604020202020204" pitchFamily="34" charset="0"/>
              <a:buChar char="•"/>
            </a:pPr>
            <a:r>
              <a:rPr lang="en-US" b="0" i="0" dirty="0">
                <a:solidFill>
                  <a:srgbClr val="40424E"/>
                </a:solidFill>
                <a:effectLst/>
                <a:latin typeface="urw-din"/>
              </a:rPr>
              <a:t>It is more flexible than other directories structure.</a:t>
            </a:r>
          </a:p>
          <a:p>
            <a:pPr marL="0" indent="0" algn="l" fontAlgn="base">
              <a:buNone/>
            </a:pPr>
            <a:r>
              <a:rPr lang="en-US" b="1" i="0" dirty="0">
                <a:solidFill>
                  <a:srgbClr val="40424E"/>
                </a:solidFill>
                <a:effectLst/>
                <a:latin typeface="urw-din"/>
              </a:rPr>
              <a:t>Disadvantages:</a:t>
            </a: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It is more costly than others.</a:t>
            </a:r>
          </a:p>
          <a:p>
            <a:pPr algn="l" fontAlgn="base">
              <a:buFont typeface="Arial" panose="020B0604020202020204" pitchFamily="34" charset="0"/>
              <a:buChar char="•"/>
            </a:pPr>
            <a:r>
              <a:rPr lang="en-US" b="0" i="0" dirty="0">
                <a:solidFill>
                  <a:srgbClr val="40424E"/>
                </a:solidFill>
                <a:effectLst/>
                <a:latin typeface="urw-din"/>
              </a:rPr>
              <a:t>It needs garbage collection.</a:t>
            </a:r>
          </a:p>
          <a:p>
            <a:endParaRPr lang="en-US" dirty="0"/>
          </a:p>
        </p:txBody>
      </p:sp>
      <p:sp>
        <p:nvSpPr>
          <p:cNvPr id="4" name="Slide Number Placeholder 3">
            <a:extLst>
              <a:ext uri="{FF2B5EF4-FFF2-40B4-BE49-F238E27FC236}">
                <a16:creationId xmlns:a16="http://schemas.microsoft.com/office/drawing/2014/main" id="{B0BED742-622D-4CCD-B81D-D72B48EDD7F9}"/>
              </a:ext>
            </a:extLst>
          </p:cNvPr>
          <p:cNvSpPr>
            <a:spLocks noGrp="1"/>
          </p:cNvSpPr>
          <p:nvPr>
            <p:ph type="sldNum" sz="quarter" idx="12"/>
          </p:nvPr>
        </p:nvSpPr>
        <p:spPr/>
        <p:txBody>
          <a:bodyPr/>
          <a:lstStyle/>
          <a:p>
            <a:fld id="{DA60BA0E-20D0-4E7C-B286-26C960A6788F}" type="slidenum">
              <a:rPr lang="en-US" smtClean="0"/>
              <a:pPr/>
              <a:t>98</a:t>
            </a:fld>
            <a:endParaRPr lang="en-US"/>
          </a:p>
        </p:txBody>
      </p:sp>
      <p:sp>
        <p:nvSpPr>
          <p:cNvPr id="5" name="Date Placeholder 4">
            <a:extLst>
              <a:ext uri="{FF2B5EF4-FFF2-40B4-BE49-F238E27FC236}">
                <a16:creationId xmlns:a16="http://schemas.microsoft.com/office/drawing/2014/main" id="{6CD2FF17-B20F-4AC1-BD05-C807C7CF8D4B}"/>
              </a:ext>
            </a:extLst>
          </p:cNvPr>
          <p:cNvSpPr>
            <a:spLocks noGrp="1"/>
          </p:cNvSpPr>
          <p:nvPr>
            <p:ph type="dt" sz="half" idx="10"/>
          </p:nvPr>
        </p:nvSpPr>
        <p:spPr/>
        <p:txBody>
          <a:bodyPr/>
          <a:lstStyle/>
          <a:p>
            <a:fld id="{4EA9A6BA-38EE-4C18-8FD2-FDF9D1D3A9ED}" type="datetime1">
              <a:rPr lang="en-US" smtClean="0"/>
              <a:t>3/11/2022</a:t>
            </a:fld>
            <a:endParaRPr lang="en-US" dirty="0"/>
          </a:p>
        </p:txBody>
      </p:sp>
      <p:sp>
        <p:nvSpPr>
          <p:cNvPr id="6" name="Footer Placeholder 5">
            <a:extLst>
              <a:ext uri="{FF2B5EF4-FFF2-40B4-BE49-F238E27FC236}">
                <a16:creationId xmlns:a16="http://schemas.microsoft.com/office/drawing/2014/main" id="{5EA8743F-5EBC-41F9-801F-F57AA923FC72}"/>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92368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Allocation Methods</a:t>
            </a:r>
            <a:endParaRPr lang="en-IN" dirty="0"/>
          </a:p>
        </p:txBody>
      </p:sp>
      <p:sp>
        <p:nvSpPr>
          <p:cNvPr id="3" name="Content Placeholder 2"/>
          <p:cNvSpPr>
            <a:spLocks noGrp="1"/>
          </p:cNvSpPr>
          <p:nvPr>
            <p:ph idx="1"/>
          </p:nvPr>
        </p:nvSpPr>
        <p:spPr/>
        <p:txBody>
          <a:bodyPr/>
          <a:lstStyle/>
          <a:p>
            <a:r>
              <a:rPr lang="en-US" altLang="en-US" dirty="0"/>
              <a:t>An allocation method refers to how disk blocks are allocated for files:</a:t>
            </a:r>
          </a:p>
          <a:p>
            <a:endParaRPr lang="en-US" altLang="en-US" dirty="0"/>
          </a:p>
          <a:p>
            <a:r>
              <a:rPr lang="en-US" altLang="en-US" dirty="0">
                <a:solidFill>
                  <a:srgbClr val="3366FF"/>
                </a:solidFill>
              </a:rPr>
              <a:t>Contiguous allocation</a:t>
            </a:r>
          </a:p>
          <a:p>
            <a:endParaRPr lang="en-US" altLang="en-US" dirty="0"/>
          </a:p>
          <a:p>
            <a:r>
              <a:rPr lang="en-US" altLang="en-US" dirty="0">
                <a:solidFill>
                  <a:srgbClr val="3366FF"/>
                </a:solidFill>
              </a:rPr>
              <a:t>Linked allocation</a:t>
            </a:r>
          </a:p>
          <a:p>
            <a:endParaRPr lang="en-US" altLang="en-US" dirty="0">
              <a:solidFill>
                <a:srgbClr val="3366FF"/>
              </a:solidFill>
            </a:endParaRPr>
          </a:p>
          <a:p>
            <a:r>
              <a:rPr lang="en-US" altLang="en-US" dirty="0">
                <a:solidFill>
                  <a:srgbClr val="3366FF"/>
                </a:solidFill>
              </a:rPr>
              <a:t>Indexed allocation</a:t>
            </a:r>
          </a:p>
          <a:p>
            <a:pPr marL="0" indent="0">
              <a:buNone/>
            </a:pPr>
            <a:endParaRPr lang="en-IN" dirty="0"/>
          </a:p>
        </p:txBody>
      </p:sp>
      <p:sp>
        <p:nvSpPr>
          <p:cNvPr id="4" name="Slide Number Placeholder 3"/>
          <p:cNvSpPr>
            <a:spLocks noGrp="1"/>
          </p:cNvSpPr>
          <p:nvPr>
            <p:ph type="sldNum" sz="quarter" idx="12"/>
          </p:nvPr>
        </p:nvSpPr>
        <p:spPr/>
        <p:txBody>
          <a:bodyPr/>
          <a:lstStyle/>
          <a:p>
            <a:fld id="{DA60BA0E-20D0-4E7C-B286-26C960A6788F}" type="slidenum">
              <a:rPr lang="en-IN" smtClean="0"/>
              <a:pPr/>
              <a:t>99</a:t>
            </a:fld>
            <a:endParaRPr lang="en-IN"/>
          </a:p>
        </p:txBody>
      </p:sp>
      <p:sp>
        <p:nvSpPr>
          <p:cNvPr id="5" name="Date Placeholder 4">
            <a:extLst>
              <a:ext uri="{FF2B5EF4-FFF2-40B4-BE49-F238E27FC236}">
                <a16:creationId xmlns:a16="http://schemas.microsoft.com/office/drawing/2014/main" id="{9523EC73-EB6C-4B25-84F2-C8CB48F818E6}"/>
              </a:ext>
            </a:extLst>
          </p:cNvPr>
          <p:cNvSpPr>
            <a:spLocks noGrp="1"/>
          </p:cNvSpPr>
          <p:nvPr>
            <p:ph type="dt" sz="half" idx="10"/>
          </p:nvPr>
        </p:nvSpPr>
        <p:spPr/>
        <p:txBody>
          <a:bodyPr/>
          <a:lstStyle/>
          <a:p>
            <a:fld id="{AECC9BB0-E063-4B90-8C3F-636EDD2B625B}" type="datetime1">
              <a:rPr lang="en-US" smtClean="0"/>
              <a:t>3/11/2022</a:t>
            </a:fld>
            <a:endParaRPr lang="en-US" dirty="0"/>
          </a:p>
        </p:txBody>
      </p:sp>
      <p:sp>
        <p:nvSpPr>
          <p:cNvPr id="6" name="Footer Placeholder 5">
            <a:extLst>
              <a:ext uri="{FF2B5EF4-FFF2-40B4-BE49-F238E27FC236}">
                <a16:creationId xmlns:a16="http://schemas.microsoft.com/office/drawing/2014/main" id="{C80F0C2D-9D36-417C-8E0F-422B419A035F}"/>
              </a:ext>
            </a:extLst>
          </p:cNvPr>
          <p:cNvSpPr>
            <a:spLocks noGrp="1"/>
          </p:cNvSpPr>
          <p:nvPr>
            <p:ph type="ftr" sz="quarter" idx="11"/>
          </p:nvPr>
        </p:nvSpPr>
        <p:spPr/>
        <p:txBody>
          <a:bodyPr/>
          <a:lstStyle/>
          <a:p>
            <a:r>
              <a:rPr lang="en-IN"/>
              <a:t>Department of CSE</a:t>
            </a:r>
          </a:p>
        </p:txBody>
      </p:sp>
    </p:spTree>
    <p:extLst>
      <p:ext uri="{BB962C8B-B14F-4D97-AF65-F5344CB8AC3E}">
        <p14:creationId xmlns:p14="http://schemas.microsoft.com/office/powerpoint/2010/main" val="261579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1640</TotalTime>
  <Words>10928</Words>
  <Application>Microsoft Office PowerPoint</Application>
  <PresentationFormat>Custom</PresentationFormat>
  <Paragraphs>1310</Paragraphs>
  <Slides>138</Slides>
  <Notes>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138</vt:i4>
      </vt:variant>
    </vt:vector>
  </HeadingPairs>
  <TitlesOfParts>
    <vt:vector size="156" baseType="lpstr">
      <vt:lpstr>Arial</vt:lpstr>
      <vt:lpstr>Cambria</vt:lpstr>
      <vt:lpstr>Century Gothic</vt:lpstr>
      <vt:lpstr>CMTT10</vt:lpstr>
      <vt:lpstr>Courier New</vt:lpstr>
      <vt:lpstr>Helvetica</vt:lpstr>
      <vt:lpstr>Monotype Sorts</vt:lpstr>
      <vt:lpstr>NimbusRomNo9L-Regu</vt:lpstr>
      <vt:lpstr>Open Sans</vt:lpstr>
      <vt:lpstr>Palatino-Roman</vt:lpstr>
      <vt:lpstr>Source Sans Pro</vt:lpstr>
      <vt:lpstr>Symbol</vt:lpstr>
      <vt:lpstr>Times New Roman</vt:lpstr>
      <vt:lpstr>urw-din</vt:lpstr>
      <vt:lpstr>verdana</vt:lpstr>
      <vt:lpstr>verdana</vt:lpstr>
      <vt:lpstr>Wingdings</vt:lpstr>
      <vt:lpstr>Books 16x9</vt:lpstr>
      <vt:lpstr>PowerPoint Presentation</vt:lpstr>
      <vt:lpstr>   Course Learning Rationale and Course Learning Outcomes  </vt:lpstr>
      <vt:lpstr>Contents</vt:lpstr>
      <vt:lpstr>Mass-Storage Systems</vt:lpstr>
      <vt:lpstr>Objectives</vt:lpstr>
      <vt:lpstr>Overview of Mass Storage Structure</vt:lpstr>
      <vt:lpstr>Moving-head Disk Mechanism</vt:lpstr>
      <vt:lpstr>Hard Disks</vt:lpstr>
      <vt:lpstr>Hard Disks</vt:lpstr>
      <vt:lpstr>Terms to be considered for calculating Hard Disk Performance</vt:lpstr>
      <vt:lpstr>Hard Disk Performance(contd…)</vt:lpstr>
      <vt:lpstr>The First Commercial Disk Drive</vt:lpstr>
      <vt:lpstr>Solid-State Disks</vt:lpstr>
      <vt:lpstr>Magnetic Tape</vt:lpstr>
      <vt:lpstr>Disk Structure</vt:lpstr>
      <vt:lpstr>Disk Attachment</vt:lpstr>
      <vt:lpstr>Storage Array</vt:lpstr>
      <vt:lpstr>Storage Area Network</vt:lpstr>
      <vt:lpstr>Storage Area Network (Cont.)</vt:lpstr>
      <vt:lpstr>Network-Attached Storage</vt:lpstr>
      <vt:lpstr>Difference between SAN Vs NAS</vt:lpstr>
      <vt:lpstr>PowerPoint Presentation</vt:lpstr>
      <vt:lpstr>Disk Scheduling</vt:lpstr>
      <vt:lpstr>Why Disk Scheduling is Important?</vt:lpstr>
      <vt:lpstr>Disk Scheduling (Cont.)</vt:lpstr>
      <vt:lpstr>Disk Scheduling Algorithms</vt:lpstr>
      <vt:lpstr>Disk Scheduling Algorithm - Example</vt:lpstr>
      <vt:lpstr>1. FCFS(First Come First Serve)</vt:lpstr>
      <vt:lpstr>FCFS(contd..)</vt:lpstr>
      <vt:lpstr>2. SSTF(Shortest Seek Time First)</vt:lpstr>
      <vt:lpstr>SSTF(contd…)</vt:lpstr>
      <vt:lpstr>3. SCAN</vt:lpstr>
      <vt:lpstr>SCAN or Elevator((1st Solution)</vt:lpstr>
      <vt:lpstr>SCAN or Elevator(2nd Solution)- Best Choice</vt:lpstr>
      <vt:lpstr>4. C-SCAN</vt:lpstr>
      <vt:lpstr>C-SCAN(contd…)</vt:lpstr>
      <vt:lpstr>5. LOOK</vt:lpstr>
      <vt:lpstr>LOOK(Contd…)</vt:lpstr>
      <vt:lpstr>6. C-LOOK</vt:lpstr>
      <vt:lpstr>C- LOOK(contd…)</vt:lpstr>
      <vt:lpstr>No.of Head movements of All Algorithms</vt:lpstr>
      <vt:lpstr>Selection of a Disk-Scheduling Algorithm</vt:lpstr>
      <vt:lpstr>Disk Management</vt:lpstr>
      <vt:lpstr>Disk Management (Cont.)</vt:lpstr>
      <vt:lpstr>File System Interface</vt:lpstr>
      <vt:lpstr>Objective of File Interface</vt:lpstr>
      <vt:lpstr>File Concept</vt:lpstr>
      <vt:lpstr>File Concept </vt:lpstr>
      <vt:lpstr>File Attributes</vt:lpstr>
      <vt:lpstr>File Operations</vt:lpstr>
      <vt:lpstr>File Types – Names,Extension</vt:lpstr>
      <vt:lpstr>File Structure </vt:lpstr>
      <vt:lpstr>File Structure</vt:lpstr>
      <vt:lpstr>File Access Methods</vt:lpstr>
      <vt:lpstr>File Access Methods</vt:lpstr>
      <vt:lpstr>File Access Methods</vt:lpstr>
      <vt:lpstr>File Access Methods</vt:lpstr>
      <vt:lpstr>File Sharing </vt:lpstr>
      <vt:lpstr>Objective of File sharing</vt:lpstr>
      <vt:lpstr>File sharing-Multiple Users </vt:lpstr>
      <vt:lpstr>File sharing-Remote File Systems</vt:lpstr>
      <vt:lpstr>File sharing-Remote File Systems</vt:lpstr>
      <vt:lpstr>File sharing-Remote File Systems</vt:lpstr>
      <vt:lpstr>File sharing-Remote File Systems-             Client Server Model</vt:lpstr>
      <vt:lpstr>File sharing -Distributed Information Systems     </vt:lpstr>
      <vt:lpstr>File Sharing -Failure Modes</vt:lpstr>
      <vt:lpstr>File Sharing-Consistency Semantics</vt:lpstr>
      <vt:lpstr>File sharing - Consistency Semantics</vt:lpstr>
      <vt:lpstr>File Sharing-Consistency Semantics- Unix Semantics</vt:lpstr>
      <vt:lpstr>File Sharing-Consistency Semantics- Session  Semantics</vt:lpstr>
      <vt:lpstr>File Sharing-Consistency Semantics-Immutable-Shared-Files Semantics</vt:lpstr>
      <vt:lpstr>File Protection-Objective</vt:lpstr>
      <vt:lpstr>Protection</vt:lpstr>
      <vt:lpstr>Protection-Access Control</vt:lpstr>
      <vt:lpstr>Protection-Access Control</vt:lpstr>
      <vt:lpstr>Protection-Access Control-Control List Management</vt:lpstr>
      <vt:lpstr>Unix File Permission Example</vt:lpstr>
      <vt:lpstr>File System Implementation</vt:lpstr>
      <vt:lpstr>PowerPoint Presentation</vt:lpstr>
      <vt:lpstr>Objectives of File System Implementation</vt:lpstr>
      <vt:lpstr>File-System Structure</vt:lpstr>
      <vt:lpstr>Layered File System</vt:lpstr>
      <vt:lpstr>File System Implementation </vt:lpstr>
      <vt:lpstr>In-Memory File System Structures</vt:lpstr>
      <vt:lpstr>Virtual File Systems </vt:lpstr>
      <vt:lpstr>Directory Implementation</vt:lpstr>
      <vt:lpstr>Directory Structure</vt:lpstr>
      <vt:lpstr>Directory Structure(Contd…)</vt:lpstr>
      <vt:lpstr>1. Single level Directory Structure</vt:lpstr>
      <vt:lpstr>Single level Directory Structure(Contd…)</vt:lpstr>
      <vt:lpstr>2. Two-level directory </vt:lpstr>
      <vt:lpstr>Two-level directory (contd…)</vt:lpstr>
      <vt:lpstr>3. Tree-structured directory</vt:lpstr>
      <vt:lpstr>Tree-structured directory(contd…)</vt:lpstr>
      <vt:lpstr>4. Acyclic graph directory</vt:lpstr>
      <vt:lpstr>Acyclic graph directory(contd…)</vt:lpstr>
      <vt:lpstr>5. General graph directory structure </vt:lpstr>
      <vt:lpstr>General graph directory structure(contd…) </vt:lpstr>
      <vt:lpstr>Allocation Methods</vt:lpstr>
      <vt:lpstr>Contiguous Allocation</vt:lpstr>
      <vt:lpstr>Contiguous Allocation</vt:lpstr>
      <vt:lpstr>Contiguous Allocation of Disk Space</vt:lpstr>
      <vt:lpstr>Extent-Based Systems</vt:lpstr>
      <vt:lpstr>Linked Allocation</vt:lpstr>
      <vt:lpstr>Linked Allocation (Cont.)</vt:lpstr>
      <vt:lpstr>Linked Allocation</vt:lpstr>
      <vt:lpstr>File-Allocation Table</vt:lpstr>
      <vt:lpstr>Indexed Allocation</vt:lpstr>
      <vt:lpstr>Example of Indexed Allocation</vt:lpstr>
      <vt:lpstr>Indexed Allocation (Cont.)</vt:lpstr>
      <vt:lpstr>Indexed Allocation – Mapping (Cont.)</vt:lpstr>
      <vt:lpstr>Indexed Allocation – Mapping (Cont.)</vt:lpstr>
      <vt:lpstr>Indexed Allocation – Mapping (Cont.)</vt:lpstr>
      <vt:lpstr>Worksheet</vt:lpstr>
      <vt:lpstr>Problem:1</vt:lpstr>
      <vt:lpstr>Answer</vt:lpstr>
      <vt:lpstr>Problem:2</vt:lpstr>
      <vt:lpstr>Free-Space Management</vt:lpstr>
      <vt:lpstr>Free-Space Management (Cont.)</vt:lpstr>
      <vt:lpstr>Free-Space Management (Cont.)</vt:lpstr>
      <vt:lpstr>Directory Implementation</vt:lpstr>
      <vt:lpstr>Linked Free Space List on Disk</vt:lpstr>
      <vt:lpstr>Efficiency and Performance</vt:lpstr>
      <vt:lpstr>Free Space Management</vt:lpstr>
      <vt:lpstr>Understanding the methods available for maintaining the free spaces in the disk </vt:lpstr>
      <vt:lpstr>PowerPoint Presentation</vt:lpstr>
      <vt:lpstr>Bitmap or Bit vector </vt:lpstr>
      <vt:lpstr>Bitmap or Bit vector</vt:lpstr>
      <vt:lpstr>2.Linked List </vt:lpstr>
      <vt:lpstr>2.Linked List</vt:lpstr>
      <vt:lpstr>3.Grouping </vt:lpstr>
      <vt:lpstr>4.Counting </vt:lpstr>
      <vt:lpstr>Swap-Space Management</vt:lpstr>
      <vt:lpstr>Swap-Space Management</vt:lpstr>
      <vt:lpstr>Swap-Space Location</vt:lpstr>
      <vt:lpstr>Swap-Space Location</vt:lpstr>
      <vt:lpstr>Swap-space Management: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Management</dc:title>
  <dc:creator>sweadmin</dc:creator>
  <cp:lastModifiedBy>nalanarasu77@gmail.com</cp:lastModifiedBy>
  <cp:revision>115</cp:revision>
  <dcterms:created xsi:type="dcterms:W3CDTF">2021-01-18T05:09:48Z</dcterms:created>
  <dcterms:modified xsi:type="dcterms:W3CDTF">2022-03-11T13:44:19Z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