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3"/>
  </p:notesMasterIdLst>
  <p:sldIdLst>
    <p:sldId id="256" r:id="rId2"/>
    <p:sldId id="357" r:id="rId3"/>
    <p:sldId id="764" r:id="rId4"/>
    <p:sldId id="1403" r:id="rId5"/>
    <p:sldId id="1404" r:id="rId6"/>
    <p:sldId id="1405" r:id="rId7"/>
    <p:sldId id="1402" r:id="rId8"/>
    <p:sldId id="1406" r:id="rId9"/>
    <p:sldId id="1407" r:id="rId10"/>
    <p:sldId id="1442" r:id="rId11"/>
    <p:sldId id="1443" r:id="rId12"/>
    <p:sldId id="1446" r:id="rId13"/>
    <p:sldId id="1451" r:id="rId14"/>
    <p:sldId id="1452" r:id="rId15"/>
    <p:sldId id="1447" r:id="rId16"/>
    <p:sldId id="1448" r:id="rId17"/>
    <p:sldId id="1449" r:id="rId18"/>
    <p:sldId id="1450" r:id="rId19"/>
    <p:sldId id="1408" r:id="rId20"/>
    <p:sldId id="1410" r:id="rId21"/>
    <p:sldId id="1409" r:id="rId22"/>
    <p:sldId id="1041" r:id="rId23"/>
    <p:sldId id="1411" r:id="rId24"/>
    <p:sldId id="1412" r:id="rId25"/>
    <p:sldId id="1413" r:id="rId26"/>
    <p:sldId id="1414" r:id="rId27"/>
    <p:sldId id="1434" r:id="rId28"/>
    <p:sldId id="1415" r:id="rId29"/>
    <p:sldId id="1435" r:id="rId30"/>
    <p:sldId id="1416" r:id="rId31"/>
    <p:sldId id="1436" r:id="rId32"/>
    <p:sldId id="1417" r:id="rId33"/>
    <p:sldId id="1419" r:id="rId34"/>
    <p:sldId id="1420" r:id="rId35"/>
    <p:sldId id="1421" r:id="rId36"/>
    <p:sldId id="1432" r:id="rId37"/>
    <p:sldId id="1422" r:id="rId38"/>
    <p:sldId id="1433" r:id="rId39"/>
    <p:sldId id="1437" r:id="rId40"/>
    <p:sldId id="1423" r:id="rId41"/>
    <p:sldId id="1424" r:id="rId42"/>
    <p:sldId id="1425" r:id="rId43"/>
    <p:sldId id="1426" r:id="rId44"/>
    <p:sldId id="1428" r:id="rId45"/>
    <p:sldId id="1429" r:id="rId46"/>
    <p:sldId id="1430" r:id="rId47"/>
    <p:sldId id="1444" r:id="rId48"/>
    <p:sldId id="1453" r:id="rId49"/>
    <p:sldId id="1445" r:id="rId50"/>
    <p:sldId id="1454" r:id="rId51"/>
    <p:sldId id="1438" r:id="rId52"/>
    <p:sldId id="1439" r:id="rId53"/>
    <p:sldId id="1440" r:id="rId54"/>
    <p:sldId id="1441" r:id="rId55"/>
    <p:sldId id="1457" r:id="rId56"/>
    <p:sldId id="1461" r:id="rId57"/>
    <p:sldId id="1462" r:id="rId58"/>
    <p:sldId id="1463" r:id="rId59"/>
    <p:sldId id="1464" r:id="rId60"/>
    <p:sldId id="1466" r:id="rId61"/>
    <p:sldId id="1465" r:id="rId62"/>
    <p:sldId id="1467" r:id="rId63"/>
    <p:sldId id="1468" r:id="rId64"/>
    <p:sldId id="1469" r:id="rId65"/>
    <p:sldId id="1470" r:id="rId66"/>
    <p:sldId id="1471" r:id="rId67"/>
    <p:sldId id="1472" r:id="rId68"/>
    <p:sldId id="1477" r:id="rId69"/>
    <p:sldId id="1478" r:id="rId70"/>
    <p:sldId id="1479" r:id="rId71"/>
    <p:sldId id="1480" r:id="rId72"/>
    <p:sldId id="1481" r:id="rId73"/>
    <p:sldId id="1482" r:id="rId74"/>
    <p:sldId id="1483" r:id="rId75"/>
    <p:sldId id="1484" r:id="rId76"/>
    <p:sldId id="1485" r:id="rId77"/>
    <p:sldId id="1486" r:id="rId78"/>
    <p:sldId id="1487" r:id="rId79"/>
    <p:sldId id="1488" r:id="rId80"/>
    <p:sldId id="1489" r:id="rId81"/>
    <p:sldId id="1490" r:id="rId82"/>
    <p:sldId id="1491" r:id="rId83"/>
    <p:sldId id="1492" r:id="rId84"/>
    <p:sldId id="1493" r:id="rId85"/>
    <p:sldId id="1494" r:id="rId86"/>
    <p:sldId id="1495" r:id="rId87"/>
    <p:sldId id="1496" r:id="rId88"/>
    <p:sldId id="1497" r:id="rId89"/>
    <p:sldId id="1498" r:id="rId90"/>
    <p:sldId id="1499" r:id="rId91"/>
    <p:sldId id="1458" r:id="rId92"/>
    <p:sldId id="1500" r:id="rId93"/>
    <p:sldId id="1501" r:id="rId94"/>
    <p:sldId id="1502" r:id="rId95"/>
    <p:sldId id="1503" r:id="rId96"/>
    <p:sldId id="1504" r:id="rId97"/>
    <p:sldId id="1505" r:id="rId98"/>
    <p:sldId id="1506" r:id="rId99"/>
    <p:sldId id="1507" r:id="rId100"/>
    <p:sldId id="1508" r:id="rId101"/>
    <p:sldId id="1509" r:id="rId102"/>
    <p:sldId id="1510" r:id="rId103"/>
    <p:sldId id="1511" r:id="rId104"/>
    <p:sldId id="1512" r:id="rId105"/>
    <p:sldId id="1513" r:id="rId106"/>
    <p:sldId id="1514" r:id="rId107"/>
    <p:sldId id="1515" r:id="rId108"/>
    <p:sldId id="1459" r:id="rId109"/>
    <p:sldId id="1516" r:id="rId110"/>
    <p:sldId id="1517" r:id="rId111"/>
    <p:sldId id="1518" r:id="rId112"/>
    <p:sldId id="1519" r:id="rId113"/>
    <p:sldId id="1520" r:id="rId114"/>
    <p:sldId id="1521" r:id="rId115"/>
    <p:sldId id="1522" r:id="rId116"/>
    <p:sldId id="1523" r:id="rId117"/>
    <p:sldId id="1460" r:id="rId118"/>
    <p:sldId id="1524" r:id="rId119"/>
    <p:sldId id="1525" r:id="rId120"/>
    <p:sldId id="1526" r:id="rId121"/>
    <p:sldId id="1527" r:id="rId122"/>
    <p:sldId id="1528" r:id="rId123"/>
    <p:sldId id="1529" r:id="rId124"/>
    <p:sldId id="1530" r:id="rId125"/>
    <p:sldId id="1531" r:id="rId126"/>
    <p:sldId id="1532" r:id="rId127"/>
    <p:sldId id="1533" r:id="rId128"/>
    <p:sldId id="1455" r:id="rId129"/>
    <p:sldId id="1456" r:id="rId130"/>
    <p:sldId id="748" r:id="rId131"/>
    <p:sldId id="506" r:id="rId1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38" y="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117" Type="http://schemas.openxmlformats.org/officeDocument/2006/relationships/slide" Target="slides/slide116.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112" Type="http://schemas.openxmlformats.org/officeDocument/2006/relationships/slide" Target="slides/slide111.xml" /><Relationship Id="rId133" Type="http://schemas.openxmlformats.org/officeDocument/2006/relationships/notesMaster" Target="notesMasters/notesMaster1.xml" /><Relationship Id="rId16" Type="http://schemas.openxmlformats.org/officeDocument/2006/relationships/slide" Target="slides/slide15.xml" /><Relationship Id="rId107" Type="http://schemas.openxmlformats.org/officeDocument/2006/relationships/slide" Target="slides/slide106.xml" /><Relationship Id="rId11" Type="http://schemas.openxmlformats.org/officeDocument/2006/relationships/slide" Target="slides/slide10.xml" /><Relationship Id="rId32" Type="http://schemas.openxmlformats.org/officeDocument/2006/relationships/slide" Target="slides/slide31.xml" /><Relationship Id="rId37" Type="http://schemas.openxmlformats.org/officeDocument/2006/relationships/slide" Target="slides/slide36.xml" /><Relationship Id="rId53" Type="http://schemas.openxmlformats.org/officeDocument/2006/relationships/slide" Target="slides/slide52.xml" /><Relationship Id="rId58" Type="http://schemas.openxmlformats.org/officeDocument/2006/relationships/slide" Target="slides/slide57.xml" /><Relationship Id="rId74" Type="http://schemas.openxmlformats.org/officeDocument/2006/relationships/slide" Target="slides/slide73.xml" /><Relationship Id="rId79" Type="http://schemas.openxmlformats.org/officeDocument/2006/relationships/slide" Target="slides/slide78.xml" /><Relationship Id="rId102" Type="http://schemas.openxmlformats.org/officeDocument/2006/relationships/slide" Target="slides/slide101.xml" /><Relationship Id="rId123" Type="http://schemas.openxmlformats.org/officeDocument/2006/relationships/slide" Target="slides/slide122.xml" /><Relationship Id="rId128" Type="http://schemas.openxmlformats.org/officeDocument/2006/relationships/slide" Target="slides/slide127.xml" /><Relationship Id="rId5" Type="http://schemas.openxmlformats.org/officeDocument/2006/relationships/slide" Target="slides/slide4.xml" /><Relationship Id="rId90" Type="http://schemas.openxmlformats.org/officeDocument/2006/relationships/slide" Target="slides/slide89.xml" /><Relationship Id="rId95" Type="http://schemas.openxmlformats.org/officeDocument/2006/relationships/slide" Target="slides/slide94.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113" Type="http://schemas.openxmlformats.org/officeDocument/2006/relationships/slide" Target="slides/slide112.xml" /><Relationship Id="rId118" Type="http://schemas.openxmlformats.org/officeDocument/2006/relationships/slide" Target="slides/slide117.xml" /><Relationship Id="rId126" Type="http://schemas.openxmlformats.org/officeDocument/2006/relationships/slide" Target="slides/slide125.xml" /><Relationship Id="rId134" Type="http://schemas.openxmlformats.org/officeDocument/2006/relationships/presProps" Target="presProps.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slide" Target="slides/slide92.xml" /><Relationship Id="rId98" Type="http://schemas.openxmlformats.org/officeDocument/2006/relationships/slide" Target="slides/slide97.xml" /><Relationship Id="rId121" Type="http://schemas.openxmlformats.org/officeDocument/2006/relationships/slide" Target="slides/slide12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slide" Target="slides/slide102.xml" /><Relationship Id="rId108" Type="http://schemas.openxmlformats.org/officeDocument/2006/relationships/slide" Target="slides/slide107.xml" /><Relationship Id="rId116" Type="http://schemas.openxmlformats.org/officeDocument/2006/relationships/slide" Target="slides/slide115.xml" /><Relationship Id="rId124" Type="http://schemas.openxmlformats.org/officeDocument/2006/relationships/slide" Target="slides/slide123.xml" /><Relationship Id="rId129" Type="http://schemas.openxmlformats.org/officeDocument/2006/relationships/slide" Target="slides/slide128.xml" /><Relationship Id="rId137" Type="http://schemas.openxmlformats.org/officeDocument/2006/relationships/tableStyles" Target="tableStyles.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11" Type="http://schemas.openxmlformats.org/officeDocument/2006/relationships/slide" Target="slides/slide110.xml" /><Relationship Id="rId132" Type="http://schemas.openxmlformats.org/officeDocument/2006/relationships/slide" Target="slides/slide131.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6" Type="http://schemas.openxmlformats.org/officeDocument/2006/relationships/slide" Target="slides/slide105.xml" /><Relationship Id="rId114" Type="http://schemas.openxmlformats.org/officeDocument/2006/relationships/slide" Target="slides/slide113.xml" /><Relationship Id="rId119" Type="http://schemas.openxmlformats.org/officeDocument/2006/relationships/slide" Target="slides/slide118.xml" /><Relationship Id="rId127" Type="http://schemas.openxmlformats.org/officeDocument/2006/relationships/slide" Target="slides/slide12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122" Type="http://schemas.openxmlformats.org/officeDocument/2006/relationships/slide" Target="slides/slide121.xml" /><Relationship Id="rId130" Type="http://schemas.openxmlformats.org/officeDocument/2006/relationships/slide" Target="slides/slide129.xml" /><Relationship Id="rId135"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109" Type="http://schemas.openxmlformats.org/officeDocument/2006/relationships/slide" Target="slides/slide10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slide" Target="slides/slide103.xml" /><Relationship Id="rId120" Type="http://schemas.openxmlformats.org/officeDocument/2006/relationships/slide" Target="slides/slide119.xml" /><Relationship Id="rId125" Type="http://schemas.openxmlformats.org/officeDocument/2006/relationships/slide" Target="slides/slide124.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29" Type="http://schemas.openxmlformats.org/officeDocument/2006/relationships/slide" Target="slides/slide28.xml" /><Relationship Id="rId24" Type="http://schemas.openxmlformats.org/officeDocument/2006/relationships/slide" Target="slides/slide23.xml" /><Relationship Id="rId40" Type="http://schemas.openxmlformats.org/officeDocument/2006/relationships/slide" Target="slides/slide39.xml" /><Relationship Id="rId45" Type="http://schemas.openxmlformats.org/officeDocument/2006/relationships/slide" Target="slides/slide44.xml" /><Relationship Id="rId66" Type="http://schemas.openxmlformats.org/officeDocument/2006/relationships/slide" Target="slides/slide65.xml" /><Relationship Id="rId87" Type="http://schemas.openxmlformats.org/officeDocument/2006/relationships/slide" Target="slides/slide86.xml" /><Relationship Id="rId110" Type="http://schemas.openxmlformats.org/officeDocument/2006/relationships/slide" Target="slides/slide109.xml" /><Relationship Id="rId115" Type="http://schemas.openxmlformats.org/officeDocument/2006/relationships/slide" Target="slides/slide114.xml" /><Relationship Id="rId131" Type="http://schemas.openxmlformats.org/officeDocument/2006/relationships/slide" Target="slides/slide130.xml" /><Relationship Id="rId136" Type="http://schemas.openxmlformats.org/officeDocument/2006/relationships/theme" Target="theme/theme1.xml" /><Relationship Id="rId61" Type="http://schemas.openxmlformats.org/officeDocument/2006/relationships/slide" Target="slides/slide60.xml" /><Relationship Id="rId82" Type="http://schemas.openxmlformats.org/officeDocument/2006/relationships/slide" Target="slides/slide81.xml" /><Relationship Id="rId19" Type="http://schemas.openxmlformats.org/officeDocument/2006/relationships/slide" Target="slides/slide18.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0B3843-71DB-4933-96B2-5A286420EAED}" type="datetimeFigureOut">
              <a:rPr lang="en-IN" smtClean="0"/>
              <a:pPr/>
              <a:t>31-01-2020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051410-1A42-4CD9-9C94-19E4466B22C6}" type="slidenum">
              <a:rPr lang="en-IN" smtClean="0"/>
              <a:pPr/>
              <a:t>‹#›</a:t>
            </a:fld>
            <a:endParaRPr lang="en-IN"/>
          </a:p>
        </p:txBody>
      </p:sp>
    </p:spTree>
    <p:extLst>
      <p:ext uri="{BB962C8B-B14F-4D97-AF65-F5344CB8AC3E}">
        <p14:creationId xmlns:p14="http://schemas.microsoft.com/office/powerpoint/2010/main" val="176465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 /><Relationship Id="rId1" Type="http://schemas.openxmlformats.org/officeDocument/2006/relationships/notesMaster" Target="../notesMasters/notesMaster1.xml" /></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 /><Relationship Id="rId1" Type="http://schemas.openxmlformats.org/officeDocument/2006/relationships/notesMaster" Target="../notesMasters/notesMaster1.xml" /></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 /><Relationship Id="rId1" Type="http://schemas.openxmlformats.org/officeDocument/2006/relationships/notesMaster" Target="../notesMasters/notesMaster1.xml" /></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 /><Relationship Id="rId1" Type="http://schemas.openxmlformats.org/officeDocument/2006/relationships/notesMaster" Target="../notesMasters/notesMaster1.xml" /></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 /><Relationship Id="rId1" Type="http://schemas.openxmlformats.org/officeDocument/2006/relationships/notesMaster" Target="../notesMasters/notesMaster1.xml" /></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 /><Relationship Id="rId1" Type="http://schemas.openxmlformats.org/officeDocument/2006/relationships/notesMaster" Target="../notesMasters/notesMaster1.xml" /></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 /><Relationship Id="rId1" Type="http://schemas.openxmlformats.org/officeDocument/2006/relationships/notesMaster" Target="../notesMasters/notesMaster1.xml" /></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 /><Relationship Id="rId1" Type="http://schemas.openxmlformats.org/officeDocument/2006/relationships/notesMaster" Target="../notesMasters/notesMaster1.xml" /></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0.xml" /><Relationship Id="rId1" Type="http://schemas.openxmlformats.org/officeDocument/2006/relationships/notesMaster" Target="../notesMasters/notesMaster1.xml" /></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2.xml" /><Relationship Id="rId1" Type="http://schemas.openxmlformats.org/officeDocument/2006/relationships/notesMaster" Target="../notesMasters/notesMaster1.xml" /></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3.xml" /><Relationship Id="rId1" Type="http://schemas.openxmlformats.org/officeDocument/2006/relationships/notesMaster" Target="../notesMasters/notesMaster1.xml" /></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4.xml" /><Relationship Id="rId1" Type="http://schemas.openxmlformats.org/officeDocument/2006/relationships/notesMaster" Target="../notesMasters/notesMaster1.xml" /></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5.xml" /><Relationship Id="rId1" Type="http://schemas.openxmlformats.org/officeDocument/2006/relationships/notesMaster" Target="../notesMasters/notesMaster1.xml" /></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6.xml" /><Relationship Id="rId1" Type="http://schemas.openxmlformats.org/officeDocument/2006/relationships/notesMaster" Target="../notesMasters/notesMaster1.xml" /></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7.xml" /><Relationship Id="rId1" Type="http://schemas.openxmlformats.org/officeDocument/2006/relationships/notesMaster" Target="../notesMasters/notesMaster1.xml" /></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8.xml" /><Relationship Id="rId1" Type="http://schemas.openxmlformats.org/officeDocument/2006/relationships/notesMaster" Target="../notesMasters/notesMaster1.xml" /></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9.xml" /><Relationship Id="rId1" Type="http://schemas.openxmlformats.org/officeDocument/2006/relationships/notesMaster" Target="../notesMasters/notesMaster1.xml" /></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0.xml" /><Relationship Id="rId1" Type="http://schemas.openxmlformats.org/officeDocument/2006/relationships/notesMaster" Target="../notesMasters/notesMaster1.xml" /></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2.xml" /><Relationship Id="rId1" Type="http://schemas.openxmlformats.org/officeDocument/2006/relationships/notesMaster" Target="../notesMasters/notesMaster1.xml" /></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3.xml" /><Relationship Id="rId1" Type="http://schemas.openxmlformats.org/officeDocument/2006/relationships/notesMaster" Target="../notesMasters/notesMaster1.xml" /></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4.xml" /><Relationship Id="rId1" Type="http://schemas.openxmlformats.org/officeDocument/2006/relationships/notesMaster" Target="../notesMasters/notesMaster1.xml" /></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5.xml" /><Relationship Id="rId1" Type="http://schemas.openxmlformats.org/officeDocument/2006/relationships/notesMaster" Target="../notesMasters/notesMaster1.xml" /></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6.xml" /><Relationship Id="rId1" Type="http://schemas.openxmlformats.org/officeDocument/2006/relationships/notesMaster" Target="../notesMasters/notesMaster1.xml" /></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7.xml" /><Relationship Id="rId1" Type="http://schemas.openxmlformats.org/officeDocument/2006/relationships/notesMaster" Target="../notesMasters/notesMaster1.xml" /></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8.xml" /><Relationship Id="rId1" Type="http://schemas.openxmlformats.org/officeDocument/2006/relationships/notesMaster" Target="../notesMasters/notesMaster1.xml" /></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9.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 /><Relationship Id="rId1" Type="http://schemas.openxmlformats.org/officeDocument/2006/relationships/notesMaster" Target="../notesMasters/notesMaster1.xml" /></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 /><Relationship Id="rId1" Type="http://schemas.openxmlformats.org/officeDocument/2006/relationships/notesMaster" Target="../notesMasters/notesMaster1.xml" /></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 /><Relationship Id="rId1" Type="http://schemas.openxmlformats.org/officeDocument/2006/relationships/notesMaster" Target="../notesMasters/notesMaster1.xml" /></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 /><Relationship Id="rId1" Type="http://schemas.openxmlformats.org/officeDocument/2006/relationships/notesMaster" Target="../notesMasters/notesMaster1.xml" /></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 /><Relationship Id="rId1" Type="http://schemas.openxmlformats.org/officeDocument/2006/relationships/notesMaster" Target="../notesMasters/notesMaster1.xml" /></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 /><Relationship Id="rId1" Type="http://schemas.openxmlformats.org/officeDocument/2006/relationships/notesMaster" Target="../notesMasters/notesMaster1.xml" /></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 /><Relationship Id="rId1" Type="http://schemas.openxmlformats.org/officeDocument/2006/relationships/notesMaster" Target="../notesMasters/notesMaster1.xml" /></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 /><Relationship Id="rId1" Type="http://schemas.openxmlformats.org/officeDocument/2006/relationships/notesMaster" Target="../notesMasters/notesMaster1.xml" /></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 /><Relationship Id="rId1" Type="http://schemas.openxmlformats.org/officeDocument/2006/relationships/notesMaster" Target="../notesMasters/notesMaster1.xml" /></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 /><Relationship Id="rId1" Type="http://schemas.openxmlformats.org/officeDocument/2006/relationships/notesMaster" Target="../notesMasters/notesMaster1.xml" /></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 /><Relationship Id="rId1" Type="http://schemas.openxmlformats.org/officeDocument/2006/relationships/notesMaster" Target="../notesMasters/notesMaster1.xml" /></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 /><Relationship Id="rId1" Type="http://schemas.openxmlformats.org/officeDocument/2006/relationships/notesMaster" Target="../notesMasters/notesMaster1.xml" /></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 /><Relationship Id="rId1" Type="http://schemas.openxmlformats.org/officeDocument/2006/relationships/notesMaster" Target="../notesMasters/notesMaster1.xml" /></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 /><Relationship Id="rId1" Type="http://schemas.openxmlformats.org/officeDocument/2006/relationships/notesMaster" Target="../notesMasters/notesMaster1.xml" /></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 /><Relationship Id="rId1" Type="http://schemas.openxmlformats.org/officeDocument/2006/relationships/notesMaster" Target="../notesMasters/notesMaster1.xml" /></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 /><Relationship Id="rId1" Type="http://schemas.openxmlformats.org/officeDocument/2006/relationships/notesMaster" Target="../notesMasters/notesMaster1.xml" /></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 /><Relationship Id="rId1" Type="http://schemas.openxmlformats.org/officeDocument/2006/relationships/notesMaster" Target="../notesMasters/notesMaster1.xml" /></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 /><Relationship Id="rId1" Type="http://schemas.openxmlformats.org/officeDocument/2006/relationships/notesMaster" Target="../notesMasters/notesMaster1.xml" /></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 /><Relationship Id="rId1" Type="http://schemas.openxmlformats.org/officeDocument/2006/relationships/notesMaster" Target="../notesMasters/notesMaster1.xml" /></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a:t>
            </a:fld>
            <a:endParaRPr lang="en-I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102</a:t>
            </a:fld>
            <a:endParaRPr lang="en-I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103</a:t>
            </a:fld>
            <a:endParaRPr lang="en-I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104</a:t>
            </a:fld>
            <a:endParaRPr lang="en-I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105</a:t>
            </a:fld>
            <a:endParaRPr lang="en-I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106</a:t>
            </a:fld>
            <a:endParaRPr lang="en-I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107</a:t>
            </a:fld>
            <a:endParaRPr lang="en-I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108</a:t>
            </a:fld>
            <a:endParaRPr lang="en-I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109</a:t>
            </a:fld>
            <a:endParaRPr lang="en-I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110</a:t>
            </a:fld>
            <a:endParaRPr lang="en-I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111</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a:t>
            </a:fld>
            <a:endParaRPr lang="en-I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112</a:t>
            </a:fld>
            <a:endParaRPr lang="en-I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113</a:t>
            </a:fld>
            <a:endParaRPr lang="en-I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114</a:t>
            </a:fld>
            <a:endParaRPr lang="en-I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115</a:t>
            </a:fld>
            <a:endParaRPr lang="en-I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116</a:t>
            </a:fld>
            <a:endParaRPr lang="en-I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117</a:t>
            </a:fld>
            <a:endParaRPr lang="en-I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118</a:t>
            </a:fld>
            <a:endParaRPr lang="en-IN"/>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119</a:t>
            </a:fld>
            <a:endParaRPr lang="en-IN"/>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120</a:t>
            </a:fld>
            <a:endParaRPr lang="en-IN"/>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121</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14</a:t>
            </a:fld>
            <a:endParaRPr lang="en-IN"/>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122</a:t>
            </a:fld>
            <a:endParaRPr lang="en-IN"/>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123</a:t>
            </a:fld>
            <a:endParaRPr lang="en-IN"/>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124</a:t>
            </a:fld>
            <a:endParaRPr lang="en-IN"/>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125</a:t>
            </a:fld>
            <a:endParaRPr lang="en-IN"/>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126</a:t>
            </a:fld>
            <a:endParaRPr lang="en-IN"/>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127</a:t>
            </a:fld>
            <a:endParaRPr lang="en-IN"/>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128</a:t>
            </a:fld>
            <a:endParaRPr lang="en-IN"/>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129</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15</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16</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17</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18</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19</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20</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22</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23</a:t>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24</a:t>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25</a:t>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26</a:t>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27</a:t>
            </a:fld>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28</a:t>
            </a:fld>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29</a:t>
            </a:fld>
            <a:endParaRPr lang="en-I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30</a:t>
            </a:fld>
            <a:endParaRPr lang="en-I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31</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a:t>
            </a:fld>
            <a:endParaRPr lang="en-I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32</a:t>
            </a:fld>
            <a:endParaRPr lang="en-I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33</a:t>
            </a:fld>
            <a:endParaRPr lang="en-I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34</a:t>
            </a:fld>
            <a:endParaRPr lang="en-I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35</a:t>
            </a:fld>
            <a:endParaRPr lang="en-I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36</a:t>
            </a:fld>
            <a:endParaRPr lang="en-I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37</a:t>
            </a:fld>
            <a:endParaRPr lang="en-I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38</a:t>
            </a:fld>
            <a:endParaRPr lang="en-I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39</a:t>
            </a:fld>
            <a:endParaRPr lang="en-I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40</a:t>
            </a:fld>
            <a:endParaRPr lang="en-I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41</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a:t>
            </a:fld>
            <a:endParaRPr lang="en-I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42</a:t>
            </a:fld>
            <a:endParaRPr lang="en-I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43</a:t>
            </a:fld>
            <a:endParaRPr lang="en-I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44</a:t>
            </a:fld>
            <a:endParaRPr lang="en-I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45</a:t>
            </a:fld>
            <a:endParaRPr lang="en-I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46</a:t>
            </a:fld>
            <a:endParaRPr lang="en-I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47</a:t>
            </a:fld>
            <a:endParaRPr lang="en-I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48</a:t>
            </a:fld>
            <a:endParaRPr lang="en-I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49</a:t>
            </a:fld>
            <a:endParaRPr lang="en-I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50</a:t>
            </a:fld>
            <a:endParaRPr lang="en-I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51</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a:t>
            </a:fld>
            <a:endParaRPr lang="en-I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52</a:t>
            </a:fld>
            <a:endParaRPr lang="en-I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53</a:t>
            </a:fld>
            <a:endParaRPr lang="en-I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54</a:t>
            </a:fld>
            <a:endParaRPr lang="en-I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55</a:t>
            </a:fld>
            <a:endParaRPr lang="en-I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56</a:t>
            </a:fld>
            <a:endParaRPr lang="en-I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57</a:t>
            </a:fld>
            <a:endParaRPr lang="en-I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58</a:t>
            </a:fld>
            <a:endParaRPr lang="en-I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59</a:t>
            </a:fld>
            <a:endParaRPr lang="en-I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60</a:t>
            </a:fld>
            <a:endParaRPr lang="en-I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61</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a:t>
            </a:fld>
            <a:endParaRPr lang="en-I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62</a:t>
            </a:fld>
            <a:endParaRPr lang="en-I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63</a:t>
            </a:fld>
            <a:endParaRPr lang="en-I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64</a:t>
            </a:fld>
            <a:endParaRPr lang="en-I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65</a:t>
            </a:fld>
            <a:endParaRPr lang="en-I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66</a:t>
            </a:fld>
            <a:endParaRPr lang="en-I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67</a:t>
            </a:fld>
            <a:endParaRPr lang="en-I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68</a:t>
            </a:fld>
            <a:endParaRPr lang="en-I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69</a:t>
            </a:fld>
            <a:endParaRPr lang="en-I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70</a:t>
            </a:fld>
            <a:endParaRPr lang="en-I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71</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a:t>
            </a:fld>
            <a:endParaRPr lang="en-I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72</a:t>
            </a:fld>
            <a:endParaRPr lang="en-I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73</a:t>
            </a:fld>
            <a:endParaRPr lang="en-I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74</a:t>
            </a:fld>
            <a:endParaRPr lang="en-I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75</a:t>
            </a:fld>
            <a:endParaRPr lang="en-I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76</a:t>
            </a:fld>
            <a:endParaRPr lang="en-I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77</a:t>
            </a:fld>
            <a:endParaRPr lang="en-I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78</a:t>
            </a:fld>
            <a:endParaRPr lang="en-I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79</a:t>
            </a:fld>
            <a:endParaRPr lang="en-I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80</a:t>
            </a:fld>
            <a:endParaRPr lang="en-I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81</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a:t>
            </a:fld>
            <a:endParaRPr lang="en-I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82</a:t>
            </a:fld>
            <a:endParaRPr lang="en-I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83</a:t>
            </a:fld>
            <a:endParaRPr lang="en-I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84</a:t>
            </a:fld>
            <a:endParaRPr lang="en-I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85</a:t>
            </a:fld>
            <a:endParaRPr lang="en-I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86</a:t>
            </a:fld>
            <a:endParaRPr lang="en-I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87</a:t>
            </a:fld>
            <a:endParaRPr lang="en-I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88</a:t>
            </a:fld>
            <a:endParaRPr lang="en-I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89</a:t>
            </a:fld>
            <a:endParaRPr lang="en-I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90</a:t>
            </a:fld>
            <a:endParaRPr lang="en-I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91</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a:t>
            </a:fld>
            <a:endParaRPr lang="en-I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92</a:t>
            </a:fld>
            <a:endParaRPr lang="en-I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93</a:t>
            </a:fld>
            <a:endParaRPr lang="en-I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94</a:t>
            </a:fld>
            <a:endParaRPr lang="en-I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95</a:t>
            </a:fld>
            <a:endParaRPr lang="en-I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96</a:t>
            </a:fld>
            <a:endParaRPr lang="en-I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97</a:t>
            </a:fld>
            <a:endParaRPr lang="en-I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98</a:t>
            </a:fld>
            <a:endParaRPr lang="en-I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99</a:t>
            </a:fld>
            <a:endParaRPr lang="en-I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100</a:t>
            </a:fld>
            <a:endParaRPr lang="en-I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1/31/2020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1/31/2020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1/31/2020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1/31/2020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A367AF-31F5-40B7-BE09-D0B060B4A053}" type="datetimeFigureOut">
              <a:rPr lang="en-US" smtClean="0"/>
              <a:pPr/>
              <a:t>1/31/2020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9A367AF-31F5-40B7-BE09-D0B060B4A053}" type="datetimeFigureOut">
              <a:rPr lang="en-US" smtClean="0"/>
              <a:pPr/>
              <a:t>1/31/2020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9A367AF-31F5-40B7-BE09-D0B060B4A053}" type="datetimeFigureOut">
              <a:rPr lang="en-US" smtClean="0"/>
              <a:pPr/>
              <a:t>1/31/2020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9A367AF-31F5-40B7-BE09-D0B060B4A053}" type="datetimeFigureOut">
              <a:rPr lang="en-US" smtClean="0"/>
              <a:pPr/>
              <a:t>1/31/2020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A367AF-31F5-40B7-BE09-D0B060B4A053}" type="datetimeFigureOut">
              <a:rPr lang="en-US" smtClean="0"/>
              <a:pPr/>
              <a:t>1/31/2020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A367AF-31F5-40B7-BE09-D0B060B4A053}" type="datetimeFigureOut">
              <a:rPr lang="en-US" smtClean="0"/>
              <a:pPr/>
              <a:t>1/31/2020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A367AF-31F5-40B7-BE09-D0B060B4A053}" type="datetimeFigureOut">
              <a:rPr lang="en-US" smtClean="0"/>
              <a:pPr/>
              <a:t>1/31/2020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367AF-31F5-40B7-BE09-D0B060B4A053}" type="datetimeFigureOut">
              <a:rPr lang="en-US" smtClean="0"/>
              <a:pPr/>
              <a:t>1/31/2020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9B245-E05F-45BE-B7A4-197150CC347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8.xml"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9.xml"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0.xml"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1.xml"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2.xml"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Relationship Id="rId3" Type="http://schemas.openxmlformats.org/officeDocument/2006/relationships/image" Target="../media/image36.wmf" /><Relationship Id="rId2" Type="http://schemas.openxmlformats.org/officeDocument/2006/relationships/notesSlide" Target="../notesSlides/notesSlide103.xml"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4.xml"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Relationship Id="rId3" Type="http://schemas.openxmlformats.org/officeDocument/2006/relationships/image" Target="../media/image37.wmf" /><Relationship Id="rId2" Type="http://schemas.openxmlformats.org/officeDocument/2006/relationships/notesSlide" Target="../notesSlides/notesSlide105.xml"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6.xml"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7.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8.xml"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9.xml"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0.xml"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Relationship Id="rId3" Type="http://schemas.openxmlformats.org/officeDocument/2006/relationships/image" Target="../media/image38.jpeg" /><Relationship Id="rId2" Type="http://schemas.openxmlformats.org/officeDocument/2006/relationships/notesSlide" Target="../notesSlides/notesSlide111.xml"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2.xml"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Relationship Id="rId3" Type="http://schemas.openxmlformats.org/officeDocument/2006/relationships/image" Target="../media/image39.png" /><Relationship Id="rId2" Type="http://schemas.openxmlformats.org/officeDocument/2006/relationships/notesSlide" Target="../notesSlides/notesSlide113.xml"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4.xml"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5.xml"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6.xml"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Relationship Id="rId3" Type="http://schemas.openxmlformats.org/officeDocument/2006/relationships/image" Target="../media/image40.png" /><Relationship Id="rId2" Type="http://schemas.openxmlformats.org/officeDocument/2006/relationships/notesSlide" Target="../notesSlides/notesSlide117.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8.xml"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Relationship Id="rId3" Type="http://schemas.openxmlformats.org/officeDocument/2006/relationships/image" Target="../media/image41.wmf" /><Relationship Id="rId2" Type="http://schemas.openxmlformats.org/officeDocument/2006/relationships/notesSlide" Target="../notesSlides/notesSlide119.xml"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Relationship Id="rId3" Type="http://schemas.openxmlformats.org/officeDocument/2006/relationships/image" Target="../media/image42.wmf" /><Relationship Id="rId2" Type="http://schemas.openxmlformats.org/officeDocument/2006/relationships/notesSlide" Target="../notesSlides/notesSlide120.xml"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1.xml"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Relationship Id="rId3" Type="http://schemas.openxmlformats.org/officeDocument/2006/relationships/image" Target="../media/image43.wmf" /><Relationship Id="rId2" Type="http://schemas.openxmlformats.org/officeDocument/2006/relationships/notesSlide" Target="../notesSlides/notesSlide122.xml"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3.xml"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4.xml"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5.xml"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6.xml"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Relationship Id="rId3" Type="http://schemas.openxmlformats.org/officeDocument/2006/relationships/image" Target="../media/image44.png" /><Relationship Id="rId2" Type="http://schemas.openxmlformats.org/officeDocument/2006/relationships/notesSlide" Target="../notesSlides/notesSlide127.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3.wmf" /><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4.wmf" /><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26.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30.xm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3" Type="http://schemas.openxmlformats.org/officeDocument/2006/relationships/image" Target="../media/image9.wmf" /><Relationship Id="rId2" Type="http://schemas.openxmlformats.org/officeDocument/2006/relationships/notesSlide" Target="../notesSlides/notesSlide32.xm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3" Type="http://schemas.openxmlformats.org/officeDocument/2006/relationships/image" Target="../media/image10.wmf" /><Relationship Id="rId2" Type="http://schemas.openxmlformats.org/officeDocument/2006/relationships/notesSlide" Target="../notesSlides/notesSlide33.xm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3" Type="http://schemas.openxmlformats.org/officeDocument/2006/relationships/image" Target="../media/image11.wmf" /><Relationship Id="rId2" Type="http://schemas.openxmlformats.org/officeDocument/2006/relationships/notesSlide" Target="../notesSlides/notesSlide35.xml"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3" Type="http://schemas.openxmlformats.org/officeDocument/2006/relationships/image" Target="../media/image12.wmf" /><Relationship Id="rId2" Type="http://schemas.openxmlformats.org/officeDocument/2006/relationships/notesSlide" Target="../notesSlides/notesSlide38.xml"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41.xml"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43.xml"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44.xml"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45.xml"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notesSlide" Target="../notesSlides/notesSlide47.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notesSlide" Target="../notesSlides/notesSlide49.xml"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notesSlide" Target="../notesSlides/notesSlide54.xml"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notesSlide" Target="../notesSlides/notesSlide57.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notesSlide" Target="../notesSlides/notesSlide59.xml"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notesSlide" Target="../notesSlides/notesSlide66.xml"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3" Type="http://schemas.openxmlformats.org/officeDocument/2006/relationships/image" Target="../media/image23.png" /><Relationship Id="rId2" Type="http://schemas.openxmlformats.org/officeDocument/2006/relationships/notesSlide" Target="../notesSlides/notesSlide67.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notesSlide" Target="../notesSlides/notesSlide68.xml"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notesSlide" Target="../notesSlides/notesSlide69.xml"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3" Type="http://schemas.openxmlformats.org/officeDocument/2006/relationships/image" Target="../media/image26.wmf" /><Relationship Id="rId2" Type="http://schemas.openxmlformats.org/officeDocument/2006/relationships/notesSlide" Target="../notesSlides/notesSlide75.xml" /><Relationship Id="rId1" Type="http://schemas.openxmlformats.org/officeDocument/2006/relationships/slideLayout" Target="../slideLayouts/slideLayout2.xml" /><Relationship Id="rId4" Type="http://schemas.openxmlformats.org/officeDocument/2006/relationships/image" Target="../media/image27.wmf" /></Relationships>
</file>

<file path=ppt/slides/_rels/slide78.xml.rels><?xml version="1.0" encoding="UTF-8" standalone="yes"?>
<Relationships xmlns="http://schemas.openxmlformats.org/package/2006/relationships"><Relationship Id="rId3" Type="http://schemas.openxmlformats.org/officeDocument/2006/relationships/image" Target="../media/image28.wmf" /><Relationship Id="rId2" Type="http://schemas.openxmlformats.org/officeDocument/2006/relationships/notesSlide" Target="../notesSlides/notesSlide76.xml"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3" Type="http://schemas.openxmlformats.org/officeDocument/2006/relationships/image" Target="../media/image29.wmf" /><Relationship Id="rId2" Type="http://schemas.openxmlformats.org/officeDocument/2006/relationships/notesSlide" Target="../notesSlides/notesSlide79.xml"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3" Type="http://schemas.openxmlformats.org/officeDocument/2006/relationships/image" Target="../media/image30.wmf" /><Relationship Id="rId2" Type="http://schemas.openxmlformats.org/officeDocument/2006/relationships/notesSlide" Target="../notesSlides/notesSlide85.xml"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3" Type="http://schemas.openxmlformats.org/officeDocument/2006/relationships/image" Target="../media/image31.wmf" /><Relationship Id="rId2" Type="http://schemas.openxmlformats.org/officeDocument/2006/relationships/notesSlide" Target="../notesSlides/notesSlide87.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3" Type="http://schemas.openxmlformats.org/officeDocument/2006/relationships/image" Target="../media/image32.wmf" /><Relationship Id="rId2" Type="http://schemas.openxmlformats.org/officeDocument/2006/relationships/notesSlide" Target="../notesSlides/notesSlide89.xml" /><Relationship Id="rId1" Type="http://schemas.openxmlformats.org/officeDocument/2006/relationships/slideLayout" Target="../slideLayouts/slideLayout2.xml" /><Relationship Id="rId4" Type="http://schemas.openxmlformats.org/officeDocument/2006/relationships/image" Target="../media/image33.wmf" /></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1.xml"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3" Type="http://schemas.openxmlformats.org/officeDocument/2006/relationships/image" Target="../media/image34.jpeg" /><Relationship Id="rId2" Type="http://schemas.openxmlformats.org/officeDocument/2006/relationships/notesSlide" Target="../notesSlides/notesSlide92.xml"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3.xml"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Relationship Id="rId3" Type="http://schemas.openxmlformats.org/officeDocument/2006/relationships/image" Target="../media/image35.png" /><Relationship Id="rId2" Type="http://schemas.openxmlformats.org/officeDocument/2006/relationships/notesSlide" Target="../notesSlides/notesSlide95.xml"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6.xml"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 II</a:t>
            </a:r>
            <a:br>
              <a:rPr lang="en-IN" dirty="0"/>
            </a:br>
            <a:endParaRPr lang="en-IN" dirty="0"/>
          </a:p>
        </p:txBody>
      </p:sp>
      <p:sp>
        <p:nvSpPr>
          <p:cNvPr id="3" name="Subtitle 2"/>
          <p:cNvSpPr>
            <a:spLocks noGrp="1"/>
          </p:cNvSpPr>
          <p:nvPr>
            <p:ph type="subTitle" idx="1"/>
          </p:nvPr>
        </p:nvSpPr>
        <p:spPr/>
        <p:txBody>
          <a:bodyPr>
            <a:normAutofit/>
          </a:bodyPr>
          <a:lstStyle/>
          <a:p>
            <a:r>
              <a:rPr lang="en-US" sz="4800" b="1" dirty="0">
                <a:solidFill>
                  <a:schemeClr val="tx1"/>
                </a:solidFill>
              </a:rPr>
              <a:t>Software Design</a:t>
            </a:r>
          </a:p>
          <a:p>
            <a:endParaRPr lang="en-IN" dirty="0"/>
          </a:p>
        </p:txBody>
      </p:sp>
      <p:sp>
        <p:nvSpPr>
          <p:cNvPr id="4" name="Subtitle 2"/>
          <p:cNvSpPr txBox="1">
            <a:spLocks/>
          </p:cNvSpPr>
          <p:nvPr/>
        </p:nvSpPr>
        <p:spPr>
          <a:xfrm>
            <a:off x="152400" y="6096000"/>
            <a:ext cx="8763000" cy="762000"/>
          </a:xfrm>
          <a:prstGeom prst="rect">
            <a:avLst/>
          </a:prstGeom>
        </p:spPr>
        <p:txBody>
          <a:bodyPr vert="horz" lIns="91440" tIns="45720" rIns="91440" bIns="45720" rtlCol="0">
            <a:normAutofit/>
          </a:bodyPr>
          <a:lstStyle/>
          <a:p>
            <a:pPr lvl="0" algn="ctr">
              <a:spcBef>
                <a:spcPct val="20000"/>
              </a:spcBef>
            </a:pPr>
            <a:r>
              <a:rPr lang="en-US" sz="1200" b="1" dirty="0"/>
              <a:t>Disclaimer:</a:t>
            </a:r>
          </a:p>
          <a:p>
            <a:pPr lvl="0" algn="ctr">
              <a:spcBef>
                <a:spcPct val="20000"/>
              </a:spcBef>
            </a:pPr>
            <a:r>
              <a:rPr lang="en-US" sz="1200" b="1" dirty="0"/>
              <a:t>The lecture notes have been prepared by referring to many books and notes prepared by the teachers. This document does not claim any originality and cannot be used as a substitute for prescribed textbooks.</a:t>
            </a:r>
          </a:p>
        </p:txBody>
      </p:sp>
      <p:sp>
        <p:nvSpPr>
          <p:cNvPr id="5" name="Subtitle 2"/>
          <p:cNvSpPr txBox="1">
            <a:spLocks/>
          </p:cNvSpPr>
          <p:nvPr/>
        </p:nvSpPr>
        <p:spPr>
          <a:xfrm>
            <a:off x="6019800" y="5486400"/>
            <a:ext cx="3124200" cy="609600"/>
          </a:xfrm>
          <a:prstGeom prst="rect">
            <a:avLst/>
          </a:prstGeom>
        </p:spPr>
        <p:txBody>
          <a:bodyPr vert="horz" lIns="91440" tIns="45720" rIns="91440" bIns="45720" rtlCol="0">
            <a:normAutofit fontScale="32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800" i="0" u="none" strike="noStrike" kern="1200" cap="none" spc="0" normalizeH="0" baseline="0" noProof="0" dirty="0">
                <a:ln>
                  <a:noFill/>
                </a:ln>
                <a:solidFill>
                  <a:schemeClr val="tx1"/>
                </a:solidFill>
                <a:effectLst/>
                <a:uLnTx/>
                <a:uFillTx/>
                <a:latin typeface="+mn-lt"/>
                <a:ea typeface="+mn-ea"/>
                <a:cs typeface="+mn-cs"/>
              </a:rPr>
              <a:t>Compiled</a:t>
            </a:r>
            <a:r>
              <a:rPr kumimoji="0" lang="en-US" sz="4800" i="0" u="none" strike="noStrike" kern="1200" cap="none" spc="0" normalizeH="0" noProof="0" dirty="0">
                <a:ln>
                  <a:noFill/>
                </a:ln>
                <a:solidFill>
                  <a:schemeClr val="tx1"/>
                </a:solidFill>
                <a:effectLst/>
                <a:uLnTx/>
                <a:uFillTx/>
                <a:latin typeface="+mn-lt"/>
                <a:ea typeface="+mn-ea"/>
                <a:cs typeface="+mn-cs"/>
              </a:rPr>
              <a:t> by Mr. Gouthaman.P, Dept of IT, SRMIST, KTR</a:t>
            </a:r>
            <a:endParaRPr kumimoji="0" lang="en-IN" sz="320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Design</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buNone/>
            </a:pPr>
            <a:r>
              <a:rPr lang="en-US" sz="2000" b="1" dirty="0"/>
              <a:t>Design Types</a:t>
            </a:r>
          </a:p>
          <a:p>
            <a:r>
              <a:rPr lang="en-US" sz="2000" dirty="0"/>
              <a:t>A good software design not only ensures a smooth transition to the development phase but also ensures that the software product has a good shelf life during operation. </a:t>
            </a:r>
          </a:p>
          <a:p>
            <a:r>
              <a:rPr lang="en-US" sz="2000" dirty="0"/>
              <a:t>So what are the keys to a good design? A good design should start from the most possible abstract architecture of the software product often termed as "high level design". </a:t>
            </a:r>
          </a:p>
          <a:p>
            <a:r>
              <a:rPr lang="en-US" sz="2000" dirty="0"/>
              <a:t>Subsequent transition of the abstract design should lead to platform-specific design often termed as "low level design". </a:t>
            </a:r>
          </a:p>
          <a:p>
            <a:r>
              <a:rPr lang="en-US" sz="2000" dirty="0"/>
              <a:t>The platform-specific design or low level design will be in terms of a good database model and a good application model (Figure above - Software design techniques).</a:t>
            </a:r>
          </a:p>
          <a:p>
            <a:r>
              <a:rPr lang="en-US" sz="2000" dirty="0"/>
              <a:t>Over the years, many software design techniques have evolved with the evolution of different programming paradigms. </a:t>
            </a:r>
          </a:p>
          <a:p>
            <a:r>
              <a:rPr lang="en-US" sz="2000" dirty="0"/>
              <a:t>Starting with the early procedural programming paradigms, programming has evolved into present day "service-oriented architecture". </a:t>
            </a:r>
          </a:p>
          <a:p>
            <a:r>
              <a:rPr lang="en-US" sz="2000" dirty="0"/>
              <a:t>Software design has kept the pace with these evolving paradigms, and thus it has also been evolving. So, we have early structural design paradigms to modern day SOA designs. Let us discuss some of these design techniques.</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WebApp Interface Design</a:t>
            </a:r>
          </a:p>
          <a:p>
            <a:pPr>
              <a:lnSpc>
                <a:spcPct val="90000"/>
              </a:lnSpc>
              <a:spcBef>
                <a:spcPts val="600"/>
              </a:spcBef>
            </a:pPr>
            <a:r>
              <a:rPr lang="en-US" sz="2000" dirty="0"/>
              <a:t>Where am I?  </a:t>
            </a:r>
          </a:p>
          <a:p>
            <a:pPr>
              <a:lnSpc>
                <a:spcPct val="90000"/>
              </a:lnSpc>
              <a:spcBef>
                <a:spcPts val="600"/>
              </a:spcBef>
              <a:buNone/>
            </a:pPr>
            <a:r>
              <a:rPr lang="en-US" sz="2000" dirty="0"/>
              <a:t>	The interface should </a:t>
            </a:r>
          </a:p>
          <a:p>
            <a:pPr lvl="1">
              <a:lnSpc>
                <a:spcPct val="90000"/>
              </a:lnSpc>
              <a:spcBef>
                <a:spcPts val="600"/>
              </a:spcBef>
            </a:pPr>
            <a:r>
              <a:rPr lang="en-US" sz="2000" dirty="0"/>
              <a:t>Provide an indication of the WebApp that has been accessed </a:t>
            </a:r>
          </a:p>
          <a:p>
            <a:pPr lvl="1">
              <a:lnSpc>
                <a:spcPct val="90000"/>
              </a:lnSpc>
              <a:spcBef>
                <a:spcPts val="600"/>
              </a:spcBef>
            </a:pPr>
            <a:r>
              <a:rPr lang="en-US" sz="2000" dirty="0"/>
              <a:t>Inform the user of her location in the content hierarchy.</a:t>
            </a:r>
          </a:p>
          <a:p>
            <a:pPr>
              <a:lnSpc>
                <a:spcPct val="90000"/>
              </a:lnSpc>
              <a:spcBef>
                <a:spcPts val="300"/>
              </a:spcBef>
            </a:pPr>
            <a:endParaRPr lang="en-US" sz="2000" dirty="0"/>
          </a:p>
          <a:p>
            <a:pPr>
              <a:lnSpc>
                <a:spcPct val="90000"/>
              </a:lnSpc>
              <a:spcBef>
                <a:spcPts val="300"/>
              </a:spcBef>
            </a:pPr>
            <a:r>
              <a:rPr lang="en-US" sz="2000" dirty="0"/>
              <a:t>What can I do now? </a:t>
            </a:r>
          </a:p>
          <a:p>
            <a:pPr>
              <a:lnSpc>
                <a:spcPct val="90000"/>
              </a:lnSpc>
              <a:spcBef>
                <a:spcPts val="300"/>
              </a:spcBef>
              <a:buNone/>
            </a:pPr>
            <a:r>
              <a:rPr lang="en-US" sz="2000" dirty="0"/>
              <a:t>	The interface should always help the user understand his current options</a:t>
            </a:r>
          </a:p>
          <a:p>
            <a:pPr lvl="1">
              <a:lnSpc>
                <a:spcPct val="90000"/>
              </a:lnSpc>
              <a:spcBef>
                <a:spcPts val="300"/>
              </a:spcBef>
            </a:pPr>
            <a:r>
              <a:rPr lang="en-US" sz="2000" dirty="0"/>
              <a:t>What functions are available?</a:t>
            </a:r>
          </a:p>
          <a:p>
            <a:pPr lvl="1">
              <a:lnSpc>
                <a:spcPct val="90000"/>
              </a:lnSpc>
              <a:spcBef>
                <a:spcPts val="300"/>
              </a:spcBef>
            </a:pPr>
            <a:r>
              <a:rPr lang="en-US" sz="2000" dirty="0"/>
              <a:t>What links are live?</a:t>
            </a:r>
          </a:p>
          <a:p>
            <a:pPr lvl="1">
              <a:lnSpc>
                <a:spcPct val="90000"/>
              </a:lnSpc>
              <a:spcBef>
                <a:spcPts val="300"/>
              </a:spcBef>
            </a:pPr>
            <a:r>
              <a:rPr lang="en-US" sz="2000" dirty="0"/>
              <a:t>What content is relevant?</a:t>
            </a:r>
          </a:p>
          <a:p>
            <a:pPr>
              <a:lnSpc>
                <a:spcPct val="90000"/>
              </a:lnSpc>
              <a:spcBef>
                <a:spcPts val="300"/>
              </a:spcBef>
            </a:pPr>
            <a:endParaRPr lang="en-US" sz="2000" dirty="0"/>
          </a:p>
          <a:p>
            <a:pPr>
              <a:lnSpc>
                <a:spcPct val="90000"/>
              </a:lnSpc>
              <a:spcBef>
                <a:spcPts val="300"/>
              </a:spcBef>
            </a:pPr>
            <a:r>
              <a:rPr lang="en-US" sz="2000" dirty="0"/>
              <a:t>Where have I been, where am I going? </a:t>
            </a:r>
          </a:p>
          <a:p>
            <a:pPr>
              <a:lnSpc>
                <a:spcPct val="90000"/>
              </a:lnSpc>
              <a:spcBef>
                <a:spcPts val="300"/>
              </a:spcBef>
              <a:buNone/>
            </a:pPr>
            <a:r>
              <a:rPr lang="en-US" sz="2000" dirty="0"/>
              <a:t>	The interface must facilitate navigation. </a:t>
            </a:r>
          </a:p>
          <a:p>
            <a:pPr lvl="1">
              <a:lnSpc>
                <a:spcPct val="90000"/>
              </a:lnSpc>
              <a:spcBef>
                <a:spcPts val="300"/>
              </a:spcBef>
            </a:pPr>
            <a:r>
              <a:rPr lang="en-US" sz="2000" dirty="0"/>
              <a:t>Provide a “map” (implemented in a way that is easy to understand) of where the user has been and what paths may be taken to move elsewhere within the WebApp.</a:t>
            </a:r>
          </a:p>
          <a:p>
            <a:pPr>
              <a:lnSpc>
                <a:spcPct val="90000"/>
              </a:lnSpc>
            </a:pPr>
            <a:endParaRPr lang="en-US" sz="2000" dirty="0"/>
          </a:p>
          <a:p>
            <a:pPr>
              <a:lnSpc>
                <a:spcPct val="90000"/>
              </a:lnSpc>
              <a:spcBef>
                <a:spcPts val="300"/>
              </a:spcBef>
            </a:pPr>
            <a:endParaRPr lang="en-US" sz="2000" dirty="0"/>
          </a:p>
          <a:p>
            <a:pPr>
              <a:spcBef>
                <a:spcPct val="50000"/>
              </a:spcBef>
              <a:defRPr/>
            </a:pPr>
            <a:endParaRPr lang="en-US" sz="2000" dirty="0"/>
          </a:p>
          <a:p>
            <a:endParaRPr lang="en-US" sz="20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Effective WebApp Interfaces</a:t>
            </a:r>
          </a:p>
          <a:p>
            <a:r>
              <a:rPr lang="en-US" sz="2000" dirty="0"/>
              <a:t>Bruce Tognozzi suggests…</a:t>
            </a:r>
          </a:p>
          <a:p>
            <a:pPr lvl="1">
              <a:spcBef>
                <a:spcPts val="900"/>
              </a:spcBef>
            </a:pPr>
            <a:r>
              <a:rPr lang="en-US" sz="2000" dirty="0"/>
              <a:t>Effective interfaces are visually apparent and forgiving, instilling in their users a sense of control. </a:t>
            </a:r>
          </a:p>
          <a:p>
            <a:pPr lvl="1">
              <a:spcBef>
                <a:spcPts val="900"/>
              </a:spcBef>
            </a:pPr>
            <a:r>
              <a:rPr lang="en-US" sz="2000" dirty="0"/>
              <a:t>Users quickly see the breadth of their options, grasp how to achieve their goals, and do their work.</a:t>
            </a:r>
          </a:p>
          <a:p>
            <a:pPr lvl="1"/>
            <a:r>
              <a:rPr lang="en-US" sz="2000" dirty="0"/>
              <a:t>Effective interfaces do not concern the user with the inner workings of the system. </a:t>
            </a:r>
          </a:p>
          <a:p>
            <a:pPr lvl="1"/>
            <a:r>
              <a:rPr lang="en-US" sz="2000" dirty="0"/>
              <a:t>Work is carefully and continuously saved, with full option for the user to undo any activity at any time.</a:t>
            </a:r>
          </a:p>
          <a:p>
            <a:pPr lvl="1"/>
            <a:r>
              <a:rPr lang="en-US" sz="2000" dirty="0"/>
              <a:t>Effective applications and services perform a maximum of work, while requiring a minimum of information from users.</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Interface Design Principles</a:t>
            </a:r>
          </a:p>
          <a:p>
            <a:pPr>
              <a:lnSpc>
                <a:spcPct val="90000"/>
              </a:lnSpc>
            </a:pPr>
            <a:r>
              <a:rPr lang="en-US" sz="2000" dirty="0"/>
              <a:t>Anticipation—A WebApp should be designed so that it anticipates the use’s next move. </a:t>
            </a:r>
          </a:p>
          <a:p>
            <a:pPr>
              <a:lnSpc>
                <a:spcPct val="90000"/>
              </a:lnSpc>
            </a:pPr>
            <a:r>
              <a:rPr lang="en-US" sz="2000" dirty="0"/>
              <a:t>Communication—The interface should communicate the status of any activity initiated by the user</a:t>
            </a:r>
          </a:p>
          <a:p>
            <a:pPr>
              <a:lnSpc>
                <a:spcPct val="90000"/>
              </a:lnSpc>
            </a:pPr>
            <a:r>
              <a:rPr lang="en-US" sz="2000" dirty="0"/>
              <a:t>Consistency—The use of navigation controls, menus, icons, and aesthetics (e.g., color, shape, layout)</a:t>
            </a:r>
          </a:p>
          <a:p>
            <a:pPr>
              <a:lnSpc>
                <a:spcPct val="90000"/>
              </a:lnSpc>
            </a:pPr>
            <a:r>
              <a:rPr lang="en-US" sz="2000" dirty="0"/>
              <a:t>Controlled autonomy—The interface should facilitate user movement throughout the WebApp, but it should do so in a manner that enforces navigation conventions that have been established for the application.</a:t>
            </a:r>
          </a:p>
          <a:p>
            <a:pPr>
              <a:lnSpc>
                <a:spcPct val="90000"/>
              </a:lnSpc>
            </a:pPr>
            <a:r>
              <a:rPr lang="en-US" sz="2000" dirty="0"/>
              <a:t>Efficiency—The design of the WebApp and its interface should optimize the user’s work efficiency, not the efficiency of the Web engineer who designs and builds it or the client-server environment that executes it.</a:t>
            </a:r>
          </a:p>
          <a:p>
            <a:r>
              <a:rPr lang="en-US" sz="2000" dirty="0"/>
              <a:t>Focus—The WebApp interface (and the content it presents) should stay focused on the user task(s) at hand. </a:t>
            </a:r>
          </a:p>
          <a:p>
            <a:r>
              <a:rPr lang="en-US" sz="2000" dirty="0"/>
              <a:t>Fitt’s Law—“The time to acquire a target is a function of the distance to and size of the target.”</a:t>
            </a:r>
          </a:p>
          <a:p>
            <a:r>
              <a:rPr lang="en-US" sz="2000" dirty="0"/>
              <a:t>Human interface objects—A vast library of reusable human interface objects has been developed for WebApps.</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Interface Design Principles</a:t>
            </a:r>
          </a:p>
          <a:p>
            <a:r>
              <a:rPr lang="en-US" sz="2000" dirty="0"/>
              <a:t>Latency reduction—The WebApp should use multi-tasking in a way that lets the user proceed with work as if the operation has been completed. </a:t>
            </a:r>
          </a:p>
          <a:p>
            <a:r>
              <a:rPr lang="en-US" sz="2000" dirty="0"/>
              <a:t>Learnability— A WebApp interface should be designed to minimize learning time, and once learned, to minimize relearning required when the WebApp is revisited. </a:t>
            </a:r>
          </a:p>
          <a:p>
            <a:r>
              <a:rPr lang="en-US" sz="2000" dirty="0"/>
              <a:t>Maintain work product integrity—A work product (e.g., a form completed by the user, a user specified list) must be automatically saved so that it will not be lost if an error occurs.</a:t>
            </a:r>
          </a:p>
          <a:p>
            <a:r>
              <a:rPr lang="en-US" sz="2000" dirty="0"/>
              <a:t>Readability—All information presented through the interface should be readable by young and old.</a:t>
            </a:r>
          </a:p>
          <a:p>
            <a:r>
              <a:rPr lang="en-US" sz="2000" dirty="0"/>
              <a:t>Track state—When appropriate, the state of the user interaction should be tracked and stored so that a user can logoff and return later to pick up where she left off.</a:t>
            </a:r>
          </a:p>
          <a:p>
            <a:r>
              <a:rPr lang="en-US" sz="2000" dirty="0"/>
              <a:t>Visible navigation—A well-designed WebApp interface provides “the illusion that users are in the same place, with the work brought to them.”</a:t>
            </a:r>
          </a:p>
          <a:p>
            <a:endParaRPr lang="en-US" sz="2000" dirty="0"/>
          </a:p>
          <a:p>
            <a:pPr>
              <a:lnSpc>
                <a:spcPct val="90000"/>
              </a:lnSpc>
            </a:pPr>
            <a:endParaRPr lang="en-US" sz="2000" dirty="0"/>
          </a:p>
          <a:p>
            <a:pPr lvl="1"/>
            <a:endParaRPr lang="en-US" sz="2000"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Interface Design Workflow</a:t>
            </a:r>
          </a:p>
          <a:p>
            <a:pPr>
              <a:lnSpc>
                <a:spcPct val="90000"/>
              </a:lnSpc>
            </a:pPr>
            <a:r>
              <a:rPr lang="en-US" sz="2000" dirty="0"/>
              <a:t>Review information contained in the analysis model and refine as required.</a:t>
            </a:r>
          </a:p>
          <a:p>
            <a:pPr>
              <a:lnSpc>
                <a:spcPct val="90000"/>
              </a:lnSpc>
            </a:pPr>
            <a:r>
              <a:rPr lang="en-US" sz="2000" dirty="0"/>
              <a:t>Develop a rough sketch of the WebApp interface layout.</a:t>
            </a:r>
          </a:p>
          <a:p>
            <a:pPr>
              <a:lnSpc>
                <a:spcPct val="90000"/>
              </a:lnSpc>
            </a:pPr>
            <a:r>
              <a:rPr lang="en-US" sz="2000" dirty="0"/>
              <a:t>Map user objectives into specific interface actions. </a:t>
            </a:r>
          </a:p>
          <a:p>
            <a:pPr>
              <a:lnSpc>
                <a:spcPct val="90000"/>
              </a:lnSpc>
            </a:pPr>
            <a:r>
              <a:rPr lang="en-US" sz="2000" dirty="0"/>
              <a:t>Define a set of user tasks that are associated with each action.</a:t>
            </a:r>
          </a:p>
          <a:p>
            <a:pPr>
              <a:lnSpc>
                <a:spcPct val="90000"/>
              </a:lnSpc>
            </a:pPr>
            <a:r>
              <a:rPr lang="en-US" sz="2000" dirty="0"/>
              <a:t>Storyboard screen images for each interface action.</a:t>
            </a:r>
          </a:p>
          <a:p>
            <a:pPr>
              <a:lnSpc>
                <a:spcPct val="90000"/>
              </a:lnSpc>
            </a:pPr>
            <a:r>
              <a:rPr lang="en-US" sz="2000" dirty="0"/>
              <a:t>Refine interface layout and storyboards using input from aesthetic design.</a:t>
            </a:r>
          </a:p>
          <a:p>
            <a:r>
              <a:rPr lang="en-US" sz="2000" dirty="0"/>
              <a:t>Identify user interface objects that are required to implement the interface. </a:t>
            </a:r>
          </a:p>
          <a:p>
            <a:r>
              <a:rPr lang="en-US" sz="2000" dirty="0"/>
              <a:t>Develop a procedural representation of the user’s interaction with the interface. </a:t>
            </a:r>
          </a:p>
          <a:p>
            <a:r>
              <a:rPr lang="en-US" sz="2000" dirty="0"/>
              <a:t>Develop a behavioral representation of the interface.</a:t>
            </a:r>
          </a:p>
          <a:p>
            <a:r>
              <a:rPr lang="en-US" sz="2000" dirty="0"/>
              <a:t>Describe the interface layout for each state. </a:t>
            </a:r>
          </a:p>
          <a:p>
            <a:r>
              <a:rPr lang="en-US" sz="2000" dirty="0"/>
              <a:t>Refine and review the interface design model.</a:t>
            </a:r>
          </a:p>
          <a:p>
            <a:pPr>
              <a:lnSpc>
                <a:spcPct val="90000"/>
              </a:lnSpc>
            </a:pPr>
            <a:endParaRPr lang="en-US" sz="20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Mapping User Objectives</a:t>
            </a:r>
          </a:p>
        </p:txBody>
      </p:sp>
      <p:pic>
        <p:nvPicPr>
          <p:cNvPr id="4" name="Picture 4"/>
          <p:cNvPicPr>
            <a:picLocks noChangeAspect="1" noChangeArrowheads="1"/>
          </p:cNvPicPr>
          <p:nvPr/>
        </p:nvPicPr>
        <p:blipFill>
          <a:blip r:embed="rId3"/>
          <a:srcRect/>
          <a:stretch>
            <a:fillRect/>
          </a:stretch>
        </p:blipFill>
        <p:spPr bwMode="auto">
          <a:xfrm>
            <a:off x="460806" y="1219200"/>
            <a:ext cx="8302194" cy="5322888"/>
          </a:xfrm>
          <a:prstGeom prst="rect">
            <a:avLst/>
          </a:prstGeom>
          <a:noFill/>
          <a:ln w="12700">
            <a:noFill/>
            <a:miter lim="800000"/>
            <a:headEnd/>
            <a:tailEnd/>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Aesthetic Design</a:t>
            </a:r>
          </a:p>
          <a:p>
            <a:r>
              <a:rPr lang="en-US" sz="2000" dirty="0"/>
              <a:t>Don’t be afraid of white space.</a:t>
            </a:r>
          </a:p>
          <a:p>
            <a:endParaRPr lang="en-US" sz="2000" dirty="0"/>
          </a:p>
          <a:p>
            <a:r>
              <a:rPr lang="en-US" sz="2000" dirty="0"/>
              <a:t>Emphasize content.</a:t>
            </a:r>
          </a:p>
          <a:p>
            <a:endParaRPr lang="en-US" sz="2000" dirty="0"/>
          </a:p>
          <a:p>
            <a:r>
              <a:rPr lang="en-US" sz="2000" dirty="0"/>
              <a:t>Organize layout elements from top-left to bottom right. </a:t>
            </a:r>
          </a:p>
          <a:p>
            <a:endParaRPr lang="en-US" sz="2000" dirty="0"/>
          </a:p>
          <a:p>
            <a:r>
              <a:rPr lang="en-US" sz="2000" dirty="0"/>
              <a:t>Group navigation, content, and function geographically within the page.</a:t>
            </a:r>
          </a:p>
          <a:p>
            <a:endParaRPr lang="en-US" sz="2000" dirty="0"/>
          </a:p>
          <a:p>
            <a:r>
              <a:rPr lang="en-US" sz="2000" dirty="0"/>
              <a:t>Don’t extend your real estate with the scrolling bar.</a:t>
            </a:r>
          </a:p>
          <a:p>
            <a:endParaRPr lang="en-US" sz="2000" dirty="0"/>
          </a:p>
          <a:p>
            <a:r>
              <a:rPr lang="en-US" sz="2000" dirty="0"/>
              <a:t>Consider resolution and browser window size when designing layout.</a:t>
            </a:r>
          </a:p>
          <a:p>
            <a:pPr>
              <a:lnSpc>
                <a:spcPct val="90000"/>
              </a:lnSpc>
            </a:pPr>
            <a:endParaRPr lang="en-US" sz="2000" b="1"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Design Evaluation Cycle</a:t>
            </a:r>
          </a:p>
          <a:p>
            <a:pPr>
              <a:lnSpc>
                <a:spcPct val="90000"/>
              </a:lnSpc>
            </a:pPr>
            <a:endParaRPr lang="en-US" sz="2000" b="1" dirty="0"/>
          </a:p>
        </p:txBody>
      </p:sp>
      <p:pic>
        <p:nvPicPr>
          <p:cNvPr id="4" name="Picture 4"/>
          <p:cNvPicPr>
            <a:picLocks noChangeArrowheads="1"/>
          </p:cNvPicPr>
          <p:nvPr/>
        </p:nvPicPr>
        <p:blipFill>
          <a:blip r:embed="rId3"/>
          <a:srcRect/>
          <a:stretch>
            <a:fillRect/>
          </a:stretch>
        </p:blipFill>
        <p:spPr bwMode="auto">
          <a:xfrm>
            <a:off x="2362200" y="685800"/>
            <a:ext cx="5410200" cy="6096000"/>
          </a:xfrm>
          <a:prstGeom prst="rect">
            <a:avLst/>
          </a:prstGeom>
          <a:noFill/>
          <a:ln w="12700">
            <a:noFill/>
            <a:miter lim="800000"/>
            <a:headEnd/>
            <a:tailEnd/>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Pattern Oriented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Patterns for Requirements Modeling</a:t>
            </a:r>
          </a:p>
          <a:p>
            <a:r>
              <a:rPr lang="en-US" sz="2000" dirty="0"/>
              <a:t>Software patterns are a mechanism for capturing domain knowledge in a way that allows it to be reapplied when a new problem is encountered.</a:t>
            </a:r>
          </a:p>
          <a:p>
            <a:pPr marL="742950" lvl="2" indent="-342900"/>
            <a:r>
              <a:rPr lang="en-US" sz="1800" dirty="0"/>
              <a:t>Domain knowledge can be applied to a new problem within the same application domain</a:t>
            </a:r>
          </a:p>
          <a:p>
            <a:pPr marL="742950" lvl="2" indent="-342900"/>
            <a:r>
              <a:rPr lang="en-US" sz="1800" dirty="0"/>
              <a:t>The domain knowledge captured by a pattern can be applied by analogy to a completely different application domain.</a:t>
            </a:r>
            <a:endParaRPr lang="en-US" sz="1600" dirty="0"/>
          </a:p>
          <a:p>
            <a:r>
              <a:rPr lang="en-US" sz="2000" dirty="0"/>
              <a:t>The original author of an analysis pattern does not “create” the pattern, but rather, discovers it as requirements engineering work is being conducted. </a:t>
            </a:r>
          </a:p>
          <a:p>
            <a:r>
              <a:rPr lang="en-US" sz="2000" dirty="0"/>
              <a:t>Once the pattern has been discovered, it is documented.</a:t>
            </a:r>
          </a:p>
          <a:p>
            <a:pPr>
              <a:buNone/>
            </a:pPr>
            <a:endParaRPr lang="en-US" sz="2000" dirty="0"/>
          </a:p>
          <a:p>
            <a:pPr>
              <a:buNone/>
            </a:pPr>
            <a:r>
              <a:rPr lang="en-US" sz="2000" b="1" dirty="0"/>
              <a:t>Discovering Analysis Patterns</a:t>
            </a:r>
          </a:p>
          <a:p>
            <a:r>
              <a:rPr lang="en-US" sz="2000" dirty="0"/>
              <a:t>The most basic element in the description of a requirements model is the use case. </a:t>
            </a:r>
          </a:p>
          <a:p>
            <a:r>
              <a:rPr lang="en-US" sz="2000" dirty="0"/>
              <a:t>A coherent set of use cases may serve as the basis for discovering one or more analysis patterns. </a:t>
            </a:r>
          </a:p>
          <a:p>
            <a:r>
              <a:rPr lang="en-US" sz="2000" dirty="0"/>
              <a:t>A semantic analysis pattern (SAP) “is a pattern that describes a small set of coherent use cases that together describe a basic generic application.”</a:t>
            </a:r>
          </a:p>
          <a:p>
            <a:pPr>
              <a:buNone/>
            </a:pPr>
            <a:endParaRPr lang="en-US" sz="2000" dirty="0"/>
          </a:p>
          <a:p>
            <a:endParaRPr lang="en-US" sz="20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Pattern Oriented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An Example</a:t>
            </a:r>
          </a:p>
          <a:p>
            <a:pPr>
              <a:lnSpc>
                <a:spcPct val="90000"/>
              </a:lnSpc>
              <a:spcBef>
                <a:spcPts val="600"/>
              </a:spcBef>
            </a:pPr>
            <a:r>
              <a:rPr lang="en-US" sz="2000" dirty="0"/>
              <a:t>Consider the following preliminary use case for software required to control and monitor a real-view camera and proximity sensor for an automobile:</a:t>
            </a:r>
          </a:p>
          <a:p>
            <a:pPr lvl="2">
              <a:spcBef>
                <a:spcPts val="600"/>
              </a:spcBef>
            </a:pPr>
            <a:r>
              <a:rPr lang="en-US" sz="2000" b="1" dirty="0"/>
              <a:t>Use case:  Monitor reverse motion</a:t>
            </a:r>
          </a:p>
          <a:p>
            <a:pPr lvl="2">
              <a:spcBef>
                <a:spcPts val="600"/>
              </a:spcBef>
            </a:pPr>
            <a:r>
              <a:rPr lang="en-US" sz="2000" b="1" dirty="0"/>
              <a:t>Description:</a:t>
            </a:r>
            <a:r>
              <a:rPr lang="en-US" sz="2000" dirty="0"/>
              <a:t>  When the vehicle is placed in reverse gear, the control software enables a video feed from a rear-placed video camera to the dashboard display. </a:t>
            </a:r>
          </a:p>
          <a:p>
            <a:pPr lvl="2">
              <a:spcBef>
                <a:spcPts val="600"/>
              </a:spcBef>
            </a:pPr>
            <a:r>
              <a:rPr lang="en-US" sz="2000" dirty="0"/>
              <a:t>The control software superimposes a variety of distance and orientation lines on the dashboard display so that the vehicle operator can maintain orientation as the vehicle moves in reverse. </a:t>
            </a:r>
          </a:p>
          <a:p>
            <a:pPr lvl="2">
              <a:spcBef>
                <a:spcPts val="600"/>
              </a:spcBef>
            </a:pPr>
            <a:r>
              <a:rPr lang="en-US" sz="2000" dirty="0"/>
              <a:t>The control software also monitors a proximity sensor to determine whether an object is inside 10 feet of the rear of the vehicle. </a:t>
            </a:r>
          </a:p>
          <a:p>
            <a:pPr lvl="2">
              <a:spcBef>
                <a:spcPts val="600"/>
              </a:spcBef>
            </a:pPr>
            <a:r>
              <a:rPr lang="en-US" sz="2000" dirty="0"/>
              <a:t>It will automatically break the vehicle if the proximity sensor indicates an object within 3 feet of the rear of the vehicle.  </a:t>
            </a:r>
          </a:p>
          <a:p>
            <a:pPr>
              <a:lnSpc>
                <a:spcPct val="90000"/>
              </a:lnSpc>
              <a:spcBef>
                <a:spcPts val="600"/>
              </a:spcBef>
            </a:pPr>
            <a:r>
              <a:rPr lang="en-US" sz="2000" dirty="0"/>
              <a:t>This use case implies a variety of functionality that would be refined and elaborated (into a coherent set of use cases) during requirements gathering and modeling. </a:t>
            </a:r>
          </a:p>
          <a:p>
            <a:pPr lvl="2">
              <a:spcBef>
                <a:spcPts val="600"/>
              </a:spcBef>
            </a:pP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Design</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buNone/>
            </a:pPr>
            <a:r>
              <a:rPr lang="en-US" sz="2000" b="1" dirty="0"/>
              <a:t>Design Types – Prototypes</a:t>
            </a:r>
          </a:p>
          <a:p>
            <a:r>
              <a:rPr lang="en-US" sz="2000" dirty="0"/>
              <a:t>Prototyping is cheap and fast. </a:t>
            </a:r>
          </a:p>
          <a:p>
            <a:r>
              <a:rPr lang="en-US" sz="2000" dirty="0"/>
              <a:t>It also gets a buy in from customer at an early stage of the project. </a:t>
            </a:r>
          </a:p>
          <a:p>
            <a:r>
              <a:rPr lang="en-US" sz="2000" dirty="0"/>
              <a:t>If not, a full prototype of the application, a partial prototype can contribute to win over the customer. </a:t>
            </a:r>
          </a:p>
          <a:p>
            <a:r>
              <a:rPr lang="en-US" sz="2000" dirty="0"/>
              <a:t>There are many automatic code generation tools that allows to drag and drop some components on screens, and the tool generates the code and makes a working prototype of the application that can be demonstrated to the customer. </a:t>
            </a:r>
          </a:p>
          <a:p>
            <a:r>
              <a:rPr lang="en-US" sz="2000" dirty="0"/>
              <a:t>A miscommunication or misunderstanding between the customer and the project team gets cleared once the difference of opinion are sorted out early on during the prototype demonstration sessions. </a:t>
            </a:r>
          </a:p>
          <a:p>
            <a:r>
              <a:rPr lang="en-US" sz="2000" dirty="0"/>
              <a:t>This greatly helps in reducing the risks of not meeting customer expectations. </a:t>
            </a:r>
          </a:p>
          <a:p>
            <a:r>
              <a:rPr lang="en-US" sz="2000" dirty="0"/>
              <a:t>In any case, customers do not care about internal workings of the application.</a:t>
            </a:r>
          </a:p>
          <a:p>
            <a:r>
              <a:rPr lang="en-US" sz="2000" dirty="0"/>
              <a:t>They are always concerned about what the application screens look like and how the application behaves with different kind of inputs and events.</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Pattern Oriented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An Example</a:t>
            </a:r>
          </a:p>
          <a:p>
            <a:pPr>
              <a:lnSpc>
                <a:spcPct val="90000"/>
              </a:lnSpc>
              <a:spcBef>
                <a:spcPts val="600"/>
              </a:spcBef>
            </a:pPr>
            <a:r>
              <a:rPr lang="en-US" sz="2000" dirty="0"/>
              <a:t>Regardless of how much elaboration is accomplished, the use case(s) suggest(s) a simple, yet widely applicable SAP (Semantic Analysis Pattern)—the software-based monitoring and control of sensors and actuators in a physical system. </a:t>
            </a:r>
          </a:p>
          <a:p>
            <a:pPr>
              <a:lnSpc>
                <a:spcPct val="90000"/>
              </a:lnSpc>
              <a:spcBef>
                <a:spcPts val="600"/>
              </a:spcBef>
            </a:pPr>
            <a:r>
              <a:rPr lang="en-US" sz="2000" dirty="0"/>
              <a:t>In this case, the “sensors” provide information about proximity and video information. </a:t>
            </a:r>
          </a:p>
          <a:p>
            <a:pPr>
              <a:lnSpc>
                <a:spcPct val="90000"/>
              </a:lnSpc>
              <a:spcBef>
                <a:spcPts val="600"/>
              </a:spcBef>
            </a:pPr>
            <a:r>
              <a:rPr lang="en-US" sz="2000" dirty="0"/>
              <a:t>The “actuator” is the breaking system of the vehicle (invoked if an object is very close to the vehicle. </a:t>
            </a:r>
          </a:p>
          <a:p>
            <a:pPr>
              <a:lnSpc>
                <a:spcPct val="90000"/>
              </a:lnSpc>
              <a:spcBef>
                <a:spcPts val="600"/>
              </a:spcBef>
            </a:pPr>
            <a:r>
              <a:rPr lang="en-US" sz="2000" dirty="0"/>
              <a:t>But in a more general case, a widely applicable pattern is discovered --&gt; Actuator-Sensor</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Pattern Oriented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Actuator-Sensor Pattern</a:t>
            </a:r>
          </a:p>
          <a:p>
            <a:pPr>
              <a:spcBef>
                <a:spcPts val="600"/>
              </a:spcBef>
            </a:pPr>
            <a:r>
              <a:rPr lang="en-US" sz="2000" b="1" dirty="0"/>
              <a:t>Pattern Name: </a:t>
            </a:r>
            <a:r>
              <a:rPr lang="en-US" sz="2000" dirty="0"/>
              <a:t>Actuator-Sensor</a:t>
            </a:r>
          </a:p>
          <a:p>
            <a:pPr>
              <a:spcBef>
                <a:spcPts val="600"/>
              </a:spcBef>
            </a:pPr>
            <a:r>
              <a:rPr lang="en-US" sz="2000" b="1" dirty="0"/>
              <a:t>Intent: </a:t>
            </a:r>
            <a:r>
              <a:rPr lang="en-US" sz="2000" dirty="0"/>
              <a:t> Specify various kinds of sensors and actuators in an embedded system. </a:t>
            </a:r>
          </a:p>
          <a:p>
            <a:pPr>
              <a:spcBef>
                <a:spcPts val="600"/>
              </a:spcBef>
              <a:buNone/>
            </a:pPr>
            <a:r>
              <a:rPr lang="en-US" sz="2000" b="1" dirty="0"/>
              <a:t>	Motivation:</a:t>
            </a:r>
            <a:r>
              <a:rPr lang="en-US" sz="2000" dirty="0"/>
              <a:t> </a:t>
            </a:r>
          </a:p>
          <a:p>
            <a:pPr>
              <a:spcBef>
                <a:spcPts val="600"/>
              </a:spcBef>
            </a:pPr>
            <a:r>
              <a:rPr lang="en-US" sz="2000" dirty="0"/>
              <a:t>Embedded systems usually have various kinds of sensors and actuators. </a:t>
            </a:r>
          </a:p>
          <a:p>
            <a:pPr>
              <a:spcBef>
                <a:spcPts val="600"/>
              </a:spcBef>
            </a:pPr>
            <a:r>
              <a:rPr lang="en-US" sz="2000" dirty="0"/>
              <a:t>These sensors and actuators are all either directly or indirectly connected to a control unit. </a:t>
            </a:r>
          </a:p>
          <a:p>
            <a:pPr>
              <a:spcBef>
                <a:spcPts val="600"/>
              </a:spcBef>
            </a:pPr>
            <a:r>
              <a:rPr lang="en-US" sz="2000" dirty="0"/>
              <a:t>Although many of the sensors and actuators look quite different, their behavior is similar enough to structure them into a pattern. </a:t>
            </a:r>
          </a:p>
          <a:p>
            <a:pPr>
              <a:spcBef>
                <a:spcPts val="600"/>
              </a:spcBef>
            </a:pPr>
            <a:r>
              <a:rPr lang="en-US" sz="2000" dirty="0"/>
              <a:t>The pattern shows how to specify the sensors and actuators for a system, including attributes and operations. </a:t>
            </a:r>
          </a:p>
          <a:p>
            <a:pPr>
              <a:spcBef>
                <a:spcPts val="600"/>
              </a:spcBef>
            </a:pPr>
            <a:r>
              <a:rPr lang="en-US" sz="2000" dirty="0"/>
              <a:t>The Actuator-Sensor pattern uses a pull mechanism (explicit request for information) for Passive Sensors and a push mechanism (broadcast of information) for the Active Sensors. </a:t>
            </a:r>
          </a:p>
          <a:p>
            <a:pPr>
              <a:spcBef>
                <a:spcPts val="600"/>
              </a:spcBef>
            </a:pPr>
            <a:endParaRPr lang="en-US" sz="2000"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Pattern Oriented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Actuator-Sensor Pattern</a:t>
            </a:r>
          </a:p>
          <a:p>
            <a:pPr>
              <a:spcBef>
                <a:spcPts val="600"/>
              </a:spcBef>
              <a:buNone/>
            </a:pPr>
            <a:r>
              <a:rPr lang="en-US" sz="2000" b="1" dirty="0"/>
              <a:t>	Constraints:</a:t>
            </a:r>
            <a:r>
              <a:rPr lang="en-US" sz="2000" dirty="0"/>
              <a:t> </a:t>
            </a:r>
          </a:p>
          <a:p>
            <a:pPr>
              <a:spcBef>
                <a:spcPts val="600"/>
              </a:spcBef>
            </a:pPr>
            <a:r>
              <a:rPr lang="en-US" sz="2000" dirty="0"/>
              <a:t>Each passive sensor must have some method to read sensor input and attributes that represent the sensor value.</a:t>
            </a:r>
          </a:p>
          <a:p>
            <a:pPr>
              <a:spcBef>
                <a:spcPts val="600"/>
              </a:spcBef>
            </a:pPr>
            <a:r>
              <a:rPr lang="en-US" sz="2000" dirty="0"/>
              <a:t>Each active sensor must have capabilities to broadcast update messages when its value changes. </a:t>
            </a:r>
          </a:p>
          <a:p>
            <a:pPr>
              <a:spcBef>
                <a:spcPts val="600"/>
              </a:spcBef>
            </a:pPr>
            <a:r>
              <a:rPr lang="en-US" sz="2000" dirty="0"/>
              <a:t>Each active sensor should send a life tick, a status message issued within a specified time frame, to detect malfunctions. </a:t>
            </a:r>
          </a:p>
          <a:p>
            <a:pPr>
              <a:spcBef>
                <a:spcPts val="600"/>
              </a:spcBef>
            </a:pPr>
            <a:r>
              <a:rPr lang="en-US" sz="2000" dirty="0"/>
              <a:t>Each actuator must have some method to invoke the appropriate response determined by the ComputingComponent. </a:t>
            </a:r>
          </a:p>
          <a:p>
            <a:pPr>
              <a:spcBef>
                <a:spcPts val="600"/>
              </a:spcBef>
            </a:pPr>
            <a:r>
              <a:rPr lang="en-US" sz="2000" dirty="0"/>
              <a:t>Each sensor and actuator should have a function implemented to check its own operation state. </a:t>
            </a:r>
          </a:p>
          <a:p>
            <a:pPr>
              <a:spcBef>
                <a:spcPts val="600"/>
              </a:spcBef>
            </a:pPr>
            <a:r>
              <a:rPr lang="en-US" sz="2000" dirty="0"/>
              <a:t>Each sensor and actuator should be able to test the validity of the values received or sent and set its operation state if the values are outside of the specifications.</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Pattern Oriented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Actuator-Sensor Pattern</a:t>
            </a:r>
          </a:p>
          <a:p>
            <a:pPr>
              <a:spcBef>
                <a:spcPts val="600"/>
              </a:spcBef>
              <a:buNone/>
            </a:pPr>
            <a:r>
              <a:rPr lang="en-US" sz="2000" b="1" dirty="0"/>
              <a:t>	Applicability:  </a:t>
            </a:r>
            <a:r>
              <a:rPr lang="en-US" sz="2000" dirty="0"/>
              <a:t>Useful in any system in which multiple sensors and actuators are present.</a:t>
            </a:r>
          </a:p>
          <a:p>
            <a:pPr>
              <a:spcBef>
                <a:spcPts val="600"/>
              </a:spcBef>
              <a:buNone/>
            </a:pPr>
            <a:r>
              <a:rPr lang="en-US" sz="2000" b="1" dirty="0"/>
              <a:t>	Structure:</a:t>
            </a:r>
            <a:r>
              <a:rPr lang="en-US" sz="2000" dirty="0"/>
              <a:t> </a:t>
            </a:r>
          </a:p>
          <a:p>
            <a:pPr>
              <a:spcBef>
                <a:spcPts val="600"/>
              </a:spcBef>
            </a:pPr>
            <a:r>
              <a:rPr lang="en-US" sz="2000" dirty="0"/>
              <a:t>A UML class diagram for the Actuator-Sensor Pattern is shown below. </a:t>
            </a:r>
          </a:p>
          <a:p>
            <a:pPr>
              <a:spcBef>
                <a:spcPts val="600"/>
              </a:spcBef>
            </a:pPr>
            <a:endParaRPr lang="en-US" sz="2000" dirty="0"/>
          </a:p>
        </p:txBody>
      </p:sp>
      <p:pic>
        <p:nvPicPr>
          <p:cNvPr id="4" name="Picture 5" descr="Figure 7"/>
          <p:cNvPicPr>
            <a:picLocks noChangeAspect="1" noChangeArrowheads="1"/>
          </p:cNvPicPr>
          <p:nvPr/>
        </p:nvPicPr>
        <p:blipFill>
          <a:blip r:embed="rId3"/>
          <a:srcRect/>
          <a:stretch>
            <a:fillRect/>
          </a:stretch>
        </p:blipFill>
        <p:spPr bwMode="auto">
          <a:xfrm>
            <a:off x="1387444" y="2379662"/>
            <a:ext cx="6384956" cy="4478338"/>
          </a:xfrm>
          <a:prstGeom prst="rect">
            <a:avLst/>
          </a:prstGeom>
          <a:noFill/>
          <a:ln w="9525">
            <a:noFill/>
            <a:miter lim="800000"/>
            <a:headEnd/>
            <a:tailEnd/>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Pattern Oriented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Actuator-Sensor Pattern</a:t>
            </a:r>
          </a:p>
          <a:p>
            <a:pPr>
              <a:spcBef>
                <a:spcPts val="600"/>
              </a:spcBef>
              <a:buNone/>
            </a:pPr>
            <a:r>
              <a:rPr lang="en-US" sz="2000" b="1" dirty="0"/>
              <a:t>	Structure:</a:t>
            </a:r>
            <a:r>
              <a:rPr lang="en-US" sz="2000" dirty="0"/>
              <a:t> </a:t>
            </a:r>
          </a:p>
          <a:p>
            <a:pPr>
              <a:spcBef>
                <a:spcPts val="600"/>
              </a:spcBef>
            </a:pPr>
            <a:r>
              <a:rPr lang="en-US" sz="2000" dirty="0"/>
              <a:t>Actuator, PassiveSensor and ActiveSensor are abstract classes and denoted in italics.</a:t>
            </a:r>
          </a:p>
          <a:p>
            <a:pPr>
              <a:spcBef>
                <a:spcPts val="600"/>
              </a:spcBef>
            </a:pPr>
            <a:r>
              <a:rPr lang="en-US" sz="2000" dirty="0"/>
              <a:t>There are four different types of sensors and actuators in this pattern. </a:t>
            </a:r>
          </a:p>
          <a:p>
            <a:pPr>
              <a:spcBef>
                <a:spcPts val="600"/>
              </a:spcBef>
            </a:pPr>
            <a:r>
              <a:rPr lang="en-US" sz="2000" dirty="0"/>
              <a:t>The Boolean, integer, and real classes represent the most common types of sensors and actuators. </a:t>
            </a:r>
          </a:p>
          <a:p>
            <a:pPr>
              <a:spcBef>
                <a:spcPts val="600"/>
              </a:spcBef>
            </a:pPr>
            <a:r>
              <a:rPr lang="en-US" sz="2000" dirty="0"/>
              <a:t>The complex classes are sensors or actuators that use values that cannot be easily represented in terms of primitive data types, such as a radar device.</a:t>
            </a:r>
          </a:p>
          <a:p>
            <a:pPr>
              <a:spcBef>
                <a:spcPts val="600"/>
              </a:spcBef>
            </a:pPr>
            <a:r>
              <a:rPr lang="en-US" sz="2000" dirty="0"/>
              <a:t>Nonetheless, these devices should still inherit the interface from the abstract classes since they should have basic functionalities such as querying the operation states. </a:t>
            </a:r>
          </a:p>
          <a:p>
            <a:pPr>
              <a:spcBef>
                <a:spcPts val="600"/>
              </a:spcBef>
            </a:pPr>
            <a:endParaRPr lang="en-US" sz="2000" dirty="0"/>
          </a:p>
          <a:p>
            <a:pPr>
              <a:spcBef>
                <a:spcPts val="600"/>
              </a:spcBef>
            </a:pPr>
            <a:endParaRPr lang="en-US" sz="2000" dirty="0"/>
          </a:p>
          <a:p>
            <a:pPr>
              <a:spcBef>
                <a:spcPts val="600"/>
              </a:spcBef>
            </a:pPr>
            <a:endParaRPr lang="en-US" sz="2000"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Pattern Oriented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Actuator-Sensor Pattern</a:t>
            </a:r>
          </a:p>
          <a:p>
            <a:pPr>
              <a:spcBef>
                <a:spcPts val="600"/>
              </a:spcBef>
              <a:buNone/>
            </a:pPr>
            <a:r>
              <a:rPr lang="en-US" sz="2000" b="1" dirty="0"/>
              <a:t>	Behavior:</a:t>
            </a:r>
            <a:r>
              <a:rPr lang="en-US" sz="2000" dirty="0"/>
              <a:t> </a:t>
            </a:r>
          </a:p>
          <a:p>
            <a:pPr>
              <a:spcBef>
                <a:spcPts val="600"/>
              </a:spcBef>
            </a:pPr>
            <a:r>
              <a:rPr lang="en-US" sz="2000" dirty="0"/>
              <a:t>The figure below presents a UML sequence diagram for an example of the Actuator-Sensor Pattern as it might be applied for the SafeHome function that controls the positioning (e.g., pan, zoom) of a security camera. </a:t>
            </a:r>
          </a:p>
          <a:p>
            <a:pPr>
              <a:spcBef>
                <a:spcPts val="600"/>
              </a:spcBef>
            </a:pPr>
            <a:endParaRPr lang="en-US" sz="2000" dirty="0"/>
          </a:p>
          <a:p>
            <a:pPr>
              <a:spcBef>
                <a:spcPts val="600"/>
              </a:spcBef>
            </a:pPr>
            <a:endParaRPr lang="en-US" sz="2000" dirty="0"/>
          </a:p>
        </p:txBody>
      </p:sp>
      <p:pic>
        <p:nvPicPr>
          <p:cNvPr id="2050" name="Picture 2"/>
          <p:cNvPicPr>
            <a:picLocks noChangeAspect="1" noChangeArrowheads="1"/>
          </p:cNvPicPr>
          <p:nvPr/>
        </p:nvPicPr>
        <p:blipFill>
          <a:blip r:embed="rId3"/>
          <a:srcRect/>
          <a:stretch>
            <a:fillRect/>
          </a:stretch>
        </p:blipFill>
        <p:spPr bwMode="auto">
          <a:xfrm>
            <a:off x="1066800" y="2237542"/>
            <a:ext cx="7429500" cy="4544257"/>
          </a:xfrm>
          <a:prstGeom prst="rect">
            <a:avLst/>
          </a:prstGeom>
          <a:noFill/>
          <a:ln w="9525">
            <a:noFill/>
            <a:miter lim="800000"/>
            <a:headEnd/>
            <a:tailEnd/>
          </a:ln>
          <a:effectLst/>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Pattern Oriented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Actuator-Sensor Pattern</a:t>
            </a:r>
          </a:p>
          <a:p>
            <a:pPr>
              <a:spcBef>
                <a:spcPts val="600"/>
              </a:spcBef>
              <a:buNone/>
            </a:pPr>
            <a:r>
              <a:rPr lang="en-US" sz="2000" b="1" dirty="0"/>
              <a:t>	Behavior:</a:t>
            </a:r>
            <a:r>
              <a:rPr lang="en-US" sz="2000" dirty="0"/>
              <a:t> </a:t>
            </a:r>
          </a:p>
          <a:p>
            <a:pPr>
              <a:spcBef>
                <a:spcPts val="600"/>
              </a:spcBef>
            </a:pPr>
            <a:r>
              <a:rPr lang="en-US" sz="2000" dirty="0"/>
              <a:t>Here, the Control Panel queries a sensor (a passive position sensor) and an actuator (pan control) to check the operation state for diagnostic purposes before reading or setting a value. </a:t>
            </a:r>
          </a:p>
          <a:p>
            <a:pPr>
              <a:spcBef>
                <a:spcPts val="600"/>
              </a:spcBef>
            </a:pPr>
            <a:r>
              <a:rPr lang="en-US" sz="2000" dirty="0"/>
              <a:t>The messages Set Physical Value and Get Physical Value are not messages between objects. </a:t>
            </a:r>
          </a:p>
          <a:p>
            <a:pPr>
              <a:spcBef>
                <a:spcPts val="600"/>
              </a:spcBef>
            </a:pPr>
            <a:r>
              <a:rPr lang="en-US" sz="2000" dirty="0"/>
              <a:t>Instead, they describe the interaction between the physical devices of the system and their software counterparts. </a:t>
            </a:r>
          </a:p>
          <a:p>
            <a:pPr>
              <a:spcBef>
                <a:spcPts val="600"/>
              </a:spcBef>
            </a:pPr>
            <a:r>
              <a:rPr lang="en-US" sz="2000" dirty="0"/>
              <a:t>In the lower part of the diagram, below the horizontal line, the Position Sensor reports that the operation state is zero. </a:t>
            </a:r>
          </a:p>
          <a:p>
            <a:pPr>
              <a:spcBef>
                <a:spcPts val="600"/>
              </a:spcBef>
            </a:pPr>
            <a:r>
              <a:rPr lang="en-US" sz="2000" dirty="0"/>
              <a:t>The ComputingComponent then sends the error code for a position sensor failure to the Fault Handler that will decide how this error affects the system and what actions are required. </a:t>
            </a:r>
          </a:p>
          <a:p>
            <a:pPr>
              <a:spcBef>
                <a:spcPts val="600"/>
              </a:spcBef>
            </a:pPr>
            <a:r>
              <a:rPr lang="en-US" sz="2000" dirty="0"/>
              <a:t>It gets the data from the sensors and computes the required response for the actuators.</a:t>
            </a:r>
          </a:p>
          <a:p>
            <a:pPr>
              <a:spcBef>
                <a:spcPts val="600"/>
              </a:spcBef>
            </a:pPr>
            <a:endParaRPr lang="en-US" sz="2000" dirty="0"/>
          </a:p>
          <a:p>
            <a:pPr>
              <a:spcBef>
                <a:spcPts val="600"/>
              </a:spcBef>
            </a:pPr>
            <a:endParaRPr lang="en-US" sz="2000" dirty="0"/>
          </a:p>
          <a:p>
            <a:pPr>
              <a:spcBef>
                <a:spcPts val="600"/>
              </a:spcBef>
            </a:pPr>
            <a:endParaRPr lang="en-US" sz="2000" dirty="0"/>
          </a:p>
          <a:p>
            <a:pPr>
              <a:spcBef>
                <a:spcPts val="600"/>
              </a:spcBef>
            </a:pPr>
            <a:endParaRPr lang="en-US" sz="2000"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Web Application Design</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r>
              <a:rPr lang="en-US" sz="2000" b="1" dirty="0"/>
              <a:t>Content Analysis</a:t>
            </a:r>
            <a:r>
              <a:rPr lang="en-US" sz="2000" dirty="0"/>
              <a:t> - The full spectrum of content to be provided by the WebApp is identified,  including text, graphics and images, video, and audio data. Data modeling can be used to identify and describe each of the data objects. </a:t>
            </a:r>
          </a:p>
          <a:p>
            <a:endParaRPr lang="en-US" sz="2000" dirty="0"/>
          </a:p>
          <a:p>
            <a:r>
              <a:rPr lang="en-US" sz="2000" b="1" dirty="0"/>
              <a:t>Interaction Analysis</a:t>
            </a:r>
            <a:r>
              <a:rPr lang="en-US" sz="2000" dirty="0"/>
              <a:t> - The manner in which the user interacts with the WebApp is described in detail. Use-cases can be developed to provide detailed descriptions of this interaction. </a:t>
            </a:r>
          </a:p>
          <a:p>
            <a:endParaRPr lang="en-US" sz="2000" dirty="0"/>
          </a:p>
          <a:p>
            <a:r>
              <a:rPr lang="en-US" sz="2000" b="1" dirty="0"/>
              <a:t>Functional Analysis</a:t>
            </a:r>
            <a:r>
              <a:rPr lang="en-US" sz="2000" dirty="0"/>
              <a:t> - The usage scenarios (use-cases) created as part of interaction analysis define the operations that will be applied to WebApp content and imply other processing functions. All operations and functions are described in detail.</a:t>
            </a:r>
          </a:p>
          <a:p>
            <a:endParaRPr lang="en-US" sz="2000" dirty="0"/>
          </a:p>
          <a:p>
            <a:r>
              <a:rPr lang="en-US" sz="2000" b="1" dirty="0"/>
              <a:t>Configuration Analysis</a:t>
            </a:r>
            <a:r>
              <a:rPr lang="en-US" sz="2000" dirty="0"/>
              <a:t> - The environment and infrastructure in which the WebApp resides are described in detail. </a:t>
            </a:r>
          </a:p>
          <a:p>
            <a:endParaRPr lang="en-US" sz="2000"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Web Application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spcBef>
                <a:spcPts val="600"/>
              </a:spcBef>
              <a:buNone/>
            </a:pPr>
            <a:r>
              <a:rPr lang="en-US" sz="2000" b="1" dirty="0"/>
              <a:t>When Do We Perform Analysis?</a:t>
            </a:r>
          </a:p>
          <a:p>
            <a:pPr>
              <a:lnSpc>
                <a:spcPct val="90000"/>
              </a:lnSpc>
              <a:spcBef>
                <a:spcPts val="600"/>
              </a:spcBef>
            </a:pPr>
            <a:r>
              <a:rPr lang="en-US" sz="2000" dirty="0"/>
              <a:t>In some Web situations, analysis and design merge. </a:t>
            </a:r>
          </a:p>
          <a:p>
            <a:pPr>
              <a:lnSpc>
                <a:spcPct val="90000"/>
              </a:lnSpc>
              <a:spcBef>
                <a:spcPts val="600"/>
              </a:spcBef>
            </a:pPr>
            <a:r>
              <a:rPr lang="en-US" sz="2000" dirty="0"/>
              <a:t>However, an explicit analysis activity occurs when…</a:t>
            </a:r>
          </a:p>
          <a:p>
            <a:pPr lvl="1">
              <a:lnSpc>
                <a:spcPct val="90000"/>
              </a:lnSpc>
              <a:spcBef>
                <a:spcPts val="600"/>
              </a:spcBef>
            </a:pPr>
            <a:r>
              <a:rPr lang="en-US" sz="2000" dirty="0"/>
              <a:t>The WebApp to be built is large and/or complex</a:t>
            </a:r>
          </a:p>
          <a:p>
            <a:pPr lvl="1">
              <a:lnSpc>
                <a:spcPct val="90000"/>
              </a:lnSpc>
              <a:spcBef>
                <a:spcPts val="300"/>
              </a:spcBef>
            </a:pPr>
            <a:r>
              <a:rPr lang="en-US" sz="2000" dirty="0"/>
              <a:t>The number of stakeholders is large</a:t>
            </a:r>
          </a:p>
          <a:p>
            <a:pPr lvl="1">
              <a:lnSpc>
                <a:spcPct val="90000"/>
              </a:lnSpc>
            </a:pPr>
            <a:r>
              <a:rPr lang="en-US" sz="2000" dirty="0"/>
              <a:t>The number of Web engineers and other contributors is large</a:t>
            </a:r>
          </a:p>
          <a:p>
            <a:pPr lvl="1">
              <a:lnSpc>
                <a:spcPct val="90000"/>
              </a:lnSpc>
            </a:pPr>
            <a:r>
              <a:rPr lang="en-US" sz="2000" dirty="0"/>
              <a:t>The goals and objectives (determined during formulation) for the WebApp will effect the business’ bottom line</a:t>
            </a:r>
          </a:p>
          <a:p>
            <a:pPr lvl="1">
              <a:lnSpc>
                <a:spcPct val="90000"/>
              </a:lnSpc>
            </a:pPr>
            <a:r>
              <a:rPr lang="en-US" sz="2000" dirty="0"/>
              <a:t>The success of the WebApp will have a strong bearing on the success of the business </a:t>
            </a:r>
          </a:p>
          <a:p>
            <a:pPr>
              <a:lnSpc>
                <a:spcPct val="90000"/>
              </a:lnSpc>
              <a:spcBef>
                <a:spcPts val="600"/>
              </a:spcBef>
              <a:buNone/>
            </a:pPr>
            <a:r>
              <a:rPr lang="en-US" sz="2000" b="1" dirty="0"/>
              <a:t>The Content Model</a:t>
            </a:r>
          </a:p>
          <a:p>
            <a:r>
              <a:rPr lang="en-US" sz="2000" dirty="0"/>
              <a:t>Content objects are extracted from use-cases</a:t>
            </a:r>
          </a:p>
          <a:p>
            <a:pPr lvl="1"/>
            <a:r>
              <a:rPr lang="en-US" sz="2000" dirty="0"/>
              <a:t>Examine the scenario description for direct and indirect references to content</a:t>
            </a:r>
          </a:p>
          <a:p>
            <a:r>
              <a:rPr lang="en-US" sz="2000" dirty="0"/>
              <a:t>Attributes of each content object are identified</a:t>
            </a:r>
          </a:p>
          <a:p>
            <a:r>
              <a:rPr lang="en-US" sz="2000" dirty="0"/>
              <a:t>The relationships among content objects and/or the hierarchy of content maintained by a WebApp</a:t>
            </a:r>
          </a:p>
          <a:p>
            <a:pPr lvl="1"/>
            <a:r>
              <a:rPr lang="en-US" sz="2000" dirty="0"/>
              <a:t>Relationships—Entity-relationship diagram or UML</a:t>
            </a:r>
          </a:p>
          <a:p>
            <a:pPr lvl="1"/>
            <a:r>
              <a:rPr lang="en-US" sz="2000" dirty="0"/>
              <a:t>Hierarchy—Data tree or UML </a:t>
            </a:r>
          </a:p>
          <a:p>
            <a:pPr lvl="1">
              <a:lnSpc>
                <a:spcPct val="90000"/>
              </a:lnSpc>
            </a:pPr>
            <a:endParaRPr lang="en-US" sz="2000" dirty="0"/>
          </a:p>
          <a:p>
            <a:endParaRPr lang="en-US" sz="2000"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304800" y="1804988"/>
            <a:ext cx="8637004" cy="5053012"/>
          </a:xfrm>
          <a:prstGeom prst="rect">
            <a:avLst/>
          </a:prstGeom>
          <a:noFill/>
          <a:ln w="9525">
            <a:noFill/>
            <a:miter lim="800000"/>
            <a:headEnd/>
            <a:tailEnd/>
          </a:ln>
          <a:effectLst/>
        </p:spPr>
      </p:pic>
      <p:sp>
        <p:nvSpPr>
          <p:cNvPr id="2" name="Title 1"/>
          <p:cNvSpPr>
            <a:spLocks noGrp="1"/>
          </p:cNvSpPr>
          <p:nvPr>
            <p:ph type="title"/>
          </p:nvPr>
        </p:nvSpPr>
        <p:spPr>
          <a:xfrm>
            <a:off x="457200" y="0"/>
            <a:ext cx="8229600" cy="609600"/>
          </a:xfrm>
        </p:spPr>
        <p:txBody>
          <a:bodyPr>
            <a:normAutofit/>
          </a:bodyPr>
          <a:lstStyle/>
          <a:p>
            <a:r>
              <a:rPr lang="en-US" sz="3200" dirty="0"/>
              <a:t>Web Application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spcBef>
                <a:spcPts val="600"/>
              </a:spcBef>
              <a:buNone/>
            </a:pPr>
            <a:r>
              <a:rPr lang="en-US" sz="2000" b="1" dirty="0"/>
              <a:t>Data Tree</a:t>
            </a:r>
          </a:p>
          <a:p>
            <a:pPr>
              <a:lnSpc>
                <a:spcPct val="90000"/>
              </a:lnSpc>
              <a:spcBef>
                <a:spcPts val="600"/>
              </a:spcBef>
            </a:pPr>
            <a:r>
              <a:rPr lang="en-US" sz="2000" dirty="0"/>
              <a:t>Data tree for a SafeHome-Assured.com component – represents a hierarchy of information that is used to describe a component.</a:t>
            </a:r>
          </a:p>
          <a:p>
            <a:pPr>
              <a:lnSpc>
                <a:spcPct val="90000"/>
              </a:lnSpc>
              <a:spcBef>
                <a:spcPts val="600"/>
              </a:spcBef>
            </a:pPr>
            <a:r>
              <a:rPr lang="en-US" sz="2000" dirty="0"/>
              <a:t>Simple or composite data items (one or more data values) are represented as </a:t>
            </a:r>
            <a:r>
              <a:rPr lang="en-US" sz="2000" dirty="0" err="1"/>
              <a:t>unshaded</a:t>
            </a:r>
            <a:r>
              <a:rPr lang="en-US" sz="2000" dirty="0"/>
              <a:t> rectangles.</a:t>
            </a:r>
          </a:p>
          <a:p>
            <a:pPr>
              <a:lnSpc>
                <a:spcPct val="90000"/>
              </a:lnSpc>
              <a:spcBef>
                <a:spcPts val="600"/>
              </a:spcBef>
            </a:pPr>
            <a:r>
              <a:rPr lang="en-US" sz="2000" dirty="0"/>
              <a:t>Content objects are represented as shaded ones.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Design</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buNone/>
            </a:pPr>
            <a:r>
              <a:rPr lang="en-US" sz="2000" b="1" dirty="0"/>
              <a:t>Design Types – Prototypes</a:t>
            </a:r>
          </a:p>
          <a:p>
            <a:r>
              <a:rPr lang="en-US" sz="2000" dirty="0"/>
              <a:t>The downside about prototypes is that many customers assume the prototype is the fully functional application and later on wonder why the application is taking so much time in development when they saw the working demonstration so early in the project. </a:t>
            </a:r>
          </a:p>
          <a:p>
            <a:r>
              <a:rPr lang="en-US" sz="2000" dirty="0"/>
              <a:t>Customer expectations become difficult to manage in such instances. </a:t>
            </a:r>
          </a:p>
          <a:p>
            <a:r>
              <a:rPr lang="en-US" sz="2000" dirty="0"/>
              <a:t>Prototypes can only show the user interface screens. </a:t>
            </a:r>
          </a:p>
          <a:p>
            <a:r>
              <a:rPr lang="en-US" sz="2000" dirty="0"/>
              <a:t>When complex logic is involved in developing applications, that logic cannot be depicted in prototypes, as program logic is mostly not visible and cannot be developed in prototypes.</a:t>
            </a:r>
          </a:p>
          <a:p>
            <a:r>
              <a:rPr lang="en-US" sz="2000" dirty="0"/>
              <a:t>Starting with the early procedural programming paradigms, programming has evolved into present day "service-oriented architecture". </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Web Application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spcBef>
                <a:spcPts val="600"/>
              </a:spcBef>
              <a:buNone/>
            </a:pPr>
            <a:r>
              <a:rPr lang="en-US" sz="2000" b="1" dirty="0"/>
              <a:t>Interaction Model</a:t>
            </a:r>
            <a:endParaRPr lang="en-US" sz="2000" dirty="0"/>
          </a:p>
          <a:p>
            <a:pPr>
              <a:lnSpc>
                <a:spcPct val="90000"/>
              </a:lnSpc>
              <a:spcBef>
                <a:spcPts val="600"/>
              </a:spcBef>
              <a:buNone/>
            </a:pPr>
            <a:r>
              <a:rPr lang="en-US" sz="2000" dirty="0"/>
              <a:t>Composed of four elements: </a:t>
            </a:r>
          </a:p>
          <a:p>
            <a:pPr marL="342900" lvl="1" indent="-342900">
              <a:lnSpc>
                <a:spcPct val="90000"/>
              </a:lnSpc>
              <a:spcBef>
                <a:spcPts val="600"/>
              </a:spcBef>
              <a:buFont typeface="Arial" pitchFamily="34" charset="0"/>
              <a:buChar char="•"/>
            </a:pPr>
            <a:r>
              <a:rPr lang="en-US" sz="2000" dirty="0"/>
              <a:t>Use-cases</a:t>
            </a:r>
          </a:p>
          <a:p>
            <a:pPr marL="342900" lvl="1" indent="-342900">
              <a:lnSpc>
                <a:spcPct val="90000"/>
              </a:lnSpc>
              <a:spcBef>
                <a:spcPts val="600"/>
              </a:spcBef>
              <a:buFont typeface="Arial" pitchFamily="34" charset="0"/>
              <a:buChar char="•"/>
            </a:pPr>
            <a:endParaRPr lang="en-US" sz="2000" dirty="0"/>
          </a:p>
          <a:p>
            <a:pPr marL="342900" lvl="1" indent="-342900">
              <a:lnSpc>
                <a:spcPct val="90000"/>
              </a:lnSpc>
              <a:spcBef>
                <a:spcPts val="600"/>
              </a:spcBef>
              <a:buFont typeface="Arial" pitchFamily="34" charset="0"/>
              <a:buChar char="•"/>
            </a:pPr>
            <a:r>
              <a:rPr lang="en-US" sz="2000" dirty="0"/>
              <a:t>Sequence diagrams</a:t>
            </a:r>
          </a:p>
          <a:p>
            <a:pPr marL="342900" lvl="1" indent="-342900">
              <a:lnSpc>
                <a:spcPct val="90000"/>
              </a:lnSpc>
              <a:spcBef>
                <a:spcPts val="600"/>
              </a:spcBef>
              <a:buFont typeface="Arial" pitchFamily="34" charset="0"/>
              <a:buChar char="•"/>
            </a:pPr>
            <a:endParaRPr lang="en-US" sz="2000" dirty="0"/>
          </a:p>
          <a:p>
            <a:pPr marL="342900" lvl="1" indent="-342900">
              <a:lnSpc>
                <a:spcPct val="90000"/>
              </a:lnSpc>
              <a:spcBef>
                <a:spcPts val="600"/>
              </a:spcBef>
              <a:buFont typeface="Arial" pitchFamily="34" charset="0"/>
              <a:buChar char="•"/>
            </a:pPr>
            <a:r>
              <a:rPr lang="en-US" sz="2000" dirty="0"/>
              <a:t>State diagrams  </a:t>
            </a:r>
          </a:p>
          <a:p>
            <a:pPr marL="342900" lvl="1" indent="-342900">
              <a:lnSpc>
                <a:spcPct val="90000"/>
              </a:lnSpc>
              <a:spcBef>
                <a:spcPts val="600"/>
              </a:spcBef>
              <a:buFont typeface="Arial" pitchFamily="34" charset="0"/>
              <a:buChar char="•"/>
            </a:pPr>
            <a:endParaRPr lang="en-US" sz="2000" dirty="0"/>
          </a:p>
          <a:p>
            <a:pPr marL="342900" lvl="1" indent="-342900">
              <a:lnSpc>
                <a:spcPct val="90000"/>
              </a:lnSpc>
              <a:spcBef>
                <a:spcPts val="600"/>
              </a:spcBef>
              <a:buFont typeface="Arial" pitchFamily="34" charset="0"/>
              <a:buChar char="•"/>
            </a:pPr>
            <a:r>
              <a:rPr lang="en-US" sz="2000" dirty="0"/>
              <a:t>User interface prototype</a:t>
            </a:r>
          </a:p>
          <a:p>
            <a:pPr>
              <a:lnSpc>
                <a:spcPct val="90000"/>
              </a:lnSpc>
              <a:spcBef>
                <a:spcPts val="600"/>
              </a:spcBef>
            </a:pPr>
            <a:endParaRPr lang="en-US" sz="2000" dirty="0"/>
          </a:p>
          <a:p>
            <a:pPr lvl="1">
              <a:lnSpc>
                <a:spcPct val="90000"/>
              </a:lnSpc>
            </a:pPr>
            <a:endParaRPr lang="en-US" sz="2000" dirty="0"/>
          </a:p>
          <a:p>
            <a:endParaRPr lang="en-US" sz="2000"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Web Application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spcBef>
                <a:spcPts val="600"/>
              </a:spcBef>
              <a:buNone/>
            </a:pPr>
            <a:r>
              <a:rPr lang="en-US" sz="2000" b="1" dirty="0"/>
              <a:t>Interaction Model - </a:t>
            </a:r>
            <a:r>
              <a:rPr lang="en-US" sz="2000" dirty="0"/>
              <a:t>Sequence diagram</a:t>
            </a:r>
          </a:p>
          <a:p>
            <a:pPr lvl="1">
              <a:lnSpc>
                <a:spcPct val="90000"/>
              </a:lnSpc>
            </a:pPr>
            <a:endParaRPr lang="en-US" sz="2000" dirty="0"/>
          </a:p>
          <a:p>
            <a:endParaRPr lang="en-US" sz="2000" dirty="0"/>
          </a:p>
        </p:txBody>
      </p:sp>
      <p:pic>
        <p:nvPicPr>
          <p:cNvPr id="5" name="Picture 4"/>
          <p:cNvPicPr>
            <a:picLocks noChangeAspect="1" noChangeArrowheads="1"/>
          </p:cNvPicPr>
          <p:nvPr/>
        </p:nvPicPr>
        <p:blipFill>
          <a:blip r:embed="rId3"/>
          <a:srcRect/>
          <a:stretch>
            <a:fillRect/>
          </a:stretch>
        </p:blipFill>
        <p:spPr bwMode="auto">
          <a:xfrm>
            <a:off x="520700" y="921558"/>
            <a:ext cx="7708900" cy="5736417"/>
          </a:xfrm>
          <a:prstGeom prst="rect">
            <a:avLst/>
          </a:prstGeom>
          <a:noFill/>
          <a:ln w="12700">
            <a:noFill/>
            <a:miter lim="800000"/>
            <a:headEnd/>
            <a:tailEnd/>
          </a:ln>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Web Application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spcBef>
                <a:spcPts val="600"/>
              </a:spcBef>
              <a:buNone/>
            </a:pPr>
            <a:r>
              <a:rPr lang="en-US" sz="2000" b="1" dirty="0"/>
              <a:t>Interaction Model - </a:t>
            </a:r>
            <a:r>
              <a:rPr lang="en-US" sz="2000" dirty="0"/>
              <a:t>State diagram</a:t>
            </a:r>
          </a:p>
          <a:p>
            <a:pPr lvl="1">
              <a:lnSpc>
                <a:spcPct val="90000"/>
              </a:lnSpc>
            </a:pPr>
            <a:endParaRPr lang="en-US" sz="2000" dirty="0"/>
          </a:p>
          <a:p>
            <a:endParaRPr lang="en-US" sz="2000" dirty="0"/>
          </a:p>
        </p:txBody>
      </p:sp>
      <p:pic>
        <p:nvPicPr>
          <p:cNvPr id="6" name="Picture 4"/>
          <p:cNvPicPr>
            <a:picLocks noChangeAspect="1" noChangeArrowheads="1"/>
          </p:cNvPicPr>
          <p:nvPr/>
        </p:nvPicPr>
        <p:blipFill>
          <a:blip r:embed="rId3"/>
          <a:srcRect/>
          <a:stretch>
            <a:fillRect/>
          </a:stretch>
        </p:blipFill>
        <p:spPr bwMode="auto">
          <a:xfrm>
            <a:off x="1066800" y="990600"/>
            <a:ext cx="7622949" cy="5791200"/>
          </a:xfrm>
          <a:prstGeom prst="rect">
            <a:avLst/>
          </a:prstGeom>
          <a:noFill/>
          <a:ln w="12700">
            <a:noFill/>
            <a:miter lim="800000"/>
            <a:headEnd/>
            <a:tailEnd/>
          </a:ln>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Web Application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spcBef>
                <a:spcPts val="600"/>
              </a:spcBef>
              <a:buNone/>
            </a:pPr>
            <a:r>
              <a:rPr lang="en-US" sz="2000" b="1" dirty="0"/>
              <a:t>Functional Model</a:t>
            </a:r>
            <a:endParaRPr lang="en-US" sz="2000" dirty="0"/>
          </a:p>
          <a:p>
            <a:pPr>
              <a:spcBef>
                <a:spcPts val="300"/>
              </a:spcBef>
            </a:pPr>
            <a:r>
              <a:rPr lang="en-US" sz="2000" dirty="0"/>
              <a:t>The functional model addresses two processing elements of the WebApp</a:t>
            </a:r>
          </a:p>
          <a:p>
            <a:pPr lvl="1">
              <a:spcBef>
                <a:spcPts val="300"/>
              </a:spcBef>
            </a:pPr>
            <a:r>
              <a:rPr lang="en-US" sz="2000" dirty="0"/>
              <a:t>User observable functionality that is delivered by the WebApp to end-users</a:t>
            </a:r>
          </a:p>
          <a:p>
            <a:pPr lvl="1">
              <a:spcBef>
                <a:spcPts val="300"/>
              </a:spcBef>
            </a:pPr>
            <a:r>
              <a:rPr lang="en-US" sz="2000" dirty="0"/>
              <a:t>The operations contained within analysis classes that implement behaviors associated with the class. </a:t>
            </a:r>
          </a:p>
          <a:p>
            <a:pPr>
              <a:spcBef>
                <a:spcPts val="300"/>
              </a:spcBef>
            </a:pPr>
            <a:r>
              <a:rPr lang="en-US" sz="2000" dirty="0"/>
              <a:t>An activity diagram can be used to represent processing flow</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Web Application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spcBef>
                <a:spcPts val="600"/>
              </a:spcBef>
              <a:buNone/>
            </a:pPr>
            <a:r>
              <a:rPr lang="en-US" sz="2000" b="1" dirty="0"/>
              <a:t>Functional Model - </a:t>
            </a:r>
            <a:r>
              <a:rPr lang="en-US" sz="2000" dirty="0"/>
              <a:t>Activity diagram</a:t>
            </a:r>
          </a:p>
          <a:p>
            <a:pPr lvl="1">
              <a:lnSpc>
                <a:spcPct val="90000"/>
              </a:lnSpc>
            </a:pPr>
            <a:endParaRPr lang="en-US" sz="2000" dirty="0"/>
          </a:p>
          <a:p>
            <a:endParaRPr lang="en-US" sz="2000" dirty="0"/>
          </a:p>
        </p:txBody>
      </p:sp>
      <p:pic>
        <p:nvPicPr>
          <p:cNvPr id="5" name="Picture 4"/>
          <p:cNvPicPr>
            <a:picLocks noChangeAspect="1" noChangeArrowheads="1"/>
          </p:cNvPicPr>
          <p:nvPr/>
        </p:nvPicPr>
        <p:blipFill>
          <a:blip r:embed="rId3"/>
          <a:srcRect/>
          <a:stretch>
            <a:fillRect/>
          </a:stretch>
        </p:blipFill>
        <p:spPr bwMode="auto">
          <a:xfrm>
            <a:off x="4265824" y="533400"/>
            <a:ext cx="3354176" cy="6248400"/>
          </a:xfrm>
          <a:prstGeom prst="rect">
            <a:avLst/>
          </a:prstGeom>
          <a:noFill/>
          <a:ln w="12700">
            <a:noFill/>
            <a:miter lim="800000"/>
            <a:headEnd/>
            <a:tailEnd/>
          </a:ln>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Web Application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spcBef>
                <a:spcPts val="600"/>
              </a:spcBef>
              <a:buNone/>
            </a:pPr>
            <a:r>
              <a:rPr lang="en-US" sz="2000" b="1" dirty="0"/>
              <a:t>Configuration Model</a:t>
            </a:r>
            <a:endParaRPr lang="en-US" sz="2000" dirty="0"/>
          </a:p>
          <a:p>
            <a:pPr>
              <a:spcBef>
                <a:spcPts val="300"/>
              </a:spcBef>
            </a:pPr>
            <a:r>
              <a:rPr lang="en-US" sz="2000" dirty="0"/>
              <a:t>Server-side</a:t>
            </a:r>
          </a:p>
          <a:p>
            <a:pPr lvl="1">
              <a:spcBef>
                <a:spcPts val="300"/>
              </a:spcBef>
            </a:pPr>
            <a:r>
              <a:rPr lang="en-US" sz="2000" dirty="0"/>
              <a:t>Server hardware and operating system environment must be specified</a:t>
            </a:r>
          </a:p>
          <a:p>
            <a:pPr lvl="1">
              <a:spcBef>
                <a:spcPts val="300"/>
              </a:spcBef>
            </a:pPr>
            <a:r>
              <a:rPr lang="en-US" sz="2000" dirty="0"/>
              <a:t>Interoperability considerations on the server-side must be considered</a:t>
            </a:r>
          </a:p>
          <a:p>
            <a:pPr lvl="1">
              <a:spcBef>
                <a:spcPts val="300"/>
              </a:spcBef>
            </a:pPr>
            <a:r>
              <a:rPr lang="en-US" sz="2000" dirty="0"/>
              <a:t>Appropriate interfaces, communication protocols and related collaborative information must be specified</a:t>
            </a:r>
          </a:p>
          <a:p>
            <a:pPr lvl="1">
              <a:spcBef>
                <a:spcPts val="300"/>
              </a:spcBef>
              <a:buNone/>
            </a:pPr>
            <a:endParaRPr lang="en-US" sz="2000" dirty="0"/>
          </a:p>
          <a:p>
            <a:pPr>
              <a:spcBef>
                <a:spcPts val="300"/>
              </a:spcBef>
            </a:pPr>
            <a:r>
              <a:rPr lang="en-US" sz="2000" dirty="0"/>
              <a:t>Client-side</a:t>
            </a:r>
          </a:p>
          <a:p>
            <a:pPr lvl="1">
              <a:spcBef>
                <a:spcPts val="300"/>
              </a:spcBef>
            </a:pPr>
            <a:r>
              <a:rPr lang="en-US" sz="2000" dirty="0"/>
              <a:t>Browser configuration issues must be identified</a:t>
            </a:r>
          </a:p>
          <a:p>
            <a:pPr lvl="1">
              <a:spcBef>
                <a:spcPts val="300"/>
              </a:spcBef>
            </a:pPr>
            <a:r>
              <a:rPr lang="en-US" sz="2000" dirty="0"/>
              <a:t>Testing requirements should be defined</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Web Application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spcBef>
                <a:spcPts val="600"/>
              </a:spcBef>
              <a:buNone/>
            </a:pPr>
            <a:r>
              <a:rPr lang="en-US" sz="2000" b="1" dirty="0"/>
              <a:t>Navigation Modeling</a:t>
            </a:r>
            <a:endParaRPr lang="en-US" sz="2000" dirty="0"/>
          </a:p>
          <a:p>
            <a:pPr>
              <a:lnSpc>
                <a:spcPct val="90000"/>
              </a:lnSpc>
              <a:spcBef>
                <a:spcPts val="600"/>
              </a:spcBef>
            </a:pPr>
            <a:r>
              <a:rPr lang="en-US" sz="2000" dirty="0"/>
              <a:t>Should certain elements be easier to reach (require fewer navigation steps) than others? What is the priority for presentation?</a:t>
            </a:r>
          </a:p>
          <a:p>
            <a:pPr>
              <a:lnSpc>
                <a:spcPct val="90000"/>
              </a:lnSpc>
              <a:spcBef>
                <a:spcPts val="300"/>
              </a:spcBef>
            </a:pPr>
            <a:endParaRPr lang="en-US" sz="2000" dirty="0"/>
          </a:p>
          <a:p>
            <a:pPr>
              <a:lnSpc>
                <a:spcPct val="90000"/>
              </a:lnSpc>
              <a:spcBef>
                <a:spcPts val="300"/>
              </a:spcBef>
            </a:pPr>
            <a:r>
              <a:rPr lang="en-US" sz="2000" dirty="0"/>
              <a:t>Should certain elements be emphasized to force users to navigate in their direction?</a:t>
            </a:r>
          </a:p>
          <a:p>
            <a:pPr>
              <a:lnSpc>
                <a:spcPct val="90000"/>
              </a:lnSpc>
            </a:pPr>
            <a:endParaRPr lang="en-US" sz="2000" dirty="0"/>
          </a:p>
          <a:p>
            <a:pPr>
              <a:lnSpc>
                <a:spcPct val="90000"/>
              </a:lnSpc>
            </a:pPr>
            <a:r>
              <a:rPr lang="en-US" sz="2000" dirty="0"/>
              <a:t>How should navigation errors be handled?</a:t>
            </a:r>
          </a:p>
          <a:p>
            <a:pPr>
              <a:lnSpc>
                <a:spcPct val="90000"/>
              </a:lnSpc>
            </a:pPr>
            <a:endParaRPr lang="en-US" sz="2000" dirty="0"/>
          </a:p>
          <a:p>
            <a:pPr>
              <a:lnSpc>
                <a:spcPct val="90000"/>
              </a:lnSpc>
            </a:pPr>
            <a:r>
              <a:rPr lang="en-US" sz="2000" dirty="0"/>
              <a:t>Should navigation to related groups of elements be given priority over navigation to a specific element. </a:t>
            </a:r>
          </a:p>
          <a:p>
            <a:pPr>
              <a:lnSpc>
                <a:spcPct val="90000"/>
              </a:lnSpc>
            </a:pPr>
            <a:endParaRPr lang="en-US" sz="2000" dirty="0"/>
          </a:p>
          <a:p>
            <a:pPr>
              <a:lnSpc>
                <a:spcPct val="90000"/>
              </a:lnSpc>
            </a:pPr>
            <a:r>
              <a:rPr lang="en-US" sz="2000" dirty="0"/>
              <a:t>Should navigation be accomplished via links, via search-based access, or by some other means?</a:t>
            </a:r>
          </a:p>
          <a:p>
            <a:pPr>
              <a:lnSpc>
                <a:spcPct val="90000"/>
              </a:lnSpc>
            </a:pPr>
            <a:endParaRPr lang="en-US" sz="2000" dirty="0"/>
          </a:p>
          <a:p>
            <a:pPr>
              <a:lnSpc>
                <a:spcPct val="90000"/>
              </a:lnSpc>
            </a:pPr>
            <a:r>
              <a:rPr lang="en-US" sz="2000" dirty="0"/>
              <a:t>Should certain elements be presented to users based on the context of previous navigation actions?</a:t>
            </a:r>
          </a:p>
          <a:p>
            <a:pPr>
              <a:lnSpc>
                <a:spcPct val="90000"/>
              </a:lnSpc>
            </a:pPr>
            <a:endParaRPr lang="en-US" sz="2000" dirty="0"/>
          </a:p>
          <a:p>
            <a:pPr>
              <a:lnSpc>
                <a:spcPct val="90000"/>
              </a:lnSpc>
            </a:pPr>
            <a:r>
              <a:rPr lang="en-US" sz="2000" dirty="0"/>
              <a:t>Should a navigation log be maintained for users?</a:t>
            </a:r>
          </a:p>
          <a:p>
            <a:pPr>
              <a:spcBef>
                <a:spcPts val="300"/>
              </a:spcBef>
            </a:pPr>
            <a:endParaRPr lang="en-US" sz="2000"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Web Application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spcBef>
                <a:spcPts val="600"/>
              </a:spcBef>
              <a:buNone/>
            </a:pPr>
            <a:r>
              <a:rPr lang="en-US" sz="2000" b="1" dirty="0"/>
              <a:t>Navigation Modeling</a:t>
            </a:r>
            <a:endParaRPr lang="en-US" sz="2000" dirty="0"/>
          </a:p>
          <a:p>
            <a:pPr>
              <a:spcBef>
                <a:spcPts val="300"/>
              </a:spcBef>
            </a:pPr>
            <a:r>
              <a:rPr lang="en-US" sz="2000" dirty="0"/>
              <a:t>Should a full navigation map or menu (as opposed to a single “back” link or directed pointer be available at every point in a user’s interaction?</a:t>
            </a:r>
          </a:p>
          <a:p>
            <a:endParaRPr lang="en-US" sz="2000" dirty="0"/>
          </a:p>
          <a:p>
            <a:r>
              <a:rPr lang="en-US" sz="2000" dirty="0"/>
              <a:t>Should navigation design be driven by the most commonly expected user behaviors or by the perceived importance of the defined WebApp elements?</a:t>
            </a:r>
          </a:p>
          <a:p>
            <a:endParaRPr lang="en-US" sz="2000" dirty="0"/>
          </a:p>
          <a:p>
            <a:r>
              <a:rPr lang="en-US" sz="2000" dirty="0"/>
              <a:t>Can a user “store” his previous navigation through the WebApp to expedite future usage?</a:t>
            </a:r>
          </a:p>
          <a:p>
            <a:endParaRPr lang="en-US" sz="2000" dirty="0"/>
          </a:p>
          <a:p>
            <a:r>
              <a:rPr lang="en-US" sz="2000" dirty="0"/>
              <a:t>For which user category should optimal navigation be designed?</a:t>
            </a:r>
          </a:p>
          <a:p>
            <a:endParaRPr lang="en-US" sz="2000" dirty="0"/>
          </a:p>
          <a:p>
            <a:r>
              <a:rPr lang="en-US" sz="2000" dirty="0"/>
              <a:t>How should links external to the WebApp be handled, whether it is by overlaying the existing browser window or as a new browser window or as a separate frame?</a:t>
            </a:r>
          </a:p>
          <a:p>
            <a:pPr>
              <a:lnSpc>
                <a:spcPct val="90000"/>
              </a:lnSpc>
            </a:pPr>
            <a:endParaRPr lang="en-US" sz="2000" dirty="0"/>
          </a:p>
          <a:p>
            <a:pPr lvl="1">
              <a:spcBef>
                <a:spcPts val="300"/>
              </a:spcBef>
            </a:pPr>
            <a:endParaRPr lang="en-US" sz="2000"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Concurrent Engineering in Software Design</a:t>
            </a:r>
            <a:endParaRPr lang="en-IN" sz="3200" dirty="0"/>
          </a:p>
        </p:txBody>
      </p:sp>
      <p:sp>
        <p:nvSpPr>
          <p:cNvPr id="3" name="Content Placeholder 2"/>
          <p:cNvSpPr>
            <a:spLocks noGrp="1"/>
          </p:cNvSpPr>
          <p:nvPr>
            <p:ph idx="1"/>
          </p:nvPr>
        </p:nvSpPr>
        <p:spPr>
          <a:xfrm>
            <a:off x="152400" y="478808"/>
            <a:ext cx="8839200" cy="6172200"/>
          </a:xfrm>
        </p:spPr>
        <p:txBody>
          <a:bodyPr>
            <a:noAutofit/>
          </a:bodyPr>
          <a:lstStyle/>
          <a:p>
            <a:r>
              <a:rPr lang="en-US" sz="2000" dirty="0"/>
              <a:t>Concurrent engineering deals with taking advance information from an earlier stage for a later stage in project, so that both the stages can be performed simultaneously. </a:t>
            </a:r>
          </a:p>
          <a:p>
            <a:r>
              <a:rPr lang="en-US" sz="2000" dirty="0"/>
              <a:t>Though project activities are planned ahead in time, most often there are dependencies between a previous task and the next task in line. </a:t>
            </a:r>
          </a:p>
          <a:p>
            <a:r>
              <a:rPr lang="en-US" sz="2000" dirty="0"/>
              <a:t>So, the latter task cannot start until the previous task finishes. </a:t>
            </a:r>
          </a:p>
          <a:p>
            <a:r>
              <a:rPr lang="en-US" sz="2000" dirty="0"/>
              <a:t>That is why it is significant to be aware that it is not feasible to initiate developing an application until its design is complete. </a:t>
            </a:r>
          </a:p>
          <a:p>
            <a:r>
              <a:rPr lang="en-US" sz="2000" dirty="0"/>
              <a:t>Moreover, the development will depend on the design. </a:t>
            </a:r>
          </a:p>
          <a:p>
            <a:r>
              <a:rPr lang="en-US" sz="2000" dirty="0"/>
              <a:t>Until all details about design are made, development cannot be started. </a:t>
            </a:r>
          </a:p>
          <a:p>
            <a:r>
              <a:rPr lang="en-US" sz="2000" dirty="0"/>
              <a:t>So, the development team cannot start their job until they have a software design in their hands.</a:t>
            </a:r>
          </a:p>
          <a:p>
            <a:r>
              <a:rPr lang="en-US" sz="2000" dirty="0"/>
              <a:t> Still some aspects about latter tasks can be done in advance. </a:t>
            </a:r>
          </a:p>
          <a:p>
            <a:r>
              <a:rPr lang="en-US" sz="2000" dirty="0"/>
              <a:t>For instance, what development language will be used and how the application can be partitioned for development work can be decided at the design stage itself. </a:t>
            </a:r>
          </a:p>
          <a:p>
            <a:r>
              <a:rPr lang="en-US" sz="2000" dirty="0"/>
              <a:t>Similarly, how maintenance and support functions will be done for the application can be determined at the design stage itself. </a:t>
            </a:r>
          </a:p>
          <a:p>
            <a:r>
              <a:rPr lang="en-US" sz="2000" dirty="0"/>
              <a:t>Knowing in advance helps in taking care of issues that may arise in later stages.</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1259420" y="4267200"/>
            <a:ext cx="6189130" cy="2590799"/>
          </a:xfrm>
          <a:prstGeom prst="rect">
            <a:avLst/>
          </a:prstGeom>
          <a:noFill/>
          <a:ln w="9525">
            <a:noFill/>
            <a:miter lim="800000"/>
            <a:headEnd/>
            <a:tailEnd/>
          </a:ln>
          <a:effectLst/>
        </p:spPr>
      </p:pic>
      <p:sp>
        <p:nvSpPr>
          <p:cNvPr id="2" name="Title 1"/>
          <p:cNvSpPr>
            <a:spLocks noGrp="1"/>
          </p:cNvSpPr>
          <p:nvPr>
            <p:ph type="title"/>
          </p:nvPr>
        </p:nvSpPr>
        <p:spPr>
          <a:xfrm>
            <a:off x="457200" y="0"/>
            <a:ext cx="8229600" cy="609600"/>
          </a:xfrm>
        </p:spPr>
        <p:txBody>
          <a:bodyPr>
            <a:normAutofit/>
          </a:bodyPr>
          <a:lstStyle/>
          <a:p>
            <a:r>
              <a:rPr lang="en-US" sz="3200" dirty="0"/>
              <a:t>Design Life-Cycle Management</a:t>
            </a:r>
            <a:endParaRPr lang="en-IN" sz="3200" dirty="0"/>
          </a:p>
        </p:txBody>
      </p:sp>
      <p:sp>
        <p:nvSpPr>
          <p:cNvPr id="3" name="Content Placeholder 2"/>
          <p:cNvSpPr>
            <a:spLocks noGrp="1"/>
          </p:cNvSpPr>
          <p:nvPr>
            <p:ph idx="1"/>
          </p:nvPr>
        </p:nvSpPr>
        <p:spPr>
          <a:xfrm>
            <a:off x="152400" y="478808"/>
            <a:ext cx="8839200" cy="6172200"/>
          </a:xfrm>
        </p:spPr>
        <p:txBody>
          <a:bodyPr>
            <a:noAutofit/>
          </a:bodyPr>
          <a:lstStyle/>
          <a:p>
            <a:r>
              <a:rPr lang="en-US" sz="2000" dirty="0"/>
              <a:t>Software requirements go through design process steps to become a full-fledged software design. </a:t>
            </a:r>
          </a:p>
          <a:p>
            <a:r>
              <a:rPr lang="en-US" sz="2000" dirty="0"/>
              <a:t>At the high level, system analysis is performed. </a:t>
            </a:r>
          </a:p>
          <a:p>
            <a:r>
              <a:rPr lang="en-US" sz="2000" dirty="0"/>
              <a:t>System analysis includes a study of requirements and finding feasibility of converting them into software design. </a:t>
            </a:r>
          </a:p>
          <a:p>
            <a:r>
              <a:rPr lang="en-US" sz="2000" dirty="0"/>
              <a:t>Once the feasibility is done, then the actual software design is made. </a:t>
            </a:r>
          </a:p>
          <a:p>
            <a:r>
              <a:rPr lang="en-US" sz="2000" dirty="0"/>
              <a:t>The software design is in the form of activity diagrams, use cases, prototypes, etc. </a:t>
            </a:r>
          </a:p>
          <a:p>
            <a:r>
              <a:rPr lang="en-US" sz="2000" dirty="0"/>
              <a:t>Once the design process is complete, these design documents are verified and validated through design reviews. </a:t>
            </a:r>
          </a:p>
          <a:p>
            <a:r>
              <a:rPr lang="en-US" sz="2000" dirty="0"/>
              <a:t>Once the design is reviewed and approved, then the design phase is over (Figure below – Software Design Life Cycle).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Design</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buNone/>
            </a:pPr>
            <a:r>
              <a:rPr lang="en-US" sz="2000" b="1" dirty="0"/>
              <a:t>Design Types – Design Reuse</a:t>
            </a:r>
          </a:p>
          <a:p>
            <a:r>
              <a:rPr lang="en-US" sz="2000" dirty="0"/>
              <a:t>For large software products, the design can be broken into many design parts representing each module of the product. </a:t>
            </a:r>
          </a:p>
          <a:p>
            <a:r>
              <a:rPr lang="en-US" sz="2000" dirty="0"/>
              <a:t>Each of these design modules contain a lot of design information that can be represented as design components. </a:t>
            </a:r>
          </a:p>
          <a:p>
            <a:r>
              <a:rPr lang="en-US" sz="2000" dirty="0"/>
              <a:t>Many details inside these design components can be repeated inside different components. </a:t>
            </a:r>
          </a:p>
          <a:p>
            <a:r>
              <a:rPr lang="en-US" sz="2000" dirty="0"/>
              <a:t>If a standard method of representing the same information can be used for these components, then it is possible to use these pieces of information in many components by reusing them. </a:t>
            </a:r>
          </a:p>
          <a:p>
            <a:r>
              <a:rPr lang="en-US" sz="2000" dirty="0"/>
              <a:t>It will reduce effort in designing the product. </a:t>
            </a:r>
          </a:p>
          <a:p>
            <a:r>
              <a:rPr lang="en-US" sz="2000" dirty="0"/>
              <a:t>This method of design reuse is known as internal design reuse.</a:t>
            </a:r>
          </a:p>
          <a:p>
            <a:r>
              <a:rPr lang="en-US" sz="2000" dirty="0"/>
              <a:t>A more potent design reuse is becoming available after the advent of the open source paradigm and SOA. </a:t>
            </a:r>
          </a:p>
          <a:p>
            <a:r>
              <a:rPr lang="en-US" sz="2000" dirty="0"/>
              <a:t>In the case of open source, the design reuse is in fact a case of copying existing design and then using it exactly as it is or modifying it to suit the needs. </a:t>
            </a:r>
          </a:p>
          <a:p>
            <a:r>
              <a:rPr lang="en-US" sz="2000" dirty="0"/>
              <a:t>But in the case of SOA, there is no copying or modifying a software design. </a:t>
            </a:r>
          </a:p>
          <a:p>
            <a:r>
              <a:rPr lang="en-US" sz="2000" dirty="0"/>
              <a:t>The existing design is utilized as it is. </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REFERENCES</a:t>
            </a:r>
          </a:p>
        </p:txBody>
      </p:sp>
      <p:sp>
        <p:nvSpPr>
          <p:cNvPr id="3" name="Content Placeholder 2"/>
          <p:cNvSpPr>
            <a:spLocks noGrp="1"/>
          </p:cNvSpPr>
          <p:nvPr>
            <p:ph idx="1"/>
          </p:nvPr>
        </p:nvSpPr>
        <p:spPr>
          <a:xfrm>
            <a:off x="152400" y="914400"/>
            <a:ext cx="8839200" cy="5791200"/>
          </a:xfrm>
        </p:spPr>
        <p:txBody>
          <a:bodyPr>
            <a:normAutofit/>
          </a:bodyPr>
          <a:lstStyle/>
          <a:p>
            <a:r>
              <a:rPr lang="en-US" sz="2000" dirty="0"/>
              <a:t>Ashfaque Ahmed, Software Project Management: A Process-driven approach, Boca Raton, Fla: CRC Press, 2012</a:t>
            </a:r>
          </a:p>
          <a:p>
            <a:endParaRPr lang="en-US" sz="2000" dirty="0"/>
          </a:p>
          <a:p>
            <a:r>
              <a:rPr lang="en-US" sz="2000" dirty="0"/>
              <a:t>Roger S. Pressman, Software Engineering – A Practitioner Approach, 6</a:t>
            </a:r>
            <a:r>
              <a:rPr lang="en-US" sz="2000" baseline="30000" dirty="0"/>
              <a:t>th</a:t>
            </a:r>
            <a:r>
              <a:rPr lang="en-US" sz="2000" dirty="0"/>
              <a:t> ed., McGraw Hill, 2005</a:t>
            </a:r>
          </a:p>
          <a:p>
            <a:endParaRPr lang="en-US" sz="2000" dirty="0"/>
          </a:p>
          <a:p>
            <a:r>
              <a:rPr lang="en-US" sz="2000" dirty="0"/>
              <a:t>Ian Somerville, Software Engineering, 8</a:t>
            </a:r>
            <a:r>
              <a:rPr lang="en-US" sz="2000" baseline="30000" dirty="0"/>
              <a:t>th</a:t>
            </a:r>
            <a:r>
              <a:rPr lang="en-US" sz="2000" dirty="0"/>
              <a:t> ed., Pearson Education, 2010</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819400"/>
            <a:ext cx="7498080" cy="1143000"/>
          </a:xfrm>
        </p:spPr>
        <p:txBody>
          <a:bodyPr/>
          <a:lstStyle/>
          <a:p>
            <a:r>
              <a:rPr lang="en-US" dirty="0"/>
              <a:t>THANK YOU</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Design</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buNone/>
            </a:pPr>
            <a:r>
              <a:rPr lang="en-US" sz="2000" b="1" dirty="0"/>
              <a:t>Design Types – Design Reuse</a:t>
            </a:r>
          </a:p>
          <a:p>
            <a:r>
              <a:rPr lang="en-US" sz="2000" dirty="0"/>
              <a:t>In addition, there is no process of buying the application/component whose design is required. </a:t>
            </a:r>
          </a:p>
          <a:p>
            <a:r>
              <a:rPr lang="en-US" sz="2000" dirty="0"/>
              <a:t>There is simply buying a service from the owner of the application/component and using that service in building the application. </a:t>
            </a:r>
          </a:p>
          <a:p>
            <a:r>
              <a:rPr lang="en-US" sz="2000" dirty="0"/>
              <a:t>The owner of that application/component publishes full details as to how to integrate with the application for the according application/component. </a:t>
            </a:r>
          </a:p>
          <a:p>
            <a:r>
              <a:rPr lang="en-US" sz="2000" dirty="0"/>
              <a:t>The full interface details are provided by the owner. </a:t>
            </a:r>
          </a:p>
          <a:p>
            <a:r>
              <a:rPr lang="en-US" sz="2000" dirty="0"/>
              <a:t>Using this information, the design is done for the application. </a:t>
            </a:r>
          </a:p>
          <a:p>
            <a:r>
              <a:rPr lang="en-US" sz="2000" dirty="0"/>
              <a:t>There is an assumption that as if the application/component provided as a service is available and the application uses this application/component.</a:t>
            </a:r>
          </a:p>
          <a:p>
            <a:r>
              <a:rPr lang="en-US" sz="2000" dirty="0"/>
              <a:t>SOA is indeed leading to a reuse model that is going to transform the world of computing and the lives in years to come.</a:t>
            </a:r>
          </a:p>
          <a:p>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Design</a:t>
            </a:r>
            <a:endParaRPr lang="en-IN" sz="3200" dirty="0"/>
          </a:p>
        </p:txBody>
      </p:sp>
      <p:sp>
        <p:nvSpPr>
          <p:cNvPr id="3" name="Content Placeholder 2"/>
          <p:cNvSpPr>
            <a:spLocks noGrp="1"/>
          </p:cNvSpPr>
          <p:nvPr>
            <p:ph idx="1"/>
          </p:nvPr>
        </p:nvSpPr>
        <p:spPr>
          <a:xfrm>
            <a:off x="152400" y="457200"/>
            <a:ext cx="8839200" cy="6172200"/>
          </a:xfrm>
        </p:spPr>
        <p:txBody>
          <a:bodyPr>
            <a:noAutofit/>
          </a:bodyPr>
          <a:lstStyle/>
          <a:p>
            <a:pPr>
              <a:buNone/>
            </a:pPr>
            <a:r>
              <a:rPr lang="en-US" sz="2000" b="1" dirty="0"/>
              <a:t>Design Types – Structural Models</a:t>
            </a:r>
          </a:p>
          <a:p>
            <a:r>
              <a:rPr lang="en-US" sz="2000" dirty="0"/>
              <a:t>Most software applications are built using components. </a:t>
            </a:r>
          </a:p>
          <a:p>
            <a:r>
              <a:rPr lang="en-US" sz="2000" dirty="0"/>
              <a:t>At the bottom are the smallest units of functions and procedures in a software application. </a:t>
            </a:r>
          </a:p>
          <a:p>
            <a:r>
              <a:rPr lang="en-US" sz="2000" dirty="0"/>
              <a:t>These functions are contained within classes or packages depending on the programming language used. </a:t>
            </a:r>
          </a:p>
          <a:p>
            <a:r>
              <a:rPr lang="en-US" sz="2000" dirty="0"/>
              <a:t>Many classes together build a component. </a:t>
            </a:r>
          </a:p>
          <a:p>
            <a:r>
              <a:rPr lang="en-US" sz="2000" dirty="0"/>
              <a:t>Components in turn make modules. Modules in turn make the complete application. </a:t>
            </a:r>
          </a:p>
          <a:p>
            <a:r>
              <a:rPr lang="en-US" sz="2000" dirty="0"/>
              <a:t>For ease of working, maintenance, and breaking development tasks to allocate to group of developers, it is essential that an application is broken down into manageable parts. </a:t>
            </a:r>
          </a:p>
          <a:p>
            <a:r>
              <a:rPr lang="en-US" sz="2000" dirty="0"/>
              <a:t>Breaking into parts for an application can best be done using a structural analysis.</a:t>
            </a:r>
          </a:p>
          <a:p>
            <a:r>
              <a:rPr lang="en-US" sz="2000" dirty="0"/>
              <a:t>From requirement specifications, a feature set is made to decide what features will be in the application. </a:t>
            </a:r>
          </a:p>
          <a:p>
            <a:r>
              <a:rPr lang="en-US" sz="2000" dirty="0"/>
              <a:t>This feature set is analyzed and broken down into smaller sets of features, which will go into different modules. </a:t>
            </a:r>
          </a:p>
          <a:p>
            <a:r>
              <a:rPr lang="en-US" sz="2000" dirty="0"/>
              <a:t>This is represented in a structural model of the application.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Design</a:t>
            </a:r>
            <a:endParaRPr lang="en-IN" sz="3200" dirty="0"/>
          </a:p>
        </p:txBody>
      </p:sp>
      <p:sp>
        <p:nvSpPr>
          <p:cNvPr id="3" name="Content Placeholder 2"/>
          <p:cNvSpPr>
            <a:spLocks noGrp="1"/>
          </p:cNvSpPr>
          <p:nvPr>
            <p:ph idx="1"/>
          </p:nvPr>
        </p:nvSpPr>
        <p:spPr>
          <a:xfrm>
            <a:off x="152400" y="457200"/>
            <a:ext cx="8839200" cy="6172200"/>
          </a:xfrm>
        </p:spPr>
        <p:txBody>
          <a:bodyPr>
            <a:noAutofit/>
          </a:bodyPr>
          <a:lstStyle/>
          <a:p>
            <a:pPr>
              <a:buNone/>
            </a:pPr>
            <a:r>
              <a:rPr lang="en-US" sz="2000" b="1" dirty="0"/>
              <a:t>Design Types – Object-oriented Design</a:t>
            </a:r>
          </a:p>
          <a:p>
            <a:r>
              <a:rPr lang="en-US" sz="2000" dirty="0"/>
              <a:t>It has always been difficult to represent business entities and business information flow in a software model. </a:t>
            </a:r>
          </a:p>
          <a:p>
            <a:r>
              <a:rPr lang="en-US" sz="2000" dirty="0"/>
              <a:t>With object-oriented design, this problem was solved. </a:t>
            </a:r>
          </a:p>
          <a:p>
            <a:r>
              <a:rPr lang="en-US" sz="2000" dirty="0"/>
              <a:t>Business entities are represented as objects in the object- oriented software design. </a:t>
            </a:r>
          </a:p>
          <a:p>
            <a:r>
              <a:rPr lang="en-US" sz="2000" dirty="0"/>
              <a:t>Properties of these objects are made in such a way that they are similar to the properties of the business entities. </a:t>
            </a:r>
          </a:p>
          <a:p>
            <a:r>
              <a:rPr lang="en-US" sz="2000" dirty="0"/>
              <a:t>These objects are instantiated from classes in the form of child classes. </a:t>
            </a:r>
          </a:p>
          <a:p>
            <a:r>
              <a:rPr lang="en-US" sz="2000" dirty="0"/>
              <a:t>These child classes inherit all the properties of their parent class, and they can have some more properties of their own in addition. </a:t>
            </a:r>
          </a:p>
          <a:p>
            <a:r>
              <a:rPr lang="en-US" sz="2000" dirty="0"/>
              <a:t>So if we have a group of similar objects with somewhat different properties, then we can implement classes in such a way that a base parent class has child classes with different properties. </a:t>
            </a:r>
          </a:p>
          <a:p>
            <a:r>
              <a:rPr lang="en-US" sz="2000" dirty="0"/>
              <a:t>This concept aligns very much to the real-world scenarios. </a:t>
            </a:r>
          </a:p>
          <a:p>
            <a:r>
              <a:rPr lang="en-US" sz="2000" dirty="0"/>
              <a:t>Object-oriented design takes input from use cases, activity diagrams, user interfaces etc.</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Design</a:t>
            </a:r>
            <a:endParaRPr lang="en-IN" sz="3200" dirty="0"/>
          </a:p>
        </p:txBody>
      </p:sp>
      <p:sp>
        <p:nvSpPr>
          <p:cNvPr id="3" name="Content Placeholder 2"/>
          <p:cNvSpPr>
            <a:spLocks noGrp="1"/>
          </p:cNvSpPr>
          <p:nvPr>
            <p:ph idx="1"/>
          </p:nvPr>
        </p:nvSpPr>
        <p:spPr>
          <a:xfrm>
            <a:off x="152400" y="457200"/>
            <a:ext cx="8839200" cy="6172200"/>
          </a:xfrm>
        </p:spPr>
        <p:txBody>
          <a:bodyPr>
            <a:noAutofit/>
          </a:bodyPr>
          <a:lstStyle/>
          <a:p>
            <a:pPr>
              <a:buNone/>
            </a:pPr>
            <a:r>
              <a:rPr lang="en-US" sz="2000" b="1" dirty="0"/>
              <a:t>Design Types – Systems Analysis</a:t>
            </a:r>
          </a:p>
          <a:p>
            <a:r>
              <a:rPr lang="en-US" sz="2000" dirty="0"/>
              <a:t>System analysis is the process of finding solutions in the form of a system designed from the inputs coming from business needs. </a:t>
            </a:r>
          </a:p>
          <a:p>
            <a:r>
              <a:rPr lang="en-US" sz="2000" dirty="0"/>
              <a:t>The fundamental question addressed in system analysis is whether a business scenario can be converted into a software application, so that the user can use the software application to do his routine business tasks. </a:t>
            </a:r>
          </a:p>
          <a:p>
            <a:r>
              <a:rPr lang="en-US" sz="2000" dirty="0"/>
              <a:t>For instance, a person may want to access his bank account using an Internet connection to the online web site of the bank. </a:t>
            </a:r>
          </a:p>
          <a:p>
            <a:r>
              <a:rPr lang="en-US" sz="2000" dirty="0"/>
              <a:t>This scenario calls for many things that are involved in the whole chain of objects and events. </a:t>
            </a:r>
          </a:p>
          <a:p>
            <a:r>
              <a:rPr lang="en-US" sz="2000" dirty="0"/>
              <a:t>The system analysis will be concerned with user activities, what objects on the web site act with user activities, how these objects interact with the underlying software system of the bank, and how connections are made between the user and the website and between the website and the bank system. </a:t>
            </a:r>
          </a:p>
          <a:p>
            <a:r>
              <a:rPr lang="en-US" sz="2000" dirty="0"/>
              <a:t>System analysis will analyze all these things. </a:t>
            </a:r>
          </a:p>
          <a:p>
            <a:r>
              <a:rPr lang="en-US" sz="2000" dirty="0"/>
              <a:t>Based on the analysis, a system model can be made that will be used in developing the application.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Design</a:t>
            </a:r>
            <a:endParaRPr lang="en-IN" sz="3200" dirty="0"/>
          </a:p>
        </p:txBody>
      </p:sp>
      <p:sp>
        <p:nvSpPr>
          <p:cNvPr id="3" name="Content Placeholder 2"/>
          <p:cNvSpPr>
            <a:spLocks noGrp="1"/>
          </p:cNvSpPr>
          <p:nvPr>
            <p:ph idx="1"/>
          </p:nvPr>
        </p:nvSpPr>
        <p:spPr>
          <a:xfrm>
            <a:off x="152400" y="457200"/>
            <a:ext cx="8839200" cy="6172200"/>
          </a:xfrm>
        </p:spPr>
        <p:txBody>
          <a:bodyPr>
            <a:noAutofit/>
          </a:bodyPr>
          <a:lstStyle/>
          <a:p>
            <a:pPr>
              <a:buNone/>
            </a:pPr>
            <a:r>
              <a:rPr lang="en-US" sz="2000" b="1" dirty="0"/>
              <a:t>Design Types – Entity Relationship Models</a:t>
            </a:r>
          </a:p>
          <a:p>
            <a:r>
              <a:rPr lang="en-US" sz="2000" dirty="0"/>
              <a:t>Entity relationship models are one of the ways to represent business entities and their relationships to each other through diagrams. </a:t>
            </a:r>
          </a:p>
          <a:p>
            <a:r>
              <a:rPr lang="en-US" sz="2000" dirty="0"/>
              <a:t>These diagrams are used for creating databases and database tables. </a:t>
            </a:r>
          </a:p>
          <a:p>
            <a:r>
              <a:rPr lang="en-US" sz="2000" dirty="0"/>
              <a:t>How many tables are needed to fulfill the needs of the software product, how these tables are related to each other, and in what form data are to be kept inside these tables, etc. are decided through these diagrams.</a:t>
            </a:r>
          </a:p>
          <a:p>
            <a:r>
              <a:rPr lang="en-US" sz="2000" dirty="0"/>
              <a:t>With object-oriented modeling, it is possible to correlate each object with a corresponding database object. </a:t>
            </a:r>
          </a:p>
          <a:p>
            <a:r>
              <a:rPr lang="en-US" sz="2000" dirty="0"/>
              <a:t>This kind of representation helps to make a clean database design.</a:t>
            </a:r>
          </a:p>
          <a:p>
            <a:endParaRPr lang="en-US" sz="2000" dirty="0"/>
          </a:p>
          <a:p>
            <a:endParaRPr 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Design Model</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US" sz="2000" b="1" dirty="0"/>
              <a:t>Analysis Model -&gt; Design Model</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pic>
        <p:nvPicPr>
          <p:cNvPr id="4" name="Picture 4"/>
          <p:cNvPicPr>
            <a:picLocks noChangeAspect="1" noChangeArrowheads="1"/>
          </p:cNvPicPr>
          <p:nvPr/>
        </p:nvPicPr>
        <p:blipFill>
          <a:blip r:embed="rId3"/>
          <a:srcRect/>
          <a:stretch>
            <a:fillRect/>
          </a:stretch>
        </p:blipFill>
        <p:spPr bwMode="auto">
          <a:xfrm>
            <a:off x="457200" y="1066800"/>
            <a:ext cx="8229600" cy="5767465"/>
          </a:xfrm>
          <a:prstGeom prst="rect">
            <a:avLst/>
          </a:prstGeom>
          <a:noFill/>
          <a:ln w="12700">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r>
              <a:rPr lang="en-GB" sz="4000" dirty="0"/>
              <a:t>Topics</a:t>
            </a:r>
          </a:p>
        </p:txBody>
      </p:sp>
      <p:sp>
        <p:nvSpPr>
          <p:cNvPr id="3" name="Content Placeholder 2"/>
          <p:cNvSpPr>
            <a:spLocks noGrp="1"/>
          </p:cNvSpPr>
          <p:nvPr>
            <p:ph idx="1"/>
          </p:nvPr>
        </p:nvSpPr>
        <p:spPr>
          <a:xfrm>
            <a:off x="214282" y="928670"/>
            <a:ext cx="8786874" cy="5715040"/>
          </a:xfrm>
        </p:spPr>
        <p:txBody>
          <a:bodyPr>
            <a:normAutofit fontScale="92500" lnSpcReduction="20000"/>
          </a:bodyPr>
          <a:lstStyle/>
          <a:p>
            <a:r>
              <a:rPr lang="en-GB" sz="2800" dirty="0"/>
              <a:t>Software Design Fundamentals</a:t>
            </a:r>
          </a:p>
          <a:p>
            <a:r>
              <a:rPr lang="en-GB" sz="2800" dirty="0"/>
              <a:t>Design Standards - Design Type</a:t>
            </a:r>
          </a:p>
          <a:p>
            <a:r>
              <a:rPr lang="en-GB" sz="2800" dirty="0"/>
              <a:t>Design Model – Architectural design, Software Architecture</a:t>
            </a:r>
          </a:p>
          <a:p>
            <a:r>
              <a:rPr lang="en-GB" sz="2800" dirty="0"/>
              <a:t>Software Design Methods</a:t>
            </a:r>
          </a:p>
          <a:p>
            <a:r>
              <a:rPr lang="en-GB" sz="2800" dirty="0"/>
              <a:t>Top Down, Bottom Up</a:t>
            </a:r>
          </a:p>
          <a:p>
            <a:r>
              <a:rPr lang="en-GB" sz="2800" dirty="0"/>
              <a:t>Module Division (Refactoring)</a:t>
            </a:r>
          </a:p>
          <a:p>
            <a:r>
              <a:rPr lang="en-GB" sz="2800" dirty="0"/>
              <a:t>Module Coupling</a:t>
            </a:r>
          </a:p>
          <a:p>
            <a:r>
              <a:rPr lang="en-GB" sz="2800" dirty="0"/>
              <a:t>Component Level Design</a:t>
            </a:r>
          </a:p>
          <a:p>
            <a:r>
              <a:rPr lang="en-GB" sz="2800" dirty="0"/>
              <a:t>User Interface Design</a:t>
            </a:r>
          </a:p>
          <a:p>
            <a:r>
              <a:rPr lang="en-GB" sz="2800" dirty="0"/>
              <a:t>Pattern Oriented Design</a:t>
            </a:r>
          </a:p>
          <a:p>
            <a:r>
              <a:rPr lang="en-GB" sz="2800" dirty="0"/>
              <a:t>Web Application Design</a:t>
            </a:r>
          </a:p>
          <a:p>
            <a:r>
              <a:rPr lang="en-GB" sz="2800" dirty="0"/>
              <a:t>Design Reuse</a:t>
            </a:r>
          </a:p>
          <a:p>
            <a:r>
              <a:rPr lang="en-GB" sz="2800" dirty="0"/>
              <a:t>Concurrent Engineering in Software Design</a:t>
            </a:r>
          </a:p>
          <a:p>
            <a:r>
              <a:rPr lang="en-GB" sz="2800" dirty="0"/>
              <a:t>Design Life-Cycle Management</a:t>
            </a:r>
          </a:p>
        </p:txBody>
      </p:sp>
      <p:sp>
        <p:nvSpPr>
          <p:cNvPr id="5" name="Slide Number Placeholder 4"/>
          <p:cNvSpPr>
            <a:spLocks noGrp="1"/>
          </p:cNvSpPr>
          <p:nvPr>
            <p:ph type="sldNum" sz="quarter" idx="12"/>
          </p:nvPr>
        </p:nvSpPr>
        <p:spPr/>
        <p:txBody>
          <a:bodyPr/>
          <a:lstStyle/>
          <a:p>
            <a:fld id="{ABDB15A2-8A53-4E77-B586-D04D0B92E1B5}" type="slidenum">
              <a:rPr lang="en-GB" smtClean="0"/>
              <a:pPr/>
              <a:t>2</a:t>
            </a:fld>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Design Model</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
        <p:nvSpPr>
          <p:cNvPr id="6" name="Content Placeholder 2"/>
          <p:cNvSpPr txBox="1">
            <a:spLocks/>
          </p:cNvSpPr>
          <p:nvPr/>
        </p:nvSpPr>
        <p:spPr>
          <a:xfrm>
            <a:off x="152400" y="609600"/>
            <a:ext cx="8839200" cy="6172200"/>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Design Model Elements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Data Elements</a:t>
            </a:r>
          </a:p>
          <a:p>
            <a:pPr marL="800100" lvl="1" indent="-342900" algn="just">
              <a:spcBef>
                <a:spcPct val="20000"/>
              </a:spcBef>
              <a:buFont typeface="Arial" pitchFamily="34" charset="0"/>
              <a:buChar char="•"/>
            </a:pPr>
            <a:r>
              <a:rPr kumimoji="0" lang="en-US" sz="2000" b="0" i="0" u="none" strike="noStrike" kern="1200" cap="none" spc="0" normalizeH="0" baseline="0" noProof="0" dirty="0">
                <a:ln>
                  <a:noFill/>
                </a:ln>
                <a:solidFill>
                  <a:schemeClr val="tx1"/>
                </a:solidFill>
                <a:effectLst/>
                <a:uLnTx/>
                <a:uFillTx/>
                <a:latin typeface="+mn-lt"/>
                <a:ea typeface="+mn-ea"/>
                <a:cs typeface="+mn-cs"/>
              </a:rPr>
              <a:t>Data</a:t>
            </a:r>
            <a:r>
              <a:rPr kumimoji="0" lang="en-US" sz="2000" b="0" i="0" u="none" strike="noStrike" kern="1200" cap="none" spc="0" normalizeH="0" noProof="0" dirty="0">
                <a:ln>
                  <a:noFill/>
                </a:ln>
                <a:solidFill>
                  <a:schemeClr val="tx1"/>
                </a:solidFill>
                <a:effectLst/>
                <a:uLnTx/>
                <a:uFillTx/>
                <a:latin typeface="+mn-lt"/>
                <a:ea typeface="+mn-ea"/>
                <a:cs typeface="+mn-cs"/>
              </a:rPr>
              <a:t> model </a:t>
            </a:r>
            <a:r>
              <a:rPr kumimoji="0" lang="en-US" sz="2000" b="0" i="0" u="none" strike="noStrike" kern="1200" cap="none" spc="0" normalizeH="0" noProof="0" dirty="0">
                <a:ln>
                  <a:noFill/>
                </a:ln>
                <a:solidFill>
                  <a:schemeClr val="tx1"/>
                </a:solidFill>
                <a:effectLst/>
                <a:uLnTx/>
                <a:uFillTx/>
                <a:latin typeface="+mn-lt"/>
                <a:ea typeface="+mn-ea"/>
                <a:cs typeface="+mn-cs"/>
                <a:sym typeface="Wingdings" pitchFamily="2" charset="2"/>
              </a:rPr>
              <a:t> Data structures</a:t>
            </a:r>
          </a:p>
          <a:p>
            <a:pPr marL="800100" lvl="1" indent="-342900" algn="just">
              <a:spcBef>
                <a:spcPct val="20000"/>
              </a:spcBef>
              <a:buFont typeface="Arial" pitchFamily="34" charset="0"/>
              <a:buChar char="•"/>
            </a:pPr>
            <a:r>
              <a:rPr lang="en-US" sz="2000" baseline="0" dirty="0">
                <a:sym typeface="Wingdings" pitchFamily="2" charset="2"/>
              </a:rPr>
              <a:t>Data</a:t>
            </a:r>
            <a:r>
              <a:rPr lang="en-US" sz="2000" dirty="0">
                <a:sym typeface="Wingdings" pitchFamily="2" charset="2"/>
              </a:rPr>
              <a:t> model  Database architecture</a:t>
            </a:r>
          </a:p>
          <a:p>
            <a:pPr marL="342900" lvl="0" indent="-342900" algn="just">
              <a:spcBef>
                <a:spcPct val="20000"/>
              </a:spcBef>
              <a:buFont typeface="Arial" pitchFamily="34" charset="0"/>
              <a:buChar char="•"/>
              <a:defRPr/>
            </a:pPr>
            <a:r>
              <a:rPr lang="en-US" sz="2000" dirty="0"/>
              <a:t>Architectural Elements</a:t>
            </a:r>
          </a:p>
          <a:p>
            <a:pPr marL="800100" lvl="1" indent="-342900" algn="just">
              <a:spcBef>
                <a:spcPct val="20000"/>
              </a:spcBef>
              <a:buFont typeface="Arial" pitchFamily="34" charset="0"/>
              <a:buChar char="•"/>
            </a:pPr>
            <a:r>
              <a:rPr lang="en-US" sz="2000" dirty="0"/>
              <a:t>Application domain</a:t>
            </a:r>
          </a:p>
          <a:p>
            <a:pPr marL="800100" lvl="1" indent="-342900" algn="just">
              <a:spcBef>
                <a:spcPct val="20000"/>
              </a:spcBef>
              <a:buFont typeface="Arial" pitchFamily="34" charset="0"/>
              <a:buChar char="•"/>
            </a:pPr>
            <a:r>
              <a:rPr lang="en-US" sz="2000" dirty="0">
                <a:sym typeface="Wingdings" pitchFamily="2" charset="2"/>
              </a:rPr>
              <a:t>Analysis classes, their relationships, collaborations and behaviors are transformed into design realizations </a:t>
            </a:r>
          </a:p>
          <a:p>
            <a:pPr marL="800100" lvl="1" indent="-342900" algn="just">
              <a:spcBef>
                <a:spcPct val="20000"/>
              </a:spcBef>
              <a:buFont typeface="Arial" pitchFamily="34" charset="0"/>
              <a:buChar char="•"/>
            </a:pPr>
            <a:r>
              <a:rPr lang="en-US" sz="2000">
                <a:sym typeface="Wingdings" pitchFamily="2" charset="2"/>
              </a:rPr>
              <a:t>Patterns </a:t>
            </a:r>
            <a:r>
              <a:rPr lang="en-US" sz="2000" dirty="0">
                <a:sym typeface="Wingdings" pitchFamily="2" charset="2"/>
              </a:rPr>
              <a:t>and “styles”.</a:t>
            </a:r>
          </a:p>
          <a:p>
            <a:pPr marL="342900" lvl="0" indent="-342900" algn="just">
              <a:spcBef>
                <a:spcPct val="20000"/>
              </a:spcBef>
              <a:buFont typeface="Arial" pitchFamily="34" charset="0"/>
              <a:buChar char="•"/>
              <a:defRPr/>
            </a:pPr>
            <a:r>
              <a:rPr lang="en-US" sz="2000" dirty="0"/>
              <a:t>Interface Elements</a:t>
            </a:r>
          </a:p>
          <a:p>
            <a:pPr marL="800100" lvl="1" indent="-342900" algn="just">
              <a:spcBef>
                <a:spcPct val="20000"/>
              </a:spcBef>
              <a:buFont typeface="Arial" pitchFamily="34" charset="0"/>
              <a:buChar char="•"/>
            </a:pPr>
            <a:r>
              <a:rPr lang="en-US" sz="2000" dirty="0"/>
              <a:t>User Interface (UI)</a:t>
            </a:r>
          </a:p>
          <a:p>
            <a:pPr marL="800100" lvl="1" indent="-342900" algn="just">
              <a:spcBef>
                <a:spcPct val="20000"/>
              </a:spcBef>
              <a:buFont typeface="Arial" pitchFamily="34" charset="0"/>
              <a:buChar char="•"/>
            </a:pPr>
            <a:r>
              <a:rPr lang="en-US" sz="2000" dirty="0"/>
              <a:t>External interfaces to other systems, devices, networks or other producers or consumers of information.</a:t>
            </a:r>
          </a:p>
          <a:p>
            <a:pPr marL="800100" lvl="1" indent="-342900" algn="just">
              <a:spcBef>
                <a:spcPct val="20000"/>
              </a:spcBef>
              <a:buFont typeface="Arial" pitchFamily="34" charset="0"/>
              <a:buChar char="•"/>
            </a:pPr>
            <a:r>
              <a:rPr lang="en-US" sz="2000" dirty="0"/>
              <a:t>Internal interfaces between various design components</a:t>
            </a:r>
          </a:p>
          <a:p>
            <a:pPr marL="342900" lvl="0" indent="-342900" algn="just">
              <a:spcBef>
                <a:spcPct val="20000"/>
              </a:spcBef>
              <a:buFont typeface="Arial" pitchFamily="34" charset="0"/>
              <a:buChar char="•"/>
              <a:defRPr/>
            </a:pPr>
            <a:r>
              <a:rPr lang="en-US" sz="2000" dirty="0"/>
              <a:t>Component Elements</a:t>
            </a:r>
          </a:p>
          <a:p>
            <a:pPr marL="342900" lvl="0" indent="-342900" algn="just">
              <a:spcBef>
                <a:spcPct val="20000"/>
              </a:spcBef>
              <a:buFont typeface="Arial" pitchFamily="34" charset="0"/>
              <a:buChar char="•"/>
              <a:defRPr/>
            </a:pPr>
            <a:r>
              <a:rPr lang="en-US" sz="2000" dirty="0"/>
              <a:t>Deployment Elements</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Design Model</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US" sz="2000" b="1" dirty="0"/>
              <a:t>Analysis Model -&gt; Design Model</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pic>
        <p:nvPicPr>
          <p:cNvPr id="5" name="Picture 4"/>
          <p:cNvPicPr>
            <a:picLocks noChangeAspect="1" noChangeArrowheads="1"/>
          </p:cNvPicPr>
          <p:nvPr/>
        </p:nvPicPr>
        <p:blipFill>
          <a:blip r:embed="rId3"/>
          <a:srcRect/>
          <a:stretch>
            <a:fillRect/>
          </a:stretch>
        </p:blipFill>
        <p:spPr bwMode="auto">
          <a:xfrm>
            <a:off x="1219200" y="1038313"/>
            <a:ext cx="7010400" cy="5819687"/>
          </a:xfrm>
          <a:prstGeom prst="rect">
            <a:avLst/>
          </a:prstGeom>
          <a:noFill/>
          <a:ln w="12700">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lgn="just">
              <a:buNone/>
            </a:pPr>
            <a:r>
              <a:rPr lang="en-US" sz="2000" b="1" dirty="0"/>
              <a:t>Architectural Design</a:t>
            </a:r>
          </a:p>
          <a:p>
            <a:pPr algn="just"/>
            <a:r>
              <a:rPr lang="en-US" sz="2000" dirty="0"/>
              <a:t>The overall structure of the software and the ways in which that structure provides conceptual integrity for a system.</a:t>
            </a:r>
          </a:p>
          <a:p>
            <a:pPr>
              <a:buNone/>
              <a:defRPr/>
            </a:pPr>
            <a:r>
              <a:rPr lang="en-US" sz="2000" dirty="0"/>
              <a:t>	</a:t>
            </a:r>
            <a:r>
              <a:rPr lang="en-US" sz="2000" b="1" dirty="0"/>
              <a:t>Structural properties</a:t>
            </a:r>
          </a:p>
          <a:p>
            <a:pPr>
              <a:defRPr/>
            </a:pPr>
            <a:r>
              <a:rPr lang="en-US" sz="2000" dirty="0"/>
              <a:t>This aspect of the architectural design representation defines the components of a system (e.g., modules, objects, filters) and the manner in which those components are packaged and interact with one another. </a:t>
            </a:r>
          </a:p>
          <a:p>
            <a:pPr>
              <a:defRPr/>
            </a:pPr>
            <a:r>
              <a:rPr lang="en-US" sz="2000" dirty="0"/>
              <a:t>For example, objects are packaged to encapsulate both data and the processing that manipulates the data and interact via the invocation of methods. </a:t>
            </a:r>
          </a:p>
          <a:p>
            <a:pPr>
              <a:buNone/>
              <a:defRPr/>
            </a:pPr>
            <a:r>
              <a:rPr lang="en-US" sz="2000" dirty="0"/>
              <a:t>	</a:t>
            </a:r>
            <a:r>
              <a:rPr lang="en-US" sz="2000" b="1" dirty="0"/>
              <a:t>Extra-functional properties</a:t>
            </a:r>
            <a:r>
              <a:rPr lang="en-US" sz="2000" dirty="0"/>
              <a:t>  </a:t>
            </a:r>
          </a:p>
          <a:p>
            <a:pPr>
              <a:defRPr/>
            </a:pPr>
            <a:r>
              <a:rPr lang="en-US" sz="2000" dirty="0"/>
              <a:t>The architectural design description should address how the design architecture achieves requirements for performance, capacity, reliability, security, adaptability, and other system characteristics.</a:t>
            </a:r>
          </a:p>
          <a:p>
            <a:pPr>
              <a:buNone/>
              <a:defRPr/>
            </a:pPr>
            <a:r>
              <a:rPr lang="en-US" sz="2000" b="1" dirty="0"/>
              <a:t>	Families of related systems</a:t>
            </a:r>
            <a:r>
              <a:rPr lang="en-US" sz="2000" dirty="0"/>
              <a:t>  </a:t>
            </a:r>
          </a:p>
          <a:p>
            <a:pPr>
              <a:defRPr/>
            </a:pPr>
            <a:r>
              <a:rPr lang="en-US" sz="2000" dirty="0"/>
              <a:t>The architectural design should draw upon repeatable patterns that are commonly encountered in the design of families of similar systems. </a:t>
            </a:r>
          </a:p>
          <a:p>
            <a:pPr>
              <a:defRPr/>
            </a:pPr>
            <a:r>
              <a:rPr lang="en-US" sz="2000" dirty="0"/>
              <a:t>In essence, the design should have the ability to reuse architectural building blocks. </a:t>
            </a:r>
          </a:p>
          <a:p>
            <a:endParaRPr lang="en-US" sz="2000" dirty="0"/>
          </a:p>
          <a:p>
            <a:pPr>
              <a:buNone/>
            </a:pPr>
            <a:endParaRPr lang="en-US" sz="2000" dirty="0"/>
          </a:p>
          <a:p>
            <a:pPr algn="just"/>
            <a:endParaRPr lang="en-US" sz="2000" dirty="0"/>
          </a:p>
          <a:p>
            <a:pPr>
              <a:buNone/>
            </a:pPr>
            <a:r>
              <a:rPr lang="en-US" sz="2000"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Architecture</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lgn="just">
              <a:buNone/>
            </a:pPr>
            <a:r>
              <a:rPr lang="en-US" sz="2000" b="1" dirty="0"/>
              <a:t>Why Architecture?</a:t>
            </a:r>
          </a:p>
          <a:p>
            <a:pPr>
              <a:lnSpc>
                <a:spcPct val="90000"/>
              </a:lnSpc>
              <a:spcBef>
                <a:spcPct val="50000"/>
              </a:spcBef>
              <a:defRPr/>
            </a:pPr>
            <a:r>
              <a:rPr lang="en-US" sz="2000" dirty="0"/>
              <a:t>The architecture is not the operational software. </a:t>
            </a:r>
          </a:p>
          <a:p>
            <a:pPr>
              <a:lnSpc>
                <a:spcPct val="90000"/>
              </a:lnSpc>
              <a:spcBef>
                <a:spcPct val="50000"/>
              </a:spcBef>
              <a:defRPr/>
            </a:pPr>
            <a:r>
              <a:rPr lang="en-US" sz="2000" dirty="0"/>
              <a:t>Rather, it is a representation that enables a software engineer to: </a:t>
            </a:r>
          </a:p>
          <a:p>
            <a:pPr>
              <a:lnSpc>
                <a:spcPct val="90000"/>
              </a:lnSpc>
              <a:spcBef>
                <a:spcPct val="50000"/>
              </a:spcBef>
              <a:buNone/>
              <a:defRPr/>
            </a:pPr>
            <a:r>
              <a:rPr lang="en-US" sz="2000" dirty="0"/>
              <a:t>	(1) Analyze the effectiveness of the design in meeting its stated requirements, </a:t>
            </a:r>
          </a:p>
          <a:p>
            <a:pPr>
              <a:lnSpc>
                <a:spcPct val="90000"/>
              </a:lnSpc>
              <a:spcBef>
                <a:spcPct val="50000"/>
              </a:spcBef>
              <a:buNone/>
              <a:defRPr/>
            </a:pPr>
            <a:r>
              <a:rPr lang="en-US" sz="2000" dirty="0"/>
              <a:t>	(2) Consider architectural alternatives at a stage when making design changes is still relatively easy, and </a:t>
            </a:r>
          </a:p>
          <a:p>
            <a:pPr>
              <a:lnSpc>
                <a:spcPct val="90000"/>
              </a:lnSpc>
              <a:spcBef>
                <a:spcPct val="50000"/>
              </a:spcBef>
              <a:buNone/>
              <a:defRPr/>
            </a:pPr>
            <a:r>
              <a:rPr lang="en-US" sz="2000" dirty="0"/>
              <a:t>	(3) Reduce the risks associated with the construction of the software.</a:t>
            </a:r>
          </a:p>
          <a:p>
            <a:pPr>
              <a:spcBef>
                <a:spcPts val="300"/>
              </a:spcBef>
              <a:buNone/>
            </a:pPr>
            <a:endParaRPr lang="en-US" sz="2000" b="1" dirty="0"/>
          </a:p>
          <a:p>
            <a:pPr>
              <a:spcBef>
                <a:spcPts val="300"/>
              </a:spcBef>
              <a:buNone/>
            </a:pPr>
            <a:r>
              <a:rPr lang="en-US" sz="2000" b="1" dirty="0"/>
              <a:t>Architecture - Significance</a:t>
            </a:r>
            <a:endParaRPr lang="en-US" sz="2000" dirty="0"/>
          </a:p>
          <a:p>
            <a:pPr>
              <a:spcBef>
                <a:spcPts val="300"/>
              </a:spcBef>
            </a:pPr>
            <a:r>
              <a:rPr lang="en-US" sz="2000" dirty="0"/>
              <a:t>Representations of software architecture are an enabler for communication between all parties (stakeholders) interested in the development of a computer-based system.</a:t>
            </a:r>
          </a:p>
          <a:p>
            <a:r>
              <a:rPr lang="en-US" sz="2000" dirty="0"/>
              <a:t>The architecture highlights early design decisions that will have a profound impact on all software engineering work that follows and, as important, on the ultimate success of the system as an operational entity.</a:t>
            </a:r>
          </a:p>
          <a:p>
            <a:r>
              <a:rPr lang="en-US" sz="2000" dirty="0"/>
              <a:t>Architecture “constitutes a relatively small, intellectually graspable mode of how the system is structured and how its components work together”.</a:t>
            </a:r>
          </a:p>
          <a:p>
            <a:endParaRPr lang="en-US" sz="2000" dirty="0"/>
          </a:p>
          <a:p>
            <a:pPr>
              <a:buNone/>
            </a:pPr>
            <a:endParaRPr lang="en-US" sz="2000" dirty="0"/>
          </a:p>
          <a:p>
            <a:pPr algn="just"/>
            <a:endParaRPr lang="en-US" sz="2000" dirty="0"/>
          </a:p>
          <a:p>
            <a:pPr>
              <a:buNone/>
            </a:pPr>
            <a:r>
              <a:rPr lang="en-US" sz="2000"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Architecture</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lgn="just">
              <a:buNone/>
            </a:pPr>
            <a:r>
              <a:rPr lang="en-US" sz="2000" b="1" dirty="0"/>
              <a:t>Architectural Descriptions</a:t>
            </a:r>
          </a:p>
          <a:p>
            <a:pPr>
              <a:lnSpc>
                <a:spcPct val="90000"/>
              </a:lnSpc>
              <a:spcBef>
                <a:spcPts val="600"/>
              </a:spcBef>
            </a:pPr>
            <a:r>
              <a:rPr lang="en-US" sz="2000" dirty="0"/>
              <a:t>The IEEE Computer Society has proposed IEEE-Std-1471-2000, Recommended Practice for Architectural Description of Software-Intensive System, </a:t>
            </a:r>
          </a:p>
          <a:p>
            <a:pPr lvl="1">
              <a:lnSpc>
                <a:spcPct val="90000"/>
              </a:lnSpc>
              <a:spcBef>
                <a:spcPts val="600"/>
              </a:spcBef>
            </a:pPr>
            <a:r>
              <a:rPr lang="en-US" sz="2000" dirty="0"/>
              <a:t>To establish a conceptual framework and vocabulary for use during the design of software architecture, </a:t>
            </a:r>
          </a:p>
          <a:p>
            <a:pPr lvl="1">
              <a:lnSpc>
                <a:spcPct val="90000"/>
              </a:lnSpc>
              <a:spcBef>
                <a:spcPts val="600"/>
              </a:spcBef>
            </a:pPr>
            <a:r>
              <a:rPr lang="en-US" sz="2000" dirty="0"/>
              <a:t>To provide detailed guidelines for representing an architectural description, and </a:t>
            </a:r>
          </a:p>
          <a:p>
            <a:pPr lvl="1">
              <a:lnSpc>
                <a:spcPct val="90000"/>
              </a:lnSpc>
              <a:spcBef>
                <a:spcPts val="600"/>
              </a:spcBef>
            </a:pPr>
            <a:r>
              <a:rPr lang="en-US" sz="2000" dirty="0"/>
              <a:t>To encourage sound architectural design practices.</a:t>
            </a:r>
          </a:p>
          <a:p>
            <a:pPr>
              <a:lnSpc>
                <a:spcPct val="90000"/>
              </a:lnSpc>
              <a:spcBef>
                <a:spcPts val="600"/>
              </a:spcBef>
            </a:pPr>
            <a:r>
              <a:rPr lang="en-US" sz="2000" dirty="0"/>
              <a:t>The IEEE Standard defines an architectural description (AD) as a “a collection of products to document an architecture.” </a:t>
            </a:r>
          </a:p>
          <a:p>
            <a:pPr lvl="1">
              <a:lnSpc>
                <a:spcPct val="90000"/>
              </a:lnSpc>
              <a:spcBef>
                <a:spcPts val="600"/>
              </a:spcBef>
            </a:pPr>
            <a:r>
              <a:rPr lang="en-US" sz="2000" dirty="0"/>
              <a:t>The description itself is represented using multiple views, where each view is “a representation of a whole system from the perspective of a related set of [stakeholder] concerns.”</a:t>
            </a:r>
          </a:p>
          <a:p>
            <a:pPr algn="just"/>
            <a:endParaRPr lang="en-US" sz="2000" dirty="0"/>
          </a:p>
          <a:p>
            <a:pPr>
              <a:buNone/>
            </a:pPr>
            <a:r>
              <a:rPr lang="en-US" sz="2000" dirty="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gn="just">
              <a:buNone/>
            </a:pPr>
            <a:r>
              <a:rPr lang="en-US" sz="2000" b="1" dirty="0"/>
              <a:t>Architectural Genres</a:t>
            </a:r>
          </a:p>
          <a:p>
            <a:pPr>
              <a:spcBef>
                <a:spcPts val="300"/>
              </a:spcBef>
            </a:pPr>
            <a:r>
              <a:rPr lang="en-US" sz="2000" dirty="0"/>
              <a:t>Genre implies a specific category within the overall software domain. </a:t>
            </a:r>
          </a:p>
          <a:p>
            <a:pPr>
              <a:spcBef>
                <a:spcPts val="300"/>
              </a:spcBef>
            </a:pPr>
            <a:r>
              <a:rPr lang="en-US" sz="2000" dirty="0"/>
              <a:t>Within each category, there are a number of subcategories. </a:t>
            </a:r>
          </a:p>
          <a:p>
            <a:pPr lvl="1">
              <a:spcBef>
                <a:spcPts val="300"/>
              </a:spcBef>
            </a:pPr>
            <a:r>
              <a:rPr lang="en-US" sz="2000" dirty="0"/>
              <a:t>For example, within the genre of buildings, there are following general styles: houses, condos, apartment buildings, office buildings, industrial building, warehouses, and so on. </a:t>
            </a:r>
          </a:p>
          <a:p>
            <a:pPr lvl="1">
              <a:spcBef>
                <a:spcPts val="300"/>
              </a:spcBef>
            </a:pPr>
            <a:r>
              <a:rPr lang="en-US" sz="2000" dirty="0"/>
              <a:t>Within each general style, more specific styles might apply. </a:t>
            </a:r>
          </a:p>
          <a:p>
            <a:pPr lvl="1">
              <a:spcBef>
                <a:spcPts val="300"/>
              </a:spcBef>
            </a:pPr>
            <a:r>
              <a:rPr lang="en-US" sz="2000" dirty="0"/>
              <a:t>Each style would have a structure that can be described using a set of predictable patterns.</a:t>
            </a:r>
          </a:p>
          <a:p>
            <a:pPr algn="just">
              <a:buNone/>
            </a:pPr>
            <a:r>
              <a:rPr lang="en-US" sz="2000" b="1" dirty="0"/>
              <a:t>Architectural Styles</a:t>
            </a:r>
          </a:p>
          <a:p>
            <a:pPr algn="just"/>
            <a:r>
              <a:rPr lang="en-US" sz="2000" dirty="0"/>
              <a:t>Each style describes a system category that encompasses: </a:t>
            </a:r>
          </a:p>
          <a:p>
            <a:pPr algn="just">
              <a:buNone/>
            </a:pPr>
            <a:r>
              <a:rPr lang="en-US" sz="2000" dirty="0"/>
              <a:t>	(1) a set of components (e.g., a database, computational modules) that perform a function required by a system, </a:t>
            </a:r>
          </a:p>
          <a:p>
            <a:pPr algn="just">
              <a:buNone/>
            </a:pPr>
            <a:r>
              <a:rPr lang="en-US" sz="2000" dirty="0"/>
              <a:t>	(2) a set of connectors that enable “communication, coordination and cooperation” among components, </a:t>
            </a:r>
          </a:p>
          <a:p>
            <a:pPr algn="just">
              <a:buNone/>
            </a:pPr>
            <a:r>
              <a:rPr lang="en-US" sz="2000" dirty="0"/>
              <a:t>	(3) constraints that define how components can be integrated to form the system, and </a:t>
            </a:r>
          </a:p>
          <a:p>
            <a:pPr algn="just">
              <a:buNone/>
            </a:pPr>
            <a:r>
              <a:rPr lang="en-US" sz="2000" dirty="0"/>
              <a:t>	(4) semantic models that enable a designer to understand the overall properties of a system by analyzing the known properties of its constituent parts.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gn="just">
              <a:buNone/>
            </a:pPr>
            <a:r>
              <a:rPr lang="en-US" sz="2000" b="1" dirty="0"/>
              <a:t>Architectural Styles – Data Centered Architecture</a:t>
            </a:r>
          </a:p>
          <a:p>
            <a:pPr algn="just"/>
            <a:r>
              <a:rPr lang="en-US" sz="2000" dirty="0"/>
              <a:t>A data store (e.g., a file or database) resides at the center of this architecture and is accessed frequently by other components that update, add, delete, or otherwise modify data within the store. </a:t>
            </a:r>
          </a:p>
          <a:p>
            <a:pPr algn="just"/>
            <a:r>
              <a:rPr lang="en-US" sz="2000" dirty="0"/>
              <a:t>Figure below illustrates a typical data-centered style. </a:t>
            </a:r>
          </a:p>
        </p:txBody>
      </p:sp>
      <p:pic>
        <p:nvPicPr>
          <p:cNvPr id="4" name="Picture 3"/>
          <p:cNvPicPr>
            <a:picLocks noChangeAspect="1" noChangeArrowheads="1"/>
          </p:cNvPicPr>
          <p:nvPr/>
        </p:nvPicPr>
        <p:blipFill>
          <a:blip r:embed="rId3"/>
          <a:srcRect/>
          <a:stretch>
            <a:fillRect/>
          </a:stretch>
        </p:blipFill>
        <p:spPr bwMode="auto">
          <a:xfrm>
            <a:off x="1676400" y="2514601"/>
            <a:ext cx="6343957" cy="4343400"/>
          </a:xfrm>
          <a:prstGeom prst="rect">
            <a:avLst/>
          </a:prstGeom>
          <a:noFill/>
          <a:ln w="12700">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gn="just">
              <a:buNone/>
            </a:pPr>
            <a:r>
              <a:rPr lang="en-US" sz="2000" b="1" dirty="0"/>
              <a:t>Architectural Styles – Data Centered Architecture</a:t>
            </a:r>
          </a:p>
          <a:p>
            <a:pPr algn="just"/>
            <a:r>
              <a:rPr lang="en-US" sz="2000" dirty="0"/>
              <a:t>Client software accesses a central repository. </a:t>
            </a:r>
          </a:p>
          <a:p>
            <a:pPr algn="just"/>
            <a:r>
              <a:rPr lang="en-US" sz="2000" dirty="0"/>
              <a:t>In some cases, the data repository is passive. </a:t>
            </a:r>
          </a:p>
          <a:p>
            <a:pPr algn="just"/>
            <a:r>
              <a:rPr lang="en-US" sz="2000" dirty="0"/>
              <a:t>That is, client software accesses the data independent of any changes to the data or the actions of other client software. </a:t>
            </a:r>
          </a:p>
          <a:p>
            <a:pPr algn="just"/>
            <a:r>
              <a:rPr lang="en-US" sz="2000" dirty="0"/>
              <a:t>A variation on this approach transforms the repository into a "blackboard" that sends notifications to client software when data of interest to the client changes.</a:t>
            </a:r>
          </a:p>
          <a:p>
            <a:pPr>
              <a:buNone/>
            </a:pPr>
            <a:r>
              <a:rPr lang="en-US" sz="2000" dirty="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gn="just">
              <a:buNone/>
            </a:pPr>
            <a:r>
              <a:rPr lang="en-US" sz="2000" b="1" dirty="0"/>
              <a:t>Architectural Styles – Data Flow Architecture</a:t>
            </a:r>
          </a:p>
          <a:p>
            <a:pPr algn="just"/>
            <a:r>
              <a:rPr lang="en-US" sz="2000" dirty="0"/>
              <a:t>This architecture is applied when input data are to be transformed through a series of computational or manipulative components into output data. </a:t>
            </a:r>
          </a:p>
          <a:p>
            <a:pPr algn="just"/>
            <a:r>
              <a:rPr lang="en-US" sz="2000" dirty="0"/>
              <a:t>A pipe-and-filter pattern has a set of components called filters, connected by pipes that transmit data from one component to the next. </a:t>
            </a:r>
          </a:p>
        </p:txBody>
      </p:sp>
      <p:pic>
        <p:nvPicPr>
          <p:cNvPr id="5" name="Picture 3"/>
          <p:cNvPicPr>
            <a:picLocks noChangeAspect="1" noChangeArrowheads="1"/>
          </p:cNvPicPr>
          <p:nvPr/>
        </p:nvPicPr>
        <p:blipFill>
          <a:blip r:embed="rId3"/>
          <a:srcRect/>
          <a:stretch>
            <a:fillRect/>
          </a:stretch>
        </p:blipFill>
        <p:spPr bwMode="auto">
          <a:xfrm>
            <a:off x="1828800" y="2265147"/>
            <a:ext cx="5791200" cy="4592853"/>
          </a:xfrm>
          <a:prstGeom prst="rect">
            <a:avLst/>
          </a:prstGeom>
          <a:noFill/>
          <a:ln w="12700">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gn="just">
              <a:buNone/>
            </a:pPr>
            <a:r>
              <a:rPr lang="en-US" sz="2000" b="1" dirty="0"/>
              <a:t>Architectural Styles – Data Flow Architecture</a:t>
            </a:r>
          </a:p>
          <a:p>
            <a:pPr algn="just"/>
            <a:r>
              <a:rPr lang="en-US" sz="2000" dirty="0"/>
              <a:t>Each filter works independently of those components upstream and downstream, is designed to expect data input of a certain form, and produces data output (to the next filter) of a specified form. </a:t>
            </a:r>
          </a:p>
          <a:p>
            <a:pPr algn="just"/>
            <a:r>
              <a:rPr lang="en-US" sz="2000" dirty="0"/>
              <a:t>However, the filter does not require knowledge of the workings of its neighboring filters. </a:t>
            </a:r>
          </a:p>
          <a:p>
            <a:pPr algn="just"/>
            <a:r>
              <a:rPr lang="en-US" sz="2000" dirty="0"/>
              <a:t>If the data flow degenerates into a single line of transforms, it is termed batch sequential. </a:t>
            </a:r>
          </a:p>
          <a:p>
            <a:pPr algn="just"/>
            <a:r>
              <a:rPr lang="en-US" sz="2000" dirty="0"/>
              <a:t>This structure accepts a batch of data and then applies a series of sequential components (filters) to transform it.</a:t>
            </a:r>
          </a:p>
          <a:p>
            <a:pPr>
              <a:buNone/>
            </a:pPr>
            <a:r>
              <a:rPr lang="en-US" sz="20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Design</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a:t>Introduction</a:t>
            </a:r>
          </a:p>
          <a:p>
            <a:r>
              <a:rPr lang="en-US" sz="2000" dirty="0"/>
              <a:t>Software design is the process where the software architecture is built and refined using the end user requirements. </a:t>
            </a:r>
          </a:p>
          <a:p>
            <a:r>
              <a:rPr lang="en-US" sz="2000" dirty="0"/>
              <a:t>In the waterfall model, the software product will have a large number of parts which can be designed separately from each other and later can be joined. </a:t>
            </a:r>
          </a:p>
          <a:p>
            <a:r>
              <a:rPr lang="en-US" sz="2000" dirty="0"/>
              <a:t>If you need to break the software product design into many parts then either top down approach or bottom up approach can be used. </a:t>
            </a:r>
          </a:p>
          <a:p>
            <a:r>
              <a:rPr lang="en-US" sz="2000" dirty="0"/>
              <a:t>In top down approach, the software design for the entire product is built first and later its parts are designed. </a:t>
            </a:r>
          </a:p>
          <a:p>
            <a:r>
              <a:rPr lang="en-US" sz="2000" dirty="0"/>
              <a:t>In bottom up approach, the software product parts are designed first and later they are joined to create design of the entire product.</a:t>
            </a:r>
          </a:p>
          <a:p>
            <a:r>
              <a:rPr lang="en-US" sz="2000" dirty="0"/>
              <a:t>With each change request there will be a different version of the software design. </a:t>
            </a:r>
          </a:p>
          <a:p>
            <a:r>
              <a:rPr lang="en-US" sz="2000" dirty="0"/>
              <a:t>Maintaining these design versions through the development process is very important. </a:t>
            </a:r>
          </a:p>
          <a:p>
            <a:r>
              <a:rPr lang="en-US" sz="2000" dirty="0"/>
              <a:t>It is necessary to make sure that the right design is used for software construction.</a:t>
            </a:r>
          </a:p>
          <a:p>
            <a:r>
              <a:rPr lang="en-US" sz="2000" dirty="0"/>
              <a:t>Software design should be robust and should also be able to take change requests without any problems.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gn="just">
              <a:buNone/>
            </a:pPr>
            <a:r>
              <a:rPr lang="en-US" sz="2000" b="1" dirty="0"/>
              <a:t>Architectural Styles – Call and Return Architecture</a:t>
            </a:r>
          </a:p>
          <a:p>
            <a:pPr algn="just"/>
            <a:r>
              <a:rPr lang="en-US" sz="2000" dirty="0"/>
              <a:t>This architectural style enables you to achieve a program structure that is relatively easy to modify and scale. </a:t>
            </a:r>
          </a:p>
          <a:p>
            <a:pPr algn="just"/>
            <a:r>
              <a:rPr lang="en-US" sz="2000" dirty="0"/>
              <a:t>A number of sub-styles exist within this category:</a:t>
            </a:r>
          </a:p>
          <a:p>
            <a:pPr algn="just"/>
            <a:r>
              <a:rPr lang="en-US" sz="2000" dirty="0"/>
              <a:t>Main program/subprogram architectures: This classic program structure decomposes function into a control hierarchy where a "main program invokes a number of program components that in turn may invoke still other components. The figure below illustrates an</a:t>
            </a:r>
          </a:p>
        </p:txBody>
      </p:sp>
      <p:pic>
        <p:nvPicPr>
          <p:cNvPr id="5122" name="Picture 2"/>
          <p:cNvPicPr>
            <a:picLocks noChangeAspect="1" noChangeArrowheads="1"/>
          </p:cNvPicPr>
          <p:nvPr/>
        </p:nvPicPr>
        <p:blipFill>
          <a:blip r:embed="rId3"/>
          <a:srcRect/>
          <a:stretch>
            <a:fillRect/>
          </a:stretch>
        </p:blipFill>
        <p:spPr bwMode="auto">
          <a:xfrm>
            <a:off x="304800" y="2916091"/>
            <a:ext cx="8686800" cy="3941909"/>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gn="just">
              <a:buNone/>
            </a:pPr>
            <a:r>
              <a:rPr lang="en-US" sz="2000" b="1" dirty="0"/>
              <a:t>Architectural Styles – Call and Return Architecture</a:t>
            </a:r>
          </a:p>
          <a:p>
            <a:pPr algn="just"/>
            <a:r>
              <a:rPr lang="en-US" sz="2000" dirty="0"/>
              <a:t>The figure above illustrates an architecture of this type.</a:t>
            </a:r>
          </a:p>
          <a:p>
            <a:pPr algn="just"/>
            <a:r>
              <a:rPr lang="en-US" sz="2000" dirty="0"/>
              <a:t>Remote procedure call architectures: The components of a main program/subprogram architecture are distributed across multiple computers on a network.</a:t>
            </a:r>
          </a:p>
          <a:p>
            <a:pPr algn="just"/>
            <a:endParaRPr lang="en-US" sz="2000" dirty="0"/>
          </a:p>
          <a:p>
            <a:pPr algn="just">
              <a:buNone/>
            </a:pPr>
            <a:r>
              <a:rPr lang="en-US" sz="2000" b="1" dirty="0"/>
              <a:t>Architectural Styles – Object-oriented Architecture</a:t>
            </a:r>
          </a:p>
          <a:p>
            <a:pPr algn="just"/>
            <a:r>
              <a:rPr lang="en-US" sz="2000" dirty="0"/>
              <a:t>The components of a system encapsulate data and the operations that must be applied to manipulate the data.</a:t>
            </a:r>
          </a:p>
          <a:p>
            <a:pPr algn="just"/>
            <a:r>
              <a:rPr lang="en-US" sz="2000" dirty="0"/>
              <a:t>Communication and coordination between components are accomplished via message passing.</a:t>
            </a:r>
          </a:p>
          <a:p>
            <a:pPr>
              <a:buNone/>
            </a:pPr>
            <a:r>
              <a:rPr lang="en-US" sz="2000" dirty="0"/>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gn="just">
              <a:buNone/>
            </a:pPr>
            <a:r>
              <a:rPr lang="en-US" sz="2000" b="1" dirty="0"/>
              <a:t>Architectural Styles – Layered Architecture</a:t>
            </a:r>
          </a:p>
          <a:p>
            <a:pPr algn="just"/>
            <a:r>
              <a:rPr lang="en-US" sz="2000" dirty="0"/>
              <a:t>The basic structure of a layered architecture is illustrated below. </a:t>
            </a:r>
          </a:p>
          <a:p>
            <a:pPr algn="just"/>
            <a:r>
              <a:rPr lang="en-US" sz="2000" dirty="0"/>
              <a:t>A number of different layers are defined, each accomplishing operations that progressively become closer to the machine instruction set. </a:t>
            </a:r>
          </a:p>
          <a:p>
            <a:pPr algn="just"/>
            <a:r>
              <a:rPr lang="en-US" sz="2000" dirty="0"/>
              <a:t>At the outer layer, components service user interface operations. </a:t>
            </a:r>
          </a:p>
          <a:p>
            <a:pPr algn="just"/>
            <a:r>
              <a:rPr lang="en-US" sz="2000" dirty="0"/>
              <a:t>At the inner layer, components perform operating system interfacing. </a:t>
            </a:r>
          </a:p>
          <a:p>
            <a:pPr algn="just"/>
            <a:r>
              <a:rPr lang="en-US" sz="2000" dirty="0"/>
              <a:t>Intermediate layers provide utility services and application software functions.</a:t>
            </a:r>
          </a:p>
          <a:p>
            <a:pPr algn="just"/>
            <a:r>
              <a:rPr lang="en-US" sz="2000" dirty="0"/>
              <a:t>These architectural styles are only </a:t>
            </a:r>
          </a:p>
          <a:p>
            <a:pPr algn="just">
              <a:buNone/>
            </a:pPr>
            <a:r>
              <a:rPr lang="en-US" sz="2000" dirty="0"/>
              <a:t>	a small subset of those available. </a:t>
            </a:r>
          </a:p>
          <a:p>
            <a:pPr algn="just"/>
            <a:r>
              <a:rPr lang="en-US" sz="2000" dirty="0"/>
              <a:t>Once requirements engineering uncovers </a:t>
            </a:r>
          </a:p>
          <a:p>
            <a:pPr algn="just">
              <a:buNone/>
            </a:pPr>
            <a:r>
              <a:rPr lang="en-US" sz="2000" dirty="0"/>
              <a:t>	the characteristics and constraints of </a:t>
            </a:r>
          </a:p>
          <a:p>
            <a:pPr algn="just">
              <a:buNone/>
            </a:pPr>
            <a:r>
              <a:rPr lang="en-US" sz="2000" dirty="0"/>
              <a:t>	the system to be built, the architectural </a:t>
            </a:r>
          </a:p>
          <a:p>
            <a:pPr algn="just">
              <a:buNone/>
            </a:pPr>
            <a:r>
              <a:rPr lang="en-US" sz="2000" dirty="0"/>
              <a:t>	style and/or combination of patterns </a:t>
            </a:r>
          </a:p>
          <a:p>
            <a:pPr algn="just">
              <a:buNone/>
            </a:pPr>
            <a:r>
              <a:rPr lang="en-US" sz="2000" dirty="0"/>
              <a:t>	that best fits those characteristics and </a:t>
            </a:r>
          </a:p>
          <a:p>
            <a:pPr algn="just">
              <a:buNone/>
            </a:pPr>
            <a:r>
              <a:rPr lang="en-US" sz="2000" dirty="0"/>
              <a:t>	constraints can be chosen.</a:t>
            </a:r>
          </a:p>
          <a:p>
            <a:pPr>
              <a:buNone/>
            </a:pPr>
            <a:r>
              <a:rPr lang="en-US" sz="2000" dirty="0"/>
              <a:t>	</a:t>
            </a:r>
          </a:p>
        </p:txBody>
      </p:sp>
      <p:pic>
        <p:nvPicPr>
          <p:cNvPr id="5" name="Picture 3"/>
          <p:cNvPicPr>
            <a:picLocks noChangeAspect="1" noChangeArrowheads="1"/>
          </p:cNvPicPr>
          <p:nvPr/>
        </p:nvPicPr>
        <p:blipFill>
          <a:blip r:embed="rId3"/>
          <a:srcRect/>
          <a:stretch>
            <a:fillRect/>
          </a:stretch>
        </p:blipFill>
        <p:spPr bwMode="auto">
          <a:xfrm>
            <a:off x="5075110" y="2971800"/>
            <a:ext cx="4068890" cy="3886200"/>
          </a:xfrm>
          <a:prstGeom prst="rect">
            <a:avLst/>
          </a:prstGeom>
          <a:noFill/>
          <a:ln w="12700">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gn="just">
              <a:buNone/>
            </a:pPr>
            <a:r>
              <a:rPr lang="en-US" sz="2000" b="1" dirty="0"/>
              <a:t>Architectural Patterns</a:t>
            </a:r>
          </a:p>
          <a:p>
            <a:pPr>
              <a:lnSpc>
                <a:spcPct val="90000"/>
              </a:lnSpc>
            </a:pPr>
            <a:r>
              <a:rPr lang="en-US" sz="2000" dirty="0"/>
              <a:t>Concurrency—applications must handle multiple tasks in a manner that simulates parallelism </a:t>
            </a:r>
          </a:p>
          <a:p>
            <a:pPr lvl="1">
              <a:lnSpc>
                <a:spcPct val="90000"/>
              </a:lnSpc>
            </a:pPr>
            <a:r>
              <a:rPr lang="en-US" sz="2000" dirty="0"/>
              <a:t>Operating system process management pattern</a:t>
            </a:r>
          </a:p>
          <a:p>
            <a:pPr lvl="1">
              <a:lnSpc>
                <a:spcPct val="90000"/>
              </a:lnSpc>
            </a:pPr>
            <a:r>
              <a:rPr lang="en-US" sz="2000" dirty="0"/>
              <a:t>Task scheduler pattern</a:t>
            </a:r>
          </a:p>
          <a:p>
            <a:pPr>
              <a:lnSpc>
                <a:spcPct val="90000"/>
              </a:lnSpc>
            </a:pPr>
            <a:endParaRPr lang="en-US" sz="2000" dirty="0"/>
          </a:p>
          <a:p>
            <a:pPr>
              <a:lnSpc>
                <a:spcPct val="90000"/>
              </a:lnSpc>
            </a:pPr>
            <a:r>
              <a:rPr lang="en-US" sz="2000" dirty="0"/>
              <a:t>Persistence—Data persists if it survives past the execution of the process that created it. Two patterns are common: </a:t>
            </a:r>
          </a:p>
          <a:p>
            <a:pPr lvl="1">
              <a:lnSpc>
                <a:spcPct val="90000"/>
              </a:lnSpc>
              <a:spcBef>
                <a:spcPts val="600"/>
              </a:spcBef>
            </a:pPr>
            <a:r>
              <a:rPr lang="en-US" sz="2000" dirty="0"/>
              <a:t>A database management system pattern that applies the storage and retrieval capability of a DBMS to the application architecture.</a:t>
            </a:r>
          </a:p>
          <a:p>
            <a:pPr lvl="1">
              <a:lnSpc>
                <a:spcPct val="90000"/>
              </a:lnSpc>
              <a:spcBef>
                <a:spcPts val="600"/>
              </a:spcBef>
            </a:pPr>
            <a:r>
              <a:rPr lang="en-US" sz="2000" dirty="0"/>
              <a:t>An application level persistence pattern that builds persistence features into the application architecture.</a:t>
            </a:r>
          </a:p>
          <a:p>
            <a:pPr>
              <a:lnSpc>
                <a:spcPct val="90000"/>
              </a:lnSpc>
              <a:spcBef>
                <a:spcPts val="600"/>
              </a:spcBef>
            </a:pPr>
            <a:endParaRPr lang="en-US" sz="2000" dirty="0"/>
          </a:p>
          <a:p>
            <a:pPr>
              <a:lnSpc>
                <a:spcPct val="90000"/>
              </a:lnSpc>
              <a:spcBef>
                <a:spcPts val="600"/>
              </a:spcBef>
            </a:pPr>
            <a:r>
              <a:rPr lang="en-US" sz="2000" dirty="0"/>
              <a:t>Distribution— the manner in which systems or components within systems communicate with one another in a distributed environment</a:t>
            </a:r>
          </a:p>
          <a:p>
            <a:pPr lvl="1">
              <a:lnSpc>
                <a:spcPct val="90000"/>
              </a:lnSpc>
              <a:spcBef>
                <a:spcPts val="600"/>
              </a:spcBef>
            </a:pPr>
            <a:r>
              <a:rPr lang="en-US" sz="2000" dirty="0"/>
              <a:t>A broker acts as a ‘middle-man’ between the client component and a server component.</a:t>
            </a:r>
          </a:p>
          <a:p>
            <a:pPr>
              <a:buNone/>
            </a:pPr>
            <a:r>
              <a:rPr lang="en-US" sz="2000" dirty="0"/>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Architectural Context</a:t>
            </a:r>
          </a:p>
          <a:p>
            <a:r>
              <a:rPr lang="en-US" sz="2000" dirty="0"/>
              <a:t>The software must be placed into context</a:t>
            </a:r>
          </a:p>
          <a:p>
            <a:pPr lvl="1"/>
            <a:r>
              <a:rPr lang="en-US" sz="2000" dirty="0"/>
              <a:t>The design should define the external entities (other systems, devices, people) that the software interacts with and the nature of the interaction.</a:t>
            </a:r>
          </a:p>
          <a:p>
            <a:r>
              <a:rPr lang="en-US" sz="2000" dirty="0"/>
              <a:t>A set of architectural archetypes should be identified.</a:t>
            </a:r>
          </a:p>
          <a:p>
            <a:r>
              <a:rPr lang="en-US" sz="2000" dirty="0"/>
              <a:t>The designer specifies the structure of the system by defining and refining software components that implements each archetype.</a:t>
            </a:r>
          </a:p>
          <a:p>
            <a:r>
              <a:rPr lang="en-US" sz="2000" dirty="0"/>
              <a:t>The below diagram illustrates Architectural context diagram for the SafeHome security function.</a:t>
            </a:r>
          </a:p>
          <a:p>
            <a:pPr>
              <a:buNone/>
            </a:pPr>
            <a:r>
              <a:rPr lang="en-US" sz="2000" dirty="0"/>
              <a:t>	</a:t>
            </a:r>
          </a:p>
        </p:txBody>
      </p:sp>
      <p:pic>
        <p:nvPicPr>
          <p:cNvPr id="4" name="Picture 3"/>
          <p:cNvPicPr>
            <a:picLocks noChangeAspect="1" noChangeArrowheads="1"/>
          </p:cNvPicPr>
          <p:nvPr/>
        </p:nvPicPr>
        <p:blipFill>
          <a:blip r:embed="rId3"/>
          <a:srcRect/>
          <a:stretch>
            <a:fillRect/>
          </a:stretch>
        </p:blipFill>
        <p:spPr bwMode="auto">
          <a:xfrm>
            <a:off x="2209800" y="3618656"/>
            <a:ext cx="5105400" cy="3239344"/>
          </a:xfrm>
          <a:prstGeom prst="rect">
            <a:avLst/>
          </a:prstGeom>
          <a:solidFill>
            <a:srgbClr val="96E3FE"/>
          </a:solidFill>
          <a:ln w="12700">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478808"/>
            <a:ext cx="8839200" cy="6172200"/>
          </a:xfrm>
        </p:spPr>
        <p:txBody>
          <a:bodyPr>
            <a:noAutofit/>
          </a:bodyPr>
          <a:lstStyle/>
          <a:p>
            <a:pPr>
              <a:buNone/>
            </a:pPr>
            <a:r>
              <a:rPr lang="en-US" sz="2000" b="1" dirty="0"/>
              <a:t>Archetypes</a:t>
            </a:r>
          </a:p>
          <a:p>
            <a:r>
              <a:rPr lang="en-US" sz="2000" dirty="0"/>
              <a:t>An archetype is a class or pattern that represents a core abstraction that is critical to the design of an architecture for the target system.</a:t>
            </a:r>
          </a:p>
          <a:p>
            <a:r>
              <a:rPr lang="en-US" sz="2000" dirty="0"/>
              <a:t>In general, a relatively small set of archetypes are required to design even relatively complex systems.</a:t>
            </a:r>
          </a:p>
          <a:p>
            <a:r>
              <a:rPr lang="en-US" sz="2000" dirty="0"/>
              <a:t>In relation to the SafeHome home </a:t>
            </a:r>
          </a:p>
          <a:p>
            <a:pPr>
              <a:buNone/>
            </a:pPr>
            <a:r>
              <a:rPr lang="en-US" sz="2000" dirty="0"/>
              <a:t>	security function, it is necessary to </a:t>
            </a:r>
          </a:p>
          <a:p>
            <a:pPr>
              <a:buNone/>
            </a:pPr>
            <a:r>
              <a:rPr lang="en-US" sz="2000" dirty="0"/>
              <a:t>	define the following archetypes:</a:t>
            </a:r>
          </a:p>
          <a:p>
            <a:r>
              <a:rPr lang="en-US" sz="2000" dirty="0"/>
              <a:t>Node – represents a cohesive collection</a:t>
            </a:r>
          </a:p>
          <a:p>
            <a:pPr>
              <a:buNone/>
            </a:pPr>
            <a:r>
              <a:rPr lang="en-US" sz="2000" dirty="0"/>
              <a:t>	of input and output elements of the</a:t>
            </a:r>
          </a:p>
          <a:p>
            <a:pPr>
              <a:buNone/>
            </a:pPr>
            <a:r>
              <a:rPr lang="en-US" sz="2000" dirty="0"/>
              <a:t>	home security function.</a:t>
            </a:r>
          </a:p>
          <a:p>
            <a:r>
              <a:rPr lang="en-US" sz="2000" dirty="0"/>
              <a:t>Detector – An abstraction that </a:t>
            </a:r>
          </a:p>
          <a:p>
            <a:pPr>
              <a:buNone/>
            </a:pPr>
            <a:r>
              <a:rPr lang="en-US" sz="2000" dirty="0"/>
              <a:t>	encompasses all sensing equipment </a:t>
            </a:r>
          </a:p>
          <a:p>
            <a:pPr>
              <a:buNone/>
            </a:pPr>
            <a:r>
              <a:rPr lang="en-US" sz="2000" dirty="0"/>
              <a:t>	that feeds information into the target</a:t>
            </a:r>
          </a:p>
          <a:p>
            <a:pPr>
              <a:buNone/>
            </a:pPr>
            <a:r>
              <a:rPr lang="en-US" sz="2000" dirty="0"/>
              <a:t>	system.</a:t>
            </a:r>
          </a:p>
          <a:p>
            <a:r>
              <a:rPr lang="en-US" sz="2000" dirty="0"/>
              <a:t>The diagram illustrates the UML </a:t>
            </a:r>
          </a:p>
          <a:p>
            <a:pPr>
              <a:buNone/>
            </a:pPr>
            <a:r>
              <a:rPr lang="en-US" sz="2000" dirty="0"/>
              <a:t>	relationships for SafeHome security</a:t>
            </a:r>
          </a:p>
          <a:p>
            <a:pPr>
              <a:buNone/>
            </a:pPr>
            <a:r>
              <a:rPr lang="en-US" sz="2000" dirty="0"/>
              <a:t>	function archetypes.</a:t>
            </a:r>
          </a:p>
          <a:p>
            <a:pPr>
              <a:buNone/>
            </a:pPr>
            <a:endParaRPr lang="en-US" sz="2000" dirty="0"/>
          </a:p>
          <a:p>
            <a:pPr lvl="1"/>
            <a:endParaRPr lang="en-US" sz="2000" dirty="0"/>
          </a:p>
          <a:p>
            <a:pPr>
              <a:buNone/>
            </a:pPr>
            <a:r>
              <a:rPr lang="en-US" sz="2000" dirty="0"/>
              <a:t>	</a:t>
            </a:r>
          </a:p>
        </p:txBody>
      </p:sp>
      <p:grpSp>
        <p:nvGrpSpPr>
          <p:cNvPr id="8" name="Group 7"/>
          <p:cNvGrpSpPr/>
          <p:nvPr/>
        </p:nvGrpSpPr>
        <p:grpSpPr>
          <a:xfrm>
            <a:off x="4724400" y="1976438"/>
            <a:ext cx="4267200" cy="4881562"/>
            <a:chOff x="4724400" y="1976438"/>
            <a:chExt cx="4267200" cy="4881562"/>
          </a:xfrm>
        </p:grpSpPr>
        <p:sp>
          <p:nvSpPr>
            <p:cNvPr id="6" name="Rectangle 2"/>
            <p:cNvSpPr>
              <a:spLocks noChangeArrowheads="1"/>
            </p:cNvSpPr>
            <p:nvPr/>
          </p:nvSpPr>
          <p:spPr bwMode="auto">
            <a:xfrm>
              <a:off x="4724400" y="1976438"/>
              <a:ext cx="4267200" cy="4443412"/>
            </a:xfrm>
            <a:prstGeom prst="rect">
              <a:avLst/>
            </a:prstGeom>
            <a:solidFill>
              <a:srgbClr val="96E3FE"/>
            </a:solidFill>
            <a:ln w="12700">
              <a:noFill/>
              <a:miter lim="800000"/>
              <a:headEnd/>
              <a:tailEnd/>
            </a:ln>
            <a:effectLst>
              <a:outerShdw dist="35921" dir="2700000" algn="ctr" rotWithShape="0">
                <a:schemeClr val="bg2"/>
              </a:outerShdw>
            </a:effectLst>
          </p:spPr>
          <p:txBody>
            <a:bodyPr wrap="none" anchor="ctr"/>
            <a:lstStyle/>
            <a:p>
              <a:pPr>
                <a:defRPr/>
              </a:pPr>
              <a:endParaRPr lang="en-US"/>
            </a:p>
          </p:txBody>
        </p:sp>
        <p:pic>
          <p:nvPicPr>
            <p:cNvPr id="7" name="Picture 4"/>
            <p:cNvPicPr>
              <a:picLocks noChangeAspect="1" noChangeArrowheads="1"/>
            </p:cNvPicPr>
            <p:nvPr/>
          </p:nvPicPr>
          <p:blipFill>
            <a:blip r:embed="rId3"/>
            <a:srcRect/>
            <a:stretch>
              <a:fillRect/>
            </a:stretch>
          </p:blipFill>
          <p:spPr bwMode="auto">
            <a:xfrm>
              <a:off x="5118100" y="2052638"/>
              <a:ext cx="3568700" cy="4805362"/>
            </a:xfrm>
            <a:prstGeom prst="rect">
              <a:avLst/>
            </a:prstGeom>
            <a:noFill/>
            <a:ln w="12700">
              <a:noFill/>
              <a:miter lim="800000"/>
              <a:headEnd/>
              <a:tailEnd/>
            </a:ln>
          </p:spPr>
        </p:pic>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Archetypes</a:t>
            </a:r>
          </a:p>
          <a:p>
            <a:r>
              <a:rPr lang="en-US" sz="2000" dirty="0"/>
              <a:t>Indicator – An abstraction that represents all mechanisms (e.g., alarm siren, flashing lights, bell) for indicating that an alarm condition is occurring.</a:t>
            </a:r>
          </a:p>
          <a:p>
            <a:r>
              <a:rPr lang="en-US" sz="2000" dirty="0"/>
              <a:t>Controller – An abstraction that depicts the mechanism that allows the arming or disarming of a node. If controllers reside on a network, they have the ability to communicate with one another.</a:t>
            </a:r>
          </a:p>
          <a:p>
            <a:r>
              <a:rPr lang="en-US" sz="2000" dirty="0"/>
              <a:t>Each of these archetypes is depicted using UML notation as shown in above figure.</a:t>
            </a:r>
          </a:p>
          <a:p>
            <a:r>
              <a:rPr lang="en-US" sz="2000" dirty="0"/>
              <a:t>Recall that the archetypes form the basis for the architecture but are abstractions that must be further refined as architectural design proceeds.</a:t>
            </a:r>
          </a:p>
          <a:p>
            <a:r>
              <a:rPr lang="en-US" sz="2000" dirty="0"/>
              <a:t>For example, Detector might be refined into a class hierarchy of sensors.</a:t>
            </a:r>
          </a:p>
          <a:p>
            <a:pPr lvl="1"/>
            <a:endParaRPr lang="en-US" sz="2000" dirty="0"/>
          </a:p>
          <a:p>
            <a:pPr>
              <a:buNone/>
            </a:pPr>
            <a:r>
              <a:rPr lang="en-US" sz="2000" dirty="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Component Structure</a:t>
            </a:r>
          </a:p>
          <a:p>
            <a:r>
              <a:rPr lang="en-US" sz="2000" dirty="0"/>
              <a:t>As the software architecture is refined into components, the structure of the system begins to emerge.</a:t>
            </a:r>
          </a:p>
          <a:p>
            <a:r>
              <a:rPr lang="en-US" sz="2000" dirty="0"/>
              <a:t>But how are these components chosen? In order to answer this question, it is necessary to begin with the classes that were described as part of the requirements model.</a:t>
            </a:r>
          </a:p>
          <a:p>
            <a:pPr lvl="1"/>
            <a:endParaRPr lang="en-US" sz="2000" dirty="0"/>
          </a:p>
          <a:p>
            <a:pPr>
              <a:buNone/>
            </a:pPr>
            <a:r>
              <a:rPr lang="en-US" sz="2000" dirty="0"/>
              <a:t>	</a:t>
            </a:r>
          </a:p>
        </p:txBody>
      </p:sp>
      <p:sp>
        <p:nvSpPr>
          <p:cNvPr id="8" name="Rectangle 2"/>
          <p:cNvSpPr>
            <a:spLocks noChangeArrowheads="1"/>
          </p:cNvSpPr>
          <p:nvPr/>
        </p:nvSpPr>
        <p:spPr bwMode="auto">
          <a:xfrm>
            <a:off x="1371600" y="2600325"/>
            <a:ext cx="7027863" cy="4257675"/>
          </a:xfrm>
          <a:prstGeom prst="rect">
            <a:avLst/>
          </a:prstGeom>
          <a:solidFill>
            <a:srgbClr val="96E3FE"/>
          </a:solidFill>
          <a:ln w="12700">
            <a:noFill/>
            <a:miter lim="800000"/>
            <a:headEnd/>
            <a:tailEnd/>
          </a:ln>
          <a:effectLst>
            <a:outerShdw dist="35921" dir="2700000" algn="ctr" rotWithShape="0">
              <a:schemeClr val="bg2"/>
            </a:outerShdw>
          </a:effectLst>
        </p:spPr>
        <p:txBody>
          <a:bodyPr wrap="none" anchor="ctr"/>
          <a:lstStyle/>
          <a:p>
            <a:pPr>
              <a:defRPr/>
            </a:pPr>
            <a:endParaRPr lang="en-US"/>
          </a:p>
        </p:txBody>
      </p:sp>
      <p:pic>
        <p:nvPicPr>
          <p:cNvPr id="9" name="Picture 4"/>
          <p:cNvPicPr>
            <a:picLocks noChangeAspect="1" noChangeArrowheads="1"/>
          </p:cNvPicPr>
          <p:nvPr/>
        </p:nvPicPr>
        <p:blipFill>
          <a:blip r:embed="rId3"/>
          <a:srcRect/>
          <a:stretch>
            <a:fillRect/>
          </a:stretch>
        </p:blipFill>
        <p:spPr bwMode="auto">
          <a:xfrm>
            <a:off x="1828800" y="2981325"/>
            <a:ext cx="6337300" cy="3714750"/>
          </a:xfrm>
          <a:prstGeom prst="rect">
            <a:avLst/>
          </a:prstGeom>
          <a:noFill/>
          <a:ln w="12700">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Component Structure</a:t>
            </a:r>
          </a:p>
          <a:p>
            <a:r>
              <a:rPr lang="en-US" sz="2000" dirty="0"/>
              <a:t>The figure above illustrates the overall architectural structure for SafeHome with top-level components.</a:t>
            </a:r>
          </a:p>
          <a:p>
            <a:r>
              <a:rPr lang="en-US" sz="2000" dirty="0"/>
              <a:t>These analysis classes represent entities within the application (business) domain that must be addressed within the software architecture.</a:t>
            </a:r>
          </a:p>
          <a:p>
            <a:r>
              <a:rPr lang="en-US" sz="2000" dirty="0"/>
              <a:t>Hence, the application domain is one source for the derivation and refinement of components. </a:t>
            </a:r>
          </a:p>
          <a:p>
            <a:r>
              <a:rPr lang="en-US" sz="2000" dirty="0"/>
              <a:t>Another source is the infrastructure domain. The architecture must accommodate many infrastructure components that enable application components but have no business connection to the application domain.</a:t>
            </a:r>
          </a:p>
          <a:p>
            <a:r>
              <a:rPr lang="en-US" sz="2000" dirty="0"/>
              <a:t>In regards to the SafeHome home security function example, the set of top-level components might be defined to address the following functionality:</a:t>
            </a:r>
          </a:p>
          <a:p>
            <a:pPr>
              <a:buNone/>
            </a:pPr>
            <a:r>
              <a:rPr lang="en-US" sz="2000" dirty="0"/>
              <a:t>	1. External communication management – coordinates communication of the security function with external entities such as other Internet-based systems and external alarm notification.</a:t>
            </a:r>
          </a:p>
          <a:p>
            <a:pPr>
              <a:buNone/>
            </a:pPr>
            <a:r>
              <a:rPr lang="en-US" sz="2000" dirty="0"/>
              <a:t>	2. Control panel processing – manages all control panel functionality.</a:t>
            </a:r>
          </a:p>
          <a:p>
            <a:pPr>
              <a:buNone/>
            </a:pPr>
            <a:r>
              <a:rPr lang="en-US" sz="2000" dirty="0"/>
              <a:t>	3. Detector management – coordinates access to all detectors attached to the system.</a:t>
            </a:r>
          </a:p>
          <a:p>
            <a:pPr>
              <a:buNone/>
            </a:pPr>
            <a:r>
              <a:rPr lang="en-US" sz="2000" dirty="0"/>
              <a:t>	4. Alarm processing – verifies and acts on all alarm conditions.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Refined Component Structure</a:t>
            </a:r>
          </a:p>
          <a:p>
            <a:r>
              <a:rPr lang="en-US" sz="2000" dirty="0"/>
              <a:t>The architectural design that has been modeled to this point is still relatively high level.</a:t>
            </a:r>
          </a:p>
          <a:p>
            <a:r>
              <a:rPr lang="en-US" sz="2000" dirty="0"/>
              <a:t>The context of the system has been represented, archetypes that indicate the important abstractions within the problem domain have been defined, the overall structure of the system is apparent, and the major software components have been identified.</a:t>
            </a:r>
          </a:p>
          <a:p>
            <a:r>
              <a:rPr lang="en-US" sz="2000" dirty="0"/>
              <a:t>However, further refinement (recall that all design is iterative) is still necessary.</a:t>
            </a:r>
          </a:p>
          <a:p>
            <a:r>
              <a:rPr lang="en-US" sz="2000" dirty="0"/>
              <a:t>To accomplish this, an actual instantiation of the architecture is developed.</a:t>
            </a:r>
          </a:p>
          <a:p>
            <a:r>
              <a:rPr lang="en-US" sz="2000" dirty="0"/>
              <a:t>The figure below illustrates an instantiation of the SafeHome architecture for the security system. </a:t>
            </a:r>
          </a:p>
          <a:p>
            <a:r>
              <a:rPr lang="en-US" sz="2000" dirty="0"/>
              <a:t>Components shown in figure above are elaborated to show additional details.</a:t>
            </a:r>
          </a:p>
          <a:p>
            <a:r>
              <a:rPr lang="en-US" sz="2000" dirty="0"/>
              <a:t>For example, the detector management component interacts with a scheduler infrastructure component that implements polling of each sensor object used by the security system.</a:t>
            </a:r>
          </a:p>
          <a:p>
            <a:r>
              <a:rPr lang="en-US" sz="2000" dirty="0"/>
              <a:t>Similar elaboration is performed for each of the components represented in figure above.</a:t>
            </a:r>
          </a:p>
          <a:p>
            <a:pPr lvl="1"/>
            <a:endParaRPr lang="en-US" sz="2000" dirty="0"/>
          </a:p>
          <a:p>
            <a:pPr>
              <a:buNone/>
            </a:pPr>
            <a:r>
              <a:rPr lang="en-US" sz="2000"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Design</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US" sz="2000" b="1" dirty="0"/>
              <a:t>Introduction</a:t>
            </a:r>
          </a:p>
          <a:p>
            <a:r>
              <a:rPr lang="en-US" sz="2000" dirty="0"/>
              <a:t>When a software product is incrementally built then the later versions of the software design should be fully compatible with the original software design.</a:t>
            </a:r>
          </a:p>
          <a:p>
            <a:r>
              <a:rPr lang="en-US" sz="2000" dirty="0"/>
              <a:t>There are many software design techniques available to make appropriate software designs for the product being built. </a:t>
            </a:r>
          </a:p>
          <a:p>
            <a:r>
              <a:rPr lang="en-US" sz="2000" dirty="0"/>
              <a:t>They include prototyping, structural models, object oriented design, entity relationship models etc. </a:t>
            </a:r>
          </a:p>
          <a:p>
            <a:r>
              <a:rPr lang="en-US" sz="2000" dirty="0"/>
              <a:t>Refactoring is a design technique which is used in iterative models. </a:t>
            </a:r>
          </a:p>
          <a:p>
            <a:r>
              <a:rPr lang="en-US" sz="2000" dirty="0"/>
              <a:t>When the design become bulky after many iterations of development, it starts getting crumbling against new features being added to the product. </a:t>
            </a:r>
          </a:p>
          <a:p>
            <a:r>
              <a:rPr lang="en-US" sz="2000" dirty="0"/>
              <a:t>In such cases, the design is changed so that new factors of the features being added are incorporated.</a:t>
            </a:r>
          </a:p>
          <a:p>
            <a:r>
              <a:rPr lang="en-US" sz="2000" dirty="0"/>
              <a:t>Software design development can be likened to designing a physical product.</a:t>
            </a:r>
          </a:p>
          <a:p>
            <a:r>
              <a:rPr lang="en-US" sz="2000" dirty="0"/>
              <a:t>Suppose a new car model is to be developed. </a:t>
            </a:r>
          </a:p>
          <a:p>
            <a:r>
              <a:rPr lang="en-US" sz="2000" dirty="0"/>
              <a:t>The car design is broken down into separate components and in the end assembling them will become a complete design for the car model. </a:t>
            </a:r>
          </a:p>
          <a:p>
            <a:r>
              <a:rPr lang="en-US" sz="2000" dirty="0"/>
              <a:t>Various factors are considered during the design of the components.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Refined Component Structure</a:t>
            </a:r>
          </a:p>
          <a:p>
            <a:endParaRPr lang="en-US" sz="2000" dirty="0"/>
          </a:p>
          <a:p>
            <a:pPr lvl="1"/>
            <a:endParaRPr lang="en-US" sz="2000" dirty="0"/>
          </a:p>
          <a:p>
            <a:pPr>
              <a:buNone/>
            </a:pPr>
            <a:r>
              <a:rPr lang="en-US" sz="2000" dirty="0"/>
              <a:t>	</a:t>
            </a:r>
          </a:p>
        </p:txBody>
      </p:sp>
      <p:sp>
        <p:nvSpPr>
          <p:cNvPr id="6" name="Rectangle 2"/>
          <p:cNvSpPr>
            <a:spLocks noChangeArrowheads="1"/>
          </p:cNvSpPr>
          <p:nvPr/>
        </p:nvSpPr>
        <p:spPr bwMode="auto">
          <a:xfrm>
            <a:off x="1290936" y="1341023"/>
            <a:ext cx="6741914" cy="5404265"/>
          </a:xfrm>
          <a:prstGeom prst="rect">
            <a:avLst/>
          </a:prstGeom>
          <a:solidFill>
            <a:srgbClr val="96E3FE"/>
          </a:solidFill>
          <a:ln w="12700">
            <a:noFill/>
            <a:miter lim="800000"/>
            <a:headEnd/>
            <a:tailEnd/>
          </a:ln>
          <a:effectLst>
            <a:outerShdw dist="35921" dir="2700000" algn="ctr" rotWithShape="0">
              <a:schemeClr val="bg2"/>
            </a:outerShdw>
          </a:effectLst>
        </p:spPr>
        <p:txBody>
          <a:bodyPr wrap="none" anchor="ctr"/>
          <a:lstStyle/>
          <a:p>
            <a:pPr>
              <a:defRPr/>
            </a:pPr>
            <a:endParaRPr lang="en-US"/>
          </a:p>
        </p:txBody>
      </p:sp>
      <p:pic>
        <p:nvPicPr>
          <p:cNvPr id="7" name="Picture 4"/>
          <p:cNvPicPr>
            <a:picLocks noChangeAspect="1" noChangeArrowheads="1"/>
          </p:cNvPicPr>
          <p:nvPr/>
        </p:nvPicPr>
        <p:blipFill>
          <a:blip r:embed="rId3"/>
          <a:srcRect/>
          <a:stretch>
            <a:fillRect/>
          </a:stretch>
        </p:blipFill>
        <p:spPr bwMode="auto">
          <a:xfrm>
            <a:off x="1902366" y="685800"/>
            <a:ext cx="5641433" cy="6172201"/>
          </a:xfrm>
          <a:prstGeom prst="rect">
            <a:avLst/>
          </a:prstGeom>
          <a:noFill/>
          <a:ln w="12700">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Analyzing Architectural Design</a:t>
            </a:r>
          </a:p>
          <a:p>
            <a:pPr>
              <a:buNone/>
              <a:defRPr/>
            </a:pPr>
            <a:r>
              <a:rPr lang="en-US" sz="2000" dirty="0"/>
              <a:t>	1.  Collect scenarios. </a:t>
            </a:r>
          </a:p>
          <a:p>
            <a:pPr>
              <a:buNone/>
              <a:defRPr/>
            </a:pPr>
            <a:r>
              <a:rPr lang="en-US" sz="2000" dirty="0"/>
              <a:t>	2.  Elicit requirements, constraints, and environment description. </a:t>
            </a:r>
          </a:p>
          <a:p>
            <a:pPr>
              <a:buNone/>
              <a:defRPr/>
            </a:pPr>
            <a:r>
              <a:rPr lang="en-US" sz="2000" dirty="0"/>
              <a:t>	3.  Describe the architectural styles/patterns that have been chosen to address the scenarios and requirements:</a:t>
            </a:r>
          </a:p>
          <a:p>
            <a:pPr>
              <a:buNone/>
              <a:defRPr/>
            </a:pPr>
            <a:r>
              <a:rPr lang="en-US" sz="2000" dirty="0"/>
              <a:t>		• Module view</a:t>
            </a:r>
          </a:p>
          <a:p>
            <a:pPr>
              <a:buNone/>
              <a:defRPr/>
            </a:pPr>
            <a:r>
              <a:rPr lang="en-US" sz="2000" dirty="0"/>
              <a:t>		• Process view</a:t>
            </a:r>
          </a:p>
          <a:p>
            <a:pPr>
              <a:buNone/>
              <a:defRPr/>
            </a:pPr>
            <a:r>
              <a:rPr lang="en-US" sz="2000" dirty="0"/>
              <a:t>		• Data flow view</a:t>
            </a:r>
          </a:p>
          <a:p>
            <a:pPr>
              <a:buNone/>
              <a:defRPr/>
            </a:pPr>
            <a:r>
              <a:rPr lang="en-US" sz="2000" dirty="0"/>
              <a:t>	4.  Evaluate quality attributes by considering each attribute in isolation. </a:t>
            </a:r>
          </a:p>
          <a:p>
            <a:pPr>
              <a:buNone/>
              <a:defRPr/>
            </a:pPr>
            <a:r>
              <a:rPr lang="en-US" sz="2000" dirty="0"/>
              <a:t>	5.  Identify the sensitivity of quality attributes to various architectural attributes for a specific architectural style. </a:t>
            </a:r>
          </a:p>
          <a:p>
            <a:pPr>
              <a:buNone/>
              <a:defRPr/>
            </a:pPr>
            <a:r>
              <a:rPr lang="en-US" sz="2000" dirty="0"/>
              <a:t>	6.  Critique candidate architectures (developed in step 3) using the sensitivity analysis conducted in step 5.</a:t>
            </a:r>
          </a:p>
          <a:p>
            <a:pPr lvl="1"/>
            <a:endParaRPr lang="en-US" sz="2000" dirty="0"/>
          </a:p>
          <a:p>
            <a:pPr>
              <a:buNone/>
            </a:pPr>
            <a:r>
              <a:rPr lang="en-US" sz="2000" dirty="0"/>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Architectural Complexity</a:t>
            </a:r>
          </a:p>
          <a:p>
            <a:r>
              <a:rPr lang="en-US" sz="2000" dirty="0"/>
              <a:t>The overall complexity of a proposed architecture is assessed by considering the dependencies between components within the architecture.</a:t>
            </a:r>
          </a:p>
          <a:p>
            <a:pPr lvl="1"/>
            <a:r>
              <a:rPr lang="en-US" sz="2000" dirty="0"/>
              <a:t>Sharing dependencies represent dependence relationships among consumers who use the same resource or producers who produce for the same consumers.</a:t>
            </a:r>
          </a:p>
          <a:p>
            <a:pPr lvl="1"/>
            <a:r>
              <a:rPr lang="en-US" sz="2000" dirty="0"/>
              <a:t>Flow dependencies represent dependence relationships between producers and consumers of resources.</a:t>
            </a:r>
          </a:p>
          <a:p>
            <a:pPr lvl="1"/>
            <a:r>
              <a:rPr lang="en-US" sz="2000" dirty="0"/>
              <a:t>Constrained dependencies represent constraints on the relative flow of control among a set of activities.</a:t>
            </a:r>
          </a:p>
          <a:p>
            <a:pPr>
              <a:buNone/>
            </a:pPr>
            <a:endParaRPr lang="en-US" sz="2000" b="1" dirty="0"/>
          </a:p>
          <a:p>
            <a:pPr>
              <a:buNone/>
            </a:pPr>
            <a:r>
              <a:rPr lang="en-US" sz="2000" b="1" dirty="0"/>
              <a:t>ADL</a:t>
            </a:r>
          </a:p>
          <a:p>
            <a:r>
              <a:rPr lang="en-US" sz="2000" dirty="0"/>
              <a:t>Architectural description language (ADL) provides a semantics and syntax for describing a software architecture</a:t>
            </a:r>
          </a:p>
          <a:p>
            <a:r>
              <a:rPr lang="en-US" sz="2000" dirty="0"/>
              <a:t>Provide the designer with the ability to: </a:t>
            </a:r>
          </a:p>
          <a:p>
            <a:pPr lvl="1"/>
            <a:r>
              <a:rPr lang="en-US" sz="2000" dirty="0"/>
              <a:t>Decompose architectural components</a:t>
            </a:r>
          </a:p>
          <a:p>
            <a:pPr lvl="1"/>
            <a:r>
              <a:rPr lang="en-US" sz="2000" dirty="0"/>
              <a:t>Compose individual components into larger architectural blocks and </a:t>
            </a:r>
          </a:p>
          <a:p>
            <a:pPr lvl="1"/>
            <a:r>
              <a:rPr lang="en-US" sz="2000" dirty="0"/>
              <a:t>Represent interfaces (connection mechanisms) between components.</a:t>
            </a:r>
          </a:p>
          <a:p>
            <a:pPr lvl="1"/>
            <a:endParaRPr lang="en-US" sz="2000" dirty="0"/>
          </a:p>
          <a:p>
            <a:pPr>
              <a:buNone/>
            </a:pPr>
            <a:endParaRPr lang="en-US" sz="2000" b="1" dirty="0"/>
          </a:p>
          <a:p>
            <a:pPr>
              <a:buNone/>
              <a:defRPr/>
            </a:pPr>
            <a:endParaRPr lang="en-US" sz="2000" dirty="0"/>
          </a:p>
          <a:p>
            <a:pPr lvl="1"/>
            <a:endParaRPr lang="en-US" sz="2000" dirty="0"/>
          </a:p>
          <a:p>
            <a:pPr>
              <a:buNone/>
            </a:pPr>
            <a:r>
              <a:rPr lang="en-US" sz="2000" dirty="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An Architectural Design Method</a:t>
            </a:r>
          </a:p>
          <a:p>
            <a:r>
              <a:rPr lang="en-US" sz="2000" dirty="0"/>
              <a:t>Customer </a:t>
            </a:r>
          </a:p>
          <a:p>
            <a:pPr>
              <a:buNone/>
            </a:pPr>
            <a:r>
              <a:rPr lang="en-US" sz="2000" dirty="0"/>
              <a:t>	requirements</a:t>
            </a:r>
          </a:p>
          <a:p>
            <a:r>
              <a:rPr lang="en-US" sz="2000" dirty="0"/>
              <a:t>Deriving program </a:t>
            </a:r>
          </a:p>
          <a:p>
            <a:pPr>
              <a:buNone/>
            </a:pPr>
            <a:r>
              <a:rPr lang="en-US" sz="2000" dirty="0"/>
              <a:t>	architecture </a:t>
            </a:r>
          </a:p>
          <a:p>
            <a:endParaRPr lang="en-US" sz="2000" dirty="0"/>
          </a:p>
          <a:p>
            <a:pPr lvl="1"/>
            <a:endParaRPr lang="en-US" sz="2000" dirty="0"/>
          </a:p>
          <a:p>
            <a:pPr>
              <a:buNone/>
            </a:pPr>
            <a:endParaRPr lang="en-US" sz="2000" b="1" dirty="0"/>
          </a:p>
          <a:p>
            <a:pPr>
              <a:buNone/>
              <a:defRPr/>
            </a:pPr>
            <a:endParaRPr lang="en-US" sz="2000" dirty="0"/>
          </a:p>
          <a:p>
            <a:pPr lvl="1"/>
            <a:endParaRPr lang="en-US" sz="2000" dirty="0"/>
          </a:p>
          <a:p>
            <a:pPr>
              <a:buNone/>
            </a:pPr>
            <a:r>
              <a:rPr lang="en-US" sz="2000" dirty="0"/>
              <a:t>	</a:t>
            </a:r>
          </a:p>
        </p:txBody>
      </p:sp>
      <p:grpSp>
        <p:nvGrpSpPr>
          <p:cNvPr id="26" name="Group 25"/>
          <p:cNvGrpSpPr/>
          <p:nvPr/>
        </p:nvGrpSpPr>
        <p:grpSpPr>
          <a:xfrm>
            <a:off x="3810000" y="990600"/>
            <a:ext cx="5257800" cy="3657600"/>
            <a:chOff x="2057400" y="1981200"/>
            <a:chExt cx="6046788" cy="3740150"/>
          </a:xfrm>
        </p:grpSpPr>
        <p:sp>
          <p:nvSpPr>
            <p:cNvPr id="27" name="Rectangle 3"/>
            <p:cNvSpPr>
              <a:spLocks noChangeArrowheads="1"/>
            </p:cNvSpPr>
            <p:nvPr/>
          </p:nvSpPr>
          <p:spPr bwMode="auto">
            <a:xfrm>
              <a:off x="4244975" y="2362200"/>
              <a:ext cx="2889250" cy="247650"/>
            </a:xfrm>
            <a:prstGeom prst="rect">
              <a:avLst/>
            </a:prstGeom>
            <a:noFill/>
            <a:ln w="9525">
              <a:noFill/>
              <a:miter lim="800000"/>
              <a:headEnd/>
              <a:tailEnd/>
            </a:ln>
          </p:spPr>
          <p:txBody>
            <a:bodyPr wrap="none" lIns="0" tIns="0" rIns="0" bIns="0">
              <a:spAutoFit/>
            </a:bodyPr>
            <a:lstStyle/>
            <a:p>
              <a:pPr>
                <a:lnSpc>
                  <a:spcPct val="90000"/>
                </a:lnSpc>
              </a:pPr>
              <a:r>
                <a:rPr lang="en-US" sz="1800" dirty="0">
                  <a:latin typeface="Helvetica" pitchFamily="-128" charset="0"/>
                </a:rPr>
                <a:t>"four bedrooms, three baths,</a:t>
              </a:r>
              <a:endParaRPr lang="en-US" sz="1800" b="1" dirty="0">
                <a:latin typeface="Helvetica" pitchFamily="-128" charset="0"/>
              </a:endParaRPr>
            </a:p>
          </p:txBody>
        </p:sp>
        <p:sp>
          <p:nvSpPr>
            <p:cNvPr id="28" name="Rectangle 4"/>
            <p:cNvSpPr>
              <a:spLocks noChangeArrowheads="1"/>
            </p:cNvSpPr>
            <p:nvPr/>
          </p:nvSpPr>
          <p:spPr bwMode="auto">
            <a:xfrm>
              <a:off x="4244975" y="2617788"/>
              <a:ext cx="1543050" cy="247650"/>
            </a:xfrm>
            <a:prstGeom prst="rect">
              <a:avLst/>
            </a:prstGeom>
            <a:noFill/>
            <a:ln w="9525">
              <a:noFill/>
              <a:miter lim="800000"/>
              <a:headEnd/>
              <a:tailEnd/>
            </a:ln>
          </p:spPr>
          <p:txBody>
            <a:bodyPr wrap="none" lIns="0" tIns="0" rIns="0" bIns="0">
              <a:spAutoFit/>
            </a:bodyPr>
            <a:lstStyle/>
            <a:p>
              <a:pPr>
                <a:lnSpc>
                  <a:spcPct val="90000"/>
                </a:lnSpc>
              </a:pPr>
              <a:r>
                <a:rPr lang="en-US" sz="1800">
                  <a:latin typeface="Helvetica" pitchFamily="-128" charset="0"/>
                </a:rPr>
                <a:t>lots of glass ..."</a:t>
              </a:r>
              <a:endParaRPr lang="en-US" sz="1800" b="1">
                <a:latin typeface="Helvetica" pitchFamily="-128" charset="0"/>
              </a:endParaRPr>
            </a:p>
          </p:txBody>
        </p:sp>
        <p:sp>
          <p:nvSpPr>
            <p:cNvPr id="29" name="Rectangle 5"/>
            <p:cNvSpPr>
              <a:spLocks noChangeArrowheads="1"/>
            </p:cNvSpPr>
            <p:nvPr/>
          </p:nvSpPr>
          <p:spPr bwMode="auto">
            <a:xfrm>
              <a:off x="2057400" y="1981200"/>
              <a:ext cx="3387725" cy="328613"/>
            </a:xfrm>
            <a:prstGeom prst="rect">
              <a:avLst/>
            </a:prstGeom>
            <a:noFill/>
            <a:ln w="9525">
              <a:noFill/>
              <a:miter lim="800000"/>
              <a:headEnd/>
              <a:tailEnd/>
            </a:ln>
          </p:spPr>
          <p:txBody>
            <a:bodyPr wrap="none" lIns="0" tIns="0" rIns="0" bIns="0">
              <a:spAutoFit/>
            </a:bodyPr>
            <a:lstStyle/>
            <a:p>
              <a:pPr>
                <a:lnSpc>
                  <a:spcPct val="90000"/>
                </a:lnSpc>
              </a:pPr>
              <a:r>
                <a:rPr lang="en-US" b="1" i="1" dirty="0">
                  <a:solidFill>
                    <a:schemeClr val="folHlink"/>
                  </a:solidFill>
                  <a:latin typeface="Helvetica" pitchFamily="-128" charset="0"/>
                </a:rPr>
                <a:t>customer requirements</a:t>
              </a:r>
              <a:endParaRPr lang="en-US" sz="1800" b="1" dirty="0">
                <a:solidFill>
                  <a:schemeClr val="folHlink"/>
                </a:solidFill>
                <a:latin typeface="Helvetica" pitchFamily="-128" charset="0"/>
              </a:endParaRPr>
            </a:p>
          </p:txBody>
        </p:sp>
        <p:sp>
          <p:nvSpPr>
            <p:cNvPr id="30" name="Oval 7"/>
            <p:cNvSpPr>
              <a:spLocks noChangeArrowheads="1"/>
            </p:cNvSpPr>
            <p:nvPr/>
          </p:nvSpPr>
          <p:spPr bwMode="auto">
            <a:xfrm>
              <a:off x="3560763" y="2917825"/>
              <a:ext cx="215900" cy="484188"/>
            </a:xfrm>
            <a:prstGeom prst="ellipse">
              <a:avLst/>
            </a:prstGeom>
            <a:noFill/>
            <a:ln w="30163">
              <a:solidFill>
                <a:schemeClr val="tx1"/>
              </a:solidFill>
              <a:round/>
              <a:headEnd/>
              <a:tailEnd/>
            </a:ln>
          </p:spPr>
          <p:txBody>
            <a:bodyPr/>
            <a:lstStyle/>
            <a:p>
              <a:endParaRPr lang="en-US"/>
            </a:p>
          </p:txBody>
        </p:sp>
        <p:sp>
          <p:nvSpPr>
            <p:cNvPr id="31" name="Freeform 9"/>
            <p:cNvSpPr>
              <a:spLocks/>
            </p:cNvSpPr>
            <p:nvPr/>
          </p:nvSpPr>
          <p:spPr bwMode="auto">
            <a:xfrm>
              <a:off x="3535363" y="3387725"/>
              <a:ext cx="241300" cy="952500"/>
            </a:xfrm>
            <a:custGeom>
              <a:avLst/>
              <a:gdLst>
                <a:gd name="T0" fmla="*/ 8 w 152"/>
                <a:gd name="T1" fmla="*/ 16 h 534"/>
                <a:gd name="T2" fmla="*/ 152 w 152"/>
                <a:gd name="T3" fmla="*/ 0 h 534"/>
                <a:gd name="T4" fmla="*/ 120 w 152"/>
                <a:gd name="T5" fmla="*/ 486 h 534"/>
                <a:gd name="T6" fmla="*/ 40 w 152"/>
                <a:gd name="T7" fmla="*/ 534 h 534"/>
                <a:gd name="T8" fmla="*/ 0 w 152"/>
                <a:gd name="T9" fmla="*/ 16 h 534"/>
                <a:gd name="T10" fmla="*/ 0 60000 65536"/>
                <a:gd name="T11" fmla="*/ 0 60000 65536"/>
                <a:gd name="T12" fmla="*/ 0 60000 65536"/>
                <a:gd name="T13" fmla="*/ 0 60000 65536"/>
                <a:gd name="T14" fmla="*/ 0 60000 65536"/>
                <a:gd name="T15" fmla="*/ 0 w 152"/>
                <a:gd name="T16" fmla="*/ 0 h 534"/>
                <a:gd name="T17" fmla="*/ 152 w 152"/>
                <a:gd name="T18" fmla="*/ 534 h 534"/>
              </a:gdLst>
              <a:ahLst/>
              <a:cxnLst>
                <a:cxn ang="T10">
                  <a:pos x="T0" y="T1"/>
                </a:cxn>
                <a:cxn ang="T11">
                  <a:pos x="T2" y="T3"/>
                </a:cxn>
                <a:cxn ang="T12">
                  <a:pos x="T4" y="T5"/>
                </a:cxn>
                <a:cxn ang="T13">
                  <a:pos x="T6" y="T7"/>
                </a:cxn>
                <a:cxn ang="T14">
                  <a:pos x="T8" y="T9"/>
                </a:cxn>
              </a:cxnLst>
              <a:rect l="T15" t="T16" r="T17" b="T18"/>
              <a:pathLst>
                <a:path w="152" h="534">
                  <a:moveTo>
                    <a:pt x="8" y="16"/>
                  </a:moveTo>
                  <a:lnTo>
                    <a:pt x="152" y="0"/>
                  </a:lnTo>
                  <a:lnTo>
                    <a:pt x="120" y="486"/>
                  </a:lnTo>
                  <a:lnTo>
                    <a:pt x="40" y="534"/>
                  </a:lnTo>
                  <a:lnTo>
                    <a:pt x="0" y="16"/>
                  </a:lnTo>
                </a:path>
              </a:pathLst>
            </a:custGeom>
            <a:solidFill>
              <a:schemeClr val="folHlink"/>
            </a:solidFill>
            <a:ln w="30163">
              <a:solidFill>
                <a:schemeClr val="tx1"/>
              </a:solidFill>
              <a:round/>
              <a:headEnd/>
              <a:tailEnd/>
            </a:ln>
          </p:spPr>
          <p:txBody>
            <a:bodyPr/>
            <a:lstStyle/>
            <a:p>
              <a:endParaRPr lang="en-US"/>
            </a:p>
          </p:txBody>
        </p:sp>
        <p:sp>
          <p:nvSpPr>
            <p:cNvPr id="32" name="Freeform 10"/>
            <p:cNvSpPr>
              <a:spLocks/>
            </p:cNvSpPr>
            <p:nvPr/>
          </p:nvSpPr>
          <p:spPr bwMode="auto">
            <a:xfrm>
              <a:off x="3789363" y="3287713"/>
              <a:ext cx="404812" cy="400050"/>
            </a:xfrm>
            <a:custGeom>
              <a:avLst/>
              <a:gdLst>
                <a:gd name="T0" fmla="*/ 0 w 255"/>
                <a:gd name="T1" fmla="*/ 64 h 224"/>
                <a:gd name="T2" fmla="*/ 96 w 255"/>
                <a:gd name="T3" fmla="*/ 224 h 224"/>
                <a:gd name="T4" fmla="*/ 96 w 255"/>
                <a:gd name="T5" fmla="*/ 224 h 224"/>
                <a:gd name="T6" fmla="*/ 255 w 255"/>
                <a:gd name="T7" fmla="*/ 0 h 224"/>
                <a:gd name="T8" fmla="*/ 255 w 255"/>
                <a:gd name="T9" fmla="*/ 0 h 224"/>
                <a:gd name="T10" fmla="*/ 0 60000 65536"/>
                <a:gd name="T11" fmla="*/ 0 60000 65536"/>
                <a:gd name="T12" fmla="*/ 0 60000 65536"/>
                <a:gd name="T13" fmla="*/ 0 60000 65536"/>
                <a:gd name="T14" fmla="*/ 0 60000 65536"/>
                <a:gd name="T15" fmla="*/ 0 w 255"/>
                <a:gd name="T16" fmla="*/ 0 h 224"/>
                <a:gd name="T17" fmla="*/ 255 w 255"/>
                <a:gd name="T18" fmla="*/ 224 h 224"/>
              </a:gdLst>
              <a:ahLst/>
              <a:cxnLst>
                <a:cxn ang="T10">
                  <a:pos x="T0" y="T1"/>
                </a:cxn>
                <a:cxn ang="T11">
                  <a:pos x="T2" y="T3"/>
                </a:cxn>
                <a:cxn ang="T12">
                  <a:pos x="T4" y="T5"/>
                </a:cxn>
                <a:cxn ang="T13">
                  <a:pos x="T6" y="T7"/>
                </a:cxn>
                <a:cxn ang="T14">
                  <a:pos x="T8" y="T9"/>
                </a:cxn>
              </a:cxnLst>
              <a:rect l="T15" t="T16" r="T17" b="T18"/>
              <a:pathLst>
                <a:path w="255" h="224">
                  <a:moveTo>
                    <a:pt x="0" y="64"/>
                  </a:moveTo>
                  <a:lnTo>
                    <a:pt x="96" y="224"/>
                  </a:lnTo>
                  <a:lnTo>
                    <a:pt x="255" y="0"/>
                  </a:lnTo>
                </a:path>
              </a:pathLst>
            </a:custGeom>
            <a:noFill/>
            <a:ln w="30163">
              <a:solidFill>
                <a:schemeClr val="tx1"/>
              </a:solidFill>
              <a:round/>
              <a:headEnd/>
              <a:tailEnd/>
            </a:ln>
          </p:spPr>
          <p:txBody>
            <a:bodyPr/>
            <a:lstStyle/>
            <a:p>
              <a:endParaRPr lang="en-US"/>
            </a:p>
          </p:txBody>
        </p:sp>
        <p:sp>
          <p:nvSpPr>
            <p:cNvPr id="33" name="Freeform 13"/>
            <p:cNvSpPr>
              <a:spLocks/>
            </p:cNvSpPr>
            <p:nvPr/>
          </p:nvSpPr>
          <p:spPr bwMode="auto">
            <a:xfrm>
              <a:off x="3497263" y="3416300"/>
              <a:ext cx="165100" cy="698500"/>
            </a:xfrm>
            <a:custGeom>
              <a:avLst/>
              <a:gdLst>
                <a:gd name="T0" fmla="*/ 16 w 104"/>
                <a:gd name="T1" fmla="*/ 0 h 391"/>
                <a:gd name="T2" fmla="*/ 0 w 104"/>
                <a:gd name="T3" fmla="*/ 271 h 391"/>
                <a:gd name="T4" fmla="*/ 104 w 104"/>
                <a:gd name="T5" fmla="*/ 391 h 391"/>
                <a:gd name="T6" fmla="*/ 0 60000 65536"/>
                <a:gd name="T7" fmla="*/ 0 60000 65536"/>
                <a:gd name="T8" fmla="*/ 0 60000 65536"/>
                <a:gd name="T9" fmla="*/ 0 w 104"/>
                <a:gd name="T10" fmla="*/ 0 h 391"/>
                <a:gd name="T11" fmla="*/ 104 w 104"/>
                <a:gd name="T12" fmla="*/ 391 h 391"/>
              </a:gdLst>
              <a:ahLst/>
              <a:cxnLst>
                <a:cxn ang="T6">
                  <a:pos x="T0" y="T1"/>
                </a:cxn>
                <a:cxn ang="T7">
                  <a:pos x="T2" y="T3"/>
                </a:cxn>
                <a:cxn ang="T8">
                  <a:pos x="T4" y="T5"/>
                </a:cxn>
              </a:cxnLst>
              <a:rect l="T9" t="T10" r="T11" b="T12"/>
              <a:pathLst>
                <a:path w="104" h="391">
                  <a:moveTo>
                    <a:pt x="16" y="0"/>
                  </a:moveTo>
                  <a:lnTo>
                    <a:pt x="0" y="271"/>
                  </a:lnTo>
                  <a:lnTo>
                    <a:pt x="104" y="391"/>
                  </a:lnTo>
                </a:path>
              </a:pathLst>
            </a:custGeom>
            <a:noFill/>
            <a:ln w="30163">
              <a:solidFill>
                <a:schemeClr val="tx1"/>
              </a:solidFill>
              <a:round/>
              <a:headEnd/>
              <a:tailEnd/>
            </a:ln>
          </p:spPr>
          <p:txBody>
            <a:bodyPr/>
            <a:lstStyle/>
            <a:p>
              <a:endParaRPr lang="en-US"/>
            </a:p>
          </p:txBody>
        </p:sp>
        <p:sp>
          <p:nvSpPr>
            <p:cNvPr id="34" name="Freeform 15"/>
            <p:cNvSpPr>
              <a:spLocks/>
            </p:cNvSpPr>
            <p:nvPr/>
          </p:nvSpPr>
          <p:spPr bwMode="auto">
            <a:xfrm>
              <a:off x="3713163" y="4283075"/>
              <a:ext cx="127000" cy="1125538"/>
            </a:xfrm>
            <a:custGeom>
              <a:avLst/>
              <a:gdLst>
                <a:gd name="T0" fmla="*/ 0 w 80"/>
                <a:gd name="T1" fmla="*/ 0 h 630"/>
                <a:gd name="T2" fmla="*/ 80 w 80"/>
                <a:gd name="T3" fmla="*/ 295 h 630"/>
                <a:gd name="T4" fmla="*/ 48 w 80"/>
                <a:gd name="T5" fmla="*/ 630 h 630"/>
                <a:gd name="T6" fmla="*/ 80 w 80"/>
                <a:gd name="T7" fmla="*/ 622 h 630"/>
                <a:gd name="T8" fmla="*/ 0 60000 65536"/>
                <a:gd name="T9" fmla="*/ 0 60000 65536"/>
                <a:gd name="T10" fmla="*/ 0 60000 65536"/>
                <a:gd name="T11" fmla="*/ 0 60000 65536"/>
                <a:gd name="T12" fmla="*/ 0 w 80"/>
                <a:gd name="T13" fmla="*/ 0 h 630"/>
                <a:gd name="T14" fmla="*/ 80 w 80"/>
                <a:gd name="T15" fmla="*/ 630 h 630"/>
              </a:gdLst>
              <a:ahLst/>
              <a:cxnLst>
                <a:cxn ang="T8">
                  <a:pos x="T0" y="T1"/>
                </a:cxn>
                <a:cxn ang="T9">
                  <a:pos x="T2" y="T3"/>
                </a:cxn>
                <a:cxn ang="T10">
                  <a:pos x="T4" y="T5"/>
                </a:cxn>
                <a:cxn ang="T11">
                  <a:pos x="T6" y="T7"/>
                </a:cxn>
              </a:cxnLst>
              <a:rect l="T12" t="T13" r="T14" b="T15"/>
              <a:pathLst>
                <a:path w="80" h="630">
                  <a:moveTo>
                    <a:pt x="0" y="0"/>
                  </a:moveTo>
                  <a:lnTo>
                    <a:pt x="80" y="295"/>
                  </a:lnTo>
                  <a:lnTo>
                    <a:pt x="48" y="630"/>
                  </a:lnTo>
                  <a:lnTo>
                    <a:pt x="80" y="622"/>
                  </a:lnTo>
                </a:path>
              </a:pathLst>
            </a:custGeom>
            <a:noFill/>
            <a:ln w="30163">
              <a:solidFill>
                <a:schemeClr val="tx1"/>
              </a:solidFill>
              <a:round/>
              <a:headEnd/>
              <a:tailEnd/>
            </a:ln>
          </p:spPr>
          <p:txBody>
            <a:bodyPr/>
            <a:lstStyle/>
            <a:p>
              <a:endParaRPr lang="en-US"/>
            </a:p>
          </p:txBody>
        </p:sp>
        <p:sp>
          <p:nvSpPr>
            <p:cNvPr id="35" name="Freeform 17"/>
            <p:cNvSpPr>
              <a:spLocks/>
            </p:cNvSpPr>
            <p:nvPr/>
          </p:nvSpPr>
          <p:spPr bwMode="auto">
            <a:xfrm>
              <a:off x="3497263" y="4340225"/>
              <a:ext cx="114300" cy="1339850"/>
            </a:xfrm>
            <a:custGeom>
              <a:avLst/>
              <a:gdLst>
                <a:gd name="T0" fmla="*/ 56 w 72"/>
                <a:gd name="T1" fmla="*/ 0 h 750"/>
                <a:gd name="T2" fmla="*/ 72 w 72"/>
                <a:gd name="T3" fmla="*/ 295 h 750"/>
                <a:gd name="T4" fmla="*/ 0 w 72"/>
                <a:gd name="T5" fmla="*/ 726 h 750"/>
                <a:gd name="T6" fmla="*/ 24 w 72"/>
                <a:gd name="T7" fmla="*/ 750 h 750"/>
                <a:gd name="T8" fmla="*/ 0 60000 65536"/>
                <a:gd name="T9" fmla="*/ 0 60000 65536"/>
                <a:gd name="T10" fmla="*/ 0 60000 65536"/>
                <a:gd name="T11" fmla="*/ 0 60000 65536"/>
                <a:gd name="T12" fmla="*/ 0 w 72"/>
                <a:gd name="T13" fmla="*/ 0 h 750"/>
                <a:gd name="T14" fmla="*/ 72 w 72"/>
                <a:gd name="T15" fmla="*/ 750 h 750"/>
              </a:gdLst>
              <a:ahLst/>
              <a:cxnLst>
                <a:cxn ang="T8">
                  <a:pos x="T0" y="T1"/>
                </a:cxn>
                <a:cxn ang="T9">
                  <a:pos x="T2" y="T3"/>
                </a:cxn>
                <a:cxn ang="T10">
                  <a:pos x="T4" y="T5"/>
                </a:cxn>
                <a:cxn ang="T11">
                  <a:pos x="T6" y="T7"/>
                </a:cxn>
              </a:cxnLst>
              <a:rect l="T12" t="T13" r="T14" b="T15"/>
              <a:pathLst>
                <a:path w="72" h="750">
                  <a:moveTo>
                    <a:pt x="56" y="0"/>
                  </a:moveTo>
                  <a:lnTo>
                    <a:pt x="72" y="295"/>
                  </a:lnTo>
                  <a:lnTo>
                    <a:pt x="0" y="726"/>
                  </a:lnTo>
                  <a:lnTo>
                    <a:pt x="24" y="750"/>
                  </a:lnTo>
                </a:path>
              </a:pathLst>
            </a:custGeom>
            <a:noFill/>
            <a:ln w="30163">
              <a:solidFill>
                <a:schemeClr val="tx1"/>
              </a:solidFill>
              <a:round/>
              <a:headEnd/>
              <a:tailEnd/>
            </a:ln>
          </p:spPr>
          <p:txBody>
            <a:bodyPr/>
            <a:lstStyle/>
            <a:p>
              <a:endParaRPr lang="en-US"/>
            </a:p>
          </p:txBody>
        </p:sp>
        <p:sp>
          <p:nvSpPr>
            <p:cNvPr id="36" name="Line 18"/>
            <p:cNvSpPr>
              <a:spLocks noChangeShapeType="1"/>
            </p:cNvSpPr>
            <p:nvPr/>
          </p:nvSpPr>
          <p:spPr bwMode="auto">
            <a:xfrm flipV="1">
              <a:off x="3814763" y="2789238"/>
              <a:ext cx="265112" cy="200025"/>
            </a:xfrm>
            <a:prstGeom prst="line">
              <a:avLst/>
            </a:prstGeom>
            <a:noFill/>
            <a:ln w="17463">
              <a:solidFill>
                <a:schemeClr val="tx1"/>
              </a:solidFill>
              <a:round/>
              <a:headEnd/>
              <a:tailEnd/>
            </a:ln>
          </p:spPr>
          <p:txBody>
            <a:bodyPr/>
            <a:lstStyle/>
            <a:p>
              <a:endParaRPr lang="en-US"/>
            </a:p>
          </p:txBody>
        </p:sp>
        <p:sp>
          <p:nvSpPr>
            <p:cNvPr id="37" name="Rectangle 19"/>
            <p:cNvSpPr>
              <a:spLocks noChangeArrowheads="1"/>
            </p:cNvSpPr>
            <p:nvPr/>
          </p:nvSpPr>
          <p:spPr bwMode="auto">
            <a:xfrm>
              <a:off x="5005388" y="3429000"/>
              <a:ext cx="2268537" cy="1765300"/>
            </a:xfrm>
            <a:prstGeom prst="rect">
              <a:avLst/>
            </a:prstGeom>
            <a:solidFill>
              <a:srgbClr val="FFFFFF"/>
            </a:solidFill>
            <a:ln w="17463">
              <a:solidFill>
                <a:srgbClr val="000000"/>
              </a:solidFill>
              <a:miter lim="800000"/>
              <a:headEnd/>
              <a:tailEnd/>
            </a:ln>
          </p:spPr>
          <p:txBody>
            <a:bodyPr/>
            <a:lstStyle/>
            <a:p>
              <a:endParaRPr lang="en-US"/>
            </a:p>
          </p:txBody>
        </p:sp>
        <p:sp>
          <p:nvSpPr>
            <p:cNvPr id="38" name="Rectangle 20"/>
            <p:cNvSpPr>
              <a:spLocks noChangeArrowheads="1"/>
            </p:cNvSpPr>
            <p:nvPr/>
          </p:nvSpPr>
          <p:spPr bwMode="auto">
            <a:xfrm>
              <a:off x="5272088" y="3757613"/>
              <a:ext cx="455612" cy="554037"/>
            </a:xfrm>
            <a:prstGeom prst="rect">
              <a:avLst/>
            </a:prstGeom>
            <a:solidFill>
              <a:srgbClr val="FFFFFF"/>
            </a:solidFill>
            <a:ln w="17463">
              <a:solidFill>
                <a:srgbClr val="000000"/>
              </a:solidFill>
              <a:miter lim="800000"/>
              <a:headEnd/>
              <a:tailEnd/>
            </a:ln>
          </p:spPr>
          <p:txBody>
            <a:bodyPr/>
            <a:lstStyle/>
            <a:p>
              <a:endParaRPr lang="en-US"/>
            </a:p>
          </p:txBody>
        </p:sp>
        <p:sp>
          <p:nvSpPr>
            <p:cNvPr id="39" name="Rectangle 21"/>
            <p:cNvSpPr>
              <a:spLocks noChangeArrowheads="1"/>
            </p:cNvSpPr>
            <p:nvPr/>
          </p:nvSpPr>
          <p:spPr bwMode="auto">
            <a:xfrm>
              <a:off x="5372100" y="4297363"/>
              <a:ext cx="1497013" cy="611187"/>
            </a:xfrm>
            <a:prstGeom prst="rect">
              <a:avLst/>
            </a:prstGeom>
            <a:solidFill>
              <a:srgbClr val="FFFFFF"/>
            </a:solidFill>
            <a:ln w="17463">
              <a:solidFill>
                <a:srgbClr val="000000"/>
              </a:solidFill>
              <a:miter lim="800000"/>
              <a:headEnd/>
              <a:tailEnd/>
            </a:ln>
          </p:spPr>
          <p:txBody>
            <a:bodyPr/>
            <a:lstStyle/>
            <a:p>
              <a:endParaRPr lang="en-US"/>
            </a:p>
          </p:txBody>
        </p:sp>
        <p:sp>
          <p:nvSpPr>
            <p:cNvPr id="40" name="Rectangle 22"/>
            <p:cNvSpPr>
              <a:spLocks noChangeArrowheads="1"/>
            </p:cNvSpPr>
            <p:nvPr/>
          </p:nvSpPr>
          <p:spPr bwMode="auto">
            <a:xfrm>
              <a:off x="5715000" y="3657600"/>
              <a:ext cx="747713" cy="654050"/>
            </a:xfrm>
            <a:prstGeom prst="rect">
              <a:avLst/>
            </a:prstGeom>
            <a:solidFill>
              <a:srgbClr val="FFFFFF"/>
            </a:solidFill>
            <a:ln w="17463">
              <a:solidFill>
                <a:srgbClr val="000000"/>
              </a:solidFill>
              <a:miter lim="800000"/>
              <a:headEnd/>
              <a:tailEnd/>
            </a:ln>
          </p:spPr>
          <p:txBody>
            <a:bodyPr/>
            <a:lstStyle/>
            <a:p>
              <a:endParaRPr lang="en-US"/>
            </a:p>
          </p:txBody>
        </p:sp>
        <p:sp>
          <p:nvSpPr>
            <p:cNvPr id="41" name="Rectangle 23"/>
            <p:cNvSpPr>
              <a:spLocks noChangeArrowheads="1"/>
            </p:cNvSpPr>
            <p:nvPr/>
          </p:nvSpPr>
          <p:spPr bwMode="auto">
            <a:xfrm>
              <a:off x="6310313" y="3757613"/>
              <a:ext cx="646112" cy="554037"/>
            </a:xfrm>
            <a:prstGeom prst="rect">
              <a:avLst/>
            </a:prstGeom>
            <a:solidFill>
              <a:srgbClr val="FFFFFF"/>
            </a:solidFill>
            <a:ln w="17463">
              <a:solidFill>
                <a:srgbClr val="000000"/>
              </a:solidFill>
              <a:miter lim="800000"/>
              <a:headEnd/>
              <a:tailEnd/>
            </a:ln>
          </p:spPr>
          <p:txBody>
            <a:bodyPr/>
            <a:lstStyle/>
            <a:p>
              <a:endParaRPr lang="en-US"/>
            </a:p>
          </p:txBody>
        </p:sp>
        <p:sp>
          <p:nvSpPr>
            <p:cNvPr id="42" name="Rectangle 25"/>
            <p:cNvSpPr>
              <a:spLocks noChangeArrowheads="1"/>
            </p:cNvSpPr>
            <p:nvPr/>
          </p:nvSpPr>
          <p:spPr bwMode="auto">
            <a:xfrm>
              <a:off x="5486400" y="4424363"/>
              <a:ext cx="114300" cy="357187"/>
            </a:xfrm>
            <a:prstGeom prst="rect">
              <a:avLst/>
            </a:prstGeom>
            <a:solidFill>
              <a:srgbClr val="FFFFFF"/>
            </a:solidFill>
            <a:ln w="17463">
              <a:solidFill>
                <a:srgbClr val="000000"/>
              </a:solidFill>
              <a:miter lim="800000"/>
              <a:headEnd/>
              <a:tailEnd/>
            </a:ln>
          </p:spPr>
          <p:txBody>
            <a:bodyPr/>
            <a:lstStyle/>
            <a:p>
              <a:endParaRPr lang="en-US"/>
            </a:p>
          </p:txBody>
        </p:sp>
        <p:sp>
          <p:nvSpPr>
            <p:cNvPr id="43" name="Rectangle 26"/>
            <p:cNvSpPr>
              <a:spLocks noChangeArrowheads="1"/>
            </p:cNvSpPr>
            <p:nvPr/>
          </p:nvSpPr>
          <p:spPr bwMode="auto">
            <a:xfrm>
              <a:off x="5689600" y="4424363"/>
              <a:ext cx="114300" cy="357187"/>
            </a:xfrm>
            <a:prstGeom prst="rect">
              <a:avLst/>
            </a:prstGeom>
            <a:solidFill>
              <a:srgbClr val="FFFFFF"/>
            </a:solidFill>
            <a:ln w="17463">
              <a:solidFill>
                <a:srgbClr val="000000"/>
              </a:solidFill>
              <a:miter lim="800000"/>
              <a:headEnd/>
              <a:tailEnd/>
            </a:ln>
          </p:spPr>
          <p:txBody>
            <a:bodyPr/>
            <a:lstStyle/>
            <a:p>
              <a:endParaRPr lang="en-US"/>
            </a:p>
          </p:txBody>
        </p:sp>
        <p:sp>
          <p:nvSpPr>
            <p:cNvPr id="44" name="Rectangle 27"/>
            <p:cNvSpPr>
              <a:spLocks noChangeArrowheads="1"/>
            </p:cNvSpPr>
            <p:nvPr/>
          </p:nvSpPr>
          <p:spPr bwMode="auto">
            <a:xfrm>
              <a:off x="6032500" y="4452938"/>
              <a:ext cx="176213" cy="455612"/>
            </a:xfrm>
            <a:prstGeom prst="rect">
              <a:avLst/>
            </a:prstGeom>
            <a:solidFill>
              <a:srgbClr val="FFFFFF"/>
            </a:solidFill>
            <a:ln w="17463">
              <a:solidFill>
                <a:srgbClr val="000000"/>
              </a:solidFill>
              <a:miter lim="800000"/>
              <a:headEnd/>
              <a:tailEnd/>
            </a:ln>
          </p:spPr>
          <p:txBody>
            <a:bodyPr/>
            <a:lstStyle/>
            <a:p>
              <a:endParaRPr lang="en-US"/>
            </a:p>
          </p:txBody>
        </p:sp>
        <p:sp>
          <p:nvSpPr>
            <p:cNvPr id="45" name="Rectangle 28"/>
            <p:cNvSpPr>
              <a:spLocks noChangeArrowheads="1"/>
            </p:cNvSpPr>
            <p:nvPr/>
          </p:nvSpPr>
          <p:spPr bwMode="auto">
            <a:xfrm>
              <a:off x="6424613" y="4438650"/>
              <a:ext cx="114300" cy="357188"/>
            </a:xfrm>
            <a:prstGeom prst="rect">
              <a:avLst/>
            </a:prstGeom>
            <a:solidFill>
              <a:srgbClr val="FFFFFF"/>
            </a:solidFill>
            <a:ln w="17463">
              <a:solidFill>
                <a:srgbClr val="000000"/>
              </a:solidFill>
              <a:miter lim="800000"/>
              <a:headEnd/>
              <a:tailEnd/>
            </a:ln>
          </p:spPr>
          <p:txBody>
            <a:bodyPr/>
            <a:lstStyle/>
            <a:p>
              <a:endParaRPr lang="en-US"/>
            </a:p>
          </p:txBody>
        </p:sp>
        <p:sp>
          <p:nvSpPr>
            <p:cNvPr id="46" name="Rectangle 29"/>
            <p:cNvSpPr>
              <a:spLocks noChangeArrowheads="1"/>
            </p:cNvSpPr>
            <p:nvPr/>
          </p:nvSpPr>
          <p:spPr bwMode="auto">
            <a:xfrm>
              <a:off x="6640513" y="4438650"/>
              <a:ext cx="114300" cy="357188"/>
            </a:xfrm>
            <a:prstGeom prst="rect">
              <a:avLst/>
            </a:prstGeom>
            <a:solidFill>
              <a:srgbClr val="FFFFFF"/>
            </a:solidFill>
            <a:ln w="17463">
              <a:solidFill>
                <a:srgbClr val="000000"/>
              </a:solidFill>
              <a:miter lim="800000"/>
              <a:headEnd/>
              <a:tailEnd/>
            </a:ln>
          </p:spPr>
          <p:txBody>
            <a:bodyPr/>
            <a:lstStyle/>
            <a:p>
              <a:endParaRPr lang="en-US"/>
            </a:p>
          </p:txBody>
        </p:sp>
        <p:sp>
          <p:nvSpPr>
            <p:cNvPr id="47" name="Rectangle 30"/>
            <p:cNvSpPr>
              <a:spLocks noChangeArrowheads="1"/>
            </p:cNvSpPr>
            <p:nvPr/>
          </p:nvSpPr>
          <p:spPr bwMode="auto">
            <a:xfrm>
              <a:off x="5461000" y="5392738"/>
              <a:ext cx="2643188" cy="328612"/>
            </a:xfrm>
            <a:prstGeom prst="rect">
              <a:avLst/>
            </a:prstGeom>
            <a:noFill/>
            <a:ln w="9525">
              <a:noFill/>
              <a:miter lim="800000"/>
              <a:headEnd/>
              <a:tailEnd/>
            </a:ln>
          </p:spPr>
          <p:txBody>
            <a:bodyPr wrap="none" lIns="0" tIns="0" rIns="0" bIns="0">
              <a:spAutoFit/>
            </a:bodyPr>
            <a:lstStyle/>
            <a:p>
              <a:pPr>
                <a:lnSpc>
                  <a:spcPct val="90000"/>
                </a:lnSpc>
              </a:pPr>
              <a:r>
                <a:rPr lang="en-US">
                  <a:latin typeface="Helvetica" pitchFamily="-128" charset="0"/>
                </a:rPr>
                <a:t>architectural design</a:t>
              </a:r>
              <a:endParaRPr lang="en-US" sz="1800" b="1">
                <a:latin typeface="Helvetica" pitchFamily="-128" charset="0"/>
              </a:endParaRPr>
            </a:p>
          </p:txBody>
        </p:sp>
        <p:sp>
          <p:nvSpPr>
            <p:cNvPr id="48" name="Line 31"/>
            <p:cNvSpPr>
              <a:spLocks noChangeShapeType="1"/>
            </p:cNvSpPr>
            <p:nvPr/>
          </p:nvSpPr>
          <p:spPr bwMode="auto">
            <a:xfrm>
              <a:off x="4333875" y="3429000"/>
              <a:ext cx="857250" cy="474663"/>
            </a:xfrm>
            <a:prstGeom prst="line">
              <a:avLst/>
            </a:prstGeom>
            <a:noFill/>
            <a:ln w="57150">
              <a:solidFill>
                <a:schemeClr val="hlink"/>
              </a:solidFill>
              <a:round/>
              <a:headEnd/>
              <a:tailEnd type="triangle" w="med" len="med"/>
            </a:ln>
          </p:spPr>
          <p:txBody>
            <a:bodyPr wrap="none" anchor="ctr"/>
            <a:lstStyle/>
            <a:p>
              <a:endParaRPr lang="en-US"/>
            </a:p>
          </p:txBody>
        </p:sp>
      </p:grpSp>
      <p:pic>
        <p:nvPicPr>
          <p:cNvPr id="49" name="Picture 2"/>
          <p:cNvPicPr>
            <a:picLocks noChangeAspect="1" noChangeArrowheads="1"/>
          </p:cNvPicPr>
          <p:nvPr/>
        </p:nvPicPr>
        <p:blipFill>
          <a:blip r:embed="rId3"/>
          <a:srcRect/>
          <a:stretch>
            <a:fillRect/>
          </a:stretch>
        </p:blipFill>
        <p:spPr bwMode="auto">
          <a:xfrm>
            <a:off x="0" y="3810000"/>
            <a:ext cx="4781550" cy="304800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Partitioning the Architecture</a:t>
            </a:r>
          </a:p>
          <a:p>
            <a:r>
              <a:rPr lang="en-US" sz="2000" dirty="0"/>
              <a:t>The “horizontal” and “vertical” partitioning are required</a:t>
            </a:r>
          </a:p>
          <a:p>
            <a:pPr>
              <a:buNone/>
            </a:pPr>
            <a:endParaRPr lang="en-US" sz="2000"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r>
              <a:rPr lang="en-US" sz="2000" b="1" dirty="0"/>
              <a:t>Why Partitioned Architecture?</a:t>
            </a:r>
          </a:p>
          <a:p>
            <a:r>
              <a:rPr lang="en-US" sz="2000" dirty="0"/>
              <a:t>Results in software that are easier to test</a:t>
            </a:r>
          </a:p>
          <a:p>
            <a:r>
              <a:rPr lang="en-US" sz="2000" dirty="0"/>
              <a:t>Leads to software that are easier to maintain</a:t>
            </a:r>
          </a:p>
          <a:p>
            <a:r>
              <a:rPr lang="en-US" sz="2000" dirty="0"/>
              <a:t>Results in propagation of fewer side effects</a:t>
            </a:r>
          </a:p>
          <a:p>
            <a:r>
              <a:rPr lang="en-US" sz="2000" dirty="0"/>
              <a:t>Results in software that are easier to extend</a:t>
            </a:r>
          </a:p>
          <a:p>
            <a:endParaRPr lang="en-US" sz="2000" dirty="0"/>
          </a:p>
          <a:p>
            <a:endParaRPr lang="en-US" sz="2000" dirty="0"/>
          </a:p>
          <a:p>
            <a:pPr lvl="1"/>
            <a:endParaRPr lang="en-US" sz="2000" dirty="0"/>
          </a:p>
          <a:p>
            <a:pPr>
              <a:buNone/>
            </a:pPr>
            <a:endParaRPr lang="en-US" sz="2000" b="1" dirty="0"/>
          </a:p>
          <a:p>
            <a:pPr>
              <a:buNone/>
              <a:defRPr/>
            </a:pPr>
            <a:endParaRPr lang="en-US" sz="2000" dirty="0"/>
          </a:p>
          <a:p>
            <a:pPr lvl="1"/>
            <a:endParaRPr lang="en-US" sz="2000" dirty="0"/>
          </a:p>
          <a:p>
            <a:pPr>
              <a:buNone/>
            </a:pPr>
            <a:r>
              <a:rPr lang="en-US" sz="2000" dirty="0"/>
              <a:t>	</a:t>
            </a:r>
          </a:p>
        </p:txBody>
      </p:sp>
      <p:grpSp>
        <p:nvGrpSpPr>
          <p:cNvPr id="5" name="Group 4"/>
          <p:cNvGrpSpPr>
            <a:grpSpLocks/>
          </p:cNvGrpSpPr>
          <p:nvPr/>
        </p:nvGrpSpPr>
        <p:grpSpPr bwMode="auto">
          <a:xfrm>
            <a:off x="1447800" y="1600200"/>
            <a:ext cx="5994400" cy="3138487"/>
            <a:chOff x="1000" y="1340"/>
            <a:chExt cx="3776" cy="1758"/>
          </a:xfrm>
        </p:grpSpPr>
        <p:sp>
          <p:nvSpPr>
            <p:cNvPr id="6" name="Rectangle 5"/>
            <p:cNvSpPr>
              <a:spLocks noChangeArrowheads="1"/>
            </p:cNvSpPr>
            <p:nvPr/>
          </p:nvSpPr>
          <p:spPr bwMode="auto">
            <a:xfrm>
              <a:off x="2687" y="1340"/>
              <a:ext cx="468" cy="25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 name="Rectangle 6"/>
            <p:cNvSpPr>
              <a:spLocks noChangeArrowheads="1"/>
            </p:cNvSpPr>
            <p:nvPr/>
          </p:nvSpPr>
          <p:spPr bwMode="auto">
            <a:xfrm>
              <a:off x="1638" y="1711"/>
              <a:ext cx="468" cy="25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8" name="Rectangle 7"/>
            <p:cNvSpPr>
              <a:spLocks noChangeArrowheads="1"/>
            </p:cNvSpPr>
            <p:nvPr/>
          </p:nvSpPr>
          <p:spPr bwMode="auto">
            <a:xfrm>
              <a:off x="1410" y="2204"/>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9" name="Rectangle 8"/>
            <p:cNvSpPr>
              <a:spLocks noChangeArrowheads="1"/>
            </p:cNvSpPr>
            <p:nvPr/>
          </p:nvSpPr>
          <p:spPr bwMode="auto">
            <a:xfrm>
              <a:off x="2702" y="1717"/>
              <a:ext cx="468" cy="25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0" name="Rectangle 9"/>
            <p:cNvSpPr>
              <a:spLocks noChangeArrowheads="1"/>
            </p:cNvSpPr>
            <p:nvPr/>
          </p:nvSpPr>
          <p:spPr bwMode="auto">
            <a:xfrm>
              <a:off x="3626" y="1717"/>
              <a:ext cx="468" cy="25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1" name="Rectangle 10"/>
            <p:cNvSpPr>
              <a:spLocks noChangeArrowheads="1"/>
            </p:cNvSpPr>
            <p:nvPr/>
          </p:nvSpPr>
          <p:spPr bwMode="auto">
            <a:xfrm>
              <a:off x="1733" y="2204"/>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2" name="Rectangle 11"/>
            <p:cNvSpPr>
              <a:spLocks noChangeArrowheads="1"/>
            </p:cNvSpPr>
            <p:nvPr/>
          </p:nvSpPr>
          <p:spPr bwMode="auto">
            <a:xfrm>
              <a:off x="2056" y="2204"/>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3" name="Rectangle 12"/>
            <p:cNvSpPr>
              <a:spLocks noChangeArrowheads="1"/>
            </p:cNvSpPr>
            <p:nvPr/>
          </p:nvSpPr>
          <p:spPr bwMode="auto">
            <a:xfrm>
              <a:off x="2525" y="2204"/>
              <a:ext cx="249"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4" name="Rectangle 13"/>
            <p:cNvSpPr>
              <a:spLocks noChangeArrowheads="1"/>
            </p:cNvSpPr>
            <p:nvPr/>
          </p:nvSpPr>
          <p:spPr bwMode="auto">
            <a:xfrm>
              <a:off x="2848" y="2204"/>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5" name="Rectangle 14"/>
            <p:cNvSpPr>
              <a:spLocks noChangeArrowheads="1"/>
            </p:cNvSpPr>
            <p:nvPr/>
          </p:nvSpPr>
          <p:spPr bwMode="auto">
            <a:xfrm>
              <a:off x="3171" y="2204"/>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6" name="Rectangle 15"/>
            <p:cNvSpPr>
              <a:spLocks noChangeArrowheads="1"/>
            </p:cNvSpPr>
            <p:nvPr/>
          </p:nvSpPr>
          <p:spPr bwMode="auto">
            <a:xfrm>
              <a:off x="3611" y="2197"/>
              <a:ext cx="249" cy="25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7" name="Rectangle 16"/>
            <p:cNvSpPr>
              <a:spLocks noChangeArrowheads="1"/>
            </p:cNvSpPr>
            <p:nvPr/>
          </p:nvSpPr>
          <p:spPr bwMode="auto">
            <a:xfrm>
              <a:off x="3934" y="2197"/>
              <a:ext cx="248" cy="25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8" name="Rectangle 17"/>
            <p:cNvSpPr>
              <a:spLocks noChangeArrowheads="1"/>
            </p:cNvSpPr>
            <p:nvPr/>
          </p:nvSpPr>
          <p:spPr bwMode="auto">
            <a:xfrm>
              <a:off x="3318" y="2632"/>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9" name="Rectangle 18"/>
            <p:cNvSpPr>
              <a:spLocks noChangeArrowheads="1"/>
            </p:cNvSpPr>
            <p:nvPr/>
          </p:nvSpPr>
          <p:spPr bwMode="auto">
            <a:xfrm>
              <a:off x="3641" y="2632"/>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20" name="Rectangle 19"/>
            <p:cNvSpPr>
              <a:spLocks noChangeArrowheads="1"/>
            </p:cNvSpPr>
            <p:nvPr/>
          </p:nvSpPr>
          <p:spPr bwMode="auto">
            <a:xfrm>
              <a:off x="3964" y="2632"/>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21" name="Rectangle 20"/>
            <p:cNvSpPr>
              <a:spLocks noChangeArrowheads="1"/>
            </p:cNvSpPr>
            <p:nvPr/>
          </p:nvSpPr>
          <p:spPr bwMode="auto">
            <a:xfrm>
              <a:off x="1579" y="2657"/>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22" name="Rectangle 21"/>
            <p:cNvSpPr>
              <a:spLocks noChangeArrowheads="1"/>
            </p:cNvSpPr>
            <p:nvPr/>
          </p:nvSpPr>
          <p:spPr bwMode="auto">
            <a:xfrm>
              <a:off x="1902" y="2657"/>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23" name="Line 22"/>
            <p:cNvSpPr>
              <a:spLocks noChangeShapeType="1"/>
            </p:cNvSpPr>
            <p:nvPr/>
          </p:nvSpPr>
          <p:spPr bwMode="auto">
            <a:xfrm flipH="1">
              <a:off x="1894" y="1609"/>
              <a:ext cx="1027" cy="92"/>
            </a:xfrm>
            <a:prstGeom prst="line">
              <a:avLst/>
            </a:prstGeom>
            <a:noFill/>
            <a:ln w="25400">
              <a:solidFill>
                <a:schemeClr val="tx1"/>
              </a:solidFill>
              <a:round/>
              <a:headEnd/>
              <a:tailEnd/>
            </a:ln>
          </p:spPr>
          <p:txBody>
            <a:bodyPr wrap="none" anchor="ctr"/>
            <a:lstStyle/>
            <a:p>
              <a:endParaRPr lang="en-US"/>
            </a:p>
          </p:txBody>
        </p:sp>
        <p:sp>
          <p:nvSpPr>
            <p:cNvPr id="24" name="Line 23"/>
            <p:cNvSpPr>
              <a:spLocks noChangeShapeType="1"/>
            </p:cNvSpPr>
            <p:nvPr/>
          </p:nvSpPr>
          <p:spPr bwMode="auto">
            <a:xfrm>
              <a:off x="2921" y="1621"/>
              <a:ext cx="0" cy="87"/>
            </a:xfrm>
            <a:prstGeom prst="line">
              <a:avLst/>
            </a:prstGeom>
            <a:noFill/>
            <a:ln w="25400">
              <a:solidFill>
                <a:schemeClr val="tx1"/>
              </a:solidFill>
              <a:round/>
              <a:headEnd/>
              <a:tailEnd/>
            </a:ln>
          </p:spPr>
          <p:txBody>
            <a:bodyPr wrap="none" anchor="ctr"/>
            <a:lstStyle/>
            <a:p>
              <a:endParaRPr lang="en-US"/>
            </a:p>
          </p:txBody>
        </p:sp>
        <p:sp>
          <p:nvSpPr>
            <p:cNvPr id="25" name="Line 24"/>
            <p:cNvSpPr>
              <a:spLocks noChangeShapeType="1"/>
            </p:cNvSpPr>
            <p:nvPr/>
          </p:nvSpPr>
          <p:spPr bwMode="auto">
            <a:xfrm>
              <a:off x="2936" y="1615"/>
              <a:ext cx="902" cy="86"/>
            </a:xfrm>
            <a:prstGeom prst="line">
              <a:avLst/>
            </a:prstGeom>
            <a:noFill/>
            <a:ln w="25400">
              <a:solidFill>
                <a:schemeClr val="tx1"/>
              </a:solidFill>
              <a:round/>
              <a:headEnd/>
              <a:tailEnd/>
            </a:ln>
          </p:spPr>
          <p:txBody>
            <a:bodyPr wrap="none" anchor="ctr"/>
            <a:lstStyle/>
            <a:p>
              <a:endParaRPr lang="en-US"/>
            </a:p>
          </p:txBody>
        </p:sp>
        <p:sp>
          <p:nvSpPr>
            <p:cNvPr id="26" name="Line 25"/>
            <p:cNvSpPr>
              <a:spLocks noChangeShapeType="1"/>
            </p:cNvSpPr>
            <p:nvPr/>
          </p:nvSpPr>
          <p:spPr bwMode="auto">
            <a:xfrm flipH="1">
              <a:off x="1534" y="1986"/>
              <a:ext cx="316" cy="208"/>
            </a:xfrm>
            <a:prstGeom prst="line">
              <a:avLst/>
            </a:prstGeom>
            <a:noFill/>
            <a:ln w="25400">
              <a:solidFill>
                <a:schemeClr val="tx1"/>
              </a:solidFill>
              <a:round/>
              <a:headEnd/>
              <a:tailEnd/>
            </a:ln>
          </p:spPr>
          <p:txBody>
            <a:bodyPr wrap="none" anchor="ctr"/>
            <a:lstStyle/>
            <a:p>
              <a:endParaRPr lang="en-US"/>
            </a:p>
          </p:txBody>
        </p:sp>
        <p:sp>
          <p:nvSpPr>
            <p:cNvPr id="27" name="Line 26"/>
            <p:cNvSpPr>
              <a:spLocks noChangeShapeType="1"/>
            </p:cNvSpPr>
            <p:nvPr/>
          </p:nvSpPr>
          <p:spPr bwMode="auto">
            <a:xfrm>
              <a:off x="1850" y="1993"/>
              <a:ext cx="0" cy="201"/>
            </a:xfrm>
            <a:prstGeom prst="line">
              <a:avLst/>
            </a:prstGeom>
            <a:noFill/>
            <a:ln w="25400">
              <a:solidFill>
                <a:schemeClr val="tx1"/>
              </a:solidFill>
              <a:round/>
              <a:headEnd/>
              <a:tailEnd/>
            </a:ln>
          </p:spPr>
          <p:txBody>
            <a:bodyPr wrap="none" anchor="ctr"/>
            <a:lstStyle/>
            <a:p>
              <a:endParaRPr lang="en-US"/>
            </a:p>
          </p:txBody>
        </p:sp>
        <p:sp>
          <p:nvSpPr>
            <p:cNvPr id="28" name="Line 27"/>
            <p:cNvSpPr>
              <a:spLocks noChangeShapeType="1"/>
            </p:cNvSpPr>
            <p:nvPr/>
          </p:nvSpPr>
          <p:spPr bwMode="auto">
            <a:xfrm>
              <a:off x="1850" y="2005"/>
              <a:ext cx="322" cy="183"/>
            </a:xfrm>
            <a:prstGeom prst="line">
              <a:avLst/>
            </a:prstGeom>
            <a:noFill/>
            <a:ln w="25400">
              <a:solidFill>
                <a:schemeClr val="tx1"/>
              </a:solidFill>
              <a:round/>
              <a:headEnd/>
              <a:tailEnd/>
            </a:ln>
          </p:spPr>
          <p:txBody>
            <a:bodyPr wrap="none" anchor="ctr"/>
            <a:lstStyle/>
            <a:p>
              <a:endParaRPr lang="en-US"/>
            </a:p>
          </p:txBody>
        </p:sp>
        <p:sp>
          <p:nvSpPr>
            <p:cNvPr id="29" name="Line 28"/>
            <p:cNvSpPr>
              <a:spLocks noChangeShapeType="1"/>
            </p:cNvSpPr>
            <p:nvPr/>
          </p:nvSpPr>
          <p:spPr bwMode="auto">
            <a:xfrm flipH="1">
              <a:off x="2642" y="1986"/>
              <a:ext cx="286" cy="202"/>
            </a:xfrm>
            <a:prstGeom prst="line">
              <a:avLst/>
            </a:prstGeom>
            <a:noFill/>
            <a:ln w="25400">
              <a:solidFill>
                <a:schemeClr val="tx1"/>
              </a:solidFill>
              <a:round/>
              <a:headEnd/>
              <a:tailEnd/>
            </a:ln>
          </p:spPr>
          <p:txBody>
            <a:bodyPr wrap="none" anchor="ctr"/>
            <a:lstStyle/>
            <a:p>
              <a:endParaRPr lang="en-US"/>
            </a:p>
          </p:txBody>
        </p:sp>
        <p:sp>
          <p:nvSpPr>
            <p:cNvPr id="30" name="Line 29"/>
            <p:cNvSpPr>
              <a:spLocks noChangeShapeType="1"/>
            </p:cNvSpPr>
            <p:nvPr/>
          </p:nvSpPr>
          <p:spPr bwMode="auto">
            <a:xfrm>
              <a:off x="2944" y="1999"/>
              <a:ext cx="6" cy="189"/>
            </a:xfrm>
            <a:prstGeom prst="line">
              <a:avLst/>
            </a:prstGeom>
            <a:noFill/>
            <a:ln w="25400">
              <a:solidFill>
                <a:schemeClr val="tx1"/>
              </a:solidFill>
              <a:round/>
              <a:headEnd/>
              <a:tailEnd/>
            </a:ln>
          </p:spPr>
          <p:txBody>
            <a:bodyPr wrap="none" anchor="ctr"/>
            <a:lstStyle/>
            <a:p>
              <a:endParaRPr lang="en-US"/>
            </a:p>
          </p:txBody>
        </p:sp>
        <p:sp>
          <p:nvSpPr>
            <p:cNvPr id="31" name="Line 30"/>
            <p:cNvSpPr>
              <a:spLocks noChangeShapeType="1"/>
            </p:cNvSpPr>
            <p:nvPr/>
          </p:nvSpPr>
          <p:spPr bwMode="auto">
            <a:xfrm>
              <a:off x="2944" y="2005"/>
              <a:ext cx="343" cy="183"/>
            </a:xfrm>
            <a:prstGeom prst="line">
              <a:avLst/>
            </a:prstGeom>
            <a:noFill/>
            <a:ln w="25400">
              <a:solidFill>
                <a:schemeClr val="tx1"/>
              </a:solidFill>
              <a:round/>
              <a:headEnd/>
              <a:tailEnd/>
            </a:ln>
          </p:spPr>
          <p:txBody>
            <a:bodyPr wrap="none" anchor="ctr"/>
            <a:lstStyle/>
            <a:p>
              <a:endParaRPr lang="en-US"/>
            </a:p>
          </p:txBody>
        </p:sp>
        <p:sp>
          <p:nvSpPr>
            <p:cNvPr id="32" name="Line 31"/>
            <p:cNvSpPr>
              <a:spLocks noChangeShapeType="1"/>
            </p:cNvSpPr>
            <p:nvPr/>
          </p:nvSpPr>
          <p:spPr bwMode="auto">
            <a:xfrm flipH="1">
              <a:off x="3728" y="1980"/>
              <a:ext cx="154" cy="201"/>
            </a:xfrm>
            <a:prstGeom prst="line">
              <a:avLst/>
            </a:prstGeom>
            <a:noFill/>
            <a:ln w="25400">
              <a:solidFill>
                <a:schemeClr val="tx1"/>
              </a:solidFill>
              <a:round/>
              <a:headEnd/>
              <a:tailEnd/>
            </a:ln>
          </p:spPr>
          <p:txBody>
            <a:bodyPr wrap="none" anchor="ctr"/>
            <a:lstStyle/>
            <a:p>
              <a:endParaRPr lang="en-US"/>
            </a:p>
          </p:txBody>
        </p:sp>
        <p:sp>
          <p:nvSpPr>
            <p:cNvPr id="33" name="Line 32"/>
            <p:cNvSpPr>
              <a:spLocks noChangeShapeType="1"/>
            </p:cNvSpPr>
            <p:nvPr/>
          </p:nvSpPr>
          <p:spPr bwMode="auto">
            <a:xfrm>
              <a:off x="3890" y="1980"/>
              <a:ext cx="168" cy="208"/>
            </a:xfrm>
            <a:prstGeom prst="line">
              <a:avLst/>
            </a:prstGeom>
            <a:noFill/>
            <a:ln w="25400">
              <a:solidFill>
                <a:schemeClr val="tx1"/>
              </a:solidFill>
              <a:round/>
              <a:headEnd/>
              <a:tailEnd/>
            </a:ln>
          </p:spPr>
          <p:txBody>
            <a:bodyPr wrap="none" anchor="ctr"/>
            <a:lstStyle/>
            <a:p>
              <a:endParaRPr lang="en-US"/>
            </a:p>
          </p:txBody>
        </p:sp>
        <p:sp>
          <p:nvSpPr>
            <p:cNvPr id="34" name="Line 33"/>
            <p:cNvSpPr>
              <a:spLocks noChangeShapeType="1"/>
            </p:cNvSpPr>
            <p:nvPr/>
          </p:nvSpPr>
          <p:spPr bwMode="auto">
            <a:xfrm flipH="1">
              <a:off x="3457" y="2466"/>
              <a:ext cx="278" cy="150"/>
            </a:xfrm>
            <a:prstGeom prst="line">
              <a:avLst/>
            </a:prstGeom>
            <a:noFill/>
            <a:ln w="25400">
              <a:solidFill>
                <a:schemeClr val="tx1"/>
              </a:solidFill>
              <a:round/>
              <a:headEnd/>
              <a:tailEnd/>
            </a:ln>
          </p:spPr>
          <p:txBody>
            <a:bodyPr wrap="none" anchor="ctr"/>
            <a:lstStyle/>
            <a:p>
              <a:endParaRPr lang="en-US"/>
            </a:p>
          </p:txBody>
        </p:sp>
        <p:sp>
          <p:nvSpPr>
            <p:cNvPr id="35" name="Line 34"/>
            <p:cNvSpPr>
              <a:spLocks noChangeShapeType="1"/>
            </p:cNvSpPr>
            <p:nvPr/>
          </p:nvSpPr>
          <p:spPr bwMode="auto">
            <a:xfrm>
              <a:off x="3743" y="2472"/>
              <a:ext cx="21" cy="131"/>
            </a:xfrm>
            <a:prstGeom prst="line">
              <a:avLst/>
            </a:prstGeom>
            <a:noFill/>
            <a:ln w="25400">
              <a:solidFill>
                <a:schemeClr val="tx1"/>
              </a:solidFill>
              <a:round/>
              <a:headEnd/>
              <a:tailEnd/>
            </a:ln>
          </p:spPr>
          <p:txBody>
            <a:bodyPr wrap="none" anchor="ctr"/>
            <a:lstStyle/>
            <a:p>
              <a:endParaRPr lang="en-US"/>
            </a:p>
          </p:txBody>
        </p:sp>
        <p:sp>
          <p:nvSpPr>
            <p:cNvPr id="36" name="Line 35"/>
            <p:cNvSpPr>
              <a:spLocks noChangeShapeType="1"/>
            </p:cNvSpPr>
            <p:nvPr/>
          </p:nvSpPr>
          <p:spPr bwMode="auto">
            <a:xfrm>
              <a:off x="4066" y="2472"/>
              <a:ext cx="0" cy="144"/>
            </a:xfrm>
            <a:prstGeom prst="line">
              <a:avLst/>
            </a:prstGeom>
            <a:noFill/>
            <a:ln w="25400">
              <a:solidFill>
                <a:schemeClr val="tx1"/>
              </a:solidFill>
              <a:round/>
              <a:headEnd/>
              <a:tailEnd/>
            </a:ln>
          </p:spPr>
          <p:txBody>
            <a:bodyPr wrap="none" anchor="ctr"/>
            <a:lstStyle/>
            <a:p>
              <a:endParaRPr lang="en-US"/>
            </a:p>
          </p:txBody>
        </p:sp>
        <p:sp>
          <p:nvSpPr>
            <p:cNvPr id="37" name="Line 36"/>
            <p:cNvSpPr>
              <a:spLocks noChangeShapeType="1"/>
            </p:cNvSpPr>
            <p:nvPr/>
          </p:nvSpPr>
          <p:spPr bwMode="auto">
            <a:xfrm flipH="1">
              <a:off x="1710" y="2472"/>
              <a:ext cx="140" cy="176"/>
            </a:xfrm>
            <a:prstGeom prst="line">
              <a:avLst/>
            </a:prstGeom>
            <a:noFill/>
            <a:ln w="25400">
              <a:solidFill>
                <a:schemeClr val="tx1"/>
              </a:solidFill>
              <a:round/>
              <a:headEnd/>
              <a:tailEnd/>
            </a:ln>
          </p:spPr>
          <p:txBody>
            <a:bodyPr wrap="none" anchor="ctr"/>
            <a:lstStyle/>
            <a:p>
              <a:endParaRPr lang="en-US"/>
            </a:p>
          </p:txBody>
        </p:sp>
        <p:sp>
          <p:nvSpPr>
            <p:cNvPr id="38" name="Line 37"/>
            <p:cNvSpPr>
              <a:spLocks noChangeShapeType="1"/>
            </p:cNvSpPr>
            <p:nvPr/>
          </p:nvSpPr>
          <p:spPr bwMode="auto">
            <a:xfrm>
              <a:off x="1865" y="2472"/>
              <a:ext cx="160" cy="182"/>
            </a:xfrm>
            <a:prstGeom prst="line">
              <a:avLst/>
            </a:prstGeom>
            <a:noFill/>
            <a:ln w="25400">
              <a:solidFill>
                <a:schemeClr val="tx1"/>
              </a:solidFill>
              <a:round/>
              <a:headEnd/>
              <a:tailEnd/>
            </a:ln>
          </p:spPr>
          <p:txBody>
            <a:bodyPr wrap="none" anchor="ctr"/>
            <a:lstStyle/>
            <a:p>
              <a:endParaRPr lang="en-US"/>
            </a:p>
          </p:txBody>
        </p:sp>
        <p:sp>
          <p:nvSpPr>
            <p:cNvPr id="39" name="Line 38"/>
            <p:cNvSpPr>
              <a:spLocks noChangeShapeType="1"/>
            </p:cNvSpPr>
            <p:nvPr/>
          </p:nvSpPr>
          <p:spPr bwMode="auto">
            <a:xfrm>
              <a:off x="1000" y="2074"/>
              <a:ext cx="3739" cy="6"/>
            </a:xfrm>
            <a:prstGeom prst="line">
              <a:avLst/>
            </a:prstGeom>
            <a:noFill/>
            <a:ln w="50800">
              <a:solidFill>
                <a:schemeClr val="tx2"/>
              </a:solidFill>
              <a:round/>
              <a:headEnd/>
              <a:tailEnd/>
            </a:ln>
          </p:spPr>
          <p:txBody>
            <a:bodyPr wrap="none" anchor="ctr"/>
            <a:lstStyle/>
            <a:p>
              <a:endParaRPr lang="en-US"/>
            </a:p>
          </p:txBody>
        </p:sp>
        <p:sp>
          <p:nvSpPr>
            <p:cNvPr id="40" name="Line 39"/>
            <p:cNvSpPr>
              <a:spLocks noChangeShapeType="1"/>
            </p:cNvSpPr>
            <p:nvPr/>
          </p:nvSpPr>
          <p:spPr bwMode="auto">
            <a:xfrm>
              <a:off x="1037" y="2560"/>
              <a:ext cx="3739" cy="0"/>
            </a:xfrm>
            <a:prstGeom prst="line">
              <a:avLst/>
            </a:prstGeom>
            <a:noFill/>
            <a:ln w="50800">
              <a:solidFill>
                <a:schemeClr val="tx2"/>
              </a:solidFill>
              <a:round/>
              <a:headEnd/>
              <a:tailEnd/>
            </a:ln>
          </p:spPr>
          <p:txBody>
            <a:bodyPr wrap="none" anchor="ctr"/>
            <a:lstStyle/>
            <a:p>
              <a:endParaRPr lang="en-US"/>
            </a:p>
          </p:txBody>
        </p:sp>
        <p:sp>
          <p:nvSpPr>
            <p:cNvPr id="41" name="Line 40"/>
            <p:cNvSpPr>
              <a:spLocks noChangeShapeType="1"/>
            </p:cNvSpPr>
            <p:nvPr/>
          </p:nvSpPr>
          <p:spPr bwMode="auto">
            <a:xfrm>
              <a:off x="2385" y="1419"/>
              <a:ext cx="0" cy="1668"/>
            </a:xfrm>
            <a:prstGeom prst="line">
              <a:avLst/>
            </a:prstGeom>
            <a:noFill/>
            <a:ln w="50800">
              <a:solidFill>
                <a:schemeClr val="tx2"/>
              </a:solidFill>
              <a:round/>
              <a:headEnd/>
              <a:tailEnd/>
            </a:ln>
          </p:spPr>
          <p:txBody>
            <a:bodyPr wrap="none" anchor="ctr"/>
            <a:lstStyle/>
            <a:p>
              <a:endParaRPr lang="en-US"/>
            </a:p>
          </p:txBody>
        </p:sp>
        <p:sp>
          <p:nvSpPr>
            <p:cNvPr id="42" name="Freeform 41"/>
            <p:cNvSpPr>
              <a:spLocks/>
            </p:cNvSpPr>
            <p:nvPr/>
          </p:nvSpPr>
          <p:spPr bwMode="auto">
            <a:xfrm>
              <a:off x="3178" y="1428"/>
              <a:ext cx="353" cy="1670"/>
            </a:xfrm>
            <a:custGeom>
              <a:avLst/>
              <a:gdLst>
                <a:gd name="T0" fmla="*/ 352 w 353"/>
                <a:gd name="T1" fmla="*/ 0 h 1670"/>
                <a:gd name="T2" fmla="*/ 352 w 353"/>
                <a:gd name="T3" fmla="*/ 972 h 1670"/>
                <a:gd name="T4" fmla="*/ 0 w 353"/>
                <a:gd name="T5" fmla="*/ 1362 h 1670"/>
                <a:gd name="T6" fmla="*/ 0 w 353"/>
                <a:gd name="T7" fmla="*/ 1669 h 1670"/>
                <a:gd name="T8" fmla="*/ 0 60000 65536"/>
                <a:gd name="T9" fmla="*/ 0 60000 65536"/>
                <a:gd name="T10" fmla="*/ 0 60000 65536"/>
                <a:gd name="T11" fmla="*/ 0 60000 65536"/>
                <a:gd name="T12" fmla="*/ 0 w 353"/>
                <a:gd name="T13" fmla="*/ 0 h 1670"/>
                <a:gd name="T14" fmla="*/ 353 w 353"/>
                <a:gd name="T15" fmla="*/ 1670 h 1670"/>
              </a:gdLst>
              <a:ahLst/>
              <a:cxnLst>
                <a:cxn ang="T8">
                  <a:pos x="T0" y="T1"/>
                </a:cxn>
                <a:cxn ang="T9">
                  <a:pos x="T2" y="T3"/>
                </a:cxn>
                <a:cxn ang="T10">
                  <a:pos x="T4" y="T5"/>
                </a:cxn>
                <a:cxn ang="T11">
                  <a:pos x="T6" y="T7"/>
                </a:cxn>
              </a:cxnLst>
              <a:rect l="T12" t="T13" r="T14" b="T15"/>
              <a:pathLst>
                <a:path w="353" h="1670">
                  <a:moveTo>
                    <a:pt x="352" y="0"/>
                  </a:moveTo>
                  <a:lnTo>
                    <a:pt x="352" y="972"/>
                  </a:lnTo>
                  <a:lnTo>
                    <a:pt x="0" y="1362"/>
                  </a:lnTo>
                  <a:lnTo>
                    <a:pt x="0" y="1669"/>
                  </a:lnTo>
                </a:path>
              </a:pathLst>
            </a:custGeom>
            <a:noFill/>
            <a:ln w="50800" cap="rnd">
              <a:solidFill>
                <a:schemeClr val="tx2"/>
              </a:solidFill>
              <a:round/>
              <a:headEnd/>
              <a:tailEnd/>
            </a:ln>
          </p:spPr>
          <p:txBody>
            <a:bodyPr/>
            <a:lstStyle/>
            <a:p>
              <a:endParaRPr lang="en-US"/>
            </a:p>
          </p:txBody>
        </p:sp>
        <p:sp>
          <p:nvSpPr>
            <p:cNvPr id="43" name="Line 42"/>
            <p:cNvSpPr>
              <a:spLocks noChangeShapeType="1"/>
            </p:cNvSpPr>
            <p:nvPr/>
          </p:nvSpPr>
          <p:spPr bwMode="auto">
            <a:xfrm>
              <a:off x="1029" y="1659"/>
              <a:ext cx="3740" cy="6"/>
            </a:xfrm>
            <a:prstGeom prst="line">
              <a:avLst/>
            </a:prstGeom>
            <a:noFill/>
            <a:ln w="50800">
              <a:solidFill>
                <a:schemeClr val="tx2"/>
              </a:solidFill>
              <a:round/>
              <a:headEnd/>
              <a:tailEnd/>
            </a:ln>
          </p:spPr>
          <p:txBody>
            <a:bodyPr wrap="none" anchor="ctr"/>
            <a:lstStyle/>
            <a:p>
              <a:endParaRPr lang="en-US"/>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Horizontal Partitioning</a:t>
            </a:r>
          </a:p>
          <a:p>
            <a:r>
              <a:rPr lang="en-US" sz="2000" dirty="0"/>
              <a:t>Define separate branches of the module hierarchy for each major function</a:t>
            </a:r>
          </a:p>
          <a:p>
            <a:r>
              <a:rPr lang="en-US" sz="2000" dirty="0"/>
              <a:t>Use control modules to coordinate communication between functions</a:t>
            </a:r>
          </a:p>
          <a:p>
            <a:endParaRPr lang="en-US" sz="2000" dirty="0"/>
          </a:p>
          <a:p>
            <a:pPr lvl="1"/>
            <a:endParaRPr lang="en-US" sz="2000" dirty="0"/>
          </a:p>
          <a:p>
            <a:pPr>
              <a:buNone/>
            </a:pPr>
            <a:endParaRPr lang="en-US" sz="2000" b="1" dirty="0"/>
          </a:p>
          <a:p>
            <a:pPr>
              <a:buNone/>
              <a:defRPr/>
            </a:pPr>
            <a:endParaRPr lang="en-US" sz="2000" dirty="0"/>
          </a:p>
          <a:p>
            <a:pPr lvl="1"/>
            <a:endParaRPr lang="en-US" sz="2000" dirty="0"/>
          </a:p>
          <a:p>
            <a:pPr>
              <a:buNone/>
            </a:pPr>
            <a:r>
              <a:rPr lang="en-US" sz="2000" dirty="0"/>
              <a:t>	</a:t>
            </a:r>
          </a:p>
        </p:txBody>
      </p:sp>
      <p:pic>
        <p:nvPicPr>
          <p:cNvPr id="3074" name="Picture 2"/>
          <p:cNvPicPr>
            <a:picLocks noChangeAspect="1" noChangeArrowheads="1"/>
          </p:cNvPicPr>
          <p:nvPr/>
        </p:nvPicPr>
        <p:blipFill>
          <a:blip r:embed="rId3"/>
          <a:srcRect/>
          <a:stretch>
            <a:fillRect/>
          </a:stretch>
        </p:blipFill>
        <p:spPr bwMode="auto">
          <a:xfrm>
            <a:off x="1447800" y="3109913"/>
            <a:ext cx="6519184" cy="3748087"/>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Vertical Partitioning – Factoring</a:t>
            </a:r>
          </a:p>
          <a:p>
            <a:r>
              <a:rPr lang="en-US" sz="2000" dirty="0"/>
              <a:t>Design so that decision making and work are stratified</a:t>
            </a:r>
          </a:p>
          <a:p>
            <a:r>
              <a:rPr lang="en-US" sz="2000" dirty="0"/>
              <a:t>Decision making modules should reside at the top of the architecture</a:t>
            </a:r>
          </a:p>
          <a:p>
            <a:endParaRPr lang="en-US" sz="2000" dirty="0"/>
          </a:p>
          <a:p>
            <a:pPr lvl="1"/>
            <a:endParaRPr lang="en-US" sz="2000" dirty="0"/>
          </a:p>
          <a:p>
            <a:pPr>
              <a:buNone/>
            </a:pPr>
            <a:endParaRPr lang="en-US" sz="2000" b="1" dirty="0"/>
          </a:p>
          <a:p>
            <a:pPr>
              <a:buNone/>
              <a:defRPr/>
            </a:pPr>
            <a:endParaRPr lang="en-US" sz="2000" dirty="0"/>
          </a:p>
          <a:p>
            <a:pPr lvl="1"/>
            <a:endParaRPr lang="en-US" sz="2000" dirty="0"/>
          </a:p>
          <a:p>
            <a:pPr>
              <a:buNone/>
            </a:pPr>
            <a:r>
              <a:rPr lang="en-US" sz="2000" dirty="0"/>
              <a:t>	</a:t>
            </a:r>
          </a:p>
        </p:txBody>
      </p:sp>
      <p:pic>
        <p:nvPicPr>
          <p:cNvPr id="4098" name="Picture 2"/>
          <p:cNvPicPr>
            <a:picLocks noChangeAspect="1" noChangeArrowheads="1"/>
          </p:cNvPicPr>
          <p:nvPr/>
        </p:nvPicPr>
        <p:blipFill>
          <a:blip r:embed="rId3"/>
          <a:srcRect/>
          <a:stretch>
            <a:fillRect/>
          </a:stretch>
        </p:blipFill>
        <p:spPr bwMode="auto">
          <a:xfrm>
            <a:off x="381000" y="3274808"/>
            <a:ext cx="8458200" cy="3202191"/>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Design Methods</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Top Down</a:t>
            </a:r>
          </a:p>
          <a:p>
            <a:r>
              <a:rPr lang="en-US" sz="2000" dirty="0"/>
              <a:t>In the top-down approach, the top structure of the product is conceived and designed first. </a:t>
            </a:r>
          </a:p>
          <a:p>
            <a:r>
              <a:rPr lang="en-US" sz="2000" dirty="0"/>
              <a:t>Once the structure is perfected, components that will make the product are designed. </a:t>
            </a:r>
          </a:p>
          <a:p>
            <a:r>
              <a:rPr lang="en-US" sz="2000" dirty="0"/>
              <a:t>Once the major components are designed, the features that make the component are designed (Figure below – Top-down Software Design).</a:t>
            </a:r>
          </a:p>
          <a:p>
            <a:r>
              <a:rPr lang="en-US" sz="2000" dirty="0"/>
              <a:t> Apart from the functional consideration for making the structure, nonfunctional considerations are also considered from the top level for example, how the security, performance, usability, aspects will be provided in the product.</a:t>
            </a:r>
          </a:p>
          <a:p>
            <a:endParaRPr lang="en-US" sz="2000" dirty="0"/>
          </a:p>
          <a:p>
            <a:endParaRPr lang="en-US" sz="2000" dirty="0"/>
          </a:p>
          <a:p>
            <a:pPr lvl="1"/>
            <a:endParaRPr lang="en-US" sz="2000" dirty="0"/>
          </a:p>
          <a:p>
            <a:pPr>
              <a:buNone/>
            </a:pPr>
            <a:endParaRPr lang="en-US" sz="2000" b="1" dirty="0"/>
          </a:p>
          <a:p>
            <a:pPr>
              <a:buNone/>
              <a:defRPr/>
            </a:pPr>
            <a:endParaRPr lang="en-US" sz="2000" dirty="0"/>
          </a:p>
          <a:p>
            <a:pPr lvl="1"/>
            <a:endParaRPr lang="en-US" sz="2000" dirty="0"/>
          </a:p>
          <a:p>
            <a:pPr>
              <a:buNone/>
            </a:pPr>
            <a:r>
              <a:rPr lang="en-US" sz="2000" dirty="0"/>
              <a:t>	</a:t>
            </a:r>
          </a:p>
        </p:txBody>
      </p:sp>
      <p:pic>
        <p:nvPicPr>
          <p:cNvPr id="1026" name="Picture 2"/>
          <p:cNvPicPr>
            <a:picLocks noChangeAspect="1" noChangeArrowheads="1"/>
          </p:cNvPicPr>
          <p:nvPr/>
        </p:nvPicPr>
        <p:blipFill>
          <a:blip r:embed="rId3"/>
          <a:srcRect/>
          <a:stretch>
            <a:fillRect/>
          </a:stretch>
        </p:blipFill>
        <p:spPr bwMode="auto">
          <a:xfrm>
            <a:off x="1404938" y="3845542"/>
            <a:ext cx="6334125" cy="299085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Design Methods</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Top Down</a:t>
            </a:r>
          </a:p>
          <a:p>
            <a:r>
              <a:rPr lang="en-US" sz="2000" dirty="0"/>
              <a:t>There are many benefits to the top -down approach. </a:t>
            </a:r>
          </a:p>
          <a:p>
            <a:r>
              <a:rPr lang="en-US" sz="2000" dirty="0"/>
              <a:t>Nonfunctional aspects are taken care of at the beginning of design, and hence they are an integral part of the product and not an after-thought. </a:t>
            </a:r>
          </a:p>
          <a:p>
            <a:r>
              <a:rPr lang="en-US" sz="2000" dirty="0"/>
              <a:t>This makes a secure, robust, and usable product. </a:t>
            </a:r>
          </a:p>
          <a:p>
            <a:r>
              <a:rPr lang="en-US" sz="2000" dirty="0"/>
              <a:t>A top- down approach also helps in creating reusable components and hence increases productivity as well as maintainability. </a:t>
            </a:r>
          </a:p>
          <a:p>
            <a:r>
              <a:rPr lang="en-US" sz="2000" dirty="0"/>
              <a:t>This approach also promotes integrity, as the whole product is designed inside a single framework. </a:t>
            </a:r>
          </a:p>
          <a:p>
            <a:r>
              <a:rPr lang="en-US" sz="2000" dirty="0"/>
              <a:t>So a fragmented and dissimilar approach for designing different parts of the product is avoided.</a:t>
            </a:r>
          </a:p>
          <a:p>
            <a:r>
              <a:rPr lang="en-US" sz="2000" dirty="0"/>
              <a:t>The drawback of the top -down approach is that it is a risky model. </a:t>
            </a:r>
          </a:p>
          <a:p>
            <a:r>
              <a:rPr lang="en-US" sz="2000" dirty="0"/>
              <a:t>The whole design has to be made in one go instead of making attempts to incrementally building the design, which is relatively a safer option. </a:t>
            </a:r>
          </a:p>
          <a:p>
            <a:r>
              <a:rPr lang="en-US" sz="2000" dirty="0"/>
              <a:t>Generally, the top-down design approach is adopted on waterfall model-based projects.</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lvl="1"/>
            <a:endParaRPr lang="en-US" sz="2000" dirty="0"/>
          </a:p>
          <a:p>
            <a:pPr>
              <a:buNone/>
            </a:pPr>
            <a:endParaRPr lang="en-US" sz="2000" b="1" dirty="0"/>
          </a:p>
          <a:p>
            <a:pPr>
              <a:buNone/>
              <a:defRPr/>
            </a:pPr>
            <a:endParaRPr lang="en-US" sz="2000" dirty="0"/>
          </a:p>
          <a:p>
            <a:pPr lvl="1"/>
            <a:endParaRPr lang="en-US" sz="2000" dirty="0"/>
          </a:p>
          <a:p>
            <a:pPr>
              <a:buNone/>
            </a:pPr>
            <a:r>
              <a:rPr lang="en-US" sz="2000" dirty="0"/>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Design Methods</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Bottom Up</a:t>
            </a:r>
          </a:p>
          <a:p>
            <a:r>
              <a:rPr lang="en-US" sz="2000" dirty="0"/>
              <a:t>In the bottom-up approach, first, the minute functions of the software product are structured and designed. </a:t>
            </a:r>
          </a:p>
          <a:p>
            <a:r>
              <a:rPr lang="en-US" sz="2000" dirty="0"/>
              <a:t>Then, the middle-level components are designed, and, finally, the top-level structure is designed. </a:t>
            </a:r>
          </a:p>
          <a:p>
            <a:r>
              <a:rPr lang="en-US" sz="2000" dirty="0"/>
              <a:t>Once some components are designed, they can be shown to the customer, and a buy in can be made for the project.</a:t>
            </a:r>
          </a:p>
        </p:txBody>
      </p:sp>
      <p:pic>
        <p:nvPicPr>
          <p:cNvPr id="2050" name="Picture 2"/>
          <p:cNvPicPr>
            <a:picLocks noChangeAspect="1" noChangeArrowheads="1"/>
          </p:cNvPicPr>
          <p:nvPr/>
        </p:nvPicPr>
        <p:blipFill>
          <a:blip r:embed="rId3"/>
          <a:srcRect/>
          <a:stretch>
            <a:fillRect/>
          </a:stretch>
        </p:blipFill>
        <p:spPr bwMode="auto">
          <a:xfrm>
            <a:off x="876083" y="3048000"/>
            <a:ext cx="6705817" cy="372427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Design</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US" sz="2000" b="1" dirty="0"/>
              <a:t>Introduction</a:t>
            </a:r>
          </a:p>
          <a:p>
            <a:r>
              <a:rPr lang="en-US" sz="2000" dirty="0"/>
              <a:t>Suppose one factor to be considered is that during a car accident, the car body should take most of the impact and the passengers should get the least impact, so that injury to car passengers can be minimized during accidents. </a:t>
            </a:r>
          </a:p>
          <a:p>
            <a:r>
              <a:rPr lang="en-US" sz="2000" dirty="0"/>
              <a:t>For this to happen, the car body should be made of material that can collapse on impact and thus take most of the impact.</a:t>
            </a:r>
          </a:p>
          <a:p>
            <a:r>
              <a:rPr lang="en-US" sz="2000" dirty="0"/>
              <a:t>So during design, when selecting the material of the car with safety in mind, the body is one of the prime considerations. </a:t>
            </a:r>
          </a:p>
          <a:p>
            <a:r>
              <a:rPr lang="en-US" sz="2000" dirty="0"/>
              <a:t>Similarly, an aerodynamic body helps in keeping the car from rolling over during accidents and thus it is a prime safety factor that the car body should be aerodynamic.</a:t>
            </a:r>
          </a:p>
          <a:p>
            <a:r>
              <a:rPr lang="en-US" sz="2000" dirty="0"/>
              <a:t>During design, one consideration is also made that though each component is developed separately, after assembly the components should work with each other without any problems. </a:t>
            </a:r>
          </a:p>
          <a:p>
            <a:r>
              <a:rPr lang="en-US" sz="2000" dirty="0"/>
              <a:t>That means assembling does not create any problems in the product itself.</a:t>
            </a:r>
          </a:p>
          <a:p>
            <a:r>
              <a:rPr lang="en-US" sz="2000" dirty="0"/>
              <a:t>Similar considerations are also done when software products are designed.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Design Methods</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Bottom Up</a:t>
            </a:r>
          </a:p>
          <a:p>
            <a:r>
              <a:rPr lang="en-US" sz="2000" dirty="0"/>
              <a:t>There are some benefits to the bottom-up approach. </a:t>
            </a:r>
          </a:p>
          <a:p>
            <a:r>
              <a:rPr lang="en-US" sz="2000" dirty="0"/>
              <a:t>It leads to incremental building of design that ensures that any missing information can be accommodated later in the design (Figure above – Bottom-up Software Design).</a:t>
            </a:r>
          </a:p>
          <a:p>
            <a:r>
              <a:rPr lang="en-US" sz="2000" dirty="0"/>
              <a:t> With increasing use of incremental and iterative development methodologies, the bottom-up design approach is becoming more popular than the top-down approach. </a:t>
            </a:r>
          </a:p>
          <a:p>
            <a:r>
              <a:rPr lang="en-US" sz="2000" dirty="0"/>
              <a:t>In fact, nowadays, agile models do not go for elaborate and complete software design from the beginning of the project. </a:t>
            </a:r>
          </a:p>
          <a:p>
            <a:r>
              <a:rPr lang="en-US" sz="2000" dirty="0"/>
              <a:t>In each iteration, a design is thought of for the requirements that are taken during the iteration. </a:t>
            </a:r>
          </a:p>
          <a:p>
            <a:r>
              <a:rPr lang="en-US" sz="2000" dirty="0"/>
              <a:t>To compensate for a sturdy and elaborate design upfront, the project team engages in refactoring (discussed next) the design to make sure that it does not become bulgy and unmanageable in later iterations.</a:t>
            </a:r>
          </a:p>
          <a:p>
            <a:endParaRPr lang="en-US" sz="2000" dirty="0"/>
          </a:p>
          <a:p>
            <a:endParaRPr lang="en-US" sz="2000" dirty="0"/>
          </a:p>
          <a:p>
            <a:pPr lvl="1"/>
            <a:endParaRPr lang="en-US" sz="2000" dirty="0"/>
          </a:p>
          <a:p>
            <a:pPr>
              <a:buNone/>
            </a:pPr>
            <a:endParaRPr lang="en-US" sz="2000" b="1" dirty="0"/>
          </a:p>
          <a:p>
            <a:pPr>
              <a:buNone/>
              <a:defRPr/>
            </a:pPr>
            <a:endParaRPr lang="en-US" sz="2000" dirty="0"/>
          </a:p>
          <a:p>
            <a:pPr lvl="1"/>
            <a:endParaRPr lang="en-US" sz="2000" dirty="0"/>
          </a:p>
          <a:p>
            <a:pPr>
              <a:buNone/>
            </a:pPr>
            <a:r>
              <a:rPr lang="en-US" sz="2000" dirty="0"/>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Module Division (Refactoring)</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r>
              <a:rPr lang="en-US" sz="2000" dirty="0"/>
              <a:t>Whenever a software product is designed, it is done with good intentions. </a:t>
            </a:r>
          </a:p>
          <a:p>
            <a:r>
              <a:rPr lang="en-US" sz="2000" dirty="0"/>
              <a:t>Care is taken to ensure that the design is extensible, so that when customer needs increase over time, the product can be extended to take care of those increased needs. </a:t>
            </a:r>
          </a:p>
          <a:p>
            <a:r>
              <a:rPr lang="en-US" sz="2000" dirty="0"/>
              <a:t>Unfortunately, even this foresight is not enough, and it becomes difficult to extend the product functionality further. In such cases, it becomes necessary to change the internal structure of software code without changing external behavior of the software product. </a:t>
            </a:r>
          </a:p>
          <a:p>
            <a:pPr>
              <a:buNone/>
            </a:pPr>
            <a:r>
              <a:rPr lang="en-US" sz="2000" dirty="0"/>
              <a:t>	</a:t>
            </a:r>
            <a:r>
              <a:rPr lang="en-US" sz="2000" b="1" dirty="0"/>
              <a:t>Figure</a:t>
            </a:r>
            <a:r>
              <a:rPr lang="en-US" sz="2000" dirty="0"/>
              <a:t> - Characteristics of a software product code that requires refactoring</a:t>
            </a:r>
          </a:p>
        </p:txBody>
      </p:sp>
      <p:pic>
        <p:nvPicPr>
          <p:cNvPr id="1026" name="Picture 2"/>
          <p:cNvPicPr>
            <a:picLocks noChangeAspect="1" noChangeArrowheads="1"/>
          </p:cNvPicPr>
          <p:nvPr/>
        </p:nvPicPr>
        <p:blipFill>
          <a:blip r:embed="rId3"/>
          <a:srcRect/>
          <a:stretch>
            <a:fillRect/>
          </a:stretch>
        </p:blipFill>
        <p:spPr bwMode="auto">
          <a:xfrm>
            <a:off x="381000" y="3590925"/>
            <a:ext cx="8550306" cy="3190875"/>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Module Division (Refactoring)</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r>
              <a:rPr lang="en-US" sz="2000" dirty="0"/>
              <a:t>To do this, one technique is employed, which is known as refactoring. </a:t>
            </a:r>
          </a:p>
          <a:p>
            <a:r>
              <a:rPr lang="en-US" sz="2000" dirty="0"/>
              <a:t>Using refactoring, the internal design of a piece of software code is improved by decreasing coupling among classes of objects and increasing cohesion among classes. </a:t>
            </a:r>
          </a:p>
          <a:p>
            <a:r>
              <a:rPr lang="en-US" sz="2000" dirty="0"/>
              <a:t>Refactoring is very similar to the concept of normalization in relational databases.</a:t>
            </a:r>
          </a:p>
          <a:p>
            <a:r>
              <a:rPr lang="en-US" sz="2000" dirty="0"/>
              <a:t>Some of the indications of code analysis that may suggest that the code needs refactoring include duplicate code at many places, using long methods, a large class with many concepts, the need to pass a large number of parameters, too much communication between classes resulting from a large number of calls for methods in code, and message chaining by calling one method which in turn calls another method. </a:t>
            </a:r>
          </a:p>
          <a:p>
            <a:r>
              <a:rPr lang="en-US" sz="2000" dirty="0"/>
              <a:t>When software code starts having these characteristics, then it is better to go for code cleaning or refactoring. </a:t>
            </a:r>
          </a:p>
          <a:p>
            <a:r>
              <a:rPr lang="en-US" sz="2000" dirty="0"/>
              <a:t>Going for refactoring will be justified by savings in time due to better code reuse and make it easier to maintain code and scale up the product. </a:t>
            </a:r>
          </a:p>
          <a:p>
            <a:r>
              <a:rPr lang="en-US" sz="2000" dirty="0"/>
              <a:t>Refactoring can be achieved by dividing cumbersome classes into smaller classes that can be managed and used in a better way. </a:t>
            </a:r>
          </a:p>
          <a:p>
            <a:endParaRPr lang="en-US" sz="2000" dirty="0"/>
          </a:p>
          <a:p>
            <a:pPr lvl="1"/>
            <a:endParaRPr lang="en-US" sz="2000" dirty="0"/>
          </a:p>
          <a:p>
            <a:pPr>
              <a:buNone/>
            </a:pPr>
            <a:endParaRPr lang="en-US" sz="2000" b="1" dirty="0"/>
          </a:p>
          <a:p>
            <a:pPr>
              <a:buNone/>
              <a:defRPr/>
            </a:pPr>
            <a:endParaRPr lang="en-US" sz="2000" dirty="0"/>
          </a:p>
          <a:p>
            <a:pPr lvl="1"/>
            <a:endParaRPr lang="en-US" sz="2000" dirty="0"/>
          </a:p>
          <a:p>
            <a:pPr>
              <a:buNone/>
            </a:pPr>
            <a:r>
              <a:rPr lang="en-US" sz="2000" dirty="0"/>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Module Division (Refactoring)</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r>
              <a:rPr lang="en-US" sz="2000" dirty="0"/>
              <a:t>In the new code, the functions will be the same, but many of the functions will be moved now into new classes. </a:t>
            </a:r>
          </a:p>
          <a:p>
            <a:r>
              <a:rPr lang="en-US" sz="2000" dirty="0"/>
              <a:t>On agile projects, the project team builds the software product without making an elaborate design from start. </a:t>
            </a:r>
          </a:p>
          <a:p>
            <a:r>
              <a:rPr lang="en-US" sz="2000" dirty="0"/>
              <a:t>One product module is built after another in the subsequent project iterations.</a:t>
            </a:r>
          </a:p>
          <a:p>
            <a:r>
              <a:rPr lang="en-US" sz="2000" dirty="0"/>
              <a:t>This fact makes it necessary to adjust the software design as the product evolves in this fashion. </a:t>
            </a:r>
          </a:p>
          <a:p>
            <a:r>
              <a:rPr lang="en-US" sz="2000" dirty="0"/>
              <a:t>The adjustment in the software design in such cases is done using refactoring.</a:t>
            </a:r>
          </a:p>
          <a:p>
            <a:endParaRPr lang="en-US" sz="2000" dirty="0"/>
          </a:p>
          <a:p>
            <a:pPr lvl="1"/>
            <a:endParaRPr lang="en-US" sz="2000" dirty="0"/>
          </a:p>
          <a:p>
            <a:pPr>
              <a:buNone/>
            </a:pPr>
            <a:endParaRPr lang="en-US" sz="2000" b="1" dirty="0"/>
          </a:p>
          <a:p>
            <a:pPr>
              <a:buNone/>
              <a:defRPr/>
            </a:pPr>
            <a:endParaRPr lang="en-US" sz="2000" dirty="0"/>
          </a:p>
          <a:p>
            <a:pPr lvl="1"/>
            <a:endParaRPr lang="en-US" sz="2000" dirty="0"/>
          </a:p>
          <a:p>
            <a:pPr>
              <a:buNone/>
            </a:pPr>
            <a:r>
              <a:rPr lang="en-US" sz="2000" dirty="0"/>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Module Coupling</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r>
              <a:rPr lang="en-US" sz="2000" dirty="0"/>
              <a:t>One area similar to refactoring is coupling between modules. </a:t>
            </a:r>
          </a:p>
          <a:p>
            <a:r>
              <a:rPr lang="en-US" sz="2000" dirty="0"/>
              <a:t>As products mature and more and more lines of code are added to the existing product, coupling between modules tends to increase. </a:t>
            </a:r>
          </a:p>
          <a:p>
            <a:r>
              <a:rPr lang="en-US" sz="2000" dirty="0"/>
              <a:t>This has a profound impact when any changes in code are required. </a:t>
            </a:r>
          </a:p>
          <a:p>
            <a:r>
              <a:rPr lang="en-US" sz="2000" dirty="0"/>
              <a:t>Changes in code result in more than normal occurrence of defects as dependency between modules keeps increasing with increase in the size of the product.</a:t>
            </a:r>
          </a:p>
          <a:p>
            <a:r>
              <a:rPr lang="en-US" sz="2000" dirty="0"/>
              <a:t>To reduce the chances of product defects, it is necessary to reduce the number of calls among different modules and classes. </a:t>
            </a:r>
          </a:p>
          <a:p>
            <a:r>
              <a:rPr lang="en-US" sz="2000" dirty="0"/>
              <a:t>Service Oriented Architecture (SOA) architecture provides great help here. </a:t>
            </a:r>
          </a:p>
          <a:p>
            <a:r>
              <a:rPr lang="en-US" sz="2000" dirty="0"/>
              <a:t>SOA architecture essentially promotes loose coupling, and this implies more or less self-contained classes having less dependency on other classes.</a:t>
            </a:r>
          </a:p>
          <a:p>
            <a:r>
              <a:rPr lang="en-US" sz="2000" dirty="0"/>
              <a:t>Increasing module coupling with increase in size of software product is always a concern. </a:t>
            </a:r>
          </a:p>
          <a:p>
            <a:r>
              <a:rPr lang="en-US" sz="2000" dirty="0"/>
              <a:t>Frequent refactoring can help in reducing module coupling among classes.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pPr>
            <a:r>
              <a:rPr lang="en-US" sz="2000" dirty="0"/>
              <a:t>OMG (Object Management Group) Unified Modeling Language Specification defines a component as “A modular, deployable, and replaceable part of a system that encapsulates implementation and exposes a set of interfaces.”</a:t>
            </a:r>
          </a:p>
          <a:p>
            <a:pPr>
              <a:lnSpc>
                <a:spcPct val="90000"/>
              </a:lnSpc>
            </a:pPr>
            <a:r>
              <a:rPr lang="en-US" sz="2000" b="1" dirty="0"/>
              <a:t>OO view</a:t>
            </a:r>
            <a:r>
              <a:rPr lang="en-US" sz="2000" dirty="0"/>
              <a:t>:  A component contains a set of collaborating classes</a:t>
            </a:r>
          </a:p>
          <a:p>
            <a:pPr>
              <a:lnSpc>
                <a:spcPct val="90000"/>
              </a:lnSpc>
            </a:pPr>
            <a:r>
              <a:rPr lang="en-US" sz="2000" b="1" dirty="0"/>
              <a:t>Conventional view</a:t>
            </a:r>
            <a:r>
              <a:rPr lang="en-US" sz="2000" dirty="0"/>
              <a:t>: A component contains processing logic, the internal data structures that are required to implement the processing logic, and an interface that enables the component to be invoked and data to be passed to it.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a:t>Object Oriented Component</a:t>
            </a:r>
          </a:p>
          <a:p>
            <a:pPr>
              <a:lnSpc>
                <a:spcPct val="90000"/>
              </a:lnSpc>
            </a:pPr>
            <a:r>
              <a:rPr lang="en-US" sz="2000" dirty="0"/>
              <a:t>In the context of object-oriented </a:t>
            </a:r>
          </a:p>
          <a:p>
            <a:pPr>
              <a:lnSpc>
                <a:spcPct val="90000"/>
              </a:lnSpc>
              <a:buNone/>
            </a:pPr>
            <a:r>
              <a:rPr lang="en-US" sz="2000" dirty="0"/>
              <a:t>	software engineering, a component </a:t>
            </a:r>
          </a:p>
          <a:p>
            <a:pPr>
              <a:lnSpc>
                <a:spcPct val="90000"/>
              </a:lnSpc>
              <a:buNone/>
            </a:pPr>
            <a:r>
              <a:rPr lang="en-US" sz="2000" dirty="0"/>
              <a:t>	contains a set of collaborating classes. </a:t>
            </a:r>
          </a:p>
          <a:p>
            <a:pPr>
              <a:lnSpc>
                <a:spcPct val="90000"/>
              </a:lnSpc>
            </a:pPr>
            <a:r>
              <a:rPr lang="en-US" sz="2000" dirty="0"/>
              <a:t>Each class within a component has </a:t>
            </a:r>
          </a:p>
          <a:p>
            <a:pPr>
              <a:lnSpc>
                <a:spcPct val="90000"/>
              </a:lnSpc>
              <a:buNone/>
            </a:pPr>
            <a:r>
              <a:rPr lang="en-US" sz="2000" dirty="0"/>
              <a:t>	been fully elaborated to include all </a:t>
            </a:r>
          </a:p>
          <a:p>
            <a:pPr>
              <a:lnSpc>
                <a:spcPct val="90000"/>
              </a:lnSpc>
              <a:buNone/>
            </a:pPr>
            <a:r>
              <a:rPr lang="en-US" sz="2000" dirty="0"/>
              <a:t>	attributes and operations that are </a:t>
            </a:r>
          </a:p>
          <a:p>
            <a:pPr>
              <a:lnSpc>
                <a:spcPct val="90000"/>
              </a:lnSpc>
              <a:buNone/>
            </a:pPr>
            <a:r>
              <a:rPr lang="en-US" sz="2000" dirty="0"/>
              <a:t>	relevant to its implementation. </a:t>
            </a:r>
          </a:p>
          <a:p>
            <a:pPr>
              <a:lnSpc>
                <a:spcPct val="90000"/>
              </a:lnSpc>
            </a:pPr>
            <a:r>
              <a:rPr lang="en-US" sz="2000" dirty="0"/>
              <a:t>To illustrate this process of design </a:t>
            </a:r>
          </a:p>
          <a:p>
            <a:pPr>
              <a:lnSpc>
                <a:spcPct val="90000"/>
              </a:lnSpc>
              <a:buNone/>
            </a:pPr>
            <a:r>
              <a:rPr lang="en-US" sz="2000" dirty="0"/>
              <a:t>	elaboration, consider software to be</a:t>
            </a:r>
          </a:p>
          <a:p>
            <a:pPr>
              <a:lnSpc>
                <a:spcPct val="90000"/>
              </a:lnSpc>
              <a:buNone/>
            </a:pPr>
            <a:r>
              <a:rPr lang="en-US" sz="2000" dirty="0"/>
              <a:t>	built for a sophisticated print shop. </a:t>
            </a:r>
          </a:p>
          <a:p>
            <a:pPr>
              <a:lnSpc>
                <a:spcPct val="90000"/>
              </a:lnSpc>
            </a:pPr>
            <a:r>
              <a:rPr lang="en-US" sz="2000" dirty="0"/>
              <a:t>The overall intent of the software is to</a:t>
            </a:r>
          </a:p>
          <a:p>
            <a:pPr>
              <a:lnSpc>
                <a:spcPct val="90000"/>
              </a:lnSpc>
              <a:buNone/>
            </a:pPr>
            <a:r>
              <a:rPr lang="en-US" sz="2000" dirty="0"/>
              <a:t>	collect the customer's requirements at</a:t>
            </a:r>
          </a:p>
          <a:p>
            <a:pPr>
              <a:lnSpc>
                <a:spcPct val="90000"/>
              </a:lnSpc>
              <a:buNone/>
            </a:pPr>
            <a:r>
              <a:rPr lang="en-US" sz="2000" dirty="0"/>
              <a:t>	the front counter, cost a print job, and </a:t>
            </a:r>
          </a:p>
          <a:p>
            <a:pPr>
              <a:lnSpc>
                <a:spcPct val="90000"/>
              </a:lnSpc>
              <a:buNone/>
            </a:pPr>
            <a:r>
              <a:rPr lang="en-US" sz="2000" dirty="0"/>
              <a:t>	then pass the job on to an automated </a:t>
            </a:r>
          </a:p>
          <a:p>
            <a:pPr>
              <a:lnSpc>
                <a:spcPct val="90000"/>
              </a:lnSpc>
              <a:buNone/>
            </a:pPr>
            <a:r>
              <a:rPr lang="en-US" sz="2000" dirty="0"/>
              <a:t>	production facility. </a:t>
            </a:r>
          </a:p>
          <a:p>
            <a:pPr>
              <a:lnSpc>
                <a:spcPct val="90000"/>
              </a:lnSpc>
            </a:pPr>
            <a:r>
              <a:rPr lang="en-US" sz="2000" dirty="0"/>
              <a:t>During requirements engineering, an </a:t>
            </a:r>
          </a:p>
          <a:p>
            <a:pPr>
              <a:lnSpc>
                <a:spcPct val="90000"/>
              </a:lnSpc>
              <a:buNone/>
            </a:pPr>
            <a:r>
              <a:rPr lang="en-US" sz="2000" dirty="0"/>
              <a:t>	analysis class called PrintJob was derived..</a:t>
            </a:r>
          </a:p>
        </p:txBody>
      </p:sp>
      <p:pic>
        <p:nvPicPr>
          <p:cNvPr id="2050" name="Picture 2"/>
          <p:cNvPicPr>
            <a:picLocks noChangeAspect="1" noChangeArrowheads="1"/>
          </p:cNvPicPr>
          <p:nvPr/>
        </p:nvPicPr>
        <p:blipFill>
          <a:blip r:embed="rId3"/>
          <a:srcRect/>
          <a:stretch>
            <a:fillRect/>
          </a:stretch>
        </p:blipFill>
        <p:spPr bwMode="auto">
          <a:xfrm>
            <a:off x="4782409" y="495300"/>
            <a:ext cx="4343400" cy="6270472"/>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a:t>Object Oriented Component</a:t>
            </a:r>
          </a:p>
          <a:p>
            <a:pPr>
              <a:lnSpc>
                <a:spcPct val="90000"/>
              </a:lnSpc>
            </a:pPr>
            <a:r>
              <a:rPr lang="en-US" sz="2000" dirty="0"/>
              <a:t>The attributes and operations defined during analysis are noted at the top of figure given here. </a:t>
            </a:r>
          </a:p>
          <a:p>
            <a:pPr>
              <a:lnSpc>
                <a:spcPct val="90000"/>
              </a:lnSpc>
            </a:pPr>
            <a:r>
              <a:rPr lang="en-US" sz="2000" dirty="0"/>
              <a:t>During architectural design, PrintJob is defined as a component within the software architecture and is represented using the shorthand UML notation shown in the middle right of the figure. </a:t>
            </a:r>
          </a:p>
          <a:p>
            <a:pPr>
              <a:lnSpc>
                <a:spcPct val="90000"/>
              </a:lnSpc>
            </a:pPr>
            <a:r>
              <a:rPr lang="en-US" sz="2000" dirty="0"/>
              <a:t>Note that PrintJob has two interfaces, computejob which provides job costing capability and initiatejob, which passes the job along to the production facility.</a:t>
            </a:r>
          </a:p>
          <a:p>
            <a:pPr>
              <a:lnSpc>
                <a:spcPct val="90000"/>
              </a:lnSpc>
            </a:pPr>
            <a:r>
              <a:rPr lang="en-US" sz="2000" dirty="0"/>
              <a:t>These are represented using the "lollipop" symbols shown to the left of the component box. </a:t>
            </a:r>
          </a:p>
          <a:p>
            <a:pPr>
              <a:lnSpc>
                <a:spcPct val="90000"/>
              </a:lnSpc>
            </a:pPr>
            <a:r>
              <a:rPr lang="en-US" sz="2000" dirty="0"/>
              <a:t>Component level design begins at this point. </a:t>
            </a:r>
          </a:p>
          <a:p>
            <a:pPr>
              <a:lnSpc>
                <a:spcPct val="90000"/>
              </a:lnSpc>
            </a:pPr>
            <a:r>
              <a:rPr lang="en-US" sz="2000" dirty="0"/>
              <a:t>The details of the component PrintJob must be elaborated to provide sufficient information to guide implementation. </a:t>
            </a:r>
          </a:p>
          <a:p>
            <a:pPr>
              <a:lnSpc>
                <a:spcPct val="90000"/>
              </a:lnSpc>
            </a:pPr>
            <a:r>
              <a:rPr lang="en-US" sz="2000" dirty="0"/>
              <a:t>The original analysis class is elaborated to flush out all attributes and operations required to implement the class as the component PrintJob. </a:t>
            </a:r>
          </a:p>
          <a:p>
            <a:pPr>
              <a:lnSpc>
                <a:spcPct val="90000"/>
              </a:lnSpc>
            </a:pPr>
            <a:r>
              <a:rPr lang="en-US" sz="2000" dirty="0"/>
              <a:t>Referring to the lower right portion of figure given, the elaborated design class PrintJob contains more detailed attribute information as well as an expanded description of operations required to implement the component.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a:t>Conventional Component</a:t>
            </a:r>
          </a:p>
          <a:p>
            <a:pPr>
              <a:lnSpc>
                <a:spcPct val="90000"/>
              </a:lnSpc>
            </a:pPr>
            <a:r>
              <a:rPr lang="en-US" sz="2000" dirty="0"/>
              <a:t>In the context of traditional software engineering, a component is a functional element of a program that incorporates processing logic, the internal data structures that are required to implement the processing logic, and an interface that enables the component to be invoked and data to be passed to it. </a:t>
            </a:r>
          </a:p>
          <a:p>
            <a:pPr>
              <a:lnSpc>
                <a:spcPct val="90000"/>
              </a:lnSpc>
            </a:pPr>
            <a:r>
              <a:rPr lang="en-US" sz="2000" dirty="0"/>
              <a:t>A traditional component, also called a module, resides within the software architecture and serves one of three important roles: </a:t>
            </a:r>
          </a:p>
          <a:p>
            <a:pPr>
              <a:lnSpc>
                <a:spcPct val="90000"/>
              </a:lnSpc>
              <a:buNone/>
            </a:pPr>
            <a:r>
              <a:rPr lang="en-US" sz="2000" dirty="0"/>
              <a:t>	(1) A Control component that coordinates the invocation of all other problem domain components, </a:t>
            </a:r>
          </a:p>
          <a:p>
            <a:pPr>
              <a:lnSpc>
                <a:spcPct val="90000"/>
              </a:lnSpc>
              <a:buNone/>
            </a:pPr>
            <a:r>
              <a:rPr lang="en-US" sz="2000" dirty="0"/>
              <a:t>	(2) A Problem domain component that implements a complete or partial function that is required by the customer, or </a:t>
            </a:r>
          </a:p>
          <a:p>
            <a:pPr>
              <a:lnSpc>
                <a:spcPct val="90000"/>
              </a:lnSpc>
              <a:buNone/>
            </a:pPr>
            <a:r>
              <a:rPr lang="en-US" sz="2000" dirty="0"/>
              <a:t>	(3) An Infrastructure component that is responsible for functions that support the processing required in the problem domain.</a:t>
            </a:r>
          </a:p>
          <a:p>
            <a:pPr>
              <a:lnSpc>
                <a:spcPct val="90000"/>
              </a:lnSpc>
            </a:pPr>
            <a:r>
              <a:rPr lang="en-US" sz="2000" dirty="0"/>
              <a:t>Like object-oriented components, traditional software components are derived from the analysis model. </a:t>
            </a:r>
          </a:p>
          <a:p>
            <a:pPr>
              <a:lnSpc>
                <a:spcPct val="90000"/>
              </a:lnSpc>
            </a:pPr>
            <a:r>
              <a:rPr lang="en-US" sz="2000" dirty="0"/>
              <a:t>In this case, however, the data flow-oriented element of the analysis model serves as the basis for the derivation.</a:t>
            </a:r>
          </a:p>
          <a:p>
            <a:pPr>
              <a:lnSpc>
                <a:spcPct val="90000"/>
              </a:lnSpc>
            </a:pPr>
            <a:r>
              <a:rPr lang="en-US" sz="2000" dirty="0"/>
              <a:t>To illustrate this process of design elaboration for traditional components, again consider software to be built for a sophisticated print shop. </a:t>
            </a:r>
          </a:p>
          <a:p>
            <a:pPr>
              <a:lnSpc>
                <a:spcPct val="90000"/>
              </a:lnSpc>
            </a:pPr>
            <a:r>
              <a:rPr lang="en-US" sz="2000" dirty="0"/>
              <a:t>A set of data flow diagrams would be derived during requirements modeling.</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a:t>Conventional Component</a:t>
            </a:r>
          </a:p>
          <a:p>
            <a:pPr>
              <a:lnSpc>
                <a:spcPct val="90000"/>
              </a:lnSpc>
            </a:pPr>
            <a:r>
              <a:rPr lang="en-US" sz="2000" dirty="0"/>
              <a:t>Assume that these are mapped into an architecture shown in below figure. </a:t>
            </a:r>
          </a:p>
          <a:p>
            <a:pPr>
              <a:lnSpc>
                <a:spcPct val="90000"/>
              </a:lnSpc>
            </a:pPr>
            <a:r>
              <a:rPr lang="en-US" sz="2000" dirty="0"/>
              <a:t>Each box represents a software component.</a:t>
            </a:r>
          </a:p>
        </p:txBody>
      </p:sp>
      <p:pic>
        <p:nvPicPr>
          <p:cNvPr id="3074" name="Picture 2"/>
          <p:cNvPicPr>
            <a:picLocks noChangeAspect="1" noChangeArrowheads="1"/>
          </p:cNvPicPr>
          <p:nvPr/>
        </p:nvPicPr>
        <p:blipFill>
          <a:blip r:embed="rId3"/>
          <a:srcRect/>
          <a:stretch>
            <a:fillRect/>
          </a:stretch>
        </p:blipFill>
        <p:spPr bwMode="auto">
          <a:xfrm>
            <a:off x="1066800" y="1576106"/>
            <a:ext cx="7134225" cy="5281894"/>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Design</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US" sz="2000" b="1" dirty="0"/>
              <a:t>Introduction</a:t>
            </a:r>
          </a:p>
          <a:p>
            <a:r>
              <a:rPr lang="en-US" sz="2000" dirty="0"/>
              <a:t>In fact, in designing software systems, consideration is given to things like how well the system will be maintained during operation and how easily the system will be actually developed and be tested.</a:t>
            </a:r>
          </a:p>
          <a:p>
            <a:r>
              <a:rPr lang="en-US" sz="2000" dirty="0"/>
              <a:t>Software design is done using modeling languages like UML and using notation methods like use cases and activity diagrams. </a:t>
            </a:r>
          </a:p>
          <a:p>
            <a:r>
              <a:rPr lang="en-US" sz="2000" dirty="0"/>
              <a:t>We will learn all about software design considerations, workflows involved in design, etc.</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a:t>Conventional Component</a:t>
            </a:r>
          </a:p>
          <a:p>
            <a:pPr>
              <a:lnSpc>
                <a:spcPct val="90000"/>
              </a:lnSpc>
            </a:pPr>
            <a:r>
              <a:rPr lang="en-US" sz="2000" dirty="0"/>
              <a:t>During component-level design, each module in above figure is elaborated. </a:t>
            </a:r>
          </a:p>
          <a:p>
            <a:pPr>
              <a:lnSpc>
                <a:spcPct val="90000"/>
              </a:lnSpc>
            </a:pPr>
            <a:r>
              <a:rPr lang="en-US" sz="2000" dirty="0"/>
              <a:t>The module interface is defined explicitly. </a:t>
            </a:r>
          </a:p>
          <a:p>
            <a:pPr>
              <a:lnSpc>
                <a:spcPct val="90000"/>
              </a:lnSpc>
            </a:pPr>
            <a:r>
              <a:rPr lang="en-US" sz="2000" dirty="0"/>
              <a:t>That is, each data or control object that flows across the interface is represented. </a:t>
            </a:r>
          </a:p>
          <a:p>
            <a:pPr>
              <a:lnSpc>
                <a:spcPct val="90000"/>
              </a:lnSpc>
            </a:pPr>
            <a:r>
              <a:rPr lang="en-US" sz="2000" dirty="0"/>
              <a:t>The data structures that are used internal to the module are defined. </a:t>
            </a:r>
          </a:p>
          <a:p>
            <a:pPr>
              <a:lnSpc>
                <a:spcPct val="90000"/>
              </a:lnSpc>
            </a:pPr>
            <a:r>
              <a:rPr lang="en-US" sz="2000" dirty="0"/>
              <a:t>The algorithm that allows the module to accomplish its intended function is designed using the stepwise refinement approach. </a:t>
            </a:r>
          </a:p>
          <a:p>
            <a:pPr>
              <a:lnSpc>
                <a:spcPct val="90000"/>
              </a:lnSpc>
            </a:pPr>
            <a:r>
              <a:rPr lang="en-US" sz="2000" dirty="0"/>
              <a:t>The behavior of the module is sometimes represented using a state diagram.</a:t>
            </a:r>
          </a:p>
          <a:p>
            <a:pPr>
              <a:lnSpc>
                <a:spcPct val="90000"/>
              </a:lnSpc>
            </a:pPr>
            <a:r>
              <a:rPr lang="en-US" sz="2000" dirty="0"/>
              <a:t>To illustrate this process, consider the module </a:t>
            </a:r>
            <a:r>
              <a:rPr lang="en-US" sz="2000" i="1" dirty="0"/>
              <a:t>ComputePageCost.</a:t>
            </a:r>
            <a:r>
              <a:rPr lang="en-US" sz="2000" dirty="0"/>
              <a:t> </a:t>
            </a:r>
          </a:p>
          <a:p>
            <a:pPr>
              <a:lnSpc>
                <a:spcPct val="90000"/>
              </a:lnSpc>
            </a:pPr>
            <a:r>
              <a:rPr lang="en-US" sz="2000" dirty="0"/>
              <a:t>The intent of this module is to compute the printing cost per page based on specifications provided by the customer. </a:t>
            </a:r>
          </a:p>
          <a:p>
            <a:pPr>
              <a:lnSpc>
                <a:spcPct val="90000"/>
              </a:lnSpc>
            </a:pPr>
            <a:r>
              <a:rPr lang="en-US" sz="2000" dirty="0"/>
              <a:t>Data required to perform this function are: number of pages in the document, total number of documents to be produced, one- or two-side printing, color requirements, and size requirements. </a:t>
            </a:r>
          </a:p>
          <a:p>
            <a:pPr>
              <a:lnSpc>
                <a:spcPct val="90000"/>
              </a:lnSpc>
            </a:pPr>
            <a:r>
              <a:rPr lang="en-US" sz="2000" dirty="0"/>
              <a:t>These data are passed to </a:t>
            </a:r>
            <a:r>
              <a:rPr lang="en-US" sz="2000" i="1" dirty="0"/>
              <a:t>ComputePageCost</a:t>
            </a:r>
            <a:r>
              <a:rPr lang="en-US" sz="2000" dirty="0"/>
              <a:t> via the module’s interface. </a:t>
            </a:r>
          </a:p>
          <a:p>
            <a:pPr>
              <a:lnSpc>
                <a:spcPct val="90000"/>
              </a:lnSpc>
            </a:pPr>
            <a:r>
              <a:rPr lang="en-US" sz="2000" i="1" dirty="0"/>
              <a:t>ComputePageCost</a:t>
            </a:r>
            <a:r>
              <a:rPr lang="en-US" sz="2000" dirty="0"/>
              <a:t> uses these data to determine a page cost that is based on the size and complexity of the job—a function of all data passed to the module via the interface.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a:t>Conventional Component</a:t>
            </a:r>
          </a:p>
          <a:p>
            <a:pPr>
              <a:lnSpc>
                <a:spcPct val="90000"/>
              </a:lnSpc>
            </a:pPr>
            <a:r>
              <a:rPr lang="en-US" sz="2000" dirty="0"/>
              <a:t>Page cost is inversely proportional to the size of the job and directly proportional to the complexity of the job.</a:t>
            </a:r>
          </a:p>
        </p:txBody>
      </p:sp>
      <p:pic>
        <p:nvPicPr>
          <p:cNvPr id="4098" name="Picture 2"/>
          <p:cNvPicPr>
            <a:picLocks noChangeAspect="1" noChangeArrowheads="1"/>
          </p:cNvPicPr>
          <p:nvPr/>
        </p:nvPicPr>
        <p:blipFill>
          <a:blip r:embed="rId3"/>
          <a:srcRect/>
          <a:stretch>
            <a:fillRect/>
          </a:stretch>
        </p:blipFill>
        <p:spPr bwMode="auto">
          <a:xfrm>
            <a:off x="1066800" y="1600200"/>
            <a:ext cx="7151823" cy="5181600"/>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a:t>Conventional Component</a:t>
            </a:r>
          </a:p>
          <a:p>
            <a:pPr>
              <a:lnSpc>
                <a:spcPct val="90000"/>
              </a:lnSpc>
            </a:pPr>
            <a:r>
              <a:rPr lang="en-US" sz="2000" dirty="0"/>
              <a:t>The figure above represents the component-level design using a modified UML notation. </a:t>
            </a:r>
          </a:p>
          <a:p>
            <a:pPr>
              <a:lnSpc>
                <a:spcPct val="90000"/>
              </a:lnSpc>
            </a:pPr>
            <a:r>
              <a:rPr lang="en-US" sz="2000" dirty="0"/>
              <a:t>The </a:t>
            </a:r>
            <a:r>
              <a:rPr lang="en-US" sz="2000" i="1" dirty="0"/>
              <a:t>ComputePageCost</a:t>
            </a:r>
            <a:r>
              <a:rPr lang="en-US" sz="2000" dirty="0"/>
              <a:t> module accesses data by invoking the module </a:t>
            </a:r>
            <a:r>
              <a:rPr lang="en-US" sz="2000" i="1" dirty="0"/>
              <a:t>getJobData, </a:t>
            </a:r>
            <a:r>
              <a:rPr lang="en-US" sz="2000" dirty="0"/>
              <a:t>which allows all relevant data to be passed to the component, and a</a:t>
            </a:r>
            <a:r>
              <a:rPr lang="en-US" sz="2000" i="1" dirty="0"/>
              <a:t> </a:t>
            </a:r>
            <a:r>
              <a:rPr lang="en-US" sz="2000" dirty="0"/>
              <a:t>database interface, </a:t>
            </a:r>
            <a:r>
              <a:rPr lang="en-US" sz="2000" i="1" dirty="0"/>
              <a:t>accessCostsDB,</a:t>
            </a:r>
            <a:r>
              <a:rPr lang="en-US" sz="2000" dirty="0"/>
              <a:t> which enables the module to access a database that contains all printing costs. </a:t>
            </a:r>
          </a:p>
          <a:p>
            <a:pPr>
              <a:lnSpc>
                <a:spcPct val="90000"/>
              </a:lnSpc>
            </a:pPr>
            <a:r>
              <a:rPr lang="en-US" sz="2000" dirty="0"/>
              <a:t>As design continues, the </a:t>
            </a:r>
            <a:r>
              <a:rPr lang="en-US" sz="2000" i="1" dirty="0"/>
              <a:t>ComputePageCost</a:t>
            </a:r>
            <a:r>
              <a:rPr lang="en-US" sz="2000" dirty="0"/>
              <a:t> module is elaborated to provide algorithm detail and interface detail (Figure above).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a:t>Basic Design Principles</a:t>
            </a:r>
          </a:p>
          <a:p>
            <a:pPr>
              <a:lnSpc>
                <a:spcPct val="90000"/>
              </a:lnSpc>
            </a:pPr>
            <a:r>
              <a:rPr lang="en-US" sz="2000" dirty="0"/>
              <a:t>The Open-Closed Principle (OCP).  “A module [component] should be open for extension but closed for modification.</a:t>
            </a:r>
          </a:p>
          <a:p>
            <a:pPr>
              <a:lnSpc>
                <a:spcPct val="90000"/>
              </a:lnSpc>
            </a:pPr>
            <a:r>
              <a:rPr lang="en-US" sz="2000" dirty="0"/>
              <a:t>The </a:t>
            </a:r>
            <a:r>
              <a:rPr lang="en-US" sz="2000" dirty="0" err="1"/>
              <a:t>Liskov</a:t>
            </a:r>
            <a:r>
              <a:rPr lang="en-US" sz="2000" dirty="0"/>
              <a:t> Substitution Principle (LSP).  “Subclasses should be substitutable for their base classes.”</a:t>
            </a:r>
          </a:p>
          <a:p>
            <a:pPr>
              <a:lnSpc>
                <a:spcPct val="90000"/>
              </a:lnSpc>
            </a:pPr>
            <a:r>
              <a:rPr lang="en-US" sz="2000" dirty="0"/>
              <a:t>Dependency Inversion Principle (DIP).  “Depend on abstractions. Do not depend on concretions.” </a:t>
            </a:r>
          </a:p>
          <a:p>
            <a:pPr>
              <a:lnSpc>
                <a:spcPct val="90000"/>
              </a:lnSpc>
            </a:pPr>
            <a:r>
              <a:rPr lang="en-US" sz="2000" dirty="0"/>
              <a:t>The Interface Segregation Principle (ISP). “Many client-specific interfaces are better than one general purpose interface.”</a:t>
            </a:r>
          </a:p>
          <a:p>
            <a:pPr>
              <a:lnSpc>
                <a:spcPct val="90000"/>
              </a:lnSpc>
            </a:pPr>
            <a:r>
              <a:rPr lang="en-US" sz="2000" dirty="0"/>
              <a:t>The Release Reuse Equivalency Principle (REP). “The granule of reuse is the granule of release.” </a:t>
            </a:r>
          </a:p>
          <a:p>
            <a:pPr>
              <a:lnSpc>
                <a:spcPct val="90000"/>
              </a:lnSpc>
            </a:pPr>
            <a:r>
              <a:rPr lang="en-US" sz="2000" dirty="0"/>
              <a:t>The Common Closure Principle (CCP). “Classes that change together belong together.” </a:t>
            </a:r>
          </a:p>
          <a:p>
            <a:pPr>
              <a:lnSpc>
                <a:spcPct val="90000"/>
              </a:lnSpc>
            </a:pPr>
            <a:r>
              <a:rPr lang="en-US" sz="2000" dirty="0"/>
              <a:t>The Common Reuse Principle (CRP). “Classes that aren’t reused together should not be grouped together.”</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a:t>Design Guidelines</a:t>
            </a:r>
          </a:p>
          <a:p>
            <a:pPr>
              <a:lnSpc>
                <a:spcPct val="90000"/>
              </a:lnSpc>
            </a:pPr>
            <a:r>
              <a:rPr lang="en-US" sz="2000" dirty="0"/>
              <a:t>Components</a:t>
            </a:r>
          </a:p>
          <a:p>
            <a:pPr lvl="1">
              <a:lnSpc>
                <a:spcPct val="90000"/>
              </a:lnSpc>
            </a:pPr>
            <a:r>
              <a:rPr lang="en-US" sz="2000" dirty="0"/>
              <a:t>Naming conventions should be established for components that are specified as part of the architectural model and then refined and elaborated as part of the component-level model.</a:t>
            </a:r>
          </a:p>
          <a:p>
            <a:pPr>
              <a:lnSpc>
                <a:spcPct val="90000"/>
              </a:lnSpc>
            </a:pPr>
            <a:r>
              <a:rPr lang="en-US" sz="2000" dirty="0"/>
              <a:t>Interfaces</a:t>
            </a:r>
          </a:p>
          <a:p>
            <a:pPr lvl="1">
              <a:lnSpc>
                <a:spcPct val="90000"/>
              </a:lnSpc>
            </a:pPr>
            <a:r>
              <a:rPr lang="en-US" sz="2000" dirty="0"/>
              <a:t> Interfaces provide important information about communication and collaboration (as well as helping us to achieve the OPC).</a:t>
            </a:r>
          </a:p>
          <a:p>
            <a:pPr>
              <a:lnSpc>
                <a:spcPct val="90000"/>
              </a:lnSpc>
            </a:pPr>
            <a:r>
              <a:rPr lang="en-US" sz="2000" dirty="0"/>
              <a:t>Dependencies and Inheritance</a:t>
            </a:r>
          </a:p>
          <a:p>
            <a:pPr lvl="1">
              <a:lnSpc>
                <a:spcPct val="90000"/>
              </a:lnSpc>
            </a:pPr>
            <a:r>
              <a:rPr lang="en-US" sz="2000" dirty="0"/>
              <a:t>It is a good idea to model dependencies from left to right and inheritance from bottom (derived classes) to top (base classes).</a:t>
            </a:r>
          </a:p>
          <a:p>
            <a:pPr>
              <a:lnSpc>
                <a:spcPct val="90000"/>
              </a:lnSpc>
              <a:buNone/>
            </a:pPr>
            <a:endParaRPr lang="en-US" sz="2000" b="1" dirty="0"/>
          </a:p>
          <a:p>
            <a:pPr>
              <a:lnSpc>
                <a:spcPct val="90000"/>
              </a:lnSpc>
              <a:buNone/>
            </a:pPr>
            <a:r>
              <a:rPr lang="en-US" sz="2000" b="1" dirty="0"/>
              <a:t>Cohesion</a:t>
            </a:r>
          </a:p>
          <a:p>
            <a:pPr>
              <a:lnSpc>
                <a:spcPct val="90000"/>
              </a:lnSpc>
            </a:pPr>
            <a:r>
              <a:rPr lang="en-US" sz="2000" dirty="0"/>
              <a:t>Conventional view: </a:t>
            </a:r>
          </a:p>
          <a:p>
            <a:pPr lvl="1">
              <a:lnSpc>
                <a:spcPct val="90000"/>
              </a:lnSpc>
            </a:pPr>
            <a:r>
              <a:rPr lang="en-US" sz="2000" dirty="0"/>
              <a:t>The “single-mindedness” of a module</a:t>
            </a:r>
          </a:p>
          <a:p>
            <a:pPr>
              <a:lnSpc>
                <a:spcPct val="90000"/>
              </a:lnSpc>
            </a:pPr>
            <a:r>
              <a:rPr lang="en-US" sz="2000" dirty="0"/>
              <a:t>OO view: </a:t>
            </a:r>
          </a:p>
          <a:p>
            <a:pPr lvl="1">
              <a:lnSpc>
                <a:spcPct val="90000"/>
              </a:lnSpc>
            </a:pPr>
            <a:r>
              <a:rPr lang="en-US" sz="2000" dirty="0"/>
              <a:t>Cohesion implies that a component or class encapsulates only attributes and operations that are closely related to one another and to the class or component itself.</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a:t>Cohesion</a:t>
            </a:r>
          </a:p>
          <a:p>
            <a:pPr>
              <a:lnSpc>
                <a:spcPct val="90000"/>
              </a:lnSpc>
            </a:pPr>
            <a:r>
              <a:rPr lang="en-US" sz="2000" dirty="0"/>
              <a:t>Levels of cohesion</a:t>
            </a:r>
          </a:p>
          <a:p>
            <a:pPr lvl="1">
              <a:lnSpc>
                <a:spcPct val="90000"/>
              </a:lnSpc>
            </a:pPr>
            <a:r>
              <a:rPr lang="en-US" sz="2000" dirty="0"/>
              <a:t>Functional</a:t>
            </a:r>
          </a:p>
          <a:p>
            <a:pPr lvl="1">
              <a:lnSpc>
                <a:spcPct val="90000"/>
              </a:lnSpc>
            </a:pPr>
            <a:r>
              <a:rPr lang="en-US" sz="2000" dirty="0"/>
              <a:t>Layer</a:t>
            </a:r>
          </a:p>
          <a:p>
            <a:pPr lvl="1">
              <a:lnSpc>
                <a:spcPct val="90000"/>
              </a:lnSpc>
            </a:pPr>
            <a:r>
              <a:rPr lang="en-US" sz="2000" dirty="0"/>
              <a:t>Communicational</a:t>
            </a:r>
          </a:p>
          <a:p>
            <a:pPr lvl="1">
              <a:lnSpc>
                <a:spcPct val="90000"/>
              </a:lnSpc>
            </a:pPr>
            <a:r>
              <a:rPr lang="en-US" sz="2000" dirty="0"/>
              <a:t>Sequential</a:t>
            </a:r>
          </a:p>
          <a:p>
            <a:pPr lvl="1">
              <a:lnSpc>
                <a:spcPct val="90000"/>
              </a:lnSpc>
            </a:pPr>
            <a:r>
              <a:rPr lang="en-US" sz="2000" dirty="0"/>
              <a:t>Procedural</a:t>
            </a:r>
          </a:p>
          <a:p>
            <a:pPr lvl="1">
              <a:lnSpc>
                <a:spcPct val="90000"/>
              </a:lnSpc>
            </a:pPr>
            <a:r>
              <a:rPr lang="en-US" sz="2000" dirty="0"/>
              <a:t>Temporal</a:t>
            </a:r>
          </a:p>
          <a:p>
            <a:pPr lvl="1">
              <a:lnSpc>
                <a:spcPct val="90000"/>
              </a:lnSpc>
            </a:pPr>
            <a:r>
              <a:rPr lang="en-US" sz="2000" dirty="0"/>
              <a:t>Utility</a:t>
            </a:r>
          </a:p>
          <a:p>
            <a:pPr>
              <a:lnSpc>
                <a:spcPct val="90000"/>
              </a:lnSpc>
              <a:buNone/>
            </a:pPr>
            <a:endParaRPr lang="en-US" sz="2000" b="1" dirty="0"/>
          </a:p>
          <a:p>
            <a:pPr>
              <a:lnSpc>
                <a:spcPct val="90000"/>
              </a:lnSpc>
              <a:buNone/>
            </a:pPr>
            <a:r>
              <a:rPr lang="en-US" sz="2000" b="1" dirty="0"/>
              <a:t>Coupling</a:t>
            </a:r>
          </a:p>
          <a:p>
            <a:pPr>
              <a:lnSpc>
                <a:spcPct val="90000"/>
              </a:lnSpc>
            </a:pPr>
            <a:r>
              <a:rPr lang="en-US" sz="2000" dirty="0"/>
              <a:t>Conventional view: </a:t>
            </a:r>
          </a:p>
          <a:p>
            <a:pPr lvl="1">
              <a:lnSpc>
                <a:spcPct val="90000"/>
              </a:lnSpc>
            </a:pPr>
            <a:r>
              <a:rPr lang="en-US" sz="2000" dirty="0"/>
              <a:t>The degree to which a component is connected to other components and to the external world.</a:t>
            </a:r>
          </a:p>
          <a:p>
            <a:pPr>
              <a:lnSpc>
                <a:spcPct val="90000"/>
              </a:lnSpc>
            </a:pPr>
            <a:r>
              <a:rPr lang="en-US" sz="2000" dirty="0"/>
              <a:t>OO view:</a:t>
            </a:r>
          </a:p>
          <a:p>
            <a:pPr lvl="1">
              <a:lnSpc>
                <a:spcPct val="90000"/>
              </a:lnSpc>
            </a:pPr>
            <a:r>
              <a:rPr lang="en-US" sz="2000" dirty="0"/>
              <a:t>A qualitative measure of the degree to which classes are connected to one another.</a:t>
            </a:r>
          </a:p>
          <a:p>
            <a:pPr lvl="1">
              <a:lnSpc>
                <a:spcPct val="90000"/>
              </a:lnSpc>
            </a:pPr>
            <a:endParaRPr lang="en-US" sz="2000" dirty="0"/>
          </a:p>
          <a:p>
            <a:pPr lvl="1">
              <a:lnSpc>
                <a:spcPct val="90000"/>
              </a:lnSpc>
            </a:pPr>
            <a:endParaRPr lang="en-US" sz="20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a:t>Coupling</a:t>
            </a:r>
          </a:p>
          <a:p>
            <a:pPr>
              <a:lnSpc>
                <a:spcPct val="90000"/>
              </a:lnSpc>
            </a:pPr>
            <a:r>
              <a:rPr lang="en-US" sz="2000" dirty="0"/>
              <a:t>Levels of cohesion</a:t>
            </a:r>
          </a:p>
          <a:p>
            <a:pPr lvl="1">
              <a:lnSpc>
                <a:spcPct val="90000"/>
              </a:lnSpc>
            </a:pPr>
            <a:r>
              <a:rPr lang="en-US" sz="2000" dirty="0"/>
              <a:t>Content</a:t>
            </a:r>
          </a:p>
          <a:p>
            <a:pPr lvl="1">
              <a:lnSpc>
                <a:spcPct val="90000"/>
              </a:lnSpc>
            </a:pPr>
            <a:r>
              <a:rPr lang="en-US" sz="2000" dirty="0"/>
              <a:t>Common</a:t>
            </a:r>
          </a:p>
          <a:p>
            <a:pPr lvl="1">
              <a:lnSpc>
                <a:spcPct val="90000"/>
              </a:lnSpc>
            </a:pPr>
            <a:r>
              <a:rPr lang="en-US" sz="2000" dirty="0"/>
              <a:t>Control</a:t>
            </a:r>
          </a:p>
          <a:p>
            <a:pPr lvl="1">
              <a:lnSpc>
                <a:spcPct val="90000"/>
              </a:lnSpc>
            </a:pPr>
            <a:r>
              <a:rPr lang="en-US" sz="2000" dirty="0"/>
              <a:t>Stamp</a:t>
            </a:r>
          </a:p>
          <a:p>
            <a:pPr lvl="1">
              <a:lnSpc>
                <a:spcPct val="90000"/>
              </a:lnSpc>
            </a:pPr>
            <a:r>
              <a:rPr lang="en-US" sz="2000" dirty="0"/>
              <a:t>Data</a:t>
            </a:r>
          </a:p>
          <a:p>
            <a:pPr lvl="1">
              <a:lnSpc>
                <a:spcPct val="90000"/>
              </a:lnSpc>
            </a:pPr>
            <a:r>
              <a:rPr lang="en-US" sz="2000" dirty="0"/>
              <a:t>Routine call</a:t>
            </a:r>
          </a:p>
          <a:p>
            <a:pPr lvl="1">
              <a:lnSpc>
                <a:spcPct val="90000"/>
              </a:lnSpc>
            </a:pPr>
            <a:r>
              <a:rPr lang="en-US" sz="2000" dirty="0"/>
              <a:t>Type use</a:t>
            </a:r>
          </a:p>
          <a:p>
            <a:pPr lvl="1">
              <a:lnSpc>
                <a:spcPct val="90000"/>
              </a:lnSpc>
            </a:pPr>
            <a:r>
              <a:rPr lang="en-US" sz="2000" dirty="0"/>
              <a:t>Inclusion or import</a:t>
            </a:r>
          </a:p>
          <a:p>
            <a:pPr lvl="1">
              <a:lnSpc>
                <a:spcPct val="90000"/>
              </a:lnSpc>
            </a:pPr>
            <a:r>
              <a:rPr lang="en-US" sz="2000" dirty="0"/>
              <a:t>External</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Conducting Component-Level Design</a:t>
            </a:r>
          </a:p>
          <a:p>
            <a:r>
              <a:rPr lang="en-US" sz="2000" dirty="0"/>
              <a:t>Step 1.  Identify all design classes that correspond to the problem domain. </a:t>
            </a:r>
          </a:p>
          <a:p>
            <a:r>
              <a:rPr lang="en-US" sz="2000" dirty="0"/>
              <a:t>Step 2.  Identify all design classes that correspond to the infrastructure domain.</a:t>
            </a:r>
          </a:p>
          <a:p>
            <a:r>
              <a:rPr lang="en-US" sz="2000" dirty="0"/>
              <a:t>Step 3.  Elaborate all design classes that are not acquired as reusable components.</a:t>
            </a:r>
          </a:p>
          <a:p>
            <a:r>
              <a:rPr lang="en-US" sz="2000" dirty="0"/>
              <a:t>Step 3a.  Specify message details when classes or component collaborate. </a:t>
            </a:r>
          </a:p>
          <a:p>
            <a:r>
              <a:rPr lang="en-US" sz="2000" dirty="0"/>
              <a:t>Step 3b.  Identify appropriate interfaces for each component.</a:t>
            </a:r>
          </a:p>
          <a:p>
            <a:pPr>
              <a:lnSpc>
                <a:spcPct val="90000"/>
              </a:lnSpc>
            </a:pPr>
            <a:r>
              <a:rPr lang="en-US" sz="2000" dirty="0"/>
              <a:t>Step 3c.  Elaborate attributes and define data types and data structures required to implement them. </a:t>
            </a:r>
          </a:p>
          <a:p>
            <a:pPr>
              <a:lnSpc>
                <a:spcPct val="90000"/>
              </a:lnSpc>
            </a:pPr>
            <a:r>
              <a:rPr lang="en-US" sz="2000" dirty="0"/>
              <a:t>Step 3d.</a:t>
            </a:r>
            <a:r>
              <a:rPr lang="en-US" sz="2000" b="1" dirty="0"/>
              <a:t> </a:t>
            </a:r>
            <a:r>
              <a:rPr lang="en-US" sz="2000" dirty="0"/>
              <a:t> Describe processing flow within each operation in detail.</a:t>
            </a:r>
          </a:p>
          <a:p>
            <a:pPr>
              <a:lnSpc>
                <a:spcPct val="90000"/>
              </a:lnSpc>
            </a:pPr>
            <a:r>
              <a:rPr lang="en-US" sz="2000" dirty="0"/>
              <a:t>Step 4.  Describe persistent data sources (databases and files) and identify the classes required to manage them. </a:t>
            </a:r>
          </a:p>
          <a:p>
            <a:pPr>
              <a:lnSpc>
                <a:spcPct val="90000"/>
              </a:lnSpc>
            </a:pPr>
            <a:r>
              <a:rPr lang="en-US" sz="2000" dirty="0"/>
              <a:t>Step 5.  Develop and elaborate behavioral representations for a class or component. </a:t>
            </a:r>
          </a:p>
          <a:p>
            <a:pPr>
              <a:lnSpc>
                <a:spcPct val="90000"/>
              </a:lnSpc>
            </a:pPr>
            <a:r>
              <a:rPr lang="en-US" sz="2000" dirty="0"/>
              <a:t>Step 6.  Elaborate deployment diagrams to provide additional implementation detail. </a:t>
            </a:r>
          </a:p>
          <a:p>
            <a:pPr>
              <a:lnSpc>
                <a:spcPct val="90000"/>
              </a:lnSpc>
            </a:pPr>
            <a:r>
              <a:rPr lang="en-US" sz="2000" dirty="0"/>
              <a:t>Step 7.  Factor every component-level design representation and always consider alternatives.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Conducting Component-Level Design</a:t>
            </a:r>
          </a:p>
          <a:p>
            <a:r>
              <a:rPr lang="en-US" sz="2000" dirty="0"/>
              <a:t>Collaboration Diagram with Messaging</a:t>
            </a:r>
          </a:p>
        </p:txBody>
      </p:sp>
      <p:pic>
        <p:nvPicPr>
          <p:cNvPr id="7170" name="Picture 2"/>
          <p:cNvPicPr>
            <a:picLocks noChangeAspect="1" noChangeArrowheads="1"/>
          </p:cNvPicPr>
          <p:nvPr/>
        </p:nvPicPr>
        <p:blipFill>
          <a:blip r:embed="rId3"/>
          <a:srcRect/>
          <a:stretch>
            <a:fillRect/>
          </a:stretch>
        </p:blipFill>
        <p:spPr bwMode="auto">
          <a:xfrm>
            <a:off x="1981200" y="1905000"/>
            <a:ext cx="5810250" cy="4161836"/>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Conducting Component-Level Design</a:t>
            </a:r>
          </a:p>
          <a:p>
            <a:r>
              <a:rPr lang="en-US" sz="2000" dirty="0"/>
              <a:t>Refactoring Interfaces and Class Definitions for PrintJob</a:t>
            </a:r>
          </a:p>
        </p:txBody>
      </p:sp>
      <p:pic>
        <p:nvPicPr>
          <p:cNvPr id="6146" name="Picture 2"/>
          <p:cNvPicPr>
            <a:picLocks noChangeAspect="1" noChangeArrowheads="1"/>
          </p:cNvPicPr>
          <p:nvPr/>
        </p:nvPicPr>
        <p:blipFill>
          <a:blip r:embed="rId3"/>
          <a:srcRect/>
          <a:stretch>
            <a:fillRect/>
          </a:stretch>
        </p:blipFill>
        <p:spPr bwMode="auto">
          <a:xfrm>
            <a:off x="70790" y="1795463"/>
            <a:ext cx="9004970" cy="3995737"/>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Design</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US" sz="2000" b="1" dirty="0"/>
              <a:t>Software Design Fundamentals</a:t>
            </a:r>
          </a:p>
          <a:p>
            <a:r>
              <a:rPr lang="en-US" sz="2000" dirty="0"/>
              <a:t>When a building is constructed, a good foundation is laid out for the building, so that the building will have a long lifespan and will not collapse.</a:t>
            </a:r>
          </a:p>
          <a:p>
            <a:r>
              <a:rPr lang="en-US" sz="2000" dirty="0"/>
              <a:t>Similarly, it is given a strong and resilient structure, so that even in case of an earthquake, it will not fall down.</a:t>
            </a:r>
          </a:p>
          <a:p>
            <a:r>
              <a:rPr lang="en-US" sz="2000" dirty="0"/>
              <a:t>Similarly, software design provides the foundation and structure upon which the software system is constructed. </a:t>
            </a:r>
          </a:p>
          <a:p>
            <a:r>
              <a:rPr lang="en-US" sz="2000" dirty="0"/>
              <a:t>The design should provide a sound, resilient and scalable structure to support the software system (Figure below-Characteristics of a good software design).</a:t>
            </a:r>
          </a:p>
          <a:p>
            <a:r>
              <a:rPr lang="en-US" sz="2000" dirty="0"/>
              <a:t>In these days, most software systems are built incrementally. </a:t>
            </a:r>
          </a:p>
          <a:p>
            <a:r>
              <a:rPr lang="en-US" sz="2000" dirty="0"/>
              <a:t>In the beginning, a software system may consist of only a few features. </a:t>
            </a:r>
          </a:p>
          <a:p>
            <a:r>
              <a:rPr lang="en-US" sz="2000" dirty="0"/>
              <a:t>The feature set is expanded in future releases as and when it becomes necessary to include them in the system. </a:t>
            </a:r>
          </a:p>
          <a:p>
            <a:r>
              <a:rPr lang="en-US" sz="2000" dirty="0"/>
              <a:t>If proper structure is not provided from the very beginning, the addition of these new features will make the system unstable. </a:t>
            </a:r>
          </a:p>
          <a:p>
            <a:r>
              <a:rPr lang="en-US" sz="2000" dirty="0"/>
              <a:t>To deal with this problem, a technique called refactoring is used on these agile projects where incremental software development is done.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3505200" y="775742"/>
            <a:ext cx="5486400" cy="6082259"/>
          </a:xfrm>
          <a:prstGeom prst="rect">
            <a:avLst/>
          </a:prstGeom>
          <a:noFill/>
          <a:ln w="9525">
            <a:noFill/>
            <a:miter lim="800000"/>
            <a:headEnd/>
            <a:tailEnd/>
          </a:ln>
          <a:effectLst/>
        </p:spPr>
      </p:pic>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Conducting Component-Level Design</a:t>
            </a:r>
          </a:p>
          <a:p>
            <a:r>
              <a:rPr lang="en-US" sz="2000" dirty="0"/>
              <a:t>Activity Diagram for Compute-</a:t>
            </a:r>
            <a:r>
              <a:rPr lang="en-US" sz="2000" dirty="0" err="1"/>
              <a:t>PaperCost</a:t>
            </a:r>
            <a:endParaRPr lang="en-US" sz="20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a:srcRect/>
          <a:stretch>
            <a:fillRect/>
          </a:stretch>
        </p:blipFill>
        <p:spPr bwMode="auto">
          <a:xfrm>
            <a:off x="2819400" y="838200"/>
            <a:ext cx="6099464" cy="5943600"/>
          </a:xfrm>
          <a:prstGeom prst="rect">
            <a:avLst/>
          </a:prstGeom>
          <a:noFill/>
          <a:ln w="9525">
            <a:noFill/>
            <a:miter lim="800000"/>
            <a:headEnd/>
            <a:tailEnd/>
          </a:ln>
          <a:effectLst/>
        </p:spPr>
      </p:pic>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Conducting Component-Level Design</a:t>
            </a:r>
          </a:p>
          <a:p>
            <a:r>
              <a:rPr lang="en-US" sz="2000" dirty="0"/>
              <a:t>State Chart Fragment for PrintJob Class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Component Design for WebApps</a:t>
            </a:r>
          </a:p>
          <a:p>
            <a:pPr>
              <a:spcBef>
                <a:spcPts val="300"/>
              </a:spcBef>
            </a:pPr>
            <a:r>
              <a:rPr lang="en-US" sz="2000" dirty="0"/>
              <a:t>WebApp component is </a:t>
            </a:r>
          </a:p>
          <a:p>
            <a:pPr lvl="1">
              <a:spcBef>
                <a:spcPts val="300"/>
              </a:spcBef>
            </a:pPr>
            <a:r>
              <a:rPr lang="en-US" sz="2000" dirty="0"/>
              <a:t>(1) A well-defined cohesive function that manipulates content or provides computational or data processing for an end-user, or </a:t>
            </a:r>
          </a:p>
          <a:p>
            <a:pPr lvl="1">
              <a:spcBef>
                <a:spcPts val="300"/>
              </a:spcBef>
            </a:pPr>
            <a:r>
              <a:rPr lang="en-US" sz="2000" dirty="0"/>
              <a:t>(2) A cohesive package of content and functionality that provides end-user with some required capability. </a:t>
            </a:r>
          </a:p>
          <a:p>
            <a:pPr>
              <a:spcBef>
                <a:spcPts val="300"/>
              </a:spcBef>
            </a:pPr>
            <a:r>
              <a:rPr lang="en-US" sz="2000" dirty="0"/>
              <a:t>Therefore, component-level design for WebApps often incorporates elements of content design and functional design.</a:t>
            </a:r>
          </a:p>
          <a:p>
            <a:pPr>
              <a:buNone/>
            </a:pPr>
            <a:r>
              <a:rPr lang="en-US" sz="2000" b="1" dirty="0"/>
              <a:t>Content Design for WebApps</a:t>
            </a:r>
          </a:p>
          <a:p>
            <a:pPr>
              <a:lnSpc>
                <a:spcPct val="90000"/>
              </a:lnSpc>
              <a:spcBef>
                <a:spcPts val="300"/>
              </a:spcBef>
            </a:pPr>
            <a:r>
              <a:rPr lang="en-US" sz="2000" dirty="0"/>
              <a:t>Focuses on content objects and the manner in which they may be packaged for presentation to a WebApp end-user.</a:t>
            </a:r>
          </a:p>
          <a:p>
            <a:pPr>
              <a:lnSpc>
                <a:spcPct val="90000"/>
              </a:lnSpc>
              <a:spcBef>
                <a:spcPts val="300"/>
              </a:spcBef>
            </a:pPr>
            <a:r>
              <a:rPr lang="en-US" sz="2000" dirty="0"/>
              <a:t>Consider a Web-based video surveillance capability within SafeHomeAssured.com - Potential content components can be defined for the video surveillance capability: </a:t>
            </a:r>
          </a:p>
          <a:p>
            <a:pPr marL="342900" lvl="2" indent="-342900">
              <a:lnSpc>
                <a:spcPct val="90000"/>
              </a:lnSpc>
              <a:spcBef>
                <a:spcPts val="300"/>
              </a:spcBef>
              <a:buNone/>
            </a:pPr>
            <a:r>
              <a:rPr lang="en-US" sz="2000" dirty="0"/>
              <a:t>	(1) The content objects that represent the space layout (the floor plan) with additional icons representing the location of sensors and video cameras; </a:t>
            </a:r>
          </a:p>
          <a:p>
            <a:pPr marL="342900" lvl="2" indent="-342900">
              <a:lnSpc>
                <a:spcPct val="90000"/>
              </a:lnSpc>
              <a:spcBef>
                <a:spcPts val="300"/>
              </a:spcBef>
              <a:buNone/>
            </a:pPr>
            <a:r>
              <a:rPr lang="en-US" sz="2000" dirty="0"/>
              <a:t>	(2) The collection of thumbnail video captures (each an separate data object)</a:t>
            </a:r>
          </a:p>
          <a:p>
            <a:pPr marL="342900" lvl="2" indent="-342900">
              <a:lnSpc>
                <a:spcPct val="90000"/>
              </a:lnSpc>
              <a:spcBef>
                <a:spcPts val="300"/>
              </a:spcBef>
              <a:buNone/>
            </a:pPr>
            <a:r>
              <a:rPr lang="en-US" sz="2000" dirty="0"/>
              <a:t>	(3) The streaming video window for a specific camera. </a:t>
            </a:r>
          </a:p>
          <a:p>
            <a:pPr marL="342900" lvl="1" indent="-342900">
              <a:lnSpc>
                <a:spcPct val="90000"/>
              </a:lnSpc>
              <a:spcBef>
                <a:spcPts val="300"/>
              </a:spcBef>
              <a:buFont typeface="Arial" pitchFamily="34" charset="0"/>
              <a:buChar char="•"/>
            </a:pPr>
            <a:r>
              <a:rPr lang="en-US" sz="2000" dirty="0"/>
              <a:t>Each of these components can be separately named and manipulated as a package.</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Functional Design for WebApps</a:t>
            </a:r>
          </a:p>
          <a:p>
            <a:pPr>
              <a:lnSpc>
                <a:spcPct val="90000"/>
              </a:lnSpc>
              <a:spcBef>
                <a:spcPts val="900"/>
              </a:spcBef>
            </a:pPr>
            <a:r>
              <a:rPr lang="en-US" sz="2000" dirty="0"/>
              <a:t>Modern Web applications deliver increasingly sophisticated processing functions that: </a:t>
            </a:r>
          </a:p>
          <a:p>
            <a:pPr lvl="1">
              <a:lnSpc>
                <a:spcPct val="90000"/>
              </a:lnSpc>
              <a:spcBef>
                <a:spcPts val="900"/>
              </a:spcBef>
              <a:buNone/>
            </a:pPr>
            <a:r>
              <a:rPr lang="en-US" sz="2000" dirty="0"/>
              <a:t>(1) Perform localized processing to generate content and navigation capability in a dynamic fashion; </a:t>
            </a:r>
          </a:p>
          <a:p>
            <a:pPr lvl="1">
              <a:lnSpc>
                <a:spcPct val="90000"/>
              </a:lnSpc>
              <a:spcBef>
                <a:spcPts val="900"/>
              </a:spcBef>
              <a:buNone/>
            </a:pPr>
            <a:r>
              <a:rPr lang="en-US" sz="2000" dirty="0"/>
              <a:t>(2) Provide computation or data processing capability that is appropriate for the WebApps business domain; </a:t>
            </a:r>
          </a:p>
          <a:p>
            <a:pPr lvl="1">
              <a:lnSpc>
                <a:spcPct val="90000"/>
              </a:lnSpc>
              <a:spcBef>
                <a:spcPts val="900"/>
              </a:spcBef>
              <a:buNone/>
            </a:pPr>
            <a:r>
              <a:rPr lang="en-US" sz="2000" dirty="0"/>
              <a:t>(3) Provide sophisticated database query and access, or </a:t>
            </a:r>
          </a:p>
          <a:p>
            <a:pPr lvl="1">
              <a:lnSpc>
                <a:spcPct val="90000"/>
              </a:lnSpc>
              <a:spcBef>
                <a:spcPts val="900"/>
              </a:spcBef>
              <a:buNone/>
            </a:pPr>
            <a:r>
              <a:rPr lang="en-US" sz="2000" dirty="0"/>
              <a:t>(4) Establish data interfaces with external corporate systems. </a:t>
            </a:r>
          </a:p>
          <a:p>
            <a:pPr>
              <a:lnSpc>
                <a:spcPct val="90000"/>
              </a:lnSpc>
              <a:spcBef>
                <a:spcPts val="900"/>
              </a:spcBef>
            </a:pPr>
            <a:r>
              <a:rPr lang="en-US" sz="2000" dirty="0"/>
              <a:t>To achieve these (and many other) capabilities, it is suggested to design and construct WebApp functional components that are identical in form to software components for conventional software.</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Designing Conventional Components</a:t>
            </a:r>
          </a:p>
          <a:p>
            <a:r>
              <a:rPr lang="en-US" sz="2000" dirty="0"/>
              <a:t>The design of processing logic is governed by the basic principles of algorithm design and structured programming.</a:t>
            </a:r>
          </a:p>
          <a:p>
            <a:r>
              <a:rPr lang="en-US" sz="2000" dirty="0"/>
              <a:t>The design of data structures is defined by the data model developed for the system.</a:t>
            </a:r>
          </a:p>
          <a:p>
            <a:r>
              <a:rPr lang="en-US" sz="2000" dirty="0"/>
              <a:t>The design of interfaces is governed by the collaborations that a component must effect.</a:t>
            </a:r>
          </a:p>
          <a:p>
            <a:endParaRPr lang="en-US" sz="2000" dirty="0"/>
          </a:p>
          <a:p>
            <a:pPr>
              <a:buNone/>
            </a:pPr>
            <a:r>
              <a:rPr lang="en-US" sz="2000" b="1" dirty="0"/>
              <a:t>Algorithm Design</a:t>
            </a:r>
          </a:p>
          <a:p>
            <a:r>
              <a:rPr lang="en-US" sz="2000" dirty="0"/>
              <a:t>The closest design activity to coding</a:t>
            </a:r>
          </a:p>
          <a:p>
            <a:r>
              <a:rPr lang="en-US" sz="2000" dirty="0"/>
              <a:t>The approach:</a:t>
            </a:r>
          </a:p>
          <a:p>
            <a:pPr marL="342900" lvl="2" indent="-342900">
              <a:lnSpc>
                <a:spcPct val="80000"/>
              </a:lnSpc>
              <a:buNone/>
            </a:pPr>
            <a:r>
              <a:rPr lang="en-US" sz="2000" dirty="0"/>
              <a:t>	1. Review the design description for the component</a:t>
            </a:r>
          </a:p>
          <a:p>
            <a:pPr marL="342900" lvl="2" indent="-342900">
              <a:lnSpc>
                <a:spcPct val="80000"/>
              </a:lnSpc>
              <a:buNone/>
            </a:pPr>
            <a:r>
              <a:rPr lang="en-US" sz="2000" dirty="0"/>
              <a:t>	2. Use stepwise refinement to develop algorithm</a:t>
            </a:r>
          </a:p>
          <a:p>
            <a:pPr marL="342900" lvl="2" indent="-342900">
              <a:lnSpc>
                <a:spcPct val="80000"/>
              </a:lnSpc>
              <a:buNone/>
            </a:pPr>
            <a:r>
              <a:rPr lang="en-US" sz="2000" dirty="0"/>
              <a:t>	3. Use structured programming to implement procedural logic</a:t>
            </a:r>
          </a:p>
          <a:p>
            <a:pPr marL="342900" lvl="2" indent="-342900">
              <a:lnSpc>
                <a:spcPct val="80000"/>
              </a:lnSpc>
              <a:buNone/>
            </a:pPr>
            <a:r>
              <a:rPr lang="en-US" sz="2000" dirty="0"/>
              <a:t>	4. Use ‘formal methods’ to prove logic</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Algorithm Design – Stepwise Refinement</a:t>
            </a:r>
          </a:p>
        </p:txBody>
      </p:sp>
      <p:grpSp>
        <p:nvGrpSpPr>
          <p:cNvPr id="4" name="Group 3"/>
          <p:cNvGrpSpPr/>
          <p:nvPr/>
        </p:nvGrpSpPr>
        <p:grpSpPr>
          <a:xfrm>
            <a:off x="1066800" y="1290637"/>
            <a:ext cx="6872288" cy="5033963"/>
            <a:chOff x="2097088" y="1828800"/>
            <a:chExt cx="5994400" cy="4424363"/>
          </a:xfrm>
        </p:grpSpPr>
        <p:sp>
          <p:nvSpPr>
            <p:cNvPr id="5" name="AutoShape 4"/>
            <p:cNvSpPr>
              <a:spLocks noChangeArrowheads="1"/>
            </p:cNvSpPr>
            <p:nvPr/>
          </p:nvSpPr>
          <p:spPr bwMode="auto">
            <a:xfrm>
              <a:off x="2097088" y="1871663"/>
              <a:ext cx="2819400" cy="2819400"/>
            </a:xfrm>
            <a:prstGeom prst="roundRect">
              <a:avLst>
                <a:gd name="adj" fmla="val 7394"/>
              </a:avLst>
            </a:prstGeom>
            <a:solidFill>
              <a:schemeClr val="accent1"/>
            </a:solidFill>
            <a:ln w="50800">
              <a:noFill/>
              <a:round/>
              <a:headEnd/>
              <a:tailEnd/>
            </a:ln>
            <a:effectLst>
              <a:outerShdw dist="107763" dir="2700000" algn="ctr" rotWithShape="0">
                <a:schemeClr val="bg2"/>
              </a:outerShdw>
            </a:effectLst>
          </p:spPr>
          <p:txBody>
            <a:bodyPr wrap="none" anchor="ctr"/>
            <a:lstStyle/>
            <a:p>
              <a:pPr>
                <a:defRPr/>
              </a:pPr>
              <a:endParaRPr lang="en-US"/>
            </a:p>
          </p:txBody>
        </p:sp>
        <p:sp>
          <p:nvSpPr>
            <p:cNvPr id="6" name="Line 5"/>
            <p:cNvSpPr>
              <a:spLocks noChangeShapeType="1"/>
            </p:cNvSpPr>
            <p:nvPr/>
          </p:nvSpPr>
          <p:spPr bwMode="auto">
            <a:xfrm>
              <a:off x="2122488" y="2354263"/>
              <a:ext cx="2768600" cy="0"/>
            </a:xfrm>
            <a:prstGeom prst="line">
              <a:avLst/>
            </a:prstGeom>
            <a:noFill/>
            <a:ln w="50800">
              <a:solidFill>
                <a:schemeClr val="tx1"/>
              </a:solidFill>
              <a:round/>
              <a:headEnd/>
              <a:tailEnd/>
            </a:ln>
          </p:spPr>
          <p:txBody>
            <a:bodyPr wrap="none" anchor="ctr"/>
            <a:lstStyle/>
            <a:p>
              <a:endParaRPr lang="en-US"/>
            </a:p>
          </p:txBody>
        </p:sp>
        <p:sp>
          <p:nvSpPr>
            <p:cNvPr id="7" name="Rectangle 6"/>
            <p:cNvSpPr>
              <a:spLocks noChangeArrowheads="1"/>
            </p:cNvSpPr>
            <p:nvPr/>
          </p:nvSpPr>
          <p:spPr bwMode="auto">
            <a:xfrm>
              <a:off x="2209800" y="1828800"/>
              <a:ext cx="909638"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open</a:t>
              </a:r>
            </a:p>
          </p:txBody>
        </p:sp>
        <p:sp>
          <p:nvSpPr>
            <p:cNvPr id="8" name="Rectangle 7"/>
            <p:cNvSpPr>
              <a:spLocks noChangeArrowheads="1"/>
            </p:cNvSpPr>
            <p:nvPr/>
          </p:nvSpPr>
          <p:spPr bwMode="auto">
            <a:xfrm>
              <a:off x="3113088" y="2925763"/>
              <a:ext cx="3378200" cy="2159000"/>
            </a:xfrm>
            <a:prstGeom prst="rect">
              <a:avLst/>
            </a:prstGeom>
            <a:solidFill>
              <a:schemeClr val="accent1"/>
            </a:solidFill>
            <a:ln w="127000">
              <a:noFill/>
              <a:miter lim="800000"/>
              <a:headEnd/>
              <a:tailEnd/>
            </a:ln>
            <a:effectLst>
              <a:outerShdw dist="107763" dir="2700000" algn="ctr" rotWithShape="0">
                <a:schemeClr val="bg2"/>
              </a:outerShdw>
            </a:effectLst>
          </p:spPr>
          <p:txBody>
            <a:bodyPr wrap="none" anchor="ctr"/>
            <a:lstStyle/>
            <a:p>
              <a:pPr>
                <a:defRPr/>
              </a:pPr>
              <a:endParaRPr lang="en-US"/>
            </a:p>
          </p:txBody>
        </p:sp>
        <p:sp>
          <p:nvSpPr>
            <p:cNvPr id="9" name="Rectangle 8"/>
            <p:cNvSpPr>
              <a:spLocks noChangeArrowheads="1"/>
            </p:cNvSpPr>
            <p:nvPr/>
          </p:nvSpPr>
          <p:spPr bwMode="auto">
            <a:xfrm>
              <a:off x="3251200" y="2974975"/>
              <a:ext cx="16033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walk to door;</a:t>
              </a:r>
            </a:p>
            <a:p>
              <a:pPr>
                <a:defRPr/>
              </a:pPr>
              <a:endParaRPr lang="en-US" sz="1800" b="1">
                <a:effectLst>
                  <a:outerShdw blurRad="38100" dist="38100" dir="2700000" algn="tl">
                    <a:srgbClr val="FFFFFF"/>
                  </a:outerShdw>
                </a:effectLst>
                <a:latin typeface="Helvetica" pitchFamily="-128" charset="0"/>
              </a:endParaRPr>
            </a:p>
          </p:txBody>
        </p:sp>
        <p:sp>
          <p:nvSpPr>
            <p:cNvPr id="10" name="Rectangle 9"/>
            <p:cNvSpPr>
              <a:spLocks noChangeArrowheads="1"/>
            </p:cNvSpPr>
            <p:nvPr/>
          </p:nvSpPr>
          <p:spPr bwMode="auto">
            <a:xfrm>
              <a:off x="3251200" y="3203575"/>
              <a:ext cx="18446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reach for knob;</a:t>
              </a:r>
            </a:p>
            <a:p>
              <a:pPr>
                <a:defRPr/>
              </a:pPr>
              <a:endParaRPr lang="en-US" sz="1800" b="1">
                <a:effectLst>
                  <a:outerShdw blurRad="38100" dist="38100" dir="2700000" algn="tl">
                    <a:srgbClr val="FFFFFF"/>
                  </a:outerShdw>
                </a:effectLst>
                <a:latin typeface="Helvetica" pitchFamily="-128" charset="0"/>
              </a:endParaRPr>
            </a:p>
          </p:txBody>
        </p:sp>
        <p:sp>
          <p:nvSpPr>
            <p:cNvPr id="11" name="Rectangle 11"/>
            <p:cNvSpPr>
              <a:spLocks noChangeArrowheads="1"/>
            </p:cNvSpPr>
            <p:nvPr/>
          </p:nvSpPr>
          <p:spPr bwMode="auto">
            <a:xfrm>
              <a:off x="3251200" y="3660775"/>
              <a:ext cx="13747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open door;</a:t>
              </a:r>
            </a:p>
            <a:p>
              <a:pPr>
                <a:defRPr/>
              </a:pPr>
              <a:endParaRPr lang="en-US" sz="1800" b="1">
                <a:effectLst>
                  <a:outerShdw blurRad="38100" dist="38100" dir="2700000" algn="tl">
                    <a:srgbClr val="FFFFFF"/>
                  </a:outerShdw>
                </a:effectLst>
                <a:latin typeface="Helvetica" pitchFamily="-128" charset="0"/>
              </a:endParaRPr>
            </a:p>
          </p:txBody>
        </p:sp>
        <p:sp>
          <p:nvSpPr>
            <p:cNvPr id="12" name="Rectangle 13"/>
            <p:cNvSpPr>
              <a:spLocks noChangeArrowheads="1"/>
            </p:cNvSpPr>
            <p:nvPr/>
          </p:nvSpPr>
          <p:spPr bwMode="auto">
            <a:xfrm>
              <a:off x="3251200" y="4117975"/>
              <a:ext cx="16795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walk through;</a:t>
              </a:r>
            </a:p>
            <a:p>
              <a:pPr>
                <a:defRPr/>
              </a:pPr>
              <a:endParaRPr lang="en-US" sz="1800" b="1">
                <a:effectLst>
                  <a:outerShdw blurRad="38100" dist="38100" dir="2700000" algn="tl">
                    <a:srgbClr val="FFFFFF"/>
                  </a:outerShdw>
                </a:effectLst>
                <a:latin typeface="Helvetica" pitchFamily="-128" charset="0"/>
              </a:endParaRPr>
            </a:p>
          </p:txBody>
        </p:sp>
        <p:sp>
          <p:nvSpPr>
            <p:cNvPr id="13" name="Rectangle 14"/>
            <p:cNvSpPr>
              <a:spLocks noChangeArrowheads="1"/>
            </p:cNvSpPr>
            <p:nvPr/>
          </p:nvSpPr>
          <p:spPr bwMode="auto">
            <a:xfrm>
              <a:off x="3251200" y="4346575"/>
              <a:ext cx="1400175" cy="363538"/>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close door.</a:t>
              </a:r>
            </a:p>
          </p:txBody>
        </p:sp>
        <p:sp>
          <p:nvSpPr>
            <p:cNvPr id="14" name="Rectangle 15"/>
            <p:cNvSpPr>
              <a:spLocks noChangeArrowheads="1"/>
            </p:cNvSpPr>
            <p:nvPr/>
          </p:nvSpPr>
          <p:spPr bwMode="auto">
            <a:xfrm>
              <a:off x="4916488" y="3575050"/>
              <a:ext cx="3175000" cy="2678113"/>
            </a:xfrm>
            <a:prstGeom prst="rect">
              <a:avLst/>
            </a:prstGeom>
            <a:solidFill>
              <a:schemeClr val="folHlink"/>
            </a:solidFill>
            <a:ln w="50800">
              <a:no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5" name="Rectangle 16"/>
            <p:cNvSpPr>
              <a:spLocks noChangeArrowheads="1"/>
            </p:cNvSpPr>
            <p:nvPr/>
          </p:nvSpPr>
          <p:spPr bwMode="auto">
            <a:xfrm>
              <a:off x="5016500" y="3684588"/>
              <a:ext cx="27209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2"/>
                  </a:solidFill>
                  <a:effectLst>
                    <a:outerShdw blurRad="38100" dist="38100" dir="2700000" algn="tl">
                      <a:srgbClr val="000000"/>
                    </a:outerShdw>
                  </a:effectLst>
                  <a:latin typeface="Helvetica" pitchFamily="-128" charset="0"/>
                </a:rPr>
                <a:t>repeat until door opens</a:t>
              </a:r>
            </a:p>
            <a:p>
              <a:pPr>
                <a:defRPr/>
              </a:pPr>
              <a:endParaRPr lang="en-US" sz="1800" b="1">
                <a:solidFill>
                  <a:schemeClr val="bg2"/>
                </a:solidFill>
                <a:effectLst>
                  <a:outerShdw blurRad="38100" dist="38100" dir="2700000" algn="tl">
                    <a:srgbClr val="000000"/>
                  </a:outerShdw>
                </a:effectLst>
                <a:latin typeface="Helvetica" pitchFamily="-128" charset="0"/>
              </a:endParaRPr>
            </a:p>
          </p:txBody>
        </p:sp>
        <p:sp>
          <p:nvSpPr>
            <p:cNvPr id="16" name="Rectangle 17"/>
            <p:cNvSpPr>
              <a:spLocks noChangeArrowheads="1"/>
            </p:cNvSpPr>
            <p:nvPr/>
          </p:nvSpPr>
          <p:spPr bwMode="auto">
            <a:xfrm>
              <a:off x="5016500" y="3913188"/>
              <a:ext cx="24542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2"/>
                  </a:solidFill>
                  <a:effectLst>
                    <a:outerShdw blurRad="38100" dist="38100" dir="2700000" algn="tl">
                      <a:srgbClr val="000000"/>
                    </a:outerShdw>
                  </a:effectLst>
                  <a:latin typeface="Helvetica" pitchFamily="-128" charset="0"/>
                </a:rPr>
                <a:t>turn knob clockwise;</a:t>
              </a:r>
            </a:p>
            <a:p>
              <a:pPr>
                <a:defRPr/>
              </a:pPr>
              <a:endParaRPr lang="en-US" sz="1800" b="1">
                <a:solidFill>
                  <a:schemeClr val="bg2"/>
                </a:solidFill>
                <a:effectLst>
                  <a:outerShdw blurRad="38100" dist="38100" dir="2700000" algn="tl">
                    <a:srgbClr val="000000"/>
                  </a:outerShdw>
                </a:effectLst>
                <a:latin typeface="Helvetica" pitchFamily="-128" charset="0"/>
              </a:endParaRPr>
            </a:p>
          </p:txBody>
        </p:sp>
        <p:sp>
          <p:nvSpPr>
            <p:cNvPr id="17" name="Rectangle 18"/>
            <p:cNvSpPr>
              <a:spLocks noChangeArrowheads="1"/>
            </p:cNvSpPr>
            <p:nvPr/>
          </p:nvSpPr>
          <p:spPr bwMode="auto">
            <a:xfrm>
              <a:off x="5016500" y="4141788"/>
              <a:ext cx="2914650" cy="638175"/>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2"/>
                  </a:solidFill>
                  <a:effectLst>
                    <a:outerShdw blurRad="38100" dist="38100" dir="2700000" algn="tl">
                      <a:srgbClr val="000000"/>
                    </a:outerShdw>
                  </a:effectLst>
                  <a:latin typeface="Helvetica" pitchFamily="-128" charset="0"/>
                </a:rPr>
                <a:t>if knob doesn't turn, then</a:t>
              </a:r>
            </a:p>
            <a:p>
              <a:pPr>
                <a:defRPr/>
              </a:pPr>
              <a:endParaRPr lang="en-US" sz="1800" b="1">
                <a:solidFill>
                  <a:schemeClr val="bg2"/>
                </a:solidFill>
                <a:effectLst>
                  <a:outerShdw blurRad="38100" dist="38100" dir="2700000" algn="tl">
                    <a:srgbClr val="000000"/>
                  </a:outerShdw>
                </a:effectLst>
                <a:latin typeface="Helvetica" pitchFamily="-128" charset="0"/>
              </a:endParaRPr>
            </a:p>
          </p:txBody>
        </p:sp>
        <p:sp>
          <p:nvSpPr>
            <p:cNvPr id="18" name="Rectangle 19"/>
            <p:cNvSpPr>
              <a:spLocks noChangeArrowheads="1"/>
            </p:cNvSpPr>
            <p:nvPr/>
          </p:nvSpPr>
          <p:spPr bwMode="auto">
            <a:xfrm>
              <a:off x="5016500" y="4370388"/>
              <a:ext cx="18319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2"/>
                  </a:solidFill>
                  <a:effectLst>
                    <a:outerShdw blurRad="38100" dist="38100" dir="2700000" algn="tl">
                      <a:srgbClr val="000000"/>
                    </a:outerShdw>
                  </a:effectLst>
                  <a:latin typeface="Helvetica" pitchFamily="-128" charset="0"/>
                </a:rPr>
                <a:t>    take key out;</a:t>
              </a:r>
            </a:p>
            <a:p>
              <a:pPr>
                <a:defRPr/>
              </a:pPr>
              <a:endParaRPr lang="en-US" sz="1800" b="1">
                <a:solidFill>
                  <a:schemeClr val="bg2"/>
                </a:solidFill>
                <a:effectLst>
                  <a:outerShdw blurRad="38100" dist="38100" dir="2700000" algn="tl">
                    <a:srgbClr val="000000"/>
                  </a:outerShdw>
                </a:effectLst>
                <a:latin typeface="Helvetica" pitchFamily="-128" charset="0"/>
              </a:endParaRPr>
            </a:p>
          </p:txBody>
        </p:sp>
        <p:sp>
          <p:nvSpPr>
            <p:cNvPr id="19" name="Rectangle 20"/>
            <p:cNvSpPr>
              <a:spLocks noChangeArrowheads="1"/>
            </p:cNvSpPr>
            <p:nvPr/>
          </p:nvSpPr>
          <p:spPr bwMode="auto">
            <a:xfrm>
              <a:off x="5016500" y="4598988"/>
              <a:ext cx="22129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2"/>
                  </a:solidFill>
                  <a:effectLst>
                    <a:outerShdw blurRad="38100" dist="38100" dir="2700000" algn="tl">
                      <a:srgbClr val="000000"/>
                    </a:outerShdw>
                  </a:effectLst>
                  <a:latin typeface="Helvetica" pitchFamily="-128" charset="0"/>
                </a:rPr>
                <a:t>    find correct key;</a:t>
              </a:r>
            </a:p>
            <a:p>
              <a:pPr>
                <a:defRPr/>
              </a:pPr>
              <a:endParaRPr lang="en-US" sz="1800" b="1">
                <a:solidFill>
                  <a:schemeClr val="bg2"/>
                </a:solidFill>
                <a:effectLst>
                  <a:outerShdw blurRad="38100" dist="38100" dir="2700000" algn="tl">
                    <a:srgbClr val="000000"/>
                  </a:outerShdw>
                </a:effectLst>
                <a:latin typeface="Helvetica" pitchFamily="-128" charset="0"/>
              </a:endParaRPr>
            </a:p>
          </p:txBody>
        </p:sp>
        <p:sp>
          <p:nvSpPr>
            <p:cNvPr id="20" name="Rectangle 21"/>
            <p:cNvSpPr>
              <a:spLocks noChangeArrowheads="1"/>
            </p:cNvSpPr>
            <p:nvPr/>
          </p:nvSpPr>
          <p:spPr bwMode="auto">
            <a:xfrm>
              <a:off x="5016500" y="4827588"/>
              <a:ext cx="19208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2"/>
                  </a:solidFill>
                  <a:effectLst>
                    <a:outerShdw blurRad="38100" dist="38100" dir="2700000" algn="tl">
                      <a:srgbClr val="000000"/>
                    </a:outerShdw>
                  </a:effectLst>
                  <a:latin typeface="Helvetica" pitchFamily="-128" charset="0"/>
                </a:rPr>
                <a:t>    insert in lock;</a:t>
              </a:r>
            </a:p>
            <a:p>
              <a:pPr>
                <a:defRPr/>
              </a:pPr>
              <a:endParaRPr lang="en-US" sz="1800" b="1">
                <a:solidFill>
                  <a:schemeClr val="bg2"/>
                </a:solidFill>
                <a:effectLst>
                  <a:outerShdw blurRad="38100" dist="38100" dir="2700000" algn="tl">
                    <a:srgbClr val="000000"/>
                  </a:outerShdw>
                </a:effectLst>
                <a:latin typeface="Helvetica" pitchFamily="-128" charset="0"/>
              </a:endParaRPr>
            </a:p>
          </p:txBody>
        </p:sp>
        <p:sp>
          <p:nvSpPr>
            <p:cNvPr id="21" name="Rectangle 22"/>
            <p:cNvSpPr>
              <a:spLocks noChangeArrowheads="1"/>
            </p:cNvSpPr>
            <p:nvPr/>
          </p:nvSpPr>
          <p:spPr bwMode="auto">
            <a:xfrm>
              <a:off x="5016500" y="5056188"/>
              <a:ext cx="7270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2"/>
                  </a:solidFill>
                  <a:effectLst>
                    <a:outerShdw blurRad="38100" dist="38100" dir="2700000" algn="tl">
                      <a:srgbClr val="000000"/>
                    </a:outerShdw>
                  </a:effectLst>
                  <a:latin typeface="Helvetica" pitchFamily="-128" charset="0"/>
                </a:rPr>
                <a:t>endif</a:t>
              </a:r>
            </a:p>
            <a:p>
              <a:pPr>
                <a:defRPr/>
              </a:pPr>
              <a:endParaRPr lang="en-US" sz="1800" b="1">
                <a:solidFill>
                  <a:schemeClr val="bg2"/>
                </a:solidFill>
                <a:effectLst>
                  <a:outerShdw blurRad="38100" dist="38100" dir="2700000" algn="tl">
                    <a:srgbClr val="000000"/>
                  </a:outerShdw>
                </a:effectLst>
                <a:latin typeface="Helvetica" pitchFamily="-128" charset="0"/>
              </a:endParaRPr>
            </a:p>
          </p:txBody>
        </p:sp>
        <p:sp>
          <p:nvSpPr>
            <p:cNvPr id="22" name="Rectangle 23"/>
            <p:cNvSpPr>
              <a:spLocks noChangeArrowheads="1"/>
            </p:cNvSpPr>
            <p:nvPr/>
          </p:nvSpPr>
          <p:spPr bwMode="auto">
            <a:xfrm>
              <a:off x="5016500" y="5332413"/>
              <a:ext cx="2047875" cy="801687"/>
            </a:xfrm>
            <a:prstGeom prst="rect">
              <a:avLst/>
            </a:prstGeom>
            <a:noFill/>
            <a:ln w="25400">
              <a:noFill/>
              <a:miter lim="800000"/>
              <a:headEnd/>
              <a:tailEnd/>
            </a:ln>
            <a:effectLst/>
          </p:spPr>
          <p:txBody>
            <a:bodyPr wrap="none" lIns="90487" tIns="44450" rIns="90487" bIns="44450">
              <a:spAutoFit/>
            </a:bodyPr>
            <a:lstStyle/>
            <a:p>
              <a:pPr>
                <a:lnSpc>
                  <a:spcPct val="80000"/>
                </a:lnSpc>
                <a:defRPr/>
              </a:pPr>
              <a:r>
                <a:rPr lang="en-US" sz="1800" b="1">
                  <a:solidFill>
                    <a:schemeClr val="bg2"/>
                  </a:solidFill>
                  <a:effectLst>
                    <a:outerShdw blurRad="38100" dist="38100" dir="2700000" algn="tl">
                      <a:srgbClr val="000000"/>
                    </a:outerShdw>
                  </a:effectLst>
                  <a:latin typeface="Helvetica" pitchFamily="-128" charset="0"/>
                </a:rPr>
                <a:t>pull/push door</a:t>
              </a:r>
            </a:p>
            <a:p>
              <a:pPr>
                <a:lnSpc>
                  <a:spcPct val="80000"/>
                </a:lnSpc>
                <a:defRPr/>
              </a:pPr>
              <a:r>
                <a:rPr lang="en-US" sz="1800" b="1">
                  <a:solidFill>
                    <a:schemeClr val="bg2"/>
                  </a:solidFill>
                  <a:effectLst>
                    <a:outerShdw blurRad="38100" dist="38100" dir="2700000" algn="tl">
                      <a:srgbClr val="000000"/>
                    </a:outerShdw>
                  </a:effectLst>
                  <a:latin typeface="Helvetica" pitchFamily="-128" charset="0"/>
                </a:rPr>
                <a:t>move out of way;</a:t>
              </a:r>
            </a:p>
            <a:p>
              <a:pPr>
                <a:defRPr/>
              </a:pPr>
              <a:endParaRPr lang="en-US" sz="1800" b="1">
                <a:solidFill>
                  <a:schemeClr val="bg2"/>
                </a:solidFill>
                <a:effectLst>
                  <a:outerShdw blurRad="38100" dist="38100" dir="2700000" algn="tl">
                    <a:srgbClr val="000000"/>
                  </a:outerShdw>
                </a:effectLst>
                <a:latin typeface="Helvetica" pitchFamily="-128" charset="0"/>
              </a:endParaRPr>
            </a:p>
          </p:txBody>
        </p:sp>
        <p:sp>
          <p:nvSpPr>
            <p:cNvPr id="23" name="Rectangle 24"/>
            <p:cNvSpPr>
              <a:spLocks noChangeArrowheads="1"/>
            </p:cNvSpPr>
            <p:nvPr/>
          </p:nvSpPr>
          <p:spPr bwMode="auto">
            <a:xfrm>
              <a:off x="5003800" y="5741988"/>
              <a:ext cx="1336675" cy="363537"/>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2"/>
                  </a:solidFill>
                  <a:effectLst>
                    <a:outerShdw blurRad="38100" dist="38100" dir="2700000" algn="tl">
                      <a:srgbClr val="000000"/>
                    </a:outerShdw>
                  </a:effectLst>
                  <a:latin typeface="Helvetica" pitchFamily="-128" charset="0"/>
                </a:rPr>
                <a:t>end repeat</a:t>
              </a:r>
            </a:p>
          </p:txBody>
        </p:sp>
        <p:sp>
          <p:nvSpPr>
            <p:cNvPr id="24" name="Freeform 25"/>
            <p:cNvSpPr>
              <a:spLocks/>
            </p:cNvSpPr>
            <p:nvPr/>
          </p:nvSpPr>
          <p:spPr bwMode="auto">
            <a:xfrm>
              <a:off x="2490788" y="2684463"/>
              <a:ext cx="4002087" cy="2401887"/>
            </a:xfrm>
            <a:custGeom>
              <a:avLst/>
              <a:gdLst>
                <a:gd name="T0" fmla="*/ 400 w 2521"/>
                <a:gd name="T1" fmla="*/ 1344 h 1345"/>
                <a:gd name="T2" fmla="*/ 0 w 2521"/>
                <a:gd name="T3" fmla="*/ 0 h 1345"/>
                <a:gd name="T4" fmla="*/ 2520 w 2521"/>
                <a:gd name="T5" fmla="*/ 114 h 1345"/>
                <a:gd name="T6" fmla="*/ 416 w 2521"/>
                <a:gd name="T7" fmla="*/ 114 h 1345"/>
                <a:gd name="T8" fmla="*/ 416 w 2521"/>
                <a:gd name="T9" fmla="*/ 1344 h 1345"/>
                <a:gd name="T10" fmla="*/ 400 w 2521"/>
                <a:gd name="T11" fmla="*/ 1344 h 1345"/>
                <a:gd name="T12" fmla="*/ 0 60000 65536"/>
                <a:gd name="T13" fmla="*/ 0 60000 65536"/>
                <a:gd name="T14" fmla="*/ 0 60000 65536"/>
                <a:gd name="T15" fmla="*/ 0 60000 65536"/>
                <a:gd name="T16" fmla="*/ 0 60000 65536"/>
                <a:gd name="T17" fmla="*/ 0 60000 65536"/>
                <a:gd name="T18" fmla="*/ 0 w 2521"/>
                <a:gd name="T19" fmla="*/ 0 h 1345"/>
                <a:gd name="T20" fmla="*/ 2521 w 2521"/>
                <a:gd name="T21" fmla="*/ 1345 h 1345"/>
              </a:gdLst>
              <a:ahLst/>
              <a:cxnLst>
                <a:cxn ang="T12">
                  <a:pos x="T0" y="T1"/>
                </a:cxn>
                <a:cxn ang="T13">
                  <a:pos x="T2" y="T3"/>
                </a:cxn>
                <a:cxn ang="T14">
                  <a:pos x="T4" y="T5"/>
                </a:cxn>
                <a:cxn ang="T15">
                  <a:pos x="T6" y="T7"/>
                </a:cxn>
                <a:cxn ang="T16">
                  <a:pos x="T8" y="T9"/>
                </a:cxn>
                <a:cxn ang="T17">
                  <a:pos x="T10" y="T11"/>
                </a:cxn>
              </a:cxnLst>
              <a:rect l="T18" t="T19" r="T20" b="T21"/>
              <a:pathLst>
                <a:path w="2521" h="1345">
                  <a:moveTo>
                    <a:pt x="400" y="1344"/>
                  </a:moveTo>
                  <a:lnTo>
                    <a:pt x="0" y="0"/>
                  </a:lnTo>
                  <a:lnTo>
                    <a:pt x="2520" y="114"/>
                  </a:lnTo>
                  <a:lnTo>
                    <a:pt x="416" y="114"/>
                  </a:lnTo>
                  <a:lnTo>
                    <a:pt x="416" y="1344"/>
                  </a:lnTo>
                  <a:lnTo>
                    <a:pt x="400" y="1344"/>
                  </a:lnTo>
                </a:path>
              </a:pathLst>
            </a:custGeom>
            <a:solidFill>
              <a:schemeClr val="bg1"/>
            </a:solidFill>
            <a:ln w="50800" cap="rnd">
              <a:solidFill>
                <a:schemeClr val="tx1"/>
              </a:solidFill>
              <a:round/>
              <a:headEnd/>
              <a:tailEnd/>
            </a:ln>
          </p:spPr>
          <p:txBody>
            <a:bodyPr/>
            <a:lstStyle/>
            <a:p>
              <a:endParaRPr lang="en-US"/>
            </a:p>
          </p:txBody>
        </p:sp>
        <p:sp>
          <p:nvSpPr>
            <p:cNvPr id="25" name="Line 26"/>
            <p:cNvSpPr>
              <a:spLocks noChangeShapeType="1"/>
            </p:cNvSpPr>
            <p:nvPr/>
          </p:nvSpPr>
          <p:spPr bwMode="auto">
            <a:xfrm flipV="1">
              <a:off x="4611688" y="3878263"/>
              <a:ext cx="406400" cy="12700"/>
            </a:xfrm>
            <a:prstGeom prst="line">
              <a:avLst/>
            </a:prstGeom>
            <a:noFill/>
            <a:ln w="50800">
              <a:solidFill>
                <a:schemeClr val="tx2"/>
              </a:solidFill>
              <a:round/>
              <a:headEnd/>
              <a:tailEnd type="triangle" w="med" len="med"/>
            </a:ln>
          </p:spPr>
          <p:txBody>
            <a:bodyPr wrap="none" anchor="ctr"/>
            <a:lstStyle/>
            <a:p>
              <a:endParaRPr lang="en-US"/>
            </a:p>
          </p:txBody>
        </p:sp>
        <p:sp>
          <p:nvSpPr>
            <p:cNvPr id="26" name="Line 27"/>
            <p:cNvSpPr>
              <a:spLocks noChangeShapeType="1"/>
            </p:cNvSpPr>
            <p:nvPr/>
          </p:nvSpPr>
          <p:spPr bwMode="auto">
            <a:xfrm>
              <a:off x="2438400" y="2667000"/>
              <a:ext cx="685800" cy="228600"/>
            </a:xfrm>
            <a:prstGeom prst="line">
              <a:avLst/>
            </a:prstGeom>
            <a:noFill/>
            <a:ln w="38100">
              <a:solidFill>
                <a:schemeClr val="tx1"/>
              </a:solidFill>
              <a:round/>
              <a:headEnd/>
              <a:tailEnd/>
            </a:ln>
          </p:spPr>
          <p:txBody>
            <a:bodyPr wrap="none" anchor="ctr"/>
            <a:lstStyle/>
            <a:p>
              <a:endParaRPr lang="en-US"/>
            </a:p>
          </p:txBody>
        </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Algorithm Design</a:t>
            </a:r>
          </a:p>
          <a:p>
            <a:r>
              <a:rPr lang="en-US" sz="2000" dirty="0"/>
              <a:t>Represents the algorithm at a level of detail that can be reviewed for quality</a:t>
            </a:r>
          </a:p>
          <a:p>
            <a:r>
              <a:rPr lang="en-US" sz="2000" dirty="0"/>
              <a:t>Options:</a:t>
            </a:r>
          </a:p>
          <a:p>
            <a:pPr lvl="1"/>
            <a:r>
              <a:rPr lang="en-US" sz="2000" dirty="0"/>
              <a:t>Graphical (E.g. flowchart, box diagram)</a:t>
            </a:r>
          </a:p>
          <a:p>
            <a:pPr lvl="1"/>
            <a:r>
              <a:rPr lang="en-US" sz="2000" dirty="0"/>
              <a:t>Pseudo code (E.g., PDL)  ...   choice of many</a:t>
            </a:r>
          </a:p>
          <a:p>
            <a:pPr lvl="1"/>
            <a:r>
              <a:rPr lang="en-US" sz="2000" dirty="0"/>
              <a:t>Programming language</a:t>
            </a:r>
          </a:p>
          <a:p>
            <a:pPr lvl="1"/>
            <a:r>
              <a:rPr lang="en-US" sz="2000" dirty="0"/>
              <a:t>Decision table</a:t>
            </a:r>
          </a:p>
          <a:p>
            <a:pPr>
              <a:buNone/>
            </a:pPr>
            <a:endParaRPr lang="en-US" sz="2000" dirty="0"/>
          </a:p>
          <a:p>
            <a:pPr>
              <a:buNone/>
            </a:pPr>
            <a:r>
              <a:rPr lang="en-US" sz="2000" b="1" dirty="0"/>
              <a:t>Structured Programming</a:t>
            </a:r>
          </a:p>
          <a:p>
            <a:r>
              <a:rPr lang="en-US" sz="2000" dirty="0"/>
              <a:t>Uses a limited set of logical constructs:</a:t>
            </a:r>
          </a:p>
          <a:p>
            <a:pPr lvl="1"/>
            <a:r>
              <a:rPr lang="en-US" sz="1800" dirty="0"/>
              <a:t>Sequence </a:t>
            </a:r>
          </a:p>
          <a:p>
            <a:pPr lvl="1"/>
            <a:r>
              <a:rPr lang="en-US" sz="1800" dirty="0"/>
              <a:t>Conditional – If-then-else, Select-case</a:t>
            </a:r>
          </a:p>
          <a:p>
            <a:pPr lvl="1"/>
            <a:r>
              <a:rPr lang="en-US" sz="1800" dirty="0"/>
              <a:t>Loops – Do-while, Repeat until</a:t>
            </a:r>
          </a:p>
          <a:p>
            <a:r>
              <a:rPr lang="en-US" sz="2000" dirty="0"/>
              <a:t>Leads to more readable, testable code</a:t>
            </a:r>
          </a:p>
          <a:p>
            <a:r>
              <a:rPr lang="en-US" sz="2000" dirty="0"/>
              <a:t>Can be used in conjunction with “proof of correctness”</a:t>
            </a:r>
          </a:p>
          <a:p>
            <a:r>
              <a:rPr lang="en-US" sz="2000" dirty="0"/>
              <a:t>Important for achieving high quality, but not enough</a:t>
            </a:r>
          </a:p>
          <a:p>
            <a:pPr lvl="1"/>
            <a:endParaRPr lang="en-US" sz="20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Structured Procedural Design and Decision Table</a:t>
            </a:r>
          </a:p>
        </p:txBody>
      </p:sp>
      <p:pic>
        <p:nvPicPr>
          <p:cNvPr id="4" name="Picture 4"/>
          <p:cNvPicPr>
            <a:picLocks noChangeArrowheads="1"/>
          </p:cNvPicPr>
          <p:nvPr/>
        </p:nvPicPr>
        <p:blipFill>
          <a:blip r:embed="rId3"/>
          <a:srcRect/>
          <a:stretch>
            <a:fillRect/>
          </a:stretch>
        </p:blipFill>
        <p:spPr bwMode="auto">
          <a:xfrm>
            <a:off x="76200" y="1393825"/>
            <a:ext cx="6299200" cy="4930775"/>
          </a:xfrm>
          <a:prstGeom prst="rect">
            <a:avLst/>
          </a:prstGeom>
          <a:noFill/>
          <a:ln w="12700">
            <a:noFill/>
            <a:miter lim="800000"/>
            <a:headEnd/>
            <a:tailEnd/>
          </a:ln>
        </p:spPr>
      </p:pic>
      <p:pic>
        <p:nvPicPr>
          <p:cNvPr id="5" name="Picture 3"/>
          <p:cNvPicPr>
            <a:picLocks noChangeAspect="1" noChangeArrowheads="1"/>
          </p:cNvPicPr>
          <p:nvPr/>
        </p:nvPicPr>
        <p:blipFill>
          <a:blip r:embed="rId4"/>
          <a:srcRect/>
          <a:stretch>
            <a:fillRect/>
          </a:stretch>
        </p:blipFill>
        <p:spPr bwMode="auto">
          <a:xfrm>
            <a:off x="4622800" y="2185987"/>
            <a:ext cx="4445000" cy="3986213"/>
          </a:xfrm>
          <a:prstGeom prst="rect">
            <a:avLst/>
          </a:prstGeom>
          <a:noFill/>
          <a:ln w="12700">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Program Design Language (PDL)</a:t>
            </a:r>
          </a:p>
        </p:txBody>
      </p:sp>
      <p:pic>
        <p:nvPicPr>
          <p:cNvPr id="6" name="Picture 4"/>
          <p:cNvPicPr>
            <a:picLocks noChangeArrowheads="1"/>
          </p:cNvPicPr>
          <p:nvPr/>
        </p:nvPicPr>
        <p:blipFill>
          <a:blip r:embed="rId3"/>
          <a:srcRect/>
          <a:stretch>
            <a:fillRect/>
          </a:stretch>
        </p:blipFill>
        <p:spPr bwMode="auto">
          <a:xfrm>
            <a:off x="1295400" y="1489075"/>
            <a:ext cx="6696075" cy="4759325"/>
          </a:xfrm>
          <a:prstGeom prst="rect">
            <a:avLst/>
          </a:prstGeom>
          <a:noFill/>
          <a:ln w="12700">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87656" y="533400"/>
            <a:ext cx="8839200" cy="6172200"/>
          </a:xfrm>
        </p:spPr>
        <p:txBody>
          <a:bodyPr>
            <a:noAutofit/>
          </a:bodyPr>
          <a:lstStyle/>
          <a:p>
            <a:pPr>
              <a:buNone/>
            </a:pPr>
            <a:r>
              <a:rPr lang="en-US" sz="2000" b="1" dirty="0"/>
              <a:t>Why Design Language?</a:t>
            </a:r>
          </a:p>
          <a:p>
            <a:r>
              <a:rPr lang="en-US" sz="2000" dirty="0"/>
              <a:t>Machine readable and able to process</a:t>
            </a:r>
          </a:p>
          <a:p>
            <a:r>
              <a:rPr lang="en-US" sz="2000" dirty="0"/>
              <a:t>Can be embedded with source code, therefore easier to maintain</a:t>
            </a:r>
          </a:p>
          <a:p>
            <a:r>
              <a:rPr lang="en-US" sz="2000" dirty="0"/>
              <a:t>Can be represented in great detail, if designer and coder are different</a:t>
            </a:r>
          </a:p>
          <a:p>
            <a:r>
              <a:rPr lang="en-US" sz="2000" dirty="0"/>
              <a:t>Easy to review</a:t>
            </a:r>
          </a:p>
          <a:p>
            <a:pPr>
              <a:buNone/>
            </a:pPr>
            <a:endParaRPr lang="en-US" sz="2000" b="1" dirty="0"/>
          </a:p>
          <a:p>
            <a:pPr>
              <a:buNone/>
            </a:pPr>
            <a:r>
              <a:rPr lang="en-US" sz="2000" b="1" dirty="0"/>
              <a:t>Component-based Development</a:t>
            </a:r>
          </a:p>
          <a:p>
            <a:r>
              <a:rPr lang="en-US" sz="2000" dirty="0"/>
              <a:t>When faced with the possibility of reuse, the software team asks:</a:t>
            </a:r>
          </a:p>
          <a:p>
            <a:pPr lvl="1"/>
            <a:r>
              <a:rPr lang="en-US" sz="2000" dirty="0"/>
              <a:t>Are commercial off-the-shelf (COTS) components available to implement the requirement?</a:t>
            </a:r>
          </a:p>
          <a:p>
            <a:pPr lvl="1"/>
            <a:r>
              <a:rPr lang="en-US" sz="2000" dirty="0"/>
              <a:t>Are internally-developed reusable components available to implement the requirement?</a:t>
            </a:r>
          </a:p>
          <a:p>
            <a:pPr lvl="1"/>
            <a:r>
              <a:rPr lang="en-US" sz="2000" dirty="0"/>
              <a:t>Are the interfaces for available components compatible within the architecture of the system to be built?</a:t>
            </a:r>
          </a:p>
          <a:p>
            <a:r>
              <a:rPr lang="en-US" sz="2000" dirty="0"/>
              <a:t>At the same time, they are faced with the following impediments to reuse ...</a:t>
            </a:r>
          </a:p>
          <a:p>
            <a:endParaRPr lang="en-US" sz="2000" dirty="0"/>
          </a:p>
          <a:p>
            <a:pPr>
              <a:buNone/>
            </a:pP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Design</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US" sz="2000" b="1" dirty="0"/>
              <a:t>Software Design Fundamentals</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Some of the design techniques that help make good software design include open architecture, modularity and scalability.</a:t>
            </a:r>
          </a:p>
          <a:p>
            <a:r>
              <a:rPr lang="en-US" sz="2000" dirty="0"/>
              <a:t>The current trend of service-oriented architecture (SOA) has also helped tremendously in changing the design concepts. </a:t>
            </a:r>
          </a:p>
          <a:p>
            <a:r>
              <a:rPr lang="en-US" sz="2000" dirty="0"/>
              <a:t>SOA is built on Web services and loose coupling of software components. </a:t>
            </a:r>
          </a:p>
          <a:p>
            <a:r>
              <a:rPr lang="en-US" sz="2000" dirty="0"/>
              <a:t>The asynchronous messaging method of SOA is a vital aspect for developing Web-based applications.</a:t>
            </a:r>
          </a:p>
        </p:txBody>
      </p:sp>
      <p:pic>
        <p:nvPicPr>
          <p:cNvPr id="1026" name="Picture 2"/>
          <p:cNvPicPr>
            <a:picLocks noChangeAspect="1" noChangeArrowheads="1"/>
          </p:cNvPicPr>
          <p:nvPr/>
        </p:nvPicPr>
        <p:blipFill>
          <a:blip r:embed="rId3"/>
          <a:srcRect/>
          <a:stretch>
            <a:fillRect/>
          </a:stretch>
        </p:blipFill>
        <p:spPr bwMode="auto">
          <a:xfrm>
            <a:off x="228600" y="1143000"/>
            <a:ext cx="8601317" cy="2819400"/>
          </a:xfrm>
          <a:prstGeom prst="rect">
            <a:avLst/>
          </a:prstGeom>
          <a:noFill/>
          <a:ln w="9525">
            <a:noFill/>
            <a:miter lim="800000"/>
            <a:headEnd/>
            <a:tailEnd/>
          </a:ln>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87656" y="533400"/>
            <a:ext cx="8839200" cy="6172200"/>
          </a:xfrm>
        </p:spPr>
        <p:txBody>
          <a:bodyPr>
            <a:noAutofit/>
          </a:bodyPr>
          <a:lstStyle/>
          <a:p>
            <a:pPr>
              <a:buNone/>
            </a:pPr>
            <a:r>
              <a:rPr lang="en-US" sz="2000" b="1" dirty="0"/>
              <a:t>Impediments to Reuse</a:t>
            </a:r>
          </a:p>
          <a:p>
            <a:pPr marL="285750" indent="-285750">
              <a:lnSpc>
                <a:spcPct val="90000"/>
              </a:lnSpc>
            </a:pPr>
            <a:r>
              <a:rPr lang="en-US" sz="2000" dirty="0"/>
              <a:t>Few companies and organizations have anything that even slightly resembles a comprehensive software reusability plan. </a:t>
            </a:r>
          </a:p>
          <a:p>
            <a:pPr marL="285750" indent="-285750">
              <a:lnSpc>
                <a:spcPct val="90000"/>
              </a:lnSpc>
            </a:pPr>
            <a:r>
              <a:rPr lang="en-US" sz="2000" dirty="0"/>
              <a:t>Although an increasing number of  software vendors currently sell tools or components that provide direct assistance for software reuse, the majority of software developers do not use them. </a:t>
            </a:r>
          </a:p>
          <a:p>
            <a:pPr marL="285750" indent="-285750">
              <a:lnSpc>
                <a:spcPct val="90000"/>
              </a:lnSpc>
            </a:pPr>
            <a:r>
              <a:rPr lang="en-US" sz="2000" dirty="0"/>
              <a:t>Relatively little training is available to help software engineers and managers understand and apply reuse.</a:t>
            </a:r>
          </a:p>
          <a:p>
            <a:pPr marL="285750" indent="-285750">
              <a:lnSpc>
                <a:spcPct val="90000"/>
              </a:lnSpc>
            </a:pPr>
            <a:r>
              <a:rPr lang="en-US" sz="2000" dirty="0"/>
              <a:t>Many software practitioners continue to believe that reuse is “more trouble than it’s worth.” </a:t>
            </a:r>
          </a:p>
          <a:p>
            <a:pPr marL="285750" indent="-285750">
              <a:lnSpc>
                <a:spcPct val="90000"/>
              </a:lnSpc>
            </a:pPr>
            <a:r>
              <a:rPr lang="en-US" sz="2000" dirty="0"/>
              <a:t>Many companies continue to encourage of software development methodologies which do not facilitate reuse.</a:t>
            </a:r>
          </a:p>
          <a:p>
            <a:pPr marL="285750" indent="-285750">
              <a:lnSpc>
                <a:spcPct val="90000"/>
              </a:lnSpc>
            </a:pPr>
            <a:r>
              <a:rPr lang="en-US" sz="2000" dirty="0"/>
              <a:t>Few companies provide incentives to produce reusable program components.</a:t>
            </a:r>
          </a:p>
          <a:p>
            <a:endParaRPr lang="en-US" sz="2000" dirty="0"/>
          </a:p>
          <a:p>
            <a:pPr>
              <a:buNone/>
            </a:pPr>
            <a:endParaRPr lang="en-US" sz="20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87656" y="533400"/>
            <a:ext cx="8839200" cy="6172200"/>
          </a:xfrm>
        </p:spPr>
        <p:txBody>
          <a:bodyPr>
            <a:noAutofit/>
          </a:bodyPr>
          <a:lstStyle/>
          <a:p>
            <a:pPr>
              <a:buNone/>
            </a:pPr>
            <a:r>
              <a:rPr lang="en-US" sz="2000" b="1" dirty="0"/>
              <a:t>Component Based Software Engineering (CBSE) Process</a:t>
            </a:r>
          </a:p>
        </p:txBody>
      </p:sp>
      <p:pic>
        <p:nvPicPr>
          <p:cNvPr id="4" name="Picture 3"/>
          <p:cNvPicPr>
            <a:picLocks noChangeArrowheads="1"/>
          </p:cNvPicPr>
          <p:nvPr/>
        </p:nvPicPr>
        <p:blipFill>
          <a:blip r:embed="rId3"/>
          <a:srcRect/>
          <a:stretch>
            <a:fillRect/>
          </a:stretch>
        </p:blipFill>
        <p:spPr bwMode="auto">
          <a:xfrm>
            <a:off x="533400" y="1219200"/>
            <a:ext cx="8001000" cy="4953000"/>
          </a:xfrm>
          <a:prstGeom prst="rect">
            <a:avLst/>
          </a:prstGeom>
          <a:noFill/>
          <a:ln w="25400">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Component Level Design</a:t>
            </a:r>
            <a:endParaRPr lang="en-IN" sz="3200" dirty="0"/>
          </a:p>
        </p:txBody>
      </p:sp>
      <p:sp>
        <p:nvSpPr>
          <p:cNvPr id="3" name="Content Placeholder 2"/>
          <p:cNvSpPr>
            <a:spLocks noGrp="1"/>
          </p:cNvSpPr>
          <p:nvPr>
            <p:ph idx="1"/>
          </p:nvPr>
        </p:nvSpPr>
        <p:spPr>
          <a:xfrm>
            <a:off x="187656" y="533400"/>
            <a:ext cx="8839200" cy="6172200"/>
          </a:xfrm>
        </p:spPr>
        <p:txBody>
          <a:bodyPr>
            <a:noAutofit/>
          </a:bodyPr>
          <a:lstStyle/>
          <a:p>
            <a:pPr>
              <a:buNone/>
            </a:pPr>
            <a:r>
              <a:rPr lang="en-US" sz="2000" b="1" dirty="0"/>
              <a:t>Domain Engineering</a:t>
            </a:r>
          </a:p>
          <a:p>
            <a:pPr>
              <a:buNone/>
              <a:defRPr/>
            </a:pPr>
            <a:r>
              <a:rPr lang="en-US" sz="2000" dirty="0">
                <a:effectLst>
                  <a:outerShdw blurRad="38100" dist="38100" dir="2700000" algn="tl">
                    <a:srgbClr val="FFFFFF"/>
                  </a:outerShdw>
                </a:effectLst>
                <a:latin typeface="Palatino" pitchFamily="-128" charset="0"/>
              </a:rPr>
              <a:t>	</a:t>
            </a:r>
            <a:r>
              <a:rPr lang="en-US" sz="2000" dirty="0"/>
              <a:t>1. Define the domain to be investigated.</a:t>
            </a:r>
          </a:p>
          <a:p>
            <a:pPr>
              <a:buNone/>
              <a:defRPr/>
            </a:pPr>
            <a:r>
              <a:rPr lang="en-US" sz="2000" dirty="0"/>
              <a:t>	2. Categorize the items extracted from the domain.</a:t>
            </a:r>
          </a:p>
          <a:p>
            <a:pPr>
              <a:buNone/>
              <a:defRPr/>
            </a:pPr>
            <a:r>
              <a:rPr lang="en-US" sz="2000" dirty="0"/>
              <a:t>	3. Collect a representative sample of applications in the domain.</a:t>
            </a:r>
          </a:p>
          <a:p>
            <a:pPr>
              <a:buNone/>
              <a:defRPr/>
            </a:pPr>
            <a:r>
              <a:rPr lang="en-US" sz="2000" dirty="0"/>
              <a:t>	4.  Analyze each application in the sample.</a:t>
            </a:r>
          </a:p>
          <a:p>
            <a:pPr>
              <a:buNone/>
              <a:defRPr/>
            </a:pPr>
            <a:r>
              <a:rPr lang="en-US" sz="2000" dirty="0"/>
              <a:t>	5.  Develop an analysis model for the objects.</a:t>
            </a:r>
          </a:p>
          <a:p>
            <a:pPr>
              <a:buNone/>
              <a:defRPr/>
            </a:pPr>
            <a:endParaRPr lang="en-US" sz="2000" b="1" dirty="0"/>
          </a:p>
          <a:p>
            <a:pPr>
              <a:buNone/>
              <a:defRPr/>
            </a:pPr>
            <a:r>
              <a:rPr lang="en-US" sz="2000" b="1" dirty="0"/>
              <a:t>Identifying Reusable Components</a:t>
            </a:r>
          </a:p>
          <a:p>
            <a:pPr>
              <a:defRPr/>
            </a:pPr>
            <a:r>
              <a:rPr lang="en-US" sz="2000" dirty="0"/>
              <a:t>Is component functionality required on future implementations?</a:t>
            </a:r>
          </a:p>
          <a:p>
            <a:pPr>
              <a:defRPr/>
            </a:pPr>
            <a:r>
              <a:rPr lang="en-US" sz="2000" dirty="0"/>
              <a:t>How common is the component's function within the domain?</a:t>
            </a:r>
          </a:p>
          <a:p>
            <a:pPr>
              <a:defRPr/>
            </a:pPr>
            <a:r>
              <a:rPr lang="en-US" sz="2000" dirty="0"/>
              <a:t>Is there duplication of the component's function within the domain?</a:t>
            </a:r>
          </a:p>
          <a:p>
            <a:pPr>
              <a:defRPr/>
            </a:pPr>
            <a:r>
              <a:rPr lang="en-US" sz="2000" dirty="0"/>
              <a:t>Is the component hardware-dependent?</a:t>
            </a:r>
          </a:p>
          <a:p>
            <a:pPr>
              <a:defRPr/>
            </a:pPr>
            <a:r>
              <a:rPr lang="en-US" sz="2000" dirty="0"/>
              <a:t>Does the hardware remain unchanged between implementations?</a:t>
            </a:r>
          </a:p>
          <a:p>
            <a:pPr>
              <a:defRPr/>
            </a:pPr>
            <a:r>
              <a:rPr lang="en-US" sz="2000" dirty="0"/>
              <a:t>Can the hardware specifics be removed to another component?</a:t>
            </a:r>
          </a:p>
          <a:p>
            <a:pPr>
              <a:defRPr/>
            </a:pPr>
            <a:r>
              <a:rPr lang="en-US" sz="2000" dirty="0"/>
              <a:t>Is the design optimized enough for the next implementation?</a:t>
            </a:r>
          </a:p>
          <a:p>
            <a:pPr>
              <a:defRPr/>
            </a:pPr>
            <a:r>
              <a:rPr lang="en-US" sz="2000" dirty="0"/>
              <a:t>Can we parameterize a non-reusable component so that it becomes reusable?</a:t>
            </a:r>
          </a:p>
          <a:p>
            <a:pPr>
              <a:defRPr/>
            </a:pPr>
            <a:r>
              <a:rPr lang="en-US" sz="2000" dirty="0"/>
              <a:t>Is the component reusable in many implementations with only minor changes?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3200" dirty="0"/>
              <a:t>Component Level Design</a:t>
            </a:r>
            <a:endParaRPr lang="en-IN" sz="3200" dirty="0"/>
          </a:p>
        </p:txBody>
      </p:sp>
      <p:sp>
        <p:nvSpPr>
          <p:cNvPr id="3" name="Content Placeholder 2"/>
          <p:cNvSpPr>
            <a:spLocks noGrp="1"/>
          </p:cNvSpPr>
          <p:nvPr>
            <p:ph idx="1"/>
          </p:nvPr>
        </p:nvSpPr>
        <p:spPr>
          <a:xfrm>
            <a:off x="187656" y="328680"/>
            <a:ext cx="8839200" cy="6172200"/>
          </a:xfrm>
        </p:spPr>
        <p:txBody>
          <a:bodyPr>
            <a:noAutofit/>
          </a:bodyPr>
          <a:lstStyle/>
          <a:p>
            <a:pPr>
              <a:buNone/>
              <a:defRPr/>
            </a:pPr>
            <a:r>
              <a:rPr lang="en-US" sz="2000" b="1" dirty="0"/>
              <a:t>Identifying Reusable Components</a:t>
            </a:r>
          </a:p>
          <a:p>
            <a:pPr>
              <a:defRPr/>
            </a:pPr>
            <a:r>
              <a:rPr lang="en-US" sz="2000" dirty="0"/>
              <a:t>Is reuse through modification feasible?</a:t>
            </a:r>
          </a:p>
          <a:p>
            <a:pPr>
              <a:defRPr/>
            </a:pPr>
            <a:r>
              <a:rPr lang="en-US" sz="2000" dirty="0"/>
              <a:t>Can a non-reusable component be decomposed to yield reusable components?</a:t>
            </a:r>
          </a:p>
          <a:p>
            <a:pPr>
              <a:defRPr/>
            </a:pPr>
            <a:r>
              <a:rPr lang="en-US" sz="2000" dirty="0"/>
              <a:t>How valid is component decomposition for reuse?</a:t>
            </a:r>
          </a:p>
          <a:p>
            <a:pPr>
              <a:buNone/>
              <a:defRPr/>
            </a:pPr>
            <a:endParaRPr lang="en-US" sz="2000" b="1" dirty="0"/>
          </a:p>
          <a:p>
            <a:pPr>
              <a:buNone/>
              <a:defRPr/>
            </a:pPr>
            <a:r>
              <a:rPr lang="en-US" sz="2000" b="1" dirty="0"/>
              <a:t>Component-Based SE</a:t>
            </a:r>
          </a:p>
          <a:p>
            <a:r>
              <a:rPr lang="en-US" sz="2000" dirty="0"/>
              <a:t>A library of components must be available</a:t>
            </a:r>
          </a:p>
          <a:p>
            <a:r>
              <a:rPr lang="en-US" sz="2000" dirty="0"/>
              <a:t>Components should have a consistent structure</a:t>
            </a:r>
          </a:p>
          <a:p>
            <a:r>
              <a:rPr lang="en-US" sz="2000" dirty="0"/>
              <a:t>A standard should exist, e.g.,</a:t>
            </a:r>
          </a:p>
          <a:p>
            <a:pPr lvl="1"/>
            <a:r>
              <a:rPr lang="en-US" sz="2000" dirty="0"/>
              <a:t>OMG/CORBA</a:t>
            </a:r>
          </a:p>
          <a:p>
            <a:pPr lvl="1"/>
            <a:r>
              <a:rPr lang="en-US" sz="2000" dirty="0"/>
              <a:t>Microsoft COM</a:t>
            </a:r>
          </a:p>
          <a:p>
            <a:pPr lvl="1"/>
            <a:r>
              <a:rPr lang="en-US" sz="2000" dirty="0"/>
              <a:t>Sun JavaBeans</a:t>
            </a:r>
          </a:p>
          <a:p>
            <a:pPr lvl="1"/>
            <a:endParaRPr lang="en-US" sz="2000" dirty="0"/>
          </a:p>
          <a:p>
            <a:pPr>
              <a:buNone/>
              <a:defRPr/>
            </a:pPr>
            <a:r>
              <a:rPr lang="en-US" sz="2000" b="1" dirty="0"/>
              <a:t>CBSE Activities</a:t>
            </a:r>
            <a:endParaRPr lang="en-US" sz="2000" dirty="0"/>
          </a:p>
          <a:p>
            <a:r>
              <a:rPr lang="en-US" sz="2000" dirty="0"/>
              <a:t>Component qualification</a:t>
            </a:r>
          </a:p>
          <a:p>
            <a:r>
              <a:rPr lang="en-US" sz="2000" dirty="0"/>
              <a:t>Component adaptation</a:t>
            </a:r>
          </a:p>
          <a:p>
            <a:r>
              <a:rPr lang="en-US" sz="2000" dirty="0"/>
              <a:t>Component composition</a:t>
            </a:r>
          </a:p>
          <a:p>
            <a:r>
              <a:rPr lang="en-US" sz="2000" dirty="0"/>
              <a:t>Component update</a:t>
            </a:r>
          </a:p>
          <a:p>
            <a:pPr>
              <a:defRPr/>
            </a:pPr>
            <a:endParaRPr lang="en-US" sz="20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3200" dirty="0"/>
              <a:t>Component Level Design</a:t>
            </a:r>
            <a:endParaRPr lang="en-IN" sz="3200" dirty="0"/>
          </a:p>
        </p:txBody>
      </p:sp>
      <p:sp>
        <p:nvSpPr>
          <p:cNvPr id="3" name="Content Placeholder 2"/>
          <p:cNvSpPr>
            <a:spLocks noGrp="1"/>
          </p:cNvSpPr>
          <p:nvPr>
            <p:ph idx="1"/>
          </p:nvPr>
        </p:nvSpPr>
        <p:spPr>
          <a:xfrm>
            <a:off x="187656" y="328680"/>
            <a:ext cx="8839200" cy="6172200"/>
          </a:xfrm>
        </p:spPr>
        <p:txBody>
          <a:bodyPr>
            <a:noAutofit/>
          </a:bodyPr>
          <a:lstStyle/>
          <a:p>
            <a:pPr>
              <a:buNone/>
              <a:defRPr/>
            </a:pPr>
            <a:r>
              <a:rPr lang="en-US" sz="2000" b="1" dirty="0"/>
              <a:t>CBSE Activities – Qualification</a:t>
            </a:r>
            <a:endParaRPr lang="en-US" sz="2000" dirty="0"/>
          </a:p>
          <a:p>
            <a:pPr>
              <a:buNone/>
            </a:pPr>
            <a:r>
              <a:rPr lang="en-US" sz="2000" dirty="0"/>
              <a:t>Before a component can be used, it is necessary to consider:</a:t>
            </a:r>
          </a:p>
          <a:p>
            <a:pPr>
              <a:defRPr/>
            </a:pPr>
            <a:r>
              <a:rPr lang="en-US" sz="2000" dirty="0"/>
              <a:t>Application programming interface (API)</a:t>
            </a:r>
          </a:p>
          <a:p>
            <a:pPr>
              <a:defRPr/>
            </a:pPr>
            <a:r>
              <a:rPr lang="en-US" sz="2000" dirty="0"/>
              <a:t>Development and integration tools required by the component</a:t>
            </a:r>
          </a:p>
          <a:p>
            <a:pPr>
              <a:defRPr/>
            </a:pPr>
            <a:r>
              <a:rPr lang="en-US" sz="2000" dirty="0"/>
              <a:t>Run-time requirements including resource usage (e.g., memory or storage), timing or speed, and network protocol.</a:t>
            </a:r>
          </a:p>
          <a:p>
            <a:pPr>
              <a:defRPr/>
            </a:pPr>
            <a:r>
              <a:rPr lang="en-US" sz="2000" dirty="0"/>
              <a:t>Service requirements including operating system interfaces and support from other components.</a:t>
            </a:r>
          </a:p>
          <a:p>
            <a:pPr>
              <a:defRPr/>
            </a:pPr>
            <a:r>
              <a:rPr lang="en-US" sz="2000" dirty="0"/>
              <a:t>Security features including access controls and authentication protocol.</a:t>
            </a:r>
          </a:p>
          <a:p>
            <a:pPr>
              <a:defRPr/>
            </a:pPr>
            <a:r>
              <a:rPr lang="en-US" sz="2000" dirty="0"/>
              <a:t>Embedded design assumptions including the use of specific numerical or non-numerical algorithms.</a:t>
            </a:r>
          </a:p>
          <a:p>
            <a:pPr>
              <a:defRPr/>
            </a:pPr>
            <a:r>
              <a:rPr lang="en-US" sz="2000" dirty="0"/>
              <a:t>Exception handling</a:t>
            </a:r>
          </a:p>
          <a:p>
            <a:pPr>
              <a:lnSpc>
                <a:spcPct val="90000"/>
              </a:lnSpc>
              <a:spcBef>
                <a:spcPct val="50000"/>
              </a:spcBef>
              <a:defRPr/>
            </a:pPr>
            <a:endParaRPr lang="en-US" sz="1600" dirty="0">
              <a:effectLst>
                <a:outerShdw blurRad="38100" dist="38100" dir="2700000" algn="tl">
                  <a:srgbClr val="FFFFFF"/>
                </a:outerShdw>
              </a:effectLst>
              <a:latin typeface="Palatino" pitchFamily="-12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3200" dirty="0"/>
              <a:t>Component Level Design</a:t>
            </a:r>
            <a:endParaRPr lang="en-IN" sz="3200" dirty="0"/>
          </a:p>
        </p:txBody>
      </p:sp>
      <p:sp>
        <p:nvSpPr>
          <p:cNvPr id="3" name="Content Placeholder 2"/>
          <p:cNvSpPr>
            <a:spLocks noGrp="1"/>
          </p:cNvSpPr>
          <p:nvPr>
            <p:ph idx="1"/>
          </p:nvPr>
        </p:nvSpPr>
        <p:spPr>
          <a:xfrm>
            <a:off x="187656" y="328680"/>
            <a:ext cx="8839200" cy="6172200"/>
          </a:xfrm>
        </p:spPr>
        <p:txBody>
          <a:bodyPr>
            <a:noAutofit/>
          </a:bodyPr>
          <a:lstStyle/>
          <a:p>
            <a:pPr>
              <a:buNone/>
              <a:defRPr/>
            </a:pPr>
            <a:r>
              <a:rPr lang="en-US" sz="2000" b="1" dirty="0"/>
              <a:t>CBSE Activities – Adaptation</a:t>
            </a:r>
            <a:endParaRPr lang="en-US" sz="2000" dirty="0"/>
          </a:p>
          <a:p>
            <a:pPr>
              <a:lnSpc>
                <a:spcPct val="90000"/>
              </a:lnSpc>
              <a:spcBef>
                <a:spcPct val="50000"/>
              </a:spcBef>
              <a:buNone/>
              <a:defRPr/>
            </a:pPr>
            <a:r>
              <a:rPr lang="en-US" sz="2000" dirty="0"/>
              <a:t>The implication of “easy integration” is: </a:t>
            </a:r>
          </a:p>
          <a:p>
            <a:pPr>
              <a:lnSpc>
                <a:spcPct val="90000"/>
              </a:lnSpc>
              <a:spcBef>
                <a:spcPct val="50000"/>
              </a:spcBef>
              <a:buNone/>
              <a:defRPr/>
            </a:pPr>
            <a:r>
              <a:rPr lang="en-US" sz="2000" dirty="0"/>
              <a:t>	(1) that consistent methods of resource management have been implemented for all components in the library; </a:t>
            </a:r>
          </a:p>
          <a:p>
            <a:pPr>
              <a:lnSpc>
                <a:spcPct val="90000"/>
              </a:lnSpc>
              <a:spcBef>
                <a:spcPct val="50000"/>
              </a:spcBef>
              <a:buNone/>
              <a:defRPr/>
            </a:pPr>
            <a:r>
              <a:rPr lang="en-US" sz="2000" dirty="0"/>
              <a:t>	(2) that common activities such as data management exist for all components, and </a:t>
            </a:r>
          </a:p>
          <a:p>
            <a:pPr>
              <a:lnSpc>
                <a:spcPct val="90000"/>
              </a:lnSpc>
              <a:spcBef>
                <a:spcPct val="50000"/>
              </a:spcBef>
              <a:buNone/>
              <a:defRPr/>
            </a:pPr>
            <a:r>
              <a:rPr lang="en-US" sz="2000" dirty="0"/>
              <a:t>	(3) that interfaces within the architecture and with the external environment have been implemented in a consistent manner. </a:t>
            </a:r>
          </a:p>
          <a:p>
            <a:pPr>
              <a:lnSpc>
                <a:spcPct val="90000"/>
              </a:lnSpc>
              <a:spcBef>
                <a:spcPct val="50000"/>
              </a:spcBef>
              <a:buNone/>
              <a:defRPr/>
            </a:pPr>
            <a:endParaRPr lang="en-US" sz="2000" dirty="0"/>
          </a:p>
          <a:p>
            <a:pPr>
              <a:lnSpc>
                <a:spcPct val="90000"/>
              </a:lnSpc>
              <a:spcBef>
                <a:spcPct val="50000"/>
              </a:spcBef>
              <a:buNone/>
              <a:defRPr/>
            </a:pPr>
            <a:r>
              <a:rPr lang="en-US" sz="2000" b="1" dirty="0"/>
              <a:t>CBSE Activities – Composition</a:t>
            </a:r>
            <a:endParaRPr lang="en-US" sz="2000" dirty="0"/>
          </a:p>
          <a:p>
            <a:r>
              <a:rPr lang="en-US" sz="2000" dirty="0"/>
              <a:t>An infrastructure must be established to bind components together.</a:t>
            </a:r>
          </a:p>
          <a:p>
            <a:r>
              <a:rPr lang="en-US" sz="2000" dirty="0"/>
              <a:t>Architectural ingredients for composition include:</a:t>
            </a:r>
          </a:p>
          <a:p>
            <a:pPr lvl="1"/>
            <a:r>
              <a:rPr lang="en-US" sz="2000" dirty="0"/>
              <a:t>Data exchange model</a:t>
            </a:r>
          </a:p>
          <a:p>
            <a:pPr lvl="1"/>
            <a:r>
              <a:rPr lang="en-US" sz="2000" dirty="0"/>
              <a:t>Automation</a:t>
            </a:r>
          </a:p>
          <a:p>
            <a:pPr lvl="1"/>
            <a:r>
              <a:rPr lang="en-US" sz="2000" dirty="0"/>
              <a:t>Structured storage</a:t>
            </a:r>
          </a:p>
          <a:p>
            <a:pPr lvl="1"/>
            <a:r>
              <a:rPr lang="en-US" sz="2000" dirty="0"/>
              <a:t>Underlying object model</a:t>
            </a:r>
          </a:p>
          <a:p>
            <a:pPr>
              <a:lnSpc>
                <a:spcPct val="90000"/>
              </a:lnSpc>
              <a:spcBef>
                <a:spcPct val="50000"/>
              </a:spcBef>
              <a:buNone/>
              <a:defRPr/>
            </a:pPr>
            <a:endParaRPr lang="en-US" sz="20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3200" dirty="0"/>
              <a:t>Component Level Design</a:t>
            </a:r>
            <a:endParaRPr lang="en-IN" sz="3200" dirty="0"/>
          </a:p>
        </p:txBody>
      </p:sp>
      <p:sp>
        <p:nvSpPr>
          <p:cNvPr id="3" name="Content Placeholder 2"/>
          <p:cNvSpPr>
            <a:spLocks noGrp="1"/>
          </p:cNvSpPr>
          <p:nvPr>
            <p:ph idx="1"/>
          </p:nvPr>
        </p:nvSpPr>
        <p:spPr>
          <a:xfrm>
            <a:off x="187656" y="328680"/>
            <a:ext cx="8839200" cy="6172200"/>
          </a:xfrm>
        </p:spPr>
        <p:txBody>
          <a:bodyPr>
            <a:noAutofit/>
          </a:bodyPr>
          <a:lstStyle/>
          <a:p>
            <a:pPr>
              <a:lnSpc>
                <a:spcPct val="90000"/>
              </a:lnSpc>
              <a:spcBef>
                <a:spcPct val="50000"/>
              </a:spcBef>
              <a:buNone/>
              <a:defRPr/>
            </a:pPr>
            <a:r>
              <a:rPr lang="en-US" sz="2000" b="1" dirty="0"/>
              <a:t>OMG/CORBA</a:t>
            </a:r>
            <a:endParaRPr lang="en-US" sz="2000" dirty="0"/>
          </a:p>
          <a:p>
            <a:pPr>
              <a:lnSpc>
                <a:spcPct val="90000"/>
              </a:lnSpc>
              <a:spcBef>
                <a:spcPts val="600"/>
              </a:spcBef>
            </a:pPr>
            <a:r>
              <a:rPr lang="en-US" sz="2000" dirty="0"/>
              <a:t>The Object Management Group has published a common object request broker architecture (OMG/CORBA). </a:t>
            </a:r>
          </a:p>
          <a:p>
            <a:pPr>
              <a:lnSpc>
                <a:spcPct val="90000"/>
              </a:lnSpc>
              <a:spcBef>
                <a:spcPts val="600"/>
              </a:spcBef>
            </a:pPr>
            <a:r>
              <a:rPr lang="en-US" sz="2000" dirty="0"/>
              <a:t>An object request broker (ORB) provides services that enable reusable components (objects) to communicate with other components, regardless of their location within a system. </a:t>
            </a:r>
          </a:p>
          <a:p>
            <a:pPr>
              <a:lnSpc>
                <a:spcPct val="90000"/>
              </a:lnSpc>
              <a:spcBef>
                <a:spcPts val="600"/>
              </a:spcBef>
            </a:pPr>
            <a:r>
              <a:rPr lang="en-US" sz="2000" dirty="0"/>
              <a:t>Integration of CORBA components (without modification) within a system is assured if an interface definition language (IDL) interface is created for every component. </a:t>
            </a:r>
          </a:p>
          <a:p>
            <a:pPr>
              <a:lnSpc>
                <a:spcPct val="90000"/>
              </a:lnSpc>
              <a:spcBef>
                <a:spcPts val="600"/>
              </a:spcBef>
            </a:pPr>
            <a:r>
              <a:rPr lang="en-US" sz="2000" dirty="0"/>
              <a:t>Objects within the client application request one or more services from the ORB server. </a:t>
            </a:r>
          </a:p>
          <a:p>
            <a:pPr>
              <a:lnSpc>
                <a:spcPct val="90000"/>
              </a:lnSpc>
              <a:spcBef>
                <a:spcPts val="600"/>
              </a:spcBef>
            </a:pPr>
            <a:r>
              <a:rPr lang="en-US" sz="2000" dirty="0"/>
              <a:t>Requests are made via an IDL or dynamically at run time. </a:t>
            </a:r>
          </a:p>
          <a:p>
            <a:pPr>
              <a:lnSpc>
                <a:spcPct val="90000"/>
              </a:lnSpc>
              <a:spcBef>
                <a:spcPts val="600"/>
              </a:spcBef>
            </a:pPr>
            <a:r>
              <a:rPr lang="en-US" sz="2000" dirty="0"/>
              <a:t>An interface repository contains all necessary information about the service’s request and response formats.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3200" dirty="0"/>
              <a:t>Component Level Design</a:t>
            </a:r>
            <a:endParaRPr lang="en-IN" sz="3200" dirty="0"/>
          </a:p>
        </p:txBody>
      </p:sp>
      <p:sp>
        <p:nvSpPr>
          <p:cNvPr id="3" name="Content Placeholder 2"/>
          <p:cNvSpPr>
            <a:spLocks noGrp="1"/>
          </p:cNvSpPr>
          <p:nvPr>
            <p:ph idx="1"/>
          </p:nvPr>
        </p:nvSpPr>
        <p:spPr>
          <a:xfrm>
            <a:off x="187656" y="328680"/>
            <a:ext cx="8839200" cy="6172200"/>
          </a:xfrm>
        </p:spPr>
        <p:txBody>
          <a:bodyPr>
            <a:noAutofit/>
          </a:bodyPr>
          <a:lstStyle/>
          <a:p>
            <a:pPr>
              <a:lnSpc>
                <a:spcPct val="90000"/>
              </a:lnSpc>
              <a:spcBef>
                <a:spcPct val="50000"/>
              </a:spcBef>
              <a:buNone/>
              <a:defRPr/>
            </a:pPr>
            <a:r>
              <a:rPr lang="en-US" sz="2000" b="1" dirty="0"/>
              <a:t>ORB Architecture</a:t>
            </a:r>
            <a:endParaRPr lang="en-US" sz="2000" dirty="0"/>
          </a:p>
          <a:p>
            <a:pPr>
              <a:lnSpc>
                <a:spcPct val="90000"/>
              </a:lnSpc>
              <a:spcBef>
                <a:spcPts val="600"/>
              </a:spcBef>
            </a:pPr>
            <a:endParaRPr lang="en-US" sz="2000" dirty="0"/>
          </a:p>
        </p:txBody>
      </p:sp>
      <p:pic>
        <p:nvPicPr>
          <p:cNvPr id="4" name="Picture 4"/>
          <p:cNvPicPr>
            <a:picLocks noChangeAspect="1" noChangeArrowheads="1"/>
          </p:cNvPicPr>
          <p:nvPr/>
        </p:nvPicPr>
        <p:blipFill>
          <a:blip r:embed="rId3"/>
          <a:srcRect/>
          <a:stretch>
            <a:fillRect/>
          </a:stretch>
        </p:blipFill>
        <p:spPr bwMode="auto">
          <a:xfrm>
            <a:off x="1295400" y="918633"/>
            <a:ext cx="5791200" cy="5634567"/>
          </a:xfrm>
          <a:prstGeom prst="rect">
            <a:avLst/>
          </a:prstGeom>
          <a:noFill/>
          <a:ln w="12700">
            <a:noFill/>
            <a:miter lim="800000"/>
            <a:headEnd/>
            <a:tailEnd/>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3200" dirty="0"/>
              <a:t>Component Level Design</a:t>
            </a:r>
            <a:endParaRPr lang="en-IN" sz="3200" dirty="0"/>
          </a:p>
        </p:txBody>
      </p:sp>
      <p:sp>
        <p:nvSpPr>
          <p:cNvPr id="3" name="Content Placeholder 2"/>
          <p:cNvSpPr>
            <a:spLocks noGrp="1"/>
          </p:cNvSpPr>
          <p:nvPr>
            <p:ph idx="1"/>
          </p:nvPr>
        </p:nvSpPr>
        <p:spPr>
          <a:xfrm>
            <a:off x="187656" y="328680"/>
            <a:ext cx="8839200" cy="6172200"/>
          </a:xfrm>
        </p:spPr>
        <p:txBody>
          <a:bodyPr>
            <a:noAutofit/>
          </a:bodyPr>
          <a:lstStyle/>
          <a:p>
            <a:pPr>
              <a:lnSpc>
                <a:spcPct val="90000"/>
              </a:lnSpc>
              <a:spcBef>
                <a:spcPct val="50000"/>
              </a:spcBef>
              <a:buNone/>
              <a:defRPr/>
            </a:pPr>
            <a:r>
              <a:rPr lang="en-US" sz="2000" b="1" dirty="0"/>
              <a:t>Microsoft COM</a:t>
            </a:r>
            <a:endParaRPr lang="en-US" sz="2000" dirty="0"/>
          </a:p>
          <a:p>
            <a:r>
              <a:rPr lang="en-US" sz="2000" dirty="0"/>
              <a:t>The component object model (COM) provides a specification for using components produced by various vendors within a single application running under the Windows operating system. </a:t>
            </a:r>
          </a:p>
          <a:p>
            <a:r>
              <a:rPr lang="en-US" sz="2000" dirty="0"/>
              <a:t>COM encompasses two elements: </a:t>
            </a:r>
          </a:p>
          <a:p>
            <a:pPr lvl="1"/>
            <a:r>
              <a:rPr lang="en-US" sz="2000" dirty="0"/>
              <a:t>COM interfaces (implemented as COM objects)</a:t>
            </a:r>
          </a:p>
          <a:p>
            <a:pPr lvl="1"/>
            <a:r>
              <a:rPr lang="en-US" sz="2000" dirty="0"/>
              <a:t>A set of mechanisms for registering and passing messages between COM interfaces.</a:t>
            </a:r>
          </a:p>
          <a:p>
            <a:pPr lvl="1">
              <a:buNone/>
            </a:pPr>
            <a:r>
              <a:rPr lang="en-US" sz="2000" dirty="0"/>
              <a:t> </a:t>
            </a:r>
          </a:p>
          <a:p>
            <a:pPr>
              <a:lnSpc>
                <a:spcPct val="90000"/>
              </a:lnSpc>
              <a:spcBef>
                <a:spcPct val="50000"/>
              </a:spcBef>
              <a:buNone/>
              <a:defRPr/>
            </a:pPr>
            <a:r>
              <a:rPr lang="en-US" sz="2000" b="1" dirty="0"/>
              <a:t>SUN JavaBeans</a:t>
            </a:r>
            <a:endParaRPr lang="en-US" sz="2000" dirty="0"/>
          </a:p>
          <a:p>
            <a:pPr>
              <a:lnSpc>
                <a:spcPct val="90000"/>
              </a:lnSpc>
            </a:pPr>
            <a:r>
              <a:rPr lang="en-US" sz="2000" dirty="0"/>
              <a:t>The JavaBeans component system is a portable, platform independent CBSE infrastructure developed using the Java programming language. </a:t>
            </a:r>
          </a:p>
          <a:p>
            <a:pPr>
              <a:lnSpc>
                <a:spcPct val="90000"/>
              </a:lnSpc>
            </a:pPr>
            <a:r>
              <a:rPr lang="en-US" sz="2000" dirty="0"/>
              <a:t>The JavaBeans component system encompasses a set of tools, called the Bean Development Kit (BDK), that allows developers to </a:t>
            </a:r>
          </a:p>
          <a:p>
            <a:pPr lvl="1">
              <a:lnSpc>
                <a:spcPct val="90000"/>
              </a:lnSpc>
            </a:pPr>
            <a:r>
              <a:rPr lang="en-US" sz="2000" dirty="0"/>
              <a:t>Analyze how existing Beans (components) work</a:t>
            </a:r>
          </a:p>
          <a:p>
            <a:pPr lvl="1">
              <a:lnSpc>
                <a:spcPct val="90000"/>
              </a:lnSpc>
            </a:pPr>
            <a:r>
              <a:rPr lang="en-US" sz="2000" dirty="0"/>
              <a:t>Customize their behavior and appearance</a:t>
            </a:r>
          </a:p>
          <a:p>
            <a:pPr lvl="1">
              <a:lnSpc>
                <a:spcPct val="90000"/>
              </a:lnSpc>
            </a:pPr>
            <a:r>
              <a:rPr lang="en-US" sz="2000" dirty="0"/>
              <a:t>Establish mechanisms for coordination and communication</a:t>
            </a:r>
          </a:p>
          <a:p>
            <a:pPr lvl="1">
              <a:lnSpc>
                <a:spcPct val="90000"/>
              </a:lnSpc>
            </a:pPr>
            <a:r>
              <a:rPr lang="en-US" sz="2000" dirty="0"/>
              <a:t>Develop custom Beans for use in a specific application</a:t>
            </a:r>
          </a:p>
          <a:p>
            <a:pPr lvl="1">
              <a:lnSpc>
                <a:spcPct val="90000"/>
              </a:lnSpc>
            </a:pPr>
            <a:r>
              <a:rPr lang="en-US" sz="2000" dirty="0"/>
              <a:t>Test and evaluate Bean behavior.</a:t>
            </a:r>
          </a:p>
          <a:p>
            <a:endParaRPr lang="en-US" sz="2000" dirty="0"/>
          </a:p>
          <a:p>
            <a:pPr lvl="1"/>
            <a:endParaRPr lang="en-US" sz="2000" dirty="0"/>
          </a:p>
          <a:p>
            <a:pPr>
              <a:lnSpc>
                <a:spcPct val="90000"/>
              </a:lnSpc>
              <a:spcBef>
                <a:spcPts val="600"/>
              </a:spcBef>
            </a:pPr>
            <a:endParaRPr lang="en-US" sz="20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3200" dirty="0"/>
              <a:t>Component Level Design</a:t>
            </a:r>
            <a:endParaRPr lang="en-IN" sz="3200" dirty="0"/>
          </a:p>
        </p:txBody>
      </p:sp>
      <p:sp>
        <p:nvSpPr>
          <p:cNvPr id="3" name="Content Placeholder 2"/>
          <p:cNvSpPr>
            <a:spLocks noGrp="1"/>
          </p:cNvSpPr>
          <p:nvPr>
            <p:ph idx="1"/>
          </p:nvPr>
        </p:nvSpPr>
        <p:spPr>
          <a:xfrm>
            <a:off x="187656" y="328680"/>
            <a:ext cx="8839200" cy="6172200"/>
          </a:xfrm>
        </p:spPr>
        <p:txBody>
          <a:bodyPr>
            <a:noAutofit/>
          </a:bodyPr>
          <a:lstStyle/>
          <a:p>
            <a:pPr>
              <a:lnSpc>
                <a:spcPct val="90000"/>
              </a:lnSpc>
              <a:spcBef>
                <a:spcPct val="50000"/>
              </a:spcBef>
              <a:buNone/>
              <a:defRPr/>
            </a:pPr>
            <a:r>
              <a:rPr lang="en-US" sz="2000" b="1" dirty="0"/>
              <a:t>Classification</a:t>
            </a:r>
            <a:endParaRPr lang="en-US" sz="2000" dirty="0"/>
          </a:p>
          <a:p>
            <a:pPr>
              <a:lnSpc>
                <a:spcPct val="90000"/>
              </a:lnSpc>
            </a:pPr>
            <a:r>
              <a:rPr lang="en-US" sz="2000" dirty="0"/>
              <a:t>Enumerated classification—Components are described by defining a hierarchical structure in which classes and varying levels of subclasses of software components are defined.</a:t>
            </a:r>
          </a:p>
          <a:p>
            <a:pPr>
              <a:lnSpc>
                <a:spcPct val="90000"/>
              </a:lnSpc>
            </a:pPr>
            <a:r>
              <a:rPr lang="en-US" sz="2000" dirty="0"/>
              <a:t>Faceted classification—A domain area is analyzed and a set of basic descriptive features are identified.</a:t>
            </a:r>
          </a:p>
          <a:p>
            <a:pPr>
              <a:lnSpc>
                <a:spcPct val="90000"/>
              </a:lnSpc>
            </a:pPr>
            <a:r>
              <a:rPr lang="en-US" sz="2000" dirty="0"/>
              <a:t>Attribute-value classification—A set of attributes are defined for all components in a domain area.</a:t>
            </a:r>
          </a:p>
          <a:p>
            <a:pPr lvl="1">
              <a:lnSpc>
                <a:spcPct val="90000"/>
              </a:lnSpc>
            </a:pPr>
            <a:endParaRPr lang="en-US" sz="2000" dirty="0"/>
          </a:p>
          <a:p>
            <a:endParaRPr lang="en-US" sz="2000" dirty="0"/>
          </a:p>
          <a:p>
            <a:pPr lvl="1"/>
            <a:endParaRPr lang="en-US" sz="2000" dirty="0"/>
          </a:p>
          <a:p>
            <a:pPr>
              <a:lnSpc>
                <a:spcPct val="90000"/>
              </a:lnSpc>
              <a:spcBef>
                <a:spcPts val="600"/>
              </a:spcBef>
            </a:pPr>
            <a:endParaRPr lang="en-US" sz="2000" dirty="0"/>
          </a:p>
        </p:txBody>
      </p:sp>
      <p:pic>
        <p:nvPicPr>
          <p:cNvPr id="4" name="Picture 3"/>
          <p:cNvPicPr>
            <a:picLocks noChangeAspect="1" noChangeArrowheads="1"/>
          </p:cNvPicPr>
          <p:nvPr/>
        </p:nvPicPr>
        <p:blipFill>
          <a:blip r:embed="rId3"/>
          <a:srcRect/>
          <a:stretch>
            <a:fillRect/>
          </a:stretch>
        </p:blipFill>
        <p:spPr bwMode="auto">
          <a:xfrm>
            <a:off x="1758616" y="2895600"/>
            <a:ext cx="5213684" cy="3810000"/>
          </a:xfrm>
          <a:prstGeom prst="rect">
            <a:avLst/>
          </a:prstGeom>
          <a:noFill/>
          <a:ln w="12700">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Design</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buNone/>
            </a:pPr>
            <a:r>
              <a:rPr lang="en-US" sz="2000" b="1" dirty="0"/>
              <a:t>Design Standards</a:t>
            </a:r>
          </a:p>
          <a:p>
            <a:r>
              <a:rPr lang="en-US" sz="2000" dirty="0"/>
              <a:t>If design standards are implemented on a project, then it will help in streamlining activities that are involved during the software design phase. </a:t>
            </a:r>
          </a:p>
          <a:p>
            <a:r>
              <a:rPr lang="en-US" sz="2000" dirty="0"/>
              <a:t>Some industry standards for software design include operator interface standards, test scenarios, safety standards, design constraints and design tolerances.</a:t>
            </a:r>
          </a:p>
          <a:p>
            <a:endParaRPr lang="en-US" sz="2000" dirty="0"/>
          </a:p>
          <a:p>
            <a:pPr>
              <a:buNone/>
            </a:pPr>
            <a:r>
              <a:rPr lang="en-US" sz="2000" b="1" dirty="0"/>
              <a:t>Design Types</a:t>
            </a:r>
          </a:p>
          <a:p>
            <a:r>
              <a:rPr lang="en-US" sz="2000" dirty="0"/>
              <a:t>Software design on any project may consist of many work products, which together can be termed the software design for the software product that will be built during the software project. </a:t>
            </a:r>
          </a:p>
          <a:p>
            <a:r>
              <a:rPr lang="en-US" sz="2000" dirty="0"/>
              <a:t>Some examples include prototypes, structural models, object-oriented design, systems analysis and entity relationship models.</a:t>
            </a:r>
          </a:p>
          <a:p>
            <a:endParaRPr lang="en-US" sz="2000" dirty="0"/>
          </a:p>
        </p:txBody>
      </p:sp>
      <p:pic>
        <p:nvPicPr>
          <p:cNvPr id="2050" name="Picture 2"/>
          <p:cNvPicPr>
            <a:picLocks noChangeAspect="1" noChangeArrowheads="1"/>
          </p:cNvPicPr>
          <p:nvPr/>
        </p:nvPicPr>
        <p:blipFill>
          <a:blip r:embed="rId3"/>
          <a:srcRect/>
          <a:stretch>
            <a:fillRect/>
          </a:stretch>
        </p:blipFill>
        <p:spPr bwMode="auto">
          <a:xfrm>
            <a:off x="1652588" y="4933950"/>
            <a:ext cx="5838825" cy="1924050"/>
          </a:xfrm>
          <a:prstGeom prst="rect">
            <a:avLst/>
          </a:prstGeom>
          <a:noFill/>
          <a:ln w="9525">
            <a:noFill/>
            <a:miter lim="800000"/>
            <a:headEnd/>
            <a:tailEnd/>
          </a:ln>
          <a:effec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3200" dirty="0"/>
              <a:t>Component Level Design</a:t>
            </a:r>
            <a:endParaRPr lang="en-IN" sz="3200" dirty="0"/>
          </a:p>
        </p:txBody>
      </p:sp>
      <p:sp>
        <p:nvSpPr>
          <p:cNvPr id="3" name="Content Placeholder 2"/>
          <p:cNvSpPr>
            <a:spLocks noGrp="1"/>
          </p:cNvSpPr>
          <p:nvPr>
            <p:ph idx="1"/>
          </p:nvPr>
        </p:nvSpPr>
        <p:spPr>
          <a:xfrm>
            <a:off x="187656" y="328680"/>
            <a:ext cx="8839200" cy="6172200"/>
          </a:xfrm>
        </p:spPr>
        <p:txBody>
          <a:bodyPr>
            <a:noAutofit/>
          </a:bodyPr>
          <a:lstStyle/>
          <a:p>
            <a:pPr>
              <a:lnSpc>
                <a:spcPct val="90000"/>
              </a:lnSpc>
              <a:spcBef>
                <a:spcPct val="50000"/>
              </a:spcBef>
              <a:buNone/>
              <a:defRPr/>
            </a:pPr>
            <a:r>
              <a:rPr lang="en-US" sz="2000" b="1" dirty="0"/>
              <a:t>Reuse Environment</a:t>
            </a:r>
            <a:endParaRPr lang="en-US" sz="2000" dirty="0"/>
          </a:p>
          <a:p>
            <a:pPr>
              <a:lnSpc>
                <a:spcPct val="90000"/>
              </a:lnSpc>
            </a:pPr>
            <a:r>
              <a:rPr lang="en-US" sz="2000" dirty="0"/>
              <a:t>A component database capable of storing software components and the classification information necessary to retrieve them.</a:t>
            </a:r>
          </a:p>
          <a:p>
            <a:pPr>
              <a:lnSpc>
                <a:spcPct val="90000"/>
              </a:lnSpc>
            </a:pPr>
            <a:r>
              <a:rPr lang="en-US" sz="2000" dirty="0"/>
              <a:t>A library management system that provides access to the database.</a:t>
            </a:r>
          </a:p>
          <a:p>
            <a:pPr>
              <a:lnSpc>
                <a:spcPct val="90000"/>
              </a:lnSpc>
            </a:pPr>
            <a:r>
              <a:rPr lang="en-US" sz="2000" dirty="0"/>
              <a:t>A software component retrieval system (e.g., an object request broker) that enables a client application to retrieve components and services from the library server.</a:t>
            </a:r>
          </a:p>
          <a:p>
            <a:pPr>
              <a:lnSpc>
                <a:spcPct val="90000"/>
              </a:lnSpc>
            </a:pPr>
            <a:r>
              <a:rPr lang="en-US" sz="2000" dirty="0"/>
              <a:t>CBSE tools that support the integration of reused components into a new design or implementation.</a:t>
            </a:r>
          </a:p>
          <a:p>
            <a:pPr>
              <a:lnSpc>
                <a:spcPct val="90000"/>
              </a:lnSpc>
            </a:pPr>
            <a:endParaRPr lang="en-US" sz="2000" dirty="0"/>
          </a:p>
          <a:p>
            <a:pPr lvl="1">
              <a:lnSpc>
                <a:spcPct val="90000"/>
              </a:lnSpc>
            </a:pPr>
            <a:endParaRPr lang="en-US" sz="2000" dirty="0"/>
          </a:p>
          <a:p>
            <a:endParaRPr lang="en-US" sz="2000" dirty="0"/>
          </a:p>
          <a:p>
            <a:pPr lvl="1"/>
            <a:endParaRPr lang="en-US" sz="2000" dirty="0"/>
          </a:p>
          <a:p>
            <a:pPr>
              <a:lnSpc>
                <a:spcPct val="90000"/>
              </a:lnSpc>
              <a:spcBef>
                <a:spcPts val="600"/>
              </a:spcBef>
            </a:pPr>
            <a:endParaRPr lang="en-US" sz="20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endParaRPr lang="en-US" sz="2000" b="1" dirty="0"/>
          </a:p>
          <a:p>
            <a:pPr>
              <a:buNone/>
            </a:pPr>
            <a:r>
              <a:rPr lang="en-US" sz="2000" b="1" dirty="0"/>
              <a:t>Interface Design</a:t>
            </a:r>
          </a:p>
          <a:p>
            <a:r>
              <a:rPr lang="en-US" sz="2000" dirty="0"/>
              <a:t>Easy to learn?</a:t>
            </a:r>
          </a:p>
          <a:p>
            <a:r>
              <a:rPr lang="en-US" sz="2000" dirty="0"/>
              <a:t>Easy to use?</a:t>
            </a:r>
          </a:p>
          <a:p>
            <a:r>
              <a:rPr lang="en-US" sz="2000" dirty="0"/>
              <a:t>Easy to understand?</a:t>
            </a:r>
          </a:p>
          <a:p>
            <a:pPr>
              <a:buNone/>
            </a:pPr>
            <a:endParaRPr lang="en-US" sz="2000"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r>
              <a:rPr lang="en-US" sz="2000" b="1" dirty="0"/>
              <a:t>Typical Design Errors</a:t>
            </a:r>
          </a:p>
          <a:p>
            <a:pPr>
              <a:defRPr/>
            </a:pPr>
            <a:r>
              <a:rPr lang="en-US" sz="2000" dirty="0"/>
              <a:t>Lack of consistency</a:t>
            </a:r>
          </a:p>
          <a:p>
            <a:pPr>
              <a:defRPr/>
            </a:pPr>
            <a:r>
              <a:rPr lang="en-US" sz="2000" dirty="0"/>
              <a:t>Too much memorization</a:t>
            </a:r>
          </a:p>
          <a:p>
            <a:pPr>
              <a:defRPr/>
            </a:pPr>
            <a:r>
              <a:rPr lang="en-US" sz="2000" dirty="0"/>
              <a:t>No guidance / help</a:t>
            </a:r>
          </a:p>
          <a:p>
            <a:pPr>
              <a:defRPr/>
            </a:pPr>
            <a:r>
              <a:rPr lang="en-US" sz="2000" dirty="0"/>
              <a:t>No context sensitivity</a:t>
            </a:r>
          </a:p>
          <a:p>
            <a:pPr>
              <a:defRPr/>
            </a:pPr>
            <a:r>
              <a:rPr lang="en-US" sz="2000" dirty="0"/>
              <a:t>Poor response</a:t>
            </a:r>
          </a:p>
          <a:p>
            <a:pPr>
              <a:defRPr/>
            </a:pPr>
            <a:r>
              <a:rPr lang="en-US" sz="2000" dirty="0"/>
              <a:t>Arcane/unfriendly</a:t>
            </a:r>
          </a:p>
          <a:p>
            <a:endParaRPr lang="en-US" sz="2000" dirty="0"/>
          </a:p>
        </p:txBody>
      </p:sp>
      <p:pic>
        <p:nvPicPr>
          <p:cNvPr id="4" name="Picture 6"/>
          <p:cNvPicPr>
            <a:picLocks noChangeArrowheads="1"/>
          </p:cNvPicPr>
          <p:nvPr/>
        </p:nvPicPr>
        <p:blipFill>
          <a:blip r:embed="rId3"/>
          <a:srcRect/>
          <a:stretch>
            <a:fillRect/>
          </a:stretch>
        </p:blipFill>
        <p:spPr bwMode="auto">
          <a:xfrm>
            <a:off x="5410200" y="533400"/>
            <a:ext cx="2895600" cy="3048000"/>
          </a:xfrm>
          <a:prstGeom prst="rect">
            <a:avLst/>
          </a:prstGeom>
          <a:noFill/>
          <a:ln w="12700">
            <a:noFill/>
            <a:miter lim="800000"/>
            <a:headEnd/>
            <a:tailEnd/>
          </a:ln>
        </p:spPr>
      </p:pic>
      <p:pic>
        <p:nvPicPr>
          <p:cNvPr id="5" name="Picture 3"/>
          <p:cNvPicPr>
            <a:picLocks noChangeArrowheads="1"/>
          </p:cNvPicPr>
          <p:nvPr/>
        </p:nvPicPr>
        <p:blipFill>
          <a:blip r:embed="rId4"/>
          <a:srcRect/>
          <a:stretch>
            <a:fillRect/>
          </a:stretch>
        </p:blipFill>
        <p:spPr bwMode="auto">
          <a:xfrm>
            <a:off x="5486400" y="3910012"/>
            <a:ext cx="2620963" cy="2795588"/>
          </a:xfrm>
          <a:prstGeom prst="rect">
            <a:avLst/>
          </a:prstGeom>
          <a:noFill/>
          <a:ln w="12700">
            <a:noFill/>
            <a:miter lim="800000"/>
            <a:headEnd/>
            <a:tailEnd/>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Golden Rules</a:t>
            </a:r>
          </a:p>
          <a:p>
            <a:r>
              <a:rPr lang="en-US" sz="2000" dirty="0"/>
              <a:t>Place the user in control</a:t>
            </a:r>
          </a:p>
          <a:p>
            <a:r>
              <a:rPr lang="en-US" sz="2000" dirty="0"/>
              <a:t>Reduce the user’s memory load</a:t>
            </a:r>
          </a:p>
          <a:p>
            <a:r>
              <a:rPr lang="en-US" sz="2000" dirty="0"/>
              <a:t>Make the interface consistent</a:t>
            </a:r>
          </a:p>
          <a:p>
            <a:pPr>
              <a:buNone/>
            </a:pPr>
            <a:endParaRPr lang="en-US" sz="2000" b="1" dirty="0"/>
          </a:p>
          <a:p>
            <a:pPr>
              <a:buNone/>
            </a:pPr>
            <a:endParaRPr lang="en-US" sz="2000" b="1" dirty="0"/>
          </a:p>
          <a:p>
            <a:pPr>
              <a:buNone/>
            </a:pPr>
            <a:r>
              <a:rPr lang="en-US" sz="2000" b="1" dirty="0"/>
              <a:t>Place the User in Control</a:t>
            </a:r>
          </a:p>
          <a:p>
            <a:pPr>
              <a:spcBef>
                <a:spcPct val="50000"/>
              </a:spcBef>
              <a:defRPr/>
            </a:pPr>
            <a:r>
              <a:rPr lang="en-US" sz="2000" dirty="0"/>
              <a:t>Define interaction modes in a way that does not force a user into unnecessary or undesired actions. </a:t>
            </a:r>
          </a:p>
          <a:p>
            <a:pPr>
              <a:spcBef>
                <a:spcPct val="50000"/>
              </a:spcBef>
              <a:defRPr/>
            </a:pPr>
            <a:r>
              <a:rPr lang="en-US" sz="2000" dirty="0"/>
              <a:t>Provide for flexible interaction. </a:t>
            </a:r>
          </a:p>
          <a:p>
            <a:pPr>
              <a:spcBef>
                <a:spcPct val="50000"/>
              </a:spcBef>
              <a:defRPr/>
            </a:pPr>
            <a:r>
              <a:rPr lang="en-US" sz="2000" dirty="0"/>
              <a:t>Allow user interaction to be interruptible and undoable. </a:t>
            </a:r>
          </a:p>
          <a:p>
            <a:pPr>
              <a:spcBef>
                <a:spcPct val="50000"/>
              </a:spcBef>
              <a:defRPr/>
            </a:pPr>
            <a:r>
              <a:rPr lang="en-US" sz="2000" dirty="0"/>
              <a:t>Streamline interaction as skill levels advance and allow the interaction to be customized.  </a:t>
            </a:r>
          </a:p>
          <a:p>
            <a:pPr>
              <a:spcBef>
                <a:spcPct val="50000"/>
              </a:spcBef>
              <a:defRPr/>
            </a:pPr>
            <a:r>
              <a:rPr lang="en-US" sz="2000" dirty="0"/>
              <a:t>Hide technical internals from the casual user. </a:t>
            </a:r>
          </a:p>
          <a:p>
            <a:pPr>
              <a:spcBef>
                <a:spcPct val="50000"/>
              </a:spcBef>
              <a:defRPr/>
            </a:pPr>
            <a:r>
              <a:rPr lang="en-US" sz="2000" dirty="0"/>
              <a:t>Design for direct interaction with objects that appear on the screen. </a:t>
            </a:r>
          </a:p>
          <a:p>
            <a:endParaRPr lang="en-US" sz="20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Reduce the User’s Memory Load</a:t>
            </a:r>
          </a:p>
          <a:p>
            <a:pPr>
              <a:spcBef>
                <a:spcPct val="50000"/>
              </a:spcBef>
              <a:defRPr/>
            </a:pPr>
            <a:r>
              <a:rPr lang="en-US" sz="2000" dirty="0"/>
              <a:t>Reduce demand on short-term memory. </a:t>
            </a:r>
          </a:p>
          <a:p>
            <a:pPr>
              <a:spcBef>
                <a:spcPct val="50000"/>
              </a:spcBef>
              <a:defRPr/>
            </a:pPr>
            <a:r>
              <a:rPr lang="en-US" sz="2000" dirty="0"/>
              <a:t>Establish meaningful defaults.  </a:t>
            </a:r>
          </a:p>
          <a:p>
            <a:pPr>
              <a:spcBef>
                <a:spcPct val="50000"/>
              </a:spcBef>
              <a:defRPr/>
            </a:pPr>
            <a:r>
              <a:rPr lang="en-US" sz="2000" dirty="0"/>
              <a:t>Define shortcuts that are intuitive. </a:t>
            </a:r>
          </a:p>
          <a:p>
            <a:pPr>
              <a:spcBef>
                <a:spcPct val="50000"/>
              </a:spcBef>
              <a:defRPr/>
            </a:pPr>
            <a:r>
              <a:rPr lang="en-US" sz="2000" dirty="0"/>
              <a:t>The visual layout of the interface should be based on a real world metaphor. </a:t>
            </a:r>
          </a:p>
          <a:p>
            <a:pPr>
              <a:spcBef>
                <a:spcPct val="50000"/>
              </a:spcBef>
              <a:defRPr/>
            </a:pPr>
            <a:r>
              <a:rPr lang="en-US" sz="2000" dirty="0"/>
              <a:t>Disclose information in a progressive fashion.</a:t>
            </a:r>
          </a:p>
          <a:p>
            <a:pPr>
              <a:buNone/>
            </a:pPr>
            <a:endParaRPr lang="en-US" sz="2000" b="1" dirty="0"/>
          </a:p>
          <a:p>
            <a:pPr>
              <a:buNone/>
            </a:pPr>
            <a:endParaRPr lang="en-US" sz="2000" b="1" dirty="0"/>
          </a:p>
          <a:p>
            <a:pPr>
              <a:buNone/>
            </a:pPr>
            <a:r>
              <a:rPr lang="en-US" sz="2000" b="1" dirty="0"/>
              <a:t>Make the Interface Consistent</a:t>
            </a:r>
          </a:p>
          <a:p>
            <a:pPr>
              <a:spcBef>
                <a:spcPct val="50000"/>
              </a:spcBef>
              <a:defRPr/>
            </a:pPr>
            <a:r>
              <a:rPr lang="en-US" sz="2000" dirty="0"/>
              <a:t>Allow the user to put the current task into a meaningful context. </a:t>
            </a:r>
          </a:p>
          <a:p>
            <a:pPr>
              <a:spcBef>
                <a:spcPct val="50000"/>
              </a:spcBef>
              <a:defRPr/>
            </a:pPr>
            <a:r>
              <a:rPr lang="en-US" sz="2000" dirty="0"/>
              <a:t>Maintain consistency across a family of applications. </a:t>
            </a:r>
          </a:p>
          <a:p>
            <a:pPr>
              <a:spcBef>
                <a:spcPct val="50000"/>
              </a:spcBef>
              <a:defRPr/>
            </a:pPr>
            <a:r>
              <a:rPr lang="en-US" sz="2000" dirty="0"/>
              <a:t>If past interactive models have created user expectations, do not make changes unless there is a compelling reason to do so. </a:t>
            </a:r>
          </a:p>
          <a:p>
            <a:pPr>
              <a:spcBef>
                <a:spcPct val="50000"/>
              </a:spcBef>
              <a:defRPr/>
            </a:pPr>
            <a:endParaRPr lang="en-US" sz="2000" dirty="0"/>
          </a:p>
          <a:p>
            <a:endParaRPr lang="en-US" sz="20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User Interface Design Models</a:t>
            </a:r>
          </a:p>
          <a:p>
            <a:r>
              <a:rPr lang="en-US" sz="2000" dirty="0"/>
              <a:t>User model — A profile of all end users of the system</a:t>
            </a:r>
          </a:p>
          <a:p>
            <a:r>
              <a:rPr lang="en-US" sz="2000" dirty="0"/>
              <a:t>Design model — A design realization of the user model</a:t>
            </a:r>
          </a:p>
          <a:p>
            <a:r>
              <a:rPr lang="en-US" sz="2000" dirty="0"/>
              <a:t>Mental model (system perception) — The user’s mental image of what the interface is</a:t>
            </a:r>
          </a:p>
          <a:p>
            <a:r>
              <a:rPr lang="en-US" sz="2000" dirty="0"/>
              <a:t>Implementation model — The interface “look and feel” coupled with supporting information that describe interface syntax and semantics.</a:t>
            </a:r>
          </a:p>
          <a:p>
            <a:pPr>
              <a:buNone/>
            </a:pPr>
            <a:endParaRPr lang="en-US" sz="2000" b="1" dirty="0"/>
          </a:p>
          <a:p>
            <a:pPr>
              <a:buNone/>
            </a:pPr>
            <a:r>
              <a:rPr lang="en-US" sz="2000" b="1" dirty="0"/>
              <a:t>User Interface Design Process</a:t>
            </a:r>
            <a:endParaRPr lang="en-US" sz="2000" dirty="0"/>
          </a:p>
          <a:p>
            <a:endParaRPr lang="en-US" sz="2000" dirty="0"/>
          </a:p>
          <a:p>
            <a:endParaRPr lang="en-US" sz="2000" dirty="0"/>
          </a:p>
          <a:p>
            <a:pPr>
              <a:spcBef>
                <a:spcPct val="50000"/>
              </a:spcBef>
              <a:defRPr/>
            </a:pPr>
            <a:endParaRPr lang="en-US" sz="2000" dirty="0"/>
          </a:p>
          <a:p>
            <a:endParaRPr lang="en-US" sz="2000" dirty="0"/>
          </a:p>
        </p:txBody>
      </p:sp>
      <p:pic>
        <p:nvPicPr>
          <p:cNvPr id="4" name="Picture 5" descr="Figure 11"/>
          <p:cNvPicPr>
            <a:picLocks noChangeAspect="1" noChangeArrowheads="1"/>
          </p:cNvPicPr>
          <p:nvPr/>
        </p:nvPicPr>
        <p:blipFill>
          <a:blip r:embed="rId3"/>
          <a:srcRect/>
          <a:stretch>
            <a:fillRect/>
          </a:stretch>
        </p:blipFill>
        <p:spPr bwMode="auto">
          <a:xfrm>
            <a:off x="1219200" y="3733800"/>
            <a:ext cx="6770688" cy="3035300"/>
          </a:xfrm>
          <a:prstGeom prst="rect">
            <a:avLst/>
          </a:prstGeom>
          <a:noFill/>
          <a:ln w="9525">
            <a:noFill/>
            <a:miter lim="800000"/>
            <a:headEnd/>
            <a:tailEnd/>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User Interface Design Process – Interface Analysis</a:t>
            </a:r>
          </a:p>
          <a:p>
            <a:r>
              <a:rPr lang="en-US" sz="2000" dirty="0"/>
              <a:t>Interface analysis means understanding </a:t>
            </a:r>
          </a:p>
          <a:p>
            <a:pPr lvl="1">
              <a:buNone/>
            </a:pPr>
            <a:r>
              <a:rPr lang="en-US" sz="2000" dirty="0"/>
              <a:t>(1) The people (end-users) who will interact with the system through the interface;</a:t>
            </a:r>
          </a:p>
          <a:p>
            <a:pPr lvl="1">
              <a:buNone/>
            </a:pPr>
            <a:r>
              <a:rPr lang="en-US" sz="2000" dirty="0"/>
              <a:t>(2) The tasks that end-users must perform to do their work, </a:t>
            </a:r>
          </a:p>
          <a:p>
            <a:pPr lvl="1">
              <a:buNone/>
            </a:pPr>
            <a:r>
              <a:rPr lang="en-US" sz="2000" dirty="0"/>
              <a:t>(3) The content that is presented as part of the interface</a:t>
            </a:r>
          </a:p>
          <a:p>
            <a:pPr lvl="1">
              <a:buNone/>
            </a:pPr>
            <a:r>
              <a:rPr lang="en-US" sz="2000" dirty="0"/>
              <a:t>(4) The environment in which these tasks will be conducted.</a:t>
            </a:r>
          </a:p>
          <a:p>
            <a:pPr>
              <a:buNone/>
            </a:pPr>
            <a:endParaRPr lang="en-US" sz="2000" b="1" dirty="0"/>
          </a:p>
          <a:p>
            <a:pPr>
              <a:buNone/>
            </a:pPr>
            <a:r>
              <a:rPr lang="en-US" sz="2000" dirty="0"/>
              <a:t>User Analysis</a:t>
            </a:r>
          </a:p>
          <a:p>
            <a:pPr>
              <a:lnSpc>
                <a:spcPct val="90000"/>
              </a:lnSpc>
              <a:spcBef>
                <a:spcPts val="300"/>
              </a:spcBef>
            </a:pPr>
            <a:r>
              <a:rPr lang="en-US" sz="2000" dirty="0"/>
              <a:t>Are users trained professionals, technician, clerical, or manufacturing workers?</a:t>
            </a:r>
          </a:p>
          <a:p>
            <a:pPr>
              <a:lnSpc>
                <a:spcPct val="90000"/>
              </a:lnSpc>
            </a:pPr>
            <a:r>
              <a:rPr lang="en-US" sz="2000" dirty="0"/>
              <a:t>What level of formal education does the average user have?</a:t>
            </a:r>
          </a:p>
          <a:p>
            <a:pPr>
              <a:lnSpc>
                <a:spcPct val="90000"/>
              </a:lnSpc>
            </a:pPr>
            <a:r>
              <a:rPr lang="en-US" sz="2000" dirty="0"/>
              <a:t>Are the users capable of learning from written materials or have they expressed a desire for classroom training?</a:t>
            </a:r>
          </a:p>
          <a:p>
            <a:pPr>
              <a:lnSpc>
                <a:spcPct val="90000"/>
              </a:lnSpc>
            </a:pPr>
            <a:r>
              <a:rPr lang="en-US" sz="2000" dirty="0"/>
              <a:t>Are users expert typists or keyboard phobic?</a:t>
            </a:r>
          </a:p>
          <a:p>
            <a:pPr>
              <a:lnSpc>
                <a:spcPct val="90000"/>
              </a:lnSpc>
            </a:pPr>
            <a:r>
              <a:rPr lang="en-US" sz="2000" dirty="0"/>
              <a:t>What is the age range of the user community?</a:t>
            </a:r>
          </a:p>
          <a:p>
            <a:pPr>
              <a:lnSpc>
                <a:spcPct val="90000"/>
              </a:lnSpc>
            </a:pPr>
            <a:r>
              <a:rPr lang="en-US" sz="2000" dirty="0"/>
              <a:t>Will the users be represented predominately by one gender?</a:t>
            </a:r>
          </a:p>
          <a:p>
            <a:pPr>
              <a:lnSpc>
                <a:spcPct val="90000"/>
              </a:lnSpc>
            </a:pPr>
            <a:r>
              <a:rPr lang="en-US" sz="2000" dirty="0"/>
              <a:t>How are users compensated for the work they perform? </a:t>
            </a:r>
          </a:p>
          <a:p>
            <a:pPr>
              <a:lnSpc>
                <a:spcPct val="90000"/>
              </a:lnSpc>
            </a:pPr>
            <a:r>
              <a:rPr lang="en-US" sz="2000" dirty="0"/>
              <a:t>Do users work normal office hours or do they work until the job is done?</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User Interface Design Process – Interface Analysis</a:t>
            </a:r>
          </a:p>
          <a:p>
            <a:pPr>
              <a:buNone/>
            </a:pPr>
            <a:r>
              <a:rPr lang="en-US" sz="2000" dirty="0"/>
              <a:t>User Analysis</a:t>
            </a:r>
          </a:p>
          <a:p>
            <a:pPr>
              <a:lnSpc>
                <a:spcPct val="90000"/>
              </a:lnSpc>
            </a:pPr>
            <a:r>
              <a:rPr lang="en-US" sz="2000" dirty="0"/>
              <a:t>Is the software to be an integral part of the work users do or will it be used only occasionally?</a:t>
            </a:r>
          </a:p>
          <a:p>
            <a:pPr>
              <a:lnSpc>
                <a:spcPct val="90000"/>
              </a:lnSpc>
            </a:pPr>
            <a:r>
              <a:rPr lang="en-US" sz="2000" dirty="0"/>
              <a:t>What is the primary spoken language among users?</a:t>
            </a:r>
          </a:p>
          <a:p>
            <a:pPr>
              <a:lnSpc>
                <a:spcPct val="90000"/>
              </a:lnSpc>
            </a:pPr>
            <a:r>
              <a:rPr lang="en-US" sz="2000" dirty="0"/>
              <a:t>What are the consequences if a user makes a mistake using the system?</a:t>
            </a:r>
          </a:p>
          <a:p>
            <a:pPr>
              <a:lnSpc>
                <a:spcPct val="90000"/>
              </a:lnSpc>
            </a:pPr>
            <a:r>
              <a:rPr lang="en-US" sz="2000" dirty="0"/>
              <a:t>Are users experts in the subject matter that is addressed by the system?</a:t>
            </a:r>
          </a:p>
          <a:p>
            <a:pPr>
              <a:lnSpc>
                <a:spcPct val="90000"/>
              </a:lnSpc>
            </a:pPr>
            <a:r>
              <a:rPr lang="en-US" sz="2000" dirty="0"/>
              <a:t>Do users want to know about the technology the sits behind the interface? </a:t>
            </a:r>
          </a:p>
          <a:p>
            <a:pPr>
              <a:buNone/>
            </a:pPr>
            <a:endParaRPr lang="en-US" sz="2000" dirty="0"/>
          </a:p>
          <a:p>
            <a:pPr>
              <a:buNone/>
            </a:pPr>
            <a:r>
              <a:rPr lang="en-US" sz="2000" dirty="0"/>
              <a:t>Task Analysis and Modeling</a:t>
            </a:r>
          </a:p>
          <a:p>
            <a:pPr>
              <a:lnSpc>
                <a:spcPct val="90000"/>
              </a:lnSpc>
              <a:spcBef>
                <a:spcPts val="300"/>
              </a:spcBef>
            </a:pPr>
            <a:r>
              <a:rPr lang="en-US" sz="2000" dirty="0"/>
              <a:t>Answers the following questions …</a:t>
            </a:r>
          </a:p>
          <a:p>
            <a:pPr lvl="1">
              <a:lnSpc>
                <a:spcPct val="90000"/>
              </a:lnSpc>
              <a:spcBef>
                <a:spcPts val="300"/>
              </a:spcBef>
            </a:pPr>
            <a:r>
              <a:rPr lang="en-US" sz="2000" dirty="0"/>
              <a:t>What work will the user perform in specific circumstances?</a:t>
            </a:r>
          </a:p>
          <a:p>
            <a:pPr lvl="1">
              <a:lnSpc>
                <a:spcPct val="90000"/>
              </a:lnSpc>
            </a:pPr>
            <a:r>
              <a:rPr lang="en-US" sz="2000" dirty="0"/>
              <a:t>What tasks and subtasks will be performed as the user does the work?</a:t>
            </a:r>
          </a:p>
          <a:p>
            <a:pPr lvl="1">
              <a:lnSpc>
                <a:spcPct val="90000"/>
              </a:lnSpc>
            </a:pPr>
            <a:r>
              <a:rPr lang="en-US" sz="2000" dirty="0"/>
              <a:t>What specific problem domain objects will the user manipulate as work is performed?</a:t>
            </a:r>
          </a:p>
          <a:p>
            <a:pPr lvl="1">
              <a:lnSpc>
                <a:spcPct val="90000"/>
              </a:lnSpc>
            </a:pPr>
            <a:r>
              <a:rPr lang="en-US" sz="2000" dirty="0"/>
              <a:t>What is the sequence of work tasks—the workflow?</a:t>
            </a:r>
          </a:p>
          <a:p>
            <a:pPr lvl="1">
              <a:lnSpc>
                <a:spcPct val="90000"/>
              </a:lnSpc>
            </a:pPr>
            <a:r>
              <a:rPr lang="en-US" sz="2000" dirty="0"/>
              <a:t>What is the hierarchy of tasks?</a:t>
            </a:r>
          </a:p>
          <a:p>
            <a:pPr>
              <a:lnSpc>
                <a:spcPct val="90000"/>
              </a:lnSpc>
            </a:pPr>
            <a:r>
              <a:rPr lang="en-US" sz="2000" dirty="0"/>
              <a:t>Use-cases define basic interaction</a:t>
            </a:r>
          </a:p>
          <a:p>
            <a:pPr>
              <a:lnSpc>
                <a:spcPct val="90000"/>
              </a:lnSpc>
            </a:pPr>
            <a:r>
              <a:rPr lang="en-US" sz="2000" dirty="0"/>
              <a:t>Task elaboration refines interactive tasks</a:t>
            </a:r>
          </a:p>
          <a:p>
            <a:pPr lvl="1">
              <a:buNone/>
            </a:pPr>
            <a:endParaRPr lang="en-US" sz="2000" dirty="0"/>
          </a:p>
          <a:p>
            <a:endParaRPr lang="en-US" sz="2000" dirty="0"/>
          </a:p>
          <a:p>
            <a:endParaRPr lang="en-US" sz="2000" dirty="0"/>
          </a:p>
          <a:p>
            <a:pPr>
              <a:spcBef>
                <a:spcPct val="50000"/>
              </a:spcBef>
              <a:defRPr/>
            </a:pPr>
            <a:endParaRPr lang="en-US" sz="2000" dirty="0"/>
          </a:p>
          <a:p>
            <a:endParaRPr lang="en-US" sz="20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User Interface Design Process – Interface Analysis</a:t>
            </a:r>
          </a:p>
          <a:p>
            <a:pPr>
              <a:buNone/>
            </a:pPr>
            <a:r>
              <a:rPr lang="en-US" sz="2000" dirty="0"/>
              <a:t>Task Analysis and Modeling</a:t>
            </a:r>
          </a:p>
          <a:p>
            <a:pPr>
              <a:lnSpc>
                <a:spcPct val="90000"/>
              </a:lnSpc>
            </a:pPr>
            <a:r>
              <a:rPr lang="en-US" sz="2000" dirty="0"/>
              <a:t>Object elaboration identifies interface objects (classes)</a:t>
            </a:r>
          </a:p>
          <a:p>
            <a:pPr>
              <a:lnSpc>
                <a:spcPct val="90000"/>
              </a:lnSpc>
            </a:pPr>
            <a:r>
              <a:rPr lang="en-US" sz="2000" dirty="0"/>
              <a:t>Workflow analysis defines how a work process is completed when several people (and roles) are involved</a:t>
            </a:r>
          </a:p>
          <a:p>
            <a:pPr lvl="1">
              <a:lnSpc>
                <a:spcPct val="90000"/>
              </a:lnSpc>
            </a:pPr>
            <a:r>
              <a:rPr lang="en-US" sz="1800" dirty="0"/>
              <a:t>Swimlane Diagram for Prescription </a:t>
            </a:r>
          </a:p>
          <a:p>
            <a:pPr lvl="1">
              <a:lnSpc>
                <a:spcPct val="90000"/>
              </a:lnSpc>
              <a:buNone/>
            </a:pPr>
            <a:r>
              <a:rPr lang="en-US" sz="1800" dirty="0"/>
              <a:t>	refill function</a:t>
            </a:r>
            <a:r>
              <a:rPr lang="en-US" sz="1600" dirty="0"/>
              <a:t> </a:t>
            </a:r>
          </a:p>
          <a:p>
            <a:pPr>
              <a:lnSpc>
                <a:spcPct val="90000"/>
              </a:lnSpc>
            </a:pPr>
            <a:endParaRPr lang="en-US" sz="2000" dirty="0"/>
          </a:p>
          <a:p>
            <a:pPr lvl="1">
              <a:buNone/>
            </a:pPr>
            <a:endParaRPr lang="en-US" sz="2000" dirty="0"/>
          </a:p>
          <a:p>
            <a:endParaRPr lang="en-US" sz="2000" dirty="0"/>
          </a:p>
          <a:p>
            <a:endParaRPr lang="en-US" sz="2000" dirty="0"/>
          </a:p>
          <a:p>
            <a:pPr>
              <a:spcBef>
                <a:spcPct val="50000"/>
              </a:spcBef>
              <a:defRPr/>
            </a:pPr>
            <a:endParaRPr lang="en-US" sz="2000" dirty="0"/>
          </a:p>
          <a:p>
            <a:endParaRPr lang="en-US" sz="2000" dirty="0"/>
          </a:p>
        </p:txBody>
      </p:sp>
      <p:pic>
        <p:nvPicPr>
          <p:cNvPr id="1026" name="Picture 2"/>
          <p:cNvPicPr>
            <a:picLocks noChangeAspect="1" noChangeArrowheads="1"/>
          </p:cNvPicPr>
          <p:nvPr/>
        </p:nvPicPr>
        <p:blipFill>
          <a:blip r:embed="rId3"/>
          <a:srcRect/>
          <a:stretch>
            <a:fillRect/>
          </a:stretch>
        </p:blipFill>
        <p:spPr bwMode="auto">
          <a:xfrm>
            <a:off x="4600575" y="1857375"/>
            <a:ext cx="4010025" cy="5000625"/>
          </a:xfrm>
          <a:prstGeom prst="rect">
            <a:avLst/>
          </a:prstGeom>
          <a:noFill/>
          <a:ln w="9525">
            <a:noFill/>
            <a:miter lim="800000"/>
            <a:headEnd/>
            <a:tailEnd/>
          </a:ln>
          <a:effec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User Interface Design</a:t>
            </a:r>
            <a:endParaRPr lang="en-IN" sz="3200" dirty="0"/>
          </a:p>
        </p:txBody>
      </p:sp>
      <p:sp>
        <p:nvSpPr>
          <p:cNvPr id="3" name="Content Placeholder 2"/>
          <p:cNvSpPr>
            <a:spLocks noGrp="1"/>
          </p:cNvSpPr>
          <p:nvPr>
            <p:ph idx="1"/>
          </p:nvPr>
        </p:nvSpPr>
        <p:spPr>
          <a:xfrm>
            <a:off x="152400" y="451512"/>
            <a:ext cx="8839200" cy="6172200"/>
          </a:xfrm>
        </p:spPr>
        <p:txBody>
          <a:bodyPr>
            <a:noAutofit/>
          </a:bodyPr>
          <a:lstStyle/>
          <a:p>
            <a:pPr>
              <a:buNone/>
            </a:pPr>
            <a:r>
              <a:rPr lang="en-US" sz="2000" b="1" dirty="0"/>
              <a:t>Analysis of Display Content</a:t>
            </a:r>
          </a:p>
          <a:p>
            <a:pPr>
              <a:lnSpc>
                <a:spcPct val="90000"/>
              </a:lnSpc>
              <a:spcBef>
                <a:spcPts val="300"/>
              </a:spcBef>
            </a:pPr>
            <a:r>
              <a:rPr lang="en-US" sz="2000" dirty="0"/>
              <a:t>Are different types of data assigned to consistent geographic locations on the screen (e.g., photos always appear in the upper right hand corner)?</a:t>
            </a:r>
          </a:p>
          <a:p>
            <a:pPr>
              <a:lnSpc>
                <a:spcPct val="90000"/>
              </a:lnSpc>
            </a:pPr>
            <a:endParaRPr lang="en-US" sz="2000" dirty="0"/>
          </a:p>
          <a:p>
            <a:pPr>
              <a:lnSpc>
                <a:spcPct val="90000"/>
              </a:lnSpc>
            </a:pPr>
            <a:r>
              <a:rPr lang="en-US" sz="2000" dirty="0"/>
              <a:t>Can the user customize the screen location for content?</a:t>
            </a:r>
          </a:p>
          <a:p>
            <a:pPr>
              <a:lnSpc>
                <a:spcPct val="90000"/>
              </a:lnSpc>
            </a:pPr>
            <a:endParaRPr lang="en-US" sz="2000" dirty="0"/>
          </a:p>
          <a:p>
            <a:pPr>
              <a:lnSpc>
                <a:spcPct val="90000"/>
              </a:lnSpc>
            </a:pPr>
            <a:r>
              <a:rPr lang="en-US" sz="2000" dirty="0"/>
              <a:t>Is proper on-screen identification assigned to all content? </a:t>
            </a:r>
          </a:p>
          <a:p>
            <a:pPr>
              <a:lnSpc>
                <a:spcPct val="90000"/>
              </a:lnSpc>
            </a:pPr>
            <a:endParaRPr lang="en-US" sz="2000" dirty="0"/>
          </a:p>
          <a:p>
            <a:pPr>
              <a:lnSpc>
                <a:spcPct val="90000"/>
              </a:lnSpc>
            </a:pPr>
            <a:r>
              <a:rPr lang="en-US" sz="2000" dirty="0"/>
              <a:t>If a large report is to be presented, how should it be partitioned for ease of understanding?</a:t>
            </a:r>
          </a:p>
          <a:p>
            <a:pPr>
              <a:lnSpc>
                <a:spcPct val="90000"/>
              </a:lnSpc>
            </a:pPr>
            <a:endParaRPr lang="en-US" sz="2000" dirty="0"/>
          </a:p>
          <a:p>
            <a:pPr>
              <a:lnSpc>
                <a:spcPct val="90000"/>
              </a:lnSpc>
            </a:pPr>
            <a:r>
              <a:rPr lang="en-US" sz="2000" dirty="0"/>
              <a:t>Will mechanisms be available for moving directly to summary information for large collections of data.</a:t>
            </a:r>
          </a:p>
          <a:p>
            <a:pPr>
              <a:lnSpc>
                <a:spcPct val="90000"/>
              </a:lnSpc>
            </a:pPr>
            <a:endParaRPr lang="en-US" sz="2000" dirty="0"/>
          </a:p>
          <a:p>
            <a:pPr>
              <a:lnSpc>
                <a:spcPct val="90000"/>
              </a:lnSpc>
            </a:pPr>
            <a:r>
              <a:rPr lang="en-US" sz="2000" dirty="0"/>
              <a:t>Will graphical output be scaled to fit within the bounds of the display device that is used?</a:t>
            </a:r>
          </a:p>
          <a:p>
            <a:pPr>
              <a:lnSpc>
                <a:spcPct val="90000"/>
              </a:lnSpc>
            </a:pPr>
            <a:endParaRPr lang="en-US" sz="2000" dirty="0"/>
          </a:p>
          <a:p>
            <a:pPr>
              <a:lnSpc>
                <a:spcPct val="90000"/>
              </a:lnSpc>
            </a:pPr>
            <a:r>
              <a:rPr lang="en-US" sz="2000" dirty="0"/>
              <a:t>How will color to be used to enhance understanding?</a:t>
            </a:r>
          </a:p>
          <a:p>
            <a:pPr>
              <a:lnSpc>
                <a:spcPct val="90000"/>
              </a:lnSpc>
            </a:pPr>
            <a:endParaRPr lang="en-US" sz="2000" dirty="0"/>
          </a:p>
          <a:p>
            <a:pPr>
              <a:lnSpc>
                <a:spcPct val="90000"/>
              </a:lnSpc>
            </a:pPr>
            <a:r>
              <a:rPr lang="en-US" sz="2000" dirty="0"/>
              <a:t>How will error messages and warning be presented to the user?</a:t>
            </a:r>
          </a:p>
          <a:p>
            <a:pPr>
              <a:lnSpc>
                <a:spcPct val="90000"/>
              </a:lnSpc>
            </a:pPr>
            <a:endParaRPr lang="en-US" sz="2000" dirty="0"/>
          </a:p>
          <a:p>
            <a:pPr lvl="1">
              <a:buNone/>
            </a:pPr>
            <a:endParaRPr lang="en-US" sz="2000" dirty="0"/>
          </a:p>
          <a:p>
            <a:endParaRPr lang="en-US" sz="2000" dirty="0"/>
          </a:p>
          <a:p>
            <a:endParaRPr lang="en-US" sz="2000" dirty="0"/>
          </a:p>
          <a:p>
            <a:pPr>
              <a:spcBef>
                <a:spcPct val="50000"/>
              </a:spcBef>
              <a:defRPr/>
            </a:pPr>
            <a:endParaRPr lang="en-US" sz="2000" dirty="0"/>
          </a:p>
          <a:p>
            <a:endParaRPr lang="en-US" sz="20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a:t>Interface Design Steps</a:t>
            </a:r>
          </a:p>
          <a:p>
            <a:pPr>
              <a:lnSpc>
                <a:spcPct val="90000"/>
              </a:lnSpc>
              <a:spcBef>
                <a:spcPts val="300"/>
              </a:spcBef>
            </a:pPr>
            <a:r>
              <a:rPr lang="en-US" sz="2000" dirty="0"/>
              <a:t>Using information developed during interface analysis, define interface objects and actions (operations).</a:t>
            </a:r>
          </a:p>
          <a:p>
            <a:pPr>
              <a:lnSpc>
                <a:spcPct val="90000"/>
              </a:lnSpc>
            </a:pPr>
            <a:r>
              <a:rPr lang="en-US" sz="2000" dirty="0"/>
              <a:t>Define events (user actions) that will cause the state of the user interface to change. </a:t>
            </a:r>
          </a:p>
          <a:p>
            <a:pPr>
              <a:lnSpc>
                <a:spcPct val="90000"/>
              </a:lnSpc>
            </a:pPr>
            <a:r>
              <a:rPr lang="en-US" sz="2000" dirty="0"/>
              <a:t>Model this behavior.</a:t>
            </a:r>
          </a:p>
          <a:p>
            <a:pPr>
              <a:lnSpc>
                <a:spcPct val="90000"/>
              </a:lnSpc>
            </a:pPr>
            <a:r>
              <a:rPr lang="en-US" sz="2000" dirty="0"/>
              <a:t>Depict each interface state as it will actually look to the end-user.</a:t>
            </a:r>
          </a:p>
          <a:p>
            <a:pPr>
              <a:lnSpc>
                <a:spcPct val="90000"/>
              </a:lnSpc>
            </a:pPr>
            <a:r>
              <a:rPr lang="en-US" sz="2000" dirty="0"/>
              <a:t>Indicate how the user interprets the state of the system from information provided through the interface.</a:t>
            </a:r>
          </a:p>
          <a:p>
            <a:pPr>
              <a:lnSpc>
                <a:spcPct val="90000"/>
              </a:lnSpc>
            </a:pPr>
            <a:endParaRPr lang="en-US" sz="2000" dirty="0"/>
          </a:p>
          <a:p>
            <a:pPr>
              <a:buNone/>
            </a:pPr>
            <a:r>
              <a:rPr lang="en-US" sz="2000" b="1" dirty="0"/>
              <a:t>Design Issues</a:t>
            </a:r>
          </a:p>
          <a:p>
            <a:pPr>
              <a:lnSpc>
                <a:spcPct val="90000"/>
              </a:lnSpc>
            </a:pPr>
            <a:r>
              <a:rPr lang="en-US" sz="2000" dirty="0"/>
              <a:t>Response time</a:t>
            </a:r>
          </a:p>
          <a:p>
            <a:pPr>
              <a:lnSpc>
                <a:spcPct val="90000"/>
              </a:lnSpc>
            </a:pPr>
            <a:r>
              <a:rPr lang="en-US" sz="2000" dirty="0"/>
              <a:t>Help facilities</a:t>
            </a:r>
          </a:p>
          <a:p>
            <a:pPr>
              <a:lnSpc>
                <a:spcPct val="90000"/>
              </a:lnSpc>
            </a:pPr>
            <a:r>
              <a:rPr lang="en-US" sz="2000" dirty="0"/>
              <a:t>Error handling</a:t>
            </a:r>
          </a:p>
          <a:p>
            <a:pPr>
              <a:lnSpc>
                <a:spcPct val="90000"/>
              </a:lnSpc>
            </a:pPr>
            <a:r>
              <a:rPr lang="en-US" sz="2000" dirty="0"/>
              <a:t>Menu and command labeling</a:t>
            </a:r>
          </a:p>
          <a:p>
            <a:pPr>
              <a:lnSpc>
                <a:spcPct val="90000"/>
              </a:lnSpc>
            </a:pPr>
            <a:r>
              <a:rPr lang="en-US" sz="2000" dirty="0"/>
              <a:t>Application accessibility</a:t>
            </a:r>
          </a:p>
          <a:p>
            <a:pPr>
              <a:lnSpc>
                <a:spcPct val="90000"/>
              </a:lnSpc>
            </a:pPr>
            <a:r>
              <a:rPr lang="en-US" sz="2000" dirty="0"/>
              <a:t>Internationalization</a:t>
            </a:r>
          </a:p>
          <a:p>
            <a:pPr>
              <a:lnSpc>
                <a:spcPct val="90000"/>
              </a:lnSpc>
              <a:spcBef>
                <a:spcPts val="300"/>
              </a:spcBef>
            </a:pPr>
            <a:endParaRPr lang="en-US" sz="2000" dirty="0"/>
          </a:p>
          <a:p>
            <a:pPr>
              <a:spcBef>
                <a:spcPct val="50000"/>
              </a:spcBef>
              <a:defRPr/>
            </a:pPr>
            <a:endParaRPr lang="en-US" sz="2000" dirty="0"/>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66036</TotalTime>
  <Words>10829</Words>
  <Application>Microsoft Office PowerPoint</Application>
  <PresentationFormat>On-screen Show (4:3)</PresentationFormat>
  <Paragraphs>1491</Paragraphs>
  <Slides>131</Slides>
  <Notes>127</Notes>
  <HiddenSlides>0</HiddenSlides>
  <MMClips>0</MMClips>
  <ScaleCrop>false</ScaleCrop>
  <HeadingPairs>
    <vt:vector size="4" baseType="variant">
      <vt:variant>
        <vt:lpstr>Theme</vt:lpstr>
      </vt:variant>
      <vt:variant>
        <vt:i4>1</vt:i4>
      </vt:variant>
      <vt:variant>
        <vt:lpstr>Slide Titles</vt:lpstr>
      </vt:variant>
      <vt:variant>
        <vt:i4>131</vt:i4>
      </vt:variant>
    </vt:vector>
  </HeadingPairs>
  <TitlesOfParts>
    <vt:vector size="132" baseType="lpstr">
      <vt:lpstr>Office Theme</vt:lpstr>
      <vt:lpstr>UNIT - II </vt:lpstr>
      <vt:lpstr>Topics</vt:lpstr>
      <vt:lpstr>Software Design</vt:lpstr>
      <vt:lpstr>Software Design</vt:lpstr>
      <vt:lpstr>Software Design</vt:lpstr>
      <vt:lpstr>Software Design</vt:lpstr>
      <vt:lpstr>Software Design</vt:lpstr>
      <vt:lpstr>Software Design</vt:lpstr>
      <vt:lpstr>Software Design</vt:lpstr>
      <vt:lpstr>Software Design</vt:lpstr>
      <vt:lpstr>Software Design</vt:lpstr>
      <vt:lpstr>Software Design</vt:lpstr>
      <vt:lpstr>Software Design</vt:lpstr>
      <vt:lpstr>Software Design</vt:lpstr>
      <vt:lpstr>Software Design</vt:lpstr>
      <vt:lpstr>Software Design</vt:lpstr>
      <vt:lpstr>Software Design</vt:lpstr>
      <vt:lpstr>Software Design</vt:lpstr>
      <vt:lpstr>Design Model</vt:lpstr>
      <vt:lpstr>Design Model</vt:lpstr>
      <vt:lpstr>Design Model</vt:lpstr>
      <vt:lpstr>Architectural Design</vt:lpstr>
      <vt:lpstr>Software Architecture</vt:lpstr>
      <vt:lpstr>Software Architecture</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Software Design Methods</vt:lpstr>
      <vt:lpstr>Software Design Methods</vt:lpstr>
      <vt:lpstr>Software Design Methods</vt:lpstr>
      <vt:lpstr>Software Design Methods</vt:lpstr>
      <vt:lpstr>Module Division (Refactoring)</vt:lpstr>
      <vt:lpstr>Module Division (Refactoring)</vt:lpstr>
      <vt:lpstr>Module Division (Refactoring)</vt:lpstr>
      <vt:lpstr>Module Coupling</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Pattern Oriented Design</vt:lpstr>
      <vt:lpstr>Pattern Oriented Design</vt:lpstr>
      <vt:lpstr>Pattern Oriented Design</vt:lpstr>
      <vt:lpstr>Pattern Oriented Design</vt:lpstr>
      <vt:lpstr>Pattern Oriented Design</vt:lpstr>
      <vt:lpstr>Pattern Oriented Design</vt:lpstr>
      <vt:lpstr>Pattern Oriented Design</vt:lpstr>
      <vt:lpstr>Pattern Oriented Design</vt:lpstr>
      <vt:lpstr>Pattern Oriented Design</vt:lpstr>
      <vt:lpstr>Web Application Design</vt:lpstr>
      <vt:lpstr>Web Application Design</vt:lpstr>
      <vt:lpstr>Web Application Design</vt:lpstr>
      <vt:lpstr>Web Application Design</vt:lpstr>
      <vt:lpstr>Web Application Design</vt:lpstr>
      <vt:lpstr>Web Application Design</vt:lpstr>
      <vt:lpstr>Web Application Design</vt:lpstr>
      <vt:lpstr>Web Application Design</vt:lpstr>
      <vt:lpstr>Web Application Design</vt:lpstr>
      <vt:lpstr>Web Application Design</vt:lpstr>
      <vt:lpstr>Web Application Design</vt:lpstr>
      <vt:lpstr>Concurrent Engineering in Software Design</vt:lpstr>
      <vt:lpstr>Design Life-Cycle Management</vt:lpstr>
      <vt:lpstr>REFERENCES</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IV</dc:title>
  <dc:creator>Gouthaman P</dc:creator>
  <cp:lastModifiedBy>Unknown User</cp:lastModifiedBy>
  <cp:revision>1533</cp:revision>
  <dcterms:created xsi:type="dcterms:W3CDTF">2017-03-21T16:05:31Z</dcterms:created>
  <dcterms:modified xsi:type="dcterms:W3CDTF">2020-01-31T08:15:54Z</dcterms:modified>
</cp:coreProperties>
</file>