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7" r:id="rId4"/>
    <p:sldId id="260" r:id="rId5"/>
    <p:sldId id="278" r:id="rId6"/>
    <p:sldId id="261" r:id="rId7"/>
    <p:sldId id="279" r:id="rId8"/>
    <p:sldId id="266" r:id="rId9"/>
    <p:sldId id="268" r:id="rId10"/>
    <p:sldId id="267" r:id="rId11"/>
    <p:sldId id="269" r:id="rId12"/>
    <p:sldId id="265" r:id="rId13"/>
    <p:sldId id="280" r:id="rId14"/>
    <p:sldId id="270" r:id="rId15"/>
    <p:sldId id="271" r:id="rId16"/>
    <p:sldId id="263" r:id="rId17"/>
    <p:sldId id="273" r:id="rId18"/>
    <p:sldId id="264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AB39-3F1C-43CC-B318-EAF911ECDA6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A4FA-94B1-4554-852F-2FC642BC0C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SEPM – Unit V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u="sng" dirty="0" smtClean="0">
                <a:solidFill>
                  <a:srgbClr val="000099"/>
                </a:solidFill>
              </a:rPr>
              <a:t>Week 4 - Schedule</a:t>
            </a:r>
          </a:p>
          <a:p>
            <a:r>
              <a:rPr lang="en-US" sz="3600" dirty="0" smtClean="0">
                <a:solidFill>
                  <a:srgbClr val="000099"/>
                </a:solidFill>
              </a:rPr>
              <a:t>Product Release</a:t>
            </a:r>
          </a:p>
          <a:p>
            <a:r>
              <a:rPr lang="en-US" sz="3600" dirty="0" smtClean="0">
                <a:solidFill>
                  <a:srgbClr val="000099"/>
                </a:solidFill>
              </a:rPr>
              <a:t>Release Planning</a:t>
            </a:r>
          </a:p>
          <a:p>
            <a:r>
              <a:rPr lang="en-US" sz="3600" dirty="0" smtClean="0">
                <a:solidFill>
                  <a:srgbClr val="000099"/>
                </a:solidFill>
              </a:rPr>
              <a:t>Product Release Management Product Implementation </a:t>
            </a:r>
          </a:p>
          <a:p>
            <a:r>
              <a:rPr lang="en-US" sz="3600" dirty="0" smtClean="0">
                <a:solidFill>
                  <a:srgbClr val="000099"/>
                </a:solidFill>
              </a:rPr>
              <a:t>Release Management cycle </a:t>
            </a:r>
          </a:p>
          <a:p>
            <a:r>
              <a:rPr lang="en-US" sz="3600" dirty="0" smtClean="0">
                <a:solidFill>
                  <a:srgbClr val="000099"/>
                </a:solidFill>
              </a:rPr>
              <a:t>User Training</a:t>
            </a:r>
            <a:endParaRPr 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305800" cy="5715000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Release Management</a:t>
            </a:r>
          </a:p>
          <a:p>
            <a:pPr algn="l"/>
            <a:r>
              <a:rPr lang="en-US" sz="3600" b="1" dirty="0" smtClean="0"/>
              <a:t>Scope of Release Management </a:t>
            </a:r>
            <a:r>
              <a:rPr lang="en-US" sz="3600" b="1" dirty="0" smtClean="0"/>
              <a:t>:</a:t>
            </a:r>
            <a:endParaRPr lang="en-US" sz="3600" b="1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3600" b="1" dirty="0"/>
              <a:t>Scope of Release Management</a:t>
            </a:r>
            <a:r>
              <a:rPr lang="en-US" sz="3600" dirty="0"/>
              <a:t> </a:t>
            </a:r>
            <a:r>
              <a:rPr lang="en-US" sz="3600" dirty="0" smtClean="0"/>
              <a:t>-</a:t>
            </a:r>
            <a:r>
              <a:rPr lang="en-US" sz="3600" dirty="0"/>
              <a:t> </a:t>
            </a:r>
            <a:r>
              <a:rPr lang="en-US" sz="3600" b="1" dirty="0"/>
              <a:t>Release Management</a:t>
            </a:r>
            <a:r>
              <a:rPr lang="en-US" sz="3600" dirty="0"/>
              <a:t> undertakes the planning, design, build, configuration and testing of hardware and software to create a set of </a:t>
            </a:r>
            <a:r>
              <a:rPr lang="en-US" sz="3600" b="1" dirty="0"/>
              <a:t>Release</a:t>
            </a:r>
            <a:r>
              <a:rPr lang="en-US" sz="3600" dirty="0"/>
              <a:t> components for a live environment. Activities also cover the planning, preparation and scheduling of a </a:t>
            </a:r>
            <a:r>
              <a:rPr lang="en-US" sz="3600" b="1" dirty="0"/>
              <a:t>Release</a:t>
            </a:r>
            <a:r>
              <a:rPr lang="en-US" sz="3600" dirty="0"/>
              <a:t> to many Customers and locations.</a:t>
            </a:r>
            <a:endParaRPr lang="en-US" sz="11200" dirty="0" smtClean="0">
              <a:solidFill>
                <a:srgbClr val="000099"/>
              </a:solidFill>
            </a:endParaRPr>
          </a:p>
          <a:p>
            <a:pPr algn="just"/>
            <a:endParaRPr lang="en-US" sz="4800" b="1" dirty="0" smtClean="0"/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3058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Release Management</a:t>
            </a:r>
          </a:p>
          <a:p>
            <a:pPr algn="l"/>
            <a:r>
              <a:rPr lang="en-US" sz="3600" b="1" dirty="0" smtClean="0"/>
              <a:t>The best Release Management tools:</a:t>
            </a:r>
            <a:endParaRPr lang="en-US" sz="3600" dirty="0" smtClean="0"/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Automic. Automic helps enterprises drive competitive advantage by automating their IT and business systems – from on-premise to the Cloud, Big Data and the Internet of Things.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BMC </a:t>
            </a:r>
            <a:r>
              <a:rPr lang="en-US" sz="3600" dirty="0"/>
              <a:t>Release Process. </a:t>
            </a:r>
            <a:r>
              <a:rPr lang="en-US" sz="3600" dirty="0" smtClean="0"/>
              <a:t>...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CA </a:t>
            </a:r>
            <a:r>
              <a:rPr lang="en-US" sz="3600" dirty="0"/>
              <a:t>Release. </a:t>
            </a:r>
            <a:r>
              <a:rPr lang="en-US" sz="3600" dirty="0" smtClean="0"/>
              <a:t>...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CA </a:t>
            </a:r>
            <a:r>
              <a:rPr lang="en-US" sz="3600" dirty="0"/>
              <a:t>Release Automation. </a:t>
            </a:r>
            <a:r>
              <a:rPr lang="en-US" sz="3600" dirty="0" smtClean="0"/>
              <a:t>...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Mirco </a:t>
            </a:r>
            <a:r>
              <a:rPr lang="en-US" sz="3600" dirty="0"/>
              <a:t>Focus Release. </a:t>
            </a:r>
            <a:r>
              <a:rPr lang="en-US" sz="3600" dirty="0" smtClean="0"/>
              <a:t>...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Plutora. ...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UrbanCode </a:t>
            </a:r>
            <a:r>
              <a:rPr lang="en-US" sz="3600" dirty="0"/>
              <a:t>Release. </a:t>
            </a:r>
            <a:r>
              <a:rPr lang="en-US" sz="3600" dirty="0" smtClean="0"/>
              <a:t>...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XL </a:t>
            </a:r>
            <a:r>
              <a:rPr lang="en-US" sz="3600" dirty="0"/>
              <a:t>Release.</a:t>
            </a:r>
          </a:p>
          <a:p>
            <a:pPr algn="just"/>
            <a:endParaRPr lang="en-US" sz="4800" b="1" dirty="0" smtClean="0"/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Implementation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3600" b="1" dirty="0"/>
              <a:t>Product implementation</a:t>
            </a:r>
            <a:r>
              <a:rPr lang="en-US" sz="3600" dirty="0"/>
              <a:t> is the first process encountered in the SE engine that begins the movement from the bottom of the </a:t>
            </a:r>
            <a:r>
              <a:rPr lang="en-US" sz="3600" b="1" dirty="0"/>
              <a:t>product</a:t>
            </a:r>
            <a:r>
              <a:rPr lang="en-US" sz="3600" dirty="0"/>
              <a:t> hierarchy up towards the </a:t>
            </a:r>
            <a:r>
              <a:rPr lang="en-US" sz="3600" b="1" dirty="0"/>
              <a:t>Product</a:t>
            </a:r>
            <a:r>
              <a:rPr lang="en-US" sz="3600" dirty="0"/>
              <a:t> Transition Process. </a:t>
            </a:r>
            <a:endParaRPr lang="en-US" sz="3600" dirty="0" smtClean="0"/>
          </a:p>
          <a:p>
            <a:pPr algn="l">
              <a:buFont typeface="Wingdings" pitchFamily="2" charset="2"/>
              <a:buChar char="Ø"/>
            </a:pPr>
            <a:r>
              <a:rPr lang="en-US" sz="3600" dirty="0" smtClean="0"/>
              <a:t>This </a:t>
            </a:r>
            <a:r>
              <a:rPr lang="en-US" sz="3600" dirty="0"/>
              <a:t>is where the plans, designs, analysis, requirements </a:t>
            </a:r>
            <a:r>
              <a:rPr lang="en-US" sz="3600" b="1" dirty="0"/>
              <a:t>development</a:t>
            </a:r>
            <a:r>
              <a:rPr lang="en-US" sz="3600" dirty="0"/>
              <a:t>, and drawings are realized into actual </a:t>
            </a:r>
            <a:r>
              <a:rPr lang="en-US" sz="3600" b="1" dirty="0"/>
              <a:t>products</a:t>
            </a:r>
            <a:r>
              <a:rPr lang="en-US" sz="3600" dirty="0"/>
              <a:t>.</a:t>
            </a:r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Implementation</a:t>
            </a:r>
          </a:p>
          <a:p>
            <a:endParaRPr lang="en-US" sz="3600" dirty="0" smtClean="0">
              <a:solidFill>
                <a:srgbClr val="000099"/>
              </a:solidFill>
            </a:endParaRPr>
          </a:p>
        </p:txBody>
      </p:sp>
      <p:pic>
        <p:nvPicPr>
          <p:cNvPr id="5122" name="Picture 2" descr="C:\Users\welcome\Desktop\Processes-and-activities-of-the-ISO-IEC-29110-software-engineering-Basic-Profile-ISO-IE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096250" cy="5191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Implementation</a:t>
            </a:r>
          </a:p>
          <a:p>
            <a:pPr algn="l"/>
            <a:r>
              <a:rPr lang="en-US" sz="3600" b="1" dirty="0"/>
              <a:t>Here are the steps we'll cover:</a:t>
            </a:r>
            <a:endParaRPr lang="en-US" sz="3600" dirty="0"/>
          </a:p>
          <a:p>
            <a:pPr algn="l"/>
            <a:r>
              <a:rPr lang="en-US" sz="3600" dirty="0" smtClean="0"/>
              <a:t>1. Keep </a:t>
            </a:r>
            <a:r>
              <a:rPr lang="en-US" sz="3600" dirty="0"/>
              <a:t>Vendors Accountable With a Detailed Needs Document.</a:t>
            </a:r>
          </a:p>
          <a:p>
            <a:pPr algn="l"/>
            <a:r>
              <a:rPr lang="en-US" sz="3600" dirty="0" smtClean="0"/>
              <a:t>2. Control </a:t>
            </a:r>
            <a:r>
              <a:rPr lang="en-US" sz="3600" dirty="0"/>
              <a:t>Your Scope—Or It Will Control You.</a:t>
            </a:r>
          </a:p>
          <a:p>
            <a:pPr algn="l"/>
            <a:r>
              <a:rPr lang="en-US" sz="3600" dirty="0" smtClean="0"/>
              <a:t>3. Assign </a:t>
            </a:r>
            <a:r>
              <a:rPr lang="en-US" sz="3600" dirty="0"/>
              <a:t>Realistic Teams to Drive Software Implementation Plan.</a:t>
            </a:r>
          </a:p>
          <a:p>
            <a:pPr algn="l"/>
            <a:r>
              <a:rPr lang="en-US" sz="3600" dirty="0" smtClean="0"/>
              <a:t>4. Generate </a:t>
            </a:r>
            <a:r>
              <a:rPr lang="en-US" sz="3600" dirty="0"/>
              <a:t>User Adoption With a Proactive, Engaging Strategy.</a:t>
            </a:r>
          </a:p>
          <a:p>
            <a:pPr algn="l"/>
            <a:r>
              <a:rPr lang="en-US" sz="3600" dirty="0" smtClean="0"/>
              <a:t>5. Focus </a:t>
            </a:r>
            <a:r>
              <a:rPr lang="en-US" sz="3600" dirty="0"/>
              <a:t>on Continuous Improvement.</a:t>
            </a: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Implementation</a:t>
            </a:r>
          </a:p>
          <a:p>
            <a:pPr algn="l"/>
            <a:r>
              <a:rPr lang="en-US" sz="3600" b="1" dirty="0"/>
              <a:t>5 Key Factors to Implementation Project Success: </a:t>
            </a:r>
            <a:endParaRPr lang="en-US" sz="3600" dirty="0"/>
          </a:p>
          <a:p>
            <a:pPr algn="l"/>
            <a:r>
              <a:rPr lang="en-US" sz="3600" dirty="0" smtClean="0"/>
              <a:t>1. Set </a:t>
            </a:r>
            <a:r>
              <a:rPr lang="en-US" sz="3600" dirty="0"/>
              <a:t>and Manage Realistic Expectations. The process of evaluating requirements and implementing a project is demanding. </a:t>
            </a:r>
          </a:p>
          <a:p>
            <a:pPr algn="l"/>
            <a:r>
              <a:rPr lang="en-US" sz="3600" dirty="0" smtClean="0"/>
              <a:t>2. Establish </a:t>
            </a:r>
            <a:r>
              <a:rPr lang="en-US" sz="3600" dirty="0"/>
              <a:t>Common Goals Among the Team</a:t>
            </a:r>
            <a:r>
              <a:rPr lang="en-US" sz="3600" dirty="0" smtClean="0"/>
              <a:t>.</a:t>
            </a:r>
            <a:endParaRPr lang="en-US" sz="3600" dirty="0"/>
          </a:p>
          <a:p>
            <a:pPr algn="l"/>
            <a:r>
              <a:rPr lang="en-US" sz="3600" dirty="0" smtClean="0"/>
              <a:t>3. Define </a:t>
            </a:r>
            <a:r>
              <a:rPr lang="en-US" sz="3600" dirty="0"/>
              <a:t>a Realistic Budget and Schedule</a:t>
            </a:r>
            <a:r>
              <a:rPr lang="en-US" sz="3600" dirty="0" smtClean="0"/>
              <a:t>.</a:t>
            </a:r>
            <a:endParaRPr lang="en-US" sz="3600" dirty="0"/>
          </a:p>
          <a:p>
            <a:pPr algn="l"/>
            <a:r>
              <a:rPr lang="en-US" sz="3600" dirty="0" smtClean="0"/>
              <a:t>4. Maintain </a:t>
            </a:r>
            <a:r>
              <a:rPr lang="en-US" sz="3600" dirty="0"/>
              <a:t>Management Commitment. </a:t>
            </a:r>
          </a:p>
          <a:p>
            <a:pPr algn="l"/>
            <a:r>
              <a:rPr lang="en-US" sz="3600" dirty="0" smtClean="0"/>
              <a:t>5. Participate </a:t>
            </a:r>
            <a:r>
              <a:rPr lang="en-US" sz="3600" dirty="0"/>
              <a:t>in Executive Level Discourse.</a:t>
            </a: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Release Management cycle</a:t>
            </a:r>
          </a:p>
          <a:p>
            <a:pPr algn="l">
              <a:buFont typeface="Wingdings" pitchFamily="2" charset="2"/>
              <a:buChar char="ü"/>
            </a:pPr>
            <a:r>
              <a:rPr lang="en-US" sz="3600" b="1" dirty="0"/>
              <a:t>Release management</a:t>
            </a:r>
            <a:r>
              <a:rPr lang="en-US" sz="3600" dirty="0"/>
              <a:t> is a software engineering </a:t>
            </a:r>
            <a:r>
              <a:rPr lang="en-US" sz="3600" b="1" dirty="0"/>
              <a:t>process</a:t>
            </a:r>
            <a:r>
              <a:rPr lang="en-US" sz="3600" dirty="0"/>
              <a:t> intended to oversee the </a:t>
            </a:r>
            <a:r>
              <a:rPr lang="en-US" sz="3600" dirty="0" smtClean="0"/>
              <a:t>development, testing</a:t>
            </a:r>
            <a:r>
              <a:rPr lang="en-US" sz="3600" dirty="0"/>
              <a:t>, </a:t>
            </a:r>
            <a:r>
              <a:rPr lang="en-US" sz="3600" dirty="0" smtClean="0"/>
              <a:t> </a:t>
            </a:r>
            <a:r>
              <a:rPr lang="en-US" sz="3600" b="1" dirty="0" smtClean="0"/>
              <a:t>deployment</a:t>
            </a:r>
            <a:r>
              <a:rPr lang="en-US" sz="3600" dirty="0"/>
              <a:t> and </a:t>
            </a:r>
          </a:p>
          <a:p>
            <a:pPr algn="l"/>
            <a:r>
              <a:rPr lang="en-US" sz="3600" dirty="0" smtClean="0"/>
              <a:t>support </a:t>
            </a:r>
            <a:r>
              <a:rPr lang="en-US" sz="3600" dirty="0"/>
              <a:t>of software </a:t>
            </a:r>
            <a:r>
              <a:rPr lang="en-US" sz="3600" dirty="0" smtClean="0"/>
              <a:t>releases.</a:t>
            </a:r>
          </a:p>
          <a:p>
            <a:pPr algn="l">
              <a:buFont typeface="Wingdings" pitchFamily="2" charset="2"/>
              <a:buChar char="ü"/>
            </a:pPr>
            <a:r>
              <a:rPr lang="en-US" sz="3600" b="1" dirty="0" smtClean="0"/>
              <a:t>Release </a:t>
            </a:r>
            <a:r>
              <a:rPr lang="en-US" sz="3600" b="1" dirty="0"/>
              <a:t>management</a:t>
            </a:r>
            <a:r>
              <a:rPr lang="en-US" sz="3600" dirty="0"/>
              <a:t> usually begins in the development </a:t>
            </a:r>
            <a:r>
              <a:rPr lang="en-US" sz="3600" b="1" dirty="0"/>
              <a:t>cycle</a:t>
            </a:r>
            <a:r>
              <a:rPr lang="en-US" sz="3600" dirty="0"/>
              <a:t> with requests for changes or new features. </a:t>
            </a:r>
            <a:endParaRPr lang="en-US" sz="3600" dirty="0" smtClean="0"/>
          </a:p>
          <a:p>
            <a:pPr algn="l">
              <a:buFont typeface="Wingdings" pitchFamily="2" charset="2"/>
              <a:buChar char="ü"/>
            </a:pPr>
            <a:r>
              <a:rPr lang="en-US" sz="3600" dirty="0" smtClean="0"/>
              <a:t>If </a:t>
            </a:r>
            <a:r>
              <a:rPr lang="en-US" sz="3600" dirty="0"/>
              <a:t>the request is approved, the new </a:t>
            </a:r>
            <a:r>
              <a:rPr lang="en-US" sz="3600" b="1" dirty="0"/>
              <a:t>release</a:t>
            </a:r>
            <a:r>
              <a:rPr lang="en-US" sz="3600" dirty="0"/>
              <a:t> is planned and designed.</a:t>
            </a:r>
            <a:endParaRPr lang="en-US" sz="3600" dirty="0" smtClean="0">
              <a:solidFill>
                <a:srgbClr val="000099"/>
              </a:solidFill>
            </a:endParaRPr>
          </a:p>
          <a:p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Release Management cycle</a:t>
            </a:r>
          </a:p>
          <a:p>
            <a:endParaRPr lang="en-US" sz="3600" dirty="0" smtClean="0">
              <a:solidFill>
                <a:srgbClr val="000099"/>
              </a:solidFill>
            </a:endParaRPr>
          </a:p>
        </p:txBody>
      </p:sp>
      <p:pic>
        <p:nvPicPr>
          <p:cNvPr id="1026" name="Picture 2" descr="C:\Users\welcome\Desktop\IC-Release-Management-Cyc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150267"/>
            <a:ext cx="5638800" cy="57077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User Training</a:t>
            </a:r>
          </a:p>
          <a:p>
            <a:pPr algn="l"/>
            <a:r>
              <a:rPr lang="en-US" sz="3600" b="1" dirty="0"/>
              <a:t>Software Release </a:t>
            </a:r>
            <a:r>
              <a:rPr lang="en-US" sz="3600" b="1" dirty="0" smtClean="0"/>
              <a:t> UserTraining:</a:t>
            </a:r>
          </a:p>
          <a:p>
            <a:pPr algn="l">
              <a:buFont typeface="Wingdings" pitchFamily="2" charset="2"/>
              <a:buChar char="Ø"/>
            </a:pPr>
            <a:r>
              <a:rPr lang="en-US" sz="3600" dirty="0" smtClean="0"/>
              <a:t>Examples </a:t>
            </a:r>
            <a:r>
              <a:rPr lang="en-US" sz="3600" dirty="0"/>
              <a:t>of </a:t>
            </a:r>
            <a:r>
              <a:rPr lang="en-US" sz="3600" b="1" dirty="0"/>
              <a:t>training</a:t>
            </a:r>
            <a:r>
              <a:rPr lang="en-US" sz="3600" dirty="0"/>
              <a:t> for end </a:t>
            </a:r>
            <a:r>
              <a:rPr lang="en-US" sz="3600" b="1" dirty="0"/>
              <a:t>users</a:t>
            </a:r>
            <a:r>
              <a:rPr lang="en-US" sz="3600" dirty="0"/>
              <a:t> on new </a:t>
            </a:r>
            <a:r>
              <a:rPr lang="en-US" sz="3600" b="1" dirty="0"/>
              <a:t>releases</a:t>
            </a:r>
            <a:r>
              <a:rPr lang="en-US" sz="3600" dirty="0"/>
              <a:t> of </a:t>
            </a:r>
            <a:r>
              <a:rPr lang="en-US" sz="3600" b="1" dirty="0"/>
              <a:t>software</a:t>
            </a:r>
            <a:r>
              <a:rPr lang="en-US" sz="3600" dirty="0"/>
              <a:t>. </a:t>
            </a:r>
            <a:endParaRPr lang="en-US" sz="3600" dirty="0" smtClean="0"/>
          </a:p>
          <a:p>
            <a:pPr algn="l">
              <a:buFont typeface="Wingdings" pitchFamily="2" charset="2"/>
              <a:buChar char="Ø"/>
            </a:pPr>
            <a:r>
              <a:rPr lang="en-US" sz="3600" b="1" dirty="0" smtClean="0"/>
              <a:t>Software </a:t>
            </a:r>
            <a:r>
              <a:rPr lang="en-US" sz="3600" b="1" dirty="0"/>
              <a:t>Release</a:t>
            </a:r>
            <a:r>
              <a:rPr lang="en-US" sz="3600" dirty="0"/>
              <a:t> Notes Documentation and Templates — Examples of </a:t>
            </a:r>
            <a:r>
              <a:rPr lang="en-US" sz="3600" b="1" dirty="0"/>
              <a:t>release</a:t>
            </a:r>
            <a:r>
              <a:rPr lang="en-US" sz="3600" dirty="0"/>
              <a:t> notes and documentation provided for specific </a:t>
            </a:r>
            <a:r>
              <a:rPr lang="en-US" sz="3600" b="1" dirty="0"/>
              <a:t>software releases</a:t>
            </a:r>
            <a:r>
              <a:rPr lang="en-US" sz="3600" dirty="0"/>
              <a:t>, and templates you can use to create your own </a:t>
            </a:r>
            <a:r>
              <a:rPr lang="en-US" sz="3600" b="1" dirty="0"/>
              <a:t>release</a:t>
            </a:r>
            <a:r>
              <a:rPr lang="en-US" sz="3600" dirty="0"/>
              <a:t> notes.</a:t>
            </a:r>
            <a:endParaRPr lang="en-US" sz="3600" dirty="0" smtClean="0">
              <a:solidFill>
                <a:srgbClr val="000099"/>
              </a:solidFill>
            </a:endParaRPr>
          </a:p>
          <a:p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User Training</a:t>
            </a:r>
          </a:p>
          <a:p>
            <a:pPr algn="l"/>
            <a:r>
              <a:rPr lang="en-US" sz="3600" b="1" dirty="0"/>
              <a:t>Training methods to learn new software and systems</a:t>
            </a:r>
            <a:endParaRPr lang="en-US" sz="3600" dirty="0"/>
          </a:p>
          <a:p>
            <a:pPr algn="l"/>
            <a:r>
              <a:rPr lang="en-US" sz="3600" dirty="0" smtClean="0"/>
              <a:t>1. Trainers </a:t>
            </a:r>
            <a:r>
              <a:rPr lang="en-US" sz="3600" dirty="0"/>
              <a:t>need to know the software or system themselves.</a:t>
            </a:r>
          </a:p>
          <a:p>
            <a:pPr algn="l"/>
            <a:r>
              <a:rPr lang="en-US" sz="3600" dirty="0" smtClean="0"/>
              <a:t>2. Make </a:t>
            </a:r>
            <a:r>
              <a:rPr lang="en-US" sz="3600" dirty="0"/>
              <a:t>training a priority to improve buy-in.</a:t>
            </a:r>
          </a:p>
          <a:p>
            <a:pPr algn="l"/>
            <a:r>
              <a:rPr lang="en-US" sz="3600" dirty="0" smtClean="0"/>
              <a:t>3. Set </a:t>
            </a:r>
            <a:r>
              <a:rPr lang="en-US" sz="3600" dirty="0"/>
              <a:t>clear and realistic deadlines and rollout methods.</a:t>
            </a:r>
          </a:p>
          <a:p>
            <a:pPr algn="l"/>
            <a:r>
              <a:rPr lang="en-US" sz="3600" dirty="0" smtClean="0"/>
              <a:t>4. Use </a:t>
            </a:r>
            <a:r>
              <a:rPr lang="en-US" sz="3600" dirty="0"/>
              <a:t>training incentives for employees to use new software.</a:t>
            </a:r>
          </a:p>
          <a:p>
            <a:pPr algn="l"/>
            <a:r>
              <a:rPr lang="en-US" sz="3600" dirty="0" smtClean="0"/>
              <a:t>5. Pick </a:t>
            </a:r>
            <a:r>
              <a:rPr lang="en-US" sz="3600" dirty="0"/>
              <a:t>the right format for training.</a:t>
            </a:r>
          </a:p>
          <a:p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Release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/>
              <a:t>A </a:t>
            </a:r>
            <a:r>
              <a:rPr lang="en-US" sz="3600" b="1" dirty="0"/>
              <a:t>product release</a:t>
            </a:r>
            <a:r>
              <a:rPr lang="en-US" sz="3600" dirty="0"/>
              <a:t> is the process of launching a new </a:t>
            </a:r>
            <a:r>
              <a:rPr lang="en-US" sz="3600" b="1" dirty="0"/>
              <a:t>product</a:t>
            </a:r>
            <a:r>
              <a:rPr lang="en-US" sz="3600" dirty="0"/>
              <a:t> for a specific market or user base. </a:t>
            </a:r>
            <a:endParaRPr lang="en-US" sz="3600" dirty="0" smtClean="0"/>
          </a:p>
          <a:p>
            <a:pPr algn="l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dirty="0"/>
              <a:t>software development, a </a:t>
            </a:r>
            <a:r>
              <a:rPr lang="en-US" sz="3600" b="1" dirty="0"/>
              <a:t>product release</a:t>
            </a:r>
            <a:r>
              <a:rPr lang="en-US" sz="3600" dirty="0"/>
              <a:t> is sometimes done with a beta version so that core developers/users can assist with debugging and feedback prior to the </a:t>
            </a:r>
            <a:r>
              <a:rPr lang="en-US" sz="3600" b="1" dirty="0"/>
              <a:t>release</a:t>
            </a:r>
            <a:r>
              <a:rPr lang="en-US" sz="3600" dirty="0"/>
              <a:t> of the actual software.</a:t>
            </a:r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User Training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b="1" dirty="0" smtClean="0"/>
              <a:t>User Training</a:t>
            </a:r>
            <a:r>
              <a:rPr lang="en-US" sz="3600" dirty="0"/>
              <a:t> can truly help with implementation of a </a:t>
            </a:r>
            <a:r>
              <a:rPr lang="en-US" sz="3600" b="1" dirty="0"/>
              <a:t>new system</a:t>
            </a:r>
            <a:r>
              <a:rPr lang="en-US" sz="3600" dirty="0"/>
              <a:t> at a company and ensure maximum efficiency right from the start. </a:t>
            </a:r>
            <a:endParaRPr lang="en-US" sz="3600" dirty="0" smtClean="0"/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The </a:t>
            </a:r>
            <a:r>
              <a:rPr lang="en-US" sz="3600" dirty="0"/>
              <a:t>IT provider can </a:t>
            </a:r>
            <a:r>
              <a:rPr lang="en-US" sz="3600" b="1" dirty="0"/>
              <a:t>train users</a:t>
            </a:r>
            <a:r>
              <a:rPr lang="en-US" sz="3600" dirty="0"/>
              <a:t> on their software </a:t>
            </a:r>
            <a:r>
              <a:rPr lang="en-US" sz="3600" b="1" dirty="0"/>
              <a:t>system</a:t>
            </a:r>
            <a:r>
              <a:rPr lang="en-US" sz="3600" dirty="0"/>
              <a:t> in a few hours and can always provide support after implementation if employees have any questions at a later date.</a:t>
            </a:r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User Training</a:t>
            </a:r>
          </a:p>
          <a:p>
            <a:pPr algn="l"/>
            <a:r>
              <a:rPr lang="en-US" sz="3600" b="1" dirty="0"/>
              <a:t>Key Objectives of Training Employees</a:t>
            </a:r>
            <a:endParaRPr lang="en-US" sz="3600" dirty="0"/>
          </a:p>
          <a:p>
            <a:pPr algn="l">
              <a:buFont typeface="Wingdings" pitchFamily="2" charset="2"/>
              <a:buChar char="§"/>
            </a:pPr>
            <a:r>
              <a:rPr lang="en-US" sz="3600" dirty="0"/>
              <a:t>Increase Efficiencies in Processes. The main purpose of training is to ensure that all employees have the technical skills needed to perform the job efficiently and </a:t>
            </a:r>
            <a:r>
              <a:rPr lang="en-US" sz="3600" dirty="0" smtClean="0"/>
              <a:t>smoothly.</a:t>
            </a:r>
          </a:p>
          <a:p>
            <a:pPr algn="l">
              <a:buFont typeface="Wingdings" pitchFamily="2" charset="2"/>
              <a:buChar char="§"/>
            </a:pPr>
            <a:r>
              <a:rPr lang="en-US" sz="3600" dirty="0" smtClean="0"/>
              <a:t>Increase </a:t>
            </a:r>
            <a:r>
              <a:rPr lang="en-US" sz="3600" dirty="0"/>
              <a:t>Motivation and Engagement. </a:t>
            </a:r>
            <a:endParaRPr lang="en-US" sz="3600" dirty="0" smtClean="0"/>
          </a:p>
          <a:p>
            <a:pPr algn="l">
              <a:buFont typeface="Wingdings" pitchFamily="2" charset="2"/>
              <a:buChar char="§"/>
            </a:pPr>
            <a:r>
              <a:rPr lang="en-US" sz="3600" dirty="0" smtClean="0"/>
              <a:t>Reduce </a:t>
            </a:r>
            <a:r>
              <a:rPr lang="en-US" sz="3600" dirty="0"/>
              <a:t>Employee Turnover. </a:t>
            </a:r>
            <a:endParaRPr lang="en-US" sz="3600" dirty="0" smtClean="0"/>
          </a:p>
          <a:p>
            <a:pPr algn="l">
              <a:buFont typeface="Wingdings" pitchFamily="2" charset="2"/>
              <a:buChar char="§"/>
            </a:pPr>
            <a:r>
              <a:rPr lang="en-US" sz="3600" dirty="0" smtClean="0"/>
              <a:t>Upskill Employees.</a:t>
            </a:r>
          </a:p>
          <a:p>
            <a:pPr algn="l">
              <a:buFont typeface="Wingdings" pitchFamily="2" charset="2"/>
              <a:buChar char="§"/>
            </a:pPr>
            <a:r>
              <a:rPr lang="en-US" sz="3600" dirty="0" smtClean="0"/>
              <a:t>Risk </a:t>
            </a:r>
            <a:r>
              <a:rPr lang="en-US" sz="3600" dirty="0"/>
              <a:t>Management.</a:t>
            </a: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"/>
            <a:ext cx="8153400" cy="5943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Release</a:t>
            </a:r>
          </a:p>
          <a:p>
            <a:endParaRPr lang="en-US" sz="3600" dirty="0" smtClean="0">
              <a:solidFill>
                <a:srgbClr val="000099"/>
              </a:solidFill>
            </a:endParaRPr>
          </a:p>
        </p:txBody>
      </p:sp>
      <p:pic>
        <p:nvPicPr>
          <p:cNvPr id="2050" name="Picture 2" descr="C:\Users\welcome\Desktop\product_engineer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914400"/>
            <a:ext cx="7742321" cy="5943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7200"/>
            <a:ext cx="8153400" cy="5715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Release Planning</a:t>
            </a:r>
          </a:p>
          <a:p>
            <a:pPr algn="l">
              <a:buFont typeface="Wingdings" pitchFamily="2" charset="2"/>
              <a:buChar char="q"/>
            </a:pPr>
            <a:r>
              <a:rPr lang="en-US" sz="3600" b="1" dirty="0"/>
              <a:t>Release planning</a:t>
            </a:r>
            <a:r>
              <a:rPr lang="en-US" sz="3600" dirty="0"/>
              <a:t> refers to the </a:t>
            </a:r>
            <a:r>
              <a:rPr lang="en-US" sz="3600" b="1" dirty="0"/>
              <a:t>planning</a:t>
            </a:r>
            <a:r>
              <a:rPr lang="en-US" sz="3600" dirty="0"/>
              <a:t> process that surrounds the </a:t>
            </a:r>
            <a:r>
              <a:rPr lang="en-US" sz="3600" b="1" dirty="0"/>
              <a:t>release</a:t>
            </a:r>
            <a:r>
              <a:rPr lang="en-US" sz="3600" dirty="0"/>
              <a:t> of a </a:t>
            </a:r>
            <a:r>
              <a:rPr lang="en-US" sz="3600" b="1" dirty="0"/>
              <a:t>software</a:t>
            </a:r>
            <a:r>
              <a:rPr lang="en-US" sz="3600" dirty="0"/>
              <a:t> program or technology product. </a:t>
            </a:r>
            <a:endParaRPr lang="en-US" sz="3600" dirty="0" smtClean="0"/>
          </a:p>
          <a:p>
            <a:pPr algn="l">
              <a:buFont typeface="Wingdings" pitchFamily="2" charset="2"/>
              <a:buChar char="q"/>
            </a:pPr>
            <a:r>
              <a:rPr lang="en-US" sz="3600" dirty="0" smtClean="0"/>
              <a:t>It </a:t>
            </a:r>
            <a:r>
              <a:rPr lang="en-US" sz="3600" dirty="0"/>
              <a:t>is critical to ensuring smooth migration from internal testing to a customer use environment.</a:t>
            </a:r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"/>
            <a:ext cx="8153400" cy="5943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Release Planning</a:t>
            </a:r>
          </a:p>
          <a:p>
            <a:endParaRPr lang="en-US" sz="3600" dirty="0" smtClean="0">
              <a:solidFill>
                <a:srgbClr val="000099"/>
              </a:solidFill>
            </a:endParaRPr>
          </a:p>
        </p:txBody>
      </p:sp>
      <p:pic>
        <p:nvPicPr>
          <p:cNvPr id="3074" name="Picture 2" descr="C:\Users\welcome\Desktop\Sources-of-release-planning-In-global-software-engineering-release-planning-is-a-wick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1"/>
            <a:ext cx="69342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305800" cy="5715000"/>
          </a:xfrm>
        </p:spPr>
        <p:txBody>
          <a:bodyPr>
            <a:normAutofit fontScale="32500" lnSpcReduction="20000"/>
          </a:bodyPr>
          <a:lstStyle/>
          <a:p>
            <a:r>
              <a:rPr lang="en-US" sz="11200" dirty="0" smtClean="0">
                <a:solidFill>
                  <a:srgbClr val="000099"/>
                </a:solidFill>
              </a:rPr>
              <a:t>Product Release Management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8000" b="1" dirty="0"/>
              <a:t>Release management</a:t>
            </a:r>
            <a:r>
              <a:rPr lang="en-US" sz="8000" dirty="0"/>
              <a:t> is the process of </a:t>
            </a:r>
            <a:r>
              <a:rPr lang="en-US" sz="8000" b="1" dirty="0"/>
              <a:t>managing</a:t>
            </a:r>
            <a:r>
              <a:rPr lang="en-US" sz="8000" dirty="0"/>
              <a:t>, planning, scheduling and controlling a </a:t>
            </a:r>
            <a:r>
              <a:rPr lang="en-US" sz="8000" b="1" dirty="0"/>
              <a:t>software</a:t>
            </a:r>
            <a:r>
              <a:rPr lang="en-US" sz="8000" dirty="0"/>
              <a:t> build through different stages and environments; including testing and deploying </a:t>
            </a:r>
            <a:r>
              <a:rPr lang="en-US" sz="8000" b="1" dirty="0"/>
              <a:t>software</a:t>
            </a:r>
            <a:r>
              <a:rPr lang="en-US" sz="8000" dirty="0"/>
              <a:t> </a:t>
            </a:r>
            <a:r>
              <a:rPr lang="en-US" sz="8000" dirty="0" smtClean="0"/>
              <a:t>releases.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8000" b="1" dirty="0" smtClean="0"/>
              <a:t>While </a:t>
            </a:r>
            <a:r>
              <a:rPr lang="en-US" sz="8000" b="1" dirty="0"/>
              <a:t>release management processes may vary and should be customized for each organization, there are five primary steps to release management.</a:t>
            </a:r>
            <a:endParaRPr lang="en-US" sz="8000" dirty="0"/>
          </a:p>
          <a:p>
            <a:pPr marL="1371600" indent="-1371600" algn="l"/>
            <a:r>
              <a:rPr lang="en-US" sz="8000" dirty="0" smtClean="0"/>
              <a:t>1.  Plan </a:t>
            </a:r>
            <a:r>
              <a:rPr lang="en-US" sz="8000" dirty="0"/>
              <a:t>release. </a:t>
            </a:r>
          </a:p>
          <a:p>
            <a:pPr marL="1371600" indent="-1371600" algn="l"/>
            <a:r>
              <a:rPr lang="en-US" sz="8000" dirty="0" smtClean="0"/>
              <a:t>2.  Build </a:t>
            </a:r>
            <a:r>
              <a:rPr lang="en-US" sz="8000" dirty="0"/>
              <a:t>release. </a:t>
            </a:r>
          </a:p>
          <a:p>
            <a:pPr marL="1371600" indent="-1371600" algn="l"/>
            <a:r>
              <a:rPr lang="en-US" sz="8000" dirty="0" smtClean="0"/>
              <a:t>3.  User </a:t>
            </a:r>
            <a:r>
              <a:rPr lang="en-US" sz="8000" dirty="0"/>
              <a:t>acceptance testing. </a:t>
            </a:r>
          </a:p>
          <a:p>
            <a:pPr marL="1371600" indent="-1371600" algn="l"/>
            <a:r>
              <a:rPr lang="en-US" sz="8000" dirty="0" smtClean="0"/>
              <a:t>4.  Prepare </a:t>
            </a:r>
            <a:r>
              <a:rPr lang="en-US" sz="8000" dirty="0"/>
              <a:t>release. </a:t>
            </a:r>
          </a:p>
          <a:p>
            <a:pPr marL="1371600" indent="-1371600" algn="l"/>
            <a:r>
              <a:rPr lang="en-US" sz="8000" dirty="0" smtClean="0"/>
              <a:t>5.  Deploy </a:t>
            </a:r>
            <a:r>
              <a:rPr lang="en-US" sz="8000" dirty="0"/>
              <a:t>release.</a:t>
            </a: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8600"/>
            <a:ext cx="8305800" cy="5943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Release Management</a:t>
            </a:r>
          </a:p>
          <a:p>
            <a:endParaRPr lang="en-US" sz="3600" dirty="0" smtClean="0">
              <a:solidFill>
                <a:srgbClr val="000099"/>
              </a:solidFill>
            </a:endParaRP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  <p:pic>
        <p:nvPicPr>
          <p:cNvPr id="4098" name="Picture 2" descr="C:\Users\welcome\Desktop\Change-And-Release-Management-Process-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413438" cy="5636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305800" cy="5715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>
                <a:solidFill>
                  <a:srgbClr val="000099"/>
                </a:solidFill>
              </a:rPr>
              <a:t>Product Release Management</a:t>
            </a:r>
          </a:p>
          <a:p>
            <a:pPr algn="just"/>
            <a:endParaRPr lang="en-US" sz="4800" b="1" dirty="0" smtClean="0"/>
          </a:p>
          <a:p>
            <a:pPr algn="just"/>
            <a:r>
              <a:rPr lang="en-US" sz="9600" b="1" dirty="0" smtClean="0"/>
              <a:t>7 </a:t>
            </a:r>
            <a:r>
              <a:rPr lang="en-US" sz="9600" b="1" dirty="0"/>
              <a:t>Ways to Improve Your Software Release Management</a:t>
            </a:r>
            <a:endParaRPr lang="en-US" sz="9600" dirty="0"/>
          </a:p>
          <a:p>
            <a:pPr marL="742950" indent="-742950" algn="l">
              <a:buFont typeface="+mj-lt"/>
              <a:buAutoNum type="alphaLcPeriod"/>
            </a:pPr>
            <a:r>
              <a:rPr lang="en-US" sz="11200" dirty="0"/>
              <a:t>Understand the current state of release management. ...</a:t>
            </a:r>
          </a:p>
          <a:p>
            <a:pPr marL="742950" indent="-742950" algn="l">
              <a:buFont typeface="+mj-lt"/>
              <a:buAutoNum type="alphaLcPeriod"/>
            </a:pPr>
            <a:r>
              <a:rPr lang="en-US" sz="11200" dirty="0"/>
              <a:t>Establish a regular release cycle. ...</a:t>
            </a:r>
          </a:p>
          <a:p>
            <a:pPr marL="742950" indent="-742950" algn="l">
              <a:buFont typeface="+mj-lt"/>
              <a:buAutoNum type="alphaLcPeriod"/>
            </a:pPr>
            <a:r>
              <a:rPr lang="en-US" sz="11200" dirty="0"/>
              <a:t>Get lightweight processes in place. ...</a:t>
            </a:r>
          </a:p>
          <a:p>
            <a:pPr marL="742950" indent="-742950" algn="l">
              <a:buFont typeface="+mj-lt"/>
              <a:buAutoNum type="alphaLcPeriod"/>
            </a:pPr>
            <a:r>
              <a:rPr lang="en-US" sz="11200" dirty="0"/>
              <a:t>Establish a release infrastructure early. ...</a:t>
            </a:r>
          </a:p>
          <a:p>
            <a:pPr marL="742950" indent="-742950" algn="l">
              <a:buFont typeface="+mj-lt"/>
              <a:buAutoNum type="alphaLcPeriod"/>
            </a:pPr>
            <a:r>
              <a:rPr lang="en-US" sz="11200" dirty="0"/>
              <a:t>Automate and standardize as much as you can. ...</a:t>
            </a:r>
          </a:p>
          <a:p>
            <a:pPr marL="742950" indent="-742950" algn="l">
              <a:buFont typeface="+mj-lt"/>
              <a:buAutoNum type="alphaLcPeriod"/>
            </a:pPr>
            <a:r>
              <a:rPr lang="en-US" sz="11200" dirty="0"/>
              <a:t>Establish positive expectations. ...</a:t>
            </a:r>
          </a:p>
          <a:p>
            <a:pPr marL="742950" indent="-742950" algn="l">
              <a:buFont typeface="+mj-lt"/>
              <a:buAutoNum type="alphaLcPeriod"/>
            </a:pPr>
            <a:r>
              <a:rPr lang="en-US" sz="11200" dirty="0"/>
              <a:t>Invest in people.</a:t>
            </a: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305800" cy="5715000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rgbClr val="000099"/>
                </a:solidFill>
              </a:rPr>
              <a:t>Product Release Management</a:t>
            </a:r>
          </a:p>
          <a:p>
            <a:pPr algn="l"/>
            <a:r>
              <a:rPr lang="en-US" sz="3600" b="1" dirty="0" smtClean="0"/>
              <a:t>Release </a:t>
            </a:r>
            <a:r>
              <a:rPr lang="en-US" sz="3600" b="1" dirty="0"/>
              <a:t>and </a:t>
            </a:r>
            <a:r>
              <a:rPr lang="en-US" sz="3600" b="1" dirty="0" smtClean="0"/>
              <a:t>Change Management:</a:t>
            </a:r>
            <a:endParaRPr lang="en-US" sz="3600" b="1" dirty="0" smtClean="0">
              <a:solidFill>
                <a:srgbClr val="000099"/>
              </a:solidFill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3600" b="1" dirty="0"/>
              <a:t>Change Management</a:t>
            </a:r>
            <a:r>
              <a:rPr lang="en-US" sz="3600" dirty="0"/>
              <a:t> is a governance process, the role of the </a:t>
            </a:r>
            <a:r>
              <a:rPr lang="en-US" sz="3600" b="1" dirty="0"/>
              <a:t>Change Manager</a:t>
            </a:r>
            <a:r>
              <a:rPr lang="en-US" sz="3600" dirty="0"/>
              <a:t> is to review, authorise and schedule the </a:t>
            </a:r>
            <a:r>
              <a:rPr lang="en-US" sz="3600" b="1" dirty="0"/>
              <a:t>Change</a:t>
            </a:r>
            <a:r>
              <a:rPr lang="en-US" sz="3600" dirty="0"/>
              <a:t>. </a:t>
            </a:r>
            <a:endParaRPr lang="en-US" sz="3600" dirty="0" smtClean="0"/>
          </a:p>
          <a:p>
            <a:pPr algn="l">
              <a:buFont typeface="Wingdings" pitchFamily="2" charset="2"/>
              <a:buChar char="ü"/>
            </a:pPr>
            <a:r>
              <a:rPr lang="en-US" sz="3600" b="1" dirty="0" smtClean="0"/>
              <a:t>Release </a:t>
            </a:r>
            <a:r>
              <a:rPr lang="en-US" sz="3600" b="1" dirty="0"/>
              <a:t>Management</a:t>
            </a:r>
            <a:r>
              <a:rPr lang="en-US" sz="3600" dirty="0"/>
              <a:t> is an installation process. It works with the support of </a:t>
            </a:r>
            <a:r>
              <a:rPr lang="en-US" sz="3600" b="1" dirty="0"/>
              <a:t>Change Management</a:t>
            </a:r>
            <a:r>
              <a:rPr lang="en-US" sz="3600" dirty="0"/>
              <a:t> to builds, tests and deploy new or updated services into the live environment.</a:t>
            </a:r>
            <a:endParaRPr lang="en-US" sz="3600" dirty="0" smtClean="0">
              <a:solidFill>
                <a:srgbClr val="000099"/>
              </a:solidFill>
            </a:endParaRPr>
          </a:p>
          <a:p>
            <a:endParaRPr lang="en-US" sz="11200" dirty="0" smtClean="0">
              <a:solidFill>
                <a:srgbClr val="000099"/>
              </a:solidFill>
            </a:endParaRPr>
          </a:p>
          <a:p>
            <a:pPr algn="just"/>
            <a:endParaRPr lang="en-US" sz="4800" b="1" dirty="0" smtClean="0"/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  <a:p>
            <a:pPr algn="l"/>
            <a:endParaRPr lang="en-US" sz="3600" dirty="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454</Words>
  <Application>Microsoft Office PowerPoint</Application>
  <PresentationFormat>On-screen Show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SEPM – Unit V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SEPM – Unit V</dc:title>
  <dc:creator>welcome</dc:creator>
  <cp:lastModifiedBy>welcome</cp:lastModifiedBy>
  <cp:revision>23</cp:revision>
  <dcterms:created xsi:type="dcterms:W3CDTF">2020-04-14T11:16:45Z</dcterms:created>
  <dcterms:modified xsi:type="dcterms:W3CDTF">2020-04-14T15:13:20Z</dcterms:modified>
</cp:coreProperties>
</file>