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5" r:id="rId4"/>
    <p:sldId id="266" r:id="rId5"/>
    <p:sldId id="259" r:id="rId6"/>
    <p:sldId id="267" r:id="rId7"/>
    <p:sldId id="260" r:id="rId8"/>
    <p:sldId id="268" r:id="rId9"/>
    <p:sldId id="269" r:id="rId10"/>
    <p:sldId id="261" r:id="rId11"/>
    <p:sldId id="270" r:id="rId12"/>
    <p:sldId id="271" r:id="rId13"/>
    <p:sldId id="262" r:id="rId14"/>
    <p:sldId id="277" r:id="rId15"/>
    <p:sldId id="272" r:id="rId16"/>
    <p:sldId id="263" r:id="rId17"/>
    <p:sldId id="273" r:id="rId18"/>
    <p:sldId id="264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F9E98-4822-4F75-96CD-3685AE557529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B12C-1562-48C4-B3AD-44D92FD19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70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5B12C-1562-48C4-B3AD-44D92FD1929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0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47AC-E82F-43DA-9079-FFC45D41A89E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8502-4FA4-43EA-8BCD-4EADC556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plication_software" TargetMode="External"/><Relationship Id="rId2" Type="http://schemas.openxmlformats.org/officeDocument/2006/relationships/hyperlink" Target="https://en.wikipedia.org/wiki/Computer_syste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ailability" TargetMode="External"/><Relationship Id="rId2" Type="http://schemas.openxmlformats.org/officeDocument/2006/relationships/hyperlink" Target="https://en.wikipedia.org/wiki/Monolithic_syste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ckdoor_(computing)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zlo_Belady" TargetMode="External"/><Relationship Id="rId2" Type="http://schemas.openxmlformats.org/officeDocument/2006/relationships/hyperlink" Target="https://en.wikipedia.org/wiki/Meir_Manny_Lehma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Software_evolu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nvariant_work_rate&amp;action=edit&amp;redlink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192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SEPM – Unit 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19200"/>
            <a:ext cx="7315200" cy="510540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000099"/>
                </a:solidFill>
              </a:rPr>
              <a:t>Week 5 - Schedule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Basics of software maintenance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Changing a Software System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Lehman Laws for software maintenance and evolution of large systems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Legacy Systems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Software Maintenance Prediction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Components of Software Maintenance Framework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Maintenance Cost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077200" cy="6172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Legacy Systems</a:t>
            </a:r>
            <a:endParaRPr lang="en-US" sz="2400" b="1" dirty="0" smtClean="0">
              <a:solidFill>
                <a:srgbClr val="000099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>
                <a:solidFill>
                  <a:schemeClr val="tx2"/>
                </a:solidFill>
              </a:rPr>
              <a:t>A legacy system</a:t>
            </a:r>
            <a:r>
              <a:rPr lang="en-IN" sz="2800" b="1" dirty="0"/>
              <a:t> is an </a:t>
            </a:r>
            <a:r>
              <a:rPr lang="en-IN" sz="2800" b="1" dirty="0">
                <a:solidFill>
                  <a:srgbClr val="0070C0"/>
                </a:solidFill>
              </a:rPr>
              <a:t>old method</a:t>
            </a:r>
            <a:r>
              <a:rPr lang="en-IN" sz="2800" b="1" dirty="0"/>
              <a:t>, technology, </a:t>
            </a:r>
            <a:r>
              <a:rPr lang="en-IN" sz="2800" b="1" dirty="0">
                <a:hlinkClick r:id="rId2" tooltip="Computer system"/>
              </a:rPr>
              <a:t>computer system</a:t>
            </a:r>
            <a:r>
              <a:rPr lang="en-IN" sz="2800" b="1" dirty="0"/>
              <a:t>, or </a:t>
            </a:r>
            <a:r>
              <a:rPr lang="en-IN" sz="2800" b="1" dirty="0">
                <a:hlinkClick r:id="rId3" tooltip="Application software"/>
              </a:rPr>
              <a:t>application program</a:t>
            </a:r>
            <a:r>
              <a:rPr lang="en-IN" sz="2800" b="1" dirty="0"/>
              <a:t>, "of, relating to, or being a previous or </a:t>
            </a:r>
            <a:r>
              <a:rPr lang="en-IN" sz="2800" b="1" dirty="0" smtClean="0"/>
              <a:t>out dated </a:t>
            </a:r>
            <a:r>
              <a:rPr lang="en-IN" sz="2800" b="1" dirty="0"/>
              <a:t>computer system</a:t>
            </a:r>
            <a:r>
              <a:rPr lang="en-IN" sz="2800" b="1" dirty="0" smtClean="0"/>
              <a:t>,"</a:t>
            </a:r>
            <a:r>
              <a:rPr lang="en-IN" sz="2800" b="1" dirty="0"/>
              <a:t> yet still in use. </a:t>
            </a:r>
            <a:endParaRPr lang="en-IN" sz="28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 smtClean="0"/>
              <a:t>Often </a:t>
            </a:r>
            <a:r>
              <a:rPr lang="en-IN" sz="2800" b="1" dirty="0"/>
              <a:t>referencing a system as "</a:t>
            </a:r>
            <a:r>
              <a:rPr lang="en-IN" sz="2800" b="1" dirty="0">
                <a:solidFill>
                  <a:srgbClr val="0070C0"/>
                </a:solidFill>
              </a:rPr>
              <a:t>legacy</a:t>
            </a:r>
            <a:r>
              <a:rPr lang="en-IN" sz="2800" b="1" dirty="0"/>
              <a:t>" means that it paved the way for the standards that would follow it. </a:t>
            </a:r>
            <a:endParaRPr lang="en-IN" sz="28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 smtClean="0"/>
              <a:t>This </a:t>
            </a:r>
            <a:r>
              <a:rPr lang="en-IN" sz="2800" b="1" dirty="0"/>
              <a:t>can also imply that the system is out of date or in need of replacement</a:t>
            </a:r>
            <a:r>
              <a:rPr lang="en-IN" sz="2800" b="1" dirty="0" smtClean="0"/>
              <a:t>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/>
              <a:t>Examples</a:t>
            </a:r>
            <a:r>
              <a:rPr lang="en-IN" sz="2800" dirty="0"/>
              <a:t> include hardware in power plants, manufacturing machines controlled by computers running </a:t>
            </a:r>
            <a:r>
              <a:rPr lang="en-IN" sz="2800" b="1" dirty="0"/>
              <a:t>MS-DOS</a:t>
            </a:r>
            <a:r>
              <a:rPr lang="en-IN" sz="2800" dirty="0"/>
              <a:t>, or </a:t>
            </a:r>
            <a:r>
              <a:rPr lang="en-IN" sz="2800" dirty="0" err="1"/>
              <a:t>outdated</a:t>
            </a:r>
            <a:r>
              <a:rPr lang="en-IN" sz="2800" dirty="0"/>
              <a:t> </a:t>
            </a:r>
            <a:r>
              <a:rPr lang="en-IN" sz="2800" b="1" dirty="0"/>
              <a:t>financial systems</a:t>
            </a:r>
            <a:endParaRPr lang="en-US" sz="2800" b="1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10600" cy="6477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Legacy Systems</a:t>
            </a:r>
          </a:p>
          <a:p>
            <a:pPr algn="l"/>
            <a:r>
              <a:rPr lang="en-IN" sz="2800" dirty="0"/>
              <a:t>Organizations can have </a:t>
            </a:r>
            <a:r>
              <a:rPr lang="en-IN" sz="2800" b="1" dirty="0"/>
              <a:t>compelling reasons for keeping a legacy system</a:t>
            </a:r>
            <a:r>
              <a:rPr lang="en-IN" sz="2800" dirty="0"/>
              <a:t>, such as:</a:t>
            </a:r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en-IN" sz="2800" dirty="0"/>
              <a:t>The </a:t>
            </a:r>
            <a:r>
              <a:rPr lang="en-IN" sz="2800" b="1" dirty="0"/>
              <a:t>system works satisfactorily</a:t>
            </a:r>
            <a:r>
              <a:rPr lang="en-IN" sz="2800" dirty="0"/>
              <a:t>, and the owner sees </a:t>
            </a:r>
            <a:r>
              <a:rPr lang="en-IN" sz="2800" b="1" dirty="0"/>
              <a:t>no reason to change </a:t>
            </a:r>
            <a:r>
              <a:rPr lang="en-IN" sz="2800" dirty="0" smtClean="0"/>
              <a:t>it.</a:t>
            </a:r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en-IN" sz="2800" dirty="0" smtClean="0"/>
              <a:t>The </a:t>
            </a:r>
            <a:r>
              <a:rPr lang="en-IN" sz="2800" b="1" dirty="0"/>
              <a:t>costs of redesigning </a:t>
            </a:r>
            <a:r>
              <a:rPr lang="en-IN" sz="2800" dirty="0"/>
              <a:t>or replacing the system are </a:t>
            </a:r>
            <a:r>
              <a:rPr lang="en-IN" sz="2800" b="1" dirty="0"/>
              <a:t>prohibitive because it is large</a:t>
            </a:r>
            <a:r>
              <a:rPr lang="en-IN" sz="2800" dirty="0"/>
              <a:t>, </a:t>
            </a:r>
            <a:r>
              <a:rPr lang="en-IN" sz="2800" dirty="0">
                <a:hlinkClick r:id="rId2" tooltip="Monolithic system"/>
              </a:rPr>
              <a:t>monolithic</a:t>
            </a:r>
            <a:r>
              <a:rPr lang="en-IN" sz="2800" dirty="0"/>
              <a:t>, and/or </a:t>
            </a:r>
            <a:r>
              <a:rPr lang="en-IN" sz="2800" b="1" dirty="0" smtClean="0"/>
              <a:t>complex</a:t>
            </a:r>
            <a:r>
              <a:rPr lang="en-IN" sz="2800" dirty="0" smtClean="0"/>
              <a:t>.</a:t>
            </a:r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en-IN" sz="2800" dirty="0" smtClean="0"/>
              <a:t>Retraining </a:t>
            </a:r>
            <a:r>
              <a:rPr lang="en-IN" sz="2800" dirty="0"/>
              <a:t>on a </a:t>
            </a:r>
            <a:r>
              <a:rPr lang="en-IN" sz="2800" b="1" dirty="0"/>
              <a:t>new system </a:t>
            </a:r>
            <a:r>
              <a:rPr lang="en-IN" sz="2800" dirty="0"/>
              <a:t>would be </a:t>
            </a:r>
            <a:r>
              <a:rPr lang="en-IN" sz="2800" b="1" dirty="0"/>
              <a:t>costly</a:t>
            </a:r>
            <a:r>
              <a:rPr lang="en-IN" sz="2800" dirty="0"/>
              <a:t> in lost </a:t>
            </a:r>
            <a:r>
              <a:rPr lang="en-IN" sz="2800" b="1" dirty="0"/>
              <a:t>time and money</a:t>
            </a:r>
            <a:r>
              <a:rPr lang="en-IN" sz="2800" dirty="0"/>
              <a:t>, compared to the anticipated appreciable benefits of replacing it </a:t>
            </a:r>
            <a:endParaRPr lang="en-IN" sz="2800" dirty="0" smtClean="0"/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en-IN" sz="2800" dirty="0" smtClean="0"/>
              <a:t>The </a:t>
            </a:r>
            <a:r>
              <a:rPr lang="en-IN" sz="2800" dirty="0"/>
              <a:t>system requires </a:t>
            </a:r>
            <a:r>
              <a:rPr lang="en-IN" sz="2800" b="1" dirty="0"/>
              <a:t>near-constant</a:t>
            </a:r>
            <a:r>
              <a:rPr lang="en-IN" sz="2800" dirty="0"/>
              <a:t> </a:t>
            </a:r>
            <a:r>
              <a:rPr lang="en-IN" sz="2800" dirty="0">
                <a:hlinkClick r:id="rId3" tooltip="Availability"/>
              </a:rPr>
              <a:t>availability</a:t>
            </a:r>
            <a:r>
              <a:rPr lang="en-IN" sz="2800" dirty="0"/>
              <a:t>, so it cannot be </a:t>
            </a:r>
            <a:r>
              <a:rPr lang="en-IN" sz="2800" b="1" dirty="0"/>
              <a:t>taken out of service</a:t>
            </a:r>
            <a:r>
              <a:rPr lang="en-IN" sz="2800" dirty="0"/>
              <a:t>, and the cost of designing a new </a:t>
            </a:r>
            <a:r>
              <a:rPr lang="en-IN" sz="2800" dirty="0" smtClean="0"/>
              <a:t>system. </a:t>
            </a:r>
            <a:endParaRPr lang="en-US" sz="28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6324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Legacy Systems</a:t>
            </a:r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en-IN" sz="2800" dirty="0" smtClean="0"/>
              <a:t>The </a:t>
            </a:r>
            <a:r>
              <a:rPr lang="en-IN" sz="2800" dirty="0"/>
              <a:t>way that the system works is not well understood. Such a situation can occur when the </a:t>
            </a:r>
            <a:r>
              <a:rPr lang="en-IN" sz="2800" b="1" dirty="0"/>
              <a:t>designers of the system</a:t>
            </a:r>
            <a:r>
              <a:rPr lang="en-IN" sz="2800" dirty="0"/>
              <a:t> have </a:t>
            </a:r>
            <a:r>
              <a:rPr lang="en-IN" sz="2800" b="1" dirty="0"/>
              <a:t>left</a:t>
            </a:r>
            <a:r>
              <a:rPr lang="en-IN" sz="2800" dirty="0"/>
              <a:t> the </a:t>
            </a:r>
            <a:r>
              <a:rPr lang="en-IN" sz="2800" dirty="0" smtClean="0"/>
              <a:t>organization.</a:t>
            </a:r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en-IN" sz="2800" dirty="0" smtClean="0"/>
              <a:t>The </a:t>
            </a:r>
            <a:r>
              <a:rPr lang="en-IN" sz="2800" b="1" dirty="0"/>
              <a:t>user expects that the system </a:t>
            </a:r>
            <a:r>
              <a:rPr lang="en-IN" sz="2800" dirty="0"/>
              <a:t>can easily be </a:t>
            </a:r>
            <a:r>
              <a:rPr lang="en-IN" sz="2800" b="1" dirty="0"/>
              <a:t>replaced</a:t>
            </a:r>
            <a:r>
              <a:rPr lang="en-IN" sz="2800" dirty="0"/>
              <a:t> when this becomes </a:t>
            </a:r>
            <a:r>
              <a:rPr lang="en-IN" sz="2800" b="1" dirty="0" smtClean="0"/>
              <a:t>necessary</a:t>
            </a:r>
            <a:r>
              <a:rPr lang="en-IN" sz="2800" dirty="0" smtClean="0"/>
              <a:t>.</a:t>
            </a:r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en-IN" sz="2800" b="1" dirty="0" smtClean="0"/>
              <a:t>Newer </a:t>
            </a:r>
            <a:r>
              <a:rPr lang="en-IN" sz="2800" b="1" dirty="0"/>
              <a:t>systems </a:t>
            </a:r>
            <a:r>
              <a:rPr lang="en-IN" sz="2800" dirty="0"/>
              <a:t>perform </a:t>
            </a:r>
            <a:r>
              <a:rPr lang="en-IN" sz="2800" dirty="0" smtClean="0"/>
              <a:t>undesirable secondary </a:t>
            </a:r>
            <a:r>
              <a:rPr lang="en-IN" sz="2800" dirty="0"/>
              <a:t>functions such as </a:t>
            </a:r>
            <a:r>
              <a:rPr lang="en-IN" sz="2800" i="1" dirty="0"/>
              <a:t>a</a:t>
            </a:r>
            <a:r>
              <a:rPr lang="en-IN" sz="2800" dirty="0"/>
              <a:t>) </a:t>
            </a:r>
            <a:r>
              <a:rPr lang="en-IN" sz="2800" b="1" dirty="0"/>
              <a:t>tracking and reporting </a:t>
            </a:r>
            <a:r>
              <a:rPr lang="en-IN" sz="2800" dirty="0"/>
              <a:t>of user activity and/or </a:t>
            </a:r>
            <a:r>
              <a:rPr lang="en-IN" sz="2800" i="1" dirty="0"/>
              <a:t>b</a:t>
            </a:r>
            <a:r>
              <a:rPr lang="en-IN" sz="2800" dirty="0"/>
              <a:t>) </a:t>
            </a:r>
            <a:r>
              <a:rPr lang="en-IN" sz="2800" b="1" dirty="0"/>
              <a:t>automatic updating </a:t>
            </a:r>
            <a:r>
              <a:rPr lang="en-IN" sz="2800" dirty="0"/>
              <a:t>that creates "</a:t>
            </a:r>
            <a:r>
              <a:rPr lang="en-IN" sz="2800" dirty="0">
                <a:hlinkClick r:id="rId2" tooltip="Backdoor (computing)"/>
              </a:rPr>
              <a:t>back-door</a:t>
            </a:r>
            <a:r>
              <a:rPr lang="en-IN" sz="2800" dirty="0"/>
              <a:t>" security vulnerabilities and leaves end users dependent on the good faith and honesty of the vendor providing the updates. </a:t>
            </a:r>
            <a:endParaRPr lang="en-US" sz="28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609600"/>
            <a:ext cx="7315200" cy="5715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Software Maintenance Prediction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b="1" dirty="0"/>
              <a:t>Software maintenance prediction</a:t>
            </a:r>
            <a:r>
              <a:rPr lang="en-IN" sz="2800" dirty="0"/>
              <a:t> refers to the study of </a:t>
            </a:r>
            <a:r>
              <a:rPr lang="en-IN" sz="2800" b="1" dirty="0"/>
              <a:t>software</a:t>
            </a:r>
            <a:r>
              <a:rPr lang="en-IN" sz="2800" dirty="0"/>
              <a:t> maintainability, </a:t>
            </a:r>
            <a:endParaRPr lang="en-IN" sz="28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/>
              <a:t>the </a:t>
            </a:r>
            <a:r>
              <a:rPr lang="en-IN" sz="2800" dirty="0"/>
              <a:t>modifications in the </a:t>
            </a:r>
            <a:r>
              <a:rPr lang="en-IN" sz="2800" b="1" dirty="0"/>
              <a:t>software</a:t>
            </a:r>
            <a:r>
              <a:rPr lang="en-IN" sz="2800" dirty="0"/>
              <a:t> system, and </a:t>
            </a:r>
            <a:endParaRPr lang="en-IN" sz="28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/>
              <a:t>the</a:t>
            </a:r>
            <a:r>
              <a:rPr lang="en-IN" sz="2800" dirty="0"/>
              <a:t> </a:t>
            </a:r>
            <a:r>
              <a:rPr lang="en-IN" sz="2800" b="1" dirty="0"/>
              <a:t>maintenance</a:t>
            </a:r>
            <a:r>
              <a:rPr lang="en-IN" sz="2800" dirty="0"/>
              <a:t> costs that are required to maintain the </a:t>
            </a:r>
            <a:r>
              <a:rPr lang="en-IN" sz="2800" b="1" dirty="0"/>
              <a:t>software</a:t>
            </a:r>
            <a:r>
              <a:rPr lang="en-IN" sz="2800" dirty="0"/>
              <a:t> </a:t>
            </a:r>
            <a:r>
              <a:rPr lang="en-IN" sz="2800" dirty="0" smtClean="0"/>
              <a:t>system.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/>
              <a:t>Various</a:t>
            </a:r>
            <a:r>
              <a:rPr lang="en-IN" sz="2800" dirty="0"/>
              <a:t> </a:t>
            </a:r>
            <a:r>
              <a:rPr lang="en-IN" sz="2800" b="1" dirty="0"/>
              <a:t>maintenance predictions</a:t>
            </a:r>
            <a:r>
              <a:rPr lang="en-IN" sz="2800" dirty="0"/>
              <a:t> and the questions associated with them.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"/>
            <a:ext cx="7315200" cy="6324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Software Maintenance Prediction</a:t>
            </a:r>
            <a:endParaRPr lang="en-US" sz="2800" b="1" dirty="0">
              <a:solidFill>
                <a:srgbClr val="000099"/>
              </a:solidFill>
            </a:endParaRPr>
          </a:p>
          <a:p>
            <a:pPr algn="l"/>
            <a:r>
              <a:rPr lang="en-IN" sz="2800" i="1" dirty="0"/>
              <a:t>Predictive maintenance architecture</a:t>
            </a:r>
            <a:endParaRPr lang="en-IN" sz="2800" dirty="0"/>
          </a:p>
          <a:p>
            <a:pPr algn="l"/>
            <a:endParaRPr lang="en-US" sz="2800" b="1" dirty="0" smtClean="0">
              <a:solidFill>
                <a:srgbClr val="000099"/>
              </a:solidFill>
            </a:endParaRPr>
          </a:p>
        </p:txBody>
      </p:sp>
      <p:pic>
        <p:nvPicPr>
          <p:cNvPr id="4" name="Picture 3" descr="C:\Users\GAYATHRI\Desktop\SRM_Mano\SEPM\Predictive-Maintenance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2390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1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"/>
            <a:ext cx="7315200" cy="6096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Software Maintenance Prediction</a:t>
            </a:r>
          </a:p>
          <a:p>
            <a:pPr algn="l"/>
            <a:endParaRPr lang="en-US" sz="2800" dirty="0" smtClean="0">
              <a:solidFill>
                <a:srgbClr val="000099"/>
              </a:solidFill>
            </a:endParaRPr>
          </a:p>
        </p:txBody>
      </p:sp>
      <p:pic>
        <p:nvPicPr>
          <p:cNvPr id="4" name="Picture 3" descr="https://ecomputernotes.com/images/Software-Maintenance-Predic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6858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534400" cy="6553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Components of Software Maintenance Framework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/>
              <a:t>IEEE provides a </a:t>
            </a:r>
            <a:r>
              <a:rPr lang="en-IN" sz="2800" b="1" dirty="0"/>
              <a:t>framework for sequential maintenance process</a:t>
            </a:r>
            <a:r>
              <a:rPr lang="en-IN" sz="2800" dirty="0"/>
              <a:t> activities. </a:t>
            </a:r>
            <a:endParaRPr lang="en-IN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/>
              <a:t>It </a:t>
            </a:r>
            <a:r>
              <a:rPr lang="en-IN" sz="2800" dirty="0"/>
              <a:t>can be used in </a:t>
            </a:r>
            <a:r>
              <a:rPr lang="en-IN" sz="2800" b="1" dirty="0"/>
              <a:t>iterative manner </a:t>
            </a:r>
            <a:r>
              <a:rPr lang="en-IN" sz="2800" dirty="0"/>
              <a:t>and can be extended so that customized items and processes can be included.</a:t>
            </a:r>
          </a:p>
          <a:p>
            <a:pPr algn="l"/>
            <a:endParaRPr lang="en-US" sz="2800" b="1" dirty="0" smtClean="0">
              <a:solidFill>
                <a:srgbClr val="000099"/>
              </a:solidFill>
            </a:endParaRPr>
          </a:p>
        </p:txBody>
      </p:sp>
      <p:pic>
        <p:nvPicPr>
          <p:cNvPr id="4" name="Picture 3" descr="Maintenance Activiti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858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534400" cy="6553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Components of Software Maintenance Framework</a:t>
            </a:r>
          </a:p>
          <a:p>
            <a:pPr algn="l"/>
            <a:r>
              <a:rPr lang="en-IN" sz="2800" b="1" dirty="0">
                <a:solidFill>
                  <a:schemeClr val="tx2"/>
                </a:solidFill>
              </a:rPr>
              <a:t>A Component-Oriented Software Lifecycle</a:t>
            </a:r>
          </a:p>
          <a:p>
            <a:pPr algn="l"/>
            <a:endParaRPr lang="en-US" sz="2800" b="1" dirty="0" smtClean="0">
              <a:solidFill>
                <a:srgbClr val="000099"/>
              </a:solidFill>
            </a:endParaRPr>
          </a:p>
        </p:txBody>
      </p:sp>
      <p:pic>
        <p:nvPicPr>
          <p:cNvPr id="5" name="Picture 4" descr="https://www.researchgate.net/profile/Theo_Meijler/publication/242298321/figure/fig2/AS:669536701399040@1536641397021/A-Component-Oriented-Software-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5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096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Maintenance Cost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b="1" dirty="0"/>
              <a:t>Software maintenance cost</a:t>
            </a:r>
            <a:r>
              <a:rPr lang="en-IN" sz="2800" dirty="0"/>
              <a:t> is derived from the changes made to </a:t>
            </a:r>
            <a:r>
              <a:rPr lang="en-IN" sz="2800" b="1" dirty="0"/>
              <a:t>software</a:t>
            </a:r>
            <a:r>
              <a:rPr lang="en-IN" sz="2800" dirty="0"/>
              <a:t> after it has been delivered to the end </a:t>
            </a:r>
            <a:r>
              <a:rPr lang="en-IN" sz="2800" dirty="0" smtClean="0"/>
              <a:t>user.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/>
              <a:t>Perfective</a:t>
            </a:r>
            <a:r>
              <a:rPr lang="en-IN" sz="2800" dirty="0"/>
              <a:t> </a:t>
            </a:r>
            <a:r>
              <a:rPr lang="en-IN" sz="2800" b="1" dirty="0"/>
              <a:t>maintenance</a:t>
            </a:r>
            <a:r>
              <a:rPr lang="en-IN" sz="2800" dirty="0"/>
              <a:t> – </a:t>
            </a:r>
            <a:r>
              <a:rPr lang="en-IN" sz="2800" b="1" dirty="0"/>
              <a:t>costs</a:t>
            </a:r>
            <a:r>
              <a:rPr lang="en-IN" sz="2800" dirty="0"/>
              <a:t> due to improving or enhancing a </a:t>
            </a:r>
            <a:r>
              <a:rPr lang="en-IN" sz="2800" b="1" dirty="0"/>
              <a:t>software</a:t>
            </a:r>
            <a:r>
              <a:rPr lang="en-IN" sz="2800" dirty="0"/>
              <a:t> solution to improve overall performance (generally 5% of </a:t>
            </a:r>
            <a:r>
              <a:rPr lang="en-IN" sz="2800" b="1" dirty="0"/>
              <a:t>software maintenance costs</a:t>
            </a:r>
            <a:r>
              <a:rPr lang="en-IN" sz="2800" dirty="0" smtClean="0"/>
              <a:t>)</a:t>
            </a:r>
          </a:p>
          <a:p>
            <a:pPr algn="l"/>
            <a:r>
              <a:rPr lang="en-IN" sz="2800" b="1" dirty="0"/>
              <a:t>Cost of </a:t>
            </a:r>
            <a:r>
              <a:rPr lang="en-IN" sz="2800" b="1" dirty="0" smtClean="0"/>
              <a:t>Maintenance: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 smtClean="0"/>
              <a:t>Reports </a:t>
            </a:r>
            <a:r>
              <a:rPr lang="en-IN" sz="2800" dirty="0"/>
              <a:t>suggest that the cost of maintenance is high</a:t>
            </a:r>
            <a:r>
              <a:rPr lang="en-IN" sz="2800" dirty="0" smtClean="0"/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 smtClean="0"/>
              <a:t> </a:t>
            </a:r>
            <a:r>
              <a:rPr lang="en-IN" sz="2800" dirty="0"/>
              <a:t>A study on estimating software maintenance found that the cost of maintenance is as high as 67% of the cost of entire software process cycle.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096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Maintenance Cost</a:t>
            </a:r>
          </a:p>
          <a:p>
            <a:pPr algn="l"/>
            <a:r>
              <a:rPr lang="en-IN" sz="2800" b="1" dirty="0" smtClean="0"/>
              <a:t>Cost </a:t>
            </a:r>
            <a:r>
              <a:rPr lang="en-IN" sz="2800" b="1" dirty="0"/>
              <a:t>of </a:t>
            </a:r>
            <a:r>
              <a:rPr lang="en-IN" sz="2800" b="1" dirty="0" smtClean="0"/>
              <a:t>Maintenance:</a:t>
            </a:r>
            <a:endParaRPr lang="en-US" sz="2800" b="1" dirty="0">
              <a:solidFill>
                <a:srgbClr val="000099"/>
              </a:solidFill>
            </a:endParaRPr>
          </a:p>
        </p:txBody>
      </p:sp>
      <p:pic>
        <p:nvPicPr>
          <p:cNvPr id="4" name="Picture 3" descr="Maintenance Cost Ch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34200" cy="5248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7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609600"/>
            <a:ext cx="7315200" cy="5715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Basics of software maintenance</a:t>
            </a: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800" dirty="0"/>
              <a:t>Software Maintenance is the </a:t>
            </a:r>
            <a:r>
              <a:rPr lang="en-IN" sz="2800" b="1" dirty="0"/>
              <a:t>process of modifying a software product </a:t>
            </a:r>
            <a:r>
              <a:rPr lang="en-IN" sz="2800" dirty="0"/>
              <a:t>after it has been </a:t>
            </a:r>
            <a:r>
              <a:rPr lang="en-IN" sz="2800" b="1" dirty="0"/>
              <a:t>delivered to the customer</a:t>
            </a:r>
            <a:r>
              <a:rPr lang="en-IN" sz="2800" dirty="0"/>
              <a:t>. </a:t>
            </a:r>
            <a:endParaRPr lang="en-IN" sz="2800" dirty="0" smtClean="0"/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800" dirty="0" smtClean="0"/>
              <a:t>The </a:t>
            </a:r>
            <a:r>
              <a:rPr lang="en-IN" sz="2800" dirty="0"/>
              <a:t>main purpose of software maintenance is to </a:t>
            </a:r>
            <a:r>
              <a:rPr lang="en-IN" sz="2800" b="1" dirty="0"/>
              <a:t>modify</a:t>
            </a:r>
            <a:r>
              <a:rPr lang="en-IN" sz="2800" dirty="0"/>
              <a:t> and </a:t>
            </a:r>
            <a:r>
              <a:rPr lang="en-IN" sz="2800" b="1" dirty="0"/>
              <a:t>update software application </a:t>
            </a:r>
            <a:r>
              <a:rPr lang="en-IN" sz="2800" dirty="0"/>
              <a:t>after delivery to </a:t>
            </a:r>
            <a:r>
              <a:rPr lang="en-IN" sz="2800" b="1" dirty="0"/>
              <a:t>correct faults </a:t>
            </a:r>
            <a:r>
              <a:rPr lang="en-IN" sz="2800" dirty="0"/>
              <a:t>and to </a:t>
            </a:r>
            <a:r>
              <a:rPr lang="en-IN" sz="2800" b="1" dirty="0"/>
              <a:t>improve performance</a:t>
            </a:r>
            <a:r>
              <a:rPr lang="en-IN" sz="2800" dirty="0"/>
              <a:t>.</a:t>
            </a:r>
          </a:p>
          <a:p>
            <a:pPr algn="l"/>
            <a:r>
              <a:rPr lang="en-IN" sz="2800" dirty="0"/>
              <a:t/>
            </a:r>
            <a:br>
              <a:rPr lang="en-IN" sz="2800" dirty="0"/>
            </a:b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096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Maintenance Cost</a:t>
            </a:r>
          </a:p>
          <a:p>
            <a:pPr algn="l"/>
            <a:r>
              <a:rPr lang="en-IN" sz="2800" b="1" dirty="0">
                <a:solidFill>
                  <a:schemeClr val="tx2"/>
                </a:solidFill>
              </a:rPr>
              <a:t>Real-world factors affecting Maintenance Cost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The standard age of any software is considered up to 10 to 15 </a:t>
            </a:r>
            <a:r>
              <a:rPr lang="en-IN" sz="2800" dirty="0" smtClean="0"/>
              <a:t>years.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/>
              <a:t>Older </a:t>
            </a:r>
            <a:r>
              <a:rPr lang="en-IN" sz="2800" dirty="0" err="1"/>
              <a:t>softwares</a:t>
            </a:r>
            <a:r>
              <a:rPr lang="en-IN" sz="2800" dirty="0"/>
              <a:t>, which were meant to work on slow machines with less memory and storage capacity cannot keep themselves challenging against newly coming enhanced </a:t>
            </a:r>
            <a:r>
              <a:rPr lang="en-IN" sz="2800" dirty="0" err="1"/>
              <a:t>softwares</a:t>
            </a:r>
            <a:r>
              <a:rPr lang="en-IN" sz="2800" dirty="0"/>
              <a:t> on modern hardware.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As technology advances, it becomes costly to maintain old software.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Most maintenance engineers are newbie and use trial and error method to rectify problem.</a:t>
            </a:r>
          </a:p>
          <a:p>
            <a:pPr algn="l"/>
            <a:endParaRPr lang="en-US" sz="2800" dirty="0" smtClean="0">
              <a:solidFill>
                <a:srgbClr val="000099"/>
              </a:solidFill>
            </a:endParaRPr>
          </a:p>
          <a:p>
            <a:pPr algn="l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096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Maintenance Cost</a:t>
            </a:r>
          </a:p>
          <a:p>
            <a:pPr algn="l"/>
            <a:r>
              <a:rPr lang="en-IN" sz="2800" b="1" dirty="0">
                <a:solidFill>
                  <a:schemeClr val="tx2"/>
                </a:solidFill>
              </a:rPr>
              <a:t>Real-world factors affecting Maintenance Cost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/>
              <a:t>Often</a:t>
            </a:r>
            <a:r>
              <a:rPr lang="en-IN" sz="2800" dirty="0"/>
              <a:t>, changes made can easily hurt the original structure of the software, making it hard for any subsequent changes.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Changes are often left undocumented which may cause more conflicts in future.</a:t>
            </a:r>
          </a:p>
          <a:p>
            <a:pPr algn="l"/>
            <a:r>
              <a:rPr lang="en-IN" sz="2800" b="1" dirty="0">
                <a:solidFill>
                  <a:schemeClr val="tx2"/>
                </a:solidFill>
              </a:rPr>
              <a:t>Software-end factors affecting Maintenance Cost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/>
              <a:t>Structure of Software Program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/>
              <a:t>Programming Language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/>
              <a:t>Dependence on external environment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/>
              <a:t>Staff reliability and availability</a:t>
            </a:r>
          </a:p>
          <a:p>
            <a:pPr algn="l"/>
            <a:endParaRPr lang="en-US" sz="2800" dirty="0" smtClean="0">
              <a:solidFill>
                <a:srgbClr val="000099"/>
              </a:solidFill>
            </a:endParaRPr>
          </a:p>
          <a:p>
            <a:pPr algn="l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609600"/>
            <a:ext cx="7315200" cy="5943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Basics of software maintenance</a:t>
            </a:r>
          </a:p>
          <a:p>
            <a:pPr algn="l"/>
            <a:r>
              <a:rPr lang="en-IN" sz="2800" b="1" dirty="0">
                <a:solidFill>
                  <a:schemeClr val="tx2"/>
                </a:solidFill>
              </a:rPr>
              <a:t>Need for Maintenance </a:t>
            </a:r>
            <a:r>
              <a:rPr lang="en-IN" sz="2800" b="1" dirty="0" smtClean="0">
                <a:solidFill>
                  <a:schemeClr val="tx2"/>
                </a:solidFill>
              </a:rPr>
              <a:t>:- </a:t>
            </a:r>
          </a:p>
          <a:p>
            <a:pPr algn="l"/>
            <a:r>
              <a:rPr lang="en-IN" sz="2400" b="1" dirty="0" smtClean="0">
                <a:solidFill>
                  <a:schemeClr val="tx2"/>
                </a:solidFill>
              </a:rPr>
              <a:t>Software </a:t>
            </a:r>
            <a:r>
              <a:rPr lang="en-IN" sz="2400" b="1" dirty="0">
                <a:solidFill>
                  <a:schemeClr val="tx2"/>
                </a:solidFill>
              </a:rPr>
              <a:t>Maintenance must be performed in order to: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b="1" dirty="0"/>
              <a:t>Correct </a:t>
            </a:r>
            <a:r>
              <a:rPr lang="en-IN" sz="2800" b="1" dirty="0" smtClean="0"/>
              <a:t>faults</a:t>
            </a:r>
            <a:r>
              <a:rPr lang="en-IN" sz="2800" dirty="0" smtClean="0"/>
              <a:t>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b="1" dirty="0" smtClean="0"/>
              <a:t>Improve </a:t>
            </a:r>
            <a:r>
              <a:rPr lang="en-IN" sz="2800" b="1" dirty="0"/>
              <a:t>the </a:t>
            </a:r>
            <a:r>
              <a:rPr lang="en-IN" sz="2800" b="1" dirty="0" smtClean="0"/>
              <a:t>design</a:t>
            </a:r>
            <a:r>
              <a:rPr lang="en-IN" sz="2800" dirty="0" smtClean="0"/>
              <a:t>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/>
              <a:t>Implement enhancements.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/>
              <a:t>Interface </a:t>
            </a:r>
            <a:r>
              <a:rPr lang="en-IN" sz="2800" dirty="0"/>
              <a:t>with other </a:t>
            </a:r>
            <a:r>
              <a:rPr lang="en-IN" sz="2800" dirty="0" smtClean="0"/>
              <a:t>systems.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b="1" dirty="0" smtClean="0"/>
              <a:t>Accommodate </a:t>
            </a:r>
            <a:r>
              <a:rPr lang="en-IN" sz="2800" b="1" dirty="0"/>
              <a:t>programs </a:t>
            </a:r>
            <a:r>
              <a:rPr lang="en-IN" sz="2800" dirty="0"/>
              <a:t>so that different hardware, </a:t>
            </a:r>
            <a:r>
              <a:rPr lang="en-IN" sz="2800" b="1" dirty="0"/>
              <a:t>software</a:t>
            </a:r>
            <a:r>
              <a:rPr lang="en-IN" sz="2800" dirty="0"/>
              <a:t>, system features, and telecommunications facilities can be </a:t>
            </a:r>
            <a:r>
              <a:rPr lang="en-IN" sz="2800" dirty="0" smtClean="0"/>
              <a:t>used.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/>
              <a:t>Migrate </a:t>
            </a:r>
            <a:r>
              <a:rPr lang="en-IN" sz="2800" b="1" dirty="0"/>
              <a:t>legacy </a:t>
            </a:r>
            <a:r>
              <a:rPr lang="en-IN" sz="2800" b="1" dirty="0" smtClean="0"/>
              <a:t>software </a:t>
            </a:r>
            <a:r>
              <a:rPr lang="en-IN" sz="2000" dirty="0" smtClean="0"/>
              <a:t>(</a:t>
            </a:r>
            <a:r>
              <a:rPr lang="en-IN" sz="2000" dirty="0"/>
              <a:t>old and </a:t>
            </a:r>
            <a:r>
              <a:rPr lang="en-IN" sz="2000" dirty="0" err="1"/>
              <a:t>outdated</a:t>
            </a:r>
            <a:r>
              <a:rPr lang="en-IN" sz="2000" dirty="0"/>
              <a:t> </a:t>
            </a:r>
            <a:r>
              <a:rPr lang="en-IN" sz="2000" dirty="0" smtClean="0"/>
              <a:t>program).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/>
              <a:t>Retire</a:t>
            </a:r>
            <a:r>
              <a:rPr lang="en-IN" sz="2800" dirty="0"/>
              <a:t> </a:t>
            </a:r>
            <a:r>
              <a:rPr lang="en-IN" sz="2800" b="1" dirty="0"/>
              <a:t>software</a:t>
            </a:r>
            <a:r>
              <a:rPr lang="en-IN" sz="2800" dirty="0"/>
              <a:t>.</a:t>
            </a:r>
          </a:p>
          <a:p>
            <a:pPr algn="l"/>
            <a:r>
              <a:rPr lang="en-IN" sz="2800" dirty="0"/>
              <a:t/>
            </a:r>
            <a:br>
              <a:rPr lang="en-IN" sz="2800" dirty="0"/>
            </a:br>
            <a:endParaRPr lang="en-US" sz="28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"/>
            <a:ext cx="7848600" cy="6248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Basics of software maintenance</a:t>
            </a:r>
          </a:p>
          <a:p>
            <a:pPr algn="l"/>
            <a:r>
              <a:rPr lang="en-IN" sz="2800" b="1" dirty="0" smtClean="0"/>
              <a:t>Categories </a:t>
            </a:r>
            <a:r>
              <a:rPr lang="en-IN" sz="2800" b="1" dirty="0"/>
              <a:t>of Software </a:t>
            </a:r>
            <a:r>
              <a:rPr lang="en-IN" sz="2800" b="1" dirty="0" smtClean="0"/>
              <a:t>Maintenance:–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Maintenance can be divided into the following:</a:t>
            </a:r>
          </a:p>
          <a:p>
            <a:pPr marL="457200" indent="-457200" algn="l" fontAlgn="base">
              <a:buFont typeface="Wingdings" pitchFamily="2" charset="2"/>
              <a:buChar char="Ø"/>
            </a:pPr>
            <a:r>
              <a:rPr lang="en-IN" sz="2800" dirty="0"/>
              <a:t> </a:t>
            </a:r>
            <a:r>
              <a:rPr lang="en-IN" sz="2800" b="1" dirty="0" smtClean="0"/>
              <a:t>Corrective </a:t>
            </a:r>
            <a:r>
              <a:rPr lang="en-IN" sz="2800" b="1" dirty="0"/>
              <a:t>maintenance</a:t>
            </a:r>
            <a:r>
              <a:rPr lang="en-IN" sz="2800" b="1" dirty="0" smtClean="0"/>
              <a:t>: </a:t>
            </a:r>
            <a:r>
              <a:rPr lang="en-IN" sz="2800" dirty="0"/>
              <a:t>rectify some bugs observed while the system is in use</a:t>
            </a:r>
            <a:r>
              <a:rPr lang="en-IN" sz="2800" dirty="0" smtClean="0"/>
              <a:t>.</a:t>
            </a:r>
            <a:endParaRPr lang="en-IN" sz="2800" dirty="0"/>
          </a:p>
          <a:p>
            <a:pPr marL="457200" lvl="0" indent="-457200" algn="l" fontAlgn="base">
              <a:buFont typeface="Wingdings" pitchFamily="2" charset="2"/>
              <a:buChar char="Ø"/>
            </a:pPr>
            <a:r>
              <a:rPr lang="en-IN" sz="2800" b="1" dirty="0"/>
              <a:t>Adaptive </a:t>
            </a:r>
            <a:r>
              <a:rPr lang="en-IN" sz="2800" b="1" dirty="0" smtClean="0"/>
              <a:t>maintenance: </a:t>
            </a:r>
            <a:r>
              <a:rPr lang="en-IN" sz="2800" dirty="0"/>
              <a:t>modifications and </a:t>
            </a:r>
            <a:r>
              <a:rPr lang="en-IN" sz="2800" dirty="0" err="1"/>
              <a:t>updations</a:t>
            </a:r>
            <a:r>
              <a:rPr lang="en-IN" sz="2800" dirty="0"/>
              <a:t> when the customers need the product to run on </a:t>
            </a:r>
            <a:r>
              <a:rPr lang="en-IN" sz="2800" b="1" dirty="0"/>
              <a:t>new platforms</a:t>
            </a:r>
            <a:r>
              <a:rPr lang="en-IN" sz="2800" dirty="0"/>
              <a:t>, on new </a:t>
            </a:r>
            <a:r>
              <a:rPr lang="en-IN" sz="2800" b="1" dirty="0" smtClean="0"/>
              <a:t>OS</a:t>
            </a:r>
            <a:r>
              <a:rPr lang="en-IN" sz="2800" dirty="0" smtClean="0"/>
              <a:t>.</a:t>
            </a:r>
            <a:endParaRPr lang="en-IN" sz="2800" dirty="0"/>
          </a:p>
          <a:p>
            <a:pPr marL="457200" lvl="0" indent="-457200" algn="l" fontAlgn="base">
              <a:buFont typeface="Wingdings" pitchFamily="2" charset="2"/>
              <a:buChar char="Ø"/>
            </a:pPr>
            <a:r>
              <a:rPr lang="en-IN" sz="2800" b="1" dirty="0"/>
              <a:t>Perfective maintenance</a:t>
            </a:r>
            <a:r>
              <a:rPr lang="en-IN" sz="2800" b="1" dirty="0" smtClean="0"/>
              <a:t>:</a:t>
            </a:r>
            <a:r>
              <a:rPr lang="en-IN" sz="2800" dirty="0" smtClean="0"/>
              <a:t> </a:t>
            </a:r>
            <a:r>
              <a:rPr lang="en-IN" sz="2800" dirty="0"/>
              <a:t>to support the new features that the users want </a:t>
            </a:r>
            <a:endParaRPr lang="en-IN" sz="2800" dirty="0" smtClean="0"/>
          </a:p>
          <a:p>
            <a:pPr marL="457200" lvl="0" indent="-457200" algn="l" fontAlgn="base">
              <a:buFont typeface="Wingdings" pitchFamily="2" charset="2"/>
              <a:buChar char="Ø"/>
            </a:pPr>
            <a:r>
              <a:rPr lang="en-IN" sz="2800" b="1" dirty="0" smtClean="0"/>
              <a:t>Preventive maintenance: </a:t>
            </a:r>
            <a:r>
              <a:rPr lang="en-IN" sz="2800" dirty="0"/>
              <a:t>includes modifications and </a:t>
            </a:r>
            <a:r>
              <a:rPr lang="en-IN" sz="2800" dirty="0" err="1"/>
              <a:t>updations</a:t>
            </a:r>
            <a:r>
              <a:rPr lang="en-IN" sz="2800" dirty="0"/>
              <a:t> to prevent </a:t>
            </a:r>
            <a:r>
              <a:rPr lang="en-IN" sz="2800" b="1" dirty="0"/>
              <a:t>future problems </a:t>
            </a:r>
            <a:r>
              <a:rPr lang="en-IN" sz="2800" dirty="0"/>
              <a:t>of the </a:t>
            </a:r>
            <a:r>
              <a:rPr lang="en-IN" sz="2800" dirty="0" smtClean="0"/>
              <a:t>software.</a:t>
            </a:r>
            <a:r>
              <a:rPr lang="en-IN" sz="2800" dirty="0"/>
              <a:t/>
            </a:r>
            <a:br>
              <a:rPr lang="en-IN" sz="2800" dirty="0"/>
            </a:br>
            <a:endParaRPr lang="en-US" sz="28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609600"/>
            <a:ext cx="7315200" cy="5715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Changing a Software System</a:t>
            </a:r>
          </a:p>
          <a:p>
            <a:endParaRPr lang="en-US" sz="2400" b="1" dirty="0" smtClean="0">
              <a:solidFill>
                <a:srgbClr val="000099"/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n-IN" sz="2800" dirty="0"/>
              <a:t>The changes may be </a:t>
            </a:r>
            <a:r>
              <a:rPr lang="en-IN" sz="2800" b="1" dirty="0"/>
              <a:t>simple changes </a:t>
            </a:r>
            <a:r>
              <a:rPr lang="en-IN" sz="2800" dirty="0"/>
              <a:t>to </a:t>
            </a:r>
            <a:r>
              <a:rPr lang="en-IN" sz="2800" b="1" dirty="0"/>
              <a:t>correct coding errors</a:t>
            </a:r>
            <a:r>
              <a:rPr lang="en-IN" sz="2800" dirty="0"/>
              <a:t>, </a:t>
            </a:r>
            <a:endParaRPr lang="en-IN" sz="2800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en-IN" sz="2800" dirty="0" smtClean="0"/>
              <a:t>more </a:t>
            </a:r>
            <a:r>
              <a:rPr lang="en-IN" sz="2800" dirty="0"/>
              <a:t>extensive changes to </a:t>
            </a:r>
            <a:r>
              <a:rPr lang="en-IN" sz="2800" b="1" dirty="0"/>
              <a:t>correct design errors</a:t>
            </a:r>
            <a:r>
              <a:rPr lang="en-IN" sz="2800" dirty="0"/>
              <a:t> or </a:t>
            </a:r>
            <a:endParaRPr lang="en-IN" sz="2800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en-IN" sz="2800" dirty="0" smtClean="0"/>
              <a:t>significant </a:t>
            </a:r>
            <a:r>
              <a:rPr lang="en-IN" sz="2800" dirty="0"/>
              <a:t>enhancements to </a:t>
            </a:r>
            <a:r>
              <a:rPr lang="en-IN" sz="2800" b="1" dirty="0"/>
              <a:t>correct specification errors</a:t>
            </a:r>
            <a:r>
              <a:rPr lang="en-IN" sz="2800" dirty="0"/>
              <a:t> or </a:t>
            </a:r>
            <a:endParaRPr lang="en-IN" sz="2800" dirty="0" smtClean="0"/>
          </a:p>
          <a:p>
            <a:pPr marL="457200" indent="-457200" algn="l">
              <a:buFont typeface="Courier New" pitchFamily="49" charset="0"/>
              <a:buChar char="o"/>
            </a:pPr>
            <a:r>
              <a:rPr lang="en-IN" sz="2800" dirty="0" smtClean="0"/>
              <a:t>accommodate </a:t>
            </a:r>
            <a:r>
              <a:rPr lang="en-IN" sz="2800" b="1" dirty="0"/>
              <a:t>new requirements</a:t>
            </a:r>
            <a:r>
              <a:rPr lang="en-IN" sz="2800" dirty="0"/>
              <a:t>.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"/>
            <a:ext cx="8001000" cy="6096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Changing a Software System</a:t>
            </a:r>
          </a:p>
          <a:p>
            <a:pPr algn="l"/>
            <a:r>
              <a:rPr lang="en-IN" sz="2400" b="1" dirty="0" smtClean="0">
                <a:solidFill>
                  <a:schemeClr val="tx2"/>
                </a:solidFill>
              </a:rPr>
              <a:t>Software </a:t>
            </a:r>
            <a:r>
              <a:rPr lang="en-IN" sz="2400" b="1" dirty="0">
                <a:solidFill>
                  <a:schemeClr val="tx2"/>
                </a:solidFill>
              </a:rPr>
              <a:t>change is inevitable </a:t>
            </a:r>
            <a:r>
              <a:rPr lang="en-IN" sz="2400" b="1" dirty="0" smtClean="0">
                <a:solidFill>
                  <a:schemeClr val="tx2"/>
                </a:solidFill>
              </a:rPr>
              <a:t>:–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b="1" dirty="0" smtClean="0"/>
              <a:t>New </a:t>
            </a:r>
            <a:r>
              <a:rPr lang="en-IN" sz="2400" b="1" dirty="0"/>
              <a:t>requirements </a:t>
            </a:r>
            <a:r>
              <a:rPr lang="en-IN" sz="2400" dirty="0"/>
              <a:t>emerge when the software is </a:t>
            </a:r>
            <a:r>
              <a:rPr lang="en-IN" sz="2400" dirty="0" smtClean="0"/>
              <a:t>used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/>
              <a:t>business environment </a:t>
            </a:r>
            <a:r>
              <a:rPr lang="en-IN" sz="2400" dirty="0" smtClean="0"/>
              <a:t>changes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 smtClean="0"/>
              <a:t>Errors </a:t>
            </a:r>
            <a:r>
              <a:rPr lang="en-IN" sz="2400" dirty="0"/>
              <a:t>must be </a:t>
            </a:r>
            <a:r>
              <a:rPr lang="en-IN" sz="2400" b="1" dirty="0"/>
              <a:t>repaired</a:t>
            </a:r>
            <a:r>
              <a:rPr lang="en-IN" sz="2400" dirty="0"/>
              <a:t> </a:t>
            </a:r>
            <a:endParaRPr lang="en-IN" sz="2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b="1" dirty="0" smtClean="0"/>
              <a:t>New </a:t>
            </a:r>
            <a:r>
              <a:rPr lang="en-IN" sz="2400" b="1" dirty="0"/>
              <a:t>equipment </a:t>
            </a:r>
            <a:r>
              <a:rPr lang="en-IN" sz="2400" dirty="0"/>
              <a:t>must be </a:t>
            </a:r>
            <a:r>
              <a:rPr lang="en-IN" sz="2400" dirty="0" smtClean="0"/>
              <a:t>accommodated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/>
              <a:t>performance</a:t>
            </a:r>
            <a:r>
              <a:rPr lang="en-IN" sz="2400" dirty="0"/>
              <a:t> or </a:t>
            </a:r>
            <a:r>
              <a:rPr lang="en-IN" sz="2400" b="1" dirty="0"/>
              <a:t>reliability</a:t>
            </a:r>
            <a:r>
              <a:rPr lang="en-IN" sz="2400" dirty="0"/>
              <a:t> may have to be </a:t>
            </a:r>
            <a:r>
              <a:rPr lang="en-IN" sz="2400" dirty="0" smtClean="0"/>
              <a:t>improved</a:t>
            </a:r>
          </a:p>
          <a:p>
            <a:pPr algn="l"/>
            <a:r>
              <a:rPr lang="en-IN" sz="2400" dirty="0" smtClean="0">
                <a:solidFill>
                  <a:schemeClr val="tx2"/>
                </a:solidFill>
              </a:rPr>
              <a:t>A </a:t>
            </a:r>
            <a:r>
              <a:rPr lang="en-IN" sz="2400" dirty="0">
                <a:solidFill>
                  <a:schemeClr val="tx2"/>
                </a:solidFill>
              </a:rPr>
              <a:t>key problem for organizations is implementing and managing change to their legacy </a:t>
            </a:r>
            <a:r>
              <a:rPr lang="en-IN" sz="2400" dirty="0" smtClean="0">
                <a:solidFill>
                  <a:schemeClr val="tx2"/>
                </a:solidFill>
              </a:rPr>
              <a:t>systems </a:t>
            </a:r>
            <a:r>
              <a:rPr lang="en-IN" sz="2400" dirty="0"/>
              <a:t>• </a:t>
            </a:r>
            <a:r>
              <a:rPr lang="en-IN" sz="2400" dirty="0" smtClean="0"/>
              <a:t>Project </a:t>
            </a:r>
          </a:p>
          <a:p>
            <a:pPr algn="l"/>
            <a:r>
              <a:rPr lang="en-IN" sz="2400" dirty="0" smtClean="0"/>
              <a:t>– A </a:t>
            </a:r>
            <a:r>
              <a:rPr lang="en-IN" sz="2400" dirty="0"/>
              <a:t>change to your </a:t>
            </a:r>
            <a:r>
              <a:rPr lang="en-IN" sz="2400" dirty="0" smtClean="0"/>
              <a:t>project</a:t>
            </a:r>
          </a:p>
          <a:p>
            <a:pPr algn="l"/>
            <a:r>
              <a:rPr lang="en-IN" sz="2400" dirty="0" smtClean="0"/>
              <a:t> </a:t>
            </a:r>
            <a:r>
              <a:rPr lang="en-IN" sz="2400" dirty="0"/>
              <a:t>– A change to someone else’s project </a:t>
            </a:r>
            <a:endParaRPr lang="en-IN" sz="2400" dirty="0" smtClean="0"/>
          </a:p>
          <a:p>
            <a:pPr algn="l"/>
            <a:r>
              <a:rPr lang="en-IN" sz="2400" dirty="0" smtClean="0"/>
              <a:t>• </a:t>
            </a:r>
            <a:r>
              <a:rPr lang="en-IN" sz="2400" dirty="0"/>
              <a:t>Another team in your class </a:t>
            </a:r>
            <a:endParaRPr lang="en-IN" sz="2400" dirty="0" smtClean="0"/>
          </a:p>
          <a:p>
            <a:pPr algn="l"/>
            <a:r>
              <a:rPr lang="en-IN" sz="2400" dirty="0" smtClean="0"/>
              <a:t>• </a:t>
            </a:r>
            <a:r>
              <a:rPr lang="en-IN" sz="2400" dirty="0"/>
              <a:t>Another team from 2000 </a:t>
            </a:r>
            <a:endParaRPr lang="en-IN" sz="2400" dirty="0" smtClean="0"/>
          </a:p>
          <a:p>
            <a:pPr algn="l"/>
            <a:r>
              <a:rPr lang="en-IN" sz="2400" dirty="0" smtClean="0"/>
              <a:t>• </a:t>
            </a:r>
            <a:r>
              <a:rPr lang="en-IN" sz="2400" dirty="0"/>
              <a:t>Another team from 1990 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"/>
            <a:ext cx="7315200" cy="6019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Lehman Laws for software maintenance and evolution of large systems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/>
              <a:t>T</a:t>
            </a:r>
            <a:r>
              <a:rPr lang="en-IN" sz="2800" dirty="0" smtClean="0"/>
              <a:t>he</a:t>
            </a:r>
            <a:r>
              <a:rPr lang="en-IN" sz="2800" dirty="0"/>
              <a:t> </a:t>
            </a:r>
            <a:r>
              <a:rPr lang="en-IN" sz="2800" b="1" dirty="0"/>
              <a:t>laws of software evolution</a:t>
            </a:r>
            <a:r>
              <a:rPr lang="en-IN" sz="2800" dirty="0"/>
              <a:t> refer to a series of </a:t>
            </a:r>
            <a:r>
              <a:rPr lang="en-IN" sz="2800" dirty="0" smtClean="0"/>
              <a:t>laws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 smtClean="0"/>
              <a:t>that</a:t>
            </a:r>
            <a:r>
              <a:rPr lang="en-IN" sz="2800" dirty="0"/>
              <a:t> </a:t>
            </a:r>
            <a:r>
              <a:rPr lang="en-IN" sz="2800" dirty="0">
                <a:hlinkClick r:id="rId2" tooltip="Meir Manny Lehman"/>
              </a:rPr>
              <a:t>Lehman</a:t>
            </a:r>
            <a:r>
              <a:rPr lang="en-IN" sz="2800" dirty="0"/>
              <a:t> and </a:t>
            </a:r>
            <a:r>
              <a:rPr lang="en-IN" sz="2800" dirty="0" err="1">
                <a:hlinkClick r:id="rId3" tooltip="Laszlo Belady"/>
              </a:rPr>
              <a:t>Belady</a:t>
            </a:r>
            <a:r>
              <a:rPr lang="en-IN" sz="2800" dirty="0"/>
              <a:t> formulated starting in 1974 with respect to </a:t>
            </a:r>
            <a:r>
              <a:rPr lang="en-IN" sz="2800" dirty="0">
                <a:hlinkClick r:id="rId4" tooltip="Software evolution"/>
              </a:rPr>
              <a:t>software </a:t>
            </a:r>
            <a:r>
              <a:rPr lang="en-IN" sz="2800" dirty="0" smtClean="0">
                <a:hlinkClick r:id="rId4" tooltip="Software evolution"/>
              </a:rPr>
              <a:t>evolution</a:t>
            </a:r>
            <a:r>
              <a:rPr lang="en-IN" sz="2800" dirty="0" smtClean="0"/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 smtClean="0"/>
              <a:t>The </a:t>
            </a:r>
            <a:r>
              <a:rPr lang="en-IN" sz="2800" b="1" dirty="0"/>
              <a:t>laws describe a balance between forces </a:t>
            </a:r>
            <a:r>
              <a:rPr lang="en-IN" sz="2800" dirty="0"/>
              <a:t>driving </a:t>
            </a:r>
            <a:r>
              <a:rPr lang="en-IN" sz="2800" b="1" dirty="0"/>
              <a:t>new developments </a:t>
            </a:r>
            <a:r>
              <a:rPr lang="en-IN" sz="2800" dirty="0"/>
              <a:t>on one hand, and forces that </a:t>
            </a:r>
            <a:r>
              <a:rPr lang="en-IN" sz="2800" b="1" dirty="0"/>
              <a:t>slow down progress </a:t>
            </a:r>
            <a:r>
              <a:rPr lang="en-IN" sz="2800" dirty="0"/>
              <a:t>on the other hand. </a:t>
            </a:r>
            <a:endParaRPr lang="en-IN" sz="2800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en-IN" sz="2800" dirty="0" smtClean="0"/>
              <a:t>Over </a:t>
            </a:r>
            <a:r>
              <a:rPr lang="en-IN" sz="2800" dirty="0"/>
              <a:t>the </a:t>
            </a:r>
            <a:r>
              <a:rPr lang="en-IN" sz="2800" b="1" dirty="0"/>
              <a:t>past decades the laws have been revised</a:t>
            </a:r>
            <a:r>
              <a:rPr lang="en-IN" sz="2800" dirty="0"/>
              <a:t> and </a:t>
            </a:r>
            <a:r>
              <a:rPr lang="en-IN" sz="2800" b="1" dirty="0"/>
              <a:t>extended</a:t>
            </a:r>
            <a:r>
              <a:rPr lang="en-IN" sz="2800" dirty="0"/>
              <a:t> several times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"/>
            <a:ext cx="8305800" cy="6553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Lehman Laws for software maintenance and evolution of large systems</a:t>
            </a:r>
          </a:p>
          <a:p>
            <a:pPr algn="l"/>
            <a:r>
              <a:rPr lang="en-IN" sz="2800" dirty="0" smtClean="0"/>
              <a:t>Lehman </a:t>
            </a:r>
            <a:r>
              <a:rPr lang="en-IN" sz="2800" dirty="0"/>
              <a:t>qualified the application of such </a:t>
            </a:r>
            <a:r>
              <a:rPr lang="en-IN" sz="2800" b="1" dirty="0"/>
              <a:t>laws</a:t>
            </a:r>
            <a:r>
              <a:rPr lang="en-IN" sz="2800" dirty="0"/>
              <a:t> by </a:t>
            </a:r>
            <a:r>
              <a:rPr lang="en-IN" sz="2800" b="1" dirty="0"/>
              <a:t>distinguishing between three categories of software</a:t>
            </a:r>
            <a:r>
              <a:rPr lang="en-IN" sz="2800" dirty="0"/>
              <a:t>: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/>
              <a:t>An </a:t>
            </a:r>
            <a:r>
              <a:rPr lang="en-IN" sz="2800" b="1" i="1" dirty="0"/>
              <a:t>S</a:t>
            </a:r>
            <a:r>
              <a:rPr lang="en-IN" sz="2800" b="1" dirty="0"/>
              <a:t>-program</a:t>
            </a:r>
            <a:r>
              <a:rPr lang="en-IN" sz="2800" dirty="0"/>
              <a:t> is written according to an exact </a:t>
            </a:r>
            <a:r>
              <a:rPr lang="en-IN" sz="2800" b="1" dirty="0"/>
              <a:t>specification</a:t>
            </a:r>
            <a:r>
              <a:rPr lang="en-IN" sz="2800" dirty="0"/>
              <a:t> of what that program can </a:t>
            </a:r>
            <a:r>
              <a:rPr lang="en-IN" sz="2800" dirty="0" smtClean="0"/>
              <a:t>do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A</a:t>
            </a:r>
            <a:r>
              <a:rPr lang="en-IN" sz="2800" dirty="0"/>
              <a:t> </a:t>
            </a:r>
            <a:r>
              <a:rPr lang="en-IN" sz="2800" b="1" i="1" dirty="0"/>
              <a:t>P</a:t>
            </a:r>
            <a:r>
              <a:rPr lang="en-IN" sz="2800" b="1" dirty="0"/>
              <a:t>-program</a:t>
            </a:r>
            <a:r>
              <a:rPr lang="en-IN" sz="2800" dirty="0"/>
              <a:t> is written to implement certain </a:t>
            </a:r>
            <a:r>
              <a:rPr lang="en-IN" sz="2800" b="1" dirty="0"/>
              <a:t>procedures </a:t>
            </a:r>
            <a:r>
              <a:rPr lang="en-IN" sz="2800" dirty="0"/>
              <a:t>that completely determine what the program can </a:t>
            </a:r>
            <a:endParaRPr lang="en-IN" sz="2800" dirty="0" smtClean="0"/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An</a:t>
            </a:r>
            <a:r>
              <a:rPr lang="en-IN" sz="2800" dirty="0"/>
              <a:t> </a:t>
            </a:r>
            <a:r>
              <a:rPr lang="en-IN" sz="2800" b="1" i="1" dirty="0"/>
              <a:t>E</a:t>
            </a:r>
            <a:r>
              <a:rPr lang="en-IN" sz="2800" b="1" dirty="0"/>
              <a:t>-program</a:t>
            </a:r>
            <a:r>
              <a:rPr lang="en-IN" sz="2800" dirty="0"/>
              <a:t> is written to perform some </a:t>
            </a:r>
            <a:r>
              <a:rPr lang="en-IN" sz="2800" b="1" dirty="0"/>
              <a:t>real-world activity</a:t>
            </a:r>
            <a:r>
              <a:rPr lang="en-IN" sz="2800" dirty="0"/>
              <a:t>; how it should behave is strongly linked to the </a:t>
            </a:r>
            <a:r>
              <a:rPr lang="en-IN" sz="2800" b="1" dirty="0"/>
              <a:t>environment</a:t>
            </a:r>
            <a:r>
              <a:rPr lang="en-IN" sz="2800" dirty="0"/>
              <a:t> in which it runs, and such a program needs to adapt to varying requirements and circumstances in that environment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553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Lehman Laws for software maintenance and evolution of large systems</a:t>
            </a:r>
          </a:p>
          <a:p>
            <a:pPr algn="l"/>
            <a:r>
              <a:rPr lang="en-IN" sz="2800" b="1" dirty="0"/>
              <a:t>The </a:t>
            </a:r>
            <a:r>
              <a:rPr lang="en-IN" sz="2800" b="1" dirty="0" smtClean="0"/>
              <a:t>laws :- Eight </a:t>
            </a:r>
            <a:r>
              <a:rPr lang="en-IN" sz="2800" b="1" dirty="0"/>
              <a:t>laws were formulated</a:t>
            </a:r>
            <a:r>
              <a:rPr lang="en-IN" sz="2800" dirty="0"/>
              <a:t>: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/>
              <a:t>(1974) "</a:t>
            </a:r>
            <a:r>
              <a:rPr lang="en-IN" sz="2800" b="1" dirty="0"/>
              <a:t>Continuing Change</a:t>
            </a:r>
            <a:r>
              <a:rPr lang="en-IN" sz="2800" dirty="0"/>
              <a:t>" </a:t>
            </a:r>
            <a:r>
              <a:rPr lang="en-IN" sz="2800" dirty="0" smtClean="0"/>
              <a:t>-</a:t>
            </a:r>
            <a:r>
              <a:rPr lang="en-IN" sz="2800" dirty="0"/>
              <a:t> E-type system </a:t>
            </a:r>
            <a:endParaRPr lang="en-IN" sz="2800" dirty="0" smtClean="0"/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(</a:t>
            </a:r>
            <a:r>
              <a:rPr lang="en-IN" sz="2800" dirty="0"/>
              <a:t>1974) "</a:t>
            </a:r>
            <a:r>
              <a:rPr lang="en-IN" sz="2800" b="1" dirty="0"/>
              <a:t>Increasing Complexity</a:t>
            </a:r>
            <a:r>
              <a:rPr lang="en-IN" sz="2800" dirty="0"/>
              <a:t>" </a:t>
            </a:r>
            <a:r>
              <a:rPr lang="en-IN" sz="2800" dirty="0" smtClean="0"/>
              <a:t>-</a:t>
            </a:r>
            <a:r>
              <a:rPr lang="en-IN" sz="2800" dirty="0"/>
              <a:t> E-type system </a:t>
            </a:r>
            <a:endParaRPr lang="en-IN" sz="2800" dirty="0" smtClean="0"/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(</a:t>
            </a:r>
            <a:r>
              <a:rPr lang="en-IN" sz="2800" dirty="0"/>
              <a:t>1974) "</a:t>
            </a:r>
            <a:r>
              <a:rPr lang="en-IN" sz="2800" b="1" dirty="0"/>
              <a:t>Self </a:t>
            </a:r>
            <a:r>
              <a:rPr lang="en-IN" sz="2800" b="1" dirty="0" smtClean="0"/>
              <a:t>Regulation</a:t>
            </a:r>
            <a:r>
              <a:rPr lang="en-IN" sz="2800" dirty="0" smtClean="0"/>
              <a:t>“-</a:t>
            </a:r>
            <a:r>
              <a:rPr lang="en-IN" sz="2800" dirty="0"/>
              <a:t> E-type system</a:t>
            </a:r>
            <a:r>
              <a:rPr lang="en-IN" sz="2800" dirty="0" smtClean="0"/>
              <a:t> 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(</a:t>
            </a:r>
            <a:r>
              <a:rPr lang="en-IN" sz="2800" dirty="0"/>
              <a:t>1978) "</a:t>
            </a:r>
            <a:r>
              <a:rPr lang="en-IN" sz="2800" b="1" dirty="0"/>
              <a:t>Conservation of Organisational Stability </a:t>
            </a:r>
            <a:r>
              <a:rPr lang="en-IN" sz="2800" dirty="0"/>
              <a:t>(</a:t>
            </a:r>
            <a:r>
              <a:rPr lang="en-IN" sz="2800" u="sng" dirty="0">
                <a:hlinkClick r:id="rId3" tooltip="Invariant work rate (page does not exist)"/>
              </a:rPr>
              <a:t>invariant work rate</a:t>
            </a:r>
            <a:r>
              <a:rPr lang="en-IN" sz="2800" dirty="0"/>
              <a:t>)" </a:t>
            </a:r>
            <a:r>
              <a:rPr lang="en-IN" sz="2800" dirty="0" smtClean="0"/>
              <a:t>-</a:t>
            </a:r>
            <a:r>
              <a:rPr lang="en-IN" sz="2800" dirty="0"/>
              <a:t> E-type system </a:t>
            </a:r>
            <a:endParaRPr lang="en-IN" sz="2800" dirty="0" smtClean="0"/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(</a:t>
            </a:r>
            <a:r>
              <a:rPr lang="en-IN" sz="2800" dirty="0"/>
              <a:t>1978) "</a:t>
            </a:r>
            <a:r>
              <a:rPr lang="en-IN" sz="2800" b="1" dirty="0"/>
              <a:t>Conservation of </a:t>
            </a:r>
            <a:r>
              <a:rPr lang="en-IN" sz="2800" b="1" dirty="0" smtClean="0"/>
              <a:t>Familiarity</a:t>
            </a:r>
            <a:r>
              <a:rPr lang="en-IN" sz="2800" dirty="0" smtClean="0"/>
              <a:t>“-</a:t>
            </a:r>
            <a:r>
              <a:rPr lang="en-IN" sz="2800" dirty="0"/>
              <a:t> E-type system </a:t>
            </a:r>
            <a:endParaRPr lang="en-IN" sz="2800" dirty="0" smtClean="0"/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(</a:t>
            </a:r>
            <a:r>
              <a:rPr lang="en-IN" sz="2800" dirty="0"/>
              <a:t>1991) "</a:t>
            </a:r>
            <a:r>
              <a:rPr lang="en-IN" sz="2800" b="1" dirty="0"/>
              <a:t>Continuing Growth</a:t>
            </a:r>
            <a:r>
              <a:rPr lang="en-IN" sz="2800" dirty="0"/>
              <a:t>" </a:t>
            </a:r>
            <a:r>
              <a:rPr lang="en-IN" sz="2800" dirty="0" smtClean="0"/>
              <a:t>-</a:t>
            </a:r>
            <a:r>
              <a:rPr lang="en-IN" sz="2800" dirty="0"/>
              <a:t> E-type system </a:t>
            </a:r>
            <a:endParaRPr lang="en-IN" sz="2800" dirty="0" smtClean="0"/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(</a:t>
            </a:r>
            <a:r>
              <a:rPr lang="en-IN" sz="2800" dirty="0"/>
              <a:t>1996) "</a:t>
            </a:r>
            <a:r>
              <a:rPr lang="en-IN" sz="2800" b="1" dirty="0"/>
              <a:t>Declining Quality</a:t>
            </a:r>
            <a:r>
              <a:rPr lang="en-IN" sz="2800" dirty="0"/>
              <a:t>" </a:t>
            </a:r>
            <a:r>
              <a:rPr lang="en-IN" sz="2800" dirty="0" smtClean="0"/>
              <a:t>-</a:t>
            </a:r>
            <a:r>
              <a:rPr lang="en-IN" sz="2800" dirty="0"/>
              <a:t> E-type system </a:t>
            </a:r>
            <a:endParaRPr lang="en-IN" sz="2800" dirty="0" smtClean="0"/>
          </a:p>
          <a:p>
            <a:pPr marL="514350" lvl="0" indent="-514350" algn="l">
              <a:buFont typeface="+mj-lt"/>
              <a:buAutoNum type="arabicPeriod"/>
            </a:pPr>
            <a:r>
              <a:rPr lang="en-IN" sz="2800" dirty="0" smtClean="0"/>
              <a:t>(</a:t>
            </a:r>
            <a:r>
              <a:rPr lang="en-IN" sz="2800" dirty="0"/>
              <a:t>1996) "</a:t>
            </a:r>
            <a:r>
              <a:rPr lang="en-IN" sz="2800" b="1" dirty="0"/>
              <a:t>Feedback </a:t>
            </a:r>
            <a:r>
              <a:rPr lang="en-IN" sz="2800" b="1" dirty="0" smtClean="0"/>
              <a:t>System</a:t>
            </a:r>
            <a:r>
              <a:rPr lang="en-IN" sz="2800" dirty="0" smtClean="0"/>
              <a:t>“- </a:t>
            </a:r>
            <a:r>
              <a:rPr lang="en-IN" sz="2800" dirty="0"/>
              <a:t>E-type evolution </a:t>
            </a:r>
            <a:r>
              <a:rPr lang="en-IN" sz="2800" dirty="0" smtClean="0"/>
              <a:t>constitute </a:t>
            </a:r>
            <a:r>
              <a:rPr lang="en-IN" sz="2800" dirty="0"/>
              <a:t>multi-level, multi-loop, multi-agent </a:t>
            </a:r>
            <a:r>
              <a:rPr lang="en-IN" sz="2800" dirty="0" smtClean="0"/>
              <a:t>system.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682</Words>
  <Application>Microsoft Office PowerPoint</Application>
  <PresentationFormat>On-screen Show (4:3)</PresentationFormat>
  <Paragraphs>122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SEPM – Unit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SEPM – Unit V</dc:title>
  <dc:creator>welcome</dc:creator>
  <cp:lastModifiedBy>GAYATHRI</cp:lastModifiedBy>
  <cp:revision>34</cp:revision>
  <dcterms:created xsi:type="dcterms:W3CDTF">2020-04-14T15:13:41Z</dcterms:created>
  <dcterms:modified xsi:type="dcterms:W3CDTF">2020-04-22T15:01:40Z</dcterms:modified>
</cp:coreProperties>
</file>