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59" r:id="rId5"/>
    <p:sldId id="266" r:id="rId6"/>
    <p:sldId id="260" r:id="rId7"/>
    <p:sldId id="267" r:id="rId8"/>
    <p:sldId id="261" r:id="rId9"/>
    <p:sldId id="268" r:id="rId10"/>
    <p:sldId id="262" r:id="rId11"/>
    <p:sldId id="270" r:id="rId12"/>
    <p:sldId id="271" r:id="rId13"/>
    <p:sldId id="269" r:id="rId14"/>
    <p:sldId id="272" r:id="rId15"/>
    <p:sldId id="273"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4D47AC-E82F-43DA-9079-FFC45D41A89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D47AC-E82F-43DA-9079-FFC45D41A89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D47AC-E82F-43DA-9079-FFC45D41A89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D47AC-E82F-43DA-9079-FFC45D41A89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4D47AC-E82F-43DA-9079-FFC45D41A89E}"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4D47AC-E82F-43DA-9079-FFC45D41A89E}"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4D47AC-E82F-43DA-9079-FFC45D41A89E}"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4D47AC-E82F-43DA-9079-FFC45D41A89E}"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D47AC-E82F-43DA-9079-FFC45D41A89E}"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D47AC-E82F-43DA-9079-FFC45D41A89E}"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D47AC-E82F-43DA-9079-FFC45D41A89E}"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08502-4FA4-43EA-8BCD-4EADC5563C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D47AC-E82F-43DA-9079-FFC45D41A89E}" type="datetimeFigureOut">
              <a:rPr lang="en-US" smtClean="0"/>
              <a:t>4/29/2020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08502-4FA4-43EA-8BCD-4EADC5563C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1.bp.blogspot.com/-7hmYNocrc_Q/VsrNPejVu0I/AAAAAAAAABc/C_8IRY9N71kJt9FgvpSK5a-o_R3DVvj0wCPcB/s1600/25-12-2013+12-57-43+PM.pn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371600"/>
          </a:xfrm>
        </p:spPr>
        <p:txBody>
          <a:bodyPr/>
          <a:lstStyle/>
          <a:p>
            <a:r>
              <a:rPr lang="en-US" b="1" dirty="0" smtClean="0">
                <a:solidFill>
                  <a:schemeClr val="tx2"/>
                </a:solidFill>
              </a:rPr>
              <a:t>SEPM – Unit V</a:t>
            </a:r>
            <a:endParaRPr lang="en-US" b="1" dirty="0">
              <a:solidFill>
                <a:schemeClr val="tx2"/>
              </a:solidFill>
            </a:endParaRPr>
          </a:p>
        </p:txBody>
      </p:sp>
      <p:sp>
        <p:nvSpPr>
          <p:cNvPr id="3" name="Subtitle 2"/>
          <p:cNvSpPr>
            <a:spLocks noGrp="1"/>
          </p:cNvSpPr>
          <p:nvPr>
            <p:ph type="subTitle" idx="1"/>
          </p:nvPr>
        </p:nvSpPr>
        <p:spPr>
          <a:xfrm>
            <a:off x="990600" y="1524000"/>
            <a:ext cx="7010400" cy="4648200"/>
          </a:xfrm>
        </p:spPr>
        <p:txBody>
          <a:bodyPr>
            <a:normAutofit fontScale="92500" lnSpcReduction="10000"/>
          </a:bodyPr>
          <a:lstStyle/>
          <a:p>
            <a:r>
              <a:rPr lang="en-US" sz="3600" b="1" u="sng" dirty="0" smtClean="0">
                <a:solidFill>
                  <a:srgbClr val="000099"/>
                </a:solidFill>
              </a:rPr>
              <a:t>Week 6 - Schedule</a:t>
            </a:r>
          </a:p>
          <a:p>
            <a:r>
              <a:rPr lang="en-US" sz="3600" dirty="0" smtClean="0">
                <a:solidFill>
                  <a:srgbClr val="000099"/>
                </a:solidFill>
              </a:rPr>
              <a:t>Factors Affecting Software Maintenance</a:t>
            </a:r>
          </a:p>
          <a:p>
            <a:r>
              <a:rPr lang="en-US" sz="3600" dirty="0" smtClean="0">
                <a:solidFill>
                  <a:srgbClr val="000099"/>
                </a:solidFill>
              </a:rPr>
              <a:t>Software Maintenance Team</a:t>
            </a:r>
          </a:p>
          <a:p>
            <a:r>
              <a:rPr lang="en-US" sz="3600" dirty="0" smtClean="0">
                <a:solidFill>
                  <a:srgbClr val="000099"/>
                </a:solidFill>
              </a:rPr>
              <a:t>Osborne Model of Software Maintenance</a:t>
            </a:r>
          </a:p>
          <a:p>
            <a:r>
              <a:rPr lang="en-US" sz="3600" dirty="0" smtClean="0">
                <a:solidFill>
                  <a:srgbClr val="000099"/>
                </a:solidFill>
              </a:rPr>
              <a:t>Iterative Enhancement Model</a:t>
            </a:r>
          </a:p>
          <a:p>
            <a:r>
              <a:rPr lang="en-US" sz="3600" dirty="0" smtClean="0">
                <a:solidFill>
                  <a:srgbClr val="000099"/>
                </a:solidFill>
              </a:rPr>
              <a:t> The Reuse-Oriented Model</a:t>
            </a:r>
          </a:p>
          <a:p>
            <a:r>
              <a:rPr lang="en-US" sz="3600" dirty="0" smtClean="0">
                <a:solidFill>
                  <a:srgbClr val="000099"/>
                </a:solidFill>
              </a:rPr>
              <a:t>CASE STUDY</a:t>
            </a:r>
            <a:endParaRPr lang="en-US" sz="3600" dirty="0">
              <a:solidFill>
                <a:srgbClr val="00009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lnSpcReduction="10000"/>
          </a:bodyPr>
          <a:lstStyle/>
          <a:p>
            <a:r>
              <a:rPr lang="en-US" sz="3600" dirty="0" smtClean="0">
                <a:solidFill>
                  <a:srgbClr val="000099"/>
                </a:solidFill>
              </a:rPr>
              <a:t>The Reuse-Oriented Model</a:t>
            </a:r>
          </a:p>
          <a:p>
            <a:pPr marL="571500" indent="-571500" algn="l">
              <a:buFont typeface="Wingdings" pitchFamily="2" charset="2"/>
              <a:buChar char="q"/>
            </a:pPr>
            <a:r>
              <a:rPr lang="en-IN" sz="3600" b="1" dirty="0"/>
              <a:t>The reuse</a:t>
            </a:r>
            <a:r>
              <a:rPr lang="en-IN" sz="3600" dirty="0"/>
              <a:t>-</a:t>
            </a:r>
            <a:r>
              <a:rPr lang="en-IN" sz="3600" b="1" dirty="0"/>
              <a:t>oriented model</a:t>
            </a:r>
            <a:r>
              <a:rPr lang="en-IN" sz="3600" dirty="0"/>
              <a:t>, also called </a:t>
            </a:r>
            <a:r>
              <a:rPr lang="en-IN" sz="3600" b="1" dirty="0"/>
              <a:t>reuse</a:t>
            </a:r>
            <a:r>
              <a:rPr lang="en-IN" sz="3600" dirty="0"/>
              <a:t>-</a:t>
            </a:r>
            <a:r>
              <a:rPr lang="en-IN" sz="3600" b="1" dirty="0"/>
              <a:t>oriented</a:t>
            </a:r>
            <a:r>
              <a:rPr lang="en-IN" sz="3600" dirty="0"/>
              <a:t> development (ROD), is a method of software development in which a program is refined by producing a sequence of prototypes called </a:t>
            </a:r>
            <a:r>
              <a:rPr lang="en-IN" sz="3600" b="1" dirty="0"/>
              <a:t>models</a:t>
            </a:r>
            <a:r>
              <a:rPr lang="en-IN" sz="3600" dirty="0"/>
              <a:t>, </a:t>
            </a:r>
            <a:endParaRPr lang="en-IN" sz="3600" dirty="0" smtClean="0"/>
          </a:p>
          <a:p>
            <a:pPr marL="571500" indent="-571500" algn="l">
              <a:buFont typeface="Wingdings" pitchFamily="2" charset="2"/>
              <a:buChar char="q"/>
            </a:pPr>
            <a:r>
              <a:rPr lang="en-IN" sz="3600" dirty="0" smtClean="0"/>
              <a:t>each </a:t>
            </a:r>
            <a:r>
              <a:rPr lang="en-IN" sz="3600" dirty="0"/>
              <a:t>of which is automatically derived from the preceding one according to a sequence of defined rules.</a:t>
            </a:r>
            <a:endParaRPr lang="en-US" sz="3600" dirty="0" smtClean="0">
              <a:solidFill>
                <a:srgbClr val="00009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a:bodyPr>
          <a:lstStyle/>
          <a:p>
            <a:r>
              <a:rPr lang="en-US" sz="3600" dirty="0" smtClean="0">
                <a:solidFill>
                  <a:srgbClr val="000099"/>
                </a:solidFill>
              </a:rPr>
              <a:t>The Reuse-Oriented Model</a:t>
            </a:r>
          </a:p>
          <a:p>
            <a:pPr marL="571500" indent="-571500" algn="l">
              <a:buFont typeface="Wingdings" pitchFamily="2" charset="2"/>
              <a:buChar char="Ø"/>
            </a:pPr>
            <a:r>
              <a:rPr lang="en-IN" sz="3600" dirty="0"/>
              <a:t>Reuse –oriented software base on reusable components and integrated framework for the composition of these components, </a:t>
            </a:r>
            <a:endParaRPr lang="en-IN" sz="3600" dirty="0" smtClean="0"/>
          </a:p>
          <a:p>
            <a:pPr marL="571500" indent="-571500" algn="l">
              <a:buFont typeface="Wingdings" pitchFamily="2" charset="2"/>
              <a:buChar char="Ø"/>
            </a:pPr>
            <a:r>
              <a:rPr lang="en-IN" sz="3600" dirty="0" smtClean="0"/>
              <a:t>that </a:t>
            </a:r>
            <a:r>
              <a:rPr lang="en-IN" sz="3600" dirty="0"/>
              <a:t>components may provide specific function such as word processing and </a:t>
            </a:r>
            <a:r>
              <a:rPr lang="en-IN" sz="3600" dirty="0" err="1"/>
              <a:t>spreadsheet</a:t>
            </a:r>
            <a:r>
              <a:rPr lang="en-IN" sz="3600" dirty="0"/>
              <a:t>.</a:t>
            </a:r>
            <a:endParaRPr lang="en-US" sz="3600" dirty="0" smtClean="0">
              <a:solidFill>
                <a:srgbClr val="000099"/>
              </a:solidFill>
            </a:endParaRPr>
          </a:p>
        </p:txBody>
      </p:sp>
    </p:spTree>
    <p:extLst>
      <p:ext uri="{BB962C8B-B14F-4D97-AF65-F5344CB8AC3E}">
        <p14:creationId xmlns:p14="http://schemas.microsoft.com/office/powerpoint/2010/main" val="2807845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a:bodyPr>
          <a:lstStyle/>
          <a:p>
            <a:r>
              <a:rPr lang="en-US" sz="3600" dirty="0" smtClean="0">
                <a:solidFill>
                  <a:srgbClr val="000099"/>
                </a:solidFill>
              </a:rPr>
              <a:t>The Reuse-Oriented Model</a:t>
            </a:r>
          </a:p>
        </p:txBody>
      </p:sp>
      <p:pic>
        <p:nvPicPr>
          <p:cNvPr id="4" name="Picture 3" descr="https://1.bp.blogspot.com/-7hmYNocrc_Q/VsrNPejVu0I/AAAAAAAAABc/C_8IRY9N71kJt9FgvpSK5a-o_R3DVvj0wCPcB/s640/25-12-2013%2B12-57-43%2BPM.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9200"/>
            <a:ext cx="8382000" cy="4267200"/>
          </a:xfrm>
          <a:prstGeom prst="rect">
            <a:avLst/>
          </a:prstGeom>
          <a:noFill/>
          <a:ln>
            <a:noFill/>
          </a:ln>
        </p:spPr>
      </p:pic>
    </p:spTree>
    <p:extLst>
      <p:ext uri="{BB962C8B-B14F-4D97-AF65-F5344CB8AC3E}">
        <p14:creationId xmlns:p14="http://schemas.microsoft.com/office/powerpoint/2010/main" val="3576959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fontScale="25000" lnSpcReduction="20000"/>
          </a:bodyPr>
          <a:lstStyle/>
          <a:p>
            <a:r>
              <a:rPr lang="en-US" sz="11200" dirty="0" smtClean="0">
                <a:solidFill>
                  <a:srgbClr val="000099"/>
                </a:solidFill>
              </a:rPr>
              <a:t>The Reuse-Oriented Model</a:t>
            </a:r>
          </a:p>
          <a:p>
            <a:pPr algn="l"/>
            <a:r>
              <a:rPr lang="en-IN" sz="8800" dirty="0"/>
              <a:t>software process but other stages used in this model are different.</a:t>
            </a:r>
          </a:p>
          <a:p>
            <a:pPr algn="l"/>
            <a:r>
              <a:rPr lang="en-IN" sz="8800" b="1" dirty="0"/>
              <a:t>1.</a:t>
            </a:r>
            <a:r>
              <a:rPr lang="en-IN" sz="8800" dirty="0"/>
              <a:t>    </a:t>
            </a:r>
            <a:r>
              <a:rPr lang="en-IN" sz="8800" b="1" dirty="0"/>
              <a:t>Component Analysis</a:t>
            </a:r>
            <a:r>
              <a:rPr lang="en-IN" sz="8800" b="1" dirty="0" smtClean="0"/>
              <a:t>:-</a:t>
            </a:r>
            <a:r>
              <a:rPr lang="en-IN" sz="8800" dirty="0"/>
              <a:t> </a:t>
            </a:r>
            <a:r>
              <a:rPr lang="en-IN" sz="8800" dirty="0" smtClean="0"/>
              <a:t>According </a:t>
            </a:r>
            <a:r>
              <a:rPr lang="en-IN" sz="8800" dirty="0"/>
              <a:t>to given requirement, component is selected to implement that requirement specification. That is not possible the selected component provide the complete functionality, but that is possible the component used provide some of the functionality required.</a:t>
            </a:r>
          </a:p>
          <a:p>
            <a:pPr algn="l"/>
            <a:r>
              <a:rPr lang="en-IN" sz="8800" b="1" dirty="0"/>
              <a:t>2.</a:t>
            </a:r>
            <a:r>
              <a:rPr lang="en-IN" sz="8800" dirty="0"/>
              <a:t>    </a:t>
            </a:r>
            <a:r>
              <a:rPr lang="en-IN" sz="8800" b="1" dirty="0"/>
              <a:t>Requirement Modification</a:t>
            </a:r>
            <a:r>
              <a:rPr lang="en-IN" sz="8800" b="1" dirty="0" smtClean="0"/>
              <a:t>:- </a:t>
            </a:r>
            <a:r>
              <a:rPr lang="en-IN" sz="8800" dirty="0" smtClean="0"/>
              <a:t>Information </a:t>
            </a:r>
            <a:r>
              <a:rPr lang="en-IN" sz="8800" dirty="0"/>
              <a:t>about component that is selected during component analysis is used to analysis requirement specification. Requirements are modified according to available components. Requirement modification is critical then component analysis activity is reused to find relative solution</a:t>
            </a:r>
            <a:r>
              <a:rPr lang="en-IN" sz="8800" b="1" dirty="0"/>
              <a:t>.</a:t>
            </a:r>
            <a:endParaRPr lang="en-IN" sz="8800" dirty="0"/>
          </a:p>
          <a:p>
            <a:pPr algn="l"/>
            <a:r>
              <a:rPr lang="en-IN" sz="8800" b="1" dirty="0"/>
              <a:t>3.</a:t>
            </a:r>
            <a:r>
              <a:rPr lang="en-IN" sz="8800" dirty="0"/>
              <a:t>    </a:t>
            </a:r>
            <a:r>
              <a:rPr lang="en-IN" sz="8800" b="1" dirty="0"/>
              <a:t>System design with reuse</a:t>
            </a:r>
            <a:r>
              <a:rPr lang="en-IN" sz="8800" b="1" dirty="0" smtClean="0"/>
              <a:t>:- </a:t>
            </a:r>
            <a:r>
              <a:rPr lang="en-IN" sz="8800" dirty="0" smtClean="0"/>
              <a:t>During </a:t>
            </a:r>
            <a:r>
              <a:rPr lang="en-IN" sz="8800" dirty="0"/>
              <a:t>this stage the design of the system is build.  Designer must consider the reused component and organize the framework. If reused component is not available then new software is develop</a:t>
            </a:r>
            <a:r>
              <a:rPr lang="en-IN" sz="8800" b="1" dirty="0"/>
              <a:t>.</a:t>
            </a:r>
            <a:endParaRPr lang="en-IN" sz="8800" dirty="0"/>
          </a:p>
          <a:p>
            <a:pPr algn="l"/>
            <a:r>
              <a:rPr lang="en-IN" sz="8800" b="1" dirty="0"/>
              <a:t>4.</a:t>
            </a:r>
            <a:r>
              <a:rPr lang="en-IN" sz="8800" dirty="0"/>
              <a:t>    </a:t>
            </a:r>
            <a:r>
              <a:rPr lang="en-IN" sz="8800" b="1" dirty="0"/>
              <a:t>Development and Integration</a:t>
            </a:r>
            <a:r>
              <a:rPr lang="en-IN" sz="8800" b="1" dirty="0" smtClean="0"/>
              <a:t>:- </a:t>
            </a:r>
            <a:r>
              <a:rPr lang="en-IN" sz="8800" dirty="0" smtClean="0"/>
              <a:t>Components </a:t>
            </a:r>
            <a:r>
              <a:rPr lang="en-IN" sz="8800" dirty="0"/>
              <a:t>and COTS system are integrated to develop new software. Integration in this model is part of development rather than separate activity</a:t>
            </a:r>
            <a:r>
              <a:rPr lang="en-IN" sz="8800" b="1" dirty="0"/>
              <a:t>.</a:t>
            </a:r>
            <a:endParaRPr lang="en-IN" sz="8800" dirty="0"/>
          </a:p>
          <a:p>
            <a:pPr algn="l"/>
            <a:r>
              <a:rPr lang="en-IN" sz="3600" b="1" dirty="0"/>
              <a:t>                            </a:t>
            </a:r>
            <a:endParaRPr lang="en-US" sz="3600" dirty="0" smtClean="0">
              <a:solidFill>
                <a:srgbClr val="000099"/>
              </a:solidFill>
            </a:endParaRPr>
          </a:p>
          <a:p>
            <a:pPr algn="l"/>
            <a:endParaRPr lang="en-US" sz="3600" dirty="0" smtClean="0">
              <a:solidFill>
                <a:srgbClr val="000099"/>
              </a:solidFill>
            </a:endParaRPr>
          </a:p>
        </p:txBody>
      </p:sp>
    </p:spTree>
    <p:extLst>
      <p:ext uri="{BB962C8B-B14F-4D97-AF65-F5344CB8AC3E}">
        <p14:creationId xmlns:p14="http://schemas.microsoft.com/office/powerpoint/2010/main" val="1239141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fontScale="40000" lnSpcReduction="20000"/>
          </a:bodyPr>
          <a:lstStyle/>
          <a:p>
            <a:r>
              <a:rPr lang="en-US" sz="5100" dirty="0" smtClean="0">
                <a:solidFill>
                  <a:srgbClr val="000099"/>
                </a:solidFill>
              </a:rPr>
              <a:t>The Reuse-Oriented Model</a:t>
            </a:r>
          </a:p>
          <a:p>
            <a:pPr algn="l"/>
            <a:r>
              <a:rPr lang="en-IN" sz="6000" b="1" dirty="0" smtClean="0"/>
              <a:t>Advantages </a:t>
            </a:r>
            <a:r>
              <a:rPr lang="en-IN" sz="6000" b="1" dirty="0"/>
              <a:t>and disadvantages of reuse-oriented model:-</a:t>
            </a:r>
            <a:endParaRPr lang="en-IN" sz="6000" dirty="0"/>
          </a:p>
          <a:p>
            <a:pPr algn="l"/>
            <a:r>
              <a:rPr lang="en-IN" sz="6000" b="1" dirty="0"/>
              <a:t>Advantages:-</a:t>
            </a:r>
            <a:endParaRPr lang="en-IN" sz="6000" dirty="0"/>
          </a:p>
          <a:p>
            <a:pPr marL="914400" indent="-914400" algn="l">
              <a:buFont typeface="+mj-lt"/>
              <a:buAutoNum type="arabicPeriod"/>
            </a:pPr>
            <a:r>
              <a:rPr lang="en-IN" sz="5500" dirty="0" smtClean="0"/>
              <a:t>It </a:t>
            </a:r>
            <a:r>
              <a:rPr lang="en-IN" sz="5500" dirty="0"/>
              <a:t>can reduce the overall cost of software development as compared to other </a:t>
            </a:r>
            <a:r>
              <a:rPr lang="en-IN" sz="5500" dirty="0" smtClean="0"/>
              <a:t>model.</a:t>
            </a:r>
          </a:p>
          <a:p>
            <a:pPr marL="914400" indent="-914400" algn="l">
              <a:buFont typeface="+mj-lt"/>
              <a:buAutoNum type="arabicPeriod"/>
            </a:pPr>
            <a:r>
              <a:rPr lang="en-IN" sz="5500" dirty="0" smtClean="0"/>
              <a:t>It </a:t>
            </a:r>
            <a:r>
              <a:rPr lang="en-IN" sz="5500" dirty="0"/>
              <a:t>can reduce the </a:t>
            </a:r>
            <a:r>
              <a:rPr lang="en-IN" sz="5500" dirty="0" smtClean="0"/>
              <a:t>risk.</a:t>
            </a:r>
          </a:p>
          <a:p>
            <a:pPr marL="914400" indent="-914400" algn="l">
              <a:buFont typeface="+mj-lt"/>
              <a:buAutoNum type="arabicPeriod"/>
            </a:pPr>
            <a:r>
              <a:rPr lang="en-IN" sz="5500" dirty="0" smtClean="0"/>
              <a:t>It </a:t>
            </a:r>
            <a:r>
              <a:rPr lang="en-IN" sz="5500" dirty="0"/>
              <a:t>can save the time of software development. b/c testing of component is </a:t>
            </a:r>
            <a:r>
              <a:rPr lang="en-IN" sz="5500" dirty="0" smtClean="0"/>
              <a:t>minimize.</a:t>
            </a:r>
          </a:p>
          <a:p>
            <a:pPr marL="914400" indent="-914400" algn="l">
              <a:buFont typeface="+mj-lt"/>
              <a:buAutoNum type="arabicPeriod"/>
            </a:pPr>
            <a:r>
              <a:rPr lang="en-IN" sz="5500" dirty="0" smtClean="0"/>
              <a:t>Faster </a:t>
            </a:r>
            <a:r>
              <a:rPr lang="en-IN" sz="5500" dirty="0"/>
              <a:t>delivery of software.</a:t>
            </a:r>
          </a:p>
          <a:p>
            <a:pPr algn="l"/>
            <a:r>
              <a:rPr lang="en-IN" sz="4600" dirty="0"/>
              <a:t> </a:t>
            </a:r>
          </a:p>
          <a:p>
            <a:pPr algn="l"/>
            <a:r>
              <a:rPr lang="en-IN" sz="6000" b="1" dirty="0"/>
              <a:t>Disadvantages:-</a:t>
            </a:r>
            <a:endParaRPr lang="en-IN" sz="6000" dirty="0"/>
          </a:p>
          <a:p>
            <a:pPr marL="914400" indent="-914400" algn="l">
              <a:buFont typeface="+mj-lt"/>
              <a:buAutoNum type="arabicPeriod"/>
            </a:pPr>
            <a:r>
              <a:rPr lang="en-IN" sz="5500" dirty="0" smtClean="0"/>
              <a:t>Reuse-oriented </a:t>
            </a:r>
            <a:r>
              <a:rPr lang="en-IN" sz="5500" dirty="0"/>
              <a:t>model is not always practical in its pure </a:t>
            </a:r>
            <a:r>
              <a:rPr lang="en-IN" sz="5500" dirty="0" smtClean="0"/>
              <a:t>form.</a:t>
            </a:r>
          </a:p>
          <a:p>
            <a:pPr marL="914400" indent="-914400" algn="l">
              <a:buFont typeface="+mj-lt"/>
              <a:buAutoNum type="arabicPeriod"/>
            </a:pPr>
            <a:r>
              <a:rPr lang="en-IN" sz="5500" dirty="0" smtClean="0"/>
              <a:t>Compromises </a:t>
            </a:r>
            <a:r>
              <a:rPr lang="en-IN" sz="5500" dirty="0"/>
              <a:t>in Requirement may lead to a system that does not meet the real requirement of the </a:t>
            </a:r>
            <a:r>
              <a:rPr lang="en-IN" sz="5500" dirty="0" smtClean="0"/>
              <a:t>user.</a:t>
            </a:r>
          </a:p>
          <a:p>
            <a:pPr marL="914400" indent="-914400" algn="l">
              <a:buFont typeface="+mj-lt"/>
              <a:buAutoNum type="arabicPeriod"/>
            </a:pPr>
            <a:r>
              <a:rPr lang="en-IN" sz="5500" dirty="0" smtClean="0"/>
              <a:t>Organization </a:t>
            </a:r>
            <a:r>
              <a:rPr lang="en-IN" sz="5500" dirty="0"/>
              <a:t>using the reusable component, are not able to control the new version of component, this may lead to lost control over the system evolution.</a:t>
            </a:r>
          </a:p>
          <a:p>
            <a:pPr algn="l"/>
            <a:endParaRPr lang="en-US" sz="3600" dirty="0" smtClean="0">
              <a:solidFill>
                <a:srgbClr val="000099"/>
              </a:solidFill>
            </a:endParaRPr>
          </a:p>
          <a:p>
            <a:pPr algn="l"/>
            <a:endParaRPr lang="en-US" sz="3600" dirty="0" smtClean="0">
              <a:solidFill>
                <a:srgbClr val="000099"/>
              </a:solidFill>
            </a:endParaRPr>
          </a:p>
        </p:txBody>
      </p:sp>
    </p:spTree>
    <p:extLst>
      <p:ext uri="{BB962C8B-B14F-4D97-AF65-F5344CB8AC3E}">
        <p14:creationId xmlns:p14="http://schemas.microsoft.com/office/powerpoint/2010/main" val="2119732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fontScale="55000" lnSpcReduction="20000"/>
          </a:bodyPr>
          <a:lstStyle/>
          <a:p>
            <a:r>
              <a:rPr lang="en-US" sz="5800" b="1" dirty="0" smtClean="0">
                <a:solidFill>
                  <a:srgbClr val="000099"/>
                </a:solidFill>
              </a:rPr>
              <a:t>CASE STUDY</a:t>
            </a:r>
          </a:p>
          <a:p>
            <a:pPr marL="571500" indent="-571500" algn="l" fontAlgn="base">
              <a:buFont typeface="Wingdings" pitchFamily="2" charset="2"/>
              <a:buChar char="Ø"/>
            </a:pPr>
            <a:r>
              <a:rPr lang="en-IN" sz="5100" dirty="0"/>
              <a:t>A </a:t>
            </a:r>
            <a:r>
              <a:rPr lang="en-IN" sz="5100" b="1" dirty="0"/>
              <a:t>case study is a research method </a:t>
            </a:r>
            <a:r>
              <a:rPr lang="en-IN" sz="5100" dirty="0"/>
              <a:t>to gain a better understanding of a subject or process. Case studies involve in-depth research into a given subject, in order to understand it’s functionality and successes</a:t>
            </a:r>
            <a:r>
              <a:rPr lang="en-IN" sz="4500" dirty="0"/>
              <a:t>. </a:t>
            </a:r>
          </a:p>
          <a:p>
            <a:pPr marL="571500" indent="-571500" algn="l" fontAlgn="base">
              <a:buFont typeface="Wingdings" pitchFamily="2" charset="2"/>
              <a:buChar char="Ø"/>
            </a:pPr>
            <a:r>
              <a:rPr lang="en-IN" sz="5100" dirty="0"/>
              <a:t>Mostly importantly: </a:t>
            </a:r>
            <a:r>
              <a:rPr lang="en-IN" sz="5100" b="1" dirty="0"/>
              <a:t>case studies are stories</a:t>
            </a:r>
            <a:r>
              <a:rPr lang="en-IN" sz="5100" dirty="0"/>
              <a:t>. In particular, business case studies tell the story of how your product or service helped a person or a company achieve their goals.</a:t>
            </a:r>
          </a:p>
          <a:p>
            <a:pPr marL="571500" indent="-571500" algn="l">
              <a:buFont typeface="Wingdings" pitchFamily="2" charset="2"/>
              <a:buChar char="Ø"/>
            </a:pPr>
            <a:r>
              <a:rPr lang="en-IN" sz="4500" dirty="0"/>
              <a:t>As well as being </a:t>
            </a:r>
            <a:r>
              <a:rPr lang="en-IN" sz="4500" b="1" dirty="0"/>
              <a:t>valuable marketing tools</a:t>
            </a:r>
            <a:r>
              <a:rPr lang="en-IN" sz="4500" dirty="0"/>
              <a:t>, </a:t>
            </a:r>
            <a:r>
              <a:rPr lang="en-IN" sz="4500" b="1" dirty="0"/>
              <a:t>case studies </a:t>
            </a:r>
            <a:r>
              <a:rPr lang="en-IN" sz="4500" dirty="0"/>
              <a:t>are a good way to </a:t>
            </a:r>
            <a:r>
              <a:rPr lang="en-IN" sz="4500" b="1" dirty="0"/>
              <a:t>evaluate your product </a:t>
            </a:r>
            <a:r>
              <a:rPr lang="en-IN" sz="4500" dirty="0"/>
              <a:t>as it allows you to objectively examine how others are using it. It’s also a good way to interview your customers about why they work with you.</a:t>
            </a:r>
            <a:endParaRPr lang="en-US" sz="4500" dirty="0">
              <a:solidFill>
                <a:srgbClr val="000099"/>
              </a:solidFill>
            </a:endParaRPr>
          </a:p>
        </p:txBody>
      </p:sp>
    </p:spTree>
    <p:extLst>
      <p:ext uri="{BB962C8B-B14F-4D97-AF65-F5344CB8AC3E}">
        <p14:creationId xmlns:p14="http://schemas.microsoft.com/office/powerpoint/2010/main" val="3885520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6172200"/>
          </a:xfrm>
        </p:spPr>
        <p:txBody>
          <a:bodyPr>
            <a:normAutofit fontScale="92500" lnSpcReduction="10000"/>
          </a:bodyPr>
          <a:lstStyle/>
          <a:p>
            <a:r>
              <a:rPr lang="en-US" sz="3600" b="1" dirty="0" smtClean="0">
                <a:solidFill>
                  <a:srgbClr val="000099"/>
                </a:solidFill>
              </a:rPr>
              <a:t>CASE </a:t>
            </a:r>
            <a:r>
              <a:rPr lang="en-US" sz="3600" b="1" dirty="0" smtClean="0">
                <a:solidFill>
                  <a:srgbClr val="000099"/>
                </a:solidFill>
              </a:rPr>
              <a:t>STUDY</a:t>
            </a:r>
          </a:p>
          <a:p>
            <a:pPr algn="l"/>
            <a:r>
              <a:rPr lang="en-IN" sz="3600" dirty="0"/>
              <a:t>Case Study </a:t>
            </a:r>
            <a:r>
              <a:rPr lang="en-IN" sz="3600" dirty="0" smtClean="0"/>
              <a:t>Examples:-</a:t>
            </a:r>
            <a:endParaRPr lang="en-US" sz="3600" b="1" dirty="0" smtClean="0">
              <a:solidFill>
                <a:srgbClr val="000099"/>
              </a:solidFill>
            </a:endParaRPr>
          </a:p>
          <a:p>
            <a:pPr marL="571500" indent="-571500" algn="l">
              <a:buFont typeface="Courier New" pitchFamily="49" charset="0"/>
              <a:buChar char="o"/>
            </a:pPr>
            <a:r>
              <a:rPr lang="en-IN" sz="3600" dirty="0"/>
              <a:t>Highlight the key take away from the </a:t>
            </a:r>
            <a:r>
              <a:rPr lang="en-IN" sz="3600" b="1" dirty="0"/>
              <a:t>case study</a:t>
            </a:r>
            <a:r>
              <a:rPr lang="en-IN" sz="3600" dirty="0"/>
              <a:t>. </a:t>
            </a:r>
            <a:endParaRPr lang="en-IN" sz="3600" dirty="0" smtClean="0"/>
          </a:p>
          <a:p>
            <a:pPr marL="571500" indent="-571500" algn="l">
              <a:buFont typeface="Courier New" pitchFamily="49" charset="0"/>
              <a:buChar char="o"/>
            </a:pPr>
            <a:r>
              <a:rPr lang="en-IN" sz="3600" dirty="0" smtClean="0"/>
              <a:t>Use </a:t>
            </a:r>
            <a:r>
              <a:rPr lang="en-IN" sz="3600" dirty="0"/>
              <a:t>icons to summarize information. </a:t>
            </a:r>
            <a:endParaRPr lang="en-IN" sz="3600" dirty="0" smtClean="0"/>
          </a:p>
          <a:p>
            <a:pPr marL="571500" indent="-571500" algn="l">
              <a:buFont typeface="Courier New" pitchFamily="49" charset="0"/>
              <a:buChar char="o"/>
            </a:pPr>
            <a:r>
              <a:rPr lang="en-IN" sz="3600" dirty="0" smtClean="0"/>
              <a:t>Use </a:t>
            </a:r>
            <a:r>
              <a:rPr lang="en-IN" sz="3600" dirty="0"/>
              <a:t>data to make concrete points. </a:t>
            </a:r>
            <a:endParaRPr lang="en-IN" sz="3600" dirty="0" smtClean="0"/>
          </a:p>
          <a:p>
            <a:pPr marL="571500" indent="-571500" algn="l">
              <a:buFont typeface="Courier New" pitchFamily="49" charset="0"/>
              <a:buChar char="o"/>
            </a:pPr>
            <a:r>
              <a:rPr lang="en-IN" sz="3600" dirty="0" smtClean="0"/>
              <a:t>Add </a:t>
            </a:r>
            <a:r>
              <a:rPr lang="en-IN" sz="3600" dirty="0"/>
              <a:t>direct quotes into your </a:t>
            </a:r>
            <a:r>
              <a:rPr lang="en-IN" sz="3600" b="1" dirty="0"/>
              <a:t>case study</a:t>
            </a:r>
            <a:r>
              <a:rPr lang="en-IN" sz="3600" dirty="0"/>
              <a:t>. </a:t>
            </a:r>
            <a:endParaRPr lang="en-IN" sz="3600" dirty="0" smtClean="0"/>
          </a:p>
          <a:p>
            <a:pPr marL="571500" indent="-571500" algn="l">
              <a:buFont typeface="Courier New" pitchFamily="49" charset="0"/>
              <a:buChar char="o"/>
            </a:pPr>
            <a:r>
              <a:rPr lang="en-IN" sz="3600" dirty="0" smtClean="0"/>
              <a:t>Use </a:t>
            </a:r>
            <a:r>
              <a:rPr lang="en-IN" sz="3600" dirty="0"/>
              <a:t>high contrast shapes and </a:t>
            </a:r>
            <a:r>
              <a:rPr lang="en-IN" sz="3600" dirty="0" err="1"/>
              <a:t>colors</a:t>
            </a:r>
            <a:r>
              <a:rPr lang="en-IN" sz="3600" dirty="0"/>
              <a:t> to draw attention to key information. </a:t>
            </a:r>
            <a:endParaRPr lang="en-IN" sz="3600" dirty="0" smtClean="0"/>
          </a:p>
          <a:p>
            <a:pPr marL="571500" indent="-571500" algn="l">
              <a:buFont typeface="Courier New" pitchFamily="49" charset="0"/>
              <a:buChar char="o"/>
            </a:pPr>
            <a:r>
              <a:rPr lang="en-IN" sz="3600" dirty="0" smtClean="0"/>
              <a:t>Conduct </a:t>
            </a:r>
            <a:r>
              <a:rPr lang="en-IN" sz="3600" dirty="0"/>
              <a:t>a </a:t>
            </a:r>
            <a:r>
              <a:rPr lang="en-IN" sz="3600" b="1" dirty="0"/>
              <a:t>case study</a:t>
            </a:r>
            <a:r>
              <a:rPr lang="en-IN" sz="3600" dirty="0"/>
              <a:t> by researching the company holistically.</a:t>
            </a:r>
          </a:p>
          <a:p>
            <a:endParaRPr lang="en-US" sz="3600" dirty="0">
              <a:solidFill>
                <a:srgbClr val="000099"/>
              </a:solidFill>
            </a:endParaRPr>
          </a:p>
        </p:txBody>
      </p:sp>
    </p:spTree>
    <p:extLst>
      <p:ext uri="{BB962C8B-B14F-4D97-AF65-F5344CB8AC3E}">
        <p14:creationId xmlns:p14="http://schemas.microsoft.com/office/powerpoint/2010/main" val="126200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fontScale="92500" lnSpcReduction="20000"/>
          </a:bodyPr>
          <a:lstStyle/>
          <a:p>
            <a:r>
              <a:rPr lang="en-US" sz="3600" dirty="0" smtClean="0">
                <a:solidFill>
                  <a:srgbClr val="000099"/>
                </a:solidFill>
              </a:rPr>
              <a:t>Factors Affecting Software Maintenance</a:t>
            </a:r>
          </a:p>
          <a:p>
            <a:pPr marL="571500" indent="-571500" algn="l">
              <a:buFont typeface="Wingdings" pitchFamily="2" charset="2"/>
              <a:buChar char="§"/>
            </a:pPr>
            <a:r>
              <a:rPr lang="en-IN" sz="3600" b="1" dirty="0"/>
              <a:t>Relationship of Software product and </a:t>
            </a:r>
            <a:r>
              <a:rPr lang="en-IN" sz="3600" b="1" dirty="0" smtClean="0"/>
              <a:t>environments</a:t>
            </a:r>
            <a:r>
              <a:rPr lang="en-IN" sz="3600" dirty="0" smtClean="0"/>
              <a:t>:- </a:t>
            </a:r>
            <a:r>
              <a:rPr lang="en-IN" sz="3600" dirty="0"/>
              <a:t>the software product changes according to the organizational and operational environment.</a:t>
            </a:r>
            <a:r>
              <a:rPr lang="en-IN" sz="3600" dirty="0" smtClean="0"/>
              <a:t> </a:t>
            </a:r>
          </a:p>
          <a:p>
            <a:pPr marL="571500" indent="-571500" algn="l">
              <a:buFont typeface="Wingdings" pitchFamily="2" charset="2"/>
              <a:buChar char="§"/>
            </a:pPr>
            <a:r>
              <a:rPr lang="en-IN" sz="3600" b="1" dirty="0" smtClean="0"/>
              <a:t>Relationship </a:t>
            </a:r>
            <a:r>
              <a:rPr lang="en-IN" sz="3600" b="1" dirty="0"/>
              <a:t>of the software product and user </a:t>
            </a:r>
            <a:r>
              <a:rPr lang="en-IN" sz="3600" dirty="0" smtClean="0"/>
              <a:t>:- </a:t>
            </a:r>
            <a:r>
              <a:rPr lang="en-IN" dirty="0" smtClean="0"/>
              <a:t> </a:t>
            </a:r>
            <a:r>
              <a:rPr lang="en-IN" dirty="0"/>
              <a:t>the software product is modified according to the new user requirements.</a:t>
            </a:r>
            <a:endParaRPr lang="en-IN" sz="3600" dirty="0" smtClean="0"/>
          </a:p>
          <a:p>
            <a:pPr marL="571500" indent="-571500" algn="l">
              <a:buFont typeface="Wingdings" pitchFamily="2" charset="2"/>
              <a:buChar char="§"/>
            </a:pPr>
            <a:r>
              <a:rPr lang="en-IN" sz="3600" b="1" dirty="0" smtClean="0"/>
              <a:t>Relationship </a:t>
            </a:r>
            <a:r>
              <a:rPr lang="en-IN" sz="3600" b="1" dirty="0"/>
              <a:t>of software product and the software maintenance </a:t>
            </a:r>
            <a:r>
              <a:rPr lang="en-IN" sz="3600" b="1" dirty="0" smtClean="0"/>
              <a:t>team</a:t>
            </a:r>
            <a:r>
              <a:rPr lang="en-IN" sz="3600" dirty="0" smtClean="0"/>
              <a:t>:- </a:t>
            </a:r>
            <a:r>
              <a:rPr lang="en-IN" dirty="0"/>
              <a:t>the software maintenance team members act as mediators to keep track of the software product.</a:t>
            </a:r>
            <a:r>
              <a:rPr lang="en-IN" sz="3600" dirty="0" smtClean="0"/>
              <a:t> </a:t>
            </a:r>
            <a:endParaRPr lang="en-US" sz="3600" dirty="0" smtClean="0">
              <a:solidFill>
                <a:srgbClr val="000099"/>
              </a:solidFill>
            </a:endParaRPr>
          </a:p>
        </p:txBody>
      </p:sp>
    </p:spTree>
    <p:extLst>
      <p:ext uri="{BB962C8B-B14F-4D97-AF65-F5344CB8AC3E}">
        <p14:creationId xmlns:p14="http://schemas.microsoft.com/office/powerpoint/2010/main" val="856051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fontScale="77500" lnSpcReduction="20000"/>
          </a:bodyPr>
          <a:lstStyle/>
          <a:p>
            <a:r>
              <a:rPr lang="en-US" sz="3900" dirty="0" smtClean="0">
                <a:solidFill>
                  <a:srgbClr val="000099"/>
                </a:solidFill>
              </a:rPr>
              <a:t>Factors Affecting Software Maintenance</a:t>
            </a:r>
          </a:p>
          <a:p>
            <a:pPr algn="l"/>
            <a:r>
              <a:rPr lang="en-IN" sz="3900" dirty="0"/>
              <a:t>User Requirements </a:t>
            </a:r>
            <a:r>
              <a:rPr lang="en-IN" sz="3900" dirty="0" smtClean="0"/>
              <a:t>:-</a:t>
            </a:r>
            <a:endParaRPr lang="en-US" sz="3900" dirty="0" smtClean="0">
              <a:solidFill>
                <a:srgbClr val="000099"/>
              </a:solidFill>
            </a:endParaRPr>
          </a:p>
          <a:p>
            <a:pPr marL="571500" indent="-571500" algn="l">
              <a:buFont typeface="Wingdings" pitchFamily="2" charset="2"/>
              <a:buChar char="§"/>
            </a:pPr>
            <a:r>
              <a:rPr lang="en-IN" sz="3900" b="1" dirty="0" smtClean="0"/>
              <a:t>Maintenance</a:t>
            </a:r>
            <a:r>
              <a:rPr lang="en-IN" sz="3900" b="1" dirty="0"/>
              <a:t> </a:t>
            </a:r>
            <a:r>
              <a:rPr lang="en-IN" sz="3900" b="1" dirty="0" smtClean="0"/>
              <a:t>Process</a:t>
            </a:r>
            <a:r>
              <a:rPr lang="en-IN" sz="3900" dirty="0" smtClean="0"/>
              <a:t>:- </a:t>
            </a:r>
            <a:r>
              <a:rPr lang="en-IN" sz="3900" dirty="0"/>
              <a:t>Changes are implemented in the software system following the software maintenance process.</a:t>
            </a:r>
            <a:endParaRPr lang="en-IN" sz="3900" dirty="0" smtClean="0"/>
          </a:p>
          <a:p>
            <a:pPr marL="571500" indent="-571500" algn="l">
              <a:buFont typeface="Wingdings" pitchFamily="2" charset="2"/>
              <a:buChar char="§"/>
            </a:pPr>
            <a:r>
              <a:rPr lang="en-IN" sz="3900" b="1" dirty="0" smtClean="0"/>
              <a:t>Error </a:t>
            </a:r>
            <a:r>
              <a:rPr lang="en-IN" sz="3900" b="1" dirty="0"/>
              <a:t>detection and </a:t>
            </a:r>
            <a:r>
              <a:rPr lang="en-IN" sz="3900" b="1" dirty="0" smtClean="0"/>
              <a:t>correction</a:t>
            </a:r>
            <a:r>
              <a:rPr lang="en-IN" sz="3900" dirty="0" smtClean="0"/>
              <a:t>:- </a:t>
            </a:r>
            <a:r>
              <a:rPr lang="en-IN" sz="3900" dirty="0"/>
              <a:t>software product tends to contain some line of ' residual' errors. If these errors are uncovered at the later stage of software development, they become more expensive to fix.</a:t>
            </a:r>
            <a:endParaRPr lang="en-IN" sz="3900" dirty="0" smtClean="0"/>
          </a:p>
          <a:p>
            <a:pPr marL="571500" indent="-571500" algn="l">
              <a:buFont typeface="Wingdings" pitchFamily="2" charset="2"/>
              <a:buChar char="§"/>
            </a:pPr>
            <a:r>
              <a:rPr lang="en-IN" sz="3900" b="1" dirty="0" smtClean="0"/>
              <a:t>Difficulty in capturing change requirements</a:t>
            </a:r>
            <a:r>
              <a:rPr lang="en-IN" sz="3900" dirty="0" smtClean="0"/>
              <a:t>:-</a:t>
            </a:r>
            <a:r>
              <a:rPr lang="en-IN" sz="3900" dirty="0"/>
              <a:t>users may not be able to express their requirements in a form which is understood to the analyst or programmer.</a:t>
            </a:r>
            <a:endParaRPr lang="en-IN" sz="3900" dirty="0" smtClean="0"/>
          </a:p>
          <a:p>
            <a:endParaRPr lang="en-US" sz="3600" dirty="0" smtClean="0">
              <a:solidFill>
                <a:srgbClr val="000099"/>
              </a:solidFill>
            </a:endParaRPr>
          </a:p>
        </p:txBody>
      </p:sp>
    </p:spTree>
    <p:extLst>
      <p:ext uri="{BB962C8B-B14F-4D97-AF65-F5344CB8AC3E}">
        <p14:creationId xmlns:p14="http://schemas.microsoft.com/office/powerpoint/2010/main" val="2755928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fontScale="92500"/>
          </a:bodyPr>
          <a:lstStyle/>
          <a:p>
            <a:r>
              <a:rPr lang="en-US" sz="3600" dirty="0" smtClean="0">
                <a:solidFill>
                  <a:srgbClr val="000099"/>
                </a:solidFill>
              </a:rPr>
              <a:t>Software Maintenance Team</a:t>
            </a:r>
          </a:p>
          <a:p>
            <a:pPr marL="571500" indent="-571500" algn="l">
              <a:buFont typeface="Wingdings" pitchFamily="2" charset="2"/>
              <a:buChar char="Ø"/>
            </a:pPr>
            <a:r>
              <a:rPr lang="en-IN" sz="3600" dirty="0"/>
              <a:t>A specific number of people employed to work together as a </a:t>
            </a:r>
            <a:r>
              <a:rPr lang="en-IN" sz="3600" b="1" dirty="0"/>
              <a:t>team</a:t>
            </a:r>
            <a:r>
              <a:rPr lang="en-IN" sz="3600" dirty="0"/>
              <a:t> each with the job description, </a:t>
            </a:r>
            <a:endParaRPr lang="en-IN" sz="3600" dirty="0" smtClean="0"/>
          </a:p>
          <a:p>
            <a:pPr marL="571500" indent="-571500" algn="l">
              <a:buFont typeface="Wingdings" pitchFamily="2" charset="2"/>
              <a:buChar char="Ø"/>
            </a:pPr>
            <a:r>
              <a:rPr lang="en-IN" sz="3600" dirty="0" smtClean="0"/>
              <a:t>job </a:t>
            </a:r>
            <a:r>
              <a:rPr lang="en-IN" sz="3600" dirty="0"/>
              <a:t>person specification, </a:t>
            </a:r>
            <a:endParaRPr lang="en-IN" sz="3600" dirty="0" smtClean="0"/>
          </a:p>
          <a:p>
            <a:pPr marL="571500" indent="-571500" algn="l">
              <a:buFont typeface="Wingdings" pitchFamily="2" charset="2"/>
              <a:buChar char="Ø"/>
            </a:pPr>
            <a:r>
              <a:rPr lang="en-IN" sz="3600" dirty="0" smtClean="0"/>
              <a:t>role</a:t>
            </a:r>
            <a:r>
              <a:rPr lang="en-IN" sz="3600" dirty="0"/>
              <a:t>, </a:t>
            </a:r>
            <a:endParaRPr lang="en-IN" sz="3600" dirty="0" smtClean="0"/>
          </a:p>
          <a:p>
            <a:pPr marL="571500" indent="-571500" algn="l">
              <a:buFont typeface="Wingdings" pitchFamily="2" charset="2"/>
              <a:buChar char="Ø"/>
            </a:pPr>
            <a:r>
              <a:rPr lang="en-IN" sz="3600" dirty="0" smtClean="0"/>
              <a:t>responsibilities </a:t>
            </a:r>
            <a:r>
              <a:rPr lang="en-IN" sz="3600" dirty="0"/>
              <a:t>and duties specific to a </a:t>
            </a:r>
            <a:r>
              <a:rPr lang="en-IN" sz="3600" b="1" dirty="0"/>
              <a:t>maintenance team</a:t>
            </a:r>
            <a:r>
              <a:rPr lang="en-IN" sz="3600" dirty="0"/>
              <a:t> member according to their employment contract and provide a variety of forms of </a:t>
            </a:r>
            <a:r>
              <a:rPr lang="en-IN" sz="3600" b="1" dirty="0" smtClean="0"/>
              <a:t>maintenance.</a:t>
            </a:r>
            <a:endParaRPr lang="en-US" sz="3600" dirty="0" smtClean="0">
              <a:solidFill>
                <a:srgbClr val="00009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a:bodyPr>
          <a:lstStyle/>
          <a:p>
            <a:r>
              <a:rPr lang="en-US" sz="3600" dirty="0" smtClean="0">
                <a:solidFill>
                  <a:srgbClr val="000099"/>
                </a:solidFill>
              </a:rPr>
              <a:t>Software Maintenance Team</a:t>
            </a:r>
          </a:p>
          <a:p>
            <a:endParaRPr lang="en-US" sz="3600" dirty="0" smtClean="0">
              <a:solidFill>
                <a:srgbClr val="000099"/>
              </a:solidFill>
            </a:endParaRPr>
          </a:p>
        </p:txBody>
      </p:sp>
      <p:pic>
        <p:nvPicPr>
          <p:cNvPr id="4" name="Picture 3" descr="https://www.flexorbits.com/images/software_development_services.gif"/>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6934200" cy="4876799"/>
          </a:xfrm>
          <a:prstGeom prst="rect">
            <a:avLst/>
          </a:prstGeom>
          <a:noFill/>
          <a:ln>
            <a:noFill/>
          </a:ln>
        </p:spPr>
      </p:pic>
    </p:spTree>
    <p:extLst>
      <p:ext uri="{BB962C8B-B14F-4D97-AF65-F5344CB8AC3E}">
        <p14:creationId xmlns:p14="http://schemas.microsoft.com/office/powerpoint/2010/main" val="1503608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a:bodyPr>
          <a:lstStyle/>
          <a:p>
            <a:r>
              <a:rPr lang="en-US" sz="3600" dirty="0" smtClean="0">
                <a:solidFill>
                  <a:srgbClr val="000099"/>
                </a:solidFill>
              </a:rPr>
              <a:t>Osborne Model of Software Maintenance</a:t>
            </a:r>
          </a:p>
          <a:p>
            <a:endParaRPr lang="en-US" sz="3600" dirty="0" smtClean="0">
              <a:solidFill>
                <a:srgbClr val="000099"/>
              </a:solidFill>
            </a:endParaRPr>
          </a:p>
        </p:txBody>
      </p:sp>
      <p:pic>
        <p:nvPicPr>
          <p:cNvPr id="5" name="Picture 4" descr="https://image1.slideserve.com/1579029/slide30-l.jpg"/>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848600" cy="5867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a:bodyPr>
          <a:lstStyle/>
          <a:p>
            <a:r>
              <a:rPr lang="en-US" sz="3600" dirty="0" smtClean="0">
                <a:solidFill>
                  <a:srgbClr val="000099"/>
                </a:solidFill>
              </a:rPr>
              <a:t>Osborne Model of Software Maintenance</a:t>
            </a:r>
          </a:p>
          <a:p>
            <a:endParaRPr lang="en-US" sz="3600" dirty="0" smtClean="0">
              <a:solidFill>
                <a:srgbClr val="000099"/>
              </a:solidFill>
            </a:endParaRPr>
          </a:p>
        </p:txBody>
      </p:sp>
      <p:pic>
        <p:nvPicPr>
          <p:cNvPr id="4" name="Picture 3" descr="C:\Users\GAYATHRI\Desktop\SRM_Mano\SEPM\slide_7.jpg"/>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924800" cy="5638800"/>
          </a:xfrm>
          <a:prstGeom prst="rect">
            <a:avLst/>
          </a:prstGeom>
          <a:noFill/>
          <a:ln>
            <a:noFill/>
          </a:ln>
        </p:spPr>
      </p:pic>
    </p:spTree>
    <p:extLst>
      <p:ext uri="{BB962C8B-B14F-4D97-AF65-F5344CB8AC3E}">
        <p14:creationId xmlns:p14="http://schemas.microsoft.com/office/powerpoint/2010/main" val="97363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fontScale="92500"/>
          </a:bodyPr>
          <a:lstStyle/>
          <a:p>
            <a:r>
              <a:rPr lang="en-US" sz="3600" dirty="0" smtClean="0">
                <a:solidFill>
                  <a:srgbClr val="000099"/>
                </a:solidFill>
              </a:rPr>
              <a:t>Iterative Enhancement Model</a:t>
            </a:r>
          </a:p>
          <a:p>
            <a:pPr marL="571500" indent="-571500" algn="l">
              <a:buFont typeface="Wingdings" pitchFamily="2" charset="2"/>
              <a:buChar char="ü"/>
            </a:pPr>
            <a:r>
              <a:rPr lang="en-IN" sz="3600" dirty="0"/>
              <a:t>The </a:t>
            </a:r>
            <a:r>
              <a:rPr lang="en-US" sz="3600" b="1" dirty="0"/>
              <a:t>Iterative Enhancement Model</a:t>
            </a:r>
            <a:r>
              <a:rPr lang="en-US" sz="3600" dirty="0"/>
              <a:t> </a:t>
            </a:r>
            <a:r>
              <a:rPr lang="en-IN" sz="3600" dirty="0"/>
              <a:t>(also known as incremental </a:t>
            </a:r>
            <a:r>
              <a:rPr lang="en-IN" sz="3600" b="1" dirty="0"/>
              <a:t>model</a:t>
            </a:r>
            <a:r>
              <a:rPr lang="en-IN" sz="3600" dirty="0"/>
              <a:t> ) comprises the features of waterfall </a:t>
            </a:r>
            <a:r>
              <a:rPr lang="en-IN" sz="3600" b="1" dirty="0"/>
              <a:t>model</a:t>
            </a:r>
            <a:r>
              <a:rPr lang="en-IN" sz="3600" dirty="0"/>
              <a:t> in an </a:t>
            </a:r>
            <a:r>
              <a:rPr lang="en-IN" sz="3600" b="1" dirty="0"/>
              <a:t>iterative</a:t>
            </a:r>
            <a:r>
              <a:rPr lang="en-IN" sz="3600" dirty="0"/>
              <a:t> manner. </a:t>
            </a:r>
            <a:endParaRPr lang="en-IN" sz="3600" dirty="0" smtClean="0"/>
          </a:p>
          <a:p>
            <a:pPr marL="571500" indent="-571500" algn="l">
              <a:buFont typeface="Wingdings" pitchFamily="2" charset="2"/>
              <a:buChar char="ü"/>
            </a:pPr>
            <a:r>
              <a:rPr lang="en-IN" sz="3600" dirty="0" smtClean="0"/>
              <a:t>The </a:t>
            </a:r>
            <a:r>
              <a:rPr lang="en-IN" sz="3600" dirty="0"/>
              <a:t>basic idea of this </a:t>
            </a:r>
            <a:r>
              <a:rPr lang="en-IN" sz="3600" b="1" dirty="0"/>
              <a:t>model</a:t>
            </a:r>
            <a:r>
              <a:rPr lang="en-IN" sz="3600" dirty="0"/>
              <a:t> is to start the process with requirements and </a:t>
            </a:r>
            <a:r>
              <a:rPr lang="en-IN" sz="3600" b="1" dirty="0"/>
              <a:t>iteratively enhance</a:t>
            </a:r>
            <a:r>
              <a:rPr lang="en-IN" sz="3600" dirty="0"/>
              <a:t> the requirements until the final software is implemented.</a:t>
            </a:r>
            <a:endParaRPr lang="en-US" sz="3600" dirty="0" smtClean="0">
              <a:solidFill>
                <a:srgbClr val="000099"/>
              </a:solidFill>
            </a:endParaRPr>
          </a:p>
          <a:p>
            <a:r>
              <a:rPr lang="en-US" sz="3600" dirty="0" smtClean="0">
                <a:solidFill>
                  <a:srgbClr val="000099"/>
                </a:solidFill>
              </a:rPr>
              <a:t> </a:t>
            </a:r>
            <a:endParaRPr lang="en-US" sz="3600" dirty="0">
              <a:solidFill>
                <a:srgbClr val="00009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924800" cy="5791200"/>
          </a:xfrm>
        </p:spPr>
        <p:txBody>
          <a:bodyPr>
            <a:normAutofit/>
          </a:bodyPr>
          <a:lstStyle/>
          <a:p>
            <a:r>
              <a:rPr lang="en-US" sz="3600" dirty="0" smtClean="0">
                <a:solidFill>
                  <a:srgbClr val="000099"/>
                </a:solidFill>
              </a:rPr>
              <a:t>Iterative Enhancement Model</a:t>
            </a:r>
            <a:endParaRPr lang="en-US" sz="3600" dirty="0">
              <a:solidFill>
                <a:srgbClr val="000099"/>
              </a:solidFill>
            </a:endParaRPr>
          </a:p>
        </p:txBody>
      </p:sp>
      <p:pic>
        <p:nvPicPr>
          <p:cNvPr id="4" name="Picture 3" descr="https://t4tutorials.com/wp-content/uploads/2017/02/iterative-model-in-software-engineering.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781800" cy="4991100"/>
          </a:xfrm>
          <a:prstGeom prst="rect">
            <a:avLst/>
          </a:prstGeom>
          <a:noFill/>
          <a:ln>
            <a:noFill/>
          </a:ln>
        </p:spPr>
      </p:pic>
    </p:spTree>
    <p:extLst>
      <p:ext uri="{BB962C8B-B14F-4D97-AF65-F5344CB8AC3E}">
        <p14:creationId xmlns:p14="http://schemas.microsoft.com/office/powerpoint/2010/main" val="2587061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247</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SEPM – Unit 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SEPM – Unit V</dc:title>
  <dc:creator>welcome</dc:creator>
  <cp:lastModifiedBy>GAYATHRI</cp:lastModifiedBy>
  <cp:revision>18</cp:revision>
  <dcterms:created xsi:type="dcterms:W3CDTF">2020-04-14T15:13:41Z</dcterms:created>
  <dcterms:modified xsi:type="dcterms:W3CDTF">2020-04-29T08:13:51Z</dcterms:modified>
</cp:coreProperties>
</file>