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diagrams/quickStyle1.xml" ContentType="application/vnd.openxmlformats-officedocument.drawingml.diagramStyl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02"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2" r:id="rId31"/>
    <p:sldId id="273" r:id="rId32"/>
    <p:sldId id="342" r:id="rId33"/>
    <p:sldId id="343" r:id="rId34"/>
    <p:sldId id="274" r:id="rId35"/>
    <p:sldId id="275"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3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98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50B50A-B373-4748-B949-8424BCE102D1}"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2C1BB874-4884-4002-B075-DEA626EA1A6C}">
      <dgm:prSet phldrT="[Text]"/>
      <dgm:spPr/>
      <dgm:t>
        <a:bodyPr/>
        <a:lstStyle/>
        <a:p>
          <a:r>
            <a:rPr lang="en-US" dirty="0" smtClean="0"/>
            <a:t>Analyze Existing System</a:t>
          </a:r>
          <a:endParaRPr lang="en-US" dirty="0"/>
        </a:p>
      </dgm:t>
    </dgm:pt>
    <dgm:pt modelId="{6E0AE65C-C304-4626-A4FC-09351078DBE4}" type="parTrans" cxnId="{A592BD04-E7A1-48EF-9950-9EB3606CBCD9}">
      <dgm:prSet/>
      <dgm:spPr/>
      <dgm:t>
        <a:bodyPr/>
        <a:lstStyle/>
        <a:p>
          <a:endParaRPr lang="en-US"/>
        </a:p>
      </dgm:t>
    </dgm:pt>
    <dgm:pt modelId="{367786A7-E558-4729-B5DE-3AE60CAD2799}" type="sibTrans" cxnId="{A592BD04-E7A1-48EF-9950-9EB3606CBCD9}">
      <dgm:prSet/>
      <dgm:spPr/>
      <dgm:t>
        <a:bodyPr/>
        <a:lstStyle/>
        <a:p>
          <a:endParaRPr lang="en-US"/>
        </a:p>
      </dgm:t>
    </dgm:pt>
    <dgm:pt modelId="{561C3BD9-CF8C-4E12-BAB1-04814EFCA021}">
      <dgm:prSet phldrT="[Text]"/>
      <dgm:spPr/>
      <dgm:t>
        <a:bodyPr/>
        <a:lstStyle/>
        <a:p>
          <a:r>
            <a:rPr lang="en-US" dirty="0" smtClean="0"/>
            <a:t>Characterize Proposed Modifications</a:t>
          </a:r>
          <a:endParaRPr lang="en-US" dirty="0"/>
        </a:p>
      </dgm:t>
    </dgm:pt>
    <dgm:pt modelId="{E594352D-F602-47B3-8E20-904251C9112A}" type="parTrans" cxnId="{037A13FD-C2B3-4301-86D8-AEC9BABE6ECB}">
      <dgm:prSet/>
      <dgm:spPr/>
      <dgm:t>
        <a:bodyPr/>
        <a:lstStyle/>
        <a:p>
          <a:endParaRPr lang="en-US"/>
        </a:p>
      </dgm:t>
    </dgm:pt>
    <dgm:pt modelId="{350AA5D7-EEB0-4F60-87E9-FD925C1D0566}" type="sibTrans" cxnId="{037A13FD-C2B3-4301-86D8-AEC9BABE6ECB}">
      <dgm:prSet/>
      <dgm:spPr/>
      <dgm:t>
        <a:bodyPr/>
        <a:lstStyle/>
        <a:p>
          <a:endParaRPr lang="en-US"/>
        </a:p>
      </dgm:t>
    </dgm:pt>
    <dgm:pt modelId="{82986D68-4F54-423C-8FE9-11A04C465EA9}">
      <dgm:prSet phldrT="[Text]"/>
      <dgm:spPr/>
      <dgm:t>
        <a:bodyPr/>
        <a:lstStyle/>
        <a:p>
          <a:r>
            <a:rPr lang="en-US" dirty="0" smtClean="0"/>
            <a:t>Redesign Current Version &amp; Implement</a:t>
          </a:r>
          <a:endParaRPr lang="en-US" dirty="0"/>
        </a:p>
      </dgm:t>
    </dgm:pt>
    <dgm:pt modelId="{5CC3AE7C-5B7A-4C28-A9B0-2A2438FB6DBF}" type="parTrans" cxnId="{E4ED9725-6CD7-4ED1-975B-A39FEE613549}">
      <dgm:prSet/>
      <dgm:spPr/>
      <dgm:t>
        <a:bodyPr/>
        <a:lstStyle/>
        <a:p>
          <a:endParaRPr lang="en-US"/>
        </a:p>
      </dgm:t>
    </dgm:pt>
    <dgm:pt modelId="{F5F84B2A-5188-4F86-BA07-1CE8E6D34540}" type="sibTrans" cxnId="{E4ED9725-6CD7-4ED1-975B-A39FEE613549}">
      <dgm:prSet/>
      <dgm:spPr/>
      <dgm:t>
        <a:bodyPr/>
        <a:lstStyle/>
        <a:p>
          <a:endParaRPr lang="en-US"/>
        </a:p>
      </dgm:t>
    </dgm:pt>
    <dgm:pt modelId="{A5945A85-9960-4079-B1AF-70FF06B2A060}" type="pres">
      <dgm:prSet presAssocID="{4C50B50A-B373-4748-B949-8424BCE102D1}" presName="cycle" presStyleCnt="0">
        <dgm:presLayoutVars>
          <dgm:dir/>
          <dgm:resizeHandles val="exact"/>
        </dgm:presLayoutVars>
      </dgm:prSet>
      <dgm:spPr/>
      <dgm:t>
        <a:bodyPr/>
        <a:lstStyle/>
        <a:p>
          <a:endParaRPr lang="en-US"/>
        </a:p>
      </dgm:t>
    </dgm:pt>
    <dgm:pt modelId="{71CA30EC-E48B-4D07-998A-13B478841BB8}" type="pres">
      <dgm:prSet presAssocID="{2C1BB874-4884-4002-B075-DEA626EA1A6C}" presName="node" presStyleLbl="node1" presStyleIdx="0" presStyleCnt="3">
        <dgm:presLayoutVars>
          <dgm:bulletEnabled val="1"/>
        </dgm:presLayoutVars>
      </dgm:prSet>
      <dgm:spPr/>
      <dgm:t>
        <a:bodyPr/>
        <a:lstStyle/>
        <a:p>
          <a:endParaRPr lang="en-US"/>
        </a:p>
      </dgm:t>
    </dgm:pt>
    <dgm:pt modelId="{A5981B4E-550B-45AB-B3BD-23B942ADB79E}" type="pres">
      <dgm:prSet presAssocID="{2C1BB874-4884-4002-B075-DEA626EA1A6C}" presName="spNode" presStyleCnt="0"/>
      <dgm:spPr/>
    </dgm:pt>
    <dgm:pt modelId="{8280FD42-E412-4902-895B-7929E63FE1C3}" type="pres">
      <dgm:prSet presAssocID="{367786A7-E558-4729-B5DE-3AE60CAD2799}" presName="sibTrans" presStyleLbl="sibTrans1D1" presStyleIdx="0" presStyleCnt="3"/>
      <dgm:spPr/>
      <dgm:t>
        <a:bodyPr/>
        <a:lstStyle/>
        <a:p>
          <a:endParaRPr lang="en-US"/>
        </a:p>
      </dgm:t>
    </dgm:pt>
    <dgm:pt modelId="{48DDBD9E-09D9-4A78-B6B7-AFC557AB7B7A}" type="pres">
      <dgm:prSet presAssocID="{561C3BD9-CF8C-4E12-BAB1-04814EFCA021}" presName="node" presStyleLbl="node1" presStyleIdx="1" presStyleCnt="3">
        <dgm:presLayoutVars>
          <dgm:bulletEnabled val="1"/>
        </dgm:presLayoutVars>
      </dgm:prSet>
      <dgm:spPr/>
      <dgm:t>
        <a:bodyPr/>
        <a:lstStyle/>
        <a:p>
          <a:endParaRPr lang="en-US"/>
        </a:p>
      </dgm:t>
    </dgm:pt>
    <dgm:pt modelId="{0FD0D392-FD2A-4F10-91C6-5052584D09FF}" type="pres">
      <dgm:prSet presAssocID="{561C3BD9-CF8C-4E12-BAB1-04814EFCA021}" presName="spNode" presStyleCnt="0"/>
      <dgm:spPr/>
    </dgm:pt>
    <dgm:pt modelId="{CBDCF69C-AFB4-4F3A-9E92-2FC175608BCA}" type="pres">
      <dgm:prSet presAssocID="{350AA5D7-EEB0-4F60-87E9-FD925C1D0566}" presName="sibTrans" presStyleLbl="sibTrans1D1" presStyleIdx="1" presStyleCnt="3"/>
      <dgm:spPr/>
      <dgm:t>
        <a:bodyPr/>
        <a:lstStyle/>
        <a:p>
          <a:endParaRPr lang="en-US"/>
        </a:p>
      </dgm:t>
    </dgm:pt>
    <dgm:pt modelId="{A53839FE-12F9-4123-AB61-EB5EF63CC670}" type="pres">
      <dgm:prSet presAssocID="{82986D68-4F54-423C-8FE9-11A04C465EA9}" presName="node" presStyleLbl="node1" presStyleIdx="2" presStyleCnt="3">
        <dgm:presLayoutVars>
          <dgm:bulletEnabled val="1"/>
        </dgm:presLayoutVars>
      </dgm:prSet>
      <dgm:spPr/>
      <dgm:t>
        <a:bodyPr/>
        <a:lstStyle/>
        <a:p>
          <a:endParaRPr lang="en-US"/>
        </a:p>
      </dgm:t>
    </dgm:pt>
    <dgm:pt modelId="{F1856F26-0485-4E8F-ABE7-19321C607225}" type="pres">
      <dgm:prSet presAssocID="{82986D68-4F54-423C-8FE9-11A04C465EA9}" presName="spNode" presStyleCnt="0"/>
      <dgm:spPr/>
    </dgm:pt>
    <dgm:pt modelId="{983A6161-C27E-4AF0-8CF4-3F3BEAD31BC3}" type="pres">
      <dgm:prSet presAssocID="{F5F84B2A-5188-4F86-BA07-1CE8E6D34540}" presName="sibTrans" presStyleLbl="sibTrans1D1" presStyleIdx="2" presStyleCnt="3"/>
      <dgm:spPr/>
      <dgm:t>
        <a:bodyPr/>
        <a:lstStyle/>
        <a:p>
          <a:endParaRPr lang="en-US"/>
        </a:p>
      </dgm:t>
    </dgm:pt>
  </dgm:ptLst>
  <dgm:cxnLst>
    <dgm:cxn modelId="{B92163D1-DFF8-4702-8DA0-0310F627995B}" type="presOf" srcId="{4C50B50A-B373-4748-B949-8424BCE102D1}" destId="{A5945A85-9960-4079-B1AF-70FF06B2A060}" srcOrd="0" destOrd="0" presId="urn:microsoft.com/office/officeart/2005/8/layout/cycle5"/>
    <dgm:cxn modelId="{7898750C-4367-48B3-A8E1-F54A54C74FEE}" type="presOf" srcId="{82986D68-4F54-423C-8FE9-11A04C465EA9}" destId="{A53839FE-12F9-4123-AB61-EB5EF63CC670}" srcOrd="0" destOrd="0" presId="urn:microsoft.com/office/officeart/2005/8/layout/cycle5"/>
    <dgm:cxn modelId="{22D15664-8FBD-4F5B-BA84-2497A2F6F976}" type="presOf" srcId="{561C3BD9-CF8C-4E12-BAB1-04814EFCA021}" destId="{48DDBD9E-09D9-4A78-B6B7-AFC557AB7B7A}" srcOrd="0" destOrd="0" presId="urn:microsoft.com/office/officeart/2005/8/layout/cycle5"/>
    <dgm:cxn modelId="{A2D8B125-49A7-4568-BC11-E9712B945D31}" type="presOf" srcId="{F5F84B2A-5188-4F86-BA07-1CE8E6D34540}" destId="{983A6161-C27E-4AF0-8CF4-3F3BEAD31BC3}" srcOrd="0" destOrd="0" presId="urn:microsoft.com/office/officeart/2005/8/layout/cycle5"/>
    <dgm:cxn modelId="{4132DF26-0F59-46C0-A36A-899564488166}" type="presOf" srcId="{2C1BB874-4884-4002-B075-DEA626EA1A6C}" destId="{71CA30EC-E48B-4D07-998A-13B478841BB8}" srcOrd="0" destOrd="0" presId="urn:microsoft.com/office/officeart/2005/8/layout/cycle5"/>
    <dgm:cxn modelId="{A592BD04-E7A1-48EF-9950-9EB3606CBCD9}" srcId="{4C50B50A-B373-4748-B949-8424BCE102D1}" destId="{2C1BB874-4884-4002-B075-DEA626EA1A6C}" srcOrd="0" destOrd="0" parTransId="{6E0AE65C-C304-4626-A4FC-09351078DBE4}" sibTransId="{367786A7-E558-4729-B5DE-3AE60CAD2799}"/>
    <dgm:cxn modelId="{E4ED9725-6CD7-4ED1-975B-A39FEE613549}" srcId="{4C50B50A-B373-4748-B949-8424BCE102D1}" destId="{82986D68-4F54-423C-8FE9-11A04C465EA9}" srcOrd="2" destOrd="0" parTransId="{5CC3AE7C-5B7A-4C28-A9B0-2A2438FB6DBF}" sibTransId="{F5F84B2A-5188-4F86-BA07-1CE8E6D34540}"/>
    <dgm:cxn modelId="{037A13FD-C2B3-4301-86D8-AEC9BABE6ECB}" srcId="{4C50B50A-B373-4748-B949-8424BCE102D1}" destId="{561C3BD9-CF8C-4E12-BAB1-04814EFCA021}" srcOrd="1" destOrd="0" parTransId="{E594352D-F602-47B3-8E20-904251C9112A}" sibTransId="{350AA5D7-EEB0-4F60-87E9-FD925C1D0566}"/>
    <dgm:cxn modelId="{BDB88E38-5281-43E8-BB3F-5AECB1A87BA6}" type="presOf" srcId="{350AA5D7-EEB0-4F60-87E9-FD925C1D0566}" destId="{CBDCF69C-AFB4-4F3A-9E92-2FC175608BCA}" srcOrd="0" destOrd="0" presId="urn:microsoft.com/office/officeart/2005/8/layout/cycle5"/>
    <dgm:cxn modelId="{46740161-6A24-4FD9-AFA5-08E2E4454ECB}" type="presOf" srcId="{367786A7-E558-4729-B5DE-3AE60CAD2799}" destId="{8280FD42-E412-4902-895B-7929E63FE1C3}" srcOrd="0" destOrd="0" presId="urn:microsoft.com/office/officeart/2005/8/layout/cycle5"/>
    <dgm:cxn modelId="{4AF6F4F0-9642-4176-B13E-72A6EFD23358}" type="presParOf" srcId="{A5945A85-9960-4079-B1AF-70FF06B2A060}" destId="{71CA30EC-E48B-4D07-998A-13B478841BB8}" srcOrd="0" destOrd="0" presId="urn:microsoft.com/office/officeart/2005/8/layout/cycle5"/>
    <dgm:cxn modelId="{03ED8486-81F3-46CE-9220-FF928085366F}" type="presParOf" srcId="{A5945A85-9960-4079-B1AF-70FF06B2A060}" destId="{A5981B4E-550B-45AB-B3BD-23B942ADB79E}" srcOrd="1" destOrd="0" presId="urn:microsoft.com/office/officeart/2005/8/layout/cycle5"/>
    <dgm:cxn modelId="{41F74572-D900-4768-A571-5D6FF7B1D307}" type="presParOf" srcId="{A5945A85-9960-4079-B1AF-70FF06B2A060}" destId="{8280FD42-E412-4902-895B-7929E63FE1C3}" srcOrd="2" destOrd="0" presId="urn:microsoft.com/office/officeart/2005/8/layout/cycle5"/>
    <dgm:cxn modelId="{451A29F9-7FFA-4946-A2C2-5CCD17BABDE7}" type="presParOf" srcId="{A5945A85-9960-4079-B1AF-70FF06B2A060}" destId="{48DDBD9E-09D9-4A78-B6B7-AFC557AB7B7A}" srcOrd="3" destOrd="0" presId="urn:microsoft.com/office/officeart/2005/8/layout/cycle5"/>
    <dgm:cxn modelId="{BE458569-11FD-47B5-9D0F-439FD3E78A30}" type="presParOf" srcId="{A5945A85-9960-4079-B1AF-70FF06B2A060}" destId="{0FD0D392-FD2A-4F10-91C6-5052584D09FF}" srcOrd="4" destOrd="0" presId="urn:microsoft.com/office/officeart/2005/8/layout/cycle5"/>
    <dgm:cxn modelId="{BBD5936D-449A-4416-9030-E9063178154C}" type="presParOf" srcId="{A5945A85-9960-4079-B1AF-70FF06B2A060}" destId="{CBDCF69C-AFB4-4F3A-9E92-2FC175608BCA}" srcOrd="5" destOrd="0" presId="urn:microsoft.com/office/officeart/2005/8/layout/cycle5"/>
    <dgm:cxn modelId="{05728F51-987F-4037-BD29-8E871CCA2EB3}" type="presParOf" srcId="{A5945A85-9960-4079-B1AF-70FF06B2A060}" destId="{A53839FE-12F9-4123-AB61-EB5EF63CC670}" srcOrd="6" destOrd="0" presId="urn:microsoft.com/office/officeart/2005/8/layout/cycle5"/>
    <dgm:cxn modelId="{F685D820-D78A-4CC1-8437-2A0B8CD691EC}" type="presParOf" srcId="{A5945A85-9960-4079-B1AF-70FF06B2A060}" destId="{F1856F26-0485-4E8F-ABE7-19321C607225}" srcOrd="7" destOrd="0" presId="urn:microsoft.com/office/officeart/2005/8/layout/cycle5"/>
    <dgm:cxn modelId="{83979AFC-06EB-46DC-8CAC-B3175EDAA429}" type="presParOf" srcId="{A5945A85-9960-4079-B1AF-70FF06B2A060}" destId="{983A6161-C27E-4AF0-8CF4-3F3BEAD31BC3}" srcOrd="8" destOrd="0" presId="urn:microsoft.com/office/officeart/2005/8/layout/cycle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A30EC-E48B-4D07-998A-13B478841BB8}">
      <dsp:nvSpPr>
        <dsp:cNvPr id="0" name=""/>
        <dsp:cNvSpPr/>
      </dsp:nvSpPr>
      <dsp:spPr>
        <a:xfrm>
          <a:off x="1912441" y="2135"/>
          <a:ext cx="2271117" cy="14762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Analyze Existing System</a:t>
          </a:r>
          <a:endParaRPr lang="en-US" sz="2400" kern="1200" dirty="0"/>
        </a:p>
      </dsp:txBody>
      <dsp:txXfrm>
        <a:off x="1984504" y="74198"/>
        <a:ext cx="2126991" cy="1332100"/>
      </dsp:txXfrm>
    </dsp:sp>
    <dsp:sp modelId="{8280FD42-E412-4902-895B-7929E63FE1C3}">
      <dsp:nvSpPr>
        <dsp:cNvPr id="0" name=""/>
        <dsp:cNvSpPr/>
      </dsp:nvSpPr>
      <dsp:spPr>
        <a:xfrm>
          <a:off x="1078958" y="740248"/>
          <a:ext cx="3938082" cy="3938082"/>
        </a:xfrm>
        <a:custGeom>
          <a:avLst/>
          <a:gdLst/>
          <a:ahLst/>
          <a:cxnLst/>
          <a:rect l="0" t="0" r="0" b="0"/>
          <a:pathLst>
            <a:path>
              <a:moveTo>
                <a:pt x="3409524" y="626606"/>
              </a:moveTo>
              <a:arcTo wR="1969041" hR="1969041" stAng="19021069" swAng="230234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8DDBD9E-09D9-4A78-B6B7-AFC557AB7B7A}">
      <dsp:nvSpPr>
        <dsp:cNvPr id="0" name=""/>
        <dsp:cNvSpPr/>
      </dsp:nvSpPr>
      <dsp:spPr>
        <a:xfrm>
          <a:off x="3617681" y="2955697"/>
          <a:ext cx="2271117" cy="14762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Characterize Proposed Modifications</a:t>
          </a:r>
          <a:endParaRPr lang="en-US" sz="2400" kern="1200" dirty="0"/>
        </a:p>
      </dsp:txBody>
      <dsp:txXfrm>
        <a:off x="3689744" y="3027760"/>
        <a:ext cx="2126991" cy="1332100"/>
      </dsp:txXfrm>
    </dsp:sp>
    <dsp:sp modelId="{CBDCF69C-AFB4-4F3A-9E92-2FC175608BCA}">
      <dsp:nvSpPr>
        <dsp:cNvPr id="0" name=""/>
        <dsp:cNvSpPr/>
      </dsp:nvSpPr>
      <dsp:spPr>
        <a:xfrm>
          <a:off x="1078958" y="740248"/>
          <a:ext cx="3938082" cy="3938082"/>
        </a:xfrm>
        <a:custGeom>
          <a:avLst/>
          <a:gdLst/>
          <a:ahLst/>
          <a:cxnLst/>
          <a:rect l="0" t="0" r="0" b="0"/>
          <a:pathLst>
            <a:path>
              <a:moveTo>
                <a:pt x="2573276" y="3843080"/>
              </a:moveTo>
              <a:arcTo wR="1969041" hR="1969041" stAng="4327765" swAng="21444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53839FE-12F9-4123-AB61-EB5EF63CC670}">
      <dsp:nvSpPr>
        <dsp:cNvPr id="0" name=""/>
        <dsp:cNvSpPr/>
      </dsp:nvSpPr>
      <dsp:spPr>
        <a:xfrm>
          <a:off x="207201" y="2955697"/>
          <a:ext cx="2271117" cy="14762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Redesign Current Version &amp; Implement</a:t>
          </a:r>
          <a:endParaRPr lang="en-US" sz="2400" kern="1200" dirty="0"/>
        </a:p>
      </dsp:txBody>
      <dsp:txXfrm>
        <a:off x="279264" y="3027760"/>
        <a:ext cx="2126991" cy="1332100"/>
      </dsp:txXfrm>
    </dsp:sp>
    <dsp:sp modelId="{983A6161-C27E-4AF0-8CF4-3F3BEAD31BC3}">
      <dsp:nvSpPr>
        <dsp:cNvPr id="0" name=""/>
        <dsp:cNvSpPr/>
      </dsp:nvSpPr>
      <dsp:spPr>
        <a:xfrm>
          <a:off x="1078958" y="740248"/>
          <a:ext cx="3938082" cy="3938082"/>
        </a:xfrm>
        <a:custGeom>
          <a:avLst/>
          <a:gdLst/>
          <a:ahLst/>
          <a:cxnLst/>
          <a:rect l="0" t="0" r="0" b="0"/>
          <a:pathLst>
            <a:path>
              <a:moveTo>
                <a:pt x="6369" y="1810793"/>
              </a:moveTo>
              <a:arcTo wR="1969041" hR="1969041" stAng="11076583" swAng="230234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5587A9-746A-490C-A128-75AC06719D79}" type="datetimeFigureOut">
              <a:rPr lang="en-US" smtClean="0"/>
              <a:pPr/>
              <a:t>3/24/2020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347F86-AACC-4658-8C91-F0B4AFADFF59}" type="slidenum">
              <a:rPr lang="en-US" smtClean="0"/>
              <a:pPr/>
              <a:t>‹#›</a:t>
            </a:fld>
            <a:endParaRPr lang="en-US"/>
          </a:p>
        </p:txBody>
      </p:sp>
    </p:spTree>
    <p:extLst>
      <p:ext uri="{BB962C8B-B14F-4D97-AF65-F5344CB8AC3E}">
        <p14:creationId xmlns:p14="http://schemas.microsoft.com/office/powerpoint/2010/main" xmlns="" val="3809979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a:t>
            </a:fld>
            <a:endParaRPr lang="en-US"/>
          </a:p>
        </p:txBody>
      </p:sp>
    </p:spTree>
    <p:extLst>
      <p:ext uri="{BB962C8B-B14F-4D97-AF65-F5344CB8AC3E}">
        <p14:creationId xmlns:p14="http://schemas.microsoft.com/office/powerpoint/2010/main" xmlns="" val="3329858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12</a:t>
            </a:fld>
            <a:endParaRPr lang="en-US"/>
          </a:p>
        </p:txBody>
      </p:sp>
    </p:spTree>
    <p:extLst>
      <p:ext uri="{BB962C8B-B14F-4D97-AF65-F5344CB8AC3E}">
        <p14:creationId xmlns:p14="http://schemas.microsoft.com/office/powerpoint/2010/main" xmlns="" val="1835748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13</a:t>
            </a:fld>
            <a:endParaRPr lang="en-US"/>
          </a:p>
        </p:txBody>
      </p:sp>
    </p:spTree>
    <p:extLst>
      <p:ext uri="{BB962C8B-B14F-4D97-AF65-F5344CB8AC3E}">
        <p14:creationId xmlns:p14="http://schemas.microsoft.com/office/powerpoint/2010/main" xmlns="" val="1835748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14</a:t>
            </a:fld>
            <a:endParaRPr lang="en-US"/>
          </a:p>
        </p:txBody>
      </p:sp>
    </p:spTree>
    <p:extLst>
      <p:ext uri="{BB962C8B-B14F-4D97-AF65-F5344CB8AC3E}">
        <p14:creationId xmlns:p14="http://schemas.microsoft.com/office/powerpoint/2010/main" xmlns="" val="1835748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15</a:t>
            </a:fld>
            <a:endParaRPr lang="en-US"/>
          </a:p>
        </p:txBody>
      </p:sp>
    </p:spTree>
    <p:extLst>
      <p:ext uri="{BB962C8B-B14F-4D97-AF65-F5344CB8AC3E}">
        <p14:creationId xmlns:p14="http://schemas.microsoft.com/office/powerpoint/2010/main" xmlns="" val="1835748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16</a:t>
            </a:fld>
            <a:endParaRPr lang="en-US"/>
          </a:p>
        </p:txBody>
      </p:sp>
    </p:spTree>
    <p:extLst>
      <p:ext uri="{BB962C8B-B14F-4D97-AF65-F5344CB8AC3E}">
        <p14:creationId xmlns:p14="http://schemas.microsoft.com/office/powerpoint/2010/main" xmlns="" val="1835748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17</a:t>
            </a:fld>
            <a:endParaRPr lang="en-US"/>
          </a:p>
        </p:txBody>
      </p:sp>
    </p:spTree>
    <p:extLst>
      <p:ext uri="{BB962C8B-B14F-4D97-AF65-F5344CB8AC3E}">
        <p14:creationId xmlns:p14="http://schemas.microsoft.com/office/powerpoint/2010/main" xmlns="" val="543682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18</a:t>
            </a:fld>
            <a:endParaRPr lang="en-US"/>
          </a:p>
        </p:txBody>
      </p:sp>
    </p:spTree>
    <p:extLst>
      <p:ext uri="{BB962C8B-B14F-4D97-AF65-F5344CB8AC3E}">
        <p14:creationId xmlns:p14="http://schemas.microsoft.com/office/powerpoint/2010/main" xmlns="" val="2275017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19</a:t>
            </a:fld>
            <a:endParaRPr lang="en-US"/>
          </a:p>
        </p:txBody>
      </p:sp>
    </p:spTree>
    <p:extLst>
      <p:ext uri="{BB962C8B-B14F-4D97-AF65-F5344CB8AC3E}">
        <p14:creationId xmlns:p14="http://schemas.microsoft.com/office/powerpoint/2010/main" xmlns="" val="1278597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20</a:t>
            </a:fld>
            <a:endParaRPr lang="en-US"/>
          </a:p>
        </p:txBody>
      </p:sp>
    </p:spTree>
    <p:extLst>
      <p:ext uri="{BB962C8B-B14F-4D97-AF65-F5344CB8AC3E}">
        <p14:creationId xmlns:p14="http://schemas.microsoft.com/office/powerpoint/2010/main" xmlns="" val="1512940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21</a:t>
            </a:fld>
            <a:endParaRPr lang="en-US"/>
          </a:p>
        </p:txBody>
      </p:sp>
    </p:spTree>
    <p:extLst>
      <p:ext uri="{BB962C8B-B14F-4D97-AF65-F5344CB8AC3E}">
        <p14:creationId xmlns:p14="http://schemas.microsoft.com/office/powerpoint/2010/main" xmlns="" val="44335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47F86-AACC-4658-8C91-F0B4AFADFF59}" type="slidenum">
              <a:rPr lang="en-US" smtClean="0"/>
              <a:pPr/>
              <a:t>2</a:t>
            </a:fld>
            <a:endParaRPr lang="en-US"/>
          </a:p>
        </p:txBody>
      </p:sp>
    </p:spTree>
    <p:extLst>
      <p:ext uri="{BB962C8B-B14F-4D97-AF65-F5344CB8AC3E}">
        <p14:creationId xmlns:p14="http://schemas.microsoft.com/office/powerpoint/2010/main" xmlns="" val="1214957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22</a:t>
            </a:fld>
            <a:endParaRPr lang="en-US"/>
          </a:p>
        </p:txBody>
      </p:sp>
    </p:spTree>
    <p:extLst>
      <p:ext uri="{BB962C8B-B14F-4D97-AF65-F5344CB8AC3E}">
        <p14:creationId xmlns:p14="http://schemas.microsoft.com/office/powerpoint/2010/main" xmlns="" val="3744271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23</a:t>
            </a:fld>
            <a:endParaRPr lang="en-US"/>
          </a:p>
        </p:txBody>
      </p:sp>
    </p:spTree>
    <p:extLst>
      <p:ext uri="{BB962C8B-B14F-4D97-AF65-F5344CB8AC3E}">
        <p14:creationId xmlns:p14="http://schemas.microsoft.com/office/powerpoint/2010/main" xmlns="" val="1542167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24</a:t>
            </a:fld>
            <a:endParaRPr lang="en-US"/>
          </a:p>
        </p:txBody>
      </p:sp>
    </p:spTree>
    <p:extLst>
      <p:ext uri="{BB962C8B-B14F-4D97-AF65-F5344CB8AC3E}">
        <p14:creationId xmlns:p14="http://schemas.microsoft.com/office/powerpoint/2010/main" xmlns="" val="586626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25</a:t>
            </a:fld>
            <a:endParaRPr lang="en-US"/>
          </a:p>
        </p:txBody>
      </p:sp>
    </p:spTree>
    <p:extLst>
      <p:ext uri="{BB962C8B-B14F-4D97-AF65-F5344CB8AC3E}">
        <p14:creationId xmlns:p14="http://schemas.microsoft.com/office/powerpoint/2010/main" xmlns="" val="1688870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26</a:t>
            </a:fld>
            <a:endParaRPr lang="en-US"/>
          </a:p>
        </p:txBody>
      </p:sp>
    </p:spTree>
    <p:extLst>
      <p:ext uri="{BB962C8B-B14F-4D97-AF65-F5344CB8AC3E}">
        <p14:creationId xmlns:p14="http://schemas.microsoft.com/office/powerpoint/2010/main" xmlns="" val="3439995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27</a:t>
            </a:fld>
            <a:endParaRPr lang="en-US"/>
          </a:p>
        </p:txBody>
      </p:sp>
    </p:spTree>
    <p:extLst>
      <p:ext uri="{BB962C8B-B14F-4D97-AF65-F5344CB8AC3E}">
        <p14:creationId xmlns:p14="http://schemas.microsoft.com/office/powerpoint/2010/main" xmlns="" val="1842490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28</a:t>
            </a:fld>
            <a:endParaRPr lang="en-US"/>
          </a:p>
        </p:txBody>
      </p:sp>
    </p:spTree>
    <p:extLst>
      <p:ext uri="{BB962C8B-B14F-4D97-AF65-F5344CB8AC3E}">
        <p14:creationId xmlns:p14="http://schemas.microsoft.com/office/powerpoint/2010/main" xmlns="" val="3424398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29</a:t>
            </a:fld>
            <a:endParaRPr lang="en-US"/>
          </a:p>
        </p:txBody>
      </p:sp>
    </p:spTree>
    <p:extLst>
      <p:ext uri="{BB962C8B-B14F-4D97-AF65-F5344CB8AC3E}">
        <p14:creationId xmlns:p14="http://schemas.microsoft.com/office/powerpoint/2010/main" xmlns="" val="2492120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30</a:t>
            </a:fld>
            <a:endParaRPr lang="en-US"/>
          </a:p>
        </p:txBody>
      </p:sp>
    </p:spTree>
    <p:extLst>
      <p:ext uri="{BB962C8B-B14F-4D97-AF65-F5344CB8AC3E}">
        <p14:creationId xmlns:p14="http://schemas.microsoft.com/office/powerpoint/2010/main" xmlns="" val="3972165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31</a:t>
            </a:fld>
            <a:endParaRPr lang="en-US"/>
          </a:p>
        </p:txBody>
      </p:sp>
    </p:spTree>
    <p:extLst>
      <p:ext uri="{BB962C8B-B14F-4D97-AF65-F5344CB8AC3E}">
        <p14:creationId xmlns:p14="http://schemas.microsoft.com/office/powerpoint/2010/main" xmlns="" val="424217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5</a:t>
            </a:fld>
            <a:endParaRPr lang="en-US"/>
          </a:p>
        </p:txBody>
      </p:sp>
    </p:spTree>
    <p:extLst>
      <p:ext uri="{BB962C8B-B14F-4D97-AF65-F5344CB8AC3E}">
        <p14:creationId xmlns:p14="http://schemas.microsoft.com/office/powerpoint/2010/main" xmlns="" val="1835748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32</a:t>
            </a:fld>
            <a:endParaRPr lang="en-US"/>
          </a:p>
        </p:txBody>
      </p:sp>
    </p:spTree>
    <p:extLst>
      <p:ext uri="{BB962C8B-B14F-4D97-AF65-F5344CB8AC3E}">
        <p14:creationId xmlns:p14="http://schemas.microsoft.com/office/powerpoint/2010/main" xmlns="" val="3652020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7870BB-295D-429A-9D84-84CB56C98489}" type="slidenum">
              <a:rPr lang="en-US" smtClean="0"/>
              <a:pPr/>
              <a:t>33</a:t>
            </a:fld>
            <a:endParaRPr lang="en-US"/>
          </a:p>
        </p:txBody>
      </p:sp>
    </p:spTree>
    <p:extLst>
      <p:ext uri="{BB962C8B-B14F-4D97-AF65-F5344CB8AC3E}">
        <p14:creationId xmlns:p14="http://schemas.microsoft.com/office/powerpoint/2010/main" xmlns="" val="36520200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34</a:t>
            </a:fld>
            <a:endParaRPr lang="en-US"/>
          </a:p>
        </p:txBody>
      </p:sp>
    </p:spTree>
    <p:extLst>
      <p:ext uri="{BB962C8B-B14F-4D97-AF65-F5344CB8AC3E}">
        <p14:creationId xmlns:p14="http://schemas.microsoft.com/office/powerpoint/2010/main" xmlns="" val="36520200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35</a:t>
            </a:fld>
            <a:endParaRPr lang="en-US"/>
          </a:p>
        </p:txBody>
      </p:sp>
    </p:spTree>
    <p:extLst>
      <p:ext uri="{BB962C8B-B14F-4D97-AF65-F5344CB8AC3E}">
        <p14:creationId xmlns:p14="http://schemas.microsoft.com/office/powerpoint/2010/main" xmlns="" val="1370501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38</a:t>
            </a:fld>
            <a:endParaRPr lang="en-US"/>
          </a:p>
        </p:txBody>
      </p:sp>
    </p:spTree>
    <p:extLst>
      <p:ext uri="{BB962C8B-B14F-4D97-AF65-F5344CB8AC3E}">
        <p14:creationId xmlns:p14="http://schemas.microsoft.com/office/powerpoint/2010/main" xmlns="" val="3367625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39</a:t>
            </a:fld>
            <a:endParaRPr lang="en-US"/>
          </a:p>
        </p:txBody>
      </p:sp>
    </p:spTree>
    <p:extLst>
      <p:ext uri="{BB962C8B-B14F-4D97-AF65-F5344CB8AC3E}">
        <p14:creationId xmlns:p14="http://schemas.microsoft.com/office/powerpoint/2010/main" xmlns="" val="781366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40</a:t>
            </a:fld>
            <a:endParaRPr lang="en-US"/>
          </a:p>
        </p:txBody>
      </p:sp>
    </p:spTree>
    <p:extLst>
      <p:ext uri="{BB962C8B-B14F-4D97-AF65-F5344CB8AC3E}">
        <p14:creationId xmlns:p14="http://schemas.microsoft.com/office/powerpoint/2010/main" xmlns="" val="3489815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41</a:t>
            </a:fld>
            <a:endParaRPr lang="en-US"/>
          </a:p>
        </p:txBody>
      </p:sp>
    </p:spTree>
    <p:extLst>
      <p:ext uri="{BB962C8B-B14F-4D97-AF65-F5344CB8AC3E}">
        <p14:creationId xmlns:p14="http://schemas.microsoft.com/office/powerpoint/2010/main" xmlns="" val="4069833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42</a:t>
            </a:fld>
            <a:endParaRPr lang="en-US"/>
          </a:p>
        </p:txBody>
      </p:sp>
    </p:spTree>
    <p:extLst>
      <p:ext uri="{BB962C8B-B14F-4D97-AF65-F5344CB8AC3E}">
        <p14:creationId xmlns:p14="http://schemas.microsoft.com/office/powerpoint/2010/main" xmlns="" val="1355753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48</a:t>
            </a:fld>
            <a:endParaRPr lang="en-US"/>
          </a:p>
        </p:txBody>
      </p:sp>
    </p:spTree>
    <p:extLst>
      <p:ext uri="{BB962C8B-B14F-4D97-AF65-F5344CB8AC3E}">
        <p14:creationId xmlns:p14="http://schemas.microsoft.com/office/powerpoint/2010/main" xmlns="" val="1835748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6</a:t>
            </a:fld>
            <a:endParaRPr lang="en-US"/>
          </a:p>
        </p:txBody>
      </p:sp>
    </p:spTree>
    <p:extLst>
      <p:ext uri="{BB962C8B-B14F-4D97-AF65-F5344CB8AC3E}">
        <p14:creationId xmlns:p14="http://schemas.microsoft.com/office/powerpoint/2010/main" xmlns="" val="1835748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7</a:t>
            </a:fld>
            <a:endParaRPr lang="en-US"/>
          </a:p>
        </p:txBody>
      </p:sp>
    </p:spTree>
    <p:extLst>
      <p:ext uri="{BB962C8B-B14F-4D97-AF65-F5344CB8AC3E}">
        <p14:creationId xmlns:p14="http://schemas.microsoft.com/office/powerpoint/2010/main" xmlns="" val="1835748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8</a:t>
            </a:fld>
            <a:endParaRPr lang="en-US"/>
          </a:p>
        </p:txBody>
      </p:sp>
    </p:spTree>
    <p:extLst>
      <p:ext uri="{BB962C8B-B14F-4D97-AF65-F5344CB8AC3E}">
        <p14:creationId xmlns:p14="http://schemas.microsoft.com/office/powerpoint/2010/main" xmlns="" val="1835748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9</a:t>
            </a:fld>
            <a:endParaRPr lang="en-US"/>
          </a:p>
        </p:txBody>
      </p:sp>
    </p:spTree>
    <p:extLst>
      <p:ext uri="{BB962C8B-B14F-4D97-AF65-F5344CB8AC3E}">
        <p14:creationId xmlns:p14="http://schemas.microsoft.com/office/powerpoint/2010/main" xmlns="" val="1835748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10</a:t>
            </a:fld>
            <a:endParaRPr lang="en-US"/>
          </a:p>
        </p:txBody>
      </p:sp>
    </p:spTree>
    <p:extLst>
      <p:ext uri="{BB962C8B-B14F-4D97-AF65-F5344CB8AC3E}">
        <p14:creationId xmlns:p14="http://schemas.microsoft.com/office/powerpoint/2010/main" xmlns="" val="1835748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7870BB-295D-429A-9D84-84CB56C98489}" type="slidenum">
              <a:rPr lang="en-US" smtClean="0"/>
              <a:pPr/>
              <a:t>11</a:t>
            </a:fld>
            <a:endParaRPr lang="en-US"/>
          </a:p>
        </p:txBody>
      </p:sp>
    </p:spTree>
    <p:extLst>
      <p:ext uri="{BB962C8B-B14F-4D97-AF65-F5344CB8AC3E}">
        <p14:creationId xmlns:p14="http://schemas.microsoft.com/office/powerpoint/2010/main" xmlns="" val="183574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304800"/>
            <a:ext cx="7924800" cy="58674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solidFill>
                  <a:schemeClr val="tx1"/>
                </a:solidFill>
                <a:latin typeface="Times New Roman" pitchFamily="18" charset="0"/>
                <a:cs typeface="Times New Roman" pitchFamily="18" charset="0"/>
              </a:rPr>
              <a:t>UNIT -5    </a:t>
            </a:r>
          </a:p>
          <a:p>
            <a:pPr algn="ctr"/>
            <a:r>
              <a:rPr lang="en-US" sz="7200" dirty="0" smtClean="0">
                <a:solidFill>
                  <a:schemeClr val="tx1"/>
                </a:solidFill>
                <a:latin typeface="Times New Roman" pitchFamily="18" charset="0"/>
                <a:cs typeface="Times New Roman" pitchFamily="18" charset="0"/>
              </a:rPr>
              <a:t>Product </a:t>
            </a:r>
            <a:r>
              <a:rPr lang="en-US" sz="7200" dirty="0">
                <a:solidFill>
                  <a:schemeClr val="tx1"/>
                </a:solidFill>
                <a:latin typeface="Times New Roman" pitchFamily="18" charset="0"/>
                <a:cs typeface="Times New Roman" pitchFamily="18" charset="0"/>
              </a:rPr>
              <a:t>Release </a:t>
            </a:r>
            <a:r>
              <a:rPr lang="en-US" sz="7200" dirty="0" smtClean="0">
                <a:solidFill>
                  <a:schemeClr val="tx1"/>
                </a:solidFill>
                <a:latin typeface="Times New Roman" pitchFamily="18" charset="0"/>
                <a:cs typeface="Times New Roman" pitchFamily="18" charset="0"/>
              </a:rPr>
              <a:t>and Software</a:t>
            </a:r>
          </a:p>
          <a:p>
            <a:pPr algn="ctr"/>
            <a:r>
              <a:rPr lang="en-US" sz="7200" dirty="0" smtClean="0">
                <a:solidFill>
                  <a:schemeClr val="tx1"/>
                </a:solidFill>
                <a:latin typeface="Times New Roman" pitchFamily="18" charset="0"/>
                <a:cs typeface="Times New Roman" pitchFamily="18" charset="0"/>
              </a:rPr>
              <a:t>Maintenance</a:t>
            </a:r>
            <a:r>
              <a:rPr lang="en-US" sz="8000" dirty="0" smtClean="0">
                <a:solidFill>
                  <a:schemeClr val="tx1"/>
                </a:solidFill>
                <a:latin typeface="Times New Roman" pitchFamily="18" charset="0"/>
                <a:cs typeface="Times New Roman" pitchFamily="18" charset="0"/>
              </a:rPr>
              <a:t> </a:t>
            </a:r>
            <a:endParaRPr lang="en-US" sz="8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 y="381000"/>
            <a:ext cx="8458200" cy="6019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r>
              <a:rPr lang="en-US" b="1" u="sng" dirty="0">
                <a:solidFill>
                  <a:schemeClr val="tx1"/>
                </a:solidFill>
                <a:latin typeface="Times New Roman" pitchFamily="18" charset="0"/>
                <a:cs typeface="Times New Roman" pitchFamily="18" charset="0"/>
              </a:rPr>
              <a:t>Product Implementation</a:t>
            </a: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marL="285750" indent="-285750">
              <a:buFont typeface="Arial" pitchFamily="34" charset="0"/>
              <a:buChar char="•"/>
            </a:pPr>
            <a:r>
              <a:rPr lang="en-US" dirty="0">
                <a:solidFill>
                  <a:schemeClr val="tx1"/>
                </a:solidFill>
                <a:latin typeface="Times New Roman" pitchFamily="18" charset="0"/>
                <a:cs typeface="Times New Roman" pitchFamily="18" charset="0"/>
              </a:rPr>
              <a:t>The product that has been developed and thoroughly tested now needs to be implemented at a customer site. </a:t>
            </a:r>
          </a:p>
          <a:p>
            <a:pPr marL="285750" indent="-285750">
              <a:buFont typeface="Arial" pitchFamily="34" charset="0"/>
              <a:buChar char="•"/>
            </a:pPr>
            <a:r>
              <a:rPr lang="en-US" dirty="0">
                <a:solidFill>
                  <a:schemeClr val="tx1"/>
                </a:solidFill>
                <a:latin typeface="Times New Roman" pitchFamily="18" charset="0"/>
                <a:cs typeface="Times New Roman" pitchFamily="18" charset="0"/>
              </a:rPr>
              <a:t>You need to prepare all master data and test transaction data for testing the implemented product. </a:t>
            </a:r>
          </a:p>
          <a:p>
            <a:pPr marL="285750" indent="-285750">
              <a:buFont typeface="Arial" pitchFamily="34" charset="0"/>
              <a:buChar char="•"/>
            </a:pPr>
            <a:r>
              <a:rPr lang="en-US" dirty="0">
                <a:solidFill>
                  <a:schemeClr val="tx1"/>
                </a:solidFill>
                <a:latin typeface="Times New Roman" pitchFamily="18" charset="0"/>
                <a:cs typeface="Times New Roman" pitchFamily="18" charset="0"/>
              </a:rPr>
              <a:t>You need to get all required hardware and software that need to be there for installing your software product. </a:t>
            </a:r>
          </a:p>
          <a:p>
            <a:pPr marL="285750" indent="-285750">
              <a:buFont typeface="Arial" pitchFamily="34" charset="0"/>
              <a:buChar char="•"/>
            </a:pPr>
            <a:r>
              <a:rPr lang="en-US" dirty="0">
                <a:solidFill>
                  <a:schemeClr val="tx1"/>
                </a:solidFill>
                <a:latin typeface="Times New Roman" pitchFamily="18" charset="0"/>
                <a:cs typeface="Times New Roman" pitchFamily="18" charset="0"/>
              </a:rPr>
              <a:t>You need to make sure that you have developed and tested all the hardware and software interfaces for integrating your product, with existing legacy systems and infrastructure. </a:t>
            </a:r>
          </a:p>
          <a:p>
            <a:pPr marL="285750" indent="-285750">
              <a:buFont typeface="Arial" pitchFamily="34" charset="0"/>
              <a:buChar char="•"/>
            </a:pPr>
            <a:r>
              <a:rPr lang="en-US" dirty="0">
                <a:solidFill>
                  <a:schemeClr val="tx1"/>
                </a:solidFill>
                <a:latin typeface="Times New Roman" pitchFamily="18" charset="0"/>
                <a:cs typeface="Times New Roman" pitchFamily="18" charset="0"/>
              </a:rPr>
              <a:t>You also need to make sure that your product will run smoothly on customer premises without any interference with their existing applications.</a:t>
            </a:r>
          </a:p>
          <a:p>
            <a:pPr marL="285750" indent="-285750">
              <a:buFont typeface="Arial" pitchFamily="34" charset="0"/>
              <a:buChar char="•"/>
            </a:pPr>
            <a:r>
              <a:rPr lang="en-US" dirty="0">
                <a:solidFill>
                  <a:schemeClr val="tx1"/>
                </a:solidFill>
                <a:latin typeface="Times New Roman" pitchFamily="18" charset="0"/>
                <a:cs typeface="Times New Roman" pitchFamily="18" charset="0"/>
              </a:rPr>
              <a:t>Often project teams run into problems during implementation, due to unforeseen circumstances or negligence on part of the production team or customer’s team. </a:t>
            </a:r>
          </a:p>
          <a:p>
            <a:pPr marL="285750" indent="-285750">
              <a:buFont typeface="Arial" pitchFamily="34" charset="0"/>
              <a:buChar char="•"/>
            </a:pPr>
            <a:r>
              <a:rPr lang="en-US" dirty="0">
                <a:solidFill>
                  <a:schemeClr val="tx1"/>
                </a:solidFill>
                <a:latin typeface="Times New Roman" pitchFamily="18" charset="0"/>
                <a:cs typeface="Times New Roman" pitchFamily="18" charset="0"/>
              </a:rPr>
              <a:t>Therefore, prepare a list of your own requirements and hand it over to your customer’s support team so that they are prepared when you arrive for implementation.</a:t>
            </a:r>
            <a:endParaRPr lang="en-US" b="1" dirty="0" smtClean="0">
              <a:solidFill>
                <a:schemeClr val="tx1"/>
              </a:solidFill>
              <a:latin typeface="Times New Roman" pitchFamily="18" charset="0"/>
              <a:cs typeface="Times New Roman" pitchFamily="18" charset="0"/>
            </a:endParaRPr>
          </a:p>
          <a:p>
            <a:pPr marL="285750" indent="-285750" algn="ctr">
              <a:buFont typeface="Arial" pitchFamily="34" charset="0"/>
              <a:buChar char="•"/>
            </a:pP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spTree>
    <p:extLst>
      <p:ext uri="{BB962C8B-B14F-4D97-AF65-F5344CB8AC3E}">
        <p14:creationId xmlns:p14="http://schemas.microsoft.com/office/powerpoint/2010/main" xmlns="" val="2845501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304800"/>
            <a:ext cx="8229600" cy="6248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just"/>
            <a:endParaRPr lang="en-US" dirty="0" smtClean="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algn="just"/>
            <a:endParaRPr lang="en-US" dirty="0" smtClean="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algn="just"/>
            <a:endParaRPr lang="en-US" dirty="0" smtClean="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algn="just"/>
            <a:endParaRPr lang="en-US" dirty="0" smtClean="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algn="just"/>
            <a:endParaRPr lang="en-US" dirty="0" smtClean="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dirty="0" smtClean="0">
                <a:solidFill>
                  <a:schemeClr val="tx1"/>
                </a:solidFill>
                <a:latin typeface="Times New Roman" pitchFamily="18" charset="0"/>
                <a:cs typeface="Times New Roman" pitchFamily="18" charset="0"/>
              </a:rPr>
              <a:t>A </a:t>
            </a:r>
            <a:r>
              <a:rPr lang="en-US" dirty="0">
                <a:solidFill>
                  <a:schemeClr val="tx1"/>
                </a:solidFill>
                <a:latin typeface="Times New Roman" pitchFamily="18" charset="0"/>
                <a:cs typeface="Times New Roman" pitchFamily="18" charset="0"/>
              </a:rPr>
              <a:t>product software implementation method is a blueprint to get users and/or organizations running with a specific software product.</a:t>
            </a:r>
          </a:p>
          <a:p>
            <a:pPr marL="285750" indent="-285750" algn="just">
              <a:buFont typeface="Arial" pitchFamily="34" charset="0"/>
              <a:buChar char="•"/>
            </a:pPr>
            <a:r>
              <a:rPr lang="en-US" dirty="0">
                <a:solidFill>
                  <a:schemeClr val="tx1"/>
                </a:solidFill>
                <a:latin typeface="Times New Roman" pitchFamily="18" charset="0"/>
                <a:cs typeface="Times New Roman" pitchFamily="18" charset="0"/>
              </a:rPr>
              <a:t>The method is a set of rules and views to cope with the most common issues that occur when implementing a software product: business alignment from the organizational view and acceptance from human view.</a:t>
            </a:r>
          </a:p>
          <a:p>
            <a:pPr marL="285750" indent="-285750" algn="just">
              <a:buFont typeface="Arial" pitchFamily="34" charset="0"/>
              <a:buChar char="•"/>
            </a:pPr>
            <a:r>
              <a:rPr lang="en-US" dirty="0">
                <a:solidFill>
                  <a:schemeClr val="tx1"/>
                </a:solidFill>
                <a:latin typeface="Times New Roman" pitchFamily="18" charset="0"/>
                <a:cs typeface="Times New Roman" pitchFamily="18" charset="0"/>
              </a:rPr>
              <a:t>The implementation of product software, as the final link in the deployment chain of software production, is in a financial perspective of a major issue.</a:t>
            </a:r>
          </a:p>
          <a:p>
            <a:pPr marL="285750" indent="-285750" algn="just">
              <a:buFont typeface="Arial" pitchFamily="34" charset="0"/>
              <a:buChar char="•"/>
            </a:pPr>
            <a:r>
              <a:rPr lang="en-US" dirty="0">
                <a:solidFill>
                  <a:schemeClr val="tx1"/>
                </a:solidFill>
                <a:latin typeface="Times New Roman" pitchFamily="18" charset="0"/>
                <a:cs typeface="Times New Roman" pitchFamily="18" charset="0"/>
              </a:rPr>
              <a:t>It is stated that the implementation of (product) software consumes up to 1/3 of the budget of a software purchase (more than hardware and software requirements together).</a:t>
            </a:r>
            <a:endParaRPr lang="en-US" b="1" dirty="0" smtClean="0">
              <a:solidFill>
                <a:schemeClr val="tx1"/>
              </a:solidFill>
              <a:latin typeface="Times New Roman" pitchFamily="18" charset="0"/>
              <a:cs typeface="Times New Roman" pitchFamily="18" charset="0"/>
            </a:endParaRPr>
          </a:p>
          <a:p>
            <a:pPr marL="285750" indent="-285750" algn="ctr">
              <a:buFont typeface="Arial" pitchFamily="34" charset="0"/>
              <a:buChar char="•"/>
            </a:pP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28386" y="3810001"/>
            <a:ext cx="7025014"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01673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609600"/>
            <a:ext cx="82296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r>
              <a:rPr lang="en-US" sz="2800" b="1" dirty="0" smtClean="0">
                <a:solidFill>
                  <a:schemeClr val="tx1"/>
                </a:solidFill>
                <a:latin typeface="Times New Roman" pitchFamily="18" charset="0"/>
                <a:cs typeface="Times New Roman" pitchFamily="18" charset="0"/>
              </a:rPr>
              <a:t>Release </a:t>
            </a:r>
            <a:r>
              <a:rPr lang="en-US" sz="2800" b="1" dirty="0">
                <a:solidFill>
                  <a:schemeClr val="tx1"/>
                </a:solidFill>
                <a:latin typeface="Times New Roman" pitchFamily="18" charset="0"/>
                <a:cs typeface="Times New Roman" pitchFamily="18" charset="0"/>
              </a:rPr>
              <a:t>Management cycle</a:t>
            </a:r>
            <a:endParaRPr lang="en-US" sz="2800" b="1" dirty="0" smtClean="0">
              <a:solidFill>
                <a:schemeClr val="tx1"/>
              </a:solidFill>
              <a:latin typeface="Times New Roman" pitchFamily="18" charset="0"/>
              <a:cs typeface="Times New Roman" pitchFamily="18" charset="0"/>
            </a:endParaRP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19200" y="1447800"/>
            <a:ext cx="6334125" cy="4518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1623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 y="76200"/>
            <a:ext cx="8915400" cy="6934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Times New Roman" pitchFamily="18" charset="0"/>
                <a:cs typeface="Times New Roman" pitchFamily="18" charset="0"/>
              </a:rPr>
              <a:t>Simple </a:t>
            </a:r>
            <a:r>
              <a:rPr lang="en-US" sz="2400" b="1" dirty="0">
                <a:solidFill>
                  <a:schemeClr val="tx1"/>
                </a:solidFill>
                <a:latin typeface="Times New Roman" pitchFamily="18" charset="0"/>
                <a:cs typeface="Times New Roman" pitchFamily="18" charset="0"/>
              </a:rPr>
              <a:t>Release Management Template</a:t>
            </a:r>
            <a:endParaRPr lang="en-US" sz="2400" b="1" dirty="0" smtClean="0">
              <a:solidFill>
                <a:schemeClr val="tx1"/>
              </a:solidFill>
              <a:latin typeface="Times New Roman" pitchFamily="18" charset="0"/>
              <a:cs typeface="Times New Roman" pitchFamily="18" charset="0"/>
            </a:endParaRP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902335"/>
            <a:ext cx="8610600" cy="5955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1623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152400"/>
            <a:ext cx="8458200" cy="6629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r>
              <a:rPr lang="en-US" sz="2800" b="1" u="sng" dirty="0">
                <a:solidFill>
                  <a:schemeClr val="tx1"/>
                </a:solidFill>
                <a:latin typeface="Times New Roman" pitchFamily="18" charset="0"/>
                <a:cs typeface="Times New Roman" pitchFamily="18" charset="0"/>
              </a:rPr>
              <a:t>User Training </a:t>
            </a:r>
            <a:endParaRPr lang="en-US" sz="2800" b="1" u="sng"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marL="285750" indent="-285750">
              <a:buFont typeface="Arial" pitchFamily="34" charset="0"/>
              <a:buChar char="•"/>
            </a:pPr>
            <a:r>
              <a:rPr lang="en-US" dirty="0">
                <a:solidFill>
                  <a:schemeClr val="tx1"/>
                </a:solidFill>
                <a:latin typeface="Times New Roman" pitchFamily="18" charset="0"/>
                <a:cs typeface="Times New Roman" pitchFamily="18" charset="0"/>
              </a:rPr>
              <a:t>Make sure that the user manual prepared by your team is up to date and in synch with the version of your software product, which you will implement at the customer site. </a:t>
            </a:r>
          </a:p>
          <a:p>
            <a:pPr marL="285750" indent="-285750">
              <a:buFont typeface="Arial" pitchFamily="34" charset="0"/>
              <a:buChar char="•"/>
            </a:pPr>
            <a:r>
              <a:rPr lang="en-US" dirty="0">
                <a:solidFill>
                  <a:schemeClr val="tx1"/>
                </a:solidFill>
                <a:latin typeface="Times New Roman" pitchFamily="18" charset="0"/>
                <a:cs typeface="Times New Roman" pitchFamily="18" charset="0"/>
              </a:rPr>
              <a:t>It is not possible to provide training to all users. So prepare a list of roles that are needed to operate the product. </a:t>
            </a:r>
          </a:p>
          <a:p>
            <a:pPr marL="285750" indent="-285750">
              <a:buFont typeface="Arial" pitchFamily="34" charset="0"/>
              <a:buChar char="•"/>
            </a:pPr>
            <a:r>
              <a:rPr lang="en-US" dirty="0">
                <a:solidFill>
                  <a:schemeClr val="tx1"/>
                </a:solidFill>
                <a:latin typeface="Times New Roman" pitchFamily="18" charset="0"/>
                <a:cs typeface="Times New Roman" pitchFamily="18" charset="0"/>
              </a:rPr>
              <a:t>Give this list to the end users and ask them to select one user per role who will receive the training. </a:t>
            </a:r>
          </a:p>
          <a:p>
            <a:pPr marL="285750" indent="-285750">
              <a:buFont typeface="Arial" pitchFamily="34" charset="0"/>
              <a:buChar char="•"/>
            </a:pPr>
            <a:r>
              <a:rPr lang="en-US" dirty="0">
                <a:solidFill>
                  <a:schemeClr val="tx1"/>
                </a:solidFill>
                <a:latin typeface="Times New Roman" pitchFamily="18" charset="0"/>
                <a:cs typeface="Times New Roman" pitchFamily="18" charset="0"/>
              </a:rPr>
              <a:t>Apart from the user manual, you also need to prepare a tutorial to include probable scenarios that may arise during operation of the product.</a:t>
            </a:r>
          </a:p>
          <a:p>
            <a:pPr marL="285750" indent="-285750">
              <a:buFont typeface="Arial" pitchFamily="34" charset="0"/>
              <a:buChar char="•"/>
            </a:pPr>
            <a:r>
              <a:rPr lang="en-US" dirty="0">
                <a:solidFill>
                  <a:schemeClr val="tx1"/>
                </a:solidFill>
                <a:latin typeface="Times New Roman" pitchFamily="18" charset="0"/>
                <a:cs typeface="Times New Roman" pitchFamily="18" charset="0"/>
              </a:rPr>
              <a:t> The tutorial will provide a step-by-step guide for using the product under those scenarios. </a:t>
            </a:r>
          </a:p>
          <a:p>
            <a:pPr marL="285750" indent="-285750">
              <a:buFont typeface="Arial" pitchFamily="34" charset="0"/>
              <a:buChar char="•"/>
            </a:pPr>
            <a:r>
              <a:rPr lang="en-US" dirty="0">
                <a:solidFill>
                  <a:schemeClr val="tx1"/>
                </a:solidFill>
                <a:latin typeface="Times New Roman" pitchFamily="18" charset="0"/>
                <a:cs typeface="Times New Roman" pitchFamily="18" charset="0"/>
              </a:rPr>
              <a:t>This will be a very important step in training, because if users do not learn it during training, then they will contact you later after implementation and ask you to provide information as to how to use the product in those circumstances. </a:t>
            </a: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spTree>
    <p:extLst>
      <p:ext uri="{BB962C8B-B14F-4D97-AF65-F5344CB8AC3E}">
        <p14:creationId xmlns:p14="http://schemas.microsoft.com/office/powerpoint/2010/main" xmlns="" val="1935675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 y="228600"/>
            <a:ext cx="8458200" cy="6629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r>
              <a:rPr lang="en-US" sz="2000" u="sng" dirty="0">
                <a:solidFill>
                  <a:schemeClr val="tx1"/>
                </a:solidFill>
                <a:latin typeface="Times New Roman" pitchFamily="18" charset="0"/>
                <a:cs typeface="Times New Roman" pitchFamily="18" charset="0"/>
              </a:rPr>
              <a:t>User Training </a:t>
            </a:r>
            <a:endParaRPr lang="en-US" sz="2000" b="1" dirty="0">
              <a:solidFill>
                <a:schemeClr val="tx1"/>
              </a:solidFill>
              <a:latin typeface="Times New Roman" pitchFamily="18" charset="0"/>
              <a:cs typeface="Times New Roman" pitchFamily="18" charset="0"/>
            </a:endParaRPr>
          </a:p>
          <a:p>
            <a:pPr marL="285750" indent="-285750">
              <a:buFont typeface="Arial" pitchFamily="34" charset="0"/>
              <a:buChar char="•"/>
            </a:pPr>
            <a:r>
              <a:rPr lang="en-US" dirty="0">
                <a:solidFill>
                  <a:schemeClr val="tx1"/>
                </a:solidFill>
                <a:latin typeface="Times New Roman" pitchFamily="18" charset="0"/>
                <a:cs typeface="Times New Roman" pitchFamily="18" charset="0"/>
              </a:rPr>
              <a:t>This will lead to a waste of your support team’s time.</a:t>
            </a:r>
          </a:p>
          <a:p>
            <a:pPr marL="285750" indent="-285750">
              <a:buFont typeface="Arial" pitchFamily="34" charset="0"/>
              <a:buChar char="•"/>
            </a:pPr>
            <a:r>
              <a:rPr lang="en-US" dirty="0">
                <a:solidFill>
                  <a:schemeClr val="tx1"/>
                </a:solidFill>
                <a:latin typeface="Times New Roman" pitchFamily="18" charset="0"/>
                <a:cs typeface="Times New Roman" pitchFamily="18" charset="0"/>
              </a:rPr>
              <a:t> It is lot better to train them now, during user training, rather than face user requests later</a:t>
            </a:r>
          </a:p>
          <a:p>
            <a:endParaRPr lang="en-US"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a:xfrm>
            <a:off x="457200" y="2057400"/>
            <a:ext cx="7848600" cy="2639786"/>
          </a:xfrm>
          <a:prstGeom prst="rect">
            <a:avLst/>
          </a:prstGeom>
          <a:noFill/>
        </p:spPr>
      </p:pic>
    </p:spTree>
    <p:extLst>
      <p:ext uri="{BB962C8B-B14F-4D97-AF65-F5344CB8AC3E}">
        <p14:creationId xmlns:p14="http://schemas.microsoft.com/office/powerpoint/2010/main" xmlns="" val="4225021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609600"/>
            <a:ext cx="82296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r>
              <a:rPr lang="en-US" b="1" dirty="0" smtClean="0">
                <a:solidFill>
                  <a:srgbClr val="002060"/>
                </a:solidFill>
                <a:latin typeface="Times New Roman" pitchFamily="18" charset="0"/>
                <a:cs typeface="Times New Roman" pitchFamily="18" charset="0"/>
              </a:rPr>
              <a:t>OBJECTIVES</a:t>
            </a:r>
          </a:p>
          <a:p>
            <a:pPr algn="ctr"/>
            <a:endParaRPr lang="en-US" b="1" dirty="0" smtClean="0">
              <a:solidFill>
                <a:srgbClr val="002060"/>
              </a:solidFill>
              <a:latin typeface="Times New Roman" pitchFamily="18" charset="0"/>
              <a:cs typeface="Times New Roman" pitchFamily="18" charset="0"/>
            </a:endParaRPr>
          </a:p>
          <a:p>
            <a:pPr marL="749300" lvl="1" indent="-292100">
              <a:buFont typeface="Arial" pitchFamily="34" charset="0"/>
              <a:buChar char="•"/>
            </a:pPr>
            <a:r>
              <a:rPr lang="en-US" sz="2400" dirty="0" smtClean="0">
                <a:solidFill>
                  <a:schemeClr val="tx1"/>
                </a:solidFill>
                <a:latin typeface="Times New Roman" pitchFamily="18" charset="0"/>
                <a:cs typeface="Times New Roman" pitchFamily="18" charset="0"/>
              </a:rPr>
              <a:t>To appreciate need of Software maintenance performed.</a:t>
            </a:r>
          </a:p>
          <a:p>
            <a:pPr marL="749300" lvl="1" indent="-292100">
              <a:buFont typeface="Arial" pitchFamily="34" charset="0"/>
              <a:buChar char="•"/>
            </a:pPr>
            <a:r>
              <a:rPr lang="en-US" sz="2400" dirty="0" smtClean="0">
                <a:solidFill>
                  <a:srgbClr val="0070C0"/>
                </a:solidFill>
                <a:latin typeface="Times New Roman" pitchFamily="18" charset="0"/>
                <a:cs typeface="Times New Roman" pitchFamily="18" charset="0"/>
              </a:rPr>
              <a:t>To understand reasons for change taking place in a software system.</a:t>
            </a:r>
          </a:p>
          <a:p>
            <a:pPr lvl="1">
              <a:buFont typeface="Arial" pitchFamily="34" charset="0"/>
              <a:buChar char="•"/>
            </a:pPr>
            <a:r>
              <a:rPr lang="en-US" sz="2400" dirty="0" smtClean="0">
                <a:solidFill>
                  <a:schemeClr val="tx1"/>
                </a:solidFill>
                <a:latin typeface="Times New Roman" pitchFamily="18" charset="0"/>
                <a:cs typeface="Times New Roman" pitchFamily="18" charset="0"/>
              </a:rPr>
              <a:t>  To appreciate the concept of legacy system.</a:t>
            </a:r>
          </a:p>
          <a:p>
            <a:pPr lvl="1">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To know Software maintenance prediction</a:t>
            </a:r>
            <a:r>
              <a:rPr lang="en-US" sz="2400" dirty="0" smtClean="0">
                <a:solidFill>
                  <a:schemeClr val="tx1"/>
                </a:solidFill>
                <a:latin typeface="Times New Roman" pitchFamily="18" charset="0"/>
                <a:cs typeface="Times New Roman" pitchFamily="18" charset="0"/>
              </a:rPr>
              <a:t>.</a:t>
            </a:r>
          </a:p>
          <a:p>
            <a:pPr marL="793750" lvl="1" indent="-336550">
              <a:buFont typeface="Arial" pitchFamily="34" charset="0"/>
              <a:buChar char="•"/>
            </a:pPr>
            <a:r>
              <a:rPr lang="en-US" sz="2400" dirty="0" smtClean="0">
                <a:solidFill>
                  <a:schemeClr val="tx1"/>
                </a:solidFill>
                <a:latin typeface="Times New Roman" pitchFamily="18" charset="0"/>
                <a:cs typeface="Times New Roman" pitchFamily="18" charset="0"/>
              </a:rPr>
              <a:t>To list various factors which adversely affect software  maintenance. </a:t>
            </a:r>
          </a:p>
          <a:p>
            <a:pPr marL="793750" lvl="1" indent="-336550">
              <a:buFont typeface="Arial" pitchFamily="34" charset="0"/>
              <a:buChar char="•"/>
            </a:pPr>
            <a:r>
              <a:rPr lang="en-US" sz="2400" dirty="0" smtClean="0">
                <a:solidFill>
                  <a:srgbClr val="0070C0"/>
                </a:solidFill>
                <a:latin typeface="Times New Roman" pitchFamily="18" charset="0"/>
                <a:cs typeface="Times New Roman" pitchFamily="18" charset="0"/>
              </a:rPr>
              <a:t>To know types of software maintenance, viz. corrective, adaptive, perfective, and preventive maintenance. </a:t>
            </a:r>
          </a:p>
          <a:p>
            <a:pPr marL="749300" lvl="1" indent="-292100">
              <a:buFont typeface="Arial" pitchFamily="34" charset="0"/>
              <a:buChar char="•"/>
            </a:pPr>
            <a:r>
              <a:rPr lang="en-US" sz="2400" dirty="0" smtClean="0">
                <a:solidFill>
                  <a:schemeClr val="tx1"/>
                </a:solidFill>
                <a:latin typeface="Times New Roman" pitchFamily="18" charset="0"/>
                <a:cs typeface="Times New Roman" pitchFamily="18" charset="0"/>
              </a:rPr>
              <a:t>To understand the Software maintenance life cycle.</a:t>
            </a: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7924800" cy="6172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solidFill>
                <a:schemeClr val="tx1"/>
              </a:solidFill>
            </a:endParaRPr>
          </a:p>
          <a:p>
            <a:pPr algn="ctr"/>
            <a:endParaRPr lang="en-US" sz="2000" b="1" dirty="0" smtClean="0">
              <a:solidFill>
                <a:schemeClr val="tx1"/>
              </a:solidFill>
            </a:endParaRPr>
          </a:p>
          <a:p>
            <a:pPr algn="ctr"/>
            <a:endParaRPr lang="en-US" sz="2000" b="1" dirty="0">
              <a:solidFill>
                <a:schemeClr val="tx1"/>
              </a:solidFill>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r>
              <a:rPr lang="en-US" sz="2000" b="1" dirty="0" smtClean="0">
                <a:solidFill>
                  <a:srgbClr val="002060"/>
                </a:solidFill>
                <a:latin typeface="Times New Roman" pitchFamily="18" charset="0"/>
                <a:cs typeface="Times New Roman" pitchFamily="18" charset="0"/>
              </a:rPr>
              <a:t>OBJECTIVES</a:t>
            </a:r>
          </a:p>
          <a:p>
            <a:pPr algn="ctr"/>
            <a:endParaRPr lang="en-US" sz="2000" b="1" dirty="0" smtClean="0">
              <a:solidFill>
                <a:srgbClr val="002060"/>
              </a:solidFill>
              <a:latin typeface="Times New Roman" pitchFamily="18" charset="0"/>
              <a:cs typeface="Times New Roman" pitchFamily="18" charset="0"/>
            </a:endParaRPr>
          </a:p>
          <a:p>
            <a:pPr lvl="1">
              <a:buFont typeface="Arial" pitchFamily="34" charset="0"/>
              <a:buChar char="•"/>
            </a:pPr>
            <a:r>
              <a:rPr lang="en-US" sz="2400" dirty="0" smtClean="0">
                <a:solidFill>
                  <a:srgbClr val="0070C0"/>
                </a:solidFill>
                <a:latin typeface="Times New Roman" pitchFamily="18" charset="0"/>
                <a:cs typeface="Times New Roman" pitchFamily="18" charset="0"/>
              </a:rPr>
              <a:t>To know various software maintenance models, viz. quick-fix, iterative enhancement and reuse model.</a:t>
            </a:r>
          </a:p>
          <a:p>
            <a:pPr lvl="1">
              <a:buFont typeface="Arial" pitchFamily="34" charset="0"/>
              <a:buChar char="•"/>
            </a:pPr>
            <a:r>
              <a:rPr lang="en-US" sz="2400" dirty="0" smtClean="0">
                <a:solidFill>
                  <a:schemeClr val="tx1"/>
                </a:solidFill>
                <a:latin typeface="Times New Roman" pitchFamily="18" charset="0"/>
                <a:cs typeface="Times New Roman" pitchFamily="18" charset="0"/>
              </a:rPr>
              <a:t>  To understand various techniques for maintenance, such as configuration management, impact analysis and software  rejuvenation.</a:t>
            </a:r>
          </a:p>
          <a:p>
            <a:pPr lvl="1">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To list various tools that assist in maintaining the software.</a:t>
            </a:r>
          </a:p>
          <a:p>
            <a:pPr lvl="1">
              <a:buFont typeface="Arial" pitchFamily="34" charset="0"/>
              <a:buChar char="•"/>
            </a:pPr>
            <a:r>
              <a:rPr lang="en-US" sz="2400" dirty="0" smtClean="0">
                <a:solidFill>
                  <a:schemeClr val="tx1"/>
                </a:solidFill>
                <a:latin typeface="Times New Roman" pitchFamily="18" charset="0"/>
                <a:cs typeface="Times New Roman" pitchFamily="18" charset="0"/>
              </a:rPr>
              <a:t>  To appreciate need for technology change management, which is a process of identifying, selecting and evaluating new technologies. </a:t>
            </a:r>
          </a:p>
          <a:p>
            <a:pPr lvl="1">
              <a:buFont typeface="Arial" pitchFamily="34" charset="0"/>
              <a:buChar char="•"/>
            </a:pPr>
            <a:r>
              <a:rPr lang="en-US" sz="2400" dirty="0" smtClean="0">
                <a:solidFill>
                  <a:schemeClr val="tx1"/>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To understand software maintenance documentation.</a:t>
            </a:r>
          </a:p>
          <a:p>
            <a:endParaRPr lang="en-US" sz="1400" dirty="0" smtClean="0">
              <a:solidFill>
                <a:schemeClr val="tx1"/>
              </a:solidFill>
              <a:latin typeface="Times New Roman" pitchFamily="18" charset="0"/>
              <a:cs typeface="Times New Roman" pitchFamily="18" charset="0"/>
            </a:endParaRPr>
          </a:p>
          <a:p>
            <a:pPr>
              <a:buFont typeface="Arial" pitchFamily="34" charset="0"/>
              <a:buChar char="•"/>
            </a:pPr>
            <a:endParaRPr lang="en-US" sz="1400"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endParaRPr>
          </a:p>
          <a:p>
            <a:pPr algn="ctr"/>
            <a:endParaRPr lang="en-US" sz="1600" b="1"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0" y="228600"/>
            <a:ext cx="8610600" cy="6324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r>
              <a:rPr lang="en-US" sz="2800" b="1" dirty="0" smtClean="0">
                <a:solidFill>
                  <a:srgbClr val="002060"/>
                </a:solidFill>
                <a:latin typeface="Times New Roman" pitchFamily="18" charset="0"/>
                <a:cs typeface="Times New Roman" pitchFamily="18" charset="0"/>
              </a:rPr>
              <a:t>CONTENTS</a:t>
            </a:r>
          </a:p>
          <a:p>
            <a:pPr algn="ctr"/>
            <a:endParaRPr lang="en-US" sz="2800" b="1" dirty="0">
              <a:solidFill>
                <a:schemeClr val="tx1"/>
              </a:solidFill>
              <a:latin typeface="Times New Roman" pitchFamily="18" charset="0"/>
              <a:cs typeface="Times New Roman" pitchFamily="18" charset="0"/>
            </a:endParaRPr>
          </a:p>
          <a:p>
            <a:pPr lvl="1">
              <a:buFont typeface="Arial" pitchFamily="34" charset="0"/>
              <a:buChar char="•"/>
            </a:pPr>
            <a:r>
              <a:rPr lang="en-US" sz="3200" dirty="0" smtClean="0">
                <a:solidFill>
                  <a:schemeClr val="tx1"/>
                </a:solidFill>
                <a:latin typeface="Times New Roman" pitchFamily="18" charset="0"/>
                <a:cs typeface="Times New Roman" pitchFamily="18" charset="0"/>
              </a:rPr>
              <a:t> 	Basics of software maintenance</a:t>
            </a:r>
          </a:p>
          <a:p>
            <a:pPr lvl="1">
              <a:buFont typeface="Arial" pitchFamily="34" charset="0"/>
              <a:buChar char="•"/>
            </a:pPr>
            <a:r>
              <a:rPr lang="en-US" sz="3200" dirty="0" smtClean="0">
                <a:solidFill>
                  <a:schemeClr val="tx1"/>
                </a:solidFill>
                <a:latin typeface="Times New Roman" pitchFamily="18" charset="0"/>
                <a:cs typeface="Times New Roman" pitchFamily="18" charset="0"/>
              </a:rPr>
              <a:t> 	</a:t>
            </a:r>
            <a:r>
              <a:rPr lang="en-US" sz="3200" dirty="0" smtClean="0">
                <a:solidFill>
                  <a:srgbClr val="0070C0"/>
                </a:solidFill>
                <a:latin typeface="Times New Roman" pitchFamily="18" charset="0"/>
                <a:cs typeface="Times New Roman" pitchFamily="18" charset="0"/>
              </a:rPr>
              <a:t>Types of software maintenance</a:t>
            </a:r>
          </a:p>
          <a:p>
            <a:pPr lvl="1">
              <a:buFont typeface="Arial" pitchFamily="34" charset="0"/>
              <a:buChar char="•"/>
            </a:pPr>
            <a:r>
              <a:rPr lang="en-US" sz="3200" dirty="0" smtClean="0">
                <a:solidFill>
                  <a:schemeClr val="tx1"/>
                </a:solidFill>
                <a:latin typeface="Times New Roman" pitchFamily="18" charset="0"/>
                <a:cs typeface="Times New Roman" pitchFamily="18" charset="0"/>
              </a:rPr>
              <a:t>	Software maintenance life cycle</a:t>
            </a:r>
          </a:p>
          <a:p>
            <a:pPr lvl="1">
              <a:buFont typeface="Arial" pitchFamily="34" charset="0"/>
              <a:buChar char="•"/>
            </a:pPr>
            <a:r>
              <a:rPr lang="en-US" sz="3200" dirty="0" smtClean="0">
                <a:solidFill>
                  <a:schemeClr val="tx1"/>
                </a:solidFill>
                <a:latin typeface="Times New Roman" pitchFamily="18" charset="0"/>
                <a:cs typeface="Times New Roman" pitchFamily="18" charset="0"/>
              </a:rPr>
              <a:t> 	</a:t>
            </a:r>
            <a:r>
              <a:rPr lang="en-US" sz="3200" dirty="0" smtClean="0">
                <a:solidFill>
                  <a:srgbClr val="0070C0"/>
                </a:solidFill>
                <a:latin typeface="Times New Roman" pitchFamily="18" charset="0"/>
                <a:cs typeface="Times New Roman" pitchFamily="18" charset="0"/>
              </a:rPr>
              <a:t>Software maintenance Models</a:t>
            </a:r>
          </a:p>
          <a:p>
            <a:pPr lvl="1">
              <a:buFont typeface="Arial" pitchFamily="34" charset="0"/>
              <a:buChar char="•"/>
            </a:pPr>
            <a:r>
              <a:rPr lang="en-US" sz="3200" dirty="0" smtClean="0">
                <a:solidFill>
                  <a:schemeClr val="tx1"/>
                </a:solidFill>
                <a:latin typeface="Times New Roman" pitchFamily="18" charset="0"/>
                <a:cs typeface="Times New Roman" pitchFamily="18" charset="0"/>
              </a:rPr>
              <a:t> 	Techniques for maintenance</a:t>
            </a:r>
          </a:p>
          <a:p>
            <a:pPr lvl="1">
              <a:buFont typeface="Arial" pitchFamily="34" charset="0"/>
              <a:buChar char="•"/>
            </a:pPr>
            <a:r>
              <a:rPr lang="en-US" sz="3200" dirty="0" smtClean="0">
                <a:solidFill>
                  <a:schemeClr val="tx1"/>
                </a:solidFill>
                <a:latin typeface="Times New Roman" pitchFamily="18" charset="0"/>
                <a:cs typeface="Times New Roman" pitchFamily="18" charset="0"/>
              </a:rPr>
              <a:t> 	</a:t>
            </a:r>
            <a:r>
              <a:rPr lang="en-US" sz="3200" dirty="0" smtClean="0">
                <a:solidFill>
                  <a:srgbClr val="0070C0"/>
                </a:solidFill>
                <a:latin typeface="Times New Roman" pitchFamily="18" charset="0"/>
                <a:cs typeface="Times New Roman" pitchFamily="18" charset="0"/>
              </a:rPr>
              <a:t>Tools for Software maintenance</a:t>
            </a:r>
          </a:p>
          <a:p>
            <a:pPr lvl="1">
              <a:buFont typeface="Arial" pitchFamily="34" charset="0"/>
              <a:buChar char="•"/>
            </a:pPr>
            <a:r>
              <a:rPr lang="en-US" sz="3200" dirty="0" smtClean="0">
                <a:solidFill>
                  <a:schemeClr val="tx1"/>
                </a:solidFill>
                <a:latin typeface="Times New Roman" pitchFamily="18" charset="0"/>
                <a:cs typeface="Times New Roman" pitchFamily="18" charset="0"/>
              </a:rPr>
              <a:t> 	Technology change  management(TCM)</a:t>
            </a:r>
          </a:p>
          <a:p>
            <a:pPr lvl="1">
              <a:buFont typeface="Arial" pitchFamily="34" charset="0"/>
              <a:buChar char="•"/>
            </a:pPr>
            <a:r>
              <a:rPr lang="en-US" sz="3200" dirty="0" smtClean="0">
                <a:solidFill>
                  <a:schemeClr val="tx1"/>
                </a:solidFill>
                <a:latin typeface="Times New Roman" pitchFamily="18" charset="0"/>
                <a:cs typeface="Times New Roman" pitchFamily="18" charset="0"/>
              </a:rPr>
              <a:t> 	</a:t>
            </a:r>
            <a:r>
              <a:rPr lang="en-US" sz="3200" dirty="0" smtClean="0">
                <a:solidFill>
                  <a:srgbClr val="0070C0"/>
                </a:solidFill>
                <a:latin typeface="Times New Roman" pitchFamily="18" charset="0"/>
                <a:cs typeface="Times New Roman" pitchFamily="18" charset="0"/>
              </a:rPr>
              <a:t>Software maintenance documentation.</a:t>
            </a:r>
            <a:endParaRPr lang="en-US" sz="3200" dirty="0" smtClean="0">
              <a:solidFill>
                <a:srgbClr val="0070C0"/>
              </a:solidFill>
            </a:endParaRPr>
          </a:p>
          <a:p>
            <a:pPr algn="ctr"/>
            <a:endParaRPr lang="en-US" b="1"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33400" y="381000"/>
            <a:ext cx="8077200" cy="6172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BASICS OF SOFTWARE MAINTENANCE</a:t>
            </a:r>
          </a:p>
          <a:p>
            <a:pPr algn="ctr"/>
            <a:r>
              <a:rPr lang="en-US" sz="20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IEEE defines maintenance as :</a:t>
            </a:r>
          </a:p>
          <a:p>
            <a:pPr algn="ctr"/>
            <a:endParaRPr lang="en-US" sz="2000" dirty="0">
              <a:solidFill>
                <a:schemeClr val="tx1"/>
              </a:solidFill>
              <a:latin typeface="Times New Roman" pitchFamily="18" charset="0"/>
              <a:cs typeface="Times New Roman" pitchFamily="18" charset="0"/>
            </a:endParaRPr>
          </a:p>
          <a:p>
            <a:pPr algn="just"/>
            <a:r>
              <a:rPr lang="en-US" sz="1400" dirty="0" smtClean="0">
                <a:solidFill>
                  <a:srgbClr val="0070C0"/>
                </a:solidFill>
                <a:latin typeface="Times New Roman" pitchFamily="18" charset="0"/>
                <a:cs typeface="Times New Roman" pitchFamily="18" charset="0"/>
              </a:rPr>
              <a:t>   ‘</a:t>
            </a:r>
            <a:r>
              <a:rPr lang="en-US" sz="2800" dirty="0" smtClean="0">
                <a:solidFill>
                  <a:srgbClr val="0070C0"/>
                </a:solidFill>
                <a:latin typeface="Times New Roman" pitchFamily="18" charset="0"/>
                <a:cs typeface="Times New Roman" pitchFamily="18" charset="0"/>
              </a:rPr>
              <a:t>A process of modifying a software system or component after delivery to  correct faults, to improve performance or other attributes, or to adapt the product to a changed environment’.</a:t>
            </a:r>
          </a:p>
          <a:p>
            <a:pPr algn="just"/>
            <a:endParaRPr lang="en-US" sz="2800" dirty="0" smtClean="0">
              <a:solidFill>
                <a:schemeClr val="tx1"/>
              </a:solidFill>
              <a:latin typeface="Times New Roman" pitchFamily="18" charset="0"/>
              <a:cs typeface="Times New Roman" pitchFamily="18" charset="0"/>
            </a:endParaRPr>
          </a:p>
          <a:p>
            <a:pPr>
              <a:buFont typeface="Arial" pitchFamily="34" charset="0"/>
              <a:buChar char="•"/>
            </a:pP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 In software engineering a software needs to be ‘serviced’ so that it is able to meet the changing</a:t>
            </a:r>
          </a:p>
          <a:p>
            <a:r>
              <a:rPr lang="en-US" sz="2800" dirty="0" smtClean="0">
                <a:solidFill>
                  <a:schemeClr val="tx1"/>
                </a:solidFill>
                <a:latin typeface="Times New Roman" pitchFamily="18" charset="0"/>
                <a:cs typeface="Times New Roman" pitchFamily="18" charset="0"/>
              </a:rPr>
              <a:t> environment (such as business and user needs) where it functions this servicing of software.</a:t>
            </a: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a:xfrm>
            <a:off x="76200" y="228600"/>
            <a:ext cx="8763000" cy="6400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2500" lnSpcReduction="20000"/>
          </a:bodyP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r>
              <a:rPr lang="en-US" sz="8600" dirty="0" smtClean="0">
                <a:solidFill>
                  <a:schemeClr val="tx1"/>
                </a:solidFill>
                <a:latin typeface="Times New Roman" pitchFamily="18" charset="0"/>
                <a:cs typeface="Times New Roman" pitchFamily="18" charset="0"/>
              </a:rPr>
              <a:t>Product </a:t>
            </a:r>
            <a:r>
              <a:rPr lang="en-US" sz="8600" dirty="0">
                <a:solidFill>
                  <a:schemeClr val="tx1"/>
                </a:solidFill>
                <a:latin typeface="Times New Roman" pitchFamily="18" charset="0"/>
                <a:cs typeface="Times New Roman" pitchFamily="18" charset="0"/>
              </a:rPr>
              <a:t>Release Management</a:t>
            </a:r>
          </a:p>
          <a:p>
            <a:r>
              <a:rPr lang="en-US" sz="8600" dirty="0">
                <a:solidFill>
                  <a:schemeClr val="tx1"/>
                </a:solidFill>
                <a:latin typeface="Times New Roman" pitchFamily="18" charset="0"/>
                <a:cs typeface="Times New Roman" pitchFamily="18" charset="0"/>
              </a:rPr>
              <a:t>Product Implementation</a:t>
            </a:r>
          </a:p>
          <a:p>
            <a:r>
              <a:rPr lang="en-US" sz="8600" dirty="0">
                <a:solidFill>
                  <a:schemeClr val="tx1"/>
                </a:solidFill>
                <a:latin typeface="Times New Roman" pitchFamily="18" charset="0"/>
                <a:cs typeface="Times New Roman" pitchFamily="18" charset="0"/>
              </a:rPr>
              <a:t>User Training</a:t>
            </a:r>
          </a:p>
          <a:p>
            <a:r>
              <a:rPr lang="en-US" sz="8600" dirty="0">
                <a:solidFill>
                  <a:schemeClr val="tx1"/>
                </a:solidFill>
                <a:latin typeface="Times New Roman" pitchFamily="18" charset="0"/>
                <a:cs typeface="Times New Roman" pitchFamily="18" charset="0"/>
              </a:rPr>
              <a:t>Software Maintenance</a:t>
            </a:r>
          </a:p>
          <a:p>
            <a:r>
              <a:rPr lang="en-US" sz="8600" dirty="0">
                <a:solidFill>
                  <a:schemeClr val="tx1"/>
                </a:solidFill>
                <a:latin typeface="Times New Roman" pitchFamily="18" charset="0"/>
                <a:cs typeface="Times New Roman" pitchFamily="18" charset="0"/>
              </a:rPr>
              <a:t>Software Maintenance Types</a:t>
            </a:r>
          </a:p>
          <a:p>
            <a:r>
              <a:rPr lang="en-US" sz="8600" dirty="0">
                <a:solidFill>
                  <a:schemeClr val="tx1"/>
                </a:solidFill>
                <a:latin typeface="Times New Roman" pitchFamily="18" charset="0"/>
                <a:cs typeface="Times New Roman" pitchFamily="18" charset="0"/>
              </a:rPr>
              <a:t>Software Maintenance Cost</a:t>
            </a:r>
          </a:p>
          <a:p>
            <a:r>
              <a:rPr lang="en-US" sz="8600" dirty="0">
                <a:solidFill>
                  <a:schemeClr val="tx1"/>
                </a:solidFill>
                <a:latin typeface="Times New Roman" pitchFamily="18" charset="0"/>
                <a:cs typeface="Times New Roman" pitchFamily="18" charset="0"/>
              </a:rPr>
              <a:t>Software Maintenance Process</a:t>
            </a:r>
          </a:p>
          <a:p>
            <a:r>
              <a:rPr lang="en-US" sz="8600" dirty="0">
                <a:solidFill>
                  <a:schemeClr val="tx1"/>
                </a:solidFill>
                <a:latin typeface="Times New Roman" pitchFamily="18" charset="0"/>
                <a:cs typeface="Times New Roman" pitchFamily="18" charset="0"/>
              </a:rPr>
              <a:t>Software Maintenance Life Cycle</a:t>
            </a:r>
          </a:p>
          <a:p>
            <a:r>
              <a:rPr lang="en-US" sz="8600" dirty="0">
                <a:solidFill>
                  <a:schemeClr val="tx1"/>
                </a:solidFill>
                <a:latin typeface="Times New Roman" pitchFamily="18" charset="0"/>
                <a:cs typeface="Times New Roman" pitchFamily="18" charset="0"/>
              </a:rPr>
              <a:t>Software Maintenance Techniques</a:t>
            </a:r>
          </a:p>
          <a:p>
            <a:r>
              <a:rPr lang="en-US" sz="8600" dirty="0">
                <a:solidFill>
                  <a:schemeClr val="tx1"/>
                </a:solidFill>
                <a:latin typeface="Times New Roman" pitchFamily="18" charset="0"/>
                <a:cs typeface="Times New Roman" pitchFamily="18" charset="0"/>
              </a:rPr>
              <a:t>Software Release</a:t>
            </a:r>
          </a:p>
          <a:p>
            <a:pPr marL="0" indent="0" algn="ctr">
              <a:buNone/>
            </a:pP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spTree>
    <p:extLst>
      <p:ext uri="{BB962C8B-B14F-4D97-AF65-F5344CB8AC3E}">
        <p14:creationId xmlns:p14="http://schemas.microsoft.com/office/powerpoint/2010/main" xmlns="" val="956127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buNone/>
            </a:pPr>
            <a:endParaRPr lang="en-US" sz="2000" b="1" dirty="0">
              <a:solidFill>
                <a:schemeClr val="tx1"/>
              </a:solidFill>
              <a:latin typeface="Times New Roman" pitchFamily="18" charset="0"/>
              <a:cs typeface="Times New Roman" pitchFamily="18" charset="0"/>
            </a:endParaRPr>
          </a:p>
          <a:p>
            <a:endParaRPr lang="en-US" sz="8000" b="1" dirty="0" smtClean="0">
              <a:solidFill>
                <a:schemeClr val="tx1"/>
              </a:solidFill>
              <a:latin typeface="Times New Roman" pitchFamily="18" charset="0"/>
              <a:cs typeface="Times New Roman" pitchFamily="18" charset="0"/>
            </a:endParaRPr>
          </a:p>
          <a:p>
            <a:r>
              <a:rPr lang="en-US" sz="9600" b="1" dirty="0" smtClean="0">
                <a:solidFill>
                  <a:srgbClr val="002060"/>
                </a:solidFill>
                <a:latin typeface="Times New Roman" pitchFamily="18" charset="0"/>
                <a:cs typeface="Times New Roman" pitchFamily="18" charset="0"/>
              </a:rPr>
              <a:t>Providing Continuity of Service</a:t>
            </a:r>
          </a:p>
          <a:p>
            <a:pPr marL="284163" indent="0" algn="just">
              <a:buNone/>
            </a:pPr>
            <a:r>
              <a:rPr lang="en-US" sz="9600" dirty="0" smtClean="0">
                <a:solidFill>
                  <a:srgbClr val="0070C0"/>
                </a:solidFill>
                <a:latin typeface="Times New Roman" pitchFamily="18" charset="0"/>
                <a:cs typeface="Times New Roman" pitchFamily="18" charset="0"/>
              </a:rPr>
              <a:t>Fixing errors, recovering from failures, such as hardware failures or incompatibility of hardware with software, and accommodating changes in the operating system and the hardware. </a:t>
            </a:r>
          </a:p>
          <a:p>
            <a:endParaRPr lang="en-US" sz="5600" dirty="0" smtClean="0">
              <a:solidFill>
                <a:schemeClr val="tx1"/>
              </a:solidFill>
              <a:latin typeface="Times New Roman" pitchFamily="18" charset="0"/>
              <a:cs typeface="Times New Roman" pitchFamily="18" charset="0"/>
            </a:endParaRPr>
          </a:p>
          <a:p>
            <a:r>
              <a:rPr lang="en-US" sz="9600" b="1" dirty="0" smtClean="0">
                <a:solidFill>
                  <a:srgbClr val="002060"/>
                </a:solidFill>
                <a:latin typeface="Times New Roman" pitchFamily="18" charset="0"/>
                <a:cs typeface="Times New Roman" pitchFamily="18" charset="0"/>
              </a:rPr>
              <a:t>Supporting Mandatory Upgrades </a:t>
            </a:r>
          </a:p>
          <a:p>
            <a:pPr marL="284163" indent="0">
              <a:buNone/>
            </a:pPr>
            <a:r>
              <a:rPr lang="en-US" sz="9600" dirty="0" smtClean="0">
                <a:solidFill>
                  <a:srgbClr val="0070C0"/>
                </a:solidFill>
                <a:latin typeface="Times New Roman" pitchFamily="18" charset="0"/>
                <a:cs typeface="Times New Roman" pitchFamily="18" charset="0"/>
              </a:rPr>
              <a:t>Due to changes in government regulations or students to maintain   competition with other software that exist in the same category. </a:t>
            </a:r>
          </a:p>
          <a:p>
            <a:pPr marL="273050" indent="-273050" algn="ctr">
              <a:buNone/>
            </a:pPr>
            <a:endParaRPr lang="en-US" sz="5600" b="1" dirty="0" smtClean="0">
              <a:solidFill>
                <a:schemeClr val="tx1"/>
              </a:solidFill>
              <a:latin typeface="Times New Roman" pitchFamily="18" charset="0"/>
              <a:cs typeface="Times New Roman" pitchFamily="18" charset="0"/>
            </a:endParaRPr>
          </a:p>
          <a:p>
            <a:pPr>
              <a:buNone/>
            </a:pPr>
            <a:endParaRPr lang="en-US" sz="3600" dirty="0" smtClean="0">
              <a:solidFill>
                <a:schemeClr val="tx1"/>
              </a:solidFill>
              <a:latin typeface="Times New Roman" pitchFamily="18" charset="0"/>
              <a:cs typeface="Times New Roman" pitchFamily="18" charset="0"/>
            </a:endParaRPr>
          </a:p>
          <a:p>
            <a:r>
              <a:rPr lang="en-US" sz="9600" b="1" dirty="0" smtClean="0">
                <a:solidFill>
                  <a:srgbClr val="002060"/>
                </a:solidFill>
                <a:latin typeface="Times New Roman" pitchFamily="18" charset="0"/>
                <a:cs typeface="Times New Roman" pitchFamily="18" charset="0"/>
              </a:rPr>
              <a:t>Improving the Software to Support User Requirements</a:t>
            </a:r>
          </a:p>
          <a:p>
            <a:pPr>
              <a:buNone/>
            </a:pPr>
            <a:r>
              <a:rPr lang="en-US" sz="9600" dirty="0" smtClean="0">
                <a:solidFill>
                  <a:schemeClr val="tx1"/>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  To enhance functionality in a software, to improve performance . </a:t>
            </a:r>
          </a:p>
          <a:p>
            <a:pPr>
              <a:buNone/>
            </a:pPr>
            <a:endParaRPr lang="en-US" sz="2000" b="1" dirty="0" smtClean="0">
              <a:solidFill>
                <a:schemeClr val="tx1"/>
              </a:solidFill>
              <a:latin typeface="Times New Roman" pitchFamily="18" charset="0"/>
              <a:cs typeface="Times New Roman" pitchFamily="18" charset="0"/>
            </a:endParaRPr>
          </a:p>
          <a:p>
            <a:pPr>
              <a:buNone/>
            </a:pPr>
            <a:endParaRPr lang="en-US" sz="4000"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buNone/>
            </a:pP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r>
              <a:rPr lang="en-US" sz="9600" b="1" dirty="0" smtClean="0">
                <a:solidFill>
                  <a:srgbClr val="002060"/>
                </a:solidFill>
                <a:latin typeface="Times New Roman" pitchFamily="18" charset="0"/>
                <a:cs typeface="Times New Roman" pitchFamily="18" charset="0"/>
              </a:rPr>
              <a:t>Facilitating Future Maintenance Work</a:t>
            </a:r>
          </a:p>
          <a:p>
            <a:pPr marL="273050" indent="11113">
              <a:buNone/>
            </a:pPr>
            <a:r>
              <a:rPr lang="en-US" sz="9600" dirty="0" smtClean="0">
                <a:solidFill>
                  <a:srgbClr val="0070C0"/>
                </a:solidFill>
                <a:latin typeface="Times New Roman" pitchFamily="18" charset="0"/>
                <a:cs typeface="Times New Roman" pitchFamily="18" charset="0"/>
              </a:rPr>
              <a:t>Include restructuring of the software code and database used in the software.</a:t>
            </a:r>
          </a:p>
          <a:p>
            <a:endParaRPr lang="en-US" sz="9600" b="1" dirty="0" smtClean="0">
              <a:solidFill>
                <a:schemeClr val="tx1"/>
              </a:solidFill>
              <a:latin typeface="Times New Roman" pitchFamily="18" charset="0"/>
              <a:cs typeface="Times New Roman" pitchFamily="18" charset="0"/>
            </a:endParaRPr>
          </a:p>
          <a:p>
            <a:r>
              <a:rPr lang="en-US" sz="9600" b="1" dirty="0" smtClean="0">
                <a:solidFill>
                  <a:srgbClr val="002060"/>
                </a:solidFill>
                <a:latin typeface="Times New Roman" pitchFamily="18" charset="0"/>
                <a:cs typeface="Times New Roman" pitchFamily="18" charset="0"/>
              </a:rPr>
              <a:t>Improving the Software to Support User Requirements</a:t>
            </a:r>
          </a:p>
          <a:p>
            <a:pPr marL="284163" indent="0">
              <a:buNone/>
            </a:pPr>
            <a:r>
              <a:rPr lang="en-US" sz="9600" dirty="0" smtClean="0">
                <a:solidFill>
                  <a:srgbClr val="0070C0"/>
                </a:solidFill>
                <a:latin typeface="Times New Roman" pitchFamily="18" charset="0"/>
                <a:cs typeface="Times New Roman" pitchFamily="18" charset="0"/>
              </a:rPr>
              <a:t>To enhance functionality in a software, to improve performance . </a:t>
            </a:r>
          </a:p>
          <a:p>
            <a:endParaRPr lang="en-US" sz="9600" dirty="0" smtClean="0">
              <a:solidFill>
                <a:schemeClr val="tx1"/>
              </a:solidFill>
              <a:latin typeface="Times New Roman" pitchFamily="18" charset="0"/>
              <a:cs typeface="Times New Roman" pitchFamily="18" charset="0"/>
            </a:endParaRPr>
          </a:p>
          <a:p>
            <a:r>
              <a:rPr lang="en-US" sz="9600" b="1" dirty="0" smtClean="0">
                <a:solidFill>
                  <a:srgbClr val="002060"/>
                </a:solidFill>
                <a:latin typeface="Times New Roman" pitchFamily="18" charset="0"/>
                <a:cs typeface="Times New Roman" pitchFamily="18" charset="0"/>
              </a:rPr>
              <a:t>Facilitating Future Maintenance Work</a:t>
            </a:r>
          </a:p>
          <a:p>
            <a:pPr marL="284163" indent="0">
              <a:buNone/>
            </a:pPr>
            <a:r>
              <a:rPr lang="en-US" sz="9600" dirty="0" smtClean="0">
                <a:solidFill>
                  <a:srgbClr val="0070C0"/>
                </a:solidFill>
                <a:latin typeface="Times New Roman" pitchFamily="18" charset="0"/>
                <a:cs typeface="Times New Roman" pitchFamily="18" charset="0"/>
              </a:rPr>
              <a:t>Include restructuring of the software code and database used in the software.</a:t>
            </a:r>
          </a:p>
          <a:p>
            <a:pPr>
              <a:buNone/>
            </a:pPr>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0" y="685800"/>
            <a:ext cx="79248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smtClean="0">
              <a:solidFill>
                <a:schemeClr val="tx1"/>
              </a:solidFill>
            </a:endParaRPr>
          </a:p>
          <a:p>
            <a:endParaRPr lang="en-US" b="1" dirty="0">
              <a:solidFill>
                <a:schemeClr val="tx1"/>
              </a:solidFill>
            </a:endParaRPr>
          </a:p>
          <a:p>
            <a:endParaRPr lang="en-US" b="1" dirty="0" smtClean="0">
              <a:solidFill>
                <a:schemeClr val="tx1"/>
              </a:solidFill>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pPr algn="ctr"/>
            <a:r>
              <a:rPr lang="en-US" sz="2800" b="1" dirty="0" smtClean="0">
                <a:solidFill>
                  <a:srgbClr val="002060"/>
                </a:solidFill>
                <a:latin typeface="Times New Roman" pitchFamily="18" charset="0"/>
                <a:cs typeface="Times New Roman" pitchFamily="18" charset="0"/>
              </a:rPr>
              <a:t> </a:t>
            </a:r>
          </a:p>
          <a:p>
            <a:pPr algn="ctr"/>
            <a:endParaRPr lang="en-US" sz="2800" b="1" dirty="0" smtClean="0">
              <a:solidFill>
                <a:srgbClr val="002060"/>
              </a:solidFill>
              <a:latin typeface="Times New Roman" pitchFamily="18" charset="0"/>
              <a:cs typeface="Times New Roman" pitchFamily="18" charset="0"/>
            </a:endParaRPr>
          </a:p>
          <a:p>
            <a:pPr algn="ctr"/>
            <a:r>
              <a:rPr lang="en-US" sz="2800" b="1" dirty="0" smtClean="0">
                <a:solidFill>
                  <a:srgbClr val="002060"/>
                </a:solidFill>
                <a:latin typeface="Times New Roman" pitchFamily="18" charset="0"/>
                <a:cs typeface="Times New Roman" pitchFamily="18" charset="0"/>
              </a:rPr>
              <a:t>Changing a Software System</a:t>
            </a:r>
            <a:endParaRPr lang="en-US" sz="2000" b="1" dirty="0" smtClean="0">
              <a:solidFill>
                <a:srgbClr val="002060"/>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smtClean="0">
                <a:solidFill>
                  <a:srgbClr val="002060"/>
                </a:solidFill>
                <a:latin typeface="Times New Roman" pitchFamily="18" charset="0"/>
                <a:cs typeface="Times New Roman" pitchFamily="18" charset="0"/>
              </a:rPr>
              <a:t>Software maintenance  and evolution of  system was first introduced by Lehman. </a:t>
            </a:r>
          </a:p>
          <a:p>
            <a:endParaRPr lang="en-US" sz="2400"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smtClean="0">
                <a:solidFill>
                  <a:srgbClr val="0070C0"/>
                </a:solidFill>
                <a:latin typeface="Times New Roman" pitchFamily="18" charset="0"/>
                <a:cs typeface="Times New Roman" pitchFamily="18" charset="0"/>
              </a:rPr>
              <a:t>One of the key observations of the studies was that large system are never complete and continue to evolve and as these system evolve, they become more complex unless some actions are taken to reduce the complexity. </a:t>
            </a:r>
          </a:p>
          <a:p>
            <a:pPr>
              <a:buFont typeface="Arial" pitchFamily="34" charset="0"/>
              <a:buChar char="•"/>
            </a:pPr>
            <a:endParaRPr lang="en-US" sz="2400"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smtClean="0">
                <a:solidFill>
                  <a:srgbClr val="002060"/>
                </a:solidFill>
                <a:latin typeface="Times New Roman" pitchFamily="18" charset="0"/>
                <a:cs typeface="Times New Roman" pitchFamily="18" charset="0"/>
              </a:rPr>
              <a:t>Lehman stated five laws for software maintenance and evolution of large systems.</a:t>
            </a:r>
            <a:endParaRPr lang="en-US" sz="1400" dirty="0" smtClean="0">
              <a:solidFill>
                <a:srgbClr val="002060"/>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04800"/>
            <a:ext cx="853440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imes New Roman" pitchFamily="18" charset="0"/>
              <a:cs typeface="Times New Roman" pitchFamily="18" charset="0"/>
            </a:endParaRPr>
          </a:p>
          <a:p>
            <a:pPr algn="ctr"/>
            <a:endParaRPr lang="en-US" dirty="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p>
        </p:txBody>
      </p:sp>
      <p:graphicFrame>
        <p:nvGraphicFramePr>
          <p:cNvPr id="6" name="Table 5"/>
          <p:cNvGraphicFramePr>
            <a:graphicFrameLocks noGrp="1"/>
          </p:cNvGraphicFramePr>
          <p:nvPr/>
        </p:nvGraphicFramePr>
        <p:xfrm>
          <a:off x="762000" y="1295400"/>
          <a:ext cx="8001000" cy="5313102"/>
        </p:xfrm>
        <a:graphic>
          <a:graphicData uri="http://schemas.openxmlformats.org/drawingml/2006/table">
            <a:tbl>
              <a:tblPr firstRow="1" bandRow="1">
                <a:tableStyleId>{5C22544A-7EE6-4342-B048-85BDC9FD1C3A}</a:tableStyleId>
              </a:tblPr>
              <a:tblGrid>
                <a:gridCol w="2309568"/>
                <a:gridCol w="5691432"/>
              </a:tblGrid>
              <a:tr h="660995">
                <a:tc>
                  <a:txBody>
                    <a:bodyPr/>
                    <a:lstStyle/>
                    <a:p>
                      <a:pPr algn="ctr"/>
                      <a:r>
                        <a:rPr lang="en-US" sz="1400" dirty="0" smtClean="0">
                          <a:latin typeface="Times New Roman" pitchFamily="18" charset="0"/>
                          <a:cs typeface="Times New Roman" pitchFamily="18" charset="0"/>
                        </a:rPr>
                        <a:t>Law</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txBody>
                  <a:tcPr/>
                </a:tc>
              </a:tr>
              <a:tr h="698462">
                <a:tc>
                  <a:txBody>
                    <a:bodyPr/>
                    <a:lstStyle/>
                    <a:p>
                      <a:r>
                        <a:rPr lang="en-US" sz="1800" dirty="0" smtClean="0">
                          <a:solidFill>
                            <a:srgbClr val="002060"/>
                          </a:solidFill>
                          <a:latin typeface="Times New Roman" pitchFamily="18" charset="0"/>
                          <a:cs typeface="Times New Roman" pitchFamily="18" charset="0"/>
                        </a:rPr>
                        <a:t>Law of continuing  change</a:t>
                      </a:r>
                      <a:r>
                        <a:rPr lang="en-US" sz="1800" baseline="0" dirty="0" smtClean="0">
                          <a:solidFill>
                            <a:srgbClr val="002060"/>
                          </a:solidFill>
                          <a:latin typeface="Times New Roman" pitchFamily="18" charset="0"/>
                          <a:cs typeface="Times New Roman" pitchFamily="18" charset="0"/>
                        </a:rPr>
                        <a:t> </a:t>
                      </a:r>
                      <a:endParaRPr lang="en-US" sz="1800" dirty="0">
                        <a:solidFill>
                          <a:srgbClr val="002060"/>
                        </a:solidFill>
                        <a:latin typeface="Times New Roman" pitchFamily="18" charset="0"/>
                        <a:cs typeface="Times New Roman" pitchFamily="18" charset="0"/>
                      </a:endParaRPr>
                    </a:p>
                  </a:txBody>
                  <a:tcPr/>
                </a:tc>
                <a:tc>
                  <a:txBody>
                    <a:bodyPr/>
                    <a:lstStyle/>
                    <a:p>
                      <a:r>
                        <a:rPr lang="en-US" sz="1800" dirty="0" smtClean="0">
                          <a:solidFill>
                            <a:srgbClr val="002060"/>
                          </a:solidFill>
                          <a:latin typeface="Times New Roman" pitchFamily="18" charset="0"/>
                          <a:cs typeface="Times New Roman" pitchFamily="18" charset="0"/>
                        </a:rPr>
                        <a:t>A program</a:t>
                      </a:r>
                      <a:r>
                        <a:rPr lang="en-US" sz="1800" baseline="0" dirty="0" smtClean="0">
                          <a:solidFill>
                            <a:srgbClr val="002060"/>
                          </a:solidFill>
                          <a:latin typeface="Times New Roman" pitchFamily="18" charset="0"/>
                          <a:cs typeface="Times New Roman" pitchFamily="18" charset="0"/>
                        </a:rPr>
                        <a:t> that is used in a real-world environment necessarily must change or become progressively less useful in that environment.</a:t>
                      </a:r>
                      <a:endParaRPr lang="en-US" sz="1800" dirty="0">
                        <a:solidFill>
                          <a:srgbClr val="002060"/>
                        </a:solidFill>
                        <a:latin typeface="Times New Roman" pitchFamily="18" charset="0"/>
                        <a:cs typeface="Times New Roman" pitchFamily="18" charset="0"/>
                      </a:endParaRPr>
                    </a:p>
                  </a:txBody>
                  <a:tcPr/>
                </a:tc>
              </a:tr>
              <a:tr h="1068146">
                <a:tc>
                  <a:txBody>
                    <a:bodyPr/>
                    <a:lstStyle/>
                    <a:p>
                      <a:r>
                        <a:rPr lang="en-US" sz="1800" dirty="0" smtClean="0">
                          <a:solidFill>
                            <a:srgbClr val="0070C0"/>
                          </a:solidFill>
                          <a:latin typeface="Times New Roman" pitchFamily="18" charset="0"/>
                          <a:cs typeface="Times New Roman" pitchFamily="18" charset="0"/>
                        </a:rPr>
                        <a:t>Law of increasing complexity</a:t>
                      </a:r>
                      <a:endParaRPr lang="en-US" sz="1800" dirty="0">
                        <a:solidFill>
                          <a:srgbClr val="0070C0"/>
                        </a:solidFill>
                        <a:latin typeface="Times New Roman" pitchFamily="18" charset="0"/>
                        <a:cs typeface="Times New Roman" pitchFamily="18" charset="0"/>
                      </a:endParaRPr>
                    </a:p>
                  </a:txBody>
                  <a:tcPr/>
                </a:tc>
                <a:tc>
                  <a:txBody>
                    <a:bodyPr/>
                    <a:lstStyle/>
                    <a:p>
                      <a:r>
                        <a:rPr lang="en-US" sz="1800" dirty="0" smtClean="0">
                          <a:solidFill>
                            <a:srgbClr val="0070C0"/>
                          </a:solidFill>
                          <a:latin typeface="Times New Roman" pitchFamily="18" charset="0"/>
                          <a:cs typeface="Times New Roman" pitchFamily="18" charset="0"/>
                        </a:rPr>
                        <a:t>As an evolving program changes,</a:t>
                      </a:r>
                      <a:r>
                        <a:rPr lang="en-US" sz="1800" baseline="0" dirty="0" smtClean="0">
                          <a:solidFill>
                            <a:srgbClr val="0070C0"/>
                          </a:solidFill>
                          <a:latin typeface="Times New Roman" pitchFamily="18" charset="0"/>
                          <a:cs typeface="Times New Roman" pitchFamily="18" charset="0"/>
                        </a:rPr>
                        <a:t> its structure tends to become more complex. Extra resources must be devoted to preserving and simplifying the structure. </a:t>
                      </a:r>
                      <a:endParaRPr lang="en-US" sz="1800" dirty="0">
                        <a:solidFill>
                          <a:srgbClr val="0070C0"/>
                        </a:solidFill>
                        <a:latin typeface="Times New Roman" pitchFamily="18" charset="0"/>
                        <a:cs typeface="Times New Roman" pitchFamily="18" charset="0"/>
                      </a:endParaRPr>
                    </a:p>
                  </a:txBody>
                  <a:tcPr/>
                </a:tc>
              </a:tr>
              <a:tr h="932201">
                <a:tc>
                  <a:txBody>
                    <a:bodyPr/>
                    <a:lstStyle/>
                    <a:p>
                      <a:r>
                        <a:rPr lang="en-US" sz="1800" dirty="0" smtClean="0">
                          <a:solidFill>
                            <a:srgbClr val="002060"/>
                          </a:solidFill>
                          <a:latin typeface="Times New Roman" pitchFamily="18" charset="0"/>
                          <a:cs typeface="Times New Roman" pitchFamily="18" charset="0"/>
                        </a:rPr>
                        <a:t>Law of conservation of familiarity</a:t>
                      </a:r>
                      <a:endParaRPr lang="en-US" sz="1800" dirty="0">
                        <a:solidFill>
                          <a:srgbClr val="002060"/>
                        </a:solidFill>
                        <a:latin typeface="Times New Roman" pitchFamily="18" charset="0"/>
                        <a:cs typeface="Times New Roman" pitchFamily="18" charset="0"/>
                      </a:endParaRPr>
                    </a:p>
                  </a:txBody>
                  <a:tcPr/>
                </a:tc>
                <a:tc>
                  <a:txBody>
                    <a:bodyPr/>
                    <a:lstStyle/>
                    <a:p>
                      <a:r>
                        <a:rPr lang="en-US" sz="1800" dirty="0" smtClean="0">
                          <a:solidFill>
                            <a:srgbClr val="002060"/>
                          </a:solidFill>
                          <a:latin typeface="Times New Roman" pitchFamily="18" charset="0"/>
                          <a:cs typeface="Times New Roman" pitchFamily="18" charset="0"/>
                        </a:rPr>
                        <a:t>For E-Systems to efficiently continue to evolve a deep understanding</a:t>
                      </a:r>
                      <a:r>
                        <a:rPr lang="en-US" sz="1800" baseline="0" dirty="0" smtClean="0">
                          <a:solidFill>
                            <a:srgbClr val="002060"/>
                          </a:solidFill>
                          <a:latin typeface="Times New Roman" pitchFamily="18" charset="0"/>
                          <a:cs typeface="Times New Roman" pitchFamily="18" charset="0"/>
                        </a:rPr>
                        <a:t> of how the system functions, and why it has been developed to function in that manner, must be preserved at all costs. </a:t>
                      </a:r>
                    </a:p>
                    <a:p>
                      <a:r>
                        <a:rPr lang="en-US" sz="1800" baseline="0" dirty="0" smtClean="0">
                          <a:solidFill>
                            <a:srgbClr val="002060"/>
                          </a:solidFill>
                          <a:latin typeface="Times New Roman" pitchFamily="18" charset="0"/>
                          <a:cs typeface="Times New Roman" pitchFamily="18" charset="0"/>
                        </a:rPr>
                        <a:t>The incremental change in each release over the life time of the system is approximately constant. </a:t>
                      </a:r>
                      <a:endParaRPr lang="en-US" sz="1800" dirty="0">
                        <a:solidFill>
                          <a:srgbClr val="002060"/>
                        </a:solidFill>
                        <a:latin typeface="Times New Roman" pitchFamily="18" charset="0"/>
                        <a:cs typeface="Times New Roman" pitchFamily="18" charset="0"/>
                      </a:endParaRPr>
                    </a:p>
                  </a:txBody>
                  <a:tcPr/>
                </a:tc>
              </a:tr>
              <a:tr h="932201">
                <a:tc>
                  <a:txBody>
                    <a:bodyPr/>
                    <a:lstStyle/>
                    <a:p>
                      <a:r>
                        <a:rPr lang="en-US" sz="1800" dirty="0" smtClean="0">
                          <a:solidFill>
                            <a:srgbClr val="0070C0"/>
                          </a:solidFill>
                          <a:latin typeface="Times New Roman" pitchFamily="18" charset="0"/>
                          <a:cs typeface="Times New Roman" pitchFamily="18" charset="0"/>
                        </a:rPr>
                        <a:t>Law of conservation of  organizational</a:t>
                      </a:r>
                      <a:r>
                        <a:rPr lang="en-US" sz="1800" baseline="0" dirty="0" smtClean="0">
                          <a:solidFill>
                            <a:srgbClr val="0070C0"/>
                          </a:solidFill>
                          <a:latin typeface="Times New Roman" pitchFamily="18" charset="0"/>
                          <a:cs typeface="Times New Roman" pitchFamily="18" charset="0"/>
                        </a:rPr>
                        <a:t> stability</a:t>
                      </a:r>
                      <a:endParaRPr lang="en-US" sz="1800" dirty="0">
                        <a:solidFill>
                          <a:srgbClr val="0070C0"/>
                        </a:solidFill>
                        <a:latin typeface="Times New Roman" pitchFamily="18" charset="0"/>
                        <a:cs typeface="Times New Roman" pitchFamily="18" charset="0"/>
                      </a:endParaRPr>
                    </a:p>
                  </a:txBody>
                  <a:tcPr/>
                </a:tc>
                <a:tc>
                  <a:txBody>
                    <a:bodyPr/>
                    <a:lstStyle/>
                    <a:p>
                      <a:r>
                        <a:rPr lang="en-US" sz="1800" dirty="0" smtClean="0">
                          <a:solidFill>
                            <a:srgbClr val="0070C0"/>
                          </a:solidFill>
                          <a:latin typeface="Times New Roman" pitchFamily="18" charset="0"/>
                          <a:cs typeface="Times New Roman" pitchFamily="18" charset="0"/>
                        </a:rPr>
                        <a:t>Over a program’s lifetime,</a:t>
                      </a:r>
                      <a:r>
                        <a:rPr lang="en-US" sz="1800" baseline="0" dirty="0" smtClean="0">
                          <a:solidFill>
                            <a:srgbClr val="0070C0"/>
                          </a:solidFill>
                          <a:latin typeface="Times New Roman" pitchFamily="18" charset="0"/>
                          <a:cs typeface="Times New Roman" pitchFamily="18" charset="0"/>
                        </a:rPr>
                        <a:t> its rate of development is approximately constant and independent of the resources devoted to system development.</a:t>
                      </a:r>
                      <a:endParaRPr lang="en-US" sz="1800" dirty="0">
                        <a:solidFill>
                          <a:srgbClr val="0070C0"/>
                        </a:solidFill>
                        <a:latin typeface="Times New Roman" pitchFamily="18" charset="0"/>
                        <a:cs typeface="Times New Roman" pitchFamily="18" charset="0"/>
                      </a:endParaRPr>
                    </a:p>
                  </a:txBody>
                  <a:tcPr/>
                </a:tc>
              </a:tr>
            </a:tbl>
          </a:graphicData>
        </a:graphic>
      </p:graphicFrame>
      <p:sp>
        <p:nvSpPr>
          <p:cNvPr id="5" name="TextBox 4"/>
          <p:cNvSpPr txBox="1"/>
          <p:nvPr/>
        </p:nvSpPr>
        <p:spPr>
          <a:xfrm>
            <a:off x="990600" y="381000"/>
            <a:ext cx="7620000" cy="1200329"/>
          </a:xfrm>
          <a:prstGeom prst="rect">
            <a:avLst/>
          </a:prstGeom>
          <a:noFill/>
        </p:spPr>
        <p:txBody>
          <a:bodyPr wrap="square" rtlCol="0">
            <a:spAutoFit/>
          </a:bodyPr>
          <a:lstStyle/>
          <a:p>
            <a:pPr algn="ctr"/>
            <a:r>
              <a:rPr lang="en-US" sz="2400" b="1" dirty="0" smtClean="0">
                <a:solidFill>
                  <a:srgbClr val="002060"/>
                </a:solidFill>
                <a:latin typeface="Times New Roman" pitchFamily="18" charset="0"/>
                <a:cs typeface="Times New Roman" pitchFamily="18" charset="0"/>
              </a:rPr>
              <a:t>Lehman Laws for software maintenance and evolution of large systems</a:t>
            </a:r>
          </a:p>
          <a:p>
            <a:pPr algn="ct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57200" y="304800"/>
            <a:ext cx="8534400" cy="6553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Times New Roman" pitchFamily="18" charset="0"/>
              <a:cs typeface="Times New Roman" pitchFamily="18" charset="0"/>
            </a:endParaRPr>
          </a:p>
          <a:p>
            <a:pPr algn="ctr"/>
            <a:endParaRPr lang="en-US" dirty="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p>
        </p:txBody>
      </p:sp>
      <p:sp>
        <p:nvSpPr>
          <p:cNvPr id="3" name="TextBox 2"/>
          <p:cNvSpPr txBox="1"/>
          <p:nvPr/>
        </p:nvSpPr>
        <p:spPr>
          <a:xfrm>
            <a:off x="762000" y="381001"/>
            <a:ext cx="8153400" cy="1200329"/>
          </a:xfrm>
          <a:prstGeom prst="rect">
            <a:avLst/>
          </a:prstGeom>
          <a:noFill/>
        </p:spPr>
        <p:txBody>
          <a:bodyPr wrap="square" rtlCol="0">
            <a:spAutoFit/>
          </a:bodyPr>
          <a:lstStyle/>
          <a:p>
            <a:pPr algn="ctr"/>
            <a:r>
              <a:rPr lang="en-US" sz="2400" b="1" dirty="0" smtClean="0">
                <a:solidFill>
                  <a:srgbClr val="002060"/>
                </a:solidFill>
                <a:latin typeface="Times New Roman" pitchFamily="18" charset="0"/>
                <a:cs typeface="Times New Roman" pitchFamily="18" charset="0"/>
              </a:rPr>
              <a:t>Lehman Laws for software maintenance and evolution of large systems</a:t>
            </a:r>
          </a:p>
          <a:p>
            <a:pPr algn="ctr"/>
            <a:endParaRPr lang="en-US" sz="2400" dirty="0"/>
          </a:p>
        </p:txBody>
      </p:sp>
      <p:graphicFrame>
        <p:nvGraphicFramePr>
          <p:cNvPr id="4" name="Table 3"/>
          <p:cNvGraphicFramePr>
            <a:graphicFrameLocks noGrp="1"/>
          </p:cNvGraphicFramePr>
          <p:nvPr/>
        </p:nvGraphicFramePr>
        <p:xfrm>
          <a:off x="685800" y="1371599"/>
          <a:ext cx="8001000" cy="5354738"/>
        </p:xfrm>
        <a:graphic>
          <a:graphicData uri="http://schemas.openxmlformats.org/drawingml/2006/table">
            <a:tbl>
              <a:tblPr firstRow="1" bandRow="1">
                <a:tableStyleId>{5C22544A-7EE6-4342-B048-85BDC9FD1C3A}</a:tableStyleId>
              </a:tblPr>
              <a:tblGrid>
                <a:gridCol w="2309568"/>
                <a:gridCol w="5691432"/>
              </a:tblGrid>
              <a:tr h="457201">
                <a:tc>
                  <a:txBody>
                    <a:bodyPr/>
                    <a:lstStyle/>
                    <a:p>
                      <a:pPr algn="ctr"/>
                      <a:r>
                        <a:rPr lang="en-US" sz="1400" dirty="0" smtClean="0">
                          <a:latin typeface="Times New Roman" pitchFamily="18" charset="0"/>
                          <a:cs typeface="Times New Roman" pitchFamily="18" charset="0"/>
                        </a:rPr>
                        <a:t>Law</a:t>
                      </a:r>
                      <a:endParaRPr lang="en-US"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txBody>
                  <a:tcPr/>
                </a:tc>
              </a:tr>
              <a:tr h="976226">
                <a:tc>
                  <a:txBody>
                    <a:bodyPr/>
                    <a:lstStyle/>
                    <a:p>
                      <a:r>
                        <a:rPr lang="en-US" sz="1800" dirty="0" smtClean="0">
                          <a:solidFill>
                            <a:srgbClr val="002060"/>
                          </a:solidFill>
                          <a:latin typeface="Times New Roman" pitchFamily="18" charset="0"/>
                          <a:cs typeface="Times New Roman" pitchFamily="18" charset="0"/>
                        </a:rPr>
                        <a:t>Law of self regulation</a:t>
                      </a:r>
                      <a:endParaRPr lang="en-US" sz="1800" dirty="0">
                        <a:solidFill>
                          <a:srgbClr val="002060"/>
                        </a:solidFill>
                        <a:latin typeface="Times New Roman" pitchFamily="18" charset="0"/>
                        <a:cs typeface="Times New Roman" pitchFamily="18" charset="0"/>
                      </a:endParaRPr>
                    </a:p>
                  </a:txBody>
                  <a:tcPr/>
                </a:tc>
                <a:tc>
                  <a:txBody>
                    <a:bodyPr/>
                    <a:lstStyle/>
                    <a:p>
                      <a:r>
                        <a:rPr lang="en-US" sz="1800" dirty="0" smtClean="0">
                          <a:solidFill>
                            <a:srgbClr val="002060"/>
                          </a:solidFill>
                          <a:latin typeface="Times New Roman" pitchFamily="18" charset="0"/>
                          <a:cs typeface="Times New Roman" pitchFamily="18" charset="0"/>
                        </a:rPr>
                        <a:t>Global E-type system</a:t>
                      </a:r>
                      <a:r>
                        <a:rPr lang="en-US" sz="1800" baseline="0" dirty="0" smtClean="0">
                          <a:solidFill>
                            <a:srgbClr val="002060"/>
                          </a:solidFill>
                          <a:latin typeface="Times New Roman" pitchFamily="18" charset="0"/>
                          <a:cs typeface="Times New Roman" pitchFamily="18" charset="0"/>
                        </a:rPr>
                        <a:t> evolution processes are self-regulating, and distribution of product and process measures close to normal.</a:t>
                      </a:r>
                      <a:endParaRPr lang="en-US" sz="1800" dirty="0">
                        <a:solidFill>
                          <a:srgbClr val="002060"/>
                        </a:solidFill>
                        <a:latin typeface="Times New Roman" pitchFamily="18" charset="0"/>
                        <a:cs typeface="Times New Roman" pitchFamily="18" charset="0"/>
                      </a:endParaRPr>
                    </a:p>
                  </a:txBody>
                  <a:tcPr/>
                </a:tc>
              </a:tr>
              <a:tr h="1140368">
                <a:tc>
                  <a:txBody>
                    <a:bodyPr/>
                    <a:lstStyle/>
                    <a:p>
                      <a:r>
                        <a:rPr lang="en-US" sz="1800" dirty="0" smtClean="0">
                          <a:solidFill>
                            <a:srgbClr val="0070C0"/>
                          </a:solidFill>
                          <a:latin typeface="Times New Roman" pitchFamily="18" charset="0"/>
                          <a:cs typeface="Times New Roman" pitchFamily="18" charset="0"/>
                        </a:rPr>
                        <a:t>Law of continuing growth</a:t>
                      </a:r>
                      <a:endParaRPr lang="en-US" sz="1800" dirty="0">
                        <a:solidFill>
                          <a:srgbClr val="0070C0"/>
                        </a:solidFill>
                        <a:latin typeface="Times New Roman" pitchFamily="18" charset="0"/>
                        <a:cs typeface="Times New Roman" pitchFamily="18" charset="0"/>
                      </a:endParaRPr>
                    </a:p>
                  </a:txBody>
                  <a:tcPr/>
                </a:tc>
                <a:tc>
                  <a:txBody>
                    <a:bodyPr/>
                    <a:lstStyle/>
                    <a:p>
                      <a:r>
                        <a:rPr lang="en-US" sz="1800" dirty="0" smtClean="0">
                          <a:solidFill>
                            <a:srgbClr val="0070C0"/>
                          </a:solidFill>
                          <a:latin typeface="Times New Roman" pitchFamily="18" charset="0"/>
                          <a:cs typeface="Times New Roman" pitchFamily="18" charset="0"/>
                        </a:rPr>
                        <a:t>E-type system’s functional capability must be continually enhanced to maintain user satisfaction over system lifetime, </a:t>
                      </a:r>
                      <a:r>
                        <a:rPr lang="en-US" sz="1800" dirty="0" smtClean="0">
                          <a:solidFill>
                            <a:schemeClr val="tx1"/>
                          </a:solidFill>
                          <a:latin typeface="Times New Roman" pitchFamily="18" charset="0"/>
                          <a:cs typeface="Times New Roman" pitchFamily="18" charset="0"/>
                        </a:rPr>
                        <a:t>BUT</a:t>
                      </a:r>
                      <a:r>
                        <a:rPr lang="en-US" sz="1800" dirty="0" smtClean="0">
                          <a:solidFill>
                            <a:srgbClr val="0070C0"/>
                          </a:solidFill>
                          <a:latin typeface="Times New Roman" pitchFamily="18" charset="0"/>
                          <a:cs typeface="Times New Roman" pitchFamily="18" charset="0"/>
                        </a:rPr>
                        <a:t> expansion</a:t>
                      </a:r>
                      <a:r>
                        <a:rPr lang="en-US" sz="1800" baseline="0" dirty="0" smtClean="0">
                          <a:solidFill>
                            <a:srgbClr val="0070C0"/>
                          </a:solidFill>
                          <a:latin typeface="Times New Roman" pitchFamily="18" charset="0"/>
                          <a:cs typeface="Times New Roman" pitchFamily="18" charset="0"/>
                        </a:rPr>
                        <a:t> of the system size can have negative affects to the ability to be comprehended along with its ability to evolve.</a:t>
                      </a:r>
                      <a:endParaRPr lang="en-US" sz="1800" dirty="0">
                        <a:solidFill>
                          <a:srgbClr val="0070C0"/>
                        </a:solidFill>
                        <a:latin typeface="Times New Roman" pitchFamily="18" charset="0"/>
                        <a:cs typeface="Times New Roman" pitchFamily="18" charset="0"/>
                      </a:endParaRPr>
                    </a:p>
                  </a:txBody>
                  <a:tcPr/>
                </a:tc>
              </a:tr>
              <a:tr h="995231">
                <a:tc>
                  <a:txBody>
                    <a:bodyPr/>
                    <a:lstStyle/>
                    <a:p>
                      <a:r>
                        <a:rPr lang="en-US" sz="1800" dirty="0" smtClean="0">
                          <a:solidFill>
                            <a:srgbClr val="002060"/>
                          </a:solidFill>
                          <a:latin typeface="Times New Roman" pitchFamily="18" charset="0"/>
                          <a:cs typeface="Times New Roman" pitchFamily="18" charset="0"/>
                        </a:rPr>
                        <a:t>Law of declining quality</a:t>
                      </a:r>
                      <a:endParaRPr lang="en-US" sz="1800" dirty="0">
                        <a:solidFill>
                          <a:srgbClr val="002060"/>
                        </a:solidFill>
                        <a:latin typeface="Times New Roman" pitchFamily="18" charset="0"/>
                        <a:cs typeface="Times New Roman" pitchFamily="18" charset="0"/>
                      </a:endParaRPr>
                    </a:p>
                  </a:txBody>
                  <a:tcPr/>
                </a:tc>
                <a:tc>
                  <a:txBody>
                    <a:bodyPr/>
                    <a:lstStyle/>
                    <a:p>
                      <a:r>
                        <a:rPr lang="en-US" sz="1800" dirty="0" smtClean="0">
                          <a:solidFill>
                            <a:srgbClr val="002060"/>
                          </a:solidFill>
                          <a:latin typeface="Times New Roman" pitchFamily="18" charset="0"/>
                          <a:cs typeface="Times New Roman" pitchFamily="18" charset="0"/>
                        </a:rPr>
                        <a:t>Poorly modified systems lead to introduction of defects;</a:t>
                      </a:r>
                      <a:r>
                        <a:rPr lang="en-US" sz="1800" baseline="0" dirty="0" smtClean="0">
                          <a:solidFill>
                            <a:srgbClr val="002060"/>
                          </a:solidFill>
                          <a:latin typeface="Times New Roman" pitchFamily="18" charset="0"/>
                          <a:cs typeface="Times New Roman" pitchFamily="18" charset="0"/>
                        </a:rPr>
                        <a:t> &amp;</a:t>
                      </a:r>
                    </a:p>
                    <a:p>
                      <a:r>
                        <a:rPr lang="en-US" sz="1800" baseline="0" dirty="0" smtClean="0">
                          <a:solidFill>
                            <a:srgbClr val="002060"/>
                          </a:solidFill>
                          <a:latin typeface="Times New Roman" pitchFamily="18" charset="0"/>
                          <a:cs typeface="Times New Roman" pitchFamily="18" charset="0"/>
                        </a:rPr>
                        <a:t>The quality of E-type systems will appear to be declining as newer products emerge.</a:t>
                      </a:r>
                      <a:endParaRPr lang="en-US" sz="1800" dirty="0">
                        <a:solidFill>
                          <a:srgbClr val="002060"/>
                        </a:solidFill>
                        <a:latin typeface="Times New Roman" pitchFamily="18" charset="0"/>
                        <a:cs typeface="Times New Roman" pitchFamily="18" charset="0"/>
                      </a:endParaRPr>
                    </a:p>
                  </a:txBody>
                  <a:tcPr/>
                </a:tc>
              </a:tr>
              <a:tr h="995231">
                <a:tc>
                  <a:txBody>
                    <a:bodyPr/>
                    <a:lstStyle/>
                    <a:p>
                      <a:r>
                        <a:rPr lang="en-US" sz="1800" dirty="0" smtClean="0">
                          <a:solidFill>
                            <a:srgbClr val="0070C0"/>
                          </a:solidFill>
                          <a:latin typeface="Times New Roman" pitchFamily="18" charset="0"/>
                          <a:cs typeface="Times New Roman" pitchFamily="18" charset="0"/>
                        </a:rPr>
                        <a:t>Law of feedback system</a:t>
                      </a:r>
                      <a:endParaRPr lang="en-US" sz="1800" dirty="0">
                        <a:solidFill>
                          <a:srgbClr val="0070C0"/>
                        </a:solidFill>
                        <a:latin typeface="Times New Roman" pitchFamily="18" charset="0"/>
                        <a:cs typeface="Times New Roman" pitchFamily="18" charset="0"/>
                      </a:endParaRPr>
                    </a:p>
                  </a:txBody>
                  <a:tcPr/>
                </a:tc>
                <a:tc>
                  <a:txBody>
                    <a:bodyPr/>
                    <a:lstStyle/>
                    <a:p>
                      <a:r>
                        <a:rPr lang="en-US" sz="1800" dirty="0" smtClean="0">
                          <a:solidFill>
                            <a:srgbClr val="0070C0"/>
                          </a:solidFill>
                          <a:latin typeface="Times New Roman" pitchFamily="18" charset="0"/>
                          <a:cs typeface="Times New Roman" pitchFamily="18" charset="0"/>
                        </a:rPr>
                        <a:t>To sustain continuous change or evolution,</a:t>
                      </a:r>
                      <a:r>
                        <a:rPr lang="en-US" sz="1800" baseline="0" dirty="0" smtClean="0">
                          <a:solidFill>
                            <a:srgbClr val="0070C0"/>
                          </a:solidFill>
                          <a:latin typeface="Times New Roman" pitchFamily="18" charset="0"/>
                          <a:cs typeface="Times New Roman" pitchFamily="18" charset="0"/>
                        </a:rPr>
                        <a:t> &amp; to minimize threats of software decay &amp; loss of familiarity, feedback to monitor the performance is must.</a:t>
                      </a:r>
                    </a:p>
                    <a:p>
                      <a:r>
                        <a:rPr lang="en-US" sz="1800" baseline="0" dirty="0" smtClean="0">
                          <a:solidFill>
                            <a:schemeClr val="tx1"/>
                          </a:solidFill>
                          <a:latin typeface="Times New Roman" pitchFamily="18" charset="0"/>
                          <a:cs typeface="Times New Roman" pitchFamily="18" charset="0"/>
                        </a:rPr>
                        <a:t>Feedback helps to collect metrics on the systems and maintenance efforts performance.</a:t>
                      </a:r>
                      <a:endParaRPr lang="en-US" sz="1800" dirty="0">
                        <a:solidFill>
                          <a:schemeClr val="tx1"/>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533400"/>
            <a:ext cx="79248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r>
              <a:rPr lang="en-US" sz="2000" b="1" dirty="0" smtClean="0">
                <a:solidFill>
                  <a:schemeClr val="tx1"/>
                </a:solidFill>
                <a:latin typeface="Times New Roman" pitchFamily="18" charset="0"/>
                <a:cs typeface="Times New Roman" pitchFamily="18" charset="0"/>
              </a:rPr>
              <a:t> </a:t>
            </a:r>
          </a:p>
          <a:p>
            <a:endParaRPr lang="en-US" sz="2000" b="1" dirty="0" smtClean="0">
              <a:solidFill>
                <a:schemeClr val="tx1"/>
              </a:solidFill>
              <a:latin typeface="Times New Roman" pitchFamily="18" charset="0"/>
              <a:cs typeface="Times New Roman" pitchFamily="18" charset="0"/>
            </a:endParaRPr>
          </a:p>
          <a:p>
            <a:endParaRPr lang="en-US" sz="2800" b="1" dirty="0" smtClean="0">
              <a:solidFill>
                <a:schemeClr val="tx1"/>
              </a:solidFill>
              <a:latin typeface="Times New Roman" pitchFamily="18" charset="0"/>
              <a:cs typeface="Times New Roman" pitchFamily="18" charset="0"/>
            </a:endParaRPr>
          </a:p>
          <a:p>
            <a:endParaRPr lang="en-US" sz="2800" b="1" dirty="0" smtClean="0">
              <a:solidFill>
                <a:schemeClr val="tx1"/>
              </a:solidFill>
              <a:latin typeface="Times New Roman" pitchFamily="18" charset="0"/>
              <a:cs typeface="Times New Roman" pitchFamily="18" charset="0"/>
            </a:endParaRPr>
          </a:p>
          <a:p>
            <a:endParaRPr lang="en-US" sz="2800" b="1" dirty="0" smtClean="0">
              <a:solidFill>
                <a:schemeClr val="tx1"/>
              </a:solidFill>
              <a:latin typeface="Times New Roman" pitchFamily="18" charset="0"/>
              <a:cs typeface="Times New Roman" pitchFamily="18" charset="0"/>
            </a:endParaRPr>
          </a:p>
          <a:p>
            <a:r>
              <a:rPr lang="en-US" sz="2800" b="1" dirty="0" smtClean="0">
                <a:solidFill>
                  <a:srgbClr val="002060"/>
                </a:solidFill>
                <a:latin typeface="Times New Roman" pitchFamily="18" charset="0"/>
                <a:cs typeface="Times New Roman" pitchFamily="18" charset="0"/>
              </a:rPr>
              <a:t>Legacy Systems</a:t>
            </a:r>
            <a:endParaRPr lang="en-US" sz="2000" b="1" dirty="0" smtClean="0">
              <a:solidFill>
                <a:srgbClr val="002060"/>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a:p>
            <a:pPr marL="284163" indent="-284163">
              <a:buFont typeface="Arial" pitchFamily="34" charset="0"/>
              <a:buChar char="•"/>
            </a:pPr>
            <a:r>
              <a:rPr lang="en-US" sz="2400" dirty="0" smtClean="0">
                <a:solidFill>
                  <a:schemeClr val="tx1"/>
                </a:solidFill>
                <a:latin typeface="Times New Roman" pitchFamily="18" charset="0"/>
                <a:cs typeface="Times New Roman" pitchFamily="18" charset="0"/>
              </a:rPr>
              <a:t>Were developed before the introduction of structured  programming .</a:t>
            </a:r>
          </a:p>
          <a:p>
            <a:pPr marL="284163" indent="-284163">
              <a:buFont typeface="Arial" pitchFamily="34" charset="0"/>
              <a:buChar char="•"/>
            </a:pPr>
            <a:r>
              <a:rPr lang="en-US" sz="2400" dirty="0" smtClean="0">
                <a:solidFill>
                  <a:srgbClr val="0070C0"/>
                </a:solidFill>
                <a:latin typeface="Times New Roman" pitchFamily="18" charset="0"/>
                <a:cs typeface="Times New Roman" pitchFamily="18" charset="0"/>
              </a:rPr>
              <a:t>Process models and basic principles such as modularity coupling, cohesion, good  programming practice emerged too late for them.</a:t>
            </a:r>
          </a:p>
          <a:p>
            <a:pPr marL="284163" indent="-284163">
              <a:buFont typeface="Arial" pitchFamily="34" charset="0"/>
              <a:buChar char="•"/>
            </a:pPr>
            <a:r>
              <a:rPr lang="en-US" sz="2400" dirty="0" smtClean="0">
                <a:solidFill>
                  <a:schemeClr val="tx1"/>
                </a:solidFill>
                <a:latin typeface="Times New Roman" pitchFamily="18" charset="0"/>
                <a:cs typeface="Times New Roman" pitchFamily="18" charset="0"/>
              </a:rPr>
              <a:t>Legacy system are generally associated with high maintenance costs. </a:t>
            </a:r>
          </a:p>
          <a:p>
            <a:pPr marL="284163" indent="-284163">
              <a:buFont typeface="Arial" pitchFamily="34" charset="0"/>
              <a:buChar char="•"/>
            </a:pPr>
            <a:r>
              <a:rPr lang="en-US" sz="2400" dirty="0" smtClean="0">
                <a:solidFill>
                  <a:srgbClr val="0070C0"/>
                </a:solidFill>
                <a:latin typeface="Times New Roman" pitchFamily="18" charset="0"/>
                <a:cs typeface="Times New Roman" pitchFamily="18" charset="0"/>
              </a:rPr>
              <a:t>The root cause of this expense is the degraded structure   that results from prolonged maintenance</a:t>
            </a:r>
            <a:r>
              <a:rPr lang="en-US" sz="1600" b="1" dirty="0" smtClean="0">
                <a:solidFill>
                  <a:srgbClr val="0070C0"/>
                </a:solidFill>
                <a:latin typeface="Times New Roman" pitchFamily="18" charset="0"/>
                <a:cs typeface="Times New Roman" pitchFamily="18" charset="0"/>
              </a:rPr>
              <a:t>.</a:t>
            </a:r>
            <a:endParaRPr lang="en-US" sz="2000" b="1" dirty="0">
              <a:solidFill>
                <a:srgbClr val="0070C0"/>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8600" y="304800"/>
            <a:ext cx="8686800" cy="6400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itchFamily="18" charset="0"/>
                <a:cs typeface="Times New Roman" pitchFamily="18" charset="0"/>
              </a:rPr>
              <a:t> </a:t>
            </a:r>
          </a:p>
          <a:p>
            <a:pPr algn="ctr"/>
            <a:r>
              <a:rPr lang="en-US" sz="2000" b="1" dirty="0" smtClean="0">
                <a:solidFill>
                  <a:schemeClr val="tx1"/>
                </a:solidFill>
                <a:latin typeface="Times New Roman" pitchFamily="18" charset="0"/>
                <a:cs typeface="Times New Roman" pitchFamily="18" charset="0"/>
              </a:rPr>
              <a:t> </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graphicFrame>
        <p:nvGraphicFramePr>
          <p:cNvPr id="6" name="Table 5"/>
          <p:cNvGraphicFramePr>
            <a:graphicFrameLocks noGrp="1"/>
          </p:cNvGraphicFramePr>
          <p:nvPr/>
        </p:nvGraphicFramePr>
        <p:xfrm>
          <a:off x="762000" y="914396"/>
          <a:ext cx="7620000" cy="4717557"/>
        </p:xfrm>
        <a:graphic>
          <a:graphicData uri="http://schemas.openxmlformats.org/drawingml/2006/table">
            <a:tbl>
              <a:tblPr firstRow="1" bandRow="1">
                <a:tableStyleId>{5C22544A-7EE6-4342-B048-85BDC9FD1C3A}</a:tableStyleId>
              </a:tblPr>
              <a:tblGrid>
                <a:gridCol w="2480930"/>
                <a:gridCol w="5139070"/>
              </a:tblGrid>
              <a:tr h="533404">
                <a:tc>
                  <a:txBody>
                    <a:bodyPr/>
                    <a:lstStyle/>
                    <a:p>
                      <a:pPr algn="ctr"/>
                      <a:r>
                        <a:rPr lang="en-US" sz="2000" b="1" dirty="0" smtClean="0">
                          <a:solidFill>
                            <a:schemeClr val="bg1"/>
                          </a:solidFill>
                          <a:latin typeface="Times New Roman" pitchFamily="18" charset="0"/>
                          <a:cs typeface="Times New Roman" pitchFamily="18" charset="0"/>
                        </a:rPr>
                        <a:t>Characteristics</a:t>
                      </a:r>
                      <a:endParaRPr lang="en-US" sz="2000" dirty="0">
                        <a:solidFill>
                          <a:schemeClr val="bg1"/>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Description</a:t>
                      </a:r>
                    </a:p>
                    <a:p>
                      <a:endParaRPr lang="en-US" sz="2000" dirty="0">
                        <a:latin typeface="Times New Roman" pitchFamily="18" charset="0"/>
                        <a:cs typeface="Times New Roman" pitchFamily="18" charset="0"/>
                      </a:endParaRPr>
                    </a:p>
                  </a:txBody>
                  <a:tcPr/>
                </a:tc>
              </a:tr>
              <a:tr h="1127764">
                <a:tc>
                  <a:txBody>
                    <a:bodyPr/>
                    <a:lstStyle/>
                    <a:p>
                      <a:r>
                        <a:rPr lang="en-US" sz="2000" dirty="0" smtClean="0">
                          <a:latin typeface="Times New Roman" pitchFamily="18" charset="0"/>
                          <a:cs typeface="Times New Roman" pitchFamily="18" charset="0"/>
                        </a:rPr>
                        <a:t>High maintenance cost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Results due to combination of other system factors, such as complexity, poor documentation and lack of inexperienced personnel. </a:t>
                      </a:r>
                      <a:endParaRPr lang="en-US" sz="2000" dirty="0">
                        <a:latin typeface="Times New Roman" pitchFamily="18" charset="0"/>
                        <a:cs typeface="Times New Roman" pitchFamily="18" charset="0"/>
                      </a:endParaRPr>
                    </a:p>
                  </a:txBody>
                  <a:tcPr/>
                </a:tc>
              </a:tr>
              <a:tr h="914400">
                <a:tc>
                  <a:txBody>
                    <a:bodyPr/>
                    <a:lstStyle/>
                    <a:p>
                      <a:r>
                        <a:rPr lang="en-US" sz="2000" dirty="0" smtClean="0">
                          <a:solidFill>
                            <a:srgbClr val="0070C0"/>
                          </a:solidFill>
                          <a:latin typeface="Times New Roman" pitchFamily="18" charset="0"/>
                          <a:cs typeface="Times New Roman" pitchFamily="18" charset="0"/>
                        </a:rPr>
                        <a:t>Complex</a:t>
                      </a:r>
                      <a:r>
                        <a:rPr lang="en-US" sz="2000" baseline="0" dirty="0" smtClean="0">
                          <a:solidFill>
                            <a:srgbClr val="0070C0"/>
                          </a:solidFill>
                          <a:latin typeface="Times New Roman" pitchFamily="18" charset="0"/>
                          <a:cs typeface="Times New Roman" pitchFamily="18" charset="0"/>
                        </a:rPr>
                        <a:t> software </a:t>
                      </a:r>
                      <a:endParaRPr lang="en-US" sz="2000" dirty="0">
                        <a:solidFill>
                          <a:srgbClr val="0070C0"/>
                        </a:solidFill>
                        <a:latin typeface="Times New Roman" pitchFamily="18" charset="0"/>
                        <a:cs typeface="Times New Roman" pitchFamily="18" charset="0"/>
                      </a:endParaRPr>
                    </a:p>
                  </a:txBody>
                  <a:tcPr/>
                </a:tc>
                <a:tc>
                  <a:txBody>
                    <a:bodyPr/>
                    <a:lstStyle/>
                    <a:p>
                      <a:r>
                        <a:rPr lang="en-US" sz="2000" dirty="0" smtClean="0">
                          <a:solidFill>
                            <a:srgbClr val="0070C0"/>
                          </a:solidFill>
                          <a:latin typeface="Times New Roman" pitchFamily="18" charset="0"/>
                          <a:cs typeface="Times New Roman" pitchFamily="18" charset="0"/>
                        </a:rPr>
                        <a:t>Results due to structural</a:t>
                      </a:r>
                      <a:r>
                        <a:rPr lang="en-US" sz="2000" baseline="0" dirty="0" smtClean="0">
                          <a:solidFill>
                            <a:srgbClr val="0070C0"/>
                          </a:solidFill>
                          <a:latin typeface="Times New Roman" pitchFamily="18" charset="0"/>
                          <a:cs typeface="Times New Roman" pitchFamily="18" charset="0"/>
                        </a:rPr>
                        <a:t> degradation, which must have occurred over a legacy system’s lifetime of change.</a:t>
                      </a:r>
                      <a:endParaRPr lang="en-US" sz="2000" dirty="0">
                        <a:solidFill>
                          <a:srgbClr val="0070C0"/>
                        </a:solidFill>
                        <a:latin typeface="Times New Roman" pitchFamily="18" charset="0"/>
                        <a:cs typeface="Times New Roman" pitchFamily="18" charset="0"/>
                      </a:endParaRPr>
                    </a:p>
                  </a:txBody>
                  <a:tcPr/>
                </a:tc>
              </a:tr>
              <a:tr h="1127760">
                <a:tc>
                  <a:txBody>
                    <a:bodyPr/>
                    <a:lstStyle/>
                    <a:p>
                      <a:r>
                        <a:rPr lang="en-US" sz="2000" dirty="0" smtClean="0">
                          <a:latin typeface="Times New Roman" pitchFamily="18" charset="0"/>
                          <a:cs typeface="Times New Roman" pitchFamily="18" charset="0"/>
                        </a:rPr>
                        <a:t>Obsolete support software</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Support software may not be available for a particular</a:t>
                      </a:r>
                      <a:r>
                        <a:rPr lang="en-US" sz="2000" baseline="0" dirty="0" smtClean="0">
                          <a:latin typeface="Times New Roman" pitchFamily="18" charset="0"/>
                          <a:cs typeface="Times New Roman" pitchFamily="18" charset="0"/>
                        </a:rPr>
                        <a:t> platform, or no longer be supported by its original vendor or any other organization.</a:t>
                      </a:r>
                      <a:endParaRPr lang="en-US" sz="2000" dirty="0">
                        <a:latin typeface="Times New Roman" pitchFamily="18" charset="0"/>
                        <a:cs typeface="Times New Roman" pitchFamily="18" charset="0"/>
                      </a:endParaRPr>
                    </a:p>
                  </a:txBody>
                  <a:tcPr/>
                </a:tc>
              </a:tr>
              <a:tr h="755153">
                <a:tc>
                  <a:txBody>
                    <a:bodyPr/>
                    <a:lstStyle/>
                    <a:p>
                      <a:r>
                        <a:rPr lang="en-US" sz="2000" dirty="0" smtClean="0">
                          <a:solidFill>
                            <a:srgbClr val="0070C0"/>
                          </a:solidFill>
                          <a:latin typeface="Times New Roman" pitchFamily="18" charset="0"/>
                          <a:cs typeface="Times New Roman" pitchFamily="18" charset="0"/>
                        </a:rPr>
                        <a:t>Obsolete hardware</a:t>
                      </a:r>
                      <a:endParaRPr lang="en-US" sz="2000" dirty="0">
                        <a:solidFill>
                          <a:srgbClr val="0070C0"/>
                        </a:solidFill>
                        <a:latin typeface="Times New Roman" pitchFamily="18" charset="0"/>
                        <a:cs typeface="Times New Roman" pitchFamily="18" charset="0"/>
                      </a:endParaRPr>
                    </a:p>
                  </a:txBody>
                  <a:tcPr/>
                </a:tc>
                <a:tc>
                  <a:txBody>
                    <a:bodyPr/>
                    <a:lstStyle/>
                    <a:p>
                      <a:r>
                        <a:rPr lang="en-US" sz="2000" dirty="0" smtClean="0">
                          <a:solidFill>
                            <a:srgbClr val="0070C0"/>
                          </a:solidFill>
                          <a:latin typeface="Times New Roman" pitchFamily="18" charset="0"/>
                          <a:cs typeface="Times New Roman" pitchFamily="18" charset="0"/>
                        </a:rPr>
                        <a:t>Legacy system’s hardware may have been discontinued. </a:t>
                      </a:r>
                      <a:endParaRPr lang="en-US" sz="2000" dirty="0">
                        <a:solidFill>
                          <a:srgbClr val="0070C0"/>
                        </a:solidFill>
                        <a:latin typeface="Times New Roman" pitchFamily="18" charset="0"/>
                        <a:cs typeface="Times New Roman" pitchFamily="18" charset="0"/>
                      </a:endParaRPr>
                    </a:p>
                  </a:txBody>
                  <a:tcPr/>
                </a:tc>
              </a:tr>
            </a:tbl>
          </a:graphicData>
        </a:graphic>
      </p:graphicFrame>
      <p:sp>
        <p:nvSpPr>
          <p:cNvPr id="4" name="TextBox 3"/>
          <p:cNvSpPr txBox="1"/>
          <p:nvPr/>
        </p:nvSpPr>
        <p:spPr>
          <a:xfrm>
            <a:off x="2362200" y="381000"/>
            <a:ext cx="4495800" cy="400110"/>
          </a:xfrm>
          <a:prstGeom prst="rect">
            <a:avLst/>
          </a:prstGeom>
          <a:noFill/>
        </p:spPr>
        <p:txBody>
          <a:bodyPr wrap="square" rtlCol="0">
            <a:spAutoFit/>
          </a:bodyPr>
          <a:lstStyle/>
          <a:p>
            <a:r>
              <a:rPr lang="en-US" b="1" dirty="0" smtClean="0">
                <a:latin typeface="Times New Roman" pitchFamily="18" charset="0"/>
                <a:cs typeface="Times New Roman" pitchFamily="18" charset="0"/>
              </a:rPr>
              <a:t>       </a:t>
            </a:r>
            <a:r>
              <a:rPr lang="en-US" sz="2000" b="1" dirty="0" smtClean="0">
                <a:solidFill>
                  <a:srgbClr val="7030A0"/>
                </a:solidFill>
                <a:latin typeface="Times New Roman" pitchFamily="18" charset="0"/>
                <a:cs typeface="Times New Roman" pitchFamily="18" charset="0"/>
              </a:rPr>
              <a:t>Legacy System Characteristics</a:t>
            </a:r>
            <a:endParaRPr lang="en-US" sz="2000" dirty="0">
              <a:solidFill>
                <a:srgbClr val="7030A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304800"/>
            <a:ext cx="8686800" cy="6400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itchFamily="18" charset="0"/>
                <a:cs typeface="Times New Roman" pitchFamily="18" charset="0"/>
              </a:rPr>
              <a:t> </a:t>
            </a:r>
          </a:p>
          <a:p>
            <a:pPr algn="ctr"/>
            <a:r>
              <a:rPr lang="en-US" sz="2000" b="1" dirty="0" smtClean="0">
                <a:solidFill>
                  <a:schemeClr val="tx1"/>
                </a:solidFill>
                <a:latin typeface="Times New Roman" pitchFamily="18" charset="0"/>
                <a:cs typeface="Times New Roman" pitchFamily="18" charset="0"/>
              </a:rPr>
              <a:t> </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graphicFrame>
        <p:nvGraphicFramePr>
          <p:cNvPr id="3" name="Table 2"/>
          <p:cNvGraphicFramePr>
            <a:graphicFrameLocks noGrp="1"/>
          </p:cNvGraphicFramePr>
          <p:nvPr/>
        </p:nvGraphicFramePr>
        <p:xfrm>
          <a:off x="762000" y="914399"/>
          <a:ext cx="7620000" cy="5486400"/>
        </p:xfrm>
        <a:graphic>
          <a:graphicData uri="http://schemas.openxmlformats.org/drawingml/2006/table">
            <a:tbl>
              <a:tblPr firstRow="1" bandRow="1">
                <a:tableStyleId>{5C22544A-7EE6-4342-B048-85BDC9FD1C3A}</a:tableStyleId>
              </a:tblPr>
              <a:tblGrid>
                <a:gridCol w="2480930"/>
                <a:gridCol w="5139070"/>
              </a:tblGrid>
              <a:tr h="1163436">
                <a:tc>
                  <a:txBody>
                    <a:bodyPr/>
                    <a:lstStyle/>
                    <a:p>
                      <a:pPr algn="ctr"/>
                      <a:r>
                        <a:rPr lang="en-US" sz="2000" b="1" dirty="0" smtClean="0">
                          <a:solidFill>
                            <a:schemeClr val="bg1"/>
                          </a:solidFill>
                          <a:latin typeface="Times New Roman" pitchFamily="18" charset="0"/>
                          <a:cs typeface="Times New Roman" pitchFamily="18" charset="0"/>
                        </a:rPr>
                        <a:t>Characteristics</a:t>
                      </a:r>
                      <a:endParaRPr lang="en-US" sz="2000" dirty="0">
                        <a:solidFill>
                          <a:schemeClr val="bg1"/>
                        </a:solidFill>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Description</a:t>
                      </a:r>
                    </a:p>
                    <a:p>
                      <a:endParaRPr lang="en-US" sz="2000" dirty="0">
                        <a:latin typeface="Times New Roman" pitchFamily="18" charset="0"/>
                        <a:cs typeface="Times New Roman" pitchFamily="18" charset="0"/>
                      </a:endParaRPr>
                    </a:p>
                  </a:txBody>
                  <a:tcPr/>
                </a:tc>
              </a:tr>
              <a:tr h="1163436">
                <a:tc>
                  <a:txBody>
                    <a:bodyPr/>
                    <a:lstStyle/>
                    <a:p>
                      <a:r>
                        <a:rPr lang="en-US" sz="2000" dirty="0" smtClean="0">
                          <a:latin typeface="Times New Roman" pitchFamily="18" charset="0"/>
                          <a:cs typeface="Times New Roman" pitchFamily="18" charset="0"/>
                        </a:rPr>
                        <a:t>Lack of technical expertise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Original developers of a legacy system are unlikely</a:t>
                      </a:r>
                      <a:r>
                        <a:rPr lang="en-US" sz="2000" baseline="0" dirty="0" smtClean="0">
                          <a:latin typeface="Times New Roman" pitchFamily="18" charset="0"/>
                          <a:cs typeface="Times New Roman" pitchFamily="18" charset="0"/>
                        </a:rPr>
                        <a:t> to involved with its maintenance today.</a:t>
                      </a:r>
                      <a:endParaRPr lang="en-US" sz="2000" dirty="0">
                        <a:latin typeface="Times New Roman" pitchFamily="18" charset="0"/>
                        <a:cs typeface="Times New Roman" pitchFamily="18" charset="0"/>
                      </a:endParaRPr>
                    </a:p>
                  </a:txBody>
                  <a:tcPr/>
                </a:tc>
              </a:tr>
              <a:tr h="1163436">
                <a:tc>
                  <a:txBody>
                    <a:bodyPr/>
                    <a:lstStyle/>
                    <a:p>
                      <a:r>
                        <a:rPr lang="en-US" sz="2000" dirty="0" smtClean="0">
                          <a:solidFill>
                            <a:srgbClr val="0070C0"/>
                          </a:solidFill>
                          <a:latin typeface="Times New Roman" pitchFamily="18" charset="0"/>
                          <a:cs typeface="Times New Roman" pitchFamily="18" charset="0"/>
                        </a:rPr>
                        <a:t>Business critical</a:t>
                      </a:r>
                      <a:endParaRPr lang="en-US" sz="2000" dirty="0">
                        <a:solidFill>
                          <a:srgbClr val="0070C0"/>
                        </a:solidFill>
                        <a:latin typeface="Times New Roman" pitchFamily="18" charset="0"/>
                        <a:cs typeface="Times New Roman" pitchFamily="18" charset="0"/>
                      </a:endParaRPr>
                    </a:p>
                  </a:txBody>
                  <a:tcPr/>
                </a:tc>
                <a:tc>
                  <a:txBody>
                    <a:bodyPr/>
                    <a:lstStyle/>
                    <a:p>
                      <a:r>
                        <a:rPr lang="en-US" sz="2000" dirty="0" smtClean="0">
                          <a:solidFill>
                            <a:srgbClr val="0070C0"/>
                          </a:solidFill>
                          <a:latin typeface="Times New Roman" pitchFamily="18" charset="0"/>
                          <a:cs typeface="Times New Roman" pitchFamily="18" charset="0"/>
                        </a:rPr>
                        <a:t>Many legacy system are</a:t>
                      </a:r>
                      <a:r>
                        <a:rPr lang="en-US" sz="2000" baseline="0" dirty="0" smtClean="0">
                          <a:solidFill>
                            <a:srgbClr val="0070C0"/>
                          </a:solidFill>
                          <a:latin typeface="Times New Roman" pitchFamily="18" charset="0"/>
                          <a:cs typeface="Times New Roman" pitchFamily="18" charset="0"/>
                        </a:rPr>
                        <a:t> essential for the proper working of the organizations which operate them.</a:t>
                      </a:r>
                      <a:endParaRPr lang="en-US" sz="2000" dirty="0">
                        <a:solidFill>
                          <a:srgbClr val="0070C0"/>
                        </a:solidFill>
                        <a:latin typeface="Times New Roman" pitchFamily="18" charset="0"/>
                        <a:cs typeface="Times New Roman" pitchFamily="18" charset="0"/>
                      </a:endParaRPr>
                    </a:p>
                  </a:txBody>
                  <a:tcPr/>
                </a:tc>
              </a:tr>
              <a:tr h="832656">
                <a:tc>
                  <a:txBody>
                    <a:bodyPr/>
                    <a:lstStyle/>
                    <a:p>
                      <a:r>
                        <a:rPr lang="en-US" sz="2000" dirty="0" smtClean="0">
                          <a:latin typeface="Times New Roman" pitchFamily="18" charset="0"/>
                          <a:cs typeface="Times New Roman" pitchFamily="18" charset="0"/>
                        </a:rPr>
                        <a:t>Poorly documented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Documentation is </a:t>
                      </a:r>
                      <a:r>
                        <a:rPr lang="en-US" sz="2000" baseline="0" dirty="0" smtClean="0">
                          <a:latin typeface="Times New Roman" pitchFamily="18" charset="0"/>
                          <a:cs typeface="Times New Roman" pitchFamily="18" charset="0"/>
                        </a:rPr>
                        <a:t> often missing or inconsistent. </a:t>
                      </a:r>
                      <a:endParaRPr lang="en-US" sz="2000" dirty="0">
                        <a:latin typeface="Times New Roman" pitchFamily="18" charset="0"/>
                        <a:cs typeface="Times New Roman" pitchFamily="18" charset="0"/>
                      </a:endParaRPr>
                    </a:p>
                  </a:txBody>
                  <a:tcPr/>
                </a:tc>
              </a:tr>
              <a:tr h="1163436">
                <a:tc>
                  <a:txBody>
                    <a:bodyPr/>
                    <a:lstStyle/>
                    <a:p>
                      <a:r>
                        <a:rPr lang="en-US" sz="2000" dirty="0" smtClean="0">
                          <a:solidFill>
                            <a:srgbClr val="0070C0"/>
                          </a:solidFill>
                          <a:latin typeface="Times New Roman" pitchFamily="18" charset="0"/>
                          <a:cs typeface="Times New Roman" pitchFamily="18" charset="0"/>
                        </a:rPr>
                        <a:t>Poorly understood</a:t>
                      </a:r>
                      <a:endParaRPr lang="en-US" sz="2000" dirty="0">
                        <a:solidFill>
                          <a:srgbClr val="0070C0"/>
                        </a:solidFill>
                        <a:latin typeface="Times New Roman" pitchFamily="18" charset="0"/>
                        <a:cs typeface="Times New Roman" pitchFamily="18" charset="0"/>
                      </a:endParaRPr>
                    </a:p>
                  </a:txBody>
                  <a:tcPr/>
                </a:tc>
                <a:tc>
                  <a:txBody>
                    <a:bodyPr/>
                    <a:lstStyle/>
                    <a:p>
                      <a:r>
                        <a:rPr lang="en-US" sz="2000" dirty="0" smtClean="0">
                          <a:solidFill>
                            <a:srgbClr val="0070C0"/>
                          </a:solidFill>
                          <a:latin typeface="Times New Roman" pitchFamily="18" charset="0"/>
                          <a:cs typeface="Times New Roman" pitchFamily="18" charset="0"/>
                        </a:rPr>
                        <a:t>As a consequence</a:t>
                      </a:r>
                      <a:r>
                        <a:rPr lang="en-US" sz="2000" baseline="0" dirty="0" smtClean="0">
                          <a:solidFill>
                            <a:srgbClr val="0070C0"/>
                          </a:solidFill>
                          <a:latin typeface="Times New Roman" pitchFamily="18" charset="0"/>
                          <a:cs typeface="Times New Roman" pitchFamily="18" charset="0"/>
                        </a:rPr>
                        <a:t> of system complexity  and poor documentation, software maintainers often understand the legacy system poorly.</a:t>
                      </a:r>
                      <a:endParaRPr lang="en-US" sz="2000" dirty="0">
                        <a:solidFill>
                          <a:srgbClr val="0070C0"/>
                        </a:solidFill>
                        <a:latin typeface="Times New Roman" pitchFamily="18" charset="0"/>
                        <a:cs typeface="Times New Roman" pitchFamily="18" charset="0"/>
                      </a:endParaRPr>
                    </a:p>
                  </a:txBody>
                  <a:tcPr/>
                </a:tc>
              </a:tr>
            </a:tbl>
          </a:graphicData>
        </a:graphic>
      </p:graphicFrame>
      <p:sp>
        <p:nvSpPr>
          <p:cNvPr id="4" name="TextBox 3"/>
          <p:cNvSpPr txBox="1"/>
          <p:nvPr/>
        </p:nvSpPr>
        <p:spPr>
          <a:xfrm>
            <a:off x="2362200" y="381000"/>
            <a:ext cx="4495800" cy="400110"/>
          </a:xfrm>
          <a:prstGeom prst="rect">
            <a:avLst/>
          </a:prstGeom>
          <a:noFill/>
        </p:spPr>
        <p:txBody>
          <a:bodyPr wrap="square" rtlCol="0">
            <a:spAutoFit/>
          </a:bodyPr>
          <a:lstStyle/>
          <a:p>
            <a:r>
              <a:rPr lang="en-US" b="1" dirty="0" smtClean="0">
                <a:latin typeface="Times New Roman" pitchFamily="18" charset="0"/>
                <a:cs typeface="Times New Roman" pitchFamily="18" charset="0"/>
              </a:rPr>
              <a:t>       </a:t>
            </a:r>
            <a:r>
              <a:rPr lang="en-US" sz="2000" b="1" dirty="0" smtClean="0">
                <a:solidFill>
                  <a:srgbClr val="7030A0"/>
                </a:solidFill>
                <a:latin typeface="Times New Roman" pitchFamily="18" charset="0"/>
                <a:cs typeface="Times New Roman" pitchFamily="18" charset="0"/>
              </a:rPr>
              <a:t>Legacy System Characteristics</a:t>
            </a:r>
            <a:endParaRPr lang="en-US" sz="2000" dirty="0">
              <a:solidFill>
                <a:srgbClr val="7030A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533400"/>
            <a:ext cx="7620000" cy="5867400"/>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Times New Roman" pitchFamily="18" charset="0"/>
                <a:cs typeface="Times New Roman" pitchFamily="18" charset="0"/>
              </a:rPr>
              <a:t> </a:t>
            </a:r>
            <a:r>
              <a:rPr lang="en-US" sz="2800" b="1" dirty="0" smtClean="0">
                <a:solidFill>
                  <a:srgbClr val="002060"/>
                </a:solidFill>
                <a:latin typeface="Times New Roman" pitchFamily="18" charset="0"/>
                <a:cs typeface="Times New Roman" pitchFamily="18" charset="0"/>
              </a:rPr>
              <a:t>Software Maintenance Prediction</a:t>
            </a:r>
            <a:endParaRPr lang="en-US" dirty="0" smtClean="0">
              <a:solidFill>
                <a:srgbClr val="002060"/>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3" name="Cloud Callout 2"/>
          <p:cNvSpPr/>
          <p:nvPr/>
        </p:nvSpPr>
        <p:spPr>
          <a:xfrm>
            <a:off x="7848600" y="1295400"/>
            <a:ext cx="990600" cy="917448"/>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Callout 4"/>
          <p:cNvSpPr/>
          <p:nvPr/>
        </p:nvSpPr>
        <p:spPr>
          <a:xfrm>
            <a:off x="7772400" y="5181600"/>
            <a:ext cx="990600" cy="917448"/>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loud Callout 5"/>
          <p:cNvSpPr/>
          <p:nvPr/>
        </p:nvSpPr>
        <p:spPr>
          <a:xfrm>
            <a:off x="457200" y="3429000"/>
            <a:ext cx="990600" cy="917448"/>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457200"/>
            <a:ext cx="8001000" cy="5943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 </a:t>
            </a: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800" b="1" dirty="0" smtClean="0">
              <a:solidFill>
                <a:srgbClr val="002060"/>
              </a:solidFill>
              <a:latin typeface="Times New Roman" pitchFamily="18" charset="0"/>
              <a:cs typeface="Times New Roman" pitchFamily="18" charset="0"/>
            </a:endParaRPr>
          </a:p>
          <a:p>
            <a:pPr algn="ctr"/>
            <a:r>
              <a:rPr lang="en-US" sz="2800" b="1" dirty="0" smtClean="0">
                <a:solidFill>
                  <a:srgbClr val="002060"/>
                </a:solidFill>
                <a:latin typeface="Times New Roman" pitchFamily="18" charset="0"/>
                <a:cs typeface="Times New Roman" pitchFamily="18" charset="0"/>
              </a:rPr>
              <a:t>Software Maintenance Prediction</a:t>
            </a:r>
            <a:endParaRPr lang="en-US" sz="2000" b="1" dirty="0" smtClean="0">
              <a:solidFill>
                <a:srgbClr val="002060"/>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The various predictions shown in the figure are closely related and specify the following:</a:t>
            </a:r>
          </a:p>
          <a:p>
            <a:endParaRPr lang="en-US" sz="2400"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a:solidFill>
                  <a:srgbClr val="0070C0"/>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 The decision to accept a system change depends on the maintainability of the system components affected by that change up to a certain extent. </a:t>
            </a:r>
          </a:p>
          <a:p>
            <a:pPr>
              <a:buFont typeface="Arial" pitchFamily="34" charset="0"/>
              <a:buChar char="•"/>
            </a:pPr>
            <a:endParaRPr lang="en-US" sz="2400"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a:solidFill>
                  <a:srgbClr val="002060"/>
                </a:solidFill>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 Implementing change degrades the system structure and hence reduces its maintainability.</a:t>
            </a:r>
          </a:p>
          <a:p>
            <a:pPr>
              <a:buFont typeface="Arial" pitchFamily="34" charset="0"/>
              <a:buChar char="•"/>
            </a:pPr>
            <a:endParaRPr lang="en-US" sz="2400" dirty="0" smtClean="0">
              <a:solidFill>
                <a:schemeClr val="tx1"/>
              </a:solidFill>
              <a:latin typeface="Times New Roman" pitchFamily="18" charset="0"/>
              <a:cs typeface="Times New Roman" pitchFamily="18" charset="0"/>
            </a:endParaRPr>
          </a:p>
          <a:p>
            <a:pPr>
              <a:buFont typeface="Arial" pitchFamily="34" charset="0"/>
              <a:buChar char="•"/>
            </a:pP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smtClean="0">
                <a:solidFill>
                  <a:srgbClr val="0070C0"/>
                </a:solidFill>
                <a:latin typeface="Times New Roman" pitchFamily="18" charset="0"/>
                <a:cs typeface="Times New Roman" pitchFamily="18" charset="0"/>
              </a:rPr>
              <a:t>Costs involved in implementing change depend on the maintainability of system components.</a:t>
            </a:r>
          </a:p>
          <a:p>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endParaRPr lang="en-US" sz="1400" dirty="0" smtClean="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endParaRPr lang="en-US"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ounded Rectangle 3"/>
          <p:cNvSpPr/>
          <p:nvPr/>
        </p:nvSpPr>
        <p:spPr>
          <a:xfrm>
            <a:off x="152400" y="76200"/>
            <a:ext cx="8839200" cy="6781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r>
              <a:rPr lang="en-US" sz="2400" b="1" dirty="0" smtClean="0">
                <a:solidFill>
                  <a:srgbClr val="002060"/>
                </a:solidFill>
                <a:latin typeface="Times New Roman" pitchFamily="18" charset="0"/>
                <a:cs typeface="Times New Roman" pitchFamily="18" charset="0"/>
              </a:rPr>
              <a:t>Product Release</a:t>
            </a:r>
          </a:p>
          <a:p>
            <a:endParaRPr lang="en-US" sz="1200" dirty="0" smtClean="0">
              <a:solidFill>
                <a:schemeClr val="tx1"/>
              </a:solidFill>
              <a:latin typeface="Times New Roman" pitchFamily="18" charset="0"/>
              <a:cs typeface="Times New Roman" pitchFamily="18" charset="0"/>
            </a:endParaRPr>
          </a:p>
          <a:p>
            <a:endParaRPr lang="en-US" sz="1200" dirty="0" smtClean="0">
              <a:solidFill>
                <a:schemeClr val="tx1"/>
              </a:solidFill>
              <a:latin typeface="Times New Roman" pitchFamily="18" charset="0"/>
              <a:cs typeface="Times New Roman" pitchFamily="18" charset="0"/>
            </a:endParaRPr>
          </a:p>
          <a:p>
            <a:pPr marL="342900" lvl="0" indent="-342900" algn="just">
              <a:spcBef>
                <a:spcPct val="20000"/>
              </a:spcBef>
              <a:buFont typeface="Arial" pitchFamily="34" charset="0"/>
              <a:buChar char="•"/>
            </a:pPr>
            <a:r>
              <a:rPr lang="en-US" sz="2000" dirty="0" smtClean="0">
                <a:solidFill>
                  <a:prstClr val="black"/>
                </a:solidFill>
                <a:latin typeface="Times New Roman" pitchFamily="18" charset="0"/>
                <a:cs typeface="Times New Roman" pitchFamily="18" charset="0"/>
              </a:rPr>
              <a:t>The </a:t>
            </a:r>
            <a:r>
              <a:rPr lang="en-US" sz="2000" dirty="0">
                <a:solidFill>
                  <a:prstClr val="black"/>
                </a:solidFill>
                <a:latin typeface="Times New Roman" pitchFamily="18" charset="0"/>
                <a:cs typeface="Times New Roman" pitchFamily="18" charset="0"/>
              </a:rPr>
              <a:t>software product which you have been building for so long is now complete. </a:t>
            </a:r>
          </a:p>
          <a:p>
            <a:pPr marL="342900" lvl="0" indent="-342900" algn="just">
              <a:spcBef>
                <a:spcPct val="20000"/>
              </a:spcBef>
              <a:buFont typeface="Arial" pitchFamily="34" charset="0"/>
              <a:buChar char="•"/>
            </a:pPr>
            <a:r>
              <a:rPr lang="en-US" sz="2000" dirty="0">
                <a:solidFill>
                  <a:prstClr val="black"/>
                </a:solidFill>
                <a:latin typeface="Times New Roman" pitchFamily="18" charset="0"/>
                <a:cs typeface="Times New Roman" pitchFamily="18" charset="0"/>
              </a:rPr>
              <a:t>You need to take it to the customer’s site and get it implemented so that the end users can start using it. </a:t>
            </a:r>
          </a:p>
          <a:p>
            <a:pPr marL="342900" lvl="0" indent="-342900" algn="just">
              <a:spcBef>
                <a:spcPct val="20000"/>
              </a:spcBef>
              <a:buFont typeface="Arial" pitchFamily="34" charset="0"/>
              <a:buChar char="•"/>
            </a:pPr>
            <a:r>
              <a:rPr lang="en-US" sz="2000" dirty="0">
                <a:solidFill>
                  <a:prstClr val="black"/>
                </a:solidFill>
                <a:latin typeface="Times New Roman" pitchFamily="18" charset="0"/>
                <a:cs typeface="Times New Roman" pitchFamily="18" charset="0"/>
              </a:rPr>
              <a:t>However, do not run fast in anticipation of wrapping things as early as possible. After all this is your magnum opus and you need to be careful. </a:t>
            </a:r>
          </a:p>
          <a:p>
            <a:pPr marL="342900" lvl="0" indent="-342900" algn="just">
              <a:spcBef>
                <a:spcPct val="20000"/>
              </a:spcBef>
              <a:buFont typeface="Arial" pitchFamily="34" charset="0"/>
              <a:buChar char="•"/>
            </a:pPr>
            <a:r>
              <a:rPr lang="en-US" sz="2000" dirty="0">
                <a:solidFill>
                  <a:prstClr val="black"/>
                </a:solidFill>
                <a:latin typeface="Times New Roman" pitchFamily="18" charset="0"/>
                <a:cs typeface="Times New Roman" pitchFamily="18" charset="0"/>
              </a:rPr>
              <a:t>You need to make sure that all your tasks are completed</a:t>
            </a:r>
          </a:p>
          <a:p>
            <a:pPr marL="342900" lvl="0" indent="-342900" algn="just">
              <a:spcBef>
                <a:spcPct val="20000"/>
              </a:spcBef>
              <a:buFont typeface="Arial" pitchFamily="34" charset="0"/>
              <a:buChar char="•"/>
              <a:defRPr/>
            </a:pPr>
            <a:r>
              <a:rPr lang="en-US" sz="2000" dirty="0">
                <a:solidFill>
                  <a:prstClr val="black"/>
                </a:solidFill>
                <a:latin typeface="Times New Roman" pitchFamily="18" charset="0"/>
                <a:cs typeface="Times New Roman" pitchFamily="18" charset="0"/>
              </a:rPr>
              <a:t>In software engineering, a release is a new or modified software and the process of its creation. </a:t>
            </a:r>
          </a:p>
          <a:p>
            <a:pPr marL="342900" lvl="0" indent="-342900" algn="just">
              <a:spcBef>
                <a:spcPct val="20000"/>
              </a:spcBef>
              <a:buFont typeface="Arial" pitchFamily="34" charset="0"/>
              <a:buChar char="•"/>
              <a:defRPr/>
            </a:pPr>
            <a:r>
              <a:rPr lang="en-US" sz="2000" dirty="0">
                <a:solidFill>
                  <a:prstClr val="black"/>
                </a:solidFill>
                <a:latin typeface="Times New Roman" pitchFamily="18" charset="0"/>
                <a:cs typeface="Times New Roman" pitchFamily="18" charset="0"/>
              </a:rPr>
              <a:t>A release constitutes a fully functional version of the software, and it is the climax of the software development and engineering processes. </a:t>
            </a:r>
          </a:p>
          <a:p>
            <a:pPr marL="342900" lvl="0" indent="-342900" algn="just">
              <a:spcBef>
                <a:spcPct val="20000"/>
              </a:spcBef>
              <a:buFont typeface="Arial" pitchFamily="34" charset="0"/>
              <a:buChar char="•"/>
              <a:defRPr/>
            </a:pPr>
            <a:r>
              <a:rPr lang="en-US" sz="2000" dirty="0">
                <a:solidFill>
                  <a:prstClr val="black"/>
                </a:solidFill>
                <a:latin typeface="Times New Roman" pitchFamily="18" charset="0"/>
                <a:cs typeface="Times New Roman" pitchFamily="18" charset="0"/>
              </a:rPr>
              <a:t>Alpha and beta versions of the software typically precede its release.</a:t>
            </a:r>
          </a:p>
          <a:p>
            <a:pPr marL="342900" lvl="0" indent="-342900" algn="just">
              <a:spcBef>
                <a:spcPct val="20000"/>
              </a:spcBef>
              <a:buFont typeface="Arial" pitchFamily="34" charset="0"/>
              <a:buChar char="•"/>
              <a:defRPr/>
            </a:pPr>
            <a:r>
              <a:rPr lang="en-US" sz="2000" dirty="0">
                <a:solidFill>
                  <a:prstClr val="black"/>
                </a:solidFill>
                <a:latin typeface="Times New Roman" pitchFamily="18" charset="0"/>
                <a:cs typeface="Times New Roman" pitchFamily="18" charset="0"/>
              </a:rPr>
              <a:t>Releases may also referred to as launches or increments.</a:t>
            </a: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spTree>
    <p:extLst>
      <p:ext uri="{BB962C8B-B14F-4D97-AF65-F5344CB8AC3E}">
        <p14:creationId xmlns:p14="http://schemas.microsoft.com/office/powerpoint/2010/main" xmlns="" val="744001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457200"/>
            <a:ext cx="83058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graphicFrame>
        <p:nvGraphicFramePr>
          <p:cNvPr id="6" name="Table 5"/>
          <p:cNvGraphicFramePr>
            <a:graphicFrameLocks noGrp="1"/>
          </p:cNvGraphicFramePr>
          <p:nvPr/>
        </p:nvGraphicFramePr>
        <p:xfrm>
          <a:off x="914400" y="1066800"/>
          <a:ext cx="7467600" cy="4571999"/>
        </p:xfrm>
        <a:graphic>
          <a:graphicData uri="http://schemas.openxmlformats.org/drawingml/2006/table">
            <a:tbl>
              <a:tblPr firstRow="1" bandRow="1">
                <a:tableStyleId>{5C22544A-7EE6-4342-B048-85BDC9FD1C3A}</a:tableStyleId>
              </a:tblPr>
              <a:tblGrid>
                <a:gridCol w="2635624"/>
                <a:gridCol w="4831976"/>
              </a:tblGrid>
              <a:tr h="673095">
                <a:tc>
                  <a:txBody>
                    <a:bodyPr/>
                    <a:lstStyle/>
                    <a:p>
                      <a:pPr algn="ctr"/>
                      <a:r>
                        <a:rPr lang="en-US" sz="1400" b="1" dirty="0" smtClean="0">
                          <a:solidFill>
                            <a:schemeClr val="bg1"/>
                          </a:solidFill>
                          <a:latin typeface="Times New Roman" pitchFamily="18" charset="0"/>
                          <a:cs typeface="Times New Roman" pitchFamily="18" charset="0"/>
                        </a:rPr>
                        <a:t>Components</a:t>
                      </a:r>
                      <a:endParaRPr lang="en-US" sz="1400" dirty="0">
                        <a:solidFill>
                          <a:schemeClr val="bg1"/>
                        </a:solidFill>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Features</a:t>
                      </a:r>
                      <a:endParaRPr lang="en-US" sz="1400" dirty="0">
                        <a:latin typeface="Times New Roman" pitchFamily="18" charset="0"/>
                        <a:cs typeface="Times New Roman" pitchFamily="18" charset="0"/>
                      </a:endParaRPr>
                    </a:p>
                  </a:txBody>
                  <a:tcPr/>
                </a:tc>
              </a:tr>
              <a:tr h="1859478">
                <a:tc>
                  <a:txBody>
                    <a:bodyPr/>
                    <a:lstStyle/>
                    <a:p>
                      <a:r>
                        <a:rPr lang="en-US" sz="2000" dirty="0" smtClean="0">
                          <a:solidFill>
                            <a:srgbClr val="002060"/>
                          </a:solidFill>
                          <a:latin typeface="Times New Roman" pitchFamily="18" charset="0"/>
                          <a:cs typeface="Times New Roman" pitchFamily="18" charset="0"/>
                        </a:rPr>
                        <a:t>User requirements </a:t>
                      </a:r>
                      <a:endParaRPr lang="en-US" sz="2000" dirty="0">
                        <a:solidFill>
                          <a:srgbClr val="002060"/>
                        </a:solidFill>
                        <a:latin typeface="Times New Roman" pitchFamily="18" charset="0"/>
                        <a:cs typeface="Times New Roman" pitchFamily="18" charset="0"/>
                      </a:endParaRPr>
                    </a:p>
                  </a:txBody>
                  <a:tcPr/>
                </a:tc>
                <a:tc>
                  <a:txBody>
                    <a:bodyPr/>
                    <a:lstStyle/>
                    <a:p>
                      <a:pPr marL="120650" indent="-120650">
                        <a:buFont typeface="Arial" pitchFamily="34" charset="0"/>
                        <a:buChar char="•"/>
                      </a:pPr>
                      <a:r>
                        <a:rPr lang="en-US" sz="2000" dirty="0" smtClean="0">
                          <a:latin typeface="Times New Roman" pitchFamily="18" charset="0"/>
                          <a:cs typeface="Times New Roman" pitchFamily="18" charset="0"/>
                        </a:rPr>
                        <a:t>Request for additional functionality, error</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correction, </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capability and</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improvement in maintainability.</a:t>
                      </a:r>
                    </a:p>
                    <a:p>
                      <a:pPr>
                        <a:buFont typeface="Arial" pitchFamily="34" charset="0"/>
                        <a:buChar char="•"/>
                      </a:pPr>
                      <a:r>
                        <a:rPr lang="en-US" sz="2000" dirty="0" smtClean="0">
                          <a:latin typeface="Times New Roman" pitchFamily="18" charset="0"/>
                          <a:cs typeface="Times New Roman" pitchFamily="18" charset="0"/>
                        </a:rPr>
                        <a:t> </a:t>
                      </a:r>
                      <a:r>
                        <a:rPr lang="en-US" sz="2000" dirty="0" smtClean="0">
                          <a:solidFill>
                            <a:srgbClr val="0070C0"/>
                          </a:solidFill>
                          <a:latin typeface="Times New Roman" pitchFamily="18" charset="0"/>
                          <a:cs typeface="Times New Roman" pitchFamily="18" charset="0"/>
                        </a:rPr>
                        <a:t>Request for non-programming</a:t>
                      </a:r>
                      <a:r>
                        <a:rPr lang="en-US" sz="2000" baseline="0" dirty="0" smtClean="0">
                          <a:solidFill>
                            <a:srgbClr val="0070C0"/>
                          </a:solidFill>
                          <a:latin typeface="Times New Roman" pitchFamily="18" charset="0"/>
                          <a:cs typeface="Times New Roman" pitchFamily="18" charset="0"/>
                        </a:rPr>
                        <a:t> </a:t>
                      </a:r>
                    </a:p>
                    <a:p>
                      <a:pPr>
                        <a:buFont typeface="Arial" pitchFamily="34" charset="0"/>
                        <a:buNone/>
                      </a:pPr>
                      <a:r>
                        <a:rPr lang="en-US" sz="2000" baseline="0" dirty="0" smtClean="0">
                          <a:solidFill>
                            <a:srgbClr val="0070C0"/>
                          </a:solidFill>
                          <a:latin typeface="Times New Roman" pitchFamily="18" charset="0"/>
                          <a:cs typeface="Times New Roman" pitchFamily="18" charset="0"/>
                        </a:rPr>
                        <a:t>   related support.</a:t>
                      </a:r>
                    </a:p>
                  </a:txBody>
                  <a:tcPr/>
                </a:tc>
              </a:tr>
              <a:tr h="1019713">
                <a:tc>
                  <a:txBody>
                    <a:bodyPr/>
                    <a:lstStyle/>
                    <a:p>
                      <a:r>
                        <a:rPr lang="en-US" sz="2000" dirty="0" smtClean="0">
                          <a:solidFill>
                            <a:srgbClr val="002060"/>
                          </a:solidFill>
                          <a:latin typeface="Times New Roman" pitchFamily="18" charset="0"/>
                          <a:cs typeface="Times New Roman" pitchFamily="18" charset="0"/>
                        </a:rPr>
                        <a:t>Organizational Environment </a:t>
                      </a:r>
                      <a:endParaRPr lang="en-US" sz="2000" dirty="0">
                        <a:solidFill>
                          <a:srgbClr val="002060"/>
                        </a:solidFill>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Change in business</a:t>
                      </a:r>
                      <a:r>
                        <a:rPr lang="en-US" sz="2000" baseline="0" dirty="0" smtClean="0">
                          <a:latin typeface="Times New Roman" pitchFamily="18" charset="0"/>
                          <a:cs typeface="Times New Roman" pitchFamily="18" charset="0"/>
                        </a:rPr>
                        <a:t> policies.</a:t>
                      </a:r>
                    </a:p>
                    <a:p>
                      <a:pPr>
                        <a:buFont typeface="Arial" pitchFamily="34" charset="0"/>
                        <a:buChar char="•"/>
                      </a:pPr>
                      <a:r>
                        <a:rPr lang="en-US" sz="2000" baseline="0" dirty="0" smtClean="0">
                          <a:latin typeface="Times New Roman" pitchFamily="18" charset="0"/>
                          <a:cs typeface="Times New Roman" pitchFamily="18" charset="0"/>
                        </a:rPr>
                        <a:t> </a:t>
                      </a:r>
                      <a:r>
                        <a:rPr lang="en-US" sz="2000" baseline="0" dirty="0" smtClean="0">
                          <a:solidFill>
                            <a:srgbClr val="0070C0"/>
                          </a:solidFill>
                          <a:latin typeface="Times New Roman" pitchFamily="18" charset="0"/>
                          <a:cs typeface="Times New Roman" pitchFamily="18" charset="0"/>
                        </a:rPr>
                        <a:t>Competition in market.</a:t>
                      </a:r>
                      <a:endParaRPr lang="en-US" sz="2000" dirty="0">
                        <a:solidFill>
                          <a:srgbClr val="0070C0"/>
                        </a:solidFill>
                        <a:latin typeface="Times New Roman" pitchFamily="18" charset="0"/>
                        <a:cs typeface="Times New Roman" pitchFamily="18" charset="0"/>
                      </a:endParaRPr>
                    </a:p>
                  </a:txBody>
                  <a:tcPr/>
                </a:tc>
              </a:tr>
              <a:tr h="10197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2060"/>
                          </a:solidFill>
                          <a:latin typeface="Times New Roman" pitchFamily="18" charset="0"/>
                          <a:cs typeface="Times New Roman" pitchFamily="18" charset="0"/>
                        </a:rPr>
                        <a:t>Operational Environment </a:t>
                      </a:r>
                    </a:p>
                    <a:p>
                      <a:endParaRPr lang="en-US" sz="2000" dirty="0">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Hardware platform.</a:t>
                      </a:r>
                    </a:p>
                    <a:p>
                      <a:pPr>
                        <a:buFont typeface="Arial" pitchFamily="34" charset="0"/>
                        <a:buChar char="•"/>
                      </a:pPr>
                      <a:r>
                        <a:rPr lang="en-US" sz="2000" dirty="0" smtClean="0">
                          <a:latin typeface="Times New Roman" pitchFamily="18" charset="0"/>
                          <a:cs typeface="Times New Roman" pitchFamily="18" charset="0"/>
                        </a:rPr>
                        <a:t> </a:t>
                      </a:r>
                      <a:r>
                        <a:rPr lang="en-US" sz="2000" dirty="0" smtClean="0">
                          <a:solidFill>
                            <a:srgbClr val="0070C0"/>
                          </a:solidFill>
                          <a:latin typeface="Times New Roman" pitchFamily="18" charset="0"/>
                          <a:cs typeface="Times New Roman" pitchFamily="18" charset="0"/>
                        </a:rPr>
                        <a:t>Software specifications.</a:t>
                      </a:r>
                    </a:p>
                  </a:txBody>
                  <a:tcPr/>
                </a:tc>
              </a:tr>
            </a:tbl>
          </a:graphicData>
        </a:graphic>
      </p:graphicFrame>
      <p:sp>
        <p:nvSpPr>
          <p:cNvPr id="5" name="TextBox 4"/>
          <p:cNvSpPr txBox="1"/>
          <p:nvPr/>
        </p:nvSpPr>
        <p:spPr>
          <a:xfrm>
            <a:off x="1524000" y="609600"/>
            <a:ext cx="6477000" cy="400110"/>
          </a:xfrm>
          <a:prstGeom prst="rect">
            <a:avLst/>
          </a:prstGeom>
          <a:noFill/>
        </p:spPr>
        <p:txBody>
          <a:bodyPr wrap="square" rtlCol="0">
            <a:spAutoFit/>
          </a:bodyPr>
          <a:lstStyle/>
          <a:p>
            <a:pPr algn="ctr"/>
            <a:r>
              <a:rPr lang="en-US" sz="2000" b="1" dirty="0" smtClean="0">
                <a:solidFill>
                  <a:srgbClr val="002060"/>
                </a:solidFill>
                <a:latin typeface="Times New Roman" pitchFamily="18" charset="0"/>
                <a:cs typeface="Times New Roman" pitchFamily="18" charset="0"/>
              </a:rPr>
              <a:t>Components of Software Maintenance Framework</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57200" y="457200"/>
            <a:ext cx="83058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3" name="TextBox 2"/>
          <p:cNvSpPr txBox="1"/>
          <p:nvPr/>
        </p:nvSpPr>
        <p:spPr>
          <a:xfrm>
            <a:off x="1524000" y="609600"/>
            <a:ext cx="6477000" cy="400110"/>
          </a:xfrm>
          <a:prstGeom prst="rect">
            <a:avLst/>
          </a:prstGeom>
          <a:noFill/>
        </p:spPr>
        <p:txBody>
          <a:bodyPr wrap="square" rtlCol="0">
            <a:spAutoFit/>
          </a:bodyPr>
          <a:lstStyle/>
          <a:p>
            <a:pPr algn="ctr"/>
            <a:r>
              <a:rPr lang="en-US" sz="2000" b="1" dirty="0" smtClean="0">
                <a:solidFill>
                  <a:srgbClr val="002060"/>
                </a:solidFill>
                <a:latin typeface="Times New Roman" pitchFamily="18" charset="0"/>
                <a:cs typeface="Times New Roman" pitchFamily="18" charset="0"/>
              </a:rPr>
              <a:t>Components of Software Maintenance Framework</a:t>
            </a:r>
          </a:p>
        </p:txBody>
      </p:sp>
      <p:graphicFrame>
        <p:nvGraphicFramePr>
          <p:cNvPr id="4" name="Table 3"/>
          <p:cNvGraphicFramePr>
            <a:graphicFrameLocks noGrp="1"/>
          </p:cNvGraphicFramePr>
          <p:nvPr/>
        </p:nvGraphicFramePr>
        <p:xfrm>
          <a:off x="914400" y="1066800"/>
          <a:ext cx="7467600" cy="4724399"/>
        </p:xfrm>
        <a:graphic>
          <a:graphicData uri="http://schemas.openxmlformats.org/drawingml/2006/table">
            <a:tbl>
              <a:tblPr firstRow="1" bandRow="1">
                <a:tableStyleId>{5C22544A-7EE6-4342-B048-85BDC9FD1C3A}</a:tableStyleId>
              </a:tblPr>
              <a:tblGrid>
                <a:gridCol w="2635624"/>
                <a:gridCol w="4831976"/>
              </a:tblGrid>
              <a:tr h="637029">
                <a:tc>
                  <a:txBody>
                    <a:bodyPr/>
                    <a:lstStyle/>
                    <a:p>
                      <a:pPr algn="ctr"/>
                      <a:r>
                        <a:rPr lang="en-US" sz="1400" b="1" dirty="0" smtClean="0">
                          <a:solidFill>
                            <a:schemeClr val="bg1"/>
                          </a:solidFill>
                          <a:latin typeface="Times New Roman" pitchFamily="18" charset="0"/>
                          <a:cs typeface="Times New Roman" pitchFamily="18" charset="0"/>
                        </a:rPr>
                        <a:t>Components</a:t>
                      </a:r>
                      <a:endParaRPr lang="en-US" sz="1400" dirty="0">
                        <a:solidFill>
                          <a:schemeClr val="bg1"/>
                        </a:solidFill>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Features</a:t>
                      </a:r>
                      <a:endParaRPr lang="en-US" sz="1400" dirty="0">
                        <a:latin typeface="Times New Roman" pitchFamily="18" charset="0"/>
                        <a:cs typeface="Times New Roman" pitchFamily="18" charset="0"/>
                      </a:endParaRPr>
                    </a:p>
                  </a:txBody>
                  <a:tcPr/>
                </a:tc>
              </a:tr>
              <a:tr h="1759841">
                <a:tc>
                  <a:txBody>
                    <a:bodyPr/>
                    <a:lstStyle/>
                    <a:p>
                      <a:r>
                        <a:rPr lang="en-US" sz="2000" dirty="0" smtClean="0">
                          <a:solidFill>
                            <a:srgbClr val="002060"/>
                          </a:solidFill>
                          <a:latin typeface="Times New Roman" pitchFamily="18" charset="0"/>
                          <a:cs typeface="Times New Roman" pitchFamily="18" charset="0"/>
                        </a:rPr>
                        <a:t>Maintenance Process</a:t>
                      </a:r>
                      <a:endParaRPr lang="en-US" sz="2000" dirty="0">
                        <a:solidFill>
                          <a:srgbClr val="002060"/>
                        </a:solidFill>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Capturing </a:t>
                      </a:r>
                      <a:r>
                        <a:rPr lang="en-US" sz="2000" dirty="0" smtClean="0">
                          <a:solidFill>
                            <a:schemeClr val="tx1"/>
                          </a:solidFill>
                          <a:latin typeface="Times New Roman" pitchFamily="18" charset="0"/>
                          <a:cs typeface="Times New Roman" pitchFamily="18" charset="0"/>
                        </a:rPr>
                        <a:t>requirements</a:t>
                      </a:r>
                    </a:p>
                    <a:p>
                      <a:pPr marL="165100" indent="-165100">
                        <a:buFont typeface="Arial" pitchFamily="34" charset="0"/>
                        <a:buChar char="•"/>
                      </a:pPr>
                      <a:r>
                        <a:rPr lang="en-US" sz="2000" dirty="0" smtClean="0">
                          <a:solidFill>
                            <a:srgbClr val="0070C0"/>
                          </a:solidFill>
                          <a:latin typeface="Times New Roman" pitchFamily="18" charset="0"/>
                          <a:cs typeface="Times New Roman" pitchFamily="18" charset="0"/>
                        </a:rPr>
                        <a:t>Variation in programming</a:t>
                      </a:r>
                      <a:r>
                        <a:rPr lang="en-US" sz="2000" baseline="0" dirty="0" smtClean="0">
                          <a:solidFill>
                            <a:srgbClr val="0070C0"/>
                          </a:solidFill>
                          <a:latin typeface="Times New Roman" pitchFamily="18" charset="0"/>
                          <a:cs typeface="Times New Roman" pitchFamily="18" charset="0"/>
                        </a:rPr>
                        <a:t> and working practices.</a:t>
                      </a:r>
                    </a:p>
                    <a:p>
                      <a:pPr>
                        <a:buFont typeface="Arial" pitchFamily="34" charset="0"/>
                        <a:buChar char="•"/>
                      </a:pPr>
                      <a:r>
                        <a:rPr lang="en-US" sz="2000" baseline="0" dirty="0" smtClean="0">
                          <a:solidFill>
                            <a:schemeClr val="tx1"/>
                          </a:solidFill>
                          <a:latin typeface="Times New Roman" pitchFamily="18" charset="0"/>
                          <a:cs typeface="Times New Roman" pitchFamily="18" charset="0"/>
                        </a:rPr>
                        <a:t> Paradigm shift.</a:t>
                      </a:r>
                    </a:p>
                    <a:p>
                      <a:pPr>
                        <a:buFont typeface="Arial" pitchFamily="34" charset="0"/>
                        <a:buChar char="•"/>
                      </a:pPr>
                      <a:r>
                        <a:rPr lang="en-US" sz="2000" baseline="0" dirty="0" smtClean="0">
                          <a:solidFill>
                            <a:schemeClr val="tx1"/>
                          </a:solidFill>
                          <a:latin typeface="Times New Roman" pitchFamily="18" charset="0"/>
                          <a:cs typeface="Times New Roman" pitchFamily="18" charset="0"/>
                        </a:rPr>
                        <a:t> </a:t>
                      </a:r>
                      <a:r>
                        <a:rPr lang="en-US" sz="2000" baseline="0" dirty="0" smtClean="0">
                          <a:solidFill>
                            <a:srgbClr val="0070C0"/>
                          </a:solidFill>
                          <a:latin typeface="Times New Roman" pitchFamily="18" charset="0"/>
                          <a:cs typeface="Times New Roman" pitchFamily="18" charset="0"/>
                        </a:rPr>
                        <a:t>Error detection and correction.</a:t>
                      </a:r>
                      <a:endParaRPr lang="en-US" sz="2000" dirty="0">
                        <a:solidFill>
                          <a:srgbClr val="0070C0"/>
                        </a:solidFill>
                        <a:latin typeface="Times New Roman" pitchFamily="18" charset="0"/>
                        <a:cs typeface="Times New Roman" pitchFamily="18" charset="0"/>
                      </a:endParaRPr>
                    </a:p>
                  </a:txBody>
                  <a:tcPr/>
                </a:tc>
              </a:tr>
              <a:tr h="1362456">
                <a:tc>
                  <a:txBody>
                    <a:bodyPr/>
                    <a:lstStyle/>
                    <a:p>
                      <a:r>
                        <a:rPr lang="en-US" sz="2000" dirty="0" smtClean="0">
                          <a:solidFill>
                            <a:srgbClr val="002060"/>
                          </a:solidFill>
                          <a:latin typeface="Times New Roman" pitchFamily="18" charset="0"/>
                          <a:cs typeface="Times New Roman" pitchFamily="18" charset="0"/>
                        </a:rPr>
                        <a:t>Software Product</a:t>
                      </a:r>
                      <a:endParaRPr lang="en-US" sz="2000" dirty="0">
                        <a:solidFill>
                          <a:srgbClr val="002060"/>
                        </a:solidFill>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Quality of documentation.</a:t>
                      </a:r>
                    </a:p>
                    <a:p>
                      <a:pPr>
                        <a:buFont typeface="Arial" pitchFamily="34" charset="0"/>
                        <a:buChar char="•"/>
                      </a:pPr>
                      <a:r>
                        <a:rPr lang="en-US" sz="2000" baseline="0" dirty="0" smtClean="0">
                          <a:latin typeface="Times New Roman" pitchFamily="18" charset="0"/>
                          <a:cs typeface="Times New Roman" pitchFamily="18" charset="0"/>
                        </a:rPr>
                        <a:t> </a:t>
                      </a:r>
                      <a:r>
                        <a:rPr lang="en-US" sz="2000" baseline="0" dirty="0" smtClean="0">
                          <a:solidFill>
                            <a:srgbClr val="0070C0"/>
                          </a:solidFill>
                          <a:latin typeface="Times New Roman" pitchFamily="18" charset="0"/>
                          <a:cs typeface="Times New Roman" pitchFamily="18" charset="0"/>
                        </a:rPr>
                        <a:t>Complexity of programs.</a:t>
                      </a:r>
                    </a:p>
                    <a:p>
                      <a:pPr>
                        <a:buFont typeface="Arial" pitchFamily="34" charset="0"/>
                        <a:buChar char="•"/>
                      </a:pPr>
                      <a:r>
                        <a:rPr lang="en-US" sz="2000" baseline="0" dirty="0" smtClean="0">
                          <a:latin typeface="Times New Roman" pitchFamily="18" charset="0"/>
                          <a:cs typeface="Times New Roman" pitchFamily="18" charset="0"/>
                        </a:rPr>
                        <a:t> Program Structure.</a:t>
                      </a:r>
                      <a:endParaRPr lang="en-US" sz="2000" dirty="0">
                        <a:latin typeface="Times New Roman" pitchFamily="18" charset="0"/>
                        <a:cs typeface="Times New Roman" pitchFamily="18" charset="0"/>
                      </a:endParaRPr>
                    </a:p>
                  </a:txBody>
                  <a:tcPr/>
                </a:tc>
              </a:tr>
              <a:tr h="965073">
                <a:tc>
                  <a:txBody>
                    <a:bodyPr/>
                    <a:lstStyle/>
                    <a:p>
                      <a:r>
                        <a:rPr lang="en-US" sz="2000" dirty="0" smtClean="0">
                          <a:solidFill>
                            <a:srgbClr val="002060"/>
                          </a:solidFill>
                          <a:latin typeface="Times New Roman" pitchFamily="18" charset="0"/>
                          <a:cs typeface="Times New Roman" pitchFamily="18" charset="0"/>
                        </a:rPr>
                        <a:t>Software Maintenance team</a:t>
                      </a:r>
                      <a:endParaRPr lang="en-US" sz="2000" dirty="0">
                        <a:solidFill>
                          <a:srgbClr val="002060"/>
                        </a:solidFill>
                        <a:latin typeface="Times New Roman" pitchFamily="18" charset="0"/>
                        <a:cs typeface="Times New Roman" pitchFamily="18" charset="0"/>
                      </a:endParaRPr>
                    </a:p>
                  </a:txBody>
                  <a:tcPr/>
                </a:tc>
                <a:tc>
                  <a:txBody>
                    <a:bodyPr/>
                    <a:lstStyle/>
                    <a:p>
                      <a:pPr>
                        <a:buFont typeface="Arial" pitchFamily="34" charset="0"/>
                        <a:buChar char="•"/>
                      </a:pPr>
                      <a:r>
                        <a:rPr lang="en-US" sz="2000" dirty="0" smtClean="0">
                          <a:latin typeface="Times New Roman" pitchFamily="18" charset="0"/>
                          <a:cs typeface="Times New Roman" pitchFamily="18" charset="0"/>
                        </a:rPr>
                        <a:t> Staff turnover.</a:t>
                      </a:r>
                    </a:p>
                    <a:p>
                      <a:pPr>
                        <a:buFont typeface="Arial" pitchFamily="34" charset="0"/>
                        <a:buChar char="•"/>
                      </a:pPr>
                      <a:r>
                        <a:rPr lang="en-US" sz="2000" dirty="0" smtClean="0">
                          <a:latin typeface="Times New Roman" pitchFamily="18" charset="0"/>
                          <a:cs typeface="Times New Roman" pitchFamily="18" charset="0"/>
                        </a:rPr>
                        <a:t> </a:t>
                      </a:r>
                      <a:r>
                        <a:rPr lang="en-US" sz="2000" dirty="0" smtClean="0">
                          <a:solidFill>
                            <a:srgbClr val="0070C0"/>
                          </a:solidFill>
                          <a:latin typeface="Times New Roman" pitchFamily="18" charset="0"/>
                          <a:cs typeface="Times New Roman" pitchFamily="18" charset="0"/>
                        </a:rPr>
                        <a:t>Domain expertise. </a:t>
                      </a:r>
                      <a:endParaRPr lang="en-US" sz="2000" dirty="0">
                        <a:solidFill>
                          <a:srgbClr val="0070C0"/>
                        </a:solidFill>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0" y="304800"/>
            <a:ext cx="8153400" cy="6172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pPr algn="ctr"/>
            <a:r>
              <a:rPr lang="en-US" sz="3200" b="1" dirty="0" smtClean="0">
                <a:solidFill>
                  <a:schemeClr val="tx2"/>
                </a:solidFill>
                <a:latin typeface="Times New Roman" pitchFamily="18" charset="0"/>
                <a:cs typeface="Times New Roman" pitchFamily="18" charset="0"/>
              </a:rPr>
              <a:t>Maintenance Cost</a:t>
            </a:r>
          </a:p>
          <a:p>
            <a:r>
              <a:rPr lang="en-US" sz="2000" dirty="0" smtClean="0">
                <a:solidFill>
                  <a:schemeClr val="tx1"/>
                </a:solidFill>
              </a:rPr>
              <a:t>	</a:t>
            </a:r>
            <a:r>
              <a:rPr lang="en-US" sz="2000" dirty="0" smtClean="0">
                <a:solidFill>
                  <a:schemeClr val="tx1"/>
                </a:solidFill>
                <a:latin typeface="Times New Roman" pitchFamily="18" charset="0"/>
                <a:cs typeface="Times New Roman" pitchFamily="18" charset="0"/>
              </a:rPr>
              <a:t>A </a:t>
            </a:r>
            <a:r>
              <a:rPr lang="en-US" sz="2000" dirty="0">
                <a:solidFill>
                  <a:schemeClr val="tx1"/>
                </a:solidFill>
                <a:latin typeface="Times New Roman" pitchFamily="18" charset="0"/>
                <a:cs typeface="Times New Roman" pitchFamily="18" charset="0"/>
              </a:rPr>
              <a:t>software product is generally very valuable to an organization if it is used for doing a large portion of their daily business. If for some reason the software product has become unusable, then the organization in fact will be making losses on their revenue. </a:t>
            </a:r>
            <a:r>
              <a:rPr lang="en-US" sz="2000" dirty="0" smtClean="0">
                <a:solidFill>
                  <a:schemeClr val="tx1"/>
                </a:solidFill>
                <a:latin typeface="Times New Roman" pitchFamily="18" charset="0"/>
                <a:cs typeface="Times New Roman" pitchFamily="18" charset="0"/>
              </a:rPr>
              <a:t>Moreover</a:t>
            </a:r>
            <a:r>
              <a:rPr lang="en-US" sz="2000" dirty="0">
                <a:solidFill>
                  <a:schemeClr val="tx1"/>
                </a:solidFill>
                <a:latin typeface="Times New Roman" pitchFamily="18" charset="0"/>
                <a:cs typeface="Times New Roman" pitchFamily="18" charset="0"/>
              </a:rPr>
              <a:t>, large enterprise software products are that much crucial. </a:t>
            </a:r>
            <a:r>
              <a:rPr lang="en-US" sz="2000" dirty="0" smtClean="0">
                <a:solidFill>
                  <a:schemeClr val="tx1"/>
                </a:solidFill>
                <a:latin typeface="Times New Roman" pitchFamily="18" charset="0"/>
                <a:cs typeface="Times New Roman" pitchFamily="18" charset="0"/>
              </a:rPr>
              <a:t>When </a:t>
            </a:r>
            <a:r>
              <a:rPr lang="en-US" sz="2000" dirty="0">
                <a:solidFill>
                  <a:schemeClr val="tx1"/>
                </a:solidFill>
                <a:latin typeface="Times New Roman" pitchFamily="18" charset="0"/>
                <a:cs typeface="Times New Roman" pitchFamily="18" charset="0"/>
              </a:rPr>
              <a:t>the organization faces such a case, it is left with no alternative but to either get an entirely different software product that will replace the existing one or do maintenance of an existing product to make it usable. </a:t>
            </a:r>
          </a:p>
          <a:p>
            <a:endParaRPr lang="en-US" sz="2000" b="1" dirty="0" smtClean="0">
              <a:solidFill>
                <a:schemeClr val="tx1"/>
              </a:solidFill>
              <a:latin typeface="Times New Roman" pitchFamily="18" charset="0"/>
              <a:cs typeface="Times New Roman" pitchFamily="18" charset="0"/>
            </a:endParaRPr>
          </a:p>
          <a:p>
            <a:pPr>
              <a:buFont typeface="Arial" pitchFamily="34" charset="0"/>
              <a:buChar char="•"/>
            </a:pPr>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r>
              <a:rPr lang="en-US" sz="1400" dirty="0" smtClean="0">
                <a:latin typeface="Times New Roman" pitchFamily="18" charset="0"/>
                <a:cs typeface="Times New Roman" pitchFamily="18" charset="0"/>
              </a:rPr>
              <a:t>Software Maintenance team</a:t>
            </a:r>
          </a:p>
          <a:p>
            <a:endParaRPr lang="en-US" sz="1400" dirty="0" smtClean="0">
              <a:solidFill>
                <a:schemeClr val="tx1"/>
              </a:solidFill>
              <a:latin typeface="Times New Roman" pitchFamily="18" charset="0"/>
              <a:cs typeface="Times New Roman" pitchFamily="18" charset="0"/>
            </a:endParaRPr>
          </a:p>
          <a:p>
            <a:pPr>
              <a:buFont typeface="Arial" pitchFamily="34" charset="0"/>
              <a:buChar char="•"/>
            </a:pPr>
            <a:endParaRPr lang="en-US" sz="1400" b="1"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r>
              <a:rPr lang="en-US" sz="200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p:txBody>
      </p:sp>
      <p:pic>
        <p:nvPicPr>
          <p:cNvPr id="3" name="Content Placeholder 2"/>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a:xfrm>
            <a:off x="914400" y="3581400"/>
            <a:ext cx="6629400" cy="2509520"/>
          </a:xfrm>
          <a:noFill/>
        </p:spPr>
      </p:pic>
    </p:spTree>
    <p:extLst>
      <p:ext uri="{BB962C8B-B14F-4D97-AF65-F5344CB8AC3E}">
        <p14:creationId xmlns:p14="http://schemas.microsoft.com/office/powerpoint/2010/main" xmlns="" val="4277132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457200"/>
            <a:ext cx="7848600" cy="6019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latin typeface="Times New Roman" pitchFamily="18" charset="0"/>
              <a:cs typeface="Times New Roman" pitchFamily="18" charset="0"/>
            </a:endParaRPr>
          </a:p>
          <a:p>
            <a:endParaRPr lang="en-US" sz="1200" b="1" dirty="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endParaRPr lang="en-US" sz="1200" b="1" dirty="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endParaRPr lang="en-US" sz="1200" b="1" dirty="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endParaRPr lang="en-US" sz="1200" b="1" dirty="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endParaRPr lang="en-US" sz="1200" b="1" dirty="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endParaRPr lang="en-US" sz="1200" b="1" dirty="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endParaRPr lang="en-US" sz="1200" b="1" dirty="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endParaRPr lang="en-US" sz="1200" b="1" dirty="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endParaRPr lang="en-US" sz="1200" b="1" dirty="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endParaRPr lang="en-US" sz="1200" b="1" dirty="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endParaRPr lang="en-US" sz="1200" b="1" dirty="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pPr algn="ctr"/>
            <a:r>
              <a:rPr lang="en-US" sz="2400" b="1" dirty="0" smtClean="0">
                <a:solidFill>
                  <a:schemeClr val="tx2"/>
                </a:solidFill>
                <a:latin typeface="Times New Roman" pitchFamily="18" charset="0"/>
                <a:cs typeface="Times New Roman" pitchFamily="18" charset="0"/>
              </a:rPr>
              <a:t>Maintenance Cost</a:t>
            </a:r>
          </a:p>
          <a:p>
            <a:r>
              <a:rPr lang="en-US" dirty="0" smtClean="0">
                <a:solidFill>
                  <a:schemeClr val="tx1"/>
                </a:solidFill>
                <a:latin typeface="Times New Roman" pitchFamily="18" charset="0"/>
                <a:cs typeface="Times New Roman" pitchFamily="18" charset="0"/>
              </a:rPr>
              <a:t>Following </a:t>
            </a:r>
            <a:r>
              <a:rPr lang="en-US" dirty="0">
                <a:solidFill>
                  <a:schemeClr val="tx1"/>
                </a:solidFill>
                <a:latin typeface="Times New Roman" pitchFamily="18" charset="0"/>
                <a:cs typeface="Times New Roman" pitchFamily="18" charset="0"/>
              </a:rPr>
              <a:t>are some financial reasons for which a maintenance may be needed: </a:t>
            </a:r>
          </a:p>
          <a:p>
            <a:r>
              <a:rPr lang="en-US" dirty="0">
                <a:solidFill>
                  <a:schemeClr val="tx1"/>
                </a:solidFill>
                <a:latin typeface="Times New Roman" pitchFamily="18" charset="0"/>
                <a:cs typeface="Times New Roman" pitchFamily="18" charset="0"/>
              </a:rPr>
              <a:t>1. Loss in business revenue: It may happen that business transactions are faulty and thus the business may lose revenue.</a:t>
            </a:r>
          </a:p>
          <a:p>
            <a:r>
              <a:rPr lang="en-US" dirty="0">
                <a:solidFill>
                  <a:schemeClr val="tx1"/>
                </a:solidFill>
                <a:latin typeface="Times New Roman" pitchFamily="18" charset="0"/>
                <a:cs typeface="Times New Roman" pitchFamily="18" charset="0"/>
              </a:rPr>
              <a:t> 2. Opportunity loss: Sometimes there could be some business opportunity in the marketplace, but due to some software problems it could not be availed. </a:t>
            </a:r>
          </a:p>
          <a:p>
            <a:r>
              <a:rPr lang="en-US" dirty="0">
                <a:solidFill>
                  <a:schemeClr val="tx1"/>
                </a:solidFill>
                <a:latin typeface="Times New Roman" pitchFamily="18" charset="0"/>
                <a:cs typeface="Times New Roman" pitchFamily="18" charset="0"/>
              </a:rPr>
              <a:t>3. Productivity loss: If the software product becomes difficult to operate due to many walk around or lengthy processing then productivity will become lower for business personnel Maintenance of an existing software product has its own share of problems. The maintenance will incur costs. A profit/loss analysis can be done, to see if it is more profitable to conduct a maintenance program on the software or keep using it as it is. </a:t>
            </a:r>
          </a:p>
          <a:p>
            <a:r>
              <a:rPr lang="en-US" dirty="0">
                <a:solidFill>
                  <a:schemeClr val="tx1"/>
                </a:solidFill>
                <a:latin typeface="Times New Roman" pitchFamily="18" charset="0"/>
                <a:cs typeface="Times New Roman" pitchFamily="18" charset="0"/>
              </a:rPr>
              <a:t>The losses due to problems with the software can be compared to probable cost of maintenance and an ROI (return on investment) can be done.</a:t>
            </a:r>
          </a:p>
          <a:p>
            <a:r>
              <a:rPr lang="en-US" dirty="0">
                <a:solidFill>
                  <a:schemeClr val="tx1"/>
                </a:solidFill>
                <a:latin typeface="Times New Roman" pitchFamily="18" charset="0"/>
                <a:cs typeface="Times New Roman" pitchFamily="18" charset="0"/>
              </a:rPr>
              <a:t> If we get a desirable ROI then it is better to go for maintenance.</a:t>
            </a:r>
          </a:p>
          <a:p>
            <a:endParaRPr lang="en-US" b="1" dirty="0" smtClean="0">
              <a:solidFill>
                <a:schemeClr val="tx1"/>
              </a:solidFill>
              <a:latin typeface="Times New Roman" pitchFamily="18" charset="0"/>
              <a:cs typeface="Times New Roman" pitchFamily="18" charset="0"/>
            </a:endParaRPr>
          </a:p>
          <a:p>
            <a:endParaRPr lang="en-US" sz="1200" b="1" dirty="0" smtClean="0">
              <a:solidFill>
                <a:schemeClr val="tx1"/>
              </a:solidFill>
              <a:latin typeface="Times New Roman" pitchFamily="18" charset="0"/>
              <a:cs typeface="Times New Roman" pitchFamily="18" charset="0"/>
            </a:endParaRPr>
          </a:p>
          <a:p>
            <a:pPr>
              <a:buFont typeface="Arial" pitchFamily="34" charset="0"/>
              <a:buChar char="•"/>
            </a:pPr>
            <a:endParaRPr lang="en-US" sz="10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r>
              <a:rPr lang="en-US" sz="1400" dirty="0" smtClean="0">
                <a:latin typeface="Times New Roman" pitchFamily="18" charset="0"/>
                <a:cs typeface="Times New Roman" pitchFamily="18" charset="0"/>
              </a:rPr>
              <a:t>Software Maintenance team</a:t>
            </a:r>
          </a:p>
          <a:p>
            <a:endParaRPr lang="en-US" sz="1400" dirty="0" smtClean="0">
              <a:solidFill>
                <a:schemeClr val="tx1"/>
              </a:solidFill>
              <a:latin typeface="Times New Roman" pitchFamily="18" charset="0"/>
              <a:cs typeface="Times New Roman" pitchFamily="18" charset="0"/>
            </a:endParaRPr>
          </a:p>
          <a:p>
            <a:pPr>
              <a:buFont typeface="Arial" pitchFamily="34" charset="0"/>
              <a:buChar char="•"/>
            </a:pPr>
            <a:endParaRPr lang="en-US" sz="1400" b="1"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r>
              <a:rPr lang="en-US" sz="200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5819242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457200"/>
            <a:ext cx="7848600" cy="6019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endParaRPr lang="en-US" sz="2000" b="1" dirty="0" smtClean="0">
              <a:solidFill>
                <a:schemeClr val="tx1"/>
              </a:solidFill>
              <a:latin typeface="Times New Roman" pitchFamily="18" charset="0"/>
              <a:cs typeface="Times New Roman" pitchFamily="18" charset="0"/>
            </a:endParaRPr>
          </a:p>
          <a:p>
            <a:r>
              <a:rPr lang="en-US" sz="3200" b="1" dirty="0" smtClean="0">
                <a:solidFill>
                  <a:srgbClr val="0070C0"/>
                </a:solidFill>
                <a:latin typeface="Times New Roman" pitchFamily="18" charset="0"/>
                <a:cs typeface="Times New Roman" pitchFamily="18" charset="0"/>
              </a:rPr>
              <a:t>Factors Affecting Software Maintenance</a:t>
            </a:r>
          </a:p>
          <a:p>
            <a:endParaRPr lang="en-US" sz="2000" b="1" dirty="0" smtClean="0">
              <a:solidFill>
                <a:schemeClr val="tx1"/>
              </a:solidFill>
              <a:latin typeface="Times New Roman" pitchFamily="18" charset="0"/>
              <a:cs typeface="Times New Roman" pitchFamily="18" charset="0"/>
            </a:endParaRPr>
          </a:p>
          <a:p>
            <a:pPr marL="225425" indent="-225425">
              <a:buFont typeface="Arial" pitchFamily="34" charset="0"/>
              <a:buChar char="•"/>
            </a:pPr>
            <a:r>
              <a:rPr lang="en-US" sz="2800" dirty="0" smtClean="0">
                <a:solidFill>
                  <a:schemeClr val="tx1"/>
                </a:solidFill>
                <a:latin typeface="Times New Roman" pitchFamily="18" charset="0"/>
                <a:cs typeface="Times New Roman" pitchFamily="18" charset="0"/>
              </a:rPr>
              <a:t>Relationship of Software product and Environment </a:t>
            </a:r>
          </a:p>
          <a:p>
            <a:pPr>
              <a:buFont typeface="Arial" pitchFamily="34" charset="0"/>
              <a:buChar char="•"/>
            </a:pPr>
            <a:r>
              <a:rPr lang="en-US" sz="2800" b="1" dirty="0" smtClean="0">
                <a:solidFill>
                  <a:schemeClr val="tx1"/>
                </a:solidFill>
                <a:latin typeface="Times New Roman" pitchFamily="18" charset="0"/>
                <a:cs typeface="Times New Roman" pitchFamily="18" charset="0"/>
              </a:rPr>
              <a:t> </a:t>
            </a:r>
            <a:r>
              <a:rPr lang="en-US" sz="2800" dirty="0" smtClean="0">
                <a:solidFill>
                  <a:srgbClr val="7030A0"/>
                </a:solidFill>
                <a:latin typeface="Times New Roman" pitchFamily="18" charset="0"/>
                <a:cs typeface="Times New Roman" pitchFamily="18" charset="0"/>
              </a:rPr>
              <a:t>Relationship of Software product and User</a:t>
            </a:r>
          </a:p>
          <a:p>
            <a:pPr marL="225425" indent="-225425">
              <a:buFont typeface="Arial" pitchFamily="34" charset="0"/>
              <a:buChar char="•"/>
            </a:pPr>
            <a:r>
              <a:rPr lang="en-US" sz="2800" dirty="0" smtClean="0">
                <a:solidFill>
                  <a:schemeClr val="tx1"/>
                </a:solidFill>
                <a:latin typeface="Times New Roman" pitchFamily="18" charset="0"/>
                <a:cs typeface="Times New Roman" pitchFamily="18" charset="0"/>
              </a:rPr>
              <a:t>Relationship of Software product and Software Maintenance team</a:t>
            </a:r>
          </a:p>
          <a:p>
            <a:pPr>
              <a:buFont typeface="Arial" pitchFamily="34" charset="0"/>
              <a:buChar char="•"/>
            </a:pPr>
            <a:endParaRPr lang="en-US" sz="1400" dirty="0" smtClean="0">
              <a:solidFill>
                <a:schemeClr val="tx1"/>
              </a:solidFill>
              <a:latin typeface="Times New Roman" pitchFamily="18" charset="0"/>
              <a:cs typeface="Times New Roman" pitchFamily="18" charset="0"/>
            </a:endParaRPr>
          </a:p>
          <a:p>
            <a:endParaRPr lang="en-US" sz="1400" dirty="0" smtClean="0">
              <a:solidFill>
                <a:schemeClr val="tx1"/>
              </a:solidFill>
              <a:latin typeface="Times New Roman" pitchFamily="18" charset="0"/>
              <a:cs typeface="Times New Roman" pitchFamily="18" charset="0"/>
            </a:endParaRPr>
          </a:p>
          <a:p>
            <a:r>
              <a:rPr lang="en-US" sz="1400" dirty="0" smtClean="0">
                <a:latin typeface="Times New Roman" pitchFamily="18" charset="0"/>
                <a:cs typeface="Times New Roman" pitchFamily="18" charset="0"/>
              </a:rPr>
              <a:t>Software Maintenance team</a:t>
            </a:r>
          </a:p>
          <a:p>
            <a:endParaRPr lang="en-US" sz="1400" dirty="0" smtClean="0">
              <a:solidFill>
                <a:schemeClr val="tx1"/>
              </a:solidFill>
              <a:latin typeface="Times New Roman" pitchFamily="18" charset="0"/>
              <a:cs typeface="Times New Roman" pitchFamily="18" charset="0"/>
            </a:endParaRPr>
          </a:p>
          <a:p>
            <a:pPr>
              <a:buFont typeface="Arial" pitchFamily="34" charset="0"/>
              <a:buChar char="•"/>
            </a:pPr>
            <a:endParaRPr lang="en-US" sz="1400" b="1"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endParaRPr lang="en-US" sz="2000" dirty="0" smtClean="0">
              <a:solidFill>
                <a:schemeClr val="tx1"/>
              </a:solidFill>
              <a:latin typeface="Times New Roman" pitchFamily="18" charset="0"/>
              <a:cs typeface="Times New Roman" pitchFamily="18" charset="0"/>
            </a:endParaRPr>
          </a:p>
          <a:p>
            <a:pPr algn="ctr"/>
            <a:r>
              <a:rPr lang="en-US" sz="2000" dirty="0" smtClean="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09600"/>
            <a:ext cx="8229600" cy="5715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pPr algn="ctr"/>
            <a:endParaRPr lang="en-US" sz="2000" b="1" dirty="0">
              <a:solidFill>
                <a:schemeClr val="tx1"/>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endParaRPr lang="en-US" sz="7200" b="1" dirty="0" smtClean="0">
              <a:solidFill>
                <a:srgbClr val="0070C0"/>
              </a:solidFill>
              <a:latin typeface="Times New Roman" pitchFamily="18" charset="0"/>
              <a:cs typeface="Times New Roman" pitchFamily="18" charset="0"/>
            </a:endParaRPr>
          </a:p>
          <a:p>
            <a:endParaRPr lang="en-US" sz="7200" b="1" dirty="0" smtClean="0">
              <a:solidFill>
                <a:srgbClr val="0070C0"/>
              </a:solidFill>
              <a:latin typeface="Times New Roman" pitchFamily="18" charset="0"/>
              <a:cs typeface="Times New Roman" pitchFamily="18" charset="0"/>
            </a:endParaRPr>
          </a:p>
          <a:p>
            <a:endParaRPr lang="en-US" sz="7200" b="1" dirty="0" smtClean="0">
              <a:solidFill>
                <a:srgbClr val="0070C0"/>
              </a:solidFill>
              <a:latin typeface="Times New Roman" pitchFamily="18" charset="0"/>
              <a:cs typeface="Times New Roman" pitchFamily="18" charset="0"/>
            </a:endParaRPr>
          </a:p>
          <a:p>
            <a:r>
              <a:rPr lang="en-US" sz="8000" b="1" dirty="0" smtClean="0">
                <a:solidFill>
                  <a:schemeClr val="tx1"/>
                </a:solidFill>
                <a:latin typeface="Times New Roman" pitchFamily="18" charset="0"/>
                <a:cs typeface="Times New Roman" pitchFamily="18" charset="0"/>
              </a:rPr>
              <a:t>Software Maintenance Team:</a:t>
            </a:r>
          </a:p>
          <a:p>
            <a:endParaRPr lang="en-US" sz="3200" dirty="0" smtClean="0">
              <a:solidFill>
                <a:schemeClr val="tx1"/>
              </a:solidFill>
              <a:latin typeface="Times New Roman" pitchFamily="18" charset="0"/>
              <a:cs typeface="Times New Roman" pitchFamily="18" charset="0"/>
            </a:endParaRPr>
          </a:p>
          <a:p>
            <a:pPr lvl="1">
              <a:buFont typeface="Wingdings" pitchFamily="2" charset="2"/>
              <a:buChar char="§"/>
            </a:pPr>
            <a:r>
              <a:rPr lang="en-US" sz="9600" dirty="0" smtClean="0">
                <a:solidFill>
                  <a:srgbClr val="002060"/>
                </a:solidFill>
                <a:latin typeface="Times New Roman" pitchFamily="18" charset="0"/>
                <a:cs typeface="Times New Roman" pitchFamily="18" charset="0"/>
              </a:rPr>
              <a:t>Various functions performed by the Software Maintenance team are:</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Locating information in system documentation</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Keeping system documentation up-to-date</a:t>
            </a:r>
          </a:p>
          <a:p>
            <a:pPr lvl="1">
              <a:buFont typeface="Wingdings" pitchFamily="2" charset="2"/>
              <a:buChar char="§"/>
            </a:pPr>
            <a:r>
              <a:rPr lang="en-US" sz="9600" dirty="0" smtClean="0">
                <a:solidFill>
                  <a:srgbClr val="0070C0"/>
                </a:solidFill>
                <a:latin typeface="Times New Roman" pitchFamily="18" charset="0"/>
                <a:cs typeface="Times New Roman" pitchFamily="18" charset="0"/>
              </a:rPr>
              <a:t> Extending existing functions to accommodate new or changing requirements</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Adding new functions to the system</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Finding the source of system failures or problems</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Managing change to the system as they are made. </a:t>
            </a:r>
            <a:endParaRPr lang="en-US" sz="4000" dirty="0" smtClean="0">
              <a:solidFill>
                <a:srgbClr val="002060"/>
              </a:solidFill>
              <a:latin typeface="Times New Roman" pitchFamily="18" charset="0"/>
              <a:cs typeface="Times New Roman" pitchFamily="18" charset="0"/>
            </a:endParaRPr>
          </a:p>
          <a:p>
            <a:endParaRPr lang="en-US" sz="3200" dirty="0" smtClean="0">
              <a:solidFill>
                <a:schemeClr val="tx1"/>
              </a:solidFill>
              <a:latin typeface="Times New Roman" pitchFamily="18" charset="0"/>
              <a:cs typeface="Times New Roman" pitchFamily="18" charset="0"/>
            </a:endParaRPr>
          </a:p>
          <a:p>
            <a:r>
              <a:rPr lang="en-US" sz="8000" b="1" dirty="0" smtClean="0">
                <a:solidFill>
                  <a:schemeClr val="tx1"/>
                </a:solidFill>
                <a:latin typeface="Times New Roman" pitchFamily="18" charset="0"/>
                <a:cs typeface="Times New Roman" pitchFamily="18" charset="0"/>
              </a:rPr>
              <a:t>The aspects of a maintenance team that lead to high maintenance costs are:</a:t>
            </a:r>
          </a:p>
          <a:p>
            <a:endParaRPr lang="en-US" sz="3200" dirty="0" smtClean="0">
              <a:solidFill>
                <a:schemeClr val="tx1"/>
              </a:solidFill>
              <a:latin typeface="Times New Roman" pitchFamily="18" charset="0"/>
              <a:cs typeface="Times New Roman" pitchFamily="18" charset="0"/>
            </a:endParaRPr>
          </a:p>
          <a:p>
            <a:pPr lvl="1">
              <a:buNone/>
            </a:pPr>
            <a:endParaRPr lang="en-US" sz="3200" dirty="0" smtClean="0">
              <a:solidFill>
                <a:schemeClr val="tx1"/>
              </a:solidFill>
              <a:latin typeface="Times New Roman" pitchFamily="18" charset="0"/>
              <a:cs typeface="Times New Roman" pitchFamily="18" charset="0"/>
            </a:endParaRP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2060"/>
                </a:solidFill>
                <a:latin typeface="Times New Roman" pitchFamily="18" charset="0"/>
                <a:cs typeface="Times New Roman" pitchFamily="18" charset="0"/>
              </a:rPr>
              <a:t>Staff  turnover</a:t>
            </a:r>
          </a:p>
          <a:p>
            <a:pPr lvl="1">
              <a:buFont typeface="Wingdings" pitchFamily="2" charset="2"/>
              <a:buChar char="§"/>
            </a:pPr>
            <a:r>
              <a:rPr lang="en-US" sz="9600" dirty="0" smtClean="0">
                <a:solidFill>
                  <a:schemeClr val="tx1"/>
                </a:solidFill>
                <a:latin typeface="Times New Roman" pitchFamily="18" charset="0"/>
                <a:cs typeface="Times New Roman" pitchFamily="18" charset="0"/>
              </a:rPr>
              <a:t> </a:t>
            </a:r>
            <a:r>
              <a:rPr lang="en-US" sz="9600" dirty="0" smtClean="0">
                <a:solidFill>
                  <a:srgbClr val="0070C0"/>
                </a:solidFill>
                <a:latin typeface="Times New Roman" pitchFamily="18" charset="0"/>
                <a:cs typeface="Times New Roman" pitchFamily="18" charset="0"/>
              </a:rPr>
              <a:t>Domain expertise </a:t>
            </a:r>
            <a:endParaRPr lang="en-US" sz="6200" dirty="0" smtClean="0">
              <a:solidFill>
                <a:srgbClr val="0070C0"/>
              </a:solidFill>
              <a:latin typeface="Times New Roman" pitchFamily="18" charset="0"/>
              <a:cs typeface="Times New Roman" pitchFamily="18" charset="0"/>
            </a:endParaRPr>
          </a:p>
          <a:p>
            <a:pPr algn="ctr"/>
            <a:endParaRPr lang="en-US" sz="2000" b="1"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pPr>
              <a:buNone/>
            </a:pPr>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66888" y="633413"/>
            <a:ext cx="5610225" cy="559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685800"/>
            <a:ext cx="8077200" cy="2308324"/>
          </a:xfrm>
          <a:prstGeom prst="rect">
            <a:avLst/>
          </a:prstGeom>
        </p:spPr>
        <p:txBody>
          <a:bodyPr wrap="square">
            <a:spAutoFit/>
          </a:bodyPr>
          <a:lstStyle/>
          <a:p>
            <a:pPr algn="just"/>
            <a:r>
              <a:rPr lang="en-US" dirty="0" smtClean="0"/>
              <a:t>Osborne hypothesizes that many technical problems which arise during maintenance are due to inadequate management communications and control, and recommends a strategy that includes:</a:t>
            </a:r>
          </a:p>
          <a:p>
            <a:pPr lvl="1" algn="just"/>
            <a:r>
              <a:rPr lang="en-US" dirty="0" smtClean="0"/>
              <a:t>1.the inclusion of maintenance requirements in the change specification;</a:t>
            </a:r>
          </a:p>
          <a:p>
            <a:pPr lvl="1" algn="just"/>
            <a:r>
              <a:rPr lang="en-US" dirty="0" smtClean="0"/>
              <a:t>2.a software quality assurance program which establishes quality assurance requirements;</a:t>
            </a:r>
          </a:p>
          <a:p>
            <a:pPr lvl="1" algn="just"/>
            <a:r>
              <a:rPr lang="en-US" dirty="0" smtClean="0"/>
              <a:t>3.a means of verifying that maintenance goals have been met; performance review to provide feedback to managers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52400"/>
            <a:ext cx="6477000" cy="523220"/>
          </a:xfrm>
          <a:prstGeom prst="rect">
            <a:avLst/>
          </a:prstGeom>
          <a:noFill/>
        </p:spPr>
        <p:txBody>
          <a:bodyPr wrap="square" rtlCol="0">
            <a:spAutoFit/>
          </a:bodyPr>
          <a:lstStyle/>
          <a:p>
            <a:pPr algn="ctr"/>
            <a:r>
              <a:rPr lang="en-US" sz="2800" dirty="0" smtClean="0">
                <a:solidFill>
                  <a:srgbClr val="002060"/>
                </a:solidFill>
              </a:rPr>
              <a:t>Iterative Enhancement Model</a:t>
            </a:r>
            <a:endParaRPr lang="en-US" sz="2800" dirty="0">
              <a:solidFill>
                <a:srgbClr val="002060"/>
              </a:solidFill>
            </a:endParaRPr>
          </a:p>
        </p:txBody>
      </p:sp>
      <p:graphicFrame>
        <p:nvGraphicFramePr>
          <p:cNvPr id="4" name="Diagram 3"/>
          <p:cNvGraphicFramePr/>
          <p:nvPr/>
        </p:nvGraphicFramePr>
        <p:xfrm>
          <a:off x="1524000" y="990600"/>
          <a:ext cx="6096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657600" y="2971800"/>
            <a:ext cx="2057400" cy="830997"/>
          </a:xfrm>
          <a:prstGeom prst="rect">
            <a:avLst/>
          </a:prstGeom>
          <a:noFill/>
        </p:spPr>
        <p:txBody>
          <a:bodyPr wrap="square" rtlCol="0">
            <a:spAutoFit/>
          </a:bodyPr>
          <a:lstStyle/>
          <a:p>
            <a:pPr algn="ctr"/>
            <a:r>
              <a:rPr lang="en-US" sz="2400" dirty="0" smtClean="0">
                <a:solidFill>
                  <a:srgbClr val="7030A0"/>
                </a:solidFill>
              </a:rPr>
              <a:t>It is a three stage cycle</a:t>
            </a:r>
            <a:endParaRPr lang="en-US" sz="2400" dirty="0">
              <a:solidFill>
                <a:srgbClr val="7030A0"/>
              </a:solidFill>
            </a:endParaRPr>
          </a:p>
        </p:txBody>
      </p:sp>
      <p:sp>
        <p:nvSpPr>
          <p:cNvPr id="6" name="Oval Callout 5"/>
          <p:cNvSpPr/>
          <p:nvPr/>
        </p:nvSpPr>
        <p:spPr>
          <a:xfrm>
            <a:off x="0" y="609600"/>
            <a:ext cx="2971800" cy="1752600"/>
          </a:xfrm>
          <a:prstGeom prst="wedgeEllipseCallout">
            <a:avLst>
              <a:gd name="adj1" fmla="val -50060"/>
              <a:gd name="adj2" fmla="val 10612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4800" y="762000"/>
            <a:ext cx="2438400" cy="1477328"/>
          </a:xfrm>
          <a:prstGeom prst="rect">
            <a:avLst/>
          </a:prstGeom>
          <a:noFill/>
        </p:spPr>
        <p:txBody>
          <a:bodyPr wrap="square" rtlCol="0">
            <a:spAutoFit/>
          </a:bodyPr>
          <a:lstStyle/>
          <a:p>
            <a:pPr algn="ctr"/>
            <a:r>
              <a:rPr lang="en-US" dirty="0" smtClean="0">
                <a:solidFill>
                  <a:srgbClr val="7030A0"/>
                </a:solidFill>
              </a:rPr>
              <a:t>This model requires complete documentation as starting point of each iteration</a:t>
            </a:r>
            <a:endParaRPr lang="en-US" dirty="0">
              <a:solidFill>
                <a:srgbClr val="7030A0"/>
              </a:solidFill>
            </a:endParaRPr>
          </a:p>
        </p:txBody>
      </p:sp>
      <p:sp>
        <p:nvSpPr>
          <p:cNvPr id="8" name="Oval Callout 7"/>
          <p:cNvSpPr/>
          <p:nvPr/>
        </p:nvSpPr>
        <p:spPr>
          <a:xfrm>
            <a:off x="6629400" y="1219200"/>
            <a:ext cx="2133600" cy="1752600"/>
          </a:xfrm>
          <a:prstGeom prst="wedgeEllipseCallout">
            <a:avLst>
              <a:gd name="adj1" fmla="val 76187"/>
              <a:gd name="adj2" fmla="val 513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781800" y="1524000"/>
            <a:ext cx="1828800" cy="1200329"/>
          </a:xfrm>
          <a:prstGeom prst="rect">
            <a:avLst/>
          </a:prstGeom>
          <a:noFill/>
        </p:spPr>
        <p:txBody>
          <a:bodyPr wrap="square" rtlCol="0">
            <a:spAutoFit/>
          </a:bodyPr>
          <a:lstStyle/>
          <a:p>
            <a:pPr algn="ctr"/>
            <a:r>
              <a:rPr lang="en-US" dirty="0" smtClean="0">
                <a:solidFill>
                  <a:srgbClr val="7030A0"/>
                </a:solidFill>
              </a:rPr>
              <a:t>It is similar to evolutionary development paradigm</a:t>
            </a:r>
            <a:endParaRPr lang="en-US" dirty="0">
              <a:solidFill>
                <a:srgbClr val="7030A0"/>
              </a:solidFill>
            </a:endParaRPr>
          </a:p>
        </p:txBody>
      </p:sp>
      <p:sp>
        <p:nvSpPr>
          <p:cNvPr id="10" name="TextBox 9"/>
          <p:cNvSpPr txBox="1"/>
          <p:nvPr/>
        </p:nvSpPr>
        <p:spPr>
          <a:xfrm>
            <a:off x="457200" y="5791200"/>
            <a:ext cx="8382000" cy="923330"/>
          </a:xfrm>
          <a:prstGeom prst="rect">
            <a:avLst/>
          </a:prstGeom>
          <a:noFill/>
        </p:spPr>
        <p:txBody>
          <a:bodyPr wrap="square" rtlCol="0">
            <a:spAutoFit/>
          </a:bodyPr>
          <a:lstStyle/>
          <a:p>
            <a:pPr algn="ctr"/>
            <a:r>
              <a:rPr lang="en-US" dirty="0" smtClean="0"/>
              <a:t>Existing documentation for each stage is: </a:t>
            </a:r>
          </a:p>
          <a:p>
            <a:pPr algn="ctr"/>
            <a:r>
              <a:rPr lang="en-US" dirty="0" smtClean="0"/>
              <a:t>- </a:t>
            </a:r>
            <a:r>
              <a:rPr lang="en-US" dirty="0" smtClean="0">
                <a:solidFill>
                  <a:srgbClr val="7030A0"/>
                </a:solidFill>
              </a:rPr>
              <a:t>Requirement documentation, Design Documentation, Source code documentation, &amp; Test documentation</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14400" y="609600"/>
            <a:ext cx="7467600" cy="5562600"/>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002060"/>
                </a:solidFill>
                <a:latin typeface="Times New Roman" pitchFamily="18" charset="0"/>
                <a:cs typeface="Times New Roman" pitchFamily="18" charset="0"/>
              </a:rPr>
              <a:t> Iterative Enhancement Model</a:t>
            </a: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r>
              <a:rPr lang="en-US" dirty="0" smtClean="0">
                <a:solidFill>
                  <a:schemeClr val="tx1"/>
                </a:solidFill>
                <a:latin typeface="Times New Roman" pitchFamily="18" charset="0"/>
                <a:cs typeface="Times New Roman" pitchFamily="18" charset="0"/>
              </a:rPr>
              <a:t> </a:t>
            </a: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6" name="Rounded Rectangle 5"/>
          <p:cNvSpPr/>
          <p:nvPr/>
        </p:nvSpPr>
        <p:spPr>
          <a:xfrm>
            <a:off x="152400" y="228600"/>
            <a:ext cx="8839200" cy="6172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marL="457200" indent="-457200" algn="just">
              <a:buFont typeface="Arial" pitchFamily="34" charset="0"/>
              <a:buChar char="•"/>
              <a:defRPr/>
            </a:pPr>
            <a:r>
              <a:rPr lang="en-US" sz="2000" dirty="0" smtClean="0">
                <a:solidFill>
                  <a:schemeClr val="tx1"/>
                </a:solidFill>
                <a:latin typeface="Times New Roman" pitchFamily="18" charset="0"/>
                <a:cs typeface="Times New Roman" pitchFamily="18" charset="0"/>
              </a:rPr>
              <a:t>A </a:t>
            </a:r>
            <a:r>
              <a:rPr lang="en-US" sz="2000" dirty="0">
                <a:solidFill>
                  <a:schemeClr val="tx1"/>
                </a:solidFill>
                <a:latin typeface="Times New Roman" pitchFamily="18" charset="0"/>
                <a:cs typeface="Times New Roman" pitchFamily="18" charset="0"/>
              </a:rPr>
              <a:t>product release is the process of launching a new product or feature set into the market.</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Releases can happen frequently (daily or weekly) or just occasionally (quarterly or annually).</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Your release rhythm will depend on a few factors, including where your product business is in its market lifecycle and your available resources.</a:t>
            </a:r>
          </a:p>
          <a:p>
            <a:pPr marL="342900" indent="-342900">
              <a:buFont typeface="Arial" pitchFamily="34" charset="0"/>
              <a:buChar char="•"/>
              <a:defRPr/>
            </a:pPr>
            <a:r>
              <a:rPr lang="en-US" sz="2000" dirty="0">
                <a:solidFill>
                  <a:schemeClr val="tx1"/>
                </a:solidFill>
                <a:latin typeface="Times New Roman" pitchFamily="18" charset="0"/>
                <a:cs typeface="Times New Roman" pitchFamily="18" charset="0"/>
              </a:rPr>
              <a:t>There are many reasons for releasing product. Here’s just a few:</a:t>
            </a:r>
          </a:p>
          <a:p>
            <a:pPr marL="342900" indent="-342900">
              <a:buFont typeface="Arial" pitchFamily="34" charset="0"/>
              <a:buChar char="•"/>
              <a:defRPr/>
            </a:pPr>
            <a:r>
              <a:rPr lang="en-US" sz="2000" dirty="0">
                <a:solidFill>
                  <a:schemeClr val="tx1"/>
                </a:solidFill>
                <a:latin typeface="Times New Roman" pitchFamily="18" charset="0"/>
                <a:cs typeface="Times New Roman" pitchFamily="18" charset="0"/>
              </a:rPr>
              <a:t>You’re releasing an existing product onto a new platform (such as Android)</a:t>
            </a:r>
          </a:p>
          <a:p>
            <a:pPr marL="342900" indent="-342900">
              <a:buFont typeface="Arial" pitchFamily="34" charset="0"/>
              <a:buChar char="•"/>
              <a:defRPr/>
            </a:pPr>
            <a:r>
              <a:rPr lang="en-US" sz="2000" dirty="0">
                <a:solidFill>
                  <a:schemeClr val="tx1"/>
                </a:solidFill>
                <a:latin typeface="Times New Roman" pitchFamily="18" charset="0"/>
                <a:cs typeface="Times New Roman" pitchFamily="18" charset="0"/>
              </a:rPr>
              <a:t>You’re releasing a new idea into market for the first time</a:t>
            </a:r>
          </a:p>
          <a:p>
            <a:pPr marL="342900" indent="-342900">
              <a:buFont typeface="Arial" pitchFamily="34" charset="0"/>
              <a:buChar char="•"/>
              <a:defRPr/>
            </a:pPr>
            <a:r>
              <a:rPr lang="en-US" sz="2000" dirty="0">
                <a:solidFill>
                  <a:schemeClr val="tx1"/>
                </a:solidFill>
                <a:latin typeface="Times New Roman" pitchFamily="18" charset="0"/>
                <a:cs typeface="Times New Roman" pitchFamily="18" charset="0"/>
              </a:rPr>
              <a:t>You’re releasing an existing product onto a new platform (such as Android)</a:t>
            </a:r>
          </a:p>
          <a:p>
            <a:pPr marL="342900" indent="-342900">
              <a:buFont typeface="Arial" pitchFamily="34" charset="0"/>
              <a:buChar char="•"/>
              <a:defRPr/>
            </a:pPr>
            <a:r>
              <a:rPr lang="en-US" sz="2000" dirty="0">
                <a:solidFill>
                  <a:schemeClr val="tx1"/>
                </a:solidFill>
                <a:latin typeface="Times New Roman" pitchFamily="18" charset="0"/>
                <a:cs typeface="Times New Roman" pitchFamily="18" charset="0"/>
              </a:rPr>
              <a:t>You’re introducing new features to current customers</a:t>
            </a:r>
          </a:p>
          <a:p>
            <a:pPr marL="342900" indent="-342900">
              <a:buFont typeface="Arial" pitchFamily="34" charset="0"/>
              <a:buChar char="•"/>
              <a:defRPr/>
            </a:pPr>
            <a:r>
              <a:rPr lang="en-US" sz="2000" dirty="0">
                <a:solidFill>
                  <a:schemeClr val="tx1"/>
                </a:solidFill>
                <a:latin typeface="Times New Roman" pitchFamily="18" charset="0"/>
                <a:cs typeface="Times New Roman" pitchFamily="18" charset="0"/>
              </a:rPr>
              <a:t>You’re introducing new features to new or different customer segments</a:t>
            </a:r>
          </a:p>
          <a:p>
            <a:pPr marL="342900" indent="-342900">
              <a:buFont typeface="Arial" pitchFamily="34" charset="0"/>
              <a:buChar char="•"/>
              <a:defRPr/>
            </a:pPr>
            <a:r>
              <a:rPr lang="en-US" sz="2000" dirty="0">
                <a:solidFill>
                  <a:schemeClr val="tx1"/>
                </a:solidFill>
                <a:latin typeface="Times New Roman" pitchFamily="18" charset="0"/>
                <a:cs typeface="Times New Roman" pitchFamily="18" charset="0"/>
              </a:rPr>
              <a:t>You’re re-releasing your current product using different technology (often called “re-</a:t>
            </a:r>
            <a:r>
              <a:rPr lang="en-US" sz="2000" dirty="0" err="1">
                <a:solidFill>
                  <a:schemeClr val="tx1"/>
                </a:solidFill>
                <a:latin typeface="Times New Roman" pitchFamily="18" charset="0"/>
                <a:cs typeface="Times New Roman" pitchFamily="18" charset="0"/>
              </a:rPr>
              <a:t>platforming</a:t>
            </a:r>
            <a:r>
              <a:rPr lang="en-US" sz="2000" dirty="0">
                <a:solidFill>
                  <a:schemeClr val="tx1"/>
                </a:solidFill>
                <a:latin typeface="Times New Roman" pitchFamily="18" charset="0"/>
                <a:cs typeface="Times New Roman" pitchFamily="18" charset="0"/>
              </a:rPr>
              <a:t>”)</a:t>
            </a: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spTree>
    <p:extLst>
      <p:ext uri="{BB962C8B-B14F-4D97-AF65-F5344CB8AC3E}">
        <p14:creationId xmlns:p14="http://schemas.microsoft.com/office/powerpoint/2010/main" xmlns="" val="24842970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pPr algn="ctr"/>
            <a:r>
              <a:rPr lang="en-US" dirty="0" smtClean="0">
                <a:solidFill>
                  <a:srgbClr val="002060"/>
                </a:solidFill>
              </a:rPr>
              <a:t>The Reuse-Oriented Model</a:t>
            </a:r>
            <a:endParaRPr lang="en-US" dirty="0">
              <a:solidFill>
                <a:srgbClr val="002060"/>
              </a:solidFill>
            </a:endParaRPr>
          </a:p>
        </p:txBody>
      </p:sp>
      <p:sp>
        <p:nvSpPr>
          <p:cNvPr id="4" name="Flowchart: Alternate Process 3"/>
          <p:cNvSpPr/>
          <p:nvPr/>
        </p:nvSpPr>
        <p:spPr>
          <a:xfrm>
            <a:off x="457200" y="1066800"/>
            <a:ext cx="8077200" cy="487680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1066800" y="1143000"/>
            <a:ext cx="7010400" cy="4419600"/>
          </a:xfrm>
        </p:spPr>
        <p:txBody>
          <a:bodyPr>
            <a:normAutofit/>
          </a:bodyPr>
          <a:lstStyle/>
          <a:p>
            <a:r>
              <a:rPr lang="en-US" sz="3200" dirty="0" smtClean="0">
                <a:solidFill>
                  <a:srgbClr val="002060"/>
                </a:solidFill>
              </a:rPr>
              <a:t>Maintenance is viewed as the activity involving the reuse of existing program components.</a:t>
            </a:r>
          </a:p>
          <a:p>
            <a:r>
              <a:rPr lang="en-US" sz="3200" dirty="0" smtClean="0">
                <a:solidFill>
                  <a:srgbClr val="0070C0"/>
                </a:solidFill>
              </a:rPr>
              <a:t>It builds a component library for reusing requirements, design, source code, and test-data.</a:t>
            </a:r>
          </a:p>
          <a:p>
            <a:r>
              <a:rPr lang="en-US" sz="3200" dirty="0" smtClean="0">
                <a:solidFill>
                  <a:srgbClr val="002060"/>
                </a:solidFill>
              </a:rPr>
              <a:t>A detailed framework is required for classification of components for reuse.</a:t>
            </a: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p:cNvSpPr/>
          <p:nvPr/>
        </p:nvSpPr>
        <p:spPr>
          <a:xfrm>
            <a:off x="3200400" y="1143000"/>
            <a:ext cx="1143000" cy="426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62000" y="304800"/>
            <a:ext cx="7162800" cy="5562600"/>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latin typeface="Times New Roman" pitchFamily="18" charset="0"/>
              <a:cs typeface="Times New Roman" pitchFamily="18" charset="0"/>
            </a:endParaRPr>
          </a:p>
          <a:p>
            <a:pPr algn="ctr"/>
            <a:endParaRPr lang="en-US" sz="1600" dirty="0" smtClean="0">
              <a:solidFill>
                <a:schemeClr val="tx1"/>
              </a:solidFill>
              <a:latin typeface="Times New Roman" pitchFamily="18" charset="0"/>
              <a:cs typeface="Times New Roman" pitchFamily="18" charset="0"/>
            </a:endParaRPr>
          </a:p>
          <a:p>
            <a:pPr algn="ctr"/>
            <a:endParaRPr lang="en-US" sz="1600" dirty="0" smtClean="0">
              <a:solidFill>
                <a:schemeClr val="tx1"/>
              </a:solidFill>
              <a:latin typeface="Times New Roman" pitchFamily="18" charset="0"/>
              <a:cs typeface="Times New Roman" pitchFamily="18" charset="0"/>
            </a:endParaRPr>
          </a:p>
          <a:p>
            <a:pPr algn="ctr"/>
            <a:endParaRPr lang="en-US" sz="1600" dirty="0" smtClean="0">
              <a:solidFill>
                <a:schemeClr val="tx1"/>
              </a:solidFill>
              <a:latin typeface="Times New Roman" pitchFamily="18" charset="0"/>
              <a:cs typeface="Times New Roman" pitchFamily="18" charset="0"/>
            </a:endParaRPr>
          </a:p>
          <a:p>
            <a:pPr algn="ctr"/>
            <a:endParaRPr lang="en-US" sz="1600" dirty="0" smtClean="0">
              <a:solidFill>
                <a:schemeClr val="tx1"/>
              </a:solidFill>
              <a:latin typeface="Times New Roman" pitchFamily="18" charset="0"/>
              <a:cs typeface="Times New Roman" pitchFamily="18" charset="0"/>
            </a:endParaRPr>
          </a:p>
          <a:p>
            <a:pPr algn="ctr"/>
            <a:endParaRPr lang="en-US" sz="1600"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a:p>
            <a:pPr algn="ctr"/>
            <a:endParaRPr lang="en-US" dirty="0" smtClean="0">
              <a:solidFill>
                <a:schemeClr val="tx1"/>
              </a:solidFill>
              <a:latin typeface="Times New Roman" pitchFamily="18" charset="0"/>
              <a:cs typeface="Times New Roman" pitchFamily="18" charset="0"/>
            </a:endParaRPr>
          </a:p>
        </p:txBody>
      </p:sp>
      <p:sp>
        <p:nvSpPr>
          <p:cNvPr id="3" name="TextBox 2"/>
          <p:cNvSpPr txBox="1"/>
          <p:nvPr/>
        </p:nvSpPr>
        <p:spPr>
          <a:xfrm>
            <a:off x="2438400" y="381000"/>
            <a:ext cx="2971800" cy="738664"/>
          </a:xfrm>
          <a:prstGeom prst="rect">
            <a:avLst/>
          </a:prstGeom>
          <a:noFill/>
        </p:spPr>
        <p:txBody>
          <a:bodyPr wrap="square" rtlCol="0">
            <a:spAutoFit/>
          </a:bodyPr>
          <a:lstStyle/>
          <a:p>
            <a:r>
              <a:rPr lang="en-US" sz="2400" dirty="0" smtClean="0">
                <a:solidFill>
                  <a:srgbClr val="7030A0"/>
                </a:solidFill>
                <a:latin typeface="Times New Roman" pitchFamily="18" charset="0"/>
                <a:cs typeface="Times New Roman" pitchFamily="18" charset="0"/>
              </a:rPr>
              <a:t>Reuse-oriented Model</a:t>
            </a:r>
            <a:endParaRPr lang="en-US" sz="1600" dirty="0" smtClean="0">
              <a:solidFill>
                <a:srgbClr val="7030A0"/>
              </a:solidFill>
              <a:latin typeface="Times New Roman" pitchFamily="18" charset="0"/>
              <a:cs typeface="Times New Roman" pitchFamily="18" charset="0"/>
            </a:endParaRPr>
          </a:p>
          <a:p>
            <a:endParaRPr lang="en-US" dirty="0">
              <a:solidFill>
                <a:srgbClr val="7030A0"/>
              </a:solidFill>
            </a:endParaRPr>
          </a:p>
        </p:txBody>
      </p:sp>
      <p:sp>
        <p:nvSpPr>
          <p:cNvPr id="8" name="Flowchart: Alternate Process 7"/>
          <p:cNvSpPr/>
          <p:nvPr/>
        </p:nvSpPr>
        <p:spPr>
          <a:xfrm>
            <a:off x="3124200" y="1066800"/>
            <a:ext cx="1295400" cy="4343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5400000">
            <a:off x="1409701" y="2293948"/>
            <a:ext cx="4724398" cy="1508105"/>
          </a:xfrm>
          <a:prstGeom prst="rect">
            <a:avLst/>
          </a:prstGeom>
          <a:noFill/>
        </p:spPr>
        <p:txBody>
          <a:bodyPr wrap="square" rtlCol="0">
            <a:spAutoFit/>
          </a:bodyPr>
          <a:lstStyle/>
          <a:p>
            <a:r>
              <a:rPr lang="en-US" sz="2400" b="1" spc="300" dirty="0" smtClean="0">
                <a:solidFill>
                  <a:srgbClr val="FFC000"/>
                </a:solidFill>
              </a:rPr>
              <a:t>     </a:t>
            </a:r>
          </a:p>
          <a:p>
            <a:r>
              <a:rPr lang="en-US" sz="3200" b="1" dirty="0" smtClean="0">
                <a:solidFill>
                  <a:srgbClr val="FFC000"/>
                </a:solidFill>
              </a:rPr>
              <a:t>       Component Library</a:t>
            </a:r>
          </a:p>
          <a:p>
            <a:endParaRPr lang="en-US" sz="3600" b="1" dirty="0">
              <a:solidFill>
                <a:srgbClr val="FFC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15112"/>
          </a:xfrm>
        </p:spPr>
        <p:txBody>
          <a:bodyPr>
            <a:noAutofit/>
          </a:bodyPr>
          <a:lstStyle/>
          <a:p>
            <a:pPr algn="ctr"/>
            <a:r>
              <a:rPr lang="en-US" sz="3200" dirty="0" smtClean="0">
                <a:solidFill>
                  <a:srgbClr val="7030A0"/>
                </a:solidFill>
              </a:rPr>
              <a:t>The Reuse-oriented Model has 4 main steps:</a:t>
            </a:r>
            <a:endParaRPr lang="en-US" sz="3200" dirty="0">
              <a:solidFill>
                <a:srgbClr val="7030A0"/>
              </a:solidFill>
            </a:endParaRPr>
          </a:p>
        </p:txBody>
      </p:sp>
      <p:sp>
        <p:nvSpPr>
          <p:cNvPr id="4" name="Content Placeholder 3"/>
          <p:cNvSpPr>
            <a:spLocks noGrp="1"/>
          </p:cNvSpPr>
          <p:nvPr>
            <p:ph idx="1"/>
          </p:nvPr>
        </p:nvSpPr>
        <p:spPr>
          <a:xfrm>
            <a:off x="457200" y="1600200"/>
            <a:ext cx="8229600" cy="441960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endParaRPr lang="en-US" sz="2800" dirty="0" smtClean="0">
              <a:solidFill>
                <a:srgbClr val="002060"/>
              </a:solidFill>
            </a:endParaRPr>
          </a:p>
          <a:p>
            <a:r>
              <a:rPr lang="en-US" sz="2800" dirty="0" smtClean="0">
                <a:solidFill>
                  <a:srgbClr val="002060"/>
                </a:solidFill>
              </a:rPr>
              <a:t>Identifying the parts of the old system which have the potential for reuse,</a:t>
            </a:r>
          </a:p>
          <a:p>
            <a:r>
              <a:rPr lang="en-US" sz="2800" dirty="0" smtClean="0">
                <a:solidFill>
                  <a:srgbClr val="0070C0"/>
                </a:solidFill>
              </a:rPr>
              <a:t>Fully understanding the system parts,</a:t>
            </a:r>
          </a:p>
          <a:p>
            <a:r>
              <a:rPr lang="en-US" sz="2800" dirty="0" smtClean="0">
                <a:solidFill>
                  <a:srgbClr val="002060"/>
                </a:solidFill>
              </a:rPr>
              <a:t>Modifying the old system parts according to the new requirements, and</a:t>
            </a:r>
          </a:p>
          <a:p>
            <a:r>
              <a:rPr lang="en-US" sz="2800" dirty="0" smtClean="0">
                <a:solidFill>
                  <a:srgbClr val="0070C0"/>
                </a:solidFill>
              </a:rPr>
              <a:t>Integrating the modified parts into the new system.</a:t>
            </a:r>
          </a:p>
          <a:p>
            <a:endParaRPr lang="en-US" dirty="0" smtClean="0">
              <a:solidFill>
                <a:srgbClr val="002060"/>
              </a:solidFill>
            </a:endParaRP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study</a:t>
            </a:r>
            <a:endParaRPr lang="en-US" dirty="0"/>
          </a:p>
        </p:txBody>
      </p:sp>
      <p:pic>
        <p:nvPicPr>
          <p:cNvPr id="4" name="Content Placeholder 3"/>
          <p:cNvPicPr>
            <a:picLocks noGrp="1" noChangeAspect="1"/>
          </p:cNvPicPr>
          <p:nvPr>
            <p:ph idx="1"/>
          </p:nvPr>
        </p:nvPicPr>
        <p:blipFill>
          <a:blip r:embed="rId2"/>
          <a:stretch>
            <a:fillRect/>
          </a:stretch>
        </p:blipFill>
        <p:spPr>
          <a:xfrm>
            <a:off x="928687" y="2177256"/>
            <a:ext cx="7286625" cy="3371850"/>
          </a:xfrm>
          <a:prstGeom prst="rect">
            <a:avLst/>
          </a:prstGeom>
        </p:spPr>
      </p:pic>
    </p:spTree>
    <p:extLst>
      <p:ext uri="{BB962C8B-B14F-4D97-AF65-F5344CB8AC3E}">
        <p14:creationId xmlns:p14="http://schemas.microsoft.com/office/powerpoint/2010/main" xmlns="" val="40262595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study2</a:t>
            </a:r>
            <a:endParaRPr lang="en-US" dirty="0"/>
          </a:p>
        </p:txBody>
      </p:sp>
      <p:pic>
        <p:nvPicPr>
          <p:cNvPr id="4" name="Content Placeholder 3"/>
          <p:cNvPicPr>
            <a:picLocks noGrp="1" noChangeAspect="1"/>
          </p:cNvPicPr>
          <p:nvPr>
            <p:ph idx="1"/>
          </p:nvPr>
        </p:nvPicPr>
        <p:blipFill>
          <a:blip r:embed="rId2"/>
          <a:stretch>
            <a:fillRect/>
          </a:stretch>
        </p:blipFill>
        <p:spPr>
          <a:xfrm>
            <a:off x="1219200" y="1600200"/>
            <a:ext cx="5943600" cy="4525963"/>
          </a:xfrm>
          <a:prstGeom prst="rect">
            <a:avLst/>
          </a:prstGeom>
        </p:spPr>
      </p:pic>
    </p:spTree>
    <p:extLst>
      <p:ext uri="{BB962C8B-B14F-4D97-AF65-F5344CB8AC3E}">
        <p14:creationId xmlns:p14="http://schemas.microsoft.com/office/powerpoint/2010/main" xmlns="" val="4933576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study 2 continuation</a:t>
            </a:r>
            <a:endParaRPr lang="en-US" dirty="0"/>
          </a:p>
        </p:txBody>
      </p:sp>
      <p:pic>
        <p:nvPicPr>
          <p:cNvPr id="4" name="Content Placeholder 3"/>
          <p:cNvPicPr>
            <a:picLocks noGrp="1" noChangeAspect="1"/>
          </p:cNvPicPr>
          <p:nvPr>
            <p:ph idx="1"/>
          </p:nvPr>
        </p:nvPicPr>
        <p:blipFill>
          <a:blip r:embed="rId2"/>
          <a:stretch>
            <a:fillRect/>
          </a:stretch>
        </p:blipFill>
        <p:spPr>
          <a:xfrm>
            <a:off x="273368" y="1600200"/>
            <a:ext cx="8413432" cy="3305969"/>
          </a:xfrm>
          <a:prstGeom prst="rect">
            <a:avLst/>
          </a:prstGeom>
        </p:spPr>
      </p:pic>
    </p:spTree>
    <p:extLst>
      <p:ext uri="{BB962C8B-B14F-4D97-AF65-F5344CB8AC3E}">
        <p14:creationId xmlns:p14="http://schemas.microsoft.com/office/powerpoint/2010/main" xmlns="" val="14964228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Casestudy</a:t>
            </a:r>
            <a:r>
              <a:rPr lang="en-IN" dirty="0" smtClean="0"/>
              <a:t> 3</a:t>
            </a:r>
            <a:endParaRPr lang="en-US" dirty="0"/>
          </a:p>
        </p:txBody>
      </p:sp>
      <p:pic>
        <p:nvPicPr>
          <p:cNvPr id="4" name="Content Placeholder 3"/>
          <p:cNvPicPr>
            <a:picLocks noGrp="1" noChangeAspect="1"/>
          </p:cNvPicPr>
          <p:nvPr>
            <p:ph idx="1"/>
          </p:nvPr>
        </p:nvPicPr>
        <p:blipFill>
          <a:blip r:embed="rId2"/>
          <a:stretch>
            <a:fillRect/>
          </a:stretch>
        </p:blipFill>
        <p:spPr>
          <a:xfrm>
            <a:off x="423081" y="1524000"/>
            <a:ext cx="7864386" cy="4163499"/>
          </a:xfrm>
          <a:prstGeom prst="rect">
            <a:avLst/>
          </a:prstGeom>
        </p:spPr>
      </p:pic>
    </p:spTree>
    <p:extLst>
      <p:ext uri="{BB962C8B-B14F-4D97-AF65-F5344CB8AC3E}">
        <p14:creationId xmlns:p14="http://schemas.microsoft.com/office/powerpoint/2010/main" xmlns="" val="35280711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Casestudy</a:t>
            </a:r>
            <a:r>
              <a:rPr lang="en-IN" smtClean="0"/>
              <a:t> 4</a:t>
            </a:r>
            <a:endParaRPr lang="en-US"/>
          </a:p>
        </p:txBody>
      </p:sp>
      <p:pic>
        <p:nvPicPr>
          <p:cNvPr id="4" name="Content Placeholder 3"/>
          <p:cNvPicPr>
            <a:picLocks noGrp="1" noChangeAspect="1"/>
          </p:cNvPicPr>
          <p:nvPr>
            <p:ph idx="1"/>
          </p:nvPr>
        </p:nvPicPr>
        <p:blipFill>
          <a:blip r:embed="rId2"/>
          <a:stretch>
            <a:fillRect/>
          </a:stretch>
        </p:blipFill>
        <p:spPr>
          <a:xfrm>
            <a:off x="1600200" y="1600200"/>
            <a:ext cx="6400800" cy="4525963"/>
          </a:xfrm>
          <a:prstGeom prst="rect">
            <a:avLst/>
          </a:prstGeom>
        </p:spPr>
      </p:pic>
    </p:spTree>
    <p:extLst>
      <p:ext uri="{BB962C8B-B14F-4D97-AF65-F5344CB8AC3E}">
        <p14:creationId xmlns:p14="http://schemas.microsoft.com/office/powerpoint/2010/main" xmlns="" val="30339107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609600"/>
            <a:ext cx="82296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r>
              <a:rPr lang="en-US" sz="3200" b="1" dirty="0" smtClean="0">
                <a:solidFill>
                  <a:srgbClr val="002060"/>
                </a:solidFill>
                <a:latin typeface="Times New Roman" pitchFamily="18" charset="0"/>
                <a:cs typeface="Times New Roman" pitchFamily="18" charset="0"/>
              </a:rPr>
              <a:t>THANK YOU</a:t>
            </a:r>
          </a:p>
          <a:p>
            <a:pPr algn="ctr"/>
            <a:endParaRPr lang="en-US" b="1" dirty="0" smtClean="0">
              <a:solidFill>
                <a:srgbClr val="002060"/>
              </a:solidFill>
              <a:latin typeface="Times New Roman" pitchFamily="18" charset="0"/>
              <a:cs typeface="Times New Roman" pitchFamily="18" charset="0"/>
            </a:endParaRP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spTree>
    <p:extLst>
      <p:ext uri="{BB962C8B-B14F-4D97-AF65-F5344CB8AC3E}">
        <p14:creationId xmlns:p14="http://schemas.microsoft.com/office/powerpoint/2010/main" xmlns="" val="2240721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400" y="609600"/>
            <a:ext cx="8229600" cy="5791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r>
              <a:rPr lang="en-US" sz="2400" b="1" dirty="0" smtClean="0">
                <a:solidFill>
                  <a:schemeClr val="tx1"/>
                </a:solidFill>
                <a:latin typeface="Times New Roman" pitchFamily="18" charset="0"/>
                <a:cs typeface="Times New Roman" pitchFamily="18" charset="0"/>
              </a:rPr>
              <a:t>Release Planning</a:t>
            </a:r>
          </a:p>
          <a:p>
            <a:pPr algn="just">
              <a:defRPr/>
            </a:pPr>
            <a:r>
              <a:rPr lang="en-US" dirty="0" smtClean="0">
                <a:solidFill>
                  <a:schemeClr val="tx1"/>
                </a:solidFill>
                <a:latin typeface="Times New Roman" pitchFamily="18" charset="0"/>
                <a:cs typeface="Times New Roman" pitchFamily="18" charset="0"/>
              </a:rPr>
              <a:t>A </a:t>
            </a:r>
            <a:r>
              <a:rPr lang="en-US" dirty="0">
                <a:solidFill>
                  <a:schemeClr val="tx1"/>
                </a:solidFill>
                <a:latin typeface="Times New Roman" pitchFamily="18" charset="0"/>
                <a:cs typeface="Times New Roman" pitchFamily="18" charset="0"/>
              </a:rPr>
              <a:t>release planning session is a descendent of the product roadmap. That means that the company should first decide what initiatives it wants to deliver on (and when) and then set aside time to plan each (major) product release.</a:t>
            </a:r>
          </a:p>
          <a:p>
            <a:pPr>
              <a:defRPr/>
            </a:pPr>
            <a:r>
              <a:rPr lang="en-US" dirty="0">
                <a:solidFill>
                  <a:schemeClr val="tx1"/>
                </a:solidFill>
                <a:latin typeface="Times New Roman" pitchFamily="18" charset="0"/>
                <a:cs typeface="Times New Roman" pitchFamily="18" charset="0"/>
              </a:rPr>
              <a:t>Start your release planning session by revisiting or discussing why the release matters.</a:t>
            </a:r>
          </a:p>
          <a:p>
            <a:pPr>
              <a:defRPr/>
            </a:pPr>
            <a:r>
              <a:rPr lang="en-US" dirty="0">
                <a:solidFill>
                  <a:schemeClr val="tx1"/>
                </a:solidFill>
                <a:latin typeface="Times New Roman" pitchFamily="18" charset="0"/>
                <a:cs typeface="Times New Roman" pitchFamily="18" charset="0"/>
              </a:rPr>
              <a:t>What do you hope will happen for the business once the product has been released?</a:t>
            </a:r>
          </a:p>
          <a:p>
            <a:pPr>
              <a:defRPr/>
            </a:pPr>
            <a:r>
              <a:rPr lang="en-US" dirty="0">
                <a:solidFill>
                  <a:schemeClr val="tx1"/>
                </a:solidFill>
                <a:latin typeface="Times New Roman" pitchFamily="18" charset="0"/>
                <a:cs typeface="Times New Roman" pitchFamily="18" charset="0"/>
              </a:rPr>
              <a:t>By when?</a:t>
            </a:r>
          </a:p>
          <a:p>
            <a:pPr>
              <a:defRPr/>
            </a:pPr>
            <a:r>
              <a:rPr lang="en-US" dirty="0">
                <a:solidFill>
                  <a:schemeClr val="tx1"/>
                </a:solidFill>
                <a:latin typeface="Times New Roman" pitchFamily="18" charset="0"/>
                <a:cs typeface="Times New Roman" pitchFamily="18" charset="0"/>
              </a:rPr>
              <a:t>How will you measure that success?</a:t>
            </a:r>
          </a:p>
          <a:p>
            <a:pPr>
              <a:defRPr/>
            </a:pPr>
            <a:r>
              <a:rPr lang="en-US" dirty="0">
                <a:solidFill>
                  <a:schemeClr val="tx1"/>
                </a:solidFill>
                <a:latin typeface="Times New Roman" pitchFamily="18" charset="0"/>
                <a:cs typeface="Times New Roman" pitchFamily="18" charset="0"/>
              </a:rPr>
              <a:t>Take care to assess team alignment at this stage. Is everybody in agreement about why we’re doing this?</a:t>
            </a:r>
          </a:p>
          <a:p>
            <a:pPr>
              <a:defRPr/>
            </a:pPr>
            <a:r>
              <a:rPr lang="en-US" dirty="0">
                <a:solidFill>
                  <a:schemeClr val="tx1"/>
                </a:solidFill>
                <a:latin typeface="Times New Roman" pitchFamily="18" charset="0"/>
                <a:cs typeface="Times New Roman" pitchFamily="18" charset="0"/>
              </a:rPr>
              <a:t>The release planning session is an opportunity to get buy-in from your team. This is especially important given that most of the attendees will lead the efforts of actually building the product.</a:t>
            </a: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spTree>
    <p:extLst>
      <p:ext uri="{BB962C8B-B14F-4D97-AF65-F5344CB8AC3E}">
        <p14:creationId xmlns:p14="http://schemas.microsoft.com/office/powerpoint/2010/main" xmlns="" val="1581414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 y="152400"/>
            <a:ext cx="8915400" cy="6248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sz="2400" b="1" dirty="0">
              <a:solidFill>
                <a:schemeClr val="tx1"/>
              </a:solidFill>
              <a:latin typeface="Times New Roman" pitchFamily="18" charset="0"/>
              <a:cs typeface="Times New Roman" pitchFamily="18" charset="0"/>
            </a:endParaRPr>
          </a:p>
          <a:p>
            <a:pPr algn="ctr"/>
            <a:r>
              <a:rPr lang="en-US" sz="2400" b="1" dirty="0">
                <a:solidFill>
                  <a:schemeClr val="tx1"/>
                </a:solidFill>
                <a:latin typeface="Times New Roman" pitchFamily="18" charset="0"/>
                <a:cs typeface="Times New Roman" pitchFamily="18" charset="0"/>
              </a:rPr>
              <a:t>Product Release Management</a:t>
            </a:r>
            <a:endParaRPr lang="en-US" sz="2400" b="1" dirty="0" smtClean="0">
              <a:solidFill>
                <a:schemeClr val="tx1"/>
              </a:solidFill>
              <a:latin typeface="Times New Roman" pitchFamily="18" charset="0"/>
              <a:cs typeface="Times New Roman" pitchFamily="18" charset="0"/>
            </a:endParaRPr>
          </a:p>
          <a:p>
            <a:pPr algn="just"/>
            <a:r>
              <a:rPr lang="en-US" dirty="0">
                <a:latin typeface="Times New Roman" pitchFamily="18" charset="0"/>
                <a:cs typeface="Times New Roman" pitchFamily="18" charset="0"/>
              </a:rPr>
              <a:t>A </a:t>
            </a:r>
            <a:r>
              <a:rPr lang="en-US" dirty="0" smtClean="0">
                <a:solidFill>
                  <a:schemeClr val="tx1"/>
                </a:solidFill>
                <a:latin typeface="Times New Roman" pitchFamily="18" charset="0"/>
                <a:cs typeface="Times New Roman" pitchFamily="18" charset="0"/>
              </a:rPr>
              <a:t>Release </a:t>
            </a:r>
            <a:r>
              <a:rPr lang="en-US" dirty="0">
                <a:solidFill>
                  <a:schemeClr val="tx1"/>
                </a:solidFill>
                <a:latin typeface="Times New Roman" pitchFamily="18" charset="0"/>
                <a:cs typeface="Times New Roman" pitchFamily="18" charset="0"/>
              </a:rPr>
              <a:t>management process may likely mean different things to a product management team and a development team. </a:t>
            </a:r>
          </a:p>
          <a:p>
            <a:pPr algn="just"/>
            <a:r>
              <a:rPr lang="en-US" dirty="0">
                <a:solidFill>
                  <a:schemeClr val="tx1"/>
                </a:solidFill>
                <a:latin typeface="Times New Roman" pitchFamily="18" charset="0"/>
                <a:cs typeface="Times New Roman" pitchFamily="18" charset="0"/>
              </a:rPr>
              <a:t>Both perspectives are strongly incorporated into a dependable release management process. </a:t>
            </a:r>
          </a:p>
          <a:p>
            <a:pPr>
              <a:defRPr/>
            </a:pPr>
            <a:r>
              <a:rPr lang="en-US" dirty="0">
                <a:solidFill>
                  <a:schemeClr val="tx1"/>
                </a:solidFill>
                <a:latin typeface="Times New Roman" pitchFamily="18" charset="0"/>
                <a:cs typeface="Times New Roman" pitchFamily="18" charset="0"/>
              </a:rPr>
              <a:t>A release management process incorporates all of the following:</a:t>
            </a:r>
          </a:p>
          <a:p>
            <a:pPr>
              <a:defRPr/>
            </a:pPr>
            <a:r>
              <a:rPr lang="en-US" sz="2400" dirty="0">
                <a:solidFill>
                  <a:schemeClr val="tx1"/>
                </a:solidFill>
                <a:latin typeface="Times New Roman" pitchFamily="18" charset="0"/>
                <a:cs typeface="Times New Roman" pitchFamily="18" charset="0"/>
              </a:rPr>
              <a:t>1)Planning</a:t>
            </a:r>
          </a:p>
          <a:p>
            <a:pPr algn="just">
              <a:defRPr/>
            </a:pPr>
            <a:r>
              <a:rPr lang="en-US" dirty="0">
                <a:solidFill>
                  <a:schemeClr val="tx1"/>
                </a:solidFill>
                <a:latin typeface="Times New Roman" pitchFamily="18" charset="0"/>
                <a:cs typeface="Times New Roman" pitchFamily="18" charset="0"/>
              </a:rPr>
              <a:t>An initial release plan takes into account the team's velocity on the previous release (or general capacity to deliver) and the feature prioritization to create a general scope, sequencing, and timeline for the release. </a:t>
            </a:r>
          </a:p>
          <a:p>
            <a:pPr algn="just">
              <a:defRPr/>
            </a:pPr>
            <a:r>
              <a:rPr lang="en-US" dirty="0">
                <a:solidFill>
                  <a:schemeClr val="tx1"/>
                </a:solidFill>
                <a:latin typeface="Times New Roman" pitchFamily="18" charset="0"/>
                <a:cs typeface="Times New Roman" pitchFamily="18" charset="0"/>
              </a:rPr>
              <a:t>During release planning, a general expectation on the number of sprints or iterations to deliver the scope is achieved. </a:t>
            </a:r>
          </a:p>
          <a:p>
            <a:pPr algn="just">
              <a:defRPr/>
            </a:pPr>
            <a:r>
              <a:rPr lang="en-US" dirty="0">
                <a:solidFill>
                  <a:schemeClr val="tx1"/>
                </a:solidFill>
                <a:latin typeface="Times New Roman" pitchFamily="18" charset="0"/>
                <a:cs typeface="Times New Roman" pitchFamily="18" charset="0"/>
              </a:rPr>
              <a:t>The accuracy of this expectation and plan depends on whether the team's capacity is well-known as well as the level of detail (or grooming) the scope has been through during estimation. </a:t>
            </a:r>
          </a:p>
          <a:p>
            <a:pPr algn="just">
              <a:defRPr/>
            </a:pPr>
            <a:r>
              <a:rPr lang="en-US" dirty="0">
                <a:solidFill>
                  <a:schemeClr val="tx1"/>
                </a:solidFill>
                <a:latin typeface="Times New Roman" pitchFamily="18" charset="0"/>
                <a:cs typeface="Times New Roman" pitchFamily="18" charset="0"/>
              </a:rPr>
              <a:t>This general plan will also provide expectations of major product changes (or dependencies) for products that may depend on your roadmap or platform.</a:t>
            </a:r>
          </a:p>
          <a:p>
            <a:pPr algn="just">
              <a:defRPr/>
            </a:pPr>
            <a:r>
              <a:rPr lang="en-US" dirty="0">
                <a:solidFill>
                  <a:schemeClr val="tx1"/>
                </a:solidFill>
                <a:latin typeface="Times New Roman" pitchFamily="18" charset="0"/>
                <a:cs typeface="Times New Roman" pitchFamily="18" charset="0"/>
              </a:rPr>
              <a:t>Plans will be revisited after each iteration. For this reason, a tracking of an external release target (with quarterly, monthly, or other precision) can be helpful. </a:t>
            </a:r>
          </a:p>
          <a:p>
            <a:pPr algn="just">
              <a:defRPr/>
            </a:pPr>
            <a:r>
              <a:rPr lang="en-US" dirty="0">
                <a:solidFill>
                  <a:schemeClr val="tx1"/>
                </a:solidFill>
                <a:latin typeface="Times New Roman" pitchFamily="18" charset="0"/>
                <a:cs typeface="Times New Roman" pitchFamily="18" charset="0"/>
              </a:rPr>
              <a:t>It will still set the expectation and trust with your customers, but can be refined by you as the plan progresses.</a:t>
            </a: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Tree>
    <p:extLst>
      <p:ext uri="{BB962C8B-B14F-4D97-AF65-F5344CB8AC3E}">
        <p14:creationId xmlns:p14="http://schemas.microsoft.com/office/powerpoint/2010/main" xmlns="" val="743483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1"/>
            <a:ext cx="9144000" cy="68141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just">
              <a:defRPr/>
            </a:pPr>
            <a:r>
              <a:rPr lang="en-US" dirty="0">
                <a:solidFill>
                  <a:schemeClr val="tx1"/>
                </a:solidFill>
              </a:rPr>
              <a:t>2</a:t>
            </a:r>
            <a:r>
              <a:rPr lang="en-US" dirty="0">
                <a:solidFill>
                  <a:schemeClr val="tx1"/>
                </a:solidFill>
                <a:latin typeface="Times New Roman" pitchFamily="18" charset="0"/>
                <a:cs typeface="Times New Roman" pitchFamily="18" charset="0"/>
              </a:rPr>
              <a:t>) Phased communication and supporting team engagement</a:t>
            </a:r>
          </a:p>
          <a:p>
            <a:pPr algn="just">
              <a:defRPr/>
            </a:pPr>
            <a:r>
              <a:rPr lang="en-US" dirty="0">
                <a:solidFill>
                  <a:schemeClr val="tx1"/>
                </a:solidFill>
                <a:latin typeface="Times New Roman" pitchFamily="18" charset="0"/>
                <a:cs typeface="Times New Roman" pitchFamily="18" charset="0"/>
              </a:rPr>
              <a:t>Product managers know best how to deliver their product successfully — and that includes a series of non-development tasks of engagement with supporting teams to complete items like documentation, sales training, or marketing campaigns. </a:t>
            </a:r>
          </a:p>
          <a:p>
            <a:pPr algn="just">
              <a:defRPr/>
            </a:pPr>
            <a:r>
              <a:rPr lang="en-US" dirty="0">
                <a:solidFill>
                  <a:schemeClr val="tx1"/>
                </a:solidFill>
                <a:latin typeface="Times New Roman" pitchFamily="18" charset="0"/>
                <a:cs typeface="Times New Roman" pitchFamily="18" charset="0"/>
              </a:rPr>
              <a:t>As a product manager, establishing a launch or release template will enable you to create a "gold standard" for major delivery. </a:t>
            </a:r>
          </a:p>
          <a:p>
            <a:pPr algn="just">
              <a:defRPr/>
            </a:pPr>
            <a:r>
              <a:rPr lang="en-US" dirty="0">
                <a:solidFill>
                  <a:schemeClr val="tx1"/>
                </a:solidFill>
                <a:latin typeface="Times New Roman" pitchFamily="18" charset="0"/>
                <a:cs typeface="Times New Roman" pitchFamily="18" charset="0"/>
              </a:rPr>
              <a:t>Use this template to engage your greater team, who may be supporting multiple products in the portfolio only when needed. </a:t>
            </a:r>
          </a:p>
          <a:p>
            <a:pPr algn="just">
              <a:defRPr/>
            </a:pPr>
            <a:r>
              <a:rPr lang="en-US" dirty="0">
                <a:solidFill>
                  <a:schemeClr val="tx1"/>
                </a:solidFill>
                <a:latin typeface="Times New Roman" pitchFamily="18" charset="0"/>
                <a:cs typeface="Times New Roman" pitchFamily="18" charset="0"/>
              </a:rPr>
              <a:t>A standard for launch also sets expectation for when these teams will be needed internally.</a:t>
            </a:r>
          </a:p>
          <a:p>
            <a:pPr algn="just">
              <a:defRPr/>
            </a:pPr>
            <a:r>
              <a:rPr lang="en-US" dirty="0">
                <a:solidFill>
                  <a:schemeClr val="tx1"/>
                </a:solidFill>
                <a:latin typeface="Times New Roman" pitchFamily="18" charset="0"/>
                <a:cs typeface="Times New Roman" pitchFamily="18" charset="0"/>
              </a:rPr>
              <a:t>3) Repeatable stages to readiness</a:t>
            </a:r>
          </a:p>
          <a:p>
            <a:pPr algn="just">
              <a:defRPr/>
            </a:pPr>
            <a:r>
              <a:rPr lang="en-US" dirty="0">
                <a:solidFill>
                  <a:schemeClr val="tx1"/>
                </a:solidFill>
                <a:latin typeface="Times New Roman" pitchFamily="18" charset="0"/>
                <a:cs typeface="Times New Roman" pitchFamily="18" charset="0"/>
              </a:rPr>
              <a:t>Establish standardized status at both the release and feature level to indicate overall health of the plan. </a:t>
            </a:r>
          </a:p>
          <a:p>
            <a:pPr algn="just">
              <a:defRPr/>
            </a:pPr>
            <a:r>
              <a:rPr lang="en-US" dirty="0">
                <a:solidFill>
                  <a:schemeClr val="tx1"/>
                </a:solidFill>
                <a:latin typeface="Times New Roman" pitchFamily="18" charset="0"/>
                <a:cs typeface="Times New Roman" pitchFamily="18" charset="0"/>
              </a:rPr>
              <a:t>Status provides an "Are we good?" pulse point that can be key to seeing around corners and proactive risk mitigation. </a:t>
            </a:r>
          </a:p>
          <a:p>
            <a:pPr algn="just">
              <a:defRPr/>
            </a:pPr>
            <a:r>
              <a:rPr lang="en-US" dirty="0">
                <a:solidFill>
                  <a:schemeClr val="tx1"/>
                </a:solidFill>
                <a:latin typeface="Times New Roman" pitchFamily="18" charset="0"/>
                <a:cs typeface="Times New Roman" pitchFamily="18" charset="0"/>
              </a:rPr>
              <a:t>A release status will enable communication to your internal stakeholders, while feature status workflows enable granular visibility into the readiness of the feature and its current status with respect to development, staging, or QA environments</a:t>
            </a:r>
          </a:p>
          <a:p>
            <a:pPr algn="just">
              <a:defRPr/>
            </a:pPr>
            <a:r>
              <a:rPr lang="en-US" dirty="0">
                <a:solidFill>
                  <a:schemeClr val="tx1"/>
                </a:solidFill>
                <a:latin typeface="Times New Roman" pitchFamily="18" charset="0"/>
                <a:cs typeface="Times New Roman" pitchFamily="18" charset="0"/>
              </a:rPr>
              <a:t>4)Forward adjustment on plan</a:t>
            </a:r>
          </a:p>
          <a:p>
            <a:pPr algn="just"/>
            <a:r>
              <a:rPr lang="en-US" dirty="0">
                <a:solidFill>
                  <a:schemeClr val="tx1"/>
                </a:solidFill>
                <a:latin typeface="Times New Roman" pitchFamily="18" charset="0"/>
                <a:cs typeface="Times New Roman" pitchFamily="18" charset="0"/>
              </a:rPr>
              <a:t>Regardless of whether your release plan is executed in sprints or via more waterfall methodologies, regular check-ins and adjustments to plan are necessary. </a:t>
            </a:r>
          </a:p>
          <a:p>
            <a:pPr algn="just"/>
            <a:r>
              <a:rPr lang="en-US" dirty="0">
                <a:solidFill>
                  <a:schemeClr val="tx1"/>
                </a:solidFill>
                <a:latin typeface="Times New Roman" pitchFamily="18" charset="0"/>
                <a:cs typeface="Times New Roman" pitchFamily="18" charset="0"/>
              </a:rPr>
              <a:t>Use your sprint closure to adjust plans as needed, or schedule regular reviews to ensure plans are on track.</a:t>
            </a: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spTree>
    <p:extLst>
      <p:ext uri="{BB962C8B-B14F-4D97-AF65-F5344CB8AC3E}">
        <p14:creationId xmlns:p14="http://schemas.microsoft.com/office/powerpoint/2010/main" xmlns="" val="743483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76200"/>
            <a:ext cx="8763000" cy="6705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r>
              <a:rPr lang="en-US" sz="2400" b="1" u="sng" dirty="0">
                <a:solidFill>
                  <a:schemeClr val="tx1"/>
                </a:solidFill>
                <a:latin typeface="Times New Roman" pitchFamily="18" charset="0"/>
                <a:cs typeface="Times New Roman" pitchFamily="18" charset="0"/>
              </a:rPr>
              <a:t>Product Release Management</a:t>
            </a:r>
            <a:endParaRPr lang="en-US" sz="2400" b="1" dirty="0" smtClean="0">
              <a:solidFill>
                <a:schemeClr val="tx1"/>
              </a:solidFill>
              <a:latin typeface="Times New Roman" pitchFamily="18" charset="0"/>
              <a:cs typeface="Times New Roman" pitchFamily="18" charset="0"/>
            </a:endParaRPr>
          </a:p>
          <a:p>
            <a:pPr>
              <a:buFont typeface="Arial" pitchFamily="34" charset="0"/>
              <a:buChar char="•"/>
              <a:defRPr/>
            </a:pPr>
            <a:r>
              <a:rPr lang="en-US" dirty="0">
                <a:solidFill>
                  <a:schemeClr val="tx1"/>
                </a:solidFill>
                <a:latin typeface="Times New Roman" pitchFamily="18" charset="0"/>
                <a:cs typeface="Times New Roman" pitchFamily="18" charset="0"/>
              </a:rPr>
              <a:t>Project teams working for software product vendors struggle to keep pace with release of the software product. </a:t>
            </a:r>
          </a:p>
          <a:p>
            <a:pPr>
              <a:buFont typeface="Arial" pitchFamily="34" charset="0"/>
              <a:buChar char="•"/>
              <a:defRPr/>
            </a:pPr>
            <a:r>
              <a:rPr lang="en-US" dirty="0">
                <a:solidFill>
                  <a:schemeClr val="tx1"/>
                </a:solidFill>
                <a:latin typeface="Times New Roman" pitchFamily="18" charset="0"/>
                <a:cs typeface="Times New Roman" pitchFamily="18" charset="0"/>
              </a:rPr>
              <a:t>There is pressure from the market to launch new versions by certain dates. </a:t>
            </a:r>
          </a:p>
          <a:p>
            <a:pPr>
              <a:buFont typeface="Arial" pitchFamily="34" charset="0"/>
              <a:buChar char="•"/>
              <a:defRPr/>
            </a:pPr>
            <a:r>
              <a:rPr lang="en-US" dirty="0">
                <a:solidFill>
                  <a:schemeClr val="tx1"/>
                </a:solidFill>
                <a:latin typeface="Times New Roman" pitchFamily="18" charset="0"/>
                <a:cs typeface="Times New Roman" pitchFamily="18" charset="0"/>
              </a:rPr>
              <a:t>New features are to be added, porting the product to new platforms, old features are to be enhanced, existing bugs are to be removed, and yet it has to meet the deadline. </a:t>
            </a:r>
          </a:p>
          <a:p>
            <a:pPr>
              <a:buFont typeface="Arial" pitchFamily="34" charset="0"/>
              <a:buChar char="•"/>
              <a:defRPr/>
            </a:pPr>
            <a:r>
              <a:rPr lang="en-US" dirty="0">
                <a:solidFill>
                  <a:schemeClr val="tx1"/>
                </a:solidFill>
                <a:latin typeface="Times New Roman" pitchFamily="18" charset="0"/>
                <a:cs typeface="Times New Roman" pitchFamily="18" charset="0"/>
              </a:rPr>
              <a:t>It is a constant struggle that calls for good product release strategies. </a:t>
            </a:r>
          </a:p>
          <a:p>
            <a:pPr>
              <a:buFont typeface="Arial" pitchFamily="34" charset="0"/>
              <a:buChar char="•"/>
              <a:defRPr/>
            </a:pPr>
            <a:r>
              <a:rPr lang="en-US" dirty="0">
                <a:solidFill>
                  <a:schemeClr val="tx1"/>
                </a:solidFill>
                <a:latin typeface="Times New Roman" pitchFamily="18" charset="0"/>
                <a:cs typeface="Times New Roman" pitchFamily="18" charset="0"/>
              </a:rPr>
              <a:t>Depending on the situation, the project manager may need to convince the management to cut short some of the product features to meet the deadline as well as meet quality standards. </a:t>
            </a:r>
          </a:p>
          <a:p>
            <a:pPr>
              <a:buFont typeface="Arial" pitchFamily="34" charset="0"/>
              <a:buChar char="•"/>
              <a:defRPr/>
            </a:pPr>
            <a:r>
              <a:rPr lang="en-US" dirty="0">
                <a:solidFill>
                  <a:schemeClr val="tx1"/>
                </a:solidFill>
                <a:latin typeface="Times New Roman" pitchFamily="18" charset="0"/>
                <a:cs typeface="Times New Roman" pitchFamily="18" charset="0"/>
              </a:rPr>
              <a:t>A half-baked product will never have any takers; instead the project manager may be blamed for its poor quality issues. </a:t>
            </a:r>
          </a:p>
          <a:p>
            <a:pPr>
              <a:buFont typeface="Arial" pitchFamily="34" charset="0"/>
              <a:buChar char="•"/>
              <a:defRPr/>
            </a:pPr>
            <a:r>
              <a:rPr lang="en-US" dirty="0">
                <a:solidFill>
                  <a:schemeClr val="tx1"/>
                </a:solidFill>
                <a:latin typeface="Times New Roman" pitchFamily="18" charset="0"/>
                <a:cs typeface="Times New Roman" pitchFamily="18" charset="0"/>
              </a:rPr>
              <a:t>Bargaining also has to be done for other requirements of bug fixes, feature enhancements, etc. If quality concerns are paramount, then moving some of the tasks of new features to a future release may be the best solution for meeting quality standards. </a:t>
            </a:r>
          </a:p>
          <a:p>
            <a:pPr>
              <a:buFont typeface="Arial" pitchFamily="34" charset="0"/>
              <a:buChar char="•"/>
              <a:defRPr/>
            </a:pPr>
            <a:r>
              <a:rPr lang="en-US" dirty="0">
                <a:solidFill>
                  <a:schemeClr val="tx1"/>
                </a:solidFill>
                <a:latin typeface="Times New Roman" pitchFamily="18" charset="0"/>
                <a:cs typeface="Times New Roman" pitchFamily="18" charset="0"/>
              </a:rPr>
              <a:t>If the software vendor is not too sure about product quality, then he may opt for an alpha or beta release of the product. </a:t>
            </a:r>
          </a:p>
          <a:p>
            <a:pPr>
              <a:buFont typeface="Arial" pitchFamily="34" charset="0"/>
              <a:buChar char="•"/>
              <a:defRPr/>
            </a:pPr>
            <a:r>
              <a:rPr lang="en-US" dirty="0">
                <a:solidFill>
                  <a:schemeClr val="tx1"/>
                </a:solidFill>
                <a:latin typeface="Times New Roman" pitchFamily="18" charset="0"/>
                <a:cs typeface="Times New Roman" pitchFamily="18" charset="0"/>
              </a:rPr>
              <a:t>In that case, the product will be released only among a few selected groups and not in the market as a whole. The controlled product release is the best option in these conditions</a:t>
            </a: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spTree>
    <p:extLst>
      <p:ext uri="{BB962C8B-B14F-4D97-AF65-F5344CB8AC3E}">
        <p14:creationId xmlns:p14="http://schemas.microsoft.com/office/powerpoint/2010/main" xmlns="" val="743483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6200" y="304800"/>
            <a:ext cx="8991600" cy="6477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chemeClr val="tx1"/>
              </a:solidFill>
            </a:endParaRPr>
          </a:p>
          <a:p>
            <a:pPr algn="ctr"/>
            <a:endParaRPr lang="en-US" b="1" dirty="0" smtClean="0">
              <a:solidFill>
                <a:schemeClr val="tx1"/>
              </a:solidFill>
            </a:endParaRPr>
          </a:p>
          <a:p>
            <a:pPr algn="ctr"/>
            <a:endParaRPr lang="en-US" b="1" dirty="0">
              <a:solidFill>
                <a:schemeClr val="tx1"/>
              </a:solidFill>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algn="ctr"/>
            <a:endParaRPr lang="en-US" b="1" dirty="0">
              <a:solidFill>
                <a:schemeClr val="tx1"/>
              </a:solidFill>
              <a:latin typeface="Times New Roman" pitchFamily="18" charset="0"/>
              <a:cs typeface="Times New Roman" pitchFamily="18" charset="0"/>
            </a:endParaRPr>
          </a:p>
          <a:p>
            <a:pPr algn="ctr"/>
            <a:endParaRPr lang="en-US" b="1" dirty="0" smtClean="0">
              <a:solidFill>
                <a:schemeClr val="tx1"/>
              </a:solidFill>
              <a:latin typeface="Times New Roman" pitchFamily="18" charset="0"/>
              <a:cs typeface="Times New Roman" pitchFamily="18" charset="0"/>
            </a:endParaRPr>
          </a:p>
          <a:p>
            <a:pPr marL="285750" indent="-285750">
              <a:lnSpc>
                <a:spcPct val="80000"/>
              </a:lnSpc>
              <a:buFont typeface="Arial" pitchFamily="34" charset="0"/>
              <a:buChar char="•"/>
            </a:pPr>
            <a:r>
              <a:rPr lang="en-US" dirty="0" smtClean="0">
                <a:solidFill>
                  <a:schemeClr val="tx1"/>
                </a:solidFill>
                <a:latin typeface="Times New Roman" pitchFamily="18" charset="0"/>
                <a:cs typeface="Times New Roman" pitchFamily="18" charset="0"/>
              </a:rPr>
              <a:t>Product </a:t>
            </a:r>
            <a:r>
              <a:rPr lang="en-US" dirty="0">
                <a:solidFill>
                  <a:schemeClr val="tx1"/>
                </a:solidFill>
                <a:latin typeface="Times New Roman" pitchFamily="18" charset="0"/>
                <a:cs typeface="Times New Roman" pitchFamily="18" charset="0"/>
              </a:rPr>
              <a:t>release management is such a dynamic environment that if proper planning is not done at a minute level and constant vigilance is not applied over project activities, then a huge mess can be created and there will be no time to clear it. </a:t>
            </a:r>
          </a:p>
          <a:p>
            <a:pPr marL="285750" indent="-285750">
              <a:lnSpc>
                <a:spcPct val="80000"/>
              </a:lnSpc>
              <a:buFont typeface="Arial" pitchFamily="34" charset="0"/>
              <a:buChar char="•"/>
            </a:pPr>
            <a:r>
              <a:rPr lang="en-US" dirty="0">
                <a:solidFill>
                  <a:schemeClr val="tx1"/>
                </a:solidFill>
                <a:latin typeface="Times New Roman" pitchFamily="18" charset="0"/>
                <a:cs typeface="Times New Roman" pitchFamily="18" charset="0"/>
              </a:rPr>
              <a:t>So the project manager must be vigilant all the time</a:t>
            </a:r>
          </a:p>
          <a:p>
            <a:pPr marL="285750" indent="-285750">
              <a:lnSpc>
                <a:spcPct val="80000"/>
              </a:lnSpc>
              <a:buFont typeface="Arial" pitchFamily="34" charset="0"/>
              <a:buChar char="•"/>
            </a:pPr>
            <a:r>
              <a:rPr lang="en-US" dirty="0">
                <a:solidFill>
                  <a:schemeClr val="tx1"/>
                </a:solidFill>
                <a:latin typeface="Times New Roman" pitchFamily="18" charset="0"/>
                <a:cs typeface="Times New Roman" pitchFamily="18" charset="0"/>
              </a:rPr>
              <a:t>Walk around for known issues, estimated number of critical bugs still remaining in the product, training for the support staff, etc., should be done. </a:t>
            </a:r>
          </a:p>
          <a:p>
            <a:pPr marL="285750" indent="-285750">
              <a:lnSpc>
                <a:spcPct val="80000"/>
              </a:lnSpc>
              <a:buFont typeface="Arial" pitchFamily="34" charset="0"/>
              <a:buChar char="•"/>
            </a:pPr>
            <a:r>
              <a:rPr lang="en-US" dirty="0">
                <a:solidFill>
                  <a:schemeClr val="tx1"/>
                </a:solidFill>
                <a:latin typeface="Times New Roman" pitchFamily="18" charset="0"/>
                <a:cs typeface="Times New Roman" pitchFamily="18" charset="0"/>
              </a:rPr>
              <a:t>The cost of support, depending on the number of estimated users, walk around, and remaining bugs should be figured out. </a:t>
            </a:r>
          </a:p>
          <a:p>
            <a:pPr marL="285750" indent="-285750">
              <a:lnSpc>
                <a:spcPct val="80000"/>
              </a:lnSpc>
              <a:buFont typeface="Arial" pitchFamily="34" charset="0"/>
              <a:buChar char="•"/>
            </a:pPr>
            <a:r>
              <a:rPr lang="en-US" dirty="0">
                <a:solidFill>
                  <a:schemeClr val="tx1"/>
                </a:solidFill>
                <a:latin typeface="Times New Roman" pitchFamily="18" charset="0"/>
                <a:cs typeface="Times New Roman" pitchFamily="18" charset="0"/>
              </a:rPr>
              <a:t>These measures will ensure that the product is transitioned into market without facing major difficulties. </a:t>
            </a:r>
          </a:p>
          <a:p>
            <a:pPr marL="800100" lvl="1" indent="-342900">
              <a:buFont typeface="Arial" pitchFamily="34" charset="0"/>
              <a:buChar char="•"/>
            </a:pPr>
            <a:endParaRPr lang="en-US" sz="2400" dirty="0" smtClean="0">
              <a:solidFill>
                <a:schemeClr val="tx1"/>
              </a:solidFill>
              <a:latin typeface="Times New Roman" pitchFamily="18" charset="0"/>
              <a:cs typeface="Times New Roman" pitchFamily="18" charset="0"/>
            </a:endParaRPr>
          </a:p>
          <a:p>
            <a:endParaRPr lang="en-US" sz="1200" dirty="0" smtClean="0">
              <a:solidFill>
                <a:schemeClr val="tx1"/>
              </a:solidFill>
              <a:latin typeface="Times New Roman" pitchFamily="18" charset="0"/>
              <a:cs typeface="Times New Roman" pitchFamily="18" charset="0"/>
            </a:endParaRPr>
          </a:p>
          <a:p>
            <a:pPr>
              <a:buFont typeface="Arial" pitchFamily="34" charset="0"/>
              <a:buChar char="•"/>
            </a:pPr>
            <a:endParaRPr lang="en-US" sz="1200" dirty="0" smtClean="0">
              <a:solidFill>
                <a:schemeClr val="tx1"/>
              </a:solidFill>
              <a:latin typeface="Times New Roman" pitchFamily="18" charset="0"/>
              <a:cs typeface="Times New Roman" pitchFamily="18" charset="0"/>
            </a:endParaRPr>
          </a:p>
          <a:p>
            <a:pPr algn="ctr"/>
            <a:endParaRPr lang="en-US" b="1" dirty="0" smtClean="0">
              <a:solidFill>
                <a:schemeClr val="tx1"/>
              </a:solidFill>
            </a:endParaRPr>
          </a:p>
          <a:p>
            <a:pPr algn="ctr"/>
            <a:endParaRPr lang="en-US" sz="1400" b="1"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smtClean="0">
              <a:solidFill>
                <a:schemeClr val="tx1"/>
              </a:solidFill>
            </a:endParaRPr>
          </a:p>
          <a:p>
            <a:pPr algn="ctr"/>
            <a:endParaRPr lang="en-US" sz="1600" dirty="0">
              <a:solidFill>
                <a:schemeClr val="tx1"/>
              </a:solidFill>
            </a:endParaRPr>
          </a:p>
          <a:p>
            <a:pPr algn="ctr"/>
            <a:endParaRPr lang="en-US" sz="16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8200" y="3367936"/>
            <a:ext cx="7162799"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45501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591</TotalTime>
  <Words>3440</Words>
  <Application>Microsoft Office PowerPoint</Application>
  <PresentationFormat>On-screen Show (4:3)</PresentationFormat>
  <Paragraphs>1436</Paragraphs>
  <Slides>48</Slides>
  <Notes>39</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The Reuse-Oriented Model</vt:lpstr>
      <vt:lpstr>Slide 41</vt:lpstr>
      <vt:lpstr>The Reuse-oriented Model has 4 main steps:</vt:lpstr>
      <vt:lpstr>Case study</vt:lpstr>
      <vt:lpstr>Case study2</vt:lpstr>
      <vt:lpstr>Case study 2 continuation</vt:lpstr>
      <vt:lpstr>Casestudy 3</vt:lpstr>
      <vt:lpstr>Casestudy 4</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Rajkumar</dc:creator>
  <cp:lastModifiedBy>welcome</cp:lastModifiedBy>
  <cp:revision>32</cp:revision>
  <dcterms:created xsi:type="dcterms:W3CDTF">2006-08-16T00:00:00Z</dcterms:created>
  <dcterms:modified xsi:type="dcterms:W3CDTF">2020-03-24T10:07:10Z</dcterms:modified>
</cp:coreProperties>
</file>