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1"/>
  </p:notesMasterIdLst>
  <p:sldIdLst>
    <p:sldId id="285" r:id="rId2"/>
    <p:sldId id="257" r:id="rId3"/>
    <p:sldId id="258" r:id="rId4"/>
    <p:sldId id="313" r:id="rId5"/>
    <p:sldId id="302" r:id="rId6"/>
    <p:sldId id="303" r:id="rId7"/>
    <p:sldId id="304" r:id="rId8"/>
    <p:sldId id="305" r:id="rId9"/>
    <p:sldId id="306" r:id="rId10"/>
    <p:sldId id="314" r:id="rId11"/>
    <p:sldId id="307" r:id="rId12"/>
    <p:sldId id="271" r:id="rId13"/>
    <p:sldId id="286" r:id="rId14"/>
    <p:sldId id="315" r:id="rId15"/>
    <p:sldId id="276" r:id="rId16"/>
    <p:sldId id="277" r:id="rId17"/>
    <p:sldId id="278" r:id="rId18"/>
    <p:sldId id="308" r:id="rId19"/>
    <p:sldId id="309" r:id="rId20"/>
    <p:sldId id="318" r:id="rId21"/>
    <p:sldId id="319" r:id="rId22"/>
    <p:sldId id="320" r:id="rId23"/>
    <p:sldId id="310" r:id="rId24"/>
    <p:sldId id="311" r:id="rId25"/>
    <p:sldId id="312" r:id="rId26"/>
    <p:sldId id="316" r:id="rId27"/>
    <p:sldId id="317" r:id="rId28"/>
    <p:sldId id="283" r:id="rId29"/>
    <p:sldId id="284"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autoAdjust="0"/>
    <p:restoredTop sz="94660"/>
  </p:normalViewPr>
  <p:slideViewPr>
    <p:cSldViewPr>
      <p:cViewPr varScale="1">
        <p:scale>
          <a:sx n="114" d="100"/>
          <a:sy n="114" d="100"/>
        </p:scale>
        <p:origin x="162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BA492CC-FB89-4191-A39A-20A6F7BF11D0}" type="datetimeFigureOut">
              <a:rPr lang="en-US"/>
              <a:pPr>
                <a:defRPr/>
              </a:pPr>
              <a:t>6/7/2023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5AF81EF-04E6-4B4E-93E4-CCFF89843C8C}"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1A1578-D478-40CF-A5A7-7730EFBD35BB}" type="slidenum">
              <a:rPr lang="en-IN" smtClean="0"/>
              <a:pPr fontAlgn="base">
                <a:spcBef>
                  <a:spcPct val="0"/>
                </a:spcBef>
                <a:spcAft>
                  <a:spcPct val="0"/>
                </a:spcAft>
                <a:defRPr/>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EB3189EA-6E9B-44E4-8B7B-18BF6DB13DBF}" type="datetimeFigureOut">
              <a:rPr lang="en-US"/>
              <a:pPr>
                <a:defRPr/>
              </a:pPr>
              <a:t>6/7/2023</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BA4C523B-1EC1-4938-AD20-A7F16E5DB76D}"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601566B-0C80-48F2-9854-9E43A2E89015}" type="datetimeFigureOut">
              <a:rPr lang="en-US"/>
              <a:pPr>
                <a:defRPr/>
              </a:pPr>
              <a:t>6/7/2023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7083841-DEA4-47FA-8175-E6A0B646A0E3}"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B76D562-FDF8-41A0-B6CB-685D53470A5E}" type="datetimeFigureOut">
              <a:rPr lang="en-US"/>
              <a:pPr>
                <a:defRPr/>
              </a:pPr>
              <a:t>6/7/2023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BAC3868-6BB7-45D4-B0EC-85C9C4020954}"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DA1F990-F915-40E5-82BA-53573B73A9AC}" type="datetimeFigureOut">
              <a:rPr lang="en-US"/>
              <a:pPr>
                <a:defRPr/>
              </a:pPr>
              <a:t>6/7/2023</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076B24D7-1060-45B6-A095-C62F0173A91B}"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E8D0E07-4D2E-4FDD-BF2F-96A2B8016DA1}" type="datetimeFigureOut">
              <a:rPr lang="en-US"/>
              <a:pPr>
                <a:defRPr/>
              </a:pPr>
              <a:t>6/7/2023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E0C50DB-5654-4734-9F4F-C480865A5CC2}"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2BAE9B1-852D-4694-847E-B400D044370E}" type="datetimeFigureOut">
              <a:rPr lang="en-US"/>
              <a:pPr>
                <a:defRPr/>
              </a:pPr>
              <a:t>6/7/2023</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417EF78F-3F4A-46AB-9591-8D5CB9F8ECC7}"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0B7501B1-9518-4405-A3C3-D5ED291081D4}" type="datetimeFigureOut">
              <a:rPr lang="en-US"/>
              <a:pPr>
                <a:defRPr/>
              </a:pPr>
              <a:t>6/7/2023</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59A36BA6-FECE-455D-ACA3-E88BD8723A27}"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2274162-372A-448E-B08E-D6BF1A42B583}" type="datetimeFigureOut">
              <a:rPr lang="en-US"/>
              <a:pPr>
                <a:defRPr/>
              </a:pPr>
              <a:t>6/7/2023</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A8B7A9E9-F9CA-4215-B660-EEAC1B306B45}"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088C31B-EB1B-4009-82C0-4A00A2B59245}" type="datetimeFigureOut">
              <a:rPr lang="en-US"/>
              <a:pPr>
                <a:defRPr/>
              </a:pPr>
              <a:t>6/7/2023</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ED2C3766-5EA3-429D-B29E-FE794CC68C66}"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16FAB0A8-8AF2-4B6B-9041-1791F040B251}" type="datetimeFigureOut">
              <a:rPr lang="en-US"/>
              <a:pPr>
                <a:defRPr/>
              </a:pPr>
              <a:t>6/7/2023</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097B9C2B-22A1-449A-9081-7419AAB7198F}"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1FFFA2EA-F5A9-4ED8-AB49-77657C37FA6E}" type="datetimeFigureOut">
              <a:rPr lang="en-US"/>
              <a:pPr>
                <a:defRPr/>
              </a:pPr>
              <a:t>6/7/2023</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744646BC-51B2-40E1-A689-2D87BA015331}"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9D90F3D4-73D5-4FF4-9819-F626EBB04923}" type="datetimeFigureOut">
              <a:rPr lang="en-US"/>
              <a:pPr>
                <a:defRPr/>
              </a:pPr>
              <a:t>6/7/2023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AF21BA4-1A5A-4241-AB02-9D10FEEB1CE2}"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37" r:id="rId1"/>
    <p:sldLayoutId id="2147484129" r:id="rId2"/>
    <p:sldLayoutId id="2147484138" r:id="rId3"/>
    <p:sldLayoutId id="2147484130" r:id="rId4"/>
    <p:sldLayoutId id="2147484131" r:id="rId5"/>
    <p:sldLayoutId id="2147484132" r:id="rId6"/>
    <p:sldLayoutId id="2147484133" r:id="rId7"/>
    <p:sldLayoutId id="2147484134" r:id="rId8"/>
    <p:sldLayoutId id="2147484139" r:id="rId9"/>
    <p:sldLayoutId id="2147484135" r:id="rId10"/>
    <p:sldLayoutId id="2147484136"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28"/>
            <a:ext cx="7851648" cy="2786082"/>
          </a:xfrm>
        </p:spPr>
        <p:txBody>
          <a:bodyPr>
            <a:normAutofit fontScale="90000"/>
          </a:bodyPr>
          <a:lstStyle/>
          <a:p>
            <a:pPr algn="ctr" eaLnBrk="1" fontAlgn="auto" hangingPunct="1">
              <a:spcAft>
                <a:spcPts val="0"/>
              </a:spcAft>
              <a:defRPr/>
            </a:pP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solidFill>
                  <a:schemeClr val="bg1">
                    <a:lumMod val="95000"/>
                    <a:lumOff val="5000"/>
                  </a:schemeClr>
                </a:solidFill>
              </a:rPr>
              <a:t>RAILWAY RESERVATION SYSTEM</a:t>
            </a:r>
            <a:br>
              <a:rPr lang="en-US" dirty="0">
                <a:solidFill>
                  <a:schemeClr val="bg1">
                    <a:lumMod val="95000"/>
                    <a:lumOff val="5000"/>
                  </a:schemeClr>
                </a:solidFill>
              </a:rPr>
            </a:br>
            <a:r>
              <a:rPr lang="en-US" dirty="0">
                <a:solidFill>
                  <a:srgbClr val="7030A0"/>
                </a:solidFill>
              </a:rPr>
              <a:t>(</a:t>
            </a:r>
            <a:r>
              <a:rPr lang="en-US" dirty="0">
                <a:solidFill>
                  <a:srgbClr val="FF0000"/>
                </a:solidFill>
              </a:rPr>
              <a:t>Online Train Ticket Booking</a:t>
            </a:r>
            <a:r>
              <a:rPr lang="en-US" dirty="0">
                <a:solidFill>
                  <a:srgbClr val="7030A0"/>
                </a:solidFill>
              </a:rPr>
              <a:t>)</a:t>
            </a:r>
            <a:br>
              <a:rPr lang="en-US" dirty="0">
                <a:solidFill>
                  <a:srgbClr val="7030A0"/>
                </a:solidFill>
              </a:rPr>
            </a:br>
            <a:endParaRPr lang="en-IN" dirty="0">
              <a:solidFill>
                <a:srgbClr val="7030A0"/>
              </a:solidFill>
            </a:endParaRPr>
          </a:p>
        </p:txBody>
      </p:sp>
      <p:sp>
        <p:nvSpPr>
          <p:cNvPr id="5123" name="AutoShape 5"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7" descr="Online Bus Ticket Booking|Benefits of online Bus Reservation"/>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5" name="AutoShape 9" descr="Bus Booking System Project - ProjectsGee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6" name="Picture 7" descr="C:\Users\win 8.1\Desktop\blog_image.jpg"/>
          <p:cNvPicPr>
            <a:picLocks noChangeAspect="1" noChangeArrowheads="1"/>
          </p:cNvPicPr>
          <p:nvPr/>
        </p:nvPicPr>
        <p:blipFill>
          <a:blip r:embed="rId2"/>
          <a:srcRect/>
          <a:stretch>
            <a:fillRect/>
          </a:stretch>
        </p:blipFill>
        <p:spPr bwMode="auto">
          <a:xfrm>
            <a:off x="285750" y="2571750"/>
            <a:ext cx="8643938" cy="4048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57188"/>
            <a:ext cx="8229600" cy="1071562"/>
          </a:xfrm>
        </p:spPr>
        <p:txBody>
          <a:bodyPr/>
          <a:lstStyle/>
          <a:p>
            <a:r>
              <a:rPr lang="en-US" b="1"/>
              <a:t>DFD(DATA FLOW DIAGRAM)</a:t>
            </a:r>
            <a:br>
              <a:rPr lang="en-US" b="1"/>
            </a:br>
            <a:r>
              <a:rPr lang="en-US" b="1"/>
              <a:t>Level - 2</a:t>
            </a:r>
            <a:endParaRPr lang="en-US"/>
          </a:p>
        </p:txBody>
      </p:sp>
      <p:pic>
        <p:nvPicPr>
          <p:cNvPr id="16387" name="Picture 4" descr="instructor table"/>
          <p:cNvPicPr>
            <a:picLocks noChangeAspect="1" noChangeArrowheads="1"/>
          </p:cNvPicPr>
          <p:nvPr/>
        </p:nvPicPr>
        <p:blipFill>
          <a:blip r:embed="rId2"/>
          <a:srcRect/>
          <a:stretch>
            <a:fillRect/>
          </a:stretch>
        </p:blipFill>
        <p:spPr bwMode="auto">
          <a:xfrm>
            <a:off x="500063" y="1357313"/>
            <a:ext cx="8215312" cy="53197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785813"/>
          </a:xfrm>
        </p:spPr>
        <p:txBody>
          <a:bodyPr/>
          <a:lstStyle/>
          <a:p>
            <a:r>
              <a:rPr lang="en-US" b="1"/>
              <a:t>ER DIAGRAM </a:t>
            </a:r>
          </a:p>
        </p:txBody>
      </p:sp>
      <p:pic>
        <p:nvPicPr>
          <p:cNvPr id="17411" name="Picture 5" descr="C:\Users\win 8.1\Desktop\instructor table.jpg"/>
          <p:cNvPicPr>
            <a:picLocks noChangeAspect="1" noChangeArrowheads="1"/>
          </p:cNvPicPr>
          <p:nvPr/>
        </p:nvPicPr>
        <p:blipFill>
          <a:blip r:embed="rId2"/>
          <a:srcRect/>
          <a:stretch>
            <a:fillRect/>
          </a:stretch>
        </p:blipFill>
        <p:spPr bwMode="auto">
          <a:xfrm>
            <a:off x="671513" y="990600"/>
            <a:ext cx="7800975" cy="54387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
        <p:nvSpPr>
          <p:cNvPr id="18435" name="Title 3"/>
          <p:cNvSpPr>
            <a:spLocks noGrp="1"/>
          </p:cNvSpPr>
          <p:nvPr>
            <p:ph type="title"/>
          </p:nvPr>
        </p:nvSpPr>
        <p:spPr/>
        <p:txBody>
          <a:bodyPr/>
          <a:lstStyle/>
          <a:p>
            <a:r>
              <a:rPr lang="en-US" b="1"/>
              <a:t>USE CASE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9459" name="Title 4"/>
          <p:cNvSpPr>
            <a:spLocks noGrp="1"/>
          </p:cNvSpPr>
          <p:nvPr>
            <p:ph type="title"/>
          </p:nvPr>
        </p:nvSpPr>
        <p:spPr>
          <a:xfrm>
            <a:off x="457200" y="357188"/>
            <a:ext cx="8229600" cy="571500"/>
          </a:xfrm>
        </p:spPr>
        <p:txBody>
          <a:bodyPr/>
          <a:lstStyle/>
          <a:p>
            <a:r>
              <a:rPr lang="en-US" b="1"/>
              <a:t>USE CASE DIAGRAM</a:t>
            </a:r>
            <a:endParaRPr lang="en-US"/>
          </a:p>
        </p:txBody>
      </p:sp>
      <p:pic>
        <p:nvPicPr>
          <p:cNvPr id="19460" name="Picture 5" descr="instructor table"/>
          <p:cNvPicPr>
            <a:picLocks noChangeAspect="1" noChangeArrowheads="1"/>
          </p:cNvPicPr>
          <p:nvPr/>
        </p:nvPicPr>
        <p:blipFill>
          <a:blip r:embed="rId2"/>
          <a:srcRect/>
          <a:stretch>
            <a:fillRect/>
          </a:stretch>
        </p:blipFill>
        <p:spPr bwMode="auto">
          <a:xfrm>
            <a:off x="571500" y="1214438"/>
            <a:ext cx="8143875" cy="52736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704850"/>
            <a:ext cx="8229600" cy="652463"/>
          </a:xfrm>
        </p:spPr>
        <p:txBody>
          <a:bodyPr/>
          <a:lstStyle/>
          <a:p>
            <a:r>
              <a:rPr lang="en-US" b="1"/>
              <a:t>SEQUENCE DIAGRAM</a:t>
            </a:r>
          </a:p>
        </p:txBody>
      </p:sp>
      <p:sp>
        <p:nvSpPr>
          <p:cNvPr id="20483" name="Rectangle 3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0484" name="Group 1"/>
          <p:cNvGrpSpPr>
            <a:grpSpLocks noChangeAspect="1"/>
          </p:cNvGrpSpPr>
          <p:nvPr/>
        </p:nvGrpSpPr>
        <p:grpSpPr bwMode="auto">
          <a:xfrm>
            <a:off x="500063" y="1928813"/>
            <a:ext cx="8143875" cy="4457700"/>
            <a:chOff x="2527" y="4260"/>
            <a:chExt cx="8100" cy="6017"/>
          </a:xfrm>
        </p:grpSpPr>
        <p:sp>
          <p:nvSpPr>
            <p:cNvPr id="20485" name="AutoShape 31"/>
            <p:cNvSpPr>
              <a:spLocks noChangeAspect="1" noChangeArrowheads="1" noTextEdit="1"/>
            </p:cNvSpPr>
            <p:nvPr/>
          </p:nvSpPr>
          <p:spPr bwMode="auto">
            <a:xfrm>
              <a:off x="2527" y="4260"/>
              <a:ext cx="8100" cy="6017"/>
            </a:xfrm>
            <a:prstGeom prst="rect">
              <a:avLst/>
            </a:prstGeom>
            <a:noFill/>
            <a:ln w="9525">
              <a:noFill/>
              <a:miter lim="800000"/>
              <a:headEnd/>
              <a:tailEnd/>
            </a:ln>
          </p:spPr>
          <p:txBody>
            <a:bodyPr/>
            <a:lstStyle/>
            <a:p>
              <a:endParaRPr lang="en-US"/>
            </a:p>
          </p:txBody>
        </p:sp>
        <p:sp>
          <p:nvSpPr>
            <p:cNvPr id="20486" name="Rectangle 30"/>
            <p:cNvSpPr>
              <a:spLocks noChangeArrowheads="1"/>
            </p:cNvSpPr>
            <p:nvPr/>
          </p:nvSpPr>
          <p:spPr bwMode="auto">
            <a:xfrm>
              <a:off x="37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Login</a:t>
              </a:r>
              <a:endParaRPr lang="en-US"/>
            </a:p>
          </p:txBody>
        </p:sp>
        <p:sp>
          <p:nvSpPr>
            <p:cNvPr id="20487" name="Rectangle 29"/>
            <p:cNvSpPr>
              <a:spLocks noChangeArrowheads="1"/>
            </p:cNvSpPr>
            <p:nvPr/>
          </p:nvSpPr>
          <p:spPr bwMode="auto">
            <a:xfrm>
              <a:off x="5977" y="4260"/>
              <a:ext cx="150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Application</a:t>
              </a:r>
              <a:endParaRPr lang="en-US"/>
            </a:p>
          </p:txBody>
        </p:sp>
        <p:sp>
          <p:nvSpPr>
            <p:cNvPr id="20488" name="Rectangle 28"/>
            <p:cNvSpPr>
              <a:spLocks noChangeArrowheads="1"/>
            </p:cNvSpPr>
            <p:nvPr/>
          </p:nvSpPr>
          <p:spPr bwMode="auto">
            <a:xfrm>
              <a:off x="8227" y="4260"/>
              <a:ext cx="1350" cy="463"/>
            </a:xfrm>
            <a:prstGeom prst="rect">
              <a:avLst/>
            </a:prstGeom>
            <a:solidFill>
              <a:srgbClr val="FFFFFF"/>
            </a:solidFill>
            <a:ln w="28575">
              <a:solidFill>
                <a:srgbClr val="000000"/>
              </a:solidFill>
              <a:miter lim="800000"/>
              <a:headEnd/>
              <a:tailEnd/>
            </a:ln>
          </p:spPr>
          <p:txBody>
            <a:bodyPr/>
            <a:lstStyle/>
            <a:p>
              <a:pPr algn="just" eaLnBrk="0" hangingPunct="0"/>
              <a:r>
                <a:rPr lang="en-US" sz="1200" b="1">
                  <a:latin typeface="Times New Roman" pitchFamily="18" charset="0"/>
                </a:rPr>
                <a:t>  Database</a:t>
              </a:r>
              <a:endParaRPr lang="en-US"/>
            </a:p>
          </p:txBody>
        </p:sp>
        <p:sp>
          <p:nvSpPr>
            <p:cNvPr id="20489" name="Rectangle 27"/>
            <p:cNvSpPr>
              <a:spLocks noChangeArrowheads="1"/>
            </p:cNvSpPr>
            <p:nvPr/>
          </p:nvSpPr>
          <p:spPr bwMode="auto">
            <a:xfrm>
              <a:off x="40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0490" name="Rectangle 26"/>
            <p:cNvSpPr>
              <a:spLocks noChangeArrowheads="1"/>
            </p:cNvSpPr>
            <p:nvPr/>
          </p:nvSpPr>
          <p:spPr bwMode="auto">
            <a:xfrm>
              <a:off x="6427" y="4877"/>
              <a:ext cx="450" cy="3703"/>
            </a:xfrm>
            <a:prstGeom prst="rect">
              <a:avLst/>
            </a:prstGeom>
            <a:solidFill>
              <a:srgbClr val="FFFFFF"/>
            </a:solidFill>
            <a:ln w="28575">
              <a:solidFill>
                <a:srgbClr val="000000"/>
              </a:solidFill>
              <a:miter lim="800000"/>
              <a:headEnd/>
              <a:tailEnd/>
            </a:ln>
          </p:spPr>
          <p:txBody>
            <a:bodyPr/>
            <a:lstStyle/>
            <a:p>
              <a:endParaRPr lang="en-US"/>
            </a:p>
          </p:txBody>
        </p:sp>
        <p:sp>
          <p:nvSpPr>
            <p:cNvPr id="20491" name="Line 25"/>
            <p:cNvSpPr>
              <a:spLocks noChangeShapeType="1"/>
            </p:cNvSpPr>
            <p:nvPr/>
          </p:nvSpPr>
          <p:spPr bwMode="auto">
            <a:xfrm>
              <a:off x="8977" y="4877"/>
              <a:ext cx="1" cy="3806"/>
            </a:xfrm>
            <a:prstGeom prst="line">
              <a:avLst/>
            </a:prstGeom>
            <a:noFill/>
            <a:ln w="12700">
              <a:solidFill>
                <a:srgbClr val="000000"/>
              </a:solidFill>
              <a:prstDash val="dash"/>
              <a:round/>
              <a:headEnd/>
              <a:tailEnd/>
            </a:ln>
          </p:spPr>
          <p:txBody>
            <a:bodyPr/>
            <a:lstStyle/>
            <a:p>
              <a:endParaRPr lang="en-US"/>
            </a:p>
          </p:txBody>
        </p:sp>
        <p:sp>
          <p:nvSpPr>
            <p:cNvPr id="20492" name="Rectangle 24"/>
            <p:cNvSpPr>
              <a:spLocks noChangeArrowheads="1"/>
            </p:cNvSpPr>
            <p:nvPr/>
          </p:nvSpPr>
          <p:spPr bwMode="auto">
            <a:xfrm>
              <a:off x="8827" y="5803"/>
              <a:ext cx="300" cy="2006"/>
            </a:xfrm>
            <a:prstGeom prst="rect">
              <a:avLst/>
            </a:prstGeom>
            <a:solidFill>
              <a:srgbClr val="FFFFFF"/>
            </a:solidFill>
            <a:ln w="28575">
              <a:solidFill>
                <a:srgbClr val="000000"/>
              </a:solidFill>
              <a:miter lim="800000"/>
              <a:headEnd/>
              <a:tailEnd/>
            </a:ln>
          </p:spPr>
          <p:txBody>
            <a:bodyPr/>
            <a:lstStyle/>
            <a:p>
              <a:endParaRPr lang="en-US"/>
            </a:p>
          </p:txBody>
        </p:sp>
        <p:sp>
          <p:nvSpPr>
            <p:cNvPr id="20493" name="Line 23"/>
            <p:cNvSpPr>
              <a:spLocks noChangeShapeType="1"/>
            </p:cNvSpPr>
            <p:nvPr/>
          </p:nvSpPr>
          <p:spPr bwMode="auto">
            <a:xfrm>
              <a:off x="3127" y="5340"/>
              <a:ext cx="900" cy="1"/>
            </a:xfrm>
            <a:prstGeom prst="line">
              <a:avLst/>
            </a:prstGeom>
            <a:noFill/>
            <a:ln w="28575">
              <a:solidFill>
                <a:srgbClr val="000000"/>
              </a:solidFill>
              <a:round/>
              <a:headEnd/>
              <a:tailEnd type="triangle" w="med" len="med"/>
            </a:ln>
          </p:spPr>
          <p:txBody>
            <a:bodyPr/>
            <a:lstStyle/>
            <a:p>
              <a:endParaRPr lang="en-US"/>
            </a:p>
          </p:txBody>
        </p:sp>
        <p:sp>
          <p:nvSpPr>
            <p:cNvPr id="20494" name="Line 22"/>
            <p:cNvSpPr>
              <a:spLocks noChangeShapeType="1"/>
            </p:cNvSpPr>
            <p:nvPr/>
          </p:nvSpPr>
          <p:spPr bwMode="auto">
            <a:xfrm>
              <a:off x="4477" y="6111"/>
              <a:ext cx="1800" cy="0"/>
            </a:xfrm>
            <a:prstGeom prst="line">
              <a:avLst/>
            </a:prstGeom>
            <a:noFill/>
            <a:ln w="28575">
              <a:solidFill>
                <a:srgbClr val="000000"/>
              </a:solidFill>
              <a:round/>
              <a:headEnd/>
              <a:tailEnd type="triangle" w="med" len="med"/>
            </a:ln>
          </p:spPr>
          <p:txBody>
            <a:bodyPr/>
            <a:lstStyle/>
            <a:p>
              <a:endParaRPr lang="en-US"/>
            </a:p>
          </p:txBody>
        </p:sp>
        <p:sp>
          <p:nvSpPr>
            <p:cNvPr id="20495" name="Line 21"/>
            <p:cNvSpPr>
              <a:spLocks noChangeShapeType="1"/>
            </p:cNvSpPr>
            <p:nvPr/>
          </p:nvSpPr>
          <p:spPr bwMode="auto">
            <a:xfrm>
              <a:off x="7027" y="6574"/>
              <a:ext cx="1650" cy="0"/>
            </a:xfrm>
            <a:prstGeom prst="line">
              <a:avLst/>
            </a:prstGeom>
            <a:noFill/>
            <a:ln w="28575">
              <a:solidFill>
                <a:srgbClr val="000000"/>
              </a:solidFill>
              <a:round/>
              <a:headEnd/>
              <a:tailEnd type="triangle" w="med" len="med"/>
            </a:ln>
          </p:spPr>
          <p:txBody>
            <a:bodyPr/>
            <a:lstStyle/>
            <a:p>
              <a:endParaRPr lang="en-US"/>
            </a:p>
          </p:txBody>
        </p:sp>
        <p:sp>
          <p:nvSpPr>
            <p:cNvPr id="20496" name="Line 20"/>
            <p:cNvSpPr>
              <a:spLocks noChangeShapeType="1"/>
            </p:cNvSpPr>
            <p:nvPr/>
          </p:nvSpPr>
          <p:spPr bwMode="auto">
            <a:xfrm>
              <a:off x="7027" y="7500"/>
              <a:ext cx="1650" cy="0"/>
            </a:xfrm>
            <a:prstGeom prst="line">
              <a:avLst/>
            </a:prstGeom>
            <a:noFill/>
            <a:ln w="28575">
              <a:solidFill>
                <a:srgbClr val="000000"/>
              </a:solidFill>
              <a:round/>
              <a:headEnd type="arrow" w="med" len="med"/>
              <a:tailEnd/>
            </a:ln>
          </p:spPr>
          <p:txBody>
            <a:bodyPr/>
            <a:lstStyle/>
            <a:p>
              <a:endParaRPr lang="en-US"/>
            </a:p>
          </p:txBody>
        </p:sp>
        <p:sp>
          <p:nvSpPr>
            <p:cNvPr id="20497" name="Line 19"/>
            <p:cNvSpPr>
              <a:spLocks noChangeShapeType="1"/>
            </p:cNvSpPr>
            <p:nvPr/>
          </p:nvSpPr>
          <p:spPr bwMode="auto">
            <a:xfrm>
              <a:off x="4627" y="7809"/>
              <a:ext cx="1650" cy="0"/>
            </a:xfrm>
            <a:prstGeom prst="line">
              <a:avLst/>
            </a:prstGeom>
            <a:noFill/>
            <a:ln w="19050">
              <a:solidFill>
                <a:srgbClr val="000000"/>
              </a:solidFill>
              <a:round/>
              <a:headEnd type="arrow" w="med" len="med"/>
              <a:tailEnd/>
            </a:ln>
          </p:spPr>
          <p:txBody>
            <a:bodyPr/>
            <a:lstStyle/>
            <a:p>
              <a:endParaRPr lang="en-US"/>
            </a:p>
          </p:txBody>
        </p:sp>
        <p:sp>
          <p:nvSpPr>
            <p:cNvPr id="20498" name="Line 18"/>
            <p:cNvSpPr>
              <a:spLocks noChangeShapeType="1"/>
            </p:cNvSpPr>
            <p:nvPr/>
          </p:nvSpPr>
          <p:spPr bwMode="auto">
            <a:xfrm>
              <a:off x="4477" y="8025"/>
              <a:ext cx="450" cy="0"/>
            </a:xfrm>
            <a:prstGeom prst="line">
              <a:avLst/>
            </a:prstGeom>
            <a:noFill/>
            <a:ln w="12700">
              <a:solidFill>
                <a:srgbClr val="000000"/>
              </a:solidFill>
              <a:round/>
              <a:headEnd/>
              <a:tailEnd/>
            </a:ln>
          </p:spPr>
          <p:txBody>
            <a:bodyPr/>
            <a:lstStyle/>
            <a:p>
              <a:endParaRPr lang="en-US"/>
            </a:p>
          </p:txBody>
        </p:sp>
        <p:sp>
          <p:nvSpPr>
            <p:cNvPr id="20499" name="Line 17"/>
            <p:cNvSpPr>
              <a:spLocks noChangeShapeType="1"/>
            </p:cNvSpPr>
            <p:nvPr/>
          </p:nvSpPr>
          <p:spPr bwMode="auto">
            <a:xfrm>
              <a:off x="4927" y="7963"/>
              <a:ext cx="1" cy="463"/>
            </a:xfrm>
            <a:prstGeom prst="line">
              <a:avLst/>
            </a:prstGeom>
            <a:noFill/>
            <a:ln w="12700">
              <a:solidFill>
                <a:srgbClr val="000000"/>
              </a:solidFill>
              <a:round/>
              <a:headEnd/>
              <a:tailEnd/>
            </a:ln>
          </p:spPr>
          <p:txBody>
            <a:bodyPr/>
            <a:lstStyle/>
            <a:p>
              <a:endParaRPr lang="en-US"/>
            </a:p>
          </p:txBody>
        </p:sp>
        <p:sp>
          <p:nvSpPr>
            <p:cNvPr id="20500" name="Line 16"/>
            <p:cNvSpPr>
              <a:spLocks noChangeShapeType="1"/>
            </p:cNvSpPr>
            <p:nvPr/>
          </p:nvSpPr>
          <p:spPr bwMode="auto">
            <a:xfrm flipH="1">
              <a:off x="4627" y="8426"/>
              <a:ext cx="300" cy="0"/>
            </a:xfrm>
            <a:prstGeom prst="line">
              <a:avLst/>
            </a:prstGeom>
            <a:noFill/>
            <a:ln w="9525">
              <a:solidFill>
                <a:srgbClr val="000000"/>
              </a:solidFill>
              <a:round/>
              <a:headEnd/>
              <a:tailEnd type="triangle" w="med" len="med"/>
            </a:ln>
          </p:spPr>
          <p:txBody>
            <a:bodyPr/>
            <a:lstStyle/>
            <a:p>
              <a:endParaRPr lang="en-US"/>
            </a:p>
          </p:txBody>
        </p:sp>
        <p:sp>
          <p:nvSpPr>
            <p:cNvPr id="20501" name="Line 15"/>
            <p:cNvSpPr>
              <a:spLocks noChangeShapeType="1"/>
            </p:cNvSpPr>
            <p:nvPr/>
          </p:nvSpPr>
          <p:spPr bwMode="auto">
            <a:xfrm flipH="1">
              <a:off x="3277" y="7654"/>
              <a:ext cx="750" cy="0"/>
            </a:xfrm>
            <a:prstGeom prst="line">
              <a:avLst/>
            </a:prstGeom>
            <a:noFill/>
            <a:ln w="12700">
              <a:solidFill>
                <a:srgbClr val="000000"/>
              </a:solidFill>
              <a:round/>
              <a:headEnd/>
              <a:tailEnd/>
            </a:ln>
          </p:spPr>
          <p:txBody>
            <a:bodyPr/>
            <a:lstStyle/>
            <a:p>
              <a:endParaRPr lang="en-US"/>
            </a:p>
          </p:txBody>
        </p:sp>
        <p:sp>
          <p:nvSpPr>
            <p:cNvPr id="20502" name="Line 14"/>
            <p:cNvSpPr>
              <a:spLocks noChangeShapeType="1"/>
            </p:cNvSpPr>
            <p:nvPr/>
          </p:nvSpPr>
          <p:spPr bwMode="auto">
            <a:xfrm>
              <a:off x="3277" y="7654"/>
              <a:ext cx="0" cy="618"/>
            </a:xfrm>
            <a:prstGeom prst="line">
              <a:avLst/>
            </a:prstGeom>
            <a:noFill/>
            <a:ln w="12700">
              <a:solidFill>
                <a:srgbClr val="000000"/>
              </a:solidFill>
              <a:round/>
              <a:headEnd/>
              <a:tailEnd/>
            </a:ln>
          </p:spPr>
          <p:txBody>
            <a:bodyPr/>
            <a:lstStyle/>
            <a:p>
              <a:endParaRPr lang="en-US"/>
            </a:p>
          </p:txBody>
        </p:sp>
        <p:sp>
          <p:nvSpPr>
            <p:cNvPr id="20503" name="Line 13"/>
            <p:cNvSpPr>
              <a:spLocks noChangeShapeType="1"/>
            </p:cNvSpPr>
            <p:nvPr/>
          </p:nvSpPr>
          <p:spPr bwMode="auto">
            <a:xfrm>
              <a:off x="3277" y="8272"/>
              <a:ext cx="600" cy="0"/>
            </a:xfrm>
            <a:prstGeom prst="line">
              <a:avLst/>
            </a:prstGeom>
            <a:noFill/>
            <a:ln w="19050">
              <a:solidFill>
                <a:srgbClr val="000000"/>
              </a:solidFill>
              <a:round/>
              <a:headEnd/>
              <a:tailEnd type="triangle" w="med" len="med"/>
            </a:ln>
          </p:spPr>
          <p:txBody>
            <a:bodyPr/>
            <a:lstStyle/>
            <a:p>
              <a:endParaRPr lang="en-US"/>
            </a:p>
          </p:txBody>
        </p:sp>
        <p:sp>
          <p:nvSpPr>
            <p:cNvPr id="20504" name="Rectangle 12"/>
            <p:cNvSpPr>
              <a:spLocks noChangeArrowheads="1"/>
            </p:cNvSpPr>
            <p:nvPr/>
          </p:nvSpPr>
          <p:spPr bwMode="auto">
            <a:xfrm>
              <a:off x="2977" y="4723"/>
              <a:ext cx="900" cy="617"/>
            </a:xfrm>
            <a:prstGeom prst="rect">
              <a:avLst/>
            </a:prstGeom>
            <a:solidFill>
              <a:srgbClr val="FFFFFF"/>
            </a:solidFill>
            <a:ln w="9525">
              <a:noFill/>
              <a:miter lim="800000"/>
              <a:headEnd/>
              <a:tailEnd/>
            </a:ln>
          </p:spPr>
          <p:txBody>
            <a:bodyPr/>
            <a:lstStyle/>
            <a:p>
              <a:pPr algn="ctr" eaLnBrk="0" hangingPunct="0"/>
              <a:r>
                <a:rPr lang="en-US" sz="1000" b="1">
                  <a:latin typeface="Times New Roman" pitchFamily="18" charset="0"/>
                </a:rPr>
                <a:t> Login</a:t>
              </a:r>
              <a:endParaRPr lang="en-US" sz="800"/>
            </a:p>
            <a:p>
              <a:pPr eaLnBrk="0" hangingPunct="0"/>
              <a:r>
                <a:rPr lang="en-US" sz="1000" b="1">
                  <a:latin typeface="Times New Roman" pitchFamily="18" charset="0"/>
                </a:rPr>
                <a:t>:Request</a:t>
              </a:r>
              <a:endParaRPr lang="en-US"/>
            </a:p>
          </p:txBody>
        </p:sp>
        <p:sp>
          <p:nvSpPr>
            <p:cNvPr id="20505" name="Rectangle 11"/>
            <p:cNvSpPr>
              <a:spLocks noChangeArrowheads="1"/>
            </p:cNvSpPr>
            <p:nvPr/>
          </p:nvSpPr>
          <p:spPr bwMode="auto">
            <a:xfrm>
              <a:off x="4777" y="5649"/>
              <a:ext cx="1200" cy="308"/>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:Validate()</a:t>
              </a:r>
              <a:endParaRPr lang="en-US"/>
            </a:p>
          </p:txBody>
        </p:sp>
        <p:sp>
          <p:nvSpPr>
            <p:cNvPr id="20506" name="Rectangle 10"/>
            <p:cNvSpPr>
              <a:spLocks noChangeArrowheads="1"/>
            </p:cNvSpPr>
            <p:nvPr/>
          </p:nvSpPr>
          <p:spPr bwMode="auto">
            <a:xfrm>
              <a:off x="7027" y="5957"/>
              <a:ext cx="16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:executeQuery()</a:t>
              </a:r>
              <a:endParaRPr lang="en-US"/>
            </a:p>
          </p:txBody>
        </p:sp>
        <p:sp>
          <p:nvSpPr>
            <p:cNvPr id="20507" name="Rectangle 9"/>
            <p:cNvSpPr>
              <a:spLocks noChangeArrowheads="1"/>
            </p:cNvSpPr>
            <p:nvPr/>
          </p:nvSpPr>
          <p:spPr bwMode="auto">
            <a:xfrm>
              <a:off x="7177" y="6945"/>
              <a:ext cx="1350" cy="463"/>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Response</a:t>
              </a:r>
              <a:endParaRPr lang="en-US"/>
            </a:p>
          </p:txBody>
        </p:sp>
        <p:sp>
          <p:nvSpPr>
            <p:cNvPr id="20508" name="Rectangle 8"/>
            <p:cNvSpPr>
              <a:spLocks noChangeArrowheads="1"/>
            </p:cNvSpPr>
            <p:nvPr/>
          </p:nvSpPr>
          <p:spPr bwMode="auto">
            <a:xfrm>
              <a:off x="4627" y="7192"/>
              <a:ext cx="1650" cy="462"/>
            </a:xfrm>
            <a:prstGeom prst="rect">
              <a:avLst/>
            </a:prstGeom>
            <a:solidFill>
              <a:srgbClr val="FFFFFF"/>
            </a:solidFill>
            <a:ln w="9525">
              <a:noFill/>
              <a:miter lim="800000"/>
              <a:headEnd/>
              <a:tailEnd/>
            </a:ln>
          </p:spPr>
          <p:txBody>
            <a:bodyPr/>
            <a:lstStyle/>
            <a:p>
              <a:pPr algn="just" eaLnBrk="0" hangingPunct="0"/>
              <a:r>
                <a:rPr lang="en-US" sz="1200" b="1">
                  <a:latin typeface="Times New Roman" pitchFamily="18" charset="0"/>
                </a:rPr>
                <a:t>Show Result</a:t>
              </a:r>
              <a:endParaRPr lang="en-US"/>
            </a:p>
          </p:txBody>
        </p:sp>
        <p:sp>
          <p:nvSpPr>
            <p:cNvPr id="20509" name="Rectangle 7"/>
            <p:cNvSpPr>
              <a:spLocks noChangeArrowheads="1"/>
            </p:cNvSpPr>
            <p:nvPr/>
          </p:nvSpPr>
          <p:spPr bwMode="auto">
            <a:xfrm>
              <a:off x="4477" y="8684"/>
              <a:ext cx="1500" cy="463"/>
            </a:xfrm>
            <a:prstGeom prst="rect">
              <a:avLst/>
            </a:prstGeom>
            <a:solidFill>
              <a:srgbClr val="FFFFFF"/>
            </a:solidFill>
            <a:ln w="9525">
              <a:noFill/>
              <a:miter lim="800000"/>
              <a:headEnd/>
              <a:tailEnd/>
            </a:ln>
          </p:spPr>
          <p:txBody>
            <a:bodyPr/>
            <a:lstStyle/>
            <a:p>
              <a:pPr algn="ctr" eaLnBrk="0" hangingPunct="0"/>
              <a:r>
                <a:rPr lang="en-US" sz="1200" b="1">
                  <a:latin typeface="Times New Roman" pitchFamily="18" charset="0"/>
                </a:rPr>
                <a:t>Failed:show()</a:t>
              </a:r>
              <a:endParaRPr lang="en-US"/>
            </a:p>
          </p:txBody>
        </p:sp>
        <p:sp>
          <p:nvSpPr>
            <p:cNvPr id="20510" name="Line 6"/>
            <p:cNvSpPr>
              <a:spLocks noChangeShapeType="1"/>
            </p:cNvSpPr>
            <p:nvPr/>
          </p:nvSpPr>
          <p:spPr bwMode="auto">
            <a:xfrm>
              <a:off x="2918" y="5409"/>
              <a:ext cx="1" cy="1080"/>
            </a:xfrm>
            <a:prstGeom prst="line">
              <a:avLst/>
            </a:prstGeom>
            <a:noFill/>
            <a:ln w="28575">
              <a:solidFill>
                <a:srgbClr val="000000"/>
              </a:solidFill>
              <a:round/>
              <a:headEnd/>
              <a:tailEnd/>
            </a:ln>
          </p:spPr>
          <p:txBody>
            <a:bodyPr/>
            <a:lstStyle/>
            <a:p>
              <a:endParaRPr lang="en-US"/>
            </a:p>
          </p:txBody>
        </p:sp>
        <p:sp>
          <p:nvSpPr>
            <p:cNvPr id="20511" name="Oval 5"/>
            <p:cNvSpPr>
              <a:spLocks noChangeArrowheads="1"/>
            </p:cNvSpPr>
            <p:nvPr/>
          </p:nvSpPr>
          <p:spPr bwMode="auto">
            <a:xfrm>
              <a:off x="2592" y="4947"/>
              <a:ext cx="600" cy="462"/>
            </a:xfrm>
            <a:prstGeom prst="ellipse">
              <a:avLst/>
            </a:prstGeom>
            <a:solidFill>
              <a:srgbClr val="FFFFFF"/>
            </a:solidFill>
            <a:ln w="19050">
              <a:solidFill>
                <a:srgbClr val="000000"/>
              </a:solidFill>
              <a:round/>
              <a:headEnd/>
              <a:tailEnd/>
            </a:ln>
          </p:spPr>
          <p:txBody>
            <a:bodyPr/>
            <a:lstStyle/>
            <a:p>
              <a:endParaRPr lang="en-US"/>
            </a:p>
          </p:txBody>
        </p:sp>
        <p:sp>
          <p:nvSpPr>
            <p:cNvPr id="20512" name="Line 4"/>
            <p:cNvSpPr>
              <a:spLocks noChangeShapeType="1"/>
            </p:cNvSpPr>
            <p:nvPr/>
          </p:nvSpPr>
          <p:spPr bwMode="auto">
            <a:xfrm>
              <a:off x="2917" y="6420"/>
              <a:ext cx="450" cy="309"/>
            </a:xfrm>
            <a:prstGeom prst="line">
              <a:avLst/>
            </a:prstGeom>
            <a:noFill/>
            <a:ln w="19050">
              <a:solidFill>
                <a:srgbClr val="000000"/>
              </a:solidFill>
              <a:round/>
              <a:headEnd/>
              <a:tailEnd/>
            </a:ln>
          </p:spPr>
          <p:txBody>
            <a:bodyPr/>
            <a:lstStyle/>
            <a:p>
              <a:endParaRPr lang="en-US"/>
            </a:p>
          </p:txBody>
        </p:sp>
        <p:sp>
          <p:nvSpPr>
            <p:cNvPr id="20513" name="Line 3"/>
            <p:cNvSpPr>
              <a:spLocks noChangeShapeType="1"/>
            </p:cNvSpPr>
            <p:nvPr/>
          </p:nvSpPr>
          <p:spPr bwMode="auto">
            <a:xfrm flipH="1">
              <a:off x="2527" y="6420"/>
              <a:ext cx="450" cy="309"/>
            </a:xfrm>
            <a:prstGeom prst="line">
              <a:avLst/>
            </a:prstGeom>
            <a:noFill/>
            <a:ln w="19050">
              <a:solidFill>
                <a:srgbClr val="000000"/>
              </a:solidFill>
              <a:round/>
              <a:headEnd/>
              <a:tailEnd/>
            </a:ln>
          </p:spPr>
          <p:txBody>
            <a:bodyPr/>
            <a:lstStyle/>
            <a:p>
              <a:endParaRPr lang="en-US"/>
            </a:p>
          </p:txBody>
        </p:sp>
        <p:sp>
          <p:nvSpPr>
            <p:cNvPr id="20514" name="Line 2"/>
            <p:cNvSpPr>
              <a:spLocks noChangeShapeType="1"/>
            </p:cNvSpPr>
            <p:nvPr/>
          </p:nvSpPr>
          <p:spPr bwMode="auto">
            <a:xfrm>
              <a:off x="2592" y="5649"/>
              <a:ext cx="900" cy="0"/>
            </a:xfrm>
            <a:prstGeom prst="line">
              <a:avLst/>
            </a:prstGeom>
            <a:noFill/>
            <a:ln w="19050">
              <a:solidFill>
                <a:srgbClr val="000000"/>
              </a:solidFill>
              <a:round/>
              <a:headEnd/>
              <a:tailEn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a:xfrm>
            <a:off x="457200" y="214313"/>
            <a:ext cx="8229600" cy="714375"/>
          </a:xfrm>
        </p:spPr>
        <p:txBody>
          <a:bodyPr/>
          <a:lstStyle/>
          <a:p>
            <a:r>
              <a:rPr lang="en-US" b="1"/>
              <a:t>HOME PAGE</a:t>
            </a:r>
          </a:p>
        </p:txBody>
      </p:sp>
      <p:pic>
        <p:nvPicPr>
          <p:cNvPr id="21507" name="Picture 4"/>
          <p:cNvPicPr>
            <a:picLocks noChangeAspect="1" noChangeArrowheads="1"/>
          </p:cNvPicPr>
          <p:nvPr/>
        </p:nvPicPr>
        <p:blipFill>
          <a:blip r:embed="rId2"/>
          <a:srcRect/>
          <a:stretch>
            <a:fillRect/>
          </a:stretch>
        </p:blipFill>
        <p:spPr bwMode="auto">
          <a:xfrm>
            <a:off x="428625" y="1214438"/>
            <a:ext cx="8429625" cy="52149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457200" y="357188"/>
            <a:ext cx="8229600" cy="571500"/>
          </a:xfrm>
        </p:spPr>
        <p:txBody>
          <a:bodyPr/>
          <a:lstStyle/>
          <a:p>
            <a:r>
              <a:rPr lang="en-US" b="1"/>
              <a:t>USER REGISTRATION PAGE</a:t>
            </a:r>
          </a:p>
        </p:txBody>
      </p:sp>
      <p:pic>
        <p:nvPicPr>
          <p:cNvPr id="22531" name="Picture 4"/>
          <p:cNvPicPr>
            <a:picLocks noChangeAspect="1" noChangeArrowheads="1"/>
          </p:cNvPicPr>
          <p:nvPr/>
        </p:nvPicPr>
        <p:blipFill>
          <a:blip r:embed="rId2"/>
          <a:srcRect/>
          <a:stretch>
            <a:fillRect/>
          </a:stretch>
        </p:blipFill>
        <p:spPr bwMode="auto">
          <a:xfrm>
            <a:off x="357188" y="1000125"/>
            <a:ext cx="8429625" cy="55721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500063"/>
            <a:ext cx="8229600" cy="571500"/>
          </a:xfrm>
        </p:spPr>
        <p:txBody>
          <a:bodyPr/>
          <a:lstStyle/>
          <a:p>
            <a:r>
              <a:rPr lang="en-US" b="1"/>
              <a:t>LOGIN PAGE</a:t>
            </a:r>
          </a:p>
        </p:txBody>
      </p:sp>
      <p:pic>
        <p:nvPicPr>
          <p:cNvPr id="23555" name="Picture 4"/>
          <p:cNvPicPr>
            <a:picLocks noChangeAspect="1" noChangeArrowheads="1"/>
          </p:cNvPicPr>
          <p:nvPr/>
        </p:nvPicPr>
        <p:blipFill>
          <a:blip r:embed="rId2"/>
          <a:srcRect/>
          <a:stretch>
            <a:fillRect/>
          </a:stretch>
        </p:blipFill>
        <p:spPr bwMode="auto">
          <a:xfrm>
            <a:off x="357188" y="1357313"/>
            <a:ext cx="8429625" cy="52562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28625"/>
            <a:ext cx="8229600" cy="571500"/>
          </a:xfrm>
        </p:spPr>
        <p:txBody>
          <a:bodyPr/>
          <a:lstStyle/>
          <a:p>
            <a:r>
              <a:rPr lang="en-US" b="1"/>
              <a:t>USER DASHBOARD</a:t>
            </a:r>
          </a:p>
        </p:txBody>
      </p:sp>
      <p:pic>
        <p:nvPicPr>
          <p:cNvPr id="24579" name="Picture 4"/>
          <p:cNvPicPr>
            <a:picLocks noChangeAspect="1" noChangeArrowheads="1"/>
          </p:cNvPicPr>
          <p:nvPr/>
        </p:nvPicPr>
        <p:blipFill>
          <a:blip r:embed="rId2"/>
          <a:srcRect/>
          <a:stretch>
            <a:fillRect/>
          </a:stretch>
        </p:blipFill>
        <p:spPr bwMode="auto">
          <a:xfrm>
            <a:off x="500063" y="1071563"/>
            <a:ext cx="8286750" cy="52165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00063"/>
            <a:ext cx="8229600" cy="500062"/>
          </a:xfrm>
        </p:spPr>
        <p:txBody>
          <a:bodyPr/>
          <a:lstStyle/>
          <a:p>
            <a:r>
              <a:rPr lang="en-US" b="1"/>
              <a:t>SEARCH TRAIN</a:t>
            </a:r>
          </a:p>
        </p:txBody>
      </p:sp>
      <p:pic>
        <p:nvPicPr>
          <p:cNvPr id="25603" name="Picture 4"/>
          <p:cNvPicPr>
            <a:picLocks noChangeAspect="1" noChangeArrowheads="1"/>
          </p:cNvPicPr>
          <p:nvPr/>
        </p:nvPicPr>
        <p:blipFill>
          <a:blip r:embed="rId2"/>
          <a:srcRect/>
          <a:stretch>
            <a:fillRect/>
          </a:stretch>
        </p:blipFill>
        <p:spPr bwMode="auto">
          <a:xfrm>
            <a:off x="428625" y="1071563"/>
            <a:ext cx="8358188" cy="53133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ABSTRACT</a:t>
            </a:r>
            <a:br>
              <a:rPr lang="en-IN" dirty="0"/>
            </a:br>
            <a:endParaRPr lang="en-IN" dirty="0"/>
          </a:p>
        </p:txBody>
      </p:sp>
      <p:sp>
        <p:nvSpPr>
          <p:cNvPr id="3" name="Content Placeholder 2"/>
          <p:cNvSpPr>
            <a:spLocks noGrp="1"/>
          </p:cNvSpPr>
          <p:nvPr>
            <p:ph idx="1"/>
          </p:nvPr>
        </p:nvSpPr>
        <p:spPr>
          <a:xfrm>
            <a:off x="457200" y="1357313"/>
            <a:ext cx="8229600" cy="4967287"/>
          </a:xfrm>
        </p:spPr>
        <p:txBody>
          <a:bodyPr>
            <a:normAutofit/>
          </a:bodyPr>
          <a:lstStyle/>
          <a:p>
            <a:pPr>
              <a:buFont typeface="Wingdings 2" pitchFamily="18" charset="2"/>
              <a:buNone/>
              <a:defRPr/>
            </a:pPr>
            <a:endParaRPr lang="en-US" dirty="0"/>
          </a:p>
          <a:p>
            <a:pPr>
              <a:defRPr/>
            </a:pPr>
            <a:r>
              <a:rPr lang="en-US" dirty="0"/>
              <a:t>The main aim of the project was to develop a website which would facilitate the reservation of online train tickets through an effective and yet simple GUI for a normal passenger intending to travel in trains. Apart from reserving tickets, through our system a passenger can compare online fares ‘from’ one city ‘to’ other cities. </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500063"/>
            <a:ext cx="8229600" cy="500062"/>
          </a:xfrm>
        </p:spPr>
        <p:txBody>
          <a:bodyPr/>
          <a:lstStyle/>
          <a:p>
            <a:r>
              <a:rPr lang="en-US" b="1"/>
              <a:t>VIEW AVAILABLE TRAIN</a:t>
            </a:r>
          </a:p>
        </p:txBody>
      </p:sp>
      <p:pic>
        <p:nvPicPr>
          <p:cNvPr id="26627" name="Picture 2"/>
          <p:cNvPicPr>
            <a:picLocks noChangeAspect="1" noChangeArrowheads="1"/>
          </p:cNvPicPr>
          <p:nvPr/>
        </p:nvPicPr>
        <p:blipFill>
          <a:blip r:embed="rId2"/>
          <a:srcRect/>
          <a:stretch>
            <a:fillRect/>
          </a:stretch>
        </p:blipFill>
        <p:spPr bwMode="auto">
          <a:xfrm>
            <a:off x="428625" y="1000125"/>
            <a:ext cx="8286750" cy="542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500063"/>
            <a:ext cx="8229600" cy="500062"/>
          </a:xfrm>
        </p:spPr>
        <p:txBody>
          <a:bodyPr/>
          <a:lstStyle/>
          <a:p>
            <a:r>
              <a:rPr lang="en-US" b="1"/>
              <a:t>ENTER PASSENGER DETAILS</a:t>
            </a:r>
          </a:p>
        </p:txBody>
      </p:sp>
      <p:pic>
        <p:nvPicPr>
          <p:cNvPr id="27651" name="Picture 2"/>
          <p:cNvPicPr>
            <a:picLocks noChangeAspect="1" noChangeArrowheads="1"/>
          </p:cNvPicPr>
          <p:nvPr/>
        </p:nvPicPr>
        <p:blipFill>
          <a:blip r:embed="rId2"/>
          <a:srcRect/>
          <a:stretch>
            <a:fillRect/>
          </a:stretch>
        </p:blipFill>
        <p:spPr bwMode="auto">
          <a:xfrm>
            <a:off x="357188" y="1143000"/>
            <a:ext cx="8429625" cy="53054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500063"/>
            <a:ext cx="8229600" cy="500062"/>
          </a:xfrm>
        </p:spPr>
        <p:txBody>
          <a:bodyPr/>
          <a:lstStyle/>
          <a:p>
            <a:pPr algn="ctr"/>
            <a:r>
              <a:rPr lang="en-US" b="1"/>
              <a:t>MAKE PAYMENT PAGE</a:t>
            </a:r>
          </a:p>
        </p:txBody>
      </p:sp>
      <p:pic>
        <p:nvPicPr>
          <p:cNvPr id="28675" name="Picture 2"/>
          <p:cNvPicPr>
            <a:picLocks noChangeAspect="1" noChangeArrowheads="1"/>
          </p:cNvPicPr>
          <p:nvPr/>
        </p:nvPicPr>
        <p:blipFill>
          <a:blip r:embed="rId2"/>
          <a:srcRect/>
          <a:stretch>
            <a:fillRect/>
          </a:stretch>
        </p:blipFill>
        <p:spPr bwMode="auto">
          <a:xfrm>
            <a:off x="500063" y="1143000"/>
            <a:ext cx="8143875" cy="53578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428625"/>
            <a:ext cx="8229600" cy="500063"/>
          </a:xfrm>
        </p:spPr>
        <p:txBody>
          <a:bodyPr/>
          <a:lstStyle/>
          <a:p>
            <a:r>
              <a:rPr lang="en-US" b="1"/>
              <a:t>BOOKING DETAILS(User)</a:t>
            </a:r>
          </a:p>
        </p:txBody>
      </p:sp>
      <p:pic>
        <p:nvPicPr>
          <p:cNvPr id="29699" name="Picture 5"/>
          <p:cNvPicPr>
            <a:picLocks noChangeAspect="1" noChangeArrowheads="1"/>
          </p:cNvPicPr>
          <p:nvPr/>
        </p:nvPicPr>
        <p:blipFill>
          <a:blip r:embed="rId2"/>
          <a:srcRect/>
          <a:stretch>
            <a:fillRect/>
          </a:stretch>
        </p:blipFill>
        <p:spPr bwMode="auto">
          <a:xfrm>
            <a:off x="500063" y="1285875"/>
            <a:ext cx="8215312" cy="50720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85750"/>
            <a:ext cx="8229600" cy="642938"/>
          </a:xfrm>
        </p:spPr>
        <p:txBody>
          <a:bodyPr/>
          <a:lstStyle/>
          <a:p>
            <a:r>
              <a:rPr lang="en-US" b="1"/>
              <a:t>ADMIN DASHBOARD</a:t>
            </a:r>
          </a:p>
        </p:txBody>
      </p:sp>
      <p:pic>
        <p:nvPicPr>
          <p:cNvPr id="30723" name="Picture 4"/>
          <p:cNvPicPr>
            <a:picLocks noChangeAspect="1" noChangeArrowheads="1"/>
          </p:cNvPicPr>
          <p:nvPr/>
        </p:nvPicPr>
        <p:blipFill>
          <a:blip r:embed="rId2"/>
          <a:srcRect/>
          <a:stretch>
            <a:fillRect/>
          </a:stretch>
        </p:blipFill>
        <p:spPr bwMode="auto">
          <a:xfrm>
            <a:off x="357188" y="1071563"/>
            <a:ext cx="8429625" cy="52657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500063"/>
            <a:ext cx="8229600" cy="642937"/>
          </a:xfrm>
        </p:spPr>
        <p:txBody>
          <a:bodyPr/>
          <a:lstStyle/>
          <a:p>
            <a:r>
              <a:rPr lang="en-US" b="1"/>
              <a:t>ADD NEW TRAIN DETAIL PAGE</a:t>
            </a:r>
          </a:p>
        </p:txBody>
      </p:sp>
      <p:pic>
        <p:nvPicPr>
          <p:cNvPr id="31747" name="Picture 4"/>
          <p:cNvPicPr>
            <a:picLocks noChangeAspect="1" noChangeArrowheads="1"/>
          </p:cNvPicPr>
          <p:nvPr/>
        </p:nvPicPr>
        <p:blipFill>
          <a:blip r:embed="rId2"/>
          <a:srcRect/>
          <a:stretch>
            <a:fillRect/>
          </a:stretch>
        </p:blipFill>
        <p:spPr bwMode="auto">
          <a:xfrm>
            <a:off x="500063" y="1285875"/>
            <a:ext cx="8286750" cy="52149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500063"/>
            <a:ext cx="8229600" cy="642937"/>
          </a:xfrm>
        </p:spPr>
        <p:txBody>
          <a:bodyPr/>
          <a:lstStyle/>
          <a:p>
            <a:r>
              <a:rPr lang="en-US" b="1"/>
              <a:t>ADD NEW TRAIN ROUTE PAGE</a:t>
            </a:r>
          </a:p>
        </p:txBody>
      </p:sp>
      <p:pic>
        <p:nvPicPr>
          <p:cNvPr id="32771" name="Picture 4"/>
          <p:cNvPicPr>
            <a:picLocks noChangeAspect="1" noChangeArrowheads="1"/>
          </p:cNvPicPr>
          <p:nvPr/>
        </p:nvPicPr>
        <p:blipFill>
          <a:blip r:embed="rId2"/>
          <a:srcRect/>
          <a:stretch>
            <a:fillRect/>
          </a:stretch>
        </p:blipFill>
        <p:spPr bwMode="auto">
          <a:xfrm>
            <a:off x="428625" y="1357313"/>
            <a:ext cx="8429625" cy="524033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500063"/>
            <a:ext cx="8229600" cy="428625"/>
          </a:xfrm>
        </p:spPr>
        <p:txBody>
          <a:bodyPr/>
          <a:lstStyle/>
          <a:p>
            <a:r>
              <a:rPr lang="en-US" b="1"/>
              <a:t>VIEW ALL TRAIN DETAILS PAGE</a:t>
            </a:r>
          </a:p>
        </p:txBody>
      </p:sp>
      <p:pic>
        <p:nvPicPr>
          <p:cNvPr id="33795" name="Picture 4"/>
          <p:cNvPicPr>
            <a:picLocks noChangeAspect="1" noChangeArrowheads="1"/>
          </p:cNvPicPr>
          <p:nvPr/>
        </p:nvPicPr>
        <p:blipFill>
          <a:blip r:embed="rId2"/>
          <a:srcRect/>
          <a:stretch>
            <a:fillRect/>
          </a:stretch>
        </p:blipFill>
        <p:spPr bwMode="auto">
          <a:xfrm>
            <a:off x="500063" y="1071563"/>
            <a:ext cx="8286750" cy="5478462"/>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152525"/>
          </a:xfrm>
        </p:spPr>
        <p:txBody>
          <a:bodyPr>
            <a:normAutofit fontScale="90000"/>
          </a:bodyPr>
          <a:lstStyle/>
          <a:p>
            <a:pPr eaLnBrk="1" fontAlgn="auto" hangingPunct="1">
              <a:spcAft>
                <a:spcPts val="0"/>
              </a:spcAft>
              <a:defRPr/>
            </a:pPr>
            <a:r>
              <a:rPr lang="en-US" b="1" dirty="0"/>
              <a:t>CONCLUSION &amp; FUTURE SCOPE</a:t>
            </a:r>
            <a:br>
              <a:rPr lang="en-IN" dirty="0"/>
            </a:br>
            <a:endParaRPr lang="en-IN" dirty="0"/>
          </a:p>
        </p:txBody>
      </p:sp>
      <p:sp>
        <p:nvSpPr>
          <p:cNvPr id="3" name="Content Placeholder 2"/>
          <p:cNvSpPr>
            <a:spLocks noGrp="1"/>
          </p:cNvSpPr>
          <p:nvPr>
            <p:ph idx="1"/>
          </p:nvPr>
        </p:nvSpPr>
        <p:spPr>
          <a:xfrm>
            <a:off x="457200" y="1643063"/>
            <a:ext cx="8229600" cy="4681537"/>
          </a:xfrm>
        </p:spPr>
        <p:txBody>
          <a:bodyPr>
            <a:normAutofit fontScale="92500" lnSpcReduction="2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a:t>FUTURE SCOPE</a:t>
            </a:r>
            <a:endParaRPr lang="en-US" dirty="0"/>
          </a:p>
          <a:p>
            <a:pPr>
              <a:defRPr/>
            </a:pPr>
            <a:r>
              <a:rPr lang="en-US" dirty="0"/>
              <a:t>This</a:t>
            </a:r>
            <a:r>
              <a:rPr lang="en-US" b="1" dirty="0"/>
              <a:t> </a:t>
            </a:r>
            <a:r>
              <a:rPr lang="en-US" dirty="0"/>
              <a:t>web application involves almost all the features of the online train ticket booking. The future implementation will be online help for the customers and chatting with website administrator.</a:t>
            </a:r>
          </a:p>
          <a:p>
            <a:pPr>
              <a:buFont typeface="Wingdings 2" pitchFamily="18" charset="2"/>
              <a:buNone/>
              <a:defRPr/>
            </a:pPr>
            <a:endParaRPr lang="en-US" dirty="0"/>
          </a:p>
          <a:p>
            <a:pPr>
              <a:buFont typeface="Wingdings 2" pitchFamily="18" charset="2"/>
              <a:buNone/>
              <a:defRPr/>
            </a:pPr>
            <a:r>
              <a:rPr lang="en-US" b="1" u="sng" dirty="0"/>
              <a:t>CONCLUSION</a:t>
            </a:r>
            <a:endParaRPr lang="en-US" dirty="0"/>
          </a:p>
          <a:p>
            <a:pPr>
              <a:defRPr/>
            </a:pPr>
            <a:r>
              <a:rPr lang="en-US" dirty="0"/>
              <a:t>The project entitled “Online Train Ticket Booking” is developed using HTML, CSS and Bootstrap as front end and Python Django and Sqlite database in back end to computerize the process of online bus ticket booking. This project covers only the basic features required.</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714375"/>
          </a:xfrm>
        </p:spPr>
        <p:txBody>
          <a:bodyPr/>
          <a:lstStyle/>
          <a:p>
            <a:pPr eaLnBrk="1" hangingPunct="1"/>
            <a:r>
              <a:rPr lang="en-US" b="1"/>
              <a:t>BIBLIOGRAPHY</a:t>
            </a:r>
            <a:endParaRPr lang="en-IN"/>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IN" dirty="0"/>
              <a:t> </a:t>
            </a: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ANF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dirty="0"/>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a:defRPr/>
            </a:pPr>
            <a:r>
              <a:rPr lang="en-US" dirty="0"/>
              <a:t>Two scoops of Django for 1.11 by </a:t>
            </a:r>
            <a:r>
              <a:rPr lang="en-US" b="1" i="1" dirty="0"/>
              <a:t>Daniel </a:t>
            </a:r>
            <a:r>
              <a:rPr lang="en-US" b="1" i="1" dirty="0" err="1"/>
              <a:t>Greenfeld’s</a:t>
            </a:r>
            <a:r>
              <a:rPr lang="en-US" b="1" i="1" dirty="0"/>
              <a:t> and Audrey Greenfield</a:t>
            </a:r>
            <a:endParaRPr lang="en-US" b="1" dirty="0"/>
          </a:p>
          <a:p>
            <a:pPr>
              <a:defRPr/>
            </a:pPr>
            <a:r>
              <a:rPr lang="en-US" dirty="0"/>
              <a:t>Lightweight Django </a:t>
            </a:r>
            <a:r>
              <a:rPr lang="en-US" i="1" dirty="0"/>
              <a:t>by </a:t>
            </a:r>
            <a:r>
              <a:rPr lang="en-US" b="1" i="1" dirty="0"/>
              <a:t>Elman and Mark Lavin</a:t>
            </a:r>
            <a:endParaRPr lang="en-US" b="1"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795338"/>
          </a:xfrm>
        </p:spPr>
        <p:txBody>
          <a:bodyPr/>
          <a:lstStyle/>
          <a:p>
            <a:pPr eaLnBrk="1" hangingPunct="1"/>
            <a:r>
              <a:rPr lang="en-US" b="1"/>
              <a:t>MODULES</a:t>
            </a:r>
            <a:endParaRPr lang="en-IN"/>
          </a:p>
        </p:txBody>
      </p:sp>
      <p:sp>
        <p:nvSpPr>
          <p:cNvPr id="7171" name="Content Placeholder 2"/>
          <p:cNvSpPr>
            <a:spLocks noGrp="1"/>
          </p:cNvSpPr>
          <p:nvPr>
            <p:ph idx="1"/>
          </p:nvPr>
        </p:nvSpPr>
        <p:spPr>
          <a:xfrm>
            <a:off x="457200" y="1357313"/>
            <a:ext cx="8229600" cy="4967287"/>
          </a:xfrm>
        </p:spPr>
        <p:txBody>
          <a:bodyPr/>
          <a:lstStyle/>
          <a:p>
            <a:pPr eaLnBrk="1" hangingPunct="1"/>
            <a:endParaRPr lang="en-US" b="1"/>
          </a:p>
          <a:p>
            <a:r>
              <a:rPr lang="en-US" b="1"/>
              <a:t> Booking:   </a:t>
            </a:r>
            <a:r>
              <a:rPr lang="en-US"/>
              <a:t>The system can book online tickets of the passengers,  where they want to go.</a:t>
            </a:r>
          </a:p>
          <a:p>
            <a:pPr>
              <a:buFont typeface="Wingdings 2" pitchFamily="18" charset="2"/>
              <a:buNone/>
            </a:pPr>
            <a:r>
              <a:rPr lang="en-US" b="1"/>
              <a:t> </a:t>
            </a:r>
            <a:endParaRPr lang="en-US"/>
          </a:p>
          <a:p>
            <a:r>
              <a:rPr lang="en-US" b="1"/>
              <a:t>Cancellation:  </a:t>
            </a:r>
            <a:r>
              <a:rPr lang="en-US"/>
              <a:t>The passenger</a:t>
            </a:r>
            <a:r>
              <a:rPr lang="en-US" b="1"/>
              <a:t>s </a:t>
            </a:r>
            <a:r>
              <a:rPr lang="en-US"/>
              <a:t>can cancel their train tickets as  usually</a:t>
            </a:r>
            <a:r>
              <a:rPr lang="en-US" b="1"/>
              <a:t>.</a:t>
            </a:r>
            <a:r>
              <a:rPr lang="en-US"/>
              <a:t> </a:t>
            </a:r>
          </a:p>
          <a:p>
            <a:pPr>
              <a:buFont typeface="Wingdings 2" pitchFamily="18" charset="2"/>
              <a:buNone/>
            </a:pPr>
            <a:endParaRPr lang="en-US"/>
          </a:p>
          <a:p>
            <a:r>
              <a:rPr lang="en-US"/>
              <a:t> </a:t>
            </a:r>
            <a:r>
              <a:rPr lang="en-US" b="1"/>
              <a:t>Passenger Details:   </a:t>
            </a:r>
            <a:r>
              <a:rPr lang="en-US"/>
              <a:t>The System stores all the necessary information of the passengers. </a:t>
            </a:r>
            <a:endParaRPr lang="en-I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00063"/>
            <a:ext cx="8229600" cy="500062"/>
          </a:xfrm>
        </p:spPr>
        <p:txBody>
          <a:bodyPr/>
          <a:lstStyle/>
          <a:p>
            <a:pPr eaLnBrk="1" hangingPunct="1"/>
            <a:r>
              <a:rPr lang="en-US" b="1"/>
              <a:t>MODULES</a:t>
            </a:r>
            <a:endParaRPr lang="en-IN"/>
          </a:p>
        </p:txBody>
      </p:sp>
      <p:sp>
        <p:nvSpPr>
          <p:cNvPr id="7171" name="Content Placeholder 2"/>
          <p:cNvSpPr>
            <a:spLocks noGrp="1"/>
          </p:cNvSpPr>
          <p:nvPr>
            <p:ph idx="1"/>
          </p:nvPr>
        </p:nvSpPr>
        <p:spPr>
          <a:xfrm>
            <a:off x="457200" y="1071563"/>
            <a:ext cx="8229600" cy="5253037"/>
          </a:xfrm>
        </p:spPr>
        <p:txBody>
          <a:bodyPr/>
          <a:lstStyle/>
          <a:p>
            <a:pPr eaLnBrk="1" hangingPunct="1"/>
            <a:endParaRPr lang="en-US" b="1"/>
          </a:p>
          <a:p>
            <a:r>
              <a:rPr lang="en-US" b="1"/>
              <a:t> </a:t>
            </a:r>
            <a:r>
              <a:rPr lang="en-US" b="1" u="sng"/>
              <a:t>Trains: </a:t>
            </a:r>
            <a:r>
              <a:rPr lang="en-US"/>
              <a:t>It shows the train schedule such as bus time, arrival and departure time etc.</a:t>
            </a:r>
          </a:p>
          <a:p>
            <a:pPr>
              <a:buFont typeface="Wingdings 2" pitchFamily="18" charset="2"/>
              <a:buNone/>
            </a:pPr>
            <a:r>
              <a:rPr lang="en-US"/>
              <a:t> </a:t>
            </a:r>
          </a:p>
          <a:p>
            <a:pPr>
              <a:buFont typeface="Wingdings 2" pitchFamily="18" charset="2"/>
              <a:buNone/>
            </a:pPr>
            <a:r>
              <a:rPr lang="en-US" b="1"/>
              <a:t>	</a:t>
            </a:r>
            <a:r>
              <a:rPr lang="en-US" b="1" u="sng"/>
              <a:t>Search:</a:t>
            </a:r>
            <a:endParaRPr lang="en-US"/>
          </a:p>
          <a:p>
            <a:r>
              <a:rPr lang="en-US"/>
              <a:t>This is provided the search options of the system that can search any related information of the system.</a:t>
            </a:r>
          </a:p>
          <a:p>
            <a:pPr>
              <a:buFont typeface="Wingdings 2" pitchFamily="18" charset="2"/>
              <a:buNone/>
            </a:pPr>
            <a:endParaRPr lang="en-US" b="1"/>
          </a:p>
          <a:p>
            <a:pPr>
              <a:buFont typeface="Wingdings 2" pitchFamily="18" charset="2"/>
              <a:buNone/>
            </a:pPr>
            <a:r>
              <a:rPr lang="en-US" b="1"/>
              <a:t>	 </a:t>
            </a:r>
            <a:r>
              <a:rPr lang="en-US" b="1" u="sng"/>
              <a:t>Report:</a:t>
            </a:r>
            <a:endParaRPr lang="en-US"/>
          </a:p>
          <a:p>
            <a:r>
              <a:rPr lang="en-US"/>
              <a:t>This shows the reports in different fields of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2" dur="500"/>
                                        <p:tgtEl>
                                          <p:spTgt spid="717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7"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a:t>FRONTEND (LANGUAGE USED)</a:t>
            </a:r>
          </a:p>
        </p:txBody>
      </p:sp>
      <p:sp>
        <p:nvSpPr>
          <p:cNvPr id="11267" name="Content Placeholder 2"/>
          <p:cNvSpPr>
            <a:spLocks noGrp="1"/>
          </p:cNvSpPr>
          <p:nvPr>
            <p:ph idx="1"/>
          </p:nvPr>
        </p:nvSpPr>
        <p:spPr>
          <a:xfrm>
            <a:off x="457200" y="1935163"/>
            <a:ext cx="8229600" cy="1708150"/>
          </a:xfrm>
        </p:spPr>
        <p:txBody>
          <a:bodyPr/>
          <a:lstStyle/>
          <a:p>
            <a:r>
              <a:rPr lang="en-US"/>
              <a:t>HTML </a:t>
            </a:r>
            <a:r>
              <a:rPr lang="en-US">
                <a:solidFill>
                  <a:srgbClr val="FF0000"/>
                </a:solidFill>
              </a:rPr>
              <a:t>(HYPERTEXT MARKUP LANGUAGE)</a:t>
            </a:r>
          </a:p>
          <a:p>
            <a:r>
              <a:rPr lang="en-US"/>
              <a:t>CSS </a:t>
            </a:r>
            <a:r>
              <a:rPr lang="en-US">
                <a:solidFill>
                  <a:srgbClr val="FF0000"/>
                </a:solidFill>
              </a:rPr>
              <a:t>(CASCADING STYLE SHEET)</a:t>
            </a:r>
          </a:p>
          <a:p>
            <a:r>
              <a:rPr lang="en-US"/>
              <a:t>BOOTSTRAP </a:t>
            </a:r>
            <a:r>
              <a:rPr lang="en-US">
                <a:solidFill>
                  <a:srgbClr val="FF0000"/>
                </a:solidFill>
              </a:rPr>
              <a:t>(FRAMEWORK OF CSS AND JS)</a:t>
            </a:r>
          </a:p>
        </p:txBody>
      </p:sp>
      <p:pic>
        <p:nvPicPr>
          <p:cNvPr id="11268" name="Picture 5" descr="C:\Users\win 8.1\Desktop\htmlandcss.jpg"/>
          <p:cNvPicPr>
            <a:picLocks noChangeAspect="1" noChangeArrowheads="1"/>
          </p:cNvPicPr>
          <p:nvPr/>
        </p:nvPicPr>
        <p:blipFill>
          <a:blip r:embed="rId2"/>
          <a:srcRect/>
          <a:stretch>
            <a:fillRect/>
          </a:stretch>
        </p:blipFill>
        <p:spPr bwMode="auto">
          <a:xfrm>
            <a:off x="571500" y="4000500"/>
            <a:ext cx="6096000" cy="254793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a:t>BACKEND</a:t>
            </a:r>
          </a:p>
        </p:txBody>
      </p:sp>
      <p:sp>
        <p:nvSpPr>
          <p:cNvPr id="12291" name="Content Placeholder 2"/>
          <p:cNvSpPr>
            <a:spLocks noGrp="1"/>
          </p:cNvSpPr>
          <p:nvPr>
            <p:ph idx="1"/>
          </p:nvPr>
        </p:nvSpPr>
        <p:spPr>
          <a:xfrm>
            <a:off x="500063" y="2214563"/>
            <a:ext cx="8229600" cy="1636712"/>
          </a:xfrm>
        </p:spPr>
        <p:txBody>
          <a:bodyPr/>
          <a:lstStyle/>
          <a:p>
            <a:r>
              <a:rPr lang="en-US"/>
              <a:t>PYTHON DJANGO</a:t>
            </a:r>
          </a:p>
          <a:p>
            <a:r>
              <a:rPr lang="en-US"/>
              <a:t>SQLITE (</a:t>
            </a:r>
            <a:r>
              <a:rPr lang="en-US">
                <a:solidFill>
                  <a:srgbClr val="FF0000"/>
                </a:solidFill>
              </a:rPr>
              <a:t>DATABASE</a:t>
            </a:r>
            <a:r>
              <a:rPr lang="en-US"/>
              <a:t>)</a:t>
            </a:r>
          </a:p>
        </p:txBody>
      </p:sp>
      <p:pic>
        <p:nvPicPr>
          <p:cNvPr id="12292"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a:t>SOFTWARE USED</a:t>
            </a:r>
          </a:p>
        </p:txBody>
      </p:sp>
      <p:sp>
        <p:nvSpPr>
          <p:cNvPr id="13315"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04850"/>
            <a:ext cx="8229600" cy="1009650"/>
          </a:xfrm>
        </p:spPr>
        <p:txBody>
          <a:bodyPr/>
          <a:lstStyle/>
          <a:p>
            <a:r>
              <a:rPr lang="en-US" b="1"/>
              <a:t>DFD(DATA FLOW DIAGRAM)</a:t>
            </a:r>
            <a:br>
              <a:rPr lang="en-US" b="1"/>
            </a:br>
            <a:r>
              <a:rPr lang="en-US" b="1"/>
              <a:t>Level - 0</a:t>
            </a:r>
          </a:p>
        </p:txBody>
      </p:sp>
      <p:pic>
        <p:nvPicPr>
          <p:cNvPr id="14339" name="Picture 4" descr="C:\Users\win 8.1\Desktop\instructor table.jpg"/>
          <p:cNvPicPr>
            <a:picLocks noChangeAspect="1" noChangeArrowheads="1"/>
          </p:cNvPicPr>
          <p:nvPr/>
        </p:nvPicPr>
        <p:blipFill>
          <a:blip r:embed="rId2"/>
          <a:srcRect/>
          <a:stretch>
            <a:fillRect/>
          </a:stretch>
        </p:blipFill>
        <p:spPr bwMode="auto">
          <a:xfrm>
            <a:off x="357188" y="1871663"/>
            <a:ext cx="8358187" cy="45577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57188"/>
            <a:ext cx="8229600" cy="1071562"/>
          </a:xfrm>
        </p:spPr>
        <p:txBody>
          <a:bodyPr/>
          <a:lstStyle/>
          <a:p>
            <a:r>
              <a:rPr lang="en-US" b="1"/>
              <a:t>DFD(DATA FLOW DIAGRAM)</a:t>
            </a:r>
            <a:br>
              <a:rPr lang="en-US" b="1"/>
            </a:br>
            <a:r>
              <a:rPr lang="en-US" b="1"/>
              <a:t>Level - 1</a:t>
            </a:r>
            <a:endParaRPr lang="en-US"/>
          </a:p>
        </p:txBody>
      </p:sp>
      <p:pic>
        <p:nvPicPr>
          <p:cNvPr id="15363" name="Picture 4" descr="instructor table"/>
          <p:cNvPicPr>
            <a:picLocks noChangeAspect="1" noChangeArrowheads="1"/>
          </p:cNvPicPr>
          <p:nvPr/>
        </p:nvPicPr>
        <p:blipFill>
          <a:blip r:embed="rId2"/>
          <a:srcRect/>
          <a:stretch>
            <a:fillRect/>
          </a:stretch>
        </p:blipFill>
        <p:spPr bwMode="auto">
          <a:xfrm>
            <a:off x="642938" y="1714500"/>
            <a:ext cx="8001000" cy="46672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788</TotalTime>
  <Words>581</Words>
  <Application>Microsoft Office PowerPoint</Application>
  <PresentationFormat>On-screen Show (4:3)</PresentationFormat>
  <Paragraphs>89</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Constantia</vt:lpstr>
      <vt:lpstr>Times New Roman</vt:lpstr>
      <vt:lpstr>Wingdings 2</vt:lpstr>
      <vt:lpstr>Flow</vt:lpstr>
      <vt:lpstr>              RAILWAY RESERVATION SYSTEM (Online Train Ticket Booking) </vt:lpstr>
      <vt:lpstr>ABSTRACT </vt:lpstr>
      <vt:lpstr>MODULES</vt:lpstr>
      <vt:lpstr>MODULES</vt:lpstr>
      <vt:lpstr>FRONTEND (LANGUAGE USED)</vt:lpstr>
      <vt:lpstr>BACKEND</vt:lpstr>
      <vt:lpstr>SOFTWARE USED</vt:lpstr>
      <vt:lpstr>DFD(DATA FLOW DIAGRAM) Level - 0</vt:lpstr>
      <vt:lpstr>DFD(DATA FLOW DIAGRAM) Level - 1</vt:lpstr>
      <vt:lpstr>DFD(DATA FLOW DIAGRAM) Level - 2</vt:lpstr>
      <vt:lpstr>ER DIAGRAM </vt:lpstr>
      <vt:lpstr>USE CASE DIAGRAM</vt:lpstr>
      <vt:lpstr>USE CASE DIAGRAM</vt:lpstr>
      <vt:lpstr>SEQUENCE DIAGRAM</vt:lpstr>
      <vt:lpstr>HOME PAGE</vt:lpstr>
      <vt:lpstr>USER REGISTRATION PAGE</vt:lpstr>
      <vt:lpstr>LOGIN PAGE</vt:lpstr>
      <vt:lpstr>USER DASHBOARD</vt:lpstr>
      <vt:lpstr>SEARCH TRAIN</vt:lpstr>
      <vt:lpstr>VIEW AVAILABLE TRAIN</vt:lpstr>
      <vt:lpstr>ENTER PASSENGER DETAILS</vt:lpstr>
      <vt:lpstr>MAKE PAYMENT PAGE</vt:lpstr>
      <vt:lpstr>BOOKING DETAILS(User)</vt:lpstr>
      <vt:lpstr>ADMIN DASHBOARD</vt:lpstr>
      <vt:lpstr>ADD NEW TRAIN DETAIL PAGE</vt:lpstr>
      <vt:lpstr>ADD NEW TRAIN ROUTE PAGE</vt:lpstr>
      <vt:lpstr>VIEW ALL TRAIN DETAILS PAGE</vt:lpstr>
      <vt:lpstr>CONCLUSION &amp; FUTURE SCOPE </vt:lpstr>
      <vt:lpstr>BIBLIOGRAPHY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Bharathwaj Supreme</cp:lastModifiedBy>
  <cp:revision>129</cp:revision>
  <dcterms:created xsi:type="dcterms:W3CDTF">2011-04-06T15:22:37Z</dcterms:created>
  <dcterms:modified xsi:type="dcterms:W3CDTF">2023-06-07T14:45:01Z</dcterms:modified>
</cp:coreProperties>
</file>