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6/14/2022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6/14/2022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6/14/2022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6/14/2022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6/14/2022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sources.fabric.inc/glossary/modular-commer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solidFill>
                  <a:schemeClr val="accent3"/>
                </a:solidFill>
                <a:latin typeface="Times New Roman" panose="02020603050405020304" pitchFamily="18" charset="0"/>
                <a:cs typeface="Times New Roman" panose="02020603050405020304" pitchFamily="18" charset="0"/>
              </a:rPr>
              <a:t>BESTSELLER</a:t>
            </a:r>
            <a:endParaRPr lang="en-IN" dirty="0">
              <a:solidFill>
                <a:schemeClr val="accent3"/>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pPr algn="ctr"/>
            <a:r>
              <a:rPr lang="en-IN" sz="3000" dirty="0" smtClean="0">
                <a:solidFill>
                  <a:schemeClr val="accent5">
                    <a:lumMod val="20000"/>
                    <a:lumOff val="80000"/>
                  </a:schemeClr>
                </a:solidFill>
                <a:latin typeface="Times New Roman" panose="02020603050405020304" pitchFamily="18" charset="0"/>
                <a:cs typeface="Times New Roman" panose="02020603050405020304" pitchFamily="18" charset="0"/>
              </a:rPr>
              <a:t>E-Commerce website</a:t>
            </a:r>
            <a:endParaRPr lang="en-IN" sz="3000" dirty="0">
              <a:solidFill>
                <a:schemeClr val="accent5">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665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CLASS DIAGRAM</a:t>
            </a:r>
            <a:endParaRPr lang="en-IN" dirty="0">
              <a:solidFill>
                <a:schemeClr val="accent3"/>
              </a:solidFill>
            </a:endParaRPr>
          </a:p>
        </p:txBody>
      </p:sp>
      <p:pic>
        <p:nvPicPr>
          <p:cNvPr id="4" name="Content Placeholder 3" descr="UML class diagram example for online shopping domain - web customer,  shopping cart, product, user account, payments, order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1" y="1716506"/>
            <a:ext cx="7555830" cy="4940968"/>
          </a:xfrm>
          <a:prstGeom prst="rect">
            <a:avLst/>
          </a:prstGeom>
          <a:noFill/>
          <a:ln>
            <a:noFill/>
          </a:ln>
        </p:spPr>
      </p:pic>
    </p:spTree>
    <p:extLst>
      <p:ext uri="{BB962C8B-B14F-4D97-AF65-F5344CB8AC3E}">
        <p14:creationId xmlns:p14="http://schemas.microsoft.com/office/powerpoint/2010/main" val="83226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STATE CHART DIAGRAM</a:t>
            </a:r>
            <a:endParaRPr lang="en-IN" dirty="0">
              <a:solidFill>
                <a:schemeClr val="accent3"/>
              </a:solidFill>
            </a:endParaRPr>
          </a:p>
        </p:txBody>
      </p:sp>
      <p:pic>
        <p:nvPicPr>
          <p:cNvPr id="4" name="Content Placeholder 3" descr="State Chart diagram for Online Shopping System. Click on the image to edit  online and construct your own statec… | State diagram, Activity diagram,  Sequence diagram"/>
          <p:cNvPicPr>
            <a:picLocks noGrp="1"/>
          </p:cNvPicPr>
          <p:nvPr>
            <p:ph idx="1"/>
          </p:nvPr>
        </p:nvPicPr>
        <p:blipFill rotWithShape="1">
          <a:blip r:embed="rId2" cstate="print">
            <a:extLst>
              <a:ext uri="{28A0092B-C50C-407E-A947-70E740481C1C}">
                <a14:useLocalDpi xmlns:a14="http://schemas.microsoft.com/office/drawing/2010/main" val="0"/>
              </a:ext>
            </a:extLst>
          </a:blip>
          <a:srcRect r="1119" b="8235"/>
          <a:stretch/>
        </p:blipFill>
        <p:spPr bwMode="auto">
          <a:xfrm>
            <a:off x="2406317" y="1780674"/>
            <a:ext cx="7138735" cy="487679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6933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DEMO</a:t>
            </a:r>
            <a:endParaRPr lang="en-IN" dirty="0">
              <a:solidFill>
                <a:schemeClr val="accent3"/>
              </a:solidFill>
            </a:endParaRPr>
          </a:p>
        </p:txBody>
      </p:sp>
      <p:pic>
        <p:nvPicPr>
          <p:cNvPr id="4" name="Content Placeholder 3"/>
          <p:cNvPicPr>
            <a:picLocks noGrp="1"/>
          </p:cNvPicPr>
          <p:nvPr>
            <p:ph idx="1"/>
          </p:nvPr>
        </p:nvPicPr>
        <p:blipFill rotWithShape="1">
          <a:blip r:embed="rId2"/>
          <a:srcRect l="-140" t="2735"/>
          <a:stretch/>
        </p:blipFill>
        <p:spPr bwMode="auto">
          <a:xfrm>
            <a:off x="1155032" y="1716505"/>
            <a:ext cx="9105134" cy="51313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7301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CODE</a:t>
            </a:r>
            <a:endParaRPr lang="en-IN" dirty="0">
              <a:solidFill>
                <a:schemeClr val="accent3"/>
              </a:solidFill>
            </a:endParaRPr>
          </a:p>
        </p:txBody>
      </p:sp>
      <p:pic>
        <p:nvPicPr>
          <p:cNvPr id="4" name="Content Placeholder 3"/>
          <p:cNvPicPr>
            <a:picLocks noGrp="1"/>
          </p:cNvPicPr>
          <p:nvPr>
            <p:ph idx="1"/>
          </p:nvPr>
        </p:nvPicPr>
        <p:blipFill>
          <a:blip r:embed="rId2"/>
          <a:stretch>
            <a:fillRect/>
          </a:stretch>
        </p:blipFill>
        <p:spPr>
          <a:xfrm>
            <a:off x="1251285" y="2057401"/>
            <a:ext cx="8919188" cy="4742364"/>
          </a:xfrm>
          <a:prstGeom prst="rect">
            <a:avLst/>
          </a:prstGeom>
        </p:spPr>
      </p:pic>
    </p:spTree>
    <p:extLst>
      <p:ext uri="{BB962C8B-B14F-4D97-AF65-F5344CB8AC3E}">
        <p14:creationId xmlns:p14="http://schemas.microsoft.com/office/powerpoint/2010/main" val="1699317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96715" y="1778751"/>
            <a:ext cx="9159820" cy="5079249"/>
          </a:xfrm>
          <a:prstGeom prst="rect">
            <a:avLst/>
          </a:prstGeom>
        </p:spPr>
      </p:pic>
    </p:spTree>
    <p:extLst>
      <p:ext uri="{BB962C8B-B14F-4D97-AF65-F5344CB8AC3E}">
        <p14:creationId xmlns:p14="http://schemas.microsoft.com/office/powerpoint/2010/main" val="365953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CONCLUSION</a:t>
            </a:r>
            <a:endParaRPr lang="en-IN" dirty="0">
              <a:solidFill>
                <a:schemeClr val="accent3"/>
              </a:solidFill>
            </a:endParaRPr>
          </a:p>
        </p:txBody>
      </p:sp>
      <p:sp>
        <p:nvSpPr>
          <p:cNvPr id="3" name="Content Placeholder 2"/>
          <p:cNvSpPr>
            <a:spLocks noGrp="1"/>
          </p:cNvSpPr>
          <p:nvPr>
            <p:ph idx="1"/>
          </p:nvPr>
        </p:nvSpPr>
        <p:spPr/>
        <p:txBody>
          <a:bodyPr>
            <a:normAutofit fontScale="77500" lnSpcReduction="20000"/>
          </a:bodyPr>
          <a:lstStyle/>
          <a:p>
            <a:r>
              <a:rPr lang="en-US" dirty="0"/>
              <a:t>The entire project has been developed and deployed as per the requirements stated by the user. It is found to be bug free as per the testing standards that are implemented. The whole system's activities divided are into three major parts like trending products and </a:t>
            </a:r>
            <a:r>
              <a:rPr lang="en-US" dirty="0" err="1"/>
              <a:t>Wishlist</a:t>
            </a:r>
            <a:r>
              <a:rPr lang="en-US" dirty="0"/>
              <a:t>. For implementing the system </a:t>
            </a:r>
            <a:r>
              <a:rPr lang="en-US" dirty="0" err="1"/>
              <a:t>VSCode</a:t>
            </a:r>
            <a:r>
              <a:rPr lang="en-US" dirty="0"/>
              <a:t> is </a:t>
            </a:r>
            <a:r>
              <a:rPr lang="en-US"/>
              <a:t>used</a:t>
            </a:r>
            <a:r>
              <a:rPr lang="en-US" smtClean="0"/>
              <a:t>.</a:t>
            </a:r>
          </a:p>
          <a:p>
            <a:r>
              <a:rPr lang="en-US" dirty="0" smtClean="0"/>
              <a:t> </a:t>
            </a:r>
            <a:r>
              <a:rPr lang="en-US" dirty="0"/>
              <a:t>The system analysis was composed of two activities, requirement determination and </a:t>
            </a:r>
            <a:r>
              <a:rPr lang="en-US" dirty="0" smtClean="0"/>
              <a:t>structuring</a:t>
            </a:r>
            <a:r>
              <a:rPr lang="en-US" dirty="0"/>
              <a:t>. The first activity focused on the collection of data or requirements through structured interview, work environment observation and by collecting procedures and other written documents</a:t>
            </a:r>
            <a:r>
              <a:rPr lang="en-US" dirty="0" smtClean="0"/>
              <a:t>.</a:t>
            </a:r>
          </a:p>
          <a:p>
            <a:r>
              <a:rPr lang="en-US" dirty="0" smtClean="0"/>
              <a:t> </a:t>
            </a:r>
            <a:r>
              <a:rPr lang="en-US" dirty="0"/>
              <a:t>And the latter, performed the modelling of the collected data and processes, transforming it into UML diagrams with the aid of a UML modelling tool. Structured analysis uses DFDs (Data Flow Diagrams) to model data and processes, systems analysts use UML to describe Object Oriented systems, on which the current system is based</a:t>
            </a:r>
            <a:r>
              <a:rPr lang="en-US" dirty="0" smtClean="0"/>
              <a:t>.</a:t>
            </a:r>
          </a:p>
          <a:p>
            <a:r>
              <a:rPr lang="en-US" dirty="0" smtClean="0"/>
              <a:t> </a:t>
            </a:r>
            <a:r>
              <a:rPr lang="en-US" dirty="0"/>
              <a:t>UML is independent of any specific programming language and can be used to describe business processes and requirements generally. Finally, the implementation or coding of the proposed system was based on the software architecture standard,  using HTML, CSS, </a:t>
            </a:r>
            <a:r>
              <a:rPr lang="en-US" dirty="0" err="1"/>
              <a:t>Javascript</a:t>
            </a:r>
            <a:r>
              <a:rPr lang="en-US" dirty="0"/>
              <a:t> programming languages, which is based on the object-oriented paradigm</a:t>
            </a:r>
            <a:r>
              <a:rPr lang="en-US" dirty="0" smtClean="0"/>
              <a:t>.</a:t>
            </a:r>
            <a:endParaRPr lang="en-IN"/>
          </a:p>
          <a:p>
            <a:r>
              <a:rPr lang="en-US"/>
              <a:t>Finally, we like to conclude that we put all our efforts throughout the development of our project and tried to fulfill most of the requirements of the user.</a:t>
            </a:r>
            <a:endParaRPr lang="en-IN"/>
          </a:p>
        </p:txBody>
      </p:sp>
    </p:spTree>
    <p:extLst>
      <p:ext uri="{BB962C8B-B14F-4D97-AF65-F5344CB8AC3E}">
        <p14:creationId xmlns:p14="http://schemas.microsoft.com/office/powerpoint/2010/main" val="44843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Abstract/OBECTIVE</a:t>
            </a:r>
            <a:endParaRPr lang="en-IN" dirty="0">
              <a:solidFill>
                <a:schemeClr val="accent3"/>
              </a:solidFill>
            </a:endParaRPr>
          </a:p>
        </p:txBody>
      </p:sp>
      <p:sp>
        <p:nvSpPr>
          <p:cNvPr id="3" name="Content Placeholder 2"/>
          <p:cNvSpPr>
            <a:spLocks noGrp="1"/>
          </p:cNvSpPr>
          <p:nvPr>
            <p:ph idx="1"/>
          </p:nvPr>
        </p:nvSpPr>
        <p:spPr/>
        <p:txBody>
          <a:bodyPr/>
          <a:lstStyle/>
          <a:p>
            <a:r>
              <a:rPr lang="en-US" dirty="0"/>
              <a:t>E-commerce (electronic commerce) is </a:t>
            </a:r>
            <a:r>
              <a:rPr lang="en-US" b="1" dirty="0"/>
              <a:t>the buying and selling of goods and services, or the transmitting of funds or data, over an electronic network, primarily the internet</a:t>
            </a:r>
            <a:r>
              <a:rPr lang="en-US" dirty="0"/>
              <a:t>. </a:t>
            </a:r>
            <a:endParaRPr lang="en-US" dirty="0" smtClean="0"/>
          </a:p>
          <a:p>
            <a:r>
              <a:rPr lang="en-US" dirty="0" smtClean="0"/>
              <a:t>These </a:t>
            </a:r>
            <a:r>
              <a:rPr lang="en-US" dirty="0"/>
              <a:t>business transactions occur either as business-to-business (B2B), business-to-consumer (B2C), consumer-to-consumer or consumer-to-business</a:t>
            </a:r>
            <a:r>
              <a:rPr lang="en-US" dirty="0" smtClean="0"/>
              <a:t>.</a:t>
            </a:r>
          </a:p>
          <a:p>
            <a:r>
              <a:rPr lang="en-US" dirty="0"/>
              <a:t>E-Commerce, also known as electronic commerce or internet commerce, is </a:t>
            </a:r>
            <a:r>
              <a:rPr lang="en-US" b="1" dirty="0"/>
              <a:t>an activity of buying and selling goods or services over the internet or open networks</a:t>
            </a:r>
            <a:r>
              <a:rPr lang="en-US" dirty="0"/>
              <a:t>. </a:t>
            </a:r>
            <a:endParaRPr lang="en-US" dirty="0" smtClean="0"/>
          </a:p>
          <a:p>
            <a:r>
              <a:rPr lang="en-US" dirty="0" smtClean="0"/>
              <a:t>So</a:t>
            </a:r>
            <a:r>
              <a:rPr lang="en-US" dirty="0"/>
              <a:t>, any kind of transaction (whether money, funds, or data) is considered as E-commerce.</a:t>
            </a:r>
            <a:endParaRPr lang="en-IN" dirty="0"/>
          </a:p>
        </p:txBody>
      </p:sp>
    </p:spTree>
    <p:extLst>
      <p:ext uri="{BB962C8B-B14F-4D97-AF65-F5344CB8AC3E}">
        <p14:creationId xmlns:p14="http://schemas.microsoft.com/office/powerpoint/2010/main" val="203810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PROBLEM STATEMENT</a:t>
            </a:r>
            <a:endParaRPr lang="en-IN" dirty="0">
              <a:solidFill>
                <a:schemeClr val="accent3"/>
              </a:solidFill>
            </a:endParaRPr>
          </a:p>
        </p:txBody>
      </p:sp>
      <p:sp>
        <p:nvSpPr>
          <p:cNvPr id="3" name="Content Placeholder 2"/>
          <p:cNvSpPr>
            <a:spLocks noGrp="1"/>
          </p:cNvSpPr>
          <p:nvPr>
            <p:ph idx="1"/>
          </p:nvPr>
        </p:nvSpPr>
        <p:spPr/>
        <p:txBody>
          <a:bodyPr/>
          <a:lstStyle/>
          <a:p>
            <a:r>
              <a:rPr lang="en-US" dirty="0"/>
              <a:t>E-commerce provides an easy way to sell products to a large customer base. </a:t>
            </a:r>
            <a:r>
              <a:rPr lang="en-US" dirty="0" smtClean="0"/>
              <a:t>However</a:t>
            </a:r>
            <a:r>
              <a:rPr lang="en-US" dirty="0"/>
              <a:t>, there is a lot of competition among multiple e-commerce sites. </a:t>
            </a:r>
            <a:endParaRPr lang="en-US" dirty="0" smtClean="0"/>
          </a:p>
          <a:p>
            <a:r>
              <a:rPr lang="en-US" dirty="0" smtClean="0"/>
              <a:t>When </a:t>
            </a:r>
            <a:r>
              <a:rPr lang="en-US" dirty="0"/>
              <a:t>users land on an e-commerce site, they expect to find what they are looking for quickly and easily</a:t>
            </a:r>
            <a:r>
              <a:rPr lang="en-US" dirty="0" smtClean="0"/>
              <a:t>.</a:t>
            </a:r>
          </a:p>
          <a:p>
            <a:r>
              <a:rPr lang="en-US" dirty="0"/>
              <a:t>The purpose of any e-commerce website is to help customers narrow down their broad ideas and enable them to finalize the </a:t>
            </a:r>
            <a:r>
              <a:rPr lang="en-US" dirty="0" smtClean="0"/>
              <a:t>products.</a:t>
            </a:r>
          </a:p>
          <a:p>
            <a:r>
              <a:rPr lang="en-US" dirty="0"/>
              <a:t>users are not sure about the brands or the actual products they want to purchase. They have a very broad idea about what they want to buy. Many customers nowadays search for their products on Google rather than visiting specific e-commerce sites.</a:t>
            </a:r>
            <a:endParaRPr lang="en-IN" dirty="0"/>
          </a:p>
        </p:txBody>
      </p:sp>
    </p:spTree>
    <p:extLst>
      <p:ext uri="{BB962C8B-B14F-4D97-AF65-F5344CB8AC3E}">
        <p14:creationId xmlns:p14="http://schemas.microsoft.com/office/powerpoint/2010/main" val="266172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EXISITING SYSTEM</a:t>
            </a:r>
            <a:endParaRPr lang="en-IN" dirty="0">
              <a:solidFill>
                <a:schemeClr val="accent3"/>
              </a:solidFill>
            </a:endParaRPr>
          </a:p>
        </p:txBody>
      </p:sp>
      <p:sp>
        <p:nvSpPr>
          <p:cNvPr id="3" name="Content Placeholder 2"/>
          <p:cNvSpPr>
            <a:spLocks noGrp="1"/>
          </p:cNvSpPr>
          <p:nvPr>
            <p:ph idx="1"/>
          </p:nvPr>
        </p:nvSpPr>
        <p:spPr/>
        <p:txBody>
          <a:bodyPr/>
          <a:lstStyle/>
          <a:p>
            <a:r>
              <a:rPr lang="en-US" dirty="0"/>
              <a:t>The E-commerce Management System will primarily provide a platform to purchase, sell, distribution of items, product or service through the internet and on some other network</a:t>
            </a:r>
            <a:r>
              <a:rPr lang="en-US" dirty="0" smtClean="0"/>
              <a:t>.</a:t>
            </a:r>
          </a:p>
          <a:p>
            <a:r>
              <a:rPr lang="en-US" dirty="0" smtClean="0"/>
              <a:t> </a:t>
            </a:r>
            <a:r>
              <a:rPr lang="en-US" dirty="0"/>
              <a:t>It will provide an option to a customer for the comparison of product with another seller, while a shop is available only at day time the e-commerce is available 24 hours of a day and seven days of the week. </a:t>
            </a:r>
            <a:endParaRPr lang="en-US" dirty="0" smtClean="0"/>
          </a:p>
          <a:p>
            <a:r>
              <a:rPr lang="en-US" dirty="0" smtClean="0"/>
              <a:t>The </a:t>
            </a:r>
            <a:r>
              <a:rPr lang="en-US" dirty="0"/>
              <a:t>E-commerce Management System will be a huge marketplace as most of the business are going to implement based on the internet</a:t>
            </a:r>
            <a:r>
              <a:rPr lang="en-US" dirty="0" smtClean="0"/>
              <a:t>. This </a:t>
            </a:r>
            <a:r>
              <a:rPr lang="en-US" dirty="0"/>
              <a:t>system will provide the detailed description of the products to users so that they can compare to the different product and will by the one which is more suitable to them.</a:t>
            </a:r>
            <a:endParaRPr lang="en-IN" dirty="0"/>
          </a:p>
        </p:txBody>
      </p:sp>
    </p:spTree>
    <p:extLst>
      <p:ext uri="{BB962C8B-B14F-4D97-AF65-F5344CB8AC3E}">
        <p14:creationId xmlns:p14="http://schemas.microsoft.com/office/powerpoint/2010/main" val="295585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PROPOSED SYSTEM</a:t>
            </a:r>
            <a:endParaRPr lang="en-IN" dirty="0">
              <a:solidFill>
                <a:schemeClr val="accent3"/>
              </a:solidFill>
            </a:endParaRPr>
          </a:p>
        </p:txBody>
      </p:sp>
      <p:sp>
        <p:nvSpPr>
          <p:cNvPr id="3" name="Content Placeholder 2"/>
          <p:cNvSpPr>
            <a:spLocks noGrp="1"/>
          </p:cNvSpPr>
          <p:nvPr>
            <p:ph idx="1"/>
          </p:nvPr>
        </p:nvSpPr>
        <p:spPr/>
        <p:txBody>
          <a:bodyPr/>
          <a:lstStyle/>
          <a:p>
            <a:r>
              <a:rPr lang="en-US" dirty="0"/>
              <a:t>The E-commerce Management System has many advantages, compare to traditional store as one can compare the cost of a product with other e-commerce websites, and if a user dislikes any product he/she can return it. </a:t>
            </a:r>
            <a:endParaRPr lang="en-US" dirty="0" smtClean="0"/>
          </a:p>
          <a:p>
            <a:r>
              <a:rPr lang="en-US" dirty="0" smtClean="0"/>
              <a:t>While </a:t>
            </a:r>
            <a:r>
              <a:rPr lang="en-US" dirty="0"/>
              <a:t>we can make use of the current technology to overcome the problem with the existing system. The E-commerce Management System companies can use a flying robot, so when a user places an order, the company will send the product through the robot. The robot will find the user by using the GPS, and in this way, we can reduce the time to deliver a product. </a:t>
            </a:r>
            <a:endParaRPr lang="en-US" dirty="0" smtClean="0"/>
          </a:p>
          <a:p>
            <a:r>
              <a:rPr lang="en-US" dirty="0" smtClean="0"/>
              <a:t>While </a:t>
            </a:r>
            <a:r>
              <a:rPr lang="en-US" dirty="0"/>
              <a:t>before sending a product the e-commerce company will check the product that it is same or not with the requested order.</a:t>
            </a:r>
            <a:endParaRPr lang="en-IN" dirty="0"/>
          </a:p>
        </p:txBody>
      </p:sp>
    </p:spTree>
    <p:extLst>
      <p:ext uri="{BB962C8B-B14F-4D97-AF65-F5344CB8AC3E}">
        <p14:creationId xmlns:p14="http://schemas.microsoft.com/office/powerpoint/2010/main" val="234920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ARCHITECTURE DIAGRAM</a:t>
            </a:r>
            <a:endParaRPr lang="en-IN" dirty="0">
              <a:solidFill>
                <a:schemeClr val="accent3"/>
              </a:solidFill>
            </a:endParaRPr>
          </a:p>
        </p:txBody>
      </p:sp>
      <p:pic>
        <p:nvPicPr>
          <p:cNvPr id="1026" name="Picture 2" descr="Ecommerce Website Architecture (Best Practices + Your Op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0922" y="2342148"/>
            <a:ext cx="4586931" cy="40846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272462" y="2582778"/>
            <a:ext cx="5390149" cy="1200329"/>
          </a:xfrm>
          <a:prstGeom prst="rect">
            <a:avLst/>
          </a:prstGeom>
          <a:noFill/>
        </p:spPr>
        <p:txBody>
          <a:bodyPr wrap="square" rtlCol="0">
            <a:spAutoFit/>
          </a:bodyPr>
          <a:lstStyle/>
          <a:p>
            <a:r>
              <a:rPr lang="en-US" b="1" dirty="0">
                <a:solidFill>
                  <a:schemeClr val="accent5">
                    <a:lumMod val="20000"/>
                    <a:lumOff val="80000"/>
                  </a:schemeClr>
                </a:solidFill>
              </a:rPr>
              <a:t>architecture diagrams</a:t>
            </a:r>
            <a:r>
              <a:rPr lang="en-US" dirty="0">
                <a:solidFill>
                  <a:schemeClr val="accent5">
                    <a:lumMod val="20000"/>
                    <a:lumOff val="80000"/>
                  </a:schemeClr>
                </a:solidFill>
              </a:rPr>
              <a:t> should ideally contain all the systems that are part of your e-commerce project highlighting the connections between </a:t>
            </a:r>
            <a:r>
              <a:rPr lang="en-US" dirty="0" smtClean="0">
                <a:solidFill>
                  <a:schemeClr val="accent5">
                    <a:lumMod val="20000"/>
                    <a:lumOff val="80000"/>
                  </a:schemeClr>
                </a:solidFill>
              </a:rPr>
              <a:t>systems</a:t>
            </a:r>
            <a:endParaRPr lang="en-IN" dirty="0">
              <a:solidFill>
                <a:schemeClr val="accent5">
                  <a:lumMod val="20000"/>
                  <a:lumOff val="80000"/>
                </a:schemeClr>
              </a:solidFill>
            </a:endParaRPr>
          </a:p>
        </p:txBody>
      </p:sp>
    </p:spTree>
    <p:extLst>
      <p:ext uri="{BB962C8B-B14F-4D97-AF65-F5344CB8AC3E}">
        <p14:creationId xmlns:p14="http://schemas.microsoft.com/office/powerpoint/2010/main" val="393933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MODULE DESCRIPTION</a:t>
            </a:r>
            <a:endParaRPr lang="en-IN" dirty="0">
              <a:solidFill>
                <a:schemeClr val="accent3"/>
              </a:solidFill>
            </a:endParaRPr>
          </a:p>
        </p:txBody>
      </p:sp>
      <p:sp>
        <p:nvSpPr>
          <p:cNvPr id="3" name="Content Placeholder 2"/>
          <p:cNvSpPr>
            <a:spLocks noGrp="1"/>
          </p:cNvSpPr>
          <p:nvPr>
            <p:ph idx="1"/>
          </p:nvPr>
        </p:nvSpPr>
        <p:spPr/>
        <p:txBody>
          <a:bodyPr>
            <a:normAutofit lnSpcReduction="10000"/>
          </a:bodyPr>
          <a:lstStyle/>
          <a:p>
            <a:r>
              <a:rPr lang="en-US" dirty="0">
                <a:hlinkClick r:id="rId2"/>
              </a:rPr>
              <a:t>Modular commerce</a:t>
            </a:r>
            <a:r>
              <a:rPr lang="en-US" dirty="0"/>
              <a:t> divides the backend components into individual modules. Each is responsible for a single service. Breaking each area of functionality out into its own module provides more flexibility. It cleans up the codebase and makes it easier to deploy new features</a:t>
            </a:r>
            <a:r>
              <a:rPr lang="en-US" dirty="0" smtClean="0"/>
              <a:t>.</a:t>
            </a:r>
          </a:p>
          <a:p>
            <a:r>
              <a:rPr lang="en-US" dirty="0"/>
              <a:t>Cart and checkout</a:t>
            </a:r>
          </a:p>
          <a:p>
            <a:r>
              <a:rPr lang="en-US" dirty="0"/>
              <a:t>Product information management</a:t>
            </a:r>
          </a:p>
          <a:p>
            <a:r>
              <a:rPr lang="en-US" dirty="0"/>
              <a:t>Order management</a:t>
            </a:r>
          </a:p>
          <a:p>
            <a:r>
              <a:rPr lang="en-US" dirty="0"/>
              <a:t>Pricing and promotions engines</a:t>
            </a:r>
          </a:p>
          <a:p>
            <a:r>
              <a:rPr lang="en-US" dirty="0"/>
              <a:t>Personalization engines</a:t>
            </a:r>
          </a:p>
          <a:p>
            <a:r>
              <a:rPr lang="en-US" dirty="0"/>
              <a:t>Content management</a:t>
            </a:r>
          </a:p>
          <a:p>
            <a:r>
              <a:rPr lang="en-US" dirty="0"/>
              <a:t>Analytics</a:t>
            </a:r>
          </a:p>
          <a:p>
            <a:endParaRPr lang="en-IN" dirty="0"/>
          </a:p>
        </p:txBody>
      </p:sp>
    </p:spTree>
    <p:extLst>
      <p:ext uri="{BB962C8B-B14F-4D97-AF65-F5344CB8AC3E}">
        <p14:creationId xmlns:p14="http://schemas.microsoft.com/office/powerpoint/2010/main" val="1739762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solidFill>
              </a:rPr>
              <a:t>USE CASE DIAGRAM</a:t>
            </a:r>
            <a:endParaRPr lang="en-IN" dirty="0">
              <a:solidFill>
                <a:schemeClr val="accent3"/>
              </a:solidFill>
            </a:endParaRPr>
          </a:p>
        </p:txBody>
      </p:sp>
      <p:pic>
        <p:nvPicPr>
          <p:cNvPr id="4" name="Content Placeholder 3" descr="E-Commerce with ECRM System (Use Case Diagram). | Download Scientific  Diagra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6294" y="2057401"/>
            <a:ext cx="8390021" cy="4636169"/>
          </a:xfrm>
          <a:prstGeom prst="rect">
            <a:avLst/>
          </a:prstGeom>
          <a:noFill/>
          <a:ln>
            <a:noFill/>
          </a:ln>
        </p:spPr>
      </p:pic>
    </p:spTree>
    <p:extLst>
      <p:ext uri="{BB962C8B-B14F-4D97-AF65-F5344CB8AC3E}">
        <p14:creationId xmlns:p14="http://schemas.microsoft.com/office/powerpoint/2010/main" val="3837020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 DIAGRAM</a:t>
            </a:r>
            <a:endParaRPr lang="en-IN" dirty="0"/>
          </a:p>
        </p:txBody>
      </p:sp>
      <p:pic>
        <p:nvPicPr>
          <p:cNvPr id="4" name="Content Placeholder 3" descr="ER diagram for E-Commerce Database System. You can use this example diagram  as a template to plan you… | Relationship diagram, Database design, Ecommerce  web design"/>
          <p:cNvPicPr>
            <a:picLocks noGrp="1"/>
          </p:cNvPicPr>
          <p:nvPr>
            <p:ph idx="1"/>
          </p:nvPr>
        </p:nvPicPr>
        <p:blipFill rotWithShape="1">
          <a:blip r:embed="rId2">
            <a:extLst>
              <a:ext uri="{28A0092B-C50C-407E-A947-70E740481C1C}">
                <a14:useLocalDpi xmlns:a14="http://schemas.microsoft.com/office/drawing/2010/main" val="0"/>
              </a:ext>
            </a:extLst>
          </a:blip>
          <a:srcRect l="3358" t="4288" r="3077" b="6216"/>
          <a:stretch/>
        </p:blipFill>
        <p:spPr bwMode="auto">
          <a:xfrm>
            <a:off x="1770062" y="1723708"/>
            <a:ext cx="7903328" cy="51342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44127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34</TotalTime>
  <Words>663</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Times New Roman</vt:lpstr>
      <vt:lpstr>Vapor Trail</vt:lpstr>
      <vt:lpstr>BESTSELLER</vt:lpstr>
      <vt:lpstr>Abstract/OBECTIVE</vt:lpstr>
      <vt:lpstr>PROBLEM STATEMENT</vt:lpstr>
      <vt:lpstr>EXISITING SYSTEM</vt:lpstr>
      <vt:lpstr>PROPOSED SYSTEM</vt:lpstr>
      <vt:lpstr>ARCHITECTURE DIAGRAM</vt:lpstr>
      <vt:lpstr>MODULE DESCRIPTION</vt:lpstr>
      <vt:lpstr>USE CASE DIAGRAM</vt:lpstr>
      <vt:lpstr>ER DIAGRAM</vt:lpstr>
      <vt:lpstr>CLASS DIAGRAM</vt:lpstr>
      <vt:lpstr>STATE CHART DIAGRAM</vt:lpstr>
      <vt:lpstr>DEMO</vt:lpstr>
      <vt:lpstr>CODE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BESTSELLER</dc:title>
  <dc:creator>santhosh kumar</dc:creator>
  <cp:lastModifiedBy>santhosh kumar</cp:lastModifiedBy>
  <cp:revision>4</cp:revision>
  <dcterms:created xsi:type="dcterms:W3CDTF">2022-06-14T03:29:04Z</dcterms:created>
  <dcterms:modified xsi:type="dcterms:W3CDTF">2022-06-14T04:03:14Z</dcterms:modified>
</cp:coreProperties>
</file>