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9"/>
  </p:notesMasterIdLst>
  <p:sldIdLst>
    <p:sldId id="337" r:id="rId2"/>
    <p:sldId id="338" r:id="rId3"/>
    <p:sldId id="333" r:id="rId4"/>
    <p:sldId id="301" r:id="rId5"/>
    <p:sldId id="455" r:id="rId6"/>
    <p:sldId id="456" r:id="rId7"/>
    <p:sldId id="457" r:id="rId8"/>
    <p:sldId id="458" r:id="rId9"/>
    <p:sldId id="460" r:id="rId10"/>
    <p:sldId id="477" r:id="rId11"/>
    <p:sldId id="478" r:id="rId12"/>
    <p:sldId id="459" r:id="rId13"/>
    <p:sldId id="476" r:id="rId14"/>
    <p:sldId id="479" r:id="rId15"/>
    <p:sldId id="480" r:id="rId16"/>
    <p:sldId id="481" r:id="rId17"/>
    <p:sldId id="482" r:id="rId18"/>
    <p:sldId id="461" r:id="rId19"/>
    <p:sldId id="462" r:id="rId20"/>
    <p:sldId id="484" r:id="rId21"/>
    <p:sldId id="485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488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97" r:id="rId47"/>
    <p:sldId id="498" r:id="rId48"/>
    <p:sldId id="499" r:id="rId49"/>
    <p:sldId id="500" r:id="rId50"/>
    <p:sldId id="501" r:id="rId51"/>
    <p:sldId id="502" r:id="rId52"/>
    <p:sldId id="503" r:id="rId53"/>
    <p:sldId id="504" r:id="rId54"/>
    <p:sldId id="505" r:id="rId55"/>
    <p:sldId id="506" r:id="rId56"/>
    <p:sldId id="507" r:id="rId57"/>
    <p:sldId id="508" r:id="rId58"/>
    <p:sldId id="509" r:id="rId59"/>
    <p:sldId id="510" r:id="rId60"/>
    <p:sldId id="511" r:id="rId61"/>
    <p:sldId id="512" r:id="rId62"/>
    <p:sldId id="513" r:id="rId63"/>
    <p:sldId id="517" r:id="rId64"/>
    <p:sldId id="518" r:id="rId65"/>
    <p:sldId id="519" r:id="rId66"/>
    <p:sldId id="520" r:id="rId67"/>
    <p:sldId id="521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808"/>
    <a:srgbClr val="77096A"/>
    <a:srgbClr val="0E0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27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F36B9-6EA3-4B11-B237-1C3492D73FF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594FF-E0AA-4E39-8BCA-51B3CE150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5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32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73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1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17C5-F01C-4449-80ED-B2D7AB849FC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2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0539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Programming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Practice-18CSC207J</a:t>
            </a:r>
            <a:b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9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639" y="162232"/>
            <a:ext cx="10486973" cy="5748990"/>
          </a:xfrm>
        </p:spPr>
        <p:txBody>
          <a:bodyPr>
            <a:normAutofit/>
          </a:bodyPr>
          <a:lstStyle/>
          <a:p>
            <a:r>
              <a:rPr lang="en-US" sz="2400" dirty="0"/>
              <a:t>Every	method	has	a	name	and,	depending	on	the	values specified	by	the	user,	it	does	some	</a:t>
            </a:r>
            <a:r>
              <a:rPr lang="en-US" sz="2400" dirty="0" smtClean="0"/>
              <a:t>computation.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Predefined	methods	in	Java	are	organized	as	a	collection	of	classes,	called	</a:t>
            </a:r>
            <a:r>
              <a:rPr lang="en-US" sz="2400" b="1" dirty="0">
                <a:solidFill>
                  <a:srgbClr val="FF0000"/>
                </a:solidFill>
              </a:rPr>
              <a:t>class </a:t>
            </a:r>
            <a:r>
              <a:rPr lang="en-US" sz="2400" b="1" dirty="0" smtClean="0">
                <a:solidFill>
                  <a:srgbClr val="FF0000"/>
                </a:solidFill>
              </a:rPr>
              <a:t>libraries.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For </a:t>
            </a:r>
            <a:r>
              <a:rPr lang="en-US" sz="2400" dirty="0"/>
              <a:t>	example,	the	class	</a:t>
            </a:r>
            <a:r>
              <a:rPr lang="en-US" sz="2400" b="1" dirty="0">
                <a:solidFill>
                  <a:srgbClr val="FF0000"/>
                </a:solidFill>
              </a:rPr>
              <a:t>Math</a:t>
            </a:r>
            <a:r>
              <a:rPr lang="en-US" sz="2400" dirty="0"/>
              <a:t>	contains	mathematical	methods	and	it	is contained	</a:t>
            </a:r>
            <a:r>
              <a:rPr lang="en-US" sz="2400" dirty="0" smtClean="0"/>
              <a:t> in</a:t>
            </a:r>
            <a:r>
              <a:rPr lang="en-US" sz="2400" dirty="0"/>
              <a:t>	the	package	</a:t>
            </a:r>
            <a:r>
              <a:rPr lang="en-US" sz="2400" b="1" dirty="0" err="1">
                <a:solidFill>
                  <a:srgbClr val="FF0000"/>
                </a:solidFill>
              </a:rPr>
              <a:t>java.lang</a:t>
            </a:r>
            <a:r>
              <a:rPr lang="en-US" sz="2400" b="1" dirty="0">
                <a:solidFill>
                  <a:srgbClr val="FF0000"/>
                </a:solidFill>
              </a:rPr>
              <a:t>.	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/>
              <a:t>By	default,	Java	automatically	imports	classes	from	the package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err="1">
                <a:solidFill>
                  <a:srgbClr val="FF0000"/>
                </a:solidFill>
              </a:rPr>
              <a:t>java.lang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65174" y="1150380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</a:t>
            </a:r>
            <a:r>
              <a:rPr lang="en-IN" b="1" dirty="0" smtClean="0"/>
              <a:t>ow(</a:t>
            </a:r>
            <a:r>
              <a:rPr lang="en-IN" b="1" dirty="0" err="1" smtClean="0"/>
              <a:t>x,y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0467" y="1494506"/>
            <a:ext cx="28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 or argument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84325" y="1174965"/>
            <a:ext cx="28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Return type double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55580" y="1335047"/>
            <a:ext cx="560438" cy="245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93543" y="1487759"/>
            <a:ext cx="167582" cy="9586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247" y="4788307"/>
            <a:ext cx="28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	</a:t>
            </a:r>
            <a:r>
              <a:rPr lang="en-IN" b="1" dirty="0" err="1"/>
              <a:t>java.util</a:t>
            </a:r>
            <a:r>
              <a:rPr lang="en-IN" b="1" dirty="0" smtClean="0"/>
              <a:t>.*;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77495" y="5009536"/>
            <a:ext cx="28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Wildcard</a:t>
            </a:r>
            <a:endParaRPr lang="en-IN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65319" y="4944404"/>
            <a:ext cx="312176" cy="26915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422" y="5574904"/>
            <a:ext cx="458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Math.methodName</a:t>
            </a:r>
            <a:r>
              <a:rPr lang="en-IN" b="1" dirty="0"/>
              <a:t>(parameters);</a:t>
            </a:r>
          </a:p>
          <a:p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37351" y="4458944"/>
            <a:ext cx="6803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//to	use	any	static	method	of	the	class</a:t>
            </a:r>
          </a:p>
          <a:p>
            <a:r>
              <a:rPr lang="en-US" b="1" dirty="0"/>
              <a:t>import	static	</a:t>
            </a:r>
            <a:r>
              <a:rPr lang="en-US" b="1" dirty="0" err="1"/>
              <a:t>packageName.ClassName</a:t>
            </a:r>
            <a:r>
              <a:rPr lang="en-US" b="1" dirty="0"/>
              <a:t>.*;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//to	use	a	specific	static	method	of	the	class</a:t>
            </a:r>
          </a:p>
          <a:p>
            <a:r>
              <a:rPr lang="en-US" b="1" dirty="0"/>
              <a:t>import	static	</a:t>
            </a:r>
            <a:r>
              <a:rPr lang="en-US" b="1" dirty="0" err="1" smtClean="0"/>
              <a:t>packageName.ClassName.methodName</a:t>
            </a:r>
            <a:r>
              <a:rPr lang="en-US" b="1" dirty="0" smtClean="0"/>
              <a:t>;</a:t>
            </a: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039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Methods – Final Note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277" y="1371600"/>
            <a:ext cx="9469335" cy="45396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To	use	methods,	it	is	important	to	know	the	following	</a:t>
            </a:r>
            <a:r>
              <a:rPr lang="en-US" sz="3200" dirty="0" smtClean="0"/>
              <a:t>properties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the</a:t>
            </a:r>
            <a:r>
              <a:rPr lang="en-US" sz="2800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name</a:t>
            </a:r>
            <a:r>
              <a:rPr lang="en-US" sz="2800" dirty="0"/>
              <a:t>	of	the	</a:t>
            </a:r>
            <a:r>
              <a:rPr lang="en-US" sz="2800" dirty="0" smtClean="0"/>
              <a:t>method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the</a:t>
            </a:r>
            <a:r>
              <a:rPr lang="en-US" sz="2800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number	of	parameters</a:t>
            </a:r>
            <a:r>
              <a:rPr lang="en-US" sz="2800" dirty="0"/>
              <a:t>,	if	</a:t>
            </a:r>
            <a:r>
              <a:rPr lang="en-US" sz="2800" dirty="0" smtClean="0"/>
              <a:t>any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the</a:t>
            </a:r>
            <a:r>
              <a:rPr lang="en-US" sz="2800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data	type</a:t>
            </a:r>
            <a:r>
              <a:rPr lang="en-US" sz="2800" dirty="0"/>
              <a:t>	of	each	</a:t>
            </a:r>
            <a:r>
              <a:rPr lang="en-US" sz="2800" b="1" dirty="0" smtClean="0">
                <a:solidFill>
                  <a:srgbClr val="FF0000"/>
                </a:solidFill>
              </a:rPr>
              <a:t>parameter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he</a:t>
            </a:r>
            <a:r>
              <a:rPr lang="en-US" sz="2800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data	type</a:t>
            </a:r>
            <a:r>
              <a:rPr lang="en-US" sz="2800" dirty="0"/>
              <a:t>	of	the	</a:t>
            </a:r>
            <a:r>
              <a:rPr lang="en-US" sz="2800" b="1" dirty="0">
                <a:solidFill>
                  <a:srgbClr val="FF0000"/>
                </a:solidFill>
              </a:rPr>
              <a:t>value	computed</a:t>
            </a:r>
            <a:r>
              <a:rPr lang="en-US" sz="2800" dirty="0"/>
              <a:t>	(the	value	returned)	by	</a:t>
            </a:r>
            <a:r>
              <a:rPr lang="en-US" sz="2800" dirty="0" smtClean="0"/>
              <a:t>the method</a:t>
            </a:r>
            <a:r>
              <a:rPr lang="en-US" sz="2800" dirty="0"/>
              <a:t>,	called	the	</a:t>
            </a:r>
            <a:r>
              <a:rPr lang="en-US" sz="2800" b="1" dirty="0">
                <a:solidFill>
                  <a:srgbClr val="FF0000"/>
                </a:solidFill>
              </a:rPr>
              <a:t>type	of	the	method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117" y="0"/>
            <a:ext cx="10280496" cy="1905000"/>
          </a:xfrm>
        </p:spPr>
        <p:txBody>
          <a:bodyPr/>
          <a:lstStyle/>
          <a:p>
            <a:r>
              <a:rPr lang="en-US" b="1" dirty="0"/>
              <a:t>Methods	–	user-defined	methods	and	</a:t>
            </a:r>
            <a:r>
              <a:rPr lang="en-US" b="1" dirty="0" smtClean="0"/>
              <a:t> method</a:t>
            </a:r>
            <a:r>
              <a:rPr lang="en-US" b="1" dirty="0"/>
              <a:t>	overloading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632" y="1194619"/>
            <a:ext cx="10427980" cy="5456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User-defined	methods	in	Java	are	classified	into	two	</a:t>
            </a:r>
            <a:r>
              <a:rPr lang="en-US" sz="2400" dirty="0" smtClean="0"/>
              <a:t>categories: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value-returning</a:t>
            </a:r>
            <a:r>
              <a:rPr lang="en-US" sz="2400" b="1" dirty="0">
                <a:solidFill>
                  <a:srgbClr val="FF0000"/>
                </a:solidFill>
              </a:rPr>
              <a:t>	methods</a:t>
            </a:r>
            <a:r>
              <a:rPr lang="en-US" sz="2400" dirty="0"/>
              <a:t>	–	methods	that	have	a	return	data	type;	these methods	return	a	value	of	a	specific	data	type	using	the	return </a:t>
            </a:r>
            <a:r>
              <a:rPr lang="en-US" sz="2400" dirty="0" smtClean="0"/>
              <a:t>statement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Example: pow , </a:t>
            </a:r>
            <a:r>
              <a:rPr lang="en-US" sz="2400" dirty="0" err="1" smtClean="0"/>
              <a:t>sqrt</a:t>
            </a:r>
            <a:r>
              <a:rPr lang="en-US" sz="2400" dirty="0" smtClean="0"/>
              <a:t> , </a:t>
            </a:r>
            <a:r>
              <a:rPr lang="en-US" sz="2400" dirty="0" err="1" smtClean="0"/>
              <a:t>isLowerCase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toUpperCase</a:t>
            </a:r>
            <a:r>
              <a:rPr lang="en-US" sz="2400" dirty="0"/>
              <a:t>	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void</a:t>
            </a:r>
            <a:r>
              <a:rPr lang="en-US" sz="2400" b="1" dirty="0">
                <a:solidFill>
                  <a:srgbClr val="FF0000"/>
                </a:solidFill>
              </a:rPr>
              <a:t>	methods</a:t>
            </a:r>
            <a:r>
              <a:rPr lang="en-US" sz="2400" dirty="0"/>
              <a:t>	–	methods	that	do	not	have	a	return	data	type;	these methods	do	not	use	a	return	statement	to	return	a	value.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60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15" y="19426"/>
            <a:ext cx="8911687" cy="1280890"/>
          </a:xfrm>
        </p:spPr>
        <p:txBody>
          <a:bodyPr/>
          <a:lstStyle/>
          <a:p>
            <a:r>
              <a:rPr lang="en-IN" b="1" dirty="0" smtClean="0"/>
              <a:t>Formal Vs Actual Parameter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077" y="752169"/>
            <a:ext cx="9926535" cy="5825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public	static	</a:t>
            </a:r>
            <a:r>
              <a:rPr lang="en-US" sz="2400" dirty="0" err="1"/>
              <a:t>int</a:t>
            </a:r>
            <a:r>
              <a:rPr lang="en-US" sz="2400" dirty="0"/>
              <a:t>	abs(</a:t>
            </a:r>
            <a:r>
              <a:rPr lang="en-US" sz="2400" dirty="0" err="1"/>
              <a:t>int</a:t>
            </a:r>
            <a:r>
              <a:rPr lang="en-US" sz="2400" dirty="0"/>
              <a:t>	number)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if(number</a:t>
            </a:r>
            <a:r>
              <a:rPr lang="en-US" sz="2400" dirty="0"/>
              <a:t>	&lt;	0)</a:t>
            </a:r>
          </a:p>
          <a:p>
            <a:pPr marL="0" indent="0">
              <a:buNone/>
            </a:pPr>
            <a:r>
              <a:rPr lang="en-US" sz="2400" dirty="0" smtClean="0"/>
              <a:t>	number</a:t>
            </a:r>
            <a:r>
              <a:rPr lang="en-US" sz="2400" dirty="0"/>
              <a:t>	=	-number;</a:t>
            </a:r>
          </a:p>
          <a:p>
            <a:pPr marL="0" indent="0">
              <a:buNone/>
            </a:pPr>
            <a:r>
              <a:rPr lang="en-US" sz="2400" dirty="0" smtClean="0"/>
              <a:t>	return</a:t>
            </a:r>
            <a:r>
              <a:rPr lang="en-US" sz="2400" dirty="0"/>
              <a:t>	number;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	n	=	abs(-15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Formal	parameter</a:t>
            </a:r>
            <a:r>
              <a:rPr lang="en-US" sz="2400" dirty="0"/>
              <a:t>:	A	variable	declared	in	the	method	heading.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Actual	parameter</a:t>
            </a:r>
            <a:r>
              <a:rPr lang="en-US" sz="2400" dirty="0"/>
              <a:t>:	A	variable	or	expression	listed	in	a	call	to	a	method. 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29949" y="796409"/>
            <a:ext cx="275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Formal parameter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6413" y="3515028"/>
            <a:ext cx="275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Actual parameter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6725265" y="1122779"/>
            <a:ext cx="796413" cy="322562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3972234" y="3841392"/>
            <a:ext cx="796413" cy="322562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243" y="314397"/>
            <a:ext cx="8911687" cy="673748"/>
          </a:xfrm>
        </p:spPr>
        <p:txBody>
          <a:bodyPr/>
          <a:lstStyle/>
          <a:p>
            <a:r>
              <a:rPr lang="en-IN" b="1" dirty="0" smtClean="0"/>
              <a:t>Method -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7" y="1106129"/>
            <a:ext cx="10102644" cy="5147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public	static</a:t>
            </a:r>
            <a:r>
              <a:rPr lang="en-IN" sz="2400" b="1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double</a:t>
            </a:r>
            <a:r>
              <a:rPr lang="en-IN" sz="2400" b="1" dirty="0"/>
              <a:t>	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larger</a:t>
            </a:r>
            <a:r>
              <a:rPr lang="en-IN" sz="2400" b="1" dirty="0"/>
              <a:t>(</a:t>
            </a:r>
            <a:r>
              <a:rPr lang="en-IN" sz="2400" b="1" dirty="0">
                <a:solidFill>
                  <a:srgbClr val="00B0F0"/>
                </a:solidFill>
              </a:rPr>
              <a:t>double	x,	double	y</a:t>
            </a:r>
            <a:r>
              <a:rPr lang="en-IN" sz="2400" b="1" dirty="0"/>
              <a:t>)	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{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</a:t>
            </a:r>
            <a:r>
              <a:rPr lang="en-IN" sz="2400" b="1" dirty="0" smtClean="0">
                <a:solidFill>
                  <a:srgbClr val="77096A"/>
                </a:solidFill>
              </a:rPr>
              <a:t>double</a:t>
            </a:r>
            <a:r>
              <a:rPr lang="en-IN" sz="2400" b="1" dirty="0">
                <a:solidFill>
                  <a:srgbClr val="77096A"/>
                </a:solidFill>
              </a:rPr>
              <a:t>	max;</a:t>
            </a:r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400" b="1" dirty="0" smtClean="0"/>
              <a:t>if(x</a:t>
            </a:r>
            <a:r>
              <a:rPr lang="en-IN" sz="2400" b="1" dirty="0"/>
              <a:t>	&gt;=	y)	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400" b="1" dirty="0" smtClean="0"/>
              <a:t>{    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	max</a:t>
            </a:r>
            <a:r>
              <a:rPr lang="en-IN" sz="2400" b="1" dirty="0"/>
              <a:t>	=	x</a:t>
            </a:r>
            <a:r>
              <a:rPr lang="en-IN" sz="2400" b="1" dirty="0" smtClean="0"/>
              <a:t>;	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}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else</a:t>
            </a:r>
            <a:r>
              <a:rPr lang="en-IN" sz="2400" b="1" dirty="0"/>
              <a:t>	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400" b="1" dirty="0" smtClean="0"/>
              <a:t>	max</a:t>
            </a:r>
            <a:r>
              <a:rPr lang="en-IN" sz="2400" b="1" dirty="0"/>
              <a:t>	=	y</a:t>
            </a:r>
            <a:r>
              <a:rPr lang="en-IN" sz="2400" b="1" dirty="0" smtClean="0"/>
              <a:t>;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</a:t>
            </a:r>
            <a:r>
              <a:rPr lang="en-IN" sz="2400" b="1" dirty="0" smtClean="0">
                <a:solidFill>
                  <a:srgbClr val="780808"/>
                </a:solidFill>
              </a:rPr>
              <a:t>return</a:t>
            </a:r>
            <a:r>
              <a:rPr lang="en-IN" sz="2400" b="1" dirty="0">
                <a:solidFill>
                  <a:srgbClr val="780808"/>
                </a:solidFill>
              </a:rPr>
              <a:t>	max;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8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243" y="314397"/>
            <a:ext cx="8911687" cy="673748"/>
          </a:xfrm>
        </p:spPr>
        <p:txBody>
          <a:bodyPr/>
          <a:lstStyle/>
          <a:p>
            <a:r>
              <a:rPr lang="en-IN" b="1" dirty="0" smtClean="0"/>
              <a:t>Method -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7" y="1106129"/>
            <a:ext cx="10102644" cy="5147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public	static</a:t>
            </a:r>
            <a:r>
              <a:rPr lang="en-IN" sz="2400" b="1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double</a:t>
            </a:r>
            <a:r>
              <a:rPr lang="en-IN" sz="2400" b="1" dirty="0"/>
              <a:t>	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larger</a:t>
            </a:r>
            <a:r>
              <a:rPr lang="en-IN" sz="2400" b="1" dirty="0"/>
              <a:t>(</a:t>
            </a:r>
            <a:r>
              <a:rPr lang="en-IN" sz="2400" b="1" dirty="0">
                <a:solidFill>
                  <a:srgbClr val="00B0F0"/>
                </a:solidFill>
              </a:rPr>
              <a:t>double	x,	double	y</a:t>
            </a:r>
            <a:r>
              <a:rPr lang="en-IN" sz="2400" b="1" dirty="0"/>
              <a:t>)	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{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</a:t>
            </a:r>
            <a:r>
              <a:rPr lang="en-IN" sz="2400" b="1" dirty="0" smtClean="0">
                <a:solidFill>
                  <a:srgbClr val="77096A"/>
                </a:solidFill>
              </a:rPr>
              <a:t>double</a:t>
            </a:r>
            <a:r>
              <a:rPr lang="en-IN" sz="2400" b="1" dirty="0">
                <a:solidFill>
                  <a:srgbClr val="77096A"/>
                </a:solidFill>
              </a:rPr>
              <a:t>	max;</a:t>
            </a:r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400" b="1" dirty="0" smtClean="0"/>
              <a:t>if(x</a:t>
            </a:r>
            <a:r>
              <a:rPr lang="en-IN" sz="2400" b="1" dirty="0"/>
              <a:t>	&gt;=	y)	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400" b="1" dirty="0" smtClean="0"/>
              <a:t>{    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	max</a:t>
            </a:r>
            <a:r>
              <a:rPr lang="en-IN" sz="2400" b="1" dirty="0"/>
              <a:t>	=	x</a:t>
            </a:r>
            <a:r>
              <a:rPr lang="en-IN" sz="2400" b="1" dirty="0" smtClean="0"/>
              <a:t>;	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}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else</a:t>
            </a:r>
            <a:r>
              <a:rPr lang="en-IN" sz="2400" b="1" dirty="0"/>
              <a:t>	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400" b="1" dirty="0" smtClean="0"/>
              <a:t>	max</a:t>
            </a:r>
            <a:r>
              <a:rPr lang="en-IN" sz="2400" b="1" dirty="0"/>
              <a:t>	=	y</a:t>
            </a:r>
            <a:r>
              <a:rPr lang="en-IN" sz="2400" b="1" dirty="0" smtClean="0"/>
              <a:t>;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</a:t>
            </a:r>
            <a:r>
              <a:rPr lang="en-IN" sz="2400" b="1" dirty="0" smtClean="0">
                <a:solidFill>
                  <a:srgbClr val="780808"/>
                </a:solidFill>
              </a:rPr>
              <a:t>return</a:t>
            </a:r>
            <a:r>
              <a:rPr lang="en-IN" sz="2400" b="1" dirty="0">
                <a:solidFill>
                  <a:srgbClr val="780808"/>
                </a:solidFill>
              </a:rPr>
              <a:t>	max;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704" y="1548584"/>
            <a:ext cx="147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Modifier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8322" y="1759972"/>
            <a:ext cx="200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Method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type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0132" y="2247285"/>
            <a:ext cx="200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Method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6918" y="1843545"/>
            <a:ext cx="239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Formal parameter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445" y="2408898"/>
            <a:ext cx="239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77096A"/>
                </a:solidFill>
              </a:rPr>
              <a:t>Local </a:t>
            </a:r>
            <a:r>
              <a:rPr lang="en-IN" sz="2000" b="1" dirty="0" smtClean="0">
                <a:solidFill>
                  <a:srgbClr val="77096A"/>
                </a:solidFill>
              </a:rPr>
              <a:t>declaration</a:t>
            </a:r>
            <a:endParaRPr lang="en-IN" sz="2000" b="1" dirty="0">
              <a:solidFill>
                <a:srgbClr val="77096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9932" y="5481479"/>
            <a:ext cx="239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780808"/>
                </a:solidFill>
              </a:rPr>
              <a:t>Expression</a:t>
            </a:r>
          </a:p>
        </p:txBody>
      </p:sp>
      <p:cxnSp>
        <p:nvCxnSpPr>
          <p:cNvPr id="11" name="Straight Arrow Connector 10"/>
          <p:cNvCxnSpPr>
            <a:stCxn id="4" idx="0"/>
          </p:cNvCxnSpPr>
          <p:nvPr/>
        </p:nvCxnSpPr>
        <p:spPr>
          <a:xfrm flipV="1">
            <a:off x="1163729" y="1371600"/>
            <a:ext cx="534794" cy="176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4713501" y="1506234"/>
            <a:ext cx="198775" cy="253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910579" y="1570140"/>
            <a:ext cx="255310" cy="673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654315" y="1506234"/>
            <a:ext cx="607672" cy="438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81317" y="2337685"/>
            <a:ext cx="534794" cy="176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08322" y="5702705"/>
            <a:ext cx="471618" cy="11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73960" y="3465872"/>
            <a:ext cx="2807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Modifier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	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protected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static</a:t>
            </a:r>
            <a:r>
              <a:rPr lang="en-US" sz="2400" dirty="0"/>
              <a:t>	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abstract</a:t>
            </a:r>
            <a:r>
              <a:rPr lang="en-US" sz="2400" dirty="0"/>
              <a:t>	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final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3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Method overload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135" y="1504335"/>
            <a:ext cx="10928555" cy="5235678"/>
          </a:xfrm>
        </p:spPr>
        <p:txBody>
          <a:bodyPr>
            <a:normAutofit/>
          </a:bodyPr>
          <a:lstStyle/>
          <a:p>
            <a:r>
              <a:rPr lang="en-US" sz="2400" dirty="0"/>
              <a:t>In	Java,	several	methods	can	have	the	same	name	within	a	class.	This	is	called </a:t>
            </a:r>
            <a:r>
              <a:rPr lang="en-US" sz="2400" b="1" dirty="0">
                <a:solidFill>
                  <a:srgbClr val="C00000"/>
                </a:solidFill>
              </a:rPr>
              <a:t>method	</a:t>
            </a:r>
            <a:r>
              <a:rPr lang="en-US" sz="2400" b="1" dirty="0" smtClean="0">
                <a:solidFill>
                  <a:srgbClr val="C00000"/>
                </a:solidFill>
              </a:rPr>
              <a:t>overloading.</a:t>
            </a:r>
          </a:p>
          <a:p>
            <a:r>
              <a:rPr lang="en-IN" sz="2400" dirty="0" smtClean="0"/>
              <a:t>Overloading </a:t>
            </a:r>
            <a:r>
              <a:rPr lang="en-IN" sz="2400" dirty="0"/>
              <a:t>	the	method</a:t>
            </a:r>
            <a:r>
              <a:rPr lang="en-IN" sz="2400" b="1" dirty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methodXYZ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/>
            <a:r>
              <a:rPr lang="en-IN" sz="2200" b="1" dirty="0">
                <a:solidFill>
                  <a:srgbClr val="00B050"/>
                </a:solidFill>
              </a:rPr>
              <a:t>public	void	</a:t>
            </a:r>
            <a:r>
              <a:rPr lang="en-IN" sz="2200" b="1" dirty="0" err="1">
                <a:solidFill>
                  <a:srgbClr val="00B050"/>
                </a:solidFill>
              </a:rPr>
              <a:t>methodXYZ</a:t>
            </a:r>
            <a:r>
              <a:rPr lang="en-IN" sz="2200" b="1" dirty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IN" sz="2200" b="1" dirty="0">
                <a:solidFill>
                  <a:srgbClr val="00B050"/>
                </a:solidFill>
              </a:rPr>
              <a:t>public	void	</a:t>
            </a:r>
            <a:r>
              <a:rPr lang="en-IN" sz="2200" b="1" dirty="0" err="1">
                <a:solidFill>
                  <a:srgbClr val="00B050"/>
                </a:solidFill>
              </a:rPr>
              <a:t>methodXYZ</a:t>
            </a:r>
            <a:r>
              <a:rPr lang="en-IN" sz="2200" b="1" dirty="0">
                <a:solidFill>
                  <a:srgbClr val="00B050"/>
                </a:solidFill>
              </a:rPr>
              <a:t>(</a:t>
            </a:r>
            <a:r>
              <a:rPr lang="en-IN" sz="2200" b="1" dirty="0" err="1">
                <a:solidFill>
                  <a:srgbClr val="00B050"/>
                </a:solidFill>
              </a:rPr>
              <a:t>int</a:t>
            </a:r>
            <a:r>
              <a:rPr lang="en-IN" sz="2200" b="1" dirty="0">
                <a:solidFill>
                  <a:srgbClr val="00B050"/>
                </a:solidFill>
              </a:rPr>
              <a:t>	x,	double	y)</a:t>
            </a:r>
          </a:p>
          <a:p>
            <a:pPr lvl="1"/>
            <a:r>
              <a:rPr lang="en-IN" sz="2200" b="1" dirty="0">
                <a:solidFill>
                  <a:srgbClr val="00B050"/>
                </a:solidFill>
              </a:rPr>
              <a:t>public	void	</a:t>
            </a:r>
            <a:r>
              <a:rPr lang="en-IN" sz="2200" b="1" dirty="0" err="1">
                <a:solidFill>
                  <a:srgbClr val="00B050"/>
                </a:solidFill>
              </a:rPr>
              <a:t>methodXYZ</a:t>
            </a:r>
            <a:r>
              <a:rPr lang="en-IN" sz="2200" b="1" dirty="0">
                <a:solidFill>
                  <a:srgbClr val="00B050"/>
                </a:solidFill>
              </a:rPr>
              <a:t>(double	one,	</a:t>
            </a:r>
            <a:r>
              <a:rPr lang="en-IN" sz="2200" b="1" dirty="0" err="1">
                <a:solidFill>
                  <a:srgbClr val="00B050"/>
                </a:solidFill>
              </a:rPr>
              <a:t>int</a:t>
            </a:r>
            <a:r>
              <a:rPr lang="en-IN" sz="2200" b="1" dirty="0">
                <a:solidFill>
                  <a:srgbClr val="00B050"/>
                </a:solidFill>
              </a:rPr>
              <a:t>	y</a:t>
            </a:r>
            <a:r>
              <a:rPr lang="en-IN" sz="2200" b="1" dirty="0" smtClean="0">
                <a:solidFill>
                  <a:srgbClr val="00B050"/>
                </a:solidFill>
              </a:rPr>
              <a:t>)                            CORRECT</a:t>
            </a:r>
            <a:endParaRPr lang="en-IN" sz="2200" b="1" dirty="0">
              <a:solidFill>
                <a:srgbClr val="00B050"/>
              </a:solidFill>
            </a:endParaRPr>
          </a:p>
          <a:p>
            <a:pPr lvl="1"/>
            <a:r>
              <a:rPr lang="en-IN" sz="2200" b="1" dirty="0">
                <a:solidFill>
                  <a:srgbClr val="00B050"/>
                </a:solidFill>
              </a:rPr>
              <a:t>public	void	</a:t>
            </a:r>
            <a:r>
              <a:rPr lang="en-IN" sz="2200" b="1" dirty="0" err="1">
                <a:solidFill>
                  <a:srgbClr val="00B050"/>
                </a:solidFill>
              </a:rPr>
              <a:t>methodXYZ</a:t>
            </a:r>
            <a:r>
              <a:rPr lang="en-IN" sz="2200" b="1" dirty="0">
                <a:solidFill>
                  <a:srgbClr val="00B050"/>
                </a:solidFill>
              </a:rPr>
              <a:t>(</a:t>
            </a:r>
            <a:r>
              <a:rPr lang="en-IN" sz="2200" b="1" dirty="0" err="1">
                <a:solidFill>
                  <a:srgbClr val="00B050"/>
                </a:solidFill>
              </a:rPr>
              <a:t>int</a:t>
            </a:r>
            <a:r>
              <a:rPr lang="en-IN" sz="2200" b="1" dirty="0">
                <a:solidFill>
                  <a:srgbClr val="00B050"/>
                </a:solidFill>
              </a:rPr>
              <a:t>	x,	double	y,	char	c</a:t>
            </a:r>
            <a:r>
              <a:rPr lang="en-IN" sz="2200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endParaRPr lang="en-IN" sz="2200" b="1" dirty="0" smtClean="0">
              <a:solidFill>
                <a:srgbClr val="00B050"/>
              </a:solidFill>
            </a:endParaRPr>
          </a:p>
          <a:p>
            <a:pPr lvl="1"/>
            <a:endParaRPr lang="en-IN" sz="2200" b="1" dirty="0">
              <a:solidFill>
                <a:srgbClr val="C00000"/>
              </a:solidFill>
            </a:endParaRPr>
          </a:p>
          <a:p>
            <a:pPr lvl="1"/>
            <a:r>
              <a:rPr lang="en-IN" sz="2200" b="1" dirty="0">
                <a:solidFill>
                  <a:srgbClr val="FF0000"/>
                </a:solidFill>
              </a:rPr>
              <a:t>public	void	</a:t>
            </a:r>
            <a:r>
              <a:rPr lang="en-IN" sz="2200" b="1" dirty="0" err="1">
                <a:solidFill>
                  <a:srgbClr val="FF0000"/>
                </a:solidFill>
              </a:rPr>
              <a:t>methodABC</a:t>
            </a:r>
            <a:r>
              <a:rPr lang="en-IN" sz="2200" b="1" dirty="0">
                <a:solidFill>
                  <a:srgbClr val="FF0000"/>
                </a:solidFill>
              </a:rPr>
              <a:t>(</a:t>
            </a:r>
            <a:r>
              <a:rPr lang="en-IN" sz="2200" b="1" dirty="0" err="1">
                <a:solidFill>
                  <a:srgbClr val="FF0000"/>
                </a:solidFill>
              </a:rPr>
              <a:t>int</a:t>
            </a:r>
            <a:r>
              <a:rPr lang="en-IN" sz="2200" b="1" dirty="0">
                <a:solidFill>
                  <a:srgbClr val="FF0000"/>
                </a:solidFill>
              </a:rPr>
              <a:t>	x,	double	y</a:t>
            </a:r>
            <a:r>
              <a:rPr lang="en-IN" sz="2200" b="1" dirty="0" smtClean="0">
                <a:solidFill>
                  <a:srgbClr val="FF0000"/>
                </a:solidFill>
              </a:rPr>
              <a:t>)             WRONG</a:t>
            </a:r>
            <a:endParaRPr lang="en-IN" sz="2200" b="1" dirty="0">
              <a:solidFill>
                <a:srgbClr val="FF0000"/>
              </a:solidFill>
            </a:endParaRPr>
          </a:p>
          <a:p>
            <a:pPr lvl="1"/>
            <a:r>
              <a:rPr lang="en-IN" sz="2200" b="1" dirty="0">
                <a:solidFill>
                  <a:srgbClr val="FF0000"/>
                </a:solidFill>
              </a:rPr>
              <a:t>public	</a:t>
            </a:r>
            <a:r>
              <a:rPr lang="en-IN" sz="2200" b="1" dirty="0" err="1">
                <a:solidFill>
                  <a:srgbClr val="FF0000"/>
                </a:solidFill>
              </a:rPr>
              <a:t>int</a:t>
            </a:r>
            <a:r>
              <a:rPr lang="en-IN" sz="2200" b="1" dirty="0">
                <a:solidFill>
                  <a:srgbClr val="FF0000"/>
                </a:solidFill>
              </a:rPr>
              <a:t>	</a:t>
            </a:r>
            <a:r>
              <a:rPr lang="en-IN" sz="2200" b="1" dirty="0" err="1">
                <a:solidFill>
                  <a:srgbClr val="FF0000"/>
                </a:solidFill>
              </a:rPr>
              <a:t>methodABS</a:t>
            </a:r>
            <a:r>
              <a:rPr lang="en-IN" sz="2200" b="1" dirty="0">
                <a:solidFill>
                  <a:srgbClr val="FF0000"/>
                </a:solidFill>
              </a:rPr>
              <a:t>(</a:t>
            </a:r>
            <a:r>
              <a:rPr lang="en-IN" sz="2200" b="1" dirty="0" err="1">
                <a:solidFill>
                  <a:srgbClr val="FF0000"/>
                </a:solidFill>
              </a:rPr>
              <a:t>int</a:t>
            </a:r>
            <a:r>
              <a:rPr lang="en-IN" sz="2200" b="1" dirty="0">
                <a:solidFill>
                  <a:srgbClr val="FF0000"/>
                </a:solidFill>
              </a:rPr>
              <a:t>	x,	double	y)</a:t>
            </a:r>
          </a:p>
          <a:p>
            <a:pPr lvl="1"/>
            <a:endParaRPr lang="en-IN" sz="22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IN" sz="2200" b="1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9542206" y="2785225"/>
            <a:ext cx="707923" cy="193425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8278762" y="5609300"/>
            <a:ext cx="467031" cy="8062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9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06" y="1607574"/>
            <a:ext cx="9734806" cy="430364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err="1"/>
              <a:t>int</a:t>
            </a:r>
            <a:r>
              <a:rPr lang="en-IN" sz="2400" dirty="0"/>
              <a:t>	larger(</a:t>
            </a:r>
            <a:r>
              <a:rPr lang="en-IN" sz="2400" dirty="0" err="1"/>
              <a:t>int</a:t>
            </a:r>
            <a:r>
              <a:rPr lang="en-IN" sz="2400" dirty="0"/>
              <a:t>	x,	</a:t>
            </a:r>
            <a:r>
              <a:rPr lang="en-IN" sz="2400" dirty="0" err="1"/>
              <a:t>int</a:t>
            </a:r>
            <a:r>
              <a:rPr lang="en-IN" sz="2400" dirty="0"/>
              <a:t>	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char	larger(char	first,	char	second)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double	larger(double	u,	double	v)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String	larger(String	first,	String	</a:t>
            </a:r>
            <a:r>
              <a:rPr lang="en-IN" sz="2400" dirty="0" smtClean="0"/>
              <a:t>second)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	larger(5,	3</a:t>
            </a:r>
            <a:r>
              <a:rPr lang="en-IN" sz="2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	larger(‘A’,	‘9’), </a:t>
            </a:r>
          </a:p>
        </p:txBody>
      </p:sp>
    </p:spTree>
    <p:extLst>
      <p:ext uri="{BB962C8B-B14F-4D97-AF65-F5344CB8AC3E}">
        <p14:creationId xmlns:p14="http://schemas.microsoft.com/office/powerpoint/2010/main" val="4661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17" y="284899"/>
            <a:ext cx="8911687" cy="1280890"/>
          </a:xfrm>
        </p:spPr>
        <p:txBody>
          <a:bodyPr/>
          <a:lstStyle/>
          <a:p>
            <a:r>
              <a:rPr lang="en-IN" b="1" dirty="0"/>
              <a:t>Classes	and	</a:t>
            </a:r>
            <a:r>
              <a:rPr lang="en-IN" b="1" dirty="0" smtClean="0"/>
              <a:t> instances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129" y="840659"/>
            <a:ext cx="10972799" cy="6017342"/>
          </a:xfrm>
        </p:spPr>
        <p:txBody>
          <a:bodyPr>
            <a:noAutofit/>
          </a:bodyPr>
          <a:lstStyle/>
          <a:p>
            <a:r>
              <a:rPr lang="en-US" sz="2400" dirty="0"/>
              <a:t>Class	is	an	extensible	</a:t>
            </a:r>
            <a:r>
              <a:rPr lang="en-US" sz="2400" dirty="0" smtClean="0"/>
              <a:t>program-code template</a:t>
            </a:r>
            <a:r>
              <a:rPr lang="en-US" sz="2400" dirty="0"/>
              <a:t>	</a:t>
            </a:r>
            <a:r>
              <a:rPr lang="en-US" sz="2400" dirty="0" smtClean="0"/>
              <a:t> for</a:t>
            </a:r>
            <a:r>
              <a:rPr lang="en-US" sz="2400" dirty="0"/>
              <a:t>	</a:t>
            </a:r>
            <a:endParaRPr lang="en-US" sz="2400" dirty="0" smtClean="0"/>
          </a:p>
          <a:p>
            <a:pPr lvl="1"/>
            <a:r>
              <a:rPr lang="en-US" sz="2400" dirty="0" smtClean="0"/>
              <a:t>Creating</a:t>
            </a:r>
            <a:r>
              <a:rPr lang="en-US" sz="2400" dirty="0"/>
              <a:t>	objects,	</a:t>
            </a:r>
            <a:endParaRPr lang="en-US" sz="2400" dirty="0" smtClean="0"/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roviding</a:t>
            </a:r>
            <a:r>
              <a:rPr lang="en-US" sz="2400" dirty="0"/>
              <a:t>	initial	values	for	state		</a:t>
            </a:r>
            <a:endParaRPr lang="en-US" sz="2400" dirty="0" smtClean="0"/>
          </a:p>
          <a:p>
            <a:pPr lvl="1"/>
            <a:r>
              <a:rPr lang="en-US" sz="2400" dirty="0" smtClean="0"/>
              <a:t>Implementations</a:t>
            </a:r>
            <a:r>
              <a:rPr lang="en-US" sz="2400" dirty="0"/>
              <a:t>	of	</a:t>
            </a:r>
            <a:r>
              <a:rPr lang="en-US" sz="2400" dirty="0" smtClean="0"/>
              <a:t>behavior</a:t>
            </a:r>
            <a:r>
              <a:rPr lang="en-US" sz="2400" dirty="0"/>
              <a:t>		</a:t>
            </a:r>
            <a:endParaRPr lang="en-US" sz="2400" dirty="0" smtClean="0"/>
          </a:p>
          <a:p>
            <a:r>
              <a:rPr lang="en-US" sz="2400" dirty="0"/>
              <a:t>	When	a	constructor	creates	an	object,	that	object	is	called	an	instance	of	the class.	</a:t>
            </a:r>
            <a:endParaRPr lang="en-US" sz="2400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	creation	of	an	instance	is	called	instantiation.	</a:t>
            </a:r>
            <a:endParaRPr lang="en-US" sz="2400" dirty="0" smtClean="0"/>
          </a:p>
          <a:p>
            <a:r>
              <a:rPr lang="en-US" sz="2400" dirty="0" smtClean="0"/>
              <a:t>Not</a:t>
            </a:r>
            <a:r>
              <a:rPr lang="en-US" sz="2400" dirty="0"/>
              <a:t>	all	classes	can	be instantiated,	like	</a:t>
            </a:r>
            <a:r>
              <a:rPr lang="en-US" sz="2400" b="1" dirty="0">
                <a:solidFill>
                  <a:srgbClr val="FF0000"/>
                </a:solidFill>
              </a:rPr>
              <a:t>abstract	classes</a:t>
            </a:r>
            <a:r>
              <a:rPr lang="en-US" sz="2400" dirty="0"/>
              <a:t>,	while	those	that	can	be	instantiated	are	called </a:t>
            </a:r>
            <a:r>
              <a:rPr lang="en-US" sz="2400" b="1" dirty="0">
                <a:solidFill>
                  <a:srgbClr val="FF0000"/>
                </a:solidFill>
              </a:rPr>
              <a:t>concrete	classes.	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After</a:t>
            </a:r>
            <a:r>
              <a:rPr lang="en-US" sz="2400" dirty="0"/>
              <a:t>	instantiation,	the	member	variables	specific	to	the	object are	called	</a:t>
            </a:r>
            <a:r>
              <a:rPr lang="en-US" sz="2400" b="1" dirty="0">
                <a:solidFill>
                  <a:srgbClr val="FF0000"/>
                </a:solidFill>
              </a:rPr>
              <a:t>instance	variables</a:t>
            </a:r>
            <a:r>
              <a:rPr lang="en-US" sz="2400" dirty="0"/>
              <a:t>,	to	contrast	with	the	</a:t>
            </a:r>
            <a:r>
              <a:rPr lang="en-US" sz="2400" b="1" dirty="0">
                <a:solidFill>
                  <a:srgbClr val="FF0000"/>
                </a:solidFill>
              </a:rPr>
              <a:t>class	variables</a:t>
            </a:r>
            <a:r>
              <a:rPr lang="en-US" sz="2400" dirty="0"/>
              <a:t>	shared	across the	class.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578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3" y="498579"/>
            <a:ext cx="10444062" cy="6359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7906" y="5589640"/>
            <a:ext cx="119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Getter or </a:t>
            </a:r>
            <a:r>
              <a:rPr lang="en-IN" b="1" dirty="0" err="1" smtClean="0"/>
              <a:t>accessor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47070" y="4326198"/>
            <a:ext cx="119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Setters or </a:t>
            </a:r>
            <a:r>
              <a:rPr lang="en-US" b="1" dirty="0" err="1" smtClean="0"/>
              <a:t>mutator</a:t>
            </a:r>
            <a:endParaRPr lang="en-IN" b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4336026" y="4326198"/>
            <a:ext cx="1111044" cy="323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336026" y="5587545"/>
            <a:ext cx="1111044" cy="323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the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3200" dirty="0"/>
              <a:t>Structured Programming Paradigm</a:t>
            </a:r>
          </a:p>
          <a:p>
            <a:pPr marL="342900" indent="-342900">
              <a:lnSpc>
                <a:spcPct val="150000"/>
              </a:lnSpc>
            </a:pPr>
            <a:r>
              <a:rPr lang="en-US" sz="3200" dirty="0"/>
              <a:t>Procedural Programming Paradigm</a:t>
            </a:r>
          </a:p>
          <a:p>
            <a:pPr marL="342900" indent="-342900">
              <a:lnSpc>
                <a:spcPct val="150000"/>
              </a:lnSpc>
            </a:pPr>
            <a:r>
              <a:rPr lang="en-US" sz="3200" dirty="0"/>
              <a:t>Object Oriented Programming Paradigm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102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40656"/>
            <a:ext cx="8911687" cy="1280890"/>
          </a:xfrm>
        </p:spPr>
        <p:txBody>
          <a:bodyPr/>
          <a:lstStyle/>
          <a:p>
            <a:r>
              <a:rPr lang="en-IN" b="1" dirty="0" smtClean="0"/>
              <a:t>CONSTRUCTOR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77" y="1106129"/>
            <a:ext cx="11238271" cy="5574890"/>
          </a:xfrm>
        </p:spPr>
        <p:txBody>
          <a:bodyPr>
            <a:noAutofit/>
          </a:bodyPr>
          <a:lstStyle/>
          <a:p>
            <a:r>
              <a:rPr lang="en-US" sz="2400" dirty="0"/>
              <a:t>The	name	of	a	constructor	is	the	</a:t>
            </a:r>
            <a:r>
              <a:rPr lang="en-US" sz="2400" b="1" dirty="0">
                <a:solidFill>
                  <a:srgbClr val="FF0000"/>
                </a:solidFill>
              </a:rPr>
              <a:t>same</a:t>
            </a:r>
            <a:r>
              <a:rPr lang="en-US" sz="2400" dirty="0"/>
              <a:t>	as	the	</a:t>
            </a:r>
            <a:r>
              <a:rPr lang="en-US" sz="2400" b="1" dirty="0">
                <a:solidFill>
                  <a:srgbClr val="FF0000"/>
                </a:solidFill>
              </a:rPr>
              <a:t>name</a:t>
            </a:r>
            <a:r>
              <a:rPr lang="en-US" sz="2400" dirty="0"/>
              <a:t>	of	the	class.</a:t>
            </a:r>
          </a:p>
          <a:p>
            <a:r>
              <a:rPr lang="en-US" sz="2400" dirty="0"/>
              <a:t>A	constructor,	even	though	</a:t>
            </a:r>
            <a:r>
              <a:rPr lang="en-US" sz="2400" dirty="0" smtClean="0"/>
              <a:t> it</a:t>
            </a:r>
            <a:r>
              <a:rPr lang="en-US" sz="2400" dirty="0"/>
              <a:t>	is	a	method,	has	</a:t>
            </a:r>
            <a:r>
              <a:rPr lang="en-US" sz="2400" b="1" dirty="0">
                <a:solidFill>
                  <a:srgbClr val="FF0000"/>
                </a:solidFill>
              </a:rPr>
              <a:t>no	return	type</a:t>
            </a:r>
            <a:r>
              <a:rPr lang="en-US" sz="2400" dirty="0"/>
              <a:t>.	That	is, it	is	</a:t>
            </a:r>
            <a:r>
              <a:rPr lang="en-US" sz="2400" b="1" dirty="0">
                <a:solidFill>
                  <a:srgbClr val="FF0000"/>
                </a:solidFill>
              </a:rPr>
              <a:t>neither	a	value-returning	method	nor	a	void	method</a:t>
            </a:r>
            <a:r>
              <a:rPr lang="en-US" sz="2400" dirty="0"/>
              <a:t>.</a:t>
            </a:r>
          </a:p>
          <a:p>
            <a:r>
              <a:rPr lang="en-US" sz="2400" dirty="0"/>
              <a:t>A	class	can	have	more	than	one	</a:t>
            </a:r>
            <a:r>
              <a:rPr lang="en-US" sz="2400" dirty="0" smtClean="0"/>
              <a:t>constructor. - </a:t>
            </a:r>
            <a:r>
              <a:rPr lang="en-US" sz="2400" b="1" dirty="0" smtClean="0">
                <a:solidFill>
                  <a:srgbClr val="FF0000"/>
                </a:solidFill>
              </a:rPr>
              <a:t>Overloaded</a:t>
            </a:r>
            <a:r>
              <a:rPr lang="en-US" sz="2400" dirty="0"/>
              <a:t>.</a:t>
            </a:r>
          </a:p>
          <a:p>
            <a:r>
              <a:rPr lang="en-US" sz="2400" dirty="0"/>
              <a:t>If	a	class	has	more	than	one	constructor,	the	constructors	must	have different	signatures.</a:t>
            </a:r>
          </a:p>
          <a:p>
            <a:r>
              <a:rPr lang="en-US" sz="2400" dirty="0"/>
              <a:t>Constructors	execute	</a:t>
            </a:r>
            <a:r>
              <a:rPr lang="en-US" sz="2400" b="1" dirty="0" smtClean="0">
                <a:solidFill>
                  <a:srgbClr val="FF0000"/>
                </a:solidFill>
              </a:rPr>
              <a:t>automatically</a:t>
            </a:r>
            <a:r>
              <a:rPr lang="en-US" sz="2400" dirty="0" smtClean="0"/>
              <a:t> when objects	are	instantiated</a:t>
            </a:r>
            <a:r>
              <a:rPr lang="en-US" sz="2400" dirty="0"/>
              <a:t>. </a:t>
            </a:r>
          </a:p>
          <a:p>
            <a:r>
              <a:rPr lang="en-US" sz="2400" dirty="0"/>
              <a:t>If	there	are	multiple	constructors,	the	constructor	that	executes </a:t>
            </a:r>
            <a:r>
              <a:rPr lang="en-US" sz="2400" b="1" dirty="0">
                <a:solidFill>
                  <a:srgbClr val="FF0000"/>
                </a:solidFill>
              </a:rPr>
              <a:t>depends	on	the	type	values</a:t>
            </a:r>
            <a:r>
              <a:rPr lang="en-US" sz="2400" dirty="0"/>
              <a:t>	passed	to	the	class	object	when	the	class object	is	instantiated.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7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61"/>
            <a:ext cx="9634947" cy="686196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23932" y="4022834"/>
            <a:ext cx="3632519" cy="21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Basic Concepts of OOP</a:t>
            </a:r>
            <a:endParaRPr lang="en-US" altLang="en-US" sz="20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Objects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pSp>
        <p:nvGrpSpPr>
          <p:cNvPr id="40971" name="Group 11"/>
          <p:cNvGrpSpPr>
            <a:grpSpLocks/>
          </p:cNvGrpSpPr>
          <p:nvPr/>
        </p:nvGrpSpPr>
        <p:grpSpPr bwMode="auto">
          <a:xfrm>
            <a:off x="2590800" y="2465436"/>
            <a:ext cx="2438400" cy="2971800"/>
            <a:chOff x="672" y="1488"/>
            <a:chExt cx="1536" cy="1872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72" y="1488"/>
              <a:ext cx="15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 dirty="0">
                  <a:solidFill>
                    <a:srgbClr val="B80000"/>
                  </a:solidFill>
                </a:rPr>
                <a:t>Object :</a:t>
              </a:r>
              <a:r>
                <a:rPr lang="en-US" altLang="en-US" sz="1600" b="1" dirty="0">
                  <a:solidFill>
                    <a:schemeClr val="bg2"/>
                  </a:solidFill>
                </a:rPr>
                <a:t> CUSTOMER</a:t>
              </a:r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672" y="1824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 dirty="0">
                  <a:solidFill>
                    <a:srgbClr val="B80000"/>
                  </a:solidFill>
                </a:rPr>
                <a:t>DATA</a:t>
              </a:r>
            </a:p>
            <a:p>
              <a:r>
                <a:rPr lang="en-US" altLang="en-US" sz="1600" b="1" dirty="0">
                  <a:solidFill>
                    <a:schemeClr val="bg2"/>
                  </a:solidFill>
                </a:rPr>
                <a:t>   AC No.</a:t>
              </a:r>
            </a:p>
            <a:p>
              <a:r>
                <a:rPr lang="en-US" altLang="en-US" sz="1600" b="1" dirty="0">
                  <a:solidFill>
                    <a:schemeClr val="bg2"/>
                  </a:solidFill>
                </a:rPr>
                <a:t>   Name of AC Holder</a:t>
              </a:r>
            </a:p>
            <a:p>
              <a:r>
                <a:rPr lang="en-US" altLang="en-US" sz="1600" b="1" dirty="0">
                  <a:solidFill>
                    <a:schemeClr val="bg2"/>
                  </a:solidFill>
                </a:rPr>
                <a:t>   Address</a:t>
              </a: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672" y="2592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>
                  <a:solidFill>
                    <a:srgbClr val="B80000"/>
                  </a:solidFill>
                </a:rPr>
                <a:t>FUNCTIONS</a:t>
              </a:r>
            </a:p>
            <a:p>
              <a:r>
                <a:rPr lang="en-US" altLang="en-US" b="1">
                  <a:solidFill>
                    <a:schemeClr val="bg2"/>
                  </a:solidFill>
                </a:rPr>
                <a:t>   Deposit</a:t>
              </a:r>
            </a:p>
            <a:p>
              <a:r>
                <a:rPr lang="en-US" altLang="en-US" b="1">
                  <a:solidFill>
                    <a:schemeClr val="bg2"/>
                  </a:solidFill>
                </a:rPr>
                <a:t>   Withdrawal</a:t>
              </a:r>
            </a:p>
            <a:p>
              <a:r>
                <a:rPr lang="en-US" altLang="en-US" b="1">
                  <a:solidFill>
                    <a:schemeClr val="bg2"/>
                  </a:solidFill>
                </a:rPr>
                <a:t>   AC Balance Display</a:t>
              </a:r>
              <a:endParaRPr lang="en-US" altLang="en-US"/>
            </a:p>
          </p:txBody>
        </p:sp>
      </p:grpSp>
      <p:grpSp>
        <p:nvGrpSpPr>
          <p:cNvPr id="40987" name="Group 27"/>
          <p:cNvGrpSpPr>
            <a:grpSpLocks/>
          </p:cNvGrpSpPr>
          <p:nvPr/>
        </p:nvGrpSpPr>
        <p:grpSpPr bwMode="auto">
          <a:xfrm>
            <a:off x="7239000" y="2480184"/>
            <a:ext cx="2438400" cy="2971800"/>
            <a:chOff x="3600" y="1488"/>
            <a:chExt cx="1536" cy="1872"/>
          </a:xfrm>
        </p:grpSpPr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3600" y="1488"/>
              <a:ext cx="15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 dirty="0">
                  <a:solidFill>
                    <a:srgbClr val="B80000"/>
                  </a:solidFill>
                </a:rPr>
                <a:t>Object :</a:t>
              </a:r>
              <a:r>
                <a:rPr lang="en-US" altLang="en-US" sz="1600" b="1" dirty="0">
                  <a:solidFill>
                    <a:schemeClr val="bg2"/>
                  </a:solidFill>
                </a:rPr>
                <a:t> ACCOUNT</a:t>
              </a: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3600" y="1824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 dirty="0">
                  <a:solidFill>
                    <a:srgbClr val="B80000"/>
                  </a:solidFill>
                </a:rPr>
                <a:t>DATA</a:t>
              </a:r>
            </a:p>
            <a:p>
              <a:r>
                <a:rPr lang="en-US" altLang="en-US" sz="1600" b="1" dirty="0">
                  <a:solidFill>
                    <a:schemeClr val="bg2"/>
                  </a:solidFill>
                </a:rPr>
                <a:t>   AC No.</a:t>
              </a:r>
            </a:p>
            <a:p>
              <a:r>
                <a:rPr lang="en-US" altLang="en-US" sz="1600" b="1" dirty="0">
                  <a:solidFill>
                    <a:schemeClr val="bg2"/>
                  </a:solidFill>
                </a:rPr>
                <a:t>   AC Balance</a:t>
              </a:r>
            </a:p>
            <a:p>
              <a:r>
                <a:rPr lang="en-US" altLang="en-US" sz="1600" b="1" dirty="0">
                  <a:solidFill>
                    <a:schemeClr val="bg2"/>
                  </a:solidFill>
                </a:rPr>
                <a:t>   Type of Account</a:t>
              </a:r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3600" y="2592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 dirty="0">
                  <a:solidFill>
                    <a:srgbClr val="B80000"/>
                  </a:solidFill>
                </a:rPr>
                <a:t>FUNCTIONS</a:t>
              </a:r>
            </a:p>
            <a:p>
              <a:r>
                <a:rPr lang="en-US" altLang="en-US" b="1" dirty="0">
                  <a:solidFill>
                    <a:schemeClr val="bg2"/>
                  </a:solidFill>
                </a:rPr>
                <a:t>   Account Balance</a:t>
              </a:r>
            </a:p>
            <a:p>
              <a:r>
                <a:rPr lang="en-US" altLang="en-US" b="1" dirty="0">
                  <a:solidFill>
                    <a:schemeClr val="bg2"/>
                  </a:solidFill>
                </a:rPr>
                <a:t>   </a:t>
              </a:r>
            </a:p>
            <a:p>
              <a:endParaRPr lang="en-US" altLang="en-US" dirty="0"/>
            </a:p>
          </p:txBody>
        </p:sp>
      </p:grp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5029200" y="4572000"/>
            <a:ext cx="220980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H="1">
            <a:off x="5029200" y="5105400"/>
            <a:ext cx="220980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0984" name="AutoShape 24"/>
          <p:cNvCxnSpPr>
            <a:cxnSpLocks noChangeShapeType="1"/>
            <a:stCxn id="40970" idx="3"/>
          </p:cNvCxnSpPr>
          <p:nvPr/>
        </p:nvCxnSpPr>
        <p:spPr bwMode="auto">
          <a:xfrm>
            <a:off x="9677400" y="4842384"/>
            <a:ext cx="1588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5" name="AutoShape 25"/>
          <p:cNvCxnSpPr>
            <a:cxnSpLocks noChangeShapeType="1"/>
          </p:cNvCxnSpPr>
          <p:nvPr/>
        </p:nvCxnSpPr>
        <p:spPr bwMode="auto">
          <a:xfrm flipV="1">
            <a:off x="9677400" y="3352800"/>
            <a:ext cx="1588" cy="1219200"/>
          </a:xfrm>
          <a:prstGeom prst="bentConnector3">
            <a:avLst>
              <a:gd name="adj1" fmla="val 31700000"/>
            </a:avLst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6" name="AutoShape 26"/>
          <p:cNvCxnSpPr>
            <a:cxnSpLocks noChangeShapeType="1"/>
          </p:cNvCxnSpPr>
          <p:nvPr/>
        </p:nvCxnSpPr>
        <p:spPr bwMode="auto">
          <a:xfrm>
            <a:off x="9677400" y="3009900"/>
            <a:ext cx="1588" cy="2095500"/>
          </a:xfrm>
          <a:prstGeom prst="bentConnector3">
            <a:avLst>
              <a:gd name="adj1" fmla="val 53800000"/>
            </a:avLst>
          </a:prstGeom>
          <a:noFill/>
          <a:ln w="635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6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 animBg="1"/>
      <p:bldP spid="409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58297" y="368710"/>
            <a:ext cx="9646315" cy="1536290"/>
          </a:xfrm>
        </p:spPr>
        <p:txBody>
          <a:bodyPr/>
          <a:lstStyle/>
          <a:p>
            <a:r>
              <a:rPr lang="en-US" altLang="en-US" sz="4000" dirty="0"/>
              <a:t>Basic Concepts of OOP</a:t>
            </a:r>
            <a:endParaRPr lang="en-US" altLang="en-US" sz="20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858297" y="1696065"/>
            <a:ext cx="9646315" cy="4215157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are user-defined data types.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set of data and code of an object can be made a user-defined data type with the help of a class. Objects are variables of the type class. Once a class has been defined, we can create any number of objects belonging to that class. Each object is associated with the data of type class with which they are created.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i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is a collection of objects of similar type.</a:t>
            </a:r>
          </a:p>
        </p:txBody>
      </p:sp>
    </p:spTree>
    <p:extLst>
      <p:ext uri="{BB962C8B-B14F-4D97-AF65-F5344CB8AC3E}">
        <p14:creationId xmlns:p14="http://schemas.microsoft.com/office/powerpoint/2010/main" val="11739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Basic Concepts of OOP</a:t>
            </a:r>
            <a:endParaRPr lang="en-US" altLang="en-US" sz="20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fruit has been defined as a class, then the statement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r u </a:t>
            </a:r>
            <a:r>
              <a:rPr lang="en-US" altLang="en-US" sz="28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  m a n g o 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create an object </a:t>
            </a:r>
            <a: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belonging to the class </a:t>
            </a:r>
            <a: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9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548581" y="530943"/>
            <a:ext cx="9660193" cy="586985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and Encapsulation </a:t>
            </a:r>
          </a:p>
          <a:p>
            <a:pPr lvl="1" algn="just">
              <a:buFontTx/>
              <a:buChar char="o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wrapping up of data  and functions into a single unit is known as encapsulation. </a:t>
            </a:r>
          </a:p>
          <a:p>
            <a:pPr lvl="1" algn="just">
              <a:buFontTx/>
              <a:buChar char="o"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Char char="o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not accessible to the outside world, and only those functions which are wrapped in the class can access it. </a:t>
            </a:r>
          </a:p>
          <a:p>
            <a:pPr lvl="1" algn="just">
              <a:buFontTx/>
              <a:buChar char="o"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Char char="o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provide the interface between the object’s data and the program. This insulation of the data from direct access by the program is called data hiding or information hiding.</a:t>
            </a:r>
          </a:p>
        </p:txBody>
      </p:sp>
    </p:spTree>
    <p:extLst>
      <p:ext uri="{BB962C8B-B14F-4D97-AF65-F5344CB8AC3E}">
        <p14:creationId xmlns:p14="http://schemas.microsoft.com/office/powerpoint/2010/main" val="217821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578077" y="589935"/>
            <a:ext cx="9926535" cy="5321287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Data Abstraction and Encapsulation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wrapped in the classes are called data members and the functions that operate on these data are called methods or member functions.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classes use the concept of data abstraction, they are known as Abstracted Data Types (ADT).</a:t>
            </a:r>
          </a:p>
        </p:txBody>
      </p:sp>
    </p:spTree>
    <p:extLst>
      <p:ext uri="{BB962C8B-B14F-4D97-AF65-F5344CB8AC3E}">
        <p14:creationId xmlns:p14="http://schemas.microsoft.com/office/powerpoint/2010/main" val="23689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091381" y="353961"/>
            <a:ext cx="10413231" cy="5557261"/>
          </a:xfrm>
        </p:spPr>
        <p:txBody>
          <a:bodyPr/>
          <a:lstStyle/>
          <a:p>
            <a:r>
              <a:rPr lang="en-US" altLang="en-US" sz="3600" dirty="0"/>
              <a:t>Inheritance </a:t>
            </a:r>
          </a:p>
          <a:p>
            <a:pPr lvl="1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 is the process by which objects of one class acquire the properties of objects of another class.</a:t>
            </a:r>
          </a:p>
          <a:p>
            <a:pPr lvl="1">
              <a:buFontTx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the concept of hierarchical classification.</a:t>
            </a:r>
          </a:p>
          <a:p>
            <a:pPr lvl="1">
              <a:buFontTx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derived class shares common characteristics with the class from which it is derived.</a:t>
            </a:r>
          </a:p>
        </p:txBody>
      </p:sp>
    </p:spTree>
    <p:extLst>
      <p:ext uri="{BB962C8B-B14F-4D97-AF65-F5344CB8AC3E}">
        <p14:creationId xmlns:p14="http://schemas.microsoft.com/office/powerpoint/2010/main" val="29790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Property Inheritance</a:t>
            </a:r>
          </a:p>
        </p:txBody>
      </p: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5181600" y="1219200"/>
            <a:ext cx="1828800" cy="1371600"/>
            <a:chOff x="2256" y="960"/>
            <a:chExt cx="1152" cy="864"/>
          </a:xfrm>
        </p:grpSpPr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256" y="96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Bird</a:t>
              </a: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256" y="1200"/>
              <a:ext cx="1152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>
                  <a:solidFill>
                    <a:schemeClr val="bg2"/>
                  </a:solidFill>
                </a:rPr>
                <a:t>Attributes: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Feathers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Lay eggs</a:t>
              </a:r>
            </a:p>
          </p:txBody>
        </p:sp>
      </p:grp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3048000" y="3124200"/>
            <a:ext cx="1828800" cy="1371600"/>
            <a:chOff x="2256" y="960"/>
            <a:chExt cx="1152" cy="864"/>
          </a:xfrm>
        </p:grpSpPr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2256" y="96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Flying Bird</a:t>
              </a: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2256" y="1200"/>
              <a:ext cx="1152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>
                  <a:solidFill>
                    <a:schemeClr val="bg2"/>
                  </a:solidFill>
                </a:rPr>
                <a:t>Attributes: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</p:txBody>
        </p:sp>
      </p:grpSp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7315200" y="3048000"/>
            <a:ext cx="1828800" cy="1371600"/>
            <a:chOff x="2256" y="960"/>
            <a:chExt cx="1152" cy="864"/>
          </a:xfrm>
        </p:grpSpPr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2256" y="96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Non-flying</a:t>
              </a:r>
              <a:r>
                <a:rPr lang="en-US" altLang="en-US"/>
                <a:t> </a:t>
              </a:r>
              <a:r>
                <a:rPr lang="en-US" altLang="en-US" b="1">
                  <a:solidFill>
                    <a:schemeClr val="bg2"/>
                  </a:solidFill>
                </a:rPr>
                <a:t>Bird</a:t>
              </a:r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2256" y="1200"/>
              <a:ext cx="1152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>
                  <a:solidFill>
                    <a:schemeClr val="bg2"/>
                  </a:solidFill>
                </a:rPr>
                <a:t>Attributes: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</p:txBody>
        </p:sp>
      </p:grpSp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1981200" y="5181600"/>
            <a:ext cx="1828800" cy="1371600"/>
            <a:chOff x="2256" y="960"/>
            <a:chExt cx="1152" cy="864"/>
          </a:xfrm>
        </p:grpSpPr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2256" y="96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Robin</a:t>
              </a:r>
            </a:p>
          </p:txBody>
        </p: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2256" y="1200"/>
              <a:ext cx="1152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>
                  <a:solidFill>
                    <a:schemeClr val="bg2"/>
                  </a:solidFill>
                </a:rPr>
                <a:t>Attributes: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</p:txBody>
        </p:sp>
      </p:grpSp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4114800" y="5181600"/>
            <a:ext cx="1828800" cy="1371600"/>
            <a:chOff x="2256" y="960"/>
            <a:chExt cx="1152" cy="864"/>
          </a:xfrm>
        </p:grpSpPr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2256" y="96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Swallow</a:t>
              </a:r>
            </a:p>
          </p:txBody>
        </p:sp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2256" y="1200"/>
              <a:ext cx="1152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>
                  <a:solidFill>
                    <a:schemeClr val="bg2"/>
                  </a:solidFill>
                </a:rPr>
                <a:t>Attributes: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</p:txBody>
        </p:sp>
      </p:grpSp>
      <p:grpSp>
        <p:nvGrpSpPr>
          <p:cNvPr id="48149" name="Group 21"/>
          <p:cNvGrpSpPr>
            <a:grpSpLocks/>
          </p:cNvGrpSpPr>
          <p:nvPr/>
        </p:nvGrpSpPr>
        <p:grpSpPr bwMode="auto">
          <a:xfrm>
            <a:off x="6248400" y="5181600"/>
            <a:ext cx="1828800" cy="1371600"/>
            <a:chOff x="2256" y="960"/>
            <a:chExt cx="1152" cy="864"/>
          </a:xfrm>
        </p:grpSpPr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2256" y="96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Penguin</a:t>
              </a:r>
            </a:p>
          </p:txBody>
        </p:sp>
        <p:sp>
          <p:nvSpPr>
            <p:cNvPr id="48151" name="Rectangle 23"/>
            <p:cNvSpPr>
              <a:spLocks noChangeArrowheads="1"/>
            </p:cNvSpPr>
            <p:nvPr/>
          </p:nvSpPr>
          <p:spPr bwMode="auto">
            <a:xfrm>
              <a:off x="2256" y="1200"/>
              <a:ext cx="1152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>
                  <a:solidFill>
                    <a:schemeClr val="bg2"/>
                  </a:solidFill>
                </a:rPr>
                <a:t>Attributes: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</p:txBody>
        </p:sp>
      </p:grpSp>
      <p:grpSp>
        <p:nvGrpSpPr>
          <p:cNvPr id="48152" name="Group 24"/>
          <p:cNvGrpSpPr>
            <a:grpSpLocks/>
          </p:cNvGrpSpPr>
          <p:nvPr/>
        </p:nvGrpSpPr>
        <p:grpSpPr bwMode="auto">
          <a:xfrm>
            <a:off x="8382000" y="5181600"/>
            <a:ext cx="1828800" cy="1371600"/>
            <a:chOff x="2256" y="960"/>
            <a:chExt cx="1152" cy="864"/>
          </a:xfrm>
        </p:grpSpPr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2256" y="96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Kiwi</a:t>
              </a:r>
            </a:p>
          </p:txBody>
        </p:sp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2256" y="1200"/>
              <a:ext cx="1152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>
                  <a:solidFill>
                    <a:schemeClr val="bg2"/>
                  </a:solidFill>
                </a:rPr>
                <a:t>Attributes: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  <a:p>
              <a:pPr algn="ctr"/>
              <a:r>
                <a:rPr lang="en-US" altLang="en-US" b="1">
                  <a:solidFill>
                    <a:schemeClr val="bg2"/>
                  </a:solidFill>
                </a:rPr>
                <a:t>------------</a:t>
              </a:r>
            </a:p>
          </p:txBody>
        </p:sp>
      </p:grpSp>
      <p:cxnSp>
        <p:nvCxnSpPr>
          <p:cNvPr id="48155" name="AutoShape 27"/>
          <p:cNvCxnSpPr>
            <a:cxnSpLocks noChangeShapeType="1"/>
            <a:stCxn id="48135" idx="2"/>
            <a:endCxn id="48138" idx="0"/>
          </p:cNvCxnSpPr>
          <p:nvPr/>
        </p:nvCxnSpPr>
        <p:spPr bwMode="auto">
          <a:xfrm flipH="1">
            <a:off x="3962400" y="2590800"/>
            <a:ext cx="2133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6" name="AutoShape 28"/>
          <p:cNvCxnSpPr>
            <a:cxnSpLocks noChangeShapeType="1"/>
            <a:stCxn id="48135" idx="2"/>
            <a:endCxn id="48141" idx="0"/>
          </p:cNvCxnSpPr>
          <p:nvPr/>
        </p:nvCxnSpPr>
        <p:spPr bwMode="auto">
          <a:xfrm>
            <a:off x="6096000" y="25908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7" name="AutoShape 29"/>
          <p:cNvCxnSpPr>
            <a:cxnSpLocks noChangeShapeType="1"/>
            <a:stCxn id="48139" idx="2"/>
            <a:endCxn id="48144" idx="0"/>
          </p:cNvCxnSpPr>
          <p:nvPr/>
        </p:nvCxnSpPr>
        <p:spPr bwMode="auto">
          <a:xfrm flipH="1">
            <a:off x="2895600" y="4495800"/>
            <a:ext cx="1066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8" name="AutoShape 30"/>
          <p:cNvCxnSpPr>
            <a:cxnSpLocks noChangeShapeType="1"/>
            <a:stCxn id="48139" idx="2"/>
            <a:endCxn id="48147" idx="0"/>
          </p:cNvCxnSpPr>
          <p:nvPr/>
        </p:nvCxnSpPr>
        <p:spPr bwMode="auto">
          <a:xfrm>
            <a:off x="3962400" y="4495800"/>
            <a:ext cx="1066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9" name="AutoShape 31"/>
          <p:cNvCxnSpPr>
            <a:cxnSpLocks noChangeShapeType="1"/>
            <a:stCxn id="48142" idx="2"/>
            <a:endCxn id="48150" idx="0"/>
          </p:cNvCxnSpPr>
          <p:nvPr/>
        </p:nvCxnSpPr>
        <p:spPr bwMode="auto">
          <a:xfrm flipH="1">
            <a:off x="7162800" y="4419600"/>
            <a:ext cx="1066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60" name="AutoShape 32"/>
          <p:cNvCxnSpPr>
            <a:cxnSpLocks noChangeShapeType="1"/>
            <a:stCxn id="48142" idx="2"/>
            <a:endCxn id="48153" idx="0"/>
          </p:cNvCxnSpPr>
          <p:nvPr/>
        </p:nvCxnSpPr>
        <p:spPr bwMode="auto">
          <a:xfrm>
            <a:off x="8229600" y="4419600"/>
            <a:ext cx="1066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835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209368" y="442452"/>
            <a:ext cx="10295244" cy="5468770"/>
          </a:xfrm>
        </p:spPr>
        <p:txBody>
          <a:bodyPr/>
          <a:lstStyle/>
          <a:p>
            <a:r>
              <a:rPr lang="en-US" altLang="en-US" sz="3600" dirty="0"/>
              <a:t>Inheritance </a:t>
            </a:r>
          </a:p>
          <a:p>
            <a:pPr lvl="1">
              <a:buFontTx/>
              <a:buChar char="o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provides the idea of reusability.</a:t>
            </a:r>
          </a:p>
          <a:p>
            <a:pPr lvl="2">
              <a:buFontTx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additional features to an existing class without modifying it. </a:t>
            </a:r>
          </a:p>
          <a:p>
            <a:pPr lvl="2">
              <a:buFontTx/>
              <a:buNone/>
            </a:pPr>
            <a:r>
              <a:rPr lang="en-US" altLang="en-US" sz="2800" i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(By deriving new class from existing one. The new class will have the combined features of both the classes.)</a:t>
            </a:r>
          </a:p>
        </p:txBody>
      </p:sp>
    </p:spTree>
    <p:extLst>
      <p:ext uri="{BB962C8B-B14F-4D97-AF65-F5344CB8AC3E}">
        <p14:creationId xmlns:p14="http://schemas.microsoft.com/office/powerpoint/2010/main" val="33339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Object-Oriented </a:t>
            </a:r>
            <a:r>
              <a:rPr lang="en-US" alt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1929"/>
            <a:ext cx="11353800" cy="5020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</a:t>
            </a:r>
            <a:r>
              <a:rPr lang="en-US" alt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11-15 </a:t>
            </a:r>
            <a:r>
              <a:rPr lang="en-US" alt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covers the following Topics:-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Oriented Programming Paradigm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Class,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Objects, Instances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Encapsulation, Data Abstraction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Polymorphism, Inheritance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Constructor, Destructor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Languages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BETA, Cecil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Lava.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OOP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Python</a:t>
            </a:r>
          </a:p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3: Object Oriented Programming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Book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Shalom,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Elad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 Review of Programming Paradigms Throughout the History: With a Suggestion Toward a Future Approach</a:t>
            </a:r>
          </a:p>
        </p:txBody>
      </p:sp>
    </p:spTree>
    <p:extLst>
      <p:ext uri="{BB962C8B-B14F-4D97-AF65-F5344CB8AC3E}">
        <p14:creationId xmlns:p14="http://schemas.microsoft.com/office/powerpoint/2010/main" val="10294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194619" y="501445"/>
            <a:ext cx="10309993" cy="5409777"/>
          </a:xfrm>
        </p:spPr>
        <p:txBody>
          <a:bodyPr/>
          <a:lstStyle/>
          <a:p>
            <a:r>
              <a:rPr lang="en-US" altLang="en-US" sz="3600" dirty="0"/>
              <a:t>Polymorphism </a:t>
            </a:r>
            <a:r>
              <a:rPr lang="en-US" altLang="en-US" sz="2400" i="1" dirty="0">
                <a:solidFill>
                  <a:srgbClr val="FFCC00"/>
                </a:solidFill>
              </a:rPr>
              <a:t>- ability to take more than one form</a:t>
            </a:r>
          </a:p>
          <a:p>
            <a:pPr lvl="1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operation may exhibit different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different instances.</a:t>
            </a:r>
          </a:p>
          <a:p>
            <a:pPr lvl="1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upon the types of data used in the operation.</a:t>
            </a:r>
          </a:p>
          <a:p>
            <a:pPr lvl="1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add( 3, 5)  gives 8</a:t>
            </a:r>
          </a:p>
          <a:p>
            <a:pPr lvl="1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Add(“hello”, “-world”) gives “hello-world”</a:t>
            </a:r>
          </a:p>
        </p:txBody>
      </p:sp>
    </p:spTree>
    <p:extLst>
      <p:ext uri="{BB962C8B-B14F-4D97-AF65-F5344CB8AC3E}">
        <p14:creationId xmlns:p14="http://schemas.microsoft.com/office/powerpoint/2010/main" val="23134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47135" y="589935"/>
            <a:ext cx="10457477" cy="5321287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Polymorphism </a:t>
            </a:r>
            <a:r>
              <a:rPr lang="en-US" altLang="en-US" sz="2400" i="1" dirty="0">
                <a:solidFill>
                  <a:srgbClr val="FFCC00"/>
                </a:solidFill>
              </a:rPr>
              <a:t>- ability to take more than one form</a:t>
            </a:r>
            <a:endParaRPr lang="en-US" altLang="en-US" dirty="0"/>
          </a:p>
          <a:p>
            <a:pPr lvl="1">
              <a:buFontTx/>
              <a:buChar char="o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making an operator to exhibit  different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different instances is known as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Tx/>
              <a:buChar char="o"/>
            </a:pPr>
            <a:r>
              <a:rPr lang="en-US" altLang="en-US" sz="32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 Insertion Operator</a:t>
            </a:r>
          </a:p>
          <a:p>
            <a:pPr lvl="1">
              <a:buFontTx/>
              <a:buChar char="o"/>
            </a:pPr>
            <a:r>
              <a:rPr lang="en-US" altLang="en-US" sz="32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 Left-shift bit-wise operator</a:t>
            </a:r>
          </a:p>
          <a:p>
            <a:pPr lvl="1">
              <a:buFontTx/>
              <a:buChar char="o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single function name to perform different types of tasks is known as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Tx/>
              <a:buChar char="o"/>
            </a:pPr>
            <a:r>
              <a:rPr lang="en-US" altLang="en-US" sz="32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add( 3, 5)  gives 8</a:t>
            </a:r>
          </a:p>
          <a:p>
            <a:pPr lvl="1">
              <a:buFontTx/>
              <a:buChar char="o"/>
            </a:pPr>
            <a:r>
              <a:rPr lang="en-US" altLang="en-US" sz="32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Add(“hello”, “-world”) gives “hello-world”</a:t>
            </a:r>
          </a:p>
        </p:txBody>
      </p:sp>
    </p:spTree>
    <p:extLst>
      <p:ext uri="{BB962C8B-B14F-4D97-AF65-F5344CB8AC3E}">
        <p14:creationId xmlns:p14="http://schemas.microsoft.com/office/powerpoint/2010/main" val="39250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312606" y="176981"/>
            <a:ext cx="10192006" cy="5734241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Dynamic Binding</a:t>
            </a:r>
          </a:p>
          <a:p>
            <a:pPr lvl="1"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refers to the linking of a procedure call to the code to be executed in response to the call.</a:t>
            </a:r>
          </a:p>
          <a:p>
            <a:pPr lvl="1">
              <a:buFontTx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 ( late binding ) means that the code associated with a given procedure call is not known until the time of the call at run-time.</a:t>
            </a:r>
          </a:p>
          <a:p>
            <a:pPr lvl="1">
              <a:buFontTx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associated with polymorphism and inheritance.</a:t>
            </a:r>
          </a:p>
        </p:txBody>
      </p:sp>
    </p:spTree>
    <p:extLst>
      <p:ext uri="{BB962C8B-B14F-4D97-AF65-F5344CB8AC3E}">
        <p14:creationId xmlns:p14="http://schemas.microsoft.com/office/powerpoint/2010/main" val="289501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52168" y="176981"/>
            <a:ext cx="10752444" cy="5734241"/>
          </a:xfrm>
        </p:spPr>
        <p:txBody>
          <a:bodyPr/>
          <a:lstStyle/>
          <a:p>
            <a:r>
              <a:rPr lang="en-US" altLang="en-US" sz="3600" dirty="0"/>
              <a:t>Message Passing</a:t>
            </a:r>
          </a:p>
          <a:p>
            <a:pPr lvl="1" algn="just">
              <a:buFontTx/>
              <a:buChar char="o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a set of objects that communicate with each other.</a:t>
            </a:r>
          </a:p>
          <a:p>
            <a:pPr lvl="1" algn="just">
              <a:buFontTx/>
              <a:buChar char="o"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the following steps:</a:t>
            </a:r>
          </a:p>
          <a:p>
            <a:pPr lvl="2" algn="just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classes that define objects and their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objects from class definitions.</a:t>
            </a:r>
          </a:p>
          <a:p>
            <a:pPr lvl="2" algn="just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communication among objects.</a:t>
            </a:r>
          </a:p>
          <a:p>
            <a:pPr lvl="1" algn="just">
              <a:buFontTx/>
              <a:buChar char="o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communicate with one another by sending and receiving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6499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047135" y="0"/>
            <a:ext cx="10457477" cy="5911222"/>
          </a:xfrm>
        </p:spPr>
        <p:txBody>
          <a:bodyPr/>
          <a:lstStyle/>
          <a:p>
            <a:r>
              <a:rPr lang="en-US" altLang="en-US" sz="3600" dirty="0"/>
              <a:t>Message Passing</a:t>
            </a:r>
          </a:p>
          <a:p>
            <a:pPr lvl="1">
              <a:buFontTx/>
              <a:buChar char="o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for an object is a request for execution of a procedure.</a:t>
            </a:r>
          </a:p>
          <a:p>
            <a:pPr lvl="1">
              <a:buFontTx/>
              <a:buChar char="o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receiving object will invoke a function and generates results.</a:t>
            </a:r>
          </a:p>
          <a:p>
            <a:pPr lvl="1">
              <a:buFontTx/>
              <a:buChar char="o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involves specifying:</a:t>
            </a:r>
          </a:p>
          <a:p>
            <a:pPr lvl="2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Object.</a:t>
            </a:r>
          </a:p>
          <a:p>
            <a:pPr lvl="2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Function.</a:t>
            </a:r>
          </a:p>
          <a:p>
            <a:pPr lvl="2">
              <a:buFontTx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to be send.</a:t>
            </a:r>
          </a:p>
        </p:txBody>
      </p:sp>
    </p:spTree>
    <p:extLst>
      <p:ext uri="{BB962C8B-B14F-4D97-AF65-F5344CB8AC3E}">
        <p14:creationId xmlns:p14="http://schemas.microsoft.com/office/powerpoint/2010/main" val="375726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Benefits of OOP</a:t>
            </a:r>
            <a:endParaRPr lang="en-US" altLang="en-US" sz="20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109019" y="1548581"/>
            <a:ext cx="9395593" cy="4362641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eliminate redundant code and extend the use of existing classes.</a:t>
            </a:r>
          </a:p>
          <a:p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programs from the standard working module, no need of starting from the scratch.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hiding helps the programmer to build secure programs that can not be invaded by code in other parts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32460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725561" y="678426"/>
            <a:ext cx="9896168" cy="6179574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instances of an objects can co-exists with out any interference.</a:t>
            </a:r>
          </a:p>
          <a:p>
            <a:r>
              <a:rPr lang="en-US" altLang="en-US" sz="32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partition the work in a project based on objects.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system can be easily upgraded from small to large systems.</a:t>
            </a:r>
          </a:p>
          <a:p>
            <a:r>
              <a:rPr lang="en-US" altLang="en-US" sz="32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techniques for communication between objects makes the interface descriptions with external systems much simpler.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complexity can be easily managed.</a:t>
            </a:r>
          </a:p>
        </p:txBody>
      </p:sp>
    </p:spTree>
    <p:extLst>
      <p:ext uri="{BB962C8B-B14F-4D97-AF65-F5344CB8AC3E}">
        <p14:creationId xmlns:p14="http://schemas.microsoft.com/office/powerpoint/2010/main" val="33096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776" y="147480"/>
            <a:ext cx="10421112" cy="62727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OOPS IN PYTHON</a:t>
            </a:r>
          </a:p>
          <a:p>
            <a:pPr algn="l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multi-paradigm programming language. Meaning, it supports different programming approach.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popular approach to solve a programming problem is by creating objects. This is known as Object-Oriented Programming (OOP).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has two characteristics: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Let's take an example: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is an object,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 age, gender are attributes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singing, dancing are behavior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568" y="1047135"/>
            <a:ext cx="10220632" cy="53979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treat data as a critical element in the program development and does not allow it to flow freely around the system.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ties data  more closely to the functions that operate on it, and protects it from accidental modification from outside functions.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allows decomposition of a problem into a number of entities called objects and then build data functions around these objects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an object can be accessed only by the functions associated with that object.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one object can access the functions of another objects</a:t>
            </a:r>
          </a:p>
        </p:txBody>
      </p:sp>
    </p:spTree>
    <p:extLst>
      <p:ext uri="{BB962C8B-B14F-4D97-AF65-F5344CB8AC3E}">
        <p14:creationId xmlns:p14="http://schemas.microsoft.com/office/powerpoint/2010/main" val="62281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DATA AND FUNCTIONS IN OOP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819400" y="2057400"/>
            <a:ext cx="18288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3200400" y="2286000"/>
            <a:ext cx="1066800" cy="304800"/>
          </a:xfrm>
          <a:prstGeom prst="rect">
            <a:avLst/>
          </a:prstGeom>
          <a:solidFill>
            <a:srgbClr val="9EE08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E7E6E6"/>
                </a:solidFill>
              </a:rPr>
              <a:t>Data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048000" y="2971800"/>
            <a:ext cx="13716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E7E6E6"/>
                </a:solidFill>
              </a:rPr>
              <a:t>Functions</a:t>
            </a:r>
          </a:p>
        </p:txBody>
      </p:sp>
      <p:cxnSp>
        <p:nvCxnSpPr>
          <p:cNvPr id="33814" name="AutoShape 22"/>
          <p:cNvCxnSpPr>
            <a:cxnSpLocks noChangeShapeType="1"/>
            <a:stCxn id="33810" idx="2"/>
            <a:endCxn id="33811" idx="0"/>
          </p:cNvCxnSpPr>
          <p:nvPr/>
        </p:nvCxnSpPr>
        <p:spPr bwMode="auto">
          <a:xfrm>
            <a:off x="3733800" y="2590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3260726" y="1676401"/>
            <a:ext cx="1001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Object A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7467600" y="2057400"/>
            <a:ext cx="18288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7848600" y="2286000"/>
            <a:ext cx="1066800" cy="304800"/>
          </a:xfrm>
          <a:prstGeom prst="rect">
            <a:avLst/>
          </a:prstGeom>
          <a:solidFill>
            <a:srgbClr val="9EE08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E7E6E6"/>
                </a:solidFill>
              </a:rPr>
              <a:t>Data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7696200" y="2971800"/>
            <a:ext cx="13716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E7E6E6"/>
                </a:solidFill>
              </a:rPr>
              <a:t>Functions</a:t>
            </a:r>
          </a:p>
        </p:txBody>
      </p:sp>
      <p:cxnSp>
        <p:nvCxnSpPr>
          <p:cNvPr id="33819" name="AutoShape 27"/>
          <p:cNvCxnSpPr>
            <a:cxnSpLocks noChangeShapeType="1"/>
            <a:stCxn id="33817" idx="2"/>
            <a:endCxn id="33818" idx="0"/>
          </p:cNvCxnSpPr>
          <p:nvPr/>
        </p:nvCxnSpPr>
        <p:spPr bwMode="auto">
          <a:xfrm>
            <a:off x="8382000" y="2590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7908926" y="1676401"/>
            <a:ext cx="98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Object B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5181600" y="4419600"/>
            <a:ext cx="18288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5562600" y="4648200"/>
            <a:ext cx="1066800" cy="304800"/>
          </a:xfrm>
          <a:prstGeom prst="rect">
            <a:avLst/>
          </a:prstGeom>
          <a:solidFill>
            <a:srgbClr val="9EE08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E7E6E6"/>
                </a:solidFill>
              </a:rPr>
              <a:t>Data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5410200" y="5334000"/>
            <a:ext cx="13716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E7E6E6"/>
                </a:solidFill>
              </a:rPr>
              <a:t>Functions</a:t>
            </a:r>
          </a:p>
        </p:txBody>
      </p:sp>
      <p:cxnSp>
        <p:nvCxnSpPr>
          <p:cNvPr id="33824" name="AutoShape 32"/>
          <p:cNvCxnSpPr>
            <a:cxnSpLocks noChangeShapeType="1"/>
            <a:stCxn id="33822" idx="2"/>
            <a:endCxn id="33823" idx="0"/>
          </p:cNvCxnSpPr>
          <p:nvPr/>
        </p:nvCxnSpPr>
        <p:spPr bwMode="auto">
          <a:xfrm>
            <a:off x="6096000" y="4953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5622925" y="4038601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Object C</a:t>
            </a:r>
          </a:p>
        </p:txBody>
      </p:sp>
      <p:cxnSp>
        <p:nvCxnSpPr>
          <p:cNvPr id="33826" name="AutoShape 34"/>
          <p:cNvCxnSpPr>
            <a:cxnSpLocks noChangeShapeType="1"/>
            <a:stCxn id="33811" idx="2"/>
            <a:endCxn id="33823" idx="1"/>
          </p:cNvCxnSpPr>
          <p:nvPr/>
        </p:nvCxnSpPr>
        <p:spPr bwMode="auto">
          <a:xfrm>
            <a:off x="3733800" y="3429000"/>
            <a:ext cx="1676400" cy="213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7" name="AutoShape 35"/>
          <p:cNvCxnSpPr>
            <a:cxnSpLocks noChangeShapeType="1"/>
            <a:stCxn id="33818" idx="2"/>
            <a:endCxn id="33823" idx="3"/>
          </p:cNvCxnSpPr>
          <p:nvPr/>
        </p:nvCxnSpPr>
        <p:spPr bwMode="auto">
          <a:xfrm flipH="1">
            <a:off x="6781800" y="3429000"/>
            <a:ext cx="1600200" cy="213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8" name="AutoShape 36"/>
          <p:cNvCxnSpPr>
            <a:cxnSpLocks noChangeShapeType="1"/>
            <a:stCxn id="33811" idx="3"/>
            <a:endCxn id="33818" idx="1"/>
          </p:cNvCxnSpPr>
          <p:nvPr/>
        </p:nvCxnSpPr>
        <p:spPr bwMode="auto">
          <a:xfrm>
            <a:off x="4419600" y="3200400"/>
            <a:ext cx="3276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5257800" y="2792413"/>
            <a:ext cx="16730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704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1388533"/>
            <a:ext cx="11836400" cy="50461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on	the	concept	of	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- attributes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and	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methods.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Objects 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	instances	of	classes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with	one	another.	</a:t>
            </a: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OOP treat data as a critical element in the program development and does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allow it to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free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ly around the system.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ties data  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closely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operate on it, and protects it from accidental modification from outside functions.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 allows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decomposition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a problem into a number of entities called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then build </a:t>
            </a: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functions 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these objects.</a:t>
            </a:r>
          </a:p>
        </p:txBody>
      </p:sp>
    </p:spTree>
    <p:extLst>
      <p:ext uri="{BB962C8B-B14F-4D97-AF65-F5344CB8AC3E}">
        <p14:creationId xmlns:p14="http://schemas.microsoft.com/office/powerpoint/2010/main" val="355341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OBJECT-ORIENTED PROGRAMMING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is on data rather than procedure.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divided into objects.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designed such that they characterize the objects.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operate on the data of an object are tied together in the data structure.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hidden and can not be accessed by external functions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may communicate with each other through functions.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and functions can be added easily whenever necessary.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bottom-up approach in program design.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9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048"/>
            <a:ext cx="10515600" cy="5792915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OOP in Python focuses on creating reusable code. In Python, the concept of OOP follows some basic principles: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process of using details from a new class without 					modifying existing class.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Hiding the private details of a class from other objects.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concept of using common operation in different ways for 		 		different data input.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64" y="91440"/>
            <a:ext cx="10515600" cy="623620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is a blueprint for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 user defined data type.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the details about the name,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etc. Based on these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 ,Here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object.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for class of Student can be :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use class keyword to define an empty class Student. From class, we construct instances. An instance is a specific object created from a particular class.</a:t>
            </a:r>
          </a:p>
          <a:p>
            <a:pPr marL="0" indent="0" fontAlgn="base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(instance) is an instantiation of a class. When class is defined, only the description for the object is defined. Therefore, no memory or storage is allocated.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for object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can be: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Student()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object of class Student.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details of Student. Now, we are going to show how to build the class and objects of Student.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3504"/>
            <a:ext cx="10515600" cy="5573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CLASS &amp; OBJECT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0" y="1617354"/>
            <a:ext cx="11847711" cy="22467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10" y="5197254"/>
            <a:ext cx="9538532" cy="8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3" y="126124"/>
            <a:ext cx="11583712" cy="648488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0" indent="0" fontAlgn="base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functions defined inside the body of a class. They are used to define the behaviors of an object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9" y="1642133"/>
            <a:ext cx="9198575" cy="4968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809" y="4911639"/>
            <a:ext cx="4423259" cy="15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3" y="126124"/>
            <a:ext cx="11583712" cy="648488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0" indent="0" fontAlgn="base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functions defined inside the body of a class. They are used to define the behaviors of an object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1" y="1559387"/>
            <a:ext cx="11210772" cy="4502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809" y="4911639"/>
            <a:ext cx="4423259" cy="15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3" y="427702"/>
            <a:ext cx="11269717" cy="643029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a way of creating new class for using details of existing class without modifying it. The newly formed class is a derived class (or child class). Similarly, the existing class is a base class (or parent class).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inheritance types pytho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30" y="2248408"/>
            <a:ext cx="7748270" cy="407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 inherits only a single parent class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53" y="2553291"/>
            <a:ext cx="5197108" cy="3623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395" y="3587212"/>
            <a:ext cx="2793400" cy="129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 inherits from more than one parent class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97" y="2537195"/>
            <a:ext cx="4386561" cy="4305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196" y="3118986"/>
            <a:ext cx="3211604" cy="17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1819"/>
            <a:ext cx="9076762" cy="4259403"/>
          </a:xfrm>
        </p:spPr>
        <p:txBody>
          <a:bodyPr/>
          <a:lstStyle/>
          <a:p>
            <a:r>
              <a:rPr lang="en-US" dirty="0" smtClean="0"/>
              <a:t>Child class inherits from another child class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196" y="3118986"/>
            <a:ext cx="3211604" cy="1764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567" y="2359742"/>
            <a:ext cx="5002348" cy="43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-67731"/>
            <a:ext cx="8911687" cy="872067"/>
          </a:xfrm>
        </p:spPr>
        <p:txBody>
          <a:bodyPr/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467" y="321739"/>
            <a:ext cx="11176000" cy="52662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Object-oriented	programming	attempts	to	provide	a	model	for	programming based	on	</a:t>
            </a:r>
            <a:r>
              <a:rPr lang="en-US" sz="2400" b="1" dirty="0" smtClean="0">
                <a:solidFill>
                  <a:srgbClr val="FF0000"/>
                </a:solidFill>
              </a:rPr>
              <a:t>objects.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Objects	are	designed	</a:t>
            </a:r>
            <a:r>
              <a:rPr lang="en-US" sz="2400" dirty="0" smtClean="0"/>
              <a:t>in</a:t>
            </a:r>
            <a:r>
              <a:rPr lang="en-US" sz="2400" b="1" dirty="0">
                <a:solidFill>
                  <a:srgbClr val="FF0000"/>
                </a:solidFill>
              </a:rPr>
              <a:t>	class	</a:t>
            </a:r>
            <a:r>
              <a:rPr lang="en-US" sz="2400" b="1" dirty="0" smtClean="0">
                <a:solidFill>
                  <a:srgbClr val="FF0000"/>
                </a:solidFill>
              </a:rPr>
              <a:t>hierarchies.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Merges	abstract	data	types	with	structured programming	and	divides	systems	into	modular	objects	which	own	their	own data	and	are	responsible	for	their	own	</a:t>
            </a:r>
            <a:r>
              <a:rPr lang="en-US" sz="2400" dirty="0" smtClean="0"/>
              <a:t>behavior.</a:t>
            </a:r>
            <a:r>
              <a:rPr lang="en-US" sz="2400" dirty="0"/>
              <a:t>	This	feature	is	known	as </a:t>
            </a:r>
            <a:r>
              <a:rPr lang="en-US" sz="2400" b="1" dirty="0">
                <a:solidFill>
                  <a:srgbClr val="FF0000"/>
                </a:solidFill>
              </a:rPr>
              <a:t>encapsulation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	construct	that	combines	data	with	a	set	of	methods	for	accessing and	managing	data	is	called	</a:t>
            </a:r>
            <a:r>
              <a:rPr lang="en-US" sz="2400" b="1" dirty="0">
                <a:solidFill>
                  <a:srgbClr val="FF0000"/>
                </a:solidFill>
              </a:rPr>
              <a:t>an	</a:t>
            </a:r>
            <a:r>
              <a:rPr lang="en-US" sz="2400" b="1" dirty="0" smtClean="0">
                <a:solidFill>
                  <a:srgbClr val="FF0000"/>
                </a:solidFill>
              </a:rPr>
              <a:t>object.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Two</a:t>
            </a:r>
            <a:r>
              <a:rPr lang="en-US" sz="2400" dirty="0"/>
              <a:t>	goals	</a:t>
            </a:r>
            <a:r>
              <a:rPr lang="en-US" sz="2400" dirty="0" smtClean="0"/>
              <a:t>in</a:t>
            </a:r>
            <a:r>
              <a:rPr lang="en-US" sz="2400" dirty="0"/>
              <a:t>	the object-oriented	paradigm	also	known	as	the	</a:t>
            </a:r>
            <a:r>
              <a:rPr lang="en-US" sz="2400" b="1" dirty="0">
                <a:solidFill>
                  <a:srgbClr val="FF0000"/>
                </a:solidFill>
              </a:rPr>
              <a:t>open/closed	principle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children from same parent class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88" y="2442676"/>
            <a:ext cx="3282267" cy="4328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754" y="2799978"/>
            <a:ext cx="2396666" cy="29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above mentioned types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90" y="2430854"/>
            <a:ext cx="4375396" cy="4043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302" y="2718434"/>
            <a:ext cx="3661498" cy="20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HYBRID – WRONG EXAMPLE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679" y="1566241"/>
            <a:ext cx="5080082" cy="5098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303" y="5718688"/>
            <a:ext cx="8310698" cy="5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Super () IN PYTHON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child class calls the method of immediate parent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31" y="2600924"/>
            <a:ext cx="4342097" cy="3710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95" y="3391743"/>
            <a:ext cx="1845425" cy="10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OVERRIDING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Functionality of a parent class is updated by child class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54" y="2719288"/>
            <a:ext cx="3991411" cy="345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95" y="3391743"/>
            <a:ext cx="1845425" cy="10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9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OVERRIDE , SUPER , CONSTRUCTOR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13" y="1132823"/>
            <a:ext cx="4955923" cy="5621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67" y="2491812"/>
            <a:ext cx="3927737" cy="2227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982" y="6105829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INHERIT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7584" y="3883742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UPDATE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9263" y="5098020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EXTEND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51819" y="4060721"/>
            <a:ext cx="501446" cy="369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08850" y="5230762"/>
            <a:ext cx="792831" cy="442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1545" y="6312298"/>
            <a:ext cx="3048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" y="1592826"/>
            <a:ext cx="1462548" cy="73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458" y="1268360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PRIVATE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43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" y="189186"/>
            <a:ext cx="11196145" cy="5987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ENCAPSULATION IN PYTHON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1070348"/>
            <a:ext cx="9085063" cy="5389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629" y="3765070"/>
            <a:ext cx="3691835" cy="2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67862" y="126124"/>
          <a:ext cx="10985938" cy="6463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386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POLYMORPHISM</a:t>
                      </a:r>
                    </a:p>
                    <a:p>
                      <a:endParaRPr lang="en-US" sz="2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62" y="776393"/>
            <a:ext cx="4911813" cy="5813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005" y="3358054"/>
            <a:ext cx="3548865" cy="9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PARAMETRIZED CONSTRUCTOR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3914"/>
            <a:ext cx="8700797" cy="5018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050" y="1677439"/>
            <a:ext cx="5446572" cy="14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6" y="84083"/>
            <a:ext cx="12068503" cy="6061349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DESTRUCTORS IN PYTHON</a:t>
            </a:r>
          </a:p>
          <a:p>
            <a:pPr marL="0" indent="0" fontAlgn="base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when an object gets destroyed. In Python, destructors are not needed as much needed in C++ because Python has a garbage collector that handles memory management automatically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__del__()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is a known as a destructor method in Python.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35" y="2228286"/>
            <a:ext cx="6119253" cy="3730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92" y="3171789"/>
            <a:ext cx="3882751" cy="16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7" y="624110"/>
            <a:ext cx="10837333" cy="1280890"/>
          </a:xfrm>
        </p:spPr>
        <p:txBody>
          <a:bodyPr/>
          <a:lstStyle/>
          <a:p>
            <a:r>
              <a:rPr lang="en-US" b="1" dirty="0"/>
              <a:t>Concepts </a:t>
            </a:r>
            <a:r>
              <a:rPr lang="en-US" b="1" dirty="0" smtClean="0"/>
              <a:t>- Objects</a:t>
            </a:r>
            <a:r>
              <a:rPr lang="en-US" b="1" dirty="0"/>
              <a:t>	</a:t>
            </a:r>
            <a:r>
              <a:rPr lang="en-US" b="1" dirty="0" smtClean="0"/>
              <a:t>and </a:t>
            </a:r>
            <a:r>
              <a:rPr lang="en-US" b="1" dirty="0"/>
              <a:t>	reference	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70000"/>
            <a:ext cx="10285412" cy="464122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56433"/>
              </p:ext>
            </p:extLst>
          </p:nvPr>
        </p:nvGraphicFramePr>
        <p:xfrm>
          <a:off x="2353733" y="2040464"/>
          <a:ext cx="8906934" cy="339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67">
                  <a:extLst>
                    <a:ext uri="{9D8B030D-6E8A-4147-A177-3AD203B41FA5}">
                      <a16:colId xmlns:a16="http://schemas.microsoft.com/office/drawing/2014/main" val="2871140887"/>
                    </a:ext>
                  </a:extLst>
                </a:gridCol>
                <a:gridCol w="4453467">
                  <a:extLst>
                    <a:ext uri="{9D8B030D-6E8A-4147-A177-3AD203B41FA5}">
                      <a16:colId xmlns:a16="http://schemas.microsoft.com/office/drawing/2014/main" val="3439305876"/>
                    </a:ext>
                  </a:extLst>
                </a:gridCol>
              </a:tblGrid>
              <a:tr h="679027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STATEMENT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VISUAL PICTURIZATION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74204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int</a:t>
                      </a:r>
                      <a:r>
                        <a:rPr lang="en-IN" sz="2400" dirty="0" smtClean="0"/>
                        <a:t>	x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        X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37140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X= 45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        X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24110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String	</a:t>
                      </a:r>
                      <a:r>
                        <a:rPr lang="en-IN" sz="2400" dirty="0" err="1" smtClean="0"/>
                        <a:t>str</a:t>
                      </a:r>
                      <a:r>
                        <a:rPr lang="en-IN" sz="2400" dirty="0" smtClean="0"/>
                        <a:t>;	</a:t>
                      </a:r>
                      <a:r>
                        <a:rPr lang="en-IN" sz="2400" dirty="0" err="1" smtClean="0"/>
                        <a:t>str</a:t>
                      </a:r>
                      <a:r>
                        <a:rPr lang="en-IN" sz="2400" dirty="0" smtClean="0"/>
                        <a:t> = “Java”</a:t>
                      </a:r>
                      <a:endParaRPr lang="en-IN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2400" dirty="0" smtClean="0"/>
                        <a:t>                                                                       </a:t>
                      </a:r>
                      <a:r>
                        <a:rPr lang="en-IN" sz="2400" baseline="0" dirty="0" smtClean="0"/>
                        <a:t> </a:t>
                      </a:r>
                    </a:p>
                    <a:p>
                      <a:r>
                        <a:rPr lang="en-IN" sz="2400" baseline="0" dirty="0" smtClean="0"/>
                        <a:t>  </a:t>
                      </a:r>
                      <a:r>
                        <a:rPr lang="en-IN" sz="2400" dirty="0" err="1" smtClean="0"/>
                        <a:t>Str</a:t>
                      </a:r>
                      <a:r>
                        <a:rPr lang="en-IN" sz="2400" dirty="0" smtClean="0"/>
                        <a:t>                        1050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82575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str</a:t>
                      </a:r>
                      <a:r>
                        <a:rPr lang="en-IN" sz="2400" dirty="0" smtClean="0"/>
                        <a:t>	=	new	String(“Java”);</a:t>
                      </a:r>
                      <a:endParaRPr lang="en-IN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18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61870" y="2833788"/>
            <a:ext cx="575733" cy="4364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161871" y="3473446"/>
            <a:ext cx="575732" cy="5104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45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704669" y="4527126"/>
            <a:ext cx="931335" cy="3893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1050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227731" y="4459391"/>
            <a:ext cx="931335" cy="3893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52799" y="5638800"/>
            <a:ext cx="1439333" cy="4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Operator</a:t>
            </a:r>
            <a:endParaRPr lang="en-IN" sz="2000" b="1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3640666" y="5130800"/>
            <a:ext cx="431800" cy="5080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76399" y="5706534"/>
            <a:ext cx="167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Reference Variable</a:t>
            </a:r>
            <a:endParaRPr lang="en-IN" sz="2000" b="1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2514599" y="5130800"/>
            <a:ext cx="8465" cy="5757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49059" y="5537203"/>
            <a:ext cx="167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String Object</a:t>
            </a:r>
            <a:endParaRPr lang="en-IN" sz="2000" b="1" dirty="0"/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8187259" y="4961469"/>
            <a:ext cx="8465" cy="5757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65726" y="5604938"/>
            <a:ext cx="167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Instances of Class String</a:t>
            </a:r>
            <a:endParaRPr lang="en-IN" sz="2000" b="1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0303926" y="5029204"/>
            <a:ext cx="8465" cy="5757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8800" y="3522136"/>
            <a:ext cx="1676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Not a primitive data type</a:t>
            </a:r>
            <a:endParaRPr lang="en-IN" sz="2000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79600" y="4148667"/>
            <a:ext cx="634999" cy="18626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038947" y="3466786"/>
            <a:ext cx="1676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String Object</a:t>
            </a:r>
            <a:endParaRPr lang="en-IN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972800" y="4127637"/>
            <a:ext cx="531812" cy="4101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561" y="132735"/>
            <a:ext cx="9779051" cy="17722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 - public, private and protected Access Modifiers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123" y="1415844"/>
            <a:ext cx="10339489" cy="45248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</a:t>
            </a:r>
            <a:r>
              <a:rPr lang="en-US" sz="2800" dirty="0"/>
              <a:t>members in a Python class are </a:t>
            </a:r>
            <a:r>
              <a:rPr lang="en-US" sz="2800" b="1" dirty="0"/>
              <a:t>public</a:t>
            </a:r>
            <a:r>
              <a:rPr lang="en-US" sz="2800" dirty="0"/>
              <a:t> by default. Any member can be accessed from outside the class environment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Example: </a:t>
            </a:r>
            <a:r>
              <a:rPr lang="en-US" sz="2800" b="1" dirty="0"/>
              <a:t>Public Attributes</a:t>
            </a:r>
          </a:p>
          <a:p>
            <a:r>
              <a:rPr lang="en-US" sz="2800" dirty="0"/>
              <a:t>class employee: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	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/>
              <a:t>__</a:t>
            </a:r>
            <a:r>
              <a:rPr lang="en-US" sz="2800" dirty="0" err="1"/>
              <a:t>init</a:t>
            </a:r>
            <a:r>
              <a:rPr lang="en-US" sz="2800" dirty="0"/>
              <a:t>__(self, name, </a:t>
            </a:r>
            <a:r>
              <a:rPr lang="en-US" sz="2800" dirty="0" err="1"/>
              <a:t>sal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	       self.name=name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	       </a:t>
            </a:r>
            <a:r>
              <a:rPr lang="en-US" sz="2800" dirty="0" err="1" smtClean="0"/>
              <a:t>self.salary</a:t>
            </a:r>
            <a:r>
              <a:rPr lang="en-US" sz="2800" dirty="0" smtClean="0"/>
              <a:t>=</a:t>
            </a:r>
            <a:r>
              <a:rPr lang="en-US" sz="2800" dirty="0" err="1" smtClean="0"/>
              <a:t>sal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01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789" y="783209"/>
            <a:ext cx="10515600" cy="4351338"/>
          </a:xfrm>
        </p:spPr>
        <p:txBody>
          <a:bodyPr>
            <a:noAutofit/>
          </a:bodyPr>
          <a:lstStyle/>
          <a:p>
            <a:r>
              <a:rPr lang="en-US" sz="2800" dirty="0"/>
              <a:t>Python's convention to make an instance variable protected is to add </a:t>
            </a:r>
            <a:r>
              <a:rPr lang="en-US" sz="2800" b="1" dirty="0"/>
              <a:t>a prefix _ (single underscore</a:t>
            </a:r>
            <a:r>
              <a:rPr lang="en-US" sz="2800" dirty="0"/>
              <a:t>) to it. This effectively prevents it to be accessed, unless it is from within a sub-class.</a:t>
            </a:r>
          </a:p>
          <a:p>
            <a:endParaRPr lang="en-US" sz="2400" dirty="0"/>
          </a:p>
          <a:p>
            <a:r>
              <a:rPr lang="en-US" sz="2800" dirty="0"/>
              <a:t>Example: </a:t>
            </a:r>
            <a:r>
              <a:rPr lang="en-US" sz="2800" b="1" dirty="0"/>
              <a:t>Protected Attributes</a:t>
            </a:r>
          </a:p>
          <a:p>
            <a:pPr marL="0" indent="0">
              <a:buNone/>
            </a:pPr>
            <a:r>
              <a:rPr lang="en-US" sz="2800" dirty="0"/>
              <a:t>class employee: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def</a:t>
            </a:r>
            <a:r>
              <a:rPr lang="en-US" sz="2800" dirty="0"/>
              <a:t> __</a:t>
            </a:r>
            <a:r>
              <a:rPr lang="en-US" sz="2800" dirty="0" err="1"/>
              <a:t>init</a:t>
            </a:r>
            <a:r>
              <a:rPr lang="en-US" sz="2800" dirty="0"/>
              <a:t>__(self, name, </a:t>
            </a:r>
            <a:r>
              <a:rPr lang="en-US" sz="2800" dirty="0" err="1"/>
              <a:t>sal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self._name</a:t>
            </a:r>
            <a:r>
              <a:rPr lang="en-US" sz="2800" dirty="0"/>
              <a:t>=name  # protected attribute 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self._salary</a:t>
            </a:r>
            <a:r>
              <a:rPr lang="en-US" sz="2800" dirty="0"/>
              <a:t>=</a:t>
            </a:r>
            <a:r>
              <a:rPr lang="en-US" sz="2800" dirty="0" err="1"/>
              <a:t>sal</a:t>
            </a:r>
            <a:r>
              <a:rPr lang="en-US" sz="2800" dirty="0"/>
              <a:t> # protected </a:t>
            </a:r>
            <a:r>
              <a:rPr lang="en-US" sz="2800" dirty="0" smtClean="0"/>
              <a:t>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22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966089"/>
            <a:ext cx="10515600" cy="4351338"/>
          </a:xfrm>
        </p:spPr>
        <p:txBody>
          <a:bodyPr>
            <a:noAutofit/>
          </a:bodyPr>
          <a:lstStyle/>
          <a:p>
            <a:r>
              <a:rPr lang="en-US" sz="2800" dirty="0"/>
              <a:t>Similarly, a double underscore </a:t>
            </a:r>
            <a:r>
              <a:rPr lang="en-US" sz="2800" b="1" dirty="0"/>
              <a:t>__ prefixed </a:t>
            </a:r>
            <a:r>
              <a:rPr lang="en-US" sz="2800" dirty="0"/>
              <a:t>to a variable makes it </a:t>
            </a:r>
            <a:r>
              <a:rPr lang="en-US" sz="2800" b="1" dirty="0"/>
              <a:t>private. </a:t>
            </a:r>
            <a:r>
              <a:rPr lang="en-US" sz="2800" dirty="0"/>
              <a:t>It gives a strong suggestion not to touch it from outside the class. Any attempt to do so will result in an </a:t>
            </a:r>
            <a:r>
              <a:rPr lang="en-US" sz="2800" dirty="0" err="1"/>
              <a:t>AttributeError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Example: </a:t>
            </a:r>
            <a:r>
              <a:rPr lang="en-US" sz="2800" b="1" dirty="0"/>
              <a:t>Private Attributes</a:t>
            </a:r>
          </a:p>
          <a:p>
            <a:r>
              <a:rPr lang="en-US" sz="2800" dirty="0"/>
              <a:t>class employee: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def</a:t>
            </a:r>
            <a:r>
              <a:rPr lang="en-US" sz="2800" dirty="0"/>
              <a:t> __</a:t>
            </a:r>
            <a:r>
              <a:rPr lang="en-US" sz="2800" dirty="0" err="1"/>
              <a:t>init</a:t>
            </a:r>
            <a:r>
              <a:rPr lang="en-US" sz="2800" dirty="0"/>
              <a:t>__(self, name, </a:t>
            </a:r>
            <a:r>
              <a:rPr lang="en-US" sz="2800" dirty="0" err="1"/>
              <a:t>sal</a:t>
            </a:r>
            <a:r>
              <a:rPr lang="en-US" sz="2800" dirty="0"/>
              <a:t>):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self.__name</a:t>
            </a:r>
            <a:r>
              <a:rPr lang="en-US" sz="2800" dirty="0"/>
              <a:t>=name  # private attribute 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self.__salary</a:t>
            </a:r>
            <a:r>
              <a:rPr lang="en-US" sz="2800" dirty="0"/>
              <a:t>=</a:t>
            </a:r>
            <a:r>
              <a:rPr lang="en-US" sz="2800" dirty="0" err="1"/>
              <a:t>sal</a:t>
            </a:r>
            <a:r>
              <a:rPr lang="en-US" sz="2800" dirty="0"/>
              <a:t> # private attribute</a:t>
            </a:r>
          </a:p>
        </p:txBody>
      </p:sp>
    </p:spTree>
    <p:extLst>
      <p:ext uri="{BB962C8B-B14F-4D97-AF65-F5344CB8AC3E}">
        <p14:creationId xmlns:p14="http://schemas.microsoft.com/office/powerpoint/2010/main" val="19089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69" y="1696065"/>
            <a:ext cx="10752444" cy="421515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Public 			– no underscore E.g.: self.name</a:t>
            </a:r>
          </a:p>
          <a:p>
            <a:r>
              <a:rPr lang="en-IN" sz="3200" dirty="0" smtClean="0"/>
              <a:t>Protected 	– single underscore E.g.: </a:t>
            </a:r>
            <a:r>
              <a:rPr lang="en-IN" sz="3200" dirty="0" err="1" smtClean="0"/>
              <a:t>self._name</a:t>
            </a:r>
            <a:endParaRPr lang="en-IN" sz="3200" dirty="0" smtClean="0"/>
          </a:p>
          <a:p>
            <a:r>
              <a:rPr lang="en-IN" sz="3200" dirty="0" smtClean="0"/>
              <a:t>Private			– double underscore E.g.: </a:t>
            </a:r>
            <a:r>
              <a:rPr lang="en-IN" sz="3200" dirty="0" err="1" smtClean="0"/>
              <a:t>self._</a:t>
            </a:r>
            <a:r>
              <a:rPr lang="en-IN" sz="3200" dirty="0" err="1" smtClean="0">
                <a:solidFill>
                  <a:srgbClr val="FF0000"/>
                </a:solidFill>
              </a:rPr>
              <a:t>_</a:t>
            </a:r>
            <a:r>
              <a:rPr lang="en-IN" sz="3200" dirty="0" err="1" smtClean="0"/>
              <a:t>name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564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291" y="191729"/>
            <a:ext cx="9587322" cy="1713271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PUBLIC MODIFIER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475" y="1445343"/>
            <a:ext cx="7159671" cy="3834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15" y="5028229"/>
            <a:ext cx="4631491" cy="16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79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071" y="132735"/>
            <a:ext cx="9867541" cy="1772265"/>
          </a:xfrm>
        </p:spPr>
        <p:txBody>
          <a:bodyPr/>
          <a:lstStyle/>
          <a:p>
            <a:r>
              <a:rPr lang="en-IN" b="1" dirty="0" smtClean="0"/>
              <a:t>PROTECTED MODIFIER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1" y="736863"/>
            <a:ext cx="8926433" cy="4749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8846"/>
            <a:ext cx="11979120" cy="5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321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819" y="176981"/>
            <a:ext cx="5648633" cy="752167"/>
          </a:xfrm>
        </p:spPr>
        <p:txBody>
          <a:bodyPr>
            <a:normAutofit/>
          </a:bodyPr>
          <a:lstStyle/>
          <a:p>
            <a:r>
              <a:rPr lang="en-IN" b="1" dirty="0" smtClean="0"/>
              <a:t>PROTECTED MODIFIER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542"/>
            <a:ext cx="10180763" cy="6108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45" y="4461038"/>
            <a:ext cx="5171558" cy="13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5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17" y="343892"/>
            <a:ext cx="4604288" cy="717993"/>
          </a:xfrm>
        </p:spPr>
        <p:txBody>
          <a:bodyPr/>
          <a:lstStyle/>
          <a:p>
            <a:r>
              <a:rPr lang="en-IN" b="1" dirty="0" smtClean="0"/>
              <a:t>PRIVATE MODIFIER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1" y="1061885"/>
            <a:ext cx="8348870" cy="411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3" y="5568360"/>
            <a:ext cx="11502651" cy="6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-50799"/>
            <a:ext cx="5331875" cy="635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Hence..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584201"/>
            <a:ext cx="11911781" cy="61213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While</a:t>
            </a:r>
            <a:r>
              <a:rPr lang="en-US" sz="2400" dirty="0"/>
              <a:t>	</a:t>
            </a:r>
            <a:r>
              <a:rPr lang="en-US" sz="2400" dirty="0" smtClean="0"/>
              <a:t>working </a:t>
            </a:r>
            <a:r>
              <a:rPr lang="en-US" sz="2400" dirty="0"/>
              <a:t>	with	</a:t>
            </a:r>
            <a:r>
              <a:rPr lang="en-US" sz="2400" dirty="0" smtClean="0"/>
              <a:t>classes 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R</a:t>
            </a:r>
            <a:r>
              <a:rPr lang="en-US" sz="2400" b="1" dirty="0" smtClean="0">
                <a:solidFill>
                  <a:srgbClr val="C00000"/>
                </a:solidFill>
              </a:rPr>
              <a:t>eference</a:t>
            </a:r>
            <a:r>
              <a:rPr lang="en-US" sz="2400" b="1" dirty="0">
                <a:solidFill>
                  <a:srgbClr val="C00000"/>
                </a:solidFill>
              </a:rPr>
              <a:t>	variable</a:t>
            </a:r>
            <a:r>
              <a:rPr lang="en-US" sz="2400" dirty="0"/>
              <a:t>	of	a	class	type	is </a:t>
            </a:r>
            <a:r>
              <a:rPr lang="en-US" sz="2400" dirty="0" smtClean="0"/>
              <a:t>declared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An</a:t>
            </a: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object	is	instantiated</a:t>
            </a:r>
            <a:r>
              <a:rPr lang="en-US" sz="2400" dirty="0"/>
              <a:t>	</a:t>
            </a:r>
            <a:r>
              <a:rPr lang="en-US" sz="2400" dirty="0" smtClean="0"/>
              <a:t>and</a:t>
            </a:r>
            <a:r>
              <a:rPr lang="en-US" sz="2400" dirty="0"/>
              <a:t>	its address	is	stored	into	the	reference	variable.	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Two</a:t>
            </a:r>
            <a:r>
              <a:rPr lang="en-US" sz="2400" dirty="0"/>
              <a:t>	types	of	variables	can	be declared	in	Java:	primitive	type	variables	and	reference	</a:t>
            </a:r>
            <a:r>
              <a:rPr lang="en-US" sz="2400" dirty="0" smtClean="0"/>
              <a:t>variables.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Primitive</a:t>
            </a:r>
            <a:r>
              <a:rPr lang="en-US" sz="2400" b="1" dirty="0">
                <a:solidFill>
                  <a:srgbClr val="C00000"/>
                </a:solidFill>
              </a:rPr>
              <a:t>	type</a:t>
            </a:r>
            <a:r>
              <a:rPr lang="en-US" sz="2400" dirty="0"/>
              <a:t>	variables	store	data	directly	into	their	own	memory	</a:t>
            </a:r>
            <a:r>
              <a:rPr lang="en-US" sz="2400" dirty="0" smtClean="0"/>
              <a:t>spaces while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b="1" dirty="0">
                <a:solidFill>
                  <a:srgbClr val="C00000"/>
                </a:solidFill>
              </a:rPr>
              <a:t>	variables</a:t>
            </a:r>
            <a:r>
              <a:rPr lang="en-US" sz="2400" dirty="0"/>
              <a:t>	</a:t>
            </a:r>
            <a:r>
              <a:rPr lang="en-US" sz="2400" dirty="0" smtClean="0"/>
              <a:t> store</a:t>
            </a:r>
            <a:r>
              <a:rPr lang="en-US" sz="2400" dirty="0"/>
              <a:t>	the	address	of	the	object	containing	the	data.	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In</a:t>
            </a:r>
            <a:r>
              <a:rPr lang="en-US" sz="2400" dirty="0"/>
              <a:t>	some languages,	such	as	C++,	reference	</a:t>
            </a:r>
            <a:r>
              <a:rPr lang="en-US" sz="2400" dirty="0" smtClean="0"/>
              <a:t>variables - </a:t>
            </a:r>
            <a:r>
              <a:rPr lang="en-US" sz="2400" b="1" dirty="0" smtClean="0">
                <a:solidFill>
                  <a:srgbClr val="C00000"/>
                </a:solidFill>
              </a:rPr>
              <a:t>pointers.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1" y="169333"/>
            <a:ext cx="10336212" cy="17356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Methods	–	overview	and	predefined	methods</a:t>
            </a:r>
            <a:br>
              <a:rPr lang="en-US" b="1" dirty="0"/>
            </a:br>
            <a:r>
              <a:rPr lang="en-US" b="1" dirty="0"/>
              <a:t>	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135" y="884903"/>
            <a:ext cx="10457477" cy="5026319"/>
          </a:xfrm>
        </p:spPr>
        <p:txBody>
          <a:bodyPr>
            <a:normAutofit/>
          </a:bodyPr>
          <a:lstStyle/>
          <a:p>
            <a:r>
              <a:rPr lang="en-US" sz="2400" dirty="0"/>
              <a:t>A	method	in	object-oriented	programming	is	a	procedure	associated	with	an </a:t>
            </a:r>
            <a:r>
              <a:rPr lang="en-US" sz="2400" b="1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	</a:t>
            </a:r>
            <a:r>
              <a:rPr lang="en-US" sz="2400" dirty="0" smtClean="0"/>
              <a:t>class.</a:t>
            </a:r>
          </a:p>
          <a:p>
            <a:r>
              <a:rPr lang="en-US" sz="2400" dirty="0"/>
              <a:t>A	simple	example would	be	a	</a:t>
            </a:r>
            <a:r>
              <a:rPr lang="en-US" sz="2400" b="1" dirty="0">
                <a:solidFill>
                  <a:srgbClr val="FF0000"/>
                </a:solidFill>
              </a:rPr>
              <a:t>window</a:t>
            </a:r>
            <a:r>
              <a:rPr lang="en-US" sz="2400" dirty="0"/>
              <a:t>	object	that	has	methods	</a:t>
            </a:r>
            <a:r>
              <a:rPr lang="en-US" sz="2400" b="1" dirty="0">
                <a:solidFill>
                  <a:srgbClr val="FF0000"/>
                </a:solidFill>
              </a:rPr>
              <a:t>open</a:t>
            </a:r>
            <a:r>
              <a:rPr lang="en-US" sz="2400" dirty="0"/>
              <a:t>	and	</a:t>
            </a:r>
            <a:r>
              <a:rPr lang="en-US" sz="2400" b="1" dirty="0">
                <a:solidFill>
                  <a:srgbClr val="FF0000"/>
                </a:solidFill>
              </a:rPr>
              <a:t>close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Overriding</a:t>
            </a:r>
            <a:r>
              <a:rPr lang="en-US" sz="2400" dirty="0" smtClean="0"/>
              <a:t>  </a:t>
            </a:r>
            <a:r>
              <a:rPr lang="en-US" sz="2400" dirty="0"/>
              <a:t>is	a	feature	that	allows	</a:t>
            </a:r>
            <a:r>
              <a:rPr lang="en-US" sz="2400" dirty="0" smtClean="0"/>
              <a:t> a</a:t>
            </a:r>
            <a:r>
              <a:rPr lang="en-US" sz="2400" dirty="0"/>
              <a:t>	subclass	or	child	class	to	provide	a	specific implementation	of	a	method	that	is	already	provided	</a:t>
            </a:r>
            <a:r>
              <a:rPr lang="en-US" sz="2400" dirty="0" smtClean="0"/>
              <a:t> by</a:t>
            </a:r>
            <a:r>
              <a:rPr lang="en-US" sz="2400" dirty="0"/>
              <a:t>	one	of	its	</a:t>
            </a:r>
            <a:r>
              <a:rPr lang="en-US" sz="2400" dirty="0" err="1"/>
              <a:t>superclasses</a:t>
            </a:r>
            <a:r>
              <a:rPr lang="en-US" sz="2400" dirty="0"/>
              <a:t>	</a:t>
            </a:r>
            <a:r>
              <a:rPr lang="en-US" sz="2400" dirty="0" smtClean="0"/>
              <a:t> or </a:t>
            </a:r>
            <a:r>
              <a:rPr lang="en-US" sz="2400" dirty="0"/>
              <a:t>parent	classes</a:t>
            </a:r>
            <a:r>
              <a:rPr lang="en-US" sz="2400" dirty="0" smtClean="0"/>
              <a:t>. Version of method is based on </a:t>
            </a:r>
            <a:r>
              <a:rPr lang="en-US" sz="2400" b="1" dirty="0" smtClean="0">
                <a:solidFill>
                  <a:srgbClr val="FF0000"/>
                </a:solidFill>
              </a:rPr>
              <a:t>Object.</a:t>
            </a:r>
          </a:p>
          <a:p>
            <a:r>
              <a:rPr lang="en-US" sz="2400" dirty="0"/>
              <a:t>Methods	also	provide	the	interface	</a:t>
            </a:r>
            <a:r>
              <a:rPr lang="en-US" sz="2400" dirty="0" smtClean="0"/>
              <a:t> that</a:t>
            </a:r>
            <a:r>
              <a:rPr lang="en-US" sz="2400" dirty="0"/>
              <a:t>	other	classes	use	to	access	and	modify the	data	properties	of	an	object.	This	is	known	as	</a:t>
            </a:r>
            <a:r>
              <a:rPr lang="en-US" sz="2400" b="1" dirty="0">
                <a:solidFill>
                  <a:srgbClr val="FF0000"/>
                </a:solidFill>
              </a:rPr>
              <a:t>encapsulation</a:t>
            </a:r>
            <a:r>
              <a:rPr lang="en-US" sz="2400" dirty="0"/>
              <a:t>.	 </a:t>
            </a:r>
            <a:endParaRPr lang="en-US" sz="2400" dirty="0" smtClean="0"/>
          </a:p>
          <a:p>
            <a:r>
              <a:rPr lang="en-US" sz="2400" dirty="0"/>
              <a:t>A	class	is	a	collection	of	</a:t>
            </a:r>
            <a:r>
              <a:rPr lang="en-US" sz="2400" b="1" dirty="0">
                <a:solidFill>
                  <a:srgbClr val="FF0000"/>
                </a:solidFill>
              </a:rPr>
              <a:t>methods</a:t>
            </a:r>
            <a:r>
              <a:rPr lang="en-US" sz="2400" dirty="0"/>
              <a:t>	and	</a:t>
            </a:r>
            <a:r>
              <a:rPr lang="en-US" sz="2400" b="1" dirty="0">
                <a:solidFill>
                  <a:srgbClr val="FF0000"/>
                </a:solidFill>
              </a:rPr>
              <a:t>data	members</a:t>
            </a:r>
            <a:r>
              <a:rPr lang="en-US" sz="2400" dirty="0"/>
              <a:t>.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54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18" y="19426"/>
            <a:ext cx="8911687" cy="644251"/>
          </a:xfrm>
        </p:spPr>
        <p:txBody>
          <a:bodyPr/>
          <a:lstStyle/>
          <a:p>
            <a:r>
              <a:rPr lang="en-IN" b="1" dirty="0"/>
              <a:t>	</a:t>
            </a:r>
            <a:r>
              <a:rPr lang="en-IN" b="1" dirty="0" smtClean="0"/>
              <a:t>Advantages -Method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832" y="943894"/>
            <a:ext cx="9970780" cy="5247545"/>
          </a:xfrm>
        </p:spPr>
        <p:txBody>
          <a:bodyPr>
            <a:noAutofit/>
          </a:bodyPr>
          <a:lstStyle/>
          <a:p>
            <a:r>
              <a:rPr lang="en-US" sz="2400" dirty="0"/>
              <a:t>While	working	on	one	method,	you	can	</a:t>
            </a:r>
            <a:r>
              <a:rPr lang="en-US" sz="2400" b="1" dirty="0">
                <a:solidFill>
                  <a:srgbClr val="FF0000"/>
                </a:solidFill>
              </a:rPr>
              <a:t>focus</a:t>
            </a:r>
            <a:r>
              <a:rPr lang="en-US" sz="2400" dirty="0"/>
              <a:t>	on	just	that	part	of	the program	and	construct	it,	debug	it,	and	perfect	it.</a:t>
            </a:r>
          </a:p>
          <a:p>
            <a:r>
              <a:rPr lang="en-US" sz="2400" dirty="0"/>
              <a:t>Different	people	can	work	on	different	methods</a:t>
            </a:r>
            <a:r>
              <a:rPr lang="en-US" sz="2400" b="1" dirty="0">
                <a:solidFill>
                  <a:srgbClr val="FF0000"/>
                </a:solidFill>
              </a:rPr>
              <a:t>	simultaneously</a:t>
            </a:r>
            <a:r>
              <a:rPr lang="en-US" sz="2400" dirty="0"/>
              <a:t>.</a:t>
            </a:r>
          </a:p>
          <a:p>
            <a:r>
              <a:rPr lang="en-US" sz="2400" dirty="0"/>
              <a:t>If	a	method	is	needed	in	more	than	one	place	in	a	program,	or	</a:t>
            </a:r>
            <a:r>
              <a:rPr lang="en-US" sz="2400" dirty="0" smtClean="0"/>
              <a:t>in different</a:t>
            </a:r>
            <a:r>
              <a:rPr lang="en-US" sz="2400" dirty="0"/>
              <a:t>	programs,	it	can	be	written	once	and	used	many	times</a:t>
            </a:r>
            <a:r>
              <a:rPr lang="en-US" sz="2400" dirty="0" smtClean="0"/>
              <a:t>. - </a:t>
            </a:r>
            <a:r>
              <a:rPr lang="en-US" sz="2400" b="1" dirty="0" smtClean="0">
                <a:solidFill>
                  <a:srgbClr val="FF0000"/>
                </a:solidFill>
              </a:rPr>
              <a:t>reuse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Using	methods	greatly	enhances	the	program’s	readability	because	it </a:t>
            </a:r>
            <a:r>
              <a:rPr lang="en-US" sz="2400" b="1" dirty="0">
                <a:solidFill>
                  <a:srgbClr val="FF0000"/>
                </a:solidFill>
              </a:rPr>
              <a:t>reduces	the	complexity</a:t>
            </a:r>
            <a:r>
              <a:rPr lang="en-US" sz="2400" dirty="0"/>
              <a:t>	of	the	method	main.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Methods are also known as </a:t>
            </a:r>
            <a:r>
              <a:rPr lang="en-US" sz="2400" b="1" dirty="0" smtClean="0">
                <a:solidFill>
                  <a:srgbClr val="FF0000"/>
                </a:solidFill>
              </a:rPr>
              <a:t>Modules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7271</TotalTime>
  <Words>1787</Words>
  <Application>Microsoft Office PowerPoint</Application>
  <PresentationFormat>Widescreen</PresentationFormat>
  <Paragraphs>436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SRM Institute of Science and Technology   Advanced Programming Practice-18CSC207J  Unit 1</vt:lpstr>
      <vt:lpstr>Overview of the Unit</vt:lpstr>
      <vt:lpstr>3. Object-Oriented Programming</vt:lpstr>
      <vt:lpstr>Object-Oriented Programming</vt:lpstr>
      <vt:lpstr>Overview</vt:lpstr>
      <vt:lpstr>Concepts - Objects and  reference variables</vt:lpstr>
      <vt:lpstr>Hence..</vt:lpstr>
      <vt:lpstr>Methods – overview and predefined methods   </vt:lpstr>
      <vt:lpstr> Advantages -Method</vt:lpstr>
      <vt:lpstr>PowerPoint Presentation</vt:lpstr>
      <vt:lpstr>Methods – Final Note</vt:lpstr>
      <vt:lpstr>Methods – user-defined methods and  method overloading</vt:lpstr>
      <vt:lpstr>Formal Vs Actual Parameter</vt:lpstr>
      <vt:lpstr>Method - Components</vt:lpstr>
      <vt:lpstr>Method - Components</vt:lpstr>
      <vt:lpstr>Method overload</vt:lpstr>
      <vt:lpstr>Example</vt:lpstr>
      <vt:lpstr>Classes and  instances</vt:lpstr>
      <vt:lpstr>PowerPoint Presentation</vt:lpstr>
      <vt:lpstr>CONSTRUCTOR</vt:lpstr>
      <vt:lpstr>PowerPoint Presentation</vt:lpstr>
      <vt:lpstr>Basic Concepts of OOP</vt:lpstr>
      <vt:lpstr>Basic Concepts of OOP</vt:lpstr>
      <vt:lpstr>Basic Concepts of OOP</vt:lpstr>
      <vt:lpstr>PowerPoint Presentation</vt:lpstr>
      <vt:lpstr>PowerPoint Presentation</vt:lpstr>
      <vt:lpstr>PowerPoint Presentation</vt:lpstr>
      <vt:lpstr>Property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OOP</vt:lpstr>
      <vt:lpstr>PowerPoint Presentation</vt:lpstr>
      <vt:lpstr>PowerPoint Presentation</vt:lpstr>
      <vt:lpstr>OBJECT-ORIENTED PROGRAMMING</vt:lpstr>
      <vt:lpstr>ORGANIZATION OF DATA AND FUNCTIONS IN OOP</vt:lpstr>
      <vt:lpstr>CHARACTERISTICS OF OBJECT-ORIENTED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INHERITANCE</vt:lpstr>
      <vt:lpstr>MULTIPLE INHERITANCE</vt:lpstr>
      <vt:lpstr>MULTILEVEL INHERITANCE</vt:lpstr>
      <vt:lpstr>HIERARCHICAL INHERITANCE</vt:lpstr>
      <vt:lpstr>HYBRID INHERITANCE</vt:lpstr>
      <vt:lpstr>HYBRID – WRONG EXAMPLE</vt:lpstr>
      <vt:lpstr>Super () IN PYTHON</vt:lpstr>
      <vt:lpstr>OVERRIDING</vt:lpstr>
      <vt:lpstr>INHERITANCE – OVERRIDE , SUPER , CONSTRUCTOR</vt:lpstr>
      <vt:lpstr>PowerPoint Presentation</vt:lpstr>
      <vt:lpstr>PowerPoint Presentation</vt:lpstr>
      <vt:lpstr>PARAMETRIZED CONSTRUCTOR</vt:lpstr>
      <vt:lpstr>PowerPoint Presentation</vt:lpstr>
      <vt:lpstr>Python - public, private and protected Access Modifiers </vt:lpstr>
      <vt:lpstr>PowerPoint Presentation</vt:lpstr>
      <vt:lpstr>PowerPoint Presentation</vt:lpstr>
      <vt:lpstr>RECAP</vt:lpstr>
      <vt:lpstr>PUBLIC MODIFIER</vt:lpstr>
      <vt:lpstr>PROTECTED MODIFIER</vt:lpstr>
      <vt:lpstr>PROTECTED MODIFIER</vt:lpstr>
      <vt:lpstr>PRIVATE MODIFIER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 TextBook: Shalom, Elad. A Review of Programming Paradigms Throughout the History: With a Suggestion Toward a Future Approach .</dc:title>
  <dc:creator>Dr.Prabhu</dc:creator>
  <cp:lastModifiedBy>Niveditha Sathiyamoorthy</cp:lastModifiedBy>
  <cp:revision>222</cp:revision>
  <dcterms:created xsi:type="dcterms:W3CDTF">2019-12-16T10:50:59Z</dcterms:created>
  <dcterms:modified xsi:type="dcterms:W3CDTF">2020-01-23T10:24:43Z</dcterms:modified>
</cp:coreProperties>
</file>