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37" r:id="rId2"/>
    <p:sldId id="338" r:id="rId3"/>
    <p:sldId id="330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6" r:id="rId19"/>
    <p:sldId id="410" r:id="rId20"/>
    <p:sldId id="411" r:id="rId21"/>
    <p:sldId id="412" r:id="rId22"/>
    <p:sldId id="413" r:id="rId23"/>
    <p:sldId id="414" r:id="rId24"/>
    <p:sldId id="415" r:id="rId25"/>
    <p:sldId id="418" r:id="rId26"/>
    <p:sldId id="417" r:id="rId27"/>
    <p:sldId id="419" r:id="rId28"/>
    <p:sldId id="420" r:id="rId29"/>
    <p:sldId id="421" r:id="rId30"/>
    <p:sldId id="422" r:id="rId31"/>
    <p:sldId id="423" r:id="rId32"/>
    <p:sldId id="424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27" autoAdjust="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32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73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57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8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1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17C5-F01C-4449-80ED-B2D7AB849F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BBABDD-7165-43A7-B580-C1EDD6EA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2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0539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Programming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Practice-18CSC207J</a:t>
            </a:r>
            <a:b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9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types in 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863132"/>
              </p:ext>
            </p:extLst>
          </p:nvPr>
        </p:nvGraphicFramePr>
        <p:xfrm>
          <a:off x="1984531" y="1366684"/>
          <a:ext cx="89154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142">
                  <a:extLst>
                    <a:ext uri="{9D8B030D-6E8A-4147-A177-3AD203B41FA5}">
                      <a16:colId xmlns:a16="http://schemas.microsoft.com/office/drawing/2014/main" val="4102300985"/>
                    </a:ext>
                  </a:extLst>
                </a:gridCol>
                <a:gridCol w="5605258">
                  <a:extLst>
                    <a:ext uri="{9D8B030D-6E8A-4147-A177-3AD203B41FA5}">
                      <a16:colId xmlns:a16="http://schemas.microsoft.com/office/drawing/2014/main" val="187255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9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Typically	a	single	octet(one	byte).	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3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	most	natural	size	of	integer	for	the	machine.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float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	single-precision	floating	point	value. </a:t>
                      </a:r>
                      <a:endParaRPr lang="en-IN" sz="2400" dirty="0" smtClean="0"/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9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	double-precision	floating	point	value.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3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void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Represents	the	absence	of	type.</a:t>
                      </a:r>
                    </a:p>
                    <a:p>
                      <a:r>
                        <a:rPr lang="en-US" sz="2400" dirty="0" smtClean="0"/>
                        <a:t>	</a:t>
                      </a:r>
                      <a:endParaRPr lang="en-IN" sz="2400" dirty="0" smtClean="0"/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33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92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default initialization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Variables </a:t>
            </a:r>
            <a:r>
              <a:rPr lang="en-US" sz="2800" dirty="0"/>
              <a:t>	</a:t>
            </a:r>
            <a:r>
              <a:rPr lang="en-US" sz="2800" dirty="0" smtClean="0"/>
              <a:t>with </a:t>
            </a:r>
            <a:r>
              <a:rPr lang="en-US" sz="2800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static</a:t>
            </a:r>
            <a:r>
              <a:rPr lang="en-US" sz="2800" dirty="0"/>
              <a:t>	storage	duration	are	implicitly	initialized	with </a:t>
            </a:r>
            <a:r>
              <a:rPr lang="en-US" sz="2800" b="1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	(all	bytes	have	the	value	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</a:t>
            </a:r>
            <a:r>
              <a:rPr lang="en-US" sz="2800" dirty="0" smtClean="0"/>
              <a:t>nitial</a:t>
            </a:r>
            <a:r>
              <a:rPr lang="en-US" sz="2800" dirty="0"/>
              <a:t>	value	of	all	other	variables	is	</a:t>
            </a:r>
            <a:r>
              <a:rPr lang="en-US" sz="2800" b="1" dirty="0">
                <a:solidFill>
                  <a:srgbClr val="FF0000"/>
                </a:solidFill>
              </a:rPr>
              <a:t>undefined.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335" y="1637065"/>
            <a:ext cx="10000277" cy="4790345"/>
          </a:xfrm>
        </p:spPr>
        <p:txBody>
          <a:bodyPr>
            <a:noAutofit/>
          </a:bodyPr>
          <a:lstStyle/>
          <a:p>
            <a:r>
              <a:rPr lang="en-US" sz="2400" dirty="0"/>
              <a:t>A variable	declaration	has	its	meaning	at	the	time	of	</a:t>
            </a:r>
            <a:r>
              <a:rPr lang="en-US" sz="2400" b="1" dirty="0"/>
              <a:t>compilation	</a:t>
            </a:r>
            <a:r>
              <a:rPr lang="en-US" sz="2400" dirty="0"/>
              <a:t>only;	compiler needs	actual	variable	declaration	at	the	time	of	</a:t>
            </a:r>
            <a:r>
              <a:rPr lang="en-US" sz="2400" b="1" dirty="0"/>
              <a:t>linking</a:t>
            </a:r>
            <a:r>
              <a:rPr lang="en-US" sz="2400" dirty="0"/>
              <a:t>	of	the	program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 smtClean="0"/>
              <a:t>Extern</a:t>
            </a:r>
            <a:r>
              <a:rPr lang="en-US" sz="2400" dirty="0"/>
              <a:t>	keyword	is	used	to	declare	a	variable	at	any	place.	</a:t>
            </a:r>
            <a:endParaRPr lang="en-US" sz="2400" dirty="0" smtClean="0"/>
          </a:p>
          <a:p>
            <a:r>
              <a:rPr lang="en-US" sz="2400" dirty="0" smtClean="0"/>
              <a:t>Though</a:t>
            </a:r>
            <a:r>
              <a:rPr lang="en-US" sz="2400" dirty="0"/>
              <a:t>	a	variable	can be	declared	multiple	times	in	a	C	program,	it	can	be	defined	only	once	in	a	file,	a function	or	a	block	of	code.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106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102" y="2005779"/>
            <a:ext cx="3967317" cy="4837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	&lt;</a:t>
            </a:r>
            <a:r>
              <a:rPr lang="en-IN" dirty="0" err="1"/>
              <a:t>stdio.h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//	Variable	declaration:</a:t>
            </a:r>
          </a:p>
          <a:p>
            <a:pPr marL="0" indent="0">
              <a:buNone/>
            </a:pPr>
            <a:r>
              <a:rPr lang="en-IN" dirty="0"/>
              <a:t>extern	</a:t>
            </a:r>
            <a:r>
              <a:rPr lang="en-IN" dirty="0" err="1"/>
              <a:t>int</a:t>
            </a:r>
            <a:r>
              <a:rPr lang="en-IN" dirty="0"/>
              <a:t>	a,	b;</a:t>
            </a:r>
          </a:p>
          <a:p>
            <a:pPr marL="0" indent="0">
              <a:buNone/>
            </a:pPr>
            <a:r>
              <a:rPr lang="en-IN" dirty="0"/>
              <a:t>extern	</a:t>
            </a:r>
            <a:r>
              <a:rPr lang="en-IN" dirty="0" err="1"/>
              <a:t>int</a:t>
            </a:r>
            <a:r>
              <a:rPr lang="en-IN" dirty="0"/>
              <a:t>	c;</a:t>
            </a:r>
          </a:p>
          <a:p>
            <a:pPr marL="0" indent="0">
              <a:buNone/>
            </a:pPr>
            <a:r>
              <a:rPr lang="en-IN" dirty="0"/>
              <a:t>extern	float	f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	main	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/*	variable	</a:t>
            </a:r>
            <a:r>
              <a:rPr lang="en-IN" b="1" dirty="0" smtClean="0">
                <a:solidFill>
                  <a:srgbClr val="FF0000"/>
                </a:solidFill>
              </a:rPr>
              <a:t> definition</a:t>
            </a:r>
            <a:r>
              <a:rPr lang="en-IN" b="1" dirty="0">
                <a:solidFill>
                  <a:srgbClr val="FF0000"/>
                </a:solidFill>
              </a:rPr>
              <a:t>:	*/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	a,	b;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	c;</a:t>
            </a:r>
          </a:p>
          <a:p>
            <a:pPr marL="0" indent="0">
              <a:buNone/>
            </a:pPr>
            <a:r>
              <a:rPr lang="en-IN" dirty="0"/>
              <a:t>float	f;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7729" y="1627237"/>
            <a:ext cx="5186516" cy="486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/*	actual	initialization	*/</a:t>
            </a:r>
          </a:p>
          <a:p>
            <a:pPr marL="0" indent="0">
              <a:buNone/>
            </a:pPr>
            <a:r>
              <a:rPr lang="en-IN" dirty="0" smtClean="0"/>
              <a:t>a	=	10;</a:t>
            </a:r>
          </a:p>
          <a:p>
            <a:pPr marL="0" indent="0">
              <a:buNone/>
            </a:pPr>
            <a:r>
              <a:rPr lang="en-IN" dirty="0" smtClean="0"/>
              <a:t>b	=	20;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 smtClean="0"/>
              <a:t>c	=	a	+	b;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("value	of	c	:	%d	\n",	c);</a:t>
            </a:r>
          </a:p>
          <a:p>
            <a:pPr marL="0" indent="0">
              <a:buNone/>
            </a:pPr>
            <a:r>
              <a:rPr lang="en-IN" dirty="0" smtClean="0"/>
              <a:t>f	=	70.0/3.0;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("value	of	f	:	%f	\n",	f);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 smtClean="0"/>
              <a:t>return	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16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045" y="1342103"/>
            <a:ext cx="10318955" cy="54126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//	function	</a:t>
            </a:r>
            <a:r>
              <a:rPr lang="en-US" b="1" dirty="0" smtClean="0">
                <a:solidFill>
                  <a:srgbClr val="FF0000"/>
                </a:solidFill>
              </a:rPr>
              <a:t> declaration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	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//	function	</a:t>
            </a:r>
            <a:r>
              <a:rPr lang="en-US" b="1" dirty="0" smtClean="0">
                <a:solidFill>
                  <a:srgbClr val="FF0000"/>
                </a:solidFill>
              </a:rPr>
              <a:t> call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	=	</a:t>
            </a:r>
            <a:r>
              <a:rPr lang="en-US" dirty="0" err="1"/>
              <a:t>func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//	</a:t>
            </a:r>
            <a:r>
              <a:rPr lang="en-US" b="1" dirty="0" smtClean="0">
                <a:solidFill>
                  <a:srgbClr val="FF0000"/>
                </a:solidFill>
              </a:rPr>
              <a:t>function </a:t>
            </a:r>
            <a:r>
              <a:rPr lang="en-US" b="1" dirty="0">
                <a:solidFill>
                  <a:srgbClr val="FF0000"/>
                </a:solidFill>
              </a:rPr>
              <a:t>	definition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return	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46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	variables	-	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	pointer	is	a	variable	whose	value	is	the	address	of	another	variable,	i.e.,	direct address	of	the	memory	</a:t>
            </a:r>
            <a:r>
              <a:rPr lang="en-US" dirty="0" smtClean="0"/>
              <a:t>location</a:t>
            </a:r>
          </a:p>
          <a:p>
            <a:pPr marL="0" indent="0">
              <a:buNone/>
            </a:pPr>
            <a:r>
              <a:rPr lang="en-IN" dirty="0" smtClean="0"/>
              <a:t>				</a:t>
            </a:r>
            <a:r>
              <a:rPr lang="en-IN" sz="2400" b="1" dirty="0" smtClean="0">
                <a:solidFill>
                  <a:srgbClr val="FF0000"/>
                </a:solidFill>
              </a:rPr>
              <a:t>type</a:t>
            </a:r>
            <a:r>
              <a:rPr lang="en-IN" sz="2400" b="1" dirty="0">
                <a:solidFill>
                  <a:srgbClr val="FF0000"/>
                </a:solidFill>
              </a:rPr>
              <a:t>	*</a:t>
            </a:r>
            <a:r>
              <a:rPr lang="en-IN" sz="2400" b="1" dirty="0" err="1">
                <a:solidFill>
                  <a:srgbClr val="FF0000"/>
                </a:solidFill>
              </a:rPr>
              <a:t>var</a:t>
            </a:r>
            <a:r>
              <a:rPr lang="en-IN" sz="2400" b="1" dirty="0">
                <a:solidFill>
                  <a:srgbClr val="FF0000"/>
                </a:solidFill>
              </a:rPr>
              <a:t>-name;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/>
              <a:t>		</a:t>
            </a:r>
            <a:r>
              <a:rPr lang="en-US" dirty="0" smtClean="0"/>
              <a:t>*</a:t>
            </a:r>
            <a:r>
              <a:rPr lang="en-US" dirty="0" err="1"/>
              <a:t>ip</a:t>
            </a:r>
            <a:r>
              <a:rPr lang="en-US" dirty="0"/>
              <a:t>;				/*	pointer	to	an	integer	*/</a:t>
            </a:r>
          </a:p>
          <a:p>
            <a:pPr marL="0" indent="0">
              <a:buNone/>
            </a:pPr>
            <a:r>
              <a:rPr lang="en-US" dirty="0"/>
              <a:t>double	*</a:t>
            </a:r>
            <a:r>
              <a:rPr lang="en-US" dirty="0" err="1"/>
              <a:t>dp</a:t>
            </a:r>
            <a:r>
              <a:rPr lang="en-US" dirty="0"/>
              <a:t>;			</a:t>
            </a:r>
            <a:r>
              <a:rPr lang="en-US" dirty="0" smtClean="0"/>
              <a:t>/*</a:t>
            </a:r>
            <a:r>
              <a:rPr lang="en-US" dirty="0"/>
              <a:t>	pointer	to	a	double	*/</a:t>
            </a:r>
          </a:p>
          <a:p>
            <a:pPr marL="0" indent="0">
              <a:buNone/>
            </a:pPr>
            <a:r>
              <a:rPr lang="en-US" dirty="0"/>
              <a:t>float	</a:t>
            </a:r>
            <a:r>
              <a:rPr lang="en-US" dirty="0" smtClean="0"/>
              <a:t>*</a:t>
            </a:r>
            <a:r>
              <a:rPr lang="en-US" dirty="0" err="1"/>
              <a:t>fp</a:t>
            </a:r>
            <a:r>
              <a:rPr lang="en-US" dirty="0"/>
              <a:t>;				/*	pointer	to	a	float	*/</a:t>
            </a:r>
          </a:p>
          <a:p>
            <a:pPr marL="0" indent="0">
              <a:buNone/>
            </a:pPr>
            <a:r>
              <a:rPr lang="en-US" dirty="0"/>
              <a:t>char	</a:t>
            </a:r>
            <a:r>
              <a:rPr lang="en-US" dirty="0" smtClean="0"/>
              <a:t>*</a:t>
            </a:r>
            <a:r>
              <a:rPr lang="en-US" dirty="0" err="1"/>
              <a:t>ch</a:t>
            </a:r>
            <a:r>
              <a:rPr lang="en-US" dirty="0"/>
              <a:t>				</a:t>
            </a:r>
            <a:r>
              <a:rPr lang="en-US" dirty="0" smtClean="0"/>
              <a:t>/*</a:t>
            </a:r>
            <a:r>
              <a:rPr lang="en-US" dirty="0"/>
              <a:t>	pointer	to	a	character	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		*</a:t>
            </a:r>
            <a:r>
              <a:rPr lang="en-IN" dirty="0" err="1"/>
              <a:t>ptr</a:t>
            </a:r>
            <a:r>
              <a:rPr lang="en-IN" dirty="0"/>
              <a:t>	=	NULL;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56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</a:t>
            </a:r>
            <a:r>
              <a:rPr lang="en-IN" dirty="0"/>
              <a:t>	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116" y="1430594"/>
            <a:ext cx="10766323" cy="4480628"/>
          </a:xfrm>
        </p:spPr>
        <p:txBody>
          <a:bodyPr>
            <a:normAutofit/>
          </a:bodyPr>
          <a:lstStyle/>
          <a:p>
            <a:r>
              <a:rPr lang="en-US" sz="2400" dirty="0"/>
              <a:t>A	scope	in	programming	is	a	region	of	the	program	where	a defined	variable	exists	but	cannot	be	accessed	beyond	it.	</a:t>
            </a:r>
            <a:endParaRPr lang="en-US" sz="2400" dirty="0" smtClean="0"/>
          </a:p>
          <a:p>
            <a:pPr lvl="1"/>
            <a:r>
              <a:rPr lang="en-US" sz="2000" dirty="0" smtClean="0"/>
              <a:t>Inside</a:t>
            </a:r>
            <a:r>
              <a:rPr lang="en-US" sz="2000" dirty="0"/>
              <a:t>	a	function	or	a	block	where	they	are	called	</a:t>
            </a:r>
            <a:r>
              <a:rPr lang="en-US" sz="2000" b="1" dirty="0">
                <a:solidFill>
                  <a:srgbClr val="FF0000"/>
                </a:solidFill>
              </a:rPr>
              <a:t>local	</a:t>
            </a:r>
            <a:r>
              <a:rPr lang="en-US" sz="2000" b="1" dirty="0" smtClean="0">
                <a:solidFill>
                  <a:srgbClr val="FF0000"/>
                </a:solidFill>
              </a:rPr>
              <a:t>variables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Outside</a:t>
            </a:r>
            <a:r>
              <a:rPr lang="en-US" sz="2000" dirty="0"/>
              <a:t>	of	all	functions	where	they	are	called	</a:t>
            </a:r>
            <a:r>
              <a:rPr lang="en-US" sz="2000" b="1" dirty="0">
                <a:solidFill>
                  <a:srgbClr val="FF0000"/>
                </a:solidFill>
              </a:rPr>
              <a:t>global	</a:t>
            </a:r>
            <a:r>
              <a:rPr lang="en-US" sz="2000" b="1" dirty="0" smtClean="0">
                <a:solidFill>
                  <a:srgbClr val="FF0000"/>
                </a:solidFill>
              </a:rPr>
              <a:t>variables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In</a:t>
            </a:r>
            <a:r>
              <a:rPr lang="en-US" sz="2000" dirty="0"/>
              <a:t>	</a:t>
            </a:r>
            <a:r>
              <a:rPr lang="en-US" sz="2000" dirty="0" smtClean="0"/>
              <a:t> the</a:t>
            </a:r>
            <a:r>
              <a:rPr lang="en-US" sz="2000" dirty="0"/>
              <a:t>	</a:t>
            </a:r>
            <a:r>
              <a:rPr lang="en-US" sz="2000" dirty="0" smtClean="0"/>
              <a:t>definition </a:t>
            </a:r>
            <a:r>
              <a:rPr lang="en-US" sz="2000" dirty="0"/>
              <a:t>	of	function	parameters	where	they	are called	</a:t>
            </a:r>
            <a:r>
              <a:rPr lang="en-US" sz="2000" b="1" dirty="0">
                <a:solidFill>
                  <a:srgbClr val="FF0000"/>
                </a:solidFill>
              </a:rPr>
              <a:t>formal	parameters.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659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Vs Global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89" y="1165123"/>
            <a:ext cx="9763433" cy="5442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	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/*	global	</a:t>
            </a:r>
            <a:r>
              <a:rPr lang="en-IN" dirty="0" smtClean="0"/>
              <a:t>variable </a:t>
            </a:r>
            <a:r>
              <a:rPr lang="en-IN" dirty="0"/>
              <a:t>	declaration	*/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	g	=	20;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	main	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/*	local	variable	declaration	*/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	g	=	10;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	("value	of	g	=	%d\n",		g);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return	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56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Vs Global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89" y="1165123"/>
            <a:ext cx="9763433" cy="5442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	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/*	global	</a:t>
            </a:r>
            <a:r>
              <a:rPr lang="en-IN" dirty="0" smtClean="0"/>
              <a:t>variable </a:t>
            </a:r>
            <a:r>
              <a:rPr lang="en-IN" dirty="0"/>
              <a:t>	declaration	*/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	g	=	20;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	main	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/*	local	variable	declaration	*/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	g	=	10;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	("value	of	g	=	%d\n",		g);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return	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3421626"/>
            <a:ext cx="2817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value	of	g	</a:t>
            </a:r>
            <a:r>
              <a:rPr lang="en-IN" sz="2000" b="1" dirty="0" smtClean="0">
                <a:solidFill>
                  <a:srgbClr val="FF0000"/>
                </a:solidFill>
              </a:rPr>
              <a:t>= 10</a:t>
            </a:r>
          </a:p>
          <a:p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9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755" r="51965" b="18416"/>
          <a:stretch/>
        </p:blipFill>
        <p:spPr>
          <a:xfrm>
            <a:off x="0" y="117987"/>
            <a:ext cx="10987548" cy="69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8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the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3200" dirty="0"/>
              <a:t>Structured Programming Paradigm</a:t>
            </a:r>
          </a:p>
          <a:p>
            <a:pPr marL="342900" indent="-342900">
              <a:lnSpc>
                <a:spcPct val="150000"/>
              </a:lnSpc>
            </a:pPr>
            <a:r>
              <a:rPr lang="en-US" sz="3200" dirty="0"/>
              <a:t>Procedural Programming Paradigm</a:t>
            </a:r>
          </a:p>
          <a:p>
            <a:pPr marL="342900" indent="-342900">
              <a:lnSpc>
                <a:spcPct val="150000"/>
              </a:lnSpc>
            </a:pPr>
            <a:r>
              <a:rPr lang="en-US" sz="3200" dirty="0"/>
              <a:t>Object Oriented Programming Paradigm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102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54" t="55810" r="20695" b="28320"/>
          <a:stretch/>
        </p:blipFill>
        <p:spPr>
          <a:xfrm>
            <a:off x="1150374" y="3078480"/>
            <a:ext cx="9858329" cy="28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6094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785" y="3855066"/>
            <a:ext cx="6821157" cy="11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80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065" y="1386348"/>
            <a:ext cx="9808547" cy="452487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A	special	function	with	the	name	main()	is	the	first	one to	run	when	the	program	starts.	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All</a:t>
            </a:r>
            <a:r>
              <a:rPr lang="en-US" sz="2400" dirty="0"/>
              <a:t>	other	functions	are	subroutines	of	the	main() function	</a:t>
            </a:r>
            <a:r>
              <a:rPr lang="en-US" sz="2400" dirty="0" smtClean="0"/>
              <a:t>can</a:t>
            </a:r>
            <a:r>
              <a:rPr lang="en-US" sz="2400" dirty="0"/>
              <a:t>	have	any	</a:t>
            </a:r>
            <a:r>
              <a:rPr lang="en-US" sz="2400" dirty="0" smtClean="0"/>
              <a:t>name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2000" dirty="0"/>
              <a:t>type	name(type1	arg1,	type2	arg2,	...)	/*	function	head*/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2000" dirty="0"/>
              <a:t>{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2000" dirty="0"/>
              <a:t>/*	code	=	function	block	*/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2000" dirty="0"/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9345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on function return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err="1"/>
              <a:t>int</a:t>
            </a:r>
            <a:r>
              <a:rPr lang="en-IN" sz="3200" dirty="0"/>
              <a:t>	rename</a:t>
            </a:r>
            <a:r>
              <a:rPr lang="en-IN" sz="3200" dirty="0" smtClean="0"/>
              <a:t>();</a:t>
            </a:r>
          </a:p>
          <a:p>
            <a:r>
              <a:rPr lang="en-IN" sz="3200" dirty="0"/>
              <a:t>extern	</a:t>
            </a:r>
            <a:r>
              <a:rPr lang="en-IN" sz="3200" dirty="0" err="1"/>
              <a:t>int</a:t>
            </a:r>
            <a:r>
              <a:rPr lang="en-IN" sz="3200" dirty="0"/>
              <a:t>	rename</a:t>
            </a:r>
            <a:r>
              <a:rPr lang="en-IN" sz="3200" dirty="0" smtClean="0"/>
              <a:t>();</a:t>
            </a:r>
          </a:p>
          <a:p>
            <a:r>
              <a:rPr lang="en-IN" sz="3200" dirty="0"/>
              <a:t>void	</a:t>
            </a:r>
            <a:r>
              <a:rPr lang="en-IN" sz="3200" dirty="0" err="1"/>
              <a:t>sayHello</a:t>
            </a:r>
            <a:r>
              <a:rPr lang="en-IN" sz="3200" dirty="0"/>
              <a:t>(</a:t>
            </a:r>
            <a:r>
              <a:rPr lang="en-IN" sz="3200" dirty="0" err="1"/>
              <a:t>int</a:t>
            </a:r>
            <a:r>
              <a:rPr lang="en-IN" sz="3200" dirty="0"/>
              <a:t>	</a:t>
            </a:r>
            <a:r>
              <a:rPr lang="en-IN" sz="3200" dirty="0" err="1" smtClean="0"/>
              <a:t>number_of_times</a:t>
            </a:r>
            <a:r>
              <a:rPr lang="en-IN" sz="3200" dirty="0" smtClean="0"/>
              <a:t>)</a:t>
            </a:r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569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25905"/>
            <a:ext cx="8911687" cy="1280890"/>
          </a:xfrm>
        </p:spPr>
        <p:txBody>
          <a:bodyPr/>
          <a:lstStyle/>
          <a:p>
            <a:r>
              <a:rPr lang="en-IN" dirty="0" smtClean="0"/>
              <a:t>Functions using Arrays</a:t>
            </a:r>
            <a:endParaRPr lang="en-IN" dirty="0"/>
          </a:p>
        </p:txBody>
      </p:sp>
      <p:sp>
        <p:nvSpPr>
          <p:cNvPr id="4" name="AutoShape 2" descr="blob:https://web.whatsapp.com/2faff40d-f315-421c-bc4f-118d8afe82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07" y="1006824"/>
            <a:ext cx="7644253" cy="573318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415548" y="1420764"/>
            <a:ext cx="1371600" cy="619432"/>
          </a:xfrm>
          <a:prstGeom prst="straightConnector1">
            <a:avLst/>
          </a:prstGeom>
          <a:ln w="730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452851" y="3073568"/>
            <a:ext cx="909484" cy="740120"/>
          </a:xfrm>
          <a:prstGeom prst="straightConnector1">
            <a:avLst/>
          </a:prstGeom>
          <a:ln w="730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570899" y="3649984"/>
            <a:ext cx="909484" cy="74012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11158"/>
            <a:ext cx="8911687" cy="1280890"/>
          </a:xfrm>
        </p:spPr>
        <p:txBody>
          <a:bodyPr/>
          <a:lstStyle/>
          <a:p>
            <a:r>
              <a:rPr lang="en-IN" dirty="0" smtClean="0"/>
              <a:t>Call by Value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00" y="915479"/>
            <a:ext cx="6650356" cy="59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6410"/>
            <a:ext cx="8911687" cy="1280890"/>
          </a:xfrm>
        </p:spPr>
        <p:txBody>
          <a:bodyPr/>
          <a:lstStyle/>
          <a:p>
            <a:r>
              <a:rPr lang="en-IN" dirty="0" smtClean="0"/>
              <a:t>Call by </a:t>
            </a:r>
            <a:r>
              <a:rPr lang="en-IN" dirty="0"/>
              <a:t>Reference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374" y="836855"/>
            <a:ext cx="6290431" cy="60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45" y="1782559"/>
            <a:ext cx="4645890" cy="47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	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18" y="1905000"/>
            <a:ext cx="6048322" cy="41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059" y="284898"/>
            <a:ext cx="10309122" cy="806484"/>
          </a:xfrm>
        </p:spPr>
        <p:txBody>
          <a:bodyPr>
            <a:normAutofit/>
          </a:bodyPr>
          <a:lstStyle/>
          <a:p>
            <a:r>
              <a:rPr lang="en-US" sz="3200" dirty="0"/>
              <a:t>Example	</a:t>
            </a:r>
            <a:r>
              <a:rPr lang="en-US" sz="3200" dirty="0" smtClean="0"/>
              <a:t>with different</a:t>
            </a:r>
            <a:r>
              <a:rPr lang="en-US" sz="3200" dirty="0"/>
              <a:t>	procedural	approaches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10" y="833158"/>
            <a:ext cx="8636993" cy="60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6 – 10   covers the following Topics:-</a:t>
            </a:r>
          </a:p>
          <a:p>
            <a:r>
              <a:rPr lang="en-US" sz="2400" dirty="0" smtClean="0"/>
              <a:t>Procedural </a:t>
            </a:r>
            <a:r>
              <a:rPr lang="en-US" sz="2400" dirty="0"/>
              <a:t>Programming </a:t>
            </a:r>
            <a:r>
              <a:rPr lang="en-US" sz="2400" dirty="0" smtClean="0"/>
              <a:t>Paradigm</a:t>
            </a:r>
          </a:p>
          <a:p>
            <a:r>
              <a:rPr lang="en-US" sz="2400" dirty="0" smtClean="0"/>
              <a:t>Routines</a:t>
            </a:r>
            <a:r>
              <a:rPr lang="en-US" sz="2400" dirty="0"/>
              <a:t>, Subroutines, </a:t>
            </a:r>
            <a:r>
              <a:rPr lang="en-US" sz="2400" dirty="0" smtClean="0"/>
              <a:t>functions</a:t>
            </a:r>
          </a:p>
          <a:p>
            <a:r>
              <a:rPr lang="en-US" sz="2400" dirty="0"/>
              <a:t>Using Functions in </a:t>
            </a:r>
            <a:r>
              <a:rPr lang="en-US" sz="2400" dirty="0" smtClean="0"/>
              <a:t>Python</a:t>
            </a:r>
          </a:p>
          <a:p>
            <a:r>
              <a:rPr lang="en-US" sz="2400" dirty="0"/>
              <a:t>logical view, control flow of procedural programming in various </a:t>
            </a:r>
            <a:r>
              <a:rPr lang="en-US" sz="2400" dirty="0" smtClean="0"/>
              <a:t>aspects</a:t>
            </a:r>
          </a:p>
          <a:p>
            <a:r>
              <a:rPr lang="en-US" sz="2400" dirty="0"/>
              <a:t>Other languages: Bliss, </a:t>
            </a:r>
            <a:r>
              <a:rPr lang="en-US" sz="2400" dirty="0" err="1"/>
              <a:t>ChucK</a:t>
            </a:r>
            <a:r>
              <a:rPr lang="en-US" sz="2400" dirty="0"/>
              <a:t>, </a:t>
            </a:r>
            <a:r>
              <a:rPr lang="en-US" sz="2400" dirty="0" err="1" smtClean="0"/>
              <a:t>Matlab</a:t>
            </a:r>
            <a:endParaRPr lang="en-US" sz="2400" dirty="0" smtClean="0"/>
          </a:p>
          <a:p>
            <a:r>
              <a:rPr lang="en-US" sz="2400" dirty="0"/>
              <a:t>Demo: creating routines and subroutines using functions in </a:t>
            </a:r>
            <a:r>
              <a:rPr lang="en-US" sz="2400" dirty="0" smtClean="0"/>
              <a:t>Python</a:t>
            </a:r>
          </a:p>
          <a:p>
            <a:r>
              <a:rPr lang="en-US" sz="2400" dirty="0"/>
              <a:t>Lab 2: Procedural </a:t>
            </a:r>
            <a:r>
              <a:rPr lang="en-US" sz="2400" dirty="0" smtClean="0"/>
              <a:t>Programming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Shalom,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Review of Programming Paradigms Throughout the History: With a Suggestion Toward a Future Approach, Kindle Edition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576" y="206740"/>
            <a:ext cx="8747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Procedural Programming Paradigm</a:t>
            </a:r>
            <a:b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49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72" y="2808071"/>
            <a:ext cx="11468267" cy="17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5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25" y="225904"/>
            <a:ext cx="8911687" cy="51151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Using Recursion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773" y="737419"/>
            <a:ext cx="7601478" cy="60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17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240654"/>
            <a:ext cx="9675812" cy="1280890"/>
          </a:xfrm>
        </p:spPr>
        <p:txBody>
          <a:bodyPr/>
          <a:lstStyle/>
          <a:p>
            <a:r>
              <a:rPr lang="en-US" dirty="0"/>
              <a:t>Review	of	concepts	in	other	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135" y="1179871"/>
            <a:ext cx="10913807" cy="4731351"/>
          </a:xfrm>
        </p:spPr>
        <p:txBody>
          <a:bodyPr>
            <a:noAutofit/>
          </a:bodyPr>
          <a:lstStyle/>
          <a:p>
            <a:r>
              <a:rPr lang="en-IN" sz="2400" dirty="0" smtClean="0"/>
              <a:t>ALGOL</a:t>
            </a:r>
          </a:p>
          <a:p>
            <a:pPr lvl="1"/>
            <a:r>
              <a:rPr lang="en-US" sz="2000" dirty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Functional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procedures</a:t>
            </a:r>
          </a:p>
          <a:p>
            <a:pPr lvl="2"/>
            <a:r>
              <a:rPr lang="en-US" sz="2000" dirty="0"/>
              <a:t>Functional 	procedures	are	the	procedures	that	have	resulting value 	</a:t>
            </a:r>
            <a:endParaRPr lang="en-US" sz="20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Proper 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procedures</a:t>
            </a:r>
            <a:endParaRPr lang="en-US" sz="2400" dirty="0" smtClean="0"/>
          </a:p>
          <a:p>
            <a:pPr lvl="2"/>
            <a:r>
              <a:rPr lang="en-US" sz="2000" dirty="0" smtClean="0"/>
              <a:t>proper</a:t>
            </a:r>
            <a:r>
              <a:rPr lang="en-US" sz="2000" dirty="0"/>
              <a:t>	procedure	do	not	return	a	value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While</a:t>
            </a:r>
            <a:r>
              <a:rPr lang="en-US" sz="2400" dirty="0"/>
              <a:t>	both	types	are	just called	</a:t>
            </a:r>
            <a:r>
              <a:rPr lang="en-US" sz="2400" b="1" dirty="0" smtClean="0">
                <a:solidFill>
                  <a:srgbClr val="FF0000"/>
                </a:solidFill>
              </a:rPr>
              <a:t>functions</a:t>
            </a:r>
            <a:r>
              <a:rPr lang="en-US" sz="2400" dirty="0" smtClean="0"/>
              <a:t> </a:t>
            </a:r>
            <a:r>
              <a:rPr lang="en-US" sz="2400" dirty="0"/>
              <a:t>	in	C,	ALGOL	and	some	</a:t>
            </a:r>
            <a:r>
              <a:rPr lang="en-US" sz="2400" dirty="0" smtClean="0"/>
              <a:t>other </a:t>
            </a:r>
            <a:r>
              <a:rPr lang="en-US" sz="2400" dirty="0"/>
              <a:t>	languages	distinguish	these	types. </a:t>
            </a:r>
            <a:endParaRPr lang="en-US" sz="2400" dirty="0" smtClean="0"/>
          </a:p>
          <a:p>
            <a:r>
              <a:rPr lang="en-US" sz="2400" dirty="0" smtClean="0"/>
              <a:t>In</a:t>
            </a:r>
            <a:r>
              <a:rPr lang="en-US" sz="2400" dirty="0"/>
              <a:t>	case	of	a	proper	procedure,	</a:t>
            </a:r>
            <a:r>
              <a:rPr lang="en-US" sz="2400" dirty="0" smtClean="0"/>
              <a:t>there </a:t>
            </a:r>
            <a:r>
              <a:rPr lang="en-US" sz="2400" dirty="0"/>
              <a:t>	is	no	need	to	write	void	to	signalize	that there	is	no	returning	type.	Instead,	simply	procedure	is	written	without	any	type coming	before	it.	</a:t>
            </a:r>
            <a:endParaRPr lang="en-US" sz="2400" dirty="0" smtClean="0"/>
          </a:p>
          <a:p>
            <a:r>
              <a:rPr lang="en-US" sz="2400" dirty="0" smtClean="0"/>
              <a:t>In</a:t>
            </a:r>
            <a:r>
              <a:rPr lang="en-US" sz="2400" dirty="0"/>
              <a:t>	FORTRAN	</a:t>
            </a:r>
            <a:r>
              <a:rPr lang="en-US" sz="2400" dirty="0" smtClean="0"/>
              <a:t> and</a:t>
            </a:r>
            <a:r>
              <a:rPr lang="en-US" sz="2400" dirty="0"/>
              <a:t>	BASIC,	user-defined	functions	</a:t>
            </a:r>
            <a:r>
              <a:rPr lang="en-US" sz="2400" dirty="0" smtClean="0"/>
              <a:t> are</a:t>
            </a:r>
            <a:r>
              <a:rPr lang="en-US" sz="2400" dirty="0"/>
              <a:t>	</a:t>
            </a:r>
            <a:r>
              <a:rPr lang="en-US" sz="2400" dirty="0" smtClean="0"/>
              <a:t>referred to </a:t>
            </a:r>
            <a:r>
              <a:rPr lang="en-US" sz="2400" dirty="0"/>
              <a:t>	as	</a:t>
            </a:r>
            <a:r>
              <a:rPr lang="en-US" sz="2400" b="1" dirty="0" smtClean="0">
                <a:solidFill>
                  <a:srgbClr val="FF0000"/>
                </a:solidFill>
              </a:rPr>
              <a:t>subroutines.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97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574" y="188146"/>
            <a:ext cx="10515600" cy="649859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Procedure-Oriented Programming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689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dirty="0"/>
              <a:t>Emphasis is on doing things.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/>
              <a:t>Large programs are divided into smaller programs known as functions.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/>
              <a:t>Most of the functions share global data.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/>
              <a:t>Data move openly around the system from function to function.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/>
              <a:t>Functions transform data from one form to another.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/>
              <a:t>Employs top-down approach in program design.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66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3172"/>
            <a:ext cx="8911687" cy="703243"/>
          </a:xfrm>
        </p:spPr>
        <p:txBody>
          <a:bodyPr/>
          <a:lstStyle/>
          <a:p>
            <a:r>
              <a:rPr lang="en-IN" dirty="0"/>
              <a:t>Procedural	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845" y="619432"/>
            <a:ext cx="10776155" cy="6238568"/>
          </a:xfrm>
        </p:spPr>
        <p:txBody>
          <a:bodyPr>
            <a:noAutofit/>
          </a:bodyPr>
          <a:lstStyle/>
          <a:p>
            <a:r>
              <a:rPr lang="en-IN" sz="2800" dirty="0" smtClean="0"/>
              <a:t>History</a:t>
            </a:r>
            <a:r>
              <a:rPr lang="en-IN" sz="2800" dirty="0"/>
              <a:t>	and	</a:t>
            </a:r>
            <a:r>
              <a:rPr lang="en-IN" sz="2800" dirty="0" smtClean="0"/>
              <a:t> Languages</a:t>
            </a:r>
          </a:p>
          <a:p>
            <a:r>
              <a:rPr lang="en-IN" sz="2800" dirty="0" smtClean="0"/>
              <a:t>Overview</a:t>
            </a:r>
          </a:p>
          <a:p>
            <a:r>
              <a:rPr lang="en-US" sz="2800" dirty="0"/>
              <a:t>Concepts	and	</a:t>
            </a:r>
            <a:r>
              <a:rPr lang="en-US" sz="2800" dirty="0" smtClean="0"/>
              <a:t> their</a:t>
            </a:r>
            <a:r>
              <a:rPr lang="en-US" sz="2800" dirty="0"/>
              <a:t>	representation	in	C </a:t>
            </a:r>
            <a:endParaRPr lang="en-US" sz="2800" dirty="0" smtClean="0"/>
          </a:p>
          <a:p>
            <a:pPr lvl="1"/>
            <a:r>
              <a:rPr lang="en-IN" sz="2400" dirty="0" smtClean="0"/>
              <a:t>Modularity</a:t>
            </a:r>
          </a:p>
          <a:p>
            <a:pPr lvl="1"/>
            <a:r>
              <a:rPr lang="en-IN" sz="2400" dirty="0" smtClean="0"/>
              <a:t>Variables</a:t>
            </a:r>
          </a:p>
          <a:p>
            <a:pPr lvl="1"/>
            <a:r>
              <a:rPr lang="en-IN" sz="2400" dirty="0"/>
              <a:t>Special	variables	-	</a:t>
            </a:r>
            <a:r>
              <a:rPr lang="en-IN" sz="2400" dirty="0" smtClean="0"/>
              <a:t>pointers</a:t>
            </a:r>
          </a:p>
          <a:p>
            <a:pPr lvl="1"/>
            <a:r>
              <a:rPr lang="en-IN" sz="2400" dirty="0"/>
              <a:t>Variable	</a:t>
            </a:r>
            <a:r>
              <a:rPr lang="en-IN" sz="2400" dirty="0" smtClean="0"/>
              <a:t>scope</a:t>
            </a:r>
          </a:p>
          <a:p>
            <a:pPr lvl="1"/>
            <a:r>
              <a:rPr lang="en-IN" sz="2400" dirty="0" smtClean="0"/>
              <a:t>Functions</a:t>
            </a:r>
          </a:p>
          <a:p>
            <a:pPr lvl="1"/>
            <a:r>
              <a:rPr lang="en-IN" sz="2400" dirty="0" smtClean="0"/>
              <a:t>Recursion</a:t>
            </a:r>
          </a:p>
          <a:p>
            <a:pPr lvl="1"/>
            <a:r>
              <a:rPr lang="en-IN" sz="2400" dirty="0"/>
              <a:t>Static	</a:t>
            </a:r>
            <a:r>
              <a:rPr lang="en-IN" sz="2400" dirty="0" smtClean="0"/>
              <a:t>functions</a:t>
            </a:r>
          </a:p>
          <a:p>
            <a:r>
              <a:rPr lang="en-US" sz="2800" dirty="0"/>
              <a:t>Example	</a:t>
            </a:r>
            <a:r>
              <a:rPr lang="en-US" sz="2800" dirty="0" smtClean="0"/>
              <a:t> with</a:t>
            </a:r>
            <a:r>
              <a:rPr lang="en-US" sz="2800" dirty="0"/>
              <a:t>	different	procedural	</a:t>
            </a:r>
            <a:r>
              <a:rPr lang="en-US" sz="2800" dirty="0" smtClean="0"/>
              <a:t>approaches</a:t>
            </a:r>
          </a:p>
          <a:p>
            <a:r>
              <a:rPr lang="en-US" sz="2800" dirty="0"/>
              <a:t>	Review	of	concepts	in	other	languages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441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013" y="162232"/>
            <a:ext cx="9336599" cy="1742768"/>
          </a:xfrm>
        </p:spPr>
        <p:txBody>
          <a:bodyPr/>
          <a:lstStyle/>
          <a:p>
            <a:r>
              <a:rPr lang="en-IN" dirty="0"/>
              <a:t>History	and	 Languages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822" y="988139"/>
            <a:ext cx="10820400" cy="5218048"/>
          </a:xfrm>
        </p:spPr>
        <p:txBody>
          <a:bodyPr>
            <a:noAutofit/>
          </a:bodyPr>
          <a:lstStyle/>
          <a:p>
            <a:r>
              <a:rPr lang="en-US" sz="2400" dirty="0"/>
              <a:t>The	high-level	form	</a:t>
            </a:r>
            <a:r>
              <a:rPr lang="en-US" sz="2400" dirty="0" smtClean="0"/>
              <a:t>rather than time-consuming lower level</a:t>
            </a:r>
            <a:r>
              <a:rPr lang="en-US" sz="2400" dirty="0"/>
              <a:t>	</a:t>
            </a:r>
            <a:r>
              <a:rPr lang="en-US" sz="2400" dirty="0" smtClean="0"/>
              <a:t>languages - assembly</a:t>
            </a:r>
            <a:r>
              <a:rPr lang="en-US" sz="2400" dirty="0"/>
              <a:t>	and	machine	language.	</a:t>
            </a:r>
            <a:endParaRPr lang="en-US" sz="2400" dirty="0" smtClean="0"/>
          </a:p>
          <a:p>
            <a:r>
              <a:rPr lang="en-US" sz="2400" dirty="0" smtClean="0"/>
              <a:t>Machine-independent</a:t>
            </a:r>
            <a:r>
              <a:rPr lang="en-US" sz="2400" dirty="0"/>
              <a:t>	form </a:t>
            </a:r>
            <a:r>
              <a:rPr lang="en-US" sz="2400" dirty="0" smtClean="0"/>
              <a:t> - portable</a:t>
            </a:r>
            <a:r>
              <a:rPr lang="en-US" sz="2400" dirty="0"/>
              <a:t>,	</a:t>
            </a:r>
            <a:r>
              <a:rPr lang="en-US" sz="2400" dirty="0" smtClean="0"/>
              <a:t>lifetime </a:t>
            </a:r>
            <a:r>
              <a:rPr lang="en-US" sz="2400" dirty="0"/>
              <a:t>and	</a:t>
            </a:r>
            <a:r>
              <a:rPr lang="en-US" sz="2400" dirty="0" smtClean="0"/>
              <a:t>usefulness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Procedural</a:t>
            </a:r>
            <a:r>
              <a:rPr lang="en-US" sz="2400" dirty="0"/>
              <a:t>	programming	</a:t>
            </a:r>
            <a:r>
              <a:rPr lang="en-US" sz="2400" dirty="0" smtClean="0"/>
              <a:t>was </a:t>
            </a:r>
            <a:r>
              <a:rPr lang="en-US" sz="2400" dirty="0"/>
              <a:t>	born	around	1958,	before	structured programming	</a:t>
            </a:r>
            <a:r>
              <a:rPr lang="en-US" sz="2400" dirty="0" smtClean="0"/>
              <a:t>and </a:t>
            </a:r>
            <a:r>
              <a:rPr lang="en-US" sz="2400" dirty="0"/>
              <a:t>	other	paradigms.	</a:t>
            </a:r>
            <a:endParaRPr lang="en-US" sz="2400" dirty="0" smtClean="0"/>
          </a:p>
          <a:p>
            <a:r>
              <a:rPr lang="en-US" sz="2400" dirty="0"/>
              <a:t>Procedural	programming	was	necessary	to enable	breaking	complex	programs	into	smaller	</a:t>
            </a:r>
            <a:r>
              <a:rPr lang="en-US" sz="2400" dirty="0" smtClean="0"/>
              <a:t>units – </a:t>
            </a:r>
            <a:r>
              <a:rPr lang="en-US" sz="2400" b="1" dirty="0" smtClean="0"/>
              <a:t>procedures</a:t>
            </a:r>
          </a:p>
          <a:p>
            <a:r>
              <a:rPr lang="en-US" sz="2400" dirty="0" smtClean="0"/>
              <a:t>Compiler Vs Interpreter</a:t>
            </a:r>
          </a:p>
          <a:p>
            <a:r>
              <a:rPr lang="en-US" sz="2400" dirty="0" smtClean="0"/>
              <a:t>Procedural – either compiled or interpreted</a:t>
            </a:r>
          </a:p>
          <a:p>
            <a:r>
              <a:rPr lang="en-US" sz="2400" dirty="0" smtClean="0"/>
              <a:t>FORTRAN – implemented with compiler</a:t>
            </a:r>
          </a:p>
          <a:p>
            <a:r>
              <a:rPr lang="en-US" sz="2400" dirty="0" smtClean="0"/>
              <a:t>BASIC – implemented with interpreter</a:t>
            </a:r>
          </a:p>
          <a:p>
            <a:r>
              <a:rPr lang="en-US" sz="2400" dirty="0"/>
              <a:t>Programming language : </a:t>
            </a:r>
            <a:r>
              <a:rPr lang="en-US" sz="2400" dirty="0" smtClean="0"/>
              <a:t>ALGOL , COBOL </a:t>
            </a:r>
            <a:r>
              <a:rPr lang="en-US" sz="2400" dirty="0"/>
              <a:t>, </a:t>
            </a:r>
            <a:r>
              <a:rPr lang="en-US" sz="2400" dirty="0" smtClean="0"/>
              <a:t>Pascal, Modula, C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782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Compiler Vs Interpreter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143197"/>
              </p:ext>
            </p:extLst>
          </p:nvPr>
        </p:nvGraphicFramePr>
        <p:xfrm>
          <a:off x="1061883" y="1356852"/>
          <a:ext cx="104427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365">
                  <a:extLst>
                    <a:ext uri="{9D8B030D-6E8A-4147-A177-3AD203B41FA5}">
                      <a16:colId xmlns:a16="http://schemas.microsoft.com/office/drawing/2014/main" val="1393188247"/>
                    </a:ext>
                  </a:extLst>
                </a:gridCol>
                <a:gridCol w="5221365">
                  <a:extLst>
                    <a:ext uri="{9D8B030D-6E8A-4147-A177-3AD203B41FA5}">
                      <a16:colId xmlns:a16="http://schemas.microsoft.com/office/drawing/2014/main" val="814614705"/>
                    </a:ext>
                  </a:extLst>
                </a:gridCol>
              </a:tblGrid>
              <a:tr h="4407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 smtClean="0"/>
                        <a:t>COMPILER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 smtClean="0"/>
                        <a:t>INTERPRETER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57850"/>
                  </a:ext>
                </a:extLst>
              </a:tr>
              <a:tr h="26711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	A	compiler	reads	the	entire	program,	makes	a translation,	and 	produces	a	complete	binary	code	version,	which	is	then	loaded into	the	computer	and	executed.	Once	the	program	is	compiled,	neither	the original	program	nor	the	compiler	is	needed.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An	interpreter translates	and	 executes	the	program	one 	instruction	at	a	time,	so	a	program written	in	an	interpreted	language	must	be	interpreted	each	time	it	is	run.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86257"/>
                  </a:ext>
                </a:extLst>
              </a:tr>
              <a:tr h="7607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 Compiled	programs	execute	faster,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Interpreted	programs	are	easier	to	correct or	modify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05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831" y="1740307"/>
            <a:ext cx="10220633" cy="3436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Procedural programming	is	a	list	or	set	of	instructions	telling	a	computer	</a:t>
            </a:r>
            <a:r>
              <a:rPr lang="en-US" sz="2400" b="1" dirty="0">
                <a:solidFill>
                  <a:srgbClr val="FF0000"/>
                </a:solidFill>
              </a:rPr>
              <a:t>what</a:t>
            </a:r>
            <a:r>
              <a:rPr lang="en-US" sz="2400" dirty="0"/>
              <a:t>	to	do	step	by step	and	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how</a:t>
            </a:r>
            <a:r>
              <a:rPr lang="en-US" sz="2400" dirty="0"/>
              <a:t>	to	perform	</a:t>
            </a:r>
            <a:r>
              <a:rPr lang="en-US" sz="2400" dirty="0" smtClean="0"/>
              <a:t> from</a:t>
            </a:r>
            <a:r>
              <a:rPr lang="en-US" sz="2400" dirty="0"/>
              <a:t>	the	first	code	to	the	second	code.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Procedural</a:t>
            </a:r>
            <a:r>
              <a:rPr lang="en-US" sz="2400" dirty="0"/>
              <a:t>	programming	relies	on	procedures,	also	known	as	routines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661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265" y="191729"/>
            <a:ext cx="9351347" cy="1713271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Concepts	and	 their	representation	in	C </a:t>
            </a:r>
            <a:r>
              <a:rPr lang="en-US" dirty="0" smtClean="0"/>
              <a:t>-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>Modularity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103" y="1268361"/>
            <a:ext cx="10849897" cy="53684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en-US" sz="2000" dirty="0"/>
              <a:t>“Modularity	is	the	degree	to	which a	system's	components	may	be	separated	</a:t>
            </a:r>
            <a:r>
              <a:rPr lang="en-US" sz="2000" dirty="0" smtClean="0"/>
              <a:t>and </a:t>
            </a:r>
            <a:r>
              <a:rPr lang="en-US" sz="2000" dirty="0"/>
              <a:t>	recombined</a:t>
            </a:r>
            <a:r>
              <a:rPr lang="en-US" sz="2000" dirty="0" smtClean="0"/>
              <a:t>.”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Advantages of Modularity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/>
              <a:t>A</a:t>
            </a:r>
            <a:r>
              <a:rPr lang="en-US" sz="1800" dirty="0"/>
              <a:t>	</a:t>
            </a:r>
            <a:r>
              <a:rPr lang="en-US" sz="1800" dirty="0" smtClean="0"/>
              <a:t> change</a:t>
            </a:r>
            <a:r>
              <a:rPr lang="en-US" sz="1800" dirty="0"/>
              <a:t>	to	one	</a:t>
            </a:r>
            <a:r>
              <a:rPr lang="en-US" sz="1800" dirty="0" smtClean="0"/>
              <a:t> file</a:t>
            </a:r>
            <a:r>
              <a:rPr lang="en-US" sz="1800" dirty="0"/>
              <a:t>	means	</a:t>
            </a:r>
            <a:r>
              <a:rPr lang="en-US" sz="1800" dirty="0" smtClean="0"/>
              <a:t>that </a:t>
            </a:r>
            <a:r>
              <a:rPr lang="en-US" sz="1800" dirty="0"/>
              <a:t>	only	that	</a:t>
            </a:r>
            <a:r>
              <a:rPr lang="en-US" sz="1800" dirty="0" smtClean="0"/>
              <a:t> file</a:t>
            </a:r>
            <a:r>
              <a:rPr lang="en-US" sz="1800" dirty="0"/>
              <a:t>	needs	to	be	recompiled </a:t>
            </a:r>
            <a:endParaRPr lang="en-US" sz="1800" dirty="0" smtClean="0"/>
          </a:p>
          <a:p>
            <a:pPr lvl="1" algn="just">
              <a:lnSpc>
                <a:spcPct val="150000"/>
              </a:lnSpc>
            </a:pPr>
            <a:r>
              <a:rPr lang="en-US" sz="1800" dirty="0" smtClean="0"/>
              <a:t>Easy to</a:t>
            </a:r>
            <a:r>
              <a:rPr lang="en-US" sz="1800" dirty="0"/>
              <a:t>	</a:t>
            </a:r>
            <a:r>
              <a:rPr lang="en-US" sz="1800" dirty="0" smtClean="0"/>
              <a:t>edit </a:t>
            </a:r>
            <a:r>
              <a:rPr lang="en-US" sz="1800" dirty="0"/>
              <a:t>	and	</a:t>
            </a:r>
            <a:r>
              <a:rPr lang="en-US" sz="1800" dirty="0" smtClean="0"/>
              <a:t> navigate</a:t>
            </a:r>
            <a:r>
              <a:rPr lang="en-US" sz="1800" dirty="0"/>
              <a:t>	smaller	self-contained	files </a:t>
            </a:r>
            <a:endParaRPr lang="en-US" sz="1800" dirty="0" smtClean="0"/>
          </a:p>
          <a:p>
            <a:pPr lvl="1" algn="just">
              <a:lnSpc>
                <a:spcPct val="150000"/>
              </a:lnSpc>
            </a:pPr>
            <a:r>
              <a:rPr lang="en-US" sz="1800" dirty="0" smtClean="0"/>
              <a:t>Allows</a:t>
            </a:r>
            <a:r>
              <a:rPr lang="en-US" sz="1800" dirty="0"/>
              <a:t>	more	</a:t>
            </a:r>
            <a:r>
              <a:rPr lang="en-US" sz="1800" dirty="0" smtClean="0"/>
              <a:t>than one</a:t>
            </a:r>
            <a:r>
              <a:rPr lang="en-US" sz="1800" dirty="0"/>
              <a:t>	person	to	work	on	a	particular	project	at	once </a:t>
            </a:r>
            <a:endParaRPr lang="en-US" sz="1800" dirty="0" smtClean="0"/>
          </a:p>
          <a:p>
            <a:pPr lvl="1" algn="just">
              <a:lnSpc>
                <a:spcPct val="150000"/>
              </a:lnSpc>
            </a:pPr>
            <a:r>
              <a:rPr lang="en-US" sz="1800" dirty="0"/>
              <a:t>S</a:t>
            </a:r>
            <a:r>
              <a:rPr lang="en-US" sz="1800" dirty="0" smtClean="0"/>
              <a:t>impler</a:t>
            </a:r>
            <a:r>
              <a:rPr lang="en-US" sz="1800" dirty="0"/>
              <a:t>	to	reuse	code	that	</a:t>
            </a:r>
            <a:r>
              <a:rPr lang="en-US" sz="1800" dirty="0" smtClean="0"/>
              <a:t> is</a:t>
            </a:r>
            <a:r>
              <a:rPr lang="en-US" sz="1800" dirty="0"/>
              <a:t>	in	a	self-contained	module	or	</a:t>
            </a:r>
            <a:r>
              <a:rPr lang="en-US" sz="1800" dirty="0" smtClean="0"/>
              <a:t>file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/>
              <a:t>Easy</a:t>
            </a:r>
            <a:r>
              <a:rPr lang="en-US" sz="1800" dirty="0"/>
              <a:t>	to	isolate	compile-time	</a:t>
            </a:r>
            <a:r>
              <a:rPr lang="en-US" sz="1800" dirty="0" smtClean="0"/>
              <a:t>and </a:t>
            </a:r>
            <a:r>
              <a:rPr lang="en-US" sz="1800" dirty="0"/>
              <a:t>	</a:t>
            </a:r>
            <a:r>
              <a:rPr lang="en-US" sz="1800" dirty="0" smtClean="0"/>
              <a:t>run-time </a:t>
            </a:r>
            <a:r>
              <a:rPr lang="en-US" sz="1800" dirty="0"/>
              <a:t>	bugs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448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303" y="1401097"/>
            <a:ext cx="9705309" cy="451012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	variable	</a:t>
            </a:r>
            <a:r>
              <a:rPr lang="en-US" sz="2800" dirty="0" smtClean="0"/>
              <a:t> is</a:t>
            </a:r>
            <a:r>
              <a:rPr lang="en-US" sz="2800" dirty="0"/>
              <a:t>	</a:t>
            </a:r>
            <a:r>
              <a:rPr lang="en-US" sz="2800" dirty="0" smtClean="0"/>
              <a:t>a</a:t>
            </a:r>
            <a:r>
              <a:rPr lang="en-US" sz="2800" dirty="0"/>
              <a:t>	name	given	to	a	storage	area	that	</a:t>
            </a:r>
            <a:r>
              <a:rPr lang="en-US" sz="2800" dirty="0" smtClean="0"/>
              <a:t> programs</a:t>
            </a:r>
            <a:r>
              <a:rPr lang="en-US" sz="2800" dirty="0"/>
              <a:t>	can </a:t>
            </a:r>
            <a:r>
              <a:rPr lang="en-US" sz="2800" dirty="0" smtClean="0"/>
              <a:t>manipulate</a:t>
            </a:r>
          </a:p>
          <a:p>
            <a:r>
              <a:rPr lang="en-US" sz="2800" dirty="0" smtClean="0"/>
              <a:t>Variable naming construct</a:t>
            </a:r>
          </a:p>
          <a:p>
            <a:pPr lvl="1"/>
            <a:r>
              <a:rPr lang="en-US" sz="2400" dirty="0" smtClean="0"/>
              <a:t>Letters</a:t>
            </a:r>
            <a:r>
              <a:rPr lang="en-US" sz="2400" dirty="0"/>
              <a:t>,	digits,	and	the	underscore character.	</a:t>
            </a:r>
            <a:endParaRPr lang="en-US" sz="2400" dirty="0" smtClean="0"/>
          </a:p>
          <a:p>
            <a:pPr lvl="1"/>
            <a:r>
              <a:rPr lang="en-US" sz="2400" dirty="0" smtClean="0"/>
              <a:t>Begins</a:t>
            </a:r>
            <a:r>
              <a:rPr lang="en-US" sz="2400" dirty="0"/>
              <a:t>	with	either	a	letter	or	an	underscore.	</a:t>
            </a:r>
          </a:p>
          <a:p>
            <a:pPr lvl="1"/>
            <a:r>
              <a:rPr lang="en-US" sz="2400" dirty="0" smtClean="0"/>
              <a:t>C is case-sensitive</a:t>
            </a:r>
          </a:p>
          <a:p>
            <a:r>
              <a:rPr lang="en-US" sz="2600" dirty="0"/>
              <a:t>C	programming	language	also	allows	definition	of	various	other	types	of variables	like	Enumeration,	Pointer,	Array,	Structure,	Union,	etc</a:t>
            </a:r>
            <a:r>
              <a:rPr lang="en-US" sz="2600" dirty="0" smtClean="0"/>
              <a:t>.</a:t>
            </a:r>
          </a:p>
          <a:p>
            <a:pPr marL="1371600" lvl="3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type	</a:t>
            </a:r>
            <a:r>
              <a:rPr lang="en-IN" sz="2800" b="1" dirty="0" err="1">
                <a:solidFill>
                  <a:srgbClr val="FF0000"/>
                </a:solidFill>
              </a:rPr>
              <a:t>variable_list</a:t>
            </a:r>
            <a:r>
              <a:rPr lang="en-IN" sz="2800" b="1" dirty="0" smtClean="0">
                <a:solidFill>
                  <a:srgbClr val="FF0000"/>
                </a:solidFill>
              </a:rPr>
              <a:t>;</a:t>
            </a:r>
            <a:endParaRPr lang="en-IN" sz="2800" b="1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type	</a:t>
            </a:r>
            <a:r>
              <a:rPr lang="en-IN" sz="2800" b="1" dirty="0" err="1">
                <a:solidFill>
                  <a:srgbClr val="FF0000"/>
                </a:solidFill>
              </a:rPr>
              <a:t>variable_name</a:t>
            </a:r>
            <a:r>
              <a:rPr lang="en-IN" sz="2800" b="1" dirty="0">
                <a:solidFill>
                  <a:srgbClr val="FF0000"/>
                </a:solidFill>
              </a:rPr>
              <a:t>	=	value;</a:t>
            </a:r>
          </a:p>
          <a:p>
            <a:pPr marL="1371600" lvl="3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	</a:t>
            </a:r>
          </a:p>
          <a:p>
            <a:pPr marL="1371600" lvl="3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5736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3570</TotalTime>
  <Words>245</Words>
  <Application>Microsoft Office PowerPoint</Application>
  <PresentationFormat>Widescreen</PresentationFormat>
  <Paragraphs>208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Century Gothic</vt:lpstr>
      <vt:lpstr>Times New Roman</vt:lpstr>
      <vt:lpstr>Wingdings 3</vt:lpstr>
      <vt:lpstr>Wisp</vt:lpstr>
      <vt:lpstr>SRM Institute of Science and Technology   Advanced Programming Practice-18CSC207J  Unit 1</vt:lpstr>
      <vt:lpstr>Overview of the Unit</vt:lpstr>
      <vt:lpstr>PowerPoint Presentation</vt:lpstr>
      <vt:lpstr>Procedural Programming</vt:lpstr>
      <vt:lpstr>History and  Languages </vt:lpstr>
      <vt:lpstr>Compiler Vs Interpreter</vt:lpstr>
      <vt:lpstr>Overview </vt:lpstr>
      <vt:lpstr>Concepts and  their representation in C - Modularity </vt:lpstr>
      <vt:lpstr>Variables</vt:lpstr>
      <vt:lpstr>Variable types in C</vt:lpstr>
      <vt:lpstr>Variable default initialization</vt:lpstr>
      <vt:lpstr>Variable declaration</vt:lpstr>
      <vt:lpstr>PowerPoint Presentation</vt:lpstr>
      <vt:lpstr>Function</vt:lpstr>
      <vt:lpstr>Special variables - pointers</vt:lpstr>
      <vt:lpstr>Variable scope</vt:lpstr>
      <vt:lpstr>Local Vs Global Variable</vt:lpstr>
      <vt:lpstr>Local Vs Global Variable</vt:lpstr>
      <vt:lpstr>PowerPoint Presentation</vt:lpstr>
      <vt:lpstr>PowerPoint Presentation</vt:lpstr>
      <vt:lpstr>PowerPoint Presentation</vt:lpstr>
      <vt:lpstr>Functions</vt:lpstr>
      <vt:lpstr>Examples on function return type</vt:lpstr>
      <vt:lpstr>Functions using Arrays</vt:lpstr>
      <vt:lpstr>Call by Value</vt:lpstr>
      <vt:lpstr>Call by Reference</vt:lpstr>
      <vt:lpstr>Recursion</vt:lpstr>
      <vt:lpstr>Static functions</vt:lpstr>
      <vt:lpstr>Example with different procedural approaches</vt:lpstr>
      <vt:lpstr>PowerPoint Presentation</vt:lpstr>
      <vt:lpstr>Using Recursion</vt:lpstr>
      <vt:lpstr>Review of concepts in other languages</vt:lpstr>
      <vt:lpstr>Characteristics of Procedure-Oriented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 TextBook: Shalom, Elad. A Review of Programming Paradigms Throughout the History: With a Suggestion Toward a Future Approach .</dc:title>
  <dc:creator>Dr.Prabhu</dc:creator>
  <cp:lastModifiedBy>Niveditha Sathiyamoorthy</cp:lastModifiedBy>
  <cp:revision>153</cp:revision>
  <dcterms:created xsi:type="dcterms:W3CDTF">2019-12-16T10:50:59Z</dcterms:created>
  <dcterms:modified xsi:type="dcterms:W3CDTF">2020-01-05T00:37:44Z</dcterms:modified>
</cp:coreProperties>
</file>