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337" r:id="rId2"/>
    <p:sldId id="338" r:id="rId3"/>
    <p:sldId id="339" r:id="rId4"/>
    <p:sldId id="340" r:id="rId5"/>
    <p:sldId id="341" r:id="rId6"/>
    <p:sldId id="342" r:id="rId7"/>
    <p:sldId id="345" r:id="rId8"/>
    <p:sldId id="346" r:id="rId9"/>
    <p:sldId id="347" r:id="rId10"/>
    <p:sldId id="348" r:id="rId11"/>
    <p:sldId id="349" r:id="rId12"/>
    <p:sldId id="350" r:id="rId13"/>
    <p:sldId id="352" r:id="rId14"/>
    <p:sldId id="353" r:id="rId15"/>
    <p:sldId id="351" r:id="rId16"/>
    <p:sldId id="344" r:id="rId17"/>
    <p:sldId id="343" r:id="rId18"/>
    <p:sldId id="354" r:id="rId19"/>
    <p:sldId id="355" r:id="rId20"/>
    <p:sldId id="356" r:id="rId21"/>
    <p:sldId id="357" r:id="rId22"/>
    <p:sldId id="358" r:id="rId23"/>
    <p:sldId id="359" r:id="rId24"/>
    <p:sldId id="360" r:id="rId25"/>
    <p:sldId id="361" r:id="rId26"/>
    <p:sldId id="362" r:id="rId27"/>
    <p:sldId id="363" r:id="rId28"/>
    <p:sldId id="364" r:id="rId29"/>
    <p:sldId id="365" r:id="rId30"/>
    <p:sldId id="366" r:id="rId31"/>
    <p:sldId id="367" r:id="rId32"/>
    <p:sldId id="257" r:id="rId33"/>
    <p:sldId id="258" r:id="rId34"/>
    <p:sldId id="259" r:id="rId35"/>
    <p:sldId id="260" r:id="rId36"/>
    <p:sldId id="368" r:id="rId37"/>
    <p:sldId id="267" r:id="rId38"/>
    <p:sldId id="263" r:id="rId39"/>
    <p:sldId id="264" r:id="rId40"/>
    <p:sldId id="265" r:id="rId41"/>
    <p:sldId id="266" r:id="rId42"/>
    <p:sldId id="369" r:id="rId43"/>
    <p:sldId id="370" r:id="rId44"/>
    <p:sldId id="371" r:id="rId45"/>
    <p:sldId id="268" r:id="rId46"/>
    <p:sldId id="280" r:id="rId47"/>
    <p:sldId id="372" r:id="rId48"/>
    <p:sldId id="373" r:id="rId49"/>
    <p:sldId id="374" r:id="rId50"/>
    <p:sldId id="375" r:id="rId51"/>
    <p:sldId id="376" r:id="rId52"/>
    <p:sldId id="377" r:id="rId53"/>
    <p:sldId id="378" r:id="rId54"/>
    <p:sldId id="379" r:id="rId55"/>
    <p:sldId id="380" r:id="rId56"/>
    <p:sldId id="381" r:id="rId57"/>
    <p:sldId id="382" r:id="rId58"/>
    <p:sldId id="383" r:id="rId59"/>
    <p:sldId id="384" r:id="rId60"/>
    <p:sldId id="385" r:id="rId61"/>
    <p:sldId id="386" r:id="rId62"/>
    <p:sldId id="387" r:id="rId63"/>
    <p:sldId id="395" r:id="rId64"/>
    <p:sldId id="389" r:id="rId65"/>
    <p:sldId id="390" r:id="rId66"/>
    <p:sldId id="391" r:id="rId67"/>
    <p:sldId id="392" r:id="rId68"/>
    <p:sldId id="393"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09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027" autoAdjust="0"/>
  </p:normalViewPr>
  <p:slideViewPr>
    <p:cSldViewPr snapToGrid="0">
      <p:cViewPr varScale="1">
        <p:scale>
          <a:sx n="65" d="100"/>
          <a:sy n="65" d="100"/>
        </p:scale>
        <p:origin x="936"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FA817C5-F01C-4449-80ED-B2D7AB849FCA}"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DBBABDD-7165-43A7-B580-C1EDD6EAD5AB}" type="slidenum">
              <a:rPr lang="en-US" smtClean="0"/>
              <a:t>‹#›</a:t>
            </a:fld>
            <a:endParaRPr lang="en-US"/>
          </a:p>
        </p:txBody>
      </p:sp>
    </p:spTree>
    <p:extLst>
      <p:ext uri="{BB962C8B-B14F-4D97-AF65-F5344CB8AC3E}">
        <p14:creationId xmlns:p14="http://schemas.microsoft.com/office/powerpoint/2010/main" val="22581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A817C5-F01C-4449-80ED-B2D7AB849FCA}"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DBBABDD-7165-43A7-B580-C1EDD6EAD5AB}" type="slidenum">
              <a:rPr lang="en-US" smtClean="0"/>
              <a:t>‹#›</a:t>
            </a:fld>
            <a:endParaRPr lang="en-US"/>
          </a:p>
        </p:txBody>
      </p:sp>
    </p:spTree>
    <p:extLst>
      <p:ext uri="{BB962C8B-B14F-4D97-AF65-F5344CB8AC3E}">
        <p14:creationId xmlns:p14="http://schemas.microsoft.com/office/powerpoint/2010/main" val="1253318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A817C5-F01C-4449-80ED-B2D7AB849FCA}"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DBBABDD-7165-43A7-B580-C1EDD6EAD5AB}"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83320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FA817C5-F01C-4449-80ED-B2D7AB849FCA}" type="datetimeFigureOut">
              <a:rPr lang="en-US" smtClean="0"/>
              <a:t>1/5/2020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BBABDD-7165-43A7-B580-C1EDD6EAD5AB}" type="slidenum">
              <a:rPr lang="en-US" smtClean="0"/>
              <a:t>‹#›</a:t>
            </a:fld>
            <a:endParaRPr lang="en-US"/>
          </a:p>
        </p:txBody>
      </p:sp>
    </p:spTree>
    <p:extLst>
      <p:ext uri="{BB962C8B-B14F-4D97-AF65-F5344CB8AC3E}">
        <p14:creationId xmlns:p14="http://schemas.microsoft.com/office/powerpoint/2010/main" val="838306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FA817C5-F01C-4449-80ED-B2D7AB849FCA}" type="datetimeFigureOut">
              <a:rPr lang="en-US" smtClean="0"/>
              <a:t>1/5/2020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BBABDD-7165-43A7-B580-C1EDD6EAD5AB}"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41739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FA817C5-F01C-4449-80ED-B2D7AB849FCA}" type="datetimeFigureOut">
              <a:rPr lang="en-US" smtClean="0"/>
              <a:t>1/5/2020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BBABDD-7165-43A7-B580-C1EDD6EAD5AB}" type="slidenum">
              <a:rPr lang="en-US" smtClean="0"/>
              <a:t>‹#›</a:t>
            </a:fld>
            <a:endParaRPr lang="en-US"/>
          </a:p>
        </p:txBody>
      </p:sp>
    </p:spTree>
    <p:extLst>
      <p:ext uri="{BB962C8B-B14F-4D97-AF65-F5344CB8AC3E}">
        <p14:creationId xmlns:p14="http://schemas.microsoft.com/office/powerpoint/2010/main" val="2148757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A817C5-F01C-4449-80ED-B2D7AB849FCA}"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BBABDD-7165-43A7-B580-C1EDD6EAD5AB}" type="slidenum">
              <a:rPr lang="en-US" smtClean="0"/>
              <a:t>‹#›</a:t>
            </a:fld>
            <a:endParaRPr lang="en-US"/>
          </a:p>
        </p:txBody>
      </p:sp>
    </p:spTree>
    <p:extLst>
      <p:ext uri="{BB962C8B-B14F-4D97-AF65-F5344CB8AC3E}">
        <p14:creationId xmlns:p14="http://schemas.microsoft.com/office/powerpoint/2010/main" val="2698748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A817C5-F01C-4449-80ED-B2D7AB849FCA}"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BBABDD-7165-43A7-B580-C1EDD6EAD5AB}" type="slidenum">
              <a:rPr lang="en-US" smtClean="0"/>
              <a:t>‹#›</a:t>
            </a:fld>
            <a:endParaRPr lang="en-US"/>
          </a:p>
        </p:txBody>
      </p:sp>
    </p:spTree>
    <p:extLst>
      <p:ext uri="{BB962C8B-B14F-4D97-AF65-F5344CB8AC3E}">
        <p14:creationId xmlns:p14="http://schemas.microsoft.com/office/powerpoint/2010/main" val="1593458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A817C5-F01C-4449-80ED-B2D7AB849FCA}"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BBABDD-7165-43A7-B580-C1EDD6EAD5AB}" type="slidenum">
              <a:rPr lang="en-US" smtClean="0"/>
              <a:t>‹#›</a:t>
            </a:fld>
            <a:endParaRPr lang="en-US"/>
          </a:p>
        </p:txBody>
      </p:sp>
    </p:spTree>
    <p:extLst>
      <p:ext uri="{BB962C8B-B14F-4D97-AF65-F5344CB8AC3E}">
        <p14:creationId xmlns:p14="http://schemas.microsoft.com/office/powerpoint/2010/main" val="3871634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A817C5-F01C-4449-80ED-B2D7AB849FCA}"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DBBABDD-7165-43A7-B580-C1EDD6EAD5AB}" type="slidenum">
              <a:rPr lang="en-US" smtClean="0"/>
              <a:t>‹#›</a:t>
            </a:fld>
            <a:endParaRPr lang="en-US"/>
          </a:p>
        </p:txBody>
      </p:sp>
    </p:spTree>
    <p:extLst>
      <p:ext uri="{BB962C8B-B14F-4D97-AF65-F5344CB8AC3E}">
        <p14:creationId xmlns:p14="http://schemas.microsoft.com/office/powerpoint/2010/main" val="575544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A817C5-F01C-4449-80ED-B2D7AB849FCA}" type="datetimeFigureOut">
              <a:rPr lang="en-US" smtClean="0"/>
              <a:t>1/5/2020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DBBABDD-7165-43A7-B580-C1EDD6EAD5AB}" type="slidenum">
              <a:rPr lang="en-US" smtClean="0"/>
              <a:t>‹#›</a:t>
            </a:fld>
            <a:endParaRPr lang="en-US"/>
          </a:p>
        </p:txBody>
      </p:sp>
    </p:spTree>
    <p:extLst>
      <p:ext uri="{BB962C8B-B14F-4D97-AF65-F5344CB8AC3E}">
        <p14:creationId xmlns:p14="http://schemas.microsoft.com/office/powerpoint/2010/main" val="4112562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A817C5-F01C-4449-80ED-B2D7AB849FCA}" type="datetimeFigureOut">
              <a:rPr lang="en-US" smtClean="0"/>
              <a:t>1/5/2020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DBBABDD-7165-43A7-B580-C1EDD6EAD5AB}" type="slidenum">
              <a:rPr lang="en-US" smtClean="0"/>
              <a:t>‹#›</a:t>
            </a:fld>
            <a:endParaRPr lang="en-US"/>
          </a:p>
        </p:txBody>
      </p:sp>
    </p:spTree>
    <p:extLst>
      <p:ext uri="{BB962C8B-B14F-4D97-AF65-F5344CB8AC3E}">
        <p14:creationId xmlns:p14="http://schemas.microsoft.com/office/powerpoint/2010/main" val="4186949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A817C5-F01C-4449-80ED-B2D7AB849FCA}" type="datetimeFigureOut">
              <a:rPr lang="en-US" smtClean="0"/>
              <a:t>1/5/2020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DBBABDD-7165-43A7-B580-C1EDD6EAD5AB}" type="slidenum">
              <a:rPr lang="en-US" smtClean="0"/>
              <a:t>‹#›</a:t>
            </a:fld>
            <a:endParaRPr lang="en-US"/>
          </a:p>
        </p:txBody>
      </p:sp>
    </p:spTree>
    <p:extLst>
      <p:ext uri="{BB962C8B-B14F-4D97-AF65-F5344CB8AC3E}">
        <p14:creationId xmlns:p14="http://schemas.microsoft.com/office/powerpoint/2010/main" val="2607055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817C5-F01C-4449-80ED-B2D7AB849FCA}" type="datetimeFigureOut">
              <a:rPr lang="en-US" smtClean="0"/>
              <a:t>1/5/2020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DBBABDD-7165-43A7-B580-C1EDD6EAD5AB}" type="slidenum">
              <a:rPr lang="en-US" smtClean="0"/>
              <a:t>‹#›</a:t>
            </a:fld>
            <a:endParaRPr lang="en-US"/>
          </a:p>
        </p:txBody>
      </p:sp>
    </p:spTree>
    <p:extLst>
      <p:ext uri="{BB962C8B-B14F-4D97-AF65-F5344CB8AC3E}">
        <p14:creationId xmlns:p14="http://schemas.microsoft.com/office/powerpoint/2010/main" val="4279490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FA817C5-F01C-4449-80ED-B2D7AB849FCA}" type="datetimeFigureOut">
              <a:rPr lang="en-US" smtClean="0"/>
              <a:t>1/5/2020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DBBABDD-7165-43A7-B580-C1EDD6EAD5AB}" type="slidenum">
              <a:rPr lang="en-US" smtClean="0"/>
              <a:t>‹#›</a:t>
            </a:fld>
            <a:endParaRPr lang="en-US"/>
          </a:p>
        </p:txBody>
      </p:sp>
    </p:spTree>
    <p:extLst>
      <p:ext uri="{BB962C8B-B14F-4D97-AF65-F5344CB8AC3E}">
        <p14:creationId xmlns:p14="http://schemas.microsoft.com/office/powerpoint/2010/main" val="2467715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FA817C5-F01C-4449-80ED-B2D7AB849FCA}" type="datetimeFigureOut">
              <a:rPr lang="en-US" smtClean="0"/>
              <a:t>1/5/2020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BBABDD-7165-43A7-B580-C1EDD6EAD5AB}" type="slidenum">
              <a:rPr lang="en-US" smtClean="0"/>
              <a:t>‹#›</a:t>
            </a:fld>
            <a:endParaRPr lang="en-US"/>
          </a:p>
        </p:txBody>
      </p:sp>
    </p:spTree>
    <p:extLst>
      <p:ext uri="{BB962C8B-B14F-4D97-AF65-F5344CB8AC3E}">
        <p14:creationId xmlns:p14="http://schemas.microsoft.com/office/powerpoint/2010/main" val="3409811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FA817C5-F01C-4449-80ED-B2D7AB849FCA}" type="datetimeFigureOut">
              <a:rPr lang="en-US" smtClean="0"/>
              <a:t>1/5/2020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DBBABDD-7165-43A7-B580-C1EDD6EAD5AB}" type="slidenum">
              <a:rPr lang="en-US" smtClean="0"/>
              <a:t>‹#›</a:t>
            </a:fld>
            <a:endParaRPr lang="en-US"/>
          </a:p>
        </p:txBody>
      </p:sp>
    </p:spTree>
    <p:extLst>
      <p:ext uri="{BB962C8B-B14F-4D97-AF65-F5344CB8AC3E}">
        <p14:creationId xmlns:p14="http://schemas.microsoft.com/office/powerpoint/2010/main" val="247662921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www.cs.yale.edu/homes/tap/Files/hopper-story.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200539"/>
            <a:ext cx="9144000" cy="2387600"/>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SRM Institute of Science and Technology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sz="5400" b="1" dirty="0">
                <a:latin typeface="Times New Roman" panose="02020603050405020304" pitchFamily="18" charset="0"/>
                <a:cs typeface="Times New Roman" panose="02020603050405020304" pitchFamily="18" charset="0"/>
              </a:rPr>
              <a:t>Advanced Programming </a:t>
            </a:r>
            <a:r>
              <a:rPr lang="en-US" sz="5400" b="1" dirty="0" smtClean="0">
                <a:latin typeface="Times New Roman" panose="02020603050405020304" pitchFamily="18" charset="0"/>
                <a:cs typeface="Times New Roman" panose="02020603050405020304" pitchFamily="18" charset="0"/>
              </a:rPr>
              <a:t>Practice-18CSC207J</a:t>
            </a:r>
            <a:br>
              <a:rPr lang="en-US" sz="5400" b="1" dirty="0" smtClean="0">
                <a:latin typeface="Times New Roman" panose="02020603050405020304" pitchFamily="18" charset="0"/>
                <a:cs typeface="Times New Roman" panose="02020603050405020304" pitchFamily="18" charset="0"/>
              </a:rPr>
            </a:br>
            <a:r>
              <a:rPr lang="en-US" sz="5400" b="1" dirty="0">
                <a:latin typeface="Times New Roman" panose="02020603050405020304" pitchFamily="18" charset="0"/>
                <a:cs typeface="Times New Roman" panose="02020603050405020304" pitchFamily="18" charset="0"/>
              </a:rPr>
              <a:t/>
            </a:r>
            <a:br>
              <a:rPr lang="en-US" sz="5400" b="1" dirty="0">
                <a:latin typeface="Times New Roman" panose="02020603050405020304" pitchFamily="18" charset="0"/>
                <a:cs typeface="Times New Roman" panose="02020603050405020304" pitchFamily="18" charset="0"/>
              </a:rPr>
            </a:br>
            <a:r>
              <a:rPr lang="en-US" sz="5400" b="1" dirty="0">
                <a:latin typeface="Times New Roman" panose="02020603050405020304" pitchFamily="18" charset="0"/>
                <a:cs typeface="Times New Roman" panose="02020603050405020304" pitchFamily="18" charset="0"/>
              </a:rPr>
              <a:t>U</a:t>
            </a:r>
            <a:r>
              <a:rPr lang="en-US" sz="5400" b="1" dirty="0" smtClean="0">
                <a:latin typeface="Times New Roman" panose="02020603050405020304" pitchFamily="18" charset="0"/>
                <a:cs typeface="Times New Roman" panose="02020603050405020304" pitchFamily="18" charset="0"/>
              </a:rPr>
              <a:t>nit 1</a:t>
            </a:r>
            <a:endParaRPr lang="en-IN" dirty="0"/>
          </a:p>
        </p:txBody>
      </p:sp>
    </p:spTree>
    <p:extLst>
      <p:ext uri="{BB962C8B-B14F-4D97-AF65-F5344CB8AC3E}">
        <p14:creationId xmlns:p14="http://schemas.microsoft.com/office/powerpoint/2010/main" val="29129134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rotWithShape="1">
          <a:blip r:embed="rId2"/>
          <a:srcRect l="33397" t="24670" r="33498" b="17898"/>
          <a:stretch/>
        </p:blipFill>
        <p:spPr>
          <a:xfrm>
            <a:off x="2403985" y="0"/>
            <a:ext cx="7417183" cy="6858000"/>
          </a:xfrm>
          <a:prstGeom prst="rect">
            <a:avLst/>
          </a:prstGeom>
        </p:spPr>
      </p:pic>
    </p:spTree>
    <p:extLst>
      <p:ext uri="{BB962C8B-B14F-4D97-AF65-F5344CB8AC3E}">
        <p14:creationId xmlns:p14="http://schemas.microsoft.com/office/powerpoint/2010/main" val="1748600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rotWithShape="1">
          <a:blip r:embed="rId2"/>
          <a:srcRect l="32981" t="11060" r="33317" b="27265"/>
          <a:stretch/>
        </p:blipFill>
        <p:spPr>
          <a:xfrm>
            <a:off x="2592925" y="0"/>
            <a:ext cx="7031618" cy="6858000"/>
          </a:xfrm>
          <a:prstGeom prst="rect">
            <a:avLst/>
          </a:prstGeom>
        </p:spPr>
      </p:pic>
    </p:spTree>
    <p:extLst>
      <p:ext uri="{BB962C8B-B14F-4D97-AF65-F5344CB8AC3E}">
        <p14:creationId xmlns:p14="http://schemas.microsoft.com/office/powerpoint/2010/main" val="30848635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rotWithShape="1">
          <a:blip r:embed="rId2"/>
          <a:srcRect l="34229" t="9889" r="33318" b="29997"/>
          <a:stretch/>
        </p:blipFill>
        <p:spPr>
          <a:xfrm>
            <a:off x="2109019" y="-1"/>
            <a:ext cx="7315199" cy="7221413"/>
          </a:xfrm>
          <a:prstGeom prst="rect">
            <a:avLst/>
          </a:prstGeom>
        </p:spPr>
      </p:pic>
    </p:spTree>
    <p:extLst>
      <p:ext uri="{BB962C8B-B14F-4D97-AF65-F5344CB8AC3E}">
        <p14:creationId xmlns:p14="http://schemas.microsoft.com/office/powerpoint/2010/main" val="26357233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rotWithShape="1">
          <a:blip r:embed="rId2"/>
          <a:srcRect l="33189" t="25113" r="33525" b="19458"/>
          <a:stretch/>
        </p:blipFill>
        <p:spPr>
          <a:xfrm>
            <a:off x="1814049" y="0"/>
            <a:ext cx="7727323" cy="6858000"/>
          </a:xfrm>
          <a:prstGeom prst="rect">
            <a:avLst/>
          </a:prstGeom>
        </p:spPr>
      </p:pic>
    </p:spTree>
    <p:extLst>
      <p:ext uri="{BB962C8B-B14F-4D97-AF65-F5344CB8AC3E}">
        <p14:creationId xmlns:p14="http://schemas.microsoft.com/office/powerpoint/2010/main" val="5435463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rotWithShape="1">
          <a:blip r:embed="rId2"/>
          <a:srcRect l="33813" t="24722" r="32901" b="15945"/>
          <a:stretch/>
        </p:blipFill>
        <p:spPr>
          <a:xfrm>
            <a:off x="2020529" y="0"/>
            <a:ext cx="7447935" cy="7075538"/>
          </a:xfrm>
          <a:prstGeom prst="rect">
            <a:avLst/>
          </a:prstGeom>
        </p:spPr>
      </p:pic>
    </p:spTree>
    <p:extLst>
      <p:ext uri="{BB962C8B-B14F-4D97-AF65-F5344CB8AC3E}">
        <p14:creationId xmlns:p14="http://schemas.microsoft.com/office/powerpoint/2010/main" val="38898228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rotWithShape="1">
          <a:blip r:embed="rId2"/>
          <a:srcRect l="33813" t="30578" r="33526" b="22826"/>
          <a:stretch/>
        </p:blipFill>
        <p:spPr>
          <a:xfrm>
            <a:off x="1091381" y="0"/>
            <a:ext cx="9019616" cy="6858000"/>
          </a:xfrm>
          <a:prstGeom prst="rect">
            <a:avLst/>
          </a:prstGeom>
        </p:spPr>
      </p:pic>
    </p:spTree>
    <p:extLst>
      <p:ext uri="{BB962C8B-B14F-4D97-AF65-F5344CB8AC3E}">
        <p14:creationId xmlns:p14="http://schemas.microsoft.com/office/powerpoint/2010/main" val="18937363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81664"/>
            <a:ext cx="8911687" cy="1280890"/>
          </a:xfrm>
        </p:spPr>
        <p:txBody>
          <a:bodyPr/>
          <a:lstStyle/>
          <a:p>
            <a:r>
              <a:rPr lang="en-US" dirty="0"/>
              <a:t>Gallery of Giant, Ancient </a:t>
            </a:r>
            <a:r>
              <a:rPr lang="en-US" dirty="0" smtClean="0"/>
              <a:t>Computers</a:t>
            </a:r>
            <a:endParaRPr lang="en-IN" dirty="0"/>
          </a:p>
        </p:txBody>
      </p:sp>
      <p:pic>
        <p:nvPicPr>
          <p:cNvPr id="2050" name="Picture 2" descr="4175840101_5f98070d27_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8624" y="664244"/>
            <a:ext cx="7981286" cy="6219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3307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ages.computerhistory.org/timeline/timeline_computers_1944.colossu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418" y="0"/>
            <a:ext cx="100667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6837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descr="https://www.history.com/.image/ar_16:9%2Cc_fill%2Ccs_srgb%2Cfl_progressive%2Cg_faces:center%2Cq_auto:good%2Cw_768/MTU3OTIzNjcwMzM3NjYwODc4/the-first-1940s-coders-were-womenso-how-did-tech-bros-take-overs-featured-photo.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9871" y="0"/>
            <a:ext cx="1101935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6356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descr="Related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0518" y="0"/>
            <a:ext cx="10103005" cy="6871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5613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Overview of the Unit</a:t>
            </a:r>
            <a:endParaRPr lang="en-IN" dirty="0"/>
          </a:p>
        </p:txBody>
      </p:sp>
      <p:sp>
        <p:nvSpPr>
          <p:cNvPr id="3" name="Content Placeholder 2"/>
          <p:cNvSpPr>
            <a:spLocks noGrp="1"/>
          </p:cNvSpPr>
          <p:nvPr>
            <p:ph idx="1"/>
          </p:nvPr>
        </p:nvSpPr>
        <p:spPr/>
        <p:txBody>
          <a:bodyPr>
            <a:normAutofit/>
          </a:bodyPr>
          <a:lstStyle/>
          <a:p>
            <a:pPr marL="342900" indent="-342900">
              <a:lnSpc>
                <a:spcPct val="150000"/>
              </a:lnSpc>
            </a:pPr>
            <a:r>
              <a:rPr lang="en-US" sz="3200" dirty="0"/>
              <a:t>Structured Programming Paradigm</a:t>
            </a:r>
          </a:p>
          <a:p>
            <a:pPr marL="342900" indent="-342900">
              <a:lnSpc>
                <a:spcPct val="150000"/>
              </a:lnSpc>
            </a:pPr>
            <a:r>
              <a:rPr lang="en-US" sz="3200" dirty="0"/>
              <a:t>Procedural Programming Paradigm</a:t>
            </a:r>
          </a:p>
          <a:p>
            <a:pPr marL="342900" indent="-342900">
              <a:lnSpc>
                <a:spcPct val="150000"/>
              </a:lnSpc>
            </a:pPr>
            <a:r>
              <a:rPr lang="en-US" sz="3200" dirty="0"/>
              <a:t>Object Oriented Programming Paradigm</a:t>
            </a:r>
          </a:p>
          <a:p>
            <a:endParaRPr lang="en-IN" sz="3200" dirty="0"/>
          </a:p>
        </p:txBody>
      </p:sp>
    </p:spTree>
    <p:extLst>
      <p:ext uri="{BB962C8B-B14F-4D97-AF65-F5344CB8AC3E}">
        <p14:creationId xmlns:p14="http://schemas.microsoft.com/office/powerpoint/2010/main" val="12102290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descr="Related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7286" y="-1"/>
            <a:ext cx="11588955" cy="6518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9103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0311" y="476627"/>
            <a:ext cx="9764302" cy="1280890"/>
          </a:xfrm>
        </p:spPr>
        <p:txBody>
          <a:bodyPr>
            <a:normAutofit fontScale="90000"/>
          </a:bodyPr>
          <a:lstStyle/>
          <a:p>
            <a:r>
              <a:rPr lang="en-US" i="1" dirty="0"/>
              <a:t>J</a:t>
            </a:r>
            <a:r>
              <a:rPr lang="en-US" i="1" dirty="0" smtClean="0"/>
              <a:t>ohn </a:t>
            </a:r>
            <a:r>
              <a:rPr lang="en-US" i="1" dirty="0" err="1"/>
              <a:t>Mauchly</a:t>
            </a:r>
            <a:r>
              <a:rPr lang="en-US" i="1" dirty="0"/>
              <a:t> and </a:t>
            </a:r>
            <a:r>
              <a:rPr lang="en-US" i="1" dirty="0" err="1"/>
              <a:t>Dr</a:t>
            </a:r>
            <a:r>
              <a:rPr lang="en-US" i="1" dirty="0"/>
              <a:t> </a:t>
            </a:r>
            <a:r>
              <a:rPr lang="en-US" i="1" dirty="0" err="1"/>
              <a:t>Presper</a:t>
            </a:r>
            <a:r>
              <a:rPr lang="en-US" i="1" dirty="0"/>
              <a:t> Eckert Jr looking at a portion of ENIAC, which they co-designed in 1946. </a:t>
            </a:r>
            <a:r>
              <a:rPr lang="en-US" sz="1600" i="1" dirty="0"/>
              <a:t>(Credit: </a:t>
            </a:r>
            <a:r>
              <a:rPr lang="en-US" sz="1600" i="1" dirty="0" err="1"/>
              <a:t>Hulton</a:t>
            </a:r>
            <a:r>
              <a:rPr lang="en-US" sz="1600" i="1" dirty="0"/>
              <a:t> Archive/Getty Images)</a:t>
            </a:r>
            <a:endParaRPr lang="en-IN" sz="1600" dirty="0"/>
          </a:p>
        </p:txBody>
      </p:sp>
      <p:pic>
        <p:nvPicPr>
          <p:cNvPr id="6146" name="Picture 2" descr="John Mauchly and Dr Presper Eckert Jr looking at a portion of ENIAC, which they co-designed in 1946. (Credit: Hulton Archive/Getty Imag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6350" y="1912373"/>
            <a:ext cx="8908024" cy="4995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5637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569" y="624110"/>
            <a:ext cx="9838044" cy="1280890"/>
          </a:xfrm>
        </p:spPr>
        <p:txBody>
          <a:bodyPr>
            <a:normAutofit fontScale="90000"/>
          </a:bodyPr>
          <a:lstStyle/>
          <a:p>
            <a:r>
              <a:rPr lang="en-US" i="1" dirty="0"/>
              <a:t>The ENIAC, the first electronic computer, being developed at the University of Pennsylvania, 1946. </a:t>
            </a:r>
            <a:r>
              <a:rPr lang="en-US" sz="1800" i="1" dirty="0"/>
              <a:t>(Credit: </a:t>
            </a:r>
            <a:r>
              <a:rPr lang="en-US" sz="1800" i="1" dirty="0" err="1"/>
              <a:t>Apic</a:t>
            </a:r>
            <a:r>
              <a:rPr lang="en-US" sz="1800" i="1" dirty="0"/>
              <a:t>/Getty Images)</a:t>
            </a:r>
            <a:endParaRPr lang="en-IN" sz="1800" dirty="0"/>
          </a:p>
        </p:txBody>
      </p:sp>
      <p:pic>
        <p:nvPicPr>
          <p:cNvPr id="7170" name="Picture 2" descr="The ENIAC, the first electronic computer, being developed at the University of Pennsylvania, 1946.  (Credit: Apic/Getty Imag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2992" y="2148347"/>
            <a:ext cx="8311950" cy="4661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6271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845" y="88488"/>
            <a:ext cx="10088767" cy="1905000"/>
          </a:xfrm>
        </p:spPr>
        <p:txBody>
          <a:bodyPr>
            <a:noAutofit/>
          </a:bodyPr>
          <a:lstStyle/>
          <a:p>
            <a:r>
              <a:rPr lang="en-US" sz="2400" dirty="0" smtClean="0"/>
              <a:t>Programmer</a:t>
            </a:r>
            <a:r>
              <a:rPr lang="en-US" sz="2400" dirty="0"/>
              <a:t> </a:t>
            </a:r>
            <a:r>
              <a:rPr lang="en-US" sz="2400" u="sng" dirty="0">
                <a:hlinkClick r:id="rId2"/>
              </a:rPr>
              <a:t>Grace Hopper</a:t>
            </a:r>
            <a:r>
              <a:rPr lang="en-US" sz="2400" dirty="0"/>
              <a:t>, who invented the first computer language compiler (which transferred mathematical code into machine code), also used gender stereotypes to encourage women to enter the field</a:t>
            </a:r>
            <a:endParaRPr lang="en-IN" sz="2400" dirty="0"/>
          </a:p>
        </p:txBody>
      </p:sp>
      <p:pic>
        <p:nvPicPr>
          <p:cNvPr id="8194" name="Picture 2" descr="A publicity shot of American computer scientist Grace Hopper advertising the Common Business Oriented Language (COBOL), a more user-friendly computer language, 1952. (Credit: Science History Images/Alamy Stock Photo)"/>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15845" y="1624779"/>
            <a:ext cx="9147068" cy="5129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1883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3987" y="624110"/>
            <a:ext cx="9100625" cy="1280890"/>
          </a:xfrm>
        </p:spPr>
        <p:txBody>
          <a:bodyPr/>
          <a:lstStyle/>
          <a:p>
            <a:r>
              <a:rPr lang="en-IN" dirty="0"/>
              <a:t>	History	</a:t>
            </a:r>
            <a:r>
              <a:rPr lang="en-IN" dirty="0" smtClean="0"/>
              <a:t>of </a:t>
            </a:r>
            <a:r>
              <a:rPr lang="en-IN" dirty="0"/>
              <a:t>	programming	languages</a:t>
            </a:r>
          </a:p>
        </p:txBody>
      </p:sp>
      <p:sp>
        <p:nvSpPr>
          <p:cNvPr id="3" name="Content Placeholder 2"/>
          <p:cNvSpPr>
            <a:spLocks noGrp="1"/>
          </p:cNvSpPr>
          <p:nvPr>
            <p:ph idx="1"/>
          </p:nvPr>
        </p:nvSpPr>
        <p:spPr>
          <a:xfrm>
            <a:off x="1681316" y="1651819"/>
            <a:ext cx="9823296" cy="4259403"/>
          </a:xfrm>
        </p:spPr>
        <p:txBody>
          <a:bodyPr>
            <a:noAutofit/>
          </a:bodyPr>
          <a:lstStyle/>
          <a:p>
            <a:pPr algn="just"/>
            <a:r>
              <a:rPr lang="en-US" sz="2800" dirty="0" smtClean="0"/>
              <a:t>Programming</a:t>
            </a:r>
            <a:r>
              <a:rPr lang="en-US" sz="2800" dirty="0"/>
              <a:t>	language	is	“a	notation	for communicating	to	a	computer	what	we	want	it	to	</a:t>
            </a:r>
            <a:r>
              <a:rPr lang="en-US" sz="2800" dirty="0" smtClean="0"/>
              <a:t>do</a:t>
            </a:r>
          </a:p>
          <a:p>
            <a:pPr algn="just"/>
            <a:r>
              <a:rPr lang="en-IN" sz="2800" dirty="0"/>
              <a:t>Machine	</a:t>
            </a:r>
            <a:r>
              <a:rPr lang="en-IN" sz="2800" dirty="0" smtClean="0"/>
              <a:t>language</a:t>
            </a:r>
          </a:p>
          <a:p>
            <a:pPr algn="just"/>
            <a:r>
              <a:rPr lang="en-IN" sz="2800" dirty="0"/>
              <a:t>Assembly	</a:t>
            </a:r>
            <a:r>
              <a:rPr lang="en-IN" sz="2800" dirty="0" smtClean="0"/>
              <a:t>language</a:t>
            </a:r>
          </a:p>
          <a:p>
            <a:pPr algn="just"/>
            <a:r>
              <a:rPr lang="en-IN" sz="2800" dirty="0"/>
              <a:t>FORTRAN	and	algebraic	</a:t>
            </a:r>
            <a:r>
              <a:rPr lang="en-IN" sz="2800" dirty="0" smtClean="0"/>
              <a:t>notation</a:t>
            </a:r>
          </a:p>
          <a:p>
            <a:pPr algn="just"/>
            <a:r>
              <a:rPr lang="en-US" sz="2800" dirty="0"/>
              <a:t>Structured	abstractions	and	machine	</a:t>
            </a:r>
            <a:r>
              <a:rPr lang="en-US" sz="2800" dirty="0" smtClean="0"/>
              <a:t>independence</a:t>
            </a:r>
          </a:p>
          <a:p>
            <a:pPr algn="just"/>
            <a:r>
              <a:rPr lang="en-US" sz="2800" dirty="0"/>
              <a:t>Computation	without	the	von	Neumann	architecture</a:t>
            </a:r>
            <a:endParaRPr lang="en-IN" sz="2800" dirty="0"/>
          </a:p>
        </p:txBody>
      </p:sp>
    </p:spTree>
    <p:extLst>
      <p:ext uri="{BB962C8B-B14F-4D97-AF65-F5344CB8AC3E}">
        <p14:creationId xmlns:p14="http://schemas.microsoft.com/office/powerpoint/2010/main" val="39743071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9426"/>
            <a:ext cx="8911687" cy="1280890"/>
          </a:xfrm>
        </p:spPr>
        <p:txBody>
          <a:bodyPr/>
          <a:lstStyle/>
          <a:p>
            <a:r>
              <a:rPr lang="en-IN" b="1" dirty="0" smtClean="0"/>
              <a:t>MACHINE	LANGUAGE</a:t>
            </a:r>
            <a:r>
              <a:rPr lang="en-IN" dirty="0"/>
              <a:t/>
            </a:r>
            <a:br>
              <a:rPr lang="en-IN" dirty="0"/>
            </a:br>
            <a:endParaRPr lang="en-IN" dirty="0"/>
          </a:p>
        </p:txBody>
      </p:sp>
      <p:sp>
        <p:nvSpPr>
          <p:cNvPr id="3" name="Content Placeholder 2"/>
          <p:cNvSpPr>
            <a:spLocks noGrp="1"/>
          </p:cNvSpPr>
          <p:nvPr>
            <p:ph idx="1"/>
          </p:nvPr>
        </p:nvSpPr>
        <p:spPr>
          <a:xfrm>
            <a:off x="1283110" y="663677"/>
            <a:ext cx="10221502" cy="5247545"/>
          </a:xfrm>
        </p:spPr>
        <p:txBody>
          <a:bodyPr>
            <a:noAutofit/>
          </a:bodyPr>
          <a:lstStyle/>
          <a:p>
            <a:r>
              <a:rPr lang="en-US" sz="2400" dirty="0"/>
              <a:t>Instead	of	turning	off	the	computer to	reconfigure	its	circuits,	the	operator	could	flip	switches	to	enter	these	codes, expressed	in	machine	language,	into	computer	memory.	</a:t>
            </a:r>
            <a:endParaRPr lang="en-US" sz="2400" dirty="0" smtClean="0"/>
          </a:p>
          <a:p>
            <a:pPr marL="0" indent="0" algn="ctr">
              <a:buNone/>
            </a:pPr>
            <a:r>
              <a:rPr lang="en-IN" sz="2400" dirty="0"/>
              <a:t>0010001000000100</a:t>
            </a:r>
          </a:p>
          <a:p>
            <a:pPr marL="0" indent="0" algn="ctr">
              <a:buNone/>
            </a:pPr>
            <a:r>
              <a:rPr lang="en-IN" sz="2400" dirty="0"/>
              <a:t>0010010000000100</a:t>
            </a:r>
          </a:p>
          <a:p>
            <a:pPr marL="0" indent="0" algn="ctr">
              <a:buNone/>
            </a:pPr>
            <a:r>
              <a:rPr lang="en-IN" sz="2400" dirty="0"/>
              <a:t>0001011001000010</a:t>
            </a:r>
          </a:p>
          <a:p>
            <a:pPr marL="0" indent="0" algn="ctr">
              <a:buNone/>
            </a:pPr>
            <a:r>
              <a:rPr lang="en-IN" sz="2400" dirty="0"/>
              <a:t>0011011000000011</a:t>
            </a:r>
          </a:p>
          <a:p>
            <a:pPr marL="0" indent="0" algn="ctr">
              <a:buNone/>
            </a:pPr>
            <a:r>
              <a:rPr lang="en-IN" sz="2400" dirty="0"/>
              <a:t>1111000000100101</a:t>
            </a:r>
          </a:p>
          <a:p>
            <a:pPr marL="0" indent="0" algn="ctr">
              <a:buNone/>
            </a:pPr>
            <a:r>
              <a:rPr lang="en-IN" sz="2400" dirty="0"/>
              <a:t>0000000000000101</a:t>
            </a:r>
          </a:p>
          <a:p>
            <a:pPr marL="0" indent="0" algn="ctr">
              <a:buNone/>
            </a:pPr>
            <a:r>
              <a:rPr lang="en-IN" sz="2400" dirty="0"/>
              <a:t>0000000000000110</a:t>
            </a:r>
          </a:p>
          <a:p>
            <a:pPr marL="0" indent="0" algn="ctr">
              <a:buNone/>
            </a:pPr>
            <a:r>
              <a:rPr lang="en-IN" sz="2400" dirty="0"/>
              <a:t>0000000000000000</a:t>
            </a:r>
          </a:p>
        </p:txBody>
      </p:sp>
      <p:sp>
        <p:nvSpPr>
          <p:cNvPr id="4" name="Right Brace 3"/>
          <p:cNvSpPr/>
          <p:nvPr/>
        </p:nvSpPr>
        <p:spPr>
          <a:xfrm>
            <a:off x="8303342" y="2505006"/>
            <a:ext cx="1135626" cy="25072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TextBox 4"/>
          <p:cNvSpPr txBox="1"/>
          <p:nvPr/>
        </p:nvSpPr>
        <p:spPr>
          <a:xfrm>
            <a:off x="9438968" y="3262741"/>
            <a:ext cx="2753032" cy="1569660"/>
          </a:xfrm>
          <a:prstGeom prst="rect">
            <a:avLst/>
          </a:prstGeom>
          <a:noFill/>
        </p:spPr>
        <p:txBody>
          <a:bodyPr wrap="square" rtlCol="0">
            <a:spAutoFit/>
          </a:bodyPr>
          <a:lstStyle/>
          <a:p>
            <a:r>
              <a:rPr lang="en-IN" sz="2400" dirty="0" smtClean="0"/>
              <a:t>16 bits - single </a:t>
            </a:r>
            <a:r>
              <a:rPr lang="en-IN" sz="2400" dirty="0"/>
              <a:t>machine	language	instruction</a:t>
            </a:r>
          </a:p>
        </p:txBody>
      </p:sp>
      <p:sp>
        <p:nvSpPr>
          <p:cNvPr id="6" name="Right Brace 5"/>
          <p:cNvSpPr/>
          <p:nvPr/>
        </p:nvSpPr>
        <p:spPr>
          <a:xfrm rot="5400000">
            <a:off x="5218481" y="5946060"/>
            <a:ext cx="417864" cy="737416"/>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Right Brace 6"/>
          <p:cNvSpPr/>
          <p:nvPr/>
        </p:nvSpPr>
        <p:spPr>
          <a:xfrm rot="5400000">
            <a:off x="6523702" y="5378253"/>
            <a:ext cx="417870" cy="1873032"/>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TextBox 7"/>
          <p:cNvSpPr txBox="1"/>
          <p:nvPr/>
        </p:nvSpPr>
        <p:spPr>
          <a:xfrm>
            <a:off x="4454006" y="6518413"/>
            <a:ext cx="2934929" cy="400110"/>
          </a:xfrm>
          <a:prstGeom prst="rect">
            <a:avLst/>
          </a:prstGeom>
          <a:noFill/>
        </p:spPr>
        <p:txBody>
          <a:bodyPr wrap="square" rtlCol="0">
            <a:spAutoFit/>
          </a:bodyPr>
          <a:lstStyle/>
          <a:p>
            <a:r>
              <a:rPr lang="en-IN" sz="2000" dirty="0" smtClean="0"/>
              <a:t>4 bits - Opcode</a:t>
            </a:r>
            <a:endParaRPr lang="en-IN" sz="2000" dirty="0"/>
          </a:p>
        </p:txBody>
      </p:sp>
      <p:sp>
        <p:nvSpPr>
          <p:cNvPr id="9" name="TextBox 8"/>
          <p:cNvSpPr txBox="1"/>
          <p:nvPr/>
        </p:nvSpPr>
        <p:spPr>
          <a:xfrm>
            <a:off x="6518786" y="6518413"/>
            <a:ext cx="3288891" cy="400110"/>
          </a:xfrm>
          <a:prstGeom prst="rect">
            <a:avLst/>
          </a:prstGeom>
          <a:noFill/>
        </p:spPr>
        <p:txBody>
          <a:bodyPr wrap="square" rtlCol="0">
            <a:spAutoFit/>
          </a:bodyPr>
          <a:lstStyle/>
          <a:p>
            <a:r>
              <a:rPr lang="en-IN" sz="2000" dirty="0" smtClean="0"/>
              <a:t>12 bits instruction code</a:t>
            </a:r>
            <a:endParaRPr lang="en-IN" sz="2000" dirty="0"/>
          </a:p>
        </p:txBody>
      </p:sp>
    </p:spTree>
    <p:extLst>
      <p:ext uri="{BB962C8B-B14F-4D97-AF65-F5344CB8AC3E}">
        <p14:creationId xmlns:p14="http://schemas.microsoft.com/office/powerpoint/2010/main" val="29450300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93168"/>
            <a:ext cx="8911687" cy="1280890"/>
          </a:xfrm>
        </p:spPr>
        <p:txBody>
          <a:bodyPr/>
          <a:lstStyle/>
          <a:p>
            <a:r>
              <a:rPr lang="en-IN" b="1" dirty="0" smtClean="0"/>
              <a:t>ASSEMBLY	LANGUAGE</a:t>
            </a:r>
            <a:r>
              <a:rPr lang="en-IN" dirty="0"/>
              <a:t/>
            </a:r>
            <a:br>
              <a:rPr lang="en-IN" dirty="0"/>
            </a:br>
            <a:endParaRPr lang="en-IN" dirty="0"/>
          </a:p>
        </p:txBody>
      </p:sp>
      <p:sp>
        <p:nvSpPr>
          <p:cNvPr id="3" name="Content Placeholder 2"/>
          <p:cNvSpPr>
            <a:spLocks noGrp="1"/>
          </p:cNvSpPr>
          <p:nvPr>
            <p:ph idx="1"/>
          </p:nvPr>
        </p:nvSpPr>
        <p:spPr>
          <a:xfrm>
            <a:off x="1902543" y="634186"/>
            <a:ext cx="9910915" cy="5471651"/>
          </a:xfrm>
        </p:spPr>
        <p:txBody>
          <a:bodyPr>
            <a:noAutofit/>
          </a:bodyPr>
          <a:lstStyle/>
          <a:p>
            <a:r>
              <a:rPr lang="en-US" dirty="0" smtClean="0"/>
              <a:t>Assembly</a:t>
            </a:r>
            <a:r>
              <a:rPr lang="en-US" dirty="0"/>
              <a:t>	language	</a:t>
            </a:r>
            <a:r>
              <a:rPr lang="en-US" dirty="0" smtClean="0"/>
              <a:t>relies</a:t>
            </a:r>
            <a:r>
              <a:rPr lang="en-US" dirty="0"/>
              <a:t>	on software	tools	to	automate	some	of	the	tasks	of	the	</a:t>
            </a:r>
            <a:r>
              <a:rPr lang="en-US" dirty="0" smtClean="0"/>
              <a:t>programmer</a:t>
            </a:r>
          </a:p>
          <a:p>
            <a:r>
              <a:rPr lang="en-US" dirty="0"/>
              <a:t>A	program called	an	assembler	translates	the	symbolic	assembly	language	code	to	binary machine	code.</a:t>
            </a:r>
          </a:p>
          <a:p>
            <a:r>
              <a:rPr lang="en-US" dirty="0"/>
              <a:t>	Programmers	also	</a:t>
            </a:r>
            <a:r>
              <a:rPr lang="en-US" dirty="0" smtClean="0"/>
              <a:t> used</a:t>
            </a:r>
            <a:r>
              <a:rPr lang="en-US" dirty="0"/>
              <a:t>	a	pair	of	new	input	devices	–	a	</a:t>
            </a:r>
            <a:r>
              <a:rPr lang="en-US" b="1" dirty="0">
                <a:solidFill>
                  <a:srgbClr val="FF0000"/>
                </a:solidFill>
              </a:rPr>
              <a:t>keypunch	machine</a:t>
            </a:r>
            <a:r>
              <a:rPr lang="en-US" dirty="0"/>
              <a:t>	to type	their	assembly	language	codes	and	</a:t>
            </a:r>
            <a:r>
              <a:rPr lang="en-US" dirty="0" smtClean="0"/>
              <a:t> a</a:t>
            </a:r>
            <a:r>
              <a:rPr lang="en-US" dirty="0"/>
              <a:t>	</a:t>
            </a:r>
            <a:r>
              <a:rPr lang="en-US" b="1" dirty="0">
                <a:solidFill>
                  <a:srgbClr val="FF0000"/>
                </a:solidFill>
              </a:rPr>
              <a:t>card	reader</a:t>
            </a:r>
            <a:r>
              <a:rPr lang="en-US" dirty="0"/>
              <a:t>	to	read	the	</a:t>
            </a:r>
            <a:r>
              <a:rPr lang="en-US" dirty="0" smtClean="0"/>
              <a:t>resulting punched</a:t>
            </a:r>
            <a:r>
              <a:rPr lang="en-US" dirty="0"/>
              <a:t>	cards	into	memory	for	the	assembler.	</a:t>
            </a:r>
            <a:endParaRPr lang="en-US" dirty="0" smtClean="0"/>
          </a:p>
          <a:p>
            <a:pPr marL="0" indent="0">
              <a:buNone/>
            </a:pPr>
            <a:r>
              <a:rPr lang="en-US" sz="1600" dirty="0"/>
              <a:t>ORIG	x3000;</a:t>
            </a:r>
          </a:p>
          <a:p>
            <a:pPr marL="0" indent="0">
              <a:buNone/>
            </a:pPr>
            <a:r>
              <a:rPr lang="en-US" sz="1600" dirty="0"/>
              <a:t>LD		R1,	FIRST;</a:t>
            </a:r>
          </a:p>
          <a:p>
            <a:pPr marL="0" indent="0">
              <a:buNone/>
            </a:pPr>
            <a:r>
              <a:rPr lang="en-US" sz="1600" dirty="0"/>
              <a:t>LD		R2,	SECOND;</a:t>
            </a:r>
          </a:p>
          <a:p>
            <a:pPr marL="0" indent="0">
              <a:buNone/>
            </a:pPr>
            <a:r>
              <a:rPr lang="en-US" sz="1600" dirty="0"/>
              <a:t>ADD	R3,	R2,	R1;</a:t>
            </a:r>
          </a:p>
          <a:p>
            <a:pPr marL="0" indent="0">
              <a:buNone/>
            </a:pPr>
            <a:r>
              <a:rPr lang="en-US" sz="1600" dirty="0"/>
              <a:t>ST		R3,	SUM;</a:t>
            </a:r>
          </a:p>
          <a:p>
            <a:pPr marL="0" indent="0">
              <a:buNone/>
            </a:pPr>
            <a:r>
              <a:rPr lang="en-US" sz="1600" dirty="0"/>
              <a:t>HALT;</a:t>
            </a:r>
          </a:p>
          <a:p>
            <a:pPr marL="0" indent="0">
              <a:buNone/>
            </a:pPr>
            <a:r>
              <a:rPr lang="en-US" sz="1600" dirty="0"/>
              <a:t>FIRST		.FILL	#5		;</a:t>
            </a:r>
          </a:p>
          <a:p>
            <a:pPr marL="0" indent="0">
              <a:buNone/>
            </a:pPr>
            <a:r>
              <a:rPr lang="en-US" sz="1600" dirty="0"/>
              <a:t>SECOND	.FILL	#6		;</a:t>
            </a:r>
          </a:p>
          <a:p>
            <a:pPr marL="0" indent="0">
              <a:buNone/>
            </a:pPr>
            <a:r>
              <a:rPr lang="en-US" sz="1600" dirty="0"/>
              <a:t>SUM				.BLKW	#1		;</a:t>
            </a:r>
          </a:p>
          <a:p>
            <a:pPr marL="0" indent="0">
              <a:buNone/>
            </a:pPr>
            <a:r>
              <a:rPr lang="en-US" sz="1600" dirty="0"/>
              <a:t>.END		;</a:t>
            </a:r>
            <a:endParaRPr lang="en-IN" sz="1600" dirty="0"/>
          </a:p>
        </p:txBody>
      </p:sp>
      <p:sp>
        <p:nvSpPr>
          <p:cNvPr id="4" name="TextBox 3"/>
          <p:cNvSpPr txBox="1"/>
          <p:nvPr/>
        </p:nvSpPr>
        <p:spPr>
          <a:xfrm>
            <a:off x="6459792" y="3399176"/>
            <a:ext cx="5353665" cy="2246769"/>
          </a:xfrm>
          <a:prstGeom prst="rect">
            <a:avLst/>
          </a:prstGeom>
          <a:noFill/>
        </p:spPr>
        <p:txBody>
          <a:bodyPr wrap="square" rtlCol="0">
            <a:spAutoFit/>
          </a:bodyPr>
          <a:lstStyle/>
          <a:p>
            <a:r>
              <a:rPr lang="en-US" sz="2800" dirty="0"/>
              <a:t>	</a:t>
            </a:r>
            <a:r>
              <a:rPr lang="en-US" sz="2800" b="1" dirty="0" smtClean="0">
                <a:solidFill>
                  <a:srgbClr val="FF0000"/>
                </a:solidFill>
              </a:rPr>
              <a:t>DISADVANTAGE</a:t>
            </a:r>
          </a:p>
          <a:p>
            <a:pPr marL="285750" indent="-285750">
              <a:buFont typeface="Arial" panose="020B0604020202020204" pitchFamily="34" charset="0"/>
              <a:buChar char="•"/>
            </a:pPr>
            <a:r>
              <a:rPr lang="en-US" sz="2800" dirty="0"/>
              <a:t>	</a:t>
            </a:r>
            <a:r>
              <a:rPr lang="en-US" sz="2800" dirty="0" smtClean="0"/>
              <a:t>Abstract</a:t>
            </a:r>
            <a:r>
              <a:rPr lang="en-US" sz="2800" dirty="0"/>
              <a:t>	mathematical	</a:t>
            </a:r>
            <a:r>
              <a:rPr lang="en-US" sz="2800" dirty="0" smtClean="0"/>
              <a:t>idea</a:t>
            </a:r>
          </a:p>
          <a:p>
            <a:pPr marL="285750" indent="-285750">
              <a:buFont typeface="Arial" panose="020B0604020202020204" pitchFamily="34" charset="0"/>
              <a:buChar char="•"/>
            </a:pPr>
            <a:r>
              <a:rPr lang="en-IN" sz="2800" dirty="0" smtClean="0"/>
              <a:t>   Computer</a:t>
            </a:r>
            <a:r>
              <a:rPr lang="en-IN" sz="2800" dirty="0"/>
              <a:t>	hardware	architecture</a:t>
            </a:r>
          </a:p>
        </p:txBody>
      </p:sp>
    </p:spTree>
    <p:extLst>
      <p:ext uri="{BB962C8B-B14F-4D97-AF65-F5344CB8AC3E}">
        <p14:creationId xmlns:p14="http://schemas.microsoft.com/office/powerpoint/2010/main" val="8577396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FORTRAN	AND	ALGEBRAIC	NOTATION</a:t>
            </a:r>
            <a:r>
              <a:rPr lang="en-IN" dirty="0"/>
              <a:t/>
            </a:r>
            <a:br>
              <a:rPr lang="en-IN" dirty="0"/>
            </a:br>
            <a:endParaRPr lang="en-IN" dirty="0"/>
          </a:p>
        </p:txBody>
      </p:sp>
      <p:sp>
        <p:nvSpPr>
          <p:cNvPr id="3" name="Content Placeholder 2"/>
          <p:cNvSpPr>
            <a:spLocks noGrp="1"/>
          </p:cNvSpPr>
          <p:nvPr>
            <p:ph idx="1"/>
          </p:nvPr>
        </p:nvSpPr>
        <p:spPr>
          <a:xfrm>
            <a:off x="1725561" y="1519084"/>
            <a:ext cx="9779051" cy="5176684"/>
          </a:xfrm>
        </p:spPr>
        <p:txBody>
          <a:bodyPr>
            <a:normAutofit/>
          </a:bodyPr>
          <a:lstStyle/>
          <a:p>
            <a:r>
              <a:rPr lang="en-US" sz="3200" dirty="0"/>
              <a:t>Unlike	assembly	</a:t>
            </a:r>
            <a:r>
              <a:rPr lang="en-US" sz="3200" dirty="0" smtClean="0"/>
              <a:t> language</a:t>
            </a:r>
            <a:r>
              <a:rPr lang="en-US" sz="3200" dirty="0"/>
              <a:t>,	high-level	languages	(Java,	Python,	C,	…)	support notations	closer	to	the	abstractions,	such	as	algebraic	expressions,	used	in mathematics	and	</a:t>
            </a:r>
            <a:r>
              <a:rPr lang="en-US" sz="3200" dirty="0" smtClean="0"/>
              <a:t> science.</a:t>
            </a:r>
          </a:p>
          <a:p>
            <a:pPr marL="0" indent="0">
              <a:buNone/>
            </a:pPr>
            <a:r>
              <a:rPr lang="en-US" sz="3200" dirty="0" smtClean="0"/>
              <a:t>			</a:t>
            </a:r>
            <a:r>
              <a:rPr lang="en-US" sz="3200" dirty="0" err="1" smtClean="0"/>
              <a:t>int</a:t>
            </a:r>
            <a:r>
              <a:rPr lang="en-US" sz="3200" dirty="0"/>
              <a:t>	first	=	5;</a:t>
            </a:r>
          </a:p>
          <a:p>
            <a:pPr marL="0" indent="0">
              <a:buNone/>
            </a:pPr>
            <a:r>
              <a:rPr lang="en-US" sz="3200" dirty="0" smtClean="0"/>
              <a:t>			</a:t>
            </a:r>
            <a:r>
              <a:rPr lang="en-US" sz="3200" dirty="0" err="1" smtClean="0"/>
              <a:t>int</a:t>
            </a:r>
            <a:r>
              <a:rPr lang="en-US" sz="3200" dirty="0"/>
              <a:t>	second	=	6;</a:t>
            </a:r>
          </a:p>
          <a:p>
            <a:pPr marL="0" indent="0">
              <a:buNone/>
            </a:pPr>
            <a:r>
              <a:rPr lang="en-US" sz="3200" dirty="0" smtClean="0"/>
              <a:t>			</a:t>
            </a:r>
            <a:r>
              <a:rPr lang="en-US" sz="3200" dirty="0" err="1" smtClean="0"/>
              <a:t>int</a:t>
            </a:r>
            <a:r>
              <a:rPr lang="en-US" sz="3200" dirty="0"/>
              <a:t>	sum	=	first	+	second;</a:t>
            </a:r>
          </a:p>
          <a:p>
            <a:r>
              <a:rPr lang="en-US" sz="3200" dirty="0" smtClean="0"/>
              <a:t>FORTRAN - </a:t>
            </a:r>
            <a:r>
              <a:rPr lang="en-US" sz="3200" dirty="0" err="1" smtClean="0"/>
              <a:t>FORmula</a:t>
            </a:r>
            <a:r>
              <a:rPr lang="en-US" sz="3200" dirty="0"/>
              <a:t>	</a:t>
            </a:r>
            <a:r>
              <a:rPr lang="en-US" sz="3200" dirty="0" err="1"/>
              <a:t>TRANslation</a:t>
            </a:r>
            <a:r>
              <a:rPr lang="en-US" sz="3200" dirty="0"/>
              <a:t>	language</a:t>
            </a:r>
            <a:endParaRPr lang="en-IN" sz="3200" dirty="0"/>
          </a:p>
        </p:txBody>
      </p:sp>
    </p:spTree>
    <p:extLst>
      <p:ext uri="{BB962C8B-B14F-4D97-AF65-F5344CB8AC3E}">
        <p14:creationId xmlns:p14="http://schemas.microsoft.com/office/powerpoint/2010/main" val="11208031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5781" y="624110"/>
            <a:ext cx="9498831" cy="1280890"/>
          </a:xfrm>
        </p:spPr>
        <p:txBody>
          <a:bodyPr>
            <a:normAutofit fontScale="90000"/>
          </a:bodyPr>
          <a:lstStyle/>
          <a:p>
            <a:r>
              <a:rPr lang="en-US" b="1" dirty="0" smtClean="0"/>
              <a:t>STRUCTURED	ABSTRACTIONS	AND 	MACHINE	INDEPENDENCE</a:t>
            </a:r>
            <a:br>
              <a:rPr lang="en-US" b="1" dirty="0" smtClean="0"/>
            </a:br>
            <a:endParaRPr lang="en-IN" b="1" dirty="0"/>
          </a:p>
        </p:txBody>
      </p:sp>
      <p:sp>
        <p:nvSpPr>
          <p:cNvPr id="3" name="Content Placeholder 2"/>
          <p:cNvSpPr>
            <a:spLocks noGrp="1"/>
          </p:cNvSpPr>
          <p:nvPr>
            <p:ph idx="1"/>
          </p:nvPr>
        </p:nvSpPr>
        <p:spPr>
          <a:xfrm>
            <a:off x="2123768" y="1592826"/>
            <a:ext cx="9380844" cy="4318396"/>
          </a:xfrm>
        </p:spPr>
        <p:txBody>
          <a:bodyPr>
            <a:noAutofit/>
          </a:bodyPr>
          <a:lstStyle/>
          <a:p>
            <a:r>
              <a:rPr lang="en-IN" sz="3200" dirty="0" smtClean="0"/>
              <a:t>Higher level of abstraction and Portability</a:t>
            </a:r>
          </a:p>
          <a:p>
            <a:r>
              <a:rPr lang="en-IN" sz="3200" dirty="0" smtClean="0"/>
              <a:t>ALGOL – Algorithm -</a:t>
            </a:r>
            <a:r>
              <a:rPr lang="en-US" sz="3200" dirty="0"/>
              <a:t>	the	language	included	</a:t>
            </a:r>
            <a:r>
              <a:rPr lang="en-US" sz="3200" dirty="0" smtClean="0"/>
              <a:t>notations </a:t>
            </a:r>
            <a:r>
              <a:rPr lang="en-US" sz="3200" dirty="0"/>
              <a:t>	for structured	control	statements	for	sequencing,	loops,	and	selection. Finally,	support for	procedures,	including	</a:t>
            </a:r>
            <a:r>
              <a:rPr lang="en-US" sz="3200" dirty="0" smtClean="0"/>
              <a:t> recursive</a:t>
            </a:r>
            <a:r>
              <a:rPr lang="en-US" sz="3200" dirty="0"/>
              <a:t>	procedures,	was	provided.</a:t>
            </a:r>
          </a:p>
          <a:p>
            <a:r>
              <a:rPr lang="en-US" sz="3200" dirty="0"/>
              <a:t>	</a:t>
            </a:r>
            <a:r>
              <a:rPr lang="en-US" sz="3200" dirty="0" smtClean="0"/>
              <a:t>ALGOL and ALGOL compiler</a:t>
            </a:r>
          </a:p>
          <a:p>
            <a:r>
              <a:rPr lang="en-US" sz="3200" dirty="0" smtClean="0"/>
              <a:t>Pascal and Ada</a:t>
            </a:r>
            <a:endParaRPr lang="en-IN" sz="3200" dirty="0"/>
          </a:p>
        </p:txBody>
      </p:sp>
    </p:spTree>
    <p:extLst>
      <p:ext uri="{BB962C8B-B14F-4D97-AF65-F5344CB8AC3E}">
        <p14:creationId xmlns:p14="http://schemas.microsoft.com/office/powerpoint/2010/main" val="21107077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4719" y="343893"/>
            <a:ext cx="8911687" cy="1280890"/>
          </a:xfrm>
        </p:spPr>
        <p:txBody>
          <a:bodyPr>
            <a:normAutofit fontScale="90000"/>
          </a:bodyPr>
          <a:lstStyle/>
          <a:p>
            <a:r>
              <a:rPr lang="en-US" b="1" dirty="0" smtClean="0"/>
              <a:t>COMPUTATION	WITHOUT	THE	VON	NEUMANN	ARCHITECTURE</a:t>
            </a:r>
            <a:r>
              <a:rPr lang="en-IN" dirty="0"/>
              <a:t/>
            </a:r>
            <a:br>
              <a:rPr lang="en-IN" dirty="0"/>
            </a:br>
            <a:endParaRPr lang="en-IN" dirty="0"/>
          </a:p>
        </p:txBody>
      </p:sp>
      <p:sp>
        <p:nvSpPr>
          <p:cNvPr id="3" name="Content Placeholder 2"/>
          <p:cNvSpPr>
            <a:spLocks noGrp="1"/>
          </p:cNvSpPr>
          <p:nvPr>
            <p:ph idx="1"/>
          </p:nvPr>
        </p:nvSpPr>
        <p:spPr>
          <a:xfrm>
            <a:off x="427703" y="1794389"/>
            <a:ext cx="11764297" cy="4458929"/>
          </a:xfrm>
        </p:spPr>
        <p:txBody>
          <a:bodyPr>
            <a:noAutofit/>
          </a:bodyPr>
          <a:lstStyle/>
          <a:p>
            <a:pPr algn="just"/>
            <a:r>
              <a:rPr lang="en-US" sz="2800" dirty="0"/>
              <a:t>von	Neumann	architecture : consists	of	an	area	of	memory	where	both	programs	</a:t>
            </a:r>
            <a:r>
              <a:rPr lang="en-US" sz="2800" dirty="0" smtClean="0"/>
              <a:t>and </a:t>
            </a:r>
            <a:r>
              <a:rPr lang="en-US" sz="2800" dirty="0"/>
              <a:t>	data	are	stored	</a:t>
            </a:r>
            <a:r>
              <a:rPr lang="en-US" sz="2800" dirty="0" smtClean="0"/>
              <a:t>and </a:t>
            </a:r>
            <a:r>
              <a:rPr lang="en-US" sz="2800" dirty="0"/>
              <a:t>	a separate	central	processing	unit	that	</a:t>
            </a:r>
            <a:r>
              <a:rPr lang="en-US" sz="2800" dirty="0" smtClean="0"/>
              <a:t> sequentially</a:t>
            </a:r>
            <a:r>
              <a:rPr lang="en-US" sz="2800" dirty="0"/>
              <a:t>	executes	</a:t>
            </a:r>
            <a:r>
              <a:rPr lang="en-US" sz="2800" dirty="0" smtClean="0"/>
              <a:t> instructions</a:t>
            </a:r>
            <a:r>
              <a:rPr lang="en-US" sz="2800" dirty="0"/>
              <a:t>	fetched from	memory</a:t>
            </a:r>
            <a:r>
              <a:rPr lang="en-US" sz="2800" dirty="0" smtClean="0"/>
              <a:t>.</a:t>
            </a:r>
          </a:p>
          <a:p>
            <a:pPr algn="just"/>
            <a:r>
              <a:rPr lang="en-US" sz="2800" dirty="0"/>
              <a:t>	relied	upon	</a:t>
            </a:r>
            <a:r>
              <a:rPr lang="en-US" sz="2800" dirty="0" smtClean="0"/>
              <a:t> changes</a:t>
            </a:r>
            <a:r>
              <a:rPr lang="en-US" sz="2800" dirty="0"/>
              <a:t>	to	the	values	of	</a:t>
            </a:r>
            <a:r>
              <a:rPr lang="en-US" sz="2800" dirty="0" smtClean="0"/>
              <a:t>variables</a:t>
            </a:r>
          </a:p>
          <a:p>
            <a:pPr algn="just"/>
            <a:r>
              <a:rPr lang="en-US" sz="2800" dirty="0"/>
              <a:t>	single-processor	model	of	computation Vs 	multiple	</a:t>
            </a:r>
            <a:r>
              <a:rPr lang="en-US" sz="2800" dirty="0" smtClean="0"/>
              <a:t>CPUs</a:t>
            </a:r>
          </a:p>
          <a:p>
            <a:pPr algn="just"/>
            <a:r>
              <a:rPr lang="en-US" sz="2800" dirty="0" smtClean="0"/>
              <a:t>Programming </a:t>
            </a:r>
            <a:r>
              <a:rPr lang="en-US" sz="2800" dirty="0"/>
              <a:t>languages	need	not	be	based	on	any	particular	model	of	hardware,	but	need	only </a:t>
            </a:r>
            <a:r>
              <a:rPr lang="en-US" sz="2800" dirty="0" smtClean="0"/>
              <a:t>support </a:t>
            </a:r>
            <a:r>
              <a:rPr lang="en-US" sz="2800" dirty="0"/>
              <a:t>	models	of	computation	suitable	for	various	styles	of	problem	solving</a:t>
            </a:r>
          </a:p>
          <a:p>
            <a:pPr algn="just"/>
            <a:endParaRPr lang="en-IN" sz="2800" dirty="0"/>
          </a:p>
        </p:txBody>
      </p:sp>
    </p:spTree>
    <p:extLst>
      <p:ext uri="{BB962C8B-B14F-4D97-AF65-F5344CB8AC3E}">
        <p14:creationId xmlns:p14="http://schemas.microsoft.com/office/powerpoint/2010/main" val="3718021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208" y="0"/>
            <a:ext cx="10515600" cy="631571"/>
          </a:xfrm>
        </p:spPr>
        <p:txBody>
          <a:bodyPr>
            <a:normAutofit/>
          </a:bodyPr>
          <a:lstStyle/>
          <a:p>
            <a:r>
              <a:rPr lang="en-US" sz="3200" b="1" dirty="0">
                <a:latin typeface="Times New Roman" panose="02020603050405020304" pitchFamily="18" charset="0"/>
                <a:cs typeface="Times New Roman" panose="02020603050405020304" pitchFamily="18" charset="0"/>
              </a:rPr>
              <a:t>Structured </a:t>
            </a:r>
            <a:r>
              <a:rPr lang="en-US" sz="3200" b="1" dirty="0" smtClean="0">
                <a:latin typeface="Times New Roman" panose="02020603050405020304" pitchFamily="18" charset="0"/>
                <a:cs typeface="Times New Roman" panose="02020603050405020304" pitchFamily="18" charset="0"/>
              </a:rPr>
              <a:t>Programming Paradigm</a:t>
            </a:r>
            <a:endParaRPr lang="en-US" sz="3200" dirty="0"/>
          </a:p>
        </p:txBody>
      </p:sp>
      <p:sp>
        <p:nvSpPr>
          <p:cNvPr id="3" name="Content Placeholder 2"/>
          <p:cNvSpPr>
            <a:spLocks noGrp="1"/>
          </p:cNvSpPr>
          <p:nvPr>
            <p:ph idx="1"/>
          </p:nvPr>
        </p:nvSpPr>
        <p:spPr>
          <a:xfrm>
            <a:off x="1816611" y="875899"/>
            <a:ext cx="10515600" cy="5598053"/>
          </a:xfrm>
        </p:spPr>
        <p:txBody>
          <a:bodyPr>
            <a:normAutofit fontScale="85000" lnSpcReduction="20000"/>
          </a:bodyPr>
          <a:lstStyle/>
          <a:p>
            <a:pPr marL="0" indent="0">
              <a:buNone/>
            </a:pPr>
            <a:r>
              <a:rPr lang="en-US" sz="2600" b="1" dirty="0" smtClean="0">
                <a:latin typeface="Times New Roman" panose="02020603050405020304" pitchFamily="18" charset="0"/>
                <a:cs typeface="Times New Roman" panose="02020603050405020304" pitchFamily="18" charset="0"/>
              </a:rPr>
              <a:t>Unit-I (15 Session)</a:t>
            </a:r>
          </a:p>
          <a:p>
            <a:pPr marL="0" indent="0">
              <a:buNone/>
            </a:pPr>
            <a:r>
              <a:rPr lang="en-US" sz="2600" b="1" dirty="0" smtClean="0">
                <a:latin typeface="Times New Roman" panose="02020603050405020304" pitchFamily="18" charset="0"/>
                <a:cs typeface="Times New Roman" panose="02020603050405020304" pitchFamily="18" charset="0"/>
              </a:rPr>
              <a:t>Session 1-5 cover the following topics:- </a:t>
            </a:r>
          </a:p>
          <a:p>
            <a:pPr marL="0" indent="0">
              <a:buNone/>
            </a:pPr>
            <a:endParaRPr lang="en-US" sz="2600" dirty="0" smtClean="0">
              <a:latin typeface="Times New Roman" panose="02020603050405020304" pitchFamily="18" charset="0"/>
              <a:cs typeface="Times New Roman" panose="02020603050405020304" pitchFamily="18" charset="0"/>
            </a:endParaRPr>
          </a:p>
          <a:p>
            <a:pPr lvl="1"/>
            <a:r>
              <a:rPr lang="en-US" sz="2600" dirty="0" smtClean="0">
                <a:latin typeface="Times New Roman" panose="02020603050405020304" pitchFamily="18" charset="0"/>
                <a:cs typeface="Times New Roman" panose="02020603050405020304" pitchFamily="18" charset="0"/>
              </a:rPr>
              <a:t>Structured Programming Paradigm</a:t>
            </a:r>
          </a:p>
          <a:p>
            <a:pPr lvl="1"/>
            <a:r>
              <a:rPr lang="en-US" sz="2600" dirty="0" smtClean="0">
                <a:latin typeface="Times New Roman" panose="02020603050405020304" pitchFamily="18" charset="0"/>
                <a:cs typeface="Times New Roman" panose="02020603050405020304" pitchFamily="18" charset="0"/>
              </a:rPr>
              <a:t>Programming Language Theorem</a:t>
            </a:r>
          </a:p>
          <a:p>
            <a:pPr lvl="1"/>
            <a:r>
              <a:rPr lang="en-US" sz="2600" dirty="0">
                <a:latin typeface="Times New Roman" panose="02020603050405020304" pitchFamily="18" charset="0"/>
                <a:cs typeface="Times New Roman" panose="02020603050405020304" pitchFamily="18" charset="0"/>
              </a:rPr>
              <a:t>Böhm-Jacopini </a:t>
            </a:r>
            <a:r>
              <a:rPr lang="en-US" sz="2600" dirty="0" smtClean="0">
                <a:latin typeface="Times New Roman" panose="02020603050405020304" pitchFamily="18" charset="0"/>
                <a:cs typeface="Times New Roman" panose="02020603050405020304" pitchFamily="18" charset="0"/>
              </a:rPr>
              <a:t>theorem</a:t>
            </a:r>
          </a:p>
          <a:p>
            <a:pPr lvl="1"/>
            <a:r>
              <a:rPr lang="en-US" sz="2600" dirty="0" smtClean="0">
                <a:latin typeface="Times New Roman" panose="02020603050405020304" pitchFamily="18" charset="0"/>
                <a:cs typeface="Times New Roman" panose="02020603050405020304" pitchFamily="18" charset="0"/>
              </a:rPr>
              <a:t>Sequence, Selection,Decision,Iteration and Recursion</a:t>
            </a:r>
          </a:p>
          <a:p>
            <a:pPr lvl="1"/>
            <a:r>
              <a:rPr lang="en-US" sz="2600" dirty="0" smtClean="0">
                <a:latin typeface="Times New Roman" panose="02020603050405020304" pitchFamily="18" charset="0"/>
                <a:cs typeface="Times New Roman" panose="02020603050405020304" pitchFamily="18" charset="0"/>
              </a:rPr>
              <a:t>Other Languages-   : C/C++/Java /C# /Ruby (introduction of each language)</a:t>
            </a:r>
          </a:p>
          <a:p>
            <a:pPr lvl="1"/>
            <a:r>
              <a:rPr lang="en-US" sz="2600" dirty="0" smtClean="0">
                <a:latin typeface="Times New Roman" panose="02020603050405020304" pitchFamily="18" charset="0"/>
                <a:cs typeface="Times New Roman" panose="02020603050405020304" pitchFamily="18" charset="0"/>
              </a:rPr>
              <a:t>Demo</a:t>
            </a:r>
            <a:r>
              <a:rPr lang="en-US" sz="2600" dirty="0">
                <a:latin typeface="Times New Roman" panose="02020603050405020304" pitchFamily="18" charset="0"/>
                <a:cs typeface="Times New Roman" panose="02020603050405020304" pitchFamily="18" charset="0"/>
              </a:rPr>
              <a:t>: Structured Programing in </a:t>
            </a:r>
            <a:r>
              <a:rPr lang="en-US" sz="2600" dirty="0" smtClean="0">
                <a:latin typeface="Times New Roman" panose="02020603050405020304" pitchFamily="18" charset="0"/>
                <a:cs typeface="Times New Roman" panose="02020603050405020304" pitchFamily="18" charset="0"/>
              </a:rPr>
              <a:t>Python</a:t>
            </a:r>
          </a:p>
          <a:p>
            <a:pPr lvl="1"/>
            <a:r>
              <a:rPr lang="en-US" sz="2600" dirty="0">
                <a:latin typeface="Times New Roman" panose="02020603050405020304" pitchFamily="18" charset="0"/>
                <a:cs typeface="Times New Roman" panose="02020603050405020304" pitchFamily="18" charset="0"/>
              </a:rPr>
              <a:t>Lab 1: Structured Programming </a:t>
            </a:r>
          </a:p>
          <a:p>
            <a:pPr marL="457200" lvl="1" indent="0">
              <a:buNone/>
            </a:pPr>
            <a:endParaRPr lang="en-US" sz="2600" b="1" dirty="0" smtClean="0">
              <a:latin typeface="Times New Roman" panose="02020603050405020304" pitchFamily="18" charset="0"/>
              <a:cs typeface="Times New Roman" panose="02020603050405020304" pitchFamily="18" charset="0"/>
            </a:endParaRPr>
          </a:p>
          <a:p>
            <a:pPr marL="457200" lvl="1" indent="0">
              <a:buNone/>
            </a:pPr>
            <a:r>
              <a:rPr lang="en-US" sz="2600" b="1" dirty="0" smtClean="0">
                <a:latin typeface="Times New Roman" panose="02020603050405020304" pitchFamily="18" charset="0"/>
                <a:cs typeface="Times New Roman" panose="02020603050405020304" pitchFamily="18" charset="0"/>
              </a:rPr>
              <a:t>Assignment : Comparative study of </a:t>
            </a:r>
            <a:r>
              <a:rPr lang="en-US" sz="2600" b="1" dirty="0">
                <a:latin typeface="Times New Roman" panose="02020603050405020304" pitchFamily="18" charset="0"/>
                <a:cs typeface="Times New Roman" panose="02020603050405020304" pitchFamily="18" charset="0"/>
              </a:rPr>
              <a:t>C/C++/Java /C# /Ruby</a:t>
            </a:r>
            <a:endParaRPr lang="en-US" sz="2600" b="1" dirty="0" smtClean="0">
              <a:latin typeface="Times New Roman" panose="02020603050405020304" pitchFamily="18" charset="0"/>
              <a:cs typeface="Times New Roman" panose="02020603050405020304" pitchFamily="18" charset="0"/>
            </a:endParaRPr>
          </a:p>
          <a:p>
            <a:pPr marL="457200" lvl="1" indent="0">
              <a:buNone/>
            </a:pPr>
            <a:endParaRPr lang="en-US" sz="1100" dirty="0">
              <a:latin typeface="Times New Roman" panose="02020603050405020304" pitchFamily="18" charset="0"/>
              <a:cs typeface="Times New Roman" panose="02020603050405020304" pitchFamily="18" charset="0"/>
            </a:endParaRPr>
          </a:p>
          <a:p>
            <a:pPr lvl="1">
              <a:lnSpc>
                <a:spcPct val="100000"/>
              </a:lnSpc>
              <a:spcBef>
                <a:spcPts val="1000"/>
              </a:spcBef>
            </a:pPr>
            <a:r>
              <a:rPr lang="en-US" b="1" dirty="0">
                <a:latin typeface="Times New Roman" panose="02020603050405020304" pitchFamily="18" charset="0"/>
                <a:cs typeface="Times New Roman" panose="02020603050405020304" pitchFamily="18" charset="0"/>
              </a:rPr>
              <a:t>TextBook:  </a:t>
            </a:r>
            <a:r>
              <a:rPr lang="en-US" dirty="0">
                <a:latin typeface="Times New Roman" panose="02020603050405020304" pitchFamily="18" charset="0"/>
                <a:cs typeface="Times New Roman" panose="02020603050405020304" pitchFamily="18" charset="0"/>
              </a:rPr>
              <a:t>Shalom, </a:t>
            </a:r>
            <a:r>
              <a:rPr lang="en-US" dirty="0" err="1">
                <a:latin typeface="Times New Roman" panose="02020603050405020304" pitchFamily="18" charset="0"/>
                <a:cs typeface="Times New Roman" panose="02020603050405020304" pitchFamily="18" charset="0"/>
              </a:rPr>
              <a:t>Elad</a:t>
            </a:r>
            <a:r>
              <a:rPr lang="en-US" dirty="0">
                <a:latin typeface="Times New Roman" panose="02020603050405020304" pitchFamily="18" charset="0"/>
                <a:cs typeface="Times New Roman" panose="02020603050405020304" pitchFamily="18" charset="0"/>
              </a:rPr>
              <a:t>. A Review of Programming Paradigms Throughout the History: With a Suggestion Toward a Future Approach, Kindle Edition</a:t>
            </a:r>
          </a:p>
          <a:p>
            <a:pPr lvl="1">
              <a:lnSpc>
                <a:spcPct val="100000"/>
              </a:lnSpc>
              <a:spcBef>
                <a:spcPts val="1000"/>
              </a:spcBef>
            </a:pPr>
            <a:endParaRPr lang="en-US"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71129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b="1" dirty="0" smtClean="0"/>
              <a:t>LANGUAGE	CATEGORIES</a:t>
            </a:r>
            <a:endParaRPr lang="en-IN" b="1" dirty="0"/>
          </a:p>
        </p:txBody>
      </p:sp>
      <p:sp>
        <p:nvSpPr>
          <p:cNvPr id="3" name="Content Placeholder 2"/>
          <p:cNvSpPr>
            <a:spLocks noGrp="1"/>
          </p:cNvSpPr>
          <p:nvPr>
            <p:ph idx="1"/>
          </p:nvPr>
        </p:nvSpPr>
        <p:spPr>
          <a:xfrm>
            <a:off x="1283110" y="1312605"/>
            <a:ext cx="10221502" cy="5294671"/>
          </a:xfrm>
        </p:spPr>
        <p:txBody>
          <a:bodyPr>
            <a:normAutofit/>
          </a:bodyPr>
          <a:lstStyle/>
          <a:p>
            <a:r>
              <a:rPr lang="en-US" sz="2400" dirty="0"/>
              <a:t>I</a:t>
            </a:r>
            <a:r>
              <a:rPr lang="en-US" sz="2400" dirty="0" smtClean="0"/>
              <a:t>mperative</a:t>
            </a:r>
          </a:p>
          <a:p>
            <a:r>
              <a:rPr lang="en-US" sz="2400" dirty="0" smtClean="0"/>
              <a:t>Functional</a:t>
            </a:r>
          </a:p>
          <a:p>
            <a:r>
              <a:rPr lang="en-US" sz="2400" dirty="0" smtClean="0"/>
              <a:t>Logic</a:t>
            </a:r>
          </a:p>
          <a:p>
            <a:r>
              <a:rPr lang="en-US" sz="2400" dirty="0" smtClean="0"/>
              <a:t>Object-oriented</a:t>
            </a:r>
            <a:r>
              <a:rPr lang="en-US" sz="2400" dirty="0"/>
              <a:t>.</a:t>
            </a:r>
            <a:endParaRPr lang="en-IN" sz="2400" dirty="0"/>
          </a:p>
        </p:txBody>
      </p:sp>
      <p:sp>
        <p:nvSpPr>
          <p:cNvPr id="4" name="TextBox 3"/>
          <p:cNvSpPr txBox="1"/>
          <p:nvPr/>
        </p:nvSpPr>
        <p:spPr>
          <a:xfrm>
            <a:off x="6105832" y="1578078"/>
            <a:ext cx="237449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IMPERATIVE</a:t>
            </a:r>
            <a:endParaRPr lang="en-IN" dirty="0"/>
          </a:p>
        </p:txBody>
      </p:sp>
      <p:sp>
        <p:nvSpPr>
          <p:cNvPr id="5" name="TextBox 4"/>
          <p:cNvSpPr txBox="1"/>
          <p:nvPr/>
        </p:nvSpPr>
        <p:spPr>
          <a:xfrm>
            <a:off x="9000561" y="1942034"/>
            <a:ext cx="289964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OBJECT ORIENTED</a:t>
            </a:r>
            <a:endParaRPr lang="en-IN" dirty="0"/>
          </a:p>
        </p:txBody>
      </p:sp>
      <p:cxnSp>
        <p:nvCxnSpPr>
          <p:cNvPr id="7" name="Straight Arrow Connector 6"/>
          <p:cNvCxnSpPr>
            <a:stCxn id="4" idx="2"/>
          </p:cNvCxnSpPr>
          <p:nvPr/>
        </p:nvCxnSpPr>
        <p:spPr>
          <a:xfrm>
            <a:off x="7293078" y="1947410"/>
            <a:ext cx="1740263" cy="265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2"/>
          </p:cNvCxnSpPr>
          <p:nvPr/>
        </p:nvCxnSpPr>
        <p:spPr>
          <a:xfrm flipH="1">
            <a:off x="6052595" y="1947410"/>
            <a:ext cx="1240483" cy="374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72439" y="1988201"/>
            <a:ext cx="237449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VISUAL LANGUAGE</a:t>
            </a:r>
          </a:p>
          <a:p>
            <a:r>
              <a:rPr lang="en-IN" dirty="0" err="1" smtClean="0"/>
              <a:t>Eg</a:t>
            </a:r>
            <a:r>
              <a:rPr lang="en-IN" dirty="0" smtClean="0"/>
              <a:t>: .NET</a:t>
            </a:r>
            <a:endParaRPr lang="en-IN" dirty="0"/>
          </a:p>
        </p:txBody>
      </p:sp>
      <p:sp>
        <p:nvSpPr>
          <p:cNvPr id="12" name="TextBox 11"/>
          <p:cNvSpPr txBox="1"/>
          <p:nvPr/>
        </p:nvSpPr>
        <p:spPr>
          <a:xfrm>
            <a:off x="5875170" y="4955134"/>
            <a:ext cx="2621091"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SCRIPTING LANGUAGE</a:t>
            </a:r>
          </a:p>
          <a:p>
            <a:r>
              <a:rPr lang="en-IN" dirty="0" err="1" smtClean="0"/>
              <a:t>Eg</a:t>
            </a:r>
            <a:r>
              <a:rPr lang="en-IN" dirty="0" smtClean="0"/>
              <a:t>: Perl</a:t>
            </a:r>
            <a:r>
              <a:rPr lang="en-IN" dirty="0"/>
              <a:t>,	JavaScript,	</a:t>
            </a:r>
            <a:r>
              <a:rPr lang="en-IN" dirty="0" smtClean="0"/>
              <a:t>Ruby</a:t>
            </a:r>
          </a:p>
          <a:p>
            <a:endParaRPr lang="en-IN" dirty="0"/>
          </a:p>
        </p:txBody>
      </p:sp>
      <p:cxnSp>
        <p:nvCxnSpPr>
          <p:cNvPr id="13" name="Straight Arrow Connector 12"/>
          <p:cNvCxnSpPr>
            <a:stCxn id="4" idx="2"/>
          </p:cNvCxnSpPr>
          <p:nvPr/>
        </p:nvCxnSpPr>
        <p:spPr>
          <a:xfrm flipH="1">
            <a:off x="5690748" y="1947410"/>
            <a:ext cx="1602330" cy="187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045920" y="2634532"/>
            <a:ext cx="28885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LOGIC PROGRAMMING</a:t>
            </a:r>
            <a:endParaRPr lang="en-IN" dirty="0"/>
          </a:p>
        </p:txBody>
      </p:sp>
      <p:sp>
        <p:nvSpPr>
          <p:cNvPr id="18" name="TextBox 17"/>
          <p:cNvSpPr txBox="1"/>
          <p:nvPr/>
        </p:nvSpPr>
        <p:spPr>
          <a:xfrm>
            <a:off x="1141168" y="3302545"/>
            <a:ext cx="4576123"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MARKUP  LANGUAGES</a:t>
            </a:r>
          </a:p>
          <a:p>
            <a:r>
              <a:rPr lang="en-IN" dirty="0" smtClean="0"/>
              <a:t>HTML - Hyper Text Mark-up Language</a:t>
            </a:r>
          </a:p>
          <a:p>
            <a:r>
              <a:rPr lang="en-IN" dirty="0" smtClean="0"/>
              <a:t>JSTL - Java</a:t>
            </a:r>
            <a:r>
              <a:rPr lang="en-IN" dirty="0"/>
              <a:t>	Server	Pages	Standard	Tag	Library	</a:t>
            </a:r>
            <a:endParaRPr lang="en-IN" dirty="0" smtClean="0"/>
          </a:p>
          <a:p>
            <a:r>
              <a:rPr lang="en-IN" dirty="0" smtClean="0"/>
              <a:t>XSTL - eXtensible</a:t>
            </a:r>
            <a:r>
              <a:rPr lang="en-IN" dirty="0"/>
              <a:t>	Stylesheet Language	</a:t>
            </a:r>
            <a:r>
              <a:rPr lang="en-IN" dirty="0" smtClean="0"/>
              <a:t>Transformations</a:t>
            </a:r>
            <a:endParaRPr lang="en-IN" dirty="0"/>
          </a:p>
        </p:txBody>
      </p:sp>
      <p:sp>
        <p:nvSpPr>
          <p:cNvPr id="19" name="TextBox 18"/>
          <p:cNvSpPr txBox="1"/>
          <p:nvPr/>
        </p:nvSpPr>
        <p:spPr>
          <a:xfrm>
            <a:off x="8818344" y="3307185"/>
            <a:ext cx="3241393"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SPECIAL-PURPOSE</a:t>
            </a:r>
          </a:p>
          <a:p>
            <a:r>
              <a:rPr lang="en-US" dirty="0" smtClean="0"/>
              <a:t>RPG - Report</a:t>
            </a:r>
            <a:r>
              <a:rPr lang="en-US" dirty="0"/>
              <a:t>	Program	Generator	(RPG</a:t>
            </a:r>
            <a:r>
              <a:rPr lang="en-US" dirty="0" smtClean="0"/>
              <a:t>),</a:t>
            </a:r>
          </a:p>
          <a:p>
            <a:r>
              <a:rPr lang="en-US" dirty="0" smtClean="0"/>
              <a:t>APT - Automatically</a:t>
            </a:r>
            <a:r>
              <a:rPr lang="en-US" dirty="0"/>
              <a:t>	Programmed	</a:t>
            </a:r>
            <a:r>
              <a:rPr lang="en-US" dirty="0" smtClean="0"/>
              <a:t>Tools GPSS - General</a:t>
            </a:r>
            <a:r>
              <a:rPr lang="en-US" dirty="0"/>
              <a:t>	Purpose	Simulation	</a:t>
            </a:r>
            <a:r>
              <a:rPr lang="en-US" dirty="0" smtClean="0"/>
              <a:t>System</a:t>
            </a:r>
            <a:endParaRPr lang="en-IN" dirty="0"/>
          </a:p>
        </p:txBody>
      </p:sp>
      <p:cxnSp>
        <p:nvCxnSpPr>
          <p:cNvPr id="24" name="Straight Arrow Connector 23"/>
          <p:cNvCxnSpPr>
            <a:stCxn id="4" idx="2"/>
          </p:cNvCxnSpPr>
          <p:nvPr/>
        </p:nvCxnSpPr>
        <p:spPr>
          <a:xfrm>
            <a:off x="7293078" y="1947410"/>
            <a:ext cx="1707483" cy="871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377757" y="2020983"/>
            <a:ext cx="1398015" cy="1938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7200865" y="1973465"/>
            <a:ext cx="107362" cy="3007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67000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2607" y="624110"/>
            <a:ext cx="10192006" cy="1280890"/>
          </a:xfrm>
        </p:spPr>
        <p:txBody>
          <a:bodyPr/>
          <a:lstStyle/>
          <a:p>
            <a:r>
              <a:rPr lang="en-US" b="1" dirty="0"/>
              <a:t>	</a:t>
            </a:r>
            <a:r>
              <a:rPr lang="en-US" b="1" dirty="0" smtClean="0"/>
              <a:t>IMPORTANCE	OF	VARIOUS	PROGRAMMING	 CONCEPTS</a:t>
            </a:r>
            <a:endParaRPr lang="en-IN" b="1" dirty="0"/>
          </a:p>
        </p:txBody>
      </p:sp>
      <p:sp>
        <p:nvSpPr>
          <p:cNvPr id="3" name="Content Placeholder 2"/>
          <p:cNvSpPr>
            <a:spLocks noGrp="1"/>
          </p:cNvSpPr>
          <p:nvPr>
            <p:ph idx="1"/>
          </p:nvPr>
        </p:nvSpPr>
        <p:spPr>
          <a:xfrm>
            <a:off x="1165123" y="2133600"/>
            <a:ext cx="10339489" cy="3777622"/>
          </a:xfrm>
        </p:spPr>
        <p:txBody>
          <a:bodyPr>
            <a:noAutofit/>
          </a:bodyPr>
          <a:lstStyle/>
          <a:p>
            <a:r>
              <a:rPr lang="en-US" sz="2800" dirty="0"/>
              <a:t>Increased	capacity	to	express	</a:t>
            </a:r>
            <a:r>
              <a:rPr lang="en-US" sz="2800" dirty="0" smtClean="0"/>
              <a:t>ideas</a:t>
            </a:r>
          </a:p>
          <a:p>
            <a:pPr lvl="1"/>
            <a:r>
              <a:rPr lang="en-US" sz="2400" dirty="0"/>
              <a:t>does	not directly	support	</a:t>
            </a:r>
            <a:r>
              <a:rPr lang="en-US" sz="2400" dirty="0" smtClean="0"/>
              <a:t>some</a:t>
            </a:r>
            <a:r>
              <a:rPr lang="en-US" sz="2400" dirty="0"/>
              <a:t>	features	and	constructs</a:t>
            </a:r>
            <a:endParaRPr lang="en-US" sz="2400" dirty="0" smtClean="0"/>
          </a:p>
          <a:p>
            <a:r>
              <a:rPr lang="en-US" sz="2800" dirty="0"/>
              <a:t>Improved	background	</a:t>
            </a:r>
            <a:r>
              <a:rPr lang="en-US" sz="2800" dirty="0" smtClean="0"/>
              <a:t>for </a:t>
            </a:r>
            <a:r>
              <a:rPr lang="en-US" sz="2800" dirty="0"/>
              <a:t>	choosing	appropriate	</a:t>
            </a:r>
            <a:r>
              <a:rPr lang="en-US" sz="2800" dirty="0" smtClean="0"/>
              <a:t>languages</a:t>
            </a:r>
          </a:p>
          <a:p>
            <a:r>
              <a:rPr lang="en-US" sz="2800" dirty="0"/>
              <a:t>Increased	ability	to	learn	new	</a:t>
            </a:r>
            <a:r>
              <a:rPr lang="en-US" sz="2800" dirty="0" smtClean="0"/>
              <a:t>languages</a:t>
            </a:r>
          </a:p>
          <a:p>
            <a:r>
              <a:rPr lang="en-US" sz="2800" dirty="0"/>
              <a:t>Better	</a:t>
            </a:r>
            <a:r>
              <a:rPr lang="en-US" sz="2800" dirty="0" smtClean="0"/>
              <a:t> understanding</a:t>
            </a:r>
            <a:r>
              <a:rPr lang="en-US" sz="2800" dirty="0"/>
              <a:t>	of	the	significance	of	</a:t>
            </a:r>
            <a:r>
              <a:rPr lang="en-US" sz="2800" dirty="0" smtClean="0"/>
              <a:t>implementation</a:t>
            </a:r>
          </a:p>
          <a:p>
            <a:r>
              <a:rPr lang="en-US" sz="2800" dirty="0" smtClean="0"/>
              <a:t>Better </a:t>
            </a:r>
            <a:r>
              <a:rPr lang="en-US" sz="2800" dirty="0"/>
              <a:t>	use	of	languages	that	are	already	</a:t>
            </a:r>
            <a:r>
              <a:rPr lang="en-US" sz="2800" dirty="0" smtClean="0"/>
              <a:t>known</a:t>
            </a:r>
          </a:p>
          <a:p>
            <a:r>
              <a:rPr lang="en-IN" sz="2800" dirty="0"/>
              <a:t>Overall	advancement	of	</a:t>
            </a:r>
            <a:r>
              <a:rPr lang="en-IN" sz="2800" dirty="0" smtClean="0"/>
              <a:t>computing – </a:t>
            </a:r>
            <a:r>
              <a:rPr lang="en-IN" sz="2000" dirty="0" smtClean="0"/>
              <a:t>ALGOL 60 &amp; FORTRAN</a:t>
            </a:r>
            <a:endParaRPr lang="en-IN" sz="2000" dirty="0"/>
          </a:p>
        </p:txBody>
      </p:sp>
    </p:spTree>
    <p:extLst>
      <p:ext uri="{BB962C8B-B14F-4D97-AF65-F5344CB8AC3E}">
        <p14:creationId xmlns:p14="http://schemas.microsoft.com/office/powerpoint/2010/main" val="41253152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93168"/>
            <a:ext cx="8911687" cy="1280890"/>
          </a:xfrm>
        </p:spPr>
        <p:txBody>
          <a:bodyPr>
            <a:normAutofit/>
          </a:bodyPr>
          <a:lstStyle/>
          <a:p>
            <a:r>
              <a:rPr lang="en-US" sz="4000" b="1" dirty="0" smtClean="0">
                <a:latin typeface="Times New Roman" panose="02020603050405020304" pitchFamily="18" charset="0"/>
                <a:cs typeface="Times New Roman" panose="02020603050405020304" pitchFamily="18" charset="0"/>
              </a:rPr>
              <a:t>Structured Programming</a:t>
            </a:r>
            <a:endParaRPr lang="en-US" sz="4000" dirty="0"/>
          </a:p>
        </p:txBody>
      </p:sp>
      <p:sp>
        <p:nvSpPr>
          <p:cNvPr id="3" name="Content Placeholder 2"/>
          <p:cNvSpPr>
            <a:spLocks noGrp="1"/>
          </p:cNvSpPr>
          <p:nvPr>
            <p:ph idx="1"/>
          </p:nvPr>
        </p:nvSpPr>
        <p:spPr>
          <a:xfrm>
            <a:off x="899652" y="1179871"/>
            <a:ext cx="10604960" cy="4731351"/>
          </a:xfrm>
        </p:spPr>
        <p:txBody>
          <a:bodyPr>
            <a:noAutofit/>
          </a:bodyPr>
          <a:lstStyle/>
          <a:p>
            <a:pPr algn="just">
              <a:lnSpc>
                <a:spcPct val="100000"/>
              </a:lnSpc>
              <a:spcBef>
                <a:spcPts val="0"/>
              </a:spcBef>
            </a:pPr>
            <a:r>
              <a:rPr lang="en-US" sz="3200" dirty="0" smtClean="0">
                <a:latin typeface="Times New Roman" panose="02020603050405020304" pitchFamily="18" charset="0"/>
                <a:cs typeface="Times New Roman" panose="02020603050405020304" pitchFamily="18" charset="0"/>
              </a:rPr>
              <a:t>Structured programming is a paradigm that is based on improving </a:t>
            </a:r>
            <a:r>
              <a:rPr lang="en-US" sz="3200" b="1" dirty="0" smtClean="0">
                <a:latin typeface="Times New Roman" panose="02020603050405020304" pitchFamily="18" charset="0"/>
                <a:cs typeface="Times New Roman" panose="02020603050405020304" pitchFamily="18" charset="0"/>
              </a:rPr>
              <a:t>clarity and quality of programs </a:t>
            </a:r>
            <a:r>
              <a:rPr lang="en-US" sz="3200" dirty="0" smtClean="0">
                <a:latin typeface="Times New Roman" panose="02020603050405020304" pitchFamily="18" charset="0"/>
                <a:cs typeface="Times New Roman" panose="02020603050405020304" pitchFamily="18" charset="0"/>
              </a:rPr>
              <a:t>by using subroutines, block structures and loops (for and while) </a:t>
            </a:r>
            <a:r>
              <a:rPr lang="en-US" sz="3200" b="1" dirty="0" smtClean="0">
                <a:latin typeface="Times New Roman" panose="02020603050405020304" pitchFamily="18" charset="0"/>
                <a:cs typeface="Times New Roman" panose="02020603050405020304" pitchFamily="18" charset="0"/>
              </a:rPr>
              <a:t>and discouraging the use of </a:t>
            </a:r>
            <a:r>
              <a:rPr lang="en-US" sz="3200" b="1" dirty="0" err="1" smtClean="0">
                <a:latin typeface="Times New Roman" panose="02020603050405020304" pitchFamily="18" charset="0"/>
                <a:cs typeface="Times New Roman" panose="02020603050405020304" pitchFamily="18" charset="0"/>
              </a:rPr>
              <a:t>goto</a:t>
            </a:r>
            <a:r>
              <a:rPr lang="en-US" sz="3200" b="1" dirty="0" smtClean="0">
                <a:latin typeface="Times New Roman" panose="02020603050405020304" pitchFamily="18" charset="0"/>
                <a:cs typeface="Times New Roman" panose="02020603050405020304" pitchFamily="18" charset="0"/>
              </a:rPr>
              <a:t> statement</a:t>
            </a:r>
            <a:r>
              <a:rPr lang="en-US" sz="3200" dirty="0" smtClean="0">
                <a:latin typeface="Times New Roman" panose="02020603050405020304" pitchFamily="18" charset="0"/>
                <a:cs typeface="Times New Roman" panose="02020603050405020304" pitchFamily="18" charset="0"/>
              </a:rPr>
              <a:t>.</a:t>
            </a:r>
          </a:p>
          <a:p>
            <a:pPr>
              <a:lnSpc>
                <a:spcPct val="100000"/>
              </a:lnSpc>
              <a:spcBef>
                <a:spcPts val="0"/>
              </a:spcBef>
            </a:pPr>
            <a:endParaRPr lang="en-US" sz="3200" dirty="0" smtClean="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sz="3200" dirty="0" smtClean="0">
                <a:latin typeface="Times New Roman" panose="02020603050405020304" pitchFamily="18" charset="0"/>
                <a:cs typeface="Times New Roman" panose="02020603050405020304" pitchFamily="18" charset="0"/>
              </a:rPr>
              <a:t>1. History</a:t>
            </a:r>
          </a:p>
          <a:p>
            <a:pPr marL="0" indent="0">
              <a:lnSpc>
                <a:spcPct val="100000"/>
              </a:lnSpc>
              <a:spcBef>
                <a:spcPts val="0"/>
              </a:spcBef>
              <a:buNone/>
            </a:pPr>
            <a:r>
              <a:rPr lang="en-US" sz="3200" dirty="0" smtClean="0">
                <a:latin typeface="Times New Roman" panose="02020603050405020304" pitchFamily="18" charset="0"/>
                <a:cs typeface="Times New Roman" panose="02020603050405020304" pitchFamily="18" charset="0"/>
              </a:rPr>
              <a:t>2. Overview</a:t>
            </a:r>
          </a:p>
          <a:p>
            <a:pPr marL="0" indent="0">
              <a:lnSpc>
                <a:spcPct val="100000"/>
              </a:lnSpc>
              <a:spcBef>
                <a:spcPts val="0"/>
              </a:spcBef>
              <a:buNone/>
            </a:pPr>
            <a:r>
              <a:rPr lang="en-US" sz="3200" dirty="0" smtClean="0">
                <a:latin typeface="Times New Roman" panose="02020603050405020304" pitchFamily="18" charset="0"/>
                <a:cs typeface="Times New Roman" panose="02020603050405020304" pitchFamily="18" charset="0"/>
              </a:rPr>
              <a:t>3. Component</a:t>
            </a:r>
          </a:p>
          <a:p>
            <a:pPr marL="0" indent="0">
              <a:lnSpc>
                <a:spcPct val="100000"/>
              </a:lnSpc>
              <a:spcBef>
                <a:spcPts val="0"/>
              </a:spcBef>
              <a:buNone/>
            </a:pPr>
            <a:r>
              <a:rPr lang="en-US" sz="3200" dirty="0" smtClean="0">
                <a:latin typeface="Times New Roman" panose="02020603050405020304" pitchFamily="18" charset="0"/>
                <a:cs typeface="Times New Roman" panose="02020603050405020304" pitchFamily="18" charset="0"/>
              </a:rPr>
              <a:t>4. Representations in different languages(C, C++, Java, Python)</a:t>
            </a:r>
          </a:p>
          <a:p>
            <a:pPr marL="0" indent="0">
              <a:buNone/>
            </a:pPr>
            <a:endParaRPr lang="en-US" sz="2400" dirty="0" smtClean="0"/>
          </a:p>
        </p:txBody>
      </p:sp>
    </p:spTree>
    <p:extLst>
      <p:ext uri="{BB962C8B-B14F-4D97-AF65-F5344CB8AC3E}">
        <p14:creationId xmlns:p14="http://schemas.microsoft.com/office/powerpoint/2010/main" val="6602840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4193" y="1084646"/>
            <a:ext cx="10515600" cy="4351338"/>
          </a:xfrm>
        </p:spPr>
        <p:txBody>
          <a:bodyPr>
            <a:noAutofit/>
          </a:bodyPr>
          <a:lstStyle/>
          <a:p>
            <a:pPr marL="514350" indent="-514350">
              <a:buAutoNum type="arabicPeriod"/>
            </a:pPr>
            <a:r>
              <a:rPr lang="en-US" sz="3200" b="1" dirty="0" smtClean="0">
                <a:latin typeface="Times New Roman" panose="02020603050405020304" pitchFamily="18" charset="0"/>
                <a:cs typeface="Times New Roman" panose="02020603050405020304" pitchFamily="18" charset="0"/>
              </a:rPr>
              <a:t>History</a:t>
            </a:r>
          </a:p>
          <a:p>
            <a:pPr marL="0" indent="0" algn="just">
              <a:buNone/>
            </a:pPr>
            <a:r>
              <a:rPr lang="en-US" sz="3200" dirty="0" smtClean="0">
                <a:latin typeface="Times New Roman" panose="02020603050405020304" pitchFamily="18" charset="0"/>
                <a:cs typeface="Times New Roman" panose="02020603050405020304" pitchFamily="18" charset="0"/>
              </a:rPr>
              <a:t>	The </a:t>
            </a:r>
            <a:r>
              <a:rPr lang="en-US" sz="3200" dirty="0" err="1" smtClean="0">
                <a:latin typeface="Times New Roman" panose="02020603050405020304" pitchFamily="18" charset="0"/>
                <a:cs typeface="Times New Roman" panose="02020603050405020304" pitchFamily="18" charset="0"/>
              </a:rPr>
              <a:t>Böhm-Jacopini</a:t>
            </a:r>
            <a:r>
              <a:rPr lang="en-US" sz="3200" dirty="0" smtClean="0">
                <a:latin typeface="Times New Roman" panose="02020603050405020304" pitchFamily="18" charset="0"/>
                <a:cs typeface="Times New Roman" panose="02020603050405020304" pitchFamily="18" charset="0"/>
              </a:rPr>
              <a:t> theorem, also called structured program theorem, stated that working out a function is possible by combining subprograms in only three manners: </a:t>
            </a:r>
          </a:p>
          <a:p>
            <a:r>
              <a:rPr lang="en-US" sz="3200" dirty="0" smtClean="0">
                <a:latin typeface="Times New Roman" panose="02020603050405020304" pitchFamily="18" charset="0"/>
                <a:cs typeface="Times New Roman" panose="02020603050405020304" pitchFamily="18" charset="0"/>
              </a:rPr>
              <a:t>Executing one subprogram, and the other subprogram (sequence) .</a:t>
            </a:r>
          </a:p>
          <a:p>
            <a:r>
              <a:rPr lang="en-US" sz="3200" dirty="0" smtClean="0">
                <a:latin typeface="Times New Roman" panose="02020603050405020304" pitchFamily="18" charset="0"/>
                <a:cs typeface="Times New Roman" panose="02020603050405020304" pitchFamily="18" charset="0"/>
              </a:rPr>
              <a:t>Executing one of two subprograms according to the value of a  Boolean expression (selection) .</a:t>
            </a:r>
          </a:p>
          <a:p>
            <a:r>
              <a:rPr lang="en-US" sz="3200" dirty="0" smtClean="0">
                <a:latin typeface="Times New Roman" panose="02020603050405020304" pitchFamily="18" charset="0"/>
                <a:cs typeface="Times New Roman" panose="02020603050405020304" pitchFamily="18" charset="0"/>
              </a:rPr>
              <a:t>Executing a subprogram until a Boolean expression is true (iteration)</a:t>
            </a:r>
          </a:p>
        </p:txBody>
      </p:sp>
    </p:spTree>
    <p:extLst>
      <p:ext uri="{BB962C8B-B14F-4D97-AF65-F5344CB8AC3E}">
        <p14:creationId xmlns:p14="http://schemas.microsoft.com/office/powerpoint/2010/main" val="10055874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2103" y="309716"/>
            <a:ext cx="10162509" cy="5601506"/>
          </a:xfrm>
        </p:spPr>
        <p:txBody>
          <a:bodyPr>
            <a:noAutofit/>
          </a:bodyPr>
          <a:lstStyle/>
          <a:p>
            <a:pPr algn="just"/>
            <a:r>
              <a:rPr lang="en-US" sz="3200" dirty="0" smtClean="0">
                <a:latin typeface="Times New Roman" panose="02020603050405020304" pitchFamily="18" charset="0"/>
                <a:cs typeface="Times New Roman" panose="02020603050405020304" pitchFamily="18" charset="0"/>
              </a:rPr>
              <a:t>Some of the languages that initially used structured approach are ALGOL, Pascal, PL/I and Ada. </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By the end of the 20th century, concepts of structured programming were widely applied so programming languages that originally lacked structure now have it (FORTRAN, COBOL and BASIC). Now, it is possible to do structured programming in any programming language (Java, C++, Python ...).</a:t>
            </a:r>
          </a:p>
          <a:p>
            <a:pPr marL="0" indent="0" algn="just">
              <a:buNone/>
            </a:pPr>
            <a:endParaRPr lang="en-US" sz="2400" dirty="0" smtClean="0"/>
          </a:p>
          <a:p>
            <a:pPr algn="just"/>
            <a:endParaRPr lang="en-US" sz="2400" dirty="0" smtClean="0"/>
          </a:p>
          <a:p>
            <a:pPr marL="0" indent="0" algn="just">
              <a:buNone/>
            </a:pPr>
            <a:endParaRPr lang="en-US" sz="2400" dirty="0"/>
          </a:p>
        </p:txBody>
      </p:sp>
    </p:spTree>
    <p:extLst>
      <p:ext uri="{BB962C8B-B14F-4D97-AF65-F5344CB8AC3E}">
        <p14:creationId xmlns:p14="http://schemas.microsoft.com/office/powerpoint/2010/main" val="14749758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828" y="-103238"/>
            <a:ext cx="10515600" cy="811162"/>
          </a:xfrm>
        </p:spPr>
        <p:txBody>
          <a:bodyPr>
            <a:normAutofit fontScale="90000"/>
          </a:bodyPr>
          <a:lstStyle/>
          <a:p>
            <a:r>
              <a:rPr lang="en-US" sz="2700" b="1" dirty="0" smtClean="0">
                <a:latin typeface="Times New Roman" panose="02020603050405020304" pitchFamily="18" charset="0"/>
                <a:cs typeface="Times New Roman" panose="02020603050405020304" pitchFamily="18" charset="0"/>
              </a:rPr>
              <a:t/>
            </a:r>
            <a:br>
              <a:rPr lang="en-US" sz="2700" b="1" dirty="0" smtClean="0">
                <a:latin typeface="Times New Roman" panose="02020603050405020304" pitchFamily="18" charset="0"/>
                <a:cs typeface="Times New Roman" panose="02020603050405020304" pitchFamily="18" charset="0"/>
              </a:rPr>
            </a:br>
            <a:r>
              <a:rPr lang="en-US" sz="2700" b="1" dirty="0" smtClean="0">
                <a:latin typeface="Times New Roman" panose="02020603050405020304" pitchFamily="18" charset="0"/>
                <a:cs typeface="Times New Roman" panose="02020603050405020304" pitchFamily="18" charset="0"/>
              </a:rPr>
              <a:t>2. Overview</a:t>
            </a:r>
            <a:endParaRPr lang="en-US" sz="27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8720" y="1434657"/>
            <a:ext cx="11683280" cy="4888605"/>
          </a:xfrm>
        </p:spPr>
        <p:txBody>
          <a:bodyPr>
            <a:noAutofit/>
          </a:bodyPr>
          <a:lstStyle/>
          <a:p>
            <a:pPr marL="0" indent="0" algn="just">
              <a:buNone/>
            </a:pPr>
            <a:r>
              <a:rPr lang="en-US" sz="2800" dirty="0">
                <a:latin typeface="Times New Roman" panose="02020603050405020304" pitchFamily="18" charset="0"/>
                <a:cs typeface="Times New Roman" panose="02020603050405020304" pitchFamily="18" charset="0"/>
              </a:rPr>
              <a:t>Structured programming was defined as a method used to minimize </a:t>
            </a:r>
            <a:r>
              <a:rPr lang="en-US" sz="2800" dirty="0" smtClean="0">
                <a:latin typeface="Times New Roman" panose="02020603050405020304" pitchFamily="18" charset="0"/>
                <a:cs typeface="Times New Roman" panose="02020603050405020304" pitchFamily="18" charset="0"/>
              </a:rPr>
              <a:t>complexity that </a:t>
            </a:r>
            <a:r>
              <a:rPr lang="en-US" sz="2800" dirty="0">
                <a:latin typeface="Times New Roman" panose="02020603050405020304" pitchFamily="18" charset="0"/>
                <a:cs typeface="Times New Roman" panose="02020603050405020304" pitchFamily="18" charset="0"/>
              </a:rPr>
              <a:t>uses:</a:t>
            </a:r>
          </a:p>
          <a:p>
            <a:pPr marL="0" indent="0" algn="just">
              <a:buNone/>
            </a:pPr>
            <a:r>
              <a:rPr lang="en-US" sz="2400" b="1" dirty="0" smtClean="0">
                <a:latin typeface="Times New Roman" panose="02020603050405020304" pitchFamily="18" charset="0"/>
                <a:cs typeface="Times New Roman" panose="02020603050405020304" pitchFamily="18" charset="0"/>
              </a:rPr>
              <a:t>1. Top-down </a:t>
            </a:r>
            <a:r>
              <a:rPr lang="en-US" sz="2400" b="1" dirty="0">
                <a:latin typeface="Times New Roman" panose="02020603050405020304" pitchFamily="18" charset="0"/>
                <a:cs typeface="Times New Roman" panose="02020603050405020304" pitchFamily="18" charset="0"/>
              </a:rPr>
              <a:t>analysis for problem solving </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b="1" dirty="0" smtClean="0">
                <a:latin typeface="Times New Roman" panose="02020603050405020304" pitchFamily="18" charset="0"/>
                <a:cs typeface="Times New Roman" panose="02020603050405020304" pitchFamily="18" charset="0"/>
              </a:rPr>
              <a:t>2. Modularization </a:t>
            </a:r>
            <a:r>
              <a:rPr lang="en-US" sz="2400" b="1" dirty="0">
                <a:latin typeface="Times New Roman" panose="02020603050405020304" pitchFamily="18" charset="0"/>
                <a:cs typeface="Times New Roman" panose="02020603050405020304" pitchFamily="18" charset="0"/>
              </a:rPr>
              <a:t>for program structure and organization </a:t>
            </a:r>
            <a:endParaRPr lang="en-US" sz="2400" b="1" dirty="0" smtClean="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3. Structured code for the individual </a:t>
            </a:r>
            <a:r>
              <a:rPr lang="en-US" sz="2400" b="1" dirty="0" smtClean="0">
                <a:latin typeface="Times New Roman" panose="02020603050405020304" pitchFamily="18" charset="0"/>
                <a:cs typeface="Times New Roman" panose="02020603050405020304" pitchFamily="18" charset="0"/>
              </a:rPr>
              <a:t>modules</a:t>
            </a:r>
          </a:p>
          <a:p>
            <a:pPr marL="0" indent="0" algn="just">
              <a:lnSpc>
                <a:spcPct val="170000"/>
              </a:lnSpc>
              <a:buNone/>
            </a:pP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The statements within a specific control structure are executed</a:t>
            </a:r>
            <a:r>
              <a:rPr lang="en-US" sz="2800" dirty="0" smtClean="0">
                <a:latin typeface="Times New Roman" panose="02020603050405020304" pitchFamily="18" charset="0"/>
                <a:cs typeface="Times New Roman" panose="02020603050405020304" pitchFamily="18" charset="0"/>
              </a:rPr>
              <a:t>:</a:t>
            </a:r>
          </a:p>
          <a:p>
            <a:pPr lvl="2">
              <a:lnSpc>
                <a:spcPct val="120000"/>
              </a:lnSpc>
            </a:pPr>
            <a:r>
              <a:rPr lang="en-US" sz="2400" b="1" dirty="0" smtClean="0">
                <a:latin typeface="Times New Roman" panose="02020603050405020304" pitchFamily="18" charset="0"/>
                <a:cs typeface="Times New Roman" panose="02020603050405020304" pitchFamily="18" charset="0"/>
              </a:rPr>
              <a:t>Sequentially</a:t>
            </a:r>
            <a:r>
              <a:rPr lang="en-US" sz="2400" dirty="0" smtClean="0">
                <a:latin typeface="Times New Roman" panose="02020603050405020304" pitchFamily="18" charset="0"/>
                <a:cs typeface="Times New Roman" panose="02020603050405020304" pitchFamily="18" charset="0"/>
              </a:rPr>
              <a:t> </a:t>
            </a:r>
          </a:p>
          <a:p>
            <a:pPr lvl="2">
              <a:lnSpc>
                <a:spcPct val="120000"/>
              </a:lnSpc>
            </a:pPr>
            <a:r>
              <a:rPr lang="en-US" sz="2400" b="1" dirty="0" smtClean="0">
                <a:latin typeface="Times New Roman" panose="02020603050405020304" pitchFamily="18" charset="0"/>
                <a:cs typeface="Times New Roman" panose="02020603050405020304" pitchFamily="18" charset="0"/>
              </a:rPr>
              <a:t>Conditionally</a:t>
            </a:r>
            <a:endParaRPr lang="en-US" sz="2400" dirty="0" smtClean="0">
              <a:latin typeface="Times New Roman" panose="02020603050405020304" pitchFamily="18" charset="0"/>
              <a:cs typeface="Times New Roman" panose="02020603050405020304" pitchFamily="18" charset="0"/>
            </a:endParaRPr>
          </a:p>
          <a:p>
            <a:pPr lvl="2">
              <a:lnSpc>
                <a:spcPct val="120000"/>
              </a:lnSpc>
            </a:pPr>
            <a:r>
              <a:rPr lang="en-US" sz="2400" b="1" dirty="0" smtClean="0">
                <a:latin typeface="Times New Roman" panose="02020603050405020304" pitchFamily="18" charset="0"/>
                <a:cs typeface="Times New Roman" panose="02020603050405020304" pitchFamily="18" charset="0"/>
              </a:rPr>
              <a:t>Repetitively</a:t>
            </a:r>
            <a:endParaRPr lang="en-US" sz="2800" b="1" dirty="0" smtClean="0">
              <a:latin typeface="Times New Roman" panose="02020603050405020304" pitchFamily="18" charset="0"/>
              <a:cs typeface="Times New Roman" panose="02020603050405020304" pitchFamily="18" charset="0"/>
            </a:endParaRPr>
          </a:p>
          <a:p>
            <a:pPr marL="0" indent="0" algn="just">
              <a:lnSpc>
                <a:spcPct val="170000"/>
              </a:lnSpc>
              <a:buNone/>
            </a:pPr>
            <a:endParaRPr lang="en-US" sz="2800" b="1" dirty="0">
              <a:latin typeface="Times New Roman" panose="02020603050405020304" pitchFamily="18" charset="0"/>
              <a:cs typeface="Times New Roman" panose="02020603050405020304" pitchFamily="18" charset="0"/>
            </a:endParaRPr>
          </a:p>
          <a:p>
            <a:pPr marL="0" indent="0" algn="just">
              <a:buNone/>
            </a:pPr>
            <a:endParaRPr lang="en-US" sz="3200" dirty="0" smtClean="0"/>
          </a:p>
        </p:txBody>
      </p:sp>
    </p:spTree>
    <p:extLst>
      <p:ext uri="{BB962C8B-B14F-4D97-AF65-F5344CB8AC3E}">
        <p14:creationId xmlns:p14="http://schemas.microsoft.com/office/powerpoint/2010/main" val="21819261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6065" y="624110"/>
            <a:ext cx="9808547" cy="1280890"/>
          </a:xfrm>
        </p:spPr>
        <p:txBody>
          <a:bodyPr>
            <a:normAutofit fontScale="90000"/>
          </a:bodyPr>
          <a:lstStyle/>
          <a:p>
            <a:r>
              <a:rPr lang="en-US" b="1" dirty="0" smtClean="0"/>
              <a:t>ADVANTAGES	OF	STRUCTURED	PROGRAMMING</a:t>
            </a:r>
            <a:r>
              <a:rPr lang="en-US" dirty="0"/>
              <a:t/>
            </a:r>
            <a:br>
              <a:rPr lang="en-US" dirty="0"/>
            </a:br>
            <a:r>
              <a:rPr lang="en-US" dirty="0"/>
              <a:t>	</a:t>
            </a:r>
            <a:br>
              <a:rPr lang="en-US" dirty="0"/>
            </a:br>
            <a:endParaRPr lang="en-IN" dirty="0"/>
          </a:p>
        </p:txBody>
      </p:sp>
      <p:sp>
        <p:nvSpPr>
          <p:cNvPr id="3" name="Content Placeholder 2"/>
          <p:cNvSpPr>
            <a:spLocks noGrp="1"/>
          </p:cNvSpPr>
          <p:nvPr>
            <p:ph idx="1"/>
          </p:nvPr>
        </p:nvSpPr>
        <p:spPr>
          <a:xfrm>
            <a:off x="1327355" y="1578077"/>
            <a:ext cx="10177257" cy="4333145"/>
          </a:xfrm>
        </p:spPr>
        <p:txBody>
          <a:bodyPr>
            <a:normAutofit/>
          </a:bodyPr>
          <a:lstStyle/>
          <a:p>
            <a:r>
              <a:rPr lang="en-US" sz="3600" dirty="0"/>
              <a:t>Programs	are	more	easily	and	more	quickly	written</a:t>
            </a:r>
            <a:r>
              <a:rPr lang="en-US" sz="3600" dirty="0" smtClean="0"/>
              <a:t>.</a:t>
            </a:r>
          </a:p>
          <a:p>
            <a:r>
              <a:rPr lang="en-US" sz="3600" dirty="0" smtClean="0"/>
              <a:t>Programs</a:t>
            </a:r>
            <a:r>
              <a:rPr lang="en-US" sz="3600" dirty="0"/>
              <a:t>	have	greater	</a:t>
            </a:r>
            <a:r>
              <a:rPr lang="en-US" sz="3600" dirty="0" smtClean="0"/>
              <a:t>reliability.</a:t>
            </a:r>
          </a:p>
          <a:p>
            <a:r>
              <a:rPr lang="en-US" sz="3600" dirty="0" smtClean="0"/>
              <a:t>Programs</a:t>
            </a:r>
            <a:r>
              <a:rPr lang="en-US" sz="3600" dirty="0"/>
              <a:t>	require	less	time	to	debug	and	</a:t>
            </a:r>
            <a:r>
              <a:rPr lang="en-US" sz="3600" dirty="0" smtClean="0"/>
              <a:t> test.</a:t>
            </a:r>
          </a:p>
          <a:p>
            <a:r>
              <a:rPr lang="en-US" sz="3600" dirty="0" smtClean="0"/>
              <a:t>Programs</a:t>
            </a:r>
            <a:r>
              <a:rPr lang="en-US" sz="3600" dirty="0"/>
              <a:t>	are	easier	</a:t>
            </a:r>
            <a:r>
              <a:rPr lang="en-US" sz="3600" dirty="0" smtClean="0"/>
              <a:t> to</a:t>
            </a:r>
            <a:r>
              <a:rPr lang="en-US" sz="3600" dirty="0"/>
              <a:t>	maintain</a:t>
            </a:r>
            <a:r>
              <a:rPr lang="en-US" sz="3600" dirty="0" smtClean="0"/>
              <a:t>.</a:t>
            </a:r>
            <a:endParaRPr lang="en-IN" sz="3600" dirty="0"/>
          </a:p>
        </p:txBody>
      </p:sp>
    </p:spTree>
    <p:extLst>
      <p:ext uri="{BB962C8B-B14F-4D97-AF65-F5344CB8AC3E}">
        <p14:creationId xmlns:p14="http://schemas.microsoft.com/office/powerpoint/2010/main" val="11308621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310" y="1"/>
            <a:ext cx="10515600" cy="378372"/>
          </a:xfrm>
        </p:spPr>
        <p:txBody>
          <a:bodyPr>
            <a:normAutofit fontScale="90000"/>
          </a:bodyPr>
          <a:lstStyle/>
          <a:p>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a:xfrm>
            <a:off x="498988" y="-179529"/>
            <a:ext cx="11815916" cy="6038193"/>
          </a:xfrm>
        </p:spPr>
        <p:txBody>
          <a:bodyPr>
            <a:noAutofit/>
          </a:bodyPr>
          <a:lstStyle/>
          <a:p>
            <a:pPr marL="457200" lvl="1" indent="0">
              <a:lnSpc>
                <a:spcPct val="140000"/>
              </a:lnSpc>
              <a:buNone/>
            </a:pPr>
            <a:endParaRPr lang="en-US" sz="3200" b="1" dirty="0" smtClean="0">
              <a:latin typeface="Times New Roman" panose="02020603050405020304" pitchFamily="18" charset="0"/>
              <a:cs typeface="Times New Roman" panose="02020603050405020304" pitchFamily="18" charset="0"/>
            </a:endParaRPr>
          </a:p>
          <a:p>
            <a:pPr marL="457200" lvl="1" indent="0">
              <a:lnSpc>
                <a:spcPct val="140000"/>
              </a:lnSpc>
              <a:buNone/>
            </a:pPr>
            <a:endParaRPr lang="en-US" sz="3200" b="1" dirty="0">
              <a:latin typeface="Times New Roman" panose="02020603050405020304" pitchFamily="18" charset="0"/>
              <a:cs typeface="Times New Roman" panose="02020603050405020304" pitchFamily="18" charset="0"/>
            </a:endParaRPr>
          </a:p>
          <a:p>
            <a:pPr marL="457200" lvl="1" indent="0">
              <a:lnSpc>
                <a:spcPct val="140000"/>
              </a:lnSpc>
              <a:buNone/>
            </a:pPr>
            <a:r>
              <a:rPr lang="en-US" sz="3200" b="1" dirty="0" smtClean="0">
                <a:latin typeface="Times New Roman" panose="02020603050405020304" pitchFamily="18" charset="0"/>
                <a:cs typeface="Times New Roman" panose="02020603050405020304" pitchFamily="18" charset="0"/>
              </a:rPr>
              <a:t>3.Component</a:t>
            </a:r>
            <a:endParaRPr lang="en-US" sz="3200" b="1" dirty="0">
              <a:latin typeface="Times New Roman" panose="02020603050405020304" pitchFamily="18" charset="0"/>
              <a:cs typeface="Times New Roman" panose="02020603050405020304" pitchFamily="18" charset="0"/>
            </a:endParaRPr>
          </a:p>
          <a:p>
            <a:pPr lvl="1">
              <a:lnSpc>
                <a:spcPct val="140000"/>
              </a:lnSpc>
            </a:pPr>
            <a:r>
              <a:rPr lang="en-US" sz="3200" dirty="0" smtClean="0">
                <a:latin typeface="Times New Roman" panose="02020603050405020304" pitchFamily="18" charset="0"/>
                <a:cs typeface="Times New Roman" panose="02020603050405020304" pitchFamily="18" charset="0"/>
              </a:rPr>
              <a:t>3.1 </a:t>
            </a:r>
            <a:r>
              <a:rPr lang="en-US" sz="3200" b="1" dirty="0" err="1">
                <a:latin typeface="Times New Roman" panose="02020603050405020304" pitchFamily="18" charset="0"/>
                <a:cs typeface="Times New Roman" panose="02020603050405020304" pitchFamily="18" charset="0"/>
              </a:rPr>
              <a:t>Structograms</a:t>
            </a:r>
            <a:r>
              <a:rPr lang="en-US" sz="3200" dirty="0">
                <a:latin typeface="Times New Roman" panose="02020603050405020304" pitchFamily="18" charset="0"/>
                <a:cs typeface="Times New Roman" panose="02020603050405020304" pitchFamily="18" charset="0"/>
              </a:rPr>
              <a:t> </a:t>
            </a:r>
          </a:p>
          <a:p>
            <a:pPr lvl="1">
              <a:lnSpc>
                <a:spcPct val="140000"/>
              </a:lnSpc>
            </a:pPr>
            <a:r>
              <a:rPr lang="en-US" sz="3200" dirty="0" smtClean="0">
                <a:latin typeface="Times New Roman" panose="02020603050405020304" pitchFamily="18" charset="0"/>
                <a:cs typeface="Times New Roman" panose="02020603050405020304" pitchFamily="18" charset="0"/>
              </a:rPr>
              <a:t>3.2</a:t>
            </a:r>
            <a:r>
              <a:rPr lang="en-US" sz="3200" b="1" dirty="0" smtClean="0">
                <a:latin typeface="Times New Roman" panose="02020603050405020304" pitchFamily="18" charset="0"/>
                <a:cs typeface="Times New Roman" panose="02020603050405020304" pitchFamily="18" charset="0"/>
              </a:rPr>
              <a:t> Subroutine </a:t>
            </a:r>
            <a:endParaRPr lang="en-US" sz="3200" dirty="0">
              <a:latin typeface="Times New Roman" panose="02020603050405020304" pitchFamily="18" charset="0"/>
              <a:cs typeface="Times New Roman" panose="02020603050405020304" pitchFamily="18" charset="0"/>
            </a:endParaRPr>
          </a:p>
          <a:p>
            <a:pPr lvl="1">
              <a:lnSpc>
                <a:spcPct val="140000"/>
              </a:lnSpc>
            </a:pPr>
            <a:r>
              <a:rPr lang="en-US" sz="3200" dirty="0" smtClean="0">
                <a:latin typeface="Times New Roman" panose="02020603050405020304" pitchFamily="18" charset="0"/>
                <a:cs typeface="Times New Roman" panose="02020603050405020304" pitchFamily="18" charset="0"/>
              </a:rPr>
              <a:t>3.3</a:t>
            </a:r>
            <a:r>
              <a:rPr lang="en-US" sz="3200" b="1" dirty="0" smtClean="0">
                <a:latin typeface="Times New Roman" panose="02020603050405020304" pitchFamily="18" charset="0"/>
                <a:cs typeface="Times New Roman" panose="02020603050405020304" pitchFamily="18" charset="0"/>
              </a:rPr>
              <a:t> Block</a:t>
            </a:r>
            <a:endParaRPr lang="en-US" sz="3200" dirty="0">
              <a:latin typeface="Times New Roman" panose="02020603050405020304" pitchFamily="18" charset="0"/>
              <a:cs typeface="Times New Roman" panose="02020603050405020304" pitchFamily="18" charset="0"/>
            </a:endParaRPr>
          </a:p>
          <a:p>
            <a:pPr lvl="1">
              <a:lnSpc>
                <a:spcPct val="140000"/>
              </a:lnSpc>
            </a:pPr>
            <a:r>
              <a:rPr lang="en-US" sz="3200" dirty="0" smtClean="0">
                <a:latin typeface="Times New Roman" panose="02020603050405020304" pitchFamily="18" charset="0"/>
                <a:cs typeface="Times New Roman" panose="02020603050405020304" pitchFamily="18" charset="0"/>
              </a:rPr>
              <a:t>3.4 </a:t>
            </a:r>
            <a:r>
              <a:rPr lang="en-US" sz="3200" b="1" dirty="0" smtClean="0">
                <a:latin typeface="Times New Roman" panose="02020603050405020304" pitchFamily="18" charset="0"/>
                <a:cs typeface="Times New Roman" panose="02020603050405020304" pitchFamily="18" charset="0"/>
              </a:rPr>
              <a:t>Indentation</a:t>
            </a:r>
          </a:p>
          <a:p>
            <a:pPr lvl="1">
              <a:lnSpc>
                <a:spcPct val="140000"/>
              </a:lnSpc>
            </a:pPr>
            <a:r>
              <a:rPr lang="en-US" sz="3200" dirty="0" smtClean="0">
                <a:latin typeface="Times New Roman" panose="02020603050405020304" pitchFamily="18" charset="0"/>
                <a:cs typeface="Times New Roman" panose="02020603050405020304" pitchFamily="18" charset="0"/>
              </a:rPr>
              <a:t>3.5</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Control </a:t>
            </a:r>
            <a:r>
              <a:rPr lang="en-US" sz="3200" b="1" dirty="0" smtClean="0">
                <a:latin typeface="Times New Roman" panose="02020603050405020304" pitchFamily="18" charset="0"/>
                <a:cs typeface="Times New Roman" panose="02020603050405020304" pitchFamily="18" charset="0"/>
              </a:rPr>
              <a:t>structure – </a:t>
            </a:r>
            <a:r>
              <a:rPr lang="en-US" sz="3200" dirty="0" smtClean="0">
                <a:latin typeface="Times New Roman" panose="02020603050405020304" pitchFamily="18" charset="0"/>
                <a:cs typeface="Times New Roman" panose="02020603050405020304" pitchFamily="18" charset="0"/>
              </a:rPr>
              <a:t>sequence, selection and iteration </a:t>
            </a:r>
            <a:endParaRPr lang="en-US" sz="3200" dirty="0">
              <a:latin typeface="Times New Roman" panose="02020603050405020304" pitchFamily="18" charset="0"/>
              <a:cs typeface="Times New Roman" panose="02020603050405020304" pitchFamily="18" charset="0"/>
            </a:endParaRPr>
          </a:p>
          <a:p>
            <a:pPr lvl="1">
              <a:lnSpc>
                <a:spcPct val="140000"/>
              </a:lnSpc>
            </a:pPr>
            <a:endParaRPr lang="en-US" sz="3200" dirty="0">
              <a:latin typeface="Times New Roman" panose="02020603050405020304" pitchFamily="18" charset="0"/>
              <a:cs typeface="Times New Roman" panose="02020603050405020304" pitchFamily="18" charset="0"/>
            </a:endParaRPr>
          </a:p>
          <a:p>
            <a:pPr lvl="1"/>
            <a:endParaRPr lang="en-US" sz="1200" dirty="0">
              <a:latin typeface="Times New Roman" panose="02020603050405020304" pitchFamily="18" charset="0"/>
              <a:cs typeface="Times New Roman" panose="02020603050405020304" pitchFamily="18" charset="0"/>
            </a:endParaRPr>
          </a:p>
          <a:p>
            <a:pPr lvl="1"/>
            <a:endParaRPr lang="en-US" sz="600" dirty="0"/>
          </a:p>
          <a:p>
            <a:pPr marL="0" indent="0">
              <a:buNone/>
            </a:pPr>
            <a:r>
              <a:rPr lang="en-US" sz="700" dirty="0" smtClean="0"/>
              <a:t> </a:t>
            </a:r>
            <a:endParaRPr lang="en-US" sz="700" dirty="0"/>
          </a:p>
        </p:txBody>
      </p:sp>
    </p:spTree>
    <p:extLst>
      <p:ext uri="{BB962C8B-B14F-4D97-AF65-F5344CB8AC3E}">
        <p14:creationId xmlns:p14="http://schemas.microsoft.com/office/powerpoint/2010/main" val="29998390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8951"/>
            <a:ext cx="10515600" cy="504497"/>
          </a:xfrm>
        </p:spPr>
        <p:txBody>
          <a:bodyPr>
            <a:noAutofit/>
          </a:bodyPr>
          <a:lstStyle/>
          <a:p>
            <a:r>
              <a:rPr lang="en-US" sz="3200" b="1" dirty="0">
                <a:latin typeface="Times New Roman" panose="02020603050405020304" pitchFamily="18" charset="0"/>
                <a:cs typeface="Times New Roman" panose="02020603050405020304" pitchFamily="18" charset="0"/>
              </a:rPr>
              <a:t>Component</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51794" y="820992"/>
            <a:ext cx="8915400" cy="3777622"/>
          </a:xfrm>
        </p:spPr>
        <p:txBody>
          <a:bodyPr>
            <a:noAutofit/>
          </a:bodyPr>
          <a:lstStyle/>
          <a:p>
            <a:r>
              <a:rPr lang="en-US" sz="3200" dirty="0" smtClean="0">
                <a:latin typeface="Times New Roman" panose="02020603050405020304" pitchFamily="18" charset="0"/>
                <a:cs typeface="Times New Roman" panose="02020603050405020304" pitchFamily="18" charset="0"/>
              </a:rPr>
              <a:t>Structograms or </a:t>
            </a:r>
            <a:r>
              <a:rPr lang="en-US" sz="3200" dirty="0" err="1">
                <a:latin typeface="Times New Roman" panose="02020603050405020304" pitchFamily="18" charset="0"/>
                <a:cs typeface="Times New Roman" panose="02020603050405020304" pitchFamily="18" charset="0"/>
              </a:rPr>
              <a:t>Nassi</a:t>
            </a:r>
            <a:r>
              <a:rPr lang="en-US" sz="3200" dirty="0">
                <a:latin typeface="Times New Roman" panose="02020603050405020304" pitchFamily="18" charset="0"/>
                <a:cs typeface="Times New Roman" panose="02020603050405020304" pitchFamily="18" charset="0"/>
              </a:rPr>
              <a:t>–</a:t>
            </a:r>
            <a:r>
              <a:rPr lang="en-US" sz="3200" dirty="0" err="1">
                <a:latin typeface="Times New Roman" panose="02020603050405020304" pitchFamily="18" charset="0"/>
                <a:cs typeface="Times New Roman" panose="02020603050405020304" pitchFamily="18" charset="0"/>
              </a:rPr>
              <a:t>Shneiderman</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-graphical representation of structured </a:t>
            </a:r>
            <a:r>
              <a:rPr lang="en-US" sz="3200" dirty="0" smtClean="0">
                <a:latin typeface="Times New Roman" panose="02020603050405020304" pitchFamily="18" charset="0"/>
                <a:cs typeface="Times New Roman" panose="02020603050405020304" pitchFamily="18" charset="0"/>
              </a:rPr>
              <a:t>programming.</a:t>
            </a:r>
          </a:p>
          <a:p>
            <a:r>
              <a:rPr lang="en-US" sz="3200" dirty="0">
                <a:latin typeface="Times New Roman" panose="02020603050405020304" pitchFamily="18" charset="0"/>
                <a:cs typeface="Times New Roman" panose="02020603050405020304" pitchFamily="18" charset="0"/>
              </a:rPr>
              <a:t>Structograms can be compared to </a:t>
            </a:r>
            <a:r>
              <a:rPr lang="en-US" sz="3200" dirty="0" smtClean="0">
                <a:latin typeface="Times New Roman" panose="02020603050405020304" pitchFamily="18" charset="0"/>
                <a:cs typeface="Times New Roman" panose="02020603050405020304" pitchFamily="18" charset="0"/>
              </a:rPr>
              <a:t>flowcharts.</a:t>
            </a:r>
          </a:p>
          <a:p>
            <a:r>
              <a:rPr lang="en-US" sz="3200" dirty="0" err="1">
                <a:latin typeface="Times New Roman" panose="02020603050405020304" pitchFamily="18" charset="0"/>
                <a:cs typeface="Times New Roman" panose="02020603050405020304" pitchFamily="18" charset="0"/>
              </a:rPr>
              <a:t>Nassi</a:t>
            </a:r>
            <a:r>
              <a:rPr lang="en-US" sz="3200" dirty="0">
                <a:latin typeface="Times New Roman" panose="02020603050405020304" pitchFamily="18" charset="0"/>
                <a:cs typeface="Times New Roman" panose="02020603050405020304" pitchFamily="18" charset="0"/>
              </a:rPr>
              <a:t>–</a:t>
            </a:r>
            <a:r>
              <a:rPr lang="en-US" sz="3200" dirty="0" err="1">
                <a:latin typeface="Times New Roman" panose="02020603050405020304" pitchFamily="18" charset="0"/>
                <a:cs typeface="Times New Roman" panose="02020603050405020304" pitchFamily="18" charset="0"/>
              </a:rPr>
              <a:t>Shneiderman</a:t>
            </a:r>
            <a:r>
              <a:rPr lang="en-US" sz="3200" dirty="0">
                <a:latin typeface="Times New Roman" panose="02020603050405020304" pitchFamily="18" charset="0"/>
                <a:cs typeface="Times New Roman" panose="02020603050405020304" pitchFamily="18" charset="0"/>
              </a:rPr>
              <a:t> diagrams have no representation for a </a:t>
            </a:r>
            <a:r>
              <a:rPr lang="en-US" sz="3200" dirty="0" err="1">
                <a:latin typeface="Times New Roman" panose="02020603050405020304" pitchFamily="18" charset="0"/>
                <a:cs typeface="Times New Roman" panose="02020603050405020304" pitchFamily="18" charset="0"/>
              </a:rPr>
              <a:t>goto</a:t>
            </a:r>
            <a:r>
              <a:rPr lang="en-US" sz="3200" dirty="0">
                <a:latin typeface="Times New Roman" panose="02020603050405020304" pitchFamily="18" charset="0"/>
                <a:cs typeface="Times New Roman" panose="02020603050405020304" pitchFamily="18" charset="0"/>
              </a:rPr>
              <a:t> statement.</a:t>
            </a:r>
          </a:p>
          <a:p>
            <a:endParaRPr lang="en-US" sz="3200" dirty="0">
              <a:latin typeface="Times New Roman" panose="02020603050405020304" pitchFamily="18" charset="0"/>
              <a:cs typeface="Times New Roman" panose="02020603050405020304" pitchFamily="18" charset="0"/>
            </a:endParaRPr>
          </a:p>
          <a:p>
            <a:pPr marL="0" indent="0">
              <a:buNone/>
            </a:pPr>
            <a:r>
              <a:rPr lang="en-US" sz="3200" dirty="0" smtClean="0">
                <a:latin typeface="Times New Roman" panose="02020603050405020304" pitchFamily="18" charset="0"/>
                <a:cs typeface="Times New Roman" panose="02020603050405020304" pitchFamily="18" charset="0"/>
              </a:rPr>
              <a:t>Ex:-</a:t>
            </a:r>
          </a:p>
          <a:p>
            <a:endParaRPr lang="en-US"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538866" y="3576992"/>
            <a:ext cx="3605134" cy="3214103"/>
          </a:xfrm>
          <a:prstGeom prst="rect">
            <a:avLst/>
          </a:prstGeom>
        </p:spPr>
      </p:pic>
    </p:spTree>
    <p:extLst>
      <p:ext uri="{BB962C8B-B14F-4D97-AF65-F5344CB8AC3E}">
        <p14:creationId xmlns:p14="http://schemas.microsoft.com/office/powerpoint/2010/main" val="14348004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3166" y="548364"/>
            <a:ext cx="10515600" cy="4351338"/>
          </a:xfrm>
        </p:spPr>
        <p:txBody>
          <a:bodyPr>
            <a:normAutofit/>
          </a:bodyPr>
          <a:lstStyle/>
          <a:p>
            <a:r>
              <a:rPr lang="en-US" sz="3600" b="1" dirty="0">
                <a:latin typeface="Times New Roman" panose="02020603050405020304" pitchFamily="18" charset="0"/>
                <a:cs typeface="Times New Roman" panose="02020603050405020304" pitchFamily="18" charset="0"/>
              </a:rPr>
              <a:t>Structograms use the following diagrams: </a:t>
            </a:r>
            <a:endParaRPr lang="en-US" sz="3600" b="1" dirty="0" smtClean="0">
              <a:latin typeface="Times New Roman" panose="02020603050405020304" pitchFamily="18" charset="0"/>
              <a:cs typeface="Times New Roman" panose="02020603050405020304" pitchFamily="18" charset="0"/>
            </a:endParaRPr>
          </a:p>
          <a:p>
            <a:pPr marL="0" indent="0">
              <a:buNone/>
            </a:pPr>
            <a:r>
              <a:rPr lang="en-US" sz="2800" dirty="0"/>
              <a:t>1.process blocks - Process blocks represent the simplest actions and don’t require analysis. Actions are performed block by block.</a:t>
            </a:r>
          </a:p>
          <a:p>
            <a:pPr marL="0" indent="0">
              <a:buNone/>
            </a:pPr>
            <a:endParaRPr lang="en-US" sz="2800" dirty="0"/>
          </a:p>
          <a:p>
            <a:pPr marL="0" indent="0">
              <a:buNone/>
            </a:pPr>
            <a:endParaRPr lang="en-US" sz="2800" dirty="0" smtClean="0"/>
          </a:p>
          <a:p>
            <a:pPr marL="0" indent="0">
              <a:buNone/>
            </a:pPr>
            <a:endParaRPr lang="en-US" sz="2800" dirty="0" smtClean="0"/>
          </a:p>
          <a:p>
            <a:pPr marL="0" indent="0">
              <a:buNone/>
            </a:pPr>
            <a:endParaRPr lang="en-US" sz="2800" dirty="0"/>
          </a:p>
          <a:p>
            <a:pPr marL="0" indent="0">
              <a:buNone/>
            </a:pPr>
            <a:endParaRPr lang="en-US" sz="2800" dirty="0" smtClean="0"/>
          </a:p>
          <a:p>
            <a:pPr marL="0" indent="0">
              <a:buNone/>
            </a:pPr>
            <a:endParaRPr lang="en-US" sz="2800" dirty="0"/>
          </a:p>
        </p:txBody>
      </p:sp>
      <p:pic>
        <p:nvPicPr>
          <p:cNvPr id="4" name="Picture 3"/>
          <p:cNvPicPr>
            <a:picLocks noChangeAspect="1"/>
          </p:cNvPicPr>
          <p:nvPr/>
        </p:nvPicPr>
        <p:blipFill>
          <a:blip r:embed="rId2"/>
          <a:stretch>
            <a:fillRect/>
          </a:stretch>
        </p:blipFill>
        <p:spPr>
          <a:xfrm>
            <a:off x="3176321" y="3134250"/>
            <a:ext cx="6196999" cy="3089570"/>
          </a:xfrm>
          <a:prstGeom prst="rect">
            <a:avLst/>
          </a:prstGeom>
        </p:spPr>
      </p:pic>
    </p:spTree>
    <p:extLst>
      <p:ext uri="{BB962C8B-B14F-4D97-AF65-F5344CB8AC3E}">
        <p14:creationId xmlns:p14="http://schemas.microsoft.com/office/powerpoint/2010/main" val="4195926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41577"/>
            <a:ext cx="10515600" cy="4862970"/>
          </a:xfrm>
        </p:spPr>
        <p:txBody>
          <a:bodyPr>
            <a:normAutofit fontScale="92500" lnSpcReduction="10000"/>
          </a:bodyPr>
          <a:lstStyle/>
          <a:p>
            <a:pPr marL="0" indent="0">
              <a:buNone/>
            </a:pPr>
            <a:r>
              <a:rPr lang="en-US" altLang="en-US" sz="2400" b="1" dirty="0" smtClean="0">
                <a:latin typeface="Times New Roman" panose="02020603050405020304" pitchFamily="18" charset="0"/>
                <a:cs typeface="Times New Roman" panose="02020603050405020304" pitchFamily="18" charset="0"/>
              </a:rPr>
              <a:t>Session 6 – 10   covers the following Topics:-</a:t>
            </a:r>
          </a:p>
          <a:p>
            <a:r>
              <a:rPr lang="en-US" sz="2400" dirty="0" smtClean="0">
                <a:latin typeface="Times New Roman" panose="02020603050405020304" pitchFamily="18" charset="0"/>
                <a:cs typeface="Times New Roman" panose="02020603050405020304" pitchFamily="18" charset="0"/>
              </a:rPr>
              <a:t>Procedural </a:t>
            </a:r>
            <a:r>
              <a:rPr lang="en-US" sz="2400" dirty="0">
                <a:latin typeface="Times New Roman" panose="02020603050405020304" pitchFamily="18" charset="0"/>
                <a:cs typeface="Times New Roman" panose="02020603050405020304" pitchFamily="18" charset="0"/>
              </a:rPr>
              <a:t>Programming </a:t>
            </a:r>
            <a:r>
              <a:rPr lang="en-US" sz="2400" dirty="0" smtClean="0">
                <a:latin typeface="Times New Roman" panose="02020603050405020304" pitchFamily="18" charset="0"/>
                <a:cs typeface="Times New Roman" panose="02020603050405020304" pitchFamily="18" charset="0"/>
              </a:rPr>
              <a:t>Paradigm</a:t>
            </a:r>
          </a:p>
          <a:p>
            <a:r>
              <a:rPr lang="en-US" sz="2400" dirty="0" smtClean="0">
                <a:latin typeface="Times New Roman" panose="02020603050405020304" pitchFamily="18" charset="0"/>
                <a:cs typeface="Times New Roman" panose="02020603050405020304" pitchFamily="18" charset="0"/>
              </a:rPr>
              <a:t>Routines</a:t>
            </a:r>
            <a:r>
              <a:rPr lang="en-US" sz="2400" dirty="0">
                <a:latin typeface="Times New Roman" panose="02020603050405020304" pitchFamily="18" charset="0"/>
                <a:cs typeface="Times New Roman" panose="02020603050405020304" pitchFamily="18" charset="0"/>
              </a:rPr>
              <a:t>, Subroutines, F</a:t>
            </a:r>
            <a:r>
              <a:rPr lang="en-US" sz="2400" dirty="0" smtClean="0">
                <a:latin typeface="Times New Roman" panose="02020603050405020304" pitchFamily="18" charset="0"/>
                <a:cs typeface="Times New Roman" panose="02020603050405020304" pitchFamily="18" charset="0"/>
              </a:rPr>
              <a:t>unctions</a:t>
            </a:r>
          </a:p>
          <a:p>
            <a:r>
              <a:rPr lang="en-US" sz="2400" dirty="0">
                <a:latin typeface="Times New Roman" panose="02020603050405020304" pitchFamily="18" charset="0"/>
                <a:cs typeface="Times New Roman" panose="02020603050405020304" pitchFamily="18" charset="0"/>
              </a:rPr>
              <a:t>Using Functions in </a:t>
            </a:r>
            <a:r>
              <a:rPr lang="en-US" sz="2400" dirty="0" smtClean="0">
                <a:latin typeface="Times New Roman" panose="02020603050405020304" pitchFamily="18" charset="0"/>
                <a:cs typeface="Times New Roman" panose="02020603050405020304" pitchFamily="18" charset="0"/>
              </a:rPr>
              <a:t>Python</a:t>
            </a:r>
          </a:p>
          <a:p>
            <a:r>
              <a:rPr lang="en-US" sz="2400" dirty="0">
                <a:latin typeface="Times New Roman" panose="02020603050405020304" pitchFamily="18" charset="0"/>
                <a:cs typeface="Times New Roman" panose="02020603050405020304" pitchFamily="18" charset="0"/>
              </a:rPr>
              <a:t>logical view, control flow of procedural programming in various </a:t>
            </a:r>
            <a:r>
              <a:rPr lang="en-US" sz="2400" dirty="0" smtClean="0">
                <a:latin typeface="Times New Roman" panose="02020603050405020304" pitchFamily="18" charset="0"/>
                <a:cs typeface="Times New Roman" panose="02020603050405020304" pitchFamily="18" charset="0"/>
              </a:rPr>
              <a:t>aspects</a:t>
            </a:r>
          </a:p>
          <a:p>
            <a:r>
              <a:rPr lang="en-US" sz="2400" dirty="0">
                <a:latin typeface="Times New Roman" panose="02020603050405020304" pitchFamily="18" charset="0"/>
                <a:cs typeface="Times New Roman" panose="02020603050405020304" pitchFamily="18" charset="0"/>
              </a:rPr>
              <a:t>Other languages: Bliss, </a:t>
            </a:r>
            <a:r>
              <a:rPr lang="en-US" sz="2400" dirty="0" err="1">
                <a:latin typeface="Times New Roman" panose="02020603050405020304" pitchFamily="18" charset="0"/>
                <a:cs typeface="Times New Roman" panose="02020603050405020304" pitchFamily="18" charset="0"/>
              </a:rPr>
              <a:t>ChucK</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Matlab</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Demo: creating routines and subroutines using functions in </a:t>
            </a:r>
            <a:r>
              <a:rPr lang="en-US" sz="2400" dirty="0" smtClean="0">
                <a:latin typeface="Times New Roman" panose="02020603050405020304" pitchFamily="18" charset="0"/>
                <a:cs typeface="Times New Roman" panose="02020603050405020304" pitchFamily="18" charset="0"/>
              </a:rPr>
              <a:t>Python</a:t>
            </a:r>
          </a:p>
          <a:p>
            <a:r>
              <a:rPr lang="en-US" sz="2400" dirty="0">
                <a:latin typeface="Times New Roman" panose="02020603050405020304" pitchFamily="18" charset="0"/>
                <a:cs typeface="Times New Roman" panose="02020603050405020304" pitchFamily="18" charset="0"/>
              </a:rPr>
              <a:t>Lab 2: Procedural </a:t>
            </a:r>
            <a:r>
              <a:rPr lang="en-US" sz="2400" dirty="0" smtClean="0">
                <a:latin typeface="Times New Roman" panose="02020603050405020304" pitchFamily="18" charset="0"/>
                <a:cs typeface="Times New Roman" panose="02020603050405020304" pitchFamily="18" charset="0"/>
              </a:rPr>
              <a:t>Programming</a:t>
            </a:r>
          </a:p>
          <a:p>
            <a:pPr marL="0" indent="0">
              <a:buNone/>
            </a:pPr>
            <a:r>
              <a:rPr lang="en-US" sz="2400" b="1" dirty="0">
                <a:latin typeface="Times New Roman" panose="02020603050405020304" pitchFamily="18" charset="0"/>
                <a:cs typeface="Times New Roman" panose="02020603050405020304" pitchFamily="18" charset="0"/>
              </a:rPr>
              <a:t>Assignment : Comparative study of </a:t>
            </a:r>
            <a:r>
              <a:rPr lang="en-US" sz="2400" dirty="0">
                <a:latin typeface="Times New Roman" panose="02020603050405020304" pitchFamily="18" charset="0"/>
                <a:cs typeface="Times New Roman" panose="02020603050405020304" pitchFamily="18" charset="0"/>
              </a:rPr>
              <a:t>: Bliss, </a:t>
            </a:r>
            <a:r>
              <a:rPr lang="en-US" sz="2400" dirty="0" err="1">
                <a:latin typeface="Times New Roman" panose="02020603050405020304" pitchFamily="18" charset="0"/>
                <a:cs typeface="Times New Roman" panose="02020603050405020304" pitchFamily="18" charset="0"/>
              </a:rPr>
              <a:t>ChucK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Matlab</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TextBook</a:t>
            </a:r>
            <a:r>
              <a:rPr lang="en-US" sz="2400" dirty="0">
                <a:latin typeface="Times New Roman" panose="02020603050405020304" pitchFamily="18" charset="0"/>
                <a:cs typeface="Times New Roman" panose="02020603050405020304" pitchFamily="18" charset="0"/>
              </a:rPr>
              <a:t>:  Shalom, </a:t>
            </a:r>
            <a:r>
              <a:rPr lang="en-US" sz="2400" dirty="0" err="1">
                <a:latin typeface="Times New Roman" panose="02020603050405020304" pitchFamily="18" charset="0"/>
                <a:cs typeface="Times New Roman" panose="02020603050405020304" pitchFamily="18" charset="0"/>
              </a:rPr>
              <a:t>Elad</a:t>
            </a:r>
            <a:r>
              <a:rPr lang="en-US" sz="2400" dirty="0">
                <a:latin typeface="Times New Roman" panose="02020603050405020304" pitchFamily="18" charset="0"/>
                <a:cs typeface="Times New Roman" panose="02020603050405020304" pitchFamily="18" charset="0"/>
              </a:rPr>
              <a:t>. A Review of Programming Paradigms Throughout the History: With a Suggestion Toward a Future Approach, Kindle Edition</a:t>
            </a:r>
          </a:p>
          <a:p>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2224547" y="534448"/>
            <a:ext cx="8747760" cy="1077218"/>
          </a:xfrm>
          <a:prstGeom prst="rect">
            <a:avLst/>
          </a:prstGeom>
        </p:spPr>
        <p:txBody>
          <a:bodyPr wrap="square">
            <a:spAutoFit/>
          </a:bodyPr>
          <a:lstStyle/>
          <a:p>
            <a:r>
              <a:rPr lang="en-US" sz="3200" b="1" dirty="0" smtClean="0">
                <a:solidFill>
                  <a:prstClr val="black"/>
                </a:solidFill>
                <a:latin typeface="Times New Roman" panose="02020603050405020304" pitchFamily="18" charset="0"/>
                <a:ea typeface="+mj-ea"/>
                <a:cs typeface="Times New Roman" panose="02020603050405020304" pitchFamily="18" charset="0"/>
              </a:rPr>
              <a:t>2.Procedural Programming Paradigm</a:t>
            </a:r>
            <a:br>
              <a:rPr lang="en-US" sz="3200" b="1" dirty="0" smtClean="0">
                <a:solidFill>
                  <a:prstClr val="black"/>
                </a:solidFill>
                <a:latin typeface="Times New Roman" panose="02020603050405020304" pitchFamily="18" charset="0"/>
                <a:ea typeface="+mj-ea"/>
                <a:cs typeface="Times New Roman" panose="02020603050405020304" pitchFamily="18" charset="0"/>
              </a:rPr>
            </a:br>
            <a:endParaRPr lang="en-US" sz="3200" dirty="0"/>
          </a:p>
        </p:txBody>
      </p:sp>
    </p:spTree>
    <p:extLst>
      <p:ext uri="{BB962C8B-B14F-4D97-AF65-F5344CB8AC3E}">
        <p14:creationId xmlns:p14="http://schemas.microsoft.com/office/powerpoint/2010/main" val="40671269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9241" y="1045232"/>
            <a:ext cx="10515600" cy="4351338"/>
          </a:xfrm>
        </p:spPr>
        <p:txBody>
          <a:bodyPr>
            <a:normAutofit/>
          </a:bodyPr>
          <a:lstStyle/>
          <a:p>
            <a:pPr marL="0" indent="0">
              <a:buNone/>
            </a:pPr>
            <a:r>
              <a:rPr lang="en-US" sz="3600" b="1" dirty="0" smtClean="0">
                <a:latin typeface="Times New Roman" panose="02020603050405020304" pitchFamily="18" charset="0"/>
                <a:cs typeface="Times New Roman" panose="02020603050405020304" pitchFamily="18" charset="0"/>
              </a:rPr>
              <a:t>2.Branching blocks</a:t>
            </a:r>
          </a:p>
          <a:p>
            <a:pPr marL="0" indent="0">
              <a:buNone/>
            </a:pPr>
            <a:r>
              <a:rPr lang="en-US" sz="3600" dirty="0">
                <a:latin typeface="Times New Roman" panose="02020603050405020304" pitchFamily="18" charset="0"/>
                <a:cs typeface="Times New Roman" panose="02020603050405020304" pitchFamily="18" charset="0"/>
              </a:rPr>
              <a:t>Branching blocks are of two types – True/False or Yes/No block and multiple branching block.</a:t>
            </a:r>
          </a:p>
          <a:p>
            <a:pPr marL="0" indent="0">
              <a:buNone/>
            </a:pPr>
            <a:endParaRPr lang="en-US" sz="2800" dirty="0"/>
          </a:p>
          <a:p>
            <a:pPr marL="0" indent="0">
              <a:buNone/>
            </a:pPr>
            <a:r>
              <a:rPr lang="en-US" sz="2800" dirty="0" smtClean="0"/>
              <a:t> </a:t>
            </a:r>
            <a:endParaRPr lang="en-US" sz="2800" dirty="0"/>
          </a:p>
          <a:p>
            <a:pPr marL="0" indent="0">
              <a:buNone/>
            </a:pPr>
            <a:endParaRPr lang="en-US" sz="2800" dirty="0"/>
          </a:p>
        </p:txBody>
      </p:sp>
      <p:pic>
        <p:nvPicPr>
          <p:cNvPr id="4" name="Picture 3"/>
          <p:cNvPicPr>
            <a:picLocks noChangeAspect="1"/>
          </p:cNvPicPr>
          <p:nvPr/>
        </p:nvPicPr>
        <p:blipFill>
          <a:blip r:embed="rId2"/>
          <a:stretch>
            <a:fillRect/>
          </a:stretch>
        </p:blipFill>
        <p:spPr>
          <a:xfrm>
            <a:off x="3482675" y="3123585"/>
            <a:ext cx="5530382" cy="2805266"/>
          </a:xfrm>
          <a:prstGeom prst="rect">
            <a:avLst/>
          </a:prstGeom>
        </p:spPr>
      </p:pic>
    </p:spTree>
    <p:extLst>
      <p:ext uri="{BB962C8B-B14F-4D97-AF65-F5344CB8AC3E}">
        <p14:creationId xmlns:p14="http://schemas.microsoft.com/office/powerpoint/2010/main" val="38439300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4268" y="296370"/>
            <a:ext cx="10139855" cy="5817530"/>
          </a:xfrm>
        </p:spPr>
        <p:txBody>
          <a:bodyPr>
            <a:normAutofit/>
          </a:bodyPr>
          <a:lstStyle/>
          <a:p>
            <a:pPr marL="0" indent="0">
              <a:buNone/>
            </a:pPr>
            <a:r>
              <a:rPr lang="en-US" sz="3600" b="1" dirty="0" smtClean="0">
                <a:latin typeface="Times New Roman" panose="02020603050405020304" pitchFamily="18" charset="0"/>
                <a:cs typeface="Times New Roman" panose="02020603050405020304" pitchFamily="18" charset="0"/>
              </a:rPr>
              <a:t>3.Testing loops</a:t>
            </a:r>
          </a:p>
          <a:p>
            <a:pPr marL="0" indent="0" algn="just">
              <a:buNone/>
            </a:pPr>
            <a:r>
              <a:rPr lang="en-US" sz="3600" dirty="0">
                <a:latin typeface="Times New Roman" panose="02020603050405020304" pitchFamily="18" charset="0"/>
                <a:cs typeface="Times New Roman" panose="02020603050405020304" pitchFamily="18" charset="0"/>
              </a:rPr>
              <a:t>Testing loops allow the program to repeat one or many processes until a condition is fulfilled. There are two types of testing loops – test first and test last blocks – and the order in which the steps are performed is what makes them different.</a:t>
            </a:r>
          </a:p>
          <a:p>
            <a:pPr marL="0" indent="0">
              <a:buNone/>
            </a:pPr>
            <a:endParaRPr lang="en-US" sz="2800" dirty="0"/>
          </a:p>
          <a:p>
            <a:pPr marL="0" indent="0">
              <a:buNone/>
            </a:pPr>
            <a:endParaRPr lang="en-US" sz="2800" dirty="0"/>
          </a:p>
        </p:txBody>
      </p:sp>
      <p:pic>
        <p:nvPicPr>
          <p:cNvPr id="4" name="Picture 3"/>
          <p:cNvPicPr>
            <a:picLocks noChangeAspect="1"/>
          </p:cNvPicPr>
          <p:nvPr/>
        </p:nvPicPr>
        <p:blipFill>
          <a:blip r:embed="rId2"/>
          <a:stretch>
            <a:fillRect/>
          </a:stretch>
        </p:blipFill>
        <p:spPr>
          <a:xfrm>
            <a:off x="3991472" y="3818375"/>
            <a:ext cx="6125921" cy="3181782"/>
          </a:xfrm>
          <a:prstGeom prst="rect">
            <a:avLst/>
          </a:prstGeom>
        </p:spPr>
      </p:pic>
    </p:spTree>
    <p:extLst>
      <p:ext uri="{BB962C8B-B14F-4D97-AF65-F5344CB8AC3E}">
        <p14:creationId xmlns:p14="http://schemas.microsoft.com/office/powerpoint/2010/main" val="23098075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3.2.	Subroutine</a:t>
            </a:r>
          </a:p>
        </p:txBody>
      </p:sp>
      <p:sp>
        <p:nvSpPr>
          <p:cNvPr id="3" name="Content Placeholder 2"/>
          <p:cNvSpPr>
            <a:spLocks noGrp="1"/>
          </p:cNvSpPr>
          <p:nvPr>
            <p:ph idx="1"/>
          </p:nvPr>
        </p:nvSpPr>
        <p:spPr/>
        <p:txBody>
          <a:bodyPr>
            <a:normAutofit lnSpcReduction="10000"/>
          </a:bodyPr>
          <a:lstStyle/>
          <a:p>
            <a:r>
              <a:rPr lang="en-US" sz="3600" dirty="0" smtClean="0"/>
              <a:t>Procedure,</a:t>
            </a:r>
          </a:p>
          <a:p>
            <a:r>
              <a:rPr lang="en-US" sz="3600" dirty="0" smtClean="0"/>
              <a:t>Function</a:t>
            </a:r>
          </a:p>
          <a:p>
            <a:r>
              <a:rPr lang="en-US" sz="3600" dirty="0" smtClean="0"/>
              <a:t>Routine</a:t>
            </a:r>
          </a:p>
          <a:p>
            <a:r>
              <a:rPr lang="en-US" sz="3600" dirty="0" smtClean="0"/>
              <a:t>Method</a:t>
            </a:r>
          </a:p>
          <a:p>
            <a:r>
              <a:rPr lang="en-US" sz="3600" dirty="0"/>
              <a:t>S</a:t>
            </a:r>
            <a:r>
              <a:rPr lang="en-US" sz="3600" dirty="0" smtClean="0"/>
              <a:t>ubprogram</a:t>
            </a:r>
            <a:r>
              <a:rPr lang="en-US" sz="3600" dirty="0"/>
              <a:t>.	</a:t>
            </a:r>
            <a:endParaRPr lang="en-US" sz="3600" dirty="0" smtClean="0"/>
          </a:p>
          <a:p>
            <a:r>
              <a:rPr lang="en-US" sz="3600" dirty="0" smtClean="0"/>
              <a:t>Callable </a:t>
            </a:r>
            <a:r>
              <a:rPr lang="en-US" sz="3600" dirty="0"/>
              <a:t>	unit	</a:t>
            </a:r>
            <a:r>
              <a:rPr lang="en-US" sz="3600" dirty="0" smtClean="0"/>
              <a:t>- Generic</a:t>
            </a:r>
            <a:r>
              <a:rPr lang="en-US" sz="3600" dirty="0"/>
              <a:t>	term.</a:t>
            </a:r>
          </a:p>
          <a:p>
            <a:endParaRPr lang="en-IN" sz="3600" dirty="0"/>
          </a:p>
        </p:txBody>
      </p:sp>
    </p:spTree>
    <p:extLst>
      <p:ext uri="{BB962C8B-B14F-4D97-AF65-F5344CB8AC3E}">
        <p14:creationId xmlns:p14="http://schemas.microsoft.com/office/powerpoint/2010/main" val="14092909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Image result for subroutine"/>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6793"/>
          <a:stretch/>
        </p:blipFill>
        <p:spPr bwMode="auto">
          <a:xfrm>
            <a:off x="958970" y="0"/>
            <a:ext cx="11076584" cy="6912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1148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Block</a:t>
            </a:r>
            <a:endParaRPr lang="en-IN" dirty="0"/>
          </a:p>
        </p:txBody>
      </p:sp>
      <p:sp>
        <p:nvSpPr>
          <p:cNvPr id="3" name="Content Placeholder 2"/>
          <p:cNvSpPr>
            <a:spLocks noGrp="1"/>
          </p:cNvSpPr>
          <p:nvPr>
            <p:ph idx="1"/>
          </p:nvPr>
        </p:nvSpPr>
        <p:spPr>
          <a:xfrm>
            <a:off x="1828800" y="1415844"/>
            <a:ext cx="9675812" cy="4495377"/>
          </a:xfrm>
        </p:spPr>
        <p:txBody>
          <a:bodyPr>
            <a:normAutofit/>
          </a:bodyPr>
          <a:lstStyle/>
          <a:p>
            <a:r>
              <a:rPr lang="en-US" sz="2800" dirty="0"/>
              <a:t>Two	types	of	blocks	can	be	distinguished	based	</a:t>
            </a:r>
            <a:r>
              <a:rPr lang="en-US" sz="2800" dirty="0" smtClean="0"/>
              <a:t>on </a:t>
            </a:r>
            <a:r>
              <a:rPr lang="en-US" sz="2800" dirty="0"/>
              <a:t>	their	location	within	a </a:t>
            </a:r>
            <a:r>
              <a:rPr lang="en-US" sz="2800" dirty="0" smtClean="0"/>
              <a:t>program:</a:t>
            </a:r>
          </a:p>
          <a:p>
            <a:pPr lvl="1"/>
            <a:r>
              <a:rPr lang="en-US" sz="2400" dirty="0" smtClean="0"/>
              <a:t>block</a:t>
            </a:r>
            <a:r>
              <a:rPr lang="en-US" sz="2400" dirty="0"/>
              <a:t>	associated	with	a	procedure	</a:t>
            </a:r>
            <a:endParaRPr lang="en-US" sz="2400" dirty="0" smtClean="0"/>
          </a:p>
          <a:p>
            <a:pPr lvl="1"/>
            <a:r>
              <a:rPr lang="en-US" sz="2400" dirty="0" smtClean="0"/>
              <a:t>in-line</a:t>
            </a:r>
            <a:r>
              <a:rPr lang="en-US" sz="2400" dirty="0"/>
              <a:t>	block	</a:t>
            </a:r>
          </a:p>
        </p:txBody>
      </p:sp>
    </p:spTree>
    <p:extLst>
      <p:ext uri="{BB962C8B-B14F-4D97-AF65-F5344CB8AC3E}">
        <p14:creationId xmlns:p14="http://schemas.microsoft.com/office/powerpoint/2010/main" val="20462282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7256" y="265471"/>
            <a:ext cx="9686544" cy="993607"/>
          </a:xfrm>
        </p:spPr>
        <p:txBody>
          <a:bodyPr>
            <a:noAutofit/>
          </a:bodyPr>
          <a:lstStyle/>
          <a:p>
            <a:r>
              <a:rPr lang="en-US" sz="2800" b="1" dirty="0">
                <a:latin typeface="Times New Roman" panose="02020603050405020304" pitchFamily="18" charset="0"/>
                <a:cs typeface="Times New Roman" panose="02020603050405020304" pitchFamily="18" charset="0"/>
              </a:rPr>
              <a:t>Control structure – </a:t>
            </a:r>
            <a:r>
              <a:rPr lang="en-US" sz="2800" dirty="0">
                <a:latin typeface="Times New Roman" panose="02020603050405020304" pitchFamily="18" charset="0"/>
                <a:cs typeface="Times New Roman" panose="02020603050405020304" pitchFamily="18" charset="0"/>
              </a:rPr>
              <a:t>sequence, selection </a:t>
            </a:r>
            <a:r>
              <a:rPr lang="en-US" sz="2800" dirty="0" smtClean="0">
                <a:latin typeface="Times New Roman" panose="02020603050405020304" pitchFamily="18" charset="0"/>
                <a:cs typeface="Times New Roman" panose="02020603050405020304" pitchFamily="18" charset="0"/>
              </a:rPr>
              <a:t>,iteration  and recursion.</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(example for Control structure)</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US" sz="2800" dirty="0"/>
          </a:p>
        </p:txBody>
      </p:sp>
      <p:sp>
        <p:nvSpPr>
          <p:cNvPr id="3" name="Content Placeholder 2"/>
          <p:cNvSpPr>
            <a:spLocks noGrp="1"/>
          </p:cNvSpPr>
          <p:nvPr>
            <p:ph idx="1"/>
          </p:nvPr>
        </p:nvSpPr>
        <p:spPr>
          <a:xfrm>
            <a:off x="1542077" y="1381436"/>
            <a:ext cx="10772826" cy="3777622"/>
          </a:xfrm>
        </p:spPr>
        <p:txBody>
          <a:bodyPr>
            <a:normAutofit/>
          </a:bodyPr>
          <a:lstStyle/>
          <a:p>
            <a:pPr marL="0" indent="0">
              <a:buNone/>
            </a:pPr>
            <a:r>
              <a:rPr lang="en-US" sz="3200" b="1" dirty="0" smtClean="0">
                <a:latin typeface="Times New Roman" panose="02020603050405020304" pitchFamily="18" charset="0"/>
                <a:cs typeface="Times New Roman" panose="02020603050405020304" pitchFamily="18" charset="0"/>
              </a:rPr>
              <a:t>Recursion:</a:t>
            </a:r>
          </a:p>
          <a:p>
            <a:pPr marL="0" indent="0">
              <a:buNone/>
            </a:pPr>
            <a:r>
              <a:rPr lang="en-US" sz="3200" dirty="0">
                <a:latin typeface="Times New Roman" panose="02020603050405020304" pitchFamily="18" charset="0"/>
                <a:cs typeface="Times New Roman" panose="02020603050405020304" pitchFamily="18" charset="0"/>
              </a:rPr>
              <a:t>Recursion"; a statement is executed by repeatedly calling itself until termination conditions are met. While similar in practice to iterative loops, recursive loops may be more computationally efficient, and are implemented differently as a cascading stack</a:t>
            </a:r>
            <a:r>
              <a:rPr lang="en-US" sz="2400" dirty="0" smtClean="0"/>
              <a:t>.</a:t>
            </a:r>
          </a:p>
          <a:p>
            <a:pPr marL="0" indent="0">
              <a:buNone/>
            </a:pPr>
            <a:endParaRPr lang="en-US" sz="2400" dirty="0"/>
          </a:p>
        </p:txBody>
      </p:sp>
      <p:pic>
        <p:nvPicPr>
          <p:cNvPr id="4" name="Picture 3"/>
          <p:cNvPicPr>
            <a:picLocks noChangeAspect="1"/>
          </p:cNvPicPr>
          <p:nvPr/>
        </p:nvPicPr>
        <p:blipFill>
          <a:blip r:embed="rId2"/>
          <a:stretch>
            <a:fillRect/>
          </a:stretch>
        </p:blipFill>
        <p:spPr>
          <a:xfrm>
            <a:off x="1542077" y="4003762"/>
            <a:ext cx="9386478" cy="2130252"/>
          </a:xfrm>
          <a:prstGeom prst="rect">
            <a:avLst/>
          </a:prstGeom>
        </p:spPr>
      </p:pic>
      <p:sp>
        <p:nvSpPr>
          <p:cNvPr id="5" name="Rectangle 4"/>
          <p:cNvSpPr/>
          <p:nvPr/>
        </p:nvSpPr>
        <p:spPr>
          <a:xfrm>
            <a:off x="1667256" y="6134014"/>
            <a:ext cx="10524744" cy="369332"/>
          </a:xfrm>
          <a:prstGeom prst="rect">
            <a:avLst/>
          </a:prstGeom>
        </p:spPr>
        <p:txBody>
          <a:bodyPr wrap="square">
            <a:spAutoFit/>
          </a:bodyPr>
          <a:lstStyle/>
          <a:p>
            <a:r>
              <a:rPr lang="en-US" dirty="0"/>
              <a:t>Graphical representation of the three basic patterns — sequence, selection, and repetition </a:t>
            </a:r>
          </a:p>
        </p:txBody>
      </p:sp>
    </p:spTree>
    <p:extLst>
      <p:ext uri="{BB962C8B-B14F-4D97-AF65-F5344CB8AC3E}">
        <p14:creationId xmlns:p14="http://schemas.microsoft.com/office/powerpoint/2010/main" val="32649997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008" y="169323"/>
            <a:ext cx="10515600" cy="525622"/>
          </a:xfrm>
        </p:spPr>
        <p:txBody>
          <a:bodyPr>
            <a:normAutofit fontScale="90000"/>
          </a:bodyPr>
          <a:lstStyle/>
          <a:p>
            <a:r>
              <a:rPr lang="en-US" dirty="0" smtClean="0"/>
              <a:t>Note:</a:t>
            </a:r>
            <a:endParaRPr lang="en-US" dirty="0"/>
          </a:p>
        </p:txBody>
      </p:sp>
      <p:sp>
        <p:nvSpPr>
          <p:cNvPr id="3" name="Content Placeholder 2"/>
          <p:cNvSpPr>
            <a:spLocks noGrp="1"/>
          </p:cNvSpPr>
          <p:nvPr>
            <p:ph idx="1"/>
          </p:nvPr>
        </p:nvSpPr>
        <p:spPr>
          <a:xfrm>
            <a:off x="838200" y="1078992"/>
            <a:ext cx="10515600" cy="5458968"/>
          </a:xfrm>
        </p:spPr>
        <p:txBody>
          <a:bodyPr>
            <a:normAutofit lnSpcReduction="10000"/>
          </a:bodyPr>
          <a:lstStyle/>
          <a:p>
            <a:pPr marL="0" indent="0">
              <a:lnSpc>
                <a:spcPct val="120000"/>
              </a:lnSpc>
              <a:spcBef>
                <a:spcPts val="0"/>
              </a:spcBef>
              <a:buNone/>
            </a:pPr>
            <a:r>
              <a:rPr lang="en-US" sz="3400" b="1" dirty="0">
                <a:solidFill>
                  <a:srgbClr val="C00000"/>
                </a:solidFill>
                <a:latin typeface="Times New Roman" panose="02020603050405020304" pitchFamily="18" charset="0"/>
                <a:cs typeface="Times New Roman" panose="02020603050405020304" pitchFamily="18" charset="0"/>
              </a:rPr>
              <a:t>What is meant by structured language?</a:t>
            </a:r>
          </a:p>
          <a:p>
            <a:pPr>
              <a:lnSpc>
                <a:spcPct val="120000"/>
              </a:lnSpc>
              <a:spcBef>
                <a:spcPts val="0"/>
              </a:spcBef>
            </a:pPr>
            <a:r>
              <a:rPr lang="en-US" dirty="0">
                <a:latin typeface="Times New Roman" panose="02020603050405020304" pitchFamily="18" charset="0"/>
                <a:cs typeface="Times New Roman" panose="02020603050405020304" pitchFamily="18" charset="0"/>
              </a:rPr>
              <a:t>C is called a </a:t>
            </a:r>
            <a:r>
              <a:rPr lang="en-US" b="1" dirty="0">
                <a:latin typeface="Times New Roman" panose="02020603050405020304" pitchFamily="18" charset="0"/>
                <a:cs typeface="Times New Roman" panose="02020603050405020304" pitchFamily="18" charset="0"/>
              </a:rPr>
              <a:t>structured</a:t>
            </a:r>
            <a:r>
              <a:rPr lang="en-US" dirty="0">
                <a:latin typeface="Times New Roman" panose="02020603050405020304" pitchFamily="18" charset="0"/>
                <a:cs typeface="Times New Roman" panose="02020603050405020304" pitchFamily="18" charset="0"/>
              </a:rPr>
              <a:t> programming </a:t>
            </a:r>
            <a:r>
              <a:rPr lang="en-US" b="1" dirty="0">
                <a:latin typeface="Times New Roman" panose="02020603050405020304" pitchFamily="18" charset="0"/>
                <a:cs typeface="Times New Roman" panose="02020603050405020304" pitchFamily="18" charset="0"/>
              </a:rPr>
              <a:t>language</a:t>
            </a:r>
            <a:r>
              <a:rPr lang="en-US" dirty="0">
                <a:latin typeface="Times New Roman" panose="02020603050405020304" pitchFamily="18" charset="0"/>
                <a:cs typeface="Times New Roman" panose="02020603050405020304" pitchFamily="18" charset="0"/>
              </a:rPr>
              <a:t> because to solve a large problem, C programming </a:t>
            </a:r>
            <a:r>
              <a:rPr lang="en-US" b="1" dirty="0">
                <a:latin typeface="Times New Roman" panose="02020603050405020304" pitchFamily="18" charset="0"/>
                <a:cs typeface="Times New Roman" panose="02020603050405020304" pitchFamily="18" charset="0"/>
              </a:rPr>
              <a:t>language</a:t>
            </a:r>
            <a:r>
              <a:rPr lang="en-US" dirty="0">
                <a:latin typeface="Times New Roman" panose="02020603050405020304" pitchFamily="18" charset="0"/>
                <a:cs typeface="Times New Roman" panose="02020603050405020304" pitchFamily="18" charset="0"/>
              </a:rPr>
              <a:t> divides the problem into smaller modules called functions or procedures each of which handles a particular responsibility. The program which solves the entire problem is a collection of such </a:t>
            </a:r>
            <a:r>
              <a:rPr lang="en-US" dirty="0" smtClean="0">
                <a:latin typeface="Times New Roman" panose="02020603050405020304" pitchFamily="18" charset="0"/>
                <a:cs typeface="Times New Roman" panose="02020603050405020304" pitchFamily="18" charset="0"/>
              </a:rPr>
              <a:t>functions </a:t>
            </a:r>
          </a:p>
          <a:p>
            <a:pPr marL="0" indent="0">
              <a:lnSpc>
                <a:spcPct val="120000"/>
              </a:lnSpc>
              <a:spcBef>
                <a:spcPts val="0"/>
              </a:spcBef>
              <a:buNone/>
            </a:pPr>
            <a:endParaRPr lang="en-US" dirty="0" smtClean="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dirty="0">
                <a:latin typeface="Times New Roman" panose="02020603050405020304" pitchFamily="18" charset="0"/>
                <a:cs typeface="Times New Roman" panose="02020603050405020304" pitchFamily="18" charset="0"/>
              </a:rPr>
              <a:t>Examples of </a:t>
            </a:r>
            <a:r>
              <a:rPr lang="en-US" b="1" dirty="0">
                <a:latin typeface="Times New Roman" panose="02020603050405020304" pitchFamily="18" charset="0"/>
                <a:cs typeface="Times New Roman" panose="02020603050405020304" pitchFamily="18" charset="0"/>
              </a:rPr>
              <a:t>Structured Programming</a:t>
            </a:r>
            <a:r>
              <a:rPr lang="en-US" dirty="0">
                <a:latin typeface="Times New Roman" panose="02020603050405020304" pitchFamily="18" charset="0"/>
                <a:cs typeface="Times New Roman" panose="02020603050405020304" pitchFamily="18" charset="0"/>
              </a:rPr>
              <a:t> language are C, C+, C++, C#, Java, PERL, Ruby, PHP, ALGOL, Pascal, PL/I and </a:t>
            </a:r>
            <a:r>
              <a:rPr lang="en-US" dirty="0" smtClean="0">
                <a:latin typeface="Times New Roman" panose="02020603050405020304" pitchFamily="18" charset="0"/>
                <a:cs typeface="Times New Roman" panose="02020603050405020304" pitchFamily="18" charset="0"/>
              </a:rPr>
              <a:t>Ada</a:t>
            </a:r>
          </a:p>
          <a:p>
            <a:pPr marL="0" indent="0">
              <a:lnSpc>
                <a:spcPct val="120000"/>
              </a:lnSpc>
              <a:spcBef>
                <a:spcPts val="0"/>
              </a:spcBef>
              <a:buNone/>
            </a:pPr>
            <a:endParaRPr lang="en-US"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sz="3400" b="1" dirty="0" smtClean="0">
                <a:solidFill>
                  <a:srgbClr val="C00000"/>
                </a:solidFill>
                <a:latin typeface="Times New Roman" panose="02020603050405020304" pitchFamily="18" charset="0"/>
                <a:cs typeface="Times New Roman" panose="02020603050405020304" pitchFamily="18" charset="0"/>
              </a:rPr>
              <a:t>What is unstructured programming language?</a:t>
            </a:r>
          </a:p>
          <a:p>
            <a:pPr>
              <a:lnSpc>
                <a:spcPct val="120000"/>
              </a:lnSpc>
              <a:spcBef>
                <a:spcPts val="0"/>
              </a:spcBef>
            </a:pPr>
            <a:r>
              <a:rPr lang="en-US" dirty="0" smtClean="0">
                <a:latin typeface="Times New Roman" panose="02020603050405020304" pitchFamily="18" charset="0"/>
                <a:cs typeface="Times New Roman" panose="02020603050405020304" pitchFamily="18" charset="0"/>
              </a:rPr>
              <a:t>An </a:t>
            </a:r>
            <a:r>
              <a:rPr lang="en-US" b="1" dirty="0" smtClean="0">
                <a:latin typeface="Times New Roman" panose="02020603050405020304" pitchFamily="18" charset="0"/>
                <a:cs typeface="Times New Roman" panose="02020603050405020304" pitchFamily="18" charset="0"/>
              </a:rPr>
              <a:t>unstructured</a:t>
            </a:r>
            <a:r>
              <a:rPr lang="en-US" dirty="0" smtClean="0">
                <a:latin typeface="Times New Roman" panose="02020603050405020304" pitchFamily="18" charset="0"/>
                <a:cs typeface="Times New Roman" panose="02020603050405020304" pitchFamily="18" charset="0"/>
              </a:rPr>
              <a:t> program is a procedural program – the statements are executed in sequence as written. But this type of </a:t>
            </a:r>
            <a:r>
              <a:rPr lang="en-US" b="1" dirty="0" smtClean="0">
                <a:latin typeface="Times New Roman" panose="02020603050405020304" pitchFamily="18" charset="0"/>
                <a:cs typeface="Times New Roman" panose="02020603050405020304" pitchFamily="18" charset="0"/>
              </a:rPr>
              <a:t>programming</a:t>
            </a:r>
            <a:r>
              <a:rPr lang="en-US" dirty="0" smtClean="0">
                <a:latin typeface="Times New Roman" panose="02020603050405020304" pitchFamily="18" charset="0"/>
                <a:cs typeface="Times New Roman" panose="02020603050405020304" pitchFamily="18" charset="0"/>
              </a:rPr>
              <a:t> uses the </a:t>
            </a:r>
            <a:r>
              <a:rPr lang="en-US" dirty="0" err="1" smtClean="0">
                <a:latin typeface="Times New Roman" panose="02020603050405020304" pitchFamily="18" charset="0"/>
                <a:cs typeface="Times New Roman" panose="02020603050405020304" pitchFamily="18" charset="0"/>
              </a:rPr>
              <a:t>goto</a:t>
            </a:r>
            <a:r>
              <a:rPr lang="en-US" dirty="0" smtClean="0">
                <a:latin typeface="Times New Roman" panose="02020603050405020304" pitchFamily="18" charset="0"/>
                <a:cs typeface="Times New Roman" panose="02020603050405020304" pitchFamily="18" charset="0"/>
              </a:rPr>
              <a:t> statement. A </a:t>
            </a:r>
            <a:r>
              <a:rPr lang="en-US" dirty="0" err="1" smtClean="0">
                <a:latin typeface="Times New Roman" panose="02020603050405020304" pitchFamily="18" charset="0"/>
                <a:cs typeface="Times New Roman" panose="02020603050405020304" pitchFamily="18" charset="0"/>
              </a:rPr>
              <a:t>goto</a:t>
            </a:r>
            <a:r>
              <a:rPr lang="en-US" dirty="0" smtClean="0">
                <a:latin typeface="Times New Roman" panose="02020603050405020304" pitchFamily="18" charset="0"/>
                <a:cs typeface="Times New Roman" panose="02020603050405020304" pitchFamily="18" charset="0"/>
              </a:rPr>
              <a:t> statement allows control to be passed to any other place in the program. ... This means that it is often difficult to understand the logic of such a program.</a:t>
            </a:r>
          </a:p>
          <a:p>
            <a:pPr>
              <a:lnSpc>
                <a:spcPct val="120000"/>
              </a:lnSpc>
              <a:spcBef>
                <a:spcPts val="0"/>
              </a:spcBef>
            </a:pPr>
            <a:endParaRPr lang="en-US" dirty="0" smtClean="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b="1" dirty="0" smtClean="0">
                <a:latin typeface="Times New Roman" panose="02020603050405020304" pitchFamily="18" charset="0"/>
                <a:cs typeface="Times New Roman" panose="02020603050405020304" pitchFamily="18" charset="0"/>
              </a:rPr>
              <a:t>Examples </a:t>
            </a:r>
            <a:r>
              <a:rPr lang="en-US" dirty="0">
                <a:latin typeface="Times New Roman" panose="02020603050405020304" pitchFamily="18" charset="0"/>
                <a:cs typeface="Times New Roman" panose="02020603050405020304" pitchFamily="18" charset="0"/>
              </a:rPr>
              <a:t>of unstructured Programming language are JOSS, FOCAL, MUMPS, TELCOMP, COBOL</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79477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66344"/>
          </a:xfrm>
        </p:spPr>
        <p:txBody>
          <a:bodyPr>
            <a:normAutofit fontScale="90000"/>
          </a:bodyPr>
          <a:lstStyle/>
          <a:p>
            <a:pPr algn="l"/>
            <a:r>
              <a:rPr lang="en-US" sz="3200" b="1" dirty="0" smtClean="0">
                <a:solidFill>
                  <a:srgbClr val="7030A0"/>
                </a:solidFill>
              </a:rPr>
              <a:t>Control Structure - DECISION MAKING (PYTHON</a:t>
            </a:r>
            <a:r>
              <a:rPr lang="en-US" dirty="0" smtClean="0"/>
              <a:t> )</a:t>
            </a:r>
            <a:endParaRPr lang="en-US" dirty="0"/>
          </a:p>
        </p:txBody>
      </p:sp>
      <p:sp>
        <p:nvSpPr>
          <p:cNvPr id="3" name="Content Placeholder 2"/>
          <p:cNvSpPr>
            <a:spLocks noGrp="1"/>
          </p:cNvSpPr>
          <p:nvPr>
            <p:ph idx="1"/>
          </p:nvPr>
        </p:nvSpPr>
        <p:spPr>
          <a:xfrm>
            <a:off x="951272" y="671641"/>
            <a:ext cx="11125200" cy="5434192"/>
          </a:xfrm>
        </p:spPr>
        <p:txBody>
          <a:bodyPr>
            <a:noAutofit/>
          </a:bodyPr>
          <a:lstStyle/>
          <a:p>
            <a:r>
              <a:rPr lang="en-US" sz="2200" dirty="0">
                <a:latin typeface="Times New Roman" panose="02020603050405020304" pitchFamily="18" charset="0"/>
                <a:cs typeface="Times New Roman" panose="02020603050405020304" pitchFamily="18" charset="0"/>
              </a:rPr>
              <a:t>Decision making statements in programming languages decides the direction of flow of program execution. Decision making statements available in python are:</a:t>
            </a:r>
            <a:endParaRPr lang="en-US" sz="2200" dirty="0" smtClean="0">
              <a:latin typeface="Times New Roman" panose="02020603050405020304" pitchFamily="18" charset="0"/>
              <a:cs typeface="Times New Roman" panose="02020603050405020304" pitchFamily="18" charset="0"/>
            </a:endParaRPr>
          </a:p>
          <a:p>
            <a:pPr marL="0" indent="0" fontAlgn="base">
              <a:buNone/>
            </a:pPr>
            <a:r>
              <a:rPr lang="en-US" sz="2200" b="1" dirty="0">
                <a:latin typeface="Times New Roman" panose="02020603050405020304" pitchFamily="18" charset="0"/>
                <a:cs typeface="Times New Roman" panose="02020603050405020304" pitchFamily="18" charset="0"/>
              </a:rPr>
              <a:t>if </a:t>
            </a:r>
            <a:r>
              <a:rPr lang="en-US" sz="2200" b="1" dirty="0" smtClean="0">
                <a:latin typeface="Times New Roman" panose="02020603050405020304" pitchFamily="18" charset="0"/>
                <a:cs typeface="Times New Roman" panose="02020603050405020304" pitchFamily="18" charset="0"/>
              </a:rPr>
              <a:t>statement </a:t>
            </a:r>
            <a:r>
              <a:rPr lang="en-US" sz="2200" dirty="0" smtClean="0">
                <a:latin typeface="Times New Roman" panose="02020603050405020304" pitchFamily="18" charset="0"/>
                <a:cs typeface="Times New Roman" panose="02020603050405020304" pitchFamily="18" charset="0"/>
              </a:rPr>
              <a:t>:</a:t>
            </a:r>
          </a:p>
          <a:p>
            <a:pPr marL="0" indent="0" fontAlgn="base">
              <a:buNone/>
            </a:pPr>
            <a:r>
              <a:rPr lang="en-US" sz="2200" dirty="0">
                <a:latin typeface="Times New Roman" panose="02020603050405020304" pitchFamily="18" charset="0"/>
                <a:cs typeface="Times New Roman" panose="02020603050405020304" pitchFamily="18" charset="0"/>
              </a:rPr>
              <a:t>	 It is used to decide whether a certain statement or block of statements will be executed or not </a:t>
            </a:r>
            <a:r>
              <a:rPr lang="en-US" sz="2200" dirty="0" err="1">
                <a:latin typeface="Times New Roman" panose="02020603050405020304" pitchFamily="18" charset="0"/>
                <a:cs typeface="Times New Roman" panose="02020603050405020304" pitchFamily="18" charset="0"/>
              </a:rPr>
              <a:t>i.e</a:t>
            </a:r>
            <a:r>
              <a:rPr lang="en-US" sz="2200" dirty="0">
                <a:latin typeface="Times New Roman" panose="02020603050405020304" pitchFamily="18" charset="0"/>
                <a:cs typeface="Times New Roman" panose="02020603050405020304" pitchFamily="18" charset="0"/>
              </a:rPr>
              <a:t> if a certain condition is true then a block of statement is executed otherwise not</a:t>
            </a:r>
            <a:r>
              <a:rPr lang="en-US" sz="2200" dirty="0" smtClean="0">
                <a:latin typeface="Times New Roman" panose="02020603050405020304" pitchFamily="18" charset="0"/>
                <a:cs typeface="Times New Roman" panose="02020603050405020304" pitchFamily="18" charset="0"/>
              </a:rPr>
              <a:t>.</a:t>
            </a:r>
            <a:endParaRPr lang="en-US" sz="2200" b="1" dirty="0" smtClean="0">
              <a:latin typeface="Times New Roman" panose="02020603050405020304" pitchFamily="18" charset="0"/>
              <a:cs typeface="Times New Roman" panose="02020603050405020304" pitchFamily="18" charset="0"/>
            </a:endParaRPr>
          </a:p>
          <a:p>
            <a:pPr marL="0" indent="0" fontAlgn="base">
              <a:buNone/>
            </a:pPr>
            <a:r>
              <a:rPr lang="en-US" sz="2200" b="1" dirty="0" smtClean="0">
                <a:latin typeface="Times New Roman" panose="02020603050405020304" pitchFamily="18" charset="0"/>
                <a:cs typeface="Times New Roman" panose="02020603050405020304" pitchFamily="18" charset="0"/>
              </a:rPr>
              <a:t>Syntax</a:t>
            </a:r>
            <a:r>
              <a:rPr lang="en-US" sz="2200" b="1" dirty="0">
                <a:latin typeface="Times New Roman" panose="02020603050405020304" pitchFamily="18" charset="0"/>
                <a:cs typeface="Times New Roman" panose="02020603050405020304" pitchFamily="18" charset="0"/>
              </a:rPr>
              <a:t>:</a:t>
            </a:r>
          </a:p>
          <a:p>
            <a:pPr marL="0" indent="0" fontAlgn="base">
              <a:buNone/>
            </a:pPr>
            <a:r>
              <a:rPr lang="en-US" sz="2200" dirty="0" smtClean="0">
                <a:latin typeface="Times New Roman" panose="02020603050405020304" pitchFamily="18" charset="0"/>
                <a:cs typeface="Times New Roman" panose="02020603050405020304" pitchFamily="18" charset="0"/>
              </a:rPr>
              <a:t>if </a:t>
            </a:r>
            <a:r>
              <a:rPr lang="en-US" sz="2200" dirty="0">
                <a:latin typeface="Times New Roman" panose="02020603050405020304" pitchFamily="18" charset="0"/>
                <a:cs typeface="Times New Roman" panose="02020603050405020304" pitchFamily="18" charset="0"/>
              </a:rPr>
              <a:t>condition:           </a:t>
            </a:r>
          </a:p>
          <a:p>
            <a:pPr marL="0" indent="0" fontAlgn="base">
              <a:buNone/>
            </a:pPr>
            <a:r>
              <a:rPr lang="en-US" sz="2200" dirty="0">
                <a:latin typeface="Times New Roman" panose="02020603050405020304" pitchFamily="18" charset="0"/>
                <a:cs typeface="Times New Roman" panose="02020603050405020304" pitchFamily="18" charset="0"/>
              </a:rPr>
              <a:t>   # Statements to execute if</a:t>
            </a:r>
          </a:p>
          <a:p>
            <a:pPr marL="0" indent="0" fontAlgn="base">
              <a:buNone/>
            </a:pPr>
            <a:r>
              <a:rPr lang="en-US" sz="2200" dirty="0">
                <a:latin typeface="Times New Roman" panose="02020603050405020304" pitchFamily="18" charset="0"/>
                <a:cs typeface="Times New Roman" panose="02020603050405020304" pitchFamily="18" charset="0"/>
              </a:rPr>
              <a:t>   # condition is true</a:t>
            </a:r>
            <a:endParaRPr lang="en-US" sz="2200" dirty="0" smtClean="0">
              <a:latin typeface="Times New Roman" panose="02020603050405020304" pitchFamily="18" charset="0"/>
              <a:cs typeface="Times New Roman" panose="02020603050405020304" pitchFamily="18" charset="0"/>
            </a:endParaRPr>
          </a:p>
          <a:p>
            <a:pPr marL="0" indent="0" fontAlgn="base">
              <a:buNone/>
            </a:pPr>
            <a:r>
              <a:rPr lang="en-US" sz="2200" b="1" dirty="0" smtClean="0">
                <a:latin typeface="Times New Roman" panose="02020603050405020304" pitchFamily="18" charset="0"/>
                <a:cs typeface="Times New Roman" panose="02020603050405020304" pitchFamily="18" charset="0"/>
              </a:rPr>
              <a:t>Example :</a:t>
            </a:r>
          </a:p>
          <a:p>
            <a:pPr marL="0" indent="0" fontAlgn="base">
              <a:buNone/>
            </a:pPr>
            <a:r>
              <a:rPr lang="en-US" sz="2200" dirty="0" err="1" smtClean="0">
                <a:latin typeface="Times New Roman" panose="02020603050405020304" pitchFamily="18" charset="0"/>
                <a:cs typeface="Times New Roman" panose="02020603050405020304" pitchFamily="18" charset="0"/>
              </a:rPr>
              <a:t>i</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10</a:t>
            </a:r>
          </a:p>
          <a:p>
            <a:pPr marL="0" indent="0" fontAlgn="base">
              <a:buNone/>
            </a:pPr>
            <a:r>
              <a:rPr lang="en-US" sz="2200" dirty="0">
                <a:latin typeface="Times New Roman" panose="02020603050405020304" pitchFamily="18" charset="0"/>
                <a:cs typeface="Times New Roman" panose="02020603050405020304" pitchFamily="18" charset="0"/>
              </a:rPr>
              <a:t>if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&gt; 15): </a:t>
            </a:r>
          </a:p>
          <a:p>
            <a:pPr marL="0" indent="0" fontAlgn="base">
              <a:buNone/>
            </a:pPr>
            <a:r>
              <a:rPr lang="en-US" sz="2200" dirty="0">
                <a:latin typeface="Times New Roman" panose="02020603050405020304" pitchFamily="18" charset="0"/>
                <a:cs typeface="Times New Roman" panose="02020603050405020304" pitchFamily="18" charset="0"/>
              </a:rPr>
              <a:t>   print ("10 is less than 15") </a:t>
            </a:r>
            <a:endParaRPr lang="en-US" sz="2200" dirty="0" smtClean="0">
              <a:latin typeface="Times New Roman" panose="02020603050405020304" pitchFamily="18" charset="0"/>
              <a:cs typeface="Times New Roman" panose="02020603050405020304" pitchFamily="18" charset="0"/>
            </a:endParaRPr>
          </a:p>
          <a:p>
            <a:pPr marL="0" indent="0" fontAlgn="base">
              <a:buNone/>
            </a:pPr>
            <a:r>
              <a:rPr lang="en-US" sz="2200" dirty="0" smtClean="0">
                <a:latin typeface="Times New Roman" panose="02020603050405020304" pitchFamily="18" charset="0"/>
                <a:cs typeface="Times New Roman" panose="02020603050405020304" pitchFamily="18" charset="0"/>
              </a:rPr>
              <a:t>print </a:t>
            </a:r>
            <a:r>
              <a:rPr lang="en-US" sz="2200" dirty="0">
                <a:latin typeface="Times New Roman" panose="02020603050405020304" pitchFamily="18" charset="0"/>
                <a:cs typeface="Times New Roman" panose="02020603050405020304" pitchFamily="18" charset="0"/>
              </a:rPr>
              <a:t>("I am Not in </a:t>
            </a:r>
            <a:r>
              <a:rPr lang="en-US" sz="2200" dirty="0" smtClean="0">
                <a:latin typeface="Times New Roman" panose="02020603050405020304" pitchFamily="18" charset="0"/>
                <a:cs typeface="Times New Roman" panose="02020603050405020304" pitchFamily="18" charset="0"/>
              </a:rPr>
              <a:t>if”)</a:t>
            </a:r>
            <a:endParaRPr lang="en-US" sz="22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241458" y="4424516"/>
            <a:ext cx="3937819" cy="1569660"/>
          </a:xfrm>
          <a:prstGeom prst="rect">
            <a:avLst/>
          </a:prstGeom>
          <a:noFill/>
        </p:spPr>
        <p:txBody>
          <a:bodyPr wrap="square" rtlCol="0">
            <a:spAutoFit/>
          </a:bodyPr>
          <a:lstStyle/>
          <a:p>
            <a:r>
              <a:rPr lang="en-US" sz="3200" b="1" dirty="0" smtClean="0">
                <a:solidFill>
                  <a:srgbClr val="FF0000"/>
                </a:solidFill>
              </a:rPr>
              <a:t>OUTPUT</a:t>
            </a:r>
          </a:p>
          <a:p>
            <a:r>
              <a:rPr lang="en-US" sz="3200" dirty="0">
                <a:solidFill>
                  <a:srgbClr val="FF0000"/>
                </a:solidFill>
                <a:latin typeface="Times New Roman" panose="02020603050405020304" pitchFamily="18" charset="0"/>
                <a:cs typeface="Times New Roman" panose="02020603050405020304" pitchFamily="18" charset="0"/>
              </a:rPr>
              <a:t>I am Not in if</a:t>
            </a:r>
            <a:endParaRPr lang="en-US" sz="3200" dirty="0" smtClean="0">
              <a:solidFill>
                <a:srgbClr val="FF0000"/>
              </a:solidFill>
            </a:endParaRPr>
          </a:p>
          <a:p>
            <a:endParaRPr lang="en-IN" sz="3200" dirty="0">
              <a:solidFill>
                <a:srgbClr val="FF0000"/>
              </a:solidFill>
            </a:endParaRPr>
          </a:p>
        </p:txBody>
      </p:sp>
    </p:spTree>
    <p:extLst>
      <p:ext uri="{BB962C8B-B14F-4D97-AF65-F5344CB8AC3E}">
        <p14:creationId xmlns:p14="http://schemas.microsoft.com/office/powerpoint/2010/main" val="22516790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7344" y="265176"/>
            <a:ext cx="10515600" cy="6492240"/>
          </a:xfrm>
        </p:spPr>
        <p:txBody>
          <a:bodyPr>
            <a:normAutofit fontScale="77500" lnSpcReduction="20000"/>
          </a:bodyPr>
          <a:lstStyle/>
          <a:p>
            <a:pPr fontAlgn="base"/>
            <a:r>
              <a:rPr lang="en-US" sz="2200" b="1" dirty="0" err="1">
                <a:latin typeface="Times New Roman" panose="02020603050405020304" pitchFamily="18" charset="0"/>
                <a:cs typeface="Times New Roman" panose="02020603050405020304" pitchFamily="18" charset="0"/>
              </a:rPr>
              <a:t>if..else</a:t>
            </a:r>
            <a:r>
              <a:rPr lang="en-US" sz="2200" b="1" dirty="0">
                <a:latin typeface="Times New Roman" panose="02020603050405020304" pitchFamily="18" charset="0"/>
                <a:cs typeface="Times New Roman" panose="02020603050405020304" pitchFamily="18" charset="0"/>
              </a:rPr>
              <a:t> statements:</a:t>
            </a:r>
          </a:p>
          <a:p>
            <a:pPr marL="0" indent="0" fontAlgn="base">
              <a:buNone/>
            </a:pPr>
            <a:r>
              <a:rPr lang="en-US" sz="2400" dirty="0" smtClean="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can use the </a:t>
            </a:r>
            <a:r>
              <a:rPr lang="en-US" sz="2400" i="1" dirty="0">
                <a:latin typeface="Times New Roman" panose="02020603050405020304" pitchFamily="18" charset="0"/>
                <a:cs typeface="Times New Roman" panose="02020603050405020304" pitchFamily="18" charset="0"/>
              </a:rPr>
              <a:t>else</a:t>
            </a:r>
            <a:r>
              <a:rPr lang="en-US" sz="2400" dirty="0">
                <a:latin typeface="Times New Roman" panose="02020603050405020304" pitchFamily="18" charset="0"/>
                <a:cs typeface="Times New Roman" panose="02020603050405020304" pitchFamily="18" charset="0"/>
              </a:rPr>
              <a:t> statement with </a:t>
            </a:r>
            <a:r>
              <a:rPr lang="en-US" sz="2400" i="1" dirty="0">
                <a:latin typeface="Times New Roman" panose="02020603050405020304" pitchFamily="18" charset="0"/>
                <a:cs typeface="Times New Roman" panose="02020603050405020304" pitchFamily="18" charset="0"/>
              </a:rPr>
              <a:t>if</a:t>
            </a:r>
            <a:r>
              <a:rPr lang="en-US" sz="2400" dirty="0">
                <a:latin typeface="Times New Roman" panose="02020603050405020304" pitchFamily="18" charset="0"/>
                <a:cs typeface="Times New Roman" panose="02020603050405020304" pitchFamily="18" charset="0"/>
              </a:rPr>
              <a:t> statement to execute a block of code when the condition is false</a:t>
            </a:r>
            <a:r>
              <a:rPr lang="en-US" sz="2400" dirty="0" smtClean="0">
                <a:latin typeface="Times New Roman" panose="02020603050405020304" pitchFamily="18" charset="0"/>
                <a:cs typeface="Times New Roman" panose="02020603050405020304" pitchFamily="18" charset="0"/>
              </a:rPr>
              <a:t>.</a:t>
            </a:r>
          </a:p>
          <a:p>
            <a:pPr marL="0" indent="0" fontAlgn="base">
              <a:buNone/>
            </a:pPr>
            <a:r>
              <a:rPr lang="en-US" sz="2400" b="1" dirty="0" smtClean="0">
                <a:latin typeface="Times New Roman" panose="02020603050405020304" pitchFamily="18" charset="0"/>
                <a:cs typeface="Times New Roman" panose="02020603050405020304" pitchFamily="18" charset="0"/>
              </a:rPr>
              <a:t>Syntax</a:t>
            </a:r>
            <a:r>
              <a:rPr lang="en-US" sz="2400" b="1" dirty="0">
                <a:latin typeface="Times New Roman" panose="02020603050405020304" pitchFamily="18" charset="0"/>
                <a:cs typeface="Times New Roman" panose="02020603050405020304" pitchFamily="18" charset="0"/>
              </a:rPr>
              <a:t>:</a:t>
            </a:r>
          </a:p>
          <a:p>
            <a:pPr marL="0" indent="0" fontAlgn="base">
              <a:buNone/>
            </a:pPr>
            <a:r>
              <a:rPr lang="en-US" sz="2400" dirty="0" smtClean="0">
                <a:latin typeface="Times New Roman" panose="02020603050405020304" pitchFamily="18" charset="0"/>
                <a:cs typeface="Times New Roman" panose="02020603050405020304" pitchFamily="18" charset="0"/>
              </a:rPr>
              <a:t>if </a:t>
            </a:r>
            <a:r>
              <a:rPr lang="en-US" sz="2400" dirty="0">
                <a:latin typeface="Times New Roman" panose="02020603050405020304" pitchFamily="18" charset="0"/>
                <a:cs typeface="Times New Roman" panose="02020603050405020304" pitchFamily="18" charset="0"/>
              </a:rPr>
              <a:t>(condition):</a:t>
            </a:r>
          </a:p>
          <a:p>
            <a:pPr marL="0" indent="0" fontAlgn="base">
              <a:buNone/>
            </a:pPr>
            <a:r>
              <a:rPr lang="en-US" sz="2400" dirty="0">
                <a:latin typeface="Times New Roman" panose="02020603050405020304" pitchFamily="18" charset="0"/>
                <a:cs typeface="Times New Roman" panose="02020603050405020304" pitchFamily="18" charset="0"/>
              </a:rPr>
              <a:t>    # Executes this block if</a:t>
            </a:r>
          </a:p>
          <a:p>
            <a:pPr marL="0" indent="0" fontAlgn="base">
              <a:buNone/>
            </a:pPr>
            <a:r>
              <a:rPr lang="en-US" sz="2400" dirty="0">
                <a:latin typeface="Times New Roman" panose="02020603050405020304" pitchFamily="18" charset="0"/>
                <a:cs typeface="Times New Roman" panose="02020603050405020304" pitchFamily="18" charset="0"/>
              </a:rPr>
              <a:t>    # condition is true</a:t>
            </a:r>
          </a:p>
          <a:p>
            <a:pPr marL="0" indent="0" fontAlgn="base">
              <a:buNone/>
            </a:pPr>
            <a:r>
              <a:rPr lang="en-US" sz="2400" dirty="0">
                <a:latin typeface="Times New Roman" panose="02020603050405020304" pitchFamily="18" charset="0"/>
                <a:cs typeface="Times New Roman" panose="02020603050405020304" pitchFamily="18" charset="0"/>
              </a:rPr>
              <a:t>else:</a:t>
            </a:r>
          </a:p>
          <a:p>
            <a:pPr marL="0" indent="0" fontAlgn="base">
              <a:buNone/>
            </a:pPr>
            <a:r>
              <a:rPr lang="en-US" sz="2400" dirty="0">
                <a:latin typeface="Times New Roman" panose="02020603050405020304" pitchFamily="18" charset="0"/>
                <a:cs typeface="Times New Roman" panose="02020603050405020304" pitchFamily="18" charset="0"/>
              </a:rPr>
              <a:t>    # Executes this block if</a:t>
            </a:r>
          </a:p>
          <a:p>
            <a:pPr marL="0" indent="0" fontAlgn="base">
              <a:buNone/>
            </a:pPr>
            <a:r>
              <a:rPr lang="en-US" sz="2400" dirty="0">
                <a:latin typeface="Times New Roman" panose="02020603050405020304" pitchFamily="18" charset="0"/>
                <a:cs typeface="Times New Roman" panose="02020603050405020304" pitchFamily="18" charset="0"/>
              </a:rPr>
              <a:t>    # condition is </a:t>
            </a:r>
            <a:r>
              <a:rPr lang="en-US" sz="2400" dirty="0" smtClean="0">
                <a:latin typeface="Times New Roman" panose="02020603050405020304" pitchFamily="18" charset="0"/>
                <a:cs typeface="Times New Roman" panose="02020603050405020304" pitchFamily="18" charset="0"/>
              </a:rPr>
              <a:t>false</a:t>
            </a:r>
          </a:p>
          <a:p>
            <a:pPr marL="0" indent="0" fontAlgn="base">
              <a:buNone/>
            </a:pPr>
            <a:r>
              <a:rPr lang="en-US" sz="2400" b="1" dirty="0" smtClean="0">
                <a:latin typeface="Times New Roman" panose="02020603050405020304" pitchFamily="18" charset="0"/>
                <a:cs typeface="Times New Roman" panose="02020603050405020304" pitchFamily="18" charset="0"/>
              </a:rPr>
              <a:t>Example :</a:t>
            </a:r>
          </a:p>
          <a:p>
            <a:pPr marL="0" indent="0" fontAlgn="base">
              <a:buNone/>
            </a:pP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20; </a:t>
            </a:r>
          </a:p>
          <a:p>
            <a:pPr marL="0" indent="0" fontAlgn="base">
              <a:buNone/>
            </a:pPr>
            <a:r>
              <a:rPr lang="en-US" sz="2400" dirty="0">
                <a:latin typeface="Times New Roman" panose="02020603050405020304" pitchFamily="18" charset="0"/>
                <a:cs typeface="Times New Roman" panose="02020603050405020304" pitchFamily="18" charset="0"/>
              </a:rPr>
              <a:t>if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&lt; 15): </a:t>
            </a:r>
          </a:p>
          <a:p>
            <a:pPr marL="0" indent="0" fontAlgn="base">
              <a:buNone/>
            </a:pPr>
            <a:r>
              <a:rPr lang="en-US" sz="2400" dirty="0">
                <a:latin typeface="Times New Roman" panose="02020603050405020304" pitchFamily="18" charset="0"/>
                <a:cs typeface="Times New Roman" panose="02020603050405020304" pitchFamily="18" charset="0"/>
              </a:rPr>
              <a:t>    print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is smaller than 15") </a:t>
            </a:r>
          </a:p>
          <a:p>
            <a:pPr marL="0" indent="0" fontAlgn="base">
              <a:buNone/>
            </a:pPr>
            <a:r>
              <a:rPr lang="en-US" sz="2400" dirty="0">
                <a:latin typeface="Times New Roman" panose="02020603050405020304" pitchFamily="18" charset="0"/>
                <a:cs typeface="Times New Roman" panose="02020603050405020304" pitchFamily="18" charset="0"/>
              </a:rPr>
              <a:t>    print ("</a:t>
            </a:r>
            <a:r>
              <a:rPr lang="en-US" sz="2400" dirty="0" err="1">
                <a:latin typeface="Times New Roman" panose="02020603050405020304" pitchFamily="18" charset="0"/>
                <a:cs typeface="Times New Roman" panose="02020603050405020304" pitchFamily="18" charset="0"/>
              </a:rPr>
              <a:t>i'm</a:t>
            </a:r>
            <a:r>
              <a:rPr lang="en-US" sz="2400" dirty="0">
                <a:latin typeface="Times New Roman" panose="02020603050405020304" pitchFamily="18" charset="0"/>
                <a:cs typeface="Times New Roman" panose="02020603050405020304" pitchFamily="18" charset="0"/>
              </a:rPr>
              <a:t> in if Block") </a:t>
            </a:r>
          </a:p>
          <a:p>
            <a:pPr marL="0" indent="0" fontAlgn="base">
              <a:buNone/>
            </a:pPr>
            <a:r>
              <a:rPr lang="en-US" sz="2400" dirty="0">
                <a:latin typeface="Times New Roman" panose="02020603050405020304" pitchFamily="18" charset="0"/>
                <a:cs typeface="Times New Roman" panose="02020603050405020304" pitchFamily="18" charset="0"/>
              </a:rPr>
              <a:t>else: </a:t>
            </a:r>
          </a:p>
          <a:p>
            <a:pPr marL="0" indent="0" fontAlgn="base">
              <a:buNone/>
            </a:pPr>
            <a:r>
              <a:rPr lang="en-US" sz="2400" dirty="0">
                <a:latin typeface="Times New Roman" panose="02020603050405020304" pitchFamily="18" charset="0"/>
                <a:cs typeface="Times New Roman" panose="02020603050405020304" pitchFamily="18" charset="0"/>
              </a:rPr>
              <a:t>    print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is greater than 15") </a:t>
            </a:r>
          </a:p>
          <a:p>
            <a:pPr marL="0" indent="0" fontAlgn="base">
              <a:buNone/>
            </a:pPr>
            <a:r>
              <a:rPr lang="en-US" sz="2400" dirty="0">
                <a:latin typeface="Times New Roman" panose="02020603050405020304" pitchFamily="18" charset="0"/>
                <a:cs typeface="Times New Roman" panose="02020603050405020304" pitchFamily="18" charset="0"/>
              </a:rPr>
              <a:t>    print ("</a:t>
            </a:r>
            <a:r>
              <a:rPr lang="en-US" sz="2400" dirty="0" err="1">
                <a:latin typeface="Times New Roman" panose="02020603050405020304" pitchFamily="18" charset="0"/>
                <a:cs typeface="Times New Roman" panose="02020603050405020304" pitchFamily="18" charset="0"/>
              </a:rPr>
              <a:t>i'm</a:t>
            </a:r>
            <a:r>
              <a:rPr lang="en-US" sz="2400" dirty="0">
                <a:latin typeface="Times New Roman" panose="02020603050405020304" pitchFamily="18" charset="0"/>
                <a:cs typeface="Times New Roman" panose="02020603050405020304" pitchFamily="18" charset="0"/>
              </a:rPr>
              <a:t> in else Block") </a:t>
            </a:r>
            <a:endParaRPr lang="en-US" sz="2400" dirty="0" smtClean="0">
              <a:latin typeface="Times New Roman" panose="02020603050405020304" pitchFamily="18" charset="0"/>
              <a:cs typeface="Times New Roman" panose="02020603050405020304" pitchFamily="18" charset="0"/>
            </a:endParaRPr>
          </a:p>
          <a:p>
            <a:pPr marL="0" indent="0" fontAlgn="base">
              <a:buNone/>
            </a:pPr>
            <a:r>
              <a:rPr lang="en-US" sz="2400" dirty="0" smtClean="0">
                <a:latin typeface="Times New Roman" panose="02020603050405020304" pitchFamily="18" charset="0"/>
                <a:cs typeface="Times New Roman" panose="02020603050405020304" pitchFamily="18" charset="0"/>
              </a:rPr>
              <a:t>    print </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i'm</a:t>
            </a:r>
            <a:r>
              <a:rPr lang="en-US" sz="2400" dirty="0">
                <a:latin typeface="Times New Roman" panose="02020603050405020304" pitchFamily="18" charset="0"/>
                <a:cs typeface="Times New Roman" panose="02020603050405020304" pitchFamily="18" charset="0"/>
              </a:rPr>
              <a:t> not in if and not in else Block") </a:t>
            </a:r>
          </a:p>
          <a:p>
            <a:endParaRPr lang="en-US" sz="2400" dirty="0"/>
          </a:p>
        </p:txBody>
      </p:sp>
      <p:pic>
        <p:nvPicPr>
          <p:cNvPr id="4" name="Picture 3"/>
          <p:cNvPicPr>
            <a:picLocks noChangeAspect="1"/>
          </p:cNvPicPr>
          <p:nvPr/>
        </p:nvPicPr>
        <p:blipFill>
          <a:blip r:embed="rId2"/>
          <a:stretch>
            <a:fillRect/>
          </a:stretch>
        </p:blipFill>
        <p:spPr>
          <a:xfrm>
            <a:off x="4740021" y="1948434"/>
            <a:ext cx="6996360" cy="1790700"/>
          </a:xfrm>
          <a:prstGeom prst="rect">
            <a:avLst/>
          </a:prstGeom>
        </p:spPr>
      </p:pic>
      <p:pic>
        <p:nvPicPr>
          <p:cNvPr id="2" name="Picture 1"/>
          <p:cNvPicPr>
            <a:picLocks noChangeAspect="1"/>
          </p:cNvPicPr>
          <p:nvPr/>
        </p:nvPicPr>
        <p:blipFill rotWithShape="1">
          <a:blip r:embed="rId3"/>
          <a:srcRect l="52683" t="80096" r="27708" b="9482"/>
          <a:stretch/>
        </p:blipFill>
        <p:spPr>
          <a:xfrm>
            <a:off x="4829408" y="2291221"/>
            <a:ext cx="6906973" cy="1956313"/>
          </a:xfrm>
          <a:prstGeom prst="rect">
            <a:avLst/>
          </a:prstGeom>
        </p:spPr>
      </p:pic>
    </p:spTree>
    <p:extLst>
      <p:ext uri="{BB962C8B-B14F-4D97-AF65-F5344CB8AC3E}">
        <p14:creationId xmlns:p14="http://schemas.microsoft.com/office/powerpoint/2010/main" val="32491472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2920"/>
            <a:ext cx="10515600" cy="5674043"/>
          </a:xfrm>
        </p:spPr>
        <p:txBody>
          <a:bodyPr>
            <a:noAutofit/>
          </a:bodyPr>
          <a:lstStyle/>
          <a:p>
            <a:pPr fontAlgn="base"/>
            <a:r>
              <a:rPr lang="en-US" sz="3600" b="1" dirty="0" smtClean="0">
                <a:latin typeface="Times New Roman" panose="02020603050405020304" pitchFamily="18" charset="0"/>
                <a:cs typeface="Times New Roman" panose="02020603050405020304" pitchFamily="18" charset="0"/>
              </a:rPr>
              <a:t>NESTED IF STATEMENTS</a:t>
            </a:r>
          </a:p>
          <a:p>
            <a:pPr marL="0" indent="0" fontAlgn="base">
              <a:buNone/>
            </a:pPr>
            <a:r>
              <a:rPr lang="en-US" sz="3200" dirty="0" smtClean="0">
                <a:latin typeface="Times New Roman" panose="02020603050405020304" pitchFamily="18" charset="0"/>
                <a:cs typeface="Times New Roman" panose="02020603050405020304" pitchFamily="18" charset="0"/>
              </a:rPr>
              <a:t>Python </a:t>
            </a:r>
            <a:r>
              <a:rPr lang="en-US" sz="3200" dirty="0">
                <a:latin typeface="Times New Roman" panose="02020603050405020304" pitchFamily="18" charset="0"/>
                <a:cs typeface="Times New Roman" panose="02020603050405020304" pitchFamily="18" charset="0"/>
              </a:rPr>
              <a:t>allows us to nest if statements within if statements. </a:t>
            </a:r>
            <a:r>
              <a:rPr lang="en-US" sz="3200" dirty="0" err="1">
                <a:latin typeface="Times New Roman" panose="02020603050405020304" pitchFamily="18" charset="0"/>
                <a:cs typeface="Times New Roman" panose="02020603050405020304" pitchFamily="18" charset="0"/>
              </a:rPr>
              <a:t>i.e</a:t>
            </a:r>
            <a:r>
              <a:rPr lang="en-US" sz="3200" dirty="0">
                <a:latin typeface="Times New Roman" panose="02020603050405020304" pitchFamily="18" charset="0"/>
                <a:cs typeface="Times New Roman" panose="02020603050405020304" pitchFamily="18" charset="0"/>
              </a:rPr>
              <a:t>, we can place an if statement inside another if statement</a:t>
            </a:r>
            <a:r>
              <a:rPr lang="en-US" sz="3200" dirty="0" smtClean="0">
                <a:latin typeface="Times New Roman" panose="02020603050405020304" pitchFamily="18" charset="0"/>
                <a:cs typeface="Times New Roman" panose="02020603050405020304" pitchFamily="18" charset="0"/>
              </a:rPr>
              <a:t>.</a:t>
            </a:r>
          </a:p>
          <a:p>
            <a:pPr marL="0" indent="0" fontAlgn="base">
              <a:buNone/>
            </a:pPr>
            <a:r>
              <a:rPr lang="en-US" sz="3200" b="1" dirty="0">
                <a:latin typeface="Times New Roman" panose="02020603050405020304" pitchFamily="18" charset="0"/>
                <a:cs typeface="Times New Roman" panose="02020603050405020304" pitchFamily="18" charset="0"/>
              </a:rPr>
              <a:t>Syntax:</a:t>
            </a:r>
          </a:p>
          <a:p>
            <a:pPr marL="0" indent="0" fontAlgn="base">
              <a:buNone/>
            </a:pPr>
            <a:r>
              <a:rPr lang="en-US" sz="3200" dirty="0" smtClean="0">
                <a:latin typeface="Times New Roman" panose="02020603050405020304" pitchFamily="18" charset="0"/>
                <a:cs typeface="Times New Roman" panose="02020603050405020304" pitchFamily="18" charset="0"/>
              </a:rPr>
              <a:t>if </a:t>
            </a:r>
            <a:r>
              <a:rPr lang="en-US" sz="3200" dirty="0">
                <a:latin typeface="Times New Roman" panose="02020603050405020304" pitchFamily="18" charset="0"/>
                <a:cs typeface="Times New Roman" panose="02020603050405020304" pitchFamily="18" charset="0"/>
              </a:rPr>
              <a:t>(condition1):</a:t>
            </a:r>
          </a:p>
          <a:p>
            <a:pPr marL="0" indent="0" fontAlgn="base">
              <a:buNone/>
            </a:pPr>
            <a:r>
              <a:rPr lang="en-US" sz="3200" dirty="0">
                <a:latin typeface="Times New Roman" panose="02020603050405020304" pitchFamily="18" charset="0"/>
                <a:cs typeface="Times New Roman" panose="02020603050405020304" pitchFamily="18" charset="0"/>
              </a:rPr>
              <a:t>   # Executes when condition1 is true</a:t>
            </a:r>
          </a:p>
          <a:p>
            <a:pPr marL="0" indent="0" fontAlgn="base">
              <a:buNone/>
            </a:pPr>
            <a:r>
              <a:rPr lang="en-US" sz="3200" dirty="0">
                <a:latin typeface="Times New Roman" panose="02020603050405020304" pitchFamily="18" charset="0"/>
                <a:cs typeface="Times New Roman" panose="02020603050405020304" pitchFamily="18" charset="0"/>
              </a:rPr>
              <a:t>   if (condition2): </a:t>
            </a:r>
          </a:p>
          <a:p>
            <a:pPr marL="0" indent="0" fontAlgn="base">
              <a:buNone/>
            </a:pPr>
            <a:r>
              <a:rPr lang="en-US" sz="3200" dirty="0">
                <a:latin typeface="Times New Roman" panose="02020603050405020304" pitchFamily="18" charset="0"/>
                <a:cs typeface="Times New Roman" panose="02020603050405020304" pitchFamily="18" charset="0"/>
              </a:rPr>
              <a:t>      # Executes when condition2 is true</a:t>
            </a:r>
          </a:p>
          <a:p>
            <a:pPr marL="0" indent="0" fontAlgn="base">
              <a:buNone/>
            </a:pPr>
            <a:r>
              <a:rPr lang="en-US" sz="3200" dirty="0">
                <a:latin typeface="Times New Roman" panose="02020603050405020304" pitchFamily="18" charset="0"/>
                <a:cs typeface="Times New Roman" panose="02020603050405020304" pitchFamily="18" charset="0"/>
              </a:rPr>
              <a:t>   # if Block is end here</a:t>
            </a:r>
          </a:p>
          <a:p>
            <a:pPr marL="0" indent="0" fontAlgn="base">
              <a:buNone/>
            </a:pPr>
            <a:r>
              <a:rPr lang="en-US" sz="3200" dirty="0">
                <a:latin typeface="Times New Roman" panose="02020603050405020304" pitchFamily="18" charset="0"/>
                <a:cs typeface="Times New Roman" panose="02020603050405020304" pitchFamily="18" charset="0"/>
              </a:rPr>
              <a:t># if Block is end here</a:t>
            </a:r>
          </a:p>
          <a:p>
            <a:pPr marL="0" indent="0">
              <a:buNone/>
            </a:pPr>
            <a:endParaRPr lang="en-US" sz="2800" dirty="0"/>
          </a:p>
        </p:txBody>
      </p:sp>
    </p:spTree>
    <p:extLst>
      <p:ext uri="{BB962C8B-B14F-4D97-AF65-F5344CB8AC3E}">
        <p14:creationId xmlns:p14="http://schemas.microsoft.com/office/powerpoint/2010/main" val="1161512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4723"/>
          </a:xfrm>
        </p:spPr>
        <p:txBody>
          <a:bodyPr>
            <a:normAutofit/>
          </a:bodyPr>
          <a:lstStyle/>
          <a:p>
            <a:pPr algn="ctr"/>
            <a:r>
              <a:rPr lang="en-US" altLang="en-US" sz="2800" b="1" dirty="0" smtClean="0">
                <a:latin typeface="Times New Roman" panose="02020603050405020304" pitchFamily="18" charset="0"/>
                <a:cs typeface="Times New Roman" panose="02020603050405020304" pitchFamily="18" charset="0"/>
              </a:rPr>
              <a:t>3. Object-Oriented </a:t>
            </a:r>
            <a:r>
              <a:rPr lang="en-US" altLang="en-US" sz="2800" b="1" dirty="0">
                <a:latin typeface="Times New Roman" panose="02020603050405020304" pitchFamily="18" charset="0"/>
                <a:cs typeface="Times New Roman" panose="02020603050405020304" pitchFamily="18" charset="0"/>
              </a:rPr>
              <a:t>Programming</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36192"/>
            <a:ext cx="10515600" cy="5020056"/>
          </a:xfrm>
        </p:spPr>
        <p:txBody>
          <a:bodyPr>
            <a:normAutofit fontScale="92500" lnSpcReduction="10000"/>
          </a:bodyPr>
          <a:lstStyle/>
          <a:p>
            <a:pPr marL="0" indent="0">
              <a:buNone/>
            </a:pPr>
            <a:r>
              <a:rPr lang="en-US" altLang="en-US" sz="2400" b="1" dirty="0">
                <a:latin typeface="Times New Roman" panose="02020603050405020304" pitchFamily="18" charset="0"/>
                <a:cs typeface="Times New Roman" panose="02020603050405020304" pitchFamily="18" charset="0"/>
              </a:rPr>
              <a:t>Session </a:t>
            </a:r>
            <a:r>
              <a:rPr lang="en-US" altLang="en-US" sz="2400" b="1" dirty="0" smtClean="0">
                <a:latin typeface="Times New Roman" panose="02020603050405020304" pitchFamily="18" charset="0"/>
                <a:cs typeface="Times New Roman" panose="02020603050405020304" pitchFamily="18" charset="0"/>
              </a:rPr>
              <a:t>11-15 </a:t>
            </a:r>
            <a:r>
              <a:rPr lang="en-US" altLang="en-US" sz="2400" b="1" dirty="0">
                <a:latin typeface="Times New Roman" panose="02020603050405020304" pitchFamily="18" charset="0"/>
                <a:cs typeface="Times New Roman" panose="02020603050405020304" pitchFamily="18" charset="0"/>
              </a:rPr>
              <a:t>covers the following Topics:-</a:t>
            </a:r>
          </a:p>
          <a:p>
            <a:r>
              <a:rPr lang="en-US" sz="2400" dirty="0" smtClean="0">
                <a:latin typeface="Times New Roman" panose="02020603050405020304" pitchFamily="18" charset="0"/>
                <a:cs typeface="Times New Roman" panose="02020603050405020304" pitchFamily="18" charset="0"/>
              </a:rPr>
              <a:t>Object Oriented Programming Paradigm</a:t>
            </a:r>
          </a:p>
          <a:p>
            <a:r>
              <a:rPr lang="en-US" sz="2400" dirty="0">
                <a:latin typeface="Times New Roman" panose="02020603050405020304" pitchFamily="18" charset="0"/>
                <a:cs typeface="Times New Roman" panose="02020603050405020304" pitchFamily="18" charset="0"/>
              </a:rPr>
              <a:t>Class, </a:t>
            </a:r>
            <a:r>
              <a:rPr lang="en-US" sz="2400" dirty="0" smtClean="0">
                <a:latin typeface="Times New Roman" panose="02020603050405020304" pitchFamily="18" charset="0"/>
                <a:cs typeface="Times New Roman" panose="02020603050405020304" pitchFamily="18" charset="0"/>
              </a:rPr>
              <a:t>Objects, Instances</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Methods</a:t>
            </a:r>
          </a:p>
          <a:p>
            <a:r>
              <a:rPr lang="en-US" sz="2400" dirty="0" smtClean="0">
                <a:latin typeface="Times New Roman" panose="02020603050405020304" pitchFamily="18" charset="0"/>
                <a:cs typeface="Times New Roman" panose="02020603050405020304" pitchFamily="18" charset="0"/>
              </a:rPr>
              <a:t>Encapsulation, Data Abstraction</a:t>
            </a:r>
          </a:p>
          <a:p>
            <a:r>
              <a:rPr lang="en-US" sz="2400" dirty="0" smtClean="0">
                <a:latin typeface="Times New Roman" panose="02020603050405020304" pitchFamily="18" charset="0"/>
                <a:cs typeface="Times New Roman" panose="02020603050405020304" pitchFamily="18" charset="0"/>
              </a:rPr>
              <a:t>Polymorphism, Inheritance</a:t>
            </a:r>
          </a:p>
          <a:p>
            <a:r>
              <a:rPr lang="en-US" sz="2400" dirty="0" smtClean="0">
                <a:latin typeface="Times New Roman" panose="02020603050405020304" pitchFamily="18" charset="0"/>
                <a:cs typeface="Times New Roman" panose="02020603050405020304" pitchFamily="18" charset="0"/>
              </a:rPr>
              <a:t>Constructor, Destructor</a:t>
            </a:r>
          </a:p>
          <a:p>
            <a:r>
              <a:rPr lang="en-US" sz="2400" dirty="0">
                <a:latin typeface="Times New Roman" panose="02020603050405020304" pitchFamily="18" charset="0"/>
                <a:cs typeface="Times New Roman" panose="02020603050405020304" pitchFamily="18" charset="0"/>
              </a:rPr>
              <a:t>Example Languages: BETA, Cecil, Lava.</a:t>
            </a:r>
          </a:p>
          <a:p>
            <a:r>
              <a:rPr lang="en-US" sz="2400" dirty="0">
                <a:latin typeface="Times New Roman" panose="02020603050405020304" pitchFamily="18" charset="0"/>
                <a:cs typeface="Times New Roman" panose="02020603050405020304" pitchFamily="18" charset="0"/>
              </a:rPr>
              <a:t>Demo: OOP in Python</a:t>
            </a:r>
          </a:p>
          <a:p>
            <a:r>
              <a:rPr lang="en-US" sz="2400" dirty="0">
                <a:latin typeface="Times New Roman" panose="02020603050405020304" pitchFamily="18" charset="0"/>
                <a:cs typeface="Times New Roman" panose="02020603050405020304" pitchFamily="18" charset="0"/>
              </a:rPr>
              <a:t>Lab 3: Object Oriented Programming</a:t>
            </a:r>
          </a:p>
          <a:p>
            <a:r>
              <a:rPr lang="en-US" sz="2400" b="1" dirty="0" smtClean="0">
                <a:latin typeface="Times New Roman" panose="02020603050405020304" pitchFamily="18" charset="0"/>
                <a:cs typeface="Times New Roman" panose="02020603050405020304" pitchFamily="18" charset="0"/>
              </a:rPr>
              <a:t>Assignment : </a:t>
            </a:r>
            <a:r>
              <a:rPr lang="en-US" sz="2400" dirty="0" smtClean="0">
                <a:latin typeface="Times New Roman" panose="02020603050405020304" pitchFamily="18" charset="0"/>
                <a:cs typeface="Times New Roman" panose="02020603050405020304" pitchFamily="18" charset="0"/>
              </a:rPr>
              <a:t>Comparative Study of </a:t>
            </a:r>
            <a:r>
              <a:rPr lang="en-US" sz="2400" dirty="0">
                <a:latin typeface="Times New Roman" panose="02020603050405020304" pitchFamily="18" charset="0"/>
                <a:cs typeface="Times New Roman" panose="02020603050405020304" pitchFamily="18" charset="0"/>
              </a:rPr>
              <a:t>BETA</a:t>
            </a:r>
            <a:r>
              <a:rPr lang="en-US" sz="2400" dirty="0" smtClean="0">
                <a:latin typeface="Times New Roman" panose="02020603050405020304" pitchFamily="18" charset="0"/>
                <a:cs typeface="Times New Roman" panose="02020603050405020304" pitchFamily="18" charset="0"/>
              </a:rPr>
              <a:t>, Cecil</a:t>
            </a:r>
            <a:r>
              <a:rPr lang="en-US" sz="2400" dirty="0">
                <a:latin typeface="Times New Roman" panose="02020603050405020304" pitchFamily="18" charset="0"/>
                <a:cs typeface="Times New Roman" panose="02020603050405020304" pitchFamily="18" charset="0"/>
              </a:rPr>
              <a:t>, Lava.</a:t>
            </a:r>
          </a:p>
          <a:p>
            <a:pPr marL="0" indent="0">
              <a:buNone/>
            </a:pPr>
            <a:r>
              <a:rPr lang="en-US" sz="2400" b="1" dirty="0" smtClean="0">
                <a:latin typeface="Times New Roman" panose="02020603050405020304" pitchFamily="18" charset="0"/>
                <a:cs typeface="Times New Roman" panose="02020603050405020304" pitchFamily="18" charset="0"/>
              </a:rPr>
              <a:t>TextBook</a:t>
            </a:r>
            <a:r>
              <a:rPr lang="en-US" sz="2400" dirty="0">
                <a:latin typeface="Times New Roman" panose="02020603050405020304" pitchFamily="18" charset="0"/>
                <a:cs typeface="Times New Roman" panose="02020603050405020304" pitchFamily="18" charset="0"/>
              </a:rPr>
              <a:t>:  Shalom, </a:t>
            </a:r>
            <a:r>
              <a:rPr lang="en-US" sz="2400" dirty="0" err="1">
                <a:latin typeface="Times New Roman" panose="02020603050405020304" pitchFamily="18" charset="0"/>
                <a:cs typeface="Times New Roman" panose="02020603050405020304" pitchFamily="18" charset="0"/>
              </a:rPr>
              <a:t>Elad</a:t>
            </a:r>
            <a:r>
              <a:rPr lang="en-US" sz="2400" dirty="0">
                <a:latin typeface="Times New Roman" panose="02020603050405020304" pitchFamily="18" charset="0"/>
                <a:cs typeface="Times New Roman" panose="02020603050405020304" pitchFamily="18" charset="0"/>
              </a:rPr>
              <a:t>. A Review of Programming Paradigms Throughout the History: With a Suggestion Toward a Future Approach</a:t>
            </a:r>
          </a:p>
        </p:txBody>
      </p:sp>
    </p:spTree>
    <p:extLst>
      <p:ext uri="{BB962C8B-B14F-4D97-AF65-F5344CB8AC3E}">
        <p14:creationId xmlns:p14="http://schemas.microsoft.com/office/powerpoint/2010/main" val="37377658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1843"/>
          </a:xfrm>
        </p:spPr>
        <p:txBody>
          <a:bodyPr>
            <a:noAutofit/>
          </a:bodyPr>
          <a:lstStyle/>
          <a:p>
            <a:r>
              <a:rPr lang="en-US" sz="3200" b="1" dirty="0" smtClean="0"/>
              <a:t>EXAMPLE : NESTED IF ELSE</a:t>
            </a:r>
            <a:endParaRPr lang="en-US" sz="3200" b="1" dirty="0"/>
          </a:p>
        </p:txBody>
      </p:sp>
      <p:sp>
        <p:nvSpPr>
          <p:cNvPr id="3" name="Content Placeholder 2"/>
          <p:cNvSpPr>
            <a:spLocks noGrp="1"/>
          </p:cNvSpPr>
          <p:nvPr>
            <p:ph idx="1"/>
          </p:nvPr>
        </p:nvSpPr>
        <p:spPr>
          <a:xfrm>
            <a:off x="543237" y="1224776"/>
            <a:ext cx="10515600" cy="4351338"/>
          </a:xfrm>
        </p:spPr>
        <p:txBody>
          <a:bodyPr>
            <a:noAutofit/>
          </a:bodyPr>
          <a:lstStyle/>
          <a:p>
            <a:pPr marL="0" indent="0">
              <a:buNone/>
            </a:pP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 10</a:t>
            </a:r>
          </a:p>
          <a:p>
            <a:pPr marL="0" indent="0">
              <a:buNone/>
            </a:pPr>
            <a:r>
              <a:rPr lang="en-US" sz="2800" dirty="0">
                <a:latin typeface="Times New Roman" panose="02020603050405020304" pitchFamily="18" charset="0"/>
                <a:cs typeface="Times New Roman" panose="02020603050405020304" pitchFamily="18" charset="0"/>
              </a:rPr>
              <a:t>if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 10): </a:t>
            </a:r>
          </a:p>
          <a:p>
            <a:pPr marL="0" indent="0">
              <a:buNone/>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if </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&lt; 15): </a:t>
            </a:r>
          </a:p>
          <a:p>
            <a:pPr marL="0" indent="0">
              <a:buNone/>
            </a:pPr>
            <a:r>
              <a:rPr lang="en-US" sz="2800" dirty="0">
                <a:latin typeface="Times New Roman" panose="02020603050405020304" pitchFamily="18" charset="0"/>
                <a:cs typeface="Times New Roman" panose="02020603050405020304" pitchFamily="18" charset="0"/>
              </a:rPr>
              <a:t>        print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is smaller than 15") </a:t>
            </a:r>
          </a:p>
          <a:p>
            <a:pPr marL="0" indent="0">
              <a:buNone/>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if </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&lt; 12): </a:t>
            </a:r>
          </a:p>
          <a:p>
            <a:pPr marL="0" indent="0">
              <a:buNone/>
            </a:pPr>
            <a:r>
              <a:rPr lang="en-US" sz="2800" dirty="0">
                <a:latin typeface="Times New Roman" panose="02020603050405020304" pitchFamily="18" charset="0"/>
                <a:cs typeface="Times New Roman" panose="02020603050405020304" pitchFamily="18" charset="0"/>
              </a:rPr>
              <a:t>        print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is smaller than 12 too") </a:t>
            </a:r>
          </a:p>
          <a:p>
            <a:pPr marL="0" indent="0">
              <a:buNone/>
            </a:pPr>
            <a:r>
              <a:rPr lang="en-US" sz="2800" dirty="0">
                <a:latin typeface="Times New Roman" panose="02020603050405020304" pitchFamily="18" charset="0"/>
                <a:cs typeface="Times New Roman" panose="02020603050405020304" pitchFamily="18" charset="0"/>
              </a:rPr>
              <a:t>    else: </a:t>
            </a:r>
          </a:p>
          <a:p>
            <a:pPr marL="0" indent="0">
              <a:buNone/>
            </a:pPr>
            <a:r>
              <a:rPr lang="en-US" sz="2800" dirty="0">
                <a:latin typeface="Times New Roman" panose="02020603050405020304" pitchFamily="18" charset="0"/>
                <a:cs typeface="Times New Roman" panose="02020603050405020304" pitchFamily="18" charset="0"/>
              </a:rPr>
              <a:t>        print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is greater than 15") </a:t>
            </a:r>
            <a:endParaRPr lang="en-US" sz="2800" dirty="0" smtClean="0">
              <a:latin typeface="Times New Roman" panose="02020603050405020304" pitchFamily="18" charset="0"/>
              <a:cs typeface="Times New Roman" panose="02020603050405020304" pitchFamily="18" charset="0"/>
            </a:endParaRPr>
          </a:p>
          <a:p>
            <a:pPr marL="0" indent="0">
              <a:buNone/>
            </a:pPr>
            <a:endParaRPr lang="en-US" sz="2800" dirty="0"/>
          </a:p>
        </p:txBody>
      </p:sp>
      <p:pic>
        <p:nvPicPr>
          <p:cNvPr id="5" name="Picture 4"/>
          <p:cNvPicPr>
            <a:picLocks noChangeAspect="1"/>
          </p:cNvPicPr>
          <p:nvPr/>
        </p:nvPicPr>
        <p:blipFill>
          <a:blip r:embed="rId2"/>
          <a:stretch>
            <a:fillRect/>
          </a:stretch>
        </p:blipFill>
        <p:spPr>
          <a:xfrm>
            <a:off x="5867836" y="2195512"/>
            <a:ext cx="5317537" cy="2361740"/>
          </a:xfrm>
          <a:prstGeom prst="rect">
            <a:avLst/>
          </a:prstGeom>
        </p:spPr>
      </p:pic>
    </p:spTree>
    <p:extLst>
      <p:ext uri="{BB962C8B-B14F-4D97-AF65-F5344CB8AC3E}">
        <p14:creationId xmlns:p14="http://schemas.microsoft.com/office/powerpoint/2010/main" val="15396577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43893"/>
            <a:ext cx="8911687" cy="1280890"/>
          </a:xfrm>
        </p:spPr>
        <p:txBody>
          <a:bodyPr>
            <a:normAutofit/>
          </a:bodyPr>
          <a:lstStyle/>
          <a:p>
            <a:r>
              <a:rPr lang="en-US" sz="4000" b="1" dirty="0" smtClean="0"/>
              <a:t>IF-ELIF-ELSE LADDER</a:t>
            </a:r>
            <a:endParaRPr lang="en-US" sz="4000" dirty="0"/>
          </a:p>
        </p:txBody>
      </p:sp>
      <p:sp>
        <p:nvSpPr>
          <p:cNvPr id="3" name="Content Placeholder 2"/>
          <p:cNvSpPr>
            <a:spLocks noGrp="1"/>
          </p:cNvSpPr>
          <p:nvPr>
            <p:ph idx="1"/>
          </p:nvPr>
        </p:nvSpPr>
        <p:spPr>
          <a:xfrm>
            <a:off x="2589212" y="1248691"/>
            <a:ext cx="8915400" cy="3777622"/>
          </a:xfrm>
        </p:spPr>
        <p:txBody>
          <a:bodyPr>
            <a:noAutofit/>
          </a:bodyPr>
          <a:lstStyle/>
          <a:p>
            <a:r>
              <a:rPr lang="en-US" sz="2400" dirty="0">
                <a:latin typeface="Times New Roman" panose="02020603050405020304" pitchFamily="18" charset="0"/>
                <a:cs typeface="Times New Roman" panose="02020603050405020304" pitchFamily="18" charset="0"/>
              </a:rPr>
              <a:t>Here, a user can decide </a:t>
            </a:r>
            <a:r>
              <a:rPr lang="en-US" sz="2400" b="1" dirty="0">
                <a:latin typeface="Times New Roman" panose="02020603050405020304" pitchFamily="18" charset="0"/>
                <a:cs typeface="Times New Roman" panose="02020603050405020304" pitchFamily="18" charset="0"/>
              </a:rPr>
              <a:t>among multiple options</a:t>
            </a:r>
            <a:r>
              <a:rPr lang="en-US" sz="2400" dirty="0">
                <a:latin typeface="Times New Roman" panose="02020603050405020304" pitchFamily="18" charset="0"/>
                <a:cs typeface="Times New Roman" panose="02020603050405020304" pitchFamily="18" charset="0"/>
              </a:rPr>
              <a:t>. The if statements are executed from the top down. As soon as one of the conditions controlling the if is true, the statement associated with that if is executed, and the rest of the ladder is bypassed. If none of the conditions is true, then Syntax:-</a:t>
            </a:r>
          </a:p>
          <a:p>
            <a:pPr marL="0" indent="0">
              <a:buNone/>
            </a:pPr>
            <a:r>
              <a:rPr lang="en-US" sz="2400" b="1" dirty="0" smtClean="0">
                <a:latin typeface="Times New Roman" panose="02020603050405020304" pitchFamily="18" charset="0"/>
                <a:cs typeface="Times New Roman" panose="02020603050405020304" pitchFamily="18" charset="0"/>
              </a:rPr>
              <a:t>Syntax:-</a:t>
            </a:r>
            <a:endParaRPr lang="en-US" sz="2400" b="1"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if (condition):</a:t>
            </a:r>
          </a:p>
          <a:p>
            <a:pPr marL="0" indent="0">
              <a:buNone/>
            </a:pPr>
            <a:r>
              <a:rPr lang="en-US" sz="2400" dirty="0">
                <a:latin typeface="Times New Roman" panose="02020603050405020304" pitchFamily="18" charset="0"/>
                <a:cs typeface="Times New Roman" panose="02020603050405020304" pitchFamily="18" charset="0"/>
              </a:rPr>
              <a:t>    statement</a:t>
            </a:r>
          </a:p>
          <a:p>
            <a:pPr marL="0" indent="0">
              <a:buNone/>
            </a:pPr>
            <a:r>
              <a:rPr lang="en-US" sz="2400" dirty="0" err="1">
                <a:latin typeface="Times New Roman" panose="02020603050405020304" pitchFamily="18" charset="0"/>
                <a:cs typeface="Times New Roman" panose="02020603050405020304" pitchFamily="18" charset="0"/>
              </a:rPr>
              <a:t>elif</a:t>
            </a:r>
            <a:r>
              <a:rPr lang="en-US" sz="2400" dirty="0">
                <a:latin typeface="Times New Roman" panose="02020603050405020304" pitchFamily="18" charset="0"/>
                <a:cs typeface="Times New Roman" panose="02020603050405020304" pitchFamily="18" charset="0"/>
              </a:rPr>
              <a:t> (condition):</a:t>
            </a:r>
          </a:p>
          <a:p>
            <a:pPr marL="0" indent="0">
              <a:buNone/>
            </a:pPr>
            <a:r>
              <a:rPr lang="en-US" sz="2400" dirty="0">
                <a:latin typeface="Times New Roman" panose="02020603050405020304" pitchFamily="18" charset="0"/>
                <a:cs typeface="Times New Roman" panose="02020603050405020304" pitchFamily="18" charset="0"/>
              </a:rPr>
              <a:t>    statement</a:t>
            </a:r>
          </a:p>
          <a:p>
            <a:pPr marL="0" indent="0">
              <a:buNone/>
            </a:pPr>
            <a:r>
              <a:rPr lang="en-US" sz="2400" dirty="0" smtClean="0">
                <a:latin typeface="Times New Roman" panose="02020603050405020304" pitchFamily="18" charset="0"/>
                <a:cs typeface="Times New Roman" panose="02020603050405020304" pitchFamily="18" charset="0"/>
              </a:rPr>
              <a:t>else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statement the </a:t>
            </a:r>
            <a:r>
              <a:rPr lang="en-US" sz="2400" dirty="0">
                <a:latin typeface="Times New Roman" panose="02020603050405020304" pitchFamily="18" charset="0"/>
                <a:cs typeface="Times New Roman" panose="02020603050405020304" pitchFamily="18" charset="0"/>
              </a:rPr>
              <a:t>final else statement will be executed.</a:t>
            </a:r>
          </a:p>
        </p:txBody>
      </p:sp>
    </p:spTree>
    <p:extLst>
      <p:ext uri="{BB962C8B-B14F-4D97-AF65-F5344CB8AC3E}">
        <p14:creationId xmlns:p14="http://schemas.microsoft.com/office/powerpoint/2010/main" val="22297793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EXAMPLE</a:t>
            </a:r>
            <a:endParaRPr lang="en-US" sz="4000" b="1" dirty="0"/>
          </a:p>
        </p:txBody>
      </p:sp>
      <p:sp>
        <p:nvSpPr>
          <p:cNvPr id="3" name="Content Placeholder 2"/>
          <p:cNvSpPr>
            <a:spLocks noGrp="1"/>
          </p:cNvSpPr>
          <p:nvPr>
            <p:ph idx="1"/>
          </p:nvPr>
        </p:nvSpPr>
        <p:spPr>
          <a:xfrm>
            <a:off x="1719056" y="1278194"/>
            <a:ext cx="8915400" cy="3777622"/>
          </a:xfrm>
        </p:spPr>
        <p:txBody>
          <a:bodyPr>
            <a:noAutofit/>
          </a:bodyPr>
          <a:lstStyle/>
          <a:p>
            <a:pPr marL="0" indent="0">
              <a:buNone/>
            </a:pP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 20</a:t>
            </a:r>
          </a:p>
          <a:p>
            <a:pPr marL="0" indent="0">
              <a:buNone/>
            </a:pPr>
            <a:r>
              <a:rPr lang="en-US" sz="2800" dirty="0">
                <a:latin typeface="Times New Roman" panose="02020603050405020304" pitchFamily="18" charset="0"/>
                <a:cs typeface="Times New Roman" panose="02020603050405020304" pitchFamily="18" charset="0"/>
              </a:rPr>
              <a:t>if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 10): </a:t>
            </a:r>
          </a:p>
          <a:p>
            <a:pPr marL="0" indent="0">
              <a:buNone/>
            </a:pPr>
            <a:r>
              <a:rPr lang="en-US" sz="2800" dirty="0">
                <a:latin typeface="Times New Roman" panose="02020603050405020304" pitchFamily="18" charset="0"/>
                <a:cs typeface="Times New Roman" panose="02020603050405020304" pitchFamily="18" charset="0"/>
              </a:rPr>
              <a:t>    print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is 10") </a:t>
            </a:r>
          </a:p>
          <a:p>
            <a:pPr marL="0" indent="0">
              <a:buNone/>
            </a:pPr>
            <a:r>
              <a:rPr lang="en-US" sz="2800" dirty="0" err="1">
                <a:latin typeface="Times New Roman" panose="02020603050405020304" pitchFamily="18" charset="0"/>
                <a:cs typeface="Times New Roman" panose="02020603050405020304" pitchFamily="18" charset="0"/>
              </a:rPr>
              <a:t>elif</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 15): </a:t>
            </a:r>
          </a:p>
          <a:p>
            <a:pPr marL="0" indent="0">
              <a:buNone/>
            </a:pPr>
            <a:r>
              <a:rPr lang="en-US" sz="2800" dirty="0">
                <a:latin typeface="Times New Roman" panose="02020603050405020304" pitchFamily="18" charset="0"/>
                <a:cs typeface="Times New Roman" panose="02020603050405020304" pitchFamily="18" charset="0"/>
              </a:rPr>
              <a:t>    print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is 15") </a:t>
            </a:r>
          </a:p>
          <a:p>
            <a:pPr marL="0" indent="0">
              <a:buNone/>
            </a:pPr>
            <a:r>
              <a:rPr lang="en-US" sz="2800" dirty="0" err="1">
                <a:latin typeface="Times New Roman" panose="02020603050405020304" pitchFamily="18" charset="0"/>
                <a:cs typeface="Times New Roman" panose="02020603050405020304" pitchFamily="18" charset="0"/>
              </a:rPr>
              <a:t>elif</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 20): </a:t>
            </a:r>
          </a:p>
          <a:p>
            <a:pPr marL="0" indent="0">
              <a:buNone/>
            </a:pPr>
            <a:r>
              <a:rPr lang="en-US" sz="2800" dirty="0">
                <a:latin typeface="Times New Roman" panose="02020603050405020304" pitchFamily="18" charset="0"/>
                <a:cs typeface="Times New Roman" panose="02020603050405020304" pitchFamily="18" charset="0"/>
              </a:rPr>
              <a:t>    print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is 20") </a:t>
            </a:r>
          </a:p>
          <a:p>
            <a:pPr marL="0" indent="0">
              <a:buNone/>
            </a:pPr>
            <a:r>
              <a:rPr lang="en-US" sz="2800" dirty="0">
                <a:latin typeface="Times New Roman" panose="02020603050405020304" pitchFamily="18" charset="0"/>
                <a:cs typeface="Times New Roman" panose="02020603050405020304" pitchFamily="18" charset="0"/>
              </a:rPr>
              <a:t>else: </a:t>
            </a:r>
          </a:p>
          <a:p>
            <a:pPr marL="0" indent="0">
              <a:buNone/>
            </a:pPr>
            <a:r>
              <a:rPr lang="en-US" sz="2800" dirty="0">
                <a:latin typeface="Times New Roman" panose="02020603050405020304" pitchFamily="18" charset="0"/>
                <a:cs typeface="Times New Roman" panose="02020603050405020304" pitchFamily="18" charset="0"/>
              </a:rPr>
              <a:t>    print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is not present") </a:t>
            </a:r>
          </a:p>
        </p:txBody>
      </p:sp>
      <p:sp>
        <p:nvSpPr>
          <p:cNvPr id="4" name="TextBox 3"/>
          <p:cNvSpPr txBox="1"/>
          <p:nvPr/>
        </p:nvSpPr>
        <p:spPr>
          <a:xfrm>
            <a:off x="7447935" y="2964426"/>
            <a:ext cx="2595717" cy="1200329"/>
          </a:xfrm>
          <a:prstGeom prst="rect">
            <a:avLst/>
          </a:prstGeom>
          <a:noFill/>
        </p:spPr>
        <p:txBody>
          <a:bodyPr wrap="square" rtlCol="0">
            <a:spAutoFit/>
          </a:bodyPr>
          <a:lstStyle/>
          <a:p>
            <a:r>
              <a:rPr lang="en-US" sz="2400" b="1" dirty="0" smtClean="0">
                <a:solidFill>
                  <a:srgbClr val="FF0000"/>
                </a:solidFill>
              </a:rPr>
              <a:t>OUTPUT</a:t>
            </a:r>
          </a:p>
          <a:p>
            <a:r>
              <a:rPr lang="en-US" sz="2400" b="1" dirty="0" err="1">
                <a:solidFill>
                  <a:srgbClr val="FF0000"/>
                </a:solidFill>
                <a:latin typeface="Times New Roman" panose="02020603050405020304" pitchFamily="18" charset="0"/>
                <a:cs typeface="Times New Roman" panose="02020603050405020304" pitchFamily="18" charset="0"/>
              </a:rPr>
              <a:t>i</a:t>
            </a:r>
            <a:r>
              <a:rPr lang="en-US" sz="2400" b="1" dirty="0">
                <a:solidFill>
                  <a:srgbClr val="FF0000"/>
                </a:solidFill>
                <a:latin typeface="Times New Roman" panose="02020603050405020304" pitchFamily="18" charset="0"/>
                <a:cs typeface="Times New Roman" panose="02020603050405020304" pitchFamily="18" charset="0"/>
              </a:rPr>
              <a:t> is </a:t>
            </a:r>
            <a:r>
              <a:rPr lang="en-US" sz="2400" b="1" dirty="0" smtClean="0">
                <a:solidFill>
                  <a:srgbClr val="FF0000"/>
                </a:solidFill>
                <a:latin typeface="Times New Roman" panose="02020603050405020304" pitchFamily="18" charset="0"/>
                <a:cs typeface="Times New Roman" panose="02020603050405020304" pitchFamily="18" charset="0"/>
              </a:rPr>
              <a:t>20</a:t>
            </a:r>
            <a:endParaRPr lang="en-US" sz="2400" b="1" dirty="0" smtClean="0">
              <a:solidFill>
                <a:srgbClr val="FF0000"/>
              </a:solidFill>
            </a:endParaRPr>
          </a:p>
          <a:p>
            <a:endParaRPr lang="en-IN" sz="2400" b="1" dirty="0">
              <a:solidFill>
                <a:srgbClr val="FF0000"/>
              </a:solidFill>
            </a:endParaRPr>
          </a:p>
        </p:txBody>
      </p:sp>
    </p:spTree>
    <p:extLst>
      <p:ext uri="{BB962C8B-B14F-4D97-AF65-F5344CB8AC3E}">
        <p14:creationId xmlns:p14="http://schemas.microsoft.com/office/powerpoint/2010/main" val="28366173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half" idx="2"/>
          </p:nvPr>
        </p:nvSpPr>
        <p:spPr>
          <a:xfrm>
            <a:off x="1981203" y="1543051"/>
            <a:ext cx="1777999" cy="4583115"/>
          </a:xfrm>
        </p:spPr>
        <p:txBody>
          <a:bodyPr/>
          <a:lstStyle/>
          <a:p>
            <a:r>
              <a:rPr lang="en-US" dirty="0" smtClean="0"/>
              <a:t/>
            </a:r>
            <a:br>
              <a:rPr lang="en-US" dirty="0" smtClean="0"/>
            </a:b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84087607"/>
              </p:ext>
            </p:extLst>
          </p:nvPr>
        </p:nvGraphicFramePr>
        <p:xfrm>
          <a:off x="2133600" y="34636"/>
          <a:ext cx="8153400" cy="6492240"/>
        </p:xfrm>
        <a:graphic>
          <a:graphicData uri="http://schemas.openxmlformats.org/drawingml/2006/table">
            <a:tbl>
              <a:tblPr firstRow="1" bandRow="1">
                <a:tableStyleId>{5C22544A-7EE6-4342-B048-85BDC9FD1C3A}</a:tableStyleId>
              </a:tblPr>
              <a:tblGrid>
                <a:gridCol w="4267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263353">
                <a:tc>
                  <a:txBody>
                    <a:bodyPr/>
                    <a:lstStyle/>
                    <a:p>
                      <a:pPr algn="ctr"/>
                      <a:r>
                        <a:rPr lang="en-US" sz="1800" b="0" dirty="0" smtClean="0"/>
                        <a:t>CONDITION</a:t>
                      </a:r>
                      <a:endParaRPr lang="en-US" sz="1800" b="0" dirty="0"/>
                    </a:p>
                  </a:txBody>
                  <a:tcPr/>
                </a:tc>
                <a:tc>
                  <a:txBody>
                    <a:bodyPr/>
                    <a:lstStyle/>
                    <a:p>
                      <a:pPr algn="ctr"/>
                      <a:r>
                        <a:rPr lang="en-US" sz="1800" b="0" dirty="0" smtClean="0"/>
                        <a:t>SYNTAX</a:t>
                      </a:r>
                      <a:endParaRPr lang="en-US" sz="1800" b="0" dirty="0"/>
                    </a:p>
                  </a:txBody>
                  <a:tcPr/>
                </a:tc>
                <a:extLst>
                  <a:ext uri="{0D108BD9-81ED-4DB2-BD59-A6C34878D82A}">
                    <a16:rowId xmlns:a16="http://schemas.microsoft.com/office/drawing/2014/main" val="10000"/>
                  </a:ext>
                </a:extLst>
              </a:tr>
              <a:tr h="6583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t>SIMPLE</a:t>
                      </a:r>
                      <a:r>
                        <a:rPr lang="en-US" sz="1800" b="0" baseline="0" dirty="0" smtClean="0"/>
                        <a:t> IF</a:t>
                      </a:r>
                      <a:endParaRPr lang="en-US" sz="1800" b="0" dirty="0" smtClean="0"/>
                    </a:p>
                    <a:p>
                      <a:endParaRPr lang="en-US" sz="1800" b="0" dirty="0"/>
                    </a:p>
                  </a:txBody>
                  <a:tcPr/>
                </a:tc>
                <a:tc>
                  <a:txBody>
                    <a:bodyPr/>
                    <a:lstStyle/>
                    <a:p>
                      <a:pPr>
                        <a:spcBef>
                          <a:spcPts val="0"/>
                        </a:spcBef>
                      </a:pPr>
                      <a:r>
                        <a:rPr lang="en-US" sz="1800" b="0" dirty="0" smtClean="0"/>
                        <a:t>if test</a:t>
                      </a:r>
                      <a:r>
                        <a:rPr lang="en-US" sz="1800" b="0" baseline="0" dirty="0" smtClean="0"/>
                        <a:t> </a:t>
                      </a:r>
                      <a:r>
                        <a:rPr lang="en-US" sz="1800" b="0" dirty="0" smtClean="0"/>
                        <a:t>expression: </a:t>
                      </a:r>
                    </a:p>
                    <a:p>
                      <a:pPr marL="0" indent="0">
                        <a:spcBef>
                          <a:spcPts val="0"/>
                        </a:spcBef>
                        <a:buNone/>
                      </a:pPr>
                      <a:r>
                        <a:rPr lang="en-US" sz="1800" b="0" dirty="0" smtClean="0"/>
                        <a:t>       </a:t>
                      </a:r>
                      <a:r>
                        <a:rPr lang="en-US" sz="1800" b="0" baseline="0" dirty="0" smtClean="0"/>
                        <a:t>  </a:t>
                      </a:r>
                      <a:r>
                        <a:rPr lang="en-US" sz="1800" b="0" dirty="0" smtClean="0"/>
                        <a:t>statement(s)</a:t>
                      </a:r>
                    </a:p>
                    <a:p>
                      <a:endParaRPr lang="en-US" sz="1800" b="0" dirty="0"/>
                    </a:p>
                  </a:txBody>
                  <a:tcPr/>
                </a:tc>
                <a:extLst>
                  <a:ext uri="{0D108BD9-81ED-4DB2-BD59-A6C34878D82A}">
                    <a16:rowId xmlns:a16="http://schemas.microsoft.com/office/drawing/2014/main" val="10001"/>
                  </a:ext>
                </a:extLst>
              </a:tr>
              <a:tr h="8558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t>IF….ELSE</a:t>
                      </a:r>
                    </a:p>
                    <a:p>
                      <a:endParaRPr lang="en-US" sz="1800" b="0" dirty="0"/>
                    </a:p>
                  </a:txBody>
                  <a:tcPr/>
                </a:tc>
                <a:tc>
                  <a:txBody>
                    <a:bodyPr/>
                    <a:lstStyle/>
                    <a:p>
                      <a:r>
                        <a:rPr lang="en-US" sz="1800" b="0" dirty="0" smtClean="0"/>
                        <a:t>if test expression: </a:t>
                      </a:r>
                    </a:p>
                    <a:p>
                      <a:r>
                        <a:rPr lang="en-US" sz="1800" b="0" dirty="0" smtClean="0"/>
                        <a:t>        Body of if </a:t>
                      </a:r>
                    </a:p>
                    <a:p>
                      <a:r>
                        <a:rPr lang="en-US" sz="1800" b="0" dirty="0" smtClean="0"/>
                        <a:t>else: </a:t>
                      </a:r>
                    </a:p>
                    <a:p>
                      <a:r>
                        <a:rPr lang="en-US" sz="1800" b="0" dirty="0" smtClean="0"/>
                        <a:t>        Body of else</a:t>
                      </a:r>
                      <a:endParaRPr lang="en-US" sz="1800" b="0" dirty="0"/>
                    </a:p>
                  </a:txBody>
                  <a:tcPr/>
                </a:tc>
                <a:extLst>
                  <a:ext uri="{0D108BD9-81ED-4DB2-BD59-A6C34878D82A}">
                    <a16:rowId xmlns:a16="http://schemas.microsoft.com/office/drawing/2014/main" val="10002"/>
                  </a:ext>
                </a:extLst>
              </a:tr>
              <a:tr h="12509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t>IF...ELIF...ELSE</a:t>
                      </a:r>
                    </a:p>
                    <a:p>
                      <a:endParaRPr lang="en-US" sz="1800" b="0" dirty="0"/>
                    </a:p>
                  </a:txBody>
                  <a:tcPr/>
                </a:tc>
                <a:tc>
                  <a:txBody>
                    <a:bodyPr/>
                    <a:lstStyle/>
                    <a:p>
                      <a:r>
                        <a:rPr lang="en-US" sz="1800" b="0" dirty="0" smtClean="0"/>
                        <a:t>if test expression:</a:t>
                      </a:r>
                    </a:p>
                    <a:p>
                      <a:r>
                        <a:rPr lang="en-US" sz="1800" b="0" dirty="0" smtClean="0"/>
                        <a:t>    Body of if</a:t>
                      </a:r>
                    </a:p>
                    <a:p>
                      <a:r>
                        <a:rPr lang="en-US" sz="1800" b="0" dirty="0" err="1" smtClean="0"/>
                        <a:t>elif</a:t>
                      </a:r>
                      <a:r>
                        <a:rPr lang="en-US" sz="1800" b="0" dirty="0" smtClean="0"/>
                        <a:t> test expression:</a:t>
                      </a:r>
                    </a:p>
                    <a:p>
                      <a:r>
                        <a:rPr lang="en-US" sz="1800" b="0" dirty="0" smtClean="0"/>
                        <a:t>    Body of </a:t>
                      </a:r>
                      <a:r>
                        <a:rPr lang="en-US" sz="1800" b="0" dirty="0" err="1" smtClean="0"/>
                        <a:t>elif</a:t>
                      </a:r>
                      <a:endParaRPr lang="en-US" sz="1800" b="0" dirty="0" smtClean="0"/>
                    </a:p>
                    <a:p>
                      <a:r>
                        <a:rPr lang="en-US" sz="1800" b="0" dirty="0" smtClean="0"/>
                        <a:t>else: </a:t>
                      </a:r>
                    </a:p>
                    <a:p>
                      <a:r>
                        <a:rPr lang="en-US" sz="1800" b="0" dirty="0" smtClean="0"/>
                        <a:t>    Body of else</a:t>
                      </a:r>
                      <a:endParaRPr lang="en-US" sz="1800" b="0" dirty="0"/>
                    </a:p>
                  </a:txBody>
                  <a:tcPr/>
                </a:tc>
                <a:extLst>
                  <a:ext uri="{0D108BD9-81ED-4DB2-BD59-A6C34878D82A}">
                    <a16:rowId xmlns:a16="http://schemas.microsoft.com/office/drawing/2014/main" val="10003"/>
                  </a:ext>
                </a:extLst>
              </a:tr>
              <a:tr h="16459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t>NESTED IF</a:t>
                      </a:r>
                    </a:p>
                    <a:p>
                      <a:endParaRPr lang="en-US" sz="1800" b="0" dirty="0"/>
                    </a:p>
                  </a:txBody>
                  <a:tcPr/>
                </a:tc>
                <a:tc>
                  <a:txBody>
                    <a:bodyPr/>
                    <a:lstStyle/>
                    <a:p>
                      <a:r>
                        <a:rPr lang="en-US" sz="1800" b="0" dirty="0" smtClean="0"/>
                        <a:t>if test</a:t>
                      </a:r>
                      <a:r>
                        <a:rPr lang="en-US" sz="1800" b="0" baseline="0" dirty="0" smtClean="0"/>
                        <a:t> </a:t>
                      </a:r>
                      <a:r>
                        <a:rPr lang="en-US" sz="1800" b="0" dirty="0" smtClean="0"/>
                        <a:t>expression: </a:t>
                      </a:r>
                    </a:p>
                    <a:p>
                      <a:r>
                        <a:rPr lang="en-US" sz="1800" b="0" dirty="0" smtClean="0"/>
                        <a:t>         if test expression: </a:t>
                      </a:r>
                    </a:p>
                    <a:p>
                      <a:r>
                        <a:rPr lang="en-US" sz="1800" b="0" dirty="0" smtClean="0"/>
                        <a:t>                   Body of if </a:t>
                      </a:r>
                    </a:p>
                    <a:p>
                      <a:r>
                        <a:rPr lang="en-US" sz="1800" b="0" dirty="0" smtClean="0"/>
                        <a:t>          else: </a:t>
                      </a:r>
                    </a:p>
                    <a:p>
                      <a:r>
                        <a:rPr lang="en-US" sz="1800" b="0" dirty="0" smtClean="0"/>
                        <a:t>                   Body of else</a:t>
                      </a:r>
                    </a:p>
                    <a:p>
                      <a:r>
                        <a:rPr lang="en-US" sz="1800" b="0" dirty="0" smtClean="0"/>
                        <a:t>else: </a:t>
                      </a:r>
                    </a:p>
                    <a:p>
                      <a:r>
                        <a:rPr lang="en-US" sz="1800" b="0" dirty="0" smtClean="0"/>
                        <a:t>        Body of else</a:t>
                      </a:r>
                    </a:p>
                    <a:p>
                      <a:endParaRPr lang="en-US" sz="1800" b="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589098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334147" y="745094"/>
            <a:ext cx="9143999" cy="6012321"/>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A conditional expression evaluates an expression based on a condition.</a:t>
            </a:r>
          </a:p>
          <a:p>
            <a:pPr marL="0" indent="0">
              <a:buNone/>
            </a:pPr>
            <a:r>
              <a:rPr lang="en-US" sz="2200" dirty="0">
                <a:latin typeface="Times New Roman" panose="02020603050405020304" pitchFamily="18" charset="0"/>
                <a:cs typeface="Times New Roman" panose="02020603050405020304" pitchFamily="18" charset="0"/>
              </a:rPr>
              <a:t>Conditional expression is expressed using </a:t>
            </a:r>
            <a:r>
              <a:rPr lang="en-US" sz="2200" b="1" dirty="0">
                <a:latin typeface="Times New Roman" panose="02020603050405020304" pitchFamily="18" charset="0"/>
                <a:cs typeface="Times New Roman" panose="02020603050405020304" pitchFamily="18" charset="0"/>
              </a:rPr>
              <a:t>if</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else </a:t>
            </a:r>
            <a:r>
              <a:rPr lang="en-US" sz="2200" dirty="0">
                <a:latin typeface="Times New Roman" panose="02020603050405020304" pitchFamily="18" charset="0"/>
                <a:cs typeface="Times New Roman" panose="02020603050405020304" pitchFamily="18" charset="0"/>
              </a:rPr>
              <a:t>combined with expression</a:t>
            </a:r>
          </a:p>
          <a:p>
            <a:pPr marL="0" indent="0">
              <a:buNone/>
            </a:pPr>
            <a:r>
              <a:rPr lang="en-US" sz="2200" b="1" dirty="0" smtClean="0">
                <a:latin typeface="Times New Roman" panose="02020603050405020304" pitchFamily="18" charset="0"/>
                <a:cs typeface="Times New Roman" panose="02020603050405020304" pitchFamily="18" charset="0"/>
              </a:rPr>
              <a:t>Syntax</a:t>
            </a:r>
            <a:r>
              <a:rPr lang="en-US" sz="2200" b="1"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	expression if Boolean-expression else expression</a:t>
            </a:r>
          </a:p>
          <a:p>
            <a:pPr marL="0" indent="0">
              <a:buNone/>
            </a:pPr>
            <a:r>
              <a:rPr lang="en-US" sz="2200" b="1" dirty="0" smtClean="0">
                <a:latin typeface="Times New Roman" panose="02020603050405020304" pitchFamily="18" charset="0"/>
                <a:cs typeface="Times New Roman" panose="02020603050405020304" pitchFamily="18" charset="0"/>
              </a:rPr>
              <a:t>Example</a:t>
            </a:r>
            <a:r>
              <a:rPr lang="en-US" sz="2200" b="1"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Biggest of two numbers</a:t>
            </a:r>
          </a:p>
          <a:p>
            <a:pPr marL="0" indent="0">
              <a:buNone/>
            </a:pPr>
            <a:r>
              <a:rPr lang="en-US" sz="2200" dirty="0">
                <a:latin typeface="Times New Roman" panose="02020603050405020304" pitchFamily="18" charset="0"/>
                <a:cs typeface="Times New Roman" panose="02020603050405020304" pitchFamily="18" charset="0"/>
              </a:rPr>
              <a:t>	num1 = 23</a:t>
            </a:r>
          </a:p>
          <a:p>
            <a:pPr marL="0" indent="0">
              <a:buNone/>
            </a:pPr>
            <a:r>
              <a:rPr lang="en-US" sz="2200" dirty="0">
                <a:latin typeface="Times New Roman" panose="02020603050405020304" pitchFamily="18" charset="0"/>
                <a:cs typeface="Times New Roman" panose="02020603050405020304" pitchFamily="18" charset="0"/>
              </a:rPr>
              <a:t>	num2 = 15</a:t>
            </a:r>
          </a:p>
          <a:p>
            <a:pPr marL="0" indent="0">
              <a:buNone/>
            </a:pPr>
            <a:r>
              <a:rPr lang="en-US" sz="2200" dirty="0">
                <a:latin typeface="Times New Roman" panose="02020603050405020304" pitchFamily="18" charset="0"/>
                <a:cs typeface="Times New Roman" panose="02020603050405020304" pitchFamily="18" charset="0"/>
              </a:rPr>
              <a:t>	big = num1</a:t>
            </a:r>
            <a:r>
              <a:rPr lang="en-US" sz="2200" b="1" dirty="0">
                <a:latin typeface="Times New Roman" panose="02020603050405020304" pitchFamily="18" charset="0"/>
                <a:cs typeface="Times New Roman" panose="02020603050405020304" pitchFamily="18" charset="0"/>
              </a:rPr>
              <a:t> if </a:t>
            </a:r>
            <a:r>
              <a:rPr lang="en-US" sz="2200" dirty="0">
                <a:latin typeface="Times New Roman" panose="02020603050405020304" pitchFamily="18" charset="0"/>
                <a:cs typeface="Times New Roman" panose="02020603050405020304" pitchFamily="18" charset="0"/>
              </a:rPr>
              <a:t>num1 &gt; num2 </a:t>
            </a:r>
            <a:r>
              <a:rPr lang="en-US" sz="2200" b="1" dirty="0">
                <a:latin typeface="Times New Roman" panose="02020603050405020304" pitchFamily="18" charset="0"/>
                <a:cs typeface="Times New Roman" panose="02020603050405020304" pitchFamily="18" charset="0"/>
              </a:rPr>
              <a:t>else</a:t>
            </a:r>
            <a:r>
              <a:rPr lang="en-US" sz="2200" dirty="0">
                <a:latin typeface="Times New Roman" panose="02020603050405020304" pitchFamily="18" charset="0"/>
                <a:cs typeface="Times New Roman" panose="02020603050405020304" pitchFamily="18" charset="0"/>
              </a:rPr>
              <a:t> num2</a:t>
            </a:r>
          </a:p>
          <a:p>
            <a:pPr marL="0" indent="0">
              <a:buNone/>
            </a:pPr>
            <a:r>
              <a:rPr lang="en-US" sz="2200" dirty="0">
                <a:latin typeface="Times New Roman" panose="02020603050405020304" pitchFamily="18" charset="0"/>
                <a:cs typeface="Times New Roman" panose="02020603050405020304" pitchFamily="18" charset="0"/>
              </a:rPr>
              <a:t>	print ( “ </a:t>
            </a: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biggest number is “ , big )</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Even or odd</a:t>
            </a:r>
          </a:p>
          <a:p>
            <a:pPr marL="0" indent="0">
              <a:buNone/>
            </a:pPr>
            <a:r>
              <a:rPr lang="en-US" sz="2200" dirty="0">
                <a:latin typeface="Times New Roman" panose="02020603050405020304" pitchFamily="18" charset="0"/>
                <a:cs typeface="Times New Roman" panose="02020603050405020304" pitchFamily="18" charset="0"/>
              </a:rPr>
              <a:t>	print ( “ </a:t>
            </a:r>
            <a:r>
              <a:rPr lang="en-US" sz="2200" dirty="0" err="1">
                <a:latin typeface="Times New Roman" panose="02020603050405020304" pitchFamily="18" charset="0"/>
                <a:cs typeface="Times New Roman" panose="02020603050405020304" pitchFamily="18" charset="0"/>
              </a:rPr>
              <a:t>num</a:t>
            </a:r>
            <a:r>
              <a:rPr lang="en-US" sz="2200" dirty="0">
                <a:latin typeface="Times New Roman" panose="02020603050405020304" pitchFamily="18" charset="0"/>
                <a:cs typeface="Times New Roman" panose="02020603050405020304" pitchFamily="18" charset="0"/>
              </a:rPr>
              <a:t> is even “ if </a:t>
            </a:r>
            <a:r>
              <a:rPr lang="en-US" sz="2200" dirty="0" err="1">
                <a:latin typeface="Times New Roman" panose="02020603050405020304" pitchFamily="18" charset="0"/>
                <a:cs typeface="Times New Roman" panose="02020603050405020304" pitchFamily="18" charset="0"/>
              </a:rPr>
              <a:t>num</a:t>
            </a:r>
            <a:r>
              <a:rPr lang="en-US" sz="2200" dirty="0">
                <a:latin typeface="Times New Roman" panose="02020603050405020304" pitchFamily="18" charset="0"/>
                <a:cs typeface="Times New Roman" panose="02020603050405020304" pitchFamily="18" charset="0"/>
              </a:rPr>
              <a:t> % 2 == 0 else “ </a:t>
            </a:r>
            <a:r>
              <a:rPr lang="en-US" sz="2200" dirty="0" err="1">
                <a:latin typeface="Times New Roman" panose="02020603050405020304" pitchFamily="18" charset="0"/>
                <a:cs typeface="Times New Roman" panose="02020603050405020304" pitchFamily="18" charset="0"/>
              </a:rPr>
              <a:t>num</a:t>
            </a:r>
            <a:r>
              <a:rPr lang="en-US" sz="2200" dirty="0">
                <a:latin typeface="Times New Roman" panose="02020603050405020304" pitchFamily="18" charset="0"/>
                <a:cs typeface="Times New Roman" panose="02020603050405020304" pitchFamily="18" charset="0"/>
              </a:rPr>
              <a:t> is odd “)</a:t>
            </a:r>
          </a:p>
        </p:txBody>
      </p:sp>
      <p:sp>
        <p:nvSpPr>
          <p:cNvPr id="2" name="Title 1"/>
          <p:cNvSpPr>
            <a:spLocks noGrp="1"/>
          </p:cNvSpPr>
          <p:nvPr>
            <p:ph type="title"/>
          </p:nvPr>
        </p:nvSpPr>
        <p:spPr>
          <a:xfrm>
            <a:off x="1524000" y="0"/>
            <a:ext cx="9144000" cy="495946"/>
          </a:xfrm>
        </p:spPr>
        <p:txBody>
          <a:bodyPr>
            <a:normAutofit fontScale="90000"/>
          </a:bodyPr>
          <a:lstStyle/>
          <a:p>
            <a:pPr algn="l"/>
            <a:r>
              <a:rPr lang="en-US" sz="2800" b="1" dirty="0">
                <a:latin typeface="Times New Roman" panose="02020603050405020304" pitchFamily="18" charset="0"/>
                <a:cs typeface="Times New Roman" panose="02020603050405020304" pitchFamily="18" charset="0"/>
              </a:rPr>
              <a:t>Conditional Expression</a:t>
            </a:r>
          </a:p>
        </p:txBody>
      </p:sp>
      <p:sp>
        <p:nvSpPr>
          <p:cNvPr id="5" name="TextBox 4"/>
          <p:cNvSpPr txBox="1"/>
          <p:nvPr/>
        </p:nvSpPr>
        <p:spPr>
          <a:xfrm>
            <a:off x="9011265" y="2964426"/>
            <a:ext cx="3642852" cy="1200329"/>
          </a:xfrm>
          <a:prstGeom prst="rect">
            <a:avLst/>
          </a:prstGeom>
          <a:noFill/>
        </p:spPr>
        <p:txBody>
          <a:bodyPr wrap="square" rtlCol="0">
            <a:spAutoFit/>
          </a:bodyPr>
          <a:lstStyle/>
          <a:p>
            <a:r>
              <a:rPr lang="en-US" sz="2400" b="1" dirty="0" smtClean="0">
                <a:solidFill>
                  <a:srgbClr val="FF0000"/>
                </a:solidFill>
              </a:rPr>
              <a:t>OUTPUT</a:t>
            </a:r>
          </a:p>
          <a:p>
            <a:r>
              <a:rPr lang="en-US" sz="2400" dirty="0" smtClean="0">
                <a:solidFill>
                  <a:srgbClr val="FF0000"/>
                </a:solidFill>
                <a:latin typeface="Times New Roman" panose="02020603050405020304" pitchFamily="18" charset="0"/>
                <a:cs typeface="Times New Roman" panose="02020603050405020304" pitchFamily="18" charset="0"/>
              </a:rPr>
              <a:t>The </a:t>
            </a:r>
            <a:r>
              <a:rPr lang="en-US" sz="2400" dirty="0">
                <a:solidFill>
                  <a:srgbClr val="FF0000"/>
                </a:solidFill>
                <a:latin typeface="Times New Roman" panose="02020603050405020304" pitchFamily="18" charset="0"/>
                <a:cs typeface="Times New Roman" panose="02020603050405020304" pitchFamily="18" charset="0"/>
              </a:rPr>
              <a:t>biggest number </a:t>
            </a:r>
            <a:r>
              <a:rPr lang="en-US" sz="2400" dirty="0" smtClean="0">
                <a:solidFill>
                  <a:srgbClr val="FF0000"/>
                </a:solidFill>
                <a:latin typeface="Times New Roman" panose="02020603050405020304" pitchFamily="18" charset="0"/>
                <a:cs typeface="Times New Roman" panose="02020603050405020304" pitchFamily="18" charset="0"/>
              </a:rPr>
              <a:t>is 23 </a:t>
            </a:r>
            <a:endParaRPr lang="en-US" sz="2400" b="1" dirty="0" smtClean="0">
              <a:solidFill>
                <a:srgbClr val="FF0000"/>
              </a:solidFill>
            </a:endParaRPr>
          </a:p>
          <a:p>
            <a:endParaRPr lang="en-IN" sz="2400" b="1" dirty="0">
              <a:solidFill>
                <a:srgbClr val="FF0000"/>
              </a:solidFill>
            </a:endParaRPr>
          </a:p>
        </p:txBody>
      </p:sp>
      <p:sp>
        <p:nvSpPr>
          <p:cNvPr id="6" name="TextBox 5"/>
          <p:cNvSpPr txBox="1"/>
          <p:nvPr/>
        </p:nvSpPr>
        <p:spPr>
          <a:xfrm>
            <a:off x="9060426" y="5432319"/>
            <a:ext cx="2595717" cy="1200329"/>
          </a:xfrm>
          <a:prstGeom prst="rect">
            <a:avLst/>
          </a:prstGeom>
          <a:noFill/>
        </p:spPr>
        <p:txBody>
          <a:bodyPr wrap="square" rtlCol="0">
            <a:spAutoFit/>
          </a:bodyPr>
          <a:lstStyle/>
          <a:p>
            <a:r>
              <a:rPr lang="en-US" sz="2400" b="1" dirty="0" smtClean="0">
                <a:solidFill>
                  <a:srgbClr val="FF0000"/>
                </a:solidFill>
              </a:rPr>
              <a:t>OUTPUT</a:t>
            </a:r>
          </a:p>
          <a:p>
            <a:r>
              <a:rPr lang="en-US" sz="2400" b="1" dirty="0" err="1" smtClean="0">
                <a:solidFill>
                  <a:srgbClr val="FF0000"/>
                </a:solidFill>
                <a:latin typeface="Times New Roman" panose="02020603050405020304" pitchFamily="18" charset="0"/>
                <a:cs typeface="Times New Roman" panose="02020603050405020304" pitchFamily="18" charset="0"/>
              </a:rPr>
              <a:t>Num</a:t>
            </a:r>
            <a:r>
              <a:rPr lang="en-US" sz="2400" b="1" dirty="0" smtClean="0">
                <a:solidFill>
                  <a:srgbClr val="FF0000"/>
                </a:solidFill>
                <a:latin typeface="Times New Roman" panose="02020603050405020304" pitchFamily="18" charset="0"/>
                <a:cs typeface="Times New Roman" panose="02020603050405020304" pitchFamily="18" charset="0"/>
              </a:rPr>
              <a:t> is even</a:t>
            </a:r>
            <a:endParaRPr lang="en-US" sz="2400" b="1" dirty="0" smtClean="0">
              <a:solidFill>
                <a:srgbClr val="FF0000"/>
              </a:solidFill>
            </a:endParaRPr>
          </a:p>
          <a:p>
            <a:endParaRPr lang="en-IN" sz="2400" b="1" dirty="0">
              <a:solidFill>
                <a:srgbClr val="FF0000"/>
              </a:solidFill>
            </a:endParaRPr>
          </a:p>
        </p:txBody>
      </p:sp>
    </p:spTree>
    <p:extLst>
      <p:ext uri="{BB962C8B-B14F-4D97-AF65-F5344CB8AC3E}">
        <p14:creationId xmlns:p14="http://schemas.microsoft.com/office/powerpoint/2010/main" val="7186786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Iteration – Loops</a:t>
            </a:r>
            <a:r>
              <a:rPr lang="en-US" dirty="0"/>
              <a:t/>
            </a:r>
            <a:br>
              <a:rPr lang="en-US" dirty="0"/>
            </a:br>
            <a:endParaRPr lang="en-US" dirty="0"/>
          </a:p>
        </p:txBody>
      </p:sp>
      <p:sp>
        <p:nvSpPr>
          <p:cNvPr id="3" name="Content Placeholder 2"/>
          <p:cNvSpPr>
            <a:spLocks noGrp="1"/>
          </p:cNvSpPr>
          <p:nvPr>
            <p:ph idx="1"/>
          </p:nvPr>
        </p:nvSpPr>
        <p:spPr>
          <a:xfrm>
            <a:off x="838200" y="1609344"/>
            <a:ext cx="10515600" cy="3360611"/>
          </a:xfrm>
        </p:spPr>
        <p:txBody>
          <a:bodyPr>
            <a:normAutofit/>
          </a:bodyPr>
          <a:lstStyle/>
          <a:p>
            <a:r>
              <a:rPr lang="en-US" sz="3200" dirty="0" smtClean="0">
                <a:latin typeface="Times New Roman" panose="02020603050405020304" pitchFamily="18" charset="0"/>
                <a:cs typeface="Times New Roman" panose="02020603050405020304" pitchFamily="18" charset="0"/>
              </a:rPr>
              <a:t>Python </a:t>
            </a:r>
            <a:r>
              <a:rPr lang="en-US" sz="3200" dirty="0">
                <a:latin typeface="Times New Roman" panose="02020603050405020304" pitchFamily="18" charset="0"/>
                <a:cs typeface="Times New Roman" panose="02020603050405020304" pitchFamily="18" charset="0"/>
              </a:rPr>
              <a:t>has two primitive loop commands:</a:t>
            </a:r>
          </a:p>
          <a:p>
            <a:pPr lvl="1"/>
            <a:r>
              <a:rPr lang="en-US" sz="3000" dirty="0">
                <a:latin typeface="Times New Roman" panose="02020603050405020304" pitchFamily="18" charset="0"/>
                <a:cs typeface="Times New Roman" panose="02020603050405020304" pitchFamily="18" charset="0"/>
              </a:rPr>
              <a:t>while loops</a:t>
            </a:r>
          </a:p>
          <a:p>
            <a:pPr lvl="1"/>
            <a:r>
              <a:rPr lang="en-US" sz="3000" dirty="0">
                <a:latin typeface="Times New Roman" panose="02020603050405020304" pitchFamily="18" charset="0"/>
                <a:cs typeface="Times New Roman" panose="02020603050405020304" pitchFamily="18" charset="0"/>
              </a:rPr>
              <a:t>for loops</a:t>
            </a:r>
          </a:p>
          <a:p>
            <a:endParaRPr lang="en-US" sz="2800" dirty="0"/>
          </a:p>
        </p:txBody>
      </p:sp>
    </p:spTree>
    <p:extLst>
      <p:ext uri="{BB962C8B-B14F-4D97-AF65-F5344CB8AC3E}">
        <p14:creationId xmlns:p14="http://schemas.microsoft.com/office/powerpoint/2010/main" val="73590963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The while Loop</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22323" y="1268361"/>
            <a:ext cx="9882289" cy="4642861"/>
          </a:xfrm>
        </p:spPr>
        <p:txBody>
          <a:bodyPr>
            <a:normAutofit/>
          </a:bodyPr>
          <a:lstStyle/>
          <a:p>
            <a:r>
              <a:rPr lang="en-US" sz="2800" dirty="0" smtClean="0">
                <a:latin typeface="Times New Roman" panose="02020603050405020304" pitchFamily="18" charset="0"/>
                <a:cs typeface="Times New Roman" panose="02020603050405020304" pitchFamily="18" charset="0"/>
              </a:rPr>
              <a:t>With </a:t>
            </a:r>
            <a:r>
              <a:rPr lang="en-US" sz="2800" dirty="0">
                <a:latin typeface="Times New Roman" panose="02020603050405020304" pitchFamily="18" charset="0"/>
                <a:cs typeface="Times New Roman" panose="02020603050405020304" pitchFamily="18" charset="0"/>
              </a:rPr>
              <a:t>the while loop we can execute a set of statements as long as a condition is true</a:t>
            </a:r>
          </a:p>
          <a:p>
            <a:pPr marL="0" indent="0">
              <a:buNone/>
            </a:pPr>
            <a:r>
              <a:rPr lang="en-US" sz="2800" dirty="0">
                <a:latin typeface="Times New Roman" panose="02020603050405020304" pitchFamily="18" charset="0"/>
                <a:cs typeface="Times New Roman" panose="02020603050405020304" pitchFamily="18" charset="0"/>
              </a:rPr>
              <a:t>Example</a:t>
            </a:r>
          </a:p>
          <a:p>
            <a:pPr marL="0" indent="0">
              <a:buNone/>
            </a:pPr>
            <a:r>
              <a:rPr lang="en-US" sz="2800" dirty="0">
                <a:latin typeface="Times New Roman" panose="02020603050405020304" pitchFamily="18" charset="0"/>
                <a:cs typeface="Times New Roman" panose="02020603050405020304" pitchFamily="18" charset="0"/>
              </a:rPr>
              <a:t>P</a:t>
            </a:r>
            <a:r>
              <a:rPr lang="en-US" sz="2800" dirty="0" smtClean="0">
                <a:latin typeface="Times New Roman" panose="02020603050405020304" pitchFamily="18" charset="0"/>
                <a:cs typeface="Times New Roman" panose="02020603050405020304" pitchFamily="18" charset="0"/>
              </a:rPr>
              <a:t>rint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as long as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is less than 6:</a:t>
            </a:r>
          </a:p>
          <a:p>
            <a:pPr marL="0" indent="0">
              <a:buNone/>
            </a:pP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 1</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while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&lt; 6:</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print(</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 1</a:t>
            </a:r>
          </a:p>
          <a:p>
            <a:endParaRPr lang="en-US" sz="2400" dirty="0"/>
          </a:p>
        </p:txBody>
      </p:sp>
      <p:sp>
        <p:nvSpPr>
          <p:cNvPr id="5" name="Rectangle 4"/>
          <p:cNvSpPr/>
          <p:nvPr/>
        </p:nvSpPr>
        <p:spPr>
          <a:xfrm>
            <a:off x="1932039" y="5574890"/>
            <a:ext cx="8739009" cy="369332"/>
          </a:xfrm>
          <a:prstGeom prst="rect">
            <a:avLst/>
          </a:prstGeom>
        </p:spPr>
        <p:txBody>
          <a:bodyPr wrap="square">
            <a:spAutoFit/>
          </a:bodyPr>
          <a:lstStyle/>
          <a:p>
            <a:r>
              <a:rPr lang="en-US" b="1" dirty="0">
                <a:solidFill>
                  <a:srgbClr val="000000"/>
                </a:solidFill>
                <a:latin typeface="Verdana" panose="020B0604030504040204" pitchFamily="34" charset="0"/>
              </a:rPr>
              <a:t>Note:</a:t>
            </a:r>
            <a:r>
              <a:rPr lang="en-US" dirty="0">
                <a:solidFill>
                  <a:srgbClr val="000000"/>
                </a:solidFill>
                <a:latin typeface="Verdana" panose="020B0604030504040204" pitchFamily="34" charset="0"/>
              </a:rPr>
              <a:t> remember to increment </a:t>
            </a:r>
            <a:r>
              <a:rPr lang="en-US" dirty="0" err="1">
                <a:solidFill>
                  <a:srgbClr val="000000"/>
                </a:solidFill>
                <a:latin typeface="Verdana" panose="020B0604030504040204" pitchFamily="34" charset="0"/>
              </a:rPr>
              <a:t>i</a:t>
            </a:r>
            <a:r>
              <a:rPr lang="en-US" dirty="0">
                <a:solidFill>
                  <a:srgbClr val="000000"/>
                </a:solidFill>
                <a:latin typeface="Verdana" panose="020B0604030504040204" pitchFamily="34" charset="0"/>
              </a:rPr>
              <a:t>, or else the loop will continue forever.</a:t>
            </a:r>
            <a:endParaRPr lang="en-US" dirty="0"/>
          </a:p>
        </p:txBody>
      </p:sp>
      <p:sp>
        <p:nvSpPr>
          <p:cNvPr id="6" name="TextBox 5"/>
          <p:cNvSpPr txBox="1"/>
          <p:nvPr/>
        </p:nvSpPr>
        <p:spPr>
          <a:xfrm>
            <a:off x="7831390" y="2625215"/>
            <a:ext cx="2595717" cy="2677656"/>
          </a:xfrm>
          <a:prstGeom prst="rect">
            <a:avLst/>
          </a:prstGeom>
          <a:noFill/>
        </p:spPr>
        <p:txBody>
          <a:bodyPr wrap="square" rtlCol="0">
            <a:spAutoFit/>
          </a:bodyPr>
          <a:lstStyle/>
          <a:p>
            <a:r>
              <a:rPr lang="en-US" sz="2400" b="1" dirty="0" smtClean="0">
                <a:solidFill>
                  <a:srgbClr val="FF0000"/>
                </a:solidFill>
              </a:rPr>
              <a:t>OUTPUT</a:t>
            </a:r>
          </a:p>
          <a:p>
            <a:r>
              <a:rPr lang="en-US" sz="2400" b="1" dirty="0" smtClean="0">
                <a:solidFill>
                  <a:srgbClr val="FF0000"/>
                </a:solidFill>
              </a:rPr>
              <a:t>1</a:t>
            </a:r>
            <a:endParaRPr lang="en-US" sz="2400" b="1" dirty="0">
              <a:solidFill>
                <a:srgbClr val="FF0000"/>
              </a:solidFill>
            </a:endParaRPr>
          </a:p>
          <a:p>
            <a:r>
              <a:rPr lang="en-US" sz="2400" b="1" dirty="0">
                <a:solidFill>
                  <a:srgbClr val="FF0000"/>
                </a:solidFill>
              </a:rPr>
              <a:t>2</a:t>
            </a:r>
          </a:p>
          <a:p>
            <a:r>
              <a:rPr lang="en-US" sz="2400" b="1" dirty="0">
                <a:solidFill>
                  <a:srgbClr val="FF0000"/>
                </a:solidFill>
              </a:rPr>
              <a:t>3</a:t>
            </a:r>
          </a:p>
          <a:p>
            <a:r>
              <a:rPr lang="en-US" sz="2400" b="1" dirty="0">
                <a:solidFill>
                  <a:srgbClr val="FF0000"/>
                </a:solidFill>
              </a:rPr>
              <a:t>4</a:t>
            </a:r>
          </a:p>
          <a:p>
            <a:r>
              <a:rPr lang="en-US" sz="2400" b="1" dirty="0">
                <a:solidFill>
                  <a:srgbClr val="FF0000"/>
                </a:solidFill>
              </a:rPr>
              <a:t>5</a:t>
            </a:r>
            <a:endParaRPr lang="en-US" sz="2400" b="1" dirty="0" smtClean="0">
              <a:solidFill>
                <a:srgbClr val="FF0000"/>
              </a:solidFill>
            </a:endParaRPr>
          </a:p>
          <a:p>
            <a:endParaRPr lang="en-IN" sz="2400" b="1" dirty="0">
              <a:solidFill>
                <a:srgbClr val="FF0000"/>
              </a:solidFill>
            </a:endParaRPr>
          </a:p>
        </p:txBody>
      </p:sp>
    </p:spTree>
    <p:extLst>
      <p:ext uri="{BB962C8B-B14F-4D97-AF65-F5344CB8AC3E}">
        <p14:creationId xmlns:p14="http://schemas.microsoft.com/office/powerpoint/2010/main" val="159713847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5761"/>
          </a:xfrm>
        </p:spPr>
        <p:txBody>
          <a:bodyPr>
            <a:noAutofit/>
          </a:bodyPr>
          <a:lstStyle/>
          <a:p>
            <a:r>
              <a:rPr lang="en-US" sz="2800" b="1" dirty="0">
                <a:latin typeface="Times New Roman" panose="02020603050405020304" pitchFamily="18" charset="0"/>
                <a:cs typeface="Times New Roman" panose="02020603050405020304" pitchFamily="18" charset="0"/>
              </a:rPr>
              <a:t>The break Statement</a:t>
            </a:r>
            <a:br>
              <a:rPr lang="en-US" sz="2800" b="1" dirty="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10786" y="1410930"/>
            <a:ext cx="8915400" cy="3777622"/>
          </a:xfrm>
        </p:spPr>
        <p:txBody>
          <a:bodyPr>
            <a:noAutofit/>
          </a:bodyPr>
          <a:lstStyle/>
          <a:p>
            <a:pPr marL="0" indent="0">
              <a:buNone/>
            </a:pPr>
            <a:r>
              <a:rPr lang="en-US" sz="2800" dirty="0" smtClean="0">
                <a:latin typeface="Times New Roman" panose="02020603050405020304" pitchFamily="18" charset="0"/>
                <a:cs typeface="Times New Roman" panose="02020603050405020304" pitchFamily="18" charset="0"/>
              </a:rPr>
              <a:t>With </a:t>
            </a:r>
            <a:r>
              <a:rPr lang="en-US" sz="2800" dirty="0">
                <a:latin typeface="Times New Roman" panose="02020603050405020304" pitchFamily="18" charset="0"/>
                <a:cs typeface="Times New Roman" panose="02020603050405020304" pitchFamily="18" charset="0"/>
              </a:rPr>
              <a:t>the break statement we can stop the loop even if the while condition is true:</a:t>
            </a:r>
          </a:p>
          <a:p>
            <a:pPr marL="0" indent="0">
              <a:buNone/>
            </a:pPr>
            <a:r>
              <a:rPr lang="en-US" sz="2800" b="1" dirty="0" smtClean="0">
                <a:latin typeface="Times New Roman" panose="02020603050405020304" pitchFamily="18" charset="0"/>
                <a:cs typeface="Times New Roman" panose="02020603050405020304" pitchFamily="18" charset="0"/>
              </a:rPr>
              <a:t>Example - Exit the loop when </a:t>
            </a:r>
            <a:r>
              <a:rPr lang="en-US" sz="2800" b="1" dirty="0" err="1" smtClean="0">
                <a:latin typeface="Times New Roman" panose="02020603050405020304" pitchFamily="18" charset="0"/>
                <a:cs typeface="Times New Roman" panose="02020603050405020304" pitchFamily="18" charset="0"/>
              </a:rPr>
              <a:t>i</a:t>
            </a:r>
            <a:r>
              <a:rPr lang="en-US" sz="2800" b="1" dirty="0" smtClean="0">
                <a:latin typeface="Times New Roman" panose="02020603050405020304" pitchFamily="18" charset="0"/>
                <a:cs typeface="Times New Roman" panose="02020603050405020304" pitchFamily="18" charset="0"/>
              </a:rPr>
              <a:t> is 3:</a:t>
            </a:r>
          </a:p>
          <a:p>
            <a:pPr marL="0" indent="0">
              <a:buNone/>
            </a:pPr>
            <a:r>
              <a:rPr lang="en-US" sz="2800" dirty="0" err="1" smtClean="0">
                <a:latin typeface="Times New Roman" panose="02020603050405020304" pitchFamily="18" charset="0"/>
                <a:cs typeface="Times New Roman" panose="02020603050405020304" pitchFamily="18" charset="0"/>
              </a:rPr>
              <a:t>i</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1</a:t>
            </a:r>
          </a:p>
          <a:p>
            <a:pPr marL="0" indent="0">
              <a:buNone/>
            </a:pPr>
            <a:r>
              <a:rPr lang="en-US" sz="2800" dirty="0">
                <a:latin typeface="Times New Roman" panose="02020603050405020304" pitchFamily="18" charset="0"/>
                <a:cs typeface="Times New Roman" panose="02020603050405020304" pitchFamily="18" charset="0"/>
              </a:rPr>
              <a:t>while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&lt; 6:</a:t>
            </a:r>
          </a:p>
          <a:p>
            <a:pPr marL="0" indent="0">
              <a:buNone/>
            </a:pPr>
            <a:r>
              <a:rPr lang="en-US" sz="2800" dirty="0">
                <a:latin typeface="Times New Roman" panose="02020603050405020304" pitchFamily="18" charset="0"/>
                <a:cs typeface="Times New Roman" panose="02020603050405020304" pitchFamily="18" charset="0"/>
              </a:rPr>
              <a:t>  print(</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a:t>
            </a:r>
          </a:p>
          <a:p>
            <a:pPr marL="0" indent="0">
              <a:buNone/>
            </a:pPr>
            <a:r>
              <a:rPr lang="en-US" sz="2800" dirty="0">
                <a:latin typeface="Times New Roman" panose="02020603050405020304" pitchFamily="18" charset="0"/>
                <a:cs typeface="Times New Roman" panose="02020603050405020304" pitchFamily="18" charset="0"/>
              </a:rPr>
              <a:t>  if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 3:</a:t>
            </a:r>
          </a:p>
          <a:p>
            <a:pPr marL="0" indent="0">
              <a:buNone/>
            </a:pPr>
            <a:r>
              <a:rPr lang="en-US" sz="2800" dirty="0">
                <a:latin typeface="Times New Roman" panose="02020603050405020304" pitchFamily="18" charset="0"/>
                <a:cs typeface="Times New Roman" panose="02020603050405020304" pitchFamily="18" charset="0"/>
              </a:rPr>
              <a:t>    break</a:t>
            </a:r>
          </a:p>
          <a:p>
            <a:pPr marL="0" indent="0">
              <a:buNone/>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 1</a:t>
            </a:r>
          </a:p>
        </p:txBody>
      </p:sp>
      <p:sp>
        <p:nvSpPr>
          <p:cNvPr id="5" name="TextBox 4"/>
          <p:cNvSpPr txBox="1"/>
          <p:nvPr/>
        </p:nvSpPr>
        <p:spPr>
          <a:xfrm>
            <a:off x="7831390" y="2625215"/>
            <a:ext cx="2595717" cy="1938992"/>
          </a:xfrm>
          <a:prstGeom prst="rect">
            <a:avLst/>
          </a:prstGeom>
          <a:noFill/>
        </p:spPr>
        <p:txBody>
          <a:bodyPr wrap="square" rtlCol="0">
            <a:spAutoFit/>
          </a:bodyPr>
          <a:lstStyle/>
          <a:p>
            <a:r>
              <a:rPr lang="en-US" sz="2400" b="1" dirty="0" smtClean="0">
                <a:solidFill>
                  <a:srgbClr val="FF0000"/>
                </a:solidFill>
              </a:rPr>
              <a:t>OUTPUT</a:t>
            </a:r>
          </a:p>
          <a:p>
            <a:r>
              <a:rPr lang="en-US" sz="2400" b="1" dirty="0" smtClean="0">
                <a:solidFill>
                  <a:srgbClr val="FF0000"/>
                </a:solidFill>
              </a:rPr>
              <a:t>1</a:t>
            </a:r>
            <a:endParaRPr lang="en-US" sz="2400" b="1" dirty="0">
              <a:solidFill>
                <a:srgbClr val="FF0000"/>
              </a:solidFill>
            </a:endParaRPr>
          </a:p>
          <a:p>
            <a:r>
              <a:rPr lang="en-US" sz="2400" b="1" dirty="0">
                <a:solidFill>
                  <a:srgbClr val="FF0000"/>
                </a:solidFill>
              </a:rPr>
              <a:t>2</a:t>
            </a:r>
          </a:p>
          <a:p>
            <a:r>
              <a:rPr lang="en-US" sz="2400" b="1" dirty="0" smtClean="0">
                <a:solidFill>
                  <a:srgbClr val="FF0000"/>
                </a:solidFill>
              </a:rPr>
              <a:t>3</a:t>
            </a:r>
          </a:p>
          <a:p>
            <a:endParaRPr lang="en-IN" sz="2400" b="1" dirty="0">
              <a:solidFill>
                <a:srgbClr val="FF0000"/>
              </a:solidFill>
            </a:endParaRPr>
          </a:p>
        </p:txBody>
      </p:sp>
    </p:spTree>
    <p:extLst>
      <p:ext uri="{BB962C8B-B14F-4D97-AF65-F5344CB8AC3E}">
        <p14:creationId xmlns:p14="http://schemas.microsoft.com/office/powerpoint/2010/main" val="86458434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70509"/>
          </a:xfrm>
        </p:spPr>
        <p:txBody>
          <a:bodyPr>
            <a:noAutofit/>
          </a:bodyPr>
          <a:lstStyle/>
          <a:p>
            <a:r>
              <a:rPr lang="en-US" sz="2400" b="1" dirty="0" smtClean="0">
                <a:latin typeface="Times New Roman" panose="02020603050405020304" pitchFamily="18" charset="0"/>
                <a:cs typeface="Times New Roman" panose="02020603050405020304" pitchFamily="18" charset="0"/>
              </a:rPr>
              <a:t>THE CONTINUE STATEMENT</a:t>
            </a:r>
            <a:r>
              <a:rPr lang="en-US" dirty="0" smtClean="0"/>
              <a:t/>
            </a:r>
            <a:br>
              <a:rPr lang="en-US" dirty="0" smtClean="0"/>
            </a:br>
            <a:endParaRPr lang="en-US" dirty="0"/>
          </a:p>
        </p:txBody>
      </p:sp>
      <p:sp>
        <p:nvSpPr>
          <p:cNvPr id="3" name="Content Placeholder 2"/>
          <p:cNvSpPr>
            <a:spLocks noGrp="1"/>
          </p:cNvSpPr>
          <p:nvPr>
            <p:ph idx="1"/>
          </p:nvPr>
        </p:nvSpPr>
        <p:spPr>
          <a:xfrm>
            <a:off x="2161511" y="1278193"/>
            <a:ext cx="8915400" cy="3777622"/>
          </a:xfrm>
        </p:spPr>
        <p:txBody>
          <a:bodyPr>
            <a:noAutofit/>
          </a:bodyPr>
          <a:lstStyle/>
          <a:p>
            <a:pPr marL="0" indent="0">
              <a:buNone/>
            </a:pPr>
            <a:r>
              <a:rPr lang="en-US" sz="2800" dirty="0" smtClean="0">
                <a:latin typeface="Times New Roman" panose="02020603050405020304" pitchFamily="18" charset="0"/>
                <a:cs typeface="Times New Roman" panose="02020603050405020304" pitchFamily="18" charset="0"/>
              </a:rPr>
              <a:t>With </a:t>
            </a:r>
            <a:r>
              <a:rPr lang="en-US" sz="2800" dirty="0">
                <a:latin typeface="Times New Roman" panose="02020603050405020304" pitchFamily="18" charset="0"/>
                <a:cs typeface="Times New Roman" panose="02020603050405020304" pitchFamily="18" charset="0"/>
              </a:rPr>
              <a:t>the continue statement we can stop the current iteration, and continue with the next:</a:t>
            </a:r>
          </a:p>
          <a:p>
            <a:pPr marL="0" indent="0">
              <a:buNone/>
            </a:pPr>
            <a:r>
              <a:rPr lang="en-US" sz="2800" dirty="0">
                <a:latin typeface="Times New Roman" panose="02020603050405020304" pitchFamily="18" charset="0"/>
                <a:cs typeface="Times New Roman" panose="02020603050405020304" pitchFamily="18" charset="0"/>
              </a:rPr>
              <a:t>Example</a:t>
            </a:r>
          </a:p>
          <a:p>
            <a:pPr marL="0" indent="0">
              <a:buNone/>
            </a:pPr>
            <a:r>
              <a:rPr lang="en-US" sz="2800" dirty="0">
                <a:latin typeface="Times New Roman" panose="02020603050405020304" pitchFamily="18" charset="0"/>
                <a:cs typeface="Times New Roman" panose="02020603050405020304" pitchFamily="18" charset="0"/>
              </a:rPr>
              <a:t>Continue to the next iteration if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is 3:</a:t>
            </a:r>
          </a:p>
          <a:p>
            <a:pPr marL="0" indent="0">
              <a:buNone/>
            </a:pP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 0</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while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&lt; 6:</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 1</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if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 3:</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continue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print(</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a:t>
            </a:r>
          </a:p>
          <a:p>
            <a:endParaRPr lang="en-US" sz="2400" dirty="0"/>
          </a:p>
        </p:txBody>
      </p:sp>
      <p:sp>
        <p:nvSpPr>
          <p:cNvPr id="5" name="TextBox 4"/>
          <p:cNvSpPr txBox="1"/>
          <p:nvPr/>
        </p:nvSpPr>
        <p:spPr>
          <a:xfrm>
            <a:off x="7831390" y="3244647"/>
            <a:ext cx="2595717" cy="2677656"/>
          </a:xfrm>
          <a:prstGeom prst="rect">
            <a:avLst/>
          </a:prstGeom>
          <a:noFill/>
        </p:spPr>
        <p:txBody>
          <a:bodyPr wrap="square" rtlCol="0">
            <a:spAutoFit/>
          </a:bodyPr>
          <a:lstStyle/>
          <a:p>
            <a:r>
              <a:rPr lang="en-US" sz="2400" b="1" dirty="0" smtClean="0">
                <a:solidFill>
                  <a:srgbClr val="FF0000"/>
                </a:solidFill>
              </a:rPr>
              <a:t>OUTPUT</a:t>
            </a:r>
          </a:p>
          <a:p>
            <a:r>
              <a:rPr lang="en-US" sz="2400" b="1" dirty="0" smtClean="0">
                <a:solidFill>
                  <a:srgbClr val="FF0000"/>
                </a:solidFill>
              </a:rPr>
              <a:t>1</a:t>
            </a:r>
            <a:endParaRPr lang="en-US" sz="2400" b="1" dirty="0">
              <a:solidFill>
                <a:srgbClr val="FF0000"/>
              </a:solidFill>
            </a:endParaRPr>
          </a:p>
          <a:p>
            <a:r>
              <a:rPr lang="en-US" sz="2400" b="1" dirty="0">
                <a:solidFill>
                  <a:srgbClr val="FF0000"/>
                </a:solidFill>
              </a:rPr>
              <a:t>2</a:t>
            </a:r>
          </a:p>
          <a:p>
            <a:r>
              <a:rPr lang="en-US" sz="2400" b="1" dirty="0" smtClean="0">
                <a:solidFill>
                  <a:srgbClr val="FF0000"/>
                </a:solidFill>
              </a:rPr>
              <a:t>4</a:t>
            </a:r>
            <a:endParaRPr lang="en-US" sz="2400" b="1" dirty="0">
              <a:solidFill>
                <a:srgbClr val="FF0000"/>
              </a:solidFill>
            </a:endParaRPr>
          </a:p>
          <a:p>
            <a:r>
              <a:rPr lang="en-US" sz="2400" b="1" dirty="0" smtClean="0">
                <a:solidFill>
                  <a:srgbClr val="FF0000"/>
                </a:solidFill>
              </a:rPr>
              <a:t>5</a:t>
            </a:r>
          </a:p>
          <a:p>
            <a:r>
              <a:rPr lang="en-US" sz="2400" b="1" dirty="0">
                <a:solidFill>
                  <a:srgbClr val="FF0000"/>
                </a:solidFill>
              </a:rPr>
              <a:t>6</a:t>
            </a:r>
            <a:endParaRPr lang="en-US" sz="2400" b="1" dirty="0" smtClean="0">
              <a:solidFill>
                <a:srgbClr val="FF0000"/>
              </a:solidFill>
            </a:endParaRPr>
          </a:p>
          <a:p>
            <a:endParaRPr lang="en-IN" sz="2400" b="1" dirty="0">
              <a:solidFill>
                <a:srgbClr val="FF0000"/>
              </a:solidFill>
            </a:endParaRPr>
          </a:p>
        </p:txBody>
      </p:sp>
    </p:spTree>
    <p:extLst>
      <p:ext uri="{BB962C8B-B14F-4D97-AF65-F5344CB8AC3E}">
        <p14:creationId xmlns:p14="http://schemas.microsoft.com/office/powerpoint/2010/main" val="19991441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3606" y="25913"/>
            <a:ext cx="10515600" cy="375539"/>
          </a:xfrm>
        </p:spPr>
        <p:txBody>
          <a:bodyPr>
            <a:noAutofit/>
          </a:bodyPr>
          <a:lstStyle/>
          <a:p>
            <a:r>
              <a:rPr lang="en-US" sz="4000" b="1" dirty="0" smtClean="0"/>
              <a:t/>
            </a:r>
            <a:br>
              <a:rPr lang="en-US" sz="4000" b="1" dirty="0" smtClean="0"/>
            </a:br>
            <a:r>
              <a:rPr lang="en-US" sz="3200" b="1" dirty="0" smtClean="0">
                <a:latin typeface="Times New Roman" panose="02020603050405020304" pitchFamily="18" charset="0"/>
                <a:cs typeface="Times New Roman" panose="02020603050405020304" pitchFamily="18" charset="0"/>
              </a:rPr>
              <a:t>The </a:t>
            </a:r>
            <a:r>
              <a:rPr lang="en-US" sz="3200" b="1" dirty="0">
                <a:latin typeface="Times New Roman" panose="02020603050405020304" pitchFamily="18" charset="0"/>
                <a:cs typeface="Times New Roman" panose="02020603050405020304" pitchFamily="18" charset="0"/>
              </a:rPr>
              <a:t>else Statement</a:t>
            </a:r>
            <a:r>
              <a:rPr lang="en-US" sz="4000" dirty="0"/>
              <a:t/>
            </a:r>
            <a:br>
              <a:rPr lang="en-US" sz="4000" dirty="0"/>
            </a:br>
            <a:endParaRPr lang="en-US" sz="4000" dirty="0"/>
          </a:p>
        </p:txBody>
      </p:sp>
      <p:sp>
        <p:nvSpPr>
          <p:cNvPr id="3" name="Content Placeholder 2"/>
          <p:cNvSpPr>
            <a:spLocks noGrp="1"/>
          </p:cNvSpPr>
          <p:nvPr>
            <p:ph idx="1"/>
          </p:nvPr>
        </p:nvSpPr>
        <p:spPr>
          <a:xfrm>
            <a:off x="710184" y="1478153"/>
            <a:ext cx="10515600" cy="4351338"/>
          </a:xfrm>
        </p:spPr>
        <p:txBody>
          <a:bodyPr>
            <a:noAutofit/>
          </a:bodyPr>
          <a:lstStyle/>
          <a:p>
            <a:r>
              <a:rPr lang="en-US" sz="2800" dirty="0" smtClean="0">
                <a:latin typeface="Times New Roman" panose="02020603050405020304" pitchFamily="18" charset="0"/>
                <a:cs typeface="Times New Roman" panose="02020603050405020304" pitchFamily="18" charset="0"/>
              </a:rPr>
              <a:t>With </a:t>
            </a:r>
            <a:r>
              <a:rPr lang="en-US" sz="2800" dirty="0">
                <a:latin typeface="Times New Roman" panose="02020603050405020304" pitchFamily="18" charset="0"/>
                <a:cs typeface="Times New Roman" panose="02020603050405020304" pitchFamily="18" charset="0"/>
              </a:rPr>
              <a:t>the else statement we can run a block of code once when the condition no longer is true:</a:t>
            </a:r>
          </a:p>
          <a:p>
            <a:r>
              <a:rPr lang="en-US" sz="2800" dirty="0">
                <a:latin typeface="Times New Roman" panose="02020603050405020304" pitchFamily="18" charset="0"/>
                <a:cs typeface="Times New Roman" panose="02020603050405020304" pitchFamily="18" charset="0"/>
              </a:rPr>
              <a:t>Example</a:t>
            </a:r>
          </a:p>
          <a:p>
            <a:r>
              <a:rPr lang="en-US" sz="2800" dirty="0">
                <a:latin typeface="Times New Roman" panose="02020603050405020304" pitchFamily="18" charset="0"/>
                <a:cs typeface="Times New Roman" panose="02020603050405020304" pitchFamily="18" charset="0"/>
              </a:rPr>
              <a:t>Print a message once the condition is false:</a:t>
            </a:r>
          </a:p>
          <a:p>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 1</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while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&lt; 6:</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print(</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 1</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else: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print("</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is no longer </a:t>
            </a:r>
            <a:r>
              <a:rPr lang="en-US" sz="2800" dirty="0" smtClean="0">
                <a:latin typeface="Times New Roman" panose="02020603050405020304" pitchFamily="18" charset="0"/>
                <a:cs typeface="Times New Roman" panose="02020603050405020304" pitchFamily="18" charset="0"/>
              </a:rPr>
              <a:t>lesser </a:t>
            </a:r>
            <a:r>
              <a:rPr lang="en-US" sz="2800" dirty="0">
                <a:latin typeface="Times New Roman" panose="02020603050405020304" pitchFamily="18" charset="0"/>
                <a:cs typeface="Times New Roman" panose="02020603050405020304" pitchFamily="18" charset="0"/>
              </a:rPr>
              <a:t>than 6")</a:t>
            </a:r>
          </a:p>
          <a:p>
            <a:endParaRPr lang="en-US" sz="2400" dirty="0"/>
          </a:p>
        </p:txBody>
      </p:sp>
      <p:sp>
        <p:nvSpPr>
          <p:cNvPr id="5" name="TextBox 4"/>
          <p:cNvSpPr txBox="1"/>
          <p:nvPr/>
        </p:nvSpPr>
        <p:spPr>
          <a:xfrm>
            <a:off x="7624916" y="3362634"/>
            <a:ext cx="4188542" cy="3046988"/>
          </a:xfrm>
          <a:prstGeom prst="rect">
            <a:avLst/>
          </a:prstGeom>
          <a:noFill/>
        </p:spPr>
        <p:txBody>
          <a:bodyPr wrap="square" rtlCol="0">
            <a:spAutoFit/>
          </a:bodyPr>
          <a:lstStyle/>
          <a:p>
            <a:r>
              <a:rPr lang="en-US" sz="2400" b="1" dirty="0" smtClean="0">
                <a:solidFill>
                  <a:srgbClr val="FF0000"/>
                </a:solidFill>
              </a:rPr>
              <a:t>OUTPUT</a:t>
            </a:r>
          </a:p>
          <a:p>
            <a:r>
              <a:rPr lang="en-US" sz="2400" b="1" dirty="0" smtClean="0">
                <a:solidFill>
                  <a:srgbClr val="FF0000"/>
                </a:solidFill>
              </a:rPr>
              <a:t>1</a:t>
            </a:r>
            <a:endParaRPr lang="en-US" sz="2400" b="1" dirty="0">
              <a:solidFill>
                <a:srgbClr val="FF0000"/>
              </a:solidFill>
            </a:endParaRPr>
          </a:p>
          <a:p>
            <a:r>
              <a:rPr lang="en-US" sz="2400" b="1" dirty="0" smtClean="0">
                <a:solidFill>
                  <a:srgbClr val="FF0000"/>
                </a:solidFill>
              </a:rPr>
              <a:t>2</a:t>
            </a:r>
          </a:p>
          <a:p>
            <a:r>
              <a:rPr lang="en-US" sz="2400" b="1" dirty="0">
                <a:solidFill>
                  <a:srgbClr val="FF0000"/>
                </a:solidFill>
              </a:rPr>
              <a:t>3</a:t>
            </a:r>
          </a:p>
          <a:p>
            <a:r>
              <a:rPr lang="en-US" sz="2400" b="1" dirty="0" smtClean="0">
                <a:solidFill>
                  <a:srgbClr val="FF0000"/>
                </a:solidFill>
              </a:rPr>
              <a:t>4</a:t>
            </a:r>
            <a:endParaRPr lang="en-US" sz="2400" b="1" dirty="0">
              <a:solidFill>
                <a:srgbClr val="FF0000"/>
              </a:solidFill>
            </a:endParaRPr>
          </a:p>
          <a:p>
            <a:r>
              <a:rPr lang="en-US" sz="2400" b="1" dirty="0" smtClean="0">
                <a:solidFill>
                  <a:srgbClr val="FF0000"/>
                </a:solidFill>
              </a:rPr>
              <a:t>5</a:t>
            </a:r>
          </a:p>
          <a:p>
            <a:r>
              <a:rPr lang="en-US" sz="2400" b="1" dirty="0" err="1">
                <a:solidFill>
                  <a:srgbClr val="FF0000"/>
                </a:solidFill>
              </a:rPr>
              <a:t>i</a:t>
            </a:r>
            <a:r>
              <a:rPr lang="en-US" sz="2400" b="1" dirty="0">
                <a:solidFill>
                  <a:srgbClr val="FF0000"/>
                </a:solidFill>
              </a:rPr>
              <a:t> is no longer </a:t>
            </a:r>
            <a:r>
              <a:rPr lang="en-US" sz="2400" b="1" dirty="0" smtClean="0">
                <a:solidFill>
                  <a:srgbClr val="FF0000"/>
                </a:solidFill>
              </a:rPr>
              <a:t>lesser </a:t>
            </a:r>
            <a:r>
              <a:rPr lang="en-US" sz="2400" b="1" dirty="0">
                <a:solidFill>
                  <a:srgbClr val="FF0000"/>
                </a:solidFill>
              </a:rPr>
              <a:t>than 6</a:t>
            </a:r>
          </a:p>
          <a:p>
            <a:endParaRPr lang="en-IN" sz="2400" b="1" dirty="0">
              <a:solidFill>
                <a:srgbClr val="FF0000"/>
              </a:solidFill>
            </a:endParaRPr>
          </a:p>
        </p:txBody>
      </p:sp>
    </p:spTree>
    <p:extLst>
      <p:ext uri="{BB962C8B-B14F-4D97-AF65-F5344CB8AC3E}">
        <p14:creationId xmlns:p14="http://schemas.microsoft.com/office/powerpoint/2010/main" val="4333894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78420"/>
            <a:ext cx="8911687" cy="1280890"/>
          </a:xfrm>
        </p:spPr>
        <p:txBody>
          <a:bodyPr/>
          <a:lstStyle/>
          <a:p>
            <a:r>
              <a:rPr lang="en-IN" dirty="0" smtClean="0"/>
              <a:t>What is Programming Paradigm?</a:t>
            </a:r>
            <a:endParaRPr lang="en-IN" dirty="0"/>
          </a:p>
        </p:txBody>
      </p:sp>
      <p:sp>
        <p:nvSpPr>
          <p:cNvPr id="3" name="Content Placeholder 2"/>
          <p:cNvSpPr>
            <a:spLocks noGrp="1"/>
          </p:cNvSpPr>
          <p:nvPr>
            <p:ph idx="1"/>
          </p:nvPr>
        </p:nvSpPr>
        <p:spPr>
          <a:xfrm>
            <a:off x="1519085" y="1076632"/>
            <a:ext cx="10176386" cy="5471652"/>
          </a:xfrm>
        </p:spPr>
        <p:txBody>
          <a:bodyPr>
            <a:normAutofit/>
          </a:bodyPr>
          <a:lstStyle/>
          <a:p>
            <a:r>
              <a:rPr lang="en-US" sz="2800" dirty="0"/>
              <a:t>A	programming	paradigm	is	a	</a:t>
            </a:r>
            <a:r>
              <a:rPr lang="en-US" sz="2800" b="1" dirty="0">
                <a:solidFill>
                  <a:srgbClr val="FF0000"/>
                </a:solidFill>
              </a:rPr>
              <a:t>fundamental	</a:t>
            </a:r>
            <a:r>
              <a:rPr lang="en-US" sz="2800" b="1" dirty="0" smtClean="0">
                <a:solidFill>
                  <a:srgbClr val="FF0000"/>
                </a:solidFill>
              </a:rPr>
              <a:t> style</a:t>
            </a:r>
            <a:r>
              <a:rPr lang="en-US" sz="2800" b="1" dirty="0">
                <a:solidFill>
                  <a:srgbClr val="FF0000"/>
                </a:solidFill>
              </a:rPr>
              <a:t>	of	computer	programming</a:t>
            </a:r>
            <a:r>
              <a:rPr lang="en-US" sz="2800" dirty="0"/>
              <a:t>, serving	</a:t>
            </a:r>
            <a:r>
              <a:rPr lang="en-US" sz="2800" dirty="0" smtClean="0"/>
              <a:t>as </a:t>
            </a:r>
            <a:r>
              <a:rPr lang="en-US" sz="2800" dirty="0"/>
              <a:t>	a	way	of	building	the	structure	and	</a:t>
            </a:r>
            <a:r>
              <a:rPr lang="en-US" sz="2800" dirty="0" smtClean="0"/>
              <a:t> elements</a:t>
            </a:r>
            <a:r>
              <a:rPr lang="en-US" sz="2800" dirty="0"/>
              <a:t>	of	computer	programs. </a:t>
            </a:r>
            <a:endParaRPr lang="en-US" sz="2800" dirty="0" smtClean="0"/>
          </a:p>
          <a:p>
            <a:r>
              <a:rPr lang="en-US" sz="2800" dirty="0"/>
              <a:t>Various	programming	languages	have	different	</a:t>
            </a:r>
            <a:r>
              <a:rPr lang="en-US" sz="2800" b="1" dirty="0">
                <a:solidFill>
                  <a:srgbClr val="FF0000"/>
                </a:solidFill>
              </a:rPr>
              <a:t>capabilities	and	styles</a:t>
            </a:r>
            <a:r>
              <a:rPr lang="en-US" sz="2800" dirty="0"/>
              <a:t>	and	they are	defined	by	their	supported	programming	paradigms.	</a:t>
            </a:r>
            <a:endParaRPr lang="en-US" sz="2800" dirty="0" smtClean="0"/>
          </a:p>
          <a:p>
            <a:r>
              <a:rPr lang="en-US" sz="2800" dirty="0" smtClean="0"/>
              <a:t>Some</a:t>
            </a:r>
            <a:r>
              <a:rPr lang="en-US" sz="2800" dirty="0"/>
              <a:t>	programming languages	follow	</a:t>
            </a:r>
            <a:r>
              <a:rPr lang="en-US" sz="2800" b="1" dirty="0">
                <a:solidFill>
                  <a:srgbClr val="FF0000"/>
                </a:solidFill>
              </a:rPr>
              <a:t>only	one</a:t>
            </a:r>
            <a:r>
              <a:rPr lang="en-US" sz="2800" dirty="0"/>
              <a:t>	paradigm </a:t>
            </a:r>
            <a:r>
              <a:rPr lang="en-US" sz="2800" b="1" dirty="0" smtClean="0">
                <a:solidFill>
                  <a:srgbClr val="0E0977"/>
                </a:solidFill>
              </a:rPr>
              <a:t>[Smalltalk - object-oriented</a:t>
            </a:r>
            <a:r>
              <a:rPr lang="en-US" sz="2800" b="1" dirty="0">
                <a:solidFill>
                  <a:srgbClr val="0E0977"/>
                </a:solidFill>
              </a:rPr>
              <a:t>	and	</a:t>
            </a:r>
            <a:r>
              <a:rPr lang="en-US" sz="2800" b="1" dirty="0" smtClean="0">
                <a:solidFill>
                  <a:srgbClr val="0E0977"/>
                </a:solidFill>
              </a:rPr>
              <a:t>Haskell - functional]</a:t>
            </a:r>
            <a:r>
              <a:rPr lang="en-US" sz="2800" dirty="0"/>
              <a:t>	</a:t>
            </a:r>
            <a:r>
              <a:rPr lang="en-US" sz="2800" dirty="0" smtClean="0"/>
              <a:t>,</a:t>
            </a:r>
            <a:r>
              <a:rPr lang="en-US" sz="2800" dirty="0"/>
              <a:t>	while	others	</a:t>
            </a:r>
            <a:r>
              <a:rPr lang="en-US" sz="2800" dirty="0" smtClean="0"/>
              <a:t> support</a:t>
            </a:r>
            <a:r>
              <a:rPr lang="en-US" sz="2800" dirty="0"/>
              <a:t>	</a:t>
            </a:r>
            <a:r>
              <a:rPr lang="en-US" sz="2800" b="1" dirty="0">
                <a:solidFill>
                  <a:srgbClr val="FF0000"/>
                </a:solidFill>
              </a:rPr>
              <a:t>multiple</a:t>
            </a:r>
            <a:r>
              <a:rPr lang="en-US" sz="2800" dirty="0"/>
              <a:t>	</a:t>
            </a:r>
            <a:r>
              <a:rPr lang="en-US" sz="2800" dirty="0" smtClean="0"/>
              <a:t>paradigms.</a:t>
            </a:r>
            <a:r>
              <a:rPr lang="en-US" sz="2800" dirty="0"/>
              <a:t> </a:t>
            </a:r>
            <a:r>
              <a:rPr lang="en-US" sz="2800" dirty="0" smtClean="0"/>
              <a:t>    </a:t>
            </a:r>
            <a:r>
              <a:rPr lang="en-US" sz="2800" b="1" dirty="0" smtClean="0">
                <a:solidFill>
                  <a:srgbClr val="0E0977"/>
                </a:solidFill>
              </a:rPr>
              <a:t>[</a:t>
            </a:r>
            <a:r>
              <a:rPr lang="it-IT" sz="2800" b="1" dirty="0">
                <a:solidFill>
                  <a:srgbClr val="0E0977"/>
                </a:solidFill>
              </a:rPr>
              <a:t>	C++,	Java,	C#,	Scala,	Python, Ruby…</a:t>
            </a:r>
            <a:r>
              <a:rPr lang="en-US" sz="2800" b="1" dirty="0">
                <a:solidFill>
                  <a:srgbClr val="0E0977"/>
                </a:solidFill>
              </a:rPr>
              <a:t>]</a:t>
            </a:r>
          </a:p>
          <a:p>
            <a:endParaRPr lang="en-IN" sz="2800" dirty="0"/>
          </a:p>
        </p:txBody>
      </p:sp>
    </p:spTree>
    <p:extLst>
      <p:ext uri="{BB962C8B-B14F-4D97-AF65-F5344CB8AC3E}">
        <p14:creationId xmlns:p14="http://schemas.microsoft.com/office/powerpoint/2010/main" val="9237967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06392"/>
          </a:xfrm>
        </p:spPr>
        <p:txBody>
          <a:bodyPr>
            <a:normAutofit fontScale="90000"/>
          </a:bodyPr>
          <a:lstStyle/>
          <a:p>
            <a:r>
              <a:rPr lang="en-US"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For Loops</a:t>
            </a:r>
            <a:br>
              <a:rPr lang="en-US" sz="2800" b="1" dirty="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60348"/>
            <a:ext cx="10515600" cy="5570571"/>
          </a:xfrm>
        </p:spPr>
        <p:txBody>
          <a:bodyPr>
            <a:noAutofit/>
          </a:bodyPr>
          <a:lstStyle/>
          <a:p>
            <a:r>
              <a:rPr lang="en-US" sz="2800" dirty="0" smtClean="0">
                <a:latin typeface="Times New Roman" panose="02020603050405020304" pitchFamily="18" charset="0"/>
                <a:cs typeface="Times New Roman" panose="02020603050405020304" pitchFamily="18" charset="0"/>
              </a:rPr>
              <a:t>A</a:t>
            </a:r>
            <a:r>
              <a:rPr lang="en-US" sz="2800" dirty="0">
                <a:latin typeface="Times New Roman" panose="02020603050405020304" pitchFamily="18" charset="0"/>
                <a:cs typeface="Times New Roman" panose="02020603050405020304" pitchFamily="18" charset="0"/>
              </a:rPr>
              <a:t> for loop is used for iterating over a sequence (that is either a list, a tuple, a dictionary, a set, or a string</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Example</a:t>
            </a:r>
          </a:p>
          <a:p>
            <a:pPr marL="0" indent="0">
              <a:buNone/>
            </a:pPr>
            <a:r>
              <a:rPr lang="en-US" sz="2800" dirty="0">
                <a:latin typeface="Times New Roman" panose="02020603050405020304" pitchFamily="18" charset="0"/>
                <a:cs typeface="Times New Roman" panose="02020603050405020304" pitchFamily="18" charset="0"/>
              </a:rPr>
              <a:t>Print each fruit in a fruit list:</a:t>
            </a:r>
          </a:p>
          <a:p>
            <a:pPr marL="0" indent="0">
              <a:buNone/>
            </a:pPr>
            <a:endParaRPr lang="en-US" sz="1050"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fruits = ["apple", "banana", "cherry"]</a:t>
            </a:r>
          </a:p>
          <a:p>
            <a:pPr marL="0" indent="0">
              <a:buNone/>
            </a:pPr>
            <a:r>
              <a:rPr lang="en-US" sz="2800" b="1" dirty="0">
                <a:latin typeface="Times New Roman" panose="02020603050405020304" pitchFamily="18" charset="0"/>
                <a:cs typeface="Times New Roman" panose="02020603050405020304" pitchFamily="18" charset="0"/>
              </a:rPr>
              <a:t>for x in fruits:</a:t>
            </a:r>
          </a:p>
          <a:p>
            <a:pPr marL="0" indent="0">
              <a:buNone/>
            </a:pPr>
            <a:r>
              <a:rPr lang="en-US" sz="2800" b="1" dirty="0">
                <a:latin typeface="Times New Roman" panose="02020603050405020304" pitchFamily="18" charset="0"/>
                <a:cs typeface="Times New Roman" panose="02020603050405020304" pitchFamily="18" charset="0"/>
              </a:rPr>
              <a:t>   print(x)</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The for loop does not require an indexing variable to set beforehand</a:t>
            </a:r>
          </a:p>
          <a:p>
            <a:endParaRPr lang="en-US" sz="2800" dirty="0"/>
          </a:p>
        </p:txBody>
      </p:sp>
      <p:sp>
        <p:nvSpPr>
          <p:cNvPr id="5" name="TextBox 4"/>
          <p:cNvSpPr txBox="1"/>
          <p:nvPr/>
        </p:nvSpPr>
        <p:spPr>
          <a:xfrm>
            <a:off x="7831390" y="2625215"/>
            <a:ext cx="2595717" cy="1938992"/>
          </a:xfrm>
          <a:prstGeom prst="rect">
            <a:avLst/>
          </a:prstGeom>
          <a:noFill/>
        </p:spPr>
        <p:txBody>
          <a:bodyPr wrap="square" rtlCol="0">
            <a:spAutoFit/>
          </a:bodyPr>
          <a:lstStyle/>
          <a:p>
            <a:r>
              <a:rPr lang="en-US" sz="2400" b="1" dirty="0" smtClean="0">
                <a:solidFill>
                  <a:srgbClr val="FF0000"/>
                </a:solidFill>
              </a:rPr>
              <a:t>OUTPUT</a:t>
            </a:r>
          </a:p>
          <a:p>
            <a:r>
              <a:rPr lang="en-US" sz="2400" b="1" dirty="0">
                <a:solidFill>
                  <a:srgbClr val="FF0000"/>
                </a:solidFill>
              </a:rPr>
              <a:t>apple</a:t>
            </a:r>
          </a:p>
          <a:p>
            <a:r>
              <a:rPr lang="en-US" sz="2400" b="1" dirty="0">
                <a:solidFill>
                  <a:srgbClr val="FF0000"/>
                </a:solidFill>
              </a:rPr>
              <a:t>banana</a:t>
            </a:r>
          </a:p>
          <a:p>
            <a:r>
              <a:rPr lang="en-US" sz="2400" b="1" dirty="0">
                <a:solidFill>
                  <a:srgbClr val="FF0000"/>
                </a:solidFill>
              </a:rPr>
              <a:t>cherry</a:t>
            </a:r>
            <a:endParaRPr lang="en-US" sz="2400" b="1" dirty="0" smtClean="0">
              <a:solidFill>
                <a:srgbClr val="FF0000"/>
              </a:solidFill>
            </a:endParaRPr>
          </a:p>
          <a:p>
            <a:endParaRPr lang="en-IN" sz="2400" b="1" dirty="0">
              <a:solidFill>
                <a:srgbClr val="FF0000"/>
              </a:solidFill>
            </a:endParaRPr>
          </a:p>
        </p:txBody>
      </p:sp>
    </p:spTree>
    <p:extLst>
      <p:ext uri="{BB962C8B-B14F-4D97-AF65-F5344CB8AC3E}">
        <p14:creationId xmlns:p14="http://schemas.microsoft.com/office/powerpoint/2010/main" val="403932132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Looping Through a String</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86348" y="2133600"/>
            <a:ext cx="10118264" cy="3777622"/>
          </a:xfrm>
        </p:spPr>
        <p:txBody>
          <a:bodyPr>
            <a:noAutofit/>
          </a:bodyPr>
          <a:lstStyle/>
          <a:p>
            <a:r>
              <a:rPr lang="en-US" sz="3600" dirty="0" smtClean="0">
                <a:latin typeface="Times New Roman" panose="02020603050405020304" pitchFamily="18" charset="0"/>
                <a:cs typeface="Times New Roman" panose="02020603050405020304" pitchFamily="18" charset="0"/>
              </a:rPr>
              <a:t>Even </a:t>
            </a:r>
            <a:r>
              <a:rPr lang="en-US" sz="3600" dirty="0">
                <a:latin typeface="Times New Roman" panose="02020603050405020304" pitchFamily="18" charset="0"/>
                <a:cs typeface="Times New Roman" panose="02020603050405020304" pitchFamily="18" charset="0"/>
              </a:rPr>
              <a:t>strings are </a:t>
            </a:r>
            <a:r>
              <a:rPr lang="en-US" sz="3600" dirty="0" err="1">
                <a:latin typeface="Times New Roman" panose="02020603050405020304" pitchFamily="18" charset="0"/>
                <a:cs typeface="Times New Roman" panose="02020603050405020304" pitchFamily="18" charset="0"/>
              </a:rPr>
              <a:t>iterable</a:t>
            </a:r>
            <a:r>
              <a:rPr lang="en-US" sz="3600" dirty="0">
                <a:latin typeface="Times New Roman" panose="02020603050405020304" pitchFamily="18" charset="0"/>
                <a:cs typeface="Times New Roman" panose="02020603050405020304" pitchFamily="18" charset="0"/>
              </a:rPr>
              <a:t> objects, they contain a sequence of characters:</a:t>
            </a:r>
          </a:p>
          <a:p>
            <a:pPr marL="0" indent="0">
              <a:buNone/>
            </a:pPr>
            <a:r>
              <a:rPr lang="en-US" sz="3600" b="1" dirty="0">
                <a:latin typeface="Times New Roman" panose="02020603050405020304" pitchFamily="18" charset="0"/>
                <a:cs typeface="Times New Roman" panose="02020603050405020304" pitchFamily="18" charset="0"/>
              </a:rPr>
              <a:t>Example</a:t>
            </a:r>
          </a:p>
          <a:p>
            <a:r>
              <a:rPr lang="en-US" sz="3600" dirty="0">
                <a:latin typeface="Times New Roman" panose="02020603050405020304" pitchFamily="18" charset="0"/>
                <a:cs typeface="Times New Roman" panose="02020603050405020304" pitchFamily="18" charset="0"/>
              </a:rPr>
              <a:t>Loop through the letters in the word "banana":</a:t>
            </a:r>
          </a:p>
          <a:p>
            <a:r>
              <a:rPr lang="en-US" sz="3600" dirty="0">
                <a:latin typeface="Times New Roman" panose="02020603050405020304" pitchFamily="18" charset="0"/>
                <a:cs typeface="Times New Roman" panose="02020603050405020304" pitchFamily="18" charset="0"/>
              </a:rPr>
              <a:t>for x in "banana":</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print(x)</a:t>
            </a:r>
          </a:p>
          <a:p>
            <a:endParaRPr lang="en-US" sz="3200" dirty="0"/>
          </a:p>
        </p:txBody>
      </p:sp>
      <p:sp>
        <p:nvSpPr>
          <p:cNvPr id="5" name="TextBox 4"/>
          <p:cNvSpPr txBox="1"/>
          <p:nvPr/>
        </p:nvSpPr>
        <p:spPr>
          <a:xfrm>
            <a:off x="10486103" y="3185653"/>
            <a:ext cx="1445342" cy="3046988"/>
          </a:xfrm>
          <a:prstGeom prst="rect">
            <a:avLst/>
          </a:prstGeom>
          <a:noFill/>
        </p:spPr>
        <p:txBody>
          <a:bodyPr wrap="square" rtlCol="0">
            <a:spAutoFit/>
          </a:bodyPr>
          <a:lstStyle/>
          <a:p>
            <a:r>
              <a:rPr lang="en-US" sz="2400" b="1" dirty="0" smtClean="0">
                <a:solidFill>
                  <a:srgbClr val="FF0000"/>
                </a:solidFill>
              </a:rPr>
              <a:t>OUTPUT</a:t>
            </a:r>
          </a:p>
          <a:p>
            <a:r>
              <a:rPr lang="pt-BR" sz="2400" b="1" dirty="0">
                <a:solidFill>
                  <a:srgbClr val="FF0000"/>
                </a:solidFill>
              </a:rPr>
              <a:t>b</a:t>
            </a:r>
          </a:p>
          <a:p>
            <a:r>
              <a:rPr lang="pt-BR" sz="2400" b="1" dirty="0">
                <a:solidFill>
                  <a:srgbClr val="FF0000"/>
                </a:solidFill>
              </a:rPr>
              <a:t>a</a:t>
            </a:r>
          </a:p>
          <a:p>
            <a:r>
              <a:rPr lang="pt-BR" sz="2400" b="1" dirty="0">
                <a:solidFill>
                  <a:srgbClr val="FF0000"/>
                </a:solidFill>
              </a:rPr>
              <a:t>n</a:t>
            </a:r>
          </a:p>
          <a:p>
            <a:r>
              <a:rPr lang="pt-BR" sz="2400" b="1" dirty="0">
                <a:solidFill>
                  <a:srgbClr val="FF0000"/>
                </a:solidFill>
              </a:rPr>
              <a:t>a</a:t>
            </a:r>
          </a:p>
          <a:p>
            <a:r>
              <a:rPr lang="pt-BR" sz="2400" b="1" dirty="0">
                <a:solidFill>
                  <a:srgbClr val="FF0000"/>
                </a:solidFill>
              </a:rPr>
              <a:t>n</a:t>
            </a:r>
          </a:p>
          <a:p>
            <a:r>
              <a:rPr lang="pt-BR" sz="2400" b="1" dirty="0">
                <a:solidFill>
                  <a:srgbClr val="FF0000"/>
                </a:solidFill>
              </a:rPr>
              <a:t>a</a:t>
            </a:r>
            <a:endParaRPr lang="en-US" sz="2400" b="1" dirty="0" smtClean="0">
              <a:solidFill>
                <a:srgbClr val="FF0000"/>
              </a:solidFill>
            </a:endParaRPr>
          </a:p>
          <a:p>
            <a:endParaRPr lang="en-IN" sz="2400" b="1" dirty="0">
              <a:solidFill>
                <a:srgbClr val="FF0000"/>
              </a:solidFill>
            </a:endParaRPr>
          </a:p>
        </p:txBody>
      </p:sp>
    </p:spTree>
    <p:extLst>
      <p:ext uri="{BB962C8B-B14F-4D97-AF65-F5344CB8AC3E}">
        <p14:creationId xmlns:p14="http://schemas.microsoft.com/office/powerpoint/2010/main" val="330352287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47131"/>
            <a:ext cx="8911687" cy="1280890"/>
          </a:xfrm>
        </p:spPr>
        <p:txBody>
          <a:bodyPr>
            <a:normAutofit/>
          </a:bodyPr>
          <a:lstStyle/>
          <a:p>
            <a:r>
              <a:rPr lang="en-US" sz="3200" b="1" dirty="0" smtClean="0">
                <a:latin typeface="Times New Roman" panose="02020603050405020304" pitchFamily="18" charset="0"/>
                <a:cs typeface="Times New Roman" panose="02020603050405020304" pitchFamily="18" charset="0"/>
              </a:rPr>
              <a:t>THE BREAK STATEMENT</a:t>
            </a:r>
            <a:br>
              <a:rPr lang="en-US" sz="3200" b="1" dirty="0" smtClean="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14052" y="1297858"/>
            <a:ext cx="9690560" cy="4613364"/>
          </a:xfrm>
        </p:spPr>
        <p:txBody>
          <a:bodyPr>
            <a:noAutofit/>
          </a:bodyPr>
          <a:lstStyle/>
          <a:p>
            <a:pPr marL="0" indent="0">
              <a:buNone/>
            </a:pPr>
            <a:r>
              <a:rPr lang="en-US" sz="2800" dirty="0" smtClean="0">
                <a:latin typeface="Times New Roman" panose="02020603050405020304" pitchFamily="18" charset="0"/>
                <a:cs typeface="Times New Roman" panose="02020603050405020304" pitchFamily="18" charset="0"/>
              </a:rPr>
              <a:t>With </a:t>
            </a:r>
            <a:r>
              <a:rPr lang="en-US" sz="2800" dirty="0">
                <a:latin typeface="Times New Roman" panose="02020603050405020304" pitchFamily="18" charset="0"/>
                <a:cs typeface="Times New Roman" panose="02020603050405020304" pitchFamily="18" charset="0"/>
              </a:rPr>
              <a:t>the break statement we can stop the loop before it has looped through all the items:</a:t>
            </a:r>
          </a:p>
          <a:p>
            <a:pPr marL="0" indent="0">
              <a:buNone/>
            </a:pPr>
            <a:r>
              <a:rPr lang="en-US" sz="2800" dirty="0" smtClean="0">
                <a:latin typeface="Times New Roman" panose="02020603050405020304" pitchFamily="18" charset="0"/>
                <a:cs typeface="Times New Roman" panose="02020603050405020304" pitchFamily="18" charset="0"/>
              </a:rPr>
              <a:t>Example</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Exit the loop when x is "banana":</a:t>
            </a:r>
          </a:p>
          <a:p>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fruits = ["apple", "banana", "cherry"]</a:t>
            </a:r>
          </a:p>
          <a:p>
            <a:pPr marL="0" indent="0">
              <a:buNone/>
            </a:pPr>
            <a:r>
              <a:rPr lang="en-US" sz="2800" dirty="0">
                <a:latin typeface="Times New Roman" panose="02020603050405020304" pitchFamily="18" charset="0"/>
                <a:cs typeface="Times New Roman" panose="02020603050405020304" pitchFamily="18" charset="0"/>
              </a:rPr>
              <a:t>for x in fruits:</a:t>
            </a:r>
          </a:p>
          <a:p>
            <a:pPr marL="0" indent="0">
              <a:buNone/>
            </a:pPr>
            <a:r>
              <a:rPr lang="en-US" sz="2800" dirty="0">
                <a:latin typeface="Times New Roman" panose="02020603050405020304" pitchFamily="18" charset="0"/>
                <a:cs typeface="Times New Roman" panose="02020603050405020304" pitchFamily="18" charset="0"/>
              </a:rPr>
              <a:t>  print(x)</a:t>
            </a:r>
          </a:p>
          <a:p>
            <a:pPr marL="0" indent="0">
              <a:buNone/>
            </a:pPr>
            <a:r>
              <a:rPr lang="en-US" sz="2800" dirty="0">
                <a:latin typeface="Times New Roman" panose="02020603050405020304" pitchFamily="18" charset="0"/>
                <a:cs typeface="Times New Roman" panose="02020603050405020304" pitchFamily="18" charset="0"/>
              </a:rPr>
              <a:t>  if x == "banana":</a:t>
            </a:r>
          </a:p>
          <a:p>
            <a:pPr marL="0" indent="0">
              <a:buNone/>
            </a:pPr>
            <a:r>
              <a:rPr lang="en-US" sz="2800" dirty="0">
                <a:latin typeface="Times New Roman" panose="02020603050405020304" pitchFamily="18" charset="0"/>
                <a:cs typeface="Times New Roman" panose="02020603050405020304" pitchFamily="18" charset="0"/>
              </a:rPr>
              <a:t>    break</a:t>
            </a:r>
          </a:p>
        </p:txBody>
      </p:sp>
      <p:sp>
        <p:nvSpPr>
          <p:cNvPr id="6" name="TextBox 5"/>
          <p:cNvSpPr txBox="1"/>
          <p:nvPr/>
        </p:nvSpPr>
        <p:spPr>
          <a:xfrm>
            <a:off x="7831390" y="2625215"/>
            <a:ext cx="2595717" cy="1938992"/>
          </a:xfrm>
          <a:prstGeom prst="rect">
            <a:avLst/>
          </a:prstGeom>
          <a:noFill/>
        </p:spPr>
        <p:txBody>
          <a:bodyPr wrap="square" rtlCol="0">
            <a:spAutoFit/>
          </a:bodyPr>
          <a:lstStyle/>
          <a:p>
            <a:r>
              <a:rPr lang="en-US" sz="2400" b="1" dirty="0" smtClean="0">
                <a:solidFill>
                  <a:srgbClr val="FF0000"/>
                </a:solidFill>
              </a:rPr>
              <a:t>OUTPUT</a:t>
            </a:r>
          </a:p>
          <a:p>
            <a:r>
              <a:rPr lang="en-US" sz="2400" b="1" dirty="0">
                <a:solidFill>
                  <a:srgbClr val="FF0000"/>
                </a:solidFill>
              </a:rPr>
              <a:t>apple</a:t>
            </a:r>
          </a:p>
          <a:p>
            <a:r>
              <a:rPr lang="en-US" sz="2400" b="1" dirty="0">
                <a:solidFill>
                  <a:srgbClr val="FF0000"/>
                </a:solidFill>
              </a:rPr>
              <a:t>banana</a:t>
            </a:r>
          </a:p>
          <a:p>
            <a:endParaRPr lang="en-US" sz="2400" b="1" dirty="0" smtClean="0">
              <a:solidFill>
                <a:srgbClr val="FF0000"/>
              </a:solidFill>
            </a:endParaRPr>
          </a:p>
          <a:p>
            <a:endParaRPr lang="en-IN" sz="2400" b="1" dirty="0">
              <a:solidFill>
                <a:srgbClr val="FF0000"/>
              </a:solidFill>
            </a:endParaRPr>
          </a:p>
        </p:txBody>
      </p:sp>
    </p:spTree>
    <p:extLst>
      <p:ext uri="{BB962C8B-B14F-4D97-AF65-F5344CB8AC3E}">
        <p14:creationId xmlns:p14="http://schemas.microsoft.com/office/powerpoint/2010/main" val="124087162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0374" y="0"/>
            <a:ext cx="10969752" cy="6858000"/>
          </a:xfrm>
        </p:spPr>
        <p:txBody>
          <a:bodyPr>
            <a:normAutofit lnSpcReduction="10000"/>
          </a:bodyPr>
          <a:lstStyle/>
          <a:p>
            <a:pPr marL="0" indent="0">
              <a:buNone/>
            </a:pPr>
            <a:r>
              <a:rPr lang="en-US" sz="3600" b="1" dirty="0" smtClean="0">
                <a:latin typeface="Times New Roman" panose="02020603050405020304" pitchFamily="18" charset="0"/>
                <a:cs typeface="Times New Roman" panose="02020603050405020304" pitchFamily="18" charset="0"/>
              </a:rPr>
              <a:t>THE CONTINUE STATEMENT</a:t>
            </a:r>
          </a:p>
          <a:p>
            <a:pPr marL="0" indent="0">
              <a:buNone/>
            </a:pPr>
            <a:r>
              <a:rPr lang="en-US" sz="3500" dirty="0" smtClean="0">
                <a:latin typeface="Times New Roman" panose="02020603050405020304" pitchFamily="18" charset="0"/>
                <a:cs typeface="Times New Roman" panose="02020603050405020304" pitchFamily="18" charset="0"/>
              </a:rPr>
              <a:t>With </a:t>
            </a:r>
            <a:r>
              <a:rPr lang="en-US" sz="3500" dirty="0">
                <a:latin typeface="Times New Roman" panose="02020603050405020304" pitchFamily="18" charset="0"/>
                <a:cs typeface="Times New Roman" panose="02020603050405020304" pitchFamily="18" charset="0"/>
              </a:rPr>
              <a:t>the continue statement we can stop the current iteration of the loop, and continue with the next:</a:t>
            </a:r>
          </a:p>
          <a:p>
            <a:pPr marL="0" indent="0">
              <a:buNone/>
            </a:pPr>
            <a:r>
              <a:rPr lang="en-US" sz="3500" dirty="0" smtClean="0">
                <a:latin typeface="Times New Roman" panose="02020603050405020304" pitchFamily="18" charset="0"/>
                <a:cs typeface="Times New Roman" panose="02020603050405020304" pitchFamily="18" charset="0"/>
              </a:rPr>
              <a:t>Example</a:t>
            </a:r>
            <a:endParaRPr lang="en-US" sz="3500" dirty="0">
              <a:latin typeface="Times New Roman" panose="02020603050405020304" pitchFamily="18" charset="0"/>
              <a:cs typeface="Times New Roman" panose="02020603050405020304" pitchFamily="18" charset="0"/>
            </a:endParaRPr>
          </a:p>
          <a:p>
            <a:pPr marL="0" indent="0">
              <a:buNone/>
            </a:pPr>
            <a:r>
              <a:rPr lang="en-US" sz="3500" dirty="0">
                <a:latin typeface="Times New Roman" panose="02020603050405020304" pitchFamily="18" charset="0"/>
                <a:cs typeface="Times New Roman" panose="02020603050405020304" pitchFamily="18" charset="0"/>
              </a:rPr>
              <a:t>Do not print banana:</a:t>
            </a:r>
          </a:p>
          <a:p>
            <a:pPr marL="0" indent="0">
              <a:buNone/>
            </a:pPr>
            <a:endParaRPr lang="en-US" sz="3500" dirty="0">
              <a:latin typeface="Times New Roman" panose="02020603050405020304" pitchFamily="18" charset="0"/>
              <a:cs typeface="Times New Roman" panose="02020603050405020304" pitchFamily="18" charset="0"/>
            </a:endParaRPr>
          </a:p>
          <a:p>
            <a:pPr marL="0" indent="0">
              <a:buNone/>
            </a:pPr>
            <a:r>
              <a:rPr lang="en-US" sz="3500" dirty="0">
                <a:latin typeface="Times New Roman" panose="02020603050405020304" pitchFamily="18" charset="0"/>
                <a:cs typeface="Times New Roman" panose="02020603050405020304" pitchFamily="18" charset="0"/>
              </a:rPr>
              <a:t>fruits = ["apple", "banana", "cherry"]</a:t>
            </a:r>
          </a:p>
          <a:p>
            <a:pPr marL="0" indent="0">
              <a:buNone/>
            </a:pPr>
            <a:r>
              <a:rPr lang="en-US" sz="3500" dirty="0">
                <a:latin typeface="Times New Roman" panose="02020603050405020304" pitchFamily="18" charset="0"/>
                <a:cs typeface="Times New Roman" panose="02020603050405020304" pitchFamily="18" charset="0"/>
              </a:rPr>
              <a:t>for x in fruits:</a:t>
            </a:r>
          </a:p>
          <a:p>
            <a:pPr marL="0" indent="0">
              <a:buNone/>
            </a:pPr>
            <a:r>
              <a:rPr lang="en-US" sz="3500" dirty="0">
                <a:latin typeface="Times New Roman" panose="02020603050405020304" pitchFamily="18" charset="0"/>
                <a:cs typeface="Times New Roman" panose="02020603050405020304" pitchFamily="18" charset="0"/>
              </a:rPr>
              <a:t>  if x == "banana":</a:t>
            </a:r>
          </a:p>
          <a:p>
            <a:pPr marL="0" indent="0">
              <a:buNone/>
            </a:pPr>
            <a:r>
              <a:rPr lang="en-US" sz="3500" dirty="0">
                <a:latin typeface="Times New Roman" panose="02020603050405020304" pitchFamily="18" charset="0"/>
                <a:cs typeface="Times New Roman" panose="02020603050405020304" pitchFamily="18" charset="0"/>
              </a:rPr>
              <a:t>    continue</a:t>
            </a:r>
          </a:p>
          <a:p>
            <a:pPr marL="0" indent="0">
              <a:buNone/>
            </a:pPr>
            <a:r>
              <a:rPr lang="en-US" sz="3500" dirty="0">
                <a:latin typeface="Times New Roman" panose="02020603050405020304" pitchFamily="18" charset="0"/>
                <a:cs typeface="Times New Roman" panose="02020603050405020304" pitchFamily="18" charset="0"/>
              </a:rPr>
              <a:t>  print(x)</a:t>
            </a:r>
          </a:p>
        </p:txBody>
      </p:sp>
      <p:sp>
        <p:nvSpPr>
          <p:cNvPr id="7" name="TextBox 6"/>
          <p:cNvSpPr txBox="1"/>
          <p:nvPr/>
        </p:nvSpPr>
        <p:spPr>
          <a:xfrm>
            <a:off x="8878525" y="2625215"/>
            <a:ext cx="2595717" cy="1569660"/>
          </a:xfrm>
          <a:prstGeom prst="rect">
            <a:avLst/>
          </a:prstGeom>
          <a:noFill/>
        </p:spPr>
        <p:txBody>
          <a:bodyPr wrap="square" rtlCol="0">
            <a:spAutoFit/>
          </a:bodyPr>
          <a:lstStyle/>
          <a:p>
            <a:r>
              <a:rPr lang="en-US" sz="2400" b="1" dirty="0" smtClean="0">
                <a:solidFill>
                  <a:srgbClr val="FF0000"/>
                </a:solidFill>
              </a:rPr>
              <a:t>OUTPUT</a:t>
            </a:r>
          </a:p>
          <a:p>
            <a:r>
              <a:rPr lang="en-US" sz="2400" b="1" dirty="0" smtClean="0">
                <a:solidFill>
                  <a:srgbClr val="FF0000"/>
                </a:solidFill>
              </a:rPr>
              <a:t>apple</a:t>
            </a:r>
            <a:endParaRPr lang="en-US" sz="2400" b="1" dirty="0">
              <a:solidFill>
                <a:srgbClr val="FF0000"/>
              </a:solidFill>
            </a:endParaRPr>
          </a:p>
          <a:p>
            <a:r>
              <a:rPr lang="en-US" sz="2400" b="1" dirty="0">
                <a:solidFill>
                  <a:srgbClr val="FF0000"/>
                </a:solidFill>
              </a:rPr>
              <a:t>cherry</a:t>
            </a:r>
            <a:endParaRPr lang="en-US" sz="2400" b="1" dirty="0" smtClean="0">
              <a:solidFill>
                <a:srgbClr val="FF0000"/>
              </a:solidFill>
            </a:endParaRPr>
          </a:p>
          <a:p>
            <a:endParaRPr lang="en-IN" sz="2400" b="1" dirty="0">
              <a:solidFill>
                <a:srgbClr val="FF0000"/>
              </a:solidFill>
            </a:endParaRPr>
          </a:p>
        </p:txBody>
      </p:sp>
    </p:spTree>
    <p:extLst>
      <p:ext uri="{BB962C8B-B14F-4D97-AF65-F5344CB8AC3E}">
        <p14:creationId xmlns:p14="http://schemas.microsoft.com/office/powerpoint/2010/main" val="78478665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419" y="-578771"/>
            <a:ext cx="10515600" cy="686435"/>
          </a:xfrm>
        </p:spPr>
        <p:txBody>
          <a:bodyPr>
            <a:noAutofit/>
          </a:bodyPr>
          <a:lstStyle/>
          <a:p>
            <a:r>
              <a:rPr lang="en-US" sz="4400" b="1" dirty="0" smtClean="0"/>
              <a:t/>
            </a:r>
            <a:br>
              <a:rPr lang="en-US" sz="4400" b="1" dirty="0" smtClean="0"/>
            </a:br>
            <a:r>
              <a:rPr lang="en-US" b="1" dirty="0" smtClean="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range() Function</a:t>
            </a:r>
            <a:r>
              <a:rPr lang="en-US" sz="4400" dirty="0"/>
              <a:t/>
            </a:r>
            <a:br>
              <a:rPr lang="en-US" sz="4400" dirty="0"/>
            </a:br>
            <a:endParaRPr lang="en-US" sz="4400" dirty="0"/>
          </a:p>
        </p:txBody>
      </p:sp>
      <p:sp>
        <p:nvSpPr>
          <p:cNvPr id="3" name="Content Placeholder 2"/>
          <p:cNvSpPr>
            <a:spLocks noGrp="1"/>
          </p:cNvSpPr>
          <p:nvPr>
            <p:ph idx="1"/>
          </p:nvPr>
        </p:nvSpPr>
        <p:spPr>
          <a:xfrm>
            <a:off x="838200" y="1261872"/>
            <a:ext cx="10515600" cy="4915091"/>
          </a:xfrm>
        </p:spPr>
        <p:txBody>
          <a:bodyPr>
            <a:normAutofit/>
          </a:bodyPr>
          <a:lstStyle/>
          <a:p>
            <a:r>
              <a:rPr lang="en-US" sz="2200" dirty="0" smtClean="0">
                <a:latin typeface="Times New Roman" panose="02020603050405020304" pitchFamily="18" charset="0"/>
                <a:cs typeface="Times New Roman" panose="02020603050405020304" pitchFamily="18" charset="0"/>
              </a:rPr>
              <a:t>To </a:t>
            </a:r>
            <a:r>
              <a:rPr lang="en-US" sz="2200" dirty="0">
                <a:latin typeface="Times New Roman" panose="02020603050405020304" pitchFamily="18" charset="0"/>
                <a:cs typeface="Times New Roman" panose="02020603050405020304" pitchFamily="18" charset="0"/>
              </a:rPr>
              <a:t>loop through a set of code a specified number of times, we can use the range() function,</a:t>
            </a:r>
          </a:p>
          <a:p>
            <a:r>
              <a:rPr lang="en-US" sz="2200" dirty="0">
                <a:latin typeface="Times New Roman" panose="02020603050405020304" pitchFamily="18" charset="0"/>
                <a:cs typeface="Times New Roman" panose="02020603050405020304" pitchFamily="18" charset="0"/>
              </a:rPr>
              <a:t>The range() function returns a sequence of numbers, starting from 0 by default, and increments by 1 (by default), and ends at a specified number.</a:t>
            </a:r>
          </a:p>
          <a:p>
            <a:r>
              <a:rPr lang="en-US" sz="2200" b="1" dirty="0">
                <a:latin typeface="Times New Roman" panose="02020603050405020304" pitchFamily="18" charset="0"/>
                <a:cs typeface="Times New Roman" panose="02020603050405020304" pitchFamily="18" charset="0"/>
              </a:rPr>
              <a:t>Example</a:t>
            </a:r>
          </a:p>
          <a:p>
            <a:r>
              <a:rPr lang="en-US" sz="2200" dirty="0">
                <a:latin typeface="Times New Roman" panose="02020603050405020304" pitchFamily="18" charset="0"/>
                <a:cs typeface="Times New Roman" panose="02020603050405020304" pitchFamily="18" charset="0"/>
              </a:rPr>
              <a:t>Using the range() function:</a:t>
            </a:r>
          </a:p>
          <a:p>
            <a:r>
              <a:rPr lang="en-US" sz="2200" b="1" dirty="0">
                <a:latin typeface="Times New Roman" panose="02020603050405020304" pitchFamily="18" charset="0"/>
                <a:cs typeface="Times New Roman" panose="02020603050405020304" pitchFamily="18" charset="0"/>
              </a:rPr>
              <a:t>for x in range(6):</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print(x)</a:t>
            </a:r>
          </a:p>
          <a:p>
            <a:r>
              <a:rPr lang="en-US" sz="2200" dirty="0">
                <a:latin typeface="Times New Roman" panose="02020603050405020304" pitchFamily="18" charset="0"/>
                <a:cs typeface="Times New Roman" panose="02020603050405020304" pitchFamily="18" charset="0"/>
              </a:rPr>
              <a:t>Note that range(6) is not the values of 0 to 6, but the values 0 to 5.</a:t>
            </a:r>
          </a:p>
        </p:txBody>
      </p:sp>
      <p:sp>
        <p:nvSpPr>
          <p:cNvPr id="5" name="TextBox 4"/>
          <p:cNvSpPr txBox="1"/>
          <p:nvPr/>
        </p:nvSpPr>
        <p:spPr>
          <a:xfrm>
            <a:off x="8863780" y="3362634"/>
            <a:ext cx="2949677" cy="3416320"/>
          </a:xfrm>
          <a:prstGeom prst="rect">
            <a:avLst/>
          </a:prstGeom>
          <a:noFill/>
        </p:spPr>
        <p:txBody>
          <a:bodyPr wrap="square" rtlCol="0">
            <a:spAutoFit/>
          </a:bodyPr>
          <a:lstStyle/>
          <a:p>
            <a:r>
              <a:rPr lang="en-US" sz="2400" b="1" dirty="0" smtClean="0">
                <a:solidFill>
                  <a:srgbClr val="FF0000"/>
                </a:solidFill>
              </a:rPr>
              <a:t>OUTPUT</a:t>
            </a:r>
          </a:p>
          <a:p>
            <a:r>
              <a:rPr lang="en-US" sz="2400" b="1" dirty="0" smtClean="0">
                <a:solidFill>
                  <a:srgbClr val="FF0000"/>
                </a:solidFill>
              </a:rPr>
              <a:t>0</a:t>
            </a:r>
          </a:p>
          <a:p>
            <a:r>
              <a:rPr lang="en-US" sz="2400" b="1" dirty="0" smtClean="0">
                <a:solidFill>
                  <a:srgbClr val="FF0000"/>
                </a:solidFill>
              </a:rPr>
              <a:t>1</a:t>
            </a:r>
            <a:endParaRPr lang="en-US" sz="2400" b="1" dirty="0">
              <a:solidFill>
                <a:srgbClr val="FF0000"/>
              </a:solidFill>
            </a:endParaRPr>
          </a:p>
          <a:p>
            <a:r>
              <a:rPr lang="en-US" sz="2400" b="1" dirty="0" smtClean="0">
                <a:solidFill>
                  <a:srgbClr val="FF0000"/>
                </a:solidFill>
              </a:rPr>
              <a:t>2</a:t>
            </a:r>
          </a:p>
          <a:p>
            <a:r>
              <a:rPr lang="en-US" sz="2400" b="1" dirty="0">
                <a:solidFill>
                  <a:srgbClr val="FF0000"/>
                </a:solidFill>
              </a:rPr>
              <a:t>3</a:t>
            </a:r>
          </a:p>
          <a:p>
            <a:r>
              <a:rPr lang="en-US" sz="2400" b="1" dirty="0" smtClean="0">
                <a:solidFill>
                  <a:srgbClr val="FF0000"/>
                </a:solidFill>
              </a:rPr>
              <a:t>4</a:t>
            </a:r>
            <a:endParaRPr lang="en-US" sz="2400" b="1" dirty="0">
              <a:solidFill>
                <a:srgbClr val="FF0000"/>
              </a:solidFill>
            </a:endParaRPr>
          </a:p>
          <a:p>
            <a:r>
              <a:rPr lang="en-US" sz="2400" b="1" dirty="0" smtClean="0">
                <a:solidFill>
                  <a:srgbClr val="FF0000"/>
                </a:solidFill>
              </a:rPr>
              <a:t>5</a:t>
            </a:r>
          </a:p>
          <a:p>
            <a:endParaRPr lang="en-US" sz="2400" b="1" dirty="0">
              <a:solidFill>
                <a:srgbClr val="FF0000"/>
              </a:solidFill>
            </a:endParaRPr>
          </a:p>
          <a:p>
            <a:endParaRPr lang="en-IN" sz="2400" b="1" dirty="0">
              <a:solidFill>
                <a:srgbClr val="FF0000"/>
              </a:solidFill>
            </a:endParaRPr>
          </a:p>
        </p:txBody>
      </p:sp>
    </p:spTree>
    <p:extLst>
      <p:ext uri="{BB962C8B-B14F-4D97-AF65-F5344CB8AC3E}">
        <p14:creationId xmlns:p14="http://schemas.microsoft.com/office/powerpoint/2010/main" val="141918596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69848"/>
            <a:ext cx="10515600" cy="5107115"/>
          </a:xfrm>
        </p:spPr>
        <p:txBody>
          <a:bodyPr/>
          <a:lstStyle/>
          <a:p>
            <a:r>
              <a:rPr lang="en-US" sz="2200" dirty="0" smtClean="0">
                <a:latin typeface="Times New Roman" panose="02020603050405020304" pitchFamily="18" charset="0"/>
                <a:cs typeface="Times New Roman" panose="02020603050405020304" pitchFamily="18" charset="0"/>
              </a:rPr>
              <a:t>The</a:t>
            </a:r>
            <a:r>
              <a:rPr lang="en-US" sz="2200" dirty="0">
                <a:latin typeface="Times New Roman" panose="02020603050405020304" pitchFamily="18" charset="0"/>
                <a:cs typeface="Times New Roman" panose="02020603050405020304" pitchFamily="18" charset="0"/>
              </a:rPr>
              <a:t> range() function defaults to 0 as a starting value, however it is possible to specify the starting value by adding a parameter: range(2, 6), which means values from 2 to 6 (but not including 6):</a:t>
            </a:r>
          </a:p>
          <a:p>
            <a:r>
              <a:rPr lang="en-US" sz="2200" b="1" dirty="0">
                <a:latin typeface="Times New Roman" panose="02020603050405020304" pitchFamily="18" charset="0"/>
                <a:cs typeface="Times New Roman" panose="02020603050405020304" pitchFamily="18" charset="0"/>
              </a:rPr>
              <a:t>Example</a:t>
            </a:r>
          </a:p>
          <a:p>
            <a:pPr marL="0" indent="0">
              <a:buNone/>
            </a:pPr>
            <a:r>
              <a:rPr lang="en-US" sz="2200" dirty="0">
                <a:latin typeface="Times New Roman" panose="02020603050405020304" pitchFamily="18" charset="0"/>
                <a:cs typeface="Times New Roman" panose="02020603050405020304" pitchFamily="18" charset="0"/>
              </a:rPr>
              <a:t>Using the start parameter:</a:t>
            </a:r>
          </a:p>
          <a:p>
            <a:r>
              <a:rPr lang="en-US" sz="2200" b="1" dirty="0">
                <a:latin typeface="Times New Roman" panose="02020603050405020304" pitchFamily="18" charset="0"/>
                <a:cs typeface="Times New Roman" panose="02020603050405020304" pitchFamily="18" charset="0"/>
              </a:rPr>
              <a:t>for x in range(2, 6):</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print(x</a:t>
            </a:r>
            <a:r>
              <a:rPr lang="en-US" sz="2200" b="1" dirty="0" smtClean="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r>
              <a:rPr lang="en-US" sz="2200" dirty="0" smtClean="0">
                <a:solidFill>
                  <a:srgbClr val="000000"/>
                </a:solidFill>
                <a:latin typeface="Times New Roman" panose="02020603050405020304" pitchFamily="18" charset="0"/>
                <a:cs typeface="Times New Roman" panose="02020603050405020304" pitchFamily="18" charset="0"/>
              </a:rPr>
              <a:t>The</a:t>
            </a:r>
            <a:r>
              <a:rPr lang="en-US" sz="2200" dirty="0">
                <a:solidFill>
                  <a:srgbClr val="000000"/>
                </a:solidFill>
                <a:latin typeface="Times New Roman" panose="02020603050405020304" pitchFamily="18" charset="0"/>
                <a:cs typeface="Times New Roman" panose="02020603050405020304" pitchFamily="18" charset="0"/>
              </a:rPr>
              <a:t> </a:t>
            </a:r>
            <a:r>
              <a:rPr lang="en-US" sz="2200" dirty="0">
                <a:solidFill>
                  <a:srgbClr val="DC143C"/>
                </a:solidFill>
                <a:latin typeface="Times New Roman" panose="02020603050405020304" pitchFamily="18" charset="0"/>
                <a:cs typeface="Times New Roman" panose="02020603050405020304" pitchFamily="18" charset="0"/>
              </a:rPr>
              <a:t>range()</a:t>
            </a:r>
            <a:r>
              <a:rPr lang="en-US" sz="2200" dirty="0">
                <a:solidFill>
                  <a:srgbClr val="000000"/>
                </a:solidFill>
                <a:latin typeface="Times New Roman" panose="02020603050405020304" pitchFamily="18" charset="0"/>
                <a:cs typeface="Times New Roman" panose="02020603050405020304" pitchFamily="18" charset="0"/>
              </a:rPr>
              <a:t> function defaults to increment the sequence by 1, however it is possible to specify the increment value by adding a third parameter: </a:t>
            </a:r>
            <a:r>
              <a:rPr lang="en-US" sz="2200" dirty="0">
                <a:solidFill>
                  <a:srgbClr val="DC143C"/>
                </a:solidFill>
                <a:latin typeface="Times New Roman" panose="02020603050405020304" pitchFamily="18" charset="0"/>
                <a:cs typeface="Times New Roman" panose="02020603050405020304" pitchFamily="18" charset="0"/>
              </a:rPr>
              <a:t>range(2, 30, </a:t>
            </a:r>
            <a:r>
              <a:rPr lang="en-US" sz="2200" b="1" dirty="0">
                <a:solidFill>
                  <a:srgbClr val="DC143C"/>
                </a:solidFill>
                <a:latin typeface="Times New Roman" panose="02020603050405020304" pitchFamily="18" charset="0"/>
                <a:cs typeface="Times New Roman" panose="02020603050405020304" pitchFamily="18" charset="0"/>
              </a:rPr>
              <a:t>3</a:t>
            </a:r>
            <a:r>
              <a:rPr lang="en-US" sz="2200" dirty="0">
                <a:solidFill>
                  <a:srgbClr val="DC143C"/>
                </a:solidFill>
                <a:latin typeface="Times New Roman" panose="02020603050405020304" pitchFamily="18" charset="0"/>
                <a:cs typeface="Times New Roman" panose="02020603050405020304" pitchFamily="18" charset="0"/>
              </a:rPr>
              <a:t>)</a:t>
            </a:r>
            <a:r>
              <a:rPr lang="en-US" sz="2200" dirty="0">
                <a:solidFill>
                  <a:srgbClr val="000000"/>
                </a:solidFill>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endParaRPr lang="en-US" dirty="0"/>
          </a:p>
        </p:txBody>
      </p:sp>
      <p:sp>
        <p:nvSpPr>
          <p:cNvPr id="5" name="TextBox 4"/>
          <p:cNvSpPr txBox="1"/>
          <p:nvPr/>
        </p:nvSpPr>
        <p:spPr>
          <a:xfrm>
            <a:off x="8863780" y="2020530"/>
            <a:ext cx="2949677" cy="2677656"/>
          </a:xfrm>
          <a:prstGeom prst="rect">
            <a:avLst/>
          </a:prstGeom>
          <a:noFill/>
        </p:spPr>
        <p:txBody>
          <a:bodyPr wrap="square" rtlCol="0">
            <a:spAutoFit/>
          </a:bodyPr>
          <a:lstStyle/>
          <a:p>
            <a:r>
              <a:rPr lang="en-US" sz="2400" b="1" dirty="0" smtClean="0">
                <a:solidFill>
                  <a:srgbClr val="FF0000"/>
                </a:solidFill>
              </a:rPr>
              <a:t>OUTPUT</a:t>
            </a:r>
            <a:endParaRPr lang="en-US" sz="2400" b="1" dirty="0">
              <a:solidFill>
                <a:srgbClr val="FF0000"/>
              </a:solidFill>
            </a:endParaRPr>
          </a:p>
          <a:p>
            <a:r>
              <a:rPr lang="en-US" sz="2400" b="1" dirty="0" smtClean="0">
                <a:solidFill>
                  <a:srgbClr val="FF0000"/>
                </a:solidFill>
              </a:rPr>
              <a:t>2</a:t>
            </a:r>
          </a:p>
          <a:p>
            <a:r>
              <a:rPr lang="en-US" sz="2400" b="1" dirty="0">
                <a:solidFill>
                  <a:srgbClr val="FF0000"/>
                </a:solidFill>
              </a:rPr>
              <a:t>3</a:t>
            </a:r>
          </a:p>
          <a:p>
            <a:r>
              <a:rPr lang="en-US" sz="2400" b="1" dirty="0" smtClean="0">
                <a:solidFill>
                  <a:srgbClr val="FF0000"/>
                </a:solidFill>
              </a:rPr>
              <a:t>4</a:t>
            </a:r>
            <a:endParaRPr lang="en-US" sz="2400" b="1" dirty="0">
              <a:solidFill>
                <a:srgbClr val="FF0000"/>
              </a:solidFill>
            </a:endParaRPr>
          </a:p>
          <a:p>
            <a:r>
              <a:rPr lang="en-US" sz="2400" b="1" dirty="0" smtClean="0">
                <a:solidFill>
                  <a:srgbClr val="FF0000"/>
                </a:solidFill>
              </a:rPr>
              <a:t>5</a:t>
            </a:r>
          </a:p>
          <a:p>
            <a:endParaRPr lang="en-US" sz="2400" b="1" dirty="0">
              <a:solidFill>
                <a:srgbClr val="FF0000"/>
              </a:solidFill>
            </a:endParaRPr>
          </a:p>
          <a:p>
            <a:endParaRPr lang="en-IN" sz="2400" b="1" dirty="0">
              <a:solidFill>
                <a:srgbClr val="FF0000"/>
              </a:solidFill>
            </a:endParaRPr>
          </a:p>
        </p:txBody>
      </p:sp>
    </p:spTree>
    <p:extLst>
      <p:ext uri="{BB962C8B-B14F-4D97-AF65-F5344CB8AC3E}">
        <p14:creationId xmlns:p14="http://schemas.microsoft.com/office/powerpoint/2010/main" val="315387821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2606" y="356135"/>
            <a:ext cx="11122794" cy="5820828"/>
          </a:xfrm>
        </p:spPr>
        <p:txBody>
          <a:bodyPr>
            <a:normAutofit/>
          </a:bodyPr>
          <a:lstStyle/>
          <a:p>
            <a:r>
              <a:rPr lang="en-US" sz="3200" dirty="0"/>
              <a:t>Example</a:t>
            </a:r>
          </a:p>
          <a:p>
            <a:r>
              <a:rPr lang="en-US" sz="3200" dirty="0"/>
              <a:t>Increment the sequence with 3 (default is 1):</a:t>
            </a:r>
          </a:p>
          <a:p>
            <a:pPr marL="0" indent="0">
              <a:buNone/>
            </a:pPr>
            <a:r>
              <a:rPr lang="en-US" sz="3200" dirty="0" smtClean="0"/>
              <a:t>  for</a:t>
            </a:r>
            <a:r>
              <a:rPr lang="en-US" sz="3200" dirty="0"/>
              <a:t> x in range(2, 30, 3):</a:t>
            </a:r>
            <a:br>
              <a:rPr lang="en-US" sz="3200" dirty="0"/>
            </a:br>
            <a:r>
              <a:rPr lang="en-US" sz="3200" dirty="0"/>
              <a:t>  print(x)</a:t>
            </a:r>
          </a:p>
          <a:p>
            <a:pPr marL="0" indent="0">
              <a:buNone/>
            </a:pPr>
            <a:endParaRPr lang="en-US" sz="3200" dirty="0"/>
          </a:p>
        </p:txBody>
      </p:sp>
      <p:sp>
        <p:nvSpPr>
          <p:cNvPr id="5" name="TextBox 4"/>
          <p:cNvSpPr txBox="1"/>
          <p:nvPr/>
        </p:nvSpPr>
        <p:spPr>
          <a:xfrm>
            <a:off x="8863780" y="2020530"/>
            <a:ext cx="2949677" cy="4524315"/>
          </a:xfrm>
          <a:prstGeom prst="rect">
            <a:avLst/>
          </a:prstGeom>
          <a:noFill/>
        </p:spPr>
        <p:txBody>
          <a:bodyPr wrap="square" rtlCol="0">
            <a:spAutoFit/>
          </a:bodyPr>
          <a:lstStyle/>
          <a:p>
            <a:r>
              <a:rPr lang="en-US" sz="2400" b="1" dirty="0" smtClean="0">
                <a:solidFill>
                  <a:srgbClr val="FF0000"/>
                </a:solidFill>
              </a:rPr>
              <a:t>OUTPUT</a:t>
            </a:r>
            <a:endParaRPr lang="en-US" sz="2400" b="1" dirty="0">
              <a:solidFill>
                <a:srgbClr val="FF0000"/>
              </a:solidFill>
            </a:endParaRPr>
          </a:p>
          <a:p>
            <a:r>
              <a:rPr lang="en-US" sz="2400" b="1" dirty="0">
                <a:solidFill>
                  <a:srgbClr val="FF0000"/>
                </a:solidFill>
              </a:rPr>
              <a:t>2</a:t>
            </a:r>
          </a:p>
          <a:p>
            <a:r>
              <a:rPr lang="en-US" sz="2400" b="1" dirty="0">
                <a:solidFill>
                  <a:srgbClr val="FF0000"/>
                </a:solidFill>
              </a:rPr>
              <a:t>5</a:t>
            </a:r>
          </a:p>
          <a:p>
            <a:r>
              <a:rPr lang="en-US" sz="2400" b="1" dirty="0">
                <a:solidFill>
                  <a:srgbClr val="FF0000"/>
                </a:solidFill>
              </a:rPr>
              <a:t>8</a:t>
            </a:r>
          </a:p>
          <a:p>
            <a:r>
              <a:rPr lang="en-US" sz="2400" b="1" dirty="0">
                <a:solidFill>
                  <a:srgbClr val="FF0000"/>
                </a:solidFill>
              </a:rPr>
              <a:t>11</a:t>
            </a:r>
          </a:p>
          <a:p>
            <a:r>
              <a:rPr lang="en-US" sz="2400" b="1" dirty="0">
                <a:solidFill>
                  <a:srgbClr val="FF0000"/>
                </a:solidFill>
              </a:rPr>
              <a:t>14</a:t>
            </a:r>
          </a:p>
          <a:p>
            <a:r>
              <a:rPr lang="en-US" sz="2400" b="1" dirty="0">
                <a:solidFill>
                  <a:srgbClr val="FF0000"/>
                </a:solidFill>
              </a:rPr>
              <a:t>17</a:t>
            </a:r>
          </a:p>
          <a:p>
            <a:r>
              <a:rPr lang="en-US" sz="2400" b="1" dirty="0">
                <a:solidFill>
                  <a:srgbClr val="FF0000"/>
                </a:solidFill>
              </a:rPr>
              <a:t>20</a:t>
            </a:r>
          </a:p>
          <a:p>
            <a:r>
              <a:rPr lang="en-US" sz="2400" b="1" dirty="0">
                <a:solidFill>
                  <a:srgbClr val="FF0000"/>
                </a:solidFill>
              </a:rPr>
              <a:t>23</a:t>
            </a:r>
          </a:p>
          <a:p>
            <a:r>
              <a:rPr lang="en-US" sz="2400" b="1" dirty="0">
                <a:solidFill>
                  <a:srgbClr val="FF0000"/>
                </a:solidFill>
              </a:rPr>
              <a:t>26</a:t>
            </a:r>
          </a:p>
          <a:p>
            <a:r>
              <a:rPr lang="en-US" sz="2400" b="1" dirty="0">
                <a:solidFill>
                  <a:srgbClr val="FF0000"/>
                </a:solidFill>
              </a:rPr>
              <a:t>29</a:t>
            </a:r>
          </a:p>
          <a:p>
            <a:endParaRPr lang="en-IN" sz="2400" b="1" dirty="0">
              <a:solidFill>
                <a:srgbClr val="FF0000"/>
              </a:solidFill>
            </a:endParaRPr>
          </a:p>
        </p:txBody>
      </p:sp>
    </p:spTree>
    <p:extLst>
      <p:ext uri="{BB962C8B-B14F-4D97-AF65-F5344CB8AC3E}">
        <p14:creationId xmlns:p14="http://schemas.microsoft.com/office/powerpoint/2010/main" val="163985452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5579"/>
          </a:xfrm>
        </p:spPr>
        <p:txBody>
          <a:bodyPr>
            <a:normAutofit fontScale="90000"/>
          </a:bodyPr>
          <a:lstStyle/>
          <a:p>
            <a:r>
              <a:rPr lang="en-US" dirty="0" smtClean="0"/>
              <a:t/>
            </a:r>
            <a:br>
              <a:rPr lang="en-US" dirty="0" smtClean="0"/>
            </a:br>
            <a:r>
              <a:rPr lang="en-US" sz="2700" b="1" dirty="0" smtClean="0">
                <a:latin typeface="Times New Roman" panose="02020603050405020304" pitchFamily="18" charset="0"/>
                <a:cs typeface="Times New Roman" panose="02020603050405020304" pitchFamily="18" charset="0"/>
              </a:rPr>
              <a:t>Else </a:t>
            </a:r>
            <a:r>
              <a:rPr lang="en-US" sz="2700" b="1" dirty="0">
                <a:latin typeface="Times New Roman" panose="02020603050405020304" pitchFamily="18" charset="0"/>
                <a:cs typeface="Times New Roman" panose="02020603050405020304" pitchFamily="18" charset="0"/>
              </a:rPr>
              <a:t>in For Loop</a:t>
            </a: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endParaRPr lang="en-US" sz="27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49553"/>
            <a:ext cx="10515600" cy="4351338"/>
          </a:xfrm>
        </p:spPr>
        <p:txBody>
          <a:bodyPr>
            <a:noAutofit/>
          </a:bodyPr>
          <a:lstStyle/>
          <a:p>
            <a:r>
              <a:rPr lang="en-US" sz="3200" dirty="0" smtClean="0">
                <a:latin typeface="Times New Roman" panose="02020603050405020304" pitchFamily="18" charset="0"/>
                <a:cs typeface="Times New Roman" panose="02020603050405020304" pitchFamily="18" charset="0"/>
              </a:rPr>
              <a:t>The </a:t>
            </a:r>
            <a:r>
              <a:rPr lang="en-US" sz="3200" dirty="0">
                <a:latin typeface="Times New Roman" panose="02020603050405020304" pitchFamily="18" charset="0"/>
                <a:cs typeface="Times New Roman" panose="02020603050405020304" pitchFamily="18" charset="0"/>
              </a:rPr>
              <a:t>else keyword in a for loop specifies a block of code to be executed when the loop is finished:</a:t>
            </a:r>
          </a:p>
          <a:p>
            <a:r>
              <a:rPr lang="en-US" sz="3200" b="1" dirty="0" smtClean="0">
                <a:latin typeface="Times New Roman" panose="02020603050405020304" pitchFamily="18" charset="0"/>
                <a:cs typeface="Times New Roman" panose="02020603050405020304" pitchFamily="18" charset="0"/>
              </a:rPr>
              <a:t>Example</a:t>
            </a:r>
            <a:endParaRPr lang="en-US" sz="3200" b="1"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Print all numbers from 0 to 5, and print a message when the loop has ended:</a:t>
            </a:r>
          </a:p>
          <a:p>
            <a:pPr marL="0" indent="0">
              <a:buNone/>
            </a:pPr>
            <a:r>
              <a:rPr lang="en-US" sz="3200" b="1" dirty="0" smtClean="0">
                <a:latin typeface="Times New Roman" panose="02020603050405020304" pitchFamily="18" charset="0"/>
                <a:cs typeface="Times New Roman" panose="02020603050405020304" pitchFamily="18" charset="0"/>
              </a:rPr>
              <a:t>for </a:t>
            </a:r>
            <a:r>
              <a:rPr lang="en-US" sz="3200" b="1" dirty="0">
                <a:latin typeface="Times New Roman" panose="02020603050405020304" pitchFamily="18" charset="0"/>
                <a:cs typeface="Times New Roman" panose="02020603050405020304" pitchFamily="18" charset="0"/>
              </a:rPr>
              <a:t>x in range(6):</a:t>
            </a:r>
          </a:p>
          <a:p>
            <a:pPr marL="0" indent="0">
              <a:buNone/>
            </a:pPr>
            <a:r>
              <a:rPr lang="en-US" sz="3200" b="1" dirty="0" smtClean="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print(x)</a:t>
            </a:r>
          </a:p>
          <a:p>
            <a:pPr marL="0" indent="0">
              <a:buNone/>
            </a:pPr>
            <a:r>
              <a:rPr lang="en-US" sz="3200" b="1" dirty="0" smtClean="0">
                <a:latin typeface="Times New Roman" panose="02020603050405020304" pitchFamily="18" charset="0"/>
                <a:cs typeface="Times New Roman" panose="02020603050405020304" pitchFamily="18" charset="0"/>
              </a:rPr>
              <a:t>else:</a:t>
            </a:r>
          </a:p>
          <a:p>
            <a:pPr marL="0" indent="0">
              <a:buNone/>
            </a:pPr>
            <a:r>
              <a:rPr lang="en-US" sz="3200" b="1" dirty="0" smtClean="0">
                <a:latin typeface="Times New Roman" panose="02020603050405020304" pitchFamily="18" charset="0"/>
                <a:cs typeface="Times New Roman" panose="02020603050405020304" pitchFamily="18" charset="0"/>
              </a:rPr>
              <a:t>print</a:t>
            </a:r>
            <a:r>
              <a:rPr lang="en-US" sz="3200" b="1" dirty="0">
                <a:latin typeface="Times New Roman" panose="02020603050405020304" pitchFamily="18" charset="0"/>
                <a:cs typeface="Times New Roman" panose="02020603050405020304" pitchFamily="18" charset="0"/>
              </a:rPr>
              <a:t>("Finally finished!")</a:t>
            </a:r>
          </a:p>
        </p:txBody>
      </p:sp>
      <p:sp>
        <p:nvSpPr>
          <p:cNvPr id="4" name="TextBox 3"/>
          <p:cNvSpPr txBox="1"/>
          <p:nvPr/>
        </p:nvSpPr>
        <p:spPr>
          <a:xfrm>
            <a:off x="8863780" y="3377383"/>
            <a:ext cx="2949677" cy="3416320"/>
          </a:xfrm>
          <a:prstGeom prst="rect">
            <a:avLst/>
          </a:prstGeom>
          <a:noFill/>
        </p:spPr>
        <p:txBody>
          <a:bodyPr wrap="square" rtlCol="0">
            <a:spAutoFit/>
          </a:bodyPr>
          <a:lstStyle/>
          <a:p>
            <a:r>
              <a:rPr lang="en-US" sz="2400" b="1" dirty="0" smtClean="0">
                <a:solidFill>
                  <a:srgbClr val="FF0000"/>
                </a:solidFill>
              </a:rPr>
              <a:t>OUTPUT</a:t>
            </a:r>
            <a:endParaRPr lang="en-US" sz="2400" b="1" dirty="0">
              <a:solidFill>
                <a:srgbClr val="FF0000"/>
              </a:solidFill>
            </a:endParaRPr>
          </a:p>
          <a:p>
            <a:r>
              <a:rPr lang="en-US" sz="2400" b="1" dirty="0">
                <a:solidFill>
                  <a:srgbClr val="FF0000"/>
                </a:solidFill>
              </a:rPr>
              <a:t>0</a:t>
            </a:r>
          </a:p>
          <a:p>
            <a:r>
              <a:rPr lang="en-US" sz="2400" b="1" dirty="0">
                <a:solidFill>
                  <a:srgbClr val="FF0000"/>
                </a:solidFill>
              </a:rPr>
              <a:t>1</a:t>
            </a:r>
          </a:p>
          <a:p>
            <a:r>
              <a:rPr lang="en-US" sz="2400" b="1" dirty="0">
                <a:solidFill>
                  <a:srgbClr val="FF0000"/>
                </a:solidFill>
              </a:rPr>
              <a:t>2</a:t>
            </a:r>
          </a:p>
          <a:p>
            <a:r>
              <a:rPr lang="en-US" sz="2400" b="1" dirty="0">
                <a:solidFill>
                  <a:srgbClr val="FF0000"/>
                </a:solidFill>
              </a:rPr>
              <a:t>3</a:t>
            </a:r>
          </a:p>
          <a:p>
            <a:r>
              <a:rPr lang="en-US" sz="2400" b="1" dirty="0">
                <a:solidFill>
                  <a:srgbClr val="FF0000"/>
                </a:solidFill>
              </a:rPr>
              <a:t>4</a:t>
            </a:r>
          </a:p>
          <a:p>
            <a:r>
              <a:rPr lang="en-US" sz="2400" b="1" dirty="0">
                <a:solidFill>
                  <a:srgbClr val="FF0000"/>
                </a:solidFill>
              </a:rPr>
              <a:t>5</a:t>
            </a:r>
          </a:p>
          <a:p>
            <a:r>
              <a:rPr lang="en-US" sz="2400" b="1" dirty="0">
                <a:solidFill>
                  <a:srgbClr val="FF0000"/>
                </a:solidFill>
              </a:rPr>
              <a:t>Finally finished!</a:t>
            </a:r>
          </a:p>
          <a:p>
            <a:endParaRPr lang="en-IN" sz="2400" b="1" dirty="0">
              <a:solidFill>
                <a:srgbClr val="FF0000"/>
              </a:solidFill>
            </a:endParaRPr>
          </a:p>
        </p:txBody>
      </p:sp>
    </p:spTree>
    <p:extLst>
      <p:ext uri="{BB962C8B-B14F-4D97-AF65-F5344CB8AC3E}">
        <p14:creationId xmlns:p14="http://schemas.microsoft.com/office/powerpoint/2010/main" val="31081081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Nested Loops</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79576"/>
            <a:ext cx="10515600" cy="4997387"/>
          </a:xfrm>
        </p:spPr>
        <p:txBody>
          <a:bodyPr>
            <a:normAutofit/>
          </a:bodyPr>
          <a:lstStyle/>
          <a:p>
            <a:pPr marL="0" indent="0">
              <a:buNone/>
            </a:pPr>
            <a:r>
              <a:rPr lang="en-US" sz="2200" dirty="0" smtClean="0">
                <a:latin typeface="Times New Roman" panose="02020603050405020304" pitchFamily="18" charset="0"/>
                <a:cs typeface="Times New Roman" panose="02020603050405020304" pitchFamily="18" charset="0"/>
              </a:rPr>
              <a:t>A nested loop is a loop inside a loop.</a:t>
            </a:r>
          </a:p>
          <a:p>
            <a:r>
              <a:rPr lang="en-US" sz="2200" dirty="0" smtClean="0">
                <a:latin typeface="Times New Roman" panose="02020603050405020304" pitchFamily="18" charset="0"/>
                <a:cs typeface="Times New Roman" panose="02020603050405020304" pitchFamily="18" charset="0"/>
              </a:rPr>
              <a:t>The "inner loop" will be executed one time for each iteration of the "outer loop":</a:t>
            </a:r>
          </a:p>
          <a:p>
            <a:r>
              <a:rPr lang="en-US" sz="2200" b="1" dirty="0" smtClean="0">
                <a:latin typeface="Times New Roman" panose="02020603050405020304" pitchFamily="18" charset="0"/>
                <a:cs typeface="Times New Roman" panose="02020603050405020304" pitchFamily="18" charset="0"/>
              </a:rPr>
              <a:t>Example</a:t>
            </a:r>
          </a:p>
          <a:p>
            <a:r>
              <a:rPr lang="en-US" sz="2200" dirty="0" smtClean="0">
                <a:latin typeface="Times New Roman" panose="02020603050405020304" pitchFamily="18" charset="0"/>
                <a:cs typeface="Times New Roman" panose="02020603050405020304" pitchFamily="18" charset="0"/>
              </a:rPr>
              <a:t>Print each adjective for every fruit:</a:t>
            </a:r>
          </a:p>
          <a:p>
            <a:r>
              <a:rPr lang="en-US" sz="2200" b="1" dirty="0" err="1" smtClean="0">
                <a:latin typeface="Times New Roman" panose="02020603050405020304" pitchFamily="18" charset="0"/>
                <a:cs typeface="Times New Roman" panose="02020603050405020304" pitchFamily="18" charset="0"/>
              </a:rPr>
              <a:t>adj</a:t>
            </a:r>
            <a:r>
              <a:rPr lang="en-US" sz="2200" b="1" dirty="0" smtClean="0">
                <a:latin typeface="Times New Roman" panose="02020603050405020304" pitchFamily="18" charset="0"/>
                <a:cs typeface="Times New Roman" panose="02020603050405020304" pitchFamily="18" charset="0"/>
              </a:rPr>
              <a:t> = ["red", "big", "tasty"]</a:t>
            </a:r>
            <a:br>
              <a:rPr lang="en-US" sz="2200" b="1" dirty="0" smtClean="0">
                <a:latin typeface="Times New Roman" panose="02020603050405020304" pitchFamily="18" charset="0"/>
                <a:cs typeface="Times New Roman" panose="02020603050405020304" pitchFamily="18" charset="0"/>
              </a:rPr>
            </a:br>
            <a:r>
              <a:rPr lang="en-US" sz="2200" b="1" dirty="0" smtClean="0">
                <a:latin typeface="Times New Roman" panose="02020603050405020304" pitchFamily="18" charset="0"/>
                <a:cs typeface="Times New Roman" panose="02020603050405020304" pitchFamily="18" charset="0"/>
              </a:rPr>
              <a:t>fruits = ["apple", "banana", "cherry"]</a:t>
            </a:r>
            <a:br>
              <a:rPr lang="en-US" sz="2200" b="1" dirty="0" smtClean="0">
                <a:latin typeface="Times New Roman" panose="02020603050405020304" pitchFamily="18" charset="0"/>
                <a:cs typeface="Times New Roman" panose="02020603050405020304" pitchFamily="18" charset="0"/>
              </a:rPr>
            </a:br>
            <a:r>
              <a:rPr lang="en-US" sz="2200" b="1" dirty="0" smtClean="0">
                <a:latin typeface="Times New Roman" panose="02020603050405020304" pitchFamily="18" charset="0"/>
                <a:cs typeface="Times New Roman" panose="02020603050405020304" pitchFamily="18" charset="0"/>
              </a:rPr>
              <a:t/>
            </a:r>
            <a:br>
              <a:rPr lang="en-US" sz="2200" b="1" dirty="0" smtClean="0">
                <a:latin typeface="Times New Roman" panose="02020603050405020304" pitchFamily="18" charset="0"/>
                <a:cs typeface="Times New Roman" panose="02020603050405020304" pitchFamily="18" charset="0"/>
              </a:rPr>
            </a:br>
            <a:r>
              <a:rPr lang="en-US" sz="2200" b="1" dirty="0" smtClean="0">
                <a:latin typeface="Times New Roman" panose="02020603050405020304" pitchFamily="18" charset="0"/>
                <a:cs typeface="Times New Roman" panose="02020603050405020304" pitchFamily="18" charset="0"/>
              </a:rPr>
              <a:t>for x in </a:t>
            </a:r>
            <a:r>
              <a:rPr lang="en-US" sz="2200" b="1" dirty="0" err="1" smtClean="0">
                <a:latin typeface="Times New Roman" panose="02020603050405020304" pitchFamily="18" charset="0"/>
                <a:cs typeface="Times New Roman" panose="02020603050405020304" pitchFamily="18" charset="0"/>
              </a:rPr>
              <a:t>adj</a:t>
            </a:r>
            <a:r>
              <a:rPr lang="en-US" sz="2200" b="1" dirty="0" smtClean="0">
                <a:latin typeface="Times New Roman" panose="02020603050405020304" pitchFamily="18" charset="0"/>
                <a:cs typeface="Times New Roman" panose="02020603050405020304" pitchFamily="18" charset="0"/>
              </a:rPr>
              <a:t>:</a:t>
            </a:r>
            <a:br>
              <a:rPr lang="en-US" sz="2200" b="1" dirty="0" smtClean="0">
                <a:latin typeface="Times New Roman" panose="02020603050405020304" pitchFamily="18" charset="0"/>
                <a:cs typeface="Times New Roman" panose="02020603050405020304" pitchFamily="18" charset="0"/>
              </a:rPr>
            </a:br>
            <a:r>
              <a:rPr lang="en-US" sz="2200" b="1" dirty="0" smtClean="0">
                <a:latin typeface="Times New Roman" panose="02020603050405020304" pitchFamily="18" charset="0"/>
                <a:cs typeface="Times New Roman" panose="02020603050405020304" pitchFamily="18" charset="0"/>
              </a:rPr>
              <a:t>  for y in fruits:</a:t>
            </a:r>
            <a:br>
              <a:rPr lang="en-US" sz="2200" b="1" dirty="0" smtClean="0">
                <a:latin typeface="Times New Roman" panose="02020603050405020304" pitchFamily="18" charset="0"/>
                <a:cs typeface="Times New Roman" panose="02020603050405020304" pitchFamily="18" charset="0"/>
              </a:rPr>
            </a:br>
            <a:r>
              <a:rPr lang="en-US" sz="2200" b="1" dirty="0" smtClean="0">
                <a:latin typeface="Times New Roman" panose="02020603050405020304" pitchFamily="18" charset="0"/>
                <a:cs typeface="Times New Roman" panose="02020603050405020304" pitchFamily="18" charset="0"/>
              </a:rPr>
              <a:t>    print(x, y)</a:t>
            </a:r>
          </a:p>
          <a:p>
            <a:endParaRPr lang="en-US" dirty="0"/>
          </a:p>
        </p:txBody>
      </p:sp>
      <p:sp>
        <p:nvSpPr>
          <p:cNvPr id="5" name="Rectangle 4"/>
          <p:cNvSpPr/>
          <p:nvPr/>
        </p:nvSpPr>
        <p:spPr>
          <a:xfrm>
            <a:off x="691763" y="6176963"/>
            <a:ext cx="7060074" cy="369332"/>
          </a:xfrm>
          <a:prstGeom prst="rect">
            <a:avLst/>
          </a:prstGeom>
        </p:spPr>
        <p:txBody>
          <a:bodyPr wrap="none">
            <a:spAutoFit/>
          </a:bodyPr>
          <a:lstStyle/>
          <a:p>
            <a:r>
              <a:rPr lang="en-US" b="1" dirty="0" smtClean="0"/>
              <a:t>Reference : https</a:t>
            </a:r>
            <a:r>
              <a:rPr lang="en-US" b="1" dirty="0"/>
              <a:t>://www.w3schools.com/python/python_for_loops.asp</a:t>
            </a:r>
          </a:p>
        </p:txBody>
      </p:sp>
      <p:sp>
        <p:nvSpPr>
          <p:cNvPr id="6" name="TextBox 5"/>
          <p:cNvSpPr txBox="1"/>
          <p:nvPr/>
        </p:nvSpPr>
        <p:spPr>
          <a:xfrm>
            <a:off x="8863780" y="2020530"/>
            <a:ext cx="2949677" cy="3785652"/>
          </a:xfrm>
          <a:prstGeom prst="rect">
            <a:avLst/>
          </a:prstGeom>
          <a:noFill/>
        </p:spPr>
        <p:txBody>
          <a:bodyPr wrap="square" rtlCol="0">
            <a:spAutoFit/>
          </a:bodyPr>
          <a:lstStyle/>
          <a:p>
            <a:r>
              <a:rPr lang="en-US" sz="2400" b="1" dirty="0" smtClean="0">
                <a:solidFill>
                  <a:srgbClr val="FF0000"/>
                </a:solidFill>
              </a:rPr>
              <a:t>OUTPUT</a:t>
            </a:r>
            <a:endParaRPr lang="en-US" sz="2400" b="1" dirty="0">
              <a:solidFill>
                <a:srgbClr val="FF0000"/>
              </a:solidFill>
            </a:endParaRPr>
          </a:p>
          <a:p>
            <a:r>
              <a:rPr lang="en-US" sz="2400" b="1" dirty="0">
                <a:solidFill>
                  <a:srgbClr val="FF0000"/>
                </a:solidFill>
              </a:rPr>
              <a:t>red apple</a:t>
            </a:r>
          </a:p>
          <a:p>
            <a:r>
              <a:rPr lang="en-US" sz="2400" b="1" dirty="0">
                <a:solidFill>
                  <a:srgbClr val="FF0000"/>
                </a:solidFill>
              </a:rPr>
              <a:t>red banana</a:t>
            </a:r>
          </a:p>
          <a:p>
            <a:r>
              <a:rPr lang="en-US" sz="2400" b="1" dirty="0">
                <a:solidFill>
                  <a:srgbClr val="FF0000"/>
                </a:solidFill>
              </a:rPr>
              <a:t>red cherry</a:t>
            </a:r>
          </a:p>
          <a:p>
            <a:r>
              <a:rPr lang="en-US" sz="2400" b="1" dirty="0">
                <a:solidFill>
                  <a:srgbClr val="FF0000"/>
                </a:solidFill>
              </a:rPr>
              <a:t>big apple</a:t>
            </a:r>
          </a:p>
          <a:p>
            <a:r>
              <a:rPr lang="en-US" sz="2400" b="1" dirty="0">
                <a:solidFill>
                  <a:srgbClr val="FF0000"/>
                </a:solidFill>
              </a:rPr>
              <a:t>big banana</a:t>
            </a:r>
          </a:p>
          <a:p>
            <a:r>
              <a:rPr lang="en-US" sz="2400" b="1" dirty="0">
                <a:solidFill>
                  <a:srgbClr val="FF0000"/>
                </a:solidFill>
              </a:rPr>
              <a:t>big cherry</a:t>
            </a:r>
          </a:p>
          <a:p>
            <a:r>
              <a:rPr lang="en-US" sz="2400" b="1" dirty="0">
                <a:solidFill>
                  <a:srgbClr val="FF0000"/>
                </a:solidFill>
              </a:rPr>
              <a:t>tasty apple</a:t>
            </a:r>
          </a:p>
          <a:p>
            <a:r>
              <a:rPr lang="en-US" sz="2400" b="1" dirty="0">
                <a:solidFill>
                  <a:srgbClr val="FF0000"/>
                </a:solidFill>
              </a:rPr>
              <a:t>tasty banana</a:t>
            </a:r>
          </a:p>
          <a:p>
            <a:r>
              <a:rPr lang="en-US" sz="2400" b="1" dirty="0">
                <a:solidFill>
                  <a:srgbClr val="FF0000"/>
                </a:solidFill>
              </a:rPr>
              <a:t>tasty cherry</a:t>
            </a:r>
            <a:endParaRPr lang="en-IN" sz="2400" b="1" dirty="0">
              <a:solidFill>
                <a:srgbClr val="FF0000"/>
              </a:solidFill>
            </a:endParaRPr>
          </a:p>
        </p:txBody>
      </p:sp>
    </p:spTree>
    <p:extLst>
      <p:ext uri="{BB962C8B-B14F-4D97-AF65-F5344CB8AC3E}">
        <p14:creationId xmlns:p14="http://schemas.microsoft.com/office/powerpoint/2010/main" val="14365185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5781" y="117987"/>
            <a:ext cx="9498831" cy="634181"/>
          </a:xfrm>
        </p:spPr>
        <p:txBody>
          <a:bodyPr>
            <a:normAutofit fontScale="90000"/>
          </a:bodyPr>
          <a:lstStyle/>
          <a:p>
            <a:r>
              <a:rPr lang="en-IN" sz="4000" dirty="0" smtClean="0"/>
              <a:t>HISTORY !!</a:t>
            </a:r>
            <a:endParaRPr lang="en-IN" sz="4000" dirty="0"/>
          </a:p>
        </p:txBody>
      </p:sp>
      <p:pic>
        <p:nvPicPr>
          <p:cNvPr id="4" name="Content Placeholder 3"/>
          <p:cNvPicPr>
            <a:picLocks noGrp="1" noChangeAspect="1"/>
          </p:cNvPicPr>
          <p:nvPr>
            <p:ph idx="1"/>
          </p:nvPr>
        </p:nvPicPr>
        <p:blipFill rotWithShape="1">
          <a:blip r:embed="rId2"/>
          <a:srcRect l="33143" t="5205" r="33059" b="39516"/>
          <a:stretch/>
        </p:blipFill>
        <p:spPr>
          <a:xfrm>
            <a:off x="3420663" y="615626"/>
            <a:ext cx="6788243" cy="6242374"/>
          </a:xfrm>
          <a:prstGeom prst="rect">
            <a:avLst/>
          </a:prstGeom>
        </p:spPr>
      </p:pic>
    </p:spTree>
    <p:extLst>
      <p:ext uri="{BB962C8B-B14F-4D97-AF65-F5344CB8AC3E}">
        <p14:creationId xmlns:p14="http://schemas.microsoft.com/office/powerpoint/2010/main" val="3592284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rotWithShape="1">
          <a:blip r:embed="rId2"/>
          <a:srcRect l="34021" t="23551" r="33526" b="17116"/>
          <a:stretch/>
        </p:blipFill>
        <p:spPr>
          <a:xfrm>
            <a:off x="2592925" y="282676"/>
            <a:ext cx="6748358" cy="6575324"/>
          </a:xfrm>
          <a:prstGeom prst="rect">
            <a:avLst/>
          </a:prstGeom>
        </p:spPr>
      </p:pic>
    </p:spTree>
    <p:extLst>
      <p:ext uri="{BB962C8B-B14F-4D97-AF65-F5344CB8AC3E}">
        <p14:creationId xmlns:p14="http://schemas.microsoft.com/office/powerpoint/2010/main" val="8424496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rotWithShape="1">
          <a:blip r:embed="rId2"/>
          <a:srcRect l="33189" t="25113" r="32901" b="16726"/>
          <a:stretch/>
        </p:blipFill>
        <p:spPr>
          <a:xfrm>
            <a:off x="2182758" y="0"/>
            <a:ext cx="7502372" cy="6858000"/>
          </a:xfrm>
          <a:prstGeom prst="rect">
            <a:avLst/>
          </a:prstGeom>
        </p:spPr>
      </p:pic>
    </p:spTree>
    <p:extLst>
      <p:ext uri="{BB962C8B-B14F-4D97-AF65-F5344CB8AC3E}">
        <p14:creationId xmlns:p14="http://schemas.microsoft.com/office/powerpoint/2010/main" val="175571277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3569</TotalTime>
  <Words>1736</Words>
  <Application>Microsoft Office PowerPoint</Application>
  <PresentationFormat>Widescreen</PresentationFormat>
  <Paragraphs>510</Paragraphs>
  <Slides>68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Century Gothic</vt:lpstr>
      <vt:lpstr>Times New Roman</vt:lpstr>
      <vt:lpstr>Verdana</vt:lpstr>
      <vt:lpstr>Wingdings 3</vt:lpstr>
      <vt:lpstr>Wisp</vt:lpstr>
      <vt:lpstr>SRM Institute of Science and Technology   Advanced Programming Practice-18CSC207J  Unit 1</vt:lpstr>
      <vt:lpstr>Overview of the Unit</vt:lpstr>
      <vt:lpstr>Structured Programming Paradigm</vt:lpstr>
      <vt:lpstr>PowerPoint Presentation</vt:lpstr>
      <vt:lpstr>3. Object-Oriented Programming</vt:lpstr>
      <vt:lpstr>What is Programming Paradigm?</vt:lpstr>
      <vt:lpstr>HISTORY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Gallery of Giant, Ancient Computers</vt:lpstr>
      <vt:lpstr>PowerPoint Presentation</vt:lpstr>
      <vt:lpstr>PowerPoint Presentation</vt:lpstr>
      <vt:lpstr>PowerPoint Presentation</vt:lpstr>
      <vt:lpstr>PowerPoint Presentation</vt:lpstr>
      <vt:lpstr>John Mauchly and Dr Presper Eckert Jr looking at a portion of ENIAC, which they co-designed in 1946. (Credit: Hulton Archive/Getty Images)</vt:lpstr>
      <vt:lpstr>The ENIAC, the first electronic computer, being developed at the University of Pennsylvania, 1946. (Credit: Apic/Getty Images)</vt:lpstr>
      <vt:lpstr>Programmer Grace Hopper, who invented the first computer language compiler (which transferred mathematical code into machine code), also used gender stereotypes to encourage women to enter the field</vt:lpstr>
      <vt:lpstr> History of  programming languages</vt:lpstr>
      <vt:lpstr>MACHINE LANGUAGE </vt:lpstr>
      <vt:lpstr>ASSEMBLY LANGUAGE </vt:lpstr>
      <vt:lpstr>FORTRAN AND ALGEBRAIC NOTATION </vt:lpstr>
      <vt:lpstr>STRUCTURED ABSTRACTIONS AND  MACHINE INDEPENDENCE </vt:lpstr>
      <vt:lpstr>COMPUTATION WITHOUT THE VON NEUMANN ARCHITECTURE </vt:lpstr>
      <vt:lpstr> LANGUAGE CATEGORIES</vt:lpstr>
      <vt:lpstr> IMPORTANCE OF VARIOUS PROGRAMMING  CONCEPTS</vt:lpstr>
      <vt:lpstr>Structured Programming</vt:lpstr>
      <vt:lpstr>PowerPoint Presentation</vt:lpstr>
      <vt:lpstr>PowerPoint Presentation</vt:lpstr>
      <vt:lpstr> 2. Overview</vt:lpstr>
      <vt:lpstr>ADVANTAGES OF STRUCTURED PROGRAMMING   </vt:lpstr>
      <vt:lpstr>  </vt:lpstr>
      <vt:lpstr>Component </vt:lpstr>
      <vt:lpstr>PowerPoint Presentation</vt:lpstr>
      <vt:lpstr>PowerPoint Presentation</vt:lpstr>
      <vt:lpstr>PowerPoint Presentation</vt:lpstr>
      <vt:lpstr>3.2. Subroutine</vt:lpstr>
      <vt:lpstr>PowerPoint Presentation</vt:lpstr>
      <vt:lpstr>Block</vt:lpstr>
      <vt:lpstr>Control structure – sequence, selection ,iteration  and recursion. (example for Control structure) </vt:lpstr>
      <vt:lpstr>Note:</vt:lpstr>
      <vt:lpstr>Control Structure - DECISION MAKING (PYTHON )</vt:lpstr>
      <vt:lpstr>PowerPoint Presentation</vt:lpstr>
      <vt:lpstr>PowerPoint Presentation</vt:lpstr>
      <vt:lpstr>EXAMPLE : NESTED IF ELSE</vt:lpstr>
      <vt:lpstr>IF-ELIF-ELSE LADDER</vt:lpstr>
      <vt:lpstr>EXAMPLE</vt:lpstr>
      <vt:lpstr>PowerPoint Presentation</vt:lpstr>
      <vt:lpstr>Conditional Expression</vt:lpstr>
      <vt:lpstr>Iteration – Loops </vt:lpstr>
      <vt:lpstr>The while Loop </vt:lpstr>
      <vt:lpstr>The break Statement </vt:lpstr>
      <vt:lpstr>THE CONTINUE STATEMENT </vt:lpstr>
      <vt:lpstr> The else Statement </vt:lpstr>
      <vt:lpstr> For Loops </vt:lpstr>
      <vt:lpstr>Looping Through a String </vt:lpstr>
      <vt:lpstr>THE BREAK STATEMENT </vt:lpstr>
      <vt:lpstr>PowerPoint Presentation</vt:lpstr>
      <vt:lpstr> The range() Function </vt:lpstr>
      <vt:lpstr>PowerPoint Presentation</vt:lpstr>
      <vt:lpstr>PowerPoint Presentation</vt:lpstr>
      <vt:lpstr> Else in For Loop </vt:lpstr>
      <vt:lpstr>Nested Loops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Programming  TextBook: Shalom, Elad. A Review of Programming Paradigms Throughout the History: With a Suggestion Toward a Future Approach .</dc:title>
  <dc:creator>Dr.Prabhu</dc:creator>
  <cp:lastModifiedBy>Niveditha Sathiyamoorthy</cp:lastModifiedBy>
  <cp:revision>153</cp:revision>
  <dcterms:created xsi:type="dcterms:W3CDTF">2019-12-16T10:50:59Z</dcterms:created>
  <dcterms:modified xsi:type="dcterms:W3CDTF">2020-01-05T00:35:59Z</dcterms:modified>
</cp:coreProperties>
</file>