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9" r:id="rId14"/>
    <p:sldId id="267" r:id="rId15"/>
    <p:sldId id="268" r:id="rId16"/>
    <p:sldId id="266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DBAD20-D19B-447C-9EFE-8533E2D3540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7"/>
            <p14:sldId id="278"/>
            <p14:sldId id="279"/>
            <p14:sldId id="267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B1405-BDC0-48D9-8130-F3B58B3F4A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DFE91-4774-41FB-9F8D-F203491DEA3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DECLARATIVE</a:t>
          </a:r>
          <a:endParaRPr lang="en-US" dirty="0">
            <a:solidFill>
              <a:schemeClr val="tx1"/>
            </a:solidFill>
          </a:endParaRPr>
        </a:p>
      </dgm:t>
    </dgm:pt>
    <dgm:pt modelId="{42A4C265-92E9-4AE2-A4EC-B0A9E818B2E5}" type="parTrans" cxnId="{1B4685EE-5950-4E26-8BBA-70681A23F31D}">
      <dgm:prSet/>
      <dgm:spPr/>
      <dgm:t>
        <a:bodyPr/>
        <a:lstStyle/>
        <a:p>
          <a:endParaRPr lang="en-US"/>
        </a:p>
      </dgm:t>
    </dgm:pt>
    <dgm:pt modelId="{825918E6-C8C4-4C78-8DA5-88C8BC0F21CE}" type="sibTrans" cxnId="{1B4685EE-5950-4E26-8BBA-70681A23F31D}">
      <dgm:prSet/>
      <dgm:spPr/>
      <dgm:t>
        <a:bodyPr/>
        <a:lstStyle/>
        <a:p>
          <a:endParaRPr lang="en-US"/>
        </a:p>
      </dgm:t>
    </dgm:pt>
    <dgm:pt modelId="{4B26FA48-E56E-4C21-A088-139DB5DCB4D6}">
      <dgm:prSet phldrT="[Text]" custT="1"/>
      <dgm:spPr/>
      <dgm:t>
        <a:bodyPr/>
        <a:lstStyle/>
        <a:p>
          <a:r>
            <a:rPr lang="en-US" sz="4700" dirty="0" smtClean="0">
              <a:solidFill>
                <a:schemeClr val="tx1"/>
              </a:solidFill>
            </a:rPr>
            <a:t>FUNCTIONAL</a:t>
          </a:r>
        </a:p>
        <a:p>
          <a:r>
            <a:rPr lang="en-US" sz="4700" dirty="0" smtClean="0">
              <a:solidFill>
                <a:schemeClr val="tx1"/>
              </a:solidFill>
            </a:rPr>
            <a:t> </a:t>
          </a:r>
          <a:r>
            <a:rPr lang="en-US" sz="3600" dirty="0" smtClean="0">
              <a:solidFill>
                <a:schemeClr val="tx1"/>
              </a:solidFill>
            </a:rPr>
            <a:t>- Lambda calculus</a:t>
          </a:r>
        </a:p>
        <a:p>
          <a:r>
            <a:rPr lang="en-US" sz="3600" dirty="0" smtClean="0">
              <a:solidFill>
                <a:schemeClr val="tx1"/>
              </a:solidFill>
            </a:rPr>
            <a:t>- Lisp</a:t>
          </a:r>
          <a:endParaRPr lang="en-US" sz="3600" dirty="0">
            <a:solidFill>
              <a:schemeClr val="tx1"/>
            </a:solidFill>
          </a:endParaRPr>
        </a:p>
      </dgm:t>
    </dgm:pt>
    <dgm:pt modelId="{22B85276-61B1-44D3-9B0E-8215629BD582}" type="parTrans" cxnId="{5FBE9C3C-4EA5-4D3F-A11A-10A377F1251B}">
      <dgm:prSet/>
      <dgm:spPr/>
      <dgm:t>
        <a:bodyPr/>
        <a:lstStyle/>
        <a:p>
          <a:endParaRPr lang="en-US"/>
        </a:p>
      </dgm:t>
    </dgm:pt>
    <dgm:pt modelId="{60BFF91F-F41B-4D4A-B7BC-009AD7D94D22}" type="sibTrans" cxnId="{5FBE9C3C-4EA5-4D3F-A11A-10A377F1251B}">
      <dgm:prSet/>
      <dgm:spPr/>
      <dgm:t>
        <a:bodyPr/>
        <a:lstStyle/>
        <a:p>
          <a:endParaRPr lang="en-US"/>
        </a:p>
      </dgm:t>
    </dgm:pt>
    <dgm:pt modelId="{5DF92433-D668-41F4-A3CD-315E6BFF2CD8}">
      <dgm:prSet phldrT="[Text]" custT="1"/>
      <dgm:spPr/>
      <dgm:t>
        <a:bodyPr/>
        <a:lstStyle/>
        <a:p>
          <a:r>
            <a:rPr lang="en-US" sz="4700" dirty="0" smtClean="0">
              <a:solidFill>
                <a:schemeClr val="tx1"/>
              </a:solidFill>
            </a:rPr>
            <a:t>LOGIC</a:t>
          </a:r>
        </a:p>
        <a:p>
          <a:r>
            <a:rPr lang="en-US" sz="4700" dirty="0" smtClean="0">
              <a:solidFill>
                <a:schemeClr val="tx1"/>
              </a:solidFill>
            </a:rPr>
            <a:t>- </a:t>
          </a:r>
          <a:r>
            <a:rPr lang="en-US" sz="3600" dirty="0" smtClean="0">
              <a:solidFill>
                <a:schemeClr val="tx1"/>
              </a:solidFill>
            </a:rPr>
            <a:t>First Order Logic</a:t>
          </a:r>
        </a:p>
        <a:p>
          <a:r>
            <a:rPr lang="en-US" sz="3600" dirty="0" smtClean="0">
              <a:solidFill>
                <a:schemeClr val="tx1"/>
              </a:solidFill>
            </a:rPr>
            <a:t>- Prolog</a:t>
          </a:r>
          <a:endParaRPr lang="en-US" sz="4700" dirty="0">
            <a:solidFill>
              <a:schemeClr val="tx1"/>
            </a:solidFill>
          </a:endParaRPr>
        </a:p>
      </dgm:t>
    </dgm:pt>
    <dgm:pt modelId="{68716463-A5F9-42C5-98E0-7B938FD1C4E4}" type="parTrans" cxnId="{CEB03D4D-8356-444A-91F8-637B617920DB}">
      <dgm:prSet/>
      <dgm:spPr/>
      <dgm:t>
        <a:bodyPr/>
        <a:lstStyle/>
        <a:p>
          <a:endParaRPr lang="en-US"/>
        </a:p>
      </dgm:t>
    </dgm:pt>
    <dgm:pt modelId="{ADDA5ADB-BC61-4C6E-8748-F3EE5181FB84}" type="sibTrans" cxnId="{CEB03D4D-8356-444A-91F8-637B617920DB}">
      <dgm:prSet/>
      <dgm:spPr/>
      <dgm:t>
        <a:bodyPr/>
        <a:lstStyle/>
        <a:p>
          <a:endParaRPr lang="en-US"/>
        </a:p>
      </dgm:t>
    </dgm:pt>
    <dgm:pt modelId="{BBF33A17-688D-4C1C-A4D2-27EA3E215CA5}" type="pres">
      <dgm:prSet presAssocID="{9A6B1405-BDC0-48D9-8130-F3B58B3F4A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DF4969-930C-414F-BD3B-E74325BA1740}" type="pres">
      <dgm:prSet presAssocID="{8EBDFE91-4774-41FB-9F8D-F203491DEA3F}" presName="hierRoot1" presStyleCnt="0">
        <dgm:presLayoutVars>
          <dgm:hierBranch val="init"/>
        </dgm:presLayoutVars>
      </dgm:prSet>
      <dgm:spPr/>
    </dgm:pt>
    <dgm:pt modelId="{9B3E47E7-F35B-4755-B107-5060FBEE0CCE}" type="pres">
      <dgm:prSet presAssocID="{8EBDFE91-4774-41FB-9F8D-F203491DEA3F}" presName="rootComposite1" presStyleCnt="0"/>
      <dgm:spPr/>
    </dgm:pt>
    <dgm:pt modelId="{A2DDCB53-57CB-45DD-8BF6-CC1F0F9BF86C}" type="pres">
      <dgm:prSet presAssocID="{8EBDFE91-4774-41FB-9F8D-F203491DEA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59AFE-2568-42EE-B432-853098C294AA}" type="pres">
      <dgm:prSet presAssocID="{8EBDFE91-4774-41FB-9F8D-F203491DEA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477A95E-0009-40B4-BC77-DA7361AEE36B}" type="pres">
      <dgm:prSet presAssocID="{8EBDFE91-4774-41FB-9F8D-F203491DEA3F}" presName="hierChild2" presStyleCnt="0"/>
      <dgm:spPr/>
    </dgm:pt>
    <dgm:pt modelId="{8AC76BA7-DD31-40BF-9E92-EF44E9AEF99A}" type="pres">
      <dgm:prSet presAssocID="{22B85276-61B1-44D3-9B0E-8215629BD58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646A425-E9A9-4A9F-AC23-2D9F91FCC6DD}" type="pres">
      <dgm:prSet presAssocID="{4B26FA48-E56E-4C21-A088-139DB5DCB4D6}" presName="hierRoot2" presStyleCnt="0">
        <dgm:presLayoutVars>
          <dgm:hierBranch val="init"/>
        </dgm:presLayoutVars>
      </dgm:prSet>
      <dgm:spPr/>
    </dgm:pt>
    <dgm:pt modelId="{560AF216-1A1B-445D-BBA1-0B1FE6B0A2BB}" type="pres">
      <dgm:prSet presAssocID="{4B26FA48-E56E-4C21-A088-139DB5DCB4D6}" presName="rootComposite" presStyleCnt="0"/>
      <dgm:spPr/>
    </dgm:pt>
    <dgm:pt modelId="{7371F703-8D22-4B7E-9DC8-EB669371EBB6}" type="pres">
      <dgm:prSet presAssocID="{4B26FA48-E56E-4C21-A088-139DB5DCB4D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2AA286-C5F0-435E-A307-A96711469447}" type="pres">
      <dgm:prSet presAssocID="{4B26FA48-E56E-4C21-A088-139DB5DCB4D6}" presName="rootConnector" presStyleLbl="node2" presStyleIdx="0" presStyleCnt="2"/>
      <dgm:spPr/>
      <dgm:t>
        <a:bodyPr/>
        <a:lstStyle/>
        <a:p>
          <a:endParaRPr lang="en-US"/>
        </a:p>
      </dgm:t>
    </dgm:pt>
    <dgm:pt modelId="{067E99BD-2D36-4294-B62B-66E2055A089E}" type="pres">
      <dgm:prSet presAssocID="{4B26FA48-E56E-4C21-A088-139DB5DCB4D6}" presName="hierChild4" presStyleCnt="0"/>
      <dgm:spPr/>
    </dgm:pt>
    <dgm:pt modelId="{13E6AC0E-C302-47EA-8B83-6B0F1EB2E64F}" type="pres">
      <dgm:prSet presAssocID="{4B26FA48-E56E-4C21-A088-139DB5DCB4D6}" presName="hierChild5" presStyleCnt="0"/>
      <dgm:spPr/>
    </dgm:pt>
    <dgm:pt modelId="{54985883-8F5B-45CC-99B8-D8FA8BAFF8FF}" type="pres">
      <dgm:prSet presAssocID="{68716463-A5F9-42C5-98E0-7B938FD1C4E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6D579EE-3F27-44C9-A414-1324E396D702}" type="pres">
      <dgm:prSet presAssocID="{5DF92433-D668-41F4-A3CD-315E6BFF2CD8}" presName="hierRoot2" presStyleCnt="0">
        <dgm:presLayoutVars>
          <dgm:hierBranch val="init"/>
        </dgm:presLayoutVars>
      </dgm:prSet>
      <dgm:spPr/>
    </dgm:pt>
    <dgm:pt modelId="{53BBD2EB-5387-4C84-BE88-EE99024F8E5F}" type="pres">
      <dgm:prSet presAssocID="{5DF92433-D668-41F4-A3CD-315E6BFF2CD8}" presName="rootComposite" presStyleCnt="0"/>
      <dgm:spPr/>
    </dgm:pt>
    <dgm:pt modelId="{D00CE671-E6A1-4244-8D58-A85021A8C18F}" type="pres">
      <dgm:prSet presAssocID="{5DF92433-D668-41F4-A3CD-315E6BFF2CD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EC5E2D-BFAD-4E79-B71F-6D3AE8C633A1}" type="pres">
      <dgm:prSet presAssocID="{5DF92433-D668-41F4-A3CD-315E6BFF2CD8}" presName="rootConnector" presStyleLbl="node2" presStyleIdx="1" presStyleCnt="2"/>
      <dgm:spPr/>
      <dgm:t>
        <a:bodyPr/>
        <a:lstStyle/>
        <a:p>
          <a:endParaRPr lang="en-US"/>
        </a:p>
      </dgm:t>
    </dgm:pt>
    <dgm:pt modelId="{64E6B1F3-9BF2-4736-A682-C28405220C2C}" type="pres">
      <dgm:prSet presAssocID="{5DF92433-D668-41F4-A3CD-315E6BFF2CD8}" presName="hierChild4" presStyleCnt="0"/>
      <dgm:spPr/>
    </dgm:pt>
    <dgm:pt modelId="{80DC8D3C-D140-4A7A-A1CF-0F0FC4F1DE8E}" type="pres">
      <dgm:prSet presAssocID="{5DF92433-D668-41F4-A3CD-315E6BFF2CD8}" presName="hierChild5" presStyleCnt="0"/>
      <dgm:spPr/>
    </dgm:pt>
    <dgm:pt modelId="{590FFC1C-0F7A-4A4A-90C2-21CFFBB86D0D}" type="pres">
      <dgm:prSet presAssocID="{8EBDFE91-4774-41FB-9F8D-F203491DEA3F}" presName="hierChild3" presStyleCnt="0"/>
      <dgm:spPr/>
    </dgm:pt>
  </dgm:ptLst>
  <dgm:cxnLst>
    <dgm:cxn modelId="{5E1338EC-66D2-4222-B9FD-E58AD4AE3A3E}" type="presOf" srcId="{5DF92433-D668-41F4-A3CD-315E6BFF2CD8}" destId="{D00CE671-E6A1-4244-8D58-A85021A8C18F}" srcOrd="0" destOrd="0" presId="urn:microsoft.com/office/officeart/2005/8/layout/orgChart1"/>
    <dgm:cxn modelId="{14A91B19-38E9-4FE3-9DCB-BF6278D493AD}" type="presOf" srcId="{5DF92433-D668-41F4-A3CD-315E6BFF2CD8}" destId="{00EC5E2D-BFAD-4E79-B71F-6D3AE8C633A1}" srcOrd="1" destOrd="0" presId="urn:microsoft.com/office/officeart/2005/8/layout/orgChart1"/>
    <dgm:cxn modelId="{85432C8C-DF87-4FE3-9DB2-9C37797C303E}" type="presOf" srcId="{4B26FA48-E56E-4C21-A088-139DB5DCB4D6}" destId="{F92AA286-C5F0-435E-A307-A96711469447}" srcOrd="1" destOrd="0" presId="urn:microsoft.com/office/officeart/2005/8/layout/orgChart1"/>
    <dgm:cxn modelId="{D0EF0668-B067-47EE-9B3C-DF462C353E5F}" type="presOf" srcId="{68716463-A5F9-42C5-98E0-7B938FD1C4E4}" destId="{54985883-8F5B-45CC-99B8-D8FA8BAFF8FF}" srcOrd="0" destOrd="0" presId="urn:microsoft.com/office/officeart/2005/8/layout/orgChart1"/>
    <dgm:cxn modelId="{5D5E11C5-A9CA-4DC0-A89D-2BDE73C33A01}" type="presOf" srcId="{8EBDFE91-4774-41FB-9F8D-F203491DEA3F}" destId="{F9E59AFE-2568-42EE-B432-853098C294AA}" srcOrd="1" destOrd="0" presId="urn:microsoft.com/office/officeart/2005/8/layout/orgChart1"/>
    <dgm:cxn modelId="{5FBE9C3C-4EA5-4D3F-A11A-10A377F1251B}" srcId="{8EBDFE91-4774-41FB-9F8D-F203491DEA3F}" destId="{4B26FA48-E56E-4C21-A088-139DB5DCB4D6}" srcOrd="0" destOrd="0" parTransId="{22B85276-61B1-44D3-9B0E-8215629BD582}" sibTransId="{60BFF91F-F41B-4D4A-B7BC-009AD7D94D22}"/>
    <dgm:cxn modelId="{019A43DD-A0C0-4DBF-95B6-7379116F39D5}" type="presOf" srcId="{4B26FA48-E56E-4C21-A088-139DB5DCB4D6}" destId="{7371F703-8D22-4B7E-9DC8-EB669371EBB6}" srcOrd="0" destOrd="0" presId="urn:microsoft.com/office/officeart/2005/8/layout/orgChart1"/>
    <dgm:cxn modelId="{1B4685EE-5950-4E26-8BBA-70681A23F31D}" srcId="{9A6B1405-BDC0-48D9-8130-F3B58B3F4A9E}" destId="{8EBDFE91-4774-41FB-9F8D-F203491DEA3F}" srcOrd="0" destOrd="0" parTransId="{42A4C265-92E9-4AE2-A4EC-B0A9E818B2E5}" sibTransId="{825918E6-C8C4-4C78-8DA5-88C8BC0F21CE}"/>
    <dgm:cxn modelId="{84E7ACB3-9D08-488C-922D-BC11F4D2A1B0}" type="presOf" srcId="{9A6B1405-BDC0-48D9-8130-F3B58B3F4A9E}" destId="{BBF33A17-688D-4C1C-A4D2-27EA3E215CA5}" srcOrd="0" destOrd="0" presId="urn:microsoft.com/office/officeart/2005/8/layout/orgChart1"/>
    <dgm:cxn modelId="{CEB03D4D-8356-444A-91F8-637B617920DB}" srcId="{8EBDFE91-4774-41FB-9F8D-F203491DEA3F}" destId="{5DF92433-D668-41F4-A3CD-315E6BFF2CD8}" srcOrd="1" destOrd="0" parTransId="{68716463-A5F9-42C5-98E0-7B938FD1C4E4}" sibTransId="{ADDA5ADB-BC61-4C6E-8748-F3EE5181FB84}"/>
    <dgm:cxn modelId="{FABB1363-5112-4FCA-A8EC-EBA88BDD4BF2}" type="presOf" srcId="{22B85276-61B1-44D3-9B0E-8215629BD582}" destId="{8AC76BA7-DD31-40BF-9E92-EF44E9AEF99A}" srcOrd="0" destOrd="0" presId="urn:microsoft.com/office/officeart/2005/8/layout/orgChart1"/>
    <dgm:cxn modelId="{D4DC04DF-41CE-4F55-ADF9-58F311695EFD}" type="presOf" srcId="{8EBDFE91-4774-41FB-9F8D-F203491DEA3F}" destId="{A2DDCB53-57CB-45DD-8BF6-CC1F0F9BF86C}" srcOrd="0" destOrd="0" presId="urn:microsoft.com/office/officeart/2005/8/layout/orgChart1"/>
    <dgm:cxn modelId="{C0AE9B36-5806-4EA3-9BF1-D8F5AC04FC3D}" type="presParOf" srcId="{BBF33A17-688D-4C1C-A4D2-27EA3E215CA5}" destId="{F1DF4969-930C-414F-BD3B-E74325BA1740}" srcOrd="0" destOrd="0" presId="urn:microsoft.com/office/officeart/2005/8/layout/orgChart1"/>
    <dgm:cxn modelId="{6D60F6B5-6C83-4688-9DA4-59C47C4E9BFF}" type="presParOf" srcId="{F1DF4969-930C-414F-BD3B-E74325BA1740}" destId="{9B3E47E7-F35B-4755-B107-5060FBEE0CCE}" srcOrd="0" destOrd="0" presId="urn:microsoft.com/office/officeart/2005/8/layout/orgChart1"/>
    <dgm:cxn modelId="{E18A160E-0414-4D59-BB32-EB7824568E31}" type="presParOf" srcId="{9B3E47E7-F35B-4755-B107-5060FBEE0CCE}" destId="{A2DDCB53-57CB-45DD-8BF6-CC1F0F9BF86C}" srcOrd="0" destOrd="0" presId="urn:microsoft.com/office/officeart/2005/8/layout/orgChart1"/>
    <dgm:cxn modelId="{3765D7D0-7630-4051-B64B-F28BCFEA22E1}" type="presParOf" srcId="{9B3E47E7-F35B-4755-B107-5060FBEE0CCE}" destId="{F9E59AFE-2568-42EE-B432-853098C294AA}" srcOrd="1" destOrd="0" presId="urn:microsoft.com/office/officeart/2005/8/layout/orgChart1"/>
    <dgm:cxn modelId="{6A725214-AEF2-4BF2-8847-6DC946F01284}" type="presParOf" srcId="{F1DF4969-930C-414F-BD3B-E74325BA1740}" destId="{C477A95E-0009-40B4-BC77-DA7361AEE36B}" srcOrd="1" destOrd="0" presId="urn:microsoft.com/office/officeart/2005/8/layout/orgChart1"/>
    <dgm:cxn modelId="{CF070DA6-3CCB-4BDA-AD7F-303E735DB28C}" type="presParOf" srcId="{C477A95E-0009-40B4-BC77-DA7361AEE36B}" destId="{8AC76BA7-DD31-40BF-9E92-EF44E9AEF99A}" srcOrd="0" destOrd="0" presId="urn:microsoft.com/office/officeart/2005/8/layout/orgChart1"/>
    <dgm:cxn modelId="{1D3C9638-54BF-47DD-B68E-D646626D6E9F}" type="presParOf" srcId="{C477A95E-0009-40B4-BC77-DA7361AEE36B}" destId="{7646A425-E9A9-4A9F-AC23-2D9F91FCC6DD}" srcOrd="1" destOrd="0" presId="urn:microsoft.com/office/officeart/2005/8/layout/orgChart1"/>
    <dgm:cxn modelId="{4B6BDB57-3D3E-4F22-8CE0-E26F59CF1A1E}" type="presParOf" srcId="{7646A425-E9A9-4A9F-AC23-2D9F91FCC6DD}" destId="{560AF216-1A1B-445D-BBA1-0B1FE6B0A2BB}" srcOrd="0" destOrd="0" presId="urn:microsoft.com/office/officeart/2005/8/layout/orgChart1"/>
    <dgm:cxn modelId="{FBF30964-E6F6-4C12-81ED-2A624A09D290}" type="presParOf" srcId="{560AF216-1A1B-445D-BBA1-0B1FE6B0A2BB}" destId="{7371F703-8D22-4B7E-9DC8-EB669371EBB6}" srcOrd="0" destOrd="0" presId="urn:microsoft.com/office/officeart/2005/8/layout/orgChart1"/>
    <dgm:cxn modelId="{5EFF99B8-6DA4-48FE-8714-87FB08CE4CB6}" type="presParOf" srcId="{560AF216-1A1B-445D-BBA1-0B1FE6B0A2BB}" destId="{F92AA286-C5F0-435E-A307-A96711469447}" srcOrd="1" destOrd="0" presId="urn:microsoft.com/office/officeart/2005/8/layout/orgChart1"/>
    <dgm:cxn modelId="{2AB6F258-5D37-4118-99F1-4EA3AD08BDE2}" type="presParOf" srcId="{7646A425-E9A9-4A9F-AC23-2D9F91FCC6DD}" destId="{067E99BD-2D36-4294-B62B-66E2055A089E}" srcOrd="1" destOrd="0" presId="urn:microsoft.com/office/officeart/2005/8/layout/orgChart1"/>
    <dgm:cxn modelId="{D0B0AA5A-C789-44DF-ACB1-5C0958519A62}" type="presParOf" srcId="{7646A425-E9A9-4A9F-AC23-2D9F91FCC6DD}" destId="{13E6AC0E-C302-47EA-8B83-6B0F1EB2E64F}" srcOrd="2" destOrd="0" presId="urn:microsoft.com/office/officeart/2005/8/layout/orgChart1"/>
    <dgm:cxn modelId="{03245A16-BF2F-48C5-98DE-36AA64A232EC}" type="presParOf" srcId="{C477A95E-0009-40B4-BC77-DA7361AEE36B}" destId="{54985883-8F5B-45CC-99B8-D8FA8BAFF8FF}" srcOrd="2" destOrd="0" presId="urn:microsoft.com/office/officeart/2005/8/layout/orgChart1"/>
    <dgm:cxn modelId="{5739BC52-0690-44B0-8D28-AE84D056A637}" type="presParOf" srcId="{C477A95E-0009-40B4-BC77-DA7361AEE36B}" destId="{D6D579EE-3F27-44C9-A414-1324E396D702}" srcOrd="3" destOrd="0" presId="urn:microsoft.com/office/officeart/2005/8/layout/orgChart1"/>
    <dgm:cxn modelId="{EA1D8CF9-5BDD-4691-8261-D392DF492DF2}" type="presParOf" srcId="{D6D579EE-3F27-44C9-A414-1324E396D702}" destId="{53BBD2EB-5387-4C84-BE88-EE99024F8E5F}" srcOrd="0" destOrd="0" presId="urn:microsoft.com/office/officeart/2005/8/layout/orgChart1"/>
    <dgm:cxn modelId="{093D96D7-6E6C-4C62-A0E0-03F7C53F4E65}" type="presParOf" srcId="{53BBD2EB-5387-4C84-BE88-EE99024F8E5F}" destId="{D00CE671-E6A1-4244-8D58-A85021A8C18F}" srcOrd="0" destOrd="0" presId="urn:microsoft.com/office/officeart/2005/8/layout/orgChart1"/>
    <dgm:cxn modelId="{DA5E327B-DBC4-41B6-A064-E406E8849974}" type="presParOf" srcId="{53BBD2EB-5387-4C84-BE88-EE99024F8E5F}" destId="{00EC5E2D-BFAD-4E79-B71F-6D3AE8C633A1}" srcOrd="1" destOrd="0" presId="urn:microsoft.com/office/officeart/2005/8/layout/orgChart1"/>
    <dgm:cxn modelId="{740456AB-4A76-43C8-9403-A02596468086}" type="presParOf" srcId="{D6D579EE-3F27-44C9-A414-1324E396D702}" destId="{64E6B1F3-9BF2-4736-A682-C28405220C2C}" srcOrd="1" destOrd="0" presId="urn:microsoft.com/office/officeart/2005/8/layout/orgChart1"/>
    <dgm:cxn modelId="{F7CEFFED-392B-45C7-942F-FA474EBA1E76}" type="presParOf" srcId="{D6D579EE-3F27-44C9-A414-1324E396D702}" destId="{80DC8D3C-D140-4A7A-A1CF-0F0FC4F1DE8E}" srcOrd="2" destOrd="0" presId="urn:microsoft.com/office/officeart/2005/8/layout/orgChart1"/>
    <dgm:cxn modelId="{7B792275-CBDA-4B39-ABB5-EDA1372D18ED}" type="presParOf" srcId="{F1DF4969-930C-414F-BD3B-E74325BA1740}" destId="{590FFC1C-0F7A-4A4A-90C2-21CFFBB86D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85883-8F5B-45CC-99B8-D8FA8BAFF8FF}">
      <dsp:nvSpPr>
        <dsp:cNvPr id="0" name=""/>
        <dsp:cNvSpPr/>
      </dsp:nvSpPr>
      <dsp:spPr>
        <a:xfrm>
          <a:off x="5515769" y="2133758"/>
          <a:ext cx="2578547" cy="895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516"/>
              </a:lnTo>
              <a:lnTo>
                <a:pt x="2578547" y="447516"/>
              </a:lnTo>
              <a:lnTo>
                <a:pt x="2578547" y="895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76BA7-DD31-40BF-9E92-EF44E9AEF99A}">
      <dsp:nvSpPr>
        <dsp:cNvPr id="0" name=""/>
        <dsp:cNvSpPr/>
      </dsp:nvSpPr>
      <dsp:spPr>
        <a:xfrm>
          <a:off x="2937221" y="2133758"/>
          <a:ext cx="2578547" cy="895033"/>
        </a:xfrm>
        <a:custGeom>
          <a:avLst/>
          <a:gdLst/>
          <a:ahLst/>
          <a:cxnLst/>
          <a:rect l="0" t="0" r="0" b="0"/>
          <a:pathLst>
            <a:path>
              <a:moveTo>
                <a:pt x="2578547" y="0"/>
              </a:moveTo>
              <a:lnTo>
                <a:pt x="2578547" y="447516"/>
              </a:lnTo>
              <a:lnTo>
                <a:pt x="0" y="447516"/>
              </a:lnTo>
              <a:lnTo>
                <a:pt x="0" y="8950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DCB53-57CB-45DD-8BF6-CC1F0F9BF86C}">
      <dsp:nvSpPr>
        <dsp:cNvPr id="0" name=""/>
        <dsp:cNvSpPr/>
      </dsp:nvSpPr>
      <dsp:spPr>
        <a:xfrm>
          <a:off x="3384737" y="2727"/>
          <a:ext cx="4262062" cy="2131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tx1"/>
              </a:solidFill>
            </a:rPr>
            <a:t>DECLARATIVE</a:t>
          </a:r>
          <a:endParaRPr lang="en-US" sz="4800" kern="1200" dirty="0">
            <a:solidFill>
              <a:schemeClr val="tx1"/>
            </a:solidFill>
          </a:endParaRPr>
        </a:p>
      </dsp:txBody>
      <dsp:txXfrm>
        <a:off x="3384737" y="2727"/>
        <a:ext cx="4262062" cy="2131031"/>
      </dsp:txXfrm>
    </dsp:sp>
    <dsp:sp modelId="{7371F703-8D22-4B7E-9DC8-EB669371EBB6}">
      <dsp:nvSpPr>
        <dsp:cNvPr id="0" name=""/>
        <dsp:cNvSpPr/>
      </dsp:nvSpPr>
      <dsp:spPr>
        <a:xfrm>
          <a:off x="806189" y="3028791"/>
          <a:ext cx="4262062" cy="2131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solidFill>
                <a:schemeClr val="tx1"/>
              </a:solidFill>
            </a:rPr>
            <a:t>FUNCTIONAL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solidFill>
                <a:schemeClr val="tx1"/>
              </a:solidFill>
            </a:rPr>
            <a:t> </a:t>
          </a:r>
          <a:r>
            <a:rPr lang="en-US" sz="3600" kern="1200" dirty="0" smtClean="0">
              <a:solidFill>
                <a:schemeClr val="tx1"/>
              </a:solidFill>
            </a:rPr>
            <a:t>- Lambda calculus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- Lisp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806189" y="3028791"/>
        <a:ext cx="4262062" cy="2131031"/>
      </dsp:txXfrm>
    </dsp:sp>
    <dsp:sp modelId="{D00CE671-E6A1-4244-8D58-A85021A8C18F}">
      <dsp:nvSpPr>
        <dsp:cNvPr id="0" name=""/>
        <dsp:cNvSpPr/>
      </dsp:nvSpPr>
      <dsp:spPr>
        <a:xfrm>
          <a:off x="5963285" y="3028791"/>
          <a:ext cx="4262062" cy="2131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solidFill>
                <a:schemeClr val="tx1"/>
              </a:solidFill>
            </a:rPr>
            <a:t>LOGIC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solidFill>
                <a:schemeClr val="tx1"/>
              </a:solidFill>
            </a:rPr>
            <a:t>- </a:t>
          </a:r>
          <a:r>
            <a:rPr lang="en-US" sz="3600" kern="1200" dirty="0" smtClean="0">
              <a:solidFill>
                <a:schemeClr val="tx1"/>
              </a:solidFill>
            </a:rPr>
            <a:t>First Order Logic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- Prolog</a:t>
          </a:r>
          <a:endParaRPr lang="en-US" sz="4700" kern="1200" dirty="0">
            <a:solidFill>
              <a:schemeClr val="tx1"/>
            </a:solidFill>
          </a:endParaRPr>
        </a:p>
      </dsp:txBody>
      <dsp:txXfrm>
        <a:off x="5963285" y="3028791"/>
        <a:ext cx="4262062" cy="2131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67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0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6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81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4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3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77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8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648F4C-8759-4F75-AA7E-701E5049F87B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223FD5-860F-43A8-910E-2C440C6FF5D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3861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DECLARATIVE PROGRAMMING PARADIGM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 items describing how to get the bucket and one on what the process 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7" y="591828"/>
            <a:ext cx="11090249" cy="579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– DATA TYPES</a:t>
            </a:r>
            <a:endParaRPr lang="en-IN" dirty="0"/>
          </a:p>
        </p:txBody>
      </p:sp>
      <p:pic>
        <p:nvPicPr>
          <p:cNvPr id="3074" name="Picture 2" descr="sql data typ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9409" r="8299" b="13373"/>
          <a:stretch/>
        </p:blipFill>
        <p:spPr bwMode="auto">
          <a:xfrm>
            <a:off x="929147" y="1666567"/>
            <a:ext cx="9438969" cy="47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8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463" y="466367"/>
            <a:ext cx="6400304" cy="59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9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1" y="720786"/>
            <a:ext cx="11030390" cy="47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8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dirty="0"/>
              <a:t>	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8" y="1238863"/>
            <a:ext cx="12021701" cy="46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368708"/>
            <a:ext cx="10466437" cy="8701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of The Most Important SQL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Autofit/>
          </a:bodyPr>
          <a:lstStyle/>
          <a:p>
            <a:r>
              <a:rPr lang="en-IN" sz="2400" b="1" dirty="0"/>
              <a:t>SELECT</a:t>
            </a:r>
            <a:r>
              <a:rPr lang="en-IN" sz="2400" dirty="0"/>
              <a:t> - extracts data from a database</a:t>
            </a:r>
          </a:p>
          <a:p>
            <a:r>
              <a:rPr lang="en-IN" sz="2400" b="1" dirty="0"/>
              <a:t>UPDATE</a:t>
            </a:r>
            <a:r>
              <a:rPr lang="en-IN" sz="2400" dirty="0"/>
              <a:t> - updates data in a database</a:t>
            </a:r>
          </a:p>
          <a:p>
            <a:r>
              <a:rPr lang="en-IN" sz="2400" b="1" dirty="0"/>
              <a:t>DELETE</a:t>
            </a:r>
            <a:r>
              <a:rPr lang="en-IN" sz="2400" dirty="0"/>
              <a:t> - deletes data from a database</a:t>
            </a:r>
          </a:p>
          <a:p>
            <a:r>
              <a:rPr lang="en-IN" sz="2400" b="1" dirty="0"/>
              <a:t>INSERT INTO</a:t>
            </a:r>
            <a:r>
              <a:rPr lang="en-IN" sz="2400" dirty="0"/>
              <a:t> - inserts new data into a database</a:t>
            </a:r>
          </a:p>
          <a:p>
            <a:r>
              <a:rPr lang="en-IN" sz="2400" b="1" dirty="0"/>
              <a:t>CREATE DATABASE</a:t>
            </a:r>
            <a:r>
              <a:rPr lang="en-IN" sz="2400" dirty="0"/>
              <a:t> - creates a new database</a:t>
            </a:r>
          </a:p>
          <a:p>
            <a:r>
              <a:rPr lang="en-IN" sz="2400" b="1" dirty="0"/>
              <a:t>ALTER DATABASE</a:t>
            </a:r>
            <a:r>
              <a:rPr lang="en-IN" sz="2400" dirty="0"/>
              <a:t> - modifies a database</a:t>
            </a:r>
          </a:p>
          <a:p>
            <a:r>
              <a:rPr lang="en-IN" sz="2400" b="1" dirty="0"/>
              <a:t>CREATE TABLE</a:t>
            </a:r>
            <a:r>
              <a:rPr lang="en-IN" sz="2400" dirty="0"/>
              <a:t> - creates a new table</a:t>
            </a:r>
          </a:p>
          <a:p>
            <a:r>
              <a:rPr lang="en-IN" sz="2400" b="1" dirty="0"/>
              <a:t>ALTER TABLE</a:t>
            </a:r>
            <a:r>
              <a:rPr lang="en-IN" sz="2400" dirty="0"/>
              <a:t> - modifies a table</a:t>
            </a:r>
          </a:p>
          <a:p>
            <a:r>
              <a:rPr lang="en-IN" sz="2400" b="1" dirty="0"/>
              <a:t>DROP TABLE</a:t>
            </a:r>
            <a:r>
              <a:rPr lang="en-IN" sz="2400" dirty="0"/>
              <a:t> - deletes a table</a:t>
            </a:r>
          </a:p>
          <a:p>
            <a:r>
              <a:rPr lang="en-IN" sz="2400" b="1" dirty="0"/>
              <a:t>CREATE INDEX</a:t>
            </a:r>
            <a:r>
              <a:rPr lang="en-IN" sz="2400" dirty="0"/>
              <a:t> - creates an index (search key)</a:t>
            </a:r>
          </a:p>
          <a:p>
            <a:r>
              <a:rPr lang="en-IN" sz="2400" b="1" dirty="0"/>
              <a:t>DROP INDEX</a:t>
            </a:r>
            <a:r>
              <a:rPr lang="en-IN" sz="2400" dirty="0"/>
              <a:t> - deletes an </a:t>
            </a:r>
            <a:r>
              <a:rPr lang="en-IN" sz="2400" dirty="0" smtClean="0"/>
              <a:t>index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000" dirty="0" smtClean="0"/>
              <a:t>	</a:t>
            </a:r>
            <a:endParaRPr lang="en-US" sz="2400" dirty="0" smtClean="0"/>
          </a:p>
          <a:p>
            <a:pPr>
              <a:lnSpc>
                <a:spcPct val="160000"/>
              </a:lnSpc>
            </a:pP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SQL EXAMPLES – INSERT INTO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50" y="1238863"/>
            <a:ext cx="11311797" cy="4675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20" y="3406877"/>
            <a:ext cx="7035722" cy="6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dirty="0"/>
              <a:t>	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5" y="192074"/>
            <a:ext cx="8233547" cy="6547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00" y="368708"/>
            <a:ext cx="6242166" cy="17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WHERE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	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5" y="1327353"/>
            <a:ext cx="10767934" cy="941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47" y="3020982"/>
            <a:ext cx="10147030" cy="18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ORDER BY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37" y="1515381"/>
            <a:ext cx="11033519" cy="8886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595" y="2529346"/>
            <a:ext cx="10980739" cy="32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179277" cy="51619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Declarative</a:t>
            </a:r>
            <a:r>
              <a:rPr lang="en-US" sz="2800" dirty="0"/>
              <a:t>	programming	is	a	</a:t>
            </a:r>
            <a:r>
              <a:rPr lang="en-US" sz="2800" dirty="0" smtClean="0"/>
              <a:t>programming paradigm that expresses the </a:t>
            </a:r>
            <a:r>
              <a:rPr lang="en-US" sz="2800" b="1" dirty="0" smtClean="0">
                <a:solidFill>
                  <a:srgbClr val="FF0000"/>
                </a:solidFill>
              </a:rPr>
              <a:t>logic </a:t>
            </a:r>
            <a:r>
              <a:rPr lang="en-US" sz="2800" b="1" dirty="0">
                <a:solidFill>
                  <a:srgbClr val="FF0000"/>
                </a:solidFill>
              </a:rPr>
              <a:t>of	</a:t>
            </a:r>
            <a:r>
              <a:rPr lang="en-US" sz="2800" b="1" dirty="0" smtClean="0">
                <a:solidFill>
                  <a:srgbClr val="FF0000"/>
                </a:solidFill>
              </a:rPr>
              <a:t>a computation </a:t>
            </a:r>
            <a:r>
              <a:rPr lang="en-US" sz="2800" dirty="0" smtClean="0"/>
              <a:t>without</a:t>
            </a:r>
            <a:r>
              <a:rPr lang="en-US" sz="2800" dirty="0"/>
              <a:t>	</a:t>
            </a:r>
            <a:r>
              <a:rPr lang="en-US" sz="2800" dirty="0" smtClean="0"/>
              <a:t>describing its</a:t>
            </a:r>
            <a:r>
              <a:rPr lang="en-US" sz="2800" dirty="0"/>
              <a:t>	</a:t>
            </a:r>
            <a:r>
              <a:rPr lang="en-US" sz="2800" dirty="0" smtClean="0"/>
              <a:t>control flow.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This	</a:t>
            </a:r>
            <a:r>
              <a:rPr lang="en-US" sz="2800" dirty="0" smtClean="0"/>
              <a:t> paradigm</a:t>
            </a:r>
            <a:r>
              <a:rPr lang="en-US" sz="2800" dirty="0"/>
              <a:t>	often	considers	programs	as	</a:t>
            </a:r>
            <a:r>
              <a:rPr lang="en-US" sz="2800" dirty="0" smtClean="0"/>
              <a:t>theories of</a:t>
            </a:r>
            <a:r>
              <a:rPr lang="en-US" sz="2800" dirty="0"/>
              <a:t>	</a:t>
            </a: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formal</a:t>
            </a:r>
            <a:r>
              <a:rPr lang="en-US" sz="2800" b="1" dirty="0">
                <a:solidFill>
                  <a:srgbClr val="FF0000"/>
                </a:solidFill>
              </a:rPr>
              <a:t>	logic</a:t>
            </a:r>
            <a:r>
              <a:rPr lang="en-US" sz="2800" dirty="0"/>
              <a:t>,	and computations	</a:t>
            </a:r>
            <a:r>
              <a:rPr lang="en-US" sz="2800" dirty="0" smtClean="0"/>
              <a:t>as deductions</a:t>
            </a:r>
            <a:r>
              <a:rPr lang="en-US" sz="2800" dirty="0"/>
              <a:t>	in	</a:t>
            </a:r>
            <a:r>
              <a:rPr lang="en-US" sz="2800" dirty="0" smtClean="0"/>
              <a:t>that logic space.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Declarative	programming	is	often	defined	</a:t>
            </a:r>
            <a:r>
              <a:rPr lang="en-US" sz="2800" dirty="0" smtClean="0"/>
              <a:t>as any style of programming that</a:t>
            </a:r>
            <a:r>
              <a:rPr lang="en-US" sz="2800" dirty="0"/>
              <a:t>	is </a:t>
            </a:r>
            <a:r>
              <a:rPr lang="en-US" sz="2800" b="1" dirty="0" smtClean="0">
                <a:solidFill>
                  <a:srgbClr val="FF0000"/>
                </a:solidFill>
              </a:rPr>
              <a:t>not	imperative</a:t>
            </a:r>
            <a:r>
              <a:rPr lang="en-US" sz="28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Common declarative</a:t>
            </a:r>
            <a:r>
              <a:rPr lang="en-US" sz="2800" dirty="0"/>
              <a:t>	</a:t>
            </a:r>
            <a:r>
              <a:rPr lang="en-US" sz="2800" dirty="0" smtClean="0"/>
              <a:t> languages</a:t>
            </a:r>
            <a:r>
              <a:rPr lang="en-US" sz="2800" dirty="0"/>
              <a:t>	include	those </a:t>
            </a:r>
            <a:r>
              <a:rPr lang="en-US" sz="2800" dirty="0" smtClean="0"/>
              <a:t>of database </a:t>
            </a:r>
            <a:r>
              <a:rPr lang="en-US" sz="2800" b="1" dirty="0" smtClean="0">
                <a:solidFill>
                  <a:srgbClr val="FF0000"/>
                </a:solidFill>
              </a:rPr>
              <a:t>query languages </a:t>
            </a:r>
            <a:r>
              <a:rPr lang="en-US" sz="2800" dirty="0" smtClean="0"/>
              <a:t>(SQL), </a:t>
            </a:r>
            <a:r>
              <a:rPr lang="en-US" sz="2800" b="1" dirty="0" smtClean="0">
                <a:solidFill>
                  <a:srgbClr val="FF0000"/>
                </a:solidFill>
              </a:rPr>
              <a:t>logic</a:t>
            </a:r>
            <a:r>
              <a:rPr lang="en-US" sz="2800" b="1" dirty="0">
                <a:solidFill>
                  <a:srgbClr val="FF0000"/>
                </a:solidFill>
              </a:rPr>
              <a:t>	programming,	functional </a:t>
            </a:r>
            <a:r>
              <a:rPr lang="en-US" sz="2800" b="1" dirty="0" smtClean="0">
                <a:solidFill>
                  <a:srgbClr val="FF0000"/>
                </a:solidFill>
              </a:rPr>
              <a:t>programming</a:t>
            </a:r>
            <a:r>
              <a:rPr lang="en-US" sz="2800" dirty="0" smtClean="0"/>
              <a:t>, etc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70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UPDATE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dirty="0"/>
              <a:t>	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3" y="1402408"/>
            <a:ext cx="10686016" cy="2137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29" y="3539612"/>
            <a:ext cx="9323105" cy="26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DELETE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94" y="1734586"/>
            <a:ext cx="11100619" cy="1089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4" y="2946434"/>
            <a:ext cx="11106941" cy="27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ALTER – ADD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200" dirty="0" smtClean="0"/>
              <a:t>A</a:t>
            </a:r>
            <a:r>
              <a:rPr lang="en-US" sz="3200" dirty="0"/>
              <a:t>	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1238862"/>
            <a:ext cx="11134169" cy="2035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2" y="3550990"/>
            <a:ext cx="11353001" cy="25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ALTER – DELETE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	</a:t>
            </a:r>
            <a:endParaRPr lang="en-US" sz="3200" dirty="0" smtClean="0"/>
          </a:p>
          <a:p>
            <a:pPr>
              <a:lnSpc>
                <a:spcPct val="160000"/>
              </a:lnSpc>
            </a:pP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2800" dirty="0" smtClean="0"/>
              <a:t>In SQLite V3.20.1 </a:t>
            </a:r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is not possible to rename a column, remove a column, or add or remove constraints from a table.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03" y="1991032"/>
            <a:ext cx="8301167" cy="21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MARKUP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Many	markup	languages	such	as	HTML,	MXML,	XAML	are	</a:t>
            </a:r>
            <a:r>
              <a:rPr lang="en-US" sz="3200" dirty="0" smtClean="0"/>
              <a:t>often declarative</a:t>
            </a:r>
            <a:r>
              <a:rPr lang="en-US" sz="3200" dirty="0"/>
              <a:t>. </a:t>
            </a:r>
            <a:endParaRPr lang="en-US" sz="3200" dirty="0" smtClean="0"/>
          </a:p>
          <a:p>
            <a:pPr>
              <a:lnSpc>
                <a:spcPct val="160000"/>
              </a:lnSpc>
            </a:pPr>
            <a:r>
              <a:rPr lang="en-US" sz="3200" dirty="0"/>
              <a:t>XAML	(Extensible	Application	Markup	Language)	is	a	</a:t>
            </a:r>
            <a:r>
              <a:rPr lang="en-US" sz="3200" dirty="0" smtClean="0"/>
              <a:t>declarative XML-based </a:t>
            </a:r>
            <a:r>
              <a:rPr lang="en-US" sz="3200" dirty="0"/>
              <a:t>language	that	is	used	for	initializing	</a:t>
            </a:r>
            <a:r>
              <a:rPr lang="en-US" sz="3200" dirty="0" smtClean="0"/>
              <a:t> structured</a:t>
            </a:r>
            <a:r>
              <a:rPr lang="en-US" sz="3200" dirty="0"/>
              <a:t>	</a:t>
            </a:r>
            <a:r>
              <a:rPr lang="en-US" sz="3200" dirty="0" smtClean="0"/>
              <a:t>values and</a:t>
            </a:r>
            <a:r>
              <a:rPr lang="en-US" sz="3200" dirty="0"/>
              <a:t>	</a:t>
            </a:r>
            <a:r>
              <a:rPr lang="en-US" sz="3200" dirty="0" smtClean="0"/>
              <a:t>objects. It</a:t>
            </a:r>
            <a:r>
              <a:rPr lang="en-US" sz="3200" dirty="0"/>
              <a:t>	is	used extensively	in	.NET	Framework	3.0	</a:t>
            </a:r>
            <a:r>
              <a:rPr lang="en-US" sz="3200" dirty="0" smtClean="0"/>
              <a:t>and .NET Framework 4.0</a:t>
            </a:r>
            <a:r>
              <a:rPr lang="en-US" sz="3200" dirty="0"/>
              <a:t>	technologies, particularly	WPF	(Windows	</a:t>
            </a:r>
            <a:r>
              <a:rPr lang="en-US" sz="3200" dirty="0" smtClean="0"/>
              <a:t>Presentation Foundation), Silverlight, Windows </a:t>
            </a:r>
            <a:r>
              <a:rPr lang="en-US" sz="3200" dirty="0"/>
              <a:t>Store	Apps…	</a:t>
            </a:r>
            <a:endParaRPr lang="en-US" sz="3200" dirty="0" smtClean="0"/>
          </a:p>
          <a:p>
            <a:pPr>
              <a:lnSpc>
                <a:spcPct val="160000"/>
              </a:lnSpc>
            </a:pPr>
            <a:r>
              <a:rPr lang="en-US" sz="3200" dirty="0" smtClean="0"/>
              <a:t>In</a:t>
            </a:r>
            <a:r>
              <a:rPr lang="en-US" sz="3200" dirty="0"/>
              <a:t>	WPF,	XAML	forms	a	user	interface	markup	</a:t>
            </a:r>
            <a:r>
              <a:rPr lang="en-US" sz="3200" dirty="0" smtClean="0"/>
              <a:t>language to</a:t>
            </a:r>
            <a:r>
              <a:rPr lang="en-US" sz="3200" dirty="0"/>
              <a:t>	define </a:t>
            </a:r>
            <a:r>
              <a:rPr lang="en-US" sz="3200" dirty="0" smtClean="0"/>
              <a:t>UI elements</a:t>
            </a:r>
            <a:r>
              <a:rPr lang="en-US" sz="3200" dirty="0"/>
              <a:t>,	data	binding,	</a:t>
            </a:r>
            <a:r>
              <a:rPr lang="en-US" sz="3200" dirty="0" err="1"/>
              <a:t>eventing</a:t>
            </a:r>
            <a:r>
              <a:rPr lang="en-US" sz="3200" dirty="0" smtClean="0"/>
              <a:t>,</a:t>
            </a:r>
            <a:r>
              <a:rPr lang="en-US" sz="3200" dirty="0"/>
              <a:t>	and	other	features.	Anything	that	</a:t>
            </a:r>
            <a:r>
              <a:rPr lang="en-US" sz="3200" dirty="0" smtClean="0"/>
              <a:t>is created or implemented</a:t>
            </a:r>
            <a:r>
              <a:rPr lang="en-US" sz="3200" dirty="0"/>
              <a:t>	in	XAML	can	be	expressed	using	a	</a:t>
            </a:r>
            <a:r>
              <a:rPr lang="en-US" sz="3200" dirty="0" smtClean="0"/>
              <a:t>more traditional</a:t>
            </a:r>
            <a:r>
              <a:rPr lang="en-US" sz="3200" dirty="0"/>
              <a:t>	.NET language	such	as	C#	or	Visual	Basic	.NET.</a:t>
            </a:r>
          </a:p>
          <a:p>
            <a:pPr marL="0" indent="0">
              <a:lnSpc>
                <a:spcPct val="160000"/>
              </a:lnSpc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19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714" y="642594"/>
            <a:ext cx="6336663" cy="4947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13" y="642594"/>
            <a:ext cx="5208351" cy="18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37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466" y="642594"/>
            <a:ext cx="10961068" cy="478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35" y="4244779"/>
            <a:ext cx="4610644" cy="21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40" y="393918"/>
            <a:ext cx="4283211" cy="6097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26" y="1328393"/>
            <a:ext cx="5039062" cy="42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09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186" y="522585"/>
            <a:ext cx="10265835" cy="47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61" y="4041058"/>
            <a:ext cx="6214633" cy="24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4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b="1" dirty="0" smtClean="0"/>
              <a:t>HISTORY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759751"/>
              </p:ext>
            </p:extLst>
          </p:nvPr>
        </p:nvGraphicFramePr>
        <p:xfrm>
          <a:off x="708025" y="1120775"/>
          <a:ext cx="11031538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3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SQL EXAMPLES – INSERT INTO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50" y="1238863"/>
            <a:ext cx="11311797" cy="4675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20" y="3406877"/>
            <a:ext cx="7035722" cy="6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82" y="436116"/>
            <a:ext cx="4921045" cy="316051"/>
          </a:xfrm>
        </p:spPr>
        <p:txBody>
          <a:bodyPr>
            <a:noAutofit/>
          </a:bodyPr>
          <a:lstStyle/>
          <a:p>
            <a:r>
              <a:rPr lang="en-IN" sz="3600" dirty="0" smtClean="0"/>
              <a:t>SQL in PYTHON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662" y="752167"/>
            <a:ext cx="10138076" cy="57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07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40" y="642593"/>
            <a:ext cx="10745818" cy="3737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39" y="4548784"/>
            <a:ext cx="11000585" cy="9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7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dirty="0"/>
              <a:t>	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5" y="192074"/>
            <a:ext cx="8233547" cy="6547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00" y="368708"/>
            <a:ext cx="6242166" cy="17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0" y="387190"/>
            <a:ext cx="11135556" cy="61020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043" y="5121783"/>
            <a:ext cx="5778708" cy="12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5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A	program	that	describes	</a:t>
            </a:r>
            <a:r>
              <a:rPr lang="en-US" sz="3200" b="1" dirty="0">
                <a:solidFill>
                  <a:srgbClr val="FF0000"/>
                </a:solidFill>
              </a:rPr>
              <a:t>what</a:t>
            </a:r>
            <a:r>
              <a:rPr lang="en-US" sz="3200" dirty="0"/>
              <a:t>	computation	</a:t>
            </a:r>
            <a:r>
              <a:rPr lang="en-US" sz="3200" dirty="0" smtClean="0"/>
              <a:t>should be performed</a:t>
            </a:r>
            <a:r>
              <a:rPr lang="en-US" sz="3200" dirty="0"/>
              <a:t>	and </a:t>
            </a:r>
            <a:r>
              <a:rPr lang="en-US" sz="3200" b="1" dirty="0">
                <a:solidFill>
                  <a:srgbClr val="FF0000"/>
                </a:solidFill>
              </a:rPr>
              <a:t>not	how</a:t>
            </a:r>
            <a:r>
              <a:rPr lang="en-US" sz="3200" dirty="0"/>
              <a:t>	to	compute	</a:t>
            </a:r>
            <a:r>
              <a:rPr lang="en-US" sz="3200" dirty="0" smtClean="0"/>
              <a:t>it. Non-imperative, non-procedural.</a:t>
            </a:r>
            <a:endParaRPr lang="en-US" sz="3200" dirty="0"/>
          </a:p>
          <a:p>
            <a:pPr>
              <a:lnSpc>
                <a:spcPct val="120000"/>
              </a:lnSpc>
            </a:pPr>
            <a:r>
              <a:rPr lang="en-US" sz="3200" dirty="0"/>
              <a:t>Any	programming	language	that	</a:t>
            </a:r>
            <a:r>
              <a:rPr lang="en-US" sz="3200" b="1" dirty="0">
                <a:solidFill>
                  <a:srgbClr val="FF0000"/>
                </a:solidFill>
              </a:rPr>
              <a:t>lacks	</a:t>
            </a:r>
            <a:r>
              <a:rPr lang="en-US" sz="3200" b="1" dirty="0" smtClean="0">
                <a:solidFill>
                  <a:srgbClr val="FF0000"/>
                </a:solidFill>
              </a:rPr>
              <a:t>side effects</a:t>
            </a:r>
            <a:r>
              <a:rPr lang="en-US" sz="3200" dirty="0" smtClean="0"/>
              <a:t>(example:  a function</a:t>
            </a:r>
            <a:r>
              <a:rPr lang="en-US" sz="3200" dirty="0"/>
              <a:t>	might	modify	a	global	</a:t>
            </a:r>
            <a:r>
              <a:rPr lang="en-US" sz="3200" dirty="0" smtClean="0"/>
              <a:t>variable or static variable, modify </a:t>
            </a:r>
            <a:r>
              <a:rPr lang="en-US" sz="3200" dirty="0"/>
              <a:t>one	of	its	arguments,	raise	</a:t>
            </a:r>
            <a:r>
              <a:rPr lang="en-US" sz="3200" dirty="0" smtClean="0"/>
              <a:t>an exception</a:t>
            </a:r>
            <a:r>
              <a:rPr lang="en-US" sz="3200" dirty="0"/>
              <a:t>,).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A	language	with	a	clear	correspondence	</a:t>
            </a:r>
            <a:r>
              <a:rPr lang="en-US" sz="3200" dirty="0" smtClean="0"/>
              <a:t>to </a:t>
            </a:r>
            <a:r>
              <a:rPr lang="en-US" sz="3200" b="1" dirty="0" smtClean="0">
                <a:solidFill>
                  <a:srgbClr val="FF0000"/>
                </a:solidFill>
              </a:rPr>
              <a:t>mathematical logic.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b="1" dirty="0" smtClean="0"/>
              <a:t>OVERVIEW – Logic Paradigm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3600" dirty="0"/>
              <a:t>Computing	takes	</a:t>
            </a:r>
            <a:r>
              <a:rPr lang="en-US" sz="3600" dirty="0" smtClean="0"/>
              <a:t> place</a:t>
            </a:r>
            <a:r>
              <a:rPr lang="en-US" sz="3600" dirty="0"/>
              <a:t>	</a:t>
            </a:r>
            <a:r>
              <a:rPr lang="en-US" sz="3600" dirty="0" smtClean="0"/>
              <a:t> over</a:t>
            </a:r>
            <a:r>
              <a:rPr lang="en-US" sz="3600" dirty="0"/>
              <a:t>	the	domain	of	</a:t>
            </a:r>
            <a:r>
              <a:rPr lang="en-US" sz="3600" dirty="0" smtClean="0"/>
              <a:t>all terms defined</a:t>
            </a:r>
            <a:r>
              <a:rPr lang="en-US" sz="3600" dirty="0"/>
              <a:t>	over	a </a:t>
            </a:r>
            <a:r>
              <a:rPr lang="en-US" sz="3600" b="1" dirty="0">
                <a:solidFill>
                  <a:srgbClr val="FF0000"/>
                </a:solidFill>
              </a:rPr>
              <a:t>“universal”	</a:t>
            </a:r>
            <a:r>
              <a:rPr lang="en-US" sz="3600" dirty="0"/>
              <a:t>alphabet.</a:t>
            </a:r>
          </a:p>
          <a:p>
            <a:pPr algn="just">
              <a:lnSpc>
                <a:spcPct val="120000"/>
              </a:lnSpc>
            </a:pPr>
            <a:r>
              <a:rPr lang="en-US" sz="3600" dirty="0"/>
              <a:t>Values	are	assigned	to	variables	by	means	</a:t>
            </a:r>
            <a:r>
              <a:rPr lang="en-US" sz="3600" dirty="0" smtClean="0"/>
              <a:t>of automatically</a:t>
            </a:r>
            <a:r>
              <a:rPr lang="en-US" sz="3600" dirty="0"/>
              <a:t>	generated substitutions,	called	</a:t>
            </a:r>
            <a:r>
              <a:rPr lang="en-US" sz="3600" b="1" dirty="0" smtClean="0">
                <a:solidFill>
                  <a:srgbClr val="FF0000"/>
                </a:solidFill>
              </a:rPr>
              <a:t>most general unifiers</a:t>
            </a:r>
            <a:r>
              <a:rPr lang="en-US" sz="3600" dirty="0" smtClean="0"/>
              <a:t>. These</a:t>
            </a:r>
            <a:r>
              <a:rPr lang="en-US" sz="3600" dirty="0"/>
              <a:t>	values	may	contain </a:t>
            </a:r>
            <a:r>
              <a:rPr lang="en-US" sz="3600" dirty="0" smtClean="0"/>
              <a:t>variables, called</a:t>
            </a:r>
            <a:r>
              <a:rPr lang="en-US" sz="3600" dirty="0"/>
              <a:t>	</a:t>
            </a:r>
            <a:r>
              <a:rPr lang="en-US" sz="3600" b="1" dirty="0">
                <a:solidFill>
                  <a:srgbClr val="FF0000"/>
                </a:solidFill>
              </a:rPr>
              <a:t>logical	variables</a:t>
            </a:r>
            <a:r>
              <a:rPr lang="en-US" sz="36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3600" dirty="0"/>
              <a:t>The	control	is	provided	by	a	</a:t>
            </a:r>
            <a:r>
              <a:rPr lang="en-US" sz="3600" dirty="0" smtClean="0"/>
              <a:t>single mechanism: </a:t>
            </a:r>
            <a:r>
              <a:rPr lang="en-US" sz="3600" b="1" dirty="0" smtClean="0">
                <a:solidFill>
                  <a:srgbClr val="FF0000"/>
                </a:solidFill>
              </a:rPr>
              <a:t>automatic </a:t>
            </a:r>
            <a:r>
              <a:rPr lang="en-US" sz="3600" b="1" dirty="0">
                <a:solidFill>
                  <a:srgbClr val="FF0000"/>
                </a:solidFill>
              </a:rPr>
              <a:t>backtracking</a:t>
            </a:r>
            <a:r>
              <a:rPr lang="en-US" sz="36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368708"/>
            <a:ext cx="11351341" cy="87015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Declarative Semantics Vs Imperative Semantics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In declarative</a:t>
            </a:r>
            <a:r>
              <a:rPr lang="en-US" sz="3200" dirty="0"/>
              <a:t>	semantics	</a:t>
            </a:r>
            <a:r>
              <a:rPr lang="en-US" sz="3200" dirty="0" smtClean="0"/>
              <a:t>the</a:t>
            </a:r>
            <a:r>
              <a:rPr lang="en-US" sz="3200" dirty="0"/>
              <a:t>	meaning	of	a	</a:t>
            </a:r>
            <a:r>
              <a:rPr lang="en-US" sz="3200" dirty="0" smtClean="0"/>
              <a:t>given proposition</a:t>
            </a:r>
            <a:r>
              <a:rPr lang="en-US" sz="3200" dirty="0"/>
              <a:t>	in	a	logic programming	language	</a:t>
            </a:r>
            <a:r>
              <a:rPr lang="en-US" sz="3200" dirty="0" smtClean="0"/>
              <a:t>can be  concisely determined</a:t>
            </a:r>
            <a:r>
              <a:rPr lang="en-US" sz="3200" dirty="0"/>
              <a:t>	from	the	</a:t>
            </a:r>
            <a:r>
              <a:rPr lang="en-US" sz="3200" b="1" dirty="0">
                <a:solidFill>
                  <a:srgbClr val="FF0000"/>
                </a:solidFill>
              </a:rPr>
              <a:t>statement	itself</a:t>
            </a:r>
            <a:r>
              <a:rPr lang="en-US" sz="32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In</a:t>
            </a:r>
            <a:r>
              <a:rPr lang="en-US" sz="3200" dirty="0"/>
              <a:t>	an	imperative	language,	the	semantics	of	</a:t>
            </a:r>
            <a:r>
              <a:rPr lang="en-US" sz="3200" dirty="0" smtClean="0"/>
              <a:t>a simple assignment</a:t>
            </a:r>
            <a:r>
              <a:rPr lang="en-US" sz="3200" dirty="0"/>
              <a:t>	statement requires	examination	</a:t>
            </a:r>
            <a:r>
              <a:rPr lang="en-US" sz="3200" b="1" dirty="0" smtClean="0">
                <a:solidFill>
                  <a:srgbClr val="FF0000"/>
                </a:solidFill>
              </a:rPr>
              <a:t>local declarations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rgbClr val="FF0000"/>
                </a:solidFill>
              </a:rPr>
              <a:t>scoping</a:t>
            </a:r>
            <a:r>
              <a:rPr lang="en-US" sz="3200" dirty="0"/>
              <a:t>	rules	of	the language,	</a:t>
            </a:r>
            <a:r>
              <a:rPr lang="en-US" sz="3200" b="1" dirty="0" smtClean="0">
                <a:solidFill>
                  <a:srgbClr val="FF0000"/>
                </a:solidFill>
              </a:rPr>
              <a:t>types</a:t>
            </a:r>
            <a:r>
              <a:rPr lang="en-US" sz="3200" b="1" dirty="0">
                <a:solidFill>
                  <a:srgbClr val="FF0000"/>
                </a:solidFill>
              </a:rPr>
              <a:t>	</a:t>
            </a:r>
            <a:r>
              <a:rPr lang="en-US" sz="3200" dirty="0" smtClean="0"/>
              <a:t>of variables</a:t>
            </a:r>
            <a:r>
              <a:rPr lang="en-US" sz="3200" dirty="0"/>
              <a:t>	in	</a:t>
            </a:r>
            <a:r>
              <a:rPr lang="en-US" sz="3200" dirty="0" smtClean="0"/>
              <a:t>the assignment</a:t>
            </a:r>
            <a:r>
              <a:rPr lang="en-US" sz="3200" dirty="0"/>
              <a:t>	</a:t>
            </a:r>
            <a:r>
              <a:rPr lang="en-US" sz="3200" dirty="0" smtClean="0"/>
              <a:t>statement,</a:t>
            </a:r>
            <a:r>
              <a:rPr lang="en-US" sz="3200" dirty="0"/>
              <a:t>	</a:t>
            </a:r>
            <a:r>
              <a:rPr lang="en-US" sz="3200" dirty="0" smtClean="0"/>
              <a:t>depends</a:t>
            </a:r>
            <a:r>
              <a:rPr lang="en-US" sz="3200" dirty="0"/>
              <a:t>	on	</a:t>
            </a:r>
            <a:r>
              <a:rPr lang="en-US" sz="3200" dirty="0" smtClean="0"/>
              <a:t>its </a:t>
            </a:r>
            <a:r>
              <a:rPr lang="en-US" sz="3200" b="1" dirty="0" smtClean="0">
                <a:solidFill>
                  <a:srgbClr val="FF0000"/>
                </a:solidFill>
              </a:rPr>
              <a:t>run-time </a:t>
            </a:r>
            <a:r>
              <a:rPr lang="en-US" sz="3200" b="1" dirty="0">
                <a:solidFill>
                  <a:srgbClr val="FF0000"/>
                </a:solidFill>
              </a:rPr>
              <a:t>context</a:t>
            </a:r>
            <a:r>
              <a:rPr lang="en-US" sz="3200" dirty="0"/>
              <a:t>.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31" y="5123623"/>
            <a:ext cx="8224969" cy="11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/>
              <a:t>SQL - Structured	Query	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200" dirty="0" smtClean="0"/>
              <a:t>SQL</a:t>
            </a:r>
            <a:r>
              <a:rPr lang="en-US" sz="3200" dirty="0"/>
              <a:t>	</a:t>
            </a:r>
            <a:r>
              <a:rPr lang="en-US" sz="3200" dirty="0" smtClean="0"/>
              <a:t>is</a:t>
            </a:r>
            <a:r>
              <a:rPr lang="en-US" sz="3200" dirty="0"/>
              <a:t>	the	standard	language	used	to </a:t>
            </a:r>
            <a:r>
              <a:rPr lang="en-US" sz="3200" dirty="0" smtClean="0"/>
              <a:t>communicate with</a:t>
            </a:r>
            <a:r>
              <a:rPr lang="en-US" sz="3200" dirty="0"/>
              <a:t>	</a:t>
            </a:r>
            <a:r>
              <a:rPr lang="en-US" sz="3200" dirty="0" smtClean="0"/>
              <a:t>a relational</a:t>
            </a:r>
            <a:r>
              <a:rPr lang="en-US" sz="3200" dirty="0"/>
              <a:t>	database.	</a:t>
            </a:r>
          </a:p>
          <a:p>
            <a:pPr>
              <a:lnSpc>
                <a:spcPct val="160000"/>
              </a:lnSpc>
            </a:pPr>
            <a:r>
              <a:rPr lang="en-US" sz="3200" dirty="0" smtClean="0"/>
              <a:t>It</a:t>
            </a:r>
            <a:r>
              <a:rPr lang="en-US" sz="3200" dirty="0"/>
              <a:t>	can	be	used	to	retrieve	data	from	a </a:t>
            </a:r>
            <a:r>
              <a:rPr lang="en-US" sz="3200" dirty="0" smtClean="0"/>
              <a:t>database using a query</a:t>
            </a:r>
            <a:r>
              <a:rPr lang="en-US" sz="3200" dirty="0"/>
              <a:t>	but	it	can	also	be	used	to	</a:t>
            </a:r>
            <a:r>
              <a:rPr lang="en-US" sz="3200" dirty="0" smtClean="0"/>
              <a:t>create , destroy as </a:t>
            </a:r>
            <a:r>
              <a:rPr lang="en-US" sz="3200" dirty="0"/>
              <a:t>well	</a:t>
            </a:r>
            <a:r>
              <a:rPr lang="en-US" sz="3200" dirty="0" smtClean="0"/>
              <a:t>as modify</a:t>
            </a:r>
            <a:r>
              <a:rPr lang="en-US" sz="3200" dirty="0"/>
              <a:t>	their	structure</a:t>
            </a:r>
            <a:r>
              <a:rPr lang="en-US" sz="3200" dirty="0" smtClean="0"/>
              <a:t>.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5" y="368708"/>
            <a:ext cx="9537290" cy="870155"/>
          </a:xfrm>
        </p:spPr>
        <p:txBody>
          <a:bodyPr/>
          <a:lstStyle/>
          <a:p>
            <a:r>
              <a:rPr lang="en-IN" dirty="0" smtClean="0"/>
              <a:t>SQL -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120877"/>
            <a:ext cx="11031793" cy="5161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3200" dirty="0"/>
              <a:t>The	language	is	subdivided	into	several	language	elements,	</a:t>
            </a:r>
            <a:r>
              <a:rPr lang="en-US" sz="3200" dirty="0" smtClean="0"/>
              <a:t>including:</a:t>
            </a:r>
          </a:p>
          <a:p>
            <a:pPr lvl="1">
              <a:lnSpc>
                <a:spcPct val="160000"/>
              </a:lnSpc>
            </a:pPr>
            <a:r>
              <a:rPr lang="en-US" sz="3000" dirty="0"/>
              <a:t>Clauses</a:t>
            </a:r>
          </a:p>
          <a:p>
            <a:pPr lvl="1">
              <a:lnSpc>
                <a:spcPct val="160000"/>
              </a:lnSpc>
            </a:pPr>
            <a:r>
              <a:rPr lang="en-US" sz="3000" dirty="0"/>
              <a:t>Expressions</a:t>
            </a:r>
          </a:p>
          <a:p>
            <a:pPr lvl="1">
              <a:lnSpc>
                <a:spcPct val="160000"/>
              </a:lnSpc>
            </a:pPr>
            <a:r>
              <a:rPr lang="en-US" sz="3000" dirty="0"/>
              <a:t>Predicates</a:t>
            </a:r>
          </a:p>
          <a:p>
            <a:pPr lvl="1">
              <a:lnSpc>
                <a:spcPct val="160000"/>
              </a:lnSpc>
            </a:pPr>
            <a:r>
              <a:rPr lang="en-US" sz="3000" dirty="0"/>
              <a:t>Queries</a:t>
            </a:r>
          </a:p>
          <a:p>
            <a:pPr lvl="1">
              <a:lnSpc>
                <a:spcPct val="160000"/>
              </a:lnSpc>
            </a:pPr>
            <a:r>
              <a:rPr lang="en-US" sz="3000" dirty="0"/>
              <a:t>Statements</a:t>
            </a:r>
          </a:p>
          <a:p>
            <a:pPr marL="274320" lvl="1" indent="0">
              <a:lnSpc>
                <a:spcPct val="160000"/>
              </a:lnSpc>
              <a:buNone/>
            </a:pPr>
            <a:endParaRPr lang="en-IN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Ql is declar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4" y="558645"/>
            <a:ext cx="11641289" cy="57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377</TotalTime>
  <Words>87</Words>
  <Application>Microsoft Office PowerPoint</Application>
  <PresentationFormat>Widescreen</PresentationFormat>
  <Paragraphs>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Garamond</vt:lpstr>
      <vt:lpstr>Savon</vt:lpstr>
      <vt:lpstr>DECLARATIVE PROGRAMMING PARADIGM</vt:lpstr>
      <vt:lpstr>INTRODUCTION</vt:lpstr>
      <vt:lpstr>HISTORY</vt:lpstr>
      <vt:lpstr>OVERVIEW</vt:lpstr>
      <vt:lpstr>OVERVIEW – Logic Paradigm</vt:lpstr>
      <vt:lpstr>Declarative Semantics Vs Imperative Semantics</vt:lpstr>
      <vt:lpstr>SQL - Structured Query Language</vt:lpstr>
      <vt:lpstr>SQL - ELEMENTS</vt:lpstr>
      <vt:lpstr>PowerPoint Presentation</vt:lpstr>
      <vt:lpstr>PowerPoint Presentation</vt:lpstr>
      <vt:lpstr>SQL – DATA TYPES</vt:lpstr>
      <vt:lpstr>PowerPoint Presentation</vt:lpstr>
      <vt:lpstr>PowerPoint Presentation</vt:lpstr>
      <vt:lpstr>PowerPoint Presentation</vt:lpstr>
      <vt:lpstr>Some of The Most Important SQL Commands</vt:lpstr>
      <vt:lpstr>SQL EXAMPLES – INSERT INTO</vt:lpstr>
      <vt:lpstr>PowerPoint Presentation</vt:lpstr>
      <vt:lpstr>WHERE CLAUSE</vt:lpstr>
      <vt:lpstr>ORDER BY</vt:lpstr>
      <vt:lpstr>UPDATE</vt:lpstr>
      <vt:lpstr>DELETE</vt:lpstr>
      <vt:lpstr>ALTER – ADD COLUMN</vt:lpstr>
      <vt:lpstr>ALTER – DELETE COLUMN</vt:lpstr>
      <vt:lpstr>MARKUP LANGUAGE</vt:lpstr>
      <vt:lpstr>PowerPoint Presentation</vt:lpstr>
      <vt:lpstr>PowerPoint Presentation</vt:lpstr>
      <vt:lpstr>PowerPoint Presentation</vt:lpstr>
      <vt:lpstr>PowerPoint Presentation</vt:lpstr>
      <vt:lpstr>Demo </vt:lpstr>
      <vt:lpstr>SQL EXAMPLES – INSERT INTO</vt:lpstr>
      <vt:lpstr>SQL in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DECLARATIVE PROGRAMMING PARADIGM</dc:title>
  <dc:creator>Niveditha Sathiyamoorthy</dc:creator>
  <cp:lastModifiedBy>Niveditha Sathiyamoorthy</cp:lastModifiedBy>
  <cp:revision>23</cp:revision>
  <dcterms:created xsi:type="dcterms:W3CDTF">2020-01-25T09:36:21Z</dcterms:created>
  <dcterms:modified xsi:type="dcterms:W3CDTF">2020-01-28T00:55:44Z</dcterms:modified>
</cp:coreProperties>
</file>