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027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outlineViewPr>
    <p:cViewPr>
      <p:scale>
        <a:sx n="33" d="100"/>
        <a:sy n="33" d="100"/>
      </p:scale>
      <p:origin x="0" y="-85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493B0-8CA4-46F6-9C58-01F7B319D49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BD7C25-37E7-4A77-B510-180125F86032}">
      <dgm:prSet phldrT="[Text]"/>
      <dgm:spPr/>
      <dgm:t>
        <a:bodyPr/>
        <a:lstStyle/>
        <a:p>
          <a:r>
            <a:rPr lang="en-US" smtClean="0"/>
            <a:t>Algol to PL /I</a:t>
          </a:r>
          <a:endParaRPr lang="en-US" dirty="0"/>
        </a:p>
      </dgm:t>
    </dgm:pt>
    <dgm:pt modelId="{75DD0FA2-534F-4ED4-A9AC-1424CCA00874}" type="parTrans" cxnId="{BFDC526B-5B9C-47B4-9436-652B5E6B1201}">
      <dgm:prSet/>
      <dgm:spPr/>
      <dgm:t>
        <a:bodyPr/>
        <a:lstStyle/>
        <a:p>
          <a:endParaRPr lang="en-US"/>
        </a:p>
      </dgm:t>
    </dgm:pt>
    <dgm:pt modelId="{52CF436F-0D95-4604-AFFF-B5BB92BBE04A}" type="sibTrans" cxnId="{BFDC526B-5B9C-47B4-9436-652B5E6B1201}">
      <dgm:prSet/>
      <dgm:spPr/>
      <dgm:t>
        <a:bodyPr/>
        <a:lstStyle/>
        <a:p>
          <a:endParaRPr lang="en-US"/>
        </a:p>
      </dgm:t>
    </dgm:pt>
    <dgm:pt modelId="{87E22BA0-565C-4F33-BEFA-F54AA8D3F384}">
      <dgm:prSet phldrT="[Text]"/>
      <dgm:spPr/>
      <dgm:t>
        <a:bodyPr/>
        <a:lstStyle/>
        <a:p>
          <a:r>
            <a:rPr lang="en-US" dirty="0" smtClean="0"/>
            <a:t>Block structure</a:t>
          </a:r>
          <a:endParaRPr lang="en-US" dirty="0"/>
        </a:p>
      </dgm:t>
    </dgm:pt>
    <dgm:pt modelId="{1C18EF99-EE16-41C8-B868-2AC82EB9C5F9}" type="parTrans" cxnId="{21D212AF-E531-46F7-A22F-DEC01348D59E}">
      <dgm:prSet/>
      <dgm:spPr/>
      <dgm:t>
        <a:bodyPr/>
        <a:lstStyle/>
        <a:p>
          <a:endParaRPr lang="en-US"/>
        </a:p>
      </dgm:t>
    </dgm:pt>
    <dgm:pt modelId="{274F75E0-B340-4F3C-84FA-39F3DFBCFEE1}" type="sibTrans" cxnId="{21D212AF-E531-46F7-A22F-DEC01348D59E}">
      <dgm:prSet/>
      <dgm:spPr/>
      <dgm:t>
        <a:bodyPr/>
        <a:lstStyle/>
        <a:p>
          <a:endParaRPr lang="en-US"/>
        </a:p>
      </dgm:t>
    </dgm:pt>
    <dgm:pt modelId="{F1CB8F9C-F95E-4A96-A3D1-39C9EAAE0CFF}">
      <dgm:prSet phldrT="[Text]"/>
      <dgm:spPr/>
      <dgm:t>
        <a:bodyPr/>
        <a:lstStyle/>
        <a:p>
          <a:r>
            <a:rPr lang="en-US" dirty="0" smtClean="0"/>
            <a:t>Control statements</a:t>
          </a:r>
          <a:endParaRPr lang="en-US" dirty="0"/>
        </a:p>
      </dgm:t>
    </dgm:pt>
    <dgm:pt modelId="{284CA3AB-40E7-451F-BCFF-59F8144A97DC}" type="parTrans" cxnId="{A9351108-E10B-4F26-8988-993479BD8FB0}">
      <dgm:prSet/>
      <dgm:spPr/>
      <dgm:t>
        <a:bodyPr/>
        <a:lstStyle/>
        <a:p>
          <a:endParaRPr lang="en-US"/>
        </a:p>
      </dgm:t>
    </dgm:pt>
    <dgm:pt modelId="{6E9F0450-5AD7-4278-8D0A-DAFBA8BEDA69}" type="sibTrans" cxnId="{A9351108-E10B-4F26-8988-993479BD8FB0}">
      <dgm:prSet/>
      <dgm:spPr/>
      <dgm:t>
        <a:bodyPr/>
        <a:lstStyle/>
        <a:p>
          <a:endParaRPr lang="en-US"/>
        </a:p>
      </dgm:t>
    </dgm:pt>
    <dgm:pt modelId="{E33A1CE0-3F5E-4FC2-8268-FAB3EFFEDC88}">
      <dgm:prSet phldrT="[Text]"/>
      <dgm:spPr/>
      <dgm:t>
        <a:bodyPr/>
        <a:lstStyle/>
        <a:p>
          <a:r>
            <a:rPr lang="en-US" dirty="0" smtClean="0"/>
            <a:t>Recursion</a:t>
          </a:r>
          <a:endParaRPr lang="en-US" dirty="0"/>
        </a:p>
      </dgm:t>
    </dgm:pt>
    <dgm:pt modelId="{45164E60-9D09-4860-B436-13F2358EB789}" type="parTrans" cxnId="{722745AB-9845-4A6E-83EE-88EC3A611420}">
      <dgm:prSet/>
      <dgm:spPr/>
      <dgm:t>
        <a:bodyPr/>
        <a:lstStyle/>
        <a:p>
          <a:endParaRPr lang="en-US"/>
        </a:p>
      </dgm:t>
    </dgm:pt>
    <dgm:pt modelId="{D794647B-69FD-4E82-8B1B-5BA1B371920E}" type="sibTrans" cxnId="{722745AB-9845-4A6E-83EE-88EC3A611420}">
      <dgm:prSet/>
      <dgm:spPr/>
      <dgm:t>
        <a:bodyPr/>
        <a:lstStyle/>
        <a:p>
          <a:endParaRPr lang="en-US"/>
        </a:p>
      </dgm:t>
    </dgm:pt>
    <dgm:pt modelId="{CEA6055C-C78B-4FB0-BD93-5DAD853DDE86}">
      <dgm:prSet phldrT="[Text]"/>
      <dgm:spPr/>
      <dgm:t>
        <a:bodyPr/>
        <a:lstStyle/>
        <a:p>
          <a:r>
            <a:rPr lang="en-US" smtClean="0"/>
            <a:t>PL / I to FORTRAN</a:t>
          </a:r>
          <a:endParaRPr lang="en-US" dirty="0"/>
        </a:p>
      </dgm:t>
    </dgm:pt>
    <dgm:pt modelId="{52AC4F8D-24E0-4BA1-B168-96DA8A2C2D49}" type="parTrans" cxnId="{14EBAE75-7D0D-40CC-8CDC-4FA64B361F73}">
      <dgm:prSet/>
      <dgm:spPr/>
      <dgm:t>
        <a:bodyPr/>
        <a:lstStyle/>
        <a:p>
          <a:endParaRPr lang="en-US"/>
        </a:p>
      </dgm:t>
    </dgm:pt>
    <dgm:pt modelId="{56132F25-23C9-40C0-BDA0-3F5A0A70A46D}" type="sibTrans" cxnId="{14EBAE75-7D0D-40CC-8CDC-4FA64B361F73}">
      <dgm:prSet/>
      <dgm:spPr/>
      <dgm:t>
        <a:bodyPr/>
        <a:lstStyle/>
        <a:p>
          <a:endParaRPr lang="en-US"/>
        </a:p>
      </dgm:t>
    </dgm:pt>
    <dgm:pt modelId="{67870E14-7868-4B78-A799-78142A0D2129}">
      <dgm:prSet phldrT="[Text]"/>
      <dgm:spPr/>
      <dgm:t>
        <a:bodyPr/>
        <a:lstStyle/>
        <a:p>
          <a:r>
            <a:rPr lang="en-US" dirty="0" smtClean="0"/>
            <a:t>Subprograms</a:t>
          </a:r>
          <a:endParaRPr lang="en-US" dirty="0"/>
        </a:p>
      </dgm:t>
    </dgm:pt>
    <dgm:pt modelId="{55B178F1-DC2C-424B-8520-F3A9CDD78973}" type="parTrans" cxnId="{5DCF1CBC-CD63-4E4B-A828-31DD992C56D6}">
      <dgm:prSet/>
      <dgm:spPr/>
      <dgm:t>
        <a:bodyPr/>
        <a:lstStyle/>
        <a:p>
          <a:endParaRPr lang="en-US"/>
        </a:p>
      </dgm:t>
    </dgm:pt>
    <dgm:pt modelId="{46B21E63-2975-422C-9FEC-245A7210481A}" type="sibTrans" cxnId="{5DCF1CBC-CD63-4E4B-A828-31DD992C56D6}">
      <dgm:prSet/>
      <dgm:spPr/>
      <dgm:t>
        <a:bodyPr/>
        <a:lstStyle/>
        <a:p>
          <a:endParaRPr lang="en-US"/>
        </a:p>
      </dgm:t>
    </dgm:pt>
    <dgm:pt modelId="{00D4F571-0D30-48BC-8CF9-29D719175BAA}">
      <dgm:prSet phldrT="[Text]"/>
      <dgm:spPr/>
      <dgm:t>
        <a:bodyPr/>
        <a:lstStyle/>
        <a:p>
          <a:r>
            <a:rPr lang="en-US" dirty="0" smtClean="0"/>
            <a:t>Formatted IO</a:t>
          </a:r>
          <a:endParaRPr lang="en-US" dirty="0"/>
        </a:p>
      </dgm:t>
    </dgm:pt>
    <dgm:pt modelId="{5D8B435A-F033-43A4-83D6-EB1EB2649F06}" type="parTrans" cxnId="{27B8A03E-72F1-45DF-84F0-59D0E7930895}">
      <dgm:prSet/>
      <dgm:spPr/>
      <dgm:t>
        <a:bodyPr/>
        <a:lstStyle/>
        <a:p>
          <a:endParaRPr lang="en-US"/>
        </a:p>
      </dgm:t>
    </dgm:pt>
    <dgm:pt modelId="{80A397A9-06D8-478B-824C-AFD2DF804A3A}" type="sibTrans" cxnId="{27B8A03E-72F1-45DF-84F0-59D0E7930895}">
      <dgm:prSet/>
      <dgm:spPr/>
      <dgm:t>
        <a:bodyPr/>
        <a:lstStyle/>
        <a:p>
          <a:endParaRPr lang="en-US"/>
        </a:p>
      </dgm:t>
    </dgm:pt>
    <dgm:pt modelId="{15D59BF0-1792-4F90-8F73-F144FC64FD09}">
      <dgm:prSet phldrT="[Text]"/>
      <dgm:spPr/>
      <dgm:t>
        <a:bodyPr/>
        <a:lstStyle/>
        <a:p>
          <a:r>
            <a:rPr lang="en-US" smtClean="0"/>
            <a:t>COBOL to PL/I</a:t>
          </a:r>
          <a:endParaRPr lang="en-US" dirty="0"/>
        </a:p>
      </dgm:t>
    </dgm:pt>
    <dgm:pt modelId="{33D5A633-8FA8-4EDF-9AC1-F409A6614BFB}" type="parTrans" cxnId="{72F20368-FABE-4807-8B53-E31BCCFC0E10}">
      <dgm:prSet/>
      <dgm:spPr/>
      <dgm:t>
        <a:bodyPr/>
        <a:lstStyle/>
        <a:p>
          <a:endParaRPr lang="en-US"/>
        </a:p>
      </dgm:t>
    </dgm:pt>
    <dgm:pt modelId="{BF10C557-1D33-4556-AEBE-3E9FA4E51A7D}" type="sibTrans" cxnId="{72F20368-FABE-4807-8B53-E31BCCFC0E10}">
      <dgm:prSet/>
      <dgm:spPr/>
      <dgm:t>
        <a:bodyPr/>
        <a:lstStyle/>
        <a:p>
          <a:endParaRPr lang="en-US"/>
        </a:p>
      </dgm:t>
    </dgm:pt>
    <dgm:pt modelId="{A03B6088-9204-411D-9224-6451082A7E4D}">
      <dgm:prSet phldrT="[Text]"/>
      <dgm:spPr/>
      <dgm:t>
        <a:bodyPr/>
        <a:lstStyle/>
        <a:p>
          <a:r>
            <a:rPr lang="en-US" dirty="0" smtClean="0"/>
            <a:t>File manipulation</a:t>
          </a:r>
          <a:endParaRPr lang="en-US" dirty="0"/>
        </a:p>
      </dgm:t>
    </dgm:pt>
    <dgm:pt modelId="{D95FFEBB-57CD-4B20-8F59-5BCA84B056A1}" type="parTrans" cxnId="{0115640E-3CF7-4113-BFDD-F672EFEBACD6}">
      <dgm:prSet/>
      <dgm:spPr/>
      <dgm:t>
        <a:bodyPr/>
        <a:lstStyle/>
        <a:p>
          <a:endParaRPr lang="en-US"/>
        </a:p>
      </dgm:t>
    </dgm:pt>
    <dgm:pt modelId="{73C350EA-63E5-4A41-8B64-87E7B3820564}" type="sibTrans" cxnId="{0115640E-3CF7-4113-BFDD-F672EFEBACD6}">
      <dgm:prSet/>
      <dgm:spPr/>
      <dgm:t>
        <a:bodyPr/>
        <a:lstStyle/>
        <a:p>
          <a:endParaRPr lang="en-US"/>
        </a:p>
      </dgm:t>
    </dgm:pt>
    <dgm:pt modelId="{3DD5C8B2-064C-4B8D-A283-6A8527A9DC57}">
      <dgm:prSet/>
      <dgm:spPr/>
      <dgm:t>
        <a:bodyPr/>
        <a:lstStyle/>
        <a:p>
          <a:r>
            <a:rPr lang="en-US" dirty="0" smtClean="0"/>
            <a:t>Record  </a:t>
          </a:r>
          <a:endParaRPr lang="en-US" dirty="0"/>
        </a:p>
      </dgm:t>
    </dgm:pt>
    <dgm:pt modelId="{21E135ED-7D68-4C85-9EB1-D00FBCFD1938}" type="parTrans" cxnId="{CA600BA1-FC61-4179-A1AA-9C5A15F76D12}">
      <dgm:prSet/>
      <dgm:spPr/>
      <dgm:t>
        <a:bodyPr/>
        <a:lstStyle/>
        <a:p>
          <a:endParaRPr lang="en-US"/>
        </a:p>
      </dgm:t>
    </dgm:pt>
    <dgm:pt modelId="{9D518FCE-9BC2-4903-89F8-8D558125D508}" type="sibTrans" cxnId="{CA600BA1-FC61-4179-A1AA-9C5A15F76D12}">
      <dgm:prSet/>
      <dgm:spPr/>
      <dgm:t>
        <a:bodyPr/>
        <a:lstStyle/>
        <a:p>
          <a:endParaRPr lang="en-US"/>
        </a:p>
      </dgm:t>
    </dgm:pt>
    <dgm:pt modelId="{1CBD7853-3EB4-4855-A71E-34B35DBF7AF9}">
      <dgm:prSet/>
      <dgm:spPr/>
      <dgm:t>
        <a:bodyPr/>
        <a:lstStyle/>
        <a:p>
          <a:r>
            <a:rPr lang="en-US" smtClean="0"/>
            <a:t>LISP to PL/I</a:t>
          </a:r>
          <a:endParaRPr lang="en-US" dirty="0"/>
        </a:p>
      </dgm:t>
    </dgm:pt>
    <dgm:pt modelId="{92AF5822-EDE6-46DF-B400-3AE1DA6E0628}" type="parTrans" cxnId="{257DE5B7-2E4F-48FD-A828-F490EB10B84B}">
      <dgm:prSet/>
      <dgm:spPr/>
      <dgm:t>
        <a:bodyPr/>
        <a:lstStyle/>
        <a:p>
          <a:endParaRPr lang="en-US"/>
        </a:p>
      </dgm:t>
    </dgm:pt>
    <dgm:pt modelId="{FE09EACE-1198-48D4-A579-3445572A9432}" type="sibTrans" cxnId="{257DE5B7-2E4F-48FD-A828-F490EB10B84B}">
      <dgm:prSet/>
      <dgm:spPr/>
      <dgm:t>
        <a:bodyPr/>
        <a:lstStyle/>
        <a:p>
          <a:endParaRPr lang="en-US"/>
        </a:p>
      </dgm:t>
    </dgm:pt>
    <dgm:pt modelId="{12A253F8-B119-4CF5-9FCE-2171F62BB132}">
      <dgm:prSet/>
      <dgm:spPr/>
      <dgm:t>
        <a:bodyPr/>
        <a:lstStyle/>
        <a:p>
          <a:r>
            <a:rPr lang="en-US" dirty="0" smtClean="0"/>
            <a:t>Dynamic storage allocation</a:t>
          </a:r>
          <a:endParaRPr lang="en-US" dirty="0"/>
        </a:p>
      </dgm:t>
    </dgm:pt>
    <dgm:pt modelId="{AB9ECC12-D154-49CA-A3A1-9960220141A5}" type="parTrans" cxnId="{6AD37D51-9019-4275-9B67-8D1DC0653D94}">
      <dgm:prSet/>
      <dgm:spPr/>
      <dgm:t>
        <a:bodyPr/>
        <a:lstStyle/>
        <a:p>
          <a:endParaRPr lang="en-US"/>
        </a:p>
      </dgm:t>
    </dgm:pt>
    <dgm:pt modelId="{4E12B204-D582-4D8E-BB34-96451F2A35B1}" type="sibTrans" cxnId="{6AD37D51-9019-4275-9B67-8D1DC0653D94}">
      <dgm:prSet/>
      <dgm:spPr/>
      <dgm:t>
        <a:bodyPr/>
        <a:lstStyle/>
        <a:p>
          <a:endParaRPr lang="en-US"/>
        </a:p>
      </dgm:t>
    </dgm:pt>
    <dgm:pt modelId="{413A9698-24F9-4903-9156-8BB09469CC6A}">
      <dgm:prSet/>
      <dgm:spPr/>
      <dgm:t>
        <a:bodyPr/>
        <a:lstStyle/>
        <a:p>
          <a:r>
            <a:rPr lang="en-US" dirty="0" smtClean="0"/>
            <a:t>Linked  structures </a:t>
          </a:r>
          <a:endParaRPr lang="en-US" dirty="0"/>
        </a:p>
      </dgm:t>
    </dgm:pt>
    <dgm:pt modelId="{E27172DE-02FE-401F-B16D-0F95EE077B92}" type="parTrans" cxnId="{E953AF5E-1561-4AFC-85D8-38C77C97F777}">
      <dgm:prSet/>
      <dgm:spPr/>
      <dgm:t>
        <a:bodyPr/>
        <a:lstStyle/>
        <a:p>
          <a:endParaRPr lang="en-US"/>
        </a:p>
      </dgm:t>
    </dgm:pt>
    <dgm:pt modelId="{C415FB16-94F9-4F83-9733-76864EBC3E8C}" type="sibTrans" cxnId="{E953AF5E-1561-4AFC-85D8-38C77C97F777}">
      <dgm:prSet/>
      <dgm:spPr/>
      <dgm:t>
        <a:bodyPr/>
        <a:lstStyle/>
        <a:p>
          <a:endParaRPr lang="en-US"/>
        </a:p>
      </dgm:t>
    </dgm:pt>
    <dgm:pt modelId="{910BB1EA-BEEE-47F0-8EDA-8F9F20ADD2AE}" type="pres">
      <dgm:prSet presAssocID="{155493B0-8CA4-46F6-9C58-01F7B319D4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A21901-1813-4153-A7A1-26DF5777E325}" type="pres">
      <dgm:prSet presAssocID="{F3BD7C25-37E7-4A77-B510-180125F86032}" presName="composite" presStyleCnt="0"/>
      <dgm:spPr/>
    </dgm:pt>
    <dgm:pt modelId="{0B645688-0B5A-4B0E-B20B-D1EA546C296C}" type="pres">
      <dgm:prSet presAssocID="{F3BD7C25-37E7-4A77-B510-180125F8603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4B41A-A29B-4CA4-878F-E182B17048FD}" type="pres">
      <dgm:prSet presAssocID="{F3BD7C25-37E7-4A77-B510-180125F8603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99647-7CEE-4F79-8ECF-D98FD83F2865}" type="pres">
      <dgm:prSet presAssocID="{52CF436F-0D95-4604-AFFF-B5BB92BBE04A}" presName="space" presStyleCnt="0"/>
      <dgm:spPr/>
    </dgm:pt>
    <dgm:pt modelId="{CABE8699-3323-4B3A-99C3-D2EE21946C4D}" type="pres">
      <dgm:prSet presAssocID="{CEA6055C-C78B-4FB0-BD93-5DAD853DDE86}" presName="composite" presStyleCnt="0"/>
      <dgm:spPr/>
    </dgm:pt>
    <dgm:pt modelId="{A1D1E891-560C-4DAB-8252-9927BF0150A1}" type="pres">
      <dgm:prSet presAssocID="{CEA6055C-C78B-4FB0-BD93-5DAD853DDE8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F3683-C275-4948-BCA2-1F3388960324}" type="pres">
      <dgm:prSet presAssocID="{CEA6055C-C78B-4FB0-BD93-5DAD853DDE86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DAD15-CC09-439B-A535-BC5B203C2B80}" type="pres">
      <dgm:prSet presAssocID="{56132F25-23C9-40C0-BDA0-3F5A0A70A46D}" presName="space" presStyleCnt="0"/>
      <dgm:spPr/>
    </dgm:pt>
    <dgm:pt modelId="{930C483E-5BE9-4016-8BBE-E2B37B600882}" type="pres">
      <dgm:prSet presAssocID="{15D59BF0-1792-4F90-8F73-F144FC64FD09}" presName="composite" presStyleCnt="0"/>
      <dgm:spPr/>
    </dgm:pt>
    <dgm:pt modelId="{5467A754-6B03-4963-AE71-66F7A396FDBE}" type="pres">
      <dgm:prSet presAssocID="{15D59BF0-1792-4F90-8F73-F144FC64FD0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D7295-C8CF-4654-BBB2-A46481C63DEF}" type="pres">
      <dgm:prSet presAssocID="{15D59BF0-1792-4F90-8F73-F144FC64FD0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F299A-A770-4C5B-886F-7C09A57C0E1F}" type="pres">
      <dgm:prSet presAssocID="{BF10C557-1D33-4556-AEBE-3E9FA4E51A7D}" presName="space" presStyleCnt="0"/>
      <dgm:spPr/>
    </dgm:pt>
    <dgm:pt modelId="{5BE6C347-2DE6-4299-8FA1-4583890EC91B}" type="pres">
      <dgm:prSet presAssocID="{1CBD7853-3EB4-4855-A71E-34B35DBF7AF9}" presName="composite" presStyleCnt="0"/>
      <dgm:spPr/>
    </dgm:pt>
    <dgm:pt modelId="{72974A9C-3F5C-4B18-9379-71E73BF9839C}" type="pres">
      <dgm:prSet presAssocID="{1CBD7853-3EB4-4855-A71E-34B35DBF7AF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3ADC1-EB20-41A8-887B-63FFF372E818}" type="pres">
      <dgm:prSet presAssocID="{1CBD7853-3EB4-4855-A71E-34B35DBF7AF9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C21704-9052-4C31-BBCF-892166876CC3}" type="presOf" srcId="{E33A1CE0-3F5E-4FC2-8268-FAB3EFFEDC88}" destId="{6E84B41A-A29B-4CA4-878F-E182B17048FD}" srcOrd="0" destOrd="2" presId="urn:microsoft.com/office/officeart/2005/8/layout/hList1"/>
    <dgm:cxn modelId="{5DCF1CBC-CD63-4E4B-A828-31DD992C56D6}" srcId="{CEA6055C-C78B-4FB0-BD93-5DAD853DDE86}" destId="{67870E14-7868-4B78-A799-78142A0D2129}" srcOrd="0" destOrd="0" parTransId="{55B178F1-DC2C-424B-8520-F3A9CDD78973}" sibTransId="{46B21E63-2975-422C-9FEC-245A7210481A}"/>
    <dgm:cxn modelId="{BB1A5BF6-8AC2-490C-BEA2-71220FFD0DA3}" type="presOf" srcId="{12A253F8-B119-4CF5-9FCE-2171F62BB132}" destId="{1D73ADC1-EB20-41A8-887B-63FFF372E818}" srcOrd="0" destOrd="0" presId="urn:microsoft.com/office/officeart/2005/8/layout/hList1"/>
    <dgm:cxn modelId="{722745AB-9845-4A6E-83EE-88EC3A611420}" srcId="{F3BD7C25-37E7-4A77-B510-180125F86032}" destId="{E33A1CE0-3F5E-4FC2-8268-FAB3EFFEDC88}" srcOrd="2" destOrd="0" parTransId="{45164E60-9D09-4860-B436-13F2358EB789}" sibTransId="{D794647B-69FD-4E82-8B1B-5BA1B371920E}"/>
    <dgm:cxn modelId="{845DA5A4-7D17-424F-87AA-A411E30AD9C9}" type="presOf" srcId="{87E22BA0-565C-4F33-BEFA-F54AA8D3F384}" destId="{6E84B41A-A29B-4CA4-878F-E182B17048FD}" srcOrd="0" destOrd="0" presId="urn:microsoft.com/office/officeart/2005/8/layout/hList1"/>
    <dgm:cxn modelId="{257DE5B7-2E4F-48FD-A828-F490EB10B84B}" srcId="{155493B0-8CA4-46F6-9C58-01F7B319D49A}" destId="{1CBD7853-3EB4-4855-A71E-34B35DBF7AF9}" srcOrd="3" destOrd="0" parTransId="{92AF5822-EDE6-46DF-B400-3AE1DA6E0628}" sibTransId="{FE09EACE-1198-48D4-A579-3445572A9432}"/>
    <dgm:cxn modelId="{F13929CE-4F2D-4CA4-88E5-16A3ADCF228C}" type="presOf" srcId="{15D59BF0-1792-4F90-8F73-F144FC64FD09}" destId="{5467A754-6B03-4963-AE71-66F7A396FDBE}" srcOrd="0" destOrd="0" presId="urn:microsoft.com/office/officeart/2005/8/layout/hList1"/>
    <dgm:cxn modelId="{18D8B129-DAB7-4DBC-804E-C2589D41D822}" type="presOf" srcId="{F3BD7C25-37E7-4A77-B510-180125F86032}" destId="{0B645688-0B5A-4B0E-B20B-D1EA546C296C}" srcOrd="0" destOrd="0" presId="urn:microsoft.com/office/officeart/2005/8/layout/hList1"/>
    <dgm:cxn modelId="{C242FBD8-ECDC-4E48-9F75-7739A5B5A6A2}" type="presOf" srcId="{F1CB8F9C-F95E-4A96-A3D1-39C9EAAE0CFF}" destId="{6E84B41A-A29B-4CA4-878F-E182B17048FD}" srcOrd="0" destOrd="1" presId="urn:microsoft.com/office/officeart/2005/8/layout/hList1"/>
    <dgm:cxn modelId="{6A29548B-E16F-42C4-974C-CFAE12AE62FD}" type="presOf" srcId="{CEA6055C-C78B-4FB0-BD93-5DAD853DDE86}" destId="{A1D1E891-560C-4DAB-8252-9927BF0150A1}" srcOrd="0" destOrd="0" presId="urn:microsoft.com/office/officeart/2005/8/layout/hList1"/>
    <dgm:cxn modelId="{E953AF5E-1561-4AFC-85D8-38C77C97F777}" srcId="{1CBD7853-3EB4-4855-A71E-34B35DBF7AF9}" destId="{413A9698-24F9-4903-9156-8BB09469CC6A}" srcOrd="1" destOrd="0" parTransId="{E27172DE-02FE-401F-B16D-0F95EE077B92}" sibTransId="{C415FB16-94F9-4F83-9733-76864EBC3E8C}"/>
    <dgm:cxn modelId="{0115640E-3CF7-4113-BFDD-F672EFEBACD6}" srcId="{15D59BF0-1792-4F90-8F73-F144FC64FD09}" destId="{A03B6088-9204-411D-9224-6451082A7E4D}" srcOrd="0" destOrd="0" parTransId="{D95FFEBB-57CD-4B20-8F59-5BCA84B056A1}" sibTransId="{73C350EA-63E5-4A41-8B64-87E7B3820564}"/>
    <dgm:cxn modelId="{396E0CE9-70D8-45DA-A60F-53A9A47C4525}" type="presOf" srcId="{1CBD7853-3EB4-4855-A71E-34B35DBF7AF9}" destId="{72974A9C-3F5C-4B18-9379-71E73BF9839C}" srcOrd="0" destOrd="0" presId="urn:microsoft.com/office/officeart/2005/8/layout/hList1"/>
    <dgm:cxn modelId="{9CCB12C2-BB18-48B0-A1A9-144191B82647}" type="presOf" srcId="{67870E14-7868-4B78-A799-78142A0D2129}" destId="{09BF3683-C275-4948-BCA2-1F3388960324}" srcOrd="0" destOrd="0" presId="urn:microsoft.com/office/officeart/2005/8/layout/hList1"/>
    <dgm:cxn modelId="{72F20368-FABE-4807-8B53-E31BCCFC0E10}" srcId="{155493B0-8CA4-46F6-9C58-01F7B319D49A}" destId="{15D59BF0-1792-4F90-8F73-F144FC64FD09}" srcOrd="2" destOrd="0" parTransId="{33D5A633-8FA8-4EDF-9AC1-F409A6614BFB}" sibTransId="{BF10C557-1D33-4556-AEBE-3E9FA4E51A7D}"/>
    <dgm:cxn modelId="{CA600BA1-FC61-4179-A1AA-9C5A15F76D12}" srcId="{15D59BF0-1792-4F90-8F73-F144FC64FD09}" destId="{3DD5C8B2-064C-4B8D-A283-6A8527A9DC57}" srcOrd="1" destOrd="0" parTransId="{21E135ED-7D68-4C85-9EB1-D00FBCFD1938}" sibTransId="{9D518FCE-9BC2-4903-89F8-8D558125D508}"/>
    <dgm:cxn modelId="{BFDC526B-5B9C-47B4-9436-652B5E6B1201}" srcId="{155493B0-8CA4-46F6-9C58-01F7B319D49A}" destId="{F3BD7C25-37E7-4A77-B510-180125F86032}" srcOrd="0" destOrd="0" parTransId="{75DD0FA2-534F-4ED4-A9AC-1424CCA00874}" sibTransId="{52CF436F-0D95-4604-AFFF-B5BB92BBE04A}"/>
    <dgm:cxn modelId="{21D212AF-E531-46F7-A22F-DEC01348D59E}" srcId="{F3BD7C25-37E7-4A77-B510-180125F86032}" destId="{87E22BA0-565C-4F33-BEFA-F54AA8D3F384}" srcOrd="0" destOrd="0" parTransId="{1C18EF99-EE16-41C8-B868-2AC82EB9C5F9}" sibTransId="{274F75E0-B340-4F3C-84FA-39F3DFBCFEE1}"/>
    <dgm:cxn modelId="{BED5672B-A718-44BD-B8B1-D66A1EA39766}" type="presOf" srcId="{A03B6088-9204-411D-9224-6451082A7E4D}" destId="{103D7295-C8CF-4654-BBB2-A46481C63DEF}" srcOrd="0" destOrd="0" presId="urn:microsoft.com/office/officeart/2005/8/layout/hList1"/>
    <dgm:cxn modelId="{AAA44105-3EAC-407B-9801-C6921C9731B4}" type="presOf" srcId="{413A9698-24F9-4903-9156-8BB09469CC6A}" destId="{1D73ADC1-EB20-41A8-887B-63FFF372E818}" srcOrd="0" destOrd="1" presId="urn:microsoft.com/office/officeart/2005/8/layout/hList1"/>
    <dgm:cxn modelId="{B4946990-15BF-44BE-B7D1-BCF825451D2B}" type="presOf" srcId="{155493B0-8CA4-46F6-9C58-01F7B319D49A}" destId="{910BB1EA-BEEE-47F0-8EDA-8F9F20ADD2AE}" srcOrd="0" destOrd="0" presId="urn:microsoft.com/office/officeart/2005/8/layout/hList1"/>
    <dgm:cxn modelId="{14EBAE75-7D0D-40CC-8CDC-4FA64B361F73}" srcId="{155493B0-8CA4-46F6-9C58-01F7B319D49A}" destId="{CEA6055C-C78B-4FB0-BD93-5DAD853DDE86}" srcOrd="1" destOrd="0" parTransId="{52AC4F8D-24E0-4BA1-B168-96DA8A2C2D49}" sibTransId="{56132F25-23C9-40C0-BDA0-3F5A0A70A46D}"/>
    <dgm:cxn modelId="{AE6165CF-F361-4CAD-A8E8-1AE162A46F2F}" type="presOf" srcId="{00D4F571-0D30-48BC-8CF9-29D719175BAA}" destId="{09BF3683-C275-4948-BCA2-1F3388960324}" srcOrd="0" destOrd="1" presId="urn:microsoft.com/office/officeart/2005/8/layout/hList1"/>
    <dgm:cxn modelId="{27B8A03E-72F1-45DF-84F0-59D0E7930895}" srcId="{CEA6055C-C78B-4FB0-BD93-5DAD853DDE86}" destId="{00D4F571-0D30-48BC-8CF9-29D719175BAA}" srcOrd="1" destOrd="0" parTransId="{5D8B435A-F033-43A4-83D6-EB1EB2649F06}" sibTransId="{80A397A9-06D8-478B-824C-AFD2DF804A3A}"/>
    <dgm:cxn modelId="{A9351108-E10B-4F26-8988-993479BD8FB0}" srcId="{F3BD7C25-37E7-4A77-B510-180125F86032}" destId="{F1CB8F9C-F95E-4A96-A3D1-39C9EAAE0CFF}" srcOrd="1" destOrd="0" parTransId="{284CA3AB-40E7-451F-BCFF-59F8144A97DC}" sibTransId="{6E9F0450-5AD7-4278-8D0A-DAFBA8BEDA69}"/>
    <dgm:cxn modelId="{521750F9-8FD2-4B6C-B040-EACA938245B0}" type="presOf" srcId="{3DD5C8B2-064C-4B8D-A283-6A8527A9DC57}" destId="{103D7295-C8CF-4654-BBB2-A46481C63DEF}" srcOrd="0" destOrd="1" presId="urn:microsoft.com/office/officeart/2005/8/layout/hList1"/>
    <dgm:cxn modelId="{6AD37D51-9019-4275-9B67-8D1DC0653D94}" srcId="{1CBD7853-3EB4-4855-A71E-34B35DBF7AF9}" destId="{12A253F8-B119-4CF5-9FCE-2171F62BB132}" srcOrd="0" destOrd="0" parTransId="{AB9ECC12-D154-49CA-A3A1-9960220141A5}" sibTransId="{4E12B204-D582-4D8E-BB34-96451F2A35B1}"/>
    <dgm:cxn modelId="{289F90EC-FE50-4D51-B877-AF0D9892D46C}" type="presParOf" srcId="{910BB1EA-BEEE-47F0-8EDA-8F9F20ADD2AE}" destId="{74A21901-1813-4153-A7A1-26DF5777E325}" srcOrd="0" destOrd="0" presId="urn:microsoft.com/office/officeart/2005/8/layout/hList1"/>
    <dgm:cxn modelId="{78B32080-9856-4433-9134-AB1004B4AB91}" type="presParOf" srcId="{74A21901-1813-4153-A7A1-26DF5777E325}" destId="{0B645688-0B5A-4B0E-B20B-D1EA546C296C}" srcOrd="0" destOrd="0" presId="urn:microsoft.com/office/officeart/2005/8/layout/hList1"/>
    <dgm:cxn modelId="{71D2ACC5-7A16-4E12-9B73-D9778B13AA08}" type="presParOf" srcId="{74A21901-1813-4153-A7A1-26DF5777E325}" destId="{6E84B41A-A29B-4CA4-878F-E182B17048FD}" srcOrd="1" destOrd="0" presId="urn:microsoft.com/office/officeart/2005/8/layout/hList1"/>
    <dgm:cxn modelId="{1ABE56EE-0382-475D-9842-D5950ABC266A}" type="presParOf" srcId="{910BB1EA-BEEE-47F0-8EDA-8F9F20ADD2AE}" destId="{FCB99647-7CEE-4F79-8ECF-D98FD83F2865}" srcOrd="1" destOrd="0" presId="urn:microsoft.com/office/officeart/2005/8/layout/hList1"/>
    <dgm:cxn modelId="{EA3A1371-334F-4B97-8B9C-E4248BAEE491}" type="presParOf" srcId="{910BB1EA-BEEE-47F0-8EDA-8F9F20ADD2AE}" destId="{CABE8699-3323-4B3A-99C3-D2EE21946C4D}" srcOrd="2" destOrd="0" presId="urn:microsoft.com/office/officeart/2005/8/layout/hList1"/>
    <dgm:cxn modelId="{535F2B90-D2A6-4F74-97C1-F9E427F47384}" type="presParOf" srcId="{CABE8699-3323-4B3A-99C3-D2EE21946C4D}" destId="{A1D1E891-560C-4DAB-8252-9927BF0150A1}" srcOrd="0" destOrd="0" presId="urn:microsoft.com/office/officeart/2005/8/layout/hList1"/>
    <dgm:cxn modelId="{AAEF02C5-CA22-4A03-8592-E5CE7144DF32}" type="presParOf" srcId="{CABE8699-3323-4B3A-99C3-D2EE21946C4D}" destId="{09BF3683-C275-4948-BCA2-1F3388960324}" srcOrd="1" destOrd="0" presId="urn:microsoft.com/office/officeart/2005/8/layout/hList1"/>
    <dgm:cxn modelId="{EE7E5ABA-54C9-42C6-8E68-BB0B632C4AA9}" type="presParOf" srcId="{910BB1EA-BEEE-47F0-8EDA-8F9F20ADD2AE}" destId="{6A7DAD15-CC09-439B-A535-BC5B203C2B80}" srcOrd="3" destOrd="0" presId="urn:microsoft.com/office/officeart/2005/8/layout/hList1"/>
    <dgm:cxn modelId="{C0C99827-5634-408F-947B-04D1FC6CC7C1}" type="presParOf" srcId="{910BB1EA-BEEE-47F0-8EDA-8F9F20ADD2AE}" destId="{930C483E-5BE9-4016-8BBE-E2B37B600882}" srcOrd="4" destOrd="0" presId="urn:microsoft.com/office/officeart/2005/8/layout/hList1"/>
    <dgm:cxn modelId="{98E0BCEB-1919-4218-9116-8C7EC3807688}" type="presParOf" srcId="{930C483E-5BE9-4016-8BBE-E2B37B600882}" destId="{5467A754-6B03-4963-AE71-66F7A396FDBE}" srcOrd="0" destOrd="0" presId="urn:microsoft.com/office/officeart/2005/8/layout/hList1"/>
    <dgm:cxn modelId="{BDE70A6F-A078-431A-A1C0-B940C3654608}" type="presParOf" srcId="{930C483E-5BE9-4016-8BBE-E2B37B600882}" destId="{103D7295-C8CF-4654-BBB2-A46481C63DEF}" srcOrd="1" destOrd="0" presId="urn:microsoft.com/office/officeart/2005/8/layout/hList1"/>
    <dgm:cxn modelId="{24A5B6A3-4AD5-4207-B6F5-6E7EBBAD42CF}" type="presParOf" srcId="{910BB1EA-BEEE-47F0-8EDA-8F9F20ADD2AE}" destId="{23FF299A-A770-4C5B-886F-7C09A57C0E1F}" srcOrd="5" destOrd="0" presId="urn:microsoft.com/office/officeart/2005/8/layout/hList1"/>
    <dgm:cxn modelId="{DD935938-DCCE-44BE-B7DE-8D818E95412F}" type="presParOf" srcId="{910BB1EA-BEEE-47F0-8EDA-8F9F20ADD2AE}" destId="{5BE6C347-2DE6-4299-8FA1-4583890EC91B}" srcOrd="6" destOrd="0" presId="urn:microsoft.com/office/officeart/2005/8/layout/hList1"/>
    <dgm:cxn modelId="{C9EAF288-F7F4-4E1A-B73F-EFA157A77352}" type="presParOf" srcId="{5BE6C347-2DE6-4299-8FA1-4583890EC91B}" destId="{72974A9C-3F5C-4B18-9379-71E73BF9839C}" srcOrd="0" destOrd="0" presId="urn:microsoft.com/office/officeart/2005/8/layout/hList1"/>
    <dgm:cxn modelId="{31A20CBC-CB2B-4B7F-854D-CEBA37763646}" type="presParOf" srcId="{5BE6C347-2DE6-4299-8FA1-4583890EC91B}" destId="{1D73ADC1-EB20-41A8-887B-63FFF372E8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45688-0B5A-4B0E-B20B-D1EA546C296C}">
      <dsp:nvSpPr>
        <dsp:cNvPr id="0" name=""/>
        <dsp:cNvSpPr/>
      </dsp:nvSpPr>
      <dsp:spPr>
        <a:xfrm>
          <a:off x="4036" y="1336354"/>
          <a:ext cx="2427319" cy="8876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Algol to PL /I</a:t>
          </a:r>
          <a:endParaRPr lang="en-US" sz="2600" kern="1200" dirty="0"/>
        </a:p>
      </dsp:txBody>
      <dsp:txXfrm>
        <a:off x="4036" y="1336354"/>
        <a:ext cx="2427319" cy="887629"/>
      </dsp:txXfrm>
    </dsp:sp>
    <dsp:sp modelId="{6E84B41A-A29B-4CA4-878F-E182B17048FD}">
      <dsp:nvSpPr>
        <dsp:cNvPr id="0" name=""/>
        <dsp:cNvSpPr/>
      </dsp:nvSpPr>
      <dsp:spPr>
        <a:xfrm>
          <a:off x="4036" y="2223983"/>
          <a:ext cx="2427319" cy="21767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Block structure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Control statements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Recursion</a:t>
          </a:r>
          <a:endParaRPr lang="en-US" sz="2600" kern="1200" dirty="0"/>
        </a:p>
      </dsp:txBody>
      <dsp:txXfrm>
        <a:off x="4036" y="2223983"/>
        <a:ext cx="2427319" cy="2176785"/>
      </dsp:txXfrm>
    </dsp:sp>
    <dsp:sp modelId="{A1D1E891-560C-4DAB-8252-9927BF0150A1}">
      <dsp:nvSpPr>
        <dsp:cNvPr id="0" name=""/>
        <dsp:cNvSpPr/>
      </dsp:nvSpPr>
      <dsp:spPr>
        <a:xfrm>
          <a:off x="2771180" y="1336354"/>
          <a:ext cx="2427319" cy="887629"/>
        </a:xfrm>
        <a:prstGeom prst="rect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PL / I to FORTRAN</a:t>
          </a:r>
          <a:endParaRPr lang="en-US" sz="2600" kern="1200" dirty="0"/>
        </a:p>
      </dsp:txBody>
      <dsp:txXfrm>
        <a:off x="2771180" y="1336354"/>
        <a:ext cx="2427319" cy="887629"/>
      </dsp:txXfrm>
    </dsp:sp>
    <dsp:sp modelId="{09BF3683-C275-4948-BCA2-1F3388960324}">
      <dsp:nvSpPr>
        <dsp:cNvPr id="0" name=""/>
        <dsp:cNvSpPr/>
      </dsp:nvSpPr>
      <dsp:spPr>
        <a:xfrm>
          <a:off x="2771180" y="2223983"/>
          <a:ext cx="2427319" cy="2176785"/>
        </a:xfrm>
        <a:prstGeom prst="rect">
          <a:avLst/>
        </a:prstGeom>
        <a:solidFill>
          <a:schemeClr val="accent5">
            <a:tint val="40000"/>
            <a:alpha val="90000"/>
            <a:hueOff val="2926864"/>
            <a:satOff val="9822"/>
            <a:lumOff val="1005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2926864"/>
              <a:satOff val="9822"/>
              <a:lumOff val="10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Subprograms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Formatted IO</a:t>
          </a:r>
          <a:endParaRPr lang="en-US" sz="2600" kern="1200" dirty="0"/>
        </a:p>
      </dsp:txBody>
      <dsp:txXfrm>
        <a:off x="2771180" y="2223983"/>
        <a:ext cx="2427319" cy="2176785"/>
      </dsp:txXfrm>
    </dsp:sp>
    <dsp:sp modelId="{5467A754-6B03-4963-AE71-66F7A396FDBE}">
      <dsp:nvSpPr>
        <dsp:cNvPr id="0" name=""/>
        <dsp:cNvSpPr/>
      </dsp:nvSpPr>
      <dsp:spPr>
        <a:xfrm>
          <a:off x="5538324" y="1336354"/>
          <a:ext cx="2427319" cy="887629"/>
        </a:xfrm>
        <a:prstGeom prst="rect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COBOL to PL/I</a:t>
          </a:r>
          <a:endParaRPr lang="en-US" sz="2600" kern="1200" dirty="0"/>
        </a:p>
      </dsp:txBody>
      <dsp:txXfrm>
        <a:off x="5538324" y="1336354"/>
        <a:ext cx="2427319" cy="887629"/>
      </dsp:txXfrm>
    </dsp:sp>
    <dsp:sp modelId="{103D7295-C8CF-4654-BBB2-A46481C63DEF}">
      <dsp:nvSpPr>
        <dsp:cNvPr id="0" name=""/>
        <dsp:cNvSpPr/>
      </dsp:nvSpPr>
      <dsp:spPr>
        <a:xfrm>
          <a:off x="5538324" y="2223983"/>
          <a:ext cx="2427319" cy="2176785"/>
        </a:xfrm>
        <a:prstGeom prst="rect">
          <a:avLst/>
        </a:prstGeom>
        <a:solidFill>
          <a:schemeClr val="accent5">
            <a:tint val="40000"/>
            <a:alpha val="90000"/>
            <a:hueOff val="5853729"/>
            <a:satOff val="19645"/>
            <a:lumOff val="2009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5853729"/>
              <a:satOff val="19645"/>
              <a:lumOff val="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File manipulation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Record  </a:t>
          </a:r>
          <a:endParaRPr lang="en-US" sz="2600" kern="1200" dirty="0"/>
        </a:p>
      </dsp:txBody>
      <dsp:txXfrm>
        <a:off x="5538324" y="2223983"/>
        <a:ext cx="2427319" cy="2176785"/>
      </dsp:txXfrm>
    </dsp:sp>
    <dsp:sp modelId="{72974A9C-3F5C-4B18-9379-71E73BF9839C}">
      <dsp:nvSpPr>
        <dsp:cNvPr id="0" name=""/>
        <dsp:cNvSpPr/>
      </dsp:nvSpPr>
      <dsp:spPr>
        <a:xfrm>
          <a:off x="8305468" y="1336354"/>
          <a:ext cx="2427319" cy="887629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LISP to PL/I</a:t>
          </a:r>
          <a:endParaRPr lang="en-US" sz="2600" kern="1200" dirty="0"/>
        </a:p>
      </dsp:txBody>
      <dsp:txXfrm>
        <a:off x="8305468" y="1336354"/>
        <a:ext cx="2427319" cy="887629"/>
      </dsp:txXfrm>
    </dsp:sp>
    <dsp:sp modelId="{1D73ADC1-EB20-41A8-887B-63FFF372E818}">
      <dsp:nvSpPr>
        <dsp:cNvPr id="0" name=""/>
        <dsp:cNvSpPr/>
      </dsp:nvSpPr>
      <dsp:spPr>
        <a:xfrm>
          <a:off x="8305468" y="2223983"/>
          <a:ext cx="2427319" cy="2176785"/>
        </a:xfrm>
        <a:prstGeom prst="rect">
          <a:avLst/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Dynamic storage allocation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Linked  structures </a:t>
          </a:r>
          <a:endParaRPr lang="en-US" sz="2600" kern="1200" dirty="0"/>
        </a:p>
      </dsp:txBody>
      <dsp:txXfrm>
        <a:off x="8305468" y="2223983"/>
        <a:ext cx="2427319" cy="2176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280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68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4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5308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0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0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72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88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361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61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451BF9-22D0-4CBE-8EEB-7B756A687CA1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47F1981-8184-423E-B40D-7AAE8424D24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6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939816"/>
            <a:ext cx="8361229" cy="2098226"/>
          </a:xfrm>
        </p:spPr>
        <p:txBody>
          <a:bodyPr/>
          <a:lstStyle/>
          <a:p>
            <a:r>
              <a:rPr lang="en-IN" sz="6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IMPERATIVE PROGRAMMING PARADIGM</a:t>
            </a:r>
            <a:endParaRPr lang="en-IN" sz="6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7032" y="3956279"/>
            <a:ext cx="6754762" cy="181034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Mrs. S. Niveditha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Assistant Professor (Sr. G)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SRMIST,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Vadapalani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Campus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3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" panose="02040604050505020304" pitchFamily="18" charset="0"/>
              </a:rPr>
              <a:t>Declarative Vs Imperative</a:t>
            </a: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4" name="Picture 2" descr="https://media-exp1.licdn.com/dms/image/C5612AQHICROSuIeP0w/article-inline_image-shrink_1500_2232/0?e=1586390400&amp;v=beta&amp;t=T18R55Hf6cScjQU9i6NQe5a0IBImNEpNQtR6yxhg70Q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3"/>
          <a:stretch/>
        </p:blipFill>
        <p:spPr bwMode="auto">
          <a:xfrm>
            <a:off x="1776030" y="1533833"/>
            <a:ext cx="8828060" cy="51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77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" panose="02040604050505020304" pitchFamily="18" charset="0"/>
              </a:rPr>
              <a:t>Declarative Vs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3" y="1386348"/>
            <a:ext cx="10633587" cy="4999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latin typeface="Century" panose="02040604050505020304" pitchFamily="18" charset="0"/>
              </a:rPr>
              <a:t># Declarative</a:t>
            </a:r>
            <a:r>
              <a:rPr lang="en-US" sz="2600" dirty="0">
                <a:latin typeface="Century" panose="02040604050505020304" pitchFamily="18" charset="0"/>
              </a:rPr>
              <a:t/>
            </a:r>
            <a:br>
              <a:rPr lang="en-US" sz="2600" dirty="0">
                <a:latin typeface="Century" panose="02040604050505020304" pitchFamily="18" charset="0"/>
              </a:rPr>
            </a:br>
            <a:r>
              <a:rPr lang="en-US" sz="2600" dirty="0">
                <a:latin typeface="Century" panose="02040604050505020304" pitchFamily="18" charset="0"/>
              </a:rPr>
              <a:t/>
            </a:r>
            <a:br>
              <a:rPr lang="en-US" sz="2600" dirty="0">
                <a:latin typeface="Century" panose="02040604050505020304" pitchFamily="18" charset="0"/>
              </a:rPr>
            </a:br>
            <a:r>
              <a:rPr lang="en-US" sz="2600" dirty="0">
                <a:latin typeface="Century" panose="02040604050505020304" pitchFamily="18" charset="0"/>
              </a:rPr>
              <a:t/>
            </a:r>
            <a:br>
              <a:rPr lang="en-US" sz="2600" dirty="0">
                <a:latin typeface="Century" panose="02040604050505020304" pitchFamily="18" charset="0"/>
              </a:rPr>
            </a:br>
            <a:r>
              <a:rPr lang="en-US" sz="2600" b="1" dirty="0">
                <a:latin typeface="Century" panose="02040604050505020304" pitchFamily="18" charset="0"/>
              </a:rPr>
              <a:t># Imperative</a:t>
            </a:r>
            <a:r>
              <a:rPr lang="en-US" sz="2600" dirty="0">
                <a:latin typeface="Century" panose="02040604050505020304" pitchFamily="18" charset="0"/>
              </a:rPr>
              <a:t/>
            </a:r>
            <a:br>
              <a:rPr lang="en-US" sz="2600" dirty="0">
                <a:latin typeface="Century" panose="02040604050505020304" pitchFamily="18" charset="0"/>
              </a:rPr>
            </a:br>
            <a:endParaRPr lang="en-IN" sz="2600" dirty="0">
              <a:latin typeface="Century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2033409"/>
            <a:ext cx="9921461" cy="1137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10" y="3886200"/>
            <a:ext cx="4915519" cy="2545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255" t="7701" r="27915"/>
          <a:stretch/>
        </p:blipFill>
        <p:spPr>
          <a:xfrm>
            <a:off x="8745793" y="3819831"/>
            <a:ext cx="560439" cy="29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" panose="02040604050505020304" pitchFamily="18" charset="0"/>
              </a:rPr>
              <a:t>DEMO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4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287594"/>
            <a:ext cx="9601200" cy="1485900"/>
          </a:xfrm>
        </p:spPr>
        <p:txBody>
          <a:bodyPr/>
          <a:lstStyle/>
          <a:p>
            <a:r>
              <a:rPr lang="en-US" b="1" dirty="0">
                <a:latin typeface="Century" panose="02040604050505020304" pitchFamily="18" charset="0"/>
              </a:rPr>
              <a:t>A</a:t>
            </a:r>
            <a:r>
              <a:rPr lang="en-US" b="1" dirty="0" smtClean="0">
                <a:latin typeface="Century" panose="02040604050505020304" pitchFamily="18" charset="0"/>
              </a:rPr>
              <a:t>n </a:t>
            </a:r>
            <a:r>
              <a:rPr lang="en-US" b="1" dirty="0">
                <a:latin typeface="Century" panose="02040604050505020304" pitchFamily="18" charset="0"/>
              </a:rPr>
              <a:t>algorithm to add two numbers entered by user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6132" y="1505684"/>
            <a:ext cx="10235377" cy="5515562"/>
          </a:xfrm>
          <a:prstGeom prst="rect">
            <a:avLst/>
          </a:prstGeom>
          <a:solidFill>
            <a:srgbClr val="EF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entury" panose="02040604050505020304" pitchFamily="18" charset="0"/>
              </a:rPr>
              <a:t>Step 1: Start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entury" panose="02040604050505020304" pitchFamily="18" charset="0"/>
              </a:rPr>
              <a:t>Step 2: Declare variables num1, num2 and sum.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entury" panose="02040604050505020304" pitchFamily="18" charset="0"/>
              </a:rPr>
              <a:t>Step 3: Read values num1 and num2.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entury" panose="02040604050505020304" pitchFamily="18" charset="0"/>
              </a:rPr>
              <a:t>Step 4: Add num1 and num2 and assign the result to sum. sum←num1+num2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entury" panose="02040604050505020304" pitchFamily="18" charset="0"/>
              </a:rPr>
              <a:t>Step 5: Display sum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entury" panose="02040604050505020304" pitchFamily="18" charset="0"/>
              </a:rPr>
              <a:t>Step 6: Stop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0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6915" y="287594"/>
            <a:ext cx="11002297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entury" panose="02040604050505020304" pitchFamily="18" charset="0"/>
              </a:rPr>
              <a:t>Addition two numbers entered by user</a:t>
            </a:r>
            <a:endParaRPr lang="en-IN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64" y="1148532"/>
            <a:ext cx="8829954" cy="3261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34" y="4422864"/>
            <a:ext cx="4624599" cy="21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6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485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entury" panose="02040604050505020304" pitchFamily="18" charset="0"/>
              </a:rPr>
              <a:t>An Algorithm to Get n number, print the same and find Sum of n numbers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9587"/>
            <a:ext cx="10663084" cy="5014451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Step 1: Start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Step 2: Declare </a:t>
            </a: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variable sum = 0. </a:t>
            </a:r>
            <a:endParaRPr lang="en-US" altLang="en-US" sz="2600" dirty="0">
              <a:solidFill>
                <a:srgbClr val="252830"/>
              </a:solidFill>
              <a:latin typeface="Century" panose="020406040505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Step 3: </a:t>
            </a: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Get the value of limit “n”. </a:t>
            </a:r>
            <a:endParaRPr lang="en-US" altLang="en-US" sz="2600" dirty="0">
              <a:solidFill>
                <a:srgbClr val="252830"/>
              </a:solidFill>
              <a:latin typeface="Century" panose="020406040505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Step 4: </a:t>
            </a: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If limit is reached, </a:t>
            </a:r>
            <a:r>
              <a:rPr lang="en-US" altLang="en-US" sz="2600" dirty="0" err="1" smtClean="0">
                <a:solidFill>
                  <a:srgbClr val="252830"/>
                </a:solidFill>
                <a:latin typeface="Century" panose="02040604050505020304" pitchFamily="18" charset="0"/>
              </a:rPr>
              <a:t>goto</a:t>
            </a: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 Step 7 else </a:t>
            </a:r>
            <a:r>
              <a:rPr lang="en-US" altLang="en-US" sz="2600" dirty="0" err="1" smtClean="0">
                <a:solidFill>
                  <a:srgbClr val="252830"/>
                </a:solidFill>
                <a:latin typeface="Century" panose="02040604050505020304" pitchFamily="18" charset="0"/>
              </a:rPr>
              <a:t>goto</a:t>
            </a: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 Step 5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Step 5: Get the number from user and add it to sum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Step 6: Goto Step 4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Step </a:t>
            </a: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7: </a:t>
            </a: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If limit is reached, </a:t>
            </a:r>
            <a:r>
              <a:rPr lang="en-US" altLang="en-US" sz="2600" dirty="0" err="1">
                <a:solidFill>
                  <a:srgbClr val="252830"/>
                </a:solidFill>
                <a:latin typeface="Century" panose="02040604050505020304" pitchFamily="18" charset="0"/>
              </a:rPr>
              <a:t>goto</a:t>
            </a: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 Step </a:t>
            </a: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9 </a:t>
            </a: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else </a:t>
            </a:r>
            <a:r>
              <a:rPr lang="en-US" altLang="en-US" sz="2600" dirty="0" err="1">
                <a:solidFill>
                  <a:srgbClr val="252830"/>
                </a:solidFill>
                <a:latin typeface="Century" panose="02040604050505020304" pitchFamily="18" charset="0"/>
              </a:rPr>
              <a:t>goto</a:t>
            </a: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 Step </a:t>
            </a: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8</a:t>
            </a:r>
            <a:endParaRPr lang="en-US" altLang="en-US" sz="2600" dirty="0">
              <a:solidFill>
                <a:srgbClr val="252830"/>
              </a:solidFill>
              <a:latin typeface="Century" panose="020406040505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252830"/>
                </a:solidFill>
                <a:latin typeface="Century" panose="02040604050505020304" pitchFamily="18" charset="0"/>
              </a:rPr>
              <a:t>Step </a:t>
            </a: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8: Print the numbers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Step 9: Goto Step 7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Step 9: Display sum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solidFill>
                  <a:srgbClr val="252830"/>
                </a:solidFill>
                <a:latin typeface="Century" panose="02040604050505020304" pitchFamily="18" charset="0"/>
              </a:rPr>
              <a:t>Step 10: Stop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4723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33" y="198690"/>
            <a:ext cx="10939004" cy="422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252" y="2129909"/>
            <a:ext cx="3890509" cy="4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9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61" y="554606"/>
            <a:ext cx="11190239" cy="2659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61" y="4095857"/>
            <a:ext cx="10748279" cy="15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0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" panose="02040604050505020304" pitchFamily="18" charset="0"/>
              </a:rPr>
              <a:t>Topics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51819"/>
            <a:ext cx="10382865" cy="52061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Century" panose="02040604050505020304" pitchFamily="18" charset="0"/>
              </a:rPr>
              <a:t>Program state, instructions to change the program state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Century" panose="02040604050505020304" pitchFamily="18" charset="0"/>
              </a:rPr>
              <a:t>Combining Algorithms and Data Structures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Century" panose="02040604050505020304" pitchFamily="18" charset="0"/>
              </a:rPr>
              <a:t>Imperative Vs Declarative Programming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Century" panose="02040604050505020304" pitchFamily="18" charset="0"/>
              </a:rPr>
              <a:t>Other Languages: PHP, Ruby, Perl, Swift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Century" panose="02040604050505020304" pitchFamily="18" charset="0"/>
              </a:rPr>
              <a:t>Demo: Imperative Programming in Python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5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8535"/>
          </a:xfrm>
        </p:spPr>
        <p:txBody>
          <a:bodyPr/>
          <a:lstStyle/>
          <a:p>
            <a:r>
              <a:rPr lang="en-IN" dirty="0" smtClean="0">
                <a:latin typeface="Century" panose="02040604050505020304" pitchFamily="18" charset="0"/>
                <a:cs typeface="Arial" panose="020B0604020202020204" pitchFamily="34" charset="0"/>
              </a:rPr>
              <a:t>INTRODUCTION</a:t>
            </a:r>
            <a:endParaRPr lang="en-IN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143" y="1504335"/>
            <a:ext cx="10781070" cy="436306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In a computer program, a </a:t>
            </a:r>
            <a:r>
              <a:rPr lang="en-IN" sz="2800" b="1" dirty="0" smtClean="0">
                <a:solidFill>
                  <a:srgbClr val="FF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variable</a:t>
            </a:r>
            <a:r>
              <a:rPr lang="en-IN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 stores the data. </a:t>
            </a: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The	</a:t>
            </a: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contents of these locations</a:t>
            </a: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	at	any	given	point	in	the </a:t>
            </a: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program’s execution</a:t>
            </a: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are called</a:t>
            </a: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	the	</a:t>
            </a:r>
            <a:r>
              <a:rPr lang="en-US" sz="2800" b="1" dirty="0">
                <a:solidFill>
                  <a:srgbClr val="FF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program’s	state</a:t>
            </a: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Imperative programming</a:t>
            </a: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	is </a:t>
            </a: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characterized</a:t>
            </a: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	by	</a:t>
            </a:r>
            <a:r>
              <a:rPr lang="en-US" sz="2800" b="1" dirty="0">
                <a:solidFill>
                  <a:srgbClr val="FF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programming	</a:t>
            </a:r>
            <a:r>
              <a:rPr lang="en-US" sz="2800" b="1" dirty="0" smtClean="0">
                <a:solidFill>
                  <a:srgbClr val="FF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with state</a:t>
            </a: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	and	</a:t>
            </a: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commands which </a:t>
            </a:r>
            <a:r>
              <a:rPr lang="en-US" sz="2800" b="1" dirty="0" smtClean="0">
                <a:solidFill>
                  <a:srgbClr val="FF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modify</a:t>
            </a:r>
            <a:r>
              <a:rPr lang="en-US" sz="2800" b="1" dirty="0">
                <a:solidFill>
                  <a:srgbClr val="FF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	the	</a:t>
            </a:r>
            <a:r>
              <a:rPr lang="en-US" sz="2800" b="1" dirty="0" smtClean="0">
                <a:solidFill>
                  <a:srgbClr val="FF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state</a:t>
            </a: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The	first	imperative </a:t>
            </a: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programming </a:t>
            </a:r>
            <a:r>
              <a:rPr lang="en-US" sz="2800" dirty="0">
                <a:latin typeface="Century" panose="02040604050505020304" pitchFamily="18" charset="0"/>
                <a:cs typeface="Arial" panose="020B0604020202020204" pitchFamily="34" charset="0"/>
              </a:rPr>
              <a:t>	languages	</a:t>
            </a: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were </a:t>
            </a:r>
            <a:r>
              <a:rPr lang="en-US" sz="2800" b="1" dirty="0" smtClean="0">
                <a:solidFill>
                  <a:srgbClr val="FF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machine</a:t>
            </a:r>
            <a:r>
              <a:rPr lang="en-US" sz="2800" b="1" dirty="0">
                <a:solidFill>
                  <a:srgbClr val="FF0000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	languages.	</a:t>
            </a:r>
            <a:endParaRPr lang="en-IN" sz="2800" b="1" dirty="0">
              <a:solidFill>
                <a:srgbClr val="FF0000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7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5584"/>
            <a:ext cx="9601200" cy="1485900"/>
          </a:xfrm>
        </p:spPr>
        <p:txBody>
          <a:bodyPr/>
          <a:lstStyle/>
          <a:p>
            <a:r>
              <a:rPr lang="en-IN" dirty="0" smtClean="0">
                <a:latin typeface="Century" panose="02040604050505020304" pitchFamily="18" charset="0"/>
              </a:rPr>
              <a:t>Machine Language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93" y="1209371"/>
            <a:ext cx="10943303" cy="5250425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entury" panose="02040604050505020304" pitchFamily="18" charset="0"/>
                <a:cs typeface="Arial" panose="020B0604020202020204" pitchFamily="34" charset="0"/>
              </a:rPr>
              <a:t>Each</a:t>
            </a:r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	instruction	performs	a very	specific	</a:t>
            </a:r>
            <a:r>
              <a:rPr lang="en-US" sz="2600" dirty="0" smtClean="0">
                <a:latin typeface="Century" panose="02040604050505020304" pitchFamily="18" charset="0"/>
                <a:cs typeface="Arial" panose="020B0604020202020204" pitchFamily="34" charset="0"/>
              </a:rPr>
              <a:t>task, such</a:t>
            </a:r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Century" panose="02040604050505020304" pitchFamily="18" charset="0"/>
                <a:cs typeface="Arial" panose="020B0604020202020204" pitchFamily="34" charset="0"/>
              </a:rPr>
              <a:t>as</a:t>
            </a:r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	a	load,	a	jump,	or	an	ALU	operation	on	</a:t>
            </a:r>
            <a:r>
              <a:rPr lang="en-US" sz="2600" dirty="0" smtClean="0">
                <a:latin typeface="Century" panose="02040604050505020304" pitchFamily="18" charset="0"/>
                <a:cs typeface="Arial" panose="020B0604020202020204" pitchFamily="34" charset="0"/>
              </a:rPr>
              <a:t>a unit</a:t>
            </a:r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	of	data in	a	CPU	register	or	memory. For	example:</a:t>
            </a:r>
          </a:p>
          <a:p>
            <a:pPr lvl="1"/>
            <a:r>
              <a:rPr lang="en-US" sz="2600" b="1" dirty="0" err="1" smtClean="0">
                <a:latin typeface="Century" panose="02040604050505020304" pitchFamily="18" charset="0"/>
                <a:cs typeface="Arial" panose="020B0604020202020204" pitchFamily="34" charset="0"/>
              </a:rPr>
              <a:t>rs</a:t>
            </a:r>
            <a:r>
              <a:rPr lang="en-US" sz="2600" b="1" dirty="0">
                <a:latin typeface="Century" panose="02040604050505020304" pitchFamily="18" charset="0"/>
                <a:cs typeface="Arial" panose="020B0604020202020204" pitchFamily="34" charset="0"/>
              </a:rPr>
              <a:t>,	</a:t>
            </a:r>
            <a:r>
              <a:rPr lang="en-US" sz="2600" b="1" dirty="0" err="1">
                <a:latin typeface="Century" panose="02040604050505020304" pitchFamily="18" charset="0"/>
                <a:cs typeface="Arial" panose="020B0604020202020204" pitchFamily="34" charset="0"/>
              </a:rPr>
              <a:t>rt</a:t>
            </a:r>
            <a:r>
              <a:rPr lang="en-US" sz="2600" b="1" dirty="0">
                <a:latin typeface="Century" panose="02040604050505020304" pitchFamily="18" charset="0"/>
                <a:cs typeface="Arial" panose="020B0604020202020204" pitchFamily="34" charset="0"/>
              </a:rPr>
              <a:t>,</a:t>
            </a:r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	and	</a:t>
            </a:r>
            <a:r>
              <a:rPr lang="en-US" sz="2600" b="1" dirty="0" err="1">
                <a:latin typeface="Century" panose="02040604050505020304" pitchFamily="18" charset="0"/>
                <a:cs typeface="Arial" panose="020B0604020202020204" pitchFamily="34" charset="0"/>
              </a:rPr>
              <a:t>rd</a:t>
            </a:r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	indicate	register	operands</a:t>
            </a:r>
          </a:p>
          <a:p>
            <a:pPr lvl="1"/>
            <a:r>
              <a:rPr lang="en-US" sz="2600" b="1" dirty="0" err="1">
                <a:latin typeface="Century" panose="02040604050505020304" pitchFamily="18" charset="0"/>
                <a:cs typeface="Arial" panose="020B0604020202020204" pitchFamily="34" charset="0"/>
              </a:rPr>
              <a:t>shamt</a:t>
            </a:r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	gives	a	shift	amount</a:t>
            </a:r>
          </a:p>
          <a:p>
            <a:pPr lvl="1"/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the</a:t>
            </a:r>
            <a:r>
              <a:rPr lang="en-US" sz="2600" b="1" dirty="0">
                <a:latin typeface="Century" panose="02040604050505020304" pitchFamily="18" charset="0"/>
                <a:cs typeface="Arial" panose="020B0604020202020204" pitchFamily="34" charset="0"/>
              </a:rPr>
              <a:t>	address</a:t>
            </a:r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	or	</a:t>
            </a:r>
            <a:r>
              <a:rPr lang="en-US" sz="2600" b="1" dirty="0">
                <a:latin typeface="Century" panose="02040604050505020304" pitchFamily="18" charset="0"/>
                <a:cs typeface="Arial" panose="020B0604020202020204" pitchFamily="34" charset="0"/>
              </a:rPr>
              <a:t>immediate</a:t>
            </a:r>
            <a:r>
              <a:rPr lang="en-US" sz="2600" dirty="0">
                <a:latin typeface="Century" panose="02040604050505020304" pitchFamily="18" charset="0"/>
                <a:cs typeface="Arial" panose="020B0604020202020204" pitchFamily="34" charset="0"/>
              </a:rPr>
              <a:t>	fields	contain	an	operand	directly</a:t>
            </a:r>
            <a:endParaRPr lang="en-IN" sz="26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84" y="4506898"/>
            <a:ext cx="8111613" cy="23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" panose="02040604050505020304" pitchFamily="18" charset="0"/>
              </a:rPr>
              <a:t>Assembly Code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45" y="1873041"/>
            <a:ext cx="11061290" cy="474898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entury" panose="02040604050505020304" pitchFamily="18" charset="0"/>
              </a:rPr>
              <a:t>10110000	</a:t>
            </a:r>
            <a:r>
              <a:rPr lang="en-IN" sz="2800" dirty="0" smtClean="0">
                <a:latin typeface="Century" panose="02040604050505020304" pitchFamily="18" charset="0"/>
              </a:rPr>
              <a:t>01100001</a:t>
            </a:r>
          </a:p>
          <a:p>
            <a:r>
              <a:rPr lang="en-IN" sz="2800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Equivalent Assembly code</a:t>
            </a:r>
          </a:p>
          <a:p>
            <a:r>
              <a:rPr lang="en-IN" sz="2800" dirty="0">
                <a:latin typeface="Century" panose="02040604050505020304" pitchFamily="18" charset="0"/>
              </a:rPr>
              <a:t>B0	</a:t>
            </a:r>
            <a:r>
              <a:rPr lang="en-IN" sz="2800" dirty="0" smtClean="0">
                <a:latin typeface="Century" panose="02040604050505020304" pitchFamily="18" charset="0"/>
              </a:rPr>
              <a:t>61</a:t>
            </a:r>
          </a:p>
          <a:p>
            <a:pPr lvl="1"/>
            <a:r>
              <a:rPr lang="en-US" sz="2800" dirty="0" smtClean="0">
                <a:latin typeface="Century" panose="02040604050505020304" pitchFamily="18" charset="0"/>
              </a:rPr>
              <a:t>B0 - ‘</a:t>
            </a:r>
            <a:r>
              <a:rPr lang="en-US" sz="2800" dirty="0">
                <a:latin typeface="Century" panose="02040604050505020304" pitchFamily="18" charset="0"/>
              </a:rPr>
              <a:t>Move	a	copy	of	the	following	value	into	AL’	(AL	is	a	register</a:t>
            </a:r>
            <a:r>
              <a:rPr lang="en-US" sz="2800" dirty="0" smtClean="0">
                <a:latin typeface="Century" panose="02040604050505020304" pitchFamily="18" charset="0"/>
              </a:rPr>
              <a:t>)</a:t>
            </a:r>
          </a:p>
          <a:p>
            <a:pPr lvl="1"/>
            <a:r>
              <a:rPr lang="en-US" sz="2800" dirty="0" smtClean="0">
                <a:latin typeface="Century" panose="02040604050505020304" pitchFamily="18" charset="0"/>
              </a:rPr>
              <a:t>61</a:t>
            </a:r>
            <a:r>
              <a:rPr lang="en-US" sz="2800" dirty="0">
                <a:latin typeface="Century" panose="02040604050505020304" pitchFamily="18" charset="0"/>
              </a:rPr>
              <a:t>	is	a	hexadecimal	representation	of	the	value	</a:t>
            </a:r>
            <a:r>
              <a:rPr lang="en-US" sz="2800" dirty="0" smtClean="0">
                <a:latin typeface="Century" panose="02040604050505020304" pitchFamily="18" charset="0"/>
              </a:rPr>
              <a:t>01100001 – 97</a:t>
            </a:r>
          </a:p>
          <a:p>
            <a:r>
              <a:rPr lang="en-IN" sz="2800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Intel</a:t>
            </a:r>
            <a:r>
              <a:rPr lang="en-IN" sz="2800" b="1" dirty="0">
                <a:solidFill>
                  <a:srgbClr val="FF0000"/>
                </a:solidFill>
                <a:latin typeface="Century" panose="02040604050505020304" pitchFamily="18" charset="0"/>
              </a:rPr>
              <a:t>	assembly	</a:t>
            </a:r>
            <a:r>
              <a:rPr lang="en-IN" sz="2800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language</a:t>
            </a:r>
          </a:p>
          <a:p>
            <a:r>
              <a:rPr lang="en-US" sz="2800" dirty="0">
                <a:latin typeface="Century" panose="02040604050505020304" pitchFamily="18" charset="0"/>
              </a:rPr>
              <a:t>MOV	AL,	</a:t>
            </a:r>
            <a:r>
              <a:rPr lang="en-US" sz="2800" dirty="0" smtClean="0">
                <a:latin typeface="Century" panose="02040604050505020304" pitchFamily="18" charset="0"/>
              </a:rPr>
              <a:t>61h; Load</a:t>
            </a:r>
            <a:r>
              <a:rPr lang="en-US" sz="2800" dirty="0">
                <a:latin typeface="Century" panose="02040604050505020304" pitchFamily="18" charset="0"/>
              </a:rPr>
              <a:t>	AL	with	97	decimal	(61	hex</a:t>
            </a:r>
            <a:r>
              <a:rPr lang="en-US" sz="2800" dirty="0" smtClean="0">
                <a:latin typeface="Century" panose="02040604050505020304" pitchFamily="18" charset="0"/>
              </a:rPr>
              <a:t>)</a:t>
            </a:r>
            <a:endParaRPr lang="en-US" sz="2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9601200" cy="1485900"/>
          </a:xfrm>
        </p:spPr>
        <p:txBody>
          <a:bodyPr/>
          <a:lstStyle/>
          <a:p>
            <a:r>
              <a:rPr lang="en-IN" dirty="0" smtClean="0">
                <a:latin typeface="Century" panose="02040604050505020304" pitchFamily="18" charset="0"/>
              </a:rPr>
              <a:t>Other Languages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90" y="1430593"/>
            <a:ext cx="11189110" cy="5324167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>
                <a:solidFill>
                  <a:srgbClr val="FF0000"/>
                </a:solidFill>
                <a:latin typeface="Century" panose="02040604050505020304" pitchFamily="18" charset="0"/>
              </a:rPr>
              <a:t>FORTRAN</a:t>
            </a:r>
            <a:r>
              <a:rPr lang="en-US" sz="2600" dirty="0">
                <a:latin typeface="Century" panose="02040604050505020304" pitchFamily="18" charset="0"/>
              </a:rPr>
              <a:t>	(</a:t>
            </a:r>
            <a:r>
              <a:rPr lang="en-US" sz="2600" dirty="0" err="1">
                <a:latin typeface="Century" panose="02040604050505020304" pitchFamily="18" charset="0"/>
              </a:rPr>
              <a:t>FORmula</a:t>
            </a:r>
            <a:r>
              <a:rPr lang="en-US" sz="2600" dirty="0">
                <a:latin typeface="Century" panose="02040604050505020304" pitchFamily="18" charset="0"/>
              </a:rPr>
              <a:t>	</a:t>
            </a:r>
            <a:r>
              <a:rPr lang="en-US" sz="2600" dirty="0" err="1">
                <a:latin typeface="Century" panose="02040604050505020304" pitchFamily="18" charset="0"/>
              </a:rPr>
              <a:t>TRANslation</a:t>
            </a:r>
            <a:r>
              <a:rPr lang="en-US" sz="2600" dirty="0">
                <a:latin typeface="Century" panose="02040604050505020304" pitchFamily="18" charset="0"/>
              </a:rPr>
              <a:t>)	was	the	first	high	</a:t>
            </a:r>
            <a:r>
              <a:rPr lang="en-US" sz="2600" dirty="0" smtClean="0">
                <a:latin typeface="Century" panose="02040604050505020304" pitchFamily="18" charset="0"/>
              </a:rPr>
              <a:t>level language</a:t>
            </a:r>
            <a:r>
              <a:rPr lang="en-US" sz="2600" dirty="0">
                <a:latin typeface="Century" panose="02040604050505020304" pitchFamily="18" charset="0"/>
              </a:rPr>
              <a:t>	to	gain wide	acceptance.	It	was	designed	</a:t>
            </a:r>
            <a:r>
              <a:rPr lang="en-US" sz="2600" dirty="0" smtClean="0">
                <a:latin typeface="Century" panose="02040604050505020304" pitchFamily="18" charset="0"/>
              </a:rPr>
              <a:t>for </a:t>
            </a:r>
            <a:r>
              <a:rPr lang="en-US" sz="2600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scientific</a:t>
            </a:r>
            <a:r>
              <a:rPr lang="en-US" sz="2600" b="1" dirty="0">
                <a:solidFill>
                  <a:srgbClr val="FF0000"/>
                </a:solidFill>
                <a:latin typeface="Century" panose="02040604050505020304" pitchFamily="18" charset="0"/>
              </a:rPr>
              <a:t>	applications</a:t>
            </a:r>
            <a:r>
              <a:rPr lang="en-US" sz="2600" dirty="0">
                <a:latin typeface="Century" panose="02040604050505020304" pitchFamily="18" charset="0"/>
              </a:rPr>
              <a:t>	and	featured	an algebraic	notation,	</a:t>
            </a:r>
            <a:r>
              <a:rPr lang="en-US" sz="2600" dirty="0" smtClean="0">
                <a:latin typeface="Century" panose="02040604050505020304" pitchFamily="18" charset="0"/>
              </a:rPr>
              <a:t>types, subprograms</a:t>
            </a:r>
            <a:r>
              <a:rPr lang="en-US" sz="2600" dirty="0">
                <a:latin typeface="Century" panose="02040604050505020304" pitchFamily="18" charset="0"/>
              </a:rPr>
              <a:t>,	and	formatted	input/output. </a:t>
            </a:r>
            <a:endParaRPr lang="en-US" sz="2600" dirty="0" smtClean="0">
              <a:latin typeface="Century" panose="020406040505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COBOL</a:t>
            </a:r>
            <a:r>
              <a:rPr lang="en-US" sz="2600" dirty="0">
                <a:latin typeface="Century" panose="02040604050505020304" pitchFamily="18" charset="0"/>
              </a:rPr>
              <a:t>	(</a:t>
            </a:r>
            <a:r>
              <a:rPr lang="en-US" sz="2600" dirty="0" err="1">
                <a:latin typeface="Century" panose="02040604050505020304" pitchFamily="18" charset="0"/>
              </a:rPr>
              <a:t>COmmon</a:t>
            </a:r>
            <a:r>
              <a:rPr lang="en-US" sz="2600" dirty="0">
                <a:latin typeface="Century" panose="02040604050505020304" pitchFamily="18" charset="0"/>
              </a:rPr>
              <a:t>	Business	Oriented	Language)	</a:t>
            </a:r>
            <a:r>
              <a:rPr lang="en-US" sz="2600" dirty="0" smtClean="0">
                <a:latin typeface="Century" panose="02040604050505020304" pitchFamily="18" charset="0"/>
              </a:rPr>
              <a:t>was designed</a:t>
            </a:r>
            <a:r>
              <a:rPr lang="en-US" sz="2600" dirty="0">
                <a:latin typeface="Century" panose="02040604050505020304" pitchFamily="18" charset="0"/>
              </a:rPr>
              <a:t>	at	the	initiative of	the	U.	S.	Department	</a:t>
            </a:r>
            <a:r>
              <a:rPr lang="en-US" sz="2600" dirty="0" smtClean="0">
                <a:latin typeface="Century" panose="02040604050505020304" pitchFamily="18" charset="0"/>
              </a:rPr>
              <a:t>of </a:t>
            </a:r>
            <a:r>
              <a:rPr lang="en-US" sz="2600" dirty="0" err="1" smtClean="0">
                <a:latin typeface="Century" panose="02040604050505020304" pitchFamily="18" charset="0"/>
              </a:rPr>
              <a:t>Defence</a:t>
            </a:r>
            <a:r>
              <a:rPr lang="en-US" sz="2600" dirty="0">
                <a:latin typeface="Century" panose="02040604050505020304" pitchFamily="18" charset="0"/>
              </a:rPr>
              <a:t>	in	1959	and	implemented	in	1960	to	meet the	need	for	</a:t>
            </a:r>
            <a:r>
              <a:rPr lang="en-US" sz="2600" b="1" dirty="0">
                <a:solidFill>
                  <a:srgbClr val="FF0000"/>
                </a:solidFill>
                <a:latin typeface="Century" panose="02040604050505020304" pitchFamily="18" charset="0"/>
              </a:rPr>
              <a:t>business	data	processing	</a:t>
            </a:r>
            <a:r>
              <a:rPr lang="en-US" sz="2600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applications.</a:t>
            </a:r>
          </a:p>
          <a:p>
            <a:pPr algn="just">
              <a:lnSpc>
                <a:spcPct val="150000"/>
              </a:lnSpc>
            </a:pPr>
            <a:r>
              <a:rPr lang="en-US" sz="2600" b="1" dirty="0">
                <a:solidFill>
                  <a:srgbClr val="FF0000"/>
                </a:solidFill>
                <a:latin typeface="Century" panose="02040604050505020304" pitchFamily="18" charset="0"/>
              </a:rPr>
              <a:t>ALGOL	60	</a:t>
            </a:r>
            <a:r>
              <a:rPr lang="en-US" sz="2600" dirty="0">
                <a:latin typeface="Century" panose="02040604050505020304" pitchFamily="18" charset="0"/>
              </a:rPr>
              <a:t>(</a:t>
            </a:r>
            <a:r>
              <a:rPr lang="en-US" sz="2600" dirty="0" err="1">
                <a:latin typeface="Century" panose="02040604050505020304" pitchFamily="18" charset="0"/>
              </a:rPr>
              <a:t>ALGorithmic</a:t>
            </a:r>
            <a:r>
              <a:rPr lang="en-US" sz="2600" dirty="0">
                <a:latin typeface="Century" panose="02040604050505020304" pitchFamily="18" charset="0"/>
              </a:rPr>
              <a:t>	Oriented	Language)</a:t>
            </a:r>
            <a:r>
              <a:rPr lang="en-US" sz="2600" b="1" dirty="0">
                <a:solidFill>
                  <a:srgbClr val="FF0000"/>
                </a:solidFill>
                <a:latin typeface="Century" panose="02040604050505020304" pitchFamily="18" charset="0"/>
              </a:rPr>
              <a:t>	</a:t>
            </a:r>
            <a:r>
              <a:rPr lang="en-US" sz="2600" dirty="0">
                <a:latin typeface="Century" panose="02040604050505020304" pitchFamily="18" charset="0"/>
              </a:rPr>
              <a:t>was	designed	in	1960	by	an international	committee	for	use	in</a:t>
            </a:r>
            <a:r>
              <a:rPr lang="en-US" sz="2600" b="1" dirty="0">
                <a:solidFill>
                  <a:srgbClr val="FF0000"/>
                </a:solidFill>
                <a:latin typeface="Century" panose="02040604050505020304" pitchFamily="18" charset="0"/>
              </a:rPr>
              <a:t>	scientific	problem	solving</a:t>
            </a:r>
            <a:endParaRPr lang="en-IN" sz="2600" b="1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78" y="228600"/>
            <a:ext cx="8952271" cy="759542"/>
          </a:xfrm>
        </p:spPr>
        <p:txBody>
          <a:bodyPr/>
          <a:lstStyle/>
          <a:p>
            <a:r>
              <a:rPr lang="en-IN" dirty="0" smtClean="0">
                <a:latin typeface="Century" panose="02040604050505020304" pitchFamily="18" charset="0"/>
              </a:rPr>
              <a:t>Evolutionary</a:t>
            </a:r>
            <a:r>
              <a:rPr lang="en-IN" dirty="0">
                <a:latin typeface="Century" panose="02040604050505020304" pitchFamily="18" charset="0"/>
              </a:rPr>
              <a:t>	developments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78854656"/>
              </p:ext>
            </p:extLst>
          </p:nvPr>
        </p:nvGraphicFramePr>
        <p:xfrm>
          <a:off x="1017639" y="988142"/>
          <a:ext cx="10736825" cy="573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37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8098"/>
            <a:ext cx="9601200" cy="58256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entury" panose="02040604050505020304" pitchFamily="18" charset="0"/>
              </a:rPr>
              <a:t>OVERVIEW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02890"/>
            <a:ext cx="10353368" cy="5855110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entury" panose="02040604050505020304" pitchFamily="18" charset="0"/>
              </a:rPr>
              <a:t>In	imperative	programming,	a	name	may	be	</a:t>
            </a:r>
            <a:r>
              <a:rPr lang="en-US" sz="2600" dirty="0" smtClean="0">
                <a:latin typeface="Century" panose="02040604050505020304" pitchFamily="18" charset="0"/>
              </a:rPr>
              <a:t>assigned to a value</a:t>
            </a:r>
            <a:r>
              <a:rPr lang="en-US" sz="2600" dirty="0">
                <a:latin typeface="Century" panose="02040604050505020304" pitchFamily="18" charset="0"/>
              </a:rPr>
              <a:t>	and	later reassigned	to	another	value.	</a:t>
            </a:r>
            <a:endParaRPr lang="en-US" sz="2600" dirty="0" smtClean="0">
              <a:latin typeface="Century" panose="02040604050505020304" pitchFamily="18" charset="0"/>
            </a:endParaRPr>
          </a:p>
          <a:p>
            <a:r>
              <a:rPr lang="en-US" sz="2600" dirty="0" smtClean="0">
                <a:latin typeface="Century" panose="02040604050505020304" pitchFamily="18" charset="0"/>
              </a:rPr>
              <a:t>The</a:t>
            </a:r>
            <a:r>
              <a:rPr lang="en-US" sz="2600" dirty="0">
                <a:latin typeface="Century" panose="02040604050505020304" pitchFamily="18" charset="0"/>
              </a:rPr>
              <a:t>	collection	of	names	and	the	associated	values </a:t>
            </a:r>
            <a:r>
              <a:rPr lang="en-US" sz="2600" dirty="0" smtClean="0">
                <a:latin typeface="Century" panose="02040604050505020304" pitchFamily="18" charset="0"/>
              </a:rPr>
              <a:t>and the location</a:t>
            </a:r>
            <a:r>
              <a:rPr lang="en-US" sz="2600" dirty="0">
                <a:latin typeface="Century" panose="02040604050505020304" pitchFamily="18" charset="0"/>
              </a:rPr>
              <a:t>	of	control	in	the	program	constitute	the	state.	</a:t>
            </a:r>
            <a:endParaRPr lang="en-US" sz="2600" dirty="0" smtClean="0">
              <a:latin typeface="Century" panose="02040604050505020304" pitchFamily="18" charset="0"/>
            </a:endParaRPr>
          </a:p>
          <a:p>
            <a:r>
              <a:rPr lang="en-US" sz="2600" dirty="0" smtClean="0">
                <a:latin typeface="Century" panose="02040604050505020304" pitchFamily="18" charset="0"/>
              </a:rPr>
              <a:t>The</a:t>
            </a:r>
            <a:r>
              <a:rPr lang="en-US" sz="2600" dirty="0">
                <a:latin typeface="Century" panose="02040604050505020304" pitchFamily="18" charset="0"/>
              </a:rPr>
              <a:t>	state	is	a logical	model	of	storage	which	is	</a:t>
            </a:r>
            <a:r>
              <a:rPr lang="en-US" sz="2600" dirty="0" smtClean="0">
                <a:latin typeface="Century" panose="02040604050505020304" pitchFamily="18" charset="0"/>
              </a:rPr>
              <a:t>an association between</a:t>
            </a:r>
            <a:r>
              <a:rPr lang="en-US" sz="2600" dirty="0">
                <a:latin typeface="Century" panose="02040604050505020304" pitchFamily="18" charset="0"/>
              </a:rPr>
              <a:t>	memory	locations	and values.	</a:t>
            </a:r>
            <a:endParaRPr lang="en-US" sz="2600" dirty="0" smtClean="0">
              <a:latin typeface="Century" panose="02040604050505020304" pitchFamily="18" charset="0"/>
            </a:endParaRPr>
          </a:p>
          <a:p>
            <a:r>
              <a:rPr lang="en-US" sz="2600" dirty="0" smtClean="0">
                <a:latin typeface="Century" panose="02040604050505020304" pitchFamily="18" charset="0"/>
              </a:rPr>
              <a:t>A</a:t>
            </a:r>
            <a:r>
              <a:rPr lang="en-US" sz="2600" dirty="0">
                <a:latin typeface="Century" panose="02040604050505020304" pitchFamily="18" charset="0"/>
              </a:rPr>
              <a:t>	program	</a:t>
            </a:r>
            <a:r>
              <a:rPr lang="en-US" sz="2600" dirty="0" smtClean="0">
                <a:latin typeface="Century" panose="02040604050505020304" pitchFamily="18" charset="0"/>
              </a:rPr>
              <a:t>in execution generates</a:t>
            </a:r>
            <a:r>
              <a:rPr lang="en-US" sz="2600" dirty="0">
                <a:latin typeface="Century" panose="02040604050505020304" pitchFamily="18" charset="0"/>
              </a:rPr>
              <a:t>	a	sequence	of	states.	</a:t>
            </a:r>
            <a:endParaRPr lang="en-US" sz="2600" dirty="0" smtClean="0">
              <a:latin typeface="Century" panose="02040604050505020304" pitchFamily="18" charset="0"/>
            </a:endParaRPr>
          </a:p>
          <a:p>
            <a:r>
              <a:rPr lang="en-US" sz="2600" dirty="0" smtClean="0">
                <a:latin typeface="Century" panose="02040604050505020304" pitchFamily="18" charset="0"/>
              </a:rPr>
              <a:t>The</a:t>
            </a:r>
            <a:r>
              <a:rPr lang="en-US" sz="2600" dirty="0">
                <a:latin typeface="Century" panose="02040604050505020304" pitchFamily="18" charset="0"/>
              </a:rPr>
              <a:t>	</a:t>
            </a:r>
            <a:r>
              <a:rPr lang="en-US" sz="2600" dirty="0" smtClean="0">
                <a:latin typeface="Century" panose="02040604050505020304" pitchFamily="18" charset="0"/>
              </a:rPr>
              <a:t> transition </a:t>
            </a:r>
            <a:r>
              <a:rPr lang="en-US" sz="2600" dirty="0">
                <a:latin typeface="Century" panose="02040604050505020304" pitchFamily="18" charset="0"/>
              </a:rPr>
              <a:t>from	</a:t>
            </a:r>
            <a:r>
              <a:rPr lang="en-US" sz="2600" dirty="0" smtClean="0">
                <a:latin typeface="Century" panose="02040604050505020304" pitchFamily="18" charset="0"/>
              </a:rPr>
              <a:t>one state to</a:t>
            </a:r>
            <a:r>
              <a:rPr lang="en-US" sz="2600" dirty="0">
                <a:latin typeface="Century" panose="02040604050505020304" pitchFamily="18" charset="0"/>
              </a:rPr>
              <a:t>	the	next	is	determined	</a:t>
            </a:r>
            <a:r>
              <a:rPr lang="en-US" sz="2600" dirty="0" smtClean="0">
                <a:latin typeface="Century" panose="02040604050505020304" pitchFamily="18" charset="0"/>
              </a:rPr>
              <a:t>by assignment</a:t>
            </a:r>
            <a:r>
              <a:rPr lang="en-US" sz="2600" dirty="0">
                <a:latin typeface="Century" panose="02040604050505020304" pitchFamily="18" charset="0"/>
              </a:rPr>
              <a:t>	</a:t>
            </a:r>
            <a:r>
              <a:rPr lang="en-US" sz="2600" dirty="0" smtClean="0">
                <a:latin typeface="Century" panose="02040604050505020304" pitchFamily="18" charset="0"/>
              </a:rPr>
              <a:t>operations and </a:t>
            </a:r>
            <a:r>
              <a:rPr lang="en-US" sz="2600" dirty="0">
                <a:latin typeface="Century" panose="02040604050505020304" pitchFamily="18" charset="0"/>
              </a:rPr>
              <a:t>sequencing	commands</a:t>
            </a:r>
            <a:r>
              <a:rPr lang="en-US" sz="2600" dirty="0" smtClean="0">
                <a:latin typeface="Century" panose="02040604050505020304" pitchFamily="18" charset="0"/>
              </a:rPr>
              <a:t>.</a:t>
            </a:r>
            <a:r>
              <a:rPr lang="en-US" sz="2600" dirty="0">
                <a:latin typeface="Century" panose="02040604050505020304" pitchFamily="18" charset="0"/>
              </a:rPr>
              <a:t>	</a:t>
            </a:r>
            <a:endParaRPr lang="en-IN" sz="2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5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04" y="125364"/>
            <a:ext cx="9601200" cy="715294"/>
          </a:xfrm>
        </p:spPr>
        <p:txBody>
          <a:bodyPr/>
          <a:lstStyle/>
          <a:p>
            <a:r>
              <a:rPr lang="en-IN" dirty="0" smtClean="0">
                <a:latin typeface="Century" panose="02040604050505020304" pitchFamily="18" charset="0"/>
              </a:rPr>
              <a:t>Highlights on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4" y="1002888"/>
            <a:ext cx="5353664" cy="5781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entury" panose="02040604050505020304" pitchFamily="18" charset="0"/>
              </a:rPr>
              <a:t>Assignment,	</a:t>
            </a:r>
            <a:endParaRPr lang="en-US" sz="2800" dirty="0" smtClean="0"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entury" panose="02040604050505020304" pitchFamily="18" charset="0"/>
              </a:rPr>
              <a:t>goto</a:t>
            </a:r>
            <a:r>
              <a:rPr lang="en-US" sz="2800" dirty="0">
                <a:latin typeface="Century" panose="02040604050505020304" pitchFamily="18" charset="0"/>
              </a:rPr>
              <a:t>	</a:t>
            </a:r>
            <a:r>
              <a:rPr lang="en-US" sz="2800" dirty="0" smtClean="0">
                <a:latin typeface="Century" panose="02040604050505020304" pitchFamily="18" charset="0"/>
              </a:rPr>
              <a:t>commands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entury" panose="02040604050505020304" pitchFamily="18" charset="0"/>
              </a:rPr>
              <a:t>structured</a:t>
            </a:r>
            <a:r>
              <a:rPr lang="en-US" sz="2800" dirty="0">
                <a:latin typeface="Century" panose="02040604050505020304" pitchFamily="18" charset="0"/>
              </a:rPr>
              <a:t>	</a:t>
            </a:r>
            <a:r>
              <a:rPr lang="en-US" sz="2800" dirty="0" smtClean="0">
                <a:latin typeface="Century" panose="02040604050505020304" pitchFamily="18" charset="0"/>
              </a:rPr>
              <a:t>programming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entury" panose="02040604050505020304" pitchFamily="18" charset="0"/>
              </a:rPr>
              <a:t>Command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entury" panose="02040604050505020304" pitchFamily="18" charset="0"/>
              </a:rPr>
              <a:t>Statement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entury" panose="02040604050505020304" pitchFamily="18" charset="0"/>
              </a:rPr>
              <a:t>Procedure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entury" panose="02040604050505020304" pitchFamily="18" charset="0"/>
              </a:rPr>
              <a:t>Control-flow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02128" y="993058"/>
            <a:ext cx="4832555" cy="578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latin typeface="Century" panose="02040604050505020304" pitchFamily="18" charset="0"/>
              </a:rPr>
              <a:t>Imperative	language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entury" panose="02040604050505020304" pitchFamily="18" charset="0"/>
              </a:rPr>
              <a:t>Assertions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entury" panose="02040604050505020304" pitchFamily="18" charset="0"/>
              </a:rPr>
              <a:t>Axiomatic semantics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entury" panose="02040604050505020304" pitchFamily="18" charset="0"/>
              </a:rPr>
              <a:t>State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entury" panose="02040604050505020304" pitchFamily="18" charset="0"/>
              </a:rPr>
              <a:t>Variables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entury" panose="02040604050505020304" pitchFamily="18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entury" panose="02040604050505020304" pitchFamily="18" charset="0"/>
              </a:rPr>
              <a:t>Control	structures</a:t>
            </a:r>
            <a:endParaRPr lang="en-IN" sz="2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58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199</TotalTime>
  <Words>306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</vt:lpstr>
      <vt:lpstr>Franklin Gothic Book</vt:lpstr>
      <vt:lpstr>Crop</vt:lpstr>
      <vt:lpstr>IMPERATIVE PROGRAMMING PARADIGM</vt:lpstr>
      <vt:lpstr>Topics</vt:lpstr>
      <vt:lpstr>INTRODUCTION</vt:lpstr>
      <vt:lpstr>Machine Language</vt:lpstr>
      <vt:lpstr>Assembly Code</vt:lpstr>
      <vt:lpstr>Other Languages</vt:lpstr>
      <vt:lpstr>Evolutionary developments</vt:lpstr>
      <vt:lpstr>OVERVIEW</vt:lpstr>
      <vt:lpstr>Highlights on</vt:lpstr>
      <vt:lpstr>Declarative Vs Imperative</vt:lpstr>
      <vt:lpstr>Declarative Vs Imperative</vt:lpstr>
      <vt:lpstr>DEMO</vt:lpstr>
      <vt:lpstr>An algorithm to add two numbers entered by user</vt:lpstr>
      <vt:lpstr>PowerPoint Presentation</vt:lpstr>
      <vt:lpstr>An Algorithm to Get n number, print the same and find Sum of n numbers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 PROGRAMMING PARADIGM</dc:title>
  <dc:creator>Niveditha Sathiyamoorthy</dc:creator>
  <cp:lastModifiedBy>Niveditha Sathiyamoorthy</cp:lastModifiedBy>
  <cp:revision>24</cp:revision>
  <dcterms:created xsi:type="dcterms:W3CDTF">2020-01-30T23:06:28Z</dcterms:created>
  <dcterms:modified xsi:type="dcterms:W3CDTF">2020-02-02T01:48:17Z</dcterms:modified>
</cp:coreProperties>
</file>