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3" r:id="rId2"/>
    <p:sldId id="257" r:id="rId3"/>
    <p:sldId id="284" r:id="rId4"/>
    <p:sldId id="258" r:id="rId5"/>
    <p:sldId id="264" r:id="rId6"/>
    <p:sldId id="259" r:id="rId7"/>
    <p:sldId id="265" r:id="rId8"/>
    <p:sldId id="266" r:id="rId9"/>
    <p:sldId id="267" r:id="rId10"/>
    <p:sldId id="268" r:id="rId11"/>
    <p:sldId id="269" r:id="rId12"/>
    <p:sldId id="270" r:id="rId13"/>
    <p:sldId id="271" r:id="rId14"/>
    <p:sldId id="275" r:id="rId15"/>
    <p:sldId id="272" r:id="rId16"/>
    <p:sldId id="274" r:id="rId17"/>
    <p:sldId id="273"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9" d="100"/>
          <a:sy n="69"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656CC-9262-45F4-9091-05A699D81AC2}" type="datetimeFigureOut">
              <a:rPr lang="en-IN" smtClean="0"/>
              <a:t>24-02-2020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628C0-783B-4845-BE08-6A3A1FA787BB}" type="slidenum">
              <a:rPr lang="en-IN" smtClean="0"/>
              <a:t>‹#›</a:t>
            </a:fld>
            <a:endParaRPr lang="en-IN"/>
          </a:p>
        </p:txBody>
      </p:sp>
    </p:spTree>
    <p:extLst>
      <p:ext uri="{BB962C8B-B14F-4D97-AF65-F5344CB8AC3E}">
        <p14:creationId xmlns:p14="http://schemas.microsoft.com/office/powerpoint/2010/main" val="13929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2B6D9F-3FFC-4B7B-A47D-F1B2EA8B768A}" type="slidenum">
              <a:rPr lang="en-IN" smtClean="0"/>
              <a:t>1</a:t>
            </a:fld>
            <a:endParaRPr lang="en-IN"/>
          </a:p>
        </p:txBody>
      </p:sp>
    </p:spTree>
    <p:extLst>
      <p:ext uri="{BB962C8B-B14F-4D97-AF65-F5344CB8AC3E}">
        <p14:creationId xmlns:p14="http://schemas.microsoft.com/office/powerpoint/2010/main" val="173414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68422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83074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82026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95775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23638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70276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20301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481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484217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26536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6179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61461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554824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62367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523682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706132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02812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90910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7088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1351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38116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87838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60376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51803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49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418228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75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249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27EA3F-CFEB-4A23-A652-4967021A835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58554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27EA3F-CFEB-4A23-A652-4967021A835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8979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27EA3F-CFEB-4A23-A652-4967021A8354}" type="datetimeFigureOut">
              <a:rPr lang="en-IN" smtClean="0"/>
              <a:t>24-02-2020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78900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27EA3F-CFEB-4A23-A652-4967021A8354}" type="datetimeFigureOut">
              <a:rPr lang="en-IN" smtClean="0"/>
              <a:t>24-02-2020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6031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7EA3F-CFEB-4A23-A652-4967021A8354}" type="datetimeFigureOut">
              <a:rPr lang="en-IN" smtClean="0"/>
              <a:t>24-02-2020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84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3213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7198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7EA3F-CFEB-4A23-A652-4967021A8354}" type="datetimeFigureOut">
              <a:rPr lang="en-IN" smtClean="0"/>
              <a:t>24-02-2020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C78FD-3676-4262-8623-CA1BA4C6293E}" type="slidenum">
              <a:rPr lang="en-IN" smtClean="0"/>
              <a:t>‹#›</a:t>
            </a:fld>
            <a:endParaRPr lang="en-IN"/>
          </a:p>
        </p:txBody>
      </p:sp>
    </p:spTree>
    <p:extLst>
      <p:ext uri="{BB962C8B-B14F-4D97-AF65-F5344CB8AC3E}">
        <p14:creationId xmlns:p14="http://schemas.microsoft.com/office/powerpoint/2010/main" val="8791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4634" y="0"/>
            <a:ext cx="12193057" cy="6858000"/>
          </a:xfrm>
          <a:prstGeom prst="rect">
            <a:avLst/>
          </a:prstGeom>
        </p:spPr>
      </p:pic>
      <p:sp>
        <p:nvSpPr>
          <p:cNvPr id="24" name="TextBox 23"/>
          <p:cNvSpPr txBox="1"/>
          <p:nvPr/>
        </p:nvSpPr>
        <p:spPr>
          <a:xfrm>
            <a:off x="743003" y="2351782"/>
            <a:ext cx="10736318"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3200" b="1" kern="0" dirty="0" smtClean="0">
                <a:solidFill>
                  <a:prstClr val="white"/>
                </a:solidFill>
              </a:rPr>
              <a:t>18CSC207J – Advanced Programming Practice</a:t>
            </a:r>
            <a:endParaRPr lang="es-UY" sz="2400" b="1" kern="0" dirty="0">
              <a:solidFill>
                <a:prstClr val="white"/>
              </a:solidFill>
            </a:endParaRPr>
          </a:p>
        </p:txBody>
      </p:sp>
      <p:sp>
        <p:nvSpPr>
          <p:cNvPr id="4" name="Footer Placeholder 3"/>
          <p:cNvSpPr txBox="1">
            <a:spLocks/>
          </p:cNvSpPr>
          <p:nvPr/>
        </p:nvSpPr>
        <p:spPr>
          <a:xfrm>
            <a:off x="4513007" y="6356350"/>
            <a:ext cx="7954456" cy="501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err="1" smtClean="0">
                <a:solidFill>
                  <a:schemeClr val="bg1"/>
                </a:solidFill>
              </a:rPr>
              <a:t>C.Arun</a:t>
            </a:r>
            <a:r>
              <a:rPr lang="en-US" b="1" i="1" dirty="0" smtClean="0">
                <a:solidFill>
                  <a:schemeClr val="bg1"/>
                </a:solidFill>
              </a:rPr>
              <a:t>, Asst. Prof. </a:t>
            </a:r>
            <a:r>
              <a:rPr lang="en-US" b="1" i="1" dirty="0" err="1" smtClean="0">
                <a:solidFill>
                  <a:schemeClr val="bg1"/>
                </a:solidFill>
              </a:rPr>
              <a:t>Dept</a:t>
            </a:r>
            <a:r>
              <a:rPr lang="en-US" b="1" i="1" dirty="0" smtClean="0">
                <a:solidFill>
                  <a:schemeClr val="bg1"/>
                </a:solidFill>
              </a:rPr>
              <a:t> of Software Engineering, School of Computing, SRMIST</a:t>
            </a:r>
            <a:endParaRPr lang="en-IN" b="1" i="1" dirty="0">
              <a:solidFill>
                <a:schemeClr val="bg1"/>
              </a:solidFill>
            </a:endParaRPr>
          </a:p>
        </p:txBody>
      </p:sp>
    </p:spTree>
    <p:extLst>
      <p:ext uri="{BB962C8B-B14F-4D97-AF65-F5344CB8AC3E}">
        <p14:creationId xmlns:p14="http://schemas.microsoft.com/office/powerpoint/2010/main" val="3660583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Geometry Managers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65539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pack() Method − This geometry manager organizes widgets in blocks before placing them in the parent widget</a:t>
            </a:r>
            <a:r>
              <a:rPr lang="en-IN" sz="1750" dirty="0" smtClean="0"/>
              <a:t>.</a:t>
            </a:r>
          </a:p>
          <a:p>
            <a:pPr lvl="1" algn="just" fontAlgn="base">
              <a:lnSpc>
                <a:spcPct val="150000"/>
              </a:lnSpc>
            </a:pPr>
            <a:r>
              <a:rPr lang="en-IN" sz="1750" dirty="0" err="1"/>
              <a:t>widget.pack</a:t>
            </a:r>
            <a:r>
              <a:rPr lang="en-IN" sz="1750" dirty="0"/>
              <a:t>( </a:t>
            </a:r>
            <a:r>
              <a:rPr lang="en-IN" sz="1750" dirty="0" err="1"/>
              <a:t>pack_options</a:t>
            </a:r>
            <a:r>
              <a:rPr lang="en-IN" sz="1750" dirty="0"/>
              <a:t> </a:t>
            </a:r>
            <a:r>
              <a:rPr lang="en-IN" sz="1750" dirty="0" smtClean="0"/>
              <a:t>)</a:t>
            </a:r>
          </a:p>
          <a:p>
            <a:pPr lvl="1" algn="just" fontAlgn="base">
              <a:lnSpc>
                <a:spcPct val="150000"/>
              </a:lnSpc>
            </a:pPr>
            <a:r>
              <a:rPr lang="en-IN" sz="1750" b="1" dirty="0" smtClean="0"/>
              <a:t>options</a:t>
            </a:r>
            <a:endParaRPr lang="en-IN" sz="1750" dirty="0"/>
          </a:p>
          <a:p>
            <a:pPr marL="742950" lvl="1" indent="-285750" algn="just" fontAlgn="base">
              <a:lnSpc>
                <a:spcPct val="150000"/>
              </a:lnSpc>
              <a:buFont typeface="Arial" panose="020B0604020202020204" pitchFamily="34" charset="0"/>
              <a:buChar char="•"/>
            </a:pPr>
            <a:r>
              <a:rPr lang="en-IN" sz="1750" dirty="0" smtClean="0"/>
              <a:t>expand </a:t>
            </a:r>
            <a:r>
              <a:rPr lang="en-IN" sz="1750" dirty="0"/>
              <a:t>− When set to true, widget expands to fill any space not otherwise used in widget's parent.</a:t>
            </a:r>
          </a:p>
          <a:p>
            <a:pPr marL="742950" lvl="1" indent="-285750" algn="just" fontAlgn="base">
              <a:lnSpc>
                <a:spcPct val="150000"/>
              </a:lnSpc>
              <a:buFont typeface="Arial" panose="020B0604020202020204" pitchFamily="34" charset="0"/>
              <a:buChar char="•"/>
            </a:pPr>
            <a:r>
              <a:rPr lang="en-IN" sz="1750" dirty="0" smtClean="0"/>
              <a:t>fill </a:t>
            </a:r>
            <a:r>
              <a:rPr lang="en-IN" sz="1750" dirty="0"/>
              <a:t>− Determines whether widget fills any extra space allocated to it by the packer, or keeps its own minimal dimensions: NONE (default), X (fill only horizontally), Y (fill only vertically), or BOTH (fill both horizontally and vertically).</a:t>
            </a:r>
          </a:p>
          <a:p>
            <a:pPr marL="742950" lvl="1" indent="-285750" algn="just" fontAlgn="base">
              <a:lnSpc>
                <a:spcPct val="150000"/>
              </a:lnSpc>
              <a:buFont typeface="Arial" panose="020B0604020202020204" pitchFamily="34" charset="0"/>
              <a:buChar char="•"/>
            </a:pPr>
            <a:r>
              <a:rPr lang="en-IN" sz="1750" dirty="0" smtClean="0"/>
              <a:t>side </a:t>
            </a:r>
            <a:r>
              <a:rPr lang="en-IN" sz="1750" dirty="0"/>
              <a:t>− Determines which side of the parent widget packs against: TOP (default), BOTTOM, LEFT, or RIGHT.</a:t>
            </a:r>
          </a:p>
          <a:p>
            <a:pPr marL="285750" indent="-285750" algn="just" fontAlgn="base">
              <a:lnSpc>
                <a:spcPct val="150000"/>
              </a:lnSpc>
              <a:buFont typeface="Arial" panose="020B0604020202020204" pitchFamily="34" charset="0"/>
              <a:buChar char="•"/>
            </a:pPr>
            <a:r>
              <a:rPr lang="en-IN" sz="1750" dirty="0"/>
              <a:t>The grid() Method − This geometry manager organizes widgets in a table-like structure in the parent widget</a:t>
            </a:r>
            <a:r>
              <a:rPr lang="en-IN" sz="1750" dirty="0" smtClean="0"/>
              <a:t>.</a:t>
            </a:r>
          </a:p>
          <a:p>
            <a:pPr lvl="1" algn="just" fontAlgn="base">
              <a:lnSpc>
                <a:spcPct val="150000"/>
              </a:lnSpc>
            </a:pPr>
            <a:r>
              <a:rPr lang="en-IN" sz="1750" dirty="0" smtClean="0"/>
              <a:t>	</a:t>
            </a:r>
            <a:r>
              <a:rPr lang="en-IN" sz="1750" i="1" dirty="0" err="1" smtClean="0"/>
              <a:t>widget.grid</a:t>
            </a:r>
            <a:r>
              <a:rPr lang="en-IN" sz="1750" i="1" dirty="0"/>
              <a:t>( </a:t>
            </a:r>
            <a:r>
              <a:rPr lang="en-IN" sz="1750" i="1" dirty="0" err="1"/>
              <a:t>grid_options</a:t>
            </a:r>
            <a:r>
              <a:rPr lang="en-IN" sz="1750" i="1" dirty="0"/>
              <a:t> )</a:t>
            </a:r>
          </a:p>
          <a:p>
            <a:pPr lvl="1" algn="just" fontAlgn="base">
              <a:lnSpc>
                <a:spcPct val="150000"/>
              </a:lnSpc>
            </a:pPr>
            <a:r>
              <a:rPr lang="en-IN" sz="1750" b="1" dirty="0" smtClean="0"/>
              <a:t>options </a:t>
            </a:r>
            <a:r>
              <a:rPr lang="en-IN" sz="1750" b="1" dirty="0"/>
              <a:t>−</a:t>
            </a:r>
          </a:p>
          <a:p>
            <a:pPr marL="742950" lvl="1" indent="-285750" algn="just" fontAlgn="base">
              <a:lnSpc>
                <a:spcPct val="150000"/>
              </a:lnSpc>
              <a:buFont typeface="Arial" panose="020B0604020202020204" pitchFamily="34" charset="0"/>
              <a:buChar char="•"/>
            </a:pPr>
            <a:r>
              <a:rPr lang="en-IN" sz="1750" dirty="0" smtClean="0"/>
              <a:t>Column/row </a:t>
            </a:r>
            <a:r>
              <a:rPr lang="en-IN" sz="1750" dirty="0"/>
              <a:t>− The </a:t>
            </a:r>
            <a:r>
              <a:rPr lang="en-IN" sz="1750" dirty="0" smtClean="0"/>
              <a:t>column or row </a:t>
            </a:r>
            <a:r>
              <a:rPr lang="en-IN" sz="1750" dirty="0"/>
              <a:t>to put widget in; default 0 (leftmost column).</a:t>
            </a:r>
          </a:p>
          <a:p>
            <a:pPr marL="742950" lvl="1" indent="-285750" algn="just" fontAlgn="base">
              <a:lnSpc>
                <a:spcPct val="150000"/>
              </a:lnSpc>
              <a:buFont typeface="Arial" panose="020B0604020202020204" pitchFamily="34" charset="0"/>
              <a:buChar char="•"/>
            </a:pPr>
            <a:r>
              <a:rPr lang="en-IN" sz="1750" dirty="0" err="1" smtClean="0"/>
              <a:t>Columnspan</a:t>
            </a:r>
            <a:r>
              <a:rPr lang="en-IN" sz="1750" dirty="0" smtClean="0"/>
              <a:t>, </a:t>
            </a:r>
            <a:r>
              <a:rPr lang="en-IN" sz="1750" dirty="0" err="1" smtClean="0"/>
              <a:t>rowsapn</a:t>
            </a:r>
            <a:r>
              <a:rPr lang="en-IN" sz="1750" dirty="0" smtClean="0"/>
              <a:t>− </a:t>
            </a:r>
            <a:r>
              <a:rPr lang="en-IN" sz="1750" dirty="0"/>
              <a:t>How many columns </a:t>
            </a:r>
            <a:r>
              <a:rPr lang="en-IN" sz="1750" dirty="0" smtClean="0"/>
              <a:t>or rows to </a:t>
            </a:r>
            <a:r>
              <a:rPr lang="en-IN" sz="1750" dirty="0" err="1" smtClean="0"/>
              <a:t>widgetoccupies</a:t>
            </a:r>
            <a:r>
              <a:rPr lang="en-IN" sz="1750" dirty="0"/>
              <a:t>; default 1.</a:t>
            </a:r>
          </a:p>
          <a:p>
            <a:pPr marL="742950" lvl="1" indent="-285750" algn="just" fontAlgn="base">
              <a:lnSpc>
                <a:spcPct val="150000"/>
              </a:lnSpc>
              <a:buFont typeface="Arial" panose="020B0604020202020204" pitchFamily="34" charset="0"/>
              <a:buChar char="•"/>
            </a:pPr>
            <a:r>
              <a:rPr lang="en-IN" sz="1750" dirty="0" err="1" smtClean="0"/>
              <a:t>ipadx</a:t>
            </a:r>
            <a:r>
              <a:rPr lang="en-IN" sz="1750" dirty="0"/>
              <a:t>, </a:t>
            </a:r>
            <a:r>
              <a:rPr lang="en-IN" sz="1750" dirty="0" err="1"/>
              <a:t>ipady</a:t>
            </a:r>
            <a:r>
              <a:rPr lang="en-IN" sz="1750" dirty="0"/>
              <a:t> − How many pixels to pad widget, horizontally and vertically, inside widget's borders.</a:t>
            </a:r>
          </a:p>
          <a:p>
            <a:pPr marL="742950" lvl="1" indent="-285750" algn="just" fontAlgn="base">
              <a:lnSpc>
                <a:spcPct val="150000"/>
              </a:lnSpc>
              <a:buFont typeface="Arial" panose="020B0604020202020204" pitchFamily="34" charset="0"/>
              <a:buChar char="•"/>
            </a:pPr>
            <a:r>
              <a:rPr lang="en-IN" sz="1750" dirty="0" err="1" smtClean="0"/>
              <a:t>padx</a:t>
            </a:r>
            <a:r>
              <a:rPr lang="en-IN" sz="1750" dirty="0"/>
              <a:t>, </a:t>
            </a:r>
            <a:r>
              <a:rPr lang="en-IN" sz="1750" dirty="0" err="1"/>
              <a:t>pady</a:t>
            </a:r>
            <a:r>
              <a:rPr lang="en-IN" sz="1750" dirty="0"/>
              <a:t> − How many pixels to pad widget, horizontally and vertically, outside v's borders</a:t>
            </a:r>
            <a:r>
              <a:rPr lang="en-IN" sz="1750" dirty="0" smtClean="0"/>
              <a:t>.</a:t>
            </a:r>
            <a:endParaRPr lang="en-IN" sz="1750" dirty="0"/>
          </a:p>
        </p:txBody>
      </p:sp>
    </p:spTree>
    <p:extLst>
      <p:ext uri="{BB962C8B-B14F-4D97-AF65-F5344CB8AC3E}">
        <p14:creationId xmlns:p14="http://schemas.microsoft.com/office/powerpoint/2010/main" val="2585471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Geometry Managers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smtClean="0"/>
              <a:t>The</a:t>
            </a:r>
            <a:r>
              <a:rPr lang="en-IN" sz="1750" dirty="0"/>
              <a:t> place() Method − This geometry manager organizes widgets by placing them in a specific position in the parent widget</a:t>
            </a:r>
            <a:r>
              <a:rPr lang="en-IN" sz="1750" dirty="0" smtClean="0"/>
              <a:t>.</a:t>
            </a:r>
          </a:p>
          <a:p>
            <a:pPr lvl="1" algn="just" fontAlgn="base">
              <a:lnSpc>
                <a:spcPct val="150000"/>
              </a:lnSpc>
            </a:pPr>
            <a:r>
              <a:rPr lang="en-IN" sz="1750" i="1" dirty="0" smtClean="0"/>
              <a:t>	</a:t>
            </a:r>
            <a:r>
              <a:rPr lang="en-IN" sz="1750" i="1" dirty="0" err="1" smtClean="0"/>
              <a:t>widget.place</a:t>
            </a:r>
            <a:r>
              <a:rPr lang="en-IN" sz="1750" i="1" dirty="0"/>
              <a:t>( </a:t>
            </a:r>
            <a:r>
              <a:rPr lang="en-IN" sz="1750" i="1" dirty="0" err="1"/>
              <a:t>place_options</a:t>
            </a:r>
            <a:r>
              <a:rPr lang="en-IN" sz="1750" i="1" dirty="0"/>
              <a:t> </a:t>
            </a:r>
            <a:r>
              <a:rPr lang="en-IN" sz="1750" i="1" dirty="0" smtClean="0"/>
              <a:t>)</a:t>
            </a:r>
          </a:p>
          <a:p>
            <a:pPr lvl="1" algn="just" fontAlgn="base">
              <a:lnSpc>
                <a:spcPct val="150000"/>
              </a:lnSpc>
            </a:pPr>
            <a:r>
              <a:rPr lang="en-IN" sz="1750" b="1" dirty="0" smtClean="0"/>
              <a:t>options −</a:t>
            </a:r>
          </a:p>
          <a:p>
            <a:pPr marL="742950" lvl="1" indent="-285750" algn="just" fontAlgn="base">
              <a:lnSpc>
                <a:spcPct val="150000"/>
              </a:lnSpc>
              <a:buFont typeface="Arial" panose="020B0604020202020204" pitchFamily="34" charset="0"/>
              <a:buChar char="•"/>
            </a:pPr>
            <a:r>
              <a:rPr lang="en-IN" sz="1750" dirty="0" smtClean="0"/>
              <a:t>anchor </a:t>
            </a:r>
            <a:r>
              <a:rPr lang="en-IN" sz="1750" dirty="0"/>
              <a:t>− The exact spot of widget other options refer to: may be N, E, S, W, NE, NW, SE, or SW, compass directions indicating the corners and sides of widget; default is NW (the upper left corner of widget)</a:t>
            </a:r>
          </a:p>
          <a:p>
            <a:pPr marL="742950" lvl="1" indent="-285750" algn="just" fontAlgn="base">
              <a:lnSpc>
                <a:spcPct val="150000"/>
              </a:lnSpc>
              <a:buFont typeface="Arial" panose="020B0604020202020204" pitchFamily="34" charset="0"/>
              <a:buChar char="•"/>
            </a:pPr>
            <a:r>
              <a:rPr lang="en-IN" sz="1750" dirty="0" err="1" smtClean="0"/>
              <a:t>bordermode</a:t>
            </a:r>
            <a:r>
              <a:rPr lang="en-IN" sz="1750" dirty="0" smtClean="0"/>
              <a:t> </a:t>
            </a:r>
            <a:r>
              <a:rPr lang="en-IN" sz="1750" dirty="0"/>
              <a:t>− INSIDE (the default) to indicate that other options refer to the parent's inside (ignoring the parent's </a:t>
            </a:r>
            <a:r>
              <a:rPr lang="en-IN" sz="1750" dirty="0" smtClean="0"/>
              <a:t>border</a:t>
            </a:r>
            <a:r>
              <a:rPr lang="en-IN" sz="1750" dirty="0"/>
              <a:t>); OUTSIDE otherwise.</a:t>
            </a:r>
          </a:p>
          <a:p>
            <a:pPr marL="742950" lvl="1" indent="-285750" algn="just" fontAlgn="base">
              <a:lnSpc>
                <a:spcPct val="150000"/>
              </a:lnSpc>
              <a:buFont typeface="Arial" panose="020B0604020202020204" pitchFamily="34" charset="0"/>
              <a:buChar char="•"/>
            </a:pPr>
            <a:r>
              <a:rPr lang="en-IN" sz="1750" dirty="0" smtClean="0"/>
              <a:t>height</a:t>
            </a:r>
            <a:r>
              <a:rPr lang="en-IN" sz="1750" dirty="0"/>
              <a:t>, width − Height and width in pixels.</a:t>
            </a:r>
          </a:p>
          <a:p>
            <a:pPr marL="742950" lvl="1" indent="-285750" algn="just" fontAlgn="base">
              <a:lnSpc>
                <a:spcPct val="150000"/>
              </a:lnSpc>
              <a:buFont typeface="Arial" panose="020B0604020202020204" pitchFamily="34" charset="0"/>
              <a:buChar char="•"/>
            </a:pPr>
            <a:r>
              <a:rPr lang="en-IN" sz="1750" dirty="0" err="1" smtClean="0"/>
              <a:t>relheight</a:t>
            </a:r>
            <a:r>
              <a:rPr lang="en-IN" sz="1750" dirty="0"/>
              <a:t>, </a:t>
            </a:r>
            <a:r>
              <a:rPr lang="en-IN" sz="1750" dirty="0" err="1"/>
              <a:t>relwidth</a:t>
            </a:r>
            <a:r>
              <a:rPr lang="en-IN" sz="1750" dirty="0"/>
              <a:t> − Height and width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1750" dirty="0" err="1" smtClean="0"/>
              <a:t>relx</a:t>
            </a:r>
            <a:r>
              <a:rPr lang="en-IN" sz="1750" dirty="0"/>
              <a:t>, rely − Horizontal and vertical offset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1750" dirty="0" smtClean="0"/>
              <a:t>x</a:t>
            </a:r>
            <a:r>
              <a:rPr lang="en-IN" sz="1750" dirty="0"/>
              <a:t>, y − Horizontal and vertical offset in pixels.</a:t>
            </a:r>
          </a:p>
        </p:txBody>
      </p:sp>
    </p:spTree>
    <p:extLst>
      <p:ext uri="{BB962C8B-B14F-4D97-AF65-F5344CB8AC3E}">
        <p14:creationId xmlns:p14="http://schemas.microsoft.com/office/powerpoint/2010/main" val="3200354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Common Widget Properties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3593869"/>
          </a:xfrm>
          <a:prstGeom prst="rect">
            <a:avLst/>
          </a:prstGeom>
        </p:spPr>
        <p:txBody>
          <a:bodyPr vert="horz" wrap="square" lIns="0" tIns="0" rIns="0" bIns="0" numCol="1" rtlCol="0">
            <a:spAutoFit/>
          </a:bodyPr>
          <a:lstStyle/>
          <a:p>
            <a:pPr algn="just" fontAlgn="base">
              <a:lnSpc>
                <a:spcPct val="150000"/>
              </a:lnSpc>
            </a:pPr>
            <a:r>
              <a:rPr lang="en-IN" sz="1750" dirty="0"/>
              <a:t>Common attributes such as sizes, colors and fonts are specified.</a:t>
            </a:r>
          </a:p>
          <a:p>
            <a:pPr marL="742950" lvl="1" indent="-285750" algn="just" fontAlgn="base">
              <a:lnSpc>
                <a:spcPct val="150000"/>
              </a:lnSpc>
              <a:buFont typeface="Arial" panose="020B0604020202020204" pitchFamily="34" charset="0"/>
              <a:buChar char="•"/>
            </a:pPr>
            <a:r>
              <a:rPr lang="en-IN" sz="1750" dirty="0"/>
              <a:t>Dimensions</a:t>
            </a:r>
          </a:p>
          <a:p>
            <a:pPr marL="742950" lvl="1" indent="-285750" algn="just" fontAlgn="base">
              <a:lnSpc>
                <a:spcPct val="150000"/>
              </a:lnSpc>
              <a:buFont typeface="Arial" panose="020B0604020202020204" pitchFamily="34" charset="0"/>
              <a:buChar char="•"/>
            </a:pPr>
            <a:r>
              <a:rPr lang="en-IN" sz="1750" dirty="0"/>
              <a:t>Colors</a:t>
            </a:r>
          </a:p>
          <a:p>
            <a:pPr marL="742950" lvl="1" indent="-285750" algn="just" fontAlgn="base">
              <a:lnSpc>
                <a:spcPct val="150000"/>
              </a:lnSpc>
              <a:buFont typeface="Arial" panose="020B0604020202020204" pitchFamily="34" charset="0"/>
              <a:buChar char="•"/>
            </a:pPr>
            <a:r>
              <a:rPr lang="en-IN" sz="1750" dirty="0"/>
              <a:t>Fonts</a:t>
            </a:r>
          </a:p>
          <a:p>
            <a:pPr marL="742950" lvl="1" indent="-285750" algn="just" fontAlgn="base">
              <a:lnSpc>
                <a:spcPct val="150000"/>
              </a:lnSpc>
              <a:buFont typeface="Arial" panose="020B0604020202020204" pitchFamily="34" charset="0"/>
              <a:buChar char="•"/>
            </a:pPr>
            <a:r>
              <a:rPr lang="en-IN" sz="1750" dirty="0"/>
              <a:t>Anchors</a:t>
            </a:r>
          </a:p>
          <a:p>
            <a:pPr marL="742950" lvl="1" indent="-285750" algn="just" fontAlgn="base">
              <a:lnSpc>
                <a:spcPct val="150000"/>
              </a:lnSpc>
              <a:buFont typeface="Arial" panose="020B0604020202020204" pitchFamily="34" charset="0"/>
              <a:buChar char="•"/>
            </a:pPr>
            <a:r>
              <a:rPr lang="en-IN" sz="1750" dirty="0"/>
              <a:t>Relief styles</a:t>
            </a:r>
          </a:p>
          <a:p>
            <a:pPr marL="742950" lvl="1" indent="-285750" algn="just" fontAlgn="base">
              <a:lnSpc>
                <a:spcPct val="150000"/>
              </a:lnSpc>
              <a:buFont typeface="Arial" panose="020B0604020202020204" pitchFamily="34" charset="0"/>
              <a:buChar char="•"/>
            </a:pPr>
            <a:r>
              <a:rPr lang="en-IN" sz="1750" dirty="0"/>
              <a:t>Bitmaps</a:t>
            </a:r>
          </a:p>
          <a:p>
            <a:pPr marL="742950" lvl="1" indent="-285750" algn="just" fontAlgn="base">
              <a:lnSpc>
                <a:spcPct val="150000"/>
              </a:lnSpc>
              <a:buFont typeface="Arial" panose="020B0604020202020204" pitchFamily="34" charset="0"/>
              <a:buChar char="•"/>
            </a:pPr>
            <a:r>
              <a:rPr lang="en-IN" sz="1750" dirty="0"/>
              <a:t>Cursors</a:t>
            </a:r>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318167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Label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44352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label is a widget that displays text or images, typically that the user will just view but not otherwise interact with. Labels are used for such things as identifying controls or other parts of the user interface, providing textual feedback or results, etc</a:t>
            </a:r>
            <a:r>
              <a:rPr lang="en-IN" sz="1750" dirty="0" smtClean="0"/>
              <a:t>.</a:t>
            </a:r>
          </a:p>
          <a:p>
            <a:pPr marL="285750" indent="-285750" algn="just" fontAlgn="base">
              <a:lnSpc>
                <a:spcPct val="150000"/>
              </a:lnSpc>
              <a:buFont typeface="Arial" panose="020B0604020202020204" pitchFamily="34" charset="0"/>
              <a:buChar char="•"/>
            </a:pPr>
            <a:r>
              <a:rPr lang="en-IN" sz="1750" dirty="0" smtClean="0"/>
              <a:t>Syntax</a:t>
            </a:r>
          </a:p>
          <a:p>
            <a:pPr algn="just" fontAlgn="base">
              <a:lnSpc>
                <a:spcPct val="150000"/>
              </a:lnSpc>
            </a:pPr>
            <a:r>
              <a:rPr lang="en-IN" sz="1750" dirty="0" smtClean="0"/>
              <a:t>	</a:t>
            </a:r>
            <a:r>
              <a:rPr lang="en-IN" sz="1750" i="1" dirty="0" err="1" smtClean="0"/>
              <a:t>tk.Label</a:t>
            </a:r>
            <a:r>
              <a:rPr lang="en-IN" sz="1750" i="1" dirty="0" smtClean="0"/>
              <a:t>(</a:t>
            </a:r>
            <a:r>
              <a:rPr lang="en-IN" sz="1750" i="1" dirty="0" err="1" smtClean="0"/>
              <a:t>parent,text</a:t>
            </a:r>
            <a:r>
              <a:rPr lang="en-IN" sz="1750" i="1" dirty="0" smtClean="0"/>
              <a:t>=“message”)</a:t>
            </a:r>
          </a:p>
          <a:p>
            <a:pPr algn="just" fontAlgn="base">
              <a:lnSpc>
                <a:spcPct val="150000"/>
              </a:lnSpc>
            </a:pPr>
            <a:r>
              <a:rPr lang="en-IN" sz="1750" b="1" i="1" dirty="0" smtClean="0"/>
              <a:t>Example:</a:t>
            </a:r>
            <a:endParaRPr lang="en-IN" sz="1750" b="1" i="1" dirty="0"/>
          </a:p>
          <a:p>
            <a:pPr lvl="1" algn="just" fontAlgn="base">
              <a:lnSpc>
                <a:spcPct val="150000"/>
              </a:lnSpc>
            </a:pPr>
            <a:r>
              <a:rPr lang="en-IN" sz="1750" dirty="0"/>
              <a:t>import </a:t>
            </a:r>
            <a:r>
              <a:rPr lang="en-IN" sz="1750" dirty="0" err="1"/>
              <a:t>tkinter</a:t>
            </a:r>
            <a:r>
              <a:rPr lang="en-IN" sz="1750" dirty="0"/>
              <a:t> as </a:t>
            </a:r>
            <a:r>
              <a:rPr lang="en-IN" sz="1750" dirty="0" err="1"/>
              <a:t>tk</a:t>
            </a:r>
            <a:endParaRPr lang="en-IN" sz="1750" dirty="0"/>
          </a:p>
          <a:p>
            <a:pPr lvl="1" algn="just" fontAlgn="base">
              <a:lnSpc>
                <a:spcPct val="150000"/>
              </a:lnSpc>
            </a:pPr>
            <a:r>
              <a:rPr lang="en-IN" sz="1750" dirty="0"/>
              <a:t>root = </a:t>
            </a:r>
            <a:r>
              <a:rPr lang="en-IN" sz="1750" dirty="0" err="1"/>
              <a:t>tk.Tk</a:t>
            </a:r>
            <a:r>
              <a:rPr lang="en-IN" sz="1750" dirty="0"/>
              <a:t>()</a:t>
            </a:r>
          </a:p>
          <a:p>
            <a:pPr lvl="1" algn="just" fontAlgn="base">
              <a:lnSpc>
                <a:spcPct val="150000"/>
              </a:lnSpc>
            </a:pPr>
            <a:r>
              <a:rPr lang="en-IN" sz="1750" dirty="0"/>
              <a:t>label = </a:t>
            </a:r>
            <a:r>
              <a:rPr lang="en-IN" sz="1750" dirty="0" err="1"/>
              <a:t>tk.Label</a:t>
            </a:r>
            <a:r>
              <a:rPr lang="en-IN" sz="1750" dirty="0"/>
              <a:t>(root, text='Hello World!')</a:t>
            </a:r>
          </a:p>
          <a:p>
            <a:pPr lvl="1" algn="just" fontAlgn="base">
              <a:lnSpc>
                <a:spcPct val="150000"/>
              </a:lnSpc>
            </a:pPr>
            <a:r>
              <a:rPr lang="en-IN" sz="1750" dirty="0" err="1"/>
              <a:t>label.grid</a:t>
            </a:r>
            <a:r>
              <a:rPr lang="en-IN" sz="1750" dirty="0"/>
              <a:t>()</a:t>
            </a:r>
          </a:p>
          <a:p>
            <a:pPr lvl="1" algn="just" fontAlgn="base">
              <a:lnSpc>
                <a:spcPct val="150000"/>
              </a:lnSpc>
            </a:pPr>
            <a:r>
              <a:rPr lang="en-IN" sz="1750" dirty="0" err="1"/>
              <a:t>root.mainloop</a:t>
            </a:r>
            <a:r>
              <a:rPr lang="en-IN" sz="1750" dirty="0"/>
              <a:t>()</a:t>
            </a:r>
          </a:p>
          <a:p>
            <a:pPr algn="just" fontAlgn="base">
              <a:lnSpc>
                <a:spcPct val="150000"/>
              </a:lnSpc>
            </a:pPr>
            <a:endParaRPr lang="en-IN" sz="1750" dirty="0"/>
          </a:p>
        </p:txBody>
      </p:sp>
      <p:pic>
        <p:nvPicPr>
          <p:cNvPr id="2" name="Picture 1"/>
          <p:cNvPicPr>
            <a:picLocks noChangeAspect="1"/>
          </p:cNvPicPr>
          <p:nvPr/>
        </p:nvPicPr>
        <p:blipFill>
          <a:blip r:embed="rId3"/>
          <a:stretch>
            <a:fillRect/>
          </a:stretch>
        </p:blipFill>
        <p:spPr>
          <a:xfrm>
            <a:off x="6632761" y="3394542"/>
            <a:ext cx="3051545" cy="2288659"/>
          </a:xfrm>
          <a:prstGeom prst="rect">
            <a:avLst/>
          </a:prstGeom>
        </p:spPr>
      </p:pic>
    </p:spTree>
    <p:extLst>
      <p:ext uri="{BB962C8B-B14F-4D97-AF65-F5344CB8AC3E}">
        <p14:creationId xmlns:p14="http://schemas.microsoft.com/office/powerpoint/2010/main" val="1875097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381999"/>
          </a:xfrm>
          <a:prstGeom prst="rect">
            <a:avLst/>
          </a:prstGeom>
        </p:spPr>
        <p:txBody>
          <a:bodyPr vert="horz" wrap="square" lIns="0" tIns="0" rIns="0" bIns="0" numCol="1" rtlCol="0">
            <a:spAutoFit/>
          </a:bodyPr>
          <a:lstStyle/>
          <a:p>
            <a:pPr lvl="1" algn="just" fontAlgn="base">
              <a:lnSpc>
                <a:spcPct val="150000"/>
              </a:lnSpc>
            </a:pPr>
            <a:r>
              <a:rPr lang="en-IN" sz="1750" dirty="0"/>
              <a:t>import </a:t>
            </a:r>
            <a:r>
              <a:rPr lang="en-IN" sz="1750" dirty="0" err="1"/>
              <a:t>tkinter</a:t>
            </a:r>
            <a:r>
              <a:rPr lang="en-IN" sz="1750" dirty="0"/>
              <a:t> as </a:t>
            </a:r>
            <a:r>
              <a:rPr lang="en-IN" sz="1750" dirty="0" err="1"/>
              <a:t>tk</a:t>
            </a:r>
            <a:r>
              <a:rPr lang="en-IN" sz="1750" dirty="0"/>
              <a:t> </a:t>
            </a:r>
          </a:p>
          <a:p>
            <a:pPr lvl="1" algn="just" fontAlgn="base">
              <a:lnSpc>
                <a:spcPct val="150000"/>
              </a:lnSpc>
            </a:pPr>
            <a:r>
              <a:rPr lang="en-IN" sz="1750" dirty="0"/>
              <a:t>r = </a:t>
            </a:r>
            <a:r>
              <a:rPr lang="en-IN" sz="1750" dirty="0" err="1"/>
              <a:t>tk.Tk</a:t>
            </a:r>
            <a:r>
              <a:rPr lang="en-IN" sz="1750" dirty="0"/>
              <a:t>() </a:t>
            </a:r>
          </a:p>
          <a:p>
            <a:pPr lvl="1" algn="just" fontAlgn="base">
              <a:lnSpc>
                <a:spcPct val="150000"/>
              </a:lnSpc>
            </a:pPr>
            <a:r>
              <a:rPr lang="en-IN" sz="1750" dirty="0" err="1"/>
              <a:t>r.title</a:t>
            </a:r>
            <a:r>
              <a:rPr lang="en-IN" sz="1750" dirty="0"/>
              <a:t>('Counting Seconds') </a:t>
            </a:r>
          </a:p>
          <a:p>
            <a:pPr lvl="1" algn="just" fontAlgn="base">
              <a:lnSpc>
                <a:spcPct val="150000"/>
              </a:lnSpc>
            </a:pPr>
            <a:r>
              <a:rPr lang="en-IN" sz="1750" dirty="0"/>
              <a:t>button = </a:t>
            </a:r>
            <a:r>
              <a:rPr lang="en-IN" sz="1750" dirty="0" err="1"/>
              <a:t>tk.Button</a:t>
            </a:r>
            <a:r>
              <a:rPr lang="en-IN" sz="1750" dirty="0"/>
              <a:t>(r, text='Stop', width=25, command=</a:t>
            </a:r>
            <a:r>
              <a:rPr lang="en-IN" sz="1750" dirty="0" err="1"/>
              <a:t>r.destroy</a:t>
            </a:r>
            <a:r>
              <a:rPr lang="en-IN" sz="1750" dirty="0"/>
              <a:t>) </a:t>
            </a:r>
          </a:p>
          <a:p>
            <a:pPr lvl="1" algn="just" fontAlgn="base">
              <a:lnSpc>
                <a:spcPct val="150000"/>
              </a:lnSpc>
            </a:pPr>
            <a:r>
              <a:rPr lang="en-IN" sz="1750" dirty="0" err="1"/>
              <a:t>button.pack</a:t>
            </a:r>
            <a:r>
              <a:rPr lang="en-IN" sz="1750" dirty="0"/>
              <a:t>() </a:t>
            </a:r>
          </a:p>
          <a:p>
            <a:pPr lvl="1" algn="just" fontAlgn="base">
              <a:lnSpc>
                <a:spcPct val="150000"/>
              </a:lnSpc>
            </a:pPr>
            <a:r>
              <a:rPr lang="en-IN" sz="1750" dirty="0" err="1"/>
              <a:t>r.mainloop</a:t>
            </a:r>
            <a:r>
              <a:rPr lang="en-IN" sz="1750" dirty="0"/>
              <a:t>() </a:t>
            </a:r>
          </a:p>
        </p:txBody>
      </p:sp>
      <p:pic>
        <p:nvPicPr>
          <p:cNvPr id="5" name="Picture 4"/>
          <p:cNvPicPr>
            <a:picLocks noChangeAspect="1"/>
          </p:cNvPicPr>
          <p:nvPr/>
        </p:nvPicPr>
        <p:blipFill>
          <a:blip r:embed="rId3"/>
          <a:stretch>
            <a:fillRect/>
          </a:stretch>
        </p:blipFill>
        <p:spPr>
          <a:xfrm>
            <a:off x="6408083" y="3360084"/>
            <a:ext cx="2995175" cy="2099422"/>
          </a:xfrm>
          <a:prstGeom prst="rect">
            <a:avLst/>
          </a:prstGeom>
        </p:spPr>
      </p:pic>
    </p:spTree>
    <p:extLst>
      <p:ext uri="{BB962C8B-B14F-4D97-AF65-F5344CB8AC3E}">
        <p14:creationId xmlns:p14="http://schemas.microsoft.com/office/powerpoint/2010/main" val="4187144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5935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button, unlike a frame or label, is very much designed for the user to interact with, and in particular, press to perform some action. Like labels, they can display text or images, but also have a whole range of new options used to control their </a:t>
            </a:r>
            <a:r>
              <a:rPr lang="en-IN" sz="1750" dirty="0" err="1"/>
              <a:t>behavior</a:t>
            </a:r>
            <a:r>
              <a:rPr lang="en-IN" sz="1750" dirty="0" smtClean="0"/>
              <a:t>.</a:t>
            </a:r>
          </a:p>
          <a:p>
            <a:pPr algn="just" fontAlgn="base">
              <a:lnSpc>
                <a:spcPct val="150000"/>
              </a:lnSpc>
            </a:pPr>
            <a:endParaRPr lang="en-IN" sz="1750" dirty="0"/>
          </a:p>
          <a:p>
            <a:pPr algn="just" fontAlgn="base">
              <a:lnSpc>
                <a:spcPct val="150000"/>
              </a:lnSpc>
            </a:pPr>
            <a:r>
              <a:rPr lang="en-IN" sz="1750" dirty="0" smtClean="0"/>
              <a:t>Syntax</a:t>
            </a:r>
          </a:p>
          <a:p>
            <a:pPr algn="just" fontAlgn="base">
              <a:lnSpc>
                <a:spcPct val="150000"/>
              </a:lnSpc>
            </a:pPr>
            <a:r>
              <a:rPr lang="en-IN" sz="1750" dirty="0" smtClean="0"/>
              <a:t>	</a:t>
            </a:r>
            <a:r>
              <a:rPr lang="en-IN" sz="1750" i="1" dirty="0"/>
              <a:t>button = </a:t>
            </a:r>
            <a:r>
              <a:rPr lang="en-IN" sz="1750" i="1" dirty="0" err="1"/>
              <a:t>ttk.Button</a:t>
            </a:r>
            <a:r>
              <a:rPr lang="en-IN" sz="1750" i="1" dirty="0"/>
              <a:t>(parent, text</a:t>
            </a:r>
            <a:r>
              <a:rPr lang="en-IN" sz="1750" i="1" dirty="0" smtClean="0"/>
              <a:t>=‘</a:t>
            </a:r>
            <a:r>
              <a:rPr lang="en-IN" sz="1750" i="1" dirty="0" err="1" smtClean="0"/>
              <a:t>ClickMe</a:t>
            </a:r>
            <a:r>
              <a:rPr lang="en-IN" sz="1750" i="1" dirty="0" smtClean="0"/>
              <a:t>', </a:t>
            </a:r>
            <a:r>
              <a:rPr lang="en-IN" sz="1750" i="1" dirty="0"/>
              <a:t>command=</a:t>
            </a:r>
            <a:r>
              <a:rPr lang="en-IN" sz="1750" i="1" dirty="0" err="1"/>
              <a:t>submitForm</a:t>
            </a:r>
            <a:r>
              <a:rPr lang="en-IN" sz="1750" i="1" dirty="0" smtClean="0"/>
              <a:t>)</a:t>
            </a:r>
          </a:p>
          <a:p>
            <a:pPr algn="just" fontAlgn="base">
              <a:lnSpc>
                <a:spcPct val="150000"/>
              </a:lnSpc>
            </a:pPr>
            <a:r>
              <a:rPr lang="en-IN" sz="1750" b="1" i="1" dirty="0" smtClean="0"/>
              <a:t>Example:</a:t>
            </a:r>
            <a:endParaRPr lang="en-IN" sz="1750" b="1" i="1" dirty="0"/>
          </a:p>
          <a:p>
            <a:pPr lvl="1" algn="just" fontAlgn="base">
              <a:lnSpc>
                <a:spcPct val="150000"/>
              </a:lnSpc>
            </a:pPr>
            <a:r>
              <a:rPr lang="en-IN" sz="1750" dirty="0"/>
              <a:t>import </a:t>
            </a:r>
            <a:r>
              <a:rPr lang="en-IN" sz="1750" dirty="0" err="1"/>
              <a:t>tkinter</a:t>
            </a:r>
            <a:r>
              <a:rPr lang="en-IN" sz="1750" dirty="0"/>
              <a:t> as </a:t>
            </a:r>
            <a:r>
              <a:rPr lang="en-IN" sz="1750" dirty="0" err="1"/>
              <a:t>tk</a:t>
            </a:r>
            <a:endParaRPr lang="en-IN" sz="1750" dirty="0"/>
          </a:p>
          <a:p>
            <a:pPr lvl="1" algn="just" fontAlgn="base">
              <a:lnSpc>
                <a:spcPct val="150000"/>
              </a:lnSpc>
            </a:pPr>
            <a:r>
              <a:rPr lang="en-IN" sz="1750" dirty="0"/>
              <a:t>from </a:t>
            </a:r>
            <a:r>
              <a:rPr lang="en-IN" sz="1750" dirty="0" err="1"/>
              <a:t>tkinter</a:t>
            </a:r>
            <a:r>
              <a:rPr lang="en-IN" sz="1750" dirty="0"/>
              <a:t> import </a:t>
            </a:r>
            <a:r>
              <a:rPr lang="en-IN" sz="1750" dirty="0" err="1"/>
              <a:t>messagebox</a:t>
            </a:r>
            <a:endParaRPr lang="en-IN" sz="1750" dirty="0"/>
          </a:p>
          <a:p>
            <a:pPr lvl="1" algn="just" fontAlgn="base">
              <a:lnSpc>
                <a:spcPct val="150000"/>
              </a:lnSpc>
            </a:pPr>
            <a:r>
              <a:rPr lang="en-IN" sz="1750" dirty="0" err="1" smtClean="0"/>
              <a:t>def</a:t>
            </a:r>
            <a:r>
              <a:rPr lang="en-IN" sz="1750" dirty="0" smtClean="0"/>
              <a:t> </a:t>
            </a:r>
            <a:r>
              <a:rPr lang="en-IN" sz="1750" dirty="0"/>
              <a:t>hello():</a:t>
            </a:r>
          </a:p>
          <a:p>
            <a:pPr lvl="1" algn="just" fontAlgn="base">
              <a:lnSpc>
                <a:spcPct val="150000"/>
              </a:lnSpc>
            </a:pPr>
            <a:r>
              <a:rPr lang="en-IN" sz="1750" dirty="0"/>
              <a:t>   </a:t>
            </a:r>
            <a:r>
              <a:rPr lang="en-IN" sz="1750" dirty="0" err="1"/>
              <a:t>msg</a:t>
            </a:r>
            <a:r>
              <a:rPr lang="en-IN" sz="1750" dirty="0"/>
              <a:t> = </a:t>
            </a:r>
            <a:r>
              <a:rPr lang="en-IN" sz="1750" dirty="0" err="1"/>
              <a:t>messagebox.showinfo</a:t>
            </a:r>
            <a:r>
              <a:rPr lang="en-IN" sz="1750" dirty="0"/>
              <a:t>( "GUI Event </a:t>
            </a:r>
            <a:r>
              <a:rPr lang="en-IN" sz="1750" dirty="0" err="1"/>
              <a:t>Demo","Button</a:t>
            </a:r>
            <a:r>
              <a:rPr lang="en-IN" sz="1750" dirty="0"/>
              <a:t> Demo")</a:t>
            </a:r>
          </a:p>
          <a:p>
            <a:pPr lvl="1" algn="just" fontAlgn="base">
              <a:lnSpc>
                <a:spcPct val="150000"/>
              </a:lnSpc>
            </a:pPr>
            <a:r>
              <a:rPr lang="en-IN" sz="1750" dirty="0" smtClean="0"/>
              <a:t>root </a:t>
            </a:r>
            <a:r>
              <a:rPr lang="en-IN" sz="1750" dirty="0"/>
              <a:t>= </a:t>
            </a:r>
            <a:r>
              <a:rPr lang="en-IN" sz="1750" dirty="0" err="1"/>
              <a:t>tk.Tk</a:t>
            </a:r>
            <a:r>
              <a:rPr lang="en-IN" sz="1750" dirty="0"/>
              <a:t>()</a:t>
            </a:r>
          </a:p>
          <a:p>
            <a:pPr lvl="1" algn="just" fontAlgn="base">
              <a:lnSpc>
                <a:spcPct val="150000"/>
              </a:lnSpc>
            </a:pPr>
            <a:r>
              <a:rPr lang="en-IN" sz="1750" dirty="0" err="1"/>
              <a:t>root.geometry</a:t>
            </a:r>
            <a:r>
              <a:rPr lang="en-IN" sz="1750" dirty="0"/>
              <a:t>("200x200")</a:t>
            </a:r>
          </a:p>
          <a:p>
            <a:pPr lvl="1" algn="just" fontAlgn="base">
              <a:lnSpc>
                <a:spcPct val="150000"/>
              </a:lnSpc>
            </a:pPr>
            <a:r>
              <a:rPr lang="en-IN" sz="1750" dirty="0"/>
              <a:t>b = </a:t>
            </a:r>
            <a:r>
              <a:rPr lang="en-IN" sz="1750" dirty="0" err="1"/>
              <a:t>tk.Button</a:t>
            </a:r>
            <a:r>
              <a:rPr lang="en-IN" sz="1750" dirty="0"/>
              <a:t>(root, text='Fire </a:t>
            </a:r>
            <a:r>
              <a:rPr lang="en-IN" sz="1750" dirty="0" err="1"/>
              <a:t>Me',command</a:t>
            </a:r>
            <a:r>
              <a:rPr lang="en-IN" sz="1750" dirty="0"/>
              <a:t>=hello)</a:t>
            </a:r>
          </a:p>
          <a:p>
            <a:pPr lvl="1" algn="just" fontAlgn="base">
              <a:lnSpc>
                <a:spcPct val="150000"/>
              </a:lnSpc>
            </a:pPr>
            <a:r>
              <a:rPr lang="en-IN" sz="1750" dirty="0" err="1"/>
              <a:t>b.place</a:t>
            </a:r>
            <a:r>
              <a:rPr lang="en-IN" sz="1750" dirty="0"/>
              <a:t>(x=50,y=50)</a:t>
            </a:r>
          </a:p>
          <a:p>
            <a:pPr lvl="1" algn="just" fontAlgn="base">
              <a:lnSpc>
                <a:spcPct val="150000"/>
              </a:lnSpc>
            </a:pPr>
            <a:r>
              <a:rPr lang="en-IN" sz="1750" dirty="0" err="1"/>
              <a:t>root.mainloop</a:t>
            </a:r>
            <a:r>
              <a:rPr lang="en-IN" sz="1750" dirty="0" smtClean="0"/>
              <a:t>()</a:t>
            </a:r>
            <a:endParaRPr lang="en-IN" sz="1750" dirty="0"/>
          </a:p>
        </p:txBody>
      </p:sp>
      <p:pic>
        <p:nvPicPr>
          <p:cNvPr id="4" name="Picture 3"/>
          <p:cNvPicPr>
            <a:picLocks noChangeAspect="1"/>
          </p:cNvPicPr>
          <p:nvPr/>
        </p:nvPicPr>
        <p:blipFill>
          <a:blip r:embed="rId3"/>
          <a:stretch>
            <a:fillRect/>
          </a:stretch>
        </p:blipFill>
        <p:spPr>
          <a:xfrm>
            <a:off x="7979988" y="3095618"/>
            <a:ext cx="2347353" cy="2913955"/>
          </a:xfrm>
          <a:prstGeom prst="rect">
            <a:avLst/>
          </a:prstGeom>
        </p:spPr>
      </p:pic>
    </p:spTree>
    <p:extLst>
      <p:ext uri="{BB962C8B-B14F-4D97-AF65-F5344CB8AC3E}">
        <p14:creationId xmlns:p14="http://schemas.microsoft.com/office/powerpoint/2010/main" val="2687174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Button:To</a:t>
            </a:r>
            <a:r>
              <a:rPr lang="en-IN" sz="1750" dirty="0"/>
              <a:t> add a button in your application, this widget is used</a:t>
            </a:r>
            <a:r>
              <a:rPr lang="en-IN" sz="1750" dirty="0" smtClean="0"/>
              <a:t>.</a:t>
            </a:r>
          </a:p>
          <a:p>
            <a:pPr fontAlgn="base">
              <a:lnSpc>
                <a:spcPct val="150000"/>
              </a:lnSpc>
            </a:pPr>
            <a:r>
              <a:rPr lang="en-IN" sz="1750" b="1" dirty="0" smtClean="0"/>
              <a:t>Syntax :</a:t>
            </a:r>
          </a:p>
          <a:p>
            <a:pPr fontAlgn="base">
              <a:lnSpc>
                <a:spcPct val="150000"/>
              </a:lnSpc>
            </a:pPr>
            <a:r>
              <a:rPr lang="en-IN" sz="1750" dirty="0"/>
              <a:t>	</a:t>
            </a:r>
            <a:r>
              <a:rPr lang="en-IN" sz="1750" dirty="0" smtClean="0"/>
              <a:t>w=Button(master</a:t>
            </a:r>
            <a:r>
              <a:rPr lang="en-IN" sz="1750" dirty="0"/>
              <a:t>, </a:t>
            </a:r>
            <a:r>
              <a:rPr lang="en-IN" sz="1750" dirty="0" smtClean="0"/>
              <a:t>text=“caption” option=value)</a:t>
            </a:r>
          </a:p>
          <a:p>
            <a:pPr fontAlgn="base">
              <a:lnSpc>
                <a:spcPct val="150000"/>
              </a:lnSpc>
            </a:pPr>
            <a:endParaRPr lang="en-IN" sz="1750" dirty="0" smtClean="0"/>
          </a:p>
          <a:p>
            <a:pPr marL="285750" indent="-285750" fontAlgn="base">
              <a:lnSpc>
                <a:spcPct val="150000"/>
              </a:lnSpc>
              <a:buFont typeface="Arial" panose="020B0604020202020204" pitchFamily="34" charset="0"/>
              <a:buChar char="•"/>
            </a:pPr>
            <a:r>
              <a:rPr lang="en-IN" sz="1750" dirty="0" smtClean="0"/>
              <a:t>master </a:t>
            </a:r>
            <a:r>
              <a:rPr lang="en-IN" sz="1750" dirty="0"/>
              <a:t>is the parameter used to represent the parent </a:t>
            </a:r>
            <a:r>
              <a:rPr lang="en-IN" sz="1750" dirty="0" smtClean="0"/>
              <a:t>window.</a:t>
            </a:r>
          </a:p>
          <a:p>
            <a:pPr marL="285750" indent="-285750" fontAlgn="base">
              <a:lnSpc>
                <a:spcPct val="150000"/>
              </a:lnSpc>
              <a:buFont typeface="Arial" panose="020B0604020202020204" pitchFamily="34" charset="0"/>
              <a:buChar char="•"/>
            </a:pPr>
            <a:r>
              <a:rPr lang="en-IN" sz="1750" dirty="0" err="1" smtClean="0"/>
              <a:t>activebackground</a:t>
            </a:r>
            <a:r>
              <a:rPr lang="en-IN" sz="1750" dirty="0"/>
              <a:t>: to set the background color when button is under the cursor.</a:t>
            </a:r>
          </a:p>
          <a:p>
            <a:pPr marL="285750" indent="-285750" algn="just" fontAlgn="base">
              <a:lnSpc>
                <a:spcPct val="150000"/>
              </a:lnSpc>
              <a:buFont typeface="Arial" panose="020B0604020202020204" pitchFamily="34" charset="0"/>
              <a:buChar char="•"/>
            </a:pPr>
            <a:r>
              <a:rPr lang="en-IN" sz="1750" dirty="0" err="1" smtClean="0"/>
              <a:t>activeforeground</a:t>
            </a:r>
            <a:r>
              <a:rPr lang="en-IN" sz="1750" dirty="0"/>
              <a:t>: to set the foreground color when button is under the cursor.</a:t>
            </a:r>
          </a:p>
          <a:p>
            <a:pPr marL="285750" indent="-285750" algn="just" fontAlgn="base">
              <a:lnSpc>
                <a:spcPct val="150000"/>
              </a:lnSpc>
              <a:buFont typeface="Arial" panose="020B0604020202020204" pitchFamily="34" charset="0"/>
              <a:buChar char="•"/>
            </a:pPr>
            <a:r>
              <a:rPr lang="en-IN" sz="1750" dirty="0" err="1"/>
              <a:t>bg</a:t>
            </a:r>
            <a:r>
              <a:rPr lang="en-IN" sz="1750" dirty="0"/>
              <a:t>: to set he normal background color.</a:t>
            </a:r>
          </a:p>
          <a:p>
            <a:pPr marL="285750" indent="-285750" algn="just" fontAlgn="base">
              <a:lnSpc>
                <a:spcPct val="150000"/>
              </a:lnSpc>
              <a:buFont typeface="Arial" panose="020B0604020202020204" pitchFamily="34" charset="0"/>
              <a:buChar char="•"/>
            </a:pPr>
            <a:r>
              <a:rPr lang="en-IN" sz="1750" dirty="0"/>
              <a:t>command: to call a function.</a:t>
            </a:r>
          </a:p>
          <a:p>
            <a:pPr marL="285750" indent="-285750" algn="just" fontAlgn="base">
              <a:lnSpc>
                <a:spcPct val="150000"/>
              </a:lnSpc>
              <a:buFont typeface="Arial" panose="020B0604020202020204" pitchFamily="34" charset="0"/>
              <a:buChar char="•"/>
            </a:pPr>
            <a:r>
              <a:rPr lang="en-IN" sz="1750" dirty="0"/>
              <a:t>font: to set the font on the button label.</a:t>
            </a:r>
          </a:p>
          <a:p>
            <a:pPr marL="285750" indent="-285750" algn="just" fontAlgn="base">
              <a:lnSpc>
                <a:spcPct val="150000"/>
              </a:lnSpc>
              <a:buFont typeface="Arial" panose="020B0604020202020204" pitchFamily="34" charset="0"/>
              <a:buChar char="•"/>
            </a:pPr>
            <a:r>
              <a:rPr lang="en-IN" sz="1750" dirty="0"/>
              <a:t>image: to set the image on the button.</a:t>
            </a:r>
          </a:p>
          <a:p>
            <a:pPr marL="285750" indent="-285750" algn="just" fontAlgn="base">
              <a:lnSpc>
                <a:spcPct val="150000"/>
              </a:lnSpc>
              <a:buFont typeface="Arial" panose="020B0604020202020204" pitchFamily="34" charset="0"/>
              <a:buChar char="•"/>
            </a:pPr>
            <a:r>
              <a:rPr lang="en-IN" sz="1750" dirty="0"/>
              <a:t>width: to set the width of the button.</a:t>
            </a:r>
          </a:p>
          <a:p>
            <a:pPr marL="285750" indent="-285750" algn="just" fontAlgn="base">
              <a:lnSpc>
                <a:spcPct val="150000"/>
              </a:lnSpc>
              <a:buFont typeface="Arial" panose="020B0604020202020204" pitchFamily="34" charset="0"/>
              <a:buChar char="•"/>
            </a:pPr>
            <a:r>
              <a:rPr lang="en-IN" sz="1750" dirty="0"/>
              <a:t>height: to set the height of the button.</a:t>
            </a:r>
          </a:p>
        </p:txBody>
      </p:sp>
    </p:spTree>
    <p:extLst>
      <p:ext uri="{BB962C8B-B14F-4D97-AF65-F5344CB8AC3E}">
        <p14:creationId xmlns:p14="http://schemas.microsoft.com/office/powerpoint/2010/main" val="322400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Entry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646330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An entry presents the user with a single line text field that they can use to type in a string value. These can be just about anything: their name, a city, a password, social security number, and so on</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name = </a:t>
            </a:r>
            <a:r>
              <a:rPr lang="en-IN" sz="1750" i="1" dirty="0" err="1"/>
              <a:t>ttk.Entry</a:t>
            </a:r>
            <a:r>
              <a:rPr lang="en-IN" sz="1750" i="1" dirty="0"/>
              <a:t>(parent, </a:t>
            </a:r>
            <a:r>
              <a:rPr lang="en-IN" sz="1750" i="1" dirty="0" err="1"/>
              <a:t>textvariable</a:t>
            </a:r>
            <a:r>
              <a:rPr lang="en-IN" sz="1750" i="1" dirty="0"/>
              <a:t>=username</a:t>
            </a:r>
            <a:r>
              <a:rPr lang="en-IN" sz="1750" i="1" dirty="0" smtClean="0"/>
              <a:t>)</a:t>
            </a:r>
          </a:p>
          <a:p>
            <a:pPr algn="just" fontAlgn="base">
              <a:lnSpc>
                <a:spcPct val="150000"/>
              </a:lnSpc>
            </a:pPr>
            <a:r>
              <a:rPr lang="en-IN" sz="1750" b="1" i="1" dirty="0" smtClean="0"/>
              <a:t>Example:</a:t>
            </a:r>
            <a:endParaRPr lang="en-IN" sz="1750" b="1" i="1" dirty="0"/>
          </a:p>
          <a:p>
            <a:pPr lvl="1" algn="just" fontAlgn="base">
              <a:lnSpc>
                <a:spcPct val="150000"/>
              </a:lnSpc>
            </a:pPr>
            <a:r>
              <a:rPr lang="en-IN" sz="1750" dirty="0" err="1" smtClean="0"/>
              <a:t>def</a:t>
            </a:r>
            <a:r>
              <a:rPr lang="en-IN" sz="1750" dirty="0" smtClean="0"/>
              <a:t> </a:t>
            </a:r>
            <a:r>
              <a:rPr lang="en-IN" sz="1750" dirty="0"/>
              <a:t>hello():</a:t>
            </a:r>
          </a:p>
          <a:p>
            <a:pPr lvl="1" algn="just" fontAlgn="base">
              <a:lnSpc>
                <a:spcPct val="150000"/>
              </a:lnSpc>
            </a:pPr>
            <a:r>
              <a:rPr lang="en-IN" sz="1750" dirty="0"/>
              <a:t>   </a:t>
            </a:r>
            <a:r>
              <a:rPr lang="en-IN" sz="1750" dirty="0" err="1"/>
              <a:t>msg</a:t>
            </a:r>
            <a:r>
              <a:rPr lang="en-IN" sz="1750" dirty="0"/>
              <a:t> = </a:t>
            </a:r>
            <a:r>
              <a:rPr lang="en-IN" sz="1750" dirty="0" err="1"/>
              <a:t>messagebox.showinfo</a:t>
            </a:r>
            <a:r>
              <a:rPr lang="en-IN" sz="1750" dirty="0"/>
              <a:t>( "GUI Event Demo",</a:t>
            </a:r>
            <a:r>
              <a:rPr lang="en-IN" sz="1750" dirty="0" err="1"/>
              <a:t>t.get</a:t>
            </a:r>
            <a:r>
              <a:rPr lang="en-IN" sz="1750" dirty="0"/>
              <a:t>())</a:t>
            </a:r>
          </a:p>
          <a:p>
            <a:pPr lvl="1" algn="just" fontAlgn="base">
              <a:lnSpc>
                <a:spcPct val="150000"/>
              </a:lnSpc>
            </a:pPr>
            <a:r>
              <a:rPr lang="en-IN" sz="1750" dirty="0" smtClean="0"/>
              <a:t>root </a:t>
            </a:r>
            <a:r>
              <a:rPr lang="en-IN" sz="1750" dirty="0"/>
              <a:t>= </a:t>
            </a:r>
            <a:r>
              <a:rPr lang="en-IN" sz="1750" dirty="0" err="1"/>
              <a:t>tk.Tk</a:t>
            </a:r>
            <a:r>
              <a:rPr lang="en-IN" sz="1750" dirty="0"/>
              <a:t>()</a:t>
            </a:r>
          </a:p>
          <a:p>
            <a:pPr lvl="1" algn="just" fontAlgn="base">
              <a:lnSpc>
                <a:spcPct val="150000"/>
              </a:lnSpc>
            </a:pPr>
            <a:r>
              <a:rPr lang="en-IN" sz="1750" dirty="0" err="1"/>
              <a:t>root.geometry</a:t>
            </a:r>
            <a:r>
              <a:rPr lang="en-IN" sz="1750" dirty="0"/>
              <a:t>("200x200")</a:t>
            </a:r>
          </a:p>
          <a:p>
            <a:pPr lvl="1" algn="just" fontAlgn="base">
              <a:lnSpc>
                <a:spcPct val="150000"/>
              </a:lnSpc>
            </a:pPr>
            <a:r>
              <a:rPr lang="en-IN" sz="1750" dirty="0"/>
              <a:t>l1=tk.Label(</a:t>
            </a:r>
            <a:r>
              <a:rPr lang="en-IN" sz="1750" dirty="0" err="1"/>
              <a:t>root,text</a:t>
            </a:r>
            <a:r>
              <a:rPr lang="en-IN" sz="1750" dirty="0"/>
              <a:t>="Name:")</a:t>
            </a:r>
          </a:p>
          <a:p>
            <a:pPr lvl="1" algn="just" fontAlgn="base">
              <a:lnSpc>
                <a:spcPct val="150000"/>
              </a:lnSpc>
            </a:pPr>
            <a:r>
              <a:rPr lang="en-IN" sz="1750" dirty="0"/>
              <a:t>l1.grid(row=0)</a:t>
            </a:r>
          </a:p>
          <a:p>
            <a:pPr lvl="1" algn="just" fontAlgn="base">
              <a:lnSpc>
                <a:spcPct val="150000"/>
              </a:lnSpc>
            </a:pPr>
            <a:r>
              <a:rPr lang="en-IN" sz="1750" dirty="0"/>
              <a:t>t=</a:t>
            </a:r>
            <a:r>
              <a:rPr lang="en-IN" sz="1750" dirty="0" err="1"/>
              <a:t>tk.Entry</a:t>
            </a:r>
            <a:r>
              <a:rPr lang="en-IN" sz="1750" dirty="0"/>
              <a:t>(root)</a:t>
            </a:r>
          </a:p>
          <a:p>
            <a:pPr lvl="1" algn="just" fontAlgn="base">
              <a:lnSpc>
                <a:spcPct val="150000"/>
              </a:lnSpc>
            </a:pPr>
            <a:r>
              <a:rPr lang="en-IN" sz="1750" dirty="0" err="1"/>
              <a:t>t.grid</a:t>
            </a:r>
            <a:r>
              <a:rPr lang="en-IN" sz="1750" dirty="0"/>
              <a:t>(row=0,column=1)</a:t>
            </a:r>
          </a:p>
          <a:p>
            <a:pPr lvl="1" algn="just" fontAlgn="base">
              <a:lnSpc>
                <a:spcPct val="150000"/>
              </a:lnSpc>
            </a:pPr>
            <a:r>
              <a:rPr lang="en-IN" sz="1750" dirty="0"/>
              <a:t>b = </a:t>
            </a:r>
            <a:r>
              <a:rPr lang="en-IN" sz="1750" dirty="0" err="1"/>
              <a:t>tk.Button</a:t>
            </a:r>
            <a:r>
              <a:rPr lang="en-IN" sz="1750" dirty="0"/>
              <a:t>(root, text='Fire </a:t>
            </a:r>
            <a:r>
              <a:rPr lang="en-IN" sz="1750" dirty="0" err="1"/>
              <a:t>Me',command</a:t>
            </a:r>
            <a:r>
              <a:rPr lang="en-IN" sz="1750" dirty="0"/>
              <a:t>=hello)</a:t>
            </a:r>
          </a:p>
          <a:p>
            <a:pPr lvl="1" algn="just" fontAlgn="base">
              <a:lnSpc>
                <a:spcPct val="150000"/>
              </a:lnSpc>
            </a:pPr>
            <a:r>
              <a:rPr lang="en-IN" sz="1750" dirty="0" err="1"/>
              <a:t>b.grid</a:t>
            </a:r>
            <a:r>
              <a:rPr lang="en-IN" sz="1750" dirty="0"/>
              <a:t>(row=1,columnspan=2);</a:t>
            </a:r>
          </a:p>
          <a:p>
            <a:pPr lvl="1" algn="just" fontAlgn="base">
              <a:lnSpc>
                <a:spcPct val="150000"/>
              </a:lnSpc>
            </a:pPr>
            <a:r>
              <a:rPr lang="en-IN" sz="1750" dirty="0" err="1"/>
              <a:t>root.mainloop</a:t>
            </a:r>
            <a:r>
              <a:rPr lang="en-IN" sz="1750" dirty="0" smtClean="0"/>
              <a:t>()</a:t>
            </a:r>
            <a:endParaRPr lang="en-IN" sz="1750" dirty="0"/>
          </a:p>
        </p:txBody>
      </p:sp>
      <p:pic>
        <p:nvPicPr>
          <p:cNvPr id="4" name="Picture 3"/>
          <p:cNvPicPr>
            <a:picLocks noChangeAspect="1"/>
          </p:cNvPicPr>
          <p:nvPr/>
        </p:nvPicPr>
        <p:blipFill>
          <a:blip r:embed="rId3"/>
          <a:stretch>
            <a:fillRect/>
          </a:stretch>
        </p:blipFill>
        <p:spPr>
          <a:xfrm>
            <a:off x="7951413" y="2506931"/>
            <a:ext cx="1990725" cy="2486025"/>
          </a:xfrm>
          <a:prstGeom prst="rect">
            <a:avLst/>
          </a:prstGeom>
        </p:spPr>
      </p:pic>
    </p:spTree>
    <p:extLst>
      <p:ext uri="{BB962C8B-B14F-4D97-AF65-F5344CB8AC3E}">
        <p14:creationId xmlns:p14="http://schemas.microsoft.com/office/powerpoint/2010/main" val="3611884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Canvas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5935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Canvas is a rectangular area intended for drawing pictures or other complex layouts. You can place graphics, text, widgets or frames on a Canvas</a:t>
            </a:r>
            <a:r>
              <a:rPr lang="en-IN" sz="1750" dirty="0" smtClean="0"/>
              <a:t>.</a:t>
            </a:r>
          </a:p>
          <a:p>
            <a:pPr marL="285750" indent="-285750" algn="just" fontAlgn="base">
              <a:lnSpc>
                <a:spcPct val="150000"/>
              </a:lnSpc>
              <a:buFont typeface="Arial" panose="020B0604020202020204" pitchFamily="34" charset="0"/>
              <a:buChar char="•"/>
            </a:pPr>
            <a:r>
              <a:rPr lang="en-IN" sz="1750" dirty="0"/>
              <a:t>It is used to draw pictures and other complex layout like graphics, text and </a:t>
            </a:r>
            <a:r>
              <a:rPr lang="en-IN" sz="1750" dirty="0" smtClean="0"/>
              <a:t>widgets.</a:t>
            </a:r>
          </a:p>
          <a:p>
            <a:pPr algn="just" fontAlgn="base">
              <a:lnSpc>
                <a:spcPct val="150000"/>
              </a:lnSpc>
            </a:pPr>
            <a:r>
              <a:rPr lang="en-IN" sz="1750" b="1" dirty="0" smtClean="0"/>
              <a:t>Syntax:</a:t>
            </a:r>
          </a:p>
          <a:p>
            <a:pPr algn="just" fontAlgn="base">
              <a:lnSpc>
                <a:spcPct val="150000"/>
              </a:lnSpc>
            </a:pPr>
            <a:r>
              <a:rPr lang="en-IN" sz="1750" dirty="0"/>
              <a:t>	</a:t>
            </a:r>
            <a:r>
              <a:rPr lang="en-IN" sz="1750" dirty="0" smtClean="0"/>
              <a:t>w </a:t>
            </a:r>
            <a:r>
              <a:rPr lang="en-IN" sz="1750" dirty="0"/>
              <a:t>= Canvas(master, option=value) </a:t>
            </a:r>
            <a:endParaRPr lang="en-IN" sz="1750" dirty="0" smtClean="0"/>
          </a:p>
          <a:p>
            <a:pPr algn="just" fontAlgn="base">
              <a:lnSpc>
                <a:spcPct val="150000"/>
              </a:lnSpc>
            </a:pPr>
            <a:endParaRPr lang="en-IN" sz="1750" dirty="0" smtClean="0"/>
          </a:p>
          <a:p>
            <a:pPr marL="285750" indent="-285750" algn="just" fontAlgn="base">
              <a:lnSpc>
                <a:spcPct val="150000"/>
              </a:lnSpc>
              <a:buFont typeface="Arial" panose="020B0604020202020204" pitchFamily="34" charset="0"/>
              <a:buChar char="•"/>
            </a:pPr>
            <a:r>
              <a:rPr lang="en-IN" sz="1750" dirty="0" smtClean="0"/>
              <a:t>master </a:t>
            </a:r>
            <a:r>
              <a:rPr lang="en-IN" sz="1750" dirty="0"/>
              <a:t>is the parameter used to represent the parent window.</a:t>
            </a:r>
          </a:p>
          <a:p>
            <a:pPr marL="285750" indent="-285750" algn="just" fontAlgn="base">
              <a:lnSpc>
                <a:spcPct val="150000"/>
              </a:lnSpc>
              <a:buFont typeface="Arial" panose="020B0604020202020204" pitchFamily="34" charset="0"/>
              <a:buChar char="•"/>
            </a:pPr>
            <a:r>
              <a:rPr lang="en-IN" sz="1750" dirty="0" err="1"/>
              <a:t>bd</a:t>
            </a:r>
            <a:r>
              <a:rPr lang="en-IN" sz="1750" dirty="0"/>
              <a:t>: to set the border width in pixels.</a:t>
            </a:r>
          </a:p>
          <a:p>
            <a:pPr marL="285750" indent="-285750" algn="just" fontAlgn="base">
              <a:lnSpc>
                <a:spcPct val="150000"/>
              </a:lnSpc>
              <a:buFont typeface="Arial" panose="020B0604020202020204" pitchFamily="34" charset="0"/>
              <a:buChar char="•"/>
            </a:pPr>
            <a:r>
              <a:rPr lang="en-IN" sz="1750" dirty="0" err="1"/>
              <a:t>bg</a:t>
            </a:r>
            <a:r>
              <a:rPr lang="en-IN" sz="1750" dirty="0"/>
              <a:t>: to set the normal background color.</a:t>
            </a:r>
          </a:p>
          <a:p>
            <a:pPr marL="285750" indent="-285750" algn="just" fontAlgn="base">
              <a:lnSpc>
                <a:spcPct val="150000"/>
              </a:lnSpc>
              <a:buFont typeface="Arial" panose="020B0604020202020204" pitchFamily="34" charset="0"/>
              <a:buChar char="•"/>
            </a:pPr>
            <a:r>
              <a:rPr lang="en-IN" sz="1750" dirty="0"/>
              <a:t>cursor: to set the cursor used in the canvas.</a:t>
            </a:r>
          </a:p>
          <a:p>
            <a:pPr marL="285750" indent="-285750" algn="just" fontAlgn="base">
              <a:lnSpc>
                <a:spcPct val="150000"/>
              </a:lnSpc>
              <a:buFont typeface="Arial" panose="020B0604020202020204" pitchFamily="34" charset="0"/>
              <a:buChar char="•"/>
            </a:pPr>
            <a:r>
              <a:rPr lang="en-IN" sz="1750" dirty="0" err="1"/>
              <a:t>highlightcolor</a:t>
            </a:r>
            <a:r>
              <a:rPr lang="en-IN" sz="1750" dirty="0"/>
              <a:t>: to set the color shown in the focus highlight.</a:t>
            </a:r>
          </a:p>
          <a:p>
            <a:pPr marL="285750" indent="-285750" algn="just" fontAlgn="base">
              <a:lnSpc>
                <a:spcPct val="150000"/>
              </a:lnSpc>
              <a:buFont typeface="Arial" panose="020B0604020202020204" pitchFamily="34" charset="0"/>
              <a:buChar char="•"/>
            </a:pPr>
            <a:r>
              <a:rPr lang="en-IN" sz="1750" dirty="0"/>
              <a:t>width: to set the width of the widget.</a:t>
            </a:r>
          </a:p>
          <a:p>
            <a:pPr marL="285750" indent="-285750" algn="just" fontAlgn="base">
              <a:lnSpc>
                <a:spcPct val="150000"/>
              </a:lnSpc>
              <a:buFont typeface="Arial" panose="020B0604020202020204" pitchFamily="34" charset="0"/>
              <a:buChar char="•"/>
            </a:pPr>
            <a:r>
              <a:rPr lang="en-IN" sz="1750" dirty="0"/>
              <a:t>height: to set the height of the widget.</a:t>
            </a:r>
          </a:p>
          <a:p>
            <a:pPr marL="285750" indent="-285750" algn="just" fontAlgn="base">
              <a:lnSpc>
                <a:spcPct val="150000"/>
              </a:lnSpc>
              <a:buFont typeface="Arial" panose="020B0604020202020204" pitchFamily="34" charset="0"/>
              <a:buChar char="•"/>
            </a:pPr>
            <a:endParaRPr lang="en-IN" sz="1750" dirty="0"/>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342695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Canvas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5942154" cy="3593869"/>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tkinter</a:t>
            </a:r>
            <a:r>
              <a:rPr lang="en-IN" sz="1750" dirty="0"/>
              <a:t> import *</a:t>
            </a:r>
          </a:p>
          <a:p>
            <a:pPr algn="just" fontAlgn="base">
              <a:lnSpc>
                <a:spcPct val="150000"/>
              </a:lnSpc>
            </a:pPr>
            <a:r>
              <a:rPr lang="en-IN" sz="1750" dirty="0"/>
              <a:t>master = </a:t>
            </a:r>
            <a:r>
              <a:rPr lang="en-IN" sz="1750" dirty="0" err="1"/>
              <a:t>Tk</a:t>
            </a:r>
            <a:r>
              <a:rPr lang="en-IN" sz="1750" dirty="0"/>
              <a:t>() </a:t>
            </a:r>
          </a:p>
          <a:p>
            <a:pPr algn="just" fontAlgn="base">
              <a:lnSpc>
                <a:spcPct val="150000"/>
              </a:lnSpc>
            </a:pPr>
            <a:r>
              <a:rPr lang="en-IN" sz="1750" dirty="0"/>
              <a:t>w = Canvas(master, width=40, height=60) </a:t>
            </a:r>
          </a:p>
          <a:p>
            <a:pPr algn="just" fontAlgn="base">
              <a:lnSpc>
                <a:spcPct val="150000"/>
              </a:lnSpc>
            </a:pPr>
            <a:r>
              <a:rPr lang="en-IN" sz="1750" dirty="0" err="1"/>
              <a:t>w.pack</a:t>
            </a:r>
            <a:r>
              <a:rPr lang="en-IN" sz="1750" dirty="0"/>
              <a:t>() </a:t>
            </a:r>
          </a:p>
          <a:p>
            <a:pPr algn="just" fontAlgn="base">
              <a:lnSpc>
                <a:spcPct val="150000"/>
              </a:lnSpc>
            </a:pPr>
            <a:r>
              <a:rPr lang="en-IN" sz="1750" dirty="0" err="1"/>
              <a:t>canvas_height</a:t>
            </a:r>
            <a:r>
              <a:rPr lang="en-IN" sz="1750" dirty="0"/>
              <a:t>=20</a:t>
            </a:r>
          </a:p>
          <a:p>
            <a:pPr algn="just" fontAlgn="base">
              <a:lnSpc>
                <a:spcPct val="150000"/>
              </a:lnSpc>
            </a:pPr>
            <a:r>
              <a:rPr lang="en-IN" sz="1750" dirty="0" err="1"/>
              <a:t>canvas_width</a:t>
            </a:r>
            <a:r>
              <a:rPr lang="en-IN" sz="1750" dirty="0"/>
              <a:t>=200</a:t>
            </a:r>
          </a:p>
          <a:p>
            <a:pPr algn="just" fontAlgn="base">
              <a:lnSpc>
                <a:spcPct val="150000"/>
              </a:lnSpc>
            </a:pPr>
            <a:r>
              <a:rPr lang="en-IN" sz="1750" dirty="0"/>
              <a:t>y = </a:t>
            </a:r>
            <a:r>
              <a:rPr lang="en-IN" sz="1750" dirty="0" err="1"/>
              <a:t>int</a:t>
            </a:r>
            <a:r>
              <a:rPr lang="en-IN" sz="1750" dirty="0"/>
              <a:t>(</a:t>
            </a:r>
            <a:r>
              <a:rPr lang="en-IN" sz="1750" dirty="0" err="1"/>
              <a:t>canvas_height</a:t>
            </a:r>
            <a:r>
              <a:rPr lang="en-IN" sz="1750" dirty="0"/>
              <a:t> / 2) </a:t>
            </a:r>
          </a:p>
          <a:p>
            <a:pPr algn="just" fontAlgn="base">
              <a:lnSpc>
                <a:spcPct val="150000"/>
              </a:lnSpc>
            </a:pPr>
            <a:r>
              <a:rPr lang="en-IN" sz="1750" dirty="0" err="1"/>
              <a:t>w.create_line</a:t>
            </a:r>
            <a:r>
              <a:rPr lang="en-IN" sz="1750" dirty="0"/>
              <a:t>(0, y, </a:t>
            </a:r>
            <a:r>
              <a:rPr lang="en-IN" sz="1750" dirty="0" err="1"/>
              <a:t>canvas_width</a:t>
            </a:r>
            <a:r>
              <a:rPr lang="en-IN" sz="1750" dirty="0"/>
              <a:t>, y ) </a:t>
            </a:r>
          </a:p>
          <a:p>
            <a:pPr algn="just" fontAlgn="base">
              <a:lnSpc>
                <a:spcPct val="150000"/>
              </a:lnSpc>
            </a:pPr>
            <a:r>
              <a:rPr lang="en-IN" sz="1750" dirty="0" err="1"/>
              <a:t>mainloop</a:t>
            </a:r>
            <a:r>
              <a:rPr lang="en-IN" sz="1750" dirty="0"/>
              <a:t>()</a:t>
            </a:r>
          </a:p>
        </p:txBody>
      </p:sp>
      <p:sp>
        <p:nvSpPr>
          <p:cNvPr id="8" name="object 12"/>
          <p:cNvSpPr txBox="1"/>
          <p:nvPr/>
        </p:nvSpPr>
        <p:spPr>
          <a:xfrm>
            <a:off x="6353055" y="510481"/>
            <a:ext cx="5942154" cy="3635611"/>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tkinter</a:t>
            </a:r>
            <a:r>
              <a:rPr lang="en-IN" sz="1750" dirty="0"/>
              <a:t> import *</a:t>
            </a:r>
          </a:p>
          <a:p>
            <a:pPr algn="just" fontAlgn="base">
              <a:lnSpc>
                <a:spcPct val="150000"/>
              </a:lnSpc>
            </a:pPr>
            <a:r>
              <a:rPr lang="en-IN" sz="1750" dirty="0" smtClean="0"/>
              <a:t>from </a:t>
            </a:r>
            <a:r>
              <a:rPr lang="en-IN" sz="1750" dirty="0" err="1"/>
              <a:t>tkinter</a:t>
            </a:r>
            <a:r>
              <a:rPr lang="en-IN" sz="1750" dirty="0"/>
              <a:t> import </a:t>
            </a:r>
            <a:r>
              <a:rPr lang="en-IN" sz="1750" dirty="0" err="1"/>
              <a:t>messagebox</a:t>
            </a:r>
            <a:endParaRPr lang="en-IN" sz="1750" dirty="0"/>
          </a:p>
          <a:p>
            <a:pPr algn="just" fontAlgn="base">
              <a:lnSpc>
                <a:spcPct val="150000"/>
              </a:lnSpc>
            </a:pPr>
            <a:r>
              <a:rPr lang="en-IN" sz="1750" dirty="0" smtClean="0"/>
              <a:t>top </a:t>
            </a:r>
            <a:r>
              <a:rPr lang="en-IN" sz="1750" dirty="0"/>
              <a:t>= </a:t>
            </a:r>
            <a:r>
              <a:rPr lang="en-IN" sz="1750" dirty="0" err="1"/>
              <a:t>Tk</a:t>
            </a:r>
            <a:r>
              <a:rPr lang="en-IN" sz="1750" dirty="0"/>
              <a:t>()</a:t>
            </a:r>
          </a:p>
          <a:p>
            <a:pPr algn="just" fontAlgn="base">
              <a:lnSpc>
                <a:spcPct val="150000"/>
              </a:lnSpc>
            </a:pPr>
            <a:r>
              <a:rPr lang="en-IN" sz="1750" dirty="0" smtClean="0"/>
              <a:t>C </a:t>
            </a:r>
            <a:r>
              <a:rPr lang="en-IN" sz="1750" dirty="0"/>
              <a:t>= Canvas(top, </a:t>
            </a:r>
            <a:r>
              <a:rPr lang="en-IN" sz="1750" dirty="0" err="1"/>
              <a:t>bg</a:t>
            </a:r>
            <a:r>
              <a:rPr lang="en-IN" sz="1750" dirty="0"/>
              <a:t> = "blue", height = 250, width = 300)</a:t>
            </a:r>
          </a:p>
          <a:p>
            <a:pPr algn="just" fontAlgn="base">
              <a:lnSpc>
                <a:spcPct val="150000"/>
              </a:lnSpc>
            </a:pPr>
            <a:r>
              <a:rPr lang="en-IN" sz="1750" dirty="0" err="1" smtClean="0"/>
              <a:t>coord</a:t>
            </a:r>
            <a:r>
              <a:rPr lang="en-IN" sz="1750" dirty="0" smtClean="0"/>
              <a:t> </a:t>
            </a:r>
            <a:r>
              <a:rPr lang="en-IN" sz="1750" dirty="0"/>
              <a:t>= 10, 50, 240, 210</a:t>
            </a:r>
          </a:p>
          <a:p>
            <a:pPr algn="just" fontAlgn="base">
              <a:lnSpc>
                <a:spcPct val="150000"/>
              </a:lnSpc>
            </a:pPr>
            <a:r>
              <a:rPr lang="en-IN" sz="1750" dirty="0"/>
              <a:t>arc = </a:t>
            </a:r>
            <a:r>
              <a:rPr lang="en-IN" sz="1750" dirty="0" err="1"/>
              <a:t>C.create_arc</a:t>
            </a:r>
            <a:r>
              <a:rPr lang="en-IN" sz="1750" dirty="0"/>
              <a:t>(</a:t>
            </a:r>
            <a:r>
              <a:rPr lang="en-IN" sz="1750" dirty="0" err="1"/>
              <a:t>coord</a:t>
            </a:r>
            <a:r>
              <a:rPr lang="en-IN" sz="1750" dirty="0"/>
              <a:t>, start = 0, extent = 150, fill = "red")</a:t>
            </a:r>
          </a:p>
          <a:p>
            <a:pPr algn="just" fontAlgn="base">
              <a:lnSpc>
                <a:spcPct val="150000"/>
              </a:lnSpc>
            </a:pPr>
            <a:r>
              <a:rPr lang="en-IN" sz="1750" dirty="0"/>
              <a:t>line = </a:t>
            </a:r>
            <a:r>
              <a:rPr lang="en-IN" sz="1750" dirty="0" err="1"/>
              <a:t>C.create_line</a:t>
            </a:r>
            <a:r>
              <a:rPr lang="en-IN" sz="1750" dirty="0"/>
              <a:t>(10,10,200,200,fill = 'white')</a:t>
            </a:r>
          </a:p>
          <a:p>
            <a:pPr algn="just" fontAlgn="base">
              <a:lnSpc>
                <a:spcPct val="150000"/>
              </a:lnSpc>
            </a:pPr>
            <a:r>
              <a:rPr lang="en-IN" sz="1750" dirty="0" err="1"/>
              <a:t>C.pack</a:t>
            </a:r>
            <a:r>
              <a:rPr lang="en-IN" sz="1750" dirty="0"/>
              <a:t>()</a:t>
            </a:r>
          </a:p>
          <a:p>
            <a:pPr algn="just" fontAlgn="base">
              <a:lnSpc>
                <a:spcPct val="150000"/>
              </a:lnSpc>
            </a:pPr>
            <a:r>
              <a:rPr lang="en-IN" sz="1750" dirty="0" err="1"/>
              <a:t>top.mainloop</a:t>
            </a:r>
            <a:r>
              <a:rPr lang="en-IN" sz="1750" dirty="0"/>
              <a:t>()</a:t>
            </a:r>
          </a:p>
        </p:txBody>
      </p:sp>
      <p:pic>
        <p:nvPicPr>
          <p:cNvPr id="10" name="Picture 3"/>
          <p:cNvPicPr>
            <a:picLocks noChangeAspect="1" noChangeArrowheads="1"/>
          </p:cNvPicPr>
          <p:nvPr/>
        </p:nvPicPr>
        <p:blipFill>
          <a:blip r:embed="rId3"/>
          <a:srcRect/>
          <a:stretch>
            <a:fillRect/>
          </a:stretch>
        </p:blipFill>
        <p:spPr bwMode="auto">
          <a:xfrm>
            <a:off x="8468285" y="3640308"/>
            <a:ext cx="3028950" cy="2828925"/>
          </a:xfrm>
          <a:prstGeom prst="rect">
            <a:avLst/>
          </a:prstGeom>
          <a:noFill/>
          <a:ln w="9525">
            <a:noFill/>
            <a:miter lim="800000"/>
            <a:headEnd/>
            <a:tailEnd/>
          </a:ln>
        </p:spPr>
      </p:pic>
      <p:pic>
        <p:nvPicPr>
          <p:cNvPr id="11" name="Picture 2"/>
          <p:cNvPicPr>
            <a:picLocks noChangeAspect="1" noChangeArrowheads="1"/>
          </p:cNvPicPr>
          <p:nvPr/>
        </p:nvPicPr>
        <p:blipFill>
          <a:blip r:embed="rId4"/>
          <a:srcRect/>
          <a:stretch>
            <a:fillRect/>
          </a:stretch>
        </p:blipFill>
        <p:spPr bwMode="auto">
          <a:xfrm>
            <a:off x="676835" y="4800600"/>
            <a:ext cx="3426997" cy="1425388"/>
          </a:xfrm>
          <a:prstGeom prst="rect">
            <a:avLst/>
          </a:prstGeom>
          <a:noFill/>
          <a:ln w="9525">
            <a:noFill/>
            <a:miter lim="800000"/>
            <a:headEnd/>
            <a:tailEnd/>
          </a:ln>
          <a:effectLst/>
        </p:spPr>
      </p:pic>
    </p:spTree>
    <p:extLst>
      <p:ext uri="{BB962C8B-B14F-4D97-AF65-F5344CB8AC3E}">
        <p14:creationId xmlns:p14="http://schemas.microsoft.com/office/powerpoint/2010/main" val="3361729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smtClean="0">
                <a:solidFill>
                  <a:schemeClr val="bg1"/>
                </a:solidFill>
                <a:latin typeface="Candara" pitchFamily="34" charset="0"/>
              </a:rPr>
              <a:t>GUI &amp; Event Handling Programming Paradigm</a:t>
            </a:r>
            <a:endParaRPr lang="en-US" sz="3500" b="1" dirty="0">
              <a:solidFill>
                <a:schemeClr val="bg1"/>
              </a:solidFill>
              <a:latin typeface="Candara" pitchFamily="34" charset="0"/>
            </a:endParaRPr>
          </a:p>
        </p:txBody>
      </p:sp>
    </p:spTree>
    <p:extLst>
      <p:ext uri="{BB962C8B-B14F-4D97-AF65-F5344CB8AC3E}">
        <p14:creationId xmlns:p14="http://schemas.microsoft.com/office/powerpoint/2010/main" val="775339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a:cs typeface="Arial"/>
              </a:rPr>
              <a:t>Checkbutton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727122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a:t>
            </a:r>
            <a:r>
              <a:rPr lang="en-IN" sz="1750" dirty="0" err="1"/>
              <a:t>checkbutton</a:t>
            </a:r>
            <a:r>
              <a:rPr lang="en-IN" sz="1750" dirty="0"/>
              <a:t> is like a regular button, except that not only can the user press it, which will invoke a command callback, but it also holds a binary value of some kind (i.e. a toggle). </a:t>
            </a:r>
            <a:r>
              <a:rPr lang="en-IN" sz="1750" dirty="0" err="1"/>
              <a:t>Checkbuttons</a:t>
            </a:r>
            <a:r>
              <a:rPr lang="en-IN" sz="1750" dirty="0"/>
              <a:t> are used all the time when a user is asked to choose between, e.g. two different values for an option</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w = </a:t>
            </a:r>
            <a:r>
              <a:rPr lang="en-IN" sz="1750" i="1" dirty="0" err="1"/>
              <a:t>CheckButton</a:t>
            </a:r>
            <a:r>
              <a:rPr lang="en-IN" sz="1750" i="1" dirty="0"/>
              <a:t>(master, option=value)</a:t>
            </a:r>
          </a:p>
          <a:p>
            <a:pPr algn="just" fontAlgn="base">
              <a:lnSpc>
                <a:spcPct val="150000"/>
              </a:lnSpc>
            </a:pPr>
            <a:r>
              <a:rPr lang="en-IN" sz="1750" b="1" i="1" dirty="0" smtClean="0"/>
              <a:t>Example:</a:t>
            </a:r>
            <a:endParaRPr lang="en-IN" sz="1750" b="1" i="1" dirty="0"/>
          </a:p>
          <a:p>
            <a:pPr lvl="1" algn="just" fontAlgn="base">
              <a:lnSpc>
                <a:spcPct val="150000"/>
              </a:lnSpc>
            </a:pPr>
            <a:r>
              <a:rPr lang="en-IN" sz="1750" dirty="0"/>
              <a:t>from </a:t>
            </a:r>
            <a:r>
              <a:rPr lang="en-IN" sz="1750" dirty="0" err="1"/>
              <a:t>tkinter</a:t>
            </a:r>
            <a:r>
              <a:rPr lang="en-IN" sz="1750" dirty="0"/>
              <a:t> import * </a:t>
            </a:r>
          </a:p>
          <a:p>
            <a:pPr lvl="1" algn="just" fontAlgn="base">
              <a:lnSpc>
                <a:spcPct val="150000"/>
              </a:lnSpc>
            </a:pPr>
            <a:r>
              <a:rPr lang="en-IN" sz="1750" dirty="0"/>
              <a:t>root= </a:t>
            </a:r>
            <a:r>
              <a:rPr lang="en-IN" sz="1750" dirty="0" err="1"/>
              <a:t>Tk</a:t>
            </a:r>
            <a:r>
              <a:rPr lang="en-IN" sz="1750" dirty="0"/>
              <a:t>()</a:t>
            </a:r>
          </a:p>
          <a:p>
            <a:pPr lvl="1" algn="just" fontAlgn="base">
              <a:lnSpc>
                <a:spcPct val="150000"/>
              </a:lnSpc>
            </a:pPr>
            <a:r>
              <a:rPr lang="en-IN" sz="1750" dirty="0" err="1"/>
              <a:t>root.title</a:t>
            </a:r>
            <a:r>
              <a:rPr lang="en-IN" sz="1750" dirty="0"/>
              <a:t>('</a:t>
            </a:r>
            <a:r>
              <a:rPr lang="en-IN" sz="1750" dirty="0" err="1"/>
              <a:t>Checkbutton</a:t>
            </a:r>
            <a:r>
              <a:rPr lang="en-IN" sz="1750" dirty="0"/>
              <a:t> Demo') </a:t>
            </a:r>
          </a:p>
          <a:p>
            <a:pPr lvl="1" algn="just" fontAlgn="base">
              <a:lnSpc>
                <a:spcPct val="150000"/>
              </a:lnSpc>
            </a:pPr>
            <a:r>
              <a:rPr lang="en-IN" sz="1750" dirty="0" smtClean="0"/>
              <a:t>v1=</a:t>
            </a:r>
            <a:r>
              <a:rPr lang="en-IN" sz="1750" dirty="0" err="1" smtClean="0"/>
              <a:t>IntVar</a:t>
            </a:r>
            <a:r>
              <a:rPr lang="en-IN" sz="1750" dirty="0" smtClean="0"/>
              <a:t>()</a:t>
            </a:r>
          </a:p>
          <a:p>
            <a:pPr lvl="1" algn="just" fontAlgn="base">
              <a:lnSpc>
                <a:spcPct val="150000"/>
              </a:lnSpc>
            </a:pPr>
            <a:r>
              <a:rPr lang="en-IN" sz="1750" dirty="0" smtClean="0"/>
              <a:t>v2=</a:t>
            </a:r>
            <a:r>
              <a:rPr lang="en-IN" sz="1750" dirty="0" err="1" smtClean="0"/>
              <a:t>IntVar</a:t>
            </a:r>
            <a:r>
              <a:rPr lang="en-IN" sz="1750" dirty="0" smtClean="0"/>
              <a:t>()</a:t>
            </a:r>
          </a:p>
          <a:p>
            <a:pPr lvl="1" algn="just" fontAlgn="base">
              <a:lnSpc>
                <a:spcPct val="150000"/>
              </a:lnSpc>
            </a:pPr>
            <a:r>
              <a:rPr lang="en-IN" sz="1750" dirty="0" smtClean="0"/>
              <a:t>cb1=</a:t>
            </a:r>
            <a:r>
              <a:rPr lang="en-IN" sz="1750" dirty="0" err="1" smtClean="0"/>
              <a:t>Checkbutton</a:t>
            </a:r>
            <a:r>
              <a:rPr lang="en-IN" sz="1750" dirty="0" smtClean="0"/>
              <a:t>(</a:t>
            </a:r>
            <a:r>
              <a:rPr lang="en-IN" sz="1750" dirty="0" err="1" smtClean="0"/>
              <a:t>root,text</a:t>
            </a:r>
            <a:r>
              <a:rPr lang="en-IN" sz="1750" dirty="0" smtClean="0"/>
              <a:t>='Male', variable=v1,onvalue=1, </a:t>
            </a:r>
            <a:r>
              <a:rPr lang="en-IN" sz="1750" dirty="0" err="1" smtClean="0"/>
              <a:t>offvalue</a:t>
            </a:r>
            <a:r>
              <a:rPr lang="en-IN" sz="1750" dirty="0" smtClean="0"/>
              <a:t>=0, command=test)</a:t>
            </a:r>
          </a:p>
          <a:p>
            <a:pPr lvl="1" algn="just" fontAlgn="base">
              <a:lnSpc>
                <a:spcPct val="150000"/>
              </a:lnSpc>
            </a:pPr>
            <a:r>
              <a:rPr lang="en-IN" sz="1750" dirty="0" smtClean="0"/>
              <a:t>cb1.grid(row=0)</a:t>
            </a:r>
          </a:p>
          <a:p>
            <a:pPr lvl="1" algn="just" fontAlgn="base">
              <a:lnSpc>
                <a:spcPct val="150000"/>
              </a:lnSpc>
            </a:pPr>
            <a:r>
              <a:rPr lang="en-IN" sz="1750" dirty="0" smtClean="0"/>
              <a:t>cb2=</a:t>
            </a:r>
            <a:r>
              <a:rPr lang="en-IN" sz="1750" dirty="0" err="1" smtClean="0"/>
              <a:t>Checkbutton</a:t>
            </a:r>
            <a:r>
              <a:rPr lang="en-IN" sz="1750" dirty="0" smtClean="0"/>
              <a:t>(</a:t>
            </a:r>
            <a:r>
              <a:rPr lang="en-IN" sz="1750" dirty="0" err="1" smtClean="0"/>
              <a:t>root,text</a:t>
            </a:r>
            <a:r>
              <a:rPr lang="en-IN" sz="1750" dirty="0" smtClean="0"/>
              <a:t>='Female', variable=v2,onvalue=1, </a:t>
            </a:r>
            <a:r>
              <a:rPr lang="en-IN" sz="1750" dirty="0" err="1" smtClean="0"/>
              <a:t>offvalue</a:t>
            </a:r>
            <a:r>
              <a:rPr lang="en-IN" sz="1750" dirty="0" smtClean="0"/>
              <a:t>=0, command=test)</a:t>
            </a:r>
          </a:p>
          <a:p>
            <a:pPr lvl="1" algn="just" fontAlgn="base">
              <a:lnSpc>
                <a:spcPct val="150000"/>
              </a:lnSpc>
            </a:pPr>
            <a:r>
              <a:rPr lang="en-IN" sz="1750" dirty="0" smtClean="0"/>
              <a:t>cb2.grid(row=1)</a:t>
            </a:r>
          </a:p>
          <a:p>
            <a:pPr lvl="1" algn="just" fontAlgn="base">
              <a:lnSpc>
                <a:spcPct val="150000"/>
              </a:lnSpc>
            </a:pPr>
            <a:r>
              <a:rPr lang="en-IN" sz="1750" dirty="0" err="1" smtClean="0"/>
              <a:t>root.mainloop</a:t>
            </a:r>
            <a:r>
              <a:rPr lang="en-IN" sz="1750" dirty="0" smtClean="0"/>
              <a:t>() </a:t>
            </a:r>
          </a:p>
          <a:p>
            <a:pPr lvl="1" algn="just" fontAlgn="base">
              <a:lnSpc>
                <a:spcPct val="150000"/>
              </a:lnSpc>
            </a:pPr>
            <a:endParaRPr lang="en-IN" sz="1750" dirty="0"/>
          </a:p>
          <a:p>
            <a:pPr lvl="1" algn="just" fontAlgn="base">
              <a:lnSpc>
                <a:spcPct val="150000"/>
              </a:lnSpc>
            </a:pPr>
            <a:endParaRPr lang="en-IN" sz="1750" dirty="0"/>
          </a:p>
        </p:txBody>
      </p:sp>
      <p:sp>
        <p:nvSpPr>
          <p:cNvPr id="2" name="TextBox 1"/>
          <p:cNvSpPr txBox="1"/>
          <p:nvPr/>
        </p:nvSpPr>
        <p:spPr>
          <a:xfrm>
            <a:off x="8229111" y="1884777"/>
            <a:ext cx="4235824" cy="3197029"/>
          </a:xfrm>
          <a:prstGeom prst="rect">
            <a:avLst/>
          </a:prstGeom>
          <a:noFill/>
        </p:spPr>
        <p:txBody>
          <a:bodyPr wrap="square" rtlCol="0">
            <a:spAutoFit/>
          </a:bodyPr>
          <a:lstStyle/>
          <a:p>
            <a:pPr lvl="1" algn="just" fontAlgn="base">
              <a:lnSpc>
                <a:spcPct val="150000"/>
              </a:lnSpc>
            </a:pPr>
            <a:r>
              <a:rPr lang="en-IN" sz="1750" dirty="0" err="1"/>
              <a:t>def</a:t>
            </a:r>
            <a:r>
              <a:rPr lang="en-IN" sz="1750" dirty="0"/>
              <a:t> test():</a:t>
            </a:r>
          </a:p>
          <a:p>
            <a:pPr lvl="1" algn="just" fontAlgn="base">
              <a:lnSpc>
                <a:spcPct val="150000"/>
              </a:lnSpc>
            </a:pPr>
            <a:r>
              <a:rPr lang="en-IN" sz="1750" dirty="0"/>
              <a:t>    if(v1.get()==1 </a:t>
            </a:r>
            <a:r>
              <a:rPr lang="en-IN" sz="1750" dirty="0" smtClean="0"/>
              <a:t>):</a:t>
            </a:r>
            <a:endParaRPr lang="en-IN" sz="1750" dirty="0"/>
          </a:p>
          <a:p>
            <a:pPr lvl="1" algn="just" fontAlgn="base">
              <a:lnSpc>
                <a:spcPct val="150000"/>
              </a:lnSpc>
            </a:pPr>
            <a:r>
              <a:rPr lang="en-IN" sz="1750" dirty="0"/>
              <a:t>        v2.set(0)</a:t>
            </a:r>
          </a:p>
          <a:p>
            <a:pPr lvl="1" algn="just" fontAlgn="base">
              <a:lnSpc>
                <a:spcPct val="150000"/>
              </a:lnSpc>
            </a:pPr>
            <a:r>
              <a:rPr lang="en-IN" sz="1750" dirty="0"/>
              <a:t>        print("Male")</a:t>
            </a:r>
          </a:p>
          <a:p>
            <a:pPr lvl="1" algn="just" fontAlgn="base">
              <a:lnSpc>
                <a:spcPct val="150000"/>
              </a:lnSpc>
            </a:pPr>
            <a:r>
              <a:rPr lang="en-IN" sz="1750" dirty="0"/>
              <a:t>    if(v2.get()==</a:t>
            </a:r>
            <a:r>
              <a:rPr lang="en-IN" sz="1750" dirty="0" smtClean="0"/>
              <a:t>1):</a:t>
            </a:r>
            <a:endParaRPr lang="en-IN" sz="1750" dirty="0"/>
          </a:p>
          <a:p>
            <a:pPr lvl="1" algn="just" fontAlgn="base">
              <a:lnSpc>
                <a:spcPct val="150000"/>
              </a:lnSpc>
            </a:pPr>
            <a:r>
              <a:rPr lang="en-IN" sz="1750" dirty="0"/>
              <a:t>        v1.set(0)</a:t>
            </a:r>
          </a:p>
          <a:p>
            <a:pPr lvl="1" algn="just" fontAlgn="base">
              <a:lnSpc>
                <a:spcPct val="150000"/>
              </a:lnSpc>
            </a:pPr>
            <a:r>
              <a:rPr lang="en-IN" sz="1750" dirty="0"/>
              <a:t>        print("</a:t>
            </a:r>
            <a:r>
              <a:rPr lang="en-IN" sz="1750" dirty="0" smtClean="0"/>
              <a:t>Female</a:t>
            </a:r>
            <a:r>
              <a:rPr lang="en-IN" sz="1750" dirty="0"/>
              <a:t>")    </a:t>
            </a:r>
          </a:p>
          <a:p>
            <a:endParaRPr lang="en-IN" dirty="0"/>
          </a:p>
        </p:txBody>
      </p:sp>
      <p:pic>
        <p:nvPicPr>
          <p:cNvPr id="5" name="Picture 4"/>
          <p:cNvPicPr>
            <a:picLocks noChangeAspect="1"/>
          </p:cNvPicPr>
          <p:nvPr/>
        </p:nvPicPr>
        <p:blipFill>
          <a:blip r:embed="rId3"/>
          <a:stretch>
            <a:fillRect/>
          </a:stretch>
        </p:blipFill>
        <p:spPr>
          <a:xfrm>
            <a:off x="5856402" y="2324661"/>
            <a:ext cx="2045231" cy="2328022"/>
          </a:xfrm>
          <a:prstGeom prst="rect">
            <a:avLst/>
          </a:prstGeom>
        </p:spPr>
      </p:pic>
    </p:spTree>
    <p:extLst>
      <p:ext uri="{BB962C8B-B14F-4D97-AF65-F5344CB8AC3E}">
        <p14:creationId xmlns:p14="http://schemas.microsoft.com/office/powerpoint/2010/main" val="1385360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radiobutton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686726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a:t>
            </a:r>
            <a:r>
              <a:rPr lang="en-IN" sz="1750" dirty="0" err="1"/>
              <a:t>radiobutton</a:t>
            </a:r>
            <a:r>
              <a:rPr lang="en-IN" sz="1750" dirty="0"/>
              <a:t> lets you choose between one of a number of mutually exclusive choices; unlike a </a:t>
            </a:r>
            <a:r>
              <a:rPr lang="en-IN" sz="1750" dirty="0" err="1"/>
              <a:t>checkbutton</a:t>
            </a:r>
            <a:r>
              <a:rPr lang="en-IN" sz="1750" dirty="0"/>
              <a:t>, it is not limited to just two choices. </a:t>
            </a:r>
            <a:r>
              <a:rPr lang="en-IN" sz="1750" dirty="0" err="1"/>
              <a:t>Radiobuttons</a:t>
            </a:r>
            <a:r>
              <a:rPr lang="en-IN" sz="1750" dirty="0"/>
              <a:t> are always used together in a set and are a good option when the number of choices is fairly </a:t>
            </a:r>
            <a:r>
              <a:rPr lang="en-IN" sz="1750" dirty="0" smtClean="0"/>
              <a:t>small</a:t>
            </a:r>
          </a:p>
          <a:p>
            <a:pPr marL="285750" indent="-285750" algn="just" fontAlgn="base">
              <a:lnSpc>
                <a:spcPct val="150000"/>
              </a:lnSpc>
              <a:buFont typeface="Arial" panose="020B0604020202020204" pitchFamily="34" charset="0"/>
              <a:buChar char="•"/>
            </a:pPr>
            <a:r>
              <a:rPr lang="en-IN" sz="1750" b="1" dirty="0" smtClean="0"/>
              <a:t>Syntax</a:t>
            </a:r>
          </a:p>
          <a:p>
            <a:pPr algn="just" fontAlgn="base">
              <a:lnSpc>
                <a:spcPct val="150000"/>
              </a:lnSpc>
            </a:pPr>
            <a:r>
              <a:rPr lang="en-IN" sz="1750" dirty="0" smtClean="0"/>
              <a:t>	</a:t>
            </a:r>
            <a:r>
              <a:rPr lang="en-IN" sz="1750" i="1" dirty="0"/>
              <a:t>w = </a:t>
            </a:r>
            <a:r>
              <a:rPr lang="en-IN" sz="1750" i="1" dirty="0" err="1"/>
              <a:t>CheckButton</a:t>
            </a:r>
            <a:r>
              <a:rPr lang="en-IN" sz="1750" i="1" dirty="0"/>
              <a:t>(master, option=value)</a:t>
            </a:r>
          </a:p>
          <a:p>
            <a:pPr algn="just" fontAlgn="base">
              <a:lnSpc>
                <a:spcPct val="150000"/>
              </a:lnSpc>
            </a:pPr>
            <a:r>
              <a:rPr lang="en-IN" sz="1750" b="1" i="1" dirty="0" smtClean="0"/>
              <a:t>Example:</a:t>
            </a:r>
            <a:endParaRPr lang="en-IN" sz="1750" b="1" i="1" dirty="0"/>
          </a:p>
          <a:p>
            <a:pPr lvl="1" algn="just" fontAlgn="base">
              <a:lnSpc>
                <a:spcPct val="150000"/>
              </a:lnSpc>
            </a:pPr>
            <a:r>
              <a:rPr lang="en-IN" sz="1750" dirty="0"/>
              <a:t>root= </a:t>
            </a:r>
            <a:r>
              <a:rPr lang="en-IN" sz="1750" dirty="0" err="1"/>
              <a:t>Tk</a:t>
            </a:r>
            <a:r>
              <a:rPr lang="en-IN" sz="1750" dirty="0"/>
              <a:t>()</a:t>
            </a:r>
          </a:p>
          <a:p>
            <a:pPr lvl="1" algn="just" fontAlgn="base">
              <a:lnSpc>
                <a:spcPct val="150000"/>
              </a:lnSpc>
            </a:pPr>
            <a:r>
              <a:rPr lang="en-IN" sz="1750" dirty="0" err="1" smtClean="0"/>
              <a:t>root.geometry</a:t>
            </a:r>
            <a:r>
              <a:rPr lang="en-IN" sz="1750" dirty="0"/>
              <a:t>("200x200")</a:t>
            </a:r>
          </a:p>
          <a:p>
            <a:pPr lvl="1" algn="just" fontAlgn="base">
              <a:lnSpc>
                <a:spcPct val="150000"/>
              </a:lnSpc>
            </a:pPr>
            <a:r>
              <a:rPr lang="en-IN" sz="1750" dirty="0"/>
              <a:t>radio=</a:t>
            </a:r>
            <a:r>
              <a:rPr lang="en-IN" sz="1750" dirty="0" err="1"/>
              <a:t>IntVar</a:t>
            </a:r>
            <a:r>
              <a:rPr lang="en-IN" sz="1750" dirty="0"/>
              <a:t>()</a:t>
            </a:r>
          </a:p>
          <a:p>
            <a:pPr lvl="1" algn="just" fontAlgn="base">
              <a:lnSpc>
                <a:spcPct val="150000"/>
              </a:lnSpc>
            </a:pPr>
            <a:r>
              <a:rPr lang="en-IN" sz="1750" dirty="0"/>
              <a:t>rb1=</a:t>
            </a:r>
            <a:r>
              <a:rPr lang="en-IN" sz="1750" dirty="0" err="1"/>
              <a:t>Radiobutton</a:t>
            </a:r>
            <a:r>
              <a:rPr lang="en-IN" sz="1750" dirty="0"/>
              <a:t>(</a:t>
            </a:r>
            <a:r>
              <a:rPr lang="en-IN" sz="1750" dirty="0" err="1"/>
              <a:t>root,text</a:t>
            </a:r>
            <a:r>
              <a:rPr lang="en-IN" sz="1750" dirty="0"/>
              <a:t>='Red', variable=</a:t>
            </a:r>
            <a:r>
              <a:rPr lang="en-IN" sz="1750" dirty="0" err="1"/>
              <a:t>radio,width</a:t>
            </a:r>
            <a:r>
              <a:rPr lang="en-IN" sz="1750" dirty="0"/>
              <a:t>=25,value=1, command=choice)</a:t>
            </a:r>
          </a:p>
          <a:p>
            <a:pPr lvl="1" algn="just" fontAlgn="base">
              <a:lnSpc>
                <a:spcPct val="150000"/>
              </a:lnSpc>
            </a:pPr>
            <a:r>
              <a:rPr lang="en-IN" sz="1750" dirty="0"/>
              <a:t>rb1.grid(row=0)</a:t>
            </a:r>
          </a:p>
          <a:p>
            <a:pPr lvl="1" algn="just" fontAlgn="base">
              <a:lnSpc>
                <a:spcPct val="150000"/>
              </a:lnSpc>
            </a:pPr>
            <a:r>
              <a:rPr lang="en-IN" sz="1750" dirty="0"/>
              <a:t>rb2=</a:t>
            </a:r>
            <a:r>
              <a:rPr lang="en-IN" sz="1750" dirty="0" err="1"/>
              <a:t>Radiobutton</a:t>
            </a:r>
            <a:r>
              <a:rPr lang="en-IN" sz="1750" dirty="0"/>
              <a:t>(</a:t>
            </a:r>
            <a:r>
              <a:rPr lang="en-IN" sz="1750" dirty="0" err="1"/>
              <a:t>root,text</a:t>
            </a:r>
            <a:r>
              <a:rPr lang="en-IN" sz="1750" dirty="0"/>
              <a:t>='Blue', variable=</a:t>
            </a:r>
            <a:r>
              <a:rPr lang="en-IN" sz="1750" dirty="0" err="1"/>
              <a:t>radio,width</a:t>
            </a:r>
            <a:r>
              <a:rPr lang="en-IN" sz="1750" dirty="0"/>
              <a:t>=25,value=2, command=choice)</a:t>
            </a:r>
          </a:p>
          <a:p>
            <a:pPr lvl="1" algn="just" fontAlgn="base">
              <a:lnSpc>
                <a:spcPct val="150000"/>
              </a:lnSpc>
            </a:pPr>
            <a:r>
              <a:rPr lang="en-IN" sz="1750" dirty="0"/>
              <a:t>rb2.grid(row=1)</a:t>
            </a:r>
          </a:p>
          <a:p>
            <a:pPr lvl="1" algn="just" fontAlgn="base">
              <a:lnSpc>
                <a:spcPct val="150000"/>
              </a:lnSpc>
            </a:pPr>
            <a:r>
              <a:rPr lang="en-IN" sz="1750" dirty="0"/>
              <a:t>rb3=</a:t>
            </a:r>
            <a:r>
              <a:rPr lang="en-IN" sz="1750" dirty="0" err="1"/>
              <a:t>Radiobutton</a:t>
            </a:r>
            <a:r>
              <a:rPr lang="en-IN" sz="1750" dirty="0"/>
              <a:t>(</a:t>
            </a:r>
            <a:r>
              <a:rPr lang="en-IN" sz="1750" dirty="0" err="1"/>
              <a:t>root,text</a:t>
            </a:r>
            <a:r>
              <a:rPr lang="en-IN" sz="1750" dirty="0"/>
              <a:t>='Green', variable=</a:t>
            </a:r>
            <a:r>
              <a:rPr lang="en-IN" sz="1750" dirty="0" err="1"/>
              <a:t>radio,width</a:t>
            </a:r>
            <a:r>
              <a:rPr lang="en-IN" sz="1750" dirty="0"/>
              <a:t>=25,value=3, command=choice)</a:t>
            </a:r>
          </a:p>
          <a:p>
            <a:pPr lvl="1" algn="just" fontAlgn="base">
              <a:lnSpc>
                <a:spcPct val="150000"/>
              </a:lnSpc>
            </a:pPr>
            <a:r>
              <a:rPr lang="en-IN" sz="1750" dirty="0"/>
              <a:t>rb3.grid(row=3)</a:t>
            </a:r>
          </a:p>
          <a:p>
            <a:pPr lvl="1" algn="just" fontAlgn="base">
              <a:lnSpc>
                <a:spcPct val="150000"/>
              </a:lnSpc>
            </a:pPr>
            <a:r>
              <a:rPr lang="en-IN" sz="1750" dirty="0" err="1"/>
              <a:t>root.mainloop</a:t>
            </a:r>
            <a:r>
              <a:rPr lang="en-IN" sz="1750" dirty="0"/>
              <a:t>() </a:t>
            </a:r>
          </a:p>
          <a:p>
            <a:pPr lvl="1" algn="just" fontAlgn="base">
              <a:lnSpc>
                <a:spcPct val="150000"/>
              </a:lnSpc>
            </a:pPr>
            <a:endParaRPr lang="en-IN" sz="1750" dirty="0"/>
          </a:p>
        </p:txBody>
      </p:sp>
      <p:sp>
        <p:nvSpPr>
          <p:cNvPr id="2" name="TextBox 1"/>
          <p:cNvSpPr txBox="1"/>
          <p:nvPr/>
        </p:nvSpPr>
        <p:spPr>
          <a:xfrm>
            <a:off x="7761274" y="1593488"/>
            <a:ext cx="4450487" cy="2920030"/>
          </a:xfrm>
          <a:prstGeom prst="rect">
            <a:avLst/>
          </a:prstGeom>
          <a:noFill/>
        </p:spPr>
        <p:txBody>
          <a:bodyPr wrap="square" rtlCol="0">
            <a:spAutoFit/>
          </a:bodyPr>
          <a:lstStyle/>
          <a:p>
            <a:pPr lvl="1" algn="just" fontAlgn="base">
              <a:lnSpc>
                <a:spcPct val="150000"/>
              </a:lnSpc>
            </a:pPr>
            <a:r>
              <a:rPr lang="en-IN" sz="1750" dirty="0" err="1"/>
              <a:t>def</a:t>
            </a:r>
            <a:r>
              <a:rPr lang="en-IN" sz="1750" dirty="0"/>
              <a:t> choice():</a:t>
            </a:r>
          </a:p>
          <a:p>
            <a:pPr lvl="1" algn="just" fontAlgn="base">
              <a:lnSpc>
                <a:spcPct val="150000"/>
              </a:lnSpc>
            </a:pPr>
            <a:r>
              <a:rPr lang="en-IN" sz="1750" dirty="0"/>
              <a:t>    if(</a:t>
            </a:r>
            <a:r>
              <a:rPr lang="en-IN" sz="1750" dirty="0" err="1"/>
              <a:t>radio.get</a:t>
            </a:r>
            <a:r>
              <a:rPr lang="en-IN" sz="1750" dirty="0"/>
              <a:t>()==1):</a:t>
            </a:r>
          </a:p>
          <a:p>
            <a:pPr lvl="1" algn="just" fontAlgn="base">
              <a:lnSpc>
                <a:spcPct val="150000"/>
              </a:lnSpc>
            </a:pPr>
            <a:r>
              <a:rPr lang="en-IN" sz="1750" dirty="0"/>
              <a:t>        </a:t>
            </a:r>
            <a:r>
              <a:rPr lang="en-IN" sz="1750" dirty="0" err="1"/>
              <a:t>root.configure</a:t>
            </a:r>
            <a:r>
              <a:rPr lang="en-IN" sz="1750" dirty="0"/>
              <a:t>(background='red')</a:t>
            </a:r>
          </a:p>
          <a:p>
            <a:pPr lvl="1" algn="just" fontAlgn="base">
              <a:lnSpc>
                <a:spcPct val="150000"/>
              </a:lnSpc>
            </a:pPr>
            <a:r>
              <a:rPr lang="en-IN" sz="1750" dirty="0"/>
              <a:t>    </a:t>
            </a:r>
            <a:r>
              <a:rPr lang="en-IN" sz="1750" dirty="0" err="1"/>
              <a:t>elif</a:t>
            </a:r>
            <a:r>
              <a:rPr lang="en-IN" sz="1750" dirty="0"/>
              <a:t>(</a:t>
            </a:r>
            <a:r>
              <a:rPr lang="en-IN" sz="1750" dirty="0" err="1"/>
              <a:t>radio.get</a:t>
            </a:r>
            <a:r>
              <a:rPr lang="en-IN" sz="1750" dirty="0"/>
              <a:t>()==2):</a:t>
            </a:r>
          </a:p>
          <a:p>
            <a:pPr lvl="1" algn="just" fontAlgn="base">
              <a:lnSpc>
                <a:spcPct val="150000"/>
              </a:lnSpc>
            </a:pPr>
            <a:r>
              <a:rPr lang="en-IN" sz="1750" dirty="0"/>
              <a:t>        </a:t>
            </a:r>
            <a:r>
              <a:rPr lang="en-IN" sz="1750" dirty="0" err="1"/>
              <a:t>root.configure</a:t>
            </a:r>
            <a:r>
              <a:rPr lang="en-IN" sz="1750" dirty="0"/>
              <a:t>(background='blue')</a:t>
            </a:r>
          </a:p>
          <a:p>
            <a:pPr lvl="1" algn="just" fontAlgn="base">
              <a:lnSpc>
                <a:spcPct val="150000"/>
              </a:lnSpc>
            </a:pPr>
            <a:r>
              <a:rPr lang="en-IN" sz="1750" dirty="0"/>
              <a:t>    </a:t>
            </a:r>
            <a:r>
              <a:rPr lang="en-IN" sz="1750" dirty="0" err="1"/>
              <a:t>elif</a:t>
            </a:r>
            <a:r>
              <a:rPr lang="en-IN" sz="1750" dirty="0"/>
              <a:t>(</a:t>
            </a:r>
            <a:r>
              <a:rPr lang="en-IN" sz="1750" dirty="0" err="1"/>
              <a:t>radio.get</a:t>
            </a:r>
            <a:r>
              <a:rPr lang="en-IN" sz="1750" dirty="0"/>
              <a:t>()==3):</a:t>
            </a:r>
          </a:p>
          <a:p>
            <a:pPr lvl="1" algn="just" fontAlgn="base">
              <a:lnSpc>
                <a:spcPct val="150000"/>
              </a:lnSpc>
            </a:pPr>
            <a:r>
              <a:rPr lang="en-IN" sz="1750" dirty="0" smtClean="0"/>
              <a:t>	</a:t>
            </a:r>
            <a:r>
              <a:rPr lang="en-IN" sz="1750" dirty="0" err="1" smtClean="0"/>
              <a:t>root.configure</a:t>
            </a:r>
            <a:r>
              <a:rPr lang="en-IN" sz="1750" dirty="0" smtClean="0"/>
              <a:t>(background</a:t>
            </a:r>
            <a:r>
              <a:rPr lang="en-IN" sz="1750" dirty="0"/>
              <a:t>='green')</a:t>
            </a:r>
            <a:endParaRPr lang="en-IN" dirty="0"/>
          </a:p>
        </p:txBody>
      </p:sp>
      <p:pic>
        <p:nvPicPr>
          <p:cNvPr id="4" name="Picture 3"/>
          <p:cNvPicPr>
            <a:picLocks noChangeAspect="1"/>
          </p:cNvPicPr>
          <p:nvPr/>
        </p:nvPicPr>
        <p:blipFill>
          <a:blip r:embed="rId3"/>
          <a:stretch>
            <a:fillRect/>
          </a:stretch>
        </p:blipFill>
        <p:spPr>
          <a:xfrm>
            <a:off x="9638708" y="4513518"/>
            <a:ext cx="1733550" cy="1954493"/>
          </a:xfrm>
          <a:prstGeom prst="rect">
            <a:avLst/>
          </a:prstGeom>
        </p:spPr>
      </p:pic>
    </p:spTree>
    <p:extLst>
      <p:ext uri="{BB962C8B-B14F-4D97-AF65-F5344CB8AC3E}">
        <p14:creationId xmlns:p14="http://schemas.microsoft.com/office/powerpoint/2010/main" val="1225721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Scale</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8235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Scale widget is used to implement the graphical slider to the python application so that the user can slide through the range of values shown on the slider and select the one among them</a:t>
            </a:r>
            <a:r>
              <a:rPr lang="en-IN" sz="1750" dirty="0" smtClean="0"/>
              <a:t>. We </a:t>
            </a:r>
            <a:r>
              <a:rPr lang="en-IN" sz="1750" dirty="0"/>
              <a:t>can control the minimum and maximum values along with the resolution of the scale. It provides an alternative to the Entry widget when the user is forced to select only one value from the given range of </a:t>
            </a:r>
            <a:r>
              <a:rPr lang="en-IN" sz="1750" dirty="0" smtClean="0"/>
              <a:t>values.</a:t>
            </a:r>
          </a:p>
          <a:p>
            <a:pPr marL="285750" indent="-285750" algn="just" fontAlgn="base">
              <a:lnSpc>
                <a:spcPct val="150000"/>
              </a:lnSpc>
              <a:buFont typeface="Arial" panose="020B0604020202020204" pitchFamily="34" charset="0"/>
              <a:buChar char="•"/>
            </a:pPr>
            <a:r>
              <a:rPr lang="en-IN" sz="1750" b="1" dirty="0" smtClean="0"/>
              <a:t>Syntax</a:t>
            </a:r>
          </a:p>
          <a:p>
            <a:pPr algn="just" fontAlgn="base">
              <a:lnSpc>
                <a:spcPct val="150000"/>
              </a:lnSpc>
            </a:pPr>
            <a:r>
              <a:rPr lang="en-IN" sz="1750" dirty="0" smtClean="0"/>
              <a:t>	</a:t>
            </a:r>
            <a:r>
              <a:rPr lang="en-IN" sz="1750" i="1" dirty="0"/>
              <a:t>w = Scale(top, options) </a:t>
            </a:r>
            <a:endParaRPr lang="en-IN" sz="1750" i="1" dirty="0" smtClean="0"/>
          </a:p>
          <a:p>
            <a:pPr algn="just" fontAlgn="base">
              <a:lnSpc>
                <a:spcPct val="150000"/>
              </a:lnSpc>
            </a:pPr>
            <a:r>
              <a:rPr lang="en-IN" sz="1750" b="1" i="1" dirty="0" smtClean="0"/>
              <a:t>Example:</a:t>
            </a:r>
            <a:endParaRPr lang="en-IN" sz="1750" b="1" i="1" dirty="0"/>
          </a:p>
          <a:p>
            <a:pPr marL="0" lvl="1" algn="just" fontAlgn="base"/>
            <a:r>
              <a:rPr lang="en-IN" sz="1600" dirty="0" smtClean="0"/>
              <a:t>from </a:t>
            </a:r>
            <a:r>
              <a:rPr lang="en-IN" sz="1600" dirty="0" err="1"/>
              <a:t>tkinter</a:t>
            </a:r>
            <a:r>
              <a:rPr lang="en-IN" sz="1600" dirty="0"/>
              <a:t> import </a:t>
            </a:r>
            <a:r>
              <a:rPr lang="en-IN" sz="1600" dirty="0" err="1"/>
              <a:t>messagebox</a:t>
            </a:r>
            <a:endParaRPr lang="en-IN" sz="1600" dirty="0"/>
          </a:p>
          <a:p>
            <a:pPr marL="0" lvl="1" algn="just" fontAlgn="base"/>
            <a:r>
              <a:rPr lang="en-IN" sz="1600" dirty="0" smtClean="0"/>
              <a:t>root</a:t>
            </a:r>
            <a:r>
              <a:rPr lang="en-IN" sz="1600" dirty="0"/>
              <a: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r>
              <a:rPr lang="en-IN" sz="1600" dirty="0" err="1" smtClean="0"/>
              <a:t>def</a:t>
            </a:r>
            <a:r>
              <a:rPr lang="en-IN" sz="1600" dirty="0" smtClean="0"/>
              <a:t> </a:t>
            </a:r>
            <a:r>
              <a:rPr lang="en-IN" sz="1600" dirty="0"/>
              <a:t>slide():</a:t>
            </a:r>
          </a:p>
          <a:p>
            <a:pPr marL="0" lvl="1" algn="just" fontAlgn="base"/>
            <a:r>
              <a:rPr lang="en-IN" sz="1600" dirty="0"/>
              <a:t>    </a:t>
            </a:r>
            <a:r>
              <a:rPr lang="en-IN" sz="1600" dirty="0" err="1"/>
              <a:t>msg</a:t>
            </a:r>
            <a:r>
              <a:rPr lang="en-IN" sz="1600" dirty="0"/>
              <a:t> = </a:t>
            </a:r>
            <a:r>
              <a:rPr lang="en-IN" sz="1600" dirty="0" err="1"/>
              <a:t>messagebox.showinfo</a:t>
            </a:r>
            <a:r>
              <a:rPr lang="en-IN" sz="1600" dirty="0"/>
              <a:t>( "GUI Event Demo",</a:t>
            </a:r>
            <a:r>
              <a:rPr lang="en-IN" sz="1600" dirty="0" err="1"/>
              <a:t>v.get</a:t>
            </a:r>
            <a:r>
              <a:rPr lang="en-IN" sz="1600" dirty="0"/>
              <a:t>())</a:t>
            </a:r>
          </a:p>
          <a:p>
            <a:pPr marL="0" lvl="1" algn="just" fontAlgn="base"/>
            <a:r>
              <a:rPr lang="en-IN" sz="1600" dirty="0" smtClean="0"/>
              <a:t>v </a:t>
            </a:r>
            <a:r>
              <a:rPr lang="en-IN" sz="1600" dirty="0"/>
              <a:t>= </a:t>
            </a:r>
            <a:r>
              <a:rPr lang="en-IN" sz="1600" dirty="0" err="1"/>
              <a:t>DoubleVar</a:t>
            </a:r>
            <a:r>
              <a:rPr lang="en-IN" sz="1600" dirty="0"/>
              <a:t>()  </a:t>
            </a:r>
          </a:p>
          <a:p>
            <a:pPr marL="0" lvl="1" algn="just" fontAlgn="base"/>
            <a:r>
              <a:rPr lang="en-IN" sz="1600" dirty="0"/>
              <a:t>scale = Scale( root, variable = v, from_ = 1, to = 50, orient = HORIZONTAL)  </a:t>
            </a:r>
          </a:p>
          <a:p>
            <a:pPr marL="0" lvl="1" algn="just" fontAlgn="base"/>
            <a:r>
              <a:rPr lang="en-IN" sz="1600" dirty="0" err="1"/>
              <a:t>scale.pack</a:t>
            </a:r>
            <a:r>
              <a:rPr lang="en-IN" sz="1600" dirty="0"/>
              <a:t>(anchor=CENTER)</a:t>
            </a:r>
          </a:p>
          <a:p>
            <a:pPr marL="0" lvl="1" algn="just" fontAlgn="base"/>
            <a:r>
              <a:rPr lang="en-IN" sz="1600" dirty="0" err="1"/>
              <a:t>btn</a:t>
            </a:r>
            <a:r>
              <a:rPr lang="en-IN" sz="1600" dirty="0"/>
              <a:t> = Button(root, text="Value", command=slide)  </a:t>
            </a:r>
          </a:p>
          <a:p>
            <a:pPr marL="0" lvl="1" algn="just" fontAlgn="base"/>
            <a:r>
              <a:rPr lang="en-IN" sz="1600" dirty="0" err="1"/>
              <a:t>btn.pack</a:t>
            </a:r>
            <a:r>
              <a:rPr lang="en-IN" sz="1600" dirty="0"/>
              <a:t>(anchor=CENTER)  </a:t>
            </a:r>
          </a:p>
          <a:p>
            <a:pPr marL="0" lvl="1" algn="just" fontAlgn="base"/>
            <a:r>
              <a:rPr lang="en-IN" sz="1600" dirty="0" err="1"/>
              <a:t>root.mainloop</a:t>
            </a:r>
            <a:r>
              <a:rPr lang="en-IN" sz="1600" dirty="0"/>
              <a:t>() </a:t>
            </a:r>
          </a:p>
        </p:txBody>
      </p:sp>
      <p:pic>
        <p:nvPicPr>
          <p:cNvPr id="6" name="Picture 5"/>
          <p:cNvPicPr>
            <a:picLocks noChangeAspect="1"/>
          </p:cNvPicPr>
          <p:nvPr/>
        </p:nvPicPr>
        <p:blipFill>
          <a:blip r:embed="rId3"/>
          <a:stretch>
            <a:fillRect/>
          </a:stretch>
        </p:blipFill>
        <p:spPr>
          <a:xfrm>
            <a:off x="7253007" y="2722815"/>
            <a:ext cx="2854211" cy="2978737"/>
          </a:xfrm>
          <a:prstGeom prst="rect">
            <a:avLst/>
          </a:prstGeom>
        </p:spPr>
      </p:pic>
    </p:spTree>
    <p:extLst>
      <p:ext uri="{BB962C8B-B14F-4D97-AF65-F5344CB8AC3E}">
        <p14:creationId xmlns:p14="http://schemas.microsoft.com/office/powerpoint/2010/main" val="2005312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S</a:t>
            </a:r>
            <a:r>
              <a:rPr lang="en-US" sz="2400" b="1" spc="13" dirty="0" err="1" smtClean="0">
                <a:solidFill>
                  <a:srgbClr val="010103"/>
                </a:solidFill>
                <a:latin typeface="Arial"/>
                <a:cs typeface="Arial"/>
              </a:rPr>
              <a:t>pinbox</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1310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a:t>
            </a:r>
            <a:r>
              <a:rPr lang="en-IN" sz="1750" dirty="0" err="1"/>
              <a:t>Spinbox</a:t>
            </a:r>
            <a:r>
              <a:rPr lang="en-IN" sz="1750" dirty="0"/>
              <a:t> widget is an alternative to the Entry widget. It provides the range of values to the user, out of which, the user can select the one</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w = </a:t>
            </a:r>
            <a:r>
              <a:rPr lang="en-IN" sz="1750" i="1" dirty="0" err="1"/>
              <a:t>Spinbox</a:t>
            </a:r>
            <a:r>
              <a:rPr lang="en-IN" sz="1750" i="1" dirty="0"/>
              <a:t>(top, options) </a:t>
            </a:r>
            <a:endParaRPr lang="en-IN" sz="1750" i="1" dirty="0" smtClean="0"/>
          </a:p>
          <a:p>
            <a:pPr algn="just" fontAlgn="base">
              <a:lnSpc>
                <a:spcPct val="150000"/>
              </a:lnSpc>
            </a:pPr>
            <a:r>
              <a:rPr lang="en-IN" sz="1750" b="1" i="1" dirty="0" smtClean="0"/>
              <a:t>Example:</a:t>
            </a:r>
            <a:endParaRPr lang="en-IN" sz="1750" b="1" i="1" dirty="0"/>
          </a:p>
          <a:p>
            <a:pPr marL="0" lvl="1" algn="just" fontAlgn="base"/>
            <a:r>
              <a:rPr lang="en-IN" sz="1600" dirty="0"/>
              <a:t>from </a:t>
            </a:r>
            <a:r>
              <a:rPr lang="en-IN" sz="1600" dirty="0" err="1"/>
              <a:t>tkinter</a:t>
            </a:r>
            <a:r>
              <a:rPr lang="en-IN" sz="1600" dirty="0"/>
              <a:t> import *</a:t>
            </a:r>
          </a:p>
          <a:p>
            <a:pPr marL="0" lvl="1" algn="just" fontAlgn="base"/>
            <a:r>
              <a:rPr lang="en-IN" sz="1600" dirty="0"/>
              <a:t>from </a:t>
            </a:r>
            <a:r>
              <a:rPr lang="en-IN" sz="1600" dirty="0" err="1"/>
              <a:t>tkinter</a:t>
            </a:r>
            <a:r>
              <a:rPr lang="en-IN" sz="1600" dirty="0"/>
              <a:t> import </a:t>
            </a:r>
            <a:r>
              <a:rPr lang="en-IN" sz="1600" dirty="0" err="1"/>
              <a:t>messagebox</a:t>
            </a:r>
            <a:endParaRPr lang="en-IN" sz="1600" dirty="0"/>
          </a:p>
          <a:p>
            <a:pPr marL="0" lvl="1" algn="just" fontAlgn="base"/>
            <a:endParaRPr lang="en-IN" sz="1600" dirty="0"/>
          </a:p>
          <a:p>
            <a:pPr marL="0" lvl="1" algn="just" fontAlgn="base"/>
            <a:r>
              <a:rPr lang="en-IN" sz="1600" dirty="0"/>
              <a:t>root=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endParaRPr lang="en-IN" sz="1600" dirty="0"/>
          </a:p>
          <a:p>
            <a:pPr marL="0" lvl="1" algn="just" fontAlgn="base"/>
            <a:r>
              <a:rPr lang="en-IN" sz="1600" dirty="0" err="1"/>
              <a:t>def</a:t>
            </a:r>
            <a:r>
              <a:rPr lang="en-IN" sz="1600" dirty="0"/>
              <a:t> slide():</a:t>
            </a:r>
          </a:p>
          <a:p>
            <a:pPr marL="0" lvl="1" algn="just" fontAlgn="base"/>
            <a:r>
              <a:rPr lang="en-IN" sz="1600" dirty="0"/>
              <a:t>    </a:t>
            </a:r>
            <a:r>
              <a:rPr lang="en-IN" sz="1600" dirty="0" err="1"/>
              <a:t>msg</a:t>
            </a:r>
            <a:r>
              <a:rPr lang="en-IN" sz="1600" dirty="0"/>
              <a:t> = </a:t>
            </a:r>
            <a:r>
              <a:rPr lang="en-IN" sz="1600" dirty="0" err="1"/>
              <a:t>messagebox.showinfo</a:t>
            </a:r>
            <a:r>
              <a:rPr lang="en-IN" sz="1600" dirty="0"/>
              <a:t>( "</a:t>
            </a:r>
            <a:r>
              <a:rPr lang="en-IN" sz="1600" dirty="0" err="1"/>
              <a:t>SpinBox</a:t>
            </a:r>
            <a:r>
              <a:rPr lang="en-IN" sz="1600" dirty="0"/>
              <a:t> Event Demo",</a:t>
            </a:r>
            <a:r>
              <a:rPr lang="en-IN" sz="1600" dirty="0" err="1"/>
              <a:t>spin.get</a:t>
            </a:r>
            <a:r>
              <a:rPr lang="en-IN" sz="1600" dirty="0"/>
              <a:t>())</a:t>
            </a:r>
          </a:p>
          <a:p>
            <a:pPr marL="0" lvl="1" algn="just" fontAlgn="base"/>
            <a:r>
              <a:rPr lang="en-IN" sz="1600" dirty="0"/>
              <a:t>  </a:t>
            </a:r>
          </a:p>
          <a:p>
            <a:pPr marL="0" lvl="1" algn="just" fontAlgn="base"/>
            <a:r>
              <a:rPr lang="en-IN" sz="1600" dirty="0"/>
              <a:t>spin = </a:t>
            </a:r>
            <a:r>
              <a:rPr lang="en-IN" sz="1600" dirty="0" err="1"/>
              <a:t>Spinbox</a:t>
            </a:r>
            <a:r>
              <a:rPr lang="en-IN" sz="1600" dirty="0"/>
              <a:t>(root, from_= 0, to = 25)  </a:t>
            </a:r>
          </a:p>
          <a:p>
            <a:pPr marL="0" lvl="1" algn="just" fontAlgn="base"/>
            <a:r>
              <a:rPr lang="en-IN" sz="1600" dirty="0" err="1"/>
              <a:t>spin.pack</a:t>
            </a:r>
            <a:r>
              <a:rPr lang="en-IN" sz="1600" dirty="0"/>
              <a:t>(anchor=CENTER)  </a:t>
            </a:r>
          </a:p>
          <a:p>
            <a:pPr marL="0" lvl="1" algn="just" fontAlgn="base"/>
            <a:r>
              <a:rPr lang="en-IN" sz="1600" dirty="0" err="1"/>
              <a:t>btn</a:t>
            </a:r>
            <a:r>
              <a:rPr lang="en-IN" sz="1600" dirty="0"/>
              <a:t> = Button(root, text="Value", command=slide)  </a:t>
            </a:r>
          </a:p>
          <a:p>
            <a:pPr marL="0" lvl="1" algn="just" fontAlgn="base"/>
            <a:r>
              <a:rPr lang="en-IN" sz="1600" dirty="0" err="1"/>
              <a:t>btn.pack</a:t>
            </a:r>
            <a:r>
              <a:rPr lang="en-IN" sz="1600" dirty="0"/>
              <a:t>(anchor=CENTER)  </a:t>
            </a:r>
          </a:p>
          <a:p>
            <a:pPr marL="0" lvl="1" algn="just" fontAlgn="base"/>
            <a:r>
              <a:rPr lang="en-IN" sz="1600" dirty="0" err="1"/>
              <a:t>root.mainloop</a:t>
            </a:r>
            <a:r>
              <a:rPr lang="en-IN" sz="1600" dirty="0"/>
              <a:t>() </a:t>
            </a:r>
          </a:p>
        </p:txBody>
      </p:sp>
      <p:pic>
        <p:nvPicPr>
          <p:cNvPr id="10" name="Picture 9"/>
          <p:cNvPicPr>
            <a:picLocks noChangeAspect="1"/>
          </p:cNvPicPr>
          <p:nvPr/>
        </p:nvPicPr>
        <p:blipFill>
          <a:blip r:embed="rId3"/>
          <a:stretch>
            <a:fillRect/>
          </a:stretch>
        </p:blipFill>
        <p:spPr>
          <a:xfrm>
            <a:off x="7714445" y="2373958"/>
            <a:ext cx="2639790" cy="3180625"/>
          </a:xfrm>
          <a:prstGeom prst="rect">
            <a:avLst/>
          </a:prstGeom>
        </p:spPr>
      </p:pic>
    </p:spTree>
    <p:extLst>
      <p:ext uri="{BB962C8B-B14F-4D97-AF65-F5344CB8AC3E}">
        <p14:creationId xmlns:p14="http://schemas.microsoft.com/office/powerpoint/2010/main" val="216850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a:cs typeface="Arial"/>
              </a:rPr>
              <a:t>Menubutton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62461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Menubutton</a:t>
            </a:r>
            <a:r>
              <a:rPr lang="en-IN" sz="1750" dirty="0"/>
              <a:t> widget can be defined as the drop-down menu that is shown to the user all the time. It is used to provide the user a option to select the appropriate choice exist within the application</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w = </a:t>
            </a:r>
            <a:r>
              <a:rPr lang="en-IN" sz="1750" i="1" dirty="0" err="1"/>
              <a:t>Menubutton</a:t>
            </a:r>
            <a:r>
              <a:rPr lang="en-IN" sz="1750" i="1" dirty="0"/>
              <a:t>(Top, options) </a:t>
            </a:r>
            <a:endParaRPr lang="en-IN" sz="1750" i="1" dirty="0" smtClean="0"/>
          </a:p>
          <a:p>
            <a:pPr algn="just" fontAlgn="base">
              <a:lnSpc>
                <a:spcPct val="150000"/>
              </a:lnSpc>
            </a:pPr>
            <a:r>
              <a:rPr lang="en-IN" sz="1750" b="1" i="1" dirty="0" smtClean="0"/>
              <a:t>Example:</a:t>
            </a:r>
          </a:p>
          <a:p>
            <a:pPr algn="just" fontAlgn="base">
              <a:lnSpc>
                <a:spcPct val="150000"/>
              </a:lnSpc>
            </a:pPr>
            <a:endParaRPr lang="en-IN" sz="1750" b="1" i="1" dirty="0"/>
          </a:p>
          <a:p>
            <a:pPr marL="0" lvl="1" algn="just" fontAlgn="base"/>
            <a:r>
              <a:rPr lang="en-IN" sz="1600" dirty="0"/>
              <a:t>from </a:t>
            </a:r>
            <a:r>
              <a:rPr lang="en-IN" sz="1600" dirty="0" err="1"/>
              <a:t>tkinter</a:t>
            </a:r>
            <a:r>
              <a:rPr lang="en-IN" sz="1600" dirty="0"/>
              <a:t> import *</a:t>
            </a:r>
          </a:p>
          <a:p>
            <a:pPr marL="0" lvl="1" algn="just" fontAlgn="base"/>
            <a:r>
              <a:rPr lang="en-IN" sz="1600" dirty="0"/>
              <a:t>from </a:t>
            </a:r>
            <a:r>
              <a:rPr lang="en-IN" sz="1600" dirty="0" err="1"/>
              <a:t>tkinter</a:t>
            </a:r>
            <a:r>
              <a:rPr lang="en-IN" sz="1600" dirty="0"/>
              <a:t> import </a:t>
            </a:r>
            <a:r>
              <a:rPr lang="en-IN" sz="1600" dirty="0" err="1"/>
              <a:t>messagebox</a:t>
            </a:r>
            <a:endParaRPr lang="en-IN" sz="1600" dirty="0"/>
          </a:p>
          <a:p>
            <a:pPr marL="0" lvl="1" algn="just" fontAlgn="base"/>
            <a:r>
              <a:rPr lang="en-IN" sz="1600" dirty="0"/>
              <a:t>root=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r>
              <a:rPr lang="en-IN" sz="1600" dirty="0" err="1"/>
              <a:t>menubutton</a:t>
            </a:r>
            <a:r>
              <a:rPr lang="en-IN" sz="1600" dirty="0"/>
              <a:t> = </a:t>
            </a:r>
            <a:r>
              <a:rPr lang="en-IN" sz="1600" dirty="0" err="1"/>
              <a:t>Menubutton</a:t>
            </a:r>
            <a:r>
              <a:rPr lang="en-IN" sz="1600" dirty="0"/>
              <a:t>(root, text = "File", relief = FLAT)  </a:t>
            </a:r>
          </a:p>
          <a:p>
            <a:pPr marL="0" lvl="1" algn="just" fontAlgn="base"/>
            <a:r>
              <a:rPr lang="en-IN" sz="1600" dirty="0" err="1"/>
              <a:t>menubutton.grid</a:t>
            </a:r>
            <a:r>
              <a:rPr lang="en-IN" sz="1600" dirty="0"/>
              <a:t>()  </a:t>
            </a:r>
          </a:p>
          <a:p>
            <a:pPr marL="0" lvl="1" algn="just" fontAlgn="base"/>
            <a:r>
              <a:rPr lang="en-IN" sz="1600" dirty="0" err="1"/>
              <a:t>menubutton.menu</a:t>
            </a:r>
            <a:r>
              <a:rPr lang="en-IN" sz="1600" dirty="0"/>
              <a:t> = Menu(</a:t>
            </a:r>
            <a:r>
              <a:rPr lang="en-IN" sz="1600" dirty="0" err="1"/>
              <a:t>menubutton</a:t>
            </a:r>
            <a:r>
              <a:rPr lang="en-IN" sz="1600" dirty="0"/>
              <a:t>)  </a:t>
            </a:r>
          </a:p>
          <a:p>
            <a:pPr marL="0" lvl="1" algn="just" fontAlgn="base"/>
            <a:r>
              <a:rPr lang="en-IN" sz="1600" dirty="0" err="1"/>
              <a:t>menubutton</a:t>
            </a:r>
            <a:r>
              <a:rPr lang="en-IN" sz="1600" dirty="0"/>
              <a:t>["menu"]=</a:t>
            </a:r>
            <a:r>
              <a:rPr lang="en-IN" sz="1600" dirty="0" err="1"/>
              <a:t>menubutton.menu</a:t>
            </a:r>
            <a:r>
              <a:rPr lang="en-IN" sz="1600" dirty="0"/>
              <a:t>  </a:t>
            </a:r>
          </a:p>
          <a:p>
            <a:pPr marL="0" lvl="1" algn="just" fontAlgn="base"/>
            <a:r>
              <a:rPr lang="en-IN" sz="1600" dirty="0" err="1"/>
              <a:t>menubutton.menu.add_checkbutton</a:t>
            </a:r>
            <a:r>
              <a:rPr lang="en-IN" sz="1600" dirty="0"/>
              <a:t>(label = "New", variable=</a:t>
            </a:r>
            <a:r>
              <a:rPr lang="en-IN" sz="1600" dirty="0" err="1"/>
              <a:t>IntVar</a:t>
            </a:r>
            <a:r>
              <a:rPr lang="en-IN" sz="1600" dirty="0"/>
              <a:t>(),command=)  </a:t>
            </a:r>
          </a:p>
          <a:p>
            <a:pPr marL="0" lvl="1" algn="just" fontAlgn="base"/>
            <a:r>
              <a:rPr lang="en-IN" sz="1600" dirty="0" err="1"/>
              <a:t>menubutton.menu.add_checkbutton</a:t>
            </a:r>
            <a:r>
              <a:rPr lang="en-IN" sz="1600" dirty="0"/>
              <a:t>(label = "Open", variable = </a:t>
            </a:r>
            <a:r>
              <a:rPr lang="en-IN" sz="1600" dirty="0" err="1"/>
              <a:t>IntVar</a:t>
            </a:r>
            <a:r>
              <a:rPr lang="en-IN" sz="1600" dirty="0"/>
              <a:t>())  </a:t>
            </a:r>
          </a:p>
          <a:p>
            <a:pPr marL="0" lvl="1" algn="just" fontAlgn="base"/>
            <a:r>
              <a:rPr lang="en-IN" sz="1600" dirty="0" err="1"/>
              <a:t>menubutton.pack</a:t>
            </a:r>
            <a:r>
              <a:rPr lang="en-IN" sz="1600" dirty="0"/>
              <a:t>()  </a:t>
            </a:r>
          </a:p>
          <a:p>
            <a:pPr marL="0" lvl="1" algn="just" fontAlgn="base"/>
            <a:r>
              <a:rPr lang="en-IN" sz="1600" dirty="0" err="1"/>
              <a:t>root.mainloop</a:t>
            </a:r>
            <a:r>
              <a:rPr lang="en-IN" sz="1600" dirty="0"/>
              <a:t>() </a:t>
            </a:r>
          </a:p>
        </p:txBody>
      </p:sp>
      <p:pic>
        <p:nvPicPr>
          <p:cNvPr id="2" name="Picture 1"/>
          <p:cNvPicPr>
            <a:picLocks noChangeAspect="1"/>
          </p:cNvPicPr>
          <p:nvPr/>
        </p:nvPicPr>
        <p:blipFill>
          <a:blip r:embed="rId3"/>
          <a:stretch>
            <a:fillRect/>
          </a:stretch>
        </p:blipFill>
        <p:spPr>
          <a:xfrm>
            <a:off x="7627305" y="1935190"/>
            <a:ext cx="2957232" cy="3406615"/>
          </a:xfrm>
          <a:prstGeom prst="rect">
            <a:avLst/>
          </a:prstGeom>
        </p:spPr>
      </p:pic>
    </p:spTree>
    <p:extLst>
      <p:ext uri="{BB962C8B-B14F-4D97-AF65-F5344CB8AC3E}">
        <p14:creationId xmlns:p14="http://schemas.microsoft.com/office/powerpoint/2010/main" val="335032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a:cs typeface="Arial"/>
              </a:rPr>
              <a:t>Menubutton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4772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Menubutton</a:t>
            </a:r>
            <a:r>
              <a:rPr lang="en-IN" sz="1750" dirty="0"/>
              <a:t> widget can be defined as the drop-down menu that is shown to the user all the time. It is used to provide the user a option to select the appropriate choice exist within the application</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w = </a:t>
            </a:r>
            <a:r>
              <a:rPr lang="en-IN" sz="1750" i="1" dirty="0" err="1"/>
              <a:t>Menubutton</a:t>
            </a:r>
            <a:r>
              <a:rPr lang="en-IN" sz="1750" i="1" dirty="0"/>
              <a:t>(Top, options) </a:t>
            </a:r>
            <a:endParaRPr lang="en-IN" sz="1750" i="1" dirty="0" smtClean="0"/>
          </a:p>
          <a:p>
            <a:pPr algn="just" fontAlgn="base">
              <a:lnSpc>
                <a:spcPct val="150000"/>
              </a:lnSpc>
            </a:pPr>
            <a:r>
              <a:rPr lang="en-IN" sz="1750" b="1" i="1" dirty="0" smtClean="0"/>
              <a:t>Example:</a:t>
            </a:r>
          </a:p>
          <a:p>
            <a:pPr algn="just" fontAlgn="base">
              <a:lnSpc>
                <a:spcPct val="150000"/>
              </a:lnSpc>
            </a:pPr>
            <a:r>
              <a:rPr lang="en-IN" sz="1600" i="1" dirty="0"/>
              <a:t>from </a:t>
            </a:r>
            <a:r>
              <a:rPr lang="en-IN" sz="1600" i="1" dirty="0" err="1"/>
              <a:t>tkinter</a:t>
            </a:r>
            <a:r>
              <a:rPr lang="en-IN" sz="1600" i="1" dirty="0"/>
              <a:t> import *</a:t>
            </a:r>
          </a:p>
          <a:p>
            <a:pPr algn="just" fontAlgn="base">
              <a:lnSpc>
                <a:spcPct val="150000"/>
              </a:lnSpc>
            </a:pPr>
            <a:r>
              <a:rPr lang="en-IN" sz="1600" i="1" dirty="0"/>
              <a:t>from </a:t>
            </a:r>
            <a:r>
              <a:rPr lang="en-IN" sz="1600" i="1" dirty="0" err="1"/>
              <a:t>tkinter</a:t>
            </a:r>
            <a:r>
              <a:rPr lang="en-IN" sz="1600" i="1" dirty="0"/>
              <a:t> import </a:t>
            </a:r>
            <a:r>
              <a:rPr lang="en-IN" sz="1600" i="1" dirty="0" err="1"/>
              <a:t>messagebox</a:t>
            </a:r>
            <a:endParaRPr lang="en-IN" sz="1600" i="1" dirty="0"/>
          </a:p>
          <a:p>
            <a:pPr algn="just" fontAlgn="base">
              <a:lnSpc>
                <a:spcPct val="150000"/>
              </a:lnSpc>
            </a:pPr>
            <a:r>
              <a:rPr lang="en-IN" sz="1600" i="1" dirty="0"/>
              <a:t>root= </a:t>
            </a:r>
            <a:r>
              <a:rPr lang="en-IN" sz="1600" i="1" dirty="0" err="1"/>
              <a:t>Tk</a:t>
            </a:r>
            <a:r>
              <a:rPr lang="en-IN" sz="1600" i="1" dirty="0"/>
              <a:t>()</a:t>
            </a:r>
          </a:p>
          <a:p>
            <a:pPr algn="just" fontAlgn="base">
              <a:lnSpc>
                <a:spcPct val="150000"/>
              </a:lnSpc>
            </a:pPr>
            <a:r>
              <a:rPr lang="en-IN" sz="1600" i="1" dirty="0" err="1"/>
              <a:t>root.title</a:t>
            </a:r>
            <a:r>
              <a:rPr lang="en-IN" sz="1600" i="1" dirty="0"/>
              <a:t>('Menu Demo')</a:t>
            </a:r>
          </a:p>
          <a:p>
            <a:pPr algn="just" fontAlgn="base">
              <a:lnSpc>
                <a:spcPct val="150000"/>
              </a:lnSpc>
            </a:pPr>
            <a:r>
              <a:rPr lang="en-IN" sz="1600" i="1" dirty="0" err="1"/>
              <a:t>root.geometry</a:t>
            </a:r>
            <a:r>
              <a:rPr lang="en-IN" sz="1600" i="1" dirty="0"/>
              <a:t>("200x200")</a:t>
            </a:r>
          </a:p>
          <a:p>
            <a:pPr algn="just" fontAlgn="base">
              <a:lnSpc>
                <a:spcPct val="150000"/>
              </a:lnSpc>
            </a:pPr>
            <a:r>
              <a:rPr lang="en-IN" sz="1600" i="1" dirty="0" err="1"/>
              <a:t>def</a:t>
            </a:r>
            <a:r>
              <a:rPr lang="en-IN" sz="1600" i="1" dirty="0"/>
              <a:t> new():</a:t>
            </a:r>
          </a:p>
          <a:p>
            <a:pPr algn="just" fontAlgn="base">
              <a:lnSpc>
                <a:spcPct val="150000"/>
              </a:lnSpc>
            </a:pPr>
            <a:r>
              <a:rPr lang="en-IN" sz="1600" i="1" dirty="0"/>
              <a:t>    print("New Menu!")</a:t>
            </a:r>
          </a:p>
          <a:p>
            <a:pPr algn="just" fontAlgn="base">
              <a:lnSpc>
                <a:spcPct val="150000"/>
              </a:lnSpc>
            </a:pPr>
            <a:r>
              <a:rPr lang="en-IN" sz="1600" i="1" dirty="0" err="1"/>
              <a:t>def</a:t>
            </a:r>
            <a:r>
              <a:rPr lang="en-IN" sz="1600" i="1" dirty="0"/>
              <a:t> </a:t>
            </a:r>
            <a:r>
              <a:rPr lang="en-IN" sz="1600" i="1" dirty="0" err="1"/>
              <a:t>disp</a:t>
            </a:r>
            <a:r>
              <a:rPr lang="en-IN" sz="1600" i="1" dirty="0"/>
              <a:t>():</a:t>
            </a:r>
          </a:p>
          <a:p>
            <a:pPr algn="just" fontAlgn="base">
              <a:lnSpc>
                <a:spcPct val="150000"/>
              </a:lnSpc>
            </a:pPr>
            <a:r>
              <a:rPr lang="en-IN" sz="1600" i="1" dirty="0"/>
              <a:t>    print("Open Menu!")</a:t>
            </a:r>
          </a:p>
          <a:p>
            <a:pPr algn="just" fontAlgn="base">
              <a:lnSpc>
                <a:spcPct val="150000"/>
              </a:lnSpc>
            </a:pPr>
            <a:endParaRPr lang="en-IN" sz="1750" i="1" dirty="0"/>
          </a:p>
        </p:txBody>
      </p:sp>
      <p:pic>
        <p:nvPicPr>
          <p:cNvPr id="4" name="Picture 3"/>
          <p:cNvPicPr>
            <a:picLocks noChangeAspect="1"/>
          </p:cNvPicPr>
          <p:nvPr/>
        </p:nvPicPr>
        <p:blipFill>
          <a:blip r:embed="rId3"/>
          <a:stretch>
            <a:fillRect/>
          </a:stretch>
        </p:blipFill>
        <p:spPr>
          <a:xfrm>
            <a:off x="8730493" y="1864657"/>
            <a:ext cx="3258355" cy="4323281"/>
          </a:xfrm>
          <a:prstGeom prst="rect">
            <a:avLst/>
          </a:prstGeom>
        </p:spPr>
      </p:pic>
      <p:sp>
        <p:nvSpPr>
          <p:cNvPr id="5" name="TextBox 4"/>
          <p:cNvSpPr txBox="1"/>
          <p:nvPr/>
        </p:nvSpPr>
        <p:spPr>
          <a:xfrm>
            <a:off x="2971799" y="2694674"/>
            <a:ext cx="5435964" cy="3493264"/>
          </a:xfrm>
          <a:prstGeom prst="rect">
            <a:avLst/>
          </a:prstGeom>
          <a:noFill/>
        </p:spPr>
        <p:txBody>
          <a:bodyPr wrap="square" rtlCol="0">
            <a:spAutoFit/>
          </a:bodyPr>
          <a:lstStyle/>
          <a:p>
            <a:pPr algn="just" fontAlgn="base"/>
            <a:r>
              <a:rPr lang="en-IN" sz="1600" i="1" dirty="0" err="1" smtClean="0"/>
              <a:t>menubutton</a:t>
            </a:r>
            <a:r>
              <a:rPr lang="en-IN" sz="1600" i="1" dirty="0" smtClean="0"/>
              <a:t> </a:t>
            </a:r>
            <a:r>
              <a:rPr lang="en-IN" sz="1600" i="1" dirty="0"/>
              <a:t>= </a:t>
            </a:r>
            <a:r>
              <a:rPr lang="en-IN" sz="1600" i="1" dirty="0" err="1"/>
              <a:t>Menubutton</a:t>
            </a:r>
            <a:r>
              <a:rPr lang="en-IN" sz="1600" i="1" dirty="0"/>
              <a:t>(root, text="File")</a:t>
            </a:r>
          </a:p>
          <a:p>
            <a:pPr algn="just" fontAlgn="base"/>
            <a:r>
              <a:rPr lang="en-IN" sz="1600" i="1" dirty="0" err="1"/>
              <a:t>menubutton.grid</a:t>
            </a:r>
            <a:r>
              <a:rPr lang="en-IN" sz="1600" i="1" dirty="0"/>
              <a:t>()</a:t>
            </a:r>
          </a:p>
          <a:p>
            <a:pPr algn="just" fontAlgn="base"/>
            <a:r>
              <a:rPr lang="en-IN" sz="1600" i="1" dirty="0" err="1" smtClean="0"/>
              <a:t>menubutton.menu</a:t>
            </a:r>
            <a:r>
              <a:rPr lang="en-IN" sz="1600" i="1" dirty="0" smtClean="0"/>
              <a:t> </a:t>
            </a:r>
            <a:r>
              <a:rPr lang="en-IN" sz="1600" i="1" dirty="0"/>
              <a:t>= Menu(</a:t>
            </a:r>
            <a:r>
              <a:rPr lang="en-IN" sz="1600" i="1" dirty="0" err="1"/>
              <a:t>menubutton</a:t>
            </a:r>
            <a:r>
              <a:rPr lang="en-IN" sz="1600" i="1" dirty="0"/>
              <a:t>, </a:t>
            </a:r>
            <a:r>
              <a:rPr lang="en-IN" sz="1600" i="1" dirty="0" err="1"/>
              <a:t>tearoff</a:t>
            </a:r>
            <a:r>
              <a:rPr lang="en-IN" sz="1600" i="1" dirty="0"/>
              <a:t> = 0)</a:t>
            </a:r>
          </a:p>
          <a:p>
            <a:pPr algn="just" fontAlgn="base"/>
            <a:r>
              <a:rPr lang="en-IN" sz="1600" i="1" dirty="0" err="1"/>
              <a:t>menubutton</a:t>
            </a:r>
            <a:r>
              <a:rPr lang="en-IN" sz="1600" i="1" dirty="0"/>
              <a:t>["menu"] = </a:t>
            </a:r>
            <a:r>
              <a:rPr lang="en-IN" sz="1600" i="1" dirty="0" err="1"/>
              <a:t>menubutton.menu</a:t>
            </a:r>
            <a:endParaRPr lang="en-IN" sz="1600" i="1" dirty="0"/>
          </a:p>
          <a:p>
            <a:pPr algn="just" fontAlgn="base"/>
            <a:r>
              <a:rPr lang="en-IN" sz="1600" i="1" dirty="0" err="1" smtClean="0"/>
              <a:t>menubutton.menu.add_command</a:t>
            </a:r>
            <a:r>
              <a:rPr lang="en-IN" sz="1600" i="1" dirty="0" smtClean="0"/>
              <a:t>(label</a:t>
            </a:r>
            <a:r>
              <a:rPr lang="en-IN" sz="1600" i="1" dirty="0"/>
              <a:t>="Create </a:t>
            </a:r>
            <a:r>
              <a:rPr lang="en-IN" sz="1600" i="1" dirty="0" err="1"/>
              <a:t>new",command</a:t>
            </a:r>
            <a:r>
              <a:rPr lang="en-IN" sz="1600" i="1" dirty="0"/>
              <a:t>=new)</a:t>
            </a:r>
          </a:p>
          <a:p>
            <a:pPr algn="just" fontAlgn="base"/>
            <a:r>
              <a:rPr lang="en-IN" sz="1600" i="1" dirty="0" err="1"/>
              <a:t>menubutton.menu.add_command</a:t>
            </a:r>
            <a:r>
              <a:rPr lang="en-IN" sz="1600" i="1" dirty="0"/>
              <a:t>(label="</a:t>
            </a:r>
            <a:r>
              <a:rPr lang="en-IN" sz="1600" i="1" dirty="0" err="1"/>
              <a:t>Open",command</a:t>
            </a:r>
            <a:r>
              <a:rPr lang="en-IN" sz="1600" i="1" dirty="0"/>
              <a:t>=</a:t>
            </a:r>
            <a:r>
              <a:rPr lang="en-IN" sz="1600" i="1" dirty="0" err="1"/>
              <a:t>disp</a:t>
            </a:r>
            <a:r>
              <a:rPr lang="en-IN" sz="1600" i="1" dirty="0"/>
              <a:t>)</a:t>
            </a:r>
          </a:p>
          <a:p>
            <a:pPr algn="just" fontAlgn="base"/>
            <a:r>
              <a:rPr lang="en-IN" sz="1600" i="1" dirty="0" err="1"/>
              <a:t>menubutton.menu.add_separator</a:t>
            </a:r>
            <a:r>
              <a:rPr lang="en-IN" sz="1600" i="1" dirty="0"/>
              <a:t>()</a:t>
            </a:r>
          </a:p>
          <a:p>
            <a:pPr algn="just" fontAlgn="base"/>
            <a:r>
              <a:rPr lang="en-IN" sz="1600" i="1" dirty="0" err="1"/>
              <a:t>menubutton.menu.add_command</a:t>
            </a:r>
            <a:r>
              <a:rPr lang="en-IN" sz="1600" i="1" dirty="0"/>
              <a:t>(label="</a:t>
            </a:r>
            <a:r>
              <a:rPr lang="en-IN" sz="1600" i="1" dirty="0" err="1"/>
              <a:t>Exit",command</a:t>
            </a:r>
            <a:r>
              <a:rPr lang="en-IN" sz="1600" i="1" dirty="0"/>
              <a:t>=</a:t>
            </a:r>
            <a:r>
              <a:rPr lang="en-IN" sz="1600" i="1" dirty="0" err="1"/>
              <a:t>root.quit</a:t>
            </a:r>
            <a:r>
              <a:rPr lang="en-IN" sz="1600" i="1" dirty="0"/>
              <a:t>)</a:t>
            </a:r>
          </a:p>
          <a:p>
            <a:pPr algn="just" fontAlgn="base">
              <a:lnSpc>
                <a:spcPct val="150000"/>
              </a:lnSpc>
            </a:pPr>
            <a:r>
              <a:rPr lang="en-IN" sz="1600" i="1" dirty="0" err="1"/>
              <a:t>menubutton.pack</a:t>
            </a:r>
            <a:r>
              <a:rPr lang="en-IN" sz="1600" i="1" dirty="0"/>
              <a:t>()</a:t>
            </a:r>
          </a:p>
          <a:p>
            <a:endParaRPr lang="en-IN" dirty="0"/>
          </a:p>
        </p:txBody>
      </p:sp>
    </p:spTree>
    <p:extLst>
      <p:ext uri="{BB962C8B-B14F-4D97-AF65-F5344CB8AC3E}">
        <p14:creationId xmlns:p14="http://schemas.microsoft.com/office/powerpoint/2010/main" val="70411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Event Driven Programming Paradigm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45184"/>
            <a:ext cx="11939542" cy="611705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600" dirty="0"/>
              <a:t>Event-driven programming is a programming paradigm in which the flow of program execution is determined by events - for example a user action such as a mouse click, key press, or a message from the operating system or another program. </a:t>
            </a:r>
            <a:endParaRPr lang="en-IN" sz="1600" dirty="0" smtClean="0"/>
          </a:p>
          <a:p>
            <a:pPr marL="285750" indent="-285750" algn="just" fontAlgn="base">
              <a:lnSpc>
                <a:spcPct val="150000"/>
              </a:lnSpc>
              <a:buFont typeface="Arial" panose="020B0604020202020204" pitchFamily="34" charset="0"/>
              <a:buChar char="•"/>
            </a:pPr>
            <a:r>
              <a:rPr lang="en-IN" sz="1600" dirty="0" smtClean="0"/>
              <a:t>An </a:t>
            </a:r>
            <a:r>
              <a:rPr lang="en-IN" sz="1600" dirty="0"/>
              <a:t>event-driven application is designed to detect events as they occur, and then deal with them using an appropriate event-handling procedure. </a:t>
            </a:r>
            <a:endParaRPr lang="en-IN" sz="1600" dirty="0" smtClean="0"/>
          </a:p>
          <a:p>
            <a:pPr marL="285750" indent="-285750" algn="just" fontAlgn="base">
              <a:lnSpc>
                <a:spcPct val="150000"/>
              </a:lnSpc>
              <a:buFont typeface="Arial" panose="020B0604020202020204" pitchFamily="34" charset="0"/>
              <a:buChar char="•"/>
            </a:pPr>
            <a:r>
              <a:rPr lang="en-IN" sz="1600" dirty="0"/>
              <a:t>In a typical modern event-driven program, there is no discernible flow of control. The main routine is an event-loop that waits for an event to occur, and then invokes the appropriate event-handling </a:t>
            </a:r>
            <a:r>
              <a:rPr lang="en-IN" sz="1600" dirty="0" smtClean="0"/>
              <a:t>routine.</a:t>
            </a:r>
          </a:p>
          <a:p>
            <a:pPr marL="285750" indent="-285750" algn="just" fontAlgn="base">
              <a:lnSpc>
                <a:spcPct val="150000"/>
              </a:lnSpc>
              <a:buFont typeface="Arial" panose="020B0604020202020204" pitchFamily="34" charset="0"/>
              <a:buChar char="•"/>
            </a:pPr>
            <a:r>
              <a:rPr lang="en-IN" sz="1600" dirty="0"/>
              <a:t>Event callback is a function that is invoked when something significant happens like when click event is performed by user or the result of database query is available</a:t>
            </a:r>
            <a:r>
              <a:rPr lang="en-IN" sz="1600" dirty="0" smtClean="0"/>
              <a:t>.</a:t>
            </a:r>
          </a:p>
          <a:p>
            <a:pPr algn="just" fontAlgn="base">
              <a:lnSpc>
                <a:spcPct val="150000"/>
              </a:lnSpc>
            </a:pPr>
            <a:endParaRPr lang="en-IN" sz="500" dirty="0" smtClean="0"/>
          </a:p>
          <a:p>
            <a:pPr algn="just" fontAlgn="base">
              <a:lnSpc>
                <a:spcPct val="150000"/>
              </a:lnSpc>
            </a:pPr>
            <a:r>
              <a:rPr lang="en-IN" sz="1600" b="1" dirty="0"/>
              <a:t>Event </a:t>
            </a:r>
            <a:r>
              <a:rPr lang="en-IN" sz="1600" b="1" dirty="0" smtClean="0"/>
              <a:t>Handlers: </a:t>
            </a:r>
            <a:r>
              <a:rPr lang="en-IN" sz="1600" dirty="0" smtClean="0"/>
              <a:t>Event </a:t>
            </a:r>
            <a:r>
              <a:rPr lang="en-IN" sz="1600" dirty="0"/>
              <a:t>handlers is a type of function or method that run a specific action when a specific event is triggered. For example, it could be a button that when user click it, it will display a message, and it will close the message when user click the button again, this is an event handler</a:t>
            </a:r>
            <a:r>
              <a:rPr lang="en-IN" sz="1600" dirty="0" smtClean="0"/>
              <a:t>.</a:t>
            </a:r>
          </a:p>
          <a:p>
            <a:pPr algn="just" fontAlgn="base">
              <a:lnSpc>
                <a:spcPct val="150000"/>
              </a:lnSpc>
            </a:pPr>
            <a:endParaRPr lang="en-IN" sz="500" dirty="0"/>
          </a:p>
          <a:p>
            <a:pPr algn="just" fontAlgn="base">
              <a:lnSpc>
                <a:spcPct val="150000"/>
              </a:lnSpc>
            </a:pPr>
            <a:r>
              <a:rPr lang="en-IN" sz="1600" b="1" dirty="0" smtClean="0"/>
              <a:t>Trigger Functions: </a:t>
            </a:r>
            <a:r>
              <a:rPr lang="en-IN" sz="1600" dirty="0" smtClean="0"/>
              <a:t>Trigger </a:t>
            </a:r>
            <a:r>
              <a:rPr lang="en-IN" sz="1600" dirty="0"/>
              <a:t>functions in event-driven programming are a functions that decide what code to run when there are a specific event occurs, which are used to select which event handler to use for the event when there is specific event occurred</a:t>
            </a:r>
            <a:r>
              <a:rPr lang="en-IN" sz="1600" dirty="0" smtClean="0"/>
              <a:t>.</a:t>
            </a:r>
          </a:p>
          <a:p>
            <a:pPr algn="just" fontAlgn="base">
              <a:lnSpc>
                <a:spcPct val="150000"/>
              </a:lnSpc>
            </a:pPr>
            <a:endParaRPr lang="en-IN" sz="500" dirty="0"/>
          </a:p>
          <a:p>
            <a:pPr algn="just" fontAlgn="base">
              <a:lnSpc>
                <a:spcPct val="150000"/>
              </a:lnSpc>
            </a:pPr>
            <a:r>
              <a:rPr lang="en-IN" sz="1600" b="1" dirty="0" smtClean="0"/>
              <a:t>Events: </a:t>
            </a:r>
            <a:r>
              <a:rPr lang="en-IN" sz="1600" dirty="0" smtClean="0"/>
              <a:t>Events </a:t>
            </a:r>
            <a:r>
              <a:rPr lang="en-IN" sz="1600" dirty="0"/>
              <a:t>include mouse, keyboard and user interface, which events need to be triggered in the program in order to happen, that mean user have to interacts with an object in the program, for example, click a button by a mouse, use keyboard to select a button and etc.</a:t>
            </a:r>
          </a:p>
        </p:txBody>
      </p:sp>
    </p:spTree>
    <p:extLst>
      <p:ext uri="{BB962C8B-B14F-4D97-AF65-F5344CB8AC3E}">
        <p14:creationId xmlns:p14="http://schemas.microsoft.com/office/powerpoint/2010/main" val="3784244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54729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graphical user interface allows the user to interact with the operating system and other programs using graphical elements such as icons, buttons, and dialog boxes.</a:t>
              </a:r>
            </a:p>
            <a:p>
              <a:pPr marL="285750" indent="-285750" algn="just" fontAlgn="base">
                <a:lnSpc>
                  <a:spcPct val="150000"/>
                </a:lnSpc>
                <a:buFont typeface="Arial" panose="020B0604020202020204" pitchFamily="34" charset="0"/>
                <a:buChar char="•"/>
              </a:pPr>
              <a:r>
                <a:rPr lang="en-IN" sz="1750" dirty="0"/>
                <a:t>GUIs popularized the use of the mouse.</a:t>
              </a:r>
            </a:p>
            <a:p>
              <a:pPr marL="285750" indent="-285750" algn="just" fontAlgn="base">
                <a:lnSpc>
                  <a:spcPct val="150000"/>
                </a:lnSpc>
                <a:buFont typeface="Arial" panose="020B0604020202020204" pitchFamily="34" charset="0"/>
                <a:buChar char="•"/>
              </a:pPr>
              <a:r>
                <a:rPr lang="en-IN" sz="1750" dirty="0"/>
                <a:t>GUIs allow the user to point at graphical elements and click the mouse button to activate them.</a:t>
              </a:r>
            </a:p>
            <a:p>
              <a:pPr marL="285750" indent="-285750" algn="just" fontAlgn="base">
                <a:lnSpc>
                  <a:spcPct val="150000"/>
                </a:lnSpc>
                <a:buFont typeface="Arial" panose="020B0604020202020204" pitchFamily="34" charset="0"/>
                <a:buChar char="•"/>
              </a:pPr>
              <a:r>
                <a:rPr lang="en-IN" sz="1750" dirty="0"/>
                <a:t>GUI Programs Are Event-Driven</a:t>
              </a:r>
            </a:p>
            <a:p>
              <a:pPr marL="285750" indent="-285750" algn="just" fontAlgn="base">
                <a:lnSpc>
                  <a:spcPct val="150000"/>
                </a:lnSpc>
                <a:buFont typeface="Arial" panose="020B0604020202020204" pitchFamily="34" charset="0"/>
                <a:buChar char="•"/>
              </a:pPr>
              <a:r>
                <a:rPr lang="en-IN" sz="1750" dirty="0"/>
                <a:t>User determines the order in which things happen</a:t>
              </a:r>
            </a:p>
            <a:p>
              <a:pPr marL="285750" indent="-285750" algn="just" fontAlgn="base">
                <a:lnSpc>
                  <a:spcPct val="150000"/>
                </a:lnSpc>
                <a:buFont typeface="Arial" panose="020B0604020202020204" pitchFamily="34" charset="0"/>
                <a:buChar char="•"/>
              </a:pPr>
              <a:r>
                <a:rPr lang="en-IN" sz="1750" dirty="0"/>
                <a:t>GUI programs respond to the actions of the user, thus they are event driven</a:t>
              </a:r>
              <a:r>
                <a:rPr lang="en-IN" sz="1750" dirty="0" smtClean="0"/>
                <a:t>.</a:t>
              </a:r>
            </a:p>
            <a:p>
              <a:pPr marL="285750" indent="-285750" algn="just" fontAlgn="base">
                <a:lnSpc>
                  <a:spcPct val="150000"/>
                </a:lnSpc>
                <a:buFont typeface="Arial" panose="020B0604020202020204" pitchFamily="34" charset="0"/>
                <a:buChar char="•"/>
              </a:pPr>
              <a:r>
                <a:rPr lang="en-IN" sz="1750" dirty="0"/>
                <a:t>The </a:t>
              </a:r>
              <a:r>
                <a:rPr lang="en-IN" sz="1750" dirty="0" err="1"/>
                <a:t>tkinter</a:t>
              </a:r>
              <a:r>
                <a:rPr lang="en-IN" sz="1750" dirty="0"/>
                <a:t> module is a wrapper around </a:t>
              </a:r>
              <a:r>
                <a:rPr lang="en-IN" sz="1750" dirty="0" err="1"/>
                <a:t>tk</a:t>
              </a:r>
              <a:r>
                <a:rPr lang="en-IN" sz="1750" dirty="0"/>
                <a:t>, which is a wrapper around </a:t>
              </a:r>
              <a:r>
                <a:rPr lang="en-IN" sz="1750" dirty="0" err="1"/>
                <a:t>tcl</a:t>
              </a:r>
              <a:r>
                <a:rPr lang="en-IN" sz="1750" dirty="0"/>
                <a:t>, which is what is used to create windows and graphical user interfaces.</a:t>
              </a:r>
            </a:p>
          </p:txBody>
        </p:sp>
      </p:grpSp>
      <p:pic>
        <p:nvPicPr>
          <p:cNvPr id="4" name="Picture 3"/>
          <p:cNvPicPr>
            <a:picLocks noChangeAspect="1"/>
          </p:cNvPicPr>
          <p:nvPr/>
        </p:nvPicPr>
        <p:blipFill>
          <a:blip r:embed="rId3"/>
          <a:stretch>
            <a:fillRect/>
          </a:stretch>
        </p:blipFill>
        <p:spPr>
          <a:xfrm>
            <a:off x="4278714" y="4548818"/>
            <a:ext cx="3224746" cy="1524998"/>
          </a:xfrm>
          <a:prstGeom prst="rect">
            <a:avLst/>
          </a:prstGeom>
        </p:spPr>
      </p:pic>
    </p:spTree>
    <p:extLst>
      <p:ext uri="{BB962C8B-B14F-4D97-AF65-F5344CB8AC3E}">
        <p14:creationId xmlns:p14="http://schemas.microsoft.com/office/powerpoint/2010/main" val="160944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48019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major task that a GUI designer needs to do is to determine what will happen when a GUI is invoked</a:t>
              </a:r>
            </a:p>
            <a:p>
              <a:pPr marL="285750" indent="-285750" algn="just" fontAlgn="base">
                <a:lnSpc>
                  <a:spcPct val="150000"/>
                </a:lnSpc>
                <a:buFont typeface="Arial" panose="020B0604020202020204" pitchFamily="34" charset="0"/>
                <a:buChar char="•"/>
              </a:pPr>
              <a:r>
                <a:rPr lang="en-IN" sz="1750" dirty="0"/>
                <a:t>Every GUI component may generate different kinds of “events”  when a user makes access to it using his mouse or keyboard</a:t>
              </a:r>
            </a:p>
            <a:p>
              <a:pPr marL="285750" indent="-285750" algn="just" fontAlgn="base">
                <a:lnSpc>
                  <a:spcPct val="150000"/>
                </a:lnSpc>
                <a:buFont typeface="Arial" panose="020B0604020202020204" pitchFamily="34" charset="0"/>
                <a:buChar char="•"/>
              </a:pPr>
              <a:r>
                <a:rPr lang="en-IN" sz="1750" dirty="0"/>
                <a:t>E.g. if a user moves his mouse on top of a button, an event of that button will be generated to the Windows system</a:t>
              </a:r>
            </a:p>
            <a:p>
              <a:pPr marL="285750" indent="-285750" algn="just" fontAlgn="base">
                <a:lnSpc>
                  <a:spcPct val="150000"/>
                </a:lnSpc>
                <a:buFont typeface="Arial" panose="020B0604020202020204" pitchFamily="34" charset="0"/>
                <a:buChar char="•"/>
              </a:pPr>
              <a:r>
                <a:rPr lang="en-IN" sz="1750" dirty="0"/>
                <a:t>E.g. if the user further clicks, then another event of that button will be generated (actually it is the click event)</a:t>
              </a:r>
            </a:p>
            <a:p>
              <a:pPr marL="285750" indent="-285750" algn="just" fontAlgn="base">
                <a:lnSpc>
                  <a:spcPct val="150000"/>
                </a:lnSpc>
                <a:buFont typeface="Arial" panose="020B0604020202020204" pitchFamily="34" charset="0"/>
                <a:buChar char="•"/>
              </a:pPr>
              <a:r>
                <a:rPr lang="en-IN" sz="1750" dirty="0"/>
                <a:t>For any event generated, the system will first check if there is an event handler, which defines the action for that event</a:t>
              </a:r>
            </a:p>
            <a:p>
              <a:pPr marL="285750" indent="-285750" algn="just" fontAlgn="base">
                <a:lnSpc>
                  <a:spcPct val="150000"/>
                </a:lnSpc>
                <a:buFont typeface="Arial" panose="020B0604020202020204" pitchFamily="34" charset="0"/>
                <a:buChar char="•"/>
              </a:pPr>
              <a:r>
                <a:rPr lang="en-IN" sz="1750" dirty="0"/>
                <a:t>For a GUI designer, he needs to develop the event handler to determine the action that he wants Windows to take for that event</a:t>
              </a:r>
              <a:r>
                <a:rPr lang="en-IN" sz="1750" dirty="0" smtClean="0"/>
                <a:t>.</a:t>
              </a:r>
            </a:p>
            <a:p>
              <a:pPr marL="285750" indent="-285750" algn="just" fontAlgn="base">
                <a:lnSpc>
                  <a:spcPct val="150000"/>
                </a:lnSpc>
                <a:buFont typeface="Arial" panose="020B0604020202020204" pitchFamily="34" charset="0"/>
                <a:buChar char="•"/>
              </a:pPr>
              <a:endParaRPr lang="en-IN" sz="1750" dirty="0"/>
            </a:p>
          </p:txBody>
        </p:sp>
      </p:grpSp>
      <p:grpSp>
        <p:nvGrpSpPr>
          <p:cNvPr id="10" name="Group 9"/>
          <p:cNvGrpSpPr/>
          <p:nvPr/>
        </p:nvGrpSpPr>
        <p:grpSpPr>
          <a:xfrm>
            <a:off x="3974446" y="3393597"/>
            <a:ext cx="5153026" cy="2895600"/>
            <a:chOff x="990600" y="1447800"/>
            <a:chExt cx="8001000" cy="4724400"/>
          </a:xfrm>
        </p:grpSpPr>
        <p:sp>
          <p:nvSpPr>
            <p:cNvPr id="11" name="AutoShape 20"/>
            <p:cNvSpPr>
              <a:spLocks noChangeArrowheads="1"/>
            </p:cNvSpPr>
            <p:nvPr/>
          </p:nvSpPr>
          <p:spPr bwMode="auto">
            <a:xfrm>
              <a:off x="1295400" y="2514600"/>
              <a:ext cx="2590800" cy="1905000"/>
            </a:xfrm>
            <a:prstGeom prst="flowChartDecision">
              <a:avLst/>
            </a:prstGeom>
            <a:solidFill>
              <a:schemeClr val="bg1"/>
            </a:solidFill>
            <a:ln w="9525">
              <a:solidFill>
                <a:schemeClr val="tx1"/>
              </a:solidFill>
              <a:miter lim="800000"/>
              <a:headEnd/>
              <a:tailEnd/>
            </a:ln>
          </p:spPr>
          <p:txBody>
            <a:bodyPr wrap="none" anchor="ctr"/>
            <a:lstStyle/>
            <a:p>
              <a:pPr algn="ctr"/>
              <a:r>
                <a:rPr lang="en-US" altLang="zh-TW" sz="1400" dirty="0"/>
                <a:t>Any event?</a:t>
              </a:r>
            </a:p>
          </p:txBody>
        </p:sp>
        <p:sp>
          <p:nvSpPr>
            <p:cNvPr id="12" name="AutoShape 22"/>
            <p:cNvSpPr>
              <a:spLocks noChangeArrowheads="1"/>
            </p:cNvSpPr>
            <p:nvPr/>
          </p:nvSpPr>
          <p:spPr bwMode="auto">
            <a:xfrm>
              <a:off x="4419600" y="2514600"/>
              <a:ext cx="2895600" cy="1905000"/>
            </a:xfrm>
            <a:prstGeom prst="flowChartDecision">
              <a:avLst/>
            </a:prstGeom>
            <a:solidFill>
              <a:schemeClr val="bg1"/>
            </a:solidFill>
            <a:ln w="9525">
              <a:solidFill>
                <a:schemeClr val="tx1"/>
              </a:solidFill>
              <a:miter lim="800000"/>
              <a:headEnd/>
              <a:tailEnd/>
            </a:ln>
          </p:spPr>
          <p:txBody>
            <a:bodyPr wrap="none" anchor="ctr"/>
            <a:lstStyle/>
            <a:p>
              <a:pPr algn="ctr"/>
              <a:r>
                <a:rPr lang="en-US" altLang="zh-TW" sz="1400" dirty="0"/>
                <a:t>Is there </a:t>
              </a:r>
            </a:p>
            <a:p>
              <a:pPr algn="ctr"/>
              <a:r>
                <a:rPr lang="en-US" altLang="zh-TW" sz="1400" dirty="0"/>
                <a:t>an event handler </a:t>
              </a:r>
            </a:p>
            <a:p>
              <a:pPr algn="ctr"/>
              <a:r>
                <a:rPr lang="en-US" altLang="zh-TW" sz="1400" dirty="0"/>
                <a:t>for that </a:t>
              </a:r>
            </a:p>
            <a:p>
              <a:pPr algn="ctr"/>
              <a:r>
                <a:rPr lang="en-US" altLang="zh-TW" sz="1400" dirty="0"/>
                <a:t>event?</a:t>
              </a:r>
            </a:p>
          </p:txBody>
        </p:sp>
        <p:sp>
          <p:nvSpPr>
            <p:cNvPr id="13" name="AutoShape 23"/>
            <p:cNvSpPr>
              <a:spLocks noChangeArrowheads="1"/>
            </p:cNvSpPr>
            <p:nvPr/>
          </p:nvSpPr>
          <p:spPr bwMode="auto">
            <a:xfrm>
              <a:off x="6705600" y="4953000"/>
              <a:ext cx="2286000" cy="990600"/>
            </a:xfrm>
            <a:prstGeom prst="flowChartInputOutput">
              <a:avLst/>
            </a:prstGeom>
            <a:solidFill>
              <a:srgbClr val="FFFF00"/>
            </a:solidFill>
            <a:ln w="9525">
              <a:solidFill>
                <a:schemeClr val="tx1"/>
              </a:solidFill>
              <a:miter lim="800000"/>
              <a:headEnd/>
              <a:tailEnd/>
            </a:ln>
          </p:spPr>
          <p:txBody>
            <a:bodyPr wrap="none" anchor="ctr"/>
            <a:lstStyle/>
            <a:p>
              <a:pPr algn="ctr"/>
              <a:r>
                <a:rPr lang="en-US" altLang="zh-TW" sz="1400" dirty="0"/>
                <a:t>Run event </a:t>
              </a:r>
            </a:p>
            <a:p>
              <a:pPr algn="ctr"/>
              <a:r>
                <a:rPr lang="en-US" altLang="zh-TW" sz="1400" dirty="0"/>
                <a:t>handler</a:t>
              </a:r>
            </a:p>
          </p:txBody>
        </p:sp>
        <p:sp>
          <p:nvSpPr>
            <p:cNvPr id="14" name="Line 25"/>
            <p:cNvSpPr>
              <a:spLocks noChangeShapeType="1"/>
            </p:cNvSpPr>
            <p:nvPr/>
          </p:nvSpPr>
          <p:spPr bwMode="auto">
            <a:xfrm>
              <a:off x="2590800" y="1447800"/>
              <a:ext cx="0" cy="1066800"/>
            </a:xfrm>
            <a:prstGeom prst="line">
              <a:avLst/>
            </a:prstGeom>
            <a:noFill/>
            <a:ln w="9525">
              <a:solidFill>
                <a:schemeClr val="tx1"/>
              </a:solidFill>
              <a:miter lim="800000"/>
              <a:headEnd/>
              <a:tailEnd type="triangle" w="med" len="med"/>
            </a:ln>
          </p:spPr>
          <p:txBody>
            <a:bodyPr wrap="none"/>
            <a:lstStyle/>
            <a:p>
              <a:endParaRPr lang="en-US"/>
            </a:p>
          </p:txBody>
        </p:sp>
        <p:sp>
          <p:nvSpPr>
            <p:cNvPr id="15" name="Line 26"/>
            <p:cNvSpPr>
              <a:spLocks noChangeShapeType="1"/>
            </p:cNvSpPr>
            <p:nvPr/>
          </p:nvSpPr>
          <p:spPr bwMode="auto">
            <a:xfrm>
              <a:off x="2590800" y="4419600"/>
              <a:ext cx="0" cy="990600"/>
            </a:xfrm>
            <a:prstGeom prst="line">
              <a:avLst/>
            </a:prstGeom>
            <a:noFill/>
            <a:ln w="9525">
              <a:solidFill>
                <a:schemeClr val="tx1"/>
              </a:solidFill>
              <a:miter lim="800000"/>
              <a:headEnd/>
              <a:tailEnd type="triangle" w="med" len="med"/>
            </a:ln>
          </p:spPr>
          <p:txBody>
            <a:bodyPr wrap="none"/>
            <a:lstStyle/>
            <a:p>
              <a:endParaRPr lang="en-US"/>
            </a:p>
          </p:txBody>
        </p:sp>
        <p:sp>
          <p:nvSpPr>
            <p:cNvPr id="16" name="Freeform 27"/>
            <p:cNvSpPr>
              <a:spLocks/>
            </p:cNvSpPr>
            <p:nvPr/>
          </p:nvSpPr>
          <p:spPr bwMode="auto">
            <a:xfrm>
              <a:off x="990600" y="2057400"/>
              <a:ext cx="5927725" cy="3352800"/>
            </a:xfrm>
            <a:custGeom>
              <a:avLst/>
              <a:gdLst>
                <a:gd name="T0" fmla="*/ 3734 w 3734"/>
                <a:gd name="T1" fmla="*/ 2112 h 2112"/>
                <a:gd name="T2" fmla="*/ 0 w 3734"/>
                <a:gd name="T3" fmla="*/ 2112 h 2112"/>
                <a:gd name="T4" fmla="*/ 0 w 3734"/>
                <a:gd name="T5" fmla="*/ 0 h 2112"/>
                <a:gd name="T6" fmla="*/ 1027 w 3734"/>
                <a:gd name="T7" fmla="*/ 0 h 2112"/>
                <a:gd name="T8" fmla="*/ 0 60000 65536"/>
                <a:gd name="T9" fmla="*/ 0 60000 65536"/>
                <a:gd name="T10" fmla="*/ 0 60000 65536"/>
                <a:gd name="T11" fmla="*/ 0 60000 65536"/>
                <a:gd name="T12" fmla="*/ 0 w 3734"/>
                <a:gd name="T13" fmla="*/ 0 h 2112"/>
                <a:gd name="T14" fmla="*/ 3734 w 3734"/>
                <a:gd name="T15" fmla="*/ 2112 h 2112"/>
              </a:gdLst>
              <a:ahLst/>
              <a:cxnLst>
                <a:cxn ang="T8">
                  <a:pos x="T0" y="T1"/>
                </a:cxn>
                <a:cxn ang="T9">
                  <a:pos x="T2" y="T3"/>
                </a:cxn>
                <a:cxn ang="T10">
                  <a:pos x="T4" y="T5"/>
                </a:cxn>
                <a:cxn ang="T11">
                  <a:pos x="T6" y="T7"/>
                </a:cxn>
              </a:cxnLst>
              <a:rect l="T12" t="T13" r="T14" b="T15"/>
              <a:pathLst>
                <a:path w="3734" h="2112">
                  <a:moveTo>
                    <a:pt x="3734" y="2112"/>
                  </a:moveTo>
                  <a:lnTo>
                    <a:pt x="0" y="2112"/>
                  </a:lnTo>
                  <a:lnTo>
                    <a:pt x="0" y="0"/>
                  </a:lnTo>
                  <a:lnTo>
                    <a:pt x="1027" y="0"/>
                  </a:lnTo>
                </a:path>
              </a:pathLst>
            </a:custGeom>
            <a:noFill/>
            <a:ln w="9525">
              <a:solidFill>
                <a:schemeClr val="tx1"/>
              </a:solidFill>
              <a:miter lim="800000"/>
              <a:headEnd/>
              <a:tailEnd type="triangle" w="med" len="med"/>
            </a:ln>
          </p:spPr>
          <p:txBody>
            <a:bodyPr wrap="none"/>
            <a:lstStyle/>
            <a:p>
              <a:endParaRPr lang="en-US"/>
            </a:p>
          </p:txBody>
        </p:sp>
        <p:sp>
          <p:nvSpPr>
            <p:cNvPr id="17" name="Line 28"/>
            <p:cNvSpPr>
              <a:spLocks noChangeShapeType="1"/>
            </p:cNvSpPr>
            <p:nvPr/>
          </p:nvSpPr>
          <p:spPr bwMode="auto">
            <a:xfrm>
              <a:off x="3886200" y="3429000"/>
              <a:ext cx="609600" cy="0"/>
            </a:xfrm>
            <a:prstGeom prst="line">
              <a:avLst/>
            </a:prstGeom>
            <a:noFill/>
            <a:ln w="9525">
              <a:solidFill>
                <a:schemeClr val="tx1"/>
              </a:solidFill>
              <a:miter lim="800000"/>
              <a:headEnd/>
              <a:tailEnd type="triangle" w="med" len="med"/>
            </a:ln>
          </p:spPr>
          <p:txBody>
            <a:bodyPr wrap="none"/>
            <a:lstStyle/>
            <a:p>
              <a:endParaRPr lang="en-US"/>
            </a:p>
          </p:txBody>
        </p:sp>
        <p:sp>
          <p:nvSpPr>
            <p:cNvPr id="18" name="Line 29"/>
            <p:cNvSpPr>
              <a:spLocks noChangeShapeType="1"/>
            </p:cNvSpPr>
            <p:nvPr/>
          </p:nvSpPr>
          <p:spPr bwMode="auto">
            <a:xfrm>
              <a:off x="5867400" y="4419600"/>
              <a:ext cx="0" cy="990600"/>
            </a:xfrm>
            <a:prstGeom prst="line">
              <a:avLst/>
            </a:prstGeom>
            <a:noFill/>
            <a:ln w="9525">
              <a:solidFill>
                <a:schemeClr val="tx1"/>
              </a:solidFill>
              <a:miter lim="800000"/>
              <a:headEnd/>
              <a:tailEnd type="triangle" w="med" len="med"/>
            </a:ln>
          </p:spPr>
          <p:txBody>
            <a:bodyPr wrap="none"/>
            <a:lstStyle/>
            <a:p>
              <a:endParaRPr lang="en-US"/>
            </a:p>
          </p:txBody>
        </p:sp>
        <p:sp>
          <p:nvSpPr>
            <p:cNvPr id="19" name="Freeform 30"/>
            <p:cNvSpPr>
              <a:spLocks/>
            </p:cNvSpPr>
            <p:nvPr/>
          </p:nvSpPr>
          <p:spPr bwMode="auto">
            <a:xfrm>
              <a:off x="7315200" y="3429000"/>
              <a:ext cx="685800" cy="1524000"/>
            </a:xfrm>
            <a:custGeom>
              <a:avLst/>
              <a:gdLst>
                <a:gd name="T0" fmla="*/ 0 w 432"/>
                <a:gd name="T1" fmla="*/ 0 h 960"/>
                <a:gd name="T2" fmla="*/ 432 w 432"/>
                <a:gd name="T3" fmla="*/ 0 h 960"/>
                <a:gd name="T4" fmla="*/ 432 w 432"/>
                <a:gd name="T5" fmla="*/ 960 h 960"/>
                <a:gd name="T6" fmla="*/ 0 60000 65536"/>
                <a:gd name="T7" fmla="*/ 0 60000 65536"/>
                <a:gd name="T8" fmla="*/ 0 60000 65536"/>
                <a:gd name="T9" fmla="*/ 0 w 432"/>
                <a:gd name="T10" fmla="*/ 0 h 960"/>
                <a:gd name="T11" fmla="*/ 432 w 432"/>
                <a:gd name="T12" fmla="*/ 960 h 960"/>
              </a:gdLst>
              <a:ahLst/>
              <a:cxnLst>
                <a:cxn ang="T6">
                  <a:pos x="T0" y="T1"/>
                </a:cxn>
                <a:cxn ang="T7">
                  <a:pos x="T2" y="T3"/>
                </a:cxn>
                <a:cxn ang="T8">
                  <a:pos x="T4" y="T5"/>
                </a:cxn>
              </a:cxnLst>
              <a:rect l="T9" t="T10" r="T11" b="T12"/>
              <a:pathLst>
                <a:path w="432" h="960">
                  <a:moveTo>
                    <a:pt x="0" y="0"/>
                  </a:moveTo>
                  <a:lnTo>
                    <a:pt x="432" y="0"/>
                  </a:lnTo>
                  <a:lnTo>
                    <a:pt x="432" y="960"/>
                  </a:lnTo>
                </a:path>
              </a:pathLst>
            </a:custGeom>
            <a:noFill/>
            <a:ln w="9525">
              <a:solidFill>
                <a:schemeClr val="tx1"/>
              </a:solidFill>
              <a:miter lim="800000"/>
              <a:headEnd/>
              <a:tailEnd type="triangle" w="med" len="med"/>
            </a:ln>
          </p:spPr>
          <p:txBody>
            <a:bodyPr wrap="none"/>
            <a:lstStyle/>
            <a:p>
              <a:endParaRPr lang="en-US"/>
            </a:p>
          </p:txBody>
        </p:sp>
        <p:sp>
          <p:nvSpPr>
            <p:cNvPr id="20" name="Text Box 31"/>
            <p:cNvSpPr txBox="1">
              <a:spLocks noChangeArrowheads="1"/>
            </p:cNvSpPr>
            <p:nvPr/>
          </p:nvSpPr>
          <p:spPr bwMode="auto">
            <a:xfrm>
              <a:off x="3657600" y="2971800"/>
              <a:ext cx="658813" cy="457200"/>
            </a:xfrm>
            <a:prstGeom prst="rect">
              <a:avLst/>
            </a:prstGeom>
            <a:noFill/>
            <a:ln w="9525">
              <a:noFill/>
              <a:miter lim="800000"/>
              <a:headEnd/>
              <a:tailEnd/>
            </a:ln>
          </p:spPr>
          <p:txBody>
            <a:bodyPr wrap="none">
              <a:spAutoFit/>
            </a:bodyPr>
            <a:lstStyle/>
            <a:p>
              <a:r>
                <a:rPr lang="en-US" altLang="zh-TW"/>
                <a:t>Yes</a:t>
              </a:r>
            </a:p>
          </p:txBody>
        </p:sp>
        <p:sp>
          <p:nvSpPr>
            <p:cNvPr id="21" name="Text Box 32"/>
            <p:cNvSpPr txBox="1">
              <a:spLocks noChangeArrowheads="1"/>
            </p:cNvSpPr>
            <p:nvPr/>
          </p:nvSpPr>
          <p:spPr bwMode="auto">
            <a:xfrm>
              <a:off x="2667000" y="4343400"/>
              <a:ext cx="557213" cy="457200"/>
            </a:xfrm>
            <a:prstGeom prst="rect">
              <a:avLst/>
            </a:prstGeom>
            <a:noFill/>
            <a:ln w="9525">
              <a:noFill/>
              <a:miter lim="800000"/>
              <a:headEnd/>
              <a:tailEnd/>
            </a:ln>
          </p:spPr>
          <p:txBody>
            <a:bodyPr wrap="none">
              <a:spAutoFit/>
            </a:bodyPr>
            <a:lstStyle/>
            <a:p>
              <a:r>
                <a:rPr lang="en-US" altLang="zh-TW"/>
                <a:t>No</a:t>
              </a:r>
            </a:p>
          </p:txBody>
        </p:sp>
        <p:sp>
          <p:nvSpPr>
            <p:cNvPr id="22" name="Text Box 33"/>
            <p:cNvSpPr txBox="1">
              <a:spLocks noChangeArrowheads="1"/>
            </p:cNvSpPr>
            <p:nvPr/>
          </p:nvSpPr>
          <p:spPr bwMode="auto">
            <a:xfrm>
              <a:off x="7296148" y="2828238"/>
              <a:ext cx="658813" cy="457199"/>
            </a:xfrm>
            <a:prstGeom prst="rect">
              <a:avLst/>
            </a:prstGeom>
            <a:noFill/>
            <a:ln w="9525">
              <a:noFill/>
              <a:miter lim="800000"/>
              <a:headEnd/>
              <a:tailEnd/>
            </a:ln>
          </p:spPr>
          <p:txBody>
            <a:bodyPr wrap="none">
              <a:spAutoFit/>
            </a:bodyPr>
            <a:lstStyle/>
            <a:p>
              <a:r>
                <a:rPr lang="en-US" altLang="zh-TW" dirty="0"/>
                <a:t>Yes</a:t>
              </a:r>
            </a:p>
          </p:txBody>
        </p:sp>
        <p:sp>
          <p:nvSpPr>
            <p:cNvPr id="23" name="Text Box 34"/>
            <p:cNvSpPr txBox="1">
              <a:spLocks noChangeArrowheads="1"/>
            </p:cNvSpPr>
            <p:nvPr/>
          </p:nvSpPr>
          <p:spPr bwMode="auto">
            <a:xfrm>
              <a:off x="5943600" y="4343400"/>
              <a:ext cx="557213" cy="457200"/>
            </a:xfrm>
            <a:prstGeom prst="rect">
              <a:avLst/>
            </a:prstGeom>
            <a:noFill/>
            <a:ln w="9525">
              <a:noFill/>
              <a:miter lim="800000"/>
              <a:headEnd/>
              <a:tailEnd/>
            </a:ln>
          </p:spPr>
          <p:txBody>
            <a:bodyPr wrap="none">
              <a:spAutoFit/>
            </a:bodyPr>
            <a:lstStyle/>
            <a:p>
              <a:r>
                <a:rPr lang="en-US" altLang="zh-TW"/>
                <a:t>No</a:t>
              </a:r>
            </a:p>
          </p:txBody>
        </p:sp>
        <p:sp>
          <p:nvSpPr>
            <p:cNvPr id="24" name="Line 36"/>
            <p:cNvSpPr>
              <a:spLocks noChangeShapeType="1"/>
            </p:cNvSpPr>
            <p:nvPr/>
          </p:nvSpPr>
          <p:spPr bwMode="auto">
            <a:xfrm flipV="1">
              <a:off x="6553200" y="5791200"/>
              <a:ext cx="609600" cy="381000"/>
            </a:xfrm>
            <a:prstGeom prst="line">
              <a:avLst/>
            </a:prstGeom>
            <a:noFill/>
            <a:ln w="9525">
              <a:solidFill>
                <a:srgbClr val="FF0000"/>
              </a:solidFill>
              <a:miter lim="800000"/>
              <a:headEnd/>
              <a:tailEnd type="triangle" w="med" len="med"/>
            </a:ln>
          </p:spPr>
          <p:txBody>
            <a:bodyPr wrap="none"/>
            <a:lstStyle/>
            <a:p>
              <a:endParaRPr lang="en-US"/>
            </a:p>
          </p:txBody>
        </p:sp>
      </p:grpSp>
    </p:spTree>
    <p:extLst>
      <p:ext uri="{BB962C8B-B14F-4D97-AF65-F5344CB8AC3E}">
        <p14:creationId xmlns:p14="http://schemas.microsoft.com/office/powerpoint/2010/main" val="139089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GUI Using Python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38199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Tkinter: Tkinter is the Python interface to the </a:t>
            </a:r>
            <a:r>
              <a:rPr lang="en-IN" sz="1750" dirty="0" err="1"/>
              <a:t>Tk</a:t>
            </a:r>
            <a:r>
              <a:rPr lang="en-IN" sz="1750" dirty="0"/>
              <a:t> GUI toolkit shipped with Python. </a:t>
            </a:r>
          </a:p>
          <a:p>
            <a:pPr marL="285750" indent="-285750" algn="just" fontAlgn="base">
              <a:lnSpc>
                <a:spcPct val="150000"/>
              </a:lnSpc>
              <a:buFont typeface="Arial" panose="020B0604020202020204" pitchFamily="34" charset="0"/>
              <a:buChar char="•"/>
            </a:pPr>
            <a:r>
              <a:rPr lang="en-IN" sz="1750" dirty="0" err="1"/>
              <a:t>wxPython</a:t>
            </a:r>
            <a:r>
              <a:rPr lang="en-IN" sz="1750" dirty="0"/>
              <a:t>: This is an open-source Python interface for </a:t>
            </a:r>
            <a:r>
              <a:rPr lang="en-IN" sz="1750" dirty="0" err="1"/>
              <a:t>wxWindows</a:t>
            </a:r>
            <a:endParaRPr lang="en-IN" sz="1750" dirty="0"/>
          </a:p>
          <a:p>
            <a:pPr marL="285750" indent="-285750" algn="just" fontAlgn="base">
              <a:lnSpc>
                <a:spcPct val="150000"/>
              </a:lnSpc>
              <a:buFont typeface="Arial" panose="020B0604020202020204" pitchFamily="34" charset="0"/>
              <a:buChar char="•"/>
            </a:pPr>
            <a:r>
              <a:rPr lang="en-IN" sz="1750" dirty="0" err="1"/>
              <a:t>PyQt</a:t>
            </a:r>
            <a:r>
              <a:rPr lang="en-IN" sz="1750" dirty="0"/>
              <a:t> −This is also a Python interface for a popular cross-platform </a:t>
            </a:r>
            <a:r>
              <a:rPr lang="en-IN" sz="1750" dirty="0" err="1"/>
              <a:t>Qt</a:t>
            </a:r>
            <a:r>
              <a:rPr lang="en-IN" sz="1750" dirty="0"/>
              <a:t> GUI library.</a:t>
            </a:r>
          </a:p>
          <a:p>
            <a:pPr marL="285750" indent="-285750" algn="just" fontAlgn="base">
              <a:lnSpc>
                <a:spcPct val="150000"/>
              </a:lnSpc>
              <a:buFont typeface="Arial" panose="020B0604020202020204" pitchFamily="34" charset="0"/>
              <a:buChar char="•"/>
            </a:pPr>
            <a:r>
              <a:rPr lang="en-IN" sz="1750" dirty="0" err="1"/>
              <a:t>JPython</a:t>
            </a:r>
            <a:r>
              <a:rPr lang="en-IN" sz="1750" dirty="0"/>
              <a:t>: </a:t>
            </a:r>
            <a:r>
              <a:rPr lang="en-IN" sz="1750" dirty="0" err="1"/>
              <a:t>JPython</a:t>
            </a:r>
            <a:r>
              <a:rPr lang="en-IN" sz="1750" dirty="0"/>
              <a:t> is a Python port for Java which gives Python scripts seamless access to Java class libraries on the local machine</a:t>
            </a:r>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4218168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Tkinter Programming</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Tkinter is the standard GUI library for Python. </a:t>
            </a:r>
          </a:p>
          <a:p>
            <a:pPr marL="285750" indent="-285750" algn="just" fontAlgn="base">
              <a:lnSpc>
                <a:spcPct val="150000"/>
              </a:lnSpc>
              <a:buFont typeface="Arial" panose="020B0604020202020204" pitchFamily="34" charset="0"/>
              <a:buChar char="•"/>
            </a:pPr>
            <a:r>
              <a:rPr lang="en-IN" sz="1750" dirty="0"/>
              <a:t>Creating a GUI application using Tkinter </a:t>
            </a:r>
          </a:p>
          <a:p>
            <a:pPr algn="just" fontAlgn="base">
              <a:lnSpc>
                <a:spcPct val="150000"/>
              </a:lnSpc>
            </a:pPr>
            <a:r>
              <a:rPr lang="en-IN" sz="1750" b="1" dirty="0" smtClean="0"/>
              <a:t>Steps </a:t>
            </a:r>
            <a:endParaRPr lang="en-IN" sz="1750" b="1" dirty="0"/>
          </a:p>
          <a:p>
            <a:pPr marL="285750" indent="-285750" algn="just" fontAlgn="base">
              <a:lnSpc>
                <a:spcPct val="150000"/>
              </a:lnSpc>
              <a:buFont typeface="Arial" panose="020B0604020202020204" pitchFamily="34" charset="0"/>
              <a:buChar char="•"/>
            </a:pPr>
            <a:r>
              <a:rPr lang="en-IN" sz="1750" dirty="0"/>
              <a:t>Import the Tkinter module</a:t>
            </a:r>
            <a:r>
              <a:rPr lang="en-IN" sz="1750" dirty="0" smtClean="0"/>
              <a:t>.</a:t>
            </a:r>
          </a:p>
          <a:p>
            <a:pPr lvl="1" algn="just" fontAlgn="base">
              <a:lnSpc>
                <a:spcPct val="150000"/>
              </a:lnSpc>
            </a:pPr>
            <a:r>
              <a:rPr lang="en-IN" sz="1750" i="1" dirty="0" smtClean="0"/>
              <a:t>Import </a:t>
            </a:r>
            <a:r>
              <a:rPr lang="en-IN" sz="1750" i="1" dirty="0" err="1" smtClean="0"/>
              <a:t>tKinter</a:t>
            </a:r>
            <a:r>
              <a:rPr lang="en-IN" sz="1750" i="1" dirty="0" smtClean="0"/>
              <a:t> as </a:t>
            </a:r>
            <a:r>
              <a:rPr lang="en-IN" sz="1750" i="1" dirty="0" err="1" smtClean="0"/>
              <a:t>tk</a:t>
            </a:r>
            <a:endParaRPr lang="en-IN" sz="1750" i="1" dirty="0"/>
          </a:p>
          <a:p>
            <a:pPr marL="285750" indent="-285750" algn="just" fontAlgn="base">
              <a:lnSpc>
                <a:spcPct val="150000"/>
              </a:lnSpc>
              <a:buFont typeface="Arial" panose="020B0604020202020204" pitchFamily="34" charset="0"/>
              <a:buChar char="•"/>
            </a:pPr>
            <a:r>
              <a:rPr lang="en-IN" sz="1750" dirty="0"/>
              <a:t>Create the GUI application main window</a:t>
            </a:r>
            <a:r>
              <a:rPr lang="en-IN" sz="1750" dirty="0" smtClean="0"/>
              <a:t>.</a:t>
            </a:r>
          </a:p>
          <a:p>
            <a:pPr lvl="1" algn="just" fontAlgn="base">
              <a:lnSpc>
                <a:spcPct val="150000"/>
              </a:lnSpc>
            </a:pPr>
            <a:r>
              <a:rPr lang="en-IN" sz="1750" i="1" dirty="0"/>
              <a:t>root = </a:t>
            </a:r>
            <a:r>
              <a:rPr lang="en-IN" sz="1750" i="1" dirty="0" err="1" smtClean="0"/>
              <a:t>tk.Tk</a:t>
            </a:r>
            <a:r>
              <a:rPr lang="en-IN" sz="1750" i="1" dirty="0"/>
              <a:t>()</a:t>
            </a:r>
          </a:p>
          <a:p>
            <a:pPr marL="285750" indent="-285750" algn="just" fontAlgn="base">
              <a:lnSpc>
                <a:spcPct val="150000"/>
              </a:lnSpc>
              <a:buFont typeface="Arial" panose="020B0604020202020204" pitchFamily="34" charset="0"/>
              <a:buChar char="•"/>
            </a:pPr>
            <a:r>
              <a:rPr lang="en-IN" sz="1750" dirty="0" smtClean="0"/>
              <a:t>Add </a:t>
            </a:r>
            <a:r>
              <a:rPr lang="en-IN" sz="1750" dirty="0"/>
              <a:t>one or more of the above-mentioned widgets to the GUI application</a:t>
            </a:r>
            <a:r>
              <a:rPr lang="en-IN" sz="1750" dirty="0" smtClean="0"/>
              <a:t>.</a:t>
            </a:r>
          </a:p>
          <a:p>
            <a:pPr lvl="1" algn="just" fontAlgn="base">
              <a:lnSpc>
                <a:spcPct val="150000"/>
              </a:lnSpc>
            </a:pPr>
            <a:r>
              <a:rPr lang="en-IN" sz="1750" i="1" dirty="0"/>
              <a:t>button = </a:t>
            </a:r>
            <a:r>
              <a:rPr lang="en-IN" sz="1750" i="1" dirty="0" err="1" smtClean="0"/>
              <a:t>tk.Button</a:t>
            </a:r>
            <a:r>
              <a:rPr lang="en-IN" sz="1750" i="1" dirty="0" smtClean="0"/>
              <a:t>(root, </a:t>
            </a:r>
            <a:r>
              <a:rPr lang="en-IN" sz="1750" i="1" dirty="0"/>
              <a:t>text='Stop', width=25, </a:t>
            </a:r>
            <a:r>
              <a:rPr lang="en-IN" sz="1750" i="1" dirty="0" smtClean="0"/>
              <a:t>command=</a:t>
            </a:r>
            <a:r>
              <a:rPr lang="en-IN" sz="1750" i="1" dirty="0" err="1" smtClean="0"/>
              <a:t>root.destroy</a:t>
            </a:r>
            <a:r>
              <a:rPr lang="en-IN" sz="1750" i="1" dirty="0"/>
              <a:t>) </a:t>
            </a:r>
          </a:p>
          <a:p>
            <a:pPr lvl="1" algn="just" fontAlgn="base">
              <a:lnSpc>
                <a:spcPct val="150000"/>
              </a:lnSpc>
            </a:pPr>
            <a:r>
              <a:rPr lang="en-IN" sz="1750" i="1" dirty="0" err="1"/>
              <a:t>button.pack</a:t>
            </a:r>
            <a:r>
              <a:rPr lang="en-IN" sz="1750" i="1" dirty="0"/>
              <a:t>() </a:t>
            </a:r>
          </a:p>
          <a:p>
            <a:pPr marL="285750" indent="-285750" algn="just" fontAlgn="base">
              <a:lnSpc>
                <a:spcPct val="150000"/>
              </a:lnSpc>
              <a:buFont typeface="Arial" panose="020B0604020202020204" pitchFamily="34" charset="0"/>
              <a:buChar char="•"/>
            </a:pPr>
            <a:r>
              <a:rPr lang="en-IN" sz="1750" dirty="0" smtClean="0"/>
              <a:t>Enter </a:t>
            </a:r>
            <a:r>
              <a:rPr lang="en-IN" sz="1750" dirty="0"/>
              <a:t>the main event loop to take action against each event triggered by the user</a:t>
            </a:r>
            <a:r>
              <a:rPr lang="en-IN" sz="1750" dirty="0" smtClean="0"/>
              <a:t>.</a:t>
            </a:r>
          </a:p>
          <a:p>
            <a:pPr lvl="1" algn="just" fontAlgn="base">
              <a:lnSpc>
                <a:spcPct val="150000"/>
              </a:lnSpc>
            </a:pPr>
            <a:r>
              <a:rPr lang="en-IN" sz="1750" i="1" dirty="0" err="1"/>
              <a:t>root.mainloop</a:t>
            </a:r>
            <a:r>
              <a:rPr lang="en-IN" sz="1750" i="1" dirty="0"/>
              <a:t>()</a:t>
            </a:r>
          </a:p>
          <a:p>
            <a:pPr marL="285750" indent="-285750" algn="just" fontAlgn="base">
              <a:lnSpc>
                <a:spcPct val="150000"/>
              </a:lnSpc>
              <a:buFont typeface="Arial" panose="020B0604020202020204" pitchFamily="34" charset="0"/>
              <a:buChar char="•"/>
            </a:pPr>
            <a:endParaRPr lang="en-IN" sz="1750" dirty="0"/>
          </a:p>
        </p:txBody>
      </p:sp>
      <p:pic>
        <p:nvPicPr>
          <p:cNvPr id="2" name="Picture 1"/>
          <p:cNvPicPr>
            <a:picLocks noChangeAspect="1"/>
          </p:cNvPicPr>
          <p:nvPr/>
        </p:nvPicPr>
        <p:blipFill>
          <a:blip r:embed="rId3"/>
          <a:stretch>
            <a:fillRect/>
          </a:stretch>
        </p:blipFill>
        <p:spPr>
          <a:xfrm>
            <a:off x="7897625" y="1699010"/>
            <a:ext cx="2976854" cy="2321661"/>
          </a:xfrm>
          <a:prstGeom prst="rect">
            <a:avLst/>
          </a:prstGeom>
        </p:spPr>
      </p:pic>
    </p:spTree>
    <p:extLst>
      <p:ext uri="{BB962C8B-B14F-4D97-AF65-F5344CB8AC3E}">
        <p14:creationId xmlns:p14="http://schemas.microsoft.com/office/powerpoint/2010/main" val="1052732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Tkinter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117012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smtClean="0"/>
              <a:t>Tkinter provides various controls, such as buttons, labels and text boxes used in a GUI application. These controls are commonly called widgets.</a:t>
            </a:r>
          </a:p>
          <a:p>
            <a:pPr marL="285750" indent="-285750" algn="just" fontAlgn="base">
              <a:lnSpc>
                <a:spcPct val="150000"/>
              </a:lnSpc>
              <a:buFont typeface="Arial" panose="020B0604020202020204" pitchFamily="34" charset="0"/>
              <a:buChar char="•"/>
            </a:pPr>
            <a:endParaRPr lang="en-IN" sz="1750" dirty="0"/>
          </a:p>
        </p:txBody>
      </p:sp>
      <p:graphicFrame>
        <p:nvGraphicFramePr>
          <p:cNvPr id="2" name="Table 1"/>
          <p:cNvGraphicFramePr>
            <a:graphicFrameLocks noGrp="1"/>
          </p:cNvGraphicFramePr>
          <p:nvPr>
            <p:extLst>
              <p:ext uri="{D42A27DB-BD31-4B8C-83A1-F6EECF244321}">
                <p14:modId xmlns:p14="http://schemas.microsoft.com/office/powerpoint/2010/main" val="2102896771"/>
              </p:ext>
            </p:extLst>
          </p:nvPr>
        </p:nvGraphicFramePr>
        <p:xfrm>
          <a:off x="189705" y="1438835"/>
          <a:ext cx="11812590" cy="5029202"/>
        </p:xfrm>
        <a:graphic>
          <a:graphicData uri="http://schemas.openxmlformats.org/drawingml/2006/table">
            <a:tbl>
              <a:tblPr>
                <a:tableStyleId>{5C22544A-7EE6-4342-B048-85BDC9FD1C3A}</a:tableStyleId>
              </a:tblPr>
              <a:tblGrid>
                <a:gridCol w="1410495">
                  <a:extLst>
                    <a:ext uri="{9D8B030D-6E8A-4147-A177-3AD203B41FA5}">
                      <a16:colId xmlns:a16="http://schemas.microsoft.com/office/drawing/2014/main" val="20000"/>
                    </a:ext>
                  </a:extLst>
                </a:gridCol>
                <a:gridCol w="10402095">
                  <a:extLst>
                    <a:ext uri="{9D8B030D-6E8A-4147-A177-3AD203B41FA5}">
                      <a16:colId xmlns:a16="http://schemas.microsoft.com/office/drawing/2014/main" val="20001"/>
                    </a:ext>
                  </a:extLst>
                </a:gridCol>
              </a:tblGrid>
              <a:tr h="308421">
                <a:tc>
                  <a:txBody>
                    <a:bodyPr/>
                    <a:lstStyle/>
                    <a:p>
                      <a:pPr algn="l" fontAlgn="b"/>
                      <a:r>
                        <a:rPr lang="en-IN" sz="1400" b="1" u="none" strike="noStrike" dirty="0" smtClean="0">
                          <a:effectLst/>
                        </a:rPr>
                        <a:t>Widget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smtClean="0">
                          <a:effectLst/>
                        </a:rPr>
                        <a:t> Description</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08421">
                <a:tc>
                  <a:txBody>
                    <a:bodyPr/>
                    <a:lstStyle/>
                    <a:p>
                      <a:pPr algn="l" fontAlgn="b"/>
                      <a:r>
                        <a:rPr lang="en-IN" sz="1400" u="none" strike="noStrike" smtClean="0">
                          <a:effectLst/>
                        </a:rPr>
                        <a:t>Label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smtClean="0">
                          <a:effectLst/>
                        </a:rPr>
                        <a:t>Used to contain text or images</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08421">
                <a:tc>
                  <a:txBody>
                    <a:bodyPr/>
                    <a:lstStyle/>
                    <a:p>
                      <a:pPr algn="l" fontAlgn="b"/>
                      <a:r>
                        <a:rPr lang="en-IN" sz="1400" u="none" strike="noStrike" smtClean="0">
                          <a:effectLst/>
                        </a:rPr>
                        <a:t>Button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Similar to a Label but provides additional functionality for mouse overs, presses, and releases as well as keyboard activity/events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08421">
                <a:tc>
                  <a:txBody>
                    <a:bodyPr/>
                    <a:lstStyle/>
                    <a:p>
                      <a:pPr algn="l" fontAlgn="b"/>
                      <a:r>
                        <a:rPr lang="en-IN" sz="1400" u="none" strike="noStrike" smtClean="0">
                          <a:effectLst/>
                        </a:rPr>
                        <a:t>Canvas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Provides ability to draw shapes (lines, ovals, polygons, rectangles); can contain images  or bitmaps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34371">
                <a:tc>
                  <a:txBody>
                    <a:bodyPr/>
                    <a:lstStyle/>
                    <a:p>
                      <a:pPr algn="l" fontAlgn="b"/>
                      <a:r>
                        <a:rPr lang="en-IN" sz="1400" u="none" strike="noStrike" smtClean="0">
                          <a:effectLst/>
                        </a:rPr>
                        <a:t>Radiobutton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Set of buttons of which only one can be "pressed" (similar to HTML radio input)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33995">
                <a:tc>
                  <a:txBody>
                    <a:bodyPr/>
                    <a:lstStyle/>
                    <a:p>
                      <a:pPr algn="l" fontAlgn="b"/>
                      <a:r>
                        <a:rPr lang="en-IN" sz="1400" u="none" strike="noStrike" smtClean="0">
                          <a:effectLst/>
                        </a:rPr>
                        <a:t>Checkbutton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Set of boxes of which any number can be "checked" (similar to HTML checkbox input)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08421">
                <a:tc>
                  <a:txBody>
                    <a:bodyPr/>
                    <a:lstStyle/>
                    <a:p>
                      <a:pPr algn="l" fontAlgn="b"/>
                      <a:r>
                        <a:rPr lang="en-IN" sz="1400" u="none" strike="noStrike" smtClean="0">
                          <a:effectLst/>
                        </a:rPr>
                        <a:t>Entry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Single-line text field with which to collect keyboard input (similar to HTML text input)</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308421">
                <a:tc>
                  <a:txBody>
                    <a:bodyPr/>
                    <a:lstStyle/>
                    <a:p>
                      <a:pPr algn="l" fontAlgn="b"/>
                      <a:r>
                        <a:rPr lang="en-IN" sz="1400" u="none" strike="noStrike" smtClean="0">
                          <a:effectLst/>
                        </a:rPr>
                        <a:t>Frame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Pure container for other widgets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308421">
                <a:tc>
                  <a:txBody>
                    <a:bodyPr/>
                    <a:lstStyle/>
                    <a:p>
                      <a:pPr algn="l" fontAlgn="b"/>
                      <a:r>
                        <a:rPr lang="en-IN" sz="1400" u="none" strike="noStrike" dirty="0" smtClean="0">
                          <a:effectLst/>
                        </a:rPr>
                        <a:t>Listbox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Presents user list of choices to pick from</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08421">
                <a:tc>
                  <a:txBody>
                    <a:bodyPr/>
                    <a:lstStyle/>
                    <a:p>
                      <a:pPr algn="l" fontAlgn="b"/>
                      <a:r>
                        <a:rPr lang="en-IN" sz="1400" u="none" strike="noStrike" smtClean="0">
                          <a:effectLst/>
                        </a:rPr>
                        <a:t>Menu</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Actual list of choices "hanging" from a Menubutton that the user can choose from</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351363">
                <a:tc>
                  <a:txBody>
                    <a:bodyPr/>
                    <a:lstStyle/>
                    <a:p>
                      <a:pPr algn="l" fontAlgn="b"/>
                      <a:r>
                        <a:rPr lang="en-IN" sz="1400" u="none" strike="noStrike" smtClean="0">
                          <a:effectLst/>
                        </a:rPr>
                        <a:t>Menubutton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Provides infrastructure to contain menus (pulldown, cascading, etc.)</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308421">
                <a:tc>
                  <a:txBody>
                    <a:bodyPr/>
                    <a:lstStyle/>
                    <a:p>
                      <a:pPr algn="l" fontAlgn="b"/>
                      <a:r>
                        <a:rPr lang="en-IN" sz="1400" u="none" strike="noStrike" smtClean="0">
                          <a:effectLst/>
                        </a:rPr>
                        <a:t>Message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Similar to a Label, but displays multi-line text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308421">
                <a:tc>
                  <a:txBody>
                    <a:bodyPr/>
                    <a:lstStyle/>
                    <a:p>
                      <a:pPr algn="l" fontAlgn="b"/>
                      <a:r>
                        <a:rPr lang="en-IN" sz="1400" u="none" strike="noStrike" smtClean="0">
                          <a:effectLst/>
                        </a:rPr>
                        <a:t>Scale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 Linear "slider" widget providing an exact value at current setting; with defined starting and ending values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308421">
                <a:tc>
                  <a:txBody>
                    <a:bodyPr/>
                    <a:lstStyle/>
                    <a:p>
                      <a:pPr algn="l" fontAlgn="b"/>
                      <a:r>
                        <a:rPr lang="en-IN" sz="1400" u="none" strike="noStrike" smtClean="0">
                          <a:effectLst/>
                        </a:rPr>
                        <a:t>Text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smtClean="0">
                          <a:effectLst/>
                        </a:rPr>
                        <a:t>Multi-line text field with which to collect (or display) text from user (similar to HTML TextArea)</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308421">
                <a:tc>
                  <a:txBody>
                    <a:bodyPr/>
                    <a:lstStyle/>
                    <a:p>
                      <a:pPr algn="l" fontAlgn="b"/>
                      <a:r>
                        <a:rPr lang="en-IN" sz="1400" u="none" strike="noStrike" smtClean="0">
                          <a:effectLst/>
                        </a:rPr>
                        <a:t>Scrollbar</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smtClean="0">
                          <a:effectLst/>
                        </a:rPr>
                        <a:t>Provides scrolling functionality to supporting widgets, i.e., Text, Canvas, Listbox, and Entry</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308421">
                <a:tc>
                  <a:txBody>
                    <a:bodyPr/>
                    <a:lstStyle/>
                    <a:p>
                      <a:pPr algn="l" fontAlgn="b"/>
                      <a:r>
                        <a:rPr lang="en-IN" sz="1400" u="none" strike="noStrike" smtClean="0">
                          <a:effectLst/>
                        </a:rPr>
                        <a:t>Toplevel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smtClean="0">
                          <a:effectLst/>
                        </a:rPr>
                        <a:t>  Similar to a Frame, but provides a separate window container</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50467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Operation Using Tkinter Widget</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8" name="Picture 2"/>
          <p:cNvPicPr>
            <a:picLocks noChangeAspect="1" noChangeArrowheads="1"/>
          </p:cNvPicPr>
          <p:nvPr/>
        </p:nvPicPr>
        <p:blipFill>
          <a:blip r:embed="rId3"/>
          <a:srcRect/>
          <a:stretch>
            <a:fillRect/>
          </a:stretch>
        </p:blipFill>
        <p:spPr bwMode="auto">
          <a:xfrm>
            <a:off x="76565" y="1349103"/>
            <a:ext cx="11595482" cy="3535184"/>
          </a:xfrm>
          <a:prstGeom prst="rect">
            <a:avLst/>
          </a:prstGeom>
          <a:noFill/>
          <a:ln w="9525">
            <a:noFill/>
            <a:miter lim="800000"/>
            <a:headEnd/>
            <a:tailEnd/>
          </a:ln>
        </p:spPr>
      </p:pic>
    </p:spTree>
    <p:extLst>
      <p:ext uri="{BB962C8B-B14F-4D97-AF65-F5344CB8AC3E}">
        <p14:creationId xmlns:p14="http://schemas.microsoft.com/office/powerpoint/2010/main" val="130204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1709</Words>
  <Application>Microsoft Office PowerPoint</Application>
  <PresentationFormat>Widescreen</PresentationFormat>
  <Paragraphs>344</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Candara</vt:lpstr>
      <vt:lpstr>新細明體</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Niveditha Sathiyamoorthy</cp:lastModifiedBy>
  <cp:revision>58</cp:revision>
  <dcterms:created xsi:type="dcterms:W3CDTF">2020-01-30T13:27:29Z</dcterms:created>
  <dcterms:modified xsi:type="dcterms:W3CDTF">2020-02-24T07:17:23Z</dcterms:modified>
</cp:coreProperties>
</file>