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3" r:id="rId2"/>
    <p:sldId id="264" r:id="rId3"/>
    <p:sldId id="284" r:id="rId4"/>
    <p:sldId id="285" r:id="rId5"/>
    <p:sldId id="319" r:id="rId6"/>
    <p:sldId id="287" r:id="rId7"/>
    <p:sldId id="320" r:id="rId8"/>
    <p:sldId id="280" r:id="rId9"/>
    <p:sldId id="322" r:id="rId10"/>
    <p:sldId id="281" r:id="rId11"/>
    <p:sldId id="288" r:id="rId12"/>
    <p:sldId id="323" r:id="rId13"/>
    <p:sldId id="328" r:id="rId14"/>
    <p:sldId id="329" r:id="rId15"/>
    <p:sldId id="330" r:id="rId16"/>
    <p:sldId id="331" r:id="rId17"/>
    <p:sldId id="289" r:id="rId18"/>
    <p:sldId id="291" r:id="rId19"/>
    <p:sldId id="332" r:id="rId20"/>
    <p:sldId id="333" r:id="rId21"/>
    <p:sldId id="334" r:id="rId22"/>
    <p:sldId id="316" r:id="rId23"/>
    <p:sldId id="271" r:id="rId24"/>
    <p:sldId id="335" r:id="rId25"/>
    <p:sldId id="336" r:id="rId26"/>
    <p:sldId id="337" r:id="rId27"/>
    <p:sldId id="338" r:id="rId28"/>
    <p:sldId id="297" r:id="rId29"/>
    <p:sldId id="29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6D3AEE-74B0-443E-B816-9CC7EB907D6D}" type="datetimeFigureOut">
              <a:rPr lang="en-US" smtClean="0"/>
              <a:pPr/>
              <a:t>2/18/2020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951B94-DBD5-4511-A6DD-1F01AF77E822}" type="slidenum">
              <a:rPr lang="en-US" smtClean="0"/>
              <a:pPr/>
              <a:t>‹#›</a:t>
            </a:fld>
            <a:endParaRPr lang="en-US"/>
          </a:p>
        </p:txBody>
      </p:sp>
    </p:spTree>
    <p:extLst>
      <p:ext uri="{BB962C8B-B14F-4D97-AF65-F5344CB8AC3E}">
        <p14:creationId xmlns:p14="http://schemas.microsoft.com/office/powerpoint/2010/main" val="4248193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234161-670B-42CC-A954-8D4AA5C89140}"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55AAF-A89A-4746-BD81-E5176AC53D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234161-670B-42CC-A954-8D4AA5C89140}"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55AAF-A89A-4746-BD81-E5176AC53D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234161-670B-42CC-A954-8D4AA5C89140}"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55AAF-A89A-4746-BD81-E5176AC53D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234161-670B-42CC-A954-8D4AA5C89140}"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55AAF-A89A-4746-BD81-E5176AC53D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34161-670B-42CC-A954-8D4AA5C89140}"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55AAF-A89A-4746-BD81-E5176AC53D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234161-670B-42CC-A954-8D4AA5C89140}"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55AAF-A89A-4746-BD81-E5176AC53D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234161-670B-42CC-A954-8D4AA5C89140}" type="datetimeFigureOut">
              <a:rPr lang="en-US" smtClean="0"/>
              <a:pPr/>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C55AAF-A89A-4746-BD81-E5176AC53D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234161-670B-42CC-A954-8D4AA5C89140}" type="datetimeFigureOut">
              <a:rPr lang="en-US" smtClean="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C55AAF-A89A-4746-BD81-E5176AC53D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34161-670B-42CC-A954-8D4AA5C89140}" type="datetimeFigureOut">
              <a:rPr lang="en-US" smtClean="0"/>
              <a:pPr/>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C55AAF-A89A-4746-BD81-E5176AC53D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34161-670B-42CC-A954-8D4AA5C89140}"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55AAF-A89A-4746-BD81-E5176AC53D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34161-670B-42CC-A954-8D4AA5C89140}"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55AAF-A89A-4746-BD81-E5176AC53D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34161-670B-42CC-A954-8D4AA5C89140}" type="datetimeFigureOut">
              <a:rPr lang="en-US" smtClean="0"/>
              <a:pPr/>
              <a:t>2/18/2020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55AAF-A89A-4746-BD81-E5176AC53D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1" y="304801"/>
            <a:ext cx="8768912" cy="5599386"/>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SRM Institute of Science and Technology </a:t>
            </a:r>
            <a:br>
              <a:rPr lang="en-US" sz="3600"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Advanced Programming Practice-18CSC207J</a:t>
            </a:r>
            <a:br>
              <a:rPr lang="en-US" sz="3100"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
            </a:r>
            <a:br>
              <a:rPr lang="en-US" sz="3100"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
            </a:r>
            <a:br>
              <a:rPr lang="en-US" sz="3100" b="1" dirty="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
            </a:r>
            <a:br>
              <a:rPr lang="en-US" sz="3100" b="1" dirty="0" smtClean="0">
                <a:latin typeface="Times New Roman" panose="02020603050405020304" pitchFamily="18" charset="0"/>
                <a:cs typeface="Times New Roman" panose="02020603050405020304" pitchFamily="18" charset="0"/>
              </a:rPr>
            </a:br>
            <a:r>
              <a:rPr lang="en-US" sz="3600" dirty="0">
                <a:latin typeface="Times New Roman" pitchFamily="18" charset="0"/>
                <a:cs typeface="Times New Roman" pitchFamily="18" charset="0"/>
              </a:rPr>
              <a:t>Functional Programming Paradigm</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870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85800"/>
          </a:xfrm>
        </p:spPr>
        <p:txBody>
          <a:bodyPr>
            <a:normAutofit fontScale="90000"/>
          </a:bodyPr>
          <a:lstStyle/>
          <a:p>
            <a:r>
              <a:rPr lang="en-US" b="1" dirty="0" smtClean="0">
                <a:latin typeface="Times New Roman" pitchFamily="18" charset="0"/>
                <a:cs typeface="Times New Roman" pitchFamily="18" charset="0"/>
              </a:rPr>
              <a:t>Example</a:t>
            </a:r>
            <a:endParaRPr lang="en-US" b="1" dirty="0">
              <a:latin typeface="Times New Roman" pitchFamily="18" charset="0"/>
              <a:cs typeface="Times New Roman" pitchFamily="18" charset="0"/>
            </a:endParaRPr>
          </a:p>
        </p:txBody>
      </p:sp>
      <p:sp>
        <p:nvSpPr>
          <p:cNvPr id="5" name="Text Placeholder 4"/>
          <p:cNvSpPr>
            <a:spLocks noGrp="1"/>
          </p:cNvSpPr>
          <p:nvPr>
            <p:ph type="body" idx="1"/>
          </p:nvPr>
        </p:nvSpPr>
        <p:spPr>
          <a:xfrm>
            <a:off x="457200" y="838200"/>
            <a:ext cx="4040188" cy="639762"/>
          </a:xfrm>
        </p:spPr>
        <p:txBody>
          <a:bodyPr>
            <a:normAutofit fontScale="70000" lnSpcReduction="20000"/>
          </a:bodyPr>
          <a:lstStyle/>
          <a:p>
            <a:r>
              <a:rPr lang="en-US" sz="3100" dirty="0" smtClean="0">
                <a:latin typeface="Times New Roman" pitchFamily="18" charset="0"/>
                <a:cs typeface="Times New Roman" pitchFamily="18" charset="0"/>
              </a:rPr>
              <a:t>Functional Programming</a:t>
            </a:r>
          </a:p>
          <a:p>
            <a:r>
              <a:rPr lang="en-US" dirty="0" smtClean="0"/>
              <a:t> </a:t>
            </a:r>
            <a:endParaRPr lang="en-US" dirty="0"/>
          </a:p>
        </p:txBody>
      </p:sp>
      <p:sp>
        <p:nvSpPr>
          <p:cNvPr id="7" name="Text Placeholder 6"/>
          <p:cNvSpPr>
            <a:spLocks noGrp="1"/>
          </p:cNvSpPr>
          <p:nvPr>
            <p:ph type="body" sz="quarter" idx="3"/>
          </p:nvPr>
        </p:nvSpPr>
        <p:spPr>
          <a:xfrm>
            <a:off x="4648200" y="1036638"/>
            <a:ext cx="4041775" cy="639762"/>
          </a:xfrm>
        </p:spPr>
        <p:txBody>
          <a:bodyPr/>
          <a:lstStyle/>
          <a:p>
            <a:r>
              <a:rPr lang="en-US" dirty="0" smtClean="0">
                <a:latin typeface="Times New Roman" pitchFamily="18" charset="0"/>
                <a:cs typeface="Times New Roman" pitchFamily="18" charset="0"/>
              </a:rPr>
              <a:t>Procedural  </a:t>
            </a:r>
            <a:r>
              <a:rPr lang="en-US" b="0" dirty="0" smtClean="0">
                <a:latin typeface="Times New Roman" pitchFamily="18" charset="0"/>
                <a:cs typeface="Times New Roman" pitchFamily="18" charset="0"/>
              </a:rPr>
              <a:t>Programming</a:t>
            </a:r>
          </a:p>
          <a:p>
            <a:endParaRPr lang="en-US" dirty="0"/>
          </a:p>
        </p:txBody>
      </p:sp>
      <p:pic>
        <p:nvPicPr>
          <p:cNvPr id="3" name="Picture 2"/>
          <p:cNvPicPr>
            <a:picLocks noChangeAspect="1"/>
          </p:cNvPicPr>
          <p:nvPr/>
        </p:nvPicPr>
        <p:blipFill>
          <a:blip r:embed="rId2"/>
          <a:stretch>
            <a:fillRect/>
          </a:stretch>
        </p:blipFill>
        <p:spPr>
          <a:xfrm>
            <a:off x="228599" y="1539414"/>
            <a:ext cx="4472229" cy="3413586"/>
          </a:xfrm>
          <a:prstGeom prst="rect">
            <a:avLst/>
          </a:prstGeom>
        </p:spPr>
      </p:pic>
      <p:pic>
        <p:nvPicPr>
          <p:cNvPr id="9" name="Picture 8"/>
          <p:cNvPicPr>
            <a:picLocks noChangeAspect="1"/>
          </p:cNvPicPr>
          <p:nvPr/>
        </p:nvPicPr>
        <p:blipFill rotWithShape="1">
          <a:blip r:embed="rId3"/>
          <a:srcRect l="28571"/>
          <a:stretch/>
        </p:blipFill>
        <p:spPr>
          <a:xfrm>
            <a:off x="1828800" y="4876800"/>
            <a:ext cx="381000" cy="1866901"/>
          </a:xfrm>
          <a:prstGeom prst="rect">
            <a:avLst/>
          </a:prstGeom>
        </p:spPr>
      </p:pic>
      <p:pic>
        <p:nvPicPr>
          <p:cNvPr id="11" name="Picture 10"/>
          <p:cNvPicPr>
            <a:picLocks noChangeAspect="1"/>
          </p:cNvPicPr>
          <p:nvPr/>
        </p:nvPicPr>
        <p:blipFill>
          <a:blip r:embed="rId4"/>
          <a:stretch>
            <a:fillRect/>
          </a:stretch>
        </p:blipFill>
        <p:spPr>
          <a:xfrm>
            <a:off x="5181600" y="1419103"/>
            <a:ext cx="3938829" cy="3602345"/>
          </a:xfrm>
          <a:prstGeom prst="rect">
            <a:avLst/>
          </a:prstGeom>
        </p:spPr>
      </p:pic>
      <p:pic>
        <p:nvPicPr>
          <p:cNvPr id="12" name="Picture 11"/>
          <p:cNvPicPr>
            <a:picLocks noChangeAspect="1"/>
          </p:cNvPicPr>
          <p:nvPr/>
        </p:nvPicPr>
        <p:blipFill rotWithShape="1">
          <a:blip r:embed="rId5"/>
          <a:srcRect l="29023"/>
          <a:stretch/>
        </p:blipFill>
        <p:spPr>
          <a:xfrm>
            <a:off x="6248400" y="4894137"/>
            <a:ext cx="304799" cy="18081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a:bodyPr>
          <a:lstStyle/>
          <a:p>
            <a:r>
              <a:rPr lang="en-US" sz="3200" b="1" dirty="0" smtClean="0">
                <a:latin typeface="Times New Roman" pitchFamily="18" charset="0"/>
                <a:cs typeface="Times New Roman" pitchFamily="18" charset="0"/>
              </a:rPr>
              <a:t>Features of Functional paradigms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991600" cy="5410200"/>
          </a:xfrm>
        </p:spPr>
        <p:txBody>
          <a:bodyPr>
            <a:normAutofit/>
          </a:bodyPr>
          <a:lstStyle/>
          <a:p>
            <a:pPr algn="just"/>
            <a:r>
              <a:rPr lang="en-US" sz="2600" b="1" dirty="0">
                <a:latin typeface="Times New Roman" pitchFamily="18" charset="0"/>
                <a:cs typeface="Times New Roman" pitchFamily="18" charset="0"/>
              </a:rPr>
              <a:t>F</a:t>
            </a:r>
            <a:r>
              <a:rPr lang="en-US" sz="2600" b="1" dirty="0" smtClean="0">
                <a:latin typeface="Times New Roman" pitchFamily="18" charset="0"/>
                <a:cs typeface="Times New Roman" pitchFamily="18" charset="0"/>
              </a:rPr>
              <a:t>irst-class functions </a:t>
            </a:r>
            <a:r>
              <a:rPr lang="en-US" sz="2600" dirty="0" smtClean="0">
                <a:latin typeface="Times New Roman" pitchFamily="18" charset="0"/>
                <a:cs typeface="Times New Roman" pitchFamily="18" charset="0"/>
              </a:rPr>
              <a:t>– accept  another function as an argument or return a function</a:t>
            </a:r>
          </a:p>
          <a:p>
            <a:pPr algn="just"/>
            <a:r>
              <a:rPr lang="en-US" sz="2600" b="1" dirty="0">
                <a:latin typeface="Times New Roman" pitchFamily="18" charset="0"/>
                <a:cs typeface="Times New Roman" pitchFamily="18" charset="0"/>
              </a:rPr>
              <a:t>P</a:t>
            </a:r>
            <a:r>
              <a:rPr lang="en-US" sz="2600" b="1" dirty="0" smtClean="0">
                <a:latin typeface="Times New Roman" pitchFamily="18" charset="0"/>
                <a:cs typeface="Times New Roman" pitchFamily="18" charset="0"/>
              </a:rPr>
              <a:t>ure functions </a:t>
            </a:r>
            <a:r>
              <a:rPr lang="en-US" sz="2600" dirty="0" smtClean="0">
                <a:latin typeface="Times New Roman" pitchFamily="18" charset="0"/>
                <a:cs typeface="Times New Roman" pitchFamily="18" charset="0"/>
              </a:rPr>
              <a:t>- they are functions without side effects</a:t>
            </a:r>
          </a:p>
          <a:p>
            <a:pPr algn="just"/>
            <a:r>
              <a:rPr lang="en-US" sz="2600" b="1" dirty="0" smtClean="0">
                <a:latin typeface="Times New Roman" pitchFamily="18" charset="0"/>
                <a:cs typeface="Times New Roman" pitchFamily="18" charset="0"/>
              </a:rPr>
              <a:t>Recursion</a:t>
            </a:r>
            <a:r>
              <a:rPr lang="en-US" sz="2600" dirty="0" smtClean="0">
                <a:latin typeface="Times New Roman" pitchFamily="18" charset="0"/>
                <a:cs typeface="Times New Roman" pitchFamily="18" charset="0"/>
              </a:rPr>
              <a:t> - allows writing smaller algorithms and operating by looking only at the inputs to a function</a:t>
            </a:r>
          </a:p>
          <a:p>
            <a:pPr algn="just"/>
            <a:r>
              <a:rPr lang="en-US" sz="2600" b="1" dirty="0">
                <a:latin typeface="Times New Roman" pitchFamily="18" charset="0"/>
                <a:cs typeface="Times New Roman" pitchFamily="18" charset="0"/>
              </a:rPr>
              <a:t>I</a:t>
            </a:r>
            <a:r>
              <a:rPr lang="en-US" sz="2600" b="1" dirty="0" smtClean="0">
                <a:latin typeface="Times New Roman" pitchFamily="18" charset="0"/>
                <a:cs typeface="Times New Roman" pitchFamily="18" charset="0"/>
              </a:rPr>
              <a:t>mmutable variables </a:t>
            </a:r>
            <a:r>
              <a:rPr lang="en-US" sz="2600" dirty="0" smtClean="0">
                <a:latin typeface="Times New Roman" pitchFamily="18" charset="0"/>
                <a:cs typeface="Times New Roman" pitchFamily="18" charset="0"/>
              </a:rPr>
              <a:t>- variables that cannot be changed</a:t>
            </a:r>
          </a:p>
          <a:p>
            <a:pPr algn="just"/>
            <a:r>
              <a:rPr lang="en-US" sz="2600" b="1" dirty="0">
                <a:latin typeface="Times New Roman" pitchFamily="18" charset="0"/>
                <a:cs typeface="Times New Roman" pitchFamily="18" charset="0"/>
              </a:rPr>
              <a:t>N</a:t>
            </a:r>
            <a:r>
              <a:rPr lang="en-US" sz="2600" b="1" dirty="0" smtClean="0">
                <a:latin typeface="Times New Roman" pitchFamily="18" charset="0"/>
                <a:cs typeface="Times New Roman" pitchFamily="18" charset="0"/>
              </a:rPr>
              <a:t>on-strict evaluation or Lazy evaluation</a:t>
            </a:r>
            <a:r>
              <a:rPr lang="en-US" sz="2600" dirty="0" smtClean="0">
                <a:latin typeface="Times New Roman" pitchFamily="18" charset="0"/>
                <a:cs typeface="Times New Roman" pitchFamily="18" charset="0"/>
              </a:rPr>
              <a:t>- allows having variables that have not yet been computed</a:t>
            </a:r>
          </a:p>
          <a:p>
            <a:pPr algn="just"/>
            <a:r>
              <a:rPr lang="en-US" sz="2600" b="1" dirty="0" smtClean="0">
                <a:latin typeface="Times New Roman" pitchFamily="18" charset="0"/>
                <a:cs typeface="Times New Roman" pitchFamily="18" charset="0"/>
              </a:rPr>
              <a:t>Statements</a:t>
            </a:r>
            <a:r>
              <a:rPr lang="en-US" sz="2600" dirty="0" smtClean="0">
                <a:latin typeface="Times New Roman" pitchFamily="18" charset="0"/>
                <a:cs typeface="Times New Roman" pitchFamily="18" charset="0"/>
              </a:rPr>
              <a:t> - evaluable pieces of code that have a return value</a:t>
            </a:r>
          </a:p>
          <a:p>
            <a:pPr algn="just"/>
            <a:r>
              <a:rPr lang="en-US" sz="2600" b="1" dirty="0">
                <a:latin typeface="Times New Roman" pitchFamily="18" charset="0"/>
                <a:cs typeface="Times New Roman" pitchFamily="18" charset="0"/>
              </a:rPr>
              <a:t>P</a:t>
            </a:r>
            <a:r>
              <a:rPr lang="en-US" sz="2600" b="1" dirty="0" smtClean="0">
                <a:latin typeface="Times New Roman" pitchFamily="18" charset="0"/>
                <a:cs typeface="Times New Roman" pitchFamily="18" charset="0"/>
              </a:rPr>
              <a:t>attern matching </a:t>
            </a:r>
            <a:r>
              <a:rPr lang="en-US" sz="2600" dirty="0" smtClean="0">
                <a:latin typeface="Times New Roman" pitchFamily="18" charset="0"/>
                <a:cs typeface="Times New Roman" pitchFamily="18" charset="0"/>
              </a:rPr>
              <a:t>- allows better type-checking and extracting elements from an object</a:t>
            </a:r>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Times New Roman" pitchFamily="18" charset="0"/>
                <a:cs typeface="Times New Roman" pitchFamily="18" charset="0"/>
              </a:rPr>
              <a:t>Functions as first class objects in python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fontAlgn="base"/>
            <a:r>
              <a:rPr lang="en-US" dirty="0">
                <a:latin typeface="Times New Roman" panose="02020603050405020304" pitchFamily="18" charset="0"/>
                <a:cs typeface="Times New Roman" panose="02020603050405020304" pitchFamily="18" charset="0"/>
              </a:rPr>
              <a:t>A function is an instance of the Object type.</a:t>
            </a:r>
          </a:p>
          <a:p>
            <a:pPr fontAlgn="base"/>
            <a:r>
              <a:rPr lang="en-US" dirty="0" smtClean="0">
                <a:latin typeface="Times New Roman" panose="02020603050405020304" pitchFamily="18" charset="0"/>
                <a:cs typeface="Times New Roman" panose="02020603050405020304" pitchFamily="18" charset="0"/>
              </a:rPr>
              <a:t>Stores </a:t>
            </a:r>
            <a:r>
              <a:rPr lang="en-US" dirty="0">
                <a:latin typeface="Times New Roman" panose="02020603050405020304" pitchFamily="18" charset="0"/>
                <a:cs typeface="Times New Roman" panose="02020603050405020304" pitchFamily="18" charset="0"/>
              </a:rPr>
              <a:t>the function in a variable.</a:t>
            </a:r>
          </a:p>
          <a:p>
            <a:pPr fontAlgn="base"/>
            <a:r>
              <a:rPr lang="en-US" dirty="0" smtClean="0">
                <a:latin typeface="Times New Roman" panose="02020603050405020304" pitchFamily="18" charset="0"/>
                <a:cs typeface="Times New Roman" panose="02020603050405020304" pitchFamily="18" charset="0"/>
              </a:rPr>
              <a:t>Passes </a:t>
            </a:r>
            <a:r>
              <a:rPr lang="en-US" dirty="0">
                <a:latin typeface="Times New Roman" panose="02020603050405020304" pitchFamily="18" charset="0"/>
                <a:cs typeface="Times New Roman" panose="02020603050405020304" pitchFamily="18" charset="0"/>
              </a:rPr>
              <a:t>the function as a parameter to another function.</a:t>
            </a:r>
          </a:p>
          <a:p>
            <a:pPr fontAlgn="base"/>
            <a:r>
              <a:rPr lang="en-US" dirty="0" smtClean="0">
                <a:latin typeface="Times New Roman" panose="02020603050405020304" pitchFamily="18" charset="0"/>
                <a:cs typeface="Times New Roman" panose="02020603050405020304" pitchFamily="18" charset="0"/>
              </a:rPr>
              <a:t>Returns the </a:t>
            </a:r>
            <a:r>
              <a:rPr lang="en-US" dirty="0">
                <a:latin typeface="Times New Roman" panose="02020603050405020304" pitchFamily="18" charset="0"/>
                <a:cs typeface="Times New Roman" panose="02020603050405020304" pitchFamily="18" charset="0"/>
              </a:rPr>
              <a:t>function from a function.</a:t>
            </a:r>
          </a:p>
          <a:p>
            <a:pPr fontAlgn="base"/>
            <a:r>
              <a:rPr lang="en-US" dirty="0">
                <a:latin typeface="Times New Roman" panose="02020603050405020304" pitchFamily="18" charset="0"/>
                <a:cs typeface="Times New Roman" panose="02020603050405020304" pitchFamily="18" charset="0"/>
              </a:rPr>
              <a:t>Stores </a:t>
            </a:r>
            <a:r>
              <a:rPr lang="en-US" dirty="0" smtClean="0">
                <a:latin typeface="Times New Roman" panose="02020603050405020304" pitchFamily="18" charset="0"/>
                <a:cs typeface="Times New Roman" panose="02020603050405020304" pitchFamily="18" charset="0"/>
              </a:rPr>
              <a:t>them </a:t>
            </a:r>
            <a:r>
              <a:rPr lang="en-US" dirty="0">
                <a:latin typeface="Times New Roman" panose="02020603050405020304" pitchFamily="18" charset="0"/>
                <a:cs typeface="Times New Roman" panose="02020603050405020304" pitchFamily="18" charset="0"/>
              </a:rPr>
              <a:t>in data structures such as hash tables, lists,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Functions are </a:t>
            </a:r>
            <a:r>
              <a:rPr lang="en-IN" b="1" dirty="0" smtClean="0">
                <a:latin typeface="Times New Roman" panose="02020603050405020304" pitchFamily="18" charset="0"/>
                <a:cs typeface="Times New Roman" panose="02020603050405020304" pitchFamily="18" charset="0"/>
              </a:rPr>
              <a:t>objects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function </a:t>
            </a:r>
            <a:r>
              <a:rPr lang="en-US" dirty="0" smtClean="0">
                <a:latin typeface="Times New Roman" panose="02020603050405020304" pitchFamily="18" charset="0"/>
                <a:cs typeface="Times New Roman" panose="02020603050405020304" pitchFamily="18" charset="0"/>
              </a:rPr>
              <a:t>is assigned to </a:t>
            </a:r>
            <a:r>
              <a:rPr lang="en-US" dirty="0">
                <a:latin typeface="Times New Roman" panose="02020603050405020304" pitchFamily="18" charset="0"/>
                <a:cs typeface="Times New Roman" panose="02020603050405020304" pitchFamily="18" charset="0"/>
              </a:rPr>
              <a:t>a variable. This assignment doesn’t call the function. It takes the function object referenced by shout and creates a second name pointing to it, yell.</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9658" y="3810000"/>
            <a:ext cx="5418782" cy="2651125"/>
          </a:xfrm>
          <a:prstGeom prst="rect">
            <a:avLst/>
          </a:prstGeom>
        </p:spPr>
      </p:pic>
      <p:pic>
        <p:nvPicPr>
          <p:cNvPr id="5" name="Picture 4"/>
          <p:cNvPicPr>
            <a:picLocks noChangeAspect="1"/>
          </p:cNvPicPr>
          <p:nvPr/>
        </p:nvPicPr>
        <p:blipFill rotWithShape="1">
          <a:blip r:embed="rId3"/>
          <a:srcRect t="9806"/>
          <a:stretch/>
        </p:blipFill>
        <p:spPr>
          <a:xfrm>
            <a:off x="6568145" y="4724399"/>
            <a:ext cx="2111371" cy="1401763"/>
          </a:xfrm>
          <a:prstGeom prst="rect">
            <a:avLst/>
          </a:prstGeom>
        </p:spPr>
      </p:pic>
    </p:spTree>
    <p:extLst>
      <p:ext uri="{BB962C8B-B14F-4D97-AF65-F5344CB8AC3E}">
        <p14:creationId xmlns:p14="http://schemas.microsoft.com/office/powerpoint/2010/main" val="38659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Functions can be passed as arguments to other </a:t>
            </a:r>
            <a:r>
              <a:rPr lang="en-US" b="1" dirty="0" smtClean="0">
                <a:latin typeface="Times New Roman" panose="02020603050405020304" pitchFamily="18" charset="0"/>
                <a:cs typeface="Times New Roman" panose="02020603050405020304" pitchFamily="18" charset="0"/>
              </a:rPr>
              <a:t>functions</a:t>
            </a:r>
            <a:r>
              <a:rPr lang="en-US" b="1" dirty="0"/>
              <a:t> </a:t>
            </a:r>
            <a:endParaRPr lang="en-IN" dirty="0"/>
          </a:p>
        </p:txBody>
      </p:sp>
      <p:sp>
        <p:nvSpPr>
          <p:cNvPr id="3" name="Content Placeholder 2"/>
          <p:cNvSpPr>
            <a:spLocks noGrp="1"/>
          </p:cNvSpPr>
          <p:nvPr>
            <p:ph idx="1"/>
          </p:nvPr>
        </p:nvSpPr>
        <p:spPr>
          <a:xfrm>
            <a:off x="457200" y="1524000"/>
            <a:ext cx="8229600" cy="4525963"/>
          </a:xfrm>
        </p:spPr>
        <p:txBody>
          <a:bodyPr/>
          <a:lstStyle/>
          <a:p>
            <a:pPr algn="just"/>
            <a:r>
              <a:rPr lang="en-US" dirty="0" smtClean="0">
                <a:latin typeface="Times New Roman" panose="02020603050405020304" pitchFamily="18" charset="0"/>
                <a:cs typeface="Times New Roman" panose="02020603050405020304" pitchFamily="18" charset="0"/>
              </a:rPr>
              <a:t>Since functions </a:t>
            </a:r>
            <a:r>
              <a:rPr lang="en-US" dirty="0">
                <a:latin typeface="Times New Roman" panose="02020603050405020304" pitchFamily="18" charset="0"/>
                <a:cs typeface="Times New Roman" panose="02020603050405020304" pitchFamily="18" charset="0"/>
              </a:rPr>
              <a:t>are objects we can pass them as arguments to other functions. Functions that can accept other functions as arguments are also called </a:t>
            </a:r>
            <a:r>
              <a:rPr lang="en-US" b="1" dirty="0">
                <a:solidFill>
                  <a:srgbClr val="FF0000"/>
                </a:solidFill>
                <a:latin typeface="Times New Roman" panose="02020603050405020304" pitchFamily="18" charset="0"/>
                <a:cs typeface="Times New Roman" panose="02020603050405020304" pitchFamily="18" charset="0"/>
              </a:rPr>
              <a:t>higher-order functions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748" y="3581400"/>
            <a:ext cx="8862524" cy="3124200"/>
          </a:xfrm>
          <a:prstGeom prst="rect">
            <a:avLst/>
          </a:prstGeom>
        </p:spPr>
      </p:pic>
      <p:pic>
        <p:nvPicPr>
          <p:cNvPr id="5" name="Picture 4"/>
          <p:cNvPicPr>
            <a:picLocks noChangeAspect="1"/>
          </p:cNvPicPr>
          <p:nvPr/>
        </p:nvPicPr>
        <p:blipFill>
          <a:blip r:embed="rId3"/>
          <a:stretch>
            <a:fillRect/>
          </a:stretch>
        </p:blipFill>
        <p:spPr>
          <a:xfrm>
            <a:off x="3048000" y="3602856"/>
            <a:ext cx="6123949" cy="568537"/>
          </a:xfrm>
          <a:prstGeom prst="rect">
            <a:avLst/>
          </a:prstGeom>
        </p:spPr>
      </p:pic>
    </p:spTree>
    <p:extLst>
      <p:ext uri="{BB962C8B-B14F-4D97-AF65-F5344CB8AC3E}">
        <p14:creationId xmlns:p14="http://schemas.microsoft.com/office/powerpoint/2010/main" val="3496401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b="1" dirty="0">
                <a:latin typeface="Times New Roman" panose="02020603050405020304" pitchFamily="18" charset="0"/>
                <a:cs typeface="Times New Roman" panose="02020603050405020304" pitchFamily="18" charset="0"/>
              </a:rPr>
              <a:t>Functions can return another function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Since functions </a:t>
            </a:r>
            <a:r>
              <a:rPr lang="en-US" dirty="0">
                <a:latin typeface="Times New Roman" panose="02020603050405020304" pitchFamily="18" charset="0"/>
                <a:cs typeface="Times New Roman" panose="02020603050405020304" pitchFamily="18" charset="0"/>
              </a:rPr>
              <a:t>are objects we can return a function from another function.</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743199"/>
            <a:ext cx="5334000" cy="3068023"/>
          </a:xfrm>
          <a:prstGeom prst="rect">
            <a:avLst/>
          </a:prstGeom>
        </p:spPr>
      </p:pic>
      <p:pic>
        <p:nvPicPr>
          <p:cNvPr id="5" name="Picture 4"/>
          <p:cNvPicPr>
            <a:picLocks noChangeAspect="1"/>
          </p:cNvPicPr>
          <p:nvPr/>
        </p:nvPicPr>
        <p:blipFill>
          <a:blip r:embed="rId3"/>
          <a:stretch>
            <a:fillRect/>
          </a:stretch>
        </p:blipFill>
        <p:spPr>
          <a:xfrm>
            <a:off x="1" y="5811223"/>
            <a:ext cx="9144000" cy="866801"/>
          </a:xfrm>
          <a:prstGeom prst="rect">
            <a:avLst/>
          </a:prstGeom>
        </p:spPr>
      </p:pic>
    </p:spTree>
    <p:extLst>
      <p:ext uri="{BB962C8B-B14F-4D97-AF65-F5344CB8AC3E}">
        <p14:creationId xmlns:p14="http://schemas.microsoft.com/office/powerpoint/2010/main" val="1411095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Content Placeholder 3"/>
          <p:cNvPicPr>
            <a:picLocks noGrp="1" noChangeAspect="1"/>
          </p:cNvPicPr>
          <p:nvPr>
            <p:ph idx="1"/>
          </p:nvPr>
        </p:nvPicPr>
        <p:blipFill>
          <a:blip r:embed="rId2"/>
          <a:stretch>
            <a:fillRect/>
          </a:stretch>
        </p:blipFill>
        <p:spPr>
          <a:xfrm>
            <a:off x="274049" y="1676400"/>
            <a:ext cx="8717551" cy="2620962"/>
          </a:xfrm>
          <a:prstGeom prst="rect">
            <a:avLst/>
          </a:prstGeom>
        </p:spPr>
      </p:pic>
      <p:pic>
        <p:nvPicPr>
          <p:cNvPr id="5" name="Picture 4"/>
          <p:cNvPicPr>
            <a:picLocks noChangeAspect="1"/>
          </p:cNvPicPr>
          <p:nvPr/>
        </p:nvPicPr>
        <p:blipFill>
          <a:blip r:embed="rId3"/>
          <a:stretch>
            <a:fillRect/>
          </a:stretch>
        </p:blipFill>
        <p:spPr>
          <a:xfrm>
            <a:off x="685800" y="5050134"/>
            <a:ext cx="7391400" cy="893465"/>
          </a:xfrm>
          <a:prstGeom prst="rect">
            <a:avLst/>
          </a:prstGeom>
        </p:spPr>
      </p:pic>
    </p:spTree>
    <p:extLst>
      <p:ext uri="{BB962C8B-B14F-4D97-AF65-F5344CB8AC3E}">
        <p14:creationId xmlns:p14="http://schemas.microsoft.com/office/powerpoint/2010/main" val="1859721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Pure Functions</a:t>
            </a:r>
            <a:br>
              <a:rPr lang="en-US" sz="3200" b="1"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458200" cy="5059363"/>
          </a:xfrm>
        </p:spPr>
        <p:txBody>
          <a:bodyPr>
            <a:normAutofit/>
          </a:bodyPr>
          <a:lstStyle/>
          <a:p>
            <a:pPr algn="just"/>
            <a:r>
              <a:rPr lang="en-US" dirty="0">
                <a:latin typeface="Times New Roman" panose="02020603050405020304" pitchFamily="18" charset="0"/>
                <a:cs typeface="Times New Roman" panose="02020603050405020304" pitchFamily="18" charset="0"/>
              </a:rPr>
              <a:t>A function is called pure function if it always returns the same result for same argument values and it has no side effects like modifying an argument (or global variable) or outputting </a:t>
            </a:r>
            <a:r>
              <a:rPr lang="en-US" dirty="0" smtClean="0">
                <a:latin typeface="Times New Roman" panose="02020603050405020304" pitchFamily="18" charset="0"/>
                <a:cs typeface="Times New Roman" panose="02020603050405020304" pitchFamily="18" charset="0"/>
              </a:rPr>
              <a:t>something</a:t>
            </a:r>
          </a:p>
          <a:p>
            <a:pPr lvl="1" algn="just"/>
            <a:r>
              <a:rPr lang="en-US" dirty="0">
                <a:latin typeface="Times New Roman" panose="02020603050405020304" pitchFamily="18" charset="0"/>
                <a:cs typeface="Times New Roman" panose="02020603050405020304" pitchFamily="18" charset="0"/>
              </a:rPr>
              <a:t>Examples of pure functions are </a:t>
            </a:r>
            <a:r>
              <a:rPr lang="en-US" dirty="0" err="1">
                <a:latin typeface="Times New Roman" panose="02020603050405020304" pitchFamily="18" charset="0"/>
                <a:cs typeface="Times New Roman" panose="02020603050405020304" pitchFamily="18" charset="0"/>
              </a:rPr>
              <a:t>strlen</a:t>
            </a:r>
            <a:r>
              <a:rPr lang="en-US" dirty="0">
                <a:latin typeface="Times New Roman" panose="02020603050405020304" pitchFamily="18" charset="0"/>
                <a:cs typeface="Times New Roman" panose="02020603050405020304" pitchFamily="18" charset="0"/>
              </a:rPr>
              <a:t>(), pow(), </a:t>
            </a:r>
            <a:r>
              <a:rPr lang="en-US" dirty="0" err="1">
                <a:latin typeface="Times New Roman" panose="02020603050405020304" pitchFamily="18" charset="0"/>
                <a:cs typeface="Times New Roman" panose="02020603050405020304" pitchFamily="18" charset="0"/>
              </a:rPr>
              <a:t>sqrt</a:t>
            </a:r>
            <a:r>
              <a:rPr lang="en-US" dirty="0">
                <a:latin typeface="Times New Roman" panose="02020603050405020304" pitchFamily="18" charset="0"/>
                <a:cs typeface="Times New Roman" panose="02020603050405020304" pitchFamily="18" charset="0"/>
              </a:rPr>
              <a:t>() etc.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Examples </a:t>
            </a:r>
            <a:r>
              <a:rPr lang="en-US" dirty="0">
                <a:latin typeface="Times New Roman" panose="02020603050405020304" pitchFamily="18" charset="0"/>
                <a:cs typeface="Times New Roman" panose="02020603050405020304" pitchFamily="18" charset="0"/>
              </a:rPr>
              <a:t>of impure functions are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 rand(), time(), etc.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762000"/>
          </a:xfrm>
        </p:spPr>
        <p:txBody>
          <a:bodyPr>
            <a:normAutofit/>
          </a:bodyPr>
          <a:lstStyle/>
          <a:p>
            <a:r>
              <a:rPr lang="en-US" sz="3200" dirty="0">
                <a:latin typeface="Times New Roman" pitchFamily="18" charset="0"/>
                <a:cs typeface="Times New Roman" pitchFamily="18" charset="0"/>
              </a:rPr>
              <a:t>Anonymous functions </a:t>
            </a:r>
            <a:r>
              <a:rPr lang="en-US" sz="3200" dirty="0" smtClean="0">
                <a:latin typeface="Times New Roman" pitchFamily="18" charset="0"/>
                <a:cs typeface="Times New Roman" pitchFamily="18" charset="0"/>
              </a:rPr>
              <a:t>in </a:t>
            </a:r>
            <a:r>
              <a:rPr lang="en-US" sz="3200" b="1" dirty="0" smtClean="0">
                <a:latin typeface="Times New Roman" pitchFamily="18" charset="0"/>
                <a:cs typeface="Times New Roman" pitchFamily="18" charset="0"/>
              </a:rPr>
              <a:t>Python</a:t>
            </a:r>
            <a:endParaRPr lang="en-US" sz="3200" b="1" dirty="0">
              <a:latin typeface="Times New Roman" pitchFamily="18" charset="0"/>
              <a:cs typeface="Times New Roman" pitchFamily="18" charset="0"/>
            </a:endParaRPr>
          </a:p>
        </p:txBody>
      </p:sp>
      <p:sp>
        <p:nvSpPr>
          <p:cNvPr id="8" name="Content Placeholder 7"/>
          <p:cNvSpPr>
            <a:spLocks noGrp="1"/>
          </p:cNvSpPr>
          <p:nvPr>
            <p:ph idx="1"/>
          </p:nvPr>
        </p:nvSpPr>
        <p:spPr>
          <a:xfrm>
            <a:off x="228600" y="990600"/>
            <a:ext cx="8686800" cy="5562600"/>
          </a:xfrm>
        </p:spPr>
        <p:txBody>
          <a:bodyPr>
            <a:normAutofit/>
          </a:bodyPr>
          <a:lstStyle/>
          <a:p>
            <a:pPr>
              <a:lnSpc>
                <a:spcPct val="150000"/>
              </a:lnSpc>
            </a:pPr>
            <a:r>
              <a:rPr lang="en-US" dirty="0" smtClean="0">
                <a:latin typeface="Times New Roman" pitchFamily="18" charset="0"/>
                <a:cs typeface="Times New Roman" pitchFamily="18" charset="0"/>
              </a:rPr>
              <a:t>Anonymous functions are split into two types: </a:t>
            </a:r>
            <a:r>
              <a:rPr lang="en-US" b="1" dirty="0" smtClean="0">
                <a:solidFill>
                  <a:srgbClr val="FF0000"/>
                </a:solidFill>
                <a:latin typeface="Times New Roman" pitchFamily="18" charset="0"/>
                <a:cs typeface="Times New Roman" pitchFamily="18" charset="0"/>
              </a:rPr>
              <a:t>lambda functions and closures</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Functions are made of </a:t>
            </a:r>
            <a:r>
              <a:rPr lang="en-US" b="1" dirty="0" smtClean="0">
                <a:latin typeface="Times New Roman" pitchFamily="18" charset="0"/>
                <a:cs typeface="Times New Roman" pitchFamily="18" charset="0"/>
              </a:rPr>
              <a:t>four parts</a:t>
            </a:r>
            <a:r>
              <a:rPr lang="en-US" dirty="0" smtClean="0">
                <a:latin typeface="Times New Roman" pitchFamily="18" charset="0"/>
                <a:cs typeface="Times New Roman" pitchFamily="18" charset="0"/>
              </a:rPr>
              <a:t>: </a:t>
            </a:r>
          </a:p>
          <a:p>
            <a:pPr lvl="1">
              <a:lnSpc>
                <a:spcPct val="150000"/>
              </a:lnSpc>
            </a:pPr>
            <a:r>
              <a:rPr lang="en-US" dirty="0" smtClean="0">
                <a:latin typeface="Times New Roman" pitchFamily="18" charset="0"/>
                <a:cs typeface="Times New Roman" pitchFamily="18" charset="0"/>
              </a:rPr>
              <a:t>Name</a:t>
            </a:r>
          </a:p>
          <a:p>
            <a:pPr lvl="1">
              <a:lnSpc>
                <a:spcPct val="150000"/>
              </a:lnSpc>
            </a:pPr>
            <a:r>
              <a:rPr lang="en-US" dirty="0">
                <a:latin typeface="Times New Roman" pitchFamily="18" charset="0"/>
                <a:cs typeface="Times New Roman" pitchFamily="18" charset="0"/>
              </a:rPr>
              <a:t>P</a:t>
            </a:r>
            <a:r>
              <a:rPr lang="en-US" dirty="0" smtClean="0">
                <a:latin typeface="Times New Roman" pitchFamily="18" charset="0"/>
                <a:cs typeface="Times New Roman" pitchFamily="18" charset="0"/>
              </a:rPr>
              <a:t>arameter list</a:t>
            </a:r>
          </a:p>
          <a:p>
            <a:pPr lvl="1">
              <a:lnSpc>
                <a:spcPct val="150000"/>
              </a:lnSpc>
            </a:pPr>
            <a:r>
              <a:rPr lang="en-US" dirty="0" smtClean="0">
                <a:latin typeface="Times New Roman" pitchFamily="18" charset="0"/>
                <a:cs typeface="Times New Roman" pitchFamily="18" charset="0"/>
              </a:rPr>
              <a:t>Body</a:t>
            </a:r>
          </a:p>
          <a:p>
            <a:pPr lvl="1">
              <a:lnSpc>
                <a:spcPct val="150000"/>
              </a:lnSpc>
            </a:pPr>
            <a:r>
              <a:rPr lang="en-US" dirty="0">
                <a:latin typeface="Times New Roman" pitchFamily="18" charset="0"/>
                <a:cs typeface="Times New Roman" pitchFamily="18" charset="0"/>
              </a:rPr>
              <a:t>R</a:t>
            </a:r>
            <a:r>
              <a:rPr lang="en-US" dirty="0" smtClean="0">
                <a:latin typeface="Times New Roman" pitchFamily="18" charset="0"/>
                <a:cs typeface="Times New Roman" pitchFamily="18" charset="0"/>
              </a:rPr>
              <a:t>eturn</a:t>
            </a:r>
          </a:p>
          <a:p>
            <a:pPr>
              <a:lnSpc>
                <a:spcPct val="150000"/>
              </a:lnSpc>
              <a:buNone/>
            </a:pPr>
            <a:endParaRPr lang="en-US" dirty="0" smtClean="0">
              <a:latin typeface="Times New Roman" pitchFamily="18" charset="0"/>
              <a:cs typeface="Times New Roman" pitchFamily="18" charset="0"/>
            </a:endParaRPr>
          </a:p>
          <a:p>
            <a:pPr>
              <a:lnSpc>
                <a:spcPct val="150000"/>
              </a:lnSpc>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6683765" cy="461066"/>
          </a:xfrm>
        </p:spPr>
        <p:txBody>
          <a:bodyPr>
            <a:normAutofit fontScale="90000"/>
          </a:bodyPr>
          <a:lstStyle/>
          <a:p>
            <a:r>
              <a:rPr lang="en-IN" b="1" dirty="0"/>
              <a:t>Anonymous/Lambda Function</a:t>
            </a:r>
            <a:br>
              <a:rPr lang="en-IN" b="1" dirty="0"/>
            </a:br>
            <a:endParaRPr lang="en-IN" b="1" dirty="0"/>
          </a:p>
        </p:txBody>
      </p:sp>
      <p:sp>
        <p:nvSpPr>
          <p:cNvPr id="6" name="Content Placeholder 5"/>
          <p:cNvSpPr>
            <a:spLocks noGrp="1"/>
          </p:cNvSpPr>
          <p:nvPr>
            <p:ph idx="1"/>
          </p:nvPr>
        </p:nvSpPr>
        <p:spPr>
          <a:xfrm>
            <a:off x="228600" y="842067"/>
            <a:ext cx="8543004" cy="5158684"/>
          </a:xfrm>
        </p:spPr>
        <p:txBody>
          <a:bodyPr>
            <a:noAutofit/>
          </a:bodyPr>
          <a:lstStyle/>
          <a:p>
            <a:pPr algn="just" fontAlgn="base"/>
            <a:r>
              <a:rPr lang="en-US" dirty="0"/>
              <a:t>In Python, anonymous function is a function that is defined without a name.</a:t>
            </a:r>
          </a:p>
          <a:p>
            <a:pPr algn="just" fontAlgn="base"/>
            <a:r>
              <a:rPr lang="en-US" dirty="0"/>
              <a:t>While normal functions are defined using the </a:t>
            </a:r>
            <a:r>
              <a:rPr lang="en-US" b="1" dirty="0" err="1">
                <a:solidFill>
                  <a:srgbClr val="FF0000"/>
                </a:solidFill>
              </a:rPr>
              <a:t>def</a:t>
            </a:r>
            <a:r>
              <a:rPr lang="en-US" dirty="0"/>
              <a:t> keyword, in Python anonymous functions are defined using the </a:t>
            </a:r>
            <a:r>
              <a:rPr lang="en-US" b="1" dirty="0">
                <a:solidFill>
                  <a:srgbClr val="FF0000"/>
                </a:solidFill>
              </a:rPr>
              <a:t>lambda</a:t>
            </a:r>
            <a:r>
              <a:rPr lang="en-US" dirty="0"/>
              <a:t> </a:t>
            </a:r>
            <a:r>
              <a:rPr lang="en-IN" dirty="0"/>
              <a:t>keyword.</a:t>
            </a:r>
            <a:endParaRPr lang="en-US" dirty="0"/>
          </a:p>
          <a:p>
            <a:pPr marL="0" indent="0" algn="just">
              <a:buNone/>
            </a:pPr>
            <a:r>
              <a:rPr lang="en-IN" dirty="0"/>
              <a:t>			</a:t>
            </a:r>
            <a:r>
              <a:rPr lang="en-IN" b="1" dirty="0">
                <a:solidFill>
                  <a:srgbClr val="FF0000"/>
                </a:solidFill>
              </a:rPr>
              <a:t>lambda arguments: expression</a:t>
            </a:r>
          </a:p>
          <a:p>
            <a:pPr algn="just"/>
            <a:r>
              <a:rPr lang="en-US" dirty="0"/>
              <a:t>Lambda functions can have any number of arguments but only one expression. The expression is evaluated and returned. Lambda functions can be used wherever function objects are required.</a:t>
            </a:r>
            <a:endParaRPr lang="en-IN" b="1" dirty="0">
              <a:solidFill>
                <a:srgbClr val="FF0000"/>
              </a:solidFill>
            </a:endParaRPr>
          </a:p>
        </p:txBody>
      </p:sp>
    </p:spTree>
    <p:extLst>
      <p:ext uri="{BB962C8B-B14F-4D97-AF65-F5344CB8AC3E}">
        <p14:creationId xmlns:p14="http://schemas.microsoft.com/office/powerpoint/2010/main" val="680329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886700" cy="631571"/>
          </a:xfrm>
        </p:spPr>
        <p:txBody>
          <a:bodyPr>
            <a:normAutofit/>
          </a:bodyPr>
          <a:lstStyle/>
          <a:p>
            <a:r>
              <a:rPr lang="en-US" sz="3200" b="1" dirty="0" smtClean="0">
                <a:latin typeface="Times New Roman" panose="02020603050405020304" pitchFamily="18" charset="0"/>
                <a:cs typeface="Times New Roman" panose="02020603050405020304" pitchFamily="18" charset="0"/>
              </a:rPr>
              <a:t>Functional Programming Paradigm</a:t>
            </a:r>
            <a:endParaRPr lang="en-US" sz="3200" dirty="0"/>
          </a:p>
        </p:txBody>
      </p:sp>
      <p:sp>
        <p:nvSpPr>
          <p:cNvPr id="3" name="Content Placeholder 2"/>
          <p:cNvSpPr>
            <a:spLocks noGrp="1"/>
          </p:cNvSpPr>
          <p:nvPr>
            <p:ph idx="1"/>
          </p:nvPr>
        </p:nvSpPr>
        <p:spPr>
          <a:xfrm>
            <a:off x="0" y="762000"/>
            <a:ext cx="9144000" cy="6096000"/>
          </a:xfrm>
        </p:spPr>
        <p:txBody>
          <a:bodyPr>
            <a:normAutofit fontScale="77500" lnSpcReduction="20000"/>
          </a:bodyPr>
          <a:lstStyle/>
          <a:p>
            <a:pPr marL="0" indent="0">
              <a:buNone/>
            </a:pPr>
            <a:r>
              <a:rPr lang="en-US" b="1" dirty="0" smtClean="0">
                <a:latin typeface="Times New Roman" pitchFamily="18" charset="0"/>
                <a:cs typeface="Times New Roman" pitchFamily="18" charset="0"/>
              </a:rPr>
              <a:t>Unit-III (15 Session)</a:t>
            </a:r>
          </a:p>
          <a:p>
            <a:pPr marL="0" indent="0">
              <a:buNone/>
            </a:pPr>
            <a:r>
              <a:rPr lang="en-US" dirty="0" smtClean="0">
                <a:latin typeface="Times New Roman" pitchFamily="18" charset="0"/>
                <a:cs typeface="Times New Roman" pitchFamily="18" charset="0"/>
              </a:rPr>
              <a:t>Session 11-15 cover the following topics:- </a:t>
            </a:r>
          </a:p>
          <a:p>
            <a:pPr marL="0" indent="0">
              <a:buNone/>
            </a:pPr>
            <a:endParaRPr lang="en-US" sz="1800"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Definition  - S11-SLO1 </a:t>
            </a:r>
          </a:p>
          <a:p>
            <a:pPr lvl="1"/>
            <a:r>
              <a:rPr lang="en-US" i="1" dirty="0" smtClean="0">
                <a:latin typeface="Times New Roman" pitchFamily="18" charset="0"/>
                <a:cs typeface="Times New Roman" pitchFamily="18" charset="0"/>
              </a:rPr>
              <a:t>Sequence of Commands – S11-SLO2</a:t>
            </a:r>
          </a:p>
          <a:p>
            <a:pPr lvl="1"/>
            <a:r>
              <a:rPr lang="en-US" i="1" dirty="0" smtClean="0">
                <a:latin typeface="Times New Roman" pitchFamily="18" charset="0"/>
                <a:cs typeface="Times New Roman" pitchFamily="18" charset="0"/>
              </a:rPr>
              <a:t>map(), reduce(), filter(), lambda – S12-SLO1</a:t>
            </a:r>
          </a:p>
          <a:p>
            <a:pPr lvl="1"/>
            <a:r>
              <a:rPr lang="en-US" i="1" dirty="0" smtClean="0">
                <a:latin typeface="Times New Roman" pitchFamily="18" charset="0"/>
                <a:cs typeface="Times New Roman" pitchFamily="18" charset="0"/>
              </a:rPr>
              <a:t>partial, </a:t>
            </a:r>
            <a:r>
              <a:rPr lang="en-US" i="1" dirty="0" err="1" smtClean="0">
                <a:latin typeface="Times New Roman" pitchFamily="18" charset="0"/>
                <a:cs typeface="Times New Roman" pitchFamily="18" charset="0"/>
              </a:rPr>
              <a:t>functools</a:t>
            </a:r>
            <a:r>
              <a:rPr lang="en-US" i="1" dirty="0" smtClean="0">
                <a:latin typeface="Times New Roman" pitchFamily="18" charset="0"/>
                <a:cs typeface="Times New Roman" pitchFamily="18" charset="0"/>
              </a:rPr>
              <a:t> – S12-SLO2</a:t>
            </a:r>
          </a:p>
          <a:p>
            <a:pPr lvl="1"/>
            <a:r>
              <a:rPr lang="en-US" i="1" dirty="0" smtClean="0">
                <a:latin typeface="Times New Roman" pitchFamily="18" charset="0"/>
                <a:cs typeface="Times New Roman" pitchFamily="18" charset="0"/>
              </a:rPr>
              <a:t>Other </a:t>
            </a:r>
            <a:r>
              <a:rPr lang="en-US" i="1" dirty="0" err="1" smtClean="0">
                <a:latin typeface="Times New Roman" pitchFamily="18" charset="0"/>
                <a:cs typeface="Times New Roman" pitchFamily="18" charset="0"/>
              </a:rPr>
              <a:t>languages:F</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Clojure</a:t>
            </a:r>
            <a:r>
              <a:rPr lang="en-US" i="1" dirty="0" smtClean="0">
                <a:latin typeface="Times New Roman" pitchFamily="18" charset="0"/>
                <a:cs typeface="Times New Roman" pitchFamily="18" charset="0"/>
              </a:rPr>
              <a:t>, Haskell – S13-SLO1</a:t>
            </a:r>
          </a:p>
          <a:p>
            <a:pPr lvl="1"/>
            <a:r>
              <a:rPr lang="en-US" i="1" dirty="0" smtClean="0">
                <a:latin typeface="Times New Roman" pitchFamily="18" charset="0"/>
                <a:cs typeface="Times New Roman" pitchFamily="18" charset="0"/>
              </a:rPr>
              <a:t>Demo: Functional Programming in Python - S13-SLO2</a:t>
            </a:r>
          </a:p>
          <a:p>
            <a:pPr marL="457200" lvl="1" indent="0">
              <a:buNone/>
            </a:pPr>
            <a:endParaRPr lang="en-US" i="1" dirty="0" smtClean="0">
              <a:latin typeface="Times New Roman" pitchFamily="18" charset="0"/>
              <a:cs typeface="Times New Roman" pitchFamily="18" charset="0"/>
            </a:endParaRPr>
          </a:p>
          <a:p>
            <a:pPr marL="457200" lvl="1" indent="0">
              <a:buNone/>
            </a:pPr>
            <a:r>
              <a:rPr lang="en-US" i="1" dirty="0">
                <a:latin typeface="Times New Roman" pitchFamily="18" charset="0"/>
                <a:cs typeface="Times New Roman" pitchFamily="18" charset="0"/>
              </a:rPr>
              <a:t>Lab 9: Functional </a:t>
            </a:r>
            <a:r>
              <a:rPr lang="en-US" i="1" dirty="0" smtClean="0">
                <a:latin typeface="Times New Roman" pitchFamily="18" charset="0"/>
                <a:cs typeface="Times New Roman" pitchFamily="18" charset="0"/>
              </a:rPr>
              <a:t>Programming ( Case Study) (S14-15)</a:t>
            </a:r>
          </a:p>
          <a:p>
            <a:pPr marL="457200" lvl="1" indent="0">
              <a:buNone/>
            </a:pPr>
            <a:endParaRPr lang="en-US" b="1" dirty="0" smtClean="0">
              <a:latin typeface="Times New Roman" pitchFamily="18" charset="0"/>
              <a:cs typeface="Times New Roman" pitchFamily="18" charset="0"/>
            </a:endParaRPr>
          </a:p>
          <a:p>
            <a:pPr marL="457200" lvl="1" indent="0">
              <a:buNone/>
            </a:pPr>
            <a:r>
              <a:rPr lang="en-US" b="1" dirty="0" smtClean="0">
                <a:latin typeface="Times New Roman" pitchFamily="18" charset="0"/>
                <a:cs typeface="Times New Roman" pitchFamily="18" charset="0"/>
              </a:rPr>
              <a:t>Assignment : Comparative study of Functional programming in F</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Clojure</a:t>
            </a:r>
            <a:r>
              <a:rPr lang="en-US" i="1" dirty="0" smtClean="0">
                <a:latin typeface="Times New Roman" pitchFamily="18" charset="0"/>
                <a:cs typeface="Times New Roman" pitchFamily="18" charset="0"/>
              </a:rPr>
              <a:t>, Haskell </a:t>
            </a:r>
            <a:endParaRPr lang="en-US" b="1"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r>
              <a:rPr lang="en-US" b="1" dirty="0" err="1" smtClean="0">
                <a:latin typeface="Times New Roman" pitchFamily="18" charset="0"/>
                <a:cs typeface="Times New Roman" pitchFamily="18" charset="0"/>
              </a:rPr>
              <a:t>TextBook</a:t>
            </a:r>
            <a:r>
              <a:rPr lang="en-US" dirty="0">
                <a:latin typeface="Times New Roman" pitchFamily="18" charset="0"/>
                <a:cs typeface="Times New Roman" pitchFamily="18" charset="0"/>
              </a:rPr>
              <a:t>:  Shalom, </a:t>
            </a:r>
            <a:r>
              <a:rPr lang="en-US" dirty="0" err="1">
                <a:latin typeface="Times New Roman" pitchFamily="18" charset="0"/>
                <a:cs typeface="Times New Roman" pitchFamily="18" charset="0"/>
              </a:rPr>
              <a:t>Elad</a:t>
            </a:r>
            <a:r>
              <a:rPr lang="en-US" dirty="0">
                <a:latin typeface="Times New Roman" pitchFamily="18" charset="0"/>
                <a:cs typeface="Times New Roman" pitchFamily="18" charset="0"/>
              </a:rPr>
              <a:t>. A Review of Programming Paradigms Throughout the History: With a Suggestion Toward a Future </a:t>
            </a:r>
            <a:r>
              <a:rPr lang="en-US" dirty="0" smtClean="0">
                <a:latin typeface="Times New Roman" pitchFamily="18" charset="0"/>
                <a:cs typeface="Times New Roman" pitchFamily="18" charset="0"/>
              </a:rPr>
              <a:t>Approach, Kindle Edition</a:t>
            </a:r>
          </a:p>
          <a:p>
            <a:pPr lvl="1"/>
            <a:endParaRPr lang="en-US" dirty="0" smtClean="0"/>
          </a:p>
          <a:p>
            <a:endParaRPr lang="en-US" dirty="0"/>
          </a:p>
        </p:txBody>
      </p:sp>
    </p:spTree>
    <p:extLst>
      <p:ext uri="{BB962C8B-B14F-4D97-AF65-F5344CB8AC3E}">
        <p14:creationId xmlns:p14="http://schemas.microsoft.com/office/powerpoint/2010/main" val="889341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Content Placeholder 3"/>
          <p:cNvPicPr>
            <a:picLocks noGrp="1" noChangeAspect="1"/>
          </p:cNvPicPr>
          <p:nvPr>
            <p:ph idx="1"/>
          </p:nvPr>
        </p:nvPicPr>
        <p:blipFill>
          <a:blip r:embed="rId2"/>
          <a:stretch>
            <a:fillRect/>
          </a:stretch>
        </p:blipFill>
        <p:spPr>
          <a:xfrm>
            <a:off x="1665082" y="2925711"/>
            <a:ext cx="6163175" cy="1614949"/>
          </a:xfrm>
          <a:prstGeom prst="rect">
            <a:avLst/>
          </a:prstGeom>
        </p:spPr>
      </p:pic>
      <p:cxnSp>
        <p:nvCxnSpPr>
          <p:cNvPr id="6" name="Straight Arrow Connector 5"/>
          <p:cNvCxnSpPr/>
          <p:nvPr/>
        </p:nvCxnSpPr>
        <p:spPr>
          <a:xfrm flipH="1">
            <a:off x="5630197" y="2040808"/>
            <a:ext cx="741107" cy="1106129"/>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6673921" y="3445591"/>
            <a:ext cx="272570" cy="96233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72201" y="1708970"/>
            <a:ext cx="1656056" cy="461665"/>
          </a:xfrm>
          <a:prstGeom prst="rect">
            <a:avLst/>
          </a:prstGeom>
          <a:noFill/>
        </p:spPr>
        <p:txBody>
          <a:bodyPr wrap="square" rtlCol="0">
            <a:spAutoFit/>
          </a:bodyPr>
          <a:lstStyle/>
          <a:p>
            <a:r>
              <a:rPr lang="en-IN" sz="2400" b="1" dirty="0"/>
              <a:t>Argument</a:t>
            </a:r>
          </a:p>
        </p:txBody>
      </p:sp>
      <p:sp>
        <p:nvSpPr>
          <p:cNvPr id="10" name="TextBox 9"/>
          <p:cNvSpPr txBox="1"/>
          <p:nvPr/>
        </p:nvSpPr>
        <p:spPr>
          <a:xfrm>
            <a:off x="6286501" y="4312057"/>
            <a:ext cx="2131142" cy="507831"/>
          </a:xfrm>
          <a:prstGeom prst="rect">
            <a:avLst/>
          </a:prstGeom>
          <a:noFill/>
        </p:spPr>
        <p:txBody>
          <a:bodyPr wrap="square" rtlCol="0">
            <a:spAutoFit/>
          </a:bodyPr>
          <a:lstStyle/>
          <a:p>
            <a:r>
              <a:rPr lang="en-IN" sz="2700" b="1" dirty="0"/>
              <a:t>Expression</a:t>
            </a:r>
            <a:endParaRPr lang="en-IN" sz="4050" b="1" dirty="0"/>
          </a:p>
        </p:txBody>
      </p:sp>
      <p:cxnSp>
        <p:nvCxnSpPr>
          <p:cNvPr id="11" name="Straight Arrow Connector 10"/>
          <p:cNvCxnSpPr/>
          <p:nvPr/>
        </p:nvCxnSpPr>
        <p:spPr>
          <a:xfrm>
            <a:off x="1944694" y="2291533"/>
            <a:ext cx="396888" cy="85540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66016" y="1856453"/>
            <a:ext cx="1656056" cy="461665"/>
          </a:xfrm>
          <a:prstGeom prst="rect">
            <a:avLst/>
          </a:prstGeom>
          <a:noFill/>
        </p:spPr>
        <p:txBody>
          <a:bodyPr wrap="square" rtlCol="0">
            <a:spAutoFit/>
          </a:bodyPr>
          <a:lstStyle/>
          <a:p>
            <a:r>
              <a:rPr lang="en-IN" sz="2400" b="1" dirty="0"/>
              <a:t>Identifier</a:t>
            </a:r>
          </a:p>
        </p:txBody>
      </p:sp>
      <p:pic>
        <p:nvPicPr>
          <p:cNvPr id="14" name="Picture 13"/>
          <p:cNvPicPr>
            <a:picLocks noChangeAspect="1"/>
          </p:cNvPicPr>
          <p:nvPr/>
        </p:nvPicPr>
        <p:blipFill>
          <a:blip r:embed="rId3"/>
          <a:stretch>
            <a:fillRect/>
          </a:stretch>
        </p:blipFill>
        <p:spPr>
          <a:xfrm>
            <a:off x="193448" y="5688176"/>
            <a:ext cx="3201192" cy="1007783"/>
          </a:xfrm>
          <a:prstGeom prst="rect">
            <a:avLst/>
          </a:prstGeom>
        </p:spPr>
      </p:pic>
      <p:sp>
        <p:nvSpPr>
          <p:cNvPr id="15" name="TextBox 14"/>
          <p:cNvSpPr txBox="1"/>
          <p:nvPr/>
        </p:nvSpPr>
        <p:spPr>
          <a:xfrm>
            <a:off x="269158" y="5405735"/>
            <a:ext cx="2540410" cy="461665"/>
          </a:xfrm>
          <a:prstGeom prst="rect">
            <a:avLst/>
          </a:prstGeom>
          <a:noFill/>
        </p:spPr>
        <p:txBody>
          <a:bodyPr wrap="square" rtlCol="0">
            <a:spAutoFit/>
          </a:bodyPr>
          <a:lstStyle/>
          <a:p>
            <a:r>
              <a:rPr lang="en-IN" sz="2400" b="1" dirty="0"/>
              <a:t>Using function</a:t>
            </a:r>
          </a:p>
        </p:txBody>
      </p:sp>
    </p:spTree>
    <p:extLst>
      <p:ext uri="{BB962C8B-B14F-4D97-AF65-F5344CB8AC3E}">
        <p14:creationId xmlns:p14="http://schemas.microsoft.com/office/powerpoint/2010/main" val="3694853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Closure in Python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Closure is a function object that remembers values in enclosing scopes even if they are not present in memory.</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983" y="3124200"/>
            <a:ext cx="8796217" cy="2636838"/>
          </a:xfrm>
          <a:prstGeom prst="rect">
            <a:avLst/>
          </a:prstGeom>
        </p:spPr>
      </p:pic>
      <p:pic>
        <p:nvPicPr>
          <p:cNvPr id="5" name="Picture 4"/>
          <p:cNvPicPr>
            <a:picLocks noChangeAspect="1"/>
          </p:cNvPicPr>
          <p:nvPr/>
        </p:nvPicPr>
        <p:blipFill>
          <a:blip r:embed="rId3"/>
          <a:stretch>
            <a:fillRect/>
          </a:stretch>
        </p:blipFill>
        <p:spPr>
          <a:xfrm>
            <a:off x="152399" y="5943600"/>
            <a:ext cx="8686801" cy="685801"/>
          </a:xfrm>
          <a:prstGeom prst="rect">
            <a:avLst/>
          </a:prstGeom>
        </p:spPr>
      </p:pic>
    </p:spTree>
    <p:extLst>
      <p:ext uri="{BB962C8B-B14F-4D97-AF65-F5344CB8AC3E}">
        <p14:creationId xmlns:p14="http://schemas.microsoft.com/office/powerpoint/2010/main" val="2547072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609600"/>
          </a:xfrm>
        </p:spPr>
        <p:txBody>
          <a:bodyPr>
            <a:normAutofit/>
          </a:bodyPr>
          <a:lstStyle/>
          <a:p>
            <a:r>
              <a:rPr lang="en-US" sz="3200" b="1" dirty="0" smtClean="0">
                <a:latin typeface="Times New Roman" pitchFamily="18" charset="0"/>
                <a:cs typeface="Times New Roman" pitchFamily="18" charset="0"/>
              </a:rPr>
              <a:t>Immutable variables</a:t>
            </a:r>
            <a:endParaRPr lang="en-US" sz="3200" b="1" dirty="0">
              <a:latin typeface="Times New Roman" pitchFamily="18" charset="0"/>
              <a:cs typeface="Times New Roman" pitchFamily="18" charset="0"/>
            </a:endParaRPr>
          </a:p>
        </p:txBody>
      </p:sp>
      <p:sp>
        <p:nvSpPr>
          <p:cNvPr id="6" name="Content Placeholder 5"/>
          <p:cNvSpPr>
            <a:spLocks noGrp="1"/>
          </p:cNvSpPr>
          <p:nvPr>
            <p:ph idx="1"/>
          </p:nvPr>
        </p:nvSpPr>
        <p:spPr>
          <a:xfrm>
            <a:off x="457200" y="1143000"/>
            <a:ext cx="8229600" cy="4983163"/>
          </a:xfrm>
        </p:spPr>
        <p:txBody>
          <a:bodyPr>
            <a:normAutofit/>
          </a:bodyPr>
          <a:lstStyle/>
          <a:p>
            <a:r>
              <a:rPr lang="en-US" sz="2800" dirty="0" smtClean="0">
                <a:latin typeface="Times New Roman" pitchFamily="18" charset="0"/>
                <a:cs typeface="Times New Roman" pitchFamily="18" charset="0"/>
              </a:rPr>
              <a:t>Immutable variable (object) is a variable whose state cannot be modified once it is created. </a:t>
            </a:r>
          </a:p>
          <a:p>
            <a:r>
              <a:rPr lang="en-US" sz="2800" dirty="0" smtClean="0">
                <a:latin typeface="Times New Roman" pitchFamily="18" charset="0"/>
                <a:cs typeface="Times New Roman" pitchFamily="18" charset="0"/>
              </a:rPr>
              <a:t>In contrast, a mutable variable can be modified after it is created</a:t>
            </a:r>
          </a:p>
          <a:p>
            <a:pPr marL="0" indent="0">
              <a:buNone/>
            </a:pPr>
            <a:r>
              <a:rPr lang="en-US" sz="2800" b="1" dirty="0" smtClean="0">
                <a:latin typeface="Times New Roman" pitchFamily="18" charset="0"/>
                <a:cs typeface="Times New Roman" pitchFamily="18" charset="0"/>
              </a:rPr>
              <a:t>Example </a:t>
            </a:r>
          </a:p>
          <a:p>
            <a:pPr marL="0" indent="0">
              <a:buNone/>
            </a:pPr>
            <a:r>
              <a:rPr lang="en-US" sz="2800" dirty="0" smtClean="0">
                <a:latin typeface="Times New Roman" pitchFamily="18" charset="0"/>
                <a:cs typeface="Times New Roman" pitchFamily="18" charset="0"/>
              </a:rPr>
              <a:t>&gt;&gt;String </a:t>
            </a:r>
            <a:r>
              <a:rPr lang="en-US" sz="2800" dirty="0" err="1" smtClean="0">
                <a:latin typeface="Times New Roman" pitchFamily="18" charset="0"/>
                <a:cs typeface="Times New Roman" pitchFamily="18" charset="0"/>
              </a:rPr>
              <a:t>str</a:t>
            </a:r>
            <a:r>
              <a:rPr lang="en-US" sz="2800" dirty="0" smtClean="0">
                <a:latin typeface="Times New Roman" pitchFamily="18" charset="0"/>
                <a:cs typeface="Times New Roman" pitchFamily="18" charset="0"/>
              </a:rPr>
              <a:t> = “A Simple String.”;</a:t>
            </a:r>
          </a:p>
          <a:p>
            <a:pPr marL="0" indent="0">
              <a:buNone/>
            </a:pPr>
            <a:r>
              <a:rPr lang="en-US" sz="2800" dirty="0" smtClean="0">
                <a:latin typeface="Times New Roman" pitchFamily="18" charset="0"/>
                <a:cs typeface="Times New Roman" pitchFamily="18" charset="0"/>
              </a:rPr>
              <a:t>&gt;&gt;</a:t>
            </a:r>
            <a:r>
              <a:rPr lang="en-US" sz="2800" dirty="0" err="1" smtClean="0">
                <a:latin typeface="Times New Roman" pitchFamily="18" charset="0"/>
                <a:cs typeface="Times New Roman" pitchFamily="18" charset="0"/>
              </a:rPr>
              <a:t>str.toLowerCase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3200" b="1" dirty="0" smtClean="0">
                <a:latin typeface="Times New Roman" pitchFamily="18" charset="0"/>
                <a:cs typeface="Times New Roman" pitchFamily="18" charset="0"/>
              </a:rPr>
              <a:t>Functional programming tools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a:lnSpc>
                <a:spcPct val="90000"/>
              </a:lnSpc>
            </a:pPr>
            <a:r>
              <a:rPr lang="en-US" sz="2400" b="1" dirty="0" smtClean="0">
                <a:latin typeface="Times New Roman" pitchFamily="18" charset="0"/>
                <a:cs typeface="Times New Roman" pitchFamily="18" charset="0"/>
              </a:rPr>
              <a:t>filter(</a:t>
            </a:r>
            <a:r>
              <a:rPr lang="en-US" sz="2400" b="1" i="1" dirty="0" smtClean="0">
                <a:latin typeface="Times New Roman" pitchFamily="18" charset="0"/>
                <a:cs typeface="Times New Roman" pitchFamily="18" charset="0"/>
              </a:rPr>
              <a:t>function, sequence</a:t>
            </a:r>
            <a:r>
              <a:rPr lang="en-US" sz="2400" b="1" dirty="0" smtClean="0">
                <a:latin typeface="Times New Roman" pitchFamily="18" charset="0"/>
                <a:cs typeface="Times New Roman" pitchFamily="18" charset="0"/>
              </a:rPr>
              <a:t>)</a:t>
            </a:r>
          </a:p>
          <a:p>
            <a:pPr lvl="1">
              <a:lnSpc>
                <a:spcPct val="90000"/>
              </a:lnSpc>
              <a:buFont typeface="Wingdings" pitchFamily="2" charset="2"/>
              <a:buNone/>
            </a:pPr>
            <a:r>
              <a:rPr lang="en-US" sz="2400" dirty="0" smtClean="0">
                <a:latin typeface="Times New Roman" pitchFamily="18" charset="0"/>
                <a:cs typeface="Times New Roman" pitchFamily="18" charset="0"/>
              </a:rPr>
              <a:t>def f(x): return x%2 != 0 and x%3 ==0</a:t>
            </a:r>
          </a:p>
          <a:p>
            <a:pPr lvl="1">
              <a:lnSpc>
                <a:spcPct val="90000"/>
              </a:lnSpc>
              <a:buFont typeface="Wingdings" pitchFamily="2" charset="2"/>
              <a:buNone/>
            </a:pPr>
            <a:r>
              <a:rPr lang="en-US" sz="2400" dirty="0" smtClean="0">
                <a:latin typeface="Times New Roman" pitchFamily="18" charset="0"/>
                <a:cs typeface="Times New Roman" pitchFamily="18" charset="0"/>
              </a:rPr>
              <a:t>filter(f, range(2,25))</a:t>
            </a:r>
          </a:p>
          <a:p>
            <a:pPr>
              <a:lnSpc>
                <a:spcPct val="90000"/>
              </a:lnSpc>
            </a:pPr>
            <a:r>
              <a:rPr lang="en-US" sz="2400" b="1" dirty="0" smtClean="0">
                <a:latin typeface="Times New Roman" pitchFamily="18" charset="0"/>
                <a:cs typeface="Times New Roman" pitchFamily="18" charset="0"/>
              </a:rPr>
              <a:t>map(</a:t>
            </a:r>
            <a:r>
              <a:rPr lang="en-US" sz="2400" b="1" i="1" dirty="0" smtClean="0">
                <a:latin typeface="Times New Roman" pitchFamily="18" charset="0"/>
                <a:cs typeface="Times New Roman" pitchFamily="18" charset="0"/>
              </a:rPr>
              <a:t>function, sequence)</a:t>
            </a:r>
          </a:p>
          <a:p>
            <a:pPr lvl="1">
              <a:lnSpc>
                <a:spcPct val="90000"/>
              </a:lnSpc>
            </a:pPr>
            <a:r>
              <a:rPr lang="en-US" sz="2400" dirty="0" smtClean="0">
                <a:latin typeface="Times New Roman" pitchFamily="18" charset="0"/>
                <a:cs typeface="Times New Roman" pitchFamily="18" charset="0"/>
              </a:rPr>
              <a:t>call function for each item</a:t>
            </a:r>
          </a:p>
          <a:p>
            <a:pPr lvl="1">
              <a:lnSpc>
                <a:spcPct val="90000"/>
              </a:lnSpc>
            </a:pPr>
            <a:r>
              <a:rPr lang="en-US" sz="2400" dirty="0" smtClean="0">
                <a:latin typeface="Times New Roman" pitchFamily="18" charset="0"/>
                <a:cs typeface="Times New Roman" pitchFamily="18" charset="0"/>
              </a:rPr>
              <a:t>return list of return values</a:t>
            </a:r>
          </a:p>
          <a:p>
            <a:pPr>
              <a:lnSpc>
                <a:spcPct val="90000"/>
              </a:lnSpc>
            </a:pPr>
            <a:r>
              <a:rPr lang="en-US" sz="2400" b="1" dirty="0" smtClean="0">
                <a:latin typeface="Times New Roman" pitchFamily="18" charset="0"/>
                <a:cs typeface="Times New Roman" pitchFamily="18" charset="0"/>
              </a:rPr>
              <a:t>reduce(</a:t>
            </a:r>
            <a:r>
              <a:rPr lang="en-US" sz="2400" b="1" i="1" dirty="0" smtClean="0">
                <a:latin typeface="Times New Roman" pitchFamily="18" charset="0"/>
                <a:cs typeface="Times New Roman" pitchFamily="18" charset="0"/>
              </a:rPr>
              <a:t>function, sequence</a:t>
            </a:r>
            <a:r>
              <a:rPr lang="en-US" sz="2400" b="1" dirty="0" smtClean="0">
                <a:latin typeface="Times New Roman" pitchFamily="18" charset="0"/>
                <a:cs typeface="Times New Roman" pitchFamily="18" charset="0"/>
              </a:rPr>
              <a:t>)</a:t>
            </a:r>
          </a:p>
          <a:p>
            <a:pPr lvl="1">
              <a:lnSpc>
                <a:spcPct val="90000"/>
              </a:lnSpc>
            </a:pPr>
            <a:r>
              <a:rPr lang="en-US" sz="2400" dirty="0" smtClean="0">
                <a:latin typeface="Times New Roman" pitchFamily="18" charset="0"/>
                <a:cs typeface="Times New Roman" pitchFamily="18" charset="0"/>
              </a:rPr>
              <a:t>return a single value</a:t>
            </a:r>
          </a:p>
          <a:p>
            <a:pPr lvl="1">
              <a:lnSpc>
                <a:spcPct val="90000"/>
              </a:lnSpc>
            </a:pPr>
            <a:r>
              <a:rPr lang="en-US" sz="2400" dirty="0" smtClean="0">
                <a:latin typeface="Times New Roman" pitchFamily="18" charset="0"/>
                <a:cs typeface="Times New Roman" pitchFamily="18" charset="0"/>
              </a:rPr>
              <a:t>call binary function on the first two items</a:t>
            </a:r>
          </a:p>
          <a:p>
            <a:pPr lvl="1">
              <a:lnSpc>
                <a:spcPct val="90000"/>
              </a:lnSpc>
            </a:pPr>
            <a:r>
              <a:rPr lang="en-US" sz="2400" dirty="0" smtClean="0">
                <a:latin typeface="Times New Roman" pitchFamily="18" charset="0"/>
                <a:cs typeface="Times New Roman" pitchFamily="18" charset="0"/>
              </a:rPr>
              <a:t>then on the result and next item</a:t>
            </a:r>
          </a:p>
          <a:p>
            <a:pPr lvl="1">
              <a:lnSpc>
                <a:spcPct val="90000"/>
              </a:lnSpc>
            </a:pPr>
            <a:r>
              <a:rPr lang="en-US" sz="2400" dirty="0" smtClean="0">
                <a:latin typeface="Times New Roman" pitchFamily="18" charset="0"/>
                <a:cs typeface="Times New Roman" pitchFamily="18" charset="0"/>
              </a:rPr>
              <a:t>iterate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anose="02020603050405020304" pitchFamily="18" charset="0"/>
                <a:cs typeface="Times New Roman" panose="02020603050405020304" pitchFamily="18" charset="0"/>
              </a:rPr>
              <a:t>Map() Function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map()</a:t>
            </a:r>
            <a:r>
              <a:rPr lang="en-US" dirty="0">
                <a:latin typeface="Times New Roman" panose="02020603050405020304" pitchFamily="18" charset="0"/>
                <a:cs typeface="Times New Roman" panose="02020603050405020304" pitchFamily="18" charset="0"/>
              </a:rPr>
              <a:t> function returns a map object(which is an iterator) of the results after applying the given function to each item of a given </a:t>
            </a:r>
            <a:r>
              <a:rPr lang="en-US" dirty="0" err="1">
                <a:latin typeface="Times New Roman" panose="02020603050405020304" pitchFamily="18" charset="0"/>
                <a:cs typeface="Times New Roman" panose="02020603050405020304" pitchFamily="18" charset="0"/>
              </a:rPr>
              <a:t>iterable</a:t>
            </a:r>
            <a:r>
              <a:rPr lang="en-US" dirty="0">
                <a:latin typeface="Times New Roman" panose="02020603050405020304" pitchFamily="18" charset="0"/>
                <a:cs typeface="Times New Roman" panose="02020603050405020304" pitchFamily="18" charset="0"/>
              </a:rPr>
              <a:t> (list, tuple etc</a:t>
            </a:r>
            <a:r>
              <a:rPr lang="en-US" dirty="0" smtClean="0">
                <a:latin typeface="Times New Roman" panose="02020603050405020304" pitchFamily="18" charset="0"/>
                <a:cs typeface="Times New Roman" panose="02020603050405020304" pitchFamily="18" charset="0"/>
              </a:rPr>
              <a:t>.)</a:t>
            </a:r>
          </a:p>
          <a:p>
            <a:endParaRPr lang="en-IN" dirty="0"/>
          </a:p>
        </p:txBody>
      </p:sp>
      <p:pic>
        <p:nvPicPr>
          <p:cNvPr id="4" name="Picture 3"/>
          <p:cNvPicPr>
            <a:picLocks noChangeAspect="1"/>
          </p:cNvPicPr>
          <p:nvPr/>
        </p:nvPicPr>
        <p:blipFill>
          <a:blip r:embed="rId2"/>
          <a:stretch>
            <a:fillRect/>
          </a:stretch>
        </p:blipFill>
        <p:spPr>
          <a:xfrm>
            <a:off x="152400" y="3797241"/>
            <a:ext cx="6725093" cy="2328922"/>
          </a:xfrm>
          <a:prstGeom prst="rect">
            <a:avLst/>
          </a:prstGeom>
        </p:spPr>
      </p:pic>
      <p:pic>
        <p:nvPicPr>
          <p:cNvPr id="5" name="Picture 4"/>
          <p:cNvPicPr>
            <a:picLocks noChangeAspect="1"/>
          </p:cNvPicPr>
          <p:nvPr/>
        </p:nvPicPr>
        <p:blipFill>
          <a:blip r:embed="rId3"/>
          <a:stretch>
            <a:fillRect/>
          </a:stretch>
        </p:blipFill>
        <p:spPr>
          <a:xfrm>
            <a:off x="5257800" y="6164596"/>
            <a:ext cx="3211560" cy="693404"/>
          </a:xfrm>
          <a:prstGeom prst="rect">
            <a:avLst/>
          </a:prstGeom>
        </p:spPr>
      </p:pic>
    </p:spTree>
    <p:extLst>
      <p:ext uri="{BB962C8B-B14F-4D97-AF65-F5344CB8AC3E}">
        <p14:creationId xmlns:p14="http://schemas.microsoft.com/office/powerpoint/2010/main" val="765236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IN" dirty="0" smtClean="0">
                <a:latin typeface="Times New Roman" panose="02020603050405020304" pitchFamily="18" charset="0"/>
                <a:cs typeface="Times New Roman" panose="02020603050405020304" pitchFamily="18" charset="0"/>
              </a:rPr>
              <a:t>Reduce() Function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762000"/>
            <a:ext cx="8686800" cy="5364163"/>
          </a:xfrm>
        </p:spPr>
        <p:txBody>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reduce(</a:t>
            </a:r>
            <a:r>
              <a:rPr lang="en-US" b="1" dirty="0" err="1">
                <a:latin typeface="Times New Roman" panose="02020603050405020304" pitchFamily="18" charset="0"/>
                <a:cs typeface="Times New Roman" panose="02020603050405020304" pitchFamily="18" charset="0"/>
              </a:rPr>
              <a:t>fun,seq</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function is used to</a:t>
            </a:r>
            <a:r>
              <a:rPr lang="en-US" b="1" dirty="0">
                <a:latin typeface="Times New Roman" panose="02020603050405020304" pitchFamily="18" charset="0"/>
                <a:cs typeface="Times New Roman" panose="02020603050405020304" pitchFamily="18" charset="0"/>
              </a:rPr>
              <a:t> apply a particular function passed in its argument to all of the list elements</a:t>
            </a:r>
            <a:r>
              <a:rPr lang="en-US" dirty="0">
                <a:latin typeface="Times New Roman" panose="02020603050405020304" pitchFamily="18" charset="0"/>
                <a:cs typeface="Times New Roman" panose="02020603050405020304" pitchFamily="18" charset="0"/>
              </a:rPr>
              <a:t> mentioned in the sequence passed along</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function is defined in “</a:t>
            </a:r>
            <a:r>
              <a:rPr lang="en-US" b="1" dirty="0" err="1">
                <a:latin typeface="Times New Roman" panose="02020603050405020304" pitchFamily="18" charset="0"/>
                <a:cs typeface="Times New Roman" panose="02020603050405020304" pitchFamily="18" charset="0"/>
              </a:rPr>
              <a:t>functools</a:t>
            </a:r>
            <a:r>
              <a:rPr lang="en-US" dirty="0">
                <a:latin typeface="Times New Roman" panose="02020603050405020304" pitchFamily="18" charset="0"/>
                <a:cs typeface="Times New Roman" panose="02020603050405020304" pitchFamily="18" charset="0"/>
              </a:rPr>
              <a:t>” module.</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4799" y="3429000"/>
            <a:ext cx="7200695" cy="3124200"/>
          </a:xfrm>
          <a:prstGeom prst="rect">
            <a:avLst/>
          </a:prstGeom>
        </p:spPr>
      </p:pic>
      <p:pic>
        <p:nvPicPr>
          <p:cNvPr id="5" name="Picture 4"/>
          <p:cNvPicPr>
            <a:picLocks noChangeAspect="1"/>
          </p:cNvPicPr>
          <p:nvPr/>
        </p:nvPicPr>
        <p:blipFill>
          <a:blip r:embed="rId3"/>
          <a:stretch>
            <a:fillRect/>
          </a:stretch>
        </p:blipFill>
        <p:spPr>
          <a:xfrm>
            <a:off x="3310196" y="3581400"/>
            <a:ext cx="5833804" cy="875071"/>
          </a:xfrm>
          <a:prstGeom prst="rect">
            <a:avLst/>
          </a:prstGeom>
        </p:spPr>
      </p:pic>
    </p:spTree>
    <p:extLst>
      <p:ext uri="{BB962C8B-B14F-4D97-AF65-F5344CB8AC3E}">
        <p14:creationId xmlns:p14="http://schemas.microsoft.com/office/powerpoint/2010/main" val="3462701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04800" y="274638"/>
            <a:ext cx="8547610" cy="4906962"/>
          </a:xfrm>
          <a:prstGeom prst="rect">
            <a:avLst/>
          </a:prstGeom>
        </p:spPr>
      </p:pic>
      <p:pic>
        <p:nvPicPr>
          <p:cNvPr id="5" name="Picture 4"/>
          <p:cNvPicPr>
            <a:picLocks noChangeAspect="1"/>
          </p:cNvPicPr>
          <p:nvPr/>
        </p:nvPicPr>
        <p:blipFill>
          <a:blip r:embed="rId3"/>
          <a:stretch>
            <a:fillRect/>
          </a:stretch>
        </p:blipFill>
        <p:spPr>
          <a:xfrm>
            <a:off x="489155" y="5432323"/>
            <a:ext cx="7698658" cy="1425677"/>
          </a:xfrm>
          <a:prstGeom prst="rect">
            <a:avLst/>
          </a:prstGeom>
        </p:spPr>
      </p:pic>
    </p:spTree>
    <p:extLst>
      <p:ext uri="{BB962C8B-B14F-4D97-AF65-F5344CB8AC3E}">
        <p14:creationId xmlns:p14="http://schemas.microsoft.com/office/powerpoint/2010/main" val="1981226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IN" dirty="0" smtClean="0">
                <a:latin typeface="Times New Roman" panose="02020603050405020304" pitchFamily="18" charset="0"/>
                <a:cs typeface="Times New Roman" panose="02020603050405020304" pitchFamily="18" charset="0"/>
              </a:rPr>
              <a:t>Filter() Function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8200"/>
            <a:ext cx="8229600" cy="4525963"/>
          </a:xfrm>
        </p:spPr>
        <p:txBody>
          <a:bodyPr/>
          <a:lstStyle/>
          <a:p>
            <a:r>
              <a:rPr lang="en-US" dirty="0">
                <a:latin typeface="Times New Roman" panose="02020603050405020304" pitchFamily="18" charset="0"/>
                <a:cs typeface="Times New Roman" panose="02020603050405020304" pitchFamily="18" charset="0"/>
              </a:rPr>
              <a:t>The filter() method filters the given sequence with the help of a function that tests each element in the sequence to be true or not.</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5679" y="2362200"/>
            <a:ext cx="7047969" cy="4495800"/>
          </a:xfrm>
          <a:prstGeom prst="rect">
            <a:avLst/>
          </a:prstGeom>
        </p:spPr>
      </p:pic>
      <p:pic>
        <p:nvPicPr>
          <p:cNvPr id="5" name="Picture 4"/>
          <p:cNvPicPr>
            <a:picLocks noChangeAspect="1"/>
          </p:cNvPicPr>
          <p:nvPr/>
        </p:nvPicPr>
        <p:blipFill>
          <a:blip r:embed="rId3"/>
          <a:stretch>
            <a:fillRect/>
          </a:stretch>
        </p:blipFill>
        <p:spPr>
          <a:xfrm>
            <a:off x="5294653" y="2231994"/>
            <a:ext cx="3849347" cy="1966975"/>
          </a:xfrm>
          <a:prstGeom prst="rect">
            <a:avLst/>
          </a:prstGeom>
        </p:spPr>
      </p:pic>
    </p:spTree>
    <p:extLst>
      <p:ext uri="{BB962C8B-B14F-4D97-AF65-F5344CB8AC3E}">
        <p14:creationId xmlns:p14="http://schemas.microsoft.com/office/powerpoint/2010/main" val="3680400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Advantages</a:t>
            </a:r>
            <a:endParaRPr lang="en-US" sz="3200" b="1" dirty="0">
              <a:latin typeface="Times New Roman" pitchFamily="18" charset="0"/>
              <a:cs typeface="Times New Roman" pitchFamily="18" charset="0"/>
            </a:endParaRPr>
          </a:p>
        </p:txBody>
      </p:sp>
      <p:sp>
        <p:nvSpPr>
          <p:cNvPr id="8" name="Content Placeholder 7"/>
          <p:cNvSpPr>
            <a:spLocks noGrp="1"/>
          </p:cNvSpPr>
          <p:nvPr>
            <p:ph idx="1"/>
          </p:nvPr>
        </p:nvSpPr>
        <p:spPr/>
        <p:txBody>
          <a:bodyPr>
            <a:normAutofit/>
          </a:bodyPr>
          <a:lstStyle/>
          <a:p>
            <a:r>
              <a:rPr lang="en-US" sz="2400" dirty="0" smtClean="0">
                <a:latin typeface="Times New Roman" pitchFamily="18" charset="0"/>
                <a:cs typeface="Times New Roman" pitchFamily="18" charset="0"/>
              </a:rPr>
              <a:t>Allows you to avoid confusing problems and errors in the code</a:t>
            </a:r>
          </a:p>
          <a:p>
            <a:r>
              <a:rPr lang="en-US" sz="2400" dirty="0" smtClean="0">
                <a:latin typeface="Times New Roman" pitchFamily="18" charset="0"/>
                <a:cs typeface="Times New Roman" pitchFamily="18" charset="0"/>
              </a:rPr>
              <a:t>Easier to test and execute Unit testing and debug FP Code.</a:t>
            </a:r>
          </a:p>
          <a:p>
            <a:r>
              <a:rPr lang="en-US" sz="2400" dirty="0" smtClean="0">
                <a:latin typeface="Times New Roman" pitchFamily="18" charset="0"/>
                <a:cs typeface="Times New Roman" pitchFamily="18" charset="0"/>
              </a:rPr>
              <a:t>Parallel processing and concurrency</a:t>
            </a:r>
          </a:p>
          <a:p>
            <a:r>
              <a:rPr lang="en-US" sz="2400" dirty="0" smtClean="0">
                <a:latin typeface="Times New Roman" pitchFamily="18" charset="0"/>
                <a:cs typeface="Times New Roman" pitchFamily="18" charset="0"/>
              </a:rPr>
              <a:t>Hot code deployment and fault tolerance</a:t>
            </a:r>
          </a:p>
          <a:p>
            <a:r>
              <a:rPr lang="en-US" sz="2400" dirty="0" smtClean="0">
                <a:latin typeface="Times New Roman" pitchFamily="18" charset="0"/>
                <a:cs typeface="Times New Roman" pitchFamily="18" charset="0"/>
              </a:rPr>
              <a:t>Offers better modularity with a shorter code</a:t>
            </a:r>
          </a:p>
          <a:p>
            <a:r>
              <a:rPr lang="en-US" sz="2400" dirty="0" smtClean="0">
                <a:latin typeface="Times New Roman" pitchFamily="18" charset="0"/>
                <a:cs typeface="Times New Roman" pitchFamily="18" charset="0"/>
              </a:rPr>
              <a:t>Increased productivity of the developer</a:t>
            </a:r>
          </a:p>
          <a:p>
            <a:r>
              <a:rPr lang="en-US" sz="2400" dirty="0" smtClean="0">
                <a:latin typeface="Times New Roman" pitchFamily="18" charset="0"/>
                <a:cs typeface="Times New Roman" pitchFamily="18" charset="0"/>
              </a:rPr>
              <a:t>Supports Nested Functions</a:t>
            </a:r>
          </a:p>
          <a:p>
            <a:r>
              <a:rPr lang="en-US" sz="2400" dirty="0" smtClean="0">
                <a:latin typeface="Times New Roman" pitchFamily="18" charset="0"/>
                <a:cs typeface="Times New Roman" pitchFamily="18" charset="0"/>
              </a:rPr>
              <a:t>Functional Constructs like Lazy Map &amp; Lists, etc.</a:t>
            </a:r>
          </a:p>
          <a:p>
            <a:r>
              <a:rPr lang="en-US" sz="2400" dirty="0" smtClean="0">
                <a:latin typeface="Times New Roman" pitchFamily="18" charset="0"/>
                <a:cs typeface="Times New Roman" pitchFamily="18" charset="0"/>
              </a:rPr>
              <a:t>Allows effective use of Lambda Calculus</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200" b="1" dirty="0" smtClean="0">
                <a:latin typeface="Times New Roman" pitchFamily="18" charset="0"/>
                <a:cs typeface="Times New Roman" pitchFamily="18" charset="0"/>
              </a:rPr>
              <a:t>Disadvantages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839200" cy="4906963"/>
          </a:xfrm>
        </p:spPr>
        <p:txBody>
          <a:bodyPr>
            <a:normAutofit fontScale="85000" lnSpcReduction="10000"/>
          </a:bodyPr>
          <a:lstStyle/>
          <a:p>
            <a:r>
              <a:rPr lang="en-US" sz="3300" dirty="0" smtClean="0">
                <a:latin typeface="Times New Roman" pitchFamily="18" charset="0"/>
                <a:cs typeface="Times New Roman" pitchFamily="18" charset="0"/>
              </a:rPr>
              <a:t>Perhaps less efficiency</a:t>
            </a:r>
          </a:p>
          <a:p>
            <a:r>
              <a:rPr lang="en-US" sz="3300" dirty="0" smtClean="0">
                <a:latin typeface="Times New Roman" pitchFamily="18" charset="0"/>
                <a:cs typeface="Times New Roman" pitchFamily="18" charset="0"/>
              </a:rPr>
              <a:t>Problems involving many variables or a lot of sequential activity are sometimes easier to handle imperatively</a:t>
            </a:r>
          </a:p>
          <a:p>
            <a:r>
              <a:rPr lang="en-US" sz="3300" dirty="0" smtClean="0">
                <a:latin typeface="Times New Roman" pitchFamily="18" charset="0"/>
                <a:cs typeface="Times New Roman" pitchFamily="18" charset="0"/>
              </a:rPr>
              <a:t>Functional programming paradigm is not easy, so it is difficult to understand for the beginner</a:t>
            </a:r>
          </a:p>
          <a:p>
            <a:r>
              <a:rPr lang="en-US" sz="3300" dirty="0" smtClean="0">
                <a:latin typeface="Times New Roman" pitchFamily="18" charset="0"/>
                <a:cs typeface="Times New Roman" pitchFamily="18" charset="0"/>
              </a:rPr>
              <a:t>Hard to maintain as many objects evolve during the coding</a:t>
            </a:r>
          </a:p>
          <a:p>
            <a:r>
              <a:rPr lang="en-US" sz="3300" dirty="0" smtClean="0">
                <a:latin typeface="Times New Roman" pitchFamily="18" charset="0"/>
                <a:cs typeface="Times New Roman" pitchFamily="18" charset="0"/>
              </a:rPr>
              <a:t>Needs lots of mocking and extensive environmental setup</a:t>
            </a:r>
          </a:p>
          <a:p>
            <a:r>
              <a:rPr lang="en-US" sz="3300" dirty="0" smtClean="0">
                <a:latin typeface="Times New Roman" pitchFamily="18" charset="0"/>
                <a:cs typeface="Times New Roman" pitchFamily="18" charset="0"/>
              </a:rPr>
              <a:t>Re-use is very complicated and needs constantly refactoring</a:t>
            </a:r>
          </a:p>
          <a:p>
            <a:r>
              <a:rPr lang="en-US" sz="3300" dirty="0" smtClean="0">
                <a:latin typeface="Times New Roman" pitchFamily="18" charset="0"/>
                <a:cs typeface="Times New Roman" pitchFamily="18" charset="0"/>
              </a:rPr>
              <a:t>Objects may not represent the problem correctly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200" b="1" dirty="0" smtClean="0">
                <a:latin typeface="Times New Roman" pitchFamily="18" charset="0"/>
                <a:cs typeface="Times New Roman" pitchFamily="18" charset="0"/>
              </a:rPr>
              <a:t>Functional Programming Paradigm ( TF1)</a:t>
            </a:r>
            <a:br>
              <a:rPr lang="en-US" sz="3200" b="1" dirty="0" smtClean="0">
                <a:latin typeface="Times New Roman" pitchFamily="18" charset="0"/>
                <a:cs typeface="Times New Roman" pitchFamily="18" charset="0"/>
              </a:rPr>
            </a:br>
            <a:endParaRPr lang="en-US" sz="3200" b="1" dirty="0"/>
          </a:p>
        </p:txBody>
      </p:sp>
      <p:sp>
        <p:nvSpPr>
          <p:cNvPr id="3" name="Content Placeholder 2"/>
          <p:cNvSpPr>
            <a:spLocks noGrp="1"/>
          </p:cNvSpPr>
          <p:nvPr>
            <p:ph idx="1"/>
          </p:nvPr>
        </p:nvSpPr>
        <p:spPr>
          <a:xfrm>
            <a:off x="457200" y="1600200"/>
            <a:ext cx="8686800" cy="4525963"/>
          </a:xfrm>
        </p:spPr>
        <p:txBody>
          <a:bodyPr/>
          <a:lstStyle/>
          <a:p>
            <a:pPr>
              <a:buNone/>
            </a:pPr>
            <a:r>
              <a:rPr lang="en-US" sz="2400" b="1" dirty="0" smtClean="0">
                <a:latin typeface="Times New Roman" pitchFamily="18" charset="0"/>
                <a:cs typeface="Times New Roman" pitchFamily="18" charset="0"/>
              </a:rPr>
              <a:t>Definition</a:t>
            </a:r>
          </a:p>
          <a:p>
            <a:r>
              <a:rPr lang="en-US" sz="2400" dirty="0" smtClean="0">
                <a:latin typeface="Times New Roman" pitchFamily="18" charset="0"/>
                <a:cs typeface="Times New Roman" pitchFamily="18" charset="0"/>
              </a:rPr>
              <a:t>Mainly treat </a:t>
            </a:r>
            <a:r>
              <a:rPr lang="en-US" sz="2400" b="1" dirty="0" smtClean="0">
                <a:latin typeface="Times New Roman" pitchFamily="18" charset="0"/>
                <a:cs typeface="Times New Roman" pitchFamily="18" charset="0"/>
              </a:rPr>
              <a:t>computation to evaluate mathematical Functions</a:t>
            </a:r>
          </a:p>
          <a:p>
            <a:r>
              <a:rPr lang="en-US" sz="2400" dirty="0">
                <a:latin typeface="Times New Roman" pitchFamily="18" charset="0"/>
                <a:cs typeface="Times New Roman" pitchFamily="18" charset="0"/>
              </a:rPr>
              <a:t>A</a:t>
            </a:r>
            <a:r>
              <a:rPr lang="en-US" sz="2400" dirty="0" smtClean="0">
                <a:latin typeface="Times New Roman" pitchFamily="18" charset="0"/>
                <a:cs typeface="Times New Roman" pitchFamily="18" charset="0"/>
              </a:rPr>
              <a:t>voids changing-state and mutable data</a:t>
            </a:r>
          </a:p>
          <a:p>
            <a:r>
              <a:rPr lang="en-US" sz="2400" dirty="0" smtClean="0">
                <a:latin typeface="Times New Roman" pitchFamily="18" charset="0"/>
                <a:cs typeface="Times New Roman" pitchFamily="18" charset="0"/>
              </a:rPr>
              <a:t>Called as </a:t>
            </a:r>
            <a:r>
              <a:rPr lang="en-US" sz="2400" b="1" dirty="0" smtClean="0">
                <a:latin typeface="Times New Roman" pitchFamily="18" charset="0"/>
                <a:cs typeface="Times New Roman" pitchFamily="18" charset="0"/>
              </a:rPr>
              <a:t>declarative programming </a:t>
            </a:r>
            <a:r>
              <a:rPr lang="en-US" sz="2400" dirty="0" smtClean="0">
                <a:latin typeface="Times New Roman" pitchFamily="18" charset="0"/>
                <a:cs typeface="Times New Roman" pitchFamily="18" charset="0"/>
              </a:rPr>
              <a:t>paradigm</a:t>
            </a:r>
          </a:p>
          <a:p>
            <a:r>
              <a:rPr lang="en-US" sz="2400" dirty="0" smtClean="0">
                <a:latin typeface="Times New Roman" pitchFamily="18" charset="0"/>
                <a:cs typeface="Times New Roman" pitchFamily="18" charset="0"/>
              </a:rPr>
              <a:t>Output depends on argument passing</a:t>
            </a:r>
          </a:p>
          <a:p>
            <a:r>
              <a:rPr lang="en-US" sz="2400" dirty="0" smtClean="0">
                <a:latin typeface="Times New Roman" pitchFamily="18" charset="0"/>
                <a:cs typeface="Times New Roman" pitchFamily="18" charset="0"/>
              </a:rPr>
              <a:t>Calling same function several times with same values produces same result </a:t>
            </a:r>
          </a:p>
          <a:p>
            <a:r>
              <a:rPr lang="en-US" sz="2400" dirty="0" smtClean="0">
                <a:latin typeface="Times New Roman" pitchFamily="18" charset="0"/>
                <a:cs typeface="Times New Roman" pitchFamily="18" charset="0"/>
              </a:rPr>
              <a:t>Uses expressions or declarations rather than statements as in imperative languages</a:t>
            </a:r>
          </a:p>
          <a:p>
            <a:endParaRPr lang="en-US" sz="2400" dirty="0" smtClean="0">
              <a:latin typeface="Times New Roman" pitchFamily="18" charset="0"/>
              <a:cs typeface="Times New Roman" pitchFamily="18" charset="0"/>
            </a:endParaRPr>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Concepts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views all subprograms as </a:t>
            </a:r>
            <a:r>
              <a:rPr lang="en-US" sz="2400" b="1" dirty="0" smtClean="0">
                <a:latin typeface="Times New Roman" pitchFamily="18" charset="0"/>
                <a:cs typeface="Times New Roman" pitchFamily="18" charset="0"/>
              </a:rPr>
              <a:t>functions</a:t>
            </a:r>
            <a:r>
              <a:rPr lang="en-US" sz="2400" dirty="0" smtClean="0">
                <a:latin typeface="Times New Roman" pitchFamily="18" charset="0"/>
                <a:cs typeface="Times New Roman" pitchFamily="18" charset="0"/>
              </a:rPr>
              <a:t> in the mathematical sense</a:t>
            </a:r>
          </a:p>
          <a:p>
            <a:r>
              <a:rPr lang="en-US" sz="2400" dirty="0" smtClean="0">
                <a:latin typeface="Times New Roman" pitchFamily="18" charset="0"/>
                <a:cs typeface="Times New Roman" pitchFamily="18" charset="0"/>
              </a:rPr>
              <a:t>Take in arguments and return a single solution.</a:t>
            </a:r>
          </a:p>
          <a:p>
            <a:r>
              <a:rPr lang="en-US" sz="2400" dirty="0" smtClean="0">
                <a:latin typeface="Times New Roman" pitchFamily="18" charset="0"/>
                <a:cs typeface="Times New Roman" pitchFamily="18" charset="0"/>
              </a:rPr>
              <a:t>Solution returned is based entirely on input, and the time at which a function is called has no relevance. </a:t>
            </a:r>
          </a:p>
          <a:p>
            <a:r>
              <a:rPr lang="en-US" sz="2400" dirty="0" smtClean="0">
                <a:latin typeface="Times New Roman" pitchFamily="18" charset="0"/>
                <a:cs typeface="Times New Roman" pitchFamily="18" charset="0"/>
              </a:rPr>
              <a:t>The computational model is therefore one of function application and reduction.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latin typeface="Times New Roman" pitchFamily="18" charset="0"/>
                <a:cs typeface="Times New Roman" pitchFamily="18" charset="0"/>
              </a:rPr>
              <a:t>Characteristics of Functional Programming</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686800" cy="5059363"/>
          </a:xfrm>
        </p:spPr>
        <p:txBody>
          <a:bodyPr>
            <a:normAutofit/>
          </a:bodyPr>
          <a:lstStyle/>
          <a:p>
            <a:r>
              <a:rPr lang="en-US" sz="2600" dirty="0" smtClean="0">
                <a:latin typeface="Times New Roman" pitchFamily="18" charset="0"/>
                <a:cs typeface="Times New Roman" pitchFamily="18" charset="0"/>
              </a:rPr>
              <a:t>Functional programming method focuses on </a:t>
            </a:r>
            <a:r>
              <a:rPr lang="en-US" sz="2600" b="1" dirty="0" smtClean="0">
                <a:solidFill>
                  <a:srgbClr val="FF0000"/>
                </a:solidFill>
                <a:latin typeface="Times New Roman" pitchFamily="18" charset="0"/>
                <a:cs typeface="Times New Roman" pitchFamily="18" charset="0"/>
              </a:rPr>
              <a:t>results, not the process</a:t>
            </a:r>
          </a:p>
          <a:p>
            <a:r>
              <a:rPr lang="en-US" sz="2600" dirty="0" smtClean="0">
                <a:latin typeface="Times New Roman" pitchFamily="18" charset="0"/>
                <a:cs typeface="Times New Roman" pitchFamily="18" charset="0"/>
              </a:rPr>
              <a:t>Emphasis is on what is to be computed</a:t>
            </a:r>
          </a:p>
          <a:p>
            <a:r>
              <a:rPr lang="en-US" sz="2600" dirty="0" smtClean="0">
                <a:latin typeface="Times New Roman" pitchFamily="18" charset="0"/>
                <a:cs typeface="Times New Roman" pitchFamily="18" charset="0"/>
              </a:rPr>
              <a:t>Data is immutable</a:t>
            </a:r>
          </a:p>
          <a:p>
            <a:r>
              <a:rPr lang="en-US" sz="2600" dirty="0" smtClean="0">
                <a:latin typeface="Times New Roman" pitchFamily="18" charset="0"/>
                <a:cs typeface="Times New Roman" pitchFamily="18" charset="0"/>
              </a:rPr>
              <a:t>Functional programming Decompose the problem into 'functions</a:t>
            </a:r>
          </a:p>
          <a:p>
            <a:r>
              <a:rPr lang="en-US" sz="2600" dirty="0" smtClean="0">
                <a:latin typeface="Times New Roman" pitchFamily="18" charset="0"/>
                <a:cs typeface="Times New Roman" pitchFamily="18" charset="0"/>
              </a:rPr>
              <a:t>It is built on the concept of mathematical functions which uses </a:t>
            </a:r>
            <a:r>
              <a:rPr lang="en-US" sz="2600" b="1" dirty="0" smtClean="0">
                <a:solidFill>
                  <a:srgbClr val="FF0000"/>
                </a:solidFill>
                <a:latin typeface="Times New Roman" pitchFamily="18" charset="0"/>
                <a:cs typeface="Times New Roman" pitchFamily="18" charset="0"/>
              </a:rPr>
              <a:t>conditional expressions and recursion </a:t>
            </a:r>
            <a:r>
              <a:rPr lang="en-US" sz="2600" dirty="0" smtClean="0">
                <a:latin typeface="Times New Roman" pitchFamily="18" charset="0"/>
                <a:cs typeface="Times New Roman" pitchFamily="18" charset="0"/>
              </a:rPr>
              <a:t>to do perform the calculation</a:t>
            </a:r>
          </a:p>
          <a:p>
            <a:r>
              <a:rPr lang="en-US" sz="2600" dirty="0" smtClean="0">
                <a:latin typeface="Times New Roman" pitchFamily="18" charset="0"/>
                <a:cs typeface="Times New Roman" pitchFamily="18" charset="0"/>
              </a:rPr>
              <a:t>It </a:t>
            </a:r>
            <a:r>
              <a:rPr lang="en-US" sz="2600" b="1" dirty="0" smtClean="0">
                <a:solidFill>
                  <a:srgbClr val="FF0000"/>
                </a:solidFill>
                <a:latin typeface="Times New Roman" pitchFamily="18" charset="0"/>
                <a:cs typeface="Times New Roman" pitchFamily="18" charset="0"/>
              </a:rPr>
              <a:t>does not support iteration </a:t>
            </a:r>
            <a:r>
              <a:rPr lang="en-US" sz="2600" dirty="0" smtClean="0">
                <a:latin typeface="Times New Roman" pitchFamily="18" charset="0"/>
                <a:cs typeface="Times New Roman" pitchFamily="18" charset="0"/>
              </a:rPr>
              <a:t>like loop statements and conditional statements like If-Else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Real Time applications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Database processing</a:t>
            </a:r>
          </a:p>
          <a:p>
            <a:r>
              <a:rPr lang="en-US" sz="2800" dirty="0" smtClean="0">
                <a:latin typeface="Times New Roman" pitchFamily="18" charset="0"/>
                <a:cs typeface="Times New Roman" pitchFamily="18" charset="0"/>
              </a:rPr>
              <a:t>Financial modeling</a:t>
            </a:r>
          </a:p>
          <a:p>
            <a:r>
              <a:rPr lang="en-US" sz="2800" dirty="0" smtClean="0">
                <a:latin typeface="Times New Roman" pitchFamily="18" charset="0"/>
                <a:cs typeface="Times New Roman" pitchFamily="18" charset="0"/>
              </a:rPr>
              <a:t>Statistical analysis and</a:t>
            </a:r>
          </a:p>
          <a:p>
            <a:r>
              <a:rPr lang="en-US" sz="2800" dirty="0" smtClean="0">
                <a:latin typeface="Times New Roman" pitchFamily="18" charset="0"/>
                <a:cs typeface="Times New Roman" pitchFamily="18" charset="0"/>
              </a:rPr>
              <a:t>Bio-informatics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Functional Programming Languages</a:t>
            </a:r>
            <a:br>
              <a:rPr lang="en-US" sz="3600" b="1"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Haskell</a:t>
            </a:r>
          </a:p>
          <a:p>
            <a:r>
              <a:rPr lang="en-US" dirty="0" smtClean="0">
                <a:latin typeface="Times New Roman" pitchFamily="18" charset="0"/>
                <a:cs typeface="Times New Roman" pitchFamily="18" charset="0"/>
              </a:rPr>
              <a:t>SML</a:t>
            </a:r>
          </a:p>
          <a:p>
            <a:r>
              <a:rPr lang="en-US" dirty="0" err="1" smtClean="0">
                <a:latin typeface="Times New Roman" pitchFamily="18" charset="0"/>
                <a:cs typeface="Times New Roman" pitchFamily="18" charset="0"/>
              </a:rPr>
              <a:t>Clojure</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Scala</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Erlang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Clean</a:t>
            </a:r>
          </a:p>
          <a:p>
            <a:r>
              <a:rPr lang="en-US" dirty="0" smtClean="0">
                <a:latin typeface="Times New Roman" pitchFamily="18" charset="0"/>
                <a:cs typeface="Times New Roman" pitchFamily="18" charset="0"/>
              </a:rPr>
              <a:t>F#</a:t>
            </a:r>
          </a:p>
          <a:p>
            <a:r>
              <a:rPr lang="en-US" dirty="0" smtClean="0">
                <a:latin typeface="Times New Roman" pitchFamily="18" charset="0"/>
                <a:cs typeface="Times New Roman" pitchFamily="18" charset="0"/>
              </a:rPr>
              <a:t>ML/</a:t>
            </a:r>
            <a:r>
              <a:rPr lang="en-US" dirty="0" err="1" smtClean="0">
                <a:latin typeface="Times New Roman" pitchFamily="18" charset="0"/>
                <a:cs typeface="Times New Roman" pitchFamily="18" charset="0"/>
              </a:rPr>
              <a:t>OCaml</a:t>
            </a:r>
            <a:r>
              <a:rPr lang="en-US" dirty="0" smtClean="0">
                <a:latin typeface="Times New Roman" pitchFamily="18" charset="0"/>
                <a:cs typeface="Times New Roman" pitchFamily="18" charset="0"/>
              </a:rPr>
              <a:t> Lisp / Scheme</a:t>
            </a:r>
          </a:p>
          <a:p>
            <a:r>
              <a:rPr lang="en-US" dirty="0" smtClean="0">
                <a:latin typeface="Times New Roman" pitchFamily="18" charset="0"/>
                <a:cs typeface="Times New Roman" pitchFamily="18" charset="0"/>
              </a:rPr>
              <a:t>XSLT</a:t>
            </a:r>
          </a:p>
          <a:p>
            <a:r>
              <a:rPr lang="en-US" dirty="0" smtClean="0">
                <a:latin typeface="Times New Roman" pitchFamily="18" charset="0"/>
                <a:cs typeface="Times New Roman" pitchFamily="18" charset="0"/>
              </a:rPr>
              <a:t>SQL</a:t>
            </a:r>
          </a:p>
          <a:p>
            <a:r>
              <a:rPr lang="en-US" dirty="0" err="1" smtClean="0">
                <a:latin typeface="Times New Roman" pitchFamily="18" charset="0"/>
                <a:cs typeface="Times New Roman" pitchFamily="18" charset="0"/>
              </a:rPr>
              <a:t>Mathematica</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3200" b="1" dirty="0" smtClean="0">
                <a:latin typeface="Times New Roman" pitchFamily="18" charset="0"/>
                <a:cs typeface="Times New Roman" pitchFamily="18" charset="0"/>
              </a:rPr>
              <a:t>Functional Vs  Procedural</a:t>
            </a:r>
            <a:endParaRPr lang="en-US" sz="32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4302148"/>
              </p:ext>
            </p:extLst>
          </p:nvPr>
        </p:nvGraphicFramePr>
        <p:xfrm>
          <a:off x="0" y="457199"/>
          <a:ext cx="9144000" cy="6371952"/>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497573">
                <a:tc>
                  <a:txBody>
                    <a:bodyPr/>
                    <a:lstStyle/>
                    <a:p>
                      <a:r>
                        <a:rPr lang="en-US" sz="1800" b="1" dirty="0" err="1" smtClean="0">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txBody>
                  <a:tcPr/>
                </a:tc>
                <a:tc>
                  <a:txBody>
                    <a:bodyPr/>
                    <a:lstStyle/>
                    <a:p>
                      <a:r>
                        <a:rPr lang="en-US" sz="1800" b="1" dirty="0" smtClean="0">
                          <a:latin typeface="Times New Roman" pitchFamily="18" charset="0"/>
                          <a:cs typeface="Times New Roman" pitchFamily="18" charset="0"/>
                        </a:rPr>
                        <a:t>Functional Paradigms</a:t>
                      </a:r>
                      <a:endParaRPr lang="en-US" sz="1800" b="1" dirty="0">
                        <a:latin typeface="Times New Roman" pitchFamily="18" charset="0"/>
                        <a:cs typeface="Times New Roman" pitchFamily="18" charset="0"/>
                      </a:endParaRPr>
                    </a:p>
                  </a:txBody>
                  <a:tcPr/>
                </a:tc>
                <a:tc>
                  <a:txBody>
                    <a:bodyPr/>
                    <a:lstStyle/>
                    <a:p>
                      <a:r>
                        <a:rPr lang="en-US" sz="1800" b="1" dirty="0" smtClean="0">
                          <a:latin typeface="Times New Roman" pitchFamily="18" charset="0"/>
                          <a:cs typeface="Times New Roman" pitchFamily="18" charset="0"/>
                        </a:rPr>
                        <a:t>Procedural Paradigm</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026428">
                <a:tc>
                  <a:txBody>
                    <a:bodyPr/>
                    <a:lstStyle/>
                    <a:p>
                      <a:r>
                        <a:rPr lang="en-US" sz="1800" b="1" dirty="0" smtClean="0">
                          <a:latin typeface="Times New Roman" pitchFamily="18" charset="0"/>
                          <a:cs typeface="Times New Roman" pitchFamily="18" charset="0"/>
                        </a:rPr>
                        <a:t>1</a:t>
                      </a:r>
                      <a:endParaRPr lang="en-US" sz="18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Times New Roman" pitchFamily="18" charset="0"/>
                          <a:ea typeface="+mn-ea"/>
                          <a:cs typeface="Times New Roman" pitchFamily="18" charset="0"/>
                        </a:rPr>
                        <a:t>Treats </a:t>
                      </a:r>
                      <a:r>
                        <a:rPr lang="en-US" sz="1800" b="0" i="0" u="none" strike="noStrike" kern="1200" dirty="0" smtClean="0">
                          <a:solidFill>
                            <a:schemeClr val="tx1"/>
                          </a:solidFill>
                          <a:latin typeface="Times New Roman" pitchFamily="18" charset="0"/>
                          <a:ea typeface="+mn-ea"/>
                          <a:cs typeface="Times New Roman" pitchFamily="18" charset="0"/>
                        </a:rPr>
                        <a:t>computation</a:t>
                      </a:r>
                      <a:r>
                        <a:rPr lang="en-US" sz="1800" b="0" i="0" kern="1200" dirty="0" smtClean="0">
                          <a:solidFill>
                            <a:schemeClr val="tx1"/>
                          </a:solidFill>
                          <a:latin typeface="Times New Roman" pitchFamily="18" charset="0"/>
                          <a:ea typeface="+mn-ea"/>
                          <a:cs typeface="Times New Roman" pitchFamily="18" charset="0"/>
                        </a:rPr>
                        <a:t> as the evaluation of </a:t>
                      </a:r>
                      <a:r>
                        <a:rPr lang="en-US" sz="1800" b="0" i="0" u="none" strike="noStrike" kern="1200" dirty="0" smtClean="0">
                          <a:solidFill>
                            <a:schemeClr val="tx1"/>
                          </a:solidFill>
                          <a:latin typeface="Times New Roman" pitchFamily="18" charset="0"/>
                          <a:ea typeface="+mn-ea"/>
                          <a:cs typeface="Times New Roman" pitchFamily="18" charset="0"/>
                        </a:rPr>
                        <a:t>mathematical functions</a:t>
                      </a:r>
                      <a:r>
                        <a:rPr lang="en-US" sz="1800" b="0" i="0" kern="1200" dirty="0" smtClean="0">
                          <a:solidFill>
                            <a:schemeClr val="tx1"/>
                          </a:solidFill>
                          <a:latin typeface="Times New Roman" pitchFamily="18" charset="0"/>
                          <a:ea typeface="+mn-ea"/>
                          <a:cs typeface="Times New Roman" pitchFamily="18" charset="0"/>
                        </a:rPr>
                        <a:t> avoiding </a:t>
                      </a:r>
                      <a:r>
                        <a:rPr lang="en-US" sz="1800" b="0" i="0" u="none" strike="noStrike" kern="1200" dirty="0" smtClean="0">
                          <a:solidFill>
                            <a:schemeClr val="tx1"/>
                          </a:solidFill>
                          <a:latin typeface="Times New Roman" pitchFamily="18" charset="0"/>
                          <a:ea typeface="+mn-ea"/>
                          <a:cs typeface="Times New Roman" pitchFamily="18" charset="0"/>
                        </a:rPr>
                        <a:t>state</a:t>
                      </a:r>
                      <a:r>
                        <a:rPr lang="en-US" sz="1800" b="0" i="0" kern="1200" dirty="0" smtClean="0">
                          <a:solidFill>
                            <a:schemeClr val="tx1"/>
                          </a:solidFill>
                          <a:latin typeface="Times New Roman" pitchFamily="18" charset="0"/>
                          <a:ea typeface="+mn-ea"/>
                          <a:cs typeface="Times New Roman" pitchFamily="18" charset="0"/>
                        </a:rPr>
                        <a:t> and </a:t>
                      </a:r>
                      <a:r>
                        <a:rPr lang="en-US" sz="1800" b="0" i="0" u="none" strike="noStrike" kern="1200" dirty="0" smtClean="0">
                          <a:solidFill>
                            <a:schemeClr val="tx1"/>
                          </a:solidFill>
                          <a:latin typeface="Times New Roman" pitchFamily="18" charset="0"/>
                          <a:ea typeface="+mn-ea"/>
                          <a:cs typeface="Times New Roman" pitchFamily="18" charset="0"/>
                        </a:rPr>
                        <a:t>mutable</a:t>
                      </a:r>
                      <a:r>
                        <a:rPr lang="en-US" sz="1800" b="0" i="0" kern="1200" dirty="0" smtClean="0">
                          <a:solidFill>
                            <a:schemeClr val="tx1"/>
                          </a:solidFill>
                          <a:latin typeface="Times New Roman" pitchFamily="18" charset="0"/>
                          <a:ea typeface="+mn-ea"/>
                          <a:cs typeface="Times New Roman" pitchFamily="18" charset="0"/>
                        </a:rPr>
                        <a:t> data</a:t>
                      </a:r>
                      <a:endParaRPr lang="en-US" sz="1800" b="1" dirty="0" smtClean="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Derived from structured programming, based on the concept of </a:t>
                      </a:r>
                      <a:r>
                        <a:rPr lang="en-US" sz="1800" b="0" i="0" u="none" strike="noStrike" kern="1200" dirty="0" smtClean="0">
                          <a:solidFill>
                            <a:schemeClr val="tx1"/>
                          </a:solidFill>
                          <a:latin typeface="Times New Roman" pitchFamily="18" charset="0"/>
                          <a:ea typeface="+mn-ea"/>
                          <a:cs typeface="Times New Roman" pitchFamily="18" charset="0"/>
                        </a:rPr>
                        <a:t>modular programming</a:t>
                      </a:r>
                      <a:r>
                        <a:rPr lang="en-US" sz="1800" b="0" i="0" kern="1200" dirty="0" smtClean="0">
                          <a:solidFill>
                            <a:schemeClr val="tx1"/>
                          </a:solidFill>
                          <a:latin typeface="Times New Roman" pitchFamily="18" charset="0"/>
                          <a:ea typeface="+mn-ea"/>
                          <a:cs typeface="Times New Roman" pitchFamily="18" charset="0"/>
                        </a:rPr>
                        <a:t> or the </a:t>
                      </a:r>
                      <a:r>
                        <a:rPr lang="en-US" sz="1800" b="0" i="1" kern="1200" dirty="0" smtClean="0">
                          <a:solidFill>
                            <a:schemeClr val="tx1"/>
                          </a:solidFill>
                          <a:latin typeface="Times New Roman" pitchFamily="18" charset="0"/>
                          <a:ea typeface="+mn-ea"/>
                          <a:cs typeface="Times New Roman" pitchFamily="18" charset="0"/>
                        </a:rPr>
                        <a:t>procedure call</a:t>
                      </a:r>
                    </a:p>
                  </a:txBody>
                  <a:tcPr/>
                </a:tc>
                <a:extLst>
                  <a:ext uri="{0D108BD9-81ED-4DB2-BD59-A6C34878D82A}">
                    <a16:rowId xmlns:a16="http://schemas.microsoft.com/office/drawing/2014/main" val="10001"/>
                  </a:ext>
                </a:extLst>
              </a:tr>
              <a:tr h="925828">
                <a:tc>
                  <a:txBody>
                    <a:bodyPr/>
                    <a:lstStyle/>
                    <a:p>
                      <a:r>
                        <a:rPr lang="en-US" sz="1800" b="1" dirty="0" smtClean="0">
                          <a:latin typeface="Times New Roman" pitchFamily="18" charset="0"/>
                          <a:cs typeface="Times New Roman" pitchFamily="18" charset="0"/>
                        </a:rPr>
                        <a:t>2</a:t>
                      </a:r>
                      <a:endParaRPr lang="en-US" sz="1800" b="1" dirty="0">
                        <a:latin typeface="Times New Roman" pitchFamily="18" charset="0"/>
                        <a:cs typeface="Times New Roman" pitchFamily="18" charset="0"/>
                      </a:endParaRPr>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i="0" u="none" strike="noStrike" kern="1200" dirty="0" smtClean="0">
                          <a:solidFill>
                            <a:schemeClr val="tx1"/>
                          </a:solidFill>
                          <a:latin typeface="Times New Roman" pitchFamily="18" charset="0"/>
                          <a:ea typeface="+mn-ea"/>
                          <a:cs typeface="Times New Roman" pitchFamily="18" charset="0"/>
                        </a:rPr>
                        <a:t>Main traits are Lambda calculus</a:t>
                      </a:r>
                      <a:r>
                        <a:rPr lang="en-US" sz="1800" b="0" i="0" kern="1200" dirty="0" smtClean="0">
                          <a:solidFill>
                            <a:schemeClr val="tx1"/>
                          </a:solidFill>
                          <a:latin typeface="Times New Roman" pitchFamily="18" charset="0"/>
                          <a:ea typeface="+mn-ea"/>
                          <a:cs typeface="Times New Roman" pitchFamily="18" charset="0"/>
                        </a:rPr>
                        <a:t>, </a:t>
                      </a:r>
                      <a:r>
                        <a:rPr lang="en-US" sz="1800" b="0" i="0" u="none" strike="noStrike" kern="1200" dirty="0" smtClean="0">
                          <a:solidFill>
                            <a:schemeClr val="tx1"/>
                          </a:solidFill>
                          <a:latin typeface="Times New Roman" pitchFamily="18" charset="0"/>
                          <a:ea typeface="+mn-ea"/>
                          <a:cs typeface="Times New Roman" pitchFamily="18" charset="0"/>
                        </a:rPr>
                        <a:t>formula</a:t>
                      </a:r>
                      <a:r>
                        <a:rPr lang="en-US" sz="1800" b="0" i="0" kern="1200" dirty="0" smtClean="0">
                          <a:solidFill>
                            <a:schemeClr val="tx1"/>
                          </a:solidFill>
                          <a:latin typeface="Times New Roman" pitchFamily="18" charset="0"/>
                          <a:ea typeface="+mn-ea"/>
                          <a:cs typeface="Times New Roman" pitchFamily="18" charset="0"/>
                        </a:rPr>
                        <a:t>, </a:t>
                      </a:r>
                      <a:r>
                        <a:rPr lang="en-US" sz="1800" b="0" i="0" u="none" strike="noStrike" kern="1200" dirty="0" smtClean="0">
                          <a:solidFill>
                            <a:schemeClr val="tx1"/>
                          </a:solidFill>
                          <a:latin typeface="Times New Roman" pitchFamily="18" charset="0"/>
                          <a:ea typeface="+mn-ea"/>
                          <a:cs typeface="Times New Roman" pitchFamily="18" charset="0"/>
                        </a:rPr>
                        <a:t>recursion</a:t>
                      </a:r>
                      <a:r>
                        <a:rPr lang="en-US" sz="1800" b="0" i="0" kern="1200" dirty="0" smtClean="0">
                          <a:solidFill>
                            <a:schemeClr val="tx1"/>
                          </a:solidFill>
                          <a:latin typeface="Times New Roman" pitchFamily="18" charset="0"/>
                          <a:ea typeface="+mn-ea"/>
                          <a:cs typeface="Times New Roman" pitchFamily="18" charset="0"/>
                        </a:rPr>
                        <a:t>, </a:t>
                      </a:r>
                      <a:r>
                        <a:rPr lang="en-US" sz="1800" b="0" i="0" u="none" kern="1200" dirty="0" smtClean="0">
                          <a:solidFill>
                            <a:schemeClr val="tx1"/>
                          </a:solidFill>
                          <a:latin typeface="Times New Roman" pitchFamily="18" charset="0"/>
                          <a:ea typeface="+mn-ea"/>
                          <a:cs typeface="Times New Roman" pitchFamily="18" charset="0"/>
                        </a:rPr>
                        <a:t>referential transparency</a:t>
                      </a:r>
                      <a:endParaRPr lang="en-US" sz="1800" b="0" i="0" u="none"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Times New Roman" pitchFamily="18" charset="0"/>
                          <a:ea typeface="+mn-ea"/>
                          <a:cs typeface="Times New Roman" pitchFamily="18" charset="0"/>
                        </a:rPr>
                        <a:t>Main traits are </a:t>
                      </a:r>
                      <a:r>
                        <a:rPr lang="en-US" sz="1800" b="0" i="0" u="none" strike="noStrike" kern="1200" dirty="0" smtClean="0">
                          <a:solidFill>
                            <a:schemeClr val="tx1"/>
                          </a:solidFill>
                          <a:latin typeface="Times New Roman" pitchFamily="18" charset="0"/>
                          <a:ea typeface="+mn-ea"/>
                          <a:cs typeface="Times New Roman" pitchFamily="18" charset="0"/>
                        </a:rPr>
                        <a:t>Local variables</a:t>
                      </a:r>
                      <a:r>
                        <a:rPr lang="en-US" sz="1800" b="0" i="0" kern="1200" dirty="0" smtClean="0">
                          <a:solidFill>
                            <a:schemeClr val="tx1"/>
                          </a:solidFill>
                          <a:latin typeface="Times New Roman" pitchFamily="18" charset="0"/>
                          <a:ea typeface="+mn-ea"/>
                          <a:cs typeface="Times New Roman" pitchFamily="18" charset="0"/>
                        </a:rPr>
                        <a:t>, sequence, selection, </a:t>
                      </a:r>
                      <a:r>
                        <a:rPr lang="en-US" sz="1800" b="0" i="0" u="none" strike="noStrike" kern="1200" dirty="0" smtClean="0">
                          <a:solidFill>
                            <a:schemeClr val="tx1"/>
                          </a:solidFill>
                          <a:latin typeface="Times New Roman" pitchFamily="18" charset="0"/>
                          <a:ea typeface="+mn-ea"/>
                          <a:cs typeface="Times New Roman" pitchFamily="18" charset="0"/>
                        </a:rPr>
                        <a:t>iteration</a:t>
                      </a:r>
                      <a:r>
                        <a:rPr lang="en-US" sz="1800" b="0" i="0" kern="1200" dirty="0" smtClean="0">
                          <a:solidFill>
                            <a:schemeClr val="tx1"/>
                          </a:solidFill>
                          <a:latin typeface="Times New Roman" pitchFamily="18" charset="0"/>
                          <a:ea typeface="+mn-ea"/>
                          <a:cs typeface="Times New Roman" pitchFamily="18" charset="0"/>
                        </a:rPr>
                        <a:t>, and </a:t>
                      </a:r>
                      <a:r>
                        <a:rPr lang="en-US" sz="1800" b="0" i="0" u="none" strike="noStrike" kern="1200" dirty="0" smtClean="0">
                          <a:solidFill>
                            <a:schemeClr val="tx1"/>
                          </a:solidFill>
                          <a:latin typeface="Times New Roman" pitchFamily="18" charset="0"/>
                          <a:ea typeface="+mn-ea"/>
                          <a:cs typeface="Times New Roman" pitchFamily="18" charset="0"/>
                        </a:rPr>
                        <a:t>modularization</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669631">
                <a:tc>
                  <a:txBody>
                    <a:bodyPr/>
                    <a:lstStyle/>
                    <a:p>
                      <a:r>
                        <a:rPr lang="en-US" sz="1800" b="1" dirty="0" smtClean="0">
                          <a:latin typeface="Times New Roman" pitchFamily="18" charset="0"/>
                          <a:cs typeface="Times New Roman" pitchFamily="18" charset="0"/>
                        </a:rPr>
                        <a:t>3</a:t>
                      </a:r>
                      <a:endParaRPr lang="en-US" sz="1800" b="1" dirty="0">
                        <a:latin typeface="Times New Roman" pitchFamily="18" charset="0"/>
                        <a:cs typeface="Times New Roman" pitchFamily="18" charset="0"/>
                      </a:endParaRPr>
                    </a:p>
                  </a:txBody>
                  <a:tcPr/>
                </a:tc>
                <a:tc>
                  <a:txBody>
                    <a:bodyPr/>
                    <a:lstStyle/>
                    <a:p>
                      <a:r>
                        <a:rPr lang="en-US" sz="1800" b="1" i="0" kern="1200" dirty="0" smtClean="0">
                          <a:solidFill>
                            <a:schemeClr val="tx1"/>
                          </a:solidFill>
                          <a:latin typeface="Times New Roman" pitchFamily="18" charset="0"/>
                          <a:ea typeface="+mn-ea"/>
                          <a:cs typeface="Times New Roman" pitchFamily="18" charset="0"/>
                        </a:rPr>
                        <a:t>Functional</a:t>
                      </a:r>
                      <a:r>
                        <a:rPr lang="en-US" sz="1800" b="0" i="0" kern="1200" dirty="0" smtClean="0">
                          <a:solidFill>
                            <a:schemeClr val="tx1"/>
                          </a:solidFill>
                          <a:latin typeface="Times New Roman" pitchFamily="18" charset="0"/>
                          <a:ea typeface="+mn-ea"/>
                          <a:cs typeface="Times New Roman" pitchFamily="18" charset="0"/>
                        </a:rPr>
                        <a:t> programming focuses on </a:t>
                      </a:r>
                      <a:r>
                        <a:rPr lang="en-US" sz="1800" b="1" i="0" kern="1200" dirty="0" smtClean="0">
                          <a:solidFill>
                            <a:schemeClr val="tx1"/>
                          </a:solidFill>
                          <a:latin typeface="Times New Roman" pitchFamily="18" charset="0"/>
                          <a:ea typeface="+mn-ea"/>
                          <a:cs typeface="Times New Roman" pitchFamily="18" charset="0"/>
                        </a:rPr>
                        <a:t>expressions</a:t>
                      </a:r>
                      <a:endParaRPr lang="en-US" sz="1800" b="1" dirty="0">
                        <a:latin typeface="Times New Roman" pitchFamily="18" charset="0"/>
                        <a:cs typeface="Times New Roman" pitchFamily="18" charset="0"/>
                      </a:endParaRPr>
                    </a:p>
                  </a:txBody>
                  <a:tcPr/>
                </a:tc>
                <a:tc>
                  <a:txBody>
                    <a:bodyPr/>
                    <a:lstStyle/>
                    <a:p>
                      <a:r>
                        <a:rPr lang="en-US" sz="1800" b="1" i="0" kern="1200" dirty="0" smtClean="0">
                          <a:solidFill>
                            <a:schemeClr val="tx1"/>
                          </a:solidFill>
                          <a:latin typeface="Times New Roman" pitchFamily="18" charset="0"/>
                          <a:ea typeface="+mn-ea"/>
                          <a:cs typeface="Times New Roman" pitchFamily="18" charset="0"/>
                        </a:rPr>
                        <a:t>Procedural</a:t>
                      </a:r>
                      <a:r>
                        <a:rPr lang="en-US" sz="1800" b="0" i="0" kern="1200" dirty="0" smtClean="0">
                          <a:solidFill>
                            <a:schemeClr val="tx1"/>
                          </a:solidFill>
                          <a:latin typeface="Times New Roman" pitchFamily="18" charset="0"/>
                          <a:ea typeface="+mn-ea"/>
                          <a:cs typeface="Times New Roman" pitchFamily="18" charset="0"/>
                        </a:rPr>
                        <a:t> programming focuses on </a:t>
                      </a:r>
                      <a:r>
                        <a:rPr lang="en-US" sz="1800" b="1" i="0" kern="1200" dirty="0" smtClean="0">
                          <a:solidFill>
                            <a:schemeClr val="tx1"/>
                          </a:solidFill>
                          <a:latin typeface="Times New Roman" pitchFamily="18" charset="0"/>
                          <a:ea typeface="+mn-ea"/>
                          <a:cs typeface="Times New Roman" pitchFamily="18" charset="0"/>
                        </a:rPr>
                        <a:t>statements</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956615">
                <a:tc>
                  <a:txBody>
                    <a:bodyPr/>
                    <a:lstStyle/>
                    <a:p>
                      <a:r>
                        <a:rPr lang="en-US" sz="1800" b="1" dirty="0" smtClean="0">
                          <a:latin typeface="Times New Roman" pitchFamily="18" charset="0"/>
                          <a:cs typeface="Times New Roman" pitchFamily="18" charset="0"/>
                        </a:rPr>
                        <a:t>4</a:t>
                      </a:r>
                      <a:endParaRPr lang="en-US" sz="1800" b="1" dirty="0">
                        <a:latin typeface="Times New Roman" pitchFamily="18" charset="0"/>
                        <a:cs typeface="Times New Roman" pitchFamily="18" charset="0"/>
                      </a:endParaRPr>
                    </a:p>
                  </a:txBody>
                  <a:tcPr/>
                </a:tc>
                <a:tc>
                  <a:txBody>
                    <a:bodyPr/>
                    <a:lstStyle/>
                    <a:p>
                      <a:pPr fontAlgn="base"/>
                      <a:r>
                        <a:rPr lang="en-US" sz="1800" b="0" i="0" kern="1200" dirty="0" smtClean="0">
                          <a:solidFill>
                            <a:schemeClr val="tx1"/>
                          </a:solidFill>
                          <a:latin typeface="Times New Roman" pitchFamily="18" charset="0"/>
                          <a:ea typeface="+mn-ea"/>
                          <a:cs typeface="Times New Roman" pitchFamily="18" charset="0"/>
                        </a:rPr>
                        <a:t>Often recursive. Always returns the same output for a given input.</a:t>
                      </a:r>
                      <a:endParaRPr lang="en-US" sz="1800" b="0" i="0" kern="1200" dirty="0">
                        <a:solidFill>
                          <a:schemeClr val="tx1"/>
                        </a:solidFill>
                        <a:latin typeface="Times New Roman" pitchFamily="18" charset="0"/>
                        <a:ea typeface="+mn-ea"/>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The output of a routine does not always have a direct correlation with the input.</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669631">
                <a:tc>
                  <a:txBody>
                    <a:bodyPr/>
                    <a:lstStyle/>
                    <a:p>
                      <a:r>
                        <a:rPr lang="en-US" sz="1800" b="1" dirty="0" smtClean="0">
                          <a:latin typeface="Times New Roman" pitchFamily="18" charset="0"/>
                          <a:cs typeface="Times New Roman" pitchFamily="18" charset="0"/>
                        </a:rPr>
                        <a:t>5</a:t>
                      </a:r>
                      <a:endParaRPr lang="en-US" sz="1800" b="1"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Order of evaluation is usually undefined.</a:t>
                      </a:r>
                      <a:endParaRPr lang="en-US" sz="1800" b="1"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Everything is done in a specific order.</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669631">
                <a:tc>
                  <a:txBody>
                    <a:bodyPr/>
                    <a:lstStyle/>
                    <a:p>
                      <a:r>
                        <a:rPr lang="en-US" sz="1800" b="1" dirty="0" smtClean="0">
                          <a:latin typeface="Times New Roman" pitchFamily="18" charset="0"/>
                          <a:cs typeface="Times New Roman" pitchFamily="18" charset="0"/>
                        </a:rPr>
                        <a:t>6</a:t>
                      </a:r>
                      <a:endParaRPr lang="en-US" sz="1800" b="1"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Must be stateless. i.e. No operation can have side effects.</a:t>
                      </a:r>
                      <a:endParaRPr lang="en-US" sz="1800" b="1"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Execution of a routine may have side effects.</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956615">
                <a:tc>
                  <a:txBody>
                    <a:bodyPr/>
                    <a:lstStyle/>
                    <a:p>
                      <a:r>
                        <a:rPr lang="en-US" sz="1800" b="1" dirty="0" smtClean="0">
                          <a:latin typeface="Times New Roman" pitchFamily="18" charset="0"/>
                          <a:cs typeface="Times New Roman" pitchFamily="18" charset="0"/>
                        </a:rPr>
                        <a:t>7</a:t>
                      </a:r>
                      <a:endParaRPr lang="en-US" sz="1800" b="1" dirty="0">
                        <a:latin typeface="Times New Roman" pitchFamily="18" charset="0"/>
                        <a:cs typeface="Times New Roman" pitchFamily="18" charset="0"/>
                      </a:endParaRPr>
                    </a:p>
                  </a:txBody>
                  <a:tcPr/>
                </a:tc>
                <a:tc>
                  <a:txBody>
                    <a:bodyPr/>
                    <a:lstStyle/>
                    <a:p>
                      <a:pPr fontAlgn="base"/>
                      <a:r>
                        <a:rPr lang="en-US" sz="1800" b="0" i="0" kern="1200" dirty="0" smtClean="0">
                          <a:solidFill>
                            <a:schemeClr val="tx1"/>
                          </a:solidFill>
                          <a:latin typeface="Times New Roman" pitchFamily="18" charset="0"/>
                          <a:ea typeface="+mn-ea"/>
                          <a:cs typeface="Times New Roman" pitchFamily="18" charset="0"/>
                        </a:rPr>
                        <a:t>Good fit for parallel execution, Tends to  emphasize a divide and conquer approach.</a:t>
                      </a: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Tends to emphasize implementing solutions in a linear fashion.</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3200" b="1" dirty="0" smtClean="0">
                <a:latin typeface="Times New Roman" pitchFamily="18" charset="0"/>
                <a:cs typeface="Times New Roman" pitchFamily="18" charset="0"/>
              </a:rPr>
              <a:t>Functional Vs  Object-oriented Programming</a:t>
            </a:r>
            <a:endParaRPr lang="en-US" sz="32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8642724"/>
              </p:ext>
            </p:extLst>
          </p:nvPr>
        </p:nvGraphicFramePr>
        <p:xfrm>
          <a:off x="0" y="1066800"/>
          <a:ext cx="9144000" cy="525780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515752">
                <a:tc>
                  <a:txBody>
                    <a:bodyPr/>
                    <a:lstStyle/>
                    <a:p>
                      <a:r>
                        <a:rPr lang="en-US" sz="1800" b="1" dirty="0" err="1" smtClean="0">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txBody>
                  <a:tcPr/>
                </a:tc>
                <a:tc>
                  <a:txBody>
                    <a:bodyPr/>
                    <a:lstStyle/>
                    <a:p>
                      <a:r>
                        <a:rPr lang="en-US" sz="1800" b="1" dirty="0" smtClean="0">
                          <a:latin typeface="Times New Roman" pitchFamily="18" charset="0"/>
                          <a:cs typeface="Times New Roman" pitchFamily="18" charset="0"/>
                        </a:rPr>
                        <a:t>Functional Paradigms</a:t>
                      </a:r>
                      <a:endParaRPr lang="en-US" sz="1800" b="1" dirty="0">
                        <a:latin typeface="Times New Roman" pitchFamily="18" charset="0"/>
                        <a:cs typeface="Times New Roman" pitchFamily="18" charset="0"/>
                      </a:endParaRPr>
                    </a:p>
                  </a:txBody>
                  <a:tcPr/>
                </a:tc>
                <a:tc>
                  <a:txBody>
                    <a:bodyPr/>
                    <a:lstStyle/>
                    <a:p>
                      <a:r>
                        <a:rPr lang="en-US" sz="1800" b="1" dirty="0" smtClean="0">
                          <a:latin typeface="Times New Roman" pitchFamily="18" charset="0"/>
                          <a:cs typeface="Times New Roman" pitchFamily="18" charset="0"/>
                        </a:rPr>
                        <a:t>Object</a:t>
                      </a:r>
                      <a:r>
                        <a:rPr lang="en-US" sz="1800" b="1" baseline="0" dirty="0" smtClean="0">
                          <a:latin typeface="Times New Roman" pitchFamily="18" charset="0"/>
                          <a:cs typeface="Times New Roman" pitchFamily="18" charset="0"/>
                        </a:rPr>
                        <a:t> Oriented</a:t>
                      </a:r>
                      <a:r>
                        <a:rPr lang="en-US" sz="1800" b="1" dirty="0" smtClean="0">
                          <a:latin typeface="Times New Roman" pitchFamily="18" charset="0"/>
                          <a:cs typeface="Times New Roman" pitchFamily="18" charset="0"/>
                        </a:rPr>
                        <a:t> Paradigm</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669010">
                <a:tc>
                  <a:txBody>
                    <a:bodyPr/>
                    <a:lstStyle/>
                    <a:p>
                      <a:r>
                        <a:rPr lang="en-US" sz="1800" b="1" dirty="0" smtClean="0">
                          <a:latin typeface="Times New Roman" pitchFamily="18" charset="0"/>
                          <a:cs typeface="Times New Roman" pitchFamily="18" charset="0"/>
                        </a:rPr>
                        <a:t>1</a:t>
                      </a:r>
                      <a:endParaRPr lang="en-US" sz="18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FP uses Immutable data.</a:t>
                      </a:r>
                      <a:endParaRPr lang="en-US" sz="1800" b="1"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OOP uses Mutable data.</a:t>
                      </a:r>
                      <a:endParaRPr lang="en-US" sz="1800" b="0" i="1" kern="1200" dirty="0" smtClean="0">
                        <a:solidFill>
                          <a:schemeClr val="tx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743803">
                <a:tc>
                  <a:txBody>
                    <a:bodyPr/>
                    <a:lstStyle/>
                    <a:p>
                      <a:r>
                        <a:rPr lang="en-US" sz="1800" b="1" dirty="0" smtClean="0">
                          <a:latin typeface="Times New Roman" pitchFamily="18" charset="0"/>
                          <a:cs typeface="Times New Roman" pitchFamily="18" charset="0"/>
                        </a:rPr>
                        <a:t>2</a:t>
                      </a:r>
                      <a:endParaRPr lang="en-US" sz="1800" b="1" dirty="0">
                        <a:latin typeface="Times New Roman" pitchFamily="18" charset="0"/>
                        <a:cs typeface="Times New Roman" pitchFamily="18" charset="0"/>
                      </a:endParaRPr>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Follows Declarative Programming based Model.</a:t>
                      </a:r>
                      <a:endParaRPr lang="en-US" sz="1800" b="0" i="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Follows Imperative Programming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743803">
                <a:tc>
                  <a:txBody>
                    <a:bodyPr/>
                    <a:lstStyle/>
                    <a:p>
                      <a:r>
                        <a:rPr lang="en-US" sz="1800" b="1" dirty="0" smtClean="0">
                          <a:latin typeface="Times New Roman" pitchFamily="18" charset="0"/>
                          <a:cs typeface="Times New Roman" pitchFamily="18" charset="0"/>
                        </a:rPr>
                        <a:t>3</a:t>
                      </a:r>
                      <a:endParaRPr lang="en-US" sz="1800" b="1"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What it focuses is on: "What you are doing. in the </a:t>
                      </a:r>
                      <a:r>
                        <a:rPr lang="en-US" sz="1800" b="0" i="0" kern="1200" dirty="0" err="1" smtClean="0">
                          <a:solidFill>
                            <a:schemeClr val="tx1"/>
                          </a:solidFill>
                          <a:latin typeface="Times New Roman" panose="02020603050405020304" pitchFamily="18" charset="0"/>
                          <a:ea typeface="+mn-ea"/>
                          <a:cs typeface="Times New Roman" panose="02020603050405020304" pitchFamily="18" charset="0"/>
                        </a:rPr>
                        <a:t>programme</a:t>
                      </a:r>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a:t>
                      </a:r>
                      <a:endParaRPr lang="en-US" sz="1800" b="1"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What it focuses is on "How you are doing your programming."</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25031">
                <a:tc>
                  <a:txBody>
                    <a:bodyPr/>
                    <a:lstStyle/>
                    <a:p>
                      <a:r>
                        <a:rPr lang="en-US" sz="1800" b="1" dirty="0" smtClean="0">
                          <a:latin typeface="Times New Roman" pitchFamily="18" charset="0"/>
                          <a:cs typeface="Times New Roman" pitchFamily="18" charset="0"/>
                        </a:rPr>
                        <a:t>4</a:t>
                      </a:r>
                      <a:endParaRPr lang="en-US" sz="1800" b="1" dirty="0">
                        <a:latin typeface="Times New Roman" pitchFamily="18" charset="0"/>
                        <a:cs typeface="Times New Roman" pitchFamily="18" charset="0"/>
                      </a:endParaRPr>
                    </a:p>
                  </a:txBody>
                  <a:tcPr/>
                </a:tc>
                <a:tc>
                  <a:txBody>
                    <a:bodyPr/>
                    <a:lstStyle/>
                    <a:p>
                      <a:pPr fontAlgn="base"/>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Supports Parallel Programming.</a:t>
                      </a:r>
                      <a:endParaRPr lang="en-US" sz="1800" b="0" i="0" kern="1200" dirty="0">
                        <a:solidFill>
                          <a:schemeClr val="tx1"/>
                        </a:solidFill>
                        <a:latin typeface="Times New Roman" pitchFamily="18" charset="0"/>
                        <a:ea typeface="+mn-ea"/>
                        <a:cs typeface="Times New Roman" pitchFamily="18" charset="0"/>
                      </a:endParaRPr>
                    </a:p>
                  </a:txBody>
                  <a:tcPr/>
                </a:tc>
                <a:tc>
                  <a:txBody>
                    <a:bodyPr/>
                    <a:lstStyle/>
                    <a:p>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No supports for Parallel Programming.</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425031">
                <a:tc>
                  <a:txBody>
                    <a:bodyPr/>
                    <a:lstStyle/>
                    <a:p>
                      <a:r>
                        <a:rPr lang="en-US" sz="1800" b="1" dirty="0" smtClean="0">
                          <a:latin typeface="Times New Roman" pitchFamily="18" charset="0"/>
                          <a:cs typeface="Times New Roman" pitchFamily="18" charset="0"/>
                        </a:rPr>
                        <a:t>5</a:t>
                      </a:r>
                      <a:endParaRPr lang="en-US" sz="1800" b="1"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Its functions have no-side effects.</a:t>
                      </a:r>
                      <a:endParaRPr lang="en-US" sz="1800" b="1"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Method can produce many side effects.</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743803">
                <a:tc>
                  <a:txBody>
                    <a:bodyPr/>
                    <a:lstStyle/>
                    <a:p>
                      <a:r>
                        <a:rPr lang="en-US" sz="1800" b="1" dirty="0" smtClean="0">
                          <a:latin typeface="Times New Roman" pitchFamily="18" charset="0"/>
                          <a:cs typeface="Times New Roman" pitchFamily="18" charset="0"/>
                        </a:rPr>
                        <a:t>6</a:t>
                      </a:r>
                      <a:endParaRPr lang="en-US" sz="1800" b="1"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Flow Control is performed using function calls &amp; function calls with recursion.</a:t>
                      </a:r>
                      <a:endParaRPr lang="en-US" sz="1800" b="1"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Flow control process is conducted using loops and conditional statements.</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991567">
                <a:tc>
                  <a:txBody>
                    <a:bodyPr/>
                    <a:lstStyle/>
                    <a:p>
                      <a:r>
                        <a:rPr lang="en-US" sz="1800" b="1" dirty="0" smtClean="0">
                          <a:latin typeface="Times New Roman" pitchFamily="18" charset="0"/>
                          <a:cs typeface="Times New Roman" pitchFamily="18" charset="0"/>
                        </a:rPr>
                        <a:t>7</a:t>
                      </a:r>
                      <a:endParaRPr lang="en-US" sz="1800" b="1" dirty="0">
                        <a:latin typeface="Times New Roman" pitchFamily="18" charset="0"/>
                        <a:cs typeface="Times New Roman" pitchFamily="18" charset="0"/>
                      </a:endParaRPr>
                    </a:p>
                  </a:txBody>
                  <a:tcPr/>
                </a:tc>
                <a:tc>
                  <a:txBody>
                    <a:bodyPr/>
                    <a:lstStyle/>
                    <a:p>
                      <a:pPr fontAlgn="base"/>
                      <a:r>
                        <a:rPr lang="en-US" sz="1800" b="0" i="0" kern="1200" dirty="0" smtClean="0">
                          <a:solidFill>
                            <a:schemeClr val="tx1"/>
                          </a:solidFill>
                          <a:latin typeface="Times New Roman" pitchFamily="18" charset="0"/>
                          <a:ea typeface="+mn-ea"/>
                          <a:cs typeface="Times New Roman" pitchFamily="18" charset="0"/>
                        </a:rPr>
                        <a:t>Execution order of statements is not very important.</a:t>
                      </a:r>
                    </a:p>
                  </a:txBody>
                  <a:tcPr/>
                </a:tc>
                <a:tc>
                  <a:txBody>
                    <a:bodyPr/>
                    <a:lstStyle/>
                    <a:p>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Execution order of statements is important.</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1790</TotalTime>
  <Words>1155</Words>
  <Application>Microsoft Office PowerPoint</Application>
  <PresentationFormat>On-screen Show (4:3)</PresentationFormat>
  <Paragraphs>200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Office Theme</vt:lpstr>
      <vt:lpstr>     SRM Institute of Science and Technology  Advanced Programming Practice-18CSC207J    Functional Programming Paradigm                                             </vt:lpstr>
      <vt:lpstr>Functional Programming Paradigm</vt:lpstr>
      <vt:lpstr>Functional Programming Paradigm ( TF1) </vt:lpstr>
      <vt:lpstr>Concepts</vt:lpstr>
      <vt:lpstr>Characteristics of Functional Programming </vt:lpstr>
      <vt:lpstr>Real Time applications</vt:lpstr>
      <vt:lpstr>Functional Programming Languages </vt:lpstr>
      <vt:lpstr>Functional Vs  Procedural</vt:lpstr>
      <vt:lpstr>Functional Vs  Object-oriented Programming</vt:lpstr>
      <vt:lpstr>Example</vt:lpstr>
      <vt:lpstr>Features of Functional paradigms</vt:lpstr>
      <vt:lpstr>Functions as first class objects in python </vt:lpstr>
      <vt:lpstr>Functions are objects</vt:lpstr>
      <vt:lpstr>Functions can be passed as arguments to other functions </vt:lpstr>
      <vt:lpstr> Functions can return another function</vt:lpstr>
      <vt:lpstr>Example</vt:lpstr>
      <vt:lpstr>Pure Functions </vt:lpstr>
      <vt:lpstr>Anonymous functions in Python</vt:lpstr>
      <vt:lpstr>Anonymous/Lambda Function </vt:lpstr>
      <vt:lpstr>Example</vt:lpstr>
      <vt:lpstr>Closure in Python </vt:lpstr>
      <vt:lpstr>Immutable variables</vt:lpstr>
      <vt:lpstr>Functional programming tools</vt:lpstr>
      <vt:lpstr>Map() Function</vt:lpstr>
      <vt:lpstr>Reduce() Function</vt:lpstr>
      <vt:lpstr>PowerPoint Presentation</vt:lpstr>
      <vt:lpstr>Filter() Function</vt:lpstr>
      <vt:lpstr>Advantages</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COMPUTING COURSE FDP on  18CSC207J - ADVANCED PROGRAMMING PRACTICE</dc:title>
  <dc:creator>METRO</dc:creator>
  <cp:lastModifiedBy>Niveditha Sathiyamoorthy</cp:lastModifiedBy>
  <cp:revision>81</cp:revision>
  <dcterms:created xsi:type="dcterms:W3CDTF">2019-12-19T09:09:00Z</dcterms:created>
  <dcterms:modified xsi:type="dcterms:W3CDTF">2020-02-19T02:28:00Z</dcterms:modified>
</cp:coreProperties>
</file>