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57" r:id="rId4"/>
    <p:sldId id="258" r:id="rId5"/>
    <p:sldId id="259" r:id="rId6"/>
    <p:sldId id="270" r:id="rId7"/>
    <p:sldId id="265" r:id="rId8"/>
    <p:sldId id="272" r:id="rId9"/>
    <p:sldId id="271" r:id="rId10"/>
    <p:sldId id="273" r:id="rId11"/>
    <p:sldId id="274" r:id="rId12"/>
    <p:sldId id="260" r:id="rId13"/>
    <p:sldId id="275" r:id="rId14"/>
    <p:sldId id="276" r:id="rId15"/>
    <p:sldId id="277" r:id="rId16"/>
    <p:sldId id="278" r:id="rId17"/>
    <p:sldId id="279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980D-23C9-4419-81AF-B315760CEB7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05CF2-FC12-4C3F-8182-6161A538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46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09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2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80A8-AC31-41AF-8B3D-DF81B50CC03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DA30-9CC3-429C-A7B8-573FDCF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Programing Paradigm- Unit5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40" y="1895951"/>
            <a:ext cx="5090160" cy="33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54517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9600" b="1" dirty="0" smtClean="0"/>
              <a:t>Series in Python</a:t>
            </a:r>
            <a:endParaRPr lang="en-US" sz="96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 smtClean="0"/>
              <a:t>With </a:t>
            </a:r>
            <a:r>
              <a:rPr lang="en-US" sz="6400" dirty="0"/>
              <a:t>the help of </a:t>
            </a:r>
            <a:r>
              <a:rPr lang="en-US" sz="6400" dirty="0" err="1"/>
              <a:t>sympy.series</a:t>
            </a:r>
            <a:r>
              <a:rPr lang="en-US" sz="6400" dirty="0"/>
              <a:t>() method, we can find the series of some mathematical functions and trigonometric expressions by using </a:t>
            </a:r>
            <a:r>
              <a:rPr lang="en-US" sz="6400" dirty="0" err="1"/>
              <a:t>sympy.series</a:t>
            </a:r>
            <a:r>
              <a:rPr lang="en-US" sz="6400" dirty="0"/>
              <a:t>() method.</a:t>
            </a:r>
          </a:p>
          <a:p>
            <a:pPr marL="0" indent="0">
              <a:buNone/>
            </a:pPr>
            <a:r>
              <a:rPr lang="en-US" sz="6400" dirty="0"/>
              <a:t>			Syntax : </a:t>
            </a:r>
            <a:r>
              <a:rPr lang="en-US" sz="6400" dirty="0" err="1"/>
              <a:t>sympy.series</a:t>
            </a:r>
            <a:r>
              <a:rPr lang="en-US" sz="6400" dirty="0"/>
              <a:t>()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Return </a:t>
            </a:r>
            <a:r>
              <a:rPr lang="en-US" sz="8000" dirty="0"/>
              <a:t>: Return a series of </a:t>
            </a:r>
            <a:r>
              <a:rPr lang="en-US" sz="8000" dirty="0" smtClean="0"/>
              <a:t>functions</a:t>
            </a:r>
          </a:p>
          <a:p>
            <a:pPr marL="0" indent="0">
              <a:buNone/>
            </a:pPr>
            <a:r>
              <a:rPr lang="en-US" sz="8000" b="1" dirty="0" smtClean="0"/>
              <a:t>Example</a:t>
            </a:r>
          </a:p>
          <a:p>
            <a:pPr marL="0" indent="0">
              <a:buNone/>
            </a:pPr>
            <a:r>
              <a:rPr lang="en-US" sz="7400" dirty="0" smtClean="0"/>
              <a:t>from </a:t>
            </a:r>
            <a:r>
              <a:rPr lang="en-US" sz="7400" dirty="0" err="1"/>
              <a:t>sympy</a:t>
            </a:r>
            <a:r>
              <a:rPr lang="en-US" sz="7400" dirty="0"/>
              <a:t> import * </a:t>
            </a:r>
            <a:r>
              <a:rPr lang="en-US" sz="7400" dirty="0" smtClean="0"/>
              <a:t>                        </a:t>
            </a:r>
            <a:r>
              <a:rPr lang="en-US" sz="7400" dirty="0"/>
              <a:t># import </a:t>
            </a:r>
            <a:r>
              <a:rPr lang="en-US" sz="7400" dirty="0" err="1"/>
              <a:t>sympy</a:t>
            </a:r>
            <a:r>
              <a:rPr lang="en-US" sz="7400" dirty="0"/>
              <a:t> </a:t>
            </a:r>
          </a:p>
          <a:p>
            <a:pPr marL="0" indent="0">
              <a:buNone/>
            </a:pPr>
            <a:r>
              <a:rPr lang="en-US" sz="7400" dirty="0" smtClean="0"/>
              <a:t> x</a:t>
            </a:r>
            <a:r>
              <a:rPr lang="en-US" sz="7400" dirty="0"/>
              <a:t>, y = symbols('x y') </a:t>
            </a:r>
          </a:p>
          <a:p>
            <a:pPr marL="0" indent="0">
              <a:buNone/>
            </a:pPr>
            <a:r>
              <a:rPr lang="en-US" sz="7400" dirty="0" smtClean="0"/>
              <a:t># </a:t>
            </a:r>
            <a:r>
              <a:rPr lang="en-US" sz="7400" dirty="0"/>
              <a:t>Use </a:t>
            </a:r>
            <a:r>
              <a:rPr lang="en-US" sz="7400" dirty="0" err="1"/>
              <a:t>sympy.series</a:t>
            </a:r>
            <a:r>
              <a:rPr lang="en-US" sz="7400" dirty="0"/>
              <a:t>() method </a:t>
            </a:r>
          </a:p>
          <a:p>
            <a:pPr marL="0" indent="0">
              <a:buNone/>
            </a:pPr>
            <a:r>
              <a:rPr lang="en-US" sz="7400" dirty="0" err="1"/>
              <a:t>series_fun</a:t>
            </a:r>
            <a:r>
              <a:rPr lang="en-US" sz="7400" dirty="0"/>
              <a:t>= cos(x).series() </a:t>
            </a:r>
          </a:p>
          <a:p>
            <a:pPr marL="0" indent="0">
              <a:buNone/>
            </a:pPr>
            <a:r>
              <a:rPr lang="en-US" sz="7400" dirty="0" smtClean="0"/>
              <a:t>print(</a:t>
            </a:r>
            <a:r>
              <a:rPr lang="en-US" sz="7400" dirty="0" err="1" smtClean="0"/>
              <a:t>series_fun</a:t>
            </a:r>
            <a:r>
              <a:rPr lang="en-US" sz="7400" dirty="0" smtClean="0"/>
              <a:t>)</a:t>
            </a:r>
          </a:p>
          <a:p>
            <a:pPr marL="0" indent="0">
              <a:buNone/>
            </a:pPr>
            <a:r>
              <a:rPr lang="en-US" sz="7400" dirty="0" smtClean="0"/>
              <a:t>O/p:</a:t>
            </a:r>
          </a:p>
          <a:p>
            <a:pPr marL="0" indent="0">
              <a:buNone/>
            </a:pPr>
            <a:r>
              <a:rPr lang="pt-BR" sz="7400" dirty="0"/>
              <a:t>1 - x**2/2 + x**4/24 + O(x**6)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30758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8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Integration 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196" y="810277"/>
            <a:ext cx="10515600" cy="58762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sympy.integrate</a:t>
            </a:r>
            <a:r>
              <a:rPr lang="en-US" b="1" dirty="0"/>
              <a:t>() method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find the integration of mathematical expressions in the form of variables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syntax </a:t>
            </a:r>
            <a:r>
              <a:rPr lang="en-US" sz="2400" dirty="0"/>
              <a:t>: </a:t>
            </a:r>
            <a:r>
              <a:rPr lang="en-US" sz="2400" dirty="0" err="1"/>
              <a:t>sympy.integrate</a:t>
            </a:r>
            <a:r>
              <a:rPr lang="en-US" sz="2400" dirty="0"/>
              <a:t>(expression, reference variable)</a:t>
            </a:r>
          </a:p>
          <a:p>
            <a:r>
              <a:rPr lang="en-US" sz="2400" dirty="0"/>
              <a:t>Return : Return integration of mathematical </a:t>
            </a:r>
            <a:r>
              <a:rPr lang="en-US" sz="2400" dirty="0" smtClean="0"/>
              <a:t>expression </a:t>
            </a:r>
            <a:r>
              <a:rPr lang="en-US" sz="2400" dirty="0"/>
              <a:t>using </a:t>
            </a:r>
            <a:r>
              <a:rPr lang="en-US" sz="2400" dirty="0" err="1"/>
              <a:t>sympy.integrate</a:t>
            </a:r>
            <a:r>
              <a:rPr lang="en-US" sz="2400" dirty="0"/>
              <a:t>() </a:t>
            </a:r>
            <a:r>
              <a:rPr lang="en-US" sz="2400" dirty="0" smtClean="0"/>
              <a:t>method.</a:t>
            </a:r>
          </a:p>
          <a:p>
            <a:pPr marL="0" indent="0">
              <a:buNone/>
            </a:pPr>
            <a:r>
              <a:rPr lang="en-US" sz="2400" dirty="0" smtClean="0"/>
              <a:t>Ex1:</a:t>
            </a:r>
          </a:p>
          <a:p>
            <a:pPr marL="0" indent="0">
              <a:buNone/>
            </a:pPr>
            <a:r>
              <a:rPr lang="en-US" sz="2400" dirty="0" err="1" smtClean="0"/>
              <a:t>int_exp</a:t>
            </a:r>
            <a:r>
              <a:rPr lang="en-US" sz="2400" dirty="0" smtClean="0"/>
              <a:t> </a:t>
            </a:r>
            <a:r>
              <a:rPr lang="en-US" sz="2400" dirty="0"/>
              <a:t>= sin(x)*</a:t>
            </a:r>
            <a:r>
              <a:rPr lang="en-US" sz="2400" dirty="0" err="1"/>
              <a:t>exp</a:t>
            </a:r>
            <a:r>
              <a:rPr lang="en-US" sz="2400" dirty="0"/>
              <a:t>(x)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integrate(</a:t>
            </a:r>
            <a:r>
              <a:rPr lang="en-US" sz="2400" dirty="0" err="1" smtClean="0"/>
              <a:t>int_exp</a:t>
            </a:r>
            <a:r>
              <a:rPr lang="en-US" sz="2400" dirty="0"/>
              <a:t>, x)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After Integration </a:t>
            </a:r>
            <a:r>
              <a:rPr lang="en-US" sz="2400" dirty="0" smtClean="0"/>
              <a:t> O/p is : </a:t>
            </a:r>
            <a:r>
              <a:rPr lang="en-US" sz="2400" dirty="0" err="1"/>
              <a:t>exp</a:t>
            </a:r>
            <a:r>
              <a:rPr lang="en-US" sz="2400" dirty="0"/>
              <a:t>(x)*sin(x)/2 – </a:t>
            </a:r>
            <a:r>
              <a:rPr lang="en-US" sz="2400" dirty="0" err="1"/>
              <a:t>exp</a:t>
            </a:r>
            <a:r>
              <a:rPr lang="en-US" sz="2400" dirty="0"/>
              <a:t>(x)*cos(x)/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 smtClean="0"/>
              <a:t>Ex2: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03" y="5040279"/>
            <a:ext cx="5295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Algebraic </a:t>
            </a:r>
            <a:r>
              <a:rPr lang="en-US" sz="4000" b="1" dirty="0"/>
              <a:t>manipulations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327784"/>
            <a:ext cx="11160760" cy="5337175"/>
          </a:xfrm>
        </p:spPr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is capable of performing powerful algebraic </a:t>
            </a:r>
            <a:r>
              <a:rPr lang="en-US" dirty="0" smtClean="0"/>
              <a:t>manipulations.</a:t>
            </a:r>
          </a:p>
          <a:p>
            <a:pPr marL="0" indent="0">
              <a:buNone/>
            </a:pPr>
            <a:r>
              <a:rPr lang="en-US" b="1" dirty="0" smtClean="0"/>
              <a:t>   Most frequently used</a:t>
            </a:r>
            <a:r>
              <a:rPr lang="en-US" b="1" dirty="0"/>
              <a:t> </a:t>
            </a:r>
            <a:r>
              <a:rPr lang="en-US" b="1" dirty="0" smtClean="0"/>
              <a:t>algebraic manipulations </a:t>
            </a:r>
            <a:r>
              <a:rPr lang="en-US" b="1" dirty="0" smtClean="0"/>
              <a:t>are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expand </a:t>
            </a:r>
            <a:r>
              <a:rPr lang="en-US" dirty="0"/>
              <a:t>and simplify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expand</a:t>
            </a:r>
            <a:r>
              <a:rPr lang="en-US" b="1" dirty="0"/>
              <a:t>() </a:t>
            </a:r>
            <a:r>
              <a:rPr lang="en-US" b="1" dirty="0" smtClean="0"/>
              <a:t>in python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expand the mathematical expressions in the form of variables by using </a:t>
            </a:r>
            <a:r>
              <a:rPr lang="en-US" dirty="0" err="1"/>
              <a:t>sympy.expand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	Syntax </a:t>
            </a:r>
            <a:r>
              <a:rPr lang="en-US" dirty="0"/>
              <a:t>: </a:t>
            </a:r>
            <a:r>
              <a:rPr lang="en-US" dirty="0" err="1"/>
              <a:t>sympy.expand</a:t>
            </a:r>
            <a:r>
              <a:rPr lang="en-US" dirty="0"/>
              <a:t>(expression)</a:t>
            </a:r>
          </a:p>
          <a:p>
            <a:pPr marL="0" indent="0">
              <a:buNone/>
            </a:pPr>
            <a:r>
              <a:rPr lang="en-US" dirty="0"/>
              <a:t>Return : Return </a:t>
            </a:r>
            <a:r>
              <a:rPr lang="en-US" dirty="0" smtClean="0"/>
              <a:t>mathematical </a:t>
            </a:r>
            <a:r>
              <a:rPr lang="en-US" dirty="0"/>
              <a:t>expression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6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1" y="11326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sympy</a:t>
            </a:r>
            <a:r>
              <a:rPr lang="en-US" dirty="0"/>
              <a:t> as </a:t>
            </a:r>
            <a:r>
              <a:rPr lang="en-US" dirty="0" err="1"/>
              <a:t>sym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sym.Symbol</a:t>
            </a:r>
            <a:r>
              <a:rPr lang="en-US" dirty="0"/>
              <a:t>(</a:t>
            </a:r>
            <a:r>
              <a:rPr lang="en-US" dirty="0" smtClean="0"/>
              <a:t>'x')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sym.Symbol</a:t>
            </a:r>
            <a:r>
              <a:rPr lang="en-US" dirty="0"/>
              <a:t>('y')</a:t>
            </a:r>
          </a:p>
          <a:p>
            <a:pPr marL="0" indent="0">
              <a:buNone/>
            </a:pP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sym.expand</a:t>
            </a:r>
            <a:r>
              <a:rPr lang="en-US" dirty="0"/>
              <a:t>((</a:t>
            </a:r>
            <a:r>
              <a:rPr lang="en-US" dirty="0" err="1"/>
              <a:t>x+y</a:t>
            </a:r>
            <a:r>
              <a:rPr lang="en-US" dirty="0"/>
              <a:t>)**2)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exp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O/p</a:t>
            </a:r>
          </a:p>
          <a:p>
            <a:pPr marL="0" indent="0">
              <a:buNone/>
            </a:pPr>
            <a:r>
              <a:rPr lang="es-ES" dirty="0" smtClean="0"/>
              <a:t>            x</a:t>
            </a:r>
            <a:r>
              <a:rPr lang="es-ES" dirty="0"/>
              <a:t>**2 + 2*x*y + y**2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0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simplify() </a:t>
            </a:r>
            <a:r>
              <a:rPr lang="en-US" b="1" dirty="0" smtClean="0"/>
              <a:t>in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1398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simplify any mathematical </a:t>
            </a:r>
            <a:r>
              <a:rPr lang="en-US" dirty="0" smtClean="0"/>
              <a:t>expression</a:t>
            </a:r>
            <a:r>
              <a:rPr lang="en-US" dirty="0"/>
              <a:t> </a:t>
            </a:r>
            <a:r>
              <a:rPr lang="en-US" dirty="0" smtClean="0"/>
              <a:t>using simplify() method.</a:t>
            </a:r>
            <a:endParaRPr lang="en-US" dirty="0"/>
          </a:p>
          <a:p>
            <a:pPr marL="0" indent="0" fontAlgn="base">
              <a:buNone/>
            </a:pPr>
            <a:r>
              <a:rPr lang="en-US" b="1" i="1" dirty="0" smtClean="0"/>
              <a:t>                  Syntax</a:t>
            </a:r>
            <a:r>
              <a:rPr lang="en-US" b="1" i="1" dirty="0"/>
              <a:t>:</a:t>
            </a:r>
            <a:r>
              <a:rPr lang="en-US" i="1" dirty="0"/>
              <a:t> simplify(expression)</a:t>
            </a:r>
          </a:p>
          <a:p>
            <a:pPr fontAlgn="base"/>
            <a:r>
              <a:rPr lang="en-US" b="1" i="1" dirty="0"/>
              <a:t>Parameters: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expression</a:t>
            </a:r>
            <a:r>
              <a:rPr lang="en-US" i="1" dirty="0"/>
              <a:t> – It is the mathematical expression which needs to be simplified.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import </a:t>
            </a:r>
            <a:r>
              <a:rPr lang="en-US" dirty="0" err="1"/>
              <a:t>sympy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sympy</a:t>
            </a:r>
            <a:r>
              <a:rPr lang="en-US" dirty="0"/>
              <a:t> import * 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symbols('x') </a:t>
            </a:r>
          </a:p>
          <a:p>
            <a:pPr marL="0" indent="0">
              <a:buNone/>
            </a:pPr>
            <a:r>
              <a:rPr lang="en-US" dirty="0"/>
              <a:t>expr = sin(x)**2 + cos(x)**2</a:t>
            </a:r>
          </a:p>
          <a:p>
            <a:pPr marL="0" indent="0">
              <a:buNone/>
            </a:pPr>
            <a:r>
              <a:rPr lang="en-US" sz="2600" dirty="0" smtClean="0"/>
              <a:t># </a:t>
            </a:r>
            <a:r>
              <a:rPr lang="en-US" sz="2600" dirty="0"/>
              <a:t>Use </a:t>
            </a:r>
            <a:r>
              <a:rPr lang="en-US" sz="2600" dirty="0" err="1"/>
              <a:t>sympy.simplify</a:t>
            </a:r>
            <a:r>
              <a:rPr lang="en-US" sz="2600" dirty="0"/>
              <a:t>() method </a:t>
            </a:r>
          </a:p>
          <a:p>
            <a:pPr marL="0" indent="0">
              <a:buNone/>
            </a:pPr>
            <a:r>
              <a:rPr lang="en-US" dirty="0" err="1"/>
              <a:t>smpl</a:t>
            </a:r>
            <a:r>
              <a:rPr lang="en-US" dirty="0"/>
              <a:t> = simplify(expr)  </a:t>
            </a:r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("After Simplification : {}".format(</a:t>
            </a:r>
            <a:r>
              <a:rPr lang="en-US" dirty="0" err="1"/>
              <a:t>smpl</a:t>
            </a:r>
            <a:r>
              <a:rPr lang="en-US" dirty="0"/>
              <a:t>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O/p </a:t>
            </a:r>
            <a:r>
              <a:rPr lang="en-US" dirty="0"/>
              <a:t>- After Simplification : 1</a:t>
            </a:r>
          </a:p>
        </p:txBody>
      </p:sp>
    </p:spTree>
    <p:extLst>
      <p:ext uri="{BB962C8B-B14F-4D97-AF65-F5344CB8AC3E}">
        <p14:creationId xmlns:p14="http://schemas.microsoft.com/office/powerpoint/2010/main" val="122170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5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trigsimp</a:t>
            </a:r>
            <a:r>
              <a:rPr lang="en-US" dirty="0"/>
              <a:t>() </a:t>
            </a:r>
            <a:r>
              <a:rPr lang="en-US" dirty="0" smtClean="0"/>
              <a:t>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933651"/>
            <a:ext cx="11045792" cy="54575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We </a:t>
            </a:r>
            <a:r>
              <a:rPr lang="en-US" sz="3600" dirty="0"/>
              <a:t>can simplify mathematical expressions using trigonometric </a:t>
            </a:r>
            <a:r>
              <a:rPr lang="en-US" sz="3600" dirty="0" smtClean="0"/>
              <a:t>identities.</a:t>
            </a:r>
          </a:p>
          <a:p>
            <a:pPr marL="0" indent="0">
              <a:buNone/>
            </a:pPr>
            <a:r>
              <a:rPr lang="en-US" sz="3600" dirty="0" smtClean="0"/>
              <a:t>			Syntax</a:t>
            </a:r>
            <a:r>
              <a:rPr lang="en-US" sz="3600" dirty="0"/>
              <a:t>: </a:t>
            </a:r>
            <a:r>
              <a:rPr lang="en-US" sz="3600" dirty="0" err="1"/>
              <a:t>trigsimp</a:t>
            </a:r>
            <a:r>
              <a:rPr lang="en-US" sz="3600" dirty="0"/>
              <a:t>(expression)</a:t>
            </a:r>
          </a:p>
          <a:p>
            <a:pPr marL="0" indent="0">
              <a:buNone/>
            </a:pPr>
            <a:r>
              <a:rPr lang="en-US" sz="3600" dirty="0" smtClean="0"/>
              <a:t> Parameters</a:t>
            </a:r>
            <a:r>
              <a:rPr lang="en-US" sz="3600" dirty="0"/>
              <a:t>:</a:t>
            </a:r>
          </a:p>
          <a:p>
            <a:r>
              <a:rPr lang="en-US" sz="3600" dirty="0"/>
              <a:t>expression – It is the mathematical expression which needs to be simplified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Example :</a:t>
            </a:r>
          </a:p>
          <a:p>
            <a:pPr marL="0" indent="0">
              <a:buNone/>
            </a:pPr>
            <a:r>
              <a:rPr lang="en-US" sz="3600" dirty="0" smtClean="0"/>
              <a:t># </a:t>
            </a:r>
            <a:r>
              <a:rPr lang="en-US" sz="3600" dirty="0"/>
              <a:t>import </a:t>
            </a:r>
            <a:r>
              <a:rPr lang="en-US" sz="3600" dirty="0" err="1"/>
              <a:t>sympy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from </a:t>
            </a:r>
            <a:r>
              <a:rPr lang="en-US" sz="3600" dirty="0" err="1"/>
              <a:t>sympy</a:t>
            </a:r>
            <a:r>
              <a:rPr lang="en-US" sz="3600" dirty="0"/>
              <a:t> import *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x </a:t>
            </a:r>
            <a:r>
              <a:rPr lang="en-US" sz="3600" dirty="0"/>
              <a:t>= symbols('x') </a:t>
            </a:r>
          </a:p>
          <a:p>
            <a:pPr marL="0" indent="0">
              <a:buNone/>
            </a:pPr>
            <a:r>
              <a:rPr lang="en-US" sz="3600" dirty="0"/>
              <a:t>expr = sin(x)**2 + cos(x)**2</a:t>
            </a:r>
          </a:p>
          <a:p>
            <a:pPr marL="0" indent="0">
              <a:buNone/>
            </a:pPr>
            <a:r>
              <a:rPr lang="en-US" sz="3600" dirty="0" smtClean="0"/>
              <a:t># </a:t>
            </a:r>
            <a:r>
              <a:rPr lang="en-US" sz="3600" dirty="0"/>
              <a:t>Use </a:t>
            </a:r>
            <a:r>
              <a:rPr lang="en-US" sz="3600" dirty="0" err="1"/>
              <a:t>sympy.trigsimp</a:t>
            </a:r>
            <a:r>
              <a:rPr lang="en-US" sz="3600" dirty="0"/>
              <a:t>() method </a:t>
            </a:r>
          </a:p>
          <a:p>
            <a:pPr marL="0" indent="0">
              <a:buNone/>
            </a:pPr>
            <a:r>
              <a:rPr lang="en-US" sz="3600" b="1" dirty="0" err="1"/>
              <a:t>smpl</a:t>
            </a:r>
            <a:r>
              <a:rPr lang="en-US" sz="3600" b="1" dirty="0"/>
              <a:t> = </a:t>
            </a:r>
            <a:r>
              <a:rPr lang="en-US" sz="3600" b="1" dirty="0" err="1"/>
              <a:t>trigsimp</a:t>
            </a:r>
            <a:r>
              <a:rPr lang="en-US" sz="3600" b="1" dirty="0"/>
              <a:t>(expr)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print</a:t>
            </a:r>
            <a:r>
              <a:rPr lang="en-US" sz="3600" dirty="0"/>
              <a:t>("After Simplification : {}".format(</a:t>
            </a:r>
            <a:r>
              <a:rPr lang="en-US" sz="3600" dirty="0" err="1"/>
              <a:t>smpl</a:t>
            </a:r>
            <a:r>
              <a:rPr lang="en-US" sz="3600" dirty="0"/>
              <a:t>))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O/p After Simplification : 1</a:t>
            </a:r>
          </a:p>
        </p:txBody>
      </p:sp>
    </p:spTree>
    <p:extLst>
      <p:ext uri="{BB962C8B-B14F-4D97-AF65-F5344CB8AC3E}">
        <p14:creationId xmlns:p14="http://schemas.microsoft.com/office/powerpoint/2010/main" val="347825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olve() in python-</a:t>
            </a:r>
            <a:r>
              <a:rPr lang="en-US" dirty="0" err="1"/>
              <a:t>SymPy</a:t>
            </a:r>
            <a:r>
              <a:rPr lang="en-US" dirty="0"/>
              <a:t> solving equations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8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Equations </a:t>
            </a:r>
            <a:r>
              <a:rPr lang="en-US" dirty="0"/>
              <a:t>are solved </a:t>
            </a:r>
            <a:r>
              <a:rPr lang="en-US" dirty="0" smtClean="0"/>
              <a:t>with </a:t>
            </a:r>
            <a:r>
              <a:rPr lang="en-US" dirty="0"/>
              <a:t>solve() or </a:t>
            </a:r>
            <a:r>
              <a:rPr lang="en-US" dirty="0" err="1"/>
              <a:t>solveset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sympy</a:t>
            </a:r>
            <a:r>
              <a:rPr lang="fr-FR" dirty="0"/>
              <a:t> as </a:t>
            </a:r>
            <a:r>
              <a:rPr lang="fr-FR" dirty="0" err="1"/>
              <a:t>sym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= Symbol('x')</a:t>
            </a:r>
          </a:p>
          <a:p>
            <a:pPr marL="0" indent="0">
              <a:buNone/>
            </a:pPr>
            <a:r>
              <a:rPr lang="fr-FR" dirty="0" smtClean="0"/>
              <a:t>eq1 </a:t>
            </a:r>
            <a:r>
              <a:rPr lang="fr-FR" dirty="0"/>
              <a:t>= </a:t>
            </a:r>
            <a:r>
              <a:rPr lang="fr-FR" dirty="0" err="1"/>
              <a:t>Eq</a:t>
            </a:r>
            <a:r>
              <a:rPr lang="fr-FR" dirty="0"/>
              <a:t>(x + 1, 3)</a:t>
            </a:r>
          </a:p>
          <a:p>
            <a:pPr marL="0" indent="0">
              <a:buNone/>
            </a:pPr>
            <a:r>
              <a:rPr lang="fr-FR" dirty="0"/>
              <a:t>sol = </a:t>
            </a:r>
            <a:r>
              <a:rPr lang="fr-FR" dirty="0" err="1"/>
              <a:t>solve</a:t>
            </a:r>
            <a:r>
              <a:rPr lang="fr-FR" dirty="0"/>
              <a:t>(eq1, x)</a:t>
            </a:r>
          </a:p>
          <a:p>
            <a:pPr mar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(sol)</a:t>
            </a:r>
          </a:p>
          <a:p>
            <a:pPr marL="0" indent="0">
              <a:buNone/>
            </a:pPr>
            <a:r>
              <a:rPr lang="fr-FR" dirty="0" smtClean="0"/>
              <a:t>O/p  </a:t>
            </a:r>
          </a:p>
          <a:p>
            <a:pPr marL="0" indent="0">
              <a:buNone/>
            </a:pPr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9023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65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SymPy</a:t>
            </a:r>
            <a:r>
              <a:rPr lang="en-US" dirty="0"/>
              <a:t> matrixes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7" y="872724"/>
            <a:ext cx="10515600" cy="5985276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/>
              <a:t>SymPy</a:t>
            </a:r>
            <a:r>
              <a:rPr lang="en-US" dirty="0"/>
              <a:t>, we can work with matrixes. A matrix is a rectangular array of numbers or other mathematical objects for which operations such as addition and multiplication are defined.</a:t>
            </a:r>
          </a:p>
          <a:p>
            <a:r>
              <a:rPr lang="en-US" dirty="0" smtClean="0"/>
              <a:t>Matrixes </a:t>
            </a:r>
            <a:r>
              <a:rPr lang="en-US" dirty="0"/>
              <a:t>are used in computing, engineering, or image processing.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6952" y="27388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M = Matrix([[1, 2], [3, 4], [0, 3]])</a:t>
            </a:r>
          </a:p>
          <a:p>
            <a:r>
              <a:rPr lang="fr-FR" dirty="0" err="1"/>
              <a:t>print</a:t>
            </a:r>
            <a:r>
              <a:rPr lang="fr-FR" dirty="0"/>
              <a:t>(M)</a:t>
            </a:r>
          </a:p>
          <a:p>
            <a:r>
              <a:rPr lang="fr-FR" dirty="0" err="1"/>
              <a:t>pprint</a:t>
            </a:r>
            <a:r>
              <a:rPr lang="fr-FR" dirty="0"/>
              <a:t>(M)</a:t>
            </a:r>
          </a:p>
          <a:p>
            <a:endParaRPr lang="fr-FR" dirty="0"/>
          </a:p>
          <a:p>
            <a:r>
              <a:rPr lang="fr-FR" dirty="0"/>
              <a:t>N = Matrix([2, 2])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("M * N")</a:t>
            </a:r>
          </a:p>
          <a:p>
            <a:r>
              <a:rPr lang="fr-FR" dirty="0" err="1"/>
              <a:t>print</a:t>
            </a:r>
            <a:r>
              <a:rPr lang="fr-FR" dirty="0"/>
              <a:t>("---------------------------")</a:t>
            </a:r>
          </a:p>
          <a:p>
            <a:endParaRPr lang="fr-FR" dirty="0"/>
          </a:p>
          <a:p>
            <a:r>
              <a:rPr lang="fr-FR" dirty="0" err="1"/>
              <a:t>pprint</a:t>
            </a:r>
            <a:r>
              <a:rPr lang="fr-FR" dirty="0"/>
              <a:t>(M*N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O/p</a:t>
            </a:r>
          </a:p>
          <a:p>
            <a:r>
              <a:rPr lang="fr-FR" dirty="0" smtClean="0"/>
              <a:t>--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90" y="2738839"/>
            <a:ext cx="3657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800" b="1" dirty="0" smtClean="0"/>
              <a:t>Example</a:t>
            </a:r>
            <a:endParaRPr lang="en-US" sz="2800" b="1" dirty="0"/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9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126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s-ES" sz="1750" b="1" dirty="0" smtClean="0"/>
                <a:t>Example:</a:t>
              </a:r>
              <a:endParaRPr lang="es-ES" sz="1750" b="1" dirty="0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" y="1064633"/>
            <a:ext cx="5786694" cy="471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88" y="1064633"/>
            <a:ext cx="5087471" cy="383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800" b="1" dirty="0" smtClean="0"/>
              <a:t>Example</a:t>
            </a:r>
            <a:endParaRPr lang="en-US" sz="2800" b="1" dirty="0"/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9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126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s-ES" sz="1750" b="1" dirty="0" smtClean="0"/>
                <a:t>Example:</a:t>
              </a:r>
              <a:endParaRPr lang="es-ES" sz="1750" b="1" dirty="0"/>
            </a:p>
          </p:txBody>
        </p:sp>
      </p:grp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605" y="1097650"/>
            <a:ext cx="5562600" cy="1257300"/>
          </a:xfr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9" y="2354950"/>
            <a:ext cx="55849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78" y="628441"/>
            <a:ext cx="4304086" cy="116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71" y="1757522"/>
            <a:ext cx="4271393" cy="23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78" y="4101353"/>
            <a:ext cx="4304086" cy="246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9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560" y="81281"/>
            <a:ext cx="9144000" cy="87376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-Symbolic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in Python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20" y="822960"/>
            <a:ext cx="10038080" cy="5598160"/>
          </a:xfrm>
        </p:spPr>
        <p:txBody>
          <a:bodyPr/>
          <a:lstStyle/>
          <a:p>
            <a:endParaRPr lang="en-US" sz="2800" dirty="0" smtClean="0"/>
          </a:p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Mathematics in Python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Python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represent the symbolic mathematics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written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and does not require any external libraries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 command  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to perform the mathematical operations such 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solving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Linear algebra </a:t>
            </a:r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318664"/>
            <a:ext cx="284697" cy="63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19044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565784"/>
            <a:ext cx="10515600" cy="491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Ex1. To Find the rational no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class represents a rational number as a pair of 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numerator and the denominator.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Rational(5, 2) represents 5/2.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57402"/>
            <a:ext cx="184731" cy="342395"/>
          </a:xfrm>
          <a:prstGeom prst="rect">
            <a:avLst/>
          </a:prstGeom>
          <a:solidFill>
            <a:srgbClr val="F5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04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77" y="2946401"/>
            <a:ext cx="6257925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/>
          <a:lstStyle/>
          <a:p>
            <a:r>
              <a:rPr lang="en-US" dirty="0" smtClean="0"/>
              <a:t>Some special constant  e,pi,oo (Infinity) considered as symbol and evaluate the values.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evaluates the expression to a floating-point number.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14880"/>
            <a:ext cx="897382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03224"/>
            <a:ext cx="10515600" cy="571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2.Symbols: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Systems,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have to declare symbolic variables explicitly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ymbols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also to declare a variable as symbol.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manipulate them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o/p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2* 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3569"/>
            <a:ext cx="184731" cy="250062"/>
          </a:xfrm>
          <a:prstGeom prst="rect">
            <a:avLst/>
          </a:prstGeom>
          <a:solidFill>
            <a:srgbClr val="F5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04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3569"/>
            <a:ext cx="184731" cy="250062"/>
          </a:xfrm>
          <a:prstGeom prst="rect">
            <a:avLst/>
          </a:prstGeom>
          <a:solidFill>
            <a:srgbClr val="F5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04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52" y="2416318"/>
            <a:ext cx="2967355" cy="8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8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3. Calculus</a:t>
            </a:r>
            <a:r>
              <a:rPr lang="en-US" dirty="0"/>
              <a:t> (differentiation and integration) :</a:t>
            </a:r>
          </a:p>
          <a:p>
            <a:r>
              <a:rPr lang="en-US" dirty="0"/>
              <a:t>Differentiation and integration can help us solve many types of real-world problems.</a:t>
            </a:r>
          </a:p>
          <a:p>
            <a:r>
              <a:rPr lang="en-US" dirty="0" smtClean="0"/>
              <a:t>Derivatives </a:t>
            </a:r>
            <a:r>
              <a:rPr lang="en-US" dirty="0"/>
              <a:t>are met in many engineering and science problems, especially when modelling the </a:t>
            </a:r>
            <a:r>
              <a:rPr lang="en-US" dirty="0" err="1"/>
              <a:t>behaviour</a:t>
            </a:r>
            <a:r>
              <a:rPr lang="en-US" dirty="0"/>
              <a:t> of moving objects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6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800" b="1" dirty="0" smtClean="0"/>
              <a:t>3.Calculus</a:t>
            </a:r>
            <a:endParaRPr lang="en-US" sz="2800" b="1" dirty="0"/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0"/>
            <a:ext cx="12105504" cy="6325926"/>
            <a:chOff x="127862" y="1268442"/>
            <a:chExt cx="9296400" cy="895327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96725" y="1279490"/>
              <a:ext cx="9214355" cy="88427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fontAlgn="base"/>
              <a:endParaRPr lang="en-US" sz="2800" b="1" dirty="0" smtClean="0"/>
            </a:p>
            <a:p>
              <a:pPr fontAlgn="base"/>
              <a:r>
                <a:rPr lang="en-US" sz="2800" b="1" dirty="0" smtClean="0"/>
                <a:t>limit</a:t>
              </a:r>
              <a:r>
                <a:rPr lang="en-US" sz="2800" b="1" dirty="0"/>
                <a:t>() </a:t>
              </a:r>
              <a:r>
                <a:rPr lang="en-US" sz="2800" b="1" dirty="0" smtClean="0"/>
                <a:t>in Python </a:t>
              </a:r>
            </a:p>
            <a:p>
              <a:pPr fontAlgn="base"/>
              <a:endParaRPr lang="en-US" sz="2000" b="1" dirty="0" smtClean="0"/>
            </a:p>
            <a:p>
              <a:pPr fontAlgn="base"/>
              <a:r>
                <a:rPr lang="en-US" sz="2400" dirty="0" smtClean="0"/>
                <a:t>With </a:t>
              </a:r>
              <a:r>
                <a:rPr lang="en-US" sz="2400" dirty="0"/>
                <a:t>the help of </a:t>
              </a:r>
              <a:r>
                <a:rPr lang="en-US" sz="2400" b="1" dirty="0" err="1"/>
                <a:t>sympy.limit</a:t>
              </a:r>
              <a:r>
                <a:rPr lang="en-US" sz="2400" b="1" dirty="0"/>
                <a:t>()</a:t>
              </a:r>
              <a:r>
                <a:rPr lang="en-US" sz="2400" dirty="0"/>
                <a:t> method, we can find the limit of any mathematical expression,</a:t>
              </a:r>
              <a:br>
                <a:rPr lang="en-US" sz="2400" dirty="0"/>
              </a:br>
              <a:r>
                <a:rPr lang="en-US" sz="2400" dirty="0"/>
                <a:t>e.g</a:t>
              </a:r>
              <a:r>
                <a:rPr lang="en-US" sz="2400" dirty="0" smtClean="0"/>
                <a:t>.,</a:t>
              </a:r>
            </a:p>
            <a:p>
              <a:pPr fontAlgn="base"/>
              <a:endParaRPr lang="en-US" sz="2400" dirty="0" smtClean="0"/>
            </a:p>
            <a:p>
              <a:pPr fontAlgn="base"/>
              <a:endParaRPr lang="en-US" sz="2400" b="1" dirty="0" smtClean="0"/>
            </a:p>
            <a:p>
              <a:pPr fontAlgn="base"/>
              <a:r>
                <a:rPr lang="en-US" sz="2400" b="1" dirty="0" smtClean="0"/>
                <a:t>Syntax</a:t>
              </a:r>
              <a:r>
                <a:rPr lang="en-US" sz="2400" b="1" dirty="0"/>
                <a:t>:</a:t>
              </a:r>
              <a:r>
                <a:rPr lang="en-US" sz="2400" dirty="0"/>
                <a:t> limit(expression, variable, value)</a:t>
              </a:r>
            </a:p>
            <a:p>
              <a:pPr fontAlgn="base"/>
              <a:endParaRPr lang="en-US" sz="2400" b="1" dirty="0" smtClean="0"/>
            </a:p>
            <a:p>
              <a:pPr fontAlgn="base"/>
              <a:r>
                <a:rPr lang="en-US" sz="2400" b="1" dirty="0" smtClean="0"/>
                <a:t>Parameters</a:t>
              </a:r>
              <a:r>
                <a:rPr lang="en-US" sz="2400" b="1" dirty="0"/>
                <a:t>: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b="1" dirty="0"/>
                <a:t>expression –</a:t>
              </a:r>
              <a:r>
                <a:rPr lang="en-US" sz="2400" dirty="0"/>
                <a:t> The mathematical expression on which limit </a:t>
              </a:r>
              <a:r>
                <a:rPr lang="en-US" sz="2400" dirty="0" err="1"/>
                <a:t>opeartion</a:t>
              </a:r>
              <a:r>
                <a:rPr lang="en-US" sz="2400" dirty="0"/>
                <a:t> is to be performed, </a:t>
              </a:r>
              <a:r>
                <a:rPr lang="en-US" sz="2400" dirty="0" err="1"/>
                <a:t>i</a:t>
              </a:r>
              <a:r>
                <a:rPr lang="en-US" sz="2400" dirty="0"/>
                <a:t>. e., f(x).</a:t>
              </a:r>
              <a:br>
                <a:rPr lang="en-US" sz="2400" dirty="0"/>
              </a:br>
              <a:r>
                <a:rPr lang="en-US" sz="2400" b="1" dirty="0"/>
                <a:t>variable –</a:t>
              </a:r>
              <a:r>
                <a:rPr lang="en-US" sz="2400" dirty="0"/>
                <a:t> It is the variable in the mathematical expression, </a:t>
              </a:r>
              <a:r>
                <a:rPr lang="en-US" sz="2400" dirty="0" err="1"/>
                <a:t>i</a:t>
              </a:r>
              <a:r>
                <a:rPr lang="en-US" sz="2400" dirty="0"/>
                <a:t>. e., x</a:t>
              </a:r>
              <a:br>
                <a:rPr lang="en-US" sz="2400" dirty="0"/>
              </a:br>
              <a:r>
                <a:rPr lang="en-US" sz="2400" b="1" dirty="0"/>
                <a:t>value –</a:t>
              </a:r>
              <a:r>
                <a:rPr lang="en-US" sz="2400" dirty="0"/>
                <a:t> It is the value to which the limit tends to, </a:t>
              </a:r>
              <a:r>
                <a:rPr lang="en-US" sz="2400" dirty="0" err="1"/>
                <a:t>i</a:t>
              </a:r>
              <a:r>
                <a:rPr lang="en-US" sz="2400" dirty="0"/>
                <a:t>. e., a.</a:t>
              </a:r>
            </a:p>
            <a:p>
              <a:pPr fontAlgn="base"/>
              <a:r>
                <a:rPr lang="en-US" sz="2400" b="1" dirty="0"/>
                <a:t>Returns:</a:t>
              </a:r>
              <a:r>
                <a:rPr lang="en-US" sz="2400" dirty="0"/>
                <a:t> Returns the limit of the mathematical expression under given conditions.</a:t>
              </a:r>
            </a:p>
            <a:p>
              <a:pPr algn="just" fontAlgn="base">
                <a:lnSpc>
                  <a:spcPct val="150000"/>
                </a:lnSpc>
              </a:pPr>
              <a:endParaRPr lang="es-ES" sz="2400" dirty="0"/>
            </a:p>
            <a:p>
              <a:pPr algn="just" fontAlgn="base">
                <a:lnSpc>
                  <a:spcPct val="150000"/>
                </a:lnSpc>
              </a:pPr>
              <a:endParaRPr lang="es-ES" sz="2000" b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72" y="2536638"/>
            <a:ext cx="1600200" cy="7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limit()-method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696"/>
            <a:ext cx="10515600" cy="5068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Ex:</a:t>
            </a:r>
          </a:p>
          <a:p>
            <a:pPr marL="0" indent="0">
              <a:buNone/>
            </a:pPr>
            <a:r>
              <a:rPr lang="en-US" sz="2600" dirty="0" smtClean="0"/>
              <a:t># </a:t>
            </a:r>
            <a:r>
              <a:rPr lang="en-US" sz="2600" dirty="0"/>
              <a:t>import </a:t>
            </a:r>
            <a:r>
              <a:rPr lang="en-US" sz="2600" dirty="0" err="1"/>
              <a:t>sympy</a:t>
            </a:r>
            <a:r>
              <a:rPr lang="en-US" sz="2600" dirty="0"/>
              <a:t>  </a:t>
            </a:r>
            <a:r>
              <a:rPr lang="en-US" sz="2600" dirty="0" smtClean="0"/>
              <a:t>                     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from </a:t>
            </a:r>
            <a:r>
              <a:rPr lang="en-US" sz="2600" dirty="0" err="1"/>
              <a:t>sympy</a:t>
            </a:r>
            <a:r>
              <a:rPr lang="en-US" sz="2600" dirty="0"/>
              <a:t> import * </a:t>
            </a:r>
          </a:p>
          <a:p>
            <a:pPr marL="0" indent="0">
              <a:buNone/>
            </a:pPr>
            <a:r>
              <a:rPr lang="en-US" sz="2600" dirty="0" smtClean="0"/>
              <a:t>x </a:t>
            </a:r>
            <a:r>
              <a:rPr lang="en-US" sz="2600" dirty="0"/>
              <a:t>= symbols('x') </a:t>
            </a:r>
          </a:p>
          <a:p>
            <a:pPr marL="0" indent="0">
              <a:buNone/>
            </a:pPr>
            <a:r>
              <a:rPr lang="en-US" sz="2600" dirty="0"/>
              <a:t>expr = sin(x)/x; </a:t>
            </a:r>
          </a:p>
          <a:p>
            <a:pPr marL="0" indent="0">
              <a:buNone/>
            </a:pPr>
            <a:r>
              <a:rPr lang="en-US" sz="2600" dirty="0" smtClean="0"/>
              <a:t># </a:t>
            </a:r>
            <a:r>
              <a:rPr lang="en-US" sz="2600" dirty="0"/>
              <a:t>Use </a:t>
            </a:r>
            <a:r>
              <a:rPr lang="en-US" sz="2600" dirty="0" err="1"/>
              <a:t>sympy.limit</a:t>
            </a:r>
            <a:r>
              <a:rPr lang="en-US" sz="2600" dirty="0"/>
              <a:t>() method  </a:t>
            </a:r>
          </a:p>
          <a:p>
            <a:pPr marL="0" indent="0">
              <a:buNone/>
            </a:pPr>
            <a:r>
              <a:rPr lang="en-US" sz="2600" dirty="0" err="1"/>
              <a:t>limit_expr</a:t>
            </a:r>
            <a:r>
              <a:rPr lang="en-US" sz="2600" dirty="0"/>
              <a:t> = limit(expr, x, 0)   </a:t>
            </a:r>
          </a:p>
          <a:p>
            <a:pPr marL="0" indent="0">
              <a:buNone/>
            </a:pPr>
            <a:r>
              <a:rPr lang="en-US" sz="2600" dirty="0" smtClean="0"/>
              <a:t>print</a:t>
            </a:r>
            <a:r>
              <a:rPr lang="en-US" sz="2600" dirty="0"/>
              <a:t>("Limit of the expression tends to 0 : {}".format(</a:t>
            </a:r>
            <a:r>
              <a:rPr lang="en-US" sz="2600" dirty="0" err="1"/>
              <a:t>limit_expr</a:t>
            </a:r>
            <a:r>
              <a:rPr lang="en-US" sz="2600" dirty="0" smtClean="0"/>
              <a:t>))</a:t>
            </a:r>
          </a:p>
          <a:p>
            <a:pPr marL="0" indent="0">
              <a:buNone/>
            </a:pPr>
            <a:r>
              <a:rPr lang="en-US" sz="2600" b="1" dirty="0"/>
              <a:t>Output:</a:t>
            </a:r>
            <a:endParaRPr lang="en-US" sz="2600" dirty="0" smtClean="0"/>
          </a:p>
          <a:p>
            <a:pPr marL="0" indent="0">
              <a:buNone/>
            </a:pPr>
            <a:r>
              <a:rPr lang="en-US" altLang="en-US" sz="2600" dirty="0" smtClean="0">
                <a:latin typeface="Consolas" panose="020B0609020204030204" pitchFamily="49" charset="0"/>
              </a:rPr>
              <a:t>Limit </a:t>
            </a:r>
            <a:r>
              <a:rPr lang="en-US" altLang="en-US" sz="2600" dirty="0">
                <a:latin typeface="Consolas" panose="020B0609020204030204" pitchFamily="49" charset="0"/>
              </a:rPr>
              <a:t>of the expression tends to 0 : 1</a:t>
            </a:r>
            <a:r>
              <a:rPr lang="en-US" altLang="en-US" sz="1500" dirty="0"/>
              <a:t> </a:t>
            </a:r>
            <a:endParaRPr lang="en-US" altLang="en-US" sz="43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0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n-US" b="1" dirty="0"/>
              <a:t>D</a:t>
            </a:r>
            <a:r>
              <a:rPr lang="en-US" b="1" dirty="0" smtClean="0"/>
              <a:t>ifferentiate in python</a:t>
            </a: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sz="2000" dirty="0" smtClean="0">
                <a:latin typeface="+mn-lt"/>
                <a:ea typeface="+mn-ea"/>
                <a:cs typeface="+mn-cs"/>
              </a:rPr>
              <a:t>y</a:t>
            </a:r>
            <a:r>
              <a:rPr lang="en-US" sz="2000" dirty="0" err="1">
                <a:latin typeface="+mn-lt"/>
                <a:ea typeface="+mn-ea"/>
                <a:cs typeface="+mn-cs"/>
              </a:rPr>
              <a:t>ou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latin typeface="+mn-lt"/>
                <a:ea typeface="+mn-ea"/>
                <a:cs typeface="+mn-cs"/>
              </a:rPr>
              <a:t>can differentiate any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SymPy</a:t>
            </a:r>
            <a:r>
              <a:rPr lang="en-US" sz="2000" dirty="0">
                <a:latin typeface="+mn-lt"/>
                <a:ea typeface="+mn-ea"/>
                <a:cs typeface="+mn-cs"/>
              </a:rPr>
              <a:t> expression using </a:t>
            </a:r>
            <a:r>
              <a:rPr lang="en-US" sz="2000" b="1" dirty="0" smtClean="0">
                <a:latin typeface="+mn-lt"/>
                <a:ea typeface="+mn-ea"/>
                <a:cs typeface="+mn-cs"/>
              </a:rPr>
              <a:t>diff() 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method.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20758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s-ES" sz="7200" b="1" dirty="0" err="1" smtClean="0"/>
              <a:t>Syntax</a:t>
            </a:r>
            <a:r>
              <a:rPr lang="es-ES" sz="7200" b="1" dirty="0" smtClean="0"/>
              <a:t> :  </a:t>
            </a:r>
            <a:r>
              <a:rPr lang="es-ES" sz="7200" dirty="0" err="1" smtClean="0"/>
              <a:t>diff</a:t>
            </a:r>
            <a:r>
              <a:rPr lang="es-ES" sz="7200" dirty="0" smtClean="0"/>
              <a:t>(</a:t>
            </a:r>
            <a:r>
              <a:rPr lang="es-ES" sz="7200" dirty="0" err="1" smtClean="0"/>
              <a:t>func,var</a:t>
            </a:r>
            <a:r>
              <a:rPr lang="es-ES" sz="7200" dirty="0"/>
              <a:t>)  </a:t>
            </a:r>
            <a:endParaRPr lang="es-ES" sz="72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s-ES" sz="7200" dirty="0" err="1" smtClean="0"/>
              <a:t>Example</a:t>
            </a:r>
            <a:r>
              <a:rPr lang="es-ES" sz="7200" dirty="0" smtClean="0"/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7200" dirty="0" smtClean="0"/>
              <a:t>from </a:t>
            </a:r>
            <a:r>
              <a:rPr lang="en-US" sz="7200" dirty="0" err="1"/>
              <a:t>sympy</a:t>
            </a:r>
            <a:r>
              <a:rPr lang="en-US" sz="7200" dirty="0"/>
              <a:t> import * 	 # import </a:t>
            </a:r>
            <a:r>
              <a:rPr lang="en-US" sz="7200" dirty="0" err="1"/>
              <a:t>sympy</a:t>
            </a:r>
            <a:r>
              <a:rPr lang="en-US" sz="7200" dirty="0"/>
              <a:t> </a:t>
            </a:r>
          </a:p>
          <a:p>
            <a:pPr marL="0" indent="0">
              <a:buNone/>
            </a:pPr>
            <a:r>
              <a:rPr lang="en-US" sz="7200" dirty="0"/>
              <a:t>x = symbols('x') </a:t>
            </a:r>
          </a:p>
          <a:p>
            <a:pPr marL="0" indent="0">
              <a:buNone/>
            </a:pPr>
            <a:r>
              <a:rPr lang="en-US" sz="7200" dirty="0"/>
              <a:t>expr = 3*x**2+1</a:t>
            </a:r>
          </a:p>
          <a:p>
            <a:pPr marL="0" indent="0">
              <a:buNone/>
            </a:pPr>
            <a:r>
              <a:rPr lang="en-US" sz="7200" dirty="0" err="1"/>
              <a:t>diff_expr</a:t>
            </a:r>
            <a:r>
              <a:rPr lang="en-US" sz="7200" dirty="0"/>
              <a:t> = diff(expr, x)   </a:t>
            </a:r>
          </a:p>
          <a:p>
            <a:pPr marL="0" indent="0">
              <a:buNone/>
            </a:pPr>
            <a:r>
              <a:rPr lang="en-US" sz="7200" dirty="0"/>
              <a:t>print</a:t>
            </a:r>
            <a:r>
              <a:rPr lang="en-US" sz="7200" dirty="0" smtClean="0"/>
              <a:t>("The </a:t>
            </a:r>
            <a:r>
              <a:rPr lang="en-US" sz="7200" dirty="0"/>
              <a:t>expression </a:t>
            </a:r>
            <a:r>
              <a:rPr lang="en-US" sz="7200" dirty="0" smtClean="0"/>
              <a:t>result is   </a:t>
            </a:r>
            <a:r>
              <a:rPr lang="en-US" sz="7200" dirty="0"/>
              <a:t>: {}".format(</a:t>
            </a:r>
            <a:r>
              <a:rPr lang="en-US" sz="7200" dirty="0" err="1"/>
              <a:t>diff_expr</a:t>
            </a:r>
            <a:r>
              <a:rPr lang="en-US" sz="7200" dirty="0" smtClean="0"/>
              <a:t>))         </a:t>
            </a:r>
          </a:p>
          <a:p>
            <a:pPr marL="0" indent="0">
              <a:buNone/>
            </a:pPr>
            <a:r>
              <a:rPr lang="en-US" sz="7200" dirty="0" smtClean="0"/>
              <a:t>O/p</a:t>
            </a:r>
          </a:p>
          <a:p>
            <a:pPr marL="0" indent="0">
              <a:buNone/>
            </a:pPr>
            <a:r>
              <a:rPr lang="en-US" altLang="en-US" sz="7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expression result is  </a:t>
            </a:r>
            <a:r>
              <a:rPr lang="en-US" altLang="en-US" sz="7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6*x</a:t>
            </a:r>
            <a:r>
              <a:rPr lang="en-US" altLang="en-US" sz="6000" b="1" dirty="0"/>
              <a:t> </a:t>
            </a:r>
            <a:endParaRPr lang="en-US" altLang="en-US" sz="9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3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588</Words>
  <Application>Microsoft Office PowerPoint</Application>
  <PresentationFormat>Widescreen</PresentationFormat>
  <Paragraphs>171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Symbolic Programing Paradigm- Unit5</vt:lpstr>
      <vt:lpstr>  Sympy-Symbolic Mathematics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limit()-method</vt:lpstr>
      <vt:lpstr>  Differentiate in python  you can differentiate any SymPy expression using diff() method.</vt:lpstr>
      <vt:lpstr>PowerPoint Presentation</vt:lpstr>
      <vt:lpstr>Integration  in python</vt:lpstr>
      <vt:lpstr>  Algebraic manipulations </vt:lpstr>
      <vt:lpstr>PowerPoint Presentation</vt:lpstr>
      <vt:lpstr>simplify() in python </vt:lpstr>
      <vt:lpstr>trigsimp() in python</vt:lpstr>
      <vt:lpstr>solve() in python-SymPy solving equations </vt:lpstr>
      <vt:lpstr>SymPy matrixes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Sympy-Symbolic Mathematics in Python</dc:title>
  <dc:creator>Dr.Prabhu</dc:creator>
  <cp:lastModifiedBy>Dr.Prabhu</cp:lastModifiedBy>
  <cp:revision>56</cp:revision>
  <dcterms:created xsi:type="dcterms:W3CDTF">2020-03-19T06:06:35Z</dcterms:created>
  <dcterms:modified xsi:type="dcterms:W3CDTF">2020-03-20T09:45:57Z</dcterms:modified>
</cp:coreProperties>
</file>