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notesMasterIdLst>
    <p:notesMasterId r:id="rId33"/>
  </p:notesMasterIdLst>
  <p:sldIdLst>
    <p:sldId id="287" r:id="rId2"/>
    <p:sldId id="257" r:id="rId3"/>
    <p:sldId id="288"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4CA9D0-FFC1-4B9F-9115-85C9464D1360}" type="datetimeFigureOut">
              <a:rPr lang="en-IN" smtClean="0"/>
              <a:t>24-03-2020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7F3FCF-EB81-499B-9ACE-852FF088667A}" type="slidenum">
              <a:rPr lang="en-IN" smtClean="0"/>
              <a:t>‹#›</a:t>
            </a:fld>
            <a:endParaRPr lang="en-IN"/>
          </a:p>
        </p:txBody>
      </p:sp>
    </p:spTree>
    <p:extLst>
      <p:ext uri="{BB962C8B-B14F-4D97-AF65-F5344CB8AC3E}">
        <p14:creationId xmlns:p14="http://schemas.microsoft.com/office/powerpoint/2010/main" val="2041705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57F3FCF-EB81-499B-9ACE-852FF088667A}" type="slidenum">
              <a:rPr lang="en-IN" smtClean="0"/>
              <a:t>2</a:t>
            </a:fld>
            <a:endParaRPr lang="en-IN"/>
          </a:p>
        </p:txBody>
      </p:sp>
    </p:spTree>
    <p:extLst>
      <p:ext uri="{BB962C8B-B14F-4D97-AF65-F5344CB8AC3E}">
        <p14:creationId xmlns:p14="http://schemas.microsoft.com/office/powerpoint/2010/main" val="2426720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494416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829806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4205523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3206961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3231779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3821408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985057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3557567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3479522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3941096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57F3FCF-EB81-499B-9ACE-852FF088667A}" type="slidenum">
              <a:rPr lang="en-IN" smtClean="0"/>
              <a:t>3</a:t>
            </a:fld>
            <a:endParaRPr lang="en-IN"/>
          </a:p>
        </p:txBody>
      </p:sp>
    </p:spTree>
    <p:extLst>
      <p:ext uri="{BB962C8B-B14F-4D97-AF65-F5344CB8AC3E}">
        <p14:creationId xmlns:p14="http://schemas.microsoft.com/office/powerpoint/2010/main" val="34064723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3123235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3196532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3690907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23727245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26386574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31593612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4108451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65417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2899711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4245702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569640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641763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1846471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4089730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2122867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2491872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104F54C-3E68-44C8-A3BD-1057E994219E}" type="datetimeFigureOut">
              <a:rPr lang="en-IN" smtClean="0"/>
              <a:t>24-03-2020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C98CC281-611B-4A0E-B16D-2A9AC550DB6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427562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104F54C-3E68-44C8-A3BD-1057E994219E}" type="datetimeFigureOut">
              <a:rPr lang="en-IN" smtClean="0"/>
              <a:t>24-03-2020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8CC281-611B-4A0E-B16D-2A9AC550DB61}" type="slidenum">
              <a:rPr lang="en-IN" smtClean="0"/>
              <a:t>‹#›</a:t>
            </a:fld>
            <a:endParaRPr lang="en-IN"/>
          </a:p>
        </p:txBody>
      </p:sp>
    </p:spTree>
    <p:extLst>
      <p:ext uri="{BB962C8B-B14F-4D97-AF65-F5344CB8AC3E}">
        <p14:creationId xmlns:p14="http://schemas.microsoft.com/office/powerpoint/2010/main" val="630765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04F54C-3E68-44C8-A3BD-1057E994219E}" type="datetimeFigureOut">
              <a:rPr lang="en-IN" smtClean="0"/>
              <a:t>24-03-2020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CC281-611B-4A0E-B16D-2A9AC550DB6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0365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04F54C-3E68-44C8-A3BD-1057E994219E}" type="datetimeFigureOut">
              <a:rPr lang="en-IN" smtClean="0"/>
              <a:t>24-03-2020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CC281-611B-4A0E-B16D-2A9AC550DB6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7408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04F54C-3E68-44C8-A3BD-1057E994219E}" type="datetimeFigureOut">
              <a:rPr lang="en-IN" smtClean="0"/>
              <a:t>24-03-2020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CC281-611B-4A0E-B16D-2A9AC550DB61}" type="slidenum">
              <a:rPr lang="en-IN" smtClean="0"/>
              <a:t>‹#›</a:t>
            </a:fld>
            <a:endParaRPr lang="en-IN"/>
          </a:p>
        </p:txBody>
      </p:sp>
    </p:spTree>
    <p:extLst>
      <p:ext uri="{BB962C8B-B14F-4D97-AF65-F5344CB8AC3E}">
        <p14:creationId xmlns:p14="http://schemas.microsoft.com/office/powerpoint/2010/main" val="2673237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04F54C-3E68-44C8-A3BD-1057E994219E}" type="datetimeFigureOut">
              <a:rPr lang="en-IN" smtClean="0"/>
              <a:t>24-03-2020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CC281-611B-4A0E-B16D-2A9AC550DB6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1306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04F54C-3E68-44C8-A3BD-1057E994219E}" type="datetimeFigureOut">
              <a:rPr lang="en-IN" smtClean="0"/>
              <a:t>24-03-2020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CC281-611B-4A0E-B16D-2A9AC550DB6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2166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04F54C-3E68-44C8-A3BD-1057E994219E}" type="datetimeFigureOut">
              <a:rPr lang="en-IN" smtClean="0"/>
              <a:t>24-03-2020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CC281-611B-4A0E-B16D-2A9AC550DB6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1816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04F54C-3E68-44C8-A3BD-1057E994219E}" type="datetimeFigureOut">
              <a:rPr lang="en-IN" smtClean="0"/>
              <a:t>24-03-2020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CC281-611B-4A0E-B16D-2A9AC550DB6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50827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04F54C-3E68-44C8-A3BD-1057E994219E}" type="datetimeFigureOut">
              <a:rPr lang="en-IN" smtClean="0"/>
              <a:t>24-03-2020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CC281-611B-4A0E-B16D-2A9AC550DB61}" type="slidenum">
              <a:rPr lang="en-IN" smtClean="0"/>
              <a:t>‹#›</a:t>
            </a:fld>
            <a:endParaRPr lang="en-IN"/>
          </a:p>
        </p:txBody>
      </p:sp>
    </p:spTree>
    <p:extLst>
      <p:ext uri="{BB962C8B-B14F-4D97-AF65-F5344CB8AC3E}">
        <p14:creationId xmlns:p14="http://schemas.microsoft.com/office/powerpoint/2010/main" val="3338547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04F54C-3E68-44C8-A3BD-1057E994219E}" type="datetimeFigureOut">
              <a:rPr lang="en-IN" smtClean="0"/>
              <a:t>24-03-2020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CC281-611B-4A0E-B16D-2A9AC550DB61}" type="slidenum">
              <a:rPr lang="en-IN" smtClean="0"/>
              <a:t>‹#›</a:t>
            </a:fld>
            <a:endParaRPr lang="en-IN"/>
          </a:p>
        </p:txBody>
      </p:sp>
    </p:spTree>
    <p:extLst>
      <p:ext uri="{BB962C8B-B14F-4D97-AF65-F5344CB8AC3E}">
        <p14:creationId xmlns:p14="http://schemas.microsoft.com/office/powerpoint/2010/main" val="3786610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04F54C-3E68-44C8-A3BD-1057E994219E}" type="datetimeFigureOut">
              <a:rPr lang="en-IN" smtClean="0"/>
              <a:t>24-03-2020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CC281-611B-4A0E-B16D-2A9AC550DB6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9864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104F54C-3E68-44C8-A3BD-1057E994219E}" type="datetimeFigureOut">
              <a:rPr lang="en-IN" smtClean="0"/>
              <a:t>24-03-2020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8CC281-611B-4A0E-B16D-2A9AC550DB61}" type="slidenum">
              <a:rPr lang="en-IN" smtClean="0"/>
              <a:t>‹#›</a:t>
            </a:fld>
            <a:endParaRPr lang="en-IN"/>
          </a:p>
        </p:txBody>
      </p:sp>
    </p:spTree>
    <p:extLst>
      <p:ext uri="{BB962C8B-B14F-4D97-AF65-F5344CB8AC3E}">
        <p14:creationId xmlns:p14="http://schemas.microsoft.com/office/powerpoint/2010/main" val="1752291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104F54C-3E68-44C8-A3BD-1057E994219E}" type="datetimeFigureOut">
              <a:rPr lang="en-IN" smtClean="0"/>
              <a:t>24-03-2020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8CC281-611B-4A0E-B16D-2A9AC550DB6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7480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104F54C-3E68-44C8-A3BD-1057E994219E}" type="datetimeFigureOut">
              <a:rPr lang="en-IN" smtClean="0"/>
              <a:t>24-03-2020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8CC281-611B-4A0E-B16D-2A9AC550DB6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91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04F54C-3E68-44C8-A3BD-1057E994219E}" type="datetimeFigureOut">
              <a:rPr lang="en-IN" smtClean="0"/>
              <a:t>24-03-2020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8CC281-611B-4A0E-B16D-2A9AC550DB61}" type="slidenum">
              <a:rPr lang="en-IN" smtClean="0"/>
              <a:t>‹#›</a:t>
            </a:fld>
            <a:endParaRPr lang="en-IN"/>
          </a:p>
        </p:txBody>
      </p:sp>
    </p:spTree>
    <p:extLst>
      <p:ext uri="{BB962C8B-B14F-4D97-AF65-F5344CB8AC3E}">
        <p14:creationId xmlns:p14="http://schemas.microsoft.com/office/powerpoint/2010/main" val="188318742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104F54C-3E68-44C8-A3BD-1057E994219E}" type="datetimeFigureOut">
              <a:rPr lang="en-IN" smtClean="0"/>
              <a:t>24-03-2020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8CC281-611B-4A0E-B16D-2A9AC550DB6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372297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104F54C-3E68-44C8-A3BD-1057E994219E}" type="datetimeFigureOut">
              <a:rPr lang="en-IN" smtClean="0"/>
              <a:t>24-03-2020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8CC281-611B-4A0E-B16D-2A9AC550DB61}" type="slidenum">
              <a:rPr lang="en-IN" smtClean="0"/>
              <a:t>‹#›</a:t>
            </a:fld>
            <a:endParaRPr lang="en-IN"/>
          </a:p>
        </p:txBody>
      </p:sp>
    </p:spTree>
    <p:extLst>
      <p:ext uri="{BB962C8B-B14F-4D97-AF65-F5344CB8AC3E}">
        <p14:creationId xmlns:p14="http://schemas.microsoft.com/office/powerpoint/2010/main" val="3253562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04F54C-3E68-44C8-A3BD-1057E994219E}" type="datetimeFigureOut">
              <a:rPr lang="en-IN" smtClean="0"/>
              <a:t>24-03-2020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98CC281-611B-4A0E-B16D-2A9AC550DB61}" type="slidenum">
              <a:rPr lang="en-IN" smtClean="0"/>
              <a:t>‹#›</a:t>
            </a:fld>
            <a:endParaRPr lang="en-IN"/>
          </a:p>
        </p:txBody>
      </p:sp>
    </p:spTree>
    <p:extLst>
      <p:ext uri="{BB962C8B-B14F-4D97-AF65-F5344CB8AC3E}">
        <p14:creationId xmlns:p14="http://schemas.microsoft.com/office/powerpoint/2010/main" val="3406565953"/>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17"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45134"/>
            <a:ext cx="9144000" cy="2387600"/>
          </a:xfrm>
        </p:spPr>
        <p:txBody>
          <a:bodyPr>
            <a:noAutofit/>
          </a:bodyPr>
          <a:lstStyle/>
          <a:p>
            <a:r>
              <a:rPr lang="en-US" sz="3600" b="1" dirty="0">
                <a:latin typeface="Times New Roman" panose="02020603050405020304" pitchFamily="18" charset="0"/>
                <a:cs typeface="Times New Roman" panose="02020603050405020304" pitchFamily="18" charset="0"/>
              </a:rPr>
              <a:t>SRM Institute of Science and Technology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Advanced Programming </a:t>
            </a:r>
            <a:r>
              <a:rPr lang="en-US" sz="3600" b="1" dirty="0" smtClean="0">
                <a:latin typeface="Times New Roman" panose="02020603050405020304" pitchFamily="18" charset="0"/>
                <a:cs typeface="Times New Roman" panose="02020603050405020304" pitchFamily="18" charset="0"/>
              </a:rPr>
              <a:t>Practice-18CSC207J</a:t>
            </a:r>
            <a:br>
              <a:rPr lang="en-US" sz="3600" b="1" dirty="0" smtClean="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U</a:t>
            </a:r>
            <a:r>
              <a:rPr lang="en-US" sz="3600" b="1" dirty="0" smtClean="0">
                <a:latin typeface="Times New Roman" panose="02020603050405020304" pitchFamily="18" charset="0"/>
                <a:cs typeface="Times New Roman" panose="02020603050405020304" pitchFamily="18" charset="0"/>
              </a:rPr>
              <a:t>nit </a:t>
            </a:r>
            <a:r>
              <a:rPr lang="en-US" sz="3600" b="1" dirty="0" smtClean="0">
                <a:latin typeface="Times New Roman" panose="02020603050405020304" pitchFamily="18" charset="0"/>
                <a:cs typeface="Times New Roman" panose="02020603050405020304" pitchFamily="18" charset="0"/>
              </a:rPr>
              <a:t>3</a:t>
            </a:r>
            <a:r>
              <a:rPr lang="en-US" sz="3600" b="1" dirty="0" smtClean="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PARALLEL &amp; CONCURRENT PROGRAMMING PARADIGM</a:t>
            </a:r>
          </a:p>
        </p:txBody>
      </p:sp>
    </p:spTree>
    <p:extLst>
      <p:ext uri="{BB962C8B-B14F-4D97-AF65-F5344CB8AC3E}">
        <p14:creationId xmlns:p14="http://schemas.microsoft.com/office/powerpoint/2010/main" val="2477248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a:cs typeface="Arial"/>
              </a:rPr>
              <a:t>Methods for parallelism</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76565" y="545184"/>
            <a:ext cx="12060892" cy="6059351"/>
          </a:xfrm>
          <a:prstGeom prst="rect">
            <a:avLst/>
          </a:prstGeom>
        </p:spPr>
        <p:txBody>
          <a:bodyPr vert="horz" wrap="square" lIns="0" tIns="0" rIns="0" bIns="0" numCol="1" rtlCol="0">
            <a:spAutoFit/>
          </a:bodyPr>
          <a:lstStyle/>
          <a:p>
            <a:pPr algn="just" fontAlgn="base">
              <a:lnSpc>
                <a:spcPct val="150000"/>
              </a:lnSpc>
            </a:pPr>
            <a:r>
              <a:rPr lang="en-IN" sz="1750" b="1" dirty="0" smtClean="0"/>
              <a:t>Message Passing: </a:t>
            </a:r>
          </a:p>
          <a:p>
            <a:pPr marL="742950" lvl="1" indent="-285750" algn="just" fontAlgn="base">
              <a:lnSpc>
                <a:spcPct val="150000"/>
              </a:lnSpc>
              <a:buFont typeface="Arial" panose="020B0604020202020204" pitchFamily="34" charset="0"/>
              <a:buChar char="•"/>
            </a:pPr>
            <a:r>
              <a:rPr lang="en-IN" sz="1750" dirty="0"/>
              <a:t>Each Processor has direct access only to its local memory</a:t>
            </a:r>
          </a:p>
          <a:p>
            <a:pPr marL="742950" lvl="1" indent="-285750" algn="just" fontAlgn="base">
              <a:lnSpc>
                <a:spcPct val="150000"/>
              </a:lnSpc>
              <a:buFont typeface="Arial" panose="020B0604020202020204" pitchFamily="34" charset="0"/>
              <a:buChar char="•"/>
            </a:pPr>
            <a:r>
              <a:rPr lang="en-IN" sz="1750" dirty="0"/>
              <a:t>Processors are connected via high-speed interconnect</a:t>
            </a:r>
          </a:p>
          <a:p>
            <a:pPr marL="742950" lvl="1" indent="-285750" algn="just" fontAlgn="base">
              <a:lnSpc>
                <a:spcPct val="150000"/>
              </a:lnSpc>
              <a:buFont typeface="Arial" panose="020B0604020202020204" pitchFamily="34" charset="0"/>
              <a:buChar char="•"/>
            </a:pPr>
            <a:r>
              <a:rPr lang="en-IN" sz="1750" dirty="0" smtClean="0"/>
              <a:t>Data </a:t>
            </a:r>
            <a:r>
              <a:rPr lang="en-IN" sz="1750" dirty="0"/>
              <a:t>exchange is done via explicit processor-to-processor </a:t>
            </a:r>
            <a:r>
              <a:rPr lang="en-IN" sz="1750" dirty="0" smtClean="0"/>
              <a:t>communication </a:t>
            </a:r>
            <a:r>
              <a:rPr lang="en-IN" sz="1750" dirty="0" err="1" smtClean="0"/>
              <a:t>i.e</a:t>
            </a:r>
            <a:r>
              <a:rPr lang="en-IN" sz="1750" dirty="0" smtClean="0"/>
              <a:t> </a:t>
            </a:r>
            <a:r>
              <a:rPr lang="en-IN" sz="1750" dirty="0"/>
              <a:t>processes communicate by sending and receiving messages </a:t>
            </a:r>
            <a:r>
              <a:rPr lang="en-IN" sz="1750" dirty="0" smtClean="0"/>
              <a:t> : </a:t>
            </a:r>
            <a:r>
              <a:rPr lang="en-IN" sz="1750" dirty="0"/>
              <a:t>send/receive messages</a:t>
            </a:r>
          </a:p>
          <a:p>
            <a:pPr marL="800100" lvl="1" indent="-342900" algn="just" fontAlgn="base">
              <a:lnSpc>
                <a:spcPct val="150000"/>
              </a:lnSpc>
              <a:buFont typeface="Arial" panose="020B0604020202020204" pitchFamily="34" charset="0"/>
              <a:buChar char="•"/>
            </a:pPr>
            <a:r>
              <a:rPr lang="en-IN" sz="1750" dirty="0"/>
              <a:t>D</a:t>
            </a:r>
            <a:r>
              <a:rPr lang="en-IN" sz="1750" dirty="0" smtClean="0"/>
              <a:t>ata </a:t>
            </a:r>
            <a:r>
              <a:rPr lang="en-IN" sz="1750" dirty="0"/>
              <a:t>transfer requires cooperative operations to be performed by each process </a:t>
            </a:r>
            <a:r>
              <a:rPr lang="en-IN" sz="1750" dirty="0" smtClean="0"/>
              <a:t>(a send operation must have matching receive)</a:t>
            </a:r>
          </a:p>
          <a:p>
            <a:pPr algn="just" fontAlgn="base">
              <a:lnSpc>
                <a:spcPct val="150000"/>
              </a:lnSpc>
            </a:pPr>
            <a:r>
              <a:rPr lang="en-IN" sz="1750" b="1" dirty="0" smtClean="0"/>
              <a:t>Data Parallel: </a:t>
            </a:r>
          </a:p>
          <a:p>
            <a:pPr marL="800100" lvl="1" indent="-342900" algn="just" fontAlgn="base">
              <a:lnSpc>
                <a:spcPct val="150000"/>
              </a:lnSpc>
              <a:buFont typeface="Arial" panose="020B0604020202020204" pitchFamily="34" charset="0"/>
              <a:buChar char="•"/>
            </a:pPr>
            <a:r>
              <a:rPr lang="en-IN" sz="1750" dirty="0" smtClean="0"/>
              <a:t>Each process works on a different part of the same data structure </a:t>
            </a:r>
          </a:p>
          <a:p>
            <a:pPr marL="800100" lvl="1" indent="-342900" algn="just" fontAlgn="base">
              <a:lnSpc>
                <a:spcPct val="150000"/>
              </a:lnSpc>
              <a:buFont typeface="Arial" panose="020B0604020202020204" pitchFamily="34" charset="0"/>
              <a:buChar char="•"/>
            </a:pPr>
            <a:r>
              <a:rPr lang="en-IN" sz="1750" dirty="0"/>
              <a:t>Processors have direct access to global memory and I/O </a:t>
            </a:r>
            <a:r>
              <a:rPr lang="en-IN" sz="1750" dirty="0" smtClean="0"/>
              <a:t> through </a:t>
            </a:r>
            <a:r>
              <a:rPr lang="en-IN" sz="1750" dirty="0"/>
              <a:t>bus or fast switching </a:t>
            </a:r>
            <a:r>
              <a:rPr lang="en-IN" sz="1750" dirty="0" smtClean="0"/>
              <a:t>network</a:t>
            </a:r>
          </a:p>
          <a:p>
            <a:pPr marL="800100" lvl="1" indent="-342900" algn="just" fontAlgn="base">
              <a:lnSpc>
                <a:spcPct val="150000"/>
              </a:lnSpc>
              <a:buFont typeface="Arial" panose="020B0604020202020204" pitchFamily="34" charset="0"/>
              <a:buChar char="•"/>
            </a:pPr>
            <a:r>
              <a:rPr lang="en-IN" sz="1750" dirty="0" smtClean="0"/>
              <a:t>Each </a:t>
            </a:r>
            <a:r>
              <a:rPr lang="en-IN" sz="1750" dirty="0"/>
              <a:t>processor also has its own memory (cache)</a:t>
            </a:r>
          </a:p>
          <a:p>
            <a:pPr marL="800100" lvl="1" indent="-342900" algn="just" fontAlgn="base">
              <a:lnSpc>
                <a:spcPct val="150000"/>
              </a:lnSpc>
              <a:buFont typeface="Arial" panose="020B0604020202020204" pitchFamily="34" charset="0"/>
              <a:buChar char="•"/>
            </a:pPr>
            <a:r>
              <a:rPr lang="en-IN" sz="1750" dirty="0"/>
              <a:t>Data structures are shared in global address space</a:t>
            </a:r>
          </a:p>
          <a:p>
            <a:pPr marL="800100" lvl="1" indent="-342900" algn="just" fontAlgn="base">
              <a:lnSpc>
                <a:spcPct val="150000"/>
              </a:lnSpc>
              <a:buFont typeface="Arial" panose="020B0604020202020204" pitchFamily="34" charset="0"/>
              <a:buChar char="•"/>
            </a:pPr>
            <a:r>
              <a:rPr lang="en-IN" sz="1750" dirty="0"/>
              <a:t>Concurrent access to shared memory must be coordinate</a:t>
            </a:r>
            <a:endParaRPr lang="en-IN" sz="1750" dirty="0" smtClean="0"/>
          </a:p>
          <a:p>
            <a:pPr marL="800100" lvl="1" indent="-342900" algn="just" fontAlgn="base">
              <a:lnSpc>
                <a:spcPct val="150000"/>
              </a:lnSpc>
              <a:buFont typeface="Arial" panose="020B0604020202020204" pitchFamily="34" charset="0"/>
              <a:buChar char="•"/>
            </a:pPr>
            <a:r>
              <a:rPr lang="en-IN" sz="1750" dirty="0" smtClean="0"/>
              <a:t>All </a:t>
            </a:r>
            <a:r>
              <a:rPr lang="en-IN" sz="1750" dirty="0"/>
              <a:t>message passing is done invisibly to the programmer </a:t>
            </a:r>
          </a:p>
          <a:p>
            <a:pPr algn="just" fontAlgn="base">
              <a:lnSpc>
                <a:spcPct val="150000"/>
              </a:lnSpc>
            </a:pPr>
            <a:endParaRPr lang="en-IN" sz="1750" b="1" dirty="0"/>
          </a:p>
        </p:txBody>
      </p:sp>
    </p:spTree>
    <p:extLst>
      <p:ext uri="{BB962C8B-B14F-4D97-AF65-F5344CB8AC3E}">
        <p14:creationId xmlns:p14="http://schemas.microsoft.com/office/powerpoint/2010/main" val="2474870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a:cs typeface="Arial"/>
              </a:rPr>
              <a:t>Steps in Parallelism</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751283" cy="2423740"/>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Independently from the specific paradigm considered, in order to execute a program which exploits parallelism, the programming language must supply the means to:</a:t>
            </a:r>
          </a:p>
          <a:p>
            <a:pPr marL="742950" lvl="1" indent="-285750" algn="just" fontAlgn="base">
              <a:lnSpc>
                <a:spcPct val="150000"/>
              </a:lnSpc>
              <a:buFont typeface="Arial" panose="020B0604020202020204" pitchFamily="34" charset="0"/>
              <a:buChar char="•"/>
            </a:pPr>
            <a:r>
              <a:rPr lang="en-IN" sz="1750" dirty="0"/>
              <a:t>Identify parallelism, by recognizing the components of the program execution that will be (potentially) performed by different processors;</a:t>
            </a:r>
          </a:p>
          <a:p>
            <a:pPr marL="742950" lvl="1" indent="-285750" algn="just" fontAlgn="base">
              <a:lnSpc>
                <a:spcPct val="150000"/>
              </a:lnSpc>
              <a:buFont typeface="Arial" panose="020B0604020202020204" pitchFamily="34" charset="0"/>
              <a:buChar char="•"/>
            </a:pPr>
            <a:r>
              <a:rPr lang="en-IN" sz="1750" dirty="0"/>
              <a:t>Start and stop parallel executions;</a:t>
            </a:r>
          </a:p>
          <a:p>
            <a:pPr marL="742950" lvl="1" indent="-285750" algn="just" fontAlgn="base">
              <a:lnSpc>
                <a:spcPct val="150000"/>
              </a:lnSpc>
              <a:buFont typeface="Arial" panose="020B0604020202020204" pitchFamily="34" charset="0"/>
              <a:buChar char="•"/>
            </a:pPr>
            <a:r>
              <a:rPr lang="en-IN" sz="1750" dirty="0"/>
              <a:t>Coordinate the parallel executions (e.g., specify and implement interactions between concurrent components).</a:t>
            </a:r>
          </a:p>
        </p:txBody>
      </p:sp>
    </p:spTree>
    <p:extLst>
      <p:ext uri="{BB962C8B-B14F-4D97-AF65-F5344CB8AC3E}">
        <p14:creationId xmlns:p14="http://schemas.microsoft.com/office/powerpoint/2010/main" val="30334192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a:cs typeface="Arial"/>
              </a:rPr>
              <a:t>Ways for Parallelism</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95576" y="504843"/>
            <a:ext cx="11991159" cy="3635611"/>
          </a:xfrm>
          <a:prstGeom prst="rect">
            <a:avLst/>
          </a:prstGeom>
        </p:spPr>
        <p:txBody>
          <a:bodyPr vert="horz" wrap="square" lIns="0" tIns="0" rIns="0" bIns="0" numCol="1" rtlCol="0">
            <a:spAutoFit/>
          </a:bodyPr>
          <a:lstStyle/>
          <a:p>
            <a:pPr algn="just" fontAlgn="base">
              <a:lnSpc>
                <a:spcPct val="150000"/>
              </a:lnSpc>
            </a:pPr>
            <a:r>
              <a:rPr lang="en-IN" sz="1750" b="1" dirty="0"/>
              <a:t>Functional Decomposition (Functional Parallelism) </a:t>
            </a:r>
          </a:p>
          <a:p>
            <a:pPr marL="742950" lvl="1" indent="-285750" algn="just" fontAlgn="base">
              <a:lnSpc>
                <a:spcPct val="150000"/>
              </a:lnSpc>
              <a:buFont typeface="Arial" panose="020B0604020202020204" pitchFamily="34" charset="0"/>
              <a:buChar char="•"/>
            </a:pPr>
            <a:r>
              <a:rPr lang="en-IN" sz="1750" dirty="0"/>
              <a:t>Decomposing the problem into different tasks which can be distributed to multiple processors for simultaneous execution </a:t>
            </a:r>
          </a:p>
          <a:p>
            <a:pPr marL="742950" lvl="1" indent="-285750" algn="just" fontAlgn="base">
              <a:lnSpc>
                <a:spcPct val="150000"/>
              </a:lnSpc>
              <a:buFont typeface="Arial" panose="020B0604020202020204" pitchFamily="34" charset="0"/>
              <a:buChar char="•"/>
            </a:pPr>
            <a:r>
              <a:rPr lang="en-IN" sz="1750" dirty="0"/>
              <a:t>Good to use when there is not static structure or fixed determination of number of calculations to be </a:t>
            </a:r>
            <a:r>
              <a:rPr lang="en-IN" sz="1750" dirty="0" smtClean="0"/>
              <a:t>performed</a:t>
            </a:r>
          </a:p>
          <a:p>
            <a:pPr algn="just" fontAlgn="base">
              <a:lnSpc>
                <a:spcPct val="150000"/>
              </a:lnSpc>
            </a:pPr>
            <a:r>
              <a:rPr lang="en-IN" sz="1750" b="1" dirty="0" smtClean="0"/>
              <a:t>Domain </a:t>
            </a:r>
            <a:r>
              <a:rPr lang="en-IN" sz="1750" b="1" dirty="0"/>
              <a:t>Decomposition (Data Parallelism) </a:t>
            </a:r>
          </a:p>
          <a:p>
            <a:pPr marL="742950" lvl="1" indent="-285750" algn="just" fontAlgn="base">
              <a:lnSpc>
                <a:spcPct val="150000"/>
              </a:lnSpc>
              <a:buFont typeface="Arial" panose="020B0604020202020204" pitchFamily="34" charset="0"/>
              <a:buChar char="•"/>
            </a:pPr>
            <a:r>
              <a:rPr lang="en-IN" sz="1750" dirty="0"/>
              <a:t>Partitioning the problem's data domain and distributing portions to multiple processors for simultaneous execution </a:t>
            </a:r>
          </a:p>
          <a:p>
            <a:pPr marL="742950" lvl="1" indent="-285750" algn="just" fontAlgn="base">
              <a:lnSpc>
                <a:spcPct val="150000"/>
              </a:lnSpc>
              <a:buFont typeface="Arial" panose="020B0604020202020204" pitchFamily="34" charset="0"/>
              <a:buChar char="•"/>
            </a:pPr>
            <a:r>
              <a:rPr lang="en-IN" sz="1750" dirty="0"/>
              <a:t>Good to use for problems where: </a:t>
            </a:r>
          </a:p>
          <a:p>
            <a:pPr marL="742950" lvl="1" indent="-285750" algn="just" fontAlgn="base">
              <a:lnSpc>
                <a:spcPct val="150000"/>
              </a:lnSpc>
              <a:buFont typeface="Arial" panose="020B0604020202020204" pitchFamily="34" charset="0"/>
              <a:buChar char="•"/>
            </a:pPr>
            <a:r>
              <a:rPr lang="en-IN" sz="1750" dirty="0"/>
              <a:t>data is static (factoring and solving large matrix or finite difference calculations) </a:t>
            </a:r>
          </a:p>
          <a:p>
            <a:pPr marL="742950" lvl="1" indent="-285750" algn="just" fontAlgn="base">
              <a:lnSpc>
                <a:spcPct val="150000"/>
              </a:lnSpc>
              <a:buFont typeface="Arial" panose="020B0604020202020204" pitchFamily="34" charset="0"/>
              <a:buChar char="•"/>
            </a:pPr>
            <a:r>
              <a:rPr lang="en-IN" sz="1750" dirty="0"/>
              <a:t>dynamic data structure tied to single entity where entity can be subsetted (large multi-body problems) </a:t>
            </a:r>
          </a:p>
          <a:p>
            <a:pPr marL="742950" lvl="1" indent="-285750" algn="just" fontAlgn="base">
              <a:lnSpc>
                <a:spcPct val="150000"/>
              </a:lnSpc>
              <a:buFont typeface="Arial" panose="020B0604020202020204" pitchFamily="34" charset="0"/>
              <a:buChar char="•"/>
            </a:pPr>
            <a:r>
              <a:rPr lang="en-IN" sz="1750" dirty="0"/>
              <a:t>domain is fixed but computation within various regions of the domain is dynamic (fluid vortices models) </a:t>
            </a:r>
          </a:p>
        </p:txBody>
      </p:sp>
      <p:pic>
        <p:nvPicPr>
          <p:cNvPr id="2" name="Picture 1"/>
          <p:cNvPicPr>
            <a:picLocks noChangeAspect="1"/>
          </p:cNvPicPr>
          <p:nvPr/>
        </p:nvPicPr>
        <p:blipFill>
          <a:blip r:embed="rId3"/>
          <a:stretch>
            <a:fillRect/>
          </a:stretch>
        </p:blipFill>
        <p:spPr>
          <a:xfrm>
            <a:off x="673703" y="4111305"/>
            <a:ext cx="3893597" cy="2582727"/>
          </a:xfrm>
          <a:prstGeom prst="rect">
            <a:avLst/>
          </a:prstGeom>
        </p:spPr>
      </p:pic>
      <p:pic>
        <p:nvPicPr>
          <p:cNvPr id="4" name="Picture 3"/>
          <p:cNvPicPr>
            <a:picLocks noChangeAspect="1"/>
          </p:cNvPicPr>
          <p:nvPr/>
        </p:nvPicPr>
        <p:blipFill>
          <a:blip r:embed="rId4"/>
          <a:stretch>
            <a:fillRect/>
          </a:stretch>
        </p:blipFill>
        <p:spPr>
          <a:xfrm>
            <a:off x="7048780" y="4111305"/>
            <a:ext cx="4136641" cy="2327581"/>
          </a:xfrm>
          <a:prstGeom prst="rect">
            <a:avLst/>
          </a:prstGeom>
        </p:spPr>
      </p:pic>
    </p:spTree>
    <p:extLst>
      <p:ext uri="{BB962C8B-B14F-4D97-AF65-F5344CB8AC3E}">
        <p14:creationId xmlns:p14="http://schemas.microsoft.com/office/powerpoint/2010/main" val="21893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5410175" cy="394403"/>
          </a:xfrm>
          <a:prstGeom prst="rect">
            <a:avLst/>
          </a:prstGeom>
        </p:spPr>
        <p:txBody>
          <a:bodyPr vert="horz" wrap="square" lIns="0" tIns="0" rIns="0" bIns="0" rtlCol="0">
            <a:spAutoFit/>
          </a:bodyPr>
          <a:lstStyle/>
          <a:p>
            <a:pPr marL="15875"/>
            <a:r>
              <a:rPr lang="en-US" sz="2563" b="1" spc="13" dirty="0" smtClean="0">
                <a:solidFill>
                  <a:srgbClr val="010103"/>
                </a:solidFill>
                <a:latin typeface="Arial"/>
                <a:cs typeface="Arial"/>
              </a:rPr>
              <a:t>Parallel Programming Paradigm</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4"/>
            <a:ext cx="12105504" cy="5979175"/>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61541" y="1281925"/>
              <a:ext cx="9071457" cy="457385"/>
            </a:xfrm>
            <a:prstGeom prst="rect">
              <a:avLst/>
            </a:prstGeom>
          </p:spPr>
          <p:txBody>
            <a:bodyPr vert="horz" wrap="square" lIns="0" tIns="0" rIns="0" bIns="0" numCol="1" rtlCol="0">
              <a:spAutoFit/>
            </a:bodyPr>
            <a:lstStyle/>
            <a:p>
              <a:pPr marL="357188" indent="-357188" algn="just" fontAlgn="base">
                <a:lnSpc>
                  <a:spcPct val="150000"/>
                </a:lnSpc>
                <a:buFont typeface="Arial" panose="020B0604020202020204" pitchFamily="34" charset="0"/>
                <a:buChar char="•"/>
              </a:pPr>
              <a:r>
                <a:rPr lang="en-IN" sz="1750" dirty="0" smtClean="0"/>
                <a:t>Phase </a:t>
              </a:r>
              <a:r>
                <a:rPr lang="en-IN" sz="1750" dirty="0"/>
                <a:t>parallel</a:t>
              </a:r>
            </a:p>
            <a:p>
              <a:pPr marL="357188" indent="-357188" algn="just" fontAlgn="base">
                <a:lnSpc>
                  <a:spcPct val="150000"/>
                </a:lnSpc>
                <a:buFont typeface="Arial" panose="020B0604020202020204" pitchFamily="34" charset="0"/>
                <a:buChar char="•"/>
              </a:pPr>
              <a:r>
                <a:rPr lang="en-IN" sz="1750" dirty="0" smtClean="0"/>
                <a:t>Divide </a:t>
              </a:r>
              <a:r>
                <a:rPr lang="en-IN" sz="1750" dirty="0"/>
                <a:t>and conquer</a:t>
              </a:r>
            </a:p>
            <a:p>
              <a:pPr marL="357188" indent="-357188" algn="just" fontAlgn="base">
                <a:lnSpc>
                  <a:spcPct val="150000"/>
                </a:lnSpc>
                <a:buFont typeface="Arial" panose="020B0604020202020204" pitchFamily="34" charset="0"/>
                <a:buChar char="•"/>
              </a:pPr>
              <a:r>
                <a:rPr lang="en-IN" sz="1750" dirty="0" smtClean="0"/>
                <a:t>Pipeline</a:t>
              </a:r>
              <a:endParaRPr lang="en-IN" sz="1750" dirty="0"/>
            </a:p>
            <a:p>
              <a:pPr marL="357188" indent="-357188" algn="just" fontAlgn="base">
                <a:lnSpc>
                  <a:spcPct val="150000"/>
                </a:lnSpc>
                <a:buFont typeface="Arial" panose="020B0604020202020204" pitchFamily="34" charset="0"/>
                <a:buChar char="•"/>
              </a:pPr>
              <a:r>
                <a:rPr lang="en-IN" sz="1750" dirty="0" smtClean="0"/>
                <a:t>Process </a:t>
              </a:r>
              <a:r>
                <a:rPr lang="en-IN" sz="1750" dirty="0"/>
                <a:t>farm</a:t>
              </a:r>
            </a:p>
            <a:p>
              <a:pPr marL="357188" indent="-357188" algn="just" fontAlgn="base">
                <a:lnSpc>
                  <a:spcPct val="150000"/>
                </a:lnSpc>
                <a:buFont typeface="Arial" panose="020B0604020202020204" pitchFamily="34" charset="0"/>
                <a:buChar char="•"/>
              </a:pPr>
              <a:r>
                <a:rPr lang="en-IN" sz="1750" dirty="0" smtClean="0"/>
                <a:t>Work </a:t>
              </a:r>
              <a:r>
                <a:rPr lang="en-IN" sz="1750" dirty="0"/>
                <a:t>pool</a:t>
              </a:r>
            </a:p>
            <a:p>
              <a:pPr algn="just" fontAlgn="base">
                <a:lnSpc>
                  <a:spcPct val="150000"/>
                </a:lnSpc>
              </a:pPr>
              <a:r>
                <a:rPr lang="en-IN" sz="1750" b="1" dirty="0" smtClean="0"/>
                <a:t>Note:</a:t>
              </a:r>
              <a:endParaRPr lang="en-IN" sz="1750" b="1" dirty="0"/>
            </a:p>
            <a:p>
              <a:pPr marL="357188" indent="-357188" algn="just" fontAlgn="base">
                <a:lnSpc>
                  <a:spcPct val="150000"/>
                </a:lnSpc>
                <a:buFont typeface="Arial" panose="020B0604020202020204" pitchFamily="34" charset="0"/>
                <a:buChar char="•"/>
              </a:pPr>
              <a:r>
                <a:rPr lang="en-IN" sz="1750" dirty="0"/>
                <a:t>The parallel program consists of number of </a:t>
              </a:r>
              <a:r>
                <a:rPr lang="en-IN" sz="1750" dirty="0" smtClean="0"/>
                <a:t>super steps</a:t>
              </a:r>
              <a:r>
                <a:rPr lang="en-IN" sz="1750" dirty="0"/>
                <a:t>, and each super step has two phases </a:t>
              </a:r>
              <a:r>
                <a:rPr lang="en-IN" sz="1750" dirty="0" smtClean="0"/>
                <a:t>: computation </a:t>
              </a:r>
              <a:r>
                <a:rPr lang="en-IN" sz="1750" dirty="0"/>
                <a:t>phase and interaction phase </a:t>
              </a:r>
              <a:endParaRPr lang="en-US" sz="1750" dirty="0"/>
            </a:p>
          </p:txBody>
        </p:sp>
      </p:grpSp>
    </p:spTree>
    <p:extLst>
      <p:ext uri="{BB962C8B-B14F-4D97-AF65-F5344CB8AC3E}">
        <p14:creationId xmlns:p14="http://schemas.microsoft.com/office/powerpoint/2010/main" val="14276883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10" y="507676"/>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39281" y="103044"/>
            <a:ext cx="4695566" cy="394403"/>
          </a:xfrm>
          <a:prstGeom prst="rect">
            <a:avLst/>
          </a:prstGeom>
        </p:spPr>
        <p:txBody>
          <a:bodyPr vert="horz" wrap="square" lIns="0" tIns="0" rIns="0" bIns="0" rtlCol="0">
            <a:spAutoFit/>
          </a:bodyPr>
          <a:lstStyle/>
          <a:p>
            <a:pPr marL="15875"/>
            <a:r>
              <a:rPr lang="en-US" sz="2563" b="1" spc="13" dirty="0" smtClean="0">
                <a:solidFill>
                  <a:srgbClr val="010103"/>
                </a:solidFill>
                <a:latin typeface="Arial"/>
                <a:cs typeface="Arial"/>
              </a:rPr>
              <a:t>Phase Parallel Model</a:t>
            </a:r>
            <a:endParaRPr sz="2563" dirty="0">
              <a:latin typeface="Arial"/>
              <a:cs typeface="Arial"/>
            </a:endParaRPr>
          </a:p>
        </p:txBody>
      </p:sp>
      <p:sp>
        <p:nvSpPr>
          <p:cNvPr id="27" name="object 20"/>
          <p:cNvSpPr/>
          <p:nvPr/>
        </p:nvSpPr>
        <p:spPr>
          <a:xfrm flipV="1">
            <a:off x="0" y="673548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30" name="object 12"/>
          <p:cNvSpPr txBox="1"/>
          <p:nvPr/>
        </p:nvSpPr>
        <p:spPr>
          <a:xfrm>
            <a:off x="174073" y="760876"/>
            <a:ext cx="11812590" cy="403957"/>
          </a:xfrm>
          <a:prstGeom prst="rect">
            <a:avLst/>
          </a:prstGeom>
        </p:spPr>
        <p:txBody>
          <a:bodyPr vert="horz" wrap="square" lIns="0" tIns="0" rIns="0" bIns="0" numCol="1" rtlCol="0">
            <a:spAutoFit/>
          </a:bodyPr>
          <a:lstStyle/>
          <a:p>
            <a:pPr fontAlgn="base">
              <a:lnSpc>
                <a:spcPct val="150000"/>
              </a:lnSpc>
            </a:pPr>
            <a:endParaRPr lang="en-US" sz="1750" dirty="0"/>
          </a:p>
        </p:txBody>
      </p:sp>
      <p:grpSp>
        <p:nvGrpSpPr>
          <p:cNvPr id="10" name="Group 27"/>
          <p:cNvGrpSpPr/>
          <p:nvPr/>
        </p:nvGrpSpPr>
        <p:grpSpPr>
          <a:xfrm>
            <a:off x="31953" y="558228"/>
            <a:ext cx="12105504" cy="6158960"/>
            <a:chOff x="152400" y="1253946"/>
            <a:chExt cx="9296400" cy="823265"/>
          </a:xfrm>
        </p:grpSpPr>
        <p:sp>
          <p:nvSpPr>
            <p:cNvPr id="11" name="Rectangle 10"/>
            <p:cNvSpPr/>
            <p:nvPr/>
          </p:nvSpPr>
          <p:spPr>
            <a:xfrm>
              <a:off x="152400" y="1253946"/>
              <a:ext cx="9296400" cy="823265"/>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12" name="object 12"/>
            <p:cNvSpPr txBox="1"/>
            <p:nvPr/>
          </p:nvSpPr>
          <p:spPr>
            <a:xfrm>
              <a:off x="201008" y="1264318"/>
              <a:ext cx="4842337" cy="539967"/>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smtClean="0"/>
                <a:t>The </a:t>
              </a:r>
              <a:r>
                <a:rPr lang="en-IN" sz="1750" dirty="0"/>
                <a:t>phase-parallel model offers </a:t>
              </a:r>
              <a:r>
                <a:rPr lang="en-IN" sz="1750" dirty="0" smtClean="0"/>
                <a:t>a paradigm </a:t>
              </a:r>
              <a:r>
                <a:rPr lang="en-IN" sz="1750" dirty="0"/>
                <a:t>that is widely used </a:t>
              </a:r>
              <a:r>
                <a:rPr lang="en-IN" sz="1750" dirty="0" smtClean="0"/>
                <a:t>in parallel </a:t>
              </a:r>
              <a:r>
                <a:rPr lang="en-IN" sz="1750" dirty="0"/>
                <a:t>programming.</a:t>
              </a:r>
            </a:p>
            <a:p>
              <a:pPr marL="285750" indent="-285750" algn="just" fontAlgn="base">
                <a:lnSpc>
                  <a:spcPct val="150000"/>
                </a:lnSpc>
                <a:buFont typeface="Arial" panose="020B0604020202020204" pitchFamily="34" charset="0"/>
                <a:buChar char="•"/>
              </a:pPr>
              <a:r>
                <a:rPr lang="en-IN" sz="1750" dirty="0" smtClean="0"/>
                <a:t>The </a:t>
              </a:r>
              <a:r>
                <a:rPr lang="en-IN" sz="1750" dirty="0"/>
                <a:t>parallel program consists of </a:t>
              </a:r>
              <a:r>
                <a:rPr lang="en-IN" sz="1750" dirty="0" smtClean="0"/>
                <a:t>a number </a:t>
              </a:r>
              <a:r>
                <a:rPr lang="en-IN" sz="1750" dirty="0"/>
                <a:t>of </a:t>
              </a:r>
              <a:r>
                <a:rPr lang="en-IN" sz="1750" dirty="0" err="1"/>
                <a:t>supersteps</a:t>
              </a:r>
              <a:r>
                <a:rPr lang="en-IN" sz="1750" dirty="0"/>
                <a:t>, and each </a:t>
              </a:r>
              <a:r>
                <a:rPr lang="en-IN" sz="1750" dirty="0" smtClean="0"/>
                <a:t>has two </a:t>
              </a:r>
              <a:r>
                <a:rPr lang="en-IN" sz="1750" dirty="0"/>
                <a:t>phases.</a:t>
              </a:r>
            </a:p>
            <a:p>
              <a:pPr marL="742950" lvl="1" indent="-285750" algn="just" fontAlgn="base">
                <a:lnSpc>
                  <a:spcPct val="150000"/>
                </a:lnSpc>
                <a:buFont typeface="Arial" panose="020B0604020202020204" pitchFamily="34" charset="0"/>
                <a:buChar char="•"/>
              </a:pPr>
              <a:r>
                <a:rPr lang="en-IN" sz="1750" dirty="0" smtClean="0"/>
                <a:t>In </a:t>
              </a:r>
              <a:r>
                <a:rPr lang="en-IN" sz="1750" dirty="0"/>
                <a:t>a computation phase, </a:t>
              </a:r>
              <a:r>
                <a:rPr lang="en-IN" sz="1750" dirty="0" smtClean="0"/>
                <a:t>multiple processes </a:t>
              </a:r>
              <a:r>
                <a:rPr lang="en-IN" sz="1750" dirty="0"/>
                <a:t>each perform </a:t>
              </a:r>
              <a:r>
                <a:rPr lang="en-IN" sz="1750" dirty="0" smtClean="0"/>
                <a:t>an independent </a:t>
              </a:r>
              <a:r>
                <a:rPr lang="en-IN" sz="1750" dirty="0"/>
                <a:t>computation C.</a:t>
              </a:r>
            </a:p>
            <a:p>
              <a:pPr marL="742950" lvl="1" indent="-285750" algn="just" fontAlgn="base">
                <a:lnSpc>
                  <a:spcPct val="150000"/>
                </a:lnSpc>
                <a:buFont typeface="Arial" panose="020B0604020202020204" pitchFamily="34" charset="0"/>
                <a:buChar char="•"/>
              </a:pPr>
              <a:r>
                <a:rPr lang="en-IN" sz="1750" dirty="0" smtClean="0"/>
                <a:t>In </a:t>
              </a:r>
              <a:r>
                <a:rPr lang="en-IN" sz="1750" dirty="0"/>
                <a:t>the subsequent interaction phase</a:t>
              </a:r>
              <a:r>
                <a:rPr lang="en-IN" sz="1750" dirty="0" smtClean="0"/>
                <a:t>, the </a:t>
              </a:r>
              <a:r>
                <a:rPr lang="en-IN" sz="1750" dirty="0"/>
                <a:t>processes perform one or </a:t>
              </a:r>
              <a:r>
                <a:rPr lang="en-IN" sz="1750" dirty="0" smtClean="0"/>
                <a:t>more synchronous </a:t>
              </a:r>
              <a:r>
                <a:rPr lang="en-IN" sz="1750" dirty="0"/>
                <a:t>interaction </a:t>
              </a:r>
              <a:r>
                <a:rPr lang="en-IN" sz="1750" dirty="0" smtClean="0"/>
                <a:t>operations, such </a:t>
              </a:r>
              <a:r>
                <a:rPr lang="en-IN" sz="1750" dirty="0"/>
                <a:t>as a barrier or a </a:t>
              </a:r>
              <a:r>
                <a:rPr lang="en-IN" sz="1750" dirty="0" smtClean="0"/>
                <a:t>blocking communication</a:t>
              </a:r>
              <a:r>
                <a:rPr lang="en-IN" sz="1750" dirty="0"/>
                <a:t>.</a:t>
              </a:r>
            </a:p>
            <a:p>
              <a:pPr marL="742950" lvl="1" indent="-285750" algn="just" fontAlgn="base">
                <a:lnSpc>
                  <a:spcPct val="150000"/>
                </a:lnSpc>
                <a:buFont typeface="Arial" panose="020B0604020202020204" pitchFamily="34" charset="0"/>
                <a:buChar char="•"/>
              </a:pPr>
              <a:r>
                <a:rPr lang="en-IN" sz="1750" dirty="0" smtClean="0"/>
                <a:t>Then </a:t>
              </a:r>
              <a:r>
                <a:rPr lang="en-IN" sz="1750" dirty="0"/>
                <a:t>next superstep is executed.</a:t>
              </a:r>
              <a:endParaRPr lang="en-IN" sz="1750" dirty="0" smtClean="0"/>
            </a:p>
          </p:txBody>
        </p:sp>
      </p:grpSp>
      <p:pic>
        <p:nvPicPr>
          <p:cNvPr id="4" name="Picture 3"/>
          <p:cNvPicPr>
            <a:picLocks noChangeAspect="1"/>
          </p:cNvPicPr>
          <p:nvPr/>
        </p:nvPicPr>
        <p:blipFill>
          <a:blip r:embed="rId3"/>
          <a:stretch>
            <a:fillRect/>
          </a:stretch>
        </p:blipFill>
        <p:spPr>
          <a:xfrm>
            <a:off x="7145054" y="760876"/>
            <a:ext cx="4248150" cy="3524250"/>
          </a:xfrm>
          <a:prstGeom prst="rect">
            <a:avLst/>
          </a:prstGeom>
        </p:spPr>
      </p:pic>
    </p:spTree>
    <p:extLst>
      <p:ext uri="{BB962C8B-B14F-4D97-AF65-F5344CB8AC3E}">
        <p14:creationId xmlns:p14="http://schemas.microsoft.com/office/powerpoint/2010/main" val="23092840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10" y="507676"/>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39280" y="76150"/>
            <a:ext cx="7249025" cy="394403"/>
          </a:xfrm>
          <a:prstGeom prst="rect">
            <a:avLst/>
          </a:prstGeom>
        </p:spPr>
        <p:txBody>
          <a:bodyPr vert="horz" wrap="square" lIns="0" tIns="0" rIns="0" bIns="0" rtlCol="0">
            <a:spAutoFit/>
          </a:bodyPr>
          <a:lstStyle/>
          <a:p>
            <a:pPr marL="15875"/>
            <a:r>
              <a:rPr lang="en-US" sz="2563" b="1" spc="13" dirty="0" smtClean="0">
                <a:solidFill>
                  <a:srgbClr val="010103"/>
                </a:solidFill>
                <a:latin typeface="Arial"/>
                <a:cs typeface="Arial"/>
              </a:rPr>
              <a:t>Divide and Conquer  &amp; Pipeline model</a:t>
            </a:r>
            <a:endParaRPr sz="2563" dirty="0">
              <a:latin typeface="Arial"/>
              <a:cs typeface="Arial"/>
            </a:endParaRPr>
          </a:p>
        </p:txBody>
      </p:sp>
      <p:sp>
        <p:nvSpPr>
          <p:cNvPr id="27" name="object 20"/>
          <p:cNvSpPr/>
          <p:nvPr/>
        </p:nvSpPr>
        <p:spPr>
          <a:xfrm flipV="1">
            <a:off x="0" y="673548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30" name="object 12"/>
          <p:cNvSpPr txBox="1"/>
          <p:nvPr/>
        </p:nvSpPr>
        <p:spPr>
          <a:xfrm>
            <a:off x="174073" y="760876"/>
            <a:ext cx="11812590" cy="403957"/>
          </a:xfrm>
          <a:prstGeom prst="rect">
            <a:avLst/>
          </a:prstGeom>
        </p:spPr>
        <p:txBody>
          <a:bodyPr vert="horz" wrap="square" lIns="0" tIns="0" rIns="0" bIns="0" numCol="1" rtlCol="0">
            <a:spAutoFit/>
          </a:bodyPr>
          <a:lstStyle/>
          <a:p>
            <a:pPr fontAlgn="base">
              <a:lnSpc>
                <a:spcPct val="150000"/>
              </a:lnSpc>
            </a:pPr>
            <a:endParaRPr lang="en-US" sz="1750" dirty="0"/>
          </a:p>
        </p:txBody>
      </p:sp>
      <p:grpSp>
        <p:nvGrpSpPr>
          <p:cNvPr id="10" name="Group 27"/>
          <p:cNvGrpSpPr/>
          <p:nvPr/>
        </p:nvGrpSpPr>
        <p:grpSpPr>
          <a:xfrm>
            <a:off x="31953" y="558228"/>
            <a:ext cx="12105504" cy="6158960"/>
            <a:chOff x="152400" y="1253946"/>
            <a:chExt cx="9296400" cy="823265"/>
          </a:xfrm>
        </p:grpSpPr>
        <p:sp>
          <p:nvSpPr>
            <p:cNvPr id="11" name="Rectangle 10"/>
            <p:cNvSpPr/>
            <p:nvPr/>
          </p:nvSpPr>
          <p:spPr>
            <a:xfrm>
              <a:off x="152400" y="1253946"/>
              <a:ext cx="9296400" cy="823265"/>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12" name="object 12"/>
            <p:cNvSpPr txBox="1"/>
            <p:nvPr/>
          </p:nvSpPr>
          <p:spPr>
            <a:xfrm>
              <a:off x="201008" y="1264318"/>
              <a:ext cx="4842337" cy="755954"/>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A parent process divides </a:t>
              </a:r>
              <a:r>
                <a:rPr lang="en-IN" sz="1750" dirty="0" smtClean="0"/>
                <a:t>its workload </a:t>
              </a:r>
              <a:r>
                <a:rPr lang="en-IN" sz="1750" dirty="0"/>
                <a:t>into several </a:t>
              </a:r>
              <a:r>
                <a:rPr lang="en-IN" sz="1750" dirty="0" smtClean="0"/>
                <a:t>smaller pieces </a:t>
              </a:r>
              <a:r>
                <a:rPr lang="en-IN" sz="1750" dirty="0"/>
                <a:t>and assigns them to </a:t>
              </a:r>
              <a:r>
                <a:rPr lang="en-IN" sz="1750" dirty="0" smtClean="0"/>
                <a:t>a number </a:t>
              </a:r>
              <a:r>
                <a:rPr lang="en-IN" sz="1750" dirty="0"/>
                <a:t>of child processes.</a:t>
              </a:r>
            </a:p>
            <a:p>
              <a:pPr marL="285750" indent="-285750" algn="just" fontAlgn="base">
                <a:lnSpc>
                  <a:spcPct val="150000"/>
                </a:lnSpc>
                <a:buFont typeface="Arial" panose="020B0604020202020204" pitchFamily="34" charset="0"/>
                <a:buChar char="•"/>
              </a:pPr>
              <a:r>
                <a:rPr lang="en-IN" sz="1750" dirty="0" smtClean="0"/>
                <a:t>The </a:t>
              </a:r>
              <a:r>
                <a:rPr lang="en-IN" sz="1750" dirty="0"/>
                <a:t>child processes then </a:t>
              </a:r>
              <a:r>
                <a:rPr lang="en-IN" sz="1750" dirty="0" smtClean="0"/>
                <a:t>compute their </a:t>
              </a:r>
              <a:r>
                <a:rPr lang="en-IN" sz="1750" dirty="0"/>
                <a:t>workload in parallel and </a:t>
              </a:r>
              <a:r>
                <a:rPr lang="en-IN" sz="1750" dirty="0" smtClean="0"/>
                <a:t>the results </a:t>
              </a:r>
              <a:r>
                <a:rPr lang="en-IN" sz="1750" dirty="0"/>
                <a:t>are merged by the parent.</a:t>
              </a:r>
            </a:p>
            <a:p>
              <a:pPr marL="285750" indent="-285750" algn="just" fontAlgn="base">
                <a:lnSpc>
                  <a:spcPct val="150000"/>
                </a:lnSpc>
                <a:buFont typeface="Arial" panose="020B0604020202020204" pitchFamily="34" charset="0"/>
                <a:buChar char="•"/>
              </a:pPr>
              <a:r>
                <a:rPr lang="en-IN" sz="1750" dirty="0" smtClean="0"/>
                <a:t>The </a:t>
              </a:r>
              <a:r>
                <a:rPr lang="en-IN" sz="1750" dirty="0"/>
                <a:t>dividing and the </a:t>
              </a:r>
              <a:r>
                <a:rPr lang="en-IN" sz="1750" dirty="0" smtClean="0"/>
                <a:t>merging procedures </a:t>
              </a:r>
              <a:r>
                <a:rPr lang="en-IN" sz="1750" dirty="0"/>
                <a:t>are done recursively.</a:t>
              </a:r>
            </a:p>
            <a:p>
              <a:pPr marL="285750" indent="-285750" algn="just" fontAlgn="base">
                <a:lnSpc>
                  <a:spcPct val="150000"/>
                </a:lnSpc>
                <a:buFont typeface="Arial" panose="020B0604020202020204" pitchFamily="34" charset="0"/>
                <a:buChar char="•"/>
              </a:pPr>
              <a:r>
                <a:rPr lang="en-IN" sz="1750" dirty="0" smtClean="0"/>
                <a:t>This </a:t>
              </a:r>
              <a:r>
                <a:rPr lang="en-IN" sz="1750" dirty="0"/>
                <a:t>paradigm is very natural </a:t>
              </a:r>
              <a:r>
                <a:rPr lang="en-IN" sz="1750" dirty="0" smtClean="0"/>
                <a:t>for computations </a:t>
              </a:r>
              <a:r>
                <a:rPr lang="en-IN" sz="1750" dirty="0"/>
                <a:t>such as quick sort</a:t>
              </a:r>
              <a:r>
                <a:rPr lang="en-IN" sz="1750" dirty="0" smtClean="0"/>
                <a:t>.</a:t>
              </a:r>
            </a:p>
            <a:p>
              <a:pPr marL="285750" indent="-285750" algn="just" fontAlgn="base">
                <a:lnSpc>
                  <a:spcPct val="150000"/>
                </a:lnSpc>
                <a:buFont typeface="Arial" panose="020B0604020202020204" pitchFamily="34" charset="0"/>
                <a:buChar char="•"/>
              </a:pPr>
              <a:endParaRPr lang="en-IN" sz="1750" dirty="0"/>
            </a:p>
            <a:p>
              <a:pPr algn="just" fontAlgn="base">
                <a:lnSpc>
                  <a:spcPct val="150000"/>
                </a:lnSpc>
              </a:pPr>
              <a:r>
                <a:rPr lang="en-IN" sz="1750" b="1" dirty="0" smtClean="0"/>
                <a:t>Pipeline</a:t>
              </a:r>
            </a:p>
            <a:p>
              <a:pPr marL="285750" indent="-285750" algn="just" fontAlgn="base">
                <a:lnSpc>
                  <a:spcPct val="150000"/>
                </a:lnSpc>
                <a:buFont typeface="Arial" panose="020B0604020202020204" pitchFamily="34" charset="0"/>
                <a:buChar char="•"/>
              </a:pPr>
              <a:r>
                <a:rPr lang="en-IN" sz="1750" dirty="0" smtClean="0"/>
                <a:t>In </a:t>
              </a:r>
              <a:r>
                <a:rPr lang="en-IN" sz="1750" dirty="0"/>
                <a:t>pipeline paradigm, a number </a:t>
              </a:r>
              <a:r>
                <a:rPr lang="en-IN" sz="1750" dirty="0" smtClean="0"/>
                <a:t>of processes </a:t>
              </a:r>
              <a:r>
                <a:rPr lang="en-IN" sz="1750" dirty="0"/>
                <a:t>form a virtual pipeline.</a:t>
              </a:r>
            </a:p>
            <a:p>
              <a:pPr marL="285750" indent="-285750" algn="just" fontAlgn="base">
                <a:lnSpc>
                  <a:spcPct val="150000"/>
                </a:lnSpc>
                <a:buFont typeface="Arial" panose="020B0604020202020204" pitchFamily="34" charset="0"/>
                <a:buChar char="•"/>
              </a:pPr>
              <a:r>
                <a:rPr lang="en-IN" sz="1750" dirty="0" smtClean="0"/>
                <a:t>A </a:t>
              </a:r>
              <a:r>
                <a:rPr lang="en-IN" sz="1750" dirty="0"/>
                <a:t>continuous data stream is fed </a:t>
              </a:r>
              <a:r>
                <a:rPr lang="en-IN" sz="1750" dirty="0" smtClean="0"/>
                <a:t>into the </a:t>
              </a:r>
              <a:r>
                <a:rPr lang="en-IN" sz="1750" dirty="0"/>
                <a:t>pipeline, and the </a:t>
              </a:r>
              <a:r>
                <a:rPr lang="en-IN" sz="1750" dirty="0" smtClean="0"/>
                <a:t>processes execute </a:t>
              </a:r>
              <a:r>
                <a:rPr lang="en-IN" sz="1750" dirty="0"/>
                <a:t>at different pipeline </a:t>
              </a:r>
              <a:r>
                <a:rPr lang="en-IN" sz="1750" dirty="0" smtClean="0"/>
                <a:t>stages simultaneously </a:t>
              </a:r>
              <a:r>
                <a:rPr lang="en-IN" sz="1750" dirty="0"/>
                <a:t>in an </a:t>
              </a:r>
              <a:r>
                <a:rPr lang="en-IN" sz="1750" dirty="0" smtClean="0"/>
                <a:t>overlapped fashion</a:t>
              </a:r>
              <a:r>
                <a:rPr lang="en-IN" sz="1750" dirty="0"/>
                <a:t>.</a:t>
              </a:r>
            </a:p>
            <a:p>
              <a:pPr marL="285750" indent="-285750" algn="just" fontAlgn="base">
                <a:lnSpc>
                  <a:spcPct val="150000"/>
                </a:lnSpc>
                <a:buFont typeface="Arial" panose="020B0604020202020204" pitchFamily="34" charset="0"/>
                <a:buChar char="•"/>
              </a:pPr>
              <a:endParaRPr lang="en-IN" sz="1750" dirty="0"/>
            </a:p>
          </p:txBody>
        </p:sp>
      </p:grpSp>
      <p:pic>
        <p:nvPicPr>
          <p:cNvPr id="2" name="Picture 1"/>
          <p:cNvPicPr>
            <a:picLocks noChangeAspect="1"/>
          </p:cNvPicPr>
          <p:nvPr/>
        </p:nvPicPr>
        <p:blipFill>
          <a:blip r:embed="rId3"/>
          <a:stretch>
            <a:fillRect/>
          </a:stretch>
        </p:blipFill>
        <p:spPr>
          <a:xfrm>
            <a:off x="8313364" y="558228"/>
            <a:ext cx="3304894" cy="2742359"/>
          </a:xfrm>
          <a:prstGeom prst="rect">
            <a:avLst/>
          </a:prstGeom>
        </p:spPr>
      </p:pic>
      <p:pic>
        <p:nvPicPr>
          <p:cNvPr id="5" name="Picture 4"/>
          <p:cNvPicPr>
            <a:picLocks noChangeAspect="1"/>
          </p:cNvPicPr>
          <p:nvPr/>
        </p:nvPicPr>
        <p:blipFill>
          <a:blip r:embed="rId4"/>
          <a:stretch>
            <a:fillRect/>
          </a:stretch>
        </p:blipFill>
        <p:spPr>
          <a:xfrm rot="16200000">
            <a:off x="8355569" y="3023169"/>
            <a:ext cx="1752600" cy="3438525"/>
          </a:xfrm>
          <a:prstGeom prst="rect">
            <a:avLst/>
          </a:prstGeom>
        </p:spPr>
      </p:pic>
    </p:spTree>
    <p:extLst>
      <p:ext uri="{BB962C8B-B14F-4D97-AF65-F5344CB8AC3E}">
        <p14:creationId xmlns:p14="http://schemas.microsoft.com/office/powerpoint/2010/main" val="39592928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10" y="507676"/>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39280" y="103044"/>
            <a:ext cx="5729507" cy="394403"/>
          </a:xfrm>
          <a:prstGeom prst="rect">
            <a:avLst/>
          </a:prstGeom>
        </p:spPr>
        <p:txBody>
          <a:bodyPr vert="horz" wrap="square" lIns="0" tIns="0" rIns="0" bIns="0" rtlCol="0">
            <a:spAutoFit/>
          </a:bodyPr>
          <a:lstStyle/>
          <a:p>
            <a:pPr marL="15875"/>
            <a:r>
              <a:rPr lang="en-US" sz="2563" b="1" spc="13" dirty="0" smtClean="0">
                <a:solidFill>
                  <a:srgbClr val="010103"/>
                </a:solidFill>
                <a:latin typeface="Arial"/>
                <a:cs typeface="Arial"/>
              </a:rPr>
              <a:t>Process Farm  &amp; Work Pool Model</a:t>
            </a:r>
            <a:endParaRPr sz="2563" dirty="0">
              <a:latin typeface="Arial"/>
              <a:cs typeface="Arial"/>
            </a:endParaRPr>
          </a:p>
        </p:txBody>
      </p:sp>
      <p:sp>
        <p:nvSpPr>
          <p:cNvPr id="27" name="object 20"/>
          <p:cNvSpPr/>
          <p:nvPr/>
        </p:nvSpPr>
        <p:spPr>
          <a:xfrm flipV="1">
            <a:off x="0" y="673548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30" name="object 12"/>
          <p:cNvSpPr txBox="1"/>
          <p:nvPr/>
        </p:nvSpPr>
        <p:spPr>
          <a:xfrm>
            <a:off x="174073" y="760876"/>
            <a:ext cx="11812590" cy="403957"/>
          </a:xfrm>
          <a:prstGeom prst="rect">
            <a:avLst/>
          </a:prstGeom>
        </p:spPr>
        <p:txBody>
          <a:bodyPr vert="horz" wrap="square" lIns="0" tIns="0" rIns="0" bIns="0" numCol="1" rtlCol="0">
            <a:spAutoFit/>
          </a:bodyPr>
          <a:lstStyle/>
          <a:p>
            <a:pPr fontAlgn="base">
              <a:lnSpc>
                <a:spcPct val="150000"/>
              </a:lnSpc>
            </a:pPr>
            <a:endParaRPr lang="en-US" sz="1750" dirty="0"/>
          </a:p>
        </p:txBody>
      </p:sp>
      <p:grpSp>
        <p:nvGrpSpPr>
          <p:cNvPr id="10" name="Group 27"/>
          <p:cNvGrpSpPr/>
          <p:nvPr/>
        </p:nvGrpSpPr>
        <p:grpSpPr>
          <a:xfrm>
            <a:off x="31953" y="558227"/>
            <a:ext cx="12105504" cy="6158960"/>
            <a:chOff x="152400" y="1253946"/>
            <a:chExt cx="9296400" cy="823265"/>
          </a:xfrm>
        </p:grpSpPr>
        <p:sp>
          <p:nvSpPr>
            <p:cNvPr id="11" name="Rectangle 10"/>
            <p:cNvSpPr/>
            <p:nvPr/>
          </p:nvSpPr>
          <p:spPr>
            <a:xfrm>
              <a:off x="152400" y="1253946"/>
              <a:ext cx="9296400" cy="823265"/>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12" name="object 12"/>
            <p:cNvSpPr txBox="1"/>
            <p:nvPr/>
          </p:nvSpPr>
          <p:spPr>
            <a:xfrm>
              <a:off x="201007" y="1264318"/>
              <a:ext cx="5987518" cy="809950"/>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This paradigm is also known as </a:t>
              </a:r>
              <a:r>
                <a:rPr lang="en-IN" sz="1750" dirty="0" smtClean="0"/>
                <a:t>the master-slave </a:t>
              </a:r>
              <a:r>
                <a:rPr lang="en-IN" sz="1750" dirty="0"/>
                <a:t>paradigm.</a:t>
              </a:r>
            </a:p>
            <a:p>
              <a:pPr marL="285750" indent="-285750" algn="just" fontAlgn="base">
                <a:lnSpc>
                  <a:spcPct val="150000"/>
                </a:lnSpc>
                <a:buFont typeface="Arial" panose="020B0604020202020204" pitchFamily="34" charset="0"/>
                <a:buChar char="•"/>
              </a:pPr>
              <a:r>
                <a:rPr lang="en-IN" sz="1750" dirty="0" smtClean="0"/>
                <a:t>A </a:t>
              </a:r>
              <a:r>
                <a:rPr lang="en-IN" sz="1750" dirty="0"/>
                <a:t>master process executes </a:t>
              </a:r>
              <a:r>
                <a:rPr lang="en-IN" sz="1750" dirty="0" smtClean="0"/>
                <a:t>the essentially </a:t>
              </a:r>
              <a:r>
                <a:rPr lang="en-IN" sz="1750" dirty="0"/>
                <a:t>sequential part of </a:t>
              </a:r>
              <a:r>
                <a:rPr lang="en-IN" sz="1750" dirty="0" smtClean="0"/>
                <a:t>the parallel </a:t>
              </a:r>
              <a:r>
                <a:rPr lang="en-IN" sz="1750" dirty="0"/>
                <a:t>program and spawns a </a:t>
              </a:r>
              <a:r>
                <a:rPr lang="en-IN" sz="1750" dirty="0" smtClean="0"/>
                <a:t>number of </a:t>
              </a:r>
              <a:r>
                <a:rPr lang="en-IN" sz="1750" dirty="0"/>
                <a:t>slave processes to execute </a:t>
              </a:r>
              <a:r>
                <a:rPr lang="en-IN" sz="1750" dirty="0" smtClean="0"/>
                <a:t>the parallel </a:t>
              </a:r>
              <a:r>
                <a:rPr lang="en-IN" sz="1750" dirty="0"/>
                <a:t>workload.</a:t>
              </a:r>
            </a:p>
            <a:p>
              <a:pPr marL="285750" indent="-285750" algn="just" fontAlgn="base">
                <a:lnSpc>
                  <a:spcPct val="150000"/>
                </a:lnSpc>
                <a:buFont typeface="Arial" panose="020B0604020202020204" pitchFamily="34" charset="0"/>
                <a:buChar char="•"/>
              </a:pPr>
              <a:r>
                <a:rPr lang="en-IN" sz="1750" dirty="0" smtClean="0"/>
                <a:t>When </a:t>
              </a:r>
              <a:r>
                <a:rPr lang="en-IN" sz="1750" dirty="0"/>
                <a:t>a slave finishes its workload, </a:t>
              </a:r>
              <a:r>
                <a:rPr lang="en-IN" sz="1750" dirty="0" smtClean="0"/>
                <a:t>it informs </a:t>
              </a:r>
              <a:r>
                <a:rPr lang="en-IN" sz="1750" dirty="0"/>
                <a:t>the master which assigns </a:t>
              </a:r>
              <a:r>
                <a:rPr lang="en-IN" sz="1750" dirty="0" smtClean="0"/>
                <a:t>a new </a:t>
              </a:r>
              <a:r>
                <a:rPr lang="en-IN" sz="1750" dirty="0"/>
                <a:t>workload to the slave.</a:t>
              </a:r>
            </a:p>
            <a:p>
              <a:pPr marL="285750" indent="-285750" algn="just" fontAlgn="base">
                <a:lnSpc>
                  <a:spcPct val="150000"/>
                </a:lnSpc>
                <a:buFont typeface="Arial" panose="020B0604020202020204" pitchFamily="34" charset="0"/>
                <a:buChar char="•"/>
              </a:pPr>
              <a:r>
                <a:rPr lang="en-IN" sz="1750" dirty="0" smtClean="0"/>
                <a:t>This </a:t>
              </a:r>
              <a:r>
                <a:rPr lang="en-IN" sz="1750" dirty="0"/>
                <a:t>is a very simple paradigm, </a:t>
              </a:r>
              <a:r>
                <a:rPr lang="en-IN" sz="1750" dirty="0" smtClean="0"/>
                <a:t>where the </a:t>
              </a:r>
              <a:r>
                <a:rPr lang="en-IN" sz="1750" dirty="0"/>
                <a:t>coordination is done by the master. </a:t>
              </a:r>
            </a:p>
            <a:p>
              <a:pPr marL="285750" indent="-285750" algn="just" fontAlgn="base">
                <a:lnSpc>
                  <a:spcPct val="150000"/>
                </a:lnSpc>
                <a:buFont typeface="Arial" panose="020B0604020202020204" pitchFamily="34" charset="0"/>
                <a:buChar char="•"/>
              </a:pPr>
              <a:r>
                <a:rPr lang="en-IN" sz="1750" dirty="0"/>
                <a:t>This paradigm is often used in a shared </a:t>
              </a:r>
              <a:r>
                <a:rPr lang="en-IN" sz="1750" dirty="0" smtClean="0"/>
                <a:t>variable model</a:t>
              </a:r>
              <a:r>
                <a:rPr lang="en-IN" sz="1750" dirty="0"/>
                <a:t>.</a:t>
              </a:r>
            </a:p>
            <a:p>
              <a:pPr marL="285750" indent="-285750" algn="just" fontAlgn="base">
                <a:lnSpc>
                  <a:spcPct val="150000"/>
                </a:lnSpc>
                <a:buFont typeface="Arial" panose="020B0604020202020204" pitchFamily="34" charset="0"/>
                <a:buChar char="•"/>
              </a:pPr>
              <a:r>
                <a:rPr lang="en-IN" sz="1750" dirty="0" smtClean="0"/>
                <a:t>A </a:t>
              </a:r>
              <a:r>
                <a:rPr lang="en-IN" sz="1750" dirty="0"/>
                <a:t>pool of works is realized in a global </a:t>
              </a:r>
              <a:r>
                <a:rPr lang="en-IN" sz="1750" dirty="0" smtClean="0"/>
                <a:t>data structure</a:t>
              </a:r>
              <a:r>
                <a:rPr lang="en-IN" sz="1750" dirty="0"/>
                <a:t>.</a:t>
              </a:r>
            </a:p>
            <a:p>
              <a:pPr marL="285750" indent="-285750" algn="just" fontAlgn="base">
                <a:lnSpc>
                  <a:spcPct val="150000"/>
                </a:lnSpc>
                <a:buFont typeface="Arial" panose="020B0604020202020204" pitchFamily="34" charset="0"/>
                <a:buChar char="•"/>
              </a:pPr>
              <a:r>
                <a:rPr lang="en-IN" sz="1750" dirty="0" smtClean="0"/>
                <a:t>A </a:t>
              </a:r>
              <a:r>
                <a:rPr lang="en-IN" sz="1750" dirty="0"/>
                <a:t>number of processes are created. Initially</a:t>
              </a:r>
              <a:r>
                <a:rPr lang="en-IN" sz="1750" dirty="0" smtClean="0"/>
                <a:t>, there </a:t>
              </a:r>
              <a:r>
                <a:rPr lang="en-IN" sz="1750" dirty="0"/>
                <a:t>may be just one piece of work in the pool.</a:t>
              </a:r>
            </a:p>
            <a:p>
              <a:pPr marL="285750" indent="-285750" algn="just" fontAlgn="base">
                <a:lnSpc>
                  <a:spcPct val="150000"/>
                </a:lnSpc>
                <a:buFont typeface="Arial" panose="020B0604020202020204" pitchFamily="34" charset="0"/>
                <a:buChar char="•"/>
              </a:pPr>
              <a:r>
                <a:rPr lang="en-IN" sz="1750" dirty="0" smtClean="0"/>
                <a:t>Any </a:t>
              </a:r>
              <a:r>
                <a:rPr lang="en-IN" sz="1750" dirty="0"/>
                <a:t>free process fetches a piece of work from </a:t>
              </a:r>
              <a:r>
                <a:rPr lang="en-IN" sz="1750" dirty="0" smtClean="0"/>
                <a:t>the pool </a:t>
              </a:r>
              <a:r>
                <a:rPr lang="en-IN" sz="1750" dirty="0"/>
                <a:t>and executes it, producing zero, one, </a:t>
              </a:r>
              <a:r>
                <a:rPr lang="en-IN" sz="1750" dirty="0" smtClean="0"/>
                <a:t>or more </a:t>
              </a:r>
              <a:r>
                <a:rPr lang="en-IN" sz="1750" dirty="0"/>
                <a:t>new work pieces put into the pool. </a:t>
              </a:r>
              <a:r>
                <a:rPr lang="en-IN" sz="1750" dirty="0" smtClean="0"/>
                <a:t>The parallel </a:t>
              </a:r>
              <a:r>
                <a:rPr lang="en-IN" sz="1750" dirty="0"/>
                <a:t>program ends when the work </a:t>
              </a:r>
              <a:r>
                <a:rPr lang="en-IN" sz="1750" dirty="0" smtClean="0"/>
                <a:t>pool becomes </a:t>
              </a:r>
              <a:r>
                <a:rPr lang="en-IN" sz="1750" dirty="0"/>
                <a:t>empty.</a:t>
              </a:r>
            </a:p>
            <a:p>
              <a:pPr marL="285750" indent="-285750" algn="just" fontAlgn="base">
                <a:lnSpc>
                  <a:spcPct val="150000"/>
                </a:lnSpc>
                <a:buFont typeface="Arial" panose="020B0604020202020204" pitchFamily="34" charset="0"/>
                <a:buChar char="•"/>
              </a:pPr>
              <a:r>
                <a:rPr lang="en-IN" sz="1750" dirty="0" smtClean="0"/>
                <a:t>This </a:t>
              </a:r>
              <a:r>
                <a:rPr lang="en-IN" sz="1750" dirty="0"/>
                <a:t>paradigm facilitates load balancing, as </a:t>
              </a:r>
              <a:r>
                <a:rPr lang="en-IN" sz="1750" dirty="0" smtClean="0"/>
                <a:t>the workload </a:t>
              </a:r>
              <a:r>
                <a:rPr lang="en-IN" sz="1750" dirty="0"/>
                <a:t>is dynamically allocated to </a:t>
              </a:r>
              <a:r>
                <a:rPr lang="en-IN" sz="1750" dirty="0" smtClean="0"/>
                <a:t>free processes</a:t>
              </a:r>
              <a:r>
                <a:rPr lang="en-IN" sz="1750" dirty="0"/>
                <a:t>.</a:t>
              </a:r>
              <a:endParaRPr lang="en-IN" sz="1750" dirty="0" smtClean="0"/>
            </a:p>
          </p:txBody>
        </p:sp>
      </p:grpSp>
      <p:pic>
        <p:nvPicPr>
          <p:cNvPr id="2" name="Picture 1"/>
          <p:cNvPicPr>
            <a:picLocks noChangeAspect="1"/>
          </p:cNvPicPr>
          <p:nvPr/>
        </p:nvPicPr>
        <p:blipFill>
          <a:blip r:embed="rId3"/>
          <a:stretch>
            <a:fillRect/>
          </a:stretch>
        </p:blipFill>
        <p:spPr>
          <a:xfrm>
            <a:off x="8699384" y="707088"/>
            <a:ext cx="3400425" cy="2581275"/>
          </a:xfrm>
          <a:prstGeom prst="rect">
            <a:avLst/>
          </a:prstGeom>
        </p:spPr>
      </p:pic>
      <p:pic>
        <p:nvPicPr>
          <p:cNvPr id="5" name="Picture 4"/>
          <p:cNvPicPr>
            <a:picLocks noChangeAspect="1"/>
          </p:cNvPicPr>
          <p:nvPr/>
        </p:nvPicPr>
        <p:blipFill rotWithShape="1">
          <a:blip r:embed="rId4"/>
          <a:srcRect t="2366"/>
          <a:stretch/>
        </p:blipFill>
        <p:spPr>
          <a:xfrm>
            <a:off x="9052391" y="3939987"/>
            <a:ext cx="2505075" cy="2417907"/>
          </a:xfrm>
          <a:prstGeom prst="rect">
            <a:avLst/>
          </a:prstGeom>
        </p:spPr>
      </p:pic>
    </p:spTree>
    <p:extLst>
      <p:ext uri="{BB962C8B-B14F-4D97-AF65-F5344CB8AC3E}">
        <p14:creationId xmlns:p14="http://schemas.microsoft.com/office/powerpoint/2010/main" val="5070607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5410175" cy="394403"/>
          </a:xfrm>
          <a:prstGeom prst="rect">
            <a:avLst/>
          </a:prstGeom>
        </p:spPr>
        <p:txBody>
          <a:bodyPr vert="horz" wrap="square" lIns="0" tIns="0" rIns="0" bIns="0" rtlCol="0">
            <a:spAutoFit/>
          </a:bodyPr>
          <a:lstStyle/>
          <a:p>
            <a:pPr marL="15875"/>
            <a:r>
              <a:rPr lang="en-US" sz="2563" b="1" spc="13" dirty="0" smtClean="0">
                <a:solidFill>
                  <a:srgbClr val="010103"/>
                </a:solidFill>
                <a:latin typeface="Arial"/>
                <a:cs typeface="Arial"/>
              </a:rPr>
              <a:t>Parallel Program using Python</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4"/>
            <a:ext cx="12105504" cy="5979175"/>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61541" y="1281925"/>
              <a:ext cx="9071457" cy="686078"/>
            </a:xfrm>
            <a:prstGeom prst="rect">
              <a:avLst/>
            </a:prstGeom>
          </p:spPr>
          <p:txBody>
            <a:bodyPr vert="horz" wrap="square" lIns="0" tIns="0" rIns="0" bIns="0" numCol="1" rtlCol="0">
              <a:spAutoFit/>
            </a:bodyPr>
            <a:lstStyle/>
            <a:p>
              <a:pPr marL="357188" indent="-357188" algn="just" fontAlgn="base">
                <a:lnSpc>
                  <a:spcPct val="150000"/>
                </a:lnSpc>
                <a:buFont typeface="Arial" panose="020B0604020202020204" pitchFamily="34" charset="0"/>
                <a:buChar char="•"/>
              </a:pPr>
              <a:r>
                <a:rPr lang="en-IN" sz="1750" dirty="0"/>
                <a:t>A thread is basically an independent flow of execution. A single process can consist of multiple threads. Each thread in a program performs a particular task. For Example, when you are playing a game say FIFA on your PC, the game as a whole is a single process, but it consists of several threads responsible for playing the music, taking input from the user, running the opponent synchronously, etc. </a:t>
              </a:r>
            </a:p>
            <a:p>
              <a:pPr marL="357188" indent="-357188" algn="just" fontAlgn="base">
                <a:lnSpc>
                  <a:spcPct val="150000"/>
                </a:lnSpc>
                <a:buFont typeface="Arial" panose="020B0604020202020204" pitchFamily="34" charset="0"/>
                <a:buChar char="•"/>
              </a:pPr>
              <a:r>
                <a:rPr lang="en-IN" sz="1750" dirty="0" smtClean="0"/>
                <a:t>Threading is that it allows a user to run different parts of the program in a concurrent manner and make the design of the program simpler. </a:t>
              </a:r>
            </a:p>
            <a:p>
              <a:pPr marL="357188" indent="-357188" algn="just" fontAlgn="base">
                <a:lnSpc>
                  <a:spcPct val="150000"/>
                </a:lnSpc>
                <a:buFont typeface="Arial" panose="020B0604020202020204" pitchFamily="34" charset="0"/>
                <a:buChar char="•"/>
              </a:pPr>
              <a:r>
                <a:rPr lang="en-IN" sz="1750" dirty="0"/>
                <a:t>Multithreading in Python can be achieved by importing the threading module</a:t>
              </a:r>
              <a:r>
                <a:rPr lang="en-IN" sz="1750" dirty="0" smtClean="0"/>
                <a:t>.</a:t>
              </a:r>
            </a:p>
            <a:p>
              <a:pPr algn="just" fontAlgn="base">
                <a:lnSpc>
                  <a:spcPct val="150000"/>
                </a:lnSpc>
              </a:pPr>
              <a:endParaRPr lang="en-IN" sz="1750" b="1" dirty="0" smtClean="0"/>
            </a:p>
            <a:p>
              <a:pPr algn="just" fontAlgn="base">
                <a:lnSpc>
                  <a:spcPct val="150000"/>
                </a:lnSpc>
              </a:pPr>
              <a:r>
                <a:rPr lang="en-IN" sz="1750" b="1" dirty="0" smtClean="0"/>
                <a:t>Example:</a:t>
              </a:r>
            </a:p>
            <a:p>
              <a:pPr algn="just" fontAlgn="base">
                <a:lnSpc>
                  <a:spcPct val="150000"/>
                </a:lnSpc>
              </a:pPr>
              <a:r>
                <a:rPr lang="en-IN" sz="1750" dirty="0" smtClean="0"/>
                <a:t>	</a:t>
              </a:r>
              <a:r>
                <a:rPr lang="en-IN" sz="1750" i="1" dirty="0" smtClean="0"/>
                <a:t>import </a:t>
              </a:r>
              <a:r>
                <a:rPr lang="en-IN" sz="1750" i="1" dirty="0"/>
                <a:t>threading</a:t>
              </a:r>
            </a:p>
            <a:p>
              <a:pPr algn="just" fontAlgn="base">
                <a:lnSpc>
                  <a:spcPct val="150000"/>
                </a:lnSpc>
              </a:pPr>
              <a:r>
                <a:rPr lang="en-IN" sz="1750" i="1" dirty="0" smtClean="0"/>
                <a:t>	from </a:t>
              </a:r>
              <a:r>
                <a:rPr lang="en-IN" sz="1750" i="1" dirty="0"/>
                <a:t>threading import *</a:t>
              </a:r>
              <a:endParaRPr lang="en-IN" sz="1750" i="1" dirty="0" smtClean="0"/>
            </a:p>
            <a:p>
              <a:pPr algn="just" fontAlgn="base">
                <a:lnSpc>
                  <a:spcPct val="150000"/>
                </a:lnSpc>
              </a:pPr>
              <a:endParaRPr lang="en-IN" sz="1750" dirty="0" smtClean="0"/>
            </a:p>
          </p:txBody>
        </p:sp>
      </p:grpSp>
    </p:spTree>
    <p:extLst>
      <p:ext uri="{BB962C8B-B14F-4D97-AF65-F5344CB8AC3E}">
        <p14:creationId xmlns:p14="http://schemas.microsoft.com/office/powerpoint/2010/main" val="867134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6996929" cy="394403"/>
          </a:xfrm>
          <a:prstGeom prst="rect">
            <a:avLst/>
          </a:prstGeom>
        </p:spPr>
        <p:txBody>
          <a:bodyPr vert="horz" wrap="square" lIns="0" tIns="0" rIns="0" bIns="0" rtlCol="0">
            <a:spAutoFit/>
          </a:bodyPr>
          <a:lstStyle/>
          <a:p>
            <a:pPr marL="15875"/>
            <a:r>
              <a:rPr lang="en-US" sz="2563" b="1" spc="13" dirty="0" smtClean="0">
                <a:solidFill>
                  <a:srgbClr val="010103"/>
                </a:solidFill>
                <a:latin typeface="Arial"/>
                <a:cs typeface="Arial"/>
              </a:rPr>
              <a:t>Parallel program using Threads in Python</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4"/>
            <a:ext cx="12105504" cy="5979175"/>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96725" y="1268442"/>
              <a:ext cx="4454207" cy="784089"/>
            </a:xfrm>
            <a:prstGeom prst="rect">
              <a:avLst/>
            </a:prstGeom>
          </p:spPr>
          <p:txBody>
            <a:bodyPr vert="horz" wrap="square" lIns="0" tIns="0" rIns="0" bIns="0" numCol="1" rtlCol="0">
              <a:spAutoFit/>
            </a:bodyPr>
            <a:lstStyle/>
            <a:p>
              <a:pPr algn="just" fontAlgn="base">
                <a:lnSpc>
                  <a:spcPct val="150000"/>
                </a:lnSpc>
              </a:pPr>
              <a:r>
                <a:rPr lang="en-IN" sz="1600" dirty="0"/>
                <a:t># simplest way to use a Thread is to instantiate it with a target function and call start() to let it begin working.</a:t>
              </a:r>
            </a:p>
            <a:p>
              <a:pPr algn="just" fontAlgn="base">
                <a:lnSpc>
                  <a:spcPct val="150000"/>
                </a:lnSpc>
              </a:pPr>
              <a:r>
                <a:rPr lang="en-IN" sz="1600" dirty="0" smtClean="0"/>
                <a:t>from </a:t>
              </a:r>
              <a:r>
                <a:rPr lang="en-IN" sz="1600" dirty="0"/>
                <a:t>threading import Thread,current_thread</a:t>
              </a:r>
            </a:p>
            <a:p>
              <a:pPr algn="just" fontAlgn="base">
                <a:lnSpc>
                  <a:spcPct val="150000"/>
                </a:lnSpc>
              </a:pPr>
              <a:r>
                <a:rPr lang="en-IN" sz="1600" dirty="0"/>
                <a:t>print(</a:t>
              </a:r>
              <a:r>
                <a:rPr lang="en-IN" sz="1600" dirty="0" err="1"/>
                <a:t>current_thread</a:t>
              </a:r>
              <a:r>
                <a:rPr lang="en-IN" sz="1600" dirty="0"/>
                <a:t>().getName())</a:t>
              </a:r>
            </a:p>
            <a:p>
              <a:pPr algn="just" fontAlgn="base">
                <a:lnSpc>
                  <a:spcPct val="150000"/>
                </a:lnSpc>
              </a:pPr>
              <a:r>
                <a:rPr lang="en-IN" sz="1600" dirty="0"/>
                <a:t>def </a:t>
              </a:r>
              <a:r>
                <a:rPr lang="en-IN" sz="1600" dirty="0" err="1"/>
                <a:t>mt</a:t>
              </a:r>
              <a:r>
                <a:rPr lang="en-IN" sz="1600" dirty="0"/>
                <a:t>():</a:t>
              </a:r>
            </a:p>
            <a:p>
              <a:pPr algn="just" fontAlgn="base">
                <a:lnSpc>
                  <a:spcPct val="150000"/>
                </a:lnSpc>
              </a:pPr>
              <a:r>
                <a:rPr lang="en-IN" sz="1600" dirty="0"/>
                <a:t>    print("Child Thread")</a:t>
              </a:r>
            </a:p>
            <a:p>
              <a:pPr algn="just" fontAlgn="base">
                <a:lnSpc>
                  <a:spcPct val="150000"/>
                </a:lnSpc>
              </a:pPr>
              <a:r>
                <a:rPr lang="en-IN" sz="1600" dirty="0"/>
                <a:t>    for </a:t>
              </a:r>
              <a:r>
                <a:rPr lang="en-IN" sz="1600" dirty="0" err="1"/>
                <a:t>i</a:t>
              </a:r>
              <a:r>
                <a:rPr lang="en-IN" sz="1600" dirty="0"/>
                <a:t> in range(11,20):</a:t>
              </a:r>
            </a:p>
            <a:p>
              <a:pPr algn="just" fontAlgn="base">
                <a:lnSpc>
                  <a:spcPct val="150000"/>
                </a:lnSpc>
              </a:pPr>
              <a:r>
                <a:rPr lang="en-IN" sz="1600" dirty="0"/>
                <a:t>            print(</a:t>
              </a:r>
              <a:r>
                <a:rPr lang="en-IN" sz="1600" dirty="0" err="1"/>
                <a:t>i</a:t>
              </a:r>
              <a:r>
                <a:rPr lang="en-IN" sz="1600" dirty="0"/>
                <a:t>*2)</a:t>
              </a:r>
            </a:p>
            <a:p>
              <a:pPr algn="just" fontAlgn="base">
                <a:lnSpc>
                  <a:spcPct val="150000"/>
                </a:lnSpc>
              </a:pPr>
              <a:r>
                <a:rPr lang="en-IN" sz="1600" dirty="0"/>
                <a:t>def </a:t>
              </a:r>
              <a:r>
                <a:rPr lang="en-IN" sz="1600" dirty="0" err="1"/>
                <a:t>disp</a:t>
              </a:r>
              <a:r>
                <a:rPr lang="en-IN" sz="1600" dirty="0"/>
                <a:t>():</a:t>
              </a:r>
            </a:p>
            <a:p>
              <a:pPr algn="just" fontAlgn="base">
                <a:lnSpc>
                  <a:spcPct val="150000"/>
                </a:lnSpc>
              </a:pPr>
              <a:r>
                <a:rPr lang="en-IN" sz="1600" dirty="0"/>
                <a:t>   for </a:t>
              </a:r>
              <a:r>
                <a:rPr lang="en-IN" sz="1600" dirty="0" err="1"/>
                <a:t>i</a:t>
              </a:r>
              <a:r>
                <a:rPr lang="en-IN" sz="1600" dirty="0"/>
                <a:t> in range(10):</a:t>
              </a:r>
            </a:p>
            <a:p>
              <a:pPr algn="just" fontAlgn="base">
                <a:lnSpc>
                  <a:spcPct val="150000"/>
                </a:lnSpc>
              </a:pPr>
              <a:r>
                <a:rPr lang="en-IN" sz="1600" dirty="0"/>
                <a:t>            print(</a:t>
              </a:r>
              <a:r>
                <a:rPr lang="en-IN" sz="1600" dirty="0" err="1"/>
                <a:t>i</a:t>
              </a:r>
              <a:r>
                <a:rPr lang="en-IN" sz="1600" dirty="0"/>
                <a:t>*2)	</a:t>
              </a:r>
            </a:p>
            <a:p>
              <a:pPr algn="just" fontAlgn="base">
                <a:lnSpc>
                  <a:spcPct val="150000"/>
                </a:lnSpc>
              </a:pPr>
              <a:r>
                <a:rPr lang="en-IN" sz="1600" dirty="0"/>
                <a:t>child=Thread(target=</a:t>
              </a:r>
              <a:r>
                <a:rPr lang="en-IN" sz="1600" dirty="0" err="1"/>
                <a:t>mt</a:t>
              </a:r>
              <a:r>
                <a:rPr lang="en-IN" sz="1600" dirty="0"/>
                <a:t>)</a:t>
              </a:r>
            </a:p>
            <a:p>
              <a:pPr algn="just" fontAlgn="base">
                <a:lnSpc>
                  <a:spcPct val="150000"/>
                </a:lnSpc>
              </a:pPr>
              <a:r>
                <a:rPr lang="en-IN" sz="1600" dirty="0" err="1"/>
                <a:t>child.start</a:t>
              </a:r>
              <a:r>
                <a:rPr lang="en-IN" sz="1600" dirty="0"/>
                <a:t>()</a:t>
              </a:r>
            </a:p>
            <a:p>
              <a:pPr algn="just" fontAlgn="base">
                <a:lnSpc>
                  <a:spcPct val="150000"/>
                </a:lnSpc>
              </a:pPr>
              <a:r>
                <a:rPr lang="en-IN" sz="1600" dirty="0" err="1"/>
                <a:t>disp</a:t>
              </a:r>
              <a:r>
                <a:rPr lang="en-IN" sz="1600" dirty="0"/>
                <a:t>()</a:t>
              </a:r>
            </a:p>
            <a:p>
              <a:pPr algn="just" fontAlgn="base">
                <a:lnSpc>
                  <a:spcPct val="150000"/>
                </a:lnSpc>
              </a:pPr>
              <a:r>
                <a:rPr lang="en-IN" sz="1600" dirty="0"/>
                <a:t>print("Executing thread name :",</a:t>
              </a:r>
              <a:r>
                <a:rPr lang="en-IN" sz="1600" dirty="0" err="1"/>
                <a:t>current_thread</a:t>
              </a:r>
              <a:r>
                <a:rPr lang="en-IN" sz="1600" dirty="0"/>
                <a:t>().getName())</a:t>
              </a:r>
            </a:p>
          </p:txBody>
        </p:sp>
      </p:grpSp>
      <p:sp>
        <p:nvSpPr>
          <p:cNvPr id="8" name="object 12"/>
          <p:cNvSpPr txBox="1"/>
          <p:nvPr/>
        </p:nvSpPr>
        <p:spPr>
          <a:xfrm>
            <a:off x="6657129" y="793153"/>
            <a:ext cx="5325773" cy="3593869"/>
          </a:xfrm>
          <a:prstGeom prst="rect">
            <a:avLst/>
          </a:prstGeom>
        </p:spPr>
        <p:txBody>
          <a:bodyPr vert="horz" wrap="square" lIns="0" tIns="0" rIns="0" bIns="0" numCol="1" rtlCol="0">
            <a:spAutoFit/>
          </a:bodyPr>
          <a:lstStyle/>
          <a:p>
            <a:pPr algn="just" fontAlgn="base">
              <a:lnSpc>
                <a:spcPct val="150000"/>
              </a:lnSpc>
            </a:pPr>
            <a:r>
              <a:rPr lang="en-IN" sz="1750" dirty="0"/>
              <a:t>from threading import Thread,current_thread</a:t>
            </a:r>
          </a:p>
          <a:p>
            <a:pPr algn="just" fontAlgn="base">
              <a:lnSpc>
                <a:spcPct val="150000"/>
              </a:lnSpc>
            </a:pPr>
            <a:r>
              <a:rPr lang="en-IN" sz="1750" dirty="0"/>
              <a:t>class </a:t>
            </a:r>
            <a:r>
              <a:rPr lang="en-IN" sz="1750" dirty="0" err="1"/>
              <a:t>mythread</a:t>
            </a:r>
            <a:r>
              <a:rPr lang="en-IN" sz="1750" dirty="0"/>
              <a:t>(Thread):</a:t>
            </a:r>
          </a:p>
          <a:p>
            <a:pPr algn="just" fontAlgn="base">
              <a:lnSpc>
                <a:spcPct val="150000"/>
              </a:lnSpc>
            </a:pPr>
            <a:r>
              <a:rPr lang="en-IN" sz="1750" dirty="0"/>
              <a:t>    def run(self):</a:t>
            </a:r>
          </a:p>
          <a:p>
            <a:pPr algn="just" fontAlgn="base">
              <a:lnSpc>
                <a:spcPct val="150000"/>
              </a:lnSpc>
            </a:pPr>
            <a:r>
              <a:rPr lang="en-IN" sz="1750" dirty="0"/>
              <a:t>        for x in range(7):</a:t>
            </a:r>
          </a:p>
          <a:p>
            <a:pPr algn="just" fontAlgn="base">
              <a:lnSpc>
                <a:spcPct val="150000"/>
              </a:lnSpc>
            </a:pPr>
            <a:r>
              <a:rPr lang="en-IN" sz="1750" dirty="0"/>
              <a:t>            print("Hi from child")</a:t>
            </a:r>
          </a:p>
          <a:p>
            <a:pPr algn="just" fontAlgn="base">
              <a:lnSpc>
                <a:spcPct val="150000"/>
              </a:lnSpc>
            </a:pPr>
            <a:r>
              <a:rPr lang="en-IN" sz="1750" dirty="0"/>
              <a:t>a = </a:t>
            </a:r>
            <a:r>
              <a:rPr lang="en-IN" sz="1750" dirty="0" err="1"/>
              <a:t>mythread</a:t>
            </a:r>
            <a:r>
              <a:rPr lang="en-IN" sz="1750" dirty="0"/>
              <a:t>()</a:t>
            </a:r>
          </a:p>
          <a:p>
            <a:pPr algn="just" fontAlgn="base">
              <a:lnSpc>
                <a:spcPct val="150000"/>
              </a:lnSpc>
            </a:pPr>
            <a:r>
              <a:rPr lang="en-IN" sz="1750" dirty="0" err="1"/>
              <a:t>a.start</a:t>
            </a:r>
            <a:r>
              <a:rPr lang="en-IN" sz="1750" dirty="0"/>
              <a:t>()</a:t>
            </a:r>
          </a:p>
          <a:p>
            <a:pPr algn="just" fontAlgn="base">
              <a:lnSpc>
                <a:spcPct val="150000"/>
              </a:lnSpc>
            </a:pPr>
            <a:r>
              <a:rPr lang="en-IN" sz="1750" dirty="0" err="1"/>
              <a:t>a.join</a:t>
            </a:r>
            <a:r>
              <a:rPr lang="en-IN" sz="1750" dirty="0"/>
              <a:t>()</a:t>
            </a:r>
          </a:p>
          <a:p>
            <a:pPr algn="just" fontAlgn="base">
              <a:lnSpc>
                <a:spcPct val="150000"/>
              </a:lnSpc>
            </a:pPr>
            <a:r>
              <a:rPr lang="en-IN" sz="1750" dirty="0" smtClean="0"/>
              <a:t>print</a:t>
            </a:r>
            <a:r>
              <a:rPr lang="en-IN" sz="1750" dirty="0"/>
              <a:t>("Bye from",</a:t>
            </a:r>
            <a:r>
              <a:rPr lang="en-IN" sz="1750" dirty="0" err="1"/>
              <a:t>current_thread</a:t>
            </a:r>
            <a:r>
              <a:rPr lang="en-IN" sz="1750" dirty="0"/>
              <a:t>().getName())</a:t>
            </a:r>
            <a:endParaRPr lang="en-IN" sz="1750" dirty="0" smtClean="0"/>
          </a:p>
        </p:txBody>
      </p:sp>
    </p:spTree>
    <p:extLst>
      <p:ext uri="{BB962C8B-B14F-4D97-AF65-F5344CB8AC3E}">
        <p14:creationId xmlns:p14="http://schemas.microsoft.com/office/powerpoint/2010/main" val="1029453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6996929" cy="394403"/>
          </a:xfrm>
          <a:prstGeom prst="rect">
            <a:avLst/>
          </a:prstGeom>
        </p:spPr>
        <p:txBody>
          <a:bodyPr vert="horz" wrap="square" lIns="0" tIns="0" rIns="0" bIns="0" rtlCol="0">
            <a:spAutoFit/>
          </a:bodyPr>
          <a:lstStyle/>
          <a:p>
            <a:pPr marL="15875"/>
            <a:r>
              <a:rPr lang="en-US" sz="2563" b="1" spc="13" dirty="0" smtClean="0">
                <a:solidFill>
                  <a:srgbClr val="010103"/>
                </a:solidFill>
                <a:latin typeface="Arial"/>
                <a:cs typeface="Arial"/>
              </a:rPr>
              <a:t>Parallel program using Process in Python</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4"/>
            <a:ext cx="12105504" cy="5979175"/>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434237" y="1295087"/>
              <a:ext cx="4454207" cy="627271"/>
            </a:xfrm>
            <a:prstGeom prst="rect">
              <a:avLst/>
            </a:prstGeom>
          </p:spPr>
          <p:txBody>
            <a:bodyPr vert="horz" wrap="square" lIns="0" tIns="0" rIns="0" bIns="0" numCol="1" rtlCol="0">
              <a:spAutoFit/>
            </a:bodyPr>
            <a:lstStyle/>
            <a:p>
              <a:pPr algn="just" fontAlgn="base">
                <a:lnSpc>
                  <a:spcPct val="150000"/>
                </a:lnSpc>
              </a:pPr>
              <a:r>
                <a:rPr lang="en-IN" sz="1600" dirty="0"/>
                <a:t>import multiprocessing</a:t>
              </a:r>
            </a:p>
            <a:p>
              <a:pPr algn="just" fontAlgn="base">
                <a:lnSpc>
                  <a:spcPct val="150000"/>
                </a:lnSpc>
              </a:pPr>
              <a:r>
                <a:rPr lang="en-IN" sz="1600" dirty="0"/>
                <a:t>def worker(</a:t>
              </a:r>
              <a:r>
                <a:rPr lang="en-IN" sz="1600" dirty="0" err="1"/>
                <a:t>num</a:t>
              </a:r>
              <a:r>
                <a:rPr lang="en-IN" sz="1600" dirty="0" smtClean="0"/>
                <a:t>):</a:t>
              </a:r>
            </a:p>
            <a:p>
              <a:pPr algn="just" fontAlgn="base">
                <a:lnSpc>
                  <a:spcPct val="150000"/>
                </a:lnSpc>
              </a:pPr>
              <a:r>
                <a:rPr lang="en-IN" sz="1600" dirty="0"/>
                <a:t> </a:t>
              </a:r>
              <a:r>
                <a:rPr lang="en-IN" sz="1600" dirty="0" smtClean="0"/>
                <a:t>   print</a:t>
              </a:r>
              <a:r>
                <a:rPr lang="en-IN" sz="1600" dirty="0"/>
                <a:t>('Worker:', </a:t>
              </a:r>
              <a:r>
                <a:rPr lang="en-IN" sz="1600" dirty="0" err="1"/>
                <a:t>num</a:t>
              </a:r>
              <a:r>
                <a:rPr lang="en-IN" sz="1600" dirty="0"/>
                <a:t>)</a:t>
              </a:r>
            </a:p>
            <a:p>
              <a:pPr algn="just" fontAlgn="base">
                <a:lnSpc>
                  <a:spcPct val="150000"/>
                </a:lnSpc>
              </a:pPr>
              <a:r>
                <a:rPr lang="en-IN" sz="1600" dirty="0"/>
                <a:t>    for </a:t>
              </a:r>
              <a:r>
                <a:rPr lang="en-IN" sz="1600" dirty="0" err="1"/>
                <a:t>i</a:t>
              </a:r>
              <a:r>
                <a:rPr lang="en-IN" sz="1600" dirty="0"/>
                <a:t> in range(</a:t>
              </a:r>
              <a:r>
                <a:rPr lang="en-IN" sz="1600" dirty="0" err="1"/>
                <a:t>num</a:t>
              </a:r>
              <a:r>
                <a:rPr lang="en-IN" sz="1600" dirty="0"/>
                <a:t>):</a:t>
              </a:r>
            </a:p>
            <a:p>
              <a:pPr algn="just" fontAlgn="base">
                <a:lnSpc>
                  <a:spcPct val="150000"/>
                </a:lnSpc>
              </a:pPr>
              <a:r>
                <a:rPr lang="en-IN" sz="1600" dirty="0"/>
                <a:t>        print(</a:t>
              </a:r>
              <a:r>
                <a:rPr lang="en-IN" sz="1600" dirty="0" err="1"/>
                <a:t>i</a:t>
              </a:r>
              <a:r>
                <a:rPr lang="en-IN" sz="1600" dirty="0"/>
                <a:t>)</a:t>
              </a:r>
            </a:p>
            <a:p>
              <a:pPr algn="just" fontAlgn="base">
                <a:lnSpc>
                  <a:spcPct val="150000"/>
                </a:lnSpc>
              </a:pPr>
              <a:r>
                <a:rPr lang="en-IN" sz="1600" dirty="0"/>
                <a:t>    return</a:t>
              </a:r>
            </a:p>
            <a:p>
              <a:pPr algn="just" fontAlgn="base">
                <a:lnSpc>
                  <a:spcPct val="150000"/>
                </a:lnSpc>
              </a:pPr>
              <a:endParaRPr lang="en-IN" sz="1600" dirty="0"/>
            </a:p>
            <a:p>
              <a:pPr algn="just" fontAlgn="base">
                <a:lnSpc>
                  <a:spcPct val="150000"/>
                </a:lnSpc>
              </a:pPr>
              <a:r>
                <a:rPr lang="en-IN" sz="1600" dirty="0"/>
                <a:t>jobs = []</a:t>
              </a:r>
            </a:p>
            <a:p>
              <a:pPr algn="just" fontAlgn="base">
                <a:lnSpc>
                  <a:spcPct val="150000"/>
                </a:lnSpc>
              </a:pPr>
              <a:r>
                <a:rPr lang="en-IN" sz="1600" dirty="0"/>
                <a:t>for </a:t>
              </a:r>
              <a:r>
                <a:rPr lang="en-IN" sz="1600" dirty="0" err="1"/>
                <a:t>i</a:t>
              </a:r>
              <a:r>
                <a:rPr lang="en-IN" sz="1600" dirty="0"/>
                <a:t> in range(1,5):</a:t>
              </a:r>
            </a:p>
            <a:p>
              <a:pPr algn="just" fontAlgn="base">
                <a:lnSpc>
                  <a:spcPct val="150000"/>
                </a:lnSpc>
              </a:pPr>
              <a:r>
                <a:rPr lang="en-IN" sz="1600" dirty="0"/>
                <a:t>    p = </a:t>
              </a:r>
              <a:r>
                <a:rPr lang="en-IN" sz="1600" dirty="0" err="1"/>
                <a:t>multiprocessing.Process</a:t>
              </a:r>
              <a:r>
                <a:rPr lang="en-IN" sz="1600" dirty="0"/>
                <a:t>(target=worker, </a:t>
              </a:r>
              <a:r>
                <a:rPr lang="en-IN" sz="1600" dirty="0" err="1"/>
                <a:t>args</a:t>
              </a:r>
              <a:r>
                <a:rPr lang="en-IN" sz="1600" dirty="0"/>
                <a:t>=(i+10,))</a:t>
              </a:r>
            </a:p>
            <a:p>
              <a:pPr algn="just" fontAlgn="base">
                <a:lnSpc>
                  <a:spcPct val="150000"/>
                </a:lnSpc>
              </a:pPr>
              <a:r>
                <a:rPr lang="en-IN" sz="1600" dirty="0"/>
                <a:t>    </a:t>
              </a:r>
              <a:r>
                <a:rPr lang="en-IN" sz="1600" dirty="0" err="1"/>
                <a:t>jobs.append</a:t>
              </a:r>
              <a:r>
                <a:rPr lang="en-IN" sz="1600" dirty="0"/>
                <a:t>(p)</a:t>
              </a:r>
            </a:p>
            <a:p>
              <a:pPr algn="just" fontAlgn="base">
                <a:lnSpc>
                  <a:spcPct val="150000"/>
                </a:lnSpc>
              </a:pPr>
              <a:r>
                <a:rPr lang="en-IN" sz="1600" dirty="0"/>
                <a:t>    </a:t>
              </a:r>
              <a:r>
                <a:rPr lang="en-IN" sz="1600" dirty="0" err="1"/>
                <a:t>p.start</a:t>
              </a:r>
              <a:r>
                <a:rPr lang="en-IN" sz="1600" dirty="0"/>
                <a:t>()</a:t>
              </a:r>
            </a:p>
          </p:txBody>
        </p:sp>
      </p:grpSp>
    </p:spTree>
    <p:extLst>
      <p:ext uri="{BB962C8B-B14F-4D97-AF65-F5344CB8AC3E}">
        <p14:creationId xmlns:p14="http://schemas.microsoft.com/office/powerpoint/2010/main" val="20142320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TOPICS – Parallel programming</a:t>
            </a:r>
            <a:endParaRPr lang="en-IN" dirty="0">
              <a:solidFill>
                <a:schemeClr val="tx1"/>
              </a:solidFill>
            </a:endParaRPr>
          </a:p>
        </p:txBody>
      </p:sp>
      <p:sp>
        <p:nvSpPr>
          <p:cNvPr id="3" name="Content Placeholder 2"/>
          <p:cNvSpPr>
            <a:spLocks noGrp="1"/>
          </p:cNvSpPr>
          <p:nvPr>
            <p:ph sz="quarter" idx="13"/>
          </p:nvPr>
        </p:nvSpPr>
        <p:spPr/>
        <p:txBody>
          <a:bodyPr/>
          <a:lstStyle/>
          <a:p>
            <a:r>
              <a:rPr lang="en-IN" dirty="0" smtClean="0">
                <a:solidFill>
                  <a:schemeClr val="tx1"/>
                </a:solidFill>
              </a:rPr>
              <a:t>Multi-threading, Multi-processing</a:t>
            </a:r>
          </a:p>
          <a:p>
            <a:r>
              <a:rPr lang="en-IN" dirty="0" smtClean="0">
                <a:solidFill>
                  <a:schemeClr val="tx1"/>
                </a:solidFill>
              </a:rPr>
              <a:t>Serial processing, Parallel processing</a:t>
            </a:r>
          </a:p>
          <a:p>
            <a:r>
              <a:rPr lang="en-IN" dirty="0" smtClean="0">
                <a:solidFill>
                  <a:schemeClr val="tx1"/>
                </a:solidFill>
              </a:rPr>
              <a:t>Multiprocessing module in python</a:t>
            </a:r>
          </a:p>
          <a:p>
            <a:r>
              <a:rPr lang="en-IN" dirty="0" smtClean="0">
                <a:solidFill>
                  <a:schemeClr val="tx1"/>
                </a:solidFill>
              </a:rPr>
              <a:t>Process class, pool class</a:t>
            </a:r>
          </a:p>
          <a:p>
            <a:r>
              <a:rPr lang="en-IN" dirty="0" smtClean="0">
                <a:solidFill>
                  <a:schemeClr val="tx1"/>
                </a:solidFill>
              </a:rPr>
              <a:t>Demo: parallel programming in python</a:t>
            </a:r>
            <a:endParaRPr lang="en-IN" dirty="0">
              <a:solidFill>
                <a:schemeClr val="tx1"/>
              </a:solidFill>
            </a:endParaRPr>
          </a:p>
        </p:txBody>
      </p:sp>
    </p:spTree>
    <p:extLst>
      <p:ext uri="{BB962C8B-B14F-4D97-AF65-F5344CB8AC3E}">
        <p14:creationId xmlns:p14="http://schemas.microsoft.com/office/powerpoint/2010/main" val="1835464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5840482" cy="394403"/>
          </a:xfrm>
          <a:prstGeom prst="rect">
            <a:avLst/>
          </a:prstGeom>
        </p:spPr>
        <p:txBody>
          <a:bodyPr vert="horz" wrap="square" lIns="0" tIns="0" rIns="0" bIns="0" rtlCol="0">
            <a:spAutoFit/>
          </a:bodyPr>
          <a:lstStyle/>
          <a:p>
            <a:pPr marL="15875"/>
            <a:r>
              <a:rPr lang="en-US" sz="2563" b="1" spc="13" dirty="0" smtClean="0">
                <a:solidFill>
                  <a:srgbClr val="010103"/>
                </a:solidFill>
                <a:latin typeface="Arial"/>
                <a:cs typeface="Arial"/>
              </a:rPr>
              <a:t>Concurrent Programming Paradigm</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4"/>
            <a:ext cx="12105504" cy="5979175"/>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61541" y="1281925"/>
              <a:ext cx="9071457" cy="571732"/>
            </a:xfrm>
            <a:prstGeom prst="rect">
              <a:avLst/>
            </a:prstGeom>
          </p:spPr>
          <p:txBody>
            <a:bodyPr vert="horz" wrap="square" lIns="0" tIns="0" rIns="0" bIns="0" numCol="1" rtlCol="0">
              <a:spAutoFit/>
            </a:bodyPr>
            <a:lstStyle/>
            <a:p>
              <a:pPr marL="357188" indent="-357188" algn="just" fontAlgn="base">
                <a:lnSpc>
                  <a:spcPct val="150000"/>
                </a:lnSpc>
                <a:buFont typeface="Arial" panose="020B0604020202020204" pitchFamily="34" charset="0"/>
                <a:buChar char="•"/>
              </a:pPr>
              <a:r>
                <a:rPr lang="en-IN" sz="1750" dirty="0"/>
                <a:t>Computing systems model the world, and the world contains actors that execute </a:t>
              </a:r>
              <a:r>
                <a:rPr lang="en-IN" sz="1750" dirty="0" smtClean="0"/>
                <a:t>independently </a:t>
              </a:r>
              <a:r>
                <a:rPr lang="en-IN" sz="1750" dirty="0"/>
                <a:t>of, but communicate with, each other. In </a:t>
              </a:r>
              <a:r>
                <a:rPr lang="en-IN" sz="1750" dirty="0" smtClean="0"/>
                <a:t>modelling </a:t>
              </a:r>
              <a:r>
                <a:rPr lang="en-IN" sz="1750" dirty="0"/>
                <a:t>the world, many (possibly) parallel executions have to be composed and coordinated, and that's where the study of concurrency comes </a:t>
              </a:r>
              <a:r>
                <a:rPr lang="en-IN" sz="1750" dirty="0" smtClean="0"/>
                <a:t>in.</a:t>
              </a:r>
            </a:p>
            <a:p>
              <a:pPr marL="357188" indent="-357188" algn="just" fontAlgn="base">
                <a:lnSpc>
                  <a:spcPct val="150000"/>
                </a:lnSpc>
                <a:buFont typeface="Arial" panose="020B0604020202020204" pitchFamily="34" charset="0"/>
                <a:buChar char="•"/>
              </a:pPr>
              <a:r>
                <a:rPr lang="en-IN" sz="1750" dirty="0" smtClean="0"/>
                <a:t>There </a:t>
              </a:r>
              <a:r>
                <a:rPr lang="en-IN" sz="1750" dirty="0"/>
                <a:t>are two common models for concurrent programming: shared memory and message passing</a:t>
              </a:r>
              <a:r>
                <a:rPr lang="en-IN" sz="1750" dirty="0" smtClean="0"/>
                <a:t>.</a:t>
              </a:r>
            </a:p>
            <a:p>
              <a:pPr marL="814388" lvl="1" indent="-357188" algn="just" fontAlgn="base">
                <a:lnSpc>
                  <a:spcPct val="150000"/>
                </a:lnSpc>
                <a:buFont typeface="Arial" panose="020B0604020202020204" pitchFamily="34" charset="0"/>
                <a:buChar char="•"/>
              </a:pPr>
              <a:r>
                <a:rPr lang="en-IN" sz="1750" b="1" dirty="0"/>
                <a:t>Shared memory. </a:t>
              </a:r>
              <a:r>
                <a:rPr lang="en-IN" sz="1750" dirty="0"/>
                <a:t>In the shared memory model of concurrency, concurrent modules interact by reading and writing shared objects in memory. </a:t>
              </a:r>
              <a:endParaRPr lang="en-IN" sz="1750" dirty="0" smtClean="0"/>
            </a:p>
            <a:p>
              <a:pPr marL="814388" lvl="1" indent="-357188" algn="just" fontAlgn="base">
                <a:lnSpc>
                  <a:spcPct val="150000"/>
                </a:lnSpc>
                <a:buFont typeface="Arial" panose="020B0604020202020204" pitchFamily="34" charset="0"/>
                <a:buChar char="•"/>
              </a:pPr>
              <a:r>
                <a:rPr lang="en-IN" sz="1750" b="1" dirty="0"/>
                <a:t>Message passing. </a:t>
              </a:r>
              <a:r>
                <a:rPr lang="en-IN" sz="1750" dirty="0"/>
                <a:t>In the message-passing model, concurrent modules interact by sending messages to each other through a communication channel. Modules send off messages, and incoming messages to each module are queued up for handling</a:t>
              </a:r>
              <a:endParaRPr lang="en-IN" sz="1750" dirty="0" smtClean="0"/>
            </a:p>
            <a:p>
              <a:pPr algn="just" fontAlgn="base">
                <a:lnSpc>
                  <a:spcPct val="150000"/>
                </a:lnSpc>
              </a:pPr>
              <a:endParaRPr lang="en-IN" sz="1750" dirty="0" smtClean="0"/>
            </a:p>
          </p:txBody>
        </p:sp>
      </p:grpSp>
    </p:spTree>
    <p:extLst>
      <p:ext uri="{BB962C8B-B14F-4D97-AF65-F5344CB8AC3E}">
        <p14:creationId xmlns:p14="http://schemas.microsoft.com/office/powerpoint/2010/main" val="22648605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3" b="1" spc="13" dirty="0" smtClean="0">
                <a:solidFill>
                  <a:srgbClr val="010103"/>
                </a:solidFill>
                <a:latin typeface="Arial"/>
                <a:cs typeface="Arial"/>
              </a:rPr>
              <a:t>Issues Concurrent Programming Paradigm</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59"/>
            <a:ext cx="12105504" cy="6100834"/>
            <a:chOff x="127862" y="1268442"/>
            <a:chExt cx="9296400" cy="863469"/>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09907" y="1274313"/>
              <a:ext cx="9071457" cy="857598"/>
            </a:xfrm>
            <a:prstGeom prst="rect">
              <a:avLst/>
            </a:prstGeom>
          </p:spPr>
          <p:txBody>
            <a:bodyPr vert="horz" wrap="square" lIns="0" tIns="0" rIns="0" bIns="0" numCol="1" rtlCol="0">
              <a:spAutoFit/>
            </a:bodyPr>
            <a:lstStyle/>
            <a:p>
              <a:pPr algn="just" fontAlgn="base">
                <a:lnSpc>
                  <a:spcPct val="150000"/>
                </a:lnSpc>
              </a:pPr>
              <a:r>
                <a:rPr lang="en-IN" sz="1750" dirty="0"/>
                <a:t>Concurrent programming is programming with multiple tasks. The major issues of concurrent programming are:</a:t>
              </a:r>
            </a:p>
            <a:p>
              <a:pPr marL="814388" lvl="1" indent="-357188" algn="just" fontAlgn="base">
                <a:lnSpc>
                  <a:spcPct val="150000"/>
                </a:lnSpc>
                <a:buFont typeface="Arial" panose="020B0604020202020204" pitchFamily="34" charset="0"/>
                <a:buChar char="•"/>
              </a:pPr>
              <a:r>
                <a:rPr lang="en-IN" sz="1750" dirty="0" smtClean="0"/>
                <a:t>Sharing </a:t>
              </a:r>
              <a:r>
                <a:rPr lang="en-IN" sz="1750" dirty="0"/>
                <a:t>computational resources between the tasks;</a:t>
              </a:r>
            </a:p>
            <a:p>
              <a:pPr marL="814388" lvl="1" indent="-357188" algn="just" fontAlgn="base">
                <a:lnSpc>
                  <a:spcPct val="150000"/>
                </a:lnSpc>
                <a:buFont typeface="Arial" panose="020B0604020202020204" pitchFamily="34" charset="0"/>
                <a:buChar char="•"/>
              </a:pPr>
              <a:r>
                <a:rPr lang="en-IN" sz="1750" dirty="0" smtClean="0"/>
                <a:t>Interaction </a:t>
              </a:r>
              <a:r>
                <a:rPr lang="en-IN" sz="1750" dirty="0"/>
                <a:t>of the tasks.</a:t>
              </a:r>
            </a:p>
            <a:p>
              <a:pPr algn="just" fontAlgn="base">
                <a:lnSpc>
                  <a:spcPct val="150000"/>
                </a:lnSpc>
              </a:pPr>
              <a:endParaRPr lang="en-IN" sz="1750" dirty="0" smtClean="0"/>
            </a:p>
            <a:p>
              <a:pPr algn="just" fontAlgn="base">
                <a:lnSpc>
                  <a:spcPct val="150000"/>
                </a:lnSpc>
              </a:pPr>
              <a:r>
                <a:rPr lang="en-IN" sz="1750" dirty="0" smtClean="0"/>
                <a:t>Objects </a:t>
              </a:r>
              <a:r>
                <a:rPr lang="en-IN" sz="1750" dirty="0"/>
                <a:t>shared by multiple tasks have to be safe for concurrent access. Such objects are called protected. Tasks accessing such an object interact with each other indirectly through the object.</a:t>
              </a:r>
            </a:p>
            <a:p>
              <a:pPr algn="just" fontAlgn="base">
                <a:lnSpc>
                  <a:spcPct val="150000"/>
                </a:lnSpc>
              </a:pPr>
              <a:r>
                <a:rPr lang="en-IN" sz="1750" dirty="0" smtClean="0"/>
                <a:t>An </a:t>
              </a:r>
              <a:r>
                <a:rPr lang="en-IN" sz="1750" dirty="0"/>
                <a:t>access to the protected object can be:</a:t>
              </a:r>
            </a:p>
            <a:p>
              <a:pPr marL="814388" lvl="1" indent="-357188" algn="just" fontAlgn="base">
                <a:lnSpc>
                  <a:spcPct val="150000"/>
                </a:lnSpc>
                <a:buFont typeface="Arial" panose="020B0604020202020204" pitchFamily="34" charset="0"/>
                <a:buChar char="•"/>
              </a:pPr>
              <a:r>
                <a:rPr lang="en-IN" sz="1750" dirty="0" smtClean="0"/>
                <a:t>Lock-free</a:t>
              </a:r>
              <a:r>
                <a:rPr lang="en-IN" sz="1750" dirty="0"/>
                <a:t>, when the task accessing the object is not blocked for a considerable time;</a:t>
              </a:r>
            </a:p>
            <a:p>
              <a:pPr marL="814388" lvl="1" indent="-357188" algn="just" fontAlgn="base">
                <a:lnSpc>
                  <a:spcPct val="150000"/>
                </a:lnSpc>
                <a:buFont typeface="Arial" panose="020B0604020202020204" pitchFamily="34" charset="0"/>
                <a:buChar char="•"/>
              </a:pPr>
              <a:r>
                <a:rPr lang="en-IN" sz="1750" dirty="0" smtClean="0"/>
                <a:t>Blocking</a:t>
              </a:r>
              <a:r>
                <a:rPr lang="en-IN" sz="1750" dirty="0"/>
                <a:t>, otherwise.</a:t>
              </a:r>
            </a:p>
            <a:p>
              <a:pPr algn="just" fontAlgn="base">
                <a:lnSpc>
                  <a:spcPct val="150000"/>
                </a:lnSpc>
              </a:pPr>
              <a:endParaRPr lang="en-IN" sz="1750" dirty="0"/>
            </a:p>
            <a:p>
              <a:pPr algn="just" fontAlgn="base">
                <a:lnSpc>
                  <a:spcPct val="150000"/>
                </a:lnSpc>
              </a:pPr>
              <a:r>
                <a:rPr lang="en-IN" sz="1750" dirty="0"/>
                <a:t>Blocking objects can be used for task synchronization. To the examples of such objects belong:</a:t>
              </a:r>
            </a:p>
            <a:p>
              <a:pPr marL="814388" lvl="1" indent="-357188" algn="just" fontAlgn="base">
                <a:lnSpc>
                  <a:spcPct val="150000"/>
                </a:lnSpc>
                <a:buFont typeface="Arial" panose="020B0604020202020204" pitchFamily="34" charset="0"/>
                <a:buChar char="•"/>
              </a:pPr>
              <a:r>
                <a:rPr lang="en-IN" sz="1750" dirty="0" smtClean="0"/>
                <a:t>Events</a:t>
              </a:r>
              <a:r>
                <a:rPr lang="en-IN" sz="1750" dirty="0"/>
                <a:t>;</a:t>
              </a:r>
            </a:p>
            <a:p>
              <a:pPr marL="814388" lvl="1" indent="-357188" algn="just" fontAlgn="base">
                <a:lnSpc>
                  <a:spcPct val="150000"/>
                </a:lnSpc>
                <a:buFont typeface="Arial" panose="020B0604020202020204" pitchFamily="34" charset="0"/>
                <a:buChar char="•"/>
              </a:pPr>
              <a:r>
                <a:rPr lang="en-IN" sz="1750" dirty="0" smtClean="0"/>
                <a:t>Mutexes </a:t>
              </a:r>
              <a:r>
                <a:rPr lang="en-IN" sz="1750" dirty="0"/>
                <a:t>and semaphores;</a:t>
              </a:r>
            </a:p>
            <a:p>
              <a:pPr marL="814388" lvl="1" indent="-357188" algn="just" fontAlgn="base">
                <a:lnSpc>
                  <a:spcPct val="150000"/>
                </a:lnSpc>
                <a:buFont typeface="Arial" panose="020B0604020202020204" pitchFamily="34" charset="0"/>
                <a:buChar char="•"/>
              </a:pPr>
              <a:r>
                <a:rPr lang="en-IN" sz="1750" dirty="0" smtClean="0"/>
                <a:t>Waitable </a:t>
              </a:r>
              <a:r>
                <a:rPr lang="en-IN" sz="1750" dirty="0"/>
                <a:t>timers;</a:t>
              </a:r>
            </a:p>
            <a:p>
              <a:pPr marL="814388" lvl="1" indent="-357188" algn="just" fontAlgn="base">
                <a:lnSpc>
                  <a:spcPct val="150000"/>
                </a:lnSpc>
                <a:buFont typeface="Arial" panose="020B0604020202020204" pitchFamily="34" charset="0"/>
                <a:buChar char="•"/>
              </a:pPr>
              <a:r>
                <a:rPr lang="en-IN" sz="1750" dirty="0" smtClean="0"/>
                <a:t>Queues</a:t>
              </a:r>
            </a:p>
          </p:txBody>
        </p:sp>
      </p:grpSp>
    </p:spTree>
    <p:extLst>
      <p:ext uri="{BB962C8B-B14F-4D97-AF65-F5344CB8AC3E}">
        <p14:creationId xmlns:p14="http://schemas.microsoft.com/office/powerpoint/2010/main" val="7564982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3" b="1" spc="13" dirty="0" smtClean="0">
                <a:solidFill>
                  <a:srgbClr val="010103"/>
                </a:solidFill>
                <a:latin typeface="Arial"/>
                <a:cs typeface="Arial"/>
              </a:rPr>
              <a:t>Issues Concurrent Programming Paradigm</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59"/>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09907" y="1274313"/>
              <a:ext cx="9071457" cy="51265"/>
            </a:xfrm>
            <a:prstGeom prst="rect">
              <a:avLst/>
            </a:prstGeom>
          </p:spPr>
          <p:txBody>
            <a:bodyPr vert="horz" wrap="square" lIns="0" tIns="0" rIns="0" bIns="0" numCol="1" rtlCol="0">
              <a:spAutoFit/>
            </a:bodyPr>
            <a:lstStyle/>
            <a:p>
              <a:pPr algn="just" fontAlgn="base">
                <a:lnSpc>
                  <a:spcPct val="150000"/>
                </a:lnSpc>
              </a:pPr>
              <a:endParaRPr lang="en-IN" sz="1750" dirty="0" smtClean="0"/>
            </a:p>
          </p:txBody>
        </p:sp>
      </p:grpSp>
      <p:pic>
        <p:nvPicPr>
          <p:cNvPr id="4" name="Picture 3"/>
          <p:cNvPicPr>
            <a:picLocks noChangeAspect="1"/>
          </p:cNvPicPr>
          <p:nvPr/>
        </p:nvPicPr>
        <p:blipFill>
          <a:blip r:embed="rId3"/>
          <a:stretch>
            <a:fillRect/>
          </a:stretch>
        </p:blipFill>
        <p:spPr>
          <a:xfrm>
            <a:off x="5938890" y="2925523"/>
            <a:ext cx="5980537" cy="2854347"/>
          </a:xfrm>
          <a:prstGeom prst="rect">
            <a:avLst/>
          </a:prstGeom>
        </p:spPr>
      </p:pic>
      <p:pic>
        <p:nvPicPr>
          <p:cNvPr id="5" name="Picture 4"/>
          <p:cNvPicPr>
            <a:picLocks noChangeAspect="1"/>
          </p:cNvPicPr>
          <p:nvPr/>
        </p:nvPicPr>
        <p:blipFill rotWithShape="1">
          <a:blip r:embed="rId4"/>
          <a:srcRect l="15534" r="16025"/>
          <a:stretch/>
        </p:blipFill>
        <p:spPr>
          <a:xfrm>
            <a:off x="106837" y="628441"/>
            <a:ext cx="5466522" cy="3724256"/>
          </a:xfrm>
          <a:prstGeom prst="rect">
            <a:avLst/>
          </a:prstGeom>
        </p:spPr>
      </p:pic>
    </p:spTree>
    <p:extLst>
      <p:ext uri="{BB962C8B-B14F-4D97-AF65-F5344CB8AC3E}">
        <p14:creationId xmlns:p14="http://schemas.microsoft.com/office/powerpoint/2010/main" val="5581402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3" b="1" spc="13" dirty="0" smtClean="0">
                <a:solidFill>
                  <a:srgbClr val="010103"/>
                </a:solidFill>
                <a:latin typeface="Arial"/>
                <a:cs typeface="Arial"/>
              </a:rPr>
              <a:t>Race Condition</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59"/>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4519304" cy="571732"/>
            </a:xfrm>
            <a:prstGeom prst="rect">
              <a:avLst/>
            </a:prstGeom>
          </p:spPr>
          <p:txBody>
            <a:bodyPr vert="horz" wrap="square" lIns="0" tIns="0" rIns="0" bIns="0" numCol="1" rtlCol="0">
              <a:spAutoFit/>
            </a:bodyPr>
            <a:lstStyle/>
            <a:p>
              <a:pPr algn="just" fontAlgn="base"/>
              <a:r>
                <a:rPr lang="en-IN" sz="1750" dirty="0"/>
                <a:t>import threading</a:t>
              </a:r>
            </a:p>
            <a:p>
              <a:pPr algn="just" fontAlgn="base"/>
              <a:r>
                <a:rPr lang="en-IN" sz="1750" dirty="0"/>
                <a:t>x = 0     # A shared value</a:t>
              </a:r>
            </a:p>
            <a:p>
              <a:pPr algn="just" fontAlgn="base"/>
              <a:r>
                <a:rPr lang="en-IN" sz="1750" dirty="0"/>
                <a:t>COUNT = </a:t>
              </a:r>
              <a:r>
                <a:rPr lang="en-IN" sz="1750" dirty="0" smtClean="0"/>
                <a:t>100</a:t>
              </a:r>
            </a:p>
            <a:p>
              <a:pPr algn="just" fontAlgn="base"/>
              <a:endParaRPr lang="en-IN" sz="1750" dirty="0"/>
            </a:p>
            <a:p>
              <a:pPr algn="just" fontAlgn="base"/>
              <a:r>
                <a:rPr lang="en-IN" sz="1750" dirty="0"/>
                <a:t>def </a:t>
              </a:r>
              <a:r>
                <a:rPr lang="en-IN" sz="1750" dirty="0" err="1"/>
                <a:t>incr</a:t>
              </a:r>
              <a:r>
                <a:rPr lang="en-IN" sz="1750" dirty="0"/>
                <a:t>():</a:t>
              </a:r>
            </a:p>
            <a:p>
              <a:pPr algn="just" fontAlgn="base"/>
              <a:r>
                <a:rPr lang="en-IN" sz="1750" dirty="0"/>
                <a:t>    global x</a:t>
              </a:r>
            </a:p>
            <a:p>
              <a:pPr algn="just" fontAlgn="base"/>
              <a:r>
                <a:rPr lang="en-IN" sz="1750" dirty="0"/>
                <a:t>    for </a:t>
              </a:r>
              <a:r>
                <a:rPr lang="en-IN" sz="1750" dirty="0" err="1"/>
                <a:t>i</a:t>
              </a:r>
              <a:r>
                <a:rPr lang="en-IN" sz="1750" dirty="0"/>
                <a:t> in range(COUNT):</a:t>
              </a:r>
            </a:p>
            <a:p>
              <a:pPr algn="just" fontAlgn="base"/>
              <a:r>
                <a:rPr lang="en-IN" sz="1750" dirty="0"/>
                <a:t>        x += 1</a:t>
              </a:r>
            </a:p>
            <a:p>
              <a:pPr algn="just" fontAlgn="base"/>
              <a:r>
                <a:rPr lang="en-IN" sz="1750" dirty="0"/>
                <a:t>        print(x)</a:t>
              </a:r>
            </a:p>
            <a:p>
              <a:pPr algn="just" fontAlgn="base"/>
              <a:endParaRPr lang="en-IN" sz="1750" dirty="0"/>
            </a:p>
            <a:p>
              <a:pPr algn="just" fontAlgn="base"/>
              <a:r>
                <a:rPr lang="en-IN" sz="1750" dirty="0"/>
                <a:t>def </a:t>
              </a:r>
              <a:r>
                <a:rPr lang="en-IN" sz="1750" dirty="0" err="1"/>
                <a:t>decr</a:t>
              </a:r>
              <a:r>
                <a:rPr lang="en-IN" sz="1750" dirty="0"/>
                <a:t>():</a:t>
              </a:r>
            </a:p>
            <a:p>
              <a:pPr algn="just" fontAlgn="base"/>
              <a:r>
                <a:rPr lang="en-IN" sz="1750" dirty="0"/>
                <a:t>    global x</a:t>
              </a:r>
            </a:p>
            <a:p>
              <a:pPr algn="just" fontAlgn="base"/>
              <a:r>
                <a:rPr lang="en-IN" sz="1750" dirty="0"/>
                <a:t>    for </a:t>
              </a:r>
              <a:r>
                <a:rPr lang="en-IN" sz="1750" dirty="0" err="1"/>
                <a:t>i</a:t>
              </a:r>
              <a:r>
                <a:rPr lang="en-IN" sz="1750" dirty="0"/>
                <a:t> in range(COUNT):</a:t>
              </a:r>
            </a:p>
            <a:p>
              <a:pPr algn="just" fontAlgn="base"/>
              <a:r>
                <a:rPr lang="en-IN" sz="1750" dirty="0"/>
                <a:t>        x -= 1</a:t>
              </a:r>
            </a:p>
            <a:p>
              <a:pPr algn="just" fontAlgn="base"/>
              <a:r>
                <a:rPr lang="en-IN" sz="1750" dirty="0"/>
                <a:t>        print(x)</a:t>
              </a:r>
            </a:p>
          </p:txBody>
        </p:sp>
      </p:grpSp>
      <p:sp>
        <p:nvSpPr>
          <p:cNvPr id="8" name="object 12"/>
          <p:cNvSpPr txBox="1"/>
          <p:nvPr/>
        </p:nvSpPr>
        <p:spPr>
          <a:xfrm>
            <a:off x="5991003" y="628441"/>
            <a:ext cx="6031664" cy="2154436"/>
          </a:xfrm>
          <a:prstGeom prst="rect">
            <a:avLst/>
          </a:prstGeom>
        </p:spPr>
        <p:txBody>
          <a:bodyPr vert="horz" wrap="square" lIns="0" tIns="0" rIns="0" bIns="0" numCol="1" rtlCol="0">
            <a:spAutoFit/>
          </a:bodyPr>
          <a:lstStyle/>
          <a:p>
            <a:pPr algn="just" fontAlgn="base"/>
            <a:endParaRPr lang="en-IN" sz="1750" dirty="0"/>
          </a:p>
          <a:p>
            <a:pPr algn="just" fontAlgn="base"/>
            <a:r>
              <a:rPr lang="en-IN" sz="1750" dirty="0"/>
              <a:t>t1 = </a:t>
            </a:r>
            <a:r>
              <a:rPr lang="en-IN" sz="1750" dirty="0" err="1"/>
              <a:t>threading.Thread</a:t>
            </a:r>
            <a:r>
              <a:rPr lang="en-IN" sz="1750" dirty="0"/>
              <a:t>(target=</a:t>
            </a:r>
            <a:r>
              <a:rPr lang="en-IN" sz="1750" dirty="0" err="1"/>
              <a:t>incr</a:t>
            </a:r>
            <a:r>
              <a:rPr lang="en-IN" sz="1750" dirty="0"/>
              <a:t>)</a:t>
            </a:r>
          </a:p>
          <a:p>
            <a:pPr algn="just" fontAlgn="base"/>
            <a:r>
              <a:rPr lang="en-IN" sz="1750" dirty="0"/>
              <a:t>t2 = </a:t>
            </a:r>
            <a:r>
              <a:rPr lang="en-IN" sz="1750" dirty="0" err="1"/>
              <a:t>threading.Thread</a:t>
            </a:r>
            <a:r>
              <a:rPr lang="en-IN" sz="1750" dirty="0"/>
              <a:t>(target=</a:t>
            </a:r>
            <a:r>
              <a:rPr lang="en-IN" sz="1750" dirty="0" err="1"/>
              <a:t>decr</a:t>
            </a:r>
            <a:r>
              <a:rPr lang="en-IN" sz="1750" dirty="0"/>
              <a:t>)</a:t>
            </a:r>
          </a:p>
          <a:p>
            <a:pPr algn="just" fontAlgn="base"/>
            <a:r>
              <a:rPr lang="en-IN" sz="1750" dirty="0"/>
              <a:t>t1.start()</a:t>
            </a:r>
          </a:p>
          <a:p>
            <a:pPr algn="just" fontAlgn="base"/>
            <a:r>
              <a:rPr lang="en-IN" sz="1750" dirty="0"/>
              <a:t>t2.start()</a:t>
            </a:r>
          </a:p>
          <a:p>
            <a:pPr algn="just" fontAlgn="base"/>
            <a:r>
              <a:rPr lang="en-IN" sz="1750" dirty="0"/>
              <a:t>t1.join()</a:t>
            </a:r>
          </a:p>
          <a:p>
            <a:pPr algn="just" fontAlgn="base"/>
            <a:r>
              <a:rPr lang="en-IN" sz="1750" dirty="0"/>
              <a:t>t2.join()</a:t>
            </a:r>
          </a:p>
          <a:p>
            <a:pPr algn="just" fontAlgn="base"/>
            <a:r>
              <a:rPr lang="en-IN" sz="1750" dirty="0"/>
              <a:t>print(x)</a:t>
            </a:r>
          </a:p>
        </p:txBody>
      </p:sp>
    </p:spTree>
    <p:extLst>
      <p:ext uri="{BB962C8B-B14F-4D97-AF65-F5344CB8AC3E}">
        <p14:creationId xmlns:p14="http://schemas.microsoft.com/office/powerpoint/2010/main" val="21554534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3" b="1" spc="13" dirty="0" smtClean="0">
                <a:solidFill>
                  <a:srgbClr val="010103"/>
                </a:solidFill>
                <a:latin typeface="Arial"/>
                <a:cs typeface="Arial"/>
              </a:rPr>
              <a:t>Synchronization in Python</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59"/>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9214355" cy="800425"/>
            </a:xfrm>
            <a:prstGeom prst="rect">
              <a:avLst/>
            </a:prstGeom>
          </p:spPr>
          <p:txBody>
            <a:bodyPr vert="horz" wrap="square" lIns="0" tIns="0" rIns="0" bIns="0" numCol="1" rtlCol="0">
              <a:spAutoFit/>
            </a:bodyPr>
            <a:lstStyle/>
            <a:p>
              <a:pPr algn="just" fontAlgn="base">
                <a:lnSpc>
                  <a:spcPct val="150000"/>
                </a:lnSpc>
              </a:pPr>
              <a:r>
                <a:rPr lang="en-IN" sz="1750" b="1" dirty="0" smtClean="0"/>
                <a:t>Locks:</a:t>
              </a:r>
            </a:p>
            <a:p>
              <a:pPr algn="just" fontAlgn="base">
                <a:lnSpc>
                  <a:spcPct val="150000"/>
                </a:lnSpc>
              </a:pPr>
              <a:r>
                <a:rPr lang="en-IN" sz="1750" dirty="0" smtClean="0"/>
                <a:t>	Locks </a:t>
              </a:r>
              <a:r>
                <a:rPr lang="en-IN" sz="1750" dirty="0"/>
                <a:t>are perhaps the simplest synchronization primitives in Python. A Lock has only two states — locked and unlocked (surprise). It is created in the unlocked state and has two principal methods — acquire() and release(). The acquire() method locks the Lock and blocks execution until the release() method in some other </a:t>
              </a:r>
              <a:r>
                <a:rPr lang="en-IN" sz="1750" dirty="0" smtClean="0"/>
                <a:t>co-routine </a:t>
              </a:r>
              <a:r>
                <a:rPr lang="en-IN" sz="1750" dirty="0"/>
                <a:t>sets it to unlocked</a:t>
              </a:r>
              <a:r>
                <a:rPr lang="en-IN" sz="1750" dirty="0" smtClean="0"/>
                <a:t>.</a:t>
              </a:r>
            </a:p>
            <a:p>
              <a:pPr algn="just" fontAlgn="base">
                <a:lnSpc>
                  <a:spcPct val="150000"/>
                </a:lnSpc>
              </a:pPr>
              <a:endParaRPr lang="en-IN" sz="1750" dirty="0" smtClean="0"/>
            </a:p>
            <a:p>
              <a:pPr algn="just" fontAlgn="base">
                <a:lnSpc>
                  <a:spcPct val="150000"/>
                </a:lnSpc>
              </a:pPr>
              <a:r>
                <a:rPr lang="en-IN" sz="1750" b="1" dirty="0" smtClean="0"/>
                <a:t>R-Locks:</a:t>
              </a:r>
            </a:p>
            <a:p>
              <a:pPr algn="just" fontAlgn="base">
                <a:lnSpc>
                  <a:spcPct val="150000"/>
                </a:lnSpc>
              </a:pPr>
              <a:r>
                <a:rPr lang="en-IN" sz="1750" dirty="0" smtClean="0"/>
                <a:t>	R-Lock </a:t>
              </a:r>
              <a:r>
                <a:rPr lang="en-IN" sz="1750" dirty="0"/>
                <a:t>class is a version of simple locking that only blocks if the lock is held by another thread. While simple locks will block if the same thread attempts to acquire the same lock twice, a re-entrant lock only blocks if another thread currently holds the lock. </a:t>
              </a:r>
              <a:endParaRPr lang="en-IN" sz="1750" dirty="0" smtClean="0"/>
            </a:p>
            <a:p>
              <a:pPr algn="just" fontAlgn="base">
                <a:lnSpc>
                  <a:spcPct val="150000"/>
                </a:lnSpc>
              </a:pPr>
              <a:endParaRPr lang="en-IN" sz="1750" dirty="0"/>
            </a:p>
            <a:p>
              <a:pPr algn="just" fontAlgn="base">
                <a:lnSpc>
                  <a:spcPct val="150000"/>
                </a:lnSpc>
              </a:pPr>
              <a:r>
                <a:rPr lang="en-IN" sz="1750" b="1" dirty="0" smtClean="0"/>
                <a:t>Semaphore:</a:t>
              </a:r>
            </a:p>
            <a:p>
              <a:pPr algn="just" fontAlgn="base">
                <a:lnSpc>
                  <a:spcPct val="150000"/>
                </a:lnSpc>
              </a:pPr>
              <a:r>
                <a:rPr lang="en-IN" sz="1750" dirty="0" smtClean="0"/>
                <a:t>	A </a:t>
              </a:r>
              <a:r>
                <a:rPr lang="en-IN" sz="1750" dirty="0"/>
                <a:t>semaphore has an internal counter rather than a lock flag, and it only blocks if more than a given number of threads have attempted to hold the semaphore. Depending on how the semaphore is initialized, this allows multiple threads to access the same code section simultaneously.</a:t>
              </a:r>
              <a:endParaRPr lang="en-IN" sz="1750" dirty="0" smtClean="0"/>
            </a:p>
          </p:txBody>
        </p:sp>
      </p:grpSp>
    </p:spTree>
    <p:extLst>
      <p:ext uri="{BB962C8B-B14F-4D97-AF65-F5344CB8AC3E}">
        <p14:creationId xmlns:p14="http://schemas.microsoft.com/office/powerpoint/2010/main" val="17444743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3" b="1" spc="13" dirty="0" smtClean="0">
                <a:solidFill>
                  <a:srgbClr val="010103"/>
                </a:solidFill>
                <a:latin typeface="Arial"/>
                <a:cs typeface="Arial"/>
              </a:rPr>
              <a:t>LOCK in python</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59"/>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9214355" cy="457386"/>
            </a:xfrm>
            <a:prstGeom prst="rect">
              <a:avLst/>
            </a:prstGeom>
          </p:spPr>
          <p:txBody>
            <a:bodyPr vert="horz" wrap="square" lIns="0" tIns="0" rIns="0" bIns="0" numCol="1" rtlCol="0">
              <a:spAutoFit/>
            </a:bodyPr>
            <a:lstStyle/>
            <a:p>
              <a:pPr algn="just" fontAlgn="base">
                <a:lnSpc>
                  <a:spcPct val="150000"/>
                </a:lnSpc>
              </a:pPr>
              <a:r>
                <a:rPr lang="en-IN" sz="1750" b="1" dirty="0" smtClean="0"/>
                <a:t>Synchronization using LOCK</a:t>
              </a:r>
            </a:p>
            <a:p>
              <a:pPr algn="just" fontAlgn="base">
                <a:lnSpc>
                  <a:spcPct val="150000"/>
                </a:lnSpc>
              </a:pPr>
              <a:r>
                <a:rPr lang="en-IN" sz="1750" dirty="0"/>
                <a:t> Locks have 2 states: locked and unlocked. 2 methods are used to manipulate them: acquire() and release(). Those are the rules:</a:t>
              </a:r>
            </a:p>
            <a:p>
              <a:pPr marL="342900" indent="-342900" algn="just" fontAlgn="base">
                <a:lnSpc>
                  <a:spcPct val="150000"/>
                </a:lnSpc>
                <a:buFont typeface="+mj-lt"/>
                <a:buAutoNum type="arabicPeriod"/>
              </a:pPr>
              <a:r>
                <a:rPr lang="en-IN" sz="1750" dirty="0" smtClean="0"/>
                <a:t>if </a:t>
              </a:r>
              <a:r>
                <a:rPr lang="en-IN" sz="1750" dirty="0"/>
                <a:t>the state is unlocked: a call to acquire() changes the state to locked.</a:t>
              </a:r>
            </a:p>
            <a:p>
              <a:pPr marL="342900" indent="-342900" algn="just" fontAlgn="base">
                <a:lnSpc>
                  <a:spcPct val="150000"/>
                </a:lnSpc>
                <a:buFont typeface="+mj-lt"/>
                <a:buAutoNum type="arabicPeriod"/>
              </a:pPr>
              <a:r>
                <a:rPr lang="en-IN" sz="1750" dirty="0" smtClean="0"/>
                <a:t>if </a:t>
              </a:r>
              <a:r>
                <a:rPr lang="en-IN" sz="1750" dirty="0"/>
                <a:t>the state is locked: a call to acquire() blocks until another thread calls release().</a:t>
              </a:r>
            </a:p>
            <a:p>
              <a:pPr marL="342900" indent="-342900" algn="just" fontAlgn="base">
                <a:lnSpc>
                  <a:spcPct val="150000"/>
                </a:lnSpc>
                <a:buFont typeface="+mj-lt"/>
                <a:buAutoNum type="arabicPeriod"/>
              </a:pPr>
              <a:r>
                <a:rPr lang="en-IN" sz="1750" dirty="0" smtClean="0"/>
                <a:t>if </a:t>
              </a:r>
              <a:r>
                <a:rPr lang="en-IN" sz="1750" dirty="0"/>
                <a:t>the state is unlocked: a call to release() raises a RuntimeError exception.</a:t>
              </a:r>
            </a:p>
            <a:p>
              <a:pPr marL="342900" indent="-342900" algn="just" fontAlgn="base">
                <a:lnSpc>
                  <a:spcPct val="150000"/>
                </a:lnSpc>
                <a:buFont typeface="+mj-lt"/>
                <a:buAutoNum type="arabicPeriod"/>
              </a:pPr>
              <a:r>
                <a:rPr lang="en-IN" sz="1750" dirty="0" smtClean="0"/>
                <a:t>if </a:t>
              </a:r>
              <a:r>
                <a:rPr lang="en-IN" sz="1750" dirty="0"/>
                <a:t>the state is locked: a call to release() changes the state to unlocked().</a:t>
              </a:r>
            </a:p>
            <a:p>
              <a:pPr algn="just" fontAlgn="base">
                <a:lnSpc>
                  <a:spcPct val="150000"/>
                </a:lnSpc>
              </a:pPr>
              <a:endParaRPr lang="en-IN" sz="1750" dirty="0"/>
            </a:p>
            <a:p>
              <a:pPr algn="just" fontAlgn="base">
                <a:lnSpc>
                  <a:spcPct val="150000"/>
                </a:lnSpc>
              </a:pPr>
              <a:endParaRPr lang="en-IN" sz="1750" dirty="0" smtClean="0"/>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8826" y="3186954"/>
            <a:ext cx="7626106" cy="3273470"/>
          </a:xfrm>
          <a:prstGeom prst="rect">
            <a:avLst/>
          </a:prstGeom>
        </p:spPr>
      </p:pic>
    </p:spTree>
    <p:extLst>
      <p:ext uri="{BB962C8B-B14F-4D97-AF65-F5344CB8AC3E}">
        <p14:creationId xmlns:p14="http://schemas.microsoft.com/office/powerpoint/2010/main" val="33629808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3" b="1" spc="13" dirty="0" smtClean="0">
                <a:solidFill>
                  <a:srgbClr val="010103"/>
                </a:solidFill>
                <a:latin typeface="Arial"/>
                <a:cs typeface="Arial"/>
              </a:rPr>
              <a:t>Synchronization in Python using Lock</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0"/>
            <a:ext cx="12105504" cy="6100834"/>
            <a:chOff x="127862" y="1268442"/>
            <a:chExt cx="9296400" cy="863469"/>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4519304" cy="857598"/>
            </a:xfrm>
            <a:prstGeom prst="rect">
              <a:avLst/>
            </a:prstGeom>
          </p:spPr>
          <p:txBody>
            <a:bodyPr vert="horz" wrap="square" lIns="0" tIns="0" rIns="0" bIns="0" numCol="1" rtlCol="0">
              <a:spAutoFit/>
            </a:bodyPr>
            <a:lstStyle/>
            <a:p>
              <a:pPr algn="just" fontAlgn="base">
                <a:lnSpc>
                  <a:spcPct val="150000"/>
                </a:lnSpc>
              </a:pPr>
              <a:r>
                <a:rPr lang="en-IN" sz="1750" dirty="0" smtClean="0"/>
                <a:t>import </a:t>
              </a:r>
              <a:r>
                <a:rPr lang="en-IN" sz="1750" dirty="0"/>
                <a:t>threading</a:t>
              </a:r>
            </a:p>
            <a:p>
              <a:pPr algn="just" fontAlgn="base">
                <a:lnSpc>
                  <a:spcPct val="150000"/>
                </a:lnSpc>
              </a:pPr>
              <a:r>
                <a:rPr lang="en-IN" sz="1750" dirty="0"/>
                <a:t>x = 0     # A shared value</a:t>
              </a:r>
            </a:p>
            <a:p>
              <a:pPr algn="just" fontAlgn="base">
                <a:lnSpc>
                  <a:spcPct val="150000"/>
                </a:lnSpc>
              </a:pPr>
              <a:r>
                <a:rPr lang="en-IN" sz="1750" dirty="0"/>
                <a:t>COUNT = 100</a:t>
              </a:r>
            </a:p>
            <a:p>
              <a:pPr algn="just" fontAlgn="base">
                <a:lnSpc>
                  <a:spcPct val="150000"/>
                </a:lnSpc>
              </a:pPr>
              <a:r>
                <a:rPr lang="en-IN" sz="1750" dirty="0"/>
                <a:t>lock = </a:t>
              </a:r>
              <a:r>
                <a:rPr lang="en-IN" sz="1750" dirty="0" err="1"/>
                <a:t>threading.Lock</a:t>
              </a:r>
              <a:r>
                <a:rPr lang="en-IN" sz="1750" dirty="0"/>
                <a:t>()</a:t>
              </a:r>
            </a:p>
            <a:p>
              <a:pPr algn="just" fontAlgn="base">
                <a:lnSpc>
                  <a:spcPct val="150000"/>
                </a:lnSpc>
              </a:pPr>
              <a:endParaRPr lang="en-IN" sz="1750" dirty="0"/>
            </a:p>
            <a:p>
              <a:pPr algn="just" fontAlgn="base">
                <a:lnSpc>
                  <a:spcPct val="150000"/>
                </a:lnSpc>
              </a:pPr>
              <a:r>
                <a:rPr lang="en-IN" sz="1750" dirty="0"/>
                <a:t>def </a:t>
              </a:r>
              <a:r>
                <a:rPr lang="en-IN" sz="1750" dirty="0" err="1"/>
                <a:t>incr</a:t>
              </a:r>
              <a:r>
                <a:rPr lang="en-IN" sz="1750" dirty="0"/>
                <a:t>():</a:t>
              </a:r>
            </a:p>
            <a:p>
              <a:pPr algn="just" fontAlgn="base">
                <a:lnSpc>
                  <a:spcPct val="150000"/>
                </a:lnSpc>
              </a:pPr>
              <a:r>
                <a:rPr lang="en-IN" sz="1750" dirty="0"/>
                <a:t>    global x</a:t>
              </a:r>
            </a:p>
            <a:p>
              <a:pPr algn="just" fontAlgn="base">
                <a:lnSpc>
                  <a:spcPct val="150000"/>
                </a:lnSpc>
              </a:pPr>
              <a:r>
                <a:rPr lang="en-IN" sz="1750" dirty="0"/>
                <a:t>    </a:t>
              </a:r>
              <a:r>
                <a:rPr lang="en-IN" sz="1750" dirty="0" err="1"/>
                <a:t>lock.acquire</a:t>
              </a:r>
              <a:r>
                <a:rPr lang="en-IN" sz="1750" dirty="0"/>
                <a:t>()</a:t>
              </a:r>
            </a:p>
            <a:p>
              <a:pPr algn="just" fontAlgn="base">
                <a:lnSpc>
                  <a:spcPct val="150000"/>
                </a:lnSpc>
              </a:pPr>
              <a:r>
                <a:rPr lang="en-IN" sz="1750" dirty="0"/>
                <a:t>    print("thread locked for increment cur x=",x)</a:t>
              </a:r>
            </a:p>
            <a:p>
              <a:pPr algn="just" fontAlgn="base">
                <a:lnSpc>
                  <a:spcPct val="150000"/>
                </a:lnSpc>
              </a:pPr>
              <a:r>
                <a:rPr lang="en-IN" sz="1750" dirty="0"/>
                <a:t>    for </a:t>
              </a:r>
              <a:r>
                <a:rPr lang="en-IN" sz="1750" dirty="0" err="1"/>
                <a:t>i</a:t>
              </a:r>
              <a:r>
                <a:rPr lang="en-IN" sz="1750" dirty="0"/>
                <a:t> in range(COUNT):</a:t>
              </a:r>
            </a:p>
            <a:p>
              <a:pPr algn="just" fontAlgn="base">
                <a:lnSpc>
                  <a:spcPct val="150000"/>
                </a:lnSpc>
              </a:pPr>
              <a:r>
                <a:rPr lang="en-IN" sz="1750" dirty="0"/>
                <a:t>        x += 1</a:t>
              </a:r>
            </a:p>
            <a:p>
              <a:pPr algn="just" fontAlgn="base">
                <a:lnSpc>
                  <a:spcPct val="150000"/>
                </a:lnSpc>
              </a:pPr>
              <a:r>
                <a:rPr lang="en-IN" sz="1750" dirty="0"/>
                <a:t>        print(x)</a:t>
              </a:r>
            </a:p>
            <a:p>
              <a:pPr algn="just" fontAlgn="base">
                <a:lnSpc>
                  <a:spcPct val="150000"/>
                </a:lnSpc>
              </a:pPr>
              <a:r>
                <a:rPr lang="en-IN" sz="1750" dirty="0"/>
                <a:t>    </a:t>
              </a:r>
              <a:r>
                <a:rPr lang="en-IN" sz="1750" dirty="0" err="1"/>
                <a:t>lock.release</a:t>
              </a:r>
              <a:r>
                <a:rPr lang="en-IN" sz="1750" dirty="0"/>
                <a:t>()</a:t>
              </a:r>
            </a:p>
            <a:p>
              <a:pPr algn="just" fontAlgn="base">
                <a:lnSpc>
                  <a:spcPct val="150000"/>
                </a:lnSpc>
              </a:pPr>
              <a:r>
                <a:rPr lang="en-IN" sz="1750" dirty="0"/>
                <a:t>    print("thread release from increment cur x=",x</a:t>
              </a:r>
              <a:r>
                <a:rPr lang="en-IN" sz="1750" dirty="0" smtClean="0"/>
                <a:t>)</a:t>
              </a:r>
              <a:endParaRPr lang="en-IN" sz="1750" dirty="0"/>
            </a:p>
            <a:p>
              <a:pPr algn="just" fontAlgn="base">
                <a:lnSpc>
                  <a:spcPct val="150000"/>
                </a:lnSpc>
              </a:pPr>
              <a:endParaRPr lang="en-IN" sz="1750" dirty="0"/>
            </a:p>
          </p:txBody>
        </p:sp>
      </p:grpSp>
      <p:sp>
        <p:nvSpPr>
          <p:cNvPr id="8" name="object 12"/>
          <p:cNvSpPr txBox="1"/>
          <p:nvPr/>
        </p:nvSpPr>
        <p:spPr>
          <a:xfrm>
            <a:off x="5991003" y="628441"/>
            <a:ext cx="6031664" cy="6059351"/>
          </a:xfrm>
          <a:prstGeom prst="rect">
            <a:avLst/>
          </a:prstGeom>
        </p:spPr>
        <p:txBody>
          <a:bodyPr vert="horz" wrap="square" lIns="0" tIns="0" rIns="0" bIns="0" numCol="1" rtlCol="0">
            <a:spAutoFit/>
          </a:bodyPr>
          <a:lstStyle/>
          <a:p>
            <a:pPr algn="just" fontAlgn="base">
              <a:lnSpc>
                <a:spcPct val="150000"/>
              </a:lnSpc>
            </a:pPr>
            <a:r>
              <a:rPr lang="en-IN" sz="1750" dirty="0"/>
              <a:t>def </a:t>
            </a:r>
            <a:r>
              <a:rPr lang="en-IN" sz="1750" dirty="0" err="1"/>
              <a:t>decr</a:t>
            </a:r>
            <a:r>
              <a:rPr lang="en-IN" sz="1750" dirty="0"/>
              <a:t>():</a:t>
            </a:r>
          </a:p>
          <a:p>
            <a:pPr algn="just" fontAlgn="base">
              <a:lnSpc>
                <a:spcPct val="150000"/>
              </a:lnSpc>
            </a:pPr>
            <a:r>
              <a:rPr lang="en-IN" sz="1750" dirty="0"/>
              <a:t>    global x</a:t>
            </a:r>
          </a:p>
          <a:p>
            <a:pPr algn="just" fontAlgn="base">
              <a:lnSpc>
                <a:spcPct val="150000"/>
              </a:lnSpc>
            </a:pPr>
            <a:r>
              <a:rPr lang="en-IN" sz="1750" dirty="0"/>
              <a:t>    </a:t>
            </a:r>
            <a:r>
              <a:rPr lang="en-IN" sz="1750" dirty="0" err="1"/>
              <a:t>lock.acquire</a:t>
            </a:r>
            <a:r>
              <a:rPr lang="en-IN" sz="1750" dirty="0"/>
              <a:t>()</a:t>
            </a:r>
          </a:p>
          <a:p>
            <a:pPr algn="just" fontAlgn="base">
              <a:lnSpc>
                <a:spcPct val="150000"/>
              </a:lnSpc>
            </a:pPr>
            <a:r>
              <a:rPr lang="en-IN" sz="1750" dirty="0"/>
              <a:t>    print("thread locked for decrement cur x=",x)</a:t>
            </a:r>
          </a:p>
          <a:p>
            <a:pPr algn="just" fontAlgn="base">
              <a:lnSpc>
                <a:spcPct val="150000"/>
              </a:lnSpc>
            </a:pPr>
            <a:r>
              <a:rPr lang="en-IN" sz="1750" dirty="0"/>
              <a:t>    for </a:t>
            </a:r>
            <a:r>
              <a:rPr lang="en-IN" sz="1750" dirty="0" err="1"/>
              <a:t>i</a:t>
            </a:r>
            <a:r>
              <a:rPr lang="en-IN" sz="1750" dirty="0"/>
              <a:t> in range(COUNT):</a:t>
            </a:r>
          </a:p>
          <a:p>
            <a:pPr algn="just" fontAlgn="base">
              <a:lnSpc>
                <a:spcPct val="150000"/>
              </a:lnSpc>
            </a:pPr>
            <a:r>
              <a:rPr lang="en-IN" sz="1750" dirty="0"/>
              <a:t>        x -= 1</a:t>
            </a:r>
          </a:p>
          <a:p>
            <a:pPr algn="just" fontAlgn="base">
              <a:lnSpc>
                <a:spcPct val="150000"/>
              </a:lnSpc>
            </a:pPr>
            <a:r>
              <a:rPr lang="en-IN" sz="1750" dirty="0"/>
              <a:t>        print(x)</a:t>
            </a:r>
          </a:p>
          <a:p>
            <a:pPr algn="just" fontAlgn="base">
              <a:lnSpc>
                <a:spcPct val="150000"/>
              </a:lnSpc>
            </a:pPr>
            <a:r>
              <a:rPr lang="en-IN" sz="1750" dirty="0"/>
              <a:t>    </a:t>
            </a:r>
            <a:r>
              <a:rPr lang="en-IN" sz="1750" dirty="0" err="1"/>
              <a:t>lock.release</a:t>
            </a:r>
            <a:r>
              <a:rPr lang="en-IN" sz="1750" dirty="0"/>
              <a:t>()</a:t>
            </a:r>
          </a:p>
          <a:p>
            <a:pPr algn="just" fontAlgn="base">
              <a:lnSpc>
                <a:spcPct val="150000"/>
              </a:lnSpc>
            </a:pPr>
            <a:r>
              <a:rPr lang="en-IN" sz="1750" dirty="0"/>
              <a:t>    print("thread release from decrement cur x=",x)</a:t>
            </a:r>
          </a:p>
          <a:p>
            <a:pPr algn="just" fontAlgn="base">
              <a:lnSpc>
                <a:spcPct val="150000"/>
              </a:lnSpc>
            </a:pPr>
            <a:r>
              <a:rPr lang="en-IN" sz="1750" dirty="0" smtClean="0"/>
              <a:t>t1 </a:t>
            </a:r>
            <a:r>
              <a:rPr lang="en-IN" sz="1750" dirty="0"/>
              <a:t>= </a:t>
            </a:r>
            <a:r>
              <a:rPr lang="en-IN" sz="1750" dirty="0" err="1"/>
              <a:t>threading.Thread</a:t>
            </a:r>
            <a:r>
              <a:rPr lang="en-IN" sz="1750" dirty="0"/>
              <a:t>(target=</a:t>
            </a:r>
            <a:r>
              <a:rPr lang="en-IN" sz="1750" dirty="0" err="1"/>
              <a:t>incr</a:t>
            </a:r>
            <a:r>
              <a:rPr lang="en-IN" sz="1750" dirty="0"/>
              <a:t>)</a:t>
            </a:r>
          </a:p>
          <a:p>
            <a:pPr algn="just" fontAlgn="base">
              <a:lnSpc>
                <a:spcPct val="150000"/>
              </a:lnSpc>
            </a:pPr>
            <a:r>
              <a:rPr lang="en-IN" sz="1750" dirty="0"/>
              <a:t>t2 </a:t>
            </a:r>
            <a:r>
              <a:rPr lang="en-IN" sz="1750" dirty="0" smtClean="0"/>
              <a:t>= </a:t>
            </a:r>
            <a:r>
              <a:rPr lang="en-IN" sz="1750" dirty="0" err="1"/>
              <a:t>threading.Thread</a:t>
            </a:r>
            <a:r>
              <a:rPr lang="en-IN" sz="1750" dirty="0"/>
              <a:t>(target=</a:t>
            </a:r>
            <a:r>
              <a:rPr lang="en-IN" sz="1750" dirty="0" err="1"/>
              <a:t>decr</a:t>
            </a:r>
            <a:r>
              <a:rPr lang="en-IN" sz="1750" dirty="0"/>
              <a:t>)</a:t>
            </a:r>
          </a:p>
          <a:p>
            <a:pPr algn="just" fontAlgn="base">
              <a:lnSpc>
                <a:spcPct val="150000"/>
              </a:lnSpc>
            </a:pPr>
            <a:r>
              <a:rPr lang="en-IN" sz="1750" dirty="0"/>
              <a:t>t1.start()</a:t>
            </a:r>
          </a:p>
          <a:p>
            <a:pPr algn="just" fontAlgn="base">
              <a:lnSpc>
                <a:spcPct val="150000"/>
              </a:lnSpc>
            </a:pPr>
            <a:r>
              <a:rPr lang="en-IN" sz="1750" dirty="0"/>
              <a:t>t2.start()</a:t>
            </a:r>
          </a:p>
          <a:p>
            <a:pPr algn="just" fontAlgn="base">
              <a:lnSpc>
                <a:spcPct val="150000"/>
              </a:lnSpc>
            </a:pPr>
            <a:r>
              <a:rPr lang="en-IN" sz="1750" dirty="0"/>
              <a:t>t1.join()</a:t>
            </a:r>
          </a:p>
          <a:p>
            <a:pPr algn="just" fontAlgn="base">
              <a:lnSpc>
                <a:spcPct val="150000"/>
              </a:lnSpc>
            </a:pPr>
            <a:r>
              <a:rPr lang="en-IN" sz="1750" dirty="0"/>
              <a:t>t2.join()</a:t>
            </a:r>
          </a:p>
        </p:txBody>
      </p:sp>
    </p:spTree>
    <p:extLst>
      <p:ext uri="{BB962C8B-B14F-4D97-AF65-F5344CB8AC3E}">
        <p14:creationId xmlns:p14="http://schemas.microsoft.com/office/powerpoint/2010/main" val="6247058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3" b="1" spc="13" dirty="0" smtClean="0">
                <a:solidFill>
                  <a:srgbClr val="010103"/>
                </a:solidFill>
                <a:latin typeface="Arial"/>
                <a:cs typeface="Arial"/>
              </a:rPr>
              <a:t>Synchronization in Python using </a:t>
            </a:r>
            <a:r>
              <a:rPr lang="en-US" sz="2563" b="1" spc="13" dirty="0" err="1" smtClean="0">
                <a:solidFill>
                  <a:srgbClr val="010103"/>
                </a:solidFill>
                <a:latin typeface="Arial"/>
                <a:cs typeface="Arial"/>
              </a:rPr>
              <a:t>RLock</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0"/>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4519304" cy="800425"/>
            </a:xfrm>
            <a:prstGeom prst="rect">
              <a:avLst/>
            </a:prstGeom>
          </p:spPr>
          <p:txBody>
            <a:bodyPr vert="horz" wrap="square" lIns="0" tIns="0" rIns="0" bIns="0" numCol="1" rtlCol="0">
              <a:spAutoFit/>
            </a:bodyPr>
            <a:lstStyle/>
            <a:p>
              <a:pPr algn="just" fontAlgn="base"/>
              <a:r>
                <a:rPr lang="en-IN" sz="1750" dirty="0"/>
                <a:t>import threading</a:t>
              </a:r>
            </a:p>
            <a:p>
              <a:pPr algn="just" fontAlgn="base"/>
              <a:endParaRPr lang="en-IN" sz="1750" dirty="0"/>
            </a:p>
            <a:p>
              <a:pPr algn="just" fontAlgn="base"/>
              <a:r>
                <a:rPr lang="en-IN" sz="1750" dirty="0"/>
                <a:t>class Foo(object):</a:t>
              </a:r>
            </a:p>
            <a:p>
              <a:pPr algn="just" fontAlgn="base"/>
              <a:r>
                <a:rPr lang="en-IN" sz="1750" dirty="0"/>
                <a:t>    lock = </a:t>
              </a:r>
              <a:r>
                <a:rPr lang="en-IN" sz="1750" dirty="0" err="1"/>
                <a:t>threading.RLock</a:t>
              </a:r>
              <a:r>
                <a:rPr lang="en-IN" sz="1750" dirty="0"/>
                <a:t>()</a:t>
              </a:r>
            </a:p>
            <a:p>
              <a:pPr algn="just" fontAlgn="base"/>
              <a:r>
                <a:rPr lang="en-IN" sz="1750" dirty="0"/>
                <a:t>    def __</a:t>
              </a:r>
              <a:r>
                <a:rPr lang="en-IN" sz="1750" dirty="0" err="1"/>
                <a:t>init</a:t>
              </a:r>
              <a:r>
                <a:rPr lang="en-IN" sz="1750" dirty="0"/>
                <a:t>__(self):</a:t>
              </a:r>
            </a:p>
            <a:p>
              <a:pPr algn="just" fontAlgn="base"/>
              <a:r>
                <a:rPr lang="en-IN" sz="1750" dirty="0"/>
                <a:t>        </a:t>
              </a:r>
              <a:r>
                <a:rPr lang="en-IN" sz="1750" dirty="0" err="1"/>
                <a:t>self.x</a:t>
              </a:r>
              <a:r>
                <a:rPr lang="en-IN" sz="1750" dirty="0"/>
                <a:t> = 0</a:t>
              </a:r>
            </a:p>
            <a:p>
              <a:pPr algn="just" fontAlgn="base"/>
              <a:r>
                <a:rPr lang="en-IN" sz="1750" dirty="0"/>
                <a:t>    def add(</a:t>
              </a:r>
              <a:r>
                <a:rPr lang="en-IN" sz="1750" dirty="0" err="1"/>
                <a:t>self,n</a:t>
              </a:r>
              <a:r>
                <a:rPr lang="en-IN" sz="1750" dirty="0"/>
                <a:t>):</a:t>
              </a:r>
            </a:p>
            <a:p>
              <a:pPr algn="just" fontAlgn="base"/>
              <a:r>
                <a:rPr lang="en-IN" sz="1750" dirty="0"/>
                <a:t>        with </a:t>
              </a:r>
              <a:r>
                <a:rPr lang="en-IN" sz="1750" dirty="0" err="1"/>
                <a:t>Foo.lock</a:t>
              </a:r>
              <a:r>
                <a:rPr lang="en-IN" sz="1750" dirty="0"/>
                <a:t>:</a:t>
              </a:r>
            </a:p>
            <a:p>
              <a:pPr algn="just" fontAlgn="base"/>
              <a:r>
                <a:rPr lang="en-IN" sz="1750" dirty="0"/>
                <a:t>            </a:t>
              </a:r>
              <a:r>
                <a:rPr lang="en-IN" sz="1750" dirty="0" err="1"/>
                <a:t>self.x</a:t>
              </a:r>
              <a:r>
                <a:rPr lang="en-IN" sz="1750" dirty="0"/>
                <a:t> += n</a:t>
              </a:r>
            </a:p>
            <a:p>
              <a:pPr algn="just" fontAlgn="base"/>
              <a:r>
                <a:rPr lang="en-IN" sz="1750" dirty="0"/>
                <a:t>    def </a:t>
              </a:r>
              <a:r>
                <a:rPr lang="en-IN" sz="1750" dirty="0" err="1"/>
                <a:t>incr</a:t>
              </a:r>
              <a:r>
                <a:rPr lang="en-IN" sz="1750" dirty="0"/>
                <a:t>(self):</a:t>
              </a:r>
            </a:p>
            <a:p>
              <a:pPr algn="just" fontAlgn="base"/>
              <a:r>
                <a:rPr lang="en-IN" sz="1750" dirty="0"/>
                <a:t>        with </a:t>
              </a:r>
              <a:r>
                <a:rPr lang="en-IN" sz="1750" dirty="0" err="1"/>
                <a:t>Foo.lock</a:t>
              </a:r>
              <a:r>
                <a:rPr lang="en-IN" sz="1750" dirty="0"/>
                <a:t>:</a:t>
              </a:r>
            </a:p>
            <a:p>
              <a:pPr algn="just" fontAlgn="base"/>
              <a:r>
                <a:rPr lang="en-IN" sz="1750" dirty="0"/>
                <a:t>            </a:t>
              </a:r>
              <a:r>
                <a:rPr lang="en-IN" sz="1750" dirty="0" err="1"/>
                <a:t>self.add</a:t>
              </a:r>
              <a:r>
                <a:rPr lang="en-IN" sz="1750" dirty="0"/>
                <a:t>(1)</a:t>
              </a:r>
            </a:p>
            <a:p>
              <a:pPr algn="just" fontAlgn="base"/>
              <a:r>
                <a:rPr lang="en-IN" sz="1750" dirty="0"/>
                <a:t>    def </a:t>
              </a:r>
              <a:r>
                <a:rPr lang="en-IN" sz="1750" dirty="0" err="1"/>
                <a:t>decr</a:t>
              </a:r>
              <a:r>
                <a:rPr lang="en-IN" sz="1750" dirty="0"/>
                <a:t>(self):</a:t>
              </a:r>
            </a:p>
            <a:p>
              <a:pPr algn="just" fontAlgn="base"/>
              <a:r>
                <a:rPr lang="en-IN" sz="1750" dirty="0"/>
                <a:t>        with </a:t>
              </a:r>
              <a:r>
                <a:rPr lang="en-IN" sz="1750" dirty="0" err="1"/>
                <a:t>Foo.lock</a:t>
              </a:r>
              <a:r>
                <a:rPr lang="en-IN" sz="1750" dirty="0"/>
                <a:t>:</a:t>
              </a:r>
            </a:p>
            <a:p>
              <a:pPr algn="just" fontAlgn="base"/>
              <a:r>
                <a:rPr lang="en-IN" sz="1750" dirty="0"/>
                <a:t>            </a:t>
              </a:r>
              <a:r>
                <a:rPr lang="en-IN" sz="1750" dirty="0" err="1"/>
                <a:t>self.add</a:t>
              </a:r>
              <a:r>
                <a:rPr lang="en-IN" sz="1750" dirty="0"/>
                <a:t>(-1)</a:t>
              </a:r>
            </a:p>
            <a:p>
              <a:pPr algn="just" fontAlgn="base"/>
              <a:endParaRPr lang="en-IN" sz="1750" dirty="0"/>
            </a:p>
            <a:p>
              <a:pPr algn="just" fontAlgn="base"/>
              <a:endParaRPr lang="en-IN" sz="1750" dirty="0"/>
            </a:p>
            <a:p>
              <a:pPr algn="just" fontAlgn="base"/>
              <a:r>
                <a:rPr lang="en-IN" sz="1750" dirty="0"/>
                <a:t>def adder(</a:t>
              </a:r>
              <a:r>
                <a:rPr lang="en-IN" sz="1750" dirty="0" err="1"/>
                <a:t>f,count</a:t>
              </a:r>
              <a:r>
                <a:rPr lang="en-IN" sz="1750" dirty="0"/>
                <a:t>):</a:t>
              </a:r>
            </a:p>
            <a:p>
              <a:pPr algn="just" fontAlgn="base"/>
              <a:r>
                <a:rPr lang="en-IN" sz="1750" dirty="0"/>
                <a:t>    while count &gt; 0:</a:t>
              </a:r>
            </a:p>
            <a:p>
              <a:pPr algn="just" fontAlgn="base"/>
              <a:r>
                <a:rPr lang="en-IN" sz="1750" dirty="0"/>
                <a:t>        </a:t>
              </a:r>
              <a:r>
                <a:rPr lang="en-IN" sz="1750" dirty="0" err="1"/>
                <a:t>f.incr</a:t>
              </a:r>
              <a:r>
                <a:rPr lang="en-IN" sz="1750" dirty="0"/>
                <a:t>()</a:t>
              </a:r>
            </a:p>
            <a:p>
              <a:pPr algn="just" fontAlgn="base"/>
              <a:r>
                <a:rPr lang="en-IN" sz="1750" dirty="0"/>
                <a:t>        count -= </a:t>
              </a:r>
              <a:r>
                <a:rPr lang="en-IN" sz="1750" dirty="0" smtClean="0"/>
                <a:t>1</a:t>
              </a:r>
              <a:endParaRPr lang="en-IN" sz="1750" dirty="0"/>
            </a:p>
          </p:txBody>
        </p:sp>
      </p:grpSp>
      <p:sp>
        <p:nvSpPr>
          <p:cNvPr id="8" name="object 12"/>
          <p:cNvSpPr txBox="1"/>
          <p:nvPr/>
        </p:nvSpPr>
        <p:spPr>
          <a:xfrm>
            <a:off x="5991003" y="628441"/>
            <a:ext cx="6031664" cy="4308872"/>
          </a:xfrm>
          <a:prstGeom prst="rect">
            <a:avLst/>
          </a:prstGeom>
        </p:spPr>
        <p:txBody>
          <a:bodyPr vert="horz" wrap="square" lIns="0" tIns="0" rIns="0" bIns="0" numCol="1" rtlCol="0">
            <a:spAutoFit/>
          </a:bodyPr>
          <a:lstStyle/>
          <a:p>
            <a:pPr algn="just" fontAlgn="base"/>
            <a:endParaRPr lang="en-IN" sz="1750" dirty="0"/>
          </a:p>
          <a:p>
            <a:pPr algn="just" fontAlgn="base"/>
            <a:r>
              <a:rPr lang="en-IN" sz="1750" dirty="0"/>
              <a:t>def </a:t>
            </a:r>
            <a:r>
              <a:rPr lang="en-IN" sz="1750" dirty="0" err="1"/>
              <a:t>subber</a:t>
            </a:r>
            <a:r>
              <a:rPr lang="en-IN" sz="1750" dirty="0"/>
              <a:t>(</a:t>
            </a:r>
            <a:r>
              <a:rPr lang="en-IN" sz="1750" dirty="0" err="1"/>
              <a:t>f,count</a:t>
            </a:r>
            <a:r>
              <a:rPr lang="en-IN" sz="1750" dirty="0"/>
              <a:t>):</a:t>
            </a:r>
          </a:p>
          <a:p>
            <a:pPr algn="just" fontAlgn="base"/>
            <a:r>
              <a:rPr lang="en-IN" sz="1750" dirty="0"/>
              <a:t>    while count &gt; 0:</a:t>
            </a:r>
          </a:p>
          <a:p>
            <a:pPr algn="just" fontAlgn="base"/>
            <a:r>
              <a:rPr lang="en-IN" sz="1750" dirty="0"/>
              <a:t>        </a:t>
            </a:r>
            <a:r>
              <a:rPr lang="en-IN" sz="1750" dirty="0" err="1"/>
              <a:t>f.decr</a:t>
            </a:r>
            <a:r>
              <a:rPr lang="en-IN" sz="1750" dirty="0"/>
              <a:t>()</a:t>
            </a:r>
          </a:p>
          <a:p>
            <a:pPr algn="just" fontAlgn="base"/>
            <a:r>
              <a:rPr lang="en-IN" sz="1750" dirty="0"/>
              <a:t>        count -= 1</a:t>
            </a:r>
          </a:p>
          <a:p>
            <a:pPr algn="just" fontAlgn="base"/>
            <a:endParaRPr lang="en-IN" sz="1750" dirty="0"/>
          </a:p>
          <a:p>
            <a:pPr algn="just" fontAlgn="base"/>
            <a:r>
              <a:rPr lang="en-IN" sz="1750" dirty="0"/>
              <a:t># Create some threads and make sure it works</a:t>
            </a:r>
          </a:p>
          <a:p>
            <a:pPr algn="just" fontAlgn="base"/>
            <a:r>
              <a:rPr lang="en-IN" sz="1750" dirty="0"/>
              <a:t>COUNT = </a:t>
            </a:r>
            <a:r>
              <a:rPr lang="en-IN" sz="1750" dirty="0" smtClean="0"/>
              <a:t>10</a:t>
            </a:r>
            <a:endParaRPr lang="en-IN" sz="1750" dirty="0"/>
          </a:p>
          <a:p>
            <a:pPr algn="just" fontAlgn="base"/>
            <a:r>
              <a:rPr lang="en-IN" sz="1750" dirty="0"/>
              <a:t>f = Foo()</a:t>
            </a:r>
          </a:p>
          <a:p>
            <a:pPr algn="just" fontAlgn="base"/>
            <a:r>
              <a:rPr lang="en-IN" sz="1750" dirty="0"/>
              <a:t>t1 = </a:t>
            </a:r>
            <a:r>
              <a:rPr lang="en-IN" sz="1750" dirty="0" err="1"/>
              <a:t>threading.Thread</a:t>
            </a:r>
            <a:r>
              <a:rPr lang="en-IN" sz="1750" dirty="0"/>
              <a:t>(target=</a:t>
            </a:r>
            <a:r>
              <a:rPr lang="en-IN" sz="1750" dirty="0" err="1"/>
              <a:t>adder,args</a:t>
            </a:r>
            <a:r>
              <a:rPr lang="en-IN" sz="1750" dirty="0"/>
              <a:t>=(</a:t>
            </a:r>
            <a:r>
              <a:rPr lang="en-IN" sz="1750" dirty="0" err="1"/>
              <a:t>f,COUNT</a:t>
            </a:r>
            <a:r>
              <a:rPr lang="en-IN" sz="1750" dirty="0"/>
              <a:t>))</a:t>
            </a:r>
          </a:p>
          <a:p>
            <a:pPr algn="just" fontAlgn="base"/>
            <a:r>
              <a:rPr lang="en-IN" sz="1750" dirty="0"/>
              <a:t>t2 = </a:t>
            </a:r>
            <a:r>
              <a:rPr lang="en-IN" sz="1750" dirty="0" err="1"/>
              <a:t>threading.Thread</a:t>
            </a:r>
            <a:r>
              <a:rPr lang="en-IN" sz="1750" dirty="0"/>
              <a:t>(target=</a:t>
            </a:r>
            <a:r>
              <a:rPr lang="en-IN" sz="1750" dirty="0" err="1"/>
              <a:t>subber,args</a:t>
            </a:r>
            <a:r>
              <a:rPr lang="en-IN" sz="1750" dirty="0"/>
              <a:t>=(</a:t>
            </a:r>
            <a:r>
              <a:rPr lang="en-IN" sz="1750" dirty="0" err="1"/>
              <a:t>f,COUNT</a:t>
            </a:r>
            <a:r>
              <a:rPr lang="en-IN" sz="1750" dirty="0"/>
              <a:t>))</a:t>
            </a:r>
          </a:p>
          <a:p>
            <a:pPr algn="just" fontAlgn="base"/>
            <a:r>
              <a:rPr lang="en-IN" sz="1750" dirty="0"/>
              <a:t>t1.start()</a:t>
            </a:r>
          </a:p>
          <a:p>
            <a:pPr algn="just" fontAlgn="base"/>
            <a:r>
              <a:rPr lang="en-IN" sz="1750" dirty="0"/>
              <a:t>t2.start()</a:t>
            </a:r>
          </a:p>
          <a:p>
            <a:pPr algn="just" fontAlgn="base"/>
            <a:r>
              <a:rPr lang="en-IN" sz="1750" dirty="0"/>
              <a:t>t1.join()</a:t>
            </a:r>
          </a:p>
          <a:p>
            <a:pPr algn="just" fontAlgn="base"/>
            <a:r>
              <a:rPr lang="en-IN" sz="1750" dirty="0"/>
              <a:t>t2.join()</a:t>
            </a:r>
          </a:p>
          <a:p>
            <a:pPr algn="just" fontAlgn="base"/>
            <a:r>
              <a:rPr lang="en-IN" sz="1750" dirty="0"/>
              <a:t>p</a:t>
            </a:r>
            <a:r>
              <a:rPr lang="en-IN" sz="1750" dirty="0" smtClean="0"/>
              <a:t>rint(</a:t>
            </a:r>
            <a:r>
              <a:rPr lang="en-IN" sz="1750" dirty="0" err="1" smtClean="0"/>
              <a:t>f.x</a:t>
            </a:r>
            <a:r>
              <a:rPr lang="en-IN" sz="1750" dirty="0" smtClean="0"/>
              <a:t>)</a:t>
            </a:r>
            <a:endParaRPr lang="en-IN" sz="1750" dirty="0"/>
          </a:p>
        </p:txBody>
      </p:sp>
    </p:spTree>
    <p:extLst>
      <p:ext uri="{BB962C8B-B14F-4D97-AF65-F5344CB8AC3E}">
        <p14:creationId xmlns:p14="http://schemas.microsoft.com/office/powerpoint/2010/main" val="41306833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3" b="1" spc="13" dirty="0" smtClean="0">
                <a:solidFill>
                  <a:srgbClr val="010103"/>
                </a:solidFill>
                <a:latin typeface="Arial"/>
                <a:cs typeface="Arial"/>
              </a:rPr>
              <a:t>Synchronization in Python using Semaphore</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0"/>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4519304" cy="794517"/>
            </a:xfrm>
            <a:prstGeom prst="rect">
              <a:avLst/>
            </a:prstGeom>
          </p:spPr>
          <p:txBody>
            <a:bodyPr vert="horz" wrap="square" lIns="0" tIns="0" rIns="0" bIns="0" numCol="1" rtlCol="0">
              <a:spAutoFit/>
            </a:bodyPr>
            <a:lstStyle/>
            <a:p>
              <a:pPr algn="just" fontAlgn="base">
                <a:lnSpc>
                  <a:spcPct val="150000"/>
                </a:lnSpc>
              </a:pPr>
              <a:r>
                <a:rPr lang="en-IN" sz="1750" dirty="0"/>
                <a:t>import threading</a:t>
              </a:r>
            </a:p>
            <a:p>
              <a:pPr algn="just" fontAlgn="base">
                <a:lnSpc>
                  <a:spcPct val="150000"/>
                </a:lnSpc>
              </a:pPr>
              <a:r>
                <a:rPr lang="en-IN" sz="1750" dirty="0"/>
                <a:t>import time</a:t>
              </a:r>
            </a:p>
            <a:p>
              <a:pPr algn="just" fontAlgn="base">
                <a:lnSpc>
                  <a:spcPct val="150000"/>
                </a:lnSpc>
              </a:pPr>
              <a:endParaRPr lang="en-IN" sz="1750" dirty="0"/>
            </a:p>
            <a:p>
              <a:pPr algn="just" fontAlgn="base">
                <a:lnSpc>
                  <a:spcPct val="150000"/>
                </a:lnSpc>
              </a:pPr>
              <a:r>
                <a:rPr lang="en-IN" sz="1750" dirty="0"/>
                <a:t>done = </a:t>
              </a:r>
              <a:r>
                <a:rPr lang="en-IN" sz="1750" dirty="0" err="1"/>
                <a:t>threading.Semaphore</a:t>
              </a:r>
              <a:r>
                <a:rPr lang="en-IN" sz="1750" dirty="0"/>
                <a:t>(0)</a:t>
              </a:r>
            </a:p>
            <a:p>
              <a:pPr algn="just" fontAlgn="base">
                <a:lnSpc>
                  <a:spcPct val="150000"/>
                </a:lnSpc>
              </a:pPr>
              <a:r>
                <a:rPr lang="en-IN" sz="1750" dirty="0"/>
                <a:t>item = None</a:t>
              </a:r>
            </a:p>
            <a:p>
              <a:pPr algn="just" fontAlgn="base">
                <a:lnSpc>
                  <a:spcPct val="150000"/>
                </a:lnSpc>
              </a:pPr>
              <a:endParaRPr lang="en-IN" sz="1750" dirty="0"/>
            </a:p>
            <a:p>
              <a:pPr algn="just" fontAlgn="base">
                <a:lnSpc>
                  <a:spcPct val="150000"/>
                </a:lnSpc>
              </a:pPr>
              <a:r>
                <a:rPr lang="en-IN" sz="1750" dirty="0"/>
                <a:t>def producer():</a:t>
              </a:r>
            </a:p>
            <a:p>
              <a:pPr algn="just" fontAlgn="base">
                <a:lnSpc>
                  <a:spcPct val="150000"/>
                </a:lnSpc>
              </a:pPr>
              <a:r>
                <a:rPr lang="en-IN" sz="1750" dirty="0"/>
                <a:t>    global item</a:t>
              </a:r>
            </a:p>
            <a:p>
              <a:pPr algn="just" fontAlgn="base">
                <a:lnSpc>
                  <a:spcPct val="150000"/>
                </a:lnSpc>
              </a:pPr>
              <a:r>
                <a:rPr lang="en-IN" sz="1750" dirty="0"/>
                <a:t>    print "I'm the producer and I produce data."</a:t>
              </a:r>
            </a:p>
            <a:p>
              <a:pPr algn="just" fontAlgn="base">
                <a:lnSpc>
                  <a:spcPct val="150000"/>
                </a:lnSpc>
              </a:pPr>
              <a:r>
                <a:rPr lang="en-IN" sz="1750" dirty="0"/>
                <a:t>    print "Producer is going to sleep."</a:t>
              </a:r>
            </a:p>
            <a:p>
              <a:pPr algn="just" fontAlgn="base">
                <a:lnSpc>
                  <a:spcPct val="150000"/>
                </a:lnSpc>
              </a:pPr>
              <a:r>
                <a:rPr lang="en-IN" sz="1750" dirty="0"/>
                <a:t>    </a:t>
              </a:r>
              <a:r>
                <a:rPr lang="en-IN" sz="1750" dirty="0" err="1"/>
                <a:t>time.sleep</a:t>
              </a:r>
              <a:r>
                <a:rPr lang="en-IN" sz="1750" dirty="0"/>
                <a:t>(10)</a:t>
              </a:r>
            </a:p>
            <a:p>
              <a:pPr algn="just" fontAlgn="base">
                <a:lnSpc>
                  <a:spcPct val="150000"/>
                </a:lnSpc>
              </a:pPr>
              <a:r>
                <a:rPr lang="en-IN" sz="1750" dirty="0"/>
                <a:t>    item = "Hello"</a:t>
              </a:r>
            </a:p>
            <a:p>
              <a:pPr algn="just" fontAlgn="base">
                <a:lnSpc>
                  <a:spcPct val="150000"/>
                </a:lnSpc>
              </a:pPr>
              <a:r>
                <a:rPr lang="en-IN" sz="1750" dirty="0"/>
                <a:t>    print "Producer is alive. </a:t>
              </a:r>
              <a:r>
                <a:rPr lang="en-IN" sz="1750" dirty="0" err="1"/>
                <a:t>Signaling</a:t>
              </a:r>
              <a:r>
                <a:rPr lang="en-IN" sz="1750" dirty="0"/>
                <a:t> the consumer."</a:t>
              </a:r>
            </a:p>
            <a:p>
              <a:pPr algn="just" fontAlgn="base">
                <a:lnSpc>
                  <a:spcPct val="150000"/>
                </a:lnSpc>
              </a:pPr>
              <a:r>
                <a:rPr lang="en-IN" sz="1750" dirty="0"/>
                <a:t>    </a:t>
              </a:r>
              <a:r>
                <a:rPr lang="en-IN" sz="1750" dirty="0" err="1"/>
                <a:t>done.release</a:t>
              </a:r>
              <a:r>
                <a:rPr lang="en-IN" sz="1750" dirty="0" smtClean="0"/>
                <a:t>()</a:t>
              </a:r>
              <a:endParaRPr lang="en-IN" sz="1750" dirty="0"/>
            </a:p>
          </p:txBody>
        </p:sp>
      </p:grpSp>
      <p:sp>
        <p:nvSpPr>
          <p:cNvPr id="8" name="object 12"/>
          <p:cNvSpPr txBox="1"/>
          <p:nvPr/>
        </p:nvSpPr>
        <p:spPr>
          <a:xfrm>
            <a:off x="5991003" y="628441"/>
            <a:ext cx="6031664" cy="4401782"/>
          </a:xfrm>
          <a:prstGeom prst="rect">
            <a:avLst/>
          </a:prstGeom>
        </p:spPr>
        <p:txBody>
          <a:bodyPr vert="horz" wrap="square" lIns="0" tIns="0" rIns="0" bIns="0" numCol="1" rtlCol="0">
            <a:spAutoFit/>
          </a:bodyPr>
          <a:lstStyle/>
          <a:p>
            <a:pPr algn="just" fontAlgn="base">
              <a:lnSpc>
                <a:spcPct val="150000"/>
              </a:lnSpc>
            </a:pPr>
            <a:endParaRPr lang="en-IN" sz="1750" dirty="0"/>
          </a:p>
          <a:p>
            <a:pPr algn="just" fontAlgn="base">
              <a:lnSpc>
                <a:spcPct val="150000"/>
              </a:lnSpc>
            </a:pPr>
            <a:r>
              <a:rPr lang="en-IN" sz="1750" dirty="0"/>
              <a:t>def consumer():</a:t>
            </a:r>
          </a:p>
          <a:p>
            <a:pPr algn="just" fontAlgn="base">
              <a:lnSpc>
                <a:spcPct val="150000"/>
              </a:lnSpc>
            </a:pPr>
            <a:r>
              <a:rPr lang="en-IN" sz="1750" dirty="0" smtClean="0"/>
              <a:t>    print </a:t>
            </a:r>
            <a:r>
              <a:rPr lang="en-IN" sz="1750" dirty="0"/>
              <a:t>"I'm a consumer and I wait for data."</a:t>
            </a:r>
          </a:p>
          <a:p>
            <a:pPr algn="just" fontAlgn="base">
              <a:lnSpc>
                <a:spcPct val="150000"/>
              </a:lnSpc>
            </a:pPr>
            <a:r>
              <a:rPr lang="en-IN" sz="1750" dirty="0"/>
              <a:t>    print "Consumer is waiting."</a:t>
            </a:r>
          </a:p>
          <a:p>
            <a:pPr algn="just" fontAlgn="base">
              <a:lnSpc>
                <a:spcPct val="150000"/>
              </a:lnSpc>
            </a:pPr>
            <a:r>
              <a:rPr lang="en-IN" sz="1750" dirty="0"/>
              <a:t>    </a:t>
            </a:r>
            <a:r>
              <a:rPr lang="en-IN" sz="1750" dirty="0" err="1"/>
              <a:t>done.acquire</a:t>
            </a:r>
            <a:r>
              <a:rPr lang="en-IN" sz="1750" dirty="0"/>
              <a:t>()</a:t>
            </a:r>
          </a:p>
          <a:p>
            <a:pPr algn="just" fontAlgn="base">
              <a:lnSpc>
                <a:spcPct val="150000"/>
              </a:lnSpc>
            </a:pPr>
            <a:r>
              <a:rPr lang="en-IN" sz="1750" dirty="0"/>
              <a:t>    print "Consumer got", item</a:t>
            </a:r>
          </a:p>
          <a:p>
            <a:pPr algn="just" fontAlgn="base">
              <a:lnSpc>
                <a:spcPct val="150000"/>
              </a:lnSpc>
            </a:pPr>
            <a:endParaRPr lang="en-IN" sz="1750" dirty="0"/>
          </a:p>
          <a:p>
            <a:pPr algn="just" fontAlgn="base">
              <a:lnSpc>
                <a:spcPct val="150000"/>
              </a:lnSpc>
            </a:pPr>
            <a:r>
              <a:rPr lang="en-IN" sz="1750" dirty="0"/>
              <a:t>t1 = </a:t>
            </a:r>
            <a:r>
              <a:rPr lang="en-IN" sz="1750" dirty="0" err="1"/>
              <a:t>threading.Thread</a:t>
            </a:r>
            <a:r>
              <a:rPr lang="en-IN" sz="1750" dirty="0"/>
              <a:t>(target=producer)</a:t>
            </a:r>
          </a:p>
          <a:p>
            <a:pPr algn="just" fontAlgn="base">
              <a:lnSpc>
                <a:spcPct val="150000"/>
              </a:lnSpc>
            </a:pPr>
            <a:r>
              <a:rPr lang="en-IN" sz="1750" dirty="0"/>
              <a:t>t2 = </a:t>
            </a:r>
            <a:r>
              <a:rPr lang="en-IN" sz="1750" dirty="0" err="1"/>
              <a:t>threading.Thread</a:t>
            </a:r>
            <a:r>
              <a:rPr lang="en-IN" sz="1750" dirty="0"/>
              <a:t>(target=consumer)</a:t>
            </a:r>
          </a:p>
          <a:p>
            <a:pPr algn="just" fontAlgn="base">
              <a:lnSpc>
                <a:spcPct val="150000"/>
              </a:lnSpc>
            </a:pPr>
            <a:r>
              <a:rPr lang="en-IN" sz="1750" dirty="0"/>
              <a:t>t1.start()</a:t>
            </a:r>
          </a:p>
          <a:p>
            <a:pPr algn="just" fontAlgn="base">
              <a:lnSpc>
                <a:spcPct val="150000"/>
              </a:lnSpc>
            </a:pPr>
            <a:r>
              <a:rPr lang="en-IN" sz="1750" dirty="0"/>
              <a:t>t2.start()</a:t>
            </a:r>
          </a:p>
        </p:txBody>
      </p:sp>
    </p:spTree>
    <p:extLst>
      <p:ext uri="{BB962C8B-B14F-4D97-AF65-F5344CB8AC3E}">
        <p14:creationId xmlns:p14="http://schemas.microsoft.com/office/powerpoint/2010/main" val="6265804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3" b="1" spc="13" dirty="0" smtClean="0">
                <a:solidFill>
                  <a:srgbClr val="010103"/>
                </a:solidFill>
                <a:latin typeface="Arial"/>
                <a:cs typeface="Arial"/>
              </a:rPr>
              <a:t>Synchronization in Python using event</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0"/>
            <a:ext cx="12105504" cy="6504789"/>
            <a:chOff x="127862" y="1268442"/>
            <a:chExt cx="9296400" cy="920642"/>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4519304" cy="914771"/>
            </a:xfrm>
            <a:prstGeom prst="rect">
              <a:avLst/>
            </a:prstGeom>
          </p:spPr>
          <p:txBody>
            <a:bodyPr vert="horz" wrap="square" lIns="0" tIns="0" rIns="0" bIns="0" numCol="1" rtlCol="0">
              <a:spAutoFit/>
            </a:bodyPr>
            <a:lstStyle/>
            <a:p>
              <a:pPr algn="just" fontAlgn="base">
                <a:lnSpc>
                  <a:spcPct val="150000"/>
                </a:lnSpc>
              </a:pPr>
              <a:r>
                <a:rPr lang="en-IN" sz="1750" dirty="0"/>
                <a:t>import threading</a:t>
              </a:r>
            </a:p>
            <a:p>
              <a:pPr algn="just" fontAlgn="base">
                <a:lnSpc>
                  <a:spcPct val="150000"/>
                </a:lnSpc>
              </a:pPr>
              <a:r>
                <a:rPr lang="en-IN" sz="1750" dirty="0"/>
                <a:t>import time</a:t>
              </a:r>
            </a:p>
            <a:p>
              <a:pPr algn="just" fontAlgn="base">
                <a:lnSpc>
                  <a:spcPct val="150000"/>
                </a:lnSpc>
              </a:pPr>
              <a:r>
                <a:rPr lang="en-IN" sz="1750" dirty="0" smtClean="0"/>
                <a:t>item </a:t>
              </a:r>
              <a:r>
                <a:rPr lang="en-IN" sz="1750" dirty="0"/>
                <a:t>= None</a:t>
              </a:r>
            </a:p>
            <a:p>
              <a:pPr algn="just" fontAlgn="base">
                <a:lnSpc>
                  <a:spcPct val="150000"/>
                </a:lnSpc>
              </a:pPr>
              <a:r>
                <a:rPr lang="en-IN" sz="1750" dirty="0" smtClean="0"/>
                <a:t># </a:t>
              </a:r>
              <a:r>
                <a:rPr lang="en-IN" sz="1750" dirty="0"/>
                <a:t>A semaphore to indicate that an item is available</a:t>
              </a:r>
            </a:p>
            <a:p>
              <a:pPr algn="just" fontAlgn="base">
                <a:lnSpc>
                  <a:spcPct val="150000"/>
                </a:lnSpc>
              </a:pPr>
              <a:r>
                <a:rPr lang="en-IN" sz="1750" dirty="0"/>
                <a:t>available = </a:t>
              </a:r>
              <a:r>
                <a:rPr lang="en-IN" sz="1750" dirty="0" err="1"/>
                <a:t>threading.Semaphore</a:t>
              </a:r>
              <a:r>
                <a:rPr lang="en-IN" sz="1750" dirty="0"/>
                <a:t>(0)</a:t>
              </a:r>
            </a:p>
            <a:p>
              <a:pPr algn="just" fontAlgn="base">
                <a:lnSpc>
                  <a:spcPct val="150000"/>
                </a:lnSpc>
              </a:pPr>
              <a:r>
                <a:rPr lang="en-IN" sz="1750" dirty="0" smtClean="0"/>
                <a:t># </a:t>
              </a:r>
              <a:r>
                <a:rPr lang="en-IN" sz="1750" dirty="0"/>
                <a:t>An event to indicate that processing is complete</a:t>
              </a:r>
            </a:p>
            <a:p>
              <a:pPr algn="just" fontAlgn="base">
                <a:lnSpc>
                  <a:spcPct val="150000"/>
                </a:lnSpc>
              </a:pPr>
              <a:r>
                <a:rPr lang="en-IN" sz="1750" dirty="0"/>
                <a:t>completed = </a:t>
              </a:r>
              <a:r>
                <a:rPr lang="en-IN" sz="1750" dirty="0" err="1"/>
                <a:t>threading.Event</a:t>
              </a:r>
              <a:r>
                <a:rPr lang="en-IN" sz="1750" dirty="0"/>
                <a:t>()</a:t>
              </a:r>
              <a:endParaRPr lang="en-IN" sz="1750" dirty="0" smtClean="0"/>
            </a:p>
            <a:p>
              <a:pPr algn="just" fontAlgn="base">
                <a:lnSpc>
                  <a:spcPct val="150000"/>
                </a:lnSpc>
              </a:pPr>
              <a:r>
                <a:rPr lang="en-IN" sz="1750" dirty="0" smtClean="0"/>
                <a:t># </a:t>
              </a:r>
              <a:r>
                <a:rPr lang="en-IN" sz="1750" dirty="0"/>
                <a:t>A worker thread</a:t>
              </a:r>
            </a:p>
            <a:p>
              <a:pPr algn="just" fontAlgn="base">
                <a:lnSpc>
                  <a:spcPct val="150000"/>
                </a:lnSpc>
              </a:pPr>
              <a:r>
                <a:rPr lang="en-IN" sz="1750" dirty="0"/>
                <a:t>def worker():</a:t>
              </a:r>
            </a:p>
            <a:p>
              <a:pPr algn="just" fontAlgn="base">
                <a:lnSpc>
                  <a:spcPct val="150000"/>
                </a:lnSpc>
              </a:pPr>
              <a:r>
                <a:rPr lang="en-IN" sz="1750" dirty="0"/>
                <a:t>    while True:</a:t>
              </a:r>
            </a:p>
            <a:p>
              <a:pPr algn="just" fontAlgn="base">
                <a:lnSpc>
                  <a:spcPct val="150000"/>
                </a:lnSpc>
              </a:pPr>
              <a:r>
                <a:rPr lang="en-IN" sz="1750" dirty="0"/>
                <a:t>        </a:t>
              </a:r>
              <a:r>
                <a:rPr lang="en-IN" sz="1750" dirty="0" err="1"/>
                <a:t>available.acquire</a:t>
              </a:r>
              <a:r>
                <a:rPr lang="en-IN" sz="1750" dirty="0"/>
                <a:t>()</a:t>
              </a:r>
            </a:p>
            <a:p>
              <a:pPr algn="just" fontAlgn="base">
                <a:lnSpc>
                  <a:spcPct val="150000"/>
                </a:lnSpc>
              </a:pPr>
              <a:r>
                <a:rPr lang="en-IN" sz="1750" dirty="0"/>
                <a:t>        print "worker: processing", item</a:t>
              </a:r>
            </a:p>
            <a:p>
              <a:pPr algn="just" fontAlgn="base">
                <a:lnSpc>
                  <a:spcPct val="150000"/>
                </a:lnSpc>
              </a:pPr>
              <a:r>
                <a:rPr lang="en-IN" sz="1750" dirty="0"/>
                <a:t>        </a:t>
              </a:r>
              <a:r>
                <a:rPr lang="en-IN" sz="1750" dirty="0" err="1"/>
                <a:t>time.sleep</a:t>
              </a:r>
              <a:r>
                <a:rPr lang="en-IN" sz="1750" dirty="0"/>
                <a:t>(5)</a:t>
              </a:r>
            </a:p>
            <a:p>
              <a:pPr algn="just" fontAlgn="base">
                <a:lnSpc>
                  <a:spcPct val="150000"/>
                </a:lnSpc>
              </a:pPr>
              <a:r>
                <a:rPr lang="en-IN" sz="1750" dirty="0"/>
                <a:t>        print "worker: done"</a:t>
              </a:r>
            </a:p>
            <a:p>
              <a:pPr algn="just" fontAlgn="base">
                <a:lnSpc>
                  <a:spcPct val="150000"/>
                </a:lnSpc>
              </a:pPr>
              <a:r>
                <a:rPr lang="en-IN" sz="1750" dirty="0"/>
                <a:t>        </a:t>
              </a:r>
              <a:r>
                <a:rPr lang="en-IN" sz="1750" dirty="0" err="1"/>
                <a:t>completed.set</a:t>
              </a:r>
              <a:r>
                <a:rPr lang="en-IN" sz="1750" dirty="0"/>
                <a:t>()</a:t>
              </a:r>
            </a:p>
            <a:p>
              <a:pPr algn="just" fontAlgn="base">
                <a:lnSpc>
                  <a:spcPct val="150000"/>
                </a:lnSpc>
              </a:pPr>
              <a:r>
                <a:rPr lang="en-IN" sz="1750" dirty="0"/>
                <a:t>        </a:t>
              </a:r>
            </a:p>
          </p:txBody>
        </p:sp>
      </p:grpSp>
      <p:sp>
        <p:nvSpPr>
          <p:cNvPr id="8" name="object 12"/>
          <p:cNvSpPr txBox="1"/>
          <p:nvPr/>
        </p:nvSpPr>
        <p:spPr>
          <a:xfrm>
            <a:off x="5991003" y="628441"/>
            <a:ext cx="6031664" cy="6059351"/>
          </a:xfrm>
          <a:prstGeom prst="rect">
            <a:avLst/>
          </a:prstGeom>
        </p:spPr>
        <p:txBody>
          <a:bodyPr vert="horz" wrap="square" lIns="0" tIns="0" rIns="0" bIns="0" numCol="1" rtlCol="0">
            <a:spAutoFit/>
          </a:bodyPr>
          <a:lstStyle/>
          <a:p>
            <a:pPr algn="just" fontAlgn="base">
              <a:lnSpc>
                <a:spcPct val="150000"/>
              </a:lnSpc>
            </a:pPr>
            <a:r>
              <a:rPr lang="en-IN" sz="1750" dirty="0" smtClean="0"/>
              <a:t># </a:t>
            </a:r>
            <a:r>
              <a:rPr lang="en-IN" sz="1750" dirty="0"/>
              <a:t>A producer thread</a:t>
            </a:r>
          </a:p>
          <a:p>
            <a:pPr algn="just" fontAlgn="base">
              <a:lnSpc>
                <a:spcPct val="150000"/>
              </a:lnSpc>
            </a:pPr>
            <a:r>
              <a:rPr lang="en-IN" sz="1750" dirty="0"/>
              <a:t>def producer():</a:t>
            </a:r>
          </a:p>
          <a:p>
            <a:pPr algn="just" fontAlgn="base">
              <a:lnSpc>
                <a:spcPct val="150000"/>
              </a:lnSpc>
            </a:pPr>
            <a:r>
              <a:rPr lang="en-IN" sz="1750" dirty="0"/>
              <a:t>    global item</a:t>
            </a:r>
          </a:p>
          <a:p>
            <a:pPr algn="just" fontAlgn="base">
              <a:lnSpc>
                <a:spcPct val="150000"/>
              </a:lnSpc>
            </a:pPr>
            <a:r>
              <a:rPr lang="en-IN" sz="1750" dirty="0"/>
              <a:t>    for x in range(5):</a:t>
            </a:r>
          </a:p>
          <a:p>
            <a:pPr algn="just" fontAlgn="base">
              <a:lnSpc>
                <a:spcPct val="150000"/>
              </a:lnSpc>
            </a:pPr>
            <a:r>
              <a:rPr lang="en-IN" sz="1750" dirty="0"/>
              <a:t>        </a:t>
            </a:r>
            <a:r>
              <a:rPr lang="en-IN" sz="1750" dirty="0" err="1"/>
              <a:t>completed.clear</a:t>
            </a:r>
            <a:r>
              <a:rPr lang="en-IN" sz="1750" dirty="0"/>
              <a:t>()       # Clear the event</a:t>
            </a:r>
          </a:p>
          <a:p>
            <a:pPr algn="just" fontAlgn="base">
              <a:lnSpc>
                <a:spcPct val="150000"/>
              </a:lnSpc>
            </a:pPr>
            <a:r>
              <a:rPr lang="en-IN" sz="1750" dirty="0"/>
              <a:t>        item = x                # Set the item</a:t>
            </a:r>
          </a:p>
          <a:p>
            <a:pPr algn="just" fontAlgn="base">
              <a:lnSpc>
                <a:spcPct val="150000"/>
              </a:lnSpc>
            </a:pPr>
            <a:r>
              <a:rPr lang="en-IN" sz="1750" dirty="0"/>
              <a:t>        print "producer: produced an item"</a:t>
            </a:r>
          </a:p>
          <a:p>
            <a:pPr algn="just" fontAlgn="base">
              <a:lnSpc>
                <a:spcPct val="150000"/>
              </a:lnSpc>
            </a:pPr>
            <a:r>
              <a:rPr lang="en-IN" sz="1750" dirty="0"/>
              <a:t>        </a:t>
            </a:r>
            <a:r>
              <a:rPr lang="en-IN" sz="1750" dirty="0" err="1"/>
              <a:t>available.release</a:t>
            </a:r>
            <a:r>
              <a:rPr lang="en-IN" sz="1750" dirty="0"/>
              <a:t>()     # Signal on the semaphore</a:t>
            </a:r>
          </a:p>
          <a:p>
            <a:pPr algn="just" fontAlgn="base">
              <a:lnSpc>
                <a:spcPct val="150000"/>
              </a:lnSpc>
            </a:pPr>
            <a:r>
              <a:rPr lang="en-IN" sz="1750" dirty="0"/>
              <a:t>        </a:t>
            </a:r>
            <a:r>
              <a:rPr lang="en-IN" sz="1750" dirty="0" err="1"/>
              <a:t>completed.wait</a:t>
            </a:r>
            <a:r>
              <a:rPr lang="en-IN" sz="1750" dirty="0"/>
              <a:t>()</a:t>
            </a:r>
          </a:p>
          <a:p>
            <a:pPr algn="just" fontAlgn="base">
              <a:lnSpc>
                <a:spcPct val="150000"/>
              </a:lnSpc>
            </a:pPr>
            <a:r>
              <a:rPr lang="en-IN" sz="1750" dirty="0"/>
              <a:t>        print "producer: item was processed"</a:t>
            </a:r>
          </a:p>
          <a:p>
            <a:pPr algn="just" fontAlgn="base">
              <a:lnSpc>
                <a:spcPct val="150000"/>
              </a:lnSpc>
            </a:pPr>
            <a:r>
              <a:rPr lang="en-IN" sz="1750" dirty="0" smtClean="0"/>
              <a:t>t1 </a:t>
            </a:r>
            <a:r>
              <a:rPr lang="en-IN" sz="1750" dirty="0"/>
              <a:t>= </a:t>
            </a:r>
            <a:r>
              <a:rPr lang="en-IN" sz="1750" dirty="0" err="1"/>
              <a:t>threading.Thread</a:t>
            </a:r>
            <a:r>
              <a:rPr lang="en-IN" sz="1750" dirty="0"/>
              <a:t>(target=producer)</a:t>
            </a:r>
          </a:p>
          <a:p>
            <a:pPr algn="just" fontAlgn="base">
              <a:lnSpc>
                <a:spcPct val="150000"/>
              </a:lnSpc>
            </a:pPr>
            <a:r>
              <a:rPr lang="en-IN" sz="1750" dirty="0"/>
              <a:t>t1.start()</a:t>
            </a:r>
          </a:p>
          <a:p>
            <a:pPr algn="just" fontAlgn="base">
              <a:lnSpc>
                <a:spcPct val="150000"/>
              </a:lnSpc>
            </a:pPr>
            <a:r>
              <a:rPr lang="en-IN" sz="1750" dirty="0"/>
              <a:t>t2 = </a:t>
            </a:r>
            <a:r>
              <a:rPr lang="en-IN" sz="1750" dirty="0" err="1"/>
              <a:t>threading.Thread</a:t>
            </a:r>
            <a:r>
              <a:rPr lang="en-IN" sz="1750" dirty="0"/>
              <a:t>(target=worker)</a:t>
            </a:r>
          </a:p>
          <a:p>
            <a:pPr algn="just" fontAlgn="base">
              <a:lnSpc>
                <a:spcPct val="150000"/>
              </a:lnSpc>
            </a:pPr>
            <a:r>
              <a:rPr lang="en-IN" sz="1750" dirty="0"/>
              <a:t>t2.setDaemon(True)</a:t>
            </a:r>
          </a:p>
          <a:p>
            <a:pPr algn="just" fontAlgn="base">
              <a:lnSpc>
                <a:spcPct val="150000"/>
              </a:lnSpc>
            </a:pPr>
            <a:r>
              <a:rPr lang="en-IN" sz="1750" dirty="0"/>
              <a:t>t2.start()</a:t>
            </a:r>
          </a:p>
        </p:txBody>
      </p:sp>
    </p:spTree>
    <p:extLst>
      <p:ext uri="{BB962C8B-B14F-4D97-AF65-F5344CB8AC3E}">
        <p14:creationId xmlns:p14="http://schemas.microsoft.com/office/powerpoint/2010/main" val="2417133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TOPICS – Concurrent Programming</a:t>
            </a:r>
            <a:endParaRPr lang="en-IN" dirty="0">
              <a:solidFill>
                <a:schemeClr val="tx1"/>
              </a:solidFill>
            </a:endParaRPr>
          </a:p>
        </p:txBody>
      </p:sp>
      <p:sp>
        <p:nvSpPr>
          <p:cNvPr id="3" name="Content Placeholder 2"/>
          <p:cNvSpPr>
            <a:spLocks noGrp="1"/>
          </p:cNvSpPr>
          <p:nvPr>
            <p:ph sz="quarter" idx="13"/>
          </p:nvPr>
        </p:nvSpPr>
        <p:spPr/>
        <p:txBody>
          <a:bodyPr/>
          <a:lstStyle/>
          <a:p>
            <a:r>
              <a:rPr lang="en-IN" dirty="0" smtClean="0">
                <a:solidFill>
                  <a:schemeClr val="tx1"/>
                </a:solidFill>
              </a:rPr>
              <a:t>Parallel Vs Concurrent Programming</a:t>
            </a:r>
            <a:endParaRPr lang="en-IN" dirty="0" smtClean="0">
              <a:solidFill>
                <a:schemeClr val="tx1"/>
              </a:solidFill>
            </a:endParaRPr>
          </a:p>
          <a:p>
            <a:r>
              <a:rPr lang="en-IN" dirty="0" smtClean="0">
                <a:solidFill>
                  <a:schemeClr val="tx1"/>
                </a:solidFill>
              </a:rPr>
              <a:t>Threading, Multiprocessing </a:t>
            </a:r>
          </a:p>
          <a:p>
            <a:r>
              <a:rPr lang="en-IN" dirty="0" smtClean="0">
                <a:solidFill>
                  <a:schemeClr val="tx1"/>
                </a:solidFill>
              </a:rPr>
              <a:t>Concurrent futures, </a:t>
            </a:r>
            <a:r>
              <a:rPr lang="en-IN" dirty="0" err="1" smtClean="0">
                <a:solidFill>
                  <a:schemeClr val="tx1"/>
                </a:solidFill>
              </a:rPr>
              <a:t>gevent</a:t>
            </a:r>
            <a:r>
              <a:rPr lang="en-IN" dirty="0" smtClean="0">
                <a:solidFill>
                  <a:schemeClr val="tx1"/>
                </a:solidFill>
              </a:rPr>
              <a:t>, </a:t>
            </a:r>
            <a:r>
              <a:rPr lang="en-IN" dirty="0" err="1" smtClean="0">
                <a:solidFill>
                  <a:schemeClr val="tx1"/>
                </a:solidFill>
              </a:rPr>
              <a:t>greenlets</a:t>
            </a:r>
            <a:r>
              <a:rPr lang="en-IN" dirty="0" smtClean="0">
                <a:solidFill>
                  <a:schemeClr val="tx1"/>
                </a:solidFill>
              </a:rPr>
              <a:t>, celery</a:t>
            </a:r>
            <a:endParaRPr lang="en-IN" dirty="0" smtClean="0">
              <a:solidFill>
                <a:schemeClr val="tx1"/>
              </a:solidFill>
            </a:endParaRPr>
          </a:p>
          <a:p>
            <a:r>
              <a:rPr lang="en-IN" dirty="0" smtClean="0">
                <a:solidFill>
                  <a:schemeClr val="tx1"/>
                </a:solidFill>
              </a:rPr>
              <a:t>Other Lang: ANI, Plaid</a:t>
            </a:r>
            <a:endParaRPr lang="en-IN" dirty="0" smtClean="0">
              <a:solidFill>
                <a:schemeClr val="tx1"/>
              </a:solidFill>
            </a:endParaRPr>
          </a:p>
          <a:p>
            <a:r>
              <a:rPr lang="en-IN" dirty="0" smtClean="0">
                <a:solidFill>
                  <a:schemeClr val="tx1"/>
                </a:solidFill>
              </a:rPr>
              <a:t>Demo: </a:t>
            </a:r>
            <a:r>
              <a:rPr lang="en-IN" dirty="0" smtClean="0">
                <a:solidFill>
                  <a:schemeClr val="tx1"/>
                </a:solidFill>
              </a:rPr>
              <a:t>Concurrent</a:t>
            </a:r>
            <a:r>
              <a:rPr lang="en-IN" dirty="0" smtClean="0">
                <a:solidFill>
                  <a:schemeClr val="tx1"/>
                </a:solidFill>
              </a:rPr>
              <a:t> </a:t>
            </a:r>
            <a:r>
              <a:rPr lang="en-IN" dirty="0" smtClean="0">
                <a:solidFill>
                  <a:schemeClr val="tx1"/>
                </a:solidFill>
              </a:rPr>
              <a:t>programming in python</a:t>
            </a:r>
            <a:endParaRPr lang="en-IN" dirty="0">
              <a:solidFill>
                <a:schemeClr val="tx1"/>
              </a:solidFill>
            </a:endParaRPr>
          </a:p>
        </p:txBody>
      </p:sp>
    </p:spTree>
    <p:extLst>
      <p:ext uri="{BB962C8B-B14F-4D97-AF65-F5344CB8AC3E}">
        <p14:creationId xmlns:p14="http://schemas.microsoft.com/office/powerpoint/2010/main" val="2894953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0" y="44591"/>
            <a:ext cx="7790305" cy="394403"/>
          </a:xfrm>
          <a:prstGeom prst="rect">
            <a:avLst/>
          </a:prstGeom>
        </p:spPr>
        <p:txBody>
          <a:bodyPr vert="horz" wrap="square" lIns="0" tIns="0" rIns="0" bIns="0" rtlCol="0">
            <a:spAutoFit/>
          </a:bodyPr>
          <a:lstStyle/>
          <a:p>
            <a:pPr marL="15875"/>
            <a:r>
              <a:rPr lang="en-US" sz="2563" b="1" spc="13" dirty="0" smtClean="0">
                <a:solidFill>
                  <a:srgbClr val="010103"/>
                </a:solidFill>
                <a:latin typeface="Arial"/>
                <a:cs typeface="Arial"/>
              </a:rPr>
              <a:t>Producer and Consumer problem using thread</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2"/>
            <a:ext cx="12105504" cy="6100835"/>
            <a:chOff x="127862" y="1268442"/>
            <a:chExt cx="9296400" cy="863469"/>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4519304" cy="857598"/>
            </a:xfrm>
            <a:prstGeom prst="rect">
              <a:avLst/>
            </a:prstGeom>
          </p:spPr>
          <p:txBody>
            <a:bodyPr vert="horz" wrap="square" lIns="0" tIns="0" rIns="0" bIns="0" numCol="1" rtlCol="0">
              <a:spAutoFit/>
            </a:bodyPr>
            <a:lstStyle/>
            <a:p>
              <a:pPr algn="just" fontAlgn="base">
                <a:lnSpc>
                  <a:spcPct val="150000"/>
                </a:lnSpc>
              </a:pPr>
              <a:r>
                <a:rPr lang="en-IN" sz="1750" dirty="0"/>
                <a:t>import </a:t>
              </a:r>
              <a:r>
                <a:rPr lang="en-IN" sz="1750" dirty="0" err="1" smtClean="0"/>
                <a:t>threading,time,Queue</a:t>
              </a:r>
              <a:endParaRPr lang="en-IN" sz="1750" dirty="0"/>
            </a:p>
            <a:p>
              <a:pPr algn="just" fontAlgn="base">
                <a:lnSpc>
                  <a:spcPct val="150000"/>
                </a:lnSpc>
              </a:pPr>
              <a:r>
                <a:rPr lang="en-IN" sz="1750" dirty="0" smtClean="0"/>
                <a:t>items </a:t>
              </a:r>
              <a:r>
                <a:rPr lang="en-IN" sz="1750" dirty="0"/>
                <a:t>= </a:t>
              </a:r>
              <a:r>
                <a:rPr lang="en-IN" sz="1750" dirty="0" err="1"/>
                <a:t>Queue.Queue</a:t>
              </a:r>
              <a:r>
                <a:rPr lang="en-IN" sz="1750" dirty="0"/>
                <a:t>()</a:t>
              </a:r>
            </a:p>
            <a:p>
              <a:pPr algn="just" fontAlgn="base">
                <a:lnSpc>
                  <a:spcPct val="150000"/>
                </a:lnSpc>
              </a:pPr>
              <a:r>
                <a:rPr lang="en-IN" sz="1750" dirty="0" smtClean="0"/>
                <a:t># </a:t>
              </a:r>
              <a:r>
                <a:rPr lang="en-IN" sz="1750" dirty="0"/>
                <a:t>A producer thread</a:t>
              </a:r>
            </a:p>
            <a:p>
              <a:pPr algn="just" fontAlgn="base">
                <a:lnSpc>
                  <a:spcPct val="150000"/>
                </a:lnSpc>
              </a:pPr>
              <a:r>
                <a:rPr lang="en-IN" sz="1750" dirty="0"/>
                <a:t>def producer():</a:t>
              </a:r>
            </a:p>
            <a:p>
              <a:pPr algn="just" fontAlgn="base">
                <a:lnSpc>
                  <a:spcPct val="150000"/>
                </a:lnSpc>
              </a:pPr>
              <a:r>
                <a:rPr lang="en-IN" sz="1750" dirty="0"/>
                <a:t>    print "I'm the producer"</a:t>
              </a:r>
            </a:p>
            <a:p>
              <a:pPr algn="just" fontAlgn="base">
                <a:lnSpc>
                  <a:spcPct val="150000"/>
                </a:lnSpc>
              </a:pPr>
              <a:r>
                <a:rPr lang="en-IN" sz="1750" dirty="0"/>
                <a:t>    for </a:t>
              </a:r>
              <a:r>
                <a:rPr lang="en-IN" sz="1750" dirty="0" err="1"/>
                <a:t>i</a:t>
              </a:r>
              <a:r>
                <a:rPr lang="en-IN" sz="1750" dirty="0"/>
                <a:t> in range(30):</a:t>
              </a:r>
            </a:p>
            <a:p>
              <a:pPr algn="just" fontAlgn="base">
                <a:lnSpc>
                  <a:spcPct val="150000"/>
                </a:lnSpc>
              </a:pPr>
              <a:r>
                <a:rPr lang="en-IN" sz="1750" dirty="0"/>
                <a:t>        </a:t>
              </a:r>
              <a:r>
                <a:rPr lang="en-IN" sz="1750" dirty="0" err="1"/>
                <a:t>items.put</a:t>
              </a:r>
              <a:r>
                <a:rPr lang="en-IN" sz="1750" dirty="0"/>
                <a:t>(</a:t>
              </a:r>
              <a:r>
                <a:rPr lang="en-IN" sz="1750" dirty="0" err="1"/>
                <a:t>i</a:t>
              </a:r>
              <a:r>
                <a:rPr lang="en-IN" sz="1750" dirty="0"/>
                <a:t>)</a:t>
              </a:r>
            </a:p>
            <a:p>
              <a:pPr algn="just" fontAlgn="base">
                <a:lnSpc>
                  <a:spcPct val="150000"/>
                </a:lnSpc>
              </a:pPr>
              <a:r>
                <a:rPr lang="en-IN" sz="1750" dirty="0"/>
                <a:t>        </a:t>
              </a:r>
              <a:r>
                <a:rPr lang="en-IN" sz="1750" dirty="0" err="1"/>
                <a:t>time.sleep</a:t>
              </a:r>
              <a:r>
                <a:rPr lang="en-IN" sz="1750" dirty="0"/>
                <a:t>(1</a:t>
              </a:r>
              <a:r>
                <a:rPr lang="en-IN" sz="1750" dirty="0" smtClean="0"/>
                <a:t>)</a:t>
              </a:r>
            </a:p>
            <a:p>
              <a:pPr algn="just" fontAlgn="base">
                <a:lnSpc>
                  <a:spcPct val="150000"/>
                </a:lnSpc>
              </a:pPr>
              <a:r>
                <a:rPr lang="en-IN" sz="1750" dirty="0"/>
                <a:t># A consumer thread</a:t>
              </a:r>
            </a:p>
            <a:p>
              <a:pPr algn="just" fontAlgn="base">
                <a:lnSpc>
                  <a:spcPct val="150000"/>
                </a:lnSpc>
              </a:pPr>
              <a:r>
                <a:rPr lang="en-IN" sz="1750" dirty="0"/>
                <a:t>def consumer():</a:t>
              </a:r>
            </a:p>
            <a:p>
              <a:pPr algn="just" fontAlgn="base">
                <a:lnSpc>
                  <a:spcPct val="150000"/>
                </a:lnSpc>
              </a:pPr>
              <a:r>
                <a:rPr lang="en-IN" sz="1750" dirty="0"/>
                <a:t>    print "I'm a consumer", </a:t>
              </a:r>
              <a:r>
                <a:rPr lang="en-IN" sz="1750" dirty="0" err="1"/>
                <a:t>threading.currentThread</a:t>
              </a:r>
              <a:r>
                <a:rPr lang="en-IN" sz="1750" dirty="0"/>
                <a:t>().name</a:t>
              </a:r>
            </a:p>
            <a:p>
              <a:pPr algn="just" fontAlgn="base">
                <a:lnSpc>
                  <a:spcPct val="150000"/>
                </a:lnSpc>
              </a:pPr>
              <a:r>
                <a:rPr lang="en-IN" sz="1750" dirty="0"/>
                <a:t>    while True:</a:t>
              </a:r>
            </a:p>
            <a:p>
              <a:pPr algn="just" fontAlgn="base">
                <a:lnSpc>
                  <a:spcPct val="150000"/>
                </a:lnSpc>
              </a:pPr>
              <a:r>
                <a:rPr lang="en-IN" sz="1750" dirty="0"/>
                <a:t>        x = </a:t>
              </a:r>
              <a:r>
                <a:rPr lang="en-IN" sz="1750" dirty="0" err="1"/>
                <a:t>items.get</a:t>
              </a:r>
              <a:r>
                <a:rPr lang="en-IN" sz="1750" dirty="0"/>
                <a:t>() </a:t>
              </a:r>
            </a:p>
            <a:p>
              <a:pPr algn="just" fontAlgn="base">
                <a:lnSpc>
                  <a:spcPct val="150000"/>
                </a:lnSpc>
              </a:pPr>
              <a:r>
                <a:rPr lang="en-IN" sz="1750" dirty="0"/>
                <a:t>        print </a:t>
              </a:r>
              <a:r>
                <a:rPr lang="en-IN" sz="1750" dirty="0" err="1"/>
                <a:t>threading.currentThread</a:t>
              </a:r>
              <a:r>
                <a:rPr lang="en-IN" sz="1750" dirty="0"/>
                <a:t>().</a:t>
              </a:r>
              <a:r>
                <a:rPr lang="en-IN" sz="1750" dirty="0" err="1"/>
                <a:t>name,"got</a:t>
              </a:r>
              <a:r>
                <a:rPr lang="en-IN" sz="1750" dirty="0"/>
                <a:t>", x</a:t>
              </a:r>
            </a:p>
            <a:p>
              <a:pPr algn="just" fontAlgn="base">
                <a:lnSpc>
                  <a:spcPct val="150000"/>
                </a:lnSpc>
              </a:pPr>
              <a:r>
                <a:rPr lang="en-IN" sz="1750" dirty="0"/>
                <a:t>        </a:t>
              </a:r>
              <a:r>
                <a:rPr lang="en-IN" sz="1750" dirty="0" err="1"/>
                <a:t>time.sleep</a:t>
              </a:r>
              <a:r>
                <a:rPr lang="en-IN" sz="1750" dirty="0"/>
                <a:t>(5</a:t>
              </a:r>
              <a:r>
                <a:rPr lang="en-IN" sz="1750" dirty="0" smtClean="0"/>
                <a:t>)       </a:t>
              </a:r>
              <a:endParaRPr lang="en-IN" sz="1750" dirty="0"/>
            </a:p>
          </p:txBody>
        </p:sp>
      </p:grpSp>
      <p:sp>
        <p:nvSpPr>
          <p:cNvPr id="8" name="object 12"/>
          <p:cNvSpPr txBox="1"/>
          <p:nvPr/>
        </p:nvSpPr>
        <p:spPr>
          <a:xfrm>
            <a:off x="5991003" y="628441"/>
            <a:ext cx="6031664" cy="3231654"/>
          </a:xfrm>
          <a:prstGeom prst="rect">
            <a:avLst/>
          </a:prstGeom>
        </p:spPr>
        <p:txBody>
          <a:bodyPr vert="horz" wrap="square" lIns="0" tIns="0" rIns="0" bIns="0" numCol="1" rtlCol="0">
            <a:spAutoFit/>
          </a:bodyPr>
          <a:lstStyle/>
          <a:p>
            <a:pPr algn="just" fontAlgn="base">
              <a:lnSpc>
                <a:spcPct val="150000"/>
              </a:lnSpc>
            </a:pPr>
            <a:r>
              <a:rPr lang="en-IN" sz="1750" dirty="0" smtClean="0"/>
              <a:t># </a:t>
            </a:r>
            <a:r>
              <a:rPr lang="en-IN" sz="1750" dirty="0"/>
              <a:t>Launch a bunch of consumers</a:t>
            </a:r>
          </a:p>
          <a:p>
            <a:pPr algn="just" fontAlgn="base">
              <a:lnSpc>
                <a:spcPct val="150000"/>
              </a:lnSpc>
            </a:pPr>
            <a:r>
              <a:rPr lang="en-IN" sz="1750" dirty="0"/>
              <a:t>cons = [</a:t>
            </a:r>
            <a:r>
              <a:rPr lang="en-IN" sz="1750" dirty="0" err="1"/>
              <a:t>threading.Thread</a:t>
            </a:r>
            <a:r>
              <a:rPr lang="en-IN" sz="1750" dirty="0"/>
              <a:t>(target=consumer)</a:t>
            </a:r>
          </a:p>
          <a:p>
            <a:pPr algn="just" fontAlgn="base">
              <a:lnSpc>
                <a:spcPct val="150000"/>
              </a:lnSpc>
            </a:pPr>
            <a:r>
              <a:rPr lang="en-IN" sz="1750" dirty="0"/>
              <a:t>        for </a:t>
            </a:r>
            <a:r>
              <a:rPr lang="en-IN" sz="1750" dirty="0" err="1"/>
              <a:t>i</a:t>
            </a:r>
            <a:r>
              <a:rPr lang="en-IN" sz="1750" dirty="0"/>
              <a:t> in range(10)]</a:t>
            </a:r>
          </a:p>
          <a:p>
            <a:pPr algn="just" fontAlgn="base">
              <a:lnSpc>
                <a:spcPct val="150000"/>
              </a:lnSpc>
            </a:pPr>
            <a:r>
              <a:rPr lang="en-IN" sz="1750" dirty="0"/>
              <a:t>for c in cons:</a:t>
            </a:r>
          </a:p>
          <a:p>
            <a:pPr algn="just" fontAlgn="base">
              <a:lnSpc>
                <a:spcPct val="150000"/>
              </a:lnSpc>
            </a:pPr>
            <a:r>
              <a:rPr lang="en-IN" sz="1750" dirty="0"/>
              <a:t>    </a:t>
            </a:r>
            <a:r>
              <a:rPr lang="en-IN" sz="1750" dirty="0" err="1"/>
              <a:t>c.setDaemon</a:t>
            </a:r>
            <a:r>
              <a:rPr lang="en-IN" sz="1750" dirty="0"/>
              <a:t>(True)</a:t>
            </a:r>
          </a:p>
          <a:p>
            <a:pPr algn="just" fontAlgn="base">
              <a:lnSpc>
                <a:spcPct val="150000"/>
              </a:lnSpc>
            </a:pPr>
            <a:r>
              <a:rPr lang="en-IN" sz="1750" dirty="0"/>
              <a:t>    </a:t>
            </a:r>
            <a:r>
              <a:rPr lang="en-IN" sz="1750" dirty="0" err="1"/>
              <a:t>c.start</a:t>
            </a:r>
            <a:r>
              <a:rPr lang="en-IN" sz="1750" dirty="0"/>
              <a:t>()</a:t>
            </a:r>
          </a:p>
          <a:p>
            <a:pPr algn="just" fontAlgn="base">
              <a:lnSpc>
                <a:spcPct val="150000"/>
              </a:lnSpc>
            </a:pPr>
            <a:r>
              <a:rPr lang="en-IN" sz="1750" dirty="0" smtClean="0"/>
              <a:t># </a:t>
            </a:r>
            <a:r>
              <a:rPr lang="en-IN" sz="1750" dirty="0"/>
              <a:t>Run the producer</a:t>
            </a:r>
          </a:p>
          <a:p>
            <a:pPr algn="just" fontAlgn="base">
              <a:lnSpc>
                <a:spcPct val="150000"/>
              </a:lnSpc>
            </a:pPr>
            <a:r>
              <a:rPr lang="en-IN" sz="1750" dirty="0"/>
              <a:t>producer()</a:t>
            </a:r>
          </a:p>
        </p:txBody>
      </p:sp>
    </p:spTree>
    <p:extLst>
      <p:ext uri="{BB962C8B-B14F-4D97-AF65-F5344CB8AC3E}">
        <p14:creationId xmlns:p14="http://schemas.microsoft.com/office/powerpoint/2010/main" val="4287947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0" y="44591"/>
            <a:ext cx="7790305" cy="394403"/>
          </a:xfrm>
          <a:prstGeom prst="rect">
            <a:avLst/>
          </a:prstGeom>
        </p:spPr>
        <p:txBody>
          <a:bodyPr vert="horz" wrap="square" lIns="0" tIns="0" rIns="0" bIns="0" rtlCol="0">
            <a:spAutoFit/>
          </a:bodyPr>
          <a:lstStyle/>
          <a:p>
            <a:pPr marL="15875"/>
            <a:r>
              <a:rPr lang="en-US" sz="2563" b="1" spc="13" dirty="0" smtClean="0">
                <a:solidFill>
                  <a:srgbClr val="010103"/>
                </a:solidFill>
                <a:latin typeface="Arial"/>
                <a:cs typeface="Arial"/>
              </a:rPr>
              <a:t>Producer and Consumer problem using thread</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2"/>
            <a:ext cx="12105504" cy="5979174"/>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4519304" cy="800424"/>
            </a:xfrm>
            <a:prstGeom prst="rect">
              <a:avLst/>
            </a:prstGeom>
          </p:spPr>
          <p:txBody>
            <a:bodyPr vert="horz" wrap="square" lIns="0" tIns="0" rIns="0" bIns="0" numCol="1" rtlCol="0">
              <a:spAutoFit/>
            </a:bodyPr>
            <a:lstStyle/>
            <a:p>
              <a:pPr algn="just" fontAlgn="base">
                <a:lnSpc>
                  <a:spcPct val="150000"/>
                </a:lnSpc>
              </a:pPr>
              <a:r>
                <a:rPr lang="en-IN" sz="1750" dirty="0"/>
                <a:t>import threading</a:t>
              </a:r>
            </a:p>
            <a:p>
              <a:pPr algn="just" fontAlgn="base">
                <a:lnSpc>
                  <a:spcPct val="150000"/>
                </a:lnSpc>
              </a:pPr>
              <a:r>
                <a:rPr lang="en-IN" sz="1750" dirty="0"/>
                <a:t>import time</a:t>
              </a:r>
            </a:p>
            <a:p>
              <a:pPr algn="just" fontAlgn="base">
                <a:lnSpc>
                  <a:spcPct val="150000"/>
                </a:lnSpc>
              </a:pPr>
              <a:r>
                <a:rPr lang="en-IN" sz="1750" dirty="0" smtClean="0"/>
                <a:t># </a:t>
              </a:r>
              <a:r>
                <a:rPr lang="en-IN" sz="1750" dirty="0"/>
                <a:t>A list of items that are being produced.  Note: it is actually</a:t>
              </a:r>
            </a:p>
            <a:p>
              <a:pPr algn="just" fontAlgn="base">
                <a:lnSpc>
                  <a:spcPct val="150000"/>
                </a:lnSpc>
              </a:pPr>
              <a:r>
                <a:rPr lang="en-IN" sz="1750" dirty="0"/>
                <a:t># more efficient to use a </a:t>
              </a:r>
              <a:r>
                <a:rPr lang="en-IN" sz="1750" dirty="0" err="1"/>
                <a:t>collections.deque</a:t>
              </a:r>
              <a:r>
                <a:rPr lang="en-IN" sz="1750" dirty="0"/>
                <a:t>() object for this.</a:t>
              </a:r>
            </a:p>
            <a:p>
              <a:pPr algn="just" fontAlgn="base">
                <a:lnSpc>
                  <a:spcPct val="150000"/>
                </a:lnSpc>
              </a:pPr>
              <a:r>
                <a:rPr lang="en-IN" sz="1750" dirty="0" smtClean="0"/>
                <a:t>items </a:t>
              </a:r>
              <a:r>
                <a:rPr lang="en-IN" sz="1750" dirty="0"/>
                <a:t>= []</a:t>
              </a:r>
            </a:p>
            <a:p>
              <a:pPr algn="just" fontAlgn="base">
                <a:lnSpc>
                  <a:spcPct val="150000"/>
                </a:lnSpc>
              </a:pPr>
              <a:r>
                <a:rPr lang="en-IN" sz="1750" dirty="0" smtClean="0"/>
                <a:t># </a:t>
              </a:r>
              <a:r>
                <a:rPr lang="en-IN" sz="1750" dirty="0"/>
                <a:t>A condition variable for items</a:t>
              </a:r>
            </a:p>
            <a:p>
              <a:pPr algn="just" fontAlgn="base">
                <a:lnSpc>
                  <a:spcPct val="150000"/>
                </a:lnSpc>
              </a:pPr>
              <a:r>
                <a:rPr lang="en-IN" sz="1750" dirty="0" err="1"/>
                <a:t>items_cv</a:t>
              </a:r>
              <a:r>
                <a:rPr lang="en-IN" sz="1750" dirty="0"/>
                <a:t> = </a:t>
              </a:r>
              <a:r>
                <a:rPr lang="en-IN" sz="1750" dirty="0" err="1"/>
                <a:t>threading.Condition</a:t>
              </a:r>
              <a:r>
                <a:rPr lang="en-IN" sz="1750" dirty="0"/>
                <a:t>()</a:t>
              </a:r>
            </a:p>
            <a:p>
              <a:pPr algn="just" fontAlgn="base">
                <a:lnSpc>
                  <a:spcPct val="150000"/>
                </a:lnSpc>
              </a:pPr>
              <a:r>
                <a:rPr lang="en-IN" sz="1750" dirty="0" smtClean="0"/>
                <a:t>def </a:t>
              </a:r>
              <a:r>
                <a:rPr lang="en-IN" sz="1750" dirty="0"/>
                <a:t>producer():</a:t>
              </a:r>
            </a:p>
            <a:p>
              <a:pPr algn="just" fontAlgn="base">
                <a:lnSpc>
                  <a:spcPct val="150000"/>
                </a:lnSpc>
              </a:pPr>
              <a:r>
                <a:rPr lang="en-IN" sz="1750" dirty="0"/>
                <a:t>    print "I'm the producer"</a:t>
              </a:r>
            </a:p>
            <a:p>
              <a:pPr algn="just" fontAlgn="base">
                <a:lnSpc>
                  <a:spcPct val="150000"/>
                </a:lnSpc>
              </a:pPr>
              <a:r>
                <a:rPr lang="en-IN" sz="1750" dirty="0"/>
                <a:t>    for </a:t>
              </a:r>
              <a:r>
                <a:rPr lang="en-IN" sz="1750" dirty="0" err="1"/>
                <a:t>i</a:t>
              </a:r>
              <a:r>
                <a:rPr lang="en-IN" sz="1750" dirty="0"/>
                <a:t> in range(30):</a:t>
              </a:r>
            </a:p>
            <a:p>
              <a:pPr algn="just" fontAlgn="base">
                <a:lnSpc>
                  <a:spcPct val="150000"/>
                </a:lnSpc>
              </a:pPr>
              <a:r>
                <a:rPr lang="en-IN" sz="1750" dirty="0"/>
                <a:t>        with </a:t>
              </a:r>
              <a:r>
                <a:rPr lang="en-IN" sz="1750" dirty="0" err="1"/>
                <a:t>items_cv</a:t>
              </a:r>
              <a:r>
                <a:rPr lang="en-IN" sz="1750" dirty="0"/>
                <a:t>:          # Always must acquire the lock first</a:t>
              </a:r>
            </a:p>
            <a:p>
              <a:pPr algn="just" fontAlgn="base">
                <a:lnSpc>
                  <a:spcPct val="150000"/>
                </a:lnSpc>
              </a:pPr>
              <a:r>
                <a:rPr lang="en-IN" sz="1750" dirty="0"/>
                <a:t>            </a:t>
              </a:r>
              <a:r>
                <a:rPr lang="en-IN" sz="1750" dirty="0" err="1"/>
                <a:t>items.append</a:t>
              </a:r>
              <a:r>
                <a:rPr lang="en-IN" sz="1750" dirty="0"/>
                <a:t>(</a:t>
              </a:r>
              <a:r>
                <a:rPr lang="en-IN" sz="1750" dirty="0" err="1"/>
                <a:t>i</a:t>
              </a:r>
              <a:r>
                <a:rPr lang="en-IN" sz="1750" dirty="0"/>
                <a:t>)     # Add an item to the list</a:t>
              </a:r>
            </a:p>
            <a:p>
              <a:pPr algn="just" fontAlgn="base">
                <a:lnSpc>
                  <a:spcPct val="150000"/>
                </a:lnSpc>
              </a:pPr>
              <a:r>
                <a:rPr lang="en-IN" sz="1750" dirty="0"/>
                <a:t>            </a:t>
              </a:r>
              <a:r>
                <a:rPr lang="en-IN" sz="1750" dirty="0" err="1"/>
                <a:t>items_cv.notify</a:t>
              </a:r>
              <a:r>
                <a:rPr lang="en-IN" sz="1750" dirty="0"/>
                <a:t>()   # Send a notification signal</a:t>
              </a:r>
            </a:p>
            <a:p>
              <a:pPr algn="just" fontAlgn="base">
                <a:lnSpc>
                  <a:spcPct val="150000"/>
                </a:lnSpc>
              </a:pPr>
              <a:r>
                <a:rPr lang="en-IN" sz="1750" dirty="0"/>
                <a:t>        </a:t>
              </a:r>
              <a:r>
                <a:rPr lang="en-IN" sz="1750" dirty="0" err="1"/>
                <a:t>time.sleep</a:t>
              </a:r>
              <a:r>
                <a:rPr lang="en-IN" sz="1750" dirty="0"/>
                <a:t>(1</a:t>
              </a:r>
              <a:r>
                <a:rPr lang="en-IN" sz="1750" dirty="0" smtClean="0"/>
                <a:t>)</a:t>
              </a:r>
              <a:endParaRPr lang="en-IN" sz="1750" dirty="0"/>
            </a:p>
          </p:txBody>
        </p:sp>
      </p:grpSp>
      <p:sp>
        <p:nvSpPr>
          <p:cNvPr id="8" name="object 12"/>
          <p:cNvSpPr txBox="1"/>
          <p:nvPr/>
        </p:nvSpPr>
        <p:spPr>
          <a:xfrm>
            <a:off x="5991003" y="628441"/>
            <a:ext cx="6031664" cy="6059351"/>
          </a:xfrm>
          <a:prstGeom prst="rect">
            <a:avLst/>
          </a:prstGeom>
        </p:spPr>
        <p:txBody>
          <a:bodyPr vert="horz" wrap="square" lIns="0" tIns="0" rIns="0" bIns="0" numCol="1" rtlCol="0">
            <a:spAutoFit/>
          </a:bodyPr>
          <a:lstStyle/>
          <a:p>
            <a:pPr algn="just" fontAlgn="base">
              <a:lnSpc>
                <a:spcPct val="150000"/>
              </a:lnSpc>
            </a:pPr>
            <a:r>
              <a:rPr lang="en-IN" sz="1750" dirty="0" smtClean="0"/>
              <a:t>def </a:t>
            </a:r>
            <a:r>
              <a:rPr lang="en-IN" sz="1750" dirty="0"/>
              <a:t>consumer():</a:t>
            </a:r>
          </a:p>
          <a:p>
            <a:pPr algn="just" fontAlgn="base">
              <a:lnSpc>
                <a:spcPct val="150000"/>
              </a:lnSpc>
            </a:pPr>
            <a:r>
              <a:rPr lang="en-IN" sz="1750" dirty="0"/>
              <a:t>    print "I'm a consumer", </a:t>
            </a:r>
            <a:r>
              <a:rPr lang="en-IN" sz="1750" dirty="0" err="1"/>
              <a:t>threading.currentThread</a:t>
            </a:r>
            <a:r>
              <a:rPr lang="en-IN" sz="1750" dirty="0"/>
              <a:t>().name</a:t>
            </a:r>
          </a:p>
          <a:p>
            <a:pPr algn="just" fontAlgn="base">
              <a:lnSpc>
                <a:spcPct val="150000"/>
              </a:lnSpc>
            </a:pPr>
            <a:r>
              <a:rPr lang="en-IN" sz="1750" dirty="0"/>
              <a:t>    while True:</a:t>
            </a:r>
          </a:p>
          <a:p>
            <a:pPr algn="just" fontAlgn="base">
              <a:lnSpc>
                <a:spcPct val="150000"/>
              </a:lnSpc>
            </a:pPr>
            <a:r>
              <a:rPr lang="en-IN" sz="1750" dirty="0"/>
              <a:t>        with </a:t>
            </a:r>
            <a:r>
              <a:rPr lang="en-IN" sz="1750" dirty="0" err="1"/>
              <a:t>items_cv</a:t>
            </a:r>
            <a:r>
              <a:rPr lang="en-IN" sz="1750" dirty="0"/>
              <a:t>:           # Must always acquire the lock</a:t>
            </a:r>
          </a:p>
          <a:p>
            <a:pPr algn="just" fontAlgn="base">
              <a:lnSpc>
                <a:spcPct val="150000"/>
              </a:lnSpc>
            </a:pPr>
            <a:r>
              <a:rPr lang="en-IN" sz="1750" dirty="0"/>
              <a:t>            while not items:     # Check if there are any items</a:t>
            </a:r>
          </a:p>
          <a:p>
            <a:pPr algn="just" fontAlgn="base">
              <a:lnSpc>
                <a:spcPct val="150000"/>
              </a:lnSpc>
            </a:pPr>
            <a:r>
              <a:rPr lang="en-IN" sz="1750" dirty="0"/>
              <a:t>                </a:t>
            </a:r>
            <a:r>
              <a:rPr lang="en-IN" sz="1750" dirty="0" err="1"/>
              <a:t>items_cv.wait</a:t>
            </a:r>
            <a:r>
              <a:rPr lang="en-IN" sz="1750" dirty="0"/>
              <a:t>()  # If not, we have to sleep</a:t>
            </a:r>
          </a:p>
          <a:p>
            <a:pPr algn="just" fontAlgn="base">
              <a:lnSpc>
                <a:spcPct val="150000"/>
              </a:lnSpc>
            </a:pPr>
            <a:r>
              <a:rPr lang="en-IN" sz="1750" dirty="0"/>
              <a:t>            x = </a:t>
            </a:r>
            <a:r>
              <a:rPr lang="en-IN" sz="1750" dirty="0" err="1"/>
              <a:t>items.pop</a:t>
            </a:r>
            <a:r>
              <a:rPr lang="en-IN" sz="1750" dirty="0"/>
              <a:t>(0)     # Pop an item off</a:t>
            </a:r>
          </a:p>
          <a:p>
            <a:pPr algn="just" fontAlgn="base">
              <a:lnSpc>
                <a:spcPct val="150000"/>
              </a:lnSpc>
            </a:pPr>
            <a:r>
              <a:rPr lang="en-IN" sz="1750" dirty="0" smtClean="0"/>
              <a:t>        print </a:t>
            </a:r>
            <a:r>
              <a:rPr lang="en-IN" sz="1750" dirty="0" err="1"/>
              <a:t>threading.currentThread</a:t>
            </a:r>
            <a:r>
              <a:rPr lang="en-IN" sz="1750" dirty="0"/>
              <a:t>().</a:t>
            </a:r>
            <a:r>
              <a:rPr lang="en-IN" sz="1750" dirty="0" err="1"/>
              <a:t>name,"got</a:t>
            </a:r>
            <a:r>
              <a:rPr lang="en-IN" sz="1750" dirty="0"/>
              <a:t>", x</a:t>
            </a:r>
          </a:p>
          <a:p>
            <a:pPr algn="just" fontAlgn="base">
              <a:lnSpc>
                <a:spcPct val="150000"/>
              </a:lnSpc>
            </a:pPr>
            <a:r>
              <a:rPr lang="en-IN" sz="1750" dirty="0" smtClean="0"/>
              <a:t>        </a:t>
            </a:r>
            <a:r>
              <a:rPr lang="en-IN" sz="1750" dirty="0" err="1"/>
              <a:t>time.sleep</a:t>
            </a:r>
            <a:r>
              <a:rPr lang="en-IN" sz="1750" dirty="0"/>
              <a:t>(5)</a:t>
            </a:r>
          </a:p>
          <a:p>
            <a:pPr algn="just" fontAlgn="base">
              <a:lnSpc>
                <a:spcPct val="150000"/>
              </a:lnSpc>
            </a:pPr>
            <a:r>
              <a:rPr lang="en-IN" sz="1750" smtClean="0"/>
              <a:t>cons </a:t>
            </a:r>
            <a:r>
              <a:rPr lang="en-IN" sz="1750" dirty="0"/>
              <a:t>= [</a:t>
            </a:r>
            <a:r>
              <a:rPr lang="en-IN" sz="1750" dirty="0" err="1"/>
              <a:t>threading.Thread</a:t>
            </a:r>
            <a:r>
              <a:rPr lang="en-IN" sz="1750" dirty="0"/>
              <a:t>(target=consumer)</a:t>
            </a:r>
          </a:p>
          <a:p>
            <a:pPr algn="just" fontAlgn="base">
              <a:lnSpc>
                <a:spcPct val="150000"/>
              </a:lnSpc>
            </a:pPr>
            <a:r>
              <a:rPr lang="en-IN" sz="1750" dirty="0"/>
              <a:t>        for </a:t>
            </a:r>
            <a:r>
              <a:rPr lang="en-IN" sz="1750" dirty="0" err="1"/>
              <a:t>i</a:t>
            </a:r>
            <a:r>
              <a:rPr lang="en-IN" sz="1750" dirty="0"/>
              <a:t> in range(10)]</a:t>
            </a:r>
          </a:p>
          <a:p>
            <a:pPr algn="just" fontAlgn="base">
              <a:lnSpc>
                <a:spcPct val="150000"/>
              </a:lnSpc>
            </a:pPr>
            <a:r>
              <a:rPr lang="en-IN" sz="1750" dirty="0" smtClean="0"/>
              <a:t>for </a:t>
            </a:r>
            <a:r>
              <a:rPr lang="en-IN" sz="1750" dirty="0"/>
              <a:t>c in cons:</a:t>
            </a:r>
          </a:p>
          <a:p>
            <a:pPr algn="just" fontAlgn="base">
              <a:lnSpc>
                <a:spcPct val="150000"/>
              </a:lnSpc>
            </a:pPr>
            <a:r>
              <a:rPr lang="en-IN" sz="1750" dirty="0"/>
              <a:t>    </a:t>
            </a:r>
            <a:r>
              <a:rPr lang="en-IN" sz="1750" dirty="0" err="1"/>
              <a:t>c.setDaemon</a:t>
            </a:r>
            <a:r>
              <a:rPr lang="en-IN" sz="1750" dirty="0"/>
              <a:t>(True)</a:t>
            </a:r>
          </a:p>
          <a:p>
            <a:pPr algn="just" fontAlgn="base">
              <a:lnSpc>
                <a:spcPct val="150000"/>
              </a:lnSpc>
            </a:pPr>
            <a:r>
              <a:rPr lang="en-IN" sz="1750" dirty="0"/>
              <a:t>    </a:t>
            </a:r>
            <a:r>
              <a:rPr lang="en-IN" sz="1750" dirty="0" err="1"/>
              <a:t>c.start</a:t>
            </a:r>
            <a:r>
              <a:rPr lang="en-IN" sz="1750" dirty="0"/>
              <a:t>()</a:t>
            </a:r>
          </a:p>
          <a:p>
            <a:pPr algn="just" fontAlgn="base">
              <a:lnSpc>
                <a:spcPct val="150000"/>
              </a:lnSpc>
            </a:pPr>
            <a:r>
              <a:rPr lang="en-IN" sz="1750" dirty="0" smtClean="0"/>
              <a:t>producer</a:t>
            </a:r>
            <a:r>
              <a:rPr lang="en-IN" sz="1750" dirty="0"/>
              <a:t>()</a:t>
            </a:r>
          </a:p>
        </p:txBody>
      </p:sp>
    </p:spTree>
    <p:extLst>
      <p:ext uri="{BB962C8B-B14F-4D97-AF65-F5344CB8AC3E}">
        <p14:creationId xmlns:p14="http://schemas.microsoft.com/office/powerpoint/2010/main" val="928708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INTRODUCTION</a:t>
            </a:r>
            <a:endParaRPr lang="en-IN" dirty="0">
              <a:solidFill>
                <a:schemeClr val="tx1"/>
              </a:solidFill>
            </a:endParaRPr>
          </a:p>
        </p:txBody>
      </p:sp>
      <p:sp>
        <p:nvSpPr>
          <p:cNvPr id="3" name="Content Placeholder 2"/>
          <p:cNvSpPr>
            <a:spLocks noGrp="1"/>
          </p:cNvSpPr>
          <p:nvPr>
            <p:ph sz="quarter" idx="13"/>
          </p:nvPr>
        </p:nvSpPr>
        <p:spPr>
          <a:xfrm>
            <a:off x="913773" y="2367092"/>
            <a:ext cx="11106161" cy="4490908"/>
          </a:xfrm>
        </p:spPr>
        <p:txBody>
          <a:bodyPr/>
          <a:lstStyle/>
          <a:p>
            <a:pPr algn="just"/>
            <a:r>
              <a:rPr lang="en-US" dirty="0">
                <a:solidFill>
                  <a:schemeClr val="tx1"/>
                </a:solidFill>
                <a:latin typeface="Book Antiqua" panose="02040602050305030304" pitchFamily="18" charset="0"/>
              </a:rPr>
              <a:t>L</a:t>
            </a:r>
            <a:r>
              <a:rPr lang="en-US" dirty="0" smtClean="0">
                <a:solidFill>
                  <a:schemeClr val="tx1"/>
                </a:solidFill>
                <a:latin typeface="Book Antiqua" panose="02040602050305030304" pitchFamily="18" charset="0"/>
              </a:rPr>
              <a:t>inking together two or more computers to jointly solve a computational problem.</a:t>
            </a:r>
          </a:p>
          <a:p>
            <a:pPr algn="just"/>
            <a:r>
              <a:rPr lang="en-US" dirty="0" smtClean="0">
                <a:solidFill>
                  <a:schemeClr val="tx1"/>
                </a:solidFill>
                <a:latin typeface="Book Antiqua" panose="02040602050305030304" pitchFamily="18" charset="0"/>
              </a:rPr>
              <a:t>Affordable</a:t>
            </a:r>
            <a:r>
              <a:rPr lang="en-US" dirty="0">
                <a:solidFill>
                  <a:schemeClr val="tx1"/>
                </a:solidFill>
                <a:latin typeface="Book Antiqua" panose="02040602050305030304" pitchFamily="18" charset="0"/>
              </a:rPr>
              <a:t>, low-cost, commodity hardware (such as Pentium PCs), fast LAN such as </a:t>
            </a:r>
            <a:r>
              <a:rPr lang="en-US" dirty="0" err="1">
                <a:solidFill>
                  <a:schemeClr val="tx1"/>
                </a:solidFill>
                <a:latin typeface="Book Antiqua" panose="02040602050305030304" pitchFamily="18" charset="0"/>
              </a:rPr>
              <a:t>Myrinet</a:t>
            </a:r>
            <a:r>
              <a:rPr lang="en-US" dirty="0">
                <a:solidFill>
                  <a:schemeClr val="tx1"/>
                </a:solidFill>
                <a:latin typeface="Book Antiqua" panose="02040602050305030304" pitchFamily="18" charset="0"/>
              </a:rPr>
              <a:t>, and standard software components such as UNIX, MPI, and PVM parallel programming environments</a:t>
            </a:r>
            <a:r>
              <a:rPr lang="en-US" dirty="0" smtClean="0">
                <a:solidFill>
                  <a:schemeClr val="tx1"/>
                </a:solidFill>
                <a:latin typeface="Book Antiqua" panose="02040602050305030304" pitchFamily="18" charset="0"/>
              </a:rPr>
              <a:t>. </a:t>
            </a:r>
          </a:p>
          <a:p>
            <a:pPr algn="just"/>
            <a:r>
              <a:rPr lang="en-US" dirty="0">
                <a:solidFill>
                  <a:schemeClr val="tx1"/>
                </a:solidFill>
                <a:latin typeface="Book Antiqua" panose="02040602050305030304" pitchFamily="18" charset="0"/>
              </a:rPr>
              <a:t>Types of parallelism</a:t>
            </a:r>
          </a:p>
          <a:p>
            <a:pPr lvl="1" algn="just"/>
            <a:r>
              <a:rPr lang="en-US" sz="2000" dirty="0">
                <a:solidFill>
                  <a:schemeClr val="tx1"/>
                </a:solidFill>
                <a:latin typeface="Book Antiqua" panose="02040602050305030304" pitchFamily="18" charset="0"/>
              </a:rPr>
              <a:t>Implicit Parallelism - </a:t>
            </a:r>
            <a:r>
              <a:rPr lang="en-US" sz="2000" dirty="0" smtClean="0">
                <a:solidFill>
                  <a:schemeClr val="tx1"/>
                </a:solidFill>
                <a:latin typeface="Book Antiqua" panose="02040602050305030304" pitchFamily="18" charset="0"/>
              </a:rPr>
              <a:t>Parallel </a:t>
            </a:r>
            <a:r>
              <a:rPr lang="en-US" sz="2000" dirty="0">
                <a:solidFill>
                  <a:schemeClr val="tx1"/>
                </a:solidFill>
                <a:latin typeface="Book Antiqua" panose="02040602050305030304" pitchFamily="18" charset="0"/>
              </a:rPr>
              <a:t>languages and </a:t>
            </a:r>
            <a:r>
              <a:rPr lang="en-US" sz="2000" dirty="0" smtClean="0">
                <a:solidFill>
                  <a:schemeClr val="tx1"/>
                </a:solidFill>
                <a:latin typeface="Book Antiqua" panose="02040602050305030304" pitchFamily="18" charset="0"/>
              </a:rPr>
              <a:t>Parallelizing </a:t>
            </a:r>
            <a:r>
              <a:rPr lang="en-US" sz="2000" dirty="0">
                <a:solidFill>
                  <a:schemeClr val="tx1"/>
                </a:solidFill>
                <a:latin typeface="Book Antiqua" panose="02040602050305030304" pitchFamily="18" charset="0"/>
              </a:rPr>
              <a:t>compilers</a:t>
            </a:r>
          </a:p>
          <a:p>
            <a:pPr lvl="1" algn="just"/>
            <a:r>
              <a:rPr lang="en-US" sz="2000" dirty="0">
                <a:solidFill>
                  <a:schemeClr val="tx1"/>
                </a:solidFill>
                <a:latin typeface="Book Antiqua" panose="02040602050305030304" pitchFamily="18" charset="0"/>
              </a:rPr>
              <a:t>Explicit Parallelism - Programmer responsible for task decomposition, mapping tasks to processors, and the communication structure</a:t>
            </a:r>
          </a:p>
          <a:p>
            <a:pPr lvl="1" algn="just"/>
            <a:endParaRPr lang="en-US" dirty="0">
              <a:solidFill>
                <a:schemeClr val="tx1"/>
              </a:solidFill>
              <a:latin typeface="Book Antiqua" panose="02040602050305030304" pitchFamily="18" charset="0"/>
            </a:endParaRPr>
          </a:p>
          <a:p>
            <a:pPr algn="just"/>
            <a:endParaRPr lang="en-US" dirty="0">
              <a:solidFill>
                <a:schemeClr val="tx1"/>
              </a:solidFill>
              <a:latin typeface="Book Antiqua" panose="02040602050305030304" pitchFamily="18" charset="0"/>
            </a:endParaRPr>
          </a:p>
        </p:txBody>
      </p:sp>
    </p:spTree>
    <p:extLst>
      <p:ext uri="{BB962C8B-B14F-4D97-AF65-F5344CB8AC3E}">
        <p14:creationId xmlns:p14="http://schemas.microsoft.com/office/powerpoint/2010/main" val="1962278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1754" y="117984"/>
            <a:ext cx="7788377" cy="816455"/>
          </a:xfrm>
        </p:spPr>
        <p:txBody>
          <a:bodyPr>
            <a:normAutofit/>
          </a:bodyPr>
          <a:lstStyle/>
          <a:p>
            <a:r>
              <a:rPr lang="en-IN" dirty="0" smtClean="0">
                <a:solidFill>
                  <a:schemeClr val="tx1"/>
                </a:solidFill>
              </a:rPr>
              <a:t>DETECTING PARALLELISM</a:t>
            </a:r>
            <a:endParaRPr lang="en-IN" dirty="0">
              <a:solidFill>
                <a:schemeClr val="tx1"/>
              </a:solidFill>
            </a:endParaRPr>
          </a:p>
        </p:txBody>
      </p:sp>
      <p:pic>
        <p:nvPicPr>
          <p:cNvPr id="4" name="Content Placeholder 3"/>
          <p:cNvPicPr>
            <a:picLocks noGrp="1" noChangeAspect="1"/>
          </p:cNvPicPr>
          <p:nvPr>
            <p:ph sz="quarter" idx="13"/>
          </p:nvPr>
        </p:nvPicPr>
        <p:blipFill>
          <a:blip r:embed="rId2"/>
          <a:stretch>
            <a:fillRect/>
          </a:stretch>
        </p:blipFill>
        <p:spPr>
          <a:xfrm>
            <a:off x="3249051" y="838844"/>
            <a:ext cx="6838846" cy="6107648"/>
          </a:xfrm>
          <a:prstGeom prst="rect">
            <a:avLst/>
          </a:prstGeom>
        </p:spPr>
      </p:pic>
    </p:spTree>
    <p:extLst>
      <p:ext uri="{BB962C8B-B14F-4D97-AF65-F5344CB8AC3E}">
        <p14:creationId xmlns:p14="http://schemas.microsoft.com/office/powerpoint/2010/main" val="2049111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602636"/>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dirty="0"/>
          </a:p>
        </p:txBody>
      </p:sp>
      <p:sp>
        <p:nvSpPr>
          <p:cNvPr id="9" name="object 9"/>
          <p:cNvSpPr txBox="1"/>
          <p:nvPr/>
        </p:nvSpPr>
        <p:spPr>
          <a:xfrm>
            <a:off x="122557" y="71678"/>
            <a:ext cx="4695566" cy="394403"/>
          </a:xfrm>
          <a:prstGeom prst="rect">
            <a:avLst/>
          </a:prstGeom>
        </p:spPr>
        <p:txBody>
          <a:bodyPr vert="horz" wrap="square" lIns="0" tIns="0" rIns="0" bIns="0" rtlCol="0">
            <a:spAutoFit/>
          </a:bodyPr>
          <a:lstStyle/>
          <a:p>
            <a:pPr marL="15875"/>
            <a:r>
              <a:rPr lang="en-US" sz="2563" b="1" spc="13" dirty="0" smtClean="0">
                <a:solidFill>
                  <a:srgbClr val="010103"/>
                </a:solidFill>
                <a:latin typeface="Arial"/>
                <a:cs typeface="Arial"/>
              </a:rPr>
              <a:t>Introduction</a:t>
            </a:r>
            <a:endParaRPr sz="2563" dirty="0">
              <a:latin typeface="Arial"/>
              <a:cs typeface="Arial"/>
            </a:endParaRPr>
          </a:p>
        </p:txBody>
      </p:sp>
      <p:sp>
        <p:nvSpPr>
          <p:cNvPr id="27" name="object 20"/>
          <p:cNvSpPr/>
          <p:nvPr/>
        </p:nvSpPr>
        <p:spPr>
          <a:xfrm flipV="1">
            <a:off x="0" y="6638365"/>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dirty="0"/>
          </a:p>
        </p:txBody>
      </p:sp>
      <p:grpSp>
        <p:nvGrpSpPr>
          <p:cNvPr id="2" name="Group 27"/>
          <p:cNvGrpSpPr/>
          <p:nvPr/>
        </p:nvGrpSpPr>
        <p:grpSpPr>
          <a:xfrm>
            <a:off x="31953" y="685411"/>
            <a:ext cx="12105504" cy="5885723"/>
            <a:chOff x="152400" y="1228244"/>
            <a:chExt cx="9296400" cy="869562"/>
          </a:xfrm>
        </p:grpSpPr>
        <p:sp>
          <p:nvSpPr>
            <p:cNvPr id="29" name="Rectangle 28"/>
            <p:cNvSpPr/>
            <p:nvPr/>
          </p:nvSpPr>
          <p:spPr>
            <a:xfrm>
              <a:off x="152400" y="1228244"/>
              <a:ext cx="9296400" cy="869562"/>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dirty="0"/>
            </a:p>
          </p:txBody>
        </p:sp>
        <p:sp>
          <p:nvSpPr>
            <p:cNvPr id="30" name="object 12"/>
            <p:cNvSpPr txBox="1"/>
            <p:nvPr/>
          </p:nvSpPr>
          <p:spPr>
            <a:xfrm>
              <a:off x="261541" y="1262536"/>
              <a:ext cx="9071457" cy="358086"/>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A system is said to be parallel if it can support two or more actions executing simultaneously i.e.,  multiple actions are simultaneously executed in parallel systems.</a:t>
              </a:r>
            </a:p>
            <a:p>
              <a:pPr marL="285750" indent="-285750" algn="just" fontAlgn="base">
                <a:lnSpc>
                  <a:spcPct val="150000"/>
                </a:lnSpc>
                <a:buFont typeface="Arial" panose="020B0604020202020204" pitchFamily="34" charset="0"/>
                <a:buChar char="•"/>
              </a:pPr>
              <a:r>
                <a:rPr lang="en-IN" sz="1750" dirty="0"/>
                <a:t>The evolution of parallel processing, even if slow, gave rise to a considerable variety of programming paradigms.</a:t>
              </a:r>
            </a:p>
            <a:p>
              <a:pPr marL="285750" lvl="1" indent="-285750" algn="just" fontAlgn="base">
                <a:lnSpc>
                  <a:spcPct val="150000"/>
                </a:lnSpc>
                <a:buFont typeface="Arial" panose="020B0604020202020204" pitchFamily="34" charset="0"/>
                <a:buChar char="•"/>
              </a:pPr>
              <a:r>
                <a:rPr lang="en-IN" sz="1750" dirty="0" smtClean="0"/>
                <a:t>Parallelism Types:</a:t>
              </a:r>
            </a:p>
            <a:p>
              <a:pPr marL="742950" lvl="2" indent="-285750" algn="just" fontAlgn="base">
                <a:lnSpc>
                  <a:spcPct val="150000"/>
                </a:lnSpc>
                <a:buFont typeface="Arial" panose="020B0604020202020204" pitchFamily="34" charset="0"/>
                <a:buChar char="•"/>
              </a:pPr>
              <a:r>
                <a:rPr lang="en-IN" sz="1750" dirty="0" smtClean="0"/>
                <a:t>Explicit Parallelism</a:t>
              </a:r>
            </a:p>
            <a:p>
              <a:pPr marL="742950" lvl="2" indent="-285750" algn="just" fontAlgn="base">
                <a:lnSpc>
                  <a:spcPct val="150000"/>
                </a:lnSpc>
                <a:buFont typeface="Arial" panose="020B0604020202020204" pitchFamily="34" charset="0"/>
                <a:buChar char="•"/>
              </a:pPr>
              <a:r>
                <a:rPr lang="en-IN" sz="1750" dirty="0" smtClean="0"/>
                <a:t>Implicit Parallelism</a:t>
              </a:r>
              <a:endParaRPr lang="en-US" sz="1750" dirty="0" smtClean="0"/>
            </a:p>
          </p:txBody>
        </p:sp>
      </p:grpSp>
      <p:pic>
        <p:nvPicPr>
          <p:cNvPr id="4" name="Picture 3"/>
          <p:cNvPicPr>
            <a:picLocks noChangeAspect="1"/>
          </p:cNvPicPr>
          <p:nvPr/>
        </p:nvPicPr>
        <p:blipFill>
          <a:blip r:embed="rId3"/>
          <a:stretch>
            <a:fillRect/>
          </a:stretch>
        </p:blipFill>
        <p:spPr>
          <a:xfrm>
            <a:off x="786657" y="4775106"/>
            <a:ext cx="3905250" cy="1514475"/>
          </a:xfrm>
          <a:prstGeom prst="rect">
            <a:avLst/>
          </a:prstGeom>
        </p:spPr>
      </p:pic>
      <p:pic>
        <p:nvPicPr>
          <p:cNvPr id="6" name="Picture 5"/>
          <p:cNvPicPr>
            <a:picLocks noChangeAspect="1"/>
          </p:cNvPicPr>
          <p:nvPr/>
        </p:nvPicPr>
        <p:blipFill>
          <a:blip r:embed="rId4"/>
          <a:stretch>
            <a:fillRect/>
          </a:stretch>
        </p:blipFill>
        <p:spPr>
          <a:xfrm>
            <a:off x="7156355" y="3084418"/>
            <a:ext cx="4333875" cy="3381375"/>
          </a:xfrm>
          <a:prstGeom prst="rect">
            <a:avLst/>
          </a:prstGeom>
        </p:spPr>
      </p:pic>
      <p:sp>
        <p:nvSpPr>
          <p:cNvPr id="7" name="TextBox 6"/>
          <p:cNvSpPr txBox="1"/>
          <p:nvPr/>
        </p:nvSpPr>
        <p:spPr>
          <a:xfrm>
            <a:off x="1210235" y="4061012"/>
            <a:ext cx="3361765" cy="369332"/>
          </a:xfrm>
          <a:prstGeom prst="rect">
            <a:avLst/>
          </a:prstGeom>
          <a:noFill/>
        </p:spPr>
        <p:txBody>
          <a:bodyPr wrap="square" rtlCol="0">
            <a:spAutoFit/>
          </a:bodyPr>
          <a:lstStyle/>
          <a:p>
            <a:r>
              <a:rPr lang="en-IN" b="1" dirty="0" smtClean="0"/>
              <a:t>Shared memory Architecture</a:t>
            </a:r>
            <a:endParaRPr lang="en-IN" b="1" dirty="0"/>
          </a:p>
        </p:txBody>
      </p:sp>
      <p:sp>
        <p:nvSpPr>
          <p:cNvPr id="12" name="TextBox 11"/>
          <p:cNvSpPr txBox="1"/>
          <p:nvPr/>
        </p:nvSpPr>
        <p:spPr>
          <a:xfrm>
            <a:off x="7749988" y="2489033"/>
            <a:ext cx="3361765" cy="369332"/>
          </a:xfrm>
          <a:prstGeom prst="rect">
            <a:avLst/>
          </a:prstGeom>
          <a:noFill/>
        </p:spPr>
        <p:txBody>
          <a:bodyPr wrap="square" rtlCol="0">
            <a:spAutoFit/>
          </a:bodyPr>
          <a:lstStyle/>
          <a:p>
            <a:r>
              <a:rPr lang="en-IN" b="1" dirty="0" smtClean="0"/>
              <a:t>Message Passing Architecture</a:t>
            </a:r>
            <a:endParaRPr lang="en-IN" b="1" dirty="0"/>
          </a:p>
        </p:txBody>
      </p:sp>
    </p:spTree>
    <p:extLst>
      <p:ext uri="{BB962C8B-B14F-4D97-AF65-F5344CB8AC3E}">
        <p14:creationId xmlns:p14="http://schemas.microsoft.com/office/powerpoint/2010/main" val="2618712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a:cs typeface="Arial"/>
              </a:rPr>
              <a:t>Explicit parallelism</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2785955"/>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Explicit </a:t>
            </a:r>
            <a:r>
              <a:rPr lang="en-IN" sz="1750" dirty="0" smtClean="0"/>
              <a:t>Parallelism</a:t>
            </a:r>
            <a:r>
              <a:rPr lang="en-IN" sz="1750" dirty="0"/>
              <a:t> </a:t>
            </a:r>
            <a:r>
              <a:rPr lang="en-IN" sz="1750" dirty="0" smtClean="0"/>
              <a:t> is </a:t>
            </a:r>
            <a:r>
              <a:rPr lang="en-IN" sz="1750" dirty="0"/>
              <a:t>characterized by the presence of explicit constructs in the programming language, aimed at describing (to a certain degree of detail) the way in which the parallel computation will take place. </a:t>
            </a:r>
            <a:endParaRPr lang="en-IN" sz="1750" dirty="0" smtClean="0"/>
          </a:p>
          <a:p>
            <a:pPr marL="285750" indent="-285750" algn="just" fontAlgn="base">
              <a:lnSpc>
                <a:spcPct val="150000"/>
              </a:lnSpc>
              <a:buFont typeface="Arial" panose="020B0604020202020204" pitchFamily="34" charset="0"/>
              <a:buChar char="•"/>
            </a:pPr>
            <a:r>
              <a:rPr lang="en-IN" sz="1750" dirty="0" smtClean="0"/>
              <a:t>A </a:t>
            </a:r>
            <a:r>
              <a:rPr lang="en-IN" sz="1750" dirty="0"/>
              <a:t>wide range of solutions exists within this framework. One extreme is represented by the ``ancient'' use of basic, low level mechanisms to deal with parallelism--like fork/join primitives, semaphores, </a:t>
            </a:r>
            <a:r>
              <a:rPr lang="en-IN" sz="1750" dirty="0" err="1"/>
              <a:t>etc</a:t>
            </a:r>
            <a:r>
              <a:rPr lang="en-IN" sz="1750" dirty="0"/>
              <a:t>--eventually added to existing programming languages. Although this allows the highest degree of flexibility (any form of parallel control can be implemented in terms of the basic low level </a:t>
            </a:r>
            <a:r>
              <a:rPr lang="en-IN" sz="1750" dirty="0" smtClean="0"/>
              <a:t>primitives gif</a:t>
            </a:r>
            <a:r>
              <a:rPr lang="en-IN" sz="1750" dirty="0"/>
              <a:t>), it leaves the additional layer of complexity completely on the shoulders of the programmer, making his task extremely complicate.</a:t>
            </a:r>
            <a:endParaRPr lang="en-IN" sz="1750" dirty="0" smtClean="0"/>
          </a:p>
        </p:txBody>
      </p:sp>
    </p:spTree>
    <p:extLst>
      <p:ext uri="{BB962C8B-B14F-4D97-AF65-F5344CB8AC3E}">
        <p14:creationId xmlns:p14="http://schemas.microsoft.com/office/powerpoint/2010/main" val="3725105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4" y="59054"/>
            <a:ext cx="8274059"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a:cs typeface="Arial"/>
              </a:rPr>
              <a:t>Implicit Parallelism</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8" name="object 12"/>
          <p:cNvSpPr txBox="1"/>
          <p:nvPr/>
        </p:nvSpPr>
        <p:spPr>
          <a:xfrm>
            <a:off x="189705" y="625866"/>
            <a:ext cx="11812590" cy="5251438"/>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smtClean="0"/>
              <a:t>Allows </a:t>
            </a:r>
            <a:r>
              <a:rPr lang="en-IN" sz="1750" dirty="0"/>
              <a:t>programmers to write their programs without any concern about the exploitation of parallelism. Exploitation of parallelism is instead automatically performed by the compiler and/or the runtime system. In this way the parallelism is transparent to the programmer </a:t>
            </a:r>
            <a:r>
              <a:rPr lang="en-IN" sz="1750" dirty="0" smtClean="0"/>
              <a:t>maintaining </a:t>
            </a:r>
            <a:r>
              <a:rPr lang="en-IN" sz="1750" dirty="0"/>
              <a:t>the complexity of software development at the same level of standard sequential programming.</a:t>
            </a:r>
          </a:p>
          <a:p>
            <a:pPr marL="285750" indent="-285750" algn="just" fontAlgn="base">
              <a:lnSpc>
                <a:spcPct val="150000"/>
              </a:lnSpc>
              <a:buFont typeface="Arial" panose="020B0604020202020204" pitchFamily="34" charset="0"/>
              <a:buChar char="•"/>
            </a:pPr>
            <a:r>
              <a:rPr lang="en-IN" sz="1750" dirty="0"/>
              <a:t>Extracting parallelism implicitly is not an easy task. For imperative programming </a:t>
            </a:r>
            <a:r>
              <a:rPr lang="en-IN" sz="1750" dirty="0" smtClean="0"/>
              <a:t>languages, </a:t>
            </a:r>
            <a:r>
              <a:rPr lang="en-IN" sz="1750" dirty="0"/>
              <a:t>the complexity of the problem is almost prohibitively and allows positive results only for restricted sets of applications (e.g., applications which perform intensive operations on </a:t>
            </a:r>
            <a:r>
              <a:rPr lang="en-IN" sz="1750" dirty="0" smtClean="0"/>
              <a:t>arrays</a:t>
            </a:r>
            <a:r>
              <a:rPr lang="en-IN" sz="1750" dirty="0"/>
              <a:t>.</a:t>
            </a:r>
          </a:p>
          <a:p>
            <a:pPr marL="285750" indent="-285750" algn="just" fontAlgn="base">
              <a:lnSpc>
                <a:spcPct val="150000"/>
              </a:lnSpc>
              <a:buFont typeface="Arial" panose="020B0604020202020204" pitchFamily="34" charset="0"/>
              <a:buChar char="•"/>
            </a:pPr>
            <a:r>
              <a:rPr lang="en-IN" sz="1750" dirty="0" smtClean="0"/>
              <a:t>Declarative </a:t>
            </a:r>
            <a:r>
              <a:rPr lang="en-IN" sz="1750" dirty="0"/>
              <a:t>Programming languages, and in particular Functional and Logic languages, are characterized by a very high level of abstraction, allowing the programmer to focus on what the problem is and leaving implicit many details of how the problem should be solved. </a:t>
            </a:r>
            <a:endParaRPr lang="en-IN" sz="1750" dirty="0" smtClean="0"/>
          </a:p>
          <a:p>
            <a:pPr marL="285750" indent="-285750" algn="just" fontAlgn="base">
              <a:lnSpc>
                <a:spcPct val="150000"/>
              </a:lnSpc>
              <a:buFont typeface="Arial" panose="020B0604020202020204" pitchFamily="34" charset="0"/>
              <a:buChar char="•"/>
            </a:pPr>
            <a:r>
              <a:rPr lang="en-IN" sz="1750" dirty="0" smtClean="0"/>
              <a:t>Declarative </a:t>
            </a:r>
            <a:r>
              <a:rPr lang="en-IN" sz="1750" dirty="0"/>
              <a:t>languages have opened new doors to automatic exploitation of parallelism. Their focusing on a high level description of the problem and their mathematical nature turned into positive properties for implicit exploitation of parallelism.</a:t>
            </a:r>
            <a:endParaRPr lang="en-IN" sz="1750" dirty="0" smtClean="0"/>
          </a:p>
        </p:txBody>
      </p:sp>
    </p:spTree>
    <p:extLst>
      <p:ext uri="{BB962C8B-B14F-4D97-AF65-F5344CB8AC3E}">
        <p14:creationId xmlns:p14="http://schemas.microsoft.com/office/powerpoint/2010/main" val="3213292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a:cs typeface="Arial"/>
              </a:rPr>
              <a:t>Methods for parallelism</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697495" cy="3635611"/>
          </a:xfrm>
          <a:prstGeom prst="rect">
            <a:avLst/>
          </a:prstGeom>
        </p:spPr>
        <p:txBody>
          <a:bodyPr vert="horz" wrap="square" lIns="0" tIns="0" rIns="0" bIns="0" numCol="1" rtlCol="0">
            <a:spAutoFit/>
          </a:bodyPr>
          <a:lstStyle/>
          <a:p>
            <a:pPr algn="just" fontAlgn="base">
              <a:lnSpc>
                <a:spcPct val="150000"/>
              </a:lnSpc>
            </a:pPr>
            <a:r>
              <a:rPr lang="en-IN" sz="1750" dirty="0"/>
              <a:t>There are many methods of programming parallel computers. Two of the most common are message passing and data parallel. </a:t>
            </a:r>
          </a:p>
          <a:p>
            <a:pPr marL="342900" indent="-342900" algn="just" fontAlgn="base">
              <a:lnSpc>
                <a:spcPct val="150000"/>
              </a:lnSpc>
              <a:buFont typeface="+mj-lt"/>
              <a:buAutoNum type="arabicPeriod"/>
            </a:pPr>
            <a:r>
              <a:rPr lang="en-IN" sz="1750" dirty="0"/>
              <a:t>Message Passing - the user makes calls to libraries to explicitly share information between processors. </a:t>
            </a:r>
            <a:endParaRPr lang="en-IN" sz="1750" dirty="0" smtClean="0"/>
          </a:p>
          <a:p>
            <a:pPr marL="342900" indent="-342900" algn="just" fontAlgn="base">
              <a:lnSpc>
                <a:spcPct val="150000"/>
              </a:lnSpc>
              <a:buFont typeface="+mj-lt"/>
              <a:buAutoNum type="arabicPeriod"/>
            </a:pPr>
            <a:r>
              <a:rPr lang="en-IN" sz="1750" dirty="0" smtClean="0"/>
              <a:t>Data </a:t>
            </a:r>
            <a:r>
              <a:rPr lang="en-IN" sz="1750" dirty="0"/>
              <a:t>Parallel - data partitioning determines parallelism </a:t>
            </a:r>
            <a:endParaRPr lang="en-IN" sz="1750" dirty="0" smtClean="0"/>
          </a:p>
          <a:p>
            <a:pPr marL="342900" indent="-342900" algn="just" fontAlgn="base">
              <a:lnSpc>
                <a:spcPct val="150000"/>
              </a:lnSpc>
              <a:buFont typeface="+mj-lt"/>
              <a:buAutoNum type="arabicPeriod"/>
            </a:pPr>
            <a:r>
              <a:rPr lang="en-IN" sz="1750" dirty="0" smtClean="0"/>
              <a:t>Shared </a:t>
            </a:r>
            <a:r>
              <a:rPr lang="en-IN" sz="1750" dirty="0"/>
              <a:t>Memory - multiple processes sharing common memory space </a:t>
            </a:r>
          </a:p>
          <a:p>
            <a:pPr marL="342900" indent="-342900" algn="just" fontAlgn="base">
              <a:lnSpc>
                <a:spcPct val="150000"/>
              </a:lnSpc>
              <a:buFont typeface="+mj-lt"/>
              <a:buAutoNum type="arabicPeriod"/>
            </a:pPr>
            <a:r>
              <a:rPr lang="en-IN" sz="1750" dirty="0"/>
              <a:t>Remote Memory Operation - set of processes in which a process can access the memory of another process without its participation </a:t>
            </a:r>
          </a:p>
          <a:p>
            <a:pPr marL="342900" indent="-342900" algn="just" fontAlgn="base">
              <a:lnSpc>
                <a:spcPct val="150000"/>
              </a:lnSpc>
              <a:buFont typeface="+mj-lt"/>
              <a:buAutoNum type="arabicPeriod"/>
            </a:pPr>
            <a:r>
              <a:rPr lang="en-IN" sz="1750" dirty="0"/>
              <a:t>Threads - a single process having multiple (concurrent) execution paths </a:t>
            </a:r>
          </a:p>
          <a:p>
            <a:pPr marL="342900" indent="-342900" algn="just" fontAlgn="base">
              <a:lnSpc>
                <a:spcPct val="150000"/>
              </a:lnSpc>
              <a:buFont typeface="+mj-lt"/>
              <a:buAutoNum type="arabicPeriod"/>
            </a:pPr>
            <a:r>
              <a:rPr lang="en-IN" sz="1750" dirty="0"/>
              <a:t>Combined Models - composed of two or more of the above. </a:t>
            </a:r>
          </a:p>
          <a:p>
            <a:pPr algn="just" fontAlgn="base">
              <a:lnSpc>
                <a:spcPct val="150000"/>
              </a:lnSpc>
            </a:pPr>
            <a:endParaRPr lang="en-IN" sz="1750" b="1" dirty="0"/>
          </a:p>
        </p:txBody>
      </p:sp>
    </p:spTree>
    <p:extLst>
      <p:ext uri="{BB962C8B-B14F-4D97-AF65-F5344CB8AC3E}">
        <p14:creationId xmlns:p14="http://schemas.microsoft.com/office/powerpoint/2010/main" val="14026278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3535</TotalTime>
  <Words>2849</Words>
  <Application>Microsoft Office PowerPoint</Application>
  <PresentationFormat>Widescreen</PresentationFormat>
  <Paragraphs>393</Paragraphs>
  <Slides>31</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Book Antiqua</vt:lpstr>
      <vt:lpstr>Calibri</vt:lpstr>
      <vt:lpstr>Garamond</vt:lpstr>
      <vt:lpstr>Times New Roman</vt:lpstr>
      <vt:lpstr>Organic</vt:lpstr>
      <vt:lpstr>SRM Institute of Science and Technology   Advanced Programming Practice-18CSC207J  Unit 3 - PARALLEL &amp; CONCURRENT PROGRAMMING PARADIGM</vt:lpstr>
      <vt:lpstr>TOPICS – Parallel programming</vt:lpstr>
      <vt:lpstr>TOPICS – Concurrent Programming</vt:lpstr>
      <vt:lpstr>INTRODUCTION</vt:lpstr>
      <vt:lpstr>DETECTING PARALLELISM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PROGRAMMING PARADIGM</dc:title>
  <dc:creator>Niveditha Sathiyamoorthy</dc:creator>
  <cp:lastModifiedBy>Niveditha Sathiyamoorthy</cp:lastModifiedBy>
  <cp:revision>7</cp:revision>
  <dcterms:created xsi:type="dcterms:W3CDTF">2020-02-03T23:16:57Z</dcterms:created>
  <dcterms:modified xsi:type="dcterms:W3CDTF">2020-03-24T01:21:11Z</dcterms:modified>
</cp:coreProperties>
</file>