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1C23F-A392-4261-A7AC-C8A94F8770E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3793F-3BFC-4A90-B697-7B60054BC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99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46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1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48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78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12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04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11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82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7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8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9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4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6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6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2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4A3-DFEA-4C0C-BDB2-9C6927A9A74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7E82-28A7-4793-8C9B-0CE36BC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6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88684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Programming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Practice-18CSC207J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Dependent type Programming Paradigm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Existential Quantifiers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62"/>
            <a:ext cx="12105504" cy="5979174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48516" y="1268442"/>
              <a:ext cx="9214355" cy="11107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IN" dirty="0"/>
            </a:p>
            <a:p>
              <a:pPr algn="just" fontAlgn="base">
                <a:lnSpc>
                  <a:spcPct val="150000"/>
                </a:lnSpc>
              </a:pPr>
              <a:endParaRPr lang="en-IN" sz="1600" dirty="0" smtClean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56" y="512845"/>
            <a:ext cx="6703079" cy="56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62"/>
            <a:ext cx="12105504" cy="5979174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48516" y="1268442"/>
              <a:ext cx="9214355" cy="800425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1. All birds fly.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In this question the predicate is "fly(bird)."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And since there are all birds who fly so it will be represented as follows.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              ∀x bird(x) →fly(x).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 smtClean="0"/>
                <a:t>2</a:t>
              </a:r>
              <a:r>
                <a:rPr lang="en-IN" sz="1750" dirty="0"/>
                <a:t>. Every man respects his parent.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In this question, the predicate is "respect(x, y)," where x=man, and y= parent.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Since there is every man so will use ∀, and it will be represented as follows: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              ∀x man(x) → respects (x, parent).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 smtClean="0"/>
                <a:t>3</a:t>
              </a:r>
              <a:r>
                <a:rPr lang="en-IN" sz="1750" dirty="0"/>
                <a:t>. Some boys play cricket.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In this question, the predicate is "play(x, y)," where x= boys, and y= game. Since there are some boys so we will use ∃, and it will be represented as: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              ∃x boys(x) → play(x, </a:t>
              </a:r>
              <a:r>
                <a:rPr lang="en-IN" sz="1750"/>
                <a:t>cricket</a:t>
              </a:r>
              <a:r>
                <a:rPr lang="en-IN" sz="1750" smtClean="0"/>
                <a:t>).</a:t>
              </a:r>
              <a:endParaRPr lang="en-IN" sz="175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9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Logic Quantifier: for all, there exists</a:t>
            </a:r>
          </a:p>
          <a:p>
            <a:r>
              <a:rPr lang="en-IN" dirty="0" smtClean="0"/>
              <a:t>Dependent functions, dependent pairs</a:t>
            </a:r>
          </a:p>
          <a:p>
            <a:r>
              <a:rPr lang="en-IN" dirty="0" smtClean="0"/>
              <a:t>Relation between data and its computation </a:t>
            </a:r>
          </a:p>
          <a:p>
            <a:r>
              <a:rPr lang="en-IN" dirty="0" smtClean="0"/>
              <a:t>Other Lang: Idris, </a:t>
            </a:r>
            <a:r>
              <a:rPr lang="en-IN" dirty="0" err="1" smtClean="0"/>
              <a:t>Agda</a:t>
            </a:r>
            <a:r>
              <a:rPr lang="en-IN" dirty="0" smtClean="0"/>
              <a:t>, Coq</a:t>
            </a:r>
          </a:p>
          <a:p>
            <a:r>
              <a:rPr lang="en-IN" dirty="0" smtClean="0"/>
              <a:t>Demo: Dependent type Programming in Python</a:t>
            </a:r>
          </a:p>
        </p:txBody>
      </p:sp>
    </p:spTree>
    <p:extLst>
      <p:ext uri="{BB962C8B-B14F-4D97-AF65-F5344CB8AC3E}">
        <p14:creationId xmlns:p14="http://schemas.microsoft.com/office/powerpoint/2010/main" val="365133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Introduction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62"/>
            <a:ext cx="12105504" cy="6100835"/>
            <a:chOff x="127862" y="1268442"/>
            <a:chExt cx="9296400" cy="863469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857598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IN" sz="1750" b="1" dirty="0"/>
                <a:t>A constant problem: 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Writing a correct computer program is </a:t>
              </a:r>
              <a:r>
                <a:rPr lang="en-IN" sz="1750" dirty="0" smtClean="0"/>
                <a:t>hard and  proving </a:t>
              </a:r>
              <a:r>
                <a:rPr lang="en-IN" sz="1750" dirty="0"/>
                <a:t>that a program is correct is even harder 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Dependent Types allow us to write programs and know they are correct before running them</a:t>
              </a:r>
              <a:r>
                <a:rPr lang="en-IN" sz="1750" dirty="0" smtClean="0"/>
                <a:t>.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 dependent types: you can specify types that can check the value of your variables at compile </a:t>
              </a:r>
              <a:r>
                <a:rPr lang="en-IN" sz="1750" dirty="0" smtClean="0"/>
                <a:t>time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 smtClean="0"/>
                <a:t>Example: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Here is how you can declare a Vector that contains the values 1, 2, 3 </a:t>
              </a:r>
              <a:r>
                <a:rPr lang="en-IN" sz="1750" dirty="0" smtClean="0"/>
                <a:t>:</a:t>
              </a: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 smtClean="0"/>
                <a:t>	</a:t>
              </a:r>
              <a:r>
                <a:rPr lang="en-IN" sz="1750" dirty="0" err="1" smtClean="0"/>
                <a:t>val</a:t>
              </a:r>
              <a:r>
                <a:rPr lang="en-IN" sz="1750" dirty="0" smtClean="0"/>
                <a:t> </a:t>
              </a:r>
              <a:r>
                <a:rPr lang="en-IN" sz="1750" dirty="0"/>
                <a:t>l1 = 1 :#: 2 :#: 3 :#: </a:t>
              </a:r>
              <a:r>
                <a:rPr lang="en-IN" sz="1750" dirty="0" err="1" smtClean="0"/>
                <a:t>Vnil</a:t>
              </a: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This creates a variable l1 who’s type signature specifies not only that it’s a Vector that contains </a:t>
              </a:r>
              <a:r>
                <a:rPr lang="en-IN" sz="1750" dirty="0" err="1"/>
                <a:t>Ints</a:t>
              </a:r>
              <a:r>
                <a:rPr lang="en-IN" sz="1750" dirty="0"/>
                <a:t>, but also that it is a Vector of length 3. The compiler can use this information to catch errors. Let’s use the </a:t>
              </a:r>
              <a:r>
                <a:rPr lang="en-IN" sz="1750" dirty="0" err="1"/>
                <a:t>vAdd</a:t>
              </a:r>
              <a:r>
                <a:rPr lang="en-IN" sz="1750" dirty="0"/>
                <a:t> method in Vector to perform a pairwise addition between two Vectors</a:t>
              </a:r>
              <a:r>
                <a:rPr lang="en-IN" sz="1750" dirty="0" smtClean="0"/>
                <a:t>: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nn-NO" sz="1750" dirty="0"/>
                <a:t>val l1 = 1 :#: 2 :#: 3 :#: VNil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nn-NO" sz="1750" dirty="0"/>
                <a:t>val l2 = 1 :#: 2 :#: 3 :#: VNil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nn-NO" sz="1750" dirty="0"/>
                <a:t> </a:t>
              </a:r>
              <a:r>
                <a:rPr lang="nn-NO" sz="1750" dirty="0" smtClean="0"/>
                <a:t>val </a:t>
              </a:r>
              <a:r>
                <a:rPr lang="nn-NO" sz="1750" dirty="0"/>
                <a:t>l3 = l1 vAdd l2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nn-NO" sz="1750" dirty="0"/>
                <a:t> </a:t>
              </a:r>
              <a:r>
                <a:rPr lang="nn-NO" sz="1750" dirty="0" smtClean="0"/>
                <a:t>// </a:t>
              </a:r>
              <a:r>
                <a:rPr lang="nn-NO" sz="1750" dirty="0"/>
                <a:t>Result: l3 = 2 :#: 4 :#: 6 :#: VNil</a:t>
              </a:r>
              <a:endParaRPr lang="en-IN" sz="17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Introduction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62"/>
            <a:ext cx="12105504" cy="5979174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800424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The example above works fine because the type system knows both Vectors have length 3. However, if we tried to </a:t>
              </a:r>
              <a:r>
                <a:rPr lang="en-IN" sz="1750" dirty="0" err="1"/>
                <a:t>vAdd</a:t>
              </a:r>
              <a:r>
                <a:rPr lang="en-IN" sz="1750" dirty="0"/>
                <a:t> two Vectors of different lengths, we’d get an error at compile time instead of having to wait until run time</a:t>
              </a:r>
              <a:r>
                <a:rPr lang="en-IN" sz="1750" dirty="0" smtClean="0"/>
                <a:t>!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lvl="1" algn="just" fontAlgn="base">
                <a:lnSpc>
                  <a:spcPct val="150000"/>
                </a:lnSpc>
              </a:pPr>
              <a:r>
                <a:rPr lang="en-IN" sz="1750" dirty="0" err="1"/>
                <a:t>val</a:t>
              </a:r>
              <a:r>
                <a:rPr lang="en-IN" sz="1750" dirty="0"/>
                <a:t> l1 = 1 :#: 2 :#: 3 :#: </a:t>
              </a:r>
              <a:r>
                <a:rPr lang="en-IN" sz="1750" dirty="0" err="1"/>
                <a:t>VNil</a:t>
              </a:r>
              <a:endParaRPr lang="en-IN" sz="1750" dirty="0"/>
            </a:p>
            <a:p>
              <a:pPr lvl="1" algn="just" fontAlgn="base">
                <a:lnSpc>
                  <a:spcPct val="150000"/>
                </a:lnSpc>
              </a:pPr>
              <a:r>
                <a:rPr lang="en-IN" sz="1750" dirty="0" err="1"/>
                <a:t>val</a:t>
              </a:r>
              <a:r>
                <a:rPr lang="en-IN" sz="1750" dirty="0"/>
                <a:t> l2 = 1 :#: 2 :#: </a:t>
              </a:r>
              <a:r>
                <a:rPr lang="en-IN" sz="1750" dirty="0" err="1"/>
                <a:t>VNil</a:t>
              </a:r>
              <a:endParaRPr lang="en-IN" sz="1750" dirty="0"/>
            </a:p>
            <a:p>
              <a:pPr lvl="1" algn="just" fontAlgn="base">
                <a:lnSpc>
                  <a:spcPct val="150000"/>
                </a:lnSpc>
              </a:pPr>
              <a:r>
                <a:rPr lang="en-IN" sz="1750" dirty="0"/>
                <a:t> </a:t>
              </a:r>
            </a:p>
            <a:p>
              <a:pPr lvl="1" algn="just" fontAlgn="base">
                <a:lnSpc>
                  <a:spcPct val="150000"/>
                </a:lnSpc>
              </a:pPr>
              <a:r>
                <a:rPr lang="en-IN" sz="1750" dirty="0" err="1"/>
                <a:t>val</a:t>
              </a:r>
              <a:r>
                <a:rPr lang="en-IN" sz="1750" dirty="0"/>
                <a:t> l3 = l1 </a:t>
              </a:r>
              <a:r>
                <a:rPr lang="en-IN" sz="1750" dirty="0" err="1"/>
                <a:t>vAdd</a:t>
              </a:r>
              <a:r>
                <a:rPr lang="en-IN" sz="1750" dirty="0"/>
                <a:t> l2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 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// Result: a *compile* error because you can't pairwise add vectors 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// of different lengths</a:t>
              </a:r>
              <a:r>
                <a:rPr lang="en-IN" sz="1750" dirty="0" smtClean="0"/>
                <a:t>!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 smtClean="0"/>
                <a:t>Note: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You can express almost anything with dependent types. A factorial function which only accepts natural numbers, a login function which doesn't accept empty strings, a </a:t>
              </a:r>
              <a:r>
                <a:rPr lang="en-IN" sz="1750" dirty="0" smtClean="0"/>
                <a:t>remove Last </a:t>
              </a:r>
              <a:r>
                <a:rPr lang="en-IN" sz="1750" dirty="0"/>
                <a:t>function which only accepts non-empty arrays. And all this is checked before you run the program.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4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Introduction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62"/>
            <a:ext cx="12105504" cy="6100835"/>
            <a:chOff x="127862" y="1268442"/>
            <a:chExt cx="9296400" cy="863469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857598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A function has dependent type if the type of a function's result depends on the VALUE of its argument; this is not the same thing as a </a:t>
              </a:r>
              <a:r>
                <a:rPr lang="en-IN" sz="1750" dirty="0" err="1"/>
                <a:t>ParameterizedType</a:t>
              </a:r>
              <a:r>
                <a:rPr lang="en-IN" sz="1750" dirty="0"/>
                <a:t>. The second order lambda calculus possesses functions with dependent types. </a:t>
              </a: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/>
                <a:t>What does it mean to be “correct”? 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 Depends on the application domain, but could mean one or more of: 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Functionally correct (e.g. arithmetic operations on a CPU)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 smtClean="0"/>
                <a:t>Resource </a:t>
              </a:r>
              <a:r>
                <a:rPr lang="en-IN" sz="1750" dirty="0"/>
                <a:t>safe (e.g. runs within memory bounds, no memory leaks, no accessing unallocated memory, no deadlock. . . ) 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Secure (e.g. not allowing access to another user’s data</a:t>
              </a:r>
              <a:r>
                <a:rPr lang="en-IN" sz="1750" dirty="0" smtClean="0"/>
                <a:t>)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What is type?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 smtClean="0"/>
                <a:t>In </a:t>
              </a:r>
              <a:r>
                <a:rPr lang="en-IN" sz="1750" dirty="0"/>
                <a:t>programming, types are a means of classifying values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 err="1"/>
                <a:t>Exp</a:t>
              </a:r>
              <a:r>
                <a:rPr lang="en-IN" sz="1750" dirty="0"/>
                <a:t>:  values 94, "thing", and [1,2,3,4,5]   classified as an integer, a string, and a list of integers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For a machine, types describe how bit patterns in memory are to be interpreted.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For a compiler or interpreter, types help ensure that bit patterns are interpreted consistently when a program runs.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For a programmer, types help name and organize concepts, aiding documentation and supporting interactive editing environments</a:t>
              </a:r>
              <a:r>
                <a:rPr lang="en-IN" sz="1750" dirty="0" smtClean="0"/>
                <a:t>.</a:t>
              </a:r>
              <a:endParaRPr lang="en-IN" sz="17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Introduction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62"/>
            <a:ext cx="12105504" cy="5979174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279958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In computer science and logic, a dependent type is a type whose definition depends on a value.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 It is an overlapping feature of type theory and type systems.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Used to encode logic's quantifiers like "for all" and "there exists". 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Dependent types may help reduce bugs by enabling the programmer to assign types that further restrain the set of possible implementations.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8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Quantifiers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61"/>
            <a:ext cx="12105504" cy="5979174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bject 12"/>
                <p:cNvSpPr txBox="1"/>
                <p:nvPr/>
              </p:nvSpPr>
              <p:spPr>
                <a:xfrm>
                  <a:off x="148516" y="1268442"/>
                  <a:ext cx="9214355" cy="841807"/>
                </a:xfrm>
                <a:prstGeom prst="rect">
                  <a:avLst/>
                </a:prstGeom>
              </p:spPr>
              <p:txBody>
                <a:bodyPr vert="horz" wrap="square" lIns="0" tIns="0" rIns="0" bIns="0" numCol="1" rtlCol="0">
                  <a:spAutoFit/>
                </a:bodyPr>
                <a:lstStyle/>
                <a:p>
                  <a:pPr algn="just" fontAlgn="base">
                    <a:lnSpc>
                      <a:spcPct val="150000"/>
                    </a:lnSpc>
                  </a:pPr>
                  <a:r>
                    <a:rPr lang="en-IN" sz="1600" dirty="0" smtClean="0"/>
                    <a:t>A predicate becomes a proposition when we assign it fixed values</a:t>
                  </a:r>
                  <a:r>
                    <a:rPr lang="en-IN" sz="1600" dirty="0"/>
                    <a:t>. However, another way to make a predicate into </a:t>
                  </a:r>
                  <a:r>
                    <a:rPr lang="en-IN" sz="1600" dirty="0" smtClean="0"/>
                    <a:t>a proposition </a:t>
                  </a:r>
                  <a:r>
                    <a:rPr lang="en-IN" sz="1600" dirty="0"/>
                    <a:t>is to quantify it. That is, the predicate is true (</a:t>
                  </a:r>
                  <a:r>
                    <a:rPr lang="en-IN" sz="1600" dirty="0" smtClean="0"/>
                    <a:t>or false</a:t>
                  </a:r>
                  <a:r>
                    <a:rPr lang="en-IN" sz="1600" dirty="0"/>
                    <a:t>) for all possible values in the universe of discourse or </a:t>
                  </a:r>
                  <a:r>
                    <a:rPr lang="en-IN" sz="1600" dirty="0" smtClean="0"/>
                    <a:t>for some </a:t>
                  </a:r>
                  <a:r>
                    <a:rPr lang="en-IN" sz="1600" dirty="0"/>
                    <a:t>value(s) in the universe of discourse</a:t>
                  </a:r>
                  <a:r>
                    <a:rPr lang="en-IN" sz="1600" dirty="0" smtClean="0"/>
                    <a:t>. Such </a:t>
                  </a:r>
                  <a:r>
                    <a:rPr lang="en-IN" sz="1600" dirty="0"/>
                    <a:t>quantification can be done with two quantifiers: </a:t>
                  </a:r>
                  <a:r>
                    <a:rPr lang="en-IN" sz="1600" dirty="0" smtClean="0"/>
                    <a:t>the universal </a:t>
                  </a:r>
                  <a:r>
                    <a:rPr lang="en-IN" sz="1600" dirty="0"/>
                    <a:t>quantifier and the existential quantifier</a:t>
                  </a:r>
                  <a:r>
                    <a:rPr lang="en-IN" sz="1750" dirty="0" smtClean="0"/>
                    <a:t>.</a:t>
                  </a:r>
                </a:p>
                <a:p>
                  <a:pPr algn="just" fontAlgn="base">
                    <a:lnSpc>
                      <a:spcPct val="150000"/>
                    </a:lnSpc>
                  </a:pPr>
                  <a:r>
                    <a:rPr lang="en-IN" sz="1750" b="1" dirty="0" smtClean="0"/>
                    <a:t>Universal</a:t>
                  </a:r>
                  <a:r>
                    <a:rPr lang="en-IN" sz="1750" dirty="0"/>
                    <a:t>: </a:t>
                  </a:r>
                  <a:r>
                    <a:rPr lang="en-IN" sz="1600" dirty="0"/>
                    <a:t>Universal quantifier is a symbol of logical representation, which specifies that the statement within its range is true for everything or every instance of a particular thing. </a:t>
                  </a:r>
                  <a:r>
                    <a:rPr lang="en-IN" sz="1600" dirty="0" smtClean="0"/>
                    <a:t> The </a:t>
                  </a:r>
                  <a:r>
                    <a:rPr lang="en-IN" sz="1600" dirty="0"/>
                    <a:t>universal quantification of a predicate P(x) is </a:t>
                  </a:r>
                  <a:r>
                    <a:rPr lang="en-IN" sz="1600" dirty="0" smtClean="0"/>
                    <a:t>the proposition </a:t>
                  </a:r>
                  <a:r>
                    <a:rPr lang="en-IN" sz="1600" dirty="0"/>
                    <a:t>“P(x) is true for all values of x in the universe </a:t>
                  </a:r>
                  <a:r>
                    <a:rPr lang="en-IN" sz="1600" dirty="0" smtClean="0"/>
                    <a:t>of discourse</a:t>
                  </a:r>
                  <a:r>
                    <a:rPr lang="en-IN" sz="1600" dirty="0"/>
                    <a:t>” We use the notation ∀ </a:t>
                  </a:r>
                  <a:r>
                    <a:rPr lang="en-IN" sz="1600" dirty="0" smtClean="0"/>
                    <a:t>for Universal </a:t>
                  </a:r>
                  <a:r>
                    <a:rPr lang="en-IN" sz="1600" dirty="0"/>
                    <a:t>quantifier </a:t>
                  </a:r>
                  <a:endParaRPr lang="en-IN" sz="1600" dirty="0" smtClean="0"/>
                </a:p>
                <a:p>
                  <a:pPr algn="just" fontAlgn="base">
                    <a:lnSpc>
                      <a:spcPct val="150000"/>
                    </a:lnSpc>
                  </a:pPr>
                  <a:r>
                    <a:rPr lang="en-IN" sz="1600" b="0" dirty="0">
                      <a:ea typeface="Cambria Math" panose="02040503050406030204" pitchFamily="18" charset="0"/>
                      <a:cs typeface="Arial Unicode MS" panose="020B0604020202020204" pitchFamily="34" charset="-128"/>
                    </a:rPr>
                    <a:t>	</a:t>
                  </a:r>
                  <a:r>
                    <a:rPr lang="en-IN" sz="1600" b="0" dirty="0" smtClean="0">
                      <a:ea typeface="Cambria Math" panose="02040503050406030204" pitchFamily="18" charset="0"/>
                      <a:cs typeface="Arial Unicode MS" panose="020B0604020202020204" pitchFamily="34" charset="-128"/>
                    </a:rPr>
                    <a:t>				</a:t>
                  </a:r>
                  <a14:m>
                    <m:oMath xmlns:m="http://schemas.openxmlformats.org/officeDocument/2006/math">
                      <m: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anose="020B0604020202020204" pitchFamily="34" charset="-128"/>
                        </a:rPr>
                        <m:t> 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anose="020B0604020202020204" pitchFamily="34" charset="-128"/>
                        </a:rPr>
                        <m:t>∀</m:t>
                      </m:r>
                    </m:oMath>
                  </a14:m>
                  <a:r>
                    <a:rPr lang="en-IN" sz="2000" dirty="0" err="1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xP</a:t>
                  </a:r>
                  <a:r>
                    <a:rPr lang="en-IN" sz="2000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(x</a:t>
                  </a:r>
                  <a:r>
                    <a:rPr lang="en-IN" sz="200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</a:p>
                <a:p>
                  <a:r>
                    <a:rPr lang="en-IN" sz="1600" dirty="0"/>
                    <a:t>which can be read “for all </a:t>
                  </a:r>
                  <a:r>
                    <a:rPr lang="en-IN" sz="1600" dirty="0" smtClean="0"/>
                    <a:t>x”</a:t>
                  </a:r>
                  <a:endParaRPr lang="en-IN" sz="1750" dirty="0"/>
                </a:p>
                <a:p>
                  <a:r>
                    <a:rPr lang="en-IN" sz="1600" b="1" dirty="0" smtClean="0"/>
                    <a:t>Example: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IN" sz="1600" dirty="0"/>
                    <a:t>Let P(x) be the predicate “x must take a </a:t>
                  </a:r>
                  <a:r>
                    <a:rPr lang="en-IN" sz="1600" dirty="0" smtClean="0"/>
                    <a:t>discrete mathematics </a:t>
                  </a:r>
                  <a:r>
                    <a:rPr lang="en-IN" sz="1600" dirty="0"/>
                    <a:t>course” and let Q(x) be the predicate “x is </a:t>
                  </a:r>
                  <a:r>
                    <a:rPr lang="en-IN" sz="1600" dirty="0" smtClean="0"/>
                    <a:t>a computer </a:t>
                  </a:r>
                  <a:r>
                    <a:rPr lang="en-IN" sz="1600" dirty="0"/>
                    <a:t>science student</a:t>
                  </a:r>
                  <a:r>
                    <a:rPr lang="en-IN" sz="1600" dirty="0" smtClean="0"/>
                    <a:t>”. The </a:t>
                  </a:r>
                  <a:r>
                    <a:rPr lang="en-IN" sz="1600" dirty="0"/>
                    <a:t>universe of discourse for both P(x) and Q(x) is </a:t>
                  </a:r>
                  <a:r>
                    <a:rPr lang="en-IN" sz="1600" dirty="0" smtClean="0"/>
                    <a:t>all UNL </a:t>
                  </a:r>
                  <a:r>
                    <a:rPr lang="en-IN" sz="1600" dirty="0"/>
                    <a:t>students.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IN" sz="1600" dirty="0"/>
                    <a:t>Express the statement “Every computer science </a:t>
                  </a:r>
                  <a:r>
                    <a:rPr lang="en-IN" sz="1600" dirty="0" smtClean="0"/>
                    <a:t>student must </a:t>
                  </a:r>
                  <a:r>
                    <a:rPr lang="en-IN" sz="1600" dirty="0"/>
                    <a:t>take a discrete mathematics course</a:t>
                  </a:r>
                  <a:r>
                    <a:rPr lang="en-IN" sz="1600" dirty="0" smtClean="0"/>
                    <a:t>”.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IN" sz="16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 Unicode MS" panose="020B0604020202020204" pitchFamily="34" charset="-128"/>
                    </a:rPr>
                    <a:t>	</a:t>
                  </a:r>
                  <a:r>
                    <a:rPr lang="en-IN" sz="16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Arial Unicode MS" panose="020B0604020202020204" pitchFamily="34" charset="-128"/>
                    </a:rPr>
                    <a:t>			</a:t>
                  </a:r>
                  <a14:m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anose="020B0604020202020204" pitchFamily="34" charset="-128"/>
                        </a:rPr>
                        <m:t>∀</m:t>
                      </m:r>
                    </m:oMath>
                  </a14:m>
                  <a:r>
                    <a:rPr lang="en-IN" sz="1600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x(Q(x) -&gt; P(x))</a:t>
                  </a:r>
                  <a:endParaRPr lang="en-IN" sz="16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IN" sz="1600" dirty="0" smtClean="0"/>
                    <a:t>Express </a:t>
                  </a:r>
                  <a:r>
                    <a:rPr lang="en-IN" sz="1600" dirty="0"/>
                    <a:t>the statement “Everybody must take a </a:t>
                  </a:r>
                  <a:r>
                    <a:rPr lang="en-IN" sz="1600" dirty="0" smtClean="0"/>
                    <a:t>discrete mathematics </a:t>
                  </a:r>
                  <a:r>
                    <a:rPr lang="en-IN" sz="1600" dirty="0"/>
                    <a:t>course or be a computer science student</a:t>
                  </a:r>
                  <a:r>
                    <a:rPr lang="en-IN" sz="1600" dirty="0" smtClean="0"/>
                    <a:t>”.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IN" sz="1600" dirty="0">
                      <a:ea typeface="Cambria Math" panose="02040503050406030204" pitchFamily="18" charset="0"/>
                      <a:cs typeface="Arial Unicode MS" panose="020B0604020202020204" pitchFamily="34" charset="-128"/>
                    </a:rPr>
                    <a:t>	</a:t>
                  </a:r>
                  <a:r>
                    <a:rPr lang="en-IN" sz="1600" dirty="0" smtClean="0">
                      <a:ea typeface="Cambria Math" panose="02040503050406030204" pitchFamily="18" charset="0"/>
                      <a:cs typeface="Arial Unicode MS" panose="020B0604020202020204" pitchFamily="34" charset="-128"/>
                    </a:rPr>
                    <a:t>			</a:t>
                  </a:r>
                  <a14:m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anose="020B0604020202020204" pitchFamily="34" charset="-128"/>
                        </a:rPr>
                        <m:t>∀</m:t>
                      </m:r>
                    </m:oMath>
                  </a14:m>
                  <a:r>
                    <a:rPr lang="en-IN" sz="160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x(Q(x) </a:t>
                  </a:r>
                  <a:r>
                    <a:rPr lang="en-IN" sz="1600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V </a:t>
                  </a:r>
                  <a:r>
                    <a:rPr lang="en-IN" sz="160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P(x))</a:t>
                  </a:r>
                </a:p>
                <a:p>
                  <a:r>
                    <a:rPr lang="en-IN" sz="1600" dirty="0"/>
                    <a:t>If x is a variable, then ∀x is read as:</a:t>
                  </a:r>
                </a:p>
                <a:p>
                  <a:r>
                    <a:rPr lang="en-IN" sz="1600" b="1" dirty="0"/>
                    <a:t>For all </a:t>
                  </a:r>
                  <a:r>
                    <a:rPr lang="en-IN" sz="1600" b="1" dirty="0" smtClean="0"/>
                    <a:t>x		For </a:t>
                  </a:r>
                  <a:r>
                    <a:rPr lang="en-IN" sz="1600" b="1" dirty="0"/>
                    <a:t>each x </a:t>
                  </a:r>
                  <a:r>
                    <a:rPr lang="en-IN" sz="1600" b="1" dirty="0" smtClean="0"/>
                    <a:t>		For </a:t>
                  </a:r>
                  <a:r>
                    <a:rPr lang="en-IN" sz="1600" b="1" dirty="0"/>
                    <a:t>every x</a:t>
                  </a:r>
                  <a:r>
                    <a:rPr lang="en-IN" sz="1600" b="1" dirty="0" smtClean="0"/>
                    <a:t>.</a:t>
                  </a:r>
                  <a:endParaRPr lang="en-IN" sz="1600" dirty="0" smtClean="0"/>
                </a:p>
              </p:txBody>
            </p:sp>
          </mc:Choice>
          <mc:Fallback xmlns="">
            <p:sp>
              <p:nvSpPr>
                <p:cNvPr id="30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16" y="1268442"/>
                  <a:ext cx="9214355" cy="8418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7" r="-1016" b="-112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12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Quantifiers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62"/>
            <a:ext cx="12105504" cy="6174768"/>
            <a:chOff x="127862" y="1268442"/>
            <a:chExt cx="9296400" cy="873933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48516" y="1268442"/>
              <a:ext cx="9214355" cy="873933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IN" sz="1600" b="1" dirty="0"/>
                <a:t>All man drink coffee.</a:t>
              </a: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 smtClean="0"/>
                <a:t>Let </a:t>
              </a:r>
              <a:r>
                <a:rPr lang="en-IN" sz="1750" dirty="0"/>
                <a:t>a variable x which refers to a cat so all x can be represented in UOD as below</a:t>
              </a:r>
              <a:r>
                <a:rPr lang="en-IN" sz="1750" dirty="0" smtClean="0"/>
                <a:t>: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r>
                <a:rPr lang="en-IN" sz="1600" b="1" dirty="0"/>
                <a:t>∀x man(x) → drink (x, coffee). </a:t>
              </a:r>
              <a:endParaRPr lang="en-IN" sz="1600" dirty="0"/>
            </a:p>
            <a:p>
              <a:r>
                <a:rPr lang="en-IN" sz="1600" dirty="0"/>
                <a:t>It will be read as: There are all x where x is a man who drink coffee.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53" y="1273957"/>
            <a:ext cx="5057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Existential Quantifiers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62"/>
            <a:ext cx="12105504" cy="5979174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bject 12"/>
                <p:cNvSpPr txBox="1"/>
                <p:nvPr/>
              </p:nvSpPr>
              <p:spPr>
                <a:xfrm>
                  <a:off x="148516" y="1268442"/>
                  <a:ext cx="9214355" cy="810226"/>
                </a:xfrm>
                <a:prstGeom prst="rect">
                  <a:avLst/>
                </a:prstGeom>
              </p:spPr>
              <p:txBody>
                <a:bodyPr vert="horz" wrap="square" lIns="0" tIns="0" rIns="0" bIns="0" numCol="1" rtlCol="0">
                  <a:spAutoFit/>
                </a:bodyPr>
                <a:lstStyle/>
                <a:p>
                  <a:pPr algn="just" fontAlgn="base">
                    <a:lnSpc>
                      <a:spcPct val="150000"/>
                    </a:lnSpc>
                  </a:pPr>
                  <a:r>
                    <a:rPr lang="en-IN" sz="1750" dirty="0"/>
                    <a:t>The existential quantification of a predicate P(x) is </a:t>
                  </a:r>
                  <a:r>
                    <a:rPr lang="en-IN" sz="1750" dirty="0" smtClean="0"/>
                    <a:t>the proposition </a:t>
                  </a:r>
                  <a:r>
                    <a:rPr lang="en-IN" sz="1750" dirty="0"/>
                    <a:t>“There exists an x in the universe of discourse </a:t>
                  </a:r>
                  <a:r>
                    <a:rPr lang="en-IN" sz="1750" dirty="0" smtClean="0"/>
                    <a:t>such that </a:t>
                  </a:r>
                  <a:r>
                    <a:rPr lang="en-IN" sz="1750" dirty="0"/>
                    <a:t>P(x) is true.” We use the </a:t>
                  </a:r>
                  <a:r>
                    <a:rPr lang="en-IN" sz="1750" dirty="0" smtClean="0"/>
                    <a:t>notation </a:t>
                  </a:r>
                </a:p>
                <a:p>
                  <a:pPr algn="just" fontAlgn="base">
                    <a:lnSpc>
                      <a:spcPct val="150000"/>
                    </a:lnSpc>
                  </a:pPr>
                  <a:r>
                    <a:rPr lang="en-IN" sz="1750" dirty="0"/>
                    <a:t>	</a:t>
                  </a:r>
                  <a:r>
                    <a:rPr lang="en-IN" sz="1750" dirty="0" smtClean="0"/>
                    <a:t>		</a:t>
                  </a:r>
                  <a14:m>
                    <m:oMath xmlns:m="http://schemas.openxmlformats.org/officeDocument/2006/math">
                      <m:r>
                        <a:rPr lang="en-IN" sz="17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IN" sz="1750" dirty="0" err="1" smtClean="0"/>
                    <a:t>xP</a:t>
                  </a:r>
                  <a:r>
                    <a:rPr lang="en-IN" sz="1750" dirty="0" smtClean="0"/>
                    <a:t>(x</a:t>
                  </a:r>
                  <a:r>
                    <a:rPr lang="en-IN" sz="1750" dirty="0"/>
                    <a:t>)</a:t>
                  </a:r>
                </a:p>
                <a:p>
                  <a:pPr algn="just" fontAlgn="base">
                    <a:lnSpc>
                      <a:spcPct val="150000"/>
                    </a:lnSpc>
                  </a:pPr>
                  <a:r>
                    <a:rPr lang="en-IN" sz="1750" dirty="0"/>
                    <a:t>which can be read “there exists an x</a:t>
                  </a:r>
                  <a:r>
                    <a:rPr lang="en-IN" sz="1750" dirty="0" smtClean="0"/>
                    <a:t>”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IN" dirty="0"/>
                    <a:t>Existential quantifiers are the type of quantifiers, which express that the statement within its scope is true for at least one instance of something.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IN" dirty="0"/>
                    <a:t>It is denoted by the logical operator ∃, which resembles as inverted E. When it is used with a predicate variable then it is called as an existential quantifier</a:t>
                  </a:r>
                  <a:r>
                    <a:rPr lang="en-IN" dirty="0" smtClean="0"/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IN" dirty="0" smtClean="0"/>
                    <a:t>If </a:t>
                  </a:r>
                  <a:r>
                    <a:rPr lang="en-IN" dirty="0"/>
                    <a:t>x is a variable, then existential quantifier will be ∃x or ∃(x). And it will be read as:</a:t>
                  </a:r>
                </a:p>
                <a:p>
                  <a:pPr lvl="2">
                    <a:lnSpc>
                      <a:spcPct val="150000"/>
                    </a:lnSpc>
                  </a:pPr>
                  <a:r>
                    <a:rPr lang="en-IN" b="1" dirty="0"/>
                    <a:t>There exists a 'x.'</a:t>
                  </a:r>
                  <a:endParaRPr lang="en-IN" dirty="0"/>
                </a:p>
                <a:p>
                  <a:pPr lvl="2">
                    <a:lnSpc>
                      <a:spcPct val="150000"/>
                    </a:lnSpc>
                  </a:pPr>
                  <a:r>
                    <a:rPr lang="en-IN" b="1" dirty="0"/>
                    <a:t>For some 'x.'</a:t>
                  </a:r>
                  <a:endParaRPr lang="en-IN" dirty="0"/>
                </a:p>
                <a:p>
                  <a:pPr lvl="2">
                    <a:lnSpc>
                      <a:spcPct val="150000"/>
                    </a:lnSpc>
                  </a:pPr>
                  <a:r>
                    <a:rPr lang="en-IN" b="1" dirty="0"/>
                    <a:t>For at least one 'x.'</a:t>
                  </a:r>
                  <a:endParaRPr lang="en-IN" dirty="0"/>
                </a:p>
                <a:p>
                  <a:pPr algn="just">
                    <a:lnSpc>
                      <a:spcPct val="150000"/>
                    </a:lnSpc>
                  </a:pPr>
                  <a:endParaRPr lang="en-IN" dirty="0"/>
                </a:p>
                <a:p>
                  <a:pPr algn="just" fontAlgn="base">
                    <a:lnSpc>
                      <a:spcPct val="150000"/>
                    </a:lnSpc>
                  </a:pPr>
                  <a:endParaRPr lang="en-IN" sz="1600" dirty="0" smtClean="0"/>
                </a:p>
              </p:txBody>
            </p:sp>
          </mc:Choice>
          <mc:Fallback xmlns="">
            <p:sp>
              <p:nvSpPr>
                <p:cNvPr id="30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16" y="1268442"/>
                  <a:ext cx="9214355" cy="81022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68" r="-116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38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782</Words>
  <Application>Microsoft Office PowerPoint</Application>
  <PresentationFormat>Widescreen</PresentationFormat>
  <Paragraphs>105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Cambria Math</vt:lpstr>
      <vt:lpstr>Times New Roman</vt:lpstr>
      <vt:lpstr>Office Theme</vt:lpstr>
      <vt:lpstr>SRM Institute of Science and Technology   Advanced Programming Practice-18CSC207J  Unit 4 - Dependent type Programming Paradigm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Niveditha Sathiyamoorthy</dc:creator>
  <cp:lastModifiedBy>Niveditha Sathiyamoorthy</cp:lastModifiedBy>
  <cp:revision>2</cp:revision>
  <dcterms:created xsi:type="dcterms:W3CDTF">2020-03-24T00:54:20Z</dcterms:created>
  <dcterms:modified xsi:type="dcterms:W3CDTF">2020-03-24T01:31:37Z</dcterms:modified>
</cp:coreProperties>
</file>