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23" r:id="rId2"/>
    <p:sldId id="324"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686" y="1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1B68DE-3133-429B-A308-2A140E5F533B}" type="datetimeFigureOut">
              <a:rPr lang="en-IN" smtClean="0"/>
              <a:t>24-03-2020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1E2622-C5A7-4F4C-9F35-53456B3A3D85}" type="slidenum">
              <a:rPr lang="en-IN" smtClean="0"/>
              <a:t>‹#›</a:t>
            </a:fld>
            <a:endParaRPr lang="en-IN"/>
          </a:p>
        </p:txBody>
      </p:sp>
    </p:spTree>
    <p:extLst>
      <p:ext uri="{BB962C8B-B14F-4D97-AF65-F5344CB8AC3E}">
        <p14:creationId xmlns:p14="http://schemas.microsoft.com/office/powerpoint/2010/main" val="50183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1499135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3281863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1685519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1961609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618934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3091847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1309439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2383982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110893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867053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2868095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3181597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2301682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2149B4-2ABB-4A0D-B2DF-EA7546EF87AB}" type="datetimeFigureOut">
              <a:rPr lang="en-US" smtClean="0"/>
              <a:pPr/>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60AD2-4812-46C5-90A5-67683FB42EA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2149B4-2ABB-4A0D-B2DF-EA7546EF87AB}" type="datetimeFigureOut">
              <a:rPr lang="en-US" smtClean="0"/>
              <a:pPr/>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60AD2-4812-46C5-90A5-67683FB42E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2149B4-2ABB-4A0D-B2DF-EA7546EF87AB}" type="datetimeFigureOut">
              <a:rPr lang="en-US" smtClean="0"/>
              <a:pPr/>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60AD2-4812-46C5-90A5-67683FB42E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2149B4-2ABB-4A0D-B2DF-EA7546EF87AB}" type="datetimeFigureOut">
              <a:rPr lang="en-US" smtClean="0"/>
              <a:pPr/>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60AD2-4812-46C5-90A5-67683FB42EA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2149B4-2ABB-4A0D-B2DF-EA7546EF87AB}" type="datetimeFigureOut">
              <a:rPr lang="en-US" smtClean="0"/>
              <a:pPr/>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60AD2-4812-46C5-90A5-67683FB42EA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2149B4-2ABB-4A0D-B2DF-EA7546EF87AB}" type="datetimeFigureOut">
              <a:rPr lang="en-US" smtClean="0"/>
              <a:pPr/>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60AD2-4812-46C5-90A5-67683FB42EA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2149B4-2ABB-4A0D-B2DF-EA7546EF87AB}" type="datetimeFigureOut">
              <a:rPr lang="en-US" smtClean="0"/>
              <a:pPr/>
              <a:t>3/24/2020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160AD2-4812-46C5-90A5-67683FB42EA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2149B4-2ABB-4A0D-B2DF-EA7546EF87AB}" type="datetimeFigureOut">
              <a:rPr lang="en-US" smtClean="0"/>
              <a:pPr/>
              <a:t>3/24/2020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160AD2-4812-46C5-90A5-67683FB42EA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2149B4-2ABB-4A0D-B2DF-EA7546EF87AB}" type="datetimeFigureOut">
              <a:rPr lang="en-US" smtClean="0"/>
              <a:pPr/>
              <a:t>3/24/2020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160AD2-4812-46C5-90A5-67683FB42E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2149B4-2ABB-4A0D-B2DF-EA7546EF87AB}" type="datetimeFigureOut">
              <a:rPr lang="en-US" smtClean="0"/>
              <a:pPr/>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60AD2-4812-46C5-90A5-67683FB42EA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2149B4-2ABB-4A0D-B2DF-EA7546EF87AB}" type="datetimeFigureOut">
              <a:rPr lang="en-US" smtClean="0"/>
              <a:pPr/>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60AD2-4812-46C5-90A5-67683FB42EA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2149B4-2ABB-4A0D-B2DF-EA7546EF87AB}" type="datetimeFigureOut">
              <a:rPr lang="en-US" smtClean="0"/>
              <a:pPr/>
              <a:t>3/24/2020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160AD2-4812-46C5-90A5-67683FB42EA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895600"/>
            <a:ext cx="6858000" cy="1790700"/>
          </a:xfrm>
        </p:spPr>
        <p:txBody>
          <a:bodyPr>
            <a:noAutofit/>
          </a:bodyPr>
          <a:lstStyle/>
          <a:p>
            <a:r>
              <a:rPr lang="en-US" sz="4000" b="1" dirty="0">
                <a:latin typeface="Times New Roman" panose="02020603050405020304" pitchFamily="18" charset="0"/>
                <a:cs typeface="Times New Roman" panose="02020603050405020304" pitchFamily="18" charset="0"/>
              </a:rPr>
              <a:t>SRM Institute of Science and Technology </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Advanced Programming </a:t>
            </a:r>
            <a:r>
              <a:rPr lang="en-US" sz="4000" b="1" dirty="0">
                <a:latin typeface="Times New Roman" panose="02020603050405020304" pitchFamily="18" charset="0"/>
                <a:cs typeface="Times New Roman" panose="02020603050405020304" pitchFamily="18" charset="0"/>
              </a:rPr>
              <a:t>Practice-18CSC207J</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U</a:t>
            </a:r>
            <a:r>
              <a:rPr lang="en-US" sz="4000" b="1" dirty="0">
                <a:latin typeface="Times New Roman" panose="02020603050405020304" pitchFamily="18" charset="0"/>
                <a:cs typeface="Times New Roman" panose="02020603050405020304" pitchFamily="18" charset="0"/>
              </a:rPr>
              <a:t>nit </a:t>
            </a:r>
            <a:r>
              <a:rPr lang="en-US" sz="4000" b="1" dirty="0" smtClean="0">
                <a:latin typeface="Times New Roman" panose="02020603050405020304" pitchFamily="18" charset="0"/>
                <a:cs typeface="Times New Roman" panose="02020603050405020304" pitchFamily="18" charset="0"/>
              </a:rPr>
              <a:t>4 </a:t>
            </a:r>
            <a:r>
              <a:rPr lang="en-US" sz="4000" b="1" dirty="0">
                <a:latin typeface="Times New Roman" panose="02020603050405020304" pitchFamily="18" charset="0"/>
                <a:cs typeface="Times New Roman" panose="02020603050405020304" pitchFamily="18" charset="0"/>
              </a:rPr>
              <a:t>- Network Programming Paradigms</a:t>
            </a:r>
            <a:endParaRPr lang="en-IN" sz="4000" b="1" dirty="0"/>
          </a:p>
        </p:txBody>
      </p:sp>
    </p:spTree>
    <p:extLst>
      <p:ext uri="{BB962C8B-B14F-4D97-AF65-F5344CB8AC3E}">
        <p14:creationId xmlns:p14="http://schemas.microsoft.com/office/powerpoint/2010/main" val="3583064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913" y="1241984"/>
            <a:ext cx="9126736"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1688"/>
          </a:p>
        </p:txBody>
      </p:sp>
      <p:sp>
        <p:nvSpPr>
          <p:cNvPr id="9" name="object 9"/>
          <p:cNvSpPr txBox="1"/>
          <p:nvPr/>
        </p:nvSpPr>
        <p:spPr>
          <a:xfrm>
            <a:off x="67253" y="890694"/>
            <a:ext cx="5409062" cy="295787"/>
          </a:xfrm>
          <a:prstGeom prst="rect">
            <a:avLst/>
          </a:prstGeom>
        </p:spPr>
        <p:txBody>
          <a:bodyPr vert="horz" wrap="square" lIns="0" tIns="0" rIns="0" bIns="0" rtlCol="0">
            <a:spAutoFit/>
          </a:bodyPr>
          <a:lstStyle/>
          <a:p>
            <a:pPr marL="11906"/>
            <a:r>
              <a:rPr lang="en-US" sz="1922" b="1" spc="10" dirty="0">
                <a:solidFill>
                  <a:srgbClr val="010103"/>
                </a:solidFill>
                <a:latin typeface="Arial"/>
                <a:cs typeface="Arial"/>
              </a:rPr>
              <a:t>Socket in Python</a:t>
            </a:r>
            <a:endParaRPr sz="1922" dirty="0">
              <a:latin typeface="Arial"/>
              <a:cs typeface="Arial"/>
            </a:endParaRPr>
          </a:p>
        </p:txBody>
      </p:sp>
      <p:sp>
        <p:nvSpPr>
          <p:cNvPr id="27" name="object 20"/>
          <p:cNvSpPr/>
          <p:nvPr/>
        </p:nvSpPr>
        <p:spPr>
          <a:xfrm flipV="1">
            <a:off x="0" y="5837440"/>
            <a:ext cx="9144000" cy="42862"/>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1688"/>
          </a:p>
        </p:txBody>
      </p:sp>
      <p:grpSp>
        <p:nvGrpSpPr>
          <p:cNvPr id="2" name="Group 27"/>
          <p:cNvGrpSpPr/>
          <p:nvPr/>
        </p:nvGrpSpPr>
        <p:grpSpPr>
          <a:xfrm>
            <a:off x="0" y="1297470"/>
            <a:ext cx="9079128" cy="4484380"/>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8"/>
            </a:p>
          </p:txBody>
        </p:sp>
        <p:sp>
          <p:nvSpPr>
            <p:cNvPr id="30" name="object 12"/>
            <p:cNvSpPr txBox="1"/>
            <p:nvPr/>
          </p:nvSpPr>
          <p:spPr>
            <a:xfrm>
              <a:off x="168600" y="1274313"/>
              <a:ext cx="9214355" cy="516386"/>
            </a:xfrm>
            <a:prstGeom prst="rect">
              <a:avLst/>
            </a:prstGeom>
          </p:spPr>
          <p:txBody>
            <a:bodyPr vert="horz" wrap="square" lIns="0" tIns="0" rIns="0" bIns="0" numCol="1" rtlCol="0">
              <a:spAutoFit/>
            </a:bodyPr>
            <a:lstStyle/>
            <a:p>
              <a:pPr algn="just" fontAlgn="base">
                <a:lnSpc>
                  <a:spcPct val="150000"/>
                </a:lnSpc>
              </a:pPr>
              <a:r>
                <a:rPr lang="en-IN" sz="1350" b="1" dirty="0"/>
                <a:t>Server Socket Methods</a:t>
              </a:r>
            </a:p>
            <a:p>
              <a:pPr algn="just" fontAlgn="base">
                <a:lnSpc>
                  <a:spcPct val="150000"/>
                </a:lnSpc>
              </a:pPr>
              <a:r>
                <a:rPr lang="en-IN" sz="1313" dirty="0"/>
                <a:t>bind( ):  This method binds the socket to an address. The format of address depends on socket family mentioned above(AF_INET).</a:t>
              </a:r>
            </a:p>
            <a:p>
              <a:pPr algn="just" fontAlgn="base">
                <a:lnSpc>
                  <a:spcPct val="150000"/>
                </a:lnSpc>
              </a:pPr>
              <a:endParaRPr lang="en-IN" sz="1313" dirty="0"/>
            </a:p>
            <a:p>
              <a:pPr algn="just" fontAlgn="base">
                <a:lnSpc>
                  <a:spcPct val="150000"/>
                </a:lnSpc>
              </a:pPr>
              <a:r>
                <a:rPr lang="en-IN" sz="1313" dirty="0"/>
                <a:t>listen(backlog) : This method listens for the connection made to the socket. The backlog is the maximum number of queued connections that must be listened before rejecting the connection.</a:t>
              </a:r>
            </a:p>
            <a:p>
              <a:pPr algn="just" fontAlgn="base">
                <a:lnSpc>
                  <a:spcPct val="150000"/>
                </a:lnSpc>
              </a:pPr>
              <a:endParaRPr lang="en-IN" sz="1313" dirty="0"/>
            </a:p>
            <a:p>
              <a:pPr algn="just" fontAlgn="base">
                <a:lnSpc>
                  <a:spcPct val="150000"/>
                </a:lnSpc>
              </a:pPr>
              <a:r>
                <a:rPr lang="en-IN" sz="1313" dirty="0"/>
                <a:t>accept( ) : This method is used to accept a connection. The socket must be bound to an address and listening for connections. The return value is a pair(conn, address) where conn is a new socket object which can be used to send and receive data on that connection, and address is the address bound to the socket on the other end of the connection.</a:t>
              </a:r>
            </a:p>
          </p:txBody>
        </p:sp>
      </p:grpSp>
    </p:spTree>
    <p:extLst>
      <p:ext uri="{BB962C8B-B14F-4D97-AF65-F5344CB8AC3E}">
        <p14:creationId xmlns:p14="http://schemas.microsoft.com/office/powerpoint/2010/main" val="1951990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913" y="1241984"/>
            <a:ext cx="9126736"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1688"/>
          </a:p>
        </p:txBody>
      </p:sp>
      <p:sp>
        <p:nvSpPr>
          <p:cNvPr id="9" name="object 9"/>
          <p:cNvSpPr txBox="1"/>
          <p:nvPr/>
        </p:nvSpPr>
        <p:spPr>
          <a:xfrm>
            <a:off x="67253" y="890694"/>
            <a:ext cx="5409062" cy="295787"/>
          </a:xfrm>
          <a:prstGeom prst="rect">
            <a:avLst/>
          </a:prstGeom>
        </p:spPr>
        <p:txBody>
          <a:bodyPr vert="horz" wrap="square" lIns="0" tIns="0" rIns="0" bIns="0" rtlCol="0">
            <a:spAutoFit/>
          </a:bodyPr>
          <a:lstStyle/>
          <a:p>
            <a:pPr marL="11906"/>
            <a:r>
              <a:rPr lang="en-US" sz="1922" b="1" spc="10" dirty="0">
                <a:solidFill>
                  <a:srgbClr val="010103"/>
                </a:solidFill>
                <a:latin typeface="Arial"/>
                <a:cs typeface="Arial"/>
              </a:rPr>
              <a:t>General Socket in Python</a:t>
            </a:r>
            <a:endParaRPr sz="1922" dirty="0">
              <a:latin typeface="Arial"/>
              <a:cs typeface="Arial"/>
            </a:endParaRPr>
          </a:p>
        </p:txBody>
      </p:sp>
      <p:sp>
        <p:nvSpPr>
          <p:cNvPr id="27" name="object 20"/>
          <p:cNvSpPr/>
          <p:nvPr/>
        </p:nvSpPr>
        <p:spPr>
          <a:xfrm flipV="1">
            <a:off x="0" y="5837440"/>
            <a:ext cx="9144000" cy="42862"/>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1688"/>
          </a:p>
        </p:txBody>
      </p:sp>
      <p:grpSp>
        <p:nvGrpSpPr>
          <p:cNvPr id="2" name="Group 27"/>
          <p:cNvGrpSpPr/>
          <p:nvPr/>
        </p:nvGrpSpPr>
        <p:grpSpPr>
          <a:xfrm>
            <a:off x="0" y="1297470"/>
            <a:ext cx="9079128" cy="4484380"/>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8"/>
            </a:p>
          </p:txBody>
        </p:sp>
        <p:sp>
          <p:nvSpPr>
            <p:cNvPr id="30" name="object 12"/>
            <p:cNvSpPr txBox="1"/>
            <p:nvPr/>
          </p:nvSpPr>
          <p:spPr>
            <a:xfrm>
              <a:off x="168600" y="1274313"/>
              <a:ext cx="9214355" cy="764487"/>
            </a:xfrm>
            <a:prstGeom prst="rect">
              <a:avLst/>
            </a:prstGeom>
          </p:spPr>
          <p:txBody>
            <a:bodyPr vert="horz" wrap="square" lIns="0" tIns="0" rIns="0" bIns="0" numCol="1" rtlCol="0">
              <a:spAutoFit/>
            </a:bodyPr>
            <a:lstStyle/>
            <a:p>
              <a:pPr algn="just" fontAlgn="base">
                <a:lnSpc>
                  <a:spcPct val="150000"/>
                </a:lnSpc>
              </a:pPr>
              <a:r>
                <a:rPr lang="en-IN" sz="1350" dirty="0" err="1"/>
                <a:t>sock_object.recv</a:t>
              </a:r>
              <a:r>
                <a:rPr lang="en-IN" sz="1350" dirty="0"/>
                <a:t>():</a:t>
              </a:r>
            </a:p>
            <a:p>
              <a:pPr algn="just" fontAlgn="base">
                <a:lnSpc>
                  <a:spcPct val="150000"/>
                </a:lnSpc>
              </a:pPr>
              <a:r>
                <a:rPr lang="en-IN" sz="1350" dirty="0"/>
                <a:t>	Use this method to receive messages at endpoints when the value of the protocol parameter is TCP.</a:t>
              </a:r>
            </a:p>
            <a:p>
              <a:pPr algn="just" fontAlgn="base">
                <a:lnSpc>
                  <a:spcPct val="150000"/>
                </a:lnSpc>
              </a:pPr>
              <a:r>
                <a:rPr lang="en-IN" sz="1350" dirty="0" err="1"/>
                <a:t>sock_object.send</a:t>
              </a:r>
              <a:r>
                <a:rPr lang="en-IN" sz="1350" dirty="0"/>
                <a:t>():</a:t>
              </a:r>
            </a:p>
            <a:p>
              <a:pPr algn="just" fontAlgn="base">
                <a:lnSpc>
                  <a:spcPct val="150000"/>
                </a:lnSpc>
              </a:pPr>
              <a:r>
                <a:rPr lang="en-IN" sz="1350" dirty="0"/>
                <a:t>	Apply this method to send messages from endpoints in case the protocol is TCP.</a:t>
              </a:r>
            </a:p>
            <a:p>
              <a:pPr algn="just" fontAlgn="base">
                <a:lnSpc>
                  <a:spcPct val="150000"/>
                </a:lnSpc>
              </a:pPr>
              <a:r>
                <a:rPr lang="en-IN" sz="1350" dirty="0" err="1"/>
                <a:t>sock_object.recvfrom</a:t>
              </a:r>
              <a:r>
                <a:rPr lang="en-IN" sz="1350" dirty="0"/>
                <a:t>():</a:t>
              </a:r>
            </a:p>
            <a:p>
              <a:pPr algn="just" fontAlgn="base">
                <a:lnSpc>
                  <a:spcPct val="150000"/>
                </a:lnSpc>
              </a:pPr>
              <a:r>
                <a:rPr lang="en-IN" sz="1350" dirty="0"/>
                <a:t>	Call this method to receive messages at endpoints if the protocol used is UDP.</a:t>
              </a:r>
            </a:p>
            <a:p>
              <a:pPr algn="just" fontAlgn="base">
                <a:lnSpc>
                  <a:spcPct val="150000"/>
                </a:lnSpc>
              </a:pPr>
              <a:r>
                <a:rPr lang="en-IN" sz="1350" dirty="0" err="1"/>
                <a:t>sock_object.sendto</a:t>
              </a:r>
              <a:r>
                <a:rPr lang="en-IN" sz="1350" dirty="0"/>
                <a:t>():</a:t>
              </a:r>
            </a:p>
            <a:p>
              <a:pPr algn="just" fontAlgn="base">
                <a:lnSpc>
                  <a:spcPct val="150000"/>
                </a:lnSpc>
              </a:pPr>
              <a:r>
                <a:rPr lang="en-IN" sz="1350" dirty="0"/>
                <a:t>	Invoke this method to send messages from endpoints if the protocol parameter is UDP.</a:t>
              </a:r>
            </a:p>
            <a:p>
              <a:pPr algn="just" fontAlgn="base">
                <a:lnSpc>
                  <a:spcPct val="150000"/>
                </a:lnSpc>
              </a:pPr>
              <a:r>
                <a:rPr lang="en-IN" sz="1350" dirty="0" err="1"/>
                <a:t>sock_object.gethostname</a:t>
              </a:r>
              <a:r>
                <a:rPr lang="en-IN" sz="1350" dirty="0"/>
                <a:t>():</a:t>
              </a:r>
            </a:p>
            <a:p>
              <a:pPr algn="just" fontAlgn="base">
                <a:lnSpc>
                  <a:spcPct val="150000"/>
                </a:lnSpc>
              </a:pPr>
              <a:r>
                <a:rPr lang="en-IN" sz="1350" dirty="0"/>
                <a:t>	This method returns hostname.</a:t>
              </a:r>
            </a:p>
            <a:p>
              <a:pPr algn="just" fontAlgn="base">
                <a:lnSpc>
                  <a:spcPct val="150000"/>
                </a:lnSpc>
              </a:pPr>
              <a:r>
                <a:rPr lang="en-IN" sz="1350" dirty="0" err="1"/>
                <a:t>sock_object.close</a:t>
              </a:r>
              <a:r>
                <a:rPr lang="en-IN" sz="1350" dirty="0"/>
                <a:t>():</a:t>
              </a:r>
            </a:p>
            <a:p>
              <a:pPr algn="just" fontAlgn="base">
                <a:lnSpc>
                  <a:spcPct val="150000"/>
                </a:lnSpc>
              </a:pPr>
              <a:r>
                <a:rPr lang="en-IN" sz="1350" dirty="0"/>
                <a:t>	This method is used to close the socket. The remote endpoint will not receive data from this side.</a:t>
              </a:r>
            </a:p>
            <a:p>
              <a:pPr algn="just" fontAlgn="base">
                <a:lnSpc>
                  <a:spcPct val="150000"/>
                </a:lnSpc>
              </a:pPr>
              <a:endParaRPr lang="en-IN" sz="1350" dirty="0"/>
            </a:p>
          </p:txBody>
        </p:sp>
      </p:grpSp>
    </p:spTree>
    <p:extLst>
      <p:ext uri="{BB962C8B-B14F-4D97-AF65-F5344CB8AC3E}">
        <p14:creationId xmlns:p14="http://schemas.microsoft.com/office/powerpoint/2010/main" val="9136507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913" y="1241984"/>
            <a:ext cx="9126736"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1688"/>
          </a:p>
        </p:txBody>
      </p:sp>
      <p:sp>
        <p:nvSpPr>
          <p:cNvPr id="9" name="object 9"/>
          <p:cNvSpPr txBox="1"/>
          <p:nvPr/>
        </p:nvSpPr>
        <p:spPr>
          <a:xfrm>
            <a:off x="67253" y="890694"/>
            <a:ext cx="5973838" cy="295787"/>
          </a:xfrm>
          <a:prstGeom prst="rect">
            <a:avLst/>
          </a:prstGeom>
        </p:spPr>
        <p:txBody>
          <a:bodyPr vert="horz" wrap="square" lIns="0" tIns="0" rIns="0" bIns="0" rtlCol="0">
            <a:spAutoFit/>
          </a:bodyPr>
          <a:lstStyle/>
          <a:p>
            <a:pPr marL="11906"/>
            <a:r>
              <a:rPr lang="en-IN" sz="1922" b="1" spc="10" dirty="0">
                <a:solidFill>
                  <a:srgbClr val="010103"/>
                </a:solidFill>
                <a:latin typeface="Arial"/>
                <a:cs typeface="Arial"/>
              </a:rPr>
              <a:t>Simple TCP Server</a:t>
            </a:r>
            <a:endParaRPr lang="en-IN" sz="1922" dirty="0">
              <a:latin typeface="Arial"/>
              <a:cs typeface="Arial"/>
            </a:endParaRPr>
          </a:p>
        </p:txBody>
      </p:sp>
      <p:sp>
        <p:nvSpPr>
          <p:cNvPr id="27" name="object 20"/>
          <p:cNvSpPr/>
          <p:nvPr/>
        </p:nvSpPr>
        <p:spPr>
          <a:xfrm flipV="1">
            <a:off x="0" y="5837440"/>
            <a:ext cx="9144000" cy="42862"/>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1688"/>
          </a:p>
        </p:txBody>
      </p:sp>
      <p:grpSp>
        <p:nvGrpSpPr>
          <p:cNvPr id="2" name="Group 27"/>
          <p:cNvGrpSpPr/>
          <p:nvPr/>
        </p:nvGrpSpPr>
        <p:grpSpPr>
          <a:xfrm>
            <a:off x="0" y="1297470"/>
            <a:ext cx="9079128" cy="4484380"/>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8"/>
            </a:p>
          </p:txBody>
        </p:sp>
        <p:sp>
          <p:nvSpPr>
            <p:cNvPr id="30" name="object 12"/>
            <p:cNvSpPr txBox="1"/>
            <p:nvPr/>
          </p:nvSpPr>
          <p:spPr>
            <a:xfrm>
              <a:off x="168600" y="1274313"/>
              <a:ext cx="9214355" cy="57197"/>
            </a:xfrm>
            <a:prstGeom prst="rect">
              <a:avLst/>
            </a:prstGeom>
          </p:spPr>
          <p:txBody>
            <a:bodyPr vert="horz" wrap="square" lIns="0" tIns="0" rIns="0" bIns="0" numCol="1" rtlCol="0">
              <a:spAutoFit/>
            </a:bodyPr>
            <a:lstStyle/>
            <a:p>
              <a:pPr algn="just" fontAlgn="base">
                <a:lnSpc>
                  <a:spcPct val="150000"/>
                </a:lnSpc>
              </a:pPr>
              <a:endParaRPr lang="en-IN" sz="1313" dirty="0"/>
            </a:p>
          </p:txBody>
        </p:sp>
      </p:grpSp>
      <p:pic>
        <p:nvPicPr>
          <p:cNvPr id="6" name="Picture 5"/>
          <p:cNvPicPr>
            <a:picLocks noChangeAspect="1"/>
          </p:cNvPicPr>
          <p:nvPr/>
        </p:nvPicPr>
        <p:blipFill>
          <a:blip r:embed="rId3"/>
          <a:stretch>
            <a:fillRect/>
          </a:stretch>
        </p:blipFill>
        <p:spPr>
          <a:xfrm>
            <a:off x="926675" y="1313078"/>
            <a:ext cx="6414827" cy="4453268"/>
          </a:xfrm>
          <a:prstGeom prst="rect">
            <a:avLst/>
          </a:prstGeom>
        </p:spPr>
      </p:pic>
    </p:spTree>
    <p:extLst>
      <p:ext uri="{BB962C8B-B14F-4D97-AF65-F5344CB8AC3E}">
        <p14:creationId xmlns:p14="http://schemas.microsoft.com/office/powerpoint/2010/main" val="37441886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913" y="1241984"/>
            <a:ext cx="9126736"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1688"/>
          </a:p>
        </p:txBody>
      </p:sp>
      <p:sp>
        <p:nvSpPr>
          <p:cNvPr id="9" name="object 9"/>
          <p:cNvSpPr txBox="1"/>
          <p:nvPr/>
        </p:nvSpPr>
        <p:spPr>
          <a:xfrm>
            <a:off x="67253" y="890694"/>
            <a:ext cx="5973838" cy="295787"/>
          </a:xfrm>
          <a:prstGeom prst="rect">
            <a:avLst/>
          </a:prstGeom>
        </p:spPr>
        <p:txBody>
          <a:bodyPr vert="horz" wrap="square" lIns="0" tIns="0" rIns="0" bIns="0" rtlCol="0">
            <a:spAutoFit/>
          </a:bodyPr>
          <a:lstStyle/>
          <a:p>
            <a:pPr marL="11906"/>
            <a:r>
              <a:rPr lang="en-IN" sz="1922" b="1" spc="10" dirty="0">
                <a:solidFill>
                  <a:srgbClr val="010103"/>
                </a:solidFill>
                <a:latin typeface="Arial"/>
                <a:cs typeface="Arial"/>
              </a:rPr>
              <a:t>Simple TCP Client</a:t>
            </a:r>
            <a:endParaRPr sz="1922" dirty="0">
              <a:latin typeface="Arial"/>
              <a:cs typeface="Arial"/>
            </a:endParaRPr>
          </a:p>
        </p:txBody>
      </p:sp>
      <p:sp>
        <p:nvSpPr>
          <p:cNvPr id="27" name="object 20"/>
          <p:cNvSpPr/>
          <p:nvPr/>
        </p:nvSpPr>
        <p:spPr>
          <a:xfrm flipV="1">
            <a:off x="0" y="5837440"/>
            <a:ext cx="9144000" cy="42862"/>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1688"/>
          </a:p>
        </p:txBody>
      </p:sp>
      <p:grpSp>
        <p:nvGrpSpPr>
          <p:cNvPr id="2" name="Group 27"/>
          <p:cNvGrpSpPr/>
          <p:nvPr/>
        </p:nvGrpSpPr>
        <p:grpSpPr>
          <a:xfrm>
            <a:off x="0" y="1297470"/>
            <a:ext cx="9079128" cy="4484380"/>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8"/>
            </a:p>
          </p:txBody>
        </p:sp>
        <p:sp>
          <p:nvSpPr>
            <p:cNvPr id="30" name="object 12"/>
            <p:cNvSpPr txBox="1"/>
            <p:nvPr/>
          </p:nvSpPr>
          <p:spPr>
            <a:xfrm>
              <a:off x="168600" y="1274313"/>
              <a:ext cx="9214355" cy="57197"/>
            </a:xfrm>
            <a:prstGeom prst="rect">
              <a:avLst/>
            </a:prstGeom>
          </p:spPr>
          <p:txBody>
            <a:bodyPr vert="horz" wrap="square" lIns="0" tIns="0" rIns="0" bIns="0" numCol="1" rtlCol="0">
              <a:spAutoFit/>
            </a:bodyPr>
            <a:lstStyle/>
            <a:p>
              <a:pPr algn="just" fontAlgn="base">
                <a:lnSpc>
                  <a:spcPct val="150000"/>
                </a:lnSpc>
              </a:pPr>
              <a:endParaRPr lang="en-IN" sz="1313" dirty="0"/>
            </a:p>
          </p:txBody>
        </p:sp>
      </p:grpSp>
      <p:pic>
        <p:nvPicPr>
          <p:cNvPr id="4" name="Picture 3"/>
          <p:cNvPicPr>
            <a:picLocks noChangeAspect="1"/>
          </p:cNvPicPr>
          <p:nvPr/>
        </p:nvPicPr>
        <p:blipFill>
          <a:blip r:embed="rId3"/>
          <a:stretch>
            <a:fillRect/>
          </a:stretch>
        </p:blipFill>
        <p:spPr>
          <a:xfrm>
            <a:off x="1235130" y="1631352"/>
            <a:ext cx="4997582" cy="3669754"/>
          </a:xfrm>
          <a:prstGeom prst="rect">
            <a:avLst/>
          </a:prstGeom>
        </p:spPr>
      </p:pic>
    </p:spTree>
    <p:extLst>
      <p:ext uri="{BB962C8B-B14F-4D97-AF65-F5344CB8AC3E}">
        <p14:creationId xmlns:p14="http://schemas.microsoft.com/office/powerpoint/2010/main" val="917171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913" y="1241984"/>
            <a:ext cx="9126736"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1688"/>
          </a:p>
        </p:txBody>
      </p:sp>
      <p:sp>
        <p:nvSpPr>
          <p:cNvPr id="9" name="object 9"/>
          <p:cNvSpPr txBox="1"/>
          <p:nvPr/>
        </p:nvSpPr>
        <p:spPr>
          <a:xfrm>
            <a:off x="67253" y="890694"/>
            <a:ext cx="5973838" cy="295787"/>
          </a:xfrm>
          <a:prstGeom prst="rect">
            <a:avLst/>
          </a:prstGeom>
        </p:spPr>
        <p:txBody>
          <a:bodyPr vert="horz" wrap="square" lIns="0" tIns="0" rIns="0" bIns="0" rtlCol="0">
            <a:spAutoFit/>
          </a:bodyPr>
          <a:lstStyle/>
          <a:p>
            <a:pPr marL="11906"/>
            <a:r>
              <a:rPr lang="en-IN" sz="1922" b="1" spc="10" dirty="0">
                <a:solidFill>
                  <a:srgbClr val="010103"/>
                </a:solidFill>
                <a:latin typeface="Arial"/>
                <a:cs typeface="Arial"/>
              </a:rPr>
              <a:t>Simple UDP Server</a:t>
            </a:r>
            <a:endParaRPr lang="en-IN" sz="1922" dirty="0">
              <a:latin typeface="Arial"/>
              <a:cs typeface="Arial"/>
            </a:endParaRPr>
          </a:p>
        </p:txBody>
      </p:sp>
      <p:sp>
        <p:nvSpPr>
          <p:cNvPr id="27" name="object 20"/>
          <p:cNvSpPr/>
          <p:nvPr/>
        </p:nvSpPr>
        <p:spPr>
          <a:xfrm flipV="1">
            <a:off x="0" y="5837440"/>
            <a:ext cx="9144000" cy="42862"/>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1688"/>
          </a:p>
        </p:txBody>
      </p:sp>
      <p:grpSp>
        <p:nvGrpSpPr>
          <p:cNvPr id="2" name="Group 27"/>
          <p:cNvGrpSpPr/>
          <p:nvPr/>
        </p:nvGrpSpPr>
        <p:grpSpPr>
          <a:xfrm>
            <a:off x="0" y="1297470"/>
            <a:ext cx="9079128" cy="4484380"/>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8"/>
            </a:p>
          </p:txBody>
        </p:sp>
        <p:sp>
          <p:nvSpPr>
            <p:cNvPr id="30" name="object 12"/>
            <p:cNvSpPr txBox="1"/>
            <p:nvPr/>
          </p:nvSpPr>
          <p:spPr>
            <a:xfrm>
              <a:off x="168600" y="1274313"/>
              <a:ext cx="9214355" cy="57197"/>
            </a:xfrm>
            <a:prstGeom prst="rect">
              <a:avLst/>
            </a:prstGeom>
          </p:spPr>
          <p:txBody>
            <a:bodyPr vert="horz" wrap="square" lIns="0" tIns="0" rIns="0" bIns="0" numCol="1" rtlCol="0">
              <a:spAutoFit/>
            </a:bodyPr>
            <a:lstStyle/>
            <a:p>
              <a:pPr algn="just" fontAlgn="base">
                <a:lnSpc>
                  <a:spcPct val="150000"/>
                </a:lnSpc>
              </a:pPr>
              <a:endParaRPr lang="en-IN" sz="1313" dirty="0"/>
            </a:p>
          </p:txBody>
        </p:sp>
      </p:grpSp>
      <p:pic>
        <p:nvPicPr>
          <p:cNvPr id="4" name="Picture 3"/>
          <p:cNvPicPr>
            <a:picLocks noChangeAspect="1"/>
          </p:cNvPicPr>
          <p:nvPr/>
        </p:nvPicPr>
        <p:blipFill>
          <a:blip r:embed="rId3"/>
          <a:stretch>
            <a:fillRect/>
          </a:stretch>
        </p:blipFill>
        <p:spPr>
          <a:xfrm>
            <a:off x="1014202" y="1328581"/>
            <a:ext cx="7294547" cy="4453268"/>
          </a:xfrm>
          <a:prstGeom prst="rect">
            <a:avLst/>
          </a:prstGeom>
        </p:spPr>
      </p:pic>
    </p:spTree>
    <p:extLst>
      <p:ext uri="{BB962C8B-B14F-4D97-AF65-F5344CB8AC3E}">
        <p14:creationId xmlns:p14="http://schemas.microsoft.com/office/powerpoint/2010/main" val="1392903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913" y="1241984"/>
            <a:ext cx="9126736"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1688"/>
          </a:p>
        </p:txBody>
      </p:sp>
      <p:sp>
        <p:nvSpPr>
          <p:cNvPr id="9" name="object 9"/>
          <p:cNvSpPr txBox="1"/>
          <p:nvPr/>
        </p:nvSpPr>
        <p:spPr>
          <a:xfrm>
            <a:off x="67253" y="890694"/>
            <a:ext cx="5973838" cy="295787"/>
          </a:xfrm>
          <a:prstGeom prst="rect">
            <a:avLst/>
          </a:prstGeom>
        </p:spPr>
        <p:txBody>
          <a:bodyPr vert="horz" wrap="square" lIns="0" tIns="0" rIns="0" bIns="0" rtlCol="0">
            <a:spAutoFit/>
          </a:bodyPr>
          <a:lstStyle/>
          <a:p>
            <a:pPr marL="11906"/>
            <a:r>
              <a:rPr lang="en-IN" sz="1922" b="1" spc="10" dirty="0">
                <a:solidFill>
                  <a:srgbClr val="010103"/>
                </a:solidFill>
                <a:latin typeface="Arial"/>
                <a:cs typeface="Arial"/>
              </a:rPr>
              <a:t>Simple UDP Client</a:t>
            </a:r>
            <a:endParaRPr sz="1922" dirty="0">
              <a:latin typeface="Arial"/>
              <a:cs typeface="Arial"/>
            </a:endParaRPr>
          </a:p>
        </p:txBody>
      </p:sp>
      <p:sp>
        <p:nvSpPr>
          <p:cNvPr id="27" name="object 20"/>
          <p:cNvSpPr/>
          <p:nvPr/>
        </p:nvSpPr>
        <p:spPr>
          <a:xfrm flipV="1">
            <a:off x="0" y="5837440"/>
            <a:ext cx="9144000" cy="42862"/>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1688"/>
          </a:p>
        </p:txBody>
      </p:sp>
      <p:grpSp>
        <p:nvGrpSpPr>
          <p:cNvPr id="2" name="Group 27"/>
          <p:cNvGrpSpPr/>
          <p:nvPr/>
        </p:nvGrpSpPr>
        <p:grpSpPr>
          <a:xfrm>
            <a:off x="0" y="1297470"/>
            <a:ext cx="9079128" cy="4484380"/>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8"/>
            </a:p>
          </p:txBody>
        </p:sp>
        <p:sp>
          <p:nvSpPr>
            <p:cNvPr id="30" name="object 12"/>
            <p:cNvSpPr txBox="1"/>
            <p:nvPr/>
          </p:nvSpPr>
          <p:spPr>
            <a:xfrm>
              <a:off x="168600" y="1274313"/>
              <a:ext cx="9214355" cy="57197"/>
            </a:xfrm>
            <a:prstGeom prst="rect">
              <a:avLst/>
            </a:prstGeom>
          </p:spPr>
          <p:txBody>
            <a:bodyPr vert="horz" wrap="square" lIns="0" tIns="0" rIns="0" bIns="0" numCol="1" rtlCol="0">
              <a:spAutoFit/>
            </a:bodyPr>
            <a:lstStyle/>
            <a:p>
              <a:pPr algn="just" fontAlgn="base">
                <a:lnSpc>
                  <a:spcPct val="150000"/>
                </a:lnSpc>
              </a:pPr>
              <a:endParaRPr lang="en-IN" sz="1313" dirty="0"/>
            </a:p>
          </p:txBody>
        </p:sp>
      </p:grpSp>
      <p:pic>
        <p:nvPicPr>
          <p:cNvPr id="5" name="Picture 4"/>
          <p:cNvPicPr>
            <a:picLocks noChangeAspect="1"/>
          </p:cNvPicPr>
          <p:nvPr/>
        </p:nvPicPr>
        <p:blipFill rotWithShape="1">
          <a:blip r:embed="rId3"/>
          <a:srcRect t="1710" r="13783"/>
          <a:stretch/>
        </p:blipFill>
        <p:spPr>
          <a:xfrm>
            <a:off x="963313" y="1569135"/>
            <a:ext cx="7151945" cy="3941048"/>
          </a:xfrm>
          <a:prstGeom prst="rect">
            <a:avLst/>
          </a:prstGeom>
        </p:spPr>
      </p:pic>
    </p:spTree>
    <p:extLst>
      <p:ext uri="{BB962C8B-B14F-4D97-AF65-F5344CB8AC3E}">
        <p14:creationId xmlns:p14="http://schemas.microsoft.com/office/powerpoint/2010/main" val="1887208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Topics</a:t>
            </a:r>
            <a:endParaRPr lang="en-IN" dirty="0"/>
          </a:p>
        </p:txBody>
      </p:sp>
      <p:sp>
        <p:nvSpPr>
          <p:cNvPr id="3" name="Content Placeholder 2"/>
          <p:cNvSpPr>
            <a:spLocks noGrp="1"/>
          </p:cNvSpPr>
          <p:nvPr>
            <p:ph idx="1"/>
          </p:nvPr>
        </p:nvSpPr>
        <p:spPr/>
        <p:txBody>
          <a:bodyPr>
            <a:normAutofit/>
          </a:bodyPr>
          <a:lstStyle/>
          <a:p>
            <a:r>
              <a:rPr lang="en-IN" dirty="0" smtClean="0"/>
              <a:t>Socket Programming: TCP &amp; UDP connection oriented, connectionless</a:t>
            </a:r>
          </a:p>
          <a:p>
            <a:r>
              <a:rPr lang="en-IN" dirty="0" err="1" smtClean="0"/>
              <a:t>Sock_stream</a:t>
            </a:r>
            <a:r>
              <a:rPr lang="en-IN" dirty="0" smtClean="0"/>
              <a:t>, </a:t>
            </a:r>
            <a:r>
              <a:rPr lang="en-IN" dirty="0" err="1" smtClean="0"/>
              <a:t>Sock_Dgram</a:t>
            </a:r>
            <a:r>
              <a:rPr lang="en-IN" dirty="0" smtClean="0"/>
              <a:t>, socket(), bind(), </a:t>
            </a:r>
            <a:r>
              <a:rPr lang="en-IN" dirty="0" err="1" smtClean="0"/>
              <a:t>recvfrom</a:t>
            </a:r>
            <a:r>
              <a:rPr lang="en-IN" dirty="0" smtClean="0"/>
              <a:t>(), </a:t>
            </a:r>
            <a:r>
              <a:rPr lang="en-IN" dirty="0" err="1" smtClean="0"/>
              <a:t>sendto</a:t>
            </a:r>
            <a:r>
              <a:rPr lang="en-IN" dirty="0" smtClean="0"/>
              <a:t>(), listen()</a:t>
            </a:r>
          </a:p>
          <a:p>
            <a:r>
              <a:rPr lang="en-IN" dirty="0" smtClean="0"/>
              <a:t>Server – Client: send(), </a:t>
            </a:r>
            <a:r>
              <a:rPr lang="en-IN" dirty="0" err="1" smtClean="0"/>
              <a:t>recv</a:t>
            </a:r>
            <a:r>
              <a:rPr lang="en-IN" dirty="0" smtClean="0"/>
              <a:t>(), connect(), accept(), read(), write(), close()</a:t>
            </a:r>
          </a:p>
          <a:p>
            <a:r>
              <a:rPr lang="en-IN" dirty="0" smtClean="0"/>
              <a:t>Other Lang: PowerShell, Bash, TCL</a:t>
            </a:r>
          </a:p>
          <a:p>
            <a:r>
              <a:rPr lang="en-IN" dirty="0" smtClean="0"/>
              <a:t>Demo: Socket Programming in Python</a:t>
            </a:r>
          </a:p>
        </p:txBody>
      </p:sp>
    </p:spTree>
    <p:extLst>
      <p:ext uri="{BB962C8B-B14F-4D97-AF65-F5344CB8AC3E}">
        <p14:creationId xmlns:p14="http://schemas.microsoft.com/office/powerpoint/2010/main" val="1557221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913" y="1241984"/>
            <a:ext cx="9126736"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1688"/>
          </a:p>
        </p:txBody>
      </p:sp>
      <p:sp>
        <p:nvSpPr>
          <p:cNvPr id="9" name="object 9"/>
          <p:cNvSpPr txBox="1"/>
          <p:nvPr/>
        </p:nvSpPr>
        <p:spPr>
          <a:xfrm>
            <a:off x="67253" y="890694"/>
            <a:ext cx="5409062" cy="295787"/>
          </a:xfrm>
          <a:prstGeom prst="rect">
            <a:avLst/>
          </a:prstGeom>
        </p:spPr>
        <p:txBody>
          <a:bodyPr vert="horz" wrap="square" lIns="0" tIns="0" rIns="0" bIns="0" rtlCol="0">
            <a:spAutoFit/>
          </a:bodyPr>
          <a:lstStyle/>
          <a:p>
            <a:pPr marL="11906"/>
            <a:r>
              <a:rPr lang="en-US" sz="1922" b="1" spc="10" dirty="0">
                <a:solidFill>
                  <a:srgbClr val="010103"/>
                </a:solidFill>
                <a:latin typeface="Arial"/>
                <a:cs typeface="Arial"/>
              </a:rPr>
              <a:t>Introduction</a:t>
            </a:r>
            <a:endParaRPr sz="1922" dirty="0">
              <a:latin typeface="Arial"/>
              <a:cs typeface="Arial"/>
            </a:endParaRPr>
          </a:p>
        </p:txBody>
      </p:sp>
      <p:sp>
        <p:nvSpPr>
          <p:cNvPr id="27" name="object 20"/>
          <p:cNvSpPr/>
          <p:nvPr/>
        </p:nvSpPr>
        <p:spPr>
          <a:xfrm flipV="1">
            <a:off x="0" y="5837440"/>
            <a:ext cx="9144000" cy="42862"/>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1688"/>
          </a:p>
        </p:txBody>
      </p:sp>
      <p:grpSp>
        <p:nvGrpSpPr>
          <p:cNvPr id="2" name="Group 27"/>
          <p:cNvGrpSpPr/>
          <p:nvPr/>
        </p:nvGrpSpPr>
        <p:grpSpPr>
          <a:xfrm>
            <a:off x="0" y="1297470"/>
            <a:ext cx="9079128" cy="4484380"/>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8"/>
            </a:p>
          </p:txBody>
        </p:sp>
        <p:sp>
          <p:nvSpPr>
            <p:cNvPr id="30" name="object 12"/>
            <p:cNvSpPr txBox="1"/>
            <p:nvPr/>
          </p:nvSpPr>
          <p:spPr>
            <a:xfrm>
              <a:off x="168600" y="1274313"/>
              <a:ext cx="9214355" cy="686369"/>
            </a:xfrm>
            <a:prstGeom prst="rect">
              <a:avLst/>
            </a:prstGeom>
          </p:spPr>
          <p:txBody>
            <a:bodyPr vert="horz" wrap="square" lIns="0" tIns="0" rIns="0" bIns="0" numCol="1" rtlCol="0">
              <a:spAutoFit/>
            </a:bodyPr>
            <a:lstStyle/>
            <a:p>
              <a:pPr algn="just" fontAlgn="base">
                <a:lnSpc>
                  <a:spcPct val="150000"/>
                </a:lnSpc>
              </a:pPr>
              <a:r>
                <a:rPr lang="en-IN" sz="1313" dirty="0"/>
                <a:t>The Network paradigm involves thinking of computing in terms of a client, who is essentially in need of some type of information, and a server, who has lots of information and is just waiting to hand it out. Typically, a client will connect to a server and query for certain information. The server will go off and find the information and then return it to the client.</a:t>
              </a:r>
            </a:p>
            <a:p>
              <a:pPr algn="just" fontAlgn="base">
                <a:lnSpc>
                  <a:spcPct val="150000"/>
                </a:lnSpc>
              </a:pPr>
              <a:endParaRPr lang="en-IN" sz="1313" dirty="0"/>
            </a:p>
            <a:p>
              <a:pPr algn="just" fontAlgn="base">
                <a:lnSpc>
                  <a:spcPct val="150000"/>
                </a:lnSpc>
              </a:pPr>
              <a:r>
                <a:rPr lang="en-IN" sz="1313" dirty="0"/>
                <a:t>In the context of the Internet, clients are typically run on desktop or laptop computers attached to the Internet looking for information, whereas servers are typically run on larger computers with certain types of information available for the clients to retrieve. The Web itself is made up of a bunch of computers that act as Web servers; they have vast amounts of HTML pages and related data available for people to retrieve and browse. Web clients are used by those of us who connect to the Web servers and browse through the Web pages.</a:t>
              </a:r>
            </a:p>
            <a:p>
              <a:pPr algn="just" fontAlgn="base">
                <a:lnSpc>
                  <a:spcPct val="150000"/>
                </a:lnSpc>
              </a:pPr>
              <a:endParaRPr lang="en-IN" sz="1313" dirty="0"/>
            </a:p>
            <a:p>
              <a:pPr algn="just" fontAlgn="base">
                <a:lnSpc>
                  <a:spcPct val="150000"/>
                </a:lnSpc>
              </a:pPr>
              <a:r>
                <a:rPr lang="en-IN" sz="1313" dirty="0"/>
                <a:t>Network programming uses a particular type of network communication known as sockets. A socket is a software abstraction for an input or output medium of communication. </a:t>
              </a:r>
            </a:p>
          </p:txBody>
        </p:sp>
      </p:grpSp>
    </p:spTree>
    <p:extLst>
      <p:ext uri="{BB962C8B-B14F-4D97-AF65-F5344CB8AC3E}">
        <p14:creationId xmlns:p14="http://schemas.microsoft.com/office/powerpoint/2010/main" val="41582882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913" y="1241984"/>
            <a:ext cx="9126736"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1688"/>
          </a:p>
        </p:txBody>
      </p:sp>
      <p:sp>
        <p:nvSpPr>
          <p:cNvPr id="9" name="object 9"/>
          <p:cNvSpPr txBox="1"/>
          <p:nvPr/>
        </p:nvSpPr>
        <p:spPr>
          <a:xfrm>
            <a:off x="67253" y="890694"/>
            <a:ext cx="5409062" cy="295787"/>
          </a:xfrm>
          <a:prstGeom prst="rect">
            <a:avLst/>
          </a:prstGeom>
        </p:spPr>
        <p:txBody>
          <a:bodyPr vert="horz" wrap="square" lIns="0" tIns="0" rIns="0" bIns="0" rtlCol="0">
            <a:spAutoFit/>
          </a:bodyPr>
          <a:lstStyle/>
          <a:p>
            <a:pPr marL="11906"/>
            <a:r>
              <a:rPr lang="en-US" sz="1922" b="1" spc="10" dirty="0">
                <a:solidFill>
                  <a:srgbClr val="010103"/>
                </a:solidFill>
                <a:latin typeface="Arial"/>
                <a:cs typeface="Arial"/>
              </a:rPr>
              <a:t>What is Socket?</a:t>
            </a:r>
            <a:endParaRPr sz="1922" dirty="0">
              <a:latin typeface="Arial"/>
              <a:cs typeface="Arial"/>
            </a:endParaRPr>
          </a:p>
        </p:txBody>
      </p:sp>
      <p:sp>
        <p:nvSpPr>
          <p:cNvPr id="27" name="object 20"/>
          <p:cNvSpPr/>
          <p:nvPr/>
        </p:nvSpPr>
        <p:spPr>
          <a:xfrm flipV="1">
            <a:off x="0" y="5837440"/>
            <a:ext cx="9144000" cy="42862"/>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1688"/>
          </a:p>
        </p:txBody>
      </p:sp>
      <p:grpSp>
        <p:nvGrpSpPr>
          <p:cNvPr id="2" name="Group 27"/>
          <p:cNvGrpSpPr/>
          <p:nvPr/>
        </p:nvGrpSpPr>
        <p:grpSpPr>
          <a:xfrm>
            <a:off x="0" y="1297470"/>
            <a:ext cx="9079128" cy="4484380"/>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8"/>
            </a:p>
          </p:txBody>
        </p:sp>
        <p:sp>
          <p:nvSpPr>
            <p:cNvPr id="30" name="object 12"/>
            <p:cNvSpPr txBox="1"/>
            <p:nvPr/>
          </p:nvSpPr>
          <p:spPr>
            <a:xfrm>
              <a:off x="168600" y="1274313"/>
              <a:ext cx="9214355" cy="629171"/>
            </a:xfrm>
            <a:prstGeom prst="rect">
              <a:avLst/>
            </a:prstGeom>
          </p:spPr>
          <p:txBody>
            <a:bodyPr vert="horz" wrap="square" lIns="0" tIns="0" rIns="0" bIns="0" numCol="1" rtlCol="0">
              <a:spAutoFit/>
            </a:bodyPr>
            <a:lstStyle/>
            <a:p>
              <a:pPr marL="214313" indent="-214313" algn="just" fontAlgn="base">
                <a:lnSpc>
                  <a:spcPct val="150000"/>
                </a:lnSpc>
                <a:buFont typeface="Arial" panose="020B0604020202020204" pitchFamily="34" charset="0"/>
                <a:buChar char="•"/>
              </a:pPr>
              <a:r>
                <a:rPr lang="en-IN" sz="1313" dirty="0"/>
                <a:t>A socket is a software abstraction for an input or output medium of communication. </a:t>
              </a:r>
            </a:p>
            <a:p>
              <a:pPr marL="214313" indent="-214313" algn="just" fontAlgn="base">
                <a:lnSpc>
                  <a:spcPct val="150000"/>
                </a:lnSpc>
                <a:buFont typeface="Arial" panose="020B0604020202020204" pitchFamily="34" charset="0"/>
                <a:buChar char="•"/>
              </a:pPr>
              <a:r>
                <a:rPr lang="en-IN" sz="1313" dirty="0"/>
                <a:t>Sockets allow communication between processes that lie on the same machine, or on different machines working in diverse environment and even across different continents.</a:t>
              </a:r>
            </a:p>
            <a:p>
              <a:pPr marL="214313" indent="-214313" algn="just" fontAlgn="base">
                <a:lnSpc>
                  <a:spcPct val="150000"/>
                </a:lnSpc>
                <a:buFont typeface="Arial" panose="020B0604020202020204" pitchFamily="34" charset="0"/>
                <a:buChar char="•"/>
              </a:pPr>
              <a:r>
                <a:rPr lang="en-IN" sz="1313" dirty="0"/>
                <a:t>A socket is the most vital and fundamental entity. Sockets are the end-point of a two-way communication link. </a:t>
              </a:r>
            </a:p>
            <a:p>
              <a:pPr marL="214313" indent="-214313" algn="just" fontAlgn="base">
                <a:lnSpc>
                  <a:spcPct val="150000"/>
                </a:lnSpc>
                <a:buFont typeface="Arial" panose="020B0604020202020204" pitchFamily="34" charset="0"/>
                <a:buChar char="•"/>
              </a:pPr>
              <a:r>
                <a:rPr lang="en-IN" sz="1313" dirty="0"/>
                <a:t>An endpoint is a combination of IP address and the port number. </a:t>
              </a:r>
            </a:p>
            <a:p>
              <a:pPr algn="just" fontAlgn="base">
                <a:lnSpc>
                  <a:spcPct val="150000"/>
                </a:lnSpc>
              </a:pPr>
              <a:r>
                <a:rPr lang="en-IN" sz="1313" dirty="0"/>
                <a:t>For Client-Server communication,</a:t>
              </a:r>
            </a:p>
            <a:p>
              <a:pPr marL="557213" lvl="1" indent="-214313" algn="just" fontAlgn="base">
                <a:lnSpc>
                  <a:spcPct val="150000"/>
                </a:lnSpc>
                <a:buFont typeface="Wingdings" panose="05000000000000000000" pitchFamily="2" charset="2"/>
                <a:buChar char="§"/>
              </a:pPr>
              <a:r>
                <a:rPr lang="en-IN" sz="1313" dirty="0"/>
                <a:t>Sockets are to be configured at the two ends to initiate a connection, </a:t>
              </a:r>
            </a:p>
            <a:p>
              <a:pPr marL="557213" lvl="1" indent="-214313" algn="just" fontAlgn="base">
                <a:lnSpc>
                  <a:spcPct val="150000"/>
                </a:lnSpc>
                <a:buFont typeface="Wingdings" panose="05000000000000000000" pitchFamily="2" charset="2"/>
                <a:buChar char="§"/>
              </a:pPr>
              <a:r>
                <a:rPr lang="en-IN" sz="1313" dirty="0"/>
                <a:t>Listen for incoming messages</a:t>
              </a:r>
            </a:p>
            <a:p>
              <a:pPr marL="557213" lvl="1" indent="-214313" algn="just" fontAlgn="base">
                <a:lnSpc>
                  <a:spcPct val="150000"/>
                </a:lnSpc>
                <a:buFont typeface="Wingdings" panose="05000000000000000000" pitchFamily="2" charset="2"/>
                <a:buChar char="§"/>
              </a:pPr>
              <a:r>
                <a:rPr lang="en-IN" sz="1313" dirty="0"/>
                <a:t>Send the responses at both ends</a:t>
              </a:r>
            </a:p>
            <a:p>
              <a:pPr marL="557213" lvl="1" indent="-214313" algn="just" fontAlgn="base">
                <a:lnSpc>
                  <a:spcPct val="150000"/>
                </a:lnSpc>
                <a:buFont typeface="Wingdings" panose="05000000000000000000" pitchFamily="2" charset="2"/>
                <a:buChar char="§"/>
              </a:pPr>
              <a:r>
                <a:rPr lang="en-IN" sz="1313" dirty="0"/>
                <a:t>Establishing a bidirectional communication.</a:t>
              </a:r>
            </a:p>
            <a:p>
              <a:pPr algn="just" fontAlgn="base">
                <a:lnSpc>
                  <a:spcPct val="150000"/>
                </a:lnSpc>
              </a:pPr>
              <a:endParaRPr lang="en-IN" sz="1313" dirty="0"/>
            </a:p>
          </p:txBody>
        </p:sp>
      </p:grpSp>
    </p:spTree>
    <p:extLst>
      <p:ext uri="{BB962C8B-B14F-4D97-AF65-F5344CB8AC3E}">
        <p14:creationId xmlns:p14="http://schemas.microsoft.com/office/powerpoint/2010/main" val="1935967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913" y="1241984"/>
            <a:ext cx="9126736"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1688"/>
          </a:p>
        </p:txBody>
      </p:sp>
      <p:sp>
        <p:nvSpPr>
          <p:cNvPr id="9" name="object 9"/>
          <p:cNvSpPr txBox="1"/>
          <p:nvPr/>
        </p:nvSpPr>
        <p:spPr>
          <a:xfrm>
            <a:off x="67253" y="890694"/>
            <a:ext cx="5409062" cy="295787"/>
          </a:xfrm>
          <a:prstGeom prst="rect">
            <a:avLst/>
          </a:prstGeom>
        </p:spPr>
        <p:txBody>
          <a:bodyPr vert="horz" wrap="square" lIns="0" tIns="0" rIns="0" bIns="0" rtlCol="0">
            <a:spAutoFit/>
          </a:bodyPr>
          <a:lstStyle/>
          <a:p>
            <a:pPr marL="11906"/>
            <a:r>
              <a:rPr lang="en-US" sz="1922" b="1" spc="10" dirty="0">
                <a:solidFill>
                  <a:srgbClr val="010103"/>
                </a:solidFill>
                <a:latin typeface="Arial"/>
                <a:cs typeface="Arial"/>
              </a:rPr>
              <a:t>Socket Types</a:t>
            </a:r>
            <a:endParaRPr sz="1922" dirty="0">
              <a:latin typeface="Arial"/>
              <a:cs typeface="Arial"/>
            </a:endParaRPr>
          </a:p>
        </p:txBody>
      </p:sp>
      <p:sp>
        <p:nvSpPr>
          <p:cNvPr id="27" name="object 20"/>
          <p:cNvSpPr/>
          <p:nvPr/>
        </p:nvSpPr>
        <p:spPr>
          <a:xfrm flipV="1">
            <a:off x="0" y="5837440"/>
            <a:ext cx="9144000" cy="42862"/>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1688"/>
          </a:p>
        </p:txBody>
      </p:sp>
      <p:grpSp>
        <p:nvGrpSpPr>
          <p:cNvPr id="2" name="Group 27"/>
          <p:cNvGrpSpPr/>
          <p:nvPr/>
        </p:nvGrpSpPr>
        <p:grpSpPr>
          <a:xfrm>
            <a:off x="0" y="1297470"/>
            <a:ext cx="9079128" cy="4484380"/>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8"/>
            </a:p>
          </p:txBody>
        </p:sp>
        <p:sp>
          <p:nvSpPr>
            <p:cNvPr id="30" name="object 12"/>
            <p:cNvSpPr txBox="1"/>
            <p:nvPr/>
          </p:nvSpPr>
          <p:spPr>
            <a:xfrm>
              <a:off x="168600" y="1274313"/>
              <a:ext cx="9214355" cy="571974"/>
            </a:xfrm>
            <a:prstGeom prst="rect">
              <a:avLst/>
            </a:prstGeom>
          </p:spPr>
          <p:txBody>
            <a:bodyPr vert="horz" wrap="square" lIns="0" tIns="0" rIns="0" bIns="0" numCol="1" rtlCol="0">
              <a:spAutoFit/>
            </a:bodyPr>
            <a:lstStyle/>
            <a:p>
              <a:pPr algn="just" fontAlgn="base">
                <a:lnSpc>
                  <a:spcPct val="150000"/>
                </a:lnSpc>
              </a:pPr>
              <a:r>
                <a:rPr lang="en-IN" sz="1313" b="1" dirty="0"/>
                <a:t>Datagram Socket</a:t>
              </a:r>
            </a:p>
            <a:p>
              <a:pPr marL="214313" indent="-214313" algn="just" fontAlgn="base">
                <a:lnSpc>
                  <a:spcPct val="150000"/>
                </a:lnSpc>
                <a:buFont typeface="Arial" panose="020B0604020202020204" pitchFamily="34" charset="0"/>
                <a:buChar char="•"/>
              </a:pPr>
              <a:r>
                <a:rPr lang="en-IN" sz="1313" dirty="0"/>
                <a:t>A datagram is an independent, self-contained piece of information sent over a network whose arrival, arrival time, and content are not guaranteed.  A datagram socket uses User Datagram Protocol (UDP) to facilitate the sending of datagrams (self-contained pieces of information) in an unreliable manner. Unreliable means that information sent via datagrams isn't guaranteed to make it to its destination.</a:t>
              </a:r>
            </a:p>
            <a:p>
              <a:pPr marL="214313" indent="-214313" algn="just" fontAlgn="base">
                <a:lnSpc>
                  <a:spcPct val="150000"/>
                </a:lnSpc>
                <a:buFont typeface="Arial" panose="020B0604020202020204" pitchFamily="34" charset="0"/>
                <a:buChar char="•"/>
              </a:pPr>
              <a:endParaRPr lang="en-IN" sz="1313" dirty="0"/>
            </a:p>
            <a:p>
              <a:pPr algn="just" fontAlgn="base">
                <a:lnSpc>
                  <a:spcPct val="150000"/>
                </a:lnSpc>
              </a:pPr>
              <a:r>
                <a:rPr lang="en-IN" sz="1313" b="1" dirty="0"/>
                <a:t>Stream Socket:</a:t>
              </a:r>
            </a:p>
            <a:p>
              <a:pPr marL="214313" indent="-214313" algn="just" fontAlgn="base">
                <a:lnSpc>
                  <a:spcPct val="150000"/>
                </a:lnSpc>
                <a:buFont typeface="Arial" panose="020B0604020202020204" pitchFamily="34" charset="0"/>
                <a:buChar char="•"/>
              </a:pPr>
              <a:r>
                <a:rPr lang="en-IN" sz="1313" dirty="0"/>
                <a:t>A stream socket, or connected socket, is a socket through which data can be transmitted continuously. A stream socket is more akin to a live network, in which the communication link is continuously active. A stream socket is a "connected" socket through which data is transferred continuously.</a:t>
              </a:r>
            </a:p>
          </p:txBody>
        </p:sp>
      </p:grpSp>
    </p:spTree>
    <p:extLst>
      <p:ext uri="{BB962C8B-B14F-4D97-AF65-F5344CB8AC3E}">
        <p14:creationId xmlns:p14="http://schemas.microsoft.com/office/powerpoint/2010/main" val="331835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913" y="1241984"/>
            <a:ext cx="9126736"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1688"/>
          </a:p>
        </p:txBody>
      </p:sp>
      <p:sp>
        <p:nvSpPr>
          <p:cNvPr id="9" name="object 9"/>
          <p:cNvSpPr txBox="1"/>
          <p:nvPr/>
        </p:nvSpPr>
        <p:spPr>
          <a:xfrm>
            <a:off x="67253" y="890694"/>
            <a:ext cx="5409062" cy="295787"/>
          </a:xfrm>
          <a:prstGeom prst="rect">
            <a:avLst/>
          </a:prstGeom>
        </p:spPr>
        <p:txBody>
          <a:bodyPr vert="horz" wrap="square" lIns="0" tIns="0" rIns="0" bIns="0" rtlCol="0">
            <a:spAutoFit/>
          </a:bodyPr>
          <a:lstStyle/>
          <a:p>
            <a:pPr marL="11906"/>
            <a:r>
              <a:rPr lang="en-US" sz="1922" b="1" spc="10" dirty="0">
                <a:solidFill>
                  <a:srgbClr val="010103"/>
                </a:solidFill>
                <a:latin typeface="Arial"/>
                <a:cs typeface="Arial"/>
              </a:rPr>
              <a:t>Socket in Python</a:t>
            </a:r>
            <a:endParaRPr sz="1922" dirty="0">
              <a:latin typeface="Arial"/>
              <a:cs typeface="Arial"/>
            </a:endParaRPr>
          </a:p>
        </p:txBody>
      </p:sp>
      <p:sp>
        <p:nvSpPr>
          <p:cNvPr id="27" name="object 20"/>
          <p:cNvSpPr/>
          <p:nvPr/>
        </p:nvSpPr>
        <p:spPr>
          <a:xfrm flipV="1">
            <a:off x="0" y="5837440"/>
            <a:ext cx="9144000" cy="42862"/>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1688"/>
          </a:p>
        </p:txBody>
      </p:sp>
      <p:sp>
        <p:nvSpPr>
          <p:cNvPr id="29" name="Rectangle 28"/>
          <p:cNvSpPr/>
          <p:nvPr/>
        </p:nvSpPr>
        <p:spPr>
          <a:xfrm>
            <a:off x="0" y="1297470"/>
            <a:ext cx="9079128" cy="448438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8"/>
          </a:p>
        </p:txBody>
      </p:sp>
      <p:sp>
        <p:nvSpPr>
          <p:cNvPr id="10" name="object 12"/>
          <p:cNvSpPr txBox="1"/>
          <p:nvPr/>
        </p:nvSpPr>
        <p:spPr>
          <a:xfrm>
            <a:off x="67254" y="1297469"/>
            <a:ext cx="8999000" cy="4537652"/>
          </a:xfrm>
          <a:prstGeom prst="rect">
            <a:avLst/>
          </a:prstGeom>
        </p:spPr>
        <p:txBody>
          <a:bodyPr vert="horz" wrap="square" lIns="0" tIns="0" rIns="0" bIns="0" numCol="1" rtlCol="0">
            <a:spAutoFit/>
          </a:bodyPr>
          <a:lstStyle/>
          <a:p>
            <a:pPr algn="just" fontAlgn="base">
              <a:lnSpc>
                <a:spcPct val="150000"/>
              </a:lnSpc>
            </a:pPr>
            <a:endParaRPr lang="en-IN" sz="675" dirty="0"/>
          </a:p>
          <a:p>
            <a:pPr algn="just" fontAlgn="base">
              <a:lnSpc>
                <a:spcPct val="150000"/>
              </a:lnSpc>
            </a:pPr>
            <a:r>
              <a:rPr lang="en-IN" sz="1313" dirty="0"/>
              <a:t>		</a:t>
            </a:r>
            <a:r>
              <a:rPr lang="en-IN" sz="1313" dirty="0" err="1"/>
              <a:t>sock_obj</a:t>
            </a:r>
            <a:r>
              <a:rPr lang="en-IN" sz="1313" dirty="0"/>
              <a:t> = </a:t>
            </a:r>
            <a:r>
              <a:rPr lang="en-IN" sz="1313" dirty="0" err="1"/>
              <a:t>socket.socket</a:t>
            </a:r>
            <a:r>
              <a:rPr lang="en-IN" sz="1313" dirty="0"/>
              <a:t>( </a:t>
            </a:r>
            <a:r>
              <a:rPr lang="en-IN" sz="1313" dirty="0" err="1"/>
              <a:t>socket_family</a:t>
            </a:r>
            <a:r>
              <a:rPr lang="en-IN" sz="1313" dirty="0"/>
              <a:t>, </a:t>
            </a:r>
            <a:r>
              <a:rPr lang="en-IN" sz="1313" dirty="0" err="1"/>
              <a:t>socket_type</a:t>
            </a:r>
            <a:r>
              <a:rPr lang="en-IN" sz="1313" dirty="0"/>
              <a:t>, protocol=0)</a:t>
            </a:r>
          </a:p>
          <a:p>
            <a:pPr algn="just" fontAlgn="base">
              <a:lnSpc>
                <a:spcPct val="150000"/>
              </a:lnSpc>
            </a:pPr>
            <a:endParaRPr lang="en-IN" sz="600" dirty="0"/>
          </a:p>
          <a:p>
            <a:pPr algn="just" fontAlgn="base">
              <a:lnSpc>
                <a:spcPct val="150000"/>
              </a:lnSpc>
            </a:pPr>
            <a:r>
              <a:rPr lang="en-IN" sz="1313" b="1" dirty="0" err="1"/>
              <a:t>socket_family</a:t>
            </a:r>
            <a:r>
              <a:rPr lang="en-IN" sz="1313" b="1" dirty="0"/>
              <a:t>:</a:t>
            </a:r>
            <a:r>
              <a:rPr lang="en-IN" sz="1313" dirty="0"/>
              <a:t> - Defines  family of protocols used as transport mechanism. </a:t>
            </a:r>
          </a:p>
          <a:p>
            <a:pPr lvl="1" algn="just" fontAlgn="base">
              <a:lnSpc>
                <a:spcPct val="150000"/>
              </a:lnSpc>
            </a:pPr>
            <a:r>
              <a:rPr lang="en-IN" sz="1313" dirty="0"/>
              <a:t>Either AF_UNIX, or</a:t>
            </a:r>
          </a:p>
          <a:p>
            <a:pPr lvl="1" algn="just" fontAlgn="base">
              <a:lnSpc>
                <a:spcPct val="150000"/>
              </a:lnSpc>
            </a:pPr>
            <a:r>
              <a:rPr lang="en-IN" sz="1313" dirty="0"/>
              <a:t>AF_INET (IP version 4 or IPv4).</a:t>
            </a:r>
          </a:p>
          <a:p>
            <a:pPr algn="just" fontAlgn="base">
              <a:lnSpc>
                <a:spcPct val="150000"/>
              </a:lnSpc>
            </a:pPr>
            <a:r>
              <a:rPr lang="en-IN" sz="1313" b="1" dirty="0" err="1"/>
              <a:t>socket_type</a:t>
            </a:r>
            <a:r>
              <a:rPr lang="en-IN" sz="1313" b="1" dirty="0"/>
              <a:t>:</a:t>
            </a:r>
            <a:r>
              <a:rPr lang="en-IN" sz="1313" dirty="0"/>
              <a:t> Defines the types of communication between the two end-points. </a:t>
            </a:r>
          </a:p>
          <a:p>
            <a:pPr lvl="1" algn="just" fontAlgn="base">
              <a:lnSpc>
                <a:spcPct val="150000"/>
              </a:lnSpc>
            </a:pPr>
            <a:r>
              <a:rPr lang="en-IN" sz="1313" dirty="0"/>
              <a:t>SOCK_STREAM (for connection-oriented protocols, e.g., TCP), or</a:t>
            </a:r>
          </a:p>
          <a:p>
            <a:pPr lvl="1" algn="just" fontAlgn="base">
              <a:lnSpc>
                <a:spcPct val="150000"/>
              </a:lnSpc>
            </a:pPr>
            <a:r>
              <a:rPr lang="en-IN" sz="1313" dirty="0"/>
              <a:t>SOCK_DGRAM (for connectionless protocols e.g. UDP).</a:t>
            </a:r>
          </a:p>
          <a:p>
            <a:pPr algn="just" fontAlgn="base">
              <a:lnSpc>
                <a:spcPct val="150000"/>
              </a:lnSpc>
            </a:pPr>
            <a:r>
              <a:rPr lang="en-IN" sz="1313" b="1" dirty="0"/>
              <a:t>protocol</a:t>
            </a:r>
            <a:r>
              <a:rPr lang="en-IN" sz="1313" dirty="0"/>
              <a:t>: We typically leave this field or set this field to zero.</a:t>
            </a:r>
          </a:p>
          <a:p>
            <a:pPr algn="just" fontAlgn="base">
              <a:lnSpc>
                <a:spcPct val="150000"/>
              </a:lnSpc>
            </a:pPr>
            <a:r>
              <a:rPr lang="en-IN" sz="1313" b="1" dirty="0"/>
              <a:t>Example:</a:t>
            </a:r>
          </a:p>
          <a:p>
            <a:pPr lvl="2" algn="just" fontAlgn="base">
              <a:lnSpc>
                <a:spcPct val="150000"/>
              </a:lnSpc>
            </a:pPr>
            <a:r>
              <a:rPr lang="en-IN" sz="1313" dirty="0"/>
              <a:t>#Socket client example in python</a:t>
            </a:r>
          </a:p>
          <a:p>
            <a:pPr lvl="2" algn="just" fontAlgn="base">
              <a:lnSpc>
                <a:spcPct val="150000"/>
              </a:lnSpc>
            </a:pPr>
            <a:r>
              <a:rPr lang="en-IN" sz="1313" dirty="0"/>
              <a:t>import socket	</a:t>
            </a:r>
          </a:p>
          <a:p>
            <a:pPr lvl="2" algn="just" fontAlgn="base">
              <a:lnSpc>
                <a:spcPct val="150000"/>
              </a:lnSpc>
            </a:pPr>
            <a:r>
              <a:rPr lang="en-IN" sz="1313" dirty="0"/>
              <a:t>#create an AF_INET, STREAM socket (TCP)</a:t>
            </a:r>
          </a:p>
          <a:p>
            <a:pPr lvl="2" algn="just" fontAlgn="base">
              <a:lnSpc>
                <a:spcPct val="150000"/>
              </a:lnSpc>
            </a:pPr>
            <a:r>
              <a:rPr lang="en-IN" sz="1313" dirty="0"/>
              <a:t>s = </a:t>
            </a:r>
            <a:r>
              <a:rPr lang="en-IN" sz="1313" dirty="0" err="1"/>
              <a:t>socket.socket</a:t>
            </a:r>
            <a:r>
              <a:rPr lang="en-IN" sz="1313" dirty="0"/>
              <a:t>(</a:t>
            </a:r>
            <a:r>
              <a:rPr lang="en-IN" sz="1313" dirty="0" err="1"/>
              <a:t>socket.AF_INET</a:t>
            </a:r>
            <a:r>
              <a:rPr lang="en-IN" sz="1313" dirty="0"/>
              <a:t>, </a:t>
            </a:r>
            <a:r>
              <a:rPr lang="en-IN" sz="1313" dirty="0" err="1"/>
              <a:t>socket.SOCK_STREAM</a:t>
            </a:r>
            <a:r>
              <a:rPr lang="en-IN" sz="1313" dirty="0"/>
              <a:t>)</a:t>
            </a:r>
          </a:p>
          <a:p>
            <a:pPr lvl="2" algn="just" fontAlgn="base">
              <a:lnSpc>
                <a:spcPct val="150000"/>
              </a:lnSpc>
            </a:pPr>
            <a:r>
              <a:rPr lang="en-IN" sz="1313" dirty="0"/>
              <a:t>print 'Socket Created'</a:t>
            </a:r>
          </a:p>
        </p:txBody>
      </p:sp>
    </p:spTree>
    <p:extLst>
      <p:ext uri="{BB962C8B-B14F-4D97-AF65-F5344CB8AC3E}">
        <p14:creationId xmlns:p14="http://schemas.microsoft.com/office/powerpoint/2010/main" val="3232098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913" y="1241984"/>
            <a:ext cx="9126736"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1688"/>
          </a:p>
        </p:txBody>
      </p:sp>
      <p:sp>
        <p:nvSpPr>
          <p:cNvPr id="9" name="object 9"/>
          <p:cNvSpPr txBox="1"/>
          <p:nvPr/>
        </p:nvSpPr>
        <p:spPr>
          <a:xfrm>
            <a:off x="67253" y="890694"/>
            <a:ext cx="5409062" cy="295787"/>
          </a:xfrm>
          <a:prstGeom prst="rect">
            <a:avLst/>
          </a:prstGeom>
        </p:spPr>
        <p:txBody>
          <a:bodyPr vert="horz" wrap="square" lIns="0" tIns="0" rIns="0" bIns="0" rtlCol="0">
            <a:spAutoFit/>
          </a:bodyPr>
          <a:lstStyle/>
          <a:p>
            <a:pPr marL="11906"/>
            <a:r>
              <a:rPr lang="en-US" sz="1922" b="1" spc="10" dirty="0">
                <a:solidFill>
                  <a:srgbClr val="010103"/>
                </a:solidFill>
                <a:latin typeface="Arial"/>
                <a:cs typeface="Arial"/>
              </a:rPr>
              <a:t>Socket Creation</a:t>
            </a:r>
            <a:endParaRPr sz="1922" dirty="0">
              <a:latin typeface="Arial"/>
              <a:cs typeface="Arial"/>
            </a:endParaRPr>
          </a:p>
        </p:txBody>
      </p:sp>
      <p:sp>
        <p:nvSpPr>
          <p:cNvPr id="27" name="object 20"/>
          <p:cNvSpPr/>
          <p:nvPr/>
        </p:nvSpPr>
        <p:spPr>
          <a:xfrm flipV="1">
            <a:off x="0" y="5837440"/>
            <a:ext cx="9144000" cy="42862"/>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1688"/>
          </a:p>
        </p:txBody>
      </p:sp>
      <p:sp>
        <p:nvSpPr>
          <p:cNvPr id="29" name="Rectangle 28"/>
          <p:cNvSpPr/>
          <p:nvPr/>
        </p:nvSpPr>
        <p:spPr>
          <a:xfrm>
            <a:off x="0" y="1297470"/>
            <a:ext cx="9079128" cy="448438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8"/>
          </a:p>
        </p:txBody>
      </p:sp>
      <p:sp>
        <p:nvSpPr>
          <p:cNvPr id="10" name="object 12"/>
          <p:cNvSpPr txBox="1"/>
          <p:nvPr/>
        </p:nvSpPr>
        <p:spPr>
          <a:xfrm>
            <a:off x="67254" y="1297469"/>
            <a:ext cx="8999000" cy="3186770"/>
          </a:xfrm>
          <a:prstGeom prst="rect">
            <a:avLst/>
          </a:prstGeom>
        </p:spPr>
        <p:txBody>
          <a:bodyPr vert="horz" wrap="square" lIns="0" tIns="0" rIns="0" bIns="0" numCol="1" rtlCol="0">
            <a:spAutoFit/>
          </a:bodyPr>
          <a:lstStyle/>
          <a:p>
            <a:pPr algn="just" fontAlgn="base">
              <a:lnSpc>
                <a:spcPct val="150000"/>
              </a:lnSpc>
            </a:pPr>
            <a:r>
              <a:rPr lang="en-IN" sz="1313" dirty="0"/>
              <a:t>import socket	</a:t>
            </a:r>
          </a:p>
          <a:p>
            <a:pPr algn="just" fontAlgn="base">
              <a:lnSpc>
                <a:spcPct val="150000"/>
              </a:lnSpc>
            </a:pPr>
            <a:r>
              <a:rPr lang="en-IN" sz="1313" dirty="0"/>
              <a:t>import sys	</a:t>
            </a:r>
          </a:p>
          <a:p>
            <a:pPr algn="just" fontAlgn="base">
              <a:lnSpc>
                <a:spcPct val="150000"/>
              </a:lnSpc>
            </a:pPr>
            <a:r>
              <a:rPr lang="en-IN" sz="1313" dirty="0"/>
              <a:t>try:</a:t>
            </a:r>
          </a:p>
          <a:p>
            <a:pPr algn="just" fontAlgn="base">
              <a:lnSpc>
                <a:spcPct val="150000"/>
              </a:lnSpc>
            </a:pPr>
            <a:r>
              <a:rPr lang="en-IN" sz="1313" dirty="0"/>
              <a:t>	#create an AF_INET, STREAM socket (TCP)</a:t>
            </a:r>
          </a:p>
          <a:p>
            <a:pPr algn="just" fontAlgn="base">
              <a:lnSpc>
                <a:spcPct val="150000"/>
              </a:lnSpc>
            </a:pPr>
            <a:r>
              <a:rPr lang="en-IN" sz="1313" dirty="0"/>
              <a:t>	s = </a:t>
            </a:r>
            <a:r>
              <a:rPr lang="en-IN" sz="1313" dirty="0" err="1"/>
              <a:t>socket.socket</a:t>
            </a:r>
            <a:r>
              <a:rPr lang="en-IN" sz="1313" dirty="0"/>
              <a:t>(</a:t>
            </a:r>
            <a:r>
              <a:rPr lang="en-IN" sz="1313" dirty="0" err="1"/>
              <a:t>socket.AF_INET</a:t>
            </a:r>
            <a:r>
              <a:rPr lang="en-IN" sz="1313" dirty="0"/>
              <a:t>, </a:t>
            </a:r>
            <a:r>
              <a:rPr lang="en-IN" sz="1313" dirty="0" err="1"/>
              <a:t>socket.SOCK_STREAM</a:t>
            </a:r>
            <a:r>
              <a:rPr lang="en-IN" sz="1313" dirty="0"/>
              <a:t>)</a:t>
            </a:r>
          </a:p>
          <a:p>
            <a:pPr algn="just" fontAlgn="base">
              <a:lnSpc>
                <a:spcPct val="150000"/>
              </a:lnSpc>
            </a:pPr>
            <a:r>
              <a:rPr lang="en-IN" sz="1313" dirty="0"/>
              <a:t>except </a:t>
            </a:r>
            <a:r>
              <a:rPr lang="en-IN" sz="1313" dirty="0" err="1"/>
              <a:t>socket.error</a:t>
            </a:r>
            <a:r>
              <a:rPr lang="en-IN" sz="1313" dirty="0"/>
              <a:t>, </a:t>
            </a:r>
            <a:r>
              <a:rPr lang="en-IN" sz="1313" dirty="0" err="1"/>
              <a:t>msg</a:t>
            </a:r>
            <a:r>
              <a:rPr lang="en-IN" sz="1313" dirty="0"/>
              <a:t>:</a:t>
            </a:r>
          </a:p>
          <a:p>
            <a:pPr algn="just" fontAlgn="base">
              <a:lnSpc>
                <a:spcPct val="150000"/>
              </a:lnSpc>
            </a:pPr>
            <a:r>
              <a:rPr lang="en-IN" sz="1313" dirty="0"/>
              <a:t>	print 'Failed to create socket. Error code: ' + </a:t>
            </a:r>
            <a:r>
              <a:rPr lang="en-IN" sz="1313" dirty="0" err="1"/>
              <a:t>str</a:t>
            </a:r>
            <a:r>
              <a:rPr lang="en-IN" sz="1313" dirty="0"/>
              <a:t>(</a:t>
            </a:r>
            <a:r>
              <a:rPr lang="en-IN" sz="1313" dirty="0" err="1"/>
              <a:t>msg</a:t>
            </a:r>
            <a:r>
              <a:rPr lang="en-IN" sz="1313" dirty="0"/>
              <a:t>[0]) + ' , Error message : ' + </a:t>
            </a:r>
            <a:r>
              <a:rPr lang="en-IN" sz="1313" dirty="0" err="1"/>
              <a:t>msg</a:t>
            </a:r>
            <a:r>
              <a:rPr lang="en-IN" sz="1313" dirty="0"/>
              <a:t>[1]</a:t>
            </a:r>
          </a:p>
          <a:p>
            <a:pPr algn="just" fontAlgn="base">
              <a:lnSpc>
                <a:spcPct val="150000"/>
              </a:lnSpc>
            </a:pPr>
            <a:r>
              <a:rPr lang="en-IN" sz="1313" dirty="0"/>
              <a:t>	</a:t>
            </a:r>
            <a:r>
              <a:rPr lang="en-IN" sz="1313" dirty="0" err="1"/>
              <a:t>sys.exit</a:t>
            </a:r>
            <a:r>
              <a:rPr lang="en-IN" sz="1313" dirty="0"/>
              <a:t>();</a:t>
            </a:r>
          </a:p>
          <a:p>
            <a:pPr algn="just" fontAlgn="base">
              <a:lnSpc>
                <a:spcPct val="150000"/>
              </a:lnSpc>
            </a:pPr>
            <a:endParaRPr lang="en-IN" sz="1313" dirty="0"/>
          </a:p>
          <a:p>
            <a:pPr algn="just" fontAlgn="base">
              <a:lnSpc>
                <a:spcPct val="150000"/>
              </a:lnSpc>
            </a:pPr>
            <a:r>
              <a:rPr lang="en-IN" sz="1313" dirty="0"/>
              <a:t>print 'Socket Created'</a:t>
            </a:r>
          </a:p>
          <a:p>
            <a:pPr algn="just" fontAlgn="base">
              <a:lnSpc>
                <a:spcPct val="150000"/>
              </a:lnSpc>
            </a:pPr>
            <a:endParaRPr lang="en-IN" sz="675" dirty="0"/>
          </a:p>
        </p:txBody>
      </p:sp>
    </p:spTree>
    <p:extLst>
      <p:ext uri="{BB962C8B-B14F-4D97-AF65-F5344CB8AC3E}">
        <p14:creationId xmlns:p14="http://schemas.microsoft.com/office/powerpoint/2010/main" val="9213746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913" y="1241984"/>
            <a:ext cx="9126736"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1688"/>
          </a:p>
        </p:txBody>
      </p:sp>
      <p:sp>
        <p:nvSpPr>
          <p:cNvPr id="9" name="object 9"/>
          <p:cNvSpPr txBox="1"/>
          <p:nvPr/>
        </p:nvSpPr>
        <p:spPr>
          <a:xfrm>
            <a:off x="67253" y="890694"/>
            <a:ext cx="5973838" cy="295787"/>
          </a:xfrm>
          <a:prstGeom prst="rect">
            <a:avLst/>
          </a:prstGeom>
        </p:spPr>
        <p:txBody>
          <a:bodyPr vert="horz" wrap="square" lIns="0" tIns="0" rIns="0" bIns="0" rtlCol="0">
            <a:spAutoFit/>
          </a:bodyPr>
          <a:lstStyle/>
          <a:p>
            <a:pPr marL="11906"/>
            <a:r>
              <a:rPr lang="en-IN" sz="1922" b="1" spc="10" dirty="0">
                <a:solidFill>
                  <a:srgbClr val="010103"/>
                </a:solidFill>
                <a:latin typeface="Arial"/>
                <a:cs typeface="Arial"/>
              </a:rPr>
              <a:t>Client/server symmetry in Sockets applications</a:t>
            </a:r>
            <a:endParaRPr sz="1922" dirty="0">
              <a:latin typeface="Arial"/>
              <a:cs typeface="Arial"/>
            </a:endParaRPr>
          </a:p>
        </p:txBody>
      </p:sp>
      <p:sp>
        <p:nvSpPr>
          <p:cNvPr id="27" name="object 20"/>
          <p:cNvSpPr/>
          <p:nvPr/>
        </p:nvSpPr>
        <p:spPr>
          <a:xfrm flipV="1">
            <a:off x="0" y="5837440"/>
            <a:ext cx="9144000" cy="42862"/>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1688"/>
          </a:p>
        </p:txBody>
      </p:sp>
      <p:grpSp>
        <p:nvGrpSpPr>
          <p:cNvPr id="2" name="Group 27"/>
          <p:cNvGrpSpPr/>
          <p:nvPr/>
        </p:nvGrpSpPr>
        <p:grpSpPr>
          <a:xfrm>
            <a:off x="0" y="1297470"/>
            <a:ext cx="9079128" cy="4484380"/>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8"/>
            </a:p>
          </p:txBody>
        </p:sp>
        <p:sp>
          <p:nvSpPr>
            <p:cNvPr id="30" name="object 12"/>
            <p:cNvSpPr txBox="1"/>
            <p:nvPr/>
          </p:nvSpPr>
          <p:spPr>
            <a:xfrm>
              <a:off x="168600" y="1274313"/>
              <a:ext cx="9214355" cy="57197"/>
            </a:xfrm>
            <a:prstGeom prst="rect">
              <a:avLst/>
            </a:prstGeom>
          </p:spPr>
          <p:txBody>
            <a:bodyPr vert="horz" wrap="square" lIns="0" tIns="0" rIns="0" bIns="0" numCol="1" rtlCol="0">
              <a:spAutoFit/>
            </a:bodyPr>
            <a:lstStyle/>
            <a:p>
              <a:pPr algn="just" fontAlgn="base">
                <a:lnSpc>
                  <a:spcPct val="150000"/>
                </a:lnSpc>
              </a:pPr>
              <a:endParaRPr lang="en-IN" sz="1313" dirty="0"/>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7363" y="1297469"/>
            <a:ext cx="4436969" cy="4436969"/>
          </a:xfrm>
          <a:prstGeom prst="rect">
            <a:avLst/>
          </a:prstGeom>
        </p:spPr>
      </p:pic>
    </p:spTree>
    <p:extLst>
      <p:ext uri="{BB962C8B-B14F-4D97-AF65-F5344CB8AC3E}">
        <p14:creationId xmlns:p14="http://schemas.microsoft.com/office/powerpoint/2010/main" val="5873712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913" y="1241984"/>
            <a:ext cx="9126736"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1688"/>
          </a:p>
        </p:txBody>
      </p:sp>
      <p:sp>
        <p:nvSpPr>
          <p:cNvPr id="9" name="object 9"/>
          <p:cNvSpPr txBox="1"/>
          <p:nvPr/>
        </p:nvSpPr>
        <p:spPr>
          <a:xfrm>
            <a:off x="67253" y="890694"/>
            <a:ext cx="5409062" cy="295787"/>
          </a:xfrm>
          <a:prstGeom prst="rect">
            <a:avLst/>
          </a:prstGeom>
        </p:spPr>
        <p:txBody>
          <a:bodyPr vert="horz" wrap="square" lIns="0" tIns="0" rIns="0" bIns="0" rtlCol="0">
            <a:spAutoFit/>
          </a:bodyPr>
          <a:lstStyle/>
          <a:p>
            <a:pPr marL="11906"/>
            <a:r>
              <a:rPr lang="en-US" sz="1922" b="1" spc="10" dirty="0">
                <a:solidFill>
                  <a:srgbClr val="010103"/>
                </a:solidFill>
                <a:latin typeface="Arial"/>
                <a:cs typeface="Arial"/>
              </a:rPr>
              <a:t>Socket in Python</a:t>
            </a:r>
            <a:endParaRPr sz="1922" dirty="0">
              <a:latin typeface="Arial"/>
              <a:cs typeface="Arial"/>
            </a:endParaRPr>
          </a:p>
        </p:txBody>
      </p:sp>
      <p:sp>
        <p:nvSpPr>
          <p:cNvPr id="27" name="object 20"/>
          <p:cNvSpPr/>
          <p:nvPr/>
        </p:nvSpPr>
        <p:spPr>
          <a:xfrm flipV="1">
            <a:off x="0" y="5837440"/>
            <a:ext cx="9144000" cy="42862"/>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1688"/>
          </a:p>
        </p:txBody>
      </p:sp>
      <p:grpSp>
        <p:nvGrpSpPr>
          <p:cNvPr id="2" name="Group 27"/>
          <p:cNvGrpSpPr/>
          <p:nvPr/>
        </p:nvGrpSpPr>
        <p:grpSpPr>
          <a:xfrm>
            <a:off x="0" y="1297470"/>
            <a:ext cx="9079128" cy="4484380"/>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8"/>
            </a:p>
          </p:txBody>
        </p:sp>
        <p:sp>
          <p:nvSpPr>
            <p:cNvPr id="30" name="object 12"/>
            <p:cNvSpPr txBox="1"/>
            <p:nvPr/>
          </p:nvSpPr>
          <p:spPr>
            <a:xfrm>
              <a:off x="168600" y="1274313"/>
              <a:ext cx="9214355" cy="629171"/>
            </a:xfrm>
            <a:prstGeom prst="rect">
              <a:avLst/>
            </a:prstGeom>
          </p:spPr>
          <p:txBody>
            <a:bodyPr vert="horz" wrap="square" lIns="0" tIns="0" rIns="0" bIns="0" numCol="1" rtlCol="0">
              <a:spAutoFit/>
            </a:bodyPr>
            <a:lstStyle/>
            <a:p>
              <a:pPr algn="just" fontAlgn="base">
                <a:lnSpc>
                  <a:spcPct val="150000"/>
                </a:lnSpc>
              </a:pPr>
              <a:r>
                <a:rPr lang="en-IN" sz="1313" dirty="0"/>
                <a:t>To create a socket, we must use </a:t>
              </a:r>
              <a:r>
                <a:rPr lang="en-IN" sz="1313" dirty="0" err="1"/>
                <a:t>socket.socket</a:t>
              </a:r>
              <a:r>
                <a:rPr lang="en-IN" sz="1313" dirty="0"/>
                <a:t>() function available in the Python socket module, which has the general syntax as follows:</a:t>
              </a:r>
            </a:p>
            <a:p>
              <a:pPr algn="just" fontAlgn="base">
                <a:lnSpc>
                  <a:spcPct val="150000"/>
                </a:lnSpc>
              </a:pPr>
              <a:r>
                <a:rPr lang="en-IN" sz="1313" b="1" i="1" dirty="0"/>
                <a:t>	S = </a:t>
              </a:r>
              <a:r>
                <a:rPr lang="en-IN" sz="1313" b="1" i="1" dirty="0" err="1"/>
                <a:t>socket.socket</a:t>
              </a:r>
              <a:r>
                <a:rPr lang="en-IN" sz="1313" b="1" i="1" dirty="0"/>
                <a:t>(</a:t>
              </a:r>
              <a:r>
                <a:rPr lang="en-IN" sz="1313" b="1" i="1" dirty="0" err="1"/>
                <a:t>socket_family</a:t>
              </a:r>
              <a:r>
                <a:rPr lang="en-IN" sz="1313" b="1" i="1" dirty="0"/>
                <a:t>, </a:t>
              </a:r>
              <a:r>
                <a:rPr lang="en-IN" sz="1313" b="1" i="1" dirty="0" err="1"/>
                <a:t>socket_type</a:t>
              </a:r>
              <a:r>
                <a:rPr lang="en-IN" sz="1313" b="1" i="1" dirty="0"/>
                <a:t>, protocol=0)</a:t>
              </a:r>
            </a:p>
            <a:p>
              <a:pPr algn="just" fontAlgn="base">
                <a:lnSpc>
                  <a:spcPct val="150000"/>
                </a:lnSpc>
              </a:pPr>
              <a:r>
                <a:rPr lang="en-IN" sz="1313" dirty="0"/>
                <a:t>    </a:t>
              </a:r>
              <a:r>
                <a:rPr lang="en-IN" sz="1313" dirty="0" err="1"/>
                <a:t>socket_family</a:t>
              </a:r>
              <a:r>
                <a:rPr lang="en-IN" sz="1313" dirty="0"/>
                <a:t>: This is either AF_UNIX or AF_INET. We are only going to talk about INET sockets in this tutorial, as they account for at least 99% of the sockets in use.</a:t>
              </a:r>
            </a:p>
            <a:p>
              <a:pPr algn="just" fontAlgn="base">
                <a:lnSpc>
                  <a:spcPct val="150000"/>
                </a:lnSpc>
              </a:pPr>
              <a:r>
                <a:rPr lang="en-IN" sz="1313" dirty="0"/>
                <a:t>    </a:t>
              </a:r>
              <a:r>
                <a:rPr lang="en-IN" sz="1313" dirty="0" err="1"/>
                <a:t>socket_type</a:t>
              </a:r>
              <a:r>
                <a:rPr lang="en-IN" sz="1313" dirty="0"/>
                <a:t>: This is either SOCK_STREAM or SOCK_DGRAM.</a:t>
              </a:r>
            </a:p>
            <a:p>
              <a:pPr algn="just" fontAlgn="base">
                <a:lnSpc>
                  <a:spcPct val="150000"/>
                </a:lnSpc>
              </a:pPr>
              <a:r>
                <a:rPr lang="en-IN" sz="1313" dirty="0"/>
                <a:t>    Protocol: This is usually left out, defaulting to 0.</a:t>
              </a:r>
            </a:p>
            <a:p>
              <a:pPr algn="just" fontAlgn="base">
                <a:lnSpc>
                  <a:spcPct val="150000"/>
                </a:lnSpc>
              </a:pPr>
              <a:endParaRPr lang="en-IN" sz="1313" dirty="0"/>
            </a:p>
            <a:p>
              <a:pPr algn="just" fontAlgn="base">
                <a:lnSpc>
                  <a:spcPct val="150000"/>
                </a:lnSpc>
              </a:pPr>
              <a:r>
                <a:rPr lang="en-IN" sz="1313" b="1" dirty="0"/>
                <a:t>Client Socket Methods</a:t>
              </a:r>
            </a:p>
            <a:p>
              <a:pPr algn="just" fontAlgn="base">
                <a:lnSpc>
                  <a:spcPct val="150000"/>
                </a:lnSpc>
              </a:pPr>
              <a:r>
                <a:rPr lang="en-IN" sz="1313" dirty="0"/>
                <a:t>Following are some client socket methods:</a:t>
              </a:r>
            </a:p>
            <a:p>
              <a:pPr algn="just" fontAlgn="base">
                <a:lnSpc>
                  <a:spcPct val="150000"/>
                </a:lnSpc>
              </a:pPr>
              <a:r>
                <a:rPr lang="en-IN" sz="1313" dirty="0"/>
                <a:t>connect( ) : To connect to a remote socket at an address. An address format(host, port) pair is used for AF_INET address family.</a:t>
              </a:r>
            </a:p>
          </p:txBody>
        </p:sp>
      </p:grpSp>
    </p:spTree>
    <p:extLst>
      <p:ext uri="{BB962C8B-B14F-4D97-AF65-F5344CB8AC3E}">
        <p14:creationId xmlns:p14="http://schemas.microsoft.com/office/powerpoint/2010/main" val="20752750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TotalTime>
  <Words>642</Words>
  <Application>Microsoft Office PowerPoint</Application>
  <PresentationFormat>On-screen Show (4:3)</PresentationFormat>
  <Paragraphs>92</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Wingdings</vt:lpstr>
      <vt:lpstr>Office Theme</vt:lpstr>
      <vt:lpstr>SRM Institute of Science and Technology   Advanced Programming Practice-18CSC207J  Unit 4 - Network Programming Paradigms</vt:lpstr>
      <vt:lpstr>Topics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Socket Programming Essentials In Python</dc:title>
  <dc:creator>METRO</dc:creator>
  <cp:lastModifiedBy>Niveditha Sathiyamoorthy</cp:lastModifiedBy>
  <cp:revision>69</cp:revision>
  <dcterms:created xsi:type="dcterms:W3CDTF">2019-08-20T03:19:14Z</dcterms:created>
  <dcterms:modified xsi:type="dcterms:W3CDTF">2020-03-24T01:31:35Z</dcterms:modified>
</cp:coreProperties>
</file>