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93" r:id="rId2"/>
    <p:sldId id="29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63" r:id="rId30"/>
    <p:sldId id="26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C92FD-59C2-4763-966D-84F2C708352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76FC0-93E3-4F82-AF06-F7970EB1D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8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1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1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661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82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856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125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701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643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657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163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11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969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864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725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0062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575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905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120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61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353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24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99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01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10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49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74725" y="2606675"/>
            <a:ext cx="7804150" cy="24685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891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3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43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9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36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21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93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9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9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8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6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6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9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8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90B9-A16B-4E4D-86CD-479436E140AB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915278-566B-4D76-8A3B-A1AA779B7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2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88684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 </a:t>
            </a:r>
            <a:b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Programming 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Practice-18CSC207J</a:t>
            </a:r>
            <a:b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 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Automata-based programming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Finite Automata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71874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r>
                <a:rPr lang="en-IN" sz="2000" dirty="0"/>
                <a:t>There are states off and on, the automaton starts in off and tries to reach the “good state” on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2000" dirty="0"/>
                <a:t>What sequences of </a:t>
              </a:r>
              <a:r>
                <a:rPr lang="en-IN" sz="2000" dirty="0" err="1"/>
                <a:t>fs</a:t>
              </a:r>
              <a:r>
                <a:rPr lang="en-IN" sz="2000" dirty="0"/>
                <a:t> lead to the good state?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2000" dirty="0"/>
                <a:t>Answer: {f, </a:t>
              </a:r>
              <a:r>
                <a:rPr lang="en-IN" sz="2000" dirty="0" err="1"/>
                <a:t>fff</a:t>
              </a:r>
              <a:r>
                <a:rPr lang="en-IN" sz="2000" dirty="0"/>
                <a:t>, </a:t>
              </a:r>
              <a:r>
                <a:rPr lang="en-IN" sz="2000" dirty="0" err="1"/>
                <a:t>fffff</a:t>
              </a:r>
              <a:r>
                <a:rPr lang="en-IN" sz="2000" dirty="0"/>
                <a:t>, …} = {f n: n is odd}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2000" dirty="0"/>
                <a:t>This is an example of a deterministic finite automaton over alphabet {f}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63729" y="1071659"/>
            <a:ext cx="3331747" cy="1669971"/>
            <a:chOff x="2484438" y="1477963"/>
            <a:chExt cx="2743200" cy="1379537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865438" y="1870075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4618038" y="1793875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3398838" y="1844675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flipV="1">
              <a:off x="3475038" y="2314575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2484438" y="21748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2952750" y="1989138"/>
              <a:ext cx="370610" cy="305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b="1" dirty="0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4711700" y="1916113"/>
              <a:ext cx="404134" cy="305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dirty="0" smtClean="0">
                  <a:latin typeface="Garamond" panose="02020404030301010803" pitchFamily="18" charset="0"/>
                  <a:cs typeface="新細明體"/>
                </a:rPr>
                <a:t> </a:t>
              </a:r>
              <a:r>
                <a:rPr lang="en-US" altLang="zh-TW" b="1" dirty="0" smtClean="0">
                  <a:latin typeface="Garamond" panose="02020404030301010803" pitchFamily="18" charset="0"/>
                  <a:cs typeface="新細明體"/>
                </a:rPr>
                <a:t>on</a:t>
              </a:r>
              <a:endParaRPr lang="en-US" altLang="zh-TW" b="1" dirty="0">
                <a:latin typeface="Garamond" panose="02020404030301010803" pitchFamily="18" charset="0"/>
                <a:cs typeface="新細明體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956050" y="1477963"/>
              <a:ext cx="234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3940175" y="2490788"/>
              <a:ext cx="234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4675188" y="1844675"/>
              <a:ext cx="504825" cy="504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760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Deterministic finite automata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23" name="Rectangle 4"/>
          <p:cNvSpPr>
            <a:spLocks noGrp="1" noChangeArrowheads="1"/>
          </p:cNvSpPr>
          <p:nvPr>
            <p:ph idx="1"/>
          </p:nvPr>
        </p:nvSpPr>
        <p:spPr>
          <a:xfrm>
            <a:off x="500921" y="1045962"/>
            <a:ext cx="11190157" cy="38712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2"/>
                </a:solidFill>
              </a:rPr>
              <a:t>deterministic finite automaton</a:t>
            </a:r>
            <a:r>
              <a:rPr lang="en-US" sz="2400" dirty="0" smtClean="0"/>
              <a:t> (DFA) is a 5-tuple </a:t>
            </a:r>
            <a:r>
              <a:rPr lang="en-US" sz="2400" dirty="0" smtClean="0">
                <a:latin typeface="Garamond" panose="02020404030301010803" pitchFamily="18" charset="0"/>
              </a:rPr>
              <a:t>(</a:t>
            </a:r>
            <a:r>
              <a:rPr lang="en-US" sz="2400" i="1" dirty="0" smtClean="0">
                <a:latin typeface="Garamond" panose="02020404030301010803" pitchFamily="18" charset="0"/>
              </a:rPr>
              <a:t>Q</a:t>
            </a:r>
            <a:r>
              <a:rPr lang="en-US" sz="2400" dirty="0" smtClean="0">
                <a:latin typeface="Garamond" panose="02020404030301010803" pitchFamily="18" charset="0"/>
              </a:rPr>
              <a:t>, </a:t>
            </a:r>
            <a:r>
              <a:rPr lang="en-US" sz="2400" dirty="0" smtClean="0">
                <a:latin typeface="Symbol" panose="05050102010706020507" pitchFamily="18" charset="2"/>
              </a:rPr>
              <a:t>S</a:t>
            </a:r>
            <a:r>
              <a:rPr lang="en-US" sz="2400" dirty="0" smtClean="0">
                <a:latin typeface="Garamond" panose="02020404030301010803" pitchFamily="18" charset="0"/>
              </a:rPr>
              <a:t>, </a:t>
            </a:r>
            <a:r>
              <a:rPr lang="en-US" sz="2400" dirty="0" smtClean="0">
                <a:latin typeface="Symbol" panose="05050102010706020507" pitchFamily="18" charset="2"/>
              </a:rPr>
              <a:t>d</a:t>
            </a:r>
            <a:r>
              <a:rPr lang="en-US" sz="2400" dirty="0" smtClean="0">
                <a:latin typeface="Garamond" panose="02020404030301010803" pitchFamily="18" charset="0"/>
              </a:rPr>
              <a:t>, q</a:t>
            </a:r>
            <a:r>
              <a:rPr lang="en-US" sz="2400" baseline="-25000" dirty="0" smtClean="0">
                <a:latin typeface="Garamond" panose="02020404030301010803" pitchFamily="18" charset="0"/>
              </a:rPr>
              <a:t>0</a:t>
            </a:r>
            <a:r>
              <a:rPr lang="en-US" sz="2400" dirty="0" smtClean="0">
                <a:latin typeface="Garamond" panose="02020404030301010803" pitchFamily="18" charset="0"/>
              </a:rPr>
              <a:t>, </a:t>
            </a:r>
            <a:r>
              <a:rPr lang="en-US" sz="2400" i="1" dirty="0" smtClean="0">
                <a:latin typeface="Garamond" panose="02020404030301010803" pitchFamily="18" charset="0"/>
              </a:rPr>
              <a:t>F</a:t>
            </a:r>
            <a:r>
              <a:rPr lang="en-US" sz="2400" dirty="0" smtClean="0">
                <a:latin typeface="Garamond" panose="02020404030301010803" pitchFamily="18" charset="0"/>
              </a:rPr>
              <a:t>)</a:t>
            </a:r>
            <a:r>
              <a:rPr lang="en-US" sz="2400" dirty="0" smtClean="0"/>
              <a:t> where</a:t>
            </a:r>
          </a:p>
          <a:p>
            <a:pPr lvl="1">
              <a:lnSpc>
                <a:spcPct val="150000"/>
              </a:lnSpc>
            </a:pPr>
            <a:r>
              <a:rPr lang="en-US" sz="2000" i="1" dirty="0" smtClean="0">
                <a:latin typeface="Garamond" panose="02020404030301010803" pitchFamily="18" charset="0"/>
              </a:rPr>
              <a:t> Q</a:t>
            </a:r>
            <a:r>
              <a:rPr lang="en-US" sz="2000" dirty="0" smtClean="0"/>
              <a:t> is a finite set of </a:t>
            </a:r>
            <a:r>
              <a:rPr lang="en-US" sz="2000" dirty="0" smtClean="0">
                <a:solidFill>
                  <a:schemeClr val="accent2"/>
                </a:solidFill>
              </a:rPr>
              <a:t>states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Symbol" panose="05050102010706020507" pitchFamily="18" charset="2"/>
              </a:rPr>
              <a:t>S</a:t>
            </a:r>
            <a:r>
              <a:rPr lang="en-US" sz="2000" dirty="0" smtClean="0"/>
              <a:t> is an </a:t>
            </a:r>
            <a:r>
              <a:rPr lang="en-US" sz="2000" dirty="0" smtClean="0">
                <a:solidFill>
                  <a:schemeClr val="accent2"/>
                </a:solidFill>
              </a:rPr>
              <a:t>alphabet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Symbol" panose="05050102010706020507" pitchFamily="18" charset="2"/>
              </a:rPr>
              <a:t>d</a:t>
            </a:r>
            <a:r>
              <a:rPr lang="en-US" sz="2000" dirty="0" smtClean="0">
                <a:latin typeface="Garamond" panose="02020404030301010803" pitchFamily="18" charset="0"/>
              </a:rPr>
              <a:t>: </a:t>
            </a:r>
            <a:r>
              <a:rPr lang="en-US" sz="2000" i="1" dirty="0" smtClean="0">
                <a:latin typeface="Garamond" panose="02020404030301010803" pitchFamily="18" charset="0"/>
              </a:rPr>
              <a:t>Q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/>
              <a:t>×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Symbol" panose="05050102010706020507" pitchFamily="18" charset="2"/>
              </a:rPr>
              <a:t>S</a:t>
            </a:r>
            <a:r>
              <a:rPr lang="en-US" sz="2000" dirty="0" smtClean="0">
                <a:latin typeface="Garamond" panose="02020404030301010803" pitchFamily="18" charset="0"/>
              </a:rPr>
              <a:t> → </a:t>
            </a:r>
            <a:r>
              <a:rPr lang="en-US" sz="2000" i="1" dirty="0" smtClean="0">
                <a:latin typeface="Garamond" panose="02020404030301010803" pitchFamily="18" charset="0"/>
              </a:rPr>
              <a:t>Q</a:t>
            </a:r>
            <a:r>
              <a:rPr lang="en-US" sz="2000" dirty="0" smtClean="0"/>
              <a:t> is a </a:t>
            </a:r>
            <a:r>
              <a:rPr lang="en-US" sz="2000" dirty="0" smtClean="0">
                <a:solidFill>
                  <a:schemeClr val="accent2"/>
                </a:solidFill>
              </a:rPr>
              <a:t>transition function</a:t>
            </a:r>
          </a:p>
          <a:p>
            <a:pPr lvl="1">
              <a:lnSpc>
                <a:spcPct val="150000"/>
              </a:lnSpc>
            </a:pPr>
            <a:r>
              <a:rPr lang="en-US" sz="2000" i="1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Garamond" panose="02020404030301010803" pitchFamily="18" charset="0"/>
              </a:rPr>
              <a:t>q</a:t>
            </a:r>
            <a:r>
              <a:rPr lang="en-US" sz="2000" baseline="-25000" dirty="0" smtClean="0">
                <a:latin typeface="Garamond" panose="02020404030301010803" pitchFamily="18" charset="0"/>
              </a:rPr>
              <a:t>0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panose="05050102010706020507" pitchFamily="18" charset="2"/>
              </a:rPr>
              <a:t>Î</a:t>
            </a:r>
            <a:r>
              <a:rPr lang="en-US" sz="2000" dirty="0" smtClean="0">
                <a:latin typeface="MS Shell Dlg" panose="020B0604020202020204" pitchFamily="34" charset="0"/>
              </a:rPr>
              <a:t> </a:t>
            </a:r>
            <a:r>
              <a:rPr lang="en-US" sz="2000" i="1" dirty="0" smtClean="0">
                <a:latin typeface="Garamond" panose="02020404030301010803" pitchFamily="18" charset="0"/>
              </a:rPr>
              <a:t>Q</a:t>
            </a:r>
            <a:r>
              <a:rPr lang="en-US" sz="2000" dirty="0" smtClean="0"/>
              <a:t> is the </a:t>
            </a:r>
            <a:r>
              <a:rPr lang="en-US" sz="2000" dirty="0" smtClean="0">
                <a:solidFill>
                  <a:schemeClr val="accent2"/>
                </a:solidFill>
              </a:rPr>
              <a:t>initial state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i="1" dirty="0" smtClean="0">
                <a:latin typeface="Garamond" panose="02020404030301010803" pitchFamily="18" charset="0"/>
              </a:rPr>
              <a:t>F </a:t>
            </a:r>
            <a:r>
              <a:rPr lang="en-US" sz="2000" dirty="0" smtClean="0">
                <a:latin typeface="Symbol" panose="05050102010706020507" pitchFamily="18" charset="2"/>
              </a:rPr>
              <a:t>Í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Garamond" panose="02020404030301010803" pitchFamily="18" charset="0"/>
              </a:rPr>
              <a:t>Q </a:t>
            </a:r>
            <a:r>
              <a:rPr lang="en-US" sz="2000" dirty="0" smtClean="0"/>
              <a:t>is a set of </a:t>
            </a:r>
            <a:r>
              <a:rPr lang="en-US" sz="2000" dirty="0" smtClean="0">
                <a:solidFill>
                  <a:schemeClr val="accent2"/>
                </a:solidFill>
              </a:rPr>
              <a:t>accepting states</a:t>
            </a:r>
            <a:r>
              <a:rPr lang="en-US" sz="2000" dirty="0" smtClean="0"/>
              <a:t> (or </a:t>
            </a:r>
            <a:r>
              <a:rPr lang="en-US" sz="2000" dirty="0" smtClean="0">
                <a:solidFill>
                  <a:schemeClr val="accent2"/>
                </a:solidFill>
              </a:rPr>
              <a:t>final states</a:t>
            </a:r>
            <a:r>
              <a:rPr lang="en-US" sz="20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 diagrams, the accepting states will be denoted by double loops</a:t>
            </a:r>
          </a:p>
        </p:txBody>
      </p:sp>
    </p:spTree>
    <p:extLst>
      <p:ext uri="{BB962C8B-B14F-4D97-AF65-F5344CB8AC3E}">
        <p14:creationId xmlns:p14="http://schemas.microsoft.com/office/powerpoint/2010/main" val="15002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Example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97103" y="1217105"/>
            <a:ext cx="5283382" cy="1302463"/>
            <a:chOff x="2001838" y="1506538"/>
            <a:chExt cx="4875212" cy="1058862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311400" y="2032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387600" y="210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4140200" y="2032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001838" y="2336800"/>
              <a:ext cx="309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387600" y="2066925"/>
              <a:ext cx="3683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q</a:t>
              </a:r>
              <a:r>
                <a:rPr lang="en-US" altLang="zh-TW" baseline="-25000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216400" y="2066925"/>
              <a:ext cx="3683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q</a:t>
              </a:r>
              <a:r>
                <a:rPr lang="en-US" altLang="zh-TW" baseline="-25000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6121400" y="2066925"/>
              <a:ext cx="3683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q</a:t>
              </a:r>
              <a:r>
                <a:rPr lang="en-US" altLang="zh-TW" baseline="-25000">
                  <a:latin typeface="Garamond" panose="02020404030301010803" pitchFamily="18" charset="0"/>
                  <a:cs typeface="新細明體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6045200" y="2032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4216400" y="210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2844800" y="23368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716463" y="2336800"/>
              <a:ext cx="1328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225800" y="2039938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5207000" y="2039938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0</a:t>
              </a: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235200" y="1562100"/>
              <a:ext cx="508000" cy="469900"/>
            </a:xfrm>
            <a:custGeom>
              <a:avLst/>
              <a:gdLst>
                <a:gd name="T0" fmla="*/ 177800 w 320"/>
                <a:gd name="T1" fmla="*/ 469900 h 296"/>
                <a:gd name="T2" fmla="*/ 25400 w 320"/>
                <a:gd name="T3" fmla="*/ 317500 h 296"/>
                <a:gd name="T4" fmla="*/ 25400 w 320"/>
                <a:gd name="T5" fmla="*/ 88900 h 296"/>
                <a:gd name="T6" fmla="*/ 177800 w 320"/>
                <a:gd name="T7" fmla="*/ 12700 h 296"/>
                <a:gd name="T8" fmla="*/ 330200 w 320"/>
                <a:gd name="T9" fmla="*/ 12700 h 296"/>
                <a:gd name="T10" fmla="*/ 482600 w 320"/>
                <a:gd name="T11" fmla="*/ 88900 h 296"/>
                <a:gd name="T12" fmla="*/ 482600 w 320"/>
                <a:gd name="T13" fmla="*/ 317500 h 296"/>
                <a:gd name="T14" fmla="*/ 406400 w 320"/>
                <a:gd name="T15" fmla="*/ 46990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4089400" y="1574800"/>
              <a:ext cx="508000" cy="469900"/>
            </a:xfrm>
            <a:custGeom>
              <a:avLst/>
              <a:gdLst>
                <a:gd name="T0" fmla="*/ 177800 w 320"/>
                <a:gd name="T1" fmla="*/ 469900 h 296"/>
                <a:gd name="T2" fmla="*/ 25400 w 320"/>
                <a:gd name="T3" fmla="*/ 317500 h 296"/>
                <a:gd name="T4" fmla="*/ 25400 w 320"/>
                <a:gd name="T5" fmla="*/ 88900 h 296"/>
                <a:gd name="T6" fmla="*/ 177800 w 320"/>
                <a:gd name="T7" fmla="*/ 12700 h 296"/>
                <a:gd name="T8" fmla="*/ 330200 w 320"/>
                <a:gd name="T9" fmla="*/ 12700 h 296"/>
                <a:gd name="T10" fmla="*/ 482600 w 320"/>
                <a:gd name="T11" fmla="*/ 88900 h 296"/>
                <a:gd name="T12" fmla="*/ 482600 w 320"/>
                <a:gd name="T13" fmla="*/ 317500 h 296"/>
                <a:gd name="T14" fmla="*/ 406400 w 320"/>
                <a:gd name="T15" fmla="*/ 46990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5994400" y="1574800"/>
              <a:ext cx="508000" cy="469900"/>
            </a:xfrm>
            <a:custGeom>
              <a:avLst/>
              <a:gdLst>
                <a:gd name="T0" fmla="*/ 177800 w 320"/>
                <a:gd name="T1" fmla="*/ 469900 h 296"/>
                <a:gd name="T2" fmla="*/ 25400 w 320"/>
                <a:gd name="T3" fmla="*/ 317500 h 296"/>
                <a:gd name="T4" fmla="*/ 25400 w 320"/>
                <a:gd name="T5" fmla="*/ 88900 h 296"/>
                <a:gd name="T6" fmla="*/ 177800 w 320"/>
                <a:gd name="T7" fmla="*/ 12700 h 296"/>
                <a:gd name="T8" fmla="*/ 330200 w 320"/>
                <a:gd name="T9" fmla="*/ 12700 h 296"/>
                <a:gd name="T10" fmla="*/ 482600 w 320"/>
                <a:gd name="T11" fmla="*/ 88900 h 296"/>
                <a:gd name="T12" fmla="*/ 482600 w 320"/>
                <a:gd name="T13" fmla="*/ 317500 h 296"/>
                <a:gd name="T14" fmla="*/ 406400 w 320"/>
                <a:gd name="T15" fmla="*/ 469900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660650" y="1506538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0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6426200" y="1506538"/>
              <a:ext cx="4508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0,1</a:t>
              </a: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4521200" y="1506538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</p:grp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900113" y="3244850"/>
            <a:ext cx="44870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Gill Sans MT" panose="020B0502020104020203" pitchFamily="34" charset="0"/>
              </a:rPr>
              <a:t>alphabet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dirty="0"/>
              <a:t> </a:t>
            </a:r>
            <a:r>
              <a:rPr lang="en-US" sz="2400" dirty="0">
                <a:latin typeface="Garamond" panose="02020404030301010803" pitchFamily="18" charset="0"/>
              </a:rPr>
              <a:t>= {0, 1}</a:t>
            </a:r>
          </a:p>
          <a:p>
            <a:r>
              <a:rPr lang="en-US" sz="2400" dirty="0">
                <a:latin typeface="Gill Sans MT" panose="020B0502020104020203" pitchFamily="34" charset="0"/>
              </a:rPr>
              <a:t>start state</a:t>
            </a:r>
            <a:r>
              <a:rPr lang="en-US" sz="2400" dirty="0"/>
              <a:t> </a:t>
            </a:r>
            <a:r>
              <a:rPr lang="en-US" sz="2400" i="1" dirty="0">
                <a:latin typeface="Garamond" panose="02020404030301010803" pitchFamily="18" charset="0"/>
              </a:rPr>
              <a:t>Q</a:t>
            </a:r>
            <a:r>
              <a:rPr lang="en-US" sz="2400" dirty="0">
                <a:latin typeface="Garamond" panose="02020404030301010803" pitchFamily="18" charset="0"/>
              </a:rPr>
              <a:t> = {q</a:t>
            </a:r>
            <a:r>
              <a:rPr lang="en-US" sz="2400" baseline="-25000" dirty="0">
                <a:latin typeface="Garamond" panose="02020404030301010803" pitchFamily="18" charset="0"/>
              </a:rPr>
              <a:t>0</a:t>
            </a:r>
            <a:r>
              <a:rPr lang="en-US" sz="2400" dirty="0">
                <a:latin typeface="Garamond" panose="02020404030301010803" pitchFamily="18" charset="0"/>
              </a:rPr>
              <a:t>, q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aramond" panose="02020404030301010803" pitchFamily="18" charset="0"/>
              </a:rPr>
              <a:t>, q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aramond" panose="02020404030301010803" pitchFamily="18" charset="0"/>
              </a:rPr>
              <a:t>}</a:t>
            </a:r>
          </a:p>
          <a:p>
            <a:r>
              <a:rPr lang="en-US" sz="2400" dirty="0">
                <a:latin typeface="Gill Sans MT" panose="020B0502020104020203" pitchFamily="34" charset="0"/>
              </a:rPr>
              <a:t>initial state</a:t>
            </a:r>
            <a:r>
              <a:rPr lang="en-US" sz="2400" dirty="0"/>
              <a:t> </a:t>
            </a:r>
            <a:r>
              <a:rPr lang="en-US" sz="2400" dirty="0">
                <a:latin typeface="Garamond" panose="02020404030301010803" pitchFamily="18" charset="0"/>
              </a:rPr>
              <a:t>q</a:t>
            </a:r>
            <a:r>
              <a:rPr lang="en-US" sz="2400" baseline="-25000" dirty="0">
                <a:latin typeface="Garamond" panose="02020404030301010803" pitchFamily="18" charset="0"/>
              </a:rPr>
              <a:t>0</a:t>
            </a: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ill Sans MT" panose="020B0502020104020203" pitchFamily="34" charset="0"/>
              </a:rPr>
              <a:t>accepting states</a:t>
            </a:r>
            <a:r>
              <a:rPr lang="en-US" sz="2400" dirty="0"/>
              <a:t> </a:t>
            </a:r>
            <a:r>
              <a:rPr lang="en-US" sz="2400" i="1" dirty="0">
                <a:latin typeface="Garamond" panose="02020404030301010803" pitchFamily="18" charset="0"/>
              </a:rPr>
              <a:t>F</a:t>
            </a:r>
            <a:r>
              <a:rPr lang="en-US" sz="2400" dirty="0">
                <a:latin typeface="Garamond" panose="02020404030301010803" pitchFamily="18" charset="0"/>
              </a:rPr>
              <a:t> = {q</a:t>
            </a:r>
            <a:r>
              <a:rPr lang="en-US" sz="2400" baseline="-25000" dirty="0">
                <a:latin typeface="Garamond" panose="02020404030301010803" pitchFamily="18" charset="0"/>
              </a:rPr>
              <a:t>0</a:t>
            </a:r>
            <a:r>
              <a:rPr lang="en-US" sz="2400" dirty="0">
                <a:latin typeface="Garamond" panose="02020404030301010803" pitchFamily="18" charset="0"/>
              </a:rPr>
              <a:t>, q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7719261" y="2190150"/>
            <a:ext cx="291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Gill Sans MT" panose="020B0502020104020203" pitchFamily="34" charset="0"/>
              </a:rPr>
              <a:t>transition function </a:t>
            </a:r>
            <a:r>
              <a:rPr lang="en-US" sz="2400" dirty="0">
                <a:latin typeface="Symbol" panose="05050102010706020507" pitchFamily="18" charset="2"/>
              </a:rPr>
              <a:t>d:</a:t>
            </a:r>
            <a:r>
              <a:rPr lang="en-US" sz="2400" dirty="0"/>
              <a:t>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916348" y="2729074"/>
            <a:ext cx="2232025" cy="1926430"/>
            <a:chOff x="5759450" y="3992151"/>
            <a:chExt cx="2232025" cy="1926430"/>
          </a:xfrm>
        </p:grpSpPr>
        <p:grpSp>
          <p:nvGrpSpPr>
            <p:cNvPr id="37" name="Group 36"/>
            <p:cNvGrpSpPr/>
            <p:nvPr/>
          </p:nvGrpSpPr>
          <p:grpSpPr>
            <a:xfrm>
              <a:off x="5759450" y="4327906"/>
              <a:ext cx="2232025" cy="1590675"/>
              <a:chOff x="5724525" y="4016375"/>
              <a:chExt cx="2232025" cy="1590675"/>
            </a:xfrm>
          </p:grpSpPr>
          <p:sp>
            <p:nvSpPr>
              <p:cNvPr id="39" name="Line 26"/>
              <p:cNvSpPr>
                <a:spLocks noChangeShapeType="1"/>
              </p:cNvSpPr>
              <p:nvPr/>
            </p:nvSpPr>
            <p:spPr bwMode="auto">
              <a:xfrm>
                <a:off x="6083300" y="4438650"/>
                <a:ext cx="1873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 rot="16200000">
                <a:off x="5519738" y="4806950"/>
                <a:ext cx="776287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>
                    <a:latin typeface="Gill Sans MT" panose="020B0502020104020203" pitchFamily="34" charset="0"/>
                    <a:cs typeface="新細明體"/>
                  </a:rPr>
                  <a:t>states</a:t>
                </a:r>
              </a:p>
            </p:txBody>
          </p:sp>
          <p:sp>
            <p:nvSpPr>
              <p:cNvPr id="41" name="Text Box 29"/>
              <p:cNvSpPr txBox="1">
                <a:spLocks noChangeArrowheads="1"/>
              </p:cNvSpPr>
              <p:nvPr/>
            </p:nvSpPr>
            <p:spPr bwMode="auto">
              <a:xfrm>
                <a:off x="6819900" y="4016375"/>
                <a:ext cx="3270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</a:rPr>
                  <a:t>0</a:t>
                </a:r>
              </a:p>
            </p:txBody>
          </p:sp>
          <p:sp>
            <p:nvSpPr>
              <p:cNvPr id="42" name="Text Box 30"/>
              <p:cNvSpPr txBox="1">
                <a:spLocks noChangeArrowheads="1"/>
              </p:cNvSpPr>
              <p:nvPr/>
            </p:nvSpPr>
            <p:spPr bwMode="auto">
              <a:xfrm>
                <a:off x="7451725" y="4025900"/>
                <a:ext cx="3270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</a:rPr>
                  <a:t>1</a:t>
                </a:r>
              </a:p>
            </p:txBody>
          </p:sp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6159500" y="4325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44" name="Text Box 32"/>
              <p:cNvSpPr txBox="1">
                <a:spLocks noChangeArrowheads="1"/>
              </p:cNvSpPr>
              <p:nvPr/>
            </p:nvSpPr>
            <p:spPr bwMode="auto">
              <a:xfrm>
                <a:off x="6159500" y="4706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45" name="Text Box 33"/>
              <p:cNvSpPr txBox="1">
                <a:spLocks noChangeArrowheads="1"/>
              </p:cNvSpPr>
              <p:nvPr/>
            </p:nvSpPr>
            <p:spPr bwMode="auto">
              <a:xfrm>
                <a:off x="6159500" y="5087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46" name="Rectangle 36"/>
              <p:cNvSpPr>
                <a:spLocks noChangeArrowheads="1"/>
              </p:cNvSpPr>
              <p:nvPr/>
            </p:nvSpPr>
            <p:spPr bwMode="auto">
              <a:xfrm>
                <a:off x="6804025" y="4325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 dirty="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 dirty="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47" name="Rectangle 37"/>
              <p:cNvSpPr>
                <a:spLocks noChangeArrowheads="1"/>
              </p:cNvSpPr>
              <p:nvPr/>
            </p:nvSpPr>
            <p:spPr bwMode="auto">
              <a:xfrm>
                <a:off x="7421563" y="4335463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 dirty="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 dirty="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48" name="Rectangle 38"/>
              <p:cNvSpPr>
                <a:spLocks noChangeArrowheads="1"/>
              </p:cNvSpPr>
              <p:nvPr/>
            </p:nvSpPr>
            <p:spPr bwMode="auto">
              <a:xfrm>
                <a:off x="6804025" y="4706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49" name="Rectangle 39"/>
              <p:cNvSpPr>
                <a:spLocks noChangeArrowheads="1"/>
              </p:cNvSpPr>
              <p:nvPr/>
            </p:nvSpPr>
            <p:spPr bwMode="auto">
              <a:xfrm>
                <a:off x="7421563" y="5097463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50" name="Rectangle 40"/>
              <p:cNvSpPr>
                <a:spLocks noChangeArrowheads="1"/>
              </p:cNvSpPr>
              <p:nvPr/>
            </p:nvSpPr>
            <p:spPr bwMode="auto">
              <a:xfrm>
                <a:off x="6804025" y="5087938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51" name="Rectangle 41"/>
              <p:cNvSpPr>
                <a:spLocks noChangeArrowheads="1"/>
              </p:cNvSpPr>
              <p:nvPr/>
            </p:nvSpPr>
            <p:spPr bwMode="auto">
              <a:xfrm>
                <a:off x="7421563" y="4716463"/>
                <a:ext cx="4286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24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q</a:t>
                </a:r>
                <a:r>
                  <a:rPr lang="en-US" altLang="zh-TW" sz="2400" baseline="-25000">
                    <a:latin typeface="Garamond" panose="02020404030301010803" pitchFamily="18" charset="0"/>
                    <a:cs typeface="新細明體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52" name="Line 44"/>
              <p:cNvSpPr>
                <a:spLocks noChangeShapeType="1"/>
              </p:cNvSpPr>
              <p:nvPr/>
            </p:nvSpPr>
            <p:spPr bwMode="auto">
              <a:xfrm>
                <a:off x="6659563" y="4078288"/>
                <a:ext cx="12969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" name="Line 47"/>
              <p:cNvSpPr>
                <a:spLocks noChangeShapeType="1"/>
              </p:cNvSpPr>
              <p:nvPr/>
            </p:nvSpPr>
            <p:spPr bwMode="auto">
              <a:xfrm>
                <a:off x="6083300" y="5602288"/>
                <a:ext cx="1873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Line 48"/>
              <p:cNvSpPr>
                <a:spLocks noChangeShapeType="1"/>
              </p:cNvSpPr>
              <p:nvPr/>
            </p:nvSpPr>
            <p:spPr bwMode="auto">
              <a:xfrm>
                <a:off x="6659563" y="4078288"/>
                <a:ext cx="0" cy="1528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Line 49"/>
              <p:cNvSpPr>
                <a:spLocks noChangeShapeType="1"/>
              </p:cNvSpPr>
              <p:nvPr/>
            </p:nvSpPr>
            <p:spPr bwMode="auto">
              <a:xfrm>
                <a:off x="7956550" y="4078288"/>
                <a:ext cx="0" cy="1528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Line 51"/>
              <p:cNvSpPr>
                <a:spLocks noChangeShapeType="1"/>
              </p:cNvSpPr>
              <p:nvPr/>
            </p:nvSpPr>
            <p:spPr bwMode="auto">
              <a:xfrm>
                <a:off x="6083300" y="4438650"/>
                <a:ext cx="0" cy="1168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6854825" y="3992151"/>
              <a:ext cx="7826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dirty="0">
                  <a:latin typeface="Gill Sans MT" panose="020B0502020104020203" pitchFamily="34" charset="0"/>
                  <a:cs typeface="新細明體"/>
                </a:rPr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Language of a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302201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2000" dirty="0" smtClean="0"/>
            </a:p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65345" y="1040180"/>
            <a:ext cx="11030132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2400" dirty="0">
                <a:latin typeface="Gill Sans MT" panose="020B0502020104020203" pitchFamily="34" charset="0"/>
              </a:rPr>
              <a:t>The </a:t>
            </a:r>
            <a:r>
              <a:rPr lang="en-US" sz="2400" dirty="0">
                <a:solidFill>
                  <a:schemeClr val="accent2"/>
                </a:solidFill>
                <a:latin typeface="Gill Sans MT" panose="020B0502020104020203" pitchFamily="34" charset="0"/>
              </a:rPr>
              <a:t>language of a DFA </a:t>
            </a:r>
            <a:r>
              <a:rPr lang="en-US" sz="2400" dirty="0">
                <a:latin typeface="Garamond" panose="02020404030301010803" pitchFamily="18" charset="0"/>
              </a:rPr>
              <a:t>(</a:t>
            </a:r>
            <a:r>
              <a:rPr lang="en-US" sz="2400" i="1" dirty="0">
                <a:latin typeface="Garamond" panose="02020404030301010803" pitchFamily="18" charset="0"/>
              </a:rPr>
              <a:t>Q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i="1" dirty="0">
                <a:latin typeface="Garamond" panose="02020404030301010803" pitchFamily="18" charset="0"/>
              </a:rPr>
              <a:t>q</a:t>
            </a:r>
            <a:r>
              <a:rPr lang="en-US" sz="2400" baseline="-25000" dirty="0">
                <a:latin typeface="Garamond" panose="02020404030301010803" pitchFamily="18" charset="0"/>
              </a:rPr>
              <a:t>0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i="1" dirty="0">
                <a:latin typeface="Garamond" panose="02020404030301010803" pitchFamily="18" charset="0"/>
              </a:rPr>
              <a:t>F</a:t>
            </a:r>
            <a:r>
              <a:rPr lang="en-US" sz="2400" dirty="0">
                <a:latin typeface="Garamond" panose="02020404030301010803" pitchFamily="18" charset="0"/>
              </a:rPr>
              <a:t>)</a:t>
            </a:r>
            <a:r>
              <a:rPr lang="en-US" sz="2400" dirty="0">
                <a:latin typeface="Gill Sans MT" panose="020B0502020104020203" pitchFamily="34" charset="0"/>
              </a:rPr>
              <a:t> is the set of </a:t>
            </a:r>
            <a:r>
              <a:rPr lang="en-US" sz="2400" dirty="0" smtClean="0">
                <a:latin typeface="Gill Sans MT" panose="020B0502020104020203" pitchFamily="34" charset="0"/>
              </a:rPr>
              <a:t> all </a:t>
            </a:r>
            <a:r>
              <a:rPr lang="en-US" sz="2400" dirty="0">
                <a:latin typeface="Gill Sans MT" panose="020B0502020104020203" pitchFamily="34" charset="0"/>
              </a:rPr>
              <a:t>strings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dirty="0">
                <a:latin typeface="Gill Sans MT" panose="020B0502020104020203" pitchFamily="34" charset="0"/>
              </a:rPr>
              <a:t> that, starting from </a:t>
            </a:r>
            <a:r>
              <a:rPr lang="en-US" sz="2400" i="1" dirty="0">
                <a:latin typeface="Garamond" panose="02020404030301010803" pitchFamily="18" charset="0"/>
              </a:rPr>
              <a:t>q</a:t>
            </a:r>
            <a:r>
              <a:rPr lang="en-US" sz="2400" baseline="-25000" dirty="0">
                <a:latin typeface="Garamond" panose="02020404030301010803" pitchFamily="18" charset="0"/>
              </a:rPr>
              <a:t>0</a:t>
            </a:r>
            <a:r>
              <a:rPr lang="en-US" sz="2400" dirty="0">
                <a:latin typeface="Gill Sans MT" panose="020B0502020104020203" pitchFamily="34" charset="0"/>
              </a:rPr>
              <a:t> and </a:t>
            </a:r>
            <a:r>
              <a:rPr lang="en-US" sz="2400" dirty="0" smtClean="0">
                <a:latin typeface="Gill Sans MT" panose="020B0502020104020203" pitchFamily="34" charset="0"/>
              </a:rPr>
              <a:t> following </a:t>
            </a:r>
            <a:r>
              <a:rPr lang="en-US" sz="2400" dirty="0">
                <a:latin typeface="Gill Sans MT" panose="020B0502020104020203" pitchFamily="34" charset="0"/>
              </a:rPr>
              <a:t>the transitions as the string is read </a:t>
            </a:r>
            <a:r>
              <a:rPr lang="en-US" sz="2400" dirty="0" smtClean="0">
                <a:latin typeface="Gill Sans MT" panose="020B0502020104020203" pitchFamily="34" charset="0"/>
              </a:rPr>
              <a:t>left to </a:t>
            </a:r>
            <a:r>
              <a:rPr lang="en-US" sz="2400" dirty="0">
                <a:latin typeface="Gill Sans MT" panose="020B0502020104020203" pitchFamily="34" charset="0"/>
              </a:rPr>
              <a:t>right, will reach some accepting state.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>
          <a:xfrm>
            <a:off x="2437872" y="5287013"/>
            <a:ext cx="6470208" cy="585470"/>
          </a:xfrm>
        </p:spPr>
        <p:txBody>
          <a:bodyPr>
            <a:normAutofit fontScale="92500"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Language of </a:t>
            </a:r>
            <a:r>
              <a:rPr lang="en-US" sz="2400" i="1" dirty="0" smtClean="0">
                <a:latin typeface="Garamond" panose="02020404030301010803" pitchFamily="18" charset="0"/>
              </a:rPr>
              <a:t>M</a:t>
            </a:r>
            <a:r>
              <a:rPr lang="en-US" sz="2400" dirty="0" smtClean="0"/>
              <a:t> is </a:t>
            </a:r>
            <a:r>
              <a:rPr lang="en-US" sz="2400" dirty="0" smtClean="0">
                <a:latin typeface="Garamond" panose="02020404030301010803" pitchFamily="18" charset="0"/>
              </a:rPr>
              <a:t>{</a:t>
            </a:r>
            <a:r>
              <a:rPr lang="en-US" sz="2400" i="1" dirty="0" smtClean="0">
                <a:latin typeface="Garamond" panose="02020404030301010803" pitchFamily="18" charset="0"/>
              </a:rPr>
              <a:t>f</a:t>
            </a:r>
            <a:r>
              <a:rPr lang="en-US" sz="2400" dirty="0" smtClean="0">
                <a:latin typeface="Garamond" panose="02020404030301010803" pitchFamily="18" charset="0"/>
              </a:rPr>
              <a:t>, </a:t>
            </a:r>
            <a:r>
              <a:rPr lang="en-US" sz="2400" i="1" dirty="0" err="1" smtClean="0">
                <a:latin typeface="Garamond" panose="02020404030301010803" pitchFamily="18" charset="0"/>
              </a:rPr>
              <a:t>fff</a:t>
            </a:r>
            <a:r>
              <a:rPr lang="en-US" sz="2400" dirty="0" smtClean="0">
                <a:latin typeface="Garamond" panose="02020404030301010803" pitchFamily="18" charset="0"/>
              </a:rPr>
              <a:t>, </a:t>
            </a:r>
            <a:r>
              <a:rPr lang="en-US" sz="2400" i="1" dirty="0" err="1" smtClean="0">
                <a:latin typeface="Garamond" panose="02020404030301010803" pitchFamily="18" charset="0"/>
              </a:rPr>
              <a:t>fffff</a:t>
            </a:r>
            <a:r>
              <a:rPr lang="en-US" sz="2400" dirty="0" smtClean="0">
                <a:latin typeface="Garamond" panose="02020404030301010803" pitchFamily="18" charset="0"/>
              </a:rPr>
              <a:t>, …} = {</a:t>
            </a:r>
            <a:r>
              <a:rPr lang="en-US" sz="2400" i="1" dirty="0" smtClean="0">
                <a:latin typeface="Garamond" panose="02020404030301010803" pitchFamily="18" charset="0"/>
              </a:rPr>
              <a:t>f </a:t>
            </a:r>
            <a:r>
              <a:rPr lang="en-US" sz="2400" i="1" baseline="30000" dirty="0" smtClean="0">
                <a:latin typeface="Garamond" panose="02020404030301010803" pitchFamily="18" charset="0"/>
              </a:rPr>
              <a:t>n</a:t>
            </a:r>
            <a:r>
              <a:rPr lang="en-US" sz="2400" dirty="0" smtClean="0">
                <a:latin typeface="Garamond" panose="02020404030301010803" pitchFamily="18" charset="0"/>
              </a:rPr>
              <a:t>: </a:t>
            </a:r>
            <a:r>
              <a:rPr lang="en-US" sz="2400" i="1" dirty="0" smtClean="0">
                <a:latin typeface="Garamond" panose="02020404030301010803" pitchFamily="18" charset="0"/>
              </a:rPr>
              <a:t>n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/>
              <a:t>is odd</a:t>
            </a:r>
            <a:r>
              <a:rPr lang="en-US" sz="2400" dirty="0" smtClean="0">
                <a:latin typeface="Garamond" panose="02020404030301010803" pitchFamily="18" charset="0"/>
              </a:rPr>
              <a:t>}</a:t>
            </a:r>
            <a:r>
              <a:rPr lang="en-US" sz="2400" dirty="0" smtClean="0"/>
              <a:t>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07320" y="2689659"/>
            <a:ext cx="4997624" cy="1977686"/>
            <a:chOff x="2166938" y="3716338"/>
            <a:chExt cx="3844925" cy="1368425"/>
          </a:xfrm>
        </p:grpSpPr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3649663" y="40973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5402263" y="40211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4183063" y="4071938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 flipV="1">
              <a:off x="4259263" y="4541838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268663" y="44021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736975" y="4216400"/>
              <a:ext cx="4460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5495925" y="4143375"/>
              <a:ext cx="4159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on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4716463" y="3716338"/>
              <a:ext cx="234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4724400" y="4718050"/>
              <a:ext cx="234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5459413" y="4071938"/>
              <a:ext cx="504825" cy="504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166938" y="4144963"/>
              <a:ext cx="522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400" i="1"/>
                <a:t>M</a:t>
              </a:r>
              <a:r>
                <a:rPr lang="en-US" sz="240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89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of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799" y="328550"/>
            <a:ext cx="7783643" cy="593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 smtClean="0">
                <a:cs typeface="Times New Roman" panose="02020603050405020304" pitchFamily="18" charset="0"/>
              </a:rPr>
              <a:t>1. Let Σ = {0, 1}. Give DFAs for {}, {ε}, Σ</a:t>
            </a:r>
            <a:r>
              <a:rPr lang="en-US" altLang="en-US" sz="2000" baseline="30000" dirty="0" smtClean="0">
                <a:cs typeface="Times New Roman" panose="02020603050405020304" pitchFamily="18" charset="0"/>
              </a:rPr>
              <a:t>*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, and Σ</a:t>
            </a:r>
            <a:r>
              <a:rPr lang="en-US" altLang="en-US" sz="2000" baseline="30000" dirty="0" smtClean="0">
                <a:cs typeface="Times New Roman" panose="02020603050405020304" pitchFamily="18" charset="0"/>
              </a:rPr>
              <a:t>+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en-US" altLang="en-US" sz="2000" dirty="0" smtClean="0">
                <a:cs typeface="Times New Roman" panose="02020603050405020304" pitchFamily="18" charset="0"/>
              </a:rPr>
              <a:t>	For {}:				For {ε}:			</a:t>
            </a:r>
          </a:p>
          <a:p>
            <a:pPr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>
              <a:buFontTx/>
              <a:buNone/>
              <a:defRPr/>
            </a:pPr>
            <a:r>
              <a:rPr lang="en-US" altLang="en-US" sz="2000" dirty="0" smtClean="0">
                <a:cs typeface="Times New Roman" panose="02020603050405020304" pitchFamily="18" charset="0"/>
              </a:rPr>
              <a:t>	For Σ</a:t>
            </a:r>
            <a:r>
              <a:rPr lang="en-US" altLang="en-US" sz="2000" baseline="30000" dirty="0" smtClean="0">
                <a:cs typeface="Times New Roman" panose="02020603050405020304" pitchFamily="18" charset="0"/>
              </a:rPr>
              <a:t>*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:				For Σ</a:t>
            </a:r>
            <a:r>
              <a:rPr lang="en-US" altLang="en-US" sz="2000" baseline="30000" dirty="0" smtClean="0">
                <a:cs typeface="Times New Roman" panose="02020603050405020304" pitchFamily="18" charset="0"/>
              </a:rPr>
              <a:t>+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1447800" y="1431925"/>
            <a:ext cx="1500768" cy="1080465"/>
            <a:chOff x="912" y="816"/>
            <a:chExt cx="944" cy="725"/>
          </a:xfrm>
        </p:grpSpPr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912" y="134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1248" y="115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15" name="AutoShape 17"/>
            <p:cNvCxnSpPr>
              <a:cxnSpLocks noChangeShapeType="1"/>
            </p:cNvCxnSpPr>
            <p:nvPr/>
          </p:nvCxnSpPr>
          <p:spPr bwMode="auto">
            <a:xfrm rot="5400000" flipV="1">
              <a:off x="1433" y="1063"/>
              <a:ext cx="1" cy="275"/>
            </a:xfrm>
            <a:prstGeom prst="curvedConnector3">
              <a:avLst>
                <a:gd name="adj1" fmla="val -20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536" y="81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47800" y="4098926"/>
            <a:ext cx="1230502" cy="1152000"/>
            <a:chOff x="1447800" y="4098925"/>
            <a:chExt cx="1228725" cy="1227138"/>
          </a:xfrm>
        </p:grpSpPr>
        <p:cxnSp>
          <p:nvCxnSpPr>
            <p:cNvPr id="18" name="AutoShape 11"/>
            <p:cNvCxnSpPr>
              <a:cxnSpLocks noChangeShapeType="1"/>
              <a:stCxn id="25" idx="1"/>
              <a:endCxn id="25" idx="7"/>
            </p:cNvCxnSpPr>
            <p:nvPr/>
          </p:nvCxnSpPr>
          <p:spPr bwMode="auto">
            <a:xfrm rot="5400000" flipV="1">
              <a:off x="2287588" y="4583113"/>
              <a:ext cx="1587" cy="433387"/>
            </a:xfrm>
            <a:prstGeom prst="curvedConnector3">
              <a:avLst>
                <a:gd name="adj1" fmla="val -2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168525" y="4098925"/>
              <a:ext cx="508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  <p:grpSp>
          <p:nvGrpSpPr>
            <p:cNvPr id="20" name="Group 30"/>
            <p:cNvGrpSpPr>
              <a:grpSpLocks/>
            </p:cNvGrpSpPr>
            <p:nvPr/>
          </p:nvGrpSpPr>
          <p:grpSpPr bwMode="auto">
            <a:xfrm>
              <a:off x="1447800" y="4708525"/>
              <a:ext cx="1147763" cy="617538"/>
              <a:chOff x="912" y="2880"/>
              <a:chExt cx="723" cy="389"/>
            </a:xfrm>
          </p:grpSpPr>
          <p:grpSp>
            <p:nvGrpSpPr>
              <p:cNvPr id="21" name="Group 8"/>
              <p:cNvGrpSpPr>
                <a:grpSpLocks/>
              </p:cNvGrpSpPr>
              <p:nvPr/>
            </p:nvGrpSpPr>
            <p:grpSpPr bwMode="auto">
              <a:xfrm>
                <a:off x="1248" y="2880"/>
                <a:ext cx="387" cy="389"/>
                <a:chOff x="755" y="1461"/>
                <a:chExt cx="446" cy="434"/>
              </a:xfrm>
            </p:grpSpPr>
            <p:sp>
              <p:nvSpPr>
                <p:cNvPr id="24" name="Oval 9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en-US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5" name="Oval 10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26" name="Group 52"/>
          <p:cNvGrpSpPr>
            <a:grpSpLocks/>
          </p:cNvGrpSpPr>
          <p:nvPr/>
        </p:nvGrpSpPr>
        <p:grpSpPr bwMode="auto">
          <a:xfrm>
            <a:off x="5029200" y="1279526"/>
            <a:ext cx="2599318" cy="1152000"/>
            <a:chOff x="3552" y="720"/>
            <a:chExt cx="1635" cy="773"/>
          </a:xfrm>
        </p:grpSpPr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4800" y="1104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27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3552" y="1104"/>
              <a:ext cx="723" cy="389"/>
              <a:chOff x="912" y="2880"/>
              <a:chExt cx="723" cy="389"/>
            </a:xfrm>
          </p:grpSpPr>
          <p:grpSp>
            <p:nvGrpSpPr>
              <p:cNvPr id="36" name="Group 32"/>
              <p:cNvGrpSpPr>
                <a:grpSpLocks/>
              </p:cNvGrpSpPr>
              <p:nvPr/>
            </p:nvGrpSpPr>
            <p:grpSpPr bwMode="auto">
              <a:xfrm>
                <a:off x="1248" y="2880"/>
                <a:ext cx="387" cy="389"/>
                <a:chOff x="755" y="1461"/>
                <a:chExt cx="446" cy="434"/>
              </a:xfrm>
            </p:grpSpPr>
            <p:sp>
              <p:nvSpPr>
                <p:cNvPr id="38" name="Oval 33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en-US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39" name="Oval 34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cxnSp>
          <p:nvCxnSpPr>
            <p:cNvPr id="33" name="AutoShape 36"/>
            <p:cNvCxnSpPr>
              <a:cxnSpLocks noChangeShapeType="1"/>
            </p:cNvCxnSpPr>
            <p:nvPr/>
          </p:nvCxnSpPr>
          <p:spPr bwMode="auto">
            <a:xfrm rot="5400000" flipV="1">
              <a:off x="4984" y="1016"/>
              <a:ext cx="1" cy="273"/>
            </a:xfrm>
            <a:prstGeom prst="curvedConnector3">
              <a:avLst>
                <a:gd name="adj1" fmla="val -2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4848" y="72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4368" y="105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</p:grpSp>
      <p:grpSp>
        <p:nvGrpSpPr>
          <p:cNvPr id="40" name="Group 51"/>
          <p:cNvGrpSpPr>
            <a:grpSpLocks/>
          </p:cNvGrpSpPr>
          <p:nvPr/>
        </p:nvGrpSpPr>
        <p:grpSpPr bwMode="auto">
          <a:xfrm>
            <a:off x="5029200" y="4022726"/>
            <a:ext cx="2675628" cy="1152000"/>
            <a:chOff x="3552" y="2304"/>
            <a:chExt cx="1683" cy="773"/>
          </a:xfrm>
        </p:grpSpPr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4368" y="264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3888" y="2688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552" y="2880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4848" y="2688"/>
              <a:ext cx="387" cy="389"/>
              <a:chOff x="755" y="1461"/>
              <a:chExt cx="446" cy="434"/>
            </a:xfrm>
          </p:grpSpPr>
          <p:sp>
            <p:nvSpPr>
              <p:cNvPr id="48" name="Oval 45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9" name="Oval 46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45" name="AutoShape 48"/>
            <p:cNvCxnSpPr>
              <a:cxnSpLocks noChangeShapeType="1"/>
            </p:cNvCxnSpPr>
            <p:nvPr/>
          </p:nvCxnSpPr>
          <p:spPr bwMode="auto">
            <a:xfrm rot="5400000" flipV="1">
              <a:off x="5032" y="2600"/>
              <a:ext cx="1" cy="273"/>
            </a:xfrm>
            <a:prstGeom prst="curvedConnector3">
              <a:avLst>
                <a:gd name="adj1" fmla="val -2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4896" y="2304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427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925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of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76417" y="968420"/>
            <a:ext cx="7852790" cy="5387410"/>
            <a:chOff x="601663" y="495300"/>
            <a:chExt cx="7333504" cy="5991862"/>
          </a:xfrm>
        </p:grpSpPr>
        <p:sp>
          <p:nvSpPr>
            <p:cNvPr id="51" name="Freeform 1"/>
            <p:cNvSpPr>
              <a:spLocks/>
            </p:cNvSpPr>
            <p:nvPr/>
          </p:nvSpPr>
          <p:spPr bwMode="auto">
            <a:xfrm>
              <a:off x="601663" y="1219200"/>
              <a:ext cx="698500" cy="1588"/>
            </a:xfrm>
            <a:custGeom>
              <a:avLst/>
              <a:gdLst>
                <a:gd name="T0" fmla="*/ 0 w 1941"/>
                <a:gd name="T1" fmla="*/ 0 h 1"/>
                <a:gd name="T2" fmla="*/ 698140 w 1941"/>
                <a:gd name="T3" fmla="*/ 0 h 1"/>
                <a:gd name="T4" fmla="*/ 0 60000 65536"/>
                <a:gd name="T5" fmla="*/ 0 60000 65536"/>
                <a:gd name="T6" fmla="*/ 0 w 1941"/>
                <a:gd name="T7" fmla="*/ 0 h 1"/>
                <a:gd name="T8" fmla="*/ 1941 w 194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41" h="1">
                  <a:moveTo>
                    <a:pt x="0" y="0"/>
                  </a:moveTo>
                  <a:lnTo>
                    <a:pt x="194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Oval 2"/>
            <p:cNvSpPr>
              <a:spLocks noChangeArrowheads="1"/>
            </p:cNvSpPr>
            <p:nvPr/>
          </p:nvSpPr>
          <p:spPr bwMode="auto">
            <a:xfrm>
              <a:off x="1752600" y="685800"/>
              <a:ext cx="1003300" cy="990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grpSp>
          <p:nvGrpSpPr>
            <p:cNvPr id="53" name="Group 3"/>
            <p:cNvGrpSpPr>
              <a:grpSpLocks/>
            </p:cNvGrpSpPr>
            <p:nvPr/>
          </p:nvGrpSpPr>
          <p:grpSpPr bwMode="auto">
            <a:xfrm>
              <a:off x="2749550" y="765175"/>
              <a:ext cx="1746250" cy="868363"/>
              <a:chOff x="3012" y="1026"/>
              <a:chExt cx="1100" cy="547"/>
            </a:xfrm>
          </p:grpSpPr>
          <p:sp>
            <p:nvSpPr>
              <p:cNvPr id="74" name="AutoShape 4"/>
              <p:cNvSpPr>
                <a:spLocks noChangeArrowheads="1"/>
              </p:cNvSpPr>
              <p:nvPr/>
            </p:nvSpPr>
            <p:spPr bwMode="auto">
              <a:xfrm rot="5700000">
                <a:off x="3115" y="969"/>
                <a:ext cx="496" cy="664"/>
              </a:xfrm>
              <a:custGeom>
                <a:avLst/>
                <a:gdLst>
                  <a:gd name="T0" fmla="*/ 5 w 21600"/>
                  <a:gd name="T1" fmla="*/ 0 h 21600"/>
                  <a:gd name="T2" fmla="*/ 1 w 21600"/>
                  <a:gd name="T3" fmla="*/ 15 h 21600"/>
                  <a:gd name="T4" fmla="*/ 5 w 21600"/>
                  <a:gd name="T5" fmla="*/ 2 h 21600"/>
                  <a:gd name="T6" fmla="*/ 13 w 21600"/>
                  <a:gd name="T7" fmla="*/ 11 h 21600"/>
                  <a:gd name="T8" fmla="*/ 11 w 21600"/>
                  <a:gd name="T9" fmla="*/ 14 h 21600"/>
                  <a:gd name="T10" fmla="*/ 9 w 21600"/>
                  <a:gd name="T11" fmla="*/ 11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9 w 21600"/>
                  <a:gd name="T19" fmla="*/ 3155 h 21600"/>
                  <a:gd name="T20" fmla="*/ 18421 w 21600"/>
                  <a:gd name="T21" fmla="*/ 18445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9683" y="11319"/>
                    </a:moveTo>
                    <a:cubicBezTo>
                      <a:pt x="19693" y="11146"/>
                      <a:pt x="19699" y="10973"/>
                      <a:pt x="19699" y="10800"/>
                    </a:cubicBezTo>
                    <a:cubicBezTo>
                      <a:pt x="19699" y="5885"/>
                      <a:pt x="15714" y="1901"/>
                      <a:pt x="10800" y="1901"/>
                    </a:cubicBezTo>
                    <a:cubicBezTo>
                      <a:pt x="5885" y="1901"/>
                      <a:pt x="1901" y="5885"/>
                      <a:pt x="1901" y="10800"/>
                    </a:cubicBezTo>
                    <a:cubicBezTo>
                      <a:pt x="1900" y="12243"/>
                      <a:pt x="2252" y="13665"/>
                      <a:pt x="2924" y="14943"/>
                    </a:cubicBezTo>
                    <a:lnTo>
                      <a:pt x="1241" y="15828"/>
                    </a:lnTo>
                    <a:cubicBezTo>
                      <a:pt x="426" y="14277"/>
                      <a:pt x="0" y="1255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1010"/>
                      <a:pt x="21593" y="11220"/>
                      <a:pt x="21581" y="11431"/>
                    </a:cubicBezTo>
                    <a:lnTo>
                      <a:pt x="24276" y="11588"/>
                    </a:lnTo>
                    <a:lnTo>
                      <a:pt x="20420" y="15020"/>
                    </a:lnTo>
                    <a:lnTo>
                      <a:pt x="16988" y="11162"/>
                    </a:lnTo>
                    <a:lnTo>
                      <a:pt x="19683" y="11319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" name="Text Box 5"/>
              <p:cNvSpPr txBox="1">
                <a:spLocks noChangeArrowheads="1"/>
              </p:cNvSpPr>
              <p:nvPr/>
            </p:nvSpPr>
            <p:spPr bwMode="auto">
              <a:xfrm>
                <a:off x="3687" y="1153"/>
                <a:ext cx="426" cy="31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93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sz="2800" b="1">
                    <a:latin typeface="Arial" panose="020B0604020202020204" pitchFamily="34" charset="0"/>
                    <a:cs typeface="Lucida Sans Unicode" panose="020B0602030504020204" pitchFamily="34" charset="0"/>
                  </a:rPr>
                  <a:t>0,1</a:t>
                </a:r>
              </a:p>
            </p:txBody>
          </p:sp>
        </p:grp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982788" y="827088"/>
              <a:ext cx="533400" cy="49530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1574800" y="495300"/>
              <a:ext cx="1358900" cy="1371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1231900" y="2147888"/>
              <a:ext cx="1252538" cy="49530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L(M) =</a:t>
              </a: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2416175" y="2135188"/>
              <a:ext cx="1092200" cy="50006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{0,1}*</a:t>
              </a:r>
            </a:p>
          </p:txBody>
        </p:sp>
        <p:sp>
          <p:nvSpPr>
            <p:cNvPr id="58" name="Oval 1"/>
            <p:cNvSpPr>
              <a:spLocks noChangeArrowheads="1"/>
            </p:cNvSpPr>
            <p:nvPr/>
          </p:nvSpPr>
          <p:spPr bwMode="auto">
            <a:xfrm>
              <a:off x="1858963" y="4525963"/>
              <a:ext cx="1003300" cy="990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59" name="Oval 2"/>
            <p:cNvSpPr>
              <a:spLocks noChangeArrowheads="1"/>
            </p:cNvSpPr>
            <p:nvPr/>
          </p:nvSpPr>
          <p:spPr bwMode="auto">
            <a:xfrm>
              <a:off x="1681163" y="4335463"/>
              <a:ext cx="1358900" cy="1371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60" name="Oval 3"/>
            <p:cNvSpPr>
              <a:spLocks noChangeArrowheads="1"/>
            </p:cNvSpPr>
            <p:nvPr/>
          </p:nvSpPr>
          <p:spPr bwMode="auto">
            <a:xfrm>
              <a:off x="4640263" y="4525963"/>
              <a:ext cx="1003300" cy="990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61" name="Text Box 4"/>
            <p:cNvSpPr txBox="1">
              <a:spLocks noChangeArrowheads="1"/>
            </p:cNvSpPr>
            <p:nvPr/>
          </p:nvSpPr>
          <p:spPr bwMode="auto">
            <a:xfrm>
              <a:off x="2076450" y="4692650"/>
              <a:ext cx="533400" cy="49530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62" name="Text Box 5"/>
            <p:cNvSpPr txBox="1">
              <a:spLocks noChangeArrowheads="1"/>
            </p:cNvSpPr>
            <p:nvPr/>
          </p:nvSpPr>
          <p:spPr bwMode="auto">
            <a:xfrm>
              <a:off x="4870450" y="4718050"/>
              <a:ext cx="533400" cy="49530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63" name="Line 6"/>
            <p:cNvSpPr>
              <a:spLocks noChangeShapeType="1"/>
            </p:cNvSpPr>
            <p:nvPr/>
          </p:nvSpPr>
          <p:spPr bwMode="auto">
            <a:xfrm flipH="1">
              <a:off x="3190875" y="4843463"/>
              <a:ext cx="1260475" cy="15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H="1">
              <a:off x="3216275" y="5148263"/>
              <a:ext cx="1260475" cy="15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AutoShape 8"/>
            <p:cNvSpPr>
              <a:spLocks noChangeArrowheads="1"/>
            </p:cNvSpPr>
            <p:nvPr/>
          </p:nvSpPr>
          <p:spPr bwMode="auto">
            <a:xfrm>
              <a:off x="1973263" y="3522663"/>
              <a:ext cx="787400" cy="1054100"/>
            </a:xfrm>
            <a:custGeom>
              <a:avLst/>
              <a:gdLst>
                <a:gd name="T0" fmla="*/ 11318000 w 21600"/>
                <a:gd name="T1" fmla="*/ 578730 h 21600"/>
                <a:gd name="T2" fmla="*/ 2766727 w 21600"/>
                <a:gd name="T3" fmla="*/ 36642224 h 21600"/>
                <a:gd name="T4" fmla="*/ 11852229 w 21600"/>
                <a:gd name="T5" fmla="*/ 5003608 h 21600"/>
                <a:gd name="T6" fmla="*/ 32259705 w 21600"/>
                <a:gd name="T7" fmla="*/ 27597168 h 21600"/>
                <a:gd name="T8" fmla="*/ 27135590 w 21600"/>
                <a:gd name="T9" fmla="*/ 35770591 h 21600"/>
                <a:gd name="T10" fmla="*/ 22574904 w 21600"/>
                <a:gd name="T11" fmla="*/ 26582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165350" y="2990850"/>
              <a:ext cx="379413" cy="50006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67" name="AutoShape 10"/>
            <p:cNvSpPr>
              <a:spLocks noChangeArrowheads="1"/>
            </p:cNvSpPr>
            <p:nvPr/>
          </p:nvSpPr>
          <p:spPr bwMode="auto">
            <a:xfrm>
              <a:off x="4703763" y="3497263"/>
              <a:ext cx="787400" cy="1054100"/>
            </a:xfrm>
            <a:custGeom>
              <a:avLst/>
              <a:gdLst>
                <a:gd name="T0" fmla="*/ 11318000 w 21600"/>
                <a:gd name="T1" fmla="*/ 578730 h 21600"/>
                <a:gd name="T2" fmla="*/ 2766727 w 21600"/>
                <a:gd name="T3" fmla="*/ 36642224 h 21600"/>
                <a:gd name="T4" fmla="*/ 11852229 w 21600"/>
                <a:gd name="T5" fmla="*/ 5003608 h 21600"/>
                <a:gd name="T6" fmla="*/ 32259705 w 21600"/>
                <a:gd name="T7" fmla="*/ 27597168 h 21600"/>
                <a:gd name="T8" fmla="*/ 27135590 w 21600"/>
                <a:gd name="T9" fmla="*/ 35770591 h 21600"/>
                <a:gd name="T10" fmla="*/ 22574904 w 21600"/>
                <a:gd name="T11" fmla="*/ 2658264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4895850" y="2965450"/>
              <a:ext cx="379413" cy="50006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830263" y="5033963"/>
              <a:ext cx="698500" cy="15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Text Box 13"/>
            <p:cNvSpPr txBox="1">
              <a:spLocks noChangeArrowheads="1"/>
            </p:cNvSpPr>
            <p:nvPr/>
          </p:nvSpPr>
          <p:spPr bwMode="auto">
            <a:xfrm>
              <a:off x="3651250" y="5175250"/>
              <a:ext cx="379413" cy="50006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71" name="Text Box 14"/>
            <p:cNvSpPr txBox="1">
              <a:spLocks noChangeArrowheads="1"/>
            </p:cNvSpPr>
            <p:nvPr/>
          </p:nvSpPr>
          <p:spPr bwMode="auto">
            <a:xfrm>
              <a:off x="3638550" y="4286250"/>
              <a:ext cx="379413" cy="50006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1504678" y="6002338"/>
              <a:ext cx="956220" cy="44841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1800" b="1" dirty="0">
                  <a:latin typeface="Arial" panose="020B0604020202020204" pitchFamily="34" charset="0"/>
                  <a:cs typeface="Lucida Sans Unicode" panose="020B0602030504020204" pitchFamily="34" charset="0"/>
                </a:rPr>
                <a:t>L(M) =</a:t>
              </a:r>
            </a:p>
          </p:txBody>
        </p:sp>
        <p:sp>
          <p:nvSpPr>
            <p:cNvPr id="73" name="Text Box 16"/>
            <p:cNvSpPr txBox="1">
              <a:spLocks noChangeArrowheads="1"/>
            </p:cNvSpPr>
            <p:nvPr/>
          </p:nvSpPr>
          <p:spPr bwMode="auto">
            <a:xfrm>
              <a:off x="2460899" y="6002338"/>
              <a:ext cx="5474268" cy="48482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000" b="1" dirty="0">
                  <a:latin typeface="Arial" panose="020B0604020202020204" pitchFamily="34" charset="0"/>
                  <a:cs typeface="Lucida Sans Unicode" panose="020B0602030504020204" pitchFamily="34" charset="0"/>
                </a:rPr>
                <a:t>{ w | w has an even number of 1s}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1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of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3248" y="661080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object 12"/>
          <p:cNvSpPr txBox="1"/>
          <p:nvPr/>
        </p:nvSpPr>
        <p:spPr>
          <a:xfrm>
            <a:off x="306191" y="958874"/>
            <a:ext cx="11998667" cy="461665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000" dirty="0"/>
              <a:t>Build an automaton that accepts all and only those strings that contain 001</a:t>
            </a:r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646212" y="1817353"/>
            <a:ext cx="7810500" cy="2767012"/>
            <a:chOff x="376" y="1001"/>
            <a:chExt cx="4920" cy="1743"/>
          </a:xfrm>
        </p:grpSpPr>
        <p:sp>
          <p:nvSpPr>
            <p:cNvPr id="52" name="Oval 2"/>
            <p:cNvSpPr>
              <a:spLocks noChangeArrowheads="1"/>
            </p:cNvSpPr>
            <p:nvPr/>
          </p:nvSpPr>
          <p:spPr bwMode="auto">
            <a:xfrm>
              <a:off x="4552" y="2000"/>
              <a:ext cx="632" cy="6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53" name="Oval 3"/>
            <p:cNvSpPr>
              <a:spLocks noChangeArrowheads="1"/>
            </p:cNvSpPr>
            <p:nvPr/>
          </p:nvSpPr>
          <p:spPr bwMode="auto">
            <a:xfrm>
              <a:off x="4440" y="1880"/>
              <a:ext cx="856" cy="86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54" name="Oval 4"/>
            <p:cNvSpPr>
              <a:spLocks noChangeArrowheads="1"/>
            </p:cNvSpPr>
            <p:nvPr/>
          </p:nvSpPr>
          <p:spPr bwMode="auto">
            <a:xfrm>
              <a:off x="3216" y="1984"/>
              <a:ext cx="632" cy="6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986" y="2081"/>
              <a:ext cx="253" cy="31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3311" y="2081"/>
              <a:ext cx="420" cy="31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00</a:t>
              </a:r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 flipH="1">
              <a:off x="1495" y="2208"/>
              <a:ext cx="44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AutoShape 8"/>
            <p:cNvSpPr>
              <a:spLocks noChangeArrowheads="1"/>
            </p:cNvSpPr>
            <p:nvPr/>
          </p:nvSpPr>
          <p:spPr bwMode="auto">
            <a:xfrm>
              <a:off x="848" y="1464"/>
              <a:ext cx="496" cy="664"/>
            </a:xfrm>
            <a:custGeom>
              <a:avLst/>
              <a:gdLst>
                <a:gd name="T0" fmla="*/ 5 w 21600"/>
                <a:gd name="T1" fmla="*/ 0 h 21600"/>
                <a:gd name="T2" fmla="*/ 1 w 21600"/>
                <a:gd name="T3" fmla="*/ 15 h 21600"/>
                <a:gd name="T4" fmla="*/ 5 w 21600"/>
                <a:gd name="T5" fmla="*/ 2 h 21600"/>
                <a:gd name="T6" fmla="*/ 13 w 21600"/>
                <a:gd name="T7" fmla="*/ 11 h 21600"/>
                <a:gd name="T8" fmla="*/ 11 w 21600"/>
                <a:gd name="T9" fmla="*/ 14 h 21600"/>
                <a:gd name="T10" fmla="*/ 9 w 21600"/>
                <a:gd name="T11" fmla="*/ 1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9 w 21600"/>
                <a:gd name="T19" fmla="*/ 3155 h 21600"/>
                <a:gd name="T20" fmla="*/ 18421 w 21600"/>
                <a:gd name="T21" fmla="*/ 1844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969" y="1129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60" name="AutoShape 10"/>
            <p:cNvSpPr>
              <a:spLocks noChangeArrowheads="1"/>
            </p:cNvSpPr>
            <p:nvPr/>
          </p:nvSpPr>
          <p:spPr bwMode="auto">
            <a:xfrm>
              <a:off x="3256" y="1480"/>
              <a:ext cx="496" cy="664"/>
            </a:xfrm>
            <a:custGeom>
              <a:avLst/>
              <a:gdLst>
                <a:gd name="T0" fmla="*/ 5 w 21600"/>
                <a:gd name="T1" fmla="*/ 0 h 21600"/>
                <a:gd name="T2" fmla="*/ 1 w 21600"/>
                <a:gd name="T3" fmla="*/ 15 h 21600"/>
                <a:gd name="T4" fmla="*/ 5 w 21600"/>
                <a:gd name="T5" fmla="*/ 2 h 21600"/>
                <a:gd name="T6" fmla="*/ 13 w 21600"/>
                <a:gd name="T7" fmla="*/ 11 h 21600"/>
                <a:gd name="T8" fmla="*/ 11 w 21600"/>
                <a:gd name="T9" fmla="*/ 14 h 21600"/>
                <a:gd name="T10" fmla="*/ 9 w 21600"/>
                <a:gd name="T11" fmla="*/ 1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9 w 21600"/>
                <a:gd name="T19" fmla="*/ 3155 h 21600"/>
                <a:gd name="T20" fmla="*/ 18421 w 21600"/>
                <a:gd name="T21" fmla="*/ 1844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3377" y="1145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376" y="2272"/>
              <a:ext cx="36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1633" y="2369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64" name="Oval 14"/>
            <p:cNvSpPr>
              <a:spLocks noChangeArrowheads="1"/>
            </p:cNvSpPr>
            <p:nvPr/>
          </p:nvSpPr>
          <p:spPr bwMode="auto">
            <a:xfrm>
              <a:off x="1992" y="1984"/>
              <a:ext cx="632" cy="6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65" name="Oval 15"/>
            <p:cNvSpPr>
              <a:spLocks noChangeArrowheads="1"/>
            </p:cNvSpPr>
            <p:nvPr/>
          </p:nvSpPr>
          <p:spPr bwMode="auto">
            <a:xfrm>
              <a:off x="808" y="1976"/>
              <a:ext cx="632" cy="6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 New Roman" panose="02020603050405020304" pitchFamily="18" charset="0"/>
                <a:cs typeface="Lucida Sans Unicode" panose="020B0602030504020204" pitchFamily="34" charset="0"/>
              </a:endParaRPr>
            </a:p>
          </p:txBody>
        </p:sp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2137" y="2081"/>
              <a:ext cx="337" cy="31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4614" y="2129"/>
              <a:ext cx="504" cy="31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q</a:t>
              </a:r>
              <a:r>
                <a:rPr lang="en-GB" sz="2800" b="1" baseline="-25000">
                  <a:latin typeface="Arial" panose="020B0604020202020204" pitchFamily="34" charset="0"/>
                  <a:cs typeface="Lucida Sans Unicode" panose="020B0602030504020204" pitchFamily="34" charset="0"/>
                </a:rPr>
                <a:t>001</a:t>
              </a:r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 flipH="1">
              <a:off x="1471" y="2360"/>
              <a:ext cx="44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1553" y="1881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 flipH="1">
              <a:off x="2703" y="2288"/>
              <a:ext cx="44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2753" y="1961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H="1">
              <a:off x="3927" y="2312"/>
              <a:ext cx="45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3977" y="1977"/>
              <a:ext cx="239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1</a:t>
              </a:r>
            </a:p>
          </p:txBody>
        </p:sp>
        <p:sp>
          <p:nvSpPr>
            <p:cNvPr id="74" name="AutoShape 24"/>
            <p:cNvSpPr>
              <a:spLocks noChangeArrowheads="1"/>
            </p:cNvSpPr>
            <p:nvPr/>
          </p:nvSpPr>
          <p:spPr bwMode="auto">
            <a:xfrm>
              <a:off x="4600" y="1336"/>
              <a:ext cx="496" cy="664"/>
            </a:xfrm>
            <a:custGeom>
              <a:avLst/>
              <a:gdLst>
                <a:gd name="T0" fmla="*/ 5 w 21600"/>
                <a:gd name="T1" fmla="*/ 0 h 21600"/>
                <a:gd name="T2" fmla="*/ 1 w 21600"/>
                <a:gd name="T3" fmla="*/ 15 h 21600"/>
                <a:gd name="T4" fmla="*/ 5 w 21600"/>
                <a:gd name="T5" fmla="*/ 2 h 21600"/>
                <a:gd name="T6" fmla="*/ 13 w 21600"/>
                <a:gd name="T7" fmla="*/ 11 h 21600"/>
                <a:gd name="T8" fmla="*/ 11 w 21600"/>
                <a:gd name="T9" fmla="*/ 14 h 21600"/>
                <a:gd name="T10" fmla="*/ 9 w 21600"/>
                <a:gd name="T11" fmla="*/ 1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9 w 21600"/>
                <a:gd name="T19" fmla="*/ 3155 h 21600"/>
                <a:gd name="T20" fmla="*/ 18421 w 21600"/>
                <a:gd name="T21" fmla="*/ 1844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4628" y="1001"/>
              <a:ext cx="426" cy="31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r>
                <a:rPr lang="en-GB" sz="2800" b="1">
                  <a:latin typeface="Arial" panose="020B0604020202020204" pitchFamily="34" charset="0"/>
                  <a:cs typeface="Lucida Sans Unicode" panose="020B0602030504020204" pitchFamily="34" charset="0"/>
                </a:rPr>
                <a:t>0,1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41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of DFA using Python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3248" y="661080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object 12"/>
          <p:cNvSpPr txBox="1"/>
          <p:nvPr/>
        </p:nvSpPr>
        <p:spPr>
          <a:xfrm>
            <a:off x="171709" y="735349"/>
            <a:ext cx="7338363" cy="5847755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algn="just" fontAlgn="base"/>
            <a:r>
              <a:rPr lang="en-IN" sz="2000" dirty="0"/>
              <a:t>from </a:t>
            </a:r>
            <a:r>
              <a:rPr lang="en-IN" sz="2000" dirty="0" err="1"/>
              <a:t>automata.fa.dfa</a:t>
            </a:r>
            <a:r>
              <a:rPr lang="en-IN" sz="2000" dirty="0"/>
              <a:t> import DFA</a:t>
            </a:r>
          </a:p>
          <a:p>
            <a:pPr algn="just" fontAlgn="base"/>
            <a:r>
              <a:rPr lang="en-IN" sz="2000" dirty="0"/>
              <a:t># DFA which matches all binary strings ending in an odd number of '1's</a:t>
            </a:r>
          </a:p>
          <a:p>
            <a:pPr algn="just" fontAlgn="base"/>
            <a:r>
              <a:rPr lang="en-IN" sz="2000" dirty="0" err="1"/>
              <a:t>dfa</a:t>
            </a:r>
            <a:r>
              <a:rPr lang="en-IN" sz="2000" dirty="0"/>
              <a:t> = DFA(</a:t>
            </a:r>
          </a:p>
          <a:p>
            <a:pPr algn="just" fontAlgn="base"/>
            <a:r>
              <a:rPr lang="en-IN" sz="2000" dirty="0"/>
              <a:t>    states={'q0', 'q1', 'q2'},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input_symbols</a:t>
            </a:r>
            <a:r>
              <a:rPr lang="en-IN" sz="2000" dirty="0"/>
              <a:t>={'0', '1'},</a:t>
            </a:r>
          </a:p>
          <a:p>
            <a:pPr algn="just" fontAlgn="base"/>
            <a:r>
              <a:rPr lang="en-IN" sz="2000" dirty="0"/>
              <a:t>    transitions={</a:t>
            </a:r>
          </a:p>
          <a:p>
            <a:pPr algn="just" fontAlgn="base"/>
            <a:r>
              <a:rPr lang="en-IN" sz="2000" dirty="0"/>
              <a:t>        'q0': {'0': 'q0', '1': 'q1'},</a:t>
            </a:r>
          </a:p>
          <a:p>
            <a:pPr algn="just" fontAlgn="base"/>
            <a:r>
              <a:rPr lang="en-IN" sz="2000" dirty="0"/>
              <a:t>        'q1': {'0': 'q0', '1': 'q2'},</a:t>
            </a:r>
          </a:p>
          <a:p>
            <a:pPr algn="just" fontAlgn="base"/>
            <a:r>
              <a:rPr lang="en-IN" sz="2000" dirty="0"/>
              <a:t>        'q2': {'0': 'q2', '1': 'q1'}</a:t>
            </a:r>
          </a:p>
          <a:p>
            <a:pPr algn="just" fontAlgn="base"/>
            <a:r>
              <a:rPr lang="en-IN" sz="2000" dirty="0"/>
              <a:t>    },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initial_state</a:t>
            </a:r>
            <a:r>
              <a:rPr lang="en-IN" sz="2000" dirty="0"/>
              <a:t>='q0',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final_states</a:t>
            </a:r>
            <a:r>
              <a:rPr lang="en-IN" sz="2000" dirty="0"/>
              <a:t>={'q1'}</a:t>
            </a:r>
          </a:p>
          <a:p>
            <a:pPr algn="just" fontAlgn="base"/>
            <a:r>
              <a:rPr lang="en-IN" sz="2000" dirty="0"/>
              <a:t>)</a:t>
            </a:r>
          </a:p>
          <a:p>
            <a:pPr algn="just" fontAlgn="base"/>
            <a:r>
              <a:rPr lang="en-IN" sz="2000" dirty="0" err="1"/>
              <a:t>dfa.read_input</a:t>
            </a:r>
            <a:r>
              <a:rPr lang="en-IN" sz="2000" dirty="0"/>
              <a:t>('01')   # answer is  'q1‘</a:t>
            </a:r>
          </a:p>
          <a:p>
            <a:pPr algn="just" fontAlgn="base"/>
            <a:r>
              <a:rPr lang="en-IN" sz="2000" dirty="0" err="1"/>
              <a:t>dfa.read_input</a:t>
            </a:r>
            <a:r>
              <a:rPr lang="en-IN" sz="2000" dirty="0"/>
              <a:t>('011')  # answer is error</a:t>
            </a:r>
          </a:p>
          <a:p>
            <a:pPr algn="just" fontAlgn="base"/>
            <a:r>
              <a:rPr lang="en-IN" sz="2000" dirty="0"/>
              <a:t>print(</a:t>
            </a:r>
            <a:r>
              <a:rPr lang="en-IN" sz="2000" dirty="0" err="1"/>
              <a:t>dfa.read_input_stepwise</a:t>
            </a:r>
            <a:r>
              <a:rPr lang="en-IN" sz="2000" dirty="0"/>
              <a:t>('011'))</a:t>
            </a:r>
          </a:p>
          <a:p>
            <a:pPr algn="just" fontAlgn="base"/>
            <a:r>
              <a:rPr lang="en-IN" sz="2000" dirty="0"/>
              <a:t>Answer # yields:</a:t>
            </a:r>
          </a:p>
          <a:p>
            <a:pPr algn="just" fontAlgn="base"/>
            <a:r>
              <a:rPr lang="en-IN" sz="2000" dirty="0"/>
              <a:t># </a:t>
            </a:r>
            <a:r>
              <a:rPr lang="en-IN" sz="2000" dirty="0" smtClean="0"/>
              <a:t>'q0‘	# 'q0‘	# </a:t>
            </a:r>
            <a:r>
              <a:rPr lang="en-IN" sz="2000" dirty="0"/>
              <a:t>'q1'</a:t>
            </a:r>
          </a:p>
          <a:p>
            <a:pPr algn="just" fontAlgn="base"/>
            <a:r>
              <a:rPr lang="en-IN" sz="2000" dirty="0"/>
              <a:t># </a:t>
            </a:r>
            <a:r>
              <a:rPr lang="en-IN" sz="2000" dirty="0" smtClean="0"/>
              <a:t>'q2‘	# </a:t>
            </a:r>
            <a:r>
              <a:rPr lang="en-IN" sz="2000" dirty="0"/>
              <a:t>'q1'</a:t>
            </a:r>
          </a:p>
        </p:txBody>
      </p:sp>
      <p:sp>
        <p:nvSpPr>
          <p:cNvPr id="34" name="object 12"/>
          <p:cNvSpPr txBox="1"/>
          <p:nvPr/>
        </p:nvSpPr>
        <p:spPr>
          <a:xfrm>
            <a:off x="8561689" y="735349"/>
            <a:ext cx="3295532" cy="1231106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algn="just" fontAlgn="base"/>
            <a:r>
              <a:rPr lang="en-IN" sz="2000" dirty="0"/>
              <a:t>if </a:t>
            </a:r>
            <a:r>
              <a:rPr lang="en-IN" sz="2000" dirty="0" err="1"/>
              <a:t>dfa.accepts_input</a:t>
            </a:r>
            <a:r>
              <a:rPr lang="en-IN" sz="2000" dirty="0"/>
              <a:t>('011'):</a:t>
            </a:r>
          </a:p>
          <a:p>
            <a:pPr algn="just" fontAlgn="base"/>
            <a:r>
              <a:rPr lang="en-IN" sz="2000" dirty="0"/>
              <a:t>    print('accepted')</a:t>
            </a:r>
          </a:p>
          <a:p>
            <a:pPr algn="just" fontAlgn="base"/>
            <a:r>
              <a:rPr lang="en-IN" sz="2000" dirty="0"/>
              <a:t>else:</a:t>
            </a:r>
          </a:p>
          <a:p>
            <a:pPr algn="just" fontAlgn="base"/>
            <a:r>
              <a:rPr lang="en-IN" sz="2000" dirty="0"/>
              <a:t>    print('rejected')</a:t>
            </a:r>
          </a:p>
        </p:txBody>
      </p:sp>
    </p:spTree>
    <p:extLst>
      <p:ext uri="{BB962C8B-B14F-4D97-AF65-F5344CB8AC3E}">
        <p14:creationId xmlns:p14="http://schemas.microsoft.com/office/powerpoint/2010/main" val="32354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Questions for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79400" y="3830638"/>
            <a:ext cx="8610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79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494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209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924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dirty="0">
                <a:latin typeface="Times" panose="02020603050405020304" pitchFamily="18" charset="0"/>
              </a:rPr>
              <a:t>b) Find a DFA for the language of </a:t>
            </a:r>
            <a:r>
              <a:rPr lang="en-US" i="1" dirty="0">
                <a:latin typeface="Times" panose="02020603050405020304" pitchFamily="18" charset="0"/>
              </a:rPr>
              <a:t>a</a:t>
            </a:r>
            <a:r>
              <a:rPr lang="en-US" dirty="0">
                <a:latin typeface="Times" panose="02020603050405020304" pitchFamily="18" charset="0"/>
              </a:rPr>
              <a:t> + </a:t>
            </a:r>
            <a:r>
              <a:rPr lang="en-US" i="1" dirty="0" err="1">
                <a:latin typeface="Times" panose="02020603050405020304" pitchFamily="18" charset="0"/>
              </a:rPr>
              <a:t>aa</a:t>
            </a:r>
            <a:r>
              <a:rPr lang="en-US" dirty="0">
                <a:latin typeface="Times" panose="02020603050405020304" pitchFamily="18" charset="0"/>
              </a:rPr>
              <a:t>*</a:t>
            </a:r>
            <a:r>
              <a:rPr lang="en-US" i="1" dirty="0">
                <a:latin typeface="Times" panose="02020603050405020304" pitchFamily="18" charset="0"/>
              </a:rPr>
              <a:t>b</a:t>
            </a:r>
            <a:r>
              <a:rPr lang="en-US" dirty="0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51" name="Rectangle 67"/>
          <p:cNvSpPr>
            <a:spLocks noChangeArrowheads="1"/>
          </p:cNvSpPr>
          <p:nvPr/>
        </p:nvSpPr>
        <p:spPr bwMode="auto">
          <a:xfrm>
            <a:off x="279400" y="654284"/>
            <a:ext cx="8748713" cy="68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7900" indent="-457200"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49400" indent="-457200"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20900" indent="-457200"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92400" indent="-457200"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69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i="1" dirty="0">
                <a:latin typeface="Times" panose="02020603050405020304" pitchFamily="18" charset="0"/>
              </a:rPr>
              <a:t> </a:t>
            </a:r>
            <a:r>
              <a:rPr lang="en-US" dirty="0">
                <a:latin typeface="Times" panose="02020603050405020304" pitchFamily="18" charset="0"/>
              </a:rPr>
              <a:t>Find an DFA for each of the following languages over the alphabet {</a:t>
            </a:r>
            <a:r>
              <a:rPr lang="en-US" i="1" dirty="0">
                <a:latin typeface="Times" panose="02020603050405020304" pitchFamily="18" charset="0"/>
              </a:rPr>
              <a:t>a, b</a:t>
            </a:r>
            <a:r>
              <a:rPr lang="en-US" dirty="0" smtClean="0">
                <a:latin typeface="Times" panose="02020603050405020304" pitchFamily="18" charset="0"/>
              </a:rPr>
              <a:t>}.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dirty="0">
                <a:latin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Times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dirty="0">
                <a:latin typeface="Times" panose="02020603050405020304" pitchFamily="18" charset="0"/>
                <a:sym typeface="Symbol" panose="05050102010706020507" pitchFamily="18" charset="2"/>
              </a:rPr>
              <a:t>a) {(</a:t>
            </a:r>
            <a:r>
              <a:rPr lang="en-US" i="1" dirty="0" err="1">
                <a:latin typeface="Times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i="1" dirty="0">
                <a:latin typeface="Times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i="1" baseline="30000" dirty="0">
                <a:latin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Times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i="1" dirty="0">
                <a:latin typeface="Times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Times" panose="02020603050405020304" pitchFamily="18" charset="0"/>
                <a:sym typeface="Symbol" panose="05050102010706020507" pitchFamily="18" charset="2"/>
              </a:rPr>
              <a:t>  N}, which has regular expression (</a:t>
            </a:r>
            <a:r>
              <a:rPr lang="en-US" i="1" dirty="0" err="1">
                <a:latin typeface="Times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dirty="0">
                <a:latin typeface="Times" panose="02020603050405020304" pitchFamily="18" charset="0"/>
                <a:sym typeface="Symbol" panose="05050102010706020507" pitchFamily="18" charset="2"/>
              </a:rPr>
              <a:t>)*.</a:t>
            </a:r>
          </a:p>
        </p:txBody>
      </p:sp>
      <p:grpSp>
        <p:nvGrpSpPr>
          <p:cNvPr id="52" name="Group 127"/>
          <p:cNvGrpSpPr>
            <a:grpSpLocks/>
          </p:cNvGrpSpPr>
          <p:nvPr/>
        </p:nvGrpSpPr>
        <p:grpSpPr bwMode="auto">
          <a:xfrm>
            <a:off x="1126606" y="4625641"/>
            <a:ext cx="5895975" cy="1763712"/>
            <a:chOff x="238" y="636"/>
            <a:chExt cx="3714" cy="1111"/>
          </a:xfrm>
        </p:grpSpPr>
        <p:grpSp>
          <p:nvGrpSpPr>
            <p:cNvPr id="53" name="Group 68"/>
            <p:cNvGrpSpPr>
              <a:grpSpLocks/>
            </p:cNvGrpSpPr>
            <p:nvPr/>
          </p:nvGrpSpPr>
          <p:grpSpPr bwMode="auto">
            <a:xfrm>
              <a:off x="1046" y="636"/>
              <a:ext cx="2906" cy="1111"/>
              <a:chOff x="558" y="2716"/>
              <a:chExt cx="2906" cy="1111"/>
            </a:xfrm>
          </p:grpSpPr>
          <p:sp>
            <p:nvSpPr>
              <p:cNvPr id="55" name="Oval 69"/>
              <p:cNvSpPr>
                <a:spLocks noChangeArrowheads="1"/>
              </p:cNvSpPr>
              <p:nvPr/>
            </p:nvSpPr>
            <p:spPr bwMode="auto">
              <a:xfrm>
                <a:off x="1376" y="3023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Oval 70"/>
              <p:cNvSpPr>
                <a:spLocks noChangeArrowheads="1"/>
              </p:cNvSpPr>
              <p:nvPr/>
            </p:nvSpPr>
            <p:spPr bwMode="auto">
              <a:xfrm>
                <a:off x="2192" y="336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57" name="Group 71"/>
              <p:cNvGrpSpPr>
                <a:grpSpLocks/>
              </p:cNvGrpSpPr>
              <p:nvPr/>
            </p:nvGrpSpPr>
            <p:grpSpPr bwMode="auto">
              <a:xfrm>
                <a:off x="2160" y="2780"/>
                <a:ext cx="304" cy="308"/>
                <a:chOff x="1680" y="2016"/>
                <a:chExt cx="304" cy="308"/>
              </a:xfrm>
            </p:grpSpPr>
            <p:sp>
              <p:nvSpPr>
                <p:cNvPr id="85" name="Oval 72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" name="Oval 73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Text Box 74"/>
              <p:cNvSpPr txBox="1">
                <a:spLocks noChangeArrowheads="1"/>
              </p:cNvSpPr>
              <p:nvPr/>
            </p:nvSpPr>
            <p:spPr bwMode="auto">
              <a:xfrm>
                <a:off x="558" y="3026"/>
                <a:ext cx="5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59" name="Text Box 75"/>
              <p:cNvSpPr txBox="1">
                <a:spLocks noChangeArrowheads="1"/>
              </p:cNvSpPr>
              <p:nvPr/>
            </p:nvSpPr>
            <p:spPr bwMode="auto">
              <a:xfrm>
                <a:off x="1406" y="3027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60" name="Line 76"/>
              <p:cNvSpPr>
                <a:spLocks noChangeShapeType="1"/>
              </p:cNvSpPr>
              <p:nvPr/>
            </p:nvSpPr>
            <p:spPr bwMode="auto">
              <a:xfrm>
                <a:off x="1056" y="3144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2224" y="2821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2" name="Text Box 78"/>
              <p:cNvSpPr txBox="1">
                <a:spLocks noChangeArrowheads="1"/>
              </p:cNvSpPr>
              <p:nvPr/>
            </p:nvSpPr>
            <p:spPr bwMode="auto">
              <a:xfrm>
                <a:off x="2224" y="3361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63" name="Text Box 79"/>
              <p:cNvSpPr txBox="1">
                <a:spLocks noChangeArrowheads="1"/>
              </p:cNvSpPr>
              <p:nvPr/>
            </p:nvSpPr>
            <p:spPr bwMode="auto">
              <a:xfrm>
                <a:off x="1900" y="3596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a, 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3278" y="2716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Text Box 81"/>
              <p:cNvSpPr txBox="1">
                <a:spLocks noChangeArrowheads="1"/>
              </p:cNvSpPr>
              <p:nvPr/>
            </p:nvSpPr>
            <p:spPr bwMode="auto">
              <a:xfrm>
                <a:off x="2582" y="2746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Arc 82"/>
              <p:cNvSpPr>
                <a:spLocks/>
              </p:cNvSpPr>
              <p:nvPr/>
            </p:nvSpPr>
            <p:spPr bwMode="auto">
              <a:xfrm rot="5400000">
                <a:off x="2217" y="3587"/>
                <a:ext cx="189" cy="190"/>
              </a:xfrm>
              <a:custGeom>
                <a:avLst/>
                <a:gdLst>
                  <a:gd name="T0" fmla="*/ 0 w 39418"/>
                  <a:gd name="T1" fmla="*/ 0 h 43200"/>
                  <a:gd name="T2" fmla="*/ 0 w 39418"/>
                  <a:gd name="T3" fmla="*/ 1 h 43200"/>
                  <a:gd name="T4" fmla="*/ 0 w 39418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418" h="43200" fill="none" extrusionOk="0">
                    <a:moveTo>
                      <a:pt x="134" y="9196"/>
                    </a:moveTo>
                    <a:cubicBezTo>
                      <a:pt x="4177" y="3431"/>
                      <a:pt x="10776" y="0"/>
                      <a:pt x="17818" y="0"/>
                    </a:cubicBezTo>
                    <a:cubicBezTo>
                      <a:pt x="29747" y="0"/>
                      <a:pt x="39418" y="9670"/>
                      <a:pt x="39418" y="21600"/>
                    </a:cubicBezTo>
                    <a:cubicBezTo>
                      <a:pt x="39418" y="33529"/>
                      <a:pt x="29747" y="43200"/>
                      <a:pt x="17818" y="43200"/>
                    </a:cubicBezTo>
                    <a:cubicBezTo>
                      <a:pt x="10692" y="43200"/>
                      <a:pt x="4026" y="39686"/>
                      <a:pt x="-1" y="33808"/>
                    </a:cubicBezTo>
                  </a:path>
                  <a:path w="39418" h="43200" stroke="0" extrusionOk="0">
                    <a:moveTo>
                      <a:pt x="134" y="9196"/>
                    </a:moveTo>
                    <a:cubicBezTo>
                      <a:pt x="4177" y="3431"/>
                      <a:pt x="10776" y="0"/>
                      <a:pt x="17818" y="0"/>
                    </a:cubicBezTo>
                    <a:cubicBezTo>
                      <a:pt x="29747" y="0"/>
                      <a:pt x="39418" y="9670"/>
                      <a:pt x="39418" y="21600"/>
                    </a:cubicBezTo>
                    <a:cubicBezTo>
                      <a:pt x="39418" y="33529"/>
                      <a:pt x="29747" y="43200"/>
                      <a:pt x="17818" y="43200"/>
                    </a:cubicBezTo>
                    <a:cubicBezTo>
                      <a:pt x="10692" y="43200"/>
                      <a:pt x="4026" y="39686"/>
                      <a:pt x="-1" y="33808"/>
                    </a:cubicBezTo>
                    <a:lnTo>
                      <a:pt x="17818" y="21600"/>
                    </a:lnTo>
                    <a:lnTo>
                      <a:pt x="134" y="9196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" name="Line 83"/>
              <p:cNvSpPr>
                <a:spLocks noChangeShapeType="1"/>
              </p:cNvSpPr>
              <p:nvPr/>
            </p:nvSpPr>
            <p:spPr bwMode="auto">
              <a:xfrm flipV="1">
                <a:off x="1614" y="2974"/>
                <a:ext cx="548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" name="Text Box 84"/>
              <p:cNvSpPr txBox="1">
                <a:spLocks noChangeArrowheads="1"/>
              </p:cNvSpPr>
              <p:nvPr/>
            </p:nvSpPr>
            <p:spPr bwMode="auto">
              <a:xfrm>
                <a:off x="2520" y="3448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a, 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9" name="Line 85"/>
              <p:cNvSpPr>
                <a:spLocks noChangeShapeType="1"/>
              </p:cNvSpPr>
              <p:nvPr/>
            </p:nvSpPr>
            <p:spPr bwMode="auto">
              <a:xfrm>
                <a:off x="1604" y="3192"/>
                <a:ext cx="596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" name="Text Box 86"/>
              <p:cNvSpPr txBox="1">
                <a:spLocks noChangeArrowheads="1"/>
              </p:cNvSpPr>
              <p:nvPr/>
            </p:nvSpPr>
            <p:spPr bwMode="auto">
              <a:xfrm>
                <a:off x="1838" y="3130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1754" y="2860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" name="Group 88"/>
              <p:cNvGrpSpPr>
                <a:grpSpLocks/>
              </p:cNvGrpSpPr>
              <p:nvPr/>
            </p:nvGrpSpPr>
            <p:grpSpPr bwMode="auto">
              <a:xfrm>
                <a:off x="2878" y="3318"/>
                <a:ext cx="304" cy="308"/>
                <a:chOff x="1680" y="2016"/>
                <a:chExt cx="304" cy="308"/>
              </a:xfrm>
            </p:grpSpPr>
            <p:sp>
              <p:nvSpPr>
                <p:cNvPr id="83" name="Oval 89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Oval 90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Oval 91"/>
              <p:cNvSpPr>
                <a:spLocks noChangeArrowheads="1"/>
              </p:cNvSpPr>
              <p:nvPr/>
            </p:nvSpPr>
            <p:spPr bwMode="auto">
              <a:xfrm>
                <a:off x="2910" y="281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Arc 92"/>
              <p:cNvSpPr>
                <a:spLocks/>
              </p:cNvSpPr>
              <p:nvPr/>
            </p:nvSpPr>
            <p:spPr bwMode="auto">
              <a:xfrm flipV="1">
                <a:off x="3125" y="2818"/>
                <a:ext cx="190" cy="174"/>
              </a:xfrm>
              <a:custGeom>
                <a:avLst/>
                <a:gdLst>
                  <a:gd name="T0" fmla="*/ 0 w 39807"/>
                  <a:gd name="T1" fmla="*/ 0 h 43200"/>
                  <a:gd name="T2" fmla="*/ 0 w 39807"/>
                  <a:gd name="T3" fmla="*/ 1 h 43200"/>
                  <a:gd name="T4" fmla="*/ 0 w 39807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807" h="43200" fill="none" extrusionOk="0">
                    <a:moveTo>
                      <a:pt x="3777" y="5527"/>
                    </a:moveTo>
                    <a:cubicBezTo>
                      <a:pt x="7741" y="1968"/>
                      <a:pt x="12880" y="0"/>
                      <a:pt x="18207" y="0"/>
                    </a:cubicBezTo>
                    <a:cubicBezTo>
                      <a:pt x="30136" y="0"/>
                      <a:pt x="39807" y="9670"/>
                      <a:pt x="39807" y="21600"/>
                    </a:cubicBezTo>
                    <a:cubicBezTo>
                      <a:pt x="39807" y="33529"/>
                      <a:pt x="30136" y="43200"/>
                      <a:pt x="18207" y="43200"/>
                    </a:cubicBezTo>
                    <a:cubicBezTo>
                      <a:pt x="10832" y="43200"/>
                      <a:pt x="3967" y="39437"/>
                      <a:pt x="-1" y="33221"/>
                    </a:cubicBezTo>
                  </a:path>
                  <a:path w="39807" h="43200" stroke="0" extrusionOk="0">
                    <a:moveTo>
                      <a:pt x="3777" y="5527"/>
                    </a:moveTo>
                    <a:cubicBezTo>
                      <a:pt x="7741" y="1968"/>
                      <a:pt x="12880" y="0"/>
                      <a:pt x="18207" y="0"/>
                    </a:cubicBezTo>
                    <a:cubicBezTo>
                      <a:pt x="30136" y="0"/>
                      <a:pt x="39807" y="9670"/>
                      <a:pt x="39807" y="21600"/>
                    </a:cubicBezTo>
                    <a:cubicBezTo>
                      <a:pt x="39807" y="33529"/>
                      <a:pt x="30136" y="43200"/>
                      <a:pt x="18207" y="43200"/>
                    </a:cubicBezTo>
                    <a:cubicBezTo>
                      <a:pt x="10832" y="43200"/>
                      <a:pt x="3967" y="39437"/>
                      <a:pt x="-1" y="33221"/>
                    </a:cubicBezTo>
                    <a:lnTo>
                      <a:pt x="18207" y="21600"/>
                    </a:lnTo>
                    <a:lnTo>
                      <a:pt x="3777" y="552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" name="Line 93"/>
              <p:cNvSpPr>
                <a:spLocks noChangeShapeType="1"/>
              </p:cNvSpPr>
              <p:nvPr/>
            </p:nvSpPr>
            <p:spPr bwMode="auto">
              <a:xfrm>
                <a:off x="2468" y="2934"/>
                <a:ext cx="4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" name="Line 94"/>
              <p:cNvSpPr>
                <a:spLocks noChangeShapeType="1"/>
              </p:cNvSpPr>
              <p:nvPr/>
            </p:nvSpPr>
            <p:spPr bwMode="auto">
              <a:xfrm>
                <a:off x="2434" y="3026"/>
                <a:ext cx="468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" name="Line 95"/>
              <p:cNvSpPr>
                <a:spLocks noChangeShapeType="1"/>
              </p:cNvSpPr>
              <p:nvPr/>
            </p:nvSpPr>
            <p:spPr bwMode="auto">
              <a:xfrm flipV="1">
                <a:off x="2430" y="3482"/>
                <a:ext cx="448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" name="Line 96"/>
              <p:cNvSpPr>
                <a:spLocks noChangeShapeType="1"/>
              </p:cNvSpPr>
              <p:nvPr/>
            </p:nvSpPr>
            <p:spPr bwMode="auto">
              <a:xfrm flipH="1">
                <a:off x="3026" y="3054"/>
                <a:ext cx="2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9" name="Text Box 97"/>
              <p:cNvSpPr txBox="1">
                <a:spLocks noChangeArrowheads="1"/>
              </p:cNvSpPr>
              <p:nvPr/>
            </p:nvSpPr>
            <p:spPr bwMode="auto">
              <a:xfrm>
                <a:off x="2622" y="3024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0" name="Text Box 98"/>
              <p:cNvSpPr txBox="1">
                <a:spLocks noChangeArrowheads="1"/>
              </p:cNvSpPr>
              <p:nvPr/>
            </p:nvSpPr>
            <p:spPr bwMode="auto">
              <a:xfrm>
                <a:off x="3010" y="3046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1" name="Text Box 99"/>
              <p:cNvSpPr txBox="1">
                <a:spLocks noChangeArrowheads="1"/>
              </p:cNvSpPr>
              <p:nvPr/>
            </p:nvSpPr>
            <p:spPr bwMode="auto">
              <a:xfrm>
                <a:off x="2940" y="2813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2" name="Text Box 100"/>
              <p:cNvSpPr txBox="1">
                <a:spLocks noChangeArrowheads="1"/>
              </p:cNvSpPr>
              <p:nvPr/>
            </p:nvSpPr>
            <p:spPr bwMode="auto">
              <a:xfrm>
                <a:off x="2942" y="3353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54" name="Rectangle 125"/>
            <p:cNvSpPr>
              <a:spLocks noChangeArrowheads="1"/>
            </p:cNvSpPr>
            <p:nvPr/>
          </p:nvSpPr>
          <p:spPr bwMode="auto">
            <a:xfrm>
              <a:off x="238" y="696"/>
              <a:ext cx="63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 i="1" dirty="0">
                  <a:latin typeface="Arial" panose="020B0604020202020204" pitchFamily="34" charset="0"/>
                </a:rPr>
                <a:t>Solution</a:t>
              </a:r>
              <a:r>
                <a:rPr lang="en-US" sz="1800" dirty="0">
                  <a:latin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87" name="Group 169"/>
          <p:cNvGrpSpPr>
            <a:grpSpLocks/>
          </p:cNvGrpSpPr>
          <p:nvPr/>
        </p:nvGrpSpPr>
        <p:grpSpPr bwMode="auto">
          <a:xfrm>
            <a:off x="2669656" y="1664832"/>
            <a:ext cx="4352925" cy="1296988"/>
            <a:chOff x="828" y="1931"/>
            <a:chExt cx="2742" cy="817"/>
          </a:xfrm>
        </p:grpSpPr>
        <p:sp>
          <p:nvSpPr>
            <p:cNvPr id="88" name="Rectangle 147"/>
            <p:cNvSpPr>
              <a:spLocks noChangeArrowheads="1"/>
            </p:cNvSpPr>
            <p:nvPr/>
          </p:nvSpPr>
          <p:spPr bwMode="auto">
            <a:xfrm>
              <a:off x="828" y="2263"/>
              <a:ext cx="33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(a):</a:t>
              </a:r>
            </a:p>
          </p:txBody>
        </p:sp>
        <p:grpSp>
          <p:nvGrpSpPr>
            <p:cNvPr id="89" name="Group 168"/>
            <p:cNvGrpSpPr>
              <a:grpSpLocks/>
            </p:cNvGrpSpPr>
            <p:nvPr/>
          </p:nvGrpSpPr>
          <p:grpSpPr bwMode="auto">
            <a:xfrm>
              <a:off x="1274" y="1931"/>
              <a:ext cx="2296" cy="817"/>
              <a:chOff x="738" y="1611"/>
              <a:chExt cx="2296" cy="817"/>
            </a:xfrm>
          </p:grpSpPr>
          <p:sp>
            <p:nvSpPr>
              <p:cNvPr id="90" name="Arc 163"/>
              <p:cNvSpPr>
                <a:spLocks/>
              </p:cNvSpPr>
              <p:nvPr/>
            </p:nvSpPr>
            <p:spPr bwMode="auto">
              <a:xfrm flipV="1">
                <a:off x="1680" y="1611"/>
                <a:ext cx="586" cy="450"/>
              </a:xfrm>
              <a:custGeom>
                <a:avLst/>
                <a:gdLst>
                  <a:gd name="T0" fmla="*/ 4 w 16971"/>
                  <a:gd name="T1" fmla="*/ 0 h 21329"/>
                  <a:gd name="T2" fmla="*/ 20 w 16971"/>
                  <a:gd name="T3" fmla="*/ 4 h 21329"/>
                  <a:gd name="T4" fmla="*/ 0 w 16971"/>
                  <a:gd name="T5" fmla="*/ 9 h 213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971" h="21329" fill="none" extrusionOk="0">
                    <a:moveTo>
                      <a:pt x="3405" y="-1"/>
                    </a:moveTo>
                    <a:cubicBezTo>
                      <a:pt x="8768" y="855"/>
                      <a:pt x="13611" y="3700"/>
                      <a:pt x="16971" y="7967"/>
                    </a:cubicBezTo>
                  </a:path>
                  <a:path w="16971" h="21329" stroke="0" extrusionOk="0">
                    <a:moveTo>
                      <a:pt x="3405" y="-1"/>
                    </a:moveTo>
                    <a:cubicBezTo>
                      <a:pt x="8768" y="855"/>
                      <a:pt x="13611" y="3700"/>
                      <a:pt x="16971" y="7967"/>
                    </a:cubicBezTo>
                    <a:lnTo>
                      <a:pt x="0" y="21329"/>
                    </a:lnTo>
                    <a:lnTo>
                      <a:pt x="3405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91" name="Group 149"/>
              <p:cNvGrpSpPr>
                <a:grpSpLocks/>
              </p:cNvGrpSpPr>
              <p:nvPr/>
            </p:nvGrpSpPr>
            <p:grpSpPr bwMode="auto">
              <a:xfrm>
                <a:off x="1496" y="1908"/>
                <a:ext cx="304" cy="308"/>
                <a:chOff x="1680" y="2016"/>
                <a:chExt cx="304" cy="308"/>
              </a:xfrm>
            </p:grpSpPr>
            <p:sp>
              <p:nvSpPr>
                <p:cNvPr id="105" name="Oval 150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6" name="Oval 151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2" name="Text Box 152"/>
              <p:cNvSpPr txBox="1">
                <a:spLocks noChangeArrowheads="1"/>
              </p:cNvSpPr>
              <p:nvPr/>
            </p:nvSpPr>
            <p:spPr bwMode="auto">
              <a:xfrm>
                <a:off x="738" y="1954"/>
                <a:ext cx="43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93" name="Line 153"/>
              <p:cNvSpPr>
                <a:spLocks noChangeShapeType="1"/>
              </p:cNvSpPr>
              <p:nvPr/>
            </p:nvSpPr>
            <p:spPr bwMode="auto">
              <a:xfrm>
                <a:off x="1168" y="2072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" name="Oval 154"/>
              <p:cNvSpPr>
                <a:spLocks noChangeArrowheads="1"/>
              </p:cNvSpPr>
              <p:nvPr/>
            </p:nvSpPr>
            <p:spPr bwMode="auto">
              <a:xfrm>
                <a:off x="2222" y="21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Line 155"/>
              <p:cNvSpPr>
                <a:spLocks noChangeShapeType="1"/>
              </p:cNvSpPr>
              <p:nvPr/>
            </p:nvSpPr>
            <p:spPr bwMode="auto">
              <a:xfrm>
                <a:off x="1786" y="2119"/>
                <a:ext cx="44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6" name="Text Box 156"/>
              <p:cNvSpPr txBox="1">
                <a:spLocks noChangeArrowheads="1"/>
              </p:cNvSpPr>
              <p:nvPr/>
            </p:nvSpPr>
            <p:spPr bwMode="auto">
              <a:xfrm>
                <a:off x="1834" y="2138"/>
                <a:ext cx="1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Arc 157"/>
              <p:cNvSpPr>
                <a:spLocks/>
              </p:cNvSpPr>
              <p:nvPr/>
            </p:nvSpPr>
            <p:spPr bwMode="auto">
              <a:xfrm flipV="1">
                <a:off x="2422" y="2136"/>
                <a:ext cx="282" cy="292"/>
              </a:xfrm>
              <a:custGeom>
                <a:avLst/>
                <a:gdLst>
                  <a:gd name="T0" fmla="*/ 0 w 41070"/>
                  <a:gd name="T1" fmla="*/ 0 h 43200"/>
                  <a:gd name="T2" fmla="*/ 0 w 41070"/>
                  <a:gd name="T3" fmla="*/ 1 h 43200"/>
                  <a:gd name="T4" fmla="*/ 1 w 41070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070" h="43200" fill="none" extrusionOk="0">
                    <a:moveTo>
                      <a:pt x="2931" y="7706"/>
                    </a:moveTo>
                    <a:cubicBezTo>
                      <a:pt x="7035" y="2820"/>
                      <a:pt x="13089" y="0"/>
                      <a:pt x="19470" y="0"/>
                    </a:cubicBezTo>
                    <a:cubicBezTo>
                      <a:pt x="31399" y="0"/>
                      <a:pt x="41070" y="9670"/>
                      <a:pt x="41070" y="21600"/>
                    </a:cubicBezTo>
                    <a:cubicBezTo>
                      <a:pt x="41070" y="33529"/>
                      <a:pt x="31399" y="43200"/>
                      <a:pt x="19470" y="43200"/>
                    </a:cubicBezTo>
                    <a:cubicBezTo>
                      <a:pt x="11164" y="43200"/>
                      <a:pt x="3594" y="38438"/>
                      <a:pt x="-1" y="30951"/>
                    </a:cubicBezTo>
                  </a:path>
                  <a:path w="41070" h="43200" stroke="0" extrusionOk="0">
                    <a:moveTo>
                      <a:pt x="2931" y="7706"/>
                    </a:moveTo>
                    <a:cubicBezTo>
                      <a:pt x="7035" y="2820"/>
                      <a:pt x="13089" y="0"/>
                      <a:pt x="19470" y="0"/>
                    </a:cubicBezTo>
                    <a:cubicBezTo>
                      <a:pt x="31399" y="0"/>
                      <a:pt x="41070" y="9670"/>
                      <a:pt x="41070" y="21600"/>
                    </a:cubicBezTo>
                    <a:cubicBezTo>
                      <a:pt x="41070" y="33529"/>
                      <a:pt x="31399" y="43200"/>
                      <a:pt x="19470" y="43200"/>
                    </a:cubicBezTo>
                    <a:cubicBezTo>
                      <a:pt x="11164" y="43200"/>
                      <a:pt x="3594" y="38438"/>
                      <a:pt x="-1" y="30951"/>
                    </a:cubicBezTo>
                    <a:lnTo>
                      <a:pt x="19470" y="21600"/>
                    </a:lnTo>
                    <a:lnTo>
                      <a:pt x="2931" y="7706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8" name="Text Box 158"/>
              <p:cNvSpPr txBox="1">
                <a:spLocks noChangeArrowheads="1"/>
              </p:cNvSpPr>
              <p:nvPr/>
            </p:nvSpPr>
            <p:spPr bwMode="auto">
              <a:xfrm>
                <a:off x="2678" y="2164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a, 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9" name="Line 159"/>
              <p:cNvSpPr>
                <a:spLocks noChangeShapeType="1"/>
              </p:cNvSpPr>
              <p:nvPr/>
            </p:nvSpPr>
            <p:spPr bwMode="auto">
              <a:xfrm flipH="1" flipV="1">
                <a:off x="2338" y="1916"/>
                <a:ext cx="2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0" name="Oval 160"/>
              <p:cNvSpPr>
                <a:spLocks noChangeArrowheads="1"/>
              </p:cNvSpPr>
              <p:nvPr/>
            </p:nvSpPr>
            <p:spPr bwMode="auto">
              <a:xfrm>
                <a:off x="2220" y="167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Text Box 161"/>
              <p:cNvSpPr txBox="1">
                <a:spLocks noChangeArrowheads="1"/>
              </p:cNvSpPr>
              <p:nvPr/>
            </p:nvSpPr>
            <p:spPr bwMode="auto">
              <a:xfrm>
                <a:off x="2324" y="1878"/>
                <a:ext cx="1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Text Box 164"/>
              <p:cNvSpPr txBox="1">
                <a:spLocks noChangeArrowheads="1"/>
              </p:cNvSpPr>
              <p:nvPr/>
            </p:nvSpPr>
            <p:spPr bwMode="auto">
              <a:xfrm>
                <a:off x="1924" y="1814"/>
                <a:ext cx="1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Arc 165"/>
              <p:cNvSpPr>
                <a:spLocks/>
              </p:cNvSpPr>
              <p:nvPr/>
            </p:nvSpPr>
            <p:spPr bwMode="auto">
              <a:xfrm flipH="1">
                <a:off x="1752" y="1783"/>
                <a:ext cx="555" cy="329"/>
              </a:xfrm>
              <a:custGeom>
                <a:avLst/>
                <a:gdLst>
                  <a:gd name="T0" fmla="*/ 3 w 18748"/>
                  <a:gd name="T1" fmla="*/ 0 h 21391"/>
                  <a:gd name="T2" fmla="*/ 16 w 18748"/>
                  <a:gd name="T3" fmla="*/ 3 h 21391"/>
                  <a:gd name="T4" fmla="*/ 0 w 18748"/>
                  <a:gd name="T5" fmla="*/ 5 h 213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748" h="21391" fill="none" extrusionOk="0">
                    <a:moveTo>
                      <a:pt x="2994" y="-1"/>
                    </a:moveTo>
                    <a:cubicBezTo>
                      <a:pt x="9612" y="925"/>
                      <a:pt x="15430" y="4864"/>
                      <a:pt x="18748" y="10665"/>
                    </a:cubicBezTo>
                  </a:path>
                  <a:path w="18748" h="21391" stroke="0" extrusionOk="0">
                    <a:moveTo>
                      <a:pt x="2994" y="-1"/>
                    </a:moveTo>
                    <a:cubicBezTo>
                      <a:pt x="9612" y="925"/>
                      <a:pt x="15430" y="4864"/>
                      <a:pt x="18748" y="10665"/>
                    </a:cubicBezTo>
                    <a:lnTo>
                      <a:pt x="0" y="21391"/>
                    </a:lnTo>
                    <a:lnTo>
                      <a:pt x="2994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4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1640"/>
                <a:ext cx="1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7" name="Rectangle 125"/>
          <p:cNvSpPr>
            <a:spLocks noChangeArrowheads="1"/>
          </p:cNvSpPr>
          <p:nvPr/>
        </p:nvSpPr>
        <p:spPr bwMode="auto">
          <a:xfrm>
            <a:off x="598488" y="1517361"/>
            <a:ext cx="10096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en-US" sz="1800" i="1" dirty="0">
                <a:latin typeface="Arial" panose="020B0604020202020204" pitchFamily="34" charset="0"/>
              </a:rPr>
              <a:t>Solution</a:t>
            </a:r>
            <a:r>
              <a:rPr lang="en-US" sz="1800" dirty="0">
                <a:latin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841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  <p:bldP spid="5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Questions for DFA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8" name="Rectangle 3"/>
          <p:cNvSpPr txBox="1">
            <a:spLocks noChangeArrowheads="1"/>
          </p:cNvSpPr>
          <p:nvPr/>
        </p:nvSpPr>
        <p:spPr>
          <a:xfrm>
            <a:off x="637081" y="935916"/>
            <a:ext cx="1035070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c) A DFA that accepts all strings that contain 010 or do not contain 0.</a:t>
            </a:r>
          </a:p>
        </p:txBody>
      </p:sp>
      <p:grpSp>
        <p:nvGrpSpPr>
          <p:cNvPr id="109" name="Group 101"/>
          <p:cNvGrpSpPr>
            <a:grpSpLocks/>
          </p:cNvGrpSpPr>
          <p:nvPr/>
        </p:nvGrpSpPr>
        <p:grpSpPr bwMode="auto">
          <a:xfrm>
            <a:off x="2161081" y="2204329"/>
            <a:ext cx="5354403" cy="3035300"/>
            <a:chOff x="1248" y="1807"/>
            <a:chExt cx="3168" cy="1912"/>
          </a:xfrm>
        </p:grpSpPr>
        <p:sp>
          <p:nvSpPr>
            <p:cNvPr id="110" name="Oval 6"/>
            <p:cNvSpPr>
              <a:spLocks noChangeArrowheads="1"/>
            </p:cNvSpPr>
            <p:nvPr/>
          </p:nvSpPr>
          <p:spPr bwMode="auto">
            <a:xfrm>
              <a:off x="1536" y="22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11" name="Oval 10"/>
            <p:cNvSpPr>
              <a:spLocks noChangeArrowheads="1"/>
            </p:cNvSpPr>
            <p:nvPr/>
          </p:nvSpPr>
          <p:spPr bwMode="auto">
            <a:xfrm>
              <a:off x="2400" y="22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12" name="Oval 11"/>
            <p:cNvSpPr>
              <a:spLocks noChangeArrowheads="1"/>
            </p:cNvSpPr>
            <p:nvPr/>
          </p:nvSpPr>
          <p:spPr bwMode="auto">
            <a:xfrm>
              <a:off x="3264" y="22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 rot="5400000">
              <a:off x="3120" y="27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Text Box 42"/>
            <p:cNvSpPr txBox="1">
              <a:spLocks noChangeArrowheads="1"/>
            </p:cNvSpPr>
            <p:nvPr/>
          </p:nvSpPr>
          <p:spPr bwMode="auto">
            <a:xfrm>
              <a:off x="2880" y="21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5" name="Line 47"/>
            <p:cNvSpPr>
              <a:spLocks noChangeShapeType="1"/>
            </p:cNvSpPr>
            <p:nvPr/>
          </p:nvSpPr>
          <p:spPr bwMode="auto">
            <a:xfrm flipV="1">
              <a:off x="1776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Line 48"/>
            <p:cNvSpPr>
              <a:spLocks noChangeShapeType="1"/>
            </p:cNvSpPr>
            <p:nvPr/>
          </p:nvSpPr>
          <p:spPr bwMode="auto">
            <a:xfrm flipH="1">
              <a:off x="1584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Line 49"/>
            <p:cNvSpPr>
              <a:spLocks noChangeShapeType="1"/>
            </p:cNvSpPr>
            <p:nvPr/>
          </p:nvSpPr>
          <p:spPr bwMode="auto">
            <a:xfrm>
              <a:off x="1584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Oval 51"/>
            <p:cNvSpPr>
              <a:spLocks noChangeArrowheads="1"/>
            </p:cNvSpPr>
            <p:nvPr/>
          </p:nvSpPr>
          <p:spPr bwMode="auto">
            <a:xfrm>
              <a:off x="3264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19" name="Text Box 56"/>
            <p:cNvSpPr txBox="1">
              <a:spLocks noChangeArrowheads="1"/>
            </p:cNvSpPr>
            <p:nvPr/>
          </p:nvSpPr>
          <p:spPr bwMode="auto">
            <a:xfrm>
              <a:off x="2016" y="21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0" name="Text Box 57"/>
            <p:cNvSpPr txBox="1">
              <a:spLocks noChangeArrowheads="1"/>
            </p:cNvSpPr>
            <p:nvPr/>
          </p:nvSpPr>
          <p:spPr bwMode="auto">
            <a:xfrm>
              <a:off x="2736" y="273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3744" y="21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" name="Line 76"/>
            <p:cNvSpPr>
              <a:spLocks noChangeShapeType="1"/>
            </p:cNvSpPr>
            <p:nvPr/>
          </p:nvSpPr>
          <p:spPr bwMode="auto">
            <a:xfrm flipV="1">
              <a:off x="350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Line 77"/>
            <p:cNvSpPr>
              <a:spLocks noChangeShapeType="1"/>
            </p:cNvSpPr>
            <p:nvPr/>
          </p:nvSpPr>
          <p:spPr bwMode="auto">
            <a:xfrm flipH="1">
              <a:off x="3312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Line 78"/>
            <p:cNvSpPr>
              <a:spLocks noChangeShapeType="1"/>
            </p:cNvSpPr>
            <p:nvPr/>
          </p:nvSpPr>
          <p:spPr bwMode="auto">
            <a:xfrm>
              <a:off x="331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Text Box 79"/>
            <p:cNvSpPr txBox="1">
              <a:spLocks noChangeArrowheads="1"/>
            </p:cNvSpPr>
            <p:nvPr/>
          </p:nvSpPr>
          <p:spPr bwMode="auto">
            <a:xfrm>
              <a:off x="3307" y="350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6" name="Oval 80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27" name="Line 82"/>
            <p:cNvSpPr>
              <a:spLocks noChangeShapeType="1"/>
            </p:cNvSpPr>
            <p:nvPr/>
          </p:nvSpPr>
          <p:spPr bwMode="auto">
            <a:xfrm>
              <a:off x="1248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Text Box 83"/>
            <p:cNvSpPr txBox="1">
              <a:spLocks noChangeArrowheads="1"/>
            </p:cNvSpPr>
            <p:nvPr/>
          </p:nvSpPr>
          <p:spPr bwMode="auto">
            <a:xfrm>
              <a:off x="1579" y="180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9" name="Line 84"/>
            <p:cNvSpPr>
              <a:spLocks noChangeShapeType="1"/>
            </p:cNvSpPr>
            <p:nvPr/>
          </p:nvSpPr>
          <p:spPr bwMode="auto">
            <a:xfrm>
              <a:off x="1824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0" name="Oval 85"/>
            <p:cNvSpPr>
              <a:spLocks noChangeArrowheads="1"/>
            </p:cNvSpPr>
            <p:nvPr/>
          </p:nvSpPr>
          <p:spPr bwMode="auto">
            <a:xfrm>
              <a:off x="4128" y="22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1" name="Line 86"/>
            <p:cNvSpPr>
              <a:spLocks noChangeShapeType="1"/>
            </p:cNvSpPr>
            <p:nvPr/>
          </p:nvSpPr>
          <p:spPr bwMode="auto">
            <a:xfrm>
              <a:off x="355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2" name="Line 87"/>
            <p:cNvSpPr>
              <a:spLocks noChangeShapeType="1"/>
            </p:cNvSpPr>
            <p:nvPr/>
          </p:nvSpPr>
          <p:spPr bwMode="auto">
            <a:xfrm flipV="1">
              <a:off x="4373" y="20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" name="Line 88"/>
            <p:cNvSpPr>
              <a:spLocks noChangeShapeType="1"/>
            </p:cNvSpPr>
            <p:nvPr/>
          </p:nvSpPr>
          <p:spPr bwMode="auto">
            <a:xfrm flipH="1">
              <a:off x="4181" y="20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" name="Line 89"/>
            <p:cNvSpPr>
              <a:spLocks noChangeShapeType="1"/>
            </p:cNvSpPr>
            <p:nvPr/>
          </p:nvSpPr>
          <p:spPr bwMode="auto">
            <a:xfrm>
              <a:off x="4181" y="20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5" name="Text Box 90"/>
            <p:cNvSpPr txBox="1">
              <a:spLocks noChangeArrowheads="1"/>
            </p:cNvSpPr>
            <p:nvPr/>
          </p:nvSpPr>
          <p:spPr bwMode="auto">
            <a:xfrm>
              <a:off x="4094" y="180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0, 1</a:t>
              </a:r>
            </a:p>
          </p:txBody>
        </p:sp>
        <p:sp>
          <p:nvSpPr>
            <p:cNvPr id="136" name="Line 92"/>
            <p:cNvSpPr>
              <a:spLocks noChangeShapeType="1"/>
            </p:cNvSpPr>
            <p:nvPr/>
          </p:nvSpPr>
          <p:spPr bwMode="auto">
            <a:xfrm>
              <a:off x="2688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7" name="Line 93"/>
            <p:cNvSpPr>
              <a:spLocks noChangeShapeType="1"/>
            </p:cNvSpPr>
            <p:nvPr/>
          </p:nvSpPr>
          <p:spPr bwMode="auto">
            <a:xfrm flipH="1" flipV="1">
              <a:off x="2640" y="2496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" name="Line 94"/>
            <p:cNvSpPr>
              <a:spLocks noChangeShapeType="1"/>
            </p:cNvSpPr>
            <p:nvPr/>
          </p:nvSpPr>
          <p:spPr bwMode="auto">
            <a:xfrm flipV="1">
              <a:off x="2631" y="20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" name="Line 95"/>
            <p:cNvSpPr>
              <a:spLocks noChangeShapeType="1"/>
            </p:cNvSpPr>
            <p:nvPr/>
          </p:nvSpPr>
          <p:spPr bwMode="auto">
            <a:xfrm flipH="1">
              <a:off x="2439" y="20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" name="Line 96"/>
            <p:cNvSpPr>
              <a:spLocks noChangeShapeType="1"/>
            </p:cNvSpPr>
            <p:nvPr/>
          </p:nvSpPr>
          <p:spPr bwMode="auto">
            <a:xfrm>
              <a:off x="2439" y="20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" name="Text Box 97"/>
            <p:cNvSpPr txBox="1">
              <a:spLocks noChangeArrowheads="1"/>
            </p:cNvSpPr>
            <p:nvPr/>
          </p:nvSpPr>
          <p:spPr bwMode="auto">
            <a:xfrm>
              <a:off x="2443" y="18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2" name="Oval 98"/>
            <p:cNvSpPr>
              <a:spLocks noChangeArrowheads="1"/>
            </p:cNvSpPr>
            <p:nvPr/>
          </p:nvSpPr>
          <p:spPr bwMode="auto">
            <a:xfrm>
              <a:off x="4176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43" name="Text Box 100"/>
            <p:cNvSpPr txBox="1">
              <a:spLocks noChangeArrowheads="1"/>
            </p:cNvSpPr>
            <p:nvPr/>
          </p:nvSpPr>
          <p:spPr bwMode="auto">
            <a:xfrm>
              <a:off x="3404" y="26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>
                  <a:latin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3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Finite State Machine, Deterministic Finite Automata(DFA), NFA</a:t>
            </a:r>
          </a:p>
          <a:p>
            <a:r>
              <a:rPr lang="en-IN" dirty="0" smtClean="0"/>
              <a:t>State Transitions using Python-automaton</a:t>
            </a:r>
          </a:p>
          <a:p>
            <a:r>
              <a:rPr lang="en-IN" dirty="0" smtClean="0"/>
              <a:t>Initial state, destination state, event (Transition)</a:t>
            </a:r>
          </a:p>
          <a:p>
            <a:r>
              <a:rPr lang="en-IN" dirty="0" smtClean="0"/>
              <a:t>Other Lang: Forth, </a:t>
            </a:r>
            <a:r>
              <a:rPr lang="en-IN" dirty="0" err="1" smtClean="0"/>
              <a:t>Ragel</a:t>
            </a:r>
            <a:r>
              <a:rPr lang="en-IN" dirty="0" smtClean="0"/>
              <a:t>, SCXML</a:t>
            </a:r>
          </a:p>
          <a:p>
            <a:r>
              <a:rPr lang="en-IN" dirty="0" smtClean="0"/>
              <a:t>Demo: Automata Based Programming in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93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IN" sz="2563" b="1" spc="13" dirty="0">
                <a:solidFill>
                  <a:srgbClr val="010103"/>
                </a:solidFill>
                <a:latin typeface="Arial"/>
                <a:cs typeface="Arial"/>
              </a:rPr>
              <a:t>Table Representation of a DFA</a:t>
            </a: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8" name="Rectangle 3"/>
          <p:cNvSpPr txBox="1">
            <a:spLocks noChangeArrowheads="1"/>
          </p:cNvSpPr>
          <p:nvPr/>
        </p:nvSpPr>
        <p:spPr>
          <a:xfrm>
            <a:off x="284813" y="935916"/>
            <a:ext cx="115274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A DFA over A can be represented by a transition function T : States </a:t>
            </a:r>
            <a:r>
              <a:rPr lang="en-IN" sz="2000" dirty="0" smtClean="0"/>
              <a:t> X </a:t>
            </a:r>
            <a:r>
              <a:rPr lang="en-IN" sz="2000" dirty="0"/>
              <a:t>A </a:t>
            </a:r>
            <a:r>
              <a:rPr lang="en-IN" sz="2000" dirty="0" smtClean="0"/>
              <a:t>-&gt; </a:t>
            </a:r>
            <a:r>
              <a:rPr lang="en-IN" sz="2000" dirty="0"/>
              <a:t>States, where </a:t>
            </a:r>
            <a:r>
              <a:rPr lang="en-IN" sz="2000" dirty="0" smtClean="0"/>
              <a:t>T(</a:t>
            </a:r>
            <a:r>
              <a:rPr lang="en-IN" sz="2000" dirty="0" err="1" smtClean="0"/>
              <a:t>i</a:t>
            </a:r>
            <a:r>
              <a:rPr lang="en-IN" sz="2000" dirty="0"/>
              <a:t>, a) is the state reached from state </a:t>
            </a:r>
            <a:r>
              <a:rPr lang="en-IN" sz="2000" dirty="0" err="1"/>
              <a:t>i</a:t>
            </a:r>
            <a:r>
              <a:rPr lang="en-IN" sz="2000" dirty="0"/>
              <a:t> along the edge </a:t>
            </a:r>
            <a:r>
              <a:rPr lang="en-IN" sz="2000" dirty="0" smtClean="0"/>
              <a:t>labelled </a:t>
            </a:r>
            <a:r>
              <a:rPr lang="en-IN" sz="2000" dirty="0"/>
              <a:t>a, and we mark the start and </a:t>
            </a:r>
            <a:r>
              <a:rPr lang="en-IN" sz="2000" dirty="0" smtClean="0"/>
              <a:t> final </a:t>
            </a:r>
            <a:r>
              <a:rPr lang="en-IN" sz="2000" dirty="0"/>
              <a:t>states. For example, the following figures show a DFA and its transition table. </a:t>
            </a:r>
          </a:p>
        </p:txBody>
      </p:sp>
      <p:grpSp>
        <p:nvGrpSpPr>
          <p:cNvPr id="44" name="Group 135"/>
          <p:cNvGrpSpPr>
            <a:grpSpLocks/>
          </p:cNvGrpSpPr>
          <p:nvPr/>
        </p:nvGrpSpPr>
        <p:grpSpPr bwMode="auto">
          <a:xfrm>
            <a:off x="2082904" y="3076069"/>
            <a:ext cx="6853238" cy="1638300"/>
            <a:chOff x="180" y="930"/>
            <a:chExt cx="4317" cy="1032"/>
          </a:xfrm>
        </p:grpSpPr>
        <p:grpSp>
          <p:nvGrpSpPr>
            <p:cNvPr id="45" name="Group 134"/>
            <p:cNvGrpSpPr>
              <a:grpSpLocks/>
            </p:cNvGrpSpPr>
            <p:nvPr/>
          </p:nvGrpSpPr>
          <p:grpSpPr bwMode="auto">
            <a:xfrm>
              <a:off x="180" y="932"/>
              <a:ext cx="2860" cy="742"/>
              <a:chOff x="180" y="876"/>
              <a:chExt cx="2860" cy="742"/>
            </a:xfrm>
          </p:grpSpPr>
          <p:sp>
            <p:nvSpPr>
              <p:cNvPr id="47" name="Oval 28"/>
              <p:cNvSpPr>
                <a:spLocks noChangeArrowheads="1"/>
              </p:cNvSpPr>
              <p:nvPr/>
            </p:nvSpPr>
            <p:spPr bwMode="auto">
              <a:xfrm>
                <a:off x="1024" y="1207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Oval 29"/>
              <p:cNvSpPr>
                <a:spLocks noChangeArrowheads="1"/>
              </p:cNvSpPr>
              <p:nvPr/>
            </p:nvSpPr>
            <p:spPr bwMode="auto">
              <a:xfrm>
                <a:off x="2310" y="137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Line 30"/>
              <p:cNvSpPr>
                <a:spLocks noChangeShapeType="1"/>
              </p:cNvSpPr>
              <p:nvPr/>
            </p:nvSpPr>
            <p:spPr bwMode="auto">
              <a:xfrm>
                <a:off x="2072" y="1222"/>
                <a:ext cx="262" cy="2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50" name="Group 31"/>
              <p:cNvGrpSpPr>
                <a:grpSpLocks/>
              </p:cNvGrpSpPr>
              <p:nvPr/>
            </p:nvGrpSpPr>
            <p:grpSpPr bwMode="auto">
              <a:xfrm>
                <a:off x="1808" y="964"/>
                <a:ext cx="304" cy="308"/>
                <a:chOff x="1680" y="2016"/>
                <a:chExt cx="304" cy="308"/>
              </a:xfrm>
            </p:grpSpPr>
            <p:sp>
              <p:nvSpPr>
                <p:cNvPr id="63" name="Oval 32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Oval 33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1" name="Text Box 34"/>
              <p:cNvSpPr txBox="1">
                <a:spLocks noChangeArrowheads="1"/>
              </p:cNvSpPr>
              <p:nvPr/>
            </p:nvSpPr>
            <p:spPr bwMode="auto">
              <a:xfrm>
                <a:off x="180" y="1210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52" name="Text Box 35"/>
              <p:cNvSpPr txBox="1">
                <a:spLocks noChangeArrowheads="1"/>
              </p:cNvSpPr>
              <p:nvPr/>
            </p:nvSpPr>
            <p:spPr bwMode="auto">
              <a:xfrm>
                <a:off x="1054" y="1211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3" name="Line 36"/>
              <p:cNvSpPr>
                <a:spLocks noChangeShapeType="1"/>
              </p:cNvSpPr>
              <p:nvPr/>
            </p:nvSpPr>
            <p:spPr bwMode="auto">
              <a:xfrm>
                <a:off x="704" y="1328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Text Box 37"/>
              <p:cNvSpPr txBox="1">
                <a:spLocks noChangeArrowheads="1"/>
              </p:cNvSpPr>
              <p:nvPr/>
            </p:nvSpPr>
            <p:spPr bwMode="auto">
              <a:xfrm>
                <a:off x="1872" y="1005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5" name="Text Box 38"/>
              <p:cNvSpPr txBox="1">
                <a:spLocks noChangeArrowheads="1"/>
              </p:cNvSpPr>
              <p:nvPr/>
            </p:nvSpPr>
            <p:spPr bwMode="auto">
              <a:xfrm>
                <a:off x="2342" y="1379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6" name="Text Box 39"/>
              <p:cNvSpPr txBox="1">
                <a:spLocks noChangeArrowheads="1"/>
              </p:cNvSpPr>
              <p:nvPr/>
            </p:nvSpPr>
            <p:spPr bwMode="auto">
              <a:xfrm>
                <a:off x="1314" y="1026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a, 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2178" y="1144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Arc 41"/>
              <p:cNvSpPr>
                <a:spLocks/>
              </p:cNvSpPr>
              <p:nvPr/>
            </p:nvSpPr>
            <p:spPr bwMode="auto">
              <a:xfrm flipV="1">
                <a:off x="2024" y="892"/>
                <a:ext cx="229" cy="216"/>
              </a:xfrm>
              <a:custGeom>
                <a:avLst/>
                <a:gdLst>
                  <a:gd name="T0" fmla="*/ 0 w 42427"/>
                  <a:gd name="T1" fmla="*/ 0 h 43200"/>
                  <a:gd name="T2" fmla="*/ 0 w 42427"/>
                  <a:gd name="T3" fmla="*/ 1 h 43200"/>
                  <a:gd name="T4" fmla="*/ 1 w 42427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427" h="43200" fill="none" extrusionOk="0">
                    <a:moveTo>
                      <a:pt x="16359" y="466"/>
                    </a:moveTo>
                    <a:cubicBezTo>
                      <a:pt x="17828" y="156"/>
                      <a:pt x="19325" y="0"/>
                      <a:pt x="20827" y="0"/>
                    </a:cubicBezTo>
                    <a:cubicBezTo>
                      <a:pt x="32756" y="0"/>
                      <a:pt x="42427" y="9670"/>
                      <a:pt x="42427" y="21600"/>
                    </a:cubicBezTo>
                    <a:cubicBezTo>
                      <a:pt x="42427" y="33529"/>
                      <a:pt x="32756" y="43200"/>
                      <a:pt x="20827" y="43200"/>
                    </a:cubicBezTo>
                    <a:cubicBezTo>
                      <a:pt x="11102" y="43200"/>
                      <a:pt x="2577" y="36702"/>
                      <a:pt x="-1" y="27326"/>
                    </a:cubicBezTo>
                  </a:path>
                  <a:path w="42427" h="43200" stroke="0" extrusionOk="0">
                    <a:moveTo>
                      <a:pt x="16359" y="466"/>
                    </a:moveTo>
                    <a:cubicBezTo>
                      <a:pt x="17828" y="156"/>
                      <a:pt x="19325" y="0"/>
                      <a:pt x="20827" y="0"/>
                    </a:cubicBezTo>
                    <a:cubicBezTo>
                      <a:pt x="32756" y="0"/>
                      <a:pt x="42427" y="9670"/>
                      <a:pt x="42427" y="21600"/>
                    </a:cubicBezTo>
                    <a:cubicBezTo>
                      <a:pt x="42427" y="33529"/>
                      <a:pt x="32756" y="43200"/>
                      <a:pt x="20827" y="43200"/>
                    </a:cubicBezTo>
                    <a:cubicBezTo>
                      <a:pt x="11102" y="43200"/>
                      <a:pt x="2577" y="36702"/>
                      <a:pt x="-1" y="27326"/>
                    </a:cubicBezTo>
                    <a:lnTo>
                      <a:pt x="20827" y="21600"/>
                    </a:lnTo>
                    <a:lnTo>
                      <a:pt x="16359" y="466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" name="Text Box 42"/>
              <p:cNvSpPr txBox="1">
                <a:spLocks noChangeArrowheads="1"/>
              </p:cNvSpPr>
              <p:nvPr/>
            </p:nvSpPr>
            <p:spPr bwMode="auto">
              <a:xfrm>
                <a:off x="2232" y="876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Arc 43"/>
              <p:cNvSpPr>
                <a:spLocks/>
              </p:cNvSpPr>
              <p:nvPr/>
            </p:nvSpPr>
            <p:spPr bwMode="auto">
              <a:xfrm flipV="1">
                <a:off x="2525" y="1382"/>
                <a:ext cx="190" cy="174"/>
              </a:xfrm>
              <a:custGeom>
                <a:avLst/>
                <a:gdLst>
                  <a:gd name="T0" fmla="*/ 0 w 39807"/>
                  <a:gd name="T1" fmla="*/ 0 h 43200"/>
                  <a:gd name="T2" fmla="*/ 0 w 39807"/>
                  <a:gd name="T3" fmla="*/ 1 h 43200"/>
                  <a:gd name="T4" fmla="*/ 0 w 39807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807" h="43200" fill="none" extrusionOk="0">
                    <a:moveTo>
                      <a:pt x="3777" y="5527"/>
                    </a:moveTo>
                    <a:cubicBezTo>
                      <a:pt x="7741" y="1968"/>
                      <a:pt x="12880" y="0"/>
                      <a:pt x="18207" y="0"/>
                    </a:cubicBezTo>
                    <a:cubicBezTo>
                      <a:pt x="30136" y="0"/>
                      <a:pt x="39807" y="9670"/>
                      <a:pt x="39807" y="21600"/>
                    </a:cubicBezTo>
                    <a:cubicBezTo>
                      <a:pt x="39807" y="33529"/>
                      <a:pt x="30136" y="43200"/>
                      <a:pt x="18207" y="43200"/>
                    </a:cubicBezTo>
                    <a:cubicBezTo>
                      <a:pt x="10832" y="43200"/>
                      <a:pt x="3967" y="39437"/>
                      <a:pt x="-1" y="33221"/>
                    </a:cubicBezTo>
                  </a:path>
                  <a:path w="39807" h="43200" stroke="0" extrusionOk="0">
                    <a:moveTo>
                      <a:pt x="3777" y="5527"/>
                    </a:moveTo>
                    <a:cubicBezTo>
                      <a:pt x="7741" y="1968"/>
                      <a:pt x="12880" y="0"/>
                      <a:pt x="18207" y="0"/>
                    </a:cubicBezTo>
                    <a:cubicBezTo>
                      <a:pt x="30136" y="0"/>
                      <a:pt x="39807" y="9670"/>
                      <a:pt x="39807" y="21600"/>
                    </a:cubicBezTo>
                    <a:cubicBezTo>
                      <a:pt x="39807" y="33529"/>
                      <a:pt x="30136" y="43200"/>
                      <a:pt x="18207" y="43200"/>
                    </a:cubicBezTo>
                    <a:cubicBezTo>
                      <a:pt x="10832" y="43200"/>
                      <a:pt x="3967" y="39437"/>
                      <a:pt x="-1" y="33221"/>
                    </a:cubicBezTo>
                    <a:lnTo>
                      <a:pt x="18207" y="21600"/>
                    </a:lnTo>
                    <a:lnTo>
                      <a:pt x="3777" y="552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 flipV="1">
                <a:off x="1262" y="1158"/>
                <a:ext cx="548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" name="Text Box 45"/>
              <p:cNvSpPr txBox="1">
                <a:spLocks noChangeArrowheads="1"/>
              </p:cNvSpPr>
              <p:nvPr/>
            </p:nvSpPr>
            <p:spPr bwMode="auto">
              <a:xfrm>
                <a:off x="2690" y="1348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a, 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46" name="Object 46"/>
            <p:cNvGraphicFramePr>
              <a:graphicFrameLocks noChangeAspect="1"/>
            </p:cNvGraphicFramePr>
            <p:nvPr>
              <p:extLst/>
            </p:nvPr>
          </p:nvGraphicFramePr>
          <p:xfrm>
            <a:off x="3424" y="930"/>
            <a:ext cx="1073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4" imgW="1346200" imgH="1295400" progId="Equation.3">
                    <p:embed/>
                  </p:oleObj>
                </mc:Choice>
                <mc:Fallback>
                  <p:oleObj name="Equation" r:id="rId4" imgW="1346200" imgH="1295400" progId="Equation.3">
                    <p:embed/>
                    <p:pic>
                      <p:nvPicPr>
                        <p:cNvPr id="4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930"/>
                          <a:ext cx="1073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30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IN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Sample Exercises  - </a:t>
            </a:r>
            <a:r>
              <a:rPr lang="en-IN" sz="2563" b="1" spc="13" dirty="0">
                <a:solidFill>
                  <a:srgbClr val="010103"/>
                </a:solidFill>
                <a:latin typeface="Arial"/>
                <a:cs typeface="Arial"/>
              </a:rPr>
              <a:t>DFA</a:t>
            </a: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39842" y="1030136"/>
            <a:ext cx="11811874" cy="452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the Language that accepts all and only those strings that contain 001</a:t>
            </a: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L(M) ={ w | w has an even number of 1s}</a:t>
            </a: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L(M) ={0,1}*</a:t>
            </a: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L(M)=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+ </a:t>
            </a:r>
            <a:r>
              <a:rPr lang="en-US" i="1" dirty="0" err="1" smtClean="0">
                <a:solidFill>
                  <a:schemeClr val="tx1"/>
                </a:solidFill>
                <a:latin typeface="+mn-lt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Write a automata code for L(M)=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{(</a:t>
            </a:r>
            <a:r>
              <a:rPr lang="en-US" i="1" dirty="0" err="1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ab</a:t>
            </a:r>
            <a:r>
              <a:rPr lang="en-US" i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i="1" baseline="30000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  N}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Let Σ = {0, 1}.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	        Given DFAs for {}, {ε}, Σ</a:t>
            </a:r>
            <a:r>
              <a:rPr lang="en-US" altLang="en-US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*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 and Σ</a:t>
            </a:r>
            <a:r>
              <a:rPr lang="en-US" altLang="en-US" baseline="300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GB" sz="28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IN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NDFA</a:t>
            </a:r>
            <a:endParaRPr lang="en-IN" sz="2563" b="1" spc="13" dirty="0">
              <a:solidFill>
                <a:srgbClr val="010103"/>
              </a:solidFill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44772" y="894435"/>
            <a:ext cx="113475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mtClean="0"/>
              <a:t>A nondeterministic finite automaton M is a five-tuple M = (Q, </a:t>
            </a:r>
            <a:r>
              <a:rPr lang="en-US" smtClean="0">
                <a:sym typeface="Symbol" panose="05050102010706020507" pitchFamily="18" charset="2"/>
              </a:rPr>
              <a:t>, , q</a:t>
            </a:r>
            <a:r>
              <a:rPr lang="en-US" baseline="-25000" smtClean="0">
                <a:sym typeface="Symbol" panose="05050102010706020507" pitchFamily="18" charset="2"/>
              </a:rPr>
              <a:t>0</a:t>
            </a:r>
            <a:r>
              <a:rPr lang="en-US" smtClean="0">
                <a:sym typeface="Symbol" panose="05050102010706020507" pitchFamily="18" charset="2"/>
              </a:rPr>
              <a:t>, F), where: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ym typeface="Symbol" panose="05050102010706020507" pitchFamily="18" charset="2"/>
              </a:rPr>
              <a:t>Q is a finite set of states of M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ym typeface="Symbol" panose="05050102010706020507" pitchFamily="18" charset="2"/>
              </a:rPr>
              <a:t> is the finite input alphabet of M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ym typeface="Symbol" panose="05050102010706020507" pitchFamily="18" charset="2"/>
              </a:rPr>
              <a:t>: Q    power set of Q, is the state transition function mapping a state-symbol pair to a subset of Q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ym typeface="Symbol" panose="05050102010706020507" pitchFamily="18" charset="2"/>
              </a:rPr>
              <a:t>q</a:t>
            </a:r>
            <a:r>
              <a:rPr lang="en-US" baseline="-25000" smtClean="0">
                <a:sym typeface="Symbol" panose="05050102010706020507" pitchFamily="18" charset="2"/>
              </a:rPr>
              <a:t>0</a:t>
            </a:r>
            <a:r>
              <a:rPr lang="en-US" smtClean="0">
                <a:sym typeface="Symbol" panose="05050102010706020507" pitchFamily="18" charset="2"/>
              </a:rPr>
              <a:t> is the start state of M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ym typeface="Symbol" panose="05050102010706020507" pitchFamily="18" charset="2"/>
              </a:rPr>
              <a:t>F  Q is the set of accepting states or final states of M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26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IN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NDFA</a:t>
            </a:r>
            <a:endParaRPr lang="en-IN" sz="2563" b="1" spc="13" dirty="0">
              <a:solidFill>
                <a:srgbClr val="010103"/>
              </a:solidFill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44772" y="894435"/>
            <a:ext cx="11347555" cy="784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/>
              <a:t>NFA that recognizes the language of strings that end in 01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7849849" y="3015883"/>
            <a:ext cx="3124200" cy="70788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+mn-lt"/>
              </a:rPr>
              <a:t>Exercise</a:t>
            </a:r>
            <a:r>
              <a:rPr lang="en-US" sz="2000" dirty="0" smtClean="0">
                <a:latin typeface="+mn-lt"/>
              </a:rPr>
              <a:t>: Draw </a:t>
            </a:r>
            <a:r>
              <a:rPr lang="en-US" sz="2000" dirty="0">
                <a:latin typeface="+mn-lt"/>
              </a:rPr>
              <a:t>the complete transition table for this NFA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0612" y="2064901"/>
            <a:ext cx="5257800" cy="2609850"/>
            <a:chOff x="990600" y="3352800"/>
            <a:chExt cx="5257800" cy="2609850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1524000" y="4038600"/>
              <a:ext cx="838200" cy="914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q</a:t>
              </a:r>
              <a:r>
                <a:rPr lang="en-US" sz="1800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5410200" y="3886200"/>
              <a:ext cx="838200" cy="990600"/>
            </a:xfrm>
            <a:prstGeom prst="ellipse">
              <a:avLst/>
            </a:prstGeom>
            <a:solidFill>
              <a:schemeClr val="accent1"/>
            </a:solidFill>
            <a:ln w="698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q</a:t>
              </a:r>
              <a:r>
                <a:rPr lang="en-US" sz="1800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990600" y="4419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cxnSp>
          <p:nvCxnSpPr>
            <p:cNvPr id="16" name="AutoShape 9"/>
            <p:cNvCxnSpPr>
              <a:cxnSpLocks noChangeShapeType="1"/>
              <a:stCxn id="13" idx="1"/>
              <a:endCxn id="13" idx="7"/>
            </p:cNvCxnSpPr>
            <p:nvPr/>
          </p:nvCxnSpPr>
          <p:spPr bwMode="auto">
            <a:xfrm rot="5400000" flipV="1">
              <a:off x="1942307" y="3875881"/>
              <a:ext cx="1588" cy="593725"/>
            </a:xfrm>
            <a:prstGeom prst="curvedConnector3">
              <a:avLst>
                <a:gd name="adj1" fmla="val -228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447800" y="335280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0,1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819400" y="396240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572000" y="388620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3352800" y="3962400"/>
              <a:ext cx="838200" cy="914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q</a:t>
              </a:r>
              <a:r>
                <a:rPr lang="en-US" sz="18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362200" y="4419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191000" y="4419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346325" y="5140325"/>
              <a:ext cx="33782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note:	</a:t>
              </a: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(q</a:t>
              </a:r>
              <a:r>
                <a:rPr lang="en-US" sz="1800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,0) = {q</a:t>
              </a:r>
              <a:r>
                <a:rPr lang="en-US" sz="1800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,q</a:t>
              </a:r>
              <a:r>
                <a:rPr lang="en-US" sz="1800" baseline="-250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}</a:t>
              </a:r>
              <a:b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</a:b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	(q</a:t>
              </a:r>
              <a:r>
                <a:rPr lang="en-US" sz="1800" baseline="-250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sz="1800">
                  <a:latin typeface="Arial" panose="020B0604020202020204" pitchFamily="34" charset="0"/>
                  <a:sym typeface="Symbol" panose="05050102010706020507" pitchFamily="18" charset="2"/>
                </a:rPr>
                <a:t>,0) = {}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7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IN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NDFA</a:t>
            </a:r>
            <a:endParaRPr lang="en-IN" sz="2563" b="1" spc="13" dirty="0">
              <a:solidFill>
                <a:srgbClr val="010103"/>
              </a:solidFill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29982" y="480475"/>
            <a:ext cx="12105504" cy="6072628"/>
            <a:chOff x="150886" y="1274313"/>
            <a:chExt cx="9296400" cy="859477"/>
          </a:xfrm>
        </p:grpSpPr>
        <p:sp>
          <p:nvSpPr>
            <p:cNvPr id="29" name="Rectangle 28"/>
            <p:cNvSpPr/>
            <p:nvPr/>
          </p:nvSpPr>
          <p:spPr>
            <a:xfrm>
              <a:off x="150886" y="128754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9671" y="577947"/>
            <a:ext cx="11985112" cy="784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A nondeterministic finite automaton (NFA) over an alphabet A is similar to a DFA except that </a:t>
            </a:r>
            <a:r>
              <a:rPr lang="en-IN" sz="2000" dirty="0" err="1"/>
              <a:t>epislon</a:t>
            </a:r>
            <a:r>
              <a:rPr lang="en-IN" sz="2000" dirty="0"/>
              <a:t>-edges are allowed, there is no requirement to emit edges from a state, and multiple  edges with the same letter can be emitted from a state.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Example</a:t>
            </a:r>
            <a:r>
              <a:rPr lang="en-IN" sz="2000" dirty="0"/>
              <a:t>. The following NFA recognizes the language of a + </a:t>
            </a:r>
            <a:r>
              <a:rPr lang="en-IN" sz="2000" dirty="0" err="1"/>
              <a:t>aa</a:t>
            </a:r>
            <a:r>
              <a:rPr lang="en-IN" sz="2000" dirty="0"/>
              <a:t>*b + a*b</a:t>
            </a:r>
            <a:r>
              <a:rPr lang="en-IN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000" b="1" dirty="0"/>
              <a:t>Table representation of NFA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000" dirty="0"/>
              <a:t>An NFA over A can be represented by a function T : States </a:t>
            </a:r>
            <a:r>
              <a:rPr lang="en-US" sz="2000" dirty="0">
                <a:sym typeface="Symbol" panose="05050102010706020507" pitchFamily="18" charset="2"/>
              </a:rPr>
              <a:t> A  {L}  power(States), </a:t>
            </a:r>
            <a:r>
              <a:rPr lang="en-US" sz="2000" dirty="0" smtClean="0">
                <a:sym typeface="Symbol" panose="05050102010706020507" pitchFamily="18" charset="2"/>
              </a:rPr>
              <a:t>where </a:t>
            </a:r>
            <a:r>
              <a:rPr lang="en-US" sz="2000" dirty="0">
                <a:sym typeface="Symbol" panose="05050102010706020507" pitchFamily="18" charset="2"/>
              </a:rPr>
              <a:t>T(</a:t>
            </a:r>
            <a:r>
              <a:rPr lang="en-US" sz="2000" dirty="0" err="1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, a) is the set </a:t>
            </a:r>
            <a:r>
              <a:rPr lang="en-US" sz="2000" dirty="0" smtClean="0">
                <a:sym typeface="Symbol" panose="05050102010706020507" pitchFamily="18" charset="2"/>
              </a:rPr>
              <a:t>of states </a:t>
            </a:r>
            <a:r>
              <a:rPr lang="en-US" sz="2000" dirty="0">
                <a:sym typeface="Symbol" panose="05050102010706020507" pitchFamily="18" charset="2"/>
              </a:rPr>
              <a:t>reached from state </a:t>
            </a:r>
            <a:r>
              <a:rPr lang="en-US" sz="2000" dirty="0" err="1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 along the edge labeled a, and we mark </a:t>
            </a:r>
            <a:r>
              <a:rPr lang="en-US" sz="2000" dirty="0" smtClean="0">
                <a:sym typeface="Symbol" panose="05050102010706020507" pitchFamily="18" charset="2"/>
              </a:rPr>
              <a:t> the </a:t>
            </a:r>
            <a:r>
              <a:rPr lang="en-US" sz="2000" dirty="0">
                <a:sym typeface="Symbol" panose="05050102010706020507" pitchFamily="18" charset="2"/>
              </a:rPr>
              <a:t>start and final states. The following figure shows the table for the preceding NFA.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  <p:grpSp>
        <p:nvGrpSpPr>
          <p:cNvPr id="24" name="Group 52"/>
          <p:cNvGrpSpPr>
            <a:grpSpLocks/>
          </p:cNvGrpSpPr>
          <p:nvPr/>
        </p:nvGrpSpPr>
        <p:grpSpPr bwMode="auto">
          <a:xfrm>
            <a:off x="3624275" y="2864306"/>
            <a:ext cx="3405188" cy="1250950"/>
            <a:chOff x="1167" y="1140"/>
            <a:chExt cx="2145" cy="788"/>
          </a:xfrm>
        </p:grpSpPr>
        <p:sp>
          <p:nvSpPr>
            <p:cNvPr id="25" name="Oval 29"/>
            <p:cNvSpPr>
              <a:spLocks noChangeArrowheads="1"/>
            </p:cNvSpPr>
            <p:nvPr/>
          </p:nvSpPr>
          <p:spPr bwMode="auto">
            <a:xfrm>
              <a:off x="1914" y="165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2504" y="117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2678" y="1398"/>
              <a:ext cx="35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3008" y="1620"/>
              <a:ext cx="304" cy="308"/>
              <a:chOff x="1680" y="2016"/>
              <a:chExt cx="304" cy="308"/>
            </a:xfrm>
          </p:grpSpPr>
          <p:sp>
            <p:nvSpPr>
              <p:cNvPr id="46" name="Oval 33"/>
              <p:cNvSpPr>
                <a:spLocks noChangeArrowheads="1"/>
              </p:cNvSpPr>
              <p:nvPr/>
            </p:nvSpPr>
            <p:spPr bwMode="auto">
              <a:xfrm>
                <a:off x="1712" y="20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Oval 34"/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04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1167" y="1662"/>
              <a:ext cx="4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dirty="0"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1944" y="1663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1594" y="1780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3068" y="1655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2536" y="1175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2520" y="157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i="1">
                  <a:latin typeface="Arial" panose="020B0604020202020204" pitchFamily="34" charset="0"/>
                </a:rPr>
                <a:t>a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38" name="Arc 41"/>
            <p:cNvSpPr>
              <a:spLocks/>
            </p:cNvSpPr>
            <p:nvPr/>
          </p:nvSpPr>
          <p:spPr bwMode="auto">
            <a:xfrm flipV="1">
              <a:off x="2719" y="1178"/>
              <a:ext cx="190" cy="174"/>
            </a:xfrm>
            <a:custGeom>
              <a:avLst/>
              <a:gdLst>
                <a:gd name="T0" fmla="*/ 0 w 39807"/>
                <a:gd name="T1" fmla="*/ 0 h 43200"/>
                <a:gd name="T2" fmla="*/ 0 w 39807"/>
                <a:gd name="T3" fmla="*/ 0 h 43200"/>
                <a:gd name="T4" fmla="*/ 0 w 39807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807" h="43200" fill="none" extrusionOk="0">
                  <a:moveTo>
                    <a:pt x="3777" y="5527"/>
                  </a:moveTo>
                  <a:cubicBezTo>
                    <a:pt x="7741" y="1968"/>
                    <a:pt x="12880" y="0"/>
                    <a:pt x="18207" y="0"/>
                  </a:cubicBezTo>
                  <a:cubicBezTo>
                    <a:pt x="30136" y="0"/>
                    <a:pt x="39807" y="9670"/>
                    <a:pt x="39807" y="21600"/>
                  </a:cubicBezTo>
                  <a:cubicBezTo>
                    <a:pt x="39807" y="33529"/>
                    <a:pt x="30136" y="43200"/>
                    <a:pt x="18207" y="43200"/>
                  </a:cubicBezTo>
                  <a:cubicBezTo>
                    <a:pt x="10832" y="43200"/>
                    <a:pt x="3967" y="39437"/>
                    <a:pt x="-1" y="33221"/>
                  </a:cubicBezTo>
                </a:path>
                <a:path w="39807" h="43200" stroke="0" extrusionOk="0">
                  <a:moveTo>
                    <a:pt x="3777" y="5527"/>
                  </a:moveTo>
                  <a:cubicBezTo>
                    <a:pt x="7741" y="1968"/>
                    <a:pt x="12880" y="0"/>
                    <a:pt x="18207" y="0"/>
                  </a:cubicBezTo>
                  <a:cubicBezTo>
                    <a:pt x="30136" y="0"/>
                    <a:pt x="39807" y="9670"/>
                    <a:pt x="39807" y="21600"/>
                  </a:cubicBezTo>
                  <a:cubicBezTo>
                    <a:pt x="39807" y="33529"/>
                    <a:pt x="30136" y="43200"/>
                    <a:pt x="18207" y="43200"/>
                  </a:cubicBezTo>
                  <a:cubicBezTo>
                    <a:pt x="10832" y="43200"/>
                    <a:pt x="3967" y="39437"/>
                    <a:pt x="-1" y="33221"/>
                  </a:cubicBezTo>
                  <a:lnTo>
                    <a:pt x="18207" y="21600"/>
                  </a:lnTo>
                  <a:lnTo>
                    <a:pt x="3777" y="552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V="1">
              <a:off x="2154" y="1778"/>
              <a:ext cx="8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Arc 43"/>
            <p:cNvSpPr>
              <a:spLocks/>
            </p:cNvSpPr>
            <p:nvPr/>
          </p:nvSpPr>
          <p:spPr bwMode="auto">
            <a:xfrm flipH="1">
              <a:off x="2042" y="1295"/>
              <a:ext cx="539" cy="545"/>
            </a:xfrm>
            <a:custGeom>
              <a:avLst/>
              <a:gdLst>
                <a:gd name="T0" fmla="*/ 0 w 20375"/>
                <a:gd name="T1" fmla="*/ 0 h 21380"/>
                <a:gd name="T2" fmla="*/ 0 w 20375"/>
                <a:gd name="T3" fmla="*/ 0 h 21380"/>
                <a:gd name="T4" fmla="*/ 0 w 20375"/>
                <a:gd name="T5" fmla="*/ 0 h 213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75" h="21380" fill="none" extrusionOk="0">
                  <a:moveTo>
                    <a:pt x="3074" y="-1"/>
                  </a:moveTo>
                  <a:cubicBezTo>
                    <a:pt x="11037" y="1144"/>
                    <a:pt x="17705" y="6621"/>
                    <a:pt x="20375" y="14210"/>
                  </a:cubicBezTo>
                </a:path>
                <a:path w="20375" h="21380" stroke="0" extrusionOk="0">
                  <a:moveTo>
                    <a:pt x="3074" y="-1"/>
                  </a:moveTo>
                  <a:cubicBezTo>
                    <a:pt x="11037" y="1144"/>
                    <a:pt x="17705" y="6621"/>
                    <a:pt x="20375" y="14210"/>
                  </a:cubicBezTo>
                  <a:lnTo>
                    <a:pt x="0" y="21380"/>
                  </a:lnTo>
                  <a:lnTo>
                    <a:pt x="3074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Arc 44"/>
            <p:cNvSpPr>
              <a:spLocks/>
            </p:cNvSpPr>
            <p:nvPr/>
          </p:nvSpPr>
          <p:spPr bwMode="auto">
            <a:xfrm flipV="1">
              <a:off x="1894" y="1207"/>
              <a:ext cx="664" cy="533"/>
            </a:xfrm>
            <a:custGeom>
              <a:avLst/>
              <a:gdLst>
                <a:gd name="T0" fmla="*/ 0 w 20405"/>
                <a:gd name="T1" fmla="*/ 0 h 20172"/>
                <a:gd name="T2" fmla="*/ 1 w 20405"/>
                <a:gd name="T3" fmla="*/ 0 h 20172"/>
                <a:gd name="T4" fmla="*/ 0 w 20405"/>
                <a:gd name="T5" fmla="*/ 0 h 201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05" h="20172" fill="none" extrusionOk="0">
                  <a:moveTo>
                    <a:pt x="7723" y="-1"/>
                  </a:moveTo>
                  <a:cubicBezTo>
                    <a:pt x="13674" y="2278"/>
                    <a:pt x="18315" y="7068"/>
                    <a:pt x="20405" y="13088"/>
                  </a:cubicBezTo>
                </a:path>
                <a:path w="20405" h="20172" stroke="0" extrusionOk="0">
                  <a:moveTo>
                    <a:pt x="7723" y="-1"/>
                  </a:moveTo>
                  <a:cubicBezTo>
                    <a:pt x="13674" y="2278"/>
                    <a:pt x="18315" y="7068"/>
                    <a:pt x="20405" y="13088"/>
                  </a:cubicBezTo>
                  <a:lnTo>
                    <a:pt x="0" y="20172"/>
                  </a:lnTo>
                  <a:lnTo>
                    <a:pt x="7723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242" y="143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i="1">
                  <a:latin typeface="Arial" panose="020B0604020202020204" pitchFamily="34" charset="0"/>
                </a:rPr>
                <a:t>a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3" name="Text Box 46"/>
            <p:cNvSpPr txBox="1">
              <a:spLocks noChangeArrowheads="1"/>
            </p:cNvSpPr>
            <p:nvPr/>
          </p:nvSpPr>
          <p:spPr bwMode="auto">
            <a:xfrm>
              <a:off x="2018" y="125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ɛ</a:t>
              </a: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886" y="11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i="1">
                  <a:latin typeface="Arial" panose="020B0604020202020204" pitchFamily="34" charset="0"/>
                </a:rPr>
                <a:t>a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45" name="Text Box 48"/>
            <p:cNvSpPr txBox="1">
              <a:spLocks noChangeArrowheads="1"/>
            </p:cNvSpPr>
            <p:nvPr/>
          </p:nvSpPr>
          <p:spPr bwMode="auto">
            <a:xfrm>
              <a:off x="2850" y="138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i="1" dirty="0">
                  <a:latin typeface="Arial" panose="020B0604020202020204" pitchFamily="34" charset="0"/>
                </a:rPr>
                <a:t>b</a:t>
              </a:r>
              <a:endParaRPr lang="en-US" sz="18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8" name="Object 27"/>
          <p:cNvGraphicFramePr>
            <a:graphicFrameLocks noChangeAspect="1"/>
          </p:cNvGraphicFramePr>
          <p:nvPr>
            <p:extLst/>
          </p:nvPr>
        </p:nvGraphicFramePr>
        <p:xfrm>
          <a:off x="8004187" y="2746037"/>
          <a:ext cx="2849597" cy="157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2349360" imgH="1295280" progId="Equation.3">
                  <p:embed/>
                </p:oleObj>
              </mc:Choice>
              <mc:Fallback>
                <p:oleObj name="Equation" r:id="rId4" imgW="2349360" imgH="1295280" progId="Equation.3">
                  <p:embed/>
                  <p:pic>
                    <p:nvPicPr>
                      <p:cNvPr id="4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187" y="2746037"/>
                        <a:ext cx="2849597" cy="1571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3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4973" y="554459"/>
            <a:ext cx="12105504" cy="5997663"/>
            <a:chOff x="162398" y="1274313"/>
            <a:chExt cx="9296400" cy="848867"/>
          </a:xfrm>
        </p:grpSpPr>
        <p:sp>
          <p:nvSpPr>
            <p:cNvPr id="29" name="Rectangle 28"/>
            <p:cNvSpPr/>
            <p:nvPr/>
          </p:nvSpPr>
          <p:spPr>
            <a:xfrm>
              <a:off x="162398" y="127693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00025" y="3416300"/>
            <a:ext cx="8685213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>
              <a:latin typeface="Times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>
              <a:latin typeface="Times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>
              <a:latin typeface="Times" panose="02020603050405020304" pitchFamily="18" charset="0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835025" y="3248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pSp>
        <p:nvGrpSpPr>
          <p:cNvPr id="52" name="Group 60"/>
          <p:cNvGrpSpPr>
            <a:grpSpLocks/>
          </p:cNvGrpSpPr>
          <p:nvPr/>
        </p:nvGrpSpPr>
        <p:grpSpPr bwMode="auto">
          <a:xfrm>
            <a:off x="1670050" y="2493963"/>
            <a:ext cx="3549650" cy="814387"/>
            <a:chOff x="184" y="3434"/>
            <a:chExt cx="2236" cy="513"/>
          </a:xfrm>
        </p:grpSpPr>
        <p:grpSp>
          <p:nvGrpSpPr>
            <p:cNvPr id="53" name="Group 59"/>
            <p:cNvGrpSpPr>
              <a:grpSpLocks/>
            </p:cNvGrpSpPr>
            <p:nvPr/>
          </p:nvGrpSpPr>
          <p:grpSpPr bwMode="auto">
            <a:xfrm>
              <a:off x="645" y="3434"/>
              <a:ext cx="1775" cy="513"/>
              <a:chOff x="645" y="3434"/>
              <a:chExt cx="1775" cy="513"/>
            </a:xfrm>
          </p:grpSpPr>
          <p:sp>
            <p:nvSpPr>
              <p:cNvPr id="55" name="Oval 45"/>
              <p:cNvSpPr>
                <a:spLocks noChangeArrowheads="1"/>
              </p:cNvSpPr>
              <p:nvPr/>
            </p:nvSpPr>
            <p:spPr bwMode="auto">
              <a:xfrm>
                <a:off x="2180" y="363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470" y="3620"/>
                <a:ext cx="304" cy="308"/>
                <a:chOff x="1680" y="2016"/>
                <a:chExt cx="304" cy="308"/>
              </a:xfrm>
            </p:grpSpPr>
            <p:sp>
              <p:nvSpPr>
                <p:cNvPr id="63" name="Oval 48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Oval 49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7" name="Arc 50"/>
              <p:cNvSpPr>
                <a:spLocks/>
              </p:cNvSpPr>
              <p:nvPr/>
            </p:nvSpPr>
            <p:spPr bwMode="auto">
              <a:xfrm flipV="1">
                <a:off x="1747" y="3716"/>
                <a:ext cx="456" cy="196"/>
              </a:xfrm>
              <a:custGeom>
                <a:avLst/>
                <a:gdLst>
                  <a:gd name="T0" fmla="*/ 0 w 31947"/>
                  <a:gd name="T1" fmla="*/ 0 h 21600"/>
                  <a:gd name="T2" fmla="*/ 0 w 31947"/>
                  <a:gd name="T3" fmla="*/ 0 h 21600"/>
                  <a:gd name="T4" fmla="*/ 0 w 3194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947" h="21600" fill="none" extrusionOk="0">
                    <a:moveTo>
                      <a:pt x="-1" y="4995"/>
                    </a:moveTo>
                    <a:cubicBezTo>
                      <a:pt x="3879" y="1767"/>
                      <a:pt x="8767" y="0"/>
                      <a:pt x="13815" y="0"/>
                    </a:cubicBezTo>
                    <a:cubicBezTo>
                      <a:pt x="21140" y="0"/>
                      <a:pt x="27966" y="3712"/>
                      <a:pt x="31947" y="9862"/>
                    </a:cubicBezTo>
                  </a:path>
                  <a:path w="31947" h="21600" stroke="0" extrusionOk="0">
                    <a:moveTo>
                      <a:pt x="-1" y="4995"/>
                    </a:moveTo>
                    <a:cubicBezTo>
                      <a:pt x="3879" y="1767"/>
                      <a:pt x="8767" y="0"/>
                      <a:pt x="13815" y="0"/>
                    </a:cubicBezTo>
                    <a:cubicBezTo>
                      <a:pt x="21140" y="0"/>
                      <a:pt x="27966" y="3712"/>
                      <a:pt x="31947" y="9862"/>
                    </a:cubicBezTo>
                    <a:lnTo>
                      <a:pt x="13815" y="21600"/>
                    </a:lnTo>
                    <a:lnTo>
                      <a:pt x="-1" y="499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" name="Arc 51"/>
              <p:cNvSpPr>
                <a:spLocks/>
              </p:cNvSpPr>
              <p:nvPr/>
            </p:nvSpPr>
            <p:spPr bwMode="auto">
              <a:xfrm flipH="1">
                <a:off x="1738" y="3618"/>
                <a:ext cx="459" cy="196"/>
              </a:xfrm>
              <a:custGeom>
                <a:avLst/>
                <a:gdLst>
                  <a:gd name="T0" fmla="*/ 0 w 30601"/>
                  <a:gd name="T1" fmla="*/ 0 h 21600"/>
                  <a:gd name="T2" fmla="*/ 0 w 30601"/>
                  <a:gd name="T3" fmla="*/ 0 h 21600"/>
                  <a:gd name="T4" fmla="*/ 0 w 3060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601" h="21600" fill="none" extrusionOk="0">
                    <a:moveTo>
                      <a:pt x="-1" y="7433"/>
                    </a:moveTo>
                    <a:cubicBezTo>
                      <a:pt x="4101" y="2711"/>
                      <a:pt x="10049" y="0"/>
                      <a:pt x="16305" y="0"/>
                    </a:cubicBezTo>
                    <a:cubicBezTo>
                      <a:pt x="21570" y="0"/>
                      <a:pt x="26654" y="1923"/>
                      <a:pt x="30601" y="5408"/>
                    </a:cubicBezTo>
                  </a:path>
                  <a:path w="30601" h="21600" stroke="0" extrusionOk="0">
                    <a:moveTo>
                      <a:pt x="-1" y="7433"/>
                    </a:moveTo>
                    <a:cubicBezTo>
                      <a:pt x="4101" y="2711"/>
                      <a:pt x="10049" y="0"/>
                      <a:pt x="16305" y="0"/>
                    </a:cubicBezTo>
                    <a:cubicBezTo>
                      <a:pt x="21570" y="0"/>
                      <a:pt x="26654" y="1923"/>
                      <a:pt x="30601" y="5408"/>
                    </a:cubicBezTo>
                    <a:lnTo>
                      <a:pt x="16305" y="21600"/>
                    </a:lnTo>
                    <a:lnTo>
                      <a:pt x="-1" y="7433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645" y="3654"/>
                <a:ext cx="5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>
                <a:off x="1152" y="3772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1909" y="3434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Text Box 57"/>
              <p:cNvSpPr txBox="1">
                <a:spLocks noChangeArrowheads="1"/>
              </p:cNvSpPr>
              <p:nvPr/>
            </p:nvSpPr>
            <p:spPr bwMode="auto">
              <a:xfrm>
                <a:off x="1876" y="3716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" name="Rectangle 58"/>
            <p:cNvSpPr>
              <a:spLocks noChangeArrowheads="1"/>
            </p:cNvSpPr>
            <p:nvPr/>
          </p:nvSpPr>
          <p:spPr bwMode="auto">
            <a:xfrm>
              <a:off x="184" y="3649"/>
              <a:ext cx="32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(c):</a:t>
              </a:r>
            </a:p>
          </p:txBody>
        </p:sp>
      </p:grp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7025" y="3457575"/>
            <a:ext cx="86074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</a:rPr>
              <a:t>Find an NFA to recognize the language (</a:t>
            </a:r>
            <a:r>
              <a:rPr lang="en-US" sz="1800" i="1" dirty="0">
                <a:latin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</a:rPr>
              <a:t> + </a:t>
            </a:r>
            <a:r>
              <a:rPr lang="en-US" sz="1800" i="1" dirty="0" err="1">
                <a:latin typeface="Arial" panose="020B0604020202020204" pitchFamily="34" charset="0"/>
              </a:rPr>
              <a:t>ba</a:t>
            </a:r>
            <a:r>
              <a:rPr lang="en-US" sz="1800" dirty="0">
                <a:latin typeface="Arial" panose="020B0604020202020204" pitchFamily="34" charset="0"/>
              </a:rPr>
              <a:t>)*</a:t>
            </a:r>
            <a:r>
              <a:rPr lang="en-US" sz="1800" i="1" dirty="0">
                <a:latin typeface="Arial" panose="020B0604020202020204" pitchFamily="34" charset="0"/>
              </a:rPr>
              <a:t>bb</a:t>
            </a:r>
            <a:r>
              <a:rPr lang="en-US" sz="1800" dirty="0">
                <a:latin typeface="Arial" panose="020B0604020202020204" pitchFamily="34" charset="0"/>
              </a:rPr>
              <a:t>(</a:t>
            </a:r>
            <a:r>
              <a:rPr lang="en-US" sz="1800" i="1" dirty="0">
                <a:latin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</a:rPr>
              <a:t> + </a:t>
            </a:r>
            <a:r>
              <a:rPr lang="en-US" sz="1800" i="1" dirty="0" err="1">
                <a:latin typeface="Arial" panose="020B0604020202020204" pitchFamily="34" charset="0"/>
              </a:rPr>
              <a:t>ab</a:t>
            </a:r>
            <a:r>
              <a:rPr lang="en-US" sz="1800" dirty="0">
                <a:latin typeface="Arial" panose="020B0604020202020204" pitchFamily="34" charset="0"/>
              </a:rPr>
              <a:t>)*.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grpSp>
        <p:nvGrpSpPr>
          <p:cNvPr id="66" name="Group 112"/>
          <p:cNvGrpSpPr>
            <a:grpSpLocks/>
          </p:cNvGrpSpPr>
          <p:nvPr/>
        </p:nvGrpSpPr>
        <p:grpSpPr bwMode="auto">
          <a:xfrm>
            <a:off x="714376" y="4402931"/>
            <a:ext cx="4984750" cy="1597025"/>
            <a:chOff x="224" y="3037"/>
            <a:chExt cx="3140" cy="1006"/>
          </a:xfrm>
        </p:grpSpPr>
        <p:sp>
          <p:nvSpPr>
            <p:cNvPr id="67" name="Rectangle 82"/>
            <p:cNvSpPr>
              <a:spLocks noChangeArrowheads="1"/>
            </p:cNvSpPr>
            <p:nvPr/>
          </p:nvSpPr>
          <p:spPr bwMode="auto">
            <a:xfrm>
              <a:off x="224" y="3037"/>
              <a:ext cx="86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 b="1" i="1" dirty="0">
                  <a:latin typeface="Arial" panose="020B0604020202020204" pitchFamily="34" charset="0"/>
                </a:rPr>
                <a:t>A solution</a:t>
              </a:r>
              <a:r>
                <a:rPr lang="en-US" sz="1800" dirty="0">
                  <a:latin typeface="Arial" panose="020B0604020202020204" pitchFamily="34" charset="0"/>
                </a:rPr>
                <a:t>:</a:t>
              </a:r>
            </a:p>
          </p:txBody>
        </p:sp>
        <p:grpSp>
          <p:nvGrpSpPr>
            <p:cNvPr id="68" name="Group 111"/>
            <p:cNvGrpSpPr>
              <a:grpSpLocks/>
            </p:cNvGrpSpPr>
            <p:nvPr/>
          </p:nvGrpSpPr>
          <p:grpSpPr bwMode="auto">
            <a:xfrm>
              <a:off x="714" y="3065"/>
              <a:ext cx="2650" cy="978"/>
              <a:chOff x="714" y="3065"/>
              <a:chExt cx="2650" cy="978"/>
            </a:xfrm>
          </p:grpSpPr>
          <p:sp>
            <p:nvSpPr>
              <p:cNvPr id="69" name="Oval 66"/>
              <p:cNvSpPr>
                <a:spLocks noChangeArrowheads="1"/>
              </p:cNvSpPr>
              <p:nvPr/>
            </p:nvSpPr>
            <p:spPr bwMode="auto">
              <a:xfrm>
                <a:off x="1542" y="334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" name="Oval 67"/>
              <p:cNvSpPr>
                <a:spLocks noChangeArrowheads="1"/>
              </p:cNvSpPr>
              <p:nvPr/>
            </p:nvSpPr>
            <p:spPr bwMode="auto">
              <a:xfrm>
                <a:off x="2186" y="3349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71" name="Group 68"/>
              <p:cNvGrpSpPr>
                <a:grpSpLocks/>
              </p:cNvGrpSpPr>
              <p:nvPr/>
            </p:nvGrpSpPr>
            <p:grpSpPr bwMode="auto">
              <a:xfrm>
                <a:off x="2838" y="3309"/>
                <a:ext cx="304" cy="308"/>
                <a:chOff x="1680" y="2016"/>
                <a:chExt cx="304" cy="308"/>
              </a:xfrm>
            </p:grpSpPr>
            <p:sp>
              <p:nvSpPr>
                <p:cNvPr id="92" name="Oval 69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3" name="Oval 70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" name="Text Box 71"/>
              <p:cNvSpPr txBox="1">
                <a:spLocks noChangeArrowheads="1"/>
              </p:cNvSpPr>
              <p:nvPr/>
            </p:nvSpPr>
            <p:spPr bwMode="auto">
              <a:xfrm>
                <a:off x="714" y="3355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73" name="Line 72"/>
              <p:cNvSpPr>
                <a:spLocks noChangeShapeType="1"/>
              </p:cNvSpPr>
              <p:nvPr/>
            </p:nvSpPr>
            <p:spPr bwMode="auto">
              <a:xfrm>
                <a:off x="1218" y="3473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" name="Text Box 73"/>
              <p:cNvSpPr txBox="1">
                <a:spLocks noChangeArrowheads="1"/>
              </p:cNvSpPr>
              <p:nvPr/>
            </p:nvSpPr>
            <p:spPr bwMode="auto">
              <a:xfrm>
                <a:off x="1704" y="3065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" name="Arc 75"/>
              <p:cNvSpPr>
                <a:spLocks/>
              </p:cNvSpPr>
              <p:nvPr/>
            </p:nvSpPr>
            <p:spPr bwMode="auto">
              <a:xfrm rot="16200000" flipV="1">
                <a:off x="1551" y="3164"/>
                <a:ext cx="197" cy="190"/>
              </a:xfrm>
              <a:custGeom>
                <a:avLst/>
                <a:gdLst>
                  <a:gd name="T0" fmla="*/ 0 w 41015"/>
                  <a:gd name="T1" fmla="*/ 0 h 43200"/>
                  <a:gd name="T2" fmla="*/ 0 w 41015"/>
                  <a:gd name="T3" fmla="*/ 0 h 43200"/>
                  <a:gd name="T4" fmla="*/ 0 w 4101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015" h="43200" fill="none" extrusionOk="0">
                    <a:moveTo>
                      <a:pt x="861" y="10539"/>
                    </a:moveTo>
                    <a:cubicBezTo>
                      <a:pt x="4757" y="4003"/>
                      <a:pt x="11805" y="0"/>
                      <a:pt x="19415" y="0"/>
                    </a:cubicBezTo>
                    <a:cubicBezTo>
                      <a:pt x="31344" y="0"/>
                      <a:pt x="41015" y="9670"/>
                      <a:pt x="41015" y="21600"/>
                    </a:cubicBezTo>
                    <a:cubicBezTo>
                      <a:pt x="41015" y="33529"/>
                      <a:pt x="31344" y="43200"/>
                      <a:pt x="19415" y="43200"/>
                    </a:cubicBezTo>
                    <a:cubicBezTo>
                      <a:pt x="11155" y="43200"/>
                      <a:pt x="3618" y="38489"/>
                      <a:pt x="-2" y="31064"/>
                    </a:cubicBezTo>
                  </a:path>
                  <a:path w="41015" h="43200" stroke="0" extrusionOk="0">
                    <a:moveTo>
                      <a:pt x="861" y="10539"/>
                    </a:moveTo>
                    <a:cubicBezTo>
                      <a:pt x="4757" y="4003"/>
                      <a:pt x="11805" y="0"/>
                      <a:pt x="19415" y="0"/>
                    </a:cubicBezTo>
                    <a:cubicBezTo>
                      <a:pt x="31344" y="0"/>
                      <a:pt x="41015" y="9670"/>
                      <a:pt x="41015" y="21600"/>
                    </a:cubicBezTo>
                    <a:cubicBezTo>
                      <a:pt x="41015" y="33529"/>
                      <a:pt x="31344" y="43200"/>
                      <a:pt x="19415" y="43200"/>
                    </a:cubicBezTo>
                    <a:cubicBezTo>
                      <a:pt x="11155" y="43200"/>
                      <a:pt x="3618" y="38489"/>
                      <a:pt x="-2" y="31064"/>
                    </a:cubicBezTo>
                    <a:lnTo>
                      <a:pt x="19415" y="21600"/>
                    </a:lnTo>
                    <a:lnTo>
                      <a:pt x="861" y="1053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" name="Text Box 76"/>
              <p:cNvSpPr txBox="1">
                <a:spLocks noChangeArrowheads="1"/>
              </p:cNvSpPr>
              <p:nvPr/>
            </p:nvSpPr>
            <p:spPr bwMode="auto">
              <a:xfrm>
                <a:off x="1902" y="3275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7" name="Text Box 80"/>
              <p:cNvSpPr txBox="1">
                <a:spLocks noChangeArrowheads="1"/>
              </p:cNvSpPr>
              <p:nvPr/>
            </p:nvSpPr>
            <p:spPr bwMode="auto">
              <a:xfrm>
                <a:off x="3092" y="3087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Text Box 81"/>
              <p:cNvSpPr txBox="1">
                <a:spLocks noChangeArrowheads="1"/>
              </p:cNvSpPr>
              <p:nvPr/>
            </p:nvSpPr>
            <p:spPr bwMode="auto">
              <a:xfrm>
                <a:off x="2510" y="3269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9" name="Line 83"/>
              <p:cNvSpPr>
                <a:spLocks noChangeShapeType="1"/>
              </p:cNvSpPr>
              <p:nvPr/>
            </p:nvSpPr>
            <p:spPr bwMode="auto">
              <a:xfrm>
                <a:off x="1782" y="3469"/>
                <a:ext cx="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0" name="Line 85"/>
              <p:cNvSpPr>
                <a:spLocks noChangeShapeType="1"/>
              </p:cNvSpPr>
              <p:nvPr/>
            </p:nvSpPr>
            <p:spPr bwMode="auto">
              <a:xfrm>
                <a:off x="2430" y="3465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" name="Arc 96"/>
              <p:cNvSpPr>
                <a:spLocks/>
              </p:cNvSpPr>
              <p:nvPr/>
            </p:nvSpPr>
            <p:spPr bwMode="auto">
              <a:xfrm rot="16200000" flipV="1">
                <a:off x="2893" y="3126"/>
                <a:ext cx="197" cy="190"/>
              </a:xfrm>
              <a:custGeom>
                <a:avLst/>
                <a:gdLst>
                  <a:gd name="T0" fmla="*/ 0 w 41015"/>
                  <a:gd name="T1" fmla="*/ 0 h 43200"/>
                  <a:gd name="T2" fmla="*/ 0 w 41015"/>
                  <a:gd name="T3" fmla="*/ 0 h 43200"/>
                  <a:gd name="T4" fmla="*/ 0 w 4101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015" h="43200" fill="none" extrusionOk="0">
                    <a:moveTo>
                      <a:pt x="861" y="10539"/>
                    </a:moveTo>
                    <a:cubicBezTo>
                      <a:pt x="4757" y="4003"/>
                      <a:pt x="11805" y="0"/>
                      <a:pt x="19415" y="0"/>
                    </a:cubicBezTo>
                    <a:cubicBezTo>
                      <a:pt x="31344" y="0"/>
                      <a:pt x="41015" y="9670"/>
                      <a:pt x="41015" y="21600"/>
                    </a:cubicBezTo>
                    <a:cubicBezTo>
                      <a:pt x="41015" y="33529"/>
                      <a:pt x="31344" y="43200"/>
                      <a:pt x="19415" y="43200"/>
                    </a:cubicBezTo>
                    <a:cubicBezTo>
                      <a:pt x="11155" y="43200"/>
                      <a:pt x="3618" y="38489"/>
                      <a:pt x="-2" y="31064"/>
                    </a:cubicBezTo>
                  </a:path>
                  <a:path w="41015" h="43200" stroke="0" extrusionOk="0">
                    <a:moveTo>
                      <a:pt x="861" y="10539"/>
                    </a:moveTo>
                    <a:cubicBezTo>
                      <a:pt x="4757" y="4003"/>
                      <a:pt x="11805" y="0"/>
                      <a:pt x="19415" y="0"/>
                    </a:cubicBezTo>
                    <a:cubicBezTo>
                      <a:pt x="31344" y="0"/>
                      <a:pt x="41015" y="9670"/>
                      <a:pt x="41015" y="21600"/>
                    </a:cubicBezTo>
                    <a:cubicBezTo>
                      <a:pt x="41015" y="33529"/>
                      <a:pt x="31344" y="43200"/>
                      <a:pt x="19415" y="43200"/>
                    </a:cubicBezTo>
                    <a:cubicBezTo>
                      <a:pt x="11155" y="43200"/>
                      <a:pt x="3618" y="38489"/>
                      <a:pt x="-2" y="31064"/>
                    </a:cubicBezTo>
                    <a:lnTo>
                      <a:pt x="19415" y="21600"/>
                    </a:lnTo>
                    <a:lnTo>
                      <a:pt x="861" y="1053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2" name="Oval 97"/>
              <p:cNvSpPr>
                <a:spLocks noChangeArrowheads="1"/>
              </p:cNvSpPr>
              <p:nvPr/>
            </p:nvSpPr>
            <p:spPr bwMode="auto">
              <a:xfrm>
                <a:off x="1694" y="3765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Arc 102"/>
              <p:cNvSpPr>
                <a:spLocks/>
              </p:cNvSpPr>
              <p:nvPr/>
            </p:nvSpPr>
            <p:spPr bwMode="auto">
              <a:xfrm>
                <a:off x="1616" y="3522"/>
                <a:ext cx="256" cy="256"/>
              </a:xfrm>
              <a:custGeom>
                <a:avLst/>
                <a:gdLst>
                  <a:gd name="T0" fmla="*/ 0 w 21600"/>
                  <a:gd name="T1" fmla="*/ 0 h 18381"/>
                  <a:gd name="T2" fmla="*/ 0 w 21600"/>
                  <a:gd name="T3" fmla="*/ 0 h 18381"/>
                  <a:gd name="T4" fmla="*/ 0 w 21600"/>
                  <a:gd name="T5" fmla="*/ 0 h 1838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8381" fill="none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725"/>
                      <a:pt x="21592" y="18053"/>
                      <a:pt x="21577" y="18381"/>
                    </a:cubicBezTo>
                  </a:path>
                  <a:path w="21600" h="18381" stroke="0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725"/>
                      <a:pt x="21592" y="18053"/>
                      <a:pt x="21577" y="18381"/>
                    </a:cubicBezTo>
                    <a:lnTo>
                      <a:pt x="0" y="17398"/>
                    </a:lnTo>
                    <a:lnTo>
                      <a:pt x="12799" y="-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" name="Arc 103"/>
              <p:cNvSpPr>
                <a:spLocks/>
              </p:cNvSpPr>
              <p:nvPr/>
            </p:nvSpPr>
            <p:spPr bwMode="auto">
              <a:xfrm flipH="1" flipV="1">
                <a:off x="1598" y="3572"/>
                <a:ext cx="256" cy="260"/>
              </a:xfrm>
              <a:custGeom>
                <a:avLst/>
                <a:gdLst>
                  <a:gd name="T0" fmla="*/ 0 w 21600"/>
                  <a:gd name="T1" fmla="*/ 0 h 18666"/>
                  <a:gd name="T2" fmla="*/ 0 w 21600"/>
                  <a:gd name="T3" fmla="*/ 0 h 18666"/>
                  <a:gd name="T4" fmla="*/ 0 w 21600"/>
                  <a:gd name="T5" fmla="*/ 0 h 186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8666" fill="none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820"/>
                      <a:pt x="21587" y="18243"/>
                      <a:pt x="21562" y="18666"/>
                    </a:cubicBezTo>
                  </a:path>
                  <a:path w="21600" h="18666" stroke="0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820"/>
                      <a:pt x="21587" y="18243"/>
                      <a:pt x="21562" y="18666"/>
                    </a:cubicBezTo>
                    <a:lnTo>
                      <a:pt x="0" y="17398"/>
                    </a:lnTo>
                    <a:lnTo>
                      <a:pt x="12799" y="-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" name="Text Box 104"/>
              <p:cNvSpPr txBox="1">
                <a:spLocks noChangeArrowheads="1"/>
              </p:cNvSpPr>
              <p:nvPr/>
            </p:nvSpPr>
            <p:spPr bwMode="auto">
              <a:xfrm>
                <a:off x="1824" y="3511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Text Box 105"/>
              <p:cNvSpPr txBox="1">
                <a:spLocks noChangeArrowheads="1"/>
              </p:cNvSpPr>
              <p:nvPr/>
            </p:nvSpPr>
            <p:spPr bwMode="auto">
              <a:xfrm>
                <a:off x="1474" y="3645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Oval 106"/>
              <p:cNvSpPr>
                <a:spLocks noChangeArrowheads="1"/>
              </p:cNvSpPr>
              <p:nvPr/>
            </p:nvSpPr>
            <p:spPr bwMode="auto">
              <a:xfrm>
                <a:off x="3048" y="3803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Arc 107"/>
              <p:cNvSpPr>
                <a:spLocks/>
              </p:cNvSpPr>
              <p:nvPr/>
            </p:nvSpPr>
            <p:spPr bwMode="auto">
              <a:xfrm>
                <a:off x="2970" y="3557"/>
                <a:ext cx="256" cy="259"/>
              </a:xfrm>
              <a:custGeom>
                <a:avLst/>
                <a:gdLst>
                  <a:gd name="T0" fmla="*/ 0 w 21600"/>
                  <a:gd name="T1" fmla="*/ 0 h 18627"/>
                  <a:gd name="T2" fmla="*/ 0 w 21600"/>
                  <a:gd name="T3" fmla="*/ 0 h 18627"/>
                  <a:gd name="T4" fmla="*/ 0 w 21600"/>
                  <a:gd name="T5" fmla="*/ 0 h 186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8627" fill="none" extrusionOk="0">
                    <a:moveTo>
                      <a:pt x="12459" y="-1"/>
                    </a:moveTo>
                    <a:cubicBezTo>
                      <a:pt x="18191" y="4047"/>
                      <a:pt x="21600" y="10626"/>
                      <a:pt x="21600" y="17644"/>
                    </a:cubicBezTo>
                    <a:cubicBezTo>
                      <a:pt x="21600" y="17971"/>
                      <a:pt x="21592" y="18299"/>
                      <a:pt x="21577" y="18627"/>
                    </a:cubicBezTo>
                  </a:path>
                  <a:path w="21600" h="18627" stroke="0" extrusionOk="0">
                    <a:moveTo>
                      <a:pt x="12459" y="-1"/>
                    </a:moveTo>
                    <a:cubicBezTo>
                      <a:pt x="18191" y="4047"/>
                      <a:pt x="21600" y="10626"/>
                      <a:pt x="21600" y="17644"/>
                    </a:cubicBezTo>
                    <a:cubicBezTo>
                      <a:pt x="21600" y="17971"/>
                      <a:pt x="21592" y="18299"/>
                      <a:pt x="21577" y="18627"/>
                    </a:cubicBezTo>
                    <a:lnTo>
                      <a:pt x="0" y="17644"/>
                    </a:lnTo>
                    <a:lnTo>
                      <a:pt x="1245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9" name="Arc 108"/>
              <p:cNvSpPr>
                <a:spLocks/>
              </p:cNvSpPr>
              <p:nvPr/>
            </p:nvSpPr>
            <p:spPr bwMode="auto">
              <a:xfrm flipH="1" flipV="1">
                <a:off x="2952" y="3610"/>
                <a:ext cx="256" cy="260"/>
              </a:xfrm>
              <a:custGeom>
                <a:avLst/>
                <a:gdLst>
                  <a:gd name="T0" fmla="*/ 0 w 21600"/>
                  <a:gd name="T1" fmla="*/ 0 h 18666"/>
                  <a:gd name="T2" fmla="*/ 0 w 21600"/>
                  <a:gd name="T3" fmla="*/ 0 h 18666"/>
                  <a:gd name="T4" fmla="*/ 0 w 21600"/>
                  <a:gd name="T5" fmla="*/ 0 h 186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8666" fill="none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820"/>
                      <a:pt x="21587" y="18243"/>
                      <a:pt x="21562" y="18666"/>
                    </a:cubicBezTo>
                  </a:path>
                  <a:path w="21600" h="18666" stroke="0" extrusionOk="0">
                    <a:moveTo>
                      <a:pt x="12799" y="-2"/>
                    </a:moveTo>
                    <a:cubicBezTo>
                      <a:pt x="18332" y="4069"/>
                      <a:pt x="21600" y="10528"/>
                      <a:pt x="21600" y="17398"/>
                    </a:cubicBezTo>
                    <a:cubicBezTo>
                      <a:pt x="21600" y="17820"/>
                      <a:pt x="21587" y="18243"/>
                      <a:pt x="21562" y="18666"/>
                    </a:cubicBezTo>
                    <a:lnTo>
                      <a:pt x="0" y="17398"/>
                    </a:lnTo>
                    <a:lnTo>
                      <a:pt x="12799" y="-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" name="Text Box 109"/>
              <p:cNvSpPr txBox="1">
                <a:spLocks noChangeArrowheads="1"/>
              </p:cNvSpPr>
              <p:nvPr/>
            </p:nvSpPr>
            <p:spPr bwMode="auto">
              <a:xfrm>
                <a:off x="3178" y="3549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Text Box 110"/>
              <p:cNvSpPr txBox="1">
                <a:spLocks noChangeArrowheads="1"/>
              </p:cNvSpPr>
              <p:nvPr/>
            </p:nvSpPr>
            <p:spPr bwMode="auto">
              <a:xfrm>
                <a:off x="2828" y="3683"/>
                <a:ext cx="1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4" name="Group 63"/>
          <p:cNvGrpSpPr>
            <a:grpSpLocks/>
          </p:cNvGrpSpPr>
          <p:nvPr/>
        </p:nvGrpSpPr>
        <p:grpSpPr bwMode="auto">
          <a:xfrm>
            <a:off x="464695" y="872332"/>
            <a:ext cx="3667567" cy="381000"/>
            <a:chOff x="240" y="1168"/>
            <a:chExt cx="2152" cy="240"/>
          </a:xfrm>
        </p:grpSpPr>
        <p:grpSp>
          <p:nvGrpSpPr>
            <p:cNvPr id="95" name="Group 29"/>
            <p:cNvGrpSpPr>
              <a:grpSpLocks/>
            </p:cNvGrpSpPr>
            <p:nvPr/>
          </p:nvGrpSpPr>
          <p:grpSpPr bwMode="auto">
            <a:xfrm>
              <a:off x="1263" y="1168"/>
              <a:ext cx="1129" cy="240"/>
              <a:chOff x="287" y="2871"/>
              <a:chExt cx="1129" cy="240"/>
            </a:xfrm>
          </p:grpSpPr>
          <p:sp>
            <p:nvSpPr>
              <p:cNvPr id="97" name="Oval 30"/>
              <p:cNvSpPr>
                <a:spLocks noChangeArrowheads="1"/>
              </p:cNvSpPr>
              <p:nvPr/>
            </p:nvSpPr>
            <p:spPr bwMode="auto">
              <a:xfrm>
                <a:off x="1176" y="287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8" name="Text Box 31"/>
              <p:cNvSpPr txBox="1">
                <a:spLocks noChangeArrowheads="1"/>
              </p:cNvSpPr>
              <p:nvPr/>
            </p:nvSpPr>
            <p:spPr bwMode="auto">
              <a:xfrm>
                <a:off x="287" y="2874"/>
                <a:ext cx="57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99" name="Line 32"/>
              <p:cNvSpPr>
                <a:spLocks noChangeShapeType="1"/>
              </p:cNvSpPr>
              <p:nvPr/>
            </p:nvSpPr>
            <p:spPr bwMode="auto">
              <a:xfrm>
                <a:off x="856" y="2992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240" y="1168"/>
              <a:ext cx="107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 b="1" i="1" dirty="0">
                  <a:latin typeface="Arial" panose="020B0604020202020204" pitchFamily="34" charset="0"/>
                </a:rPr>
                <a:t>Solutions</a:t>
              </a:r>
              <a:r>
                <a:rPr lang="en-US" sz="1800" dirty="0">
                  <a:latin typeface="Arial" panose="020B0604020202020204" pitchFamily="34" charset="0"/>
                </a:rPr>
                <a:t>: (a):</a:t>
              </a:r>
            </a:p>
          </p:txBody>
        </p:sp>
      </p:grpSp>
      <p:grpSp>
        <p:nvGrpSpPr>
          <p:cNvPr id="100" name="Group 34"/>
          <p:cNvGrpSpPr>
            <a:grpSpLocks/>
          </p:cNvGrpSpPr>
          <p:nvPr/>
        </p:nvGrpSpPr>
        <p:grpSpPr bwMode="auto">
          <a:xfrm>
            <a:off x="1697038" y="1722438"/>
            <a:ext cx="2552700" cy="488950"/>
            <a:chOff x="176" y="3052"/>
            <a:chExt cx="1608" cy="308"/>
          </a:xfrm>
        </p:grpSpPr>
        <p:grpSp>
          <p:nvGrpSpPr>
            <p:cNvPr id="101" name="Group 35"/>
            <p:cNvGrpSpPr>
              <a:grpSpLocks/>
            </p:cNvGrpSpPr>
            <p:nvPr/>
          </p:nvGrpSpPr>
          <p:grpSpPr bwMode="auto">
            <a:xfrm>
              <a:off x="645" y="3052"/>
              <a:ext cx="1139" cy="308"/>
              <a:chOff x="1125" y="2628"/>
              <a:chExt cx="1139" cy="308"/>
            </a:xfrm>
          </p:grpSpPr>
          <p:grpSp>
            <p:nvGrpSpPr>
              <p:cNvPr id="103" name="Group 36"/>
              <p:cNvGrpSpPr>
                <a:grpSpLocks/>
              </p:cNvGrpSpPr>
              <p:nvPr/>
            </p:nvGrpSpPr>
            <p:grpSpPr bwMode="auto">
              <a:xfrm>
                <a:off x="1960" y="2628"/>
                <a:ext cx="304" cy="308"/>
                <a:chOff x="1680" y="2016"/>
                <a:chExt cx="304" cy="308"/>
              </a:xfrm>
            </p:grpSpPr>
            <p:sp>
              <p:nvSpPr>
                <p:cNvPr id="106" name="Oval 37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" name="Oval 38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4" name="Text Box 39"/>
              <p:cNvSpPr txBox="1">
                <a:spLocks noChangeArrowheads="1"/>
              </p:cNvSpPr>
              <p:nvPr/>
            </p:nvSpPr>
            <p:spPr bwMode="auto">
              <a:xfrm>
                <a:off x="1125" y="2674"/>
                <a:ext cx="5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105" name="Line 40"/>
              <p:cNvSpPr>
                <a:spLocks noChangeShapeType="1"/>
              </p:cNvSpPr>
              <p:nvPr/>
            </p:nvSpPr>
            <p:spPr bwMode="auto">
              <a:xfrm>
                <a:off x="1632" y="2792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176" y="3095"/>
              <a:ext cx="3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500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(b):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33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84200105" presetClass="entr" presetSubtype="-120432176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84200105" presetClass="entr" presetSubtype="-120432176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  <p:bldP spid="51" grpId="0" autoUpdateAnimBg="0"/>
      <p:bldP spid="6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4973" y="554459"/>
            <a:ext cx="12105504" cy="5997663"/>
            <a:chOff x="162398" y="1274313"/>
            <a:chExt cx="9296400" cy="848867"/>
          </a:xfrm>
        </p:grpSpPr>
        <p:sp>
          <p:nvSpPr>
            <p:cNvPr id="29" name="Rectangle 28"/>
            <p:cNvSpPr/>
            <p:nvPr/>
          </p:nvSpPr>
          <p:spPr>
            <a:xfrm>
              <a:off x="162398" y="1276930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00025" y="3416300"/>
            <a:ext cx="8685213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>
              <a:latin typeface="Times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>
              <a:latin typeface="Times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>
              <a:latin typeface="Times" panose="02020603050405020304" pitchFamily="18" charset="0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835025" y="32480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E8870A-C551-453F-B5B3-9F49152387D5}" type="slidenum">
              <a:rPr 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sz="1200" smtClean="0">
              <a:solidFill>
                <a:srgbClr val="898989"/>
              </a:solidFill>
            </a:endParaRPr>
          </a:p>
        </p:txBody>
      </p:sp>
      <p:sp>
        <p:nvSpPr>
          <p:cNvPr id="109" name="Rectangle 2"/>
          <p:cNvSpPr>
            <a:spLocks noChangeArrowheads="1"/>
          </p:cNvSpPr>
          <p:nvPr/>
        </p:nvSpPr>
        <p:spPr bwMode="auto">
          <a:xfrm>
            <a:off x="163513" y="478632"/>
            <a:ext cx="8610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79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494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209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92400" indent="-457200"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dirty="0">
                <a:latin typeface="Times" panose="02020603050405020304" pitchFamily="18" charset="0"/>
              </a:rPr>
              <a:t>Algorithm: </a:t>
            </a:r>
            <a:r>
              <a:rPr lang="en-US" i="1" dirty="0">
                <a:latin typeface="Times" panose="02020603050405020304" pitchFamily="18" charset="0"/>
              </a:rPr>
              <a:t>Transform a Regular Expression into a Finite Automaton</a:t>
            </a:r>
            <a:endParaRPr lang="en-US" dirty="0">
              <a:latin typeface="Times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dirty="0">
                <a:latin typeface="Times" panose="02020603050405020304" pitchFamily="18" charset="0"/>
              </a:rPr>
              <a:t>Start by placing the regular expression on the edge between a start and final state:</a:t>
            </a:r>
          </a:p>
        </p:txBody>
      </p:sp>
      <p:grpSp>
        <p:nvGrpSpPr>
          <p:cNvPr id="110" name="Group 65"/>
          <p:cNvGrpSpPr>
            <a:grpSpLocks/>
          </p:cNvGrpSpPr>
          <p:nvPr/>
        </p:nvGrpSpPr>
        <p:grpSpPr bwMode="auto">
          <a:xfrm>
            <a:off x="1019175" y="947738"/>
            <a:ext cx="4718050" cy="590550"/>
            <a:chOff x="434" y="1141"/>
            <a:chExt cx="2972" cy="372"/>
          </a:xfrm>
        </p:grpSpPr>
        <p:grpSp>
          <p:nvGrpSpPr>
            <p:cNvPr id="111" name="Group 8"/>
            <p:cNvGrpSpPr>
              <a:grpSpLocks/>
            </p:cNvGrpSpPr>
            <p:nvPr/>
          </p:nvGrpSpPr>
          <p:grpSpPr bwMode="auto">
            <a:xfrm>
              <a:off x="3102" y="1205"/>
              <a:ext cx="304" cy="308"/>
              <a:chOff x="1680" y="2016"/>
              <a:chExt cx="304" cy="308"/>
            </a:xfrm>
          </p:grpSpPr>
          <p:sp>
            <p:nvSpPr>
              <p:cNvPr id="118" name="Oval 9"/>
              <p:cNvSpPr>
                <a:spLocks noChangeArrowheads="1"/>
              </p:cNvSpPr>
              <p:nvPr/>
            </p:nvSpPr>
            <p:spPr bwMode="auto">
              <a:xfrm>
                <a:off x="1712" y="20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Oval 10"/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04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" name="Text Box 17"/>
            <p:cNvSpPr txBox="1">
              <a:spLocks noChangeArrowheads="1"/>
            </p:cNvSpPr>
            <p:nvPr/>
          </p:nvSpPr>
          <p:spPr bwMode="auto">
            <a:xfrm>
              <a:off x="1790" y="1141"/>
              <a:ext cx="12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dirty="0">
                  <a:latin typeface="Arial" panose="020B0604020202020204" pitchFamily="34" charset="0"/>
                </a:rPr>
                <a:t>Regular expression</a:t>
              </a:r>
            </a:p>
          </p:txBody>
        </p:sp>
        <p:sp>
          <p:nvSpPr>
            <p:cNvPr id="113" name="Line 19"/>
            <p:cNvSpPr>
              <a:spLocks noChangeShapeType="1"/>
            </p:cNvSpPr>
            <p:nvPr/>
          </p:nvSpPr>
          <p:spPr bwMode="auto">
            <a:xfrm>
              <a:off x="1718" y="1361"/>
              <a:ext cx="1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4" name="Group 60"/>
            <p:cNvGrpSpPr>
              <a:grpSpLocks/>
            </p:cNvGrpSpPr>
            <p:nvPr/>
          </p:nvGrpSpPr>
          <p:grpSpPr bwMode="auto">
            <a:xfrm>
              <a:off x="434" y="1240"/>
              <a:ext cx="1286" cy="240"/>
              <a:chOff x="130" y="2871"/>
              <a:chExt cx="1286" cy="240"/>
            </a:xfrm>
          </p:grpSpPr>
          <p:sp>
            <p:nvSpPr>
              <p:cNvPr id="115" name="Oval 61"/>
              <p:cNvSpPr>
                <a:spLocks noChangeArrowheads="1"/>
              </p:cNvSpPr>
              <p:nvPr/>
            </p:nvSpPr>
            <p:spPr bwMode="auto">
              <a:xfrm>
                <a:off x="1176" y="287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Text Box 62"/>
              <p:cNvSpPr txBox="1">
                <a:spLocks noChangeArrowheads="1"/>
              </p:cNvSpPr>
              <p:nvPr/>
            </p:nvSpPr>
            <p:spPr bwMode="auto">
              <a:xfrm>
                <a:off x="130" y="2874"/>
                <a:ext cx="7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117" name="Line 63"/>
              <p:cNvSpPr>
                <a:spLocks noChangeShapeType="1"/>
              </p:cNvSpPr>
              <p:nvPr/>
            </p:nvSpPr>
            <p:spPr bwMode="auto">
              <a:xfrm>
                <a:off x="856" y="2992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20" name="Rectangle 66"/>
          <p:cNvSpPr>
            <a:spLocks noChangeArrowheads="1"/>
          </p:cNvSpPr>
          <p:nvPr/>
        </p:nvSpPr>
        <p:spPr bwMode="auto">
          <a:xfrm>
            <a:off x="200025" y="1639888"/>
            <a:ext cx="867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Apply the following rules to obtain a finite automaton after erasing any </a:t>
            </a: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n-US" sz="1800">
                <a:latin typeface="Arial" panose="020B0604020202020204" pitchFamily="34" charset="0"/>
              </a:rPr>
              <a:t>-edges.</a:t>
            </a:r>
          </a:p>
        </p:txBody>
      </p:sp>
      <p:grpSp>
        <p:nvGrpSpPr>
          <p:cNvPr id="121" name="Group 172"/>
          <p:cNvGrpSpPr>
            <a:grpSpLocks/>
          </p:cNvGrpSpPr>
          <p:nvPr/>
        </p:nvGrpSpPr>
        <p:grpSpPr bwMode="auto">
          <a:xfrm>
            <a:off x="1216025" y="2005013"/>
            <a:ext cx="5924550" cy="917575"/>
            <a:chOff x="766" y="1263"/>
            <a:chExt cx="3732" cy="578"/>
          </a:xfrm>
        </p:grpSpPr>
        <p:grpSp>
          <p:nvGrpSpPr>
            <p:cNvPr id="122" name="Group 126"/>
            <p:cNvGrpSpPr>
              <a:grpSpLocks/>
            </p:cNvGrpSpPr>
            <p:nvPr/>
          </p:nvGrpSpPr>
          <p:grpSpPr bwMode="auto">
            <a:xfrm>
              <a:off x="766" y="1367"/>
              <a:ext cx="1226" cy="328"/>
              <a:chOff x="876" y="1703"/>
              <a:chExt cx="1226" cy="328"/>
            </a:xfrm>
          </p:grpSpPr>
          <p:sp>
            <p:nvSpPr>
              <p:cNvPr id="133" name="Oval 69"/>
              <p:cNvSpPr>
                <a:spLocks noChangeArrowheads="1"/>
              </p:cNvSpPr>
              <p:nvPr/>
            </p:nvSpPr>
            <p:spPr bwMode="auto">
              <a:xfrm>
                <a:off x="1862" y="179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Text Box 71"/>
              <p:cNvSpPr txBox="1">
                <a:spLocks noChangeArrowheads="1"/>
              </p:cNvSpPr>
              <p:nvPr/>
            </p:nvSpPr>
            <p:spPr bwMode="auto">
              <a:xfrm>
                <a:off x="1262" y="1703"/>
                <a:ext cx="4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</a:t>
                </a:r>
                <a:r>
                  <a:rPr lang="en-US" sz="1800">
                    <a:latin typeface="Arial" panose="020B0604020202020204" pitchFamily="34" charset="0"/>
                  </a:rPr>
                  <a:t> + </a:t>
                </a:r>
                <a:r>
                  <a:rPr lang="en-US" sz="1800" i="1">
                    <a:latin typeface="Arial" panose="020B0604020202020204" pitchFamily="34" charset="0"/>
                  </a:rPr>
                  <a:t>S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72"/>
              <p:cNvSpPr>
                <a:spLocks noChangeShapeType="1"/>
              </p:cNvSpPr>
              <p:nvPr/>
            </p:nvSpPr>
            <p:spPr bwMode="auto">
              <a:xfrm>
                <a:off x="1118" y="1913"/>
                <a:ext cx="7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6" name="Oval 74"/>
              <p:cNvSpPr>
                <a:spLocks noChangeArrowheads="1"/>
              </p:cNvSpPr>
              <p:nvPr/>
            </p:nvSpPr>
            <p:spPr bwMode="auto">
              <a:xfrm>
                <a:off x="876" y="17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Text Box 77"/>
              <p:cNvSpPr txBox="1">
                <a:spLocks noChangeArrowheads="1"/>
              </p:cNvSpPr>
              <p:nvPr/>
            </p:nvSpPr>
            <p:spPr bwMode="auto">
              <a:xfrm>
                <a:off x="918" y="1789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Text Box 78"/>
              <p:cNvSpPr txBox="1">
                <a:spLocks noChangeArrowheads="1"/>
              </p:cNvSpPr>
              <p:nvPr/>
            </p:nvSpPr>
            <p:spPr bwMode="auto">
              <a:xfrm>
                <a:off x="1902" y="1793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3272" y="1263"/>
              <a:ext cx="1226" cy="578"/>
              <a:chOff x="3160" y="1623"/>
              <a:chExt cx="1226" cy="578"/>
            </a:xfrm>
          </p:grpSpPr>
          <p:sp>
            <p:nvSpPr>
              <p:cNvPr id="125" name="Arc 88"/>
              <p:cNvSpPr>
                <a:spLocks/>
              </p:cNvSpPr>
              <p:nvPr/>
            </p:nvSpPr>
            <p:spPr bwMode="auto">
              <a:xfrm>
                <a:off x="3380" y="1817"/>
                <a:ext cx="789" cy="384"/>
              </a:xfrm>
              <a:custGeom>
                <a:avLst/>
                <a:gdLst>
                  <a:gd name="T0" fmla="*/ 0 w 24887"/>
                  <a:gd name="T1" fmla="*/ 0 h 21600"/>
                  <a:gd name="T2" fmla="*/ 1 w 24887"/>
                  <a:gd name="T3" fmla="*/ 0 h 21600"/>
                  <a:gd name="T4" fmla="*/ 0 w 2488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887" h="21600" fill="none" extrusionOk="0">
                    <a:moveTo>
                      <a:pt x="-1" y="4089"/>
                    </a:moveTo>
                    <a:cubicBezTo>
                      <a:pt x="3680" y="1431"/>
                      <a:pt x="8106" y="0"/>
                      <a:pt x="12647" y="0"/>
                    </a:cubicBezTo>
                    <a:cubicBezTo>
                      <a:pt x="17017" y="0"/>
                      <a:pt x="21285" y="1326"/>
                      <a:pt x="24887" y="3802"/>
                    </a:cubicBezTo>
                  </a:path>
                  <a:path w="24887" h="21600" stroke="0" extrusionOk="0">
                    <a:moveTo>
                      <a:pt x="-1" y="4089"/>
                    </a:moveTo>
                    <a:cubicBezTo>
                      <a:pt x="3680" y="1431"/>
                      <a:pt x="8106" y="0"/>
                      <a:pt x="12647" y="0"/>
                    </a:cubicBezTo>
                    <a:cubicBezTo>
                      <a:pt x="17017" y="0"/>
                      <a:pt x="21285" y="1326"/>
                      <a:pt x="24887" y="3802"/>
                    </a:cubicBezTo>
                    <a:lnTo>
                      <a:pt x="12647" y="21600"/>
                    </a:lnTo>
                    <a:lnTo>
                      <a:pt x="-1" y="408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6" name="Oval 80"/>
              <p:cNvSpPr>
                <a:spLocks noChangeArrowheads="1"/>
              </p:cNvSpPr>
              <p:nvPr/>
            </p:nvSpPr>
            <p:spPr bwMode="auto">
              <a:xfrm>
                <a:off x="4146" y="1839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Text Box 82"/>
              <p:cNvSpPr txBox="1">
                <a:spLocks noChangeArrowheads="1"/>
              </p:cNvSpPr>
              <p:nvPr/>
            </p:nvSpPr>
            <p:spPr bwMode="auto">
              <a:xfrm>
                <a:off x="3684" y="1623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Oval 84"/>
              <p:cNvSpPr>
                <a:spLocks noChangeArrowheads="1"/>
              </p:cNvSpPr>
              <p:nvPr/>
            </p:nvSpPr>
            <p:spPr bwMode="auto">
              <a:xfrm>
                <a:off x="3160" y="18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Text Box 85"/>
              <p:cNvSpPr txBox="1">
                <a:spLocks noChangeArrowheads="1"/>
              </p:cNvSpPr>
              <p:nvPr/>
            </p:nvSpPr>
            <p:spPr bwMode="auto">
              <a:xfrm>
                <a:off x="3202" y="1837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Text Box 86"/>
              <p:cNvSpPr txBox="1">
                <a:spLocks noChangeArrowheads="1"/>
              </p:cNvSpPr>
              <p:nvPr/>
            </p:nvSpPr>
            <p:spPr bwMode="auto">
              <a:xfrm>
                <a:off x="4186" y="1841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Arc 89"/>
              <p:cNvSpPr>
                <a:spLocks/>
              </p:cNvSpPr>
              <p:nvPr/>
            </p:nvSpPr>
            <p:spPr bwMode="auto">
              <a:xfrm flipV="1">
                <a:off x="3384" y="1708"/>
                <a:ext cx="782" cy="384"/>
              </a:xfrm>
              <a:custGeom>
                <a:avLst/>
                <a:gdLst>
                  <a:gd name="T0" fmla="*/ 0 w 24672"/>
                  <a:gd name="T1" fmla="*/ 0 h 21600"/>
                  <a:gd name="T2" fmla="*/ 1 w 24672"/>
                  <a:gd name="T3" fmla="*/ 0 h 21600"/>
                  <a:gd name="T4" fmla="*/ 0 w 2467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672" h="21600" fill="none" extrusionOk="0">
                    <a:moveTo>
                      <a:pt x="-1" y="4089"/>
                    </a:moveTo>
                    <a:cubicBezTo>
                      <a:pt x="3680" y="1431"/>
                      <a:pt x="8106" y="0"/>
                      <a:pt x="12647" y="0"/>
                    </a:cubicBezTo>
                    <a:cubicBezTo>
                      <a:pt x="16929" y="0"/>
                      <a:pt x="21115" y="1272"/>
                      <a:pt x="24672" y="3657"/>
                    </a:cubicBezTo>
                  </a:path>
                  <a:path w="24672" h="21600" stroke="0" extrusionOk="0">
                    <a:moveTo>
                      <a:pt x="-1" y="4089"/>
                    </a:moveTo>
                    <a:cubicBezTo>
                      <a:pt x="3680" y="1431"/>
                      <a:pt x="8106" y="0"/>
                      <a:pt x="12647" y="0"/>
                    </a:cubicBezTo>
                    <a:cubicBezTo>
                      <a:pt x="16929" y="0"/>
                      <a:pt x="21115" y="1272"/>
                      <a:pt x="24672" y="3657"/>
                    </a:cubicBezTo>
                    <a:lnTo>
                      <a:pt x="12647" y="21600"/>
                    </a:lnTo>
                    <a:lnTo>
                      <a:pt x="-1" y="408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2" name="Text Box 90"/>
              <p:cNvSpPr txBox="1">
                <a:spLocks noChangeArrowheads="1"/>
              </p:cNvSpPr>
              <p:nvPr/>
            </p:nvSpPr>
            <p:spPr bwMode="auto">
              <a:xfrm>
                <a:off x="3686" y="1897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S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4" name="Rectangle 133"/>
            <p:cNvSpPr>
              <a:spLocks noChangeArrowheads="1"/>
            </p:cNvSpPr>
            <p:nvPr/>
          </p:nvSpPr>
          <p:spPr bwMode="auto">
            <a:xfrm>
              <a:off x="2198" y="1465"/>
              <a:ext cx="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transforms to</a:t>
              </a:r>
            </a:p>
          </p:txBody>
        </p:sp>
      </p:grpSp>
      <p:grpSp>
        <p:nvGrpSpPr>
          <p:cNvPr id="139" name="Group 173"/>
          <p:cNvGrpSpPr>
            <a:grpSpLocks/>
          </p:cNvGrpSpPr>
          <p:nvPr/>
        </p:nvGrpSpPr>
        <p:grpSpPr bwMode="auto">
          <a:xfrm>
            <a:off x="1216025" y="2960688"/>
            <a:ext cx="6832600" cy="573087"/>
            <a:chOff x="766" y="1865"/>
            <a:chExt cx="4304" cy="361"/>
          </a:xfrm>
        </p:grpSpPr>
        <p:grpSp>
          <p:nvGrpSpPr>
            <p:cNvPr id="140" name="Group 129"/>
            <p:cNvGrpSpPr>
              <a:grpSpLocks/>
            </p:cNvGrpSpPr>
            <p:nvPr/>
          </p:nvGrpSpPr>
          <p:grpSpPr bwMode="auto">
            <a:xfrm>
              <a:off x="766" y="1865"/>
              <a:ext cx="1226" cy="328"/>
              <a:chOff x="872" y="2233"/>
              <a:chExt cx="1226" cy="328"/>
            </a:xfrm>
          </p:grpSpPr>
          <p:sp>
            <p:nvSpPr>
              <p:cNvPr id="152" name="Oval 91"/>
              <p:cNvSpPr>
                <a:spLocks noChangeArrowheads="1"/>
              </p:cNvSpPr>
              <p:nvPr/>
            </p:nvSpPr>
            <p:spPr bwMode="auto">
              <a:xfrm>
                <a:off x="1858" y="232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Text Box 92"/>
              <p:cNvSpPr txBox="1">
                <a:spLocks noChangeArrowheads="1"/>
              </p:cNvSpPr>
              <p:nvPr/>
            </p:nvSpPr>
            <p:spPr bwMode="auto">
              <a:xfrm>
                <a:off x="1328" y="2233"/>
                <a:ext cx="2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RS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Line 93"/>
              <p:cNvSpPr>
                <a:spLocks noChangeShapeType="1"/>
              </p:cNvSpPr>
              <p:nvPr/>
            </p:nvSpPr>
            <p:spPr bwMode="auto">
              <a:xfrm>
                <a:off x="1114" y="2443"/>
                <a:ext cx="7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5" name="Oval 94"/>
              <p:cNvSpPr>
                <a:spLocks noChangeArrowheads="1"/>
              </p:cNvSpPr>
              <p:nvPr/>
            </p:nvSpPr>
            <p:spPr bwMode="auto">
              <a:xfrm>
                <a:off x="872" y="231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Text Box 95"/>
              <p:cNvSpPr txBox="1">
                <a:spLocks noChangeArrowheads="1"/>
              </p:cNvSpPr>
              <p:nvPr/>
            </p:nvSpPr>
            <p:spPr bwMode="auto">
              <a:xfrm>
                <a:off x="914" y="2319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Text Box 96"/>
              <p:cNvSpPr txBox="1">
                <a:spLocks noChangeArrowheads="1"/>
              </p:cNvSpPr>
              <p:nvPr/>
            </p:nvSpPr>
            <p:spPr bwMode="auto">
              <a:xfrm>
                <a:off x="1898" y="2323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1" name="Group 131"/>
            <p:cNvGrpSpPr>
              <a:grpSpLocks/>
            </p:cNvGrpSpPr>
            <p:nvPr/>
          </p:nvGrpSpPr>
          <p:grpSpPr bwMode="auto">
            <a:xfrm>
              <a:off x="3272" y="1913"/>
              <a:ext cx="1798" cy="313"/>
              <a:chOff x="2634" y="2265"/>
              <a:chExt cx="1798" cy="313"/>
            </a:xfrm>
          </p:grpSpPr>
          <p:sp>
            <p:nvSpPr>
              <p:cNvPr id="143" name="Oval 97"/>
              <p:cNvSpPr>
                <a:spLocks noChangeArrowheads="1"/>
              </p:cNvSpPr>
              <p:nvPr/>
            </p:nvSpPr>
            <p:spPr bwMode="auto">
              <a:xfrm>
                <a:off x="4192" y="2333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Oval 100"/>
              <p:cNvSpPr>
                <a:spLocks noChangeArrowheads="1"/>
              </p:cNvSpPr>
              <p:nvPr/>
            </p:nvSpPr>
            <p:spPr bwMode="auto">
              <a:xfrm>
                <a:off x="2634" y="233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Text Box 101"/>
              <p:cNvSpPr txBox="1">
                <a:spLocks noChangeArrowheads="1"/>
              </p:cNvSpPr>
              <p:nvPr/>
            </p:nvSpPr>
            <p:spPr bwMode="auto">
              <a:xfrm>
                <a:off x="2676" y="2335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Text Box 102"/>
              <p:cNvSpPr txBox="1">
                <a:spLocks noChangeArrowheads="1"/>
              </p:cNvSpPr>
              <p:nvPr/>
            </p:nvSpPr>
            <p:spPr bwMode="auto">
              <a:xfrm>
                <a:off x="4232" y="2335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Line 103"/>
              <p:cNvSpPr>
                <a:spLocks noChangeShapeType="1"/>
              </p:cNvSpPr>
              <p:nvPr/>
            </p:nvSpPr>
            <p:spPr bwMode="auto">
              <a:xfrm>
                <a:off x="3656" y="2455"/>
                <a:ext cx="5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" name="Oval 104"/>
              <p:cNvSpPr>
                <a:spLocks noChangeArrowheads="1"/>
              </p:cNvSpPr>
              <p:nvPr/>
            </p:nvSpPr>
            <p:spPr bwMode="auto">
              <a:xfrm>
                <a:off x="3416" y="233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Text Box 105"/>
              <p:cNvSpPr txBox="1">
                <a:spLocks noChangeArrowheads="1"/>
              </p:cNvSpPr>
              <p:nvPr/>
            </p:nvSpPr>
            <p:spPr bwMode="auto">
              <a:xfrm>
                <a:off x="2992" y="2265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Text Box 106"/>
              <p:cNvSpPr txBox="1">
                <a:spLocks noChangeArrowheads="1"/>
              </p:cNvSpPr>
              <p:nvPr/>
            </p:nvSpPr>
            <p:spPr bwMode="auto">
              <a:xfrm>
                <a:off x="3810" y="2269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S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Line 107"/>
              <p:cNvSpPr>
                <a:spLocks noChangeShapeType="1"/>
              </p:cNvSpPr>
              <p:nvPr/>
            </p:nvSpPr>
            <p:spPr bwMode="auto">
              <a:xfrm>
                <a:off x="2874" y="2457"/>
                <a:ext cx="5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42" name="Rectangle 134"/>
            <p:cNvSpPr>
              <a:spLocks noChangeArrowheads="1"/>
            </p:cNvSpPr>
            <p:nvPr/>
          </p:nvSpPr>
          <p:spPr bwMode="auto">
            <a:xfrm>
              <a:off x="2198" y="1977"/>
              <a:ext cx="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transforms to</a:t>
              </a:r>
            </a:p>
          </p:txBody>
        </p:sp>
      </p:grpSp>
      <p:grpSp>
        <p:nvGrpSpPr>
          <p:cNvPr id="158" name="Group 174"/>
          <p:cNvGrpSpPr>
            <a:grpSpLocks/>
          </p:cNvGrpSpPr>
          <p:nvPr/>
        </p:nvGrpSpPr>
        <p:grpSpPr bwMode="auto">
          <a:xfrm>
            <a:off x="1216025" y="3633788"/>
            <a:ext cx="6832600" cy="1114425"/>
            <a:chOff x="766" y="2289"/>
            <a:chExt cx="4304" cy="702"/>
          </a:xfrm>
        </p:grpSpPr>
        <p:grpSp>
          <p:nvGrpSpPr>
            <p:cNvPr id="159" name="Group 130"/>
            <p:cNvGrpSpPr>
              <a:grpSpLocks/>
            </p:cNvGrpSpPr>
            <p:nvPr/>
          </p:nvGrpSpPr>
          <p:grpSpPr bwMode="auto">
            <a:xfrm>
              <a:off x="766" y="2453"/>
              <a:ext cx="1226" cy="328"/>
              <a:chOff x="862" y="2797"/>
              <a:chExt cx="1226" cy="328"/>
            </a:xfrm>
          </p:grpSpPr>
          <p:sp>
            <p:nvSpPr>
              <p:cNvPr id="173" name="Oval 108"/>
              <p:cNvSpPr>
                <a:spLocks noChangeArrowheads="1"/>
              </p:cNvSpPr>
              <p:nvPr/>
            </p:nvSpPr>
            <p:spPr bwMode="auto">
              <a:xfrm>
                <a:off x="1848" y="2885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Text Box 109"/>
              <p:cNvSpPr txBox="1">
                <a:spLocks noChangeArrowheads="1"/>
              </p:cNvSpPr>
              <p:nvPr/>
            </p:nvSpPr>
            <p:spPr bwMode="auto">
              <a:xfrm>
                <a:off x="1318" y="2797"/>
                <a:ext cx="2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</a:t>
                </a:r>
                <a:r>
                  <a:rPr lang="en-US" sz="1800">
                    <a:latin typeface="Arial" panose="020B0604020202020204" pitchFamily="34" charset="0"/>
                  </a:rPr>
                  <a:t>*</a:t>
                </a:r>
              </a:p>
            </p:txBody>
          </p:sp>
          <p:sp>
            <p:nvSpPr>
              <p:cNvPr id="175" name="Line 110"/>
              <p:cNvSpPr>
                <a:spLocks noChangeShapeType="1"/>
              </p:cNvSpPr>
              <p:nvPr/>
            </p:nvSpPr>
            <p:spPr bwMode="auto">
              <a:xfrm>
                <a:off x="1104" y="3007"/>
                <a:ext cx="7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6" name="Oval 111"/>
              <p:cNvSpPr>
                <a:spLocks noChangeArrowheads="1"/>
              </p:cNvSpPr>
              <p:nvPr/>
            </p:nvSpPr>
            <p:spPr bwMode="auto">
              <a:xfrm>
                <a:off x="862" y="288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Text Box 112"/>
              <p:cNvSpPr txBox="1">
                <a:spLocks noChangeArrowheads="1"/>
              </p:cNvSpPr>
              <p:nvPr/>
            </p:nvSpPr>
            <p:spPr bwMode="auto">
              <a:xfrm>
                <a:off x="904" y="2883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Text Box 113"/>
              <p:cNvSpPr txBox="1">
                <a:spLocks noChangeArrowheads="1"/>
              </p:cNvSpPr>
              <p:nvPr/>
            </p:nvSpPr>
            <p:spPr bwMode="auto">
              <a:xfrm>
                <a:off x="1888" y="2887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0" name="Group 132"/>
            <p:cNvGrpSpPr>
              <a:grpSpLocks/>
            </p:cNvGrpSpPr>
            <p:nvPr/>
          </p:nvGrpSpPr>
          <p:grpSpPr bwMode="auto">
            <a:xfrm>
              <a:off x="3272" y="2289"/>
              <a:ext cx="1798" cy="702"/>
              <a:chOff x="2624" y="2689"/>
              <a:chExt cx="1798" cy="702"/>
            </a:xfrm>
          </p:grpSpPr>
          <p:sp>
            <p:nvSpPr>
              <p:cNvPr id="162" name="Oval 114"/>
              <p:cNvSpPr>
                <a:spLocks noChangeArrowheads="1"/>
              </p:cNvSpPr>
              <p:nvPr/>
            </p:nvSpPr>
            <p:spPr bwMode="auto">
              <a:xfrm>
                <a:off x="4182" y="2965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Oval 115"/>
              <p:cNvSpPr>
                <a:spLocks noChangeArrowheads="1"/>
              </p:cNvSpPr>
              <p:nvPr/>
            </p:nvSpPr>
            <p:spPr bwMode="auto">
              <a:xfrm>
                <a:off x="2624" y="296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Text Box 116"/>
              <p:cNvSpPr txBox="1">
                <a:spLocks noChangeArrowheads="1"/>
              </p:cNvSpPr>
              <p:nvPr/>
            </p:nvSpPr>
            <p:spPr bwMode="auto">
              <a:xfrm>
                <a:off x="2666" y="2967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i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Text Box 117"/>
              <p:cNvSpPr txBox="1">
                <a:spLocks noChangeArrowheads="1"/>
              </p:cNvSpPr>
              <p:nvPr/>
            </p:nvSpPr>
            <p:spPr bwMode="auto">
              <a:xfrm>
                <a:off x="4222" y="2967"/>
                <a:ext cx="1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j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18"/>
              <p:cNvSpPr>
                <a:spLocks noChangeShapeType="1"/>
              </p:cNvSpPr>
              <p:nvPr/>
            </p:nvSpPr>
            <p:spPr bwMode="auto">
              <a:xfrm>
                <a:off x="3646" y="3087"/>
                <a:ext cx="5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7" name="Oval 119"/>
              <p:cNvSpPr>
                <a:spLocks noChangeArrowheads="1"/>
              </p:cNvSpPr>
              <p:nvPr/>
            </p:nvSpPr>
            <p:spPr bwMode="auto">
              <a:xfrm>
                <a:off x="3406" y="297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Text Box 120"/>
              <p:cNvSpPr txBox="1">
                <a:spLocks noChangeArrowheads="1"/>
              </p:cNvSpPr>
              <p:nvPr/>
            </p:nvSpPr>
            <p:spPr bwMode="auto">
              <a:xfrm>
                <a:off x="2982" y="2897"/>
                <a:ext cx="198" cy="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sz="1800">
                    <a:latin typeface="Arial" panose="020B0604020202020204" pitchFamily="34" charset="0"/>
                  </a:rPr>
                  <a:t>ɛ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Text Box 121"/>
              <p:cNvSpPr txBox="1">
                <a:spLocks noChangeArrowheads="1"/>
              </p:cNvSpPr>
              <p:nvPr/>
            </p:nvSpPr>
            <p:spPr bwMode="auto">
              <a:xfrm>
                <a:off x="3800" y="2901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>
                  <a:latin typeface="Symbol" panose="05050102010706020507" pitchFamily="18" charset="2"/>
                </a:endParaRPr>
              </a:p>
            </p:txBody>
          </p:sp>
          <p:sp>
            <p:nvSpPr>
              <p:cNvPr id="170" name="Line 122"/>
              <p:cNvSpPr>
                <a:spLocks noChangeShapeType="1"/>
              </p:cNvSpPr>
              <p:nvPr/>
            </p:nvSpPr>
            <p:spPr bwMode="auto">
              <a:xfrm>
                <a:off x="2864" y="3089"/>
                <a:ext cx="540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1" name="Arc 124"/>
              <p:cNvSpPr>
                <a:spLocks/>
              </p:cNvSpPr>
              <p:nvPr/>
            </p:nvSpPr>
            <p:spPr bwMode="auto">
              <a:xfrm flipV="1">
                <a:off x="3439" y="2794"/>
                <a:ext cx="260" cy="243"/>
              </a:xfrm>
              <a:custGeom>
                <a:avLst/>
                <a:gdLst>
                  <a:gd name="T0" fmla="*/ 0 w 43200"/>
                  <a:gd name="T1" fmla="*/ 0 h 40407"/>
                  <a:gd name="T2" fmla="*/ 0 w 43200"/>
                  <a:gd name="T3" fmla="*/ 0 h 40407"/>
                  <a:gd name="T4" fmla="*/ 0 w 43200"/>
                  <a:gd name="T5" fmla="*/ 0 h 4040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0407" fill="none" extrusionOk="0">
                    <a:moveTo>
                      <a:pt x="32222" y="-1"/>
                    </a:moveTo>
                    <a:cubicBezTo>
                      <a:pt x="39005" y="3830"/>
                      <a:pt x="43200" y="11016"/>
                      <a:pt x="43200" y="18807"/>
                    </a:cubicBezTo>
                    <a:cubicBezTo>
                      <a:pt x="43200" y="30736"/>
                      <a:pt x="33529" y="40407"/>
                      <a:pt x="21600" y="40407"/>
                    </a:cubicBezTo>
                    <a:cubicBezTo>
                      <a:pt x="9670" y="40407"/>
                      <a:pt x="0" y="30736"/>
                      <a:pt x="0" y="18807"/>
                    </a:cubicBezTo>
                    <a:cubicBezTo>
                      <a:pt x="0" y="14939"/>
                      <a:pt x="1038" y="11142"/>
                      <a:pt x="3007" y="7812"/>
                    </a:cubicBezTo>
                  </a:path>
                  <a:path w="43200" h="40407" stroke="0" extrusionOk="0">
                    <a:moveTo>
                      <a:pt x="32222" y="-1"/>
                    </a:moveTo>
                    <a:cubicBezTo>
                      <a:pt x="39005" y="3830"/>
                      <a:pt x="43200" y="11016"/>
                      <a:pt x="43200" y="18807"/>
                    </a:cubicBezTo>
                    <a:cubicBezTo>
                      <a:pt x="43200" y="30736"/>
                      <a:pt x="33529" y="40407"/>
                      <a:pt x="21600" y="40407"/>
                    </a:cubicBezTo>
                    <a:cubicBezTo>
                      <a:pt x="9670" y="40407"/>
                      <a:pt x="0" y="30736"/>
                      <a:pt x="0" y="18807"/>
                    </a:cubicBezTo>
                    <a:cubicBezTo>
                      <a:pt x="0" y="14939"/>
                      <a:pt x="1038" y="11142"/>
                      <a:pt x="3007" y="7812"/>
                    </a:cubicBezTo>
                    <a:lnTo>
                      <a:pt x="21600" y="18807"/>
                    </a:lnTo>
                    <a:lnTo>
                      <a:pt x="32222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2" name="Text Box 125"/>
              <p:cNvSpPr txBox="1">
                <a:spLocks noChangeArrowheads="1"/>
              </p:cNvSpPr>
              <p:nvPr/>
            </p:nvSpPr>
            <p:spPr bwMode="auto">
              <a:xfrm>
                <a:off x="3672" y="2689"/>
                <a:ext cx="1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R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1" name="Rectangle 135"/>
            <p:cNvSpPr>
              <a:spLocks noChangeArrowheads="1"/>
            </p:cNvSpPr>
            <p:nvPr/>
          </p:nvSpPr>
          <p:spPr bwMode="auto">
            <a:xfrm>
              <a:off x="2198" y="2561"/>
              <a:ext cx="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" panose="020B0604020202020204" pitchFamily="34" charset="0"/>
                </a:rPr>
                <a:t>transforms to</a:t>
              </a:r>
            </a:p>
          </p:txBody>
        </p:sp>
      </p:grpSp>
      <p:sp>
        <p:nvSpPr>
          <p:cNvPr id="179" name="Rectangle 136"/>
          <p:cNvSpPr>
            <a:spLocks noChangeArrowheads="1"/>
          </p:cNvSpPr>
          <p:nvPr/>
        </p:nvSpPr>
        <p:spPr bwMode="auto">
          <a:xfrm>
            <a:off x="200025" y="4697413"/>
            <a:ext cx="8574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>
                <a:latin typeface="Arial" panose="020B0604020202020204" pitchFamily="34" charset="0"/>
              </a:rPr>
              <a:t>Quiz.</a:t>
            </a:r>
            <a:r>
              <a:rPr lang="en-US" sz="1800">
                <a:latin typeface="Arial" panose="020B0604020202020204" pitchFamily="34" charset="0"/>
              </a:rPr>
              <a:t> Use the algorithm to construct a finite automaton for (</a:t>
            </a:r>
            <a:r>
              <a:rPr lang="en-US" sz="1800" i="1">
                <a:latin typeface="Arial" panose="020B0604020202020204" pitchFamily="34" charset="0"/>
              </a:rPr>
              <a:t>ab</a:t>
            </a:r>
            <a:r>
              <a:rPr lang="en-US" sz="1800">
                <a:latin typeface="Arial" panose="020B0604020202020204" pitchFamily="34" charset="0"/>
              </a:rPr>
              <a:t>)</a:t>
            </a:r>
            <a:r>
              <a:rPr lang="en-US" sz="1800" i="1">
                <a:latin typeface="Arial" panose="020B0604020202020204" pitchFamily="34" charset="0"/>
              </a:rPr>
              <a:t>* </a:t>
            </a:r>
            <a:r>
              <a:rPr lang="en-US" sz="1800">
                <a:latin typeface="Arial" panose="020B0604020202020204" pitchFamily="34" charset="0"/>
              </a:rPr>
              <a:t>+ </a:t>
            </a:r>
            <a:r>
              <a:rPr lang="en-US" sz="1800" i="1">
                <a:latin typeface="Arial" panose="020B0604020202020204" pitchFamily="34" charset="0"/>
              </a:rPr>
              <a:t>ba</a:t>
            </a:r>
            <a:r>
              <a:rPr lang="en-US" sz="1800">
                <a:latin typeface="Arial" panose="020B0604020202020204" pitchFamily="34" charset="0"/>
              </a:rPr>
              <a:t>. </a:t>
            </a:r>
          </a:p>
        </p:txBody>
      </p:sp>
      <p:grpSp>
        <p:nvGrpSpPr>
          <p:cNvPr id="180" name="Group 175"/>
          <p:cNvGrpSpPr>
            <a:grpSpLocks/>
          </p:cNvGrpSpPr>
          <p:nvPr/>
        </p:nvGrpSpPr>
        <p:grpSpPr bwMode="auto">
          <a:xfrm>
            <a:off x="225425" y="5130800"/>
            <a:ext cx="6026150" cy="1543050"/>
            <a:chOff x="142" y="3232"/>
            <a:chExt cx="3796" cy="972"/>
          </a:xfrm>
        </p:grpSpPr>
        <p:grpSp>
          <p:nvGrpSpPr>
            <p:cNvPr id="181" name="Group 170"/>
            <p:cNvGrpSpPr>
              <a:grpSpLocks/>
            </p:cNvGrpSpPr>
            <p:nvPr/>
          </p:nvGrpSpPr>
          <p:grpSpPr bwMode="auto">
            <a:xfrm>
              <a:off x="806" y="3232"/>
              <a:ext cx="3132" cy="972"/>
              <a:chOff x="774" y="3248"/>
              <a:chExt cx="3132" cy="972"/>
            </a:xfrm>
          </p:grpSpPr>
          <p:sp>
            <p:nvSpPr>
              <p:cNvPr id="183" name="Oval 157"/>
              <p:cNvSpPr>
                <a:spLocks noChangeArrowheads="1"/>
              </p:cNvSpPr>
              <p:nvPr/>
            </p:nvSpPr>
            <p:spPr bwMode="auto">
              <a:xfrm>
                <a:off x="2624" y="39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84" name="Group 138"/>
              <p:cNvGrpSpPr>
                <a:grpSpLocks/>
              </p:cNvGrpSpPr>
              <p:nvPr/>
            </p:nvGrpSpPr>
            <p:grpSpPr bwMode="auto">
              <a:xfrm>
                <a:off x="3602" y="3551"/>
                <a:ext cx="304" cy="308"/>
                <a:chOff x="1680" y="2016"/>
                <a:chExt cx="304" cy="308"/>
              </a:xfrm>
            </p:grpSpPr>
            <p:sp>
              <p:nvSpPr>
                <p:cNvPr id="200" name="Oval 139"/>
                <p:cNvSpPr>
                  <a:spLocks noChangeArrowheads="1"/>
                </p:cNvSpPr>
                <p:nvPr/>
              </p:nvSpPr>
              <p:spPr bwMode="auto">
                <a:xfrm>
                  <a:off x="1712" y="205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1" name="Oval 140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304" cy="3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5" name="Oval 144"/>
              <p:cNvSpPr>
                <a:spLocks noChangeArrowheads="1"/>
              </p:cNvSpPr>
              <p:nvPr/>
            </p:nvSpPr>
            <p:spPr bwMode="auto">
              <a:xfrm>
                <a:off x="1646" y="3593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Text Box 145"/>
              <p:cNvSpPr txBox="1">
                <a:spLocks noChangeArrowheads="1"/>
              </p:cNvSpPr>
              <p:nvPr/>
            </p:nvSpPr>
            <p:spPr bwMode="auto">
              <a:xfrm>
                <a:off x="774" y="3595"/>
                <a:ext cx="5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latin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187" name="Line 146"/>
              <p:cNvSpPr>
                <a:spLocks noChangeShapeType="1"/>
              </p:cNvSpPr>
              <p:nvPr/>
            </p:nvSpPr>
            <p:spPr bwMode="auto">
              <a:xfrm>
                <a:off x="1324" y="3713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" name="Oval 150"/>
              <p:cNvSpPr>
                <a:spLocks noChangeArrowheads="1"/>
              </p:cNvSpPr>
              <p:nvPr/>
            </p:nvSpPr>
            <p:spPr bwMode="auto">
              <a:xfrm>
                <a:off x="2628" y="324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Line 151"/>
              <p:cNvSpPr>
                <a:spLocks noChangeShapeType="1"/>
              </p:cNvSpPr>
              <p:nvPr/>
            </p:nvSpPr>
            <p:spPr bwMode="auto">
              <a:xfrm flipV="1">
                <a:off x="1878" y="3402"/>
                <a:ext cx="752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0" name="Line 155"/>
              <p:cNvSpPr>
                <a:spLocks noChangeShapeType="1"/>
              </p:cNvSpPr>
              <p:nvPr/>
            </p:nvSpPr>
            <p:spPr bwMode="auto">
              <a:xfrm>
                <a:off x="2860" y="3402"/>
                <a:ext cx="756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1" name="Oval 156"/>
              <p:cNvSpPr>
                <a:spLocks noChangeArrowheads="1"/>
              </p:cNvSpPr>
              <p:nvPr/>
            </p:nvSpPr>
            <p:spPr bwMode="auto">
              <a:xfrm>
                <a:off x="2624" y="359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Line 158"/>
              <p:cNvSpPr>
                <a:spLocks noChangeShapeType="1"/>
              </p:cNvSpPr>
              <p:nvPr/>
            </p:nvSpPr>
            <p:spPr bwMode="auto">
              <a:xfrm flipV="1">
                <a:off x="1890" y="3712"/>
                <a:ext cx="734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3" name="Arc 160"/>
              <p:cNvSpPr>
                <a:spLocks/>
              </p:cNvSpPr>
              <p:nvPr/>
            </p:nvSpPr>
            <p:spPr bwMode="auto">
              <a:xfrm>
                <a:off x="2748" y="3767"/>
                <a:ext cx="232" cy="317"/>
              </a:xfrm>
              <a:custGeom>
                <a:avLst/>
                <a:gdLst>
                  <a:gd name="T0" fmla="*/ 0 w 21600"/>
                  <a:gd name="T1" fmla="*/ 0 h 37735"/>
                  <a:gd name="T2" fmla="*/ 0 w 21600"/>
                  <a:gd name="T3" fmla="*/ 0 h 37735"/>
                  <a:gd name="T4" fmla="*/ 0 w 21600"/>
                  <a:gd name="T5" fmla="*/ 0 h 377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7735" fill="none" extrusionOk="0">
                    <a:moveTo>
                      <a:pt x="10162" y="-1"/>
                    </a:moveTo>
                    <a:cubicBezTo>
                      <a:pt x="17202" y="3753"/>
                      <a:pt x="21600" y="11081"/>
                      <a:pt x="21600" y="19060"/>
                    </a:cubicBezTo>
                    <a:cubicBezTo>
                      <a:pt x="21600" y="26755"/>
                      <a:pt x="17505" y="33869"/>
                      <a:pt x="10852" y="37735"/>
                    </a:cubicBezTo>
                  </a:path>
                  <a:path w="21600" h="37735" stroke="0" extrusionOk="0">
                    <a:moveTo>
                      <a:pt x="10162" y="-1"/>
                    </a:moveTo>
                    <a:cubicBezTo>
                      <a:pt x="17202" y="3753"/>
                      <a:pt x="21600" y="11081"/>
                      <a:pt x="21600" y="19060"/>
                    </a:cubicBezTo>
                    <a:cubicBezTo>
                      <a:pt x="21600" y="26755"/>
                      <a:pt x="17505" y="33869"/>
                      <a:pt x="10852" y="37735"/>
                    </a:cubicBezTo>
                    <a:lnTo>
                      <a:pt x="0" y="19060"/>
                    </a:lnTo>
                    <a:lnTo>
                      <a:pt x="10162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" name="Arc 161"/>
              <p:cNvSpPr>
                <a:spLocks/>
              </p:cNvSpPr>
              <p:nvPr/>
            </p:nvSpPr>
            <p:spPr bwMode="auto">
              <a:xfrm flipH="1" flipV="1">
                <a:off x="2520" y="3792"/>
                <a:ext cx="232" cy="308"/>
              </a:xfrm>
              <a:custGeom>
                <a:avLst/>
                <a:gdLst>
                  <a:gd name="T0" fmla="*/ 0 w 21600"/>
                  <a:gd name="T1" fmla="*/ 0 h 36644"/>
                  <a:gd name="T2" fmla="*/ 0 w 21600"/>
                  <a:gd name="T3" fmla="*/ 0 h 36644"/>
                  <a:gd name="T4" fmla="*/ 0 w 21600"/>
                  <a:gd name="T5" fmla="*/ 0 h 366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6644" fill="none" extrusionOk="0">
                    <a:moveTo>
                      <a:pt x="11986" y="-1"/>
                    </a:moveTo>
                    <a:cubicBezTo>
                      <a:pt x="17992" y="4006"/>
                      <a:pt x="21600" y="10748"/>
                      <a:pt x="21600" y="17969"/>
                    </a:cubicBezTo>
                    <a:cubicBezTo>
                      <a:pt x="21600" y="25664"/>
                      <a:pt x="17505" y="32778"/>
                      <a:pt x="10852" y="36644"/>
                    </a:cubicBezTo>
                  </a:path>
                  <a:path w="21600" h="36644" stroke="0" extrusionOk="0">
                    <a:moveTo>
                      <a:pt x="11986" y="-1"/>
                    </a:moveTo>
                    <a:cubicBezTo>
                      <a:pt x="17992" y="4006"/>
                      <a:pt x="21600" y="10748"/>
                      <a:pt x="21600" y="17969"/>
                    </a:cubicBezTo>
                    <a:cubicBezTo>
                      <a:pt x="21600" y="25664"/>
                      <a:pt x="17505" y="32778"/>
                      <a:pt x="10852" y="36644"/>
                    </a:cubicBezTo>
                    <a:lnTo>
                      <a:pt x="0" y="17969"/>
                    </a:lnTo>
                    <a:lnTo>
                      <a:pt x="11986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" name="Line 162"/>
              <p:cNvSpPr>
                <a:spLocks noChangeShapeType="1"/>
              </p:cNvSpPr>
              <p:nvPr/>
            </p:nvSpPr>
            <p:spPr bwMode="auto">
              <a:xfrm flipV="1">
                <a:off x="2864" y="3708"/>
                <a:ext cx="734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6" name="Text Box 163"/>
              <p:cNvSpPr txBox="1">
                <a:spLocks noChangeArrowheads="1"/>
              </p:cNvSpPr>
              <p:nvPr/>
            </p:nvSpPr>
            <p:spPr bwMode="auto">
              <a:xfrm>
                <a:off x="3134" y="3317"/>
                <a:ext cx="1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7" name="Text Box 164"/>
              <p:cNvSpPr txBox="1">
                <a:spLocks noChangeArrowheads="1"/>
              </p:cNvSpPr>
              <p:nvPr/>
            </p:nvSpPr>
            <p:spPr bwMode="auto">
              <a:xfrm>
                <a:off x="2094" y="3357"/>
                <a:ext cx="1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98" name="Text Box 165"/>
              <p:cNvSpPr txBox="1">
                <a:spLocks noChangeArrowheads="1"/>
              </p:cNvSpPr>
              <p:nvPr/>
            </p:nvSpPr>
            <p:spPr bwMode="auto">
              <a:xfrm>
                <a:off x="2356" y="3837"/>
                <a:ext cx="1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99" name="Text Box 166"/>
              <p:cNvSpPr txBox="1">
                <a:spLocks noChangeArrowheads="1"/>
              </p:cNvSpPr>
              <p:nvPr/>
            </p:nvSpPr>
            <p:spPr bwMode="auto">
              <a:xfrm>
                <a:off x="2960" y="3811"/>
                <a:ext cx="1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sz="1800" i="1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182" name="Rectangle 171"/>
            <p:cNvSpPr>
              <a:spLocks noChangeArrowheads="1"/>
            </p:cNvSpPr>
            <p:nvPr/>
          </p:nvSpPr>
          <p:spPr bwMode="auto">
            <a:xfrm>
              <a:off x="142" y="3313"/>
              <a:ext cx="6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 i="1" dirty="0">
                  <a:latin typeface="Arial" panose="020B0604020202020204" pitchFamily="34" charset="0"/>
                </a:rPr>
                <a:t>Answer</a:t>
              </a:r>
              <a:r>
                <a:rPr lang="en-US" sz="1800" b="1" dirty="0">
                  <a:latin typeface="Arial" panose="020B0604020202020204" pitchFamily="34" charset="0"/>
                </a:rPr>
                <a:t>:</a:t>
              </a:r>
              <a:endParaRPr lang="en-US" sz="1800" b="1" i="1" dirty="0">
                <a:latin typeface="Arial" panose="020B0604020202020204" pitchFamily="34" charset="0"/>
              </a:endParaRPr>
            </a:p>
          </p:txBody>
        </p:sp>
      </p:grpSp>
      <p:sp>
        <p:nvSpPr>
          <p:cNvPr id="202" name="Text Box 46"/>
          <p:cNvSpPr txBox="1">
            <a:spLocks noChangeArrowheads="1"/>
          </p:cNvSpPr>
          <p:nvPr/>
        </p:nvSpPr>
        <p:spPr bwMode="auto">
          <a:xfrm>
            <a:off x="7088188" y="3833813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ɛ</a:t>
            </a:r>
          </a:p>
        </p:txBody>
      </p:sp>
      <p:sp>
        <p:nvSpPr>
          <p:cNvPr id="203" name="Text Box 46"/>
          <p:cNvSpPr txBox="1">
            <a:spLocks noChangeArrowheads="1"/>
          </p:cNvSpPr>
          <p:nvPr/>
        </p:nvSpPr>
        <p:spPr bwMode="auto">
          <a:xfrm>
            <a:off x="4908550" y="554672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ɛ</a:t>
            </a:r>
          </a:p>
        </p:txBody>
      </p:sp>
      <p:sp>
        <p:nvSpPr>
          <p:cNvPr id="204" name="Text Box 46"/>
          <p:cNvSpPr txBox="1">
            <a:spLocks noChangeArrowheads="1"/>
          </p:cNvSpPr>
          <p:nvPr/>
        </p:nvSpPr>
        <p:spPr bwMode="auto">
          <a:xfrm>
            <a:off x="3656013" y="5595938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ɛ</a:t>
            </a:r>
          </a:p>
        </p:txBody>
      </p:sp>
    </p:spTree>
    <p:extLst>
      <p:ext uri="{BB962C8B-B14F-4D97-AF65-F5344CB8AC3E}">
        <p14:creationId xmlns:p14="http://schemas.microsoft.com/office/powerpoint/2010/main" val="300891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84200105" presetClass="entr" presetSubtype="-120432176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84200105" presetClass="entr" presetSubtype="-120432176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84200105" presetClass="entr" presetSubtype="-120432176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84200105" presetClass="entr" presetSubtype="-120432176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  <p:bldP spid="51" grpId="0" autoUpdateAnimBg="0"/>
      <p:bldP spid="109" grpId="0" build="p" autoUpdateAnimBg="0"/>
      <p:bldP spid="120" grpId="0" autoUpdateAnimBg="0"/>
      <p:bldP spid="17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Example of NFA using Python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3248" y="661080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50" name="object 12"/>
          <p:cNvSpPr txBox="1"/>
          <p:nvPr/>
        </p:nvSpPr>
        <p:spPr>
          <a:xfrm>
            <a:off x="171709" y="735349"/>
            <a:ext cx="7338363" cy="5232202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algn="just" fontAlgn="base"/>
            <a:r>
              <a:rPr lang="en-IN" sz="2000" dirty="0"/>
              <a:t>from </a:t>
            </a:r>
            <a:r>
              <a:rPr lang="en-IN" sz="2000" dirty="0" err="1"/>
              <a:t>automata.fa.nfa</a:t>
            </a:r>
            <a:r>
              <a:rPr lang="en-IN" sz="2000" dirty="0"/>
              <a:t> import NFA</a:t>
            </a:r>
          </a:p>
          <a:p>
            <a:pPr algn="just" fontAlgn="base"/>
            <a:r>
              <a:rPr lang="en-IN" sz="2000" dirty="0"/>
              <a:t># NFA which matches strings beginning with 'a', ending with 'a', and containing</a:t>
            </a:r>
          </a:p>
          <a:p>
            <a:pPr algn="just" fontAlgn="base"/>
            <a:r>
              <a:rPr lang="en-IN" sz="2000" dirty="0"/>
              <a:t># no consecutive 'b's</a:t>
            </a:r>
          </a:p>
          <a:p>
            <a:pPr algn="just" fontAlgn="base"/>
            <a:r>
              <a:rPr lang="en-IN" sz="2000" dirty="0" err="1"/>
              <a:t>nfa</a:t>
            </a:r>
            <a:r>
              <a:rPr lang="en-IN" sz="2000" dirty="0"/>
              <a:t> = NFA(</a:t>
            </a:r>
          </a:p>
          <a:p>
            <a:pPr algn="just" fontAlgn="base"/>
            <a:r>
              <a:rPr lang="en-IN" sz="2000" dirty="0"/>
              <a:t>    states={'q0', 'q1', 'q2'},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input_symbols</a:t>
            </a:r>
            <a:r>
              <a:rPr lang="en-IN" sz="2000" dirty="0"/>
              <a:t>={'a', 'b'},</a:t>
            </a:r>
          </a:p>
          <a:p>
            <a:pPr algn="just" fontAlgn="base"/>
            <a:r>
              <a:rPr lang="en-IN" sz="2000" dirty="0"/>
              <a:t>    transitions={</a:t>
            </a:r>
          </a:p>
          <a:p>
            <a:pPr algn="just" fontAlgn="base"/>
            <a:r>
              <a:rPr lang="en-IN" sz="2000" dirty="0"/>
              <a:t>        'q0': {'a': {'q1'}},</a:t>
            </a:r>
          </a:p>
          <a:p>
            <a:pPr algn="just" fontAlgn="base"/>
            <a:r>
              <a:rPr lang="en-IN" sz="2000" dirty="0"/>
              <a:t>        # Use '' as the key name for empty string (lambda/epsilon) transitions</a:t>
            </a:r>
          </a:p>
          <a:p>
            <a:pPr algn="just" fontAlgn="base"/>
            <a:r>
              <a:rPr lang="en-IN" sz="2000" dirty="0"/>
              <a:t>        'q1': {'a': {'q1'}, '': {'q2'}},</a:t>
            </a:r>
          </a:p>
          <a:p>
            <a:pPr algn="just" fontAlgn="base"/>
            <a:r>
              <a:rPr lang="en-IN" sz="2000" dirty="0"/>
              <a:t>        'q2': {'b': {'q0'}}</a:t>
            </a:r>
          </a:p>
          <a:p>
            <a:pPr algn="just" fontAlgn="base"/>
            <a:r>
              <a:rPr lang="en-IN" sz="2000" dirty="0"/>
              <a:t>    },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initial_state</a:t>
            </a:r>
            <a:r>
              <a:rPr lang="en-IN" sz="2000" dirty="0"/>
              <a:t>='q0',</a:t>
            </a:r>
          </a:p>
          <a:p>
            <a:pPr algn="just" fontAlgn="base"/>
            <a:r>
              <a:rPr lang="en-IN" sz="2000" dirty="0"/>
              <a:t>    </a:t>
            </a:r>
            <a:r>
              <a:rPr lang="en-IN" sz="2000" dirty="0" err="1"/>
              <a:t>final_states</a:t>
            </a:r>
            <a:r>
              <a:rPr lang="en-IN" sz="2000" dirty="0"/>
              <a:t>={'q1'}</a:t>
            </a:r>
          </a:p>
          <a:p>
            <a:pPr algn="just" fontAlgn="base"/>
            <a:r>
              <a:rPr lang="en-IN" sz="2000" dirty="0"/>
              <a:t>)</a:t>
            </a:r>
          </a:p>
        </p:txBody>
      </p:sp>
      <p:sp>
        <p:nvSpPr>
          <p:cNvPr id="34" name="object 12"/>
          <p:cNvSpPr txBox="1"/>
          <p:nvPr/>
        </p:nvSpPr>
        <p:spPr>
          <a:xfrm>
            <a:off x="8561689" y="735349"/>
            <a:ext cx="3295532" cy="1538883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r>
              <a:rPr lang="en-IN" sz="2000" dirty="0"/>
              <a:t>nfa.read_input('aba') </a:t>
            </a:r>
          </a:p>
          <a:p>
            <a:r>
              <a:rPr lang="en-IN" sz="2000" dirty="0" smtClean="0"/>
              <a:t>ANSWER </a:t>
            </a:r>
            <a:r>
              <a:rPr lang="en-IN" sz="2000" dirty="0"/>
              <a:t>:{'q1', 'q2'}</a:t>
            </a:r>
          </a:p>
          <a:p>
            <a:endParaRPr lang="en-IN" sz="2000" dirty="0"/>
          </a:p>
          <a:p>
            <a:r>
              <a:rPr lang="en-IN" sz="2000" dirty="0"/>
              <a:t>nfa.read_input('</a:t>
            </a:r>
            <a:r>
              <a:rPr lang="en-IN" sz="2000" dirty="0" err="1"/>
              <a:t>abba</a:t>
            </a:r>
            <a:r>
              <a:rPr lang="en-IN" sz="2000" dirty="0"/>
              <a:t>')</a:t>
            </a:r>
          </a:p>
          <a:p>
            <a:r>
              <a:rPr lang="en-IN" sz="2000" dirty="0" smtClean="0"/>
              <a:t>ANSWER</a:t>
            </a:r>
            <a:r>
              <a:rPr lang="en-IN" sz="2000" dirty="0"/>
              <a:t>: ERROR</a:t>
            </a:r>
          </a:p>
        </p:txBody>
      </p:sp>
      <p:sp>
        <p:nvSpPr>
          <p:cNvPr id="10" name="object 12"/>
          <p:cNvSpPr txBox="1"/>
          <p:nvPr/>
        </p:nvSpPr>
        <p:spPr>
          <a:xfrm>
            <a:off x="8561689" y="2772595"/>
            <a:ext cx="3295532" cy="2769989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r>
              <a:rPr lang="en-IN" sz="2000" dirty="0" err="1"/>
              <a:t>nfa.read_input_stepwise</a:t>
            </a:r>
            <a:r>
              <a:rPr lang="en-IN" sz="2000" dirty="0"/>
              <a:t>('aba')</a:t>
            </a:r>
          </a:p>
          <a:p>
            <a:endParaRPr lang="en-IN" sz="2000" dirty="0"/>
          </a:p>
          <a:p>
            <a:r>
              <a:rPr lang="en-US" sz="2000" dirty="0"/>
              <a:t>if </a:t>
            </a:r>
            <a:r>
              <a:rPr lang="en-US" sz="2000" dirty="0" err="1"/>
              <a:t>nfa.accepts_input</a:t>
            </a:r>
            <a:r>
              <a:rPr lang="en-US" sz="2000" dirty="0"/>
              <a:t>('aba'):</a:t>
            </a:r>
          </a:p>
          <a:p>
            <a:r>
              <a:rPr lang="en-US" sz="2000" dirty="0"/>
              <a:t>    print('accepted')</a:t>
            </a:r>
          </a:p>
          <a:p>
            <a:r>
              <a:rPr lang="en-US" sz="2000" dirty="0"/>
              <a:t>else:</a:t>
            </a:r>
          </a:p>
          <a:p>
            <a:r>
              <a:rPr lang="en-US" sz="2000" dirty="0"/>
              <a:t>    print('rejected')</a:t>
            </a:r>
          </a:p>
          <a:p>
            <a:r>
              <a:rPr lang="en-US" sz="2000" dirty="0"/>
              <a:t>ANSWER: ACCEPTED</a:t>
            </a:r>
          </a:p>
          <a:p>
            <a:r>
              <a:rPr lang="en-IN" sz="2000" dirty="0" err="1"/>
              <a:t>nfa.validate</a:t>
            </a:r>
            <a:r>
              <a:rPr lang="en-IN" sz="2000" dirty="0"/>
              <a:t>()</a:t>
            </a:r>
          </a:p>
          <a:p>
            <a:r>
              <a:rPr lang="en-IN" sz="2000" dirty="0"/>
              <a:t>ANSWR: TRUE</a:t>
            </a:r>
          </a:p>
        </p:txBody>
      </p:sp>
    </p:spTree>
    <p:extLst>
      <p:ext uri="{BB962C8B-B14F-4D97-AF65-F5344CB8AC3E}">
        <p14:creationId xmlns:p14="http://schemas.microsoft.com/office/powerpoint/2010/main" val="10394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Sample Exercises  - </a:t>
            </a:r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NFA</a:t>
            </a: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43248" y="661080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858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2000" dirty="0"/>
            </a:p>
          </p:txBody>
        </p:sp>
      </p:grp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401507" y="909542"/>
            <a:ext cx="11215870" cy="289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the Language that accepts all end with 01</a:t>
            </a: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L(M)= 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+ </a:t>
            </a:r>
            <a:r>
              <a:rPr lang="en-US" i="1" dirty="0" err="1" smtClean="0">
                <a:solidFill>
                  <a:schemeClr val="tx1"/>
                </a:solidFill>
                <a:latin typeface="+mn-lt"/>
              </a:rPr>
              <a:t>aa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  <a:endParaRPr lang="en-GB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Write a automata code for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Let Σ = {0, 1}. </a:t>
            </a:r>
          </a:p>
          <a:p>
            <a:pPr eaLnBrk="1" hangingPunct="1">
              <a:lnSpc>
                <a:spcPct val="150000"/>
              </a:lnSpc>
              <a:spcBef>
                <a:spcPct val="25000"/>
              </a:spcBef>
              <a:buFont typeface="Times" panose="02020603050405020304" pitchFamily="18" charset="0"/>
              <a:buNone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	Given NFAs for {}, {ε}, 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{(</a:t>
            </a:r>
            <a:r>
              <a:rPr lang="en-US" i="1" dirty="0" err="1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ab</a:t>
            </a:r>
            <a:r>
              <a:rPr lang="en-US" i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i="1" baseline="30000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  N}, which has regular expression (</a:t>
            </a:r>
            <a:r>
              <a:rPr lang="en-US" i="1" dirty="0" err="1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)*.</a:t>
            </a:r>
            <a:endParaRPr lang="en-GB" b="1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just" eaLnBrk="1" hangingPunct="1">
              <a:lnSpc>
                <a:spcPct val="150000"/>
              </a:lnSpc>
              <a:buFontTx/>
              <a:buAutoNum type="arabicPeriod"/>
              <a:defRPr/>
            </a:pPr>
            <a:endParaRPr lang="en-GB" b="1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6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GRAPH1.graphml in </a:t>
            </a:r>
            <a:r>
              <a:rPr lang="en-IN" dirty="0"/>
              <a:t> </a:t>
            </a:r>
            <a:r>
              <a:rPr lang="en-IN" b="1" dirty="0" err="1"/>
              <a:t>yEd</a:t>
            </a:r>
            <a:r>
              <a:rPr lang="en-IN" b="1" dirty="0"/>
              <a:t> Graph Editor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348" y="2389739"/>
            <a:ext cx="4934639" cy="140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454" y="4088342"/>
            <a:ext cx="2623510" cy="16197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1273" y="4225636"/>
            <a:ext cx="19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Store the file in \graphs folder in your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69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Introduction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9"/>
            <a:ext cx="12105504" cy="6147000"/>
            <a:chOff x="127862" y="1268442"/>
            <a:chExt cx="9296400" cy="870003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864132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Automata-based programming is a programming paradigm in which the program or its part is thought of as a model of a finite state machine or any other formal automation</a:t>
              </a:r>
              <a:r>
                <a:rPr lang="en-IN" sz="1750" dirty="0" smtClean="0"/>
                <a:t>.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What is Automata Theory?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Automata theory is the study of abstract computational devices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Abstract devices are (simplified) models of real computations 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750" dirty="0"/>
                <a:t>Computations happen everywhere: On your laptop, on your cell phone, in nature, </a:t>
              </a:r>
              <a:r>
                <a:rPr lang="en-IN" sz="1750" dirty="0" smtClean="0"/>
                <a:t>…</a:t>
              </a:r>
            </a:p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Example:</a:t>
              </a:r>
              <a:endParaRPr lang="en-IN" sz="1750" b="1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>
                <a:spcBef>
                  <a:spcPct val="50000"/>
                </a:spcBef>
              </a:pPr>
              <a:r>
                <a:rPr lang="en-IN" sz="1750" dirty="0" smtClean="0"/>
                <a:t>							</a:t>
              </a:r>
              <a:r>
                <a:rPr lang="en-US" sz="1750" dirty="0"/>
                <a:t>input: switch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output: light bulb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actions: flip switch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states: on, off</a:t>
              </a:r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1989" y="4518212"/>
            <a:ext cx="3169023" cy="1620954"/>
            <a:chOff x="609600" y="1628775"/>
            <a:chExt cx="3529013" cy="1944688"/>
          </a:xfrm>
        </p:grpSpPr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1114425" y="1916113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114425" y="1916113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114425" y="306863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1114425" y="3571875"/>
              <a:ext cx="2736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843213" y="1916113"/>
              <a:ext cx="1008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849688" y="1916113"/>
              <a:ext cx="0" cy="1655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2090738" y="1628775"/>
              <a:ext cx="64770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2057400" y="1889125"/>
              <a:ext cx="71438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2820988" y="1889125"/>
              <a:ext cx="71437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609600" y="2420938"/>
              <a:ext cx="10080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400"/>
                <a:t>BATTERY</a:t>
              </a:r>
            </a:p>
          </p:txBody>
        </p:sp>
        <p:sp>
          <p:nvSpPr>
            <p:cNvPr id="20" name="Litebulb"/>
            <p:cNvSpPr>
              <a:spLocks noEditPoints="1" noChangeArrowheads="1"/>
            </p:cNvSpPr>
            <p:nvPr/>
          </p:nvSpPr>
          <p:spPr bwMode="auto">
            <a:xfrm>
              <a:off x="3559175" y="2276475"/>
              <a:ext cx="579438" cy="869950"/>
            </a:xfrm>
            <a:custGeom>
              <a:avLst/>
              <a:gdLst>
                <a:gd name="T0" fmla="*/ 289719 w 21600"/>
                <a:gd name="T1" fmla="*/ 0 h 21600"/>
                <a:gd name="T2" fmla="*/ 579438 w 21600"/>
                <a:gd name="T3" fmla="*/ 313424 h 21600"/>
                <a:gd name="T4" fmla="*/ 0 w 21600"/>
                <a:gd name="T5" fmla="*/ 313424 h 21600"/>
                <a:gd name="T6" fmla="*/ 289719 w 21600"/>
                <a:gd name="T7" fmla="*/ 86995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6 w 21600"/>
                <a:gd name="T13" fmla="*/ 2188 h 21600"/>
                <a:gd name="T14" fmla="*/ 18277 w 21600"/>
                <a:gd name="T15" fmla="*/ 92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9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6"/>
          <a:stretch/>
        </p:blipFill>
        <p:spPr>
          <a:xfrm>
            <a:off x="374071" y="1403927"/>
            <a:ext cx="11360729" cy="4601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458" y="6114947"/>
            <a:ext cx="8383977" cy="7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Simple Computer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744885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Example:</a:t>
              </a:r>
              <a:endParaRPr lang="en-IN" sz="1750" b="1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>
                <a:spcBef>
                  <a:spcPct val="50000"/>
                </a:spcBef>
              </a:pPr>
              <a:r>
                <a:rPr lang="en-IN" sz="1750" dirty="0" smtClean="0"/>
                <a:t>							</a:t>
              </a:r>
              <a:r>
                <a:rPr lang="en-US" sz="1750" dirty="0"/>
                <a:t>input: switch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output: light bulb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actions: flip switch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US" sz="1750" dirty="0"/>
                <a:t>states: on, off</a:t>
              </a:r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  <a:p>
              <a:pPr marL="6373813" lvl="8" algn="just" fontAlgn="base">
                <a:lnSpc>
                  <a:spcPct val="150000"/>
                </a:lnSpc>
              </a:pPr>
              <a:r>
                <a:rPr lang="en-US" sz="1750" dirty="0"/>
                <a:t>bulb is on if and only if there was an odd number of flips</a:t>
              </a:r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44111" y="1557943"/>
            <a:ext cx="3528220" cy="1944688"/>
            <a:chOff x="8060063" y="2072528"/>
            <a:chExt cx="3528220" cy="1944688"/>
          </a:xfrm>
        </p:grpSpPr>
        <p:grpSp>
          <p:nvGrpSpPr>
            <p:cNvPr id="21" name="Group 20"/>
            <p:cNvGrpSpPr/>
            <p:nvPr/>
          </p:nvGrpSpPr>
          <p:grpSpPr>
            <a:xfrm>
              <a:off x="8564095" y="2072528"/>
              <a:ext cx="3024188" cy="1944688"/>
              <a:chOff x="1114425" y="1628775"/>
              <a:chExt cx="3024188" cy="1944688"/>
            </a:xfrm>
          </p:grpSpPr>
          <p:sp>
            <p:nvSpPr>
              <p:cNvPr id="22" name="Line 4"/>
              <p:cNvSpPr>
                <a:spLocks noChangeShapeType="1"/>
              </p:cNvSpPr>
              <p:nvPr/>
            </p:nvSpPr>
            <p:spPr bwMode="auto">
              <a:xfrm>
                <a:off x="1114425" y="1916113"/>
                <a:ext cx="936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Line 5"/>
              <p:cNvSpPr>
                <a:spLocks noChangeShapeType="1"/>
              </p:cNvSpPr>
              <p:nvPr/>
            </p:nvSpPr>
            <p:spPr bwMode="auto">
              <a:xfrm>
                <a:off x="1114425" y="1916113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Line 6"/>
              <p:cNvSpPr>
                <a:spLocks noChangeShapeType="1"/>
              </p:cNvSpPr>
              <p:nvPr/>
            </p:nvSpPr>
            <p:spPr bwMode="auto">
              <a:xfrm>
                <a:off x="1114425" y="3068638"/>
                <a:ext cx="0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1114425" y="3571875"/>
                <a:ext cx="273685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2843213" y="1916113"/>
                <a:ext cx="10080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>
                <a:off x="3849688" y="1916113"/>
                <a:ext cx="0" cy="1655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 flipV="1">
                <a:off x="2090738" y="1628775"/>
                <a:ext cx="647700" cy="287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2057400" y="1889125"/>
                <a:ext cx="71438" cy="71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2820988" y="1889125"/>
                <a:ext cx="71437" cy="71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34" name="Litebulb"/>
              <p:cNvSpPr>
                <a:spLocks noEditPoints="1" noChangeArrowheads="1"/>
              </p:cNvSpPr>
              <p:nvPr/>
            </p:nvSpPr>
            <p:spPr bwMode="auto">
              <a:xfrm>
                <a:off x="3559175" y="2276475"/>
                <a:ext cx="579438" cy="869950"/>
              </a:xfrm>
              <a:custGeom>
                <a:avLst/>
                <a:gdLst>
                  <a:gd name="T0" fmla="*/ 289719 w 21600"/>
                  <a:gd name="T1" fmla="*/ 0 h 21600"/>
                  <a:gd name="T2" fmla="*/ 579438 w 21600"/>
                  <a:gd name="T3" fmla="*/ 313424 h 21600"/>
                  <a:gd name="T4" fmla="*/ 0 w 21600"/>
                  <a:gd name="T5" fmla="*/ 313424 h 21600"/>
                  <a:gd name="T6" fmla="*/ 289719 w 21600"/>
                  <a:gd name="T7" fmla="*/ 86995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556 w 21600"/>
                  <a:gd name="T13" fmla="*/ 2188 h 21600"/>
                  <a:gd name="T14" fmla="*/ 18277 w 21600"/>
                  <a:gd name="T15" fmla="*/ 928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0825" y="21723"/>
                    </a:moveTo>
                    <a:lnTo>
                      <a:pt x="11215" y="21723"/>
                    </a:lnTo>
                    <a:lnTo>
                      <a:pt x="11552" y="21688"/>
                    </a:lnTo>
                    <a:lnTo>
                      <a:pt x="11916" y="21617"/>
                    </a:lnTo>
                    <a:lnTo>
                      <a:pt x="12253" y="21547"/>
                    </a:lnTo>
                    <a:lnTo>
                      <a:pt x="12617" y="21441"/>
                    </a:lnTo>
                    <a:lnTo>
                      <a:pt x="12902" y="21317"/>
                    </a:lnTo>
                    <a:lnTo>
                      <a:pt x="13162" y="21176"/>
                    </a:lnTo>
                    <a:lnTo>
                      <a:pt x="13396" y="21000"/>
                    </a:lnTo>
                    <a:lnTo>
                      <a:pt x="13655" y="20841"/>
                    </a:lnTo>
                    <a:lnTo>
                      <a:pt x="13863" y="20629"/>
                    </a:lnTo>
                    <a:lnTo>
                      <a:pt x="14045" y="20435"/>
                    </a:lnTo>
                    <a:lnTo>
                      <a:pt x="14200" y="20223"/>
                    </a:lnTo>
                    <a:lnTo>
                      <a:pt x="14356" y="19994"/>
                    </a:lnTo>
                    <a:lnTo>
                      <a:pt x="14460" y="19747"/>
                    </a:lnTo>
                    <a:lnTo>
                      <a:pt x="14512" y="19482"/>
                    </a:lnTo>
                    <a:lnTo>
                      <a:pt x="14512" y="19235"/>
                    </a:lnTo>
                    <a:lnTo>
                      <a:pt x="14512" y="19147"/>
                    </a:lnTo>
                    <a:lnTo>
                      <a:pt x="14512" y="18900"/>
                    </a:lnTo>
                    <a:lnTo>
                      <a:pt x="14512" y="18529"/>
                    </a:lnTo>
                    <a:lnTo>
                      <a:pt x="14512" y="18052"/>
                    </a:lnTo>
                    <a:lnTo>
                      <a:pt x="14512" y="17505"/>
                    </a:lnTo>
                    <a:lnTo>
                      <a:pt x="14512" y="16976"/>
                    </a:lnTo>
                    <a:lnTo>
                      <a:pt x="14512" y="16464"/>
                    </a:lnTo>
                    <a:lnTo>
                      <a:pt x="14512" y="15952"/>
                    </a:lnTo>
                    <a:lnTo>
                      <a:pt x="14512" y="15758"/>
                    </a:lnTo>
                    <a:lnTo>
                      <a:pt x="14616" y="15547"/>
                    </a:lnTo>
                    <a:lnTo>
                      <a:pt x="14694" y="15352"/>
                    </a:lnTo>
                    <a:lnTo>
                      <a:pt x="14798" y="15141"/>
                    </a:lnTo>
                    <a:lnTo>
                      <a:pt x="15161" y="14735"/>
                    </a:lnTo>
                    <a:lnTo>
                      <a:pt x="15602" y="14329"/>
                    </a:lnTo>
                    <a:lnTo>
                      <a:pt x="16745" y="13552"/>
                    </a:lnTo>
                    <a:lnTo>
                      <a:pt x="18043" y="12670"/>
                    </a:lnTo>
                    <a:lnTo>
                      <a:pt x="18744" y="12194"/>
                    </a:lnTo>
                    <a:lnTo>
                      <a:pt x="19341" y="11647"/>
                    </a:lnTo>
                    <a:lnTo>
                      <a:pt x="19938" y="11099"/>
                    </a:lnTo>
                    <a:lnTo>
                      <a:pt x="20483" y="10464"/>
                    </a:lnTo>
                    <a:lnTo>
                      <a:pt x="20743" y="10164"/>
                    </a:lnTo>
                    <a:lnTo>
                      <a:pt x="20950" y="9794"/>
                    </a:lnTo>
                    <a:lnTo>
                      <a:pt x="21132" y="9441"/>
                    </a:lnTo>
                    <a:lnTo>
                      <a:pt x="21288" y="9035"/>
                    </a:lnTo>
                    <a:lnTo>
                      <a:pt x="21444" y="8664"/>
                    </a:lnTo>
                    <a:lnTo>
                      <a:pt x="21548" y="8223"/>
                    </a:lnTo>
                    <a:lnTo>
                      <a:pt x="21600" y="7782"/>
                    </a:lnTo>
                    <a:lnTo>
                      <a:pt x="21600" y="7341"/>
                    </a:lnTo>
                    <a:lnTo>
                      <a:pt x="21600" y="6935"/>
                    </a:lnTo>
                    <a:lnTo>
                      <a:pt x="21548" y="6564"/>
                    </a:lnTo>
                    <a:lnTo>
                      <a:pt x="21496" y="6229"/>
                    </a:lnTo>
                    <a:lnTo>
                      <a:pt x="21392" y="5858"/>
                    </a:lnTo>
                    <a:lnTo>
                      <a:pt x="21288" y="5523"/>
                    </a:lnTo>
                    <a:lnTo>
                      <a:pt x="21132" y="5135"/>
                    </a:lnTo>
                    <a:lnTo>
                      <a:pt x="20950" y="4800"/>
                    </a:lnTo>
                    <a:lnTo>
                      <a:pt x="20743" y="4464"/>
                    </a:lnTo>
                    <a:lnTo>
                      <a:pt x="20535" y="4164"/>
                    </a:lnTo>
                    <a:lnTo>
                      <a:pt x="20301" y="3847"/>
                    </a:lnTo>
                    <a:lnTo>
                      <a:pt x="20042" y="3547"/>
                    </a:lnTo>
                    <a:lnTo>
                      <a:pt x="19782" y="3247"/>
                    </a:lnTo>
                    <a:lnTo>
                      <a:pt x="19133" y="2664"/>
                    </a:lnTo>
                    <a:lnTo>
                      <a:pt x="18458" y="2152"/>
                    </a:lnTo>
                    <a:lnTo>
                      <a:pt x="17705" y="1694"/>
                    </a:lnTo>
                    <a:lnTo>
                      <a:pt x="16849" y="1252"/>
                    </a:lnTo>
                    <a:lnTo>
                      <a:pt x="16407" y="1076"/>
                    </a:lnTo>
                    <a:lnTo>
                      <a:pt x="15940" y="900"/>
                    </a:lnTo>
                    <a:lnTo>
                      <a:pt x="15499" y="741"/>
                    </a:lnTo>
                    <a:lnTo>
                      <a:pt x="15057" y="600"/>
                    </a:lnTo>
                    <a:lnTo>
                      <a:pt x="14564" y="458"/>
                    </a:lnTo>
                    <a:lnTo>
                      <a:pt x="14045" y="335"/>
                    </a:lnTo>
                    <a:lnTo>
                      <a:pt x="13500" y="229"/>
                    </a:lnTo>
                    <a:lnTo>
                      <a:pt x="13006" y="158"/>
                    </a:lnTo>
                    <a:lnTo>
                      <a:pt x="12461" y="88"/>
                    </a:lnTo>
                    <a:lnTo>
                      <a:pt x="11968" y="52"/>
                    </a:lnTo>
                    <a:lnTo>
                      <a:pt x="11423" y="17"/>
                    </a:lnTo>
                    <a:lnTo>
                      <a:pt x="10825" y="17"/>
                    </a:lnTo>
                    <a:lnTo>
                      <a:pt x="10254" y="17"/>
                    </a:lnTo>
                    <a:lnTo>
                      <a:pt x="9709" y="52"/>
                    </a:lnTo>
                    <a:lnTo>
                      <a:pt x="9216" y="88"/>
                    </a:lnTo>
                    <a:lnTo>
                      <a:pt x="8671" y="158"/>
                    </a:lnTo>
                    <a:lnTo>
                      <a:pt x="8177" y="229"/>
                    </a:lnTo>
                    <a:lnTo>
                      <a:pt x="7632" y="335"/>
                    </a:lnTo>
                    <a:lnTo>
                      <a:pt x="7113" y="458"/>
                    </a:lnTo>
                    <a:lnTo>
                      <a:pt x="6620" y="600"/>
                    </a:lnTo>
                    <a:lnTo>
                      <a:pt x="6178" y="741"/>
                    </a:lnTo>
                    <a:lnTo>
                      <a:pt x="5737" y="900"/>
                    </a:lnTo>
                    <a:lnTo>
                      <a:pt x="5270" y="1076"/>
                    </a:lnTo>
                    <a:lnTo>
                      <a:pt x="4828" y="1252"/>
                    </a:lnTo>
                    <a:lnTo>
                      <a:pt x="3972" y="1694"/>
                    </a:lnTo>
                    <a:lnTo>
                      <a:pt x="3219" y="2152"/>
                    </a:lnTo>
                    <a:lnTo>
                      <a:pt x="2544" y="2664"/>
                    </a:lnTo>
                    <a:lnTo>
                      <a:pt x="1895" y="3247"/>
                    </a:lnTo>
                    <a:lnTo>
                      <a:pt x="1635" y="3547"/>
                    </a:lnTo>
                    <a:lnTo>
                      <a:pt x="1375" y="3847"/>
                    </a:lnTo>
                    <a:lnTo>
                      <a:pt x="1142" y="4164"/>
                    </a:lnTo>
                    <a:lnTo>
                      <a:pt x="934" y="4464"/>
                    </a:lnTo>
                    <a:lnTo>
                      <a:pt x="726" y="4800"/>
                    </a:lnTo>
                    <a:lnTo>
                      <a:pt x="545" y="5135"/>
                    </a:lnTo>
                    <a:lnTo>
                      <a:pt x="389" y="5523"/>
                    </a:lnTo>
                    <a:lnTo>
                      <a:pt x="285" y="5858"/>
                    </a:lnTo>
                    <a:lnTo>
                      <a:pt x="181" y="6229"/>
                    </a:lnTo>
                    <a:lnTo>
                      <a:pt x="129" y="6564"/>
                    </a:lnTo>
                    <a:lnTo>
                      <a:pt x="77" y="6935"/>
                    </a:lnTo>
                    <a:lnTo>
                      <a:pt x="77" y="7341"/>
                    </a:lnTo>
                    <a:lnTo>
                      <a:pt x="77" y="7782"/>
                    </a:lnTo>
                    <a:lnTo>
                      <a:pt x="129" y="8223"/>
                    </a:lnTo>
                    <a:lnTo>
                      <a:pt x="233" y="8664"/>
                    </a:lnTo>
                    <a:lnTo>
                      <a:pt x="389" y="9035"/>
                    </a:lnTo>
                    <a:lnTo>
                      <a:pt x="545" y="9441"/>
                    </a:lnTo>
                    <a:lnTo>
                      <a:pt x="726" y="9794"/>
                    </a:lnTo>
                    <a:lnTo>
                      <a:pt x="934" y="10164"/>
                    </a:lnTo>
                    <a:lnTo>
                      <a:pt x="1194" y="10464"/>
                    </a:lnTo>
                    <a:lnTo>
                      <a:pt x="1739" y="11099"/>
                    </a:lnTo>
                    <a:lnTo>
                      <a:pt x="2336" y="11647"/>
                    </a:lnTo>
                    <a:lnTo>
                      <a:pt x="2933" y="12194"/>
                    </a:lnTo>
                    <a:lnTo>
                      <a:pt x="3634" y="12670"/>
                    </a:lnTo>
                    <a:lnTo>
                      <a:pt x="4932" y="13552"/>
                    </a:lnTo>
                    <a:lnTo>
                      <a:pt x="6075" y="14329"/>
                    </a:lnTo>
                    <a:lnTo>
                      <a:pt x="6516" y="14735"/>
                    </a:lnTo>
                    <a:lnTo>
                      <a:pt x="6879" y="15141"/>
                    </a:lnTo>
                    <a:lnTo>
                      <a:pt x="6983" y="15352"/>
                    </a:lnTo>
                    <a:lnTo>
                      <a:pt x="7061" y="15547"/>
                    </a:lnTo>
                    <a:lnTo>
                      <a:pt x="7165" y="15758"/>
                    </a:lnTo>
                    <a:lnTo>
                      <a:pt x="7165" y="15952"/>
                    </a:lnTo>
                    <a:lnTo>
                      <a:pt x="7165" y="16464"/>
                    </a:lnTo>
                    <a:lnTo>
                      <a:pt x="7165" y="16976"/>
                    </a:lnTo>
                    <a:lnTo>
                      <a:pt x="7165" y="17505"/>
                    </a:lnTo>
                    <a:lnTo>
                      <a:pt x="7165" y="18052"/>
                    </a:lnTo>
                    <a:lnTo>
                      <a:pt x="7165" y="18529"/>
                    </a:lnTo>
                    <a:lnTo>
                      <a:pt x="7165" y="18900"/>
                    </a:lnTo>
                    <a:lnTo>
                      <a:pt x="7165" y="19147"/>
                    </a:lnTo>
                    <a:lnTo>
                      <a:pt x="7165" y="19235"/>
                    </a:lnTo>
                    <a:lnTo>
                      <a:pt x="7165" y="19482"/>
                    </a:lnTo>
                    <a:lnTo>
                      <a:pt x="7217" y="19747"/>
                    </a:lnTo>
                    <a:lnTo>
                      <a:pt x="7321" y="19994"/>
                    </a:lnTo>
                    <a:lnTo>
                      <a:pt x="7476" y="20223"/>
                    </a:lnTo>
                    <a:lnTo>
                      <a:pt x="7632" y="20435"/>
                    </a:lnTo>
                    <a:lnTo>
                      <a:pt x="7814" y="20629"/>
                    </a:lnTo>
                    <a:lnTo>
                      <a:pt x="8022" y="20841"/>
                    </a:lnTo>
                    <a:lnTo>
                      <a:pt x="8281" y="21000"/>
                    </a:lnTo>
                    <a:lnTo>
                      <a:pt x="8515" y="21176"/>
                    </a:lnTo>
                    <a:lnTo>
                      <a:pt x="8775" y="21317"/>
                    </a:lnTo>
                    <a:lnTo>
                      <a:pt x="9060" y="21441"/>
                    </a:lnTo>
                    <a:lnTo>
                      <a:pt x="9424" y="21547"/>
                    </a:lnTo>
                    <a:lnTo>
                      <a:pt x="9761" y="21617"/>
                    </a:lnTo>
                    <a:lnTo>
                      <a:pt x="10125" y="21688"/>
                    </a:lnTo>
                    <a:lnTo>
                      <a:pt x="10462" y="21723"/>
                    </a:lnTo>
                    <a:lnTo>
                      <a:pt x="10825" y="21723"/>
                    </a:lnTo>
                    <a:close/>
                  </a:path>
                  <a:path w="21600" h="21600" extrusionOk="0">
                    <a:moveTo>
                      <a:pt x="9242" y="14417"/>
                    </a:moveTo>
                    <a:lnTo>
                      <a:pt x="8541" y="12035"/>
                    </a:lnTo>
                    <a:lnTo>
                      <a:pt x="7295" y="10129"/>
                    </a:lnTo>
                    <a:lnTo>
                      <a:pt x="6905" y="9652"/>
                    </a:lnTo>
                    <a:lnTo>
                      <a:pt x="8541" y="10182"/>
                    </a:lnTo>
                    <a:lnTo>
                      <a:pt x="9787" y="9547"/>
                    </a:lnTo>
                    <a:lnTo>
                      <a:pt x="11189" y="10129"/>
                    </a:lnTo>
                    <a:lnTo>
                      <a:pt x="12279" y="9547"/>
                    </a:lnTo>
                    <a:lnTo>
                      <a:pt x="13370" y="10076"/>
                    </a:lnTo>
                    <a:lnTo>
                      <a:pt x="14850" y="9652"/>
                    </a:lnTo>
                    <a:lnTo>
                      <a:pt x="12902" y="12247"/>
                    </a:lnTo>
                    <a:lnTo>
                      <a:pt x="12357" y="14417"/>
                    </a:lnTo>
                    <a:moveTo>
                      <a:pt x="7191" y="15952"/>
                    </a:moveTo>
                    <a:lnTo>
                      <a:pt x="14512" y="15952"/>
                    </a:lnTo>
                    <a:lnTo>
                      <a:pt x="14512" y="17064"/>
                    </a:lnTo>
                    <a:lnTo>
                      <a:pt x="7191" y="17047"/>
                    </a:lnTo>
                    <a:lnTo>
                      <a:pt x="7191" y="18123"/>
                    </a:lnTo>
                    <a:lnTo>
                      <a:pt x="14512" y="18158"/>
                    </a:lnTo>
                    <a:lnTo>
                      <a:pt x="14538" y="19182"/>
                    </a:lnTo>
                    <a:lnTo>
                      <a:pt x="7217" y="19182"/>
                    </a:lnTo>
                  </a:path>
                </a:pathLst>
              </a:custGeom>
              <a:solidFill>
                <a:srgbClr val="FFFF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060063" y="2857220"/>
              <a:ext cx="10080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400"/>
                <a:t>BATTERY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47274" y="4487812"/>
            <a:ext cx="3335338" cy="1379538"/>
            <a:chOff x="5003800" y="2054225"/>
            <a:chExt cx="3335338" cy="1379538"/>
          </a:xfrm>
        </p:grpSpPr>
        <p:sp>
          <p:nvSpPr>
            <p:cNvPr id="37" name="Oval 22"/>
            <p:cNvSpPr>
              <a:spLocks noChangeArrowheads="1"/>
            </p:cNvSpPr>
            <p:nvPr/>
          </p:nvSpPr>
          <p:spPr bwMode="auto">
            <a:xfrm>
              <a:off x="5976938" y="24463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8" name="Oval 23"/>
            <p:cNvSpPr>
              <a:spLocks noChangeArrowheads="1"/>
            </p:cNvSpPr>
            <p:nvPr/>
          </p:nvSpPr>
          <p:spPr bwMode="auto">
            <a:xfrm>
              <a:off x="7729538" y="23701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6510338" y="2420938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 flipV="1">
              <a:off x="6586538" y="2890838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>
              <a:off x="5595938" y="27511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6064250" y="2565400"/>
              <a:ext cx="4460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7823200" y="2492375"/>
              <a:ext cx="4159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on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5003800" y="2557463"/>
              <a:ext cx="571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start</a:t>
              </a:r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7067550" y="2054225"/>
              <a:ext cx="234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  <p:sp>
          <p:nvSpPr>
            <p:cNvPr id="46" name="Text Box 33"/>
            <p:cNvSpPr txBox="1">
              <a:spLocks noChangeArrowheads="1"/>
            </p:cNvSpPr>
            <p:nvPr/>
          </p:nvSpPr>
          <p:spPr bwMode="auto">
            <a:xfrm>
              <a:off x="7051675" y="3067050"/>
              <a:ext cx="234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i="1">
                  <a:latin typeface="Garamond" panose="02020404030301010803" pitchFamily="18" charset="0"/>
                  <a:cs typeface="新細明體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3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Another “computer”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800425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marL="285750" indent="-285750" algn="just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Example:</a:t>
              </a:r>
              <a:endParaRPr lang="en-IN" sz="1750" b="1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>
                <a:spcBef>
                  <a:spcPct val="50000"/>
                </a:spcBef>
              </a:pPr>
              <a:r>
                <a:rPr lang="en-IN" sz="1750" dirty="0" smtClean="0"/>
                <a:t>						</a:t>
              </a:r>
              <a:r>
                <a:rPr lang="en-IN" sz="1750" dirty="0"/>
                <a:t>	inputs: switches 1 and 2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IN" sz="1750" dirty="0"/>
                <a:t>actions: 1 for “flip switch 1”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IN" sz="1750" dirty="0"/>
                <a:t>actions: 2 for “flip switch 2”</a:t>
              </a:r>
            </a:p>
            <a:p>
              <a:pPr marL="6373813" lvl="8">
                <a:spcBef>
                  <a:spcPct val="50000"/>
                </a:spcBef>
              </a:pPr>
              <a:r>
                <a:rPr lang="en-IN" sz="1750" dirty="0"/>
                <a:t>states: on, off</a:t>
              </a:r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  <a:p>
              <a:pPr marL="6373813" lvl="8" algn="just" fontAlgn="base">
                <a:lnSpc>
                  <a:spcPct val="150000"/>
                </a:lnSpc>
              </a:pPr>
              <a:r>
                <a:rPr lang="en-IN" sz="1750" dirty="0"/>
                <a:t>bulb is on if and only if both switches were flipped an odd number of times</a:t>
              </a:r>
            </a:p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1231" y="1250950"/>
            <a:ext cx="3529013" cy="2139950"/>
            <a:chOff x="609600" y="1477963"/>
            <a:chExt cx="3529013" cy="2139950"/>
          </a:xfrm>
        </p:grpSpPr>
        <p:sp>
          <p:nvSpPr>
            <p:cNvPr id="48" name="Line 3"/>
            <p:cNvSpPr>
              <a:spLocks noChangeShapeType="1"/>
            </p:cNvSpPr>
            <p:nvPr/>
          </p:nvSpPr>
          <p:spPr bwMode="auto">
            <a:xfrm>
              <a:off x="1114425" y="1916113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1114425" y="1916113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Line 5"/>
            <p:cNvSpPr>
              <a:spLocks noChangeShapeType="1"/>
            </p:cNvSpPr>
            <p:nvPr/>
          </p:nvSpPr>
          <p:spPr bwMode="auto">
            <a:xfrm>
              <a:off x="1114425" y="306863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>
              <a:off x="2843213" y="1916113"/>
              <a:ext cx="1008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3849688" y="1916113"/>
              <a:ext cx="0" cy="1655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 flipV="1">
              <a:off x="2090738" y="1628775"/>
              <a:ext cx="64770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057400" y="1889125"/>
              <a:ext cx="71438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820988" y="1889125"/>
              <a:ext cx="71437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609600" y="2420938"/>
              <a:ext cx="10080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400"/>
                <a:t>BATTERY</a:t>
              </a:r>
            </a:p>
          </p:txBody>
        </p:sp>
        <p:sp>
          <p:nvSpPr>
            <p:cNvPr id="57" name="Litebulb"/>
            <p:cNvSpPr>
              <a:spLocks noEditPoints="1" noChangeArrowheads="1"/>
            </p:cNvSpPr>
            <p:nvPr/>
          </p:nvSpPr>
          <p:spPr bwMode="auto">
            <a:xfrm>
              <a:off x="3559175" y="2276475"/>
              <a:ext cx="579438" cy="869950"/>
            </a:xfrm>
            <a:custGeom>
              <a:avLst/>
              <a:gdLst>
                <a:gd name="T0" fmla="*/ 289719 w 21600"/>
                <a:gd name="T1" fmla="*/ 0 h 21600"/>
                <a:gd name="T2" fmla="*/ 579438 w 21600"/>
                <a:gd name="T3" fmla="*/ 313424 h 21600"/>
                <a:gd name="T4" fmla="*/ 0 w 21600"/>
                <a:gd name="T5" fmla="*/ 313424 h 21600"/>
                <a:gd name="T6" fmla="*/ 289719 w 21600"/>
                <a:gd name="T7" fmla="*/ 86995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6 w 21600"/>
                <a:gd name="T13" fmla="*/ 2188 h 21600"/>
                <a:gd name="T14" fmla="*/ 18277 w 21600"/>
                <a:gd name="T15" fmla="*/ 92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>
              <a:off x="1114425" y="3573463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>
              <a:off x="2843213" y="3573463"/>
              <a:ext cx="1008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V="1">
              <a:off x="2090738" y="3286125"/>
              <a:ext cx="64770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Oval 30"/>
            <p:cNvSpPr>
              <a:spLocks noChangeArrowheads="1"/>
            </p:cNvSpPr>
            <p:nvPr/>
          </p:nvSpPr>
          <p:spPr bwMode="auto">
            <a:xfrm>
              <a:off x="2057400" y="3546475"/>
              <a:ext cx="71438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62" name="Oval 31"/>
            <p:cNvSpPr>
              <a:spLocks noChangeArrowheads="1"/>
            </p:cNvSpPr>
            <p:nvPr/>
          </p:nvSpPr>
          <p:spPr bwMode="auto">
            <a:xfrm>
              <a:off x="2820988" y="3546475"/>
              <a:ext cx="71437" cy="71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2192338" y="1477963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2263775" y="3068638"/>
              <a:ext cx="2921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2962" y="3876954"/>
            <a:ext cx="3694113" cy="2519363"/>
            <a:chOff x="4765675" y="1349375"/>
            <a:chExt cx="3694113" cy="2519363"/>
          </a:xfrm>
        </p:grpSpPr>
        <p:sp>
          <p:nvSpPr>
            <p:cNvPr id="66" name="Oval 15"/>
            <p:cNvSpPr>
              <a:spLocks noChangeArrowheads="1"/>
            </p:cNvSpPr>
            <p:nvPr/>
          </p:nvSpPr>
          <p:spPr bwMode="auto">
            <a:xfrm>
              <a:off x="5738813" y="1425575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7491413" y="1349375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 rot="16521349">
              <a:off x="5167313" y="2593975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 flipV="1">
              <a:off x="6348413" y="1870075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19"/>
            <p:cNvSpPr>
              <a:spLocks noChangeShapeType="1"/>
            </p:cNvSpPr>
            <p:nvPr/>
          </p:nvSpPr>
          <p:spPr bwMode="auto">
            <a:xfrm>
              <a:off x="5357813" y="17303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5826125" y="1544638"/>
              <a:ext cx="446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7585075" y="1471613"/>
              <a:ext cx="446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73" name="Text Box 22"/>
            <p:cNvSpPr txBox="1">
              <a:spLocks noChangeArrowheads="1"/>
            </p:cNvSpPr>
            <p:nvPr/>
          </p:nvSpPr>
          <p:spPr bwMode="auto">
            <a:xfrm>
              <a:off x="4765675" y="1536700"/>
              <a:ext cx="571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start</a:t>
              </a:r>
            </a:p>
          </p:txBody>
        </p:sp>
        <p:sp>
          <p:nvSpPr>
            <p:cNvPr id="74" name="Text Box 38"/>
            <p:cNvSpPr txBox="1">
              <a:spLocks noChangeArrowheads="1"/>
            </p:cNvSpPr>
            <p:nvPr/>
          </p:nvSpPr>
          <p:spPr bwMode="auto">
            <a:xfrm>
              <a:off x="6838950" y="1708150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  <p:sp>
          <p:nvSpPr>
            <p:cNvPr id="75" name="Oval 39"/>
            <p:cNvSpPr>
              <a:spLocks noChangeArrowheads="1"/>
            </p:cNvSpPr>
            <p:nvPr/>
          </p:nvSpPr>
          <p:spPr bwMode="auto">
            <a:xfrm>
              <a:off x="5705475" y="321945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76" name="Oval 40"/>
            <p:cNvSpPr>
              <a:spLocks noChangeArrowheads="1"/>
            </p:cNvSpPr>
            <p:nvPr/>
          </p:nvSpPr>
          <p:spPr bwMode="auto">
            <a:xfrm>
              <a:off x="7458075" y="314325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77" name="Freeform 41"/>
            <p:cNvSpPr>
              <a:spLocks/>
            </p:cNvSpPr>
            <p:nvPr/>
          </p:nvSpPr>
          <p:spPr bwMode="auto">
            <a:xfrm>
              <a:off x="6238875" y="3194050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 flipV="1">
              <a:off x="6315075" y="3663950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Text Box 44"/>
            <p:cNvSpPr txBox="1">
              <a:spLocks noChangeArrowheads="1"/>
            </p:cNvSpPr>
            <p:nvPr/>
          </p:nvSpPr>
          <p:spPr bwMode="auto">
            <a:xfrm>
              <a:off x="5792788" y="3338513"/>
              <a:ext cx="4460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off</a:t>
              </a:r>
            </a:p>
          </p:txBody>
        </p:sp>
        <p:sp>
          <p:nvSpPr>
            <p:cNvPr id="80" name="Text Box 45"/>
            <p:cNvSpPr txBox="1">
              <a:spLocks noChangeArrowheads="1"/>
            </p:cNvSpPr>
            <p:nvPr/>
          </p:nvSpPr>
          <p:spPr bwMode="auto">
            <a:xfrm>
              <a:off x="7551738" y="3265488"/>
              <a:ext cx="4159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on</a:t>
              </a: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6796088" y="285432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  <p:sp>
          <p:nvSpPr>
            <p:cNvPr id="82" name="Text Box 48"/>
            <p:cNvSpPr txBox="1">
              <a:spLocks noChangeArrowheads="1"/>
            </p:cNvSpPr>
            <p:nvPr/>
          </p:nvSpPr>
          <p:spPr bwMode="auto">
            <a:xfrm>
              <a:off x="6805613" y="350202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1</a:t>
              </a:r>
            </a:p>
          </p:txBody>
        </p:sp>
        <p:sp>
          <p:nvSpPr>
            <p:cNvPr id="83" name="Freeform 49"/>
            <p:cNvSpPr>
              <a:spLocks/>
            </p:cNvSpPr>
            <p:nvPr/>
          </p:nvSpPr>
          <p:spPr bwMode="auto">
            <a:xfrm>
              <a:off x="6267450" y="1420813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50"/>
            <p:cNvSpPr>
              <a:spLocks/>
            </p:cNvSpPr>
            <p:nvPr/>
          </p:nvSpPr>
          <p:spPr bwMode="auto">
            <a:xfrm rot="16323972" flipV="1">
              <a:off x="5637213" y="2513013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Text Box 53"/>
            <p:cNvSpPr txBox="1">
              <a:spLocks noChangeArrowheads="1"/>
            </p:cNvSpPr>
            <p:nvPr/>
          </p:nvSpPr>
          <p:spPr bwMode="auto">
            <a:xfrm>
              <a:off x="5475288" y="242252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2</a:t>
              </a:r>
            </a:p>
          </p:txBody>
        </p:sp>
        <p:sp>
          <p:nvSpPr>
            <p:cNvPr id="86" name="Text Box 54"/>
            <p:cNvSpPr txBox="1">
              <a:spLocks noChangeArrowheads="1"/>
            </p:cNvSpPr>
            <p:nvPr/>
          </p:nvSpPr>
          <p:spPr bwMode="auto">
            <a:xfrm>
              <a:off x="6367463" y="242887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dirty="0">
                  <a:latin typeface="Garamond" panose="02020404030301010803" pitchFamily="18" charset="0"/>
                  <a:cs typeface="新細明體"/>
                </a:rPr>
                <a:t>2</a:t>
              </a:r>
            </a:p>
          </p:txBody>
        </p:sp>
        <p:sp>
          <p:nvSpPr>
            <p:cNvPr id="87" name="Freeform 55"/>
            <p:cNvSpPr>
              <a:spLocks/>
            </p:cNvSpPr>
            <p:nvPr/>
          </p:nvSpPr>
          <p:spPr bwMode="auto">
            <a:xfrm rot="16521349">
              <a:off x="6967538" y="2492375"/>
              <a:ext cx="1295400" cy="101600"/>
            </a:xfrm>
            <a:custGeom>
              <a:avLst/>
              <a:gdLst>
                <a:gd name="T0" fmla="*/ 0 w 816"/>
                <a:gd name="T1" fmla="*/ 101600 h 200"/>
                <a:gd name="T2" fmla="*/ 609600 w 816"/>
                <a:gd name="T3" fmla="*/ 4064 h 200"/>
                <a:gd name="T4" fmla="*/ 1295400 w 816"/>
                <a:gd name="T5" fmla="*/ 77216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Freeform 56"/>
            <p:cNvSpPr>
              <a:spLocks/>
            </p:cNvSpPr>
            <p:nvPr/>
          </p:nvSpPr>
          <p:spPr bwMode="auto">
            <a:xfrm rot="16323972" flipV="1">
              <a:off x="7437438" y="2411413"/>
              <a:ext cx="1295400" cy="177800"/>
            </a:xfrm>
            <a:custGeom>
              <a:avLst/>
              <a:gdLst>
                <a:gd name="T0" fmla="*/ 0 w 816"/>
                <a:gd name="T1" fmla="*/ 177800 h 200"/>
                <a:gd name="T2" fmla="*/ 609600 w 816"/>
                <a:gd name="T3" fmla="*/ 7112 h 200"/>
                <a:gd name="T4" fmla="*/ 1295400 w 816"/>
                <a:gd name="T5" fmla="*/ 135128 h 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Text Box 57"/>
            <p:cNvSpPr txBox="1">
              <a:spLocks noChangeArrowheads="1"/>
            </p:cNvSpPr>
            <p:nvPr/>
          </p:nvSpPr>
          <p:spPr bwMode="auto">
            <a:xfrm>
              <a:off x="7275513" y="232092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2</a:t>
              </a:r>
            </a:p>
          </p:txBody>
        </p:sp>
        <p:sp>
          <p:nvSpPr>
            <p:cNvPr id="90" name="Text Box 58"/>
            <p:cNvSpPr txBox="1">
              <a:spLocks noChangeArrowheads="1"/>
            </p:cNvSpPr>
            <p:nvPr/>
          </p:nvSpPr>
          <p:spPr bwMode="auto">
            <a:xfrm>
              <a:off x="8167688" y="2327275"/>
              <a:ext cx="292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>
                  <a:latin typeface="Garamond" panose="02020404030301010803" pitchFamily="18" charset="0"/>
                  <a:cs typeface="新細明體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6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Types of Automata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1265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marL="6373813" lvl="8" algn="just" fontAlgn="base">
                <a:lnSpc>
                  <a:spcPct val="150000"/>
                </a:lnSpc>
              </a:pPr>
              <a:endParaRPr lang="en-IN" sz="1750" dirty="0"/>
            </a:p>
          </p:txBody>
        </p:sp>
      </p:grpSp>
      <p:graphicFrame>
        <p:nvGraphicFramePr>
          <p:cNvPr id="21" name="Group 56"/>
          <p:cNvGraphicFramePr>
            <a:graphicFrameLocks/>
          </p:cNvGraphicFramePr>
          <p:nvPr>
            <p:extLst/>
          </p:nvPr>
        </p:nvGraphicFramePr>
        <p:xfrm>
          <a:off x="1699654" y="1210422"/>
          <a:ext cx="7982230" cy="3818778"/>
        </p:xfrm>
        <a:graphic>
          <a:graphicData uri="http://schemas.openxmlformats.org/drawingml/2006/table">
            <a:tbl>
              <a:tblPr/>
              <a:tblGrid>
                <a:gridCol w="216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5642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finite automata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Devices with a finite amount of memory.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Used to model “small” computers.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226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push-down automata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Devices with infinite memory that can be accessed in a restricted way.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Used to model parsers, etc.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4910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Turing Machines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Devices with infinite memory.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Used to model any computer.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6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>
                <a:solidFill>
                  <a:srgbClr val="010103"/>
                </a:solidFill>
                <a:latin typeface="Arial"/>
                <a:cs typeface="Arial"/>
              </a:rPr>
              <a:t>Alphabets and strings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86959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514559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A common way to talk about words, number, pairs of words, etc. is by representing them as strings</a:t>
              </a:r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/>
                <a:t>To define strings, we start with an alphabet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b="1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b="1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Examples: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b="1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b="1" dirty="0"/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94027" y="1887856"/>
            <a:ext cx="4807726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>
                <a:latin typeface="Gill Sans MT" panose="020B0502020104020203" pitchFamily="34" charset="0"/>
              </a:rPr>
              <a:t>An </a:t>
            </a:r>
            <a:r>
              <a:rPr lang="en-US" sz="2400" dirty="0">
                <a:solidFill>
                  <a:schemeClr val="accent2"/>
                </a:solidFill>
                <a:latin typeface="Gill Sans MT" panose="020B0502020104020203" pitchFamily="34" charset="0"/>
              </a:rPr>
              <a:t>alphabet</a:t>
            </a:r>
            <a:r>
              <a:rPr lang="en-US" sz="2400" dirty="0">
                <a:latin typeface="Gill Sans MT" panose="020B0502020104020203" pitchFamily="34" charset="0"/>
              </a:rPr>
              <a:t> is a finite set of symbols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94282" y="3670491"/>
            <a:ext cx="8689637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aramond" panose="02020404030301010803" pitchFamily="18" charset="0"/>
              </a:rPr>
              <a:t> = {a, b, c, d, …, z}</a:t>
            </a:r>
            <a:r>
              <a:rPr lang="en-US" sz="2400" dirty="0"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+mn-lt"/>
              </a:rPr>
              <a:t>the set of letters in English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aramond" panose="02020404030301010803" pitchFamily="18" charset="0"/>
              </a:rPr>
              <a:t> = {0, 1, …, 9}</a:t>
            </a:r>
            <a:r>
              <a:rPr lang="en-US" sz="2400" dirty="0"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+mn-lt"/>
              </a:rPr>
              <a:t>the set of (base 10) digits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3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= {a, b, …, z, #}</a:t>
            </a:r>
            <a:r>
              <a:rPr lang="en-US" sz="2400" dirty="0"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+mn-lt"/>
              </a:rPr>
              <a:t>the set of letters plus the </a:t>
            </a:r>
            <a:r>
              <a:rPr lang="en-US" sz="2400" dirty="0" smtClean="0">
                <a:latin typeface="+mn-lt"/>
              </a:rPr>
              <a:t>special </a:t>
            </a:r>
            <a:r>
              <a:rPr lang="en-US" sz="2400" dirty="0">
                <a:latin typeface="+mn-lt"/>
              </a:rPr>
              <a:t>symbol #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4</a:t>
            </a:r>
            <a:r>
              <a:rPr lang="en-US" sz="2400" dirty="0">
                <a:latin typeface="Garamond" panose="02020404030301010803" pitchFamily="18" charset="0"/>
              </a:rPr>
              <a:t> = {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  <a:r>
              <a:rPr lang="en-US" sz="2400" dirty="0">
                <a:latin typeface="Garamond" panose="02020404030301010803" pitchFamily="18" charset="0"/>
              </a:rPr>
              <a:t>}</a:t>
            </a:r>
            <a:r>
              <a:rPr lang="en-US" sz="2400" dirty="0"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+mn-lt"/>
              </a:rPr>
              <a:t>the set of open and closed brackets </a:t>
            </a:r>
          </a:p>
        </p:txBody>
      </p:sp>
    </p:spTree>
    <p:extLst>
      <p:ext uri="{BB962C8B-B14F-4D97-AF65-F5344CB8AC3E}">
        <p14:creationId xmlns:p14="http://schemas.microsoft.com/office/powerpoint/2010/main" val="23722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Strings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457386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r>
                <a:rPr lang="en-IN" sz="1750" dirty="0" smtClean="0"/>
                <a:t>The </a:t>
              </a:r>
              <a:r>
                <a:rPr lang="en-IN" sz="1750" dirty="0"/>
                <a:t>empty string will be denoted by e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b="1" dirty="0"/>
            </a:p>
            <a:p>
              <a:pPr algn="just" fontAlgn="base">
                <a:lnSpc>
                  <a:spcPct val="150000"/>
                </a:lnSpc>
              </a:pPr>
              <a:r>
                <a:rPr lang="en-IN" sz="1750" b="1" dirty="0" smtClean="0"/>
                <a:t>Examples:</a:t>
              </a:r>
            </a:p>
            <a:p>
              <a:pPr algn="just" fontAlgn="base">
                <a:lnSpc>
                  <a:spcPct val="150000"/>
                </a:lnSpc>
              </a:pPr>
              <a:endParaRPr lang="en-IN" sz="1750" b="1" dirty="0" smtClean="0">
                <a:latin typeface="Gill Sans MT" panose="020B0502020104020203" pitchFamily="34" charset="0"/>
              </a:endParaRPr>
            </a:p>
            <a:p>
              <a:pPr algn="just" fontAlgn="base">
                <a:lnSpc>
                  <a:spcPct val="150000"/>
                </a:lnSpc>
              </a:pPr>
              <a:endParaRPr lang="en-IN" sz="1750" b="1" dirty="0"/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54578" y="951694"/>
            <a:ext cx="9395606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dirty="0">
                <a:latin typeface="Gill Sans MT" panose="020B0502020104020203" pitchFamily="34" charset="0"/>
              </a:rPr>
              <a:t>A </a:t>
            </a:r>
            <a:r>
              <a:rPr lang="en-US" sz="2800" dirty="0">
                <a:solidFill>
                  <a:schemeClr val="accent2"/>
                </a:solidFill>
                <a:latin typeface="Gill Sans MT" panose="020B0502020104020203" pitchFamily="34" charset="0"/>
              </a:rPr>
              <a:t>string</a:t>
            </a:r>
            <a:r>
              <a:rPr lang="en-US" sz="2800" dirty="0">
                <a:latin typeface="Gill Sans MT" panose="020B0502020104020203" pitchFamily="34" charset="0"/>
              </a:rPr>
              <a:t> over alphabet </a:t>
            </a:r>
            <a:r>
              <a:rPr lang="en-US" sz="2800" dirty="0">
                <a:latin typeface="Symbol" panose="05050102010706020507" pitchFamily="18" charset="2"/>
              </a:rPr>
              <a:t>S</a:t>
            </a:r>
            <a:r>
              <a:rPr lang="en-US" sz="2800" dirty="0">
                <a:latin typeface="Gill Sans MT" panose="020B0502020104020203" pitchFamily="34" charset="0"/>
              </a:rPr>
              <a:t> is a finite </a:t>
            </a:r>
            <a:r>
              <a:rPr lang="en-US" sz="2800" dirty="0" smtClean="0">
                <a:latin typeface="Gill Sans MT" panose="020B0502020104020203" pitchFamily="34" charset="0"/>
              </a:rPr>
              <a:t>sequence of </a:t>
            </a:r>
            <a:r>
              <a:rPr lang="en-US" sz="2800" dirty="0">
                <a:latin typeface="Gill Sans MT" panose="020B0502020104020203" pitchFamily="34" charset="0"/>
              </a:rPr>
              <a:t>symbols in </a:t>
            </a:r>
            <a:r>
              <a:rPr lang="en-US" sz="2800" dirty="0">
                <a:latin typeface="Symbol" panose="05050102010706020507" pitchFamily="18" charset="2"/>
              </a:rPr>
              <a:t>S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54578" y="3170068"/>
            <a:ext cx="5507038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dirty="0" err="1">
                <a:latin typeface="Garamond" panose="02020404030301010803" pitchFamily="18" charset="0"/>
              </a:rPr>
              <a:t>abfbz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ill Sans MT" panose="020B0502020104020203" pitchFamily="34" charset="0"/>
              </a:rPr>
              <a:t>is a string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aramond" panose="02020404030301010803" pitchFamily="18" charset="0"/>
              </a:rPr>
              <a:t> = {a, b, c, d, …, z}</a:t>
            </a:r>
            <a:endParaRPr lang="en-US" sz="24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Garamond" panose="02020404030301010803" pitchFamily="18" charset="0"/>
              </a:rPr>
              <a:t>9021 </a:t>
            </a:r>
            <a:r>
              <a:rPr lang="en-US" sz="2400" dirty="0">
                <a:latin typeface="Gill Sans MT" panose="020B0502020104020203" pitchFamily="34" charset="0"/>
              </a:rPr>
              <a:t>is a string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aramond" panose="02020404030301010803" pitchFamily="18" charset="0"/>
              </a:rPr>
              <a:t> = {0, 1, …, 9}</a:t>
            </a:r>
            <a:endParaRPr lang="en-US" sz="24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err="1">
                <a:latin typeface="Garamond" panose="02020404030301010803" pitchFamily="18" charset="0"/>
              </a:rPr>
              <a:t>ab#bc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ill Sans MT" panose="020B0502020104020203" pitchFamily="34" charset="0"/>
              </a:rPr>
              <a:t>is a string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3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= {a, b, …, z, #}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Garamond" panose="02020404030301010803" pitchFamily="18" charset="0"/>
              </a:rPr>
              <a:t>))()(() </a:t>
            </a:r>
            <a:r>
              <a:rPr lang="en-US" sz="2400" dirty="0">
                <a:latin typeface="Gill Sans MT" panose="020B0502020104020203" pitchFamily="34" charset="0"/>
              </a:rPr>
              <a:t>is a string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4</a:t>
            </a:r>
            <a:r>
              <a:rPr lang="en-US" sz="2400" dirty="0">
                <a:latin typeface="Garamond" panose="02020404030301010803" pitchFamily="18" charset="0"/>
              </a:rPr>
              <a:t> = {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  <a:r>
              <a:rPr lang="en-US" sz="2400" dirty="0">
                <a:latin typeface="Garamond" panose="02020404030301010803" pitchFamily="18" charset="0"/>
              </a:rPr>
              <a:t>}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83" y="512978"/>
            <a:ext cx="12168981" cy="0"/>
          </a:xfrm>
          <a:custGeom>
            <a:avLst/>
            <a:gdLst/>
            <a:ahLst/>
            <a:cxnLst/>
            <a:rect l="l" t="t" r="r" b="b"/>
            <a:pathLst>
              <a:path w="9735185">
                <a:moveTo>
                  <a:pt x="0" y="0"/>
                </a:moveTo>
                <a:lnTo>
                  <a:pt x="9734587" y="0"/>
                </a:lnTo>
              </a:path>
            </a:pathLst>
          </a:custGeom>
          <a:ln w="28519">
            <a:solidFill>
              <a:srgbClr val="1F97C8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89671" y="44591"/>
            <a:ext cx="7212082" cy="39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563" b="1" spc="13" dirty="0" smtClean="0">
                <a:solidFill>
                  <a:srgbClr val="010103"/>
                </a:solidFill>
                <a:latin typeface="Arial"/>
                <a:cs typeface="Arial"/>
              </a:rPr>
              <a:t>Languages</a:t>
            </a:r>
            <a:endParaRPr sz="2563" dirty="0">
              <a:latin typeface="Arial"/>
              <a:cs typeface="Arial"/>
            </a:endParaRPr>
          </a:p>
        </p:txBody>
      </p:sp>
      <p:sp>
        <p:nvSpPr>
          <p:cNvPr id="27" name="object 20"/>
          <p:cNvSpPr/>
          <p:nvPr/>
        </p:nvSpPr>
        <p:spPr>
          <a:xfrm flipV="1">
            <a:off x="0" y="6640253"/>
            <a:ext cx="12192000" cy="57149"/>
          </a:xfrm>
          <a:custGeom>
            <a:avLst/>
            <a:gdLst/>
            <a:ahLst/>
            <a:cxnLst/>
            <a:rect l="l" t="t" r="r" b="b"/>
            <a:pathLst>
              <a:path w="2915285" h="217170">
                <a:moveTo>
                  <a:pt x="0" y="0"/>
                </a:moveTo>
                <a:lnTo>
                  <a:pt x="2914775" y="0"/>
                </a:lnTo>
                <a:lnTo>
                  <a:pt x="2914775" y="216855"/>
                </a:lnTo>
                <a:lnTo>
                  <a:pt x="0" y="216855"/>
                </a:lnTo>
                <a:lnTo>
                  <a:pt x="0" y="0"/>
                </a:lnTo>
                <a:close/>
              </a:path>
            </a:pathLst>
          </a:custGeom>
          <a:solidFill>
            <a:srgbClr val="0793CF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grpSp>
        <p:nvGrpSpPr>
          <p:cNvPr id="2" name="Group 27"/>
          <p:cNvGrpSpPr/>
          <p:nvPr/>
        </p:nvGrpSpPr>
        <p:grpSpPr>
          <a:xfrm>
            <a:off x="0" y="512978"/>
            <a:ext cx="12105504" cy="5979173"/>
            <a:chOff x="127862" y="1268442"/>
            <a:chExt cx="9296400" cy="846250"/>
          </a:xfrm>
        </p:grpSpPr>
        <p:sp>
          <p:nvSpPr>
            <p:cNvPr id="29" name="Rectangle 28"/>
            <p:cNvSpPr/>
            <p:nvPr/>
          </p:nvSpPr>
          <p:spPr>
            <a:xfrm>
              <a:off x="127862" y="1268442"/>
              <a:ext cx="9296400" cy="846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0" name="object 12"/>
            <p:cNvSpPr txBox="1"/>
            <p:nvPr/>
          </p:nvSpPr>
          <p:spPr>
            <a:xfrm>
              <a:off x="168600" y="1274313"/>
              <a:ext cx="9214355" cy="236860"/>
            </a:xfrm>
            <a:prstGeom prst="rect">
              <a:avLst/>
            </a:prstGeom>
          </p:spPr>
          <p:txBody>
            <a:bodyPr vert="horz" wrap="square" lIns="0" tIns="0" rIns="0" bIns="0" numCol="1" rtlCol="0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endParaRPr lang="en-IN" sz="1750" dirty="0"/>
            </a:p>
            <a:p>
              <a:pPr algn="just" fontAlgn="base">
                <a:lnSpc>
                  <a:spcPct val="150000"/>
                </a:lnSpc>
              </a:pPr>
              <a:endParaRPr lang="en-IN" sz="1750" dirty="0" smtClean="0"/>
            </a:p>
            <a:p>
              <a:pPr algn="just" fontAlgn="base">
                <a:lnSpc>
                  <a:spcPct val="150000"/>
                </a:lnSpc>
              </a:pPr>
              <a:r>
                <a:rPr lang="en-IN" sz="2000" dirty="0" smtClean="0"/>
                <a:t>Languages </a:t>
              </a:r>
              <a:r>
                <a:rPr lang="en-IN" sz="2000" dirty="0"/>
                <a:t>can be used to describe problems with “yes/no” answers, for example:</a:t>
              </a: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61645" y="822391"/>
            <a:ext cx="5957785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A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language </a:t>
            </a:r>
            <a:r>
              <a:rPr lang="en-US" sz="2400" dirty="0">
                <a:latin typeface="+mn-lt"/>
              </a:rPr>
              <a:t>is a set of strings over an alphabet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96523" y="2890632"/>
            <a:ext cx="11198954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i="1" dirty="0">
                <a:latin typeface="Garamond" panose="02020404030301010803" pitchFamily="18" charset="0"/>
              </a:rPr>
              <a:t>L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aramond" panose="02020404030301010803" pitchFamily="18" charset="0"/>
              </a:rPr>
              <a:t> = 	</a:t>
            </a:r>
            <a:r>
              <a:rPr lang="en-US" sz="2400" dirty="0">
                <a:latin typeface="Gill Sans MT" panose="020B0502020104020203" pitchFamily="34" charset="0"/>
              </a:rPr>
              <a:t>The set of all strings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ill Sans MT" panose="020B0502020104020203" pitchFamily="34" charset="0"/>
              </a:rPr>
              <a:t> that </a:t>
            </a:r>
            <a:r>
              <a:rPr lang="en-US" sz="2400" dirty="0" smtClean="0">
                <a:latin typeface="Gill Sans MT" panose="020B0502020104020203" pitchFamily="34" charset="0"/>
              </a:rPr>
              <a:t>contain the </a:t>
            </a:r>
            <a:r>
              <a:rPr lang="en-US" sz="2400" dirty="0">
                <a:latin typeface="Gill Sans MT" panose="020B0502020104020203" pitchFamily="34" charset="0"/>
              </a:rPr>
              <a:t>substring </a:t>
            </a:r>
            <a:r>
              <a:rPr lang="en-US" sz="2400" dirty="0">
                <a:latin typeface="Garamond" panose="02020404030301010803" pitchFamily="18" charset="0"/>
              </a:rPr>
              <a:t>“SRM”</a:t>
            </a: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anose="02020404030301010803" pitchFamily="18" charset="0"/>
              </a:rPr>
              <a:t>L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aramond" panose="02020404030301010803" pitchFamily="18" charset="0"/>
              </a:rPr>
              <a:t> = 	</a:t>
            </a:r>
            <a:r>
              <a:rPr lang="en-US" sz="2400" dirty="0">
                <a:latin typeface="Gill Sans MT" panose="020B0502020104020203" pitchFamily="34" charset="0"/>
              </a:rPr>
              <a:t>The set of all strings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ill Sans MT" panose="020B0502020104020203" pitchFamily="34" charset="0"/>
              </a:rPr>
              <a:t> that are divisible by </a:t>
            </a:r>
            <a:r>
              <a:rPr lang="en-US" sz="2400" dirty="0" smtClean="0">
                <a:latin typeface="Gill Sans MT" panose="020B0502020104020203" pitchFamily="34" charset="0"/>
              </a:rPr>
              <a:t>7 </a:t>
            </a:r>
            <a:r>
              <a:rPr lang="en-US" sz="2400" dirty="0" smtClean="0">
                <a:latin typeface="Garamond" panose="02020404030301010803" pitchFamily="18" charset="0"/>
              </a:rPr>
              <a:t>= {7</a:t>
            </a:r>
            <a:r>
              <a:rPr lang="en-US" sz="2400" dirty="0">
                <a:latin typeface="Garamond" panose="02020404030301010803" pitchFamily="18" charset="0"/>
              </a:rPr>
              <a:t>, 14, 21, …}</a:t>
            </a: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anose="02020404030301010803" pitchFamily="18" charset="0"/>
              </a:rPr>
              <a:t>L</a:t>
            </a:r>
            <a:r>
              <a:rPr lang="en-US" sz="2400" baseline="-25000" dirty="0">
                <a:latin typeface="Garamond" panose="02020404030301010803" pitchFamily="18" charset="0"/>
              </a:rPr>
              <a:t>3</a:t>
            </a:r>
            <a:r>
              <a:rPr lang="en-US" sz="2400" dirty="0">
                <a:latin typeface="Garamond" panose="02020404030301010803" pitchFamily="18" charset="0"/>
              </a:rPr>
              <a:t> = 	</a:t>
            </a:r>
            <a:r>
              <a:rPr lang="en-US" sz="2400" dirty="0">
                <a:latin typeface="Gill Sans MT" panose="020B0502020104020203" pitchFamily="34" charset="0"/>
              </a:rPr>
              <a:t>The set of all strings of the form </a:t>
            </a:r>
            <a:r>
              <a:rPr lang="en-US" sz="2400" dirty="0" err="1">
                <a:latin typeface="Garamond" panose="02020404030301010803" pitchFamily="18" charset="0"/>
              </a:rPr>
              <a:t>s#s</a:t>
            </a:r>
            <a:r>
              <a:rPr lang="en-US" sz="2400" dirty="0">
                <a:latin typeface="Gill Sans MT" panose="020B0502020104020203" pitchFamily="34" charset="0"/>
              </a:rPr>
              <a:t> where s is </a:t>
            </a:r>
            <a:r>
              <a:rPr lang="en-US" sz="2400" dirty="0" smtClean="0">
                <a:latin typeface="Gill Sans MT" panose="020B0502020104020203" pitchFamily="34" charset="0"/>
              </a:rPr>
              <a:t>any string </a:t>
            </a:r>
            <a:r>
              <a:rPr lang="en-US" sz="2400" dirty="0">
                <a:latin typeface="Gill Sans MT" panose="020B0502020104020203" pitchFamily="34" charset="0"/>
              </a:rPr>
              <a:t>over </a:t>
            </a:r>
            <a:r>
              <a:rPr lang="en-US" sz="2400" dirty="0">
                <a:latin typeface="Garamond" panose="02020404030301010803" pitchFamily="18" charset="0"/>
              </a:rPr>
              <a:t>{a, b, …, z}</a:t>
            </a: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anose="02020404030301010803" pitchFamily="18" charset="0"/>
              </a:rPr>
              <a:t>L</a:t>
            </a:r>
            <a:r>
              <a:rPr lang="en-US" sz="2400" baseline="-25000" dirty="0">
                <a:latin typeface="Garamond" panose="02020404030301010803" pitchFamily="18" charset="0"/>
              </a:rPr>
              <a:t>4</a:t>
            </a:r>
            <a:r>
              <a:rPr lang="en-US" sz="2400" dirty="0">
                <a:latin typeface="Garamond" panose="02020404030301010803" pitchFamily="18" charset="0"/>
              </a:rPr>
              <a:t> = 	</a:t>
            </a:r>
            <a:r>
              <a:rPr lang="en-US" sz="2400" dirty="0">
                <a:latin typeface="Gill Sans MT" panose="020B0502020104020203" pitchFamily="34" charset="0"/>
              </a:rPr>
              <a:t>The set of all strings over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-25000" dirty="0">
                <a:latin typeface="Garamond" panose="02020404030301010803" pitchFamily="18" charset="0"/>
              </a:rPr>
              <a:t>4 </a:t>
            </a:r>
            <a:r>
              <a:rPr lang="en-US" sz="2400" dirty="0">
                <a:latin typeface="Gill Sans MT" panose="020B0502020104020203" pitchFamily="34" charset="0"/>
              </a:rPr>
              <a:t>where every 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dirty="0">
                <a:latin typeface="Gill Sans MT" panose="020B0502020104020203" pitchFamily="34" charset="0"/>
              </a:rPr>
              <a:t> can </a:t>
            </a:r>
            <a:r>
              <a:rPr lang="en-US" sz="2400" dirty="0" smtClean="0">
                <a:latin typeface="Gill Sans MT" panose="020B0502020104020203" pitchFamily="34" charset="0"/>
              </a:rPr>
              <a:t>be matched </a:t>
            </a:r>
            <a:r>
              <a:rPr lang="en-US" sz="2400" dirty="0">
                <a:latin typeface="Gill Sans MT" panose="020B0502020104020203" pitchFamily="34" charset="0"/>
              </a:rPr>
              <a:t>with a subsequent 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90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1850</Words>
  <Application>Microsoft Office PowerPoint</Application>
  <PresentationFormat>Widescreen</PresentationFormat>
  <Paragraphs>438</Paragraphs>
  <Slides>30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微軟正黑體</vt:lpstr>
      <vt:lpstr>Arial</vt:lpstr>
      <vt:lpstr>Calibri</vt:lpstr>
      <vt:lpstr>Courier New</vt:lpstr>
      <vt:lpstr>Garamond</vt:lpstr>
      <vt:lpstr>Gill Sans MT</vt:lpstr>
      <vt:lpstr>Lucida Sans Unicode</vt:lpstr>
      <vt:lpstr>MS Shell Dlg</vt:lpstr>
      <vt:lpstr>新細明體</vt:lpstr>
      <vt:lpstr>Symbol</vt:lpstr>
      <vt:lpstr>Times</vt:lpstr>
      <vt:lpstr>Times New Roman</vt:lpstr>
      <vt:lpstr>Trebuchet MS</vt:lpstr>
      <vt:lpstr>Wingdings 3</vt:lpstr>
      <vt:lpstr>Facet</vt:lpstr>
      <vt:lpstr>Equation</vt:lpstr>
      <vt:lpstr>SRM Institute of Science and Technology   Advanced Programming Practice-18CSC207J  Unit 5 - Automata-based programming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GRAPH1.graphml in  yEd Graph Editor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Automata-based programming</dc:title>
  <dc:creator>Niveditha Sathiyamoorthy</dc:creator>
  <cp:lastModifiedBy>Niveditha Sathiyamoorthy</cp:lastModifiedBy>
  <cp:revision>4</cp:revision>
  <dcterms:created xsi:type="dcterms:W3CDTF">2020-03-14T00:08:36Z</dcterms:created>
  <dcterms:modified xsi:type="dcterms:W3CDTF">2020-03-24T01:41:42Z</dcterms:modified>
</cp:coreProperties>
</file>