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26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907DB-9018-4D8C-9C5D-5D953114A6E9}" type="datetimeFigureOut">
              <a:rPr lang="en-IN" smtClean="0"/>
              <a:t>24-03-2020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4B306-A87C-4E72-91E8-C6A206063CD2}" type="slidenum">
              <a:rPr lang="en-IN" smtClean="0"/>
              <a:t>‹#›</a:t>
            </a:fld>
            <a:endParaRPr lang="en-IN"/>
          </a:p>
        </p:txBody>
      </p:sp>
    </p:spTree>
    <p:extLst>
      <p:ext uri="{BB962C8B-B14F-4D97-AF65-F5344CB8AC3E}">
        <p14:creationId xmlns:p14="http://schemas.microsoft.com/office/powerpoint/2010/main" val="260315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59018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171920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735392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049671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3020323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99308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74725" y="2606675"/>
            <a:ext cx="7804150" cy="2468563"/>
          </a:xfrm>
          <a:prstGeom prst="rect">
            <a:avLst/>
          </a:prstGeom>
        </p:spPr>
        <p:txBody>
          <a:bodyPr>
            <a:normAutofit/>
          </a:bodyPr>
          <a:lstStyle/>
          <a:p>
            <a:endParaRPr dirty="0"/>
          </a:p>
        </p:txBody>
      </p:sp>
    </p:spTree>
    <p:extLst>
      <p:ext uri="{BB962C8B-B14F-4D97-AF65-F5344CB8AC3E}">
        <p14:creationId xmlns:p14="http://schemas.microsoft.com/office/powerpoint/2010/main" val="280278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7D3D17F-623D-4F68-89E5-D44D3D4EA4F5}"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5606D-B163-4D02-8C39-86215A744CE4}" type="slidenum">
              <a:rPr lang="en-IN" smtClean="0"/>
              <a:t>‹#›</a:t>
            </a:fld>
            <a:endParaRPr lang="en-IN"/>
          </a:p>
        </p:txBody>
      </p:sp>
    </p:spTree>
    <p:extLst>
      <p:ext uri="{BB962C8B-B14F-4D97-AF65-F5344CB8AC3E}">
        <p14:creationId xmlns:p14="http://schemas.microsoft.com/office/powerpoint/2010/main" val="112939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D3D17F-623D-4F68-89E5-D44D3D4EA4F5}"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5606D-B163-4D02-8C39-86215A744CE4}" type="slidenum">
              <a:rPr lang="en-IN" smtClean="0"/>
              <a:t>‹#›</a:t>
            </a:fld>
            <a:endParaRPr lang="en-IN"/>
          </a:p>
        </p:txBody>
      </p:sp>
    </p:spTree>
    <p:extLst>
      <p:ext uri="{BB962C8B-B14F-4D97-AF65-F5344CB8AC3E}">
        <p14:creationId xmlns:p14="http://schemas.microsoft.com/office/powerpoint/2010/main" val="66735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D3D17F-623D-4F68-89E5-D44D3D4EA4F5}"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5606D-B163-4D02-8C39-86215A744CE4}" type="slidenum">
              <a:rPr lang="en-IN" smtClean="0"/>
              <a:t>‹#›</a:t>
            </a:fld>
            <a:endParaRPr lang="en-IN"/>
          </a:p>
        </p:txBody>
      </p:sp>
    </p:spTree>
    <p:extLst>
      <p:ext uri="{BB962C8B-B14F-4D97-AF65-F5344CB8AC3E}">
        <p14:creationId xmlns:p14="http://schemas.microsoft.com/office/powerpoint/2010/main" val="118102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D3D17F-623D-4F68-89E5-D44D3D4EA4F5}"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5606D-B163-4D02-8C39-86215A744CE4}" type="slidenum">
              <a:rPr lang="en-IN" smtClean="0"/>
              <a:t>‹#›</a:t>
            </a:fld>
            <a:endParaRPr lang="en-IN"/>
          </a:p>
        </p:txBody>
      </p:sp>
    </p:spTree>
    <p:extLst>
      <p:ext uri="{BB962C8B-B14F-4D97-AF65-F5344CB8AC3E}">
        <p14:creationId xmlns:p14="http://schemas.microsoft.com/office/powerpoint/2010/main" val="68921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D3D17F-623D-4F68-89E5-D44D3D4EA4F5}" type="datetimeFigureOut">
              <a:rPr lang="en-IN" smtClean="0"/>
              <a:t>24-03-2020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5606D-B163-4D02-8C39-86215A744CE4}" type="slidenum">
              <a:rPr lang="en-IN" smtClean="0"/>
              <a:t>‹#›</a:t>
            </a:fld>
            <a:endParaRPr lang="en-IN"/>
          </a:p>
        </p:txBody>
      </p:sp>
    </p:spTree>
    <p:extLst>
      <p:ext uri="{BB962C8B-B14F-4D97-AF65-F5344CB8AC3E}">
        <p14:creationId xmlns:p14="http://schemas.microsoft.com/office/powerpoint/2010/main" val="263754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7D3D17F-623D-4F68-89E5-D44D3D4EA4F5}" type="datetimeFigureOut">
              <a:rPr lang="en-IN" smtClean="0"/>
              <a:t>24-03-2020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5606D-B163-4D02-8C39-86215A744CE4}" type="slidenum">
              <a:rPr lang="en-IN" smtClean="0"/>
              <a:t>‹#›</a:t>
            </a:fld>
            <a:endParaRPr lang="en-IN"/>
          </a:p>
        </p:txBody>
      </p:sp>
    </p:spTree>
    <p:extLst>
      <p:ext uri="{BB962C8B-B14F-4D97-AF65-F5344CB8AC3E}">
        <p14:creationId xmlns:p14="http://schemas.microsoft.com/office/powerpoint/2010/main" val="56122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7D3D17F-623D-4F68-89E5-D44D3D4EA4F5}" type="datetimeFigureOut">
              <a:rPr lang="en-IN" smtClean="0"/>
              <a:t>24-03-2020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55606D-B163-4D02-8C39-86215A744CE4}" type="slidenum">
              <a:rPr lang="en-IN" smtClean="0"/>
              <a:t>‹#›</a:t>
            </a:fld>
            <a:endParaRPr lang="en-IN"/>
          </a:p>
        </p:txBody>
      </p:sp>
    </p:spTree>
    <p:extLst>
      <p:ext uri="{BB962C8B-B14F-4D97-AF65-F5344CB8AC3E}">
        <p14:creationId xmlns:p14="http://schemas.microsoft.com/office/powerpoint/2010/main" val="44220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7D3D17F-623D-4F68-89E5-D44D3D4EA4F5}" type="datetimeFigureOut">
              <a:rPr lang="en-IN" smtClean="0"/>
              <a:t>24-03-2020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55606D-B163-4D02-8C39-86215A744CE4}" type="slidenum">
              <a:rPr lang="en-IN" smtClean="0"/>
              <a:t>‹#›</a:t>
            </a:fld>
            <a:endParaRPr lang="en-IN"/>
          </a:p>
        </p:txBody>
      </p:sp>
    </p:spTree>
    <p:extLst>
      <p:ext uri="{BB962C8B-B14F-4D97-AF65-F5344CB8AC3E}">
        <p14:creationId xmlns:p14="http://schemas.microsoft.com/office/powerpoint/2010/main" val="95716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3D17F-623D-4F68-89E5-D44D3D4EA4F5}" type="datetimeFigureOut">
              <a:rPr lang="en-IN" smtClean="0"/>
              <a:t>24-03-2020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55606D-B163-4D02-8C39-86215A744CE4}" type="slidenum">
              <a:rPr lang="en-IN" smtClean="0"/>
              <a:t>‹#›</a:t>
            </a:fld>
            <a:endParaRPr lang="en-IN"/>
          </a:p>
        </p:txBody>
      </p:sp>
    </p:spTree>
    <p:extLst>
      <p:ext uri="{BB962C8B-B14F-4D97-AF65-F5344CB8AC3E}">
        <p14:creationId xmlns:p14="http://schemas.microsoft.com/office/powerpoint/2010/main" val="323906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D3D17F-623D-4F68-89E5-D44D3D4EA4F5}" type="datetimeFigureOut">
              <a:rPr lang="en-IN" smtClean="0"/>
              <a:t>24-03-2020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5606D-B163-4D02-8C39-86215A744CE4}" type="slidenum">
              <a:rPr lang="en-IN" smtClean="0"/>
              <a:t>‹#›</a:t>
            </a:fld>
            <a:endParaRPr lang="en-IN"/>
          </a:p>
        </p:txBody>
      </p:sp>
    </p:spTree>
    <p:extLst>
      <p:ext uri="{BB962C8B-B14F-4D97-AF65-F5344CB8AC3E}">
        <p14:creationId xmlns:p14="http://schemas.microsoft.com/office/powerpoint/2010/main" val="205951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D3D17F-623D-4F68-89E5-D44D3D4EA4F5}" type="datetimeFigureOut">
              <a:rPr lang="en-IN" smtClean="0"/>
              <a:t>24-03-2020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5606D-B163-4D02-8C39-86215A744CE4}" type="slidenum">
              <a:rPr lang="en-IN" smtClean="0"/>
              <a:t>‹#›</a:t>
            </a:fld>
            <a:endParaRPr lang="en-IN"/>
          </a:p>
        </p:txBody>
      </p:sp>
    </p:spTree>
    <p:extLst>
      <p:ext uri="{BB962C8B-B14F-4D97-AF65-F5344CB8AC3E}">
        <p14:creationId xmlns:p14="http://schemas.microsoft.com/office/powerpoint/2010/main" val="68091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3D17F-623D-4F68-89E5-D44D3D4EA4F5}" type="datetimeFigureOut">
              <a:rPr lang="en-IN" smtClean="0"/>
              <a:t>24-03-2020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5606D-B163-4D02-8C39-86215A744CE4}" type="slidenum">
              <a:rPr lang="en-IN" smtClean="0"/>
              <a:t>‹#›</a:t>
            </a:fld>
            <a:endParaRPr lang="en-IN"/>
          </a:p>
        </p:txBody>
      </p:sp>
    </p:spTree>
    <p:extLst>
      <p:ext uri="{BB962C8B-B14F-4D97-AF65-F5344CB8AC3E}">
        <p14:creationId xmlns:p14="http://schemas.microsoft.com/office/powerpoint/2010/main" val="2664447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88684"/>
            <a:ext cx="9144000" cy="2387600"/>
          </a:xfrm>
        </p:spPr>
        <p:txBody>
          <a:bodyPr>
            <a:noAutofit/>
          </a:bodyPr>
          <a:lstStyle/>
          <a:p>
            <a:r>
              <a:rPr lang="en-US" sz="4400" b="1" dirty="0">
                <a:latin typeface="Times New Roman" panose="02020603050405020304" pitchFamily="18" charset="0"/>
                <a:cs typeface="Times New Roman" panose="02020603050405020304" pitchFamily="18" charset="0"/>
              </a:rPr>
              <a:t>SRM Institute of Science and Technology </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Advanced Programming </a:t>
            </a:r>
            <a:r>
              <a:rPr lang="en-US" sz="4400" b="1" dirty="0" smtClean="0">
                <a:latin typeface="Times New Roman" panose="02020603050405020304" pitchFamily="18" charset="0"/>
                <a:cs typeface="Times New Roman" panose="02020603050405020304" pitchFamily="18" charset="0"/>
              </a:rPr>
              <a:t>Practice-18CSC207J</a:t>
            </a:r>
            <a:br>
              <a:rPr lang="en-US" sz="4400" b="1" dirty="0" smtClean="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U</a:t>
            </a:r>
            <a:r>
              <a:rPr lang="en-US" sz="4400" b="1" dirty="0" smtClean="0">
                <a:latin typeface="Times New Roman" panose="02020603050405020304" pitchFamily="18" charset="0"/>
                <a:cs typeface="Times New Roman" panose="02020603050405020304" pitchFamily="18" charset="0"/>
              </a:rPr>
              <a:t>nit </a:t>
            </a:r>
            <a:r>
              <a:rPr lang="en-US" sz="4400" b="1" dirty="0" smtClean="0">
                <a:latin typeface="Times New Roman" panose="02020603050405020304" pitchFamily="18" charset="0"/>
                <a:cs typeface="Times New Roman" panose="02020603050405020304" pitchFamily="18" charset="0"/>
              </a:rPr>
              <a:t>5</a:t>
            </a:r>
            <a:r>
              <a:rPr lang="en-US" sz="4400" b="1" dirty="0" smtClean="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 Symbolic Programming Paradigm</a:t>
            </a:r>
            <a:br>
              <a:rPr lang="en-US" sz="4400" b="1"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843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a:t>
            </a:r>
            <a:endParaRPr lang="en-IN" dirty="0"/>
          </a:p>
        </p:txBody>
      </p:sp>
      <p:sp>
        <p:nvSpPr>
          <p:cNvPr id="3" name="Content Placeholder 2"/>
          <p:cNvSpPr>
            <a:spLocks noGrp="1"/>
          </p:cNvSpPr>
          <p:nvPr>
            <p:ph idx="1"/>
          </p:nvPr>
        </p:nvSpPr>
        <p:spPr/>
        <p:txBody>
          <a:bodyPr/>
          <a:lstStyle/>
          <a:p>
            <a:r>
              <a:rPr lang="en-IN" dirty="0" smtClean="0"/>
              <a:t>Symbolic Maths, algebraic manipulations, limits, differentiation, integration, series</a:t>
            </a:r>
          </a:p>
          <a:p>
            <a:r>
              <a:rPr lang="en-IN" dirty="0" err="1" smtClean="0"/>
              <a:t>SymPy</a:t>
            </a:r>
            <a:r>
              <a:rPr lang="en-IN" dirty="0" smtClean="0"/>
              <a:t> usage for symbolic maths</a:t>
            </a:r>
          </a:p>
          <a:p>
            <a:r>
              <a:rPr lang="en-IN" dirty="0" smtClean="0"/>
              <a:t>Equation Solving, Matrices</a:t>
            </a:r>
          </a:p>
          <a:p>
            <a:r>
              <a:rPr lang="en-IN" dirty="0" smtClean="0"/>
              <a:t>Other Lang: Aurora, LISP, Wolfram</a:t>
            </a:r>
          </a:p>
          <a:p>
            <a:r>
              <a:rPr lang="en-IN" dirty="0" smtClean="0"/>
              <a:t>Demo: Symbolic Programming in Python</a:t>
            </a:r>
            <a:endParaRPr lang="en-IN" dirty="0"/>
          </a:p>
        </p:txBody>
      </p:sp>
    </p:spTree>
    <p:extLst>
      <p:ext uri="{BB962C8B-B14F-4D97-AF65-F5344CB8AC3E}">
        <p14:creationId xmlns:p14="http://schemas.microsoft.com/office/powerpoint/2010/main" val="51828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94403"/>
          </a:xfrm>
          <a:prstGeom prst="rect">
            <a:avLst/>
          </a:prstGeom>
        </p:spPr>
        <p:txBody>
          <a:bodyPr vert="horz" wrap="square" lIns="0" tIns="0" rIns="0" bIns="0" rtlCol="0">
            <a:spAutoFit/>
          </a:bodyPr>
          <a:lstStyle/>
          <a:p>
            <a:pPr marL="15875"/>
            <a:r>
              <a:rPr lang="en-US" sz="2563" b="1" spc="13" dirty="0" smtClean="0">
                <a:solidFill>
                  <a:srgbClr val="010103"/>
                </a:solidFill>
                <a:latin typeface="Arial"/>
                <a:cs typeface="Arial"/>
              </a:rPr>
              <a:t>Introduction</a:t>
            </a:r>
            <a:endParaRPr sz="2563" dirty="0">
              <a:latin typeface="Arial"/>
              <a:cs typeface="Arial"/>
            </a:endParaRP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514559"/>
            </a:xfrm>
            <a:prstGeom prst="rect">
              <a:avLst/>
            </a:prstGeom>
          </p:spPr>
          <p:txBody>
            <a:bodyPr vert="horz" wrap="square" lIns="0" tIns="0" rIns="0" bIns="0" numCol="1" rtlCol="0">
              <a:spAutoFit/>
            </a:bodyPr>
            <a:lstStyle/>
            <a:p>
              <a:pPr algn="just" fontAlgn="base">
                <a:lnSpc>
                  <a:spcPct val="150000"/>
                </a:lnSpc>
              </a:pPr>
              <a:r>
                <a:rPr lang="en-IN" sz="1750" dirty="0"/>
                <a:t>Symbolic computation deals with the computation of mathematical objects symbolically. This means that the mathematical objects are represented exactly, not approximately, and mathematical expressions with unevaluated variables are left in symbolic form</a:t>
              </a:r>
              <a:r>
                <a:rPr lang="en-IN" sz="1750" dirty="0" smtClean="0"/>
                <a:t>.</a:t>
              </a:r>
            </a:p>
            <a:p>
              <a:pPr algn="just" fontAlgn="base">
                <a:lnSpc>
                  <a:spcPct val="150000"/>
                </a:lnSpc>
              </a:pPr>
              <a:endParaRPr lang="en-IN" sz="1750" dirty="0" smtClean="0"/>
            </a:p>
            <a:p>
              <a:pPr algn="just" fontAlgn="base">
                <a:lnSpc>
                  <a:spcPct val="150000"/>
                </a:lnSpc>
              </a:pPr>
              <a:r>
                <a:rPr lang="en-IN" sz="1750" dirty="0" smtClean="0"/>
                <a:t>It Covers the following:</a:t>
              </a:r>
            </a:p>
            <a:p>
              <a:pPr marL="742950" lvl="1" indent="-285750" algn="just" fontAlgn="base">
                <a:lnSpc>
                  <a:spcPct val="150000"/>
                </a:lnSpc>
                <a:buFont typeface="Arial" panose="020B0604020202020204" pitchFamily="34" charset="0"/>
                <a:buChar char="•"/>
              </a:pPr>
              <a:r>
                <a:rPr lang="en-IN" sz="1750" dirty="0"/>
                <a:t>As A calculator and symbols</a:t>
              </a:r>
            </a:p>
            <a:p>
              <a:pPr marL="742950" lvl="1" indent="-285750" algn="just" fontAlgn="base">
                <a:lnSpc>
                  <a:spcPct val="150000"/>
                </a:lnSpc>
                <a:buFont typeface="Arial" panose="020B0604020202020204" pitchFamily="34" charset="0"/>
                <a:buChar char="•"/>
              </a:pPr>
              <a:r>
                <a:rPr lang="en-IN" sz="1750" dirty="0"/>
                <a:t>Algebraic Manipulations  - Expand and Simplify</a:t>
              </a:r>
            </a:p>
            <a:p>
              <a:pPr marL="742950" lvl="1" indent="-285750" algn="just" fontAlgn="base">
                <a:lnSpc>
                  <a:spcPct val="150000"/>
                </a:lnSpc>
                <a:buFont typeface="Arial" panose="020B0604020202020204" pitchFamily="34" charset="0"/>
                <a:buChar char="•"/>
              </a:pPr>
              <a:r>
                <a:rPr lang="en-IN" sz="1750" dirty="0"/>
                <a:t>Calculus – Limits, Differentiation, Series , Integration</a:t>
              </a:r>
            </a:p>
            <a:p>
              <a:pPr marL="742950" lvl="1" indent="-285750" algn="just" fontAlgn="base">
                <a:lnSpc>
                  <a:spcPct val="150000"/>
                </a:lnSpc>
                <a:buFont typeface="Arial" panose="020B0604020202020204" pitchFamily="34" charset="0"/>
                <a:buChar char="•"/>
              </a:pPr>
              <a:r>
                <a:rPr lang="en-IN" sz="1750" dirty="0"/>
                <a:t>Equation Solving – Matrices</a:t>
              </a:r>
            </a:p>
            <a:p>
              <a:pPr algn="just" fontAlgn="base">
                <a:lnSpc>
                  <a:spcPct val="150000"/>
                </a:lnSpc>
              </a:pPr>
              <a:endParaRPr lang="en-IN" sz="1750" dirty="0"/>
            </a:p>
          </p:txBody>
        </p:sp>
      </p:grpSp>
    </p:spTree>
    <p:extLst>
      <p:ext uri="{BB962C8B-B14F-4D97-AF65-F5344CB8AC3E}">
        <p14:creationId xmlns:p14="http://schemas.microsoft.com/office/powerpoint/2010/main" val="363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369332"/>
          </a:xfrm>
          <a:prstGeom prst="rect">
            <a:avLst/>
          </a:prstGeom>
        </p:spPr>
        <p:txBody>
          <a:bodyPr vert="horz" wrap="square" lIns="0" tIns="0" rIns="0" bIns="0" rtlCol="0">
            <a:spAutoFit/>
          </a:bodyPr>
          <a:lstStyle/>
          <a:p>
            <a:pPr marL="15875"/>
            <a:r>
              <a:rPr lang="en-US" sz="2400" b="1" dirty="0"/>
              <a:t>Calculator and Symbols</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800425"/>
            </a:xfrm>
            <a:prstGeom prst="rect">
              <a:avLst/>
            </a:prstGeom>
          </p:spPr>
          <p:txBody>
            <a:bodyPr vert="horz" wrap="square" lIns="0" tIns="0" rIns="0" bIns="0" numCol="1" rtlCol="0">
              <a:spAutoFit/>
            </a:bodyPr>
            <a:lstStyle/>
            <a:p>
              <a:pPr algn="just" fontAlgn="base">
                <a:lnSpc>
                  <a:spcPct val="150000"/>
                </a:lnSpc>
              </a:pPr>
              <a:r>
                <a:rPr lang="en-IN" sz="1750" b="1" dirty="0"/>
                <a:t>Rational   - ½, or 5/2</a:t>
              </a:r>
            </a:p>
            <a:p>
              <a:pPr algn="just" fontAlgn="base">
                <a:lnSpc>
                  <a:spcPct val="150000"/>
                </a:lnSpc>
              </a:pPr>
              <a:r>
                <a:rPr lang="en-IN" sz="1750" dirty="0"/>
                <a:t>	&gt;&gt;import </a:t>
              </a:r>
              <a:r>
                <a:rPr lang="en-IN" sz="1750" dirty="0" err="1"/>
                <a:t>sympy</a:t>
              </a:r>
              <a:r>
                <a:rPr lang="en-IN" sz="1750" dirty="0"/>
                <a:t> as </a:t>
              </a:r>
              <a:r>
                <a:rPr lang="en-IN" sz="1750" dirty="0" err="1"/>
                <a:t>sym</a:t>
              </a:r>
              <a:endParaRPr lang="en-IN" sz="1750" dirty="0"/>
            </a:p>
            <a:p>
              <a:pPr algn="just" fontAlgn="base">
                <a:lnSpc>
                  <a:spcPct val="150000"/>
                </a:lnSpc>
              </a:pPr>
              <a:r>
                <a:rPr lang="en-IN" sz="1750" dirty="0"/>
                <a:t>	&gt;&gt;a = </a:t>
              </a:r>
              <a:r>
                <a:rPr lang="en-IN" sz="1750" dirty="0" err="1"/>
                <a:t>sym.Rational</a:t>
              </a:r>
              <a:r>
                <a:rPr lang="en-IN" sz="1750" dirty="0"/>
                <a:t>(1, 2)</a:t>
              </a:r>
            </a:p>
            <a:p>
              <a:pPr algn="just" fontAlgn="base">
                <a:lnSpc>
                  <a:spcPct val="150000"/>
                </a:lnSpc>
              </a:pPr>
              <a:r>
                <a:rPr lang="en-IN" sz="1750" dirty="0"/>
                <a:t>	&gt;&gt;a    				</a:t>
              </a:r>
              <a:r>
                <a:rPr lang="en-IN" sz="1750" dirty="0" smtClean="0"/>
                <a:t>	Answer </a:t>
              </a:r>
              <a:r>
                <a:rPr lang="en-IN" sz="1750" dirty="0"/>
                <a:t>will be 1/2</a:t>
              </a:r>
            </a:p>
            <a:p>
              <a:pPr algn="just" fontAlgn="base">
                <a:lnSpc>
                  <a:spcPct val="150000"/>
                </a:lnSpc>
              </a:pPr>
              <a:endParaRPr lang="en-IN" sz="1750" dirty="0" smtClean="0"/>
            </a:p>
            <a:p>
              <a:pPr algn="just" fontAlgn="base">
                <a:lnSpc>
                  <a:spcPct val="150000"/>
                </a:lnSpc>
              </a:pPr>
              <a:r>
                <a:rPr lang="en-IN" sz="1750" b="1" dirty="0" smtClean="0"/>
                <a:t>Constants </a:t>
              </a:r>
              <a:r>
                <a:rPr lang="en-IN" sz="1750" b="1" dirty="0"/>
                <a:t>like </a:t>
              </a:r>
              <a:r>
                <a:rPr lang="en-IN" sz="1750" b="1" dirty="0" err="1"/>
                <a:t>pi,e</a:t>
              </a:r>
              <a:endParaRPr lang="en-IN" sz="1750" b="1" dirty="0"/>
            </a:p>
            <a:p>
              <a:pPr algn="just" fontAlgn="base">
                <a:lnSpc>
                  <a:spcPct val="150000"/>
                </a:lnSpc>
              </a:pPr>
              <a:r>
                <a:rPr lang="en-IN" sz="1750" dirty="0"/>
                <a:t>	&gt;&gt;</a:t>
              </a:r>
              <a:r>
                <a:rPr lang="en-IN" sz="1750" dirty="0" err="1"/>
                <a:t>sym.pi</a:t>
              </a:r>
              <a:r>
                <a:rPr lang="en-IN" sz="1750" dirty="0"/>
                <a:t>**2  			</a:t>
              </a:r>
              <a:r>
                <a:rPr lang="en-IN" sz="1750" dirty="0" smtClean="0"/>
                <a:t>	Answer </a:t>
              </a:r>
              <a:r>
                <a:rPr lang="en-IN" sz="1750" dirty="0"/>
                <a:t>is pi**2</a:t>
              </a:r>
            </a:p>
            <a:p>
              <a:pPr algn="just" fontAlgn="base">
                <a:lnSpc>
                  <a:spcPct val="150000"/>
                </a:lnSpc>
              </a:pPr>
              <a:r>
                <a:rPr lang="en-IN" sz="1750" dirty="0"/>
                <a:t>	&gt;&gt;</a:t>
              </a:r>
              <a:r>
                <a:rPr lang="en-IN" sz="1750" dirty="0" err="1"/>
                <a:t>sym.pi.evalf</a:t>
              </a:r>
              <a:r>
                <a:rPr lang="en-IN" sz="1750" dirty="0"/>
                <a:t>() 			</a:t>
              </a:r>
              <a:r>
                <a:rPr lang="en-IN" sz="1750" dirty="0" smtClean="0"/>
                <a:t>	Answer </a:t>
              </a:r>
              <a:r>
                <a:rPr lang="en-IN" sz="1750" dirty="0"/>
                <a:t>is 3.14159265358979</a:t>
              </a:r>
            </a:p>
            <a:p>
              <a:pPr algn="just" fontAlgn="base">
                <a:lnSpc>
                  <a:spcPct val="150000"/>
                </a:lnSpc>
              </a:pPr>
              <a:r>
                <a:rPr lang="en-IN" sz="1750" dirty="0"/>
                <a:t>	&gt;&gt; (</a:t>
              </a:r>
              <a:r>
                <a:rPr lang="en-IN" sz="1750" dirty="0" err="1"/>
                <a:t>sym.pi</a:t>
              </a:r>
              <a:r>
                <a:rPr lang="en-IN" sz="1750" dirty="0"/>
                <a:t> + </a:t>
              </a:r>
              <a:r>
                <a:rPr lang="en-IN" sz="1750" dirty="0" err="1"/>
                <a:t>sym.exp</a:t>
              </a:r>
              <a:r>
                <a:rPr lang="en-IN" sz="1750" dirty="0"/>
                <a:t>(1)).</a:t>
              </a:r>
              <a:r>
                <a:rPr lang="en-IN" sz="1750" dirty="0" err="1"/>
                <a:t>evalf</a:t>
              </a:r>
              <a:r>
                <a:rPr lang="en-IN" sz="1750" dirty="0"/>
                <a:t>() </a:t>
              </a:r>
              <a:r>
                <a:rPr lang="en-IN" sz="1750" dirty="0" smtClean="0"/>
                <a:t>		Answer </a:t>
              </a:r>
              <a:r>
                <a:rPr lang="en-IN" sz="1750" dirty="0"/>
                <a:t>is 5.85987448204884</a:t>
              </a:r>
            </a:p>
            <a:p>
              <a:pPr algn="just" fontAlgn="base">
                <a:lnSpc>
                  <a:spcPct val="150000"/>
                </a:lnSpc>
              </a:pPr>
              <a:r>
                <a:rPr lang="en-IN" sz="1750" b="1" dirty="0"/>
                <a:t>X AND Y</a:t>
              </a:r>
            </a:p>
            <a:p>
              <a:pPr algn="just" fontAlgn="base">
                <a:lnSpc>
                  <a:spcPct val="150000"/>
                </a:lnSpc>
              </a:pPr>
              <a:r>
                <a:rPr lang="en-IN" sz="1750" dirty="0"/>
                <a:t>	&gt;&gt; x = </a:t>
              </a:r>
              <a:r>
                <a:rPr lang="en-IN" sz="1750" dirty="0" err="1"/>
                <a:t>sym.Symbol</a:t>
              </a:r>
              <a:r>
                <a:rPr lang="en-IN" sz="1750" dirty="0"/>
                <a:t>('x')</a:t>
              </a:r>
            </a:p>
            <a:p>
              <a:pPr algn="just" fontAlgn="base">
                <a:lnSpc>
                  <a:spcPct val="150000"/>
                </a:lnSpc>
              </a:pPr>
              <a:r>
                <a:rPr lang="en-IN" sz="1750" dirty="0"/>
                <a:t>	&gt;&gt;y = </a:t>
              </a:r>
              <a:r>
                <a:rPr lang="en-IN" sz="1750" dirty="0" err="1"/>
                <a:t>sym.Symbol</a:t>
              </a:r>
              <a:r>
                <a:rPr lang="en-IN" sz="1750" dirty="0"/>
                <a:t>('y')</a:t>
              </a:r>
            </a:p>
            <a:p>
              <a:pPr algn="just" fontAlgn="base">
                <a:lnSpc>
                  <a:spcPct val="150000"/>
                </a:lnSpc>
              </a:pPr>
              <a:r>
                <a:rPr lang="en-IN" sz="1750" dirty="0"/>
                <a:t>	&gt;&gt;x + y + x – y			</a:t>
              </a:r>
              <a:r>
                <a:rPr lang="en-IN" sz="1750" dirty="0" smtClean="0"/>
                <a:t>	Answer </a:t>
              </a:r>
              <a:r>
                <a:rPr lang="en-IN" sz="1750" dirty="0"/>
                <a:t>is 2*x</a:t>
              </a:r>
            </a:p>
            <a:p>
              <a:pPr algn="just" fontAlgn="base">
                <a:lnSpc>
                  <a:spcPct val="150000"/>
                </a:lnSpc>
              </a:pPr>
              <a:endParaRPr lang="en-IN" sz="1750" dirty="0"/>
            </a:p>
          </p:txBody>
        </p:sp>
      </p:grpSp>
    </p:spTree>
    <p:extLst>
      <p:ext uri="{BB962C8B-B14F-4D97-AF65-F5344CB8AC3E}">
        <p14:creationId xmlns:p14="http://schemas.microsoft.com/office/powerpoint/2010/main" val="2204412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430887"/>
          </a:xfrm>
          <a:prstGeom prst="rect">
            <a:avLst/>
          </a:prstGeom>
        </p:spPr>
        <p:txBody>
          <a:bodyPr vert="horz" wrap="square" lIns="0" tIns="0" rIns="0" bIns="0" rtlCol="0">
            <a:spAutoFit/>
          </a:bodyPr>
          <a:lstStyle/>
          <a:p>
            <a:pPr marL="15875"/>
            <a:r>
              <a:rPr lang="en-US" sz="2800" b="1" dirty="0"/>
              <a:t>Algebraic Manipulations</a:t>
            </a:r>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694246"/>
            </a:xfrm>
            <a:prstGeom prst="rect">
              <a:avLst/>
            </a:prstGeom>
          </p:spPr>
          <p:txBody>
            <a:bodyPr vert="horz" wrap="square" lIns="0" tIns="0" rIns="0" bIns="0" numCol="1" rtlCol="0">
              <a:spAutoFit/>
            </a:bodyPr>
            <a:lstStyle/>
            <a:p>
              <a:pPr algn="just" fontAlgn="base">
                <a:lnSpc>
                  <a:spcPct val="150000"/>
                </a:lnSpc>
              </a:pPr>
              <a:r>
                <a:rPr lang="es-ES" sz="1750" b="1" dirty="0"/>
                <a:t>EXPAND  ( X+Y)**3  = </a:t>
              </a:r>
              <a:r>
                <a:rPr lang="es-ES" sz="1750" b="1" dirty="0" smtClean="0"/>
                <a:t>X+3X^</a:t>
              </a:r>
              <a:r>
                <a:rPr lang="es-ES" sz="2000" b="1" dirty="0" smtClean="0"/>
                <a:t>2</a:t>
              </a:r>
              <a:r>
                <a:rPr lang="es-ES" sz="1750" b="1" dirty="0" smtClean="0"/>
                <a:t>Y+3XY^2+Y</a:t>
              </a:r>
              <a:endParaRPr lang="es-ES" sz="1750" b="1" dirty="0"/>
            </a:p>
            <a:p>
              <a:pPr algn="just" fontAlgn="base">
                <a:lnSpc>
                  <a:spcPct val="150000"/>
                </a:lnSpc>
              </a:pPr>
              <a:r>
                <a:rPr lang="es-ES" sz="1750" b="1" dirty="0"/>
                <a:t>	</a:t>
              </a:r>
              <a:r>
                <a:rPr lang="es-ES" sz="1750" dirty="0"/>
                <a:t>&gt;&gt; </a:t>
              </a:r>
              <a:r>
                <a:rPr lang="es-ES" sz="1750" dirty="0" err="1"/>
                <a:t>sym.expand</a:t>
              </a:r>
              <a:r>
                <a:rPr lang="es-ES" sz="1750" dirty="0"/>
                <a:t>((x + y) ** 3) </a:t>
              </a:r>
              <a:r>
                <a:rPr lang="es-ES" sz="1750" dirty="0" smtClean="0"/>
                <a:t>			</a:t>
              </a:r>
              <a:r>
                <a:rPr lang="es-ES" sz="1750" dirty="0"/>
                <a:t>	</a:t>
              </a:r>
              <a:r>
                <a:rPr lang="es-ES" sz="1750" dirty="0" err="1"/>
                <a:t>Answer</a:t>
              </a:r>
              <a:r>
                <a:rPr lang="es-ES" sz="1750" dirty="0"/>
                <a:t> </a:t>
              </a:r>
              <a:r>
                <a:rPr lang="es-ES" sz="1750" dirty="0" err="1"/>
                <a:t>is</a:t>
              </a:r>
              <a:r>
                <a:rPr lang="es-ES" sz="1750" dirty="0"/>
                <a:t> x**3 + 3*x**2*y + 3*x*y**2 + y**3</a:t>
              </a:r>
            </a:p>
            <a:p>
              <a:pPr algn="just" fontAlgn="base">
                <a:lnSpc>
                  <a:spcPct val="150000"/>
                </a:lnSpc>
              </a:pPr>
              <a:r>
                <a:rPr lang="es-ES" sz="1750" dirty="0"/>
                <a:t>	&gt;&gt; 3 * x * y ** 2 + 3 * y * x ** 2 + x ** 3 + y ** </a:t>
              </a:r>
              <a:r>
                <a:rPr lang="es-ES" sz="1750" dirty="0" smtClean="0"/>
                <a:t>3		</a:t>
              </a:r>
              <a:r>
                <a:rPr lang="es-ES" sz="1750" dirty="0" err="1" smtClean="0"/>
                <a:t>Answer</a:t>
              </a:r>
              <a:r>
                <a:rPr lang="es-ES" sz="1750" dirty="0" smtClean="0"/>
                <a:t> </a:t>
              </a:r>
              <a:r>
                <a:rPr lang="es-ES" sz="1750" dirty="0" err="1"/>
                <a:t>is</a:t>
              </a:r>
              <a:r>
                <a:rPr lang="es-ES" sz="1750" dirty="0"/>
                <a:t> x**3 + 3*x**2*y + 3*x*y**2 + y**</a:t>
              </a:r>
              <a:r>
                <a:rPr lang="es-ES" sz="1750" dirty="0" smtClean="0"/>
                <a:t>3</a:t>
              </a:r>
            </a:p>
            <a:p>
              <a:pPr algn="just" fontAlgn="base">
                <a:lnSpc>
                  <a:spcPct val="150000"/>
                </a:lnSpc>
              </a:pPr>
              <a:r>
                <a:rPr lang="es-ES" sz="1750" b="1" dirty="0"/>
                <a:t/>
              </a:r>
              <a:br>
                <a:rPr lang="es-ES" sz="1750" b="1" dirty="0"/>
              </a:br>
              <a:endParaRPr lang="es-ES" sz="1750" b="1" dirty="0"/>
            </a:p>
            <a:p>
              <a:pPr algn="just" fontAlgn="base">
                <a:lnSpc>
                  <a:spcPct val="150000"/>
                </a:lnSpc>
              </a:pPr>
              <a:r>
                <a:rPr lang="es-ES" sz="1750" b="1" dirty="0" smtClean="0"/>
                <a:t>WITH </a:t>
              </a:r>
              <a:r>
                <a:rPr lang="es-ES" sz="1750" b="1" dirty="0"/>
                <a:t>TRIGNOMETRY LIKE SIN,COSINE</a:t>
              </a:r>
            </a:p>
            <a:p>
              <a:pPr algn="just" fontAlgn="base">
                <a:lnSpc>
                  <a:spcPct val="150000"/>
                </a:lnSpc>
              </a:pPr>
              <a:r>
                <a:rPr lang="es-ES" sz="1750" b="1" dirty="0"/>
                <a:t>   </a:t>
              </a:r>
              <a:r>
                <a:rPr lang="es-ES" sz="1750" b="1" dirty="0" smtClean="0"/>
                <a:t>	</a:t>
              </a:r>
              <a:r>
                <a:rPr lang="es-ES" sz="1750" dirty="0" err="1" smtClean="0"/>
                <a:t>eg</a:t>
              </a:r>
              <a:r>
                <a:rPr lang="es-ES" sz="1750" dirty="0"/>
                <a:t>. COS(X+Y)= -  SIN(X)*SIN(Y)+COS(X)*COS(Y)</a:t>
              </a:r>
            </a:p>
            <a:p>
              <a:pPr algn="just" fontAlgn="base">
                <a:lnSpc>
                  <a:spcPct val="150000"/>
                </a:lnSpc>
              </a:pPr>
              <a:r>
                <a:rPr lang="es-ES" sz="1750" dirty="0"/>
                <a:t>	&gt;&gt; </a:t>
              </a:r>
              <a:r>
                <a:rPr lang="es-ES" sz="1750" dirty="0" err="1"/>
                <a:t>sym.expand</a:t>
              </a:r>
              <a:r>
                <a:rPr lang="es-ES" sz="1750" dirty="0"/>
                <a:t>(</a:t>
              </a:r>
              <a:r>
                <a:rPr lang="es-ES" sz="1750" dirty="0" err="1"/>
                <a:t>sym.cos</a:t>
              </a:r>
              <a:r>
                <a:rPr lang="es-ES" sz="1750" dirty="0"/>
                <a:t>(x + y), </a:t>
              </a:r>
              <a:r>
                <a:rPr lang="es-ES" sz="1750" dirty="0" err="1"/>
                <a:t>trig</a:t>
              </a:r>
              <a:r>
                <a:rPr lang="es-ES" sz="1750" dirty="0"/>
                <a:t>=True</a:t>
              </a:r>
              <a:r>
                <a:rPr lang="es-ES" sz="1750" dirty="0" smtClean="0"/>
                <a:t>)		</a:t>
              </a:r>
              <a:r>
                <a:rPr lang="es-ES" sz="1750" dirty="0" err="1" smtClean="0"/>
                <a:t>Answer</a:t>
              </a:r>
              <a:r>
                <a:rPr lang="es-ES" sz="1750" dirty="0" smtClean="0"/>
                <a:t> </a:t>
              </a:r>
              <a:r>
                <a:rPr lang="es-ES" sz="1750" dirty="0" err="1"/>
                <a:t>is</a:t>
              </a:r>
              <a:r>
                <a:rPr lang="es-ES" sz="1750" dirty="0"/>
                <a:t>  -sin(x)*sin(y) + </a:t>
              </a:r>
              <a:r>
                <a:rPr lang="es-ES" sz="1750" dirty="0" err="1"/>
                <a:t>cos</a:t>
              </a:r>
              <a:r>
                <a:rPr lang="es-ES" sz="1750" dirty="0"/>
                <a:t>(x)*</a:t>
              </a:r>
              <a:r>
                <a:rPr lang="es-ES" sz="1750" dirty="0" err="1"/>
                <a:t>cos</a:t>
              </a:r>
              <a:r>
                <a:rPr lang="es-ES" sz="1750" dirty="0"/>
                <a:t>(y)</a:t>
              </a:r>
            </a:p>
            <a:p>
              <a:pPr algn="just" fontAlgn="base">
                <a:lnSpc>
                  <a:spcPct val="150000"/>
                </a:lnSpc>
              </a:pPr>
              <a:endParaRPr lang="es-ES" sz="1750" dirty="0" smtClean="0"/>
            </a:p>
            <a:p>
              <a:pPr algn="just" fontAlgn="base">
                <a:lnSpc>
                  <a:spcPct val="150000"/>
                </a:lnSpc>
              </a:pPr>
              <a:r>
                <a:rPr lang="es-ES" sz="1750" b="1" dirty="0" smtClean="0"/>
                <a:t>SIMPLIFY</a:t>
              </a:r>
              <a:endParaRPr lang="es-ES" sz="1750" b="1" dirty="0"/>
            </a:p>
            <a:p>
              <a:pPr algn="just" fontAlgn="base">
                <a:lnSpc>
                  <a:spcPct val="150000"/>
                </a:lnSpc>
              </a:pPr>
              <a:r>
                <a:rPr lang="es-ES" sz="1750" b="1" dirty="0"/>
                <a:t>             </a:t>
              </a:r>
              <a:r>
                <a:rPr lang="es-ES" sz="1750" dirty="0"/>
                <a:t>(X+X*Y/X)=Y+1</a:t>
              </a:r>
            </a:p>
            <a:p>
              <a:pPr algn="just" fontAlgn="base">
                <a:lnSpc>
                  <a:spcPct val="150000"/>
                </a:lnSpc>
              </a:pPr>
              <a:r>
                <a:rPr lang="es-ES" sz="1750" dirty="0"/>
                <a:t>	&gt;&gt;</a:t>
              </a:r>
              <a:r>
                <a:rPr lang="es-ES" sz="1750" dirty="0" err="1"/>
                <a:t>sym.simplify</a:t>
              </a:r>
              <a:r>
                <a:rPr lang="es-ES" sz="1750" dirty="0"/>
                <a:t>((x + x * y) / x</a:t>
              </a:r>
              <a:r>
                <a:rPr lang="es-ES" sz="1750" dirty="0" smtClean="0"/>
                <a:t>)				</a:t>
              </a:r>
              <a:r>
                <a:rPr lang="es-ES" sz="1750" dirty="0" err="1" smtClean="0"/>
                <a:t>Answer</a:t>
              </a:r>
              <a:r>
                <a:rPr lang="es-ES" sz="1750" dirty="0" smtClean="0"/>
                <a:t> </a:t>
              </a:r>
              <a:r>
                <a:rPr lang="es-ES" sz="1750" dirty="0" err="1" smtClean="0"/>
                <a:t>is</a:t>
              </a:r>
              <a:r>
                <a:rPr lang="es-ES" sz="1750" dirty="0" smtClean="0"/>
                <a:t>: y+1 </a:t>
              </a:r>
              <a:endParaRPr lang="en-IN" sz="1750" dirty="0"/>
            </a:p>
          </p:txBody>
        </p:sp>
      </p:grpSp>
    </p:spTree>
    <p:extLst>
      <p:ext uri="{BB962C8B-B14F-4D97-AF65-F5344CB8AC3E}">
        <p14:creationId xmlns:p14="http://schemas.microsoft.com/office/powerpoint/2010/main" val="2026479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430887"/>
          </a:xfrm>
          <a:prstGeom prst="rect">
            <a:avLst/>
          </a:prstGeom>
        </p:spPr>
        <p:txBody>
          <a:bodyPr vert="horz" wrap="square" lIns="0" tIns="0" rIns="0" bIns="0" rtlCol="0">
            <a:spAutoFit/>
          </a:bodyPr>
          <a:lstStyle/>
          <a:p>
            <a:pPr marL="15875"/>
            <a:r>
              <a:rPr lang="en-US" sz="2800" b="1" dirty="0" smtClean="0"/>
              <a:t>Calculus</a:t>
            </a:r>
            <a:endParaRPr lang="en-US" sz="2800" b="1" dirty="0"/>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794517"/>
            </a:xfrm>
            <a:prstGeom prst="rect">
              <a:avLst/>
            </a:prstGeom>
          </p:spPr>
          <p:txBody>
            <a:bodyPr vert="horz" wrap="square" lIns="0" tIns="0" rIns="0" bIns="0" numCol="1" rtlCol="0">
              <a:spAutoFit/>
            </a:bodyPr>
            <a:lstStyle/>
            <a:p>
              <a:pPr algn="just" fontAlgn="base">
                <a:lnSpc>
                  <a:spcPct val="150000"/>
                </a:lnSpc>
              </a:pPr>
              <a:r>
                <a:rPr lang="es-ES" sz="1750" b="1" dirty="0"/>
                <a:t>LIMITS compute </a:t>
              </a:r>
              <a:r>
                <a:rPr lang="es-ES" sz="1750" b="1" dirty="0" err="1"/>
                <a:t>the</a:t>
              </a:r>
              <a:r>
                <a:rPr lang="es-ES" sz="1750" b="1" dirty="0"/>
                <a:t> </a:t>
              </a:r>
              <a:r>
                <a:rPr lang="es-ES" sz="1750" b="1" dirty="0" err="1"/>
                <a:t>limit</a:t>
              </a:r>
              <a:r>
                <a:rPr lang="es-ES" sz="1750" b="1" dirty="0"/>
                <a:t> of </a:t>
              </a:r>
            </a:p>
            <a:p>
              <a:pPr algn="just" fontAlgn="base">
                <a:lnSpc>
                  <a:spcPct val="150000"/>
                </a:lnSpc>
              </a:pPr>
              <a:r>
                <a:rPr lang="es-ES" sz="1750" b="1" dirty="0"/>
                <a:t>		</a:t>
              </a:r>
              <a:r>
                <a:rPr lang="es-ES" sz="1750" dirty="0" err="1"/>
                <a:t>limit</a:t>
              </a:r>
              <a:r>
                <a:rPr lang="es-ES" sz="1750" dirty="0"/>
                <a:t>(</a:t>
              </a:r>
              <a:r>
                <a:rPr lang="es-ES" sz="1750" dirty="0" err="1"/>
                <a:t>function</a:t>
              </a:r>
              <a:r>
                <a:rPr lang="es-ES" sz="1750" dirty="0"/>
                <a:t>, variable, </a:t>
              </a:r>
              <a:r>
                <a:rPr lang="es-ES" sz="1750" dirty="0" err="1"/>
                <a:t>point</a:t>
              </a:r>
              <a:r>
                <a:rPr lang="es-ES" sz="1750" dirty="0"/>
                <a:t>)  </a:t>
              </a:r>
            </a:p>
            <a:p>
              <a:pPr algn="just" fontAlgn="base">
                <a:lnSpc>
                  <a:spcPct val="150000"/>
                </a:lnSpc>
              </a:pPr>
              <a:r>
                <a:rPr lang="es-ES" sz="1750" dirty="0"/>
                <a:t>		</a:t>
              </a:r>
              <a:r>
                <a:rPr lang="es-ES" sz="1750" dirty="0" err="1"/>
                <a:t>limit</a:t>
              </a:r>
              <a:r>
                <a:rPr lang="es-ES" sz="1750" dirty="0"/>
                <a:t>( sin(x)/x , x, 0) =1</a:t>
              </a:r>
            </a:p>
            <a:p>
              <a:pPr algn="just" fontAlgn="base">
                <a:lnSpc>
                  <a:spcPct val="150000"/>
                </a:lnSpc>
              </a:pPr>
              <a:r>
                <a:rPr lang="es-ES" sz="1750" b="1" dirty="0" err="1"/>
                <a:t>Differentiation</a:t>
              </a:r>
              <a:endParaRPr lang="es-ES" sz="1750" b="1" dirty="0"/>
            </a:p>
            <a:p>
              <a:pPr algn="just" fontAlgn="base">
                <a:lnSpc>
                  <a:spcPct val="150000"/>
                </a:lnSpc>
              </a:pPr>
              <a:r>
                <a:rPr lang="es-ES" sz="1750" b="1" dirty="0" smtClean="0"/>
                <a:t>     		</a:t>
              </a:r>
              <a:r>
                <a:rPr lang="es-ES" sz="1750" dirty="0" err="1" smtClean="0"/>
                <a:t>diff</a:t>
              </a:r>
              <a:r>
                <a:rPr lang="es-ES" sz="1750" dirty="0" smtClean="0"/>
                <a:t>(</a:t>
              </a:r>
              <a:r>
                <a:rPr lang="es-ES" sz="1750" dirty="0" err="1" smtClean="0"/>
                <a:t>func,var</a:t>
              </a:r>
              <a:r>
                <a:rPr lang="es-ES" sz="1750" dirty="0" smtClean="0"/>
                <a:t>)  </a:t>
              </a:r>
              <a:r>
                <a:rPr lang="es-ES" sz="1750" dirty="0" err="1" smtClean="0"/>
                <a:t>eg</a:t>
              </a:r>
              <a:r>
                <a:rPr lang="es-ES" sz="1750" dirty="0" smtClean="0"/>
                <a:t> </a:t>
              </a:r>
              <a:r>
                <a:rPr lang="es-ES" sz="1750" dirty="0" err="1" smtClean="0"/>
                <a:t>diff</a:t>
              </a:r>
              <a:r>
                <a:rPr lang="es-ES" sz="1750" dirty="0" smtClean="0"/>
                <a:t>(sin(x),x)=</a:t>
              </a:r>
              <a:r>
                <a:rPr lang="es-ES" sz="1750" dirty="0" err="1" smtClean="0"/>
                <a:t>cos</a:t>
              </a:r>
              <a:r>
                <a:rPr lang="es-ES" sz="1750" dirty="0" smtClean="0"/>
                <a:t>(x)</a:t>
              </a:r>
            </a:p>
            <a:p>
              <a:pPr algn="just" fontAlgn="base">
                <a:lnSpc>
                  <a:spcPct val="150000"/>
                </a:lnSpc>
              </a:pPr>
              <a:r>
                <a:rPr lang="es-ES" sz="1750" dirty="0" smtClean="0"/>
                <a:t>    	 	</a:t>
              </a:r>
              <a:r>
                <a:rPr lang="es-ES" sz="1750" dirty="0" err="1" smtClean="0"/>
                <a:t>diff</a:t>
              </a:r>
              <a:r>
                <a:rPr lang="es-ES" sz="1750" dirty="0" smtClean="0"/>
                <a:t>(</a:t>
              </a:r>
              <a:r>
                <a:rPr lang="es-ES" sz="1750" dirty="0" err="1" smtClean="0"/>
                <a:t>func,var,n</a:t>
              </a:r>
              <a:r>
                <a:rPr lang="es-ES" sz="1750" dirty="0" smtClean="0"/>
                <a:t>) </a:t>
              </a:r>
              <a:r>
                <a:rPr lang="es-ES" sz="1750" dirty="0" err="1" smtClean="0"/>
                <a:t>eg</a:t>
              </a:r>
              <a:r>
                <a:rPr lang="es-ES" sz="1750" dirty="0" smtClean="0"/>
                <a:t> </a:t>
              </a:r>
            </a:p>
            <a:p>
              <a:pPr algn="just" fontAlgn="base">
                <a:lnSpc>
                  <a:spcPct val="150000"/>
                </a:lnSpc>
              </a:pPr>
              <a:r>
                <a:rPr lang="es-ES" sz="1750" b="1" dirty="0"/>
                <a:t>  Series </a:t>
              </a:r>
            </a:p>
            <a:p>
              <a:pPr algn="just" fontAlgn="base">
                <a:lnSpc>
                  <a:spcPct val="150000"/>
                </a:lnSpc>
              </a:pPr>
              <a:r>
                <a:rPr lang="es-ES" sz="1750" b="1" dirty="0"/>
                <a:t>		</a:t>
              </a:r>
              <a:r>
                <a:rPr lang="es-ES" sz="1750" dirty="0"/>
                <a:t>series(</a:t>
              </a:r>
              <a:r>
                <a:rPr lang="es-ES" sz="1750" dirty="0" err="1"/>
                <a:t>expr,var</a:t>
              </a:r>
              <a:r>
                <a:rPr lang="es-ES" sz="1750" dirty="0"/>
                <a:t>)</a:t>
              </a:r>
            </a:p>
            <a:p>
              <a:pPr algn="just" fontAlgn="base">
                <a:lnSpc>
                  <a:spcPct val="150000"/>
                </a:lnSpc>
              </a:pPr>
              <a:r>
                <a:rPr lang="es-ES" sz="1750" dirty="0"/>
                <a:t>		 series(</a:t>
              </a:r>
              <a:r>
                <a:rPr lang="es-ES" sz="1750" dirty="0" err="1"/>
                <a:t>cos</a:t>
              </a:r>
              <a:r>
                <a:rPr lang="es-ES" sz="1750" dirty="0"/>
                <a:t>(x),x)  =  1-x/2+x/24+o(x)</a:t>
              </a:r>
            </a:p>
            <a:p>
              <a:pPr algn="just" fontAlgn="base">
                <a:lnSpc>
                  <a:spcPct val="150000"/>
                </a:lnSpc>
              </a:pPr>
              <a:r>
                <a:rPr lang="es-ES" sz="1750" b="1" dirty="0" err="1"/>
                <a:t>Integration</a:t>
              </a:r>
              <a:endParaRPr lang="es-ES" sz="1750" b="1" dirty="0"/>
            </a:p>
            <a:p>
              <a:pPr algn="just" fontAlgn="base">
                <a:lnSpc>
                  <a:spcPct val="150000"/>
                </a:lnSpc>
              </a:pPr>
              <a:r>
                <a:rPr lang="es-ES" sz="1750" b="1" dirty="0"/>
                <a:t>     	</a:t>
              </a:r>
              <a:r>
                <a:rPr lang="es-ES" sz="1750" b="1" dirty="0" smtClean="0"/>
                <a:t>	</a:t>
              </a:r>
              <a:r>
                <a:rPr lang="es-ES" sz="1750" dirty="0" err="1" smtClean="0"/>
                <a:t>Integrate</a:t>
              </a:r>
              <a:r>
                <a:rPr lang="es-ES" sz="1750" dirty="0" smtClean="0"/>
                <a:t>(</a:t>
              </a:r>
              <a:r>
                <a:rPr lang="es-ES" sz="1750" dirty="0" err="1" smtClean="0"/>
                <a:t>expr,var</a:t>
              </a:r>
              <a:r>
                <a:rPr lang="es-ES" sz="1750" dirty="0"/>
                <a:t>)</a:t>
              </a:r>
            </a:p>
            <a:p>
              <a:pPr algn="just" fontAlgn="base">
                <a:lnSpc>
                  <a:spcPct val="150000"/>
                </a:lnSpc>
              </a:pPr>
              <a:r>
                <a:rPr lang="es-ES" sz="1750" dirty="0"/>
                <a:t>		</a:t>
              </a:r>
              <a:r>
                <a:rPr lang="es-ES" sz="1750" dirty="0" err="1"/>
                <a:t>Integrate</a:t>
              </a:r>
              <a:r>
                <a:rPr lang="es-ES" sz="1750" dirty="0"/>
                <a:t>(sin(x),x) = -</a:t>
              </a:r>
              <a:r>
                <a:rPr lang="es-ES" sz="1750" dirty="0" err="1"/>
                <a:t>cos</a:t>
              </a:r>
              <a:r>
                <a:rPr lang="es-ES" sz="1750" dirty="0"/>
                <a:t>(x)</a:t>
              </a:r>
            </a:p>
            <a:p>
              <a:pPr algn="just" fontAlgn="base">
                <a:lnSpc>
                  <a:spcPct val="150000"/>
                </a:lnSpc>
              </a:pPr>
              <a:endParaRPr lang="es-ES" sz="1750" dirty="0"/>
            </a:p>
            <a:p>
              <a:pPr algn="just" fontAlgn="base">
                <a:lnSpc>
                  <a:spcPct val="150000"/>
                </a:lnSpc>
              </a:pPr>
              <a:endParaRPr lang="es-ES" sz="1750" b="1" dirty="0"/>
            </a:p>
          </p:txBody>
        </p:sp>
      </p:grpSp>
    </p:spTree>
    <p:extLst>
      <p:ext uri="{BB962C8B-B14F-4D97-AF65-F5344CB8AC3E}">
        <p14:creationId xmlns:p14="http://schemas.microsoft.com/office/powerpoint/2010/main" val="433472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430887"/>
          </a:xfrm>
          <a:prstGeom prst="rect">
            <a:avLst/>
          </a:prstGeom>
        </p:spPr>
        <p:txBody>
          <a:bodyPr vert="horz" wrap="square" lIns="0" tIns="0" rIns="0" bIns="0" rtlCol="0">
            <a:spAutoFit/>
          </a:bodyPr>
          <a:lstStyle/>
          <a:p>
            <a:pPr marL="15875"/>
            <a:r>
              <a:rPr lang="en-US" sz="2800" b="1" dirty="0" smtClean="0"/>
              <a:t>Example</a:t>
            </a:r>
            <a:endParaRPr lang="en-US" sz="2800" b="1" dirty="0"/>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51265"/>
            </a:xfrm>
            <a:prstGeom prst="rect">
              <a:avLst/>
            </a:prstGeom>
          </p:spPr>
          <p:txBody>
            <a:bodyPr vert="horz" wrap="square" lIns="0" tIns="0" rIns="0" bIns="0" numCol="1" rtlCol="0">
              <a:spAutoFit/>
            </a:bodyPr>
            <a:lstStyle/>
            <a:p>
              <a:pPr algn="just" fontAlgn="base">
                <a:lnSpc>
                  <a:spcPct val="150000"/>
                </a:lnSpc>
              </a:pPr>
              <a:r>
                <a:rPr lang="es-ES" sz="1750" b="1" dirty="0" smtClean="0"/>
                <a:t>Example:</a:t>
              </a:r>
              <a:endParaRPr lang="es-ES" sz="1750" b="1" dirty="0"/>
            </a:p>
          </p:txBody>
        </p:sp>
      </p:grpSp>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3605" y="1097650"/>
            <a:ext cx="5562600" cy="1257300"/>
          </a:xfrm>
          <a:noFill/>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229" y="2354950"/>
            <a:ext cx="5584975"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778" y="628441"/>
            <a:ext cx="4304086" cy="116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8471" y="1757522"/>
            <a:ext cx="4271393" cy="23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5778" y="4101353"/>
            <a:ext cx="4304086" cy="2464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4710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430887"/>
          </a:xfrm>
          <a:prstGeom prst="rect">
            <a:avLst/>
          </a:prstGeom>
        </p:spPr>
        <p:txBody>
          <a:bodyPr vert="horz" wrap="square" lIns="0" tIns="0" rIns="0" bIns="0" rtlCol="0">
            <a:spAutoFit/>
          </a:bodyPr>
          <a:lstStyle/>
          <a:p>
            <a:pPr marL="15875"/>
            <a:r>
              <a:rPr lang="en-US" sz="2800" b="1" dirty="0" smtClean="0"/>
              <a:t>Example</a:t>
            </a:r>
            <a:endParaRPr lang="en-US" sz="2800" b="1" dirty="0"/>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51265"/>
            </a:xfrm>
            <a:prstGeom prst="rect">
              <a:avLst/>
            </a:prstGeom>
          </p:spPr>
          <p:txBody>
            <a:bodyPr vert="horz" wrap="square" lIns="0" tIns="0" rIns="0" bIns="0" numCol="1" rtlCol="0">
              <a:spAutoFit/>
            </a:bodyPr>
            <a:lstStyle/>
            <a:p>
              <a:pPr algn="just" fontAlgn="base">
                <a:lnSpc>
                  <a:spcPct val="150000"/>
                </a:lnSpc>
              </a:pPr>
              <a:r>
                <a:rPr lang="es-ES" sz="1750" b="1" dirty="0" smtClean="0"/>
                <a:t>Example:</a:t>
              </a:r>
              <a:endParaRPr lang="es-ES" sz="1750" b="1" dirty="0"/>
            </a:p>
          </p:txBody>
        </p:sp>
      </p:gr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3" y="1064633"/>
            <a:ext cx="5786694" cy="471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188" y="1064633"/>
            <a:ext cx="5087471" cy="383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1466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83" y="512978"/>
            <a:ext cx="12168981" cy="0"/>
          </a:xfrm>
          <a:custGeom>
            <a:avLst/>
            <a:gdLst/>
            <a:ahLst/>
            <a:cxnLst/>
            <a:rect l="l" t="t" r="r" b="b"/>
            <a:pathLst>
              <a:path w="9735185">
                <a:moveTo>
                  <a:pt x="0" y="0"/>
                </a:moveTo>
                <a:lnTo>
                  <a:pt x="9734587" y="0"/>
                </a:lnTo>
              </a:path>
            </a:pathLst>
          </a:custGeom>
          <a:ln w="28519">
            <a:solidFill>
              <a:srgbClr val="1F97C8"/>
            </a:solidFill>
          </a:ln>
        </p:spPr>
        <p:txBody>
          <a:bodyPr wrap="square" lIns="0" tIns="0" rIns="0" bIns="0" rtlCol="0"/>
          <a:lstStyle/>
          <a:p>
            <a:endParaRPr sz="2250"/>
          </a:p>
        </p:txBody>
      </p:sp>
      <p:sp>
        <p:nvSpPr>
          <p:cNvPr id="9" name="object 9"/>
          <p:cNvSpPr txBox="1"/>
          <p:nvPr/>
        </p:nvSpPr>
        <p:spPr>
          <a:xfrm>
            <a:off x="89671" y="44591"/>
            <a:ext cx="7212082" cy="430887"/>
          </a:xfrm>
          <a:prstGeom prst="rect">
            <a:avLst/>
          </a:prstGeom>
        </p:spPr>
        <p:txBody>
          <a:bodyPr vert="horz" wrap="square" lIns="0" tIns="0" rIns="0" bIns="0" rtlCol="0">
            <a:spAutoFit/>
          </a:bodyPr>
          <a:lstStyle/>
          <a:p>
            <a:pPr marL="15875"/>
            <a:r>
              <a:rPr lang="en-US" sz="2800" b="1" dirty="0" smtClean="0"/>
              <a:t> Equation Solving</a:t>
            </a:r>
            <a:endParaRPr lang="en-US" sz="2800" b="1" dirty="0"/>
          </a:p>
        </p:txBody>
      </p:sp>
      <p:sp>
        <p:nvSpPr>
          <p:cNvPr id="27" name="object 20"/>
          <p:cNvSpPr/>
          <p:nvPr/>
        </p:nvSpPr>
        <p:spPr>
          <a:xfrm flipV="1">
            <a:off x="0" y="6640253"/>
            <a:ext cx="12192000" cy="57149"/>
          </a:xfrm>
          <a:custGeom>
            <a:avLst/>
            <a:gdLst/>
            <a:ahLst/>
            <a:cxnLst/>
            <a:rect l="l" t="t" r="r" b="b"/>
            <a:pathLst>
              <a:path w="2915285" h="217170">
                <a:moveTo>
                  <a:pt x="0" y="0"/>
                </a:moveTo>
                <a:lnTo>
                  <a:pt x="2914775" y="0"/>
                </a:lnTo>
                <a:lnTo>
                  <a:pt x="2914775" y="216855"/>
                </a:lnTo>
                <a:lnTo>
                  <a:pt x="0" y="216855"/>
                </a:lnTo>
                <a:lnTo>
                  <a:pt x="0" y="0"/>
                </a:lnTo>
                <a:close/>
              </a:path>
            </a:pathLst>
          </a:custGeom>
          <a:solidFill>
            <a:srgbClr val="0793CF"/>
          </a:solidFill>
        </p:spPr>
        <p:txBody>
          <a:bodyPr wrap="square" lIns="0" tIns="0" rIns="0" bIns="0" rtlCol="0"/>
          <a:lstStyle/>
          <a:p>
            <a:endParaRPr sz="2250"/>
          </a:p>
        </p:txBody>
      </p:sp>
      <p:grpSp>
        <p:nvGrpSpPr>
          <p:cNvPr id="2" name="Group 27"/>
          <p:cNvGrpSpPr/>
          <p:nvPr/>
        </p:nvGrpSpPr>
        <p:grpSpPr>
          <a:xfrm>
            <a:off x="0" y="586959"/>
            <a:ext cx="12105504" cy="5979173"/>
            <a:chOff x="127862" y="1268442"/>
            <a:chExt cx="9296400" cy="846250"/>
          </a:xfrm>
        </p:grpSpPr>
        <p:sp>
          <p:nvSpPr>
            <p:cNvPr id="29" name="Rectangle 28"/>
            <p:cNvSpPr/>
            <p:nvPr/>
          </p:nvSpPr>
          <p:spPr>
            <a:xfrm>
              <a:off x="127862" y="1268442"/>
              <a:ext cx="9296400" cy="8462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50"/>
            </a:p>
          </p:txBody>
        </p:sp>
        <p:sp>
          <p:nvSpPr>
            <p:cNvPr id="30" name="object 12"/>
            <p:cNvSpPr txBox="1"/>
            <p:nvPr/>
          </p:nvSpPr>
          <p:spPr>
            <a:xfrm>
              <a:off x="168600" y="1274313"/>
              <a:ext cx="9214355" cy="400212"/>
            </a:xfrm>
            <a:prstGeom prst="rect">
              <a:avLst/>
            </a:prstGeom>
          </p:spPr>
          <p:txBody>
            <a:bodyPr vert="horz" wrap="square" lIns="0" tIns="0" rIns="0" bIns="0" numCol="1" rtlCol="0">
              <a:spAutoFit/>
            </a:bodyPr>
            <a:lstStyle/>
            <a:p>
              <a:pPr algn="just" fontAlgn="base">
                <a:lnSpc>
                  <a:spcPct val="150000"/>
                </a:lnSpc>
              </a:pPr>
              <a:r>
                <a:rPr lang="en-IN" sz="1750" b="1" dirty="0" err="1"/>
                <a:t>solveset</a:t>
              </a:r>
              <a:r>
                <a:rPr lang="en-IN" sz="1750" b="1" dirty="0"/>
                <a:t>()</a:t>
              </a:r>
            </a:p>
            <a:p>
              <a:pPr algn="just" fontAlgn="base">
                <a:lnSpc>
                  <a:spcPct val="150000"/>
                </a:lnSpc>
              </a:pPr>
              <a:r>
                <a:rPr lang="en-IN" sz="1750" b="1" dirty="0" smtClean="0"/>
                <a:t>	</a:t>
              </a:r>
              <a:r>
                <a:rPr lang="en-IN" sz="1750" dirty="0" err="1" smtClean="0"/>
                <a:t>solveset</a:t>
              </a:r>
              <a:r>
                <a:rPr lang="en-IN" sz="1750" dirty="0" smtClean="0"/>
                <a:t>(x </a:t>
              </a:r>
              <a:r>
                <a:rPr lang="en-IN" sz="1750" dirty="0"/>
                <a:t>** 4 - 1, x) ={-1,1,-I,I</a:t>
              </a:r>
              <a:r>
                <a:rPr lang="en-IN" sz="1750" dirty="0" smtClean="0"/>
                <a:t>}</a:t>
              </a:r>
            </a:p>
            <a:p>
              <a:pPr algn="just" fontAlgn="base">
                <a:lnSpc>
                  <a:spcPct val="150000"/>
                </a:lnSpc>
              </a:pPr>
              <a:endParaRPr lang="en-IN" sz="1750" b="1" dirty="0" smtClean="0"/>
            </a:p>
            <a:p>
              <a:pPr algn="just" fontAlgn="base">
                <a:lnSpc>
                  <a:spcPct val="150000"/>
                </a:lnSpc>
              </a:pPr>
              <a:r>
                <a:rPr lang="en-IN" sz="1750" b="1" dirty="0" smtClean="0"/>
                <a:t>Matrices</a:t>
              </a:r>
              <a:endParaRPr lang="en-IN" sz="1750" b="1" dirty="0"/>
            </a:p>
            <a:p>
              <a:pPr algn="just" fontAlgn="base">
                <a:lnSpc>
                  <a:spcPct val="150000"/>
                </a:lnSpc>
              </a:pPr>
              <a:r>
                <a:rPr lang="en-IN" sz="1750" b="1" dirty="0" smtClean="0"/>
                <a:t>	 </a:t>
              </a:r>
              <a:r>
                <a:rPr lang="en-IN" sz="1750" dirty="0"/>
                <a:t>A={[1,2][2,1]} find A**2</a:t>
              </a:r>
            </a:p>
            <a:p>
              <a:pPr algn="just" fontAlgn="base">
                <a:lnSpc>
                  <a:spcPct val="150000"/>
                </a:lnSpc>
              </a:pPr>
              <a:endParaRPr lang="en-IN" sz="1750" b="1" dirty="0"/>
            </a:p>
            <a:p>
              <a:pPr algn="just" fontAlgn="base">
                <a:lnSpc>
                  <a:spcPct val="150000"/>
                </a:lnSpc>
              </a:pPr>
              <a:endParaRPr lang="en-IN" sz="1750" b="1" dirty="0"/>
            </a:p>
          </p:txBody>
        </p:sp>
      </p:grpSp>
    </p:spTree>
    <p:extLst>
      <p:ext uri="{BB962C8B-B14F-4D97-AF65-F5344CB8AC3E}">
        <p14:creationId xmlns:p14="http://schemas.microsoft.com/office/powerpoint/2010/main" val="3851086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140</Words>
  <Application>Microsoft Office PowerPoint</Application>
  <PresentationFormat>Widescreen</PresentationFormat>
  <Paragraphs>64</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SRM Institute of Science and Technology   Advanced Programming Practice-18CSC207J  Unit 5 - Symbolic Programming Paradigm </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Niveditha Sathiyamoorthy</dc:creator>
  <cp:lastModifiedBy>Niveditha Sathiyamoorthy</cp:lastModifiedBy>
  <cp:revision>3</cp:revision>
  <dcterms:created xsi:type="dcterms:W3CDTF">2020-03-24T00:55:44Z</dcterms:created>
  <dcterms:modified xsi:type="dcterms:W3CDTF">2020-03-24T01:41:47Z</dcterms:modified>
</cp:coreProperties>
</file>