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6" r:id="rId60"/>
    <p:sldId id="317" r:id="rId61"/>
    <p:sldId id="330" r:id="rId62"/>
    <p:sldId id="321" r:id="rId63"/>
    <p:sldId id="331" r:id="rId64"/>
    <p:sldId id="332" r:id="rId65"/>
    <p:sldId id="333" r:id="rId66"/>
    <p:sldId id="318" r:id="rId67"/>
    <p:sldId id="319" r:id="rId68"/>
    <p:sldId id="320" r:id="rId69"/>
    <p:sldId id="323" r:id="rId70"/>
    <p:sldId id="324" r:id="rId71"/>
    <p:sldId id="325" r:id="rId72"/>
    <p:sldId id="326" r:id="rId73"/>
    <p:sldId id="327" r:id="rId74"/>
    <p:sldId id="328" r:id="rId75"/>
    <p:sldId id="329"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0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A6C48-AB0C-4164-8315-8D7BB9FBA93F}" type="datetimeFigureOut">
              <a:rPr lang="en-IN" smtClean="0"/>
              <a:t>23-04-2020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5D89D-E17E-42B5-85F6-0A779B566E3B}" type="slidenum">
              <a:rPr lang="en-IN" smtClean="0"/>
              <a:t>‹#›</a:t>
            </a:fld>
            <a:endParaRPr lang="en-IN"/>
          </a:p>
        </p:txBody>
      </p:sp>
    </p:spTree>
    <p:extLst>
      <p:ext uri="{BB962C8B-B14F-4D97-AF65-F5344CB8AC3E}">
        <p14:creationId xmlns:p14="http://schemas.microsoft.com/office/powerpoint/2010/main" val="372907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2C001664-3AB3-4B5C-94F0-489653AA46AF}" type="slidenum">
              <a:rPr lang="en-US" altLang="en-US" sz="1200" b="0" baseline="0" smtClean="0">
                <a:solidFill>
                  <a:srgbClr val="000000"/>
                </a:solidFill>
                <a:latin typeface="Times New Roman" panose="02020603050405020304" pitchFamily="18" charset="0"/>
              </a:rPr>
              <a:pPr/>
              <a:t>19</a:t>
            </a:fld>
            <a:endParaRPr lang="en-US" altLang="en-US" sz="1200" b="0" baseline="0" smtClean="0">
              <a:solidFill>
                <a:srgbClr val="000000"/>
              </a:solidFill>
              <a:latin typeface="Times New Roman" panose="02020603050405020304"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781205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7E5C17F-E839-4D26-A9BE-25BE10AD0C59}" type="slidenum">
              <a:rPr lang="en-US" altLang="en-US" sz="1200" b="0" baseline="0" smtClean="0">
                <a:solidFill>
                  <a:srgbClr val="000000"/>
                </a:solidFill>
                <a:latin typeface="Times New Roman" panose="02020603050405020304" pitchFamily="18" charset="0"/>
              </a:rPr>
              <a:pPr/>
              <a:t>69</a:t>
            </a:fld>
            <a:endParaRPr lang="en-US" altLang="en-US" sz="1200" b="0" baseline="0" smtClean="0">
              <a:solidFill>
                <a:srgbClr val="000000"/>
              </a:solidFill>
              <a:latin typeface="Times New Roman" panose="02020603050405020304" pitchFamily="18"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664106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2010229C-D9C9-4D16-842C-9F84B6D66C9F}" type="slidenum">
              <a:rPr lang="en-US" altLang="en-US" sz="1200" b="0" baseline="0" smtClean="0">
                <a:solidFill>
                  <a:srgbClr val="000000"/>
                </a:solidFill>
                <a:latin typeface="Times New Roman" panose="02020603050405020304" pitchFamily="18" charset="0"/>
              </a:rPr>
              <a:pPr/>
              <a:t>71</a:t>
            </a:fld>
            <a:endParaRPr lang="en-US" altLang="en-US" sz="1200" b="0" baseline="0" smtClean="0">
              <a:solidFill>
                <a:srgbClr val="000000"/>
              </a:solidFill>
              <a:latin typeface="Times New Roman" panose="02020603050405020304" pitchFamily="18"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851564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F0D424F1-1AC7-4F57-BD86-D7C41F3A691E}" type="slidenum">
              <a:rPr lang="en-US" altLang="en-US" sz="1200" b="0" baseline="0" smtClean="0">
                <a:solidFill>
                  <a:srgbClr val="000000"/>
                </a:solidFill>
                <a:latin typeface="Times New Roman" panose="02020603050405020304" pitchFamily="18" charset="0"/>
              </a:rPr>
              <a:pPr/>
              <a:t>73</a:t>
            </a:fld>
            <a:endParaRPr lang="en-US" altLang="en-US" sz="1200" b="0" baseline="0" smtClean="0">
              <a:solidFill>
                <a:srgbClr val="000000"/>
              </a:solidFill>
              <a:latin typeface="Times New Roman" panose="02020603050405020304" pitchFamily="18"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697511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E5A62832-D89F-45FB-B89C-C71446FA404F}" type="slidenum">
              <a:rPr lang="en-US" altLang="zh-TW" sz="1200" b="0" baseline="0" smtClean="0">
                <a:solidFill>
                  <a:srgbClr val="000000"/>
                </a:solidFill>
                <a:latin typeface="Times New Roman" panose="02020603050405020304" pitchFamily="18" charset="0"/>
                <a:cs typeface="新細明體"/>
              </a:rPr>
              <a:pPr/>
              <a:t>24</a:t>
            </a:fld>
            <a:endParaRPr lang="en-US" altLang="zh-TW" sz="1200" b="0" baseline="0" smtClean="0">
              <a:solidFill>
                <a:srgbClr val="000000"/>
              </a:solidFill>
              <a:latin typeface="Times New Roman" panose="02020603050405020304" pitchFamily="18" charset="0"/>
              <a:cs typeface="新細明體"/>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zh-TW" altLang="zh-TW" smtClean="0">
              <a:cs typeface="新細明體"/>
            </a:endParaRPr>
          </a:p>
        </p:txBody>
      </p:sp>
    </p:spTree>
    <p:extLst>
      <p:ext uri="{BB962C8B-B14F-4D97-AF65-F5344CB8AC3E}">
        <p14:creationId xmlns:p14="http://schemas.microsoft.com/office/powerpoint/2010/main" val="3048973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4409D1C3-D3F0-49A5-9886-8FFC69CF74C3}" type="slidenum">
              <a:rPr lang="en-US" altLang="zh-TW" sz="1200" b="0" baseline="0" smtClean="0">
                <a:solidFill>
                  <a:srgbClr val="000000"/>
                </a:solidFill>
                <a:latin typeface="Times New Roman" panose="02020603050405020304" pitchFamily="18" charset="0"/>
                <a:cs typeface="新細明體"/>
              </a:rPr>
              <a:pPr/>
              <a:t>25</a:t>
            </a:fld>
            <a:endParaRPr lang="en-US" altLang="zh-TW" sz="1200" b="0" baseline="0" smtClean="0">
              <a:solidFill>
                <a:srgbClr val="000000"/>
              </a:solidFill>
              <a:latin typeface="Times New Roman" panose="02020603050405020304" pitchFamily="18" charset="0"/>
              <a:cs typeface="新細明體"/>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zh-TW" altLang="zh-TW" smtClean="0">
              <a:cs typeface="新細明體"/>
            </a:endParaRPr>
          </a:p>
        </p:txBody>
      </p:sp>
    </p:spTree>
    <p:extLst>
      <p:ext uri="{BB962C8B-B14F-4D97-AF65-F5344CB8AC3E}">
        <p14:creationId xmlns:p14="http://schemas.microsoft.com/office/powerpoint/2010/main" val="2985999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488094B5-FB8F-40A9-9797-12B466B2D0EF}" type="slidenum">
              <a:rPr lang="en-US" altLang="zh-TW" sz="1200" b="0" baseline="0" smtClean="0">
                <a:solidFill>
                  <a:srgbClr val="000000"/>
                </a:solidFill>
                <a:latin typeface="Times New Roman" panose="02020603050405020304" pitchFamily="18" charset="0"/>
                <a:cs typeface="新細明體"/>
              </a:rPr>
              <a:pPr/>
              <a:t>26</a:t>
            </a:fld>
            <a:endParaRPr lang="en-US" altLang="zh-TW" sz="1200" b="0" baseline="0" smtClean="0">
              <a:solidFill>
                <a:srgbClr val="000000"/>
              </a:solidFill>
              <a:latin typeface="Times New Roman" panose="02020603050405020304" pitchFamily="18" charset="0"/>
              <a:cs typeface="新細明體"/>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zh-TW" altLang="zh-TW" smtClean="0">
              <a:cs typeface="新細明體"/>
            </a:endParaRPr>
          </a:p>
        </p:txBody>
      </p:sp>
    </p:spTree>
    <p:extLst>
      <p:ext uri="{BB962C8B-B14F-4D97-AF65-F5344CB8AC3E}">
        <p14:creationId xmlns:p14="http://schemas.microsoft.com/office/powerpoint/2010/main" val="169831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9DD94F48-79A3-4461-AC30-E993E3387829}" type="slidenum">
              <a:rPr lang="en-US" altLang="en-US" sz="1200" b="0" baseline="0" smtClean="0">
                <a:solidFill>
                  <a:srgbClr val="000000"/>
                </a:solidFill>
                <a:latin typeface="Times New Roman" panose="02020603050405020304" pitchFamily="18" charset="0"/>
              </a:rPr>
              <a:pPr/>
              <a:t>30</a:t>
            </a:fld>
            <a:endParaRPr lang="en-US" altLang="en-US" sz="1200" b="0" baseline="0" smtClean="0">
              <a:solidFill>
                <a:srgbClr val="000000"/>
              </a:solidFill>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xfrm>
            <a:off x="-31750" y="241300"/>
            <a:ext cx="6978650" cy="3925888"/>
          </a:xfrm>
          <a:ln/>
        </p:spPr>
      </p:sp>
      <p:sp>
        <p:nvSpPr>
          <p:cNvPr id="115716" name="Rectangle 3"/>
          <p:cNvSpPr>
            <a:spLocks noGrp="1" noChangeArrowheads="1"/>
          </p:cNvSpPr>
          <p:nvPr>
            <p:ph type="body" idx="1"/>
          </p:nvPr>
        </p:nvSpPr>
        <p:spPr>
          <a:xfrm>
            <a:off x="395288" y="4305300"/>
            <a:ext cx="5989637" cy="4184650"/>
          </a:xfrm>
          <a:solidFill>
            <a:srgbClr val="FFFFFF"/>
          </a:solidFill>
          <a:ln>
            <a:solidFill>
              <a:srgbClr val="000000"/>
            </a:solidFill>
            <a:miter lim="800000"/>
            <a:headEnd/>
            <a:tailEnd/>
          </a:ln>
        </p:spPr>
        <p:txBody>
          <a:bodyPr lIns="90004" tIns="45002" rIns="90004" bIns="45002"/>
          <a:lstStyle/>
          <a:p>
            <a:endParaRPr lang="en-US" altLang="en-US" smtClean="0"/>
          </a:p>
        </p:txBody>
      </p:sp>
    </p:spTree>
    <p:extLst>
      <p:ext uri="{BB962C8B-B14F-4D97-AF65-F5344CB8AC3E}">
        <p14:creationId xmlns:p14="http://schemas.microsoft.com/office/powerpoint/2010/main" val="1113529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186516FB-AD89-4F6E-B43C-1E8F58721FAD}" type="slidenum">
              <a:rPr lang="en-US" altLang="en-US" sz="1200" b="0" baseline="0" smtClean="0">
                <a:solidFill>
                  <a:srgbClr val="000000"/>
                </a:solidFill>
                <a:latin typeface="Times New Roman" panose="02020603050405020304" pitchFamily="18" charset="0"/>
              </a:rPr>
              <a:pPr/>
              <a:t>32</a:t>
            </a:fld>
            <a:endParaRPr lang="en-US" altLang="en-US" sz="1200" b="0" baseline="0" smtClean="0">
              <a:solidFill>
                <a:srgbClr val="000000"/>
              </a:solidFill>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xfrm>
            <a:off x="-31750" y="241300"/>
            <a:ext cx="6978650" cy="3925888"/>
          </a:xfrm>
          <a:ln/>
        </p:spPr>
      </p:sp>
      <p:sp>
        <p:nvSpPr>
          <p:cNvPr id="118788" name="Rectangle 3"/>
          <p:cNvSpPr>
            <a:spLocks noGrp="1" noChangeArrowheads="1"/>
          </p:cNvSpPr>
          <p:nvPr>
            <p:ph type="body" idx="1"/>
          </p:nvPr>
        </p:nvSpPr>
        <p:spPr>
          <a:xfrm>
            <a:off x="395288" y="4305300"/>
            <a:ext cx="5989637" cy="4184650"/>
          </a:xfrm>
          <a:solidFill>
            <a:srgbClr val="FFFFFF"/>
          </a:solidFill>
          <a:ln>
            <a:solidFill>
              <a:srgbClr val="000000"/>
            </a:solidFill>
            <a:miter lim="800000"/>
            <a:headEnd/>
            <a:tailEnd/>
          </a:ln>
        </p:spPr>
        <p:txBody>
          <a:bodyPr lIns="90004" tIns="45002" rIns="90004" bIns="45002"/>
          <a:lstStyle/>
          <a:p>
            <a:endParaRPr lang="en-US" altLang="en-US" smtClean="0"/>
          </a:p>
        </p:txBody>
      </p:sp>
    </p:spTree>
    <p:extLst>
      <p:ext uri="{BB962C8B-B14F-4D97-AF65-F5344CB8AC3E}">
        <p14:creationId xmlns:p14="http://schemas.microsoft.com/office/powerpoint/2010/main" val="929970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D0C356D3-F38E-424A-9A22-1E75012496BD}" type="slidenum">
              <a:rPr lang="en-US" altLang="en-US" sz="1200" b="0" baseline="0" smtClean="0">
                <a:solidFill>
                  <a:srgbClr val="000000"/>
                </a:solidFill>
                <a:latin typeface="Times New Roman" panose="02020603050405020304" pitchFamily="18" charset="0"/>
              </a:rPr>
              <a:pPr/>
              <a:t>35</a:t>
            </a:fld>
            <a:endParaRPr lang="en-US" altLang="en-US" sz="1200" b="0" baseline="0" smtClean="0">
              <a:solidFill>
                <a:srgbClr val="000000"/>
              </a:solidFill>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xfrm>
            <a:off x="-31750" y="241300"/>
            <a:ext cx="6978650" cy="3925888"/>
          </a:xfrm>
          <a:ln/>
        </p:spPr>
      </p:sp>
      <p:sp>
        <p:nvSpPr>
          <p:cNvPr id="122884" name="Rectangle 3"/>
          <p:cNvSpPr>
            <a:spLocks noGrp="1" noChangeArrowheads="1"/>
          </p:cNvSpPr>
          <p:nvPr>
            <p:ph type="body" idx="1"/>
          </p:nvPr>
        </p:nvSpPr>
        <p:spPr>
          <a:xfrm>
            <a:off x="395288" y="4305300"/>
            <a:ext cx="5989637" cy="4184650"/>
          </a:xfrm>
          <a:solidFill>
            <a:srgbClr val="FFFFFF"/>
          </a:solidFill>
          <a:ln>
            <a:solidFill>
              <a:srgbClr val="000000"/>
            </a:solidFill>
            <a:miter lim="800000"/>
            <a:headEnd/>
            <a:tailEnd/>
          </a:ln>
        </p:spPr>
        <p:txBody>
          <a:bodyPr lIns="90004" tIns="45002" rIns="90004" bIns="45002"/>
          <a:lstStyle/>
          <a:p>
            <a:endParaRPr lang="en-US" altLang="en-US" smtClean="0"/>
          </a:p>
        </p:txBody>
      </p:sp>
    </p:spTree>
    <p:extLst>
      <p:ext uri="{BB962C8B-B14F-4D97-AF65-F5344CB8AC3E}">
        <p14:creationId xmlns:p14="http://schemas.microsoft.com/office/powerpoint/2010/main" val="1567013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3B8C559D-774E-4F41-8E7C-F0F8496E58BE}" type="slidenum">
              <a:rPr lang="en-US" altLang="en-US" sz="1200" b="0" baseline="0" smtClean="0">
                <a:solidFill>
                  <a:srgbClr val="000000"/>
                </a:solidFill>
                <a:latin typeface="Times New Roman" panose="02020603050405020304" pitchFamily="18" charset="0"/>
              </a:rPr>
              <a:pPr/>
              <a:t>36</a:t>
            </a:fld>
            <a:endParaRPr lang="en-US" altLang="en-US" sz="1200" b="0" baseline="0" smtClean="0">
              <a:solidFill>
                <a:srgbClr val="000000"/>
              </a:solidFill>
              <a:latin typeface="Times New Roman" panose="02020603050405020304" pitchFamily="18" charset="0"/>
            </a:endParaRPr>
          </a:p>
        </p:txBody>
      </p:sp>
      <p:sp>
        <p:nvSpPr>
          <p:cNvPr id="124931" name="Rectangle 2"/>
          <p:cNvSpPr>
            <a:spLocks noGrp="1" noRot="1" noChangeAspect="1" noChangeArrowheads="1" noTextEdit="1"/>
          </p:cNvSpPr>
          <p:nvPr>
            <p:ph type="sldImg"/>
          </p:nvPr>
        </p:nvSpPr>
        <p:spPr>
          <a:xfrm>
            <a:off x="-31750" y="241300"/>
            <a:ext cx="6978650" cy="3925888"/>
          </a:xfrm>
          <a:ln/>
        </p:spPr>
      </p:sp>
      <p:sp>
        <p:nvSpPr>
          <p:cNvPr id="124932" name="Rectangle 3"/>
          <p:cNvSpPr>
            <a:spLocks noGrp="1" noChangeArrowheads="1"/>
          </p:cNvSpPr>
          <p:nvPr>
            <p:ph type="body" idx="1"/>
          </p:nvPr>
        </p:nvSpPr>
        <p:spPr>
          <a:xfrm>
            <a:off x="395288" y="4305300"/>
            <a:ext cx="5989637" cy="4184650"/>
          </a:xfrm>
          <a:solidFill>
            <a:srgbClr val="FFFFFF"/>
          </a:solidFill>
          <a:ln>
            <a:solidFill>
              <a:srgbClr val="000000"/>
            </a:solidFill>
            <a:miter lim="800000"/>
            <a:headEnd/>
            <a:tailEnd/>
          </a:ln>
        </p:spPr>
        <p:txBody>
          <a:bodyPr lIns="90004" tIns="45002" rIns="90004" bIns="45002"/>
          <a:lstStyle/>
          <a:p>
            <a:endParaRPr lang="en-US" altLang="en-US" smtClean="0"/>
          </a:p>
        </p:txBody>
      </p:sp>
    </p:spTree>
    <p:extLst>
      <p:ext uri="{BB962C8B-B14F-4D97-AF65-F5344CB8AC3E}">
        <p14:creationId xmlns:p14="http://schemas.microsoft.com/office/powerpoint/2010/main" val="3424605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E219DBBE-C091-4288-A0EF-7CCF36388AE6}" type="slidenum">
              <a:rPr lang="en-US" altLang="en-US" sz="1200" b="0" baseline="0" smtClean="0">
                <a:solidFill>
                  <a:srgbClr val="000000"/>
                </a:solidFill>
                <a:latin typeface="Times New Roman" panose="02020603050405020304" pitchFamily="18" charset="0"/>
              </a:rPr>
              <a:pPr/>
              <a:t>59</a:t>
            </a:fld>
            <a:endParaRPr lang="en-US" altLang="en-US" sz="1200" b="0" baseline="0" smtClean="0">
              <a:solidFill>
                <a:srgbClr val="000000"/>
              </a:solidFill>
              <a:latin typeface="Times New Roman" panose="02020603050405020304" pitchFamily="18"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528071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E21BFA3-33F7-41C1-A24F-21D383B4D53D}" type="datetimeFigureOut">
              <a:rPr lang="en-IN" smtClean="0"/>
              <a:t>23-04-2020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44913F-CE7B-40D0-9FA1-7DA7AC6FD8CD}" type="slidenum">
              <a:rPr lang="en-IN" smtClean="0"/>
              <a:t>‹#›</a:t>
            </a:fld>
            <a:endParaRPr lang="en-IN"/>
          </a:p>
        </p:txBody>
      </p:sp>
    </p:spTree>
    <p:extLst>
      <p:ext uri="{BB962C8B-B14F-4D97-AF65-F5344CB8AC3E}">
        <p14:creationId xmlns:p14="http://schemas.microsoft.com/office/powerpoint/2010/main" val="669856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E21BFA3-33F7-41C1-A24F-21D383B4D53D}" type="datetimeFigureOut">
              <a:rPr lang="en-IN" smtClean="0"/>
              <a:t>23-04-2020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44913F-CE7B-40D0-9FA1-7DA7AC6FD8CD}" type="slidenum">
              <a:rPr lang="en-IN" smtClean="0"/>
              <a:t>‹#›</a:t>
            </a:fld>
            <a:endParaRPr lang="en-IN"/>
          </a:p>
        </p:txBody>
      </p:sp>
    </p:spTree>
    <p:extLst>
      <p:ext uri="{BB962C8B-B14F-4D97-AF65-F5344CB8AC3E}">
        <p14:creationId xmlns:p14="http://schemas.microsoft.com/office/powerpoint/2010/main" val="136080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E21BFA3-33F7-41C1-A24F-21D383B4D53D}" type="datetimeFigureOut">
              <a:rPr lang="en-IN" smtClean="0"/>
              <a:t>23-04-2020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44913F-CE7B-40D0-9FA1-7DA7AC6FD8CD}" type="slidenum">
              <a:rPr lang="en-IN" smtClean="0"/>
              <a:t>‹#›</a:t>
            </a:fld>
            <a:endParaRPr lang="en-IN"/>
          </a:p>
        </p:txBody>
      </p:sp>
    </p:spTree>
    <p:extLst>
      <p:ext uri="{BB962C8B-B14F-4D97-AF65-F5344CB8AC3E}">
        <p14:creationId xmlns:p14="http://schemas.microsoft.com/office/powerpoint/2010/main" val="25523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a:extLst/>
          </p:cNvPr>
          <p:cNvSpPr>
            <a:spLocks noGrp="1"/>
          </p:cNvSpPr>
          <p:nvPr>
            <p:ph/>
          </p:nvPr>
        </p:nvSpPr>
        <p:spPr>
          <a:xfrm>
            <a:off x="838200" y="365125"/>
            <a:ext cx="10515600" cy="58118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Rectangle 16">
            <a:extLst/>
          </p:cNvPr>
          <p:cNvSpPr>
            <a:spLocks noGrp="1" noChangeArrowheads="1"/>
          </p:cNvSpPr>
          <p:nvPr>
            <p:ph type="sldNum" sz="quarter" idx="10"/>
          </p:nvPr>
        </p:nvSpPr>
        <p:spPr>
          <a:ln/>
        </p:spPr>
        <p:txBody>
          <a:bodyPr/>
          <a:lstStyle>
            <a:lvl1pPr>
              <a:defRPr/>
            </a:lvl1pPr>
          </a:lstStyle>
          <a:p>
            <a:pPr>
              <a:defRPr/>
            </a:pPr>
            <a:r>
              <a:rPr lang="en-US" altLang="en-US"/>
              <a:t>22.</a:t>
            </a:r>
            <a:fld id="{C004B268-079A-4C81-9258-D922F1215B6D}" type="slidenum">
              <a:rPr lang="en-US" altLang="en-US"/>
              <a:pPr>
                <a:defRPr/>
              </a:pPr>
              <a:t>‹#›</a:t>
            </a:fld>
            <a:endParaRPr lang="en-US" altLang="en-US"/>
          </a:p>
        </p:txBody>
      </p:sp>
    </p:spTree>
    <p:extLst>
      <p:ext uri="{BB962C8B-B14F-4D97-AF65-F5344CB8AC3E}">
        <p14:creationId xmlns:p14="http://schemas.microsoft.com/office/powerpoint/2010/main" val="721827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E21BFA3-33F7-41C1-A24F-21D383B4D53D}" type="datetimeFigureOut">
              <a:rPr lang="en-IN" smtClean="0"/>
              <a:t>23-04-2020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44913F-CE7B-40D0-9FA1-7DA7AC6FD8CD}" type="slidenum">
              <a:rPr lang="en-IN" smtClean="0"/>
              <a:t>‹#›</a:t>
            </a:fld>
            <a:endParaRPr lang="en-IN"/>
          </a:p>
        </p:txBody>
      </p:sp>
    </p:spTree>
    <p:extLst>
      <p:ext uri="{BB962C8B-B14F-4D97-AF65-F5344CB8AC3E}">
        <p14:creationId xmlns:p14="http://schemas.microsoft.com/office/powerpoint/2010/main" val="168037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21BFA3-33F7-41C1-A24F-21D383B4D53D}" type="datetimeFigureOut">
              <a:rPr lang="en-IN" smtClean="0"/>
              <a:t>23-04-2020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44913F-CE7B-40D0-9FA1-7DA7AC6FD8CD}" type="slidenum">
              <a:rPr lang="en-IN" smtClean="0"/>
              <a:t>‹#›</a:t>
            </a:fld>
            <a:endParaRPr lang="en-IN"/>
          </a:p>
        </p:txBody>
      </p:sp>
    </p:spTree>
    <p:extLst>
      <p:ext uri="{BB962C8B-B14F-4D97-AF65-F5344CB8AC3E}">
        <p14:creationId xmlns:p14="http://schemas.microsoft.com/office/powerpoint/2010/main" val="2878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E21BFA3-33F7-41C1-A24F-21D383B4D53D}" type="datetimeFigureOut">
              <a:rPr lang="en-IN" smtClean="0"/>
              <a:t>23-04-2020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44913F-CE7B-40D0-9FA1-7DA7AC6FD8CD}" type="slidenum">
              <a:rPr lang="en-IN" smtClean="0"/>
              <a:t>‹#›</a:t>
            </a:fld>
            <a:endParaRPr lang="en-IN"/>
          </a:p>
        </p:txBody>
      </p:sp>
    </p:spTree>
    <p:extLst>
      <p:ext uri="{BB962C8B-B14F-4D97-AF65-F5344CB8AC3E}">
        <p14:creationId xmlns:p14="http://schemas.microsoft.com/office/powerpoint/2010/main" val="314519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E21BFA3-33F7-41C1-A24F-21D383B4D53D}" type="datetimeFigureOut">
              <a:rPr lang="en-IN" smtClean="0"/>
              <a:t>23-04-2020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44913F-CE7B-40D0-9FA1-7DA7AC6FD8CD}" type="slidenum">
              <a:rPr lang="en-IN" smtClean="0"/>
              <a:t>‹#›</a:t>
            </a:fld>
            <a:endParaRPr lang="en-IN"/>
          </a:p>
        </p:txBody>
      </p:sp>
    </p:spTree>
    <p:extLst>
      <p:ext uri="{BB962C8B-B14F-4D97-AF65-F5344CB8AC3E}">
        <p14:creationId xmlns:p14="http://schemas.microsoft.com/office/powerpoint/2010/main" val="330506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E21BFA3-33F7-41C1-A24F-21D383B4D53D}" type="datetimeFigureOut">
              <a:rPr lang="en-IN" smtClean="0"/>
              <a:t>23-04-2020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44913F-CE7B-40D0-9FA1-7DA7AC6FD8CD}" type="slidenum">
              <a:rPr lang="en-IN" smtClean="0"/>
              <a:t>‹#›</a:t>
            </a:fld>
            <a:endParaRPr lang="en-IN"/>
          </a:p>
        </p:txBody>
      </p:sp>
    </p:spTree>
    <p:extLst>
      <p:ext uri="{BB962C8B-B14F-4D97-AF65-F5344CB8AC3E}">
        <p14:creationId xmlns:p14="http://schemas.microsoft.com/office/powerpoint/2010/main" val="163195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1BFA3-33F7-41C1-A24F-21D383B4D53D}" type="datetimeFigureOut">
              <a:rPr lang="en-IN" smtClean="0"/>
              <a:t>23-04-2020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44913F-CE7B-40D0-9FA1-7DA7AC6FD8CD}" type="slidenum">
              <a:rPr lang="en-IN" smtClean="0"/>
              <a:t>‹#›</a:t>
            </a:fld>
            <a:endParaRPr lang="en-IN"/>
          </a:p>
        </p:txBody>
      </p:sp>
    </p:spTree>
    <p:extLst>
      <p:ext uri="{BB962C8B-B14F-4D97-AF65-F5344CB8AC3E}">
        <p14:creationId xmlns:p14="http://schemas.microsoft.com/office/powerpoint/2010/main" val="197424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1BFA3-33F7-41C1-A24F-21D383B4D53D}" type="datetimeFigureOut">
              <a:rPr lang="en-IN" smtClean="0"/>
              <a:t>23-04-2020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44913F-CE7B-40D0-9FA1-7DA7AC6FD8CD}" type="slidenum">
              <a:rPr lang="en-IN" smtClean="0"/>
              <a:t>‹#›</a:t>
            </a:fld>
            <a:endParaRPr lang="en-IN"/>
          </a:p>
        </p:txBody>
      </p:sp>
    </p:spTree>
    <p:extLst>
      <p:ext uri="{BB962C8B-B14F-4D97-AF65-F5344CB8AC3E}">
        <p14:creationId xmlns:p14="http://schemas.microsoft.com/office/powerpoint/2010/main" val="254402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1BFA3-33F7-41C1-A24F-21D383B4D53D}" type="datetimeFigureOut">
              <a:rPr lang="en-IN" smtClean="0"/>
              <a:t>23-04-2020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44913F-CE7B-40D0-9FA1-7DA7AC6FD8CD}" type="slidenum">
              <a:rPr lang="en-IN" smtClean="0"/>
              <a:t>‹#›</a:t>
            </a:fld>
            <a:endParaRPr lang="en-IN"/>
          </a:p>
        </p:txBody>
      </p:sp>
    </p:spTree>
    <p:extLst>
      <p:ext uri="{BB962C8B-B14F-4D97-AF65-F5344CB8AC3E}">
        <p14:creationId xmlns:p14="http://schemas.microsoft.com/office/powerpoint/2010/main" val="349111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1BFA3-33F7-41C1-A24F-21D383B4D53D}" type="datetimeFigureOut">
              <a:rPr lang="en-IN" smtClean="0"/>
              <a:t>23-04-2020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44913F-CE7B-40D0-9FA1-7DA7AC6FD8CD}" type="slidenum">
              <a:rPr lang="en-IN" smtClean="0"/>
              <a:t>‹#›</a:t>
            </a:fld>
            <a:endParaRPr lang="en-IN"/>
          </a:p>
        </p:txBody>
      </p:sp>
    </p:spTree>
    <p:extLst>
      <p:ext uri="{BB962C8B-B14F-4D97-AF65-F5344CB8AC3E}">
        <p14:creationId xmlns:p14="http://schemas.microsoft.com/office/powerpoint/2010/main" val="4168436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Multicast" TargetMode="External"/><Relationship Id="rId2" Type="http://schemas.openxmlformats.org/officeDocument/2006/relationships/hyperlink" Target="https://en.wikipedia.org/wiki/Classless_Inter-Domain_Routing" TargetMode="External"/><Relationship Id="rId1" Type="http://schemas.openxmlformats.org/officeDocument/2006/relationships/slideLayout" Target="../slideLayouts/slideLayout2.xml"/><Relationship Id="rId6" Type="http://schemas.openxmlformats.org/officeDocument/2006/relationships/hyperlink" Target="https://en.wikipedia.org/wiki/Unicast" TargetMode="External"/><Relationship Id="rId5" Type="http://schemas.openxmlformats.org/officeDocument/2006/relationships/hyperlink" Target="https://en.wikipedia.org/wiki/Broadcasting_(networking)" TargetMode="External"/><Relationship Id="rId4" Type="http://schemas.openxmlformats.org/officeDocument/2006/relationships/hyperlink" Target="https://en.wikipedia.org/wiki/Multicast_addres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Metrics_(networking)" TargetMode="External"/><Relationship Id="rId2" Type="http://schemas.openxmlformats.org/officeDocument/2006/relationships/hyperlink" Target="https://en.wikipedia.org/wiki/Hopcount" TargetMode="External"/><Relationship Id="rId1" Type="http://schemas.openxmlformats.org/officeDocument/2006/relationships/slideLayout" Target="../slideLayouts/slideLayout2.xml"/><Relationship Id="rId5" Type="http://schemas.openxmlformats.org/officeDocument/2006/relationships/hyperlink" Target="https://en.wikipedia.org/wiki/Hop_(telecommunications)" TargetMode="External"/><Relationship Id="rId4" Type="http://schemas.openxmlformats.org/officeDocument/2006/relationships/hyperlink" Target="https://en.wikipedia.org/wiki/Routing_loop_proble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ubnetwork" TargetMode="External"/><Relationship Id="rId2" Type="http://schemas.openxmlformats.org/officeDocument/2006/relationships/hyperlink" Target="https://en.wikipedia.org/wiki/Classful_address" TargetMode="External"/><Relationship Id="rId1" Type="http://schemas.openxmlformats.org/officeDocument/2006/relationships/slideLayout" Target="../slideLayouts/slideLayout2.xml"/><Relationship Id="rId5" Type="http://schemas.openxmlformats.org/officeDocument/2006/relationships/hyperlink" Target="https://en.wikipedia.org/wiki/Network_class" TargetMode="External"/><Relationship Id="rId4" Type="http://schemas.openxmlformats.org/officeDocument/2006/relationships/hyperlink" Target="https://en.wikipedia.org/wiki/VLS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4.png"/><Relationship Id="rId4" Type="http://schemas.openxmlformats.org/officeDocument/2006/relationships/image" Target="../media/image33.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g"/><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jpg"/><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6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jpg"/><Relationship Id="rId1" Type="http://schemas.openxmlformats.org/officeDocument/2006/relationships/slideLayout" Target="../slideLayouts/slideLayout1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5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ROUTING PROTOCOLS</a:t>
            </a:r>
            <a:endParaRPr lang="en-IN" dirty="0"/>
          </a:p>
        </p:txBody>
      </p:sp>
      <p:sp>
        <p:nvSpPr>
          <p:cNvPr id="3" name="Subtitle 2"/>
          <p:cNvSpPr>
            <a:spLocks noGrp="1"/>
          </p:cNvSpPr>
          <p:nvPr>
            <p:ph type="subTitle" idx="1"/>
          </p:nvPr>
        </p:nvSpPr>
        <p:spPr/>
        <p:txBody>
          <a:bodyPr/>
          <a:lstStyle/>
          <a:p>
            <a:r>
              <a:rPr lang="en-IN" dirty="0" smtClean="0"/>
              <a:t>BY,</a:t>
            </a:r>
          </a:p>
          <a:p>
            <a:r>
              <a:rPr lang="en-IN" dirty="0" smtClean="0"/>
              <a:t>A.JOTHIMANI</a:t>
            </a:r>
            <a:endParaRPr lang="en-IN" dirty="0"/>
          </a:p>
        </p:txBody>
      </p:sp>
    </p:spTree>
    <p:extLst>
      <p:ext uri="{BB962C8B-B14F-4D97-AF65-F5344CB8AC3E}">
        <p14:creationId xmlns:p14="http://schemas.microsoft.com/office/powerpoint/2010/main" val="412513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2209800" y="381000"/>
            <a:ext cx="77724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r>
              <a:rPr lang="en-US" altLang="en-US" smtClean="0"/>
              <a:t>RIP message example</a:t>
            </a:r>
          </a:p>
        </p:txBody>
      </p:sp>
      <p:pic>
        <p:nvPicPr>
          <p:cNvPr id="819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1219201"/>
            <a:ext cx="3833813"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743200"/>
            <a:ext cx="4044950" cy="353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178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noChangeArrowheads="1"/>
          </p:cNvSpPr>
          <p:nvPr>
            <p:ph type="title"/>
          </p:nvPr>
        </p:nvSpPr>
        <p:spPr bwMode="auto">
          <a:xfrm>
            <a:off x="2152650" y="365126"/>
            <a:ext cx="7886700" cy="854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IN" altLang="en-US" smtClean="0"/>
              <a:t>Limitations</a:t>
            </a:r>
          </a:p>
        </p:txBody>
      </p:sp>
      <p:sp>
        <p:nvSpPr>
          <p:cNvPr id="82947" name="Rectangle 3"/>
          <p:cNvSpPr>
            <a:spLocks noChangeArrowheads="1"/>
          </p:cNvSpPr>
          <p:nvPr/>
        </p:nvSpPr>
        <p:spPr bwMode="auto">
          <a:xfrm>
            <a:off x="1752600" y="1577976"/>
            <a:ext cx="8458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buFont typeface="Arial" panose="020B0604020202020204" pitchFamily="34" charset="0"/>
              <a:buChar char="•"/>
            </a:pPr>
            <a:r>
              <a:rPr lang="en-US" altLang="en-US" sz="3600"/>
              <a:t>The hop count </a:t>
            </a:r>
            <a:r>
              <a:rPr lang="en-US" altLang="en-US" sz="3600">
                <a:solidFill>
                  <a:srgbClr val="FF0000"/>
                </a:solidFill>
              </a:rPr>
              <a:t>cannot exceed 15</a:t>
            </a:r>
            <a:r>
              <a:rPr lang="en-US" altLang="en-US" sz="3600"/>
              <a:t>, or routes will be dropped.</a:t>
            </a:r>
          </a:p>
          <a:p>
            <a:pPr>
              <a:buFont typeface="Arial" panose="020B0604020202020204" pitchFamily="34" charset="0"/>
              <a:buChar char="•"/>
            </a:pPr>
            <a:r>
              <a:rPr lang="en-US" altLang="en-US" sz="3600"/>
              <a:t>Most RIP networks are flat. There is no concept of </a:t>
            </a:r>
            <a:r>
              <a:rPr lang="en-US" altLang="en-US" sz="3600">
                <a:solidFill>
                  <a:srgbClr val="FF0000"/>
                </a:solidFill>
              </a:rPr>
              <a:t>areas or boundaries </a:t>
            </a:r>
            <a:r>
              <a:rPr lang="en-US" altLang="en-US" sz="3600"/>
              <a:t>in RIP networks.</a:t>
            </a:r>
          </a:p>
          <a:p>
            <a:pPr>
              <a:buFont typeface="Arial" panose="020B0604020202020204" pitchFamily="34" charset="0"/>
              <a:buChar char="•"/>
            </a:pPr>
            <a:r>
              <a:rPr lang="en-US" altLang="en-US" sz="3600">
                <a:solidFill>
                  <a:srgbClr val="FF0000"/>
                </a:solidFill>
              </a:rPr>
              <a:t>Variable Length Subnet Masks </a:t>
            </a:r>
            <a:r>
              <a:rPr lang="en-US" altLang="en-US" sz="3600"/>
              <a:t>are not supported by RIP version 1 (which is obsolete).</a:t>
            </a:r>
          </a:p>
          <a:p>
            <a:pPr>
              <a:buFont typeface="Arial" panose="020B0604020202020204" pitchFamily="34" charset="0"/>
              <a:buChar char="•"/>
            </a:pPr>
            <a:r>
              <a:rPr lang="en-US" altLang="en-US" sz="3600"/>
              <a:t>RIP has slow convergence and count to infinity problems.</a:t>
            </a:r>
            <a:endParaRPr lang="en-IN" altLang="en-US" sz="3600"/>
          </a:p>
        </p:txBody>
      </p:sp>
    </p:spTree>
    <p:extLst>
      <p:ext uri="{BB962C8B-B14F-4D97-AF65-F5344CB8AC3E}">
        <p14:creationId xmlns:p14="http://schemas.microsoft.com/office/powerpoint/2010/main" val="1258152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3"/>
          <p:cNvSpPr>
            <a:spLocks noGrp="1" noChangeArrowheads="1"/>
          </p:cNvSpPr>
          <p:nvPr>
            <p:ph type="title"/>
          </p:nvPr>
        </p:nvSpPr>
        <p:spPr bwMode="auto">
          <a:xfrm>
            <a:off x="2152650" y="365126"/>
            <a:ext cx="7886700" cy="62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b="1">
                <a:latin typeface="Verdana" panose="020B0604030504040204" pitchFamily="34" charset="0"/>
              </a:rPr>
              <a:t>RIP Configuring and Commands</a:t>
            </a:r>
            <a:endParaRPr lang="en-IN" altLang="en-US" sz="3200"/>
          </a:p>
        </p:txBody>
      </p:sp>
      <p:sp>
        <p:nvSpPr>
          <p:cNvPr id="83971" name="Content Placeholder 4"/>
          <p:cNvSpPr>
            <a:spLocks noGrp="1" noChangeArrowheads="1"/>
          </p:cNvSpPr>
          <p:nvPr>
            <p:ph idx="1"/>
          </p:nvPr>
        </p:nvSpPr>
        <p:spPr bwMode="auto">
          <a:xfrm>
            <a:off x="586154" y="1219201"/>
            <a:ext cx="11172092" cy="536916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80000"/>
              </a:lnSpc>
            </a:pPr>
            <a:r>
              <a:rPr lang="en-US" altLang="en-US" sz="2400" b="1" dirty="0"/>
              <a:t>ip routing </a:t>
            </a:r>
            <a:r>
              <a:rPr lang="en-US" altLang="en-US" sz="2400" dirty="0"/>
              <a:t>: enables the router</a:t>
            </a:r>
          </a:p>
          <a:p>
            <a:pPr>
              <a:lnSpc>
                <a:spcPct val="80000"/>
              </a:lnSpc>
            </a:pPr>
            <a:r>
              <a:rPr lang="en-US" altLang="en-US" sz="2400" b="1" dirty="0"/>
              <a:t>router rip </a:t>
            </a:r>
            <a:r>
              <a:rPr lang="en-US" altLang="en-US" sz="2400" dirty="0"/>
              <a:t>: you can enter configuration commands to define the RIP process for router </a:t>
            </a:r>
          </a:p>
          <a:p>
            <a:pPr>
              <a:lnSpc>
                <a:spcPct val="80000"/>
              </a:lnSpc>
            </a:pPr>
            <a:r>
              <a:rPr lang="en-US" altLang="en-US" sz="2400" b="1" dirty="0"/>
              <a:t>network network_address : </a:t>
            </a:r>
            <a:r>
              <a:rPr lang="en-US" altLang="en-US" sz="2400" dirty="0"/>
              <a:t>Telling the router which networks it should advertise routes for</a:t>
            </a:r>
          </a:p>
          <a:p>
            <a:pPr>
              <a:lnSpc>
                <a:spcPct val="80000"/>
              </a:lnSpc>
            </a:pPr>
            <a:r>
              <a:rPr lang="en-US" altLang="en-US" sz="2400" dirty="0"/>
              <a:t> </a:t>
            </a:r>
            <a:r>
              <a:rPr lang="en-US" altLang="en-US" sz="2400" b="1" dirty="0"/>
              <a:t>write, write terminal </a:t>
            </a:r>
            <a:r>
              <a:rPr lang="en-US" altLang="en-US" sz="2400" dirty="0"/>
              <a:t>: Saving configuration &amp; view currently running configuration </a:t>
            </a:r>
          </a:p>
          <a:p>
            <a:pPr>
              <a:lnSpc>
                <a:spcPct val="80000"/>
              </a:lnSpc>
            </a:pPr>
            <a:r>
              <a:rPr lang="en-US" altLang="en-US" sz="2400" dirty="0"/>
              <a:t> </a:t>
            </a:r>
            <a:r>
              <a:rPr lang="en-US" altLang="en-US" sz="2400" b="1" dirty="0"/>
              <a:t>ping address </a:t>
            </a:r>
            <a:r>
              <a:rPr lang="en-US" altLang="en-US" sz="2400" dirty="0"/>
              <a:t>: To check and see if the packets are getting routed </a:t>
            </a:r>
          </a:p>
          <a:p>
            <a:pPr>
              <a:lnSpc>
                <a:spcPct val="80000"/>
              </a:lnSpc>
            </a:pPr>
            <a:r>
              <a:rPr lang="en-US" altLang="en-US" sz="2400" b="1" dirty="0"/>
              <a:t>show ip route </a:t>
            </a:r>
            <a:r>
              <a:rPr lang="en-US" altLang="en-US" sz="2400" dirty="0"/>
              <a:t>: To view the routers current routing table </a:t>
            </a:r>
          </a:p>
          <a:p>
            <a:pPr>
              <a:lnSpc>
                <a:spcPct val="80000"/>
              </a:lnSpc>
            </a:pPr>
            <a:r>
              <a:rPr lang="en-US" altLang="en-US" sz="2400" b="1" dirty="0"/>
              <a:t>show ip rip </a:t>
            </a:r>
            <a:r>
              <a:rPr lang="en-US" altLang="en-US" sz="2400" dirty="0" smtClean="0"/>
              <a:t>: </a:t>
            </a:r>
            <a:r>
              <a:rPr lang="en-US" altLang="en-US" sz="2400" dirty="0"/>
              <a:t>Gives information about RIP</a:t>
            </a:r>
          </a:p>
          <a:p>
            <a:pPr>
              <a:lnSpc>
                <a:spcPct val="80000"/>
              </a:lnSpc>
            </a:pPr>
            <a:endParaRPr lang="en-US" altLang="en-US" sz="2400" dirty="0"/>
          </a:p>
          <a:p>
            <a:endParaRPr lang="en-IN" altLang="en-US" sz="2400" dirty="0"/>
          </a:p>
        </p:txBody>
      </p:sp>
    </p:spTree>
    <p:extLst>
      <p:ext uri="{BB962C8B-B14F-4D97-AF65-F5344CB8AC3E}">
        <p14:creationId xmlns:p14="http://schemas.microsoft.com/office/powerpoint/2010/main" val="3615372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2"/>
          <p:cNvSpPr>
            <a:spLocks noGrp="1" noChangeArrowheads="1"/>
          </p:cNvSpPr>
          <p:nvPr>
            <p:ph type="title"/>
          </p:nvPr>
        </p:nvSpPr>
        <p:spPr bwMode="auto">
          <a:xfrm>
            <a:off x="2133600" y="152401"/>
            <a:ext cx="7886700" cy="54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r>
              <a:rPr lang="en-IN" altLang="en-US" sz="3200" b="1"/>
              <a:t>RIP version 2</a:t>
            </a:r>
            <a:r>
              <a:rPr lang="en-IN" altLang="en-US" b="1" smtClean="0"/>
              <a:t/>
            </a:r>
            <a:br>
              <a:rPr lang="en-IN" altLang="en-US" b="1" smtClean="0"/>
            </a:br>
            <a:endParaRPr lang="en-IN" altLang="en-US" smtClean="0"/>
          </a:p>
        </p:txBody>
      </p:sp>
      <p:sp>
        <p:nvSpPr>
          <p:cNvPr id="84995" name="Content Placeholder 3"/>
          <p:cNvSpPr>
            <a:spLocks noGrp="1" noChangeArrowheads="1"/>
          </p:cNvSpPr>
          <p:nvPr>
            <p:ph idx="1"/>
          </p:nvPr>
        </p:nvSpPr>
        <p:spPr bwMode="auto">
          <a:xfrm>
            <a:off x="480645" y="701676"/>
            <a:ext cx="11043139" cy="5851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t>Due to the deficiencies of the original RIP specification, RIP version 2 (RIPv2) was developed in 1993 and last standardized in 1998. It included the ability </a:t>
            </a:r>
            <a:r>
              <a:rPr lang="en-US" altLang="en-US" sz="2400" dirty="0">
                <a:solidFill>
                  <a:srgbClr val="FF0000"/>
                </a:solidFill>
              </a:rPr>
              <a:t>to carry subnet information</a:t>
            </a:r>
            <a:r>
              <a:rPr lang="en-US" altLang="en-US" sz="2400" dirty="0"/>
              <a:t>, thus supporting </a:t>
            </a:r>
            <a:r>
              <a:rPr lang="en-US" altLang="en-US" sz="2400" dirty="0">
                <a:hlinkClick r:id="rId2" tooltip="Classless Inter-Domain Routing"/>
              </a:rPr>
              <a:t>Classless Inter-Domain Routing</a:t>
            </a:r>
            <a:r>
              <a:rPr lang="en-US" altLang="en-US" sz="2400" dirty="0"/>
              <a:t> (CIDR). To maintain backward compatibility, the hop count limit of 15 remained. </a:t>
            </a:r>
          </a:p>
          <a:p>
            <a:r>
              <a:rPr lang="en-US" altLang="en-US" sz="2400" dirty="0"/>
              <a:t>In an effort to avoid unnecessary load on hosts that do not participate in routing, RIPv2 </a:t>
            </a:r>
            <a:r>
              <a:rPr lang="en-US" altLang="en-US" sz="2400" i="1" dirty="0">
                <a:hlinkClick r:id="rId3" tooltip="Multicast"/>
              </a:rPr>
              <a:t>multicasts</a:t>
            </a:r>
            <a:r>
              <a:rPr lang="en-US" altLang="en-US" sz="2400" dirty="0"/>
              <a:t> the entire routing table to all adjacent routers at the address </a:t>
            </a:r>
            <a:r>
              <a:rPr lang="en-US" altLang="en-US" sz="2400" dirty="0">
                <a:hlinkClick r:id="rId4" tooltip="Multicast address"/>
              </a:rPr>
              <a:t>224.0.0.9</a:t>
            </a:r>
            <a:r>
              <a:rPr lang="en-US" altLang="en-US" sz="2400" dirty="0"/>
              <a:t>, as opposed to RIPv1 which uses </a:t>
            </a:r>
            <a:r>
              <a:rPr lang="en-US" altLang="en-US" sz="2400" dirty="0">
                <a:hlinkClick r:id="rId5" tooltip="Broadcasting (networking)"/>
              </a:rPr>
              <a:t>broadcast</a:t>
            </a:r>
            <a:r>
              <a:rPr lang="en-US" altLang="en-US" sz="2400" dirty="0"/>
              <a:t>. </a:t>
            </a:r>
            <a:r>
              <a:rPr lang="en-US" altLang="en-US" sz="2400" dirty="0">
                <a:hlinkClick r:id="rId6" tooltip="Unicast"/>
              </a:rPr>
              <a:t>Unicast</a:t>
            </a:r>
            <a:r>
              <a:rPr lang="en-US" altLang="en-US" sz="2400" dirty="0"/>
              <a:t> addressing is still allowed for special applications.</a:t>
            </a:r>
          </a:p>
          <a:p>
            <a:endParaRPr lang="en-IN" altLang="en-US" sz="2000" dirty="0"/>
          </a:p>
        </p:txBody>
      </p:sp>
    </p:spTree>
    <p:extLst>
      <p:ext uri="{BB962C8B-B14F-4D97-AF65-F5344CB8AC3E}">
        <p14:creationId xmlns:p14="http://schemas.microsoft.com/office/powerpoint/2010/main" val="1745710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noChangeArrowheads="1"/>
          </p:cNvSpPr>
          <p:nvPr>
            <p:ph type="title"/>
          </p:nvPr>
        </p:nvSpPr>
        <p:spPr bwMode="auto">
          <a:xfrm>
            <a:off x="2133600" y="914401"/>
            <a:ext cx="7886700" cy="701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IN" altLang="en-US" sz="3200"/>
              <a:t>RIP version 2 format</a:t>
            </a:r>
          </a:p>
        </p:txBody>
      </p:sp>
      <p:pic>
        <p:nvPicPr>
          <p:cNvPr id="86019"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616076"/>
            <a:ext cx="7304088" cy="2036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Rectangle 1"/>
          <p:cNvSpPr>
            <a:spLocks noChangeArrowheads="1"/>
          </p:cNvSpPr>
          <p:nvPr/>
        </p:nvSpPr>
        <p:spPr bwMode="auto">
          <a:xfrm>
            <a:off x="1676400" y="4114801"/>
            <a:ext cx="84582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buFont typeface="Arial" panose="020B0604020202020204" pitchFamily="34" charset="0"/>
              <a:buChar char="•"/>
            </a:pPr>
            <a:r>
              <a:rPr lang="en-US" altLang="en-US" dirty="0"/>
              <a:t>Route tags </a:t>
            </a:r>
            <a:r>
              <a:rPr lang="en-US" altLang="en-US" b="0" dirty="0"/>
              <a:t>were also added in RIP version 2. This functionality allows a distinction between routes learned from the RIP protocol and routes learned from other protocols.</a:t>
            </a:r>
          </a:p>
        </p:txBody>
      </p:sp>
    </p:spTree>
    <p:extLst>
      <p:ext uri="{BB962C8B-B14F-4D97-AF65-F5344CB8AC3E}">
        <p14:creationId xmlns:p14="http://schemas.microsoft.com/office/powerpoint/2010/main" val="2115910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169" y="381000"/>
            <a:ext cx="10949354"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4316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2"/>
          <p:cNvSpPr>
            <a:spLocks noGrp="1" noChangeArrowheads="1"/>
          </p:cNvSpPr>
          <p:nvPr>
            <p:ph type="title"/>
          </p:nvPr>
        </p:nvSpPr>
        <p:spPr bwMode="auto">
          <a:xfrm>
            <a:off x="2152650" y="365126"/>
            <a:ext cx="78867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a:t>Limitations</a:t>
            </a:r>
            <a:endParaRPr lang="en-IN" altLang="en-US" sz="3600"/>
          </a:p>
        </p:txBody>
      </p:sp>
      <p:sp>
        <p:nvSpPr>
          <p:cNvPr id="88067" name="Content Placeholder 3"/>
          <p:cNvSpPr>
            <a:spLocks noGrp="1" noChangeArrowheads="1"/>
          </p:cNvSpPr>
          <p:nvPr>
            <p:ph idx="1"/>
          </p:nvPr>
        </p:nvSpPr>
        <p:spPr bwMode="auto">
          <a:xfrm>
            <a:off x="1676400" y="1295400"/>
            <a:ext cx="8839200" cy="533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t>RIP-2 supports generic notion of authentication, but only “password” is defined so far. Still </a:t>
            </a:r>
            <a:r>
              <a:rPr lang="en-US" altLang="en-US">
                <a:solidFill>
                  <a:srgbClr val="FF0000"/>
                </a:solidFill>
              </a:rPr>
              <a:t>not very secure. </a:t>
            </a:r>
          </a:p>
          <a:p>
            <a:r>
              <a:rPr lang="en-US" altLang="en-US"/>
              <a:t>RIP2 packet size increases as the number of networks increases hence it is </a:t>
            </a:r>
            <a:r>
              <a:rPr lang="en-US" altLang="en-US">
                <a:solidFill>
                  <a:srgbClr val="FF0000"/>
                </a:solidFill>
              </a:rPr>
              <a:t>not suitable for large networks.</a:t>
            </a:r>
          </a:p>
          <a:p>
            <a:r>
              <a:rPr lang="en-US" altLang="en-US"/>
              <a:t>RIP2 generates </a:t>
            </a:r>
            <a:r>
              <a:rPr lang="en-US" altLang="en-US">
                <a:solidFill>
                  <a:srgbClr val="FF0000"/>
                </a:solidFill>
              </a:rPr>
              <a:t>more protocol traffic </a:t>
            </a:r>
            <a:r>
              <a:rPr lang="en-US" altLang="en-US"/>
              <a:t>than OSPF, because it propagates routing information by periodically transmitting the entire routing table to neighbor routers</a:t>
            </a:r>
          </a:p>
          <a:p>
            <a:r>
              <a:rPr lang="en-US" altLang="en-US"/>
              <a:t>RIP2 may be </a:t>
            </a:r>
            <a:r>
              <a:rPr lang="en-US" altLang="en-US">
                <a:solidFill>
                  <a:srgbClr val="FF0000"/>
                </a:solidFill>
              </a:rPr>
              <a:t>slow to adjust for link failures</a:t>
            </a:r>
            <a:r>
              <a:rPr lang="en-US" altLang="en-US"/>
              <a:t>.</a:t>
            </a:r>
          </a:p>
          <a:p>
            <a:endParaRPr lang="en-US" altLang="en-US"/>
          </a:p>
          <a:p>
            <a:endParaRPr lang="en-IN" altLang="en-US"/>
          </a:p>
        </p:txBody>
      </p:sp>
    </p:spTree>
    <p:extLst>
      <p:ext uri="{BB962C8B-B14F-4D97-AF65-F5344CB8AC3E}">
        <p14:creationId xmlns:p14="http://schemas.microsoft.com/office/powerpoint/2010/main" val="588065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bwMode="auto">
          <a:xfrm>
            <a:off x="2152650" y="228601"/>
            <a:ext cx="7886700" cy="854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r>
              <a:rPr lang="en-US" altLang="en-US" smtClean="0"/>
              <a:t>OSPF</a:t>
            </a:r>
            <a:br>
              <a:rPr lang="en-US" altLang="en-US" smtClean="0"/>
            </a:br>
            <a:endParaRPr lang="en-US" altLang="en-US" smtClean="0"/>
          </a:p>
        </p:txBody>
      </p:sp>
      <p:sp>
        <p:nvSpPr>
          <p:cNvPr id="96259" name="Content Placeholder 2"/>
          <p:cNvSpPr>
            <a:spLocks noGrp="1"/>
          </p:cNvSpPr>
          <p:nvPr>
            <p:ph idx="1"/>
          </p:nvPr>
        </p:nvSpPr>
        <p:spPr bwMode="auto">
          <a:xfrm>
            <a:off x="2152650" y="1082675"/>
            <a:ext cx="7886700" cy="198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TW" smtClean="0">
                <a:latin typeface="Arial Unicode MS" panose="020B0604020202020204" pitchFamily="34" charset="-128"/>
                <a:ea typeface="新細明體"/>
                <a:cs typeface="新細明體"/>
              </a:rPr>
              <a:t>The Open Shortest Path First (OSPF) protocol is an intra-domain routing protocol based on link state routing</a:t>
            </a:r>
            <a:endParaRPr lang="en-US" altLang="en-US" smtClean="0"/>
          </a:p>
        </p:txBody>
      </p:sp>
      <p:pic>
        <p:nvPicPr>
          <p:cNvPr id="9626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0739" y="2514600"/>
            <a:ext cx="801052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141664"/>
            <a:ext cx="7888288"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0826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bwMode="auto">
          <a:xfrm>
            <a:off x="2152650" y="365126"/>
            <a:ext cx="7886700" cy="701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i="1" smtClean="0">
                <a:latin typeface="Times New Roman" panose="02020603050405020304" pitchFamily="18" charset="0"/>
              </a:rPr>
              <a:t>Types of links</a:t>
            </a:r>
            <a:endParaRPr lang="en-US" altLang="en-US" smtClean="0"/>
          </a:p>
        </p:txBody>
      </p:sp>
      <p:pic>
        <p:nvPicPr>
          <p:cNvPr id="98307"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600200"/>
            <a:ext cx="8534400" cy="196373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308" name="Rectangle 6"/>
          <p:cNvSpPr>
            <a:spLocks noChangeArrowheads="1"/>
          </p:cNvSpPr>
          <p:nvPr/>
        </p:nvSpPr>
        <p:spPr bwMode="auto">
          <a:xfrm>
            <a:off x="1828800" y="3886200"/>
            <a:ext cx="25209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a:t>Point-to-point link</a:t>
            </a:r>
          </a:p>
        </p:txBody>
      </p:sp>
      <p:pic>
        <p:nvPicPr>
          <p:cNvPr id="9830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5351464"/>
            <a:ext cx="7829550"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310" name="TextBox 1"/>
          <p:cNvSpPr txBox="1">
            <a:spLocks noChangeArrowheads="1"/>
          </p:cNvSpPr>
          <p:nvPr/>
        </p:nvSpPr>
        <p:spPr bwMode="auto">
          <a:xfrm>
            <a:off x="2057400" y="4629150"/>
            <a:ext cx="798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0" baseline="0"/>
              <a:t>It connects two routers without any other host or router</a:t>
            </a:r>
            <a:endParaRPr lang="en-US" altLang="en-US" sz="2000" b="0"/>
          </a:p>
        </p:txBody>
      </p:sp>
    </p:spTree>
    <p:extLst>
      <p:ext uri="{BB962C8B-B14F-4D97-AF65-F5344CB8AC3E}">
        <p14:creationId xmlns:p14="http://schemas.microsoft.com/office/powerpoint/2010/main" val="3134988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4"/>
          <p:cNvSpPr txBox="1">
            <a:spLocks noChangeArrowheads="1"/>
          </p:cNvSpPr>
          <p:nvPr/>
        </p:nvSpPr>
        <p:spPr bwMode="auto">
          <a:xfrm>
            <a:off x="1833563" y="161925"/>
            <a:ext cx="167481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i="1" baseline="0">
                <a:solidFill>
                  <a:srgbClr val="000000"/>
                </a:solidFill>
                <a:latin typeface="Times New Roman" panose="02020603050405020304" pitchFamily="18" charset="0"/>
              </a:rPr>
              <a:t>Transient link</a:t>
            </a:r>
          </a:p>
        </p:txBody>
      </p:sp>
      <p:pic>
        <p:nvPicPr>
          <p:cNvPr id="993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213" y="1098550"/>
            <a:ext cx="8583612"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33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33563" y="3187701"/>
            <a:ext cx="12620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3564" y="4267200"/>
            <a:ext cx="8054975" cy="224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334" name="TextBox 1"/>
          <p:cNvSpPr txBox="1">
            <a:spLocks noChangeArrowheads="1"/>
          </p:cNvSpPr>
          <p:nvPr/>
        </p:nvSpPr>
        <p:spPr bwMode="auto">
          <a:xfrm>
            <a:off x="1776414" y="561976"/>
            <a:ext cx="8562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0" baseline="0"/>
              <a:t>It is a  network with several routers attached to it.</a:t>
            </a:r>
            <a:endParaRPr lang="en-US" altLang="en-US" sz="2400" b="0"/>
          </a:p>
        </p:txBody>
      </p:sp>
      <p:sp>
        <p:nvSpPr>
          <p:cNvPr id="99335" name="TextBox 2"/>
          <p:cNvSpPr txBox="1">
            <a:spLocks noChangeArrowheads="1"/>
          </p:cNvSpPr>
          <p:nvPr/>
        </p:nvSpPr>
        <p:spPr bwMode="auto">
          <a:xfrm>
            <a:off x="1833564" y="3724275"/>
            <a:ext cx="85058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0"/>
              <a:t>It is a network that is connected to only one router.</a:t>
            </a:r>
          </a:p>
        </p:txBody>
      </p:sp>
    </p:spTree>
    <p:extLst>
      <p:ext uri="{BB962C8B-B14F-4D97-AF65-F5344CB8AC3E}">
        <p14:creationId xmlns:p14="http://schemas.microsoft.com/office/powerpoint/2010/main" val="695283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3"/>
          <p:cNvSpPr>
            <a:spLocks noGrp="1" noChangeArrowheads="1"/>
          </p:cNvSpPr>
          <p:nvPr>
            <p:ph type="title"/>
          </p:nvPr>
        </p:nvSpPr>
        <p:spPr bwMode="auto">
          <a:xfrm>
            <a:off x="1981200" y="152401"/>
            <a:ext cx="78867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mtClean="0"/>
              <a:t>RIP</a:t>
            </a:r>
            <a:endParaRPr lang="en-IN" altLang="en-US" smtClean="0"/>
          </a:p>
        </p:txBody>
      </p:sp>
      <p:sp>
        <p:nvSpPr>
          <p:cNvPr id="73731" name="Content Placeholder 6"/>
          <p:cNvSpPr>
            <a:spLocks noGrp="1" noChangeArrowheads="1"/>
          </p:cNvSpPr>
          <p:nvPr>
            <p:ph idx="1"/>
          </p:nvPr>
        </p:nvSpPr>
        <p:spPr bwMode="auto">
          <a:xfrm>
            <a:off x="644769" y="903289"/>
            <a:ext cx="11406554" cy="490595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r>
              <a:rPr lang="en-US" altLang="en-US" sz="2400" dirty="0"/>
              <a:t>The Routing Information Protocol (RIP) is an intra-domain (interior) routing protocol used inside an autonomous system. </a:t>
            </a:r>
            <a:endParaRPr lang="en-US" altLang="en-US" sz="2400" dirty="0" smtClean="0"/>
          </a:p>
          <a:p>
            <a:r>
              <a:rPr lang="en-US" sz="2400" dirty="0"/>
              <a:t>It is a very simple protocol based on distance vector routing which employ the </a:t>
            </a:r>
            <a:r>
              <a:rPr lang="en-US" sz="2400" u="sng" dirty="0">
                <a:hlinkClick r:id="rId2"/>
              </a:rPr>
              <a:t>hop count</a:t>
            </a:r>
            <a:r>
              <a:rPr lang="en-US" sz="2400" u="sng" dirty="0"/>
              <a:t> </a:t>
            </a:r>
            <a:r>
              <a:rPr lang="en-US" sz="2400" dirty="0"/>
              <a:t>as a </a:t>
            </a:r>
            <a:r>
              <a:rPr lang="en-US" sz="2400" dirty="0">
                <a:hlinkClick r:id="rId3"/>
              </a:rPr>
              <a:t>routing </a:t>
            </a:r>
            <a:r>
              <a:rPr lang="en-US" sz="2400" dirty="0" smtClean="0">
                <a:hlinkClick r:id="rId3"/>
              </a:rPr>
              <a:t>metric</a:t>
            </a:r>
            <a:r>
              <a:rPr lang="en-US" sz="2400" dirty="0"/>
              <a:t>.</a:t>
            </a:r>
            <a:endParaRPr lang="en-US" altLang="en-US" sz="2400" dirty="0"/>
          </a:p>
          <a:p>
            <a:r>
              <a:rPr lang="en-US" altLang="en-US" sz="2400" dirty="0" smtClean="0"/>
              <a:t>RIP </a:t>
            </a:r>
            <a:r>
              <a:rPr lang="en-US" altLang="en-US" sz="2400" dirty="0"/>
              <a:t>prevents </a:t>
            </a:r>
            <a:r>
              <a:rPr lang="en-US" altLang="en-US" sz="2400" dirty="0">
                <a:hlinkClick r:id="rId4" tooltip="Routing loop problem"/>
              </a:rPr>
              <a:t>routing loops</a:t>
            </a:r>
            <a:r>
              <a:rPr lang="en-US" altLang="en-US" sz="2400" dirty="0"/>
              <a:t> by implementing a limit on the number of </a:t>
            </a:r>
            <a:r>
              <a:rPr lang="en-US" altLang="en-US" sz="2400" u="sng" dirty="0">
                <a:hlinkClick r:id="rId5" tooltip="Hop (telecommunications)"/>
              </a:rPr>
              <a:t>hops</a:t>
            </a:r>
            <a:r>
              <a:rPr lang="en-US" altLang="en-US" sz="2400" dirty="0"/>
              <a:t> allowed in a path from source to destination.</a:t>
            </a:r>
          </a:p>
          <a:p>
            <a:r>
              <a:rPr lang="en-US" altLang="en-US" sz="2400" dirty="0"/>
              <a:t> The maximum number of </a:t>
            </a:r>
            <a:r>
              <a:rPr lang="en-US" altLang="en-US" sz="2400" dirty="0">
                <a:solidFill>
                  <a:srgbClr val="FF0000"/>
                </a:solidFill>
              </a:rPr>
              <a:t>hops allowed for RIP is 15</a:t>
            </a:r>
            <a:r>
              <a:rPr lang="en-US" altLang="en-US" sz="2400" dirty="0"/>
              <a:t>, which limits the size of networks that RIP can support. </a:t>
            </a:r>
          </a:p>
          <a:p>
            <a:r>
              <a:rPr lang="en-US" altLang="en-US" sz="2400" dirty="0"/>
              <a:t>A hop count of 16 is considered an </a:t>
            </a:r>
            <a:r>
              <a:rPr lang="en-US" altLang="en-US" sz="2400" dirty="0">
                <a:solidFill>
                  <a:srgbClr val="FF0000"/>
                </a:solidFill>
              </a:rPr>
              <a:t>infinite distance </a:t>
            </a:r>
            <a:r>
              <a:rPr lang="en-US" altLang="en-US" sz="2400" dirty="0"/>
              <a:t>and the route is considered </a:t>
            </a:r>
            <a:r>
              <a:rPr lang="en-US" altLang="en-US" sz="2400" dirty="0">
                <a:solidFill>
                  <a:srgbClr val="FF0000"/>
                </a:solidFill>
              </a:rPr>
              <a:t>unreachable</a:t>
            </a:r>
            <a:r>
              <a:rPr lang="en-US" altLang="en-US" sz="2400" dirty="0" smtClean="0"/>
              <a:t>.</a:t>
            </a:r>
          </a:p>
          <a:p>
            <a:pPr marL="0" indent="0">
              <a:buNone/>
            </a:pPr>
            <a:endParaRPr lang="en-US" altLang="en-US" sz="2400" dirty="0"/>
          </a:p>
          <a:p>
            <a:endParaRPr lang="en-IN" altLang="en-US" dirty="0" smtClean="0"/>
          </a:p>
        </p:txBody>
      </p:sp>
    </p:spTree>
    <p:extLst>
      <p:ext uri="{BB962C8B-B14F-4D97-AF65-F5344CB8AC3E}">
        <p14:creationId xmlns:p14="http://schemas.microsoft.com/office/powerpoint/2010/main" val="853407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TW" smtClean="0">
                <a:ea typeface="新細明體"/>
                <a:cs typeface="新細明體"/>
              </a:rPr>
              <a:t>Virtual link</a:t>
            </a:r>
            <a:r>
              <a:rPr lang="en-US" altLang="zh-TW" sz="3600">
                <a:ea typeface="新細明體"/>
                <a:cs typeface="新細明體"/>
              </a:rPr>
              <a:t/>
            </a:r>
            <a:br>
              <a:rPr lang="en-US" altLang="zh-TW" sz="3600">
                <a:ea typeface="新細明體"/>
                <a:cs typeface="新細明體"/>
              </a:rPr>
            </a:br>
            <a:endParaRPr lang="en-US" altLang="en-US" smtClean="0"/>
          </a:p>
        </p:txBody>
      </p:sp>
      <p:sp>
        <p:nvSpPr>
          <p:cNvPr id="101379" name="Content Placeholder 2"/>
          <p:cNvSpPr>
            <a:spLocks noGrp="1"/>
          </p:cNvSpPr>
          <p:nvPr>
            <p:ph idx="1"/>
          </p:nvPr>
        </p:nvSpPr>
        <p:spPr bwMode="auto">
          <a:xfrm>
            <a:off x="1676400" y="1371600"/>
            <a:ext cx="8610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mtClean="0">
                <a:latin typeface="Arial" panose="020B0604020202020204" pitchFamily="34" charset="0"/>
                <a:cs typeface="Arial" panose="020B0604020202020204" pitchFamily="34" charset="0"/>
              </a:rPr>
              <a:t>When the link between two routers is broken, the administration may create a virtual link between them.</a:t>
            </a:r>
          </a:p>
        </p:txBody>
      </p:sp>
      <p:pic>
        <p:nvPicPr>
          <p:cNvPr id="10138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6339" y="3352800"/>
            <a:ext cx="70707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737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bwMode="auto">
          <a:xfrm>
            <a:off x="2152650" y="365126"/>
            <a:ext cx="7886700" cy="62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i="1">
                <a:latin typeface="Times New Roman" panose="02020603050405020304" pitchFamily="18" charset="0"/>
              </a:rPr>
              <a:t>Example of an AS and its graphical representation in OSPF</a:t>
            </a:r>
            <a:endParaRPr lang="en-US" altLang="en-US" sz="2400"/>
          </a:p>
        </p:txBody>
      </p:sp>
      <p:pic>
        <p:nvPicPr>
          <p:cNvPr id="102403"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3314" y="990601"/>
            <a:ext cx="7445375" cy="51863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4661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bwMode="auto">
          <a:xfrm>
            <a:off x="2152650" y="365126"/>
            <a:ext cx="78867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i="1" smtClean="0">
                <a:latin typeface="Times New Roman" panose="02020603050405020304" pitchFamily="18" charset="0"/>
              </a:rPr>
              <a:t>OSPF common header</a:t>
            </a:r>
            <a:endParaRPr lang="en-US" altLang="en-US" smtClean="0"/>
          </a:p>
        </p:txBody>
      </p:sp>
      <p:pic>
        <p:nvPicPr>
          <p:cNvPr id="103427"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2650" y="2395539"/>
            <a:ext cx="7886700" cy="268128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69363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bwMode="auto">
          <a:xfrm>
            <a:off x="2152650" y="365126"/>
            <a:ext cx="7886700" cy="701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i="1" smtClean="0">
                <a:latin typeface="Times New Roman" panose="02020603050405020304" pitchFamily="18" charset="0"/>
              </a:rPr>
              <a:t>Types of OSPF packet</a:t>
            </a:r>
            <a:endParaRPr lang="en-US" altLang="en-US" smtClean="0"/>
          </a:p>
        </p:txBody>
      </p:sp>
      <p:pic>
        <p:nvPicPr>
          <p:cNvPr id="5"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6300" y="1447801"/>
            <a:ext cx="7886700" cy="14525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1" y="2900364"/>
            <a:ext cx="5795963"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6269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2286000" y="82550"/>
            <a:ext cx="5715000" cy="522288"/>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rgbClr val="000000"/>
                </a:solidFill>
                <a:latin typeface="Times New Roman" panose="02020603050405020304" pitchFamily="18" charset="0"/>
              </a:rPr>
              <a:t>Hello packet</a:t>
            </a:r>
          </a:p>
        </p:txBody>
      </p:sp>
      <p:pic>
        <p:nvPicPr>
          <p:cNvPr id="10547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608014"/>
            <a:ext cx="7989888" cy="301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76" name="Text Box 11"/>
          <p:cNvSpPr txBox="1">
            <a:spLocks noChangeArrowheads="1"/>
          </p:cNvSpPr>
          <p:nvPr/>
        </p:nvSpPr>
        <p:spPr bwMode="auto">
          <a:xfrm>
            <a:off x="2057400" y="3962401"/>
            <a:ext cx="8153400" cy="186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spcBef>
                <a:spcPct val="20000"/>
              </a:spcBef>
            </a:pPr>
            <a:r>
              <a:rPr lang="en-US" altLang="zh-TW" sz="1800" i="1" baseline="0">
                <a:solidFill>
                  <a:srgbClr val="0000CC"/>
                </a:solidFill>
                <a:latin typeface="Tahoma" panose="020B0604030504040204" pitchFamily="34" charset="0"/>
                <a:ea typeface="新細明體"/>
                <a:cs typeface="新細明體"/>
              </a:rPr>
              <a:t>OSPF uses the hello message to create neighborhood relationship and to test the reachability of neighbors.</a:t>
            </a:r>
          </a:p>
          <a:p>
            <a:pPr>
              <a:spcBef>
                <a:spcPct val="20000"/>
              </a:spcBef>
            </a:pPr>
            <a:endParaRPr lang="en-US" altLang="zh-TW" sz="1800" i="1" baseline="0">
              <a:solidFill>
                <a:srgbClr val="0000CC"/>
              </a:solidFill>
              <a:latin typeface="Tahoma" panose="020B0604030504040204" pitchFamily="34" charset="0"/>
              <a:ea typeface="新細明體"/>
              <a:cs typeface="新細明體"/>
            </a:endParaRPr>
          </a:p>
          <a:p>
            <a:pPr>
              <a:spcBef>
                <a:spcPct val="20000"/>
              </a:spcBef>
            </a:pPr>
            <a:r>
              <a:rPr lang="en-US" altLang="zh-TW" sz="1800" i="1" baseline="0">
                <a:solidFill>
                  <a:srgbClr val="FF0000"/>
                </a:solidFill>
                <a:latin typeface="Tahoma" panose="020B0604030504040204" pitchFamily="34" charset="0"/>
                <a:ea typeface="新細明體"/>
                <a:cs typeface="新細明體"/>
              </a:rPr>
              <a:t>This is the first step in link state routing. Before a router can flood all of the other routers with information about its neighbors, it must first greet it neighbors.</a:t>
            </a:r>
          </a:p>
        </p:txBody>
      </p:sp>
    </p:spTree>
    <p:extLst>
      <p:ext uri="{BB962C8B-B14F-4D97-AF65-F5344CB8AC3E}">
        <p14:creationId xmlns:p14="http://schemas.microsoft.com/office/powerpoint/2010/main" val="1462560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2514600" y="90488"/>
            <a:ext cx="5715000" cy="58420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rgbClr val="000000"/>
                </a:solidFill>
                <a:latin typeface="Times New Roman" panose="02020603050405020304" pitchFamily="18" charset="0"/>
              </a:rPr>
              <a:t>Database description </a:t>
            </a:r>
            <a:r>
              <a:rPr lang="en-US" altLang="en-US" i="1" baseline="0">
                <a:solidFill>
                  <a:srgbClr val="000000"/>
                </a:solidFill>
                <a:latin typeface="Times New Roman" panose="02020603050405020304" pitchFamily="18" charset="0"/>
              </a:rPr>
              <a:t>packet</a:t>
            </a:r>
            <a:endParaRPr lang="en-US" altLang="en-US" sz="2800" i="1" baseline="0">
              <a:solidFill>
                <a:srgbClr val="000000"/>
              </a:solidFill>
              <a:latin typeface="Times New Roman" panose="02020603050405020304" pitchFamily="18" charset="0"/>
            </a:endParaRPr>
          </a:p>
        </p:txBody>
      </p:sp>
      <p:pic>
        <p:nvPicPr>
          <p:cNvPr id="10752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762000"/>
            <a:ext cx="7997825" cy="227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524" name="Text Box 11"/>
          <p:cNvSpPr txBox="1">
            <a:spLocks noChangeArrowheads="1"/>
          </p:cNvSpPr>
          <p:nvPr/>
        </p:nvSpPr>
        <p:spPr bwMode="auto">
          <a:xfrm>
            <a:off x="1905000" y="3306763"/>
            <a:ext cx="8382000" cy="269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spcBef>
                <a:spcPct val="20000"/>
              </a:spcBef>
            </a:pPr>
            <a:r>
              <a:rPr lang="en-US" altLang="zh-TW" sz="1800" i="1" baseline="0">
                <a:solidFill>
                  <a:srgbClr val="0000CC"/>
                </a:solidFill>
                <a:latin typeface="Tahoma" panose="020B0604030504040204" pitchFamily="34" charset="0"/>
                <a:ea typeface="新細明體"/>
                <a:cs typeface="新細明體"/>
              </a:rPr>
              <a:t>When a router is connected to the system for the first time or after a failure, it needs the complete link state database immediately. Therefore, it sends hello packets to greet its neighbors. If this is the first time that the neighbors hear from the router, they send a database description message.</a:t>
            </a:r>
          </a:p>
          <a:p>
            <a:pPr>
              <a:spcBef>
                <a:spcPct val="20000"/>
              </a:spcBef>
            </a:pPr>
            <a:endParaRPr lang="en-US" altLang="zh-TW" sz="1800" i="1" baseline="0">
              <a:solidFill>
                <a:srgbClr val="0000CC"/>
              </a:solidFill>
              <a:latin typeface="Tahoma" panose="020B0604030504040204" pitchFamily="34" charset="0"/>
              <a:ea typeface="新細明體"/>
              <a:cs typeface="新細明體"/>
            </a:endParaRPr>
          </a:p>
          <a:p>
            <a:pPr>
              <a:spcBef>
                <a:spcPct val="20000"/>
              </a:spcBef>
            </a:pPr>
            <a:r>
              <a:rPr lang="en-US" altLang="zh-TW" sz="1800" i="1" baseline="0">
                <a:solidFill>
                  <a:srgbClr val="FF0000"/>
                </a:solidFill>
                <a:latin typeface="Tahoma" panose="020B0604030504040204" pitchFamily="34" charset="0"/>
                <a:ea typeface="新細明體"/>
                <a:cs typeface="新細明體"/>
              </a:rPr>
              <a:t>The database description packet does not contain complete database information; it only gives an outline, the title of each lines in the database.</a:t>
            </a:r>
          </a:p>
        </p:txBody>
      </p:sp>
    </p:spTree>
    <p:extLst>
      <p:ext uri="{BB962C8B-B14F-4D97-AF65-F5344CB8AC3E}">
        <p14:creationId xmlns:p14="http://schemas.microsoft.com/office/powerpoint/2010/main" val="25759072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2514600" y="90488"/>
            <a:ext cx="5715000" cy="8620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sz="1800" baseline="0">
              <a:solidFill>
                <a:srgbClr val="0000FF"/>
              </a:solidFill>
              <a:latin typeface="Times New Roman" panose="02020603050405020304" pitchFamily="18" charset="0"/>
            </a:endParaRPr>
          </a:p>
          <a:p>
            <a:r>
              <a:rPr lang="en-US" altLang="en-US" i="1" baseline="0">
                <a:solidFill>
                  <a:srgbClr val="000000"/>
                </a:solidFill>
                <a:latin typeface="Times New Roman" panose="02020603050405020304" pitchFamily="18" charset="0"/>
              </a:rPr>
              <a:t>Link state request packet</a:t>
            </a:r>
          </a:p>
        </p:txBody>
      </p:sp>
      <p:pic>
        <p:nvPicPr>
          <p:cNvPr id="10957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1143001"/>
            <a:ext cx="7997825" cy="176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57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87613" y="3097214"/>
            <a:ext cx="7454900"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22027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bwMode="auto">
          <a:xfrm>
            <a:off x="2152650" y="365126"/>
            <a:ext cx="7886700" cy="854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r>
              <a:rPr lang="en-US" altLang="en-US" i="1" smtClean="0">
                <a:latin typeface="Times New Roman" panose="02020603050405020304" pitchFamily="18" charset="0"/>
              </a:rPr>
              <a:t>Link state update packet</a:t>
            </a:r>
            <a:br>
              <a:rPr lang="en-US" altLang="en-US" i="1" smtClean="0">
                <a:latin typeface="Times New Roman" panose="02020603050405020304" pitchFamily="18" charset="0"/>
              </a:rPr>
            </a:br>
            <a:endParaRPr lang="en-US" altLang="en-US" smtClean="0"/>
          </a:p>
        </p:txBody>
      </p:sp>
      <p:pic>
        <p:nvPicPr>
          <p:cNvPr id="111619"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219201"/>
            <a:ext cx="7886700" cy="20748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62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3408364"/>
            <a:ext cx="5767388"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1"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79639" y="4495801"/>
            <a:ext cx="7316787"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98148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bwMode="auto">
          <a:xfrm>
            <a:off x="2152650" y="365126"/>
            <a:ext cx="7886700" cy="62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r>
              <a:rPr lang="en-US" altLang="en-US" i="1" smtClean="0">
                <a:latin typeface="Times New Roman" panose="02020603050405020304" pitchFamily="18" charset="0"/>
              </a:rPr>
              <a:t>LSA general header</a:t>
            </a:r>
            <a:br>
              <a:rPr lang="en-US" altLang="en-US" i="1" smtClean="0">
                <a:latin typeface="Times New Roman" panose="02020603050405020304" pitchFamily="18" charset="0"/>
              </a:rPr>
            </a:br>
            <a:endParaRPr lang="en-US" altLang="en-US" smtClean="0"/>
          </a:p>
        </p:txBody>
      </p:sp>
      <p:pic>
        <p:nvPicPr>
          <p:cNvPr id="112643"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2650" y="2822576"/>
            <a:ext cx="7886700" cy="19034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077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bwMode="auto">
          <a:xfrm>
            <a:off x="2152650" y="76201"/>
            <a:ext cx="7886700" cy="62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TW" sz="3600">
                <a:ea typeface="新細明體"/>
                <a:cs typeface="新細明體"/>
              </a:rPr>
              <a:t>LSA General Header</a:t>
            </a:r>
            <a:endParaRPr lang="en-US" altLang="en-US" sz="3600"/>
          </a:p>
        </p:txBody>
      </p:sp>
      <p:sp>
        <p:nvSpPr>
          <p:cNvPr id="113667" name="Content Placeholder 2"/>
          <p:cNvSpPr>
            <a:spLocks noGrp="1"/>
          </p:cNvSpPr>
          <p:nvPr>
            <p:ph idx="1"/>
          </p:nvPr>
        </p:nvSpPr>
        <p:spPr bwMode="auto">
          <a:xfrm>
            <a:off x="1752600" y="701676"/>
            <a:ext cx="8839200" cy="5775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TW" sz="2400" dirty="0">
                <a:ea typeface="新細明體"/>
                <a:cs typeface="新細明體"/>
              </a:rPr>
              <a:t>Link state age</a:t>
            </a:r>
          </a:p>
          <a:p>
            <a:pPr lvl="1" eaLnBrk="1" hangingPunct="1"/>
            <a:r>
              <a:rPr lang="en-US" altLang="zh-TW" sz="2000" dirty="0">
                <a:ea typeface="新細明體"/>
                <a:cs typeface="新細明體"/>
              </a:rPr>
              <a:t>When a router creates the message, the value of this field is 0</a:t>
            </a:r>
          </a:p>
          <a:p>
            <a:pPr lvl="1" eaLnBrk="1" hangingPunct="1"/>
            <a:r>
              <a:rPr lang="en-US" altLang="zh-TW" sz="2000" dirty="0">
                <a:ea typeface="新細明體"/>
                <a:cs typeface="新細明體"/>
              </a:rPr>
              <a:t>When each successive router forwards this message, it estimates the transit time and adds it to the cumulative value of this field</a:t>
            </a:r>
          </a:p>
          <a:p>
            <a:pPr eaLnBrk="1" hangingPunct="1"/>
            <a:r>
              <a:rPr lang="en-US" altLang="zh-TW" sz="2400" dirty="0">
                <a:ea typeface="新細明體"/>
                <a:cs typeface="新細明體"/>
              </a:rPr>
              <a:t>E flag</a:t>
            </a:r>
          </a:p>
          <a:p>
            <a:pPr lvl="1" eaLnBrk="1" hangingPunct="1"/>
            <a:r>
              <a:rPr lang="en-US" altLang="zh-TW" sz="2000" dirty="0">
                <a:ea typeface="新細明體"/>
                <a:cs typeface="新細明體"/>
              </a:rPr>
              <a:t>If this flag is set to 1, it means the area is a </a:t>
            </a:r>
            <a:r>
              <a:rPr lang="en-US" altLang="zh-TW" sz="2000" dirty="0">
                <a:solidFill>
                  <a:srgbClr val="FF0000"/>
                </a:solidFill>
                <a:ea typeface="新細明體"/>
                <a:cs typeface="新細明體"/>
              </a:rPr>
              <a:t>stub area </a:t>
            </a:r>
            <a:r>
              <a:rPr lang="en-US" altLang="zh-TW" sz="2000" dirty="0">
                <a:ea typeface="新細明體"/>
                <a:cs typeface="新細明體"/>
              </a:rPr>
              <a:t>(an area that is connected to the backbone area by only one path</a:t>
            </a:r>
          </a:p>
          <a:p>
            <a:pPr eaLnBrk="1" hangingPunct="1"/>
            <a:r>
              <a:rPr lang="en-US" altLang="zh-TW" sz="2400" dirty="0">
                <a:ea typeface="新細明體"/>
                <a:cs typeface="新細明體"/>
              </a:rPr>
              <a:t>T flag</a:t>
            </a:r>
          </a:p>
          <a:p>
            <a:pPr lvl="1" eaLnBrk="1" hangingPunct="1"/>
            <a:r>
              <a:rPr lang="en-US" altLang="zh-TW" sz="2000" dirty="0">
                <a:ea typeface="新細明體"/>
                <a:cs typeface="新細明體"/>
              </a:rPr>
              <a:t>If this flag is set to 1, it means the router can handle multiple types of services</a:t>
            </a:r>
          </a:p>
          <a:p>
            <a:pPr eaLnBrk="1" hangingPunct="1"/>
            <a:r>
              <a:rPr lang="en-US" altLang="zh-TW" sz="2400" dirty="0">
                <a:ea typeface="新細明體"/>
                <a:cs typeface="新細明體"/>
              </a:rPr>
              <a:t>Advertising router</a:t>
            </a:r>
          </a:p>
          <a:p>
            <a:pPr lvl="1" eaLnBrk="1" hangingPunct="1"/>
            <a:r>
              <a:rPr lang="en-US" altLang="zh-TW" sz="2000" dirty="0">
                <a:ea typeface="新細明體"/>
                <a:cs typeface="新細明體"/>
              </a:rPr>
              <a:t>The IP address of the router advertising this message</a:t>
            </a:r>
          </a:p>
          <a:p>
            <a:pPr eaLnBrk="1" hangingPunct="1"/>
            <a:r>
              <a:rPr lang="en-US" altLang="zh-TW" sz="2400" dirty="0">
                <a:ea typeface="新細明體"/>
                <a:cs typeface="新細明體"/>
              </a:rPr>
              <a:t>Link state sequence number</a:t>
            </a:r>
          </a:p>
          <a:p>
            <a:pPr lvl="1" eaLnBrk="1" hangingPunct="1"/>
            <a:r>
              <a:rPr lang="en-US" altLang="zh-TW" sz="2000" dirty="0">
                <a:ea typeface="新細明體"/>
                <a:cs typeface="新細明體"/>
              </a:rPr>
              <a:t>A sequence number assigned to each link state update message</a:t>
            </a:r>
          </a:p>
          <a:p>
            <a:endParaRPr lang="en-US" altLang="en-US" sz="2400" dirty="0"/>
          </a:p>
        </p:txBody>
      </p:sp>
    </p:spTree>
    <p:extLst>
      <p:ext uri="{BB962C8B-B14F-4D97-AF65-F5344CB8AC3E}">
        <p14:creationId xmlns:p14="http://schemas.microsoft.com/office/powerpoint/2010/main" val="86659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noChangeArrowheads="1"/>
          </p:cNvSpPr>
          <p:nvPr>
            <p:ph type="title"/>
          </p:nvPr>
        </p:nvSpPr>
        <p:spPr bwMode="auto">
          <a:xfrm>
            <a:off x="2152650" y="365126"/>
            <a:ext cx="7886700" cy="54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r>
              <a:rPr lang="en-US" altLang="en-US" sz="4000" b="1"/>
              <a:t>RIP version 1</a:t>
            </a:r>
            <a:r>
              <a:rPr lang="en-US" altLang="en-US" b="1" smtClean="0"/>
              <a:t/>
            </a:r>
            <a:br>
              <a:rPr lang="en-US" altLang="en-US" b="1" smtClean="0"/>
            </a:br>
            <a:endParaRPr lang="en-IN" altLang="en-US" smtClean="0"/>
          </a:p>
        </p:txBody>
      </p:sp>
      <p:sp>
        <p:nvSpPr>
          <p:cNvPr id="74755" name="Content Placeholder 2"/>
          <p:cNvSpPr>
            <a:spLocks noGrp="1" noChangeArrowheads="1"/>
          </p:cNvSpPr>
          <p:nvPr>
            <p:ph idx="1"/>
          </p:nvPr>
        </p:nvSpPr>
        <p:spPr bwMode="auto">
          <a:xfrm>
            <a:off x="539261" y="1143000"/>
            <a:ext cx="11336215" cy="579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The original specification of RIP was published in 1988 and uses </a:t>
            </a:r>
            <a:r>
              <a:rPr lang="en-US" altLang="en-US" dirty="0" err="1">
                <a:hlinkClick r:id="rId2" tooltip="Classful address"/>
              </a:rPr>
              <a:t>classful</a:t>
            </a:r>
            <a:r>
              <a:rPr lang="en-US" altLang="en-US" dirty="0"/>
              <a:t> routing. </a:t>
            </a:r>
          </a:p>
          <a:p>
            <a:r>
              <a:rPr lang="en-US" altLang="en-US" dirty="0"/>
              <a:t>The periodic routing updates do not carry </a:t>
            </a:r>
            <a:r>
              <a:rPr lang="en-US" altLang="en-US" dirty="0">
                <a:hlinkClick r:id="rId3" tooltip="Subnetwork"/>
              </a:rPr>
              <a:t>subnet</a:t>
            </a:r>
            <a:r>
              <a:rPr lang="en-US" altLang="en-US" dirty="0"/>
              <a:t> information, lacking support for </a:t>
            </a:r>
            <a:r>
              <a:rPr lang="en-US" altLang="en-US" dirty="0">
                <a:hlinkClick r:id="rId4" tooltip="VLSM"/>
              </a:rPr>
              <a:t>variable length subnet masks</a:t>
            </a:r>
            <a:r>
              <a:rPr lang="en-US" altLang="en-US" dirty="0"/>
              <a:t> (VLSM). </a:t>
            </a:r>
          </a:p>
          <a:p>
            <a:r>
              <a:rPr lang="en-US" altLang="en-US" dirty="0"/>
              <a:t>This limitation makes it impossible to have different-sized </a:t>
            </a:r>
            <a:r>
              <a:rPr lang="en-US" altLang="en-US" dirty="0">
                <a:hlinkClick r:id="rId3" tooltip="Subnetwork"/>
              </a:rPr>
              <a:t>subnets</a:t>
            </a:r>
            <a:r>
              <a:rPr lang="en-US" altLang="en-US" dirty="0"/>
              <a:t> inside of the same </a:t>
            </a:r>
            <a:r>
              <a:rPr lang="en-US" altLang="en-US" dirty="0">
                <a:hlinkClick r:id="rId5" tooltip="Network class"/>
              </a:rPr>
              <a:t>network class</a:t>
            </a:r>
            <a:r>
              <a:rPr lang="en-US" altLang="en-US" dirty="0"/>
              <a:t>.</a:t>
            </a:r>
          </a:p>
          <a:p>
            <a:r>
              <a:rPr lang="en-US" altLang="en-US" dirty="0"/>
              <a:t> In other words, all subnets in a network class must have the same size. </a:t>
            </a:r>
          </a:p>
          <a:p>
            <a:r>
              <a:rPr lang="en-US" altLang="en-US" dirty="0"/>
              <a:t>There is also no support for </a:t>
            </a:r>
            <a:r>
              <a:rPr lang="en-US" altLang="en-US" dirty="0">
                <a:solidFill>
                  <a:srgbClr val="FF0000"/>
                </a:solidFill>
              </a:rPr>
              <a:t>router authentication</a:t>
            </a:r>
            <a:r>
              <a:rPr lang="en-US" altLang="en-US" dirty="0"/>
              <a:t>, making RIP vulnerable to various attacks.</a:t>
            </a:r>
          </a:p>
          <a:p>
            <a:endParaRPr lang="en-IN" altLang="en-US" dirty="0"/>
          </a:p>
        </p:txBody>
      </p:sp>
    </p:spTree>
    <p:extLst>
      <p:ext uri="{BB962C8B-B14F-4D97-AF65-F5344CB8AC3E}">
        <p14:creationId xmlns:p14="http://schemas.microsoft.com/office/powerpoint/2010/main" val="27916341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050"/>
          <p:cNvSpPr>
            <a:spLocks noGrp="1" noChangeArrowheads="1"/>
          </p:cNvSpPr>
          <p:nvPr>
            <p:ph type="title"/>
          </p:nvPr>
        </p:nvSpPr>
        <p:spPr/>
        <p:txBody>
          <a:bodyPr/>
          <a:lstStyle/>
          <a:p>
            <a:pPr eaLnBrk="1" hangingPunct="1"/>
            <a:r>
              <a:rPr lang="en-US" altLang="en-US" smtClean="0"/>
              <a:t>EIGRP</a:t>
            </a:r>
          </a:p>
        </p:txBody>
      </p:sp>
      <p:sp>
        <p:nvSpPr>
          <p:cNvPr id="114691" name="Rectangle 2051"/>
          <p:cNvSpPr>
            <a:spLocks noGrp="1" noChangeArrowheads="1"/>
          </p:cNvSpPr>
          <p:nvPr>
            <p:ph type="body" idx="1"/>
          </p:nvPr>
        </p:nvSpPr>
        <p:spPr>
          <a:xfrm>
            <a:off x="879231" y="762000"/>
            <a:ext cx="10550769" cy="5638800"/>
          </a:xfrm>
        </p:spPr>
        <p:txBody>
          <a:bodyPr>
            <a:normAutofit/>
          </a:bodyPr>
          <a:lstStyle/>
          <a:p>
            <a:pPr marL="0" indent="0" defTabSz="814388">
              <a:buNone/>
              <a:defRPr/>
            </a:pPr>
            <a:r>
              <a:rPr lang="en-US" altLang="en-US" sz="2000" dirty="0" smtClean="0"/>
              <a:t>“</a:t>
            </a:r>
          </a:p>
          <a:p>
            <a:pPr marL="288925" indent="-288925" defTabSz="814388">
              <a:defRPr/>
            </a:pPr>
            <a:endParaRPr lang="en-US" altLang="en-US" sz="2000" dirty="0"/>
          </a:p>
          <a:p>
            <a:pPr marL="288925" indent="-288925" defTabSz="814388">
              <a:defRPr/>
            </a:pPr>
            <a:r>
              <a:rPr lang="en-US" altLang="en-US" sz="2000" dirty="0" smtClean="0"/>
              <a:t>Enhanced</a:t>
            </a:r>
            <a:r>
              <a:rPr lang="en-US" altLang="en-US" sz="2000" dirty="0"/>
              <a:t>” Interior Gateway Routing Protocol</a:t>
            </a:r>
          </a:p>
          <a:p>
            <a:pPr marL="288925" indent="-288925" defTabSz="814388">
              <a:defRPr/>
            </a:pPr>
            <a:r>
              <a:rPr lang="en-US" altLang="en-US" sz="2000" dirty="0"/>
              <a:t>Cisco proprietary, released in 1994</a:t>
            </a:r>
          </a:p>
          <a:p>
            <a:pPr eaLnBrk="1" hangingPunct="1">
              <a:defRPr/>
            </a:pPr>
            <a:r>
              <a:rPr lang="en-GB" altLang="en-US" sz="2000" dirty="0"/>
              <a:t>Developed from the older IGRP (classful)</a:t>
            </a:r>
          </a:p>
          <a:p>
            <a:pPr eaLnBrk="1" hangingPunct="1">
              <a:defRPr/>
            </a:pPr>
            <a:r>
              <a:rPr lang="en-GB" altLang="en-US" sz="2000" dirty="0"/>
              <a:t>EIGRP is classless, supports VLSM, CIDR</a:t>
            </a:r>
          </a:p>
          <a:p>
            <a:pPr marL="288925" indent="-288925" defTabSz="814388">
              <a:defRPr/>
            </a:pPr>
            <a:r>
              <a:rPr lang="en-US" altLang="en-US" sz="2000" dirty="0">
                <a:cs typeface="Times New Roman" panose="02020603050405020304" pitchFamily="18" charset="0"/>
              </a:rPr>
              <a:t>EIGRP is an </a:t>
            </a:r>
            <a:r>
              <a:rPr lang="en-US" altLang="en-US" sz="2000" i="1" dirty="0">
                <a:solidFill>
                  <a:schemeClr val="accent2"/>
                </a:solidFill>
                <a:effectLst>
                  <a:outerShdw blurRad="38100" dist="38100" dir="2700000" algn="tl">
                    <a:srgbClr val="C0C0C0"/>
                  </a:outerShdw>
                </a:effectLst>
                <a:cs typeface="Times New Roman" panose="02020603050405020304" pitchFamily="18" charset="0"/>
              </a:rPr>
              <a:t>advanced distance-vector</a:t>
            </a:r>
            <a:r>
              <a:rPr lang="en-US" altLang="en-US" sz="2000" dirty="0">
                <a:cs typeface="Times New Roman" panose="02020603050405020304" pitchFamily="18" charset="0"/>
              </a:rPr>
              <a:t> routing protocol that relies on features commonly associated with link-state protocols. (sometimes called a </a:t>
            </a:r>
            <a:r>
              <a:rPr lang="en-US" altLang="en-US" sz="2000" i="1" dirty="0">
                <a:solidFill>
                  <a:schemeClr val="accent2"/>
                </a:solidFill>
                <a:effectLst>
                  <a:outerShdw blurRad="38100" dist="38100" dir="2700000" algn="tl">
                    <a:srgbClr val="C0C0C0"/>
                  </a:outerShdw>
                </a:effectLst>
                <a:cs typeface="Times New Roman" panose="02020603050405020304" pitchFamily="18" charset="0"/>
              </a:rPr>
              <a:t>hybrid routing protocol</a:t>
            </a:r>
            <a:r>
              <a:rPr lang="en-US" altLang="en-US" sz="2000" dirty="0">
                <a:cs typeface="Times New Roman" panose="02020603050405020304" pitchFamily="18" charset="0"/>
              </a:rPr>
              <a:t>).</a:t>
            </a:r>
          </a:p>
          <a:p>
            <a:pPr marL="288925" indent="-288925" defTabSz="814388">
              <a:defRPr/>
            </a:pPr>
            <a:endParaRPr lang="en-US" altLang="en-US" sz="2000" dirty="0">
              <a:cs typeface="Times New Roman" panose="02020603050405020304" pitchFamily="18" charset="0"/>
            </a:endParaRPr>
          </a:p>
          <a:p>
            <a:pPr marL="288925" indent="-288925" defTabSz="814388">
              <a:defRPr/>
            </a:pPr>
            <a:r>
              <a:rPr lang="en-GB" altLang="en-US" sz="2000" b="1" dirty="0"/>
              <a:t>RIP, IGRP, EIGRP</a:t>
            </a:r>
          </a:p>
          <a:p>
            <a:pPr eaLnBrk="1" hangingPunct="1">
              <a:defRPr/>
            </a:pPr>
            <a:r>
              <a:rPr lang="en-GB" altLang="en-US" sz="2000" dirty="0"/>
              <a:t>RIP is a typical distance vector routing protocol enhancements for better performance using hop count as metric, max 15.</a:t>
            </a:r>
          </a:p>
          <a:p>
            <a:pPr eaLnBrk="1" hangingPunct="1">
              <a:defRPr/>
            </a:pPr>
            <a:r>
              <a:rPr lang="en-GB" altLang="en-US" sz="2000" dirty="0"/>
              <a:t>IGRP was introduced to have a better metric and not be restricted to 15 hops. It is a typical distance vector routing protocol, and classful.</a:t>
            </a:r>
          </a:p>
          <a:p>
            <a:pPr eaLnBrk="1" hangingPunct="1">
              <a:defRPr/>
            </a:pPr>
            <a:r>
              <a:rPr lang="en-GB" altLang="en-US" sz="2000" dirty="0"/>
              <a:t>EIGRP was introduced to be classless and </a:t>
            </a:r>
            <a:r>
              <a:rPr lang="en-GB" altLang="en-US" sz="2000" dirty="0" smtClean="0"/>
              <a:t>with maximum no of hops.</a:t>
            </a:r>
            <a:endParaRPr lang="en-US" altLang="en-US" sz="2000" dirty="0"/>
          </a:p>
          <a:p>
            <a:pPr marL="288925" indent="-288925" defTabSz="814388">
              <a:defRPr/>
            </a:pPr>
            <a:endParaRPr lang="en-US" altLang="en-US" sz="2000" b="1" dirty="0">
              <a:cs typeface="Times New Roman" panose="02020603050405020304" pitchFamily="18" charset="0"/>
            </a:endParaRPr>
          </a:p>
        </p:txBody>
      </p:sp>
    </p:spTree>
    <p:extLst>
      <p:ext uri="{BB962C8B-B14F-4D97-AF65-F5344CB8AC3E}">
        <p14:creationId xmlns:p14="http://schemas.microsoft.com/office/powerpoint/2010/main" val="450250841"/>
      </p:ext>
    </p:extLst>
  </p:cSld>
  <p:clrMapOvr>
    <a:masterClrMapping/>
  </p:clrMapOvr>
  <p:transition>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4"/>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mtClean="0"/>
              <a:t>IGRP                      EIGRP</a:t>
            </a:r>
          </a:p>
        </p:txBody>
      </p:sp>
      <p:sp>
        <p:nvSpPr>
          <p:cNvPr id="116739" name="Content Placeholder 6"/>
          <p:cNvSpPr>
            <a:spLocks noGrp="1"/>
          </p:cNvSpPr>
          <p:nvPr>
            <p:ph sz="half" idx="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600"/>
              <a:t>Diffusing Update Algorithm (DUAL)</a:t>
            </a:r>
          </a:p>
          <a:p>
            <a:r>
              <a:rPr lang="en-US" altLang="en-US" sz="2600"/>
              <a:t>Does not age out entries </a:t>
            </a:r>
          </a:p>
          <a:p>
            <a:r>
              <a:rPr lang="en-US" altLang="en-US" sz="2600"/>
              <a:t>No periodic updates</a:t>
            </a:r>
          </a:p>
          <a:p>
            <a:r>
              <a:rPr lang="en-US" altLang="en-US" sz="2600"/>
              <a:t>Keeps backup routes</a:t>
            </a:r>
          </a:p>
          <a:p>
            <a:r>
              <a:rPr lang="en-US" altLang="en-US" sz="2600"/>
              <a:t>Faster convergence, no holddown timers</a:t>
            </a:r>
          </a:p>
          <a:p>
            <a:endParaRPr lang="en-US" altLang="en-US" smtClean="0"/>
          </a:p>
        </p:txBody>
      </p:sp>
      <p:sp>
        <p:nvSpPr>
          <p:cNvPr id="116740" name="Rectangle 4"/>
          <p:cNvSpPr>
            <a:spLocks noGrp="1" noChangeArrowheads="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sz="2600"/>
              <a:t>Bellman-Ford algorithm</a:t>
            </a:r>
          </a:p>
          <a:p>
            <a:r>
              <a:rPr lang="en-GB" altLang="en-US" sz="2600"/>
              <a:t>Ages out routing entries</a:t>
            </a:r>
          </a:p>
          <a:p>
            <a:r>
              <a:rPr lang="en-GB" altLang="en-US" sz="2600"/>
              <a:t>Sends periodic updates</a:t>
            </a:r>
          </a:p>
          <a:p>
            <a:r>
              <a:rPr lang="en-GB" altLang="en-US" sz="2600"/>
              <a:t>Keeps best routes only</a:t>
            </a:r>
          </a:p>
          <a:p>
            <a:r>
              <a:rPr lang="en-GB" altLang="en-US" sz="2600"/>
              <a:t>Slow convergence with holddown timers</a:t>
            </a:r>
            <a:endParaRPr lang="en-US" altLang="en-US" sz="2600"/>
          </a:p>
        </p:txBody>
      </p:sp>
    </p:spTree>
    <p:extLst>
      <p:ext uri="{BB962C8B-B14F-4D97-AF65-F5344CB8AC3E}">
        <p14:creationId xmlns:p14="http://schemas.microsoft.com/office/powerpoint/2010/main" val="10342523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050"/>
          <p:cNvSpPr>
            <a:spLocks noGrp="1" noChangeArrowheads="1"/>
          </p:cNvSpPr>
          <p:nvPr>
            <p:ph type="title"/>
          </p:nvPr>
        </p:nvSpPr>
        <p:spPr>
          <a:xfrm>
            <a:off x="1905000" y="355601"/>
            <a:ext cx="8458200" cy="314325"/>
          </a:xfrm>
        </p:spPr>
        <p:txBody>
          <a:bodyPr>
            <a:normAutofit fontScale="90000"/>
          </a:bodyPr>
          <a:lstStyle/>
          <a:p>
            <a:pPr eaLnBrk="1" hangingPunct="1"/>
            <a:r>
              <a:rPr lang="en-US" altLang="en-US" smtClean="0"/>
              <a:t>IGRP and EIGRP: A migration path</a:t>
            </a:r>
          </a:p>
        </p:txBody>
      </p:sp>
      <p:graphicFrame>
        <p:nvGraphicFramePr>
          <p:cNvPr id="118813" name="Group 2077"/>
          <p:cNvGraphicFramePr>
            <a:graphicFrameLocks noGrp="1"/>
          </p:cNvGraphicFramePr>
          <p:nvPr/>
        </p:nvGraphicFramePr>
        <p:xfrm>
          <a:off x="1676400" y="1371601"/>
          <a:ext cx="8839200" cy="4165601"/>
        </p:xfrm>
        <a:graphic>
          <a:graphicData uri="http://schemas.openxmlformats.org/drawingml/2006/table">
            <a:tbl>
              <a:tblPr/>
              <a:tblGrid>
                <a:gridCol w="4324350">
                  <a:extLst>
                    <a:ext uri="{9D8B030D-6E8A-4147-A177-3AD203B41FA5}">
                      <a16:colId xmlns="" xmlns:a16="http://schemas.microsoft.com/office/drawing/2014/main" val="20000"/>
                    </a:ext>
                  </a:extLst>
                </a:gridCol>
                <a:gridCol w="4514850">
                  <a:extLst>
                    <a:ext uri="{9D8B030D-6E8A-4147-A177-3AD203B41FA5}">
                      <a16:colId xmlns="" xmlns:a16="http://schemas.microsoft.com/office/drawing/2014/main" val="20001"/>
                    </a:ext>
                  </a:extLst>
                </a:gridCol>
              </a:tblGrid>
              <a:tr h="506444">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IGRP</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EIGRP</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extLst>
                  <a:ext uri="{0D108BD9-81ED-4DB2-BD59-A6C34878D82A}">
                    <a16:rowId xmlns="" xmlns:a16="http://schemas.microsoft.com/office/drawing/2014/main" val="10000"/>
                  </a:ext>
                </a:extLst>
              </a:tr>
              <a:tr h="712831">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Classful Routing Protocol</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Classless Routing Protocol</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 </a:t>
                      </a:r>
                      <a:r>
                        <a:rPr kumimoji="0" lang="en-US" altLang="en-US" sz="1600" b="0" i="0" u="none" strike="noStrike" cap="none" normalizeH="0" baseline="0" smtClean="0">
                          <a:ln>
                            <a:noFill/>
                          </a:ln>
                          <a:solidFill>
                            <a:schemeClr val="tx1"/>
                          </a:solidFill>
                          <a:effectLst/>
                          <a:latin typeface="Arial" panose="020B0604020202020204" pitchFamily="34" charset="0"/>
                        </a:rPr>
                        <a:t>VLSM, CIDR</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 xmlns:a16="http://schemas.microsoft.com/office/drawing/2014/main" val="10001"/>
                  </a:ext>
                </a:extLst>
              </a:tr>
              <a:tr h="920552">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6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bandwidth = (10,000,000/</a:t>
                      </a:r>
                      <a:r>
                        <a:rPr kumimoji="0" lang="en-US" altLang="en-US" sz="1600" b="0" i="1"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bandwidth kbps</a:t>
                      </a:r>
                      <a:r>
                        <a:rPr kumimoji="0" lang="en-US" altLang="en-US" sz="16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6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delay         =  </a:t>
                      </a:r>
                      <a:r>
                        <a:rPr kumimoji="0" lang="en-US" altLang="en-US" sz="1600" b="0" i="1"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delay</a:t>
                      </a:r>
                      <a:r>
                        <a:rPr kumimoji="0" lang="en-US" altLang="en-US" sz="16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/10</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6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24 bit metric for bandwidth and delay</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6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bandwidth = (10,000,000/</a:t>
                      </a:r>
                      <a:r>
                        <a:rPr kumimoji="0" lang="en-US" altLang="en-US" sz="1600" b="0" i="1"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bandwidth kbps</a:t>
                      </a:r>
                      <a:r>
                        <a:rPr kumimoji="0" lang="en-US" altLang="en-US" sz="16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 256</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6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delay          = (</a:t>
                      </a:r>
                      <a:r>
                        <a:rPr kumimoji="0" lang="en-US" altLang="en-US" sz="1600" b="0" i="1"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delay</a:t>
                      </a:r>
                      <a:r>
                        <a:rPr kumimoji="0" lang="en-US" altLang="en-US" sz="16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/10) * 256</a:t>
                      </a:r>
                      <a:r>
                        <a:rPr kumimoji="0" lang="en-US" altLang="en-US" sz="1600" b="0" i="0" u="none" strike="noStrike" cap="none" normalizeH="0" baseline="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32 bit metric for bandwidth and delay</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 xmlns:a16="http://schemas.microsoft.com/office/drawing/2014/main" val="10002"/>
                  </a:ext>
                </a:extLst>
              </a:tr>
              <a:tr h="828725">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Maximum Hop Count = 255</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Maximum Hop Count = 224</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 xmlns:a16="http://schemas.microsoft.com/office/drawing/2014/main" val="10003"/>
                  </a:ext>
                </a:extLst>
              </a:tr>
              <a:tr h="741408">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No differentiation between internal and external routes.</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Outside routes (redistributed) are tagged as external routes.</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 xmlns:a16="http://schemas.microsoft.com/office/drawing/2014/main" val="10004"/>
                  </a:ext>
                </a:extLst>
              </a:tr>
              <a:tr h="455641">
                <a:tc gridSpan="2">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Automatic redistribution between IGRP and EIGRP as long as “AS” numbers are the same.</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752322500"/>
      </p:ext>
    </p:extLst>
  </p:cSld>
  <p:clrMapOvr>
    <a:masterClrMapping/>
  </p:clrMapOvr>
  <p:transition>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GB" altLang="en-US" smtClean="0"/>
              <a:t>Encapsulation</a:t>
            </a:r>
          </a:p>
        </p:txBody>
      </p:sp>
      <p:sp>
        <p:nvSpPr>
          <p:cNvPr id="119811" name="Text Box 5"/>
          <p:cNvSpPr txBox="1">
            <a:spLocks noChangeArrowheads="1"/>
          </p:cNvSpPr>
          <p:nvPr/>
        </p:nvSpPr>
        <p:spPr bwMode="auto">
          <a:xfrm>
            <a:off x="2135188" y="1700213"/>
            <a:ext cx="1439862" cy="831850"/>
          </a:xfrm>
          <a:prstGeom prst="rect">
            <a:avLst/>
          </a:prstGeom>
          <a:gradFill rotWithShape="1">
            <a:gsLst>
              <a:gs pos="0">
                <a:schemeClr val="bg1"/>
              </a:gs>
              <a:gs pos="100000">
                <a:srgbClr val="DDDDDD"/>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Frame header</a:t>
            </a:r>
          </a:p>
        </p:txBody>
      </p:sp>
      <p:sp>
        <p:nvSpPr>
          <p:cNvPr id="119812" name="Text Box 6"/>
          <p:cNvSpPr txBox="1">
            <a:spLocks noChangeArrowheads="1"/>
          </p:cNvSpPr>
          <p:nvPr/>
        </p:nvSpPr>
        <p:spPr bwMode="auto">
          <a:xfrm>
            <a:off x="3575050" y="1700213"/>
            <a:ext cx="1657350" cy="831850"/>
          </a:xfrm>
          <a:prstGeom prst="rect">
            <a:avLst/>
          </a:prstGeom>
          <a:gradFill rotWithShape="1">
            <a:gsLst>
              <a:gs pos="0">
                <a:schemeClr val="bg1"/>
              </a:gs>
              <a:gs pos="100000">
                <a:srgbClr val="DDDDDD"/>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IP packet header</a:t>
            </a:r>
          </a:p>
        </p:txBody>
      </p:sp>
      <p:sp>
        <p:nvSpPr>
          <p:cNvPr id="119813" name="Text Box 7"/>
          <p:cNvSpPr txBox="1">
            <a:spLocks noChangeArrowheads="1"/>
          </p:cNvSpPr>
          <p:nvPr/>
        </p:nvSpPr>
        <p:spPr bwMode="auto">
          <a:xfrm>
            <a:off x="5232401" y="1700213"/>
            <a:ext cx="2232025" cy="831850"/>
          </a:xfrm>
          <a:prstGeom prst="rect">
            <a:avLst/>
          </a:prstGeom>
          <a:gradFill rotWithShape="1">
            <a:gsLst>
              <a:gs pos="0">
                <a:schemeClr val="bg1"/>
              </a:gs>
              <a:gs pos="100000">
                <a:srgbClr val="DDDDDD"/>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EIGRP packet header</a:t>
            </a:r>
          </a:p>
        </p:txBody>
      </p:sp>
      <p:sp>
        <p:nvSpPr>
          <p:cNvPr id="119814" name="Text Box 8"/>
          <p:cNvSpPr txBox="1">
            <a:spLocks noChangeArrowheads="1"/>
          </p:cNvSpPr>
          <p:nvPr/>
        </p:nvSpPr>
        <p:spPr bwMode="auto">
          <a:xfrm>
            <a:off x="7464426" y="1700213"/>
            <a:ext cx="2663825" cy="831850"/>
          </a:xfrm>
          <a:prstGeom prst="rect">
            <a:avLst/>
          </a:prstGeom>
          <a:gradFill rotWithShape="1">
            <a:gsLst>
              <a:gs pos="0">
                <a:schemeClr val="bg1"/>
              </a:gs>
              <a:gs pos="100000">
                <a:srgbClr val="DDDDDD"/>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Type/ length/ value data</a:t>
            </a:r>
          </a:p>
        </p:txBody>
      </p:sp>
      <p:sp>
        <p:nvSpPr>
          <p:cNvPr id="483337" name="Text Box 9"/>
          <p:cNvSpPr txBox="1">
            <a:spLocks noChangeArrowheads="1"/>
          </p:cNvSpPr>
          <p:nvPr/>
        </p:nvSpPr>
        <p:spPr bwMode="auto">
          <a:xfrm>
            <a:off x="7104064" y="4581526"/>
            <a:ext cx="3311525" cy="1196975"/>
          </a:xfrm>
          <a:prstGeom prst="rect">
            <a:avLst/>
          </a:prstGeom>
          <a:solidFill>
            <a:schemeClr val="accent2">
              <a:alpha val="25098"/>
            </a:schemeClr>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EIGRP Parameters, </a:t>
            </a:r>
            <a:br>
              <a:rPr lang="en-GB" altLang="en-US" sz="2400" baseline="0">
                <a:solidFill>
                  <a:srgbClr val="000000"/>
                </a:solidFill>
              </a:rPr>
            </a:br>
            <a:r>
              <a:rPr lang="en-GB" altLang="en-US" sz="2400" baseline="0">
                <a:solidFill>
                  <a:srgbClr val="000000"/>
                </a:solidFill>
              </a:rPr>
              <a:t>IP Internal Routes,</a:t>
            </a:r>
            <a:br>
              <a:rPr lang="en-GB" altLang="en-US" sz="2400" baseline="0">
                <a:solidFill>
                  <a:srgbClr val="000000"/>
                </a:solidFill>
              </a:rPr>
            </a:br>
            <a:r>
              <a:rPr lang="en-GB" altLang="en-US" sz="2400" baseline="0">
                <a:solidFill>
                  <a:srgbClr val="000000"/>
                </a:solidFill>
              </a:rPr>
              <a:t>IP External Routes.</a:t>
            </a:r>
            <a:r>
              <a:rPr lang="en-GB" altLang="en-US" sz="1800" b="0" baseline="0">
                <a:solidFill>
                  <a:srgbClr val="000000"/>
                </a:solidFill>
              </a:rPr>
              <a:t> </a:t>
            </a:r>
          </a:p>
        </p:txBody>
      </p:sp>
      <p:sp>
        <p:nvSpPr>
          <p:cNvPr id="483338" name="Text Box 10"/>
          <p:cNvSpPr txBox="1">
            <a:spLocks noChangeArrowheads="1"/>
          </p:cNvSpPr>
          <p:nvPr/>
        </p:nvSpPr>
        <p:spPr bwMode="auto">
          <a:xfrm>
            <a:off x="5375275" y="2924175"/>
            <a:ext cx="1944688" cy="831850"/>
          </a:xfrm>
          <a:prstGeom prst="rect">
            <a:avLst/>
          </a:prstGeom>
          <a:solidFill>
            <a:schemeClr val="accent2">
              <a:alpha val="25098"/>
            </a:schemeClr>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Opcode</a:t>
            </a:r>
            <a:br>
              <a:rPr lang="en-GB" altLang="en-US" sz="2400" baseline="0">
                <a:solidFill>
                  <a:srgbClr val="000000"/>
                </a:solidFill>
              </a:rPr>
            </a:br>
            <a:r>
              <a:rPr lang="en-GB" altLang="en-US" sz="2400" baseline="0">
                <a:solidFill>
                  <a:srgbClr val="000000"/>
                </a:solidFill>
              </a:rPr>
              <a:t>AS number</a:t>
            </a:r>
            <a:endParaRPr lang="en-GB" altLang="en-US" sz="1800" b="0" baseline="0">
              <a:solidFill>
                <a:srgbClr val="000000"/>
              </a:solidFill>
            </a:endParaRPr>
          </a:p>
        </p:txBody>
      </p:sp>
      <p:sp>
        <p:nvSpPr>
          <p:cNvPr id="483339" name="Text Box 11"/>
          <p:cNvSpPr txBox="1">
            <a:spLocks noChangeArrowheads="1"/>
          </p:cNvSpPr>
          <p:nvPr/>
        </p:nvSpPr>
        <p:spPr bwMode="auto">
          <a:xfrm>
            <a:off x="3071814" y="4941889"/>
            <a:ext cx="3311525" cy="1196975"/>
          </a:xfrm>
          <a:prstGeom prst="rect">
            <a:avLst/>
          </a:prstGeom>
          <a:solidFill>
            <a:schemeClr val="accent2">
              <a:alpha val="25098"/>
            </a:schemeClr>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Protocol field 88 </a:t>
            </a:r>
            <a:br>
              <a:rPr lang="en-GB" altLang="en-US" sz="2400" baseline="0">
                <a:solidFill>
                  <a:srgbClr val="000000"/>
                </a:solidFill>
              </a:rPr>
            </a:br>
            <a:r>
              <a:rPr lang="en-GB" altLang="en-US" sz="2400" baseline="0">
                <a:solidFill>
                  <a:srgbClr val="000000"/>
                </a:solidFill>
              </a:rPr>
              <a:t>destination address multicast 224.0.0.10.</a:t>
            </a:r>
          </a:p>
        </p:txBody>
      </p:sp>
      <p:sp>
        <p:nvSpPr>
          <p:cNvPr id="483340" name="Text Box 12"/>
          <p:cNvSpPr txBox="1">
            <a:spLocks noChangeArrowheads="1"/>
          </p:cNvSpPr>
          <p:nvPr/>
        </p:nvSpPr>
        <p:spPr bwMode="auto">
          <a:xfrm>
            <a:off x="1774825" y="2997200"/>
            <a:ext cx="2952750" cy="1562100"/>
          </a:xfrm>
          <a:prstGeom prst="rect">
            <a:avLst/>
          </a:prstGeom>
          <a:solidFill>
            <a:schemeClr val="accent2">
              <a:alpha val="25098"/>
            </a:schemeClr>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If Ethernet, destination MAC address multicast </a:t>
            </a:r>
            <a:br>
              <a:rPr lang="en-GB" altLang="en-US" sz="2400" baseline="0">
                <a:solidFill>
                  <a:srgbClr val="000000"/>
                </a:solidFill>
              </a:rPr>
            </a:br>
            <a:r>
              <a:rPr lang="en-GB" altLang="en-US" sz="2400" baseline="0">
                <a:solidFill>
                  <a:srgbClr val="000000"/>
                </a:solidFill>
              </a:rPr>
              <a:t>01-00-5E-00-00-0A.</a:t>
            </a:r>
          </a:p>
        </p:txBody>
      </p:sp>
      <p:sp>
        <p:nvSpPr>
          <p:cNvPr id="483341" name="Line 13"/>
          <p:cNvSpPr>
            <a:spLocks noChangeShapeType="1"/>
          </p:cNvSpPr>
          <p:nvPr/>
        </p:nvSpPr>
        <p:spPr bwMode="auto">
          <a:xfrm flipV="1">
            <a:off x="2711450" y="2565400"/>
            <a:ext cx="0" cy="431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342" name="Line 14"/>
          <p:cNvSpPr>
            <a:spLocks noChangeShapeType="1"/>
          </p:cNvSpPr>
          <p:nvPr/>
        </p:nvSpPr>
        <p:spPr bwMode="auto">
          <a:xfrm flipV="1">
            <a:off x="6383338" y="2565401"/>
            <a:ext cx="0" cy="358775"/>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343" name="Line 15"/>
          <p:cNvSpPr>
            <a:spLocks noChangeShapeType="1"/>
          </p:cNvSpPr>
          <p:nvPr/>
        </p:nvSpPr>
        <p:spPr bwMode="auto">
          <a:xfrm flipV="1">
            <a:off x="4943475" y="2565400"/>
            <a:ext cx="0" cy="2376488"/>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344" name="Line 16"/>
          <p:cNvSpPr>
            <a:spLocks noChangeShapeType="1"/>
          </p:cNvSpPr>
          <p:nvPr/>
        </p:nvSpPr>
        <p:spPr bwMode="auto">
          <a:xfrm flipV="1">
            <a:off x="8688388" y="2565401"/>
            <a:ext cx="0" cy="2016125"/>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485376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33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333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833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33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33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333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833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3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7" grpId="0" animBg="1"/>
      <p:bldP spid="483338" grpId="0" animBg="1"/>
      <p:bldP spid="483339" grpId="0" animBg="1"/>
      <p:bldP spid="48334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GB" altLang="en-US" smtClean="0"/>
              <a:t>EIGRP packet header</a:t>
            </a:r>
          </a:p>
        </p:txBody>
      </p:sp>
      <p:sp>
        <p:nvSpPr>
          <p:cNvPr id="120835" name="Rectangle 3"/>
          <p:cNvSpPr>
            <a:spLocks noGrp="1" noChangeArrowheads="1"/>
          </p:cNvSpPr>
          <p:nvPr>
            <p:ph type="body" idx="1"/>
          </p:nvPr>
        </p:nvSpPr>
        <p:spPr>
          <a:xfrm>
            <a:off x="1981200" y="2565401"/>
            <a:ext cx="8229600" cy="3565525"/>
          </a:xfrm>
        </p:spPr>
        <p:txBody>
          <a:bodyPr/>
          <a:lstStyle/>
          <a:p>
            <a:pPr eaLnBrk="1" hangingPunct="1"/>
            <a:r>
              <a:rPr lang="en-GB" altLang="en-US" smtClean="0"/>
              <a:t>Opcode specifies packet type:</a:t>
            </a:r>
            <a:br>
              <a:rPr lang="en-GB" altLang="en-US" smtClean="0"/>
            </a:br>
            <a:r>
              <a:rPr lang="en-GB" altLang="en-US" smtClean="0"/>
              <a:t>Update, Query, Reply, Hello</a:t>
            </a:r>
          </a:p>
          <a:p>
            <a:pPr eaLnBrk="1" hangingPunct="1"/>
            <a:r>
              <a:rPr lang="en-GB" altLang="en-US" smtClean="0"/>
              <a:t>Autonomous system (AS) number specifies the EIGRP process. Several can run at the same time.</a:t>
            </a:r>
          </a:p>
          <a:p>
            <a:pPr eaLnBrk="1" hangingPunct="1"/>
            <a:r>
              <a:rPr lang="en-GB" altLang="en-US" smtClean="0"/>
              <a:t>Other fields allow for reliability if needed.</a:t>
            </a:r>
          </a:p>
          <a:p>
            <a:pPr eaLnBrk="1" hangingPunct="1"/>
            <a:endParaRPr lang="en-GB" altLang="en-US" smtClean="0"/>
          </a:p>
        </p:txBody>
      </p:sp>
      <p:sp>
        <p:nvSpPr>
          <p:cNvPr id="120836" name="Text Box 4"/>
          <p:cNvSpPr txBox="1">
            <a:spLocks noChangeArrowheads="1"/>
          </p:cNvSpPr>
          <p:nvPr/>
        </p:nvSpPr>
        <p:spPr bwMode="auto">
          <a:xfrm>
            <a:off x="4800601" y="1557338"/>
            <a:ext cx="2232025" cy="831850"/>
          </a:xfrm>
          <a:prstGeom prst="rect">
            <a:avLst/>
          </a:prstGeom>
          <a:gradFill rotWithShape="1">
            <a:gsLst>
              <a:gs pos="0">
                <a:schemeClr val="bg1"/>
              </a:gs>
              <a:gs pos="100000">
                <a:srgbClr val="DDDDDD"/>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dirty="0">
                <a:solidFill>
                  <a:srgbClr val="000000"/>
                </a:solidFill>
              </a:rPr>
              <a:t>EIGRP packet header</a:t>
            </a:r>
          </a:p>
        </p:txBody>
      </p:sp>
    </p:spTree>
    <p:extLst>
      <p:ext uri="{BB962C8B-B14F-4D97-AF65-F5344CB8AC3E}">
        <p14:creationId xmlns:p14="http://schemas.microsoft.com/office/powerpoint/2010/main" val="21099746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en-US" altLang="en-US" smtClean="0"/>
              <a:t>Metric Calculation (Review)</a:t>
            </a:r>
          </a:p>
        </p:txBody>
      </p:sp>
      <p:pic>
        <p:nvPicPr>
          <p:cNvPr id="121859"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19201"/>
            <a:ext cx="725805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860" name="Line 20"/>
          <p:cNvSpPr>
            <a:spLocks noChangeShapeType="1"/>
          </p:cNvSpPr>
          <p:nvPr/>
        </p:nvSpPr>
        <p:spPr bwMode="auto">
          <a:xfrm flipH="1" flipV="1">
            <a:off x="5943600" y="5410200"/>
            <a:ext cx="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861" name="Line 21"/>
          <p:cNvSpPr>
            <a:spLocks noChangeShapeType="1"/>
          </p:cNvSpPr>
          <p:nvPr/>
        </p:nvSpPr>
        <p:spPr bwMode="auto">
          <a:xfrm flipH="1" flipV="1">
            <a:off x="4648200" y="5791200"/>
            <a:ext cx="8382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862" name="Text Box 22"/>
          <p:cNvSpPr txBox="1">
            <a:spLocks noChangeArrowheads="1"/>
          </p:cNvSpPr>
          <p:nvPr/>
        </p:nvSpPr>
        <p:spPr bwMode="auto">
          <a:xfrm>
            <a:off x="5410200" y="56388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algn="ctr">
              <a:spcBef>
                <a:spcPct val="50000"/>
              </a:spcBef>
              <a:buClrTx/>
              <a:buSzTx/>
              <a:buFontTx/>
              <a:buNone/>
            </a:pPr>
            <a:r>
              <a:rPr lang="en-US" altLang="en-US">
                <a:solidFill>
                  <a:srgbClr val="3333CC"/>
                </a:solidFill>
              </a:rPr>
              <a:t>EIGRP</a:t>
            </a:r>
          </a:p>
        </p:txBody>
      </p:sp>
      <p:sp>
        <p:nvSpPr>
          <p:cNvPr id="121863" name="Rectangle 23"/>
          <p:cNvSpPr>
            <a:spLocks noChangeArrowheads="1"/>
          </p:cNvSpPr>
          <p:nvPr/>
        </p:nvSpPr>
        <p:spPr bwMode="auto">
          <a:xfrm>
            <a:off x="6629400" y="4648200"/>
            <a:ext cx="4038600" cy="2209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288925" indent="-288925" defTabSz="814388">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627063" defTabSz="814388">
              <a:spcBef>
                <a:spcPct val="20000"/>
              </a:spcBef>
              <a:buClr>
                <a:srgbClr val="009999"/>
              </a:buClr>
              <a:buChar char="–"/>
              <a:defRPr sz="2400">
                <a:solidFill>
                  <a:schemeClr val="tx1"/>
                </a:solidFill>
                <a:latin typeface="Arial" panose="020B0604020202020204" pitchFamily="34" charset="0"/>
              </a:defRPr>
            </a:lvl2pPr>
            <a:lvl3pPr marL="1143000" indent="-228600" defTabSz="814388">
              <a:spcBef>
                <a:spcPct val="20000"/>
              </a:spcBef>
              <a:buClr>
                <a:srgbClr val="009999"/>
              </a:buClr>
              <a:buChar char="•"/>
              <a:defRPr sz="2400">
                <a:solidFill>
                  <a:schemeClr val="tx1"/>
                </a:solidFill>
                <a:latin typeface="Arial" panose="020B0604020202020204" pitchFamily="34" charset="0"/>
              </a:defRPr>
            </a:lvl3pPr>
            <a:lvl4pPr marL="1600200" indent="-228600" defTabSz="814388">
              <a:spcBef>
                <a:spcPct val="20000"/>
              </a:spcBef>
              <a:buClr>
                <a:srgbClr val="009999"/>
              </a:buClr>
              <a:buChar char="–"/>
              <a:defRPr sz="2400">
                <a:solidFill>
                  <a:schemeClr val="tx1"/>
                </a:solidFill>
                <a:latin typeface="Arial" panose="020B0604020202020204" pitchFamily="34" charset="0"/>
              </a:defRPr>
            </a:lvl4pPr>
            <a:lvl5pPr marL="2057400" indent="-228600" defTabSz="814388">
              <a:spcBef>
                <a:spcPct val="20000"/>
              </a:spcBef>
              <a:buClr>
                <a:srgbClr val="009999"/>
              </a:buClr>
              <a:buChar char="»"/>
              <a:defRPr sz="24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a:lnSpc>
                <a:spcPct val="90000"/>
              </a:lnSpc>
              <a:buClrTx/>
              <a:buSzTx/>
              <a:buFontTx/>
              <a:buChar char="–"/>
            </a:pPr>
            <a:r>
              <a:rPr kumimoji="1" lang="en-US" altLang="en-US" sz="1600">
                <a:solidFill>
                  <a:srgbClr val="000000"/>
                </a:solidFill>
              </a:rPr>
              <a:t>k1 for bandwidth</a:t>
            </a:r>
          </a:p>
          <a:p>
            <a:pPr>
              <a:lnSpc>
                <a:spcPct val="90000"/>
              </a:lnSpc>
              <a:buClrTx/>
              <a:buSzTx/>
              <a:buFontTx/>
              <a:buChar char="–"/>
            </a:pPr>
            <a:r>
              <a:rPr kumimoji="1" lang="en-US" altLang="en-US" sz="1600">
                <a:solidFill>
                  <a:srgbClr val="000000"/>
                </a:solidFill>
              </a:rPr>
              <a:t>k2 for load</a:t>
            </a:r>
          </a:p>
          <a:p>
            <a:pPr>
              <a:lnSpc>
                <a:spcPct val="90000"/>
              </a:lnSpc>
              <a:buClrTx/>
              <a:buSzTx/>
              <a:buFontTx/>
              <a:buChar char="–"/>
            </a:pPr>
            <a:r>
              <a:rPr kumimoji="1" lang="en-US" altLang="en-US" sz="1600">
                <a:solidFill>
                  <a:srgbClr val="000000"/>
                </a:solidFill>
              </a:rPr>
              <a:t>k3 for delay</a:t>
            </a:r>
          </a:p>
          <a:p>
            <a:pPr>
              <a:lnSpc>
                <a:spcPct val="90000"/>
              </a:lnSpc>
              <a:buClrTx/>
              <a:buSzTx/>
              <a:buFontTx/>
              <a:buChar char="–"/>
            </a:pPr>
            <a:r>
              <a:rPr kumimoji="1" lang="en-US" altLang="en-US" sz="1600">
                <a:solidFill>
                  <a:srgbClr val="000000"/>
                </a:solidFill>
              </a:rPr>
              <a:t>k4 and k5 for Reliability</a:t>
            </a:r>
          </a:p>
          <a:p>
            <a:pPr lvl="1">
              <a:lnSpc>
                <a:spcPct val="90000"/>
              </a:lnSpc>
              <a:buClrTx/>
            </a:pPr>
            <a:endParaRPr kumimoji="1" lang="en-US" altLang="en-US" sz="1600">
              <a:solidFill>
                <a:srgbClr val="000000"/>
              </a:solidFill>
            </a:endParaRPr>
          </a:p>
          <a:p>
            <a:pPr>
              <a:lnSpc>
                <a:spcPct val="90000"/>
              </a:lnSpc>
              <a:buClr>
                <a:srgbClr val="00CC99"/>
              </a:buClr>
              <a:buSzPct val="70000"/>
              <a:buFont typeface="Monotype Sorts"/>
              <a:buNone/>
            </a:pPr>
            <a:r>
              <a:rPr kumimoji="1" lang="en-US" altLang="en-US" sz="1600">
                <a:solidFill>
                  <a:srgbClr val="000000"/>
                </a:solidFill>
                <a:latin typeface="Courier New" panose="02070309020205020404" pitchFamily="49" charset="0"/>
              </a:rPr>
              <a:t>Router(config-router)# metric weights </a:t>
            </a:r>
            <a:r>
              <a:rPr kumimoji="1" lang="en-US" altLang="en-US" sz="1600" i="1">
                <a:solidFill>
                  <a:srgbClr val="000000"/>
                </a:solidFill>
                <a:latin typeface="Courier New" panose="02070309020205020404" pitchFamily="49" charset="0"/>
              </a:rPr>
              <a:t>tos k1 k2 k3 k4 k5</a:t>
            </a:r>
            <a:endParaRPr kumimoji="1" lang="en-US" altLang="en-US" sz="1600">
              <a:solidFill>
                <a:srgbClr val="000000"/>
              </a:solidFill>
              <a:latin typeface="Courier New" panose="02070309020205020404" pitchFamily="49" charset="0"/>
            </a:endParaRPr>
          </a:p>
        </p:txBody>
      </p:sp>
      <p:sp>
        <p:nvSpPr>
          <p:cNvPr id="121864" name="Text Box 24"/>
          <p:cNvSpPr txBox="1">
            <a:spLocks noChangeArrowheads="1"/>
          </p:cNvSpPr>
          <p:nvPr/>
        </p:nvSpPr>
        <p:spPr bwMode="auto">
          <a:xfrm>
            <a:off x="1905000" y="60960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spcBef>
                <a:spcPct val="50000"/>
              </a:spcBef>
              <a:buClrTx/>
              <a:buSzTx/>
              <a:buFontTx/>
              <a:buNone/>
            </a:pPr>
            <a:r>
              <a:rPr lang="en-US" altLang="en-US">
                <a:solidFill>
                  <a:srgbClr val="FF0000"/>
                </a:solidFill>
              </a:rPr>
              <a:t>bandwidth is in kbps</a:t>
            </a:r>
          </a:p>
        </p:txBody>
      </p:sp>
      <p:sp>
        <p:nvSpPr>
          <p:cNvPr id="121865" name="Line 25"/>
          <p:cNvSpPr>
            <a:spLocks noChangeShapeType="1"/>
          </p:cNvSpPr>
          <p:nvPr/>
        </p:nvSpPr>
        <p:spPr bwMode="auto">
          <a:xfrm>
            <a:off x="4648200" y="5181600"/>
            <a:ext cx="9144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1866" name="Line 26"/>
          <p:cNvSpPr>
            <a:spLocks noChangeShapeType="1"/>
          </p:cNvSpPr>
          <p:nvPr/>
        </p:nvSpPr>
        <p:spPr bwMode="auto">
          <a:xfrm>
            <a:off x="4800600" y="5410200"/>
            <a:ext cx="9144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1867" name="Line 27"/>
          <p:cNvSpPr>
            <a:spLocks noChangeShapeType="1"/>
          </p:cNvSpPr>
          <p:nvPr/>
        </p:nvSpPr>
        <p:spPr bwMode="auto">
          <a:xfrm flipH="1">
            <a:off x="4419600" y="3962400"/>
            <a:ext cx="1371600" cy="76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9600073"/>
      </p:ext>
    </p:extLst>
  </p:cSld>
  <p:clrMapOvr>
    <a:masterClrMapping/>
  </p:clrMapOvr>
  <p:transition>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US" altLang="en-US" smtClean="0"/>
              <a:t>Features of EIGRP</a:t>
            </a:r>
          </a:p>
        </p:txBody>
      </p:sp>
      <p:sp>
        <p:nvSpPr>
          <p:cNvPr id="123907" name="Rectangle 3"/>
          <p:cNvSpPr>
            <a:spLocks noGrp="1" noChangeArrowheads="1"/>
          </p:cNvSpPr>
          <p:nvPr>
            <p:ph type="body" idx="1"/>
          </p:nvPr>
        </p:nvSpPr>
        <p:spPr>
          <a:xfrm>
            <a:off x="1752600" y="1219200"/>
            <a:ext cx="8839200" cy="5410200"/>
          </a:xfrm>
        </p:spPr>
        <p:txBody>
          <a:bodyPr/>
          <a:lstStyle/>
          <a:p>
            <a:pPr marL="288925" indent="-288925" defTabSz="814388">
              <a:spcBef>
                <a:spcPct val="30000"/>
              </a:spcBef>
            </a:pPr>
            <a:r>
              <a:rPr lang="en-US" altLang="en-US" sz="1800" b="1">
                <a:solidFill>
                  <a:schemeClr val="accent2"/>
                </a:solidFill>
              </a:rPr>
              <a:t>Classless</a:t>
            </a:r>
            <a:r>
              <a:rPr lang="en-US" altLang="en-US" sz="1800"/>
              <a:t> Routing Protocol (VLSM, CIDR)</a:t>
            </a:r>
          </a:p>
          <a:p>
            <a:pPr marL="288925" indent="-288925" defTabSz="814388">
              <a:spcBef>
                <a:spcPct val="30000"/>
              </a:spcBef>
            </a:pPr>
            <a:r>
              <a:rPr lang="en-US" altLang="en-US" sz="1800" b="1">
                <a:solidFill>
                  <a:schemeClr val="accent2"/>
                </a:solidFill>
              </a:rPr>
              <a:t>Faster convergence</a:t>
            </a:r>
            <a:r>
              <a:rPr lang="en-US" altLang="en-US" sz="1800"/>
              <a:t> times and improved scalability</a:t>
            </a:r>
          </a:p>
          <a:p>
            <a:pPr marL="288925" indent="-288925" defTabSz="814388"/>
            <a:r>
              <a:rPr lang="en-US" altLang="en-US" sz="1800" b="1">
                <a:solidFill>
                  <a:schemeClr val="accent2"/>
                </a:solidFill>
              </a:rPr>
              <a:t>Rapid Convergence</a:t>
            </a:r>
            <a:r>
              <a:rPr lang="en-US" altLang="en-US" sz="1800" b="1"/>
              <a:t> and </a:t>
            </a:r>
            <a:r>
              <a:rPr lang="en-US" altLang="en-US" sz="1800" b="1">
                <a:solidFill>
                  <a:schemeClr val="accent2"/>
                </a:solidFill>
              </a:rPr>
              <a:t>Better handling of routing loops</a:t>
            </a:r>
            <a:r>
              <a:rPr lang="en-US" altLang="en-US" sz="1800" b="1"/>
              <a:t> – (</a:t>
            </a:r>
            <a:r>
              <a:rPr lang="en-US" altLang="en-US" sz="1800" b="1">
                <a:solidFill>
                  <a:schemeClr val="accent2"/>
                </a:solidFill>
              </a:rPr>
              <a:t>DUAL</a:t>
            </a:r>
            <a:r>
              <a:rPr lang="en-US" altLang="en-US" sz="1800" b="1"/>
              <a:t>)</a:t>
            </a:r>
            <a:r>
              <a:rPr lang="en-US" altLang="en-US" sz="1800"/>
              <a:t>  (coming)</a:t>
            </a:r>
          </a:p>
          <a:p>
            <a:pPr marL="288925" indent="-288925" defTabSz="814388"/>
            <a:r>
              <a:rPr lang="en-US" altLang="en-US" sz="1800" b="1">
                <a:solidFill>
                  <a:schemeClr val="accent2"/>
                </a:solidFill>
              </a:rPr>
              <a:t>Efficient Use of Bandwidth</a:t>
            </a:r>
          </a:p>
          <a:p>
            <a:pPr marL="627063" lvl="1" indent="0" defTabSz="814388"/>
            <a:r>
              <a:rPr lang="en-US" altLang="en-US" sz="1800"/>
              <a:t> </a:t>
            </a:r>
            <a:r>
              <a:rPr lang="en-US" altLang="en-US" sz="1800" b="1"/>
              <a:t>Partial, bounded updates</a:t>
            </a:r>
            <a:r>
              <a:rPr lang="en-US" altLang="en-US" sz="1800"/>
              <a:t>: Incremental updates only to the routers that need them. </a:t>
            </a:r>
          </a:p>
          <a:p>
            <a:pPr marL="627063" lvl="1" indent="0" defTabSz="814388"/>
            <a:r>
              <a:rPr lang="en-US" altLang="en-US" sz="1800"/>
              <a:t> </a:t>
            </a:r>
            <a:r>
              <a:rPr lang="en-US" altLang="en-US" sz="1800" b="1"/>
              <a:t>Minimal bandwidth consumption</a:t>
            </a:r>
            <a:r>
              <a:rPr lang="en-US" altLang="en-US" sz="1800"/>
              <a:t>: Uses Hello packets and EIGRP packets by default use no more that 50% of link’s bandwidth EIGRP packets.</a:t>
            </a:r>
          </a:p>
          <a:p>
            <a:pPr marL="288925" indent="-288925" defTabSz="814388">
              <a:spcBef>
                <a:spcPct val="30000"/>
              </a:spcBef>
            </a:pPr>
            <a:r>
              <a:rPr lang="en-US" altLang="en-US" sz="1800" b="1">
                <a:solidFill>
                  <a:schemeClr val="accent2"/>
                </a:solidFill>
              </a:rPr>
              <a:t>PDM (Protocol Dependent Module)</a:t>
            </a:r>
          </a:p>
          <a:p>
            <a:pPr marL="627063" lvl="1" indent="0" defTabSz="814388">
              <a:spcBef>
                <a:spcPct val="30000"/>
              </a:spcBef>
            </a:pPr>
            <a:r>
              <a:rPr lang="en-US" altLang="en-US" sz="1800"/>
              <a:t> Keeps EIGRP is modular</a:t>
            </a:r>
          </a:p>
          <a:p>
            <a:pPr marL="627063" lvl="1" indent="0" defTabSz="814388">
              <a:spcBef>
                <a:spcPct val="30000"/>
              </a:spcBef>
            </a:pPr>
            <a:r>
              <a:rPr lang="en-US" altLang="en-US" sz="1800"/>
              <a:t> Different PDMs can be added to EIGRP as new routed protocols are enhanced or developed: IPv4, IPv6, IPX, and AppleTalk</a:t>
            </a:r>
          </a:p>
        </p:txBody>
      </p:sp>
    </p:spTree>
    <p:extLst>
      <p:ext uri="{BB962C8B-B14F-4D97-AF65-F5344CB8AC3E}">
        <p14:creationId xmlns:p14="http://schemas.microsoft.com/office/powerpoint/2010/main" val="2884792807"/>
      </p:ext>
    </p:extLst>
  </p:cSld>
  <p:clrMapOvr>
    <a:masterClrMapping/>
  </p:clrMapOvr>
  <p:transition>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en-GB" altLang="en-US" smtClean="0"/>
              <a:t>Hello packets</a:t>
            </a:r>
          </a:p>
        </p:txBody>
      </p:sp>
      <p:sp>
        <p:nvSpPr>
          <p:cNvPr id="125955" name="Rectangle 3"/>
          <p:cNvSpPr>
            <a:spLocks noGrp="1" noChangeArrowheads="1"/>
          </p:cNvSpPr>
          <p:nvPr>
            <p:ph type="body" idx="1"/>
          </p:nvPr>
        </p:nvSpPr>
        <p:spPr/>
        <p:txBody>
          <a:bodyPr/>
          <a:lstStyle/>
          <a:p>
            <a:pPr eaLnBrk="1" hangingPunct="1"/>
            <a:r>
              <a:rPr lang="en-GB" altLang="en-US" smtClean="0"/>
              <a:t>Used by EIGRP to discover neighbours</a:t>
            </a:r>
          </a:p>
          <a:p>
            <a:pPr eaLnBrk="1" hangingPunct="1"/>
            <a:r>
              <a:rPr lang="en-GB" altLang="en-US" smtClean="0"/>
              <a:t>Used to form adjacencies with neighbours. </a:t>
            </a:r>
          </a:p>
          <a:p>
            <a:pPr eaLnBrk="1" hangingPunct="1"/>
            <a:r>
              <a:rPr lang="en-GB" altLang="en-US" smtClean="0"/>
              <a:t>Multicasts</a:t>
            </a:r>
          </a:p>
          <a:p>
            <a:pPr eaLnBrk="1" hangingPunct="1"/>
            <a:r>
              <a:rPr lang="en-GB" altLang="en-US" smtClean="0"/>
              <a:t>Unreliable delivery</a:t>
            </a:r>
          </a:p>
        </p:txBody>
      </p:sp>
      <p:graphicFrame>
        <p:nvGraphicFramePr>
          <p:cNvPr id="125956" name="Object 4"/>
          <p:cNvGraphicFramePr>
            <a:graphicFrameLocks noChangeAspect="1"/>
          </p:cNvGraphicFramePr>
          <p:nvPr/>
        </p:nvGraphicFramePr>
        <p:xfrm>
          <a:off x="2855913" y="4581525"/>
          <a:ext cx="1085850" cy="781050"/>
        </p:xfrm>
        <a:graphic>
          <a:graphicData uri="http://schemas.openxmlformats.org/presentationml/2006/ole">
            <mc:AlternateContent xmlns:mc="http://schemas.openxmlformats.org/markup-compatibility/2006">
              <mc:Choice xmlns:v="urn:schemas-microsoft-com:vml" Requires="v">
                <p:oleObj spid="_x0000_s1054" name="Bitmap Image" r:id="rId3" imgW="1085714" imgH="781159" progId="Paint.Picture">
                  <p:embed/>
                </p:oleObj>
              </mc:Choice>
              <mc:Fallback>
                <p:oleObj name="Bitmap Image" r:id="rId3" imgW="1085714" imgH="78115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4581525"/>
                        <a:ext cx="1085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5957" name="Object 5"/>
          <p:cNvGraphicFramePr>
            <a:graphicFrameLocks noChangeAspect="1"/>
          </p:cNvGraphicFramePr>
          <p:nvPr/>
        </p:nvGraphicFramePr>
        <p:xfrm>
          <a:off x="8183563" y="4581525"/>
          <a:ext cx="1085850" cy="781050"/>
        </p:xfrm>
        <a:graphic>
          <a:graphicData uri="http://schemas.openxmlformats.org/presentationml/2006/ole">
            <mc:AlternateContent xmlns:mc="http://schemas.openxmlformats.org/markup-compatibility/2006">
              <mc:Choice xmlns:v="urn:schemas-microsoft-com:vml" Requires="v">
                <p:oleObj spid="_x0000_s1055" name="Bitmap Image" r:id="rId5" imgW="1085714" imgH="781159" progId="Paint.Picture">
                  <p:embed/>
                </p:oleObj>
              </mc:Choice>
              <mc:Fallback>
                <p:oleObj name="Bitmap Image" r:id="rId5" imgW="1085714" imgH="78115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3563" y="4581525"/>
                        <a:ext cx="1085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5958" name="Line 6"/>
          <p:cNvSpPr>
            <a:spLocks noChangeShapeType="1"/>
          </p:cNvSpPr>
          <p:nvPr/>
        </p:nvSpPr>
        <p:spPr bwMode="auto">
          <a:xfrm>
            <a:off x="3935413" y="4797425"/>
            <a:ext cx="424815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5959" name="Line 7"/>
          <p:cNvSpPr>
            <a:spLocks noChangeShapeType="1"/>
          </p:cNvSpPr>
          <p:nvPr/>
        </p:nvSpPr>
        <p:spPr bwMode="auto">
          <a:xfrm flipH="1">
            <a:off x="3935413" y="5084763"/>
            <a:ext cx="424815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5960" name="Text Box 8"/>
          <p:cNvSpPr txBox="1">
            <a:spLocks noChangeArrowheads="1"/>
          </p:cNvSpPr>
          <p:nvPr/>
        </p:nvSpPr>
        <p:spPr bwMode="auto">
          <a:xfrm>
            <a:off x="4800600" y="4365625"/>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Hello</a:t>
            </a:r>
          </a:p>
        </p:txBody>
      </p:sp>
      <p:sp>
        <p:nvSpPr>
          <p:cNvPr id="125961" name="Text Box 9"/>
          <p:cNvSpPr txBox="1">
            <a:spLocks noChangeArrowheads="1"/>
          </p:cNvSpPr>
          <p:nvPr/>
        </p:nvSpPr>
        <p:spPr bwMode="auto">
          <a:xfrm>
            <a:off x="4943475" y="5084763"/>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Hello</a:t>
            </a:r>
          </a:p>
        </p:txBody>
      </p:sp>
    </p:spTree>
    <p:extLst>
      <p:ext uri="{BB962C8B-B14F-4D97-AF65-F5344CB8AC3E}">
        <p14:creationId xmlns:p14="http://schemas.microsoft.com/office/powerpoint/2010/main" val="20265593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GB" altLang="en-US" smtClean="0"/>
              <a:t>Update packets</a:t>
            </a:r>
          </a:p>
        </p:txBody>
      </p:sp>
      <p:sp>
        <p:nvSpPr>
          <p:cNvPr id="126979" name="Rectangle 3"/>
          <p:cNvSpPr>
            <a:spLocks noGrp="1" noChangeArrowheads="1"/>
          </p:cNvSpPr>
          <p:nvPr>
            <p:ph type="body" idx="1"/>
          </p:nvPr>
        </p:nvSpPr>
        <p:spPr/>
        <p:txBody>
          <a:bodyPr>
            <a:normAutofit/>
          </a:bodyPr>
          <a:lstStyle/>
          <a:p>
            <a:pPr eaLnBrk="1" hangingPunct="1"/>
            <a:r>
              <a:rPr lang="en-GB" altLang="en-US" smtClean="0"/>
              <a:t>Used to propagate routing information. </a:t>
            </a:r>
          </a:p>
          <a:p>
            <a:pPr eaLnBrk="1" hangingPunct="1"/>
            <a:r>
              <a:rPr lang="en-GB" altLang="en-US" smtClean="0"/>
              <a:t>No periodic updates. </a:t>
            </a:r>
          </a:p>
          <a:p>
            <a:pPr eaLnBrk="1" hangingPunct="1"/>
            <a:r>
              <a:rPr lang="en-GB" altLang="en-US" smtClean="0"/>
              <a:t>Sent only when necessary. </a:t>
            </a:r>
          </a:p>
          <a:p>
            <a:pPr eaLnBrk="1" hangingPunct="1"/>
            <a:r>
              <a:rPr lang="en-GB" altLang="en-US" smtClean="0"/>
              <a:t>Include only required information</a:t>
            </a:r>
          </a:p>
          <a:p>
            <a:pPr eaLnBrk="1" hangingPunct="1"/>
            <a:r>
              <a:rPr lang="en-GB" altLang="en-US" smtClean="0"/>
              <a:t>Sent only to those routers that require it. </a:t>
            </a:r>
          </a:p>
          <a:p>
            <a:pPr eaLnBrk="1" hangingPunct="1"/>
            <a:r>
              <a:rPr lang="en-GB" altLang="en-US" smtClean="0"/>
              <a:t>Reliable delivery. </a:t>
            </a:r>
          </a:p>
          <a:p>
            <a:pPr eaLnBrk="1" hangingPunct="1"/>
            <a:r>
              <a:rPr lang="en-GB" altLang="en-US" smtClean="0"/>
              <a:t>Multicast if to several routers, unicast if to one router.</a:t>
            </a:r>
          </a:p>
        </p:txBody>
      </p:sp>
    </p:spTree>
    <p:extLst>
      <p:ext uri="{BB962C8B-B14F-4D97-AF65-F5344CB8AC3E}">
        <p14:creationId xmlns:p14="http://schemas.microsoft.com/office/powerpoint/2010/main" val="2806886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en-GB" altLang="en-US" smtClean="0"/>
              <a:t>Update packets</a:t>
            </a:r>
          </a:p>
        </p:txBody>
      </p:sp>
      <p:sp>
        <p:nvSpPr>
          <p:cNvPr id="128003" name="Rectangle 3"/>
          <p:cNvSpPr>
            <a:spLocks noGrp="1" noChangeArrowheads="1"/>
          </p:cNvSpPr>
          <p:nvPr>
            <p:ph type="body" idx="1"/>
          </p:nvPr>
        </p:nvSpPr>
        <p:spPr/>
        <p:txBody>
          <a:bodyPr/>
          <a:lstStyle/>
          <a:p>
            <a:pPr eaLnBrk="1" hangingPunct="1"/>
            <a:r>
              <a:rPr lang="en-GB" altLang="en-US" smtClean="0"/>
              <a:t>EIGRP updates are sent only when a route changes.</a:t>
            </a:r>
          </a:p>
          <a:p>
            <a:pPr eaLnBrk="1" hangingPunct="1"/>
            <a:r>
              <a:rPr lang="en-GB" altLang="en-US" smtClean="0"/>
              <a:t>EIGRP updates are </a:t>
            </a:r>
            <a:r>
              <a:rPr lang="en-GB" altLang="en-US" b="1" smtClean="0"/>
              <a:t>partial</a:t>
            </a:r>
            <a:r>
              <a:rPr lang="en-GB" altLang="en-US" smtClean="0"/>
              <a:t>. They include only information about the changed route.</a:t>
            </a:r>
          </a:p>
          <a:p>
            <a:pPr eaLnBrk="1" hangingPunct="1"/>
            <a:r>
              <a:rPr lang="en-GB" altLang="en-US" smtClean="0"/>
              <a:t>EIGRP updates are </a:t>
            </a:r>
            <a:r>
              <a:rPr lang="en-GB" altLang="en-US" b="1" smtClean="0"/>
              <a:t>bounded</a:t>
            </a:r>
            <a:r>
              <a:rPr lang="en-GB" altLang="en-US" smtClean="0"/>
              <a:t>. They go only to routers that are affected by the change.</a:t>
            </a:r>
          </a:p>
          <a:p>
            <a:pPr eaLnBrk="1" hangingPunct="1"/>
            <a:r>
              <a:rPr lang="en-GB" altLang="en-US" smtClean="0"/>
              <a:t>This keeps updates small and saves bandwidth.</a:t>
            </a:r>
          </a:p>
        </p:txBody>
      </p:sp>
    </p:spTree>
    <p:extLst>
      <p:ext uri="{BB962C8B-B14F-4D97-AF65-F5344CB8AC3E}">
        <p14:creationId xmlns:p14="http://schemas.microsoft.com/office/powerpoint/2010/main" val="641249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noChangeArrowheads="1"/>
          </p:cNvSpPr>
          <p:nvPr>
            <p:ph type="title"/>
          </p:nvPr>
        </p:nvSpPr>
        <p:spPr bwMode="auto">
          <a:xfrm>
            <a:off x="2152650" y="152401"/>
            <a:ext cx="7886700" cy="396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r>
              <a:rPr lang="en-IN" altLang="en-US" sz="3600"/>
              <a:t>RIPv1 Operation</a:t>
            </a:r>
            <a:br>
              <a:rPr lang="en-IN" altLang="en-US" sz="3600"/>
            </a:br>
            <a:endParaRPr lang="en-IN" altLang="en-US" sz="3600"/>
          </a:p>
        </p:txBody>
      </p:sp>
      <p:sp>
        <p:nvSpPr>
          <p:cNvPr id="3" name="Content Placeholder 2">
            <a:extLst/>
          </p:cNvPr>
          <p:cNvSpPr>
            <a:spLocks noGrp="1"/>
          </p:cNvSpPr>
          <p:nvPr>
            <p:ph idx="1"/>
          </p:nvPr>
        </p:nvSpPr>
        <p:spPr>
          <a:xfrm>
            <a:off x="468923" y="914400"/>
            <a:ext cx="11031415" cy="5486400"/>
          </a:xfrm>
        </p:spPr>
        <p:txBody>
          <a:bodyPr/>
          <a:lstStyle/>
          <a:p>
            <a:pPr>
              <a:defRPr/>
            </a:pPr>
            <a:r>
              <a:rPr lang="en-US" sz="2400" dirty="0">
                <a:latin typeface="Arial" panose="020B0604020202020204" pitchFamily="34" charset="0"/>
                <a:cs typeface="Arial" panose="020B0604020202020204" pitchFamily="34" charset="0"/>
              </a:rPr>
              <a:t>RIP defines two types of messages.</a:t>
            </a:r>
          </a:p>
          <a:p>
            <a:pPr marL="457200" indent="-457200">
              <a:buFont typeface="+mj-lt"/>
              <a:buAutoNum type="arabicPeriod"/>
              <a:defRPr/>
            </a:pPr>
            <a:r>
              <a:rPr lang="en-US" sz="2400" dirty="0">
                <a:latin typeface="Arial" panose="020B0604020202020204" pitchFamily="34" charset="0"/>
                <a:cs typeface="Arial" panose="020B0604020202020204" pitchFamily="34" charset="0"/>
              </a:rPr>
              <a:t>Request Message</a:t>
            </a:r>
          </a:p>
          <a:p>
            <a:pPr marL="457200" indent="-457200">
              <a:buFont typeface="+mj-lt"/>
              <a:buAutoNum type="arabicPeriod"/>
              <a:defRPr/>
            </a:pPr>
            <a:r>
              <a:rPr lang="en-US" sz="2400" dirty="0">
                <a:latin typeface="Arial" panose="020B0604020202020204" pitchFamily="34" charset="0"/>
                <a:cs typeface="Arial" panose="020B0604020202020204" pitchFamily="34" charset="0"/>
              </a:rPr>
              <a:t>Response Message</a:t>
            </a:r>
          </a:p>
          <a:p>
            <a:pPr>
              <a:defRPr/>
            </a:pPr>
            <a:r>
              <a:rPr lang="en-US" sz="2400" dirty="0">
                <a:latin typeface="Arial" panose="020B0604020202020204" pitchFamily="34" charset="0"/>
                <a:cs typeface="Arial" panose="020B0604020202020204" pitchFamily="34" charset="0"/>
              </a:rPr>
              <a:t>When a RIP router comes online, it sends a </a:t>
            </a:r>
            <a:r>
              <a:rPr lang="en-US" sz="2400" dirty="0">
                <a:solidFill>
                  <a:srgbClr val="FF0000"/>
                </a:solidFill>
                <a:latin typeface="Arial" panose="020B0604020202020204" pitchFamily="34" charset="0"/>
                <a:cs typeface="Arial" panose="020B0604020202020204" pitchFamily="34" charset="0"/>
              </a:rPr>
              <a:t>broadcast Request Message </a:t>
            </a:r>
            <a:r>
              <a:rPr lang="en-US" sz="2400" dirty="0">
                <a:latin typeface="Arial" panose="020B0604020202020204" pitchFamily="34" charset="0"/>
                <a:cs typeface="Arial" panose="020B0604020202020204" pitchFamily="34" charset="0"/>
              </a:rPr>
              <a:t>on all of its RIP enabled interfaces. All the neighboring routers which receive the Request message respond back with the Response Message containing their Routing table. </a:t>
            </a:r>
          </a:p>
          <a:p>
            <a:pPr>
              <a:defRPr/>
            </a:pPr>
            <a:r>
              <a:rPr lang="en-US" sz="2400" dirty="0">
                <a:latin typeface="Arial" panose="020B0604020202020204" pitchFamily="34" charset="0"/>
                <a:cs typeface="Arial" panose="020B0604020202020204" pitchFamily="34" charset="0"/>
              </a:rPr>
              <a:t>The Response Message is also unnecessarily sent when the Update timer expires. On receiving the Routing table, the router processes each entry of the routing table as per the following rules</a:t>
            </a:r>
          </a:p>
          <a:p>
            <a:pPr>
              <a:defRPr/>
            </a:pPr>
            <a:endParaRPr lang="en-US" sz="2000" dirty="0"/>
          </a:p>
        </p:txBody>
      </p:sp>
    </p:spTree>
    <p:extLst>
      <p:ext uri="{BB962C8B-B14F-4D97-AF65-F5344CB8AC3E}">
        <p14:creationId xmlns:p14="http://schemas.microsoft.com/office/powerpoint/2010/main" val="4291795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981201" y="122238"/>
            <a:ext cx="8291513" cy="1295400"/>
          </a:xfrm>
        </p:spPr>
        <p:txBody>
          <a:bodyPr/>
          <a:lstStyle/>
          <a:p>
            <a:pPr eaLnBrk="1" hangingPunct="1"/>
            <a:r>
              <a:rPr lang="en-GB" altLang="en-US" smtClean="0"/>
              <a:t>Acknowledgement (ACK) packets</a:t>
            </a:r>
          </a:p>
        </p:txBody>
      </p:sp>
      <p:sp>
        <p:nvSpPr>
          <p:cNvPr id="129027" name="Rectangle 3"/>
          <p:cNvSpPr>
            <a:spLocks noGrp="1" noChangeArrowheads="1"/>
          </p:cNvSpPr>
          <p:nvPr>
            <p:ph type="body" idx="1"/>
          </p:nvPr>
        </p:nvSpPr>
        <p:spPr/>
        <p:txBody>
          <a:bodyPr/>
          <a:lstStyle/>
          <a:p>
            <a:pPr eaLnBrk="1" hangingPunct="1"/>
            <a:r>
              <a:rPr lang="en-GB" altLang="en-US" smtClean="0"/>
              <a:t>Sent when reliable delivery is used by RTP. </a:t>
            </a:r>
          </a:p>
          <a:p>
            <a:pPr eaLnBrk="1" hangingPunct="1"/>
            <a:r>
              <a:rPr lang="en-GB" altLang="en-US" smtClean="0"/>
              <a:t>Sent in response to update packets.</a:t>
            </a:r>
          </a:p>
          <a:p>
            <a:pPr eaLnBrk="1" hangingPunct="1"/>
            <a:r>
              <a:rPr lang="en-GB" altLang="en-US" smtClean="0"/>
              <a:t>Unreliable delivery</a:t>
            </a:r>
          </a:p>
          <a:p>
            <a:pPr eaLnBrk="1" hangingPunct="1"/>
            <a:r>
              <a:rPr lang="en-GB" altLang="en-US" smtClean="0"/>
              <a:t>Unicast</a:t>
            </a:r>
          </a:p>
        </p:txBody>
      </p:sp>
      <p:graphicFrame>
        <p:nvGraphicFramePr>
          <p:cNvPr id="129028" name="Object 4"/>
          <p:cNvGraphicFramePr>
            <a:graphicFrameLocks noChangeAspect="1"/>
          </p:cNvGraphicFramePr>
          <p:nvPr/>
        </p:nvGraphicFramePr>
        <p:xfrm>
          <a:off x="2855913" y="4581525"/>
          <a:ext cx="1085850" cy="781050"/>
        </p:xfrm>
        <a:graphic>
          <a:graphicData uri="http://schemas.openxmlformats.org/presentationml/2006/ole">
            <mc:AlternateContent xmlns:mc="http://schemas.openxmlformats.org/markup-compatibility/2006">
              <mc:Choice xmlns:v="urn:schemas-microsoft-com:vml" Requires="v">
                <p:oleObj spid="_x0000_s2078" name="Bitmap Image" r:id="rId3" imgW="1085714" imgH="781159" progId="Paint.Picture">
                  <p:embed/>
                </p:oleObj>
              </mc:Choice>
              <mc:Fallback>
                <p:oleObj name="Bitmap Image" r:id="rId3" imgW="1085714" imgH="78115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4581525"/>
                        <a:ext cx="1085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29" name="Object 5"/>
          <p:cNvGraphicFramePr>
            <a:graphicFrameLocks noChangeAspect="1"/>
          </p:cNvGraphicFramePr>
          <p:nvPr/>
        </p:nvGraphicFramePr>
        <p:xfrm>
          <a:off x="8183563" y="4581525"/>
          <a:ext cx="1085850" cy="781050"/>
        </p:xfrm>
        <a:graphic>
          <a:graphicData uri="http://schemas.openxmlformats.org/presentationml/2006/ole">
            <mc:AlternateContent xmlns:mc="http://schemas.openxmlformats.org/markup-compatibility/2006">
              <mc:Choice xmlns:v="urn:schemas-microsoft-com:vml" Requires="v">
                <p:oleObj spid="_x0000_s2079" name="Bitmap Image" r:id="rId5" imgW="1085714" imgH="781159" progId="Paint.Picture">
                  <p:embed/>
                </p:oleObj>
              </mc:Choice>
              <mc:Fallback>
                <p:oleObj name="Bitmap Image" r:id="rId5" imgW="1085714" imgH="78115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3563" y="4581525"/>
                        <a:ext cx="1085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30" name="Line 6"/>
          <p:cNvSpPr>
            <a:spLocks noChangeShapeType="1"/>
          </p:cNvSpPr>
          <p:nvPr/>
        </p:nvSpPr>
        <p:spPr bwMode="auto">
          <a:xfrm>
            <a:off x="3935413" y="4797425"/>
            <a:ext cx="424815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31" name="Line 7"/>
          <p:cNvSpPr>
            <a:spLocks noChangeShapeType="1"/>
          </p:cNvSpPr>
          <p:nvPr/>
        </p:nvSpPr>
        <p:spPr bwMode="auto">
          <a:xfrm flipH="1">
            <a:off x="3935413" y="5084763"/>
            <a:ext cx="424815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32" name="Text Box 8"/>
          <p:cNvSpPr txBox="1">
            <a:spLocks noChangeArrowheads="1"/>
          </p:cNvSpPr>
          <p:nvPr/>
        </p:nvSpPr>
        <p:spPr bwMode="auto">
          <a:xfrm>
            <a:off x="4800600" y="4365625"/>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Update (reliable)</a:t>
            </a:r>
          </a:p>
        </p:txBody>
      </p:sp>
      <p:sp>
        <p:nvSpPr>
          <p:cNvPr id="129033" name="Text Box 9"/>
          <p:cNvSpPr txBox="1">
            <a:spLocks noChangeArrowheads="1"/>
          </p:cNvSpPr>
          <p:nvPr/>
        </p:nvSpPr>
        <p:spPr bwMode="auto">
          <a:xfrm>
            <a:off x="4943475" y="5084763"/>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ACK (unreliable)</a:t>
            </a:r>
          </a:p>
        </p:txBody>
      </p:sp>
    </p:spTree>
    <p:extLst>
      <p:ext uri="{BB962C8B-B14F-4D97-AF65-F5344CB8AC3E}">
        <p14:creationId xmlns:p14="http://schemas.microsoft.com/office/powerpoint/2010/main" val="33325497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GB" altLang="en-US" smtClean="0"/>
              <a:t>Query packet</a:t>
            </a:r>
          </a:p>
        </p:txBody>
      </p:sp>
      <p:sp>
        <p:nvSpPr>
          <p:cNvPr id="130051" name="Rectangle 3"/>
          <p:cNvSpPr>
            <a:spLocks noGrp="1" noChangeArrowheads="1"/>
          </p:cNvSpPr>
          <p:nvPr>
            <p:ph type="body" idx="1"/>
          </p:nvPr>
        </p:nvSpPr>
        <p:spPr>
          <a:xfrm>
            <a:off x="1981200" y="1719264"/>
            <a:ext cx="8229600" cy="3438525"/>
          </a:xfrm>
        </p:spPr>
        <p:txBody>
          <a:bodyPr/>
          <a:lstStyle/>
          <a:p>
            <a:pPr eaLnBrk="1" hangingPunct="1"/>
            <a:r>
              <a:rPr lang="en-GB" altLang="en-US" smtClean="0"/>
              <a:t>Used when searching for a network</a:t>
            </a:r>
          </a:p>
          <a:p>
            <a:pPr eaLnBrk="1" hangingPunct="1"/>
            <a:r>
              <a:rPr lang="en-GB" altLang="en-US" smtClean="0"/>
              <a:t>E.g. a route goes down. Is there another route?</a:t>
            </a:r>
          </a:p>
          <a:p>
            <a:pPr eaLnBrk="1" hangingPunct="1"/>
            <a:r>
              <a:rPr lang="en-GB" altLang="en-US" smtClean="0"/>
              <a:t>Uses reliable delivery so requires ACK</a:t>
            </a:r>
          </a:p>
          <a:p>
            <a:pPr eaLnBrk="1" hangingPunct="1"/>
            <a:r>
              <a:rPr lang="en-GB" altLang="en-US" smtClean="0"/>
              <a:t>Multicast or unicast</a:t>
            </a:r>
          </a:p>
          <a:p>
            <a:pPr eaLnBrk="1" hangingPunct="1"/>
            <a:r>
              <a:rPr lang="en-GB" altLang="en-US" smtClean="0"/>
              <a:t>All neighbours must reply</a:t>
            </a:r>
          </a:p>
          <a:p>
            <a:pPr eaLnBrk="1" hangingPunct="1"/>
            <a:endParaRPr lang="en-GB" altLang="en-US" smtClean="0"/>
          </a:p>
        </p:txBody>
      </p:sp>
      <p:graphicFrame>
        <p:nvGraphicFramePr>
          <p:cNvPr id="130052" name="Object 4"/>
          <p:cNvGraphicFramePr>
            <a:graphicFrameLocks noChangeAspect="1"/>
          </p:cNvGraphicFramePr>
          <p:nvPr/>
        </p:nvGraphicFramePr>
        <p:xfrm>
          <a:off x="2855913" y="5157788"/>
          <a:ext cx="1085850" cy="781050"/>
        </p:xfrm>
        <a:graphic>
          <a:graphicData uri="http://schemas.openxmlformats.org/presentationml/2006/ole">
            <mc:AlternateContent xmlns:mc="http://schemas.openxmlformats.org/markup-compatibility/2006">
              <mc:Choice xmlns:v="urn:schemas-microsoft-com:vml" Requires="v">
                <p:oleObj spid="_x0000_s3102" name="Bitmap Image" r:id="rId3" imgW="1085714" imgH="781159" progId="Paint.Picture">
                  <p:embed/>
                </p:oleObj>
              </mc:Choice>
              <mc:Fallback>
                <p:oleObj name="Bitmap Image" r:id="rId3" imgW="1085714" imgH="78115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5157788"/>
                        <a:ext cx="1085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53" name="Object 5"/>
          <p:cNvGraphicFramePr>
            <a:graphicFrameLocks noChangeAspect="1"/>
          </p:cNvGraphicFramePr>
          <p:nvPr/>
        </p:nvGraphicFramePr>
        <p:xfrm>
          <a:off x="8183563" y="5157788"/>
          <a:ext cx="1085850" cy="781050"/>
        </p:xfrm>
        <a:graphic>
          <a:graphicData uri="http://schemas.openxmlformats.org/presentationml/2006/ole">
            <mc:AlternateContent xmlns:mc="http://schemas.openxmlformats.org/markup-compatibility/2006">
              <mc:Choice xmlns:v="urn:schemas-microsoft-com:vml" Requires="v">
                <p:oleObj spid="_x0000_s3103" name="Bitmap Image" r:id="rId5" imgW="1085714" imgH="781159" progId="Paint.Picture">
                  <p:embed/>
                </p:oleObj>
              </mc:Choice>
              <mc:Fallback>
                <p:oleObj name="Bitmap Image" r:id="rId5" imgW="1085714" imgH="78115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3563" y="5157788"/>
                        <a:ext cx="1085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054" name="Line 6"/>
          <p:cNvSpPr>
            <a:spLocks noChangeShapeType="1"/>
          </p:cNvSpPr>
          <p:nvPr/>
        </p:nvSpPr>
        <p:spPr bwMode="auto">
          <a:xfrm>
            <a:off x="3935413" y="5373688"/>
            <a:ext cx="424815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0055" name="Line 7"/>
          <p:cNvSpPr>
            <a:spLocks noChangeShapeType="1"/>
          </p:cNvSpPr>
          <p:nvPr/>
        </p:nvSpPr>
        <p:spPr bwMode="auto">
          <a:xfrm flipH="1">
            <a:off x="3935413" y="5661025"/>
            <a:ext cx="424815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0056" name="Text Box 8"/>
          <p:cNvSpPr txBox="1">
            <a:spLocks noChangeArrowheads="1"/>
          </p:cNvSpPr>
          <p:nvPr/>
        </p:nvSpPr>
        <p:spPr bwMode="auto">
          <a:xfrm>
            <a:off x="4800600" y="4941888"/>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Query (reliable)</a:t>
            </a:r>
          </a:p>
        </p:txBody>
      </p:sp>
      <p:sp>
        <p:nvSpPr>
          <p:cNvPr id="130057" name="Text Box 9"/>
          <p:cNvSpPr txBox="1">
            <a:spLocks noChangeArrowheads="1"/>
          </p:cNvSpPr>
          <p:nvPr/>
        </p:nvSpPr>
        <p:spPr bwMode="auto">
          <a:xfrm>
            <a:off x="4943475" y="5661025"/>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ACK (unreliable)</a:t>
            </a:r>
          </a:p>
        </p:txBody>
      </p:sp>
    </p:spTree>
    <p:extLst>
      <p:ext uri="{BB962C8B-B14F-4D97-AF65-F5344CB8AC3E}">
        <p14:creationId xmlns:p14="http://schemas.microsoft.com/office/powerpoint/2010/main" val="38370729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en-GB" altLang="en-US" smtClean="0"/>
              <a:t>Reply packet</a:t>
            </a:r>
          </a:p>
        </p:txBody>
      </p:sp>
      <p:sp>
        <p:nvSpPr>
          <p:cNvPr id="131075" name="Rectangle 3"/>
          <p:cNvSpPr>
            <a:spLocks noGrp="1" noChangeArrowheads="1"/>
          </p:cNvSpPr>
          <p:nvPr>
            <p:ph type="body" idx="1"/>
          </p:nvPr>
        </p:nvSpPr>
        <p:spPr>
          <a:xfrm>
            <a:off x="1981200" y="1719264"/>
            <a:ext cx="8229600" cy="2357437"/>
          </a:xfrm>
        </p:spPr>
        <p:txBody>
          <a:bodyPr/>
          <a:lstStyle/>
          <a:p>
            <a:pPr eaLnBrk="1" hangingPunct="1"/>
            <a:r>
              <a:rPr lang="en-GB" altLang="en-US" smtClean="0"/>
              <a:t>Sent in response to a query from a neighbour.</a:t>
            </a:r>
          </a:p>
          <a:p>
            <a:pPr eaLnBrk="1" hangingPunct="1"/>
            <a:r>
              <a:rPr lang="en-GB" altLang="en-US" smtClean="0"/>
              <a:t>Sent reliably so requires ACK.</a:t>
            </a:r>
          </a:p>
          <a:p>
            <a:pPr eaLnBrk="1" hangingPunct="1"/>
            <a:r>
              <a:rPr lang="en-GB" altLang="en-US" smtClean="0"/>
              <a:t>Unicast</a:t>
            </a:r>
          </a:p>
          <a:p>
            <a:pPr eaLnBrk="1" hangingPunct="1">
              <a:buFont typeface="Wingdings" panose="05000000000000000000" pitchFamily="2" charset="2"/>
              <a:buNone/>
            </a:pPr>
            <a:endParaRPr lang="en-GB" altLang="en-US" smtClean="0"/>
          </a:p>
          <a:p>
            <a:pPr eaLnBrk="1" hangingPunct="1"/>
            <a:endParaRPr lang="en-GB" altLang="en-US" smtClean="0"/>
          </a:p>
        </p:txBody>
      </p:sp>
      <p:graphicFrame>
        <p:nvGraphicFramePr>
          <p:cNvPr id="131076" name="Object 4"/>
          <p:cNvGraphicFramePr>
            <a:graphicFrameLocks noChangeAspect="1"/>
          </p:cNvGraphicFramePr>
          <p:nvPr/>
        </p:nvGraphicFramePr>
        <p:xfrm>
          <a:off x="2638425" y="4005263"/>
          <a:ext cx="1085850" cy="781050"/>
        </p:xfrm>
        <a:graphic>
          <a:graphicData uri="http://schemas.openxmlformats.org/presentationml/2006/ole">
            <mc:AlternateContent xmlns:mc="http://schemas.openxmlformats.org/markup-compatibility/2006">
              <mc:Choice xmlns:v="urn:schemas-microsoft-com:vml" Requires="v">
                <p:oleObj spid="_x0000_s4154" name="Bitmap Image" r:id="rId3" imgW="1085714" imgH="781159" progId="Paint.Picture">
                  <p:embed/>
                </p:oleObj>
              </mc:Choice>
              <mc:Fallback>
                <p:oleObj name="Bitmap Image" r:id="rId3" imgW="1085714" imgH="78115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8425" y="4005263"/>
                        <a:ext cx="1085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077" name="Object 5"/>
          <p:cNvGraphicFramePr>
            <a:graphicFrameLocks noChangeAspect="1"/>
          </p:cNvGraphicFramePr>
          <p:nvPr/>
        </p:nvGraphicFramePr>
        <p:xfrm>
          <a:off x="7966075" y="4005263"/>
          <a:ext cx="1085850" cy="781050"/>
        </p:xfrm>
        <a:graphic>
          <a:graphicData uri="http://schemas.openxmlformats.org/presentationml/2006/ole">
            <mc:AlternateContent xmlns:mc="http://schemas.openxmlformats.org/markup-compatibility/2006">
              <mc:Choice xmlns:v="urn:schemas-microsoft-com:vml" Requires="v">
                <p:oleObj spid="_x0000_s4155" name="Bitmap Image" r:id="rId5" imgW="1085714" imgH="781159" progId="Paint.Picture">
                  <p:embed/>
                </p:oleObj>
              </mc:Choice>
              <mc:Fallback>
                <p:oleObj name="Bitmap Image" r:id="rId5" imgW="1085714" imgH="78115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6075" y="4005263"/>
                        <a:ext cx="1085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078" name="Line 6"/>
          <p:cNvSpPr>
            <a:spLocks noChangeShapeType="1"/>
          </p:cNvSpPr>
          <p:nvPr/>
        </p:nvSpPr>
        <p:spPr bwMode="auto">
          <a:xfrm>
            <a:off x="3717925" y="4221163"/>
            <a:ext cx="424815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79" name="Line 7"/>
          <p:cNvSpPr>
            <a:spLocks noChangeShapeType="1"/>
          </p:cNvSpPr>
          <p:nvPr/>
        </p:nvSpPr>
        <p:spPr bwMode="auto">
          <a:xfrm flipH="1">
            <a:off x="3717925" y="4508500"/>
            <a:ext cx="424815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80" name="Text Box 8"/>
          <p:cNvSpPr txBox="1">
            <a:spLocks noChangeArrowheads="1"/>
          </p:cNvSpPr>
          <p:nvPr/>
        </p:nvSpPr>
        <p:spPr bwMode="auto">
          <a:xfrm>
            <a:off x="4583114" y="3789363"/>
            <a:ext cx="2592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Query (reliable)</a:t>
            </a:r>
          </a:p>
        </p:txBody>
      </p:sp>
      <p:sp>
        <p:nvSpPr>
          <p:cNvPr id="131081" name="Text Box 9"/>
          <p:cNvSpPr txBox="1">
            <a:spLocks noChangeArrowheads="1"/>
          </p:cNvSpPr>
          <p:nvPr/>
        </p:nvSpPr>
        <p:spPr bwMode="auto">
          <a:xfrm>
            <a:off x="4725989" y="4508500"/>
            <a:ext cx="2592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ACK (unreliable)</a:t>
            </a:r>
          </a:p>
        </p:txBody>
      </p:sp>
      <p:graphicFrame>
        <p:nvGraphicFramePr>
          <p:cNvPr id="131082" name="Object 10"/>
          <p:cNvGraphicFramePr>
            <a:graphicFrameLocks noChangeAspect="1"/>
          </p:cNvGraphicFramePr>
          <p:nvPr/>
        </p:nvGraphicFramePr>
        <p:xfrm>
          <a:off x="2640013" y="5230813"/>
          <a:ext cx="1085850" cy="781050"/>
        </p:xfrm>
        <a:graphic>
          <a:graphicData uri="http://schemas.openxmlformats.org/presentationml/2006/ole">
            <mc:AlternateContent xmlns:mc="http://schemas.openxmlformats.org/markup-compatibility/2006">
              <mc:Choice xmlns:v="urn:schemas-microsoft-com:vml" Requires="v">
                <p:oleObj spid="_x0000_s4156" name="Bitmap Image" r:id="rId6" imgW="1085714" imgH="781159" progId="Paint.Picture">
                  <p:embed/>
                </p:oleObj>
              </mc:Choice>
              <mc:Fallback>
                <p:oleObj name="Bitmap Image" r:id="rId6" imgW="1085714" imgH="78115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3" y="5230813"/>
                        <a:ext cx="1085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083" name="Object 11"/>
          <p:cNvGraphicFramePr>
            <a:graphicFrameLocks noChangeAspect="1"/>
          </p:cNvGraphicFramePr>
          <p:nvPr/>
        </p:nvGraphicFramePr>
        <p:xfrm>
          <a:off x="7967663" y="5230813"/>
          <a:ext cx="1085850" cy="781050"/>
        </p:xfrm>
        <a:graphic>
          <a:graphicData uri="http://schemas.openxmlformats.org/presentationml/2006/ole">
            <mc:AlternateContent xmlns:mc="http://schemas.openxmlformats.org/markup-compatibility/2006">
              <mc:Choice xmlns:v="urn:schemas-microsoft-com:vml" Requires="v">
                <p:oleObj spid="_x0000_s4157" name="Bitmap Image" r:id="rId7" imgW="1085714" imgH="781159" progId="Paint.Picture">
                  <p:embed/>
                </p:oleObj>
              </mc:Choice>
              <mc:Fallback>
                <p:oleObj name="Bitmap Image" r:id="rId7" imgW="1085714" imgH="78115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7663" y="5230813"/>
                        <a:ext cx="1085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084" name="Line 12"/>
          <p:cNvSpPr>
            <a:spLocks noChangeShapeType="1"/>
          </p:cNvSpPr>
          <p:nvPr/>
        </p:nvSpPr>
        <p:spPr bwMode="auto">
          <a:xfrm>
            <a:off x="3719513" y="5446713"/>
            <a:ext cx="4248150" cy="0"/>
          </a:xfrm>
          <a:prstGeom prst="line">
            <a:avLst/>
          </a:prstGeom>
          <a:noFill/>
          <a:ln w="38100">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85" name="Line 13"/>
          <p:cNvSpPr>
            <a:spLocks noChangeShapeType="1"/>
          </p:cNvSpPr>
          <p:nvPr/>
        </p:nvSpPr>
        <p:spPr bwMode="auto">
          <a:xfrm flipH="1">
            <a:off x="3719513" y="5734050"/>
            <a:ext cx="4248150" cy="0"/>
          </a:xfrm>
          <a:prstGeom prst="line">
            <a:avLst/>
          </a:prstGeom>
          <a:noFill/>
          <a:ln w="38100">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86" name="Text Box 14"/>
          <p:cNvSpPr txBox="1">
            <a:spLocks noChangeArrowheads="1"/>
          </p:cNvSpPr>
          <p:nvPr/>
        </p:nvSpPr>
        <p:spPr bwMode="auto">
          <a:xfrm>
            <a:off x="4584700" y="5014913"/>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Reply (reliable)</a:t>
            </a:r>
          </a:p>
        </p:txBody>
      </p:sp>
      <p:sp>
        <p:nvSpPr>
          <p:cNvPr id="131087" name="Text Box 15"/>
          <p:cNvSpPr txBox="1">
            <a:spLocks noChangeArrowheads="1"/>
          </p:cNvSpPr>
          <p:nvPr/>
        </p:nvSpPr>
        <p:spPr bwMode="auto">
          <a:xfrm>
            <a:off x="4727575" y="5734050"/>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ACK (unreliable)</a:t>
            </a:r>
          </a:p>
        </p:txBody>
      </p:sp>
    </p:spTree>
    <p:extLst>
      <p:ext uri="{BB962C8B-B14F-4D97-AF65-F5344CB8AC3E}">
        <p14:creationId xmlns:p14="http://schemas.microsoft.com/office/powerpoint/2010/main" val="21682739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en-GB" altLang="en-US" smtClean="0"/>
              <a:t>Summary of message types</a:t>
            </a:r>
          </a:p>
        </p:txBody>
      </p:sp>
      <p:graphicFrame>
        <p:nvGraphicFramePr>
          <p:cNvPr id="504861" name="Group 29"/>
          <p:cNvGraphicFramePr>
            <a:graphicFrameLocks noGrp="1"/>
          </p:cNvGraphicFramePr>
          <p:nvPr>
            <p:ph idx="1"/>
          </p:nvPr>
        </p:nvGraphicFramePr>
        <p:xfrm>
          <a:off x="1981200" y="2492375"/>
          <a:ext cx="8229600" cy="3024188"/>
        </p:xfrm>
        <a:graphic>
          <a:graphicData uri="http://schemas.openxmlformats.org/drawingml/2006/table">
            <a:tbl>
              <a:tblPr/>
              <a:tblGrid>
                <a:gridCol w="2057400">
                  <a:extLst>
                    <a:ext uri="{9D8B030D-6E8A-4147-A177-3AD203B41FA5}">
                      <a16:colId xmlns="" xmlns:a16="http://schemas.microsoft.com/office/drawing/2014/main" val="20000"/>
                    </a:ext>
                  </a:extLst>
                </a:gridCol>
                <a:gridCol w="2057400">
                  <a:extLst>
                    <a:ext uri="{9D8B030D-6E8A-4147-A177-3AD203B41FA5}">
                      <a16:colId xmlns="" xmlns:a16="http://schemas.microsoft.com/office/drawing/2014/main" val="20001"/>
                    </a:ext>
                  </a:extLst>
                </a:gridCol>
                <a:gridCol w="2057400">
                  <a:extLst>
                    <a:ext uri="{9D8B030D-6E8A-4147-A177-3AD203B41FA5}">
                      <a16:colId xmlns="" xmlns:a16="http://schemas.microsoft.com/office/drawing/2014/main" val="20002"/>
                    </a:ext>
                  </a:extLst>
                </a:gridCol>
                <a:gridCol w="2057400">
                  <a:extLst>
                    <a:ext uri="{9D8B030D-6E8A-4147-A177-3AD203B41FA5}">
                      <a16:colId xmlns="" xmlns:a16="http://schemas.microsoft.com/office/drawing/2014/main" val="20003"/>
                    </a:ext>
                  </a:extLst>
                </a:gridCol>
              </a:tblGrid>
              <a:tr h="69691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GB" altLang="en-US" sz="26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2600" b="0" i="0" u="none" strike="noStrike" cap="none" normalizeH="0" baseline="0" smtClean="0">
                          <a:ln>
                            <a:noFill/>
                          </a:ln>
                          <a:solidFill>
                            <a:schemeClr val="tx1"/>
                          </a:solidFill>
                          <a:effectLst/>
                          <a:latin typeface="Arial" panose="020B0604020202020204" pitchFamily="34" charset="0"/>
                        </a:rPr>
                        <a:t>Unicast</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2600" b="0" i="0" u="none" strike="noStrike" cap="none" normalizeH="0" baseline="0" dirty="0" smtClean="0">
                          <a:ln>
                            <a:noFill/>
                          </a:ln>
                          <a:solidFill>
                            <a:schemeClr val="tx1"/>
                          </a:solidFill>
                          <a:effectLst/>
                          <a:latin typeface="Arial" panose="020B0604020202020204" pitchFamily="34" charset="0"/>
                        </a:rPr>
                        <a:t>Multicast</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2600" b="0" i="0" u="none" strike="noStrike" cap="none" normalizeH="0" baseline="0" smtClean="0">
                          <a:ln>
                            <a:noFill/>
                          </a:ln>
                          <a:solidFill>
                            <a:schemeClr val="tx1"/>
                          </a:solidFill>
                          <a:effectLst/>
                          <a:latin typeface="Arial" panose="020B0604020202020204" pitchFamily="34" charset="0"/>
                        </a:rPr>
                        <a:t>Either</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 xmlns:a16="http://schemas.microsoft.com/office/drawing/2014/main" val="10000"/>
                  </a:ext>
                </a:extLst>
              </a:tr>
              <a:tr h="124777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2600" b="0" i="0" u="none" strike="noStrike" cap="none" normalizeH="0" baseline="0" smtClean="0">
                          <a:ln>
                            <a:noFill/>
                          </a:ln>
                          <a:solidFill>
                            <a:schemeClr val="tx1"/>
                          </a:solidFill>
                          <a:effectLst/>
                          <a:latin typeface="Arial" panose="020B0604020202020204" pitchFamily="34" charset="0"/>
                        </a:rPr>
                        <a:t>Reliable</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2600" b="0" i="0" u="none" strike="noStrike" cap="none" normalizeH="0" baseline="0" smtClean="0">
                          <a:ln>
                            <a:noFill/>
                          </a:ln>
                          <a:solidFill>
                            <a:schemeClr val="tx1"/>
                          </a:solidFill>
                          <a:effectLst/>
                          <a:latin typeface="Arial" panose="020B0604020202020204" pitchFamily="34" charset="0"/>
                        </a:rPr>
                        <a:t>Reply</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GB" altLang="en-US" sz="26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2600" b="0" i="0" u="none" strike="noStrike" cap="none" normalizeH="0" baseline="0" dirty="0" smtClean="0">
                          <a:ln>
                            <a:noFill/>
                          </a:ln>
                          <a:solidFill>
                            <a:schemeClr val="tx1"/>
                          </a:solidFill>
                          <a:effectLst/>
                          <a:latin typeface="Arial" panose="020B0604020202020204" pitchFamily="34" charset="0"/>
                        </a:rPr>
                        <a:t>Update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2600" b="0" i="0" u="none" strike="noStrike" cap="none" normalizeH="0" baseline="0" dirty="0" smtClean="0">
                          <a:ln>
                            <a:noFill/>
                          </a:ln>
                          <a:solidFill>
                            <a:schemeClr val="tx1"/>
                          </a:solidFill>
                          <a:effectLst/>
                          <a:latin typeface="Arial" panose="020B0604020202020204" pitchFamily="34" charset="0"/>
                        </a:rPr>
                        <a:t>Query</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 xmlns:a16="http://schemas.microsoft.com/office/drawing/2014/main" val="10001"/>
                  </a:ext>
                </a:extLst>
              </a:tr>
              <a:tr h="1079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2600" b="0" i="0" u="none" strike="noStrike" cap="none" normalizeH="0" baseline="0" smtClean="0">
                          <a:ln>
                            <a:noFill/>
                          </a:ln>
                          <a:solidFill>
                            <a:schemeClr val="tx1"/>
                          </a:solidFill>
                          <a:effectLst/>
                          <a:latin typeface="Arial" panose="020B0604020202020204" pitchFamily="34" charset="0"/>
                        </a:rPr>
                        <a:t>Unreliable</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2600" b="0" i="0" u="none" strike="noStrike" cap="none" normalizeH="0" baseline="0" smtClean="0">
                          <a:ln>
                            <a:noFill/>
                          </a:ln>
                          <a:solidFill>
                            <a:schemeClr val="tx1"/>
                          </a:solidFill>
                          <a:effectLst/>
                          <a:latin typeface="Arial" panose="020B0604020202020204" pitchFamily="34" charset="0"/>
                        </a:rPr>
                        <a:t>ACK</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2600" b="0" i="0" u="none" strike="noStrike" cap="none" normalizeH="0" baseline="0" dirty="0" smtClean="0">
                          <a:ln>
                            <a:noFill/>
                          </a:ln>
                          <a:solidFill>
                            <a:schemeClr val="tx1"/>
                          </a:solidFill>
                          <a:effectLst/>
                          <a:latin typeface="Arial" panose="020B0604020202020204" pitchFamily="34" charset="0"/>
                        </a:rPr>
                        <a:t>Hello</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GB" altLang="en-US" sz="26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8745627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en-US" altLang="en-US" smtClean="0"/>
              <a:t>EIGRP Terminology </a:t>
            </a:r>
          </a:p>
        </p:txBody>
      </p:sp>
      <p:sp>
        <p:nvSpPr>
          <p:cNvPr id="133123" name="Rectangle 3"/>
          <p:cNvSpPr>
            <a:spLocks noGrp="1" noChangeArrowheads="1"/>
          </p:cNvSpPr>
          <p:nvPr>
            <p:ph type="body" idx="1"/>
          </p:nvPr>
        </p:nvSpPr>
        <p:spPr/>
        <p:txBody>
          <a:bodyPr>
            <a:normAutofit fontScale="92500" lnSpcReduction="20000"/>
          </a:bodyPr>
          <a:lstStyle/>
          <a:p>
            <a:pPr eaLnBrk="1" hangingPunct="1">
              <a:lnSpc>
                <a:spcPct val="90000"/>
              </a:lnSpc>
            </a:pPr>
            <a:r>
              <a:rPr lang="en-US" altLang="en-US" b="1" smtClean="0">
                <a:cs typeface="Arial" panose="020B0604020202020204" pitchFamily="34" charset="0"/>
              </a:rPr>
              <a:t>Neighbor table</a:t>
            </a:r>
            <a:r>
              <a:rPr lang="en-US" altLang="en-US" smtClean="0">
                <a:cs typeface="Arial" panose="020B0604020202020204" pitchFamily="34" charset="0"/>
              </a:rPr>
              <a:t> – Each EIGRP router maintains a neighbor table </a:t>
            </a:r>
            <a:r>
              <a:rPr lang="en-US" altLang="en-US" smtClean="0">
                <a:solidFill>
                  <a:srgbClr val="FF0000"/>
                </a:solidFill>
                <a:cs typeface="Arial" panose="020B0604020202020204" pitchFamily="34" charset="0"/>
              </a:rPr>
              <a:t>that lists adjacent routers</a:t>
            </a:r>
            <a:r>
              <a:rPr lang="en-US" altLang="en-US" smtClean="0">
                <a:cs typeface="Arial" panose="020B0604020202020204" pitchFamily="34" charset="0"/>
              </a:rPr>
              <a:t>. This table is comparable to the adjacency database used by OSPF. There is a neighbor table for each protocol that EIGRP supports. </a:t>
            </a:r>
          </a:p>
          <a:p>
            <a:pPr eaLnBrk="1" hangingPunct="1">
              <a:lnSpc>
                <a:spcPct val="90000"/>
              </a:lnSpc>
            </a:pPr>
            <a:endParaRPr lang="en-US" altLang="en-US" smtClean="0">
              <a:cs typeface="Arial" panose="020B0604020202020204" pitchFamily="34" charset="0"/>
            </a:endParaRPr>
          </a:p>
          <a:p>
            <a:pPr eaLnBrk="1" hangingPunct="1">
              <a:lnSpc>
                <a:spcPct val="90000"/>
              </a:lnSpc>
            </a:pPr>
            <a:r>
              <a:rPr lang="en-US" altLang="en-US" b="1" smtClean="0">
                <a:cs typeface="Arial" panose="020B0604020202020204" pitchFamily="34" charset="0"/>
              </a:rPr>
              <a:t>Topology table</a:t>
            </a:r>
            <a:r>
              <a:rPr lang="en-US" altLang="en-US" smtClean="0">
                <a:cs typeface="Arial" panose="020B0604020202020204" pitchFamily="34" charset="0"/>
              </a:rPr>
              <a:t> – Every EIGRP router maintains a topology table for each configured network protocol. This table includes </a:t>
            </a:r>
            <a:r>
              <a:rPr lang="en-US" altLang="en-US" smtClean="0">
                <a:solidFill>
                  <a:srgbClr val="FF0000"/>
                </a:solidFill>
                <a:cs typeface="Arial" panose="020B0604020202020204" pitchFamily="34" charset="0"/>
              </a:rPr>
              <a:t>route entries for all destinations </a:t>
            </a:r>
            <a:r>
              <a:rPr lang="en-US" altLang="en-US" smtClean="0">
                <a:cs typeface="Arial" panose="020B0604020202020204" pitchFamily="34" charset="0"/>
              </a:rPr>
              <a:t>that the router has learned. </a:t>
            </a:r>
            <a:r>
              <a:rPr lang="en-US" altLang="en-US" smtClean="0">
                <a:solidFill>
                  <a:srgbClr val="FF0000"/>
                </a:solidFill>
                <a:cs typeface="Arial" panose="020B0604020202020204" pitchFamily="34" charset="0"/>
              </a:rPr>
              <a:t>All learned routes to a destination are maintained in the topology table</a:t>
            </a:r>
            <a:r>
              <a:rPr lang="en-US" altLang="en-US" smtClean="0">
                <a:cs typeface="Arial" panose="020B0604020202020204" pitchFamily="34" charset="0"/>
              </a:rPr>
              <a:t>. </a:t>
            </a:r>
          </a:p>
          <a:p>
            <a:pPr eaLnBrk="1" hangingPunct="1">
              <a:lnSpc>
                <a:spcPct val="90000"/>
              </a:lnSpc>
            </a:pPr>
            <a:endParaRPr lang="en-US" altLang="en-US" smtClean="0">
              <a:cs typeface="Arial" panose="020B0604020202020204" pitchFamily="34" charset="0"/>
            </a:endParaRPr>
          </a:p>
          <a:p>
            <a:pPr eaLnBrk="1" hangingPunct="1">
              <a:lnSpc>
                <a:spcPct val="90000"/>
              </a:lnSpc>
            </a:pPr>
            <a:r>
              <a:rPr lang="en-US" altLang="en-US" b="1" smtClean="0">
                <a:cs typeface="Arial" panose="020B0604020202020204" pitchFamily="34" charset="0"/>
              </a:rPr>
              <a:t>Routing table</a:t>
            </a:r>
            <a:r>
              <a:rPr lang="en-US" altLang="en-US" smtClean="0">
                <a:cs typeface="Arial" panose="020B0604020202020204" pitchFamily="34" charset="0"/>
              </a:rPr>
              <a:t> – EIGRP chooses the </a:t>
            </a:r>
            <a:r>
              <a:rPr lang="en-US" altLang="en-US" smtClean="0">
                <a:solidFill>
                  <a:srgbClr val="FF0000"/>
                </a:solidFill>
                <a:cs typeface="Arial" panose="020B0604020202020204" pitchFamily="34" charset="0"/>
              </a:rPr>
              <a:t>best routes </a:t>
            </a:r>
            <a:r>
              <a:rPr lang="en-US" altLang="en-US" smtClean="0">
                <a:cs typeface="Arial" panose="020B0604020202020204" pitchFamily="34" charset="0"/>
              </a:rPr>
              <a:t>to a destination from the </a:t>
            </a:r>
            <a:r>
              <a:rPr lang="en-US" altLang="en-US" smtClean="0">
                <a:solidFill>
                  <a:srgbClr val="FF0000"/>
                </a:solidFill>
                <a:cs typeface="Arial" panose="020B0604020202020204" pitchFamily="34" charset="0"/>
              </a:rPr>
              <a:t>topology table </a:t>
            </a:r>
            <a:r>
              <a:rPr lang="en-US" altLang="en-US" smtClean="0">
                <a:cs typeface="Arial" panose="020B0604020202020204" pitchFamily="34" charset="0"/>
              </a:rPr>
              <a:t>and places these routes in the routing table. Each EIGRP router maintains a routing table for each network protocol. </a:t>
            </a:r>
          </a:p>
        </p:txBody>
      </p:sp>
    </p:spTree>
    <p:extLst>
      <p:ext uri="{BB962C8B-B14F-4D97-AF65-F5344CB8AC3E}">
        <p14:creationId xmlns:p14="http://schemas.microsoft.com/office/powerpoint/2010/main" val="1549562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Content Placeholder 2"/>
          <p:cNvSpPr>
            <a:spLocks noGrp="1"/>
          </p:cNvSpPr>
          <p:nvPr>
            <p:ph idx="1"/>
          </p:nvPr>
        </p:nvSpPr>
        <p:spPr bwMode="auto">
          <a:xfrm>
            <a:off x="1981200" y="533401"/>
            <a:ext cx="7886700" cy="5719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en-US" sz="2600" b="1">
                <a:latin typeface="Arial" panose="020B0604020202020204" pitchFamily="34" charset="0"/>
                <a:cs typeface="Arial" panose="020B0604020202020204" pitchFamily="34" charset="0"/>
              </a:rPr>
              <a:t>Successor</a:t>
            </a:r>
            <a:r>
              <a:rPr lang="en-US" altLang="en-US" sz="2600">
                <a:latin typeface="Arial" panose="020B0604020202020204" pitchFamily="34" charset="0"/>
                <a:cs typeface="Arial" panose="020B0604020202020204" pitchFamily="34" charset="0"/>
              </a:rPr>
              <a:t> – A successor is a route selected as the </a:t>
            </a:r>
            <a:r>
              <a:rPr lang="en-US" altLang="en-US" sz="2600">
                <a:solidFill>
                  <a:srgbClr val="FF0000"/>
                </a:solidFill>
                <a:latin typeface="Arial" panose="020B0604020202020204" pitchFamily="34" charset="0"/>
                <a:cs typeface="Arial" panose="020B0604020202020204" pitchFamily="34" charset="0"/>
              </a:rPr>
              <a:t>primary route </a:t>
            </a:r>
            <a:r>
              <a:rPr lang="en-US" altLang="en-US" sz="2600">
                <a:latin typeface="Arial" panose="020B0604020202020204" pitchFamily="34" charset="0"/>
                <a:cs typeface="Arial" panose="020B0604020202020204" pitchFamily="34" charset="0"/>
              </a:rPr>
              <a:t>to use to reach a destination. Successors are the entries kept in the routing table. Multiple successors for a destination can be retained in the routing table. </a:t>
            </a:r>
          </a:p>
          <a:p>
            <a:pPr>
              <a:lnSpc>
                <a:spcPct val="90000"/>
              </a:lnSpc>
            </a:pPr>
            <a:endParaRPr lang="en-US" altLang="en-US" sz="2600">
              <a:latin typeface="Arial" panose="020B0604020202020204" pitchFamily="34" charset="0"/>
              <a:cs typeface="Arial" panose="020B0604020202020204" pitchFamily="34" charset="0"/>
            </a:endParaRPr>
          </a:p>
          <a:p>
            <a:pPr>
              <a:lnSpc>
                <a:spcPct val="90000"/>
              </a:lnSpc>
            </a:pPr>
            <a:r>
              <a:rPr lang="en-US" altLang="en-US" sz="2600" b="1">
                <a:latin typeface="Arial" panose="020B0604020202020204" pitchFamily="34" charset="0"/>
                <a:cs typeface="Arial" panose="020B0604020202020204" pitchFamily="34" charset="0"/>
              </a:rPr>
              <a:t>Feasible successor</a:t>
            </a:r>
            <a:r>
              <a:rPr lang="en-US" altLang="en-US" sz="2600">
                <a:latin typeface="Arial" panose="020B0604020202020204" pitchFamily="34" charset="0"/>
                <a:cs typeface="Arial" panose="020B0604020202020204" pitchFamily="34" charset="0"/>
              </a:rPr>
              <a:t> – A feasible successor is a </a:t>
            </a:r>
            <a:r>
              <a:rPr lang="en-US" altLang="en-US" sz="2600">
                <a:solidFill>
                  <a:srgbClr val="FF0000"/>
                </a:solidFill>
                <a:latin typeface="Arial" panose="020B0604020202020204" pitchFamily="34" charset="0"/>
                <a:cs typeface="Arial" panose="020B0604020202020204" pitchFamily="34" charset="0"/>
              </a:rPr>
              <a:t>backup route</a:t>
            </a:r>
            <a:r>
              <a:rPr lang="en-US" altLang="en-US" sz="2600">
                <a:latin typeface="Arial" panose="020B0604020202020204" pitchFamily="34" charset="0"/>
                <a:cs typeface="Arial" panose="020B0604020202020204" pitchFamily="34" charset="0"/>
              </a:rPr>
              <a:t>. These routes are selected at the same time the successors are identified, but are kept in the topology table. Multiple feasible successors for a destination can be retained in the topology table. </a:t>
            </a:r>
          </a:p>
          <a:p>
            <a:endParaRPr lang="en-US" altLang="en-US" sz="2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31033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027"/>
          <p:cNvSpPr>
            <a:spLocks noGrp="1" noChangeArrowheads="1"/>
          </p:cNvSpPr>
          <p:nvPr>
            <p:ph type="body" idx="1"/>
          </p:nvPr>
        </p:nvSpPr>
        <p:spPr>
          <a:xfrm>
            <a:off x="1905000" y="1143000"/>
            <a:ext cx="8534400" cy="1143000"/>
          </a:xfrm>
        </p:spPr>
        <p:txBody>
          <a:bodyPr/>
          <a:lstStyle/>
          <a:p>
            <a:pPr eaLnBrk="1" hangingPunct="1"/>
            <a:r>
              <a:rPr lang="en-US" altLang="en-US" sz="2000">
                <a:cs typeface="Times New Roman" panose="02020603050405020304" pitchFamily="18" charset="0"/>
              </a:rPr>
              <a:t>Whenever a new neighbor is discovered, the address of that neighbor and the interface used to reach it are recorded in a new neighbor table entry.</a:t>
            </a:r>
          </a:p>
        </p:txBody>
      </p:sp>
      <p:sp>
        <p:nvSpPr>
          <p:cNvPr id="135171" name="Rectangle 1028"/>
          <p:cNvSpPr>
            <a:spLocks noChangeArrowheads="1"/>
          </p:cNvSpPr>
          <p:nvPr/>
        </p:nvSpPr>
        <p:spPr bwMode="auto">
          <a:xfrm>
            <a:off x="1905001" y="2286000"/>
            <a:ext cx="8716963" cy="2209800"/>
          </a:xfrm>
          <a:prstGeom prst="rect">
            <a:avLst/>
          </a:prstGeom>
          <a:solidFill>
            <a:schemeClr val="bg1"/>
          </a:solidFill>
          <a:ln w="9525">
            <a:solidFill>
              <a:schemeClr val="tx1"/>
            </a:solidFill>
            <a:miter lim="800000"/>
            <a:headEnd/>
            <a:tailEnd/>
          </a:ln>
        </p:spPr>
        <p:txBody>
          <a:bodyPr/>
          <a:lstStyle>
            <a:lvl1pPr marL="342900" indent="-34290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a:buClr>
                <a:srgbClr val="00CC99"/>
              </a:buClr>
              <a:buSzPct val="70000"/>
              <a:buFont typeface="Monotype Sorts"/>
              <a:buNone/>
            </a:pPr>
            <a:r>
              <a:rPr kumimoji="1" lang="en-US" altLang="en-US" sz="1800" dirty="0" err="1">
                <a:solidFill>
                  <a:srgbClr val="000000"/>
                </a:solidFill>
                <a:latin typeface="Courier New" panose="02070309020205020404" pitchFamily="49" charset="0"/>
              </a:rPr>
              <a:t>RouterC#</a:t>
            </a:r>
            <a:r>
              <a:rPr kumimoji="1" lang="en-US" altLang="en-US" sz="1800" dirty="0" err="1">
                <a:solidFill>
                  <a:srgbClr val="000099"/>
                </a:solidFill>
                <a:latin typeface="Courier New" panose="02070309020205020404" pitchFamily="49" charset="0"/>
              </a:rPr>
              <a:t>show</a:t>
            </a:r>
            <a:r>
              <a:rPr kumimoji="1" lang="en-US" altLang="en-US" sz="1800" dirty="0">
                <a:solidFill>
                  <a:srgbClr val="000099"/>
                </a:solidFill>
                <a:latin typeface="Courier New" panose="02070309020205020404" pitchFamily="49" charset="0"/>
              </a:rPr>
              <a:t> ip </a:t>
            </a:r>
            <a:r>
              <a:rPr kumimoji="1" lang="en-US" altLang="en-US" sz="1800" dirty="0" err="1">
                <a:solidFill>
                  <a:srgbClr val="000099"/>
                </a:solidFill>
                <a:latin typeface="Courier New" panose="02070309020205020404" pitchFamily="49" charset="0"/>
              </a:rPr>
              <a:t>eigrp</a:t>
            </a:r>
            <a:r>
              <a:rPr kumimoji="1" lang="en-US" altLang="en-US" sz="1800" dirty="0">
                <a:solidFill>
                  <a:srgbClr val="000099"/>
                </a:solidFill>
                <a:latin typeface="Courier New" panose="02070309020205020404" pitchFamily="49" charset="0"/>
              </a:rPr>
              <a:t> neighbors</a:t>
            </a:r>
          </a:p>
          <a:p>
            <a:pPr>
              <a:buClr>
                <a:srgbClr val="00CC99"/>
              </a:buClr>
              <a:buSzPct val="70000"/>
              <a:buFont typeface="Monotype Sorts"/>
              <a:buNone/>
            </a:pPr>
            <a:r>
              <a:rPr kumimoji="1" lang="en-US" altLang="en-US" sz="1800" dirty="0">
                <a:solidFill>
                  <a:srgbClr val="000000"/>
                </a:solidFill>
                <a:latin typeface="Courier New" panose="02070309020205020404" pitchFamily="49" charset="0"/>
              </a:rPr>
              <a:t>IP-EIGRP neighbors for process 44</a:t>
            </a:r>
          </a:p>
          <a:p>
            <a:pPr>
              <a:buClr>
                <a:srgbClr val="00CC99"/>
              </a:buClr>
              <a:buSzPct val="70000"/>
              <a:buFont typeface="Monotype Sorts"/>
              <a:buNone/>
            </a:pPr>
            <a:r>
              <a:rPr kumimoji="1" lang="en-US" altLang="en-US" sz="1800" dirty="0">
                <a:solidFill>
                  <a:srgbClr val="000000"/>
                </a:solidFill>
                <a:latin typeface="Courier New" panose="02070309020205020404" pitchFamily="49" charset="0"/>
              </a:rPr>
              <a:t>H   Address       Interface   Hold Uptime   SRTT   RTO  Q  </a:t>
            </a:r>
            <a:r>
              <a:rPr kumimoji="1" lang="en-US" altLang="en-US" sz="1800" dirty="0" err="1">
                <a:solidFill>
                  <a:srgbClr val="000000"/>
                </a:solidFill>
                <a:latin typeface="Courier New" panose="02070309020205020404" pitchFamily="49" charset="0"/>
              </a:rPr>
              <a:t>Seq</a:t>
            </a:r>
            <a:endParaRPr kumimoji="1" lang="en-US" altLang="en-US" sz="1800" dirty="0">
              <a:solidFill>
                <a:srgbClr val="000000"/>
              </a:solidFill>
              <a:latin typeface="Courier New" panose="02070309020205020404" pitchFamily="49" charset="0"/>
            </a:endParaRPr>
          </a:p>
          <a:p>
            <a:pPr>
              <a:buClr>
                <a:srgbClr val="00CC99"/>
              </a:buClr>
              <a:buSzPct val="70000"/>
              <a:buFont typeface="Monotype Sorts"/>
              <a:buNone/>
            </a:pPr>
            <a:r>
              <a:rPr kumimoji="1" lang="en-US" altLang="en-US" sz="1800" dirty="0">
                <a:solidFill>
                  <a:srgbClr val="000000"/>
                </a:solidFill>
                <a:latin typeface="Courier New" panose="02070309020205020404" pitchFamily="49" charset="0"/>
              </a:rPr>
              <a:t>                              (sec)         (</a:t>
            </a:r>
            <a:r>
              <a:rPr kumimoji="1" lang="en-US" altLang="en-US" sz="1800" dirty="0" err="1">
                <a:solidFill>
                  <a:srgbClr val="000000"/>
                </a:solidFill>
                <a:latin typeface="Courier New" panose="02070309020205020404" pitchFamily="49" charset="0"/>
              </a:rPr>
              <a:t>ms</a:t>
            </a:r>
            <a:r>
              <a:rPr kumimoji="1" lang="en-US" altLang="en-US" sz="1800" dirty="0">
                <a:solidFill>
                  <a:srgbClr val="000000"/>
                </a:solidFill>
                <a:latin typeface="Courier New" panose="02070309020205020404" pitchFamily="49" charset="0"/>
              </a:rPr>
              <a:t>)       </a:t>
            </a:r>
            <a:r>
              <a:rPr kumimoji="1" lang="en-US" altLang="en-US" sz="1800" dirty="0" err="1">
                <a:solidFill>
                  <a:srgbClr val="000000"/>
                </a:solidFill>
                <a:latin typeface="Courier New" panose="02070309020205020404" pitchFamily="49" charset="0"/>
              </a:rPr>
              <a:t>Cnt</a:t>
            </a:r>
            <a:r>
              <a:rPr kumimoji="1" lang="en-US" altLang="en-US" sz="1800" dirty="0">
                <a:solidFill>
                  <a:srgbClr val="000000"/>
                </a:solidFill>
                <a:latin typeface="Courier New" panose="02070309020205020404" pitchFamily="49" charset="0"/>
              </a:rPr>
              <a:t> </a:t>
            </a:r>
            <a:r>
              <a:rPr kumimoji="1" lang="en-US" altLang="en-US" sz="1800" dirty="0" err="1">
                <a:solidFill>
                  <a:srgbClr val="000000"/>
                </a:solidFill>
                <a:latin typeface="Courier New" panose="02070309020205020404" pitchFamily="49" charset="0"/>
              </a:rPr>
              <a:t>Num</a:t>
            </a:r>
            <a:endParaRPr kumimoji="1" lang="en-US" altLang="en-US" sz="1800" dirty="0">
              <a:solidFill>
                <a:srgbClr val="000000"/>
              </a:solidFill>
              <a:latin typeface="Courier New" panose="02070309020205020404" pitchFamily="49" charset="0"/>
            </a:endParaRPr>
          </a:p>
          <a:p>
            <a:pPr>
              <a:buClr>
                <a:srgbClr val="00CC99"/>
              </a:buClr>
              <a:buSzPct val="70000"/>
              <a:buFont typeface="Monotype Sorts"/>
              <a:buNone/>
            </a:pPr>
            <a:r>
              <a:rPr kumimoji="1" lang="en-US" altLang="en-US" sz="1800" dirty="0">
                <a:solidFill>
                  <a:srgbClr val="000000"/>
                </a:solidFill>
                <a:latin typeface="Courier New" panose="02070309020205020404" pitchFamily="49" charset="0"/>
              </a:rPr>
              <a:t>0   192.168.0.1   Se0           11 00:03:09 1138  5000  0  6</a:t>
            </a:r>
          </a:p>
          <a:p>
            <a:pPr>
              <a:buClr>
                <a:srgbClr val="00CC99"/>
              </a:buClr>
              <a:buSzPct val="70000"/>
              <a:buFont typeface="Monotype Sorts"/>
              <a:buNone/>
            </a:pPr>
            <a:r>
              <a:rPr kumimoji="1" lang="en-US" altLang="en-US" sz="1800" dirty="0">
                <a:solidFill>
                  <a:srgbClr val="000000"/>
                </a:solidFill>
                <a:latin typeface="Courier New" panose="02070309020205020404" pitchFamily="49" charset="0"/>
              </a:rPr>
              <a:t>1   192.168.1.2   Et0           12 00:34:46    4   200  0  4</a:t>
            </a:r>
            <a:endParaRPr kumimoji="1" lang="en-US" altLang="en-US" sz="1800" dirty="0">
              <a:solidFill>
                <a:srgbClr val="000000"/>
              </a:solidFill>
            </a:endParaRPr>
          </a:p>
        </p:txBody>
      </p:sp>
      <p:sp>
        <p:nvSpPr>
          <p:cNvPr id="135172" name="Rectangle 1029"/>
          <p:cNvSpPr>
            <a:spLocks noGrp="1" noChangeArrowheads="1"/>
          </p:cNvSpPr>
          <p:nvPr>
            <p:ph type="title"/>
          </p:nvPr>
        </p:nvSpPr>
        <p:spPr/>
        <p:txBody>
          <a:bodyPr/>
          <a:lstStyle/>
          <a:p>
            <a:pPr eaLnBrk="1" hangingPunct="1"/>
            <a:r>
              <a:rPr lang="en-US" altLang="en-US" smtClean="0"/>
              <a:t>Neighbor Table</a:t>
            </a:r>
          </a:p>
        </p:txBody>
      </p:sp>
    </p:spTree>
    <p:extLst>
      <p:ext uri="{BB962C8B-B14F-4D97-AF65-F5344CB8AC3E}">
        <p14:creationId xmlns:p14="http://schemas.microsoft.com/office/powerpoint/2010/main" val="2573336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xfrm>
            <a:off x="1905000" y="1219200"/>
            <a:ext cx="8458200" cy="1981200"/>
          </a:xfrm>
          <a:ln>
            <a:solidFill>
              <a:schemeClr val="tx1"/>
            </a:solidFill>
            <a:miter lim="800000"/>
            <a:headEnd/>
            <a:tailEnd/>
          </a:ln>
        </p:spPr>
        <p:txBody>
          <a:bodyPr>
            <a:normAutofit lnSpcReduction="10000"/>
          </a:bodyPr>
          <a:lstStyle/>
          <a:p>
            <a:pPr eaLnBrk="1" hangingPunct="1">
              <a:buFont typeface="Arial" panose="020B0604020202020204" pitchFamily="34" charset="0"/>
              <a:buNone/>
            </a:pPr>
            <a:r>
              <a:rPr lang="en-US" altLang="en-US" sz="1600" b="1" dirty="0" err="1">
                <a:latin typeface="Courier New" panose="02070309020205020404" pitchFamily="49" charset="0"/>
              </a:rPr>
              <a:t>RouterC#</a:t>
            </a:r>
            <a:r>
              <a:rPr lang="en-US" altLang="en-US" sz="1600" b="1" dirty="0" err="1">
                <a:solidFill>
                  <a:srgbClr val="000099"/>
                </a:solidFill>
                <a:latin typeface="Courier New" panose="02070309020205020404" pitchFamily="49" charset="0"/>
              </a:rPr>
              <a:t>show</a:t>
            </a:r>
            <a:r>
              <a:rPr lang="en-US" altLang="en-US" sz="1600" b="1" dirty="0">
                <a:solidFill>
                  <a:srgbClr val="000099"/>
                </a:solidFill>
                <a:latin typeface="Courier New" panose="02070309020205020404" pitchFamily="49" charset="0"/>
              </a:rPr>
              <a:t> ip </a:t>
            </a:r>
            <a:r>
              <a:rPr lang="en-US" altLang="en-US" sz="1600" b="1" dirty="0" err="1">
                <a:solidFill>
                  <a:srgbClr val="000099"/>
                </a:solidFill>
                <a:latin typeface="Courier New" panose="02070309020205020404" pitchFamily="49" charset="0"/>
              </a:rPr>
              <a:t>eigrp</a:t>
            </a:r>
            <a:r>
              <a:rPr lang="en-US" altLang="en-US" sz="1600" b="1" dirty="0">
                <a:solidFill>
                  <a:srgbClr val="000099"/>
                </a:solidFill>
                <a:latin typeface="Courier New" panose="02070309020205020404" pitchFamily="49" charset="0"/>
              </a:rPr>
              <a:t> neighbors</a:t>
            </a:r>
          </a:p>
          <a:p>
            <a:pPr eaLnBrk="1" hangingPunct="1">
              <a:buFont typeface="Arial" panose="020B0604020202020204" pitchFamily="34" charset="0"/>
              <a:buNone/>
            </a:pPr>
            <a:r>
              <a:rPr lang="en-US" altLang="en-US" sz="1600" b="1" dirty="0">
                <a:latin typeface="Courier New" panose="02070309020205020404" pitchFamily="49" charset="0"/>
              </a:rPr>
              <a:t>IP-EIGRP neighbors for process 44</a:t>
            </a:r>
          </a:p>
          <a:p>
            <a:pPr eaLnBrk="1" hangingPunct="1">
              <a:buFont typeface="Arial" panose="020B0604020202020204" pitchFamily="34" charset="0"/>
              <a:buNone/>
            </a:pPr>
            <a:r>
              <a:rPr lang="en-US" altLang="en-US" sz="1600" b="1" dirty="0">
                <a:latin typeface="Courier New" panose="02070309020205020404" pitchFamily="49" charset="0"/>
              </a:rPr>
              <a:t>H   </a:t>
            </a:r>
            <a:r>
              <a:rPr lang="en-US" altLang="en-US" sz="1600" b="1" dirty="0">
                <a:solidFill>
                  <a:schemeClr val="accent2"/>
                </a:solidFill>
                <a:latin typeface="Courier New" panose="02070309020205020404" pitchFamily="49" charset="0"/>
              </a:rPr>
              <a:t>Address</a:t>
            </a:r>
            <a:r>
              <a:rPr lang="en-US" altLang="en-US" sz="1600" b="1" dirty="0">
                <a:latin typeface="Courier New" panose="02070309020205020404" pitchFamily="49" charset="0"/>
              </a:rPr>
              <a:t>       Interface   Hold Uptime   SRTT   RTO  </a:t>
            </a:r>
            <a:r>
              <a:rPr lang="en-US" altLang="en-US" sz="1600" b="1" dirty="0">
                <a:solidFill>
                  <a:srgbClr val="CC0000"/>
                </a:solidFill>
                <a:latin typeface="Courier New" panose="02070309020205020404" pitchFamily="49" charset="0"/>
              </a:rPr>
              <a:t>Q</a:t>
            </a:r>
            <a:r>
              <a:rPr lang="en-US" altLang="en-US" sz="1600" b="1" dirty="0">
                <a:latin typeface="Courier New" panose="02070309020205020404" pitchFamily="49" charset="0"/>
              </a:rPr>
              <a:t>  </a:t>
            </a:r>
            <a:r>
              <a:rPr lang="en-US" altLang="en-US" sz="1600" b="1" dirty="0" err="1">
                <a:latin typeface="Courier New" panose="02070309020205020404" pitchFamily="49" charset="0"/>
              </a:rPr>
              <a:t>Seq</a:t>
            </a:r>
            <a:endParaRPr lang="en-US" altLang="en-US" sz="1600" b="1" dirty="0">
              <a:latin typeface="Courier New" panose="02070309020205020404" pitchFamily="49" charset="0"/>
            </a:endParaRPr>
          </a:p>
          <a:p>
            <a:pPr eaLnBrk="1" hangingPunct="1">
              <a:buFont typeface="Arial" panose="020B0604020202020204" pitchFamily="34" charset="0"/>
              <a:buNone/>
            </a:pPr>
            <a:r>
              <a:rPr lang="en-US" altLang="en-US" sz="1600" b="1" dirty="0">
                <a:latin typeface="Courier New" panose="02070309020205020404" pitchFamily="49" charset="0"/>
              </a:rPr>
              <a:t>                              (sec)         (</a:t>
            </a:r>
            <a:r>
              <a:rPr lang="en-US" altLang="en-US" sz="1600" b="1" dirty="0" err="1">
                <a:latin typeface="Courier New" panose="02070309020205020404" pitchFamily="49" charset="0"/>
              </a:rPr>
              <a:t>ms</a:t>
            </a:r>
            <a:r>
              <a:rPr lang="en-US" altLang="en-US" sz="1600" b="1" dirty="0">
                <a:latin typeface="Courier New" panose="02070309020205020404" pitchFamily="49" charset="0"/>
              </a:rPr>
              <a:t>)       </a:t>
            </a:r>
            <a:r>
              <a:rPr lang="en-US" altLang="en-US" sz="1600" b="1" dirty="0" err="1">
                <a:solidFill>
                  <a:srgbClr val="CC0000"/>
                </a:solidFill>
                <a:latin typeface="Courier New" panose="02070309020205020404" pitchFamily="49" charset="0"/>
              </a:rPr>
              <a:t>Cnt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Num</a:t>
            </a:r>
            <a:endParaRPr lang="en-US" altLang="en-US" sz="1600" b="1" dirty="0">
              <a:latin typeface="Courier New" panose="02070309020205020404" pitchFamily="49" charset="0"/>
            </a:endParaRPr>
          </a:p>
          <a:p>
            <a:pPr eaLnBrk="1" hangingPunct="1">
              <a:buFont typeface="Arial" panose="020B0604020202020204" pitchFamily="34" charset="0"/>
              <a:buNone/>
            </a:pPr>
            <a:r>
              <a:rPr lang="en-US" altLang="en-US" sz="1600" b="1" dirty="0">
                <a:latin typeface="Courier New" panose="02070309020205020404" pitchFamily="49" charset="0"/>
              </a:rPr>
              <a:t>0   </a:t>
            </a:r>
            <a:r>
              <a:rPr lang="en-US" altLang="en-US" sz="1600" b="1" dirty="0">
                <a:solidFill>
                  <a:schemeClr val="accent2"/>
                </a:solidFill>
                <a:latin typeface="Courier New" panose="02070309020205020404" pitchFamily="49" charset="0"/>
              </a:rPr>
              <a:t>192.168.0.1</a:t>
            </a:r>
            <a:r>
              <a:rPr lang="en-US" altLang="en-US" sz="1600" b="1" dirty="0">
                <a:latin typeface="Courier New" panose="02070309020205020404" pitchFamily="49" charset="0"/>
              </a:rPr>
              <a:t>   Se0           11 00:03:09 1138  5000  </a:t>
            </a:r>
            <a:r>
              <a:rPr lang="en-US" altLang="en-US" sz="1600" b="1" dirty="0">
                <a:solidFill>
                  <a:srgbClr val="CC0000"/>
                </a:solidFill>
                <a:latin typeface="Courier New" panose="02070309020205020404" pitchFamily="49" charset="0"/>
              </a:rPr>
              <a:t>0</a:t>
            </a:r>
            <a:r>
              <a:rPr lang="en-US" altLang="en-US" sz="1600" b="1" dirty="0">
                <a:latin typeface="Courier New" panose="02070309020205020404" pitchFamily="49" charset="0"/>
              </a:rPr>
              <a:t>  6</a:t>
            </a:r>
          </a:p>
          <a:p>
            <a:pPr eaLnBrk="1" hangingPunct="1">
              <a:buFont typeface="Arial" panose="020B0604020202020204" pitchFamily="34" charset="0"/>
              <a:buNone/>
            </a:pPr>
            <a:r>
              <a:rPr lang="en-US" altLang="en-US" sz="1600" b="1" dirty="0">
                <a:latin typeface="Courier New" panose="02070309020205020404" pitchFamily="49" charset="0"/>
              </a:rPr>
              <a:t>1   </a:t>
            </a:r>
            <a:r>
              <a:rPr lang="en-US" altLang="en-US" sz="1600" b="1" dirty="0">
                <a:solidFill>
                  <a:schemeClr val="accent2"/>
                </a:solidFill>
                <a:latin typeface="Courier New" panose="02070309020205020404" pitchFamily="49" charset="0"/>
              </a:rPr>
              <a:t>192.168.1.2</a:t>
            </a:r>
            <a:r>
              <a:rPr lang="en-US" altLang="en-US" sz="1600" b="1" dirty="0">
                <a:latin typeface="Courier New" panose="02070309020205020404" pitchFamily="49" charset="0"/>
              </a:rPr>
              <a:t>   Et0           12 00:34:46    4   200  </a:t>
            </a:r>
            <a:r>
              <a:rPr lang="en-US" altLang="en-US" sz="1600" b="1" dirty="0">
                <a:solidFill>
                  <a:srgbClr val="CC0000"/>
                </a:solidFill>
                <a:latin typeface="Courier New" panose="02070309020205020404" pitchFamily="49" charset="0"/>
              </a:rPr>
              <a:t>0</a:t>
            </a:r>
            <a:r>
              <a:rPr lang="en-US" altLang="en-US" sz="1600" b="1" dirty="0">
                <a:latin typeface="Courier New" panose="02070309020205020404" pitchFamily="49" charset="0"/>
              </a:rPr>
              <a:t>  4</a:t>
            </a:r>
            <a:endParaRPr lang="en-US" altLang="en-US" sz="1600" b="1" i="1" dirty="0">
              <a:solidFill>
                <a:schemeClr val="accent2"/>
              </a:solidFill>
              <a:cs typeface="Times New Roman" panose="02020603050405020304" pitchFamily="18" charset="0"/>
            </a:endParaRPr>
          </a:p>
        </p:txBody>
      </p:sp>
      <p:sp>
        <p:nvSpPr>
          <p:cNvPr id="136195" name="Rectangle 4"/>
          <p:cNvSpPr>
            <a:spLocks noChangeArrowheads="1"/>
          </p:cNvSpPr>
          <p:nvPr/>
        </p:nvSpPr>
        <p:spPr bwMode="auto">
          <a:xfrm>
            <a:off x="1752600" y="3505200"/>
            <a:ext cx="8534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r>
              <a:rPr lang="en-US" altLang="en-US" sz="2000" i="1">
                <a:solidFill>
                  <a:srgbClr val="3333CC"/>
                </a:solidFill>
                <a:cs typeface="Times New Roman" panose="02020603050405020304" pitchFamily="18" charset="0"/>
              </a:rPr>
              <a:t>Neighbor address</a:t>
            </a:r>
            <a:r>
              <a:rPr lang="en-US" altLang="en-US" sz="2000" i="1">
                <a:solidFill>
                  <a:srgbClr val="000000"/>
                </a:solidFill>
                <a:cs typeface="Times New Roman" panose="02020603050405020304" pitchFamily="18" charset="0"/>
              </a:rPr>
              <a:t> </a:t>
            </a:r>
            <a:r>
              <a:rPr lang="en-US" altLang="en-US" sz="2000">
                <a:solidFill>
                  <a:srgbClr val="000000"/>
                </a:solidFill>
                <a:cs typeface="Times New Roman" panose="02020603050405020304" pitchFamily="18" charset="0"/>
              </a:rPr>
              <a:t>The network-layer address of the neighbor router(s).</a:t>
            </a:r>
          </a:p>
          <a:p>
            <a:pPr eaLnBrk="1" hangingPunct="1"/>
            <a:r>
              <a:rPr lang="en-US" altLang="en-US" sz="2000" i="1">
                <a:solidFill>
                  <a:srgbClr val="CC0000"/>
                </a:solidFill>
                <a:cs typeface="Times New Roman" panose="02020603050405020304" pitchFamily="18" charset="0"/>
              </a:rPr>
              <a:t>Queue count</a:t>
            </a:r>
            <a:r>
              <a:rPr lang="en-US" altLang="en-US" sz="2000" i="1">
                <a:solidFill>
                  <a:srgbClr val="000000"/>
                </a:solidFill>
                <a:cs typeface="Times New Roman" panose="02020603050405020304" pitchFamily="18" charset="0"/>
              </a:rPr>
              <a:t> </a:t>
            </a:r>
            <a:r>
              <a:rPr lang="en-US" altLang="en-US" sz="2000">
                <a:solidFill>
                  <a:srgbClr val="000000"/>
                </a:solidFill>
                <a:cs typeface="Times New Roman" panose="02020603050405020304" pitchFamily="18" charset="0"/>
              </a:rPr>
              <a:t>The number of packets waiting in queue to be sent. If this value is constantly higher than zero, then there may be a congestion problem at the router. A zero means that there are no EIGRP packets in the queue.</a:t>
            </a:r>
            <a:endParaRPr lang="en-US" altLang="en-US">
              <a:solidFill>
                <a:srgbClr val="000000"/>
              </a:solidFill>
            </a:endParaRPr>
          </a:p>
        </p:txBody>
      </p:sp>
      <p:sp>
        <p:nvSpPr>
          <p:cNvPr id="136196" name="Rectangle 5"/>
          <p:cNvSpPr>
            <a:spLocks noGrp="1" noChangeArrowheads="1"/>
          </p:cNvSpPr>
          <p:nvPr>
            <p:ph type="title"/>
          </p:nvPr>
        </p:nvSpPr>
        <p:spPr/>
        <p:txBody>
          <a:bodyPr/>
          <a:lstStyle/>
          <a:p>
            <a:pPr eaLnBrk="1" hangingPunct="1"/>
            <a:r>
              <a:rPr lang="en-US" altLang="en-US" smtClean="0"/>
              <a:t>Neighbor Table</a:t>
            </a:r>
          </a:p>
        </p:txBody>
      </p:sp>
    </p:spTree>
    <p:extLst>
      <p:ext uri="{BB962C8B-B14F-4D97-AF65-F5344CB8AC3E}">
        <p14:creationId xmlns:p14="http://schemas.microsoft.com/office/powerpoint/2010/main" val="40724820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27"/>
          <p:cNvSpPr>
            <a:spLocks noGrp="1" noChangeArrowheads="1"/>
          </p:cNvSpPr>
          <p:nvPr>
            <p:ph type="body" idx="1"/>
          </p:nvPr>
        </p:nvSpPr>
        <p:spPr>
          <a:xfrm>
            <a:off x="1752600" y="1219200"/>
            <a:ext cx="8305800" cy="1828800"/>
          </a:xfrm>
          <a:ln>
            <a:solidFill>
              <a:schemeClr val="tx1"/>
            </a:solidFill>
            <a:miter lim="800000"/>
            <a:headEnd/>
            <a:tailEnd/>
          </a:ln>
        </p:spPr>
        <p:txBody>
          <a:bodyPr>
            <a:normAutofit fontScale="92500" lnSpcReduction="10000"/>
          </a:bodyPr>
          <a:lstStyle/>
          <a:p>
            <a:pPr marL="339725" indent="0">
              <a:buNone/>
            </a:pPr>
            <a:r>
              <a:rPr lang="en-US" altLang="en-US" sz="1600" b="1" dirty="0" err="1">
                <a:latin typeface="Courier New" panose="02070309020205020404" pitchFamily="49" charset="0"/>
              </a:rPr>
              <a:t>RouterC#</a:t>
            </a:r>
            <a:r>
              <a:rPr lang="en-US" altLang="en-US" sz="1600" b="1" dirty="0" err="1">
                <a:solidFill>
                  <a:srgbClr val="000099"/>
                </a:solidFill>
                <a:latin typeface="Courier New" panose="02070309020205020404" pitchFamily="49" charset="0"/>
              </a:rPr>
              <a:t>show</a:t>
            </a:r>
            <a:r>
              <a:rPr lang="en-US" altLang="en-US" sz="1600" b="1" dirty="0">
                <a:solidFill>
                  <a:srgbClr val="000099"/>
                </a:solidFill>
                <a:latin typeface="Courier New" panose="02070309020205020404" pitchFamily="49" charset="0"/>
              </a:rPr>
              <a:t> ip </a:t>
            </a:r>
            <a:r>
              <a:rPr lang="en-US" altLang="en-US" sz="1600" b="1" dirty="0" err="1">
                <a:solidFill>
                  <a:srgbClr val="000099"/>
                </a:solidFill>
                <a:latin typeface="Courier New" panose="02070309020205020404" pitchFamily="49" charset="0"/>
              </a:rPr>
              <a:t>eigrp</a:t>
            </a:r>
            <a:r>
              <a:rPr lang="en-US" altLang="en-US" sz="1600" b="1" dirty="0">
                <a:solidFill>
                  <a:srgbClr val="000099"/>
                </a:solidFill>
                <a:latin typeface="Courier New" panose="02070309020205020404" pitchFamily="49" charset="0"/>
              </a:rPr>
              <a:t> neighbors</a:t>
            </a:r>
          </a:p>
          <a:p>
            <a:pPr marL="339725" indent="0">
              <a:buNone/>
            </a:pPr>
            <a:r>
              <a:rPr lang="en-US" altLang="en-US" sz="1600" b="1" dirty="0">
                <a:latin typeface="Courier New" panose="02070309020205020404" pitchFamily="49" charset="0"/>
              </a:rPr>
              <a:t>IP-EIGRP neighbors for process 44</a:t>
            </a:r>
          </a:p>
          <a:p>
            <a:pPr marL="339725" indent="0">
              <a:buNone/>
            </a:pPr>
            <a:r>
              <a:rPr lang="en-US" altLang="en-US" sz="1600" b="1" dirty="0">
                <a:latin typeface="Courier New" panose="02070309020205020404" pitchFamily="49" charset="0"/>
              </a:rPr>
              <a:t>H   Address       Interface   </a:t>
            </a:r>
            <a:r>
              <a:rPr lang="en-US" altLang="en-US" sz="1600" b="1" dirty="0">
                <a:solidFill>
                  <a:srgbClr val="CC0000"/>
                </a:solidFill>
                <a:latin typeface="Courier New" panose="02070309020205020404" pitchFamily="49" charset="0"/>
              </a:rPr>
              <a:t>Hold</a:t>
            </a:r>
            <a:r>
              <a:rPr lang="en-US" altLang="en-US" sz="1600" b="1" dirty="0">
                <a:latin typeface="Courier New" panose="02070309020205020404" pitchFamily="49" charset="0"/>
              </a:rPr>
              <a:t> Uptime   </a:t>
            </a:r>
            <a:r>
              <a:rPr lang="en-US" altLang="en-US" sz="1600" b="1" dirty="0">
                <a:solidFill>
                  <a:schemeClr val="accent2"/>
                </a:solidFill>
                <a:latin typeface="Courier New" panose="02070309020205020404" pitchFamily="49" charset="0"/>
              </a:rPr>
              <a:t>SRTT</a:t>
            </a:r>
            <a:r>
              <a:rPr lang="en-US" altLang="en-US" sz="1600" b="1" dirty="0">
                <a:latin typeface="Courier New" panose="02070309020205020404" pitchFamily="49" charset="0"/>
              </a:rPr>
              <a:t>   RTO  Q  </a:t>
            </a:r>
            <a:r>
              <a:rPr lang="en-US" altLang="en-US" sz="1600" b="1" dirty="0" err="1">
                <a:latin typeface="Courier New" panose="02070309020205020404" pitchFamily="49" charset="0"/>
              </a:rPr>
              <a:t>Seq</a:t>
            </a:r>
            <a:endParaRPr lang="en-US" altLang="en-US" sz="1600" b="1" dirty="0">
              <a:latin typeface="Courier New" panose="02070309020205020404" pitchFamily="49" charset="0"/>
            </a:endParaRPr>
          </a:p>
          <a:p>
            <a:pPr marL="339725" indent="0">
              <a:buNone/>
            </a:pPr>
            <a:r>
              <a:rPr lang="en-US" altLang="en-US" sz="1600" b="1" dirty="0">
                <a:latin typeface="Courier New" panose="02070309020205020404" pitchFamily="49" charset="0"/>
              </a:rPr>
              <a:t>                              </a:t>
            </a:r>
            <a:r>
              <a:rPr lang="en-US" altLang="en-US" sz="1600" b="1" dirty="0">
                <a:solidFill>
                  <a:srgbClr val="CC0000"/>
                </a:solidFill>
                <a:latin typeface="Courier New" panose="02070309020205020404" pitchFamily="49" charset="0"/>
              </a:rPr>
              <a:t>(sec)</a:t>
            </a:r>
            <a:r>
              <a:rPr lang="en-US" altLang="en-US" sz="1600" b="1" dirty="0">
                <a:latin typeface="Courier New" panose="02070309020205020404" pitchFamily="49" charset="0"/>
              </a:rPr>
              <a:t>         </a:t>
            </a:r>
            <a:r>
              <a:rPr lang="en-US" altLang="en-US" sz="1600" b="1" dirty="0">
                <a:solidFill>
                  <a:schemeClr val="accent2"/>
                </a:solidFill>
                <a:latin typeface="Courier New" panose="02070309020205020404" pitchFamily="49" charset="0"/>
              </a:rPr>
              <a:t>(</a:t>
            </a:r>
            <a:r>
              <a:rPr lang="en-US" altLang="en-US" sz="1600" b="1" dirty="0" err="1">
                <a:solidFill>
                  <a:schemeClr val="accent2"/>
                </a:solidFill>
                <a:latin typeface="Courier New" panose="02070309020205020404" pitchFamily="49" charset="0"/>
              </a:rPr>
              <a:t>ms</a:t>
            </a:r>
            <a:r>
              <a:rPr lang="en-US" altLang="en-US" sz="1600" b="1" dirty="0">
                <a:solidFill>
                  <a:schemeClr val="accent2"/>
                </a:solidFill>
                <a:latin typeface="Courier New" panose="02070309020205020404" pitchFamily="49" charset="0"/>
              </a:rPr>
              <a:t>)</a:t>
            </a:r>
            <a:r>
              <a:rPr lang="en-US" altLang="en-US" sz="1600" b="1" dirty="0">
                <a:latin typeface="Courier New" panose="02070309020205020404" pitchFamily="49" charset="0"/>
              </a:rPr>
              <a:t>       </a:t>
            </a:r>
            <a:r>
              <a:rPr lang="en-US" altLang="en-US" sz="1600" b="1" dirty="0" err="1">
                <a:latin typeface="Courier New" panose="02070309020205020404" pitchFamily="49" charset="0"/>
              </a:rPr>
              <a:t>Cnt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Num</a:t>
            </a:r>
            <a:endParaRPr lang="en-US" altLang="en-US" sz="1600" b="1" dirty="0">
              <a:latin typeface="Courier New" panose="02070309020205020404" pitchFamily="49" charset="0"/>
            </a:endParaRPr>
          </a:p>
          <a:p>
            <a:pPr marL="339725" indent="0">
              <a:buNone/>
            </a:pPr>
            <a:r>
              <a:rPr lang="en-US" altLang="en-US" sz="1600" b="1" dirty="0">
                <a:latin typeface="Courier New" panose="02070309020205020404" pitchFamily="49" charset="0"/>
              </a:rPr>
              <a:t>0   192.168.0.1   Se0           </a:t>
            </a:r>
            <a:r>
              <a:rPr lang="en-US" altLang="en-US" sz="1600" b="1" dirty="0">
                <a:solidFill>
                  <a:srgbClr val="CC0000"/>
                </a:solidFill>
                <a:latin typeface="Courier New" panose="02070309020205020404" pitchFamily="49" charset="0"/>
              </a:rPr>
              <a:t>11</a:t>
            </a:r>
            <a:r>
              <a:rPr lang="en-US" altLang="en-US" sz="1600" b="1" dirty="0">
                <a:latin typeface="Courier New" panose="02070309020205020404" pitchFamily="49" charset="0"/>
              </a:rPr>
              <a:t> 00:03:09 </a:t>
            </a:r>
            <a:r>
              <a:rPr lang="en-US" altLang="en-US" sz="1600" b="1" dirty="0">
                <a:solidFill>
                  <a:schemeClr val="accent2"/>
                </a:solidFill>
                <a:latin typeface="Courier New" panose="02070309020205020404" pitchFamily="49" charset="0"/>
              </a:rPr>
              <a:t>1138</a:t>
            </a:r>
            <a:r>
              <a:rPr lang="en-US" altLang="en-US" sz="1600" b="1" dirty="0">
                <a:latin typeface="Courier New" panose="02070309020205020404" pitchFamily="49" charset="0"/>
              </a:rPr>
              <a:t>  5000  0  6</a:t>
            </a:r>
          </a:p>
          <a:p>
            <a:pPr marL="339725" indent="0">
              <a:buNone/>
            </a:pPr>
            <a:r>
              <a:rPr lang="en-US" altLang="en-US" sz="1600" b="1" dirty="0">
                <a:latin typeface="Courier New" panose="02070309020205020404" pitchFamily="49" charset="0"/>
              </a:rPr>
              <a:t>1   192.168.1.2   Et0           </a:t>
            </a:r>
            <a:r>
              <a:rPr lang="en-US" altLang="en-US" sz="1600" b="1" dirty="0">
                <a:solidFill>
                  <a:srgbClr val="CC0000"/>
                </a:solidFill>
                <a:latin typeface="Courier New" panose="02070309020205020404" pitchFamily="49" charset="0"/>
              </a:rPr>
              <a:t>12</a:t>
            </a:r>
            <a:r>
              <a:rPr lang="en-US" altLang="en-US" sz="1600" b="1" dirty="0">
                <a:latin typeface="Courier New" panose="02070309020205020404" pitchFamily="49" charset="0"/>
              </a:rPr>
              <a:t> 00:34:46    </a:t>
            </a:r>
            <a:r>
              <a:rPr lang="en-US" altLang="en-US" sz="1600" b="1" dirty="0">
                <a:solidFill>
                  <a:schemeClr val="accent2"/>
                </a:solidFill>
                <a:latin typeface="Courier New" panose="02070309020205020404" pitchFamily="49" charset="0"/>
              </a:rPr>
              <a:t>4</a:t>
            </a:r>
            <a:r>
              <a:rPr lang="en-US" altLang="en-US" sz="1600" b="1" dirty="0">
                <a:latin typeface="Courier New" panose="02070309020205020404" pitchFamily="49" charset="0"/>
              </a:rPr>
              <a:t>   200  0  4</a:t>
            </a:r>
            <a:endParaRPr lang="en-US" altLang="en-US" sz="1600" b="1" dirty="0"/>
          </a:p>
        </p:txBody>
      </p:sp>
      <p:sp>
        <p:nvSpPr>
          <p:cNvPr id="137219" name="Rectangle 1028"/>
          <p:cNvSpPr>
            <a:spLocks noChangeArrowheads="1"/>
          </p:cNvSpPr>
          <p:nvPr/>
        </p:nvSpPr>
        <p:spPr bwMode="auto">
          <a:xfrm>
            <a:off x="1828800" y="3429000"/>
            <a:ext cx="8534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lnSpc>
                <a:spcPct val="90000"/>
              </a:lnSpc>
            </a:pPr>
            <a:r>
              <a:rPr lang="en-US" altLang="en-US" sz="2000" i="1">
                <a:solidFill>
                  <a:srgbClr val="3333CC"/>
                </a:solidFill>
                <a:cs typeface="Times New Roman" panose="02020603050405020304" pitchFamily="18" charset="0"/>
              </a:rPr>
              <a:t>Smooth Round Trip Timer (SRTT)</a:t>
            </a:r>
            <a:r>
              <a:rPr lang="en-US" altLang="en-US" sz="2000" i="1">
                <a:solidFill>
                  <a:srgbClr val="000000"/>
                </a:solidFill>
                <a:cs typeface="Times New Roman" panose="02020603050405020304" pitchFamily="18" charset="0"/>
              </a:rPr>
              <a:t>   </a:t>
            </a:r>
            <a:r>
              <a:rPr lang="en-US" altLang="en-US" sz="2000">
                <a:solidFill>
                  <a:srgbClr val="000000"/>
                </a:solidFill>
                <a:cs typeface="Times New Roman" panose="02020603050405020304" pitchFamily="18" charset="0"/>
              </a:rPr>
              <a:t>The average time it takes to send and receive packets from a neighbor. </a:t>
            </a:r>
          </a:p>
          <a:p>
            <a:pPr lvl="1" eaLnBrk="1" hangingPunct="1">
              <a:lnSpc>
                <a:spcPct val="90000"/>
              </a:lnSpc>
              <a:buSzPct val="125000"/>
              <a:buFont typeface="Arial" panose="020B0604020202020204" pitchFamily="34" charset="0"/>
              <a:buChar char="•"/>
            </a:pPr>
            <a:r>
              <a:rPr lang="en-US" altLang="en-US" sz="2000">
                <a:solidFill>
                  <a:srgbClr val="000000"/>
                </a:solidFill>
                <a:cs typeface="Times New Roman" panose="02020603050405020304" pitchFamily="18" charset="0"/>
              </a:rPr>
              <a:t>This timer is used to determine the retransmit interval (RTO)</a:t>
            </a:r>
          </a:p>
          <a:p>
            <a:pPr eaLnBrk="1" hangingPunct="1">
              <a:lnSpc>
                <a:spcPct val="90000"/>
              </a:lnSpc>
            </a:pPr>
            <a:endParaRPr lang="en-US" altLang="en-US" sz="2000" i="1">
              <a:solidFill>
                <a:srgbClr val="CC0000"/>
              </a:solidFill>
              <a:cs typeface="Times New Roman" panose="02020603050405020304" pitchFamily="18" charset="0"/>
            </a:endParaRPr>
          </a:p>
          <a:p>
            <a:pPr eaLnBrk="1" hangingPunct="1">
              <a:lnSpc>
                <a:spcPct val="90000"/>
              </a:lnSpc>
            </a:pPr>
            <a:r>
              <a:rPr lang="en-US" altLang="en-US" sz="2000" i="1">
                <a:solidFill>
                  <a:srgbClr val="CC0000"/>
                </a:solidFill>
                <a:cs typeface="Times New Roman" panose="02020603050405020304" pitchFamily="18" charset="0"/>
              </a:rPr>
              <a:t>Hold Time</a:t>
            </a:r>
            <a:r>
              <a:rPr lang="en-US" altLang="en-US" sz="2000" i="1">
                <a:solidFill>
                  <a:srgbClr val="000000"/>
                </a:solidFill>
                <a:cs typeface="Times New Roman" panose="02020603050405020304" pitchFamily="18" charset="0"/>
              </a:rPr>
              <a:t>   </a:t>
            </a:r>
            <a:r>
              <a:rPr lang="en-US" altLang="en-US" sz="2000">
                <a:solidFill>
                  <a:srgbClr val="000000"/>
                </a:solidFill>
                <a:cs typeface="Times New Roman" panose="02020603050405020304" pitchFamily="18" charset="0"/>
              </a:rPr>
              <a:t>The interval to wait without receiving anything from a neighbor before considering the link unavailable. </a:t>
            </a:r>
          </a:p>
          <a:p>
            <a:pPr lvl="1" eaLnBrk="1" hangingPunct="1">
              <a:lnSpc>
                <a:spcPct val="90000"/>
              </a:lnSpc>
              <a:buSzPct val="125000"/>
              <a:buFont typeface="Arial" panose="020B0604020202020204" pitchFamily="34" charset="0"/>
              <a:buChar char="•"/>
            </a:pPr>
            <a:r>
              <a:rPr lang="en-US" altLang="en-US" sz="2000">
                <a:solidFill>
                  <a:srgbClr val="000000"/>
                </a:solidFill>
                <a:cs typeface="Times New Roman" panose="02020603050405020304" pitchFamily="18" charset="0"/>
              </a:rPr>
              <a:t>Originally, the expected packet was a hello packet, but in current Cisco IOS software releases, any EIGRP packets received after the first hello will reset the timer.</a:t>
            </a:r>
            <a:r>
              <a:rPr lang="en-US" altLang="en-US" sz="2000">
                <a:solidFill>
                  <a:srgbClr val="000000"/>
                </a:solidFill>
              </a:rPr>
              <a:t> </a:t>
            </a:r>
          </a:p>
        </p:txBody>
      </p:sp>
      <p:sp>
        <p:nvSpPr>
          <p:cNvPr id="137220" name="Rectangle 1029"/>
          <p:cNvSpPr>
            <a:spLocks noGrp="1" noChangeArrowheads="1"/>
          </p:cNvSpPr>
          <p:nvPr>
            <p:ph type="title"/>
          </p:nvPr>
        </p:nvSpPr>
        <p:spPr/>
        <p:txBody>
          <a:bodyPr/>
          <a:lstStyle/>
          <a:p>
            <a:pPr eaLnBrk="1" hangingPunct="1"/>
            <a:r>
              <a:rPr lang="en-US" altLang="en-US" smtClean="0"/>
              <a:t>Neighbor Table</a:t>
            </a:r>
          </a:p>
        </p:txBody>
      </p:sp>
    </p:spTree>
    <p:extLst>
      <p:ext uri="{BB962C8B-B14F-4D97-AF65-F5344CB8AC3E}">
        <p14:creationId xmlns:p14="http://schemas.microsoft.com/office/powerpoint/2010/main" val="25729499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body" idx="1"/>
          </p:nvPr>
        </p:nvSpPr>
        <p:spPr>
          <a:xfrm>
            <a:off x="1905000" y="1143000"/>
            <a:ext cx="8458200" cy="2971800"/>
          </a:xfrm>
        </p:spPr>
        <p:txBody>
          <a:bodyPr/>
          <a:lstStyle/>
          <a:p>
            <a:pPr eaLnBrk="1" hangingPunct="1"/>
            <a:r>
              <a:rPr lang="en-US" altLang="en-US" sz="1800">
                <a:cs typeface="Times New Roman" panose="02020603050405020304" pitchFamily="18" charset="0"/>
              </a:rPr>
              <a:t>EIGRP uses its </a:t>
            </a:r>
            <a:r>
              <a:rPr lang="en-US" altLang="en-US" sz="1800" b="1">
                <a:cs typeface="Times New Roman" panose="02020603050405020304" pitchFamily="18" charset="0"/>
              </a:rPr>
              <a:t>topology table</a:t>
            </a:r>
            <a:r>
              <a:rPr lang="en-US" altLang="en-US" sz="1800">
                <a:cs typeface="Times New Roman" panose="02020603050405020304" pitchFamily="18" charset="0"/>
              </a:rPr>
              <a:t> to store all the information it needs to calculate a set of distances and vectors to all reachable destinations.</a:t>
            </a:r>
            <a:endParaRPr lang="en-US" altLang="en-US" sz="1800">
              <a:solidFill>
                <a:schemeClr val="accent2"/>
              </a:solidFill>
              <a:cs typeface="Times New Roman" panose="02020603050405020304" pitchFamily="18" charset="0"/>
            </a:endParaRPr>
          </a:p>
        </p:txBody>
      </p:sp>
      <p:sp>
        <p:nvSpPr>
          <p:cNvPr id="138243" name="Rectangle 4"/>
          <p:cNvSpPr>
            <a:spLocks noChangeArrowheads="1"/>
          </p:cNvSpPr>
          <p:nvPr/>
        </p:nvSpPr>
        <p:spPr bwMode="auto">
          <a:xfrm>
            <a:off x="2247900" y="2438400"/>
            <a:ext cx="7772400" cy="2743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lvl1pPr marL="342900" indent="-34290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a:buClr>
                <a:srgbClr val="00CC99"/>
              </a:buClr>
              <a:buSzPct val="70000"/>
              <a:buFont typeface="Monotype Sorts"/>
              <a:buNone/>
            </a:pPr>
            <a:r>
              <a:rPr kumimoji="1" lang="en-US" altLang="en-US" sz="1600" dirty="0" err="1">
                <a:solidFill>
                  <a:srgbClr val="000000"/>
                </a:solidFill>
                <a:latin typeface="Courier New" panose="02070309020205020404" pitchFamily="49" charset="0"/>
              </a:rPr>
              <a:t>RouterB#show</a:t>
            </a:r>
            <a:r>
              <a:rPr kumimoji="1" lang="en-US" altLang="en-US" sz="1600" dirty="0">
                <a:solidFill>
                  <a:srgbClr val="000000"/>
                </a:solidFill>
                <a:latin typeface="Courier New" panose="02070309020205020404" pitchFamily="49" charset="0"/>
              </a:rPr>
              <a:t> ip </a:t>
            </a:r>
            <a:r>
              <a:rPr kumimoji="1" lang="en-US" altLang="en-US" sz="1600" dirty="0" err="1">
                <a:solidFill>
                  <a:srgbClr val="000000"/>
                </a:solidFill>
                <a:latin typeface="Courier New" panose="02070309020205020404" pitchFamily="49" charset="0"/>
              </a:rPr>
              <a:t>eigrp</a:t>
            </a:r>
            <a:r>
              <a:rPr kumimoji="1" lang="en-US" altLang="en-US" sz="1600" dirty="0">
                <a:solidFill>
                  <a:srgbClr val="000000"/>
                </a:solidFill>
                <a:latin typeface="Courier New" panose="02070309020205020404" pitchFamily="49" charset="0"/>
              </a:rPr>
              <a:t> topology</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rPr>
              <a:t>IP-EIGRP Topology Table for process 44</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rPr>
              <a:t>Codes: P - Passive, A - Active, U - Update, Q - Query, R - Reply, r - Reply status</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rPr>
              <a:t>P 206.202.17.0/24, 1 successors, FD is 2195456</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rPr>
              <a:t>         via 206.202.16.1 (2195456/2169856), Ethernet0</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rPr>
              <a:t>P 206.202.18.0/24, 2 successors, FD is 2198016</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rPr>
              <a:t>         via 192.168.0.2 (2198016/284160), Serial0</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rPr>
              <a:t>         via 206.202.16.1 (2198016/2172416), Ethernet0</a:t>
            </a:r>
          </a:p>
        </p:txBody>
      </p:sp>
      <p:sp>
        <p:nvSpPr>
          <p:cNvPr id="138244" name="Line 6"/>
          <p:cNvSpPr>
            <a:spLocks noChangeShapeType="1"/>
          </p:cNvSpPr>
          <p:nvPr/>
        </p:nvSpPr>
        <p:spPr bwMode="auto">
          <a:xfrm>
            <a:off x="3657600" y="4419600"/>
            <a:ext cx="27432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245" name="Rectangle 7"/>
          <p:cNvSpPr>
            <a:spLocks noGrp="1" noChangeArrowheads="1"/>
          </p:cNvSpPr>
          <p:nvPr>
            <p:ph type="title"/>
          </p:nvPr>
        </p:nvSpPr>
        <p:spPr/>
        <p:txBody>
          <a:bodyPr/>
          <a:lstStyle/>
          <a:p>
            <a:pPr eaLnBrk="1" hangingPunct="1"/>
            <a:r>
              <a:rPr lang="en-US" altLang="en-US" smtClean="0"/>
              <a:t>Topology Table</a:t>
            </a:r>
          </a:p>
        </p:txBody>
      </p:sp>
    </p:spTree>
    <p:extLst>
      <p:ext uri="{BB962C8B-B14F-4D97-AF65-F5344CB8AC3E}">
        <p14:creationId xmlns:p14="http://schemas.microsoft.com/office/powerpoint/2010/main" val="295947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ChangeArrowheads="1"/>
          </p:cNvSpPr>
          <p:nvPr/>
        </p:nvSpPr>
        <p:spPr bwMode="auto">
          <a:xfrm>
            <a:off x="832337" y="609601"/>
            <a:ext cx="10761785" cy="337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buFont typeface="Arial" panose="020B0604020202020204" pitchFamily="34" charset="0"/>
              <a:buChar char="•"/>
            </a:pPr>
            <a:r>
              <a:rPr lang="en-US" altLang="en-US" b="0" dirty="0"/>
              <a:t>If there are </a:t>
            </a:r>
            <a:r>
              <a:rPr lang="en-US" altLang="en-US" b="0" dirty="0">
                <a:solidFill>
                  <a:srgbClr val="FF0000"/>
                </a:solidFill>
              </a:rPr>
              <a:t>no route entries matching </a:t>
            </a:r>
            <a:r>
              <a:rPr lang="en-US" altLang="en-US" b="0" dirty="0"/>
              <a:t>the one received then the route </a:t>
            </a:r>
            <a:r>
              <a:rPr lang="en-US" altLang="en-US" b="0" dirty="0">
                <a:solidFill>
                  <a:srgbClr val="FF0000"/>
                </a:solidFill>
              </a:rPr>
              <a:t>entry is added to the routing table automatically</a:t>
            </a:r>
            <a:r>
              <a:rPr lang="en-US" altLang="en-US" b="0" dirty="0"/>
              <a:t>, along with the information about the router from which it received the routing table.</a:t>
            </a:r>
          </a:p>
          <a:p>
            <a:pPr>
              <a:buFont typeface="Arial" panose="020B0604020202020204" pitchFamily="34" charset="0"/>
              <a:buChar char="•"/>
            </a:pPr>
            <a:endParaRPr lang="en-US" altLang="en-US" b="0" dirty="0"/>
          </a:p>
          <a:p>
            <a:pPr>
              <a:buFont typeface="Arial" panose="020B0604020202020204" pitchFamily="34" charset="0"/>
              <a:buChar char="•"/>
            </a:pPr>
            <a:r>
              <a:rPr lang="en-US" altLang="en-US" b="0" dirty="0"/>
              <a:t>If there are </a:t>
            </a:r>
            <a:r>
              <a:rPr lang="en-US" altLang="en-US" b="0" dirty="0">
                <a:solidFill>
                  <a:srgbClr val="FF0000"/>
                </a:solidFill>
              </a:rPr>
              <a:t>matching entries but the hop count metric is lower </a:t>
            </a:r>
            <a:r>
              <a:rPr lang="en-US" altLang="en-US" b="0" dirty="0"/>
              <a:t>than the one already in its routing table, then the routing table is </a:t>
            </a:r>
            <a:r>
              <a:rPr lang="en-US" altLang="en-US" b="0" dirty="0">
                <a:solidFill>
                  <a:srgbClr val="FF0000"/>
                </a:solidFill>
              </a:rPr>
              <a:t>updated with the new route.</a:t>
            </a:r>
          </a:p>
          <a:p>
            <a:pPr>
              <a:buFont typeface="Arial" panose="020B0604020202020204" pitchFamily="34" charset="0"/>
              <a:buChar char="•"/>
            </a:pPr>
            <a:endParaRPr lang="en-US" altLang="en-US" b="0" dirty="0">
              <a:solidFill>
                <a:srgbClr val="FF0000"/>
              </a:solidFill>
            </a:endParaRPr>
          </a:p>
          <a:p>
            <a:pPr>
              <a:buFont typeface="Arial" panose="020B0604020202020204" pitchFamily="34" charset="0"/>
              <a:buChar char="•"/>
            </a:pPr>
            <a:r>
              <a:rPr lang="en-US" altLang="en-US" b="0" dirty="0"/>
              <a:t>If there are matching entries but the hop count </a:t>
            </a:r>
            <a:r>
              <a:rPr lang="en-US" altLang="en-US" b="0" dirty="0">
                <a:solidFill>
                  <a:srgbClr val="FF0000"/>
                </a:solidFill>
              </a:rPr>
              <a:t>metric is higher</a:t>
            </a:r>
            <a:r>
              <a:rPr lang="en-US" altLang="en-US" b="0" dirty="0"/>
              <a:t> than the one already in its routing table, then the routing entry is </a:t>
            </a:r>
            <a:r>
              <a:rPr lang="en-US" altLang="en-US" b="0" dirty="0">
                <a:solidFill>
                  <a:srgbClr val="FF0000"/>
                </a:solidFill>
              </a:rPr>
              <a:t>updated with hop count of 16 (infinite hop)</a:t>
            </a:r>
            <a:r>
              <a:rPr lang="en-US" altLang="en-US" b="0" dirty="0"/>
              <a:t>. The packets are still forwarded to the old route.</a:t>
            </a:r>
          </a:p>
        </p:txBody>
      </p:sp>
    </p:spTree>
    <p:extLst>
      <p:ext uri="{BB962C8B-B14F-4D97-AF65-F5344CB8AC3E}">
        <p14:creationId xmlns:p14="http://schemas.microsoft.com/office/powerpoint/2010/main" val="10764379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type="body" idx="1"/>
          </p:nvPr>
        </p:nvSpPr>
        <p:spPr>
          <a:xfrm>
            <a:off x="1981200" y="1295400"/>
            <a:ext cx="7772400" cy="5181600"/>
          </a:xfrm>
          <a:ln>
            <a:solidFill>
              <a:schemeClr val="tx1"/>
            </a:solidFill>
            <a:miter lim="800000"/>
            <a:headEnd/>
            <a:tailEnd/>
          </a:ln>
        </p:spPr>
        <p:txBody>
          <a:bodyPr>
            <a:normAutofit fontScale="85000" lnSpcReduction="20000"/>
          </a:bodyPr>
          <a:lstStyle/>
          <a:p>
            <a:pPr eaLnBrk="1" hangingPunct="1">
              <a:lnSpc>
                <a:spcPct val="90000"/>
              </a:lnSpc>
              <a:buFont typeface="Arial" panose="020B0604020202020204" pitchFamily="34" charset="0"/>
              <a:buNone/>
            </a:pPr>
            <a:r>
              <a:rPr lang="en-US" altLang="en-US" sz="1600" b="1" dirty="0" err="1">
                <a:latin typeface="Courier New" panose="02070309020205020404" pitchFamily="49" charset="0"/>
                <a:cs typeface="Times New Roman" panose="02020603050405020304" pitchFamily="18" charset="0"/>
              </a:rPr>
              <a:t>RTX#sh</a:t>
            </a:r>
            <a:r>
              <a:rPr lang="en-US" altLang="en-US" sz="1600" b="1" dirty="0">
                <a:latin typeface="Courier New" panose="02070309020205020404" pitchFamily="49" charset="0"/>
                <a:cs typeface="Times New Roman" panose="02020603050405020304" pitchFamily="18" charset="0"/>
              </a:rPr>
              <a:t> ip </a:t>
            </a:r>
            <a:r>
              <a:rPr lang="en-US" altLang="en-US" sz="1600" b="1" dirty="0" err="1">
                <a:latin typeface="Courier New" panose="02070309020205020404" pitchFamily="49" charset="0"/>
                <a:cs typeface="Times New Roman" panose="02020603050405020304" pitchFamily="18" charset="0"/>
              </a:rPr>
              <a:t>eigrp</a:t>
            </a:r>
            <a:r>
              <a:rPr lang="en-US" altLang="en-US" sz="1600" b="1" dirty="0">
                <a:latin typeface="Courier New" panose="02070309020205020404" pitchFamily="49" charset="0"/>
                <a:cs typeface="Times New Roman" panose="02020603050405020304" pitchFamily="18" charset="0"/>
              </a:rPr>
              <a:t> top 204.100.50.0</a:t>
            </a:r>
          </a:p>
          <a:p>
            <a:pPr eaLnBrk="1" hangingPunct="1">
              <a:lnSpc>
                <a:spcPct val="90000"/>
              </a:lnSpc>
              <a:buFont typeface="Arial" panose="020B0604020202020204" pitchFamily="34" charset="0"/>
              <a:buNone/>
            </a:pPr>
            <a:r>
              <a:rPr lang="en-US" altLang="en-US" sz="1600" b="1" dirty="0">
                <a:latin typeface="Courier New" panose="02070309020205020404" pitchFamily="49" charset="0"/>
                <a:cs typeface="Times New Roman" panose="02020603050405020304" pitchFamily="18" charset="0"/>
              </a:rPr>
              <a:t>IP-EIGRP topology entry for 204.100.50.0/24</a:t>
            </a:r>
          </a:p>
          <a:p>
            <a:pPr eaLnBrk="1" hangingPunct="1">
              <a:lnSpc>
                <a:spcPct val="90000"/>
              </a:lnSpc>
              <a:buFont typeface="Arial" panose="020B0604020202020204" pitchFamily="34" charset="0"/>
              <a:buNone/>
            </a:pPr>
            <a:r>
              <a:rPr lang="en-US" altLang="en-US" sz="1600" b="1" dirty="0">
                <a:latin typeface="Courier New" panose="02070309020205020404" pitchFamily="49" charset="0"/>
                <a:cs typeface="Times New Roman" panose="02020603050405020304" pitchFamily="18" charset="0"/>
              </a:rPr>
              <a:t>  State is Passive, Query origin flag is 1, 1 Successor(s), FD is 2297856</a:t>
            </a:r>
          </a:p>
          <a:p>
            <a:pPr eaLnBrk="1" hangingPunct="1">
              <a:lnSpc>
                <a:spcPct val="90000"/>
              </a:lnSpc>
              <a:buFont typeface="Arial" panose="020B0604020202020204" pitchFamily="34" charset="0"/>
              <a:buNone/>
            </a:pPr>
            <a:r>
              <a:rPr lang="en-US" altLang="en-US" sz="1600" b="1" dirty="0">
                <a:latin typeface="Courier New" panose="02070309020205020404" pitchFamily="49" charset="0"/>
                <a:cs typeface="Times New Roman" panose="02020603050405020304" pitchFamily="18" charset="0"/>
              </a:rPr>
              <a:t>  Routing Descriptor Blocks:</a:t>
            </a:r>
          </a:p>
          <a:p>
            <a:pPr eaLnBrk="1" hangingPunct="1">
              <a:lnSpc>
                <a:spcPct val="90000"/>
              </a:lnSpc>
              <a:buFont typeface="Arial" panose="020B0604020202020204" pitchFamily="34" charset="0"/>
              <a:buNone/>
            </a:pPr>
            <a:r>
              <a:rPr lang="en-US" altLang="en-US" sz="1600" b="1" dirty="0">
                <a:latin typeface="Courier New" panose="02070309020205020404" pitchFamily="49" charset="0"/>
                <a:cs typeface="Times New Roman" panose="02020603050405020304" pitchFamily="18" charset="0"/>
              </a:rPr>
              <a:t>  10.1.0.1 (Serial0), from 10.1.0.1, Send flag is 0x0</a:t>
            </a:r>
          </a:p>
          <a:p>
            <a:pPr eaLnBrk="1" hangingPunct="1">
              <a:lnSpc>
                <a:spcPct val="90000"/>
              </a:lnSpc>
              <a:buFont typeface="Arial" panose="020B0604020202020204" pitchFamily="34" charset="0"/>
              <a:buNone/>
            </a:pPr>
            <a:r>
              <a:rPr lang="en-US" altLang="en-US" sz="1600" b="1" dirty="0">
                <a:latin typeface="Courier New" panose="02070309020205020404" pitchFamily="49" charset="0"/>
                <a:cs typeface="Times New Roman" panose="02020603050405020304" pitchFamily="18" charset="0"/>
              </a:rPr>
              <a:t>      Composite metric is (2297856/128256), Route is External</a:t>
            </a:r>
          </a:p>
          <a:p>
            <a:pPr eaLnBrk="1" hangingPunct="1">
              <a:lnSpc>
                <a:spcPct val="90000"/>
              </a:lnSpc>
              <a:buFont typeface="Arial" panose="020B0604020202020204" pitchFamily="34" charset="0"/>
              <a:buNone/>
            </a:pPr>
            <a:r>
              <a:rPr lang="en-US" altLang="en-US" sz="1600" b="1" dirty="0">
                <a:latin typeface="Courier New" panose="02070309020205020404" pitchFamily="49" charset="0"/>
                <a:cs typeface="Times New Roman" panose="02020603050405020304" pitchFamily="18" charset="0"/>
              </a:rPr>
              <a:t>      Vector metric:</a:t>
            </a:r>
          </a:p>
          <a:p>
            <a:pPr eaLnBrk="1" hangingPunct="1">
              <a:lnSpc>
                <a:spcPct val="90000"/>
              </a:lnSpc>
              <a:buFont typeface="Arial" panose="020B0604020202020204" pitchFamily="34" charset="0"/>
              <a:buNone/>
            </a:pPr>
            <a:r>
              <a:rPr lang="en-US" altLang="en-US" sz="1600" b="1" dirty="0">
                <a:latin typeface="Courier New" panose="02070309020205020404" pitchFamily="49" charset="0"/>
                <a:cs typeface="Times New Roman" panose="02020603050405020304" pitchFamily="18" charset="0"/>
              </a:rPr>
              <a:t>        Minimum bandwidth is 1544 Kbit</a:t>
            </a:r>
          </a:p>
          <a:p>
            <a:pPr eaLnBrk="1" hangingPunct="1">
              <a:lnSpc>
                <a:spcPct val="90000"/>
              </a:lnSpc>
              <a:buFont typeface="Arial" panose="020B0604020202020204" pitchFamily="34" charset="0"/>
              <a:buNone/>
            </a:pPr>
            <a:r>
              <a:rPr lang="en-US" altLang="en-US" sz="1600" b="1" dirty="0">
                <a:latin typeface="Courier New" panose="02070309020205020404" pitchFamily="49" charset="0"/>
                <a:cs typeface="Times New Roman" panose="02020603050405020304" pitchFamily="18" charset="0"/>
              </a:rPr>
              <a:t>        Total delay is 25000 microseconds</a:t>
            </a:r>
          </a:p>
          <a:p>
            <a:pPr eaLnBrk="1" hangingPunct="1">
              <a:lnSpc>
                <a:spcPct val="90000"/>
              </a:lnSpc>
              <a:buFont typeface="Arial" panose="020B0604020202020204" pitchFamily="34" charset="0"/>
              <a:buNone/>
            </a:pPr>
            <a:r>
              <a:rPr lang="en-US" altLang="en-US" sz="1600" b="1" dirty="0">
                <a:latin typeface="Courier New" panose="02070309020205020404" pitchFamily="49" charset="0"/>
                <a:cs typeface="Times New Roman" panose="02020603050405020304" pitchFamily="18" charset="0"/>
              </a:rPr>
              <a:t>        Reliability is 255/255</a:t>
            </a:r>
          </a:p>
          <a:p>
            <a:pPr eaLnBrk="1" hangingPunct="1">
              <a:lnSpc>
                <a:spcPct val="90000"/>
              </a:lnSpc>
              <a:buFont typeface="Arial" panose="020B0604020202020204" pitchFamily="34" charset="0"/>
              <a:buNone/>
            </a:pPr>
            <a:r>
              <a:rPr lang="en-US" altLang="en-US" sz="1600" b="1" dirty="0">
                <a:latin typeface="Courier New" panose="02070309020205020404" pitchFamily="49" charset="0"/>
                <a:cs typeface="Times New Roman" panose="02020603050405020304" pitchFamily="18" charset="0"/>
              </a:rPr>
              <a:t>        Load is 1/255</a:t>
            </a:r>
          </a:p>
          <a:p>
            <a:pPr eaLnBrk="1" hangingPunct="1">
              <a:lnSpc>
                <a:spcPct val="90000"/>
              </a:lnSpc>
              <a:buFont typeface="Arial" panose="020B0604020202020204" pitchFamily="34" charset="0"/>
              <a:buNone/>
            </a:pPr>
            <a:r>
              <a:rPr lang="en-US" altLang="en-US" sz="1600" b="1" dirty="0">
                <a:latin typeface="Courier New" panose="02070309020205020404" pitchFamily="49" charset="0"/>
                <a:cs typeface="Times New Roman" panose="02020603050405020304" pitchFamily="18" charset="0"/>
              </a:rPr>
              <a:t>        Minimum MTU is 1500</a:t>
            </a:r>
          </a:p>
          <a:p>
            <a:pPr eaLnBrk="1" hangingPunct="1">
              <a:lnSpc>
                <a:spcPct val="90000"/>
              </a:lnSpc>
              <a:buFont typeface="Arial" panose="020B0604020202020204" pitchFamily="34" charset="0"/>
              <a:buNone/>
            </a:pPr>
            <a:r>
              <a:rPr lang="en-US" altLang="en-US" sz="1600" b="1" dirty="0">
                <a:latin typeface="Courier New" panose="02070309020205020404" pitchFamily="49" charset="0"/>
                <a:cs typeface="Times New Roman" panose="02020603050405020304" pitchFamily="18" charset="0"/>
              </a:rPr>
              <a:t>        Hop count is 1</a:t>
            </a:r>
          </a:p>
          <a:p>
            <a:pPr eaLnBrk="1" hangingPunct="1">
              <a:lnSpc>
                <a:spcPct val="90000"/>
              </a:lnSpc>
              <a:buFont typeface="Arial" panose="020B0604020202020204" pitchFamily="34" charset="0"/>
              <a:buNone/>
            </a:pPr>
            <a:r>
              <a:rPr lang="en-US" altLang="en-US" sz="1600" b="1" dirty="0">
                <a:latin typeface="Courier New" panose="02070309020205020404" pitchFamily="49" charset="0"/>
                <a:cs typeface="Times New Roman" panose="02020603050405020304" pitchFamily="18" charset="0"/>
              </a:rPr>
              <a:t>      External data:</a:t>
            </a:r>
          </a:p>
          <a:p>
            <a:pPr eaLnBrk="1" hangingPunct="1">
              <a:lnSpc>
                <a:spcPct val="90000"/>
              </a:lnSpc>
              <a:buFont typeface="Arial" panose="020B0604020202020204" pitchFamily="34" charset="0"/>
              <a:buNone/>
            </a:pPr>
            <a:r>
              <a:rPr lang="en-US" altLang="en-US" sz="1600" b="1" dirty="0">
                <a:latin typeface="Courier New" panose="02070309020205020404" pitchFamily="49" charset="0"/>
                <a:cs typeface="Times New Roman" panose="02020603050405020304" pitchFamily="18" charset="0"/>
              </a:rPr>
              <a:t>        Originating router is 192.168.1.1</a:t>
            </a:r>
          </a:p>
          <a:p>
            <a:pPr eaLnBrk="1" hangingPunct="1">
              <a:lnSpc>
                <a:spcPct val="90000"/>
              </a:lnSpc>
              <a:buFont typeface="Arial" panose="020B0604020202020204" pitchFamily="34" charset="0"/>
              <a:buNone/>
            </a:pPr>
            <a:r>
              <a:rPr lang="en-US" altLang="en-US" sz="1600" b="1" dirty="0">
                <a:latin typeface="Courier New" panose="02070309020205020404" pitchFamily="49" charset="0"/>
                <a:cs typeface="Times New Roman" panose="02020603050405020304" pitchFamily="18" charset="0"/>
              </a:rPr>
              <a:t>        AS number of route is 0</a:t>
            </a:r>
          </a:p>
          <a:p>
            <a:pPr eaLnBrk="1" hangingPunct="1">
              <a:lnSpc>
                <a:spcPct val="90000"/>
              </a:lnSpc>
              <a:buFont typeface="Arial" panose="020B0604020202020204" pitchFamily="34" charset="0"/>
              <a:buNone/>
            </a:pPr>
            <a:r>
              <a:rPr lang="en-US" altLang="en-US" sz="1600" b="1" dirty="0">
                <a:latin typeface="Courier New" panose="02070309020205020404" pitchFamily="49" charset="0"/>
                <a:cs typeface="Times New Roman" panose="02020603050405020304" pitchFamily="18" charset="0"/>
              </a:rPr>
              <a:t>        External protocol is Connected, external metric is 0</a:t>
            </a:r>
          </a:p>
          <a:p>
            <a:pPr eaLnBrk="1" hangingPunct="1">
              <a:lnSpc>
                <a:spcPct val="90000"/>
              </a:lnSpc>
              <a:buFont typeface="Arial" panose="020B0604020202020204" pitchFamily="34" charset="0"/>
              <a:buNone/>
            </a:pPr>
            <a:r>
              <a:rPr lang="en-US" altLang="en-US" sz="1600" b="1" dirty="0">
                <a:latin typeface="Courier New" panose="02070309020205020404" pitchFamily="49" charset="0"/>
                <a:cs typeface="Times New Roman" panose="02020603050405020304" pitchFamily="18" charset="0"/>
              </a:rPr>
              <a:t>        Administrator tag is 0 (0x00000000)</a:t>
            </a:r>
            <a:r>
              <a:rPr lang="en-US" altLang="en-US" sz="1600" b="1" dirty="0"/>
              <a:t> </a:t>
            </a:r>
          </a:p>
        </p:txBody>
      </p:sp>
      <p:sp>
        <p:nvSpPr>
          <p:cNvPr id="139267" name="Line 4"/>
          <p:cNvSpPr>
            <a:spLocks noChangeShapeType="1"/>
          </p:cNvSpPr>
          <p:nvPr/>
        </p:nvSpPr>
        <p:spPr bwMode="auto">
          <a:xfrm>
            <a:off x="2560638" y="1524000"/>
            <a:ext cx="34290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9268" name="Rectangle 5"/>
          <p:cNvSpPr>
            <a:spLocks noChangeArrowheads="1"/>
          </p:cNvSpPr>
          <p:nvPr/>
        </p:nvSpPr>
        <p:spPr bwMode="auto">
          <a:xfrm>
            <a:off x="5303838" y="2819400"/>
            <a:ext cx="1981200" cy="3810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spcBef>
                <a:spcPct val="0"/>
              </a:spcBef>
              <a:buClrTx/>
              <a:buSzTx/>
              <a:buFontTx/>
              <a:buNone/>
            </a:pPr>
            <a:endParaRPr lang="en-US" altLang="en-US">
              <a:solidFill>
                <a:srgbClr val="000000"/>
              </a:solidFill>
              <a:latin typeface="Times New Roman" panose="02020603050405020304" pitchFamily="18" charset="0"/>
            </a:endParaRPr>
          </a:p>
        </p:txBody>
      </p:sp>
      <p:sp>
        <p:nvSpPr>
          <p:cNvPr id="139269" name="Text Box 6"/>
          <p:cNvSpPr txBox="1">
            <a:spLocks noChangeArrowheads="1"/>
          </p:cNvSpPr>
          <p:nvPr/>
        </p:nvSpPr>
        <p:spPr bwMode="auto">
          <a:xfrm>
            <a:off x="5989638" y="2286001"/>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algn="ctr">
              <a:spcBef>
                <a:spcPct val="50000"/>
              </a:spcBef>
              <a:buClrTx/>
              <a:buSzTx/>
              <a:buFontTx/>
              <a:buNone/>
            </a:pPr>
            <a:r>
              <a:rPr lang="en-US" altLang="en-US" sz="1800">
                <a:solidFill>
                  <a:srgbClr val="3333CC"/>
                </a:solidFill>
              </a:rPr>
              <a:t>FD/RD</a:t>
            </a:r>
          </a:p>
        </p:txBody>
      </p:sp>
      <p:sp>
        <p:nvSpPr>
          <p:cNvPr id="139270" name="Rectangle 7"/>
          <p:cNvSpPr>
            <a:spLocks noChangeArrowheads="1"/>
          </p:cNvSpPr>
          <p:nvPr/>
        </p:nvSpPr>
        <p:spPr bwMode="auto">
          <a:xfrm>
            <a:off x="7361238" y="2819400"/>
            <a:ext cx="2209800" cy="3810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spcBef>
                <a:spcPct val="0"/>
              </a:spcBef>
              <a:buClrTx/>
              <a:buSzTx/>
              <a:buFontTx/>
              <a:buNone/>
            </a:pPr>
            <a:endParaRPr lang="en-US" altLang="en-US">
              <a:solidFill>
                <a:srgbClr val="000000"/>
              </a:solidFill>
              <a:latin typeface="Times New Roman" panose="02020603050405020304" pitchFamily="18" charset="0"/>
            </a:endParaRPr>
          </a:p>
        </p:txBody>
      </p:sp>
      <p:sp>
        <p:nvSpPr>
          <p:cNvPr id="139271" name="Rectangle 8"/>
          <p:cNvSpPr>
            <a:spLocks noChangeArrowheads="1"/>
          </p:cNvSpPr>
          <p:nvPr/>
        </p:nvSpPr>
        <p:spPr bwMode="auto">
          <a:xfrm>
            <a:off x="2713038" y="3200400"/>
            <a:ext cx="4495800" cy="18288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spcBef>
                <a:spcPct val="0"/>
              </a:spcBef>
              <a:buClrTx/>
              <a:buSzTx/>
              <a:buFontTx/>
              <a:buNone/>
            </a:pPr>
            <a:endParaRPr lang="en-US" altLang="en-US">
              <a:solidFill>
                <a:srgbClr val="000000"/>
              </a:solidFill>
              <a:latin typeface="Times New Roman" panose="02020603050405020304" pitchFamily="18" charset="0"/>
            </a:endParaRPr>
          </a:p>
        </p:txBody>
      </p:sp>
      <p:sp>
        <p:nvSpPr>
          <p:cNvPr id="139272" name="Line 9"/>
          <p:cNvSpPr>
            <a:spLocks noChangeShapeType="1"/>
          </p:cNvSpPr>
          <p:nvPr/>
        </p:nvSpPr>
        <p:spPr bwMode="auto">
          <a:xfrm>
            <a:off x="6523038" y="2590800"/>
            <a:ext cx="0" cy="22860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9273" name="Rectangle 10"/>
          <p:cNvSpPr>
            <a:spLocks noChangeArrowheads="1"/>
          </p:cNvSpPr>
          <p:nvPr/>
        </p:nvSpPr>
        <p:spPr bwMode="auto">
          <a:xfrm>
            <a:off x="2027238" y="1600200"/>
            <a:ext cx="5562600" cy="2286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spcBef>
                <a:spcPct val="0"/>
              </a:spcBef>
              <a:buClrTx/>
              <a:buSzTx/>
              <a:buFontTx/>
              <a:buNone/>
            </a:pPr>
            <a:endParaRPr lang="en-US" altLang="en-US">
              <a:solidFill>
                <a:srgbClr val="000000"/>
              </a:solidFill>
              <a:latin typeface="Times New Roman" panose="02020603050405020304" pitchFamily="18" charset="0"/>
            </a:endParaRPr>
          </a:p>
        </p:txBody>
      </p:sp>
      <p:sp>
        <p:nvSpPr>
          <p:cNvPr id="139274" name="Rectangle 11"/>
          <p:cNvSpPr>
            <a:spLocks noChangeArrowheads="1"/>
          </p:cNvSpPr>
          <p:nvPr/>
        </p:nvSpPr>
        <p:spPr bwMode="auto">
          <a:xfrm>
            <a:off x="2027238" y="1828800"/>
            <a:ext cx="2392362" cy="3048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spcBef>
                <a:spcPct val="0"/>
              </a:spcBef>
              <a:buClrTx/>
              <a:buSzTx/>
              <a:buFontTx/>
              <a:buNone/>
            </a:pPr>
            <a:endParaRPr lang="en-US" altLang="en-US">
              <a:solidFill>
                <a:srgbClr val="000000"/>
              </a:solidFill>
              <a:latin typeface="Times New Roman" panose="02020603050405020304" pitchFamily="18" charset="0"/>
            </a:endParaRPr>
          </a:p>
        </p:txBody>
      </p:sp>
      <p:sp>
        <p:nvSpPr>
          <p:cNvPr id="139275" name="Rectangle 12"/>
          <p:cNvSpPr>
            <a:spLocks noChangeArrowheads="1"/>
          </p:cNvSpPr>
          <p:nvPr/>
        </p:nvSpPr>
        <p:spPr bwMode="auto">
          <a:xfrm>
            <a:off x="7361238" y="1828800"/>
            <a:ext cx="1828800" cy="3048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spcBef>
                <a:spcPct val="0"/>
              </a:spcBef>
              <a:buClrTx/>
              <a:buSzTx/>
              <a:buFontTx/>
              <a:buNone/>
            </a:pPr>
            <a:endParaRPr lang="en-US" altLang="en-US">
              <a:solidFill>
                <a:srgbClr val="000000"/>
              </a:solidFill>
              <a:latin typeface="Times New Roman" panose="02020603050405020304" pitchFamily="18" charset="0"/>
            </a:endParaRPr>
          </a:p>
        </p:txBody>
      </p:sp>
      <p:sp>
        <p:nvSpPr>
          <p:cNvPr id="139276" name="Rectangle 13"/>
          <p:cNvSpPr>
            <a:spLocks noChangeArrowheads="1"/>
          </p:cNvSpPr>
          <p:nvPr/>
        </p:nvSpPr>
        <p:spPr bwMode="auto">
          <a:xfrm>
            <a:off x="2179638" y="2590800"/>
            <a:ext cx="2438400" cy="3048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spcBef>
                <a:spcPct val="0"/>
              </a:spcBef>
              <a:buClrTx/>
              <a:buSzTx/>
              <a:buFontTx/>
              <a:buNone/>
            </a:pPr>
            <a:endParaRPr lang="en-US" altLang="en-US">
              <a:solidFill>
                <a:srgbClr val="000000"/>
              </a:solidFill>
              <a:latin typeface="Times New Roman" panose="02020603050405020304" pitchFamily="18" charset="0"/>
            </a:endParaRPr>
          </a:p>
        </p:txBody>
      </p:sp>
      <p:sp>
        <p:nvSpPr>
          <p:cNvPr id="139277" name="Rectangle 14"/>
          <p:cNvSpPr>
            <a:spLocks noGrp="1" noChangeArrowheads="1"/>
          </p:cNvSpPr>
          <p:nvPr>
            <p:ph type="title"/>
          </p:nvPr>
        </p:nvSpPr>
        <p:spPr/>
        <p:txBody>
          <a:bodyPr/>
          <a:lstStyle/>
          <a:p>
            <a:pPr eaLnBrk="1" hangingPunct="1"/>
            <a:r>
              <a:rPr lang="en-US" altLang="en-US" smtClean="0"/>
              <a:t>Topology Table</a:t>
            </a:r>
          </a:p>
        </p:txBody>
      </p:sp>
    </p:spTree>
    <p:extLst>
      <p:ext uri="{BB962C8B-B14F-4D97-AF65-F5344CB8AC3E}">
        <p14:creationId xmlns:p14="http://schemas.microsoft.com/office/powerpoint/2010/main" val="22567810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body" idx="1"/>
          </p:nvPr>
        </p:nvSpPr>
        <p:spPr>
          <a:xfrm>
            <a:off x="1828800" y="1219200"/>
            <a:ext cx="8534400" cy="1447800"/>
          </a:xfrm>
        </p:spPr>
        <p:txBody>
          <a:bodyPr/>
          <a:lstStyle/>
          <a:p>
            <a:pPr eaLnBrk="1" hangingPunct="1"/>
            <a:r>
              <a:rPr lang="en-US" altLang="en-US" sz="1800">
                <a:cs typeface="Times New Roman" panose="02020603050405020304" pitchFamily="18" charset="0"/>
              </a:rPr>
              <a:t>EIGRP chooses the best routes (that is, successor) to a destination from the topology table and places these routes in the routing table.</a:t>
            </a:r>
          </a:p>
          <a:p>
            <a:pPr eaLnBrk="1" hangingPunct="1"/>
            <a:r>
              <a:rPr lang="en-US" altLang="en-US" sz="1800">
                <a:cs typeface="Times New Roman" panose="02020603050405020304" pitchFamily="18" charset="0"/>
              </a:rPr>
              <a:t>Each EIGRP router maintains a topology table for each network protocol.</a:t>
            </a:r>
          </a:p>
          <a:p>
            <a:pPr eaLnBrk="1" hangingPunct="1"/>
            <a:r>
              <a:rPr kumimoji="1" lang="en-US" altLang="en-US" sz="1800">
                <a:cs typeface="Times New Roman" panose="02020603050405020304" pitchFamily="18" charset="0"/>
              </a:rPr>
              <a:t>EIGRP displays both internal EIGRP routes and external EIGRP routes.</a:t>
            </a:r>
          </a:p>
        </p:txBody>
      </p:sp>
      <p:sp>
        <p:nvSpPr>
          <p:cNvPr id="140291" name="Rectangle 4"/>
          <p:cNvSpPr>
            <a:spLocks noChangeArrowheads="1"/>
          </p:cNvSpPr>
          <p:nvPr/>
        </p:nvSpPr>
        <p:spPr bwMode="auto">
          <a:xfrm>
            <a:off x="1676400" y="2743200"/>
            <a:ext cx="8991600" cy="3352800"/>
          </a:xfrm>
          <a:prstGeom prst="rect">
            <a:avLst/>
          </a:prstGeom>
          <a:solidFill>
            <a:schemeClr val="bg1"/>
          </a:solidFill>
          <a:ln w="9525">
            <a:solidFill>
              <a:schemeClr val="tx1"/>
            </a:solidFill>
            <a:miter lim="800000"/>
            <a:headEnd/>
            <a:tailEnd/>
          </a:ln>
        </p:spPr>
        <p:txBody>
          <a:bodyPr/>
          <a:lstStyle>
            <a:lvl1pPr marL="342900" indent="-34290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a:buClr>
                <a:srgbClr val="00CC99"/>
              </a:buClr>
              <a:buSzPct val="70000"/>
              <a:buFont typeface="Monotype Sorts"/>
              <a:buNone/>
            </a:pPr>
            <a:r>
              <a:rPr kumimoji="1" lang="en-US" altLang="en-US" sz="1600" dirty="0" err="1">
                <a:solidFill>
                  <a:srgbClr val="000000"/>
                </a:solidFill>
                <a:latin typeface="Courier New" panose="02070309020205020404" pitchFamily="49" charset="0"/>
              </a:rPr>
              <a:t>RouterB#show</a:t>
            </a:r>
            <a:r>
              <a:rPr kumimoji="1" lang="en-US" altLang="en-US" sz="1600" dirty="0">
                <a:solidFill>
                  <a:srgbClr val="000000"/>
                </a:solidFill>
                <a:latin typeface="Courier New" panose="02070309020205020404" pitchFamily="49" charset="0"/>
              </a:rPr>
              <a:t> ip route</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rPr>
              <a:t>Codes: C - connected, S - static, I - IGRP, R - RIP, M - mobile, B - BGP</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rPr>
              <a:t>       D - EIGRP, EX - EIGRP external, O - OSPF, IA - OSPF inter area</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rPr>
              <a:t>       E1 - OSPF external type 1, E2 - OSPF external type 2, E - EGP</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rPr>
              <a:t>       i - IS-IS, L1 - IS-IS level-1, L2 - IS-IS level-2, * - candidate default U - per-user static route</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rPr>
              <a:t>Gateway of last resort is not set</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cs typeface="Times New Roman" panose="02020603050405020304" pitchFamily="18" charset="0"/>
              </a:rPr>
              <a:t>C    10.1.1.0 is directly connected, Serial0</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cs typeface="Times New Roman" panose="02020603050405020304" pitchFamily="18" charset="0"/>
              </a:rPr>
              <a:t>D    172.16.0.0 [90/2681856] via 10.1.1.0, Serial0</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cs typeface="Times New Roman" panose="02020603050405020304" pitchFamily="18" charset="0"/>
              </a:rPr>
              <a:t>D EX 192.168.1.0 [170/2681856] via 10.1.1.1, 00:00:04, Serial0</a:t>
            </a:r>
            <a:endParaRPr kumimoji="1" lang="en-US" altLang="en-US" sz="1800" dirty="0">
              <a:solidFill>
                <a:srgbClr val="000000"/>
              </a:solidFill>
              <a:latin typeface="Courier New" panose="02070309020205020404" pitchFamily="49" charset="0"/>
              <a:cs typeface="Times New Roman" panose="02020603050405020304" pitchFamily="18" charset="0"/>
            </a:endParaRPr>
          </a:p>
        </p:txBody>
      </p:sp>
      <p:sp>
        <p:nvSpPr>
          <p:cNvPr id="140292" name="Rectangle 5"/>
          <p:cNvSpPr>
            <a:spLocks noGrp="1" noChangeArrowheads="1"/>
          </p:cNvSpPr>
          <p:nvPr>
            <p:ph type="title"/>
          </p:nvPr>
        </p:nvSpPr>
        <p:spPr/>
        <p:txBody>
          <a:bodyPr/>
          <a:lstStyle/>
          <a:p>
            <a:pPr eaLnBrk="1" hangingPunct="1"/>
            <a:r>
              <a:rPr lang="en-US" altLang="en-US" dirty="0" smtClean="0"/>
              <a:t>IP Routing Table</a:t>
            </a:r>
          </a:p>
        </p:txBody>
      </p:sp>
      <p:sp>
        <p:nvSpPr>
          <p:cNvPr id="140293" name="Line 6"/>
          <p:cNvSpPr>
            <a:spLocks noChangeShapeType="1"/>
          </p:cNvSpPr>
          <p:nvPr/>
        </p:nvSpPr>
        <p:spPr bwMode="auto">
          <a:xfrm flipV="1">
            <a:off x="4114800" y="5867400"/>
            <a:ext cx="0" cy="3810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9324432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26"/>
          <p:cNvSpPr>
            <a:spLocks noGrp="1" noChangeArrowheads="1"/>
          </p:cNvSpPr>
          <p:nvPr>
            <p:ph type="body" idx="1"/>
          </p:nvPr>
        </p:nvSpPr>
        <p:spPr>
          <a:xfrm>
            <a:off x="1828800" y="1219200"/>
            <a:ext cx="8534400" cy="1447800"/>
          </a:xfrm>
        </p:spPr>
        <p:txBody>
          <a:bodyPr/>
          <a:lstStyle/>
          <a:p>
            <a:pPr eaLnBrk="1" hangingPunct="1">
              <a:lnSpc>
                <a:spcPct val="90000"/>
              </a:lnSpc>
            </a:pPr>
            <a:r>
              <a:rPr lang="en-US" altLang="en-US" sz="1800">
                <a:cs typeface="Times New Roman" panose="02020603050405020304" pitchFamily="18" charset="0"/>
              </a:rPr>
              <a:t>The routing table contains the routes installed by DUAL as the best loop-free paths to a given destination. </a:t>
            </a:r>
          </a:p>
          <a:p>
            <a:pPr eaLnBrk="1" hangingPunct="1">
              <a:lnSpc>
                <a:spcPct val="90000"/>
              </a:lnSpc>
            </a:pPr>
            <a:r>
              <a:rPr lang="en-US" altLang="en-US" sz="1800">
                <a:cs typeface="Times New Roman" panose="02020603050405020304" pitchFamily="18" charset="0"/>
              </a:rPr>
              <a:t>EIGRP will maintain </a:t>
            </a:r>
            <a:r>
              <a:rPr lang="en-US" altLang="en-US" sz="2000" b="1" u="sng">
                <a:solidFill>
                  <a:schemeClr val="accent2"/>
                </a:solidFill>
                <a:cs typeface="Times New Roman" panose="02020603050405020304" pitchFamily="18" charset="0"/>
              </a:rPr>
              <a:t>up to four routes</a:t>
            </a:r>
            <a:r>
              <a:rPr lang="en-US" altLang="en-US" sz="1800">
                <a:cs typeface="Times New Roman" panose="02020603050405020304" pitchFamily="18" charset="0"/>
              </a:rPr>
              <a:t> per destination. </a:t>
            </a:r>
          </a:p>
          <a:p>
            <a:pPr eaLnBrk="1" hangingPunct="1">
              <a:lnSpc>
                <a:spcPct val="90000"/>
              </a:lnSpc>
            </a:pPr>
            <a:r>
              <a:rPr lang="en-US" altLang="en-US" sz="1800">
                <a:cs typeface="Times New Roman" panose="02020603050405020304" pitchFamily="18" charset="0"/>
              </a:rPr>
              <a:t>These routes can be of </a:t>
            </a:r>
            <a:r>
              <a:rPr lang="en-US" altLang="en-US" sz="1800" b="1">
                <a:solidFill>
                  <a:schemeClr val="accent2"/>
                </a:solidFill>
                <a:cs typeface="Times New Roman" panose="02020603050405020304" pitchFamily="18" charset="0"/>
              </a:rPr>
              <a:t>equal, or unequal cost</a:t>
            </a:r>
            <a:r>
              <a:rPr lang="en-US" altLang="en-US" sz="1800"/>
              <a:t> (if using the </a:t>
            </a:r>
            <a:r>
              <a:rPr lang="en-US" altLang="en-US" sz="1800" b="1"/>
              <a:t>variance</a:t>
            </a:r>
            <a:r>
              <a:rPr lang="en-US" altLang="en-US" sz="1800"/>
              <a:t> command). (later)</a:t>
            </a:r>
          </a:p>
        </p:txBody>
      </p:sp>
      <p:sp>
        <p:nvSpPr>
          <p:cNvPr id="141315" name="Rectangle 1027"/>
          <p:cNvSpPr>
            <a:spLocks noChangeArrowheads="1"/>
          </p:cNvSpPr>
          <p:nvPr/>
        </p:nvSpPr>
        <p:spPr bwMode="auto">
          <a:xfrm>
            <a:off x="1676400" y="2743200"/>
            <a:ext cx="8991600" cy="3352800"/>
          </a:xfrm>
          <a:prstGeom prst="rect">
            <a:avLst/>
          </a:prstGeom>
          <a:solidFill>
            <a:schemeClr val="bg1"/>
          </a:solidFill>
          <a:ln w="9525">
            <a:solidFill>
              <a:schemeClr val="tx1"/>
            </a:solidFill>
            <a:miter lim="800000"/>
            <a:headEnd/>
            <a:tailEnd/>
          </a:ln>
        </p:spPr>
        <p:txBody>
          <a:bodyPr/>
          <a:lstStyle>
            <a:lvl1pPr marL="342900" indent="-34290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a:buClr>
                <a:srgbClr val="00CC99"/>
              </a:buClr>
              <a:buSzPct val="70000"/>
              <a:buFont typeface="Monotype Sorts"/>
              <a:buNone/>
            </a:pPr>
            <a:r>
              <a:rPr kumimoji="1" lang="en-US" altLang="en-US" sz="1600" dirty="0" err="1">
                <a:solidFill>
                  <a:srgbClr val="000000"/>
                </a:solidFill>
                <a:latin typeface="Courier New" panose="02070309020205020404" pitchFamily="49" charset="0"/>
              </a:rPr>
              <a:t>RouterB#show</a:t>
            </a:r>
            <a:r>
              <a:rPr kumimoji="1" lang="en-US" altLang="en-US" sz="1600" dirty="0">
                <a:solidFill>
                  <a:srgbClr val="000000"/>
                </a:solidFill>
                <a:latin typeface="Courier New" panose="02070309020205020404" pitchFamily="49" charset="0"/>
              </a:rPr>
              <a:t> ip route</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rPr>
              <a:t>Codes: C - connected, S - static, I - IGRP, R - RIP, M - mobile, B - BGP</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rPr>
              <a:t>       D - EIGRP, EX - EIGRP external, O - OSPF, IA - OSPF inter area</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rPr>
              <a:t>       E1 - OSPF external type 1, E2 - OSPF external type 2, E - EGP</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rPr>
              <a:t>       i - IS-IS, L1 - IS-IS level-1, L2 - IS-IS level-2, * - candidate default U - per-user static route</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rPr>
              <a:t>Gateway of last resort is not set</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cs typeface="Times New Roman" panose="02020603050405020304" pitchFamily="18" charset="0"/>
              </a:rPr>
              <a:t>C    10.1.1.0 is directly connected, Serial0</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cs typeface="Times New Roman" panose="02020603050405020304" pitchFamily="18" charset="0"/>
              </a:rPr>
              <a:t>D    172.16.0.0 [90/2681856] via 10.1.1.0, Serial0</a:t>
            </a:r>
          </a:p>
          <a:p>
            <a:pPr>
              <a:buClr>
                <a:srgbClr val="00CC99"/>
              </a:buClr>
              <a:buSzPct val="70000"/>
              <a:buFont typeface="Monotype Sorts"/>
              <a:buNone/>
            </a:pPr>
            <a:r>
              <a:rPr kumimoji="1" lang="en-US" altLang="en-US" sz="1600" dirty="0">
                <a:solidFill>
                  <a:srgbClr val="000000"/>
                </a:solidFill>
                <a:latin typeface="Courier New" panose="02070309020205020404" pitchFamily="49" charset="0"/>
                <a:cs typeface="Times New Roman" panose="02020603050405020304" pitchFamily="18" charset="0"/>
              </a:rPr>
              <a:t>D EX 192.168.1.0 [170/2681856] via 10.1.1.1, 00:00:04, Serial0</a:t>
            </a:r>
            <a:endParaRPr kumimoji="1" lang="en-US" altLang="en-US" sz="1800" dirty="0">
              <a:solidFill>
                <a:srgbClr val="000000"/>
              </a:solidFill>
              <a:latin typeface="Courier New" panose="02070309020205020404" pitchFamily="49" charset="0"/>
              <a:cs typeface="Times New Roman" panose="02020603050405020304" pitchFamily="18" charset="0"/>
            </a:endParaRPr>
          </a:p>
        </p:txBody>
      </p:sp>
      <p:sp>
        <p:nvSpPr>
          <p:cNvPr id="141316" name="Rectangle 1028"/>
          <p:cNvSpPr>
            <a:spLocks noGrp="1" noChangeArrowheads="1"/>
          </p:cNvSpPr>
          <p:nvPr>
            <p:ph type="title"/>
          </p:nvPr>
        </p:nvSpPr>
        <p:spPr/>
        <p:txBody>
          <a:bodyPr/>
          <a:lstStyle/>
          <a:p>
            <a:pPr eaLnBrk="1" hangingPunct="1"/>
            <a:r>
              <a:rPr lang="en-US" altLang="en-US" dirty="0" smtClean="0"/>
              <a:t>IP Routing Table</a:t>
            </a:r>
          </a:p>
        </p:txBody>
      </p:sp>
    </p:spTree>
    <p:extLst>
      <p:ext uri="{BB962C8B-B14F-4D97-AF65-F5344CB8AC3E}">
        <p14:creationId xmlns:p14="http://schemas.microsoft.com/office/powerpoint/2010/main" val="30341521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body" idx="1"/>
          </p:nvPr>
        </p:nvSpPr>
        <p:spPr>
          <a:xfrm>
            <a:off x="2209800" y="1295400"/>
            <a:ext cx="7315200" cy="457200"/>
          </a:xfrm>
        </p:spPr>
        <p:txBody>
          <a:bodyPr/>
          <a:lstStyle/>
          <a:p>
            <a:pPr marL="3175" indent="-3175">
              <a:buNone/>
            </a:pPr>
            <a:r>
              <a:rPr lang="en-US" altLang="en-US" sz="2000" b="1">
                <a:cs typeface="Times New Roman" panose="02020603050405020304" pitchFamily="18" charset="0"/>
              </a:rPr>
              <a:t>Four key technologies set EIGRP apart from IGRP</a:t>
            </a:r>
          </a:p>
        </p:txBody>
      </p:sp>
      <p:pic>
        <p:nvPicPr>
          <p:cNvPr id="142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05000"/>
            <a:ext cx="744855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340" name="Rectangle 5"/>
          <p:cNvSpPr>
            <a:spLocks noGrp="1" noChangeArrowheads="1"/>
          </p:cNvSpPr>
          <p:nvPr>
            <p:ph type="title"/>
          </p:nvPr>
        </p:nvSpPr>
        <p:spPr/>
        <p:txBody>
          <a:bodyPr/>
          <a:lstStyle/>
          <a:p>
            <a:pPr eaLnBrk="1" hangingPunct="1"/>
            <a:r>
              <a:rPr lang="en-US" altLang="en-US" smtClean="0"/>
              <a:t>EIGRP Technologies</a:t>
            </a:r>
          </a:p>
        </p:txBody>
      </p:sp>
    </p:spTree>
    <p:extLst>
      <p:ext uri="{BB962C8B-B14F-4D97-AF65-F5344CB8AC3E}">
        <p14:creationId xmlns:p14="http://schemas.microsoft.com/office/powerpoint/2010/main" val="37774196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pPr eaLnBrk="1" hangingPunct="1"/>
            <a:r>
              <a:rPr lang="en-US" altLang="en-US" smtClean="0"/>
              <a:t>Hello Intervals and Default Hold Times</a:t>
            </a:r>
          </a:p>
        </p:txBody>
      </p:sp>
      <p:sp>
        <p:nvSpPr>
          <p:cNvPr id="143363" name="Rectangle 3"/>
          <p:cNvSpPr>
            <a:spLocks noGrp="1" noChangeArrowheads="1"/>
          </p:cNvSpPr>
          <p:nvPr>
            <p:ph type="body" idx="1"/>
          </p:nvPr>
        </p:nvSpPr>
        <p:spPr>
          <a:xfrm>
            <a:off x="1905000" y="3810000"/>
            <a:ext cx="8534400" cy="2743200"/>
          </a:xfrm>
        </p:spPr>
        <p:txBody>
          <a:bodyPr/>
          <a:lstStyle/>
          <a:p>
            <a:pPr eaLnBrk="1" hangingPunct="1"/>
            <a:r>
              <a:rPr lang="en-US" altLang="en-US" sz="2000" b="1" i="1">
                <a:solidFill>
                  <a:srgbClr val="CC0000"/>
                </a:solidFill>
                <a:cs typeface="Times New Roman" panose="02020603050405020304" pitchFamily="18" charset="0"/>
              </a:rPr>
              <a:t>Hello Time</a:t>
            </a:r>
            <a:r>
              <a:rPr lang="en-US" altLang="en-US" sz="2000" i="1">
                <a:cs typeface="Times New Roman" panose="02020603050405020304" pitchFamily="18" charset="0"/>
              </a:rPr>
              <a:t>  </a:t>
            </a:r>
            <a:r>
              <a:rPr lang="en-US" altLang="en-US" sz="2000">
                <a:cs typeface="Times New Roman" panose="02020603050405020304" pitchFamily="18" charset="0"/>
              </a:rPr>
              <a:t>The interval of Hello Packets</a:t>
            </a:r>
            <a:endParaRPr lang="en-US" altLang="en-US" smtClean="0"/>
          </a:p>
          <a:p>
            <a:pPr eaLnBrk="1" hangingPunct="1">
              <a:lnSpc>
                <a:spcPct val="90000"/>
              </a:lnSpc>
            </a:pPr>
            <a:r>
              <a:rPr lang="en-US" altLang="en-US" sz="2000" b="1" i="1">
                <a:solidFill>
                  <a:srgbClr val="CC0000"/>
                </a:solidFill>
                <a:cs typeface="Times New Roman" panose="02020603050405020304" pitchFamily="18" charset="0"/>
              </a:rPr>
              <a:t>Hold Time</a:t>
            </a:r>
            <a:r>
              <a:rPr lang="en-US" altLang="en-US" sz="2000" i="1">
                <a:cs typeface="Times New Roman" panose="02020603050405020304" pitchFamily="18" charset="0"/>
              </a:rPr>
              <a:t>   </a:t>
            </a:r>
            <a:r>
              <a:rPr lang="en-US" altLang="en-US" sz="2000">
                <a:cs typeface="Times New Roman" panose="02020603050405020304" pitchFamily="18" charset="0"/>
              </a:rPr>
              <a:t>The interval to wait without receiving anything from a neighbor before considering the link unavailable. </a:t>
            </a:r>
          </a:p>
        </p:txBody>
      </p:sp>
      <p:pic>
        <p:nvPicPr>
          <p:cNvPr id="143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1295400"/>
            <a:ext cx="724852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30639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body" idx="1"/>
          </p:nvPr>
        </p:nvSpPr>
        <p:spPr>
          <a:xfrm>
            <a:off x="1828800" y="1143000"/>
            <a:ext cx="7772400" cy="5257800"/>
          </a:xfrm>
        </p:spPr>
        <p:txBody>
          <a:bodyPr/>
          <a:lstStyle/>
          <a:p>
            <a:pPr eaLnBrk="1" hangingPunct="1"/>
            <a:r>
              <a:rPr lang="en-US" altLang="en-US" sz="2000">
                <a:cs typeface="Times New Roman" panose="02020603050405020304" pitchFamily="18" charset="0"/>
              </a:rPr>
              <a:t>The centerpiece of EIGRP is DUAL, the EIGRP route-calculation engine. </a:t>
            </a:r>
          </a:p>
          <a:p>
            <a:pPr lvl="1" eaLnBrk="1" hangingPunct="1"/>
            <a:r>
              <a:rPr lang="en-US" altLang="en-US" sz="2000">
                <a:solidFill>
                  <a:schemeClr val="accent2"/>
                </a:solidFill>
                <a:cs typeface="Times New Roman" panose="02020603050405020304" pitchFamily="18" charset="0"/>
              </a:rPr>
              <a:t>The full name of this technology is DUAL </a:t>
            </a:r>
            <a:r>
              <a:rPr lang="en-US" altLang="en-US" sz="2000" b="1">
                <a:solidFill>
                  <a:schemeClr val="accent2"/>
                </a:solidFill>
                <a:cs typeface="Times New Roman" panose="02020603050405020304" pitchFamily="18" charset="0"/>
              </a:rPr>
              <a:t>finite state machine (FSM)</a:t>
            </a:r>
            <a:r>
              <a:rPr lang="en-US" altLang="en-US" sz="2000">
                <a:solidFill>
                  <a:schemeClr val="accent2"/>
                </a:solidFill>
                <a:cs typeface="Times New Roman" panose="02020603050405020304" pitchFamily="18" charset="0"/>
              </a:rPr>
              <a:t>. </a:t>
            </a:r>
          </a:p>
          <a:p>
            <a:pPr lvl="1" eaLnBrk="1" hangingPunct="1"/>
            <a:r>
              <a:rPr lang="en-US" altLang="en-US" sz="2000">
                <a:solidFill>
                  <a:schemeClr val="accent2"/>
                </a:solidFill>
                <a:cs typeface="Times New Roman" panose="02020603050405020304" pitchFamily="18" charset="0"/>
              </a:rPr>
              <a:t>This engine contains all the logic used to calculate and compare routes in an EIGRP network.</a:t>
            </a:r>
          </a:p>
          <a:p>
            <a:pPr eaLnBrk="1" hangingPunct="1">
              <a:buFont typeface="Arial" panose="020B0604020202020204" pitchFamily="34" charset="0"/>
              <a:buNone/>
            </a:pPr>
            <a:endParaRPr lang="en-US" altLang="en-US" sz="2000">
              <a:solidFill>
                <a:srgbClr val="020000"/>
              </a:solidFill>
            </a:endParaRPr>
          </a:p>
          <a:p>
            <a:pPr eaLnBrk="1" hangingPunct="1">
              <a:buFont typeface="Arial" panose="020B0604020202020204" pitchFamily="34" charset="0"/>
              <a:buNone/>
            </a:pPr>
            <a:r>
              <a:rPr lang="en-US" altLang="en-US" sz="2000" b="1">
                <a:solidFill>
                  <a:srgbClr val="020000"/>
                </a:solidFill>
              </a:rPr>
              <a:t>What is FSM?</a:t>
            </a:r>
          </a:p>
          <a:p>
            <a:pPr eaLnBrk="1" hangingPunct="1"/>
            <a:r>
              <a:rPr lang="en-US" altLang="en-US" sz="2000">
                <a:cs typeface="Times New Roman" panose="02020603050405020304" pitchFamily="18" charset="0"/>
              </a:rPr>
              <a:t>An FSM is an abstract machine, not a mechanical device with moving parts.</a:t>
            </a:r>
          </a:p>
          <a:p>
            <a:pPr eaLnBrk="1" hangingPunct="1"/>
            <a:r>
              <a:rPr lang="en-US" altLang="en-US" sz="2000">
                <a:cs typeface="Times New Roman" panose="02020603050405020304" pitchFamily="18" charset="0"/>
              </a:rPr>
              <a:t>FSMs define a set of possible states something can go through, what events causes those states, and what events result from those states.</a:t>
            </a:r>
          </a:p>
          <a:p>
            <a:pPr eaLnBrk="1" hangingPunct="1"/>
            <a:r>
              <a:rPr lang="en-US" altLang="en-US" sz="2000">
                <a:solidFill>
                  <a:srgbClr val="FF0000"/>
                </a:solidFill>
                <a:cs typeface="Times New Roman" panose="02020603050405020304" pitchFamily="18" charset="0"/>
              </a:rPr>
              <a:t>Designers use FSMs to describe how a device, computer program, or routing algorithm will react to a set of input events</a:t>
            </a:r>
            <a:r>
              <a:rPr lang="en-US" altLang="en-US" sz="2000">
                <a:cs typeface="Times New Roman" panose="02020603050405020304" pitchFamily="18" charset="0"/>
              </a:rPr>
              <a:t>.</a:t>
            </a:r>
          </a:p>
        </p:txBody>
      </p:sp>
      <p:sp>
        <p:nvSpPr>
          <p:cNvPr id="144387" name="Rectangle 4"/>
          <p:cNvSpPr>
            <a:spLocks noGrp="1" noChangeArrowheads="1"/>
          </p:cNvSpPr>
          <p:nvPr>
            <p:ph type="title"/>
          </p:nvPr>
        </p:nvSpPr>
        <p:spPr/>
        <p:txBody>
          <a:bodyPr/>
          <a:lstStyle/>
          <a:p>
            <a:pPr eaLnBrk="1" hangingPunct="1"/>
            <a:r>
              <a:rPr lang="en-US" altLang="en-US" smtClean="0"/>
              <a:t>DUAL FSM</a:t>
            </a:r>
          </a:p>
        </p:txBody>
      </p:sp>
    </p:spTree>
    <p:extLst>
      <p:ext uri="{BB962C8B-B14F-4D97-AF65-F5344CB8AC3E}">
        <p14:creationId xmlns:p14="http://schemas.microsoft.com/office/powerpoint/2010/main" val="5037829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ChangeArrowheads="1"/>
          </p:cNvSpPr>
          <p:nvPr/>
        </p:nvSpPr>
        <p:spPr bwMode="auto">
          <a:xfrm>
            <a:off x="3671888" y="2024064"/>
            <a:ext cx="9144000"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spcBef>
                <a:spcPct val="0"/>
              </a:spcBef>
              <a:buClrTx/>
              <a:buSzTx/>
              <a:buFontTx/>
              <a:buNone/>
            </a:pPr>
            <a:endParaRPr lang="en-US" altLang="en-US">
              <a:solidFill>
                <a:srgbClr val="000000"/>
              </a:solidFill>
              <a:latin typeface="Times New Roman" panose="02020603050405020304" pitchFamily="18" charset="0"/>
            </a:endParaRPr>
          </a:p>
        </p:txBody>
      </p:sp>
      <p:graphicFrame>
        <p:nvGraphicFramePr>
          <p:cNvPr id="145411" name="Object 4"/>
          <p:cNvGraphicFramePr>
            <a:graphicFrameLocks noChangeAspect="1"/>
          </p:cNvGraphicFramePr>
          <p:nvPr/>
        </p:nvGraphicFramePr>
        <p:xfrm>
          <a:off x="2362201" y="1981200"/>
          <a:ext cx="7377113" cy="4275138"/>
        </p:xfrm>
        <a:graphic>
          <a:graphicData uri="http://schemas.openxmlformats.org/presentationml/2006/ole">
            <mc:AlternateContent xmlns:mc="http://schemas.openxmlformats.org/markup-compatibility/2006">
              <mc:Choice xmlns:v="urn:schemas-microsoft-com:vml" Requires="v">
                <p:oleObj spid="_x0000_s5136" r:id="rId3" imgW="4851400" imgH="2809240" progId="Visio.Drawing.6">
                  <p:embed/>
                </p:oleObj>
              </mc:Choice>
              <mc:Fallback>
                <p:oleObj r:id="rId3" imgW="4851400" imgH="28092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1" y="1981200"/>
                        <a:ext cx="7377113"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40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3001" y="228600"/>
            <a:ext cx="147002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8" name="Line 6"/>
          <p:cNvSpPr>
            <a:spLocks noChangeShapeType="1"/>
          </p:cNvSpPr>
          <p:nvPr/>
        </p:nvSpPr>
        <p:spPr bwMode="auto">
          <a:xfrm flipV="1">
            <a:off x="7391400" y="1524000"/>
            <a:ext cx="1371600" cy="609600"/>
          </a:xfrm>
          <a:prstGeom prst="line">
            <a:avLst/>
          </a:prstGeom>
          <a:noFill/>
          <a:ln w="635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5414" name="Rectangle 7"/>
          <p:cNvSpPr>
            <a:spLocks noGrp="1" noChangeArrowheads="1"/>
          </p:cNvSpPr>
          <p:nvPr>
            <p:ph type="title"/>
          </p:nvPr>
        </p:nvSpPr>
        <p:spPr/>
        <p:txBody>
          <a:bodyPr/>
          <a:lstStyle/>
          <a:p>
            <a:pPr eaLnBrk="1" hangingPunct="1"/>
            <a:r>
              <a:rPr lang="en-US" altLang="en-US" smtClean="0"/>
              <a:t>FSM Example</a:t>
            </a:r>
          </a:p>
        </p:txBody>
      </p:sp>
      <p:sp>
        <p:nvSpPr>
          <p:cNvPr id="145415" name="Text Box 8"/>
          <p:cNvSpPr txBox="1">
            <a:spLocks noChangeArrowheads="1"/>
          </p:cNvSpPr>
          <p:nvPr/>
        </p:nvSpPr>
        <p:spPr bwMode="auto">
          <a:xfrm>
            <a:off x="2133600" y="5257800"/>
            <a:ext cx="2819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spcBef>
                <a:spcPct val="50000"/>
              </a:spcBef>
              <a:buClrTx/>
              <a:buSzTx/>
              <a:buFontTx/>
              <a:buNone/>
            </a:pPr>
            <a:r>
              <a:rPr lang="en-US" altLang="en-US">
                <a:solidFill>
                  <a:srgbClr val="000000"/>
                </a:solidFill>
                <a:latin typeface="Times New Roman" panose="02020603050405020304" pitchFamily="18" charset="0"/>
              </a:rPr>
              <a:t>States such as Passive and Active trigger Certain Events </a:t>
            </a:r>
          </a:p>
        </p:txBody>
      </p:sp>
    </p:spTree>
    <p:extLst>
      <p:ext uri="{BB962C8B-B14F-4D97-AF65-F5344CB8AC3E}">
        <p14:creationId xmlns:p14="http://schemas.microsoft.com/office/powerpoint/2010/main" val="4264792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40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nodeType="clickEffect">
                                  <p:stCondLst>
                                    <p:cond delay="0"/>
                                  </p:stCondLst>
                                  <p:childTnLst>
                                    <p:set>
                                      <p:cBhvr>
                                        <p:cTn id="10" dur="1" fill="hold">
                                          <p:stCondLst>
                                            <p:cond delay="0"/>
                                          </p:stCondLst>
                                        </p:cTn>
                                        <p:tgtEl>
                                          <p:spTgt spid="44037"/>
                                        </p:tgtEl>
                                        <p:attrNameLst>
                                          <p:attrName>style.visibility</p:attrName>
                                        </p:attrNameLst>
                                      </p:cBhvr>
                                      <p:to>
                                        <p:strVal val="visible"/>
                                      </p:to>
                                    </p:set>
                                    <p:anim calcmode="lin" valueType="num">
                                      <p:cBhvr additive="base">
                                        <p:cTn id="11" dur="500" fill="hold"/>
                                        <p:tgtEl>
                                          <p:spTgt spid="44037"/>
                                        </p:tgtEl>
                                        <p:attrNameLst>
                                          <p:attrName>ppt_x</p:attrName>
                                        </p:attrNameLst>
                                      </p:cBhvr>
                                      <p:tavLst>
                                        <p:tav tm="0">
                                          <p:val>
                                            <p:strVal val="1+#ppt_w/2"/>
                                          </p:val>
                                        </p:tav>
                                        <p:tav tm="100000">
                                          <p:val>
                                            <p:strVal val="#ppt_x"/>
                                          </p:val>
                                        </p:tav>
                                      </p:tavLst>
                                    </p:anim>
                                    <p:anim calcmode="lin" valueType="num">
                                      <p:cBhvr additive="base">
                                        <p:cTn id="12" dur="500" fill="hold"/>
                                        <p:tgtEl>
                                          <p:spTgt spid="440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body" idx="1"/>
          </p:nvPr>
        </p:nvSpPr>
        <p:spPr>
          <a:xfrm>
            <a:off x="1905001" y="1066800"/>
            <a:ext cx="8564563" cy="5562600"/>
          </a:xfrm>
        </p:spPr>
        <p:txBody>
          <a:bodyPr>
            <a:normAutofit lnSpcReduction="10000"/>
          </a:bodyPr>
          <a:lstStyle/>
          <a:p>
            <a:pPr eaLnBrk="1" hangingPunct="1">
              <a:lnSpc>
                <a:spcPct val="90000"/>
              </a:lnSpc>
            </a:pPr>
            <a:r>
              <a:rPr lang="en-US" altLang="en-US" sz="2000">
                <a:cs typeface="Times New Roman" panose="02020603050405020304" pitchFamily="18" charset="0"/>
              </a:rPr>
              <a:t>DUAL </a:t>
            </a:r>
            <a:r>
              <a:rPr lang="en-US" altLang="en-US" sz="2000">
                <a:solidFill>
                  <a:srgbClr val="FF0000"/>
                </a:solidFill>
                <a:cs typeface="Times New Roman" panose="02020603050405020304" pitchFamily="18" charset="0"/>
              </a:rPr>
              <a:t>selects alternate routes quickly</a:t>
            </a:r>
            <a:r>
              <a:rPr lang="en-US" altLang="en-US" sz="2000">
                <a:cs typeface="Times New Roman" panose="02020603050405020304" pitchFamily="18" charset="0"/>
              </a:rPr>
              <a:t> by using the information in the EIGRP tables. </a:t>
            </a:r>
          </a:p>
          <a:p>
            <a:pPr eaLnBrk="1" hangingPunct="1">
              <a:lnSpc>
                <a:spcPct val="90000"/>
              </a:lnSpc>
            </a:pPr>
            <a:r>
              <a:rPr lang="en-US" altLang="en-US" sz="2000">
                <a:cs typeface="Times New Roman" panose="02020603050405020304" pitchFamily="18" charset="0"/>
              </a:rPr>
              <a:t>If a link goes down, DUAL looks for a </a:t>
            </a:r>
            <a:r>
              <a:rPr lang="en-US" altLang="en-US" sz="2000">
                <a:solidFill>
                  <a:srgbClr val="FF0000"/>
                </a:solidFill>
                <a:cs typeface="Times New Roman" panose="02020603050405020304" pitchFamily="18" charset="0"/>
              </a:rPr>
              <a:t>feasible successor in its neighbor and topology tables.</a:t>
            </a:r>
          </a:p>
          <a:p>
            <a:pPr eaLnBrk="1" hangingPunct="1">
              <a:lnSpc>
                <a:spcPct val="90000"/>
              </a:lnSpc>
            </a:pPr>
            <a:r>
              <a:rPr lang="en-US" altLang="en-US" sz="2000">
                <a:cs typeface="Times New Roman" panose="02020603050405020304" pitchFamily="18" charset="0"/>
              </a:rPr>
              <a:t>A </a:t>
            </a:r>
            <a:r>
              <a:rPr lang="en-US" altLang="en-US" sz="2000" b="1">
                <a:cs typeface="Times New Roman" panose="02020603050405020304" pitchFamily="18" charset="0"/>
              </a:rPr>
              <a:t>successor</a:t>
            </a:r>
            <a:r>
              <a:rPr lang="en-US" altLang="en-US" sz="2000">
                <a:cs typeface="Times New Roman" panose="02020603050405020304" pitchFamily="18" charset="0"/>
              </a:rPr>
              <a:t> is a neighboring router that is currently being used for packet forwarding, provides the least-cost route to the destination, and is not part of a routing loop.</a:t>
            </a:r>
          </a:p>
          <a:p>
            <a:pPr eaLnBrk="1" hangingPunct="1">
              <a:lnSpc>
                <a:spcPct val="90000"/>
              </a:lnSpc>
            </a:pPr>
            <a:r>
              <a:rPr lang="en-US" altLang="en-US" sz="2000" b="1">
                <a:cs typeface="Times New Roman" panose="02020603050405020304" pitchFamily="18" charset="0"/>
              </a:rPr>
              <a:t>Feasible successors</a:t>
            </a:r>
            <a:r>
              <a:rPr lang="en-US" altLang="en-US" sz="2000">
                <a:cs typeface="Times New Roman" panose="02020603050405020304" pitchFamily="18" charset="0"/>
              </a:rPr>
              <a:t> provide the next lowest-cost path without introducing routing loops. </a:t>
            </a:r>
          </a:p>
          <a:p>
            <a:pPr lvl="1" eaLnBrk="1" hangingPunct="1">
              <a:lnSpc>
                <a:spcPct val="90000"/>
              </a:lnSpc>
            </a:pPr>
            <a:r>
              <a:rPr lang="en-US" altLang="en-US" sz="2000">
                <a:cs typeface="Times New Roman" panose="02020603050405020304" pitchFamily="18" charset="0"/>
              </a:rPr>
              <a:t>Feasible successor routes can be used in case the existing route fails; packets to the destination network are immediately forwarded to the feasible successor, which at that point, is promoted to the status of successor.</a:t>
            </a:r>
            <a:endParaRPr lang="en-US" altLang="en-US" sz="2000"/>
          </a:p>
          <a:p>
            <a:pPr eaLnBrk="1" hangingPunct="1">
              <a:lnSpc>
                <a:spcPct val="90000"/>
              </a:lnSpc>
            </a:pPr>
            <a:r>
              <a:rPr lang="en-US" altLang="en-US" sz="2000"/>
              <a:t>Selects a best loop-free path to a destination, the next hop being known as the </a:t>
            </a:r>
            <a:r>
              <a:rPr lang="en-US" altLang="en-US" sz="2000" b="1">
                <a:solidFill>
                  <a:schemeClr val="accent2"/>
                </a:solidFill>
              </a:rPr>
              <a:t>successor</a:t>
            </a:r>
            <a:r>
              <a:rPr lang="en-US" altLang="en-US" sz="2000"/>
              <a:t>.</a:t>
            </a:r>
          </a:p>
          <a:p>
            <a:pPr eaLnBrk="1" hangingPunct="1">
              <a:lnSpc>
                <a:spcPct val="90000"/>
              </a:lnSpc>
            </a:pPr>
            <a:r>
              <a:rPr lang="en-US" altLang="en-US" sz="2000"/>
              <a:t>All other routers to the same destination, that also meet the </a:t>
            </a:r>
            <a:r>
              <a:rPr lang="en-US" altLang="en-US" sz="2000" b="1">
                <a:solidFill>
                  <a:schemeClr val="accent2"/>
                </a:solidFill>
              </a:rPr>
              <a:t>feasible condition</a:t>
            </a:r>
            <a:r>
              <a:rPr lang="en-US" altLang="en-US" sz="2000"/>
              <a:t>, meaning they are also loop-free (later), become </a:t>
            </a:r>
            <a:r>
              <a:rPr lang="en-US" altLang="en-US" sz="2000" b="1">
                <a:solidFill>
                  <a:schemeClr val="accent2"/>
                </a:solidFill>
              </a:rPr>
              <a:t>feasible successors</a:t>
            </a:r>
            <a:r>
              <a:rPr lang="en-US" altLang="en-US" sz="2000"/>
              <a:t>, or back-up routes.</a:t>
            </a:r>
          </a:p>
          <a:p>
            <a:pPr eaLnBrk="1" hangingPunct="1">
              <a:lnSpc>
                <a:spcPct val="90000"/>
              </a:lnSpc>
            </a:pPr>
            <a:r>
              <a:rPr lang="en-US" altLang="en-US" sz="2000" b="1"/>
              <a:t>debug eigrp fsm</a:t>
            </a:r>
            <a:endParaRPr lang="en-US" altLang="en-US" sz="2000"/>
          </a:p>
        </p:txBody>
      </p:sp>
      <p:sp>
        <p:nvSpPr>
          <p:cNvPr id="146435" name="Rectangle 4"/>
          <p:cNvSpPr>
            <a:spLocks noGrp="1" noChangeArrowheads="1"/>
          </p:cNvSpPr>
          <p:nvPr>
            <p:ph type="title"/>
          </p:nvPr>
        </p:nvSpPr>
        <p:spPr/>
        <p:txBody>
          <a:bodyPr/>
          <a:lstStyle/>
          <a:p>
            <a:pPr eaLnBrk="1" hangingPunct="1"/>
            <a:r>
              <a:rPr lang="en-US" altLang="en-US" smtClean="0"/>
              <a:t>DUAL FSM</a:t>
            </a:r>
          </a:p>
        </p:txBody>
      </p:sp>
    </p:spTree>
    <p:extLst>
      <p:ext uri="{BB962C8B-B14F-4D97-AF65-F5344CB8AC3E}">
        <p14:creationId xmlns:p14="http://schemas.microsoft.com/office/powerpoint/2010/main" val="41198589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body" idx="1"/>
          </p:nvPr>
        </p:nvSpPr>
        <p:spPr>
          <a:xfrm>
            <a:off x="1905000" y="1219200"/>
            <a:ext cx="7772400" cy="5181600"/>
          </a:xfrm>
        </p:spPr>
        <p:txBody>
          <a:bodyPr/>
          <a:lstStyle/>
          <a:p>
            <a:pPr eaLnBrk="1" hangingPunct="1">
              <a:buFont typeface="Arial" panose="020B0604020202020204" pitchFamily="34" charset="0"/>
              <a:buNone/>
            </a:pPr>
            <a:r>
              <a:rPr lang="en-US" altLang="en-US" sz="2000"/>
              <a:t>Feasible Successor exists:</a:t>
            </a:r>
          </a:p>
          <a:p>
            <a:pPr eaLnBrk="1" hangingPunct="1"/>
            <a:r>
              <a:rPr lang="en-US" altLang="en-US" sz="2000"/>
              <a:t>If current successor route fails, feasible successor becomes the current successor, i.e. the current route.</a:t>
            </a:r>
          </a:p>
          <a:p>
            <a:pPr eaLnBrk="1" hangingPunct="1"/>
            <a:r>
              <a:rPr lang="en-US" altLang="en-US" sz="2000"/>
              <a:t>Routing of packets continue with little delay.</a:t>
            </a:r>
          </a:p>
          <a:p>
            <a:pPr eaLnBrk="1" hangingPunct="1">
              <a:buFont typeface="Arial" panose="020B0604020202020204" pitchFamily="34" charset="0"/>
              <a:buNone/>
            </a:pPr>
            <a:endParaRPr lang="en-US" altLang="en-US" sz="2000"/>
          </a:p>
          <a:p>
            <a:pPr eaLnBrk="1" hangingPunct="1">
              <a:buFont typeface="Arial" panose="020B0604020202020204" pitchFamily="34" charset="0"/>
              <a:buNone/>
            </a:pPr>
            <a:r>
              <a:rPr lang="en-US" altLang="en-US" sz="2000" b="1"/>
              <a:t>No</a:t>
            </a:r>
            <a:r>
              <a:rPr lang="en-US" altLang="en-US" sz="2000"/>
              <a:t> Feasible Successor exists:</a:t>
            </a:r>
          </a:p>
          <a:p>
            <a:pPr eaLnBrk="1" hangingPunct="1">
              <a:spcBef>
                <a:spcPct val="50000"/>
              </a:spcBef>
            </a:pPr>
            <a:r>
              <a:rPr lang="en-US" altLang="en-US" sz="2000"/>
              <a:t>This may be because the Reported Distance is greater than the Feasible Distance. </a:t>
            </a:r>
          </a:p>
          <a:p>
            <a:pPr eaLnBrk="1" hangingPunct="1">
              <a:spcBef>
                <a:spcPct val="50000"/>
              </a:spcBef>
            </a:pPr>
            <a:r>
              <a:rPr lang="en-US" altLang="en-US" sz="2000"/>
              <a:t>Before this route can be installed, it must be placed in the </a:t>
            </a:r>
            <a:r>
              <a:rPr lang="en-US" altLang="en-US" sz="2000" b="1" i="1">
                <a:solidFill>
                  <a:schemeClr val="accent2"/>
                </a:solidFill>
              </a:rPr>
              <a:t>active state</a:t>
            </a:r>
            <a:r>
              <a:rPr lang="en-US" altLang="en-US" sz="2000"/>
              <a:t> and recomputed. </a:t>
            </a:r>
          </a:p>
          <a:p>
            <a:pPr eaLnBrk="1" hangingPunct="1">
              <a:spcBef>
                <a:spcPct val="50000"/>
              </a:spcBef>
            </a:pPr>
            <a:r>
              <a:rPr lang="en-US" altLang="en-US" sz="2000"/>
              <a:t>Routing of packets continue but with more of a delay.</a:t>
            </a:r>
          </a:p>
        </p:txBody>
      </p:sp>
      <p:sp>
        <p:nvSpPr>
          <p:cNvPr id="147459" name="Rectangle 4"/>
          <p:cNvSpPr>
            <a:spLocks noGrp="1" noChangeArrowheads="1"/>
          </p:cNvSpPr>
          <p:nvPr>
            <p:ph type="title"/>
          </p:nvPr>
        </p:nvSpPr>
        <p:spPr/>
        <p:txBody>
          <a:bodyPr/>
          <a:lstStyle/>
          <a:p>
            <a:pPr eaLnBrk="1" hangingPunct="1"/>
            <a:r>
              <a:rPr lang="en-US" altLang="en-US" smtClean="0"/>
              <a:t>What if the successor fails?</a:t>
            </a:r>
          </a:p>
        </p:txBody>
      </p:sp>
    </p:spTree>
    <p:extLst>
      <p:ext uri="{BB962C8B-B14F-4D97-AF65-F5344CB8AC3E}">
        <p14:creationId xmlns:p14="http://schemas.microsoft.com/office/powerpoint/2010/main" val="5210126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sz="1800" baseline="0">
              <a:solidFill>
                <a:srgbClr val="000000"/>
              </a:solidFill>
              <a:latin typeface="Times New Roman" panose="02020603050405020304" pitchFamily="18" charset="0"/>
            </a:endParaRPr>
          </a:p>
        </p:txBody>
      </p:sp>
      <p:sp>
        <p:nvSpPr>
          <p:cNvPr id="872453" name="Rectangle 5"/>
          <p:cNvSpPr>
            <a:spLocks noChangeArrowheads="1"/>
          </p:cNvSpPr>
          <p:nvPr/>
        </p:nvSpPr>
        <p:spPr bwMode="auto">
          <a:xfrm>
            <a:off x="117229" y="459403"/>
            <a:ext cx="11758247"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defRPr/>
            </a:pPr>
            <a:r>
              <a:rPr lang="en-US" altLang="en-US" sz="2800" b="1" u="sng" dirty="0" smtClean="0">
                <a:solidFill>
                  <a:srgbClr val="FF0000"/>
                </a:solidFill>
                <a:latin typeface="Arial Unicode MS" pitchFamily="34" charset="-128"/>
              </a:rPr>
              <a:t>BGP</a:t>
            </a:r>
          </a:p>
          <a:p>
            <a:pPr algn="just">
              <a:defRPr/>
            </a:pPr>
            <a:r>
              <a:rPr lang="en-US" altLang="en-US" sz="2800" dirty="0" smtClean="0">
                <a:solidFill>
                  <a:srgbClr val="000000"/>
                </a:solidFill>
                <a:latin typeface="Arial Unicode MS" pitchFamily="34" charset="-128"/>
              </a:rPr>
              <a:t>Border </a:t>
            </a:r>
            <a:r>
              <a:rPr lang="en-US" altLang="en-US" sz="2800" dirty="0">
                <a:solidFill>
                  <a:srgbClr val="000000"/>
                </a:solidFill>
                <a:latin typeface="Arial Unicode MS" pitchFamily="34" charset="-128"/>
              </a:rPr>
              <a:t>Gateway Protocol (BGP) is an interdomain routing protocol using path vector routing. It first appeared in 1989 and has gone through four versions.</a:t>
            </a:r>
          </a:p>
          <a:p>
            <a:pPr algn="just">
              <a:defRPr/>
            </a:pPr>
            <a:r>
              <a:rPr lang="en-US" altLang="en-US" sz="2800" dirty="0">
                <a:solidFill>
                  <a:srgbClr val="000000"/>
                </a:solidFill>
                <a:latin typeface="Arial Unicode MS" pitchFamily="34" charset="-128"/>
              </a:rPr>
              <a:t>Types of AS:</a:t>
            </a:r>
          </a:p>
          <a:p>
            <a:pPr marL="514350" indent="-514350" algn="just">
              <a:buFontTx/>
              <a:buAutoNum type="arabicPeriod"/>
              <a:defRPr/>
            </a:pPr>
            <a:r>
              <a:rPr lang="en-US" altLang="en-US" sz="2800" dirty="0">
                <a:solidFill>
                  <a:srgbClr val="000000"/>
                </a:solidFill>
                <a:latin typeface="Arial Unicode MS" pitchFamily="34" charset="-128"/>
              </a:rPr>
              <a:t>Stub AS</a:t>
            </a:r>
          </a:p>
          <a:p>
            <a:pPr marL="457200" indent="-457200" algn="just">
              <a:buFont typeface="Arial" panose="020B0604020202020204" pitchFamily="34" charset="0"/>
              <a:buChar char="•"/>
              <a:defRPr/>
            </a:pPr>
            <a:r>
              <a:rPr lang="en-US" altLang="en-US" sz="2800" dirty="0">
                <a:solidFill>
                  <a:srgbClr val="000000"/>
                </a:solidFill>
                <a:latin typeface="Arial Unicode MS" pitchFamily="34" charset="-128"/>
              </a:rPr>
              <a:t>A stub AS has only one connection to another AS.</a:t>
            </a:r>
          </a:p>
          <a:p>
            <a:pPr marL="457200" indent="-457200" algn="just">
              <a:buFont typeface="Arial" panose="020B0604020202020204" pitchFamily="34" charset="0"/>
              <a:buChar char="•"/>
              <a:defRPr/>
            </a:pPr>
            <a:r>
              <a:rPr lang="en-US" altLang="en-US" sz="2800" dirty="0">
                <a:solidFill>
                  <a:srgbClr val="000000"/>
                </a:solidFill>
                <a:latin typeface="Arial Unicode MS" pitchFamily="34" charset="-128"/>
              </a:rPr>
              <a:t>The interdomain data traffic in a stub AS can be either </a:t>
            </a:r>
            <a:r>
              <a:rPr lang="en-US" altLang="en-US" sz="2800" dirty="0">
                <a:solidFill>
                  <a:srgbClr val="FF0000"/>
                </a:solidFill>
                <a:latin typeface="Arial Unicode MS" pitchFamily="34" charset="-128"/>
              </a:rPr>
              <a:t>created or terminated </a:t>
            </a:r>
            <a:r>
              <a:rPr lang="en-US" altLang="en-US" sz="2800" dirty="0">
                <a:solidFill>
                  <a:srgbClr val="000000"/>
                </a:solidFill>
                <a:latin typeface="Arial Unicode MS" pitchFamily="34" charset="-128"/>
              </a:rPr>
              <a:t>in the AS.</a:t>
            </a:r>
          </a:p>
          <a:p>
            <a:pPr marL="457200" indent="-457200" algn="just">
              <a:buFont typeface="Arial" panose="020B0604020202020204" pitchFamily="34" charset="0"/>
              <a:buChar char="•"/>
              <a:defRPr/>
            </a:pPr>
            <a:r>
              <a:rPr lang="en-US" altLang="en-US" sz="2800" dirty="0">
                <a:solidFill>
                  <a:srgbClr val="000000"/>
                </a:solidFill>
                <a:latin typeface="Arial Unicode MS" pitchFamily="34" charset="-128"/>
              </a:rPr>
              <a:t>The host in the AS can send/Receive data traffic/coming form other ASs.</a:t>
            </a:r>
          </a:p>
          <a:p>
            <a:pPr marL="457200" indent="-457200" algn="just">
              <a:buFont typeface="Arial" panose="020B0604020202020204" pitchFamily="34" charset="0"/>
              <a:buChar char="•"/>
              <a:defRPr/>
            </a:pPr>
            <a:r>
              <a:rPr lang="en-US" altLang="en-US" sz="2800" dirty="0">
                <a:solidFill>
                  <a:srgbClr val="000000"/>
                </a:solidFill>
                <a:latin typeface="Arial Unicode MS" pitchFamily="34" charset="-128"/>
              </a:rPr>
              <a:t>Data traffic </a:t>
            </a:r>
            <a:r>
              <a:rPr lang="en-US" altLang="en-US" sz="2800" dirty="0">
                <a:solidFill>
                  <a:srgbClr val="FF0000"/>
                </a:solidFill>
                <a:latin typeface="Arial Unicode MS" pitchFamily="34" charset="-128"/>
              </a:rPr>
              <a:t>cannot pass through </a:t>
            </a:r>
            <a:r>
              <a:rPr lang="en-US" altLang="en-US" sz="2800" dirty="0">
                <a:solidFill>
                  <a:srgbClr val="000000"/>
                </a:solidFill>
                <a:latin typeface="Arial Unicode MS" pitchFamily="34" charset="-128"/>
              </a:rPr>
              <a:t>a stub AS. A stub AS is either a </a:t>
            </a:r>
            <a:r>
              <a:rPr lang="en-US" altLang="en-US" sz="2800" dirty="0">
                <a:solidFill>
                  <a:srgbClr val="FF0000"/>
                </a:solidFill>
                <a:latin typeface="Arial Unicode MS" pitchFamily="34" charset="-128"/>
              </a:rPr>
              <a:t>source or a sink.</a:t>
            </a:r>
          </a:p>
          <a:p>
            <a:pPr algn="just">
              <a:defRPr/>
            </a:pPr>
            <a:endParaRPr lang="en-US" altLang="en-US" sz="2800" dirty="0">
              <a:solidFill>
                <a:srgbClr val="000000"/>
              </a:solidFill>
              <a:latin typeface="Arial Unicode MS" pitchFamily="34" charset="-128"/>
            </a:endParaRPr>
          </a:p>
        </p:txBody>
      </p:sp>
    </p:spTree>
    <p:extLst>
      <p:ext uri="{BB962C8B-B14F-4D97-AF65-F5344CB8AC3E}">
        <p14:creationId xmlns:p14="http://schemas.microsoft.com/office/powerpoint/2010/main" val="594247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2"/>
          <p:cNvSpPr>
            <a:spLocks noGrp="1" noChangeArrowheads="1"/>
          </p:cNvSpPr>
          <p:nvPr>
            <p:ph type="title"/>
          </p:nvPr>
        </p:nvSpPr>
        <p:spPr bwMode="auto">
          <a:xfrm>
            <a:off x="2144713" y="152401"/>
            <a:ext cx="7886700" cy="54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r>
              <a:rPr lang="en-US" altLang="en-US" sz="4000"/>
              <a:t>RIP </a:t>
            </a:r>
            <a:r>
              <a:rPr lang="en-US" altLang="en-US" sz="3600"/>
              <a:t>Timer</a:t>
            </a:r>
            <a:endParaRPr lang="en-IN" altLang="en-US" sz="4000"/>
          </a:p>
        </p:txBody>
      </p:sp>
      <p:pic>
        <p:nvPicPr>
          <p:cNvPr id="77827"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4713" y="736600"/>
            <a:ext cx="7207250" cy="153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5"/>
          <p:cNvSpPr>
            <a:spLocks noChangeArrowheads="1"/>
          </p:cNvSpPr>
          <p:nvPr/>
        </p:nvSpPr>
        <p:spPr bwMode="auto">
          <a:xfrm>
            <a:off x="2178050" y="2590801"/>
            <a:ext cx="7886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defRPr/>
            </a:pPr>
            <a:r>
              <a:rPr lang="en-US" altLang="en-US" dirty="0"/>
              <a:t>Update Timer(Periodic)</a:t>
            </a:r>
          </a:p>
          <a:p>
            <a:pPr marL="457200" indent="-457200">
              <a:buFont typeface="Arial" panose="020B0604020202020204" pitchFamily="34" charset="0"/>
              <a:buChar char="•"/>
              <a:defRPr/>
            </a:pPr>
            <a:r>
              <a:rPr lang="en-US" altLang="en-US" b="0" dirty="0"/>
              <a:t>The update timer controls the interval between </a:t>
            </a:r>
            <a:r>
              <a:rPr lang="en-US" altLang="en-US" b="0" dirty="0">
                <a:solidFill>
                  <a:srgbClr val="FF0000"/>
                </a:solidFill>
              </a:rPr>
              <a:t>two gratuitous Response Messages.</a:t>
            </a:r>
            <a:r>
              <a:rPr lang="en-US" altLang="en-US" b="0" dirty="0"/>
              <a:t> </a:t>
            </a:r>
          </a:p>
          <a:p>
            <a:pPr marL="457200" indent="-457200">
              <a:buFont typeface="Arial" panose="020B0604020202020204" pitchFamily="34" charset="0"/>
              <a:buChar char="•"/>
              <a:defRPr/>
            </a:pPr>
            <a:r>
              <a:rPr lang="en-US" altLang="en-US" b="0" dirty="0"/>
              <a:t>By default the value is 30 seconds. The response message is broadcast to all its RIP enabled interface.</a:t>
            </a:r>
          </a:p>
          <a:p>
            <a:pPr>
              <a:defRPr/>
            </a:pPr>
            <a:endParaRPr lang="en-US" altLang="en-US" b="0" dirty="0"/>
          </a:p>
          <a:p>
            <a:pPr>
              <a:defRPr/>
            </a:pPr>
            <a:r>
              <a:rPr lang="en-US" altLang="en-US" dirty="0"/>
              <a:t>Invalid Timer(Expiration)</a:t>
            </a:r>
          </a:p>
          <a:p>
            <a:pPr marL="457200" indent="-457200">
              <a:buFont typeface="Arial" panose="020B0604020202020204" pitchFamily="34" charset="0"/>
              <a:buChar char="•"/>
              <a:defRPr/>
            </a:pPr>
            <a:r>
              <a:rPr lang="en-US" altLang="en-US" b="0" dirty="0"/>
              <a:t>The invalid timer specifies </a:t>
            </a:r>
            <a:r>
              <a:rPr lang="en-US" altLang="en-US" b="0" dirty="0">
                <a:solidFill>
                  <a:srgbClr val="FF0000"/>
                </a:solidFill>
              </a:rPr>
              <a:t>how long a routing entry </a:t>
            </a:r>
            <a:r>
              <a:rPr lang="en-US" altLang="en-US" b="0" dirty="0"/>
              <a:t>can be in the routing table </a:t>
            </a:r>
            <a:r>
              <a:rPr lang="en-US" altLang="en-US" b="0" dirty="0">
                <a:solidFill>
                  <a:srgbClr val="FF0000"/>
                </a:solidFill>
              </a:rPr>
              <a:t>without being updated</a:t>
            </a:r>
            <a:r>
              <a:rPr lang="en-US" altLang="en-US" b="0" dirty="0"/>
              <a:t>.</a:t>
            </a:r>
          </a:p>
          <a:p>
            <a:pPr marL="457200" indent="-457200">
              <a:buFont typeface="Arial" panose="020B0604020202020204" pitchFamily="34" charset="0"/>
              <a:buChar char="•"/>
              <a:defRPr/>
            </a:pPr>
            <a:r>
              <a:rPr lang="en-US" altLang="en-US" b="0" dirty="0"/>
              <a:t>By default, the value is 180 seconds. After the timer expires the hop count of the routing entry will be set to 16, marking the destination as unreachable.</a:t>
            </a:r>
          </a:p>
          <a:p>
            <a:pPr>
              <a:defRPr/>
            </a:pPr>
            <a:endParaRPr lang="en-US" altLang="en-US" sz="2400" b="0" dirty="0"/>
          </a:p>
        </p:txBody>
      </p:sp>
    </p:spTree>
    <p:extLst>
      <p:ext uri="{BB962C8B-B14F-4D97-AF65-F5344CB8AC3E}">
        <p14:creationId xmlns:p14="http://schemas.microsoft.com/office/powerpoint/2010/main" val="23972631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p:nvPr>
        </p:nvSpPr>
        <p:spPr>
          <a:xfrm>
            <a:off x="562708" y="193431"/>
            <a:ext cx="11359661" cy="6400800"/>
          </a:xfrm>
        </p:spPr>
        <p:txBody>
          <a:bodyPr/>
          <a:lstStyle/>
          <a:p>
            <a:pPr marL="0" indent="0">
              <a:buNone/>
              <a:defRPr/>
            </a:pPr>
            <a:r>
              <a:rPr lang="en-US" b="1" dirty="0" smtClean="0"/>
              <a:t>2. </a:t>
            </a:r>
            <a:r>
              <a:rPr lang="en-US" b="1" dirty="0" err="1" smtClean="0"/>
              <a:t>Multihomed</a:t>
            </a:r>
            <a:r>
              <a:rPr lang="en-US" b="1" dirty="0" smtClean="0"/>
              <a:t> AS</a:t>
            </a:r>
          </a:p>
          <a:p>
            <a:pPr>
              <a:defRPr/>
            </a:pPr>
            <a:r>
              <a:rPr lang="en-US" sz="2400" dirty="0"/>
              <a:t>It has more than </a:t>
            </a:r>
            <a:r>
              <a:rPr lang="en-US" sz="2400" dirty="0">
                <a:solidFill>
                  <a:srgbClr val="FF0000"/>
                </a:solidFill>
              </a:rPr>
              <a:t>one connection</a:t>
            </a:r>
            <a:r>
              <a:rPr lang="en-US" sz="2400" dirty="0"/>
              <a:t> to other ASs, but it is still only a source or a sink.</a:t>
            </a:r>
          </a:p>
          <a:p>
            <a:pPr>
              <a:defRPr/>
            </a:pPr>
            <a:r>
              <a:rPr lang="en-US" sz="2400" dirty="0"/>
              <a:t>It can send/receive data traffic from/to more than one AS.</a:t>
            </a:r>
          </a:p>
          <a:p>
            <a:pPr>
              <a:defRPr/>
            </a:pPr>
            <a:r>
              <a:rPr lang="en-US" sz="2400" dirty="0"/>
              <a:t>It does </a:t>
            </a:r>
            <a:r>
              <a:rPr lang="en-US" sz="2400" dirty="0">
                <a:solidFill>
                  <a:srgbClr val="FF0000"/>
                </a:solidFill>
              </a:rPr>
              <a:t>not allow data coming </a:t>
            </a:r>
            <a:r>
              <a:rPr lang="en-US" sz="2400" dirty="0"/>
              <a:t>from one AS and going to another AS to pass through.</a:t>
            </a:r>
          </a:p>
          <a:p>
            <a:pPr marL="0" indent="0">
              <a:buNone/>
              <a:defRPr/>
            </a:pPr>
            <a:r>
              <a:rPr lang="en-US" b="1" dirty="0" smtClean="0"/>
              <a:t>3. Transit AS</a:t>
            </a:r>
          </a:p>
          <a:p>
            <a:pPr>
              <a:defRPr/>
            </a:pPr>
            <a:r>
              <a:rPr lang="en-US" sz="2400" dirty="0"/>
              <a:t>It allows transient traffic</a:t>
            </a:r>
            <a:r>
              <a:rPr lang="en-US" sz="2400" dirty="0" smtClean="0"/>
              <a:t>.</a:t>
            </a:r>
          </a:p>
        </p:txBody>
      </p:sp>
    </p:spTree>
    <p:extLst>
      <p:ext uri="{BB962C8B-B14F-4D97-AF65-F5344CB8AC3E}">
        <p14:creationId xmlns:p14="http://schemas.microsoft.com/office/powerpoint/2010/main" val="16521701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a:spLocks noGrp="1"/>
          </p:cNvSpPr>
          <p:nvPr>
            <p:ph/>
          </p:nvPr>
        </p:nvSpPr>
        <p:spPr>
          <a:xfrm>
            <a:off x="533400" y="2018079"/>
            <a:ext cx="10515600" cy="5811838"/>
          </a:xfrm>
          <a:prstGeom prst="rect">
            <a:avLst/>
          </a:prstGeom>
          <a:blipFill>
            <a:blip r:embed="rId2" cstate="print"/>
            <a:stretch>
              <a:fillRect/>
            </a:stretch>
          </a:blipFill>
        </p:spPr>
        <p:txBody>
          <a:bodyPr wrap="square" lIns="0" tIns="0" rIns="0" bIns="0" rtlCol="0"/>
          <a:lstStyle/>
          <a:p>
            <a:r>
              <a:rPr lang="en-US" dirty="0" smtClean="0"/>
              <a:t>A sample internet with 4 AS’s</a:t>
            </a:r>
            <a:endParaRPr lang="en-US" dirty="0"/>
          </a:p>
        </p:txBody>
      </p:sp>
      <p:sp>
        <p:nvSpPr>
          <p:cNvPr id="5" name="object 4"/>
          <p:cNvSpPr/>
          <p:nvPr/>
        </p:nvSpPr>
        <p:spPr>
          <a:xfrm>
            <a:off x="4223590" y="540916"/>
            <a:ext cx="4158410" cy="1133829"/>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3978350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1"/>
          <p:cNvSpPr>
            <a:spLocks noGrp="1"/>
          </p:cNvSpPr>
          <p:nvPr>
            <p:ph type="title"/>
          </p:nvPr>
        </p:nvSpPr>
        <p:spPr bwMode="auto">
          <a:xfrm>
            <a:off x="2152650" y="228601"/>
            <a:ext cx="7886700" cy="701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smtClean="0"/>
              <a:t>External and Internal BGP</a:t>
            </a:r>
          </a:p>
        </p:txBody>
      </p:sp>
      <p:sp>
        <p:nvSpPr>
          <p:cNvPr id="163843" name="Content Placeholder 2"/>
          <p:cNvSpPr>
            <a:spLocks noGrp="1"/>
          </p:cNvSpPr>
          <p:nvPr>
            <p:ph idx="1"/>
          </p:nvPr>
        </p:nvSpPr>
        <p:spPr bwMode="auto">
          <a:xfrm>
            <a:off x="515815" y="1066800"/>
            <a:ext cx="11007970" cy="556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t>If we want to be precise, BGP can have two types of sessions: external BGP (E-BGP) and internal BGP (I-BGP) sessions.</a:t>
            </a:r>
          </a:p>
          <a:p>
            <a:r>
              <a:rPr lang="en-US" altLang="en-US" sz="2400" dirty="0"/>
              <a:t> The E-BGP session is used to </a:t>
            </a:r>
            <a:r>
              <a:rPr lang="en-US" altLang="en-US" sz="2400" dirty="0">
                <a:solidFill>
                  <a:srgbClr val="FF0000"/>
                </a:solidFill>
              </a:rPr>
              <a:t>exchange information </a:t>
            </a:r>
            <a:r>
              <a:rPr lang="en-US" altLang="en-US" sz="2400" dirty="0"/>
              <a:t>between two speaker nodes belonging to two different autonomous systems. </a:t>
            </a:r>
          </a:p>
          <a:p>
            <a:r>
              <a:rPr lang="en-US" altLang="en-US" sz="2400" dirty="0"/>
              <a:t>The IBGP session is used to </a:t>
            </a:r>
            <a:r>
              <a:rPr lang="en-US" altLang="en-US" sz="2400" dirty="0">
                <a:solidFill>
                  <a:srgbClr val="FF0000"/>
                </a:solidFill>
              </a:rPr>
              <a:t>exchange routing information</a:t>
            </a:r>
            <a:r>
              <a:rPr lang="en-US" altLang="en-US" sz="2400" dirty="0"/>
              <a:t> between two routers inside an autonomous system. </a:t>
            </a:r>
          </a:p>
          <a:p>
            <a:r>
              <a:rPr lang="en-US" altLang="en-US" sz="2400" dirty="0"/>
              <a:t>The session established between AS1 and AS2 is an E-BGP session. The two speaker routers exchange information they know about networks in the Internet. </a:t>
            </a:r>
          </a:p>
          <a:p>
            <a:r>
              <a:rPr lang="en-US" altLang="en-US" sz="2400" dirty="0"/>
              <a:t>However, these two routers need to collect information from other routers in the autonomous systems. This is done using I-BGP sessions. </a:t>
            </a:r>
          </a:p>
        </p:txBody>
      </p:sp>
    </p:spTree>
    <p:extLst>
      <p:ext uri="{BB962C8B-B14F-4D97-AF65-F5344CB8AC3E}">
        <p14:creationId xmlns:p14="http://schemas.microsoft.com/office/powerpoint/2010/main" val="31906600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r>
              <a:rPr lang="en-US" dirty="0" err="1" smtClean="0"/>
              <a:t>eBGP</a:t>
            </a:r>
            <a:r>
              <a:rPr lang="en-US" dirty="0" smtClean="0"/>
              <a:t> operation</a:t>
            </a:r>
            <a:endParaRPr lang="en-US" dirty="0"/>
          </a:p>
        </p:txBody>
      </p:sp>
      <p:grpSp>
        <p:nvGrpSpPr>
          <p:cNvPr id="3" name="object 3"/>
          <p:cNvGrpSpPr/>
          <p:nvPr/>
        </p:nvGrpSpPr>
        <p:grpSpPr>
          <a:xfrm>
            <a:off x="1348154" y="1295400"/>
            <a:ext cx="9671538" cy="4618990"/>
            <a:chOff x="228600" y="1295400"/>
            <a:chExt cx="8740140" cy="4618990"/>
          </a:xfrm>
        </p:grpSpPr>
        <p:sp>
          <p:nvSpPr>
            <p:cNvPr id="4" name="object 4"/>
            <p:cNvSpPr/>
            <p:nvPr/>
          </p:nvSpPr>
          <p:spPr>
            <a:xfrm>
              <a:off x="228600" y="1977640"/>
              <a:ext cx="8695944" cy="393649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352544" y="1295400"/>
              <a:ext cx="2756916" cy="85343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28600" y="4928615"/>
              <a:ext cx="2795016" cy="83362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79476" y="1490471"/>
              <a:ext cx="2816352" cy="83210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6608064" y="4562855"/>
              <a:ext cx="2360676" cy="1182624"/>
            </a:xfrm>
            <a:prstGeom prst="rect">
              <a:avLst/>
            </a:prstGeom>
            <a:blipFill>
              <a:blip r:embed="rId6"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6619992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2"/>
          <p:cNvGrpSpPr/>
          <p:nvPr/>
        </p:nvGrpSpPr>
        <p:grpSpPr>
          <a:xfrm>
            <a:off x="984738" y="2107692"/>
            <a:ext cx="9519139" cy="3776472"/>
            <a:chOff x="304800" y="2107692"/>
            <a:chExt cx="8356600" cy="3378835"/>
          </a:xfrm>
        </p:grpSpPr>
        <p:sp>
          <p:nvSpPr>
            <p:cNvPr id="4" name="object 3"/>
            <p:cNvSpPr/>
            <p:nvPr/>
          </p:nvSpPr>
          <p:spPr>
            <a:xfrm>
              <a:off x="783336" y="2107692"/>
              <a:ext cx="7490459" cy="3378708"/>
            </a:xfrm>
            <a:prstGeom prst="rect">
              <a:avLst/>
            </a:prstGeom>
            <a:blipFill>
              <a:blip r:embed="rId2" cstate="print"/>
              <a:stretch>
                <a:fillRect/>
              </a:stretch>
            </a:blipFill>
          </p:spPr>
          <p:txBody>
            <a:bodyPr wrap="square" lIns="0" tIns="0" rIns="0" bIns="0" rtlCol="0"/>
            <a:lstStyle/>
            <a:p>
              <a:endParaRPr/>
            </a:p>
          </p:txBody>
        </p:sp>
        <p:sp>
          <p:nvSpPr>
            <p:cNvPr id="5" name="object 4"/>
            <p:cNvSpPr/>
            <p:nvPr/>
          </p:nvSpPr>
          <p:spPr>
            <a:xfrm>
              <a:off x="330707" y="3928872"/>
              <a:ext cx="2977896" cy="519683"/>
            </a:xfrm>
            <a:prstGeom prst="rect">
              <a:avLst/>
            </a:prstGeom>
            <a:blipFill>
              <a:blip r:embed="rId3" cstate="print"/>
              <a:stretch>
                <a:fillRect/>
              </a:stretch>
            </a:blipFill>
          </p:spPr>
          <p:txBody>
            <a:bodyPr wrap="square" lIns="0" tIns="0" rIns="0" bIns="0" rtlCol="0"/>
            <a:lstStyle/>
            <a:p>
              <a:endParaRPr/>
            </a:p>
          </p:txBody>
        </p:sp>
        <p:sp>
          <p:nvSpPr>
            <p:cNvPr id="6" name="object 5"/>
            <p:cNvSpPr/>
            <p:nvPr/>
          </p:nvSpPr>
          <p:spPr>
            <a:xfrm>
              <a:off x="304800" y="4724400"/>
              <a:ext cx="3003804" cy="518159"/>
            </a:xfrm>
            <a:prstGeom prst="rect">
              <a:avLst/>
            </a:prstGeom>
            <a:blipFill>
              <a:blip r:embed="rId4" cstate="print"/>
              <a:stretch>
                <a:fillRect/>
              </a:stretch>
            </a:blipFill>
          </p:spPr>
          <p:txBody>
            <a:bodyPr wrap="square" lIns="0" tIns="0" rIns="0" bIns="0" rtlCol="0"/>
            <a:lstStyle/>
            <a:p>
              <a:endParaRPr/>
            </a:p>
          </p:txBody>
        </p:sp>
        <p:sp>
          <p:nvSpPr>
            <p:cNvPr id="7" name="object 6"/>
            <p:cNvSpPr/>
            <p:nvPr/>
          </p:nvSpPr>
          <p:spPr>
            <a:xfrm>
              <a:off x="6781800" y="4160520"/>
              <a:ext cx="1879092" cy="1082040"/>
            </a:xfrm>
            <a:prstGeom prst="rect">
              <a:avLst/>
            </a:prstGeom>
            <a:blipFill>
              <a:blip r:embed="rId5" cstate="print"/>
              <a:stretch>
                <a:fillRect/>
              </a:stretch>
            </a:blipFill>
          </p:spPr>
          <p:txBody>
            <a:bodyPr wrap="square" lIns="0" tIns="0" rIns="0" bIns="0" rtlCol="0"/>
            <a:lstStyle/>
            <a:p>
              <a:endParaRPr/>
            </a:p>
          </p:txBody>
        </p:sp>
      </p:grpSp>
      <p:sp>
        <p:nvSpPr>
          <p:cNvPr id="14" name="object 8"/>
          <p:cNvSpPr/>
          <p:nvPr/>
        </p:nvSpPr>
        <p:spPr>
          <a:xfrm>
            <a:off x="609600" y="1208024"/>
            <a:ext cx="2420112" cy="508000"/>
          </a:xfrm>
          <a:prstGeom prst="rect">
            <a:avLst/>
          </a:prstGeom>
          <a:blipFill>
            <a:blip r:embed="rId6" cstate="print"/>
            <a:stretch>
              <a:fillRect/>
            </a:stretch>
          </a:blipFill>
        </p:spPr>
        <p:txBody>
          <a:bodyPr wrap="square" lIns="0" tIns="0" rIns="0" bIns="0" rtlCol="0"/>
          <a:lstStyle/>
          <a:p>
            <a:endParaRPr/>
          </a:p>
        </p:txBody>
      </p:sp>
      <p:sp>
        <p:nvSpPr>
          <p:cNvPr id="15" name="object 9"/>
          <p:cNvSpPr/>
          <p:nvPr/>
        </p:nvSpPr>
        <p:spPr>
          <a:xfrm>
            <a:off x="5486400" y="1092200"/>
            <a:ext cx="3029711" cy="508000"/>
          </a:xfrm>
          <a:prstGeom prst="rect">
            <a:avLst/>
          </a:prstGeom>
          <a:blipFill>
            <a:blip r:embed="rId7" cstate="print"/>
            <a:stretch>
              <a:fillRect/>
            </a:stretch>
          </a:blipFill>
        </p:spPr>
        <p:txBody>
          <a:bodyPr wrap="square" lIns="0" tIns="0" rIns="0" bIns="0" rtlCol="0"/>
          <a:lstStyle/>
          <a:p>
            <a:endParaRPr/>
          </a:p>
        </p:txBody>
      </p:sp>
      <p:sp>
        <p:nvSpPr>
          <p:cNvPr id="16" name="Rectangle 15"/>
          <p:cNvSpPr/>
          <p:nvPr/>
        </p:nvSpPr>
        <p:spPr>
          <a:xfrm>
            <a:off x="290291" y="548027"/>
            <a:ext cx="8994386" cy="523220"/>
          </a:xfrm>
          <a:prstGeom prst="rect">
            <a:avLst/>
          </a:prstGeom>
        </p:spPr>
        <p:txBody>
          <a:bodyPr wrap="square">
            <a:spAutoFit/>
          </a:bodyPr>
          <a:lstStyle/>
          <a:p>
            <a:r>
              <a:rPr lang="en-US" sz="2800" b="1" dirty="0">
                <a:latin typeface="Times New Roman" pitchFamily="18" charset="0"/>
                <a:cs typeface="Times New Roman" pitchFamily="18" charset="0"/>
              </a:rPr>
              <a:t>Combination of </a:t>
            </a:r>
            <a:r>
              <a:rPr lang="en-US" sz="2800" b="1" spc="5" dirty="0" err="1">
                <a:latin typeface="Times New Roman" pitchFamily="18" charset="0"/>
                <a:cs typeface="Times New Roman" pitchFamily="18" charset="0"/>
              </a:rPr>
              <a:t>eBGP</a:t>
            </a:r>
            <a:r>
              <a:rPr lang="en-US" sz="2800" b="1" spc="5" dirty="0">
                <a:latin typeface="Times New Roman" pitchFamily="18" charset="0"/>
                <a:cs typeface="Times New Roman" pitchFamily="18" charset="0"/>
              </a:rPr>
              <a:t> </a:t>
            </a:r>
            <a:r>
              <a:rPr lang="en-US" sz="2800" b="1" dirty="0">
                <a:latin typeface="Times New Roman" pitchFamily="18" charset="0"/>
                <a:cs typeface="Times New Roman" pitchFamily="18" charset="0"/>
              </a:rPr>
              <a:t>and </a:t>
            </a:r>
            <a:r>
              <a:rPr lang="en-US" sz="2800" b="1" dirty="0" err="1">
                <a:latin typeface="Times New Roman" pitchFamily="18" charset="0"/>
                <a:cs typeface="Times New Roman" pitchFamily="18" charset="0"/>
              </a:rPr>
              <a:t>iBGP</a:t>
            </a:r>
            <a:r>
              <a:rPr lang="en-US" sz="2800" b="1" dirty="0">
                <a:latin typeface="Times New Roman" pitchFamily="18" charset="0"/>
                <a:cs typeface="Times New Roman" pitchFamily="18" charset="0"/>
              </a:rPr>
              <a:t> sessions in our</a:t>
            </a:r>
            <a:r>
              <a:rPr lang="en-US" sz="2800" b="1" spc="-265" dirty="0">
                <a:latin typeface="Times New Roman" pitchFamily="18" charset="0"/>
                <a:cs typeface="Times New Roman" pitchFamily="18" charset="0"/>
              </a:rPr>
              <a:t> </a:t>
            </a:r>
            <a:r>
              <a:rPr lang="en-US" sz="2800" b="1" dirty="0">
                <a:latin typeface="Times New Roman" pitchFamily="18" charset="0"/>
                <a:cs typeface="Times New Roman" pitchFamily="18" charset="0"/>
              </a:rPr>
              <a:t>internet</a:t>
            </a:r>
          </a:p>
        </p:txBody>
      </p:sp>
    </p:spTree>
    <p:extLst>
      <p:ext uri="{BB962C8B-B14F-4D97-AF65-F5344CB8AC3E}">
        <p14:creationId xmlns:p14="http://schemas.microsoft.com/office/powerpoint/2010/main" val="3706199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4"/>
          <p:cNvGrpSpPr/>
          <p:nvPr/>
        </p:nvGrpSpPr>
        <p:grpSpPr>
          <a:xfrm>
            <a:off x="4255477" y="838200"/>
            <a:ext cx="6400800" cy="4968240"/>
            <a:chOff x="888491" y="838200"/>
            <a:chExt cx="8072755" cy="4968240"/>
          </a:xfrm>
        </p:grpSpPr>
        <p:sp>
          <p:nvSpPr>
            <p:cNvPr id="4" name="object 5"/>
            <p:cNvSpPr/>
            <p:nvPr/>
          </p:nvSpPr>
          <p:spPr>
            <a:xfrm>
              <a:off x="1453895" y="2286000"/>
              <a:ext cx="5766815" cy="2514600"/>
            </a:xfrm>
            <a:prstGeom prst="rect">
              <a:avLst/>
            </a:prstGeom>
            <a:blipFill>
              <a:blip r:embed="rId2" cstate="print"/>
              <a:stretch>
                <a:fillRect/>
              </a:stretch>
            </a:blipFill>
          </p:spPr>
          <p:txBody>
            <a:bodyPr wrap="square" lIns="0" tIns="0" rIns="0" bIns="0" rtlCol="0"/>
            <a:lstStyle/>
            <a:p>
              <a:endParaRPr/>
            </a:p>
          </p:txBody>
        </p:sp>
        <p:sp>
          <p:nvSpPr>
            <p:cNvPr id="5" name="object 6"/>
            <p:cNvSpPr/>
            <p:nvPr/>
          </p:nvSpPr>
          <p:spPr>
            <a:xfrm>
              <a:off x="888491" y="838200"/>
              <a:ext cx="3494532" cy="1549908"/>
            </a:xfrm>
            <a:prstGeom prst="rect">
              <a:avLst/>
            </a:prstGeom>
            <a:blipFill>
              <a:blip r:embed="rId3" cstate="print"/>
              <a:stretch>
                <a:fillRect/>
              </a:stretch>
            </a:blipFill>
          </p:spPr>
          <p:txBody>
            <a:bodyPr wrap="square" lIns="0" tIns="0" rIns="0" bIns="0" rtlCol="0"/>
            <a:lstStyle/>
            <a:p>
              <a:endParaRPr/>
            </a:p>
          </p:txBody>
        </p:sp>
        <p:sp>
          <p:nvSpPr>
            <p:cNvPr id="6" name="object 7"/>
            <p:cNvSpPr/>
            <p:nvPr/>
          </p:nvSpPr>
          <p:spPr>
            <a:xfrm>
              <a:off x="5478780" y="4251959"/>
              <a:ext cx="3482339" cy="1554480"/>
            </a:xfrm>
            <a:prstGeom prst="rect">
              <a:avLst/>
            </a:prstGeom>
            <a:blipFill>
              <a:blip r:embed="rId4" cstate="print"/>
              <a:stretch>
                <a:fillRect/>
              </a:stretch>
            </a:blipFill>
          </p:spPr>
          <p:txBody>
            <a:bodyPr wrap="square" lIns="0" tIns="0" rIns="0" bIns="0" rtlCol="0"/>
            <a:lstStyle/>
            <a:p>
              <a:endParaRPr/>
            </a:p>
          </p:txBody>
        </p:sp>
      </p:grpSp>
      <p:sp>
        <p:nvSpPr>
          <p:cNvPr id="8" name="object 3"/>
          <p:cNvSpPr/>
          <p:nvPr/>
        </p:nvSpPr>
        <p:spPr>
          <a:xfrm>
            <a:off x="1171148" y="3853886"/>
            <a:ext cx="3448812" cy="1445895"/>
          </a:xfrm>
          <a:prstGeom prst="rect">
            <a:avLst/>
          </a:prstGeom>
          <a:blipFill>
            <a:blip r:embed="rId5" cstate="print"/>
            <a:stretch>
              <a:fillRect/>
            </a:stretch>
          </a:blipFill>
        </p:spPr>
        <p:txBody>
          <a:bodyPr wrap="square" lIns="0" tIns="0" rIns="0" bIns="0" rtlCol="0"/>
          <a:lstStyle/>
          <a:p>
            <a:endParaRPr/>
          </a:p>
        </p:txBody>
      </p:sp>
      <p:sp>
        <p:nvSpPr>
          <p:cNvPr id="9" name="object 7"/>
          <p:cNvSpPr/>
          <p:nvPr/>
        </p:nvSpPr>
        <p:spPr>
          <a:xfrm>
            <a:off x="480646" y="2286000"/>
            <a:ext cx="3212123" cy="1125415"/>
          </a:xfrm>
          <a:prstGeom prst="rect">
            <a:avLst/>
          </a:prstGeom>
          <a:blipFill>
            <a:blip r:embed="rId6" cstate="print"/>
            <a:stretch>
              <a:fillRect/>
            </a:stretch>
          </a:blipFill>
        </p:spPr>
        <p:txBody>
          <a:bodyPr wrap="square" lIns="0" tIns="0" rIns="0" bIns="0" rtlCol="0"/>
          <a:lstStyle/>
          <a:p>
            <a:endParaRPr/>
          </a:p>
        </p:txBody>
      </p:sp>
      <p:sp>
        <p:nvSpPr>
          <p:cNvPr id="10" name="object 6"/>
          <p:cNvSpPr/>
          <p:nvPr/>
        </p:nvSpPr>
        <p:spPr>
          <a:xfrm>
            <a:off x="8382000" y="594117"/>
            <a:ext cx="3482340" cy="1442313"/>
          </a:xfrm>
          <a:prstGeom prst="rect">
            <a:avLst/>
          </a:prstGeom>
          <a:blipFill>
            <a:blip r:embed="rId7" cstate="print"/>
            <a:stretch>
              <a:fillRect/>
            </a:stretch>
          </a:blipFill>
        </p:spPr>
        <p:txBody>
          <a:bodyPr wrap="square" lIns="0" tIns="0" rIns="0" bIns="0" rtlCol="0"/>
          <a:lstStyle/>
          <a:p>
            <a:endParaRPr/>
          </a:p>
        </p:txBody>
      </p:sp>
      <p:sp>
        <p:nvSpPr>
          <p:cNvPr id="11" name="object 4"/>
          <p:cNvSpPr/>
          <p:nvPr/>
        </p:nvSpPr>
        <p:spPr>
          <a:xfrm>
            <a:off x="4412727" y="5299781"/>
            <a:ext cx="3482340" cy="1283898"/>
          </a:xfrm>
          <a:prstGeom prst="rect">
            <a:avLst/>
          </a:prstGeom>
          <a:blipFill>
            <a:blip r:embed="rId8"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117831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953000" y="457200"/>
            <a:ext cx="1600200" cy="4572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a:lstStyle/>
          <a:p>
            <a:pPr>
              <a:defRPr/>
            </a:pPr>
            <a:r>
              <a:rPr lang="en-US" dirty="0">
                <a:solidFill>
                  <a:schemeClr val="tx1"/>
                </a:solidFill>
                <a:latin typeface="Arial" panose="020B0604020202020204" pitchFamily="34" charset="0"/>
              </a:rPr>
              <a:t>Attributes</a:t>
            </a:r>
          </a:p>
        </p:txBody>
      </p:sp>
      <p:cxnSp>
        <p:nvCxnSpPr>
          <p:cNvPr id="160771" name="Straight Arrow Connector 8"/>
          <p:cNvCxnSpPr>
            <a:cxnSpLocks noChangeShapeType="1"/>
            <a:stCxn id="5" idx="2"/>
          </p:cNvCxnSpPr>
          <p:nvPr/>
        </p:nvCxnSpPr>
        <p:spPr bwMode="auto">
          <a:xfrm flipH="1">
            <a:off x="3962400" y="914400"/>
            <a:ext cx="1790700" cy="8382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Rectangle 9"/>
          <p:cNvSpPr/>
          <p:nvPr/>
        </p:nvSpPr>
        <p:spPr bwMode="auto">
          <a:xfrm>
            <a:off x="2895600" y="1752600"/>
            <a:ext cx="1803400" cy="4572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a:lstStyle/>
          <a:p>
            <a:pPr>
              <a:defRPr/>
            </a:pPr>
            <a:r>
              <a:rPr lang="en-US" dirty="0">
                <a:solidFill>
                  <a:schemeClr val="tx1"/>
                </a:solidFill>
                <a:latin typeface="Arial" panose="020B0604020202020204" pitchFamily="34" charset="0"/>
              </a:rPr>
              <a:t>Well known</a:t>
            </a:r>
          </a:p>
        </p:txBody>
      </p:sp>
      <p:cxnSp>
        <p:nvCxnSpPr>
          <p:cNvPr id="160773" name="Straight Arrow Connector 11"/>
          <p:cNvCxnSpPr>
            <a:cxnSpLocks noChangeShapeType="1"/>
            <a:stCxn id="5" idx="2"/>
          </p:cNvCxnSpPr>
          <p:nvPr/>
        </p:nvCxnSpPr>
        <p:spPr bwMode="auto">
          <a:xfrm>
            <a:off x="5753100" y="914400"/>
            <a:ext cx="1333500" cy="8382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13"/>
          <p:cNvSpPr/>
          <p:nvPr/>
        </p:nvSpPr>
        <p:spPr bwMode="auto">
          <a:xfrm>
            <a:off x="6248400" y="1752600"/>
            <a:ext cx="1638300" cy="5334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a:lstStyle/>
          <a:p>
            <a:pPr>
              <a:defRPr/>
            </a:pPr>
            <a:r>
              <a:rPr lang="en-US" dirty="0">
                <a:solidFill>
                  <a:schemeClr val="tx1"/>
                </a:solidFill>
                <a:latin typeface="Arial" panose="020B0604020202020204" pitchFamily="34" charset="0"/>
              </a:rPr>
              <a:t>Optional</a:t>
            </a:r>
          </a:p>
        </p:txBody>
      </p:sp>
      <p:cxnSp>
        <p:nvCxnSpPr>
          <p:cNvPr id="160775" name="Straight Arrow Connector 15"/>
          <p:cNvCxnSpPr>
            <a:cxnSpLocks noChangeShapeType="1"/>
            <a:stCxn id="10" idx="2"/>
          </p:cNvCxnSpPr>
          <p:nvPr/>
        </p:nvCxnSpPr>
        <p:spPr bwMode="auto">
          <a:xfrm flipH="1">
            <a:off x="2895600" y="2209800"/>
            <a:ext cx="901700" cy="9906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776" name="Straight Arrow Connector 17"/>
          <p:cNvCxnSpPr>
            <a:cxnSpLocks noChangeShapeType="1"/>
            <a:stCxn id="10" idx="2"/>
          </p:cNvCxnSpPr>
          <p:nvPr/>
        </p:nvCxnSpPr>
        <p:spPr bwMode="auto">
          <a:xfrm>
            <a:off x="3797300" y="2209800"/>
            <a:ext cx="901700" cy="9906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18"/>
          <p:cNvSpPr/>
          <p:nvPr/>
        </p:nvSpPr>
        <p:spPr bwMode="auto">
          <a:xfrm>
            <a:off x="1816100" y="3200400"/>
            <a:ext cx="1612900" cy="6096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a:lstStyle/>
          <a:p>
            <a:pPr>
              <a:defRPr/>
            </a:pPr>
            <a:r>
              <a:rPr lang="en-US" dirty="0">
                <a:solidFill>
                  <a:schemeClr val="tx1"/>
                </a:solidFill>
                <a:latin typeface="Arial" panose="020B0604020202020204" pitchFamily="34" charset="0"/>
              </a:rPr>
              <a:t>Mandatory</a:t>
            </a:r>
          </a:p>
        </p:txBody>
      </p:sp>
      <p:sp>
        <p:nvSpPr>
          <p:cNvPr id="20" name="Rectangle 19"/>
          <p:cNvSpPr/>
          <p:nvPr/>
        </p:nvSpPr>
        <p:spPr bwMode="auto">
          <a:xfrm>
            <a:off x="3848100" y="3200400"/>
            <a:ext cx="2057400" cy="6096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a:lstStyle/>
          <a:p>
            <a:pPr>
              <a:defRPr/>
            </a:pPr>
            <a:r>
              <a:rPr lang="en-US" dirty="0">
                <a:solidFill>
                  <a:schemeClr val="tx1"/>
                </a:solidFill>
                <a:latin typeface="Arial" panose="020B0604020202020204" pitchFamily="34" charset="0"/>
              </a:rPr>
              <a:t>Discretionary</a:t>
            </a:r>
          </a:p>
        </p:txBody>
      </p:sp>
      <p:cxnSp>
        <p:nvCxnSpPr>
          <p:cNvPr id="160779" name="Straight Arrow Connector 21"/>
          <p:cNvCxnSpPr>
            <a:cxnSpLocks noChangeShapeType="1"/>
            <a:stCxn id="14" idx="2"/>
          </p:cNvCxnSpPr>
          <p:nvPr/>
        </p:nvCxnSpPr>
        <p:spPr bwMode="auto">
          <a:xfrm flipH="1">
            <a:off x="6553200" y="2286000"/>
            <a:ext cx="514350" cy="9906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780" name="Straight Arrow Connector 23"/>
          <p:cNvCxnSpPr>
            <a:cxnSpLocks noChangeShapeType="1"/>
            <a:stCxn id="14" idx="2"/>
          </p:cNvCxnSpPr>
          <p:nvPr/>
        </p:nvCxnSpPr>
        <p:spPr bwMode="auto">
          <a:xfrm>
            <a:off x="7067550" y="2286000"/>
            <a:ext cx="2000250" cy="9144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ectangle 24"/>
          <p:cNvSpPr/>
          <p:nvPr/>
        </p:nvSpPr>
        <p:spPr bwMode="auto">
          <a:xfrm>
            <a:off x="6248400" y="3276600"/>
            <a:ext cx="1524000" cy="5334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a:lstStyle/>
          <a:p>
            <a:pPr>
              <a:defRPr/>
            </a:pPr>
            <a:r>
              <a:rPr lang="en-US" dirty="0">
                <a:solidFill>
                  <a:schemeClr val="tx1"/>
                </a:solidFill>
                <a:latin typeface="Arial" panose="020B0604020202020204" pitchFamily="34" charset="0"/>
              </a:rPr>
              <a:t>Transitive</a:t>
            </a:r>
          </a:p>
        </p:txBody>
      </p:sp>
      <p:sp>
        <p:nvSpPr>
          <p:cNvPr id="26" name="Rectangle 25"/>
          <p:cNvSpPr/>
          <p:nvPr/>
        </p:nvSpPr>
        <p:spPr bwMode="auto">
          <a:xfrm>
            <a:off x="8250238" y="3200400"/>
            <a:ext cx="2133600" cy="6096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a:lstStyle/>
          <a:p>
            <a:pPr>
              <a:defRPr/>
            </a:pPr>
            <a:r>
              <a:rPr lang="en-US" dirty="0">
                <a:solidFill>
                  <a:schemeClr val="tx1"/>
                </a:solidFill>
                <a:latin typeface="Arial" panose="020B0604020202020204" pitchFamily="34" charset="0"/>
              </a:rPr>
              <a:t>Non Transitive</a:t>
            </a:r>
          </a:p>
          <a:p>
            <a:pPr>
              <a:defRPr/>
            </a:pPr>
            <a:endParaRPr lang="en-US" dirty="0">
              <a:solidFill>
                <a:schemeClr val="tx1"/>
              </a:solidFill>
              <a:latin typeface="Arial" panose="020B0604020202020204" pitchFamily="34" charset="0"/>
            </a:endParaRPr>
          </a:p>
        </p:txBody>
      </p:sp>
      <p:sp>
        <p:nvSpPr>
          <p:cNvPr id="160783" name="Content Placeholder 27"/>
          <p:cNvSpPr>
            <a:spLocks noGrp="1"/>
          </p:cNvSpPr>
          <p:nvPr>
            <p:ph/>
          </p:nvPr>
        </p:nvSpPr>
        <p:spPr bwMode="auto">
          <a:xfrm>
            <a:off x="562708" y="375138"/>
            <a:ext cx="10791092" cy="3587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p:txBody>
      </p:sp>
      <p:sp>
        <p:nvSpPr>
          <p:cNvPr id="2" name="Rectangle 1"/>
          <p:cNvSpPr/>
          <p:nvPr/>
        </p:nvSpPr>
        <p:spPr>
          <a:xfrm>
            <a:off x="457199" y="4173305"/>
            <a:ext cx="11183816" cy="2246769"/>
          </a:xfrm>
          <a:prstGeom prst="rect">
            <a:avLst/>
          </a:prstGeom>
        </p:spPr>
        <p:txBody>
          <a:bodyPr wrap="square">
            <a:spAutoFit/>
          </a:bodyPr>
          <a:lstStyle/>
          <a:p>
            <a:pPr>
              <a:defRPr/>
            </a:pPr>
            <a:r>
              <a:rPr lang="en-US" sz="2800" b="1" dirty="0">
                <a:solidFill>
                  <a:srgbClr val="FF0000"/>
                </a:solidFill>
              </a:rPr>
              <a:t>Path attributes</a:t>
            </a:r>
          </a:p>
          <a:p>
            <a:pPr>
              <a:defRPr/>
            </a:pPr>
            <a:r>
              <a:rPr lang="en-US" sz="2800" dirty="0"/>
              <a:t>The path was presented as a list of attributes. Each attribute give some information about the path.</a:t>
            </a:r>
          </a:p>
          <a:p>
            <a:pPr>
              <a:defRPr/>
            </a:pPr>
            <a:r>
              <a:rPr lang="en-US" sz="2800" dirty="0"/>
              <a:t>The list of attributes helps the receiving router make a more informed decision when applying its policy.</a:t>
            </a:r>
          </a:p>
        </p:txBody>
      </p:sp>
      <p:sp>
        <p:nvSpPr>
          <p:cNvPr id="17" name="Content Placeholder 27"/>
          <p:cNvSpPr txBox="1">
            <a:spLocks/>
          </p:cNvSpPr>
          <p:nvPr/>
        </p:nvSpPr>
        <p:spPr bwMode="auto">
          <a:xfrm>
            <a:off x="509954" y="416169"/>
            <a:ext cx="10791092" cy="35872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dirty="0" smtClean="0"/>
          </a:p>
        </p:txBody>
      </p:sp>
    </p:spTree>
    <p:extLst>
      <p:ext uri="{BB962C8B-B14F-4D97-AF65-F5344CB8AC3E}">
        <p14:creationId xmlns:p14="http://schemas.microsoft.com/office/powerpoint/2010/main" val="35829225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Content Placeholder 1"/>
          <p:cNvSpPr>
            <a:spLocks noGrp="1"/>
          </p:cNvSpPr>
          <p:nvPr>
            <p:ph/>
          </p:nvPr>
        </p:nvSpPr>
        <p:spPr bwMode="auto">
          <a:xfrm>
            <a:off x="175846" y="365125"/>
            <a:ext cx="11177954" cy="67390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b="1" dirty="0"/>
              <a:t>Well Known- </a:t>
            </a:r>
            <a:r>
              <a:rPr lang="en-US" altLang="en-US" sz="2400" dirty="0"/>
              <a:t>one that every BGP router must recognize.</a:t>
            </a:r>
          </a:p>
          <a:p>
            <a:r>
              <a:rPr lang="en-US" altLang="en-US" b="1" dirty="0"/>
              <a:t>Optional- </a:t>
            </a:r>
            <a:r>
              <a:rPr lang="en-US" altLang="en-US" sz="2400" dirty="0"/>
              <a:t>one that needs not be recognized by every router.</a:t>
            </a:r>
          </a:p>
          <a:p>
            <a:r>
              <a:rPr lang="en-US" altLang="en-US" sz="2400" b="1" dirty="0"/>
              <a:t>Well known mandatory- </a:t>
            </a:r>
            <a:r>
              <a:rPr lang="en-US" altLang="en-US" sz="2400" dirty="0"/>
              <a:t>one that must appear in the description of a route.</a:t>
            </a:r>
          </a:p>
          <a:p>
            <a:r>
              <a:rPr lang="en-US" altLang="en-US" sz="2400" b="1" dirty="0"/>
              <a:t>Well known Discretionary-</a:t>
            </a:r>
            <a:r>
              <a:rPr lang="en-US" altLang="en-US" sz="2400" dirty="0"/>
              <a:t> one that must be recognized by each router.</a:t>
            </a:r>
          </a:p>
          <a:p>
            <a:r>
              <a:rPr lang="en-US" altLang="en-US" sz="2400" b="1" dirty="0"/>
              <a:t>Optional Transitive – </a:t>
            </a:r>
            <a:r>
              <a:rPr lang="en-US" altLang="en-US" sz="2400" dirty="0"/>
              <a:t>one that must be passed to the next router by the router that has not implemented this attribute</a:t>
            </a:r>
          </a:p>
          <a:p>
            <a:r>
              <a:rPr lang="en-US" altLang="en-US" sz="2400" b="1" dirty="0"/>
              <a:t>Optional Non Transitive – </a:t>
            </a:r>
            <a:r>
              <a:rPr lang="en-US" altLang="en-US" sz="2400" dirty="0"/>
              <a:t>one that must be discarded if the receiving router has not implemented.</a:t>
            </a:r>
          </a:p>
          <a:p>
            <a:endParaRPr lang="en-US" altLang="en-US" dirty="0" smtClean="0"/>
          </a:p>
        </p:txBody>
      </p:sp>
    </p:spTree>
    <p:extLst>
      <p:ext uri="{BB962C8B-B14F-4D97-AF65-F5344CB8AC3E}">
        <p14:creationId xmlns:p14="http://schemas.microsoft.com/office/powerpoint/2010/main" val="39122152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3"/>
          <p:cNvSpPr>
            <a:spLocks noGrp="1"/>
          </p:cNvSpPr>
          <p:nvPr>
            <p:ph type="title"/>
          </p:nvPr>
        </p:nvSpPr>
        <p:spPr bwMode="auto">
          <a:xfrm>
            <a:off x="597877" y="228601"/>
            <a:ext cx="9365273" cy="701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smtClean="0"/>
              <a:t>BGP Sessions</a:t>
            </a:r>
          </a:p>
        </p:txBody>
      </p:sp>
      <p:sp>
        <p:nvSpPr>
          <p:cNvPr id="162819" name="Content Placeholder 4"/>
          <p:cNvSpPr>
            <a:spLocks noGrp="1"/>
          </p:cNvSpPr>
          <p:nvPr>
            <p:ph idx="1"/>
          </p:nvPr>
        </p:nvSpPr>
        <p:spPr bwMode="auto">
          <a:xfrm>
            <a:off x="375138" y="930275"/>
            <a:ext cx="11277600" cy="556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t>The exchange of routing information between two routers using BGP takes place in a session.</a:t>
            </a:r>
          </a:p>
          <a:p>
            <a:r>
              <a:rPr lang="en-US" altLang="en-US" sz="2400" dirty="0"/>
              <a:t> A session is a connection that is established between two BGP routers only for the sake of exchanging routing information. </a:t>
            </a:r>
          </a:p>
          <a:p>
            <a:r>
              <a:rPr lang="en-US" altLang="en-US" sz="2400" dirty="0"/>
              <a:t>To create a reliable environment, BGP uses the services of TCP. </a:t>
            </a:r>
          </a:p>
          <a:p>
            <a:r>
              <a:rPr lang="en-US" altLang="en-US" sz="2400" dirty="0"/>
              <a:t>When a TCP connection is created for BGP, it </a:t>
            </a:r>
            <a:r>
              <a:rPr lang="en-US" altLang="en-US" sz="2400" dirty="0">
                <a:solidFill>
                  <a:srgbClr val="FF0000"/>
                </a:solidFill>
              </a:rPr>
              <a:t>can last for a long time,</a:t>
            </a:r>
            <a:r>
              <a:rPr lang="en-US" altLang="en-US" sz="2400" dirty="0"/>
              <a:t> until something unusual happens. </a:t>
            </a:r>
          </a:p>
          <a:p>
            <a:r>
              <a:rPr lang="en-US" altLang="en-US" sz="2400" dirty="0"/>
              <a:t>For this reason, BGP sessions are sometimes referred to as </a:t>
            </a:r>
            <a:r>
              <a:rPr lang="en-US" altLang="en-US" sz="2400" dirty="0">
                <a:solidFill>
                  <a:srgbClr val="FF0000"/>
                </a:solidFill>
              </a:rPr>
              <a:t>semi permanent connections. </a:t>
            </a:r>
            <a:endParaRPr lang="en-US" altLang="en-US" sz="2400" dirty="0" smtClean="0">
              <a:solidFill>
                <a:srgbClr val="FF0000"/>
              </a:solidFill>
            </a:endParaRPr>
          </a:p>
          <a:p>
            <a:endParaRPr lang="en-US" altLang="en-US" sz="2400" dirty="0">
              <a:solidFill>
                <a:srgbClr val="FF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077" y="4235939"/>
            <a:ext cx="7117739" cy="238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444467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12954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1800" i="1" baseline="0" dirty="0">
                <a:solidFill>
                  <a:srgbClr val="000000"/>
                </a:solidFill>
                <a:latin typeface="Times New Roman" panose="02020603050405020304" pitchFamily="18" charset="0"/>
              </a:rPr>
              <a:t>Types of BGP messages</a:t>
            </a:r>
          </a:p>
        </p:txBody>
      </p:sp>
      <p:pic>
        <p:nvPicPr>
          <p:cNvPr id="16691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846138"/>
            <a:ext cx="7239000" cy="166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6916"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89893" y="2901951"/>
            <a:ext cx="49260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917"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81201" y="3395663"/>
            <a:ext cx="8120063" cy="294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82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ChangeArrowheads="1"/>
          </p:cNvSpPr>
          <p:nvPr/>
        </p:nvSpPr>
        <p:spPr bwMode="auto">
          <a:xfrm>
            <a:off x="1981200" y="685800"/>
            <a:ext cx="85344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defRPr/>
            </a:pPr>
            <a:r>
              <a:rPr lang="en-US" altLang="en-US" dirty="0"/>
              <a:t>Flush Timer</a:t>
            </a:r>
          </a:p>
          <a:p>
            <a:pPr marL="457200" indent="-457200">
              <a:buFont typeface="Arial" panose="020B0604020202020204" pitchFamily="34" charset="0"/>
              <a:buChar char="•"/>
              <a:defRPr/>
            </a:pPr>
            <a:r>
              <a:rPr lang="en-US" altLang="en-US" b="0" dirty="0"/>
              <a:t>The flush timer controls the time between the route is </a:t>
            </a:r>
            <a:r>
              <a:rPr lang="en-US" altLang="en-US" b="0" dirty="0">
                <a:solidFill>
                  <a:srgbClr val="FF0000"/>
                </a:solidFill>
              </a:rPr>
              <a:t>invalidated or marked as unreachable</a:t>
            </a:r>
            <a:r>
              <a:rPr lang="en-US" altLang="en-US" b="0" dirty="0"/>
              <a:t> and removal of entry from the routing table. </a:t>
            </a:r>
          </a:p>
          <a:p>
            <a:pPr marL="457200" indent="-457200">
              <a:buFont typeface="Arial" panose="020B0604020202020204" pitchFamily="34" charset="0"/>
              <a:buChar char="•"/>
              <a:defRPr/>
            </a:pPr>
            <a:r>
              <a:rPr lang="en-US" altLang="en-US" b="0" dirty="0"/>
              <a:t>By default the value is 240 seconds. This is 60 seconds longer than Invalid timer.</a:t>
            </a:r>
          </a:p>
          <a:p>
            <a:pPr marL="457200" indent="-457200">
              <a:buFont typeface="Arial" panose="020B0604020202020204" pitchFamily="34" charset="0"/>
              <a:buChar char="•"/>
              <a:defRPr/>
            </a:pPr>
            <a:r>
              <a:rPr lang="en-US" altLang="en-US" b="0" dirty="0"/>
              <a:t> So for 60 seconds the router will be advertising about this unreachable route to all its neighbors. This timer must be set to a higher value than the invalid timer.</a:t>
            </a:r>
          </a:p>
          <a:p>
            <a:pPr>
              <a:defRPr/>
            </a:pPr>
            <a:endParaRPr lang="en-US" altLang="en-US" b="0" dirty="0"/>
          </a:p>
          <a:p>
            <a:pPr>
              <a:defRPr/>
            </a:pPr>
            <a:r>
              <a:rPr lang="en-US" altLang="en-US" dirty="0"/>
              <a:t>Hold-down Timer</a:t>
            </a:r>
          </a:p>
          <a:p>
            <a:pPr marL="457200" indent="-457200">
              <a:buFont typeface="Arial" panose="020B0604020202020204" pitchFamily="34" charset="0"/>
              <a:buChar char="•"/>
              <a:defRPr/>
            </a:pPr>
            <a:r>
              <a:rPr lang="en-US" altLang="en-US" b="0" dirty="0"/>
              <a:t>The hold-down timer is </a:t>
            </a:r>
            <a:r>
              <a:rPr lang="en-US" altLang="en-US" b="0" dirty="0">
                <a:solidFill>
                  <a:srgbClr val="FF0000"/>
                </a:solidFill>
              </a:rPr>
              <a:t>started per route entry</a:t>
            </a:r>
            <a:r>
              <a:rPr lang="en-US" altLang="en-US" b="0" dirty="0"/>
              <a:t>, when the hop count is changing from lower value to higher value. This allows the route to get stabilized. During this time </a:t>
            </a:r>
            <a:r>
              <a:rPr lang="en-US" altLang="en-US" b="0" dirty="0">
                <a:solidFill>
                  <a:srgbClr val="FF0000"/>
                </a:solidFill>
              </a:rPr>
              <a:t>no update can be done to that routing entry. </a:t>
            </a:r>
            <a:endParaRPr lang="en-US" altLang="en-US" b="0" dirty="0"/>
          </a:p>
        </p:txBody>
      </p:sp>
    </p:spTree>
    <p:extLst>
      <p:ext uri="{BB962C8B-B14F-4D97-AF65-F5344CB8AC3E}">
        <p14:creationId xmlns:p14="http://schemas.microsoft.com/office/powerpoint/2010/main" val="12857897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p:nvPr>
        </p:nvSpPr>
        <p:spPr>
          <a:xfrm>
            <a:off x="562708" y="365125"/>
            <a:ext cx="11301046" cy="6223244"/>
          </a:xfrm>
        </p:spPr>
        <p:txBody>
          <a:bodyPr/>
          <a:lstStyle/>
          <a:p>
            <a:pPr marL="0" indent="0">
              <a:buNone/>
              <a:defRPr/>
            </a:pPr>
            <a:r>
              <a:rPr lang="en-US" b="1" dirty="0" smtClean="0"/>
              <a:t>Packet Format </a:t>
            </a:r>
          </a:p>
          <a:p>
            <a:pPr>
              <a:defRPr/>
            </a:pPr>
            <a:r>
              <a:rPr lang="en-US" dirty="0"/>
              <a:t>All BGP packets share the same common header. </a:t>
            </a:r>
          </a:p>
          <a:p>
            <a:pPr>
              <a:defRPr/>
            </a:pPr>
            <a:r>
              <a:rPr lang="en-US" dirty="0"/>
              <a:t>The fields of this header are as follows: </a:t>
            </a:r>
          </a:p>
          <a:p>
            <a:pPr marL="0" indent="0">
              <a:buNone/>
              <a:defRPr/>
            </a:pPr>
            <a:r>
              <a:rPr lang="en-US" b="1" dirty="0"/>
              <a:t>❑ Marker. </a:t>
            </a:r>
            <a:r>
              <a:rPr lang="en-US" dirty="0"/>
              <a:t>The 16-byte marker field is reserved for </a:t>
            </a:r>
            <a:r>
              <a:rPr lang="en-US" dirty="0">
                <a:solidFill>
                  <a:srgbClr val="FF0000"/>
                </a:solidFill>
              </a:rPr>
              <a:t>authentication. </a:t>
            </a:r>
          </a:p>
          <a:p>
            <a:pPr marL="0" indent="0">
              <a:buNone/>
              <a:defRPr/>
            </a:pPr>
            <a:r>
              <a:rPr lang="en-US" b="1" dirty="0"/>
              <a:t>❑ Length</a:t>
            </a:r>
            <a:r>
              <a:rPr lang="en-US" dirty="0"/>
              <a:t>. This 2-byte field defines the </a:t>
            </a:r>
            <a:r>
              <a:rPr lang="en-US" dirty="0">
                <a:solidFill>
                  <a:srgbClr val="FF0000"/>
                </a:solidFill>
              </a:rPr>
              <a:t>length </a:t>
            </a:r>
            <a:r>
              <a:rPr lang="en-US" dirty="0"/>
              <a:t>of the total message including the header. </a:t>
            </a:r>
          </a:p>
          <a:p>
            <a:pPr marL="0" indent="0">
              <a:buNone/>
              <a:defRPr/>
            </a:pPr>
            <a:r>
              <a:rPr lang="en-US" b="1" dirty="0"/>
              <a:t>❑ Type. </a:t>
            </a:r>
            <a:r>
              <a:rPr lang="en-US" dirty="0"/>
              <a:t>This 1-byte field defines the type of the packet. </a:t>
            </a:r>
          </a:p>
        </p:txBody>
      </p:sp>
    </p:spTree>
    <p:extLst>
      <p:ext uri="{BB962C8B-B14F-4D97-AF65-F5344CB8AC3E}">
        <p14:creationId xmlns:p14="http://schemas.microsoft.com/office/powerpoint/2010/main" val="41114496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2514600" y="90489"/>
            <a:ext cx="2514600" cy="5238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i="1" baseline="0" dirty="0">
                <a:solidFill>
                  <a:srgbClr val="000000"/>
                </a:solidFill>
                <a:latin typeface="Times New Roman" panose="02020603050405020304" pitchFamily="18" charset="0"/>
              </a:rPr>
              <a:t>Open </a:t>
            </a:r>
            <a:r>
              <a:rPr lang="en-US" altLang="en-US" sz="2800" i="1" baseline="0" dirty="0">
                <a:solidFill>
                  <a:srgbClr val="000000"/>
                </a:solidFill>
                <a:latin typeface="Times New Roman" panose="02020603050405020304" pitchFamily="18" charset="0"/>
              </a:rPr>
              <a:t>message</a:t>
            </a:r>
            <a:endParaRPr lang="en-US" altLang="en-US" sz="2400" i="1" baseline="0" dirty="0">
              <a:solidFill>
                <a:srgbClr val="000000"/>
              </a:solidFill>
              <a:latin typeface="Times New Roman" panose="02020603050405020304" pitchFamily="18" charset="0"/>
            </a:endParaRPr>
          </a:p>
        </p:txBody>
      </p:sp>
      <p:pic>
        <p:nvPicPr>
          <p:cNvPr id="16998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0900" y="2286000"/>
            <a:ext cx="8116888"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9988" name="Rectangle 1"/>
          <p:cNvSpPr>
            <a:spLocks noChangeArrowheads="1"/>
          </p:cNvSpPr>
          <p:nvPr/>
        </p:nvSpPr>
        <p:spPr bwMode="auto">
          <a:xfrm>
            <a:off x="1727200" y="461964"/>
            <a:ext cx="852805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b="0" dirty="0"/>
              <a:t>To create a neighborhood relationship, a router running BGP opens a TCP connection</a:t>
            </a:r>
            <a:r>
              <a:rPr lang="en-US" altLang="en-US" sz="2800" b="0" baseline="0" dirty="0"/>
              <a:t> </a:t>
            </a:r>
            <a:r>
              <a:rPr lang="en-US" altLang="en-US" sz="2800" b="0" dirty="0"/>
              <a:t>with a neighbor and sends an open message. If the neighbor accepts the neighborhood</a:t>
            </a:r>
            <a:r>
              <a:rPr lang="en-US" altLang="en-US" sz="2800" b="0" baseline="0" dirty="0"/>
              <a:t> </a:t>
            </a:r>
            <a:r>
              <a:rPr lang="en-US" altLang="en-US" sz="2800" b="0" dirty="0"/>
              <a:t>relationship, it responds with a </a:t>
            </a:r>
            <a:r>
              <a:rPr lang="en-US" altLang="en-US" sz="2800" b="0" dirty="0" smtClean="0"/>
              <a:t>keep alive </a:t>
            </a:r>
            <a:r>
              <a:rPr lang="en-US" altLang="en-US" sz="2800" b="0" dirty="0"/>
              <a:t>message, which means that a relationship has</a:t>
            </a:r>
            <a:r>
              <a:rPr lang="en-US" altLang="en-US" sz="2800" b="0" baseline="0" dirty="0"/>
              <a:t> </a:t>
            </a:r>
            <a:r>
              <a:rPr lang="en-US" altLang="en-US" sz="2800" b="0" dirty="0"/>
              <a:t>been established between the two routers. </a:t>
            </a:r>
          </a:p>
        </p:txBody>
      </p:sp>
      <p:sp>
        <p:nvSpPr>
          <p:cNvPr id="169989" name="Rectangle 2"/>
          <p:cNvSpPr>
            <a:spLocks noChangeArrowheads="1"/>
          </p:cNvSpPr>
          <p:nvPr/>
        </p:nvSpPr>
        <p:spPr bwMode="auto">
          <a:xfrm>
            <a:off x="2157414" y="4953001"/>
            <a:ext cx="8097837"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b="0" dirty="0"/>
              <a:t>❑ </a:t>
            </a:r>
            <a:r>
              <a:rPr lang="en-US" altLang="en-US" sz="2800" dirty="0"/>
              <a:t>Hold time. </a:t>
            </a:r>
            <a:r>
              <a:rPr lang="en-US" altLang="en-US" sz="2800" b="0" dirty="0"/>
              <a:t>This 2-byte field defines the </a:t>
            </a:r>
            <a:r>
              <a:rPr lang="en-US" altLang="en-US" sz="2800" b="0" dirty="0">
                <a:solidFill>
                  <a:srgbClr val="FF0000"/>
                </a:solidFill>
              </a:rPr>
              <a:t>maximum number of seconds </a:t>
            </a:r>
            <a:r>
              <a:rPr lang="en-US" altLang="en-US" sz="2800" b="0" dirty="0"/>
              <a:t>that can elapse until one of the parties receives a </a:t>
            </a:r>
            <a:r>
              <a:rPr lang="en-US" altLang="en-US" sz="2800" b="0" dirty="0" err="1"/>
              <a:t>keepalive</a:t>
            </a:r>
            <a:r>
              <a:rPr lang="en-US" altLang="en-US" sz="2800" b="0" dirty="0"/>
              <a:t> or update message from the other. If a router does not receive one of these messages during the hold time period, it considers the </a:t>
            </a:r>
            <a:r>
              <a:rPr lang="en-US" altLang="en-US" sz="2800" b="0" dirty="0">
                <a:solidFill>
                  <a:srgbClr val="FF0000"/>
                </a:solidFill>
              </a:rPr>
              <a:t>other party dead</a:t>
            </a:r>
            <a:r>
              <a:rPr lang="en-US" altLang="en-US" sz="2800" b="0" dirty="0"/>
              <a:t>.</a:t>
            </a:r>
          </a:p>
        </p:txBody>
      </p:sp>
    </p:spTree>
    <p:extLst>
      <p:ext uri="{BB962C8B-B14F-4D97-AF65-F5344CB8AC3E}">
        <p14:creationId xmlns:p14="http://schemas.microsoft.com/office/powerpoint/2010/main" val="2427009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Content Placeholder 3"/>
          <p:cNvSpPr>
            <a:spLocks noGrp="1"/>
          </p:cNvSpPr>
          <p:nvPr>
            <p:ph/>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en-US" sz="2400" b="1" dirty="0"/>
              <a:t>BGP identifier. </a:t>
            </a:r>
            <a:r>
              <a:rPr lang="en-US" altLang="en-US" sz="2400" dirty="0"/>
              <a:t>This 4-byte field </a:t>
            </a:r>
            <a:r>
              <a:rPr lang="en-US" altLang="en-US" sz="2400" dirty="0">
                <a:solidFill>
                  <a:srgbClr val="FF0000"/>
                </a:solidFill>
              </a:rPr>
              <a:t>defines the router that sends the open message.</a:t>
            </a:r>
            <a:r>
              <a:rPr lang="en-US" altLang="en-US" sz="2400" dirty="0"/>
              <a:t> The router usually uses one of its IP addresses (because it is unique) for this purpose. </a:t>
            </a:r>
            <a:endParaRPr lang="en-US" altLang="en-US" sz="2400" b="1" dirty="0"/>
          </a:p>
          <a:p>
            <a:pPr marL="0" indent="0">
              <a:buNone/>
            </a:pPr>
            <a:r>
              <a:rPr lang="en-US" altLang="en-US" sz="2400" b="1" dirty="0"/>
              <a:t> </a:t>
            </a:r>
          </a:p>
          <a:p>
            <a:pPr marL="0" indent="0">
              <a:buNone/>
            </a:pPr>
            <a:r>
              <a:rPr lang="en-US" altLang="en-US" sz="2400" b="1" dirty="0"/>
              <a:t>Option length. </a:t>
            </a:r>
            <a:r>
              <a:rPr lang="en-US" altLang="en-US" sz="2400" dirty="0"/>
              <a:t>The open message may contain some option parameters. In this case, this 1-byte field defines the length of the total option parameters. If there are no option parameters, the value of this field </a:t>
            </a:r>
            <a:r>
              <a:rPr lang="en-US" altLang="en-US" sz="2400" dirty="0">
                <a:solidFill>
                  <a:srgbClr val="FF0000"/>
                </a:solidFill>
              </a:rPr>
              <a:t>is zero</a:t>
            </a:r>
            <a:r>
              <a:rPr lang="en-US" altLang="en-US" sz="2400" dirty="0"/>
              <a:t>. </a:t>
            </a:r>
          </a:p>
          <a:p>
            <a:pPr marL="0" indent="0">
              <a:buNone/>
            </a:pPr>
            <a:endParaRPr lang="en-US" altLang="en-US" sz="2400" b="1" dirty="0"/>
          </a:p>
          <a:p>
            <a:pPr marL="0" indent="0">
              <a:buNone/>
            </a:pPr>
            <a:r>
              <a:rPr lang="en-US" altLang="en-US" sz="2400" b="1" dirty="0"/>
              <a:t> Option parameters</a:t>
            </a:r>
            <a:r>
              <a:rPr lang="en-US" altLang="en-US" sz="2400" dirty="0"/>
              <a:t>. If the value of the option parameter length is not zero, it means that there are some option parameters. Each option parameter itself has two subfields: the length of the parameter and the parameter value. The only option parameter defined so far is </a:t>
            </a:r>
            <a:r>
              <a:rPr lang="en-US" altLang="en-US" sz="2400" dirty="0">
                <a:solidFill>
                  <a:srgbClr val="FF0000"/>
                </a:solidFill>
              </a:rPr>
              <a:t>authentication.</a:t>
            </a:r>
          </a:p>
        </p:txBody>
      </p:sp>
    </p:spTree>
    <p:extLst>
      <p:ext uri="{BB962C8B-B14F-4D97-AF65-F5344CB8AC3E}">
        <p14:creationId xmlns:p14="http://schemas.microsoft.com/office/powerpoint/2010/main" val="2372414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2514600" y="90488"/>
            <a:ext cx="5715000" cy="46196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i="1" baseline="0" dirty="0">
                <a:solidFill>
                  <a:srgbClr val="000000"/>
                </a:solidFill>
                <a:latin typeface="Times New Roman" panose="02020603050405020304" pitchFamily="18" charset="0"/>
              </a:rPr>
              <a:t>Update message</a:t>
            </a:r>
          </a:p>
        </p:txBody>
      </p:sp>
      <p:pic>
        <p:nvPicPr>
          <p:cNvPr id="17305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1828800"/>
            <a:ext cx="7559675" cy="491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3060" name="Rectangle 1"/>
          <p:cNvSpPr>
            <a:spLocks noChangeArrowheads="1"/>
          </p:cNvSpPr>
          <p:nvPr/>
        </p:nvSpPr>
        <p:spPr bwMode="auto">
          <a:xfrm>
            <a:off x="2286000" y="457201"/>
            <a:ext cx="781685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b="0" dirty="0"/>
              <a:t>The update message is </a:t>
            </a:r>
            <a:r>
              <a:rPr lang="en-US" altLang="en-US" sz="2800" b="0" dirty="0">
                <a:solidFill>
                  <a:srgbClr val="FF0000"/>
                </a:solidFill>
              </a:rPr>
              <a:t>the heart of the </a:t>
            </a:r>
            <a:r>
              <a:rPr lang="en-US" altLang="en-US" sz="2800" b="0" dirty="0"/>
              <a:t>BGP protocol. It is used by a router to withdraw destinations that have been advertised previously, announce a route to a new destination,</a:t>
            </a:r>
            <a:r>
              <a:rPr lang="en-US" altLang="en-US" sz="2800" b="0" baseline="0" dirty="0"/>
              <a:t> </a:t>
            </a:r>
            <a:r>
              <a:rPr lang="en-US" altLang="en-US" sz="2800" b="0" dirty="0"/>
              <a:t>or both.. </a:t>
            </a:r>
          </a:p>
        </p:txBody>
      </p:sp>
    </p:spTree>
    <p:extLst>
      <p:ext uri="{BB962C8B-B14F-4D97-AF65-F5344CB8AC3E}">
        <p14:creationId xmlns:p14="http://schemas.microsoft.com/office/powerpoint/2010/main" val="13589614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Content Placeholder 3"/>
          <p:cNvSpPr>
            <a:spLocks noGrp="1"/>
          </p:cNvSpPr>
          <p:nvPr>
            <p:ph/>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en-US" sz="2400" b="1" dirty="0"/>
              <a:t> Unfeasible routes length</a:t>
            </a:r>
            <a:r>
              <a:rPr lang="en-US" altLang="en-US" sz="2400" dirty="0"/>
              <a:t>. This 2-byte field defines the </a:t>
            </a:r>
            <a:r>
              <a:rPr lang="en-US" altLang="en-US" sz="2400" dirty="0">
                <a:solidFill>
                  <a:srgbClr val="FF0000"/>
                </a:solidFill>
              </a:rPr>
              <a:t>length of the next field</a:t>
            </a:r>
            <a:r>
              <a:rPr lang="en-US" altLang="en-US" sz="2400" dirty="0"/>
              <a:t>. </a:t>
            </a:r>
          </a:p>
          <a:p>
            <a:pPr marL="0" indent="0">
              <a:buNone/>
            </a:pPr>
            <a:r>
              <a:rPr lang="en-US" altLang="en-US" sz="2400" b="1" dirty="0"/>
              <a:t>Withdrawn routes. </a:t>
            </a:r>
            <a:r>
              <a:rPr lang="en-US" altLang="en-US" sz="2400" dirty="0"/>
              <a:t>This field lists all the routes that </a:t>
            </a:r>
            <a:r>
              <a:rPr lang="en-US" altLang="en-US" sz="2400" dirty="0">
                <a:solidFill>
                  <a:srgbClr val="FF0000"/>
                </a:solidFill>
              </a:rPr>
              <a:t>must be deleted </a:t>
            </a:r>
            <a:r>
              <a:rPr lang="en-US" altLang="en-US" sz="2400" dirty="0"/>
              <a:t>from the previously advertised list.</a:t>
            </a:r>
          </a:p>
          <a:p>
            <a:pPr marL="0" indent="0">
              <a:buNone/>
            </a:pPr>
            <a:r>
              <a:rPr lang="en-US" altLang="en-US" sz="2400" b="1" dirty="0"/>
              <a:t>Path attributes length.</a:t>
            </a:r>
            <a:r>
              <a:rPr lang="en-US" altLang="en-US" sz="2400" dirty="0"/>
              <a:t> This 2-byte field defines the </a:t>
            </a:r>
            <a:r>
              <a:rPr lang="en-US" altLang="en-US" sz="2400" dirty="0">
                <a:solidFill>
                  <a:srgbClr val="FF0000"/>
                </a:solidFill>
              </a:rPr>
              <a:t>length of the next field. </a:t>
            </a:r>
          </a:p>
          <a:p>
            <a:pPr marL="0" indent="0">
              <a:buNone/>
            </a:pPr>
            <a:r>
              <a:rPr lang="en-US" altLang="en-US" sz="2400" b="1" dirty="0"/>
              <a:t>Network layer reachability information (NLRI). </a:t>
            </a:r>
            <a:r>
              <a:rPr lang="en-US" altLang="en-US" sz="2400" dirty="0"/>
              <a:t>This field defines the network that is actually advertised by this message. It has </a:t>
            </a:r>
            <a:r>
              <a:rPr lang="en-US" altLang="en-US" sz="2400" dirty="0">
                <a:solidFill>
                  <a:srgbClr val="FF0000"/>
                </a:solidFill>
              </a:rPr>
              <a:t>a length field and an IP address </a:t>
            </a:r>
            <a:r>
              <a:rPr lang="en-US" altLang="en-US" sz="2400" dirty="0"/>
              <a:t>prefix. The length defines the number of bits in the prefix. The prefix defines the common part of the network address</a:t>
            </a:r>
          </a:p>
        </p:txBody>
      </p:sp>
    </p:spTree>
    <p:extLst>
      <p:ext uri="{BB962C8B-B14F-4D97-AF65-F5344CB8AC3E}">
        <p14:creationId xmlns:p14="http://schemas.microsoft.com/office/powerpoint/2010/main" val="18325527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p:cNvSpPr>
            <a:spLocks noChangeArrowheads="1"/>
          </p:cNvSpPr>
          <p:nvPr/>
        </p:nvSpPr>
        <p:spPr bwMode="auto">
          <a:xfrm>
            <a:off x="2209801" y="304800"/>
            <a:ext cx="270827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dirty="0" err="1"/>
              <a:t>Keepalive</a:t>
            </a:r>
            <a:r>
              <a:rPr lang="en-US" altLang="en-US" dirty="0"/>
              <a:t> message</a:t>
            </a:r>
          </a:p>
        </p:txBody>
      </p:sp>
      <p:pic>
        <p:nvPicPr>
          <p:cNvPr id="17613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896939"/>
            <a:ext cx="812006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2" name="Rectangle 5"/>
          <p:cNvSpPr>
            <a:spLocks noChangeArrowheads="1"/>
          </p:cNvSpPr>
          <p:nvPr/>
        </p:nvSpPr>
        <p:spPr bwMode="auto">
          <a:xfrm>
            <a:off x="1752600" y="2533650"/>
            <a:ext cx="2933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dirty="0"/>
              <a:t>Notification message</a:t>
            </a:r>
          </a:p>
        </p:txBody>
      </p:sp>
      <p:pic>
        <p:nvPicPr>
          <p:cNvPr id="17613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575" y="3990976"/>
            <a:ext cx="8116888"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6134" name="Rectangle 7"/>
          <p:cNvSpPr>
            <a:spLocks noChangeArrowheads="1"/>
          </p:cNvSpPr>
          <p:nvPr/>
        </p:nvSpPr>
        <p:spPr bwMode="auto">
          <a:xfrm>
            <a:off x="1905000" y="2982914"/>
            <a:ext cx="8305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0" dirty="0"/>
              <a:t>A notification message is sent by a router whenever an </a:t>
            </a:r>
            <a:r>
              <a:rPr lang="en-US" altLang="en-US" sz="2400" b="0" dirty="0">
                <a:solidFill>
                  <a:srgbClr val="FF0000"/>
                </a:solidFill>
              </a:rPr>
              <a:t>error condition </a:t>
            </a:r>
            <a:r>
              <a:rPr lang="en-US" altLang="en-US" sz="2400" b="0" dirty="0"/>
              <a:t>is detected</a:t>
            </a:r>
            <a:r>
              <a:rPr lang="en-US" altLang="en-US" sz="2400" b="0" baseline="0" dirty="0"/>
              <a:t> </a:t>
            </a:r>
            <a:r>
              <a:rPr lang="en-US" altLang="en-US" sz="2400" b="0" dirty="0"/>
              <a:t>or a router wants to </a:t>
            </a:r>
            <a:r>
              <a:rPr lang="en-US" altLang="en-US" sz="2400" b="0" dirty="0">
                <a:solidFill>
                  <a:srgbClr val="FF0000"/>
                </a:solidFill>
              </a:rPr>
              <a:t>close the connection</a:t>
            </a:r>
          </a:p>
        </p:txBody>
      </p:sp>
    </p:spTree>
    <p:extLst>
      <p:ext uri="{BB962C8B-B14F-4D97-AF65-F5344CB8AC3E}">
        <p14:creationId xmlns:p14="http://schemas.microsoft.com/office/powerpoint/2010/main" val="2646364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noChangeArrowheads="1"/>
          </p:cNvSpPr>
          <p:nvPr>
            <p:ph type="title"/>
          </p:nvPr>
        </p:nvSpPr>
        <p:spPr bwMode="auto">
          <a:xfrm>
            <a:off x="2152650" y="365126"/>
            <a:ext cx="7886700" cy="701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i="1" smtClean="0">
                <a:latin typeface="Times New Roman" panose="02020603050405020304" pitchFamily="18" charset="0"/>
              </a:rPr>
              <a:t>RIP message format</a:t>
            </a:r>
            <a:endParaRPr lang="en-IN" altLang="en-US" smtClean="0"/>
          </a:p>
        </p:txBody>
      </p:sp>
      <p:pic>
        <p:nvPicPr>
          <p:cNvPr id="79875"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0339" y="2670176"/>
            <a:ext cx="6791325" cy="1903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3436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noChangeArrowheads="1"/>
          </p:cNvSpPr>
          <p:nvPr>
            <p:ph type="title"/>
          </p:nvPr>
        </p:nvSpPr>
        <p:spPr bwMode="auto">
          <a:xfrm>
            <a:off x="2152650" y="365126"/>
            <a:ext cx="7886700" cy="473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r>
              <a:rPr lang="en-US" altLang="en-US" i="1" smtClean="0">
                <a:latin typeface="Times New Roman" panose="02020603050405020304" pitchFamily="18" charset="0"/>
              </a:rPr>
              <a:t>Request messages</a:t>
            </a:r>
            <a:endParaRPr lang="en-IN" altLang="en-US" smtClean="0"/>
          </a:p>
        </p:txBody>
      </p:sp>
      <p:pic>
        <p:nvPicPr>
          <p:cNvPr id="5" name="Picture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8364" y="1219200"/>
            <a:ext cx="4433887" cy="22669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5138" y="3606800"/>
            <a:ext cx="3675062" cy="157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8105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4)">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1468</TotalTime>
  <Words>4330</Words>
  <Application>Microsoft Office PowerPoint</Application>
  <PresentationFormat>Custom</PresentationFormat>
  <Paragraphs>451</Paragraphs>
  <Slides>75</Slides>
  <Notes>12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75</vt:i4>
      </vt:variant>
    </vt:vector>
  </HeadingPairs>
  <TitlesOfParts>
    <vt:vector size="78" baseType="lpstr">
      <vt:lpstr>Office Theme</vt:lpstr>
      <vt:lpstr>Bitmap Image</vt:lpstr>
      <vt:lpstr>Visio.Drawing.6</vt:lpstr>
      <vt:lpstr>ROUTING PROTOCOLS</vt:lpstr>
      <vt:lpstr>RIP</vt:lpstr>
      <vt:lpstr>RIP version 1 </vt:lpstr>
      <vt:lpstr>RIPv1 Operation </vt:lpstr>
      <vt:lpstr>PowerPoint Presentation</vt:lpstr>
      <vt:lpstr>RIP Timer</vt:lpstr>
      <vt:lpstr>PowerPoint Presentation</vt:lpstr>
      <vt:lpstr>RIP message format</vt:lpstr>
      <vt:lpstr>Request messages</vt:lpstr>
      <vt:lpstr>RIP message example</vt:lpstr>
      <vt:lpstr>Limitations</vt:lpstr>
      <vt:lpstr>RIP Configuring and Commands</vt:lpstr>
      <vt:lpstr>RIP version 2 </vt:lpstr>
      <vt:lpstr>RIP version 2 format</vt:lpstr>
      <vt:lpstr>PowerPoint Presentation</vt:lpstr>
      <vt:lpstr>Limitations</vt:lpstr>
      <vt:lpstr>OSPF </vt:lpstr>
      <vt:lpstr>Types of links</vt:lpstr>
      <vt:lpstr>PowerPoint Presentation</vt:lpstr>
      <vt:lpstr>Virtual link </vt:lpstr>
      <vt:lpstr>Example of an AS and its graphical representation in OSPF</vt:lpstr>
      <vt:lpstr>OSPF common header</vt:lpstr>
      <vt:lpstr>Types of OSPF packet</vt:lpstr>
      <vt:lpstr>PowerPoint Presentation</vt:lpstr>
      <vt:lpstr>PowerPoint Presentation</vt:lpstr>
      <vt:lpstr>PowerPoint Presentation</vt:lpstr>
      <vt:lpstr>Link state update packet </vt:lpstr>
      <vt:lpstr>LSA general header </vt:lpstr>
      <vt:lpstr>LSA General Header</vt:lpstr>
      <vt:lpstr>EIGRP</vt:lpstr>
      <vt:lpstr>IGRP                      EIGRP</vt:lpstr>
      <vt:lpstr>IGRP and EIGRP: A migration path</vt:lpstr>
      <vt:lpstr>Encapsulation</vt:lpstr>
      <vt:lpstr>EIGRP packet header</vt:lpstr>
      <vt:lpstr>Metric Calculation (Review)</vt:lpstr>
      <vt:lpstr>Features of EIGRP</vt:lpstr>
      <vt:lpstr>Hello packets</vt:lpstr>
      <vt:lpstr>Update packets</vt:lpstr>
      <vt:lpstr>Update packets</vt:lpstr>
      <vt:lpstr>Acknowledgement (ACK) packets</vt:lpstr>
      <vt:lpstr>Query packet</vt:lpstr>
      <vt:lpstr>Reply packet</vt:lpstr>
      <vt:lpstr>Summary of message types</vt:lpstr>
      <vt:lpstr>EIGRP Terminology </vt:lpstr>
      <vt:lpstr>PowerPoint Presentation</vt:lpstr>
      <vt:lpstr>Neighbor Table</vt:lpstr>
      <vt:lpstr>Neighbor Table</vt:lpstr>
      <vt:lpstr>Neighbor Table</vt:lpstr>
      <vt:lpstr>Topology Table</vt:lpstr>
      <vt:lpstr>Topology Table</vt:lpstr>
      <vt:lpstr>IP Routing Table</vt:lpstr>
      <vt:lpstr>IP Routing Table</vt:lpstr>
      <vt:lpstr>EIGRP Technologies</vt:lpstr>
      <vt:lpstr>Hello Intervals and Default Hold Times</vt:lpstr>
      <vt:lpstr>DUAL FSM</vt:lpstr>
      <vt:lpstr>FSM Example</vt:lpstr>
      <vt:lpstr>DUAL FSM</vt:lpstr>
      <vt:lpstr>What if the successor fails?</vt:lpstr>
      <vt:lpstr>PowerPoint Presentation</vt:lpstr>
      <vt:lpstr>PowerPoint Presentation</vt:lpstr>
      <vt:lpstr>PowerPoint Presentation</vt:lpstr>
      <vt:lpstr>External and Internal BGP</vt:lpstr>
      <vt:lpstr>PowerPoint Presentation</vt:lpstr>
      <vt:lpstr>PowerPoint Presentation</vt:lpstr>
      <vt:lpstr>PowerPoint Presentation</vt:lpstr>
      <vt:lpstr>PowerPoint Presentation</vt:lpstr>
      <vt:lpstr>PowerPoint Presentation</vt:lpstr>
      <vt:lpstr>BGP Sessions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16</cp:revision>
  <dcterms:created xsi:type="dcterms:W3CDTF">2020-04-19T14:32:11Z</dcterms:created>
  <dcterms:modified xsi:type="dcterms:W3CDTF">2020-04-23T13:52:42Z</dcterms:modified>
</cp:coreProperties>
</file>