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4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0321-57B3-47DC-8B83-23C39CCA8E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B906-3D1D-48E7-9CDF-2BE246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HDLC</a:t>
            </a:r>
            <a:br>
              <a:rPr lang="en-US" dirty="0" smtClean="0"/>
            </a:br>
            <a:r>
              <a:rPr lang="en-US" dirty="0" smtClean="0"/>
              <a:t>HIGH-LEVEL DATA LINK CONTROL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JOTHIMANI.A</a:t>
            </a:r>
          </a:p>
          <a:p>
            <a:r>
              <a:rPr lang="en-US" dirty="0" smtClean="0"/>
              <a:t>AP/CSE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1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25000" lnSpcReduction="20000"/>
          </a:bodyPr>
          <a:lstStyle/>
          <a:p>
            <a:pPr marL="481330" lvl="1" indent="0">
              <a:lnSpc>
                <a:spcPts val="1910"/>
              </a:lnSpc>
              <a:buClr>
                <a:srgbClr val="0E6EC5"/>
              </a:buClr>
              <a:buSzPct val="84375"/>
              <a:buNone/>
              <a:tabLst>
                <a:tab pos="777875" algn="l"/>
                <a:tab pos="778510" algn="l"/>
              </a:tabLst>
            </a:pPr>
            <a:r>
              <a:rPr lang="en-US" sz="7000" spc="65" dirty="0" smtClean="0">
                <a:cs typeface="Times New Roman"/>
              </a:rPr>
              <a:t>In</a:t>
            </a:r>
            <a:r>
              <a:rPr lang="en-US" sz="7000" spc="-35" dirty="0" smtClean="0">
                <a:cs typeface="Times New Roman"/>
              </a:rPr>
              <a:t> </a:t>
            </a:r>
            <a:r>
              <a:rPr lang="en-US" sz="7000" spc="65" dirty="0" smtClean="0">
                <a:cs typeface="Times New Roman"/>
              </a:rPr>
              <a:t>some</a:t>
            </a:r>
            <a:r>
              <a:rPr lang="en-US" sz="7000" spc="-80" dirty="0" smtClean="0">
                <a:cs typeface="Times New Roman"/>
              </a:rPr>
              <a:t> </a:t>
            </a:r>
            <a:r>
              <a:rPr lang="en-US" sz="7000" spc="25" dirty="0" smtClean="0">
                <a:cs typeface="Times New Roman"/>
              </a:rPr>
              <a:t>cases,</a:t>
            </a:r>
            <a:r>
              <a:rPr lang="en-US" sz="7000" spc="-5" dirty="0" smtClean="0">
                <a:cs typeface="Times New Roman"/>
              </a:rPr>
              <a:t> </a:t>
            </a:r>
            <a:r>
              <a:rPr lang="en-US" sz="7000" spc="60" dirty="0" smtClean="0">
                <a:cs typeface="Times New Roman"/>
              </a:rPr>
              <a:t>it</a:t>
            </a:r>
            <a:r>
              <a:rPr lang="en-US" sz="7000" spc="-70" dirty="0" smtClean="0">
                <a:cs typeface="Times New Roman"/>
              </a:rPr>
              <a:t> </a:t>
            </a:r>
            <a:r>
              <a:rPr lang="en-US" sz="7000" spc="60" dirty="0" smtClean="0">
                <a:cs typeface="Times New Roman"/>
              </a:rPr>
              <a:t>contains</a:t>
            </a:r>
            <a:r>
              <a:rPr lang="en-US" sz="7000" spc="-55" dirty="0" smtClean="0">
                <a:cs typeface="Times New Roman"/>
              </a:rPr>
              <a:t> </a:t>
            </a:r>
            <a:r>
              <a:rPr lang="en-US" sz="7000" spc="55" dirty="0" smtClean="0">
                <a:cs typeface="Times New Roman"/>
              </a:rPr>
              <a:t>a</a:t>
            </a:r>
            <a:r>
              <a:rPr lang="en-US" sz="7000" spc="-90" dirty="0" smtClean="0">
                <a:cs typeface="Times New Roman"/>
              </a:rPr>
              <a:t> </a:t>
            </a:r>
            <a:r>
              <a:rPr lang="en-US" sz="7000" spc="65" dirty="0" smtClean="0">
                <a:cs typeface="Times New Roman"/>
              </a:rPr>
              <a:t>group</a:t>
            </a:r>
            <a:r>
              <a:rPr lang="en-US" sz="7000" spc="-65" dirty="0" smtClean="0">
                <a:cs typeface="Times New Roman"/>
              </a:rPr>
              <a:t> </a:t>
            </a:r>
            <a:r>
              <a:rPr lang="en-US" sz="7000" spc="70" dirty="0" smtClean="0">
                <a:cs typeface="Times New Roman"/>
              </a:rPr>
              <a:t>or</a:t>
            </a:r>
            <a:r>
              <a:rPr lang="en-US" sz="7000" spc="-55" dirty="0" smtClean="0">
                <a:cs typeface="Times New Roman"/>
              </a:rPr>
              <a:t> </a:t>
            </a:r>
            <a:r>
              <a:rPr lang="en-US" sz="7000" spc="60" dirty="0" smtClean="0">
                <a:cs typeface="Times New Roman"/>
              </a:rPr>
              <a:t>broadcast</a:t>
            </a:r>
            <a:r>
              <a:rPr lang="en-US" sz="7000" spc="-70" dirty="0" smtClean="0">
                <a:cs typeface="Times New Roman"/>
              </a:rPr>
              <a:t> </a:t>
            </a:r>
            <a:r>
              <a:rPr lang="en-US" sz="7000" spc="55" dirty="0" smtClean="0">
                <a:cs typeface="Times New Roman"/>
              </a:rPr>
              <a:t>address</a:t>
            </a:r>
            <a:endParaRPr lang="en-US" sz="7000" dirty="0" smtClean="0">
              <a:cs typeface="Times New Roman"/>
            </a:endParaRPr>
          </a:p>
          <a:p>
            <a:pPr marL="945515" marR="30480" indent="-857250">
              <a:lnSpc>
                <a:spcPct val="80000"/>
              </a:lnSpc>
              <a:spcBef>
                <a:spcPts val="470"/>
              </a:spcBef>
              <a:buClr>
                <a:srgbClr val="0AD0D9"/>
              </a:buClr>
              <a:buSzPct val="95000"/>
              <a:buFont typeface="Wingdings" pitchFamily="2" charset="2"/>
              <a:buChar char="Ø"/>
              <a:tabLst>
                <a:tab pos="362585" algn="l"/>
                <a:tab pos="363220" algn="l"/>
              </a:tabLst>
            </a:pPr>
            <a:r>
              <a:rPr lang="en-US" sz="7000" spc="90" dirty="0" smtClean="0">
                <a:cs typeface="Times New Roman"/>
              </a:rPr>
              <a:t>In</a:t>
            </a:r>
            <a:r>
              <a:rPr lang="en-US" sz="7000" spc="-55" dirty="0" smtClean="0">
                <a:cs typeface="Times New Roman"/>
              </a:rPr>
              <a:t> </a:t>
            </a:r>
            <a:r>
              <a:rPr lang="en-US" sz="7000" spc="45" dirty="0" smtClean="0">
                <a:cs typeface="Times New Roman"/>
              </a:rPr>
              <a:t>I-frames,</a:t>
            </a:r>
            <a:r>
              <a:rPr lang="en-US" sz="7000" spc="-5" dirty="0" smtClean="0">
                <a:cs typeface="Times New Roman"/>
              </a:rPr>
              <a:t> </a:t>
            </a:r>
            <a:r>
              <a:rPr lang="en-US" sz="7000" spc="60" dirty="0" smtClean="0">
                <a:solidFill>
                  <a:srgbClr val="0000FF"/>
                </a:solidFill>
                <a:cs typeface="Times New Roman"/>
              </a:rPr>
              <a:t>N(s)</a:t>
            </a:r>
            <a:r>
              <a:rPr lang="en-US" sz="7000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7000" spc="15" dirty="0" smtClean="0">
                <a:cs typeface="Times New Roman"/>
              </a:rPr>
              <a:t>is</a:t>
            </a:r>
            <a:r>
              <a:rPr lang="en-US" sz="7000" spc="-65" dirty="0" smtClean="0">
                <a:cs typeface="Times New Roman"/>
              </a:rPr>
              <a:t> </a:t>
            </a:r>
            <a:r>
              <a:rPr lang="en-US" sz="7000" spc="125" dirty="0" smtClean="0">
                <a:cs typeface="Times New Roman"/>
              </a:rPr>
              <a:t>the</a:t>
            </a:r>
            <a:r>
              <a:rPr lang="en-US" sz="7000" spc="-90" dirty="0" smtClean="0">
                <a:cs typeface="Times New Roman"/>
              </a:rPr>
              <a:t> </a:t>
            </a:r>
            <a:r>
              <a:rPr lang="en-US" sz="7000" spc="80" dirty="0" smtClean="0">
                <a:cs typeface="Times New Roman"/>
              </a:rPr>
              <a:t>sequence</a:t>
            </a:r>
            <a:r>
              <a:rPr lang="en-US" sz="7000" spc="-50" dirty="0" smtClean="0">
                <a:cs typeface="Times New Roman"/>
              </a:rPr>
              <a:t> </a:t>
            </a:r>
            <a:r>
              <a:rPr lang="en-US" sz="7000" spc="125" dirty="0" smtClean="0">
                <a:cs typeface="Times New Roman"/>
              </a:rPr>
              <a:t>number</a:t>
            </a:r>
            <a:r>
              <a:rPr lang="en-US" sz="7000" spc="-120" dirty="0" smtClean="0">
                <a:cs typeface="Times New Roman"/>
              </a:rPr>
              <a:t> </a:t>
            </a:r>
            <a:r>
              <a:rPr lang="en-US" sz="7000" spc="15" dirty="0" smtClean="0">
                <a:cs typeface="Times New Roman"/>
              </a:rPr>
              <a:t>of</a:t>
            </a:r>
            <a:r>
              <a:rPr lang="en-US" sz="7000" spc="25" dirty="0" smtClean="0">
                <a:cs typeface="Times New Roman"/>
              </a:rPr>
              <a:t> </a:t>
            </a:r>
            <a:r>
              <a:rPr lang="en-US" sz="7000" spc="125" dirty="0" smtClean="0">
                <a:cs typeface="Times New Roman"/>
              </a:rPr>
              <a:t>the</a:t>
            </a:r>
            <a:r>
              <a:rPr lang="en-US" sz="7000" spc="-65" dirty="0" smtClean="0">
                <a:cs typeface="Times New Roman"/>
              </a:rPr>
              <a:t> </a:t>
            </a:r>
            <a:r>
              <a:rPr lang="en-US" sz="7000" spc="65" dirty="0" smtClean="0">
                <a:cs typeface="Times New Roman"/>
              </a:rPr>
              <a:t>frame</a:t>
            </a:r>
            <a:r>
              <a:rPr lang="en-US" sz="7000" spc="-55" dirty="0" smtClean="0">
                <a:cs typeface="Times New Roman"/>
              </a:rPr>
              <a:t> </a:t>
            </a:r>
            <a:r>
              <a:rPr lang="en-US" sz="7000" spc="70" dirty="0" smtClean="0">
                <a:cs typeface="Times New Roman"/>
              </a:rPr>
              <a:t>being</a:t>
            </a:r>
            <a:r>
              <a:rPr lang="en-US" sz="7000" spc="-45" dirty="0" smtClean="0">
                <a:cs typeface="Times New Roman"/>
              </a:rPr>
              <a:t> </a:t>
            </a:r>
            <a:r>
              <a:rPr lang="en-US" sz="7000" spc="85" dirty="0" smtClean="0">
                <a:cs typeface="Times New Roman"/>
              </a:rPr>
              <a:t>sent,</a:t>
            </a:r>
            <a:r>
              <a:rPr lang="en-US" sz="7000" spc="-65" dirty="0" smtClean="0">
                <a:cs typeface="Times New Roman"/>
              </a:rPr>
              <a:t> </a:t>
            </a:r>
            <a:r>
              <a:rPr lang="en-US" sz="7000" spc="125" dirty="0" smtClean="0">
                <a:cs typeface="Times New Roman"/>
              </a:rPr>
              <a:t>and </a:t>
            </a:r>
            <a:r>
              <a:rPr lang="en-US" sz="7000" spc="125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7000" spc="75" dirty="0" smtClean="0">
                <a:solidFill>
                  <a:srgbClr val="0000FF"/>
                </a:solidFill>
                <a:cs typeface="Times New Roman"/>
              </a:rPr>
              <a:t>N(r)</a:t>
            </a:r>
            <a:r>
              <a:rPr lang="en-US" sz="7000" spc="-25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7000" spc="15" dirty="0" smtClean="0">
                <a:cs typeface="Times New Roman"/>
              </a:rPr>
              <a:t>is</a:t>
            </a:r>
            <a:r>
              <a:rPr lang="en-US" sz="7000" spc="-70" dirty="0" smtClean="0">
                <a:cs typeface="Times New Roman"/>
              </a:rPr>
              <a:t> </a:t>
            </a:r>
            <a:r>
              <a:rPr lang="en-US" sz="7000" spc="125" dirty="0" smtClean="0">
                <a:cs typeface="Times New Roman"/>
              </a:rPr>
              <a:t>the</a:t>
            </a:r>
            <a:r>
              <a:rPr lang="en-US" sz="7000" spc="-90" dirty="0" smtClean="0">
                <a:cs typeface="Times New Roman"/>
              </a:rPr>
              <a:t> </a:t>
            </a:r>
            <a:r>
              <a:rPr lang="en-US" sz="7000" spc="80" dirty="0" smtClean="0">
                <a:cs typeface="Times New Roman"/>
              </a:rPr>
              <a:t>sequence</a:t>
            </a:r>
            <a:r>
              <a:rPr lang="en-US" sz="7000" spc="-50" dirty="0" smtClean="0">
                <a:cs typeface="Times New Roman"/>
              </a:rPr>
              <a:t> </a:t>
            </a:r>
            <a:r>
              <a:rPr lang="en-US" sz="7000" spc="125" dirty="0" smtClean="0">
                <a:cs typeface="Times New Roman"/>
              </a:rPr>
              <a:t>number</a:t>
            </a:r>
            <a:r>
              <a:rPr lang="en-US" sz="7000" spc="-125" dirty="0" smtClean="0">
                <a:cs typeface="Times New Roman"/>
              </a:rPr>
              <a:t> </a:t>
            </a:r>
            <a:r>
              <a:rPr lang="en-US" sz="7000" spc="15" dirty="0" smtClean="0">
                <a:cs typeface="Times New Roman"/>
              </a:rPr>
              <a:t>of</a:t>
            </a:r>
            <a:r>
              <a:rPr lang="en-US" sz="7000" spc="25" dirty="0" smtClean="0">
                <a:cs typeface="Times New Roman"/>
              </a:rPr>
              <a:t> </a:t>
            </a:r>
            <a:r>
              <a:rPr lang="en-US" sz="7000" spc="125" dirty="0" smtClean="0">
                <a:cs typeface="Times New Roman"/>
              </a:rPr>
              <a:t>the</a:t>
            </a:r>
            <a:r>
              <a:rPr lang="en-US" sz="7000" spc="-70" dirty="0" smtClean="0">
                <a:cs typeface="Times New Roman"/>
              </a:rPr>
              <a:t> </a:t>
            </a:r>
            <a:r>
              <a:rPr lang="en-US" sz="7000" spc="65" dirty="0" smtClean="0">
                <a:cs typeface="Times New Roman"/>
              </a:rPr>
              <a:t>frame</a:t>
            </a:r>
            <a:r>
              <a:rPr lang="en-US" sz="7000" spc="-40" dirty="0" smtClean="0">
                <a:cs typeface="Times New Roman"/>
              </a:rPr>
              <a:t> </a:t>
            </a:r>
            <a:r>
              <a:rPr lang="en-US" sz="7000" spc="70" dirty="0" smtClean="0">
                <a:cs typeface="Times New Roman"/>
              </a:rPr>
              <a:t>being</a:t>
            </a:r>
            <a:r>
              <a:rPr lang="en-US" sz="7000" spc="-75" dirty="0" smtClean="0">
                <a:cs typeface="Times New Roman"/>
              </a:rPr>
              <a:t> </a:t>
            </a:r>
            <a:r>
              <a:rPr lang="en-US" sz="7000" spc="60" dirty="0" smtClean="0">
                <a:cs typeface="Times New Roman"/>
              </a:rPr>
              <a:t>expected.</a:t>
            </a:r>
            <a:endParaRPr lang="en-US" sz="7000" dirty="0" smtClean="0">
              <a:cs typeface="Times New Roman"/>
            </a:endParaRPr>
          </a:p>
          <a:p>
            <a:pPr marL="945515" marR="435609" indent="-857250">
              <a:lnSpc>
                <a:spcPct val="80000"/>
              </a:lnSpc>
              <a:spcBef>
                <a:spcPts val="440"/>
              </a:spcBef>
              <a:buClr>
                <a:srgbClr val="0AD0D9"/>
              </a:buClr>
              <a:buSzPct val="94444"/>
              <a:buFont typeface="Wingdings" pitchFamily="2" charset="2"/>
              <a:buChar char="Ø"/>
              <a:tabLst>
                <a:tab pos="362585" algn="l"/>
                <a:tab pos="363220" algn="l"/>
              </a:tabLst>
            </a:pPr>
            <a:r>
              <a:rPr lang="en-US" sz="7000" spc="65" dirty="0" smtClean="0">
                <a:cs typeface="Times New Roman"/>
              </a:rPr>
              <a:t>The</a:t>
            </a:r>
            <a:r>
              <a:rPr lang="en-US" sz="7000" spc="-65" dirty="0" smtClean="0">
                <a:cs typeface="Times New Roman"/>
              </a:rPr>
              <a:t> </a:t>
            </a:r>
            <a:r>
              <a:rPr lang="en-US" sz="7000" spc="75" dirty="0" smtClean="0">
                <a:cs typeface="Times New Roman"/>
              </a:rPr>
              <a:t>P/F</a:t>
            </a:r>
            <a:r>
              <a:rPr lang="en-US" sz="7000" spc="10" dirty="0" smtClean="0">
                <a:cs typeface="Times New Roman"/>
              </a:rPr>
              <a:t> </a:t>
            </a:r>
            <a:r>
              <a:rPr lang="en-US" sz="7000" spc="60" dirty="0" smtClean="0">
                <a:cs typeface="Times New Roman"/>
              </a:rPr>
              <a:t>bit,</a:t>
            </a:r>
            <a:r>
              <a:rPr lang="en-US" sz="7000" spc="10" dirty="0" smtClean="0">
                <a:cs typeface="Times New Roman"/>
              </a:rPr>
              <a:t> </a:t>
            </a:r>
            <a:r>
              <a:rPr lang="en-US" sz="7000" spc="75" dirty="0" smtClean="0">
                <a:cs typeface="Times New Roman"/>
              </a:rPr>
              <a:t>known</a:t>
            </a:r>
            <a:r>
              <a:rPr lang="en-US" sz="7000" spc="-70" dirty="0" smtClean="0">
                <a:cs typeface="Times New Roman"/>
              </a:rPr>
              <a:t> </a:t>
            </a:r>
            <a:r>
              <a:rPr lang="en-US" sz="7000" spc="45" dirty="0" smtClean="0">
                <a:cs typeface="Times New Roman"/>
              </a:rPr>
              <a:t>as</a:t>
            </a:r>
            <a:r>
              <a:rPr lang="en-US" sz="7000" spc="-50" dirty="0" smtClean="0">
                <a:cs typeface="Times New Roman"/>
              </a:rPr>
              <a:t> </a:t>
            </a:r>
            <a:r>
              <a:rPr lang="en-US" sz="7000" spc="110" dirty="0" smtClean="0">
                <a:cs typeface="Times New Roman"/>
              </a:rPr>
              <a:t>the</a:t>
            </a:r>
            <a:r>
              <a:rPr lang="en-US" sz="7000" spc="-80" dirty="0" smtClean="0">
                <a:cs typeface="Times New Roman"/>
              </a:rPr>
              <a:t> </a:t>
            </a:r>
            <a:r>
              <a:rPr lang="en-US" sz="7000" spc="60" dirty="0" smtClean="0">
                <a:cs typeface="Times New Roman"/>
              </a:rPr>
              <a:t>poll/final</a:t>
            </a:r>
            <a:r>
              <a:rPr lang="en-US" sz="7000" spc="15" dirty="0" smtClean="0">
                <a:cs typeface="Times New Roman"/>
              </a:rPr>
              <a:t> </a:t>
            </a:r>
            <a:r>
              <a:rPr lang="en-US" sz="7000" spc="60" dirty="0" smtClean="0">
                <a:cs typeface="Times New Roman"/>
              </a:rPr>
              <a:t>bit,</a:t>
            </a:r>
            <a:r>
              <a:rPr lang="en-US" sz="7000" spc="-5" dirty="0" smtClean="0">
                <a:cs typeface="Times New Roman"/>
              </a:rPr>
              <a:t> </a:t>
            </a:r>
            <a:r>
              <a:rPr lang="en-US" sz="7000" spc="15" dirty="0" smtClean="0">
                <a:cs typeface="Times New Roman"/>
              </a:rPr>
              <a:t>is</a:t>
            </a:r>
            <a:r>
              <a:rPr lang="en-US" sz="7000" spc="-55" dirty="0" smtClean="0">
                <a:cs typeface="Times New Roman"/>
              </a:rPr>
              <a:t> </a:t>
            </a:r>
            <a:r>
              <a:rPr lang="en-US" sz="7000" spc="80" dirty="0" smtClean="0">
                <a:cs typeface="Times New Roman"/>
              </a:rPr>
              <a:t>used</a:t>
            </a:r>
            <a:r>
              <a:rPr lang="en-US" sz="7000" spc="-40" dirty="0" smtClean="0">
                <a:cs typeface="Times New Roman"/>
              </a:rPr>
              <a:t> </a:t>
            </a:r>
            <a:r>
              <a:rPr lang="en-US" sz="7000" spc="75" dirty="0" smtClean="0">
                <a:cs typeface="Times New Roman"/>
              </a:rPr>
              <a:t>with</a:t>
            </a:r>
            <a:r>
              <a:rPr lang="en-US" sz="7000" spc="-80" dirty="0" smtClean="0">
                <a:cs typeface="Times New Roman"/>
              </a:rPr>
              <a:t> </a:t>
            </a:r>
            <a:r>
              <a:rPr lang="en-US" sz="7000" spc="50" dirty="0" smtClean="0">
                <a:cs typeface="Times New Roman"/>
              </a:rPr>
              <a:t>different</a:t>
            </a:r>
            <a:r>
              <a:rPr lang="en-US" sz="7000" spc="-20" dirty="0" smtClean="0">
                <a:cs typeface="Times New Roman"/>
              </a:rPr>
              <a:t> </a:t>
            </a:r>
            <a:r>
              <a:rPr lang="en-US" sz="7000" spc="80" dirty="0" smtClean="0">
                <a:cs typeface="Times New Roman"/>
              </a:rPr>
              <a:t>meaning</a:t>
            </a:r>
            <a:r>
              <a:rPr lang="en-US" sz="7000" spc="15" dirty="0" smtClean="0">
                <a:cs typeface="Times New Roman"/>
              </a:rPr>
              <a:t> </a:t>
            </a:r>
            <a:r>
              <a:rPr lang="en-US" sz="7000" spc="70" dirty="0" smtClean="0">
                <a:cs typeface="Times New Roman"/>
              </a:rPr>
              <a:t>in  </a:t>
            </a:r>
            <a:r>
              <a:rPr lang="en-US" sz="7000" spc="50" dirty="0" smtClean="0">
                <a:cs typeface="Times New Roman"/>
              </a:rPr>
              <a:t>different</a:t>
            </a:r>
            <a:r>
              <a:rPr lang="en-US" sz="7000" spc="-85" dirty="0" smtClean="0">
                <a:cs typeface="Times New Roman"/>
              </a:rPr>
              <a:t> </a:t>
            </a:r>
            <a:r>
              <a:rPr lang="en-US" sz="7000" spc="55" dirty="0" smtClean="0">
                <a:cs typeface="Times New Roman"/>
              </a:rPr>
              <a:t>contexts.</a:t>
            </a:r>
            <a:endParaRPr lang="en-US" sz="7000" dirty="0">
              <a:cs typeface="Times New Roman"/>
            </a:endParaRPr>
          </a:p>
          <a:p>
            <a:pPr marL="945515" marR="435609" indent="-857250">
              <a:lnSpc>
                <a:spcPct val="80000"/>
              </a:lnSpc>
              <a:spcBef>
                <a:spcPts val="440"/>
              </a:spcBef>
              <a:buClr>
                <a:srgbClr val="0AD0D9"/>
              </a:buClr>
              <a:buSzPct val="94444"/>
              <a:buFont typeface="Wingdings" pitchFamily="2" charset="2"/>
              <a:buChar char="Ø"/>
              <a:tabLst>
                <a:tab pos="362585" algn="l"/>
                <a:tab pos="363220" algn="l"/>
              </a:tabLst>
            </a:pPr>
            <a:r>
              <a:rPr lang="en-US" sz="7000" spc="45" dirty="0" smtClean="0">
                <a:cs typeface="Times New Roman"/>
              </a:rPr>
              <a:t>It</a:t>
            </a:r>
            <a:r>
              <a:rPr lang="en-US" sz="7000" spc="-45" dirty="0" smtClean="0">
                <a:cs typeface="Times New Roman"/>
              </a:rPr>
              <a:t> </a:t>
            </a:r>
            <a:r>
              <a:rPr lang="en-US" sz="7000" spc="10" dirty="0" smtClean="0">
                <a:cs typeface="Times New Roman"/>
              </a:rPr>
              <a:t>is</a:t>
            </a:r>
            <a:r>
              <a:rPr lang="en-US" sz="7000" spc="-60" dirty="0" smtClean="0">
                <a:cs typeface="Times New Roman"/>
              </a:rPr>
              <a:t> </a:t>
            </a:r>
            <a:r>
              <a:rPr lang="en-US" sz="7000" spc="70" dirty="0" smtClean="0">
                <a:cs typeface="Times New Roman"/>
              </a:rPr>
              <a:t>used</a:t>
            </a:r>
            <a:r>
              <a:rPr lang="en-US" sz="7000" spc="-15" dirty="0" smtClean="0">
                <a:cs typeface="Times New Roman"/>
              </a:rPr>
              <a:t> </a:t>
            </a:r>
            <a:r>
              <a:rPr lang="en-US" sz="7000" spc="75" dirty="0" smtClean="0">
                <a:cs typeface="Times New Roman"/>
              </a:rPr>
              <a:t>to</a:t>
            </a:r>
            <a:r>
              <a:rPr lang="en-US" sz="7000" spc="-40" dirty="0" smtClean="0">
                <a:cs typeface="Times New Roman"/>
              </a:rPr>
              <a:t> </a:t>
            </a:r>
            <a:r>
              <a:rPr lang="en-US" sz="7000" spc="55" dirty="0" smtClean="0">
                <a:cs typeface="Times New Roman"/>
              </a:rPr>
              <a:t>indicate</a:t>
            </a:r>
            <a:r>
              <a:rPr lang="en-US" sz="7000" spc="-65" dirty="0" smtClean="0">
                <a:cs typeface="Times New Roman"/>
              </a:rPr>
              <a:t> </a:t>
            </a:r>
            <a:r>
              <a:rPr lang="en-US" sz="7000" spc="30" dirty="0" smtClean="0">
                <a:cs typeface="Times New Roman"/>
              </a:rPr>
              <a:t>polling,</a:t>
            </a:r>
            <a:r>
              <a:rPr lang="en-US" sz="7000" spc="15" dirty="0" smtClean="0">
                <a:cs typeface="Times New Roman"/>
              </a:rPr>
              <a:t> </a:t>
            </a:r>
            <a:r>
              <a:rPr lang="en-US" sz="7000" spc="75" dirty="0" smtClean="0">
                <a:cs typeface="Times New Roman"/>
              </a:rPr>
              <a:t>to</a:t>
            </a:r>
            <a:r>
              <a:rPr lang="en-US" sz="7000" spc="-40" dirty="0" smtClean="0">
                <a:cs typeface="Times New Roman"/>
              </a:rPr>
              <a:t> </a:t>
            </a:r>
            <a:r>
              <a:rPr lang="en-US" sz="7000" spc="55" dirty="0" smtClean="0">
                <a:cs typeface="Times New Roman"/>
              </a:rPr>
              <a:t>indicate</a:t>
            </a:r>
            <a:r>
              <a:rPr lang="en-US" sz="7000" spc="-50" dirty="0" smtClean="0">
                <a:cs typeface="Times New Roman"/>
              </a:rPr>
              <a:t> </a:t>
            </a:r>
            <a:r>
              <a:rPr lang="en-US" sz="7000" spc="100" dirty="0" smtClean="0">
                <a:cs typeface="Times New Roman"/>
              </a:rPr>
              <a:t>the</a:t>
            </a:r>
            <a:r>
              <a:rPr lang="en-US" sz="7000" spc="-55" dirty="0" smtClean="0">
                <a:cs typeface="Times New Roman"/>
              </a:rPr>
              <a:t> </a:t>
            </a:r>
            <a:r>
              <a:rPr lang="en-US" sz="7000" spc="35" dirty="0" smtClean="0">
                <a:cs typeface="Times New Roman"/>
              </a:rPr>
              <a:t>final</a:t>
            </a:r>
            <a:r>
              <a:rPr lang="en-US" sz="7000" spc="10" dirty="0" smtClean="0">
                <a:cs typeface="Times New Roman"/>
              </a:rPr>
              <a:t> </a:t>
            </a:r>
            <a:r>
              <a:rPr lang="en-US" sz="7000" spc="40" dirty="0" smtClean="0">
                <a:cs typeface="Times New Roman"/>
              </a:rPr>
              <a:t>I-frame,</a:t>
            </a:r>
            <a:r>
              <a:rPr lang="en-US" sz="7000" spc="-20" dirty="0" smtClean="0">
                <a:cs typeface="Times New Roman"/>
              </a:rPr>
              <a:t> </a:t>
            </a:r>
            <a:r>
              <a:rPr lang="en-US" sz="7000" spc="55" dirty="0" err="1" smtClean="0">
                <a:cs typeface="Times New Roman"/>
              </a:rPr>
              <a:t>etc</a:t>
            </a:r>
            <a:endParaRPr lang="en-US" sz="7000" spc="55" dirty="0" smtClean="0"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465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r>
              <a:rPr lang="en-US" sz="7000" spc="100" dirty="0" smtClean="0">
                <a:cs typeface="Times New Roman"/>
              </a:rPr>
              <a:t>There</a:t>
            </a:r>
            <a:r>
              <a:rPr lang="en-US" sz="7000" spc="-155" dirty="0" smtClean="0">
                <a:cs typeface="Times New Roman"/>
              </a:rPr>
              <a:t> </a:t>
            </a:r>
            <a:r>
              <a:rPr lang="en-US" sz="7000" spc="95" dirty="0" smtClean="0">
                <a:cs typeface="Times New Roman"/>
              </a:rPr>
              <a:t>are</a:t>
            </a:r>
            <a:r>
              <a:rPr lang="en-US" sz="7000" spc="-70" dirty="0" smtClean="0">
                <a:cs typeface="Times New Roman"/>
              </a:rPr>
              <a:t> </a:t>
            </a:r>
            <a:r>
              <a:rPr lang="en-US" sz="7000" spc="85" dirty="0" smtClean="0">
                <a:cs typeface="Times New Roman"/>
              </a:rPr>
              <a:t>four</a:t>
            </a:r>
            <a:r>
              <a:rPr lang="en-US" sz="7000" spc="-150" dirty="0" smtClean="0">
                <a:cs typeface="Times New Roman"/>
              </a:rPr>
              <a:t> </a:t>
            </a:r>
            <a:r>
              <a:rPr lang="en-US" sz="7000" spc="80" dirty="0" smtClean="0">
                <a:cs typeface="Times New Roman"/>
              </a:rPr>
              <a:t>different</a:t>
            </a:r>
            <a:r>
              <a:rPr lang="en-US" sz="7000" spc="-155" dirty="0" smtClean="0">
                <a:cs typeface="Times New Roman"/>
              </a:rPr>
              <a:t> </a:t>
            </a:r>
            <a:r>
              <a:rPr lang="en-US" sz="7000" spc="80" dirty="0" smtClean="0">
                <a:cs typeface="Times New Roman"/>
              </a:rPr>
              <a:t>supervisory</a:t>
            </a:r>
            <a:r>
              <a:rPr lang="en-US" sz="7000" spc="-60" dirty="0" smtClean="0">
                <a:cs typeface="Times New Roman"/>
              </a:rPr>
              <a:t> </a:t>
            </a:r>
            <a:r>
              <a:rPr lang="en-US" sz="7000" spc="80" dirty="0" smtClean="0">
                <a:cs typeface="Times New Roman"/>
              </a:rPr>
              <a:t>frames</a:t>
            </a:r>
            <a:endParaRPr lang="en-US" sz="7000" dirty="0" smtClean="0">
              <a:cs typeface="Times New Roman"/>
            </a:endParaRPr>
          </a:p>
          <a:p>
            <a:pPr marL="976630" marR="219075" lvl="1" indent="-571500">
              <a:lnSpc>
                <a:spcPts val="2590"/>
              </a:lnSpc>
              <a:spcBef>
                <a:spcPts val="650"/>
              </a:spcBef>
              <a:buClr>
                <a:srgbClr val="0E6EC5"/>
              </a:buClr>
              <a:buSzPct val="85416"/>
              <a:buFont typeface="Arial" pitchFamily="34" charset="0"/>
              <a:buChar char="•"/>
              <a:tabLst>
                <a:tab pos="653415" algn="l"/>
              </a:tabLst>
            </a:pPr>
            <a:r>
              <a:rPr lang="en-US" sz="7000" spc="-10" dirty="0" smtClean="0">
                <a:cs typeface="Times New Roman"/>
              </a:rPr>
              <a:t>SS=00, </a:t>
            </a:r>
            <a:r>
              <a:rPr lang="en-US" sz="7000" spc="15" dirty="0" smtClean="0">
                <a:solidFill>
                  <a:srgbClr val="0000FF"/>
                </a:solidFill>
                <a:cs typeface="Times New Roman"/>
              </a:rPr>
              <a:t>Receiver </a:t>
            </a:r>
            <a:r>
              <a:rPr lang="en-US" sz="7000" spc="25" dirty="0" smtClean="0">
                <a:solidFill>
                  <a:srgbClr val="0000FF"/>
                </a:solidFill>
                <a:cs typeface="Times New Roman"/>
              </a:rPr>
              <a:t>Ready </a:t>
            </a:r>
            <a:r>
              <a:rPr lang="en-US" sz="7000" dirty="0" smtClean="0">
                <a:cs typeface="Times New Roman"/>
              </a:rPr>
              <a:t>(RR), </a:t>
            </a:r>
            <a:r>
              <a:rPr lang="en-US" sz="7000" spc="145" dirty="0" smtClean="0">
                <a:cs typeface="Times New Roman"/>
              </a:rPr>
              <a:t>and</a:t>
            </a:r>
            <a:r>
              <a:rPr lang="en-US" sz="7000" spc="-365" dirty="0" smtClean="0">
                <a:cs typeface="Times New Roman"/>
              </a:rPr>
              <a:t> </a:t>
            </a:r>
            <a:r>
              <a:rPr lang="en-US" sz="7000" spc="30" dirty="0" smtClean="0">
                <a:cs typeface="Times New Roman"/>
              </a:rPr>
              <a:t>N(R) </a:t>
            </a:r>
            <a:r>
              <a:rPr lang="en-US" sz="7000" spc="-90" dirty="0" smtClean="0">
                <a:cs typeface="Times New Roman"/>
              </a:rPr>
              <a:t>ACKs </a:t>
            </a:r>
            <a:r>
              <a:rPr lang="en-US" sz="7000" spc="30" dirty="0" smtClean="0">
                <a:cs typeface="Times New Roman"/>
              </a:rPr>
              <a:t>all </a:t>
            </a:r>
            <a:r>
              <a:rPr lang="en-US" sz="7000" spc="15" dirty="0" smtClean="0">
                <a:cs typeface="Times New Roman"/>
              </a:rPr>
              <a:t>frames  </a:t>
            </a:r>
            <a:r>
              <a:rPr lang="en-US" sz="7000" spc="45" dirty="0" smtClean="0">
                <a:cs typeface="Times New Roman"/>
              </a:rPr>
              <a:t>received </a:t>
            </a:r>
            <a:r>
              <a:rPr lang="en-US" sz="7000" spc="150" dirty="0" smtClean="0">
                <a:cs typeface="Times New Roman"/>
              </a:rPr>
              <a:t>up </a:t>
            </a:r>
            <a:r>
              <a:rPr lang="en-US" sz="7000" spc="120" dirty="0" smtClean="0">
                <a:cs typeface="Times New Roman"/>
              </a:rPr>
              <a:t>to </a:t>
            </a:r>
            <a:r>
              <a:rPr lang="en-US" sz="7000" spc="145" dirty="0" smtClean="0">
                <a:cs typeface="Times New Roman"/>
              </a:rPr>
              <a:t>and </a:t>
            </a:r>
            <a:r>
              <a:rPr lang="en-US" sz="7000" spc="85" dirty="0" smtClean="0">
                <a:cs typeface="Times New Roman"/>
              </a:rPr>
              <a:t>including </a:t>
            </a:r>
            <a:r>
              <a:rPr lang="en-US" sz="7000" spc="145" dirty="0" smtClean="0">
                <a:cs typeface="Times New Roman"/>
              </a:rPr>
              <a:t>the </a:t>
            </a:r>
            <a:r>
              <a:rPr lang="en-US" sz="7000" spc="120" dirty="0" smtClean="0">
                <a:cs typeface="Times New Roman"/>
              </a:rPr>
              <a:t>one </a:t>
            </a:r>
            <a:r>
              <a:rPr lang="en-US" sz="7000" spc="100" dirty="0" smtClean="0">
                <a:cs typeface="Times New Roman"/>
              </a:rPr>
              <a:t>with </a:t>
            </a:r>
            <a:r>
              <a:rPr lang="en-US" sz="7000" spc="95" dirty="0" smtClean="0">
                <a:cs typeface="Times New Roman"/>
              </a:rPr>
              <a:t>sequence  </a:t>
            </a:r>
            <a:r>
              <a:rPr lang="en-US" sz="7000" spc="145" dirty="0" smtClean="0">
                <a:cs typeface="Times New Roman"/>
              </a:rPr>
              <a:t>number </a:t>
            </a:r>
            <a:r>
              <a:rPr lang="en-US" sz="7000" spc="30" dirty="0" smtClean="0">
                <a:cs typeface="Times New Roman"/>
              </a:rPr>
              <a:t>N(R) </a:t>
            </a:r>
            <a:r>
              <a:rPr lang="en-US" sz="7000" spc="60" dirty="0" smtClean="0">
                <a:cs typeface="Times New Roman"/>
              </a:rPr>
              <a:t>-</a:t>
            </a:r>
            <a:r>
              <a:rPr lang="en-US" sz="7000" spc="-254" dirty="0" smtClean="0">
                <a:cs typeface="Times New Roman"/>
              </a:rPr>
              <a:t> </a:t>
            </a:r>
            <a:r>
              <a:rPr lang="en-US" sz="7000" spc="-450" dirty="0" smtClean="0">
                <a:cs typeface="Times New Roman"/>
              </a:rPr>
              <a:t>1</a:t>
            </a:r>
            <a:endParaRPr lang="en-US" sz="7000" dirty="0" smtClean="0">
              <a:cs typeface="Times New Roman"/>
            </a:endParaRPr>
          </a:p>
          <a:p>
            <a:pPr marL="976630" marR="606425" lvl="1" indent="-571500">
              <a:lnSpc>
                <a:spcPts val="259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 pitchFamily="34" charset="0"/>
              <a:buChar char="•"/>
              <a:tabLst>
                <a:tab pos="653415" algn="l"/>
              </a:tabLst>
            </a:pPr>
            <a:r>
              <a:rPr lang="en-US" sz="7000" spc="-100" dirty="0" smtClean="0">
                <a:cs typeface="Times New Roman"/>
              </a:rPr>
              <a:t>SS=10,</a:t>
            </a:r>
            <a:r>
              <a:rPr lang="en-US" sz="7000" spc="-35" dirty="0" smtClean="0">
                <a:cs typeface="Times New Roman"/>
              </a:rPr>
              <a:t> </a:t>
            </a:r>
            <a:r>
              <a:rPr lang="en-US" sz="7000" spc="15" dirty="0" smtClean="0">
                <a:solidFill>
                  <a:srgbClr val="0000FF"/>
                </a:solidFill>
                <a:cs typeface="Times New Roman"/>
              </a:rPr>
              <a:t>Receiver</a:t>
            </a:r>
            <a:r>
              <a:rPr lang="en-US" sz="7000" spc="-75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7000" spc="100" dirty="0" smtClean="0">
                <a:solidFill>
                  <a:srgbClr val="0000FF"/>
                </a:solidFill>
                <a:cs typeface="Times New Roman"/>
              </a:rPr>
              <a:t>Not</a:t>
            </a:r>
            <a:r>
              <a:rPr lang="en-US" sz="7000" spc="-55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7000" spc="25" dirty="0" smtClean="0">
                <a:solidFill>
                  <a:srgbClr val="0000FF"/>
                </a:solidFill>
                <a:cs typeface="Times New Roman"/>
              </a:rPr>
              <a:t>Ready</a:t>
            </a:r>
            <a:r>
              <a:rPr lang="en-US" sz="7000" spc="-65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7000" spc="10" dirty="0" smtClean="0">
                <a:cs typeface="Times New Roman"/>
              </a:rPr>
              <a:t>(RNR),</a:t>
            </a:r>
            <a:r>
              <a:rPr lang="en-US" sz="7000" spc="-60" dirty="0" smtClean="0">
                <a:cs typeface="Times New Roman"/>
              </a:rPr>
              <a:t> </a:t>
            </a:r>
            <a:r>
              <a:rPr lang="en-US" sz="7000" spc="145" dirty="0" smtClean="0">
                <a:cs typeface="Times New Roman"/>
              </a:rPr>
              <a:t>and</a:t>
            </a:r>
            <a:r>
              <a:rPr lang="en-US" sz="7000" spc="-5" dirty="0" smtClean="0">
                <a:cs typeface="Times New Roman"/>
              </a:rPr>
              <a:t> </a:t>
            </a:r>
            <a:r>
              <a:rPr lang="en-US" sz="7000" spc="30" dirty="0" smtClean="0">
                <a:cs typeface="Times New Roman"/>
              </a:rPr>
              <a:t>N(R)</a:t>
            </a:r>
            <a:r>
              <a:rPr lang="en-US" sz="7000" dirty="0" smtClean="0">
                <a:cs typeface="Times New Roman"/>
              </a:rPr>
              <a:t> </a:t>
            </a:r>
            <a:r>
              <a:rPr lang="en-US" sz="7000" spc="105" dirty="0" smtClean="0">
                <a:cs typeface="Times New Roman"/>
              </a:rPr>
              <a:t>has</a:t>
            </a:r>
            <a:r>
              <a:rPr lang="en-US" sz="7000" spc="-75" dirty="0" smtClean="0">
                <a:cs typeface="Times New Roman"/>
              </a:rPr>
              <a:t> </a:t>
            </a:r>
            <a:r>
              <a:rPr lang="en-US" sz="7000" spc="35" dirty="0" smtClean="0">
                <a:cs typeface="Times New Roman"/>
              </a:rPr>
              <a:t>the  </a:t>
            </a:r>
            <a:r>
              <a:rPr lang="en-US" sz="7000" spc="105" dirty="0" smtClean="0">
                <a:cs typeface="Times New Roman"/>
              </a:rPr>
              <a:t>same </a:t>
            </a:r>
            <a:r>
              <a:rPr lang="en-US" sz="7000" spc="110" dirty="0" smtClean="0">
                <a:cs typeface="Times New Roman"/>
              </a:rPr>
              <a:t>meaning</a:t>
            </a:r>
            <a:r>
              <a:rPr lang="en-US" sz="7000" spc="-415" dirty="0" smtClean="0">
                <a:cs typeface="Times New Roman"/>
              </a:rPr>
              <a:t> </a:t>
            </a:r>
            <a:r>
              <a:rPr lang="en-US" sz="7000" spc="60" dirty="0" smtClean="0">
                <a:cs typeface="Times New Roman"/>
              </a:rPr>
              <a:t>as </a:t>
            </a:r>
            <a:r>
              <a:rPr lang="en-US" sz="7000" spc="50" dirty="0" smtClean="0">
                <a:cs typeface="Times New Roman"/>
              </a:rPr>
              <a:t>above</a:t>
            </a:r>
            <a:endParaRPr lang="en-US" sz="7000" dirty="0" smtClean="0">
              <a:cs typeface="Times New Roman"/>
            </a:endParaRPr>
          </a:p>
          <a:p>
            <a:pPr marL="976630" marR="78105" lvl="1" indent="-571500">
              <a:lnSpc>
                <a:spcPts val="259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 pitchFamily="34" charset="0"/>
              <a:buChar char="•"/>
              <a:tabLst>
                <a:tab pos="653415" algn="l"/>
              </a:tabLst>
            </a:pPr>
            <a:r>
              <a:rPr lang="en-US" sz="7000" spc="-100" dirty="0" smtClean="0">
                <a:cs typeface="Times New Roman"/>
              </a:rPr>
              <a:t>SS=01,</a:t>
            </a:r>
            <a:r>
              <a:rPr lang="en-US" sz="7000" spc="-30" dirty="0" smtClean="0">
                <a:cs typeface="Times New Roman"/>
              </a:rPr>
              <a:t> </a:t>
            </a:r>
            <a:r>
              <a:rPr lang="en-US" sz="7000" spc="25" dirty="0" smtClean="0">
                <a:solidFill>
                  <a:srgbClr val="0000FF"/>
                </a:solidFill>
                <a:cs typeface="Times New Roman"/>
              </a:rPr>
              <a:t>Reject</a:t>
            </a:r>
            <a:r>
              <a:rPr lang="en-US" sz="7000" spc="25" dirty="0" smtClean="0">
                <a:cs typeface="Times New Roman"/>
              </a:rPr>
              <a:t>;</a:t>
            </a:r>
            <a:r>
              <a:rPr lang="en-US" sz="7000" spc="-55" dirty="0" smtClean="0">
                <a:cs typeface="Times New Roman"/>
              </a:rPr>
              <a:t> </a:t>
            </a:r>
            <a:r>
              <a:rPr lang="en-US" sz="7000" spc="30" dirty="0" smtClean="0">
                <a:cs typeface="Times New Roman"/>
              </a:rPr>
              <a:t>all</a:t>
            </a:r>
            <a:r>
              <a:rPr lang="en-US" sz="7000" spc="-20" dirty="0" smtClean="0">
                <a:cs typeface="Times New Roman"/>
              </a:rPr>
              <a:t> </a:t>
            </a:r>
            <a:r>
              <a:rPr lang="en-US" sz="7000" spc="75" dirty="0" smtClean="0">
                <a:cs typeface="Times New Roman"/>
              </a:rPr>
              <a:t>frames</a:t>
            </a:r>
            <a:r>
              <a:rPr lang="en-US" sz="7000" spc="-110" dirty="0" smtClean="0">
                <a:cs typeface="Times New Roman"/>
              </a:rPr>
              <a:t> </a:t>
            </a:r>
            <a:r>
              <a:rPr lang="en-US" sz="7000" spc="100" dirty="0" smtClean="0">
                <a:cs typeface="Times New Roman"/>
              </a:rPr>
              <a:t>with</a:t>
            </a:r>
            <a:r>
              <a:rPr lang="en-US" sz="7000" spc="-95" dirty="0" smtClean="0">
                <a:cs typeface="Times New Roman"/>
              </a:rPr>
              <a:t> </a:t>
            </a:r>
            <a:r>
              <a:rPr lang="en-US" sz="7000" spc="95" dirty="0" smtClean="0">
                <a:cs typeface="Times New Roman"/>
              </a:rPr>
              <a:t>sequence</a:t>
            </a:r>
            <a:r>
              <a:rPr lang="en-US" sz="7000" spc="-50" dirty="0" smtClean="0">
                <a:cs typeface="Times New Roman"/>
              </a:rPr>
              <a:t> </a:t>
            </a:r>
            <a:r>
              <a:rPr lang="en-US" sz="7000" spc="145" dirty="0" smtClean="0">
                <a:cs typeface="Times New Roman"/>
              </a:rPr>
              <a:t>number</a:t>
            </a:r>
            <a:r>
              <a:rPr lang="en-US" sz="7000" spc="-75" dirty="0" smtClean="0">
                <a:cs typeface="Times New Roman"/>
              </a:rPr>
              <a:t> </a:t>
            </a:r>
            <a:r>
              <a:rPr lang="en-US" sz="7000" spc="30" dirty="0" smtClean="0">
                <a:cs typeface="Times New Roman"/>
              </a:rPr>
              <a:t>N(R)</a:t>
            </a:r>
            <a:r>
              <a:rPr lang="en-US" sz="7000" spc="-60" dirty="0" smtClean="0">
                <a:cs typeface="Times New Roman"/>
              </a:rPr>
              <a:t> </a:t>
            </a:r>
            <a:r>
              <a:rPr lang="en-US" sz="7000" spc="-65" dirty="0" smtClean="0">
                <a:cs typeface="Times New Roman"/>
              </a:rPr>
              <a:t>or  </a:t>
            </a:r>
            <a:r>
              <a:rPr lang="en-US" sz="7000" spc="100" dirty="0" smtClean="0">
                <a:cs typeface="Times New Roman"/>
              </a:rPr>
              <a:t>higher </a:t>
            </a:r>
            <a:r>
              <a:rPr lang="en-US" sz="7000" spc="85" dirty="0" smtClean="0">
                <a:cs typeface="Times New Roman"/>
              </a:rPr>
              <a:t>are </a:t>
            </a:r>
            <a:r>
              <a:rPr lang="en-US" sz="7000" spc="75" dirty="0" smtClean="0">
                <a:cs typeface="Times New Roman"/>
              </a:rPr>
              <a:t>rejected, </a:t>
            </a:r>
            <a:r>
              <a:rPr lang="en-US" sz="7000" spc="85" dirty="0" smtClean="0">
                <a:cs typeface="Times New Roman"/>
              </a:rPr>
              <a:t>which </a:t>
            </a:r>
            <a:r>
              <a:rPr lang="en-US" sz="7000" spc="100" dirty="0" smtClean="0">
                <a:cs typeface="Times New Roman"/>
              </a:rPr>
              <a:t>in </a:t>
            </a:r>
            <a:r>
              <a:rPr lang="en-US" sz="7000" spc="135" dirty="0" smtClean="0">
                <a:cs typeface="Times New Roman"/>
              </a:rPr>
              <a:t>turns </a:t>
            </a:r>
            <a:r>
              <a:rPr lang="en-US" sz="7000" spc="-90" dirty="0" smtClean="0">
                <a:cs typeface="Times New Roman"/>
              </a:rPr>
              <a:t>ACKs </a:t>
            </a:r>
            <a:r>
              <a:rPr lang="en-US" sz="7000" spc="75" dirty="0" smtClean="0">
                <a:cs typeface="Times New Roman"/>
              </a:rPr>
              <a:t>frames </a:t>
            </a:r>
            <a:r>
              <a:rPr lang="en-US" sz="7000" spc="100" dirty="0" smtClean="0">
                <a:cs typeface="Times New Roman"/>
              </a:rPr>
              <a:t>with  </a:t>
            </a:r>
            <a:r>
              <a:rPr lang="en-US" sz="7000" spc="95" dirty="0" smtClean="0">
                <a:cs typeface="Times New Roman"/>
              </a:rPr>
              <a:t>sequence </a:t>
            </a:r>
            <a:r>
              <a:rPr lang="en-US" sz="7000" spc="145" dirty="0" smtClean="0">
                <a:cs typeface="Times New Roman"/>
              </a:rPr>
              <a:t>number </a:t>
            </a:r>
            <a:r>
              <a:rPr lang="en-US" sz="7000" spc="30" dirty="0" smtClean="0">
                <a:cs typeface="Times New Roman"/>
              </a:rPr>
              <a:t>N(R) </a:t>
            </a:r>
            <a:r>
              <a:rPr lang="en-US" sz="7000" spc="-195" dirty="0" smtClean="0">
                <a:cs typeface="Times New Roman"/>
              </a:rPr>
              <a:t>-1 </a:t>
            </a:r>
            <a:r>
              <a:rPr lang="en-US" sz="7000" spc="105" dirty="0" smtClean="0">
                <a:cs typeface="Times New Roman"/>
              </a:rPr>
              <a:t>or</a:t>
            </a:r>
            <a:r>
              <a:rPr lang="en-US" sz="7000" spc="-360" dirty="0" smtClean="0">
                <a:cs typeface="Times New Roman"/>
              </a:rPr>
              <a:t> </a:t>
            </a:r>
            <a:r>
              <a:rPr lang="en-US" sz="7000" dirty="0" smtClean="0">
                <a:cs typeface="Times New Roman"/>
              </a:rPr>
              <a:t>lower.</a:t>
            </a:r>
          </a:p>
          <a:p>
            <a:pPr marL="976630" lvl="1" indent="-571500">
              <a:lnSpc>
                <a:spcPts val="2735"/>
              </a:lnSpc>
              <a:spcBef>
                <a:spcPts val="254"/>
              </a:spcBef>
              <a:buClr>
                <a:srgbClr val="0E6EC5"/>
              </a:buClr>
              <a:buSzPct val="85416"/>
              <a:buFont typeface="Arial" pitchFamily="34" charset="0"/>
              <a:buChar char="•"/>
              <a:tabLst>
                <a:tab pos="653415" algn="l"/>
              </a:tabLst>
            </a:pPr>
            <a:r>
              <a:rPr lang="en-US" sz="7000" spc="-190" dirty="0" smtClean="0">
                <a:cs typeface="Times New Roman"/>
              </a:rPr>
              <a:t>SS=11,</a:t>
            </a:r>
            <a:r>
              <a:rPr lang="en-US" sz="7000" spc="-15" dirty="0" smtClean="0">
                <a:cs typeface="Times New Roman"/>
              </a:rPr>
              <a:t> </a:t>
            </a:r>
            <a:r>
              <a:rPr lang="en-US" sz="7000" spc="30" dirty="0" smtClean="0">
                <a:solidFill>
                  <a:srgbClr val="0000FF"/>
                </a:solidFill>
                <a:cs typeface="Times New Roman"/>
              </a:rPr>
              <a:t>Selective</a:t>
            </a:r>
            <a:r>
              <a:rPr lang="en-US" sz="7000" spc="-70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7000" spc="25" dirty="0" smtClean="0">
                <a:solidFill>
                  <a:srgbClr val="0000FF"/>
                </a:solidFill>
                <a:cs typeface="Times New Roman"/>
              </a:rPr>
              <a:t>Reject</a:t>
            </a:r>
            <a:r>
              <a:rPr lang="en-US" sz="7000" spc="25" dirty="0" smtClean="0">
                <a:cs typeface="Times New Roman"/>
              </a:rPr>
              <a:t>;</a:t>
            </a:r>
            <a:r>
              <a:rPr lang="en-US" sz="7000" spc="-15" dirty="0" smtClean="0">
                <a:cs typeface="Times New Roman"/>
              </a:rPr>
              <a:t> </a:t>
            </a:r>
            <a:r>
              <a:rPr lang="en-US" sz="7000" spc="145" dirty="0" smtClean="0">
                <a:cs typeface="Times New Roman"/>
              </a:rPr>
              <a:t>the</a:t>
            </a:r>
            <a:r>
              <a:rPr lang="en-US" sz="7000" spc="-105" dirty="0" smtClean="0">
                <a:cs typeface="Times New Roman"/>
              </a:rPr>
              <a:t> </a:t>
            </a:r>
            <a:r>
              <a:rPr lang="en-US" sz="7000" spc="30" dirty="0" smtClean="0">
                <a:cs typeface="Times New Roman"/>
              </a:rPr>
              <a:t>receive</a:t>
            </a:r>
            <a:r>
              <a:rPr lang="en-US" sz="7000" spc="-95" dirty="0" smtClean="0">
                <a:cs typeface="Times New Roman"/>
              </a:rPr>
              <a:t> </a:t>
            </a:r>
            <a:r>
              <a:rPr lang="en-US" sz="7000" spc="70" dirty="0" smtClean="0">
                <a:cs typeface="Times New Roman"/>
              </a:rPr>
              <a:t>rejects</a:t>
            </a:r>
            <a:r>
              <a:rPr lang="en-US" sz="7000" spc="-60" dirty="0" smtClean="0">
                <a:cs typeface="Times New Roman"/>
              </a:rPr>
              <a:t> </a:t>
            </a:r>
            <a:r>
              <a:rPr lang="en-US" sz="7000" spc="145" dirty="0" smtClean="0">
                <a:cs typeface="Times New Roman"/>
              </a:rPr>
              <a:t>the</a:t>
            </a:r>
            <a:r>
              <a:rPr lang="en-US" sz="7000" spc="-70" dirty="0" smtClean="0">
                <a:cs typeface="Times New Roman"/>
              </a:rPr>
              <a:t> </a:t>
            </a:r>
            <a:r>
              <a:rPr lang="en-US" sz="7000" spc="80" dirty="0" smtClean="0">
                <a:cs typeface="Times New Roman"/>
              </a:rPr>
              <a:t>frame</a:t>
            </a:r>
            <a:r>
              <a:rPr lang="en-US" sz="7000" spc="-140" dirty="0" smtClean="0">
                <a:cs typeface="Times New Roman"/>
              </a:rPr>
              <a:t> </a:t>
            </a:r>
            <a:r>
              <a:rPr lang="en-US" sz="7000" spc="35" dirty="0" smtClean="0">
                <a:cs typeface="Times New Roman"/>
              </a:rPr>
              <a:t>with</a:t>
            </a:r>
            <a:endParaRPr lang="en-US" sz="7000" dirty="0" smtClean="0">
              <a:cs typeface="Times New Roman"/>
            </a:endParaRPr>
          </a:p>
          <a:p>
            <a:pPr marL="309880" indent="0">
              <a:lnSpc>
                <a:spcPts val="2735"/>
              </a:lnSpc>
              <a:buNone/>
            </a:pPr>
            <a:r>
              <a:rPr lang="en-US" sz="7000" spc="95" dirty="0" smtClean="0">
                <a:cs typeface="Times New Roman"/>
              </a:rPr>
              <a:t>           sequence </a:t>
            </a:r>
            <a:r>
              <a:rPr lang="en-US" sz="7000" spc="145" dirty="0" smtClean="0">
                <a:cs typeface="Times New Roman"/>
              </a:rPr>
              <a:t>number</a:t>
            </a:r>
            <a:r>
              <a:rPr lang="en-US" sz="7000" spc="-240" dirty="0" smtClean="0">
                <a:cs typeface="Times New Roman"/>
              </a:rPr>
              <a:t> </a:t>
            </a:r>
            <a:r>
              <a:rPr lang="en-US" sz="7000" spc="30" dirty="0" smtClean="0">
                <a:cs typeface="Times New Roman"/>
              </a:rPr>
              <a:t>N(R)</a:t>
            </a:r>
            <a:endParaRPr lang="en-US" sz="7000" dirty="0" smtClean="0">
              <a:cs typeface="Times New Roman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00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lang="en-US" sz="2600" spc="100" dirty="0" smtClean="0">
                <a:latin typeface="Times New Roman"/>
                <a:cs typeface="Times New Roman"/>
              </a:rPr>
              <a:t>The</a:t>
            </a:r>
            <a:r>
              <a:rPr lang="en-US" sz="2600" spc="-114" dirty="0" smtClean="0">
                <a:latin typeface="Times New Roman"/>
                <a:cs typeface="Times New Roman"/>
              </a:rPr>
              <a:t> </a:t>
            </a:r>
            <a:r>
              <a:rPr lang="en-US" sz="2600" spc="160" dirty="0" smtClean="0">
                <a:latin typeface="Times New Roman"/>
                <a:cs typeface="Times New Roman"/>
              </a:rPr>
              <a:t>unnumbered</a:t>
            </a:r>
            <a:r>
              <a:rPr lang="en-US" sz="2600" spc="-45" dirty="0" smtClean="0">
                <a:latin typeface="Times New Roman"/>
                <a:cs typeface="Times New Roman"/>
              </a:rPr>
              <a:t> </a:t>
            </a:r>
            <a:r>
              <a:rPr lang="en-US" sz="2600" spc="80" dirty="0" smtClean="0">
                <a:latin typeface="Times New Roman"/>
                <a:cs typeface="Times New Roman"/>
              </a:rPr>
              <a:t>frames</a:t>
            </a:r>
            <a:r>
              <a:rPr lang="en-US" sz="2600" spc="-130" dirty="0" smtClean="0">
                <a:latin typeface="Times New Roman"/>
                <a:cs typeface="Times New Roman"/>
              </a:rPr>
              <a:t> </a:t>
            </a:r>
            <a:r>
              <a:rPr lang="en-US" sz="2600" spc="114" dirty="0" smtClean="0">
                <a:latin typeface="Times New Roman"/>
                <a:cs typeface="Times New Roman"/>
              </a:rPr>
              <a:t>can</a:t>
            </a:r>
            <a:r>
              <a:rPr lang="en-US" sz="2600" spc="-45" dirty="0" smtClean="0">
                <a:latin typeface="Times New Roman"/>
                <a:cs typeface="Times New Roman"/>
              </a:rPr>
              <a:t> </a:t>
            </a:r>
            <a:r>
              <a:rPr lang="en-US" sz="2600" spc="120" dirty="0" smtClean="0">
                <a:latin typeface="Times New Roman"/>
                <a:cs typeface="Times New Roman"/>
              </a:rPr>
              <a:t>be</a:t>
            </a:r>
            <a:r>
              <a:rPr lang="en-US" sz="2600" spc="-140" dirty="0" smtClean="0">
                <a:latin typeface="Times New Roman"/>
                <a:cs typeface="Times New Roman"/>
              </a:rPr>
              <a:t> </a:t>
            </a:r>
            <a:r>
              <a:rPr lang="en-US" sz="2600" spc="114" dirty="0" smtClean="0">
                <a:latin typeface="Times New Roman"/>
                <a:cs typeface="Times New Roman"/>
              </a:rPr>
              <a:t>grouped</a:t>
            </a:r>
            <a:r>
              <a:rPr lang="en-US" sz="2600" spc="-20" dirty="0" smtClean="0">
                <a:latin typeface="Times New Roman"/>
                <a:cs typeface="Times New Roman"/>
              </a:rPr>
              <a:t> </a:t>
            </a:r>
            <a:r>
              <a:rPr lang="en-US" sz="2600" spc="120" dirty="0" smtClean="0">
                <a:latin typeface="Times New Roman"/>
                <a:cs typeface="Times New Roman"/>
              </a:rPr>
              <a:t>into</a:t>
            </a:r>
            <a:r>
              <a:rPr lang="en-US" sz="2600" spc="-110" dirty="0" smtClean="0">
                <a:latin typeface="Times New Roman"/>
                <a:cs typeface="Times New Roman"/>
              </a:rPr>
              <a:t> </a:t>
            </a:r>
            <a:r>
              <a:rPr lang="en-US" sz="2600" spc="30" dirty="0" smtClean="0">
                <a:latin typeface="Times New Roman"/>
                <a:cs typeface="Times New Roman"/>
              </a:rPr>
              <a:t>the  </a:t>
            </a:r>
            <a:r>
              <a:rPr lang="en-US" sz="2600" spc="40" dirty="0" smtClean="0">
                <a:latin typeface="Times New Roman"/>
                <a:cs typeface="Times New Roman"/>
              </a:rPr>
              <a:t>following</a:t>
            </a:r>
            <a:r>
              <a:rPr lang="en-US" sz="2600" spc="-114" dirty="0" smtClean="0">
                <a:latin typeface="Times New Roman"/>
                <a:cs typeface="Times New Roman"/>
              </a:rPr>
              <a:t> </a:t>
            </a:r>
            <a:r>
              <a:rPr lang="en-US" sz="2600" spc="60" dirty="0" smtClean="0">
                <a:latin typeface="Times New Roman"/>
                <a:cs typeface="Times New Roman"/>
              </a:rPr>
              <a:t>categories: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85" dirty="0" smtClean="0">
                <a:latin typeface="Times New Roman"/>
                <a:cs typeface="Times New Roman"/>
              </a:rPr>
              <a:t>Mode-setting </a:t>
            </a:r>
            <a:r>
              <a:rPr lang="en-US" sz="2400" spc="120" dirty="0" smtClean="0">
                <a:latin typeface="Times New Roman"/>
                <a:cs typeface="Times New Roman"/>
              </a:rPr>
              <a:t>commands </a:t>
            </a:r>
            <a:r>
              <a:rPr lang="en-US" sz="2400" spc="145" dirty="0" smtClean="0">
                <a:latin typeface="Times New Roman"/>
                <a:cs typeface="Times New Roman"/>
              </a:rPr>
              <a:t>and</a:t>
            </a:r>
            <a:r>
              <a:rPr lang="en-US" sz="2400" spc="-395" dirty="0" smtClean="0">
                <a:latin typeface="Times New Roman"/>
                <a:cs typeface="Times New Roman"/>
              </a:rPr>
              <a:t> </a:t>
            </a:r>
            <a:r>
              <a:rPr lang="en-US" sz="2400" spc="85" dirty="0" smtClean="0">
                <a:latin typeface="Times New Roman"/>
                <a:cs typeface="Times New Roman"/>
              </a:rPr>
              <a:t>responses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10" dirty="0" smtClean="0">
                <a:latin typeface="Times New Roman"/>
                <a:cs typeface="Times New Roman"/>
              </a:rPr>
              <a:t>Recovery </a:t>
            </a:r>
            <a:r>
              <a:rPr lang="en-US" sz="2400" spc="120" dirty="0" smtClean="0">
                <a:latin typeface="Times New Roman"/>
                <a:cs typeface="Times New Roman"/>
              </a:rPr>
              <a:t>commends </a:t>
            </a:r>
            <a:r>
              <a:rPr lang="en-US" sz="2400" spc="145" dirty="0" smtClean="0">
                <a:latin typeface="Times New Roman"/>
                <a:cs typeface="Times New Roman"/>
              </a:rPr>
              <a:t>and</a:t>
            </a:r>
            <a:r>
              <a:rPr lang="en-US" sz="2400" spc="-370" dirty="0" smtClean="0">
                <a:latin typeface="Times New Roman"/>
                <a:cs typeface="Times New Roman"/>
              </a:rPr>
              <a:t> </a:t>
            </a:r>
            <a:r>
              <a:rPr lang="en-US" sz="2400" spc="85" dirty="0" smtClean="0">
                <a:latin typeface="Times New Roman"/>
                <a:cs typeface="Times New Roman"/>
              </a:rPr>
              <a:t>responses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60" dirty="0" smtClean="0">
                <a:latin typeface="Times New Roman"/>
                <a:cs typeface="Times New Roman"/>
              </a:rPr>
              <a:t>Miscellaneous </a:t>
            </a:r>
            <a:r>
              <a:rPr lang="en-US" sz="2400" spc="120" dirty="0" smtClean="0">
                <a:latin typeface="Times New Roman"/>
                <a:cs typeface="Times New Roman"/>
              </a:rPr>
              <a:t>commands </a:t>
            </a:r>
            <a:r>
              <a:rPr lang="en-US" sz="2400" spc="145" dirty="0" smtClean="0">
                <a:latin typeface="Times New Roman"/>
                <a:cs typeface="Times New Roman"/>
              </a:rPr>
              <a:t>and</a:t>
            </a:r>
            <a:r>
              <a:rPr lang="en-US" sz="2400" spc="-415" dirty="0" smtClean="0">
                <a:latin typeface="Times New Roman"/>
                <a:cs typeface="Times New Roman"/>
              </a:rPr>
              <a:t> </a:t>
            </a:r>
            <a:r>
              <a:rPr lang="en-US" sz="2400" spc="85" dirty="0" smtClean="0">
                <a:latin typeface="Times New Roman"/>
                <a:cs typeface="Times New Roman"/>
              </a:rPr>
              <a:t>responses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HDLC-DEFINITION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312"/>
              <a:buFont typeface="Wingdings"/>
              <a:buChar char=""/>
              <a:tabLst>
                <a:tab pos="389255" algn="l"/>
              </a:tabLst>
            </a:pPr>
            <a:r>
              <a:rPr lang="en-US" sz="2800" spc="-5" dirty="0">
                <a:cs typeface="Times New Roman"/>
              </a:rPr>
              <a:t>High-level Data </a:t>
            </a:r>
            <a:r>
              <a:rPr lang="en-US" sz="2800" dirty="0">
                <a:cs typeface="Times New Roman"/>
              </a:rPr>
              <a:t>Link </a:t>
            </a:r>
            <a:r>
              <a:rPr lang="en-US" sz="2800" spc="-10" dirty="0">
                <a:cs typeface="Times New Roman"/>
              </a:rPr>
              <a:t>Control </a:t>
            </a:r>
            <a:r>
              <a:rPr lang="en-US" sz="2800" dirty="0">
                <a:cs typeface="Times New Roman"/>
              </a:rPr>
              <a:t>(HDLC) </a:t>
            </a:r>
            <a:r>
              <a:rPr lang="en-US" sz="2800" spc="-5" dirty="0">
                <a:cs typeface="Times New Roman"/>
              </a:rPr>
              <a:t>is </a:t>
            </a:r>
            <a:r>
              <a:rPr lang="en-US" sz="2800" dirty="0">
                <a:cs typeface="Times New Roman"/>
              </a:rPr>
              <a:t>a </a:t>
            </a:r>
            <a:r>
              <a:rPr lang="en-US" sz="2800" spc="-5" dirty="0">
                <a:cs typeface="Times New Roman"/>
              </a:rPr>
              <a:t>bit-  oriented </a:t>
            </a:r>
            <a:r>
              <a:rPr lang="en-US" sz="2800" spc="-10" dirty="0">
                <a:cs typeface="Times New Roman"/>
              </a:rPr>
              <a:t>protocol </a:t>
            </a:r>
            <a:r>
              <a:rPr lang="en-US" sz="2800" spc="-5" dirty="0" err="1">
                <a:cs typeface="Times New Roman"/>
              </a:rPr>
              <a:t>i.e</a:t>
            </a:r>
            <a:r>
              <a:rPr lang="en-US" sz="2800" spc="-5" dirty="0">
                <a:cs typeface="Times New Roman"/>
              </a:rPr>
              <a:t> </a:t>
            </a:r>
            <a:r>
              <a:rPr lang="en-US" sz="2800" spc="-10" dirty="0">
                <a:cs typeface="Times New Roman"/>
              </a:rPr>
              <a:t>use </a:t>
            </a:r>
            <a:r>
              <a:rPr lang="en-US" sz="2800" dirty="0">
                <a:cs typeface="Times New Roman"/>
              </a:rPr>
              <a:t>bits to </a:t>
            </a:r>
            <a:r>
              <a:rPr lang="en-US" sz="2800" spc="-5" dirty="0">
                <a:cs typeface="Times New Roman"/>
              </a:rPr>
              <a:t>stuff </a:t>
            </a:r>
            <a:r>
              <a:rPr lang="en-US" sz="2800" dirty="0">
                <a:cs typeface="Times New Roman"/>
              </a:rPr>
              <a:t>flags  occurring </a:t>
            </a:r>
            <a:r>
              <a:rPr lang="en-US" sz="2800" spc="-5" dirty="0">
                <a:cs typeface="Times New Roman"/>
              </a:rPr>
              <a:t>in</a:t>
            </a:r>
            <a:r>
              <a:rPr lang="en-US" sz="2800" spc="-35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data.</a:t>
            </a: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"/>
              <a:tabLst>
                <a:tab pos="389255" algn="l"/>
              </a:tabLst>
            </a:pPr>
            <a:r>
              <a:rPr lang="en-US" sz="2800" dirty="0" smtClean="0"/>
              <a:t>	</a:t>
            </a:r>
            <a:r>
              <a:rPr lang="en-US" sz="2800" dirty="0">
                <a:cs typeface="Times New Roman"/>
              </a:rPr>
              <a:t>HDLC was </a:t>
            </a:r>
            <a:r>
              <a:rPr lang="en-US" sz="2800" spc="-5" dirty="0">
                <a:cs typeface="Times New Roman"/>
              </a:rPr>
              <a:t>defined by </a:t>
            </a:r>
            <a:r>
              <a:rPr lang="en-US" sz="2800" dirty="0">
                <a:cs typeface="Times New Roman"/>
              </a:rPr>
              <a:t>ISO </a:t>
            </a:r>
            <a:r>
              <a:rPr lang="en-US" sz="2800" spc="-5" dirty="0">
                <a:cs typeface="Times New Roman"/>
              </a:rPr>
              <a:t>for </a:t>
            </a:r>
            <a:r>
              <a:rPr lang="en-US" sz="2800" dirty="0">
                <a:cs typeface="Times New Roman"/>
              </a:rPr>
              <a:t>use on both  point-to-point and </a:t>
            </a:r>
            <a:r>
              <a:rPr lang="en-US" sz="2800" spc="-5" dirty="0">
                <a:cs typeface="Times New Roman"/>
              </a:rPr>
              <a:t>multipoint </a:t>
            </a:r>
            <a:r>
              <a:rPr lang="en-US" sz="2800" dirty="0">
                <a:cs typeface="Times New Roman"/>
              </a:rPr>
              <a:t>data</a:t>
            </a:r>
            <a:r>
              <a:rPr lang="en-US" sz="2800" spc="-110" dirty="0">
                <a:cs typeface="Times New Roman"/>
              </a:rPr>
              <a:t> </a:t>
            </a:r>
            <a:r>
              <a:rPr lang="en-US" sz="2800" spc="-5" dirty="0">
                <a:cs typeface="Times New Roman"/>
              </a:rPr>
              <a:t>links</a:t>
            </a:r>
            <a:r>
              <a:rPr lang="en-US" sz="2800" spc="-5" dirty="0" smtClean="0">
                <a:cs typeface="Times New Roman"/>
              </a:rPr>
              <a:t>.</a:t>
            </a:r>
            <a:endParaRPr lang="en-US" sz="2800" dirty="0"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"/>
              <a:tabLst>
                <a:tab pos="389255" algn="l"/>
              </a:tabLst>
            </a:pPr>
            <a:r>
              <a:rPr lang="en-US" sz="2800" dirty="0" smtClean="0"/>
              <a:t>	</a:t>
            </a:r>
            <a:r>
              <a:rPr lang="en-US" sz="2800" dirty="0">
                <a:cs typeface="Times New Roman"/>
              </a:rPr>
              <a:t>It </a:t>
            </a:r>
            <a:r>
              <a:rPr lang="en-US" sz="2800" spc="-5" dirty="0">
                <a:cs typeface="Times New Roman"/>
              </a:rPr>
              <a:t>supports full-duplex communication </a:t>
            </a:r>
            <a:r>
              <a:rPr lang="en-US" sz="2800" dirty="0" err="1">
                <a:cs typeface="Times New Roman"/>
              </a:rPr>
              <a:t>i.e</a:t>
            </a:r>
            <a:r>
              <a:rPr lang="en-US" sz="2800" dirty="0">
                <a:cs typeface="Times New Roman"/>
              </a:rPr>
              <a:t>  </a:t>
            </a:r>
            <a:r>
              <a:rPr lang="en-US" sz="2800" spc="-10" dirty="0">
                <a:cs typeface="Times New Roman"/>
              </a:rPr>
              <a:t>receive </a:t>
            </a:r>
            <a:r>
              <a:rPr lang="en-US" sz="2800" dirty="0">
                <a:cs typeface="Times New Roman"/>
              </a:rPr>
              <a:t>and transmit at the same</a:t>
            </a:r>
            <a:r>
              <a:rPr lang="en-US" sz="2800" spc="-60" dirty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time.</a:t>
            </a: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"/>
              <a:tabLst>
                <a:tab pos="389255" algn="l"/>
              </a:tabLst>
            </a:pPr>
            <a:r>
              <a:rPr lang="en-US" sz="2800" spc="25" dirty="0" smtClean="0">
                <a:cs typeface="Times New Roman"/>
              </a:rPr>
              <a:t>ITU </a:t>
            </a:r>
            <a:r>
              <a:rPr lang="en-US" sz="2800" spc="100" dirty="0" smtClean="0">
                <a:cs typeface="Times New Roman"/>
              </a:rPr>
              <a:t>modified </a:t>
            </a:r>
            <a:r>
              <a:rPr lang="en-US" sz="2800" dirty="0" smtClean="0">
                <a:cs typeface="Times New Roman"/>
              </a:rPr>
              <a:t>HDLC </a:t>
            </a:r>
            <a:r>
              <a:rPr lang="en-US" sz="2800" spc="45" dirty="0" smtClean="0">
                <a:cs typeface="Times New Roman"/>
              </a:rPr>
              <a:t>for </a:t>
            </a:r>
            <a:r>
              <a:rPr lang="en-US" sz="2800" spc="105" dirty="0" smtClean="0">
                <a:cs typeface="Times New Roman"/>
              </a:rPr>
              <a:t>use </a:t>
            </a:r>
            <a:r>
              <a:rPr lang="en-US" sz="2800" spc="114" dirty="0" smtClean="0">
                <a:cs typeface="Times New Roman"/>
              </a:rPr>
              <a:t>in </a:t>
            </a:r>
            <a:r>
              <a:rPr lang="en-US" sz="2800" spc="-80" dirty="0" smtClean="0">
                <a:cs typeface="Times New Roman"/>
              </a:rPr>
              <a:t>X.25 </a:t>
            </a:r>
            <a:r>
              <a:rPr lang="en-US" sz="2800" spc="110" dirty="0" smtClean="0">
                <a:cs typeface="Times New Roman"/>
              </a:rPr>
              <a:t>network  </a:t>
            </a:r>
            <a:r>
              <a:rPr lang="en-US" sz="2800" spc="80" dirty="0" smtClean="0">
                <a:cs typeface="Times New Roman"/>
              </a:rPr>
              <a:t>interface</a:t>
            </a:r>
            <a:r>
              <a:rPr lang="en-US" sz="2800" spc="-170" dirty="0" smtClean="0">
                <a:cs typeface="Times New Roman"/>
              </a:rPr>
              <a:t> </a:t>
            </a:r>
            <a:r>
              <a:rPr lang="en-US" sz="2800" spc="170" dirty="0" smtClean="0">
                <a:cs typeface="Times New Roman"/>
              </a:rPr>
              <a:t>and</a:t>
            </a:r>
            <a:r>
              <a:rPr lang="en-US" sz="2800" spc="-65" dirty="0" smtClean="0">
                <a:cs typeface="Times New Roman"/>
              </a:rPr>
              <a:t> </a:t>
            </a:r>
            <a:r>
              <a:rPr lang="en-US" sz="2800" spc="70" dirty="0" smtClean="0">
                <a:cs typeface="Times New Roman"/>
              </a:rPr>
              <a:t>called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spc="105" dirty="0" smtClean="0">
                <a:cs typeface="Times New Roman"/>
              </a:rPr>
              <a:t>it</a:t>
            </a:r>
            <a:r>
              <a:rPr lang="en-US" sz="2800" spc="-50" dirty="0" smtClean="0">
                <a:cs typeface="Times New Roman"/>
              </a:rPr>
              <a:t> </a:t>
            </a:r>
            <a:r>
              <a:rPr lang="en-US" sz="2800" spc="-50" dirty="0" smtClean="0">
                <a:cs typeface="Arial"/>
              </a:rPr>
              <a:t>Balanced</a:t>
            </a:r>
            <a:r>
              <a:rPr lang="en-US" sz="2800" spc="-95" dirty="0" smtClean="0">
                <a:cs typeface="Arial"/>
              </a:rPr>
              <a:t> </a:t>
            </a:r>
            <a:r>
              <a:rPr lang="en-US" sz="2800" spc="65" dirty="0" smtClean="0">
                <a:cs typeface="Arial"/>
              </a:rPr>
              <a:t>Link</a:t>
            </a:r>
            <a:r>
              <a:rPr lang="en-US" sz="2800" spc="-160" dirty="0" smtClean="0">
                <a:cs typeface="Arial"/>
              </a:rPr>
              <a:t> </a:t>
            </a:r>
            <a:r>
              <a:rPr lang="en-US" sz="2800" spc="-225" dirty="0" smtClean="0">
                <a:cs typeface="Arial"/>
              </a:rPr>
              <a:t>Access  </a:t>
            </a:r>
            <a:r>
              <a:rPr lang="en-US" sz="2800" spc="-20" dirty="0" smtClean="0">
                <a:cs typeface="Arial"/>
              </a:rPr>
              <a:t>Protocol</a:t>
            </a:r>
            <a:r>
              <a:rPr lang="en-US" sz="2800" spc="-80" dirty="0" smtClean="0">
                <a:cs typeface="Arial"/>
              </a:rPr>
              <a:t> </a:t>
            </a:r>
            <a:r>
              <a:rPr lang="en-US" sz="2800" spc="-45" dirty="0" smtClean="0">
                <a:cs typeface="Times New Roman"/>
              </a:rPr>
              <a:t>(LAPB)</a:t>
            </a:r>
            <a:endParaRPr lang="en-US" sz="2800" dirty="0"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"/>
              <a:tabLst>
                <a:tab pos="389255" algn="l"/>
              </a:tabLst>
            </a:pPr>
            <a:r>
              <a:rPr lang="en-US" sz="2800" spc="170" dirty="0" smtClean="0">
                <a:cs typeface="Times New Roman"/>
              </a:rPr>
              <a:t>Other</a:t>
            </a:r>
            <a:r>
              <a:rPr lang="en-US" sz="2800" spc="-150" dirty="0" smtClean="0">
                <a:cs typeface="Times New Roman"/>
              </a:rPr>
              <a:t> </a:t>
            </a:r>
            <a:r>
              <a:rPr lang="en-US" sz="2800" spc="75" dirty="0" smtClean="0">
                <a:cs typeface="Times New Roman"/>
              </a:rPr>
              <a:t>similar</a:t>
            </a:r>
            <a:r>
              <a:rPr lang="en-US" sz="2800" spc="-120" dirty="0" smtClean="0">
                <a:cs typeface="Times New Roman"/>
              </a:rPr>
              <a:t> </a:t>
            </a:r>
            <a:r>
              <a:rPr lang="en-US" sz="2800" spc="85" dirty="0" smtClean="0">
                <a:cs typeface="Times New Roman"/>
              </a:rPr>
              <a:t>protocols</a:t>
            </a:r>
            <a:r>
              <a:rPr lang="en-US" sz="2800" spc="-110" dirty="0" smtClean="0">
                <a:cs typeface="Times New Roman"/>
              </a:rPr>
              <a:t> </a:t>
            </a:r>
            <a:r>
              <a:rPr lang="en-US" sz="2800" spc="95" dirty="0" smtClean="0">
                <a:cs typeface="Times New Roman"/>
              </a:rPr>
              <a:t>are</a:t>
            </a:r>
            <a:endParaRPr lang="en-US" sz="2800" dirty="0" smtClean="0"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31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pc="-65" dirty="0" smtClean="0">
                <a:cs typeface="Arial"/>
              </a:rPr>
              <a:t>Synchronous</a:t>
            </a:r>
            <a:r>
              <a:rPr lang="en-US" spc="-155" dirty="0" smtClean="0">
                <a:cs typeface="Arial"/>
              </a:rPr>
              <a:t> </a:t>
            </a:r>
            <a:r>
              <a:rPr lang="en-US" spc="40" dirty="0" smtClean="0">
                <a:cs typeface="Arial"/>
              </a:rPr>
              <a:t>Data</a:t>
            </a:r>
            <a:r>
              <a:rPr lang="en-US" spc="-160" dirty="0" smtClean="0">
                <a:cs typeface="Arial"/>
              </a:rPr>
              <a:t> </a:t>
            </a:r>
            <a:r>
              <a:rPr lang="en-US" spc="55" dirty="0" smtClean="0">
                <a:cs typeface="Arial"/>
              </a:rPr>
              <a:t>Link</a:t>
            </a:r>
            <a:r>
              <a:rPr lang="en-US" spc="-90" dirty="0" smtClean="0">
                <a:cs typeface="Arial"/>
              </a:rPr>
              <a:t> </a:t>
            </a:r>
            <a:r>
              <a:rPr lang="en-US" spc="20" dirty="0" smtClean="0">
                <a:cs typeface="Arial"/>
              </a:rPr>
              <a:t>Control</a:t>
            </a:r>
            <a:r>
              <a:rPr lang="en-US" spc="-105" dirty="0" smtClean="0">
                <a:cs typeface="Arial"/>
              </a:rPr>
              <a:t> </a:t>
            </a:r>
            <a:r>
              <a:rPr lang="en-US" spc="-15" dirty="0" smtClean="0">
                <a:cs typeface="Times New Roman"/>
              </a:rPr>
              <a:t>(SDLC)</a:t>
            </a:r>
            <a:r>
              <a:rPr lang="en-US" spc="5" dirty="0" smtClean="0">
                <a:cs typeface="Times New Roman"/>
              </a:rPr>
              <a:t> </a:t>
            </a:r>
            <a:r>
              <a:rPr lang="en-US" spc="30" dirty="0" smtClean="0">
                <a:cs typeface="Times New Roman"/>
              </a:rPr>
              <a:t>by</a:t>
            </a:r>
            <a:r>
              <a:rPr lang="en-US" spc="-65" dirty="0" smtClean="0">
                <a:cs typeface="Times New Roman"/>
              </a:rPr>
              <a:t> </a:t>
            </a:r>
            <a:r>
              <a:rPr lang="en-US" spc="-45" dirty="0" smtClean="0">
                <a:cs typeface="Times New Roman"/>
              </a:rPr>
              <a:t>IBM</a:t>
            </a:r>
            <a:endParaRPr lang="en-US" dirty="0" smtClean="0">
              <a:cs typeface="Times New Roman"/>
            </a:endParaRPr>
          </a:p>
          <a:p>
            <a:pPr marL="652780" lvl="1" indent="-247650">
              <a:lnSpc>
                <a:spcPts val="2735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pc="-65" dirty="0" smtClean="0">
                <a:cs typeface="Arial"/>
              </a:rPr>
              <a:t>Advanced </a:t>
            </a:r>
            <a:r>
              <a:rPr lang="en-US" spc="40" dirty="0" smtClean="0">
                <a:cs typeface="Arial"/>
              </a:rPr>
              <a:t>Data </a:t>
            </a:r>
            <a:r>
              <a:rPr lang="en-US" spc="25" dirty="0" smtClean="0">
                <a:cs typeface="Arial"/>
              </a:rPr>
              <a:t>Communication </a:t>
            </a:r>
            <a:r>
              <a:rPr lang="en-US" spc="20" dirty="0" smtClean="0">
                <a:cs typeface="Arial"/>
              </a:rPr>
              <a:t>Control</a:t>
            </a:r>
            <a:r>
              <a:rPr lang="en-US" spc="-459" dirty="0" smtClean="0">
                <a:cs typeface="Arial"/>
              </a:rPr>
              <a:t> </a:t>
            </a:r>
            <a:r>
              <a:rPr lang="en-US" spc="-55" dirty="0" smtClean="0">
                <a:cs typeface="Arial"/>
              </a:rPr>
              <a:t>Procedure</a:t>
            </a:r>
            <a:endParaRPr lang="en-US" dirty="0" smtClean="0">
              <a:cs typeface="Arial"/>
            </a:endParaRPr>
          </a:p>
          <a:p>
            <a:pPr marL="652780">
              <a:lnSpc>
                <a:spcPts val="2735"/>
              </a:lnSpc>
            </a:pPr>
            <a:r>
              <a:rPr lang="en-US" sz="2800" dirty="0" smtClean="0">
                <a:cs typeface="Times New Roman"/>
              </a:rPr>
              <a:t>(ADCCP) </a:t>
            </a:r>
            <a:r>
              <a:rPr lang="en-US" sz="2800" spc="30" dirty="0" smtClean="0">
                <a:cs typeface="Times New Roman"/>
              </a:rPr>
              <a:t>by</a:t>
            </a:r>
            <a:r>
              <a:rPr lang="en-US" sz="2800" spc="-110" dirty="0" smtClean="0">
                <a:cs typeface="Times New Roman"/>
              </a:rPr>
              <a:t> </a:t>
            </a:r>
            <a:r>
              <a:rPr lang="en-US" sz="2800" spc="-45" dirty="0" smtClean="0">
                <a:cs typeface="Times New Roman"/>
              </a:rPr>
              <a:t>ANSI</a:t>
            </a:r>
            <a:endParaRPr lang="en-US" sz="2800" dirty="0" smtClean="0"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"/>
              <a:tabLst>
                <a:tab pos="38925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HDLC-FEATURES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469900" indent="-457200">
              <a:lnSpc>
                <a:spcPts val="3050"/>
              </a:lnSpc>
              <a:buClr>
                <a:srgbClr val="0AD0D9"/>
              </a:buClr>
              <a:buSzPct val="94642"/>
              <a:buFont typeface="Wingdings" pitchFamily="2" charset="2"/>
              <a:buChar char="Ø"/>
              <a:tabLst>
                <a:tab pos="287020" algn="l"/>
              </a:tabLst>
            </a:pPr>
            <a:r>
              <a:rPr lang="en-US" sz="2800" b="1" spc="20" dirty="0" smtClean="0">
                <a:cs typeface="Arial"/>
              </a:rPr>
              <a:t>Reliable</a:t>
            </a:r>
            <a:r>
              <a:rPr lang="en-US" sz="2800" b="1" spc="-229" dirty="0" smtClean="0">
                <a:cs typeface="Arial"/>
              </a:rPr>
              <a:t> </a:t>
            </a:r>
            <a:r>
              <a:rPr lang="en-US" sz="2800" b="1" spc="-10" dirty="0" smtClean="0">
                <a:cs typeface="Arial"/>
              </a:rPr>
              <a:t>protocol</a:t>
            </a:r>
            <a:endParaRPr lang="en-US" sz="2800" dirty="0" smtClean="0">
              <a:cs typeface="Arial"/>
            </a:endParaRPr>
          </a:p>
          <a:p>
            <a:pPr marL="652780" lvl="1" indent="-247650">
              <a:lnSpc>
                <a:spcPts val="257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45" dirty="0" smtClean="0">
                <a:cs typeface="Times New Roman"/>
              </a:rPr>
              <a:t>selective</a:t>
            </a:r>
            <a:r>
              <a:rPr lang="en-US" sz="2400" spc="-114" dirty="0" smtClean="0">
                <a:cs typeface="Times New Roman"/>
              </a:rPr>
              <a:t> </a:t>
            </a:r>
            <a:r>
              <a:rPr lang="en-US" sz="2400" spc="110" dirty="0" smtClean="0">
                <a:cs typeface="Times New Roman"/>
              </a:rPr>
              <a:t>repeat</a:t>
            </a:r>
            <a:r>
              <a:rPr lang="en-US" sz="2400" spc="-125" dirty="0" smtClean="0">
                <a:cs typeface="Times New Roman"/>
              </a:rPr>
              <a:t> </a:t>
            </a:r>
            <a:r>
              <a:rPr lang="en-US" sz="2400" spc="105" dirty="0" smtClean="0">
                <a:cs typeface="Times New Roman"/>
              </a:rPr>
              <a:t>or</a:t>
            </a:r>
            <a:r>
              <a:rPr lang="en-US" sz="2400" spc="-130" dirty="0" smtClean="0">
                <a:cs typeface="Times New Roman"/>
              </a:rPr>
              <a:t> </a:t>
            </a:r>
            <a:r>
              <a:rPr lang="en-US" sz="2400" spc="60" dirty="0" smtClean="0">
                <a:cs typeface="Times New Roman"/>
              </a:rPr>
              <a:t>go-back-N</a:t>
            </a:r>
            <a:endParaRPr lang="en-US" sz="2400" dirty="0" smtClean="0">
              <a:cs typeface="Times New Roman"/>
            </a:endParaRPr>
          </a:p>
          <a:p>
            <a:pPr marL="469900" indent="-457200">
              <a:lnSpc>
                <a:spcPts val="3050"/>
              </a:lnSpc>
              <a:buClr>
                <a:srgbClr val="0AD0D9"/>
              </a:buClr>
              <a:buSzPct val="94642"/>
              <a:buFont typeface="Wingdings" pitchFamily="2" charset="2"/>
              <a:buChar char="Ø"/>
              <a:tabLst>
                <a:tab pos="287020" algn="l"/>
              </a:tabLst>
            </a:pPr>
            <a:r>
              <a:rPr lang="en-US" sz="2800" b="1" spc="20" dirty="0" smtClean="0">
                <a:cs typeface="Arial"/>
              </a:rPr>
              <a:t>Full-duplex</a:t>
            </a:r>
            <a:r>
              <a:rPr lang="en-US" sz="2800" b="1" spc="-215" dirty="0" smtClean="0">
                <a:cs typeface="Arial"/>
              </a:rPr>
              <a:t> </a:t>
            </a:r>
            <a:r>
              <a:rPr lang="en-US" sz="2800" b="1" spc="20" dirty="0" smtClean="0">
                <a:cs typeface="Arial"/>
              </a:rPr>
              <a:t>communication</a:t>
            </a:r>
            <a:endParaRPr lang="en-US" sz="2800" dirty="0" smtClean="0">
              <a:cs typeface="Arial"/>
            </a:endParaRPr>
          </a:p>
          <a:p>
            <a:pPr marL="652780" lvl="1" indent="-247650">
              <a:lnSpc>
                <a:spcPts val="257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30" dirty="0" smtClean="0">
                <a:cs typeface="Times New Roman"/>
              </a:rPr>
              <a:t>receive</a:t>
            </a:r>
            <a:r>
              <a:rPr lang="en-US" sz="2400" spc="-135" dirty="0" smtClean="0">
                <a:cs typeface="Times New Roman"/>
              </a:rPr>
              <a:t> </a:t>
            </a:r>
            <a:r>
              <a:rPr lang="en-US" sz="2400" spc="145" dirty="0" smtClean="0">
                <a:cs typeface="Times New Roman"/>
              </a:rPr>
              <a:t>and</a:t>
            </a:r>
            <a:r>
              <a:rPr lang="en-US" sz="2400" spc="-25" dirty="0" smtClean="0">
                <a:cs typeface="Times New Roman"/>
              </a:rPr>
              <a:t> </a:t>
            </a:r>
            <a:r>
              <a:rPr lang="en-US" sz="2400" spc="120" dirty="0" smtClean="0">
                <a:cs typeface="Times New Roman"/>
              </a:rPr>
              <a:t>transmit</a:t>
            </a:r>
            <a:r>
              <a:rPr lang="en-US" sz="2400" spc="-114" dirty="0" smtClean="0">
                <a:cs typeface="Times New Roman"/>
              </a:rPr>
              <a:t> </a:t>
            </a:r>
            <a:r>
              <a:rPr lang="en-US" sz="2400" spc="130" dirty="0" smtClean="0">
                <a:cs typeface="Times New Roman"/>
              </a:rPr>
              <a:t>at</a:t>
            </a:r>
            <a:r>
              <a:rPr lang="en-US" sz="2400" spc="-95" dirty="0" smtClean="0">
                <a:cs typeface="Times New Roman"/>
              </a:rPr>
              <a:t> </a:t>
            </a:r>
            <a:r>
              <a:rPr lang="en-US" sz="2400" spc="145" dirty="0" smtClean="0">
                <a:cs typeface="Times New Roman"/>
              </a:rPr>
              <a:t>the</a:t>
            </a:r>
            <a:r>
              <a:rPr lang="en-US" sz="2400" spc="-105" dirty="0" smtClean="0">
                <a:cs typeface="Times New Roman"/>
              </a:rPr>
              <a:t> </a:t>
            </a:r>
            <a:r>
              <a:rPr lang="en-US" sz="2400" spc="105" dirty="0" smtClean="0">
                <a:cs typeface="Times New Roman"/>
              </a:rPr>
              <a:t>same</a:t>
            </a:r>
            <a:r>
              <a:rPr lang="en-US" sz="2400" spc="-85" dirty="0" smtClean="0">
                <a:cs typeface="Times New Roman"/>
              </a:rPr>
              <a:t> </a:t>
            </a:r>
            <a:r>
              <a:rPr lang="en-US" sz="2400" spc="120" dirty="0" smtClean="0">
                <a:cs typeface="Times New Roman"/>
              </a:rPr>
              <a:t>time</a:t>
            </a:r>
            <a:endParaRPr lang="en-US" sz="2400" dirty="0" smtClean="0">
              <a:cs typeface="Times New Roman"/>
            </a:endParaRPr>
          </a:p>
          <a:p>
            <a:pPr marL="862330" lvl="1" indent="-457200">
              <a:lnSpc>
                <a:spcPts val="2570"/>
              </a:lnSpc>
              <a:buClr>
                <a:srgbClr val="0E6EC5"/>
              </a:buClr>
              <a:buSzPct val="85416"/>
              <a:buFont typeface="Wingdings" pitchFamily="2" charset="2"/>
              <a:buChar char="Ø"/>
              <a:tabLst>
                <a:tab pos="653415" algn="l"/>
              </a:tabLst>
            </a:pPr>
            <a:r>
              <a:rPr lang="en-US" sz="2800" b="1" spc="35" dirty="0" smtClean="0">
                <a:cs typeface="Arial"/>
              </a:rPr>
              <a:t>Bit-oriented</a:t>
            </a:r>
            <a:r>
              <a:rPr lang="en-US" sz="2800" b="1" spc="-160" dirty="0" smtClean="0">
                <a:cs typeface="Arial"/>
              </a:rPr>
              <a:t> </a:t>
            </a:r>
            <a:r>
              <a:rPr lang="en-US" sz="2800" b="1" spc="-10" dirty="0" smtClean="0">
                <a:cs typeface="Arial"/>
              </a:rPr>
              <a:t>protocol</a:t>
            </a:r>
            <a:endParaRPr lang="en-US" sz="2800" dirty="0" smtClean="0">
              <a:cs typeface="Arial"/>
            </a:endParaRPr>
          </a:p>
          <a:p>
            <a:pPr marL="652780" marR="5080" lvl="1" indent="-247650">
              <a:lnSpc>
                <a:spcPct val="70000"/>
              </a:lnSpc>
              <a:spcBef>
                <a:spcPts val="72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90" dirty="0" smtClean="0">
                <a:cs typeface="Times New Roman"/>
              </a:rPr>
              <a:t>use</a:t>
            </a:r>
            <a:r>
              <a:rPr lang="en-US" sz="2400" spc="-75" dirty="0" smtClean="0">
                <a:cs typeface="Times New Roman"/>
              </a:rPr>
              <a:t> </a:t>
            </a:r>
            <a:r>
              <a:rPr lang="en-US" sz="2400" spc="85" dirty="0" smtClean="0">
                <a:cs typeface="Times New Roman"/>
              </a:rPr>
              <a:t>bits</a:t>
            </a:r>
            <a:r>
              <a:rPr lang="en-US" sz="2400" spc="-70" dirty="0" smtClean="0">
                <a:cs typeface="Times New Roman"/>
              </a:rPr>
              <a:t> </a:t>
            </a:r>
            <a:r>
              <a:rPr lang="en-US" sz="2400" spc="120" dirty="0" smtClean="0">
                <a:cs typeface="Times New Roman"/>
              </a:rPr>
              <a:t>to</a:t>
            </a:r>
            <a:r>
              <a:rPr lang="en-US" sz="2400" spc="-110" dirty="0" smtClean="0">
                <a:cs typeface="Times New Roman"/>
              </a:rPr>
              <a:t> </a:t>
            </a:r>
            <a:r>
              <a:rPr lang="en-US" sz="2400" spc="55" dirty="0" smtClean="0">
                <a:cs typeface="Times New Roman"/>
              </a:rPr>
              <a:t>stuff</a:t>
            </a:r>
            <a:r>
              <a:rPr lang="en-US" sz="2400" spc="30" dirty="0" smtClean="0">
                <a:cs typeface="Times New Roman"/>
              </a:rPr>
              <a:t> </a:t>
            </a:r>
            <a:r>
              <a:rPr lang="en-US" sz="2400" spc="55" dirty="0" smtClean="0">
                <a:cs typeface="Times New Roman"/>
              </a:rPr>
              <a:t>flags</a:t>
            </a:r>
            <a:r>
              <a:rPr lang="en-US" sz="2400" spc="-120" dirty="0" smtClean="0">
                <a:cs typeface="Times New Roman"/>
              </a:rPr>
              <a:t> </a:t>
            </a:r>
            <a:r>
              <a:rPr lang="en-US" sz="2400" spc="80" dirty="0" smtClean="0">
                <a:cs typeface="Times New Roman"/>
              </a:rPr>
              <a:t>occurring</a:t>
            </a:r>
            <a:r>
              <a:rPr lang="en-US" sz="2400" spc="20" dirty="0" smtClean="0">
                <a:cs typeface="Times New Roman"/>
              </a:rPr>
              <a:t> </a:t>
            </a:r>
            <a:r>
              <a:rPr lang="en-US" sz="2400" spc="100" dirty="0" smtClean="0">
                <a:cs typeface="Times New Roman"/>
              </a:rPr>
              <a:t>in</a:t>
            </a:r>
            <a:r>
              <a:rPr lang="en-US" sz="2400" spc="-80" dirty="0" smtClean="0">
                <a:cs typeface="Times New Roman"/>
              </a:rPr>
              <a:t> </a:t>
            </a:r>
            <a:r>
              <a:rPr lang="en-US" sz="2400" spc="125" dirty="0" smtClean="0">
                <a:cs typeface="Times New Roman"/>
              </a:rPr>
              <a:t>data</a:t>
            </a:r>
            <a:r>
              <a:rPr lang="en-US" sz="2400" spc="-60" dirty="0" smtClean="0">
                <a:cs typeface="Times New Roman"/>
              </a:rPr>
              <a:t> </a:t>
            </a:r>
            <a:r>
              <a:rPr lang="en-US" sz="2400" spc="10" dirty="0" smtClean="0">
                <a:cs typeface="Times New Roman"/>
              </a:rPr>
              <a:t>.</a:t>
            </a:r>
            <a:r>
              <a:rPr lang="en-US" sz="2400" spc="-5" dirty="0" smtClean="0">
                <a:cs typeface="Times New Roman"/>
              </a:rPr>
              <a:t> </a:t>
            </a:r>
            <a:r>
              <a:rPr lang="en-US" sz="2400" spc="30" dirty="0" err="1" smtClean="0">
                <a:cs typeface="Times New Roman"/>
              </a:rPr>
              <a:t>i.e</a:t>
            </a:r>
            <a:r>
              <a:rPr lang="en-US" sz="2400" spc="30" dirty="0" smtClean="0">
                <a:cs typeface="Times New Roman"/>
              </a:rPr>
              <a:t>,</a:t>
            </a:r>
            <a:r>
              <a:rPr lang="en-US" sz="2400" spc="-15" dirty="0" smtClean="0">
                <a:cs typeface="Times New Roman"/>
              </a:rPr>
              <a:t> </a:t>
            </a:r>
            <a:r>
              <a:rPr lang="en-US" sz="2400" spc="90" dirty="0" smtClean="0">
                <a:cs typeface="Times New Roman"/>
              </a:rPr>
              <a:t>it</a:t>
            </a:r>
            <a:r>
              <a:rPr lang="en-US" sz="2400" spc="-120" dirty="0" smtClean="0">
                <a:cs typeface="Times New Roman"/>
              </a:rPr>
              <a:t> </a:t>
            </a:r>
            <a:r>
              <a:rPr lang="en-US" sz="2400" spc="90" dirty="0" smtClean="0">
                <a:cs typeface="Times New Roman"/>
              </a:rPr>
              <a:t>does</a:t>
            </a:r>
            <a:r>
              <a:rPr lang="en-US" sz="2400" spc="-40" dirty="0" smtClean="0">
                <a:cs typeface="Times New Roman"/>
              </a:rPr>
              <a:t> </a:t>
            </a:r>
            <a:r>
              <a:rPr lang="en-US" sz="2400" spc="-15" dirty="0" smtClean="0">
                <a:cs typeface="Times New Roman"/>
              </a:rPr>
              <a:t>NOT  </a:t>
            </a:r>
            <a:r>
              <a:rPr lang="en-US" sz="2400" spc="70" dirty="0" smtClean="0">
                <a:cs typeface="Times New Roman"/>
              </a:rPr>
              <a:t>recognize</a:t>
            </a:r>
            <a:r>
              <a:rPr lang="en-US" sz="2400" spc="-125" dirty="0" smtClean="0">
                <a:cs typeface="Times New Roman"/>
              </a:rPr>
              <a:t> </a:t>
            </a:r>
            <a:r>
              <a:rPr lang="en-US" sz="2400" spc="105" dirty="0" smtClean="0">
                <a:cs typeface="Times New Roman"/>
              </a:rPr>
              <a:t>or</a:t>
            </a:r>
            <a:r>
              <a:rPr lang="en-US" sz="2400" spc="-80" dirty="0" smtClean="0">
                <a:cs typeface="Times New Roman"/>
              </a:rPr>
              <a:t> </a:t>
            </a:r>
            <a:r>
              <a:rPr lang="en-US" sz="2400" spc="114" dirty="0" smtClean="0">
                <a:cs typeface="Times New Roman"/>
              </a:rPr>
              <a:t>interpret</a:t>
            </a:r>
            <a:r>
              <a:rPr lang="en-US" sz="2400" spc="-65" dirty="0" smtClean="0">
                <a:cs typeface="Times New Roman"/>
              </a:rPr>
              <a:t> </a:t>
            </a:r>
            <a:r>
              <a:rPr lang="en-US" sz="2400" spc="70" dirty="0" smtClean="0">
                <a:cs typeface="Times New Roman"/>
              </a:rPr>
              <a:t>byte</a:t>
            </a:r>
            <a:r>
              <a:rPr lang="en-US" sz="2400" spc="-120" dirty="0" smtClean="0">
                <a:cs typeface="Times New Roman"/>
              </a:rPr>
              <a:t> </a:t>
            </a:r>
            <a:r>
              <a:rPr lang="en-US" sz="2400" spc="55" dirty="0" smtClean="0">
                <a:cs typeface="Times New Roman"/>
              </a:rPr>
              <a:t>value</a:t>
            </a:r>
            <a:endParaRPr lang="en-US" sz="2400" dirty="0" smtClean="0">
              <a:cs typeface="Times New Roman"/>
            </a:endParaRPr>
          </a:p>
          <a:p>
            <a:pPr marL="469900" indent="-457200">
              <a:lnSpc>
                <a:spcPts val="2880"/>
              </a:lnSpc>
              <a:buClr>
                <a:srgbClr val="0AD0D9"/>
              </a:buClr>
              <a:buSzPct val="94642"/>
              <a:buFont typeface="Wingdings" pitchFamily="2" charset="2"/>
              <a:buChar char="Ø"/>
              <a:tabLst>
                <a:tab pos="287020" algn="l"/>
              </a:tabLst>
            </a:pPr>
            <a:r>
              <a:rPr lang="en-US" sz="2800" b="1" spc="-35" dirty="0" smtClean="0">
                <a:cs typeface="Arial"/>
              </a:rPr>
              <a:t>Flow</a:t>
            </a:r>
            <a:r>
              <a:rPr lang="en-US" sz="2800" b="1" spc="-229" dirty="0" smtClean="0">
                <a:cs typeface="Arial"/>
              </a:rPr>
              <a:t> </a:t>
            </a:r>
            <a:r>
              <a:rPr lang="en-US" sz="2800" b="1" spc="15" dirty="0" smtClean="0">
                <a:cs typeface="Arial"/>
              </a:rPr>
              <a:t>control</a:t>
            </a:r>
            <a:endParaRPr lang="en-US" sz="2800" dirty="0" smtClean="0">
              <a:cs typeface="Arial"/>
            </a:endParaRPr>
          </a:p>
          <a:p>
            <a:pPr marL="652780" lvl="1" indent="-247650">
              <a:lnSpc>
                <a:spcPts val="257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100" dirty="0" smtClean="0">
                <a:cs typeface="Times New Roman"/>
              </a:rPr>
              <a:t>adjust</a:t>
            </a:r>
            <a:r>
              <a:rPr lang="en-US" sz="2400" spc="-135" dirty="0" smtClean="0">
                <a:cs typeface="Times New Roman"/>
              </a:rPr>
              <a:t> </a:t>
            </a:r>
            <a:r>
              <a:rPr lang="en-US" sz="2400" spc="75" dirty="0" smtClean="0">
                <a:cs typeface="Times New Roman"/>
              </a:rPr>
              <a:t>window</a:t>
            </a:r>
            <a:r>
              <a:rPr lang="en-US" sz="2400" spc="-65" dirty="0" smtClean="0">
                <a:cs typeface="Times New Roman"/>
              </a:rPr>
              <a:t> </a:t>
            </a:r>
            <a:r>
              <a:rPr lang="en-US" sz="2400" spc="50" dirty="0" smtClean="0">
                <a:cs typeface="Times New Roman"/>
              </a:rPr>
              <a:t>size</a:t>
            </a:r>
            <a:r>
              <a:rPr lang="en-US" sz="2400" spc="-70" dirty="0" smtClean="0">
                <a:cs typeface="Times New Roman"/>
              </a:rPr>
              <a:t> </a:t>
            </a:r>
            <a:r>
              <a:rPr lang="en-US" sz="2400" spc="95" dirty="0" smtClean="0">
                <a:cs typeface="Times New Roman"/>
              </a:rPr>
              <a:t>based</a:t>
            </a:r>
            <a:r>
              <a:rPr lang="en-US" sz="2400" spc="-60" dirty="0" smtClean="0">
                <a:cs typeface="Times New Roman"/>
              </a:rPr>
              <a:t> </a:t>
            </a:r>
            <a:r>
              <a:rPr lang="en-US" sz="2400" spc="145" dirty="0" smtClean="0">
                <a:cs typeface="Times New Roman"/>
              </a:rPr>
              <a:t>on</a:t>
            </a:r>
            <a:r>
              <a:rPr lang="en-US" sz="2400" spc="-70" dirty="0" smtClean="0">
                <a:cs typeface="Times New Roman"/>
              </a:rPr>
              <a:t> </a:t>
            </a:r>
            <a:r>
              <a:rPr lang="en-US" sz="2400" spc="40" dirty="0" smtClean="0">
                <a:cs typeface="Times New Roman"/>
              </a:rPr>
              <a:t>receiver</a:t>
            </a:r>
            <a:r>
              <a:rPr lang="en-US" sz="2400" spc="-145" dirty="0" smtClean="0">
                <a:cs typeface="Times New Roman"/>
              </a:rPr>
              <a:t> </a:t>
            </a:r>
            <a:r>
              <a:rPr lang="en-US" sz="2400" spc="60" dirty="0" smtClean="0">
                <a:cs typeface="Times New Roman"/>
              </a:rPr>
              <a:t>capability</a:t>
            </a:r>
            <a:endParaRPr lang="en-US" sz="2400" dirty="0" smtClean="0">
              <a:cs typeface="Times New Roman"/>
            </a:endParaRPr>
          </a:p>
          <a:p>
            <a:pPr marL="469265" marR="813435" indent="-457200">
              <a:lnSpc>
                <a:spcPct val="70000"/>
              </a:lnSpc>
              <a:spcBef>
                <a:spcPts val="840"/>
              </a:spcBef>
              <a:buClr>
                <a:srgbClr val="0AD0D9"/>
              </a:buClr>
              <a:buSzPct val="94642"/>
              <a:buFont typeface="Wingdings" pitchFamily="2" charset="2"/>
              <a:buChar char="Ø"/>
              <a:tabLst>
                <a:tab pos="287020" algn="l"/>
              </a:tabLst>
            </a:pPr>
            <a:r>
              <a:rPr lang="en-US" sz="2800" spc="40" dirty="0" smtClean="0">
                <a:cs typeface="Times New Roman"/>
              </a:rPr>
              <a:t>Uses </a:t>
            </a:r>
            <a:r>
              <a:rPr lang="en-US" sz="2800" b="1" spc="-55" dirty="0" smtClean="0">
                <a:cs typeface="Arial"/>
              </a:rPr>
              <a:t>physical </a:t>
            </a:r>
            <a:r>
              <a:rPr lang="en-US" sz="2800" b="1" spc="-25" dirty="0" smtClean="0">
                <a:cs typeface="Arial"/>
              </a:rPr>
              <a:t>layer </a:t>
            </a:r>
            <a:r>
              <a:rPr lang="en-US" sz="2800" b="1" spc="-20" dirty="0" smtClean="0">
                <a:cs typeface="Arial"/>
              </a:rPr>
              <a:t>clocking </a:t>
            </a:r>
            <a:r>
              <a:rPr lang="en-US" sz="2800" b="1" spc="15" dirty="0" smtClean="0">
                <a:cs typeface="Arial"/>
              </a:rPr>
              <a:t>and  </a:t>
            </a:r>
            <a:r>
              <a:rPr lang="en-US" sz="2800" b="1" dirty="0" smtClean="0">
                <a:cs typeface="Arial"/>
              </a:rPr>
              <a:t>synchronization</a:t>
            </a:r>
            <a:r>
              <a:rPr lang="en-US" sz="2800" b="1" spc="-105" dirty="0" smtClean="0">
                <a:cs typeface="Arial"/>
              </a:rPr>
              <a:t> </a:t>
            </a:r>
            <a:r>
              <a:rPr lang="en-US" sz="2800" spc="140" dirty="0" smtClean="0">
                <a:cs typeface="Times New Roman"/>
              </a:rPr>
              <a:t>to</a:t>
            </a:r>
            <a:r>
              <a:rPr lang="en-US" sz="2800" spc="-125" dirty="0" smtClean="0">
                <a:cs typeface="Times New Roman"/>
              </a:rPr>
              <a:t> </a:t>
            </a:r>
            <a:r>
              <a:rPr lang="en-US" sz="2800" spc="135" dirty="0" smtClean="0">
                <a:cs typeface="Times New Roman"/>
              </a:rPr>
              <a:t>send</a:t>
            </a:r>
            <a:r>
              <a:rPr lang="en-US" sz="2800" spc="-60" dirty="0" smtClean="0">
                <a:cs typeface="Times New Roman"/>
              </a:rPr>
              <a:t> </a:t>
            </a:r>
            <a:r>
              <a:rPr lang="en-US" sz="2800" spc="170" dirty="0" smtClean="0">
                <a:cs typeface="Times New Roman"/>
              </a:rPr>
              <a:t>and</a:t>
            </a:r>
            <a:r>
              <a:rPr lang="en-US" sz="2800" spc="-35" dirty="0" smtClean="0">
                <a:cs typeface="Times New Roman"/>
              </a:rPr>
              <a:t> </a:t>
            </a:r>
            <a:r>
              <a:rPr lang="en-US" sz="2800" spc="35" dirty="0" smtClean="0">
                <a:cs typeface="Times New Roman"/>
              </a:rPr>
              <a:t>receive</a:t>
            </a:r>
            <a:r>
              <a:rPr lang="en-US" sz="2800" spc="-105" dirty="0" smtClean="0">
                <a:cs typeface="Times New Roman"/>
              </a:rPr>
              <a:t> </a:t>
            </a:r>
            <a:r>
              <a:rPr lang="en-US" sz="2800" spc="80" dirty="0" smtClean="0">
                <a:cs typeface="Times New Roman"/>
              </a:rPr>
              <a:t>frames</a:t>
            </a:r>
            <a:endParaRPr lang="en-US" sz="2800" dirty="0" smtClean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HDLC-OVERVIEW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020" indent="-274320">
              <a:lnSpc>
                <a:spcPct val="100000"/>
              </a:lnSpc>
              <a:spcBef>
                <a:spcPts val="42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lang="en-US" sz="2400" spc="65" dirty="0" smtClean="0">
                <a:cs typeface="Times New Roman"/>
              </a:rPr>
              <a:t>Defines</a:t>
            </a:r>
            <a:r>
              <a:rPr lang="en-US" sz="2400" spc="-100" dirty="0" smtClean="0">
                <a:cs typeface="Times New Roman"/>
              </a:rPr>
              <a:t> </a:t>
            </a:r>
            <a:r>
              <a:rPr lang="en-US" sz="2400" spc="120" dirty="0" smtClean="0">
                <a:cs typeface="Times New Roman"/>
              </a:rPr>
              <a:t>three</a:t>
            </a:r>
            <a:r>
              <a:rPr lang="en-US" sz="2400" spc="-80" dirty="0" smtClean="0">
                <a:cs typeface="Times New Roman"/>
              </a:rPr>
              <a:t> </a:t>
            </a:r>
            <a:r>
              <a:rPr lang="en-US" sz="2400" spc="75" dirty="0" smtClean="0">
                <a:cs typeface="Times New Roman"/>
              </a:rPr>
              <a:t>types</a:t>
            </a:r>
            <a:r>
              <a:rPr lang="en-US" sz="2400" spc="-120" dirty="0" smtClean="0">
                <a:cs typeface="Times New Roman"/>
              </a:rPr>
              <a:t> </a:t>
            </a:r>
            <a:r>
              <a:rPr lang="en-US" sz="2400" spc="20" dirty="0" smtClean="0">
                <a:cs typeface="Times New Roman"/>
              </a:rPr>
              <a:t>of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spc="100" dirty="0" smtClean="0">
                <a:cs typeface="Times New Roman"/>
              </a:rPr>
              <a:t>stations</a:t>
            </a:r>
            <a:endParaRPr lang="en-US" sz="2400" dirty="0" smtClean="0"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b="1" spc="30" dirty="0" smtClean="0">
                <a:cs typeface="Arial"/>
              </a:rPr>
              <a:t>Primary</a:t>
            </a:r>
            <a:endParaRPr lang="en-US" sz="2400" dirty="0" smtClean="0"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b="1" spc="-55" dirty="0" smtClean="0">
                <a:cs typeface="Arial"/>
              </a:rPr>
              <a:t>Secondary</a:t>
            </a:r>
            <a:endParaRPr lang="en-US" sz="2400" dirty="0" smtClean="0"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b="1" spc="5" dirty="0" smtClean="0">
                <a:cs typeface="Arial"/>
              </a:rPr>
              <a:t>Combined</a:t>
            </a:r>
            <a:endParaRPr lang="en-US" sz="2400" dirty="0" smtClean="0"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6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lang="en-US" sz="2400" spc="65" dirty="0" smtClean="0">
                <a:cs typeface="Times New Roman"/>
              </a:rPr>
              <a:t>Defines</a:t>
            </a:r>
            <a:r>
              <a:rPr lang="en-US" sz="2400" spc="-100" dirty="0" smtClean="0">
                <a:cs typeface="Times New Roman"/>
              </a:rPr>
              <a:t> </a:t>
            </a:r>
            <a:r>
              <a:rPr lang="en-US" sz="2400" spc="120" dirty="0" smtClean="0">
                <a:cs typeface="Times New Roman"/>
              </a:rPr>
              <a:t>three</a:t>
            </a:r>
            <a:r>
              <a:rPr lang="en-US" sz="2400" spc="-80" dirty="0" smtClean="0">
                <a:cs typeface="Times New Roman"/>
              </a:rPr>
              <a:t> </a:t>
            </a:r>
            <a:r>
              <a:rPr lang="en-US" sz="2400" spc="75" dirty="0" smtClean="0">
                <a:cs typeface="Times New Roman"/>
              </a:rPr>
              <a:t>types</a:t>
            </a:r>
            <a:r>
              <a:rPr lang="en-US" sz="2400" spc="-120" dirty="0" smtClean="0">
                <a:cs typeface="Times New Roman"/>
              </a:rPr>
              <a:t> </a:t>
            </a:r>
            <a:r>
              <a:rPr lang="en-US" sz="2400" spc="20" dirty="0" smtClean="0">
                <a:cs typeface="Times New Roman"/>
              </a:rPr>
              <a:t>of</a:t>
            </a:r>
            <a:r>
              <a:rPr lang="en-US" sz="2400" spc="-5" dirty="0" smtClean="0">
                <a:cs typeface="Times New Roman"/>
              </a:rPr>
              <a:t> </a:t>
            </a:r>
            <a:r>
              <a:rPr lang="en-US" sz="2400" spc="125" dirty="0" smtClean="0">
                <a:cs typeface="Times New Roman"/>
              </a:rPr>
              <a:t>data</a:t>
            </a:r>
            <a:r>
              <a:rPr lang="en-US" sz="2400" spc="-85" dirty="0" smtClean="0">
                <a:cs typeface="Times New Roman"/>
              </a:rPr>
              <a:t> </a:t>
            </a:r>
            <a:r>
              <a:rPr lang="en-US" sz="2400" spc="85" dirty="0" smtClean="0">
                <a:cs typeface="Times New Roman"/>
              </a:rPr>
              <a:t>transfer</a:t>
            </a:r>
            <a:r>
              <a:rPr lang="en-US" sz="2400" spc="-75" dirty="0" smtClean="0">
                <a:cs typeface="Times New Roman"/>
              </a:rPr>
              <a:t> </a:t>
            </a:r>
            <a:r>
              <a:rPr lang="en-US" sz="2400" spc="60" dirty="0" smtClean="0">
                <a:cs typeface="Times New Roman"/>
              </a:rPr>
              <a:t>mode</a:t>
            </a:r>
            <a:endParaRPr lang="en-US" sz="2400" dirty="0" smtClean="0"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b="1" spc="40" dirty="0" smtClean="0">
                <a:cs typeface="Arial"/>
              </a:rPr>
              <a:t>Normal </a:t>
            </a:r>
            <a:r>
              <a:rPr lang="en-US" sz="2400" b="1" spc="-65" dirty="0" smtClean="0">
                <a:cs typeface="Arial"/>
              </a:rPr>
              <a:t>Response</a:t>
            </a:r>
            <a:r>
              <a:rPr lang="en-US" sz="2400" b="1" spc="-275" dirty="0" smtClean="0">
                <a:cs typeface="Arial"/>
              </a:rPr>
              <a:t> </a:t>
            </a:r>
            <a:r>
              <a:rPr lang="en-US" sz="2400" b="1" spc="10" dirty="0" smtClean="0">
                <a:cs typeface="Arial"/>
              </a:rPr>
              <a:t>mode</a:t>
            </a:r>
            <a:endParaRPr lang="en-US" sz="2400" dirty="0" smtClean="0"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b="1" spc="-45" dirty="0" smtClean="0">
                <a:cs typeface="Arial"/>
              </a:rPr>
              <a:t>Asynchronous </a:t>
            </a:r>
            <a:r>
              <a:rPr lang="en-US" sz="2400" b="1" spc="-65" dirty="0" smtClean="0">
                <a:cs typeface="Arial"/>
              </a:rPr>
              <a:t>Response</a:t>
            </a:r>
            <a:r>
              <a:rPr lang="en-US" sz="2400" b="1" spc="-270" dirty="0" smtClean="0">
                <a:cs typeface="Arial"/>
              </a:rPr>
              <a:t> </a:t>
            </a:r>
            <a:r>
              <a:rPr lang="en-US" sz="2400" b="1" spc="10" dirty="0" smtClean="0">
                <a:cs typeface="Arial"/>
              </a:rPr>
              <a:t>mode</a:t>
            </a:r>
            <a:endParaRPr lang="en-US" sz="2400" dirty="0" smtClean="0"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b="1" spc="-45" dirty="0" smtClean="0">
                <a:cs typeface="Arial"/>
              </a:rPr>
              <a:t>Asynchronous </a:t>
            </a:r>
            <a:r>
              <a:rPr lang="en-US" sz="2400" b="1" spc="-35" dirty="0" smtClean="0">
                <a:cs typeface="Arial"/>
              </a:rPr>
              <a:t>Balanced</a:t>
            </a:r>
            <a:r>
              <a:rPr lang="en-US" sz="2400" b="1" spc="-204" dirty="0" smtClean="0">
                <a:cs typeface="Arial"/>
              </a:rPr>
              <a:t> </a:t>
            </a:r>
            <a:r>
              <a:rPr lang="en-US" sz="2400" b="1" spc="10" dirty="0" smtClean="0">
                <a:cs typeface="Arial"/>
              </a:rPr>
              <a:t>mode</a:t>
            </a:r>
            <a:endParaRPr lang="en-US" sz="2400" dirty="0" smtClean="0"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6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lang="en-US" sz="2400" spc="85" dirty="0" smtClean="0">
                <a:cs typeface="Times New Roman"/>
              </a:rPr>
              <a:t>Three </a:t>
            </a:r>
            <a:r>
              <a:rPr lang="en-US" sz="2400" spc="75" dirty="0" smtClean="0">
                <a:cs typeface="Times New Roman"/>
              </a:rPr>
              <a:t>types </a:t>
            </a:r>
            <a:r>
              <a:rPr lang="en-US" sz="2400" spc="20" dirty="0" smtClean="0">
                <a:cs typeface="Times New Roman"/>
              </a:rPr>
              <a:t>of</a:t>
            </a:r>
            <a:r>
              <a:rPr lang="en-US" sz="2400" spc="-345" dirty="0" smtClean="0">
                <a:cs typeface="Times New Roman"/>
              </a:rPr>
              <a:t> </a:t>
            </a:r>
            <a:r>
              <a:rPr lang="en-US" sz="2400" spc="75" dirty="0" smtClean="0">
                <a:cs typeface="Times New Roman"/>
              </a:rPr>
              <a:t>frames</a:t>
            </a:r>
            <a:endParaRPr lang="en-US" sz="2400" dirty="0" smtClean="0"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b="1" spc="25" dirty="0" smtClean="0">
                <a:cs typeface="Arial"/>
              </a:rPr>
              <a:t>Unnumbered</a:t>
            </a:r>
            <a:endParaRPr lang="en-US" sz="2400" dirty="0" smtClean="0"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245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b="1" spc="45" dirty="0" smtClean="0">
                <a:cs typeface="Arial"/>
              </a:rPr>
              <a:t>information</a:t>
            </a:r>
            <a:endParaRPr lang="en-US" sz="2400" dirty="0" smtClean="0"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b="1" spc="-35" dirty="0" smtClean="0">
                <a:cs typeface="Arial"/>
              </a:rPr>
              <a:t>Supervisory</a:t>
            </a:r>
            <a:endParaRPr lang="en-US" sz="2400" dirty="0" smtClean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9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HDLC 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r>
              <a:rPr lang="en-US" sz="2800" spc="100" dirty="0" smtClean="0">
                <a:latin typeface="Times New Roman"/>
                <a:cs typeface="Times New Roman"/>
              </a:rPr>
              <a:t>The</a:t>
            </a:r>
            <a:r>
              <a:rPr lang="en-US" sz="2800" spc="-114" dirty="0" smtClean="0">
                <a:latin typeface="Times New Roman"/>
                <a:cs typeface="Times New Roman"/>
              </a:rPr>
              <a:t> </a:t>
            </a:r>
            <a:r>
              <a:rPr lang="en-US" sz="2800" spc="140" dirty="0" smtClean="0">
                <a:latin typeface="Times New Roman"/>
                <a:cs typeface="Times New Roman"/>
              </a:rPr>
              <a:t>three</a:t>
            </a:r>
            <a:r>
              <a:rPr lang="en-US" sz="2800" spc="-114" dirty="0" smtClean="0">
                <a:latin typeface="Times New Roman"/>
                <a:cs typeface="Times New Roman"/>
              </a:rPr>
              <a:t> </a:t>
            </a:r>
            <a:r>
              <a:rPr lang="en-US" sz="2800" spc="114" dirty="0" smtClean="0">
                <a:latin typeface="Times New Roman"/>
                <a:cs typeface="Times New Roman"/>
              </a:rPr>
              <a:t>stations</a:t>
            </a:r>
            <a:r>
              <a:rPr lang="en-US" sz="2800" spc="-100" dirty="0" smtClean="0">
                <a:latin typeface="Times New Roman"/>
                <a:cs typeface="Times New Roman"/>
              </a:rPr>
              <a:t> </a:t>
            </a:r>
            <a:r>
              <a:rPr lang="en-US" sz="2800" spc="95" dirty="0" smtClean="0">
                <a:latin typeface="Times New Roman"/>
                <a:cs typeface="Times New Roman"/>
              </a:rPr>
              <a:t>are</a:t>
            </a:r>
            <a:r>
              <a:rPr lang="en-US" sz="2800" spc="-70" dirty="0" smtClean="0">
                <a:latin typeface="Times New Roman"/>
                <a:cs typeface="Times New Roman"/>
              </a:rPr>
              <a:t> </a:t>
            </a:r>
            <a:r>
              <a:rPr lang="en-US" sz="2800" spc="-65" dirty="0" smtClean="0">
                <a:latin typeface="Times New Roman"/>
                <a:cs typeface="Times New Roman"/>
              </a:rPr>
              <a:t>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85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Primary</a:t>
            </a:r>
            <a:r>
              <a:rPr lang="en-US" sz="2400" spc="-1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1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station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927100" marR="213995" lvl="2" indent="-247015">
              <a:lnSpc>
                <a:spcPts val="192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z="2000" spc="75" dirty="0" smtClean="0">
                <a:latin typeface="Times New Roman"/>
                <a:cs typeface="Times New Roman"/>
              </a:rPr>
              <a:t>Has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125" dirty="0" smtClean="0">
                <a:latin typeface="Times New Roman"/>
                <a:cs typeface="Times New Roman"/>
              </a:rPr>
              <a:t>the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60" dirty="0" smtClean="0">
                <a:latin typeface="Times New Roman"/>
                <a:cs typeface="Times New Roman"/>
              </a:rPr>
              <a:t>responsibility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of</a:t>
            </a:r>
            <a:r>
              <a:rPr lang="en-US" sz="2000" spc="40" dirty="0" smtClean="0">
                <a:latin typeface="Times New Roman"/>
                <a:cs typeface="Times New Roman"/>
              </a:rPr>
              <a:t> </a:t>
            </a:r>
            <a:r>
              <a:rPr lang="en-US" sz="2000" b="1" spc="20" dirty="0" smtClean="0">
                <a:latin typeface="Arial"/>
                <a:cs typeface="Arial"/>
              </a:rPr>
              <a:t>controlling</a:t>
            </a:r>
            <a:r>
              <a:rPr lang="en-US" sz="2000" b="1" spc="-130" dirty="0" smtClean="0">
                <a:latin typeface="Arial"/>
                <a:cs typeface="Arial"/>
              </a:rPr>
              <a:t> </a:t>
            </a:r>
            <a:r>
              <a:rPr lang="en-US" sz="2000" b="1" spc="40" dirty="0" smtClean="0">
                <a:latin typeface="Arial"/>
                <a:cs typeface="Arial"/>
              </a:rPr>
              <a:t>the</a:t>
            </a:r>
            <a:r>
              <a:rPr lang="en-US" sz="2000" b="1" spc="-185" dirty="0" smtClean="0">
                <a:latin typeface="Arial"/>
                <a:cs typeface="Arial"/>
              </a:rPr>
              <a:t> </a:t>
            </a:r>
            <a:r>
              <a:rPr lang="en-US" sz="2000" b="1" spc="20" dirty="0" smtClean="0">
                <a:latin typeface="Arial"/>
                <a:cs typeface="Arial"/>
              </a:rPr>
              <a:t>operation</a:t>
            </a:r>
            <a:r>
              <a:rPr lang="en-US" sz="2000" b="1" spc="-160" dirty="0" smtClean="0">
                <a:latin typeface="Arial"/>
                <a:cs typeface="Arial"/>
              </a:rPr>
              <a:t> </a:t>
            </a:r>
            <a:r>
              <a:rPr lang="en-US" sz="2000" b="1" spc="10" dirty="0" smtClean="0">
                <a:latin typeface="Arial"/>
                <a:cs typeface="Arial"/>
              </a:rPr>
              <a:t>of</a:t>
            </a:r>
            <a:r>
              <a:rPr lang="en-US" sz="2000" b="1" spc="-80" dirty="0" smtClean="0">
                <a:latin typeface="Arial"/>
                <a:cs typeface="Arial"/>
              </a:rPr>
              <a:t> </a:t>
            </a:r>
            <a:r>
              <a:rPr lang="en-US" sz="2000" b="1" spc="5" dirty="0" smtClean="0">
                <a:latin typeface="Arial"/>
                <a:cs typeface="Arial"/>
              </a:rPr>
              <a:t>data  </a:t>
            </a:r>
            <a:r>
              <a:rPr lang="en-US" sz="2000" b="1" spc="50" dirty="0" smtClean="0">
                <a:latin typeface="Arial"/>
                <a:cs typeface="Arial"/>
              </a:rPr>
              <a:t>flow</a:t>
            </a:r>
            <a:r>
              <a:rPr lang="en-US" sz="2000" b="1" spc="-135" dirty="0" smtClean="0">
                <a:latin typeface="Arial"/>
                <a:cs typeface="Arial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927100" lvl="2" indent="-247650">
              <a:lnSpc>
                <a:spcPct val="100000"/>
              </a:lnSpc>
              <a:spcBef>
                <a:spcPts val="15"/>
              </a:spcBef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z="2000" spc="85" dirty="0" smtClean="0">
                <a:latin typeface="Times New Roman"/>
                <a:cs typeface="Times New Roman"/>
              </a:rPr>
              <a:t>Handles </a:t>
            </a:r>
            <a:r>
              <a:rPr lang="en-US" sz="2000" b="1" spc="30" dirty="0" smtClean="0">
                <a:latin typeface="Arial"/>
                <a:cs typeface="Arial"/>
              </a:rPr>
              <a:t>error</a:t>
            </a:r>
            <a:r>
              <a:rPr lang="en-US" sz="2000" b="1" spc="-335" dirty="0" smtClean="0">
                <a:latin typeface="Arial"/>
                <a:cs typeface="Arial"/>
              </a:rPr>
              <a:t> </a:t>
            </a:r>
            <a:r>
              <a:rPr lang="en-US" sz="2000" b="1" spc="-45" dirty="0" smtClean="0">
                <a:latin typeface="Arial"/>
                <a:cs typeface="Arial"/>
              </a:rPr>
              <a:t>recovery</a:t>
            </a:r>
            <a:endParaRPr lang="en-US" sz="2000" dirty="0" smtClean="0">
              <a:latin typeface="Arial"/>
              <a:cs typeface="Arial"/>
            </a:endParaRPr>
          </a:p>
          <a:p>
            <a:pPr marL="927100" lvl="2" indent="-247650">
              <a:lnSpc>
                <a:spcPts val="2395"/>
              </a:lnSpc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z="2000" spc="55" dirty="0" smtClean="0">
                <a:latin typeface="Times New Roman"/>
                <a:cs typeface="Times New Roman"/>
              </a:rPr>
              <a:t>Frames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65" dirty="0" smtClean="0">
                <a:latin typeface="Times New Roman"/>
                <a:cs typeface="Times New Roman"/>
              </a:rPr>
              <a:t>issued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by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spc="125" dirty="0" smtClean="0">
                <a:latin typeface="Times New Roman"/>
                <a:cs typeface="Times New Roman"/>
              </a:rPr>
              <a:t>the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spc="75" dirty="0" smtClean="0">
                <a:latin typeface="Times New Roman"/>
                <a:cs typeface="Times New Roman"/>
              </a:rPr>
              <a:t>primary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95" dirty="0" smtClean="0">
                <a:latin typeface="Times New Roman"/>
                <a:cs typeface="Times New Roman"/>
              </a:rPr>
              <a:t>station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70" dirty="0" smtClean="0">
                <a:latin typeface="Times New Roman"/>
                <a:cs typeface="Times New Roman"/>
              </a:rPr>
              <a:t>are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called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i="1" spc="-70" dirty="0" smtClean="0">
                <a:solidFill>
                  <a:srgbClr val="0000FF"/>
                </a:solidFill>
                <a:latin typeface="Georgia"/>
                <a:cs typeface="Georgia"/>
              </a:rPr>
              <a:t>commands</a:t>
            </a:r>
            <a:r>
              <a:rPr lang="en-US" sz="2000" i="1" spc="-70" dirty="0" smtClean="0">
                <a:latin typeface="Georgia"/>
                <a:cs typeface="Georgia"/>
              </a:rPr>
              <a:t>.</a:t>
            </a:r>
            <a:endParaRPr lang="en-US" sz="2000" dirty="0" smtClean="0">
              <a:latin typeface="Georgia"/>
              <a:cs typeface="Georgia"/>
            </a:endParaRPr>
          </a:p>
          <a:p>
            <a:pPr marL="652780" lvl="1" indent="-247650">
              <a:lnSpc>
                <a:spcPts val="2875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65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Secondary</a:t>
            </a:r>
            <a:r>
              <a:rPr lang="en-US" sz="2400" spc="-1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station</a:t>
            </a:r>
            <a:r>
              <a:rPr lang="en-US" sz="2400" spc="100" dirty="0" smtClean="0">
                <a:latin typeface="Times New Roman"/>
                <a:cs typeface="Times New Roman"/>
              </a:rPr>
              <a:t>,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927100" lvl="2" indent="-247650">
              <a:lnSpc>
                <a:spcPct val="100000"/>
              </a:lnSpc>
              <a:spcBef>
                <a:spcPts val="15"/>
              </a:spcBef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z="2000" spc="85" dirty="0" smtClean="0">
                <a:latin typeface="Times New Roman"/>
                <a:cs typeface="Times New Roman"/>
              </a:rPr>
              <a:t>Operates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b="1" spc="35" dirty="0" smtClean="0">
                <a:latin typeface="Arial"/>
                <a:cs typeface="Arial"/>
              </a:rPr>
              <a:t>under</a:t>
            </a:r>
            <a:r>
              <a:rPr lang="en-US" sz="2000" b="1" spc="-200" dirty="0" smtClean="0">
                <a:latin typeface="Arial"/>
                <a:cs typeface="Arial"/>
              </a:rPr>
              <a:t> </a:t>
            </a:r>
            <a:r>
              <a:rPr lang="en-US" sz="2000" b="1" spc="40" dirty="0" smtClean="0">
                <a:latin typeface="Arial"/>
                <a:cs typeface="Arial"/>
              </a:rPr>
              <a:t>the</a:t>
            </a:r>
            <a:r>
              <a:rPr lang="en-US" sz="2000" b="1" spc="-185" dirty="0" smtClean="0">
                <a:latin typeface="Arial"/>
                <a:cs typeface="Arial"/>
              </a:rPr>
              <a:t> </a:t>
            </a:r>
            <a:r>
              <a:rPr lang="en-US" sz="2000" b="1" spc="15" dirty="0" smtClean="0">
                <a:latin typeface="Arial"/>
                <a:cs typeface="Arial"/>
              </a:rPr>
              <a:t>control</a:t>
            </a:r>
            <a:r>
              <a:rPr lang="en-US" sz="2000" b="1" spc="-140" dirty="0" smtClean="0">
                <a:latin typeface="Arial"/>
                <a:cs typeface="Arial"/>
              </a:rPr>
              <a:t> </a:t>
            </a:r>
            <a:r>
              <a:rPr lang="en-US" sz="2000" b="1" spc="10" dirty="0" smtClean="0">
                <a:latin typeface="Arial"/>
                <a:cs typeface="Arial"/>
              </a:rPr>
              <a:t>of</a:t>
            </a:r>
            <a:r>
              <a:rPr lang="en-US" sz="2000" b="1" spc="-55" dirty="0" smtClean="0">
                <a:latin typeface="Arial"/>
                <a:cs typeface="Arial"/>
              </a:rPr>
              <a:t> </a:t>
            </a:r>
            <a:r>
              <a:rPr lang="en-US" sz="2000" b="1" spc="40" dirty="0" smtClean="0">
                <a:latin typeface="Arial"/>
                <a:cs typeface="Arial"/>
              </a:rPr>
              <a:t>the</a:t>
            </a:r>
            <a:r>
              <a:rPr lang="en-US" sz="2000" b="1" spc="-170" dirty="0" smtClean="0">
                <a:latin typeface="Arial"/>
                <a:cs typeface="Arial"/>
              </a:rPr>
              <a:t> </a:t>
            </a:r>
            <a:r>
              <a:rPr lang="en-US" sz="2000" b="1" spc="35" dirty="0" smtClean="0">
                <a:latin typeface="Arial"/>
                <a:cs typeface="Arial"/>
              </a:rPr>
              <a:t>primary</a:t>
            </a:r>
            <a:r>
              <a:rPr lang="en-US" sz="2000" b="1" spc="-175" dirty="0" smtClean="0">
                <a:latin typeface="Arial"/>
                <a:cs typeface="Arial"/>
              </a:rPr>
              <a:t> </a:t>
            </a:r>
            <a:r>
              <a:rPr lang="en-US" sz="2000" b="1" spc="15" dirty="0" smtClean="0">
                <a:latin typeface="Arial"/>
                <a:cs typeface="Arial"/>
              </a:rPr>
              <a:t>station</a:t>
            </a:r>
            <a:r>
              <a:rPr lang="en-US" sz="2000" spc="15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927100" lvl="2" indent="-247650">
              <a:lnSpc>
                <a:spcPct val="100000"/>
              </a:lnSpc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z="2000" spc="55" dirty="0" smtClean="0">
                <a:latin typeface="Times New Roman"/>
                <a:cs typeface="Times New Roman"/>
              </a:rPr>
              <a:t>Frames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65" dirty="0" smtClean="0">
                <a:latin typeface="Times New Roman"/>
                <a:cs typeface="Times New Roman"/>
              </a:rPr>
              <a:t>issued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by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70" dirty="0" smtClean="0">
                <a:latin typeface="Times New Roman"/>
                <a:cs typeface="Times New Roman"/>
              </a:rPr>
              <a:t>a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70" dirty="0" smtClean="0">
                <a:latin typeface="Times New Roman"/>
                <a:cs typeface="Times New Roman"/>
              </a:rPr>
              <a:t>secondary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95" dirty="0" smtClean="0">
                <a:latin typeface="Times New Roman"/>
                <a:cs typeface="Times New Roman"/>
              </a:rPr>
              <a:t>station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70" dirty="0" smtClean="0">
                <a:latin typeface="Times New Roman"/>
                <a:cs typeface="Times New Roman"/>
              </a:rPr>
              <a:t>are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called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i="1" spc="-50" dirty="0" smtClean="0">
                <a:solidFill>
                  <a:srgbClr val="0000FF"/>
                </a:solidFill>
                <a:latin typeface="Georgia"/>
                <a:cs typeface="Georgia"/>
              </a:rPr>
              <a:t>responses</a:t>
            </a:r>
            <a:r>
              <a:rPr lang="en-US" sz="2000" spc="-50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927100" marR="5080" lvl="2" indent="-247015">
              <a:lnSpc>
                <a:spcPts val="1920"/>
              </a:lnSpc>
              <a:spcBef>
                <a:spcPts val="465"/>
              </a:spcBef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z="2000" spc="75" dirty="0" smtClean="0">
                <a:latin typeface="Times New Roman"/>
                <a:cs typeface="Times New Roman"/>
              </a:rPr>
              <a:t>The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75" dirty="0" smtClean="0">
                <a:latin typeface="Times New Roman"/>
                <a:cs typeface="Times New Roman"/>
              </a:rPr>
              <a:t>primary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95" dirty="0" smtClean="0">
                <a:latin typeface="Times New Roman"/>
                <a:cs typeface="Times New Roman"/>
              </a:rPr>
              <a:t>station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90" dirty="0" smtClean="0">
                <a:latin typeface="Times New Roman"/>
                <a:cs typeface="Times New Roman"/>
              </a:rPr>
              <a:t>maintains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70" dirty="0" smtClean="0">
                <a:latin typeface="Times New Roman"/>
                <a:cs typeface="Times New Roman"/>
              </a:rPr>
              <a:t>a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75" dirty="0" smtClean="0">
                <a:latin typeface="Times New Roman"/>
                <a:cs typeface="Times New Roman"/>
              </a:rPr>
              <a:t>separate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logical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60" dirty="0" smtClean="0">
                <a:latin typeface="Times New Roman"/>
                <a:cs typeface="Times New Roman"/>
              </a:rPr>
              <a:t>link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with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85" dirty="0" smtClean="0">
                <a:latin typeface="Times New Roman"/>
                <a:cs typeface="Times New Roman"/>
              </a:rPr>
              <a:t>each  </a:t>
            </a:r>
            <a:r>
              <a:rPr lang="en-US" sz="2000" spc="70" dirty="0" smtClean="0">
                <a:latin typeface="Times New Roman"/>
                <a:cs typeface="Times New Roman"/>
              </a:rPr>
              <a:t>secondary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85" dirty="0" smtClean="0">
                <a:latin typeface="Times New Roman"/>
                <a:cs typeface="Times New Roman"/>
              </a:rPr>
              <a:t>station.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Combined</a:t>
            </a:r>
            <a:r>
              <a:rPr lang="en-US" sz="2400" spc="-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station</a:t>
            </a:r>
            <a:r>
              <a:rPr lang="en-US" sz="2400" spc="100" dirty="0" smtClean="0">
                <a:latin typeface="Times New Roman"/>
                <a:cs typeface="Times New Roman"/>
              </a:rPr>
              <a:t>,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927100" lvl="2" indent="-247650">
              <a:lnSpc>
                <a:spcPct val="100000"/>
              </a:lnSpc>
              <a:spcBef>
                <a:spcPts val="20"/>
              </a:spcBef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z="2000" spc="20" dirty="0" smtClean="0">
                <a:latin typeface="Times New Roman"/>
                <a:cs typeface="Times New Roman"/>
              </a:rPr>
              <a:t>Acts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as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120" dirty="0" smtClean="0">
                <a:latin typeface="Times New Roman"/>
                <a:cs typeface="Times New Roman"/>
              </a:rPr>
              <a:t>both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b="1" spc="-125" dirty="0" smtClean="0">
                <a:latin typeface="Arial"/>
                <a:cs typeface="Arial"/>
              </a:rPr>
              <a:t>as</a:t>
            </a:r>
            <a:r>
              <a:rPr lang="en-US" sz="2000" b="1" spc="-140" dirty="0" smtClean="0">
                <a:latin typeface="Arial"/>
                <a:cs typeface="Arial"/>
              </a:rPr>
              <a:t> </a:t>
            </a:r>
            <a:r>
              <a:rPr lang="en-US" sz="2000" b="1" spc="35" dirty="0" smtClean="0">
                <a:latin typeface="Arial"/>
                <a:cs typeface="Arial"/>
              </a:rPr>
              <a:t>primary</a:t>
            </a:r>
            <a:r>
              <a:rPr lang="en-US" sz="2000" b="1" spc="-180" dirty="0" smtClean="0">
                <a:latin typeface="Arial"/>
                <a:cs typeface="Arial"/>
              </a:rPr>
              <a:t> </a:t>
            </a:r>
            <a:r>
              <a:rPr lang="en-US" sz="2000" b="1" spc="10" dirty="0" smtClean="0">
                <a:latin typeface="Arial"/>
                <a:cs typeface="Arial"/>
              </a:rPr>
              <a:t>and</a:t>
            </a:r>
            <a:r>
              <a:rPr lang="en-US" sz="2000" b="1" spc="-130" dirty="0" smtClean="0">
                <a:latin typeface="Arial"/>
                <a:cs typeface="Arial"/>
              </a:rPr>
              <a:t> </a:t>
            </a:r>
            <a:r>
              <a:rPr lang="en-US" sz="2000" b="1" spc="-45" dirty="0" smtClean="0">
                <a:latin typeface="Arial"/>
                <a:cs typeface="Arial"/>
              </a:rPr>
              <a:t>secondary</a:t>
            </a:r>
            <a:r>
              <a:rPr lang="en-US" sz="2000" b="1" spc="-150" dirty="0" smtClean="0">
                <a:latin typeface="Arial"/>
                <a:cs typeface="Arial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TRANSFER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1.</a:t>
            </a:r>
            <a:r>
              <a:rPr lang="en-US" sz="2400" spc="-10" dirty="0" smtClean="0">
                <a:cs typeface="Times New Roman"/>
              </a:rPr>
              <a:t> NORMAL  </a:t>
            </a:r>
            <a:r>
              <a:rPr lang="en-US" sz="2400" spc="-15" dirty="0" smtClean="0">
                <a:cs typeface="Times New Roman"/>
              </a:rPr>
              <a:t>RESPONSE  </a:t>
            </a:r>
            <a:r>
              <a:rPr lang="en-US" sz="2400" spc="40" dirty="0" smtClean="0">
                <a:cs typeface="Times New Roman"/>
              </a:rPr>
              <a:t>MODE</a:t>
            </a:r>
            <a:r>
              <a:rPr lang="en-US" sz="2400" spc="35" dirty="0" smtClean="0">
                <a:cs typeface="Times New Roman"/>
              </a:rPr>
              <a:t>(</a:t>
            </a:r>
            <a:r>
              <a:rPr lang="en-US" sz="2400" spc="70" dirty="0" smtClean="0">
                <a:cs typeface="Times New Roman"/>
              </a:rPr>
              <a:t>N</a:t>
            </a:r>
            <a:r>
              <a:rPr lang="en-US" sz="2400" dirty="0" smtClean="0">
                <a:cs typeface="Times New Roman"/>
              </a:rPr>
              <a:t>RM)</a:t>
            </a:r>
          </a:p>
          <a:p>
            <a:r>
              <a:rPr lang="en-US" sz="2400" dirty="0" smtClean="0">
                <a:cs typeface="Times New Roman"/>
              </a:rPr>
              <a:t>2.</a:t>
            </a:r>
            <a:r>
              <a:rPr lang="en-US" sz="2400" spc="-95" dirty="0" smtClean="0">
                <a:cs typeface="Times New Roman"/>
              </a:rPr>
              <a:t> A</a:t>
            </a:r>
            <a:r>
              <a:rPr lang="en-US" sz="2400" spc="-150" dirty="0" smtClean="0">
                <a:cs typeface="Times New Roman"/>
              </a:rPr>
              <a:t>S</a:t>
            </a:r>
            <a:r>
              <a:rPr lang="en-US" sz="2400" spc="-190" dirty="0" smtClean="0">
                <a:cs typeface="Times New Roman"/>
              </a:rPr>
              <a:t>Y</a:t>
            </a:r>
            <a:r>
              <a:rPr lang="en-US" sz="2400" spc="15" dirty="0" smtClean="0">
                <a:cs typeface="Times New Roman"/>
              </a:rPr>
              <a:t>NCH</a:t>
            </a:r>
            <a:r>
              <a:rPr lang="en-US" sz="2400" spc="-45" dirty="0" smtClean="0">
                <a:cs typeface="Times New Roman"/>
              </a:rPr>
              <a:t>R</a:t>
            </a:r>
            <a:r>
              <a:rPr lang="en-US" sz="2400" spc="40" dirty="0" smtClean="0">
                <a:cs typeface="Times New Roman"/>
              </a:rPr>
              <a:t>ONOUS  </a:t>
            </a:r>
            <a:r>
              <a:rPr lang="en-US" sz="2400" spc="-20" dirty="0" smtClean="0">
                <a:cs typeface="Times New Roman"/>
              </a:rPr>
              <a:t>RESPONSE  </a:t>
            </a:r>
            <a:r>
              <a:rPr lang="en-US" sz="2400" spc="15" dirty="0" smtClean="0">
                <a:cs typeface="Times New Roman"/>
              </a:rPr>
              <a:t>MODE(ARM)</a:t>
            </a:r>
            <a:endParaRPr lang="en-US" sz="2400" dirty="0" smtClean="0">
              <a:cs typeface="Times New Roman"/>
            </a:endParaRPr>
          </a:p>
          <a:p>
            <a:r>
              <a:rPr lang="en-US" sz="2400" dirty="0" smtClean="0"/>
              <a:t>3.</a:t>
            </a:r>
            <a:r>
              <a:rPr lang="en-US" sz="2400" spc="-95" dirty="0" smtClean="0">
                <a:cs typeface="Times New Roman"/>
              </a:rPr>
              <a:t> A</a:t>
            </a:r>
            <a:r>
              <a:rPr lang="en-US" sz="2400" spc="-150" dirty="0" smtClean="0">
                <a:cs typeface="Times New Roman"/>
              </a:rPr>
              <a:t>S</a:t>
            </a:r>
            <a:r>
              <a:rPr lang="en-US" sz="2400" spc="-190" dirty="0" smtClean="0">
                <a:cs typeface="Times New Roman"/>
              </a:rPr>
              <a:t>Y</a:t>
            </a:r>
            <a:r>
              <a:rPr lang="en-US" sz="2400" spc="15" dirty="0" smtClean="0">
                <a:cs typeface="Times New Roman"/>
              </a:rPr>
              <a:t>NCH</a:t>
            </a:r>
            <a:r>
              <a:rPr lang="en-US" sz="2400" spc="-45" dirty="0" smtClean="0">
                <a:cs typeface="Times New Roman"/>
              </a:rPr>
              <a:t>R</a:t>
            </a:r>
            <a:r>
              <a:rPr lang="en-US" sz="2400" spc="40" dirty="0" smtClean="0">
                <a:cs typeface="Times New Roman"/>
              </a:rPr>
              <a:t>ONOUS  </a:t>
            </a:r>
            <a:r>
              <a:rPr lang="en-US" sz="2400" spc="-70" dirty="0" smtClean="0">
                <a:cs typeface="Times New Roman"/>
              </a:rPr>
              <a:t>BALANCE </a:t>
            </a:r>
            <a:r>
              <a:rPr lang="en-US" sz="2400" spc="35" dirty="0" smtClean="0">
                <a:cs typeface="Times New Roman"/>
              </a:rPr>
              <a:t>MODE  </a:t>
            </a:r>
            <a:r>
              <a:rPr lang="en-US" sz="2400" spc="-15" dirty="0" smtClean="0">
                <a:cs typeface="Times New Roman"/>
              </a:rPr>
              <a:t>(ABM)</a:t>
            </a:r>
          </a:p>
          <a:p>
            <a:pPr marL="287020" indent="-274320">
              <a:lnSpc>
                <a:spcPts val="2765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lang="en-US" sz="2400" spc="90" dirty="0" smtClean="0">
                <a:cs typeface="Times New Roman"/>
              </a:rPr>
              <a:t>The</a:t>
            </a:r>
            <a:r>
              <a:rPr lang="en-US" sz="2400" spc="-95" dirty="0" smtClean="0">
                <a:cs typeface="Times New Roman"/>
              </a:rPr>
              <a:t> </a:t>
            </a:r>
            <a:r>
              <a:rPr lang="en-US" sz="2400" spc="120" dirty="0" smtClean="0">
                <a:cs typeface="Times New Roman"/>
              </a:rPr>
              <a:t>three</a:t>
            </a:r>
            <a:r>
              <a:rPr lang="en-US" sz="2400" spc="-70" dirty="0" smtClean="0">
                <a:cs typeface="Times New Roman"/>
              </a:rPr>
              <a:t> </a:t>
            </a:r>
            <a:r>
              <a:rPr lang="en-US" sz="2400" spc="110" dirty="0" smtClean="0">
                <a:cs typeface="Times New Roman"/>
              </a:rPr>
              <a:t>modes</a:t>
            </a:r>
            <a:r>
              <a:rPr lang="en-US" sz="2400" spc="-95" dirty="0" smtClean="0">
                <a:cs typeface="Times New Roman"/>
              </a:rPr>
              <a:t> </a:t>
            </a:r>
            <a:r>
              <a:rPr lang="en-US" sz="2400" spc="20" dirty="0" smtClean="0">
                <a:cs typeface="Times New Roman"/>
              </a:rPr>
              <a:t>of</a:t>
            </a:r>
            <a:r>
              <a:rPr lang="en-US" sz="2400" spc="-5" dirty="0" smtClean="0">
                <a:cs typeface="Times New Roman"/>
              </a:rPr>
              <a:t> </a:t>
            </a:r>
            <a:r>
              <a:rPr lang="en-US" sz="2400" spc="125" dirty="0" smtClean="0">
                <a:cs typeface="Times New Roman"/>
              </a:rPr>
              <a:t>data</a:t>
            </a:r>
            <a:r>
              <a:rPr lang="en-US" sz="2400" spc="-85" dirty="0" smtClean="0">
                <a:cs typeface="Times New Roman"/>
              </a:rPr>
              <a:t> </a:t>
            </a:r>
            <a:r>
              <a:rPr lang="en-US" sz="2400" spc="85" dirty="0" smtClean="0">
                <a:cs typeface="Times New Roman"/>
              </a:rPr>
              <a:t>transfer</a:t>
            </a:r>
            <a:r>
              <a:rPr lang="en-US" sz="2400" spc="-140" dirty="0" smtClean="0">
                <a:cs typeface="Times New Roman"/>
              </a:rPr>
              <a:t> </a:t>
            </a:r>
            <a:r>
              <a:rPr lang="en-US" sz="2400" spc="100" dirty="0" smtClean="0">
                <a:cs typeface="Times New Roman"/>
              </a:rPr>
              <a:t>operations</a:t>
            </a:r>
            <a:r>
              <a:rPr lang="en-US" sz="2400" spc="-120" dirty="0" smtClean="0">
                <a:cs typeface="Times New Roman"/>
              </a:rPr>
              <a:t> </a:t>
            </a:r>
            <a:r>
              <a:rPr lang="en-US" sz="2400" spc="85" dirty="0" smtClean="0">
                <a:cs typeface="Times New Roman"/>
              </a:rPr>
              <a:t>are</a:t>
            </a:r>
            <a:endParaRPr lang="en-US" sz="2400" dirty="0" smtClean="0">
              <a:cs typeface="Times New Roman"/>
            </a:endParaRPr>
          </a:p>
          <a:p>
            <a:pPr marL="652780" lvl="1" indent="-247650">
              <a:lnSpc>
                <a:spcPts val="2180"/>
              </a:lnSpc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US" sz="2400" spc="75" dirty="0" smtClean="0">
                <a:solidFill>
                  <a:srgbClr val="0000FF"/>
                </a:solidFill>
                <a:cs typeface="Times New Roman"/>
              </a:rPr>
              <a:t>Normal </a:t>
            </a:r>
            <a:r>
              <a:rPr lang="en-US" sz="2400" spc="55" dirty="0" smtClean="0">
                <a:solidFill>
                  <a:srgbClr val="0000FF"/>
                </a:solidFill>
                <a:cs typeface="Times New Roman"/>
              </a:rPr>
              <a:t>Response </a:t>
            </a:r>
            <a:r>
              <a:rPr lang="en-US" sz="2400" spc="70" dirty="0" smtClean="0">
                <a:solidFill>
                  <a:srgbClr val="0000FF"/>
                </a:solidFill>
                <a:cs typeface="Times New Roman"/>
              </a:rPr>
              <a:t>Mode</a:t>
            </a:r>
            <a:r>
              <a:rPr lang="en-US" sz="2400" spc="-285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2400" spc="30" dirty="0" smtClean="0">
                <a:cs typeface="Times New Roman"/>
              </a:rPr>
              <a:t>(NRM)</a:t>
            </a:r>
            <a:endParaRPr lang="en-US" sz="2400" dirty="0" smtClean="0">
              <a:cs typeface="Times New Roman"/>
            </a:endParaRPr>
          </a:p>
          <a:p>
            <a:pPr marL="927100" marR="67310" lvl="2" indent="-247015">
              <a:lnSpc>
                <a:spcPct val="70000"/>
              </a:lnSpc>
              <a:spcBef>
                <a:spcPts val="545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pc="45" dirty="0" smtClean="0">
                <a:cs typeface="Times New Roman"/>
              </a:rPr>
              <a:t>Secondary</a:t>
            </a:r>
            <a:r>
              <a:rPr lang="en-US" spc="-90" dirty="0" smtClean="0">
                <a:cs typeface="Times New Roman"/>
              </a:rPr>
              <a:t> </a:t>
            </a:r>
            <a:r>
              <a:rPr lang="en-US" spc="80" dirty="0" smtClean="0">
                <a:cs typeface="Times New Roman"/>
              </a:rPr>
              <a:t>station</a:t>
            </a:r>
            <a:r>
              <a:rPr lang="en-US" spc="-60" dirty="0" smtClean="0">
                <a:cs typeface="Times New Roman"/>
              </a:rPr>
              <a:t> </a:t>
            </a:r>
            <a:r>
              <a:rPr lang="en-US" spc="75" dirty="0" smtClean="0">
                <a:cs typeface="Times New Roman"/>
              </a:rPr>
              <a:t>can</a:t>
            </a:r>
            <a:r>
              <a:rPr lang="en-US" spc="-70" dirty="0" smtClean="0">
                <a:cs typeface="Times New Roman"/>
              </a:rPr>
              <a:t> </a:t>
            </a:r>
            <a:r>
              <a:rPr lang="en-US" spc="90" dirty="0" smtClean="0">
                <a:cs typeface="Times New Roman"/>
              </a:rPr>
              <a:t>send</a:t>
            </a:r>
            <a:r>
              <a:rPr lang="en-US" spc="10" dirty="0" smtClean="0">
                <a:cs typeface="Times New Roman"/>
              </a:rPr>
              <a:t> </a:t>
            </a:r>
            <a:r>
              <a:rPr lang="en-US" spc="-70" dirty="0" smtClean="0">
                <a:cs typeface="Times New Roman"/>
              </a:rPr>
              <a:t>ONLY</a:t>
            </a:r>
            <a:r>
              <a:rPr lang="en-US" spc="-85" dirty="0" smtClean="0">
                <a:cs typeface="Times New Roman"/>
              </a:rPr>
              <a:t> </a:t>
            </a:r>
            <a:r>
              <a:rPr lang="en-US" spc="90" dirty="0" smtClean="0">
                <a:cs typeface="Times New Roman"/>
              </a:rPr>
              <a:t>when</a:t>
            </a:r>
            <a:r>
              <a:rPr lang="en-US" spc="-55" dirty="0" smtClean="0">
                <a:cs typeface="Times New Roman"/>
              </a:rPr>
              <a:t> </a:t>
            </a:r>
            <a:r>
              <a:rPr lang="en-US" spc="110" dirty="0" smtClean="0">
                <a:cs typeface="Times New Roman"/>
              </a:rPr>
              <a:t>the</a:t>
            </a:r>
            <a:r>
              <a:rPr lang="en-US" spc="-75" dirty="0" smtClean="0">
                <a:cs typeface="Times New Roman"/>
              </a:rPr>
              <a:t> </a:t>
            </a:r>
            <a:r>
              <a:rPr lang="en-US" spc="70" dirty="0" smtClean="0">
                <a:cs typeface="Times New Roman"/>
              </a:rPr>
              <a:t>primary</a:t>
            </a:r>
            <a:r>
              <a:rPr lang="en-US" spc="-75" dirty="0" smtClean="0">
                <a:cs typeface="Times New Roman"/>
              </a:rPr>
              <a:t> </a:t>
            </a:r>
            <a:r>
              <a:rPr lang="en-US" spc="80" dirty="0" smtClean="0">
                <a:cs typeface="Times New Roman"/>
              </a:rPr>
              <a:t>station</a:t>
            </a:r>
            <a:r>
              <a:rPr lang="en-US" spc="-25" dirty="0" smtClean="0">
                <a:cs typeface="Times New Roman"/>
              </a:rPr>
              <a:t> </a:t>
            </a:r>
            <a:r>
              <a:rPr lang="en-US" spc="80" dirty="0" smtClean="0">
                <a:cs typeface="Times New Roman"/>
              </a:rPr>
              <a:t>instruct</a:t>
            </a:r>
            <a:r>
              <a:rPr lang="en-US" spc="425" dirty="0" smtClean="0">
                <a:cs typeface="Times New Roman"/>
              </a:rPr>
              <a:t> </a:t>
            </a:r>
            <a:r>
              <a:rPr lang="en-US" spc="65" dirty="0" smtClean="0">
                <a:cs typeface="Times New Roman"/>
              </a:rPr>
              <a:t>it  </a:t>
            </a:r>
            <a:r>
              <a:rPr lang="en-US" spc="90" dirty="0" smtClean="0">
                <a:cs typeface="Times New Roman"/>
              </a:rPr>
              <a:t>to do</a:t>
            </a:r>
            <a:r>
              <a:rPr lang="en-US" spc="-270" dirty="0" smtClean="0">
                <a:cs typeface="Times New Roman"/>
              </a:rPr>
              <a:t> </a:t>
            </a:r>
            <a:r>
              <a:rPr lang="en-US" spc="50" dirty="0" smtClean="0">
                <a:cs typeface="Times New Roman"/>
              </a:rPr>
              <a:t>so</a:t>
            </a:r>
            <a:endParaRPr lang="en-US" dirty="0" smtClean="0">
              <a:cs typeface="Times New Roman"/>
            </a:endParaRPr>
          </a:p>
          <a:p>
            <a:pPr marL="1022984" lvl="2" indent="-342900">
              <a:lnSpc>
                <a:spcPts val="1835"/>
              </a:lnSpc>
              <a:buClr>
                <a:srgbClr val="009DD9"/>
              </a:buClr>
              <a:buSzPct val="69444"/>
              <a:tabLst>
                <a:tab pos="978535" algn="l"/>
                <a:tab pos="979169" algn="l"/>
              </a:tabLst>
            </a:pPr>
            <a:r>
              <a:rPr lang="en-US" spc="-35" dirty="0" smtClean="0">
                <a:cs typeface="Times New Roman"/>
              </a:rPr>
              <a:t>Two </a:t>
            </a:r>
            <a:r>
              <a:rPr lang="en-US" spc="100" dirty="0" smtClean="0">
                <a:cs typeface="Times New Roman"/>
              </a:rPr>
              <a:t>common</a:t>
            </a:r>
            <a:r>
              <a:rPr lang="en-US" spc="-125" dirty="0" smtClean="0">
                <a:cs typeface="Times New Roman"/>
              </a:rPr>
              <a:t> </a:t>
            </a:r>
            <a:r>
              <a:rPr lang="en-US" spc="55" dirty="0" smtClean="0">
                <a:cs typeface="Times New Roman"/>
              </a:rPr>
              <a:t>configurations</a:t>
            </a:r>
            <a:endParaRPr lang="en-US" dirty="0" smtClean="0">
              <a:cs typeface="Times New Roman"/>
            </a:endParaRPr>
          </a:p>
          <a:p>
            <a:pPr marL="1162050" lvl="3" indent="-140335">
              <a:lnSpc>
                <a:spcPts val="1945"/>
              </a:lnSpc>
              <a:buChar char="-"/>
              <a:tabLst>
                <a:tab pos="1162050" algn="l"/>
              </a:tabLst>
            </a:pPr>
            <a:r>
              <a:rPr lang="en-US" sz="2400" spc="65" dirty="0" smtClean="0">
                <a:cs typeface="Times New Roman"/>
              </a:rPr>
              <a:t>Point-to-Point</a:t>
            </a:r>
            <a:r>
              <a:rPr lang="en-US" sz="2400" spc="-10" dirty="0" smtClean="0">
                <a:cs typeface="Times New Roman"/>
              </a:rPr>
              <a:t> </a:t>
            </a:r>
            <a:r>
              <a:rPr lang="en-US" sz="2400" spc="50" dirty="0" smtClean="0">
                <a:cs typeface="Times New Roman"/>
              </a:rPr>
              <a:t>link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spc="80" dirty="0" smtClean="0">
                <a:cs typeface="Times New Roman"/>
              </a:rPr>
              <a:t>(one</a:t>
            </a:r>
            <a:r>
              <a:rPr lang="en-US" sz="2400" spc="-65" dirty="0" smtClean="0">
                <a:cs typeface="Times New Roman"/>
              </a:rPr>
              <a:t> </a:t>
            </a:r>
            <a:r>
              <a:rPr lang="en-US" sz="2400" spc="70" dirty="0" smtClean="0">
                <a:cs typeface="Times New Roman"/>
              </a:rPr>
              <a:t>primary</a:t>
            </a:r>
            <a:r>
              <a:rPr lang="en-US" sz="2400" spc="-80" dirty="0" smtClean="0">
                <a:cs typeface="Times New Roman"/>
              </a:rPr>
              <a:t> </a:t>
            </a:r>
            <a:r>
              <a:rPr lang="en-US" sz="2400" spc="80" dirty="0" smtClean="0">
                <a:cs typeface="Times New Roman"/>
              </a:rPr>
              <a:t>station</a:t>
            </a:r>
            <a:r>
              <a:rPr lang="en-US" sz="2400" spc="-70" dirty="0" smtClean="0">
                <a:cs typeface="Times New Roman"/>
              </a:rPr>
              <a:t> </a:t>
            </a:r>
            <a:r>
              <a:rPr lang="en-US" sz="2400" spc="110" dirty="0" smtClean="0">
                <a:cs typeface="Times New Roman"/>
              </a:rPr>
              <a:t>and</a:t>
            </a:r>
            <a:r>
              <a:rPr lang="en-US" sz="2400" spc="-30" dirty="0" smtClean="0">
                <a:cs typeface="Times New Roman"/>
              </a:rPr>
              <a:t> </a:t>
            </a:r>
            <a:r>
              <a:rPr lang="en-US" sz="2400" spc="90" dirty="0" smtClean="0">
                <a:cs typeface="Times New Roman"/>
              </a:rPr>
              <a:t>one</a:t>
            </a:r>
            <a:r>
              <a:rPr lang="en-US" sz="2400" spc="-60" dirty="0" smtClean="0">
                <a:cs typeface="Times New Roman"/>
              </a:rPr>
              <a:t> </a:t>
            </a:r>
            <a:r>
              <a:rPr lang="en-US" sz="2400" spc="60" dirty="0" smtClean="0">
                <a:cs typeface="Times New Roman"/>
              </a:rPr>
              <a:t>secondary</a:t>
            </a:r>
            <a:r>
              <a:rPr lang="en-US" sz="2400" spc="-90" dirty="0" smtClean="0">
                <a:cs typeface="Times New Roman"/>
              </a:rPr>
              <a:t> </a:t>
            </a:r>
            <a:r>
              <a:rPr lang="en-US" sz="2400" spc="80" dirty="0" smtClean="0">
                <a:cs typeface="Times New Roman"/>
              </a:rPr>
              <a:t>station)</a:t>
            </a:r>
            <a:endParaRPr lang="en-US" sz="2400" dirty="0" smtClean="0">
              <a:cs typeface="Times New Roman"/>
            </a:endParaRPr>
          </a:p>
          <a:p>
            <a:pPr marL="1162050" lvl="3" indent="-140335">
              <a:lnSpc>
                <a:spcPts val="1730"/>
              </a:lnSpc>
              <a:buChar char="-"/>
              <a:tabLst>
                <a:tab pos="1162050" algn="l"/>
              </a:tabLst>
            </a:pPr>
            <a:r>
              <a:rPr lang="en-US" sz="2400" spc="65" dirty="0" smtClean="0">
                <a:cs typeface="Times New Roman"/>
              </a:rPr>
              <a:t>Multipoint</a:t>
            </a:r>
            <a:r>
              <a:rPr lang="en-US" sz="2400" spc="-15" dirty="0" smtClean="0">
                <a:cs typeface="Times New Roman"/>
              </a:rPr>
              <a:t> </a:t>
            </a:r>
            <a:r>
              <a:rPr lang="en-US" sz="2400" spc="50" dirty="0" smtClean="0">
                <a:cs typeface="Times New Roman"/>
              </a:rPr>
              <a:t>link</a:t>
            </a:r>
            <a:r>
              <a:rPr lang="en-US" sz="2400" spc="-10" dirty="0" smtClean="0">
                <a:cs typeface="Times New Roman"/>
              </a:rPr>
              <a:t> </a:t>
            </a:r>
            <a:r>
              <a:rPr lang="en-US" sz="2400" spc="100" dirty="0" smtClean="0">
                <a:cs typeface="Times New Roman"/>
              </a:rPr>
              <a:t>(the</a:t>
            </a:r>
            <a:r>
              <a:rPr lang="en-US" sz="2400" spc="-55" dirty="0" smtClean="0">
                <a:cs typeface="Times New Roman"/>
              </a:rPr>
              <a:t> </a:t>
            </a:r>
            <a:r>
              <a:rPr lang="en-US" sz="2400" spc="70" dirty="0" smtClean="0">
                <a:cs typeface="Times New Roman"/>
              </a:rPr>
              <a:t>primary</a:t>
            </a:r>
            <a:r>
              <a:rPr lang="en-US" sz="2400" spc="-90" dirty="0" smtClean="0">
                <a:cs typeface="Times New Roman"/>
              </a:rPr>
              <a:t> </a:t>
            </a:r>
            <a:r>
              <a:rPr lang="en-US" sz="2400" spc="80" dirty="0" smtClean="0">
                <a:cs typeface="Times New Roman"/>
              </a:rPr>
              <a:t>station</a:t>
            </a:r>
            <a:r>
              <a:rPr lang="en-US" sz="2400" spc="-5" dirty="0" smtClean="0">
                <a:cs typeface="Times New Roman"/>
              </a:rPr>
              <a:t> </a:t>
            </a:r>
            <a:r>
              <a:rPr lang="en-US" sz="2400" spc="85" dirty="0" smtClean="0">
                <a:cs typeface="Times New Roman"/>
              </a:rPr>
              <a:t>maintain</a:t>
            </a:r>
            <a:r>
              <a:rPr lang="en-US" sz="2400" spc="-50" dirty="0" smtClean="0">
                <a:cs typeface="Times New Roman"/>
              </a:rPr>
              <a:t> </a:t>
            </a:r>
            <a:r>
              <a:rPr lang="en-US" sz="2400" spc="50" dirty="0" smtClean="0">
                <a:cs typeface="Times New Roman"/>
              </a:rPr>
              <a:t>different</a:t>
            </a:r>
            <a:r>
              <a:rPr lang="en-US" sz="2400" spc="-45" dirty="0" smtClean="0">
                <a:cs typeface="Times New Roman"/>
              </a:rPr>
              <a:t> </a:t>
            </a:r>
            <a:r>
              <a:rPr lang="en-US" sz="2400" spc="50" dirty="0" smtClean="0">
                <a:cs typeface="Times New Roman"/>
              </a:rPr>
              <a:t>sessions</a:t>
            </a:r>
            <a:r>
              <a:rPr lang="en-US" sz="2400" spc="-85" dirty="0" smtClean="0">
                <a:cs typeface="Times New Roman"/>
              </a:rPr>
              <a:t> </a:t>
            </a:r>
            <a:r>
              <a:rPr lang="en-US" sz="2400" spc="75" dirty="0" smtClean="0">
                <a:cs typeface="Times New Roman"/>
              </a:rPr>
              <a:t>with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50" dirty="0" smtClean="0">
                <a:cs typeface="Times New Roman"/>
              </a:rPr>
              <a:t>different </a:t>
            </a:r>
            <a:r>
              <a:rPr lang="en-US" sz="2400" spc="60" dirty="0" smtClean="0">
                <a:cs typeface="Times New Roman"/>
              </a:rPr>
              <a:t>secondary</a:t>
            </a:r>
            <a:r>
              <a:rPr lang="en-US" sz="2400" spc="-210" dirty="0" smtClean="0">
                <a:cs typeface="Times New Roman"/>
              </a:rPr>
              <a:t> </a:t>
            </a:r>
            <a:r>
              <a:rPr lang="en-US" sz="2400" spc="75" dirty="0" smtClean="0">
                <a:cs typeface="Times New Roman"/>
              </a:rPr>
              <a:t>stations)</a:t>
            </a:r>
            <a:endParaRPr lang="en-US" sz="2400" dirty="0" smtClean="0">
              <a:cs typeface="Times New Roman"/>
            </a:endParaRPr>
          </a:p>
          <a:p>
            <a:pPr marL="652780" lvl="1" indent="-247650">
              <a:lnSpc>
                <a:spcPts val="2620"/>
              </a:lnSpc>
              <a:buClr>
                <a:srgbClr val="0E6EC5"/>
              </a:buClr>
              <a:buSzPct val="84782"/>
              <a:buFont typeface="Arial"/>
              <a:buChar char=""/>
              <a:tabLst>
                <a:tab pos="653415" algn="l"/>
              </a:tabLst>
            </a:pPr>
            <a:r>
              <a:rPr lang="en-US" sz="2400" spc="75" dirty="0" smtClean="0">
                <a:solidFill>
                  <a:srgbClr val="0000FF"/>
                </a:solidFill>
                <a:cs typeface="Times New Roman"/>
              </a:rPr>
              <a:t>Asynchronous </a:t>
            </a:r>
            <a:r>
              <a:rPr lang="en-US" sz="2400" spc="65" dirty="0" smtClean="0">
                <a:solidFill>
                  <a:srgbClr val="0000FF"/>
                </a:solidFill>
                <a:cs typeface="Times New Roman"/>
              </a:rPr>
              <a:t>Response </a:t>
            </a:r>
            <a:r>
              <a:rPr lang="en-US" sz="2400" spc="80" dirty="0" smtClean="0">
                <a:solidFill>
                  <a:srgbClr val="0000FF"/>
                </a:solidFill>
                <a:cs typeface="Times New Roman"/>
              </a:rPr>
              <a:t>Mode</a:t>
            </a:r>
            <a:r>
              <a:rPr lang="en-US" sz="2400" spc="-409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2400" dirty="0" smtClean="0">
                <a:cs typeface="Times New Roman"/>
              </a:rPr>
              <a:t>(ARM)</a:t>
            </a:r>
          </a:p>
          <a:p>
            <a:pPr marL="862330" lvl="1" indent="-457200">
              <a:lnSpc>
                <a:spcPts val="2620"/>
              </a:lnSpc>
              <a:buClr>
                <a:srgbClr val="0E6EC5"/>
              </a:buClr>
              <a:buSzPct val="84782"/>
              <a:tabLst>
                <a:tab pos="653415" algn="l"/>
              </a:tabLst>
            </a:pPr>
            <a:r>
              <a:rPr lang="en-US" sz="2600" spc="50" dirty="0" smtClean="0">
                <a:cs typeface="Times New Roman"/>
              </a:rPr>
              <a:t>More </a:t>
            </a:r>
            <a:r>
              <a:rPr lang="en-US" sz="2600" spc="95" dirty="0" smtClean="0">
                <a:cs typeface="Times New Roman"/>
              </a:rPr>
              <a:t>independent</a:t>
            </a:r>
            <a:r>
              <a:rPr lang="en-US" sz="2600" spc="-325" dirty="0" smtClean="0">
                <a:cs typeface="Times New Roman"/>
              </a:rPr>
              <a:t> </a:t>
            </a:r>
            <a:r>
              <a:rPr lang="en-US" sz="2600" spc="60" dirty="0" smtClean="0">
                <a:cs typeface="Times New Roman"/>
              </a:rPr>
              <a:t>secondary </a:t>
            </a:r>
            <a:r>
              <a:rPr lang="en-US" sz="2600" spc="80" dirty="0" smtClean="0">
                <a:cs typeface="Times New Roman"/>
              </a:rPr>
              <a:t>station</a:t>
            </a:r>
            <a:endParaRPr lang="en-US" sz="2600" dirty="0">
              <a:cs typeface="Times New Roman"/>
            </a:endParaRPr>
          </a:p>
          <a:p>
            <a:pPr marL="862330" lvl="1" indent="-457200">
              <a:lnSpc>
                <a:spcPts val="2620"/>
              </a:lnSpc>
              <a:buClr>
                <a:srgbClr val="0E6EC5"/>
              </a:buClr>
              <a:buSzPct val="84782"/>
              <a:tabLst>
                <a:tab pos="653415" algn="l"/>
              </a:tabLst>
            </a:pPr>
            <a:r>
              <a:rPr lang="en-US" sz="2600" spc="55" dirty="0" smtClean="0">
                <a:cs typeface="Times New Roman"/>
              </a:rPr>
              <a:t>Can</a:t>
            </a:r>
            <a:r>
              <a:rPr lang="en-US" sz="2600" spc="-65" dirty="0" smtClean="0">
                <a:cs typeface="Times New Roman"/>
              </a:rPr>
              <a:t> </a:t>
            </a:r>
            <a:r>
              <a:rPr lang="en-US" sz="2600" spc="90" dirty="0" smtClean="0">
                <a:cs typeface="Times New Roman"/>
              </a:rPr>
              <a:t>send</a:t>
            </a:r>
            <a:r>
              <a:rPr lang="en-US" sz="2600" spc="-40" dirty="0" smtClean="0">
                <a:cs typeface="Times New Roman"/>
              </a:rPr>
              <a:t> </a:t>
            </a:r>
            <a:r>
              <a:rPr lang="en-US" sz="2600" spc="90" dirty="0" smtClean="0">
                <a:cs typeface="Times New Roman"/>
              </a:rPr>
              <a:t>data</a:t>
            </a:r>
            <a:r>
              <a:rPr lang="en-US" sz="2600" spc="-90" dirty="0" smtClean="0">
                <a:cs typeface="Times New Roman"/>
              </a:rPr>
              <a:t> </a:t>
            </a:r>
            <a:r>
              <a:rPr lang="en-US" sz="2600" spc="80" dirty="0" smtClean="0">
                <a:cs typeface="Times New Roman"/>
              </a:rPr>
              <a:t>or</a:t>
            </a:r>
            <a:r>
              <a:rPr lang="en-US" sz="2600" spc="-105" dirty="0" smtClean="0">
                <a:cs typeface="Times New Roman"/>
              </a:rPr>
              <a:t> </a:t>
            </a:r>
            <a:r>
              <a:rPr lang="en-US" sz="2600" spc="70" dirty="0" smtClean="0">
                <a:cs typeface="Times New Roman"/>
              </a:rPr>
              <a:t>control</a:t>
            </a:r>
            <a:r>
              <a:rPr lang="en-US" sz="2600" spc="5" dirty="0" smtClean="0">
                <a:cs typeface="Times New Roman"/>
              </a:rPr>
              <a:t> </a:t>
            </a:r>
            <a:r>
              <a:rPr lang="en-US" sz="2600" spc="70" dirty="0" smtClean="0">
                <a:cs typeface="Times New Roman"/>
              </a:rPr>
              <a:t>information</a:t>
            </a:r>
            <a:r>
              <a:rPr lang="en-US" sz="2600" spc="-45" dirty="0" smtClean="0">
                <a:cs typeface="Times New Roman"/>
              </a:rPr>
              <a:t> </a:t>
            </a:r>
            <a:r>
              <a:rPr lang="en-US" sz="2600" spc="85" dirty="0" smtClean="0">
                <a:cs typeface="Times New Roman"/>
              </a:rPr>
              <a:t>without</a:t>
            </a:r>
            <a:r>
              <a:rPr lang="en-US" sz="2600" spc="-75" dirty="0" smtClean="0">
                <a:cs typeface="Times New Roman"/>
              </a:rPr>
              <a:t> </a:t>
            </a:r>
            <a:r>
              <a:rPr lang="en-US" sz="2600" spc="35" dirty="0" smtClean="0">
                <a:cs typeface="Times New Roman"/>
              </a:rPr>
              <a:t>explicit</a:t>
            </a:r>
            <a:r>
              <a:rPr lang="en-US" sz="2600" spc="-60" dirty="0" smtClean="0">
                <a:cs typeface="Times New Roman"/>
              </a:rPr>
              <a:t> </a:t>
            </a:r>
            <a:r>
              <a:rPr lang="en-US" sz="2600" spc="65" dirty="0" smtClean="0">
                <a:cs typeface="Times New Roman"/>
              </a:rPr>
              <a:t>permission</a:t>
            </a:r>
            <a:r>
              <a:rPr lang="en-US" sz="2600" spc="-25" dirty="0" smtClean="0">
                <a:cs typeface="Times New Roman"/>
              </a:rPr>
              <a:t> </a:t>
            </a:r>
            <a:r>
              <a:rPr lang="en-US" sz="2600" spc="90" dirty="0" smtClean="0">
                <a:cs typeface="Times New Roman"/>
              </a:rPr>
              <a:t>to</a:t>
            </a:r>
            <a:r>
              <a:rPr lang="en-US" sz="2600" spc="370" dirty="0" smtClean="0">
                <a:cs typeface="Times New Roman"/>
              </a:rPr>
              <a:t> </a:t>
            </a:r>
            <a:r>
              <a:rPr lang="en-US" sz="2600" spc="90" dirty="0" smtClean="0">
                <a:cs typeface="Times New Roman"/>
              </a:rPr>
              <a:t>do  </a:t>
            </a:r>
            <a:r>
              <a:rPr lang="en-US" sz="2600" spc="50" dirty="0" smtClean="0">
                <a:cs typeface="Times New Roman"/>
              </a:rPr>
              <a:t>so</a:t>
            </a:r>
            <a:r>
              <a:rPr lang="en-US" sz="2600" spc="-65" dirty="0" smtClean="0">
                <a:cs typeface="Times New Roman"/>
              </a:rPr>
              <a:t> </a:t>
            </a:r>
            <a:r>
              <a:rPr lang="en-US" sz="2600" spc="85" dirty="0" smtClean="0">
                <a:cs typeface="Times New Roman"/>
              </a:rPr>
              <a:t>(note</a:t>
            </a:r>
            <a:r>
              <a:rPr lang="en-US" sz="2600" spc="-45" dirty="0" smtClean="0">
                <a:cs typeface="Times New Roman"/>
              </a:rPr>
              <a:t> </a:t>
            </a:r>
            <a:r>
              <a:rPr lang="en-US" sz="2600" spc="114" dirty="0" smtClean="0">
                <a:cs typeface="Times New Roman"/>
              </a:rPr>
              <a:t>that</a:t>
            </a:r>
            <a:r>
              <a:rPr lang="en-US" sz="2600" spc="-50" dirty="0" smtClean="0">
                <a:cs typeface="Times New Roman"/>
              </a:rPr>
              <a:t> </a:t>
            </a:r>
            <a:r>
              <a:rPr lang="en-US" sz="2600" spc="70" dirty="0" smtClean="0">
                <a:cs typeface="Times New Roman"/>
              </a:rPr>
              <a:t>it</a:t>
            </a:r>
            <a:r>
              <a:rPr lang="en-US" sz="2600" spc="-40" dirty="0" smtClean="0">
                <a:cs typeface="Times New Roman"/>
              </a:rPr>
              <a:t> </a:t>
            </a:r>
            <a:r>
              <a:rPr lang="en-US" sz="2600" spc="15" dirty="0" smtClean="0">
                <a:cs typeface="Times New Roman"/>
              </a:rPr>
              <a:t>is</a:t>
            </a:r>
            <a:r>
              <a:rPr lang="en-US" sz="2600" spc="-70" dirty="0" smtClean="0">
                <a:cs typeface="Times New Roman"/>
              </a:rPr>
              <a:t> </a:t>
            </a:r>
            <a:r>
              <a:rPr lang="en-US" sz="2600" spc="35" dirty="0" smtClean="0">
                <a:cs typeface="Times New Roman"/>
              </a:rPr>
              <a:t>still</a:t>
            </a:r>
            <a:r>
              <a:rPr lang="en-US" sz="2600" spc="-60" dirty="0" smtClean="0">
                <a:cs typeface="Times New Roman"/>
              </a:rPr>
              <a:t> </a:t>
            </a:r>
            <a:r>
              <a:rPr lang="en-US" sz="2600" spc="75" dirty="0" smtClean="0">
                <a:cs typeface="Times New Roman"/>
              </a:rPr>
              <a:t>can</a:t>
            </a:r>
            <a:r>
              <a:rPr lang="en-US" sz="2600" spc="-35" dirty="0" smtClean="0">
                <a:cs typeface="Times New Roman"/>
              </a:rPr>
              <a:t> </a:t>
            </a:r>
            <a:r>
              <a:rPr lang="en-US" sz="2600" spc="110" dirty="0" smtClean="0">
                <a:cs typeface="Times New Roman"/>
              </a:rPr>
              <a:t>not</a:t>
            </a:r>
            <a:r>
              <a:rPr lang="en-US" sz="2600" spc="-65" dirty="0" smtClean="0">
                <a:cs typeface="Times New Roman"/>
              </a:rPr>
              <a:t> </a:t>
            </a:r>
            <a:r>
              <a:rPr lang="en-US" sz="2600" spc="90" dirty="0" smtClean="0">
                <a:cs typeface="Times New Roman"/>
              </a:rPr>
              <a:t>send</a:t>
            </a:r>
            <a:r>
              <a:rPr lang="en-US" sz="2600" spc="-45" dirty="0" smtClean="0">
                <a:cs typeface="Times New Roman"/>
              </a:rPr>
              <a:t> </a:t>
            </a:r>
            <a:r>
              <a:rPr lang="en-US" sz="2600" spc="85" dirty="0" smtClean="0">
                <a:cs typeface="Times New Roman"/>
              </a:rPr>
              <a:t>commands)</a:t>
            </a:r>
            <a:endParaRPr lang="en-US" sz="2600" dirty="0" smtClean="0">
              <a:cs typeface="Times New Roman"/>
            </a:endParaRPr>
          </a:p>
          <a:p>
            <a:pPr marL="652780" lvl="1" indent="-247650">
              <a:lnSpc>
                <a:spcPts val="248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lang="en-US" sz="2400" spc="75" dirty="0" smtClean="0">
                <a:solidFill>
                  <a:srgbClr val="0000FF"/>
                </a:solidFill>
                <a:cs typeface="Times New Roman"/>
              </a:rPr>
              <a:t>Asynchronous </a:t>
            </a:r>
            <a:r>
              <a:rPr lang="en-US" sz="2400" spc="50" dirty="0" smtClean="0">
                <a:solidFill>
                  <a:srgbClr val="0000FF"/>
                </a:solidFill>
                <a:cs typeface="Times New Roman"/>
              </a:rPr>
              <a:t>Balanced </a:t>
            </a:r>
            <a:r>
              <a:rPr lang="en-US" sz="2400" spc="80" dirty="0" smtClean="0">
                <a:solidFill>
                  <a:srgbClr val="0000FF"/>
                </a:solidFill>
                <a:cs typeface="Times New Roman"/>
              </a:rPr>
              <a:t>Mode</a:t>
            </a:r>
            <a:r>
              <a:rPr lang="en-US" sz="2400" spc="-195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n-US" sz="2400" spc="-15" dirty="0" smtClean="0">
                <a:cs typeface="Times New Roman"/>
              </a:rPr>
              <a:t>(ABM)</a:t>
            </a:r>
            <a:endParaRPr lang="en-US" sz="2400" dirty="0" smtClean="0">
              <a:cs typeface="Times New Roman"/>
            </a:endParaRPr>
          </a:p>
          <a:p>
            <a:pPr marL="927100" marR="655320" lvl="2" indent="-247015">
              <a:lnSpc>
                <a:spcPct val="70000"/>
              </a:lnSpc>
              <a:spcBef>
                <a:spcPts val="550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pc="25" dirty="0" smtClean="0">
                <a:cs typeface="Times New Roman"/>
              </a:rPr>
              <a:t>Mainly</a:t>
            </a:r>
            <a:r>
              <a:rPr lang="en-US" spc="-90" dirty="0" smtClean="0">
                <a:cs typeface="Times New Roman"/>
              </a:rPr>
              <a:t> </a:t>
            </a:r>
            <a:r>
              <a:rPr lang="en-US" spc="80" dirty="0" smtClean="0">
                <a:cs typeface="Times New Roman"/>
              </a:rPr>
              <a:t>used</a:t>
            </a:r>
            <a:r>
              <a:rPr lang="en-US" spc="5" dirty="0" smtClean="0">
                <a:cs typeface="Times New Roman"/>
              </a:rPr>
              <a:t> </a:t>
            </a:r>
            <a:r>
              <a:rPr lang="en-US" spc="75" dirty="0" smtClean="0">
                <a:cs typeface="Times New Roman"/>
              </a:rPr>
              <a:t>in</a:t>
            </a:r>
            <a:r>
              <a:rPr lang="en-US" spc="-45" dirty="0" smtClean="0">
                <a:cs typeface="Times New Roman"/>
              </a:rPr>
              <a:t> </a:t>
            </a:r>
            <a:r>
              <a:rPr lang="en-US" spc="85" dirty="0" smtClean="0">
                <a:cs typeface="Times New Roman"/>
              </a:rPr>
              <a:t>point-to-point</a:t>
            </a:r>
            <a:r>
              <a:rPr lang="en-US" dirty="0" smtClean="0">
                <a:cs typeface="Times New Roman"/>
              </a:rPr>
              <a:t> </a:t>
            </a:r>
            <a:r>
              <a:rPr lang="en-US" spc="35" dirty="0" smtClean="0">
                <a:cs typeface="Times New Roman"/>
              </a:rPr>
              <a:t>links,</a:t>
            </a:r>
            <a:r>
              <a:rPr lang="en-US" spc="5" dirty="0" smtClean="0">
                <a:cs typeface="Times New Roman"/>
              </a:rPr>
              <a:t> </a:t>
            </a:r>
            <a:r>
              <a:rPr lang="en-US" spc="30" dirty="0" smtClean="0">
                <a:cs typeface="Times New Roman"/>
              </a:rPr>
              <a:t>for</a:t>
            </a:r>
            <a:r>
              <a:rPr lang="en-US" spc="-95" dirty="0" smtClean="0">
                <a:cs typeface="Times New Roman"/>
              </a:rPr>
              <a:t> </a:t>
            </a:r>
            <a:r>
              <a:rPr lang="en-US" spc="80" dirty="0" smtClean="0">
                <a:cs typeface="Times New Roman"/>
              </a:rPr>
              <a:t>communication</a:t>
            </a:r>
            <a:r>
              <a:rPr lang="en-US" spc="10" dirty="0" smtClean="0">
                <a:cs typeface="Times New Roman"/>
              </a:rPr>
              <a:t> </a:t>
            </a:r>
            <a:r>
              <a:rPr lang="en-US" spc="75" dirty="0" smtClean="0">
                <a:cs typeface="Times New Roman"/>
              </a:rPr>
              <a:t>between  </a:t>
            </a:r>
            <a:r>
              <a:rPr lang="en-US" spc="80" dirty="0" smtClean="0">
                <a:cs typeface="Times New Roman"/>
              </a:rPr>
              <a:t>combined</a:t>
            </a:r>
            <a:r>
              <a:rPr lang="en-US" spc="-50" dirty="0" smtClean="0">
                <a:cs typeface="Times New Roman"/>
              </a:rPr>
              <a:t> </a:t>
            </a:r>
            <a:r>
              <a:rPr lang="en-US" spc="75" dirty="0" smtClean="0">
                <a:cs typeface="Times New Roman"/>
              </a:rPr>
              <a:t>stations</a:t>
            </a:r>
            <a:endParaRPr lang="en-US" dirty="0" smtClean="0">
              <a:cs typeface="Times New Roman"/>
            </a:endParaRPr>
          </a:p>
          <a:p>
            <a:pPr marL="927100" lvl="2" indent="-247650">
              <a:lnSpc>
                <a:spcPts val="1945"/>
              </a:lnSpc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lang="en-US" spc="60" dirty="0" smtClean="0">
                <a:cs typeface="Times New Roman"/>
              </a:rPr>
              <a:t>Either</a:t>
            </a:r>
            <a:r>
              <a:rPr lang="en-US" spc="-105" dirty="0" smtClean="0">
                <a:cs typeface="Times New Roman"/>
              </a:rPr>
              <a:t> </a:t>
            </a:r>
            <a:r>
              <a:rPr lang="en-US" spc="75" dirty="0" smtClean="0">
                <a:cs typeface="Times New Roman"/>
              </a:rPr>
              <a:t>stations</a:t>
            </a:r>
            <a:r>
              <a:rPr lang="en-US" spc="-65" dirty="0" smtClean="0">
                <a:cs typeface="Times New Roman"/>
              </a:rPr>
              <a:t> </a:t>
            </a:r>
            <a:r>
              <a:rPr lang="en-US" spc="75" dirty="0" smtClean="0">
                <a:cs typeface="Times New Roman"/>
              </a:rPr>
              <a:t>can</a:t>
            </a:r>
            <a:r>
              <a:rPr lang="en-US" spc="-75" dirty="0" smtClean="0">
                <a:cs typeface="Times New Roman"/>
              </a:rPr>
              <a:t> </a:t>
            </a:r>
            <a:r>
              <a:rPr lang="en-US" spc="90" dirty="0" smtClean="0">
                <a:cs typeface="Times New Roman"/>
              </a:rPr>
              <a:t>send</a:t>
            </a:r>
            <a:r>
              <a:rPr lang="en-US" spc="-40" dirty="0" smtClean="0">
                <a:cs typeface="Times New Roman"/>
              </a:rPr>
              <a:t> </a:t>
            </a:r>
            <a:r>
              <a:rPr lang="en-US" spc="75" dirty="0" smtClean="0">
                <a:cs typeface="Times New Roman"/>
              </a:rPr>
              <a:t>data,</a:t>
            </a:r>
            <a:r>
              <a:rPr lang="en-US" spc="-40" dirty="0" smtClean="0">
                <a:cs typeface="Times New Roman"/>
              </a:rPr>
              <a:t> </a:t>
            </a:r>
            <a:r>
              <a:rPr lang="en-US" spc="70" dirty="0" smtClean="0">
                <a:cs typeface="Times New Roman"/>
              </a:rPr>
              <a:t>control</a:t>
            </a:r>
            <a:r>
              <a:rPr lang="en-US" spc="-10" dirty="0" smtClean="0">
                <a:cs typeface="Times New Roman"/>
              </a:rPr>
              <a:t> </a:t>
            </a:r>
            <a:r>
              <a:rPr lang="en-US" spc="70" dirty="0" smtClean="0">
                <a:cs typeface="Times New Roman"/>
              </a:rPr>
              <a:t>information</a:t>
            </a:r>
            <a:r>
              <a:rPr lang="en-US" spc="-35" dirty="0" smtClean="0">
                <a:cs typeface="Times New Roman"/>
              </a:rPr>
              <a:t> </a:t>
            </a:r>
            <a:r>
              <a:rPr lang="en-US" spc="110" dirty="0" smtClean="0">
                <a:cs typeface="Times New Roman"/>
              </a:rPr>
              <a:t>and</a:t>
            </a:r>
            <a:r>
              <a:rPr lang="en-US" spc="-30" dirty="0" smtClean="0">
                <a:cs typeface="Times New Roman"/>
              </a:rPr>
              <a:t> </a:t>
            </a:r>
            <a:r>
              <a:rPr lang="en-US" spc="90" dirty="0" smtClean="0">
                <a:cs typeface="Times New Roman"/>
              </a:rPr>
              <a:t>commands</a:t>
            </a:r>
            <a:endParaRPr lang="en-US" dirty="0" smtClean="0"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5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5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8839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03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HDLC FRAME &amp; CONTROL FIELD FORMAT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804"/>
            <a:ext cx="7848599" cy="500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98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HDLC  THREE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96000"/>
          </a:xfrm>
        </p:spPr>
        <p:txBody>
          <a:bodyPr>
            <a:normAutofit/>
          </a:bodyPr>
          <a:lstStyle/>
          <a:p>
            <a:pPr marL="381000" marR="451484" indent="-381000">
              <a:lnSpc>
                <a:spcPct val="110600"/>
              </a:lnSpc>
              <a:spcBef>
                <a:spcPts val="235"/>
              </a:spcBef>
              <a:buClr>
                <a:srgbClr val="FD8537"/>
              </a:buClr>
              <a:buSzPct val="63636"/>
              <a:buFont typeface="Wingdings"/>
              <a:buChar char=""/>
              <a:tabLst>
                <a:tab pos="381000" algn="l"/>
                <a:tab pos="381635" algn="l"/>
              </a:tabLst>
            </a:pPr>
            <a:r>
              <a:rPr lang="en-US" sz="2800" spc="-10" dirty="0" smtClean="0">
                <a:cs typeface="Times New Roman"/>
              </a:rPr>
              <a:t>Unnumbered </a:t>
            </a:r>
            <a:r>
              <a:rPr lang="en-US" sz="2800" dirty="0" smtClean="0">
                <a:cs typeface="Times New Roman"/>
              </a:rPr>
              <a:t>frames </a:t>
            </a:r>
            <a:r>
              <a:rPr lang="en-US" sz="2800" spc="-5" dirty="0" smtClean="0">
                <a:cs typeface="Times New Roman"/>
              </a:rPr>
              <a:t>(U-frames) </a:t>
            </a:r>
            <a:r>
              <a:rPr lang="en-US" sz="2800" spc="5" dirty="0" smtClean="0">
                <a:cs typeface="Times New Roman"/>
              </a:rPr>
              <a:t>:-  </a:t>
            </a:r>
            <a:r>
              <a:rPr lang="en-US" sz="2800" dirty="0" smtClean="0">
                <a:cs typeface="Times New Roman"/>
              </a:rPr>
              <a:t>These frames </a:t>
            </a:r>
            <a:r>
              <a:rPr lang="en-US" sz="2800" spc="-15" dirty="0" smtClean="0">
                <a:cs typeface="Times New Roman"/>
              </a:rPr>
              <a:t>are </a:t>
            </a:r>
            <a:r>
              <a:rPr lang="en-US" sz="2800" spc="-5" dirty="0" smtClean="0">
                <a:cs typeface="Times New Roman"/>
              </a:rPr>
              <a:t>used in link </a:t>
            </a:r>
            <a:r>
              <a:rPr lang="en-US" sz="2800" spc="-10" dirty="0" smtClean="0">
                <a:cs typeface="Times New Roman"/>
              </a:rPr>
              <a:t>set-up </a:t>
            </a:r>
            <a:r>
              <a:rPr lang="en-US" sz="2800" spc="-5" dirty="0" smtClean="0">
                <a:cs typeface="Times New Roman"/>
              </a:rPr>
              <a:t>and  </a:t>
            </a:r>
            <a:r>
              <a:rPr lang="en-US" sz="2800" dirty="0" smtClean="0">
                <a:cs typeface="Times New Roman"/>
              </a:rPr>
              <a:t>disconnection.</a:t>
            </a:r>
          </a:p>
          <a:p>
            <a:pPr marL="381000" indent="-368935">
              <a:lnSpc>
                <a:spcPct val="100000"/>
              </a:lnSpc>
              <a:spcBef>
                <a:spcPts val="204"/>
              </a:spcBef>
              <a:buClr>
                <a:srgbClr val="FD8537"/>
              </a:buClr>
              <a:buSzPct val="63636"/>
              <a:buFont typeface="Wingdings"/>
              <a:buChar char=""/>
              <a:tabLst>
                <a:tab pos="381000" algn="l"/>
                <a:tab pos="381635" algn="l"/>
              </a:tabLst>
            </a:pPr>
            <a:r>
              <a:rPr lang="en-US" sz="2800" dirty="0" smtClean="0">
                <a:cs typeface="Times New Roman"/>
              </a:rPr>
              <a:t>Information frames </a:t>
            </a:r>
            <a:r>
              <a:rPr lang="en-US" sz="2800" spc="-5" dirty="0" smtClean="0">
                <a:cs typeface="Times New Roman"/>
              </a:rPr>
              <a:t>(I-frames)</a:t>
            </a:r>
            <a:r>
              <a:rPr lang="en-US" sz="2800" spc="-25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:-</a:t>
            </a:r>
          </a:p>
          <a:p>
            <a:pPr marL="431800">
              <a:lnSpc>
                <a:spcPct val="100000"/>
              </a:lnSpc>
              <a:spcBef>
                <a:spcPts val="505"/>
              </a:spcBef>
            </a:pPr>
            <a:r>
              <a:rPr lang="en-US" sz="2800" dirty="0" smtClean="0">
                <a:cs typeface="Times New Roman"/>
              </a:rPr>
              <a:t>These frames carry </a:t>
            </a:r>
            <a:r>
              <a:rPr lang="en-US" sz="2800" spc="-5" dirty="0" smtClean="0">
                <a:cs typeface="Times New Roman"/>
              </a:rPr>
              <a:t>the </a:t>
            </a:r>
            <a:r>
              <a:rPr lang="en-US" sz="2800" dirty="0" smtClean="0">
                <a:cs typeface="Times New Roman"/>
              </a:rPr>
              <a:t>actual</a:t>
            </a:r>
            <a:r>
              <a:rPr lang="en-US" sz="2800" spc="-5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information.</a:t>
            </a:r>
          </a:p>
          <a:p>
            <a:pPr marL="381000" indent="-368935">
              <a:lnSpc>
                <a:spcPct val="100000"/>
              </a:lnSpc>
              <a:spcBef>
                <a:spcPts val="265"/>
              </a:spcBef>
              <a:buClr>
                <a:srgbClr val="FD8537"/>
              </a:buClr>
              <a:buSzPct val="63636"/>
              <a:buFont typeface="Wingdings"/>
              <a:buChar char=""/>
              <a:tabLst>
                <a:tab pos="381000" algn="l"/>
                <a:tab pos="381635" algn="l"/>
              </a:tabLst>
            </a:pPr>
            <a:r>
              <a:rPr lang="en-US" sz="2800" dirty="0" smtClean="0">
                <a:cs typeface="Times New Roman"/>
              </a:rPr>
              <a:t>Supervisory frames </a:t>
            </a:r>
            <a:r>
              <a:rPr lang="en-US" sz="2800" spc="-5" dirty="0" smtClean="0">
                <a:cs typeface="Times New Roman"/>
              </a:rPr>
              <a:t>(S-frames)</a:t>
            </a:r>
            <a:r>
              <a:rPr lang="en-US" sz="2800" spc="-20" dirty="0" smtClean="0">
                <a:cs typeface="Times New Roman"/>
              </a:rPr>
              <a:t> </a:t>
            </a:r>
            <a:r>
              <a:rPr lang="en-US" sz="2800" spc="5" dirty="0" smtClean="0">
                <a:cs typeface="Times New Roman"/>
              </a:rPr>
              <a:t>:-</a:t>
            </a:r>
            <a:endParaRPr lang="en-US" sz="2800" dirty="0" smtClean="0">
              <a:cs typeface="Times New Roman"/>
            </a:endParaRPr>
          </a:p>
          <a:p>
            <a:pPr marL="393700" marR="5080" indent="38100">
              <a:lnSpc>
                <a:spcPct val="108400"/>
              </a:lnSpc>
              <a:spcBef>
                <a:spcPts val="200"/>
              </a:spcBef>
            </a:pPr>
            <a:r>
              <a:rPr lang="en-US" sz="2800" spc="-5" dirty="0" smtClean="0">
                <a:cs typeface="Times New Roman"/>
              </a:rPr>
              <a:t>S-frames </a:t>
            </a:r>
            <a:r>
              <a:rPr lang="en-US" sz="2800" spc="-20" dirty="0" smtClean="0">
                <a:cs typeface="Times New Roman"/>
              </a:rPr>
              <a:t>are </a:t>
            </a:r>
            <a:r>
              <a:rPr lang="en-US" sz="2800" dirty="0" smtClean="0">
                <a:cs typeface="Times New Roman"/>
              </a:rPr>
              <a:t>used </a:t>
            </a:r>
            <a:r>
              <a:rPr lang="en-US" sz="2800" spc="-5" dirty="0" smtClean="0">
                <a:cs typeface="Times New Roman"/>
              </a:rPr>
              <a:t>only </a:t>
            </a:r>
            <a:r>
              <a:rPr lang="en-US" sz="2800" dirty="0" smtClean="0">
                <a:cs typeface="Times New Roman"/>
              </a:rPr>
              <a:t>to </a:t>
            </a:r>
            <a:r>
              <a:rPr lang="en-US" sz="2800" spc="-5" dirty="0" smtClean="0">
                <a:cs typeface="Times New Roman"/>
              </a:rPr>
              <a:t>transport </a:t>
            </a:r>
            <a:r>
              <a:rPr lang="en-US" sz="2800" spc="-10" dirty="0" smtClean="0">
                <a:cs typeface="Times New Roman"/>
              </a:rPr>
              <a:t>control  </a:t>
            </a:r>
            <a:r>
              <a:rPr lang="en-US" sz="2800" spc="-5" dirty="0" smtClean="0">
                <a:cs typeface="Times New Roman"/>
              </a:rPr>
              <a:t>information</a:t>
            </a:r>
          </a:p>
          <a:p>
            <a:pPr marL="3632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lang="en-US" sz="2000" dirty="0" smtClean="0">
                <a:cs typeface="Times New Roman"/>
              </a:rPr>
              <a:t>Flag: </a:t>
            </a:r>
            <a:r>
              <a:rPr lang="en-US" sz="2000" spc="-204" dirty="0" smtClean="0">
                <a:cs typeface="Times New Roman"/>
              </a:rPr>
              <a:t>01111110- </a:t>
            </a:r>
            <a:r>
              <a:rPr lang="en-US" sz="2000" spc="60" dirty="0" smtClean="0">
                <a:cs typeface="Times New Roman"/>
              </a:rPr>
              <a:t>indicates </a:t>
            </a:r>
            <a:r>
              <a:rPr lang="en-US" sz="2000" spc="90" dirty="0" smtClean="0">
                <a:cs typeface="Times New Roman"/>
              </a:rPr>
              <a:t>start </a:t>
            </a:r>
            <a:r>
              <a:rPr lang="en-US" sz="2000" spc="110" dirty="0" smtClean="0">
                <a:cs typeface="Times New Roman"/>
              </a:rPr>
              <a:t>and </a:t>
            </a:r>
            <a:r>
              <a:rPr lang="en-US" sz="2000" spc="80" dirty="0" smtClean="0">
                <a:cs typeface="Times New Roman"/>
              </a:rPr>
              <a:t>ending</a:t>
            </a:r>
            <a:r>
              <a:rPr lang="en-US" sz="2000" spc="-280" dirty="0" smtClean="0">
                <a:cs typeface="Times New Roman"/>
              </a:rPr>
              <a:t> </a:t>
            </a:r>
            <a:r>
              <a:rPr lang="en-US" sz="2000" spc="15" dirty="0" smtClean="0">
                <a:cs typeface="Times New Roman"/>
              </a:rPr>
              <a:t>of </a:t>
            </a:r>
            <a:r>
              <a:rPr lang="en-US" sz="2000" spc="55" dirty="0" smtClean="0">
                <a:cs typeface="Times New Roman"/>
              </a:rPr>
              <a:t>frames</a:t>
            </a:r>
            <a:endParaRPr lang="en-US" sz="2000" dirty="0" smtClean="0">
              <a:cs typeface="Times New Roman"/>
            </a:endParaRPr>
          </a:p>
          <a:p>
            <a:pPr marL="363220" indent="-274320">
              <a:lnSpc>
                <a:spcPct val="100000"/>
              </a:lnSpc>
              <a:buClr>
                <a:srgbClr val="0AD0D9"/>
              </a:buClr>
              <a:buSzPct val="9444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lang="en-US" sz="2000" spc="-60" dirty="0" smtClean="0">
                <a:cs typeface="Times New Roman"/>
              </a:rPr>
              <a:t>FCS: </a:t>
            </a:r>
            <a:r>
              <a:rPr lang="en-US" sz="2000" dirty="0" smtClean="0">
                <a:cs typeface="Times New Roman"/>
              </a:rPr>
              <a:t>16-bit </a:t>
            </a:r>
            <a:r>
              <a:rPr lang="en-US" sz="2000" spc="-60" dirty="0" smtClean="0">
                <a:cs typeface="Times New Roman"/>
              </a:rPr>
              <a:t>CRC </a:t>
            </a:r>
            <a:r>
              <a:rPr lang="en-US" sz="2000" spc="60" dirty="0" smtClean="0">
                <a:cs typeface="Times New Roman"/>
              </a:rPr>
              <a:t>using </a:t>
            </a:r>
            <a:r>
              <a:rPr lang="en-US" sz="2000" spc="65" dirty="0" smtClean="0">
                <a:cs typeface="Times New Roman"/>
              </a:rPr>
              <a:t>generating</a:t>
            </a:r>
            <a:r>
              <a:rPr lang="en-US" sz="2000" spc="-114" dirty="0" smtClean="0">
                <a:cs typeface="Times New Roman"/>
              </a:rPr>
              <a:t> </a:t>
            </a:r>
            <a:r>
              <a:rPr lang="en-US" sz="2000" spc="55" dirty="0" smtClean="0">
                <a:cs typeface="Times New Roman"/>
              </a:rPr>
              <a:t>polynomial</a:t>
            </a:r>
            <a:endParaRPr lang="en-US" sz="2000" dirty="0" smtClean="0">
              <a:cs typeface="Times New Roman"/>
            </a:endParaRPr>
          </a:p>
          <a:p>
            <a:pPr marL="2385695">
              <a:lnSpc>
                <a:spcPts val="1914"/>
              </a:lnSpc>
              <a:spcBef>
                <a:spcPts val="10"/>
              </a:spcBef>
            </a:pPr>
            <a:r>
              <a:rPr lang="en-US" sz="2000" b="1" i="1" spc="55" dirty="0" smtClean="0">
                <a:cs typeface="Times New Roman"/>
              </a:rPr>
              <a:t>G</a:t>
            </a:r>
            <a:r>
              <a:rPr lang="en-US" sz="2000" b="1" spc="55" dirty="0" smtClean="0">
                <a:cs typeface="Arial"/>
              </a:rPr>
              <a:t>(</a:t>
            </a:r>
            <a:r>
              <a:rPr lang="en-US" sz="2000" b="1" i="1" spc="55" dirty="0" smtClean="0">
                <a:cs typeface="Times New Roman"/>
              </a:rPr>
              <a:t>x</a:t>
            </a:r>
            <a:r>
              <a:rPr lang="en-US" sz="2000" b="1" spc="55" dirty="0" smtClean="0">
                <a:cs typeface="Arial"/>
              </a:rPr>
              <a:t>) </a:t>
            </a:r>
            <a:r>
              <a:rPr lang="en-US" sz="2000" b="1" spc="-55" dirty="0" smtClean="0">
                <a:cs typeface="Arial"/>
              </a:rPr>
              <a:t>= </a:t>
            </a:r>
            <a:r>
              <a:rPr lang="en-US" sz="2000" b="1" i="1" spc="-45" dirty="0" smtClean="0">
                <a:cs typeface="Times New Roman"/>
              </a:rPr>
              <a:t>x</a:t>
            </a:r>
            <a:r>
              <a:rPr lang="en-US" sz="2000" b="1" spc="-67" baseline="26455" dirty="0" smtClean="0">
                <a:cs typeface="Arial"/>
              </a:rPr>
              <a:t>16 </a:t>
            </a:r>
            <a:r>
              <a:rPr lang="en-US" sz="2000" b="1" spc="-55" dirty="0" smtClean="0">
                <a:cs typeface="Arial"/>
              </a:rPr>
              <a:t>+ </a:t>
            </a:r>
            <a:r>
              <a:rPr lang="en-US" sz="2000" b="1" i="1" spc="-65" dirty="0" smtClean="0">
                <a:cs typeface="Times New Roman"/>
              </a:rPr>
              <a:t>x</a:t>
            </a:r>
            <a:r>
              <a:rPr lang="en-US" sz="2000" b="1" spc="-97" baseline="26455" dirty="0" smtClean="0">
                <a:cs typeface="Arial"/>
              </a:rPr>
              <a:t>12 </a:t>
            </a:r>
            <a:r>
              <a:rPr lang="en-US" sz="2000" b="1" spc="-55" dirty="0" smtClean="0">
                <a:cs typeface="Arial"/>
              </a:rPr>
              <a:t>+ </a:t>
            </a:r>
            <a:r>
              <a:rPr lang="en-US" sz="2000" b="1" i="1" spc="-15" dirty="0" smtClean="0">
                <a:cs typeface="Times New Roman"/>
              </a:rPr>
              <a:t>x</a:t>
            </a:r>
            <a:r>
              <a:rPr lang="en-US" sz="2000" b="1" spc="-22" baseline="26455" dirty="0" smtClean="0">
                <a:cs typeface="Arial"/>
              </a:rPr>
              <a:t>5 </a:t>
            </a:r>
            <a:r>
              <a:rPr lang="en-US" sz="2000" b="1" spc="-55" dirty="0" smtClean="0">
                <a:cs typeface="Arial"/>
              </a:rPr>
              <a:t>+</a:t>
            </a:r>
            <a:r>
              <a:rPr lang="en-US" sz="2000" b="1" spc="-260" dirty="0" smtClean="0">
                <a:cs typeface="Arial"/>
              </a:rPr>
              <a:t> </a:t>
            </a:r>
            <a:r>
              <a:rPr lang="en-US" sz="2000" b="1" spc="-310" dirty="0" smtClean="0">
                <a:cs typeface="Arial"/>
              </a:rPr>
              <a:t>1</a:t>
            </a:r>
            <a:endParaRPr lang="en-US" sz="2000" dirty="0" smtClean="0">
              <a:cs typeface="Arial"/>
            </a:endParaRPr>
          </a:p>
          <a:p>
            <a:pPr marL="363220" indent="-274320">
              <a:lnSpc>
                <a:spcPts val="2155"/>
              </a:lnSpc>
              <a:buClr>
                <a:srgbClr val="0AD0D9"/>
              </a:buClr>
              <a:buSzPct val="9444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lang="en-US" sz="2000" spc="45" dirty="0" smtClean="0">
                <a:cs typeface="Times New Roman"/>
              </a:rPr>
              <a:t>Address</a:t>
            </a:r>
            <a:r>
              <a:rPr lang="en-US" sz="2000" spc="-80" dirty="0" smtClean="0">
                <a:cs typeface="Times New Roman"/>
              </a:rPr>
              <a:t> </a:t>
            </a:r>
            <a:r>
              <a:rPr lang="en-US" sz="2000" spc="20" dirty="0" smtClean="0">
                <a:cs typeface="Times New Roman"/>
              </a:rPr>
              <a:t>field:</a:t>
            </a:r>
            <a:endParaRPr lang="en-US" sz="2000" dirty="0" smtClean="0">
              <a:cs typeface="Times New Roman"/>
            </a:endParaRPr>
          </a:p>
          <a:p>
            <a:pPr marL="881380" marR="2017395" lvl="1" indent="-40005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375"/>
              <a:buFont typeface="Arial"/>
              <a:buChar char=""/>
              <a:tabLst>
                <a:tab pos="728980" algn="l"/>
                <a:tab pos="729615" algn="l"/>
              </a:tabLst>
            </a:pPr>
            <a:r>
              <a:rPr lang="en-US" sz="2000" spc="105" dirty="0" smtClean="0">
                <a:cs typeface="Times New Roman"/>
              </a:rPr>
              <a:t>When</a:t>
            </a:r>
            <a:r>
              <a:rPr lang="en-US" sz="2000" spc="-70" dirty="0" smtClean="0">
                <a:cs typeface="Times New Roman"/>
              </a:rPr>
              <a:t> </a:t>
            </a:r>
            <a:r>
              <a:rPr lang="en-US" sz="2000" spc="55" dirty="0" smtClean="0">
                <a:cs typeface="Times New Roman"/>
              </a:rPr>
              <a:t>a</a:t>
            </a:r>
            <a:r>
              <a:rPr lang="en-US" sz="2000" spc="-60" dirty="0" smtClean="0">
                <a:cs typeface="Times New Roman"/>
              </a:rPr>
              <a:t> </a:t>
            </a:r>
            <a:r>
              <a:rPr lang="en-US" sz="2000" spc="55" dirty="0" smtClean="0">
                <a:cs typeface="Times New Roman"/>
              </a:rPr>
              <a:t>primary</a:t>
            </a:r>
            <a:r>
              <a:rPr lang="en-US" sz="2000" spc="-50" dirty="0" smtClean="0">
                <a:cs typeface="Times New Roman"/>
              </a:rPr>
              <a:t> </a:t>
            </a:r>
            <a:r>
              <a:rPr lang="en-US" sz="2000" spc="70" dirty="0" smtClean="0">
                <a:cs typeface="Times New Roman"/>
              </a:rPr>
              <a:t>station</a:t>
            </a:r>
            <a:r>
              <a:rPr lang="en-US" sz="2000" spc="-25" dirty="0" smtClean="0">
                <a:cs typeface="Times New Roman"/>
              </a:rPr>
              <a:t> </a:t>
            </a:r>
            <a:r>
              <a:rPr lang="en-US" sz="2000" spc="10" dirty="0" smtClean="0">
                <a:cs typeface="Times New Roman"/>
              </a:rPr>
              <a:t>is</a:t>
            </a:r>
            <a:r>
              <a:rPr lang="en-US" sz="2000" spc="-60" dirty="0" smtClean="0">
                <a:cs typeface="Times New Roman"/>
              </a:rPr>
              <a:t> </a:t>
            </a:r>
            <a:r>
              <a:rPr lang="en-US" sz="2000" spc="60" dirty="0" smtClean="0">
                <a:cs typeface="Times New Roman"/>
              </a:rPr>
              <a:t>sending</a:t>
            </a:r>
            <a:r>
              <a:rPr lang="en-US" sz="2000" spc="-10" dirty="0" smtClean="0">
                <a:cs typeface="Times New Roman"/>
              </a:rPr>
              <a:t> </a:t>
            </a:r>
            <a:r>
              <a:rPr lang="en-US" sz="2000" spc="55" dirty="0" smtClean="0">
                <a:cs typeface="Times New Roman"/>
              </a:rPr>
              <a:t>a</a:t>
            </a:r>
            <a:r>
              <a:rPr lang="en-US" sz="2000" spc="-45" dirty="0" smtClean="0">
                <a:cs typeface="Times New Roman"/>
              </a:rPr>
              <a:t> </a:t>
            </a:r>
            <a:r>
              <a:rPr lang="en-US" sz="2000" spc="45" dirty="0" smtClean="0">
                <a:cs typeface="Times New Roman"/>
              </a:rPr>
              <a:t>frame,</a:t>
            </a:r>
            <a:r>
              <a:rPr lang="en-US" sz="2000" spc="5" dirty="0" smtClean="0">
                <a:cs typeface="Times New Roman"/>
              </a:rPr>
              <a:t> </a:t>
            </a:r>
            <a:r>
              <a:rPr lang="en-US" sz="2000" spc="95" dirty="0" smtClean="0">
                <a:cs typeface="Times New Roman"/>
              </a:rPr>
              <a:t>the</a:t>
            </a:r>
            <a:r>
              <a:rPr lang="en-US" sz="2000" spc="-85" dirty="0" smtClean="0">
                <a:cs typeface="Times New Roman"/>
              </a:rPr>
              <a:t> </a:t>
            </a:r>
            <a:r>
              <a:rPr lang="en-US" sz="2000" spc="55" dirty="0" smtClean="0">
                <a:cs typeface="Times New Roman"/>
              </a:rPr>
              <a:t>address</a:t>
            </a:r>
            <a:r>
              <a:rPr lang="en-US" sz="2000" spc="-15" dirty="0" smtClean="0">
                <a:cs typeface="Times New Roman"/>
              </a:rPr>
              <a:t> </a:t>
            </a:r>
            <a:r>
              <a:rPr lang="en-US" sz="2000" spc="30" dirty="0" smtClean="0">
                <a:cs typeface="Times New Roman"/>
              </a:rPr>
              <a:t>field  </a:t>
            </a:r>
            <a:r>
              <a:rPr lang="en-US" sz="2000" spc="60" dirty="0" smtClean="0">
                <a:cs typeface="Times New Roman"/>
              </a:rPr>
              <a:t>contains </a:t>
            </a:r>
            <a:r>
              <a:rPr lang="en-US" sz="2000" spc="95" dirty="0" smtClean="0">
                <a:cs typeface="Times New Roman"/>
              </a:rPr>
              <a:t>the</a:t>
            </a:r>
            <a:r>
              <a:rPr lang="en-US" sz="2000" spc="-245" dirty="0" smtClean="0">
                <a:cs typeface="Times New Roman"/>
              </a:rPr>
              <a:t> </a:t>
            </a:r>
            <a:r>
              <a:rPr lang="en-US" sz="2000" spc="25" dirty="0" smtClean="0">
                <a:cs typeface="Times New Roman"/>
              </a:rPr>
              <a:t>receiver </a:t>
            </a:r>
            <a:r>
              <a:rPr lang="en-US" sz="2000" spc="60" dirty="0" smtClean="0">
                <a:cs typeface="Times New Roman"/>
              </a:rPr>
              <a:t>identity</a:t>
            </a:r>
            <a:endParaRPr lang="en-US" sz="2000" dirty="0" smtClean="0">
              <a:cs typeface="Times New Roman"/>
            </a:endParaRPr>
          </a:p>
          <a:p>
            <a:pPr marL="777875" lvl="1" indent="-296545">
              <a:lnSpc>
                <a:spcPct val="100000"/>
              </a:lnSpc>
              <a:buClr>
                <a:srgbClr val="0E6EC5"/>
              </a:buClr>
              <a:buSzPct val="84375"/>
              <a:buFont typeface="Arial"/>
              <a:buChar char=""/>
              <a:tabLst>
                <a:tab pos="777875" algn="l"/>
                <a:tab pos="778510" algn="l"/>
              </a:tabLst>
            </a:pPr>
            <a:r>
              <a:rPr lang="en-US" sz="2000" spc="-15" dirty="0" smtClean="0">
                <a:cs typeface="Times New Roman"/>
              </a:rPr>
              <a:t>If</a:t>
            </a:r>
            <a:r>
              <a:rPr lang="en-US" sz="2000" spc="10" dirty="0" smtClean="0">
                <a:cs typeface="Times New Roman"/>
              </a:rPr>
              <a:t> </a:t>
            </a:r>
            <a:r>
              <a:rPr lang="en-US" sz="2000" spc="55" dirty="0" smtClean="0">
                <a:cs typeface="Times New Roman"/>
              </a:rPr>
              <a:t>a</a:t>
            </a:r>
            <a:r>
              <a:rPr lang="en-US" sz="2000" spc="-75" dirty="0" smtClean="0">
                <a:cs typeface="Times New Roman"/>
              </a:rPr>
              <a:t> </a:t>
            </a:r>
            <a:r>
              <a:rPr lang="en-US" sz="2000" spc="50" dirty="0" smtClean="0">
                <a:cs typeface="Times New Roman"/>
              </a:rPr>
              <a:t>secondary</a:t>
            </a:r>
            <a:r>
              <a:rPr lang="en-US" sz="2000" spc="-40" dirty="0" smtClean="0">
                <a:cs typeface="Times New Roman"/>
              </a:rPr>
              <a:t> </a:t>
            </a:r>
            <a:r>
              <a:rPr lang="en-US" sz="2000" spc="70" dirty="0" smtClean="0">
                <a:cs typeface="Times New Roman"/>
              </a:rPr>
              <a:t>station</a:t>
            </a:r>
            <a:r>
              <a:rPr lang="en-US" sz="2000" spc="-25" dirty="0" smtClean="0">
                <a:cs typeface="Times New Roman"/>
              </a:rPr>
              <a:t> </a:t>
            </a:r>
            <a:r>
              <a:rPr lang="en-US" sz="2000" spc="10" dirty="0" smtClean="0">
                <a:cs typeface="Times New Roman"/>
              </a:rPr>
              <a:t>is</a:t>
            </a:r>
            <a:r>
              <a:rPr lang="en-US" sz="2000" spc="-70" dirty="0" smtClean="0">
                <a:cs typeface="Times New Roman"/>
              </a:rPr>
              <a:t> </a:t>
            </a:r>
            <a:r>
              <a:rPr lang="en-US" sz="2000" spc="60" dirty="0" smtClean="0">
                <a:cs typeface="Times New Roman"/>
              </a:rPr>
              <a:t>sending</a:t>
            </a:r>
            <a:r>
              <a:rPr lang="en-US" sz="2000" spc="20" dirty="0" smtClean="0">
                <a:cs typeface="Times New Roman"/>
              </a:rPr>
              <a:t> </a:t>
            </a:r>
            <a:r>
              <a:rPr lang="en-US" sz="2000" spc="95" dirty="0" smtClean="0">
                <a:cs typeface="Times New Roman"/>
              </a:rPr>
              <a:t>the</a:t>
            </a:r>
            <a:r>
              <a:rPr lang="en-US" sz="2000" spc="-45" dirty="0" smtClean="0">
                <a:cs typeface="Times New Roman"/>
              </a:rPr>
              <a:t> </a:t>
            </a:r>
            <a:r>
              <a:rPr lang="en-US" sz="2000" spc="45" dirty="0" smtClean="0">
                <a:cs typeface="Times New Roman"/>
              </a:rPr>
              <a:t>frame,</a:t>
            </a:r>
            <a:r>
              <a:rPr lang="en-US" sz="2000" spc="-15" dirty="0" smtClean="0">
                <a:cs typeface="Times New Roman"/>
              </a:rPr>
              <a:t> </a:t>
            </a:r>
            <a:r>
              <a:rPr lang="en-US" sz="2000" spc="95" dirty="0" smtClean="0">
                <a:cs typeface="Times New Roman"/>
              </a:rPr>
              <a:t>the</a:t>
            </a:r>
            <a:r>
              <a:rPr lang="en-US" sz="2000" spc="-90" dirty="0" smtClean="0">
                <a:cs typeface="Times New Roman"/>
              </a:rPr>
              <a:t> </a:t>
            </a:r>
            <a:r>
              <a:rPr lang="en-US" sz="2000" spc="55" dirty="0" smtClean="0">
                <a:cs typeface="Times New Roman"/>
              </a:rPr>
              <a:t>address</a:t>
            </a:r>
            <a:r>
              <a:rPr lang="en-US" sz="2000" spc="-20" dirty="0" smtClean="0">
                <a:cs typeface="Times New Roman"/>
              </a:rPr>
              <a:t> </a:t>
            </a:r>
            <a:r>
              <a:rPr lang="en-US" sz="2000" spc="30" dirty="0" smtClean="0">
                <a:cs typeface="Times New Roman"/>
              </a:rPr>
              <a:t>field</a:t>
            </a:r>
            <a:endParaRPr lang="en-US" sz="2000" dirty="0" smtClean="0">
              <a:cs typeface="Times New Roman"/>
            </a:endParaRPr>
          </a:p>
          <a:p>
            <a:pPr marL="831215">
              <a:lnSpc>
                <a:spcPct val="100000"/>
              </a:lnSpc>
              <a:spcBef>
                <a:spcPts val="5"/>
              </a:spcBef>
            </a:pPr>
            <a:r>
              <a:rPr lang="en-US" sz="2000" spc="60" dirty="0" smtClean="0">
                <a:cs typeface="Times New Roman"/>
              </a:rPr>
              <a:t>contains </a:t>
            </a:r>
            <a:r>
              <a:rPr lang="en-US" sz="2000" spc="100" dirty="0" smtClean="0">
                <a:cs typeface="Times New Roman"/>
              </a:rPr>
              <a:t>the</a:t>
            </a:r>
            <a:r>
              <a:rPr lang="en-US" sz="2000" spc="-275" dirty="0" smtClean="0">
                <a:cs typeface="Times New Roman"/>
              </a:rPr>
              <a:t> </a:t>
            </a:r>
            <a:r>
              <a:rPr lang="en-US" sz="2000" spc="70" dirty="0" smtClean="0">
                <a:cs typeface="Times New Roman"/>
              </a:rPr>
              <a:t>sender </a:t>
            </a:r>
            <a:r>
              <a:rPr lang="en-US" sz="2000" spc="60" dirty="0" smtClean="0">
                <a:cs typeface="Times New Roman"/>
              </a:rPr>
              <a:t>identity</a:t>
            </a:r>
            <a:endParaRPr lang="en-US" sz="2000" dirty="0" smtClean="0">
              <a:cs typeface="Times New Roman"/>
            </a:endParaRPr>
          </a:p>
          <a:p>
            <a:pPr marL="393700" marR="5080" indent="38100">
              <a:lnSpc>
                <a:spcPct val="108400"/>
              </a:lnSpc>
              <a:spcBef>
                <a:spcPts val="2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96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643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HDLC HIGH-LEVEL DATA LINK CONTROL PROTOCOL</vt:lpstr>
      <vt:lpstr>HDLC-DEFINITION</vt:lpstr>
      <vt:lpstr>HDLC-FEATURES</vt:lpstr>
      <vt:lpstr>HDLC-OVERVIEW</vt:lpstr>
      <vt:lpstr>HDLC STATIONS</vt:lpstr>
      <vt:lpstr>THREE TRANSFER MODES</vt:lpstr>
      <vt:lpstr>CONTD..</vt:lpstr>
      <vt:lpstr>HDLC FRAME &amp; CONTROL FIELD FORMAT</vt:lpstr>
      <vt:lpstr>HDLC  THREE FRAMES</vt:lpstr>
      <vt:lpstr>CONTD.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HDLC HIGH-LEVEL DATA LINK CONTROL PROTOCOL</dc:title>
  <dc:creator>Windows User</dc:creator>
  <cp:lastModifiedBy>Windows User</cp:lastModifiedBy>
  <cp:revision>4</cp:revision>
  <dcterms:created xsi:type="dcterms:W3CDTF">2020-04-02T06:23:16Z</dcterms:created>
  <dcterms:modified xsi:type="dcterms:W3CDTF">2020-04-02T07:24:08Z</dcterms:modified>
</cp:coreProperties>
</file>