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0" r:id="rId5"/>
    <p:sldId id="257"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3D97A7-E5FE-442A-AB82-F775F97E39CC}" type="datetimeFigureOut">
              <a:rPr lang="en-IN" smtClean="0"/>
              <a:t>01-04-2020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9E0DA-50F5-4408-A0FF-3DEBC7B5058E}" type="slidenum">
              <a:rPr lang="en-IN" smtClean="0"/>
              <a:t>‹#›</a:t>
            </a:fld>
            <a:endParaRPr lang="en-IN"/>
          </a:p>
        </p:txBody>
      </p:sp>
    </p:spTree>
    <p:extLst>
      <p:ext uri="{BB962C8B-B14F-4D97-AF65-F5344CB8AC3E}">
        <p14:creationId xmlns:p14="http://schemas.microsoft.com/office/powerpoint/2010/main" val="3581453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6393" y="9107411"/>
            <a:ext cx="3164417" cy="479425"/>
          </a:xfrm>
          <a:prstGeom prst="rect">
            <a:avLst/>
          </a:prstGeom>
          <a:ln/>
        </p:spPr>
        <p:txBody>
          <a:bodyPr lIns="96515" tIns="48257" rIns="96515" bIns="48257"/>
          <a:lstStyle/>
          <a:p>
            <a:fld id="{1FED52CD-CB86-4F55-AA73-4D9805EF4642}" type="slidenum">
              <a:rPr lang="en-US"/>
              <a:pPr/>
              <a:t>5</a:t>
            </a:fld>
            <a:endParaRPr lang="en-US"/>
          </a:p>
        </p:txBody>
      </p:sp>
      <p:sp>
        <p:nvSpPr>
          <p:cNvPr id="21506" name="Rectangle 2"/>
          <p:cNvSpPr txBox="1">
            <a:spLocks noGrp="1" noRot="1" noChangeAspect="1" noChangeArrowheads="1" noTextEdit="1"/>
          </p:cNvSpPr>
          <p:nvPr>
            <p:ph type="sldImg"/>
          </p:nvPr>
        </p:nvSpPr>
        <p:spPr>
          <a:xfrm>
            <a:off x="457200" y="717550"/>
            <a:ext cx="6391275" cy="3595688"/>
          </a:xfrm>
          <a:ln/>
        </p:spPr>
      </p:sp>
      <p:sp>
        <p:nvSpPr>
          <p:cNvPr id="21507" name="Rectangle 3"/>
          <p:cNvSpPr txBox="1">
            <a:spLocks noGrp="1" noChangeArrowheads="1"/>
          </p:cNvSpPr>
          <p:nvPr>
            <p:ph type="body" idx="1"/>
          </p:nvPr>
        </p:nvSpPr>
        <p:spPr>
          <a:xfrm>
            <a:off x="973667" y="4554538"/>
            <a:ext cx="5355167" cy="4318154"/>
          </a:xfrm>
          <a:ln/>
        </p:spPr>
        <p:txBody>
          <a:bodyPr wrap="none" anchor="ctr"/>
          <a:lstStyle/>
          <a:p>
            <a:endParaRPr lang="en-US"/>
          </a:p>
        </p:txBody>
      </p:sp>
    </p:spTree>
    <p:extLst>
      <p:ext uri="{BB962C8B-B14F-4D97-AF65-F5344CB8AC3E}">
        <p14:creationId xmlns:p14="http://schemas.microsoft.com/office/powerpoint/2010/main" val="3059157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FD0776E-15CF-4762-B1E2-F2F9226DF363}"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144C6-D564-4357-892B-A1F9BCDAEF35}" type="slidenum">
              <a:rPr lang="en-IN" smtClean="0"/>
              <a:t>‹#›</a:t>
            </a:fld>
            <a:endParaRPr lang="en-IN"/>
          </a:p>
        </p:txBody>
      </p:sp>
    </p:spTree>
    <p:extLst>
      <p:ext uri="{BB962C8B-B14F-4D97-AF65-F5344CB8AC3E}">
        <p14:creationId xmlns:p14="http://schemas.microsoft.com/office/powerpoint/2010/main" val="1002567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D0776E-15CF-4762-B1E2-F2F9226DF363}"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144C6-D564-4357-892B-A1F9BCDAEF35}" type="slidenum">
              <a:rPr lang="en-IN" smtClean="0"/>
              <a:t>‹#›</a:t>
            </a:fld>
            <a:endParaRPr lang="en-IN"/>
          </a:p>
        </p:txBody>
      </p:sp>
    </p:spTree>
    <p:extLst>
      <p:ext uri="{BB962C8B-B14F-4D97-AF65-F5344CB8AC3E}">
        <p14:creationId xmlns:p14="http://schemas.microsoft.com/office/powerpoint/2010/main" val="2614578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D0776E-15CF-4762-B1E2-F2F9226DF363}"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144C6-D564-4357-892B-A1F9BCDAEF35}" type="slidenum">
              <a:rPr lang="en-IN" smtClean="0"/>
              <a:t>‹#›</a:t>
            </a:fld>
            <a:endParaRPr lang="en-IN"/>
          </a:p>
        </p:txBody>
      </p:sp>
    </p:spTree>
    <p:extLst>
      <p:ext uri="{BB962C8B-B14F-4D97-AF65-F5344CB8AC3E}">
        <p14:creationId xmlns:p14="http://schemas.microsoft.com/office/powerpoint/2010/main" val="908714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D0776E-15CF-4762-B1E2-F2F9226DF363}"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144C6-D564-4357-892B-A1F9BCDAEF35}" type="slidenum">
              <a:rPr lang="en-IN" smtClean="0"/>
              <a:t>‹#›</a:t>
            </a:fld>
            <a:endParaRPr lang="en-IN"/>
          </a:p>
        </p:txBody>
      </p:sp>
    </p:spTree>
    <p:extLst>
      <p:ext uri="{BB962C8B-B14F-4D97-AF65-F5344CB8AC3E}">
        <p14:creationId xmlns:p14="http://schemas.microsoft.com/office/powerpoint/2010/main" val="1250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D0776E-15CF-4762-B1E2-F2F9226DF363}"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144C6-D564-4357-892B-A1F9BCDAEF35}" type="slidenum">
              <a:rPr lang="en-IN" smtClean="0"/>
              <a:t>‹#›</a:t>
            </a:fld>
            <a:endParaRPr lang="en-IN"/>
          </a:p>
        </p:txBody>
      </p:sp>
    </p:spTree>
    <p:extLst>
      <p:ext uri="{BB962C8B-B14F-4D97-AF65-F5344CB8AC3E}">
        <p14:creationId xmlns:p14="http://schemas.microsoft.com/office/powerpoint/2010/main" val="3659584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FD0776E-15CF-4762-B1E2-F2F9226DF363}"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9144C6-D564-4357-892B-A1F9BCDAEF35}" type="slidenum">
              <a:rPr lang="en-IN" smtClean="0"/>
              <a:t>‹#›</a:t>
            </a:fld>
            <a:endParaRPr lang="en-IN"/>
          </a:p>
        </p:txBody>
      </p:sp>
    </p:spTree>
    <p:extLst>
      <p:ext uri="{BB962C8B-B14F-4D97-AF65-F5344CB8AC3E}">
        <p14:creationId xmlns:p14="http://schemas.microsoft.com/office/powerpoint/2010/main" val="320999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FD0776E-15CF-4762-B1E2-F2F9226DF363}" type="datetimeFigureOut">
              <a:rPr lang="en-IN" smtClean="0"/>
              <a:t>01-04-2020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9144C6-D564-4357-892B-A1F9BCDAEF35}" type="slidenum">
              <a:rPr lang="en-IN" smtClean="0"/>
              <a:t>‹#›</a:t>
            </a:fld>
            <a:endParaRPr lang="en-IN"/>
          </a:p>
        </p:txBody>
      </p:sp>
    </p:spTree>
    <p:extLst>
      <p:ext uri="{BB962C8B-B14F-4D97-AF65-F5344CB8AC3E}">
        <p14:creationId xmlns:p14="http://schemas.microsoft.com/office/powerpoint/2010/main" val="124571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FD0776E-15CF-4762-B1E2-F2F9226DF363}" type="datetimeFigureOut">
              <a:rPr lang="en-IN" smtClean="0"/>
              <a:t>01-04-2020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9144C6-D564-4357-892B-A1F9BCDAEF35}" type="slidenum">
              <a:rPr lang="en-IN" smtClean="0"/>
              <a:t>‹#›</a:t>
            </a:fld>
            <a:endParaRPr lang="en-IN"/>
          </a:p>
        </p:txBody>
      </p:sp>
    </p:spTree>
    <p:extLst>
      <p:ext uri="{BB962C8B-B14F-4D97-AF65-F5344CB8AC3E}">
        <p14:creationId xmlns:p14="http://schemas.microsoft.com/office/powerpoint/2010/main" val="1952412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0776E-15CF-4762-B1E2-F2F9226DF363}" type="datetimeFigureOut">
              <a:rPr lang="en-IN" smtClean="0"/>
              <a:t>01-04-2020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9144C6-D564-4357-892B-A1F9BCDAEF35}" type="slidenum">
              <a:rPr lang="en-IN" smtClean="0"/>
              <a:t>‹#›</a:t>
            </a:fld>
            <a:endParaRPr lang="en-IN"/>
          </a:p>
        </p:txBody>
      </p:sp>
    </p:spTree>
    <p:extLst>
      <p:ext uri="{BB962C8B-B14F-4D97-AF65-F5344CB8AC3E}">
        <p14:creationId xmlns:p14="http://schemas.microsoft.com/office/powerpoint/2010/main" val="328614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0776E-15CF-4762-B1E2-F2F9226DF363}"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9144C6-D564-4357-892B-A1F9BCDAEF35}" type="slidenum">
              <a:rPr lang="en-IN" smtClean="0"/>
              <a:t>‹#›</a:t>
            </a:fld>
            <a:endParaRPr lang="en-IN"/>
          </a:p>
        </p:txBody>
      </p:sp>
    </p:spTree>
    <p:extLst>
      <p:ext uri="{BB962C8B-B14F-4D97-AF65-F5344CB8AC3E}">
        <p14:creationId xmlns:p14="http://schemas.microsoft.com/office/powerpoint/2010/main" val="289947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D0776E-15CF-4762-B1E2-F2F9226DF363}"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9144C6-D564-4357-892B-A1F9BCDAEF35}" type="slidenum">
              <a:rPr lang="en-IN" smtClean="0"/>
              <a:t>‹#›</a:t>
            </a:fld>
            <a:endParaRPr lang="en-IN"/>
          </a:p>
        </p:txBody>
      </p:sp>
    </p:spTree>
    <p:extLst>
      <p:ext uri="{BB962C8B-B14F-4D97-AF65-F5344CB8AC3E}">
        <p14:creationId xmlns:p14="http://schemas.microsoft.com/office/powerpoint/2010/main" val="3899673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0776E-15CF-4762-B1E2-F2F9226DF363}" type="datetimeFigureOut">
              <a:rPr lang="en-IN" smtClean="0"/>
              <a:t>01-04-2020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144C6-D564-4357-892B-A1F9BCDAEF35}" type="slidenum">
              <a:rPr lang="en-IN" smtClean="0"/>
              <a:t>‹#›</a:t>
            </a:fld>
            <a:endParaRPr lang="en-IN"/>
          </a:p>
        </p:txBody>
      </p:sp>
    </p:spTree>
    <p:extLst>
      <p:ext uri="{BB962C8B-B14F-4D97-AF65-F5344CB8AC3E}">
        <p14:creationId xmlns:p14="http://schemas.microsoft.com/office/powerpoint/2010/main" val="20936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Point to Point </a:t>
            </a:r>
            <a:r>
              <a:rPr lang="en-IN" dirty="0"/>
              <a:t>P</a:t>
            </a:r>
            <a:r>
              <a:rPr lang="en-IN" dirty="0" smtClean="0"/>
              <a:t>rotocol</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858492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PPP Features</a:t>
            </a:r>
            <a:endParaRPr lang="en-IN" dirty="0"/>
          </a:p>
        </p:txBody>
      </p:sp>
      <p:sp>
        <p:nvSpPr>
          <p:cNvPr id="3" name="Content Placeholder 2"/>
          <p:cNvSpPr>
            <a:spLocks noGrp="1"/>
          </p:cNvSpPr>
          <p:nvPr>
            <p:ph idx="1"/>
          </p:nvPr>
        </p:nvSpPr>
        <p:spPr/>
        <p:txBody>
          <a:bodyPr>
            <a:normAutofit/>
          </a:bodyPr>
          <a:lstStyle/>
          <a:p>
            <a:r>
              <a:rPr lang="en-US" dirty="0"/>
              <a:t>PPP was devised by IETF (Internet Engineering Task Force) to create a data link </a:t>
            </a:r>
            <a:r>
              <a:rPr lang="en-US" dirty="0" smtClean="0"/>
              <a:t>protocol for </a:t>
            </a:r>
            <a:r>
              <a:rPr lang="en-US" dirty="0"/>
              <a:t>point to point lines that can solve all the </a:t>
            </a:r>
            <a:r>
              <a:rPr lang="en-US" dirty="0" smtClean="0"/>
              <a:t>problems</a:t>
            </a:r>
          </a:p>
          <a:p>
            <a:r>
              <a:rPr lang="en-US" dirty="0"/>
              <a:t>PPP is most commonly used data link protocol. It is used to connect the Home PC to the server of ISP via a modem.</a:t>
            </a:r>
          </a:p>
          <a:p>
            <a:r>
              <a:rPr lang="en-US" dirty="0" smtClean="0"/>
              <a:t> </a:t>
            </a:r>
            <a:endParaRPr lang="en-US" dirty="0"/>
          </a:p>
          <a:p>
            <a:endParaRPr lang="en-IN" dirty="0"/>
          </a:p>
        </p:txBody>
      </p:sp>
    </p:spTree>
    <p:extLst>
      <p:ext uri="{BB962C8B-B14F-4D97-AF65-F5344CB8AC3E}">
        <p14:creationId xmlns:p14="http://schemas.microsoft.com/office/powerpoint/2010/main" val="124282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PPP Features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This protocol offers several facilities</a:t>
            </a:r>
          </a:p>
          <a:p>
            <a:pPr lvl="1"/>
            <a:r>
              <a:rPr lang="en-US" dirty="0" smtClean="0"/>
              <a:t>PPP defines the format of the frame to be exchanged between the devices.</a:t>
            </a:r>
          </a:p>
          <a:p>
            <a:pPr lvl="1"/>
            <a:r>
              <a:rPr lang="en-US" dirty="0" smtClean="0"/>
              <a:t> It defines link control protocol (LCP) for:-</a:t>
            </a:r>
          </a:p>
          <a:p>
            <a:pPr marL="914400" lvl="2" indent="0">
              <a:buNone/>
            </a:pPr>
            <a:r>
              <a:rPr lang="en-US" dirty="0" smtClean="0"/>
              <a:t>(a) Establishing the link between two devices.</a:t>
            </a:r>
          </a:p>
          <a:p>
            <a:pPr marL="914400" lvl="2" indent="0">
              <a:buNone/>
            </a:pPr>
            <a:r>
              <a:rPr lang="en-US" dirty="0" smtClean="0"/>
              <a:t>(b) Maintaining this established link.</a:t>
            </a:r>
            <a:endParaRPr lang="en-US" sz="4600" dirty="0" smtClean="0"/>
          </a:p>
          <a:p>
            <a:pPr marL="914400" lvl="2" indent="0">
              <a:buNone/>
            </a:pPr>
            <a:r>
              <a:rPr lang="en-US" dirty="0" smtClean="0"/>
              <a:t>(c) Configuring this link.</a:t>
            </a:r>
            <a:endParaRPr lang="en-US" sz="4600" dirty="0" smtClean="0"/>
          </a:p>
          <a:p>
            <a:pPr marL="914400" lvl="2" indent="0">
              <a:buNone/>
            </a:pPr>
            <a:r>
              <a:rPr lang="en-US" dirty="0" smtClean="0"/>
              <a:t>(d) Terminating this link after the transfer.</a:t>
            </a:r>
          </a:p>
          <a:p>
            <a:pPr lvl="1"/>
            <a:r>
              <a:rPr lang="en-US" dirty="0" smtClean="0"/>
              <a:t>It defines how network layer are encapsulated in a data link frame.</a:t>
            </a:r>
          </a:p>
          <a:p>
            <a:pPr lvl="1"/>
            <a:r>
              <a:rPr lang="en-IN" dirty="0"/>
              <a:t>PPP provides error detection</a:t>
            </a:r>
            <a:r>
              <a:rPr lang="en-IN" dirty="0" smtClean="0"/>
              <a:t>.</a:t>
            </a:r>
          </a:p>
          <a:p>
            <a:pPr lvl="1"/>
            <a:r>
              <a:rPr lang="en-US" dirty="0"/>
              <a:t>PPP supports multiple protocols.</a:t>
            </a:r>
            <a:endParaRPr lang="en-US" sz="5000" dirty="0"/>
          </a:p>
          <a:p>
            <a:pPr lvl="1"/>
            <a:r>
              <a:rPr lang="en-US" dirty="0" smtClean="0"/>
              <a:t>PPP </a:t>
            </a:r>
            <a:r>
              <a:rPr lang="en-US" dirty="0"/>
              <a:t>allows the IP address to be assigned at the connection time i.e. dynamically. Thus a temporary IP address can be assigned to each host.</a:t>
            </a:r>
            <a:endParaRPr lang="en-US" sz="5000" dirty="0"/>
          </a:p>
          <a:p>
            <a:pPr lvl="1"/>
            <a:r>
              <a:rPr lang="en-US" dirty="0" smtClean="0"/>
              <a:t>PPP </a:t>
            </a:r>
            <a:r>
              <a:rPr lang="en-US" dirty="0"/>
              <a:t>provides multiple network layer services supporting a variety of network layer protocol.</a:t>
            </a:r>
            <a:endParaRPr lang="en-US" sz="5000" dirty="0"/>
          </a:p>
          <a:p>
            <a:pPr lvl="1"/>
            <a:r>
              <a:rPr lang="en-US" dirty="0"/>
              <a:t>It also defines how two devices can authenticate each other.</a:t>
            </a:r>
            <a:endParaRPr lang="en-US" dirty="0" smtClean="0"/>
          </a:p>
          <a:p>
            <a:pPr marL="914400" lvl="2" indent="0">
              <a:buNone/>
            </a:pPr>
            <a:endParaRPr lang="en-US" dirty="0" smtClean="0"/>
          </a:p>
          <a:p>
            <a:pPr marL="914400" lvl="2" indent="0">
              <a:buNone/>
            </a:pPr>
            <a:endParaRPr lang="en-US" sz="1800" dirty="0" smtClean="0"/>
          </a:p>
          <a:p>
            <a:pPr lvl="1"/>
            <a:endParaRPr lang="en-US" dirty="0" smtClean="0"/>
          </a:p>
          <a:p>
            <a:pPr marL="0" indent="0">
              <a:buNone/>
            </a:pPr>
            <a:endParaRPr lang="en-IN" dirty="0"/>
          </a:p>
        </p:txBody>
      </p:sp>
    </p:spTree>
    <p:extLst>
      <p:ext uri="{BB962C8B-B14F-4D97-AF65-F5344CB8AC3E}">
        <p14:creationId xmlns:p14="http://schemas.microsoft.com/office/powerpoint/2010/main" val="1301559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PP frame format"/>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54547" y="506267"/>
            <a:ext cx="5898524" cy="271744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half" idx="2"/>
          </p:nvPr>
        </p:nvSpPr>
        <p:spPr>
          <a:xfrm>
            <a:off x="6172200" y="270456"/>
            <a:ext cx="5181600" cy="5906507"/>
          </a:xfrm>
        </p:spPr>
        <p:txBody>
          <a:bodyPr>
            <a:normAutofit fontScale="55000" lnSpcReduction="20000"/>
          </a:bodyPr>
          <a:lstStyle/>
          <a:p>
            <a:r>
              <a:rPr lang="en-US" sz="3600" b="1" dirty="0"/>
              <a:t>Flag field</a:t>
            </a:r>
            <a:r>
              <a:rPr lang="en-US" sz="3600" dirty="0"/>
              <a:t>: Flag field marks the beginning and end of the PPP frame. Flag byte is 01111110. (1 byte).</a:t>
            </a:r>
          </a:p>
          <a:p>
            <a:r>
              <a:rPr lang="en-US" sz="3600" dirty="0"/>
              <a:t>2. </a:t>
            </a:r>
            <a:r>
              <a:rPr lang="en-US" sz="3600" b="1" dirty="0"/>
              <a:t>Address field</a:t>
            </a:r>
            <a:r>
              <a:rPr lang="en-US" sz="3600" dirty="0"/>
              <a:t>: This field is of 1 byte and is always 11111111. This address is the broadcast address </a:t>
            </a:r>
            <a:r>
              <a:rPr lang="en-US" sz="3600" i="1" dirty="0"/>
              <a:t>i.e. </a:t>
            </a:r>
            <a:r>
              <a:rPr lang="en-US" sz="3600" dirty="0"/>
              <a:t>all the stations accept this frame.</a:t>
            </a:r>
          </a:p>
          <a:p>
            <a:r>
              <a:rPr lang="en-US" sz="3600" dirty="0"/>
              <a:t>3. </a:t>
            </a:r>
            <a:r>
              <a:rPr lang="en-US" sz="3600" b="1" dirty="0"/>
              <a:t>Control field</a:t>
            </a:r>
            <a:r>
              <a:rPr lang="en-US" sz="3600" dirty="0"/>
              <a:t>: This field is also of 1 byte. This field uses the format of the U-frame (unnumbered) in HDLC. The value is always 00000011 to show that the frame does not contain any sequence numbers and there is no flow control or error control.</a:t>
            </a:r>
          </a:p>
          <a:p>
            <a:r>
              <a:rPr lang="en-US" sz="3600" dirty="0"/>
              <a:t>4. </a:t>
            </a:r>
            <a:r>
              <a:rPr lang="en-US" sz="3600" b="1" dirty="0"/>
              <a:t>Protocol field</a:t>
            </a:r>
            <a:r>
              <a:rPr lang="en-US" sz="3600" dirty="0"/>
              <a:t>: This field specifies the kind of packet in the data field </a:t>
            </a:r>
            <a:r>
              <a:rPr lang="en-US" sz="3600" i="1" dirty="0"/>
              <a:t>i.e. </a:t>
            </a:r>
            <a:r>
              <a:rPr lang="en-US" sz="3600" dirty="0"/>
              <a:t>what is being carried in data field.</a:t>
            </a:r>
          </a:p>
          <a:p>
            <a:r>
              <a:rPr lang="en-US" sz="3600" dirty="0"/>
              <a:t>5. </a:t>
            </a:r>
            <a:r>
              <a:rPr lang="en-US" sz="3600" b="1" dirty="0"/>
              <a:t>Data field</a:t>
            </a:r>
            <a:r>
              <a:rPr lang="en-US" sz="3600" dirty="0"/>
              <a:t>: Its length is variable. If the length is not negotiated using LCP during line set up, a default length of 1500 bytes is used. It carries user data or other </a:t>
            </a:r>
            <a:r>
              <a:rPr lang="en-US" sz="3600" dirty="0" smtClean="0"/>
              <a:t>information</a:t>
            </a:r>
          </a:p>
          <a:p>
            <a:r>
              <a:rPr lang="en-US" sz="3600" b="1" dirty="0"/>
              <a:t>FCS field</a:t>
            </a:r>
            <a:r>
              <a:rPr lang="en-US" sz="3600" dirty="0"/>
              <a:t>: The frame checks sequence. It is either of 2 bytes or 4 bytes. It contains the checksum</a:t>
            </a:r>
            <a:r>
              <a:rPr lang="en-US" dirty="0"/>
              <a:t>.</a:t>
            </a:r>
          </a:p>
          <a:p>
            <a:endParaRPr lang="en-IN" dirty="0"/>
          </a:p>
        </p:txBody>
      </p:sp>
    </p:spTree>
    <p:extLst>
      <p:ext uri="{BB962C8B-B14F-4D97-AF65-F5344CB8AC3E}">
        <p14:creationId xmlns:p14="http://schemas.microsoft.com/office/powerpoint/2010/main" val="3699531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B0F222F-F30C-402E-84F1-B4299E24F781}" type="slidenum">
              <a:rPr lang="en-US"/>
              <a:pPr/>
              <a:t>5</a:t>
            </a:fld>
            <a:endParaRPr lang="en-US"/>
          </a:p>
        </p:txBody>
      </p:sp>
      <p:sp>
        <p:nvSpPr>
          <p:cNvPr id="20482" name="Rectangle 2"/>
          <p:cNvSpPr>
            <a:spLocks noGrp="1" noChangeArrowheads="1"/>
          </p:cNvSpPr>
          <p:nvPr>
            <p:ph type="title"/>
          </p:nvPr>
        </p:nvSpPr>
        <p:spPr>
          <a:xfrm>
            <a:off x="1638301" y="272145"/>
            <a:ext cx="9715499" cy="703912"/>
          </a:xfrm>
          <a:ln/>
        </p:spPr>
        <p:txBody>
          <a:bodyPr vert="horz" wrap="square" lIns="90000" tIns="46800" rIns="90000" bIns="46800" rtlCol="0" anchor="ctr">
            <a:spAutoFit/>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smtClean="0"/>
              <a:t>Transition phase in PPP</a:t>
            </a:r>
            <a:endParaRPr lang="en-GB" dirty="0"/>
          </a:p>
        </p:txBody>
      </p:sp>
      <p:sp>
        <p:nvSpPr>
          <p:cNvPr id="20484" name="Rectangle 4"/>
          <p:cNvSpPr>
            <a:spLocks noGrp="1" noChangeArrowheads="1"/>
          </p:cNvSpPr>
          <p:nvPr>
            <p:ph type="body" idx="1"/>
          </p:nvPr>
        </p:nvSpPr>
        <p:spPr>
          <a:xfrm>
            <a:off x="515155" y="1493949"/>
            <a:ext cx="6593983" cy="5410841"/>
          </a:xfrm>
          <a:ln/>
        </p:spPr>
        <p:txBody>
          <a:bodyPr vert="horz" wrap="square" lIns="90000" tIns="46800" rIns="90000" bIns="46800" rtlCol="0">
            <a:spAutoFit/>
          </a:bodyPr>
          <a:lstStyle/>
          <a:p>
            <a:pPr marL="0" indent="0" defTabSz="457200">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a:t>1. </a:t>
            </a:r>
            <a:r>
              <a:rPr lang="en-US" sz="1600" b="1" dirty="0"/>
              <a:t>Dead</a:t>
            </a:r>
            <a:r>
              <a:rPr lang="en-US" sz="1600" dirty="0"/>
              <a:t>: In dead phase the link is not used. There is no active carrier and the line is quiet</a:t>
            </a:r>
            <a:r>
              <a:rPr lang="en-US" sz="1600" dirty="0" smtClean="0"/>
              <a:t>.</a:t>
            </a:r>
          </a:p>
          <a:p>
            <a:pPr marL="0" indent="0">
              <a:buNone/>
            </a:pPr>
            <a:r>
              <a:rPr lang="en-US" sz="1600" dirty="0"/>
              <a:t>2. </a:t>
            </a:r>
            <a:r>
              <a:rPr lang="en-US" sz="1600" b="1" dirty="0"/>
              <a:t>Establish</a:t>
            </a:r>
            <a:r>
              <a:rPr lang="en-US" sz="1600" dirty="0"/>
              <a:t>: Connection goes into this phase when one of the nodes start communication. In this phase, two parties negotiate the options. If negotiation is successful, the system goes into authentication phase or directly to networking phase. LCP packets are used for this purpose.</a:t>
            </a:r>
          </a:p>
          <a:p>
            <a:pPr marL="0" indent="0">
              <a:buNone/>
            </a:pPr>
            <a:r>
              <a:rPr lang="en-US" sz="1600" dirty="0"/>
              <a:t>3. </a:t>
            </a:r>
            <a:r>
              <a:rPr lang="en-US" sz="1600" b="1" dirty="0"/>
              <a:t>Authenticate</a:t>
            </a:r>
            <a:r>
              <a:rPr lang="en-US" sz="1600" dirty="0"/>
              <a:t>: This phase is optional. The two nodes may decide during the establishment phase, not to skip this phase. However if they decide to proceed with authentication, they send several authentication packets. If the result is successful, the connection goes to the networking phase; otherwise, it goes to the termination phase.</a:t>
            </a:r>
          </a:p>
          <a:p>
            <a:pPr marL="0" indent="0">
              <a:buNone/>
            </a:pPr>
            <a:r>
              <a:rPr lang="en-US" sz="1600" dirty="0"/>
              <a:t>4. </a:t>
            </a:r>
            <a:r>
              <a:rPr lang="en-US" sz="1600" b="1" dirty="0"/>
              <a:t>Network</a:t>
            </a:r>
            <a:r>
              <a:rPr lang="en-US" sz="1600" dirty="0"/>
              <a:t>: In network phase, negotiation for the network layer protocols takes place. PPP specifies that two nodes establish a network layer agreement before data at the network layer can be exchanged. This is because PPP supports several protocols at network layer. If a node is running multiple protocols simultaneously at the network layer, the receiving node needs to know which protocol will receive the data.</a:t>
            </a:r>
          </a:p>
          <a:p>
            <a:pPr marL="0" indent="0">
              <a:buNone/>
            </a:pPr>
            <a:r>
              <a:rPr lang="en-US" sz="1600" dirty="0"/>
              <a:t>5. </a:t>
            </a:r>
            <a:r>
              <a:rPr lang="en-US" sz="1600" b="1" dirty="0"/>
              <a:t>Open</a:t>
            </a:r>
            <a:r>
              <a:rPr lang="en-US" sz="1600" dirty="0"/>
              <a:t>: In this phase, data transfer takes place. The connection remains in this phase until one of the endpoints wants to end the connection.</a:t>
            </a:r>
          </a:p>
          <a:p>
            <a:pPr marL="0" indent="0">
              <a:buNone/>
            </a:pPr>
            <a:r>
              <a:rPr lang="en-US" sz="1600" dirty="0"/>
              <a:t>6. </a:t>
            </a:r>
            <a:r>
              <a:rPr lang="en-US" sz="1600" b="1" dirty="0"/>
              <a:t>Terminate</a:t>
            </a:r>
            <a:r>
              <a:rPr lang="en-US" sz="1600" dirty="0"/>
              <a:t>: In this phase connection is terminated.</a:t>
            </a:r>
          </a:p>
          <a:p>
            <a:pPr marL="341313" indent="-341313" defTabSz="457200">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200" dirty="0"/>
          </a:p>
        </p:txBody>
      </p:sp>
      <p:pic>
        <p:nvPicPr>
          <p:cNvPr id="3074" name="Picture 2" descr="Transition pha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3439" y="1904078"/>
            <a:ext cx="476250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1953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Point-to-point protocol Stack</a:t>
            </a:r>
          </a:p>
        </p:txBody>
      </p:sp>
      <p:sp>
        <p:nvSpPr>
          <p:cNvPr id="3" name="Content Placeholder 2"/>
          <p:cNvSpPr>
            <a:spLocks noGrp="1"/>
          </p:cNvSpPr>
          <p:nvPr>
            <p:ph idx="1"/>
          </p:nvPr>
        </p:nvSpPr>
        <p:spPr/>
        <p:txBody>
          <a:bodyPr/>
          <a:lstStyle/>
          <a:p>
            <a:r>
              <a:rPr lang="en-US" dirty="0"/>
              <a:t>PPP uses several other protocols to establish link, authenticate users and to carry the network layer data.</a:t>
            </a:r>
          </a:p>
          <a:p>
            <a:r>
              <a:rPr lang="en-US" dirty="0"/>
              <a:t>The various protocols used are:</a:t>
            </a:r>
          </a:p>
          <a:p>
            <a:pPr marL="0" indent="0">
              <a:buNone/>
            </a:pPr>
            <a:r>
              <a:rPr lang="en-US" dirty="0" smtClean="0"/>
              <a:t>	1</a:t>
            </a:r>
            <a:r>
              <a:rPr lang="en-US" dirty="0"/>
              <a:t>. Link Control Protocol</a:t>
            </a:r>
          </a:p>
          <a:p>
            <a:pPr marL="0" indent="0">
              <a:buNone/>
            </a:pPr>
            <a:r>
              <a:rPr lang="en-US" dirty="0" smtClean="0"/>
              <a:t>	2</a:t>
            </a:r>
            <a:r>
              <a:rPr lang="en-US" dirty="0"/>
              <a:t>. Authentication Protocol</a:t>
            </a:r>
          </a:p>
          <a:p>
            <a:pPr marL="0" indent="0">
              <a:buNone/>
            </a:pPr>
            <a:r>
              <a:rPr lang="en-US" dirty="0" smtClean="0"/>
              <a:t>	3</a:t>
            </a:r>
            <a:r>
              <a:rPr lang="en-US" dirty="0"/>
              <a:t>. Network Control Protocol</a:t>
            </a:r>
          </a:p>
          <a:p>
            <a:endParaRPr lang="en-IN" dirty="0"/>
          </a:p>
        </p:txBody>
      </p:sp>
    </p:spTree>
    <p:extLst>
      <p:ext uri="{BB962C8B-B14F-4D97-AF65-F5344CB8AC3E}">
        <p14:creationId xmlns:p14="http://schemas.microsoft.com/office/powerpoint/2010/main" val="3979668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 CONTROL PROTOCOL</a:t>
            </a:r>
            <a:endParaRPr lang="en-IN" dirty="0"/>
          </a:p>
        </p:txBody>
      </p:sp>
      <p:sp>
        <p:nvSpPr>
          <p:cNvPr id="3" name="Content Placeholder 2"/>
          <p:cNvSpPr>
            <a:spLocks noGrp="1"/>
          </p:cNvSpPr>
          <p:nvPr>
            <p:ph sz="half" idx="1"/>
          </p:nvPr>
        </p:nvSpPr>
        <p:spPr>
          <a:xfrm>
            <a:off x="309094" y="1825625"/>
            <a:ext cx="5300416" cy="3635017"/>
          </a:xfrm>
        </p:spPr>
        <p:txBody>
          <a:bodyPr>
            <a:normAutofit fontScale="32500" lnSpcReduction="20000"/>
          </a:bodyPr>
          <a:lstStyle/>
          <a:p>
            <a:r>
              <a:rPr lang="en-US" sz="4500" dirty="0"/>
              <a:t>It is responsible for establishing, maintaining, configuring and terminating the link.</a:t>
            </a:r>
          </a:p>
          <a:p>
            <a:pPr marL="0" indent="0">
              <a:buNone/>
            </a:pPr>
            <a:r>
              <a:rPr lang="en-US" sz="4500" dirty="0"/>
              <a:t>• It provides negotiation mechanism to set options between two endpoints</a:t>
            </a:r>
            <a:r>
              <a:rPr lang="en-US" sz="4500" dirty="0" smtClean="0"/>
              <a:t>.</a:t>
            </a:r>
          </a:p>
          <a:p>
            <a:r>
              <a:rPr lang="en-US" sz="4500" dirty="0"/>
              <a:t>All LCP packets are carried in the data field of the PPP frame.</a:t>
            </a:r>
          </a:p>
          <a:p>
            <a:pPr marL="0" indent="0">
              <a:buNone/>
            </a:pPr>
            <a:r>
              <a:rPr lang="en-US" sz="4500" dirty="0"/>
              <a:t>• The presence of a value C021</a:t>
            </a:r>
            <a:r>
              <a:rPr lang="en-US" sz="4500" baseline="-25000" dirty="0"/>
              <a:t>16</a:t>
            </a:r>
            <a:r>
              <a:rPr lang="en-US" sz="4500" dirty="0"/>
              <a:t> in the protocol field of PPP frame indicates that LCP packet is present in the data field.</a:t>
            </a:r>
          </a:p>
          <a:p>
            <a:pPr marL="0" indent="0">
              <a:buNone/>
            </a:pPr>
            <a:r>
              <a:rPr lang="en-US" sz="4500" dirty="0"/>
              <a:t>• The various fields present in LCP packet are:</a:t>
            </a:r>
          </a:p>
          <a:p>
            <a:r>
              <a:rPr lang="en-US" sz="4500" dirty="0"/>
              <a:t>1. </a:t>
            </a:r>
            <a:r>
              <a:rPr lang="en-US" sz="4500" b="1" dirty="0"/>
              <a:t>Code</a:t>
            </a:r>
            <a:r>
              <a:rPr lang="en-US" sz="4500" dirty="0"/>
              <a:t>: 1 byte-specifies the type of LCP packet.</a:t>
            </a:r>
          </a:p>
          <a:p>
            <a:r>
              <a:rPr lang="en-US" sz="4500" dirty="0"/>
              <a:t>2. I</a:t>
            </a:r>
            <a:r>
              <a:rPr lang="en-US" sz="4500" b="1" dirty="0"/>
              <a:t>D</a:t>
            </a:r>
            <a:r>
              <a:rPr lang="en-US" sz="4500" dirty="0"/>
              <a:t>: 1 byte-holds a value used to match a request with the reply.</a:t>
            </a:r>
          </a:p>
          <a:p>
            <a:r>
              <a:rPr lang="en-US" sz="4500" dirty="0"/>
              <a:t>3. </a:t>
            </a:r>
            <a:r>
              <a:rPr lang="en-US" sz="4500" b="1" dirty="0"/>
              <a:t>Length</a:t>
            </a:r>
            <a:r>
              <a:rPr lang="en-US" sz="4500" dirty="0"/>
              <a:t>: 2 byte-specifies the length of entire LCP packet</a:t>
            </a:r>
            <a:r>
              <a:rPr lang="en-US" sz="4500" dirty="0" smtClean="0"/>
              <a:t>.</a:t>
            </a:r>
          </a:p>
          <a:p>
            <a:r>
              <a:rPr lang="en-US" sz="4500" dirty="0"/>
              <a:t>4. </a:t>
            </a:r>
            <a:r>
              <a:rPr lang="en-US" sz="4500" b="1" dirty="0"/>
              <a:t>Information</a:t>
            </a:r>
            <a:r>
              <a:rPr lang="en-US" sz="4500" dirty="0"/>
              <a:t>: Contains extra information required for some LCP packet.</a:t>
            </a:r>
          </a:p>
          <a:p>
            <a:pPr marL="0" indent="0">
              <a:buNone/>
            </a:pPr>
            <a:endParaRPr lang="en-US" dirty="0"/>
          </a:p>
          <a:p>
            <a:endParaRPr lang="en-IN" dirty="0"/>
          </a:p>
        </p:txBody>
      </p:sp>
      <p:sp>
        <p:nvSpPr>
          <p:cNvPr id="4" name="Content Placeholder 3"/>
          <p:cNvSpPr>
            <a:spLocks noGrp="1"/>
          </p:cNvSpPr>
          <p:nvPr>
            <p:ph sz="half" idx="2"/>
          </p:nvPr>
        </p:nvSpPr>
        <p:spPr/>
        <p:txBody>
          <a:bodyPr>
            <a:normAutofit fontScale="32500" lnSpcReduction="20000"/>
          </a:bodyPr>
          <a:lstStyle/>
          <a:p>
            <a:pPr marL="0" indent="0">
              <a:buNone/>
            </a:pPr>
            <a:endParaRPr lang="en-IN" dirty="0"/>
          </a:p>
        </p:txBody>
      </p:sp>
      <p:pic>
        <p:nvPicPr>
          <p:cNvPr id="4098" name="Picture 2" descr="LCP Pac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4859" y="2286111"/>
            <a:ext cx="4286250" cy="216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4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LCP Packets</a:t>
            </a:r>
            <a:endParaRPr lang="en-IN" dirty="0"/>
          </a:p>
        </p:txBody>
      </p:sp>
      <p:sp>
        <p:nvSpPr>
          <p:cNvPr id="5" name="Content Placeholder 3"/>
          <p:cNvSpPr>
            <a:spLocks noGrp="1"/>
          </p:cNvSpPr>
          <p:nvPr>
            <p:ph sz="half" idx="1"/>
          </p:nvPr>
        </p:nvSpPr>
        <p:spPr>
          <a:xfrm>
            <a:off x="838200" y="1825625"/>
            <a:ext cx="10515600" cy="4351338"/>
          </a:xfrm>
        </p:spPr>
        <p:txBody>
          <a:bodyPr>
            <a:normAutofit fontScale="92500" lnSpcReduction="10000"/>
          </a:bodyPr>
          <a:lstStyle/>
          <a:p>
            <a:pPr marL="0" indent="0">
              <a:buNone/>
            </a:pPr>
            <a:r>
              <a:rPr lang="en-US" dirty="0"/>
              <a:t>• There are eleven different type of LCP packets. These are categorized in </a:t>
            </a:r>
            <a:r>
              <a:rPr lang="en-US" dirty="0" smtClean="0"/>
              <a:t>  three </a:t>
            </a:r>
            <a:r>
              <a:rPr lang="en-US" dirty="0"/>
              <a:t>groups:</a:t>
            </a:r>
          </a:p>
          <a:p>
            <a:r>
              <a:rPr lang="en-US" dirty="0"/>
              <a:t>1. </a:t>
            </a:r>
            <a:r>
              <a:rPr lang="en-US" b="1" dirty="0"/>
              <a:t>Configuration packet</a:t>
            </a:r>
            <a:r>
              <a:rPr lang="en-US" dirty="0"/>
              <a:t>: These are used to negotiate options between the two ends. For example: configure-request, configure-</a:t>
            </a:r>
            <a:r>
              <a:rPr lang="en-US" dirty="0" err="1"/>
              <a:t>ack</a:t>
            </a:r>
            <a:r>
              <a:rPr lang="en-US" dirty="0"/>
              <a:t>, configure-</a:t>
            </a:r>
            <a:r>
              <a:rPr lang="en-US" dirty="0" err="1"/>
              <a:t>nak</a:t>
            </a:r>
            <a:r>
              <a:rPr lang="en-US" dirty="0"/>
              <a:t>, configure-reject are some configuration packets.</a:t>
            </a:r>
          </a:p>
          <a:p>
            <a:r>
              <a:rPr lang="en-US" dirty="0"/>
              <a:t>2. </a:t>
            </a:r>
            <a:r>
              <a:rPr lang="en-US" b="1" dirty="0"/>
              <a:t>Link termination packets</a:t>
            </a:r>
            <a:r>
              <a:rPr lang="en-US" dirty="0"/>
              <a:t>: These are used to disconnect the link between two end points. For example: terminate-request, terminate-</a:t>
            </a:r>
            <a:r>
              <a:rPr lang="en-US" dirty="0" err="1"/>
              <a:t>ack</a:t>
            </a:r>
            <a:r>
              <a:rPr lang="en-US" dirty="0"/>
              <a:t>, are some link termination packets.</a:t>
            </a:r>
          </a:p>
          <a:p>
            <a:r>
              <a:rPr lang="en-US" dirty="0"/>
              <a:t>3. </a:t>
            </a:r>
            <a:r>
              <a:rPr lang="en-US" b="1" dirty="0"/>
              <a:t>Link monitoring and debugging packets</a:t>
            </a:r>
            <a:r>
              <a:rPr lang="en-US" dirty="0"/>
              <a:t>: These are used to monitor and debug the links. For example: code-reject, protocol-reject, echo-request, echo-reply and discard-request are some link monitoring and debugging packets.</a:t>
            </a:r>
          </a:p>
          <a:p>
            <a:endParaRPr lang="en-IN" dirty="0"/>
          </a:p>
        </p:txBody>
      </p:sp>
    </p:spTree>
    <p:extLst>
      <p:ext uri="{BB962C8B-B14F-4D97-AF65-F5344CB8AC3E}">
        <p14:creationId xmlns:p14="http://schemas.microsoft.com/office/powerpoint/2010/main" val="1341492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298</Words>
  <Application>Microsoft Office PowerPoint</Application>
  <PresentationFormat>Widescreen</PresentationFormat>
  <Paragraphs>57</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Point to Point Protocol</vt:lpstr>
      <vt:lpstr>PPP Features</vt:lpstr>
      <vt:lpstr>PPP Features</vt:lpstr>
      <vt:lpstr>PowerPoint Presentation</vt:lpstr>
      <vt:lpstr>Transition phase in PPP</vt:lpstr>
      <vt:lpstr>Point-to-point protocol Stack</vt:lpstr>
      <vt:lpstr>LINK CONTROL PROTOCOL</vt:lpstr>
      <vt:lpstr>LCP Packets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 to Point Protocol</dc:title>
  <dc:creator>Windows User</dc:creator>
  <cp:lastModifiedBy>Windows User</cp:lastModifiedBy>
  <cp:revision>4</cp:revision>
  <dcterms:created xsi:type="dcterms:W3CDTF">2020-04-01T15:01:45Z</dcterms:created>
  <dcterms:modified xsi:type="dcterms:W3CDTF">2020-04-01T15:24:13Z</dcterms:modified>
</cp:coreProperties>
</file>