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7" r:id="rId26"/>
    <p:sldId id="283" r:id="rId27"/>
    <p:sldId id="285" r:id="rId28"/>
    <p:sldId id="282" r:id="rId29"/>
    <p:sldId id="289" r:id="rId30"/>
    <p:sldId id="290" r:id="rId31"/>
    <p:sldId id="291" r:id="rId32"/>
    <p:sldId id="288" r:id="rId33"/>
    <p:sldId id="292" r:id="rId34"/>
    <p:sldId id="293" r:id="rId35"/>
    <p:sldId id="294" r:id="rId36"/>
    <p:sldId id="295" r:id="rId37"/>
    <p:sldId id="296" r:id="rId38"/>
    <p:sldId id="297" r:id="rId39"/>
    <p:sldId id="298" r:id="rId40"/>
    <p:sldId id="303" r:id="rId41"/>
    <p:sldId id="302" r:id="rId42"/>
    <p:sldId id="304" r:id="rId43"/>
    <p:sldId id="305" r:id="rId44"/>
    <p:sldId id="306" r:id="rId45"/>
    <p:sldId id="307" r:id="rId46"/>
    <p:sldId id="308" r:id="rId47"/>
    <p:sldId id="309" r:id="rId48"/>
    <p:sldId id="310" r:id="rId49"/>
    <p:sldId id="313" r:id="rId50"/>
    <p:sldId id="314" r:id="rId51"/>
    <p:sldId id="312" r:id="rId52"/>
    <p:sldId id="31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D59DD7-7FBD-4757-A726-59999F90EE21}" type="datetimeFigureOut">
              <a:rPr lang="en-US" smtClean="0"/>
              <a:t>3/27/2020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7E217C-22C3-4831-8094-8BDDDFC6B1C7}" type="slidenum">
              <a:rPr lang="en-US" smtClean="0"/>
              <a:t>‹#›</a:t>
            </a:fld>
            <a:endParaRPr lang="en-US"/>
          </a:p>
        </p:txBody>
      </p:sp>
    </p:spTree>
    <p:extLst>
      <p:ext uri="{BB962C8B-B14F-4D97-AF65-F5344CB8AC3E}">
        <p14:creationId xmlns:p14="http://schemas.microsoft.com/office/powerpoint/2010/main" val="3296659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92494-0782-47C1-B25B-BB7D3C581C19}" type="slidenum">
              <a:rPr lang="en-US"/>
              <a:pPr/>
              <a:t>12</a:t>
            </a:fld>
            <a:endParaRPr lang="en-US"/>
          </a:p>
        </p:txBody>
      </p:sp>
      <p:sp>
        <p:nvSpPr>
          <p:cNvPr id="984066" name="Rectangle 2"/>
          <p:cNvSpPr>
            <a:spLocks noGrp="1" noRot="1" noChangeAspect="1" noChangeArrowheads="1" noTextEdit="1"/>
          </p:cNvSpPr>
          <p:nvPr>
            <p:ph type="sldImg"/>
          </p:nvPr>
        </p:nvSpPr>
        <p:spPr>
          <a:ln/>
        </p:spPr>
      </p:sp>
      <p:sp>
        <p:nvSpPr>
          <p:cNvPr id="984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991554-60BC-446D-8338-F47A2EE9AA6A}" type="slidenum">
              <a:rPr lang="en-US"/>
              <a:pPr/>
              <a:t>13</a:t>
            </a:fld>
            <a:endParaRPr lang="en-US"/>
          </a:p>
        </p:txBody>
      </p:sp>
      <p:sp>
        <p:nvSpPr>
          <p:cNvPr id="985090" name="Rectangle 2"/>
          <p:cNvSpPr>
            <a:spLocks noGrp="1" noRot="1" noChangeAspect="1" noChangeArrowheads="1" noTextEdit="1"/>
          </p:cNvSpPr>
          <p:nvPr>
            <p:ph type="sldImg"/>
          </p:nvPr>
        </p:nvSpPr>
        <p:spPr>
          <a:ln/>
        </p:spPr>
      </p:sp>
      <p:sp>
        <p:nvSpPr>
          <p:cNvPr id="985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444660-BD35-4719-8714-69BABF16E21E}" type="slidenum">
              <a:rPr lang="en-US"/>
              <a:pPr/>
              <a:t>25</a:t>
            </a:fld>
            <a:endParaRPr lang="en-US"/>
          </a:p>
        </p:txBody>
      </p:sp>
      <p:sp>
        <p:nvSpPr>
          <p:cNvPr id="1013762" name="Rectangle 2"/>
          <p:cNvSpPr>
            <a:spLocks noGrp="1" noRot="1" noChangeAspect="1" noChangeArrowheads="1" noTextEdit="1"/>
          </p:cNvSpPr>
          <p:nvPr>
            <p:ph type="sldImg"/>
          </p:nvPr>
        </p:nvSpPr>
        <p:spPr>
          <a:ln/>
        </p:spPr>
      </p:sp>
      <p:sp>
        <p:nvSpPr>
          <p:cNvPr id="1013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460AF1-21FC-4E20-AC1C-FA277C163D28}" type="slidenum">
              <a:rPr lang="en-US"/>
              <a:pPr/>
              <a:t>27</a:t>
            </a:fld>
            <a:endParaRPr lang="en-US"/>
          </a:p>
        </p:txBody>
      </p:sp>
      <p:sp>
        <p:nvSpPr>
          <p:cNvPr id="1015810" name="Rectangle 2"/>
          <p:cNvSpPr>
            <a:spLocks noGrp="1" noRot="1" noChangeAspect="1" noChangeArrowheads="1" noTextEdit="1"/>
          </p:cNvSpPr>
          <p:nvPr>
            <p:ph type="sldImg"/>
          </p:nvPr>
        </p:nvSpPr>
        <p:spPr>
          <a:ln/>
        </p:spPr>
      </p:sp>
      <p:sp>
        <p:nvSpPr>
          <p:cNvPr id="1015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8565B2-F031-425A-BFD1-52E38344C7C8}" type="slidenum">
              <a:rPr lang="en-US"/>
              <a:pPr/>
              <a:t>32</a:t>
            </a:fld>
            <a:endParaRPr lang="en-US"/>
          </a:p>
        </p:txBody>
      </p:sp>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040CB7-B525-4417-BDEA-14E632C826AA}"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D8F21-F26B-469D-942B-52B90C56A61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040CB7-B525-4417-BDEA-14E632C826AA}"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D8F21-F26B-469D-942B-52B90C56A6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040CB7-B525-4417-BDEA-14E632C826AA}"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D8F21-F26B-469D-942B-52B90C56A6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040CB7-B525-4417-BDEA-14E632C826AA}"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D8F21-F26B-469D-942B-52B90C56A61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040CB7-B525-4417-BDEA-14E632C826AA}"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D8F21-F26B-469D-942B-52B90C56A61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040CB7-B525-4417-BDEA-14E632C826AA}"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D8F21-F26B-469D-942B-52B90C56A61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040CB7-B525-4417-BDEA-14E632C826AA}" type="datetimeFigureOut">
              <a:rPr lang="en-US" smtClean="0"/>
              <a:t>3/27/2020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6D8F21-F26B-469D-942B-52B90C56A61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040CB7-B525-4417-BDEA-14E632C826AA}" type="datetimeFigureOut">
              <a:rPr lang="en-US" smtClean="0"/>
              <a:t>3/27/2020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6D8F21-F26B-469D-942B-52B90C56A61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40CB7-B525-4417-BDEA-14E632C826AA}" type="datetimeFigureOut">
              <a:rPr lang="en-US" smtClean="0"/>
              <a:t>3/27/2020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6D8F21-F26B-469D-942B-52B90C56A6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040CB7-B525-4417-BDEA-14E632C826AA}"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D8F21-F26B-469D-942B-52B90C56A61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040CB7-B525-4417-BDEA-14E632C826AA}"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D8F21-F26B-469D-942B-52B90C56A61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40CB7-B525-4417-BDEA-14E632C826AA}" type="datetimeFigureOut">
              <a:rPr lang="en-US" smtClean="0"/>
              <a:t>3/27/2020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D8F21-F26B-469D-942B-52B90C56A61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 </a:t>
            </a:r>
            <a:endParaRPr lang="en-US" dirty="0"/>
          </a:p>
        </p:txBody>
      </p:sp>
      <p:sp>
        <p:nvSpPr>
          <p:cNvPr id="3" name="Subtitle 2"/>
          <p:cNvSpPr>
            <a:spLocks noGrp="1"/>
          </p:cNvSpPr>
          <p:nvPr>
            <p:ph type="subTitle" idx="1"/>
          </p:nvPr>
        </p:nvSpPr>
        <p:spPr>
          <a:xfrm>
            <a:off x="228600" y="3886200"/>
            <a:ext cx="8915400" cy="1752600"/>
          </a:xfrm>
        </p:spPr>
        <p:txBody>
          <a:bodyPr>
            <a:normAutofit fontScale="70000" lnSpcReduction="20000"/>
          </a:bodyPr>
          <a:lstStyle/>
          <a:p>
            <a:r>
              <a:rPr lang="en-US" b="1" dirty="0"/>
              <a:t>Agenda</a:t>
            </a:r>
            <a:endParaRPr lang="en-US" dirty="0"/>
          </a:p>
          <a:p>
            <a:r>
              <a:rPr lang="en-US" b="1" dirty="0"/>
              <a:t> </a:t>
            </a:r>
            <a:endParaRPr lang="en-US" dirty="0"/>
          </a:p>
          <a:p>
            <a:r>
              <a:rPr lang="en-US" b="1" dirty="0"/>
              <a:t>S1  Framing,     </a:t>
            </a:r>
            <a:r>
              <a:rPr lang="en-US" b="1" dirty="0" smtClean="0"/>
              <a:t> </a:t>
            </a:r>
            <a:r>
              <a:rPr lang="en-US" b="1" dirty="0"/>
              <a:t>Flow Control Mechanisms     </a:t>
            </a:r>
            <a:r>
              <a:rPr lang="en-US" b="1" dirty="0" smtClean="0"/>
              <a:t>  </a:t>
            </a:r>
            <a:r>
              <a:rPr lang="en-US" b="1" dirty="0"/>
              <a:t>Stop Wait Protocol            </a:t>
            </a:r>
            <a:endParaRPr lang="en-US" b="1" dirty="0" smtClean="0"/>
          </a:p>
          <a:p>
            <a:r>
              <a:rPr lang="en-US" b="1" dirty="0" smtClean="0"/>
              <a:t>S2  </a:t>
            </a:r>
            <a:r>
              <a:rPr lang="en-US" b="1" dirty="0" smtClean="0"/>
              <a:t>Go-back </a:t>
            </a:r>
            <a:r>
              <a:rPr lang="en-US" b="1" dirty="0"/>
              <a:t>N ARQ,       Selective Reject ARQ                </a:t>
            </a:r>
            <a:endParaRPr lang="en-US" b="1" dirty="0" smtClean="0"/>
          </a:p>
          <a:p>
            <a:r>
              <a:rPr lang="en-US" b="1" dirty="0" smtClean="0"/>
              <a:t>  S3  </a:t>
            </a:r>
            <a:r>
              <a:rPr lang="en-US" b="1" dirty="0"/>
              <a:t>CRC, Checksum</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Rectangle 2"/>
          <p:cNvSpPr/>
          <p:nvPr/>
        </p:nvSpPr>
        <p:spPr>
          <a:xfrm>
            <a:off x="609600" y="1219200"/>
            <a:ext cx="7924800" cy="3416320"/>
          </a:xfrm>
          <a:prstGeom prst="rect">
            <a:avLst/>
          </a:prstGeom>
        </p:spPr>
        <p:txBody>
          <a:bodyPr wrap="square">
            <a:spAutoFit/>
          </a:bodyPr>
          <a:lstStyle/>
          <a:p>
            <a:pPr algn="just"/>
            <a:r>
              <a:rPr lang="en-US" i="1" baseline="0" dirty="0" smtClean="0">
                <a:latin typeface="Times New Roman" pitchFamily="18" charset="0"/>
              </a:rPr>
              <a:t>shows an example of communication using this protocol. It is very simple. The sender sends a sequence of frames without even thinking about the receiver. To send three frames, three events occur at the sender site and three events at the receiver site. Note that the data frames are shown by tilted boxes; the height of the box defines the transmission time difference between</a:t>
            </a:r>
          </a:p>
          <a:p>
            <a:pPr algn="just"/>
            <a:r>
              <a:rPr lang="en-US" i="1" baseline="0" dirty="0" smtClean="0">
                <a:latin typeface="Times New Roman" pitchFamily="18" charset="0"/>
              </a:rPr>
              <a:t>the first bit and the last bit in the frame</a:t>
            </a:r>
          </a:p>
          <a:p>
            <a:pPr algn="just"/>
            <a:endParaRPr lang="en-US" i="1" dirty="0">
              <a:latin typeface="Times New Roman" pitchFamily="18" charset="0"/>
            </a:endParaRPr>
          </a:p>
          <a:p>
            <a:pPr algn="just"/>
            <a:endParaRPr lang="en-US" i="1" dirty="0" smtClean="0">
              <a:latin typeface="Times New Roman" pitchFamily="18" charset="0"/>
            </a:endParaRPr>
          </a:p>
          <a:p>
            <a:pPr algn="just"/>
            <a:endParaRPr lang="en-US" i="1" dirty="0">
              <a:latin typeface="Times New Roman" pitchFamily="18" charset="0"/>
            </a:endParaRPr>
          </a:p>
          <a:p>
            <a:pPr algn="just"/>
            <a:endParaRPr lang="en-US" i="1" dirty="0" smtClean="0">
              <a:latin typeface="Times New Roman" pitchFamily="18" charset="0"/>
            </a:endParaRPr>
          </a:p>
          <a:p>
            <a:pPr algn="just"/>
            <a:endParaRPr lang="en-US" i="1" dirty="0">
              <a:latin typeface="Times New Roman" pitchFamily="18" charset="0"/>
            </a:endParaRPr>
          </a:p>
          <a:p>
            <a:pPr algn="just"/>
            <a:endParaRPr lang="en-US" dirty="0"/>
          </a:p>
        </p:txBody>
      </p:sp>
      <p:pic>
        <p:nvPicPr>
          <p:cNvPr id="4" name="Picture 6"/>
          <p:cNvPicPr>
            <a:picLocks noChangeAspect="1" noChangeArrowheads="1"/>
          </p:cNvPicPr>
          <p:nvPr/>
        </p:nvPicPr>
        <p:blipFill>
          <a:blip r:embed="rId2"/>
          <a:srcRect/>
          <a:stretch>
            <a:fillRect/>
          </a:stretch>
        </p:blipFill>
        <p:spPr bwMode="auto">
          <a:xfrm>
            <a:off x="1635125" y="3429000"/>
            <a:ext cx="5146675" cy="2286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baseline="0" dirty="0" smtClean="0">
                <a:latin typeface="Times New Roman" pitchFamily="18" charset="0"/>
              </a:rPr>
              <a:t>Design of Stop-and-Wait Protocol</a:t>
            </a:r>
            <a:endParaRPr lang="en-US" dirty="0"/>
          </a:p>
        </p:txBody>
      </p:sp>
      <p:pic>
        <p:nvPicPr>
          <p:cNvPr id="3" name="Picture 6"/>
          <p:cNvPicPr>
            <a:picLocks noChangeAspect="1" noChangeArrowheads="1"/>
          </p:cNvPicPr>
          <p:nvPr/>
        </p:nvPicPr>
        <p:blipFill>
          <a:blip r:embed="rId2"/>
          <a:srcRect/>
          <a:stretch>
            <a:fillRect/>
          </a:stretch>
        </p:blipFill>
        <p:spPr bwMode="auto">
          <a:xfrm>
            <a:off x="533400" y="1371600"/>
            <a:ext cx="8153400" cy="4724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11.</a:t>
            </a:r>
            <a:fld id="{17506B4F-B0D8-4BD4-B2CF-AC34EF87B382}" type="slidenum">
              <a:rPr lang="en-US"/>
              <a:pPr/>
              <a:t>12</a:t>
            </a:fld>
            <a:endParaRPr lang="en-US"/>
          </a:p>
        </p:txBody>
      </p:sp>
      <p:sp>
        <p:nvSpPr>
          <p:cNvPr id="931842" name="Text Box 2"/>
          <p:cNvSpPr txBox="1">
            <a:spLocks noChangeArrowheads="1"/>
          </p:cNvSpPr>
          <p:nvPr/>
        </p:nvSpPr>
        <p:spPr bwMode="auto">
          <a:xfrm>
            <a:off x="304800" y="381000"/>
            <a:ext cx="6685163" cy="461665"/>
          </a:xfrm>
          <a:prstGeom prst="rect">
            <a:avLst/>
          </a:prstGeom>
          <a:noFill/>
          <a:ln w="9525">
            <a:noFill/>
            <a:miter lim="800000"/>
            <a:headEnd/>
            <a:tailEnd/>
          </a:ln>
          <a:effectLst/>
        </p:spPr>
        <p:txBody>
          <a:bodyPr wrap="none">
            <a:spAutoFit/>
          </a:bodyPr>
          <a:lstStyle/>
          <a:p>
            <a:r>
              <a:rPr lang="en-US" sz="2400" baseline="0" dirty="0">
                <a:solidFill>
                  <a:schemeClr val="hlink"/>
                </a:solidFill>
                <a:latin typeface="Times New Roman" pitchFamily="18" charset="0"/>
              </a:rPr>
              <a:t>Algorithm </a:t>
            </a:r>
            <a:r>
              <a:rPr lang="en-US" sz="2400" baseline="0" dirty="0" smtClean="0">
                <a:solidFill>
                  <a:schemeClr val="folHlink"/>
                </a:solidFill>
                <a:latin typeface="Times New Roman" pitchFamily="18" charset="0"/>
              </a:rPr>
              <a:t> </a:t>
            </a:r>
            <a:r>
              <a:rPr lang="en-US" sz="2000" i="1" baseline="0" dirty="0">
                <a:latin typeface="Times New Roman" pitchFamily="18" charset="0"/>
              </a:rPr>
              <a:t>Sender-site algorithm for Stop-and-Wait Protocol</a:t>
            </a:r>
          </a:p>
        </p:txBody>
      </p:sp>
      <p:pic>
        <p:nvPicPr>
          <p:cNvPr id="931843" name="Picture 3"/>
          <p:cNvPicPr>
            <a:picLocks noChangeAspect="1" noChangeArrowheads="1"/>
          </p:cNvPicPr>
          <p:nvPr/>
        </p:nvPicPr>
        <p:blipFill>
          <a:blip r:embed="rId3"/>
          <a:srcRect/>
          <a:stretch>
            <a:fillRect/>
          </a:stretch>
        </p:blipFill>
        <p:spPr bwMode="auto">
          <a:xfrm>
            <a:off x="96838" y="811213"/>
            <a:ext cx="8894762" cy="52847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11.</a:t>
            </a:r>
            <a:fld id="{764C372F-A60D-4699-A1DD-909D1DC9794A}" type="slidenum">
              <a:rPr lang="en-US"/>
              <a:pPr/>
              <a:t>13</a:t>
            </a:fld>
            <a:endParaRPr lang="en-US"/>
          </a:p>
        </p:txBody>
      </p:sp>
      <p:sp>
        <p:nvSpPr>
          <p:cNvPr id="932866" name="Text Box 2"/>
          <p:cNvSpPr txBox="1">
            <a:spLocks noChangeArrowheads="1"/>
          </p:cNvSpPr>
          <p:nvPr/>
        </p:nvSpPr>
        <p:spPr bwMode="auto">
          <a:xfrm>
            <a:off x="288925" y="304800"/>
            <a:ext cx="6946453" cy="461665"/>
          </a:xfrm>
          <a:prstGeom prst="rect">
            <a:avLst/>
          </a:prstGeom>
          <a:noFill/>
          <a:ln w="9525">
            <a:noFill/>
            <a:miter lim="800000"/>
            <a:headEnd/>
            <a:tailEnd/>
          </a:ln>
          <a:effectLst/>
        </p:spPr>
        <p:txBody>
          <a:bodyPr wrap="none">
            <a:spAutoFit/>
          </a:bodyPr>
          <a:lstStyle/>
          <a:p>
            <a:r>
              <a:rPr lang="en-US" sz="2400" baseline="0" dirty="0">
                <a:solidFill>
                  <a:schemeClr val="hlink"/>
                </a:solidFill>
                <a:latin typeface="Times New Roman" pitchFamily="18" charset="0"/>
              </a:rPr>
              <a:t>Algorithm </a:t>
            </a:r>
            <a:r>
              <a:rPr lang="en-US" sz="2000" i="1" baseline="0" dirty="0" smtClean="0">
                <a:latin typeface="Times New Roman" pitchFamily="18" charset="0"/>
              </a:rPr>
              <a:t>Receiver-site </a:t>
            </a:r>
            <a:r>
              <a:rPr lang="en-US" sz="2000" i="1" baseline="0" dirty="0">
                <a:latin typeface="Times New Roman" pitchFamily="18" charset="0"/>
              </a:rPr>
              <a:t>algorithm for Stop-and-Wait Protocol</a:t>
            </a:r>
          </a:p>
        </p:txBody>
      </p:sp>
      <p:pic>
        <p:nvPicPr>
          <p:cNvPr id="932867" name="Picture 3"/>
          <p:cNvPicPr>
            <a:picLocks noChangeAspect="1" noChangeArrowheads="1"/>
          </p:cNvPicPr>
          <p:nvPr/>
        </p:nvPicPr>
        <p:blipFill>
          <a:blip r:embed="rId3"/>
          <a:srcRect/>
          <a:stretch>
            <a:fillRect/>
          </a:stretch>
        </p:blipFill>
        <p:spPr bwMode="auto">
          <a:xfrm>
            <a:off x="33338" y="725488"/>
            <a:ext cx="8958262" cy="32369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2400" baseline="0" dirty="0" err="1" smtClean="0">
                <a:latin typeface="Times New Roman" pitchFamily="18" charset="0"/>
              </a:rPr>
              <a:t>Fig.shows</a:t>
            </a:r>
            <a:r>
              <a:rPr lang="en-US" sz="2400" baseline="0" dirty="0" smtClean="0">
                <a:latin typeface="Times New Roman" pitchFamily="18" charset="0"/>
              </a:rPr>
              <a:t> </a:t>
            </a:r>
            <a:r>
              <a:rPr lang="en-US" sz="2400" baseline="0" dirty="0" smtClean="0">
                <a:latin typeface="Times New Roman" pitchFamily="18" charset="0"/>
              </a:rPr>
              <a:t>an example of communication using this protocol. It is still very simple. The sender sends one frame and waits for feedback from the receiver. When the ACK arrives, the sender sends the next frame. Note that sending two frames in the protocol involves the sender in four events and the receiver in two events</a:t>
            </a:r>
            <a:endParaRPr lang="en-US" sz="2400" dirty="0"/>
          </a:p>
        </p:txBody>
      </p:sp>
      <p:pic>
        <p:nvPicPr>
          <p:cNvPr id="4" name="Picture 6"/>
          <p:cNvPicPr>
            <a:picLocks noChangeAspect="1" noChangeArrowheads="1"/>
          </p:cNvPicPr>
          <p:nvPr/>
        </p:nvPicPr>
        <p:blipFill>
          <a:blip r:embed="rId2"/>
          <a:srcRect/>
          <a:stretch>
            <a:fillRect/>
          </a:stretch>
        </p:blipFill>
        <p:spPr bwMode="auto">
          <a:xfrm>
            <a:off x="1316038" y="4114800"/>
            <a:ext cx="6456362" cy="2209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effectLst>
                  <a:outerShdw blurRad="38100" dist="38100" dir="2700000" algn="tl">
                    <a:srgbClr val="C0C0C0"/>
                  </a:outerShdw>
                </a:effectLst>
                <a:latin typeface="Times" pitchFamily="18" charset="0"/>
              </a:rPr>
              <a:t>NOISY CHANNELS</a:t>
            </a:r>
            <a:endParaRPr lang="en-US" dirty="0"/>
          </a:p>
        </p:txBody>
      </p:sp>
      <p:sp>
        <p:nvSpPr>
          <p:cNvPr id="3" name="Content Placeholder 2"/>
          <p:cNvSpPr>
            <a:spLocks noGrp="1"/>
          </p:cNvSpPr>
          <p:nvPr>
            <p:ph idx="1"/>
          </p:nvPr>
        </p:nvSpPr>
        <p:spPr/>
        <p:txBody>
          <a:bodyPr>
            <a:normAutofit fontScale="92500" lnSpcReduction="10000"/>
          </a:bodyPr>
          <a:lstStyle/>
          <a:p>
            <a:r>
              <a:rPr lang="en-US" baseline="0" dirty="0" smtClean="0">
                <a:solidFill>
                  <a:srgbClr val="0033CC"/>
                </a:solidFill>
                <a:latin typeface="Times New Roman" pitchFamily="18" charset="0"/>
              </a:rPr>
              <a:t>Stop-and-Wait Automatic Repeat </a:t>
            </a:r>
            <a:r>
              <a:rPr lang="en-US" baseline="0" dirty="0" smtClean="0">
                <a:solidFill>
                  <a:srgbClr val="0033CC"/>
                </a:solidFill>
                <a:latin typeface="Times New Roman" pitchFamily="18" charset="0"/>
              </a:rPr>
              <a:t>Request</a:t>
            </a:r>
            <a:endParaRPr lang="fr-FR" dirty="0">
              <a:solidFill>
                <a:srgbClr val="0033CC"/>
              </a:solidFill>
              <a:latin typeface="Times New Roman" pitchFamily="18" charset="0"/>
            </a:endParaRPr>
          </a:p>
          <a:p>
            <a:r>
              <a:rPr lang="fr-FR" baseline="0" dirty="0" smtClean="0">
                <a:solidFill>
                  <a:srgbClr val="0033CC"/>
                </a:solidFill>
                <a:latin typeface="Times New Roman" pitchFamily="18" charset="0"/>
              </a:rPr>
              <a:t>Go-Back-N </a:t>
            </a:r>
            <a:r>
              <a:rPr lang="fr-FR" baseline="0" dirty="0" err="1" smtClean="0">
                <a:solidFill>
                  <a:srgbClr val="0033CC"/>
                </a:solidFill>
                <a:latin typeface="Times New Roman" pitchFamily="18" charset="0"/>
              </a:rPr>
              <a:t>Automatic</a:t>
            </a:r>
            <a:r>
              <a:rPr lang="fr-FR" baseline="0" dirty="0" smtClean="0">
                <a:solidFill>
                  <a:srgbClr val="0033CC"/>
                </a:solidFill>
                <a:latin typeface="Times New Roman" pitchFamily="18" charset="0"/>
              </a:rPr>
              <a:t> </a:t>
            </a:r>
            <a:r>
              <a:rPr lang="fr-FR" baseline="0" dirty="0" err="1" smtClean="0">
                <a:solidFill>
                  <a:srgbClr val="0033CC"/>
                </a:solidFill>
                <a:latin typeface="Times New Roman" pitchFamily="18" charset="0"/>
              </a:rPr>
              <a:t>Repeat</a:t>
            </a:r>
            <a:r>
              <a:rPr lang="fr-FR" baseline="0" dirty="0" smtClean="0">
                <a:solidFill>
                  <a:srgbClr val="0033CC"/>
                </a:solidFill>
                <a:latin typeface="Times New Roman" pitchFamily="18" charset="0"/>
              </a:rPr>
              <a:t> </a:t>
            </a:r>
            <a:r>
              <a:rPr lang="fr-FR" baseline="0" dirty="0" err="1" smtClean="0">
                <a:solidFill>
                  <a:srgbClr val="0033CC"/>
                </a:solidFill>
                <a:latin typeface="Times New Roman" pitchFamily="18" charset="0"/>
              </a:rPr>
              <a:t>Request</a:t>
            </a:r>
            <a:endParaRPr lang="fr-FR" dirty="0">
              <a:solidFill>
                <a:srgbClr val="0033CC"/>
              </a:solidFill>
              <a:latin typeface="Times New Roman" pitchFamily="18" charset="0"/>
            </a:endParaRPr>
          </a:p>
          <a:p>
            <a:r>
              <a:rPr lang="en-US" baseline="0" dirty="0" smtClean="0">
                <a:solidFill>
                  <a:srgbClr val="0033CC"/>
                </a:solidFill>
                <a:latin typeface="Times New Roman" pitchFamily="18" charset="0"/>
              </a:rPr>
              <a:t>Selective </a:t>
            </a:r>
            <a:r>
              <a:rPr lang="en-US" baseline="0" dirty="0" smtClean="0">
                <a:solidFill>
                  <a:srgbClr val="0033CC"/>
                </a:solidFill>
                <a:latin typeface="Times New Roman" pitchFamily="18" charset="0"/>
              </a:rPr>
              <a:t>Repeat Automatic Repeat </a:t>
            </a:r>
            <a:r>
              <a:rPr lang="en-US" baseline="0" dirty="0" smtClean="0">
                <a:solidFill>
                  <a:srgbClr val="0033CC"/>
                </a:solidFill>
                <a:latin typeface="Times New Roman" pitchFamily="18" charset="0"/>
              </a:rPr>
              <a:t>Request</a:t>
            </a:r>
          </a:p>
          <a:p>
            <a:r>
              <a:rPr lang="en-US" sz="2400" baseline="0" dirty="0" smtClean="0">
                <a:latin typeface="Times New Roman" pitchFamily="18" charset="0"/>
                <a:cs typeface="Times New Roman" pitchFamily="18" charset="0"/>
              </a:rPr>
              <a:t>In </a:t>
            </a:r>
            <a:r>
              <a:rPr lang="en-US" sz="2400" baseline="0" dirty="0" smtClean="0">
                <a:latin typeface="Times New Roman" pitchFamily="18" charset="0"/>
                <a:cs typeface="Times New Roman" pitchFamily="18" charset="0"/>
              </a:rPr>
              <a:t>Stop-and-Wait ARQ, we use sequence numbers to number the </a:t>
            </a:r>
            <a:r>
              <a:rPr lang="en-US" sz="2400" baseline="0" dirty="0" smtClean="0">
                <a:latin typeface="Times New Roman" pitchFamily="18" charset="0"/>
                <a:cs typeface="Times New Roman" pitchFamily="18" charset="0"/>
              </a:rPr>
              <a:t>frames.</a:t>
            </a:r>
          </a:p>
          <a:p>
            <a:r>
              <a:rPr lang="en-US" sz="2400" baseline="0" dirty="0" smtClean="0">
                <a:latin typeface="Times New Roman" pitchFamily="18" charset="0"/>
                <a:cs typeface="Times New Roman" pitchFamily="18" charset="0"/>
              </a:rPr>
              <a:t>The </a:t>
            </a:r>
            <a:r>
              <a:rPr lang="en-US" sz="2400" baseline="0" dirty="0" smtClean="0">
                <a:latin typeface="Times New Roman" pitchFamily="18" charset="0"/>
                <a:cs typeface="Times New Roman" pitchFamily="18" charset="0"/>
              </a:rPr>
              <a:t>sequence numbers are based on modulo-2 arithmetic.</a:t>
            </a:r>
          </a:p>
          <a:p>
            <a:r>
              <a:rPr lang="en-US" sz="2400" baseline="0" dirty="0" smtClean="0">
                <a:latin typeface="Times New Roman" pitchFamily="18" charset="0"/>
                <a:cs typeface="Times New Roman" pitchFamily="18" charset="0"/>
              </a:rPr>
              <a:t>Error correction in Stop-and-Wait ARQ is done by keeping a copy </a:t>
            </a:r>
            <a:r>
              <a:rPr lang="en-US" sz="2400" baseline="0" dirty="0" smtClean="0">
                <a:latin typeface="Times New Roman" pitchFamily="18" charset="0"/>
                <a:cs typeface="Times New Roman" pitchFamily="18" charset="0"/>
              </a:rPr>
              <a:t>of</a:t>
            </a:r>
            <a:r>
              <a:rPr lang="en-US" sz="2400" dirty="0" smtClean="0">
                <a:latin typeface="Times New Roman" pitchFamily="18" charset="0"/>
                <a:cs typeface="Times New Roman" pitchFamily="18" charset="0"/>
              </a:rPr>
              <a:t> </a:t>
            </a:r>
            <a:r>
              <a:rPr lang="en-US" sz="2400" baseline="0" dirty="0" smtClean="0">
                <a:latin typeface="Times New Roman" pitchFamily="18" charset="0"/>
                <a:cs typeface="Times New Roman" pitchFamily="18" charset="0"/>
              </a:rPr>
              <a:t>the </a:t>
            </a:r>
            <a:r>
              <a:rPr lang="en-US" sz="2400" baseline="0" dirty="0" smtClean="0">
                <a:latin typeface="Times New Roman" pitchFamily="18" charset="0"/>
                <a:cs typeface="Times New Roman" pitchFamily="18" charset="0"/>
              </a:rPr>
              <a:t>sent frame and retransmitting of the frame when the timer </a:t>
            </a:r>
            <a:r>
              <a:rPr lang="en-US" sz="2400" baseline="0" dirty="0" smtClean="0">
                <a:latin typeface="Times New Roman" pitchFamily="18" charset="0"/>
                <a:cs typeface="Times New Roman" pitchFamily="18" charset="0"/>
              </a:rPr>
              <a:t>expires</a:t>
            </a:r>
          </a:p>
          <a:p>
            <a:r>
              <a:rPr lang="en-US" sz="2400" baseline="0" dirty="0" smtClean="0">
                <a:latin typeface="Times New Roman" pitchFamily="18" charset="0"/>
                <a:cs typeface="Times New Roman" pitchFamily="18" charset="0"/>
              </a:rPr>
              <a:t>In </a:t>
            </a:r>
            <a:r>
              <a:rPr lang="en-US" sz="2400" baseline="0" dirty="0" smtClean="0">
                <a:latin typeface="Times New Roman" pitchFamily="18" charset="0"/>
                <a:cs typeface="Times New Roman" pitchFamily="18" charset="0"/>
              </a:rPr>
              <a:t>Stop-and-Wait ARQ, the acknowledgment number always announces in modulo-2 arithmetic the sequence number of the next frame expected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baseline="0" dirty="0" smtClean="0">
                <a:latin typeface="Times New Roman" pitchFamily="18" charset="0"/>
              </a:rPr>
              <a:t>Design of the Stop-and-Wait ARQ Protocol</a:t>
            </a:r>
            <a:endParaRPr lang="en-US" dirty="0"/>
          </a:p>
        </p:txBody>
      </p:sp>
      <p:pic>
        <p:nvPicPr>
          <p:cNvPr id="4" name="Picture 6"/>
          <p:cNvPicPr>
            <a:picLocks noGrp="1" noChangeAspect="1" noChangeArrowheads="1"/>
          </p:cNvPicPr>
          <p:nvPr>
            <p:ph idx="1"/>
          </p:nvPr>
        </p:nvPicPr>
        <p:blipFill>
          <a:blip r:embed="rId2"/>
          <a:srcRect/>
          <a:stretch>
            <a:fillRect/>
          </a:stretch>
        </p:blipFill>
        <p:spPr bwMode="auto">
          <a:xfrm>
            <a:off x="381000" y="1600200"/>
            <a:ext cx="8001000" cy="452596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rPr>
              <a:t>Following fig. </a:t>
            </a:r>
            <a:r>
              <a:rPr lang="en-US" sz="2400" baseline="0" dirty="0" smtClean="0">
                <a:latin typeface="Times New Roman" pitchFamily="18" charset="0"/>
              </a:rPr>
              <a:t>shows </a:t>
            </a:r>
            <a:r>
              <a:rPr lang="en-US" sz="2400" baseline="0" dirty="0" smtClean="0">
                <a:latin typeface="Times New Roman" pitchFamily="18" charset="0"/>
              </a:rPr>
              <a:t>an example of </a:t>
            </a:r>
            <a:r>
              <a:rPr lang="en-US" sz="2400" baseline="0" dirty="0" smtClean="0">
                <a:solidFill>
                  <a:schemeClr val="hlink"/>
                </a:solidFill>
                <a:latin typeface="Times New Roman" pitchFamily="18" charset="0"/>
              </a:rPr>
              <a:t>Stop-and-Wait ARQ</a:t>
            </a:r>
            <a:r>
              <a:rPr lang="en-US" sz="2400" baseline="0" dirty="0" smtClean="0">
                <a:latin typeface="Times New Roman" pitchFamily="18" charset="0"/>
              </a:rPr>
              <a:t>. Frame 0 is sent and acknowledged. Frame 1 is lost and resent after the time-out. The resent frame 1 is acknowledged and the timer stops. Frame 0 is sent and acknowledged, but the acknowledgment is lost. The sender has no idea if the frame or the acknowledgment is lost, so after the time-out, it resends frame 0, which is acknowledged</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p:cNvPicPr>
            <a:picLocks noChangeAspect="1" noChangeArrowheads="1"/>
          </p:cNvPicPr>
          <p:nvPr/>
        </p:nvPicPr>
        <p:blipFill>
          <a:blip r:embed="rId2"/>
          <a:srcRect/>
          <a:stretch>
            <a:fillRect/>
          </a:stretch>
        </p:blipFill>
        <p:spPr bwMode="auto">
          <a:xfrm>
            <a:off x="609601" y="685801"/>
            <a:ext cx="7620000" cy="56388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US" baseline="0" dirty="0" smtClean="0">
                <a:latin typeface="Times New Roman" pitchFamily="18" charset="0"/>
              </a:rPr>
              <a:t>Assume that, in a Stop-and-Wait ARQ system, the bandwidth of the line is 1 Mbps, and 1 bit takes 20 ms to make a round trip. What is the bandwidth-delay product? If the system data frames are 1000 bits in length, what is the utilization percentage of the link?</a:t>
            </a:r>
          </a:p>
          <a:p>
            <a:r>
              <a:rPr lang="en-US" baseline="0" dirty="0" smtClean="0">
                <a:solidFill>
                  <a:schemeClr val="hlink"/>
                </a:solidFill>
                <a:latin typeface="Times New Roman" pitchFamily="18" charset="0"/>
              </a:rPr>
              <a:t>Solution</a:t>
            </a:r>
          </a:p>
          <a:p>
            <a:pPr>
              <a:buNone/>
            </a:pPr>
            <a:r>
              <a:rPr lang="en-US" baseline="0" dirty="0" smtClean="0">
                <a:latin typeface="Times" pitchFamily="18" charset="0"/>
              </a:rPr>
              <a:t>The bandwidth-delay product is</a:t>
            </a:r>
          </a:p>
          <a:p>
            <a:endParaRPr lang="en-US" dirty="0"/>
          </a:p>
        </p:txBody>
      </p:sp>
      <p:pic>
        <p:nvPicPr>
          <p:cNvPr id="4" name="Picture 13"/>
          <p:cNvPicPr>
            <a:picLocks noChangeAspect="1" noChangeArrowheads="1"/>
          </p:cNvPicPr>
          <p:nvPr/>
        </p:nvPicPr>
        <p:blipFill>
          <a:blip r:embed="rId2"/>
          <a:srcRect/>
          <a:stretch>
            <a:fillRect/>
          </a:stretch>
        </p:blipFill>
        <p:spPr bwMode="auto">
          <a:xfrm>
            <a:off x="1905000" y="6019800"/>
            <a:ext cx="4167188" cy="609600"/>
          </a:xfrm>
          <a:prstGeom prst="rect">
            <a:avLst/>
          </a:prstGeom>
          <a:noFill/>
          <a:ln w="57150" cmpd="thickThin">
            <a:solidFill>
              <a:schemeClr val="folHlink"/>
            </a:solid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Framing</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a:latin typeface="Times New Roman" pitchFamily="18" charset="0"/>
                <a:cs typeface="Times New Roman" pitchFamily="18" charset="0"/>
              </a:rPr>
              <a:t>A </a:t>
            </a:r>
            <a:r>
              <a:rPr lang="en-US" sz="2800" b="1" dirty="0">
                <a:latin typeface="Times New Roman" pitchFamily="18" charset="0"/>
                <a:cs typeface="Times New Roman" pitchFamily="18" charset="0"/>
              </a:rPr>
              <a:t>frame</a:t>
            </a:r>
            <a:r>
              <a:rPr lang="en-US" sz="2800" dirty="0">
                <a:latin typeface="Times New Roman" pitchFamily="18" charset="0"/>
                <a:cs typeface="Times New Roman" pitchFamily="18" charset="0"/>
              </a:rPr>
              <a:t> is a digital data transmission unit in computer </a:t>
            </a:r>
            <a:r>
              <a:rPr lang="en-US" sz="2800" b="1" dirty="0">
                <a:latin typeface="Times New Roman" pitchFamily="18" charset="0"/>
                <a:cs typeface="Times New Roman" pitchFamily="18" charset="0"/>
              </a:rPr>
              <a:t>networking</a:t>
            </a:r>
            <a:r>
              <a:rPr lang="en-US" sz="2800" dirty="0">
                <a:latin typeface="Times New Roman" pitchFamily="18" charset="0"/>
                <a:cs typeface="Times New Roman" pitchFamily="18" charset="0"/>
              </a:rPr>
              <a:t> and telecommunication</a:t>
            </a:r>
            <a:r>
              <a:rPr lang="en-US" sz="2800" dirty="0" smtClean="0">
                <a:latin typeface="Times New Roman" pitchFamily="18" charset="0"/>
                <a:cs typeface="Times New Roman" pitchFamily="18" charset="0"/>
              </a:rPr>
              <a:t>.</a:t>
            </a:r>
          </a:p>
          <a:p>
            <a:r>
              <a:rPr lang="en-US" sz="2800" b="1" dirty="0">
                <a:latin typeface="Times New Roman" pitchFamily="18" charset="0"/>
                <a:cs typeface="Times New Roman" pitchFamily="18" charset="0"/>
              </a:rPr>
              <a:t>Packets</a:t>
            </a:r>
            <a:r>
              <a:rPr lang="en-US" sz="2800" dirty="0">
                <a:latin typeface="Times New Roman" pitchFamily="18" charset="0"/>
                <a:cs typeface="Times New Roman" pitchFamily="18" charset="0"/>
              </a:rPr>
              <a:t> contain IP address and routers which work at network layer of OSI model understand </a:t>
            </a:r>
            <a:r>
              <a:rPr lang="en-US" sz="2800" b="1" dirty="0" smtClean="0">
                <a:latin typeface="Times New Roman" pitchFamily="18" charset="0"/>
                <a:cs typeface="Times New Roman" pitchFamily="18" charset="0"/>
              </a:rPr>
              <a:t>packets</a:t>
            </a:r>
          </a:p>
          <a:p>
            <a:r>
              <a:rPr lang="en-US" sz="2800" b="1" dirty="0" smtClean="0">
                <a:latin typeface="Times New Roman" pitchFamily="18" charset="0"/>
                <a:cs typeface="Times New Roman" pitchFamily="18" charset="0"/>
              </a:rPr>
              <a:t>Frame</a:t>
            </a:r>
            <a:r>
              <a:rPr lang="en-US" sz="2800" dirty="0">
                <a:latin typeface="Times New Roman" pitchFamily="18" charset="0"/>
                <a:cs typeface="Times New Roman" pitchFamily="18" charset="0"/>
              </a:rPr>
              <a:t> is the serial collection of bits, and it encapsulates </a:t>
            </a:r>
            <a:r>
              <a:rPr lang="en-US" sz="2800" b="1" dirty="0">
                <a:latin typeface="Times New Roman" pitchFamily="18" charset="0"/>
                <a:cs typeface="Times New Roman" pitchFamily="18" charset="0"/>
              </a:rPr>
              <a:t>packets</a:t>
            </a:r>
            <a:r>
              <a:rPr lang="en-US" sz="2800" dirty="0">
                <a:latin typeface="Times New Roman" pitchFamily="18" charset="0"/>
                <a:cs typeface="Times New Roman" pitchFamily="18" charset="0"/>
              </a:rPr>
              <a:t> whereas </a:t>
            </a:r>
            <a:r>
              <a:rPr lang="en-US" sz="2800" b="1" dirty="0">
                <a:latin typeface="Times New Roman" pitchFamily="18" charset="0"/>
                <a:cs typeface="Times New Roman" pitchFamily="18" charset="0"/>
              </a:rPr>
              <a:t>packets</a:t>
            </a:r>
            <a:r>
              <a:rPr lang="en-US" sz="2800" dirty="0">
                <a:latin typeface="Times New Roman" pitchFamily="18" charset="0"/>
                <a:cs typeface="Times New Roman" pitchFamily="18" charset="0"/>
              </a:rPr>
              <a:t> are the fragmented form of data and it encapsulates </a:t>
            </a:r>
            <a:r>
              <a:rPr lang="en-US" sz="2800" dirty="0" smtClean="0">
                <a:latin typeface="Times New Roman" pitchFamily="18" charset="0"/>
                <a:cs typeface="Times New Roman" pitchFamily="18" charset="0"/>
              </a:rPr>
              <a:t>segment</a:t>
            </a:r>
          </a:p>
          <a:p>
            <a:r>
              <a:rPr lang="en-US" sz="2800" dirty="0">
                <a:effectLst>
                  <a:outerShdw blurRad="38100" dist="38100" dir="2700000" algn="tl">
                    <a:srgbClr val="C0C0C0"/>
                  </a:outerShdw>
                </a:effectLst>
                <a:latin typeface="Times New Roman" pitchFamily="18" charset="0"/>
              </a:rPr>
              <a:t>The data link layer needs to pack bits into </a:t>
            </a:r>
            <a:r>
              <a:rPr lang="en-US" sz="2800" dirty="0">
                <a:solidFill>
                  <a:schemeClr val="hlink"/>
                </a:solidFill>
                <a:effectLst>
                  <a:outerShdw blurRad="38100" dist="38100" dir="2700000" algn="tl">
                    <a:srgbClr val="C0C0C0"/>
                  </a:outerShdw>
                </a:effectLst>
                <a:latin typeface="Times New Roman" pitchFamily="18" charset="0"/>
              </a:rPr>
              <a:t>frames</a:t>
            </a:r>
            <a:r>
              <a:rPr lang="en-US" sz="2800" dirty="0">
                <a:effectLst>
                  <a:outerShdw blurRad="38100" dist="38100" dir="2700000" algn="tl">
                    <a:srgbClr val="C0C0C0"/>
                  </a:outerShdw>
                </a:effectLst>
                <a:latin typeface="Times New Roman" pitchFamily="18" charset="0"/>
              </a:rPr>
              <a:t>, so that each frame is distinguishable from </a:t>
            </a:r>
            <a:r>
              <a:rPr lang="en-US" sz="2800" dirty="0" smtClean="0">
                <a:effectLst>
                  <a:outerShdw blurRad="38100" dist="38100" dir="2700000" algn="tl">
                    <a:srgbClr val="C0C0C0"/>
                  </a:outerShdw>
                </a:effectLst>
                <a:latin typeface="Times New Roman" pitchFamily="18" charset="0"/>
              </a:rPr>
              <a:t>another</a:t>
            </a:r>
            <a:endParaRPr lang="en-US" sz="2800" dirty="0">
              <a:effectLst>
                <a:outerShdw blurRad="38100" dist="38100" dir="2700000" algn="tl">
                  <a:srgbClr val="C0C0C0"/>
                </a:outerShdw>
              </a:effectLst>
              <a:latin typeface="Times New Roman" pitchFamily="18" charset="0"/>
            </a:endParaRPr>
          </a:p>
          <a:p>
            <a:r>
              <a:rPr lang="en-US" sz="2800" dirty="0">
                <a:solidFill>
                  <a:srgbClr val="FF0000"/>
                </a:solidFill>
                <a:effectLst>
                  <a:outerShdw blurRad="38100" dist="38100" dir="2700000" algn="tl">
                    <a:srgbClr val="C0C0C0"/>
                  </a:outerShdw>
                </a:effectLst>
                <a:latin typeface="Times New Roman" pitchFamily="18" charset="0"/>
              </a:rPr>
              <a:t>Example</a:t>
            </a:r>
          </a:p>
          <a:p>
            <a:r>
              <a:rPr lang="en-US" sz="2800" dirty="0">
                <a:effectLst>
                  <a:outerShdw blurRad="38100" dist="38100" dir="2700000" algn="tl">
                    <a:srgbClr val="C0C0C0"/>
                  </a:outerShdw>
                </a:effectLst>
                <a:latin typeface="Times New Roman" pitchFamily="18" charset="0"/>
              </a:rPr>
              <a:t>Our postal system practices a type of framing. The simple act of inserting a letter into an envelope separates one piece of information from another; the envelope serves as the delimiter.</a:t>
            </a:r>
          </a:p>
          <a:p>
            <a:endParaRPr lang="en-US"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305800" cy="1569660"/>
          </a:xfrm>
          <a:prstGeom prst="rect">
            <a:avLst/>
          </a:prstGeom>
        </p:spPr>
        <p:txBody>
          <a:bodyPr wrap="square">
            <a:spAutoFit/>
          </a:bodyPr>
          <a:lstStyle/>
          <a:p>
            <a:pPr algn="ctr"/>
            <a:r>
              <a:rPr lang="en-US" sz="2400" baseline="0" dirty="0" smtClean="0">
                <a:latin typeface="Times New Roman" pitchFamily="18" charset="0"/>
                <a:cs typeface="Times New Roman" pitchFamily="18" charset="0"/>
              </a:rPr>
              <a:t>In the Go-Back-N Protocol, the sequence numbers are modulo 2</a:t>
            </a:r>
            <a:r>
              <a:rPr lang="en-US" sz="2400" i="1" baseline="30000" dirty="0" smtClean="0">
                <a:latin typeface="Times New Roman" pitchFamily="18" charset="0"/>
                <a:cs typeface="Times New Roman" pitchFamily="18" charset="0"/>
              </a:rPr>
              <a:t>m</a:t>
            </a:r>
            <a:r>
              <a:rPr lang="en-US" sz="2400" baseline="0" dirty="0" smtClean="0">
                <a:latin typeface="Times New Roman" pitchFamily="18" charset="0"/>
                <a:cs typeface="Times New Roman" pitchFamily="18" charset="0"/>
              </a:rPr>
              <a:t>,</a:t>
            </a:r>
          </a:p>
          <a:p>
            <a:pPr algn="ctr"/>
            <a:r>
              <a:rPr lang="en-US" sz="2400" baseline="0" dirty="0" smtClean="0">
                <a:latin typeface="Times New Roman" pitchFamily="18" charset="0"/>
                <a:cs typeface="Times New Roman" pitchFamily="18" charset="0"/>
              </a:rPr>
              <a:t>where m is the size of the sequence number field in bits</a:t>
            </a:r>
          </a:p>
          <a:p>
            <a:pPr algn="ctr"/>
            <a:endParaRPr lang="en-US" sz="2400" dirty="0">
              <a:latin typeface="Times New Roman" pitchFamily="18" charset="0"/>
              <a:cs typeface="Times New Roman" pitchFamily="18" charset="0"/>
            </a:endParaRPr>
          </a:p>
          <a:p>
            <a:pPr algn="ctr"/>
            <a:r>
              <a:rPr lang="en-US" sz="2400" b="1" i="1" baseline="0" dirty="0" smtClean="0">
                <a:latin typeface="Times New Roman" pitchFamily="18" charset="0"/>
                <a:cs typeface="Times New Roman" pitchFamily="18" charset="0"/>
              </a:rPr>
              <a:t>Send window for Go-Back-N ARQ</a:t>
            </a:r>
            <a:endParaRPr lang="en-US" sz="2400" b="1" dirty="0">
              <a:latin typeface="Times New Roman" pitchFamily="18" charset="0"/>
              <a:cs typeface="Times New Roman" pitchFamily="18" charset="0"/>
            </a:endParaRPr>
          </a:p>
        </p:txBody>
      </p:sp>
      <p:pic>
        <p:nvPicPr>
          <p:cNvPr id="3" name="Picture 6"/>
          <p:cNvPicPr>
            <a:picLocks noChangeAspect="1" noChangeArrowheads="1"/>
          </p:cNvPicPr>
          <p:nvPr/>
        </p:nvPicPr>
        <p:blipFill>
          <a:blip r:embed="rId2"/>
          <a:srcRect/>
          <a:stretch>
            <a:fillRect/>
          </a:stretch>
        </p:blipFill>
        <p:spPr bwMode="auto">
          <a:xfrm>
            <a:off x="225425" y="2057400"/>
            <a:ext cx="8537575" cy="3733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baseline="0" dirty="0" smtClean="0">
                <a:latin typeface="Times New Roman" pitchFamily="18" charset="0"/>
              </a:rPr>
              <a:t>Receive window for Go-Back-N ARQ</a:t>
            </a:r>
            <a:endParaRPr lang="en-US" dirty="0"/>
          </a:p>
        </p:txBody>
      </p:sp>
      <p:pic>
        <p:nvPicPr>
          <p:cNvPr id="4" name="Picture 6"/>
          <p:cNvPicPr>
            <a:picLocks noGrp="1" noChangeAspect="1" noChangeArrowheads="1"/>
          </p:cNvPicPr>
          <p:nvPr>
            <p:ph idx="1"/>
          </p:nvPr>
        </p:nvPicPr>
        <p:blipFill>
          <a:blip r:embed="rId2"/>
          <a:srcRect/>
          <a:stretch>
            <a:fillRect/>
          </a:stretch>
        </p:blipFill>
        <p:spPr bwMode="auto">
          <a:xfrm>
            <a:off x="457200" y="2053775"/>
            <a:ext cx="8229600" cy="361881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baseline="0" dirty="0" smtClean="0">
                <a:latin typeface="Times New Roman" pitchFamily="18" charset="0"/>
              </a:rPr>
              <a:t>Design of Go-Back-N ARQ</a:t>
            </a:r>
            <a:br>
              <a:rPr lang="en-US" i="1" baseline="0" dirty="0" smtClean="0">
                <a:latin typeface="Times New Roman" pitchFamily="18" charset="0"/>
              </a:rPr>
            </a:br>
            <a:endParaRPr lang="en-US" dirty="0"/>
          </a:p>
        </p:txBody>
      </p:sp>
      <p:pic>
        <p:nvPicPr>
          <p:cNvPr id="4" name="Picture 6"/>
          <p:cNvPicPr>
            <a:picLocks noGrp="1" noChangeAspect="1" noChangeArrowheads="1"/>
          </p:cNvPicPr>
          <p:nvPr>
            <p:ph idx="1"/>
          </p:nvPr>
        </p:nvPicPr>
        <p:blipFill>
          <a:blip r:embed="rId2"/>
          <a:srcRect/>
          <a:stretch>
            <a:fillRect/>
          </a:stretch>
        </p:blipFill>
        <p:spPr bwMode="auto">
          <a:xfrm>
            <a:off x="762000" y="1600200"/>
            <a:ext cx="7772399" cy="452596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baseline="0" dirty="0" smtClean="0">
                <a:latin typeface="Times New Roman" pitchFamily="18" charset="0"/>
              </a:rPr>
              <a:t>Window size for Go-Back-N ARQ</a:t>
            </a:r>
            <a:endParaRPr lang="en-US" dirty="0"/>
          </a:p>
        </p:txBody>
      </p:sp>
      <p:pic>
        <p:nvPicPr>
          <p:cNvPr id="4" name="Picture 6"/>
          <p:cNvPicPr>
            <a:picLocks noGrp="1" noChangeAspect="1" noChangeArrowheads="1"/>
          </p:cNvPicPr>
          <p:nvPr>
            <p:ph idx="1"/>
          </p:nvPr>
        </p:nvPicPr>
        <p:blipFill>
          <a:blip r:embed="rId2"/>
          <a:srcRect/>
          <a:stretch>
            <a:fillRect/>
          </a:stretch>
        </p:blipFill>
        <p:spPr bwMode="auto">
          <a:xfrm>
            <a:off x="1332306" y="1600200"/>
            <a:ext cx="6479388" cy="4267200"/>
          </a:xfrm>
          <a:prstGeom prst="rect">
            <a:avLst/>
          </a:prstGeom>
          <a:noFill/>
          <a:ln w="9525">
            <a:noFill/>
            <a:miter lim="800000"/>
            <a:headEnd/>
            <a:tailEnd/>
          </a:ln>
          <a:effectLst/>
        </p:spPr>
      </p:pic>
      <p:sp>
        <p:nvSpPr>
          <p:cNvPr id="5" name="Rectangle 4"/>
          <p:cNvSpPr/>
          <p:nvPr/>
        </p:nvSpPr>
        <p:spPr>
          <a:xfrm>
            <a:off x="990600" y="5943600"/>
            <a:ext cx="7543800" cy="646331"/>
          </a:xfrm>
          <a:prstGeom prst="rect">
            <a:avLst/>
          </a:prstGeom>
        </p:spPr>
        <p:txBody>
          <a:bodyPr wrap="square">
            <a:spAutoFit/>
          </a:bodyPr>
          <a:lstStyle/>
          <a:p>
            <a:pPr algn="ctr"/>
            <a:r>
              <a:rPr lang="en-US" baseline="0" dirty="0" smtClean="0"/>
              <a:t>In Go-Back-N ARQ, the size of the send window must be less than 2</a:t>
            </a:r>
            <a:r>
              <a:rPr lang="en-US" i="1" baseline="30000" dirty="0" smtClean="0"/>
              <a:t>m</a:t>
            </a:r>
            <a:r>
              <a:rPr lang="en-US" baseline="0" dirty="0" smtClean="0"/>
              <a:t>;the size of the receiver window is always 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04800" y="1600200"/>
            <a:ext cx="8763000" cy="4953000"/>
          </a:xfrm>
        </p:spPr>
        <p:txBody>
          <a:bodyPr>
            <a:normAutofit/>
          </a:bodyPr>
          <a:lstStyle/>
          <a:p>
            <a:r>
              <a:rPr lang="en-US" sz="2400" dirty="0" smtClean="0">
                <a:latin typeface="Times New Roman" pitchFamily="18" charset="0"/>
              </a:rPr>
              <a:t>Previous</a:t>
            </a:r>
            <a:r>
              <a:rPr lang="en-US" sz="2400" baseline="0" dirty="0" smtClean="0">
                <a:latin typeface="Times New Roman" pitchFamily="18" charset="0"/>
              </a:rPr>
              <a:t> Fig. shows </a:t>
            </a:r>
            <a:r>
              <a:rPr lang="en-US" sz="2400" baseline="0" dirty="0" smtClean="0">
                <a:latin typeface="Times New Roman" pitchFamily="18" charset="0"/>
              </a:rPr>
              <a:t>an example of Go-Back-N. This is an example of a case where the forward channel is reliable, but the reverse is not. No data frames are lost, but some ACKs are delayed and one is lost. The example also shows how cumulative acknowledgments can help if acknowledgments are delayed or lost. After initialization, there are seven sender events. Request events are triggered by data from the network layer; arrival events are triggered by acknowledgments from the physical layer. There is no time-out event here because all outstanding frames are acknowledged before the timer expires. Note that although ACK 2 is lost, ACK 3 serves as both ACK 2 and ACK 3</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1474F9AB-B135-4D8F-9D9C-5BC318663907}" type="slidenum">
              <a:rPr lang="en-US"/>
              <a:pPr/>
              <a:t>25</a:t>
            </a:fld>
            <a:endParaRPr lang="en-US"/>
          </a:p>
        </p:txBody>
      </p:sp>
      <p:sp>
        <p:nvSpPr>
          <p:cNvPr id="95232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952323" name="Line 3"/>
          <p:cNvSpPr>
            <a:spLocks noChangeShapeType="1"/>
          </p:cNvSpPr>
          <p:nvPr/>
        </p:nvSpPr>
        <p:spPr bwMode="auto">
          <a:xfrm>
            <a:off x="152400" y="838200"/>
            <a:ext cx="8763000" cy="0"/>
          </a:xfrm>
          <a:prstGeom prst="line">
            <a:avLst/>
          </a:prstGeom>
          <a:noFill/>
          <a:ln w="19050">
            <a:solidFill>
              <a:schemeClr val="hlink"/>
            </a:solidFill>
            <a:round/>
            <a:headEnd/>
            <a:tailEnd/>
          </a:ln>
          <a:effectLst/>
        </p:spPr>
        <p:txBody>
          <a:bodyPr/>
          <a:lstStyle/>
          <a:p>
            <a:endParaRPr lang="en-US"/>
          </a:p>
        </p:txBody>
      </p:sp>
      <p:sp>
        <p:nvSpPr>
          <p:cNvPr id="952324" name="Text Box 4"/>
          <p:cNvSpPr txBox="1">
            <a:spLocks noChangeArrowheads="1"/>
          </p:cNvSpPr>
          <p:nvPr/>
        </p:nvSpPr>
        <p:spPr bwMode="auto">
          <a:xfrm>
            <a:off x="304800" y="228600"/>
            <a:ext cx="5308600" cy="457200"/>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11.16  </a:t>
            </a:r>
            <a:r>
              <a:rPr lang="en-US" sz="2000" i="1" baseline="0" dirty="0">
                <a:latin typeface="Times New Roman" pitchFamily="18" charset="0"/>
              </a:rPr>
              <a:t>Flow diagram for Example 11.6</a:t>
            </a:r>
          </a:p>
        </p:txBody>
      </p:sp>
      <p:sp>
        <p:nvSpPr>
          <p:cNvPr id="95232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952326" name="Picture 6"/>
          <p:cNvPicPr>
            <a:picLocks noChangeAspect="1" noChangeArrowheads="1"/>
          </p:cNvPicPr>
          <p:nvPr/>
        </p:nvPicPr>
        <p:blipFill>
          <a:blip r:embed="rId3"/>
          <a:srcRect/>
          <a:stretch>
            <a:fillRect/>
          </a:stretch>
        </p:blipFill>
        <p:spPr bwMode="auto">
          <a:xfrm>
            <a:off x="712788" y="990600"/>
            <a:ext cx="7212012" cy="521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42" y="581993"/>
            <a:ext cx="9067800" cy="6278642"/>
          </a:xfrm>
          <a:prstGeom prst="rect">
            <a:avLst/>
          </a:prstGeom>
        </p:spPr>
        <p:txBody>
          <a:bodyPr wrap="square">
            <a:spAutoFit/>
          </a:bodyPr>
          <a:lstStyle/>
          <a:p>
            <a:r>
              <a:rPr lang="en-US" sz="2400" baseline="0" dirty="0" smtClean="0">
                <a:latin typeface="Times New Roman" pitchFamily="18" charset="0"/>
              </a:rPr>
              <a:t>Previous fig. shows </a:t>
            </a:r>
            <a:r>
              <a:rPr lang="en-US" sz="2400" baseline="0" dirty="0" smtClean="0">
                <a:latin typeface="Times New Roman" pitchFamily="18" charset="0"/>
              </a:rPr>
              <a:t>what happens when a frame is lost. Frames 0, 1, 2, and 3 are sent. However, frame 1 is lost. The receiver receives frames 2 and 3, but they are discarded because they are received out of order. The sender receives no acknowledgment about frames 1, 2, or 3. Its timer finally expires. The sender sends all outstanding frames (1, 2, and 3) because it does not know what is wrong. Note that the resending of frames 1, 2, and 3 is the response to one single event. When the sender is responding to this event, it cannot accept the triggering of other events. This means that when ACK 2 arrives, the sender is still busy with sending frame </a:t>
            </a:r>
            <a:r>
              <a:rPr lang="en-US" sz="2400" baseline="0" dirty="0" smtClean="0">
                <a:latin typeface="Times New Roman" pitchFamily="18" charset="0"/>
              </a:rPr>
              <a:t>3</a:t>
            </a:r>
            <a:endParaRPr lang="en-US" sz="2400" dirty="0" smtClean="0">
              <a:latin typeface="Times New Roman" pitchFamily="18" charset="0"/>
            </a:endParaRPr>
          </a:p>
          <a:p>
            <a:r>
              <a:rPr lang="en-US" sz="2400" baseline="0" dirty="0" smtClean="0">
                <a:latin typeface="Times New Roman" pitchFamily="18" charset="0"/>
              </a:rPr>
              <a:t>The physical layer must wait until this event is completed and the data link layer goes back to its sleeping state. We have shown a vertical line to indicate the delay. It is the same story with ACK 3; but when ACK 3 arrives, the sender is busy responding to ACK 2. It happens again when ACK 4 arrives. Note that before the second timer expires, all outstanding frames have been sent and the timer is stopped.</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F123F7F5-EEEB-43EA-8921-A0992FFFCBCF}" type="slidenum">
              <a:rPr lang="en-US"/>
              <a:pPr/>
              <a:t>27</a:t>
            </a:fld>
            <a:endParaRPr lang="en-US"/>
          </a:p>
        </p:txBody>
      </p:sp>
      <p:sp>
        <p:nvSpPr>
          <p:cNvPr id="8826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82691" name="Line 3"/>
          <p:cNvSpPr>
            <a:spLocks noChangeShapeType="1"/>
          </p:cNvSpPr>
          <p:nvPr/>
        </p:nvSpPr>
        <p:spPr bwMode="auto">
          <a:xfrm>
            <a:off x="152400" y="685800"/>
            <a:ext cx="8763000" cy="0"/>
          </a:xfrm>
          <a:prstGeom prst="line">
            <a:avLst/>
          </a:prstGeom>
          <a:noFill/>
          <a:ln w="19050">
            <a:solidFill>
              <a:schemeClr val="hlink"/>
            </a:solidFill>
            <a:round/>
            <a:headEnd/>
            <a:tailEnd/>
          </a:ln>
          <a:effectLst/>
        </p:spPr>
        <p:txBody>
          <a:bodyPr/>
          <a:lstStyle/>
          <a:p>
            <a:endParaRPr lang="en-US"/>
          </a:p>
        </p:txBody>
      </p:sp>
      <p:sp>
        <p:nvSpPr>
          <p:cNvPr id="882692" name="Text Box 4"/>
          <p:cNvSpPr txBox="1">
            <a:spLocks noChangeArrowheads="1"/>
          </p:cNvSpPr>
          <p:nvPr/>
        </p:nvSpPr>
        <p:spPr bwMode="auto">
          <a:xfrm>
            <a:off x="304800" y="228600"/>
            <a:ext cx="3616888" cy="461665"/>
          </a:xfrm>
          <a:prstGeom prst="rect">
            <a:avLst/>
          </a:prstGeom>
          <a:noFill/>
          <a:ln w="9525">
            <a:noFill/>
            <a:miter lim="800000"/>
            <a:headEnd/>
            <a:tailEnd/>
          </a:ln>
          <a:effectLst/>
        </p:spPr>
        <p:txBody>
          <a:bodyPr wrap="none">
            <a:spAutoFit/>
          </a:bodyPr>
          <a:lstStyle/>
          <a:p>
            <a:r>
              <a:rPr lang="en-US" sz="2400" baseline="0" dirty="0" smtClean="0">
                <a:solidFill>
                  <a:schemeClr val="folHlink"/>
                </a:solidFill>
                <a:latin typeface="Times New Roman" pitchFamily="18" charset="0"/>
              </a:rPr>
              <a:t>  </a:t>
            </a:r>
            <a:r>
              <a:rPr lang="en-US" sz="2000" i="1" baseline="0" dirty="0">
                <a:latin typeface="Times New Roman" pitchFamily="18" charset="0"/>
              </a:rPr>
              <a:t>Flow diagram for Example 11.7</a:t>
            </a:r>
          </a:p>
        </p:txBody>
      </p:sp>
      <p:sp>
        <p:nvSpPr>
          <p:cNvPr id="882693"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882694" name="Picture 6"/>
          <p:cNvPicPr>
            <a:picLocks noChangeAspect="1" noChangeArrowheads="1"/>
          </p:cNvPicPr>
          <p:nvPr/>
        </p:nvPicPr>
        <p:blipFill>
          <a:blip r:embed="rId3"/>
          <a:srcRect/>
          <a:stretch>
            <a:fillRect/>
          </a:stretch>
        </p:blipFill>
        <p:spPr bwMode="auto">
          <a:xfrm>
            <a:off x="1600200" y="762000"/>
            <a:ext cx="5713413"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609600"/>
            <a:ext cx="7543800" cy="1508105"/>
          </a:xfrm>
          <a:prstGeom prst="rect">
            <a:avLst/>
          </a:prstGeom>
        </p:spPr>
        <p:txBody>
          <a:bodyPr wrap="square">
            <a:spAutoFit/>
          </a:bodyPr>
          <a:lstStyle/>
          <a:p>
            <a:r>
              <a:rPr lang="en-US" baseline="0" dirty="0" smtClean="0"/>
              <a:t>Stop-and-Wait ARQ is a special case of Go-Back-N ARQ in which the size of the send window is 1</a:t>
            </a:r>
          </a:p>
          <a:p>
            <a:endParaRPr lang="en-US" dirty="0"/>
          </a:p>
          <a:p>
            <a:r>
              <a:rPr lang="en-US" b="1" i="1" baseline="0" dirty="0" smtClean="0">
                <a:latin typeface="Times New Roman" pitchFamily="18" charset="0"/>
              </a:rPr>
              <a:t>Send window for Selective Repeat ARQ</a:t>
            </a:r>
          </a:p>
          <a:p>
            <a:endParaRPr lang="en-US" dirty="0"/>
          </a:p>
        </p:txBody>
      </p:sp>
      <p:pic>
        <p:nvPicPr>
          <p:cNvPr id="4" name="Picture 6"/>
          <p:cNvPicPr>
            <a:picLocks noChangeAspect="1" noChangeArrowheads="1"/>
          </p:cNvPicPr>
          <p:nvPr/>
        </p:nvPicPr>
        <p:blipFill>
          <a:blip r:embed="rId2"/>
          <a:srcRect/>
          <a:stretch>
            <a:fillRect/>
          </a:stretch>
        </p:blipFill>
        <p:spPr bwMode="auto">
          <a:xfrm>
            <a:off x="315913" y="1905000"/>
            <a:ext cx="8447087" cy="2286000"/>
          </a:xfrm>
          <a:prstGeom prst="rect">
            <a:avLst/>
          </a:prstGeom>
          <a:noFill/>
          <a:ln w="9525">
            <a:noFill/>
            <a:miter lim="800000"/>
            <a:headEnd/>
            <a:tailEnd/>
          </a:ln>
          <a:effectLst/>
        </p:spPr>
      </p:pic>
      <p:pic>
        <p:nvPicPr>
          <p:cNvPr id="5" name="Picture 6"/>
          <p:cNvPicPr>
            <a:picLocks noChangeAspect="1" noChangeArrowheads="1"/>
          </p:cNvPicPr>
          <p:nvPr/>
        </p:nvPicPr>
        <p:blipFill>
          <a:blip r:embed="rId3"/>
          <a:srcRect/>
          <a:stretch>
            <a:fillRect/>
          </a:stretch>
        </p:blipFill>
        <p:spPr bwMode="auto">
          <a:xfrm>
            <a:off x="609600" y="4419600"/>
            <a:ext cx="7486650" cy="1752600"/>
          </a:xfrm>
          <a:prstGeom prst="rect">
            <a:avLst/>
          </a:prstGeom>
          <a:noFill/>
          <a:ln w="9525">
            <a:noFill/>
            <a:miter lim="800000"/>
            <a:headEnd/>
            <a:tailEnd/>
          </a:ln>
          <a:effectLst/>
        </p:spPr>
      </p:pic>
      <p:sp>
        <p:nvSpPr>
          <p:cNvPr id="6" name="Rectangle 5"/>
          <p:cNvSpPr/>
          <p:nvPr/>
        </p:nvSpPr>
        <p:spPr>
          <a:xfrm>
            <a:off x="2529293" y="6198990"/>
            <a:ext cx="4085414" cy="369332"/>
          </a:xfrm>
          <a:prstGeom prst="rect">
            <a:avLst/>
          </a:prstGeom>
        </p:spPr>
        <p:txBody>
          <a:bodyPr wrap="square">
            <a:spAutoFit/>
          </a:bodyPr>
          <a:lstStyle/>
          <a:p>
            <a:r>
              <a:rPr lang="en-US" i="1" baseline="0" dirty="0" smtClean="0">
                <a:latin typeface="Times New Roman" pitchFamily="18" charset="0"/>
              </a:rPr>
              <a:t>Receive window for Selective Repeat ARQ</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srcRect/>
          <a:stretch>
            <a:fillRect/>
          </a:stretch>
        </p:blipFill>
        <p:spPr bwMode="auto">
          <a:xfrm>
            <a:off x="1574800" y="1022350"/>
            <a:ext cx="6197600" cy="5226050"/>
          </a:xfrm>
          <a:prstGeom prst="rect">
            <a:avLst/>
          </a:prstGeom>
          <a:noFill/>
          <a:ln w="9525">
            <a:noFill/>
            <a:miter lim="800000"/>
            <a:headEnd/>
            <a:tailEnd/>
          </a:ln>
          <a:effectLst/>
        </p:spPr>
      </p:pic>
      <p:sp>
        <p:nvSpPr>
          <p:cNvPr id="3" name="Rectangle 2"/>
          <p:cNvSpPr/>
          <p:nvPr/>
        </p:nvSpPr>
        <p:spPr>
          <a:xfrm>
            <a:off x="1295400" y="609600"/>
            <a:ext cx="6172200" cy="369332"/>
          </a:xfrm>
          <a:prstGeom prst="rect">
            <a:avLst/>
          </a:prstGeom>
        </p:spPr>
        <p:txBody>
          <a:bodyPr wrap="square">
            <a:spAutoFit/>
          </a:bodyPr>
          <a:lstStyle/>
          <a:p>
            <a:r>
              <a:rPr lang="en-US" i="1" baseline="0" dirty="0" smtClean="0">
                <a:latin typeface="Times New Roman" pitchFamily="18" charset="0"/>
              </a:rPr>
              <a:t>Design of Selective Repeat ARQ</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10600" cy="3077766"/>
          </a:xfrm>
          <a:prstGeom prst="rect">
            <a:avLst/>
          </a:prstGeom>
        </p:spPr>
        <p:txBody>
          <a:bodyPr wrap="square">
            <a:spAutoFit/>
          </a:bodyPr>
          <a:lstStyle/>
          <a:p>
            <a:endParaRPr lang="en-US" i="1" dirty="0">
              <a:effectLst>
                <a:outerShdw blurRad="38100" dist="38100" dir="2700000" algn="tl">
                  <a:srgbClr val="C0C0C0"/>
                </a:outerShdw>
              </a:effectLst>
              <a:latin typeface="Times New Roman" pitchFamily="18" charset="0"/>
            </a:endParaRPr>
          </a:p>
          <a:p>
            <a:r>
              <a:rPr lang="en-US" sz="2800" i="1" dirty="0" smtClean="0">
                <a:effectLst>
                  <a:outerShdw blurRad="38100" dist="38100" dir="2700000" algn="tl">
                    <a:srgbClr val="C0C0C0"/>
                  </a:outerShdw>
                </a:effectLst>
                <a:latin typeface="Times New Roman" pitchFamily="18" charset="0"/>
              </a:rPr>
              <a:t>Types of frames</a:t>
            </a:r>
          </a:p>
          <a:p>
            <a:r>
              <a:rPr lang="en-US" sz="2800" baseline="0" dirty="0" smtClean="0">
                <a:solidFill>
                  <a:srgbClr val="0033CC"/>
                </a:solidFill>
                <a:latin typeface="Times New Roman" pitchFamily="18" charset="0"/>
              </a:rPr>
              <a:t>Fixed-Size Framing</a:t>
            </a:r>
            <a:r>
              <a:rPr lang="fr-FR" sz="2800" baseline="0" dirty="0" smtClean="0">
                <a:solidFill>
                  <a:srgbClr val="0033CC"/>
                </a:solidFill>
                <a:latin typeface="Times New Roman" pitchFamily="18" charset="0"/>
              </a:rPr>
              <a:t/>
            </a:r>
            <a:br>
              <a:rPr lang="fr-FR" sz="2800" baseline="0" dirty="0" smtClean="0">
                <a:solidFill>
                  <a:srgbClr val="0033CC"/>
                </a:solidFill>
                <a:latin typeface="Times New Roman" pitchFamily="18" charset="0"/>
              </a:rPr>
            </a:br>
            <a:r>
              <a:rPr lang="fr-FR" sz="2800" baseline="0" dirty="0" smtClean="0">
                <a:solidFill>
                  <a:srgbClr val="0033CC"/>
                </a:solidFill>
                <a:latin typeface="Times New Roman" pitchFamily="18" charset="0"/>
              </a:rPr>
              <a:t>Variable-Size </a:t>
            </a:r>
            <a:r>
              <a:rPr lang="fr-FR" sz="2800" baseline="0" dirty="0" err="1" smtClean="0">
                <a:solidFill>
                  <a:srgbClr val="0033CC"/>
                </a:solidFill>
                <a:latin typeface="Times New Roman" pitchFamily="18" charset="0"/>
              </a:rPr>
              <a:t>Framing</a:t>
            </a:r>
            <a:endParaRPr lang="fr-FR" sz="2800" baseline="0" dirty="0" smtClean="0">
              <a:solidFill>
                <a:srgbClr val="0033CC"/>
              </a:solidFill>
              <a:latin typeface="Times New Roman" pitchFamily="18" charset="0"/>
            </a:endParaRPr>
          </a:p>
          <a:p>
            <a:endParaRPr lang="en-US" baseline="0" dirty="0" smtClean="0">
              <a:solidFill>
                <a:srgbClr val="0033CC"/>
              </a:solidFill>
              <a:latin typeface="Times New Roman" pitchFamily="18" charset="0"/>
            </a:endParaRPr>
          </a:p>
          <a:p>
            <a:r>
              <a:rPr lang="en-US" sz="2800" baseline="0" dirty="0" smtClean="0">
                <a:latin typeface="Times New Roman" pitchFamily="18" charset="0"/>
              </a:rPr>
              <a:t>A frame in a character-oriented protocol</a:t>
            </a:r>
          </a:p>
          <a:p>
            <a:endParaRPr lang="en-US" sz="2800" dirty="0">
              <a:latin typeface="Times New Roman" pitchFamily="18" charset="0"/>
            </a:endParaRPr>
          </a:p>
          <a:p>
            <a:endParaRPr lang="en-US" b="1" dirty="0"/>
          </a:p>
        </p:txBody>
      </p:sp>
      <p:pic>
        <p:nvPicPr>
          <p:cNvPr id="3" name="Picture 6"/>
          <p:cNvPicPr>
            <a:picLocks noChangeAspect="1" noChangeArrowheads="1"/>
          </p:cNvPicPr>
          <p:nvPr/>
        </p:nvPicPr>
        <p:blipFill>
          <a:blip r:embed="rId2"/>
          <a:srcRect/>
          <a:stretch>
            <a:fillRect/>
          </a:stretch>
        </p:blipFill>
        <p:spPr bwMode="auto">
          <a:xfrm>
            <a:off x="533400" y="3048000"/>
            <a:ext cx="7158038" cy="12192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baseline="0" dirty="0" smtClean="0">
                <a:latin typeface="Times New Roman" pitchFamily="18" charset="0"/>
              </a:rPr>
              <a:t>Selective Repeat ARQ, window size</a:t>
            </a:r>
            <a:endParaRPr lang="en-US" dirty="0"/>
          </a:p>
        </p:txBody>
      </p:sp>
      <p:pic>
        <p:nvPicPr>
          <p:cNvPr id="4" name="Picture 6"/>
          <p:cNvPicPr>
            <a:picLocks noGrp="1" noChangeAspect="1" noChangeArrowheads="1"/>
          </p:cNvPicPr>
          <p:nvPr>
            <p:ph idx="1"/>
          </p:nvPr>
        </p:nvPicPr>
        <p:blipFill>
          <a:blip r:embed="rId2"/>
          <a:srcRect/>
          <a:stretch>
            <a:fillRect/>
          </a:stretch>
        </p:blipFill>
        <p:spPr bwMode="auto">
          <a:xfrm>
            <a:off x="457200" y="1629017"/>
            <a:ext cx="8229600" cy="446832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458200" cy="646331"/>
          </a:xfrm>
          <a:prstGeom prst="rect">
            <a:avLst/>
          </a:prstGeom>
        </p:spPr>
        <p:txBody>
          <a:bodyPr wrap="square">
            <a:spAutoFit/>
          </a:bodyPr>
          <a:lstStyle/>
          <a:p>
            <a:pPr algn="ctr"/>
            <a:r>
              <a:rPr lang="en-US" baseline="0" dirty="0" smtClean="0"/>
              <a:t>In Selective Repeat ARQ, the size of the sender and receiver window</a:t>
            </a:r>
          </a:p>
          <a:p>
            <a:pPr algn="ctr"/>
            <a:r>
              <a:rPr lang="en-US" baseline="0" dirty="0" smtClean="0"/>
              <a:t>must be at most one-half of 2</a:t>
            </a:r>
            <a:r>
              <a:rPr lang="en-US" baseline="30000" dirty="0" smtClean="0"/>
              <a:t>m</a:t>
            </a:r>
            <a:endParaRPr lang="en-US" dirty="0"/>
          </a:p>
        </p:txBody>
      </p:sp>
      <p:pic>
        <p:nvPicPr>
          <p:cNvPr id="3" name="Picture 7"/>
          <p:cNvPicPr>
            <a:picLocks noChangeAspect="1" noChangeArrowheads="1"/>
          </p:cNvPicPr>
          <p:nvPr/>
        </p:nvPicPr>
        <p:blipFill>
          <a:blip r:embed="rId2"/>
          <a:srcRect/>
          <a:stretch>
            <a:fillRect/>
          </a:stretch>
        </p:blipFill>
        <p:spPr bwMode="auto">
          <a:xfrm>
            <a:off x="434975" y="2574925"/>
            <a:ext cx="7870825" cy="1844675"/>
          </a:xfrm>
          <a:prstGeom prst="rect">
            <a:avLst/>
          </a:prstGeom>
          <a:noFill/>
          <a:ln w="9525">
            <a:noFill/>
            <a:miter lim="800000"/>
            <a:headEnd/>
            <a:tailEnd/>
          </a:ln>
          <a:effectLst/>
        </p:spPr>
      </p:pic>
      <p:sp>
        <p:nvSpPr>
          <p:cNvPr id="4" name="Rectangle 3"/>
          <p:cNvSpPr/>
          <p:nvPr/>
        </p:nvSpPr>
        <p:spPr>
          <a:xfrm>
            <a:off x="304800" y="1828800"/>
            <a:ext cx="6268229" cy="369332"/>
          </a:xfrm>
          <a:prstGeom prst="rect">
            <a:avLst/>
          </a:prstGeom>
        </p:spPr>
        <p:txBody>
          <a:bodyPr wrap="square">
            <a:spAutoFit/>
          </a:bodyPr>
          <a:lstStyle/>
          <a:p>
            <a:r>
              <a:rPr lang="en-US" b="1" i="1" baseline="0" dirty="0" smtClean="0">
                <a:latin typeface="Times New Roman" pitchFamily="18" charset="0"/>
              </a:rPr>
              <a:t>Delivery of data in Selective Repeat ARQ</a:t>
            </a:r>
            <a:endParaRPr lang="en-US" b="1" i="1" baseline="0" dirty="0">
              <a:latin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7DBDFDB7-AB6E-4F66-9F5A-680D9E852F54}" type="slidenum">
              <a:rPr lang="en-US"/>
              <a:pPr/>
              <a:t>32</a:t>
            </a:fld>
            <a:endParaRPr lang="en-US"/>
          </a:p>
        </p:txBody>
      </p:sp>
      <p:sp>
        <p:nvSpPr>
          <p:cNvPr id="88473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8473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84740" name="Text Box 4"/>
          <p:cNvSpPr txBox="1">
            <a:spLocks noChangeArrowheads="1"/>
          </p:cNvSpPr>
          <p:nvPr/>
        </p:nvSpPr>
        <p:spPr bwMode="auto">
          <a:xfrm>
            <a:off x="304800" y="381000"/>
            <a:ext cx="4668457" cy="461665"/>
          </a:xfrm>
          <a:prstGeom prst="rect">
            <a:avLst/>
          </a:prstGeom>
          <a:noFill/>
          <a:ln w="9525">
            <a:noFill/>
            <a:miter lim="800000"/>
            <a:headEnd/>
            <a:tailEnd/>
          </a:ln>
          <a:effectLst/>
        </p:spPr>
        <p:txBody>
          <a:bodyPr wrap="none">
            <a:spAutoFit/>
          </a:bodyPr>
          <a:lstStyle/>
          <a:p>
            <a:r>
              <a:rPr lang="en-US" sz="2400" baseline="0" dirty="0" smtClean="0">
                <a:solidFill>
                  <a:schemeClr val="folHlink"/>
                </a:solidFill>
                <a:latin typeface="Times New Roman" pitchFamily="18" charset="0"/>
              </a:rPr>
              <a:t>  </a:t>
            </a:r>
            <a:r>
              <a:rPr lang="en-US" sz="2000" i="1" baseline="0" dirty="0">
                <a:latin typeface="Times New Roman" pitchFamily="18" charset="0"/>
              </a:rPr>
              <a:t>Receive window for Selective Repeat ARQ</a:t>
            </a:r>
          </a:p>
        </p:txBody>
      </p:sp>
      <p:sp>
        <p:nvSpPr>
          <p:cNvPr id="8847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4742" name="Picture 6"/>
          <p:cNvPicPr>
            <a:picLocks noChangeAspect="1" noChangeArrowheads="1"/>
          </p:cNvPicPr>
          <p:nvPr/>
        </p:nvPicPr>
        <p:blipFill>
          <a:blip r:embed="rId3"/>
          <a:srcRect/>
          <a:stretch>
            <a:fillRect/>
          </a:stretch>
        </p:blipFill>
        <p:spPr bwMode="auto">
          <a:xfrm>
            <a:off x="609600" y="2300288"/>
            <a:ext cx="7486650" cy="21193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srcRect/>
          <a:stretch>
            <a:fillRect/>
          </a:stretch>
        </p:blipFill>
        <p:spPr bwMode="auto">
          <a:xfrm>
            <a:off x="609600" y="609600"/>
            <a:ext cx="8077200" cy="539273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810" y="228600"/>
            <a:ext cx="8934189" cy="7109639"/>
          </a:xfrm>
          <a:prstGeom prst="rect">
            <a:avLst/>
          </a:prstGeom>
        </p:spPr>
        <p:txBody>
          <a:bodyPr wrap="square">
            <a:spAutoFit/>
          </a:bodyPr>
          <a:lstStyle/>
          <a:p>
            <a:r>
              <a:rPr lang="en-US" sz="2400" baseline="0" dirty="0" smtClean="0">
                <a:latin typeface="Times New Roman" pitchFamily="18" charset="0"/>
                <a:cs typeface="Times New Roman" pitchFamily="18" charset="0"/>
              </a:rPr>
              <a:t>Previous fig. shows </a:t>
            </a:r>
            <a:r>
              <a:rPr lang="en-US" sz="2400" baseline="0" dirty="0" smtClean="0">
                <a:latin typeface="Times New Roman" pitchFamily="18" charset="0"/>
                <a:cs typeface="Times New Roman" pitchFamily="18" charset="0"/>
              </a:rPr>
              <a:t>the situation. One main difference is the number of timers. Here, each frame sent or resent needs a timer, which means that the timers need to be numbered (0, 1, 2, and 3). The timer for frame 0 starts at the first request, but stops when the ACK for this frame arrives. The timer for frame 1 starts at the second request, restarts when a NAK arrives, and finally stops when the last ACK arrives. The other two timers start when the corresponding frames are sent and stop at the last arrival </a:t>
            </a:r>
            <a:r>
              <a:rPr lang="en-US" sz="2400" baseline="0" dirty="0" smtClean="0">
                <a:latin typeface="Times New Roman" pitchFamily="18" charset="0"/>
                <a:cs typeface="Times New Roman" pitchFamily="18" charset="0"/>
              </a:rPr>
              <a:t>event</a:t>
            </a:r>
            <a:endParaRPr lang="en-US" sz="2400" dirty="0">
              <a:latin typeface="Times New Roman" pitchFamily="18" charset="0"/>
              <a:cs typeface="Times New Roman" pitchFamily="18" charset="0"/>
            </a:endParaRPr>
          </a:p>
          <a:p>
            <a:r>
              <a:rPr lang="en-US" sz="2400" baseline="0" dirty="0" smtClean="0">
                <a:latin typeface="Times New Roman" pitchFamily="18" charset="0"/>
                <a:cs typeface="Times New Roman" pitchFamily="18" charset="0"/>
              </a:rPr>
              <a:t>At the receiver site we need to distinguish between the acceptance of a frame and its delivery to the network layer. At the second arrival, frame 2 arrives and is stored and marked, but it cannot be delivered because frame 1 is missing. At the next arrival, frame 3 arrives and is marked and stored, but still none of the frames can be delivered. Only at the last arrival, when finally a copy of frame 1 arrives, can frames 1, 2, and 3 be delivered to the network layer. There are two conditions for the delivery of frames to the network layer: First, a set of consecutive frames must have arrived. Second, the set starts from the beginning of the window. </a:t>
            </a:r>
          </a:p>
          <a:p>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6370975"/>
          </a:xfrm>
          <a:prstGeom prst="rect">
            <a:avLst/>
          </a:prstGeom>
        </p:spPr>
        <p:txBody>
          <a:bodyPr wrap="square">
            <a:spAutoFit/>
          </a:bodyPr>
          <a:lstStyle/>
          <a:p>
            <a:pPr marL="342900" indent="-342900" algn="just">
              <a:buFont typeface="Arial" pitchFamily="34" charset="0"/>
              <a:buChar char="•"/>
            </a:pPr>
            <a:r>
              <a:rPr lang="en-US" sz="2400" baseline="0" dirty="0" smtClean="0">
                <a:latin typeface="Times New Roman" pitchFamily="18" charset="0"/>
                <a:cs typeface="Times New Roman" pitchFamily="18" charset="0"/>
              </a:rPr>
              <a:t>Another important point is that a NAK is sent after the second arrival, but not after the third, although both situations look the same. </a:t>
            </a:r>
            <a:endParaRPr lang="en-US" sz="2400" baseline="0" dirty="0" smtClean="0">
              <a:latin typeface="Times New Roman" pitchFamily="18" charset="0"/>
              <a:cs typeface="Times New Roman" pitchFamily="18" charset="0"/>
            </a:endParaRPr>
          </a:p>
          <a:p>
            <a:pPr marL="342900" indent="-342900" algn="just">
              <a:buFont typeface="Arial" pitchFamily="34" charset="0"/>
              <a:buChar char="•"/>
            </a:pPr>
            <a:r>
              <a:rPr lang="en-US" sz="2400" baseline="0" dirty="0" smtClean="0">
                <a:latin typeface="Times New Roman" pitchFamily="18" charset="0"/>
                <a:cs typeface="Times New Roman" pitchFamily="18" charset="0"/>
              </a:rPr>
              <a:t>The </a:t>
            </a:r>
            <a:r>
              <a:rPr lang="en-US" sz="2400" baseline="0" dirty="0" smtClean="0">
                <a:latin typeface="Times New Roman" pitchFamily="18" charset="0"/>
                <a:cs typeface="Times New Roman" pitchFamily="18" charset="0"/>
              </a:rPr>
              <a:t>reason is that the protocol does not want to crowd the network with unnecessary NAKs and unnecessary resent frames. The second NAK would still be NAK1 to inform the sender to resend frame 1 again; this has already been done. </a:t>
            </a:r>
            <a:endParaRPr lang="en-US" sz="2400" baseline="0" dirty="0" smtClean="0">
              <a:latin typeface="Times New Roman" pitchFamily="18" charset="0"/>
              <a:cs typeface="Times New Roman" pitchFamily="18" charset="0"/>
            </a:endParaRPr>
          </a:p>
          <a:p>
            <a:pPr marL="342900" indent="-342900" algn="just">
              <a:buFont typeface="Arial" pitchFamily="34" charset="0"/>
              <a:buChar char="•"/>
            </a:pPr>
            <a:r>
              <a:rPr lang="en-US" sz="2400" baseline="0" dirty="0" smtClean="0">
                <a:latin typeface="Times New Roman" pitchFamily="18" charset="0"/>
                <a:cs typeface="Times New Roman" pitchFamily="18" charset="0"/>
              </a:rPr>
              <a:t>The </a:t>
            </a:r>
            <a:r>
              <a:rPr lang="en-US" sz="2400" baseline="0" dirty="0" smtClean="0">
                <a:latin typeface="Times New Roman" pitchFamily="18" charset="0"/>
                <a:cs typeface="Times New Roman" pitchFamily="18" charset="0"/>
              </a:rPr>
              <a:t>first NAK sent is remembered (using the </a:t>
            </a:r>
            <a:r>
              <a:rPr lang="en-US" sz="2400" baseline="0" dirty="0" err="1" smtClean="0">
                <a:latin typeface="Times New Roman" pitchFamily="18" charset="0"/>
                <a:cs typeface="Times New Roman" pitchFamily="18" charset="0"/>
              </a:rPr>
              <a:t>nakSent</a:t>
            </a:r>
            <a:r>
              <a:rPr lang="en-US" sz="2400" baseline="0" dirty="0" smtClean="0">
                <a:latin typeface="Times New Roman" pitchFamily="18" charset="0"/>
                <a:cs typeface="Times New Roman" pitchFamily="18" charset="0"/>
              </a:rPr>
              <a:t> variable) and is not sent again until the frame slides. </a:t>
            </a:r>
            <a:endParaRPr lang="en-US" sz="2400" baseline="0" dirty="0" smtClean="0">
              <a:latin typeface="Times New Roman" pitchFamily="18" charset="0"/>
              <a:cs typeface="Times New Roman" pitchFamily="18" charset="0"/>
            </a:endParaRPr>
          </a:p>
          <a:p>
            <a:pPr marL="342900" indent="-342900" algn="just">
              <a:buFont typeface="Arial" pitchFamily="34" charset="0"/>
              <a:buChar char="•"/>
            </a:pPr>
            <a:r>
              <a:rPr lang="en-US" sz="2400" baseline="0" dirty="0" smtClean="0">
                <a:latin typeface="Times New Roman" pitchFamily="18" charset="0"/>
                <a:cs typeface="Times New Roman" pitchFamily="18" charset="0"/>
              </a:rPr>
              <a:t>A </a:t>
            </a:r>
            <a:r>
              <a:rPr lang="en-US" sz="2400" baseline="0" dirty="0" smtClean="0">
                <a:latin typeface="Times New Roman" pitchFamily="18" charset="0"/>
                <a:cs typeface="Times New Roman" pitchFamily="18" charset="0"/>
              </a:rPr>
              <a:t>NAK is sent once for each window position and defines the first slot in the window</a:t>
            </a:r>
            <a:r>
              <a:rPr lang="en-US" sz="2400" baseline="0" dirty="0" smtClean="0">
                <a:latin typeface="Times New Roman" pitchFamily="18" charset="0"/>
                <a:cs typeface="Times New Roman" pitchFamily="18" charset="0"/>
              </a:rPr>
              <a:t>.</a:t>
            </a:r>
            <a:endParaRPr lang="en-US" sz="2400" baseline="0" dirty="0" smtClean="0">
              <a:latin typeface="Times New Roman" pitchFamily="18" charset="0"/>
              <a:cs typeface="Times New Roman" pitchFamily="18" charset="0"/>
            </a:endParaRPr>
          </a:p>
          <a:p>
            <a:pPr marL="342900" indent="-342900" algn="just">
              <a:buFont typeface="Arial" pitchFamily="34" charset="0"/>
              <a:buChar char="•"/>
            </a:pPr>
            <a:r>
              <a:rPr lang="en-US" sz="2400" baseline="0" dirty="0" smtClean="0">
                <a:latin typeface="Times New Roman" pitchFamily="18" charset="0"/>
                <a:cs typeface="Times New Roman" pitchFamily="18" charset="0"/>
              </a:rPr>
              <a:t>The next point is about the ACKs. Notice that only two ACKs are sent here. The first one acknowledges only the first frame; the second one acknowledges three frames. </a:t>
            </a:r>
            <a:endParaRPr lang="en-US" sz="2400" baseline="0" dirty="0" smtClean="0">
              <a:latin typeface="Times New Roman" pitchFamily="18" charset="0"/>
              <a:cs typeface="Times New Roman" pitchFamily="18" charset="0"/>
            </a:endParaRPr>
          </a:p>
          <a:p>
            <a:pPr marL="342900" indent="-342900" algn="just">
              <a:buFont typeface="Arial" pitchFamily="34" charset="0"/>
              <a:buChar char="•"/>
            </a:pPr>
            <a:r>
              <a:rPr lang="en-US" sz="2400" baseline="0" dirty="0" smtClean="0">
                <a:latin typeface="Times New Roman" pitchFamily="18" charset="0"/>
                <a:cs typeface="Times New Roman" pitchFamily="18" charset="0"/>
              </a:rPr>
              <a:t>In </a:t>
            </a:r>
            <a:r>
              <a:rPr lang="en-US" sz="2400" baseline="0" dirty="0" smtClean="0">
                <a:latin typeface="Times New Roman" pitchFamily="18" charset="0"/>
                <a:cs typeface="Times New Roman" pitchFamily="18" charset="0"/>
              </a:rPr>
              <a:t>Selective Repeat, ACKs are sent when data are delivered to the network layer. If the data belonging to n frames are delivered in one shot, only one ACK is sent for all of them</a:t>
            </a:r>
            <a:endParaRPr lang="en-US" sz="2400" baseline="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304800"/>
            <a:ext cx="8839200" cy="6401753"/>
          </a:xfrm>
          <a:prstGeom prst="rect">
            <a:avLst/>
          </a:prstGeom>
        </p:spPr>
        <p:txBody>
          <a:bodyPr wrap="square">
            <a:spAutoFit/>
          </a:bodyPr>
          <a:lstStyle/>
          <a:p>
            <a:r>
              <a:rPr lang="en-US" sz="2800" b="1" dirty="0" smtClean="0">
                <a:latin typeface="Times New Roman" pitchFamily="18" charset="0"/>
                <a:cs typeface="Times New Roman" pitchFamily="18" charset="0"/>
              </a:rPr>
              <a:t> </a:t>
            </a:r>
            <a:r>
              <a:rPr lang="en-US" sz="2800" b="1" dirty="0">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Error Detection &amp; </a:t>
            </a:r>
            <a:r>
              <a:rPr lang="en-US" sz="2800" b="1" dirty="0" smtClean="0">
                <a:solidFill>
                  <a:srgbClr val="FF0000"/>
                </a:solidFill>
                <a:latin typeface="Times New Roman" pitchFamily="18" charset="0"/>
                <a:cs typeface="Times New Roman" pitchFamily="18" charset="0"/>
              </a:rPr>
              <a:t>Correction   </a:t>
            </a:r>
            <a:endParaRPr lang="en-US" sz="2800" b="1" dirty="0">
              <a:solidFill>
                <a:srgbClr val="FF0000"/>
              </a:solidFill>
              <a:latin typeface="Times New Roman" pitchFamily="18" charset="0"/>
              <a:cs typeface="Times New Roman" pitchFamily="18" charset="0"/>
            </a:endParaRPr>
          </a:p>
          <a:p>
            <a:pPr marL="457200" indent="-457200" fontAlgn="base">
              <a:buFont typeface="Arial" pitchFamily="34" charset="0"/>
              <a:buChar char="•"/>
            </a:pPr>
            <a:r>
              <a:rPr lang="en-US" sz="2800" b="1" dirty="0">
                <a:latin typeface="Times New Roman" pitchFamily="18" charset="0"/>
                <a:cs typeface="Times New Roman" pitchFamily="18" charset="0"/>
              </a:rPr>
              <a:t>When an electromagnetic signal flows from one point to another it is subject to interference from heat, magnetism and other forms of electricity</a:t>
            </a:r>
          </a:p>
          <a:p>
            <a:pPr marL="457200" indent="-457200" fontAlgn="base">
              <a:buFont typeface="Arial" pitchFamily="34" charset="0"/>
              <a:buChar char="•"/>
            </a:pPr>
            <a:r>
              <a:rPr lang="en-US" sz="2800" b="1" dirty="0">
                <a:latin typeface="Times New Roman" pitchFamily="18" charset="0"/>
                <a:cs typeface="Times New Roman" pitchFamily="18" charset="0"/>
              </a:rPr>
              <a:t> This interference can change the shape of signal</a:t>
            </a:r>
          </a:p>
          <a:p>
            <a:pPr fontAlgn="base"/>
            <a:r>
              <a:rPr lang="en-US" sz="2800" b="1" dirty="0">
                <a:latin typeface="Times New Roman" pitchFamily="18" charset="0"/>
                <a:cs typeface="Times New Roman" pitchFamily="18" charset="0"/>
              </a:rPr>
              <a:t> When these signals is carrying binary data, such changes can alter meaning of data resulting in error.</a:t>
            </a:r>
          </a:p>
          <a:p>
            <a:pPr marL="457200" indent="-457200" fontAlgn="base">
              <a:buFont typeface="Arial" pitchFamily="34" charset="0"/>
              <a:buChar char="•"/>
            </a:pPr>
            <a:r>
              <a:rPr lang="en-US" sz="2800" b="1" dirty="0">
                <a:latin typeface="Times New Roman" pitchFamily="18" charset="0"/>
                <a:cs typeface="Times New Roman" pitchFamily="18" charset="0"/>
              </a:rPr>
              <a:t> Error when we say can be classified into two types- Single bit and </a:t>
            </a:r>
            <a:r>
              <a:rPr lang="en-US" sz="2800" b="1" dirty="0" smtClean="0">
                <a:latin typeface="Times New Roman" pitchFamily="18" charset="0"/>
                <a:cs typeface="Times New Roman" pitchFamily="18" charset="0"/>
              </a:rPr>
              <a:t>Burst</a:t>
            </a:r>
            <a:endParaRPr lang="en-US" sz="2800" b="1" dirty="0">
              <a:latin typeface="Times New Roman" pitchFamily="18" charset="0"/>
              <a:cs typeface="Times New Roman" pitchFamily="18" charset="0"/>
            </a:endParaRPr>
          </a:p>
          <a:p>
            <a:pPr marL="457200" indent="-457200" fontAlgn="base">
              <a:buFont typeface="Arial" pitchFamily="34" charset="0"/>
              <a:buChar char="•"/>
            </a:pPr>
            <a:r>
              <a:rPr lang="en-US" sz="2800" b="1" dirty="0" smtClean="0">
                <a:solidFill>
                  <a:srgbClr val="FF0000"/>
                </a:solidFill>
                <a:latin typeface="Times New Roman" pitchFamily="18" charset="0"/>
                <a:cs typeface="Times New Roman" pitchFamily="18" charset="0"/>
              </a:rPr>
              <a:t>Single </a:t>
            </a:r>
            <a:r>
              <a:rPr lang="en-US" sz="2800" b="1" dirty="0">
                <a:solidFill>
                  <a:srgbClr val="FF0000"/>
                </a:solidFill>
                <a:latin typeface="Times New Roman" pitchFamily="18" charset="0"/>
                <a:cs typeface="Times New Roman" pitchFamily="18" charset="0"/>
              </a:rPr>
              <a:t>bit error</a:t>
            </a:r>
            <a:r>
              <a:rPr lang="en-US" sz="2800" b="1" dirty="0">
                <a:latin typeface="Times New Roman" pitchFamily="18" charset="0"/>
                <a:cs typeface="Times New Roman" pitchFamily="18" charset="0"/>
              </a:rPr>
              <a:t>: Error where only one bit of given data unit such as byte, character or packet is changed from 0 to 1.</a:t>
            </a:r>
          </a:p>
          <a:p>
            <a:pPr marL="457200" indent="-457200" fontAlgn="base">
              <a:buFont typeface="Arial" pitchFamily="34" charset="0"/>
              <a:buChar char="•"/>
            </a:pPr>
            <a:r>
              <a:rPr lang="en-US" sz="2800" b="1" dirty="0">
                <a:solidFill>
                  <a:srgbClr val="FF0000"/>
                </a:solidFill>
                <a:latin typeface="Times New Roman" pitchFamily="18" charset="0"/>
                <a:cs typeface="Times New Roman" pitchFamily="18" charset="0"/>
              </a:rPr>
              <a:t>Burst Error </a:t>
            </a:r>
            <a:r>
              <a:rPr lang="en-US" sz="2800" b="1" dirty="0">
                <a:latin typeface="Times New Roman" pitchFamily="18" charset="0"/>
                <a:cs typeface="Times New Roman" pitchFamily="18" charset="0"/>
              </a:rPr>
              <a:t>: Error where two or more bits in a given data unit have changed from 1 to 0 or 0 to 1.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923330"/>
          </a:xfrm>
          <a:prstGeom prst="rect">
            <a:avLst/>
          </a:prstGeom>
        </p:spPr>
        <p:txBody>
          <a:bodyPr>
            <a:spAutoFit/>
          </a:bodyPr>
          <a:lstStyle/>
          <a:p>
            <a:endParaRPr lang="en-US" b="0" dirty="0" smtClean="0"/>
          </a:p>
          <a:p>
            <a:r>
              <a:rPr lang="en-US" dirty="0" smtClean="0"/>
              <a:t/>
            </a:r>
            <a:br>
              <a:rPr lang="en-US" dirty="0" smtClean="0"/>
            </a:br>
            <a:endParaRPr lang="en-US" dirty="0"/>
          </a:p>
        </p:txBody>
      </p:sp>
      <p:pic>
        <p:nvPicPr>
          <p:cNvPr id="1026" name="Picture 2" descr="https://lh6.googleusercontent.com/xwIetGg7_HvJC2Tq-BfoXnT1z6oWIXHBSGXne1BJMUvjRsYPZMrxI3y3VI80RNkbAq2CTxHIvwrtmnEVVhwXAYH9ah_iltfhGuDah34qyPIZ8J1aaoTzt9GKxt0hlBg9BGWvReQQShjbOnvSeg"/>
          <p:cNvPicPr>
            <a:picLocks noChangeAspect="1" noChangeArrowheads="1"/>
          </p:cNvPicPr>
          <p:nvPr/>
        </p:nvPicPr>
        <p:blipFill>
          <a:blip r:embed="rId2"/>
          <a:srcRect/>
          <a:stretch>
            <a:fillRect/>
          </a:stretch>
        </p:blipFill>
        <p:spPr bwMode="auto">
          <a:xfrm>
            <a:off x="155575" y="1676400"/>
            <a:ext cx="8420100" cy="45720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https://lh5.googleusercontent.com/ntdr4qQyrSzYbauMIXtxW2J_0mcCjp05ke4giXETCg61KGZIJgawow-6gHSfsyO-irhR8OeWkuJchGMW3VCiTYBtltdxiOWX-_tF3OkoBmi_A4wrW-oWGup1tt39wCx49aNbFHluyptr256ZwQ"/>
          <p:cNvPicPr>
            <a:picLocks noChangeAspect="1" noChangeArrowheads="1"/>
          </p:cNvPicPr>
          <p:nvPr/>
        </p:nvPicPr>
        <p:blipFill>
          <a:blip r:embed="rId2"/>
          <a:srcRect/>
          <a:stretch>
            <a:fillRect/>
          </a:stretch>
        </p:blipFill>
        <p:spPr bwMode="auto">
          <a:xfrm>
            <a:off x="155575" y="1600200"/>
            <a:ext cx="8683625" cy="45720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6733"/>
            <a:ext cx="8534400" cy="5970865"/>
          </a:xfrm>
          <a:prstGeom prst="rect">
            <a:avLst/>
          </a:prstGeom>
        </p:spPr>
        <p:txBody>
          <a:bodyPr wrap="square">
            <a:spAutoFit/>
          </a:bodyPr>
          <a:lstStyle/>
          <a:p>
            <a:pPr algn="just">
              <a:spcBef>
                <a:spcPct val="0"/>
              </a:spcBef>
              <a:buFont typeface="Wingdings" pitchFamily="-128" charset="2"/>
              <a:buChar char="Ø"/>
            </a:pPr>
            <a:endParaRPr lang="en-US" dirty="0" smtClean="0">
              <a:latin typeface="Arial" charset="0"/>
              <a:cs typeface="Times New Roman" pitchFamily="-128" charset="0"/>
            </a:endParaRPr>
          </a:p>
          <a:p>
            <a:pPr algn="just">
              <a:spcBef>
                <a:spcPct val="0"/>
              </a:spcBef>
            </a:pPr>
            <a:r>
              <a:rPr lang="en-US" dirty="0">
                <a:solidFill>
                  <a:srgbClr val="FF0000"/>
                </a:solidFill>
                <a:latin typeface="Times New Roman" pitchFamily="18" charset="0"/>
                <a:cs typeface="Times New Roman" pitchFamily="18" charset="0"/>
              </a:rPr>
              <a:t>Cyclic Redundancy Check (CRC)</a:t>
            </a:r>
          </a:p>
          <a:p>
            <a:pPr algn="just">
              <a:spcBef>
                <a:spcPct val="0"/>
              </a:spcBef>
            </a:pPr>
            <a:endParaRPr lang="en-US" dirty="0">
              <a:latin typeface="Times New Roman" pitchFamily="18" charset="0"/>
              <a:cs typeface="Times New Roman" pitchFamily="18" charset="0"/>
            </a:endParaRPr>
          </a:p>
          <a:p>
            <a:pPr algn="just">
              <a:spcBef>
                <a:spcPct val="0"/>
              </a:spcBef>
              <a:buFont typeface="Wingdings" pitchFamily="-128" charset="2"/>
              <a:buChar char="Ø"/>
            </a:pPr>
            <a:r>
              <a:rPr lang="en-US" sz="2400" dirty="0" smtClean="0">
                <a:latin typeface="Times New Roman" pitchFamily="18" charset="0"/>
                <a:cs typeface="Times New Roman" pitchFamily="18" charset="0"/>
              </a:rPr>
              <a:t>The </a:t>
            </a:r>
            <a:r>
              <a:rPr lang="en-US" sz="2400" dirty="0">
                <a:solidFill>
                  <a:srgbClr val="FF0000"/>
                </a:solidFill>
                <a:latin typeface="Times New Roman" pitchFamily="18" charset="0"/>
                <a:cs typeface="Times New Roman" pitchFamily="18" charset="0"/>
              </a:rPr>
              <a:t>most powerful </a:t>
            </a:r>
            <a:r>
              <a:rPr lang="en-US" sz="2400" dirty="0">
                <a:latin typeface="Times New Roman" pitchFamily="18" charset="0"/>
                <a:cs typeface="Times New Roman" pitchFamily="18" charset="0"/>
              </a:rPr>
              <a:t>redundancy checking technique is CRC</a:t>
            </a:r>
          </a:p>
          <a:p>
            <a:pPr algn="just">
              <a:spcBef>
                <a:spcPct val="0"/>
              </a:spcBef>
              <a:buFont typeface="Wingdings" pitchFamily="-128" charset="2"/>
              <a:buChar char="Ø"/>
            </a:pPr>
            <a:r>
              <a:rPr lang="en-US" sz="2400" dirty="0">
                <a:latin typeface="Times New Roman" pitchFamily="18" charset="0"/>
                <a:cs typeface="Times New Roman" pitchFamily="18" charset="0"/>
              </a:rPr>
              <a:t> This method uses </a:t>
            </a:r>
            <a:r>
              <a:rPr lang="en-US" sz="2400" dirty="0">
                <a:solidFill>
                  <a:srgbClr val="FF0000"/>
                </a:solidFill>
                <a:latin typeface="Times New Roman" pitchFamily="18" charset="0"/>
                <a:cs typeface="Times New Roman" pitchFamily="18" charset="0"/>
              </a:rPr>
              <a:t>binary division </a:t>
            </a:r>
            <a:r>
              <a:rPr lang="en-US" sz="2400" dirty="0">
                <a:latin typeface="Times New Roman" pitchFamily="18" charset="0"/>
                <a:cs typeface="Times New Roman" pitchFamily="18" charset="0"/>
              </a:rPr>
              <a:t>unlike LRC and VRC which uses </a:t>
            </a:r>
            <a:r>
              <a:rPr lang="en-US" sz="2400" dirty="0">
                <a:solidFill>
                  <a:srgbClr val="FF0000"/>
                </a:solidFill>
                <a:latin typeface="Times New Roman" pitchFamily="18" charset="0"/>
                <a:cs typeface="Times New Roman" pitchFamily="18" charset="0"/>
              </a:rPr>
              <a:t>binary addition</a:t>
            </a:r>
            <a:r>
              <a:rPr lang="en-US" sz="2400" dirty="0">
                <a:latin typeface="Times New Roman" pitchFamily="18" charset="0"/>
                <a:cs typeface="Times New Roman" pitchFamily="18" charset="0"/>
              </a:rPr>
              <a:t>.</a:t>
            </a:r>
          </a:p>
          <a:p>
            <a:pPr algn="just">
              <a:spcBef>
                <a:spcPct val="0"/>
              </a:spcBef>
              <a:buFont typeface="Wingdings" pitchFamily="-128" charset="2"/>
              <a:buChar char="Ø"/>
            </a:pPr>
            <a:r>
              <a:rPr lang="en-US" sz="2400" dirty="0">
                <a:latin typeface="Times New Roman" pitchFamily="18" charset="0"/>
                <a:cs typeface="Times New Roman" pitchFamily="18" charset="0"/>
              </a:rPr>
              <a:t> In CRC instead of adding bits together to achieve a desired parity, Sequence of redundant bits called CRC or CRC remainder is appended to the end of data unit so the resultant data unit becomes exactly divisible by second predetermined number which is the divisor.</a:t>
            </a:r>
          </a:p>
          <a:p>
            <a:pPr algn="just">
              <a:spcBef>
                <a:spcPct val="0"/>
              </a:spcBef>
              <a:buFont typeface="Wingdings" pitchFamily="-128" charset="2"/>
              <a:buChar char="Ø"/>
            </a:pPr>
            <a:r>
              <a:rPr lang="en-US" sz="2400" dirty="0">
                <a:latin typeface="Times New Roman" pitchFamily="18" charset="0"/>
                <a:cs typeface="Times New Roman" pitchFamily="18" charset="0"/>
              </a:rPr>
              <a:t> At receiver, incoming data unit is divided by the same divisor</a:t>
            </a:r>
          </a:p>
          <a:p>
            <a:pPr algn="just">
              <a:spcBef>
                <a:spcPct val="0"/>
              </a:spcBef>
              <a:buFont typeface="Wingdings" pitchFamily="-128" charset="2"/>
              <a:buChar char="Ø"/>
            </a:pPr>
            <a:r>
              <a:rPr lang="en-US" sz="2400" dirty="0">
                <a:latin typeface="Times New Roman" pitchFamily="18" charset="0"/>
                <a:cs typeface="Times New Roman" pitchFamily="18" charset="0"/>
              </a:rPr>
              <a:t> If there is no remainder, data unit is assumed to be intact and accepted.</a:t>
            </a:r>
          </a:p>
          <a:p>
            <a:pPr algn="just">
              <a:spcBef>
                <a:spcPct val="0"/>
              </a:spcBef>
              <a:buFont typeface="Wingdings" pitchFamily="-128" charset="2"/>
              <a:buChar char="Ø"/>
            </a:pPr>
            <a:r>
              <a:rPr lang="en-US" sz="2400" dirty="0">
                <a:latin typeface="Times New Roman" pitchFamily="18" charset="0"/>
                <a:cs typeface="Times New Roman" pitchFamily="18" charset="0"/>
              </a:rPr>
              <a:t> If there is a remainder it means data is been damaged in transit and must be rejected.</a:t>
            </a:r>
          </a:p>
          <a:p>
            <a:pPr algn="just">
              <a:spcBef>
                <a:spcPct val="0"/>
              </a:spcBef>
            </a:pPr>
            <a:endParaRPr lang="en-US" sz="1600" dirty="0">
              <a:latin typeface="Arial" charset="0"/>
              <a:cs typeface="Times New Roman" pitchFamily="-128" charset="0"/>
            </a:endParaRPr>
          </a:p>
        </p:txBody>
      </p:sp>
    </p:spTree>
    <p:extLst>
      <p:ext uri="{BB962C8B-B14F-4D97-AF65-F5344CB8AC3E}">
        <p14:creationId xmlns:p14="http://schemas.microsoft.com/office/powerpoint/2010/main" val="2516724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01000" cy="1477328"/>
          </a:xfrm>
          <a:prstGeom prst="rect">
            <a:avLst/>
          </a:prstGeom>
        </p:spPr>
        <p:txBody>
          <a:bodyPr wrap="square">
            <a:spAutoFit/>
          </a:bodyPr>
          <a:lstStyle/>
          <a:p>
            <a:r>
              <a:rPr lang="en-US" i="1" baseline="0" dirty="0" smtClean="0">
                <a:latin typeface="Times New Roman" pitchFamily="18" charset="0"/>
              </a:rPr>
              <a:t>Byte stuffing and </a:t>
            </a:r>
            <a:r>
              <a:rPr lang="en-US" i="1" baseline="0" dirty="0" err="1" smtClean="0">
                <a:latin typeface="Times New Roman" pitchFamily="18" charset="0"/>
              </a:rPr>
              <a:t>unstuffing</a:t>
            </a:r>
            <a:endParaRPr lang="en-US" i="1" baseline="0" dirty="0" smtClean="0">
              <a:latin typeface="Times New Roman" pitchFamily="18" charset="0"/>
            </a:endParaRPr>
          </a:p>
          <a:p>
            <a:endParaRPr lang="en-US" i="1" dirty="0">
              <a:latin typeface="Times New Roman" pitchFamily="18" charset="0"/>
            </a:endParaRPr>
          </a:p>
          <a:p>
            <a:endParaRPr lang="en-US" i="1" dirty="0" smtClean="0">
              <a:latin typeface="Times New Roman" pitchFamily="18" charset="0"/>
            </a:endParaRPr>
          </a:p>
          <a:p>
            <a:endParaRPr lang="en-US" i="1" dirty="0">
              <a:latin typeface="Times New Roman" pitchFamily="18" charset="0"/>
            </a:endParaRPr>
          </a:p>
          <a:p>
            <a:endParaRPr lang="en-US" dirty="0"/>
          </a:p>
        </p:txBody>
      </p:sp>
      <p:pic>
        <p:nvPicPr>
          <p:cNvPr id="3" name="Picture 6"/>
          <p:cNvPicPr>
            <a:picLocks noChangeAspect="1" noChangeArrowheads="1"/>
          </p:cNvPicPr>
          <p:nvPr/>
        </p:nvPicPr>
        <p:blipFill>
          <a:blip r:embed="rId2"/>
          <a:srcRect/>
          <a:stretch>
            <a:fillRect/>
          </a:stretch>
        </p:blipFill>
        <p:spPr bwMode="auto">
          <a:xfrm>
            <a:off x="685800" y="914400"/>
            <a:ext cx="7331075" cy="3276600"/>
          </a:xfrm>
          <a:prstGeom prst="rect">
            <a:avLst/>
          </a:prstGeom>
          <a:noFill/>
          <a:ln w="9525">
            <a:noFill/>
            <a:miter lim="800000"/>
            <a:headEnd/>
            <a:tailEnd/>
          </a:ln>
          <a:effectLst/>
        </p:spPr>
      </p:pic>
      <p:sp>
        <p:nvSpPr>
          <p:cNvPr id="4" name="Rectangle 3"/>
          <p:cNvSpPr/>
          <p:nvPr/>
        </p:nvSpPr>
        <p:spPr>
          <a:xfrm>
            <a:off x="533400" y="4572000"/>
            <a:ext cx="8382000" cy="1508105"/>
          </a:xfrm>
          <a:prstGeom prst="rect">
            <a:avLst/>
          </a:prstGeom>
        </p:spPr>
        <p:txBody>
          <a:bodyPr wrap="square">
            <a:spAutoFit/>
          </a:bodyPr>
          <a:lstStyle/>
          <a:p>
            <a:r>
              <a:rPr lang="en-US" b="1" baseline="0" dirty="0" smtClean="0"/>
              <a:t>Byte stuffing </a:t>
            </a:r>
            <a:r>
              <a:rPr lang="en-US" baseline="0" dirty="0" smtClean="0"/>
              <a:t>is the process of adding 1 extra byte whenever there is a flag or escape character in the text</a:t>
            </a:r>
          </a:p>
          <a:p>
            <a:r>
              <a:rPr lang="en-US" b="1" i="1" baseline="0" dirty="0" smtClean="0">
                <a:latin typeface="Times New Roman" pitchFamily="18" charset="0"/>
              </a:rPr>
              <a:t>A frame in a bit-oriented protocol</a:t>
            </a:r>
            <a:endParaRPr lang="en-US" b="1" baseline="0" dirty="0" smtClean="0"/>
          </a:p>
          <a:p>
            <a:endParaRPr lang="en-US" baseline="0" dirty="0" smtClean="0"/>
          </a:p>
          <a:p>
            <a:endParaRPr lang="en-US" dirty="0"/>
          </a:p>
        </p:txBody>
      </p:sp>
      <p:pic>
        <p:nvPicPr>
          <p:cNvPr id="5" name="Picture 6"/>
          <p:cNvPicPr>
            <a:picLocks noChangeAspect="1" noChangeArrowheads="1"/>
          </p:cNvPicPr>
          <p:nvPr/>
        </p:nvPicPr>
        <p:blipFill>
          <a:blip r:embed="rId3"/>
          <a:srcRect/>
          <a:stretch>
            <a:fillRect/>
          </a:stretch>
        </p:blipFill>
        <p:spPr bwMode="auto">
          <a:xfrm>
            <a:off x="666750" y="5486400"/>
            <a:ext cx="6800850" cy="8382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CRC</a:t>
            </a:r>
            <a:br>
              <a:rPr lang="en-US" dirty="0">
                <a:solidFill>
                  <a:srgbClr val="C00000"/>
                </a:solidFill>
              </a:rPr>
            </a:br>
            <a:endParaRPr lang="en-US" dirty="0"/>
          </a:p>
        </p:txBody>
      </p:sp>
      <p:pic>
        <p:nvPicPr>
          <p:cNvPr id="4" name="Picture 2"/>
          <p:cNvPicPr>
            <a:picLocks noGrp="1" noChangeArrowheads="1"/>
          </p:cNvPicPr>
          <p:nvPr>
            <p:ph idx="1"/>
          </p:nvPr>
        </p:nvPicPr>
        <p:blipFill>
          <a:blip r:embed="rId2"/>
          <a:srcRect/>
          <a:stretch>
            <a:fillRect/>
          </a:stretch>
        </p:blipFill>
        <p:spPr bwMode="auto">
          <a:xfrm>
            <a:off x="152400" y="990600"/>
            <a:ext cx="8686800" cy="5181599"/>
          </a:xfrm>
          <a:prstGeom prst="rect">
            <a:avLst/>
          </a:prstGeom>
          <a:noFill/>
          <a:ln w="12700">
            <a:noFill/>
            <a:miter lim="800000"/>
            <a:headEnd/>
            <a:tailEnd/>
          </a:ln>
        </p:spPr>
      </p:pic>
    </p:spTree>
    <p:extLst>
      <p:ext uri="{BB962C8B-B14F-4D97-AF65-F5344CB8AC3E}">
        <p14:creationId xmlns:p14="http://schemas.microsoft.com/office/powerpoint/2010/main" val="2337253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C00000"/>
                </a:solidFill>
                <a:latin typeface="Times New Roman" pitchFamily="-128" charset="0"/>
                <a:cs typeface="Times New Roman" pitchFamily="-128" charset="0"/>
              </a:rPr>
              <a:t>CRC Algorithm</a:t>
            </a:r>
            <a:endParaRPr lang="en-US" dirty="0"/>
          </a:p>
        </p:txBody>
      </p:sp>
      <p:sp>
        <p:nvSpPr>
          <p:cNvPr id="3" name="Content Placeholder 2"/>
          <p:cNvSpPr>
            <a:spLocks noGrp="1"/>
          </p:cNvSpPr>
          <p:nvPr>
            <p:ph idx="1"/>
          </p:nvPr>
        </p:nvSpPr>
        <p:spPr>
          <a:xfrm>
            <a:off x="457200" y="1371600"/>
            <a:ext cx="8458200" cy="5029200"/>
          </a:xfrm>
        </p:spPr>
        <p:txBody>
          <a:bodyPr>
            <a:normAutofit fontScale="77500" lnSpcReduction="20000"/>
          </a:bodyPr>
          <a:lstStyle/>
          <a:p>
            <a:pPr algn="just">
              <a:spcBef>
                <a:spcPct val="0"/>
              </a:spcBef>
              <a:buFont typeface="Wingdings" pitchFamily="-128" charset="2"/>
              <a:buChar char="Ø"/>
            </a:pPr>
            <a:r>
              <a:rPr lang="en-US" dirty="0">
                <a:latin typeface="Arial" charset="0"/>
                <a:cs typeface="Times New Roman" pitchFamily="-128" charset="0"/>
              </a:rPr>
              <a:t> </a:t>
            </a:r>
            <a:r>
              <a:rPr lang="en-US" sz="3600" dirty="0">
                <a:latin typeface="Times New Roman" pitchFamily="18" charset="0"/>
                <a:cs typeface="Times New Roman" pitchFamily="18" charset="0"/>
              </a:rPr>
              <a:t>First a string of 0’s appended to data unit. The number n is less than the number of bits in the divisor which is n+1</a:t>
            </a:r>
          </a:p>
          <a:p>
            <a:pPr algn="just">
              <a:spcBef>
                <a:spcPct val="0"/>
              </a:spcBef>
              <a:buFont typeface="Wingdings" pitchFamily="-128" charset="2"/>
              <a:buChar char="Ø"/>
            </a:pPr>
            <a:r>
              <a:rPr lang="en-US" sz="3600" dirty="0">
                <a:latin typeface="Times New Roman" pitchFamily="18" charset="0"/>
                <a:cs typeface="Times New Roman" pitchFamily="18" charset="0"/>
              </a:rPr>
              <a:t> Secondly new elongated data is divided by the divisor using a process of modulo 2 binary division</a:t>
            </a:r>
          </a:p>
          <a:p>
            <a:pPr algn="just">
              <a:spcBef>
                <a:spcPct val="0"/>
              </a:spcBef>
              <a:buFont typeface="Wingdings" pitchFamily="-128" charset="2"/>
              <a:buChar char="Ø"/>
            </a:pPr>
            <a:r>
              <a:rPr lang="en-US" sz="3600" dirty="0">
                <a:latin typeface="Times New Roman" pitchFamily="18" charset="0"/>
                <a:cs typeface="Times New Roman" pitchFamily="18" charset="0"/>
              </a:rPr>
              <a:t> Remainder resulting from division is CRC</a:t>
            </a:r>
          </a:p>
          <a:p>
            <a:pPr algn="just">
              <a:spcBef>
                <a:spcPct val="0"/>
              </a:spcBef>
              <a:buFont typeface="Wingdings" pitchFamily="-128" charset="2"/>
              <a:buChar char="Ø"/>
            </a:pPr>
            <a:r>
              <a:rPr lang="en-US" sz="3600" dirty="0">
                <a:latin typeface="Times New Roman" pitchFamily="18" charset="0"/>
                <a:cs typeface="Times New Roman" pitchFamily="18" charset="0"/>
              </a:rPr>
              <a:t> CRC of n bits derived which is the remainder is appended to the data unit by replacing the appended 0’s</a:t>
            </a:r>
          </a:p>
          <a:p>
            <a:pPr algn="just">
              <a:spcBef>
                <a:spcPct val="0"/>
              </a:spcBef>
              <a:buFont typeface="Wingdings" pitchFamily="-128" charset="2"/>
              <a:buChar char="Ø"/>
            </a:pPr>
            <a:r>
              <a:rPr lang="en-US" sz="3600" dirty="0">
                <a:latin typeface="Times New Roman" pitchFamily="18" charset="0"/>
                <a:cs typeface="Times New Roman" pitchFamily="18" charset="0"/>
              </a:rPr>
              <a:t> This data unit arrives at the receiver followed by CRC</a:t>
            </a:r>
          </a:p>
          <a:p>
            <a:pPr algn="just">
              <a:spcBef>
                <a:spcPct val="0"/>
              </a:spcBef>
              <a:buFont typeface="Wingdings" pitchFamily="-128" charset="2"/>
              <a:buChar char="Ø"/>
            </a:pPr>
            <a:r>
              <a:rPr lang="en-US" sz="3600" dirty="0">
                <a:latin typeface="Times New Roman" pitchFamily="18" charset="0"/>
                <a:cs typeface="Times New Roman" pitchFamily="18" charset="0"/>
              </a:rPr>
              <a:t> Now the receiver divides the data unit by the same divisor to find the remainder</a:t>
            </a:r>
          </a:p>
          <a:p>
            <a:pPr algn="just">
              <a:spcBef>
                <a:spcPct val="0"/>
              </a:spcBef>
              <a:buFont typeface="Wingdings" pitchFamily="-128" charset="2"/>
              <a:buChar char="Ø"/>
            </a:pPr>
            <a:r>
              <a:rPr lang="en-US" sz="3600" dirty="0">
                <a:latin typeface="Times New Roman" pitchFamily="18" charset="0"/>
                <a:cs typeface="Times New Roman" pitchFamily="18" charset="0"/>
              </a:rPr>
              <a:t> If remainder is 0 it means data is error free and is accepted</a:t>
            </a:r>
          </a:p>
          <a:p>
            <a:pPr algn="just">
              <a:spcBef>
                <a:spcPct val="0"/>
              </a:spcBef>
              <a:buFont typeface="Wingdings" pitchFamily="-128" charset="2"/>
              <a:buChar char="Ø"/>
            </a:pPr>
            <a:r>
              <a:rPr lang="en-US" sz="3600" dirty="0">
                <a:latin typeface="Times New Roman" pitchFamily="18" charset="0"/>
                <a:cs typeface="Times New Roman" pitchFamily="18" charset="0"/>
              </a:rPr>
              <a:t> If remainder is non zero, data got error and is rejected</a:t>
            </a:r>
            <a:r>
              <a:rPr lang="en-US" dirty="0">
                <a:latin typeface="Arial" charset="0"/>
                <a:cs typeface="Times New Roman" pitchFamily="-128" charset="0"/>
              </a:rPr>
              <a:t>.</a:t>
            </a:r>
          </a:p>
          <a:p>
            <a:endParaRPr lang="en-US" dirty="0"/>
          </a:p>
        </p:txBody>
      </p:sp>
    </p:spTree>
    <p:extLst>
      <p:ext uri="{BB962C8B-B14F-4D97-AF65-F5344CB8AC3E}">
        <p14:creationId xmlns:p14="http://schemas.microsoft.com/office/powerpoint/2010/main" val="963489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C00000"/>
                </a:solidFill>
                <a:latin typeface="Times New Roman" pitchFamily="-128" charset="0"/>
                <a:cs typeface="Times New Roman" pitchFamily="-128" charset="0"/>
              </a:rPr>
              <a:t>CRC Generator</a:t>
            </a:r>
            <a:endParaRPr lang="en-US" dirty="0"/>
          </a:p>
        </p:txBody>
      </p:sp>
      <p:sp>
        <p:nvSpPr>
          <p:cNvPr id="3" name="Content Placeholder 2"/>
          <p:cNvSpPr>
            <a:spLocks noGrp="1"/>
          </p:cNvSpPr>
          <p:nvPr>
            <p:ph idx="1"/>
          </p:nvPr>
        </p:nvSpPr>
        <p:spPr/>
        <p:txBody>
          <a:bodyPr>
            <a:normAutofit/>
          </a:bodyPr>
          <a:lstStyle/>
          <a:p>
            <a:pPr algn="just">
              <a:spcBef>
                <a:spcPct val="0"/>
              </a:spcBef>
              <a:buFont typeface="Wingdings" pitchFamily="-128" charset="2"/>
              <a:buChar char="Ø"/>
            </a:pPr>
            <a:r>
              <a:rPr lang="en-US" sz="2000" dirty="0">
                <a:latin typeface="Times New Roman" pitchFamily="18" charset="0"/>
                <a:cs typeface="Times New Roman" pitchFamily="18" charset="0"/>
              </a:rPr>
              <a:t>CRC generator i.e. divisor is often represented as a string of 1s and 0s but as algebraic polynomial</a:t>
            </a:r>
          </a:p>
          <a:p>
            <a:pPr algn="just">
              <a:spcBef>
                <a:spcPct val="0"/>
              </a:spcBef>
              <a:buFont typeface="Wingdings" pitchFamily="-128" charset="2"/>
              <a:buChar char="Ø"/>
            </a:pPr>
            <a:r>
              <a:rPr lang="en-US" sz="2000" dirty="0">
                <a:latin typeface="Times New Roman" pitchFamily="18" charset="0"/>
                <a:cs typeface="Times New Roman" pitchFamily="18" charset="0"/>
              </a:rPr>
              <a:t> Polynomial is represented as x</a:t>
            </a:r>
            <a:r>
              <a:rPr lang="en-US" sz="2000" baseline="30000" dirty="0">
                <a:latin typeface="Times New Roman" pitchFamily="18" charset="0"/>
                <a:cs typeface="Times New Roman" pitchFamily="18" charset="0"/>
              </a:rPr>
              <a:t>7</a:t>
            </a:r>
            <a:r>
              <a:rPr lang="en-US" sz="2000" dirty="0">
                <a:latin typeface="Times New Roman" pitchFamily="18" charset="0"/>
                <a:cs typeface="Times New Roman" pitchFamily="18" charset="0"/>
              </a:rPr>
              <a:t>+ x</a:t>
            </a:r>
            <a:r>
              <a:rPr lang="en-US" sz="2000" baseline="30000" dirty="0">
                <a:latin typeface="Times New Roman" pitchFamily="18" charset="0"/>
                <a:cs typeface="Times New Roman" pitchFamily="18" charset="0"/>
              </a:rPr>
              <a:t>6</a:t>
            </a:r>
            <a:r>
              <a:rPr lang="en-US" sz="2000" dirty="0">
                <a:latin typeface="Times New Roman" pitchFamily="18" charset="0"/>
                <a:cs typeface="Times New Roman" pitchFamily="18" charset="0"/>
              </a:rPr>
              <a:t>+ x</a:t>
            </a:r>
            <a:r>
              <a:rPr lang="en-US" sz="2000" baseline="30000" dirty="0">
                <a:latin typeface="Times New Roman" pitchFamily="18" charset="0"/>
                <a:cs typeface="Times New Roman" pitchFamily="18" charset="0"/>
              </a:rPr>
              <a:t>4 </a:t>
            </a:r>
            <a:r>
              <a:rPr lang="en-US" sz="2000" dirty="0">
                <a:latin typeface="Times New Roman" pitchFamily="18" charset="0"/>
                <a:cs typeface="Times New Roman" pitchFamily="18" charset="0"/>
              </a:rPr>
              <a:t>+x</a:t>
            </a:r>
            <a:r>
              <a:rPr lang="en-US" sz="2000" baseline="30000" dirty="0">
                <a:latin typeface="Times New Roman" pitchFamily="18" charset="0"/>
                <a:cs typeface="Times New Roman" pitchFamily="18" charset="0"/>
              </a:rPr>
              <a:t>3 </a:t>
            </a:r>
            <a:r>
              <a:rPr lang="en-US" sz="2000" dirty="0">
                <a:latin typeface="Times New Roman" pitchFamily="18" charset="0"/>
                <a:cs typeface="Times New Roman" pitchFamily="18" charset="0"/>
              </a:rPr>
              <a:t>+x +1</a:t>
            </a:r>
          </a:p>
          <a:p>
            <a:pPr algn="just">
              <a:spcBef>
                <a:spcPct val="0"/>
              </a:spcBef>
              <a:buFont typeface="Wingdings" pitchFamily="-128" charset="2"/>
              <a:buChar char="Ø"/>
            </a:pPr>
            <a:r>
              <a:rPr lang="en-US" sz="2000" dirty="0">
                <a:latin typeface="Times New Roman" pitchFamily="18" charset="0"/>
                <a:cs typeface="Times New Roman" pitchFamily="18" charset="0"/>
              </a:rPr>
              <a:t> Relationship of polynomial to corresponding binary representation is  11011011</a:t>
            </a:r>
          </a:p>
          <a:p>
            <a:pPr algn="just">
              <a:spcBef>
                <a:spcPct val="0"/>
              </a:spcBef>
              <a:buFont typeface="Wingdings" pitchFamily="-128" charset="2"/>
              <a:buChar char="Ø"/>
            </a:pPr>
            <a:r>
              <a:rPr lang="en-US" sz="2000" dirty="0">
                <a:latin typeface="Times New Roman" pitchFamily="18" charset="0"/>
                <a:cs typeface="Times New Roman" pitchFamily="18" charset="0"/>
              </a:rPr>
              <a:t> Standard CRC polynomials are CRC-12, CRC-16, CRC-ITU-T and CRC-32</a:t>
            </a:r>
            <a:endParaRPr lang="en-US" sz="2000" baseline="30000" dirty="0">
              <a:latin typeface="Times New Roman" pitchFamily="18" charset="0"/>
              <a:cs typeface="Times New Roman" pitchFamily="18" charset="0"/>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4038600"/>
            <a:ext cx="857726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719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a:srcRect l="2540" t="4226" r="3475"/>
          <a:stretch/>
        </p:blipFill>
        <p:spPr bwMode="auto">
          <a:xfrm>
            <a:off x="381000" y="914400"/>
            <a:ext cx="8305800" cy="5486400"/>
          </a:xfrm>
          <a:prstGeom prst="rect">
            <a:avLst/>
          </a:prstGeom>
          <a:noFill/>
          <a:ln w="19050">
            <a:noFill/>
            <a:miter lim="800000"/>
            <a:headEnd/>
            <a:tailEnd type="none" w="sm" len="sm"/>
          </a:ln>
        </p:spPr>
      </p:pic>
    </p:spTree>
    <p:extLst>
      <p:ext uri="{BB962C8B-B14F-4D97-AF65-F5344CB8AC3E}">
        <p14:creationId xmlns:p14="http://schemas.microsoft.com/office/powerpoint/2010/main" val="933421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381000" y="1066800"/>
            <a:ext cx="8305800" cy="5410200"/>
          </a:xfrm>
          <a:prstGeom prst="rect">
            <a:avLst/>
          </a:prstGeom>
          <a:noFill/>
          <a:ln w="19050">
            <a:noFill/>
            <a:miter lim="800000"/>
            <a:headEnd/>
            <a:tailEnd type="none" w="sm" len="sm"/>
          </a:ln>
        </p:spPr>
      </p:pic>
    </p:spTree>
    <p:extLst>
      <p:ext uri="{BB962C8B-B14F-4D97-AF65-F5344CB8AC3E}">
        <p14:creationId xmlns:p14="http://schemas.microsoft.com/office/powerpoint/2010/main" val="33638182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C00000"/>
                </a:solidFill>
              </a:rPr>
              <a:t>Polynomia</a:t>
            </a:r>
            <a:endParaRPr lang="en-US" dirty="0"/>
          </a:p>
        </p:txBody>
      </p:sp>
      <p:pic>
        <p:nvPicPr>
          <p:cNvPr id="4" name="Picture 2"/>
          <p:cNvPicPr>
            <a:picLocks noGrp="1" noChangeArrowheads="1"/>
          </p:cNvPicPr>
          <p:nvPr>
            <p:ph idx="1"/>
          </p:nvPr>
        </p:nvPicPr>
        <p:blipFill>
          <a:blip r:embed="rId2"/>
          <a:srcRect/>
          <a:stretch>
            <a:fillRect/>
          </a:stretch>
        </p:blipFill>
        <p:spPr bwMode="auto">
          <a:xfrm>
            <a:off x="457200" y="2967929"/>
            <a:ext cx="8229600" cy="1790505"/>
          </a:xfrm>
          <a:prstGeom prst="rect">
            <a:avLst/>
          </a:prstGeom>
          <a:noFill/>
          <a:ln w="12700">
            <a:noFill/>
            <a:miter lim="800000"/>
            <a:headEnd/>
            <a:tailEnd/>
          </a:ln>
        </p:spPr>
      </p:pic>
    </p:spTree>
    <p:extLst>
      <p:ext uri="{BB962C8B-B14F-4D97-AF65-F5344CB8AC3E}">
        <p14:creationId xmlns:p14="http://schemas.microsoft.com/office/powerpoint/2010/main" val="329823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Polynomial and Divisor</a:t>
            </a:r>
            <a:br>
              <a:rPr lang="en-US" dirty="0">
                <a:solidFill>
                  <a:srgbClr val="C00000"/>
                </a:solidFill>
              </a:rPr>
            </a:br>
            <a:endParaRPr lang="en-US" dirty="0"/>
          </a:p>
        </p:txBody>
      </p:sp>
      <p:pic>
        <p:nvPicPr>
          <p:cNvPr id="4" name="Picture 2"/>
          <p:cNvPicPr>
            <a:picLocks noGrp="1" noChangeArrowheads="1"/>
          </p:cNvPicPr>
          <p:nvPr>
            <p:ph idx="1"/>
          </p:nvPr>
        </p:nvPicPr>
        <p:blipFill>
          <a:blip r:embed="rId2"/>
          <a:srcRect/>
          <a:stretch>
            <a:fillRect/>
          </a:stretch>
        </p:blipFill>
        <p:spPr bwMode="auto">
          <a:xfrm>
            <a:off x="1752601" y="1753394"/>
            <a:ext cx="6324600" cy="4219575"/>
          </a:xfrm>
          <a:prstGeom prst="rect">
            <a:avLst/>
          </a:prstGeom>
          <a:noFill/>
          <a:ln w="12700">
            <a:noFill/>
            <a:miter lim="800000"/>
            <a:headEnd/>
            <a:tailEnd/>
          </a:ln>
        </p:spPr>
      </p:pic>
    </p:spTree>
    <p:extLst>
      <p:ext uri="{BB962C8B-B14F-4D97-AF65-F5344CB8AC3E}">
        <p14:creationId xmlns:p14="http://schemas.microsoft.com/office/powerpoint/2010/main" val="2509662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C00000"/>
                </a:solidFill>
                <a:latin typeface="Times New Roman" pitchFamily="-128" charset="0"/>
                <a:cs typeface="Times New Roman" pitchFamily="-128" charset="0"/>
              </a:rPr>
              <a:t>CRC Example</a:t>
            </a:r>
            <a:endParaRPr lang="en-US" dirty="0"/>
          </a:p>
        </p:txBody>
      </p:sp>
      <p:sp>
        <p:nvSpPr>
          <p:cNvPr id="3" name="Content Placeholder 2"/>
          <p:cNvSpPr>
            <a:spLocks noGrp="1"/>
          </p:cNvSpPr>
          <p:nvPr>
            <p:ph idx="1"/>
          </p:nvPr>
        </p:nvSpPr>
        <p:spPr/>
        <p:txBody>
          <a:bodyPr/>
          <a:lstStyle/>
          <a:p>
            <a:r>
              <a:rPr lang="en-US" sz="2000" dirty="0">
                <a:latin typeface="Arial" charset="0"/>
                <a:cs typeface="Times New Roman" pitchFamily="-128" charset="0"/>
              </a:rPr>
              <a:t>Example: Suppose sender want to transmit the information string: 1111101. The receiver and sender decide to use the (arbitrary) polynomial pattern, 1101 which is the divisor</a:t>
            </a:r>
          </a:p>
          <a:p>
            <a:endParaRPr lang="en-US" dirty="0"/>
          </a:p>
        </p:txBody>
      </p:sp>
      <p:pic>
        <p:nvPicPr>
          <p:cNvPr id="4" name="Picture 4" descr="35"/>
          <p:cNvPicPr>
            <a:picLocks noChangeAspect="1" noChangeArrowheads="1"/>
          </p:cNvPicPr>
          <p:nvPr/>
        </p:nvPicPr>
        <p:blipFill>
          <a:blip r:embed="rId2"/>
          <a:srcRect/>
          <a:stretch>
            <a:fillRect/>
          </a:stretch>
        </p:blipFill>
        <p:spPr bwMode="auto">
          <a:xfrm>
            <a:off x="1143000" y="2503488"/>
            <a:ext cx="5943600" cy="3897312"/>
          </a:xfrm>
          <a:prstGeom prst="rect">
            <a:avLst/>
          </a:prstGeom>
          <a:noFill/>
          <a:ln w="9525">
            <a:noFill/>
            <a:miter lim="800000"/>
            <a:headEnd/>
            <a:tailEnd/>
          </a:ln>
        </p:spPr>
      </p:pic>
    </p:spTree>
    <p:extLst>
      <p:ext uri="{BB962C8B-B14F-4D97-AF65-F5344CB8AC3E}">
        <p14:creationId xmlns:p14="http://schemas.microsoft.com/office/powerpoint/2010/main" val="4037573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C00000"/>
                </a:solidFill>
                <a:latin typeface="Times New Roman" pitchFamily="-128" charset="0"/>
                <a:cs typeface="Times New Roman" pitchFamily="-128" charset="0"/>
              </a:rPr>
              <a:t>CRC</a:t>
            </a:r>
            <a:endParaRPr lang="en-US" dirty="0"/>
          </a:p>
        </p:txBody>
      </p:sp>
      <p:pic>
        <p:nvPicPr>
          <p:cNvPr id="4" name="Picture 2"/>
          <p:cNvPicPr>
            <a:picLocks noGrp="1" noChangeAspect="1" noChangeArrowheads="1"/>
          </p:cNvPicPr>
          <p:nvPr>
            <p:ph idx="1"/>
          </p:nvPr>
        </p:nvPicPr>
        <p:blipFill>
          <a:blip r:embed="rId2"/>
          <a:srcRect l="3448" r="6897"/>
          <a:stretch>
            <a:fillRect/>
          </a:stretch>
        </p:blipFill>
        <p:spPr bwMode="auto">
          <a:xfrm>
            <a:off x="609600" y="1600200"/>
            <a:ext cx="7772400" cy="5029200"/>
          </a:xfrm>
          <a:prstGeom prst="rect">
            <a:avLst/>
          </a:prstGeom>
          <a:noFill/>
          <a:ln w="19050">
            <a:noFill/>
            <a:miter lim="800000"/>
            <a:headEnd/>
            <a:tailEnd type="none" w="sm" len="sm"/>
          </a:ln>
        </p:spPr>
      </p:pic>
    </p:spTree>
    <p:extLst>
      <p:ext uri="{BB962C8B-B14F-4D97-AF65-F5344CB8AC3E}">
        <p14:creationId xmlns:p14="http://schemas.microsoft.com/office/powerpoint/2010/main" val="1385224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spcBef>
                <a:spcPct val="0"/>
              </a:spcBef>
              <a:buFont typeface="Wingdings" pitchFamily="-128" charset="2"/>
              <a:buChar char="Ø"/>
            </a:pPr>
            <a:r>
              <a:rPr lang="en-US" sz="3300" dirty="0">
                <a:latin typeface="Times New Roman" pitchFamily="18" charset="0"/>
                <a:cs typeface="Times New Roman" pitchFamily="18" charset="0"/>
              </a:rPr>
              <a:t>Error detection used by higher layer protocols is Checksum</a:t>
            </a:r>
          </a:p>
          <a:p>
            <a:pPr algn="just">
              <a:spcBef>
                <a:spcPct val="0"/>
              </a:spcBef>
              <a:buFont typeface="Wingdings" pitchFamily="-128" charset="2"/>
              <a:buChar char="Ø"/>
            </a:pPr>
            <a:r>
              <a:rPr lang="en-US" sz="3300" dirty="0">
                <a:latin typeface="Times New Roman" pitchFamily="18" charset="0"/>
                <a:cs typeface="Times New Roman" pitchFamily="18" charset="0"/>
              </a:rPr>
              <a:t> Checksum also is based on the concept of redundancy</a:t>
            </a:r>
          </a:p>
          <a:p>
            <a:pPr algn="just">
              <a:spcBef>
                <a:spcPct val="0"/>
              </a:spcBef>
              <a:buNone/>
            </a:pPr>
            <a:endParaRPr lang="en-US" sz="3300" dirty="0">
              <a:latin typeface="Times New Roman" pitchFamily="18" charset="0"/>
              <a:cs typeface="Times New Roman" pitchFamily="18" charset="0"/>
            </a:endParaRPr>
          </a:p>
          <a:p>
            <a:pPr algn="just">
              <a:spcBef>
                <a:spcPct val="0"/>
              </a:spcBef>
              <a:buNone/>
            </a:pPr>
            <a:r>
              <a:rPr lang="en-US" sz="3300" u="sng" dirty="0">
                <a:solidFill>
                  <a:srgbClr val="FF0000"/>
                </a:solidFill>
                <a:latin typeface="Times New Roman" pitchFamily="18" charset="0"/>
                <a:cs typeface="Times New Roman" pitchFamily="18" charset="0"/>
              </a:rPr>
              <a:t>Check sum Generator </a:t>
            </a:r>
            <a:r>
              <a:rPr lang="en-US" sz="3300" dirty="0">
                <a:latin typeface="Times New Roman" pitchFamily="18" charset="0"/>
                <a:cs typeface="Times New Roman" pitchFamily="18" charset="0"/>
              </a:rPr>
              <a:t>:</a:t>
            </a:r>
          </a:p>
          <a:p>
            <a:pPr algn="just">
              <a:spcBef>
                <a:spcPct val="0"/>
              </a:spcBef>
              <a:buNone/>
            </a:pPr>
            <a:endParaRPr lang="en-US" sz="3300" dirty="0">
              <a:latin typeface="Times New Roman" pitchFamily="18" charset="0"/>
              <a:cs typeface="Times New Roman" pitchFamily="18" charset="0"/>
            </a:endParaRPr>
          </a:p>
          <a:p>
            <a:pPr algn="just">
              <a:spcBef>
                <a:spcPct val="0"/>
              </a:spcBef>
              <a:buFont typeface="Wingdings" pitchFamily="-128" charset="2"/>
              <a:buChar char="Ø"/>
            </a:pPr>
            <a:r>
              <a:rPr lang="en-US" sz="3300" dirty="0">
                <a:latin typeface="Times New Roman" pitchFamily="18" charset="0"/>
                <a:cs typeface="Times New Roman" pitchFamily="18" charset="0"/>
              </a:rPr>
              <a:t> In sender, checksum generator subdivides the data unit into equal segments of n bits usually 16</a:t>
            </a:r>
          </a:p>
          <a:p>
            <a:pPr algn="just">
              <a:spcBef>
                <a:spcPct val="0"/>
              </a:spcBef>
              <a:buFont typeface="Wingdings" pitchFamily="-128" charset="2"/>
              <a:buChar char="Ø"/>
            </a:pPr>
            <a:r>
              <a:rPr lang="en-US" sz="3300" dirty="0">
                <a:latin typeface="Times New Roman" pitchFamily="18" charset="0"/>
                <a:cs typeface="Times New Roman" pitchFamily="18" charset="0"/>
              </a:rPr>
              <a:t> These segments are added together using one’s complement arithmetic so that total is also n bits long</a:t>
            </a:r>
          </a:p>
          <a:p>
            <a:pPr algn="just">
              <a:spcBef>
                <a:spcPct val="0"/>
              </a:spcBef>
              <a:buFont typeface="Wingdings" pitchFamily="-128" charset="2"/>
              <a:buChar char="Ø"/>
            </a:pPr>
            <a:r>
              <a:rPr lang="en-US" sz="3300" dirty="0">
                <a:latin typeface="Times New Roman" pitchFamily="18" charset="0"/>
                <a:cs typeface="Times New Roman" pitchFamily="18" charset="0"/>
              </a:rPr>
              <a:t> The total is then complemented and appended to the end of the original data unit as redundancy bits called checksum </a:t>
            </a:r>
            <a:r>
              <a:rPr lang="en-US" sz="3300" dirty="0" smtClean="0">
                <a:latin typeface="Times New Roman" pitchFamily="18" charset="0"/>
                <a:cs typeface="Times New Roman" pitchFamily="18" charset="0"/>
              </a:rPr>
              <a:t>bits.</a:t>
            </a:r>
            <a:endParaRPr lang="en-US" sz="3300" dirty="0">
              <a:latin typeface="Times New Roman" pitchFamily="18" charset="0"/>
              <a:cs typeface="Times New Roman" pitchFamily="18" charset="0"/>
            </a:endParaRP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9488" y="2535238"/>
            <a:ext cx="2103437" cy="124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14600" y="685800"/>
            <a:ext cx="3276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itchFamily="18" charset="0"/>
                <a:cs typeface="Times New Roman" pitchFamily="18" charset="0"/>
              </a:rPr>
              <a:t>CHECKSUM</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470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839200" cy="2308324"/>
          </a:xfrm>
          <a:prstGeom prst="rect">
            <a:avLst/>
          </a:prstGeom>
        </p:spPr>
        <p:txBody>
          <a:bodyPr wrap="square">
            <a:spAutoFit/>
          </a:bodyPr>
          <a:lstStyle/>
          <a:p>
            <a:pPr algn="ctr"/>
            <a:r>
              <a:rPr lang="en-US" baseline="0" dirty="0" smtClean="0"/>
              <a:t>Bit stuffing is the process of adding one extra 0 whenever five consecutive 1s follow a 0 in</a:t>
            </a:r>
          </a:p>
          <a:p>
            <a:pPr algn="ctr"/>
            <a:r>
              <a:rPr lang="en-US" baseline="0" dirty="0" smtClean="0"/>
              <a:t>the data, so that the receiver does not mistake</a:t>
            </a:r>
          </a:p>
          <a:p>
            <a:pPr algn="ctr"/>
            <a:r>
              <a:rPr lang="en-US" baseline="0" dirty="0" smtClean="0"/>
              <a:t>the pattern 0111110 for a flag.</a:t>
            </a:r>
          </a:p>
          <a:p>
            <a:pPr algn="ctr"/>
            <a:endParaRPr lang="en-US" i="1" dirty="0">
              <a:latin typeface="Times New Roman" pitchFamily="18" charset="0"/>
            </a:endParaRPr>
          </a:p>
          <a:p>
            <a:pPr algn="ctr"/>
            <a:endParaRPr lang="en-US" i="1" baseline="0" dirty="0" smtClean="0">
              <a:latin typeface="Times New Roman" pitchFamily="18" charset="0"/>
            </a:endParaRPr>
          </a:p>
          <a:p>
            <a:pPr algn="ctr"/>
            <a:r>
              <a:rPr lang="en-US" i="1" baseline="0" dirty="0" smtClean="0">
                <a:latin typeface="Times New Roman" pitchFamily="18" charset="0"/>
              </a:rPr>
              <a:t>Bit stuffing and </a:t>
            </a:r>
            <a:r>
              <a:rPr lang="en-US" i="1" baseline="0" dirty="0" err="1" smtClean="0">
                <a:latin typeface="Times New Roman" pitchFamily="18" charset="0"/>
              </a:rPr>
              <a:t>unstuffing</a:t>
            </a:r>
            <a:endParaRPr lang="en-US" i="1" baseline="0" dirty="0" smtClean="0">
              <a:latin typeface="Times New Roman" pitchFamily="18" charset="0"/>
            </a:endParaRPr>
          </a:p>
          <a:p>
            <a:pPr algn="ctr"/>
            <a:endParaRPr lang="en-US" i="1" dirty="0">
              <a:latin typeface="Times New Roman" pitchFamily="18" charset="0"/>
            </a:endParaRPr>
          </a:p>
          <a:p>
            <a:pPr algn="ctr"/>
            <a:endParaRPr lang="en-US" baseline="0" dirty="0"/>
          </a:p>
        </p:txBody>
      </p:sp>
      <p:pic>
        <p:nvPicPr>
          <p:cNvPr id="3" name="Picture 6"/>
          <p:cNvPicPr>
            <a:picLocks noChangeAspect="1" noChangeArrowheads="1"/>
          </p:cNvPicPr>
          <p:nvPr/>
        </p:nvPicPr>
        <p:blipFill>
          <a:blip r:embed="rId2"/>
          <a:srcRect/>
          <a:stretch>
            <a:fillRect/>
          </a:stretch>
        </p:blipFill>
        <p:spPr bwMode="auto">
          <a:xfrm>
            <a:off x="381000" y="2438400"/>
            <a:ext cx="8001000" cy="33528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Checksum</a:t>
            </a:r>
            <a:br>
              <a:rPr lang="en-US" dirty="0">
                <a:solidFill>
                  <a:srgbClr val="C00000"/>
                </a:solidFill>
              </a:rPr>
            </a:br>
            <a:endParaRPr lang="en-US" dirty="0"/>
          </a:p>
        </p:txBody>
      </p:sp>
      <p:pic>
        <p:nvPicPr>
          <p:cNvPr id="4" name="Picture 2"/>
          <p:cNvPicPr>
            <a:picLocks noGrp="1" noChangeArrowheads="1"/>
          </p:cNvPicPr>
          <p:nvPr>
            <p:ph idx="1"/>
          </p:nvPr>
        </p:nvPicPr>
        <p:blipFill>
          <a:blip r:embed="rId2"/>
          <a:srcRect/>
          <a:stretch>
            <a:fillRect/>
          </a:stretch>
        </p:blipFill>
        <p:spPr bwMode="auto">
          <a:xfrm>
            <a:off x="937383" y="1600200"/>
            <a:ext cx="7673217" cy="4876800"/>
          </a:xfrm>
          <a:prstGeom prst="rect">
            <a:avLst/>
          </a:prstGeom>
          <a:noFill/>
          <a:ln w="12700">
            <a:noFill/>
            <a:miter lim="800000"/>
            <a:headEnd/>
            <a:tailEnd/>
          </a:ln>
        </p:spPr>
      </p:pic>
    </p:spTree>
    <p:extLst>
      <p:ext uri="{BB962C8B-B14F-4D97-AF65-F5344CB8AC3E}">
        <p14:creationId xmlns:p14="http://schemas.microsoft.com/office/powerpoint/2010/main" val="4245383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a:buClr>
                <a:srgbClr val="CC0066"/>
              </a:buClr>
              <a:buFont typeface="Wingdings" panose="05000000000000000000" pitchFamily="2" charset="2"/>
              <a:buChar char="§"/>
            </a:pPr>
            <a:r>
              <a:rPr lang="en-US" b="1" dirty="0">
                <a:solidFill>
                  <a:srgbClr val="C00000"/>
                </a:solidFill>
              </a:rPr>
              <a:t>At the sender</a:t>
            </a:r>
            <a:endParaRPr lang="en-US" dirty="0" smtClean="0"/>
          </a:p>
          <a:p>
            <a:pPr>
              <a:buClr>
                <a:srgbClr val="CC0066"/>
              </a:buClr>
              <a:buFont typeface="Wingdings" panose="05000000000000000000" pitchFamily="2" charset="2"/>
              <a:buChar char="§"/>
            </a:pPr>
            <a:r>
              <a:rPr lang="en-US" dirty="0" smtClean="0"/>
              <a:t>The </a:t>
            </a:r>
            <a:r>
              <a:rPr lang="en-US" dirty="0"/>
              <a:t>unit is divided into </a:t>
            </a:r>
            <a:r>
              <a:rPr lang="en-US" i="1" dirty="0"/>
              <a:t>k</a:t>
            </a:r>
            <a:r>
              <a:rPr lang="en-US" dirty="0"/>
              <a:t> sections, each of </a:t>
            </a:r>
            <a:r>
              <a:rPr lang="en-US" i="1" dirty="0"/>
              <a:t>n</a:t>
            </a:r>
            <a:r>
              <a:rPr lang="en-US" dirty="0"/>
              <a:t> bits.</a:t>
            </a:r>
          </a:p>
          <a:p>
            <a:pPr>
              <a:buClr>
                <a:srgbClr val="CC0066"/>
              </a:buClr>
              <a:buFont typeface="Wingdings" panose="05000000000000000000" pitchFamily="2" charset="2"/>
              <a:buChar char="§"/>
            </a:pPr>
            <a:r>
              <a:rPr lang="en-US" dirty="0"/>
              <a:t>All sections are added together using one’s complement to get the sum.</a:t>
            </a:r>
          </a:p>
          <a:p>
            <a:pPr>
              <a:buClr>
                <a:srgbClr val="CC0066"/>
              </a:buClr>
              <a:buFont typeface="Wingdings" panose="05000000000000000000" pitchFamily="2" charset="2"/>
              <a:buChar char="§"/>
            </a:pPr>
            <a:r>
              <a:rPr lang="en-US" dirty="0"/>
              <a:t>The sum is complemented and becomes the checksum.</a:t>
            </a:r>
          </a:p>
          <a:p>
            <a:pPr>
              <a:buClr>
                <a:srgbClr val="CC0066"/>
              </a:buClr>
              <a:buFont typeface="Wingdings" panose="05000000000000000000" pitchFamily="2" charset="2"/>
              <a:buChar char="§"/>
            </a:pPr>
            <a:r>
              <a:rPr lang="en-US" dirty="0"/>
              <a:t>The checksum is sent with the </a:t>
            </a:r>
            <a:r>
              <a:rPr lang="en-US" dirty="0" smtClean="0"/>
              <a:t>data</a:t>
            </a:r>
          </a:p>
          <a:p>
            <a:pPr>
              <a:buClr>
                <a:srgbClr val="CC0066"/>
              </a:buClr>
              <a:buFont typeface="Wingdings" panose="05000000000000000000" pitchFamily="2" charset="2"/>
              <a:buChar char="§"/>
            </a:pPr>
            <a:r>
              <a:rPr lang="en-US" kern="0" dirty="0">
                <a:solidFill>
                  <a:srgbClr val="C00000"/>
                </a:solidFill>
              </a:rPr>
              <a:t>At the Receiver</a:t>
            </a:r>
          </a:p>
          <a:p>
            <a:pPr>
              <a:buClr>
                <a:srgbClr val="CC0066"/>
              </a:buClr>
              <a:buFont typeface="Wingdings" panose="05000000000000000000" pitchFamily="2" charset="2"/>
              <a:buChar char="§"/>
            </a:pPr>
            <a:r>
              <a:rPr lang="en-US" dirty="0"/>
              <a:t>The unit is divided into </a:t>
            </a:r>
            <a:r>
              <a:rPr lang="en-US" i="1" dirty="0"/>
              <a:t>k</a:t>
            </a:r>
            <a:r>
              <a:rPr lang="en-US" dirty="0"/>
              <a:t> sections, each of </a:t>
            </a:r>
            <a:r>
              <a:rPr lang="en-US" i="1" dirty="0"/>
              <a:t>n</a:t>
            </a:r>
            <a:r>
              <a:rPr lang="en-US" dirty="0"/>
              <a:t> bits.</a:t>
            </a:r>
          </a:p>
          <a:p>
            <a:pPr>
              <a:buClr>
                <a:srgbClr val="CC0066"/>
              </a:buClr>
              <a:buFont typeface="Wingdings" panose="05000000000000000000" pitchFamily="2" charset="2"/>
              <a:buChar char="§"/>
            </a:pPr>
            <a:r>
              <a:rPr lang="en-US" dirty="0"/>
              <a:t>All sections are added together using one’s complement to get the sum.</a:t>
            </a:r>
          </a:p>
          <a:p>
            <a:pPr>
              <a:buClr>
                <a:srgbClr val="CC0066"/>
              </a:buClr>
              <a:buFont typeface="Wingdings" panose="05000000000000000000" pitchFamily="2" charset="2"/>
              <a:buChar char="§"/>
            </a:pPr>
            <a:r>
              <a:rPr lang="en-US" dirty="0"/>
              <a:t>The sum is complemented.</a:t>
            </a:r>
          </a:p>
          <a:p>
            <a:pPr>
              <a:buClr>
                <a:srgbClr val="CC0066"/>
              </a:buClr>
              <a:buFont typeface="Wingdings" panose="05000000000000000000" pitchFamily="2" charset="2"/>
              <a:buChar char="§"/>
            </a:pPr>
            <a:r>
              <a:rPr lang="en-US" dirty="0"/>
              <a:t>If the result is zero, the data are accepted: otherwise, they are rejected.</a:t>
            </a:r>
          </a:p>
          <a:p>
            <a:pPr>
              <a:buClr>
                <a:srgbClr val="CC0066"/>
              </a:buClr>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329012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571"/>
            <a:ext cx="8229600" cy="5116708"/>
          </a:xfrm>
        </p:spPr>
        <p:txBody>
          <a:bodyPr>
            <a:normAutofit fontScale="92500" lnSpcReduction="10000"/>
          </a:bodyPr>
          <a:lstStyle/>
          <a:p>
            <a:pPr algn="just">
              <a:buClr>
                <a:srgbClr val="CC0066"/>
              </a:buClr>
              <a:buFont typeface="Wingdings" panose="05000000000000000000" pitchFamily="2" charset="2"/>
              <a:buChar char="§"/>
            </a:pPr>
            <a:r>
              <a:rPr lang="en-US" b="1" dirty="0" smtClean="0">
                <a:solidFill>
                  <a:srgbClr val="C00000"/>
                </a:solidFill>
              </a:rPr>
              <a:t>Performance</a:t>
            </a:r>
            <a:endParaRPr lang="en-US" dirty="0"/>
          </a:p>
          <a:p>
            <a:pPr algn="just">
              <a:buClr>
                <a:srgbClr val="CC0066"/>
              </a:buClr>
              <a:buFont typeface="Wingdings" panose="05000000000000000000" pitchFamily="2" charset="2"/>
              <a:buChar char="§"/>
            </a:pPr>
            <a:r>
              <a:rPr lang="en-US" dirty="0" smtClean="0"/>
              <a:t>The </a:t>
            </a:r>
            <a:r>
              <a:rPr lang="en-US" dirty="0"/>
              <a:t>checksum detects all errors involving an odd number of bits.</a:t>
            </a:r>
          </a:p>
          <a:p>
            <a:pPr algn="just">
              <a:buClr>
                <a:srgbClr val="CC0066"/>
              </a:buClr>
              <a:buFont typeface="Wingdings" panose="05000000000000000000" pitchFamily="2" charset="2"/>
              <a:buChar char="§"/>
            </a:pPr>
            <a:r>
              <a:rPr lang="en-US" dirty="0"/>
              <a:t>It detects most errors involving an even number of bits.</a:t>
            </a:r>
          </a:p>
          <a:p>
            <a:pPr algn="just">
              <a:buClr>
                <a:srgbClr val="CC0066"/>
              </a:buClr>
              <a:buFont typeface="Wingdings" panose="05000000000000000000" pitchFamily="2" charset="2"/>
              <a:buChar char="§"/>
            </a:pPr>
            <a:r>
              <a:rPr lang="en-US" dirty="0"/>
              <a:t>If one or more bits of a segment are damaged and the corresponding bit or bits of opposite value in a second segment are also damaged, the sums of those columns will not change and the receiver will not detect a problem</a:t>
            </a:r>
            <a:r>
              <a:rPr lang="en-US" dirty="0" smtClean="0"/>
              <a:t>.</a:t>
            </a:r>
          </a:p>
          <a:p>
            <a:pPr algn="just">
              <a:buClr>
                <a:srgbClr val="CC0066"/>
              </a:buClr>
              <a:buFont typeface="Wingdings" panose="05000000000000000000" pitchFamily="2" charset="2"/>
              <a:buChar char="§"/>
            </a:pPr>
            <a:r>
              <a:rPr lang="en-US" dirty="0">
                <a:solidFill>
                  <a:srgbClr val="C00000"/>
                </a:solidFill>
              </a:rPr>
              <a:t>Data Unit and Checksum</a:t>
            </a:r>
          </a:p>
          <a:p>
            <a:pPr algn="just">
              <a:buClr>
                <a:srgbClr val="CC0066"/>
              </a:buClr>
              <a:buFont typeface="Wingdings" panose="05000000000000000000" pitchFamily="2" charset="2"/>
              <a:buChar char="§"/>
            </a:pPr>
            <a:endParaRPr lang="en-US" dirty="0"/>
          </a:p>
          <a:p>
            <a:pPr algn="just">
              <a:buFont typeface="Wingdings" panose="05000000000000000000" pitchFamily="2" charset="2"/>
              <a:buChar char="§"/>
            </a:pPr>
            <a:endParaRPr lang="en-US" dirty="0"/>
          </a:p>
          <a:p>
            <a:endParaRPr lang="en-US" dirty="0"/>
          </a:p>
        </p:txBody>
      </p:sp>
      <p:pic>
        <p:nvPicPr>
          <p:cNvPr id="4" name="Picture 2"/>
          <p:cNvPicPr>
            <a:picLocks noChangeArrowheads="1"/>
          </p:cNvPicPr>
          <p:nvPr/>
        </p:nvPicPr>
        <p:blipFill>
          <a:blip r:embed="rId2"/>
          <a:srcRect/>
          <a:stretch>
            <a:fillRect/>
          </a:stretch>
        </p:blipFill>
        <p:spPr bwMode="auto">
          <a:xfrm>
            <a:off x="381000" y="5130278"/>
            <a:ext cx="8543925" cy="1765300"/>
          </a:xfrm>
          <a:prstGeom prst="rect">
            <a:avLst/>
          </a:prstGeom>
          <a:noFill/>
          <a:ln w="12700">
            <a:noFill/>
            <a:miter lim="800000"/>
            <a:headEnd/>
            <a:tailEnd/>
          </a:ln>
        </p:spPr>
      </p:pic>
    </p:spTree>
    <p:extLst>
      <p:ext uri="{BB962C8B-B14F-4D97-AF65-F5344CB8AC3E}">
        <p14:creationId xmlns:p14="http://schemas.microsoft.com/office/powerpoint/2010/main" val="2931756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aseline="0" dirty="0" smtClean="0">
                <a:effectLst>
                  <a:outerShdw blurRad="38100" dist="38100" dir="2700000" algn="tl">
                    <a:srgbClr val="C0C0C0"/>
                  </a:outerShdw>
                </a:effectLst>
                <a:latin typeface="Times" pitchFamily="18" charset="0"/>
              </a:rPr>
              <a:t>FLOW AND ERROR CONTROL</a:t>
            </a:r>
            <a:endParaRPr lang="en-US" dirty="0"/>
          </a:p>
        </p:txBody>
      </p:sp>
      <p:sp>
        <p:nvSpPr>
          <p:cNvPr id="3" name="Content Placeholder 2"/>
          <p:cNvSpPr>
            <a:spLocks noGrp="1"/>
          </p:cNvSpPr>
          <p:nvPr>
            <p:ph idx="1"/>
          </p:nvPr>
        </p:nvSpPr>
        <p:spPr>
          <a:xfrm>
            <a:off x="457200" y="1600200"/>
            <a:ext cx="8534400" cy="5105400"/>
          </a:xfrm>
        </p:spPr>
        <p:txBody>
          <a:bodyPr>
            <a:noAutofit/>
          </a:bodyPr>
          <a:lstStyle/>
          <a:p>
            <a:r>
              <a:rPr lang="en-US" sz="2400" baseline="0" dirty="0" smtClean="0">
                <a:effectLst>
                  <a:outerShdw blurRad="38100" dist="38100" dir="2700000" algn="tl">
                    <a:srgbClr val="C0C0C0"/>
                  </a:outerShdw>
                </a:effectLst>
                <a:latin typeface="Times New Roman" pitchFamily="18" charset="0"/>
                <a:cs typeface="Times New Roman" pitchFamily="18" charset="0"/>
              </a:rPr>
              <a:t>The most important responsibilities of the data link layer are </a:t>
            </a:r>
            <a:r>
              <a:rPr lang="en-US" sz="2400" baseline="0" dirty="0" smtClean="0">
                <a:solidFill>
                  <a:schemeClr val="hlink"/>
                </a:solidFill>
                <a:effectLst>
                  <a:outerShdw blurRad="38100" dist="38100" dir="2700000" algn="tl">
                    <a:srgbClr val="C0C0C0"/>
                  </a:outerShdw>
                </a:effectLst>
                <a:latin typeface="Times New Roman" pitchFamily="18" charset="0"/>
                <a:cs typeface="Times New Roman" pitchFamily="18" charset="0"/>
              </a:rPr>
              <a:t>flow control</a:t>
            </a:r>
            <a:r>
              <a:rPr lang="en-US" sz="2400" baseline="0" dirty="0" smtClean="0">
                <a:effectLst>
                  <a:outerShdw blurRad="38100" dist="38100" dir="2700000" algn="tl">
                    <a:srgbClr val="C0C0C0"/>
                  </a:outerShdw>
                </a:effectLst>
                <a:latin typeface="Times New Roman" pitchFamily="18" charset="0"/>
                <a:cs typeface="Times New Roman" pitchFamily="18" charset="0"/>
              </a:rPr>
              <a:t> and </a:t>
            </a:r>
            <a:r>
              <a:rPr lang="en-US" sz="2400" baseline="0" dirty="0" smtClean="0">
                <a:solidFill>
                  <a:schemeClr val="hlink"/>
                </a:solidFill>
                <a:effectLst>
                  <a:outerShdw blurRad="38100" dist="38100" dir="2700000" algn="tl">
                    <a:srgbClr val="C0C0C0"/>
                  </a:outerShdw>
                </a:effectLst>
                <a:latin typeface="Times New Roman" pitchFamily="18" charset="0"/>
                <a:cs typeface="Times New Roman" pitchFamily="18" charset="0"/>
              </a:rPr>
              <a:t>error control</a:t>
            </a:r>
            <a:r>
              <a:rPr lang="en-US" sz="2400" baseline="0" dirty="0" smtClean="0">
                <a:effectLst>
                  <a:outerShdw blurRad="38100" dist="38100" dir="2700000" algn="tl">
                    <a:srgbClr val="C0C0C0"/>
                  </a:outerShdw>
                </a:effectLst>
                <a:latin typeface="Times New Roman" pitchFamily="18" charset="0"/>
                <a:cs typeface="Times New Roman" pitchFamily="18" charset="0"/>
              </a:rPr>
              <a:t>. Collectively, these functions are known as </a:t>
            </a:r>
            <a:r>
              <a:rPr lang="en-US" sz="2400" baseline="0" dirty="0" smtClean="0">
                <a:solidFill>
                  <a:schemeClr val="hlink"/>
                </a:solidFill>
                <a:effectLst>
                  <a:outerShdw blurRad="38100" dist="38100" dir="2700000" algn="tl">
                    <a:srgbClr val="C0C0C0"/>
                  </a:outerShdw>
                </a:effectLst>
                <a:latin typeface="Times New Roman" pitchFamily="18" charset="0"/>
                <a:cs typeface="Times New Roman" pitchFamily="18" charset="0"/>
              </a:rPr>
              <a:t>data link control</a:t>
            </a:r>
          </a:p>
          <a:p>
            <a:r>
              <a:rPr lang="en-US" sz="2400" baseline="0" dirty="0" smtClean="0">
                <a:solidFill>
                  <a:srgbClr val="0033CC"/>
                </a:solidFill>
                <a:latin typeface="Times New Roman" pitchFamily="18" charset="0"/>
                <a:cs typeface="Times New Roman" pitchFamily="18" charset="0"/>
              </a:rPr>
              <a:t>Flow Control:</a:t>
            </a:r>
            <a:r>
              <a:rPr lang="en-US" sz="2400" b="1" dirty="0">
                <a:latin typeface="Times New Roman" pitchFamily="18" charset="0"/>
                <a:cs typeface="Times New Roman" pitchFamily="18" charset="0"/>
              </a:rPr>
              <a:t> Flow control</a:t>
            </a:r>
            <a:r>
              <a:rPr lang="en-US" sz="2400" dirty="0">
                <a:latin typeface="Times New Roman" pitchFamily="18" charset="0"/>
                <a:cs typeface="Times New Roman" pitchFamily="18" charset="0"/>
              </a:rPr>
              <a:t> is the management of data </a:t>
            </a:r>
            <a:r>
              <a:rPr lang="en-US" sz="2400" b="1" dirty="0">
                <a:latin typeface="Times New Roman" pitchFamily="18" charset="0"/>
                <a:cs typeface="Times New Roman" pitchFamily="18" charset="0"/>
              </a:rPr>
              <a:t>flow</a:t>
            </a:r>
            <a:r>
              <a:rPr lang="en-US" sz="2400" dirty="0">
                <a:latin typeface="Times New Roman" pitchFamily="18" charset="0"/>
                <a:cs typeface="Times New Roman" pitchFamily="18" charset="0"/>
              </a:rPr>
              <a:t> between computers or devices or between nodes in a </a:t>
            </a:r>
            <a:r>
              <a:rPr lang="en-US" sz="2400" b="1" dirty="0">
                <a:latin typeface="Times New Roman" pitchFamily="18" charset="0"/>
                <a:cs typeface="Times New Roman" pitchFamily="18" charset="0"/>
              </a:rPr>
              <a:t>network</a:t>
            </a:r>
            <a:r>
              <a:rPr lang="en-US" sz="2400" dirty="0">
                <a:latin typeface="Times New Roman" pitchFamily="18" charset="0"/>
                <a:cs typeface="Times New Roman" pitchFamily="18" charset="0"/>
              </a:rPr>
              <a:t> so that the data can be handled at </a:t>
            </a:r>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efficient pace</a:t>
            </a:r>
            <a:r>
              <a:rPr lang="en-US" sz="2400" dirty="0" smtClean="0">
                <a:latin typeface="Times New Roman" pitchFamily="18" charset="0"/>
                <a:cs typeface="Times New Roman" pitchFamily="18" charset="0"/>
              </a:rPr>
              <a:t>.</a:t>
            </a:r>
          </a:p>
          <a:p>
            <a:pPr>
              <a:buNone/>
            </a:pPr>
            <a:r>
              <a:rPr lang="en-US" sz="2400" baseline="0" dirty="0" smtClean="0">
                <a:latin typeface="Times New Roman" pitchFamily="18" charset="0"/>
                <a:cs typeface="Times New Roman" pitchFamily="18" charset="0"/>
              </a:rPr>
              <a:t>  </a:t>
            </a:r>
            <a:r>
              <a:rPr lang="en-US" sz="2400" baseline="0" dirty="0" smtClean="0">
                <a:latin typeface="Times New Roman" pitchFamily="18" charset="0"/>
                <a:cs typeface="Times New Roman" pitchFamily="18" charset="0"/>
              </a:rPr>
              <a:t>  </a:t>
            </a:r>
            <a:r>
              <a:rPr lang="en-US" sz="2400" b="1" baseline="0" dirty="0" smtClean="0">
                <a:latin typeface="Times New Roman" pitchFamily="18" charset="0"/>
                <a:cs typeface="Times New Roman" pitchFamily="18" charset="0"/>
              </a:rPr>
              <a:t>waiting for acknowledgment</a:t>
            </a:r>
            <a:endParaRPr lang="en-US" sz="2400" b="1" dirty="0" smtClean="0">
              <a:latin typeface="Times New Roman" pitchFamily="18" charset="0"/>
              <a:cs typeface="Times New Roman" pitchFamily="18" charset="0"/>
            </a:endParaRPr>
          </a:p>
          <a:p>
            <a:r>
              <a:rPr lang="fr-FR" sz="2400" baseline="0" dirty="0" err="1" smtClean="0">
                <a:solidFill>
                  <a:srgbClr val="0033CC"/>
                </a:solidFill>
                <a:latin typeface="Times New Roman" pitchFamily="18" charset="0"/>
                <a:cs typeface="Times New Roman" pitchFamily="18" charset="0"/>
              </a:rPr>
              <a:t>Error</a:t>
            </a:r>
            <a:r>
              <a:rPr lang="fr-FR" sz="2400" baseline="0" dirty="0" smtClean="0">
                <a:solidFill>
                  <a:srgbClr val="0033CC"/>
                </a:solidFill>
                <a:latin typeface="Times New Roman" pitchFamily="18" charset="0"/>
                <a:cs typeface="Times New Roman" pitchFamily="18" charset="0"/>
              </a:rPr>
              <a:t> Control:</a:t>
            </a:r>
            <a:r>
              <a:rPr lang="en-US" sz="2400" b="1" dirty="0">
                <a:latin typeface="Times New Roman" pitchFamily="18" charset="0"/>
                <a:cs typeface="Times New Roman" pitchFamily="18" charset="0"/>
              </a:rPr>
              <a:t> Error Control</a:t>
            </a:r>
            <a:r>
              <a:rPr lang="en-US" sz="2400" dirty="0">
                <a:latin typeface="Times New Roman" pitchFamily="18" charset="0"/>
                <a:cs typeface="Times New Roman" pitchFamily="18" charset="0"/>
              </a:rPr>
              <a:t> in the data link layer is a process of detecting and retransmitting the data which has been lost or corrupted during the transmission of data</a:t>
            </a:r>
            <a:r>
              <a:rPr lang="en-US" sz="2400" dirty="0" smtClean="0">
                <a:latin typeface="Times New Roman" pitchFamily="18" charset="0"/>
                <a:cs typeface="Times New Roman" pitchFamily="18" charset="0"/>
              </a:rPr>
              <a:t>.</a:t>
            </a:r>
          </a:p>
          <a:p>
            <a:r>
              <a:rPr lang="en-US" sz="2400" b="1" baseline="0" dirty="0" smtClean="0">
                <a:latin typeface="Times New Roman" pitchFamily="18" charset="0"/>
                <a:cs typeface="Times New Roman" pitchFamily="18" charset="0"/>
              </a:rPr>
              <a:t>automatic repeat request, which is the retransmission of data</a:t>
            </a:r>
            <a:endParaRPr lang="en-US" sz="24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effectLst>
                  <a:outerShdw blurRad="38100" dist="38100" dir="2700000" algn="tl">
                    <a:srgbClr val="C0C0C0"/>
                  </a:outerShdw>
                </a:effectLst>
                <a:latin typeface="Times" pitchFamily="18" charset="0"/>
              </a:rPr>
              <a:t>NOISELESS CHANNELS</a:t>
            </a:r>
            <a:endParaRPr lang="en-US" dirty="0"/>
          </a:p>
        </p:txBody>
      </p:sp>
      <p:sp>
        <p:nvSpPr>
          <p:cNvPr id="3" name="Content Placeholder 2"/>
          <p:cNvSpPr>
            <a:spLocks noGrp="1"/>
          </p:cNvSpPr>
          <p:nvPr>
            <p:ph idx="1"/>
          </p:nvPr>
        </p:nvSpPr>
        <p:spPr/>
        <p:txBody>
          <a:bodyPr/>
          <a:lstStyle/>
          <a:p>
            <a:r>
              <a:rPr lang="en-US" baseline="0" dirty="0" smtClean="0">
                <a:effectLst>
                  <a:outerShdw blurRad="38100" dist="38100" dir="2700000" algn="tl">
                    <a:srgbClr val="C0C0C0"/>
                  </a:outerShdw>
                </a:effectLst>
                <a:latin typeface="Times New Roman" pitchFamily="18" charset="0"/>
              </a:rPr>
              <a:t>Let us first assume we have an ideal channel in which no frames are lost, duplicated, or corrupted. We introduce two protocols for this type of channel.</a:t>
            </a:r>
            <a:r>
              <a:rPr lang="fr-FR" baseline="0" dirty="0" smtClean="0">
                <a:solidFill>
                  <a:srgbClr val="0033CC"/>
                </a:solidFill>
                <a:latin typeface="Times New Roman" pitchFamily="18" charset="0"/>
              </a:rPr>
              <a:t/>
            </a:r>
            <a:br>
              <a:rPr lang="fr-FR" baseline="0" dirty="0" smtClean="0">
                <a:solidFill>
                  <a:srgbClr val="0033CC"/>
                </a:solidFill>
                <a:latin typeface="Times New Roman" pitchFamily="18" charset="0"/>
              </a:rPr>
            </a:br>
            <a:r>
              <a:rPr lang="fr-FR" baseline="0" dirty="0" smtClean="0">
                <a:solidFill>
                  <a:srgbClr val="0033CC"/>
                </a:solidFill>
                <a:latin typeface="Times New Roman" pitchFamily="18" charset="0"/>
              </a:rPr>
              <a:t>Stop-and-</a:t>
            </a:r>
            <a:r>
              <a:rPr lang="fr-FR" baseline="0" dirty="0" err="1" smtClean="0">
                <a:solidFill>
                  <a:srgbClr val="0033CC"/>
                </a:solidFill>
                <a:latin typeface="Times New Roman" pitchFamily="18" charset="0"/>
              </a:rPr>
              <a:t>Wait</a:t>
            </a:r>
            <a:r>
              <a:rPr lang="fr-FR" baseline="0" dirty="0" smtClean="0">
                <a:solidFill>
                  <a:srgbClr val="0033CC"/>
                </a:solidFill>
                <a:latin typeface="Times New Roman" pitchFamily="18" charset="0"/>
              </a:rPr>
              <a:t> Protocol</a:t>
            </a:r>
            <a:endParaRPr lang="en-US" baseline="0" dirty="0" smtClean="0">
              <a:solidFill>
                <a:srgbClr val="0033CC"/>
              </a:solidFill>
              <a:latin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i="1" baseline="0" dirty="0" smtClean="0">
                <a:latin typeface="Times New Roman" pitchFamily="18" charset="0"/>
              </a:rPr>
              <a:t>The design of the simplest protocol with no flow or error control</a:t>
            </a:r>
            <a:endParaRPr lang="en-US" sz="2400" dirty="0"/>
          </a:p>
        </p:txBody>
      </p:sp>
      <p:pic>
        <p:nvPicPr>
          <p:cNvPr id="4" name="Picture 6"/>
          <p:cNvPicPr>
            <a:picLocks noGrp="1" noChangeAspect="1" noChangeArrowheads="1"/>
          </p:cNvPicPr>
          <p:nvPr>
            <p:ph idx="1"/>
          </p:nvPr>
        </p:nvPicPr>
        <p:blipFill>
          <a:blip r:embed="rId2"/>
          <a:srcRect/>
          <a:stretch>
            <a:fillRect/>
          </a:stretch>
        </p:blipFill>
        <p:spPr bwMode="auto">
          <a:xfrm>
            <a:off x="965131" y="1600200"/>
            <a:ext cx="7213738" cy="45259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baseline="0" dirty="0" smtClean="0">
                <a:latin typeface="Times New Roman" pitchFamily="18" charset="0"/>
              </a:rPr>
              <a:t>Sender- Receiver-site algorithm for the simplest protocol</a:t>
            </a:r>
            <a:endParaRPr lang="en-US" sz="3200" dirty="0"/>
          </a:p>
        </p:txBody>
      </p:sp>
      <p:pic>
        <p:nvPicPr>
          <p:cNvPr id="5" name="Picture 3"/>
          <p:cNvPicPr>
            <a:picLocks noGrp="1" noChangeAspect="1" noChangeArrowheads="1"/>
          </p:cNvPicPr>
          <p:nvPr>
            <p:ph sz="half" idx="1"/>
          </p:nvPr>
        </p:nvPicPr>
        <p:blipFill>
          <a:blip r:embed="rId2"/>
          <a:srcRect/>
          <a:stretch>
            <a:fillRect/>
          </a:stretch>
        </p:blipFill>
        <p:spPr bwMode="auto">
          <a:xfrm>
            <a:off x="0" y="1600200"/>
            <a:ext cx="4495800" cy="2895600"/>
          </a:xfrm>
          <a:prstGeom prst="rect">
            <a:avLst/>
          </a:prstGeom>
          <a:noFill/>
          <a:ln w="9525">
            <a:noFill/>
            <a:miter lim="800000"/>
            <a:headEnd/>
            <a:tailEnd/>
          </a:ln>
          <a:effectLst/>
        </p:spPr>
      </p:pic>
      <p:pic>
        <p:nvPicPr>
          <p:cNvPr id="6" name="Picture 3"/>
          <p:cNvPicPr>
            <a:picLocks noGrp="1" noChangeAspect="1" noChangeArrowheads="1"/>
          </p:cNvPicPr>
          <p:nvPr>
            <p:ph sz="half" idx="2"/>
          </p:nvPr>
        </p:nvPicPr>
        <p:blipFill>
          <a:blip r:embed="rId3"/>
          <a:srcRect/>
          <a:stretch>
            <a:fillRect/>
          </a:stretch>
        </p:blipFill>
        <p:spPr bwMode="auto">
          <a:xfrm>
            <a:off x="4648200" y="1752600"/>
            <a:ext cx="4191000" cy="274319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2119</Words>
  <Application>Microsoft Office PowerPoint</Application>
  <PresentationFormat>On-screen Show (4:3)</PresentationFormat>
  <Paragraphs>172</Paragraphs>
  <Slides>52</Slides>
  <Notes>5</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Unit -4 </vt:lpstr>
      <vt:lpstr>Framing</vt:lpstr>
      <vt:lpstr>PowerPoint Presentation</vt:lpstr>
      <vt:lpstr>PowerPoint Presentation</vt:lpstr>
      <vt:lpstr>PowerPoint Presentation</vt:lpstr>
      <vt:lpstr>FLOW AND ERROR CONTROL</vt:lpstr>
      <vt:lpstr>NOISELESS CHANNELS</vt:lpstr>
      <vt:lpstr>The design of the simplest protocol with no flow or error control</vt:lpstr>
      <vt:lpstr>Sender- Receiver-site algorithm for the simplest protocol</vt:lpstr>
      <vt:lpstr>EXAMPLE</vt:lpstr>
      <vt:lpstr>Design of Stop-and-Wait Protocol</vt:lpstr>
      <vt:lpstr>PowerPoint Presentation</vt:lpstr>
      <vt:lpstr>PowerPoint Presentation</vt:lpstr>
      <vt:lpstr>EXAMPLE</vt:lpstr>
      <vt:lpstr>NOISY CHANNELS</vt:lpstr>
      <vt:lpstr>Design of the Stop-and-Wait ARQ Protocol</vt:lpstr>
      <vt:lpstr>EXAMPLE</vt:lpstr>
      <vt:lpstr>PowerPoint Presentation</vt:lpstr>
      <vt:lpstr>EXAMPLE 2</vt:lpstr>
      <vt:lpstr>PowerPoint Presentation</vt:lpstr>
      <vt:lpstr>Receive window for Go-Back-N ARQ</vt:lpstr>
      <vt:lpstr>Design of Go-Back-N ARQ </vt:lpstr>
      <vt:lpstr>Window size for Go-Back-N ARQ</vt:lpstr>
      <vt:lpstr>EXAMPLE</vt:lpstr>
      <vt:lpstr>PowerPoint Presentation</vt:lpstr>
      <vt:lpstr>PowerPoint Presentation</vt:lpstr>
      <vt:lpstr>PowerPoint Presentation</vt:lpstr>
      <vt:lpstr>PowerPoint Presentation</vt:lpstr>
      <vt:lpstr>PowerPoint Presentation</vt:lpstr>
      <vt:lpstr>Selective Repeat ARQ, window size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CRC </vt:lpstr>
      <vt:lpstr>CRC Algorithm</vt:lpstr>
      <vt:lpstr>CRC Generator</vt:lpstr>
      <vt:lpstr>PowerPoint Presentation</vt:lpstr>
      <vt:lpstr>PowerPoint Presentation</vt:lpstr>
      <vt:lpstr>Polynomia</vt:lpstr>
      <vt:lpstr>Polynomial and Divisor </vt:lpstr>
      <vt:lpstr>CRC Example</vt:lpstr>
      <vt:lpstr>CRC</vt:lpstr>
      <vt:lpstr>PowerPoint Presentation</vt:lpstr>
      <vt:lpstr>Checksum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Sabarinathan</dc:creator>
  <cp:lastModifiedBy>Windows User</cp:lastModifiedBy>
  <cp:revision>11</cp:revision>
  <dcterms:created xsi:type="dcterms:W3CDTF">2020-03-27T06:51:56Z</dcterms:created>
  <dcterms:modified xsi:type="dcterms:W3CDTF">2020-03-27T11:21:52Z</dcterms:modified>
</cp:coreProperties>
</file>