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72" r:id="rId3"/>
    <p:sldId id="523" r:id="rId4"/>
    <p:sldId id="531" r:id="rId5"/>
    <p:sldId id="532" r:id="rId6"/>
    <p:sldId id="257" r:id="rId7"/>
    <p:sldId id="258" r:id="rId8"/>
    <p:sldId id="259" r:id="rId9"/>
    <p:sldId id="261" r:id="rId10"/>
    <p:sldId id="260" r:id="rId11"/>
    <p:sldId id="262" r:id="rId12"/>
    <p:sldId id="263" r:id="rId13"/>
    <p:sldId id="264" r:id="rId14"/>
    <p:sldId id="265" r:id="rId15"/>
    <p:sldId id="266" r:id="rId16"/>
    <p:sldId id="533" r:id="rId17"/>
    <p:sldId id="267" r:id="rId18"/>
    <p:sldId id="268" r:id="rId19"/>
    <p:sldId id="269" r:id="rId20"/>
    <p:sldId id="270" r:id="rId21"/>
    <p:sldId id="278" r:id="rId22"/>
    <p:sldId id="279" r:id="rId23"/>
    <p:sldId id="53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535" r:id="rId100"/>
    <p:sldId id="53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0FEFD-6C31-425E-A9F7-E6DB7A364222}" type="datetimeFigureOut">
              <a:rPr lang="en-IN" smtClean="0"/>
              <a:t>01-06-2022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88472-1835-42DE-B378-BCCC8FAA9AE8}" type="slidenum">
              <a:rPr lang="en-IN" smtClean="0"/>
              <a:t>‹#›</a:t>
            </a:fld>
            <a:endParaRPr lang="en-IN"/>
          </a:p>
        </p:txBody>
      </p:sp>
    </p:spTree>
    <p:extLst>
      <p:ext uri="{BB962C8B-B14F-4D97-AF65-F5344CB8AC3E}">
        <p14:creationId xmlns:p14="http://schemas.microsoft.com/office/powerpoint/2010/main" val="132909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78" name="Google Shape;78;p2: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3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3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p3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3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3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3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3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3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3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3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165" name="Google Shape;165;p16: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4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4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4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27" name="Google Shape;327;p4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33" name="Google Shape;333;p4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39" name="Google Shape;339;p4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45" name="Google Shape;345;p4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51" name="Google Shape;351;p4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57" name="Google Shape;357;p4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4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2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69" name="Google Shape;369;p5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5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5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88" name="Google Shape;388;p5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93" name="Google Shape;393;p5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98" name="Google Shape;398;p5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04" name="Google Shape;404;p5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0" name="Google Shape;410;p5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5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24" name="Google Shape;424;p5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211" name="Google Shape;211;p24: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29" name="Google Shape;429;p6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6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6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42" name="Google Shape;442;p6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49" name="Google Shape;449;p6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55" name="Google Shape;455;p6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61" name="Google Shape;461;p6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67" name="Google Shape;467;p6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6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79" name="Google Shape;479;p6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85" name="Google Shape;485;p6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2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1" name="Google Shape;491;p7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 name="Google Shape;498;p7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03" name="Google Shape;503;p7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08" name="Google Shape;508;p7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7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13" name="Google Shape;513;p7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7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7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25" name="Google Shape;525;p7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7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31" name="Google Shape;531;p7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7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7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42" name="Google Shape;542;p7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a:spLocks noGrp="1" noRot="1" noChangeAspect="1"/>
          </p:cNvSpPr>
          <p:nvPr>
            <p:ph type="sldImg" idx="2"/>
          </p:nvPr>
        </p:nvSpPr>
        <p:spPr>
          <a:xfrm>
            <a:off x="471488" y="723900"/>
            <a:ext cx="63738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2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80: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t>79</a:t>
            </a:fld>
            <a:endParaRPr sz="3400" b="1" i="0" u="none" strike="noStrike" cap="none">
              <a:solidFill>
                <a:srgbClr val="0066FF"/>
              </a:solidFill>
              <a:latin typeface="Helvetica Neue"/>
              <a:ea typeface="Helvetica Neue"/>
              <a:cs typeface="Helvetica Neue"/>
              <a:sym typeface="Helvetica Neue"/>
            </a:endParaRPr>
          </a:p>
        </p:txBody>
      </p:sp>
      <p:sp>
        <p:nvSpPr>
          <p:cNvPr id="548" name="Google Shape;548;p8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8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8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8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4" name="Google Shape;564;p8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8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8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8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8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8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2" name="Google Shape;582;p8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8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8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8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8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8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0" name="Google Shape;600;p8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8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2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9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9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9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p9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7" name="Google Shape;627;p9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9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9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9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9" name="Google Shape;639;p9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9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6" name="Google Shape;646;p9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9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9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9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9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9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5" name="Google Shape;665;p9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99: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t>98</a:t>
            </a:fld>
            <a:endParaRPr sz="3400" b="1" i="0" u="none" strike="noStrike" cap="none">
              <a:solidFill>
                <a:srgbClr val="0066FF"/>
              </a:solidFill>
              <a:latin typeface="Helvetica Neue"/>
              <a:ea typeface="Helvetica Neue"/>
              <a:cs typeface="Helvetica Neue"/>
              <a:sym typeface="Helvetica Neue"/>
            </a:endParaRPr>
          </a:p>
        </p:txBody>
      </p:sp>
      <p:sp>
        <p:nvSpPr>
          <p:cNvPr id="671" name="Google Shape;671;p9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2" name="Google Shape;672;p9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2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2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8793-E7ED-378D-6D79-E5B6450C2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EAF657-3A20-9639-1A04-F509C12EE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E2B538-2464-B144-0108-758FD0C5108B}"/>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800475EB-478C-2884-49F3-133B0FBBF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70143-8A90-921A-03D4-8B4C8687A836}"/>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246796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C71-A3D4-108B-11F3-7A54EA9958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EF13C-B879-FAD6-B3C6-83060F9D8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EE9B0C-DAFF-8A37-8552-27CE214001B7}"/>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A6556075-1F62-22F8-93DD-0A2218F68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0C2F1-1DF8-73ED-A25A-491146857AB4}"/>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123864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5533B-563F-AE80-B713-C21B0292BB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04BA6D-FE09-D6A3-A4BA-BC7D0A498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5BAB8-1455-D92F-9E0D-3343B9AECFCB}"/>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E4C1B88A-B541-FC01-87EF-5D7C1F786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8DD8B-114C-12CD-3D9B-DD9FA1BC05FB}"/>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110159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itle and Text over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14401" y="609600"/>
            <a:ext cx="10363200" cy="1143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914401" y="1981200"/>
            <a:ext cx="10363200" cy="1981200"/>
          </a:xfrm>
          <a:prstGeom prst="rect">
            <a:avLst/>
          </a:prstGeom>
          <a:noFill/>
          <a:ln>
            <a:noFill/>
          </a:ln>
        </p:spPr>
        <p:txBody>
          <a:bodyPr spcFirstLastPara="1" wrap="square" lIns="90475" tIns="44425" rIns="90475" bIns="44425" anchor="t" anchorCtr="0">
            <a:noAutofit/>
          </a:bodyPr>
          <a:lstStyle>
            <a:lvl1pPr marL="457200" lvl="0" indent="-342900" algn="l">
              <a:lnSpc>
                <a:spcPct val="95000"/>
              </a:lnSpc>
              <a:spcBef>
                <a:spcPts val="900"/>
              </a:spcBef>
              <a:spcAft>
                <a:spcPts val="0"/>
              </a:spcAft>
              <a:buSzPts val="1800"/>
              <a:buChar char="●"/>
              <a:defRPr/>
            </a:lvl1pPr>
            <a:lvl2pPr marL="914400" lvl="1" indent="-314325" algn="l">
              <a:lnSpc>
                <a:spcPct val="100000"/>
              </a:lnSpc>
              <a:spcBef>
                <a:spcPts val="450"/>
              </a:spcBef>
              <a:spcAft>
                <a:spcPts val="0"/>
              </a:spcAft>
              <a:buSzPts val="1350"/>
              <a:buChar char="■"/>
              <a:defRPr/>
            </a:lvl2pPr>
            <a:lvl3pPr marL="1371600" lvl="2" indent="-331469" algn="l">
              <a:lnSpc>
                <a:spcPct val="107000"/>
              </a:lnSpc>
              <a:spcBef>
                <a:spcPts val="180"/>
              </a:spcBef>
              <a:spcAft>
                <a:spcPts val="0"/>
              </a:spcAft>
              <a:buSzPts val="1620"/>
              <a:buChar char="●"/>
              <a:defRPr/>
            </a:lvl3pPr>
            <a:lvl4pPr marL="1828800" lvl="3" indent="-342900" algn="l">
              <a:lnSpc>
                <a:spcPct val="100000"/>
              </a:lnSpc>
              <a:spcBef>
                <a:spcPts val="360"/>
              </a:spcBef>
              <a:spcAft>
                <a:spcPts val="0"/>
              </a:spcAft>
              <a:buClr>
                <a:srgbClr val="000000"/>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body" idx="2"/>
          </p:nvPr>
        </p:nvSpPr>
        <p:spPr>
          <a:xfrm>
            <a:off x="914401" y="4114800"/>
            <a:ext cx="10363200" cy="1981200"/>
          </a:xfrm>
          <a:prstGeom prst="rect">
            <a:avLst/>
          </a:prstGeom>
          <a:noFill/>
          <a:ln>
            <a:noFill/>
          </a:ln>
        </p:spPr>
        <p:txBody>
          <a:bodyPr spcFirstLastPara="1" wrap="square" lIns="90475" tIns="44425" rIns="90475" bIns="44425" anchor="t" anchorCtr="0">
            <a:noAutofit/>
          </a:bodyPr>
          <a:lstStyle>
            <a:lvl1pPr marL="457200" lvl="0" indent="-342900" algn="l">
              <a:lnSpc>
                <a:spcPct val="95000"/>
              </a:lnSpc>
              <a:spcBef>
                <a:spcPts val="900"/>
              </a:spcBef>
              <a:spcAft>
                <a:spcPts val="0"/>
              </a:spcAft>
              <a:buSzPts val="1800"/>
              <a:buChar char="●"/>
              <a:defRPr/>
            </a:lvl1pPr>
            <a:lvl2pPr marL="914400" lvl="1" indent="-314325" algn="l">
              <a:lnSpc>
                <a:spcPct val="100000"/>
              </a:lnSpc>
              <a:spcBef>
                <a:spcPts val="450"/>
              </a:spcBef>
              <a:spcAft>
                <a:spcPts val="0"/>
              </a:spcAft>
              <a:buSzPts val="1350"/>
              <a:buChar char="■"/>
              <a:defRPr/>
            </a:lvl2pPr>
            <a:lvl3pPr marL="1371600" lvl="2" indent="-331469" algn="l">
              <a:lnSpc>
                <a:spcPct val="107000"/>
              </a:lnSpc>
              <a:spcBef>
                <a:spcPts val="180"/>
              </a:spcBef>
              <a:spcAft>
                <a:spcPts val="0"/>
              </a:spcAft>
              <a:buSzPts val="1620"/>
              <a:buChar char="●"/>
              <a:defRPr/>
            </a:lvl3pPr>
            <a:lvl4pPr marL="1828800" lvl="3" indent="-342900" algn="l">
              <a:lnSpc>
                <a:spcPct val="100000"/>
              </a:lnSpc>
              <a:spcBef>
                <a:spcPts val="360"/>
              </a:spcBef>
              <a:spcAft>
                <a:spcPts val="0"/>
              </a:spcAft>
              <a:buClr>
                <a:srgbClr val="000000"/>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008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24C4-9128-5E15-CD88-833D6877EA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81711-1B81-6EBE-069F-5E0A2B5F2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EB466-0838-6CB5-AC3C-B5694AA7B546}"/>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D605DC73-C5C9-AB59-8830-E44D058E7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CE8D3-9C6D-E01F-3407-D0359229811B}"/>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97681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CE2F-A3BB-7671-CE85-45606F617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5F90C-786C-C6C8-6588-D072CA206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3E529-C763-7779-DB85-DCBB46C6581C}"/>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CC2187A0-9561-C250-8344-4BAA81687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12F45-504A-7231-296B-60C5A362BA4A}"/>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9690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470A-1CDE-C3C8-4E28-0482614D99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B11A2-B046-4BFC-16E0-BFDA63806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B7C2AD-30DD-3E21-30DE-4449F25F1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BE5B2A-39DC-DE44-C764-38C82E2238B0}"/>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6" name="Footer Placeholder 5">
            <a:extLst>
              <a:ext uri="{FF2B5EF4-FFF2-40B4-BE49-F238E27FC236}">
                <a16:creationId xmlns:a16="http://schemas.microsoft.com/office/drawing/2014/main" id="{5A2067A1-8DEA-CBF8-EE7B-290A913E31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2119-803F-7317-9DA1-DEEB7ED16BE0}"/>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319710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B7C8-CCFA-CBDB-4045-CDD57D485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52505-8304-12D8-7AA9-EB1DB0D85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762BF-6835-211C-B53E-4FF757E43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07D6D6-A2F7-ADE4-6E67-5C1380866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9D6C36-6187-525B-9F87-FDFDDB802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9BB5CE-BFB7-6ABC-0F92-33E9326CC372}"/>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8" name="Footer Placeholder 7">
            <a:extLst>
              <a:ext uri="{FF2B5EF4-FFF2-40B4-BE49-F238E27FC236}">
                <a16:creationId xmlns:a16="http://schemas.microsoft.com/office/drawing/2014/main" id="{DC769244-85EE-BD2A-E137-B6DE679387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4B8131-C6D1-E83D-2BEA-9C80F0384125}"/>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174913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A9A-7957-9A09-56B7-D04230AD7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14C6B4-C896-D44C-A1E4-2EFEEE52A5E5}"/>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4" name="Footer Placeholder 3">
            <a:extLst>
              <a:ext uri="{FF2B5EF4-FFF2-40B4-BE49-F238E27FC236}">
                <a16:creationId xmlns:a16="http://schemas.microsoft.com/office/drawing/2014/main" id="{769B70C5-D578-7F0E-8634-16AEB16ABB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E994D8-FC29-C041-9BCC-C4E123F19132}"/>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273863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63DC1-D202-C653-8D64-19FFBAF02202}"/>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3" name="Footer Placeholder 2">
            <a:extLst>
              <a:ext uri="{FF2B5EF4-FFF2-40B4-BE49-F238E27FC236}">
                <a16:creationId xmlns:a16="http://schemas.microsoft.com/office/drawing/2014/main" id="{0AF071DC-6B2C-4B31-BB94-3AC41B4B7B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D36428-36BA-F1BA-4986-FE2B0E5B022F}"/>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345315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F0DA-EE73-1AB2-57F1-D257EC86D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0A6E-7074-D686-3C36-9C19FC0B4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B579B7-5929-1E1A-4BA9-6A4DB81F9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619F9-0843-5C6B-BA08-3DEDF43F08D1}"/>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6" name="Footer Placeholder 5">
            <a:extLst>
              <a:ext uri="{FF2B5EF4-FFF2-40B4-BE49-F238E27FC236}">
                <a16:creationId xmlns:a16="http://schemas.microsoft.com/office/drawing/2014/main" id="{74B365F2-E00C-4295-2B01-9100AE808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F53EA-3D8D-46E3-C6E3-50EC9E2614EA}"/>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418592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70F4-D8F1-B2FE-5FCC-64956FF9F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DF14A4-C5D5-D2A2-13A3-847AD44D5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DC6811-A640-F98B-AC1C-DAA214E54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C4AE6-4F0F-5EB9-8C2D-D8D90D5D311A}"/>
              </a:ext>
            </a:extLst>
          </p:cNvPr>
          <p:cNvSpPr>
            <a:spLocks noGrp="1"/>
          </p:cNvSpPr>
          <p:nvPr>
            <p:ph type="dt" sz="half" idx="10"/>
          </p:nvPr>
        </p:nvSpPr>
        <p:spPr/>
        <p:txBody>
          <a:bodyPr/>
          <a:lstStyle/>
          <a:p>
            <a:fld id="{2B4883B7-259A-4CFE-98A8-FBF2A4E564D7}" type="datetimeFigureOut">
              <a:rPr lang="en-IN" smtClean="0"/>
              <a:t>01-06-2022</a:t>
            </a:fld>
            <a:endParaRPr lang="en-IN"/>
          </a:p>
        </p:txBody>
      </p:sp>
      <p:sp>
        <p:nvSpPr>
          <p:cNvPr id="6" name="Footer Placeholder 5">
            <a:extLst>
              <a:ext uri="{FF2B5EF4-FFF2-40B4-BE49-F238E27FC236}">
                <a16:creationId xmlns:a16="http://schemas.microsoft.com/office/drawing/2014/main" id="{802D35E5-AEC8-C5A5-1225-B08FD23A7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75A68-649A-B915-F52F-E18531FD796E}"/>
              </a:ext>
            </a:extLst>
          </p:cNvPr>
          <p:cNvSpPr>
            <a:spLocks noGrp="1"/>
          </p:cNvSpPr>
          <p:nvPr>
            <p:ph type="sldNum" sz="quarter" idx="12"/>
          </p:nvPr>
        </p:nvSpPr>
        <p:spPr/>
        <p:txBody>
          <a:bodyPr/>
          <a:lstStyle/>
          <a:p>
            <a:fld id="{E516B184-19BC-4154-89BB-432E731E65AD}" type="slidenum">
              <a:rPr lang="en-IN" smtClean="0"/>
              <a:t>‹#›</a:t>
            </a:fld>
            <a:endParaRPr lang="en-IN"/>
          </a:p>
        </p:txBody>
      </p:sp>
    </p:spTree>
    <p:extLst>
      <p:ext uri="{BB962C8B-B14F-4D97-AF65-F5344CB8AC3E}">
        <p14:creationId xmlns:p14="http://schemas.microsoft.com/office/powerpoint/2010/main" val="122005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9CBDF-B179-DB6E-DE9F-D3391FEC9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202B42-FDB7-CF1C-30D6-B13905CB9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1AC45-9AC9-A1AA-05A4-FFF31A0C7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883B7-259A-4CFE-98A8-FBF2A4E564D7}" type="datetimeFigureOut">
              <a:rPr lang="en-IN" smtClean="0"/>
              <a:t>01-06-2022</a:t>
            </a:fld>
            <a:endParaRPr lang="en-IN"/>
          </a:p>
        </p:txBody>
      </p:sp>
      <p:sp>
        <p:nvSpPr>
          <p:cNvPr id="5" name="Footer Placeholder 4">
            <a:extLst>
              <a:ext uri="{FF2B5EF4-FFF2-40B4-BE49-F238E27FC236}">
                <a16:creationId xmlns:a16="http://schemas.microsoft.com/office/drawing/2014/main" id="{561D8D04-8B05-0121-159F-EF6A9264F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C7A91D-59F6-0223-41AB-4C3A93C05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6B184-19BC-4154-89BB-432E731E65AD}" type="slidenum">
              <a:rPr lang="en-IN" smtClean="0"/>
              <a:t>‹#›</a:t>
            </a:fld>
            <a:endParaRPr lang="en-IN"/>
          </a:p>
        </p:txBody>
      </p:sp>
    </p:spTree>
    <p:extLst>
      <p:ext uri="{BB962C8B-B14F-4D97-AF65-F5344CB8AC3E}">
        <p14:creationId xmlns:p14="http://schemas.microsoft.com/office/powerpoint/2010/main" val="95475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8B65-B17C-3F98-E10F-5DFCACA3C841}"/>
              </a:ext>
            </a:extLst>
          </p:cNvPr>
          <p:cNvSpPr>
            <a:spLocks noGrp="1"/>
          </p:cNvSpPr>
          <p:nvPr>
            <p:ph type="ctrTitle"/>
          </p:nvPr>
        </p:nvSpPr>
        <p:spPr/>
        <p:txBody>
          <a:bodyPr/>
          <a:lstStyle/>
          <a:p>
            <a:r>
              <a:rPr lang="en-IN" dirty="0"/>
              <a:t>Unit-IV</a:t>
            </a:r>
          </a:p>
        </p:txBody>
      </p:sp>
      <p:sp>
        <p:nvSpPr>
          <p:cNvPr id="3" name="Subtitle 2">
            <a:extLst>
              <a:ext uri="{FF2B5EF4-FFF2-40B4-BE49-F238E27FC236}">
                <a16:creationId xmlns:a16="http://schemas.microsoft.com/office/drawing/2014/main" id="{9F92F0E9-8DA9-0485-F5E5-359045FC00A2}"/>
              </a:ext>
            </a:extLst>
          </p:cNvPr>
          <p:cNvSpPr>
            <a:spLocks noGrp="1"/>
          </p:cNvSpPr>
          <p:nvPr>
            <p:ph type="subTitle" idx="1"/>
          </p:nvPr>
        </p:nvSpPr>
        <p:spPr/>
        <p:txBody>
          <a:bodyPr/>
          <a:lstStyle/>
          <a:p>
            <a:r>
              <a:rPr lang="en-IN" dirty="0"/>
              <a:t>COMPUTER CMMUNICATION</a:t>
            </a:r>
          </a:p>
        </p:txBody>
      </p:sp>
    </p:spTree>
    <p:extLst>
      <p:ext uri="{BB962C8B-B14F-4D97-AF65-F5344CB8AC3E}">
        <p14:creationId xmlns:p14="http://schemas.microsoft.com/office/powerpoint/2010/main" val="191047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BE6E5A-29B2-1811-6399-265E33AEE5C0}"/>
              </a:ext>
            </a:extLst>
          </p:cNvPr>
          <p:cNvSpPr txBox="1"/>
          <p:nvPr/>
        </p:nvSpPr>
        <p:spPr>
          <a:xfrm>
            <a:off x="980661" y="130002"/>
            <a:ext cx="9581322" cy="1200329"/>
          </a:xfrm>
          <a:prstGeom prst="rect">
            <a:avLst/>
          </a:prstGeom>
          <a:noFill/>
        </p:spPr>
        <p:txBody>
          <a:bodyPr wrap="square">
            <a:spAutoFit/>
          </a:bodyPr>
          <a:lstStyle/>
          <a:p>
            <a:pPr fontAlgn="base"/>
            <a:r>
              <a:rPr lang="en-US" sz="1800" b="1" dirty="0">
                <a:solidFill>
                  <a:srgbClr val="000000"/>
                </a:solidFill>
                <a:effectLst/>
                <a:latin typeface="Times New Roman" panose="02020603050405020304" pitchFamily="18" charset="0"/>
                <a:ea typeface="Times New Roman" panose="02020603050405020304" pitchFamily="18" charset="0"/>
              </a:rPr>
              <a:t>2. Bit Stuffing: </a:t>
            </a:r>
            <a:r>
              <a:rPr lang="en-US" sz="1800" dirty="0">
                <a:solidFill>
                  <a:srgbClr val="000000"/>
                </a:solidFill>
                <a:effectLst/>
                <a:latin typeface="Times New Roman" panose="02020603050405020304" pitchFamily="18" charset="0"/>
                <a:ea typeface="Times New Roman" panose="02020603050405020304" pitchFamily="18" charset="0"/>
              </a:rPr>
              <a:t>Let ED = 01111 and if data = 01111</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–&gt;</a:t>
            </a:r>
            <a:r>
              <a:rPr lang="en-US" sz="1800" dirty="0">
                <a:solidFill>
                  <a:srgbClr val="000000"/>
                </a:solidFill>
                <a:effectLst/>
                <a:latin typeface="Times New Roman" panose="02020603050405020304" pitchFamily="18" charset="0"/>
                <a:ea typeface="Times New Roman" panose="02020603050405020304" pitchFamily="18" charset="0"/>
              </a:rPr>
              <a:t> Sender stuffs a bit to break the pattern i.e. here appends a 0 in data = 0111</a:t>
            </a:r>
            <a:r>
              <a:rPr lang="en-US" sz="1800" b="1" dirty="0">
                <a:solidFill>
                  <a:srgbClr val="000000"/>
                </a:solidFill>
                <a:effectLst/>
                <a:latin typeface="Times New Roman" panose="02020603050405020304" pitchFamily="18" charset="0"/>
                <a:ea typeface="Times New Roman" panose="02020603050405020304" pitchFamily="18" charset="0"/>
              </a:rPr>
              <a:t>0</a:t>
            </a:r>
            <a:r>
              <a:rPr lang="en-US" sz="1800" dirty="0">
                <a:solidFill>
                  <a:srgbClr val="000000"/>
                </a:solidFill>
                <a:effectLst/>
                <a:latin typeface="Times New Roman" panose="02020603050405020304" pitchFamily="18" charset="0"/>
                <a:ea typeface="Times New Roman" panose="02020603050405020304" pitchFamily="18" charset="0"/>
              </a:rPr>
              <a:t>1.</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–&gt;</a:t>
            </a:r>
            <a:r>
              <a:rPr lang="en-US" sz="1800" dirty="0">
                <a:solidFill>
                  <a:srgbClr val="000000"/>
                </a:solidFill>
                <a:effectLst/>
                <a:latin typeface="Times New Roman" panose="02020603050405020304" pitchFamily="18" charset="0"/>
                <a:ea typeface="Times New Roman" panose="02020603050405020304" pitchFamily="18" charset="0"/>
              </a:rPr>
              <a:t> Receiver receives the frame.</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–&gt;</a:t>
            </a:r>
            <a:r>
              <a:rPr lang="en-US" sz="1800" dirty="0">
                <a:solidFill>
                  <a:srgbClr val="000000"/>
                </a:solidFill>
                <a:effectLst/>
                <a:latin typeface="Times New Roman" panose="02020603050405020304" pitchFamily="18" charset="0"/>
                <a:ea typeface="Times New Roman" panose="02020603050405020304" pitchFamily="18" charset="0"/>
              </a:rPr>
              <a:t> If data contains </a:t>
            </a:r>
            <a:r>
              <a:rPr lang="en-US" sz="1800" u="sng" dirty="0">
                <a:solidFill>
                  <a:srgbClr val="000000"/>
                </a:solidFill>
                <a:effectLst/>
                <a:latin typeface="Times New Roman" panose="02020603050405020304" pitchFamily="18" charset="0"/>
                <a:ea typeface="Times New Roman" panose="02020603050405020304" pitchFamily="18" charset="0"/>
              </a:rPr>
              <a:t>0111</a:t>
            </a:r>
            <a:r>
              <a:rPr lang="en-US" sz="1800" dirty="0">
                <a:solidFill>
                  <a:srgbClr val="000000"/>
                </a:solidFill>
                <a:effectLst/>
                <a:latin typeface="Times New Roman" panose="02020603050405020304" pitchFamily="18" charset="0"/>
                <a:ea typeface="Times New Roman" panose="02020603050405020304" pitchFamily="18" charset="0"/>
              </a:rPr>
              <a:t>01, receiver removes the 0 and reads the data.</a:t>
            </a:r>
            <a:endParaRPr lang="en-IN"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05554C7B-DD10-5F45-D4AD-FF46092790B6}"/>
              </a:ext>
            </a:extLst>
          </p:cNvPr>
          <p:cNvPicPr>
            <a:picLocks noChangeAspect="1"/>
          </p:cNvPicPr>
          <p:nvPr/>
        </p:nvPicPr>
        <p:blipFill>
          <a:blip r:embed="rId2"/>
          <a:stretch>
            <a:fillRect/>
          </a:stretch>
        </p:blipFill>
        <p:spPr>
          <a:xfrm>
            <a:off x="2653761" y="1330330"/>
            <a:ext cx="6742030" cy="5379831"/>
          </a:xfrm>
          <a:prstGeom prst="rect">
            <a:avLst/>
          </a:prstGeom>
        </p:spPr>
      </p:pic>
    </p:spTree>
    <p:extLst>
      <p:ext uri="{BB962C8B-B14F-4D97-AF65-F5344CB8AC3E}">
        <p14:creationId xmlns:p14="http://schemas.microsoft.com/office/powerpoint/2010/main" val="227511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2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007C4-E458-1D83-5398-1E8F30C226D7}"/>
              </a:ext>
            </a:extLst>
          </p:cNvPr>
          <p:cNvSpPr txBox="1"/>
          <p:nvPr/>
        </p:nvSpPr>
        <p:spPr>
          <a:xfrm>
            <a:off x="967408" y="849185"/>
            <a:ext cx="9236766" cy="4666277"/>
          </a:xfrm>
          <a:prstGeom prst="rect">
            <a:avLst/>
          </a:prstGeom>
          <a:noFill/>
        </p:spPr>
        <p:txBody>
          <a:bodyPr wrap="square">
            <a:spAutoFit/>
          </a:bodyPr>
          <a:lstStyle/>
          <a:p>
            <a:pPr algn="just" fontAlgn="base">
              <a:lnSpc>
                <a:spcPct val="115000"/>
              </a:lnSpc>
              <a:spcAft>
                <a:spcPts val="1000"/>
              </a:spcAf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8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If Data –&gt; 011100011110 and ED –&gt; 01111 then, find data after bit stuffing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5" algn="just" fontAlgn="base">
              <a:lnSpc>
                <a:spcPct val="115000"/>
              </a:lnSpc>
              <a:spcAft>
                <a:spcPts val="10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 0111</a:t>
            </a: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000111</a:t>
            </a: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p>
          <a:p>
            <a:pPr lvl="5" algn="just" fontAlgn="base">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8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If Data –&gt; 110001001 and ED –&gt; 1000 then, find data after bit stuffing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5" algn="just" fontAlgn="base">
              <a:lnSpc>
                <a:spcPct val="115000"/>
              </a:lnSpc>
              <a:spcAft>
                <a:spcPts val="10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 1100</a:t>
            </a: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0100</a:t>
            </a: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588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5FBF17-B4E1-7D73-A199-3BFD18F1F6FE}"/>
              </a:ext>
            </a:extLst>
          </p:cNvPr>
          <p:cNvSpPr txBox="1"/>
          <p:nvPr/>
        </p:nvSpPr>
        <p:spPr>
          <a:xfrm>
            <a:off x="4972910" y="148572"/>
            <a:ext cx="6096000" cy="556434"/>
          </a:xfrm>
          <a:prstGeom prst="rect">
            <a:avLst/>
          </a:prstGeom>
          <a:noFill/>
        </p:spPr>
        <p:txBody>
          <a:bodyPr wrap="square">
            <a:spAutoFit/>
          </a:bodyPr>
          <a:lstStyle/>
          <a:p>
            <a:pPr algn="just">
              <a:lnSpc>
                <a:spcPct val="115000"/>
              </a:lnSpc>
              <a:spcAft>
                <a:spcPts val="1000"/>
              </a:spcAft>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Flow control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CD75F92-E1FB-3AC6-4533-25B27B3FCB43}"/>
              </a:ext>
            </a:extLst>
          </p:cNvPr>
          <p:cNvSpPr txBox="1"/>
          <p:nvPr/>
        </p:nvSpPr>
        <p:spPr>
          <a:xfrm>
            <a:off x="503582" y="881030"/>
            <a:ext cx="10535479" cy="5638851"/>
          </a:xfrm>
          <a:prstGeom prst="rect">
            <a:avLst/>
          </a:prstGeom>
          <a:noFill/>
        </p:spPr>
        <p:txBody>
          <a:bodyPr wrap="square">
            <a:spAutoFit/>
          </a:bodyPr>
          <a:lstStyle/>
          <a:p>
            <a:pPr algn="just">
              <a:lnSpc>
                <a:spcPct val="115000"/>
              </a:lnSpc>
              <a:spcAft>
                <a:spcPts val="1000"/>
              </a:spcAft>
            </a:pPr>
            <a:r>
              <a:rPr lang="en-US" sz="24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If the rate at which the data are absorbed by the receiver is less than the rate at which data are produced in the sender, the data link layer imposes a flow control mechanism to avoid overwhelming the receiver.</a:t>
            </a:r>
            <a:endParaRPr lang="en-IN" sz="24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Bef>
                <a:spcPts val="300"/>
              </a:spcBef>
              <a:spcAft>
                <a:spcPts val="1000"/>
              </a:spcAft>
              <a:buSzPts val="1000"/>
              <a:buFont typeface="Wingdings" panose="05000000000000000000" pitchFamily="2" charset="2"/>
              <a:buChar char="Ø"/>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Flow control is the main functionality of the Data-link layer.</a:t>
            </a:r>
          </a:p>
          <a:p>
            <a:pPr marL="285750" indent="-285750" algn="just">
              <a:lnSpc>
                <a:spcPct val="200000"/>
              </a:lnSpc>
              <a:spcBef>
                <a:spcPts val="300"/>
              </a:spcBef>
              <a:spcAft>
                <a:spcPts val="1000"/>
              </a:spcAft>
              <a:buSzPts val="1000"/>
              <a:buFont typeface="Wingdings" panose="05000000000000000000" pitchFamily="2" charset="2"/>
              <a:buChar char="Ø"/>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is the technique through which the </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constant data rate is maintained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 both the sides so that no data get corrupted.</a:t>
            </a:r>
          </a:p>
          <a:p>
            <a:pPr marL="285750" indent="-285750" algn="just">
              <a:lnSpc>
                <a:spcPct val="200000"/>
              </a:lnSpc>
              <a:spcBef>
                <a:spcPts val="300"/>
              </a:spcBef>
              <a:spcAft>
                <a:spcPts val="1000"/>
              </a:spcAft>
              <a:buSzPts val="1000"/>
              <a:buFont typeface="Wingdings" panose="05000000000000000000" pitchFamily="2" charset="2"/>
              <a:buChar char="Ø"/>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ensures that the transmitting station such as a server with higher processing speed does not exceed the receiving station, with lower processing speed.</a:t>
            </a:r>
          </a:p>
          <a:p>
            <a:pPr marL="285750" indent="-285750" algn="just">
              <a:lnSpc>
                <a:spcPct val="200000"/>
              </a:lnSpc>
              <a:spcBef>
                <a:spcPts val="300"/>
              </a:spcBef>
              <a:spcAft>
                <a:spcPts val="1000"/>
              </a:spcAft>
              <a:buSzPts val="1000"/>
              <a:buFont typeface="Wingdings" panose="05000000000000000000" pitchFamily="2" charset="2"/>
              <a:buChar char="Ø"/>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sender is sending too fast the receiver may be overloaded, (swamped) and data may be lost.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176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3FC74F-A409-41F4-0E1C-885EC55FCD89}"/>
              </a:ext>
            </a:extLst>
          </p:cNvPr>
          <p:cNvSpPr txBox="1"/>
          <p:nvPr/>
        </p:nvSpPr>
        <p:spPr>
          <a:xfrm>
            <a:off x="185530" y="334745"/>
            <a:ext cx="6096000" cy="202087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types of mechanisms can be deployed to control the flow:</a:t>
            </a:r>
          </a:p>
          <a:p>
            <a:pPr lvl="3" algn="just">
              <a:lnSpc>
                <a:spcPct val="115000"/>
              </a:lnSpc>
              <a:spcAft>
                <a:spcPts val="10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Stop and Wait</a:t>
            </a:r>
          </a:p>
          <a:p>
            <a:pPr lvl="3" algn="just">
              <a:lnSpc>
                <a:spcPct val="115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2.Error Control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738C8E-F2DB-D73F-1A1B-FFE298C09B8C}"/>
              </a:ext>
            </a:extLst>
          </p:cNvPr>
          <p:cNvSpPr txBox="1"/>
          <p:nvPr/>
        </p:nvSpPr>
        <p:spPr>
          <a:xfrm>
            <a:off x="771456" y="4157405"/>
            <a:ext cx="5287618" cy="2189125"/>
          </a:xfrm>
          <a:prstGeom prst="rect">
            <a:avLst/>
          </a:prstGeom>
          <a:noFill/>
        </p:spPr>
        <p:txBody>
          <a:bodyPr wrap="square">
            <a:spAutoFit/>
          </a:bodyPr>
          <a:lstStyle/>
          <a:p>
            <a:pPr marL="342900" indent="-342900">
              <a:lnSpc>
                <a:spcPct val="115000"/>
              </a:lnSpc>
              <a:spcAft>
                <a:spcPts val="1000"/>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flow control mechanism forces the sender after transmitting a data frame to stop and wait until the acknowledgement of the data-frame sent is received.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C433360-24B3-E92B-0BF8-08BCD1D1518C}"/>
              </a:ext>
            </a:extLst>
          </p:cNvPr>
          <p:cNvSpPr txBox="1"/>
          <p:nvPr/>
        </p:nvSpPr>
        <p:spPr>
          <a:xfrm>
            <a:off x="1697950" y="3061890"/>
            <a:ext cx="3246912" cy="622799"/>
          </a:xfrm>
          <a:prstGeom prst="rect">
            <a:avLst/>
          </a:prstGeom>
          <a:noFill/>
        </p:spPr>
        <p:txBody>
          <a:bodyPr wrap="square">
            <a:spAutoFit/>
          </a:bodyPr>
          <a:lstStyle/>
          <a:p>
            <a:pPr algn="just">
              <a:lnSpc>
                <a:spcPct val="115000"/>
              </a:lnSpc>
              <a:spcAft>
                <a:spcPts val="1000"/>
              </a:spcAft>
            </a:pP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Stop and Wait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58452485-5F9A-B185-22F6-602F6A120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0" y="642697"/>
            <a:ext cx="5287618" cy="557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15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ABC2F-6DA8-BD1F-E6F5-AEDA87B8FE3D}"/>
              </a:ext>
            </a:extLst>
          </p:cNvPr>
          <p:cNvSpPr txBox="1"/>
          <p:nvPr/>
        </p:nvSpPr>
        <p:spPr>
          <a:xfrm>
            <a:off x="238540" y="349890"/>
            <a:ext cx="6096000" cy="1085233"/>
          </a:xfrm>
          <a:prstGeom prst="rect">
            <a:avLst/>
          </a:prstGeom>
          <a:noFill/>
        </p:spPr>
        <p:txBody>
          <a:bodyPr wrap="square">
            <a:spAutoFit/>
          </a:bodyPr>
          <a:lstStyle/>
          <a:p>
            <a:pPr algn="just">
              <a:lnSpc>
                <a:spcPct val="115000"/>
              </a:lnSpc>
              <a:spcAft>
                <a:spcPts val="1000"/>
              </a:spcAft>
            </a:pP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Error control</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CCB75EC-50DA-AF6C-C352-C72EF818D86A}"/>
              </a:ext>
            </a:extLst>
          </p:cNvPr>
          <p:cNvSpPr txBox="1"/>
          <p:nvPr/>
        </p:nvSpPr>
        <p:spPr>
          <a:xfrm>
            <a:off x="569168" y="1060222"/>
            <a:ext cx="10707756" cy="4864793"/>
          </a:xfrm>
          <a:prstGeom prst="rect">
            <a:avLst/>
          </a:prstGeom>
          <a:noFill/>
        </p:spPr>
        <p:txBody>
          <a:bodyPr wrap="square">
            <a:spAutoFit/>
          </a:bodyPr>
          <a:lstStyle/>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Error control is achieved by adding a calculated value CRC (Cyclic Redundancy Check) that is placed to the Data link layer's trailer which is added to the message frame before it is sent to the physical layer.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any error seems to occur, then the receiver sends the acknowledgment for the retransmission of the corrupted frames.</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link layer adds reliability to the physical layer by adding mechanisms to detect and retransmit damaged or lost frames.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also uses a mechanism to recognize duplicate frames.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Error control is normally achieved through a trailer added to the end of the frame.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88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C40E4-8653-11AE-2263-178D4DD36D46}"/>
              </a:ext>
            </a:extLst>
          </p:cNvPr>
          <p:cNvSpPr txBox="1"/>
          <p:nvPr/>
        </p:nvSpPr>
        <p:spPr>
          <a:xfrm>
            <a:off x="424070" y="424934"/>
            <a:ext cx="6096000" cy="461665"/>
          </a:xfrm>
          <a:prstGeom prst="rect">
            <a:avLst/>
          </a:prstGeom>
          <a:noFill/>
        </p:spPr>
        <p:txBody>
          <a:bodyPr wrap="square">
            <a:spAutoFit/>
          </a:bodyPr>
          <a:lstStyle/>
          <a:p>
            <a:pPr marL="30480" marR="30480" algn="just">
              <a:spcBef>
                <a:spcPts val="600"/>
              </a:spcBef>
              <a:spcAft>
                <a:spcPts val="720"/>
              </a:spcAft>
            </a:pPr>
            <a:r>
              <a:rPr lang="en-US" sz="2400" dirty="0">
                <a:solidFill>
                  <a:srgbClr val="000000"/>
                </a:solidFill>
                <a:effectLst/>
                <a:latin typeface="Times New Roman" panose="02020603050405020304" pitchFamily="18" charset="0"/>
                <a:ea typeface="Times New Roman" panose="02020603050405020304" pitchFamily="18" charset="0"/>
              </a:rPr>
              <a:t>Requirements for error control mechanism:</a:t>
            </a:r>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17C696E-D32A-F50C-30BF-1C788387B221}"/>
              </a:ext>
            </a:extLst>
          </p:cNvPr>
          <p:cNvSpPr txBox="1"/>
          <p:nvPr/>
        </p:nvSpPr>
        <p:spPr>
          <a:xfrm>
            <a:off x="830424" y="969421"/>
            <a:ext cx="10721009" cy="4655121"/>
          </a:xfrm>
          <a:prstGeom prst="rect">
            <a:avLst/>
          </a:prstGeom>
          <a:noFill/>
        </p:spPr>
        <p:txBody>
          <a:bodyPr wrap="square">
            <a:spAutoFit/>
          </a:bodyPr>
          <a:lstStyle/>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rPr>
              <a:t>Error detection</a:t>
            </a:r>
            <a:r>
              <a:rPr lang="en-US" sz="2400" dirty="0">
                <a:solidFill>
                  <a:srgbClr val="000000"/>
                </a:solidFill>
                <a:effectLst/>
                <a:latin typeface="Times New Roman" panose="02020603050405020304" pitchFamily="18" charset="0"/>
                <a:ea typeface="Times New Roman" panose="02020603050405020304" pitchFamily="18" charset="0"/>
              </a:rPr>
              <a:t>  - The sender and receiver, either both or any, must discover that there is some error in the transit.</a:t>
            </a:r>
            <a:endParaRPr lang="en-IN"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rPr>
              <a:t>Positive ACK</a:t>
            </a:r>
            <a:r>
              <a:rPr lang="en-US" sz="2400" dirty="0">
                <a:solidFill>
                  <a:srgbClr val="000000"/>
                </a:solidFill>
                <a:effectLst/>
                <a:latin typeface="Times New Roman" panose="02020603050405020304" pitchFamily="18" charset="0"/>
                <a:ea typeface="Times New Roman" panose="02020603050405020304" pitchFamily="18" charset="0"/>
              </a:rPr>
              <a:t>  - When the receiver receives a correct frame, it should acknowledge it.</a:t>
            </a:r>
            <a:endParaRPr lang="en-IN"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rPr>
              <a:t>Negative ACK</a:t>
            </a:r>
            <a:r>
              <a:rPr lang="en-US" sz="2400" dirty="0">
                <a:solidFill>
                  <a:srgbClr val="000000"/>
                </a:solidFill>
                <a:effectLst/>
                <a:latin typeface="Times New Roman" panose="02020603050405020304" pitchFamily="18" charset="0"/>
                <a:ea typeface="Times New Roman" panose="02020603050405020304" pitchFamily="18" charset="0"/>
              </a:rPr>
              <a:t>  - When the receiver receives a damaged frame or a duplicate frame, it sends a NACK back to the sender and the sender must retransmit the correct frame.</a:t>
            </a:r>
            <a:endParaRPr lang="en-IN"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rPr>
              <a:t>Retransmission</a:t>
            </a:r>
            <a:r>
              <a:rPr lang="en-US" sz="2400" dirty="0">
                <a:solidFill>
                  <a:srgbClr val="000000"/>
                </a:solidFill>
                <a:effectLst/>
                <a:latin typeface="Times New Roman" panose="02020603050405020304" pitchFamily="18" charset="0"/>
                <a:ea typeface="Times New Roman" panose="02020603050405020304" pitchFamily="18" charset="0"/>
              </a:rPr>
              <a:t>:  The sender maintains a clock and sets a timeout period. If an acknowledgement of a data-frame previously transmitted does not arrive before the timeout the sender retransmits the frame, thinking that the frame or it’s acknowledgement is lost in transit.</a:t>
            </a:r>
            <a:endParaRPr lang="en-IN" sz="2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16B66EB-3E2A-6E38-D63D-7B75DDB5652F}"/>
              </a:ext>
            </a:extLst>
          </p:cNvPr>
          <p:cNvSpPr txBox="1"/>
          <p:nvPr/>
        </p:nvSpPr>
        <p:spPr>
          <a:xfrm>
            <a:off x="380661" y="5875143"/>
            <a:ext cx="10588487" cy="830997"/>
          </a:xfrm>
          <a:prstGeom prst="rect">
            <a:avLst/>
          </a:prstGeom>
          <a:noFill/>
        </p:spPr>
        <p:txBody>
          <a:bodyPr wrap="square">
            <a:spAutoFit/>
          </a:bodyPr>
          <a:lstStyle/>
          <a:p>
            <a:pPr marL="30480" marR="30480" algn="just">
              <a:spcBef>
                <a:spcPts val="600"/>
              </a:spcBef>
              <a:spcAft>
                <a:spcPts val="720"/>
              </a:spcAft>
            </a:pPr>
            <a:r>
              <a:rPr lang="en-US" sz="2400" dirty="0">
                <a:solidFill>
                  <a:srgbClr val="000000"/>
                </a:solidFill>
                <a:effectLst/>
                <a:latin typeface="Times New Roman" panose="02020603050405020304" pitchFamily="18" charset="0"/>
                <a:ea typeface="Times New Roman" panose="02020603050405020304" pitchFamily="18" charset="0"/>
              </a:rPr>
              <a:t>There are three types of techniques available which Data-link layer may deploy to control the errors by Automatic Repeat Requests (ARQ):</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551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descr="Image result for Go-back-n: Lost acknowledge"/>
          <p:cNvPicPr preferRelativeResize="0"/>
          <p:nvPr/>
        </p:nvPicPr>
        <p:blipFill rotWithShape="1">
          <a:blip r:embed="rId3">
            <a:alphaModFix/>
          </a:blip>
          <a:srcRect/>
          <a:stretch/>
        </p:blipFill>
        <p:spPr>
          <a:xfrm>
            <a:off x="843379" y="619957"/>
            <a:ext cx="10182687" cy="53813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E5339B2-9F2F-5651-E8AB-C4C06764C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312" y="1013515"/>
            <a:ext cx="6939376" cy="502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4FB3EC4-BEBE-931E-37B6-F9D02932DD48}"/>
              </a:ext>
            </a:extLst>
          </p:cNvPr>
          <p:cNvSpPr txBox="1"/>
          <p:nvPr/>
        </p:nvSpPr>
        <p:spPr>
          <a:xfrm>
            <a:off x="1007165" y="450574"/>
            <a:ext cx="1763560" cy="523220"/>
          </a:xfrm>
          <a:prstGeom prst="rect">
            <a:avLst/>
          </a:prstGeom>
          <a:noFill/>
        </p:spPr>
        <p:txBody>
          <a:bodyPr wrap="none" rtlCol="0">
            <a:spAutoFit/>
          </a:bodyPr>
          <a:lstStyle/>
          <a:p>
            <a:r>
              <a:rPr lang="en-IN" sz="2800" b="1" dirty="0">
                <a:solidFill>
                  <a:srgbClr val="C00000"/>
                </a:solidFill>
                <a:latin typeface="Times New Roman" panose="02020603050405020304" pitchFamily="18" charset="0"/>
                <a:cs typeface="Times New Roman" panose="02020603050405020304" pitchFamily="18" charset="0"/>
              </a:rPr>
              <a:t>Problem 1</a:t>
            </a:r>
          </a:p>
        </p:txBody>
      </p:sp>
    </p:spTree>
    <p:extLst>
      <p:ext uri="{BB962C8B-B14F-4D97-AF65-F5344CB8AC3E}">
        <p14:creationId xmlns:p14="http://schemas.microsoft.com/office/powerpoint/2010/main" val="424022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3990E9-4ED7-A2EF-E243-80D75B39AC09}"/>
              </a:ext>
            </a:extLst>
          </p:cNvPr>
          <p:cNvSpPr txBox="1"/>
          <p:nvPr/>
        </p:nvSpPr>
        <p:spPr>
          <a:xfrm>
            <a:off x="304800" y="438186"/>
            <a:ext cx="6096000" cy="461665"/>
          </a:xfrm>
          <a:prstGeom prst="rect">
            <a:avLst/>
          </a:prstGeom>
          <a:noFill/>
        </p:spPr>
        <p:txBody>
          <a:bodyPr wrap="square">
            <a:spAutoFit/>
          </a:bodyPr>
          <a:lstStyle/>
          <a:p>
            <a:r>
              <a:rPr lang="en-US" sz="2400" b="1" dirty="0">
                <a:solidFill>
                  <a:srgbClr val="C00000"/>
                </a:solidFill>
                <a:effectLst/>
                <a:latin typeface="Times New Roman" panose="02020603050405020304" pitchFamily="18" charset="0"/>
                <a:ea typeface="Times New Roman" panose="02020603050405020304" pitchFamily="18" charset="0"/>
              </a:rPr>
              <a:t>Problem 2  (Lost Acknowledgement</a:t>
            </a:r>
            <a:r>
              <a:rPr lang="en-US" sz="1800" b="1" dirty="0">
                <a:effectLst/>
                <a:latin typeface="Times New Roman" panose="02020603050405020304" pitchFamily="18" charset="0"/>
                <a:ea typeface="Times New Roman" panose="02020603050405020304" pitchFamily="18" charset="0"/>
              </a:rPr>
              <a:t>)</a:t>
            </a:r>
            <a:endParaRPr lang="en-IN" dirty="0"/>
          </a:p>
        </p:txBody>
      </p:sp>
      <p:pic>
        <p:nvPicPr>
          <p:cNvPr id="4098" name="Picture 2">
            <a:extLst>
              <a:ext uri="{FF2B5EF4-FFF2-40B4-BE49-F238E27FC236}">
                <a16:creationId xmlns:a16="http://schemas.microsoft.com/office/drawing/2014/main" id="{80E5180A-781C-39D2-6B4C-7A87CEDDB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034" y="1019553"/>
            <a:ext cx="4890366" cy="422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9E61D47-F151-8AF4-1265-35DC23FB31DC}"/>
              </a:ext>
            </a:extLst>
          </p:cNvPr>
          <p:cNvSpPr txBox="1"/>
          <p:nvPr/>
        </p:nvSpPr>
        <p:spPr>
          <a:xfrm>
            <a:off x="279918" y="5247861"/>
            <a:ext cx="10971178" cy="1262205"/>
          </a:xfrm>
          <a:prstGeom prst="rect">
            <a:avLst/>
          </a:prstGeom>
          <a:noFill/>
        </p:spPr>
        <p:txBody>
          <a:bodyPr wrap="square">
            <a:spAutoFit/>
          </a:bodyPr>
          <a:lstStyle/>
          <a:p>
            <a:pPr>
              <a:lnSpc>
                <a:spcPct val="115000"/>
              </a:lnSpc>
              <a:spcAft>
                <a:spcPts val="1000"/>
              </a:spcAft>
            </a:pP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Problem 3( </a:t>
            </a:r>
            <a:r>
              <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Delayed Acknowledgement/Data):</a:t>
            </a:r>
            <a:r>
              <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timeout on sender side, a long delayed acknowledgement might be wrongly considered as acknowledgement of some other recent packet.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5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AE614-4B32-AA84-AEB1-C2F384EAE3BA}"/>
              </a:ext>
            </a:extLst>
          </p:cNvPr>
          <p:cNvSpPr txBox="1"/>
          <p:nvPr/>
        </p:nvSpPr>
        <p:spPr>
          <a:xfrm>
            <a:off x="3048000" y="205044"/>
            <a:ext cx="6096000" cy="1235466"/>
          </a:xfrm>
          <a:prstGeom prst="rect">
            <a:avLst/>
          </a:prstGeom>
          <a:noFill/>
        </p:spPr>
        <p:txBody>
          <a:bodyPr wrap="square">
            <a:spAutoFit/>
          </a:bodyPr>
          <a:lstStyle/>
          <a:p>
            <a:pPr algn="ctr" fontAlgn="base">
              <a:lnSpc>
                <a:spcPct val="115000"/>
              </a:lnSpc>
              <a:spcBef>
                <a:spcPts val="1200"/>
              </a:spcBef>
              <a:spcAft>
                <a:spcPts val="300"/>
              </a:spcAft>
            </a:pPr>
            <a:r>
              <a:rPr lang="en-US" sz="2800" b="1" u="sng" dirty="0">
                <a:solidFill>
                  <a:srgbClr val="000000"/>
                </a:solidFill>
                <a:effectLst/>
                <a:latin typeface="Times New Roman" panose="02020603050405020304" pitchFamily="18" charset="0"/>
                <a:ea typeface="Times New Roman" panose="02020603050405020304" pitchFamily="18" charset="0"/>
              </a:rPr>
              <a:t>Stop and Wait ARQ </a:t>
            </a:r>
          </a:p>
          <a:p>
            <a:pPr algn="ctr" fontAlgn="base">
              <a:lnSpc>
                <a:spcPct val="115000"/>
              </a:lnSpc>
              <a:spcBef>
                <a:spcPts val="1200"/>
              </a:spcBef>
              <a:spcAft>
                <a:spcPts val="300"/>
              </a:spcAft>
            </a:pPr>
            <a:r>
              <a:rPr lang="en-US" sz="2800" b="1" u="sng" dirty="0">
                <a:solidFill>
                  <a:srgbClr val="000000"/>
                </a:solidFill>
                <a:effectLst/>
                <a:latin typeface="Times New Roman" panose="02020603050405020304" pitchFamily="18" charset="0"/>
                <a:ea typeface="Times New Roman" panose="02020603050405020304" pitchFamily="18" charset="0"/>
              </a:rPr>
              <a:t>(Automatic Repeat Request)</a:t>
            </a:r>
            <a:endParaRPr lang="en-IN" sz="2800" b="1" dirty="0">
              <a:effectLst/>
              <a:latin typeface="Cambria" panose="020405030504060302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2FEF074-A6F9-3469-D479-1ED287EE5B58}"/>
              </a:ext>
            </a:extLst>
          </p:cNvPr>
          <p:cNvPicPr>
            <a:picLocks noChangeAspect="1"/>
          </p:cNvPicPr>
          <p:nvPr/>
        </p:nvPicPr>
        <p:blipFill>
          <a:blip r:embed="rId2"/>
          <a:stretch>
            <a:fillRect/>
          </a:stretch>
        </p:blipFill>
        <p:spPr>
          <a:xfrm>
            <a:off x="594306" y="2802002"/>
            <a:ext cx="11078031" cy="2233331"/>
          </a:xfrm>
          <a:prstGeom prst="rect">
            <a:avLst/>
          </a:prstGeom>
        </p:spPr>
      </p:pic>
      <p:sp>
        <p:nvSpPr>
          <p:cNvPr id="6" name="TextBox 5">
            <a:extLst>
              <a:ext uri="{FF2B5EF4-FFF2-40B4-BE49-F238E27FC236}">
                <a16:creationId xmlns:a16="http://schemas.microsoft.com/office/drawing/2014/main" id="{479C62C4-108F-7CCA-C522-60FB0574F01D}"/>
              </a:ext>
            </a:extLst>
          </p:cNvPr>
          <p:cNvSpPr txBox="1"/>
          <p:nvPr/>
        </p:nvSpPr>
        <p:spPr>
          <a:xfrm>
            <a:off x="734265" y="1626264"/>
            <a:ext cx="10349555" cy="830997"/>
          </a:xfrm>
          <a:prstGeom prst="rect">
            <a:avLst/>
          </a:prstGeom>
          <a:noFill/>
        </p:spPr>
        <p:txBody>
          <a:bodyPr wrap="square">
            <a:spAutoFit/>
          </a:bodyPr>
          <a:lstStyle/>
          <a:p>
            <a:pPr marL="342900" indent="-342900" fontAlgn="base">
              <a:spcAft>
                <a:spcPts val="680"/>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rPr>
              <a:t>Above 3 problems are resolved by Stop and Wait ARQ (Automatic Repeat Request) that does both error control and flow control.</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892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277913" y="609600"/>
            <a:ext cx="1417821" cy="487712"/>
          </a:xfrm>
          <a:prstGeom prst="rect">
            <a:avLst/>
          </a:prstGeom>
          <a:noFill/>
          <a:ln>
            <a:noFill/>
          </a:ln>
        </p:spPr>
        <p:txBody>
          <a:bodyPr spcFirstLastPara="1" vert="horz" wrap="square" lIns="0" tIns="0" rIns="0" bIns="0" rtlCol="0" anchor="ctr" anchorCtr="0">
            <a:noAutofit/>
          </a:bodyPr>
          <a:lstStyle/>
          <a:p>
            <a:pPr algn="l"/>
            <a:r>
              <a:rPr lang="en-US" sz="2667" dirty="0"/>
              <a:t>Syllabus</a:t>
            </a:r>
            <a:endParaRPr dirty="0"/>
          </a:p>
        </p:txBody>
      </p:sp>
      <p:sp>
        <p:nvSpPr>
          <p:cNvPr id="81" name="Google Shape;81;p16"/>
          <p:cNvSpPr txBox="1">
            <a:spLocks noGrp="1"/>
          </p:cNvSpPr>
          <p:nvPr>
            <p:ph type="body" idx="1"/>
          </p:nvPr>
        </p:nvSpPr>
        <p:spPr>
          <a:xfrm>
            <a:off x="2277913" y="1303050"/>
            <a:ext cx="7636177" cy="1981200"/>
          </a:xfrm>
          <a:prstGeom prst="rect">
            <a:avLst/>
          </a:prstGeom>
          <a:noFill/>
          <a:ln>
            <a:noFill/>
          </a:ln>
        </p:spPr>
        <p:txBody>
          <a:bodyPr spcFirstLastPara="1" vert="horz" wrap="square" lIns="90475" tIns="44425" rIns="90475" bIns="44425" rtlCol="0" anchor="t" anchorCtr="0">
            <a:noAutofit/>
          </a:bodyPr>
          <a:lstStyle/>
          <a:p>
            <a:pPr marL="385763" indent="-385763">
              <a:spcBef>
                <a:spcPts val="0"/>
              </a:spcBef>
              <a:buSzPts val="2667"/>
              <a:buFont typeface="Noto Sans Symbols"/>
              <a:buChar char="▪"/>
            </a:pPr>
            <a:r>
              <a:rPr lang="en-US" sz="2667" dirty="0"/>
              <a:t>Framing, Flow Control Mechanisms</a:t>
            </a:r>
            <a:endParaRPr dirty="0"/>
          </a:p>
          <a:p>
            <a:pPr marL="385763" indent="-385763">
              <a:spcBef>
                <a:spcPts val="1334"/>
              </a:spcBef>
              <a:buSzPts val="2667"/>
              <a:buFont typeface="Noto Sans Symbols"/>
              <a:buChar char="▪"/>
            </a:pPr>
            <a:r>
              <a:rPr lang="en-US" sz="2667" dirty="0"/>
              <a:t>Stop Wait Protocol</a:t>
            </a:r>
            <a:endParaRPr dirty="0"/>
          </a:p>
          <a:p>
            <a:pPr marL="385763" indent="-385763">
              <a:spcBef>
                <a:spcPts val="1334"/>
              </a:spcBef>
              <a:buSzPts val="2667"/>
              <a:buFont typeface="Noto Sans Symbols"/>
              <a:buChar char="▪"/>
            </a:pPr>
            <a:r>
              <a:rPr lang="en-US" sz="2667" dirty="0" err="1"/>
              <a:t>Goback</a:t>
            </a:r>
            <a:r>
              <a:rPr lang="en-US" sz="2667" dirty="0"/>
              <a:t> N ARQ, Selective Reject ARQ</a:t>
            </a:r>
            <a:endParaRPr dirty="0"/>
          </a:p>
          <a:p>
            <a:pPr marL="385763" indent="-385763">
              <a:spcBef>
                <a:spcPts val="1334"/>
              </a:spcBef>
              <a:buSzPts val="2667"/>
              <a:buFont typeface="Noto Sans Symbols"/>
              <a:buChar char="▪"/>
            </a:pPr>
            <a:r>
              <a:rPr lang="en-US" sz="2667" dirty="0"/>
              <a:t>CRC, Checksum</a:t>
            </a:r>
            <a:endParaRPr dirty="0"/>
          </a:p>
          <a:p>
            <a:pPr marL="385763" indent="-385763">
              <a:spcBef>
                <a:spcPts val="1334"/>
              </a:spcBef>
              <a:buSzPts val="2667"/>
              <a:buFont typeface="Noto Sans Symbols"/>
              <a:buChar char="▪"/>
            </a:pPr>
            <a:r>
              <a:rPr lang="en-US" sz="2667" dirty="0"/>
              <a:t>Types of Errors</a:t>
            </a:r>
            <a:endParaRPr dirty="0"/>
          </a:p>
          <a:p>
            <a:pPr marL="385763" indent="-385763">
              <a:spcBef>
                <a:spcPts val="1334"/>
              </a:spcBef>
              <a:buSzPts val="2667"/>
              <a:buFont typeface="Noto Sans Symbols"/>
              <a:buChar char="▪"/>
            </a:pPr>
            <a:r>
              <a:rPr lang="en-US" sz="2667" dirty="0"/>
              <a:t>Error Correction</a:t>
            </a:r>
            <a:endParaRPr dirty="0"/>
          </a:p>
          <a:p>
            <a:pPr marL="385763" indent="-385763">
              <a:spcBef>
                <a:spcPts val="1334"/>
              </a:spcBef>
              <a:buSzPts val="2667"/>
              <a:buFont typeface="Noto Sans Symbols"/>
              <a:buChar char="▪"/>
            </a:pPr>
            <a:r>
              <a:rPr lang="en-US" sz="2667" dirty="0"/>
              <a:t>CSMA, CSMA/CD</a:t>
            </a:r>
            <a:endParaRPr dirty="0"/>
          </a:p>
          <a:p>
            <a:pPr marL="385763" indent="-385763">
              <a:spcBef>
                <a:spcPts val="1334"/>
              </a:spcBef>
              <a:buSzPts val="2667"/>
              <a:buFont typeface="Noto Sans Symbols"/>
              <a:buChar char="▪"/>
            </a:pPr>
            <a:r>
              <a:rPr lang="en-US" sz="2667" dirty="0"/>
              <a:t>HDLC</a:t>
            </a:r>
            <a:endParaRPr dirty="0"/>
          </a:p>
          <a:p>
            <a:pPr marL="385763" indent="-385763">
              <a:spcBef>
                <a:spcPts val="1334"/>
              </a:spcBef>
              <a:buSzPts val="2667"/>
              <a:buFont typeface="Noto Sans Symbols"/>
              <a:buChar char="▪"/>
            </a:pPr>
            <a:r>
              <a:rPr lang="en-US" sz="2667" dirty="0"/>
              <a:t>PPP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2FC0C-4E1C-A57D-99A4-B143176DFEDB}"/>
              </a:ext>
            </a:extLst>
          </p:cNvPr>
          <p:cNvSpPr txBox="1"/>
          <p:nvPr/>
        </p:nvSpPr>
        <p:spPr>
          <a:xfrm>
            <a:off x="635717" y="204187"/>
            <a:ext cx="4548842" cy="492122"/>
          </a:xfrm>
          <a:prstGeom prst="rect">
            <a:avLst/>
          </a:prstGeom>
          <a:noFill/>
        </p:spPr>
        <p:txBody>
          <a:bodyPr wrap="square">
            <a:spAutoFit/>
          </a:bodyPr>
          <a:lstStyle/>
          <a:p>
            <a:pPr marL="342900" lvl="0" indent="-342900">
              <a:lnSpc>
                <a:spcPct val="115000"/>
              </a:lnSpc>
              <a:spcAft>
                <a:spcPts val="1000"/>
              </a:spcAft>
              <a:buFont typeface="+mj-lt"/>
              <a:buAutoNum type="arabicPeriod"/>
            </a:pPr>
            <a:r>
              <a:rPr 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Lost data/frame</a:t>
            </a:r>
            <a:endParaRPr lang="en-IN"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Google Shape;196;p35" descr="Image result for ARQ- Lost Frames">
            <a:extLst>
              <a:ext uri="{FF2B5EF4-FFF2-40B4-BE49-F238E27FC236}">
                <a16:creationId xmlns:a16="http://schemas.microsoft.com/office/drawing/2014/main" id="{14329311-14D0-0442-0BB4-44019702EE51}"/>
              </a:ext>
            </a:extLst>
          </p:cNvPr>
          <p:cNvPicPr preferRelativeResize="0"/>
          <p:nvPr/>
        </p:nvPicPr>
        <p:blipFill rotWithShape="1">
          <a:blip r:embed="rId2">
            <a:alphaModFix/>
          </a:blip>
          <a:srcRect l="2198" t="16117" r="6591" b="6225"/>
          <a:stretch/>
        </p:blipFill>
        <p:spPr>
          <a:xfrm>
            <a:off x="1356457" y="960744"/>
            <a:ext cx="8837972" cy="5461819"/>
          </a:xfrm>
          <a:prstGeom prst="rect">
            <a:avLst/>
          </a:prstGeom>
          <a:noFill/>
          <a:ln>
            <a:noFill/>
          </a:ln>
        </p:spPr>
      </p:pic>
    </p:spTree>
    <p:extLst>
      <p:ext uri="{BB962C8B-B14F-4D97-AF65-F5344CB8AC3E}">
        <p14:creationId xmlns:p14="http://schemas.microsoft.com/office/powerpoint/2010/main" val="273182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1524000" y="152400"/>
            <a:ext cx="43434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400" b="1" dirty="0">
                <a:solidFill>
                  <a:srgbClr val="C00000"/>
                </a:solidFill>
                <a:latin typeface="Times New Roman"/>
                <a:ea typeface="Times New Roman"/>
                <a:cs typeface="Times New Roman"/>
                <a:sym typeface="Times New Roman"/>
              </a:rPr>
              <a:t>ARQ Lost Acknowledgement</a:t>
            </a:r>
            <a:endParaRPr b="1" dirty="0"/>
          </a:p>
        </p:txBody>
      </p:sp>
      <p:pic>
        <p:nvPicPr>
          <p:cNvPr id="208" name="Google Shape;208;p37"/>
          <p:cNvPicPr preferRelativeResize="0"/>
          <p:nvPr/>
        </p:nvPicPr>
        <p:blipFill rotWithShape="1">
          <a:blip r:embed="rId3">
            <a:alphaModFix/>
          </a:blip>
          <a:srcRect/>
          <a:stretch/>
        </p:blipFill>
        <p:spPr>
          <a:xfrm>
            <a:off x="3286957" y="784195"/>
            <a:ext cx="7162800" cy="4926615"/>
          </a:xfrm>
          <a:prstGeom prst="rect">
            <a:avLst/>
          </a:prstGeom>
          <a:noFill/>
          <a:ln>
            <a:noFill/>
          </a:ln>
        </p:spPr>
      </p:pic>
      <p:sp>
        <p:nvSpPr>
          <p:cNvPr id="5" name="TextBox 4">
            <a:extLst>
              <a:ext uri="{FF2B5EF4-FFF2-40B4-BE49-F238E27FC236}">
                <a16:creationId xmlns:a16="http://schemas.microsoft.com/office/drawing/2014/main" id="{9DD28448-0C42-C664-024A-AE0B3BEA92FF}"/>
              </a:ext>
            </a:extLst>
          </p:cNvPr>
          <p:cNvSpPr txBox="1"/>
          <p:nvPr/>
        </p:nvSpPr>
        <p:spPr>
          <a:xfrm>
            <a:off x="712433" y="5660528"/>
            <a:ext cx="6094520" cy="1027782"/>
          </a:xfrm>
          <a:prstGeom prst="rect">
            <a:avLst/>
          </a:prstGeom>
          <a:noFill/>
        </p:spPr>
        <p:txBody>
          <a:bodyPr wrap="square">
            <a:spAutoFit/>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Delayed Acknowledgement: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is resolved by introducing sequence number for acknowledgement also.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8"/>
          <p:cNvPicPr preferRelativeResize="0"/>
          <p:nvPr/>
        </p:nvPicPr>
        <p:blipFill rotWithShape="1">
          <a:blip r:embed="rId3">
            <a:alphaModFix/>
          </a:blip>
          <a:srcRect l="6019" t="4304" r="3699" b="11057"/>
          <a:stretch/>
        </p:blipFill>
        <p:spPr>
          <a:xfrm>
            <a:off x="947690" y="210845"/>
            <a:ext cx="9510205" cy="60745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557B-3B9B-A3EC-85FD-9F393056B733}"/>
              </a:ext>
            </a:extLst>
          </p:cNvPr>
          <p:cNvSpPr txBox="1"/>
          <p:nvPr/>
        </p:nvSpPr>
        <p:spPr>
          <a:xfrm>
            <a:off x="676922" y="263656"/>
            <a:ext cx="6094520" cy="523220"/>
          </a:xfrm>
          <a:prstGeom prst="rect">
            <a:avLst/>
          </a:prstGeom>
          <a:noFill/>
        </p:spPr>
        <p:txBody>
          <a:bodyPr wrap="square">
            <a:spAutoFit/>
          </a:bodyPr>
          <a:lstStyle/>
          <a:p>
            <a:pPr algn="just" fontAlgn="base">
              <a:spcAft>
                <a:spcPts val="1020"/>
              </a:spcAft>
            </a:pPr>
            <a:r>
              <a:rPr lang="en-US" sz="2800" b="1" dirty="0">
                <a:solidFill>
                  <a:srgbClr val="FF0000"/>
                </a:solidFill>
                <a:effectLst/>
                <a:latin typeface="Times New Roman" panose="02020603050405020304" pitchFamily="18" charset="0"/>
                <a:ea typeface="Times New Roman" panose="02020603050405020304" pitchFamily="18" charset="0"/>
              </a:rPr>
              <a:t>Sliding Window Protocol</a:t>
            </a:r>
            <a:endParaRPr lang="en-IN" sz="28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4C3CE8F-8D92-B76D-D33A-F86117669CEF}"/>
              </a:ext>
            </a:extLst>
          </p:cNvPr>
          <p:cNvSpPr txBox="1"/>
          <p:nvPr/>
        </p:nvSpPr>
        <p:spPr>
          <a:xfrm>
            <a:off x="719091" y="990181"/>
            <a:ext cx="10386874" cy="3651064"/>
          </a:xfrm>
          <a:prstGeom prst="rect">
            <a:avLst/>
          </a:prstGeom>
          <a:noFill/>
        </p:spPr>
        <p:txBody>
          <a:bodyPr wrap="square">
            <a:spAutoFit/>
          </a:bodyPr>
          <a:lstStyle/>
          <a:p>
            <a:pPr fontAlgn="base">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Sliding Window Protocol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actually a theoretical concept in which we have only talked about what should be the sender window size (1+2a) in order to increase the efficiency of stop and wait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ARQ</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fontAlgn="base">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we will talk about the practical implementations in which we take care of what should be the size of receiver window. </a:t>
            </a:r>
          </a:p>
          <a:p>
            <a:pPr fontAlgn="base">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Practically it is implemented in two protocols namely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fontAlgn="base">
              <a:lnSpc>
                <a:spcPct val="115000"/>
              </a:lnSpc>
              <a:spcAft>
                <a:spcPts val="1000"/>
              </a:spcAft>
              <a:buFont typeface="+mj-lt"/>
              <a:buAutoNum type="arabicPeriod"/>
              <a:tabLst>
                <a:tab pos="457200" algn="l"/>
              </a:tabLst>
            </a:pPr>
            <a:r>
              <a:rPr lang="en-US" sz="20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Go Back N (GBN)</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171700" lvl="4" indent="-342900" fontAlgn="base">
              <a:lnSpc>
                <a:spcPct val="115000"/>
              </a:lnSpc>
              <a:spcAft>
                <a:spcPts val="1000"/>
              </a:spcAft>
              <a:buFont typeface="+mj-lt"/>
              <a:buAutoNum type="arabicPeriod"/>
              <a:tabLst>
                <a:tab pos="457200" algn="l"/>
              </a:tabLst>
            </a:pPr>
            <a:r>
              <a:rPr lang="en-US" sz="20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Selective Repeat (SR)</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68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article, we will explain you about the first protocol which is GBN in terms of three main characteristic features and in the next part we will be discussing SR as well as comparison of both these protocols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967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body" idx="1"/>
          </p:nvPr>
        </p:nvSpPr>
        <p:spPr>
          <a:xfrm>
            <a:off x="676090" y="1087623"/>
            <a:ext cx="5342970"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In Go-back-n ARQ, if a frame is lost or damaged all frames sent since last frame acknowledged are retransmitted</a:t>
            </a:r>
            <a:endParaRPr sz="2400" dirty="0"/>
          </a:p>
          <a:p>
            <a:pPr marL="385763" indent="-385763" algn="just">
              <a:lnSpc>
                <a:spcPct val="100000"/>
              </a:lnSpc>
              <a:spcBef>
                <a:spcPts val="0"/>
              </a:spcBef>
              <a:buClr>
                <a:schemeClr val="dk1"/>
              </a:buClr>
              <a:buSzPts val="2400"/>
              <a:buFont typeface="Noto Sans Symbols"/>
              <a:buChar char="⮚"/>
            </a:pPr>
            <a:r>
              <a:rPr lang="en-US" sz="2400" dirty="0">
                <a:solidFill>
                  <a:schemeClr val="dk1"/>
                </a:solidFill>
                <a:latin typeface="Arial"/>
                <a:ea typeface="Arial"/>
                <a:cs typeface="Arial"/>
                <a:sym typeface="Arial"/>
              </a:rPr>
              <a:t> Similarly if an acknowledgment is lost, sliding window waits for the acknowledgement for some specified time. If acknowledgement does not arrive within the time, the data is retransmitted again</a:t>
            </a:r>
            <a:endParaRPr sz="2400" dirty="0"/>
          </a:p>
          <a:p>
            <a:pPr marL="385763" indent="-233363" algn="just">
              <a:lnSpc>
                <a:spcPct val="100000"/>
              </a:lnSpc>
              <a:spcBef>
                <a:spcPts val="0"/>
              </a:spcBef>
              <a:buClr>
                <a:srgbClr val="000000"/>
              </a:buClr>
              <a:buSzPts val="2400"/>
              <a:buNone/>
            </a:pPr>
            <a:endParaRPr dirty="0">
              <a:solidFill>
                <a:schemeClr val="dk1"/>
              </a:solidFill>
              <a:latin typeface="Arial"/>
              <a:ea typeface="Arial"/>
              <a:cs typeface="Arial"/>
              <a:sym typeface="Arial"/>
            </a:endParaRPr>
          </a:p>
        </p:txBody>
      </p:sp>
      <p:pic>
        <p:nvPicPr>
          <p:cNvPr id="219" name="Google Shape;219;p39"/>
          <p:cNvPicPr preferRelativeResize="0"/>
          <p:nvPr/>
        </p:nvPicPr>
        <p:blipFill rotWithShape="1">
          <a:blip r:embed="rId3">
            <a:alphaModFix/>
          </a:blip>
          <a:srcRect/>
          <a:stretch/>
        </p:blipFill>
        <p:spPr>
          <a:xfrm>
            <a:off x="6446668" y="1211062"/>
            <a:ext cx="5396144" cy="4976674"/>
          </a:xfrm>
          <a:prstGeom prst="rect">
            <a:avLst/>
          </a:prstGeom>
          <a:noFill/>
          <a:ln>
            <a:noFill/>
          </a:ln>
        </p:spPr>
      </p:pic>
      <p:sp>
        <p:nvSpPr>
          <p:cNvPr id="220" name="Google Shape;220;p39"/>
          <p:cNvSpPr/>
          <p:nvPr/>
        </p:nvSpPr>
        <p:spPr>
          <a:xfrm>
            <a:off x="1143000" y="228600"/>
            <a:ext cx="32766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Go Back N ARQ</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614779" y="193089"/>
            <a:ext cx="4038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dirty="0">
                <a:solidFill>
                  <a:srgbClr val="C00000"/>
                </a:solidFill>
                <a:latin typeface="Times New Roman"/>
                <a:ea typeface="Times New Roman"/>
                <a:cs typeface="Times New Roman"/>
                <a:sym typeface="Times New Roman"/>
              </a:rPr>
              <a:t>Go-back-n: Damaged Frame</a:t>
            </a:r>
            <a:endParaRPr dirty="0"/>
          </a:p>
        </p:txBody>
      </p:sp>
      <p:pic>
        <p:nvPicPr>
          <p:cNvPr id="226" name="Google Shape;226;p40"/>
          <p:cNvPicPr preferRelativeResize="0"/>
          <p:nvPr/>
        </p:nvPicPr>
        <p:blipFill rotWithShape="1">
          <a:blip r:embed="rId3">
            <a:alphaModFix/>
          </a:blip>
          <a:srcRect/>
          <a:stretch/>
        </p:blipFill>
        <p:spPr>
          <a:xfrm>
            <a:off x="3801122" y="653248"/>
            <a:ext cx="5791200" cy="55857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nSpc>
                <a:spcPct val="95000"/>
              </a:lnSpc>
              <a:spcBef>
                <a:spcPts val="0"/>
              </a:spcBef>
              <a:buSzPts val="2400"/>
              <a:buFont typeface="Noto Sans Symbols"/>
              <a:buChar char="●"/>
            </a:pPr>
            <a:r>
              <a:rPr lang="en-US">
                <a:latin typeface="Times New Roman"/>
                <a:ea typeface="Times New Roman"/>
                <a:cs typeface="Times New Roman"/>
                <a:sym typeface="Times New Roman"/>
              </a:rPr>
              <a:t> We can see that six frames Frame 0,1,2,3,4,5 are being transmitted before an error is discovered in frame 3.</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An ACK3 has been returned by receiver showing that frames 0,1,2 have been received undamaged. The ACK3 has been sent before data 3 has arrived</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Data 3 is found to be damaged and so NAK3 has been sent immediately and  frames 4 and 5 are discarded</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Sending device now retransmits all frames 3,4,5 sent since last acknowledgement and process continues</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Receiver discards frames 4 and 5 till it receive data 3 undamaged.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1752600" y="457200"/>
            <a:ext cx="42672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Go-back-n: Lost Data Frame</a:t>
            </a:r>
            <a:endParaRPr/>
          </a:p>
        </p:txBody>
      </p:sp>
      <p:pic>
        <p:nvPicPr>
          <p:cNvPr id="237" name="Google Shape;237;p42" descr="Image result for Go-back-n: Lost Data Frame"/>
          <p:cNvPicPr preferRelativeResize="0"/>
          <p:nvPr/>
        </p:nvPicPr>
        <p:blipFill rotWithShape="1">
          <a:blip r:embed="rId3">
            <a:alphaModFix/>
          </a:blip>
          <a:srcRect t="8350"/>
          <a:stretch/>
        </p:blipFill>
        <p:spPr>
          <a:xfrm>
            <a:off x="2895600" y="1371601"/>
            <a:ext cx="6838950" cy="4705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95000"/>
              </a:lnSpc>
              <a:spcBef>
                <a:spcPts val="0"/>
              </a:spcBef>
              <a:buSzPts val="2400"/>
              <a:buFont typeface="Noto Sans Symbols"/>
              <a:buChar char="●"/>
            </a:pPr>
            <a:r>
              <a:rPr lang="en-US">
                <a:latin typeface="Times New Roman"/>
                <a:ea typeface="Times New Roman"/>
                <a:cs typeface="Times New Roman"/>
                <a:sym typeface="Times New Roman"/>
              </a:rPr>
              <a:t> In this send five data frames 0 through 4 are transfered. </a:t>
            </a:r>
            <a:endParaRPr/>
          </a:p>
          <a:p>
            <a:pPr marL="385763" indent="-385763" algn="just">
              <a:lnSpc>
                <a:spcPct val="95000"/>
              </a:lnSpc>
              <a:spcBef>
                <a:spcPts val="1200"/>
              </a:spcBef>
              <a:buSzPts val="2400"/>
              <a:buFont typeface="Noto Sans Symbols"/>
              <a:buChar char="●"/>
            </a:pPr>
            <a:r>
              <a:rPr lang="en-US">
                <a:latin typeface="Times New Roman"/>
                <a:ea typeface="Times New Roman"/>
                <a:cs typeface="Times New Roman"/>
                <a:sym typeface="Times New Roman"/>
              </a:rPr>
              <a:t>Two data frames data 0 and data 1 arrive intact but data 2 is lost</a:t>
            </a:r>
            <a:endParaRPr/>
          </a:p>
          <a:p>
            <a:pPr marL="385763" indent="-385763" algn="just">
              <a:lnSpc>
                <a:spcPct val="95000"/>
              </a:lnSpc>
              <a:spcBef>
                <a:spcPts val="1200"/>
              </a:spcBef>
              <a:buSzPts val="2400"/>
              <a:buFont typeface="Noto Sans Symbols"/>
              <a:buChar char="●"/>
            </a:pPr>
            <a:r>
              <a:rPr lang="en-US">
                <a:latin typeface="Times New Roman"/>
                <a:ea typeface="Times New Roman"/>
                <a:cs typeface="Times New Roman"/>
                <a:sym typeface="Times New Roman"/>
              </a:rPr>
              <a:t> Next frame expected at the receiver is data 3.</a:t>
            </a:r>
            <a:endParaRPr/>
          </a:p>
          <a:p>
            <a:pPr marL="385763" indent="-385763" algn="just">
              <a:lnSpc>
                <a:spcPct val="95000"/>
              </a:lnSpc>
              <a:spcBef>
                <a:spcPts val="1200"/>
              </a:spcBef>
              <a:buSzPts val="2400"/>
              <a:buFont typeface="Noto Sans Symbols"/>
              <a:buChar char="●"/>
            </a:pPr>
            <a:r>
              <a:rPr lang="en-US">
                <a:latin typeface="Times New Roman"/>
                <a:ea typeface="Times New Roman"/>
                <a:cs typeface="Times New Roman"/>
                <a:sym typeface="Times New Roman"/>
              </a:rPr>
              <a:t> Receiver is now expecting data 2 and so considers data3 to be an error and sends an NAK 2 indicating that 0 and 1 have been accepted but 2 is lost.</a:t>
            </a:r>
            <a:endParaRPr/>
          </a:p>
          <a:p>
            <a:pPr marL="385763" indent="-385763" algn="just">
              <a:lnSpc>
                <a:spcPct val="95000"/>
              </a:lnSpc>
              <a:spcBef>
                <a:spcPts val="1200"/>
              </a:spcBef>
              <a:buSzPts val="2400"/>
              <a:buFont typeface="Noto Sans Symbols"/>
              <a:buChar char="●"/>
            </a:pPr>
            <a:r>
              <a:rPr lang="en-US">
                <a:latin typeface="Times New Roman"/>
                <a:ea typeface="Times New Roman"/>
                <a:cs typeface="Times New Roman"/>
                <a:sym typeface="Times New Roman"/>
              </a:rPr>
              <a:t> Data 4 is transmitted before receiving NAK2 which is out of sequence and is therefore discarded.</a:t>
            </a:r>
            <a:endParaRPr/>
          </a:p>
          <a:p>
            <a:pPr marL="385763" indent="-385763" algn="just">
              <a:lnSpc>
                <a:spcPct val="95000"/>
              </a:lnSpc>
              <a:spcBef>
                <a:spcPts val="1200"/>
              </a:spcBef>
              <a:buSzPts val="2400"/>
              <a:buFont typeface="Noto Sans Symbols"/>
              <a:buChar char="●"/>
            </a:pPr>
            <a:r>
              <a:rPr lang="en-US">
                <a:latin typeface="Times New Roman"/>
                <a:ea typeface="Times New Roman"/>
                <a:cs typeface="Times New Roman"/>
                <a:sym typeface="Times New Roman"/>
              </a:rPr>
              <a:t> Once NAK2 is received, sender now retransmits 2,3,4.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1447800" y="304800"/>
            <a:ext cx="50292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Go-back-n: Lost Acknowledgement</a:t>
            </a:r>
            <a:endParaRPr/>
          </a:p>
        </p:txBody>
      </p:sp>
      <p:pic>
        <p:nvPicPr>
          <p:cNvPr id="248" name="Google Shape;248;p44" descr="Image result for Go-back-n: Lost acknowledge frame"/>
          <p:cNvPicPr preferRelativeResize="0"/>
          <p:nvPr/>
        </p:nvPicPr>
        <p:blipFill rotWithShape="1">
          <a:blip r:embed="rId3">
            <a:alphaModFix/>
          </a:blip>
          <a:srcRect l="1254" t="10021" r="-1252" b="3977"/>
          <a:stretch/>
        </p:blipFill>
        <p:spPr>
          <a:xfrm>
            <a:off x="2971800" y="1066800"/>
            <a:ext cx="7788835" cy="502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osi model layers and its functions">
            <a:extLst>
              <a:ext uri="{FF2B5EF4-FFF2-40B4-BE49-F238E27FC236}">
                <a16:creationId xmlns:a16="http://schemas.microsoft.com/office/drawing/2014/main" id="{7F8D9BD6-246A-4F96-BA8D-8C41D8947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383"/>
            <a:ext cx="9252520" cy="68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62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nSpc>
                <a:spcPct val="95000"/>
              </a:lnSpc>
              <a:spcBef>
                <a:spcPts val="0"/>
              </a:spcBef>
              <a:buSzPts val="2400"/>
              <a:buFont typeface="Noto Sans Symbols"/>
              <a:buChar char="●"/>
            </a:pPr>
            <a:r>
              <a:rPr lang="en-US">
                <a:latin typeface="Times New Roman"/>
                <a:ea typeface="Times New Roman"/>
                <a:cs typeface="Times New Roman"/>
                <a:sym typeface="Times New Roman"/>
              </a:rPr>
              <a:t> In here the sender have transmitted first three frames 0 through 2.</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An acknowledgment ACK3 is now being sent to the sender saying three data frames have been received.</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The sender now waits a predetermined amount of time for an acknowledgment of three frames sent.</a:t>
            </a:r>
            <a:endParaRPr/>
          </a:p>
          <a:p>
            <a:pPr marL="385763" indent="-385763">
              <a:lnSpc>
                <a:spcPct val="95000"/>
              </a:lnSpc>
              <a:spcBef>
                <a:spcPts val="1200"/>
              </a:spcBef>
              <a:buSzPts val="2400"/>
              <a:buFont typeface="Noto Sans Symbols"/>
              <a:buChar char="●"/>
            </a:pPr>
            <a:r>
              <a:rPr lang="en-US">
                <a:latin typeface="Times New Roman"/>
                <a:ea typeface="Times New Roman"/>
                <a:cs typeface="Times New Roman"/>
                <a:sym typeface="Times New Roman"/>
              </a:rPr>
              <a:t> Once ACK3 is not received within this time, all data frames are retransmitted again.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In selective reject ARQ, </a:t>
            </a:r>
            <a:r>
              <a:rPr lang="en-US">
                <a:solidFill>
                  <a:srgbClr val="FE1919"/>
                </a:solidFill>
                <a:latin typeface="Arial"/>
                <a:ea typeface="Arial"/>
                <a:cs typeface="Arial"/>
                <a:sym typeface="Arial"/>
              </a:rPr>
              <a:t>only specific damaged or lost frame is retransmitted</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If a frame is corrupted in transit, </a:t>
            </a:r>
            <a:r>
              <a:rPr lang="en-US">
                <a:solidFill>
                  <a:srgbClr val="FE1919"/>
                </a:solidFill>
                <a:latin typeface="Arial"/>
                <a:ea typeface="Arial"/>
                <a:cs typeface="Arial"/>
                <a:sym typeface="Arial"/>
              </a:rPr>
              <a:t>NAK is returned and frame is resent out of sequence</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Receiving device must be able to sort the frames it has and insert the transmitted frames into proper place in sequence</a:t>
            </a:r>
            <a:endParaRPr/>
          </a:p>
        </p:txBody>
      </p:sp>
      <p:sp>
        <p:nvSpPr>
          <p:cNvPr id="259" name="Google Shape;259;p46"/>
          <p:cNvSpPr/>
          <p:nvPr/>
        </p:nvSpPr>
        <p:spPr>
          <a:xfrm>
            <a:off x="1143000" y="228600"/>
            <a:ext cx="36576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Selective Reject ARQ</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7" descr="Image result for selective reject"/>
          <p:cNvPicPr preferRelativeResize="0"/>
          <p:nvPr/>
        </p:nvPicPr>
        <p:blipFill rotWithShape="1">
          <a:blip r:embed="rId3">
            <a:alphaModFix/>
          </a:blip>
          <a:srcRect t="10021"/>
          <a:stretch/>
        </p:blipFill>
        <p:spPr>
          <a:xfrm>
            <a:off x="2438400" y="914400"/>
            <a:ext cx="7696200" cy="519915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85000"/>
              </a:lnSpc>
              <a:spcBef>
                <a:spcPts val="0"/>
              </a:spcBef>
              <a:buSzPts val="2000"/>
              <a:buFont typeface="Noto Sans Symbols"/>
              <a:buChar char="●"/>
            </a:pPr>
            <a:r>
              <a:rPr lang="en-US" sz="2000">
                <a:latin typeface="Times New Roman"/>
                <a:ea typeface="Times New Roman"/>
                <a:cs typeface="Times New Roman"/>
                <a:sym typeface="Times New Roman"/>
              </a:rPr>
              <a:t>The sender transmits 6 data frames 0 through 5</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Once data frames 0 and 1 arrives it is not acknowledged.</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Once data 2 is found be damaged, NAK2 is sent  which acknowledges that previously unacknowledged data frames that have arrived intact and current data frame is found to be damaged</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NAK2 here tells that data 0 and 1 have been accepted and only data 2 has to be resent being damaged unlike go-back-n</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Frames received after the damaged frames cannot be acknowledged until the damaged frames have been retransmitted</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Receiver accepts data 3,4 5 while waiting for a new copy of data 2.</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Once data 2 arrives undamaged, ACK5 can be sent acknowledging new data 2 and  original data frames 3,4 and 5.</a:t>
            </a:r>
            <a:endParaRPr/>
          </a:p>
          <a:p>
            <a:pPr marL="385763" indent="-385763" algn="just">
              <a:lnSpc>
                <a:spcPct val="85000"/>
              </a:lnSpc>
              <a:buSzPts val="2000"/>
              <a:buFont typeface="Noto Sans Symbols"/>
              <a:buChar char="●"/>
            </a:pPr>
            <a:r>
              <a:rPr lang="en-US" sz="2000">
                <a:latin typeface="Times New Roman"/>
                <a:ea typeface="Times New Roman"/>
                <a:cs typeface="Times New Roman"/>
                <a:sym typeface="Times New Roman"/>
              </a:rPr>
              <a:t> Logic is needed by the receiver to sort out of sequence transmission and keep track of frames are still missing and which have not yet been acknowledged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50000"/>
              </a:lnSpc>
              <a:spcBef>
                <a:spcPts val="0"/>
              </a:spcBef>
              <a:buSzPts val="2400"/>
              <a:buFont typeface="Noto Sans Symbols"/>
              <a:buChar char="●"/>
            </a:pPr>
            <a:r>
              <a:rPr lang="en-US"/>
              <a:t> Though retransmitting a specific damaged frame seem to be more efficient than resending all frames</a:t>
            </a:r>
            <a:endParaRPr/>
          </a:p>
          <a:p>
            <a:pPr marL="385763" indent="-385763" algn="just">
              <a:lnSpc>
                <a:spcPct val="150000"/>
              </a:lnSpc>
              <a:spcBef>
                <a:spcPts val="1200"/>
              </a:spcBef>
              <a:buSzPts val="2400"/>
              <a:buFont typeface="Noto Sans Symbols"/>
              <a:buChar char="●"/>
            </a:pPr>
            <a:r>
              <a:rPr lang="en-US"/>
              <a:t> Because of </a:t>
            </a:r>
            <a:r>
              <a:rPr lang="en-US">
                <a:solidFill>
                  <a:srgbClr val="FE1919"/>
                </a:solidFill>
              </a:rPr>
              <a:t>Complexity of storing and sorting </a:t>
            </a:r>
            <a:r>
              <a:rPr lang="en-US"/>
              <a:t>required by the receiver and </a:t>
            </a:r>
            <a:r>
              <a:rPr lang="en-US">
                <a:solidFill>
                  <a:srgbClr val="FE1919"/>
                </a:solidFill>
              </a:rPr>
              <a:t>extra logic needed by sender to select specific frames for retransmission</a:t>
            </a:r>
            <a:r>
              <a:rPr lang="en-US"/>
              <a:t>, Selective reject ARQ is expensive and not often used</a:t>
            </a:r>
            <a:endParaRPr/>
          </a:p>
          <a:p>
            <a:pPr marL="385763" indent="-385763" algn="just">
              <a:lnSpc>
                <a:spcPct val="150000"/>
              </a:lnSpc>
              <a:spcBef>
                <a:spcPts val="1200"/>
              </a:spcBef>
              <a:buSzPts val="2400"/>
              <a:buFont typeface="Noto Sans Symbols"/>
              <a:buChar char="●"/>
            </a:pPr>
            <a:r>
              <a:rPr lang="en-US"/>
              <a:t> Selective reject ARQ gives better performance but in practice it is usually discarded in favour of go-back-n for simplicity of implementation</a:t>
            </a:r>
            <a:endParaRPr/>
          </a:p>
        </p:txBody>
      </p:sp>
      <p:sp>
        <p:nvSpPr>
          <p:cNvPr id="275" name="Google Shape;275;p49"/>
          <p:cNvSpPr/>
          <p:nvPr/>
        </p:nvSpPr>
        <p:spPr>
          <a:xfrm>
            <a:off x="1143000" y="228600"/>
            <a:ext cx="60198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Go Back N Vs Selective Reject ARQ</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35</a:t>
            </a:fld>
            <a:endParaRPr>
              <a:latin typeface="Times New Roman"/>
              <a:ea typeface="Times New Roman"/>
              <a:cs typeface="Times New Roman"/>
              <a:sym typeface="Times New Roman"/>
            </a:endParaRPr>
          </a:p>
        </p:txBody>
      </p:sp>
      <p:sp>
        <p:nvSpPr>
          <p:cNvPr id="281" name="Google Shape;281;p50"/>
          <p:cNvSpPr txBox="1">
            <a:spLocks noGrp="1"/>
          </p:cNvSpPr>
          <p:nvPr>
            <p:ph type="subTitle" idx="1"/>
          </p:nvPr>
        </p:nvSpPr>
        <p:spPr>
          <a:xfrm>
            <a:off x="2590800" y="2895600"/>
            <a:ext cx="6934200" cy="2133600"/>
          </a:xfrm>
          <a:prstGeom prst="rect">
            <a:avLst/>
          </a:prstGeom>
          <a:noFill/>
          <a:ln>
            <a:noFill/>
          </a:ln>
        </p:spPr>
        <p:txBody>
          <a:bodyPr spcFirstLastPara="1" vert="horz" wrap="square" lIns="90475" tIns="44425" rIns="90475" bIns="44425" rtlCol="0" anchor="t" anchorCtr="0">
            <a:noAutofit/>
          </a:bodyPr>
          <a:lstStyle/>
          <a:p>
            <a:pPr>
              <a:lnSpc>
                <a:spcPct val="95000"/>
              </a:lnSpc>
              <a:spcBef>
                <a:spcPts val="0"/>
              </a:spcBef>
              <a:buSzPts val="4000"/>
            </a:pPr>
            <a:r>
              <a:rPr lang="en-US">
                <a:latin typeface="Times New Roman"/>
                <a:ea typeface="Times New Roman"/>
                <a:cs typeface="Times New Roman"/>
                <a:sym typeface="Times New Roman"/>
              </a:rPr>
              <a:t>Error Detection &amp; Correction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36</a:t>
            </a:fld>
            <a:endParaRPr>
              <a:latin typeface="Times New Roman"/>
              <a:ea typeface="Times New Roman"/>
              <a:cs typeface="Times New Roman"/>
              <a:sym typeface="Times New Roman"/>
            </a:endParaRPr>
          </a:p>
        </p:txBody>
      </p:sp>
      <p:sp>
        <p:nvSpPr>
          <p:cNvPr id="287" name="Google Shape;287;p51"/>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When an electromagnetic signal flows from one point to another it is subject to interference from heat, magnetism and other forms of electricity</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This interference can change the shape of signal</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When these signals is carrying binary data, such changes can alter meaning of data resulting in error.</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Error when we say can be classified into two types- Single bit and Burst</a:t>
            </a:r>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a:p>
            <a:pPr marL="385763" indent="-385763" algn="just">
              <a:lnSpc>
                <a:spcPct val="100000"/>
              </a:lnSpc>
              <a:spcBef>
                <a:spcPts val="0"/>
              </a:spcBef>
              <a:buClr>
                <a:schemeClr val="accent1"/>
              </a:buClr>
              <a:buSzPts val="2400"/>
              <a:buFont typeface="Noto Sans Symbols"/>
              <a:buChar char="❖"/>
            </a:pPr>
            <a:r>
              <a:rPr lang="en-US">
                <a:solidFill>
                  <a:schemeClr val="accent1"/>
                </a:solidFill>
                <a:latin typeface="Arial"/>
                <a:ea typeface="Arial"/>
                <a:cs typeface="Arial"/>
                <a:sym typeface="Arial"/>
              </a:rPr>
              <a:t>Single bit error: Error where only one bit of given data unit such as byte, character or packet is changed from 0 to 1.</a:t>
            </a:r>
            <a:endParaRPr/>
          </a:p>
          <a:p>
            <a:pPr marL="385763" indent="-385763" algn="just">
              <a:lnSpc>
                <a:spcPct val="100000"/>
              </a:lnSpc>
              <a:spcBef>
                <a:spcPts val="0"/>
              </a:spcBef>
              <a:buClr>
                <a:schemeClr val="accent1"/>
              </a:buClr>
              <a:buSzPts val="2400"/>
              <a:buFont typeface="Noto Sans Symbols"/>
              <a:buChar char="❖"/>
            </a:pPr>
            <a:r>
              <a:rPr lang="en-US">
                <a:solidFill>
                  <a:schemeClr val="accent1"/>
                </a:solidFill>
                <a:latin typeface="Arial"/>
                <a:ea typeface="Arial"/>
                <a:cs typeface="Arial"/>
                <a:sym typeface="Arial"/>
              </a:rPr>
              <a:t>Burst Error : Error where two or more bits in a given data unit have changed from 1 to 0 or 0 to 1. </a:t>
            </a:r>
            <a:endParaRPr>
              <a:solidFill>
                <a:schemeClr val="accent1"/>
              </a:solidFill>
              <a:latin typeface="Times New Roman"/>
              <a:ea typeface="Times New Roman"/>
              <a:cs typeface="Times New Roman"/>
              <a:sym typeface="Times New Roman"/>
            </a:endParaRPr>
          </a:p>
        </p:txBody>
      </p:sp>
      <p:sp>
        <p:nvSpPr>
          <p:cNvPr id="288" name="Google Shape;288;p51"/>
          <p:cNvSpPr/>
          <p:nvPr/>
        </p:nvSpPr>
        <p:spPr>
          <a:xfrm>
            <a:off x="1143000" y="228600"/>
            <a:ext cx="50292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Error Detection &amp; Correction</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37</a:t>
            </a:fld>
            <a:endParaRPr>
              <a:latin typeface="Times New Roman"/>
              <a:ea typeface="Times New Roman"/>
              <a:cs typeface="Times New Roman"/>
              <a:sym typeface="Times New Roman"/>
            </a:endParaRPr>
          </a:p>
        </p:txBody>
      </p:sp>
      <p:sp>
        <p:nvSpPr>
          <p:cNvPr id="294" name="Google Shape;294;p52"/>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Single Bit Error</a:t>
            </a:r>
            <a:endParaRPr>
              <a:solidFill>
                <a:schemeClr val="accent1"/>
              </a:solidFill>
              <a:latin typeface="Times New Roman"/>
              <a:ea typeface="Times New Roman"/>
              <a:cs typeface="Times New Roman"/>
              <a:sym typeface="Times New Roman"/>
            </a:endParaRPr>
          </a:p>
        </p:txBody>
      </p:sp>
      <p:pic>
        <p:nvPicPr>
          <p:cNvPr id="295" name="Google Shape;295;p52"/>
          <p:cNvPicPr preferRelativeResize="0"/>
          <p:nvPr/>
        </p:nvPicPr>
        <p:blipFill rotWithShape="1">
          <a:blip r:embed="rId3">
            <a:alphaModFix/>
          </a:blip>
          <a:srcRect/>
          <a:stretch/>
        </p:blipFill>
        <p:spPr>
          <a:xfrm>
            <a:off x="2019300" y="2991644"/>
            <a:ext cx="8153400" cy="1682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3"/>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38</a:t>
            </a:fld>
            <a:endParaRPr>
              <a:latin typeface="Times New Roman"/>
              <a:ea typeface="Times New Roman"/>
              <a:cs typeface="Times New Roman"/>
              <a:sym typeface="Times New Roman"/>
            </a:endParaRPr>
          </a:p>
        </p:txBody>
      </p:sp>
      <p:sp>
        <p:nvSpPr>
          <p:cNvPr id="301" name="Google Shape;301;p53"/>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Burst  Error</a:t>
            </a:r>
            <a:endParaRPr>
              <a:solidFill>
                <a:schemeClr val="accent1"/>
              </a:solidFill>
              <a:latin typeface="Times New Roman"/>
              <a:ea typeface="Times New Roman"/>
              <a:cs typeface="Times New Roman"/>
              <a:sym typeface="Times New Roman"/>
            </a:endParaRPr>
          </a:p>
        </p:txBody>
      </p:sp>
      <p:pic>
        <p:nvPicPr>
          <p:cNvPr id="302" name="Google Shape;302;p53"/>
          <p:cNvPicPr preferRelativeResize="0"/>
          <p:nvPr/>
        </p:nvPicPr>
        <p:blipFill rotWithShape="1">
          <a:blip r:embed="rId3">
            <a:alphaModFix/>
          </a:blip>
          <a:srcRect/>
          <a:stretch/>
        </p:blipFill>
        <p:spPr>
          <a:xfrm>
            <a:off x="2130426" y="1698626"/>
            <a:ext cx="7167563" cy="34591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39</a:t>
            </a:fld>
            <a:endParaRPr>
              <a:latin typeface="Times New Roman"/>
              <a:ea typeface="Times New Roman"/>
              <a:cs typeface="Times New Roman"/>
              <a:sym typeface="Times New Roman"/>
            </a:endParaRPr>
          </a:p>
        </p:txBody>
      </p:sp>
      <p:sp>
        <p:nvSpPr>
          <p:cNvPr id="308" name="Google Shape;308;p54"/>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Once a data is transmitted from sender to receiver, we need to check whether data received is error free or not.</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For that we got some Error detection methods that is been used.</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Some of them are :</a:t>
            </a:r>
            <a:endParaRPr/>
          </a:p>
          <a:p>
            <a:pPr marL="385763" indent="-385763" algn="just">
              <a:lnSpc>
                <a:spcPct val="100000"/>
              </a:lnSpc>
              <a:spcBef>
                <a:spcPts val="0"/>
              </a:spcBef>
              <a:buClr>
                <a:srgbClr val="000000"/>
              </a:buClr>
              <a:buSzPts val="2400"/>
              <a:buNone/>
            </a:pPr>
            <a:endParaRPr>
              <a:solidFill>
                <a:schemeClr val="accent1"/>
              </a:solidFill>
              <a:latin typeface="Times New Roman"/>
              <a:ea typeface="Times New Roman"/>
              <a:cs typeface="Times New Roman"/>
              <a:sym typeface="Times New Roman"/>
            </a:endParaRPr>
          </a:p>
          <a:p>
            <a:pPr marL="385763" indent="-385763" algn="just">
              <a:lnSpc>
                <a:spcPct val="100000"/>
              </a:lnSpc>
              <a:spcBef>
                <a:spcPts val="0"/>
              </a:spcBef>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Cyclic Redundancy Check (CRC)</a:t>
            </a:r>
            <a:endParaRPr/>
          </a:p>
          <a:p>
            <a:pPr marL="385763" indent="-385763" algn="just">
              <a:lnSpc>
                <a:spcPct val="100000"/>
              </a:lnSpc>
              <a:spcBef>
                <a:spcPts val="0"/>
              </a:spcBef>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Checksum</a:t>
            </a:r>
            <a:endParaRPr/>
          </a:p>
        </p:txBody>
      </p:sp>
      <p:pic>
        <p:nvPicPr>
          <p:cNvPr id="309" name="Google Shape;309;p54"/>
          <p:cNvPicPr preferRelativeResize="0"/>
          <p:nvPr/>
        </p:nvPicPr>
        <p:blipFill rotWithShape="1">
          <a:blip r:embed="rId3">
            <a:alphaModFix/>
          </a:blip>
          <a:srcRect/>
          <a:stretch/>
        </p:blipFill>
        <p:spPr>
          <a:xfrm>
            <a:off x="1600200" y="4267200"/>
            <a:ext cx="9093200" cy="2057400"/>
          </a:xfrm>
          <a:prstGeom prst="rect">
            <a:avLst/>
          </a:prstGeom>
          <a:noFill/>
          <a:ln>
            <a:noFill/>
          </a:ln>
        </p:spPr>
      </p:pic>
      <p:sp>
        <p:nvSpPr>
          <p:cNvPr id="310" name="Google Shape;310;p54"/>
          <p:cNvSpPr/>
          <p:nvPr/>
        </p:nvSpPr>
        <p:spPr>
          <a:xfrm>
            <a:off x="1143000" y="228600"/>
            <a:ext cx="48006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Error Detection Techniques</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47FD1-379C-4023-AF5A-D88344E02514}"/>
              </a:ext>
            </a:extLst>
          </p:cNvPr>
          <p:cNvSpPr txBox="1"/>
          <p:nvPr/>
        </p:nvSpPr>
        <p:spPr>
          <a:xfrm>
            <a:off x="3808506" y="313915"/>
            <a:ext cx="5619579" cy="329834"/>
          </a:xfrm>
          <a:prstGeom prst="rect">
            <a:avLst/>
          </a:prstGeom>
          <a:noFill/>
        </p:spPr>
        <p:txBody>
          <a:bodyPr wrap="square">
            <a:spAutoFit/>
          </a:bodyPr>
          <a:lstStyle/>
          <a:p>
            <a:pPr algn="just">
              <a:lnSpc>
                <a:spcPts val="1560"/>
              </a:lnSpc>
              <a:spcBef>
                <a:spcPts val="1000"/>
              </a:spcBef>
            </a:pPr>
            <a:r>
              <a:rPr lang="en-US" sz="2800" b="1" dirty="0">
                <a:solidFill>
                  <a:srgbClr val="C00000"/>
                </a:solidFill>
                <a:latin typeface="Times New Roman" panose="02020603050405020304" pitchFamily="18" charset="0"/>
                <a:ea typeface="Times New Roman" panose="02020603050405020304" pitchFamily="18" charset="0"/>
              </a:rPr>
              <a:t>Functions of the Data-link layer</a:t>
            </a:r>
            <a:endParaRPr lang="en-IN" sz="2800" b="1" dirty="0">
              <a:solidFill>
                <a:srgbClr val="C00000"/>
              </a:solidFill>
              <a:latin typeface="Cambria" panose="020405030504060302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4A7E7373-46F9-4AFC-82F1-F57698FA77CC}"/>
              </a:ext>
            </a:extLst>
          </p:cNvPr>
          <p:cNvSpPr txBox="1"/>
          <p:nvPr/>
        </p:nvSpPr>
        <p:spPr>
          <a:xfrm>
            <a:off x="168675" y="490482"/>
            <a:ext cx="11523216" cy="1421351"/>
          </a:xfrm>
          <a:prstGeom prst="rect">
            <a:avLst/>
          </a:prstGeom>
          <a:noFill/>
        </p:spPr>
        <p:txBody>
          <a:bodyPr wrap="square">
            <a:spAutoFit/>
          </a:bodyPr>
          <a:lstStyle/>
          <a:p>
            <a:pPr algn="just">
              <a:lnSpc>
                <a:spcPts val="1575"/>
              </a:lnSpc>
              <a:spcBef>
                <a:spcPts val="300"/>
              </a:spcBef>
              <a:spcAft>
                <a:spcPts val="1000"/>
              </a:spcAft>
              <a:buSzPts val="1000"/>
              <a:tabLst>
                <a:tab pos="457200" algn="l"/>
              </a:tabLs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Framing:</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lgn="just">
              <a:lnSpc>
                <a:spcPts val="1575"/>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data link layer translates the physical's raw bit stream into packets known as Frames. </a:t>
            </a:r>
          </a:p>
          <a:p>
            <a:pPr marL="1257300" lvl="2" indent="-342900" algn="just">
              <a:lnSpc>
                <a:spcPts val="1575"/>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Data link layer adds the header and trailer to the frame. </a:t>
            </a:r>
          </a:p>
          <a:p>
            <a:pPr marL="1257300" lvl="2" indent="-342900" algn="just">
              <a:lnSpc>
                <a:spcPts val="1575"/>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header which is added to the frame contains the hardware destination and source address.</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1270" name="Picture 15">
            <a:extLst>
              <a:ext uri="{FF2B5EF4-FFF2-40B4-BE49-F238E27FC236}">
                <a16:creationId xmlns:a16="http://schemas.microsoft.com/office/drawing/2014/main" id="{7AEE47C4-AF2D-4632-8B10-309A789BA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459" y="1967138"/>
            <a:ext cx="5187502"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13CB8B25-AB80-4577-9015-72CBE6D2733C}"/>
              </a:ext>
            </a:extLst>
          </p:cNvPr>
          <p:cNvSpPr txBox="1"/>
          <p:nvPr/>
        </p:nvSpPr>
        <p:spPr>
          <a:xfrm>
            <a:off x="133163" y="2753308"/>
            <a:ext cx="5903653" cy="3768147"/>
          </a:xfrm>
          <a:prstGeom prst="rect">
            <a:avLst/>
          </a:prstGeom>
          <a:noFill/>
        </p:spPr>
        <p:txBody>
          <a:bodyPr wrap="square">
            <a:spAutoFit/>
          </a:bodyPr>
          <a:lstStyle/>
          <a:p>
            <a:pPr algn="just">
              <a:lnSpc>
                <a:spcPts val="1575"/>
              </a:lnSpc>
              <a:spcBef>
                <a:spcPts val="300"/>
              </a:spcBef>
              <a:spcAft>
                <a:spcPts val="1000"/>
              </a:spcAft>
              <a:buSzPts val="1000"/>
              <a:tabLst>
                <a:tab pos="457200" algn="l"/>
              </a:tabLs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Physical Addressing:</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ts val="1575"/>
              </a:lnSpc>
              <a:spcBef>
                <a:spcPts val="300"/>
              </a:spcBef>
              <a:spcAft>
                <a:spcPts val="1000"/>
              </a:spcAft>
              <a:buSzPts val="1000"/>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Data link layer adds a header to the frame that contains a destination address. </a:t>
            </a:r>
          </a:p>
          <a:p>
            <a:pPr marL="285750" indent="-285750" algn="just">
              <a:lnSpc>
                <a:spcPts val="1575"/>
              </a:lnSpc>
              <a:spcBef>
                <a:spcPts val="300"/>
              </a:spcBef>
              <a:spcAft>
                <a:spcPts val="1000"/>
              </a:spcAft>
              <a:buSzPts val="1000"/>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frame is transmitted to the destination address mentioned in the header.</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575"/>
              </a:lnSpc>
              <a:spcBef>
                <a:spcPts val="300"/>
              </a:spcBef>
              <a:spcAft>
                <a:spcPts val="1000"/>
              </a:spcAft>
              <a:buSzPts val="1000"/>
              <a:tabLst>
                <a:tab pos="457200" algn="l"/>
              </a:tabLs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Flow Control:</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ts val="1575"/>
              </a:lnSpc>
              <a:spcBef>
                <a:spcPts val="300"/>
              </a:spcBef>
              <a:spcAft>
                <a:spcPts val="1000"/>
              </a:spcAft>
              <a:buSzPts val="1000"/>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Flow control is the main functionality of the Data-link layer.</a:t>
            </a:r>
          </a:p>
          <a:p>
            <a:pPr marL="285750" indent="-285750" algn="just">
              <a:lnSpc>
                <a:spcPts val="1575"/>
              </a:lnSpc>
              <a:spcBef>
                <a:spcPts val="300"/>
              </a:spcBef>
              <a:spcAft>
                <a:spcPts val="1000"/>
              </a:spcAft>
              <a:buSzPts val="1000"/>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is the technique through which the constant data rate is maintained on both the sides so that no data get corrupted.</a:t>
            </a:r>
          </a:p>
          <a:p>
            <a:pPr marL="285750" indent="-285750" algn="just">
              <a:lnSpc>
                <a:spcPts val="1575"/>
              </a:lnSpc>
              <a:spcBef>
                <a:spcPts val="300"/>
              </a:spcBef>
              <a:spcAft>
                <a:spcPts val="1000"/>
              </a:spcAft>
              <a:buSzPts val="1000"/>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ensures that the transmitting station such as a server with higher processing speed does not exceed the receiving station, with lower processing speed.</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Google Shape;87;p17" descr="Image result for network flow control">
            <a:extLst>
              <a:ext uri="{FF2B5EF4-FFF2-40B4-BE49-F238E27FC236}">
                <a16:creationId xmlns:a16="http://schemas.microsoft.com/office/drawing/2014/main" id="{C70D693F-9000-7179-81D5-4A7B4AC7BFA0}"/>
              </a:ext>
            </a:extLst>
          </p:cNvPr>
          <p:cNvPicPr preferRelativeResize="0"/>
          <p:nvPr/>
        </p:nvPicPr>
        <p:blipFill rotWithShape="1">
          <a:blip r:embed="rId3">
            <a:alphaModFix/>
          </a:blip>
          <a:srcRect/>
          <a:stretch/>
        </p:blipFill>
        <p:spPr>
          <a:xfrm>
            <a:off x="6462943" y="2801026"/>
            <a:ext cx="5593023" cy="3617168"/>
          </a:xfrm>
          <a:prstGeom prst="rect">
            <a:avLst/>
          </a:prstGeom>
          <a:noFill/>
          <a:ln>
            <a:noFill/>
          </a:ln>
        </p:spPr>
      </p:pic>
    </p:spTree>
    <p:extLst>
      <p:ext uri="{BB962C8B-B14F-4D97-AF65-F5344CB8AC3E}">
        <p14:creationId xmlns:p14="http://schemas.microsoft.com/office/powerpoint/2010/main" val="92532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5"/>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40</a:t>
            </a:fld>
            <a:endParaRPr>
              <a:latin typeface="Times New Roman"/>
              <a:ea typeface="Times New Roman"/>
              <a:cs typeface="Times New Roman"/>
              <a:sym typeface="Times New Roman"/>
            </a:endParaRPr>
          </a:p>
        </p:txBody>
      </p:sp>
      <p:sp>
        <p:nvSpPr>
          <p:cNvPr id="316" name="Google Shape;316;p55"/>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Most basic method of error detection is to </a:t>
            </a:r>
            <a:r>
              <a:rPr lang="en-US" sz="2200">
                <a:solidFill>
                  <a:srgbClr val="FF0000"/>
                </a:solidFill>
                <a:latin typeface="Arial"/>
                <a:ea typeface="Arial"/>
                <a:cs typeface="Arial"/>
                <a:sym typeface="Arial"/>
              </a:rPr>
              <a:t>send every data unit twice</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Receiving device would </a:t>
            </a:r>
            <a:r>
              <a:rPr lang="en-US" sz="2200">
                <a:solidFill>
                  <a:srgbClr val="FF0000"/>
                </a:solidFill>
                <a:latin typeface="Arial"/>
                <a:ea typeface="Arial"/>
                <a:cs typeface="Arial"/>
                <a:sym typeface="Arial"/>
              </a:rPr>
              <a:t>compare both versions of data unit </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Any discrepancy would indicate an error and an appropriate correction mechanism could be set in place</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This mechanism would be </a:t>
            </a:r>
            <a:r>
              <a:rPr lang="en-US" sz="2200">
                <a:solidFill>
                  <a:srgbClr val="FF0000"/>
                </a:solidFill>
                <a:latin typeface="Arial"/>
                <a:ea typeface="Arial"/>
                <a:cs typeface="Arial"/>
                <a:sym typeface="Arial"/>
              </a:rPr>
              <a:t>completely accurate </a:t>
            </a:r>
            <a:r>
              <a:rPr lang="en-US" sz="2200">
                <a:solidFill>
                  <a:schemeClr val="dk1"/>
                </a:solidFill>
                <a:latin typeface="Arial"/>
                <a:ea typeface="Arial"/>
                <a:cs typeface="Arial"/>
                <a:sym typeface="Arial"/>
              </a:rPr>
              <a:t>but it would be </a:t>
            </a:r>
            <a:r>
              <a:rPr lang="en-US" sz="2200">
                <a:solidFill>
                  <a:srgbClr val="FF0000"/>
                </a:solidFill>
                <a:latin typeface="Arial"/>
                <a:ea typeface="Arial"/>
                <a:cs typeface="Arial"/>
                <a:sym typeface="Arial"/>
              </a:rPr>
              <a:t>slow.</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This would </a:t>
            </a:r>
            <a:r>
              <a:rPr lang="en-US" sz="2200">
                <a:solidFill>
                  <a:srgbClr val="FF0000"/>
                </a:solidFill>
                <a:latin typeface="Arial"/>
                <a:ea typeface="Arial"/>
                <a:cs typeface="Arial"/>
                <a:sym typeface="Arial"/>
              </a:rPr>
              <a:t>double the transmission time </a:t>
            </a:r>
            <a:r>
              <a:rPr lang="en-US" sz="2200">
                <a:solidFill>
                  <a:schemeClr val="dk1"/>
                </a:solidFill>
                <a:latin typeface="Arial"/>
                <a:ea typeface="Arial"/>
                <a:cs typeface="Arial"/>
                <a:sym typeface="Arial"/>
              </a:rPr>
              <a:t>and </a:t>
            </a:r>
            <a:r>
              <a:rPr lang="en-US" sz="2200">
                <a:solidFill>
                  <a:srgbClr val="FF0000"/>
                </a:solidFill>
                <a:latin typeface="Arial"/>
                <a:ea typeface="Arial"/>
                <a:cs typeface="Arial"/>
                <a:sym typeface="Arial"/>
              </a:rPr>
              <a:t>time it takes to compare bit by bit</a:t>
            </a:r>
            <a:r>
              <a:rPr lang="en-US" sz="2200">
                <a:solidFill>
                  <a:schemeClr val="dk1"/>
                </a:solidFill>
                <a:latin typeface="Arial"/>
                <a:ea typeface="Arial"/>
                <a:cs typeface="Arial"/>
                <a:sym typeface="Arial"/>
              </a:rPr>
              <a:t> also must be added.</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An improvement of this method is to include </a:t>
            </a:r>
            <a:r>
              <a:rPr lang="en-US" sz="2200">
                <a:solidFill>
                  <a:srgbClr val="FF0000"/>
                </a:solidFill>
                <a:latin typeface="Arial"/>
                <a:ea typeface="Arial"/>
                <a:cs typeface="Arial"/>
                <a:sym typeface="Arial"/>
              </a:rPr>
              <a:t>EXTRA INFORMATION FOR PURPOSE OF COMPARISON.</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This technique is called </a:t>
            </a:r>
            <a:r>
              <a:rPr lang="en-US" sz="2200">
                <a:solidFill>
                  <a:srgbClr val="FF0000"/>
                </a:solidFill>
                <a:latin typeface="Arial"/>
                <a:ea typeface="Arial"/>
                <a:cs typeface="Arial"/>
                <a:sym typeface="Arial"/>
              </a:rPr>
              <a:t>Redundancy</a:t>
            </a:r>
            <a:r>
              <a:rPr lang="en-US" sz="2200">
                <a:solidFill>
                  <a:schemeClr val="dk1"/>
                </a:solidFill>
                <a:latin typeface="Arial"/>
                <a:ea typeface="Arial"/>
                <a:cs typeface="Arial"/>
                <a:sym typeface="Arial"/>
              </a:rPr>
              <a:t> as extra bits are redundant to the information and discarded as soon as the accuracy of information is determined</a:t>
            </a:r>
            <a:endParaRPr sz="2200">
              <a:solidFill>
                <a:schemeClr val="accent1"/>
              </a:solidFill>
              <a:latin typeface="Arial"/>
              <a:ea typeface="Arial"/>
              <a:cs typeface="Arial"/>
              <a:sym typeface="Arial"/>
            </a:endParaRPr>
          </a:p>
        </p:txBody>
      </p:sp>
      <p:sp>
        <p:nvSpPr>
          <p:cNvPr id="317" name="Google Shape;317;p55"/>
          <p:cNvSpPr/>
          <p:nvPr/>
        </p:nvSpPr>
        <p:spPr>
          <a:xfrm>
            <a:off x="1143000" y="228600"/>
            <a:ext cx="28194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Redundancy</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41</a:t>
            </a:fld>
            <a:endParaRPr>
              <a:latin typeface="Times New Roman"/>
              <a:ea typeface="Times New Roman"/>
              <a:cs typeface="Times New Roman"/>
              <a:sym typeface="Times New Roman"/>
            </a:endParaRPr>
          </a:p>
        </p:txBody>
      </p:sp>
      <p:sp>
        <p:nvSpPr>
          <p:cNvPr id="323" name="Google Shape;323;p56"/>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rgbClr val="000000"/>
              </a:buClr>
              <a:buSzPts val="4000"/>
              <a:buNone/>
            </a:pPr>
            <a:endParaRPr sz="4000">
              <a:solidFill>
                <a:schemeClr val="accent1"/>
              </a:solidFill>
              <a:latin typeface="Arial"/>
              <a:ea typeface="Arial"/>
              <a:cs typeface="Arial"/>
              <a:sym typeface="Arial"/>
            </a:endParaRPr>
          </a:p>
          <a:p>
            <a:pPr marL="385763" indent="-385763" algn="just">
              <a:lnSpc>
                <a:spcPct val="100000"/>
              </a:lnSpc>
              <a:spcBef>
                <a:spcPts val="0"/>
              </a:spcBef>
              <a:buClr>
                <a:srgbClr val="000000"/>
              </a:buClr>
              <a:buSzPts val="2400"/>
              <a:buNone/>
            </a:pPr>
            <a:endParaRPr>
              <a:solidFill>
                <a:schemeClr val="accent1"/>
              </a:solidFill>
              <a:latin typeface="Arial"/>
              <a:ea typeface="Arial"/>
              <a:cs typeface="Arial"/>
              <a:sym typeface="Arial"/>
            </a:endParaRPr>
          </a:p>
        </p:txBody>
      </p:sp>
      <p:pic>
        <p:nvPicPr>
          <p:cNvPr id="324" name="Google Shape;324;p56"/>
          <p:cNvPicPr preferRelativeResize="0"/>
          <p:nvPr/>
        </p:nvPicPr>
        <p:blipFill rotWithShape="1">
          <a:blip r:embed="rId3">
            <a:alphaModFix/>
          </a:blip>
          <a:srcRect/>
          <a:stretch/>
        </p:blipFill>
        <p:spPr>
          <a:xfrm>
            <a:off x="2209801" y="1220788"/>
            <a:ext cx="7985125" cy="5024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57"/>
          <p:cNvPicPr preferRelativeResize="0"/>
          <p:nvPr/>
        </p:nvPicPr>
        <p:blipFill rotWithShape="1">
          <a:blip r:embed="rId3">
            <a:alphaModFix/>
          </a:blip>
          <a:srcRect/>
          <a:stretch/>
        </p:blipFill>
        <p:spPr>
          <a:xfrm>
            <a:off x="1971525" y="2710847"/>
            <a:ext cx="8218714" cy="1507369"/>
          </a:xfrm>
          <a:prstGeom prst="rect">
            <a:avLst/>
          </a:prstGeom>
          <a:noFill/>
          <a:ln>
            <a:noFill/>
          </a:ln>
        </p:spPr>
      </p:pic>
      <p:sp>
        <p:nvSpPr>
          <p:cNvPr id="330" name="Google Shape;330;p57"/>
          <p:cNvSpPr txBox="1"/>
          <p:nvPr/>
        </p:nvSpPr>
        <p:spPr>
          <a:xfrm>
            <a:off x="1890905" y="765024"/>
            <a:ext cx="8396589" cy="932912"/>
          </a:xfrm>
          <a:prstGeom prst="rect">
            <a:avLst/>
          </a:prstGeom>
          <a:noFill/>
          <a:ln>
            <a:noFill/>
          </a:ln>
        </p:spPr>
        <p:txBody>
          <a:bodyPr spcFirstLastPara="1" wrap="square" lIns="90500" tIns="45250" rIns="90500" bIns="45250" anchor="t" anchorCtr="0">
            <a:noAutofit/>
          </a:bodyPr>
          <a:lstStyle/>
          <a:p>
            <a:pPr algn="ctr">
              <a:lnSpc>
                <a:spcPct val="87000"/>
              </a:lnSpc>
              <a:buClr>
                <a:srgbClr val="000000"/>
              </a:buClr>
              <a:buSzPts val="3143"/>
            </a:pPr>
            <a:r>
              <a:rPr lang="en-US" sz="3143" b="1">
                <a:solidFill>
                  <a:srgbClr val="CC0066"/>
                </a:solidFill>
                <a:latin typeface="Helvetica Neue"/>
                <a:ea typeface="Helvetica Neue"/>
                <a:cs typeface="Helvetica Neue"/>
                <a:sym typeface="Helvetica Neue"/>
              </a:rPr>
              <a:t>Four types of redundancy checks are used</a:t>
            </a:r>
            <a:endParaRPr sz="1400">
              <a:solidFill>
                <a:srgbClr val="000000"/>
              </a:solidFill>
              <a:latin typeface="Arial"/>
              <a:ea typeface="Arial"/>
              <a:cs typeface="Arial"/>
              <a:sym typeface="Arial"/>
            </a:endParaRPr>
          </a:p>
          <a:p>
            <a:pPr algn="ctr">
              <a:lnSpc>
                <a:spcPct val="87000"/>
              </a:lnSpc>
              <a:buClr>
                <a:srgbClr val="000000"/>
              </a:buClr>
              <a:buSzPts val="3143"/>
            </a:pPr>
            <a:r>
              <a:rPr lang="en-US" sz="3143" b="1">
                <a:solidFill>
                  <a:srgbClr val="CC0066"/>
                </a:solidFill>
                <a:latin typeface="Helvetica Neue"/>
                <a:ea typeface="Helvetica Neue"/>
                <a:cs typeface="Helvetica Neue"/>
                <a:sym typeface="Helvetica Neue"/>
              </a:rPr>
              <a:t> in data communications</a:t>
            </a:r>
            <a:endParaRPr sz="14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80"/>
                                        <p:tgtEl>
                                          <p:spTgt spid="3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8"/>
          <p:cNvPicPr preferRelativeResize="0"/>
          <p:nvPr/>
        </p:nvPicPr>
        <p:blipFill rotWithShape="1">
          <a:blip r:embed="rId3">
            <a:alphaModFix/>
          </a:blip>
          <a:srcRect/>
          <a:stretch/>
        </p:blipFill>
        <p:spPr>
          <a:xfrm>
            <a:off x="2971800" y="1828800"/>
            <a:ext cx="6553200" cy="3584122"/>
          </a:xfrm>
          <a:prstGeom prst="rect">
            <a:avLst/>
          </a:prstGeom>
          <a:noFill/>
          <a:ln>
            <a:noFill/>
          </a:ln>
        </p:spPr>
      </p:pic>
      <p:sp>
        <p:nvSpPr>
          <p:cNvPr id="336" name="Google Shape;336;p58"/>
          <p:cNvSpPr/>
          <p:nvPr/>
        </p:nvSpPr>
        <p:spPr>
          <a:xfrm>
            <a:off x="1524000" y="304800"/>
            <a:ext cx="5703834" cy="423568"/>
          </a:xfrm>
          <a:prstGeom prst="rect">
            <a:avLst/>
          </a:prstGeom>
          <a:noFill/>
          <a:ln>
            <a:noFill/>
          </a:ln>
        </p:spPr>
        <p:txBody>
          <a:bodyPr spcFirstLastPara="1" wrap="square" lIns="89550" tIns="44000" rIns="89550" bIns="44000" anchor="t" anchorCtr="0">
            <a:noAutofit/>
          </a:bodyPr>
          <a:lstStyle/>
          <a:p>
            <a:pPr>
              <a:lnSpc>
                <a:spcPct val="87000"/>
              </a:lnSpc>
              <a:buClr>
                <a:srgbClr val="000000"/>
              </a:buClr>
              <a:buSzPts val="2500"/>
            </a:pPr>
            <a:r>
              <a:rPr lang="en-US" sz="2500" b="1">
                <a:solidFill>
                  <a:srgbClr val="C00000"/>
                </a:solidFill>
                <a:latin typeface="Times New Roman"/>
                <a:ea typeface="Times New Roman"/>
                <a:cs typeface="Times New Roman"/>
                <a:sym typeface="Times New Roman"/>
              </a:rPr>
              <a:t>Vertical Redundancy Check - VRC</a:t>
            </a:r>
            <a:endParaRPr sz="2500" b="1">
              <a:solidFill>
                <a:srgbClr val="C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9"/>
          <p:cNvSpPr txBox="1">
            <a:spLocks noGrp="1"/>
          </p:cNvSpPr>
          <p:nvPr>
            <p:ph type="title"/>
          </p:nvPr>
        </p:nvSpPr>
        <p:spPr>
          <a:xfrm>
            <a:off x="1676400" y="304800"/>
            <a:ext cx="2514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b="1">
                <a:solidFill>
                  <a:srgbClr val="C00000"/>
                </a:solidFill>
              </a:rPr>
              <a:t>Performance</a:t>
            </a:r>
            <a:endParaRPr/>
          </a:p>
        </p:txBody>
      </p:sp>
      <p:sp>
        <p:nvSpPr>
          <p:cNvPr id="342" name="Google Shape;342;p59"/>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233363">
              <a:lnSpc>
                <a:spcPct val="95000"/>
              </a:lnSpc>
              <a:spcBef>
                <a:spcPts val="0"/>
              </a:spcBef>
              <a:buSzPts val="2400"/>
              <a:buNone/>
            </a:pPr>
            <a:endParaRPr/>
          </a:p>
          <a:p>
            <a:pPr marL="385763" indent="-385763">
              <a:lnSpc>
                <a:spcPct val="95000"/>
              </a:lnSpc>
              <a:spcBef>
                <a:spcPts val="1200"/>
              </a:spcBef>
              <a:buClr>
                <a:srgbClr val="CC0066"/>
              </a:buClr>
              <a:buSzPts val="2400"/>
              <a:buFont typeface="Noto Sans Symbols"/>
              <a:buChar char="▪"/>
            </a:pPr>
            <a:r>
              <a:rPr lang="en-US"/>
              <a:t>It can detect single bit error</a:t>
            </a:r>
            <a:endParaRPr/>
          </a:p>
          <a:p>
            <a:pPr marL="385763" indent="-385763">
              <a:lnSpc>
                <a:spcPct val="95000"/>
              </a:lnSpc>
              <a:spcBef>
                <a:spcPts val="1200"/>
              </a:spcBef>
              <a:buClr>
                <a:srgbClr val="CC0066"/>
              </a:buClr>
              <a:buSzPts val="2400"/>
              <a:buFont typeface="Noto Sans Symbols"/>
              <a:buChar char="▪"/>
            </a:pPr>
            <a:r>
              <a:rPr lang="en-US"/>
              <a:t>It can detect burst errors only if the total number of errors is odd.</a:t>
            </a:r>
            <a:endParaRPr/>
          </a:p>
          <a:p>
            <a:pPr marL="385763" indent="-233363">
              <a:lnSpc>
                <a:spcPct val="95000"/>
              </a:lnSpc>
              <a:spcBef>
                <a:spcPts val="1200"/>
              </a:spcBef>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0"/>
          <p:cNvSpPr/>
          <p:nvPr/>
        </p:nvSpPr>
        <p:spPr>
          <a:xfrm>
            <a:off x="1447800" y="457200"/>
            <a:ext cx="6318102" cy="423568"/>
          </a:xfrm>
          <a:prstGeom prst="rect">
            <a:avLst/>
          </a:prstGeom>
          <a:noFill/>
          <a:ln>
            <a:noFill/>
          </a:ln>
        </p:spPr>
        <p:txBody>
          <a:bodyPr spcFirstLastPara="1" wrap="square" lIns="89550" tIns="44000" rIns="89550" bIns="44000" anchor="t" anchorCtr="0">
            <a:noAutofit/>
          </a:bodyPr>
          <a:lstStyle/>
          <a:p>
            <a:pPr>
              <a:lnSpc>
                <a:spcPct val="87000"/>
              </a:lnSpc>
              <a:buClr>
                <a:srgbClr val="000000"/>
              </a:buClr>
              <a:buSzPts val="2500"/>
            </a:pPr>
            <a:r>
              <a:rPr lang="en-US" sz="2500" b="1">
                <a:solidFill>
                  <a:srgbClr val="C00000"/>
                </a:solidFill>
                <a:latin typeface="Times New Roman"/>
                <a:ea typeface="Times New Roman"/>
                <a:cs typeface="Times New Roman"/>
                <a:sym typeface="Times New Roman"/>
              </a:rPr>
              <a:t>Longitudinal Redundancy Check - LRC</a:t>
            </a:r>
            <a:endParaRPr sz="2500" b="1">
              <a:solidFill>
                <a:srgbClr val="C00000"/>
              </a:solidFill>
              <a:latin typeface="Times New Roman"/>
              <a:ea typeface="Times New Roman"/>
              <a:cs typeface="Times New Roman"/>
              <a:sym typeface="Times New Roman"/>
            </a:endParaRPr>
          </a:p>
        </p:txBody>
      </p:sp>
      <p:pic>
        <p:nvPicPr>
          <p:cNvPr id="348" name="Google Shape;348;p60"/>
          <p:cNvPicPr preferRelativeResize="0"/>
          <p:nvPr/>
        </p:nvPicPr>
        <p:blipFill rotWithShape="1">
          <a:blip r:embed="rId3">
            <a:alphaModFix/>
          </a:blip>
          <a:srcRect/>
          <a:stretch/>
        </p:blipFill>
        <p:spPr>
          <a:xfrm>
            <a:off x="2057401" y="2133601"/>
            <a:ext cx="8336643" cy="163890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p:nvPr/>
        </p:nvSpPr>
        <p:spPr>
          <a:xfrm>
            <a:off x="1752601" y="762000"/>
            <a:ext cx="4291691" cy="469900"/>
          </a:xfrm>
          <a:prstGeom prst="rect">
            <a:avLst/>
          </a:prstGeom>
          <a:noFill/>
          <a:ln>
            <a:noFill/>
          </a:ln>
        </p:spPr>
        <p:txBody>
          <a:bodyPr spcFirstLastPara="1" wrap="square" lIns="89550" tIns="44000" rIns="89550" bIns="44000" anchor="ctr" anchorCtr="0">
            <a:noAutofit/>
          </a:bodyPr>
          <a:lstStyle/>
          <a:p>
            <a:pPr>
              <a:lnSpc>
                <a:spcPct val="87000"/>
              </a:lnSpc>
              <a:buClr>
                <a:srgbClr val="000000"/>
              </a:buClr>
              <a:buSzPts val="2500"/>
            </a:pPr>
            <a:r>
              <a:rPr lang="en-US" sz="2500" b="1">
                <a:solidFill>
                  <a:srgbClr val="C00000"/>
                </a:solidFill>
                <a:latin typeface="Helvetica Neue"/>
                <a:ea typeface="Helvetica Neue"/>
                <a:cs typeface="Helvetica Neue"/>
                <a:sym typeface="Helvetica Neue"/>
              </a:rPr>
              <a:t>Performance</a:t>
            </a:r>
            <a:endParaRPr sz="1400">
              <a:solidFill>
                <a:srgbClr val="000000"/>
              </a:solidFill>
              <a:latin typeface="Arial"/>
              <a:ea typeface="Arial"/>
              <a:cs typeface="Arial"/>
              <a:sym typeface="Arial"/>
            </a:endParaRPr>
          </a:p>
        </p:txBody>
      </p:sp>
      <p:sp>
        <p:nvSpPr>
          <p:cNvPr id="354" name="Google Shape;354;p61"/>
          <p:cNvSpPr/>
          <p:nvPr/>
        </p:nvSpPr>
        <p:spPr>
          <a:xfrm>
            <a:off x="2057400" y="1752601"/>
            <a:ext cx="8229600" cy="4115405"/>
          </a:xfrm>
          <a:prstGeom prst="rect">
            <a:avLst/>
          </a:prstGeom>
          <a:noFill/>
          <a:ln>
            <a:noFill/>
          </a:ln>
        </p:spPr>
        <p:txBody>
          <a:bodyPr spcFirstLastPara="1" wrap="square" lIns="89550" tIns="44000" rIns="89550" bIns="44000" anchor="t" anchorCtr="0">
            <a:noAutofit/>
          </a:bodyPr>
          <a:lstStyle/>
          <a:p>
            <a:pPr marL="355600" indent="-196850">
              <a:lnSpc>
                <a:spcPct val="87000"/>
              </a:lnSpc>
              <a:buClr>
                <a:schemeClr val="dk1"/>
              </a:buClr>
              <a:buSzPts val="2500"/>
            </a:pPr>
            <a:endParaRPr sz="2500" b="1">
              <a:solidFill>
                <a:schemeClr val="dk1"/>
              </a:solidFill>
              <a:latin typeface="Times New Roman"/>
              <a:ea typeface="Times New Roman"/>
              <a:cs typeface="Times New Roman"/>
              <a:sym typeface="Times New Roman"/>
            </a:endParaRPr>
          </a:p>
          <a:p>
            <a:pPr marL="355600" indent="-355600">
              <a:lnSpc>
                <a:spcPct val="87000"/>
              </a:lnSpc>
              <a:spcBef>
                <a:spcPts val="500"/>
              </a:spcBef>
              <a:buClr>
                <a:srgbClr val="CC0066"/>
              </a:buClr>
              <a:buSzPts val="2500"/>
              <a:buFont typeface="Noto Sans Symbols"/>
              <a:buChar char="▪"/>
            </a:pPr>
            <a:r>
              <a:rPr lang="en-US" sz="2500" b="1">
                <a:solidFill>
                  <a:schemeClr val="dk1"/>
                </a:solidFill>
                <a:latin typeface="Times New Roman"/>
                <a:ea typeface="Times New Roman"/>
                <a:cs typeface="Times New Roman"/>
                <a:sym typeface="Times New Roman"/>
              </a:rPr>
              <a:t>LCR increases the likelihood of detecting burst errors.</a:t>
            </a:r>
            <a:endParaRPr sz="1400">
              <a:solidFill>
                <a:srgbClr val="000000"/>
              </a:solidFill>
              <a:latin typeface="Arial"/>
              <a:ea typeface="Arial"/>
              <a:cs typeface="Arial"/>
              <a:sym typeface="Arial"/>
            </a:endParaRPr>
          </a:p>
          <a:p>
            <a:pPr marL="355600" indent="-196850">
              <a:lnSpc>
                <a:spcPct val="87000"/>
              </a:lnSpc>
              <a:spcBef>
                <a:spcPts val="500"/>
              </a:spcBef>
              <a:buClr>
                <a:srgbClr val="CC0066"/>
              </a:buClr>
              <a:buSzPts val="2500"/>
            </a:pPr>
            <a:endParaRPr sz="2500" b="1">
              <a:solidFill>
                <a:schemeClr val="dk1"/>
              </a:solidFill>
              <a:latin typeface="Times New Roman"/>
              <a:ea typeface="Times New Roman"/>
              <a:cs typeface="Times New Roman"/>
              <a:sym typeface="Times New Roman"/>
            </a:endParaRPr>
          </a:p>
          <a:p>
            <a:pPr marL="355600" indent="-355600">
              <a:lnSpc>
                <a:spcPct val="87000"/>
              </a:lnSpc>
              <a:spcBef>
                <a:spcPts val="500"/>
              </a:spcBef>
              <a:buClr>
                <a:srgbClr val="CC0066"/>
              </a:buClr>
              <a:buSzPts val="2500"/>
              <a:buFont typeface="Noto Sans Symbols"/>
              <a:buChar char="▪"/>
            </a:pPr>
            <a:r>
              <a:rPr lang="en-US" sz="2500" b="1">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sz="1400">
              <a:solidFill>
                <a:srgbClr val="000000"/>
              </a:solidFill>
              <a:latin typeface="Arial"/>
              <a:ea typeface="Arial"/>
              <a:cs typeface="Arial"/>
              <a:sym typeface="Arial"/>
            </a:endParaRPr>
          </a:p>
          <a:p>
            <a:pPr marL="355600" indent="-196850">
              <a:lnSpc>
                <a:spcPct val="87000"/>
              </a:lnSpc>
              <a:spcBef>
                <a:spcPts val="500"/>
              </a:spcBef>
              <a:buClr>
                <a:schemeClr val="dk1"/>
              </a:buClr>
              <a:buSzPts val="2500"/>
            </a:pPr>
            <a:endParaRPr sz="2500" b="1">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62"/>
          <p:cNvPicPr preferRelativeResize="0"/>
          <p:nvPr/>
        </p:nvPicPr>
        <p:blipFill rotWithShape="1">
          <a:blip r:embed="rId3">
            <a:alphaModFix/>
          </a:blip>
          <a:srcRect/>
          <a:stretch/>
        </p:blipFill>
        <p:spPr>
          <a:xfrm>
            <a:off x="3200401" y="1600201"/>
            <a:ext cx="6279037" cy="4072467"/>
          </a:xfrm>
          <a:prstGeom prst="rect">
            <a:avLst/>
          </a:prstGeom>
          <a:noFill/>
          <a:ln>
            <a:noFill/>
          </a:ln>
        </p:spPr>
      </p:pic>
      <p:sp>
        <p:nvSpPr>
          <p:cNvPr id="360" name="Google Shape;360;p62"/>
          <p:cNvSpPr/>
          <p:nvPr/>
        </p:nvSpPr>
        <p:spPr>
          <a:xfrm>
            <a:off x="1524001" y="381000"/>
            <a:ext cx="2224727" cy="423568"/>
          </a:xfrm>
          <a:prstGeom prst="rect">
            <a:avLst/>
          </a:prstGeom>
          <a:noFill/>
          <a:ln>
            <a:noFill/>
          </a:ln>
        </p:spPr>
        <p:txBody>
          <a:bodyPr spcFirstLastPara="1" wrap="square" lIns="89550" tIns="44000" rIns="89550" bIns="44000" anchor="t" anchorCtr="0">
            <a:noAutofit/>
          </a:bodyPr>
          <a:lstStyle/>
          <a:p>
            <a:pPr>
              <a:lnSpc>
                <a:spcPct val="87000"/>
              </a:lnSpc>
              <a:buClr>
                <a:srgbClr val="000000"/>
              </a:buClr>
              <a:buSzPts val="2500"/>
            </a:pPr>
            <a:r>
              <a:rPr lang="en-US" sz="2500" b="1">
                <a:solidFill>
                  <a:srgbClr val="C00000"/>
                </a:solidFill>
                <a:latin typeface="Times New Roman"/>
                <a:ea typeface="Times New Roman"/>
                <a:cs typeface="Times New Roman"/>
                <a:sym typeface="Times New Roman"/>
              </a:rPr>
              <a:t>VRC and LRC</a:t>
            </a:r>
            <a:endParaRPr sz="14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3"/>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The </a:t>
            </a:r>
            <a:r>
              <a:rPr lang="en-US" sz="2200">
                <a:solidFill>
                  <a:srgbClr val="FF0000"/>
                </a:solidFill>
                <a:latin typeface="Arial"/>
                <a:ea typeface="Arial"/>
                <a:cs typeface="Arial"/>
                <a:sym typeface="Arial"/>
              </a:rPr>
              <a:t>most powerful </a:t>
            </a:r>
            <a:r>
              <a:rPr lang="en-US" sz="2200">
                <a:solidFill>
                  <a:schemeClr val="dk1"/>
                </a:solidFill>
                <a:latin typeface="Arial"/>
                <a:ea typeface="Arial"/>
                <a:cs typeface="Arial"/>
                <a:sym typeface="Arial"/>
              </a:rPr>
              <a:t>redundancy checking technique is CRC</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This method uses </a:t>
            </a:r>
            <a:r>
              <a:rPr lang="en-US" sz="2200">
                <a:solidFill>
                  <a:srgbClr val="FF0000"/>
                </a:solidFill>
                <a:latin typeface="Arial"/>
                <a:ea typeface="Arial"/>
                <a:cs typeface="Arial"/>
                <a:sym typeface="Arial"/>
              </a:rPr>
              <a:t>binary division </a:t>
            </a:r>
            <a:r>
              <a:rPr lang="en-US" sz="2200">
                <a:solidFill>
                  <a:schemeClr val="dk1"/>
                </a:solidFill>
                <a:latin typeface="Arial"/>
                <a:ea typeface="Arial"/>
                <a:cs typeface="Arial"/>
                <a:sym typeface="Arial"/>
              </a:rPr>
              <a:t>unlike LRC and VRC which uses </a:t>
            </a:r>
            <a:r>
              <a:rPr lang="en-US" sz="2200">
                <a:solidFill>
                  <a:srgbClr val="FF0000"/>
                </a:solidFill>
                <a:latin typeface="Arial"/>
                <a:ea typeface="Arial"/>
                <a:cs typeface="Arial"/>
                <a:sym typeface="Arial"/>
              </a:rPr>
              <a:t>binary addition</a:t>
            </a:r>
            <a:r>
              <a:rPr lang="en-US" sz="2200">
                <a:solidFill>
                  <a:schemeClr val="dk1"/>
                </a:solidFill>
                <a:latin typeface="Arial"/>
                <a:ea typeface="Arial"/>
                <a:cs typeface="Arial"/>
                <a:sym typeface="Arial"/>
              </a:rPr>
              <a:t>.</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In CRC instead of adding bits together to achieve a desired parity, Sequence of redundant bits called CRC or CRC remainder is appended to the end of data unit so the resultant data unit becomes exactly divisible by second predetermined number which is the divisor.</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At receiver, incoming data unit is divided by the same divisor</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If there is no remainder, data unit is assumed to be intact and accepted.</a:t>
            </a:r>
            <a:endParaRPr/>
          </a:p>
          <a:p>
            <a:pPr marL="385763" indent="-385763" algn="just">
              <a:lnSpc>
                <a:spcPct val="100000"/>
              </a:lnSpc>
              <a:spcBef>
                <a:spcPts val="0"/>
              </a:spcBef>
              <a:buClr>
                <a:schemeClr val="dk1"/>
              </a:buClr>
              <a:buSzPts val="2200"/>
              <a:buFont typeface="Noto Sans Symbols"/>
              <a:buChar char="⮚"/>
            </a:pPr>
            <a:r>
              <a:rPr lang="en-US" sz="2200">
                <a:solidFill>
                  <a:schemeClr val="dk1"/>
                </a:solidFill>
                <a:latin typeface="Arial"/>
                <a:ea typeface="Arial"/>
                <a:cs typeface="Arial"/>
                <a:sym typeface="Arial"/>
              </a:rPr>
              <a:t> If there is a remainder it means data is been damaged in transit and must be rejected.</a:t>
            </a:r>
            <a:endParaRPr/>
          </a:p>
          <a:p>
            <a:pPr marL="385763" indent="-385763" algn="just">
              <a:lnSpc>
                <a:spcPct val="100000"/>
              </a:lnSpc>
              <a:spcBef>
                <a:spcPts val="0"/>
              </a:spcBef>
              <a:buClr>
                <a:srgbClr val="000000"/>
              </a:buClr>
              <a:buSzPts val="2000"/>
              <a:buNone/>
            </a:pPr>
            <a:endParaRPr sz="2000">
              <a:solidFill>
                <a:schemeClr val="dk1"/>
              </a:solidFill>
              <a:latin typeface="Arial"/>
              <a:ea typeface="Arial"/>
              <a:cs typeface="Arial"/>
              <a:sym typeface="Arial"/>
            </a:endParaRPr>
          </a:p>
        </p:txBody>
      </p:sp>
      <p:sp>
        <p:nvSpPr>
          <p:cNvPr id="366" name="Google Shape;366;p63"/>
          <p:cNvSpPr/>
          <p:nvPr/>
        </p:nvSpPr>
        <p:spPr>
          <a:xfrm>
            <a:off x="1143000" y="228600"/>
            <a:ext cx="53340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Cyclic Redundancy Check (CRC)</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64"/>
          <p:cNvPicPr preferRelativeResize="0"/>
          <p:nvPr/>
        </p:nvPicPr>
        <p:blipFill rotWithShape="1">
          <a:blip r:embed="rId3">
            <a:alphaModFix/>
          </a:blip>
          <a:srcRect/>
          <a:stretch/>
        </p:blipFill>
        <p:spPr>
          <a:xfrm>
            <a:off x="1524000" y="1828801"/>
            <a:ext cx="9296400" cy="3781425"/>
          </a:xfrm>
          <a:prstGeom prst="rect">
            <a:avLst/>
          </a:prstGeom>
          <a:noFill/>
          <a:ln>
            <a:noFill/>
          </a:ln>
        </p:spPr>
      </p:pic>
      <p:sp>
        <p:nvSpPr>
          <p:cNvPr id="372" name="Google Shape;372;p64"/>
          <p:cNvSpPr/>
          <p:nvPr/>
        </p:nvSpPr>
        <p:spPr>
          <a:xfrm>
            <a:off x="5413376" y="422275"/>
            <a:ext cx="1071563" cy="533400"/>
          </a:xfrm>
          <a:prstGeom prst="rect">
            <a:avLst/>
          </a:prstGeom>
          <a:noFill/>
          <a:ln>
            <a:noFill/>
          </a:ln>
        </p:spPr>
        <p:txBody>
          <a:bodyPr spcFirstLastPara="1" wrap="square" lIns="90475" tIns="44450" rIns="90475" bIns="44450" anchor="t" anchorCtr="0">
            <a:noAutofit/>
          </a:bodyPr>
          <a:lstStyle/>
          <a:p>
            <a:pPr algn="ctr">
              <a:lnSpc>
                <a:spcPct val="87000"/>
              </a:lnSpc>
              <a:buClr>
                <a:srgbClr val="000000"/>
              </a:buClr>
              <a:buSzPts val="3200"/>
            </a:pPr>
            <a:r>
              <a:rPr lang="en-US" sz="3200" b="1">
                <a:solidFill>
                  <a:srgbClr val="C00000"/>
                </a:solidFill>
                <a:latin typeface="Helvetica Neue"/>
                <a:ea typeface="Helvetica Neue"/>
                <a:cs typeface="Helvetica Neue"/>
                <a:sym typeface="Helvetica Neue"/>
              </a:rPr>
              <a:t>CRC</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AB7F08-518E-6F62-DDD8-0DC9A3A36138}"/>
              </a:ext>
            </a:extLst>
          </p:cNvPr>
          <p:cNvSpPr txBox="1"/>
          <p:nvPr/>
        </p:nvSpPr>
        <p:spPr>
          <a:xfrm>
            <a:off x="656947" y="1307241"/>
            <a:ext cx="10182687" cy="4449103"/>
          </a:xfrm>
          <a:prstGeom prst="rect">
            <a:avLst/>
          </a:prstGeom>
          <a:noFill/>
        </p:spPr>
        <p:txBody>
          <a:bodyPr wrap="square">
            <a:spAutoFit/>
          </a:bodyPr>
          <a:lstStyle/>
          <a:p>
            <a:pPr algn="just">
              <a:lnSpc>
                <a:spcPts val="1575"/>
              </a:lnSpc>
              <a:spcBef>
                <a:spcPts val="300"/>
              </a:spcBef>
              <a:spcAft>
                <a:spcPts val="1000"/>
              </a:spcAft>
              <a:buSzPts val="1000"/>
              <a:tabLst>
                <a:tab pos="457200" algn="l"/>
              </a:tabLs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Error Control:</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Error control is achieved by adding a calculated value CRC (Cyclic Redundancy Check) that is placed to the Data link layer's trailer which is added to the message frame before it is sent to the physical layer.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any error seems to occur, then the receiver sends the acknowledgment for the retransmission of the corrupted frames.</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1575"/>
              </a:lnSpc>
              <a:spcBef>
                <a:spcPts val="300"/>
              </a:spcBef>
              <a:spcAft>
                <a:spcPts val="1000"/>
              </a:spcAft>
              <a:buSzPts val="1000"/>
              <a:tabLst>
                <a:tab pos="457200" algn="l"/>
              </a:tabLs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Access Control:</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2"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When two or more devices are connected to the same communication channel, then the data link layer protocols are used to determine which device has control over the link at a given time.</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3DE1D51-DFFD-D0AC-537F-261B4F5452B2}"/>
              </a:ext>
            </a:extLst>
          </p:cNvPr>
          <p:cNvSpPr txBox="1"/>
          <p:nvPr/>
        </p:nvSpPr>
        <p:spPr>
          <a:xfrm>
            <a:off x="3551053" y="518101"/>
            <a:ext cx="5619579" cy="329834"/>
          </a:xfrm>
          <a:prstGeom prst="rect">
            <a:avLst/>
          </a:prstGeom>
          <a:noFill/>
        </p:spPr>
        <p:txBody>
          <a:bodyPr wrap="square">
            <a:spAutoFit/>
          </a:bodyPr>
          <a:lstStyle/>
          <a:p>
            <a:pPr algn="just">
              <a:lnSpc>
                <a:spcPts val="1560"/>
              </a:lnSpc>
              <a:spcBef>
                <a:spcPts val="1000"/>
              </a:spcBef>
            </a:pPr>
            <a:r>
              <a:rPr lang="en-US" sz="2800" b="1" dirty="0">
                <a:solidFill>
                  <a:srgbClr val="C00000"/>
                </a:solidFill>
                <a:latin typeface="Times New Roman" panose="02020603050405020304" pitchFamily="18" charset="0"/>
                <a:ea typeface="Times New Roman" panose="02020603050405020304" pitchFamily="18" charset="0"/>
              </a:rPr>
              <a:t>Functions of the Data-link layer</a:t>
            </a:r>
            <a:endParaRPr lang="en-IN" sz="2800" b="1" dirty="0">
              <a:solidFill>
                <a:srgbClr val="C00000"/>
              </a:solidFill>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2161290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5"/>
          <p:cNvSpPr txBox="1">
            <a:spLocks noGrp="1"/>
          </p:cNvSpPr>
          <p:nvPr>
            <p:ph type="title"/>
          </p:nvPr>
        </p:nvSpPr>
        <p:spPr>
          <a:xfrm>
            <a:off x="1752600" y="343581"/>
            <a:ext cx="2514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CRC Algorithm</a:t>
            </a:r>
            <a:endParaRPr/>
          </a:p>
        </p:txBody>
      </p:sp>
      <p:sp>
        <p:nvSpPr>
          <p:cNvPr id="378" name="Google Shape;378;p65"/>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First a string of 0’s appended to data unit. The number n is less than the number of bits in the divisor which is n+1</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Secondly new elongated data is divided by the divisor using a process of modulo 2 binary division</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Remainder resulting from division is CRC</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CRC of n bits derived which is the remainder is appended to the data unit by replacing the appended 0’s</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This data unit arrives at the receiver followed by CRC</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Now the receiver divides the data unit by the same divisor to find the remainder</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If remainder is 0 it means data is error free and is accepted</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If remainder is non zero, data got error and is rejected.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a:spLocks noGrp="1"/>
          </p:cNvSpPr>
          <p:nvPr>
            <p:ph type="title"/>
          </p:nvPr>
        </p:nvSpPr>
        <p:spPr>
          <a:xfrm>
            <a:off x="1600200" y="241981"/>
            <a:ext cx="24384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CRC Generator</a:t>
            </a:r>
            <a:endParaRPr/>
          </a:p>
        </p:txBody>
      </p:sp>
      <p:sp>
        <p:nvSpPr>
          <p:cNvPr id="384" name="Google Shape;384;p66"/>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CRC generator i.e. divisor is often represented as a string of 1s and 0s but as algebraic polynomial</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Polynomial is represented as x</a:t>
            </a:r>
            <a:r>
              <a:rPr lang="en-US" baseline="30000">
                <a:solidFill>
                  <a:schemeClr val="dk1"/>
                </a:solidFill>
                <a:latin typeface="Arial"/>
                <a:ea typeface="Arial"/>
                <a:cs typeface="Arial"/>
                <a:sym typeface="Arial"/>
              </a:rPr>
              <a:t>7</a:t>
            </a:r>
            <a:r>
              <a:rPr lang="en-US">
                <a:solidFill>
                  <a:schemeClr val="dk1"/>
                </a:solidFill>
                <a:latin typeface="Arial"/>
                <a:ea typeface="Arial"/>
                <a:cs typeface="Arial"/>
                <a:sym typeface="Arial"/>
              </a:rPr>
              <a:t>+ x</a:t>
            </a:r>
            <a:r>
              <a:rPr lang="en-US" baseline="30000">
                <a:solidFill>
                  <a:schemeClr val="dk1"/>
                </a:solidFill>
                <a:latin typeface="Arial"/>
                <a:ea typeface="Arial"/>
                <a:cs typeface="Arial"/>
                <a:sym typeface="Arial"/>
              </a:rPr>
              <a:t>6</a:t>
            </a:r>
            <a:r>
              <a:rPr lang="en-US">
                <a:solidFill>
                  <a:schemeClr val="dk1"/>
                </a:solidFill>
                <a:latin typeface="Arial"/>
                <a:ea typeface="Arial"/>
                <a:cs typeface="Arial"/>
                <a:sym typeface="Arial"/>
              </a:rPr>
              <a:t>+ x</a:t>
            </a:r>
            <a:r>
              <a:rPr lang="en-US" baseline="30000">
                <a:solidFill>
                  <a:schemeClr val="dk1"/>
                </a:solidFill>
                <a:latin typeface="Arial"/>
                <a:ea typeface="Arial"/>
                <a:cs typeface="Arial"/>
                <a:sym typeface="Arial"/>
              </a:rPr>
              <a:t>4 </a:t>
            </a:r>
            <a:r>
              <a:rPr lang="en-US">
                <a:solidFill>
                  <a:schemeClr val="dk1"/>
                </a:solidFill>
                <a:latin typeface="Arial"/>
                <a:ea typeface="Arial"/>
                <a:cs typeface="Arial"/>
                <a:sym typeface="Arial"/>
              </a:rPr>
              <a:t>+x</a:t>
            </a:r>
            <a:r>
              <a:rPr lang="en-US" baseline="30000">
                <a:solidFill>
                  <a:schemeClr val="dk1"/>
                </a:solidFill>
                <a:latin typeface="Arial"/>
                <a:ea typeface="Arial"/>
                <a:cs typeface="Arial"/>
                <a:sym typeface="Arial"/>
              </a:rPr>
              <a:t>3 </a:t>
            </a:r>
            <a:r>
              <a:rPr lang="en-US">
                <a:solidFill>
                  <a:schemeClr val="dk1"/>
                </a:solidFill>
                <a:latin typeface="Arial"/>
                <a:ea typeface="Arial"/>
                <a:cs typeface="Arial"/>
                <a:sym typeface="Arial"/>
              </a:rPr>
              <a:t>+x +1</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Relationship of polynomial to corresponding binary representation is  11011011</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Standard CRC polynomials are CRC-12, CRC-16, CRC-ITU-T and CRC-32</a:t>
            </a:r>
            <a:endParaRPr baseline="30000">
              <a:solidFill>
                <a:schemeClr val="dk1"/>
              </a:solidFill>
              <a:latin typeface="Arial"/>
              <a:ea typeface="Arial"/>
              <a:cs typeface="Arial"/>
              <a:sym typeface="Arial"/>
            </a:endParaRPr>
          </a:p>
        </p:txBody>
      </p:sp>
      <p:pic>
        <p:nvPicPr>
          <p:cNvPr id="385" name="Google Shape;385;p66"/>
          <p:cNvPicPr preferRelativeResize="0"/>
          <p:nvPr/>
        </p:nvPicPr>
        <p:blipFill rotWithShape="1">
          <a:blip r:embed="rId3">
            <a:alphaModFix/>
          </a:blip>
          <a:srcRect/>
          <a:stretch/>
        </p:blipFill>
        <p:spPr>
          <a:xfrm>
            <a:off x="1828800" y="3810000"/>
            <a:ext cx="8578850" cy="2425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67"/>
          <p:cNvPicPr preferRelativeResize="0"/>
          <p:nvPr/>
        </p:nvPicPr>
        <p:blipFill rotWithShape="1">
          <a:blip r:embed="rId3">
            <a:alphaModFix/>
          </a:blip>
          <a:srcRect l="2539" t="4226" r="3473"/>
          <a:stretch/>
        </p:blipFill>
        <p:spPr>
          <a:xfrm>
            <a:off x="1727994" y="914400"/>
            <a:ext cx="8458200" cy="5181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68"/>
          <p:cNvPicPr preferRelativeResize="0"/>
          <p:nvPr/>
        </p:nvPicPr>
        <p:blipFill rotWithShape="1">
          <a:blip r:embed="rId3">
            <a:alphaModFix/>
          </a:blip>
          <a:srcRect/>
          <a:stretch/>
        </p:blipFill>
        <p:spPr>
          <a:xfrm>
            <a:off x="1600200" y="990601"/>
            <a:ext cx="8991600" cy="54816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69"/>
          <p:cNvPicPr preferRelativeResize="0"/>
          <p:nvPr/>
        </p:nvPicPr>
        <p:blipFill rotWithShape="1">
          <a:blip r:embed="rId3">
            <a:alphaModFix/>
          </a:blip>
          <a:srcRect/>
          <a:stretch/>
        </p:blipFill>
        <p:spPr>
          <a:xfrm>
            <a:off x="2997200" y="2209801"/>
            <a:ext cx="6400800" cy="1228725"/>
          </a:xfrm>
          <a:prstGeom prst="rect">
            <a:avLst/>
          </a:prstGeom>
          <a:noFill/>
          <a:ln>
            <a:noFill/>
          </a:ln>
        </p:spPr>
      </p:pic>
      <p:sp>
        <p:nvSpPr>
          <p:cNvPr id="401" name="Google Shape;401;p69"/>
          <p:cNvSpPr/>
          <p:nvPr/>
        </p:nvSpPr>
        <p:spPr>
          <a:xfrm>
            <a:off x="2057400" y="990601"/>
            <a:ext cx="1893148" cy="424475"/>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2500"/>
            </a:pPr>
            <a:r>
              <a:rPr lang="en-US" sz="2500" b="1">
                <a:solidFill>
                  <a:srgbClr val="C00000"/>
                </a:solidFill>
                <a:latin typeface="Helvetica Neue"/>
                <a:ea typeface="Helvetica Neue"/>
                <a:cs typeface="Helvetica Neue"/>
                <a:sym typeface="Helvetica Neue"/>
              </a:rPr>
              <a:t>Polynomial</a:t>
            </a:r>
            <a:endParaRPr sz="14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70"/>
          <p:cNvPicPr preferRelativeResize="0"/>
          <p:nvPr/>
        </p:nvPicPr>
        <p:blipFill rotWithShape="1">
          <a:blip r:embed="rId3">
            <a:alphaModFix/>
          </a:blip>
          <a:srcRect/>
          <a:stretch/>
        </p:blipFill>
        <p:spPr>
          <a:xfrm>
            <a:off x="3962400" y="1676400"/>
            <a:ext cx="3854450" cy="3805238"/>
          </a:xfrm>
          <a:prstGeom prst="rect">
            <a:avLst/>
          </a:prstGeom>
          <a:noFill/>
          <a:ln>
            <a:noFill/>
          </a:ln>
        </p:spPr>
      </p:pic>
      <p:sp>
        <p:nvSpPr>
          <p:cNvPr id="407" name="Google Shape;407;p70"/>
          <p:cNvSpPr/>
          <p:nvPr/>
        </p:nvSpPr>
        <p:spPr>
          <a:xfrm>
            <a:off x="1600200" y="419102"/>
            <a:ext cx="3728586" cy="424475"/>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2500"/>
            </a:pPr>
            <a:r>
              <a:rPr lang="en-US" sz="2500" b="1">
                <a:solidFill>
                  <a:srgbClr val="C00000"/>
                </a:solidFill>
                <a:latin typeface="Helvetica Neue"/>
                <a:ea typeface="Helvetica Neue"/>
                <a:cs typeface="Helvetica Neue"/>
                <a:sym typeface="Helvetica Neue"/>
              </a:rPr>
              <a:t>Polynomial and Divisor</a:t>
            </a:r>
            <a:endParaRPr sz="140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1"/>
          <p:cNvSpPr txBox="1">
            <a:spLocks noGrp="1"/>
          </p:cNvSpPr>
          <p:nvPr>
            <p:ph type="title"/>
          </p:nvPr>
        </p:nvSpPr>
        <p:spPr>
          <a:xfrm>
            <a:off x="1457325" y="173038"/>
            <a:ext cx="25908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CRC Example</a:t>
            </a:r>
            <a:endParaRPr/>
          </a:p>
        </p:txBody>
      </p:sp>
      <p:sp>
        <p:nvSpPr>
          <p:cNvPr id="413" name="Google Shape;413;p71"/>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Example: </a:t>
            </a:r>
            <a:r>
              <a:rPr lang="en-US" b="0">
                <a:latin typeface="Arial"/>
                <a:ea typeface="Arial"/>
                <a:cs typeface="Arial"/>
                <a:sym typeface="Arial"/>
              </a:rPr>
              <a:t>Suppose sender want to transmit the information string: 1111101. The receiver and sender decide to use the (arbitrary) polynomial pattern, 1101 which is the divisor</a:t>
            </a:r>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p:txBody>
      </p:sp>
      <p:pic>
        <p:nvPicPr>
          <p:cNvPr id="414" name="Google Shape;414;p71" descr="35"/>
          <p:cNvPicPr preferRelativeResize="0"/>
          <p:nvPr/>
        </p:nvPicPr>
        <p:blipFill rotWithShape="1">
          <a:blip r:embed="rId3">
            <a:alphaModFix/>
          </a:blip>
          <a:srcRect/>
          <a:stretch/>
        </p:blipFill>
        <p:spPr>
          <a:xfrm>
            <a:off x="3048001" y="2503488"/>
            <a:ext cx="3605213" cy="435451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2"/>
          <p:cNvSpPr txBox="1">
            <a:spLocks noGrp="1"/>
          </p:cNvSpPr>
          <p:nvPr>
            <p:ph type="title"/>
          </p:nvPr>
        </p:nvSpPr>
        <p:spPr>
          <a:xfrm>
            <a:off x="1475468" y="228600"/>
            <a:ext cx="10668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CRC</a:t>
            </a:r>
            <a:endParaRPr/>
          </a:p>
        </p:txBody>
      </p:sp>
      <p:sp>
        <p:nvSpPr>
          <p:cNvPr id="420" name="Google Shape;420;p72"/>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Remainder is 0111 through modulo 2 division which is added to the data unit by replacing  the appended 0’s to get 1111101000+ 0111= 1111101111</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Receiver divides the appended data unit by the divisor to see if remainder is zero. If zero it is error free</a:t>
            </a:r>
            <a:endParaRPr b="0">
              <a:latin typeface="Arial"/>
              <a:ea typeface="Arial"/>
              <a:cs typeface="Arial"/>
              <a:sym typeface="Arial"/>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p:txBody>
      </p:sp>
      <p:pic>
        <p:nvPicPr>
          <p:cNvPr id="421" name="Google Shape;421;p72" descr="36"/>
          <p:cNvPicPr preferRelativeResize="0"/>
          <p:nvPr/>
        </p:nvPicPr>
        <p:blipFill rotWithShape="1">
          <a:blip r:embed="rId3">
            <a:alphaModFix/>
          </a:blip>
          <a:srcRect/>
          <a:stretch/>
        </p:blipFill>
        <p:spPr>
          <a:xfrm>
            <a:off x="4168776" y="3352801"/>
            <a:ext cx="3603625" cy="313531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73"/>
          <p:cNvPicPr preferRelativeResize="0"/>
          <p:nvPr/>
        </p:nvPicPr>
        <p:blipFill rotWithShape="1">
          <a:blip r:embed="rId3">
            <a:alphaModFix/>
          </a:blip>
          <a:srcRect l="3447" r="6896"/>
          <a:stretch/>
        </p:blipFill>
        <p:spPr>
          <a:xfrm>
            <a:off x="2057400" y="914400"/>
            <a:ext cx="7467600" cy="56007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4"/>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59</a:t>
            </a:fld>
            <a:endParaRPr>
              <a:latin typeface="Times New Roman"/>
              <a:ea typeface="Times New Roman"/>
              <a:cs typeface="Times New Roman"/>
              <a:sym typeface="Times New Roman"/>
            </a:endParaRPr>
          </a:p>
        </p:txBody>
      </p:sp>
      <p:pic>
        <p:nvPicPr>
          <p:cNvPr id="432" name="Google Shape;432;p74"/>
          <p:cNvPicPr preferRelativeResize="0"/>
          <p:nvPr/>
        </p:nvPicPr>
        <p:blipFill rotWithShape="1">
          <a:blip r:embed="rId3">
            <a:alphaModFix/>
          </a:blip>
          <a:srcRect l="2499" r="2499" b="4868"/>
          <a:stretch/>
        </p:blipFill>
        <p:spPr>
          <a:xfrm>
            <a:off x="1905000" y="609601"/>
            <a:ext cx="8153400" cy="56501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18433-8D8B-E594-EE97-F3C0C1ED7698}"/>
              </a:ext>
            </a:extLst>
          </p:cNvPr>
          <p:cNvSpPr txBox="1"/>
          <p:nvPr/>
        </p:nvSpPr>
        <p:spPr>
          <a:xfrm>
            <a:off x="5115339" y="15544"/>
            <a:ext cx="1775791" cy="490199"/>
          </a:xfrm>
          <a:prstGeom prst="rect">
            <a:avLst/>
          </a:prstGeom>
          <a:noFill/>
        </p:spPr>
        <p:txBody>
          <a:bodyPr wrap="square">
            <a:spAutoFit/>
          </a:bodyPr>
          <a:lstStyle/>
          <a:p>
            <a:pPr algn="just" fontAlgn="base">
              <a:lnSpc>
                <a:spcPct val="115000"/>
              </a:lnSpc>
              <a:spcAft>
                <a:spcPts val="940"/>
              </a:spcAft>
            </a:pPr>
            <a:r>
              <a:rPr lang="en-US" sz="2400" b="1"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Framing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D8796F2-65E2-0A26-2ED5-C3D05B1CA028}"/>
              </a:ext>
            </a:extLst>
          </p:cNvPr>
          <p:cNvSpPr txBox="1"/>
          <p:nvPr/>
        </p:nvSpPr>
        <p:spPr>
          <a:xfrm>
            <a:off x="440778" y="2072898"/>
            <a:ext cx="6421660" cy="4298613"/>
          </a:xfrm>
          <a:prstGeom prst="rect">
            <a:avLst/>
          </a:prstGeom>
          <a:noFill/>
        </p:spPr>
        <p:txBody>
          <a:bodyPr wrap="square">
            <a:spAutoFit/>
          </a:bodyPr>
          <a:lstStyle/>
          <a:p>
            <a:pPr marL="285750" indent="-285750" algn="just" fontAlgn="base">
              <a:spcAft>
                <a:spcPts val="75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Framing is a function of the data link layer.</a:t>
            </a:r>
          </a:p>
          <a:p>
            <a:pPr marL="285750" indent="-285750" algn="just" fontAlgn="base">
              <a:spcAft>
                <a:spcPts val="75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It provides a way for a sender to transmit a set of bits that are meaningful to the receiver.</a:t>
            </a:r>
          </a:p>
          <a:p>
            <a:pPr marL="285750" indent="-285750" algn="just" fontAlgn="base">
              <a:spcAft>
                <a:spcPts val="75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Frames have headers that contain information such as error-checking codes.</a:t>
            </a:r>
          </a:p>
          <a:p>
            <a:pPr marL="285750" indent="-285750" algn="just" fontAlgn="base">
              <a:spcAft>
                <a:spcPts val="75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At data link layer, it extracts message from sender and provide it to receiver by providing sender’s and receiver’s address. </a:t>
            </a:r>
          </a:p>
          <a:p>
            <a:pPr marL="285750" indent="-285750" algn="just" fontAlgn="base">
              <a:spcAft>
                <a:spcPts val="75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The advantage of using frames is that data is broken up into recoverable chunks that can easily be checked for corruption.</a:t>
            </a:r>
            <a:endParaRPr lang="en-IN" sz="2000" dirty="0">
              <a:effectLst/>
              <a:latin typeface="Times New Roman" panose="02020603050405020304" pitchFamily="18" charset="0"/>
              <a:ea typeface="Times New Roman" panose="02020603050405020304" pitchFamily="18" charset="0"/>
            </a:endParaRPr>
          </a:p>
          <a:p>
            <a:pPr marL="285750" indent="-285750" algn="just" fontAlgn="base">
              <a:spcAft>
                <a:spcPts val="750"/>
              </a:spcAft>
              <a:buFont typeface="Wingdings" panose="05000000000000000000" pitchFamily="2" charset="2"/>
              <a:buChar char="Ø"/>
            </a:pPr>
            <a:endParaRPr lang="en-IN" sz="20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60761CE-2986-6957-6500-8FA26DF744E9}"/>
              </a:ext>
            </a:extLst>
          </p:cNvPr>
          <p:cNvPicPr>
            <a:picLocks noChangeAspect="1"/>
          </p:cNvPicPr>
          <p:nvPr/>
        </p:nvPicPr>
        <p:blipFill>
          <a:blip r:embed="rId2"/>
          <a:stretch>
            <a:fillRect/>
          </a:stretch>
        </p:blipFill>
        <p:spPr>
          <a:xfrm>
            <a:off x="7072051" y="2055848"/>
            <a:ext cx="4789819" cy="3708848"/>
          </a:xfrm>
          <a:prstGeom prst="rect">
            <a:avLst/>
          </a:prstGeom>
        </p:spPr>
      </p:pic>
      <p:sp>
        <p:nvSpPr>
          <p:cNvPr id="8" name="TextBox 7">
            <a:extLst>
              <a:ext uri="{FF2B5EF4-FFF2-40B4-BE49-F238E27FC236}">
                <a16:creationId xmlns:a16="http://schemas.microsoft.com/office/drawing/2014/main" id="{926FF32A-B64B-962A-C90E-528AA32D29FD}"/>
              </a:ext>
            </a:extLst>
          </p:cNvPr>
          <p:cNvSpPr txBox="1"/>
          <p:nvPr/>
        </p:nvSpPr>
        <p:spPr>
          <a:xfrm>
            <a:off x="396390" y="386473"/>
            <a:ext cx="10442714" cy="1302921"/>
          </a:xfrm>
          <a:prstGeom prst="rect">
            <a:avLst/>
          </a:prstGeom>
          <a:noFill/>
        </p:spPr>
        <p:txBody>
          <a:bodyPr wrap="square">
            <a:spAutoFit/>
          </a:bodyPr>
          <a:lstStyle/>
          <a:p>
            <a:pPr algn="just" fontAlgn="base">
              <a:spcAft>
                <a:spcPts val="750"/>
              </a:spcAft>
            </a:pPr>
            <a:r>
              <a:rPr lang="en-US" sz="2400" dirty="0">
                <a:solidFill>
                  <a:srgbClr val="000000"/>
                </a:solidFill>
                <a:latin typeface="Times New Roman" panose="02020603050405020304" pitchFamily="18" charset="0"/>
                <a:ea typeface="Times New Roman" panose="02020603050405020304" pitchFamily="18" charset="0"/>
              </a:rPr>
              <a:t>What is Framing?</a:t>
            </a:r>
            <a:endParaRPr lang="en-US" sz="2400" dirty="0">
              <a:solidFill>
                <a:srgbClr val="000000"/>
              </a:solidFill>
              <a:effectLst/>
              <a:latin typeface="Times New Roman" panose="02020603050405020304" pitchFamily="18" charset="0"/>
              <a:ea typeface="Times New Roman" panose="02020603050405020304" pitchFamily="18" charset="0"/>
            </a:endParaRPr>
          </a:p>
          <a:p>
            <a:pPr algn="just" fontAlgn="base">
              <a:spcAft>
                <a:spcPts val="750"/>
              </a:spcAft>
            </a:pPr>
            <a:r>
              <a:rPr lang="en-US" sz="2400" b="1" dirty="0">
                <a:solidFill>
                  <a:schemeClr val="accent1">
                    <a:lumMod val="75000"/>
                  </a:schemeClr>
                </a:solidFill>
                <a:effectLst/>
                <a:latin typeface="Times New Roman" panose="02020603050405020304" pitchFamily="18" charset="0"/>
                <a:ea typeface="Times New Roman" panose="02020603050405020304" pitchFamily="18" charset="0"/>
              </a:rPr>
              <a:t>Framing is a point-to-point connection between two computers or devices consists of a wire in which data is transmitted as a stream of bits. </a:t>
            </a:r>
          </a:p>
        </p:txBody>
      </p:sp>
    </p:spTree>
    <p:extLst>
      <p:ext uri="{BB962C8B-B14F-4D97-AF65-F5344CB8AC3E}">
        <p14:creationId xmlns:p14="http://schemas.microsoft.com/office/powerpoint/2010/main" val="1385281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5"/>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60</a:t>
            </a:fld>
            <a:endParaRPr>
              <a:latin typeface="Times New Roman"/>
              <a:ea typeface="Times New Roman"/>
              <a:cs typeface="Times New Roman"/>
              <a:sym typeface="Times New Roman"/>
            </a:endParaRPr>
          </a:p>
        </p:txBody>
      </p:sp>
      <p:sp>
        <p:nvSpPr>
          <p:cNvPr id="438" name="Google Shape;438;p75"/>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Error detection used by higher layer protocols is Checksum</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Checksum also is based on the concept of redundancy</a:t>
            </a:r>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a:p>
            <a:pPr marL="385763" indent="-385763" algn="just">
              <a:lnSpc>
                <a:spcPct val="100000"/>
              </a:lnSpc>
              <a:spcBef>
                <a:spcPts val="0"/>
              </a:spcBef>
              <a:buClr>
                <a:srgbClr val="FF0000"/>
              </a:buClr>
              <a:buSzPts val="2400"/>
              <a:buNone/>
            </a:pPr>
            <a:r>
              <a:rPr lang="en-US" u="sng">
                <a:solidFill>
                  <a:srgbClr val="FF0000"/>
                </a:solidFill>
                <a:latin typeface="Arial"/>
                <a:ea typeface="Arial"/>
                <a:cs typeface="Arial"/>
                <a:sym typeface="Arial"/>
              </a:rPr>
              <a:t>Check sum Generator </a:t>
            </a:r>
            <a:r>
              <a:rPr lang="en-US">
                <a:solidFill>
                  <a:schemeClr val="dk1"/>
                </a:solidFill>
                <a:latin typeface="Arial"/>
                <a:ea typeface="Arial"/>
                <a:cs typeface="Arial"/>
                <a:sym typeface="Arial"/>
              </a:rPr>
              <a:t>:</a:t>
            </a:r>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In sender, checksum generator subdivides the data unit into equal segments of n bits usually 16</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These segments are added together using one’s complement arithmetic so that total is also n bits long</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The total is then complemented and appended to the end of the original data unit as redundancy bits called checksum bits</a:t>
            </a:r>
            <a:endParaRPr/>
          </a:p>
        </p:txBody>
      </p:sp>
      <p:sp>
        <p:nvSpPr>
          <p:cNvPr id="439" name="Google Shape;439;p75"/>
          <p:cNvSpPr/>
          <p:nvPr/>
        </p:nvSpPr>
        <p:spPr>
          <a:xfrm>
            <a:off x="1143000" y="228600"/>
            <a:ext cx="31242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Checksum</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76"/>
          <p:cNvPicPr preferRelativeResize="0"/>
          <p:nvPr/>
        </p:nvPicPr>
        <p:blipFill rotWithShape="1">
          <a:blip r:embed="rId3">
            <a:alphaModFix/>
          </a:blip>
          <a:srcRect/>
          <a:stretch/>
        </p:blipFill>
        <p:spPr>
          <a:xfrm>
            <a:off x="1676400" y="1219200"/>
            <a:ext cx="8585200" cy="4897438"/>
          </a:xfrm>
          <a:prstGeom prst="rect">
            <a:avLst/>
          </a:prstGeom>
          <a:noFill/>
          <a:ln>
            <a:noFill/>
          </a:ln>
        </p:spPr>
      </p:pic>
      <p:sp>
        <p:nvSpPr>
          <p:cNvPr id="445" name="Google Shape;445;p76"/>
          <p:cNvSpPr/>
          <p:nvPr/>
        </p:nvSpPr>
        <p:spPr>
          <a:xfrm>
            <a:off x="1600200" y="136368"/>
            <a:ext cx="1801776" cy="424475"/>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2500"/>
            </a:pPr>
            <a:r>
              <a:rPr lang="en-US" sz="2500" b="1">
                <a:solidFill>
                  <a:srgbClr val="C00000"/>
                </a:solidFill>
                <a:latin typeface="Helvetica Neue"/>
                <a:ea typeface="Helvetica Neue"/>
                <a:cs typeface="Helvetica Neue"/>
                <a:sym typeface="Helvetica Neue"/>
              </a:rPr>
              <a:t>Checksum</a:t>
            </a:r>
            <a:endParaRPr sz="1400">
              <a:solidFill>
                <a:srgbClr val="000000"/>
              </a:solidFill>
              <a:latin typeface="Arial"/>
              <a:ea typeface="Arial"/>
              <a:cs typeface="Arial"/>
              <a:sym typeface="Arial"/>
            </a:endParaRPr>
          </a:p>
        </p:txBody>
      </p:sp>
      <p:sp>
        <p:nvSpPr>
          <p:cNvPr id="446" name="Google Shape;446;p76"/>
          <p:cNvSpPr txBox="1">
            <a:spLocks noGrp="1"/>
          </p:cNvSpPr>
          <p:nvPr>
            <p:ph type="sldNum" idx="4294967295"/>
          </p:nvPr>
        </p:nvSpPr>
        <p:spPr>
          <a:xfrm>
            <a:off x="7747000" y="6553200"/>
            <a:ext cx="1651000" cy="304800"/>
          </a:xfrm>
          <a:prstGeom prst="rect">
            <a:avLst/>
          </a:prstGeom>
          <a:noFill/>
          <a:ln>
            <a:noFill/>
          </a:ln>
        </p:spPr>
        <p:txBody>
          <a:bodyPr spcFirstLastPara="1" vert="horz" wrap="square" lIns="91425" tIns="45700" rIns="91425" bIns="45700" rtlCol="0" anchor="t" anchorCtr="0">
            <a:noAutofit/>
          </a:bodyPr>
          <a:lstStyle/>
          <a:p>
            <a:pPr>
              <a:buSzPts val="1200"/>
            </a:pPr>
            <a:fld id="{00000000-1234-1234-1234-123412341234}" type="slidenum">
              <a:rPr lang="en-US">
                <a:latin typeface="Times New Roman"/>
                <a:ea typeface="Times New Roman"/>
                <a:cs typeface="Times New Roman"/>
                <a:sym typeface="Times New Roman"/>
              </a:rPr>
              <a:pPr>
                <a:buSzPts val="1200"/>
              </a:pPr>
              <a:t>61</a:t>
            </a:fld>
            <a:endParaRPr>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7"/>
          <p:cNvSpPr txBox="1">
            <a:spLocks noGrp="1"/>
          </p:cNvSpPr>
          <p:nvPr>
            <p:ph type="title"/>
          </p:nvPr>
        </p:nvSpPr>
        <p:spPr>
          <a:xfrm>
            <a:off x="1457326" y="228600"/>
            <a:ext cx="2058761"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b="1">
                <a:solidFill>
                  <a:srgbClr val="C00000"/>
                </a:solidFill>
              </a:rPr>
              <a:t>At the sender</a:t>
            </a:r>
            <a:endParaRPr/>
          </a:p>
        </p:txBody>
      </p:sp>
      <p:sp>
        <p:nvSpPr>
          <p:cNvPr id="452" name="Google Shape;452;p77"/>
          <p:cNvSpPr txBox="1">
            <a:spLocks noGrp="1"/>
          </p:cNvSpPr>
          <p:nvPr>
            <p:ph type="body" idx="1"/>
          </p:nvPr>
        </p:nvSpPr>
        <p:spPr>
          <a:xfrm>
            <a:off x="1457325" y="1371600"/>
            <a:ext cx="8999538" cy="2741612"/>
          </a:xfrm>
          <a:prstGeom prst="rect">
            <a:avLst/>
          </a:prstGeom>
          <a:noFill/>
          <a:ln>
            <a:noFill/>
          </a:ln>
        </p:spPr>
        <p:txBody>
          <a:bodyPr spcFirstLastPara="1" vert="horz" wrap="square" lIns="90475" tIns="44425" rIns="90475" bIns="44425" rtlCol="0" anchor="t" anchorCtr="0">
            <a:noAutofit/>
          </a:bodyPr>
          <a:lstStyle/>
          <a:p>
            <a:pPr marL="385763" indent="-385763">
              <a:lnSpc>
                <a:spcPct val="95000"/>
              </a:lnSpc>
              <a:spcBef>
                <a:spcPts val="0"/>
              </a:spcBef>
              <a:buClr>
                <a:srgbClr val="CC0066"/>
              </a:buClr>
              <a:buSzPts val="2400"/>
              <a:buFont typeface="Noto Sans Symbols"/>
              <a:buChar char="▪"/>
            </a:pPr>
            <a:r>
              <a:rPr lang="en-US"/>
              <a:t>The unit is divided into </a:t>
            </a:r>
            <a:r>
              <a:rPr lang="en-US" i="1"/>
              <a:t>k</a:t>
            </a:r>
            <a:r>
              <a:rPr lang="en-US"/>
              <a:t> sections, each of </a:t>
            </a:r>
            <a:r>
              <a:rPr lang="en-US" i="1"/>
              <a:t>n</a:t>
            </a:r>
            <a:r>
              <a:rPr lang="en-US"/>
              <a:t> bits.</a:t>
            </a:r>
            <a:endParaRPr/>
          </a:p>
          <a:p>
            <a:pPr marL="385763" indent="-385763">
              <a:lnSpc>
                <a:spcPct val="95000"/>
              </a:lnSpc>
              <a:spcBef>
                <a:spcPts val="1200"/>
              </a:spcBef>
              <a:buClr>
                <a:srgbClr val="CC0066"/>
              </a:buClr>
              <a:buSzPts val="2400"/>
              <a:buFont typeface="Noto Sans Symbols"/>
              <a:buChar char="▪"/>
            </a:pPr>
            <a:r>
              <a:rPr lang="en-US"/>
              <a:t>All sections are added together using one’s complement to get the sum.</a:t>
            </a:r>
            <a:endParaRPr/>
          </a:p>
          <a:p>
            <a:pPr marL="385763" indent="-385763">
              <a:lnSpc>
                <a:spcPct val="95000"/>
              </a:lnSpc>
              <a:spcBef>
                <a:spcPts val="1200"/>
              </a:spcBef>
              <a:buClr>
                <a:srgbClr val="CC0066"/>
              </a:buClr>
              <a:buSzPts val="2400"/>
              <a:buFont typeface="Noto Sans Symbols"/>
              <a:buChar char="▪"/>
            </a:pPr>
            <a:r>
              <a:rPr lang="en-US"/>
              <a:t>The sum is complemented and becomes the checksum.</a:t>
            </a:r>
            <a:endParaRPr/>
          </a:p>
          <a:p>
            <a:pPr marL="385763" indent="-385763">
              <a:lnSpc>
                <a:spcPct val="95000"/>
              </a:lnSpc>
              <a:spcBef>
                <a:spcPts val="1200"/>
              </a:spcBef>
              <a:buClr>
                <a:srgbClr val="CC0066"/>
              </a:buClr>
              <a:buSzPts val="2400"/>
              <a:buFont typeface="Noto Sans Symbols"/>
              <a:buChar char="▪"/>
            </a:pPr>
            <a:r>
              <a:rPr lang="en-US"/>
              <a:t>The checksum is sent with the data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8"/>
          <p:cNvSpPr txBox="1">
            <a:spLocks noGrp="1"/>
          </p:cNvSpPr>
          <p:nvPr>
            <p:ph type="body" idx="1"/>
          </p:nvPr>
        </p:nvSpPr>
        <p:spPr>
          <a:xfrm>
            <a:off x="1457325" y="1220788"/>
            <a:ext cx="8999538" cy="3198812"/>
          </a:xfrm>
          <a:prstGeom prst="rect">
            <a:avLst/>
          </a:prstGeom>
          <a:noFill/>
          <a:ln>
            <a:noFill/>
          </a:ln>
        </p:spPr>
        <p:txBody>
          <a:bodyPr spcFirstLastPara="1" vert="horz" wrap="square" lIns="90475" tIns="44425" rIns="90475" bIns="44425" rtlCol="0" anchor="t" anchorCtr="0">
            <a:noAutofit/>
          </a:bodyPr>
          <a:lstStyle/>
          <a:p>
            <a:pPr marL="385763" indent="-385763">
              <a:lnSpc>
                <a:spcPct val="95000"/>
              </a:lnSpc>
              <a:spcBef>
                <a:spcPts val="0"/>
              </a:spcBef>
              <a:buClr>
                <a:srgbClr val="CC0066"/>
              </a:buClr>
              <a:buSzPts val="2400"/>
              <a:buFont typeface="Noto Sans Symbols"/>
              <a:buChar char="▪"/>
            </a:pPr>
            <a:r>
              <a:rPr lang="en-US"/>
              <a:t>The unit is divided into </a:t>
            </a:r>
            <a:r>
              <a:rPr lang="en-US" i="1"/>
              <a:t>k</a:t>
            </a:r>
            <a:r>
              <a:rPr lang="en-US"/>
              <a:t> sections, each of </a:t>
            </a:r>
            <a:r>
              <a:rPr lang="en-US" i="1"/>
              <a:t>n</a:t>
            </a:r>
            <a:r>
              <a:rPr lang="en-US"/>
              <a:t> bits.</a:t>
            </a:r>
            <a:endParaRPr/>
          </a:p>
          <a:p>
            <a:pPr marL="385763" indent="-385763">
              <a:lnSpc>
                <a:spcPct val="95000"/>
              </a:lnSpc>
              <a:spcBef>
                <a:spcPts val="1200"/>
              </a:spcBef>
              <a:buClr>
                <a:srgbClr val="CC0066"/>
              </a:buClr>
              <a:buSzPts val="2400"/>
              <a:buFont typeface="Noto Sans Symbols"/>
              <a:buChar char="▪"/>
            </a:pPr>
            <a:r>
              <a:rPr lang="en-US"/>
              <a:t>All sections are added together using one’s complement to get the sum.</a:t>
            </a:r>
            <a:endParaRPr/>
          </a:p>
          <a:p>
            <a:pPr marL="385763" indent="-385763">
              <a:lnSpc>
                <a:spcPct val="95000"/>
              </a:lnSpc>
              <a:spcBef>
                <a:spcPts val="1200"/>
              </a:spcBef>
              <a:buClr>
                <a:srgbClr val="CC0066"/>
              </a:buClr>
              <a:buSzPts val="2400"/>
              <a:buFont typeface="Noto Sans Symbols"/>
              <a:buChar char="▪"/>
            </a:pPr>
            <a:r>
              <a:rPr lang="en-US"/>
              <a:t>The sum is complemented.</a:t>
            </a:r>
            <a:endParaRPr/>
          </a:p>
          <a:p>
            <a:pPr marL="385763" indent="-385763">
              <a:lnSpc>
                <a:spcPct val="95000"/>
              </a:lnSpc>
              <a:spcBef>
                <a:spcPts val="1200"/>
              </a:spcBef>
              <a:buClr>
                <a:srgbClr val="CC0066"/>
              </a:buClr>
              <a:buSzPts val="2400"/>
              <a:buFont typeface="Noto Sans Symbols"/>
              <a:buChar char="▪"/>
            </a:pPr>
            <a:r>
              <a:rPr lang="en-US"/>
              <a:t>If the result is zero, the data are accepted: otherwise, they are rejected.</a:t>
            </a:r>
            <a:endParaRPr/>
          </a:p>
          <a:p>
            <a:pPr marL="385763" indent="-233363">
              <a:lnSpc>
                <a:spcPct val="95000"/>
              </a:lnSpc>
              <a:spcBef>
                <a:spcPts val="1200"/>
              </a:spcBef>
              <a:buSzPts val="2400"/>
              <a:buNone/>
            </a:pPr>
            <a:endParaRPr/>
          </a:p>
        </p:txBody>
      </p:sp>
      <p:sp>
        <p:nvSpPr>
          <p:cNvPr id="458" name="Google Shape;458;p78"/>
          <p:cNvSpPr txBox="1"/>
          <p:nvPr/>
        </p:nvSpPr>
        <p:spPr>
          <a:xfrm>
            <a:off x="1457326" y="228600"/>
            <a:ext cx="2058761" cy="762000"/>
          </a:xfrm>
          <a:prstGeom prst="rect">
            <a:avLst/>
          </a:prstGeom>
          <a:noFill/>
          <a:ln>
            <a:noFill/>
          </a:ln>
        </p:spPr>
        <p:txBody>
          <a:bodyPr spcFirstLastPara="1" wrap="square" lIns="0" tIns="0" rIns="0" bIns="0" anchor="ctr" anchorCtr="0">
            <a:noAutofit/>
          </a:bodyPr>
          <a:lstStyle/>
          <a:p>
            <a:pPr>
              <a:lnSpc>
                <a:spcPct val="87000"/>
              </a:lnSpc>
              <a:buClr>
                <a:srgbClr val="000000"/>
              </a:buClr>
              <a:buSzPts val="2500"/>
            </a:pPr>
            <a:r>
              <a:rPr lang="en-US" sz="2500" b="1">
                <a:solidFill>
                  <a:srgbClr val="C00000"/>
                </a:solidFill>
                <a:latin typeface="Times New Roman"/>
                <a:ea typeface="Times New Roman"/>
                <a:cs typeface="Times New Roman"/>
                <a:sym typeface="Times New Roman"/>
              </a:rPr>
              <a:t>At the Receiver</a:t>
            </a:r>
            <a:endParaRPr sz="1400">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9"/>
          <p:cNvSpPr txBox="1">
            <a:spLocks noGrp="1"/>
          </p:cNvSpPr>
          <p:nvPr>
            <p:ph type="title"/>
          </p:nvPr>
        </p:nvSpPr>
        <p:spPr>
          <a:xfrm>
            <a:off x="1752600" y="533400"/>
            <a:ext cx="19050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b="1">
                <a:solidFill>
                  <a:srgbClr val="C00000"/>
                </a:solidFill>
              </a:rPr>
              <a:t>Performance</a:t>
            </a:r>
            <a:endParaRPr/>
          </a:p>
        </p:txBody>
      </p:sp>
      <p:sp>
        <p:nvSpPr>
          <p:cNvPr id="464" name="Google Shape;464;p79"/>
          <p:cNvSpPr txBox="1">
            <a:spLocks noGrp="1"/>
          </p:cNvSpPr>
          <p:nvPr>
            <p:ph type="body" idx="1"/>
          </p:nvPr>
        </p:nvSpPr>
        <p:spPr>
          <a:xfrm>
            <a:off x="1957161" y="1752600"/>
            <a:ext cx="8277678" cy="2929768"/>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95000"/>
              </a:lnSpc>
              <a:spcBef>
                <a:spcPts val="0"/>
              </a:spcBef>
              <a:buClr>
                <a:srgbClr val="CC0066"/>
              </a:buClr>
              <a:buSzPts val="2400"/>
              <a:buFont typeface="Noto Sans Symbols"/>
              <a:buChar char="▪"/>
            </a:pPr>
            <a:r>
              <a:rPr lang="en-US"/>
              <a:t>The checksum detects all errors involving an odd number of bits.</a:t>
            </a:r>
            <a:endParaRPr/>
          </a:p>
          <a:p>
            <a:pPr marL="385763" indent="-385763" algn="just">
              <a:lnSpc>
                <a:spcPct val="95000"/>
              </a:lnSpc>
              <a:spcBef>
                <a:spcPts val="1200"/>
              </a:spcBef>
              <a:buClr>
                <a:srgbClr val="CC0066"/>
              </a:buClr>
              <a:buSzPts val="2400"/>
              <a:buFont typeface="Noto Sans Symbols"/>
              <a:buChar char="▪"/>
            </a:pPr>
            <a:r>
              <a:rPr lang="en-US"/>
              <a:t>It detects most errors involving an even number of bits.</a:t>
            </a:r>
            <a:endParaRPr/>
          </a:p>
          <a:p>
            <a:pPr marL="385763" indent="-385763" algn="just">
              <a:lnSpc>
                <a:spcPct val="95000"/>
              </a:lnSpc>
              <a:spcBef>
                <a:spcPts val="1200"/>
              </a:spcBef>
              <a:buClr>
                <a:srgbClr val="CC0066"/>
              </a:buClr>
              <a:buSzPts val="2400"/>
              <a:buFont typeface="Noto Sans Symbols"/>
              <a:buChar char="▪"/>
            </a:pPr>
            <a:r>
              <a:rPr lang="en-US"/>
              <a:t>If one or more bits of a segment are damaged and the corresponding bit or bits of opposite value in a second segment are also damaged, the sums of those columns will not change and the receiver will not detect a problem.</a:t>
            </a:r>
            <a:endParaRPr/>
          </a:p>
          <a:p>
            <a:pPr marL="385763" indent="-233363" algn="just">
              <a:lnSpc>
                <a:spcPct val="95000"/>
              </a:lnSpc>
              <a:spcBef>
                <a:spcPts val="1200"/>
              </a:spcBef>
              <a:buSzPts val="24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80"/>
          <p:cNvPicPr preferRelativeResize="0"/>
          <p:nvPr/>
        </p:nvPicPr>
        <p:blipFill rotWithShape="1">
          <a:blip r:embed="rId3">
            <a:alphaModFix/>
          </a:blip>
          <a:srcRect/>
          <a:stretch/>
        </p:blipFill>
        <p:spPr>
          <a:xfrm>
            <a:off x="1676401" y="2514600"/>
            <a:ext cx="8543925" cy="1765300"/>
          </a:xfrm>
          <a:prstGeom prst="rect">
            <a:avLst/>
          </a:prstGeom>
          <a:noFill/>
          <a:ln>
            <a:noFill/>
          </a:ln>
        </p:spPr>
      </p:pic>
      <p:sp>
        <p:nvSpPr>
          <p:cNvPr id="470" name="Google Shape;470;p80"/>
          <p:cNvSpPr/>
          <p:nvPr/>
        </p:nvSpPr>
        <p:spPr>
          <a:xfrm>
            <a:off x="1676400" y="742112"/>
            <a:ext cx="3957816" cy="424475"/>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2500"/>
            </a:pPr>
            <a:r>
              <a:rPr lang="en-US" sz="2500" b="1">
                <a:solidFill>
                  <a:srgbClr val="C00000"/>
                </a:solidFill>
                <a:latin typeface="Helvetica Neue"/>
                <a:ea typeface="Helvetica Neue"/>
                <a:cs typeface="Helvetica Neue"/>
                <a:sym typeface="Helvetica Neue"/>
              </a:rPr>
              <a:t>Data Unit and Checksum</a:t>
            </a:r>
            <a:endParaRPr sz="14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1"/>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Mechanisms covered till now would detect errors but not correct them</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One method is when an error is detected by the receiver, the receiver can have the sender retransmit the entire data unit</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Another technique is to have error correcting codes by the receiver.</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These Error correcting codes are efficient to correct single bit error only</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Not efficient in correcting a burst errors.</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Based on this we will now see one of the famous Error correcting code- </a:t>
            </a:r>
            <a:r>
              <a:rPr lang="en-US">
                <a:solidFill>
                  <a:srgbClr val="FF0000"/>
                </a:solidFill>
                <a:latin typeface="Arial"/>
                <a:ea typeface="Arial"/>
                <a:cs typeface="Arial"/>
                <a:sym typeface="Arial"/>
              </a:rPr>
              <a:t>Hamming Code</a:t>
            </a:r>
            <a:endParaRPr/>
          </a:p>
          <a:p>
            <a:pPr marL="385763" indent="-385763" algn="just">
              <a:lnSpc>
                <a:spcPct val="100000"/>
              </a:lnSpc>
              <a:spcBef>
                <a:spcPts val="0"/>
              </a:spcBef>
              <a:buClr>
                <a:srgbClr val="000000"/>
              </a:buClr>
              <a:buSzPts val="2400"/>
              <a:buNone/>
            </a:pPr>
            <a:endParaRPr>
              <a:solidFill>
                <a:schemeClr val="dk1"/>
              </a:solidFill>
              <a:latin typeface="Arial"/>
              <a:ea typeface="Arial"/>
              <a:cs typeface="Arial"/>
              <a:sym typeface="Arial"/>
            </a:endParaRPr>
          </a:p>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                                                        </a:t>
            </a:r>
            <a:endParaRPr/>
          </a:p>
        </p:txBody>
      </p:sp>
      <p:sp>
        <p:nvSpPr>
          <p:cNvPr id="476" name="Google Shape;476;p81"/>
          <p:cNvSpPr/>
          <p:nvPr/>
        </p:nvSpPr>
        <p:spPr>
          <a:xfrm>
            <a:off x="1143000" y="228600"/>
            <a:ext cx="3124200" cy="533400"/>
          </a:xfrm>
          <a:prstGeom prst="rect">
            <a:avLst/>
          </a:prstGeom>
          <a:solidFill>
            <a:schemeClr val="dk1"/>
          </a:solidFill>
          <a:ln>
            <a:noFill/>
          </a:ln>
        </p:spPr>
        <p:txBody>
          <a:bodyPr spcFirstLastPara="1" wrap="square" lIns="0" tIns="0" rIns="0" bIns="0" anchor="ctr" anchorCtr="0">
            <a:noAutofit/>
          </a:bodyPr>
          <a:lstStyle/>
          <a:p>
            <a:pPr algn="ctr">
              <a:lnSpc>
                <a:spcPct val="87000"/>
              </a:lnSpc>
              <a:buClr>
                <a:srgbClr val="000000"/>
              </a:buClr>
              <a:buSzPts val="2800"/>
            </a:pPr>
            <a:r>
              <a:rPr lang="en-US" sz="2800" b="1">
                <a:solidFill>
                  <a:schemeClr val="lt1"/>
                </a:solidFill>
                <a:latin typeface="Times New Roman"/>
                <a:ea typeface="Times New Roman"/>
                <a:cs typeface="Times New Roman"/>
                <a:sym typeface="Times New Roman"/>
              </a:rPr>
              <a:t>Error Correction</a:t>
            </a:r>
            <a:endParaRPr sz="2800" b="1">
              <a:solidFill>
                <a:schemeClr val="lt1"/>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82"/>
          <p:cNvPicPr preferRelativeResize="0"/>
          <p:nvPr/>
        </p:nvPicPr>
        <p:blipFill rotWithShape="1">
          <a:blip r:embed="rId3">
            <a:alphaModFix/>
          </a:blip>
          <a:srcRect/>
          <a:stretch/>
        </p:blipFill>
        <p:spPr>
          <a:xfrm>
            <a:off x="2718485" y="1905001"/>
            <a:ext cx="7467600" cy="1749425"/>
          </a:xfrm>
          <a:prstGeom prst="rect">
            <a:avLst/>
          </a:prstGeom>
          <a:noFill/>
          <a:ln>
            <a:noFill/>
          </a:ln>
        </p:spPr>
      </p:pic>
      <p:sp>
        <p:nvSpPr>
          <p:cNvPr id="482" name="Google Shape;482;p82"/>
          <p:cNvSpPr/>
          <p:nvPr/>
        </p:nvSpPr>
        <p:spPr>
          <a:xfrm>
            <a:off x="1524001" y="609601"/>
            <a:ext cx="2439771" cy="411075"/>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2400"/>
            </a:pPr>
            <a:r>
              <a:rPr lang="en-US" sz="2400" b="1">
                <a:solidFill>
                  <a:srgbClr val="C00000"/>
                </a:solidFill>
                <a:latin typeface="Helvetica Neue"/>
                <a:ea typeface="Helvetica Neue"/>
                <a:cs typeface="Helvetica Neue"/>
                <a:sym typeface="Helvetica Neue"/>
              </a:rPr>
              <a:t>Hamming Code</a:t>
            </a:r>
            <a:endParaRPr sz="1400">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3"/>
          <p:cNvSpPr/>
          <p:nvPr/>
        </p:nvSpPr>
        <p:spPr>
          <a:xfrm>
            <a:off x="1571171" y="533401"/>
            <a:ext cx="2677016" cy="424475"/>
          </a:xfrm>
          <a:prstGeom prst="rect">
            <a:avLst/>
          </a:prstGeom>
          <a:noFill/>
          <a:ln>
            <a:noFill/>
          </a:ln>
        </p:spPr>
        <p:txBody>
          <a:bodyPr spcFirstLastPara="1" wrap="square" lIns="90475" tIns="44450" rIns="90475" bIns="44450" anchor="t" anchorCtr="0">
            <a:noAutofit/>
          </a:bodyPr>
          <a:lstStyle/>
          <a:p>
            <a:pPr algn="ctr">
              <a:lnSpc>
                <a:spcPct val="87000"/>
              </a:lnSpc>
              <a:buClr>
                <a:srgbClr val="000000"/>
              </a:buClr>
              <a:buSzPts val="2500"/>
            </a:pPr>
            <a:r>
              <a:rPr lang="en-US" sz="2500" b="1">
                <a:solidFill>
                  <a:srgbClr val="C00000"/>
                </a:solidFill>
                <a:latin typeface="Helvetica Neue"/>
                <a:ea typeface="Helvetica Neue"/>
                <a:cs typeface="Helvetica Neue"/>
                <a:sym typeface="Helvetica Neue"/>
              </a:rPr>
              <a:t>Error Correction</a:t>
            </a:r>
            <a:endParaRPr sz="1400">
              <a:solidFill>
                <a:srgbClr val="000000"/>
              </a:solidFill>
              <a:latin typeface="Arial"/>
              <a:ea typeface="Arial"/>
              <a:cs typeface="Arial"/>
              <a:sym typeface="Arial"/>
            </a:endParaRPr>
          </a:p>
        </p:txBody>
      </p:sp>
      <p:pic>
        <p:nvPicPr>
          <p:cNvPr id="488" name="Google Shape;488;p83"/>
          <p:cNvPicPr preferRelativeResize="0"/>
          <p:nvPr/>
        </p:nvPicPr>
        <p:blipFill rotWithShape="1">
          <a:blip r:embed="rId3">
            <a:alphaModFix/>
          </a:blip>
          <a:srcRect/>
          <a:stretch/>
        </p:blipFill>
        <p:spPr>
          <a:xfrm>
            <a:off x="1828800" y="1905000"/>
            <a:ext cx="8790324" cy="189388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4"/>
          <p:cNvSpPr txBox="1">
            <a:spLocks noGrp="1"/>
          </p:cNvSpPr>
          <p:nvPr>
            <p:ph type="title"/>
          </p:nvPr>
        </p:nvSpPr>
        <p:spPr>
          <a:xfrm>
            <a:off x="1600200" y="157617"/>
            <a:ext cx="22860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Hamming Code</a:t>
            </a:r>
            <a:endParaRPr/>
          </a:p>
        </p:txBody>
      </p:sp>
      <p:sp>
        <p:nvSpPr>
          <p:cNvPr id="494" name="Google Shape;494;p84"/>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Technique developed by R.W. Hamming</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Applied to data units of any length and uses the relation ship between data and redundancy as 2</a:t>
            </a:r>
            <a:r>
              <a:rPr lang="en-US" baseline="30000">
                <a:solidFill>
                  <a:schemeClr val="dk1"/>
                </a:solidFill>
                <a:latin typeface="Arial"/>
                <a:ea typeface="Arial"/>
                <a:cs typeface="Arial"/>
                <a:sym typeface="Arial"/>
              </a:rPr>
              <a:t>r</a:t>
            </a:r>
            <a:r>
              <a:rPr lang="en-US">
                <a:solidFill>
                  <a:schemeClr val="dk1"/>
                </a:solidFill>
                <a:latin typeface="Arial"/>
                <a:ea typeface="Arial"/>
                <a:cs typeface="Arial"/>
                <a:sym typeface="Arial"/>
              </a:rPr>
              <a:t>&gt;= m+r+1 where m is the data unit, r redundancy bit.</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For example a 7 bit data would need 2</a:t>
            </a:r>
            <a:r>
              <a:rPr lang="en-US" baseline="30000">
                <a:solidFill>
                  <a:schemeClr val="dk1"/>
                </a:solidFill>
                <a:latin typeface="Arial"/>
                <a:ea typeface="Arial"/>
                <a:cs typeface="Arial"/>
                <a:sym typeface="Arial"/>
              </a:rPr>
              <a:t>4</a:t>
            </a:r>
            <a:r>
              <a:rPr lang="en-US">
                <a:solidFill>
                  <a:schemeClr val="dk1"/>
                </a:solidFill>
                <a:latin typeface="Arial"/>
                <a:ea typeface="Arial"/>
                <a:cs typeface="Arial"/>
                <a:sym typeface="Arial"/>
              </a:rPr>
              <a:t>&gt;=</a:t>
            </a:r>
            <a:r>
              <a:rPr lang="en-US" baseline="30000">
                <a:solidFill>
                  <a:schemeClr val="dk1"/>
                </a:solidFill>
                <a:latin typeface="Arial"/>
                <a:ea typeface="Arial"/>
                <a:cs typeface="Arial"/>
                <a:sym typeface="Arial"/>
              </a:rPr>
              <a:t> </a:t>
            </a:r>
            <a:r>
              <a:rPr lang="en-US">
                <a:solidFill>
                  <a:schemeClr val="dk1"/>
                </a:solidFill>
                <a:latin typeface="Arial"/>
                <a:ea typeface="Arial"/>
                <a:cs typeface="Arial"/>
                <a:sym typeface="Arial"/>
              </a:rPr>
              <a:t>7+4+1</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Redundancy bits are placed in positions which are powers of 2 </a:t>
            </a:r>
            <a:endParaRPr/>
          </a:p>
          <a:p>
            <a:pPr marL="385763" indent="-385763" algn="just">
              <a:lnSpc>
                <a:spcPct val="100000"/>
              </a:lnSpc>
              <a:spcBef>
                <a:spcPts val="0"/>
              </a:spcBef>
              <a:buClr>
                <a:schemeClr val="dk1"/>
              </a:buClr>
              <a:buSzPts val="2400"/>
              <a:buFont typeface="Noto Sans Symbols"/>
              <a:buChar char="⮚"/>
            </a:pPr>
            <a:r>
              <a:rPr lang="en-US">
                <a:solidFill>
                  <a:schemeClr val="dk1"/>
                </a:solidFill>
                <a:latin typeface="Arial"/>
                <a:ea typeface="Arial"/>
                <a:cs typeface="Arial"/>
                <a:sym typeface="Arial"/>
              </a:rPr>
              <a:t> Position of redundancy bits in hamming code for m +r bits i.e  7+4= 11 bit data</a:t>
            </a:r>
            <a:endParaRPr/>
          </a:p>
          <a:p>
            <a:pPr marL="385763" indent="-233363" algn="just">
              <a:lnSpc>
                <a:spcPct val="100000"/>
              </a:lnSpc>
              <a:spcBef>
                <a:spcPts val="0"/>
              </a:spcBef>
              <a:buClr>
                <a:srgbClr val="000000"/>
              </a:buClr>
              <a:buSzPts val="2400"/>
              <a:buNone/>
            </a:pPr>
            <a:endParaRPr>
              <a:solidFill>
                <a:schemeClr val="dk1"/>
              </a:solidFill>
              <a:latin typeface="Arial"/>
              <a:ea typeface="Arial"/>
              <a:cs typeface="Arial"/>
              <a:sym typeface="Arial"/>
            </a:endParaRPr>
          </a:p>
          <a:p>
            <a:pPr marL="385763" indent="-385763" algn="just">
              <a:lnSpc>
                <a:spcPct val="100000"/>
              </a:lnSpc>
              <a:spcBef>
                <a:spcPts val="0"/>
              </a:spcBef>
              <a:buClr>
                <a:schemeClr val="dk1"/>
              </a:buClr>
              <a:buSzPts val="2400"/>
              <a:buNone/>
            </a:pPr>
            <a:r>
              <a:rPr lang="en-US" baseline="30000">
                <a:solidFill>
                  <a:schemeClr val="dk1"/>
                </a:solidFill>
                <a:latin typeface="Arial"/>
                <a:ea typeface="Arial"/>
                <a:cs typeface="Arial"/>
                <a:sym typeface="Arial"/>
              </a:rPr>
              <a:t>      </a:t>
            </a:r>
            <a:endParaRPr/>
          </a:p>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                                                        </a:t>
            </a:r>
            <a:endParaRPr/>
          </a:p>
        </p:txBody>
      </p:sp>
      <p:pic>
        <p:nvPicPr>
          <p:cNvPr id="495" name="Google Shape;495;p84"/>
          <p:cNvPicPr preferRelativeResize="0"/>
          <p:nvPr/>
        </p:nvPicPr>
        <p:blipFill rotWithShape="1">
          <a:blip r:embed="rId3">
            <a:alphaModFix/>
          </a:blip>
          <a:srcRect/>
          <a:stretch/>
        </p:blipFill>
        <p:spPr>
          <a:xfrm>
            <a:off x="1600200" y="4633914"/>
            <a:ext cx="8839200" cy="1919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F11C7-F595-0D8C-6A13-319AC95B6500}"/>
              </a:ext>
            </a:extLst>
          </p:cNvPr>
          <p:cNvSpPr txBox="1"/>
          <p:nvPr/>
        </p:nvSpPr>
        <p:spPr>
          <a:xfrm>
            <a:off x="4711856" y="261276"/>
            <a:ext cx="6096000" cy="584775"/>
          </a:xfrm>
          <a:prstGeom prst="rect">
            <a:avLst/>
          </a:prstGeom>
          <a:noFill/>
        </p:spPr>
        <p:txBody>
          <a:bodyPr wrap="square">
            <a:spAutoFit/>
          </a:bodyPr>
          <a:lstStyle/>
          <a:p>
            <a:r>
              <a:rPr lang="en-US" sz="3200" b="1" dirty="0">
                <a:solidFill>
                  <a:srgbClr val="C00000"/>
                </a:solidFill>
                <a:effectLst/>
                <a:latin typeface="Times New Roman" panose="02020603050405020304" pitchFamily="18" charset="0"/>
                <a:ea typeface="Times New Roman" panose="02020603050405020304" pitchFamily="18" charset="0"/>
              </a:rPr>
              <a:t>Problems in Framing </a:t>
            </a:r>
            <a:endParaRPr lang="en-IN" sz="3200" dirty="0">
              <a:solidFill>
                <a:srgbClr val="C00000"/>
              </a:solidFill>
            </a:endParaRPr>
          </a:p>
        </p:txBody>
      </p:sp>
      <p:sp>
        <p:nvSpPr>
          <p:cNvPr id="5" name="TextBox 4">
            <a:extLst>
              <a:ext uri="{FF2B5EF4-FFF2-40B4-BE49-F238E27FC236}">
                <a16:creationId xmlns:a16="http://schemas.microsoft.com/office/drawing/2014/main" id="{10BFBF8E-A087-BA95-E139-B67C550AF485}"/>
              </a:ext>
            </a:extLst>
          </p:cNvPr>
          <p:cNvSpPr txBox="1"/>
          <p:nvPr/>
        </p:nvSpPr>
        <p:spPr>
          <a:xfrm>
            <a:off x="609600" y="1065910"/>
            <a:ext cx="10402957" cy="4953985"/>
          </a:xfrm>
          <a:prstGeom prst="rect">
            <a:avLst/>
          </a:prstGeom>
          <a:noFill/>
        </p:spPr>
        <p:txBody>
          <a:bodyPr wrap="square">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Detecting start of the frame: </a:t>
            </a:r>
          </a:p>
          <a:p>
            <a:pPr marL="800100" lvl="1" indent="-342900" algn="just">
              <a:lnSpc>
                <a:spcPct val="115000"/>
              </a:lnSpc>
              <a:spcAft>
                <a:spcPts val="1000"/>
              </a:spcAft>
              <a:buSzPts val="1000"/>
              <a:buFont typeface="Symbol" panose="05050102010706020507" pitchFamily="18" charset="2"/>
              <a:buChar char=""/>
              <a:tabLst>
                <a:tab pos="457200" algn="l"/>
              </a:tabLst>
            </a:pPr>
            <a:r>
              <a:rPr lang="en-US" sz="24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When a frame is transmitted, every station must be able to detect it. Station detect frames by looking out for special sequence of bits that marks the beginning of the frame i.e. SFD (Starting Frame Delimiter).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 station detect a frame: </a:t>
            </a:r>
          </a:p>
          <a:p>
            <a:pPr marL="800100" lvl="1" indent="-342900" algn="just">
              <a:lnSpc>
                <a:spcPct val="115000"/>
              </a:lnSpc>
              <a:spcAft>
                <a:spcPts val="1000"/>
              </a:spcAft>
              <a:buSzPts val="1000"/>
              <a:buFont typeface="Symbol" panose="05050102010706020507" pitchFamily="18" charset="2"/>
              <a:buChar char=""/>
              <a:tabLst>
                <a:tab pos="457200" algn="l"/>
              </a:tabLst>
            </a:pPr>
            <a:r>
              <a:rPr lang="en-US" sz="24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Every station listen to link for SFD pattern through a sequential circuit. If SFD is detected, sequential circuit alerts station. Station checks destination address to accept or reject frame.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Detecting end of frame:</a:t>
            </a:r>
          </a:p>
          <a:p>
            <a:pPr marL="800100" lvl="1" indent="-342900" algn="just">
              <a:lnSpc>
                <a:spcPct val="115000"/>
              </a:lnSpc>
              <a:spcAft>
                <a:spcPts val="1000"/>
              </a:spcAft>
              <a:buSzPts val="1000"/>
              <a:buFont typeface="Symbol" panose="05050102010706020507" pitchFamily="18"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When to stop reading the frame.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6203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5"/>
          <p:cNvSpPr txBox="1">
            <a:spLocks noGrp="1"/>
          </p:cNvSpPr>
          <p:nvPr>
            <p:ph type="body" idx="1"/>
          </p:nvPr>
        </p:nvSpPr>
        <p:spPr>
          <a:xfrm>
            <a:off x="1371600" y="762000"/>
            <a:ext cx="8999538" cy="5638800"/>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100"/>
              <a:buFont typeface="Noto Sans Symbols"/>
              <a:buChar char="⮚"/>
            </a:pPr>
            <a:r>
              <a:rPr lang="en-US" sz="2100">
                <a:solidFill>
                  <a:schemeClr val="dk1"/>
                </a:solidFill>
                <a:latin typeface="Arial"/>
                <a:ea typeface="Arial"/>
                <a:cs typeface="Arial"/>
                <a:sym typeface="Arial"/>
              </a:rPr>
              <a:t> Example: Let us say data is 7 bit word which is </a:t>
            </a:r>
            <a:r>
              <a:rPr lang="en-US" sz="2100">
                <a:solidFill>
                  <a:srgbClr val="FF0000"/>
                </a:solidFill>
                <a:latin typeface="Arial"/>
                <a:ea typeface="Arial"/>
                <a:cs typeface="Arial"/>
                <a:sym typeface="Arial"/>
              </a:rPr>
              <a:t>1001101</a:t>
            </a:r>
            <a:endParaRPr/>
          </a:p>
          <a:p>
            <a:pPr marL="385763" indent="-385763" algn="just">
              <a:lnSpc>
                <a:spcPct val="100000"/>
              </a:lnSpc>
              <a:spcBef>
                <a:spcPts val="0"/>
              </a:spcBef>
              <a:buClr>
                <a:schemeClr val="dk1"/>
              </a:buClr>
              <a:buSzPts val="2100"/>
              <a:buFont typeface="Noto Sans Symbols"/>
              <a:buChar char="⮚"/>
            </a:pPr>
            <a:r>
              <a:rPr lang="en-US" sz="2100">
                <a:solidFill>
                  <a:schemeClr val="dk1"/>
                </a:solidFill>
                <a:latin typeface="Arial"/>
                <a:ea typeface="Arial"/>
                <a:cs typeface="Arial"/>
                <a:sym typeface="Arial"/>
              </a:rPr>
              <a:t> We would now apply hamming code technique to see which bit got error.</a:t>
            </a:r>
            <a:endParaRPr/>
          </a:p>
          <a:p>
            <a:pPr marL="385763" indent="-385763" algn="just">
              <a:lnSpc>
                <a:spcPct val="100000"/>
              </a:lnSpc>
              <a:spcBef>
                <a:spcPts val="0"/>
              </a:spcBef>
              <a:buClr>
                <a:schemeClr val="dk1"/>
              </a:buClr>
              <a:buSzPts val="2100"/>
              <a:buFont typeface="Noto Sans Symbols"/>
              <a:buChar char="⮚"/>
            </a:pPr>
            <a:r>
              <a:rPr lang="en-US" sz="2100">
                <a:solidFill>
                  <a:schemeClr val="dk1"/>
                </a:solidFill>
                <a:latin typeface="Arial"/>
                <a:ea typeface="Arial"/>
                <a:cs typeface="Arial"/>
                <a:sym typeface="Arial"/>
              </a:rPr>
              <a:t> Steps are:</a:t>
            </a:r>
            <a:endParaRPr/>
          </a:p>
          <a:p>
            <a:pPr marL="385763" indent="-385763" algn="just">
              <a:lnSpc>
                <a:spcPct val="100000"/>
              </a:lnSpc>
              <a:spcBef>
                <a:spcPts val="0"/>
              </a:spcBef>
              <a:buClr>
                <a:schemeClr val="dk1"/>
              </a:buClr>
              <a:buSzPts val="2100"/>
              <a:buFont typeface="Arial"/>
              <a:buChar char="•"/>
            </a:pPr>
            <a:r>
              <a:rPr lang="en-US" sz="2100">
                <a:solidFill>
                  <a:schemeClr val="dk1"/>
                </a:solidFill>
                <a:latin typeface="Arial"/>
                <a:ea typeface="Arial"/>
                <a:cs typeface="Arial"/>
                <a:sym typeface="Arial"/>
              </a:rPr>
              <a:t> Determine the number of redundancy/ check bits which is given as </a:t>
            </a:r>
            <a:r>
              <a:rPr lang="en-US" sz="2100">
                <a:solidFill>
                  <a:srgbClr val="FF0000"/>
                </a:solidFill>
                <a:latin typeface="Arial"/>
                <a:ea typeface="Arial"/>
                <a:cs typeface="Arial"/>
                <a:sym typeface="Arial"/>
              </a:rPr>
              <a:t>2</a:t>
            </a:r>
            <a:r>
              <a:rPr lang="en-US" sz="2100" baseline="30000">
                <a:solidFill>
                  <a:srgbClr val="FF0000"/>
                </a:solidFill>
                <a:latin typeface="Arial"/>
                <a:ea typeface="Arial"/>
                <a:cs typeface="Arial"/>
                <a:sym typeface="Arial"/>
              </a:rPr>
              <a:t>4</a:t>
            </a:r>
            <a:r>
              <a:rPr lang="en-US" sz="2100">
                <a:solidFill>
                  <a:srgbClr val="FF0000"/>
                </a:solidFill>
                <a:latin typeface="Arial"/>
                <a:ea typeface="Arial"/>
                <a:cs typeface="Arial"/>
                <a:sym typeface="Arial"/>
              </a:rPr>
              <a:t>&gt;=</a:t>
            </a:r>
            <a:r>
              <a:rPr lang="en-US" sz="2100" baseline="30000">
                <a:solidFill>
                  <a:srgbClr val="FF0000"/>
                </a:solidFill>
                <a:latin typeface="Arial"/>
                <a:ea typeface="Arial"/>
                <a:cs typeface="Arial"/>
                <a:sym typeface="Arial"/>
              </a:rPr>
              <a:t> </a:t>
            </a:r>
            <a:r>
              <a:rPr lang="en-US" sz="2100">
                <a:solidFill>
                  <a:srgbClr val="FF0000"/>
                </a:solidFill>
                <a:latin typeface="Arial"/>
                <a:ea typeface="Arial"/>
                <a:cs typeface="Arial"/>
                <a:sym typeface="Arial"/>
              </a:rPr>
              <a:t>7+4+1</a:t>
            </a:r>
            <a:r>
              <a:rPr lang="en-US" sz="2100">
                <a:solidFill>
                  <a:schemeClr val="dk1"/>
                </a:solidFill>
                <a:latin typeface="Arial"/>
                <a:ea typeface="Arial"/>
                <a:cs typeface="Arial"/>
                <a:sym typeface="Arial"/>
              </a:rPr>
              <a:t>. so we used four parity bits</a:t>
            </a:r>
            <a:endParaRPr/>
          </a:p>
          <a:p>
            <a:pPr marL="385763" indent="-385763" algn="just">
              <a:lnSpc>
                <a:spcPct val="100000"/>
              </a:lnSpc>
              <a:spcBef>
                <a:spcPts val="0"/>
              </a:spcBef>
              <a:buClr>
                <a:schemeClr val="dk1"/>
              </a:buClr>
              <a:buSzPts val="2100"/>
              <a:buFont typeface="Arial"/>
              <a:buChar char="•"/>
            </a:pPr>
            <a:r>
              <a:rPr lang="en-US" sz="2100">
                <a:solidFill>
                  <a:schemeClr val="dk1"/>
                </a:solidFill>
                <a:latin typeface="Arial"/>
                <a:ea typeface="Arial"/>
                <a:cs typeface="Arial"/>
                <a:sym typeface="Arial"/>
              </a:rPr>
              <a:t> Number the n bits left to right </a:t>
            </a:r>
            <a:endParaRPr/>
          </a:p>
          <a:p>
            <a:pPr marL="385763" indent="-385763" algn="just">
              <a:lnSpc>
                <a:spcPct val="100000"/>
              </a:lnSpc>
              <a:spcBef>
                <a:spcPts val="0"/>
              </a:spcBef>
              <a:buClr>
                <a:schemeClr val="dk1"/>
              </a:buClr>
              <a:buSzPts val="2100"/>
              <a:buNone/>
            </a:pPr>
            <a:r>
              <a:rPr lang="en-US" sz="2100">
                <a:solidFill>
                  <a:schemeClr val="dk1"/>
                </a:solidFill>
                <a:latin typeface="Arial"/>
                <a:ea typeface="Arial"/>
                <a:cs typeface="Arial"/>
                <a:sym typeface="Arial"/>
              </a:rPr>
              <a:t>       </a:t>
            </a:r>
            <a:r>
              <a:rPr lang="en-US" sz="2100">
                <a:solidFill>
                  <a:srgbClr val="FF0000"/>
                </a:solidFill>
                <a:latin typeface="Arial"/>
                <a:ea typeface="Arial"/>
                <a:cs typeface="Arial"/>
                <a:sym typeface="Arial"/>
              </a:rPr>
              <a:t>1 0  0  r</a:t>
            </a:r>
            <a:r>
              <a:rPr lang="en-US" sz="2100" baseline="-25000">
                <a:solidFill>
                  <a:srgbClr val="FF0000"/>
                </a:solidFill>
                <a:latin typeface="Arial"/>
                <a:ea typeface="Arial"/>
                <a:cs typeface="Arial"/>
                <a:sym typeface="Arial"/>
              </a:rPr>
              <a:t>8  </a:t>
            </a:r>
            <a:r>
              <a:rPr lang="en-US" sz="2100">
                <a:solidFill>
                  <a:srgbClr val="FF0000"/>
                </a:solidFill>
                <a:latin typeface="Arial"/>
                <a:ea typeface="Arial"/>
                <a:cs typeface="Arial"/>
                <a:sym typeface="Arial"/>
              </a:rPr>
              <a:t>1 1 0 r</a:t>
            </a:r>
            <a:r>
              <a:rPr lang="en-US" sz="2100" baseline="-25000">
                <a:solidFill>
                  <a:srgbClr val="FF0000"/>
                </a:solidFill>
                <a:latin typeface="Arial"/>
                <a:ea typeface="Arial"/>
                <a:cs typeface="Arial"/>
                <a:sym typeface="Arial"/>
              </a:rPr>
              <a:t>4 </a:t>
            </a:r>
            <a:r>
              <a:rPr lang="en-US" sz="2100">
                <a:solidFill>
                  <a:srgbClr val="FF0000"/>
                </a:solidFill>
                <a:latin typeface="Arial"/>
                <a:ea typeface="Arial"/>
                <a:cs typeface="Arial"/>
                <a:sym typeface="Arial"/>
              </a:rPr>
              <a:t> 1 r</a:t>
            </a:r>
            <a:r>
              <a:rPr lang="en-US" sz="2100" baseline="-25000">
                <a:solidFill>
                  <a:srgbClr val="FF0000"/>
                </a:solidFill>
                <a:latin typeface="Arial"/>
                <a:ea typeface="Arial"/>
                <a:cs typeface="Arial"/>
                <a:sym typeface="Arial"/>
              </a:rPr>
              <a:t>2 </a:t>
            </a:r>
            <a:r>
              <a:rPr lang="en-US" sz="2100">
                <a:solidFill>
                  <a:srgbClr val="FF0000"/>
                </a:solidFill>
                <a:latin typeface="Arial"/>
                <a:ea typeface="Arial"/>
                <a:cs typeface="Arial"/>
                <a:sym typeface="Arial"/>
              </a:rPr>
              <a:t>r</a:t>
            </a:r>
            <a:r>
              <a:rPr lang="en-US" sz="2100" baseline="-25000">
                <a:solidFill>
                  <a:srgbClr val="FF0000"/>
                </a:solidFill>
                <a:latin typeface="Arial"/>
                <a:ea typeface="Arial"/>
                <a:cs typeface="Arial"/>
                <a:sym typeface="Arial"/>
              </a:rPr>
              <a:t>1 </a:t>
            </a:r>
            <a:endParaRPr/>
          </a:p>
          <a:p>
            <a:pPr marL="385763" indent="-385763" algn="just">
              <a:lnSpc>
                <a:spcPct val="100000"/>
              </a:lnSpc>
              <a:spcBef>
                <a:spcPts val="0"/>
              </a:spcBef>
              <a:buClr>
                <a:schemeClr val="dk1"/>
              </a:buClr>
              <a:buSzPts val="2100"/>
              <a:buFont typeface="Arial"/>
              <a:buChar char="•"/>
            </a:pPr>
            <a:r>
              <a:rPr lang="en-US" sz="2100" baseline="-25000">
                <a:solidFill>
                  <a:schemeClr val="dk1"/>
                </a:solidFill>
                <a:latin typeface="Arial"/>
                <a:ea typeface="Arial"/>
                <a:cs typeface="Arial"/>
                <a:sym typeface="Arial"/>
              </a:rPr>
              <a:t> </a:t>
            </a:r>
            <a:r>
              <a:rPr lang="en-US" sz="2100">
                <a:solidFill>
                  <a:schemeClr val="dk1"/>
                </a:solidFill>
                <a:latin typeface="Arial"/>
                <a:ea typeface="Arial"/>
                <a:cs typeface="Arial"/>
                <a:sym typeface="Arial"/>
              </a:rPr>
              <a:t>We got to</a:t>
            </a:r>
            <a:r>
              <a:rPr lang="en-US" sz="2100" baseline="-25000">
                <a:solidFill>
                  <a:schemeClr val="dk1"/>
                </a:solidFill>
                <a:latin typeface="Arial"/>
                <a:ea typeface="Arial"/>
                <a:cs typeface="Arial"/>
                <a:sym typeface="Arial"/>
              </a:rPr>
              <a:t> </a:t>
            </a:r>
            <a:r>
              <a:rPr lang="en-US" sz="2100">
                <a:solidFill>
                  <a:schemeClr val="dk1"/>
                </a:solidFill>
                <a:latin typeface="Arial"/>
                <a:ea typeface="Arial"/>
                <a:cs typeface="Arial"/>
                <a:sym typeface="Arial"/>
              </a:rPr>
              <a:t>now calculate the combination of the four r values for a seven bit data sequence </a:t>
            </a:r>
            <a:endParaRPr/>
          </a:p>
          <a:p>
            <a:pPr marL="385763" indent="-385763" algn="just">
              <a:lnSpc>
                <a:spcPct val="100000"/>
              </a:lnSpc>
              <a:spcBef>
                <a:spcPts val="0"/>
              </a:spcBef>
              <a:buClr>
                <a:schemeClr val="dk1"/>
              </a:buClr>
              <a:buSzPts val="2100"/>
              <a:buFont typeface="Arial"/>
              <a:buChar char="•"/>
            </a:pPr>
            <a:r>
              <a:rPr lang="en-US" sz="2100">
                <a:solidFill>
                  <a:schemeClr val="dk1"/>
                </a:solidFill>
                <a:latin typeface="Arial"/>
                <a:ea typeface="Arial"/>
                <a:cs typeface="Arial"/>
                <a:sym typeface="Arial"/>
              </a:rPr>
              <a:t> For that we first write all bit positions as sums of those numbers that are powers of 2</a:t>
            </a:r>
            <a:endParaRPr/>
          </a:p>
          <a:p>
            <a:pPr marL="385763" indent="-385763" algn="just">
              <a:lnSpc>
                <a:spcPct val="100000"/>
              </a:lnSpc>
              <a:spcBef>
                <a:spcPts val="0"/>
              </a:spcBef>
              <a:buClr>
                <a:schemeClr val="dk1"/>
              </a:buClr>
              <a:buSzPts val="2100"/>
              <a:buNone/>
            </a:pPr>
            <a:r>
              <a:rPr lang="en-US" sz="2100">
                <a:solidFill>
                  <a:schemeClr val="dk1"/>
                </a:solidFill>
                <a:latin typeface="Arial"/>
                <a:ea typeface="Arial"/>
                <a:cs typeface="Arial"/>
                <a:sym typeface="Arial"/>
              </a:rPr>
              <a:t>       </a:t>
            </a:r>
            <a:endParaRPr/>
          </a:p>
          <a:p>
            <a:pPr marL="385763" indent="-385763" algn="just">
              <a:lnSpc>
                <a:spcPct val="100000"/>
              </a:lnSpc>
              <a:spcBef>
                <a:spcPts val="0"/>
              </a:spcBef>
              <a:buClr>
                <a:schemeClr val="dk1"/>
              </a:buClr>
              <a:buSzPts val="2100"/>
              <a:buNone/>
            </a:pPr>
            <a:r>
              <a:rPr lang="en-US" sz="2100">
                <a:solidFill>
                  <a:schemeClr val="dk1"/>
                </a:solidFill>
                <a:latin typeface="Arial"/>
                <a:ea typeface="Arial"/>
                <a:cs typeface="Arial"/>
                <a:sym typeface="Arial"/>
              </a:rPr>
              <a:t>      </a:t>
            </a:r>
            <a:r>
              <a:rPr lang="en-US" sz="2100">
                <a:solidFill>
                  <a:srgbClr val="FF0000"/>
                </a:solidFill>
                <a:latin typeface="Arial"/>
                <a:ea typeface="Arial"/>
                <a:cs typeface="Arial"/>
                <a:sym typeface="Arial"/>
              </a:rPr>
              <a:t>1=1,  2=2, 3= 1+2, 4=4, 5= 1+4, 6= 2+4, 7= 1+2+4, 8=8, 9= 1+8, 10= 2+8, 11= 1+2+8</a:t>
            </a:r>
            <a:endParaRPr/>
          </a:p>
          <a:p>
            <a:pPr marL="385763" indent="-385763" algn="just">
              <a:lnSpc>
                <a:spcPct val="100000"/>
              </a:lnSpc>
              <a:spcBef>
                <a:spcPts val="0"/>
              </a:spcBef>
              <a:buClr>
                <a:srgbClr val="000000"/>
              </a:buClr>
              <a:buSzPts val="2100"/>
              <a:buNone/>
            </a:pPr>
            <a:endParaRPr sz="2100">
              <a:solidFill>
                <a:schemeClr val="dk1"/>
              </a:solidFill>
              <a:latin typeface="Arial"/>
              <a:ea typeface="Arial"/>
              <a:cs typeface="Arial"/>
              <a:sym typeface="Arial"/>
            </a:endParaRPr>
          </a:p>
          <a:p>
            <a:pPr marL="385763" indent="-385763" algn="just">
              <a:lnSpc>
                <a:spcPct val="100000"/>
              </a:lnSpc>
              <a:spcBef>
                <a:spcPts val="0"/>
              </a:spcBef>
              <a:buClr>
                <a:schemeClr val="dk1"/>
              </a:buClr>
              <a:buSzPts val="2100"/>
              <a:buNone/>
            </a:pPr>
            <a:r>
              <a:rPr lang="en-US" sz="2100">
                <a:solidFill>
                  <a:schemeClr val="dk1"/>
                </a:solidFill>
                <a:latin typeface="Arial"/>
                <a:ea typeface="Arial"/>
                <a:cs typeface="Arial"/>
                <a:sym typeface="Arial"/>
              </a:rPr>
              <a:t>   so now </a:t>
            </a:r>
            <a:r>
              <a:rPr lang="en-US" sz="2100">
                <a:solidFill>
                  <a:srgbClr val="FF0000"/>
                </a:solidFill>
                <a:latin typeface="Arial"/>
                <a:ea typeface="Arial"/>
                <a:cs typeface="Arial"/>
                <a:sym typeface="Arial"/>
              </a:rPr>
              <a:t>r</a:t>
            </a:r>
            <a:r>
              <a:rPr lang="en-US" sz="2100" baseline="-25000">
                <a:solidFill>
                  <a:srgbClr val="FF0000"/>
                </a:solidFill>
                <a:latin typeface="Arial"/>
                <a:ea typeface="Arial"/>
                <a:cs typeface="Arial"/>
                <a:sym typeface="Arial"/>
              </a:rPr>
              <a:t>1</a:t>
            </a:r>
            <a:r>
              <a:rPr lang="en-US" sz="2100">
                <a:solidFill>
                  <a:srgbClr val="FF0000"/>
                </a:solidFill>
                <a:latin typeface="Arial"/>
                <a:ea typeface="Arial"/>
                <a:cs typeface="Arial"/>
                <a:sym typeface="Arial"/>
              </a:rPr>
              <a:t>= 1,3, 5, 7, 9, 11; r</a:t>
            </a:r>
            <a:r>
              <a:rPr lang="en-US" sz="2100" baseline="-25000">
                <a:solidFill>
                  <a:srgbClr val="FF0000"/>
                </a:solidFill>
                <a:latin typeface="Arial"/>
                <a:ea typeface="Arial"/>
                <a:cs typeface="Arial"/>
                <a:sym typeface="Arial"/>
              </a:rPr>
              <a:t>2</a:t>
            </a:r>
            <a:r>
              <a:rPr lang="en-US" sz="2100">
                <a:solidFill>
                  <a:srgbClr val="FF0000"/>
                </a:solidFill>
                <a:latin typeface="Arial"/>
                <a:ea typeface="Arial"/>
                <a:cs typeface="Arial"/>
                <a:sym typeface="Arial"/>
              </a:rPr>
              <a:t>= 2,3,6,7,10,11; r</a:t>
            </a:r>
            <a:r>
              <a:rPr lang="en-US" sz="2100" baseline="-25000">
                <a:solidFill>
                  <a:srgbClr val="FF0000"/>
                </a:solidFill>
                <a:latin typeface="Arial"/>
                <a:ea typeface="Arial"/>
                <a:cs typeface="Arial"/>
                <a:sym typeface="Arial"/>
              </a:rPr>
              <a:t>4</a:t>
            </a:r>
            <a:r>
              <a:rPr lang="en-US" sz="2100">
                <a:solidFill>
                  <a:srgbClr val="FF0000"/>
                </a:solidFill>
                <a:latin typeface="Arial"/>
                <a:ea typeface="Arial"/>
                <a:cs typeface="Arial"/>
                <a:sym typeface="Arial"/>
              </a:rPr>
              <a:t>= 4,5, 6,7; r</a:t>
            </a:r>
            <a:r>
              <a:rPr lang="en-US" sz="2100" baseline="-25000">
                <a:solidFill>
                  <a:srgbClr val="FF0000"/>
                </a:solidFill>
                <a:latin typeface="Arial"/>
                <a:ea typeface="Arial"/>
                <a:cs typeface="Arial"/>
                <a:sym typeface="Arial"/>
              </a:rPr>
              <a:t>8</a:t>
            </a:r>
            <a:r>
              <a:rPr lang="en-US" sz="2100">
                <a:solidFill>
                  <a:srgbClr val="FF0000"/>
                </a:solidFill>
                <a:latin typeface="Arial"/>
                <a:ea typeface="Arial"/>
                <a:cs typeface="Arial"/>
                <a:sym typeface="Arial"/>
              </a:rPr>
              <a:t>= 8,9,10,11</a:t>
            </a:r>
            <a:endParaRPr/>
          </a:p>
          <a:p>
            <a:pPr marL="385763" indent="-385763" algn="just">
              <a:lnSpc>
                <a:spcPct val="100000"/>
              </a:lnSpc>
              <a:spcBef>
                <a:spcPts val="0"/>
              </a:spcBef>
              <a:buClr>
                <a:schemeClr val="dk1"/>
              </a:buClr>
              <a:buSzPts val="2100"/>
              <a:buNone/>
            </a:pPr>
            <a:r>
              <a:rPr lang="en-US" sz="2100">
                <a:solidFill>
                  <a:schemeClr val="dk1"/>
                </a:solidFill>
                <a:latin typeface="Arial"/>
                <a:ea typeface="Arial"/>
                <a:cs typeface="Arial"/>
                <a:sym typeface="Arial"/>
              </a:rPr>
              <a:t>      </a:t>
            </a:r>
            <a:endParaRPr/>
          </a:p>
          <a:p>
            <a:pPr marL="385763" indent="-385763" algn="just">
              <a:lnSpc>
                <a:spcPct val="100000"/>
              </a:lnSpc>
              <a:spcBef>
                <a:spcPts val="0"/>
              </a:spcBef>
              <a:buClr>
                <a:schemeClr val="dk1"/>
              </a:buClr>
              <a:buSzPts val="1800"/>
              <a:buFont typeface="Arial"/>
              <a:buChar char="•"/>
            </a:pPr>
            <a:r>
              <a:rPr lang="en-US" sz="1800">
                <a:solidFill>
                  <a:schemeClr val="dk1"/>
                </a:solidFill>
                <a:latin typeface="Arial"/>
                <a:ea typeface="Arial"/>
                <a:cs typeface="Arial"/>
                <a:sym typeface="Arial"/>
              </a:rPr>
              <a:t> </a:t>
            </a:r>
            <a:endParaRPr sz="8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86"/>
          <p:cNvPicPr preferRelativeResize="0"/>
          <p:nvPr/>
        </p:nvPicPr>
        <p:blipFill rotWithShape="1">
          <a:blip r:embed="rId3">
            <a:alphaModFix/>
          </a:blip>
          <a:srcRect/>
          <a:stretch/>
        </p:blipFill>
        <p:spPr>
          <a:xfrm>
            <a:off x="2057400" y="1066800"/>
            <a:ext cx="7304088" cy="471963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87"/>
          <p:cNvPicPr preferRelativeResize="0"/>
          <p:nvPr/>
        </p:nvPicPr>
        <p:blipFill rotWithShape="1">
          <a:blip r:embed="rId3">
            <a:alphaModFix/>
          </a:blip>
          <a:srcRect/>
          <a:stretch/>
        </p:blipFill>
        <p:spPr>
          <a:xfrm>
            <a:off x="1828800" y="1066800"/>
            <a:ext cx="7304088" cy="471963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88"/>
          <p:cNvPicPr preferRelativeResize="0"/>
          <p:nvPr/>
        </p:nvPicPr>
        <p:blipFill rotWithShape="1">
          <a:blip r:embed="rId3">
            <a:alphaModFix/>
          </a:blip>
          <a:srcRect/>
          <a:stretch/>
        </p:blipFill>
        <p:spPr>
          <a:xfrm>
            <a:off x="1600200" y="914401"/>
            <a:ext cx="6980238" cy="5446713"/>
          </a:xfrm>
          <a:prstGeom prst="rect">
            <a:avLst/>
          </a:prstGeom>
          <a:noFill/>
          <a:ln>
            <a:noFill/>
          </a:ln>
        </p:spPr>
      </p:pic>
      <p:sp>
        <p:nvSpPr>
          <p:cNvPr id="516" name="Google Shape;516;p88"/>
          <p:cNvSpPr/>
          <p:nvPr/>
        </p:nvSpPr>
        <p:spPr>
          <a:xfrm>
            <a:off x="1603829" y="204095"/>
            <a:ext cx="1869102" cy="518219"/>
          </a:xfrm>
          <a:prstGeom prst="rect">
            <a:avLst/>
          </a:prstGeom>
          <a:noFill/>
          <a:ln>
            <a:noFill/>
          </a:ln>
        </p:spPr>
        <p:txBody>
          <a:bodyPr spcFirstLastPara="1" wrap="square" lIns="90475" tIns="44450" rIns="90475" bIns="44450" anchor="t" anchorCtr="0">
            <a:noAutofit/>
          </a:bodyPr>
          <a:lstStyle/>
          <a:p>
            <a:pPr>
              <a:lnSpc>
                <a:spcPct val="87000"/>
              </a:lnSpc>
              <a:buClr>
                <a:srgbClr val="000000"/>
              </a:buClr>
              <a:buSzPts val="3200"/>
            </a:pPr>
            <a:r>
              <a:rPr lang="en-US" sz="3200" b="1">
                <a:solidFill>
                  <a:srgbClr val="C00000"/>
                </a:solidFill>
                <a:latin typeface="Helvetica Neue"/>
                <a:ea typeface="Helvetica Neue"/>
                <a:cs typeface="Helvetica Neue"/>
                <a:sym typeface="Helvetica Neue"/>
              </a:rPr>
              <a:t>Example</a:t>
            </a:r>
            <a:endParaRPr sz="3200" b="1">
              <a:solidFill>
                <a:srgbClr val="C00000"/>
              </a:solidFill>
              <a:latin typeface="Helvetica Neue"/>
              <a:ea typeface="Helvetica Neue"/>
              <a:cs typeface="Helvetica Neue"/>
              <a:sym typeface="Helvetica Neue"/>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9"/>
          <p:cNvSpPr txBox="1">
            <a:spLocks noGrp="1"/>
          </p:cNvSpPr>
          <p:nvPr>
            <p:ph type="title"/>
          </p:nvPr>
        </p:nvSpPr>
        <p:spPr>
          <a:xfrm>
            <a:off x="1600200" y="21771"/>
            <a:ext cx="25908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latin typeface="Times New Roman"/>
                <a:ea typeface="Times New Roman"/>
                <a:cs typeface="Times New Roman"/>
                <a:sym typeface="Times New Roman"/>
              </a:rPr>
              <a:t>Hamming Code</a:t>
            </a:r>
            <a:endParaRPr/>
          </a:p>
        </p:txBody>
      </p:sp>
      <p:sp>
        <p:nvSpPr>
          <p:cNvPr id="522" name="Google Shape;522;p89"/>
          <p:cNvSpPr txBox="1">
            <a:spLocks noGrp="1"/>
          </p:cNvSpPr>
          <p:nvPr>
            <p:ph type="body" idx="1"/>
          </p:nvPr>
        </p:nvSpPr>
        <p:spPr>
          <a:xfrm>
            <a:off x="1457325" y="990600"/>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00000"/>
              </a:lnSpc>
              <a:spcBef>
                <a:spcPts val="0"/>
              </a:spcBef>
              <a:buClr>
                <a:schemeClr val="dk1"/>
              </a:buClr>
              <a:buSzPts val="2400"/>
              <a:buFont typeface="Arial"/>
              <a:buChar char="•"/>
            </a:pPr>
            <a:r>
              <a:rPr lang="en-US">
                <a:solidFill>
                  <a:schemeClr val="dk1"/>
                </a:solidFill>
                <a:latin typeface="Arial"/>
                <a:ea typeface="Arial"/>
                <a:cs typeface="Arial"/>
                <a:sym typeface="Arial"/>
              </a:rPr>
              <a:t>Now we write the parity bit for each of the r value . For example parity bit of r1 is calculated to provide even parity of combination </a:t>
            </a:r>
            <a:r>
              <a:rPr lang="en-US">
                <a:solidFill>
                  <a:srgbClr val="FF0000"/>
                </a:solidFill>
                <a:latin typeface="Arial"/>
                <a:ea typeface="Arial"/>
                <a:cs typeface="Arial"/>
                <a:sym typeface="Arial"/>
              </a:rPr>
              <a:t>3,5,7,9,11</a:t>
            </a:r>
            <a:r>
              <a:rPr lang="en-US">
                <a:solidFill>
                  <a:schemeClr val="dk1"/>
                </a:solidFill>
                <a:latin typeface="Arial"/>
                <a:ea typeface="Arial"/>
                <a:cs typeface="Arial"/>
                <a:sym typeface="Arial"/>
              </a:rPr>
              <a:t> which sees </a:t>
            </a:r>
            <a:r>
              <a:rPr lang="en-US">
                <a:solidFill>
                  <a:srgbClr val="FF0000"/>
                </a:solidFill>
                <a:latin typeface="Arial"/>
                <a:ea typeface="Arial"/>
                <a:cs typeface="Arial"/>
                <a:sym typeface="Arial"/>
              </a:rPr>
              <a:t>odd number of 1’s and we add 1 to r1</a:t>
            </a:r>
            <a:r>
              <a:rPr lang="en-US">
                <a:solidFill>
                  <a:schemeClr val="dk1"/>
                </a:solidFill>
                <a:latin typeface="Arial"/>
                <a:ea typeface="Arial"/>
                <a:cs typeface="Arial"/>
                <a:sym typeface="Arial"/>
              </a:rPr>
              <a:t>. Similarly we perform for </a:t>
            </a:r>
            <a:r>
              <a:rPr lang="en-US">
                <a:solidFill>
                  <a:srgbClr val="FF0000"/>
                </a:solidFill>
                <a:latin typeface="Arial"/>
                <a:ea typeface="Arial"/>
                <a:cs typeface="Arial"/>
                <a:sym typeface="Arial"/>
              </a:rPr>
              <a:t>r</a:t>
            </a:r>
            <a:r>
              <a:rPr lang="en-US" baseline="-25000">
                <a:solidFill>
                  <a:srgbClr val="FF0000"/>
                </a:solidFill>
                <a:latin typeface="Arial"/>
                <a:ea typeface="Arial"/>
                <a:cs typeface="Arial"/>
                <a:sym typeface="Arial"/>
              </a:rPr>
              <a:t>2</a:t>
            </a:r>
            <a:r>
              <a:rPr lang="en-US">
                <a:solidFill>
                  <a:srgbClr val="FF0000"/>
                </a:solidFill>
                <a:latin typeface="Arial"/>
                <a:ea typeface="Arial"/>
                <a:cs typeface="Arial"/>
                <a:sym typeface="Arial"/>
              </a:rPr>
              <a:t>, r</a:t>
            </a:r>
            <a:r>
              <a:rPr lang="en-US" baseline="-25000">
                <a:solidFill>
                  <a:srgbClr val="FF0000"/>
                </a:solidFill>
                <a:latin typeface="Arial"/>
                <a:ea typeface="Arial"/>
                <a:cs typeface="Arial"/>
                <a:sym typeface="Arial"/>
              </a:rPr>
              <a:t>4</a:t>
            </a:r>
            <a:r>
              <a:rPr lang="en-US">
                <a:solidFill>
                  <a:srgbClr val="FF0000"/>
                </a:solidFill>
                <a:latin typeface="Arial"/>
                <a:ea typeface="Arial"/>
                <a:cs typeface="Arial"/>
                <a:sym typeface="Arial"/>
              </a:rPr>
              <a:t> and r</a:t>
            </a:r>
            <a:r>
              <a:rPr lang="en-US" baseline="-25000">
                <a:solidFill>
                  <a:srgbClr val="FF0000"/>
                </a:solidFill>
                <a:latin typeface="Arial"/>
                <a:ea typeface="Arial"/>
                <a:cs typeface="Arial"/>
                <a:sym typeface="Arial"/>
              </a:rPr>
              <a:t>8</a:t>
            </a:r>
            <a:r>
              <a:rPr lang="en-US">
                <a:solidFill>
                  <a:srgbClr val="FF0000"/>
                </a:solidFill>
                <a:latin typeface="Arial"/>
                <a:ea typeface="Arial"/>
                <a:cs typeface="Arial"/>
                <a:sym typeface="Arial"/>
              </a:rPr>
              <a:t>  </a:t>
            </a:r>
            <a:r>
              <a:rPr lang="en-US">
                <a:solidFill>
                  <a:schemeClr val="dk1"/>
                </a:solidFill>
                <a:latin typeface="Arial"/>
                <a:ea typeface="Arial"/>
                <a:cs typeface="Arial"/>
                <a:sym typeface="Arial"/>
              </a:rPr>
              <a:t>ending in the final code as </a:t>
            </a:r>
            <a:r>
              <a:rPr lang="en-US">
                <a:solidFill>
                  <a:srgbClr val="FF0000"/>
                </a:solidFill>
                <a:latin typeface="Arial"/>
                <a:ea typeface="Arial"/>
                <a:cs typeface="Arial"/>
                <a:sym typeface="Arial"/>
              </a:rPr>
              <a:t>1001</a:t>
            </a:r>
            <a:r>
              <a:rPr lang="en-US" u="sng">
                <a:solidFill>
                  <a:srgbClr val="FF0000"/>
                </a:solidFill>
                <a:latin typeface="Arial"/>
                <a:ea typeface="Arial"/>
                <a:cs typeface="Arial"/>
                <a:sym typeface="Arial"/>
              </a:rPr>
              <a:t>1</a:t>
            </a:r>
            <a:r>
              <a:rPr lang="en-US">
                <a:solidFill>
                  <a:srgbClr val="FF0000"/>
                </a:solidFill>
                <a:latin typeface="Arial"/>
                <a:ea typeface="Arial"/>
                <a:cs typeface="Arial"/>
                <a:sym typeface="Arial"/>
              </a:rPr>
              <a:t>100101</a:t>
            </a:r>
            <a:endParaRPr/>
          </a:p>
          <a:p>
            <a:pPr marL="385763" indent="-385763" algn="just">
              <a:lnSpc>
                <a:spcPct val="100000"/>
              </a:lnSpc>
              <a:spcBef>
                <a:spcPts val="0"/>
              </a:spcBef>
              <a:buClr>
                <a:schemeClr val="dk1"/>
              </a:buClr>
              <a:buSzPts val="2400"/>
              <a:buFont typeface="Arial"/>
              <a:buChar char="•"/>
            </a:pPr>
            <a:r>
              <a:rPr lang="en-US">
                <a:solidFill>
                  <a:schemeClr val="dk1"/>
                </a:solidFill>
                <a:latin typeface="Arial"/>
                <a:ea typeface="Arial"/>
                <a:cs typeface="Arial"/>
                <a:sym typeface="Arial"/>
              </a:rPr>
              <a:t> Now the code is sent to the receiver say </a:t>
            </a:r>
            <a:r>
              <a:rPr lang="en-US">
                <a:solidFill>
                  <a:srgbClr val="FF0000"/>
                </a:solidFill>
                <a:latin typeface="Arial"/>
                <a:ea typeface="Arial"/>
                <a:cs typeface="Arial"/>
                <a:sym typeface="Arial"/>
              </a:rPr>
              <a:t>1001</a:t>
            </a:r>
            <a:r>
              <a:rPr lang="en-US" u="sng">
                <a:solidFill>
                  <a:srgbClr val="FF0000"/>
                </a:solidFill>
                <a:latin typeface="Arial"/>
                <a:ea typeface="Arial"/>
                <a:cs typeface="Arial"/>
                <a:sym typeface="Arial"/>
              </a:rPr>
              <a:t>0</a:t>
            </a:r>
            <a:r>
              <a:rPr lang="en-US">
                <a:solidFill>
                  <a:srgbClr val="FF0000"/>
                </a:solidFill>
                <a:latin typeface="Arial"/>
                <a:ea typeface="Arial"/>
                <a:cs typeface="Arial"/>
                <a:sym typeface="Arial"/>
              </a:rPr>
              <a:t>100101</a:t>
            </a:r>
            <a:r>
              <a:rPr lang="en-US">
                <a:solidFill>
                  <a:schemeClr val="dk1"/>
                </a:solidFill>
                <a:latin typeface="Arial"/>
                <a:ea typeface="Arial"/>
                <a:cs typeface="Arial"/>
                <a:sym typeface="Arial"/>
              </a:rPr>
              <a:t>and receiver calculates the four new VRC’s using the same set of bits used by sender plus relevant parity bits (r1,r2,r4, r8)  for each set </a:t>
            </a:r>
            <a:endParaRPr/>
          </a:p>
          <a:p>
            <a:pPr marL="385763" indent="-385763" algn="just">
              <a:lnSpc>
                <a:spcPct val="100000"/>
              </a:lnSpc>
              <a:spcBef>
                <a:spcPts val="0"/>
              </a:spcBef>
              <a:buClr>
                <a:schemeClr val="dk1"/>
              </a:buClr>
              <a:buSzPts val="2400"/>
              <a:buFont typeface="Arial"/>
              <a:buChar char="•"/>
            </a:pPr>
            <a:r>
              <a:rPr lang="en-US">
                <a:solidFill>
                  <a:schemeClr val="dk1"/>
                </a:solidFill>
                <a:latin typeface="Arial"/>
                <a:ea typeface="Arial"/>
                <a:cs typeface="Arial"/>
                <a:sym typeface="Arial"/>
              </a:rPr>
              <a:t>Then receiver reassembles new parity values into a binary number in order of r position (r8, r4, r2, r1) which results in </a:t>
            </a:r>
            <a:r>
              <a:rPr lang="en-US">
                <a:solidFill>
                  <a:srgbClr val="FF0000"/>
                </a:solidFill>
                <a:latin typeface="Arial"/>
                <a:ea typeface="Arial"/>
                <a:cs typeface="Arial"/>
                <a:sym typeface="Arial"/>
              </a:rPr>
              <a:t>0111.</a:t>
            </a:r>
            <a:endParaRPr/>
          </a:p>
          <a:p>
            <a:pPr marL="385763" indent="-385763" algn="just">
              <a:lnSpc>
                <a:spcPct val="100000"/>
              </a:lnSpc>
              <a:spcBef>
                <a:spcPts val="0"/>
              </a:spcBef>
              <a:buClr>
                <a:schemeClr val="dk1"/>
              </a:buClr>
              <a:buSzPts val="2400"/>
              <a:buFont typeface="Arial"/>
              <a:buChar char="•"/>
            </a:pPr>
            <a:r>
              <a:rPr lang="en-US">
                <a:solidFill>
                  <a:schemeClr val="dk1"/>
                </a:solidFill>
                <a:latin typeface="Arial"/>
                <a:ea typeface="Arial"/>
                <a:cs typeface="Arial"/>
                <a:sym typeface="Arial"/>
              </a:rPr>
              <a:t> That is </a:t>
            </a:r>
            <a:r>
              <a:rPr lang="en-US">
                <a:solidFill>
                  <a:srgbClr val="FF0000"/>
                </a:solidFill>
                <a:latin typeface="Arial"/>
                <a:ea typeface="Arial"/>
                <a:cs typeface="Arial"/>
                <a:sym typeface="Arial"/>
              </a:rPr>
              <a:t>bit 7 is the error </a:t>
            </a:r>
            <a:r>
              <a:rPr lang="en-US">
                <a:solidFill>
                  <a:schemeClr val="dk1"/>
                </a:solidFill>
                <a:latin typeface="Arial"/>
                <a:ea typeface="Arial"/>
                <a:cs typeface="Arial"/>
                <a:sym typeface="Arial"/>
              </a:rPr>
              <a:t>and is corrected to give 10010100101</a:t>
            </a:r>
            <a:endParaRPr/>
          </a:p>
          <a:p>
            <a:pPr marL="385763" indent="-385763" algn="just">
              <a:lnSpc>
                <a:spcPct val="100000"/>
              </a:lnSpc>
              <a:spcBef>
                <a:spcPts val="0"/>
              </a:spcBef>
              <a:buClr>
                <a:schemeClr val="dk1"/>
              </a:buClr>
              <a:buSzPts val="2400"/>
              <a:buNone/>
            </a:pPr>
            <a:r>
              <a:rPr lang="en-US">
                <a:solidFill>
                  <a:schemeClr val="dk1"/>
                </a:solidFill>
                <a:latin typeface="Arial"/>
                <a:ea typeface="Arial"/>
                <a:cs typeface="Arial"/>
                <a:sym typeface="Arial"/>
              </a:rPr>
              <a:t>     </a:t>
            </a:r>
            <a:endParaRPr/>
          </a:p>
          <a:p>
            <a:pPr marL="385763" indent="-385763" algn="just">
              <a:lnSpc>
                <a:spcPct val="100000"/>
              </a:lnSpc>
              <a:spcBef>
                <a:spcPts val="0"/>
              </a:spcBef>
              <a:buClr>
                <a:schemeClr val="dk1"/>
              </a:buClr>
              <a:buSzPts val="2000"/>
              <a:buNone/>
            </a:pPr>
            <a:r>
              <a:rPr lang="en-US" sz="2000" baseline="30000">
                <a:solidFill>
                  <a:schemeClr val="dk1"/>
                </a:solidFill>
                <a:latin typeface="Arial"/>
                <a:ea typeface="Arial"/>
                <a:cs typeface="Arial"/>
                <a:sym typeface="Arial"/>
              </a:rPr>
              <a:t>      </a:t>
            </a:r>
            <a:endParaRPr/>
          </a:p>
          <a:p>
            <a:pPr marL="385763" indent="-385763" algn="just">
              <a:lnSpc>
                <a:spcPct val="100000"/>
              </a:lnSpc>
              <a:spcBef>
                <a:spcPts val="0"/>
              </a:spcBef>
              <a:buClr>
                <a:schemeClr val="dk1"/>
              </a:buClr>
              <a:buSzPts val="900"/>
              <a:buNone/>
            </a:pPr>
            <a:r>
              <a:rPr lang="en-US" sz="900">
                <a:solidFill>
                  <a:schemeClr val="dk1"/>
                </a:solidFill>
                <a:latin typeface="Arial"/>
                <a:ea typeface="Arial"/>
                <a:cs typeface="Arial"/>
                <a:sym typeface="Arial"/>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90"/>
          <p:cNvPicPr preferRelativeResize="0"/>
          <p:nvPr/>
        </p:nvPicPr>
        <p:blipFill rotWithShape="1">
          <a:blip r:embed="rId3">
            <a:alphaModFix/>
          </a:blip>
          <a:srcRect/>
          <a:stretch/>
        </p:blipFill>
        <p:spPr>
          <a:xfrm>
            <a:off x="1608139" y="3052764"/>
            <a:ext cx="8950325" cy="1565275"/>
          </a:xfrm>
          <a:prstGeom prst="rect">
            <a:avLst/>
          </a:prstGeom>
          <a:noFill/>
          <a:ln>
            <a:noFill/>
          </a:ln>
        </p:spPr>
      </p:pic>
      <p:sp>
        <p:nvSpPr>
          <p:cNvPr id="528" name="Google Shape;528;p90"/>
          <p:cNvSpPr/>
          <p:nvPr/>
        </p:nvSpPr>
        <p:spPr>
          <a:xfrm>
            <a:off x="4505326" y="955675"/>
            <a:ext cx="3121025" cy="533400"/>
          </a:xfrm>
          <a:prstGeom prst="rect">
            <a:avLst/>
          </a:prstGeom>
          <a:noFill/>
          <a:ln>
            <a:noFill/>
          </a:ln>
        </p:spPr>
        <p:txBody>
          <a:bodyPr spcFirstLastPara="1" wrap="square" lIns="90475" tIns="44450" rIns="90475" bIns="44450" anchor="t" anchorCtr="0">
            <a:noAutofit/>
          </a:bodyPr>
          <a:lstStyle/>
          <a:p>
            <a:pPr algn="ctr">
              <a:lnSpc>
                <a:spcPct val="87000"/>
              </a:lnSpc>
              <a:buClr>
                <a:srgbClr val="000000"/>
              </a:buClr>
              <a:buSzPts val="3200"/>
            </a:pPr>
            <a:r>
              <a:rPr lang="en-US" sz="3200" b="1">
                <a:solidFill>
                  <a:srgbClr val="C00000"/>
                </a:solidFill>
                <a:latin typeface="Helvetica Neue"/>
                <a:ea typeface="Helvetica Neue"/>
                <a:cs typeface="Helvetica Neue"/>
                <a:sym typeface="Helvetica Neue"/>
              </a:rPr>
              <a:t>Single-bit error</a:t>
            </a:r>
            <a:endParaRPr sz="1400">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91"/>
          <p:cNvPicPr preferRelativeResize="0"/>
          <p:nvPr/>
        </p:nvPicPr>
        <p:blipFill rotWithShape="1">
          <a:blip r:embed="rId3">
            <a:alphaModFix/>
          </a:blip>
          <a:srcRect/>
          <a:stretch/>
        </p:blipFill>
        <p:spPr>
          <a:xfrm>
            <a:off x="4506914" y="419100"/>
            <a:ext cx="5380037" cy="5803900"/>
          </a:xfrm>
          <a:prstGeom prst="rect">
            <a:avLst/>
          </a:prstGeom>
          <a:noFill/>
          <a:ln>
            <a:noFill/>
          </a:ln>
        </p:spPr>
      </p:pic>
      <p:sp>
        <p:nvSpPr>
          <p:cNvPr id="534" name="Google Shape;534;p91"/>
          <p:cNvSpPr/>
          <p:nvPr/>
        </p:nvSpPr>
        <p:spPr>
          <a:xfrm>
            <a:off x="1781176" y="2327276"/>
            <a:ext cx="2047875" cy="976313"/>
          </a:xfrm>
          <a:prstGeom prst="rect">
            <a:avLst/>
          </a:prstGeom>
          <a:noFill/>
          <a:ln>
            <a:noFill/>
          </a:ln>
        </p:spPr>
        <p:txBody>
          <a:bodyPr spcFirstLastPara="1" wrap="square" lIns="90475" tIns="44450" rIns="90475" bIns="44450" anchor="t" anchorCtr="0">
            <a:noAutofit/>
          </a:bodyPr>
          <a:lstStyle/>
          <a:p>
            <a:pPr algn="ctr">
              <a:lnSpc>
                <a:spcPct val="87000"/>
              </a:lnSpc>
              <a:buClr>
                <a:srgbClr val="000000"/>
              </a:buClr>
              <a:buSzPts val="3200"/>
            </a:pPr>
            <a:r>
              <a:rPr lang="en-US" sz="3200" b="1">
                <a:solidFill>
                  <a:srgbClr val="C00000"/>
                </a:solidFill>
                <a:latin typeface="Helvetica Neue"/>
                <a:ea typeface="Helvetica Neue"/>
                <a:cs typeface="Helvetica Neue"/>
                <a:sym typeface="Helvetica Neue"/>
              </a:rPr>
              <a:t>Error </a:t>
            </a:r>
            <a:endParaRPr sz="1400">
              <a:solidFill>
                <a:srgbClr val="000000"/>
              </a:solidFill>
              <a:latin typeface="Arial"/>
              <a:ea typeface="Arial"/>
              <a:cs typeface="Arial"/>
              <a:sym typeface="Arial"/>
            </a:endParaRPr>
          </a:p>
          <a:p>
            <a:pPr algn="ctr">
              <a:lnSpc>
                <a:spcPct val="87000"/>
              </a:lnSpc>
              <a:buClr>
                <a:srgbClr val="000000"/>
              </a:buClr>
              <a:buSzPts val="3200"/>
            </a:pPr>
            <a:r>
              <a:rPr lang="en-US" sz="3200" b="1">
                <a:solidFill>
                  <a:srgbClr val="C00000"/>
                </a:solidFill>
                <a:latin typeface="Helvetica Neue"/>
                <a:ea typeface="Helvetica Neue"/>
                <a:cs typeface="Helvetica Neue"/>
                <a:sym typeface="Helvetica Neue"/>
              </a:rPr>
              <a:t>Detection</a:t>
            </a:r>
            <a:endParaRPr sz="140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2"/>
          <p:cNvSpPr txBox="1">
            <a:spLocks noGrp="1"/>
          </p:cNvSpPr>
          <p:nvPr>
            <p:ph type="subTitle" idx="1"/>
          </p:nvPr>
        </p:nvSpPr>
        <p:spPr>
          <a:xfrm>
            <a:off x="2628900" y="990600"/>
            <a:ext cx="7353300" cy="2362200"/>
          </a:xfrm>
          <a:prstGeom prst="rect">
            <a:avLst/>
          </a:prstGeom>
          <a:noFill/>
          <a:ln>
            <a:noFill/>
          </a:ln>
        </p:spPr>
        <p:txBody>
          <a:bodyPr spcFirstLastPara="1" vert="horz" wrap="square" lIns="90475" tIns="44425" rIns="90475" bIns="44425" rtlCol="0" anchor="t" anchorCtr="0">
            <a:noAutofit/>
          </a:bodyPr>
          <a:lstStyle/>
          <a:p>
            <a:pPr>
              <a:lnSpc>
                <a:spcPct val="95000"/>
              </a:lnSpc>
              <a:spcBef>
                <a:spcPts val="0"/>
              </a:spcBef>
              <a:buSzPts val="4000"/>
            </a:pPr>
            <a:endParaRPr/>
          </a:p>
          <a:p>
            <a:pPr>
              <a:lnSpc>
                <a:spcPct val="95000"/>
              </a:lnSpc>
              <a:spcBef>
                <a:spcPts val="2000"/>
              </a:spcBef>
              <a:buSzPts val="4000"/>
            </a:pPr>
            <a:r>
              <a:rPr lang="en-US"/>
              <a:t>Medium Access  control Methods –CSMA, CSMA/CA &amp; /CD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93"/>
          <p:cNvSpPr txBox="1">
            <a:spLocks noGrp="1"/>
          </p:cNvSpPr>
          <p:nvPr>
            <p:ph type="title"/>
          </p:nvPr>
        </p:nvSpPr>
        <p:spPr>
          <a:xfrm>
            <a:off x="1457325" y="228600"/>
            <a:ext cx="5181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MULTIPLE ACCESS PROTOCOLS</a:t>
            </a:r>
            <a:endParaRPr sz="2500">
              <a:solidFill>
                <a:srgbClr val="C00000"/>
              </a:solidFill>
            </a:endParaRPr>
          </a:p>
        </p:txBody>
      </p:sp>
      <p:sp>
        <p:nvSpPr>
          <p:cNvPr id="545" name="Google Shape;545;p93"/>
          <p:cNvSpPr txBox="1">
            <a:spLocks noGrp="1"/>
          </p:cNvSpPr>
          <p:nvPr>
            <p:ph type="body" idx="1"/>
          </p:nvPr>
        </p:nvSpPr>
        <p:spPr>
          <a:xfrm>
            <a:off x="1457325" y="1220788"/>
            <a:ext cx="8999538" cy="5224462"/>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95000"/>
              </a:lnSpc>
              <a:spcBef>
                <a:spcPts val="0"/>
              </a:spcBef>
              <a:buSzPts val="2400"/>
            </a:pPr>
            <a:r>
              <a:rPr lang="en-US"/>
              <a:t>When nodes or stations are connected and use a common link, called a </a:t>
            </a:r>
            <a:r>
              <a:rPr lang="en-US">
                <a:solidFill>
                  <a:srgbClr val="FF0000"/>
                </a:solidFill>
              </a:rPr>
              <a:t>multipoint or broadcast link</a:t>
            </a:r>
            <a:r>
              <a:rPr lang="en-US"/>
              <a:t>, we need a multiple-access protocol to </a:t>
            </a:r>
            <a:r>
              <a:rPr lang="en-US">
                <a:solidFill>
                  <a:srgbClr val="FF0000"/>
                </a:solidFill>
              </a:rPr>
              <a:t>coordinate access </a:t>
            </a:r>
            <a:r>
              <a:rPr lang="en-US"/>
              <a:t>to the link.</a:t>
            </a:r>
            <a:endParaRPr/>
          </a:p>
          <a:p>
            <a:pPr marL="385763" indent="-385763" algn="just">
              <a:lnSpc>
                <a:spcPct val="95000"/>
              </a:lnSpc>
              <a:spcBef>
                <a:spcPts val="1200"/>
              </a:spcBef>
              <a:buSzPts val="2400"/>
            </a:pPr>
            <a:r>
              <a:rPr lang="en-US"/>
              <a:t>The problem of controlling the access to the medium is similar to the </a:t>
            </a:r>
            <a:r>
              <a:rPr lang="en-US">
                <a:solidFill>
                  <a:srgbClr val="FF0000"/>
                </a:solidFill>
              </a:rPr>
              <a:t>rules of speaking in an assembly. </a:t>
            </a:r>
            <a:endParaRPr/>
          </a:p>
          <a:p>
            <a:pPr marL="385763" indent="-385763" algn="just">
              <a:lnSpc>
                <a:spcPct val="95000"/>
              </a:lnSpc>
              <a:spcBef>
                <a:spcPts val="1200"/>
              </a:spcBef>
              <a:buSzPts val="2400"/>
            </a:pPr>
            <a:r>
              <a:rPr lang="en-US"/>
              <a:t>The procedures guarantee that the right to speak is upheld and ensure that </a:t>
            </a:r>
            <a:endParaRPr/>
          </a:p>
          <a:p>
            <a:pPr marL="744538" lvl="1" indent="-246061" algn="just">
              <a:lnSpc>
                <a:spcPct val="150000"/>
              </a:lnSpc>
              <a:buSzPts val="1500"/>
            </a:pPr>
            <a:r>
              <a:rPr lang="en-US"/>
              <a:t>Two people do not speak at the same time, </a:t>
            </a:r>
            <a:endParaRPr/>
          </a:p>
          <a:p>
            <a:pPr marL="744538" lvl="1" indent="-246061" algn="just">
              <a:lnSpc>
                <a:spcPct val="150000"/>
              </a:lnSpc>
              <a:buSzPts val="1500"/>
            </a:pPr>
            <a:r>
              <a:rPr lang="en-US"/>
              <a:t>Do not interrupt each other, </a:t>
            </a:r>
            <a:endParaRPr/>
          </a:p>
          <a:p>
            <a:pPr marL="744538" lvl="1" indent="-246061" algn="just">
              <a:lnSpc>
                <a:spcPct val="150000"/>
              </a:lnSpc>
              <a:buSzPts val="1500"/>
            </a:pPr>
            <a:r>
              <a:rPr lang="en-US"/>
              <a:t>Do not monopolize the discussion, and so 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cxnSp>
        <p:nvCxnSpPr>
          <p:cNvPr id="551" name="Google Shape;551;p94"/>
          <p:cNvCxnSpPr/>
          <p:nvPr/>
        </p:nvCxnSpPr>
        <p:spPr>
          <a:xfrm>
            <a:off x="1308100" y="152400"/>
            <a:ext cx="9493250" cy="0"/>
          </a:xfrm>
          <a:prstGeom prst="straightConnector1">
            <a:avLst/>
          </a:prstGeom>
          <a:noFill/>
          <a:ln w="76200" cap="flat" cmpd="sng">
            <a:solidFill>
              <a:schemeClr val="hlink"/>
            </a:solidFill>
            <a:prstDash val="solid"/>
            <a:round/>
            <a:headEnd type="none" w="sm" len="sm"/>
            <a:tailEnd type="none" w="sm" len="sm"/>
          </a:ln>
        </p:spPr>
      </p:cxnSp>
      <p:cxnSp>
        <p:nvCxnSpPr>
          <p:cNvPr id="552" name="Google Shape;552;p94"/>
          <p:cNvCxnSpPr/>
          <p:nvPr/>
        </p:nvCxnSpPr>
        <p:spPr>
          <a:xfrm>
            <a:off x="1308100" y="990600"/>
            <a:ext cx="9493250" cy="0"/>
          </a:xfrm>
          <a:prstGeom prst="straightConnector1">
            <a:avLst/>
          </a:prstGeom>
          <a:noFill/>
          <a:ln w="19050" cap="flat" cmpd="sng">
            <a:solidFill>
              <a:schemeClr val="hlink"/>
            </a:solidFill>
            <a:prstDash val="solid"/>
            <a:round/>
            <a:headEnd type="none" w="sm" len="sm"/>
            <a:tailEnd type="none" w="sm" len="sm"/>
          </a:ln>
        </p:spPr>
      </p:cxnSp>
      <p:sp>
        <p:nvSpPr>
          <p:cNvPr id="553" name="Google Shape;553;p94"/>
          <p:cNvSpPr txBox="1"/>
          <p:nvPr/>
        </p:nvSpPr>
        <p:spPr>
          <a:xfrm>
            <a:off x="1984444" y="433881"/>
            <a:ext cx="8140562" cy="360099"/>
          </a:xfrm>
          <a:prstGeom prst="rect">
            <a:avLst/>
          </a:prstGeom>
          <a:noFill/>
          <a:ln>
            <a:noFill/>
          </a:ln>
        </p:spPr>
        <p:txBody>
          <a:bodyPr spcFirstLastPara="1" wrap="square" lIns="91425" tIns="45700" rIns="91425" bIns="45700" anchor="t" anchorCtr="0">
            <a:noAutofit/>
          </a:bodyPr>
          <a:lstStyle/>
          <a:p>
            <a:pPr algn="ctr">
              <a:lnSpc>
                <a:spcPct val="87000"/>
              </a:lnSpc>
              <a:buClr>
                <a:srgbClr val="000000"/>
              </a:buClr>
              <a:buSzPts val="2000"/>
            </a:pPr>
            <a:r>
              <a:rPr lang="en-US" sz="2000" b="1">
                <a:solidFill>
                  <a:srgbClr val="0066FF"/>
                </a:solidFill>
                <a:latin typeface="Helvetica Neue"/>
                <a:ea typeface="Helvetica Neue"/>
                <a:cs typeface="Helvetica Neue"/>
                <a:sym typeface="Helvetica Neue"/>
              </a:rPr>
              <a:t>Taxonomy of multiple-access protocols discussed in this chapter</a:t>
            </a:r>
            <a:endParaRPr sz="1400">
              <a:solidFill>
                <a:srgbClr val="000000"/>
              </a:solidFill>
              <a:latin typeface="Arial"/>
              <a:ea typeface="Arial"/>
              <a:cs typeface="Arial"/>
              <a:sym typeface="Arial"/>
            </a:endParaRPr>
          </a:p>
        </p:txBody>
      </p:sp>
      <p:cxnSp>
        <p:nvCxnSpPr>
          <p:cNvPr id="554" name="Google Shape;554;p94"/>
          <p:cNvCxnSpPr/>
          <p:nvPr/>
        </p:nvCxnSpPr>
        <p:spPr>
          <a:xfrm>
            <a:off x="1308100" y="6248400"/>
            <a:ext cx="9493250" cy="0"/>
          </a:xfrm>
          <a:prstGeom prst="straightConnector1">
            <a:avLst/>
          </a:prstGeom>
          <a:noFill/>
          <a:ln w="76200" cap="flat" cmpd="sng">
            <a:solidFill>
              <a:schemeClr val="hlink"/>
            </a:solidFill>
            <a:prstDash val="solid"/>
            <a:round/>
            <a:headEnd type="none" w="sm" len="sm"/>
            <a:tailEnd type="none" w="sm" len="sm"/>
          </a:ln>
        </p:spPr>
      </p:cxnSp>
      <p:pic>
        <p:nvPicPr>
          <p:cNvPr id="555" name="Google Shape;555;p94"/>
          <p:cNvPicPr preferRelativeResize="0"/>
          <p:nvPr/>
        </p:nvPicPr>
        <p:blipFill rotWithShape="1">
          <a:blip r:embed="rId3">
            <a:alphaModFix/>
          </a:blip>
          <a:srcRect/>
          <a:stretch/>
        </p:blipFill>
        <p:spPr>
          <a:xfrm>
            <a:off x="2216150" y="1897065"/>
            <a:ext cx="7101020" cy="32845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A35FF-9AF9-40C0-29EE-2B9943375EF5}"/>
              </a:ext>
            </a:extLst>
          </p:cNvPr>
          <p:cNvSpPr txBox="1"/>
          <p:nvPr/>
        </p:nvSpPr>
        <p:spPr>
          <a:xfrm>
            <a:off x="4649455" y="172242"/>
            <a:ext cx="6096000" cy="523220"/>
          </a:xfrm>
          <a:prstGeom prst="rect">
            <a:avLst/>
          </a:prstGeom>
          <a:noFill/>
        </p:spPr>
        <p:txBody>
          <a:bodyPr wrap="square">
            <a:spAutoFit/>
          </a:bodyPr>
          <a:lstStyle/>
          <a:p>
            <a:r>
              <a:rPr lang="en-US" sz="2800" b="1" dirty="0">
                <a:solidFill>
                  <a:srgbClr val="FF0000"/>
                </a:solidFill>
                <a:effectLst/>
                <a:latin typeface="Times New Roman" panose="02020603050405020304" pitchFamily="18" charset="0"/>
                <a:ea typeface="Times New Roman" panose="02020603050405020304" pitchFamily="18" charset="0"/>
              </a:rPr>
              <a:t>Types of framing</a:t>
            </a:r>
            <a:r>
              <a:rPr lang="en-US" sz="2800" b="1" dirty="0">
                <a:solidFill>
                  <a:srgbClr val="000000"/>
                </a:solidFill>
                <a:effectLst/>
                <a:latin typeface="Times New Roman" panose="02020603050405020304" pitchFamily="18" charset="0"/>
                <a:ea typeface="Times New Roman" panose="02020603050405020304" pitchFamily="18" charset="0"/>
              </a:rPr>
              <a:t> </a:t>
            </a:r>
            <a:endParaRPr lang="en-IN" sz="2800" dirty="0"/>
          </a:p>
        </p:txBody>
      </p:sp>
      <p:sp>
        <p:nvSpPr>
          <p:cNvPr id="5" name="TextBox 4">
            <a:extLst>
              <a:ext uri="{FF2B5EF4-FFF2-40B4-BE49-F238E27FC236}">
                <a16:creationId xmlns:a16="http://schemas.microsoft.com/office/drawing/2014/main" id="{E48C7008-09F1-BBF4-4022-3A019F601957}"/>
              </a:ext>
            </a:extLst>
          </p:cNvPr>
          <p:cNvSpPr txBox="1"/>
          <p:nvPr/>
        </p:nvSpPr>
        <p:spPr>
          <a:xfrm>
            <a:off x="185531" y="928517"/>
            <a:ext cx="6096000"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There are two types of framing:</a:t>
            </a:r>
            <a:endParaRPr lang="en-IN" dirty="0"/>
          </a:p>
        </p:txBody>
      </p:sp>
      <p:sp>
        <p:nvSpPr>
          <p:cNvPr id="7" name="TextBox 6">
            <a:extLst>
              <a:ext uri="{FF2B5EF4-FFF2-40B4-BE49-F238E27FC236}">
                <a16:creationId xmlns:a16="http://schemas.microsoft.com/office/drawing/2014/main" id="{B8B64B61-BD61-CCAA-9C52-1891F3D76AC2}"/>
              </a:ext>
            </a:extLst>
          </p:cNvPr>
          <p:cNvSpPr txBox="1"/>
          <p:nvPr/>
        </p:nvSpPr>
        <p:spPr>
          <a:xfrm>
            <a:off x="503583" y="1373756"/>
            <a:ext cx="10575234" cy="5324535"/>
          </a:xfrm>
          <a:prstGeom prst="rect">
            <a:avLst/>
          </a:prstGeom>
          <a:noFill/>
        </p:spPr>
        <p:txBody>
          <a:bodyPr wrap="square">
            <a:spAutoFit/>
          </a:bodyPr>
          <a:lstStyle/>
          <a:p>
            <a:pPr algn="just" fontAlgn="base">
              <a:lnSpc>
                <a:spcPct val="115000"/>
              </a:lnSpc>
              <a:spcAft>
                <a:spcPts val="10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Fixed size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frame is of fixed size and there is no need to provide boundaries to the frame, length of the frame itself acts as delimiter.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Drawback: </a:t>
            </a:r>
            <a:r>
              <a:rPr lang="en-US" sz="20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It suffers from internal fragmentation if data size is less than frame size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Solution: </a:t>
            </a:r>
            <a:r>
              <a:rPr lang="en-US" sz="20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Packaging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15000"/>
              </a:lnSpc>
              <a:spcAft>
                <a:spcPts val="10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Variable size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this ,there is need to define end of frame as well as beginning of next frame to differentiate. </a:t>
            </a:r>
          </a:p>
          <a:p>
            <a:pPr algn="just" fontAlgn="base">
              <a:lnSpc>
                <a:spcPct val="115000"/>
              </a:lnSpc>
              <a:spcAft>
                <a:spcPts val="100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be done in two ways: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Length field –</a:t>
            </a:r>
            <a:r>
              <a:rPr lang="en-US" sz="20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 We can introduce a length field in the frame to indicate the length of the 	frame. Used in </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Ethernet(802.3)</a:t>
            </a:r>
            <a:r>
              <a:rPr lang="en-US" sz="20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 The problem with this is that sometimes the length field 	might get corrupted.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solidFill>
                  <a:srgbClr val="000000"/>
                </a:solidFill>
                <a:effectLst/>
                <a:latin typeface="Times New Roman" panose="02020603050405020304" pitchFamily="18" charset="0"/>
                <a:ea typeface="Times New Roman" panose="02020603050405020304" pitchFamily="18" charset="0"/>
              </a:rPr>
              <a:t>	End Delimiter (ED) –</a:t>
            </a:r>
            <a:r>
              <a:rPr lang="en-US" sz="2000" dirty="0">
                <a:solidFill>
                  <a:srgbClr val="383838"/>
                </a:solidFill>
                <a:effectLst/>
                <a:latin typeface="Times New Roman" panose="02020603050405020304" pitchFamily="18" charset="0"/>
                <a:ea typeface="Times New Roman" panose="02020603050405020304" pitchFamily="18" charset="0"/>
              </a:rPr>
              <a:t> We can introduce an ED(pattern) to indicate the end of the frame. 	Used in </a:t>
            </a:r>
            <a:r>
              <a:rPr lang="en-US" sz="2000" b="1" dirty="0">
                <a:solidFill>
                  <a:srgbClr val="000000"/>
                </a:solidFill>
                <a:effectLst/>
                <a:latin typeface="Times New Roman" panose="02020603050405020304" pitchFamily="18" charset="0"/>
                <a:ea typeface="Times New Roman" panose="02020603050405020304" pitchFamily="18" charset="0"/>
              </a:rPr>
              <a:t>Token Ring</a:t>
            </a:r>
            <a:r>
              <a:rPr lang="en-US" sz="2000" dirty="0">
                <a:solidFill>
                  <a:srgbClr val="383838"/>
                </a:solidFill>
                <a:effectLst/>
                <a:latin typeface="Times New Roman" panose="02020603050405020304" pitchFamily="18" charset="0"/>
                <a:ea typeface="Times New Roman" panose="02020603050405020304" pitchFamily="18" charset="0"/>
              </a:rPr>
              <a:t>. The problem with this is that ED can occur in the data, this  can be resolved by two types.</a:t>
            </a:r>
            <a:endParaRPr lang="en-IN" sz="2000" dirty="0"/>
          </a:p>
        </p:txBody>
      </p:sp>
    </p:spTree>
    <p:extLst>
      <p:ext uri="{BB962C8B-B14F-4D97-AF65-F5344CB8AC3E}">
        <p14:creationId xmlns:p14="http://schemas.microsoft.com/office/powerpoint/2010/main" val="17058120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5"/>
          <p:cNvSpPr txBox="1">
            <a:spLocks noGrp="1"/>
          </p:cNvSpPr>
          <p:nvPr>
            <p:ph type="title"/>
          </p:nvPr>
        </p:nvSpPr>
        <p:spPr>
          <a:xfrm>
            <a:off x="1295400" y="-7257"/>
            <a:ext cx="35052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Random Access Methods</a:t>
            </a:r>
            <a:endParaRPr/>
          </a:p>
        </p:txBody>
      </p:sp>
      <p:sp>
        <p:nvSpPr>
          <p:cNvPr id="561" name="Google Shape;561;p95"/>
          <p:cNvSpPr txBox="1">
            <a:spLocks noGrp="1"/>
          </p:cNvSpPr>
          <p:nvPr>
            <p:ph type="body" idx="1"/>
          </p:nvPr>
        </p:nvSpPr>
        <p:spPr>
          <a:xfrm>
            <a:off x="1600200" y="609600"/>
            <a:ext cx="8847138" cy="57912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400"/>
              <a:buFont typeface="Noto Sans Symbols"/>
              <a:buChar char="⮚"/>
            </a:pPr>
            <a:r>
              <a:rPr lang="en-US" b="0">
                <a:latin typeface="Arial"/>
                <a:ea typeface="Arial"/>
                <a:cs typeface="Arial"/>
                <a:sym typeface="Arial"/>
              </a:rPr>
              <a:t>In </a:t>
            </a:r>
            <a:r>
              <a:rPr lang="en-US">
                <a:solidFill>
                  <a:srgbClr val="FF0000"/>
                </a:solidFill>
                <a:latin typeface="Arial"/>
                <a:ea typeface="Arial"/>
                <a:cs typeface="Arial"/>
                <a:sym typeface="Arial"/>
              </a:rPr>
              <a:t>random access or contention methods</a:t>
            </a:r>
            <a:r>
              <a:rPr lang="en-US" b="0">
                <a:latin typeface="Arial"/>
                <a:ea typeface="Arial"/>
                <a:cs typeface="Arial"/>
                <a:sym typeface="Arial"/>
              </a:rPr>
              <a:t>, no station is superior to another station and none is assigned the control over another.</a:t>
            </a:r>
            <a:endParaRPr/>
          </a:p>
          <a:p>
            <a:pPr marL="457200" indent="-457200" algn="just">
              <a:lnSpc>
                <a:spcPct val="150000"/>
              </a:lnSpc>
              <a:spcBef>
                <a:spcPts val="1200"/>
              </a:spcBef>
              <a:buSzPts val="2400"/>
              <a:buFont typeface="Noto Sans Symbols"/>
              <a:buChar char="⮚"/>
            </a:pPr>
            <a:r>
              <a:rPr lang="en-US" b="0">
                <a:latin typeface="Arial"/>
                <a:ea typeface="Arial"/>
                <a:cs typeface="Arial"/>
                <a:sym typeface="Arial"/>
              </a:rPr>
              <a:t>No station permits, or does not permit, another station to send. </a:t>
            </a:r>
            <a:endParaRPr/>
          </a:p>
          <a:p>
            <a:pPr marL="457200" indent="-457200" algn="just">
              <a:lnSpc>
                <a:spcPct val="150000"/>
              </a:lnSpc>
              <a:spcBef>
                <a:spcPts val="1200"/>
              </a:spcBef>
              <a:buSzPts val="2400"/>
              <a:buFont typeface="Noto Sans Symbols"/>
              <a:buChar char="⮚"/>
            </a:pPr>
            <a:r>
              <a:rPr lang="en-US" b="0">
                <a:latin typeface="Arial"/>
                <a:ea typeface="Arial"/>
                <a:cs typeface="Arial"/>
                <a:sym typeface="Arial"/>
              </a:rPr>
              <a:t>At each instance, a station that has data to send uses a procedure defined by the protocol to make a decision on whether or not to send. </a:t>
            </a:r>
            <a:endParaRPr/>
          </a:p>
          <a:p>
            <a:pPr marL="457200" indent="-457200" algn="just">
              <a:lnSpc>
                <a:spcPct val="150000"/>
              </a:lnSpc>
              <a:spcBef>
                <a:spcPts val="1200"/>
              </a:spcBef>
              <a:buSzPts val="2400"/>
              <a:buFont typeface="Noto Sans Symbols"/>
              <a:buChar char="⮚"/>
            </a:pPr>
            <a:r>
              <a:rPr lang="en-US" b="0">
                <a:latin typeface="Arial"/>
                <a:ea typeface="Arial"/>
                <a:cs typeface="Arial"/>
                <a:sym typeface="Arial"/>
              </a:rPr>
              <a:t> This procedure depends on the state of the medium whether it is idle or busy.</a:t>
            </a:r>
            <a:endParaRPr/>
          </a:p>
          <a:p>
            <a:pPr marL="457200" indent="-457200" algn="just">
              <a:lnSpc>
                <a:spcPct val="150000"/>
              </a:lnSpc>
              <a:spcBef>
                <a:spcPts val="1200"/>
              </a:spcBef>
              <a:buSzPts val="2400"/>
              <a:buNone/>
            </a:pPr>
            <a:endParaRPr>
              <a:solidFill>
                <a:srgbClr val="CC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6"/>
          <p:cNvSpPr txBox="1">
            <a:spLocks noGrp="1"/>
          </p:cNvSpPr>
          <p:nvPr>
            <p:ph type="title"/>
          </p:nvPr>
        </p:nvSpPr>
        <p:spPr>
          <a:xfrm>
            <a:off x="1295400" y="130629"/>
            <a:ext cx="5943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Reason for Random Access or Contention</a:t>
            </a:r>
            <a:endParaRPr/>
          </a:p>
        </p:txBody>
      </p:sp>
      <p:sp>
        <p:nvSpPr>
          <p:cNvPr id="567" name="Google Shape;567;p96"/>
          <p:cNvSpPr txBox="1">
            <a:spLocks noGrp="1"/>
          </p:cNvSpPr>
          <p:nvPr>
            <p:ph type="body" idx="1"/>
          </p:nvPr>
        </p:nvSpPr>
        <p:spPr>
          <a:xfrm>
            <a:off x="1447800" y="1143000"/>
            <a:ext cx="8999538" cy="4419600"/>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150000"/>
              </a:lnSpc>
              <a:spcBef>
                <a:spcPts val="0"/>
              </a:spcBef>
              <a:buSzPts val="2400"/>
              <a:buNone/>
            </a:pPr>
            <a:r>
              <a:rPr lang="en-US" b="0">
                <a:latin typeface="Arial"/>
                <a:ea typeface="Arial"/>
                <a:cs typeface="Arial"/>
                <a:sym typeface="Arial"/>
              </a:rPr>
              <a:t>	Two features give this methods its name </a:t>
            </a:r>
            <a:endParaRPr/>
          </a:p>
          <a:p>
            <a:pPr marL="385763" indent="-385763" algn="just">
              <a:lnSpc>
                <a:spcPct val="150000"/>
              </a:lnSpc>
              <a:spcBef>
                <a:spcPts val="1200"/>
              </a:spcBef>
              <a:buSzPts val="2400"/>
              <a:buFont typeface="Noto Sans Symbols"/>
              <a:buChar char="⮚"/>
            </a:pPr>
            <a:r>
              <a:rPr lang="en-US" b="0">
                <a:latin typeface="Arial"/>
                <a:ea typeface="Arial"/>
                <a:cs typeface="Arial"/>
                <a:sym typeface="Arial"/>
              </a:rPr>
              <a:t> No scheduled time for a station to transmit and Transmission is random among the stations. So these methods are called </a:t>
            </a:r>
            <a:r>
              <a:rPr lang="en-US" i="1">
                <a:solidFill>
                  <a:srgbClr val="FF0000"/>
                </a:solidFill>
                <a:latin typeface="Arial"/>
                <a:ea typeface="Arial"/>
                <a:cs typeface="Arial"/>
                <a:sym typeface="Arial"/>
              </a:rPr>
              <a:t>random access</a:t>
            </a:r>
            <a:r>
              <a:rPr lang="en-US">
                <a:latin typeface="Arial"/>
                <a:ea typeface="Arial"/>
                <a:cs typeface="Arial"/>
                <a:sym typeface="Arial"/>
              </a:rPr>
              <a:t>.</a:t>
            </a:r>
            <a:endParaRPr/>
          </a:p>
          <a:p>
            <a:pPr marL="385763" indent="-385763" algn="just">
              <a:lnSpc>
                <a:spcPct val="150000"/>
              </a:lnSpc>
              <a:spcBef>
                <a:spcPts val="1200"/>
              </a:spcBef>
              <a:buSzPts val="2400"/>
              <a:buFont typeface="Noto Sans Symbols"/>
              <a:buChar char="⮚"/>
            </a:pPr>
            <a:r>
              <a:rPr lang="en-US">
                <a:latin typeface="Arial"/>
                <a:ea typeface="Arial"/>
                <a:cs typeface="Arial"/>
                <a:sym typeface="Arial"/>
              </a:rPr>
              <a:t> </a:t>
            </a:r>
            <a:r>
              <a:rPr lang="en-US" b="0">
                <a:latin typeface="Arial"/>
                <a:ea typeface="Arial"/>
                <a:cs typeface="Arial"/>
                <a:sym typeface="Arial"/>
              </a:rPr>
              <a:t>No specific rules as which station should send next . Stations compete with one another to access the medium. So called </a:t>
            </a:r>
            <a:r>
              <a:rPr lang="en-US" i="1">
                <a:solidFill>
                  <a:srgbClr val="FF0000"/>
                </a:solidFill>
                <a:latin typeface="Arial"/>
                <a:ea typeface="Arial"/>
                <a:cs typeface="Arial"/>
                <a:sym typeface="Arial"/>
              </a:rPr>
              <a:t>Contention methods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7"/>
          <p:cNvSpPr txBox="1">
            <a:spLocks noGrp="1"/>
          </p:cNvSpPr>
          <p:nvPr>
            <p:ph type="title"/>
          </p:nvPr>
        </p:nvSpPr>
        <p:spPr>
          <a:xfrm>
            <a:off x="1150257" y="36286"/>
            <a:ext cx="71628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  Procedure followed by Station  for  Random Access</a:t>
            </a:r>
            <a:endParaRPr/>
          </a:p>
        </p:txBody>
      </p:sp>
      <p:sp>
        <p:nvSpPr>
          <p:cNvPr id="573" name="Google Shape;573;p97"/>
          <p:cNvSpPr txBox="1">
            <a:spLocks noGrp="1"/>
          </p:cNvSpPr>
          <p:nvPr>
            <p:ph type="body" idx="1"/>
          </p:nvPr>
        </p:nvSpPr>
        <p:spPr>
          <a:xfrm>
            <a:off x="1447800" y="914400"/>
            <a:ext cx="8999538" cy="5638800"/>
          </a:xfrm>
          <a:prstGeom prst="rect">
            <a:avLst/>
          </a:prstGeom>
          <a:noFill/>
          <a:ln>
            <a:noFill/>
          </a:ln>
        </p:spPr>
        <p:txBody>
          <a:bodyPr spcFirstLastPara="1" vert="horz" wrap="square" lIns="90475" tIns="44425" rIns="90475" bIns="44425" rtlCol="0" anchor="t" anchorCtr="0">
            <a:noAutofit/>
          </a:bodyPr>
          <a:lstStyle/>
          <a:p>
            <a:pPr marL="385763" indent="-385763" algn="just">
              <a:lnSpc>
                <a:spcPct val="95000"/>
              </a:lnSpc>
              <a:spcBef>
                <a:spcPts val="0"/>
              </a:spcBef>
              <a:buSzPts val="2400"/>
              <a:buFont typeface="Noto Sans Symbols"/>
              <a:buChar char="⮚"/>
            </a:pPr>
            <a:r>
              <a:rPr lang="en-US" b="0"/>
              <a:t> Each station has the right to the medium without being controlled by another station</a:t>
            </a:r>
            <a:endParaRPr/>
          </a:p>
          <a:p>
            <a:pPr marL="385763" indent="-385763" algn="just">
              <a:lnSpc>
                <a:spcPct val="95000"/>
              </a:lnSpc>
              <a:spcBef>
                <a:spcPts val="1200"/>
              </a:spcBef>
              <a:buSzPts val="2400"/>
              <a:buFont typeface="Noto Sans Symbols"/>
              <a:buChar char="⮚"/>
            </a:pPr>
            <a:r>
              <a:rPr lang="en-US" b="0"/>
              <a:t> If more than one station tries to send, there is an access conflict- collision and frames will be </a:t>
            </a:r>
            <a:r>
              <a:rPr lang="en-US" u="sng"/>
              <a:t>either destroyed or modified</a:t>
            </a:r>
            <a:endParaRPr/>
          </a:p>
          <a:p>
            <a:pPr marL="385763" indent="-385763" algn="just">
              <a:lnSpc>
                <a:spcPct val="95000"/>
              </a:lnSpc>
              <a:spcBef>
                <a:spcPts val="1200"/>
              </a:spcBef>
              <a:buSzPts val="2400"/>
              <a:buFont typeface="Noto Sans Symbols"/>
              <a:buChar char="⮚"/>
            </a:pPr>
            <a:r>
              <a:rPr lang="en-US" b="0"/>
              <a:t> To avoid access conflict or to resolve it when it happens, each station follows a procedure which answers the following queries:</a:t>
            </a:r>
            <a:endParaRPr/>
          </a:p>
          <a:p>
            <a:pPr marL="385763" indent="-385763" algn="just">
              <a:lnSpc>
                <a:spcPct val="95000"/>
              </a:lnSpc>
              <a:spcBef>
                <a:spcPts val="1200"/>
              </a:spcBef>
              <a:buSzPts val="2400"/>
              <a:buFont typeface="Noto Sans Symbols"/>
              <a:buChar char="▪"/>
            </a:pPr>
            <a:r>
              <a:rPr lang="en-US" b="0" i="1">
                <a:solidFill>
                  <a:srgbClr val="FF0000"/>
                </a:solidFill>
              </a:rPr>
              <a:t>When can station access the medium</a:t>
            </a:r>
            <a:endParaRPr/>
          </a:p>
          <a:p>
            <a:pPr marL="385763" indent="-385763" algn="just">
              <a:lnSpc>
                <a:spcPct val="95000"/>
              </a:lnSpc>
              <a:spcBef>
                <a:spcPts val="1200"/>
              </a:spcBef>
              <a:buSzPts val="2400"/>
              <a:buFont typeface="Noto Sans Symbols"/>
              <a:buChar char="▪"/>
            </a:pPr>
            <a:r>
              <a:rPr lang="en-US" b="0" i="1">
                <a:solidFill>
                  <a:srgbClr val="FF0000"/>
                </a:solidFill>
              </a:rPr>
              <a:t>What can station do if medium is busy</a:t>
            </a:r>
            <a:endParaRPr/>
          </a:p>
          <a:p>
            <a:pPr marL="385763" indent="-385763" algn="just">
              <a:lnSpc>
                <a:spcPct val="95000"/>
              </a:lnSpc>
              <a:spcBef>
                <a:spcPts val="1200"/>
              </a:spcBef>
              <a:buSzPts val="2400"/>
              <a:buFont typeface="Noto Sans Symbols"/>
              <a:buChar char="▪"/>
            </a:pPr>
            <a:r>
              <a:rPr lang="en-US" b="0" i="1">
                <a:solidFill>
                  <a:srgbClr val="FF0000"/>
                </a:solidFill>
              </a:rPr>
              <a:t>How can the station determine the success or failure of the transmission</a:t>
            </a:r>
            <a:endParaRPr/>
          </a:p>
          <a:p>
            <a:pPr marL="385763" indent="-385763" algn="just">
              <a:lnSpc>
                <a:spcPct val="95000"/>
              </a:lnSpc>
              <a:spcBef>
                <a:spcPts val="1200"/>
              </a:spcBef>
              <a:buSzPts val="2400"/>
              <a:buFont typeface="Noto Sans Symbols"/>
              <a:buChar char="▪"/>
            </a:pPr>
            <a:r>
              <a:rPr lang="en-US" b="0" i="1">
                <a:solidFill>
                  <a:srgbClr val="FF0000"/>
                </a:solidFill>
              </a:rPr>
              <a:t>What can station do if there is an access conflict</a:t>
            </a:r>
            <a:endParaRPr/>
          </a:p>
          <a:p>
            <a:pPr marL="385763" indent="-233363" algn="just">
              <a:lnSpc>
                <a:spcPct val="95000"/>
              </a:lnSpc>
              <a:spcBef>
                <a:spcPts val="1200"/>
              </a:spcBef>
              <a:buSzPts val="2400"/>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98"/>
          <p:cNvSpPr txBox="1"/>
          <p:nvPr/>
        </p:nvSpPr>
        <p:spPr>
          <a:xfrm>
            <a:off x="10058400" y="6553200"/>
            <a:ext cx="577850" cy="304800"/>
          </a:xfrm>
          <a:prstGeom prst="rect">
            <a:avLst/>
          </a:prstGeom>
          <a:noFill/>
          <a:ln>
            <a:noFill/>
          </a:ln>
        </p:spPr>
        <p:txBody>
          <a:bodyPr spcFirstLastPara="1" wrap="square" lIns="91425" tIns="45700" rIns="91425" bIns="45700" anchor="t" anchorCtr="0">
            <a:noAutofit/>
          </a:bodyPr>
          <a:lstStyle/>
          <a:p>
            <a:pPr algn="r">
              <a:buClr>
                <a:srgbClr val="000000"/>
              </a:buClr>
              <a:buSzPts val="1200"/>
            </a:pPr>
            <a:fld id="{00000000-1234-1234-1234-123412341234}" type="slidenum">
              <a:rPr lang="en-US" sz="1200" b="1">
                <a:solidFill>
                  <a:schemeClr val="dk1"/>
                </a:solidFill>
                <a:latin typeface="Arial"/>
                <a:ea typeface="Arial"/>
                <a:cs typeface="Arial"/>
                <a:sym typeface="Arial"/>
              </a:rPr>
              <a:pPr algn="r">
                <a:buClr>
                  <a:srgbClr val="000000"/>
                </a:buClr>
                <a:buSzPts val="1200"/>
              </a:pPr>
              <a:t>83</a:t>
            </a:fld>
            <a:endParaRPr sz="1200" b="1">
              <a:solidFill>
                <a:schemeClr val="dk1"/>
              </a:solidFill>
              <a:latin typeface="Arial"/>
              <a:ea typeface="Arial"/>
              <a:cs typeface="Arial"/>
              <a:sym typeface="Arial"/>
            </a:endParaRPr>
          </a:p>
        </p:txBody>
      </p:sp>
      <p:sp>
        <p:nvSpPr>
          <p:cNvPr id="579" name="Google Shape;579;p98"/>
          <p:cNvSpPr txBox="1">
            <a:spLocks noGrp="1"/>
          </p:cNvSpPr>
          <p:nvPr>
            <p:ph type="body" idx="4294967295"/>
          </p:nvPr>
        </p:nvSpPr>
        <p:spPr>
          <a:xfrm>
            <a:off x="1143000" y="76201"/>
            <a:ext cx="9601200" cy="5300663"/>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400"/>
              <a:buFont typeface="Noto Sans Symbols"/>
              <a:buChar char="⮚"/>
            </a:pPr>
            <a:r>
              <a:rPr lang="en-US">
                <a:solidFill>
                  <a:srgbClr val="000000"/>
                </a:solidFill>
                <a:latin typeface="Arial"/>
                <a:ea typeface="Arial"/>
                <a:cs typeface="Arial"/>
                <a:sym typeface="Arial"/>
              </a:rPr>
              <a:t> </a:t>
            </a:r>
            <a:r>
              <a:rPr lang="en-US" b="0">
                <a:solidFill>
                  <a:srgbClr val="000000"/>
                </a:solidFill>
                <a:latin typeface="Arial"/>
                <a:ea typeface="Arial"/>
                <a:cs typeface="Arial"/>
                <a:sym typeface="Arial"/>
              </a:rPr>
              <a:t>Random access methods we would be studying have evolved from a very interesting protocol known as </a:t>
            </a:r>
            <a:r>
              <a:rPr lang="en-US" i="1">
                <a:solidFill>
                  <a:srgbClr val="FF0000"/>
                </a:solidFill>
                <a:latin typeface="Arial"/>
                <a:ea typeface="Arial"/>
                <a:cs typeface="Arial"/>
                <a:sym typeface="Arial"/>
              </a:rPr>
              <a:t>ALOHA </a:t>
            </a:r>
            <a:r>
              <a:rPr lang="en-US" b="0">
                <a:solidFill>
                  <a:srgbClr val="000000"/>
                </a:solidFill>
                <a:latin typeface="Arial"/>
                <a:ea typeface="Arial"/>
                <a:cs typeface="Arial"/>
                <a:sym typeface="Arial"/>
              </a:rPr>
              <a:t>which uses a very simple procedure called </a:t>
            </a:r>
            <a:r>
              <a:rPr lang="en-US" i="1">
                <a:solidFill>
                  <a:srgbClr val="FF0000"/>
                </a:solidFill>
                <a:latin typeface="Arial"/>
                <a:ea typeface="Arial"/>
                <a:cs typeface="Arial"/>
                <a:sym typeface="Arial"/>
              </a:rPr>
              <a:t>Multiple Access (MA) </a:t>
            </a:r>
            <a:endParaRPr/>
          </a:p>
          <a:p>
            <a:pPr marL="457200" indent="-457200" algn="just">
              <a:lnSpc>
                <a:spcPct val="150000"/>
              </a:lnSpc>
              <a:spcBef>
                <a:spcPts val="1200"/>
              </a:spcBef>
              <a:buSzPts val="2400"/>
              <a:buFont typeface="Noto Sans Symbols"/>
              <a:buChar char="⮚"/>
            </a:pPr>
            <a:r>
              <a:rPr lang="en-US" i="1">
                <a:solidFill>
                  <a:srgbClr val="FF0000"/>
                </a:solidFill>
                <a:latin typeface="Arial"/>
                <a:ea typeface="Arial"/>
                <a:cs typeface="Arial"/>
                <a:sym typeface="Arial"/>
              </a:rPr>
              <a:t> </a:t>
            </a:r>
            <a:r>
              <a:rPr lang="en-US" b="0">
                <a:solidFill>
                  <a:srgbClr val="000000"/>
                </a:solidFill>
                <a:latin typeface="Arial"/>
                <a:ea typeface="Arial"/>
                <a:cs typeface="Arial"/>
                <a:sym typeface="Arial"/>
              </a:rPr>
              <a:t>Method was later improved with the addition of procedure that </a:t>
            </a:r>
            <a:r>
              <a:rPr lang="en-US" u="sng">
                <a:solidFill>
                  <a:srgbClr val="000000"/>
                </a:solidFill>
                <a:latin typeface="Arial"/>
                <a:ea typeface="Arial"/>
                <a:cs typeface="Arial"/>
                <a:sym typeface="Arial"/>
              </a:rPr>
              <a:t>forces the station to sense the medium before transmitting</a:t>
            </a:r>
            <a:r>
              <a:rPr lang="en-US" b="0">
                <a:solidFill>
                  <a:srgbClr val="000000"/>
                </a:solidFill>
                <a:latin typeface="Arial"/>
                <a:ea typeface="Arial"/>
                <a:cs typeface="Arial"/>
                <a:sym typeface="Arial"/>
              </a:rPr>
              <a:t>. This was called </a:t>
            </a:r>
            <a:r>
              <a:rPr lang="en-US" b="0">
                <a:solidFill>
                  <a:srgbClr val="FF0000"/>
                </a:solidFill>
                <a:latin typeface="Arial"/>
                <a:ea typeface="Arial"/>
                <a:cs typeface="Arial"/>
                <a:sym typeface="Arial"/>
              </a:rPr>
              <a:t>Carrier Sense Multiple Access</a:t>
            </a:r>
            <a:endParaRPr/>
          </a:p>
          <a:p>
            <a:pPr marL="457200" indent="-457200" algn="just">
              <a:lnSpc>
                <a:spcPct val="150000"/>
              </a:lnSpc>
              <a:spcBef>
                <a:spcPts val="1200"/>
              </a:spcBef>
              <a:buSzPts val="2400"/>
              <a:buFont typeface="Noto Sans Symbols"/>
              <a:buChar char="⮚"/>
            </a:pPr>
            <a:r>
              <a:rPr lang="en-US" b="0">
                <a:solidFill>
                  <a:srgbClr val="000000"/>
                </a:solidFill>
                <a:latin typeface="Arial"/>
                <a:ea typeface="Arial"/>
                <a:cs typeface="Arial"/>
                <a:sym typeface="Arial"/>
              </a:rPr>
              <a:t> This later evolved into two parallel methods </a:t>
            </a:r>
            <a:endParaRPr/>
          </a:p>
          <a:p>
            <a:pPr marL="457200" indent="-457200" algn="just">
              <a:lnSpc>
                <a:spcPct val="150000"/>
              </a:lnSpc>
              <a:spcBef>
                <a:spcPts val="1200"/>
              </a:spcBef>
              <a:buSzPts val="2400"/>
              <a:buFont typeface="Noto Sans Symbols"/>
              <a:buChar char="▪"/>
            </a:pPr>
            <a:r>
              <a:rPr lang="en-US" b="0">
                <a:solidFill>
                  <a:srgbClr val="000000"/>
                </a:solidFill>
                <a:latin typeface="Arial"/>
                <a:ea typeface="Arial"/>
                <a:cs typeface="Arial"/>
                <a:sym typeface="Arial"/>
              </a:rPr>
              <a:t> </a:t>
            </a:r>
            <a:r>
              <a:rPr lang="en-US" b="0" i="1">
                <a:solidFill>
                  <a:srgbClr val="FF0000"/>
                </a:solidFill>
                <a:latin typeface="Arial"/>
                <a:ea typeface="Arial"/>
                <a:cs typeface="Arial"/>
                <a:sym typeface="Arial"/>
              </a:rPr>
              <a:t>Carrier Sense Multiple Access (CSMA)</a:t>
            </a:r>
            <a:endParaRPr/>
          </a:p>
          <a:p>
            <a:pPr marL="457200" indent="-457200" algn="just">
              <a:lnSpc>
                <a:spcPct val="150000"/>
              </a:lnSpc>
              <a:spcBef>
                <a:spcPts val="1200"/>
              </a:spcBef>
              <a:buSzPts val="2400"/>
              <a:buFont typeface="Noto Sans Symbols"/>
              <a:buChar char="▪"/>
            </a:pPr>
            <a:r>
              <a:rPr lang="en-US" b="0" i="1">
                <a:solidFill>
                  <a:srgbClr val="FF0000"/>
                </a:solidFill>
                <a:latin typeface="Arial"/>
                <a:ea typeface="Arial"/>
                <a:cs typeface="Arial"/>
                <a:sym typeface="Arial"/>
              </a:rPr>
              <a:t> Carrier Sense Multiple Access with Collision Detection and Avoidance (CSMA/CD) &amp; (CSMA/CA)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99"/>
          <p:cNvSpPr txBox="1">
            <a:spLocks noGrp="1"/>
          </p:cNvSpPr>
          <p:nvPr>
            <p:ph type="title"/>
          </p:nvPr>
        </p:nvSpPr>
        <p:spPr>
          <a:xfrm>
            <a:off x="1447800" y="145143"/>
            <a:ext cx="27432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CSMA protocol</a:t>
            </a:r>
            <a:endParaRPr/>
          </a:p>
        </p:txBody>
      </p:sp>
      <p:sp>
        <p:nvSpPr>
          <p:cNvPr id="585" name="Google Shape;585;p99"/>
          <p:cNvSpPr txBox="1">
            <a:spLocks noGrp="1"/>
          </p:cNvSpPr>
          <p:nvPr>
            <p:ph type="body" idx="1"/>
          </p:nvPr>
        </p:nvSpPr>
        <p:spPr>
          <a:xfrm>
            <a:off x="1480457" y="1295400"/>
            <a:ext cx="8999538" cy="38862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200"/>
              <a:buFont typeface="Noto Sans Symbols"/>
              <a:buChar char="■"/>
            </a:pPr>
            <a:r>
              <a:rPr lang="en-US" sz="2200"/>
              <a:t> To minimize the chance of collisions and increase the performance, the CSMA (Carrier Sense Multiple Access) method was developed</a:t>
            </a:r>
            <a:endParaRPr sz="2200"/>
          </a:p>
          <a:p>
            <a:pPr marL="457200" indent="-457200" algn="just">
              <a:lnSpc>
                <a:spcPct val="150000"/>
              </a:lnSpc>
              <a:spcBef>
                <a:spcPts val="1100"/>
              </a:spcBef>
              <a:buSzPts val="2200"/>
              <a:buFont typeface="Noto Sans Symbols"/>
              <a:buChar char="■"/>
            </a:pPr>
            <a:r>
              <a:rPr lang="en-US" sz="2200"/>
              <a:t>CSMA requires that each station first listen to the medium before sending</a:t>
            </a:r>
            <a:endParaRPr/>
          </a:p>
          <a:p>
            <a:pPr marL="457200" indent="-457200" algn="just">
              <a:lnSpc>
                <a:spcPct val="150000"/>
              </a:lnSpc>
              <a:spcBef>
                <a:spcPts val="1100"/>
              </a:spcBef>
              <a:buSzPts val="2200"/>
              <a:buFont typeface="Noto Sans Symbols"/>
              <a:buChar char="■"/>
            </a:pPr>
            <a:r>
              <a:rPr lang="en-US" sz="2200"/>
              <a:t> CSMA can reduce the possibility of collision but cannot eliminate it. </a:t>
            </a:r>
            <a:endParaRPr sz="2200"/>
          </a:p>
          <a:p>
            <a:pPr marL="457200" indent="-457200" algn="just">
              <a:lnSpc>
                <a:spcPct val="150000"/>
              </a:lnSpc>
              <a:spcBef>
                <a:spcPts val="1100"/>
              </a:spcBef>
              <a:buSzPts val="2200"/>
              <a:buFont typeface="Noto Sans Symbols"/>
              <a:buChar char="■"/>
            </a:pPr>
            <a:r>
              <a:rPr lang="en-US" sz="2200"/>
              <a:t>Possibility of collisions still exists due to propagation delay</a:t>
            </a:r>
            <a:endParaRPr/>
          </a:p>
          <a:p>
            <a:pPr marL="457200" indent="-457200" algn="just">
              <a:lnSpc>
                <a:spcPct val="150000"/>
              </a:lnSpc>
              <a:spcBef>
                <a:spcPts val="1100"/>
              </a:spcBef>
              <a:buSzPts val="2200"/>
              <a:buFont typeface="Noto Sans Symbols"/>
              <a:buChar char="■"/>
            </a:pPr>
            <a:r>
              <a:rPr lang="en-US" sz="2200"/>
              <a:t>Two CSMA protocols developed were: </a:t>
            </a:r>
            <a:r>
              <a:rPr lang="en-US" sz="2200" u="sng"/>
              <a:t>Persistent and non-persistent</a:t>
            </a:r>
            <a:endParaRPr sz="2200" u="sng"/>
          </a:p>
          <a:p>
            <a:pPr marL="457200" indent="-457200" algn="just">
              <a:lnSpc>
                <a:spcPct val="150000"/>
              </a:lnSpc>
              <a:spcBef>
                <a:spcPts val="1100"/>
              </a:spcBef>
              <a:buSzPts val="2200"/>
              <a:buNone/>
            </a:pPr>
            <a:endParaRPr sz="2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00"/>
          <p:cNvSpPr txBox="1">
            <a:spLocks noGrp="1"/>
          </p:cNvSpPr>
          <p:nvPr>
            <p:ph type="title"/>
          </p:nvPr>
        </p:nvSpPr>
        <p:spPr>
          <a:xfrm>
            <a:off x="1447800" y="152400"/>
            <a:ext cx="38608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Vulnerable time in CSMA</a:t>
            </a:r>
            <a:endParaRPr/>
          </a:p>
        </p:txBody>
      </p:sp>
      <p:sp>
        <p:nvSpPr>
          <p:cNvPr id="591" name="Google Shape;591;p100"/>
          <p:cNvSpPr txBox="1">
            <a:spLocks noGrp="1"/>
          </p:cNvSpPr>
          <p:nvPr>
            <p:ph type="body" idx="1"/>
          </p:nvPr>
        </p:nvSpPr>
        <p:spPr>
          <a:xfrm>
            <a:off x="1447800" y="914400"/>
            <a:ext cx="8999538" cy="56388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200"/>
              <a:buFont typeface="Noto Sans Symbols"/>
              <a:buChar char="■"/>
            </a:pPr>
            <a:r>
              <a:rPr lang="en-US" sz="2200">
                <a:latin typeface="Arial"/>
                <a:ea typeface="Arial"/>
                <a:cs typeface="Arial"/>
                <a:sym typeface="Arial"/>
              </a:rPr>
              <a:t> Vulnerable time in CSMA is the propagation time which is T</a:t>
            </a:r>
            <a:r>
              <a:rPr lang="en-US" sz="2200" baseline="-25000">
                <a:latin typeface="Arial"/>
                <a:ea typeface="Arial"/>
                <a:cs typeface="Arial"/>
                <a:sym typeface="Arial"/>
              </a:rPr>
              <a:t>p </a:t>
            </a:r>
            <a:r>
              <a:rPr lang="en-US" sz="2200">
                <a:latin typeface="Arial"/>
                <a:ea typeface="Arial"/>
                <a:cs typeface="Arial"/>
                <a:sym typeface="Arial"/>
              </a:rPr>
              <a:t> i.e.  time needed for a signal to propagated from one end to other.</a:t>
            </a:r>
            <a:endParaRPr/>
          </a:p>
          <a:p>
            <a:pPr marL="457200" indent="-457200" algn="just">
              <a:lnSpc>
                <a:spcPct val="150000"/>
              </a:lnSpc>
              <a:spcBef>
                <a:spcPts val="1100"/>
              </a:spcBef>
              <a:buSzPts val="2200"/>
              <a:buFont typeface="Noto Sans Symbols"/>
              <a:buChar char="■"/>
            </a:pPr>
            <a:r>
              <a:rPr lang="en-US" sz="2200" baseline="-25000">
                <a:latin typeface="Arial"/>
                <a:ea typeface="Arial"/>
                <a:cs typeface="Arial"/>
                <a:sym typeface="Arial"/>
              </a:rPr>
              <a:t> </a:t>
            </a:r>
            <a:r>
              <a:rPr lang="en-US" sz="2200">
                <a:latin typeface="Arial"/>
                <a:ea typeface="Arial"/>
                <a:cs typeface="Arial"/>
                <a:sym typeface="Arial"/>
              </a:rPr>
              <a:t>When a station sends a frame and any other station sends a frame during this time, a collision will result.</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 But if the first bit of frame reaches the end of medium, every station will  have heard the bit and will refrain from sending.</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 Figure in next slide shows the worst case where a frame sent by station A at time t</a:t>
            </a:r>
            <a:r>
              <a:rPr lang="en-US" sz="2200" baseline="-25000">
                <a:latin typeface="Arial"/>
                <a:ea typeface="Arial"/>
                <a:cs typeface="Arial"/>
                <a:sym typeface="Arial"/>
              </a:rPr>
              <a:t>1</a:t>
            </a:r>
            <a:r>
              <a:rPr lang="en-US" sz="2200">
                <a:latin typeface="Arial"/>
                <a:ea typeface="Arial"/>
                <a:cs typeface="Arial"/>
                <a:sym typeface="Arial"/>
              </a:rPr>
              <a:t> reaches the rightmost station D at time t</a:t>
            </a:r>
            <a:r>
              <a:rPr lang="en-US" sz="2200" baseline="-25000">
                <a:latin typeface="Arial"/>
                <a:ea typeface="Arial"/>
                <a:cs typeface="Arial"/>
                <a:sym typeface="Arial"/>
              </a:rPr>
              <a:t>1</a:t>
            </a:r>
            <a:r>
              <a:rPr lang="en-US" sz="2200">
                <a:latin typeface="Arial"/>
                <a:ea typeface="Arial"/>
                <a:cs typeface="Arial"/>
                <a:sym typeface="Arial"/>
              </a:rPr>
              <a:t>+ T</a:t>
            </a:r>
            <a:r>
              <a:rPr lang="en-US" sz="2200" baseline="-25000">
                <a:latin typeface="Arial"/>
                <a:ea typeface="Arial"/>
                <a:cs typeface="Arial"/>
                <a:sym typeface="Arial"/>
              </a:rPr>
              <a:t>p </a:t>
            </a:r>
            <a:endParaRPr sz="2200" baseline="-25000">
              <a:latin typeface="Arial"/>
              <a:ea typeface="Arial"/>
              <a:cs typeface="Arial"/>
              <a:sym typeface="Arial"/>
            </a:endParaRPr>
          </a:p>
          <a:p>
            <a:pPr marL="457200" indent="-457200" algn="just">
              <a:lnSpc>
                <a:spcPct val="150000"/>
              </a:lnSpc>
              <a:spcBef>
                <a:spcPts val="1100"/>
              </a:spcBef>
              <a:buSzPts val="2200"/>
              <a:buNone/>
            </a:pPr>
            <a:endParaRPr sz="220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1428296" y="152400"/>
            <a:ext cx="39624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Vulnerable Time in CSMA</a:t>
            </a:r>
            <a:endParaRPr/>
          </a:p>
        </p:txBody>
      </p:sp>
      <p:pic>
        <p:nvPicPr>
          <p:cNvPr id="597" name="Google Shape;597;p101"/>
          <p:cNvPicPr preferRelativeResize="0">
            <a:picLocks noGrp="1"/>
          </p:cNvPicPr>
          <p:nvPr>
            <p:ph type="body" idx="1"/>
          </p:nvPr>
        </p:nvPicPr>
        <p:blipFill rotWithShape="1">
          <a:blip r:embed="rId3">
            <a:alphaModFix/>
          </a:blip>
          <a:srcRect/>
          <a:stretch/>
        </p:blipFill>
        <p:spPr>
          <a:xfrm>
            <a:off x="1457325" y="1295400"/>
            <a:ext cx="8999538" cy="44958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2"/>
          <p:cNvSpPr txBox="1">
            <a:spLocks noGrp="1"/>
          </p:cNvSpPr>
          <p:nvPr>
            <p:ph type="title"/>
          </p:nvPr>
        </p:nvSpPr>
        <p:spPr>
          <a:xfrm>
            <a:off x="1295400" y="76200"/>
            <a:ext cx="5562600" cy="6096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Behavior of three persistence methods </a:t>
            </a:r>
            <a:endParaRPr/>
          </a:p>
        </p:txBody>
      </p:sp>
      <p:pic>
        <p:nvPicPr>
          <p:cNvPr id="603" name="Google Shape;603;p102"/>
          <p:cNvPicPr preferRelativeResize="0">
            <a:picLocks noGrp="1"/>
          </p:cNvPicPr>
          <p:nvPr>
            <p:ph type="body" idx="1"/>
          </p:nvPr>
        </p:nvPicPr>
        <p:blipFill rotWithShape="1">
          <a:blip r:embed="rId3">
            <a:alphaModFix/>
          </a:blip>
          <a:srcRect/>
          <a:stretch/>
        </p:blipFill>
        <p:spPr>
          <a:xfrm>
            <a:off x="2438400" y="990601"/>
            <a:ext cx="7010400" cy="5224463"/>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103"/>
          <p:cNvSpPr txBox="1">
            <a:spLocks noGrp="1"/>
          </p:cNvSpPr>
          <p:nvPr>
            <p:ph type="title"/>
          </p:nvPr>
        </p:nvSpPr>
        <p:spPr>
          <a:xfrm>
            <a:off x="1440543" y="152400"/>
            <a:ext cx="39624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1-Persistent CSMA protocol</a:t>
            </a:r>
            <a:endParaRPr/>
          </a:p>
        </p:txBody>
      </p:sp>
      <p:sp>
        <p:nvSpPr>
          <p:cNvPr id="609" name="Google Shape;609;p103"/>
          <p:cNvSpPr txBox="1">
            <a:spLocks noGrp="1"/>
          </p:cNvSpPr>
          <p:nvPr>
            <p:ph type="body" idx="1"/>
          </p:nvPr>
        </p:nvSpPr>
        <p:spPr>
          <a:xfrm>
            <a:off x="1447800" y="1066800"/>
            <a:ext cx="8999538" cy="40386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400"/>
              <a:buFont typeface="Noto Sans Symbols"/>
              <a:buChar char="⮚"/>
            </a:pPr>
            <a:r>
              <a:rPr lang="en-US" b="0"/>
              <a:t>When station finds the medium is idle, it sends its frame immediately with a probability of 1.</a:t>
            </a:r>
            <a:endParaRPr/>
          </a:p>
          <a:p>
            <a:pPr marL="457200" indent="-457200" algn="just">
              <a:lnSpc>
                <a:spcPct val="150000"/>
              </a:lnSpc>
              <a:spcBef>
                <a:spcPts val="1200"/>
              </a:spcBef>
              <a:buSzPts val="2400"/>
              <a:buFont typeface="Noto Sans Symbols"/>
              <a:buChar char="⮚"/>
            </a:pPr>
            <a:r>
              <a:rPr lang="en-US" b="0"/>
              <a:t> If the medium is busy it waits until it becomes idle and sends its frame with a probability of 1.</a:t>
            </a:r>
            <a:endParaRPr/>
          </a:p>
          <a:p>
            <a:pPr marL="457200" indent="-457200" algn="just">
              <a:lnSpc>
                <a:spcPct val="150000"/>
              </a:lnSpc>
              <a:spcBef>
                <a:spcPts val="1200"/>
              </a:spcBef>
              <a:buSzPts val="2400"/>
              <a:buFont typeface="Noto Sans Symbols"/>
              <a:buChar char="⮚"/>
            </a:pPr>
            <a:r>
              <a:rPr lang="en-US" b="0"/>
              <a:t> Method has highest chance of collisions because two or more stations may find the line idle and send their frames immediately.</a:t>
            </a:r>
            <a:endParaRPr b="0"/>
          </a:p>
          <a:p>
            <a:pPr marL="457200" indent="-457200" algn="just">
              <a:lnSpc>
                <a:spcPct val="150000"/>
              </a:lnSpc>
              <a:spcBef>
                <a:spcPts val="1200"/>
              </a:spcBef>
              <a:buSzPts val="2400"/>
              <a:buNone/>
            </a:pPr>
            <a:endParaRPr b="0"/>
          </a:p>
        </p:txBody>
      </p:sp>
      <p:pic>
        <p:nvPicPr>
          <p:cNvPr id="610" name="Google Shape;610;p103"/>
          <p:cNvPicPr preferRelativeResize="0"/>
          <p:nvPr/>
        </p:nvPicPr>
        <p:blipFill rotWithShape="1">
          <a:blip r:embed="rId3">
            <a:alphaModFix/>
          </a:blip>
          <a:srcRect b="67912"/>
          <a:stretch/>
        </p:blipFill>
        <p:spPr>
          <a:xfrm>
            <a:off x="2819400" y="4876800"/>
            <a:ext cx="7010400" cy="1676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04"/>
          <p:cNvSpPr txBox="1">
            <a:spLocks noGrp="1"/>
          </p:cNvSpPr>
          <p:nvPr>
            <p:ph type="title"/>
          </p:nvPr>
        </p:nvSpPr>
        <p:spPr>
          <a:xfrm>
            <a:off x="1364683" y="0"/>
            <a:ext cx="45720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Non-persistent CSMA protocol</a:t>
            </a:r>
            <a:endParaRPr/>
          </a:p>
        </p:txBody>
      </p:sp>
      <p:sp>
        <p:nvSpPr>
          <p:cNvPr id="616" name="Google Shape;616;p104"/>
          <p:cNvSpPr txBox="1">
            <a:spLocks noGrp="1"/>
          </p:cNvSpPr>
          <p:nvPr>
            <p:ph type="body" idx="1"/>
          </p:nvPr>
        </p:nvSpPr>
        <p:spPr>
          <a:xfrm>
            <a:off x="1447800" y="762000"/>
            <a:ext cx="8999538" cy="37338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00000"/>
              </a:lnSpc>
              <a:spcBef>
                <a:spcPts val="0"/>
              </a:spcBef>
              <a:buSzPts val="2200"/>
              <a:buFont typeface="Noto Sans Symbols"/>
              <a:buChar char="■"/>
            </a:pPr>
            <a:r>
              <a:rPr lang="en-US" sz="2200"/>
              <a:t> Station senses a channel </a:t>
            </a:r>
            <a:endParaRPr/>
          </a:p>
          <a:p>
            <a:pPr marL="457200" indent="-457200" algn="just">
              <a:lnSpc>
                <a:spcPct val="100000"/>
              </a:lnSpc>
              <a:spcBef>
                <a:spcPts val="1100"/>
              </a:spcBef>
              <a:buSzPts val="2200"/>
              <a:buFont typeface="Noto Sans Symbols"/>
              <a:buChar char="■"/>
            </a:pPr>
            <a:r>
              <a:rPr lang="en-US" sz="2200"/>
              <a:t> If channel is idle, station begins transmitting</a:t>
            </a:r>
            <a:endParaRPr/>
          </a:p>
          <a:p>
            <a:pPr marL="457200" indent="-457200" algn="just">
              <a:lnSpc>
                <a:spcPct val="100000"/>
              </a:lnSpc>
              <a:spcBef>
                <a:spcPts val="1100"/>
              </a:spcBef>
              <a:buSzPts val="2200"/>
              <a:buFont typeface="Noto Sans Symbols"/>
              <a:buChar char="■"/>
            </a:pPr>
            <a:r>
              <a:rPr lang="en-US" sz="2200"/>
              <a:t> If channel is busy, station does not continually wait for accessing the channel</a:t>
            </a:r>
            <a:endParaRPr/>
          </a:p>
          <a:p>
            <a:pPr marL="457200" indent="-457200" algn="just">
              <a:lnSpc>
                <a:spcPct val="100000"/>
              </a:lnSpc>
              <a:spcBef>
                <a:spcPts val="1100"/>
              </a:spcBef>
              <a:buSzPts val="2200"/>
              <a:buFont typeface="Noto Sans Symbols"/>
              <a:buChar char="■"/>
            </a:pPr>
            <a:r>
              <a:rPr lang="en-US" sz="2200"/>
              <a:t> Instead it </a:t>
            </a:r>
            <a:r>
              <a:rPr lang="en-US" sz="2200" u="sng"/>
              <a:t>waits a random period of time and then repeats algorithm again- </a:t>
            </a:r>
            <a:r>
              <a:rPr lang="en-US" sz="2200"/>
              <a:t>Exponential Back off</a:t>
            </a:r>
            <a:endParaRPr/>
          </a:p>
          <a:p>
            <a:pPr marL="457200" indent="-457200" algn="just">
              <a:lnSpc>
                <a:spcPct val="100000"/>
              </a:lnSpc>
              <a:spcBef>
                <a:spcPts val="1100"/>
              </a:spcBef>
              <a:buSzPts val="2200"/>
              <a:buFont typeface="Noto Sans Symbols"/>
              <a:buChar char="■"/>
            </a:pPr>
            <a:r>
              <a:rPr lang="en-US" sz="2200"/>
              <a:t> This method reduces the collision as it is unlikely two or more stations will wait the same amount of time and retry to send simultaneously</a:t>
            </a:r>
            <a:endParaRPr sz="2200"/>
          </a:p>
          <a:p>
            <a:pPr marL="457200" indent="-317500" algn="just">
              <a:lnSpc>
                <a:spcPct val="100000"/>
              </a:lnSpc>
              <a:spcBef>
                <a:spcPts val="1100"/>
              </a:spcBef>
              <a:buSzPts val="2200"/>
              <a:buNone/>
            </a:pPr>
            <a:endParaRPr sz="2200"/>
          </a:p>
        </p:txBody>
      </p:sp>
      <p:pic>
        <p:nvPicPr>
          <p:cNvPr id="617" name="Google Shape;617;p104"/>
          <p:cNvPicPr preferRelativeResize="0"/>
          <p:nvPr/>
        </p:nvPicPr>
        <p:blipFill rotWithShape="1">
          <a:blip r:embed="rId3">
            <a:alphaModFix/>
          </a:blip>
          <a:srcRect t="32088" b="32906"/>
          <a:stretch/>
        </p:blipFill>
        <p:spPr>
          <a:xfrm>
            <a:off x="2743200" y="4267200"/>
            <a:ext cx="7010400"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76E34-431D-E3F6-3B86-7CE1687C2ACD}"/>
              </a:ext>
            </a:extLst>
          </p:cNvPr>
          <p:cNvSpPr txBox="1"/>
          <p:nvPr/>
        </p:nvSpPr>
        <p:spPr>
          <a:xfrm>
            <a:off x="198782" y="42350"/>
            <a:ext cx="6096000" cy="369332"/>
          </a:xfrm>
          <a:prstGeom prst="rect">
            <a:avLst/>
          </a:prstGeom>
          <a:noFill/>
        </p:spPr>
        <p:txBody>
          <a:bodyPr wrap="square">
            <a:spAutoFit/>
          </a:bodyPr>
          <a:lstStyle/>
          <a:p>
            <a:r>
              <a:rPr lang="en-US" dirty="0"/>
              <a:t>This can be solved by</a:t>
            </a:r>
            <a:endParaRPr lang="en-IN" dirty="0"/>
          </a:p>
        </p:txBody>
      </p:sp>
      <p:sp>
        <p:nvSpPr>
          <p:cNvPr id="5" name="TextBox 4">
            <a:extLst>
              <a:ext uri="{FF2B5EF4-FFF2-40B4-BE49-F238E27FC236}">
                <a16:creationId xmlns:a16="http://schemas.microsoft.com/office/drawing/2014/main" id="{872B46F3-592D-71FA-93D0-73455C52B933}"/>
              </a:ext>
            </a:extLst>
          </p:cNvPr>
          <p:cNvSpPr txBox="1"/>
          <p:nvPr/>
        </p:nvSpPr>
        <p:spPr>
          <a:xfrm>
            <a:off x="198782" y="411682"/>
            <a:ext cx="11092071" cy="1474571"/>
          </a:xfrm>
          <a:prstGeom prst="rect">
            <a:avLst/>
          </a:prstGeom>
          <a:noFill/>
        </p:spPr>
        <p:txBody>
          <a:bodyPr wrap="square">
            <a:spAutoFit/>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Character/Byte Stuffing: </a:t>
            </a:r>
            <a:r>
              <a:rPr lang="en-US" sz="18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Used when frames consist of character. If data contains ED then, byte is stuffed into data to </a:t>
            </a:r>
            <a:r>
              <a:rPr lang="en-US" sz="1800" dirty="0" err="1">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diffentiate</a:t>
            </a:r>
            <a:r>
              <a:rPr lang="en-US" sz="1800" dirty="0">
                <a:solidFill>
                  <a:srgbClr val="383838"/>
                </a:solidFill>
                <a:effectLst/>
                <a:latin typeface="Times New Roman" panose="02020603050405020304" pitchFamily="18" charset="0"/>
                <a:ea typeface="Times New Roman" panose="02020603050405020304" pitchFamily="18" charset="0"/>
                <a:cs typeface="Times New Roman" panose="02020603050405020304" pitchFamily="18" charset="0"/>
              </a:rPr>
              <a:t> it from 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545"/>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ED = “$” –&gt; if data contains ‘$’ anywhere, it can be escaped using ‘O’ character.</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 if data contains ‘O$’ then, use ‘OOO$'($ is escaped using O and O is escaped using 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269E88-F247-82F6-A52F-879D828EFB62}"/>
              </a:ext>
            </a:extLst>
          </p:cNvPr>
          <p:cNvSpPr txBox="1"/>
          <p:nvPr/>
        </p:nvSpPr>
        <p:spPr>
          <a:xfrm>
            <a:off x="8733184" y="2657061"/>
            <a:ext cx="2531165" cy="923330"/>
          </a:xfrm>
          <a:prstGeom prst="rect">
            <a:avLst/>
          </a:prstGeom>
          <a:noFill/>
        </p:spPr>
        <p:txBody>
          <a:bodyPr wrap="square">
            <a:spAutoFit/>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Disadvantage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is very costly and outdated method</a:t>
            </a:r>
            <a:endParaRPr lang="en-IN" dirty="0"/>
          </a:p>
        </p:txBody>
      </p:sp>
      <p:pic>
        <p:nvPicPr>
          <p:cNvPr id="8" name="Picture 7">
            <a:extLst>
              <a:ext uri="{FF2B5EF4-FFF2-40B4-BE49-F238E27FC236}">
                <a16:creationId xmlns:a16="http://schemas.microsoft.com/office/drawing/2014/main" id="{00F95775-9AB9-69AB-9407-A4BB1B43EFD4}"/>
              </a:ext>
            </a:extLst>
          </p:cNvPr>
          <p:cNvPicPr>
            <a:picLocks noChangeAspect="1"/>
          </p:cNvPicPr>
          <p:nvPr/>
        </p:nvPicPr>
        <p:blipFill>
          <a:blip r:embed="rId2"/>
          <a:stretch>
            <a:fillRect/>
          </a:stretch>
        </p:blipFill>
        <p:spPr>
          <a:xfrm>
            <a:off x="1194599" y="1965310"/>
            <a:ext cx="7355904" cy="4761563"/>
          </a:xfrm>
          <a:prstGeom prst="rect">
            <a:avLst/>
          </a:prstGeom>
        </p:spPr>
      </p:pic>
    </p:spTree>
    <p:extLst>
      <p:ext uri="{BB962C8B-B14F-4D97-AF65-F5344CB8AC3E}">
        <p14:creationId xmlns:p14="http://schemas.microsoft.com/office/powerpoint/2010/main" val="36580988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105"/>
          <p:cNvSpPr txBox="1">
            <a:spLocks noGrp="1"/>
          </p:cNvSpPr>
          <p:nvPr>
            <p:ph type="title"/>
          </p:nvPr>
        </p:nvSpPr>
        <p:spPr>
          <a:xfrm>
            <a:off x="1371600" y="0"/>
            <a:ext cx="41910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p-persistent CSMA protocol</a:t>
            </a:r>
            <a:endParaRPr/>
          </a:p>
        </p:txBody>
      </p:sp>
      <p:sp>
        <p:nvSpPr>
          <p:cNvPr id="623" name="Google Shape;623;p105"/>
          <p:cNvSpPr txBox="1">
            <a:spLocks noGrp="1"/>
          </p:cNvSpPr>
          <p:nvPr>
            <p:ph type="body" idx="1"/>
          </p:nvPr>
        </p:nvSpPr>
        <p:spPr>
          <a:xfrm>
            <a:off x="1447800" y="762000"/>
            <a:ext cx="8999538" cy="4876800"/>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85000"/>
              </a:lnSpc>
              <a:spcBef>
                <a:spcPts val="0"/>
              </a:spcBef>
              <a:buSzPts val="2400"/>
              <a:buFont typeface="Noto Sans Symbols"/>
              <a:buChar char="⮚"/>
            </a:pPr>
            <a:r>
              <a:rPr lang="en-US" b="0"/>
              <a:t>This method is used if channel has time slots with slot duration equal to or greater than maximum propagation time</a:t>
            </a:r>
            <a:endParaRPr/>
          </a:p>
          <a:p>
            <a:pPr marL="457200" indent="-457200" algn="just">
              <a:lnSpc>
                <a:spcPct val="85000"/>
              </a:lnSpc>
              <a:spcBef>
                <a:spcPts val="1200"/>
              </a:spcBef>
              <a:buSzPts val="2400"/>
              <a:buFont typeface="Noto Sans Symbols"/>
              <a:buChar char="⮚"/>
            </a:pPr>
            <a:r>
              <a:rPr lang="en-US" b="0"/>
              <a:t> p-persistence approach combines the advantages of other two methods.</a:t>
            </a:r>
            <a:endParaRPr/>
          </a:p>
          <a:p>
            <a:pPr marL="457200" indent="-457200" algn="just">
              <a:lnSpc>
                <a:spcPct val="85000"/>
              </a:lnSpc>
              <a:spcBef>
                <a:spcPts val="1200"/>
              </a:spcBef>
              <a:buSzPts val="2400"/>
              <a:buFont typeface="Noto Sans Symbols"/>
              <a:buChar char="⮚"/>
            </a:pPr>
            <a:r>
              <a:rPr lang="en-US" b="0"/>
              <a:t> Reduces the chances of collision and improves efficiency</a:t>
            </a:r>
            <a:endParaRPr/>
          </a:p>
          <a:p>
            <a:pPr marL="457200" indent="-457200" algn="just">
              <a:lnSpc>
                <a:spcPct val="85000"/>
              </a:lnSpc>
              <a:spcBef>
                <a:spcPts val="1200"/>
              </a:spcBef>
              <a:buSzPts val="2400"/>
              <a:buFont typeface="Noto Sans Symbols"/>
              <a:buChar char="⮚"/>
            </a:pPr>
            <a:r>
              <a:rPr lang="en-US" b="0"/>
              <a:t> Here once the station finds the line is idle, it follows  these steps:</a:t>
            </a:r>
            <a:endParaRPr/>
          </a:p>
          <a:p>
            <a:pPr marL="457200" indent="-457200" algn="just">
              <a:lnSpc>
                <a:spcPct val="100000"/>
              </a:lnSpc>
              <a:spcBef>
                <a:spcPts val="0"/>
              </a:spcBef>
              <a:buSzPts val="2400"/>
              <a:buNone/>
            </a:pPr>
            <a:r>
              <a:rPr lang="en-US" b="0"/>
              <a:t>      i  With probability p, station sends its frame</a:t>
            </a:r>
            <a:endParaRPr/>
          </a:p>
          <a:p>
            <a:pPr marL="457200" indent="-457200" algn="just">
              <a:lnSpc>
                <a:spcPct val="85000"/>
              </a:lnSpc>
              <a:spcBef>
                <a:spcPts val="1200"/>
              </a:spcBef>
              <a:buSzPts val="2400"/>
              <a:buNone/>
            </a:pPr>
            <a:r>
              <a:rPr lang="en-US" b="0"/>
              <a:t>      ii  With probability q= 1-p, station waits for beginning of the next time slot and checks the line again</a:t>
            </a:r>
            <a:endParaRPr/>
          </a:p>
          <a:p>
            <a:pPr marL="457200" indent="-457200" algn="just">
              <a:lnSpc>
                <a:spcPct val="85000"/>
              </a:lnSpc>
              <a:spcBef>
                <a:spcPts val="1200"/>
              </a:spcBef>
              <a:buSzPts val="2400"/>
              <a:buNone/>
            </a:pPr>
            <a:r>
              <a:rPr lang="en-US" b="0"/>
              <a:t>        a. If line is idle, it goes to step i</a:t>
            </a:r>
            <a:endParaRPr b="0"/>
          </a:p>
          <a:p>
            <a:pPr marL="457200" indent="-457200" algn="just">
              <a:lnSpc>
                <a:spcPct val="85000"/>
              </a:lnSpc>
              <a:spcBef>
                <a:spcPts val="1200"/>
              </a:spcBef>
              <a:buSzPts val="2400"/>
              <a:buNone/>
            </a:pPr>
            <a:r>
              <a:rPr lang="en-US" b="0"/>
              <a:t>        b. If line is busy, it acts as collision has occurred and uses  back off procedure.</a:t>
            </a:r>
            <a:endParaRPr/>
          </a:p>
          <a:p>
            <a:pPr marL="457200" indent="-457200" algn="just">
              <a:lnSpc>
                <a:spcPct val="85000"/>
              </a:lnSpc>
              <a:spcBef>
                <a:spcPts val="1200"/>
              </a:spcBef>
              <a:buSzPts val="2400"/>
              <a:buNone/>
            </a:pPr>
            <a:r>
              <a:rPr lang="en-US" b="0"/>
              <a:t> </a:t>
            </a:r>
            <a:endParaRPr b="0"/>
          </a:p>
          <a:p>
            <a:pPr marL="457200" indent="-304800" algn="just">
              <a:lnSpc>
                <a:spcPct val="85000"/>
              </a:lnSpc>
              <a:spcBef>
                <a:spcPts val="1200"/>
              </a:spcBef>
              <a:buSzPts val="2400"/>
              <a:buNone/>
            </a:pPr>
            <a:endParaRPr/>
          </a:p>
        </p:txBody>
      </p:sp>
      <p:pic>
        <p:nvPicPr>
          <p:cNvPr id="624" name="Google Shape;624;p105"/>
          <p:cNvPicPr preferRelativeResize="0"/>
          <p:nvPr/>
        </p:nvPicPr>
        <p:blipFill rotWithShape="1">
          <a:blip r:embed="rId3">
            <a:alphaModFix/>
          </a:blip>
          <a:srcRect t="65634"/>
          <a:stretch/>
        </p:blipFill>
        <p:spPr>
          <a:xfrm>
            <a:off x="5562600" y="5410201"/>
            <a:ext cx="5105400" cy="130756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06"/>
          <p:cNvSpPr txBox="1">
            <a:spLocks noGrp="1"/>
          </p:cNvSpPr>
          <p:nvPr>
            <p:ph type="title"/>
          </p:nvPr>
        </p:nvSpPr>
        <p:spPr>
          <a:xfrm>
            <a:off x="1371600" y="152400"/>
            <a:ext cx="6553200" cy="6096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Flow Diagram of three persistence methods </a:t>
            </a:r>
            <a:endParaRPr/>
          </a:p>
        </p:txBody>
      </p:sp>
      <p:pic>
        <p:nvPicPr>
          <p:cNvPr id="630" name="Google Shape;630;p106"/>
          <p:cNvPicPr preferRelativeResize="0">
            <a:picLocks noGrp="1"/>
          </p:cNvPicPr>
          <p:nvPr>
            <p:ph type="body" idx="1"/>
          </p:nvPr>
        </p:nvPicPr>
        <p:blipFill rotWithShape="1">
          <a:blip r:embed="rId3">
            <a:alphaModFix/>
          </a:blip>
          <a:srcRect/>
          <a:stretch/>
        </p:blipFill>
        <p:spPr>
          <a:xfrm>
            <a:off x="2133600" y="961644"/>
            <a:ext cx="7162800" cy="551535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7"/>
          <p:cNvSpPr txBox="1">
            <a:spLocks noGrp="1"/>
          </p:cNvSpPr>
          <p:nvPr>
            <p:ph type="title"/>
          </p:nvPr>
        </p:nvSpPr>
        <p:spPr>
          <a:xfrm>
            <a:off x="1371600" y="152400"/>
            <a:ext cx="7315200" cy="9144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Carrier Sense Multiple Access with Collision Detection </a:t>
            </a:r>
            <a:br>
              <a:rPr lang="en-US" sz="2500">
                <a:solidFill>
                  <a:srgbClr val="C00000"/>
                </a:solidFill>
              </a:rPr>
            </a:br>
            <a:r>
              <a:rPr lang="en-US" sz="2500">
                <a:solidFill>
                  <a:srgbClr val="C00000"/>
                </a:solidFill>
              </a:rPr>
              <a:t>(CSMA/CD)</a:t>
            </a:r>
            <a:endParaRPr/>
          </a:p>
        </p:txBody>
      </p:sp>
      <p:sp>
        <p:nvSpPr>
          <p:cNvPr id="636" name="Google Shape;636;p107"/>
          <p:cNvSpPr txBox="1">
            <a:spLocks noGrp="1"/>
          </p:cNvSpPr>
          <p:nvPr>
            <p:ph type="body" idx="1"/>
          </p:nvPr>
        </p:nvSpPr>
        <p:spPr>
          <a:xfrm>
            <a:off x="1371600" y="914401"/>
            <a:ext cx="8999538" cy="5224463"/>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000"/>
              <a:buFont typeface="Noto Sans Symbols"/>
              <a:buChar char="⮚"/>
            </a:pPr>
            <a:r>
              <a:rPr lang="en-US" sz="2000"/>
              <a:t> </a:t>
            </a:r>
            <a:r>
              <a:rPr lang="en-US" b="0"/>
              <a:t>CSMA method does not specify the procedure following a collision</a:t>
            </a:r>
            <a:endParaRPr/>
          </a:p>
          <a:p>
            <a:pPr marL="457200" indent="-457200" algn="just">
              <a:lnSpc>
                <a:spcPct val="150000"/>
              </a:lnSpc>
              <a:spcBef>
                <a:spcPts val="1200"/>
              </a:spcBef>
              <a:buSzPts val="2400"/>
              <a:buFont typeface="Noto Sans Symbols"/>
              <a:buChar char="⮚"/>
            </a:pPr>
            <a:r>
              <a:rPr lang="en-US" b="0"/>
              <a:t> CSMA/CD augments the algorithm to handle collision</a:t>
            </a:r>
            <a:endParaRPr/>
          </a:p>
          <a:p>
            <a:pPr marL="457200" indent="-457200" algn="just">
              <a:lnSpc>
                <a:spcPct val="150000"/>
              </a:lnSpc>
              <a:spcBef>
                <a:spcPts val="1200"/>
              </a:spcBef>
              <a:buSzPts val="2400"/>
              <a:buFont typeface="Noto Sans Symbols"/>
              <a:buChar char="⮚"/>
            </a:pPr>
            <a:r>
              <a:rPr lang="en-US" b="0"/>
              <a:t> In this method, a station monitors the medium after it sends a frame to see if the transmission was successful</a:t>
            </a:r>
            <a:endParaRPr/>
          </a:p>
          <a:p>
            <a:pPr marL="457200" indent="-457200" algn="just">
              <a:lnSpc>
                <a:spcPct val="150000"/>
              </a:lnSpc>
              <a:spcBef>
                <a:spcPts val="1200"/>
              </a:spcBef>
              <a:buSzPts val="2400"/>
              <a:buFont typeface="Noto Sans Symbols"/>
              <a:buChar char="⮚"/>
            </a:pPr>
            <a:r>
              <a:rPr lang="en-US" b="0"/>
              <a:t> If successful, the station is finished</a:t>
            </a:r>
            <a:endParaRPr/>
          </a:p>
          <a:p>
            <a:pPr marL="457200" indent="-457200" algn="just">
              <a:lnSpc>
                <a:spcPct val="150000"/>
              </a:lnSpc>
              <a:spcBef>
                <a:spcPts val="1200"/>
              </a:spcBef>
              <a:buSzPts val="2400"/>
              <a:buFont typeface="Noto Sans Symbols"/>
              <a:buChar char="⮚"/>
            </a:pPr>
            <a:r>
              <a:rPr lang="en-US" b="0"/>
              <a:t> If not, frame is sent again.</a:t>
            </a:r>
            <a:endParaRPr/>
          </a:p>
          <a:p>
            <a:pPr marL="457200" indent="-457200" algn="just">
              <a:lnSpc>
                <a:spcPct val="150000"/>
              </a:lnSpc>
              <a:spcBef>
                <a:spcPts val="1200"/>
              </a:spcBef>
              <a:buSzPts val="2400"/>
              <a:buFont typeface="Noto Sans Symbols"/>
              <a:buChar char="⮚"/>
            </a:pPr>
            <a:r>
              <a:rPr lang="en-US" b="0"/>
              <a:t> We can better understand CSMA/CD with the diagram in next slide.</a:t>
            </a:r>
            <a:endParaRPr b="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8"/>
          <p:cNvSpPr txBox="1">
            <a:spLocks noGrp="1"/>
          </p:cNvSpPr>
          <p:nvPr>
            <p:ph type="title"/>
          </p:nvPr>
        </p:nvSpPr>
        <p:spPr>
          <a:xfrm>
            <a:off x="1447800" y="76200"/>
            <a:ext cx="5181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Collision of first bit in CSMA/CD</a:t>
            </a:r>
            <a:endParaRPr/>
          </a:p>
        </p:txBody>
      </p:sp>
      <p:sp>
        <p:nvSpPr>
          <p:cNvPr id="642" name="Google Shape;642;p108"/>
          <p:cNvSpPr txBox="1">
            <a:spLocks noGrp="1"/>
          </p:cNvSpPr>
          <p:nvPr>
            <p:ph type="body" idx="1"/>
          </p:nvPr>
        </p:nvSpPr>
        <p:spPr>
          <a:xfrm>
            <a:off x="1447800" y="914401"/>
            <a:ext cx="8999538" cy="5224463"/>
          </a:xfrm>
          <a:prstGeom prst="rect">
            <a:avLst/>
          </a:prstGeom>
          <a:noFill/>
          <a:ln>
            <a:noFill/>
          </a:ln>
        </p:spPr>
        <p:txBody>
          <a:bodyPr spcFirstLastPara="1" vert="horz" wrap="square" lIns="90475" tIns="44425" rIns="90475" bIns="44425" rtlCol="0" anchor="t" anchorCtr="0">
            <a:noAutofit/>
          </a:bodyPr>
          <a:lstStyle/>
          <a:p>
            <a:pPr marL="457200" indent="-330200">
              <a:lnSpc>
                <a:spcPct val="85000"/>
              </a:lnSpc>
              <a:spcBef>
                <a:spcPts val="0"/>
              </a:spcBef>
              <a:buSzPts val="2000"/>
              <a:buNone/>
            </a:pPr>
            <a:endParaRPr sz="2000">
              <a:latin typeface="Arial"/>
              <a:ea typeface="Arial"/>
              <a:cs typeface="Arial"/>
              <a:sym typeface="Arial"/>
            </a:endParaRPr>
          </a:p>
          <a:p>
            <a:pPr marL="457200" indent="-457200">
              <a:lnSpc>
                <a:spcPct val="85000"/>
              </a:lnSpc>
              <a:spcBef>
                <a:spcPts val="1200"/>
              </a:spcBef>
              <a:buSzPts val="2400"/>
              <a:buNone/>
            </a:pPr>
            <a:endParaRPr>
              <a:latin typeface="Arial"/>
              <a:ea typeface="Arial"/>
              <a:cs typeface="Arial"/>
              <a:sym typeface="Arial"/>
            </a:endParaRPr>
          </a:p>
        </p:txBody>
      </p:sp>
      <p:pic>
        <p:nvPicPr>
          <p:cNvPr id="643" name="Google Shape;643;p108"/>
          <p:cNvPicPr preferRelativeResize="0"/>
          <p:nvPr/>
        </p:nvPicPr>
        <p:blipFill rotWithShape="1">
          <a:blip r:embed="rId3">
            <a:alphaModFix/>
          </a:blip>
          <a:srcRect/>
          <a:stretch/>
        </p:blipFill>
        <p:spPr>
          <a:xfrm>
            <a:off x="1676401" y="1524000"/>
            <a:ext cx="8524875" cy="40386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9"/>
          <p:cNvSpPr txBox="1">
            <a:spLocks noGrp="1"/>
          </p:cNvSpPr>
          <p:nvPr>
            <p:ph type="body" idx="1"/>
          </p:nvPr>
        </p:nvSpPr>
        <p:spPr>
          <a:xfrm>
            <a:off x="1371600" y="381000"/>
            <a:ext cx="8999538" cy="6019800"/>
          </a:xfrm>
          <a:prstGeom prst="rect">
            <a:avLst/>
          </a:prstGeom>
          <a:noFill/>
          <a:ln>
            <a:noFill/>
          </a:ln>
        </p:spPr>
        <p:txBody>
          <a:bodyPr spcFirstLastPara="1" vert="horz" wrap="square" lIns="90475" tIns="44425" rIns="90475" bIns="44425" rtlCol="0" anchor="t" anchorCtr="0">
            <a:noAutofit/>
          </a:bodyPr>
          <a:lstStyle/>
          <a:p>
            <a:pPr marL="457200" indent="-457200">
              <a:lnSpc>
                <a:spcPct val="85000"/>
              </a:lnSpc>
              <a:spcBef>
                <a:spcPts val="0"/>
              </a:spcBef>
              <a:buSzPts val="2200"/>
              <a:buFont typeface="Noto Sans Symbols"/>
              <a:buChar char="⮚"/>
            </a:pPr>
            <a:r>
              <a:rPr lang="en-US" sz="2200">
                <a:latin typeface="Arial"/>
                <a:ea typeface="Arial"/>
                <a:cs typeface="Arial"/>
                <a:sym typeface="Arial"/>
              </a:rPr>
              <a:t> At time t1, Station A has executed the persistence procedure and starts sending the bits of its frame</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At time t2 station C has not yet sensed the first bit sent by A .</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Station C executes its persistence procedure and starts sending bits in frame which propagates to  both left and right </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Collision occurs after time t2.</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Station C detects a collision at time t3 </a:t>
            </a:r>
            <a:endParaRPr/>
          </a:p>
          <a:p>
            <a:pPr marL="457200" indent="-457200">
              <a:lnSpc>
                <a:spcPct val="85000"/>
              </a:lnSpc>
              <a:spcBef>
                <a:spcPts val="1100"/>
              </a:spcBef>
              <a:buSzPts val="2200"/>
              <a:buNone/>
            </a:pPr>
            <a:r>
              <a:rPr lang="en-US" sz="2200">
                <a:latin typeface="Arial"/>
                <a:ea typeface="Arial"/>
                <a:cs typeface="Arial"/>
                <a:sym typeface="Arial"/>
              </a:rPr>
              <a:t>	when it receives first bit of A’s frame.</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Station C aborts its transmission</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Station A detects collision at time t4 when it receives first bit of C’s frame; it also aborts its transmission immediately.</a:t>
            </a:r>
            <a:endParaRPr/>
          </a:p>
          <a:p>
            <a:pPr marL="457200" indent="-457200">
              <a:lnSpc>
                <a:spcPct val="85000"/>
              </a:lnSpc>
              <a:spcBef>
                <a:spcPts val="1100"/>
              </a:spcBef>
              <a:buSzPts val="2200"/>
              <a:buFont typeface="Noto Sans Symbols"/>
              <a:buChar char="⮚"/>
            </a:pPr>
            <a:r>
              <a:rPr lang="en-US" sz="2200">
                <a:latin typeface="Arial"/>
                <a:ea typeface="Arial"/>
                <a:cs typeface="Arial"/>
                <a:sym typeface="Arial"/>
              </a:rPr>
              <a:t> We see that A transmits for a duration of t</a:t>
            </a:r>
            <a:r>
              <a:rPr lang="en-US" sz="2200" baseline="-25000">
                <a:latin typeface="Arial"/>
                <a:ea typeface="Arial"/>
                <a:cs typeface="Arial"/>
                <a:sym typeface="Arial"/>
              </a:rPr>
              <a:t>4</a:t>
            </a:r>
            <a:r>
              <a:rPr lang="en-US" sz="2200">
                <a:latin typeface="Arial"/>
                <a:ea typeface="Arial"/>
                <a:cs typeface="Arial"/>
                <a:sym typeface="Arial"/>
              </a:rPr>
              <a:t>-t</a:t>
            </a:r>
            <a:r>
              <a:rPr lang="en-US" sz="2200" baseline="-25000">
                <a:latin typeface="Arial"/>
                <a:ea typeface="Arial"/>
                <a:cs typeface="Arial"/>
                <a:sym typeface="Arial"/>
              </a:rPr>
              <a:t>1;</a:t>
            </a:r>
            <a:r>
              <a:rPr lang="en-US" sz="2200">
                <a:latin typeface="Arial"/>
                <a:ea typeface="Arial"/>
                <a:cs typeface="Arial"/>
                <a:sym typeface="Arial"/>
              </a:rPr>
              <a:t> C transmits for duration of t</a:t>
            </a:r>
            <a:r>
              <a:rPr lang="en-US" sz="2200" baseline="-25000">
                <a:latin typeface="Arial"/>
                <a:ea typeface="Arial"/>
                <a:cs typeface="Arial"/>
                <a:sym typeface="Arial"/>
              </a:rPr>
              <a:t>3</a:t>
            </a:r>
            <a:r>
              <a:rPr lang="en-US" sz="2200">
                <a:latin typeface="Arial"/>
                <a:ea typeface="Arial"/>
                <a:cs typeface="Arial"/>
                <a:sym typeface="Arial"/>
              </a:rPr>
              <a:t>-t</a:t>
            </a:r>
            <a:r>
              <a:rPr lang="en-US" sz="2200" baseline="-25000">
                <a:latin typeface="Arial"/>
                <a:ea typeface="Arial"/>
                <a:cs typeface="Arial"/>
                <a:sym typeface="Arial"/>
              </a:rPr>
              <a:t>2.</a:t>
            </a:r>
            <a:endParaRPr/>
          </a:p>
          <a:p>
            <a:pPr marL="457200" indent="-457200">
              <a:lnSpc>
                <a:spcPct val="85000"/>
              </a:lnSpc>
              <a:spcBef>
                <a:spcPts val="1100"/>
              </a:spcBef>
              <a:buSzPts val="2200"/>
              <a:buFont typeface="Noto Sans Symbols"/>
              <a:buChar char="⮚"/>
            </a:pPr>
            <a:r>
              <a:rPr lang="en-US" sz="2200" baseline="-25000">
                <a:latin typeface="Arial"/>
                <a:ea typeface="Arial"/>
                <a:cs typeface="Arial"/>
                <a:sym typeface="Arial"/>
              </a:rPr>
              <a:t> </a:t>
            </a:r>
            <a:r>
              <a:rPr lang="en-US" sz="2200">
                <a:latin typeface="Arial"/>
                <a:ea typeface="Arial"/>
                <a:cs typeface="Arial"/>
                <a:sym typeface="Arial"/>
              </a:rPr>
              <a:t>At time t</a:t>
            </a:r>
            <a:r>
              <a:rPr lang="en-US" sz="2200" baseline="-25000">
                <a:latin typeface="Arial"/>
                <a:ea typeface="Arial"/>
                <a:cs typeface="Arial"/>
                <a:sym typeface="Arial"/>
              </a:rPr>
              <a:t>4 </a:t>
            </a:r>
            <a:r>
              <a:rPr lang="en-US" sz="2200">
                <a:latin typeface="Arial"/>
                <a:ea typeface="Arial"/>
                <a:cs typeface="Arial"/>
                <a:sym typeface="Arial"/>
              </a:rPr>
              <a:t>transmission of A’s frame though incomplete is aborted; time t</a:t>
            </a:r>
            <a:r>
              <a:rPr lang="en-US" sz="2200" baseline="-25000">
                <a:latin typeface="Arial"/>
                <a:ea typeface="Arial"/>
                <a:cs typeface="Arial"/>
                <a:sym typeface="Arial"/>
              </a:rPr>
              <a:t>3</a:t>
            </a:r>
            <a:r>
              <a:rPr lang="en-US" sz="2200">
                <a:latin typeface="Arial"/>
                <a:ea typeface="Arial"/>
                <a:cs typeface="Arial"/>
                <a:sym typeface="Arial"/>
              </a:rPr>
              <a:t> transmission of C’s frame though incomplete is aborted</a:t>
            </a:r>
            <a:endParaRPr sz="2200" baseline="-25000">
              <a:latin typeface="Arial"/>
              <a:ea typeface="Arial"/>
              <a:cs typeface="Arial"/>
              <a:sym typeface="Arial"/>
            </a:endParaRPr>
          </a:p>
        </p:txBody>
      </p:sp>
      <p:pic>
        <p:nvPicPr>
          <p:cNvPr id="649" name="Google Shape;649;p109"/>
          <p:cNvPicPr preferRelativeResize="0"/>
          <p:nvPr/>
        </p:nvPicPr>
        <p:blipFill rotWithShape="1">
          <a:blip r:embed="rId3">
            <a:alphaModFix/>
          </a:blip>
          <a:srcRect/>
          <a:stretch/>
        </p:blipFill>
        <p:spPr>
          <a:xfrm>
            <a:off x="7086600" y="2209800"/>
            <a:ext cx="3962400" cy="209379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10"/>
          <p:cNvSpPr txBox="1">
            <a:spLocks noGrp="1"/>
          </p:cNvSpPr>
          <p:nvPr>
            <p:ph type="title"/>
          </p:nvPr>
        </p:nvSpPr>
        <p:spPr>
          <a:xfrm>
            <a:off x="1458686" y="152400"/>
            <a:ext cx="5181600" cy="7620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Collision and abortion in CSMA/CD</a:t>
            </a:r>
            <a:endParaRPr/>
          </a:p>
        </p:txBody>
      </p:sp>
      <p:sp>
        <p:nvSpPr>
          <p:cNvPr id="655" name="Google Shape;655;p110"/>
          <p:cNvSpPr txBox="1">
            <a:spLocks noGrp="1"/>
          </p:cNvSpPr>
          <p:nvPr>
            <p:ph type="body" idx="1"/>
          </p:nvPr>
        </p:nvSpPr>
        <p:spPr>
          <a:xfrm>
            <a:off x="1447800" y="914401"/>
            <a:ext cx="8999538" cy="5224463"/>
          </a:xfrm>
          <a:prstGeom prst="rect">
            <a:avLst/>
          </a:prstGeom>
          <a:noFill/>
          <a:ln>
            <a:noFill/>
          </a:ln>
        </p:spPr>
        <p:txBody>
          <a:bodyPr spcFirstLastPara="1" vert="horz" wrap="square" lIns="90475" tIns="44425" rIns="90475" bIns="44425" rtlCol="0" anchor="t" anchorCtr="0">
            <a:noAutofit/>
          </a:bodyPr>
          <a:lstStyle/>
          <a:p>
            <a:pPr marL="457200" indent="-330200">
              <a:lnSpc>
                <a:spcPct val="85000"/>
              </a:lnSpc>
              <a:spcBef>
                <a:spcPts val="0"/>
              </a:spcBef>
              <a:buSzPts val="2000"/>
              <a:buNone/>
            </a:pPr>
            <a:endParaRPr sz="2000">
              <a:latin typeface="Arial"/>
              <a:ea typeface="Arial"/>
              <a:cs typeface="Arial"/>
              <a:sym typeface="Arial"/>
            </a:endParaRPr>
          </a:p>
          <a:p>
            <a:pPr marL="457200" indent="-457200">
              <a:lnSpc>
                <a:spcPct val="85000"/>
              </a:lnSpc>
              <a:spcBef>
                <a:spcPts val="1200"/>
              </a:spcBef>
              <a:buSzPts val="2400"/>
              <a:buNone/>
            </a:pPr>
            <a:endParaRPr>
              <a:latin typeface="Arial"/>
              <a:ea typeface="Arial"/>
              <a:cs typeface="Arial"/>
              <a:sym typeface="Arial"/>
            </a:endParaRPr>
          </a:p>
        </p:txBody>
      </p:sp>
      <p:pic>
        <p:nvPicPr>
          <p:cNvPr id="656" name="Google Shape;656;p110"/>
          <p:cNvPicPr preferRelativeResize="0"/>
          <p:nvPr/>
        </p:nvPicPr>
        <p:blipFill rotWithShape="1">
          <a:blip r:embed="rId3">
            <a:alphaModFix/>
          </a:blip>
          <a:srcRect/>
          <a:stretch/>
        </p:blipFill>
        <p:spPr>
          <a:xfrm>
            <a:off x="1676401" y="1981200"/>
            <a:ext cx="8994775" cy="2947988"/>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11"/>
          <p:cNvSpPr txBox="1">
            <a:spLocks noGrp="1"/>
          </p:cNvSpPr>
          <p:nvPr>
            <p:ph type="title"/>
          </p:nvPr>
        </p:nvSpPr>
        <p:spPr>
          <a:xfrm>
            <a:off x="1371600" y="-36286"/>
            <a:ext cx="5562600" cy="9144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Minimum Frame size for CSMA/CD</a:t>
            </a:r>
            <a:endParaRPr/>
          </a:p>
        </p:txBody>
      </p:sp>
      <p:sp>
        <p:nvSpPr>
          <p:cNvPr id="662" name="Google Shape;662;p111"/>
          <p:cNvSpPr txBox="1">
            <a:spLocks noGrp="1"/>
          </p:cNvSpPr>
          <p:nvPr>
            <p:ph type="body" idx="1"/>
          </p:nvPr>
        </p:nvSpPr>
        <p:spPr>
          <a:xfrm>
            <a:off x="1371600" y="762001"/>
            <a:ext cx="9296400" cy="5224463"/>
          </a:xfrm>
          <a:prstGeom prst="rect">
            <a:avLst/>
          </a:prstGeom>
          <a:noFill/>
          <a:ln>
            <a:noFill/>
          </a:ln>
        </p:spPr>
        <p:txBody>
          <a:bodyPr spcFirstLastPara="1" vert="horz" wrap="square" lIns="90475" tIns="44425" rIns="90475" bIns="44425" rtlCol="0" anchor="t" anchorCtr="0">
            <a:noAutofit/>
          </a:bodyPr>
          <a:lstStyle/>
          <a:p>
            <a:pPr marL="457200" indent="-457200" algn="just">
              <a:lnSpc>
                <a:spcPct val="150000"/>
              </a:lnSpc>
              <a:spcBef>
                <a:spcPts val="0"/>
              </a:spcBef>
              <a:buSzPts val="2200"/>
              <a:buFont typeface="Noto Sans Symbols"/>
              <a:buChar char="⮚"/>
            </a:pPr>
            <a:r>
              <a:rPr lang="en-US" sz="2200">
                <a:latin typeface="Arial"/>
                <a:ea typeface="Arial"/>
                <a:cs typeface="Arial"/>
                <a:sym typeface="Arial"/>
              </a:rPr>
              <a:t> For CSMA/CD we need restriction of the frame size</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 Before sending the last bit of frame, sending station must detect collision , if any must abort the transmission </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 Reason for this is a station once sent the entire frame does not monitor the line for collision detection</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 So, Frame Transmission time T</a:t>
            </a:r>
            <a:r>
              <a:rPr lang="en-US" sz="2200" baseline="-25000">
                <a:latin typeface="Arial"/>
                <a:ea typeface="Arial"/>
                <a:cs typeface="Arial"/>
                <a:sym typeface="Arial"/>
              </a:rPr>
              <a:t>fr</a:t>
            </a:r>
            <a:r>
              <a:rPr lang="en-US" sz="2200">
                <a:latin typeface="Arial"/>
                <a:ea typeface="Arial"/>
                <a:cs typeface="Arial"/>
                <a:sym typeface="Arial"/>
              </a:rPr>
              <a:t> = 2 * T</a:t>
            </a:r>
            <a:r>
              <a:rPr lang="en-US" sz="2200" baseline="-25000">
                <a:latin typeface="Arial"/>
                <a:ea typeface="Arial"/>
                <a:cs typeface="Arial"/>
                <a:sym typeface="Arial"/>
              </a:rPr>
              <a:t>p</a:t>
            </a:r>
            <a:endParaRPr/>
          </a:p>
          <a:p>
            <a:pPr marL="457200" indent="-457200" algn="just">
              <a:lnSpc>
                <a:spcPct val="150000"/>
              </a:lnSpc>
              <a:spcBef>
                <a:spcPts val="1100"/>
              </a:spcBef>
              <a:buSzPts val="2200"/>
              <a:buFont typeface="Noto Sans Symbols"/>
              <a:buChar char="⮚"/>
            </a:pPr>
            <a:r>
              <a:rPr lang="en-US" sz="2200" baseline="-25000">
                <a:latin typeface="Arial"/>
                <a:ea typeface="Arial"/>
                <a:cs typeface="Arial"/>
                <a:sym typeface="Arial"/>
              </a:rPr>
              <a:t> </a:t>
            </a:r>
            <a:r>
              <a:rPr lang="en-US" sz="2200">
                <a:latin typeface="Arial"/>
                <a:ea typeface="Arial"/>
                <a:cs typeface="Arial"/>
                <a:sym typeface="Arial"/>
              </a:rPr>
              <a:t>If two stations involved in collision are maximum distance apart, signals from first takes time T</a:t>
            </a:r>
            <a:r>
              <a:rPr lang="en-US" sz="2200" baseline="-25000">
                <a:latin typeface="Arial"/>
                <a:ea typeface="Arial"/>
                <a:cs typeface="Arial"/>
                <a:sym typeface="Arial"/>
              </a:rPr>
              <a:t>p</a:t>
            </a:r>
            <a:r>
              <a:rPr lang="en-US" sz="2200">
                <a:latin typeface="Arial"/>
                <a:ea typeface="Arial"/>
                <a:cs typeface="Arial"/>
                <a:sym typeface="Arial"/>
              </a:rPr>
              <a:t>  to reach the second and effect of collision takes another time T</a:t>
            </a:r>
            <a:r>
              <a:rPr lang="en-US" sz="2200" baseline="-25000">
                <a:latin typeface="Arial"/>
                <a:ea typeface="Arial"/>
                <a:cs typeface="Arial"/>
                <a:sym typeface="Arial"/>
              </a:rPr>
              <a:t>p</a:t>
            </a:r>
            <a:r>
              <a:rPr lang="en-US" sz="2200">
                <a:latin typeface="Arial"/>
                <a:ea typeface="Arial"/>
                <a:cs typeface="Arial"/>
                <a:sym typeface="Arial"/>
              </a:rPr>
              <a:t>  to reach the first.</a:t>
            </a:r>
            <a:endParaRPr/>
          </a:p>
          <a:p>
            <a:pPr marL="457200" indent="-457200" algn="just">
              <a:lnSpc>
                <a:spcPct val="150000"/>
              </a:lnSpc>
              <a:spcBef>
                <a:spcPts val="1100"/>
              </a:spcBef>
              <a:buSzPts val="2200"/>
              <a:buFont typeface="Noto Sans Symbols"/>
              <a:buChar char="⮚"/>
            </a:pPr>
            <a:r>
              <a:rPr lang="en-US" sz="2200">
                <a:latin typeface="Arial"/>
                <a:ea typeface="Arial"/>
                <a:cs typeface="Arial"/>
                <a:sym typeface="Arial"/>
              </a:rPr>
              <a:t>Requirement is first station should still be transmitting after 2 T</a:t>
            </a:r>
            <a:r>
              <a:rPr lang="en-US" sz="2200" baseline="-25000">
                <a:latin typeface="Arial"/>
                <a:ea typeface="Arial"/>
                <a:cs typeface="Arial"/>
                <a:sym typeface="Arial"/>
              </a:rPr>
              <a:t>p</a:t>
            </a:r>
            <a:endParaRPr sz="2200" baseline="-25000">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2"/>
          <p:cNvSpPr txBox="1">
            <a:spLocks noGrp="1"/>
          </p:cNvSpPr>
          <p:nvPr>
            <p:ph type="title"/>
          </p:nvPr>
        </p:nvSpPr>
        <p:spPr>
          <a:xfrm>
            <a:off x="1524000" y="152400"/>
            <a:ext cx="4267200" cy="609600"/>
          </a:xfrm>
          <a:prstGeom prst="rect">
            <a:avLst/>
          </a:prstGeom>
          <a:noFill/>
          <a:ln>
            <a:noFill/>
          </a:ln>
        </p:spPr>
        <p:txBody>
          <a:bodyPr spcFirstLastPara="1" vert="horz" wrap="square" lIns="0" tIns="0" rIns="0" bIns="0" rtlCol="0" anchor="ctr" anchorCtr="0">
            <a:noAutofit/>
          </a:bodyPr>
          <a:lstStyle/>
          <a:p>
            <a:pPr>
              <a:lnSpc>
                <a:spcPct val="87000"/>
              </a:lnSpc>
              <a:spcBef>
                <a:spcPts val="0"/>
              </a:spcBef>
              <a:buSzPts val="1400"/>
            </a:pPr>
            <a:r>
              <a:rPr lang="en-US" sz="2500">
                <a:solidFill>
                  <a:srgbClr val="C00000"/>
                </a:solidFill>
              </a:rPr>
              <a:t>Flow Diagram for CSMA/CD</a:t>
            </a:r>
            <a:endParaRPr/>
          </a:p>
        </p:txBody>
      </p:sp>
      <p:pic>
        <p:nvPicPr>
          <p:cNvPr id="668" name="Google Shape;668;p112"/>
          <p:cNvPicPr preferRelativeResize="0">
            <a:picLocks noGrp="1"/>
          </p:cNvPicPr>
          <p:nvPr>
            <p:ph type="body" idx="1"/>
          </p:nvPr>
        </p:nvPicPr>
        <p:blipFill rotWithShape="1">
          <a:blip r:embed="rId3">
            <a:alphaModFix/>
          </a:blip>
          <a:srcRect/>
          <a:stretch/>
        </p:blipFill>
        <p:spPr>
          <a:xfrm>
            <a:off x="1524000" y="838200"/>
            <a:ext cx="9144000" cy="57912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3"/>
          <p:cNvSpPr/>
          <p:nvPr/>
        </p:nvSpPr>
        <p:spPr>
          <a:xfrm>
            <a:off x="1390650" y="973139"/>
            <a:ext cx="9410700" cy="1431161"/>
          </a:xfrm>
          <a:prstGeom prst="rect">
            <a:avLst/>
          </a:prstGeom>
          <a:solidFill>
            <a:schemeClr val="lt1"/>
          </a:solidFill>
          <a:ln>
            <a:noFill/>
          </a:ln>
        </p:spPr>
        <p:txBody>
          <a:bodyPr spcFirstLastPara="1" wrap="square" lIns="91425" tIns="45700" rIns="91425" bIns="45700" anchor="t" anchorCtr="0">
            <a:noAutofit/>
          </a:bodyPr>
          <a:lstStyle/>
          <a:p>
            <a:pPr algn="just">
              <a:lnSpc>
                <a:spcPct val="87000"/>
              </a:lnSpc>
              <a:buClr>
                <a:srgbClr val="000000"/>
              </a:buClr>
              <a:buSzPts val="2500"/>
            </a:pPr>
            <a:r>
              <a:rPr lang="en-US" sz="2500" b="1">
                <a:solidFill>
                  <a:srgbClr val="00004C"/>
                </a:solidFill>
                <a:latin typeface="Times New Roman"/>
                <a:ea typeface="Times New Roman"/>
                <a:cs typeface="Times New Roman"/>
                <a:sym typeface="Times New Roman"/>
              </a:rPr>
              <a:t>A network using CSMA/CD has a bandwidth of 10 Mbps. If the maximum propagation time (including the delays in the devices and ignoring the time needed to send a jamming signal, as we see later) is 25.6 μs, what is the minimum size of the frame?</a:t>
            </a:r>
            <a:endParaRPr sz="1400">
              <a:solidFill>
                <a:srgbClr val="000000"/>
              </a:solidFill>
              <a:latin typeface="Arial"/>
              <a:ea typeface="Arial"/>
              <a:cs typeface="Arial"/>
              <a:sym typeface="Arial"/>
            </a:endParaRPr>
          </a:p>
        </p:txBody>
      </p:sp>
      <p:sp>
        <p:nvSpPr>
          <p:cNvPr id="675" name="Google Shape;675;p113"/>
          <p:cNvSpPr txBox="1"/>
          <p:nvPr/>
        </p:nvSpPr>
        <p:spPr>
          <a:xfrm>
            <a:off x="1669988" y="304800"/>
            <a:ext cx="1396536" cy="427040"/>
          </a:xfrm>
          <a:prstGeom prst="rect">
            <a:avLst/>
          </a:prstGeom>
          <a:noFill/>
          <a:ln>
            <a:noFill/>
          </a:ln>
        </p:spPr>
        <p:txBody>
          <a:bodyPr spcFirstLastPara="1" wrap="square" lIns="91425" tIns="45700" rIns="91425" bIns="45700" anchor="t" anchorCtr="0">
            <a:noAutofit/>
          </a:bodyPr>
          <a:lstStyle/>
          <a:p>
            <a:pPr algn="ctr">
              <a:lnSpc>
                <a:spcPct val="87000"/>
              </a:lnSpc>
              <a:buClr>
                <a:srgbClr val="000000"/>
              </a:buClr>
              <a:buSzPts val="2500"/>
            </a:pPr>
            <a:r>
              <a:rPr lang="en-US" sz="2500" b="1">
                <a:solidFill>
                  <a:schemeClr val="hlink"/>
                </a:solidFill>
                <a:latin typeface="Times New Roman"/>
                <a:ea typeface="Times New Roman"/>
                <a:cs typeface="Times New Roman"/>
                <a:sym typeface="Times New Roman"/>
              </a:rPr>
              <a:t>Example</a:t>
            </a:r>
            <a:endParaRPr sz="2500" b="1">
              <a:solidFill>
                <a:schemeClr val="hlink"/>
              </a:solidFill>
              <a:latin typeface="Times New Roman"/>
              <a:ea typeface="Times New Roman"/>
              <a:cs typeface="Times New Roman"/>
              <a:sym typeface="Times New Roman"/>
            </a:endParaRPr>
          </a:p>
        </p:txBody>
      </p:sp>
      <p:sp>
        <p:nvSpPr>
          <p:cNvPr id="676" name="Google Shape;676;p113"/>
          <p:cNvSpPr/>
          <p:nvPr/>
        </p:nvSpPr>
        <p:spPr>
          <a:xfrm>
            <a:off x="1397907" y="3048001"/>
            <a:ext cx="9105900" cy="1431161"/>
          </a:xfrm>
          <a:prstGeom prst="rect">
            <a:avLst/>
          </a:prstGeom>
          <a:solidFill>
            <a:schemeClr val="lt1"/>
          </a:solidFill>
          <a:ln>
            <a:noFill/>
          </a:ln>
        </p:spPr>
        <p:txBody>
          <a:bodyPr spcFirstLastPara="1" wrap="square" lIns="91425" tIns="45700" rIns="91425" bIns="45700" anchor="t" anchorCtr="0">
            <a:noAutofit/>
          </a:bodyPr>
          <a:lstStyle/>
          <a:p>
            <a:pPr algn="just">
              <a:lnSpc>
                <a:spcPct val="87000"/>
              </a:lnSpc>
              <a:buClr>
                <a:srgbClr val="000000"/>
              </a:buClr>
              <a:buSzPts val="2000"/>
            </a:pPr>
            <a:r>
              <a:rPr lang="en-US" sz="2000" b="1">
                <a:solidFill>
                  <a:schemeClr val="hlink"/>
                </a:solidFill>
                <a:latin typeface="Times New Roman"/>
                <a:ea typeface="Times New Roman"/>
                <a:cs typeface="Times New Roman"/>
                <a:sym typeface="Times New Roman"/>
              </a:rPr>
              <a:t>Solution</a:t>
            </a:r>
            <a:endParaRPr sz="1400">
              <a:solidFill>
                <a:srgbClr val="000000"/>
              </a:solidFill>
              <a:latin typeface="Arial"/>
              <a:ea typeface="Arial"/>
              <a:cs typeface="Arial"/>
              <a:sym typeface="Arial"/>
            </a:endParaRPr>
          </a:p>
          <a:p>
            <a:pPr algn="just">
              <a:lnSpc>
                <a:spcPct val="87000"/>
              </a:lnSpc>
              <a:buClr>
                <a:srgbClr val="000000"/>
              </a:buClr>
              <a:buSzPts val="2000"/>
            </a:pPr>
            <a:r>
              <a:rPr lang="en-US" sz="2000" b="1">
                <a:solidFill>
                  <a:srgbClr val="00004C"/>
                </a:solidFill>
                <a:latin typeface="Times New Roman"/>
                <a:ea typeface="Times New Roman"/>
                <a:cs typeface="Times New Roman"/>
                <a:sym typeface="Times New Roman"/>
              </a:rPr>
              <a:t>The frame transmission time is T</a:t>
            </a:r>
            <a:r>
              <a:rPr lang="en-US" sz="2000" b="1" baseline="-25000">
                <a:solidFill>
                  <a:srgbClr val="00004C"/>
                </a:solidFill>
                <a:latin typeface="Times New Roman"/>
                <a:ea typeface="Times New Roman"/>
                <a:cs typeface="Times New Roman"/>
                <a:sym typeface="Times New Roman"/>
              </a:rPr>
              <a:t>fr</a:t>
            </a:r>
            <a:r>
              <a:rPr lang="en-US" sz="2000" b="1">
                <a:solidFill>
                  <a:srgbClr val="00004C"/>
                </a:solidFill>
                <a:latin typeface="Times New Roman"/>
                <a:ea typeface="Times New Roman"/>
                <a:cs typeface="Times New Roman"/>
                <a:sym typeface="Times New Roman"/>
              </a:rPr>
              <a:t> = 2 × T</a:t>
            </a:r>
            <a:r>
              <a:rPr lang="en-US" sz="2000" b="1" baseline="-25000">
                <a:solidFill>
                  <a:srgbClr val="00004C"/>
                </a:solidFill>
                <a:latin typeface="Times New Roman"/>
                <a:ea typeface="Times New Roman"/>
                <a:cs typeface="Times New Roman"/>
                <a:sym typeface="Times New Roman"/>
              </a:rPr>
              <a:t>p</a:t>
            </a:r>
            <a:r>
              <a:rPr lang="en-US" sz="2000" b="1">
                <a:solidFill>
                  <a:srgbClr val="00004C"/>
                </a:solidFill>
                <a:latin typeface="Times New Roman"/>
                <a:ea typeface="Times New Roman"/>
                <a:cs typeface="Times New Roman"/>
                <a:sym typeface="Times New Roman"/>
              </a:rPr>
              <a:t> = 51.2 μs. This means, in the worst case, a station needs to transmit for a period of 51.2 μs to detect the collision. The minimum size of the frame is 10 Mbps × 51.2 μs = 512 bits or 64 bytes. This is actually the minimum size of the frame for Standard Ethernet.</a:t>
            </a:r>
            <a:endParaRPr sz="1400">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14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5207</Words>
  <Application>Microsoft Office PowerPoint</Application>
  <PresentationFormat>Widescreen</PresentationFormat>
  <Paragraphs>393</Paragraphs>
  <Slides>100</Slides>
  <Notes>79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Calibri</vt:lpstr>
      <vt:lpstr>Calibri Light</vt:lpstr>
      <vt:lpstr>Cambria</vt:lpstr>
      <vt:lpstr>Courier New</vt:lpstr>
      <vt:lpstr>Helvetica Neue</vt:lpstr>
      <vt:lpstr>Noto Sans Symbols</vt:lpstr>
      <vt:lpstr>Symbol</vt:lpstr>
      <vt:lpstr>Times New Roman</vt:lpstr>
      <vt:lpstr>Wingdings</vt:lpstr>
      <vt:lpstr>Office Theme</vt:lpstr>
      <vt:lpstr>Unit-IV</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ARQ Lost Acknowledgement</vt:lpstr>
      <vt:lpstr>PowerPoint Presentation</vt:lpstr>
      <vt:lpstr>PowerPoint Presentation</vt:lpstr>
      <vt:lpstr>PowerPoint Presentation</vt:lpstr>
      <vt:lpstr>Go-back-n: Damaged Frame</vt:lpstr>
      <vt:lpstr>PowerPoint Presentation</vt:lpstr>
      <vt:lpstr>Go-back-n: Lost Data Frame</vt:lpstr>
      <vt:lpstr>PowerPoint Presentation</vt:lpstr>
      <vt:lpstr>Go-back-n: Lost 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PowerPoint Presentation</vt:lpstr>
      <vt:lpstr>CRC Algorithm</vt:lpstr>
      <vt:lpstr>CRC Generator</vt:lpstr>
      <vt:lpstr>PowerPoint Presentation</vt:lpstr>
      <vt:lpstr>PowerPoint Presentation</vt:lpstr>
      <vt:lpstr>PowerPoint Presentation</vt:lpstr>
      <vt:lpstr>PowerPoint Presentation</vt:lpstr>
      <vt:lpstr>CRC Example</vt:lpstr>
      <vt:lpstr>CRC</vt:lpstr>
      <vt:lpstr>PowerPoint Presentation</vt:lpstr>
      <vt:lpstr>PowerPoint Presentation</vt:lpstr>
      <vt:lpstr>PowerPoint Presentation</vt:lpstr>
      <vt:lpstr>PowerPoint Presentation</vt:lpstr>
      <vt:lpstr>At the sender</vt:lpstr>
      <vt:lpstr>PowerPoint Presentation</vt:lpstr>
      <vt:lpstr>Performance</vt:lpstr>
      <vt:lpstr>PowerPoint Presentation</vt:lpstr>
      <vt:lpstr>PowerPoint Presentation</vt:lpstr>
      <vt:lpstr>PowerPoint Presentation</vt:lpstr>
      <vt:lpstr>PowerPoint Presentation</vt:lpstr>
      <vt:lpstr>Hamming Code</vt:lpstr>
      <vt:lpstr>PowerPoint Presentation</vt:lpstr>
      <vt:lpstr>PowerPoint Presentation</vt:lpstr>
      <vt:lpstr>PowerPoint Presentation</vt:lpstr>
      <vt:lpstr>PowerPoint Presentation</vt:lpstr>
      <vt:lpstr>Hamming Code</vt:lpstr>
      <vt:lpstr>PowerPoint Presentation</vt:lpstr>
      <vt:lpstr>PowerPoint Presentation</vt:lpstr>
      <vt:lpstr>PowerPoint Presentation</vt:lpstr>
      <vt:lpstr>MULTIPLE ACCESS PROTOCOLS</vt:lpstr>
      <vt:lpstr>PowerPoint Presentation</vt:lpstr>
      <vt:lpstr>Random Access Methods</vt:lpstr>
      <vt:lpstr>Reason for Random Access or Contention</vt:lpstr>
      <vt:lpstr>  Procedure followed by Station  for  Random Access</vt:lpstr>
      <vt:lpstr>PowerPoint Presentation</vt:lpstr>
      <vt:lpstr>CSMA protocol</vt:lpstr>
      <vt:lpstr>Vulnerable time in CSMA</vt:lpstr>
      <vt:lpstr>Vulnerable Time in CSMA</vt:lpstr>
      <vt:lpstr>Behavior of three persistence methods </vt:lpstr>
      <vt:lpstr>1-Persistent CSMA protocol</vt:lpstr>
      <vt:lpstr>Non-persistent CSMA protocol</vt:lpstr>
      <vt:lpstr>p-persistent CSMA protocol</vt:lpstr>
      <vt:lpstr>Flow Diagram of three persistence methods </vt:lpstr>
      <vt:lpstr>Carrier Sense Multiple Access with Collision Detection  (CSMA/CD)</vt:lpstr>
      <vt:lpstr>Collision of first bit in CSMA/CD</vt:lpstr>
      <vt:lpstr>PowerPoint Presentation</vt:lpstr>
      <vt:lpstr>Collision and abortion in CSMA/CD</vt:lpstr>
      <vt:lpstr>Minimum Frame size for CSMA/CD</vt:lpstr>
      <vt:lpstr>Flow Diagram for CSMA/CD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Siranthini Balraj</dc:creator>
  <cp:lastModifiedBy>jesirithvi0512@gmail.com</cp:lastModifiedBy>
  <cp:revision>10</cp:revision>
  <dcterms:created xsi:type="dcterms:W3CDTF">2022-05-29T15:59:59Z</dcterms:created>
  <dcterms:modified xsi:type="dcterms:W3CDTF">2022-06-03T05:10:58Z</dcterms:modified>
</cp:coreProperties>
</file>