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59" r:id="rId6"/>
    <p:sldId id="260" r:id="rId7"/>
    <p:sldId id="265" r:id="rId8"/>
    <p:sldId id="266" r:id="rId9"/>
    <p:sldId id="263" r:id="rId10"/>
    <p:sldId id="267" r:id="rId11"/>
    <p:sldId id="268" r:id="rId12"/>
    <p:sldId id="271" r:id="rId13"/>
    <p:sldId id="264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D58-22A2-4150-A6C9-D14594A68AC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1A2D-FEB6-4493-9740-873202C2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Carrier Sense Multiple Access(CSMA)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A.JOTHIMANI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5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Decreases with t (prop) / t (trans) </a:t>
            </a:r>
          </a:p>
          <a:p>
            <a:pPr marL="0" indent="0">
              <a:buNone/>
            </a:pPr>
            <a:r>
              <a:rPr lang="en-US" dirty="0" smtClean="0"/>
              <a:t>• Decreases with increasing distance between nodes</a:t>
            </a:r>
          </a:p>
          <a:p>
            <a:pPr marL="0" indent="0">
              <a:buNone/>
            </a:pPr>
            <a:r>
              <a:rPr lang="en-US" dirty="0" smtClean="0"/>
              <a:t> • T (trans) = R / L where R is the link speed in bits/sec and L is the frame length in bits </a:t>
            </a:r>
          </a:p>
          <a:p>
            <a:pPr marL="0" indent="0">
              <a:buNone/>
            </a:pPr>
            <a:r>
              <a:rPr lang="en-US" dirty="0" smtClean="0"/>
              <a:t>• So, efficiency decreases with increasing link speed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7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CSMA/CD</a:t>
            </a:r>
            <a:br>
              <a:rPr lang="en-US" altLang="en-US" b="1" dirty="0" smtClean="0"/>
            </a:br>
            <a:r>
              <a:rPr lang="en-US" dirty="0" smtClean="0"/>
              <a:t>Carrier Sense Multiple Access / 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Sending nodes are able to detect collisions while transmitting</a:t>
            </a:r>
          </a:p>
          <a:p>
            <a:pPr marL="0" indent="0">
              <a:buNone/>
            </a:pPr>
            <a:r>
              <a:rPr lang="en-US" dirty="0" smtClean="0"/>
              <a:t> • If medium is idle , transmits </a:t>
            </a:r>
          </a:p>
          <a:p>
            <a:pPr marL="0" indent="0">
              <a:buNone/>
            </a:pPr>
            <a:r>
              <a:rPr lang="en-US" dirty="0" smtClean="0"/>
              <a:t>• If busy, listens for idle then transmits </a:t>
            </a:r>
          </a:p>
          <a:p>
            <a:pPr marL="0" indent="0">
              <a:buNone/>
            </a:pPr>
            <a:r>
              <a:rPr lang="en-US" dirty="0" smtClean="0"/>
              <a:t>• While transmitting node continues to listen to see if a collision has occurred </a:t>
            </a:r>
          </a:p>
          <a:p>
            <a:pPr marL="0" indent="0">
              <a:buNone/>
            </a:pPr>
            <a:r>
              <a:rPr lang="en-US" dirty="0" smtClean="0"/>
              <a:t>• If collision detected stops transmission, generates a jamming signal on the bus to indicate all nodes about collision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C6F1187E-5736-4804-A2D2-4D9B45490C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82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418" y="474307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folHlink"/>
                </a:solidFill>
              </a:rPr>
              <a:t>Figure </a:t>
            </a:r>
            <a:r>
              <a:rPr lang="en-US" altLang="en-US" sz="2800" dirty="0" smtClean="0"/>
              <a:t>Collision and abortion in CSMA/CD</a:t>
            </a:r>
            <a:endParaRPr lang="en-US" altLang="en-US" sz="2800" baseline="-18000" dirty="0">
              <a:latin typeface="Arial" panose="020B0604020202020204" pitchFamily="34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BC44F704-5587-49B1-B56C-67CF28C9D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7527"/>
            <a:ext cx="8610600" cy="281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462C63-7234-48A0-9776-D16E3400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4038600"/>
            <a:ext cx="891539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2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Flow diagram for the CSMA/CD</a:t>
            </a:r>
            <a:br>
              <a:rPr lang="en-US" altLang="en-US" dirty="0" smtClean="0"/>
            </a:b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9BE3DF66-E75A-4C59-B8EF-8ECBE05620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5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81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09A35F3-81E7-4125-B61F-28046892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27" y="381000"/>
            <a:ext cx="8839200" cy="1874967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062DEA5-B67F-4D9C-A23F-B5C8605D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3264932"/>
            <a:ext cx="8458200" cy="290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5527" y="28956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Energy level during transmission, idleness, or collision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697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Hamming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8674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The Hamming distance between two words is the number of differences between corresponding bits.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It can easily be found if we apply the XOR operation on the two words and count the number of 1s in the result.</a:t>
            </a:r>
          </a:p>
          <a:p>
            <a:pPr marL="0" indent="0">
              <a:buNone/>
            </a:pPr>
            <a:r>
              <a:rPr lang="en-US" dirty="0" smtClean="0"/>
              <a:t>Let us find the Hamming distance between two pairs of words.</a:t>
            </a:r>
          </a:p>
          <a:p>
            <a:pPr marL="0" indent="0">
              <a:buNone/>
            </a:pPr>
            <a:r>
              <a:rPr lang="en-US" dirty="0" smtClean="0"/>
              <a:t>	1. The Hamming distance d(000, 011) is 2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Hamming distance d(10101, 11110) is 3 because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7FADAA-5627-4E10-B116-6CFF5ECF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953000"/>
            <a:ext cx="3017782" cy="451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22D0AE-7900-4335-B247-C032AC69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172200"/>
            <a:ext cx="3920068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4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640080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Hamming </a:t>
            </a:r>
            <a:r>
              <a:rPr lang="en-US" sz="4000" b="1" dirty="0" smtClean="0">
                <a:latin typeface="Arial" charset="0"/>
              </a:rPr>
              <a:t>Distance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code were originally designed with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r>
              <a:rPr kumimoji="0" lang="en-US" sz="240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min</a:t>
            </a:r>
            <a:r>
              <a:rPr kumimoji="0" lang="en-US" sz="24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=3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which means that they can detect up to 2 errors or correct 1 single error.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aseline="0" dirty="0" smtClean="0">
                <a:latin typeface="Arial" charset="0"/>
              </a:rPr>
              <a:t>We need to choose an integer m&gt;=3. </a:t>
            </a:r>
            <a:r>
              <a:rPr lang="en-US" sz="2400" dirty="0" smtClean="0">
                <a:latin typeface="Arial" charset="0"/>
              </a:rPr>
              <a:t>The values of n and k are then calculated from m as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n=2</a:t>
            </a:r>
            <a:r>
              <a:rPr lang="en-US" sz="2400" baseline="30000" dirty="0" smtClean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-1 </a:t>
            </a:r>
            <a:r>
              <a:rPr lang="en-US" sz="2400" dirty="0" smtClean="0">
                <a:latin typeface="Arial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k=n-m</a:t>
            </a:r>
            <a:r>
              <a:rPr lang="en-US" sz="2400" dirty="0" smtClean="0">
                <a:latin typeface="Arial" charset="0"/>
              </a:rPr>
              <a:t>. The number of check bits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r = m</a:t>
            </a:r>
            <a:r>
              <a:rPr lang="en-US" sz="2400" dirty="0" smtClean="0">
                <a:latin typeface="Arial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m=3, then n=7 and k=4. Hamming code C(7,4) with </a:t>
            </a:r>
            <a:r>
              <a:rPr lang="en-US" sz="2400" dirty="0" err="1" smtClean="0">
                <a:latin typeface="Arial" charset="0"/>
              </a:rPr>
              <a:t>d</a:t>
            </a:r>
            <a:r>
              <a:rPr lang="en-US" sz="2400" baseline="-25000" dirty="0" err="1" smtClean="0">
                <a:latin typeface="Arial" charset="0"/>
              </a:rPr>
              <a:t>min</a:t>
            </a:r>
            <a:r>
              <a:rPr lang="en-US" sz="2400" dirty="0" smtClean="0">
                <a:latin typeface="Arial" charset="0"/>
              </a:rPr>
              <a:t> =3.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Two-dimensional </a:t>
            </a:r>
          </a:p>
          <a:p>
            <a:pPr marL="0" indent="0">
              <a:buNone/>
            </a:pPr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parity-check code</a:t>
            </a:r>
          </a:p>
          <a:p>
            <a:endParaRPr 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xmlns="" id="{BE27AFD1-AA42-4D59-B383-E0F49B5A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43878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7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Its concept is simply listen before talk (LBT) </a:t>
            </a:r>
          </a:p>
          <a:p>
            <a:r>
              <a:rPr lang="en-US" dirty="0" smtClean="0"/>
              <a:t>• If channel is sensed idle : transmit entire frame </a:t>
            </a:r>
          </a:p>
          <a:p>
            <a:r>
              <a:rPr lang="en-US" dirty="0" smtClean="0"/>
              <a:t>• If channel is sensed busy : defer transmission </a:t>
            </a:r>
          </a:p>
          <a:p>
            <a:pPr marL="0" indent="0">
              <a:buNone/>
            </a:pPr>
            <a:r>
              <a:rPr lang="en-US" dirty="0" smtClean="0"/>
              <a:t>• We could achieve better throughput if we could listen to the channel before transmitting a packet </a:t>
            </a:r>
          </a:p>
          <a:p>
            <a:pPr marL="0" indent="0">
              <a:buNone/>
            </a:pPr>
            <a:r>
              <a:rPr lang="en-US" dirty="0" smtClean="0"/>
              <a:t>• This way, we would stop avoidable collisions</a:t>
            </a:r>
          </a:p>
          <a:p>
            <a:pPr marL="0" indent="0">
              <a:buNone/>
            </a:pPr>
            <a:r>
              <a:rPr lang="en-US" dirty="0" smtClean="0"/>
              <a:t> • To do this, we need CSMA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3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4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en-US" sz="4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Figure  </a:t>
            </a:r>
            <a:r>
              <a:rPr lang="en-US" alt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Space/time model of the collision in CSMA</a:t>
            </a:r>
            <a:br>
              <a:rPr lang="en-US" alt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AFFB8831-98B4-4EEF-901B-1BE908B08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057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96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CSMA requires that each station first listen to the medium before sending.( Sense before transmit)</a:t>
            </a:r>
          </a:p>
          <a:p>
            <a:r>
              <a:rPr lang="en-US" dirty="0" smtClean="0"/>
              <a:t>It can reduce the possibility of collision, but it cannot eliminate it.</a:t>
            </a:r>
          </a:p>
          <a:p>
            <a:r>
              <a:rPr lang="en-US" dirty="0" smtClean="0"/>
              <a:t>The possibility of collision still exists because of propagation delay.</a:t>
            </a:r>
          </a:p>
          <a:p>
            <a:r>
              <a:rPr lang="en-US" dirty="0" smtClean="0"/>
              <a:t>A station may sense the medium and find it idle, only because the first bit sent by another station has not yet been received.</a:t>
            </a:r>
          </a:p>
          <a:p>
            <a:r>
              <a:rPr lang="en-US" dirty="0" smtClean="0"/>
              <a:t>At time t1, station B senses the medium and find it idle, so it sends a frame. </a:t>
            </a:r>
          </a:p>
          <a:p>
            <a:r>
              <a:rPr lang="en-US" dirty="0" smtClean="0"/>
              <a:t>At time t2(t2&gt;t1), station c senses the medium and finds it idle because at this time, the first bits from station B have not reached station C. station C also sends a frame.</a:t>
            </a:r>
          </a:p>
          <a:p>
            <a:r>
              <a:rPr lang="en-US" dirty="0" smtClean="0"/>
              <a:t>The two signals collide and both frames are destroyed.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Vulnerable time in CSMA</a:t>
            </a:r>
            <a:br>
              <a:rPr lang="en-US" altLang="en-US" dirty="0" smtClean="0"/>
            </a:b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E65000B9-5BFA-44D9-84FF-898413911F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8229600" cy="307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5181600"/>
            <a:ext cx="7848600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800" b="1" u="none" strike="noStrike" cap="none" normalizeH="0" baseline="-1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Propagation time </a:t>
            </a:r>
            <a:r>
              <a:rPr kumimoji="0" lang="en-US" sz="2800" b="1" u="none" strike="noStrike" cap="none" normalizeH="0" baseline="-1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Tp</a:t>
            </a:r>
            <a:r>
              <a:rPr lang="en-US" sz="2800" b="1" baseline="-10000" dirty="0" smtClean="0">
                <a:latin typeface="Times New Roman" panose="02020603050405020304" pitchFamily="18" charset="0"/>
              </a:rPr>
              <a:t>- </a:t>
            </a:r>
            <a:r>
              <a:rPr lang="en-US" sz="2800" baseline="-10000" dirty="0" smtClean="0">
                <a:latin typeface="Times New Roman" panose="02020603050405020304" pitchFamily="18" charset="0"/>
              </a:rPr>
              <a:t>time needed for a signal to propagate from one end of the medium to the other.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800" u="none" strike="noStrike" cap="none" normalizeH="0" baseline="-1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 leftmost station A sends a frame at time t1, which reac</a:t>
            </a:r>
            <a:r>
              <a:rPr lang="en-US" sz="2800" baseline="-10000" dirty="0" smtClean="0">
                <a:latin typeface="Times New Roman" panose="02020603050405020304" pitchFamily="18" charset="0"/>
              </a:rPr>
              <a:t>hes the rightmost station D at time t1+Tp.</a:t>
            </a:r>
            <a:endParaRPr kumimoji="0" lang="en-US" sz="2800" u="none" strike="noStrike" cap="none" normalizeH="0" baseline="-1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baseline="-10000" dirty="0" smtClean="0">
                <a:latin typeface="Times New Roman" panose="02020603050405020304" pitchFamily="18" charset="0"/>
              </a:rPr>
              <a:t>W</a:t>
            </a:r>
            <a:r>
              <a:rPr kumimoji="0" lang="en-US" u="none" strike="noStrike" cap="none" normalizeH="0" baseline="-1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ith probability p, the station sends its frame.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baseline="-10000" dirty="0" smtClean="0">
                <a:latin typeface="Times New Roman" panose="02020603050405020304" pitchFamily="18" charset="0"/>
              </a:rPr>
              <a:t>With probability q=1-p, the station waits for beginning of the next time slot and checks the line again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u="none" strike="noStrike" cap="none" normalizeH="0" baseline="-10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EF5C8070-F2FC-4B2E-A8A0-852DA528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305800" cy="430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03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1-Persistent CSMA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• Sense the channel – If busy, keep listening to the channel and transmit immediately when the channel becomes idle – If idle, transmit a packet immediately. </a:t>
            </a:r>
          </a:p>
          <a:p>
            <a:pPr marL="0" indent="0">
              <a:buNone/>
            </a:pPr>
            <a:r>
              <a:rPr lang="en-US" dirty="0" smtClean="0"/>
              <a:t>• If collision occurs – Wait a random amount of time and start over again 1-Persistent CSMA </a:t>
            </a:r>
          </a:p>
          <a:p>
            <a:r>
              <a:rPr lang="en-US" dirty="0" smtClean="0"/>
              <a:t>This protocol is called 1-persistent because the host transmits with a probability of 1 whenever it finds the channel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P-Persistent CSMA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• Applicable to slotted channels </a:t>
            </a:r>
          </a:p>
          <a:p>
            <a:pPr marL="0" indent="0">
              <a:buNone/>
            </a:pPr>
            <a:r>
              <a:rPr lang="en-US" dirty="0" smtClean="0"/>
              <a:t>• When a station becomes ready to send, it senses the channel – if it is idle, station transmits with a probability of p – it defers until next slot with a probability of q = 1-p </a:t>
            </a:r>
          </a:p>
          <a:p>
            <a:pPr marL="0" indent="0">
              <a:buNone/>
            </a:pPr>
            <a:r>
              <a:rPr lang="en-US" dirty="0" smtClean="0"/>
              <a:t>• If the slot is also idle – either station transmits or it defers with probabilities of p &amp; q </a:t>
            </a:r>
          </a:p>
          <a:p>
            <a:pPr marL="0" indent="0">
              <a:buNone/>
            </a:pPr>
            <a:r>
              <a:rPr lang="en-US" dirty="0" smtClean="0"/>
              <a:t>• This is repeated until either the frame has been transmitted or another station begun transmitting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8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dirty="0" smtClean="0">
                <a:solidFill>
                  <a:schemeClr val="folHlink"/>
                </a:solidFill>
              </a:rPr>
              <a:t/>
            </a:r>
            <a:br>
              <a:rPr lang="en-US" altLang="en-US" sz="4800" dirty="0" smtClean="0">
                <a:solidFill>
                  <a:schemeClr val="folHlink"/>
                </a:solidFill>
              </a:rPr>
            </a:br>
            <a:r>
              <a:rPr lang="en-US" altLang="en-US" sz="4800" dirty="0" smtClean="0">
                <a:solidFill>
                  <a:schemeClr val="folHlink"/>
                </a:solidFill>
              </a:rPr>
              <a:t>Figure   </a:t>
            </a:r>
            <a:r>
              <a:rPr lang="en-US" altLang="en-US" dirty="0" smtClean="0"/>
              <a:t>Flow diagram for three persistence methods</a:t>
            </a:r>
            <a:br>
              <a:rPr lang="en-US" altLang="en-US" dirty="0" smtClean="0"/>
            </a:b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836EB8AC-FA48-4921-8328-7D9DF9F92D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43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710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Carrier Sense Multiple Access(CSMA)</vt:lpstr>
      <vt:lpstr>CSMA</vt:lpstr>
      <vt:lpstr> Figure  Space/time model of the collision in CSMA </vt:lpstr>
      <vt:lpstr>CSMA</vt:lpstr>
      <vt:lpstr>Vulnerable time in CSMA </vt:lpstr>
      <vt:lpstr>Contd..</vt:lpstr>
      <vt:lpstr> 1-Persistent CSMA </vt:lpstr>
      <vt:lpstr>P-Persistent CSMA  </vt:lpstr>
      <vt:lpstr> Figure   Flow diagram for three persistence methods </vt:lpstr>
      <vt:lpstr>CSMA efficiency</vt:lpstr>
      <vt:lpstr>CSMA/CD Carrier Sense Multiple Access / Collision Detection</vt:lpstr>
      <vt:lpstr>CSMA/CD</vt:lpstr>
      <vt:lpstr>  </vt:lpstr>
      <vt:lpstr>Flow diagram for the CSMA/CD </vt:lpstr>
      <vt:lpstr>PowerPoint Presentation</vt:lpstr>
      <vt:lpstr>Hamming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Sense Multiple Access(CSMA)</dc:title>
  <dc:creator>Windows User</dc:creator>
  <cp:lastModifiedBy>Windows User</cp:lastModifiedBy>
  <cp:revision>4</cp:revision>
  <dcterms:created xsi:type="dcterms:W3CDTF">2020-04-02T10:51:27Z</dcterms:created>
  <dcterms:modified xsi:type="dcterms:W3CDTF">2020-04-02T11:26:36Z</dcterms:modified>
</cp:coreProperties>
</file>