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3" r:id="rId5"/>
    <p:sldId id="264" r:id="rId6"/>
    <p:sldId id="265" r:id="rId7"/>
    <p:sldId id="259" r:id="rId8"/>
    <p:sldId id="262" r:id="rId9"/>
    <p:sldId id="260" r:id="rId10"/>
    <p:sldId id="270" r:id="rId11"/>
    <p:sldId id="261"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D9D4E-8AC5-4350-9723-1399C8860F72}" type="datetimeFigureOut">
              <a:rPr lang="en-IN" smtClean="0"/>
              <a:t>14-04-2020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5A3C8-91D9-4BF4-8877-AE110D5F338D}" type="slidenum">
              <a:rPr lang="en-IN" smtClean="0"/>
              <a:t>‹#›</a:t>
            </a:fld>
            <a:endParaRPr lang="en-IN"/>
          </a:p>
        </p:txBody>
      </p:sp>
    </p:spTree>
    <p:extLst>
      <p:ext uri="{BB962C8B-B14F-4D97-AF65-F5344CB8AC3E}">
        <p14:creationId xmlns:p14="http://schemas.microsoft.com/office/powerpoint/2010/main" val="3156787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B38D9-7BB6-4D54-AE4A-E050EF283C81}" type="slidenum">
              <a:rPr lang="en-US" altLang="en-US"/>
              <a:pPr/>
              <a:t>2</a:t>
            </a:fld>
            <a:endParaRPr lang="en-US" alt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297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C51267B3-C342-487B-A329-0F14E597D36C}" type="slidenum">
              <a:rPr lang="en-US" altLang="en-US" sz="1200" b="0" baseline="0" smtClean="0">
                <a:latin typeface="Times New Roman" panose="02020603050405020304" pitchFamily="18" charset="0"/>
              </a:rPr>
              <a:pPr/>
              <a:t>7</a:t>
            </a:fld>
            <a:endParaRPr lang="en-US" altLang="en-US" sz="1200" b="0" baseline="0"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9910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494EADA-0AD8-474C-AE91-751478E9DF53}" type="slidenum">
              <a:rPr lang="en-US" altLang="en-US" sz="1200" b="0" baseline="0" smtClean="0">
                <a:latin typeface="Times New Roman" panose="02020603050405020304" pitchFamily="18" charset="0"/>
              </a:rPr>
              <a:pPr/>
              <a:t>8</a:t>
            </a:fld>
            <a:endParaRPr lang="en-US" altLang="en-US" sz="1200" b="0" baseline="0"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9007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9F7DA69-9C7A-45A1-BCCF-0EF133EFC72D}" type="slidenum">
              <a:rPr lang="en-US" altLang="en-US" sz="1200" b="0" baseline="0" smtClean="0">
                <a:latin typeface="Times New Roman" panose="02020603050405020304" pitchFamily="18" charset="0"/>
              </a:rPr>
              <a:pPr/>
              <a:t>9</a:t>
            </a:fld>
            <a:endParaRPr lang="en-US" altLang="en-US" sz="1200" b="0" baseline="0"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775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C137FD2-7FEC-4132-A86F-B68FDA817C5B}" type="slidenum">
              <a:rPr lang="en-US" altLang="en-US" sz="1200" b="0" baseline="0" smtClean="0">
                <a:latin typeface="Times New Roman" panose="02020603050405020304" pitchFamily="18" charset="0"/>
              </a:rPr>
              <a:pPr/>
              <a:t>11</a:t>
            </a:fld>
            <a:endParaRPr lang="en-US" altLang="en-US" sz="1200" b="0" baseline="0"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79439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728B0D-2692-4B5E-B822-181A365BA1A6}"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174656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728B0D-2692-4B5E-B822-181A365BA1A6}"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180564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728B0D-2692-4B5E-B822-181A365BA1A6}"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44883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728B0D-2692-4B5E-B822-181A365BA1A6}"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174546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728B0D-2692-4B5E-B822-181A365BA1A6}" type="datetimeFigureOut">
              <a:rPr lang="en-IN" smtClean="0"/>
              <a:t>14-04-2020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325311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728B0D-2692-4B5E-B822-181A365BA1A6}" type="datetimeFigureOut">
              <a:rPr lang="en-IN" smtClean="0"/>
              <a:t>14-04-2020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350832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728B0D-2692-4B5E-B822-181A365BA1A6}" type="datetimeFigureOut">
              <a:rPr lang="en-IN" smtClean="0"/>
              <a:t>14-04-2020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105603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728B0D-2692-4B5E-B822-181A365BA1A6}" type="datetimeFigureOut">
              <a:rPr lang="en-IN" smtClean="0"/>
              <a:t>14-04-2020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410790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28B0D-2692-4B5E-B822-181A365BA1A6}" type="datetimeFigureOut">
              <a:rPr lang="en-IN" smtClean="0"/>
              <a:t>14-04-2020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167228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28B0D-2692-4B5E-B822-181A365BA1A6}" type="datetimeFigureOut">
              <a:rPr lang="en-IN" smtClean="0"/>
              <a:t>14-04-2020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237622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28B0D-2692-4B5E-B822-181A365BA1A6}" type="datetimeFigureOut">
              <a:rPr lang="en-IN" smtClean="0"/>
              <a:t>14-04-2020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94EAC1-47E2-44D3-A637-E0E0B87F2158}" type="slidenum">
              <a:rPr lang="en-IN" smtClean="0"/>
              <a:t>‹#›</a:t>
            </a:fld>
            <a:endParaRPr lang="en-IN"/>
          </a:p>
        </p:txBody>
      </p:sp>
    </p:spTree>
    <p:extLst>
      <p:ext uri="{BB962C8B-B14F-4D97-AF65-F5344CB8AC3E}">
        <p14:creationId xmlns:p14="http://schemas.microsoft.com/office/powerpoint/2010/main" val="405653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28B0D-2692-4B5E-B822-181A365BA1A6}" type="datetimeFigureOut">
              <a:rPr lang="en-IN" smtClean="0"/>
              <a:t>14-04-2020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4EAC1-47E2-44D3-A637-E0E0B87F2158}" type="slidenum">
              <a:rPr lang="en-IN" smtClean="0"/>
              <a:t>‹#›</a:t>
            </a:fld>
            <a:endParaRPr lang="en-IN"/>
          </a:p>
        </p:txBody>
      </p:sp>
    </p:spTree>
    <p:extLst>
      <p:ext uri="{BB962C8B-B14F-4D97-AF65-F5344CB8AC3E}">
        <p14:creationId xmlns:p14="http://schemas.microsoft.com/office/powerpoint/2010/main" val="2800093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Computer Communication </a:t>
            </a:r>
            <a:br>
              <a:rPr lang="en-IN" dirty="0" smtClean="0"/>
            </a:br>
            <a:r>
              <a:rPr lang="en-IN" dirty="0" smtClean="0"/>
              <a:t>18CSS202J</a:t>
            </a:r>
            <a:endParaRPr lang="en-IN" dirty="0"/>
          </a:p>
        </p:txBody>
      </p:sp>
      <p:sp>
        <p:nvSpPr>
          <p:cNvPr id="3" name="Subtitle 2"/>
          <p:cNvSpPr>
            <a:spLocks noGrp="1"/>
          </p:cNvSpPr>
          <p:nvPr>
            <p:ph type="subTitle" idx="1"/>
          </p:nvPr>
        </p:nvSpPr>
        <p:spPr/>
        <p:txBody>
          <a:bodyPr/>
          <a:lstStyle/>
          <a:p>
            <a:r>
              <a:rPr lang="en-IN" dirty="0" smtClean="0"/>
              <a:t>WEEK 4 SESSION 1</a:t>
            </a:r>
          </a:p>
          <a:p>
            <a:r>
              <a:rPr lang="en-IN" dirty="0" smtClean="0"/>
              <a:t>By,</a:t>
            </a:r>
          </a:p>
          <a:p>
            <a:r>
              <a:rPr lang="en-IN" dirty="0" smtClean="0"/>
              <a:t>A.JOTHIMANI</a:t>
            </a:r>
            <a:endParaRPr lang="en-IN" dirty="0"/>
          </a:p>
        </p:txBody>
      </p:sp>
    </p:spTree>
    <p:extLst>
      <p:ext uri="{BB962C8B-B14F-4D97-AF65-F5344CB8AC3E}">
        <p14:creationId xmlns:p14="http://schemas.microsoft.com/office/powerpoint/2010/main" val="407381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335" y="678064"/>
            <a:ext cx="11797048" cy="6186309"/>
          </a:xfrm>
          <a:prstGeom prst="rect">
            <a:avLst/>
          </a:prstGeom>
        </p:spPr>
        <p:txBody>
          <a:bodyPr wrap="square">
            <a:spAutoFit/>
          </a:bodyPr>
          <a:lstStyle/>
          <a:p>
            <a:r>
              <a:rPr lang="en-US" sz="3600" b="1" dirty="0"/>
              <a:t>Initialization</a:t>
            </a:r>
          </a:p>
          <a:p>
            <a:r>
              <a:rPr lang="en-US" sz="3600" dirty="0" smtClean="0">
                <a:latin typeface="Times New Roman" pitchFamily="18" charset="0"/>
                <a:cs typeface="Times New Roman" pitchFamily="18" charset="0"/>
              </a:rPr>
              <a:t>a)The </a:t>
            </a:r>
            <a:r>
              <a:rPr lang="en-US" sz="3600" dirty="0">
                <a:latin typeface="Times New Roman" pitchFamily="18" charset="0"/>
                <a:cs typeface="Times New Roman" pitchFamily="18" charset="0"/>
              </a:rPr>
              <a:t>table in figure are stable. </a:t>
            </a:r>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b</a:t>
            </a:r>
            <a:r>
              <a:rPr lang="en-US" sz="3600" dirty="0">
                <a:latin typeface="Times New Roman" pitchFamily="18" charset="0"/>
                <a:cs typeface="Times New Roman" pitchFamily="18" charset="0"/>
              </a:rPr>
              <a:t>) Each node knows how to reach any other node and their cost</a:t>
            </a:r>
            <a:r>
              <a:rPr lang="en-US" sz="3600" dirty="0" smtClean="0">
                <a:latin typeface="Times New Roman" pitchFamily="18" charset="0"/>
                <a:cs typeface="Times New Roman" pitchFamily="18" charset="0"/>
              </a:rPr>
              <a:t>.</a:t>
            </a:r>
          </a:p>
          <a:p>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c) At the beginning, each node know the cost of itself and its immediate neighbor.[those node directly connected to it</a:t>
            </a:r>
            <a:r>
              <a:rPr lang="en-US" sz="3600" dirty="0" smtClean="0">
                <a:latin typeface="Times New Roman" pitchFamily="18" charset="0"/>
                <a:cs typeface="Times New Roman" pitchFamily="18" charset="0"/>
              </a:rPr>
              <a:t>.]</a:t>
            </a:r>
          </a:p>
          <a:p>
            <a:r>
              <a:rPr lang="en-US" sz="3600" dirty="0" smtClean="0">
                <a:latin typeface="Times New Roman" pitchFamily="18" charset="0"/>
                <a:cs typeface="Times New Roman" pitchFamily="18" charset="0"/>
              </a:rPr>
              <a:t>d)Assume </a:t>
            </a:r>
            <a:r>
              <a:rPr lang="en-US" sz="3600" dirty="0">
                <a:latin typeface="Times New Roman" pitchFamily="18" charset="0"/>
                <a:cs typeface="Times New Roman" pitchFamily="18" charset="0"/>
              </a:rPr>
              <a:t>that each node send a message to the immediate neighbors and find the distance between itself and these neighbors. </a:t>
            </a:r>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e</a:t>
            </a:r>
            <a:r>
              <a:rPr lang="en-US" sz="3600" dirty="0">
                <a:latin typeface="Times New Roman" pitchFamily="18" charset="0"/>
                <a:cs typeface="Times New Roman" pitchFamily="18" charset="0"/>
              </a:rPr>
              <a:t>) The distance of any entry that is not a neighbor is marked as infinite(unreachable).</a:t>
            </a:r>
          </a:p>
        </p:txBody>
      </p:sp>
    </p:spTree>
    <p:extLst>
      <p:ext uri="{BB962C8B-B14F-4D97-AF65-F5344CB8AC3E}">
        <p14:creationId xmlns:p14="http://schemas.microsoft.com/office/powerpoint/2010/main" val="531749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11">
            <a:extLst/>
          </p:cNvPr>
          <p:cNvSpPr>
            <a:spLocks noChangeArrowheads="1"/>
          </p:cNvSpPr>
          <p:nvPr/>
        </p:nvSpPr>
        <p:spPr bwMode="auto">
          <a:xfrm>
            <a:off x="386366" y="274749"/>
            <a:ext cx="11487955" cy="6063198"/>
          </a:xfrm>
          <a:prstGeom prst="rect">
            <a:avLst/>
          </a:prstGeom>
          <a:solidFill>
            <a:schemeClr val="bg1"/>
          </a:solidFill>
          <a:ln>
            <a:noFill/>
          </a:ln>
          <a:effectLst/>
        </p:spPr>
        <p:txBody>
          <a:bodyPr wrap="squar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defRPr/>
            </a:pPr>
            <a:r>
              <a:rPr lang="en-US" altLang="en-US" baseline="0" dirty="0">
                <a:latin typeface="Times New Roman" pitchFamily="18" charset="0"/>
                <a:cs typeface="Times New Roman" pitchFamily="18" charset="0"/>
              </a:rPr>
              <a:t>Sharing</a:t>
            </a:r>
          </a:p>
          <a:p>
            <a:pPr>
              <a:defRPr/>
            </a:pPr>
            <a:r>
              <a:rPr lang="en-US" altLang="en-US" b="0" baseline="0" dirty="0">
                <a:latin typeface="Times New Roman" pitchFamily="18" charset="0"/>
                <a:cs typeface="Times New Roman" pitchFamily="18" charset="0"/>
              </a:rPr>
              <a:t> In distance vector routing, each node shares its routing table with its immediate neighbors periodically and when there is a change</a:t>
            </a:r>
            <a:r>
              <a:rPr lang="en-US" altLang="en-US" b="0" baseline="0" dirty="0" smtClean="0">
                <a:latin typeface="Times New Roman" pitchFamily="18" charset="0"/>
                <a:cs typeface="Times New Roman" pitchFamily="18" charset="0"/>
              </a:rPr>
              <a:t>.</a:t>
            </a:r>
            <a:endParaRPr lang="en-US" altLang="en-US" b="0" baseline="0" dirty="0">
              <a:latin typeface="Times New Roman" pitchFamily="18" charset="0"/>
              <a:cs typeface="Times New Roman" pitchFamily="18" charset="0"/>
            </a:endParaRPr>
          </a:p>
          <a:p>
            <a:pPr>
              <a:defRPr/>
            </a:pPr>
            <a:r>
              <a:rPr lang="en-US" altLang="en-US" baseline="0" dirty="0">
                <a:latin typeface="Times New Roman" pitchFamily="18" charset="0"/>
                <a:cs typeface="Times New Roman" pitchFamily="18" charset="0"/>
              </a:rPr>
              <a:t>Updating</a:t>
            </a:r>
          </a:p>
          <a:p>
            <a:pPr marL="457200" indent="-457200">
              <a:buFontTx/>
              <a:buAutoNum type="arabicPeriod"/>
              <a:defRPr/>
            </a:pPr>
            <a:r>
              <a:rPr lang="en-US" altLang="en-US" b="0" baseline="0" dirty="0">
                <a:latin typeface="Times New Roman" pitchFamily="18" charset="0"/>
                <a:cs typeface="Times New Roman" pitchFamily="18" charset="0"/>
              </a:rPr>
              <a:t>The receiving node needs to add the cost between itself and sending node to each value in the 2</a:t>
            </a:r>
            <a:r>
              <a:rPr lang="en-US" altLang="en-US" b="0" baseline="30000" dirty="0">
                <a:latin typeface="Times New Roman" pitchFamily="18" charset="0"/>
                <a:cs typeface="Times New Roman" pitchFamily="18" charset="0"/>
              </a:rPr>
              <a:t>nd</a:t>
            </a:r>
            <a:r>
              <a:rPr lang="en-US" altLang="en-US" b="0" baseline="0" dirty="0">
                <a:latin typeface="Times New Roman" pitchFamily="18" charset="0"/>
                <a:cs typeface="Times New Roman" pitchFamily="18" charset="0"/>
              </a:rPr>
              <a:t> column.</a:t>
            </a:r>
          </a:p>
          <a:p>
            <a:pPr marL="514350" indent="-514350">
              <a:buFontTx/>
              <a:buAutoNum type="arabicPeriod"/>
              <a:defRPr/>
            </a:pPr>
            <a:r>
              <a:rPr lang="en-US" altLang="en-US" b="0" baseline="0" dirty="0">
                <a:latin typeface="Times New Roman" pitchFamily="18" charset="0"/>
                <a:cs typeface="Times New Roman" pitchFamily="18" charset="0"/>
              </a:rPr>
              <a:t>The receiving node needs to add the name of the sending node to each row as the 3</a:t>
            </a:r>
            <a:r>
              <a:rPr lang="en-US" altLang="en-US" b="0" baseline="30000" dirty="0">
                <a:latin typeface="Times New Roman" pitchFamily="18" charset="0"/>
                <a:cs typeface="Times New Roman" pitchFamily="18" charset="0"/>
              </a:rPr>
              <a:t>rd</a:t>
            </a:r>
            <a:r>
              <a:rPr lang="en-US" altLang="en-US" b="0" baseline="0" dirty="0">
                <a:latin typeface="Times New Roman" pitchFamily="18" charset="0"/>
                <a:cs typeface="Times New Roman" pitchFamily="18" charset="0"/>
              </a:rPr>
              <a:t> column.</a:t>
            </a:r>
          </a:p>
          <a:p>
            <a:pPr marL="514350" indent="-514350">
              <a:buFontTx/>
              <a:buAutoNum type="arabicPeriod"/>
              <a:defRPr/>
            </a:pPr>
            <a:r>
              <a:rPr lang="en-US" altLang="en-US" b="0" baseline="0" dirty="0">
                <a:latin typeface="Times New Roman" pitchFamily="18" charset="0"/>
                <a:cs typeface="Times New Roman" pitchFamily="18" charset="0"/>
              </a:rPr>
              <a:t>The receiving node needs to compare each row of its old table with the corresponding row of the modified version of the received table</a:t>
            </a:r>
            <a:r>
              <a:rPr lang="en-US" altLang="en-US" sz="3600" b="0" baseline="0" dirty="0">
                <a:latin typeface="Times New Roman" pitchFamily="18" charset="0"/>
                <a:cs typeface="Times New Roman" pitchFamily="18" charset="0"/>
              </a:rPr>
              <a:t>.</a:t>
            </a:r>
          </a:p>
          <a:p>
            <a:pPr>
              <a:defRPr/>
            </a:pPr>
            <a:endParaRPr lang="en-US" altLang="en-US" baseline="0" dirty="0"/>
          </a:p>
        </p:txBody>
      </p:sp>
    </p:spTree>
    <p:extLst>
      <p:ext uri="{BB962C8B-B14F-4D97-AF65-F5344CB8AC3E}">
        <p14:creationId xmlns:p14="http://schemas.microsoft.com/office/powerpoint/2010/main" val="375097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5813" y="349631"/>
            <a:ext cx="10736687" cy="1157198"/>
          </a:xfrm>
        </p:spPr>
        <p:txBody>
          <a:bodyPr>
            <a:normAutofit/>
          </a:bodyPr>
          <a:lstStyle/>
          <a:p>
            <a:pPr algn="l"/>
            <a:r>
              <a:rPr lang="en-IN" sz="4800" dirty="0" smtClean="0">
                <a:solidFill>
                  <a:srgbClr val="FF0000"/>
                </a:solidFill>
                <a:latin typeface="Times New Roman" panose="02020603050405020304" pitchFamily="18" charset="0"/>
                <a:cs typeface="Times New Roman" panose="02020603050405020304" pitchFamily="18" charset="0"/>
              </a:rPr>
              <a:t>Problems in Distance vector </a:t>
            </a:r>
            <a:endParaRPr lang="en-IN" sz="48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5003" y="1764406"/>
            <a:ext cx="10457645" cy="4778062"/>
          </a:xfrm>
        </p:spPr>
        <p:txBody>
          <a:bodyPr>
            <a:normAutofit/>
          </a:bodyPr>
          <a:lstStyle/>
          <a:p>
            <a:pPr algn="l"/>
            <a:r>
              <a:rPr lang="en-US" dirty="0" smtClean="0">
                <a:solidFill>
                  <a:srgbClr val="FF0000"/>
                </a:solidFill>
                <a:latin typeface="Times New Roman" panose="02020603050405020304" pitchFamily="18" charset="0"/>
                <a:cs typeface="Times New Roman" panose="02020603050405020304" pitchFamily="18" charset="0"/>
              </a:rPr>
              <a:t>1.COUNT TO INFINITY</a:t>
            </a:r>
          </a:p>
          <a:p>
            <a:pPr algn="l"/>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problem with distance-vector routing is that any decrease in cost (good news) </a:t>
            </a:r>
            <a:r>
              <a:rPr lang="en-US" dirty="0" smtClean="0">
                <a:latin typeface="Times New Roman" panose="02020603050405020304" pitchFamily="18" charset="0"/>
                <a:cs typeface="Times New Roman" panose="02020603050405020304" pitchFamily="18" charset="0"/>
              </a:rPr>
              <a:t>propagates quickly</a:t>
            </a:r>
            <a:r>
              <a:rPr lang="en-US" dirty="0">
                <a:latin typeface="Times New Roman" panose="02020603050405020304" pitchFamily="18" charset="0"/>
                <a:cs typeface="Times New Roman" panose="02020603050405020304" pitchFamily="18" charset="0"/>
              </a:rPr>
              <a:t>, but any increase in cost (bad news) will propagate slowly. </a:t>
            </a:r>
            <a:endParaRPr lang="en-US" dirty="0" smtClean="0">
              <a:latin typeface="Times New Roman" panose="02020603050405020304" pitchFamily="18" charset="0"/>
              <a:cs typeface="Times New Roman" panose="02020603050405020304" pitchFamily="18" charset="0"/>
            </a:endParaRPr>
          </a:p>
          <a:p>
            <a:pPr algn="l">
              <a:lnSpc>
                <a:spcPct val="110000"/>
              </a:lnSpc>
              <a:spcBef>
                <a:spcPts val="0"/>
              </a:spcBef>
            </a:pPr>
            <a:endParaRPr lang="en-US" dirty="0" smtClean="0">
              <a:latin typeface="Times New Roman" panose="02020603050405020304" pitchFamily="18" charset="0"/>
              <a:cs typeface="Times New Roman" panose="02020603050405020304" pitchFamily="18" charset="0"/>
            </a:endParaRPr>
          </a:p>
          <a:p>
            <a:pPr algn="l">
              <a:lnSpc>
                <a:spcPct val="110000"/>
              </a:lnSpc>
              <a:spcBef>
                <a:spcPts val="0"/>
              </a:spcBef>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routing protocol </a:t>
            </a:r>
            <a:r>
              <a:rPr lang="en-US" dirty="0">
                <a:latin typeface="Times New Roman" panose="02020603050405020304" pitchFamily="18" charset="0"/>
                <a:cs typeface="Times New Roman" panose="02020603050405020304" pitchFamily="18" charset="0"/>
              </a:rPr>
              <a:t>to work properly, if a link is broken (cost becomes infinity), every other </a:t>
            </a:r>
            <a:r>
              <a:rPr lang="en-US" dirty="0" smtClean="0">
                <a:latin typeface="Times New Roman" panose="02020603050405020304" pitchFamily="18" charset="0"/>
                <a:cs typeface="Times New Roman" panose="02020603050405020304" pitchFamily="18" charset="0"/>
              </a:rPr>
              <a:t>router should </a:t>
            </a:r>
            <a:r>
              <a:rPr lang="en-US" dirty="0">
                <a:latin typeface="Times New Roman" panose="02020603050405020304" pitchFamily="18" charset="0"/>
                <a:cs typeface="Times New Roman" panose="02020603050405020304" pitchFamily="18" charset="0"/>
              </a:rPr>
              <a:t>be aware of it </a:t>
            </a:r>
            <a:r>
              <a:rPr lang="en-US" dirty="0" smtClean="0">
                <a:latin typeface="Times New Roman" panose="02020603050405020304" pitchFamily="18" charset="0"/>
                <a:cs typeface="Times New Roman" panose="02020603050405020304" pitchFamily="18" charset="0"/>
              </a:rPr>
              <a:t>immediately</a:t>
            </a:r>
            <a:r>
              <a:rPr lang="en-US" dirty="0">
                <a:latin typeface="Times New Roman" panose="02020603050405020304" pitchFamily="18" charset="0"/>
                <a:cs typeface="Times New Roman" panose="02020603050405020304" pitchFamily="18" charset="0"/>
              </a:rPr>
              <a:t>, but in distance-vector routing, this takes some </a:t>
            </a:r>
            <a:r>
              <a:rPr lang="en-US" dirty="0" smtClean="0">
                <a:latin typeface="Times New Roman" panose="02020603050405020304" pitchFamily="18" charset="0"/>
                <a:cs typeface="Times New Roman" panose="02020603050405020304" pitchFamily="18" charset="0"/>
              </a:rPr>
              <a:t>time. The </a:t>
            </a:r>
            <a:r>
              <a:rPr lang="en-US" dirty="0">
                <a:latin typeface="Times New Roman" panose="02020603050405020304" pitchFamily="18" charset="0"/>
                <a:cs typeface="Times New Roman" panose="02020603050405020304" pitchFamily="18" charset="0"/>
              </a:rPr>
              <a:t>problem is referred to as </a:t>
            </a:r>
            <a:r>
              <a:rPr lang="en-US" i="1" dirty="0">
                <a:latin typeface="Times New Roman" panose="02020603050405020304" pitchFamily="18" charset="0"/>
                <a:cs typeface="Times New Roman" panose="02020603050405020304" pitchFamily="18" charset="0"/>
              </a:rPr>
              <a:t>count to infinity</a:t>
            </a:r>
            <a:r>
              <a:rPr lang="en-US" dirty="0">
                <a:latin typeface="Times New Roman" panose="02020603050405020304" pitchFamily="18" charset="0"/>
                <a:cs typeface="Times New Roman" panose="02020603050405020304" pitchFamily="18" charset="0"/>
              </a:rPr>
              <a:t>. It sometimes takes several updates </a:t>
            </a:r>
            <a:r>
              <a:rPr lang="en-US" dirty="0" smtClean="0">
                <a:latin typeface="Times New Roman" panose="02020603050405020304" pitchFamily="18" charset="0"/>
                <a:cs typeface="Times New Roman" panose="02020603050405020304" pitchFamily="18" charset="0"/>
              </a:rPr>
              <a:t>before the </a:t>
            </a:r>
            <a:r>
              <a:rPr lang="en-US" dirty="0">
                <a:latin typeface="Times New Roman" panose="02020603050405020304" pitchFamily="18" charset="0"/>
                <a:cs typeface="Times New Roman" panose="02020603050405020304" pitchFamily="18" charset="0"/>
              </a:rPr>
              <a:t>cost for a broken link is recorded as infinity by all routers.</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17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Times New Roman" panose="02020603050405020304" pitchFamily="18" charset="0"/>
                <a:cs typeface="Times New Roman" panose="02020603050405020304" pitchFamily="18" charset="0"/>
              </a:rPr>
              <a:t>Problems in Distance vector </a:t>
            </a:r>
            <a:endParaRPr lang="en-IN" dirty="0"/>
          </a:p>
        </p:txBody>
      </p:sp>
      <p:sp>
        <p:nvSpPr>
          <p:cNvPr id="3" name="Content Placeholder 2"/>
          <p:cNvSpPr>
            <a:spLocks noGrp="1"/>
          </p:cNvSpPr>
          <p:nvPr>
            <p:ph idx="1"/>
          </p:nvPr>
        </p:nvSpPr>
        <p:spPr>
          <a:xfrm>
            <a:off x="838200" y="1468192"/>
            <a:ext cx="5098961" cy="5100033"/>
          </a:xfrm>
        </p:spPr>
        <p:txBody>
          <a:bodyPr>
            <a:normAutofit fontScale="32500" lnSpcReduction="20000"/>
          </a:bodyPr>
          <a:lstStyle/>
          <a:p>
            <a:pPr marL="0" indent="0">
              <a:buNone/>
            </a:pPr>
            <a:r>
              <a:rPr lang="en-IN" sz="5500" dirty="0" smtClean="0">
                <a:latin typeface="Times New Roman" panose="02020603050405020304" pitchFamily="18" charset="0"/>
                <a:cs typeface="Times New Roman" panose="02020603050405020304" pitchFamily="18" charset="0"/>
              </a:rPr>
              <a:t>2.Two Node </a:t>
            </a:r>
            <a:r>
              <a:rPr lang="en-IN" sz="5500" dirty="0" err="1" smtClean="0">
                <a:latin typeface="Times New Roman" panose="02020603050405020304" pitchFamily="18" charset="0"/>
                <a:cs typeface="Times New Roman" panose="02020603050405020304" pitchFamily="18" charset="0"/>
              </a:rPr>
              <a:t>Instablity</a:t>
            </a:r>
            <a:endParaRPr lang="en-IN" sz="5500" dirty="0" smtClean="0">
              <a:latin typeface="Times New Roman" panose="02020603050405020304" pitchFamily="18" charset="0"/>
              <a:cs typeface="Times New Roman" panose="02020603050405020304" pitchFamily="18" charset="0"/>
            </a:endParaRPr>
          </a:p>
          <a:p>
            <a:r>
              <a:rPr lang="en-US" sz="4900" dirty="0">
                <a:latin typeface="Times New Roman" panose="02020603050405020304" pitchFamily="18" charset="0"/>
                <a:cs typeface="Times New Roman" panose="02020603050405020304" pitchFamily="18" charset="0"/>
              </a:rPr>
              <a:t>At the beginning, both nodes A and </a:t>
            </a:r>
            <a:r>
              <a:rPr lang="en-US" sz="4900" dirty="0" smtClean="0">
                <a:latin typeface="Times New Roman" panose="02020603050405020304" pitchFamily="18" charset="0"/>
                <a:cs typeface="Times New Roman" panose="02020603050405020304" pitchFamily="18" charset="0"/>
              </a:rPr>
              <a:t>B know </a:t>
            </a:r>
            <a:r>
              <a:rPr lang="en-US" sz="4900" dirty="0">
                <a:latin typeface="Times New Roman" panose="02020603050405020304" pitchFamily="18" charset="0"/>
                <a:cs typeface="Times New Roman" panose="02020603050405020304" pitchFamily="18" charset="0"/>
              </a:rPr>
              <a:t>how to reach node X. </a:t>
            </a:r>
            <a:endParaRPr lang="en-US" sz="4900" dirty="0" smtClean="0">
              <a:latin typeface="Times New Roman" panose="02020603050405020304" pitchFamily="18" charset="0"/>
              <a:cs typeface="Times New Roman" panose="02020603050405020304" pitchFamily="18" charset="0"/>
            </a:endParaRPr>
          </a:p>
          <a:p>
            <a:r>
              <a:rPr lang="en-US" sz="4900" dirty="0" smtClean="0">
                <a:latin typeface="Times New Roman" panose="02020603050405020304" pitchFamily="18" charset="0"/>
                <a:cs typeface="Times New Roman" panose="02020603050405020304" pitchFamily="18" charset="0"/>
              </a:rPr>
              <a:t>But </a:t>
            </a:r>
            <a:r>
              <a:rPr lang="en-US" sz="4900" dirty="0">
                <a:latin typeface="Times New Roman" panose="02020603050405020304" pitchFamily="18" charset="0"/>
                <a:cs typeface="Times New Roman" panose="02020603050405020304" pitchFamily="18" charset="0"/>
              </a:rPr>
              <a:t>suddenly, the link between A and X fails. Node </a:t>
            </a:r>
            <a:r>
              <a:rPr lang="en-US" sz="4900" dirty="0" smtClean="0">
                <a:latin typeface="Times New Roman" panose="02020603050405020304" pitchFamily="18" charset="0"/>
                <a:cs typeface="Times New Roman" panose="02020603050405020304" pitchFamily="18" charset="0"/>
              </a:rPr>
              <a:t>A changes </a:t>
            </a:r>
            <a:r>
              <a:rPr lang="en-US" sz="4900" dirty="0">
                <a:latin typeface="Times New Roman" panose="02020603050405020304" pitchFamily="18" charset="0"/>
                <a:cs typeface="Times New Roman" panose="02020603050405020304" pitchFamily="18" charset="0"/>
              </a:rPr>
              <a:t>its table. If A can send its table to B immediately, everything is fine. </a:t>
            </a:r>
            <a:endParaRPr lang="en-US" sz="4900" dirty="0" smtClean="0">
              <a:latin typeface="Times New Roman" panose="02020603050405020304" pitchFamily="18" charset="0"/>
              <a:cs typeface="Times New Roman" panose="02020603050405020304" pitchFamily="18" charset="0"/>
            </a:endParaRPr>
          </a:p>
          <a:p>
            <a:r>
              <a:rPr lang="en-US" sz="4900" dirty="0" smtClean="0">
                <a:latin typeface="Times New Roman" panose="02020603050405020304" pitchFamily="18" charset="0"/>
                <a:cs typeface="Times New Roman" panose="02020603050405020304" pitchFamily="18" charset="0"/>
              </a:rPr>
              <a:t>However, the </a:t>
            </a:r>
            <a:r>
              <a:rPr lang="en-US" sz="4900" dirty="0">
                <a:latin typeface="Times New Roman" panose="02020603050405020304" pitchFamily="18" charset="0"/>
                <a:cs typeface="Times New Roman" panose="02020603050405020304" pitchFamily="18" charset="0"/>
              </a:rPr>
              <a:t>system becomes unstable if B sends its forwarding table to A before receiving </a:t>
            </a:r>
            <a:r>
              <a:rPr lang="en-US" sz="4900" dirty="0" smtClean="0">
                <a:latin typeface="Times New Roman" panose="02020603050405020304" pitchFamily="18" charset="0"/>
                <a:cs typeface="Times New Roman" panose="02020603050405020304" pitchFamily="18" charset="0"/>
              </a:rPr>
              <a:t>A’s forwarding </a:t>
            </a:r>
            <a:r>
              <a:rPr lang="en-US" sz="4900" dirty="0">
                <a:latin typeface="Times New Roman" panose="02020603050405020304" pitchFamily="18" charset="0"/>
                <a:cs typeface="Times New Roman" panose="02020603050405020304" pitchFamily="18" charset="0"/>
              </a:rPr>
              <a:t>table. Node A receives the update and, assuming that B has found a way </a:t>
            </a:r>
            <a:r>
              <a:rPr lang="en-US" sz="4900" dirty="0" smtClean="0">
                <a:latin typeface="Times New Roman" panose="02020603050405020304" pitchFamily="18" charset="0"/>
                <a:cs typeface="Times New Roman" panose="02020603050405020304" pitchFamily="18" charset="0"/>
              </a:rPr>
              <a:t>to reach </a:t>
            </a:r>
            <a:r>
              <a:rPr lang="en-US" sz="4900" dirty="0">
                <a:latin typeface="Times New Roman" panose="02020603050405020304" pitchFamily="18" charset="0"/>
                <a:cs typeface="Times New Roman" panose="02020603050405020304" pitchFamily="18" charset="0"/>
              </a:rPr>
              <a:t>X, immediately updates its forwarding table. </a:t>
            </a:r>
            <a:endParaRPr lang="en-US" sz="4900" dirty="0" smtClean="0">
              <a:latin typeface="Times New Roman" panose="02020603050405020304" pitchFamily="18" charset="0"/>
              <a:cs typeface="Times New Roman" panose="02020603050405020304" pitchFamily="18" charset="0"/>
            </a:endParaRPr>
          </a:p>
          <a:p>
            <a:r>
              <a:rPr lang="en-US" sz="4900" dirty="0" smtClean="0">
                <a:latin typeface="Times New Roman" panose="02020603050405020304" pitchFamily="18" charset="0"/>
                <a:cs typeface="Times New Roman" panose="02020603050405020304" pitchFamily="18" charset="0"/>
              </a:rPr>
              <a:t>Now </a:t>
            </a:r>
            <a:r>
              <a:rPr lang="en-US" sz="4900" dirty="0">
                <a:latin typeface="Times New Roman" panose="02020603050405020304" pitchFamily="18" charset="0"/>
                <a:cs typeface="Times New Roman" panose="02020603050405020304" pitchFamily="18" charset="0"/>
              </a:rPr>
              <a:t>A sends its new update to </a:t>
            </a:r>
            <a:r>
              <a:rPr lang="en-US" sz="4900" dirty="0" smtClean="0">
                <a:latin typeface="Times New Roman" panose="02020603050405020304" pitchFamily="18" charset="0"/>
                <a:cs typeface="Times New Roman" panose="02020603050405020304" pitchFamily="18" charset="0"/>
              </a:rPr>
              <a:t>B. Now </a:t>
            </a:r>
            <a:r>
              <a:rPr lang="en-US" sz="4900" dirty="0">
                <a:latin typeface="Times New Roman" panose="02020603050405020304" pitchFamily="18" charset="0"/>
                <a:cs typeface="Times New Roman" panose="02020603050405020304" pitchFamily="18" charset="0"/>
              </a:rPr>
              <a:t>B thinks that something has been changed around A and updates its </a:t>
            </a:r>
            <a:r>
              <a:rPr lang="en-US" sz="4900" dirty="0" smtClean="0">
                <a:latin typeface="Times New Roman" panose="02020603050405020304" pitchFamily="18" charset="0"/>
                <a:cs typeface="Times New Roman" panose="02020603050405020304" pitchFamily="18" charset="0"/>
              </a:rPr>
              <a:t>forwarding table</a:t>
            </a:r>
            <a:r>
              <a:rPr lang="en-US" sz="4900" dirty="0">
                <a:latin typeface="Times New Roman" panose="02020603050405020304" pitchFamily="18" charset="0"/>
                <a:cs typeface="Times New Roman" panose="02020603050405020304" pitchFamily="18" charset="0"/>
              </a:rPr>
              <a:t>. The cost of reaching X increases gradually until it reaches infinity</a:t>
            </a:r>
            <a:r>
              <a:rPr lang="en-US" sz="4900" dirty="0" smtClean="0">
                <a:latin typeface="Times New Roman" panose="02020603050405020304" pitchFamily="18" charset="0"/>
                <a:cs typeface="Times New Roman" panose="02020603050405020304" pitchFamily="18" charset="0"/>
              </a:rPr>
              <a:t>.</a:t>
            </a:r>
          </a:p>
          <a:p>
            <a:r>
              <a:rPr lang="en-US" sz="4900" dirty="0" smtClean="0">
                <a:latin typeface="Times New Roman" panose="02020603050405020304" pitchFamily="18" charset="0"/>
                <a:cs typeface="Times New Roman" panose="02020603050405020304" pitchFamily="18" charset="0"/>
              </a:rPr>
              <a:t> </a:t>
            </a:r>
            <a:r>
              <a:rPr lang="en-US" sz="4900" dirty="0">
                <a:latin typeface="Times New Roman" panose="02020603050405020304" pitchFamily="18" charset="0"/>
                <a:cs typeface="Times New Roman" panose="02020603050405020304" pitchFamily="18" charset="0"/>
              </a:rPr>
              <a:t>At </a:t>
            </a:r>
            <a:r>
              <a:rPr lang="en-US" sz="4900" dirty="0" smtClean="0">
                <a:latin typeface="Times New Roman" panose="02020603050405020304" pitchFamily="18" charset="0"/>
                <a:cs typeface="Times New Roman" panose="02020603050405020304" pitchFamily="18" charset="0"/>
              </a:rPr>
              <a:t>this moment</a:t>
            </a:r>
            <a:r>
              <a:rPr lang="en-US" sz="4900" dirty="0">
                <a:latin typeface="Times New Roman" panose="02020603050405020304" pitchFamily="18" charset="0"/>
                <a:cs typeface="Times New Roman" panose="02020603050405020304" pitchFamily="18" charset="0"/>
              </a:rPr>
              <a:t>, both A and B know that X cannot be reached. </a:t>
            </a:r>
            <a:r>
              <a:rPr lang="en-US" sz="4900" dirty="0" smtClean="0">
                <a:latin typeface="Times New Roman" panose="02020603050405020304" pitchFamily="18" charset="0"/>
                <a:cs typeface="Times New Roman" panose="02020603050405020304" pitchFamily="18" charset="0"/>
              </a:rPr>
              <a:t>However, </a:t>
            </a:r>
            <a:r>
              <a:rPr lang="en-US" sz="4900" dirty="0">
                <a:latin typeface="Times New Roman" panose="02020603050405020304" pitchFamily="18" charset="0"/>
                <a:cs typeface="Times New Roman" panose="02020603050405020304" pitchFamily="18" charset="0"/>
              </a:rPr>
              <a:t>during this time </a:t>
            </a:r>
            <a:r>
              <a:rPr lang="en-US" sz="4900" dirty="0" smtClean="0">
                <a:latin typeface="Times New Roman" panose="02020603050405020304" pitchFamily="18" charset="0"/>
                <a:cs typeface="Times New Roman" panose="02020603050405020304" pitchFamily="18" charset="0"/>
              </a:rPr>
              <a:t>the system </a:t>
            </a:r>
            <a:r>
              <a:rPr lang="en-US" sz="4900" dirty="0">
                <a:latin typeface="Times New Roman" panose="02020603050405020304" pitchFamily="18" charset="0"/>
                <a:cs typeface="Times New Roman" panose="02020603050405020304" pitchFamily="18" charset="0"/>
              </a:rPr>
              <a:t>is not stable. Node A thinks that the route to X is via B; node B thinks that </a:t>
            </a:r>
            <a:r>
              <a:rPr lang="en-US" sz="4900" dirty="0" smtClean="0">
                <a:latin typeface="Times New Roman" panose="02020603050405020304" pitchFamily="18" charset="0"/>
                <a:cs typeface="Times New Roman" panose="02020603050405020304" pitchFamily="18" charset="0"/>
              </a:rPr>
              <a:t>the route </a:t>
            </a:r>
            <a:r>
              <a:rPr lang="en-US" sz="4900" dirty="0">
                <a:latin typeface="Times New Roman" panose="02020603050405020304" pitchFamily="18" charset="0"/>
                <a:cs typeface="Times New Roman" panose="02020603050405020304" pitchFamily="18" charset="0"/>
              </a:rPr>
              <a:t>to X is via A. </a:t>
            </a:r>
            <a:endParaRPr lang="en-US" sz="4900" dirty="0" smtClean="0">
              <a:latin typeface="Times New Roman" panose="02020603050405020304" pitchFamily="18" charset="0"/>
              <a:cs typeface="Times New Roman" panose="02020603050405020304" pitchFamily="18" charset="0"/>
            </a:endParaRPr>
          </a:p>
          <a:p>
            <a:r>
              <a:rPr lang="en-US" sz="4900" dirty="0" smtClean="0">
                <a:latin typeface="Times New Roman" panose="02020603050405020304" pitchFamily="18" charset="0"/>
                <a:cs typeface="Times New Roman" panose="02020603050405020304" pitchFamily="18" charset="0"/>
              </a:rPr>
              <a:t>If </a:t>
            </a:r>
            <a:r>
              <a:rPr lang="en-US" sz="4900" dirty="0">
                <a:latin typeface="Times New Roman" panose="02020603050405020304" pitchFamily="18" charset="0"/>
                <a:cs typeface="Times New Roman" panose="02020603050405020304" pitchFamily="18" charset="0"/>
              </a:rPr>
              <a:t>A receives a packet destined for X, the packet goes to B and </a:t>
            </a:r>
            <a:r>
              <a:rPr lang="en-US" sz="4900" dirty="0" smtClean="0">
                <a:latin typeface="Times New Roman" panose="02020603050405020304" pitchFamily="18" charset="0"/>
                <a:cs typeface="Times New Roman" panose="02020603050405020304" pitchFamily="18" charset="0"/>
              </a:rPr>
              <a:t>then comes </a:t>
            </a:r>
            <a:r>
              <a:rPr lang="en-US" sz="4900" dirty="0">
                <a:latin typeface="Times New Roman" panose="02020603050405020304" pitchFamily="18" charset="0"/>
                <a:cs typeface="Times New Roman" panose="02020603050405020304" pitchFamily="18" charset="0"/>
              </a:rPr>
              <a:t>back to A. Similarly, if B receives a packet destined for X, it goes to A </a:t>
            </a:r>
            <a:r>
              <a:rPr lang="en-US" sz="4900" dirty="0" smtClean="0">
                <a:latin typeface="Times New Roman" panose="02020603050405020304" pitchFamily="18" charset="0"/>
                <a:cs typeface="Times New Roman" panose="02020603050405020304" pitchFamily="18" charset="0"/>
              </a:rPr>
              <a:t>and comes </a:t>
            </a:r>
            <a:r>
              <a:rPr lang="en-US" sz="4900" dirty="0">
                <a:latin typeface="Times New Roman" panose="02020603050405020304" pitchFamily="18" charset="0"/>
                <a:cs typeface="Times New Roman" panose="02020603050405020304" pitchFamily="18" charset="0"/>
              </a:rPr>
              <a:t>back to B. Packets bounce between A and B, creating a two-node loop problem</a:t>
            </a:r>
            <a:r>
              <a:rPr lang="en-US" sz="3300" dirty="0" smtClean="0">
                <a:latin typeface="Times New Roman" panose="02020603050405020304" pitchFamily="18" charset="0"/>
                <a:cs typeface="Times New Roman" panose="02020603050405020304" pitchFamily="18" charset="0"/>
              </a:rPr>
              <a:t>.</a:t>
            </a:r>
            <a:endParaRPr lang="en-US" sz="33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818166" y="2116494"/>
            <a:ext cx="6159186" cy="3047934"/>
          </a:xfrm>
          <a:prstGeom prst="rect">
            <a:avLst/>
          </a:prstGeom>
        </p:spPr>
      </p:pic>
    </p:spTree>
    <p:extLst>
      <p:ext uri="{BB962C8B-B14F-4D97-AF65-F5344CB8AC3E}">
        <p14:creationId xmlns:p14="http://schemas.microsoft.com/office/powerpoint/2010/main" val="2404139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normAutofit/>
          </a:bodyPr>
          <a:lstStyle/>
          <a:p>
            <a:r>
              <a:rPr lang="en-IN" sz="3600" dirty="0" smtClean="0">
                <a:solidFill>
                  <a:srgbClr val="FF0000"/>
                </a:solidFill>
                <a:latin typeface="Times New Roman" panose="02020603050405020304" pitchFamily="18" charset="0"/>
                <a:cs typeface="Times New Roman" panose="02020603050405020304" pitchFamily="18" charset="0"/>
              </a:rPr>
              <a:t>Overcome problems in Distance vector</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820" y="1313645"/>
            <a:ext cx="11526591" cy="5306096"/>
          </a:xfrm>
        </p:spPr>
        <p:txBody>
          <a:bodyPr>
            <a:noAutofit/>
          </a:bodyPr>
          <a:lstStyle/>
          <a:p>
            <a:r>
              <a:rPr lang="en-IN" sz="2400" b="1" i="1" dirty="0">
                <a:latin typeface="Times New Roman" panose="02020603050405020304" pitchFamily="18" charset="0"/>
                <a:cs typeface="Times New Roman" panose="02020603050405020304" pitchFamily="18" charset="0"/>
              </a:rPr>
              <a:t>Split Horizon</a:t>
            </a:r>
          </a:p>
          <a:p>
            <a:r>
              <a:rPr lang="en-US" sz="2400" dirty="0">
                <a:latin typeface="Times New Roman" panose="02020603050405020304" pitchFamily="18" charset="0"/>
                <a:cs typeface="Times New Roman" panose="02020603050405020304" pitchFamily="18" charset="0"/>
              </a:rPr>
              <a:t>One solution to instability is called </a:t>
            </a:r>
            <a:r>
              <a:rPr lang="en-US" sz="2400" b="1" i="1" dirty="0">
                <a:latin typeface="Times New Roman" panose="02020603050405020304" pitchFamily="18" charset="0"/>
                <a:cs typeface="Times New Roman" panose="02020603050405020304" pitchFamily="18" charset="0"/>
              </a:rPr>
              <a:t>split horizon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this strategy, instead of </a:t>
            </a:r>
            <a:r>
              <a:rPr lang="en-US" sz="2400" dirty="0" smtClean="0">
                <a:latin typeface="Times New Roman" panose="02020603050405020304" pitchFamily="18" charset="0"/>
                <a:cs typeface="Times New Roman" panose="02020603050405020304" pitchFamily="18" charset="0"/>
              </a:rPr>
              <a:t>flooding the </a:t>
            </a:r>
            <a:r>
              <a:rPr lang="en-US" sz="2400" dirty="0">
                <a:latin typeface="Times New Roman" panose="02020603050405020304" pitchFamily="18" charset="0"/>
                <a:cs typeface="Times New Roman" panose="02020603050405020304" pitchFamily="18" charset="0"/>
              </a:rPr>
              <a:t>table through each interface, each node sends only part of its table through </a:t>
            </a:r>
            <a:r>
              <a:rPr lang="en-US" sz="2400" dirty="0" smtClean="0">
                <a:latin typeface="Times New Roman" panose="02020603050405020304" pitchFamily="18" charset="0"/>
                <a:cs typeface="Times New Roman" panose="02020603050405020304" pitchFamily="18" charset="0"/>
              </a:rPr>
              <a:t>each interface</a:t>
            </a:r>
            <a:r>
              <a:rPr lang="en-US" sz="2400" dirty="0">
                <a:latin typeface="Times New Roman" panose="02020603050405020304" pitchFamily="18" charset="0"/>
                <a:cs typeface="Times New Roman" panose="02020603050405020304" pitchFamily="18" charset="0"/>
              </a:rPr>
              <a:t>. If, according to its table, node B thinks that the optimum route to reach X </a:t>
            </a:r>
            <a:r>
              <a:rPr lang="en-US" sz="2400" dirty="0" smtClean="0">
                <a:latin typeface="Times New Roman" panose="02020603050405020304" pitchFamily="18" charset="0"/>
                <a:cs typeface="Times New Roman" panose="02020603050405020304" pitchFamily="18" charset="0"/>
              </a:rPr>
              <a:t>is via </a:t>
            </a:r>
            <a:r>
              <a:rPr lang="en-US" sz="2400" dirty="0">
                <a:latin typeface="Times New Roman" panose="02020603050405020304" pitchFamily="18" charset="0"/>
                <a:cs typeface="Times New Roman" panose="02020603050405020304" pitchFamily="18" charset="0"/>
              </a:rPr>
              <a:t>A, it does not need to advertise this piece of information to A; the information </a:t>
            </a:r>
            <a:r>
              <a:rPr lang="en-US" sz="2400" dirty="0" smtClean="0">
                <a:latin typeface="Times New Roman" panose="02020603050405020304" pitchFamily="18" charset="0"/>
                <a:cs typeface="Times New Roman" panose="02020603050405020304" pitchFamily="18" charset="0"/>
              </a:rPr>
              <a:t>has come </a:t>
            </a:r>
            <a:r>
              <a:rPr lang="en-US" sz="2400" dirty="0">
                <a:latin typeface="Times New Roman" panose="02020603050405020304" pitchFamily="18" charset="0"/>
                <a:cs typeface="Times New Roman" panose="02020603050405020304" pitchFamily="18" charset="0"/>
              </a:rPr>
              <a:t>from A (A already knows). Taking information from node A, modifying it, </a:t>
            </a:r>
            <a:r>
              <a:rPr lang="en-US" sz="2400" dirty="0" smtClean="0">
                <a:latin typeface="Times New Roman" panose="02020603050405020304" pitchFamily="18" charset="0"/>
                <a:cs typeface="Times New Roman" panose="02020603050405020304" pitchFamily="18" charset="0"/>
              </a:rPr>
              <a:t>and sending </a:t>
            </a:r>
            <a:r>
              <a:rPr lang="en-US" sz="2400" dirty="0">
                <a:latin typeface="Times New Roman" panose="02020603050405020304" pitchFamily="18" charset="0"/>
                <a:cs typeface="Times New Roman" panose="02020603050405020304" pitchFamily="18" charset="0"/>
              </a:rPr>
              <a:t>it back to node A is what creates the confusion</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our scenario, node B </a:t>
            </a:r>
            <a:r>
              <a:rPr lang="en-US" sz="2400" dirty="0" smtClean="0">
                <a:latin typeface="Times New Roman" panose="02020603050405020304" pitchFamily="18" charset="0"/>
                <a:cs typeface="Times New Roman" panose="02020603050405020304" pitchFamily="18" charset="0"/>
              </a:rPr>
              <a:t>eliminates the </a:t>
            </a:r>
            <a:r>
              <a:rPr lang="en-US" sz="2400" dirty="0">
                <a:latin typeface="Times New Roman" panose="02020603050405020304" pitchFamily="18" charset="0"/>
                <a:cs typeface="Times New Roman" panose="02020603050405020304" pitchFamily="18" charset="0"/>
              </a:rPr>
              <a:t>last line of its forwarding table before it sends it to A. In this case, node </a:t>
            </a:r>
            <a:r>
              <a:rPr lang="en-US" sz="2400" dirty="0" smtClean="0">
                <a:latin typeface="Times New Roman" panose="02020603050405020304" pitchFamily="18" charset="0"/>
                <a:cs typeface="Times New Roman" panose="02020603050405020304" pitchFamily="18" charset="0"/>
              </a:rPr>
              <a:t>A keeps </a:t>
            </a:r>
            <a:r>
              <a:rPr lang="en-US" sz="2400" dirty="0">
                <a:latin typeface="Times New Roman" panose="02020603050405020304" pitchFamily="18" charset="0"/>
                <a:cs typeface="Times New Roman" panose="02020603050405020304" pitchFamily="18" charset="0"/>
              </a:rPr>
              <a:t>the value of infinity as the distance to X. Later, when node A sends its </a:t>
            </a:r>
            <a:r>
              <a:rPr lang="en-US" sz="2400" dirty="0" smtClean="0">
                <a:latin typeface="Times New Roman" panose="02020603050405020304" pitchFamily="18" charset="0"/>
                <a:cs typeface="Times New Roman" panose="02020603050405020304" pitchFamily="18" charset="0"/>
              </a:rPr>
              <a:t>forwarding table </a:t>
            </a:r>
            <a:r>
              <a:rPr lang="en-US" sz="2400" dirty="0">
                <a:latin typeface="Times New Roman" panose="02020603050405020304" pitchFamily="18" charset="0"/>
                <a:cs typeface="Times New Roman" panose="02020603050405020304" pitchFamily="18" charset="0"/>
              </a:rPr>
              <a:t>to B, node B also corrects its forwarding table. The system becomes </a:t>
            </a:r>
            <a:r>
              <a:rPr lang="en-US" sz="2400" dirty="0" smtClean="0">
                <a:latin typeface="Times New Roman" panose="02020603050405020304" pitchFamily="18" charset="0"/>
                <a:cs typeface="Times New Roman" panose="02020603050405020304" pitchFamily="18" charset="0"/>
              </a:rPr>
              <a:t>stable after </a:t>
            </a:r>
            <a:r>
              <a:rPr lang="en-US" sz="2400" dirty="0">
                <a:latin typeface="Times New Roman" panose="02020603050405020304" pitchFamily="18" charset="0"/>
                <a:cs typeface="Times New Roman" panose="02020603050405020304" pitchFamily="18" charset="0"/>
              </a:rPr>
              <a:t>the first update: both node A and node B know that X is not reachable</a:t>
            </a:r>
            <a:r>
              <a:rPr lang="en-US" sz="2400" dirty="0"/>
              <a:t>.</a:t>
            </a:r>
            <a:endParaRPr lang="en-IN" sz="2400" dirty="0"/>
          </a:p>
        </p:txBody>
      </p:sp>
    </p:spTree>
    <p:extLst>
      <p:ext uri="{BB962C8B-B14F-4D97-AF65-F5344CB8AC3E}">
        <p14:creationId xmlns:p14="http://schemas.microsoft.com/office/powerpoint/2010/main" val="3828538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Times New Roman" panose="02020603050405020304" pitchFamily="18" charset="0"/>
                <a:cs typeface="Times New Roman" panose="02020603050405020304" pitchFamily="18" charset="0"/>
              </a:rPr>
              <a:t>Overcome problems in Distance vector</a:t>
            </a:r>
            <a:endParaRPr lang="en-IN" dirty="0"/>
          </a:p>
        </p:txBody>
      </p:sp>
      <p:sp>
        <p:nvSpPr>
          <p:cNvPr id="3" name="Content Placeholder 2"/>
          <p:cNvSpPr>
            <a:spLocks noGrp="1"/>
          </p:cNvSpPr>
          <p:nvPr>
            <p:ph idx="1"/>
          </p:nvPr>
        </p:nvSpPr>
        <p:spPr>
          <a:xfrm>
            <a:off x="180303" y="1825625"/>
            <a:ext cx="11694017" cy="4351338"/>
          </a:xfrm>
        </p:spPr>
        <p:txBody>
          <a:bodyPr>
            <a:normAutofit/>
          </a:bodyPr>
          <a:lstStyle/>
          <a:p>
            <a:r>
              <a:rPr lang="en-IN" sz="3600" dirty="0" smtClean="0">
                <a:solidFill>
                  <a:srgbClr val="FF0000"/>
                </a:solidFill>
                <a:latin typeface="Times New Roman" panose="02020603050405020304" pitchFamily="18" charset="0"/>
                <a:cs typeface="Times New Roman" panose="02020603050405020304" pitchFamily="18" charset="0"/>
              </a:rPr>
              <a:t>Poisson reverse</a:t>
            </a:r>
          </a:p>
          <a:p>
            <a:r>
              <a:rPr lang="en-US" sz="2400" dirty="0">
                <a:latin typeface="Times New Roman" panose="02020603050405020304" pitchFamily="18" charset="0"/>
                <a:cs typeface="Times New Roman" panose="02020603050405020304" pitchFamily="18" charset="0"/>
              </a:rPr>
              <a:t>Using the split-horizon strategy has one drawback. Normally, the corresponding </a:t>
            </a:r>
            <a:r>
              <a:rPr lang="en-US" sz="2400" dirty="0" smtClean="0">
                <a:latin typeface="Times New Roman" panose="02020603050405020304" pitchFamily="18" charset="0"/>
                <a:cs typeface="Times New Roman" panose="02020603050405020304" pitchFamily="18" charset="0"/>
              </a:rPr>
              <a:t>protocol uses </a:t>
            </a:r>
            <a:r>
              <a:rPr lang="en-US" sz="2400" dirty="0">
                <a:latin typeface="Times New Roman" panose="02020603050405020304" pitchFamily="18" charset="0"/>
                <a:cs typeface="Times New Roman" panose="02020603050405020304" pitchFamily="18" charset="0"/>
              </a:rPr>
              <a:t>a timer, and if there is no news about a route, the node deletes the route from </a:t>
            </a:r>
            <a:r>
              <a:rPr lang="en-US" sz="2400" dirty="0" smtClean="0">
                <a:latin typeface="Times New Roman" panose="02020603050405020304" pitchFamily="18" charset="0"/>
                <a:cs typeface="Times New Roman" panose="02020603050405020304" pitchFamily="18" charset="0"/>
              </a:rPr>
              <a:t>its table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node B in the previous scenario eliminates the route to X from its </a:t>
            </a:r>
            <a:r>
              <a:rPr lang="en-US" sz="2400" dirty="0" smtClean="0">
                <a:latin typeface="Times New Roman" panose="02020603050405020304" pitchFamily="18" charset="0"/>
                <a:cs typeface="Times New Roman" panose="02020603050405020304" pitchFamily="18" charset="0"/>
              </a:rPr>
              <a:t>advertisement to </a:t>
            </a:r>
            <a:r>
              <a:rPr lang="en-US" sz="2400" dirty="0">
                <a:latin typeface="Times New Roman" panose="02020603050405020304" pitchFamily="18" charset="0"/>
                <a:cs typeface="Times New Roman" panose="02020603050405020304" pitchFamily="18" charset="0"/>
              </a:rPr>
              <a:t>A, node A cannot guess whether this is due to the split-horizon strategy (</a:t>
            </a:r>
            <a:r>
              <a:rPr lang="en-US" sz="2400" dirty="0" smtClean="0">
                <a:latin typeface="Times New Roman" panose="02020603050405020304" pitchFamily="18" charset="0"/>
                <a:cs typeface="Times New Roman" panose="02020603050405020304" pitchFamily="18" charset="0"/>
              </a:rPr>
              <a:t>the source </a:t>
            </a:r>
            <a:r>
              <a:rPr lang="en-US" sz="2400" dirty="0">
                <a:latin typeface="Times New Roman" panose="02020603050405020304" pitchFamily="18" charset="0"/>
                <a:cs typeface="Times New Roman" panose="02020603050405020304" pitchFamily="18" charset="0"/>
              </a:rPr>
              <a:t>of information was A) or because B has not received any news about X recently.</a:t>
            </a:r>
          </a:p>
          <a:p>
            <a:r>
              <a:rPr lang="en-US" sz="2400" dirty="0">
                <a:latin typeface="Times New Roman" panose="02020603050405020304" pitchFamily="18" charset="0"/>
                <a:cs typeface="Times New Roman" panose="02020603050405020304" pitchFamily="18" charset="0"/>
              </a:rPr>
              <a:t>In the </a:t>
            </a:r>
            <a:r>
              <a:rPr lang="en-US" sz="2400" b="1" dirty="0">
                <a:latin typeface="Times New Roman" panose="02020603050405020304" pitchFamily="18" charset="0"/>
                <a:cs typeface="Times New Roman" panose="02020603050405020304" pitchFamily="18" charset="0"/>
              </a:rPr>
              <a:t>poison reverse </a:t>
            </a:r>
            <a:r>
              <a:rPr lang="en-US" sz="2400" dirty="0">
                <a:latin typeface="Times New Roman" panose="02020603050405020304" pitchFamily="18" charset="0"/>
                <a:cs typeface="Times New Roman" panose="02020603050405020304" pitchFamily="18" charset="0"/>
              </a:rPr>
              <a:t>strategy B can still advertise the value for X, but if the source </a:t>
            </a:r>
            <a:r>
              <a:rPr lang="en-US" sz="2400" dirty="0" smtClean="0">
                <a:latin typeface="Times New Roman" panose="02020603050405020304" pitchFamily="18" charset="0"/>
                <a:cs typeface="Times New Roman" panose="02020603050405020304" pitchFamily="18" charset="0"/>
              </a:rPr>
              <a:t>of information </a:t>
            </a:r>
            <a:r>
              <a:rPr lang="en-US" sz="2400" dirty="0">
                <a:latin typeface="Times New Roman" panose="02020603050405020304" pitchFamily="18" charset="0"/>
                <a:cs typeface="Times New Roman" panose="02020603050405020304" pitchFamily="18" charset="0"/>
              </a:rPr>
              <a:t>is A, it can replace the distance with infinity as a warning: “Do not use </a:t>
            </a:r>
            <a:r>
              <a:rPr lang="en-US" sz="2400" dirty="0" smtClean="0">
                <a:latin typeface="Times New Roman" panose="02020603050405020304" pitchFamily="18" charset="0"/>
                <a:cs typeface="Times New Roman" panose="02020603050405020304" pitchFamily="18" charset="0"/>
              </a:rPr>
              <a:t>this value</a:t>
            </a:r>
            <a:r>
              <a:rPr lang="en-US" sz="2400" dirty="0">
                <a:latin typeface="Times New Roman" panose="02020603050405020304" pitchFamily="18" charset="0"/>
                <a:cs typeface="Times New Roman" panose="02020603050405020304" pitchFamily="18" charset="0"/>
              </a:rPr>
              <a:t>; what I know about this route comes from you.”</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310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22.</a:t>
            </a:r>
            <a:fld id="{9C851301-87AA-44C9-B43D-808B8460490F}" type="slidenum">
              <a:rPr lang="en-US" altLang="en-US"/>
              <a:pPr/>
              <a:t>2</a:t>
            </a:fld>
            <a:endParaRPr lang="en-US" altLang="en-US"/>
          </a:p>
        </p:txBody>
      </p:sp>
      <p:sp>
        <p:nvSpPr>
          <p:cNvPr id="110694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94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9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069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638" y="2030414"/>
            <a:ext cx="6837362" cy="322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1828801" y="381000"/>
            <a:ext cx="28539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smtClean="0">
                <a:latin typeface="Times New Roman" panose="02020603050405020304" pitchFamily="18" charset="0"/>
              </a:rPr>
              <a:t>Popular </a:t>
            </a:r>
            <a:r>
              <a:rPr lang="en-US" altLang="en-US" sz="2000" i="1" dirty="0">
                <a:latin typeface="Times New Roman" panose="02020603050405020304" pitchFamily="18" charset="0"/>
              </a:rPr>
              <a:t>routing protocols</a:t>
            </a:r>
          </a:p>
        </p:txBody>
      </p:sp>
    </p:spTree>
    <p:extLst>
      <p:ext uri="{BB962C8B-B14F-4D97-AF65-F5344CB8AC3E}">
        <p14:creationId xmlns:p14="http://schemas.microsoft.com/office/powerpoint/2010/main" val="3665764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noChangeArrowheads="1"/>
          </p:cNvSpPr>
          <p:nvPr>
            <p:ph type="title"/>
          </p:nvPr>
        </p:nvSpPr>
        <p:spPr>
          <a:xfrm>
            <a:off x="1981200" y="122238"/>
            <a:ext cx="7543800" cy="639762"/>
          </a:xfrm>
        </p:spPr>
        <p:txBody>
          <a:bodyPr>
            <a:normAutofit fontScale="90000"/>
          </a:bodyPr>
          <a:lstStyle/>
          <a:p>
            <a:r>
              <a:rPr lang="en-US" altLang="en-US" dirty="0" smtClean="0">
                <a:latin typeface="Times New Roman" pitchFamily="18" charset="0"/>
                <a:cs typeface="Times New Roman" pitchFamily="18" charset="0"/>
              </a:rPr>
              <a:t>Distance vector routing</a:t>
            </a:r>
            <a:endParaRPr lang="en-IN" altLang="en-US" dirty="0" smtClean="0">
              <a:latin typeface="Times New Roman" pitchFamily="18" charset="0"/>
              <a:cs typeface="Times New Roman" pitchFamily="18" charset="0"/>
            </a:endParaRPr>
          </a:p>
        </p:txBody>
      </p:sp>
      <p:sp>
        <p:nvSpPr>
          <p:cNvPr id="3" name="Content Placeholder 2">
            <a:extLst/>
          </p:cNvPr>
          <p:cNvSpPr>
            <a:spLocks noGrp="1"/>
          </p:cNvSpPr>
          <p:nvPr>
            <p:ph idx="1"/>
          </p:nvPr>
        </p:nvSpPr>
        <p:spPr>
          <a:xfrm>
            <a:off x="605307" y="862885"/>
            <a:ext cx="11101589" cy="5795492"/>
          </a:xfrm>
        </p:spPr>
        <p:txBody>
          <a:bodyPr>
            <a:normAutofit fontScale="92500" lnSpcReduction="10000"/>
          </a:bodyPr>
          <a:lstStyle/>
          <a:p>
            <a:pPr>
              <a:defRPr/>
            </a:pPr>
            <a:r>
              <a:rPr lang="en-US" sz="3600" dirty="0">
                <a:latin typeface="Times New Roman" pitchFamily="18" charset="0"/>
                <a:cs typeface="Times New Roman" pitchFamily="18" charset="0"/>
              </a:rPr>
              <a:t>The least –cost route between any 2 nodes is the route with minimum distance</a:t>
            </a:r>
            <a:r>
              <a:rPr lang="en-US" sz="3600" dirty="0" smtClean="0">
                <a:latin typeface="Times New Roman" pitchFamily="18" charset="0"/>
                <a:cs typeface="Times New Roman" pitchFamily="18" charset="0"/>
              </a:rPr>
              <a:t>.</a:t>
            </a:r>
          </a:p>
          <a:p>
            <a:pPr>
              <a:defRPr/>
            </a:pPr>
            <a:r>
              <a:rPr lang="en-US" sz="3600" dirty="0" smtClean="0">
                <a:latin typeface="Times New Roman" pitchFamily="18" charset="0"/>
                <a:cs typeface="Times New Roman" pitchFamily="18" charset="0"/>
              </a:rPr>
              <a:t>Iterative</a:t>
            </a:r>
          </a:p>
          <a:p>
            <a:pPr>
              <a:defRPr/>
            </a:pPr>
            <a:r>
              <a:rPr lang="en-US" sz="3600" dirty="0" smtClean="0">
                <a:latin typeface="Times New Roman" pitchFamily="18" charset="0"/>
                <a:cs typeface="Times New Roman" pitchFamily="18" charset="0"/>
              </a:rPr>
              <a:t>Distributed</a:t>
            </a:r>
          </a:p>
          <a:p>
            <a:pPr>
              <a:defRPr/>
            </a:pPr>
            <a:r>
              <a:rPr lang="en-US" sz="3600" dirty="0" smtClean="0">
                <a:latin typeface="Times New Roman" pitchFamily="18" charset="0"/>
                <a:cs typeface="Times New Roman" pitchFamily="18" charset="0"/>
              </a:rPr>
              <a:t>Asynchronous</a:t>
            </a:r>
          </a:p>
          <a:p>
            <a:pPr>
              <a:defRPr/>
            </a:pPr>
            <a:r>
              <a:rPr lang="en-US" sz="3600" dirty="0" smtClean="0">
                <a:latin typeface="Times New Roman" pitchFamily="18" charset="0"/>
                <a:cs typeface="Times New Roman" pitchFamily="18" charset="0"/>
              </a:rPr>
              <a:t>Dynamic routing protocol</a:t>
            </a:r>
          </a:p>
          <a:p>
            <a:pPr marL="0" indent="0">
              <a:buNone/>
              <a:defRPr/>
            </a:pPr>
            <a:endParaRPr lang="en-US" sz="3600" dirty="0">
              <a:latin typeface="Times New Roman" pitchFamily="18" charset="0"/>
              <a:cs typeface="Times New Roman" pitchFamily="18" charset="0"/>
            </a:endParaRPr>
          </a:p>
          <a:p>
            <a:pPr marL="0" indent="0">
              <a:buNone/>
              <a:defRPr/>
            </a:pPr>
            <a:r>
              <a:rPr lang="en-US" sz="3600" i="1" u="sng" dirty="0" smtClean="0">
                <a:latin typeface="Times New Roman" pitchFamily="18" charset="0"/>
                <a:cs typeface="Times New Roman" pitchFamily="18" charset="0"/>
              </a:rPr>
              <a:t>Three important steps</a:t>
            </a:r>
            <a:endParaRPr lang="en-US" sz="3600" i="1" u="sng" dirty="0">
              <a:latin typeface="Times New Roman" pitchFamily="18" charset="0"/>
              <a:cs typeface="Times New Roman" pitchFamily="18" charset="0"/>
            </a:endParaRPr>
          </a:p>
          <a:p>
            <a:pPr>
              <a:defRPr/>
            </a:pPr>
            <a:r>
              <a:rPr lang="en-US" sz="3600" dirty="0">
                <a:latin typeface="Times New Roman" pitchFamily="18" charset="0"/>
                <a:cs typeface="Times New Roman" pitchFamily="18" charset="0"/>
              </a:rPr>
              <a:t>Initialization</a:t>
            </a:r>
          </a:p>
          <a:p>
            <a:pPr>
              <a:defRPr/>
            </a:pPr>
            <a:r>
              <a:rPr lang="en-US" sz="3600" dirty="0">
                <a:latin typeface="Times New Roman" pitchFamily="18" charset="0"/>
                <a:cs typeface="Times New Roman" pitchFamily="18" charset="0"/>
              </a:rPr>
              <a:t>Sharing</a:t>
            </a:r>
          </a:p>
          <a:p>
            <a:pPr>
              <a:defRPr/>
            </a:pPr>
            <a:r>
              <a:rPr lang="en-US" sz="3600" dirty="0">
                <a:latin typeface="Times New Roman" pitchFamily="18" charset="0"/>
                <a:cs typeface="Times New Roman" pitchFamily="18" charset="0"/>
              </a:rPr>
              <a:t>Updating</a:t>
            </a:r>
            <a:endParaRPr lang="en-IN" sz="3600" dirty="0">
              <a:latin typeface="Times New Roman" pitchFamily="18" charset="0"/>
              <a:cs typeface="Times New Roman" pitchFamily="18" charset="0"/>
            </a:endParaRPr>
          </a:p>
        </p:txBody>
      </p:sp>
      <p:sp>
        <p:nvSpPr>
          <p:cNvPr id="64516" name="Slide Number Placeholder 3"/>
          <p:cNvSpPr>
            <a:spLocks noGrp="1"/>
          </p:cNvSpPr>
          <p:nvPr>
            <p:ph type="sldNum" sz="quarter" idx="12"/>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9FE52CD-45FB-4168-9D33-BAB3E5D7968A}" type="slidenum">
              <a:rPr lang="en-US" altLang="zh-TW" sz="1000">
                <a:cs typeface="新細明體"/>
              </a:rPr>
              <a:pPr/>
              <a:t>3</a:t>
            </a:fld>
            <a:endParaRPr lang="en-US" altLang="zh-TW" sz="1000">
              <a:cs typeface="新細明體"/>
            </a:endParaRPr>
          </a:p>
        </p:txBody>
      </p:sp>
    </p:spTree>
    <p:extLst>
      <p:ext uri="{BB962C8B-B14F-4D97-AF65-F5344CB8AC3E}">
        <p14:creationId xmlns:p14="http://schemas.microsoft.com/office/powerpoint/2010/main" val="1645866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Meaning of Distance Vector</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600" dirty="0" smtClean="0">
                <a:latin typeface="Times New Roman" pitchFamily="18" charset="0"/>
                <a:cs typeface="Times New Roman" pitchFamily="18" charset="0"/>
              </a:rPr>
              <a:t>A router using distance vector routing protocols knows 2 things:</a:t>
            </a:r>
          </a:p>
          <a:p>
            <a:r>
              <a:rPr lang="en-US" sz="3600" dirty="0" smtClean="0">
                <a:latin typeface="Times New Roman" pitchFamily="18" charset="0"/>
                <a:cs typeface="Times New Roman" pitchFamily="18" charset="0"/>
              </a:rPr>
              <a:t>Distance to final destination :-The distance or how far it is to the destination network </a:t>
            </a:r>
          </a:p>
          <a:p>
            <a:r>
              <a:rPr lang="en-US" sz="3600" dirty="0" smtClean="0">
                <a:latin typeface="Times New Roman" pitchFamily="18" charset="0"/>
                <a:cs typeface="Times New Roman" pitchFamily="18" charset="0"/>
              </a:rPr>
              <a:t>Vector, or direction, traffic should be directed :-The direction or interface in which packets should be forwarded</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348766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itchFamily="18" charset="0"/>
                <a:cs typeface="Times New Roman" pitchFamily="18" charset="0"/>
              </a:rPr>
              <a:t>Characteristics of Distance Vector routing protocols</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37881" y="1455312"/>
            <a:ext cx="11397803" cy="5241701"/>
          </a:xfrm>
        </p:spPr>
        <p:txBody>
          <a:bodyPr>
            <a:noAutofit/>
          </a:bodyPr>
          <a:lstStyle/>
          <a:p>
            <a:r>
              <a:rPr lang="en-US" sz="2000" dirty="0" smtClean="0">
                <a:solidFill>
                  <a:srgbClr val="FF0000"/>
                </a:solidFill>
                <a:latin typeface="Times New Roman" pitchFamily="18" charset="0"/>
                <a:cs typeface="Times New Roman" pitchFamily="18" charset="0"/>
              </a:rPr>
              <a:t>Periodic updates </a:t>
            </a:r>
          </a:p>
          <a:p>
            <a:pPr lvl="1"/>
            <a:r>
              <a:rPr lang="en-US" sz="2000" dirty="0" smtClean="0">
                <a:latin typeface="Times New Roman" pitchFamily="18" charset="0"/>
                <a:cs typeface="Times New Roman" pitchFamily="18" charset="0"/>
              </a:rPr>
              <a:t>Periodic Updates sent at regular intervals (30 seconds for RIP). Even if the topology has not changed in several days, </a:t>
            </a:r>
          </a:p>
          <a:p>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Neighbors </a:t>
            </a:r>
          </a:p>
          <a:p>
            <a:pPr lvl="1"/>
            <a:r>
              <a:rPr lang="en-US" sz="2000" dirty="0" smtClean="0">
                <a:latin typeface="Times New Roman" pitchFamily="18" charset="0"/>
                <a:cs typeface="Times New Roman" pitchFamily="18" charset="0"/>
              </a:rPr>
              <a:t>The router is only aware of the network addresses of its own interfaces and the remote network addresses it can reach through its neighbors. </a:t>
            </a:r>
          </a:p>
          <a:p>
            <a:pPr lvl="1"/>
            <a:r>
              <a:rPr lang="en-US" sz="2000" dirty="0" smtClean="0">
                <a:latin typeface="Times New Roman" pitchFamily="18" charset="0"/>
                <a:cs typeface="Times New Roman" pitchFamily="18" charset="0"/>
              </a:rPr>
              <a:t>It has no broader knowledge of the network topology </a:t>
            </a:r>
          </a:p>
          <a:p>
            <a:r>
              <a:rPr lang="en-US" sz="2000" dirty="0" smtClean="0">
                <a:solidFill>
                  <a:srgbClr val="FF0000"/>
                </a:solidFill>
                <a:latin typeface="Times New Roman" pitchFamily="18" charset="0"/>
                <a:cs typeface="Times New Roman" pitchFamily="18" charset="0"/>
              </a:rPr>
              <a:t>Broadcast updates </a:t>
            </a:r>
          </a:p>
          <a:p>
            <a:pPr lvl="1"/>
            <a:r>
              <a:rPr lang="en-US" sz="2000" dirty="0" smtClean="0">
                <a:latin typeface="Times New Roman" pitchFamily="18" charset="0"/>
                <a:cs typeface="Times New Roman" pitchFamily="18" charset="0"/>
              </a:rPr>
              <a:t>Broadcast Updates are sent to 255.255.255.255. </a:t>
            </a:r>
          </a:p>
          <a:p>
            <a:pPr lvl="1"/>
            <a:r>
              <a:rPr lang="en-US" sz="2000" dirty="0" smtClean="0">
                <a:latin typeface="Times New Roman" pitchFamily="18" charset="0"/>
                <a:cs typeface="Times New Roman" pitchFamily="18" charset="0"/>
              </a:rPr>
              <a:t>Some distance vector routing protocols use multicast addresses instead of broadcast addresses. </a:t>
            </a:r>
          </a:p>
          <a:p>
            <a:r>
              <a:rPr lang="en-US" sz="2000" dirty="0" smtClean="0">
                <a:solidFill>
                  <a:srgbClr val="FF0000"/>
                </a:solidFill>
                <a:latin typeface="Times New Roman" pitchFamily="18" charset="0"/>
                <a:cs typeface="Times New Roman" pitchFamily="18" charset="0"/>
              </a:rPr>
              <a:t> Entire routing table is included with routing update</a:t>
            </a:r>
            <a:r>
              <a:rPr lang="en-US" sz="2000" dirty="0" smtClean="0">
                <a:latin typeface="Times New Roman" pitchFamily="18" charset="0"/>
                <a:cs typeface="Times New Roman" pitchFamily="18" charset="0"/>
              </a:rPr>
              <a:t> </a:t>
            </a:r>
          </a:p>
          <a:p>
            <a:pPr lvl="1"/>
            <a:r>
              <a:rPr lang="en-US" sz="2000" dirty="0" smtClean="0">
                <a:latin typeface="Times New Roman" pitchFamily="18" charset="0"/>
                <a:cs typeface="Times New Roman" pitchFamily="18" charset="0"/>
              </a:rPr>
              <a:t>Entire Routing Table Updates are sent, with some exceptions to be discussed later, periodically to all neighbors.</a:t>
            </a:r>
          </a:p>
          <a:p>
            <a:pPr lvl="1"/>
            <a:r>
              <a:rPr lang="en-US" sz="2000" dirty="0" smtClean="0">
                <a:latin typeface="Times New Roman" pitchFamily="18" charset="0"/>
                <a:cs typeface="Times New Roman" pitchFamily="18" charset="0"/>
              </a:rPr>
              <a:t>Neighbors receiving these updates must process the entire update to find pertinent information and discard the rest. Some distance vector routing protocols like EIGRP do not send periodic routing table updates.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0397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883" y="349631"/>
            <a:ext cx="11204618" cy="899620"/>
          </a:xfrm>
        </p:spPr>
        <p:txBody>
          <a:bodyPr>
            <a:normAutofit/>
          </a:bodyPr>
          <a:lstStyle/>
          <a:p>
            <a:pPr algn="l"/>
            <a:r>
              <a:rPr lang="en-IN" sz="4800" dirty="0">
                <a:solidFill>
                  <a:srgbClr val="FF0000"/>
                </a:solidFill>
                <a:latin typeface="Times New Roman" panose="02020603050405020304" pitchFamily="18" charset="0"/>
                <a:cs typeface="Times New Roman" panose="02020603050405020304" pitchFamily="18" charset="0"/>
              </a:rPr>
              <a:t>Bellman-Ford Equation</a:t>
            </a:r>
          </a:p>
        </p:txBody>
      </p:sp>
      <p:sp>
        <p:nvSpPr>
          <p:cNvPr id="3" name="Subtitle 2"/>
          <p:cNvSpPr>
            <a:spLocks noGrp="1"/>
          </p:cNvSpPr>
          <p:nvPr>
            <p:ph type="subTitle" idx="1"/>
          </p:nvPr>
        </p:nvSpPr>
        <p:spPr>
          <a:xfrm>
            <a:off x="425003" y="1506828"/>
            <a:ext cx="5306095" cy="5035640"/>
          </a:xfrm>
        </p:spPr>
        <p:txBody>
          <a:bodyPr>
            <a:normAutofit fontScale="92500" lnSpcReduction="20000"/>
          </a:bodyPr>
          <a:lstStyle/>
          <a:p>
            <a:pPr algn="l"/>
            <a:r>
              <a:rPr lang="en-US" dirty="0">
                <a:latin typeface="Times New Roman" panose="02020603050405020304" pitchFamily="18" charset="0"/>
                <a:cs typeface="Times New Roman" panose="02020603050405020304" pitchFamily="18" charset="0"/>
              </a:rPr>
              <a:t>The heart of distance-vector routing is the famous </a:t>
            </a:r>
            <a:r>
              <a:rPr lang="en-US" b="1" dirty="0">
                <a:latin typeface="Times New Roman" panose="02020603050405020304" pitchFamily="18" charset="0"/>
                <a:cs typeface="Times New Roman" panose="02020603050405020304" pitchFamily="18" charset="0"/>
              </a:rPr>
              <a:t>Bellman-Ford </a:t>
            </a:r>
            <a:r>
              <a:rPr lang="en-US" dirty="0">
                <a:latin typeface="Times New Roman" panose="02020603050405020304" pitchFamily="18" charset="0"/>
                <a:cs typeface="Times New Roman" panose="02020603050405020304" pitchFamily="18" charset="0"/>
              </a:rPr>
              <a:t>equation. </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This equation is used to find the least cost (shortest distance) between a source node, </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and a destination node, </a:t>
            </a:r>
            <a:r>
              <a:rPr lang="en-US" b="1"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through some intermediary node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 b, c, </a:t>
            </a:r>
            <a:r>
              <a:rPr lang="en-US" dirty="0">
                <a:latin typeface="Times New Roman" panose="02020603050405020304" pitchFamily="18" charset="0"/>
                <a:cs typeface="Times New Roman" panose="02020603050405020304" pitchFamily="18" charset="0"/>
              </a:rPr>
              <a:t>. . .) when the costs between </a:t>
            </a:r>
            <a:r>
              <a:rPr lang="en-US" dirty="0" smtClean="0">
                <a:latin typeface="Times New Roman" panose="02020603050405020304" pitchFamily="18" charset="0"/>
                <a:cs typeface="Times New Roman" panose="02020603050405020304" pitchFamily="18" charset="0"/>
              </a:rPr>
              <a:t>the source </a:t>
            </a:r>
            <a:r>
              <a:rPr lang="en-US" dirty="0">
                <a:latin typeface="Times New Roman" panose="02020603050405020304" pitchFamily="18" charset="0"/>
                <a:cs typeface="Times New Roman" panose="02020603050405020304" pitchFamily="18" charset="0"/>
              </a:rPr>
              <a:t>and the intermediary nodes and the least costs between the intermediary nodes </a:t>
            </a:r>
            <a:r>
              <a:rPr lang="en-US" dirty="0" smtClean="0">
                <a:latin typeface="Times New Roman" panose="02020603050405020304" pitchFamily="18" charset="0"/>
                <a:cs typeface="Times New Roman" panose="02020603050405020304" pitchFamily="18" charset="0"/>
              </a:rPr>
              <a:t>and the </a:t>
            </a:r>
            <a:r>
              <a:rPr lang="en-US" dirty="0">
                <a:latin typeface="Times New Roman" panose="02020603050405020304" pitchFamily="18" charset="0"/>
                <a:cs typeface="Times New Roman" panose="02020603050405020304" pitchFamily="18" charset="0"/>
              </a:rPr>
              <a:t>destination are given. </a:t>
            </a:r>
          </a:p>
          <a:p>
            <a:pPr algn="l"/>
            <a:r>
              <a:rPr lang="en-US" dirty="0" smtClean="0">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a:t>
            </a:r>
            <a:r>
              <a:rPr lang="en-US" b="1" i="1" dirty="0" err="1">
                <a:solidFill>
                  <a:srgbClr val="0070C0"/>
                </a:solidFill>
                <a:latin typeface="Times New Roman" panose="02020603050405020304" pitchFamily="18" charset="0"/>
                <a:cs typeface="Times New Roman" panose="02020603050405020304" pitchFamily="18" charset="0"/>
              </a:rPr>
              <a:t>ij</a:t>
            </a:r>
            <a:r>
              <a:rPr lang="en-US" b="1" i="1" dirty="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is the </a:t>
            </a:r>
            <a:r>
              <a:rPr lang="en-US" dirty="0" smtClean="0">
                <a:solidFill>
                  <a:srgbClr val="0070C0"/>
                </a:solidFill>
                <a:latin typeface="Times New Roman" panose="02020603050405020304" pitchFamily="18" charset="0"/>
                <a:cs typeface="Times New Roman" panose="02020603050405020304" pitchFamily="18" charset="0"/>
              </a:rPr>
              <a:t>shortest distance </a:t>
            </a:r>
            <a:r>
              <a:rPr lang="en-US" dirty="0">
                <a:solidFill>
                  <a:srgbClr val="0070C0"/>
                </a:solidFill>
                <a:latin typeface="Times New Roman" panose="02020603050405020304" pitchFamily="18" charset="0"/>
                <a:cs typeface="Times New Roman" panose="02020603050405020304" pitchFamily="18" charset="0"/>
              </a:rPr>
              <a:t>and </a:t>
            </a:r>
            <a:r>
              <a:rPr lang="en-US" dirty="0" err="1">
                <a:solidFill>
                  <a:srgbClr val="0070C0"/>
                </a:solidFill>
                <a:latin typeface="Times New Roman" panose="02020603050405020304" pitchFamily="18" charset="0"/>
                <a:cs typeface="Times New Roman" panose="02020603050405020304" pitchFamily="18" charset="0"/>
              </a:rPr>
              <a:t>c</a:t>
            </a:r>
            <a:r>
              <a:rPr lang="en-US" b="1" i="1" dirty="0" err="1">
                <a:solidFill>
                  <a:srgbClr val="0070C0"/>
                </a:solidFill>
                <a:latin typeface="Times New Roman" panose="02020603050405020304" pitchFamily="18" charset="0"/>
                <a:cs typeface="Times New Roman" panose="02020603050405020304" pitchFamily="18" charset="0"/>
              </a:rPr>
              <a:t>ij</a:t>
            </a:r>
            <a:r>
              <a:rPr lang="en-US" b="1" i="1" dirty="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is the cost between nodes </a:t>
            </a:r>
            <a:r>
              <a:rPr lang="en-US" b="1" i="1" dirty="0" err="1">
                <a:solidFill>
                  <a:srgbClr val="0070C0"/>
                </a:solidFill>
                <a:latin typeface="Times New Roman" panose="02020603050405020304" pitchFamily="18" charset="0"/>
                <a:cs typeface="Times New Roman" panose="02020603050405020304" pitchFamily="18" charset="0"/>
              </a:rPr>
              <a:t>i</a:t>
            </a:r>
            <a:r>
              <a:rPr lang="en-US" b="1" i="1" dirty="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and </a:t>
            </a:r>
            <a:r>
              <a:rPr lang="en-US" b="1" i="1" dirty="0">
                <a:solidFill>
                  <a:srgbClr val="0070C0"/>
                </a:solidFill>
                <a:latin typeface="Times New Roman" panose="02020603050405020304" pitchFamily="18" charset="0"/>
                <a:cs typeface="Times New Roman" panose="02020603050405020304" pitchFamily="18" charset="0"/>
              </a:rPr>
              <a:t>j</a:t>
            </a:r>
            <a:r>
              <a:rPr lang="en-US" dirty="0">
                <a:solidFill>
                  <a:srgbClr val="0070C0"/>
                </a:solidFill>
                <a:latin typeface="Times New Roman" panose="02020603050405020304" pitchFamily="18" charset="0"/>
                <a:cs typeface="Times New Roman" panose="02020603050405020304" pitchFamily="18" charset="0"/>
              </a:rPr>
              <a:t>.</a:t>
            </a:r>
          </a:p>
          <a:p>
            <a:r>
              <a:rPr lang="en-IN" dirty="0" err="1">
                <a:solidFill>
                  <a:srgbClr val="0070C0"/>
                </a:solidFill>
                <a:latin typeface="Times New Roman" panose="02020603050405020304" pitchFamily="18" charset="0"/>
                <a:cs typeface="Times New Roman" panose="02020603050405020304" pitchFamily="18" charset="0"/>
              </a:rPr>
              <a:t>D</a:t>
            </a:r>
            <a:r>
              <a:rPr lang="en-IN" i="1" dirty="0" err="1">
                <a:solidFill>
                  <a:srgbClr val="0070C0"/>
                </a:solidFill>
                <a:latin typeface="Times New Roman" panose="02020603050405020304" pitchFamily="18" charset="0"/>
                <a:cs typeface="Times New Roman" panose="02020603050405020304" pitchFamily="18" charset="0"/>
              </a:rPr>
              <a:t>xy</a:t>
            </a:r>
            <a:r>
              <a:rPr lang="en-IN" i="1" dirty="0">
                <a:solidFill>
                  <a:srgbClr val="0070C0"/>
                </a:solidFill>
                <a:latin typeface="Times New Roman" panose="02020603050405020304" pitchFamily="18" charset="0"/>
                <a:cs typeface="Times New Roman" panose="02020603050405020304" pitchFamily="18" charset="0"/>
              </a:rPr>
              <a:t> </a:t>
            </a:r>
            <a:r>
              <a:rPr lang="en-IN" dirty="0">
                <a:solidFill>
                  <a:srgbClr val="0070C0"/>
                </a:solidFill>
                <a:latin typeface="Times New Roman" panose="02020603050405020304" pitchFamily="18" charset="0"/>
                <a:cs typeface="Times New Roman" panose="02020603050405020304" pitchFamily="18" charset="0"/>
              </a:rPr>
              <a:t>= min{(</a:t>
            </a:r>
            <a:r>
              <a:rPr lang="en-IN" dirty="0" err="1">
                <a:solidFill>
                  <a:srgbClr val="0070C0"/>
                </a:solidFill>
                <a:latin typeface="Times New Roman" panose="02020603050405020304" pitchFamily="18" charset="0"/>
                <a:cs typeface="Times New Roman" panose="02020603050405020304" pitchFamily="18" charset="0"/>
              </a:rPr>
              <a:t>c</a:t>
            </a:r>
            <a:r>
              <a:rPr lang="en-IN" i="1" dirty="0" err="1">
                <a:solidFill>
                  <a:srgbClr val="0070C0"/>
                </a:solidFill>
                <a:latin typeface="Times New Roman" panose="02020603050405020304" pitchFamily="18" charset="0"/>
                <a:cs typeface="Times New Roman" panose="02020603050405020304" pitchFamily="18" charset="0"/>
              </a:rPr>
              <a:t>xa</a:t>
            </a:r>
            <a:r>
              <a:rPr lang="en-IN" i="1" dirty="0">
                <a:solidFill>
                  <a:srgbClr val="0070C0"/>
                </a:solidFill>
                <a:latin typeface="Times New Roman" panose="02020603050405020304" pitchFamily="18" charset="0"/>
                <a:cs typeface="Times New Roman" panose="02020603050405020304" pitchFamily="18" charset="0"/>
              </a:rPr>
              <a:t> </a:t>
            </a:r>
            <a:r>
              <a:rPr lang="en-IN" dirty="0">
                <a:solidFill>
                  <a:srgbClr val="0070C0"/>
                </a:solidFill>
                <a:latin typeface="Times New Roman" panose="02020603050405020304" pitchFamily="18" charset="0"/>
                <a:cs typeface="Times New Roman" panose="02020603050405020304" pitchFamily="18" charset="0"/>
              </a:rPr>
              <a:t>+ D</a:t>
            </a:r>
            <a:r>
              <a:rPr lang="en-IN" i="1" dirty="0">
                <a:solidFill>
                  <a:srgbClr val="0070C0"/>
                </a:solidFill>
                <a:latin typeface="Times New Roman" panose="02020603050405020304" pitchFamily="18" charset="0"/>
                <a:cs typeface="Times New Roman" panose="02020603050405020304" pitchFamily="18" charset="0"/>
              </a:rPr>
              <a:t>ay</a:t>
            </a:r>
            <a:r>
              <a:rPr lang="en-IN" dirty="0">
                <a:solidFill>
                  <a:srgbClr val="0070C0"/>
                </a:solidFill>
                <a:latin typeface="Times New Roman" panose="02020603050405020304" pitchFamily="18" charset="0"/>
                <a:cs typeface="Times New Roman" panose="02020603050405020304" pitchFamily="18" charset="0"/>
              </a:rPr>
              <a:t>), (</a:t>
            </a:r>
            <a:r>
              <a:rPr lang="en-IN" dirty="0" err="1">
                <a:solidFill>
                  <a:srgbClr val="0070C0"/>
                </a:solidFill>
                <a:latin typeface="Times New Roman" panose="02020603050405020304" pitchFamily="18" charset="0"/>
                <a:cs typeface="Times New Roman" panose="02020603050405020304" pitchFamily="18" charset="0"/>
              </a:rPr>
              <a:t>c</a:t>
            </a:r>
            <a:r>
              <a:rPr lang="en-IN" i="1" dirty="0" err="1">
                <a:solidFill>
                  <a:srgbClr val="0070C0"/>
                </a:solidFill>
                <a:latin typeface="Times New Roman" panose="02020603050405020304" pitchFamily="18" charset="0"/>
                <a:cs typeface="Times New Roman" panose="02020603050405020304" pitchFamily="18" charset="0"/>
              </a:rPr>
              <a:t>xb</a:t>
            </a:r>
            <a:r>
              <a:rPr lang="en-IN" i="1" dirty="0">
                <a:solidFill>
                  <a:srgbClr val="0070C0"/>
                </a:solidFill>
                <a:latin typeface="Times New Roman" panose="02020603050405020304" pitchFamily="18" charset="0"/>
                <a:cs typeface="Times New Roman" panose="02020603050405020304" pitchFamily="18" charset="0"/>
              </a:rPr>
              <a:t> </a:t>
            </a:r>
            <a:r>
              <a:rPr lang="en-IN" dirty="0">
                <a:solidFill>
                  <a:srgbClr val="0070C0"/>
                </a:solidFill>
                <a:latin typeface="Times New Roman" panose="02020603050405020304" pitchFamily="18" charset="0"/>
                <a:cs typeface="Times New Roman" panose="02020603050405020304" pitchFamily="18" charset="0"/>
              </a:rPr>
              <a:t>+ </a:t>
            </a:r>
            <a:r>
              <a:rPr lang="en-IN" dirty="0" err="1">
                <a:solidFill>
                  <a:srgbClr val="0070C0"/>
                </a:solidFill>
                <a:latin typeface="Times New Roman" panose="02020603050405020304" pitchFamily="18" charset="0"/>
                <a:cs typeface="Times New Roman" panose="02020603050405020304" pitchFamily="18" charset="0"/>
              </a:rPr>
              <a:t>D</a:t>
            </a:r>
            <a:r>
              <a:rPr lang="en-IN" i="1" dirty="0" err="1">
                <a:solidFill>
                  <a:srgbClr val="0070C0"/>
                </a:solidFill>
                <a:latin typeface="Times New Roman" panose="02020603050405020304" pitchFamily="18" charset="0"/>
                <a:cs typeface="Times New Roman" panose="02020603050405020304" pitchFamily="18" charset="0"/>
              </a:rPr>
              <a:t>by</a:t>
            </a:r>
            <a:r>
              <a:rPr lang="en-IN" dirty="0">
                <a:solidFill>
                  <a:srgbClr val="0070C0"/>
                </a:solidFill>
                <a:latin typeface="Times New Roman" panose="02020603050405020304" pitchFamily="18" charset="0"/>
                <a:cs typeface="Times New Roman" panose="02020603050405020304" pitchFamily="18" charset="0"/>
              </a:rPr>
              <a:t>), (c</a:t>
            </a:r>
            <a:r>
              <a:rPr lang="en-IN" i="1" dirty="0">
                <a:solidFill>
                  <a:srgbClr val="0070C0"/>
                </a:solidFill>
                <a:latin typeface="Times New Roman" panose="02020603050405020304" pitchFamily="18" charset="0"/>
                <a:cs typeface="Times New Roman" panose="02020603050405020304" pitchFamily="18" charset="0"/>
              </a:rPr>
              <a:t>xc </a:t>
            </a:r>
            <a:r>
              <a:rPr lang="en-IN" dirty="0">
                <a:solidFill>
                  <a:srgbClr val="0070C0"/>
                </a:solidFill>
                <a:latin typeface="Times New Roman" panose="02020603050405020304" pitchFamily="18" charset="0"/>
                <a:cs typeface="Times New Roman" panose="02020603050405020304" pitchFamily="18" charset="0"/>
              </a:rPr>
              <a:t>+ </a:t>
            </a:r>
            <a:r>
              <a:rPr lang="en-IN" dirty="0" err="1">
                <a:solidFill>
                  <a:srgbClr val="0070C0"/>
                </a:solidFill>
                <a:latin typeface="Times New Roman" panose="02020603050405020304" pitchFamily="18" charset="0"/>
                <a:cs typeface="Times New Roman" panose="02020603050405020304" pitchFamily="18" charset="0"/>
              </a:rPr>
              <a:t>D</a:t>
            </a:r>
            <a:r>
              <a:rPr lang="en-IN" i="1" dirty="0" err="1">
                <a:solidFill>
                  <a:srgbClr val="0070C0"/>
                </a:solidFill>
                <a:latin typeface="Times New Roman" panose="02020603050405020304" pitchFamily="18" charset="0"/>
                <a:cs typeface="Times New Roman" panose="02020603050405020304" pitchFamily="18" charset="0"/>
              </a:rPr>
              <a:t>cy</a:t>
            </a:r>
            <a:r>
              <a:rPr lang="en-IN" dirty="0">
                <a:solidFill>
                  <a:srgbClr val="0070C0"/>
                </a:solidFill>
                <a:latin typeface="Times New Roman" panose="02020603050405020304" pitchFamily="18" charset="0"/>
                <a:cs typeface="Times New Roman" panose="02020603050405020304" pitchFamily="18" charset="0"/>
              </a:rPr>
              <a:t>), </a:t>
            </a:r>
            <a:r>
              <a:rPr lang="en-IN" dirty="0" smtClean="0">
                <a:solidFill>
                  <a:srgbClr val="0070C0"/>
                </a:solidFill>
                <a:latin typeface="Times New Roman" panose="02020603050405020304" pitchFamily="18" charset="0"/>
                <a:cs typeface="Times New Roman" panose="02020603050405020304" pitchFamily="18" charset="0"/>
              </a:rPr>
              <a:t>…}</a:t>
            </a:r>
          </a:p>
          <a:p>
            <a:pPr algn="l">
              <a:lnSpc>
                <a:spcPct val="100000"/>
              </a:lnSpc>
              <a:spcBef>
                <a:spcPts val="0"/>
              </a:spcBef>
            </a:pPr>
            <a:r>
              <a:rPr lang="en-US" dirty="0">
                <a:latin typeface="Times New Roman" panose="02020603050405020304" pitchFamily="18" charset="0"/>
                <a:cs typeface="Times New Roman" panose="02020603050405020304" pitchFamily="18" charset="0"/>
              </a:rPr>
              <a:t>In distance-vector routing, normally we want to update an existing least cost with </a:t>
            </a:r>
            <a:r>
              <a:rPr lang="en-US" dirty="0" smtClean="0">
                <a:latin typeface="Times New Roman" panose="02020603050405020304" pitchFamily="18" charset="0"/>
                <a:cs typeface="Times New Roman" panose="02020603050405020304" pitchFamily="18" charset="0"/>
              </a:rPr>
              <a:t>a least </a:t>
            </a:r>
            <a:r>
              <a:rPr lang="en-US" dirty="0">
                <a:latin typeface="Times New Roman" panose="02020603050405020304" pitchFamily="18" charset="0"/>
                <a:cs typeface="Times New Roman" panose="02020603050405020304" pitchFamily="18" charset="0"/>
              </a:rPr>
              <a:t>cost through an intermediary node, such as </a:t>
            </a:r>
            <a:r>
              <a:rPr lang="en-US" b="1"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if the latter is shorter.</a:t>
            </a:r>
          </a:p>
          <a:p>
            <a:pPr algn="l">
              <a:lnSpc>
                <a:spcPct val="100000"/>
              </a:lnSpc>
              <a:spcBef>
                <a:spcPts val="0"/>
              </a:spcBef>
            </a:pPr>
            <a:endParaRPr lang="en-IN"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937160" y="1918952"/>
            <a:ext cx="6053071" cy="3876541"/>
          </a:xfrm>
          <a:prstGeom prst="rect">
            <a:avLst/>
          </a:prstGeom>
        </p:spPr>
      </p:pic>
    </p:spTree>
    <p:extLst>
      <p:ext uri="{BB962C8B-B14F-4D97-AF65-F5344CB8AC3E}">
        <p14:creationId xmlns:p14="http://schemas.microsoft.com/office/powerpoint/2010/main" val="47683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1828801" y="381001"/>
            <a:ext cx="4276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a:t>
            </a:r>
            <a:r>
              <a:rPr lang="en-US" altLang="en-US" sz="2000" i="1" baseline="0">
                <a:latin typeface="Times New Roman" panose="02020603050405020304" pitchFamily="18" charset="0"/>
              </a:rPr>
              <a:t>Distance vector routing tables</a:t>
            </a:r>
          </a:p>
        </p:txBody>
      </p:sp>
      <p:pic>
        <p:nvPicPr>
          <p:cNvPr id="655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8" y="1066801"/>
            <a:ext cx="8145462"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119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68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684" name="Text Box 4"/>
          <p:cNvSpPr txBox="1">
            <a:spLocks noChangeArrowheads="1"/>
          </p:cNvSpPr>
          <p:nvPr/>
        </p:nvSpPr>
        <p:spPr bwMode="auto">
          <a:xfrm>
            <a:off x="1828801" y="381001"/>
            <a:ext cx="4867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a:t>
            </a:r>
            <a:r>
              <a:rPr lang="en-US" altLang="en-US" sz="2000" i="1" baseline="0">
                <a:latin typeface="Times New Roman" panose="02020603050405020304" pitchFamily="18" charset="0"/>
              </a:rPr>
              <a:t>Updating in distance vector routing</a:t>
            </a:r>
          </a:p>
        </p:txBody>
      </p:sp>
      <p:pic>
        <p:nvPicPr>
          <p:cNvPr id="7168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905000"/>
            <a:ext cx="6207125" cy="36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53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58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588" name="Text Box 4"/>
          <p:cNvSpPr txBox="1">
            <a:spLocks noChangeArrowheads="1"/>
          </p:cNvSpPr>
          <p:nvPr/>
        </p:nvSpPr>
        <p:spPr bwMode="auto">
          <a:xfrm>
            <a:off x="1828800" y="381001"/>
            <a:ext cx="61991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a:t>
            </a:r>
            <a:r>
              <a:rPr lang="en-US" altLang="en-US" sz="2000" i="1" baseline="0">
                <a:latin typeface="Times New Roman" panose="02020603050405020304" pitchFamily="18" charset="0"/>
              </a:rPr>
              <a:t>Initialization of tables in distance vector routing</a:t>
            </a:r>
          </a:p>
        </p:txBody>
      </p:sp>
      <p:pic>
        <p:nvPicPr>
          <p:cNvPr id="675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8" y="1463676"/>
            <a:ext cx="8145462"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395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1278</Words>
  <Application>Microsoft Office PowerPoint</Application>
  <PresentationFormat>Custom</PresentationFormat>
  <Paragraphs>83</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Computer Communication  18CSS202J</vt:lpstr>
      <vt:lpstr>PowerPoint Presentation</vt:lpstr>
      <vt:lpstr>Distance vector routing</vt:lpstr>
      <vt:lpstr>The Meaning of Distance Vector</vt:lpstr>
      <vt:lpstr>Characteristics of Distance Vector routing protocols:</vt:lpstr>
      <vt:lpstr>Bellman-Ford Equation</vt:lpstr>
      <vt:lpstr>PowerPoint Presentation</vt:lpstr>
      <vt:lpstr>PowerPoint Presentation</vt:lpstr>
      <vt:lpstr>PowerPoint Presentation</vt:lpstr>
      <vt:lpstr>PowerPoint Presentation</vt:lpstr>
      <vt:lpstr>PowerPoint Presentation</vt:lpstr>
      <vt:lpstr>Problems in Distance vector </vt:lpstr>
      <vt:lpstr>Problems in Distance vector </vt:lpstr>
      <vt:lpstr>Overcome problems in Distance vector</vt:lpstr>
      <vt:lpstr>Overcome problems in Distance vector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Communication  18CSS202J</dc:title>
  <dc:creator>Windows User</dc:creator>
  <cp:lastModifiedBy>Windows User</cp:lastModifiedBy>
  <cp:revision>17</cp:revision>
  <dcterms:created xsi:type="dcterms:W3CDTF">2020-04-10T16:55:24Z</dcterms:created>
  <dcterms:modified xsi:type="dcterms:W3CDTF">2020-04-14T02:09:00Z</dcterms:modified>
</cp:coreProperties>
</file>