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57" r:id="rId6"/>
    <p:sldId id="273" r:id="rId7"/>
    <p:sldId id="274" r:id="rId8"/>
    <p:sldId id="275" r:id="rId9"/>
    <p:sldId id="276" r:id="rId10"/>
    <p:sldId id="262" r:id="rId11"/>
    <p:sldId id="26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7" r:id="rId20"/>
    <p:sldId id="278" r:id="rId21"/>
    <p:sldId id="280" r:id="rId22"/>
    <p:sldId id="279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4EDB1-0F86-4B98-AA59-F8103D28799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DEE20-24A6-4E42-850F-BF336F1D6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329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1F11C3-4E63-4925-BE99-A70A13C79FC4}" type="slidenum">
              <a:rPr lang="en-US" altLang="en-US" sz="1200" b="0" baseline="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15</a:t>
            </a:fld>
            <a:endParaRPr lang="en-US" altLang="en-US" sz="1200" b="0" baseline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4046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DAE5B6-3FB5-4B4A-9D2A-CB2B3F6D6DA1}" type="slidenum">
              <a:rPr lang="en-US" altLang="en-US" sz="1200" b="0" baseline="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17</a:t>
            </a:fld>
            <a:endParaRPr lang="en-US" altLang="en-US" sz="1200" b="0" baseline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24379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3C01-7B9F-4E63-939E-0F3999CBBAA0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3DB7-5C1E-4175-9396-7A1370ADB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15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3C01-7B9F-4E63-939E-0F3999CBBAA0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3DB7-5C1E-4175-9396-7A1370ADB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68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3C01-7B9F-4E63-939E-0F3999CBBAA0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3DB7-5C1E-4175-9396-7A1370ADB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098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/>
          </p:cNvPr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3" name="Rectangle 16">
            <a:extLst/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22.</a:t>
            </a:r>
            <a:fld id="{C004B268-079A-4C81-9258-D922F1215B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651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3C01-7B9F-4E63-939E-0F3999CBBAA0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3DB7-5C1E-4175-9396-7A1370ADB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76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3C01-7B9F-4E63-939E-0F3999CBBAA0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3DB7-5C1E-4175-9396-7A1370ADB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08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3C01-7B9F-4E63-939E-0F3999CBBAA0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3DB7-5C1E-4175-9396-7A1370ADB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36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3C01-7B9F-4E63-939E-0F3999CBBAA0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3DB7-5C1E-4175-9396-7A1370ADB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59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3C01-7B9F-4E63-939E-0F3999CBBAA0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3DB7-5C1E-4175-9396-7A1370ADB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53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3C01-7B9F-4E63-939E-0F3999CBBAA0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3DB7-5C1E-4175-9396-7A1370ADB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04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3C01-7B9F-4E63-939E-0F3999CBBAA0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3DB7-5C1E-4175-9396-7A1370ADB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82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3C01-7B9F-4E63-939E-0F3999CBBAA0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3DB7-5C1E-4175-9396-7A1370ADB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0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43C01-7B9F-4E63-939E-0F3999CBBAA0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33DB7-5C1E-4175-9396-7A1370ADB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5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Computer Communication </a:t>
            </a:r>
            <a:br>
              <a:rPr lang="en-IN" dirty="0" smtClean="0"/>
            </a:br>
            <a:r>
              <a:rPr lang="en-IN" dirty="0" smtClean="0"/>
              <a:t>18CSS202J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WEEK 4 SESSION 2</a:t>
            </a:r>
          </a:p>
          <a:p>
            <a:r>
              <a:rPr lang="en-IN" dirty="0" smtClean="0"/>
              <a:t>By,</a:t>
            </a:r>
          </a:p>
          <a:p>
            <a:r>
              <a:rPr lang="en-IN" dirty="0" smtClean="0"/>
              <a:t>A.JOTHIMANI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961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 bwMode="auto">
          <a:xfrm>
            <a:off x="2152650" y="365126"/>
            <a:ext cx="7886700" cy="625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2400" i="1">
                <a:latin typeface="Times New Roman" panose="02020603050405020304" pitchFamily="18" charset="0"/>
              </a:rPr>
              <a:t>Example of formation of shortest path tree</a:t>
            </a:r>
            <a:r>
              <a:rPr lang="en-US" altLang="en-US" i="1" smtClean="0">
                <a:latin typeface="Times New Roman" panose="02020603050405020304" pitchFamily="18" charset="0"/>
              </a:rPr>
              <a:t/>
            </a:r>
            <a:br>
              <a:rPr lang="en-US" altLang="en-US" i="1" smtClean="0">
                <a:latin typeface="Times New Roman" panose="02020603050405020304" pitchFamily="18" charset="0"/>
              </a:rPr>
            </a:br>
            <a:endParaRPr lang="en-US" altLang="en-US" smtClean="0"/>
          </a:p>
        </p:txBody>
      </p:sp>
      <p:pic>
        <p:nvPicPr>
          <p:cNvPr id="93187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90600"/>
            <a:ext cx="8610600" cy="556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638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 bwMode="auto">
          <a:xfrm>
            <a:off x="2152650" y="365126"/>
            <a:ext cx="7886700" cy="701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i="1" smtClean="0">
                <a:latin typeface="Times New Roman" panose="02020603050405020304" pitchFamily="18" charset="0"/>
              </a:rPr>
              <a:t>Routing table for node A</a:t>
            </a:r>
            <a:br>
              <a:rPr lang="en-US" altLang="en-US" i="1" smtClean="0">
                <a:latin typeface="Times New Roman" panose="02020603050405020304" pitchFamily="18" charset="0"/>
              </a:rPr>
            </a:br>
            <a:endParaRPr lang="en-US" altLang="en-US" smtClean="0"/>
          </a:p>
        </p:txBody>
      </p:sp>
      <p:pic>
        <p:nvPicPr>
          <p:cNvPr id="94211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962151"/>
            <a:ext cx="5791200" cy="3548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48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7886700" cy="701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 VECTOR ROUTING</a:t>
            </a:r>
          </a:p>
        </p:txBody>
      </p:sp>
      <p:sp>
        <p:nvSpPr>
          <p:cNvPr id="148483" name="Content Placeholder 2"/>
          <p:cNvSpPr>
            <a:spLocks noGrp="1"/>
          </p:cNvSpPr>
          <p:nvPr>
            <p:ph idx="1"/>
          </p:nvPr>
        </p:nvSpPr>
        <p:spPr bwMode="auto">
          <a:xfrm>
            <a:off x="463639" y="854076"/>
            <a:ext cx="10204361" cy="6003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vector and link state routing are both interior routing protocols. They can be used inside an autonomous system. 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of these routing protocols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become intractable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domain of operation becomes large. 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vector routing is subject to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instability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there is more than a few hops in the domain of operation. 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state routing needs a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huge amount of resources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calculate routing tables. It also creates heavy traffic because of flooding. </a:t>
            </a:r>
          </a:p>
          <a:p>
            <a:pPr marL="287020" marR="268605" indent="-274955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76"/>
              <a:buFont typeface="Wingdings 2"/>
              <a:buChar char=""/>
              <a:tabLst>
                <a:tab pos="287655" algn="l"/>
              </a:tabLs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for a third routing protocol which we call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vector routing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rebuchet MS"/>
                <a:cs typeface="Trebuchet MS"/>
              </a:rPr>
              <a:t> </a:t>
            </a:r>
            <a:endParaRPr lang="en-US" dirty="0" smtClean="0">
              <a:latin typeface="Trebuchet MS"/>
              <a:cs typeface="Trebuchet MS"/>
            </a:endParaRPr>
          </a:p>
          <a:p>
            <a:pPr marL="287020" marR="268605" indent="-274955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76"/>
              <a:buFont typeface="Wingdings 2"/>
              <a:buChar char=""/>
              <a:tabLst>
                <a:tab pos="287655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best route is determined by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source 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using the policy it imposes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route.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7020" marR="407034" indent="-274955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76"/>
              <a:buFont typeface="Wingdings 2"/>
              <a:buChar char=""/>
              <a:tabLst>
                <a:tab pos="28765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other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words,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source can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control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path.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7020" marR="5080" indent="-274955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76"/>
              <a:buFont typeface="Wingdings 2"/>
              <a:buChar char=""/>
              <a:tabLst>
                <a:tab pos="287655" algn="l"/>
              </a:tabLst>
            </a:pP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path-vector routing is not actually used in an  internet, and is mostly designed to route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packet between</a:t>
            </a:r>
            <a:r>
              <a:rPr lang="en-US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ISPs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39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Content Placeholder 4"/>
          <p:cNvSpPr>
            <a:spLocks noGrp="1"/>
          </p:cNvSpPr>
          <p:nvPr>
            <p:ph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principle of path vector routing is similar to that of distance vector routing.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path vector, we assume that there is one node in each AS that acts on behalf of the entire AS. This is called as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speaker node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speaker node in an AS creates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routing table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advertises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to speaker nodes in the neighboring ASs.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speaker node advertises the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path,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the metric of the nodes, in its AS or other ASs.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is the same as for DV routing except that only speaker nodes in each AS can communicate with each other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5851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89397" y="365126"/>
            <a:ext cx="11449318" cy="649287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</a:p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speaker node can know only the reachability of nodes inside its AS.</a:t>
            </a:r>
          </a:p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A1 is the speaker node for AS1, B1 for AS2, C1 for AS3 and D1 for AS4.</a:t>
            </a:r>
          </a:p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A1 creates an initial table that shows A1 to A5 are located in AS1 and can be reached through it.</a:t>
            </a:r>
          </a:p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B1 advertises that B1 to B4 are located in AS2 and can be reached through B1. And so on.</a:t>
            </a:r>
          </a:p>
          <a:p>
            <a:pPr marL="0" indent="0">
              <a:buNone/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</a:p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speaker in an AS shares its table with immediate neighbors.</a:t>
            </a:r>
          </a:p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A1 shares its table with B1 and C1.</a:t>
            </a:r>
          </a:p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C1 shares its table with B1 and D1.</a:t>
            </a:r>
          </a:p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B1 shares its table with A1 and C1.</a:t>
            </a:r>
          </a:p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D1 shares its table with C1.</a:t>
            </a:r>
          </a:p>
          <a:p>
            <a:pPr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12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Line 3"/>
          <p:cNvSpPr>
            <a:spLocks noChangeShapeType="1"/>
          </p:cNvSpPr>
          <p:nvPr/>
        </p:nvSpPr>
        <p:spPr bwMode="auto">
          <a:xfrm>
            <a:off x="1676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1555" name="Text Box 4"/>
          <p:cNvSpPr txBox="1">
            <a:spLocks noChangeArrowheads="1"/>
          </p:cNvSpPr>
          <p:nvPr/>
        </p:nvSpPr>
        <p:spPr bwMode="auto">
          <a:xfrm>
            <a:off x="1828800" y="381000"/>
            <a:ext cx="47196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i="1" baseline="0">
                <a:solidFill>
                  <a:srgbClr val="000000"/>
                </a:solidFill>
                <a:latin typeface="Times New Roman" panose="02020603050405020304" pitchFamily="18" charset="0"/>
              </a:rPr>
              <a:t>Initial routing tables in path vector routing</a:t>
            </a:r>
          </a:p>
        </p:txBody>
      </p:sp>
      <p:pic>
        <p:nvPicPr>
          <p:cNvPr id="1515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1204914"/>
            <a:ext cx="5905500" cy="466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97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Updating</a:t>
            </a:r>
          </a:p>
          <a:p>
            <a:pPr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speaker node receives a two column table from a neighbor, it updates its own table by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the nodes that are not in its routing table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adding its own AS and the AS that sent the table.</a:t>
            </a:r>
          </a:p>
          <a:p>
            <a:pPr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 while each speaker has a table and knows how to reach node in other Ass.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prevention</a:t>
            </a:r>
          </a:p>
          <a:p>
            <a:pPr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instability of DV routing and the creation of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loops can be avoided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PV routing.</a:t>
            </a:r>
          </a:p>
          <a:p>
            <a:pPr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router receives a message, it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checks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see if its AS is in the path list to the destination.</a:t>
            </a:r>
          </a:p>
          <a:p>
            <a:pPr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is, looping is involved and the message is ignored.</a:t>
            </a:r>
          </a:p>
          <a:p>
            <a:pPr eaLnBrk="1" hangingPunct="1"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6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Line 3"/>
          <p:cNvSpPr>
            <a:spLocks noChangeShapeType="1"/>
          </p:cNvSpPr>
          <p:nvPr/>
        </p:nvSpPr>
        <p:spPr bwMode="auto">
          <a:xfrm>
            <a:off x="1676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4627" name="Text Box 4"/>
          <p:cNvSpPr txBox="1">
            <a:spLocks noChangeArrowheads="1"/>
          </p:cNvSpPr>
          <p:nvPr/>
        </p:nvSpPr>
        <p:spPr bwMode="auto">
          <a:xfrm>
            <a:off x="1828801" y="381000"/>
            <a:ext cx="5095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i="1" baseline="0">
                <a:solidFill>
                  <a:srgbClr val="000000"/>
                </a:solidFill>
                <a:latin typeface="Times New Roman" panose="02020603050405020304" pitchFamily="18" charset="0"/>
              </a:rPr>
              <a:t>Stabilized tables for three autonomous systems</a:t>
            </a:r>
          </a:p>
        </p:txBody>
      </p:sp>
      <p:pic>
        <p:nvPicPr>
          <p:cNvPr id="15462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905000"/>
            <a:ext cx="8547100" cy="288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023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1223493" y="334850"/>
            <a:ext cx="9444507" cy="6523149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AutoNum type="arabicPeriod" startAt="2"/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Policy routing</a:t>
            </a:r>
          </a:p>
          <a:p>
            <a:pPr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router receives a message, it can check the path.</a:t>
            </a:r>
          </a:p>
          <a:p>
            <a:pPr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one of the AS listed in the path is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against its policy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can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ignore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path and that destination.</a:t>
            </a:r>
          </a:p>
          <a:p>
            <a:pPr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update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routing table with this path, and it does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send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message to its neighbors.</a:t>
            </a:r>
          </a:p>
          <a:p>
            <a:pPr marL="0" indent="0"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Optimum path</a:t>
            </a:r>
          </a:p>
          <a:p>
            <a:pPr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cannot include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route because each AS that is included in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path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use a different criterion for the metric.</a:t>
            </a:r>
          </a:p>
          <a:p>
            <a:pPr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system may use, RIP which defines 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hop count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metric. Another may use OSPF with minimum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defined as the metric.</a:t>
            </a:r>
          </a:p>
          <a:p>
            <a:pPr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optimum path is the path that fits the organization.(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AS4 to AS1)</a:t>
            </a:r>
          </a:p>
          <a:p>
            <a:pPr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criteria, such as security, safety and reliability can also be applied.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769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70455" y="365125"/>
            <a:ext cx="11449319" cy="6293252"/>
          </a:xfrm>
        </p:spPr>
        <p:txBody>
          <a:bodyPr>
            <a:normAutofit/>
          </a:bodyPr>
          <a:lstStyle/>
          <a:p>
            <a:r>
              <a:rPr lang="en-US" dirty="0" smtClean="0"/>
              <a:t>SPANNING TREE</a:t>
            </a:r>
          </a:p>
          <a:p>
            <a:pPr marL="286385" marR="768985" indent="-274320">
              <a:lnSpc>
                <a:spcPct val="100000"/>
              </a:lnSpc>
              <a:spcBef>
                <a:spcPts val="105"/>
              </a:spcBef>
              <a:buClr>
                <a:srgbClr val="B03E9A"/>
              </a:buClr>
              <a:buSzPct val="73076"/>
              <a:buFont typeface="Wingdings 2"/>
              <a:buChar char=""/>
              <a:tabLst>
                <a:tab pos="28702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tree determined by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source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when it  imposes its own</a:t>
            </a:r>
            <a:r>
              <a:rPr lang="en-US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0" dirty="0">
                <a:latin typeface="Times New Roman" pitchFamily="18" charset="0"/>
                <a:cs typeface="Times New Roman" pitchFamily="18" charset="0"/>
              </a:rPr>
              <a:t>policy.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6385" marR="5080" indent="-274320">
              <a:lnSpc>
                <a:spcPct val="100000"/>
              </a:lnSpc>
              <a:spcBef>
                <a:spcPts val="595"/>
              </a:spcBef>
              <a:buClr>
                <a:srgbClr val="B03E9A"/>
              </a:buClr>
              <a:buSzPct val="73076"/>
              <a:buFont typeface="Wingdings 2"/>
              <a:buChar char=""/>
              <a:tabLst>
                <a:tab pos="287020" algn="l"/>
              </a:tabLst>
            </a:pP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If there is more than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one route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destination, 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source can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choose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route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meets its  policy best.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6385" marR="83820" indent="-274320">
              <a:lnSpc>
                <a:spcPct val="100000"/>
              </a:lnSpc>
              <a:spcBef>
                <a:spcPts val="605"/>
              </a:spcBef>
              <a:buClr>
                <a:srgbClr val="B03E9A"/>
              </a:buClr>
              <a:buSzPct val="73076"/>
              <a:buFont typeface="Wingdings 2"/>
              <a:buChar char=""/>
              <a:tabLst>
                <a:tab pos="28702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source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may apply several policies at the</a:t>
            </a:r>
            <a:r>
              <a:rPr lang="en-US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same 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time.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6385" marR="229870" indent="-27432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76"/>
              <a:buFont typeface="Wingdings 2"/>
              <a:buChar char=""/>
              <a:tabLst>
                <a:tab pos="28702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common policies uses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minimum 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number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nodes to be</a:t>
            </a:r>
            <a:r>
              <a:rPr lang="en-US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visited.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6385" marR="494665" indent="-274320">
              <a:lnSpc>
                <a:spcPct val="100499"/>
              </a:lnSpc>
              <a:spcBef>
                <a:spcPts val="585"/>
              </a:spcBef>
              <a:buClr>
                <a:srgbClr val="B03E9A"/>
              </a:buClr>
              <a:buSzPct val="73076"/>
              <a:buFont typeface="Wingdings 2"/>
              <a:buChar char=""/>
              <a:tabLst>
                <a:tab pos="287020" algn="l"/>
              </a:tabLst>
            </a:pP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common policy 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avoid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some nodes as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the  middle node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a</a:t>
            </a:r>
            <a:r>
              <a:rPr lang="en-US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route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B03E9A"/>
              </a:buClr>
              <a:buSzPct val="72500"/>
              <a:buFont typeface="Wingdings 2"/>
              <a:buChar char=""/>
              <a:tabLst>
                <a:tab pos="28702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policy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imposed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by all sources is to use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minimum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number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nodes 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reach a</a:t>
            </a:r>
            <a:r>
              <a:rPr lang="en-US" spc="-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destination.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6385" marR="741045" indent="-27432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2500"/>
              <a:buFont typeface="Wingdings 2"/>
              <a:buChar char=""/>
              <a:tabLst>
                <a:tab pos="28702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spanning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tree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selected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dirty="0">
                <a:solidFill>
                  <a:srgbClr val="A24A73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dirty="0">
                <a:solidFill>
                  <a:srgbClr val="A24A73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such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that the  communication does not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pass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through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middle</a:t>
            </a:r>
            <a:r>
              <a:rPr lang="en-US" spc="-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node.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6385" marR="494665" indent="-274320">
              <a:lnSpc>
                <a:spcPct val="100499"/>
              </a:lnSpc>
              <a:spcBef>
                <a:spcPts val="585"/>
              </a:spcBef>
              <a:buClr>
                <a:srgbClr val="B03E9A"/>
              </a:buClr>
              <a:buSzPct val="73076"/>
              <a:buFont typeface="Wingdings 2"/>
              <a:buChar char=""/>
              <a:tabLst>
                <a:tab pos="287020" algn="l"/>
              </a:tabLst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8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 bwMode="auto">
          <a:xfrm>
            <a:off x="2152650" y="274639"/>
            <a:ext cx="7886700" cy="701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LINK STATE ROUTING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11" y="990599"/>
            <a:ext cx="11771290" cy="5654899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Link state routing has a different philosophy from that of distance vector routing</a:t>
            </a:r>
            <a:r>
              <a:rPr lang="en-US" altLang="zh-TW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pPr>
              <a:defRPr/>
            </a:pPr>
            <a:r>
              <a:rPr lang="en-US" altLang="zh-TW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 link state routing, if each node in the domain has the entire topology of the </a:t>
            </a:r>
            <a:r>
              <a:rPr lang="en-US" altLang="zh-TW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domain—the 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list of nodes and links, how they are connected including the </a:t>
            </a:r>
            <a:endParaRPr lang="en-US" altLang="zh-TW" dirty="0" smtClean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TW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Type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</a:t>
            </a:r>
            <a:r>
              <a:rPr lang="en-US" altLang="zh-TW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ost 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(metric</a:t>
            </a:r>
            <a:r>
              <a:rPr lang="en-US" altLang="zh-TW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TW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condition of the links (up or down)—the node can use the </a:t>
            </a:r>
            <a:r>
              <a:rPr lang="en-US" altLang="zh-TW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Dijkstra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algorithm to build a routing table</a:t>
            </a:r>
            <a:r>
              <a:rPr lang="en-US" altLang="zh-TW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This method uses the term link-state to define the characteristic of a link (an edge) that represents a network in the internet.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Links with lower costs are preferred to links with higher costs.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If the cost of a link is infinity, it means that the link does not exist or has been broken. </a:t>
            </a:r>
          </a:p>
          <a:p>
            <a:pPr marL="0" indent="0">
              <a:buNone/>
              <a:defRPr/>
            </a:pPr>
            <a:endParaRPr lang="en-US" altLang="zh-TW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1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12" y="296214"/>
            <a:ext cx="11346287" cy="628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880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34851" y="365124"/>
            <a:ext cx="11307650" cy="6306131"/>
          </a:xfrm>
        </p:spPr>
        <p:txBody>
          <a:bodyPr/>
          <a:lstStyle/>
          <a:p>
            <a:pPr marL="12065" marR="204470" indent="0">
              <a:lnSpc>
                <a:spcPct val="100000"/>
              </a:lnSpc>
              <a:spcBef>
                <a:spcPts val="105"/>
              </a:spcBef>
              <a:buClr>
                <a:srgbClr val="B03E9A"/>
              </a:buClr>
              <a:buSzPct val="72500"/>
              <a:buNone/>
              <a:tabLst>
                <a:tab pos="287655" algn="l"/>
              </a:tabLst>
            </a:pPr>
            <a:r>
              <a:rPr lang="en-US" dirty="0" smtClean="0">
                <a:solidFill>
                  <a:srgbClr val="FF0000"/>
                </a:solidFill>
                <a:latin typeface="Trebuchet MS"/>
                <a:cs typeface="Trebuchet MS"/>
              </a:rPr>
              <a:t>CREATION OF SPANNING TREE</a:t>
            </a:r>
          </a:p>
          <a:p>
            <a:pPr marL="287020" marR="204470" indent="-274955">
              <a:lnSpc>
                <a:spcPct val="100000"/>
              </a:lnSpc>
              <a:spcBef>
                <a:spcPts val="105"/>
              </a:spcBef>
              <a:buClr>
                <a:srgbClr val="B03E9A"/>
              </a:buClr>
              <a:buSzPct val="72500"/>
              <a:buFont typeface="Wingdings 2"/>
              <a:buChar char=""/>
              <a:tabLst>
                <a:tab pos="287655" algn="l"/>
              </a:tabLst>
            </a:pPr>
            <a:endParaRPr lang="en-US" dirty="0">
              <a:latin typeface="Trebuchet MS"/>
              <a:cs typeface="Trebuchet MS"/>
            </a:endParaRPr>
          </a:p>
          <a:p>
            <a:pPr marL="287020" marR="204470" indent="-274955">
              <a:lnSpc>
                <a:spcPct val="100000"/>
              </a:lnSpc>
              <a:spcBef>
                <a:spcPts val="105"/>
              </a:spcBef>
              <a:buClr>
                <a:srgbClr val="B03E9A"/>
              </a:buClr>
              <a:buSzPct val="72500"/>
              <a:buFont typeface="Wingdings 2"/>
              <a:buChar char=""/>
              <a:tabLst>
                <a:tab pos="287655" algn="l"/>
              </a:tabLst>
            </a:pPr>
            <a:r>
              <a:rPr lang="en-US" dirty="0" smtClean="0">
                <a:latin typeface="Trebuchet MS"/>
                <a:cs typeface="Trebuchet MS"/>
              </a:rPr>
              <a:t>The </a:t>
            </a:r>
            <a:r>
              <a:rPr lang="en-US" spc="-5" dirty="0">
                <a:latin typeface="Trebuchet MS"/>
                <a:cs typeface="Trebuchet MS"/>
              </a:rPr>
              <a:t>policy is defined by </a:t>
            </a:r>
            <a:r>
              <a:rPr lang="en-US" dirty="0">
                <a:latin typeface="Trebuchet MS"/>
                <a:cs typeface="Trebuchet MS"/>
              </a:rPr>
              <a:t>selecting </a:t>
            </a:r>
            <a:r>
              <a:rPr lang="en-US" spc="-5" dirty="0">
                <a:latin typeface="Trebuchet MS"/>
                <a:cs typeface="Trebuchet MS"/>
              </a:rPr>
              <a:t>the best </a:t>
            </a:r>
            <a:r>
              <a:rPr lang="en-US" dirty="0">
                <a:latin typeface="Trebuchet MS"/>
                <a:cs typeface="Trebuchet MS"/>
              </a:rPr>
              <a:t>of </a:t>
            </a:r>
            <a:r>
              <a:rPr lang="en-US" spc="-5" dirty="0">
                <a:latin typeface="Trebuchet MS"/>
                <a:cs typeface="Trebuchet MS"/>
              </a:rPr>
              <a:t>multiple  paths.</a:t>
            </a:r>
            <a:endParaRPr lang="en-US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B03E9A"/>
              </a:buClr>
              <a:buFont typeface="Wingdings 2"/>
              <a:buChar char=""/>
            </a:pPr>
            <a:endParaRPr lang="en-US" sz="4000" dirty="0">
              <a:latin typeface="Trebuchet MS"/>
              <a:cs typeface="Trebuchet MS"/>
            </a:endParaRPr>
          </a:p>
          <a:p>
            <a:pPr marL="287020" marR="5080" indent="-274955">
              <a:lnSpc>
                <a:spcPct val="100000"/>
              </a:lnSpc>
              <a:buClr>
                <a:srgbClr val="B03E9A"/>
              </a:buClr>
              <a:buSzPct val="72500"/>
              <a:buFont typeface="Wingdings 2"/>
              <a:buChar char=""/>
              <a:tabLst>
                <a:tab pos="287655" algn="l"/>
              </a:tabLst>
            </a:pPr>
            <a:r>
              <a:rPr lang="en-US" spc="-10" dirty="0">
                <a:latin typeface="Trebuchet MS"/>
                <a:cs typeface="Trebuchet MS"/>
              </a:rPr>
              <a:t>Path-vector </a:t>
            </a:r>
            <a:r>
              <a:rPr lang="en-US" dirty="0">
                <a:latin typeface="Trebuchet MS"/>
                <a:cs typeface="Trebuchet MS"/>
              </a:rPr>
              <a:t>routing </a:t>
            </a:r>
            <a:r>
              <a:rPr lang="en-US" spc="-5" dirty="0">
                <a:latin typeface="Trebuchet MS"/>
                <a:cs typeface="Trebuchet MS"/>
              </a:rPr>
              <a:t>also </a:t>
            </a:r>
            <a:r>
              <a:rPr lang="en-US" dirty="0">
                <a:latin typeface="Trebuchet MS"/>
                <a:cs typeface="Trebuchet MS"/>
              </a:rPr>
              <a:t>imposes one more </a:t>
            </a:r>
            <a:r>
              <a:rPr lang="en-US" spc="-5" dirty="0">
                <a:latin typeface="Trebuchet MS"/>
                <a:cs typeface="Trebuchet MS"/>
              </a:rPr>
              <a:t>condition</a:t>
            </a:r>
            <a:r>
              <a:rPr lang="en-US" spc="-190" dirty="0">
                <a:latin typeface="Trebuchet MS"/>
                <a:cs typeface="Trebuchet MS"/>
              </a:rPr>
              <a:t> </a:t>
            </a:r>
            <a:r>
              <a:rPr lang="en-US" dirty="0">
                <a:latin typeface="Trebuchet MS"/>
                <a:cs typeface="Trebuchet MS"/>
              </a:rPr>
              <a:t>on  </a:t>
            </a:r>
            <a:r>
              <a:rPr lang="en-US" spc="-5" dirty="0">
                <a:latin typeface="Trebuchet MS"/>
                <a:cs typeface="Trebuchet MS"/>
              </a:rPr>
              <a:t>this equation: If </a:t>
            </a:r>
            <a:r>
              <a:rPr lang="en-US" spc="-30" dirty="0">
                <a:latin typeface="Trebuchet MS"/>
                <a:cs typeface="Trebuchet MS"/>
              </a:rPr>
              <a:t>Path </a:t>
            </a:r>
            <a:r>
              <a:rPr lang="en-US" spc="-90" dirty="0">
                <a:latin typeface="Trebuchet MS"/>
                <a:cs typeface="Trebuchet MS"/>
              </a:rPr>
              <a:t>(v, </a:t>
            </a:r>
            <a:r>
              <a:rPr lang="en-US" spc="-5" dirty="0">
                <a:latin typeface="Trebuchet MS"/>
                <a:cs typeface="Trebuchet MS"/>
              </a:rPr>
              <a:t>y) </a:t>
            </a:r>
            <a:r>
              <a:rPr lang="en-US" dirty="0">
                <a:latin typeface="Trebuchet MS"/>
                <a:cs typeface="Trebuchet MS"/>
              </a:rPr>
              <a:t>includes x, </a:t>
            </a:r>
            <a:r>
              <a:rPr lang="en-US" spc="-5" dirty="0">
                <a:latin typeface="Trebuchet MS"/>
                <a:cs typeface="Trebuchet MS"/>
              </a:rPr>
              <a:t>that path is  </a:t>
            </a:r>
            <a:r>
              <a:rPr lang="en-US" dirty="0">
                <a:latin typeface="Trebuchet MS"/>
                <a:cs typeface="Trebuchet MS"/>
              </a:rPr>
              <a:t>discarded </a:t>
            </a:r>
            <a:r>
              <a:rPr lang="en-US" spc="-5" dirty="0">
                <a:latin typeface="Trebuchet MS"/>
                <a:cs typeface="Trebuchet MS"/>
              </a:rPr>
              <a:t>to avoid </a:t>
            </a:r>
            <a:r>
              <a:rPr lang="en-US" dirty="0">
                <a:latin typeface="Trebuchet MS"/>
                <a:cs typeface="Trebuchet MS"/>
              </a:rPr>
              <a:t>a loop </a:t>
            </a:r>
            <a:r>
              <a:rPr lang="en-US" spc="-5" dirty="0">
                <a:latin typeface="Trebuchet MS"/>
                <a:cs typeface="Trebuchet MS"/>
              </a:rPr>
              <a:t>in the</a:t>
            </a:r>
            <a:r>
              <a:rPr lang="en-US" spc="-120" dirty="0">
                <a:latin typeface="Trebuchet MS"/>
                <a:cs typeface="Trebuchet MS"/>
              </a:rPr>
              <a:t> </a:t>
            </a:r>
            <a:r>
              <a:rPr lang="en-US" spc="-5" dirty="0">
                <a:latin typeface="Trebuchet MS"/>
                <a:cs typeface="Trebuchet MS"/>
              </a:rPr>
              <a:t>path.</a:t>
            </a:r>
            <a:endParaRPr lang="en-US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B03E9A"/>
              </a:buClr>
              <a:buFont typeface="Wingdings 2"/>
              <a:buChar char=""/>
            </a:pPr>
            <a:endParaRPr lang="en-US" sz="4000" dirty="0">
              <a:latin typeface="Trebuchet MS"/>
              <a:cs typeface="Trebuchet MS"/>
            </a:endParaRPr>
          </a:p>
          <a:p>
            <a:pPr marL="363220" indent="-351155">
              <a:lnSpc>
                <a:spcPct val="100000"/>
              </a:lnSpc>
              <a:buClr>
                <a:srgbClr val="B03E9A"/>
              </a:buClr>
              <a:buSzPct val="72500"/>
              <a:buFont typeface="Wingdings 2"/>
              <a:buChar char=""/>
              <a:tabLst>
                <a:tab pos="363220" algn="l"/>
                <a:tab pos="363855" algn="l"/>
              </a:tabLst>
            </a:pPr>
            <a:r>
              <a:rPr lang="en-US" spc="-5" dirty="0">
                <a:latin typeface="Trebuchet MS"/>
                <a:cs typeface="Trebuchet MS"/>
              </a:rPr>
              <a:t>In </a:t>
            </a:r>
            <a:r>
              <a:rPr lang="en-US" dirty="0">
                <a:latin typeface="Trebuchet MS"/>
                <a:cs typeface="Trebuchet MS"/>
              </a:rPr>
              <a:t>other </a:t>
            </a:r>
            <a:r>
              <a:rPr lang="en-US" spc="-5" dirty="0">
                <a:latin typeface="Trebuchet MS"/>
                <a:cs typeface="Trebuchet MS"/>
              </a:rPr>
              <a:t>words, </a:t>
            </a:r>
            <a:r>
              <a:rPr lang="en-US" dirty="0">
                <a:latin typeface="Trebuchet MS"/>
                <a:cs typeface="Trebuchet MS"/>
              </a:rPr>
              <a:t>x </a:t>
            </a:r>
            <a:r>
              <a:rPr lang="en-US" spc="-5" dirty="0">
                <a:latin typeface="Trebuchet MS"/>
                <a:cs typeface="Trebuchet MS"/>
              </a:rPr>
              <a:t>does not want to </a:t>
            </a:r>
            <a:r>
              <a:rPr lang="en-US" dirty="0">
                <a:latin typeface="Trebuchet MS"/>
                <a:cs typeface="Trebuchet MS"/>
              </a:rPr>
              <a:t>visit </a:t>
            </a:r>
            <a:r>
              <a:rPr lang="en-US" spc="-5" dirty="0">
                <a:latin typeface="Trebuchet MS"/>
                <a:cs typeface="Trebuchet MS"/>
              </a:rPr>
              <a:t>itself when</a:t>
            </a:r>
            <a:r>
              <a:rPr lang="en-US" spc="-150" dirty="0">
                <a:latin typeface="Trebuchet MS"/>
                <a:cs typeface="Trebuchet MS"/>
              </a:rPr>
              <a:t> </a:t>
            </a:r>
            <a:r>
              <a:rPr lang="en-US" spc="-5" dirty="0">
                <a:latin typeface="Trebuchet MS"/>
                <a:cs typeface="Trebuchet MS"/>
              </a:rPr>
              <a:t>it</a:t>
            </a:r>
            <a:endParaRPr lang="en-US" dirty="0">
              <a:latin typeface="Trebuchet MS"/>
              <a:cs typeface="Trebuchet MS"/>
            </a:endParaRPr>
          </a:p>
          <a:p>
            <a:pPr marL="58420" indent="0">
              <a:lnSpc>
                <a:spcPct val="100000"/>
              </a:lnSpc>
              <a:buNone/>
            </a:pPr>
            <a:r>
              <a:rPr lang="en-US" dirty="0">
                <a:latin typeface="Trebuchet MS"/>
                <a:cs typeface="Trebuchet MS"/>
              </a:rPr>
              <a:t>selects a </a:t>
            </a:r>
            <a:r>
              <a:rPr lang="en-US" spc="-5" dirty="0">
                <a:latin typeface="Trebuchet MS"/>
                <a:cs typeface="Trebuchet MS"/>
              </a:rPr>
              <a:t>path </a:t>
            </a:r>
            <a:r>
              <a:rPr lang="en-US" dirty="0">
                <a:latin typeface="Trebuchet MS"/>
                <a:cs typeface="Trebuchet MS"/>
              </a:rPr>
              <a:t>to</a:t>
            </a:r>
            <a:r>
              <a:rPr lang="en-US" spc="-85" dirty="0">
                <a:latin typeface="Trebuchet MS"/>
                <a:cs typeface="Trebuchet MS"/>
              </a:rPr>
              <a:t> </a:t>
            </a:r>
            <a:r>
              <a:rPr lang="en-US" spc="-125" dirty="0">
                <a:latin typeface="Trebuchet MS"/>
                <a:cs typeface="Trebuchet MS"/>
              </a:rPr>
              <a:t>y</a:t>
            </a:r>
            <a:r>
              <a:rPr lang="en-US" spc="-125" dirty="0" smtClean="0">
                <a:latin typeface="Trebuchet MS"/>
                <a:cs typeface="Trebuchet MS"/>
              </a:rPr>
              <a:t>.</a:t>
            </a:r>
          </a:p>
          <a:p>
            <a:pPr marL="287020">
              <a:lnSpc>
                <a:spcPct val="100000"/>
              </a:lnSpc>
            </a:pPr>
            <a:r>
              <a:rPr lang="en-US" spc="-125" dirty="0" smtClean="0">
                <a:latin typeface="Trebuchet MS"/>
                <a:cs typeface="Trebuchet MS"/>
              </a:rPr>
              <a:t>Path(</a:t>
            </a:r>
            <a:r>
              <a:rPr lang="en-US" spc="-125" dirty="0" err="1" smtClean="0">
                <a:latin typeface="Trebuchet MS"/>
                <a:cs typeface="Trebuchet MS"/>
              </a:rPr>
              <a:t>x,y</a:t>
            </a:r>
            <a:r>
              <a:rPr lang="en-US" spc="-125" dirty="0" smtClean="0">
                <a:latin typeface="Trebuchet MS"/>
                <a:cs typeface="Trebuchet MS"/>
              </a:rPr>
              <a:t>)=best{Path(</a:t>
            </a:r>
            <a:r>
              <a:rPr lang="en-US" spc="-125" dirty="0" err="1" smtClean="0">
                <a:latin typeface="Trebuchet MS"/>
                <a:cs typeface="Trebuchet MS"/>
              </a:rPr>
              <a:t>x,y</a:t>
            </a:r>
            <a:r>
              <a:rPr lang="en-US" spc="-125" dirty="0" smtClean="0">
                <a:latin typeface="Trebuchet MS"/>
                <a:cs typeface="Trebuchet MS"/>
              </a:rPr>
              <a:t>),[(</a:t>
            </a:r>
            <a:r>
              <a:rPr lang="en-US" spc="-125" dirty="0" err="1" smtClean="0">
                <a:latin typeface="Trebuchet MS"/>
                <a:cs typeface="Trebuchet MS"/>
              </a:rPr>
              <a:t>x+Path</a:t>
            </a:r>
            <a:r>
              <a:rPr lang="en-US" spc="-125" dirty="0" smtClean="0">
                <a:latin typeface="Trebuchet MS"/>
                <a:cs typeface="Trebuchet MS"/>
              </a:rPr>
              <a:t>(</a:t>
            </a:r>
            <a:r>
              <a:rPr lang="en-US" spc="-125" dirty="0" err="1" smtClean="0">
                <a:latin typeface="Trebuchet MS"/>
                <a:cs typeface="Trebuchet MS"/>
              </a:rPr>
              <a:t>v,y</a:t>
            </a:r>
            <a:r>
              <a:rPr lang="en-US" spc="-125" dirty="0" smtClean="0">
                <a:latin typeface="Trebuchet MS"/>
                <a:cs typeface="Trebuchet MS"/>
              </a:rPr>
              <a:t>)]} for all v’s in the internet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08911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286385" marR="135890" indent="-274320" algn="just">
              <a:lnSpc>
                <a:spcPct val="100000"/>
              </a:lnSpc>
              <a:spcBef>
                <a:spcPts val="100"/>
              </a:spcBef>
              <a:buClr>
                <a:srgbClr val="B03E9A"/>
              </a:buClr>
              <a:buSzPct val="72916"/>
              <a:buFont typeface="Wingdings 2"/>
              <a:buChar char=""/>
              <a:tabLst>
                <a:tab pos="287020" algn="l"/>
              </a:tabLst>
            </a:pPr>
            <a:r>
              <a:rPr lang="en-US" spc="-5" dirty="0">
                <a:latin typeface="Trebuchet MS"/>
                <a:cs typeface="Trebuchet MS"/>
              </a:rPr>
              <a:t>When </a:t>
            </a:r>
            <a:r>
              <a:rPr lang="en-US" dirty="0">
                <a:latin typeface="Trebuchet MS"/>
                <a:cs typeface="Trebuchet MS"/>
              </a:rPr>
              <a:t>a </a:t>
            </a:r>
            <a:r>
              <a:rPr lang="en-US" spc="-5" dirty="0">
                <a:latin typeface="Trebuchet MS"/>
                <a:cs typeface="Trebuchet MS"/>
              </a:rPr>
              <a:t>node is booted, it </a:t>
            </a:r>
            <a:r>
              <a:rPr lang="en-US" dirty="0">
                <a:latin typeface="Trebuchet MS"/>
                <a:cs typeface="Trebuchet MS"/>
              </a:rPr>
              <a:t>creates a </a:t>
            </a:r>
            <a:r>
              <a:rPr lang="en-US" spc="-5" dirty="0">
                <a:latin typeface="Trebuchet MS"/>
                <a:cs typeface="Trebuchet MS"/>
              </a:rPr>
              <a:t>path vector  based </a:t>
            </a:r>
            <a:r>
              <a:rPr lang="en-US" dirty="0">
                <a:latin typeface="Trebuchet MS"/>
                <a:cs typeface="Trebuchet MS"/>
              </a:rPr>
              <a:t>on </a:t>
            </a:r>
            <a:r>
              <a:rPr lang="en-US" spc="-5" dirty="0">
                <a:latin typeface="Trebuchet MS"/>
                <a:cs typeface="Trebuchet MS"/>
              </a:rPr>
              <a:t>the </a:t>
            </a:r>
            <a:r>
              <a:rPr lang="en-US" spc="-10" dirty="0">
                <a:latin typeface="Trebuchet MS"/>
                <a:cs typeface="Trebuchet MS"/>
              </a:rPr>
              <a:t>information </a:t>
            </a:r>
            <a:r>
              <a:rPr lang="en-US" spc="-5" dirty="0">
                <a:latin typeface="Trebuchet MS"/>
                <a:cs typeface="Trebuchet MS"/>
              </a:rPr>
              <a:t>it can obtain </a:t>
            </a:r>
            <a:r>
              <a:rPr lang="en-US" spc="-10" dirty="0">
                <a:latin typeface="Trebuchet MS"/>
                <a:cs typeface="Trebuchet MS"/>
              </a:rPr>
              <a:t>about </a:t>
            </a:r>
            <a:r>
              <a:rPr lang="en-US" spc="-5" dirty="0">
                <a:latin typeface="Trebuchet MS"/>
                <a:cs typeface="Trebuchet MS"/>
              </a:rPr>
              <a:t>its  immediate</a:t>
            </a:r>
            <a:r>
              <a:rPr lang="en-US" spc="5" dirty="0">
                <a:latin typeface="Trebuchet MS"/>
                <a:cs typeface="Trebuchet MS"/>
              </a:rPr>
              <a:t> </a:t>
            </a:r>
            <a:r>
              <a:rPr lang="en-US" spc="-45" dirty="0">
                <a:latin typeface="Trebuchet MS"/>
                <a:cs typeface="Trebuchet MS"/>
              </a:rPr>
              <a:t>neighbor.</a:t>
            </a:r>
            <a:endParaRPr lang="en-US" dirty="0">
              <a:latin typeface="Trebuchet MS"/>
              <a:cs typeface="Trebuchet MS"/>
            </a:endParaRPr>
          </a:p>
          <a:p>
            <a:pPr marL="287020" indent="-274320" algn="just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2916"/>
              <a:buFont typeface="Wingdings 2"/>
              <a:buChar char=""/>
              <a:tabLst>
                <a:tab pos="287020" algn="l"/>
              </a:tabLst>
            </a:pPr>
            <a:r>
              <a:rPr lang="en-US" dirty="0">
                <a:latin typeface="Trebuchet MS"/>
                <a:cs typeface="Trebuchet MS"/>
              </a:rPr>
              <a:t>A </a:t>
            </a:r>
            <a:r>
              <a:rPr lang="en-US" spc="-5" dirty="0">
                <a:latin typeface="Trebuchet MS"/>
                <a:cs typeface="Trebuchet MS"/>
              </a:rPr>
              <a:t>node sends greeting messages to its</a:t>
            </a:r>
            <a:r>
              <a:rPr lang="en-US" spc="-110" dirty="0">
                <a:latin typeface="Trebuchet MS"/>
                <a:cs typeface="Trebuchet MS"/>
              </a:rPr>
              <a:t> </a:t>
            </a:r>
            <a:r>
              <a:rPr lang="en-US" spc="-5" dirty="0">
                <a:latin typeface="Trebuchet MS"/>
                <a:cs typeface="Trebuchet MS"/>
              </a:rPr>
              <a:t>immediate</a:t>
            </a:r>
            <a:endParaRPr lang="en-US" dirty="0">
              <a:latin typeface="Trebuchet MS"/>
              <a:cs typeface="Trebuchet MS"/>
            </a:endParaRPr>
          </a:p>
          <a:p>
            <a:pPr marL="57785" indent="0" algn="just">
              <a:lnSpc>
                <a:spcPct val="100000"/>
              </a:lnSpc>
              <a:buNone/>
            </a:pPr>
            <a:r>
              <a:rPr lang="en-US" spc="-10" dirty="0" smtClean="0">
                <a:latin typeface="Trebuchet MS"/>
                <a:cs typeface="Trebuchet MS"/>
              </a:rPr>
              <a:t> neighbors </a:t>
            </a:r>
            <a:r>
              <a:rPr lang="en-US" spc="-5" dirty="0">
                <a:latin typeface="Trebuchet MS"/>
                <a:cs typeface="Trebuchet MS"/>
              </a:rPr>
              <a:t>to collect these pieces </a:t>
            </a:r>
            <a:r>
              <a:rPr lang="en-US" dirty="0">
                <a:latin typeface="Trebuchet MS"/>
                <a:cs typeface="Trebuchet MS"/>
              </a:rPr>
              <a:t>of</a:t>
            </a:r>
            <a:r>
              <a:rPr lang="en-US" spc="95" dirty="0">
                <a:latin typeface="Trebuchet MS"/>
                <a:cs typeface="Trebuchet MS"/>
              </a:rPr>
              <a:t> </a:t>
            </a:r>
            <a:r>
              <a:rPr lang="en-US" spc="-10" dirty="0">
                <a:latin typeface="Trebuchet MS"/>
                <a:cs typeface="Trebuchet MS"/>
              </a:rPr>
              <a:t>information.</a:t>
            </a:r>
            <a:endParaRPr lang="en-US" dirty="0">
              <a:latin typeface="Trebuchet MS"/>
              <a:cs typeface="Trebuchet MS"/>
            </a:endParaRPr>
          </a:p>
          <a:p>
            <a:endParaRPr lang="en-US" dirty="0"/>
          </a:p>
        </p:txBody>
      </p:sp>
      <p:sp>
        <p:nvSpPr>
          <p:cNvPr id="3" name="object 12"/>
          <p:cNvSpPr/>
          <p:nvPr/>
        </p:nvSpPr>
        <p:spPr>
          <a:xfrm>
            <a:off x="579549" y="2601530"/>
            <a:ext cx="11050074" cy="4069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2318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61" y="1398983"/>
            <a:ext cx="9131121" cy="5202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82592" y="875763"/>
            <a:ext cx="4690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UPDATING PATH-VECTORS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29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 bwMode="auto">
          <a:xfrm>
            <a:off x="2152650" y="365126"/>
            <a:ext cx="7886700" cy="625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200" i="1">
                <a:latin typeface="Times New Roman" panose="02020603050405020304" pitchFamily="18" charset="0"/>
              </a:rPr>
              <a:t>Concept of Link state routing</a:t>
            </a:r>
            <a:endParaRPr lang="en-US" altLang="en-US" sz="3200"/>
          </a:p>
        </p:txBody>
      </p:sp>
      <p:pic>
        <p:nvPicPr>
          <p:cNvPr id="90115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60" y="990601"/>
            <a:ext cx="9530366" cy="555186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393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 bwMode="auto">
          <a:xfrm>
            <a:off x="2152650" y="365126"/>
            <a:ext cx="7886700" cy="625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600" i="1">
                <a:latin typeface="Times New Roman" panose="02020603050405020304" pitchFamily="18" charset="0"/>
              </a:rPr>
              <a:t>Link state knowledge</a:t>
            </a:r>
            <a:endParaRPr lang="en-US" altLang="en-US" sz="3600"/>
          </a:p>
        </p:txBody>
      </p:sp>
      <p:pic>
        <p:nvPicPr>
          <p:cNvPr id="91139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83" y="1094705"/>
            <a:ext cx="10483402" cy="53833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01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14" y="365125"/>
            <a:ext cx="11057586" cy="909883"/>
          </a:xfrm>
        </p:spPr>
        <p:txBody>
          <a:bodyPr/>
          <a:lstStyle/>
          <a:p>
            <a:r>
              <a:rPr lang="en-IN" dirty="0" smtClean="0"/>
              <a:t>LINK-STATE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04" y="1300766"/>
            <a:ext cx="11173496" cy="5331854"/>
          </a:xfrm>
        </p:spPr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create a least-cost tree with this method, each node needs to have a complete map of the network, which means it needs to know the state of each </a:t>
            </a:r>
            <a:r>
              <a:rPr lang="en-US" dirty="0" smtClean="0"/>
              <a:t>link.</a:t>
            </a:r>
          </a:p>
          <a:p>
            <a:r>
              <a:rPr lang="en-US" dirty="0" smtClean="0"/>
              <a:t>There </a:t>
            </a:r>
            <a:r>
              <a:rPr lang="en-US" dirty="0"/>
              <a:t>is only one LSDB for the whole internet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sp>
        <p:nvSpPr>
          <p:cNvPr id="4" name="object 17"/>
          <p:cNvSpPr/>
          <p:nvPr/>
        </p:nvSpPr>
        <p:spPr>
          <a:xfrm>
            <a:off x="1219200" y="3193961"/>
            <a:ext cx="8736169" cy="3282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5701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7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89" y="811368"/>
            <a:ext cx="11225011" cy="5885645"/>
          </a:xfrm>
        </p:spPr>
        <p:txBody>
          <a:bodyPr>
            <a:normAutofit/>
          </a:bodyPr>
          <a:lstStyle/>
          <a:p>
            <a:r>
              <a:rPr lang="en-US" spc="-5" dirty="0"/>
              <a:t>how each node can create this LSDB that </a:t>
            </a:r>
            <a:r>
              <a:rPr lang="en-US" spc="-10" dirty="0"/>
              <a:t>contains  information about </a:t>
            </a:r>
            <a:r>
              <a:rPr lang="en-US" spc="-5" dirty="0"/>
              <a:t>the whole</a:t>
            </a:r>
            <a:r>
              <a:rPr lang="en-US" spc="45" dirty="0"/>
              <a:t> </a:t>
            </a:r>
            <a:r>
              <a:rPr lang="en-US" spc="-5" dirty="0"/>
              <a:t>internet</a:t>
            </a:r>
            <a:r>
              <a:rPr lang="en-US" spc="-5" dirty="0" smtClean="0"/>
              <a:t>?</a:t>
            </a:r>
          </a:p>
          <a:p>
            <a:pPr marL="287020" indent="-274320">
              <a:lnSpc>
                <a:spcPct val="100000"/>
              </a:lnSpc>
              <a:spcBef>
                <a:spcPts val="695"/>
              </a:spcBef>
              <a:buClr>
                <a:srgbClr val="B03E9A"/>
              </a:buClr>
              <a:buSzPct val="72727"/>
              <a:buFont typeface="Wingdings 2"/>
              <a:buChar char=""/>
              <a:tabLst>
                <a:tab pos="287020" algn="l"/>
              </a:tabLst>
            </a:pPr>
            <a:r>
              <a:rPr lang="en-US" spc="-5" dirty="0"/>
              <a:t>This </a:t>
            </a:r>
            <a:r>
              <a:rPr lang="en-US" spc="-10" dirty="0"/>
              <a:t>can </a:t>
            </a:r>
            <a:r>
              <a:rPr lang="en-US" spc="-5" dirty="0"/>
              <a:t>be </a:t>
            </a:r>
            <a:r>
              <a:rPr lang="en-US" spc="-10" dirty="0"/>
              <a:t>done </a:t>
            </a:r>
            <a:r>
              <a:rPr lang="en-US" spc="-5" dirty="0"/>
              <a:t>by a </a:t>
            </a:r>
            <a:r>
              <a:rPr lang="en-US" spc="-10" dirty="0"/>
              <a:t>process called</a:t>
            </a:r>
            <a:r>
              <a:rPr lang="en-US" spc="30" dirty="0"/>
              <a:t> </a:t>
            </a:r>
            <a:r>
              <a:rPr lang="en-US" b="1" spc="-5" dirty="0">
                <a:latin typeface="Trebuchet MS"/>
                <a:cs typeface="Trebuchet MS"/>
              </a:rPr>
              <a:t>flooding.</a:t>
            </a: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2727"/>
              <a:buFont typeface="Wingdings 2"/>
              <a:buChar char=""/>
              <a:tabLst>
                <a:tab pos="287020" algn="l"/>
              </a:tabLst>
            </a:pPr>
            <a:r>
              <a:rPr lang="en-US" spc="-5" dirty="0"/>
              <a:t>Each </a:t>
            </a:r>
            <a:r>
              <a:rPr lang="en-US" spc="-10" dirty="0"/>
              <a:t>node </a:t>
            </a:r>
            <a:r>
              <a:rPr lang="en-US" spc="-5" dirty="0"/>
              <a:t>can send some greeting </a:t>
            </a:r>
            <a:r>
              <a:rPr lang="en-US" spc="-10" dirty="0"/>
              <a:t>messages </a:t>
            </a:r>
            <a:r>
              <a:rPr lang="en-US" spc="-5" dirty="0"/>
              <a:t>to all </a:t>
            </a:r>
            <a:r>
              <a:rPr lang="en-US" spc="-10" dirty="0"/>
              <a:t>its  immediate neighbors </a:t>
            </a:r>
            <a:r>
              <a:rPr lang="en-US" spc="-5" dirty="0"/>
              <a:t>to collect </a:t>
            </a:r>
            <a:r>
              <a:rPr lang="en-US" spc="-10" dirty="0"/>
              <a:t>two </a:t>
            </a:r>
            <a:r>
              <a:rPr lang="en-US" spc="-5" dirty="0"/>
              <a:t>pieces of </a:t>
            </a:r>
            <a:r>
              <a:rPr lang="en-US" spc="-10" dirty="0"/>
              <a:t>information  </a:t>
            </a:r>
            <a:r>
              <a:rPr lang="en-US" spc="-5" dirty="0"/>
              <a:t>for </a:t>
            </a:r>
            <a:r>
              <a:rPr lang="en-US" spc="-10" dirty="0"/>
              <a:t>each neighboring</a:t>
            </a:r>
            <a:r>
              <a:rPr lang="en-US" spc="-15" dirty="0"/>
              <a:t> </a:t>
            </a:r>
            <a:r>
              <a:rPr lang="en-US" spc="-10" dirty="0"/>
              <a:t>node:</a:t>
            </a:r>
          </a:p>
          <a:p>
            <a:pPr marL="842010">
              <a:lnSpc>
                <a:spcPct val="100000"/>
              </a:lnSpc>
              <a:spcBef>
                <a:spcPts val="994"/>
              </a:spcBef>
            </a:pPr>
            <a:r>
              <a:rPr lang="en-US" sz="2400" dirty="0" smtClean="0"/>
              <a:t>The </a:t>
            </a:r>
            <a:r>
              <a:rPr lang="en-US" sz="2400" spc="-5" dirty="0"/>
              <a:t>identity </a:t>
            </a:r>
            <a:r>
              <a:rPr lang="en-US" sz="2400" dirty="0"/>
              <a:t>of </a:t>
            </a:r>
            <a:r>
              <a:rPr lang="en-US" sz="2400" spc="-5" dirty="0"/>
              <a:t>the</a:t>
            </a:r>
            <a:r>
              <a:rPr lang="en-US" sz="2400" spc="-80" dirty="0"/>
              <a:t> </a:t>
            </a:r>
            <a:r>
              <a:rPr lang="en-US" sz="2400" spc="-5" dirty="0"/>
              <a:t>node.</a:t>
            </a:r>
            <a:endParaRPr lang="en-US" sz="2400" dirty="0"/>
          </a:p>
          <a:p>
            <a:pPr marL="850900">
              <a:lnSpc>
                <a:spcPct val="100000"/>
              </a:lnSpc>
              <a:spcBef>
                <a:spcPts val="695"/>
              </a:spcBef>
            </a:pPr>
            <a:r>
              <a:rPr lang="en-US" sz="2400" dirty="0" smtClean="0"/>
              <a:t>The </a:t>
            </a:r>
            <a:r>
              <a:rPr lang="en-US" sz="2400" spc="-5" dirty="0"/>
              <a:t>cost </a:t>
            </a:r>
            <a:r>
              <a:rPr lang="en-US" sz="2400" dirty="0"/>
              <a:t>of </a:t>
            </a:r>
            <a:r>
              <a:rPr lang="en-US" sz="2400" spc="-5" dirty="0"/>
              <a:t>the</a:t>
            </a:r>
            <a:r>
              <a:rPr lang="en-US" sz="2400" spc="-65" dirty="0"/>
              <a:t> </a:t>
            </a:r>
            <a:r>
              <a:rPr lang="en-US" sz="2400" dirty="0"/>
              <a:t>link.</a:t>
            </a:r>
          </a:p>
          <a:p>
            <a:pPr marL="286385" marR="288290" indent="-274320">
              <a:lnSpc>
                <a:spcPct val="100000"/>
              </a:lnSpc>
              <a:spcBef>
                <a:spcPts val="605"/>
              </a:spcBef>
              <a:buClr>
                <a:srgbClr val="B03E9A"/>
              </a:buClr>
              <a:buSzPct val="72500"/>
              <a:buFont typeface="Wingdings 2"/>
              <a:buChar char=""/>
              <a:tabLst>
                <a:tab pos="287020" algn="l"/>
              </a:tabLst>
            </a:pPr>
            <a:r>
              <a:rPr lang="en-US" sz="2400" dirty="0"/>
              <a:t>The </a:t>
            </a:r>
            <a:r>
              <a:rPr lang="en-US" sz="2400" spc="-5" dirty="0"/>
              <a:t>combination </a:t>
            </a:r>
            <a:r>
              <a:rPr lang="en-US" sz="2400" dirty="0"/>
              <a:t>of </a:t>
            </a:r>
            <a:r>
              <a:rPr lang="en-US" sz="2400" spc="-5" dirty="0"/>
              <a:t>these two pieces </a:t>
            </a:r>
            <a:r>
              <a:rPr lang="en-US" sz="2400" dirty="0"/>
              <a:t>of information </a:t>
            </a:r>
            <a:r>
              <a:rPr lang="en-US" sz="2400" spc="-5" dirty="0"/>
              <a:t>is called  the LS packet</a:t>
            </a:r>
            <a:r>
              <a:rPr lang="en-US" sz="2400" spc="-55" dirty="0"/>
              <a:t> </a:t>
            </a:r>
            <a:r>
              <a:rPr lang="en-US" sz="2400" spc="-5" dirty="0"/>
              <a:t>(LSP).</a:t>
            </a:r>
            <a:endParaRPr lang="en-US" sz="2400" dirty="0"/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2500"/>
              <a:buFont typeface="Wingdings 2"/>
              <a:buChar char=""/>
              <a:tabLst>
                <a:tab pos="287020" algn="l"/>
              </a:tabLst>
            </a:pPr>
            <a:r>
              <a:rPr lang="en-US" sz="2400" dirty="0"/>
              <a:t>The </a:t>
            </a:r>
            <a:r>
              <a:rPr lang="en-US" sz="2400" spc="-5" dirty="0"/>
              <a:t>LSP is </a:t>
            </a:r>
            <a:r>
              <a:rPr lang="en-US" sz="2400" dirty="0"/>
              <a:t>sent out of </a:t>
            </a:r>
            <a:r>
              <a:rPr lang="en-US" sz="2400" spc="-5" dirty="0"/>
              <a:t>each interface, as </a:t>
            </a:r>
            <a:r>
              <a:rPr lang="en-US" sz="2400" dirty="0"/>
              <a:t>shown </a:t>
            </a:r>
            <a:r>
              <a:rPr lang="en-US" sz="2400" spc="-5" dirty="0"/>
              <a:t>in </a:t>
            </a:r>
            <a:r>
              <a:rPr lang="en-US" sz="2400" spc="-5" dirty="0" smtClean="0"/>
              <a:t>following </a:t>
            </a:r>
            <a:r>
              <a:rPr lang="en-US" sz="2400" dirty="0" smtClean="0"/>
              <a:t>Figure.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6"/>
          <p:cNvSpPr>
            <a:spLocks noGrp="1"/>
          </p:cNvSpPr>
          <p:nvPr>
            <p:ph idx="1"/>
          </p:nvPr>
        </p:nvSpPr>
        <p:spPr>
          <a:xfrm>
            <a:off x="270456" y="128789"/>
            <a:ext cx="11083344" cy="6555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235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730" y="365125"/>
            <a:ext cx="11006070" cy="871247"/>
          </a:xfrm>
        </p:spPr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67" y="1068946"/>
            <a:ext cx="11397802" cy="5447763"/>
          </a:xfrm>
        </p:spPr>
        <p:txBody>
          <a:bodyPr/>
          <a:lstStyle/>
          <a:p>
            <a:pPr marL="286385" marR="118745" indent="-274320">
              <a:lnSpc>
                <a:spcPct val="100000"/>
              </a:lnSpc>
              <a:spcBef>
                <a:spcPts val="95"/>
              </a:spcBef>
              <a:buClr>
                <a:srgbClr val="B03E9A"/>
              </a:buClr>
              <a:buSzPct val="72727"/>
              <a:buFont typeface="Wingdings 2"/>
              <a:buChar char=""/>
              <a:tabLst>
                <a:tab pos="287020" algn="l"/>
              </a:tabLst>
            </a:pPr>
            <a:r>
              <a:rPr lang="en-US" spc="-10" dirty="0">
                <a:latin typeface="Trebuchet MS"/>
                <a:cs typeface="Trebuchet MS"/>
              </a:rPr>
              <a:t>When </a:t>
            </a:r>
            <a:r>
              <a:rPr lang="en-US" spc="-5" dirty="0">
                <a:latin typeface="Trebuchet MS"/>
                <a:cs typeface="Trebuchet MS"/>
              </a:rPr>
              <a:t>a </a:t>
            </a:r>
            <a:r>
              <a:rPr lang="en-US" spc="-10" dirty="0">
                <a:latin typeface="Trebuchet MS"/>
                <a:cs typeface="Trebuchet MS"/>
              </a:rPr>
              <a:t>node </a:t>
            </a:r>
            <a:r>
              <a:rPr lang="en-US" spc="-5" dirty="0">
                <a:latin typeface="Trebuchet MS"/>
                <a:cs typeface="Trebuchet MS"/>
              </a:rPr>
              <a:t>receives an </a:t>
            </a:r>
            <a:r>
              <a:rPr lang="en-US" spc="-10" dirty="0">
                <a:latin typeface="Trebuchet MS"/>
                <a:cs typeface="Trebuchet MS"/>
              </a:rPr>
              <a:t>LSP </a:t>
            </a:r>
            <a:r>
              <a:rPr lang="en-US" spc="-5" dirty="0">
                <a:latin typeface="Trebuchet MS"/>
                <a:cs typeface="Trebuchet MS"/>
              </a:rPr>
              <a:t>from one of its interfaces, </a:t>
            </a:r>
            <a:r>
              <a:rPr lang="en-US" spc="-10" dirty="0">
                <a:latin typeface="Trebuchet MS"/>
                <a:cs typeface="Trebuchet MS"/>
              </a:rPr>
              <a:t>it  compares </a:t>
            </a:r>
            <a:r>
              <a:rPr lang="en-US" spc="-5" dirty="0">
                <a:latin typeface="Trebuchet MS"/>
                <a:cs typeface="Trebuchet MS"/>
              </a:rPr>
              <a:t>the LSP </a:t>
            </a:r>
            <a:r>
              <a:rPr lang="en-US" spc="-10" dirty="0">
                <a:latin typeface="Trebuchet MS"/>
                <a:cs typeface="Trebuchet MS"/>
              </a:rPr>
              <a:t>with </a:t>
            </a:r>
            <a:r>
              <a:rPr lang="en-US" spc="-5" dirty="0">
                <a:latin typeface="Trebuchet MS"/>
                <a:cs typeface="Trebuchet MS"/>
              </a:rPr>
              <a:t>the copy </a:t>
            </a:r>
            <a:r>
              <a:rPr lang="en-US" spc="-10" dirty="0">
                <a:latin typeface="Trebuchet MS"/>
                <a:cs typeface="Trebuchet MS"/>
              </a:rPr>
              <a:t>it </a:t>
            </a:r>
            <a:r>
              <a:rPr lang="en-US" spc="-5" dirty="0">
                <a:latin typeface="Trebuchet MS"/>
                <a:cs typeface="Trebuchet MS"/>
              </a:rPr>
              <a:t>may </a:t>
            </a:r>
            <a:r>
              <a:rPr lang="en-US" spc="-10" dirty="0">
                <a:latin typeface="Trebuchet MS"/>
                <a:cs typeface="Trebuchet MS"/>
              </a:rPr>
              <a:t>already</a:t>
            </a:r>
            <a:r>
              <a:rPr lang="en-US" spc="5" dirty="0">
                <a:latin typeface="Trebuchet MS"/>
                <a:cs typeface="Trebuchet MS"/>
              </a:rPr>
              <a:t> </a:t>
            </a:r>
            <a:r>
              <a:rPr lang="en-US" spc="-5" dirty="0">
                <a:latin typeface="Trebuchet MS"/>
                <a:cs typeface="Trebuchet MS"/>
              </a:rPr>
              <a:t>have.</a:t>
            </a:r>
            <a:endParaRPr lang="en-US" dirty="0">
              <a:latin typeface="Trebuchet MS"/>
              <a:cs typeface="Trebuchet MS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2727"/>
              <a:buFont typeface="Wingdings 2"/>
              <a:buChar char=""/>
              <a:tabLst>
                <a:tab pos="287020" algn="l"/>
              </a:tabLst>
            </a:pPr>
            <a:r>
              <a:rPr lang="en-US" spc="-5" dirty="0">
                <a:latin typeface="Trebuchet MS"/>
                <a:cs typeface="Trebuchet MS"/>
              </a:rPr>
              <a:t>If the </a:t>
            </a:r>
            <a:r>
              <a:rPr lang="en-US" spc="-10" dirty="0">
                <a:latin typeface="Trebuchet MS"/>
                <a:cs typeface="Trebuchet MS"/>
              </a:rPr>
              <a:t>arrived </a:t>
            </a:r>
            <a:r>
              <a:rPr lang="en-US" spc="-5" dirty="0">
                <a:latin typeface="Trebuchet MS"/>
                <a:cs typeface="Trebuchet MS"/>
              </a:rPr>
              <a:t>LSP is older than the one it </a:t>
            </a:r>
            <a:r>
              <a:rPr lang="en-US" spc="-10" dirty="0">
                <a:latin typeface="Trebuchet MS"/>
                <a:cs typeface="Trebuchet MS"/>
              </a:rPr>
              <a:t>has, </a:t>
            </a:r>
            <a:r>
              <a:rPr lang="en-US" spc="-5" dirty="0">
                <a:latin typeface="Trebuchet MS"/>
                <a:cs typeface="Trebuchet MS"/>
              </a:rPr>
              <a:t>it</a:t>
            </a:r>
            <a:r>
              <a:rPr lang="en-US" spc="10" dirty="0">
                <a:latin typeface="Trebuchet MS"/>
                <a:cs typeface="Trebuchet MS"/>
              </a:rPr>
              <a:t> </a:t>
            </a:r>
            <a:r>
              <a:rPr lang="en-US" spc="-10" dirty="0">
                <a:latin typeface="Trebuchet MS"/>
                <a:cs typeface="Trebuchet MS"/>
              </a:rPr>
              <a:t>discards</a:t>
            </a:r>
            <a:endParaRPr lang="en-US" dirty="0">
              <a:latin typeface="Trebuchet MS"/>
              <a:cs typeface="Trebuchet MS"/>
            </a:endParaRPr>
          </a:p>
          <a:p>
            <a:pPr marL="57785" indent="0">
              <a:lnSpc>
                <a:spcPct val="100000"/>
              </a:lnSpc>
              <a:buNone/>
            </a:pPr>
            <a:r>
              <a:rPr lang="en-US" spc="-5" dirty="0" smtClean="0">
                <a:latin typeface="Trebuchet MS"/>
                <a:cs typeface="Trebuchet MS"/>
              </a:rPr>
              <a:t>   the </a:t>
            </a:r>
            <a:r>
              <a:rPr lang="en-US" spc="-5" dirty="0">
                <a:latin typeface="Trebuchet MS"/>
                <a:cs typeface="Trebuchet MS"/>
              </a:rPr>
              <a:t>arrived</a:t>
            </a:r>
            <a:r>
              <a:rPr lang="en-US" dirty="0">
                <a:latin typeface="Trebuchet MS"/>
                <a:cs typeface="Trebuchet MS"/>
              </a:rPr>
              <a:t> </a:t>
            </a:r>
            <a:r>
              <a:rPr lang="en-US" spc="-114" dirty="0">
                <a:latin typeface="Trebuchet MS"/>
                <a:cs typeface="Trebuchet MS"/>
              </a:rPr>
              <a:t>LSP.</a:t>
            </a:r>
            <a:endParaRPr lang="en-US" dirty="0">
              <a:latin typeface="Trebuchet MS"/>
              <a:cs typeface="Trebuchet MS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2727"/>
              <a:buFont typeface="Wingdings 2"/>
              <a:buChar char=""/>
              <a:tabLst>
                <a:tab pos="287020" algn="l"/>
              </a:tabLst>
            </a:pPr>
            <a:r>
              <a:rPr lang="en-US" spc="-5" dirty="0">
                <a:latin typeface="Trebuchet MS"/>
                <a:cs typeface="Trebuchet MS"/>
              </a:rPr>
              <a:t>If it is </a:t>
            </a:r>
            <a:r>
              <a:rPr lang="en-US" spc="-10" dirty="0">
                <a:latin typeface="Trebuchet MS"/>
                <a:cs typeface="Trebuchet MS"/>
              </a:rPr>
              <a:t>newer </a:t>
            </a:r>
            <a:r>
              <a:rPr lang="en-US" spc="-5" dirty="0">
                <a:latin typeface="Trebuchet MS"/>
                <a:cs typeface="Trebuchet MS"/>
              </a:rPr>
              <a:t>than </a:t>
            </a:r>
            <a:r>
              <a:rPr lang="en-US" spc="-10" dirty="0">
                <a:latin typeface="Trebuchet MS"/>
                <a:cs typeface="Trebuchet MS"/>
              </a:rPr>
              <a:t>the </a:t>
            </a:r>
            <a:r>
              <a:rPr lang="en-US" spc="-5" dirty="0">
                <a:latin typeface="Trebuchet MS"/>
                <a:cs typeface="Trebuchet MS"/>
              </a:rPr>
              <a:t>one it </a:t>
            </a:r>
            <a:r>
              <a:rPr lang="en-US" spc="-10" dirty="0">
                <a:latin typeface="Trebuchet MS"/>
                <a:cs typeface="Trebuchet MS"/>
              </a:rPr>
              <a:t>has, </a:t>
            </a:r>
            <a:r>
              <a:rPr lang="en-US" spc="-5" dirty="0">
                <a:latin typeface="Trebuchet MS"/>
                <a:cs typeface="Trebuchet MS"/>
              </a:rPr>
              <a:t>the </a:t>
            </a:r>
            <a:r>
              <a:rPr lang="en-US" spc="-10" dirty="0">
                <a:latin typeface="Trebuchet MS"/>
                <a:cs typeface="Trebuchet MS"/>
              </a:rPr>
              <a:t>node discards </a:t>
            </a:r>
            <a:r>
              <a:rPr lang="en-US" spc="-5" dirty="0">
                <a:latin typeface="Trebuchet MS"/>
                <a:cs typeface="Trebuchet MS"/>
              </a:rPr>
              <a:t>the old  </a:t>
            </a:r>
            <a:r>
              <a:rPr lang="en-US" spc="-10" dirty="0">
                <a:latin typeface="Trebuchet MS"/>
                <a:cs typeface="Trebuchet MS"/>
              </a:rPr>
              <a:t>LSP and keeps </a:t>
            </a:r>
            <a:r>
              <a:rPr lang="en-US" spc="-5" dirty="0">
                <a:latin typeface="Trebuchet MS"/>
                <a:cs typeface="Trebuchet MS"/>
              </a:rPr>
              <a:t>the received</a:t>
            </a:r>
            <a:r>
              <a:rPr lang="en-US" spc="-20" dirty="0">
                <a:latin typeface="Trebuchet MS"/>
                <a:cs typeface="Trebuchet MS"/>
              </a:rPr>
              <a:t> </a:t>
            </a:r>
            <a:r>
              <a:rPr lang="en-US" spc="-5" dirty="0">
                <a:latin typeface="Trebuchet MS"/>
                <a:cs typeface="Trebuchet MS"/>
              </a:rPr>
              <a:t>one.</a:t>
            </a:r>
            <a:endParaRPr lang="en-US" dirty="0">
              <a:latin typeface="Trebuchet MS"/>
              <a:cs typeface="Trebuchet MS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2727"/>
              <a:buFont typeface="Wingdings 2"/>
              <a:buChar char=""/>
              <a:tabLst>
                <a:tab pos="287020" algn="l"/>
              </a:tabLst>
            </a:pPr>
            <a:r>
              <a:rPr lang="en-US" spc="-5" dirty="0">
                <a:latin typeface="Trebuchet MS"/>
                <a:cs typeface="Trebuchet MS"/>
              </a:rPr>
              <a:t>It then sends a </a:t>
            </a:r>
            <a:r>
              <a:rPr lang="en-US" spc="-10" dirty="0">
                <a:latin typeface="Trebuchet MS"/>
                <a:cs typeface="Trebuchet MS"/>
              </a:rPr>
              <a:t>copy </a:t>
            </a:r>
            <a:r>
              <a:rPr lang="en-US" spc="-5" dirty="0">
                <a:latin typeface="Trebuchet MS"/>
                <a:cs typeface="Trebuchet MS"/>
              </a:rPr>
              <a:t>of it out of each interface except</a:t>
            </a:r>
            <a:r>
              <a:rPr lang="en-US" spc="5" dirty="0">
                <a:latin typeface="Trebuchet MS"/>
                <a:cs typeface="Trebuchet MS"/>
              </a:rPr>
              <a:t> </a:t>
            </a:r>
            <a:r>
              <a:rPr lang="en-US" spc="-5" dirty="0">
                <a:latin typeface="Trebuchet MS"/>
                <a:cs typeface="Trebuchet MS"/>
              </a:rPr>
              <a:t>the</a:t>
            </a:r>
            <a:endParaRPr lang="en-US" dirty="0">
              <a:latin typeface="Trebuchet MS"/>
              <a:cs typeface="Trebuchet MS"/>
            </a:endParaRPr>
          </a:p>
          <a:p>
            <a:pPr marL="57785" indent="0">
              <a:lnSpc>
                <a:spcPct val="100000"/>
              </a:lnSpc>
              <a:buNone/>
            </a:pPr>
            <a:r>
              <a:rPr lang="en-US" spc="-5" dirty="0" smtClean="0">
                <a:latin typeface="Trebuchet MS"/>
                <a:cs typeface="Trebuchet MS"/>
              </a:rPr>
              <a:t>   one </a:t>
            </a:r>
            <a:r>
              <a:rPr lang="en-US" spc="-5" dirty="0">
                <a:latin typeface="Trebuchet MS"/>
                <a:cs typeface="Trebuchet MS"/>
              </a:rPr>
              <a:t>from </a:t>
            </a:r>
            <a:r>
              <a:rPr lang="en-US" spc="-10" dirty="0">
                <a:latin typeface="Trebuchet MS"/>
                <a:cs typeface="Trebuchet MS"/>
              </a:rPr>
              <a:t>which </a:t>
            </a:r>
            <a:r>
              <a:rPr lang="en-US" spc="-5" dirty="0">
                <a:latin typeface="Trebuchet MS"/>
                <a:cs typeface="Trebuchet MS"/>
              </a:rPr>
              <a:t>the packet</a:t>
            </a:r>
            <a:r>
              <a:rPr lang="en-US" spc="15" dirty="0">
                <a:latin typeface="Trebuchet MS"/>
                <a:cs typeface="Trebuchet MS"/>
              </a:rPr>
              <a:t> </a:t>
            </a:r>
            <a:r>
              <a:rPr lang="en-US" spc="-10" dirty="0">
                <a:latin typeface="Trebuchet MS"/>
                <a:cs typeface="Trebuchet MS"/>
              </a:rPr>
              <a:t>arrived.</a:t>
            </a:r>
            <a:endParaRPr lang="en-US" dirty="0">
              <a:latin typeface="Trebuchet MS"/>
              <a:cs typeface="Trebuchet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95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FORMATION OF LEAST-COST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8794"/>
            <a:ext cx="10515600" cy="5198169"/>
          </a:xfrm>
        </p:spPr>
        <p:txBody>
          <a:bodyPr/>
          <a:lstStyle/>
          <a:p>
            <a:pPr marL="12700" algn="just">
              <a:lnSpc>
                <a:spcPts val="2375"/>
              </a:lnSpc>
              <a:spcBef>
                <a:spcPts val="95"/>
              </a:spcBef>
            </a:pPr>
            <a:r>
              <a:rPr lang="en-US" b="1" spc="-145" dirty="0">
                <a:solidFill>
                  <a:srgbClr val="A24A73"/>
                </a:solidFill>
                <a:latin typeface="Trebuchet MS"/>
                <a:cs typeface="Trebuchet MS"/>
              </a:rPr>
              <a:t>To </a:t>
            </a:r>
            <a:r>
              <a:rPr lang="en-US" b="1" dirty="0">
                <a:solidFill>
                  <a:srgbClr val="A24A73"/>
                </a:solidFill>
                <a:latin typeface="Trebuchet MS"/>
                <a:cs typeface="Trebuchet MS"/>
              </a:rPr>
              <a:t>create </a:t>
            </a:r>
            <a:r>
              <a:rPr lang="en-US" b="1" spc="-5" dirty="0">
                <a:solidFill>
                  <a:srgbClr val="A24A73"/>
                </a:solidFill>
                <a:latin typeface="Trebuchet MS"/>
                <a:cs typeface="Trebuchet MS"/>
              </a:rPr>
              <a:t>a least-cost </a:t>
            </a:r>
            <a:r>
              <a:rPr lang="en-US" b="1" dirty="0">
                <a:solidFill>
                  <a:srgbClr val="A24A73"/>
                </a:solidFill>
                <a:latin typeface="Trebuchet MS"/>
                <a:cs typeface="Trebuchet MS"/>
              </a:rPr>
              <a:t>tree </a:t>
            </a:r>
            <a:r>
              <a:rPr lang="en-US" b="1" spc="-5" dirty="0">
                <a:solidFill>
                  <a:srgbClr val="A24A73"/>
                </a:solidFill>
                <a:latin typeface="Trebuchet MS"/>
                <a:cs typeface="Trebuchet MS"/>
              </a:rPr>
              <a:t>for </a:t>
            </a:r>
            <a:r>
              <a:rPr lang="en-US" b="1" dirty="0">
                <a:solidFill>
                  <a:srgbClr val="A24A73"/>
                </a:solidFill>
                <a:latin typeface="Trebuchet MS"/>
                <a:cs typeface="Trebuchet MS"/>
              </a:rPr>
              <a:t>itself, </a:t>
            </a:r>
            <a:r>
              <a:rPr lang="en-US" b="1" spc="-5" dirty="0">
                <a:solidFill>
                  <a:srgbClr val="A24A73"/>
                </a:solidFill>
                <a:latin typeface="Trebuchet MS"/>
                <a:cs typeface="Trebuchet MS"/>
              </a:rPr>
              <a:t>using the shared</a:t>
            </a:r>
            <a:r>
              <a:rPr lang="en-US" b="1" spc="165" dirty="0">
                <a:solidFill>
                  <a:srgbClr val="A24A73"/>
                </a:solidFill>
                <a:latin typeface="Trebuchet MS"/>
                <a:cs typeface="Trebuchet MS"/>
              </a:rPr>
              <a:t> </a:t>
            </a:r>
            <a:r>
              <a:rPr lang="en-US" b="1" spc="-5" dirty="0">
                <a:solidFill>
                  <a:srgbClr val="A24A73"/>
                </a:solidFill>
                <a:latin typeface="Trebuchet MS"/>
                <a:cs typeface="Trebuchet MS"/>
              </a:rPr>
              <a:t>LSDB,</a:t>
            </a:r>
            <a:endParaRPr lang="en-US" b="1" dirty="0">
              <a:latin typeface="Trebuchet MS"/>
              <a:cs typeface="Trebuchet MS"/>
            </a:endParaRPr>
          </a:p>
          <a:p>
            <a:pPr marL="57785" indent="0" algn="just">
              <a:lnSpc>
                <a:spcPts val="2375"/>
              </a:lnSpc>
              <a:buNone/>
            </a:pPr>
            <a:r>
              <a:rPr lang="en-US" b="1" spc="-5" dirty="0">
                <a:solidFill>
                  <a:srgbClr val="A24A73"/>
                </a:solidFill>
                <a:latin typeface="Trebuchet MS"/>
                <a:cs typeface="Trebuchet MS"/>
              </a:rPr>
              <a:t>each </a:t>
            </a:r>
            <a:r>
              <a:rPr lang="en-US" b="1" spc="-10" dirty="0">
                <a:solidFill>
                  <a:srgbClr val="A24A73"/>
                </a:solidFill>
                <a:latin typeface="Trebuchet MS"/>
                <a:cs typeface="Trebuchet MS"/>
              </a:rPr>
              <a:t>node </a:t>
            </a:r>
            <a:r>
              <a:rPr lang="en-US" b="1" spc="-5" dirty="0">
                <a:solidFill>
                  <a:srgbClr val="A24A73"/>
                </a:solidFill>
                <a:latin typeface="Trebuchet MS"/>
                <a:cs typeface="Trebuchet MS"/>
              </a:rPr>
              <a:t>needs to run the famous </a:t>
            </a:r>
            <a:r>
              <a:rPr lang="en-US" b="1" spc="-5" dirty="0" err="1">
                <a:solidFill>
                  <a:srgbClr val="A24A73"/>
                </a:solidFill>
                <a:latin typeface="Trebuchet MS"/>
                <a:cs typeface="Trebuchet MS"/>
              </a:rPr>
              <a:t>Dijkstra</a:t>
            </a:r>
            <a:r>
              <a:rPr lang="en-US" b="1" spc="-105" dirty="0">
                <a:solidFill>
                  <a:srgbClr val="A24A73"/>
                </a:solidFill>
                <a:latin typeface="Trebuchet MS"/>
                <a:cs typeface="Trebuchet MS"/>
              </a:rPr>
              <a:t> </a:t>
            </a:r>
            <a:r>
              <a:rPr lang="en-US" b="1" spc="-5" dirty="0">
                <a:solidFill>
                  <a:srgbClr val="A24A73"/>
                </a:solidFill>
                <a:latin typeface="Trebuchet MS"/>
                <a:cs typeface="Trebuchet MS"/>
              </a:rPr>
              <a:t>Algorithm</a:t>
            </a:r>
            <a:r>
              <a:rPr lang="en-US" b="1" spc="-5" dirty="0" smtClean="0">
                <a:solidFill>
                  <a:srgbClr val="A24A73"/>
                </a:solidFill>
                <a:latin typeface="Trebuchet MS"/>
                <a:cs typeface="Trebuchet MS"/>
              </a:rPr>
              <a:t>.</a:t>
            </a:r>
          </a:p>
          <a:p>
            <a:pPr marL="57785" indent="0" algn="just">
              <a:lnSpc>
                <a:spcPts val="2375"/>
              </a:lnSpc>
              <a:buNone/>
            </a:pPr>
            <a:endParaRPr lang="en-US" b="1" dirty="0">
              <a:latin typeface="Trebuchet MS"/>
              <a:cs typeface="Trebuchet MS"/>
            </a:endParaRPr>
          </a:p>
          <a:p>
            <a:endParaRPr 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446" y="1906073"/>
            <a:ext cx="7160654" cy="459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7754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1327</Words>
  <Application>Microsoft Office PowerPoint</Application>
  <PresentationFormat>Custom</PresentationFormat>
  <Paragraphs>104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Computer Communication  18CSS202J</vt:lpstr>
      <vt:lpstr>LINK STATE ROUTING </vt:lpstr>
      <vt:lpstr>Concept of Link state routing</vt:lpstr>
      <vt:lpstr>Link state knowledge</vt:lpstr>
      <vt:lpstr>LINK-STATE DATABASE</vt:lpstr>
      <vt:lpstr>CONTD..</vt:lpstr>
      <vt:lpstr>PowerPoint Presentation</vt:lpstr>
      <vt:lpstr>CONTD..</vt:lpstr>
      <vt:lpstr>FORMATION OF LEAST-COST TREES</vt:lpstr>
      <vt:lpstr>Example of formation of shortest path tree </vt:lpstr>
      <vt:lpstr>Routing table for node A </vt:lpstr>
      <vt:lpstr>PATH VECTOR ROUTING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Communication  18CSS202J</dc:title>
  <dc:creator>Windows User</dc:creator>
  <cp:lastModifiedBy>Windows User</cp:lastModifiedBy>
  <cp:revision>12</cp:revision>
  <dcterms:created xsi:type="dcterms:W3CDTF">2020-04-10T17:53:50Z</dcterms:created>
  <dcterms:modified xsi:type="dcterms:W3CDTF">2020-04-15T07:21:09Z</dcterms:modified>
</cp:coreProperties>
</file>