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5" r:id="rId2"/>
    <p:sldId id="296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59" r:id="rId11"/>
    <p:sldId id="272" r:id="rId12"/>
    <p:sldId id="283" r:id="rId13"/>
    <p:sldId id="268" r:id="rId14"/>
    <p:sldId id="269" r:id="rId15"/>
    <p:sldId id="270" r:id="rId16"/>
    <p:sldId id="294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97" r:id="rId29"/>
    <p:sldId id="298" r:id="rId30"/>
    <p:sldId id="299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73C21-1CEA-47F0-B761-DCEF53B8C4E0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C4C81-2551-4522-8AB1-B3D5B75B7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410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332B65-6CCD-4444-9610-11C7208DB99E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6E6C92-480D-4190-A4EE-839A0D0EA603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715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8D1F1-0A19-45B8-957D-15B2DCFF45F0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19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97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65F-AB24-48AF-9552-D96620A494D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B83-1C00-4304-833B-6E955495B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89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65F-AB24-48AF-9552-D96620A494D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B83-1C00-4304-833B-6E955495B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09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65F-AB24-48AF-9552-D96620A494D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B83-1C00-4304-833B-6E955495B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96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65F-AB24-48AF-9552-D96620A494D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B83-1C00-4304-833B-6E955495B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86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65F-AB24-48AF-9552-D96620A494D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B83-1C00-4304-833B-6E955495B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73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65F-AB24-48AF-9552-D96620A494D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B83-1C00-4304-833B-6E955495B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61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65F-AB24-48AF-9552-D96620A494D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B83-1C00-4304-833B-6E955495B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1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65F-AB24-48AF-9552-D96620A494D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B83-1C00-4304-833B-6E955495B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5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65F-AB24-48AF-9552-D96620A494D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B83-1C00-4304-833B-6E955495B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91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65F-AB24-48AF-9552-D96620A494D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B83-1C00-4304-833B-6E955495B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10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65F-AB24-48AF-9552-D96620A494D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B83-1C00-4304-833B-6E955495B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60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065F-AB24-48AF-9552-D96620A494D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8B83-1C00-4304-833B-6E955495B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18CSS202J-CC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UNIT –V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PREPARED BY,</a:t>
            </a:r>
          </a:p>
          <a:p>
            <a:pPr marL="0" indent="0" algn="r">
              <a:buNone/>
            </a:pPr>
            <a:r>
              <a:rPr lang="en-US" dirty="0" smtClean="0"/>
              <a:t>A.JOTHIMANI</a:t>
            </a:r>
          </a:p>
          <a:p>
            <a:pPr marL="0" indent="0" algn="r">
              <a:buNone/>
            </a:pPr>
            <a:r>
              <a:rPr lang="en-US" dirty="0" smtClean="0"/>
              <a:t>AP/CSE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FORWARDING TECNHIQUES       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8" y="1371600"/>
            <a:ext cx="11547230" cy="5228491"/>
          </a:xfrm>
        </p:spPr>
        <p:txBody>
          <a:bodyPr>
            <a:normAutofit/>
          </a:bodyPr>
          <a:lstStyle/>
          <a:p>
            <a:r>
              <a:rPr lang="en-US" i="1" dirty="0" smtClean="0"/>
              <a:t>Forwarding </a:t>
            </a:r>
            <a:r>
              <a:rPr lang="en-US" dirty="0"/>
              <a:t>can be defined as the action </a:t>
            </a:r>
            <a:r>
              <a:rPr lang="en-US" dirty="0" smtClean="0"/>
              <a:t>applied by </a:t>
            </a:r>
            <a:r>
              <a:rPr lang="en-US" dirty="0"/>
              <a:t>each router when a packet arrives at one of its </a:t>
            </a:r>
            <a:r>
              <a:rPr lang="en-US" dirty="0" smtClean="0"/>
              <a:t>interfaces</a:t>
            </a:r>
          </a:p>
          <a:p>
            <a:r>
              <a:rPr lang="en-US" dirty="0" smtClean="0"/>
              <a:t>A </a:t>
            </a:r>
            <a:r>
              <a:rPr lang="en-US" dirty="0"/>
              <a:t>router normally uses </a:t>
            </a:r>
            <a:r>
              <a:rPr lang="en-US" dirty="0" smtClean="0"/>
              <a:t>decision making table for applying </a:t>
            </a:r>
            <a:r>
              <a:rPr lang="en-US" dirty="0"/>
              <a:t>this action is sometimes called the </a:t>
            </a:r>
            <a:r>
              <a:rPr lang="en-US" i="1" dirty="0"/>
              <a:t>forwarding </a:t>
            </a:r>
            <a:r>
              <a:rPr lang="en-US" i="1" dirty="0" smtClean="0"/>
              <a:t>table </a:t>
            </a:r>
            <a:r>
              <a:rPr lang="en-US" dirty="0" smtClean="0"/>
              <a:t>and </a:t>
            </a:r>
            <a:r>
              <a:rPr lang="en-US" dirty="0"/>
              <a:t>sometimes the </a:t>
            </a:r>
            <a:r>
              <a:rPr lang="en-US" i="1" dirty="0"/>
              <a:t>routing table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router receives a packet from one of </a:t>
            </a:r>
            <a:r>
              <a:rPr lang="en-US" dirty="0" smtClean="0"/>
              <a:t>its attached </a:t>
            </a:r>
            <a:r>
              <a:rPr lang="en-US" dirty="0"/>
              <a:t>networks, it needs to forward the packet to another attached network (</a:t>
            </a:r>
            <a:r>
              <a:rPr lang="en-US" dirty="0" smtClean="0"/>
              <a:t>in unicast </a:t>
            </a:r>
            <a:r>
              <a:rPr lang="en-US" dirty="0"/>
              <a:t>routing) or to some attached networks (in multicast routing). </a:t>
            </a:r>
            <a:endParaRPr lang="en-US" dirty="0" smtClean="0"/>
          </a:p>
          <a:p>
            <a:r>
              <a:rPr lang="en-US" dirty="0" smtClean="0"/>
              <a:t>In order to </a:t>
            </a:r>
            <a:r>
              <a:rPr lang="en-US" dirty="0"/>
              <a:t>make this </a:t>
            </a:r>
            <a:r>
              <a:rPr lang="en-US" dirty="0" smtClean="0"/>
              <a:t>decision, the </a:t>
            </a:r>
            <a:r>
              <a:rPr lang="en-US" dirty="0"/>
              <a:t>router uses a piece of information in the packet header, which can be the </a:t>
            </a:r>
            <a:r>
              <a:rPr lang="en-US" dirty="0" smtClean="0"/>
              <a:t>destination address </a:t>
            </a:r>
            <a:r>
              <a:rPr lang="en-US" dirty="0"/>
              <a:t>or a label, to find the corresponding output interface number in </a:t>
            </a:r>
            <a:r>
              <a:rPr lang="en-US" dirty="0" smtClean="0"/>
              <a:t>the </a:t>
            </a:r>
            <a:r>
              <a:rPr lang="en-IN" dirty="0" smtClean="0"/>
              <a:t>forwarding </a:t>
            </a:r>
            <a:r>
              <a:rPr lang="en-IN" dirty="0"/>
              <a:t>table</a:t>
            </a: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226" y="230188"/>
            <a:ext cx="2686050" cy="9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/>
          <a:lstStyle/>
          <a:p>
            <a:r>
              <a:rPr lang="en-IN" dirty="0"/>
              <a:t>Forwarding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4" y="1429555"/>
            <a:ext cx="5650523" cy="47474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hosts </a:t>
            </a:r>
            <a:r>
              <a:rPr lang="en-US" dirty="0"/>
              <a:t>and routers use </a:t>
            </a:r>
            <a:r>
              <a:rPr lang="en-US" dirty="0" smtClean="0"/>
              <a:t>classless addressing </a:t>
            </a:r>
            <a:r>
              <a:rPr lang="en-US" dirty="0"/>
              <a:t>because classful addressing can be treated as a special case of </a:t>
            </a:r>
            <a:r>
              <a:rPr lang="en-US" dirty="0" smtClean="0"/>
              <a:t>classless addressing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classless addressing, the routing table needs to have one row of </a:t>
            </a:r>
            <a:r>
              <a:rPr lang="en-US" dirty="0" smtClean="0"/>
              <a:t>information </a:t>
            </a:r>
            <a:r>
              <a:rPr lang="en-IN" dirty="0" smtClean="0"/>
              <a:t>for </a:t>
            </a:r>
            <a:r>
              <a:rPr lang="en-IN" dirty="0"/>
              <a:t>each block involved</a:t>
            </a:r>
            <a:r>
              <a:rPr lang="en-IN" dirty="0" smtClean="0"/>
              <a:t>.</a:t>
            </a:r>
          </a:p>
          <a:p>
            <a:r>
              <a:rPr lang="en-US" dirty="0"/>
              <a:t>The table needs to be searched based on the </a:t>
            </a:r>
            <a:r>
              <a:rPr lang="en-US" dirty="0" smtClean="0"/>
              <a:t>network address </a:t>
            </a:r>
            <a:r>
              <a:rPr lang="en-US" dirty="0"/>
              <a:t>(first address in the block</a:t>
            </a:r>
            <a:r>
              <a:rPr lang="en-US" dirty="0" smtClean="0"/>
              <a:t>).</a:t>
            </a:r>
          </a:p>
          <a:p>
            <a:r>
              <a:rPr lang="en-US" dirty="0"/>
              <a:t>Unfortunately, the destination address in the </a:t>
            </a:r>
            <a:r>
              <a:rPr lang="en-US" dirty="0" smtClean="0"/>
              <a:t>packet gives </a:t>
            </a:r>
            <a:r>
              <a:rPr lang="en-US" dirty="0"/>
              <a:t>no clue about the network address.</a:t>
            </a:r>
            <a:endParaRPr lang="en-IN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14" y="2004811"/>
            <a:ext cx="5962917" cy="278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8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1828800" y="230188"/>
            <a:ext cx="46180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Common fields in a routing table</a:t>
            </a:r>
          </a:p>
        </p:txBody>
      </p:sp>
      <p:pic>
        <p:nvPicPr>
          <p:cNvPr id="5427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92150"/>
            <a:ext cx="8135938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/>
          </p:cNvPr>
          <p:cNvSpPr txBox="1"/>
          <p:nvPr/>
        </p:nvSpPr>
        <p:spPr>
          <a:xfrm>
            <a:off x="504093" y="1752601"/>
            <a:ext cx="1134793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Mask: Used for entry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Network address : Defines where the packet will delivered.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Next-hop address : defines the- address of the next router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Interface: Shows the name of interface</a:t>
            </a:r>
          </a:p>
          <a:p>
            <a:pPr>
              <a:defRPr/>
            </a:pPr>
            <a:r>
              <a:rPr lang="en-US" dirty="0" smtClean="0"/>
              <a:t>Flags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U(up): U flag indicated the router is up and running.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G(gateway): G flag means that the destination is in another network.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H(host-specific): H flag indicates that the entry in the network address is a host specific address.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D(added by redirection)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M(Modified by redirection)</a:t>
            </a:r>
          </a:p>
          <a:p>
            <a:pPr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Reference count</a:t>
            </a:r>
          </a:p>
          <a:p>
            <a:pPr>
              <a:defRPr/>
            </a:pPr>
            <a:r>
              <a:rPr lang="en-US" dirty="0"/>
              <a:t>This field gives the number of users of this route at the moment.</a:t>
            </a:r>
          </a:p>
          <a:p>
            <a:pPr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Use</a:t>
            </a:r>
          </a:p>
          <a:p>
            <a:pPr>
              <a:defRPr/>
            </a:pPr>
            <a:r>
              <a:rPr lang="en-US" dirty="0"/>
              <a:t>This field shows the number of packets transmitted through this router for the corresponding destination.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514350" indent="-514350">
              <a:buFontTx/>
              <a:buAutoNum type="alphaLcPeriod"/>
              <a:defRPr/>
            </a:pPr>
            <a:endParaRPr lang="en-US" dirty="0"/>
          </a:p>
          <a:p>
            <a:pPr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3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Forwarding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Next-Hop Method Versus Route </a:t>
            </a:r>
            <a:r>
              <a:rPr lang="en-US" i="1" dirty="0" smtClean="0"/>
              <a:t>Method</a:t>
            </a:r>
          </a:p>
          <a:p>
            <a:r>
              <a:rPr lang="en-US" i="1" dirty="0"/>
              <a:t>Network-Specific Method Versus Host-Specific </a:t>
            </a:r>
            <a:r>
              <a:rPr lang="en-US" i="1" dirty="0" smtClean="0"/>
              <a:t>Method</a:t>
            </a:r>
          </a:p>
          <a:p>
            <a:r>
              <a:rPr lang="en-IN" i="1" dirty="0"/>
              <a:t>Default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8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Next-Hop Method Versus Route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04256" cy="43513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routing table holds only the address of the next hop </a:t>
            </a:r>
            <a:r>
              <a:rPr lang="en-US" dirty="0" smtClean="0"/>
              <a:t>instead of </a:t>
            </a:r>
            <a:r>
              <a:rPr lang="en-US" dirty="0"/>
              <a:t>information about the complete route (route method</a:t>
            </a:r>
            <a:r>
              <a:rPr lang="en-US" dirty="0" smtClean="0"/>
              <a:t>).</a:t>
            </a:r>
          </a:p>
          <a:p>
            <a:r>
              <a:rPr lang="en-US" dirty="0"/>
              <a:t>The entries of a routing </a:t>
            </a:r>
            <a:r>
              <a:rPr lang="en-US" dirty="0" smtClean="0"/>
              <a:t>table must </a:t>
            </a:r>
            <a:r>
              <a:rPr lang="en-US" dirty="0"/>
              <a:t>be consistent with one another.</a:t>
            </a:r>
            <a:endParaRPr lang="en-IN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25" y="1825625"/>
            <a:ext cx="75596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7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Network-Specific Method Versus Host-Specific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2774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order to </a:t>
            </a:r>
            <a:r>
              <a:rPr lang="en-US" dirty="0"/>
              <a:t>reduce the routing table and simplify the searching process </a:t>
            </a:r>
            <a:r>
              <a:rPr lang="en-US" dirty="0" smtClean="0"/>
              <a:t>is </a:t>
            </a:r>
            <a:r>
              <a:rPr lang="en-IN" dirty="0" smtClean="0"/>
              <a:t>called </a:t>
            </a:r>
            <a:r>
              <a:rPr lang="en-IN" dirty="0"/>
              <a:t>the network-specific </a:t>
            </a:r>
            <a:r>
              <a:rPr lang="en-IN" dirty="0" smtClean="0"/>
              <a:t>method.</a:t>
            </a:r>
          </a:p>
          <a:p>
            <a:r>
              <a:rPr lang="en-US" dirty="0" smtClean="0"/>
              <a:t>Instead </a:t>
            </a:r>
            <a:r>
              <a:rPr lang="en-US" dirty="0"/>
              <a:t>of having an entry for every </a:t>
            </a:r>
            <a:r>
              <a:rPr lang="en-US" dirty="0" smtClean="0"/>
              <a:t>destination host </a:t>
            </a:r>
            <a:r>
              <a:rPr lang="en-US" dirty="0"/>
              <a:t>connected to the same physical network (host-specific method), we </a:t>
            </a:r>
            <a:r>
              <a:rPr lang="en-US" dirty="0" smtClean="0"/>
              <a:t>have only </a:t>
            </a:r>
            <a:r>
              <a:rPr lang="en-US" dirty="0"/>
              <a:t>one entry that defines the address of the destination network itself. </a:t>
            </a:r>
          </a:p>
          <a:p>
            <a:r>
              <a:rPr lang="en-US" dirty="0" smtClean="0"/>
              <a:t>we </a:t>
            </a:r>
            <a:r>
              <a:rPr lang="en-US" dirty="0"/>
              <a:t>treat all hosts connected to the same network as one single entity.</a:t>
            </a:r>
          </a:p>
          <a:p>
            <a:endParaRPr lang="en-IN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83919"/>
            <a:ext cx="5242062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6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Host-specific</a:t>
            </a:r>
            <a:r>
              <a:rPr lang="en-US" spc="-95" dirty="0"/>
              <a:t> </a:t>
            </a:r>
            <a:r>
              <a:rPr lang="en-US" spc="-5" dirty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26034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b="1" spc="-5" dirty="0">
                <a:cs typeface="Calibri"/>
              </a:rPr>
              <a:t>The destination </a:t>
            </a:r>
            <a:r>
              <a:rPr lang="en-US" b="1" spc="-10" dirty="0">
                <a:cs typeface="Calibri"/>
              </a:rPr>
              <a:t>host address </a:t>
            </a:r>
            <a:r>
              <a:rPr lang="en-US" b="1" dirty="0">
                <a:cs typeface="Calibri"/>
              </a:rPr>
              <a:t>is </a:t>
            </a:r>
            <a:r>
              <a:rPr lang="en-US" spc="-5" dirty="0">
                <a:cs typeface="Calibri"/>
              </a:rPr>
              <a:t>given </a:t>
            </a:r>
            <a:r>
              <a:rPr lang="en-US" spc="-10" dirty="0">
                <a:cs typeface="Calibri"/>
              </a:rPr>
              <a:t>in </a:t>
            </a:r>
            <a:r>
              <a:rPr lang="en-US" dirty="0">
                <a:cs typeface="Calibri"/>
              </a:rPr>
              <a:t>the  </a:t>
            </a:r>
            <a:r>
              <a:rPr lang="en-US" spc="-10" dirty="0">
                <a:cs typeface="Calibri"/>
              </a:rPr>
              <a:t>routing </a:t>
            </a:r>
            <a:r>
              <a:rPr lang="en-US" spc="-5" dirty="0">
                <a:cs typeface="Calibri"/>
              </a:rPr>
              <a:t>table. The </a:t>
            </a:r>
            <a:r>
              <a:rPr lang="en-US" spc="-10" dirty="0">
                <a:cs typeface="Calibri"/>
              </a:rPr>
              <a:t>rationale </a:t>
            </a:r>
            <a:r>
              <a:rPr lang="en-US" spc="-5" dirty="0">
                <a:cs typeface="Calibri"/>
              </a:rPr>
              <a:t>behind </a:t>
            </a:r>
            <a:r>
              <a:rPr lang="en-US" dirty="0">
                <a:cs typeface="Calibri"/>
              </a:rPr>
              <a:t>this </a:t>
            </a:r>
            <a:r>
              <a:rPr lang="en-US" spc="-5" dirty="0">
                <a:cs typeface="Calibri"/>
              </a:rPr>
              <a:t>method </a:t>
            </a:r>
            <a:r>
              <a:rPr lang="en-US" dirty="0">
                <a:cs typeface="Calibri"/>
              </a:rPr>
              <a:t>is  the </a:t>
            </a:r>
            <a:r>
              <a:rPr lang="en-US" spc="-20" dirty="0">
                <a:cs typeface="Calibri"/>
              </a:rPr>
              <a:t>inverse </a:t>
            </a:r>
            <a:r>
              <a:rPr lang="en-US" spc="-5" dirty="0">
                <a:cs typeface="Calibri"/>
              </a:rPr>
              <a:t>of </a:t>
            </a:r>
            <a:r>
              <a:rPr lang="en-US" dirty="0">
                <a:cs typeface="Calibri"/>
              </a:rPr>
              <a:t>the </a:t>
            </a:r>
            <a:r>
              <a:rPr lang="en-US" spc="-10" dirty="0">
                <a:cs typeface="Calibri"/>
              </a:rPr>
              <a:t>network-specific</a:t>
            </a:r>
            <a:r>
              <a:rPr lang="en-US" spc="-3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method.</a:t>
            </a:r>
            <a:endParaRPr lang="en-US" dirty="0"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10" dirty="0" smtClean="0">
                <a:cs typeface="Calibri"/>
              </a:rPr>
              <a:t>In the Figure, </a:t>
            </a:r>
            <a:r>
              <a:rPr lang="en-US" dirty="0" smtClean="0">
                <a:cs typeface="Calibri"/>
              </a:rPr>
              <a:t>if </a:t>
            </a:r>
            <a:r>
              <a:rPr lang="en-US" dirty="0">
                <a:cs typeface="Calibri"/>
              </a:rPr>
              <a:t>the </a:t>
            </a:r>
            <a:r>
              <a:rPr lang="en-US" spc="-15" dirty="0">
                <a:cs typeface="Calibri"/>
              </a:rPr>
              <a:t>administrator wants </a:t>
            </a:r>
            <a:r>
              <a:rPr lang="en-US" dirty="0">
                <a:cs typeface="Calibri"/>
              </a:rPr>
              <a:t>all </a:t>
            </a:r>
            <a:r>
              <a:rPr lang="en-US" spc="-20" dirty="0">
                <a:cs typeface="Calibri"/>
              </a:rPr>
              <a:t>packets  </a:t>
            </a:r>
            <a:r>
              <a:rPr lang="en-US" dirty="0">
                <a:cs typeface="Calibri"/>
              </a:rPr>
              <a:t>arriving </a:t>
            </a:r>
            <a:r>
              <a:rPr lang="en-US" spc="-25" dirty="0">
                <a:cs typeface="Calibri"/>
              </a:rPr>
              <a:t>for </a:t>
            </a:r>
            <a:r>
              <a:rPr lang="en-US" spc="-10" dirty="0">
                <a:cs typeface="Calibri"/>
              </a:rPr>
              <a:t>host </a:t>
            </a:r>
            <a:r>
              <a:rPr lang="en-US" dirty="0">
                <a:cs typeface="Calibri"/>
              </a:rPr>
              <a:t>B </a:t>
            </a:r>
            <a:r>
              <a:rPr lang="en-US" spc="-10" dirty="0">
                <a:cs typeface="Calibri"/>
              </a:rPr>
              <a:t>delivered </a:t>
            </a:r>
            <a:r>
              <a:rPr lang="en-US" spc="-15" dirty="0">
                <a:cs typeface="Calibri"/>
              </a:rPr>
              <a:t>to router </a:t>
            </a:r>
            <a:r>
              <a:rPr lang="en-US" dirty="0">
                <a:cs typeface="Calibri"/>
              </a:rPr>
              <a:t>R3 </a:t>
            </a:r>
            <a:r>
              <a:rPr lang="en-US" spc="-10" dirty="0">
                <a:cs typeface="Calibri"/>
              </a:rPr>
              <a:t>instead  </a:t>
            </a:r>
            <a:r>
              <a:rPr lang="en-US" spc="-5" dirty="0">
                <a:cs typeface="Calibri"/>
              </a:rPr>
              <a:t>of </a:t>
            </a:r>
            <a:r>
              <a:rPr lang="en-US" dirty="0">
                <a:cs typeface="Calibri"/>
              </a:rPr>
              <a:t>R1, </a:t>
            </a:r>
            <a:r>
              <a:rPr lang="en-US" spc="-5" dirty="0">
                <a:cs typeface="Calibri"/>
              </a:rPr>
              <a:t>one single entry </a:t>
            </a:r>
            <a:r>
              <a:rPr lang="en-US" dirty="0">
                <a:cs typeface="Calibri"/>
              </a:rPr>
              <a:t>in the </a:t>
            </a:r>
            <a:r>
              <a:rPr lang="en-US" spc="-10" dirty="0">
                <a:cs typeface="Calibri"/>
              </a:rPr>
              <a:t>routing table </a:t>
            </a:r>
            <a:r>
              <a:rPr lang="en-US" spc="-5" dirty="0">
                <a:cs typeface="Calibri"/>
              </a:rPr>
              <a:t>of </a:t>
            </a:r>
            <a:r>
              <a:rPr lang="en-US" spc="-10" dirty="0">
                <a:cs typeface="Calibri"/>
              </a:rPr>
              <a:t>host  </a:t>
            </a:r>
            <a:r>
              <a:rPr lang="en-US" dirty="0">
                <a:cs typeface="Calibri"/>
              </a:rPr>
              <a:t>A </a:t>
            </a:r>
            <a:r>
              <a:rPr lang="en-US" spc="-10" dirty="0">
                <a:cs typeface="Calibri"/>
              </a:rPr>
              <a:t>can explicitly define </a:t>
            </a:r>
            <a:r>
              <a:rPr lang="en-US" dirty="0">
                <a:cs typeface="Calibri"/>
              </a:rPr>
              <a:t>the</a:t>
            </a:r>
            <a:r>
              <a:rPr lang="en-US" spc="-5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route.</a:t>
            </a:r>
            <a:endParaRPr lang="en-US" dirty="0">
              <a:cs typeface="Calibri"/>
            </a:endParaRPr>
          </a:p>
          <a:p>
            <a:pPr marL="355600" marR="10858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cs typeface="Calibri"/>
              </a:rPr>
              <a:t>Host-specific </a:t>
            </a:r>
            <a:r>
              <a:rPr lang="en-US" spc="-15" dirty="0">
                <a:cs typeface="Calibri"/>
              </a:rPr>
              <a:t>routing </a:t>
            </a:r>
            <a:r>
              <a:rPr lang="en-US" dirty="0">
                <a:cs typeface="Calibri"/>
              </a:rPr>
              <a:t>is </a:t>
            </a:r>
            <a:r>
              <a:rPr lang="en-US" spc="-5" dirty="0">
                <a:cs typeface="Calibri"/>
              </a:rPr>
              <a:t>used </a:t>
            </a:r>
            <a:r>
              <a:rPr lang="en-US" spc="-25" dirty="0">
                <a:cs typeface="Calibri"/>
              </a:rPr>
              <a:t>for </a:t>
            </a:r>
            <a:r>
              <a:rPr lang="en-US" spc="-5" dirty="0">
                <a:cs typeface="Calibri"/>
              </a:rPr>
              <a:t>purposes such </a:t>
            </a:r>
            <a:r>
              <a:rPr lang="en-US" dirty="0">
                <a:cs typeface="Calibri"/>
              </a:rPr>
              <a:t>as  checking the </a:t>
            </a:r>
            <a:r>
              <a:rPr lang="en-US" spc="-20" dirty="0">
                <a:cs typeface="Calibri"/>
              </a:rPr>
              <a:t>route </a:t>
            </a:r>
            <a:r>
              <a:rPr lang="en-US" dirty="0">
                <a:cs typeface="Calibri"/>
              </a:rPr>
              <a:t>or </a:t>
            </a:r>
            <a:r>
              <a:rPr lang="en-US" spc="-10" dirty="0">
                <a:cs typeface="Calibri"/>
              </a:rPr>
              <a:t>providing </a:t>
            </a:r>
            <a:r>
              <a:rPr lang="en-US" spc="-5" dirty="0">
                <a:cs typeface="Calibri"/>
              </a:rPr>
              <a:t>security</a:t>
            </a:r>
            <a:r>
              <a:rPr lang="en-US" spc="-5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measure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Default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1839" cy="435133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In this host</a:t>
            </a:r>
            <a:r>
              <a:rPr lang="en-US" dirty="0" smtClean="0"/>
              <a:t>A </a:t>
            </a:r>
            <a:r>
              <a:rPr lang="en-US" dirty="0"/>
              <a:t>is connected to a network with two routers. Router </a:t>
            </a:r>
            <a:r>
              <a:rPr lang="en-US" dirty="0" smtClean="0"/>
              <a:t>R1 </a:t>
            </a:r>
            <a:r>
              <a:rPr lang="en-US" dirty="0"/>
              <a:t>routes the packets to </a:t>
            </a:r>
            <a:r>
              <a:rPr lang="en-US" dirty="0" smtClean="0"/>
              <a:t>hosts connected </a:t>
            </a:r>
            <a:r>
              <a:rPr lang="en-US" dirty="0"/>
              <a:t>to network N2.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for the rest of the Internet, router R2 is used. </a:t>
            </a:r>
            <a:r>
              <a:rPr lang="en-US" dirty="0" smtClean="0"/>
              <a:t>So instead </a:t>
            </a:r>
            <a:r>
              <a:rPr lang="en-US" dirty="0"/>
              <a:t>of listing all networks in the entire Internet, host A can just have one </a:t>
            </a:r>
            <a:r>
              <a:rPr lang="en-US" dirty="0" smtClean="0"/>
              <a:t>entry called </a:t>
            </a:r>
            <a:r>
              <a:rPr lang="en-US" dirty="0"/>
              <a:t>the </a:t>
            </a:r>
            <a:r>
              <a:rPr lang="en-US" i="1" dirty="0"/>
              <a:t>default </a:t>
            </a:r>
            <a:r>
              <a:rPr lang="en-US" dirty="0"/>
              <a:t>(normally defined as network address 0.0.0.0).</a:t>
            </a:r>
            <a:endParaRPr lang="en-IN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038" y="1540097"/>
            <a:ext cx="6462713" cy="463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8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9"/>
          <p:cNvSpPr>
            <a:spLocks noChangeArrowheads="1"/>
          </p:cNvSpPr>
          <p:nvPr/>
        </p:nvSpPr>
        <p:spPr bwMode="auto">
          <a:xfrm>
            <a:off x="996462" y="584200"/>
            <a:ext cx="9366738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i="1" baseline="0" dirty="0">
                <a:latin typeface="Times New Roman" panose="02020603050405020304" pitchFamily="18" charset="0"/>
              </a:rPr>
              <a:t>Make a routing table for router R1, using the configuration in Figure.</a:t>
            </a:r>
          </a:p>
        </p:txBody>
      </p:sp>
      <p:sp>
        <p:nvSpPr>
          <p:cNvPr id="43011" name="Text Box 10"/>
          <p:cNvSpPr txBox="1">
            <a:spLocks noChangeArrowheads="1"/>
          </p:cNvSpPr>
          <p:nvPr/>
        </p:nvSpPr>
        <p:spPr bwMode="auto">
          <a:xfrm>
            <a:off x="2667000" y="0"/>
            <a:ext cx="16891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Example</a:t>
            </a: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1" y="1752599"/>
            <a:ext cx="10093569" cy="440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7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133600" y="1524001"/>
            <a:ext cx="4941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Table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Routing table for router R1 in Figure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952625"/>
            <a:ext cx="82359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5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TOPICS TO WEEK-1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FORWARDING</a:t>
            </a:r>
          </a:p>
          <a:p>
            <a:r>
              <a:rPr lang="en-US" sz="3600" dirty="0" smtClean="0"/>
              <a:t>FORWARDING TECHNIQUES</a:t>
            </a:r>
          </a:p>
          <a:p>
            <a:r>
              <a:rPr lang="en-US" sz="3600" dirty="0" smtClean="0"/>
              <a:t>INTERDOMAIN AND INTRADOMAIN ROUTING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EX:STATIC AND DYNAMIC ROUTING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18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Routing Table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91411" cy="4351338"/>
          </a:xfrm>
        </p:spPr>
        <p:txBody>
          <a:bodyPr/>
          <a:lstStyle/>
          <a:p>
            <a:r>
              <a:rPr lang="en-US" dirty="0"/>
              <a:t>A host or a router has a routing table with an </a:t>
            </a:r>
            <a:r>
              <a:rPr lang="en-US" dirty="0" smtClean="0"/>
              <a:t>entry for </a:t>
            </a:r>
            <a:r>
              <a:rPr lang="en-US" dirty="0"/>
              <a:t>each destination, or a combination of destinations, to route IP packets. </a:t>
            </a:r>
            <a:endParaRPr lang="en-US" dirty="0" smtClean="0"/>
          </a:p>
          <a:p>
            <a:r>
              <a:rPr lang="en-US" dirty="0" smtClean="0"/>
              <a:t>The routing table </a:t>
            </a:r>
            <a:r>
              <a:rPr lang="en-US" dirty="0"/>
              <a:t>can be either static or dynamic.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533401"/>
            <a:ext cx="8229600" cy="5597525"/>
          </a:xfrm>
        </p:spPr>
      </p:pic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B7DAC0-0F24-4262-ABA6-1B46CF040902}" type="slidenum">
              <a:rPr lang="en-US" altLang="zh-TW" sz="1000">
                <a:cs typeface="新細明體"/>
              </a:rPr>
              <a:pPr/>
              <a:t>21</a:t>
            </a:fld>
            <a:endParaRPr lang="en-US" altLang="zh-TW" sz="1000">
              <a:cs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2834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01F947-EB7B-4E03-A239-B1ACF5F616EE}" type="slidenum">
              <a:rPr lang="en-US" altLang="zh-TW" sz="1000" b="0" baseline="0">
                <a:solidFill>
                  <a:srgbClr val="000000"/>
                </a:solidFill>
                <a:cs typeface="新細明體"/>
              </a:rPr>
              <a:pPr eaLnBrk="1" hangingPunct="1"/>
              <a:t>22</a:t>
            </a:fld>
            <a:endParaRPr lang="en-US" altLang="zh-TW" sz="1000" b="0" baseline="0">
              <a:solidFill>
                <a:srgbClr val="000000"/>
              </a:solidFill>
              <a:cs typeface="新細明體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Static route operation </a:t>
            </a:r>
            <a:endParaRPr lang="zh-TW" altLang="en-US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41514"/>
            <a:ext cx="10972800" cy="4656137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Static route operations can be divided into these three parts: </a:t>
            </a:r>
          </a:p>
          <a:p>
            <a:pPr lvl="1" eaLnBrk="1" hangingPunct="1"/>
            <a:r>
              <a:rPr lang="en-US" altLang="zh-TW" dirty="0" smtClean="0"/>
              <a:t>Network administrator configures the route </a:t>
            </a:r>
          </a:p>
          <a:p>
            <a:pPr lvl="1" eaLnBrk="1" hangingPunct="1"/>
            <a:r>
              <a:rPr lang="en-US" altLang="zh-TW" dirty="0" smtClean="0"/>
              <a:t>Router installs the route in the routing table </a:t>
            </a:r>
          </a:p>
          <a:p>
            <a:pPr lvl="1" eaLnBrk="1" hangingPunct="1"/>
            <a:r>
              <a:rPr lang="en-US" altLang="zh-TW" dirty="0" smtClean="0"/>
              <a:t>Packets are routed using the static route </a:t>
            </a:r>
          </a:p>
          <a:p>
            <a:pPr eaLnBrk="1" hangingPunct="1"/>
            <a:r>
              <a:rPr lang="en-US" altLang="zh-TW" dirty="0" smtClean="0"/>
              <a:t>Since a static route is </a:t>
            </a:r>
            <a:r>
              <a:rPr lang="en-US" altLang="zh-TW" dirty="0" smtClean="0">
                <a:solidFill>
                  <a:srgbClr val="0000FF"/>
                </a:solidFill>
              </a:rPr>
              <a:t>manually </a:t>
            </a:r>
            <a:r>
              <a:rPr lang="en-US" altLang="zh-TW" dirty="0" smtClean="0"/>
              <a:t>configured, the administrator must configure the static route on the router using the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ip</a:t>
            </a:r>
            <a:r>
              <a:rPr lang="en-US" altLang="zh-TW" b="1" dirty="0" smtClean="0">
                <a:solidFill>
                  <a:srgbClr val="FF0000"/>
                </a:solidFill>
              </a:rPr>
              <a:t> route</a:t>
            </a:r>
            <a:r>
              <a:rPr lang="en-US" altLang="zh-TW" dirty="0" smtClean="0"/>
              <a:t> command.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57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90EB55-DE0D-40E1-A88F-E3CA202D5C8B}" type="slidenum">
              <a:rPr lang="en-US" altLang="zh-TW" sz="1000" b="0" baseline="0">
                <a:solidFill>
                  <a:srgbClr val="000000"/>
                </a:solidFill>
                <a:cs typeface="新細明體"/>
              </a:rPr>
              <a:pPr eaLnBrk="1" hangingPunct="1"/>
              <a:t>23</a:t>
            </a:fld>
            <a:endParaRPr lang="en-US" altLang="zh-TW" sz="1000" b="0" baseline="0">
              <a:solidFill>
                <a:srgbClr val="000000"/>
              </a:solidFill>
              <a:cs typeface="新細明體"/>
            </a:endParaRPr>
          </a:p>
        </p:txBody>
      </p:sp>
      <p:graphicFrame>
        <p:nvGraphicFramePr>
          <p:cNvPr id="5018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847851" y="692150"/>
          <a:ext cx="8640763" cy="581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點陣圖影像" r:id="rId3" imgW="5819048" imgH="3914286" progId="Paint.Picture">
                  <p:embed/>
                </p:oleObj>
              </mc:Choice>
              <mc:Fallback>
                <p:oleObj name="點陣圖影像" r:id="rId3" imgW="5819048" imgH="3914286" progId="Paint.Pictur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692150"/>
                        <a:ext cx="8640763" cy="581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47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EE8699-BF40-4991-BB9A-7974CFE8572A}" type="slidenum">
              <a:rPr lang="en-US" altLang="zh-TW" sz="1000" b="0" baseline="0">
                <a:solidFill>
                  <a:srgbClr val="000000"/>
                </a:solidFill>
                <a:cs typeface="新細明體"/>
              </a:rPr>
              <a:pPr eaLnBrk="1" hangingPunct="1"/>
              <a:t>24</a:t>
            </a:fld>
            <a:endParaRPr lang="en-US" altLang="zh-TW" sz="1000" b="0" baseline="0">
              <a:solidFill>
                <a:srgbClr val="000000"/>
              </a:solidFill>
              <a:cs typeface="新細明體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Verifying static route configuration </a:t>
            </a:r>
            <a:endParaRPr lang="zh-TW" altLang="en-US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262" y="1825625"/>
            <a:ext cx="10814538" cy="4351338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Use the following steps to verify static route configuration:</a:t>
            </a:r>
          </a:p>
          <a:p>
            <a:pPr lvl="1" eaLnBrk="1" hangingPunct="1"/>
            <a:r>
              <a:rPr lang="en-US" altLang="zh-TW" sz="2200" dirty="0"/>
              <a:t>In privileged mode enter the command </a:t>
            </a:r>
            <a:r>
              <a:rPr lang="en-US" altLang="zh-TW" sz="2200" b="1" dirty="0">
                <a:solidFill>
                  <a:srgbClr val="FF0000"/>
                </a:solidFill>
              </a:rPr>
              <a:t>show 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running-configuration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to view the active configuration. </a:t>
            </a:r>
          </a:p>
          <a:p>
            <a:pPr lvl="1" eaLnBrk="1" hangingPunct="1"/>
            <a:r>
              <a:rPr lang="en-US" altLang="zh-TW" sz="2200" dirty="0"/>
              <a:t>Verify that the static route has been correctly entered. </a:t>
            </a:r>
          </a:p>
          <a:p>
            <a:pPr lvl="1" eaLnBrk="1" hangingPunct="1"/>
            <a:r>
              <a:rPr lang="en-US" altLang="zh-TW" sz="2200" dirty="0"/>
              <a:t>Enter the command </a:t>
            </a:r>
            <a:r>
              <a:rPr lang="en-US" altLang="zh-TW" sz="2200" b="1" dirty="0">
                <a:solidFill>
                  <a:srgbClr val="FF0000"/>
                </a:solidFill>
              </a:rPr>
              <a:t>show </a:t>
            </a:r>
            <a:r>
              <a:rPr lang="en-US" altLang="zh-TW" sz="2200" b="1" dirty="0" err="1">
                <a:solidFill>
                  <a:srgbClr val="FF0000"/>
                </a:solidFill>
              </a:rPr>
              <a:t>ip</a:t>
            </a:r>
            <a:r>
              <a:rPr lang="en-US" altLang="zh-TW" sz="2200" b="1" dirty="0">
                <a:solidFill>
                  <a:srgbClr val="FF0000"/>
                </a:solidFill>
              </a:rPr>
              <a:t> route</a:t>
            </a:r>
            <a:r>
              <a:rPr lang="en-US" altLang="zh-TW" sz="2200" dirty="0"/>
              <a:t>. </a:t>
            </a:r>
          </a:p>
          <a:p>
            <a:pPr lvl="1" eaLnBrk="1" hangingPunct="1"/>
            <a:r>
              <a:rPr lang="en-US" altLang="zh-TW" sz="2200" dirty="0"/>
              <a:t>Verify that the route that was configured is in the routing table. 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837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50985" y="533399"/>
            <a:ext cx="10902461" cy="600807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FF"/>
                </a:solidFill>
              </a:rPr>
              <a:t>Advantages</a:t>
            </a:r>
            <a:r>
              <a:rPr lang="en-US" altLang="en-US" dirty="0" smtClean="0"/>
              <a:t> of </a:t>
            </a:r>
            <a:r>
              <a:rPr lang="en-US" altLang="en-US" b="1" dirty="0" smtClean="0"/>
              <a:t>static routing</a:t>
            </a:r>
          </a:p>
          <a:p>
            <a:pPr lvl="1" indent="0"/>
            <a:r>
              <a:rPr lang="en-US" altLang="en-US" dirty="0" smtClean="0"/>
              <a:t>-It can backup multiple interfaces/networks on a router</a:t>
            </a:r>
          </a:p>
          <a:p>
            <a:pPr lvl="1" indent="0"/>
            <a:r>
              <a:rPr lang="en-US" altLang="en-US" dirty="0" smtClean="0"/>
              <a:t>-Easy to configure</a:t>
            </a:r>
          </a:p>
          <a:p>
            <a:pPr lvl="1" indent="0"/>
            <a:r>
              <a:rPr lang="en-US" altLang="en-US" dirty="0" smtClean="0"/>
              <a:t>-No extra resources are needed</a:t>
            </a:r>
          </a:p>
          <a:p>
            <a:pPr lvl="1" indent="0"/>
            <a:r>
              <a:rPr lang="en-US" altLang="en-US" dirty="0" smtClean="0"/>
              <a:t>-More secure</a:t>
            </a:r>
          </a:p>
          <a:p>
            <a:pPr eaLnBrk="1" hangingPunct="1"/>
            <a:r>
              <a:rPr lang="en-US" altLang="en-US" dirty="0" smtClean="0">
                <a:solidFill>
                  <a:srgbClr val="0000FF"/>
                </a:solidFill>
              </a:rPr>
              <a:t>Disadvantages</a:t>
            </a:r>
            <a:r>
              <a:rPr lang="en-US" altLang="en-US" dirty="0" smtClean="0"/>
              <a:t> of </a:t>
            </a:r>
            <a:r>
              <a:rPr lang="en-US" altLang="en-US" b="1" dirty="0" smtClean="0"/>
              <a:t>static routing</a:t>
            </a:r>
          </a:p>
          <a:p>
            <a:pPr lvl="1" indent="0"/>
            <a:r>
              <a:rPr lang="en-US" altLang="en-US" dirty="0" smtClean="0"/>
              <a:t>-Network changes require manual reconfiguration </a:t>
            </a:r>
          </a:p>
          <a:p>
            <a:pPr lvl="1" indent="0"/>
            <a:r>
              <a:rPr lang="en-US" altLang="en-US" dirty="0" smtClean="0"/>
              <a:t>-Does not scale well in large topologies</a:t>
            </a:r>
          </a:p>
          <a:p>
            <a:endParaRPr lang="en-IN" altLang="en-US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D44B52-8A7A-4278-8F03-A62FC3B21872}" type="slidenum">
              <a:rPr lang="en-US" altLang="zh-TW" sz="1000">
                <a:cs typeface="新細明體"/>
              </a:rPr>
              <a:pPr/>
              <a:t>25</a:t>
            </a:fld>
            <a:endParaRPr lang="en-US" altLang="zh-TW" sz="1000">
              <a:cs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41485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868362"/>
          </a:xfrm>
        </p:spPr>
        <p:txBody>
          <a:bodyPr/>
          <a:lstStyle/>
          <a:p>
            <a:r>
              <a:rPr lang="en-US" altLang="en-US" smtClean="0"/>
              <a:t>Dynamic Routing Table</a:t>
            </a:r>
            <a:endParaRPr lang="en-IN" altLang="en-US" smtClean="0"/>
          </a:p>
        </p:txBody>
      </p:sp>
      <p:sp>
        <p:nvSpPr>
          <p:cNvPr id="5325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40325"/>
          </a:xfrm>
        </p:spPr>
        <p:txBody>
          <a:bodyPr/>
          <a:lstStyle/>
          <a:p>
            <a:r>
              <a:rPr lang="en-US" altLang="en-US" sz="2400" dirty="0"/>
              <a:t>It is updated periodically by using one of the dynamic routing protocols such as RIP, OSPF or BGP.</a:t>
            </a:r>
          </a:p>
          <a:p>
            <a:r>
              <a:rPr lang="en-US" altLang="en-US" sz="2400" dirty="0"/>
              <a:t>Whenever there is a change in the internet, such as a </a:t>
            </a:r>
            <a:r>
              <a:rPr lang="en-US" altLang="en-US" sz="2400" dirty="0">
                <a:solidFill>
                  <a:srgbClr val="FF0000"/>
                </a:solidFill>
              </a:rPr>
              <a:t>shutdown of a router or breaking of a link</a:t>
            </a:r>
            <a:r>
              <a:rPr lang="en-US" altLang="en-US" sz="2400" dirty="0"/>
              <a:t>, the dynamic routing protocols update all the tables in the routers automatically</a:t>
            </a:r>
            <a:r>
              <a:rPr lang="en-US" altLang="en-US" dirty="0" smtClean="0"/>
              <a:t>.</a:t>
            </a:r>
            <a:endParaRPr lang="en-US" altLang="en-US" sz="2400" dirty="0"/>
          </a:p>
          <a:p>
            <a:r>
              <a:rPr lang="en-US" altLang="en-US" sz="2400" dirty="0"/>
              <a:t>The routers in a big internet need to be updated dynamically for efficient delivery of the IP packets.</a:t>
            </a:r>
            <a:endParaRPr lang="en-IN" altLang="en-US" sz="2400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FDD1ED-E15F-4051-845C-18F944FA9F96}" type="slidenum">
              <a:rPr lang="en-US" altLang="zh-TW" sz="1000">
                <a:cs typeface="新細明體"/>
              </a:rPr>
              <a:pPr/>
              <a:t>26</a:t>
            </a:fld>
            <a:endParaRPr lang="en-US" altLang="zh-TW" sz="1000">
              <a:cs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3561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492369" y="3863492"/>
            <a:ext cx="10603523" cy="2748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316523" y="279311"/>
            <a:ext cx="114768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Autonomous</a:t>
            </a:r>
            <a:r>
              <a:rPr lang="en-US" sz="3600" i="1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600" i="1" spc="-5" dirty="0" smtClean="0">
                <a:solidFill>
                  <a:prstClr val="black"/>
                </a:solidFill>
                <a:latin typeface="Times New Roman"/>
                <a:cs typeface="Times New Roman"/>
              </a:rPr>
              <a:t>systems</a:t>
            </a:r>
          </a:p>
          <a:p>
            <a:pPr lvl="0"/>
            <a:r>
              <a:rPr lang="en-US" sz="3600" dirty="0"/>
              <a:t>An </a:t>
            </a:r>
            <a:r>
              <a:rPr lang="en-US" sz="3600" b="1" dirty="0"/>
              <a:t>autonomous system</a:t>
            </a:r>
            <a:r>
              <a:rPr lang="en-US" sz="3600" dirty="0"/>
              <a:t> (AS) is a collection of connected Internet Protocol (IP) routing prefixes under the control of one or more network operators on behalf of a single administrative entity or domain that presents a common, clearly defined routing policy to the internet.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7876" y="693058"/>
            <a:ext cx="109845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Goals: - </a:t>
            </a:r>
            <a:r>
              <a:rPr lang="en-US" sz="3200" dirty="0" err="1"/>
              <a:t>ASes</a:t>
            </a:r>
            <a:r>
              <a:rPr lang="en-US" sz="3200" dirty="0"/>
              <a:t> want to choose their own local routing algorithm - </a:t>
            </a:r>
            <a:r>
              <a:rPr lang="en-US" sz="3200" dirty="0" err="1"/>
              <a:t>ASes</a:t>
            </a:r>
            <a:r>
              <a:rPr lang="en-US" sz="3200" dirty="0"/>
              <a:t> want to set policies about non-local routing • Each AS assigned unique 16-bit </a:t>
            </a:r>
            <a:r>
              <a:rPr lang="en-US" sz="3200" dirty="0" smtClean="0"/>
              <a:t>number</a:t>
            </a:r>
          </a:p>
          <a:p>
            <a:r>
              <a:rPr lang="en-US" sz="3200" dirty="0"/>
              <a:t>Types of traffic &amp; AS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Local traffic – packets with </a:t>
            </a:r>
            <a:r>
              <a:rPr lang="en-US" sz="3200" dirty="0" err="1"/>
              <a:t>src</a:t>
            </a:r>
            <a:r>
              <a:rPr lang="en-US" sz="3200" dirty="0"/>
              <a:t> or </a:t>
            </a:r>
            <a:r>
              <a:rPr lang="en-US" sz="3200" dirty="0" err="1"/>
              <a:t>dst</a:t>
            </a:r>
            <a:r>
              <a:rPr lang="en-US" sz="3200" dirty="0"/>
              <a:t> in local AS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Transit traffic – passes through an AS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Stub AS - Connects to only a single other </a:t>
            </a:r>
            <a:r>
              <a:rPr lang="en-US" sz="3200" dirty="0" smtClean="0"/>
              <a:t>AS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• Multihomed AS - Connects to multiple </a:t>
            </a:r>
            <a:r>
              <a:rPr lang="en-US" sz="3200" dirty="0" err="1"/>
              <a:t>ASes</a:t>
            </a:r>
            <a:r>
              <a:rPr lang="en-US" sz="3200" dirty="0"/>
              <a:t> - Carries no transit traffic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Transit AS - Connects to multiple </a:t>
            </a:r>
            <a:r>
              <a:rPr lang="en-US" sz="3200" dirty="0" err="1"/>
              <a:t>ASes</a:t>
            </a:r>
            <a:r>
              <a:rPr lang="en-US" sz="3200" dirty="0"/>
              <a:t> and carries transit traffic</a:t>
            </a:r>
          </a:p>
        </p:txBody>
      </p:sp>
    </p:spTree>
    <p:extLst>
      <p:ext uri="{BB962C8B-B14F-4D97-AF65-F5344CB8AC3E}">
        <p14:creationId xmlns:p14="http://schemas.microsoft.com/office/powerpoint/2010/main" val="2665476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2308" y="1126812"/>
            <a:ext cx="104569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Intra-domain routing </a:t>
            </a:r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/>
              <a:t>Intra-domain routing: within an AS </a:t>
            </a:r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/>
              <a:t>Single administrative control: optimality is important </a:t>
            </a:r>
            <a:endParaRPr lang="en-US" sz="4000" dirty="0" smtClean="0"/>
          </a:p>
          <a:p>
            <a:r>
              <a:rPr lang="en-US" sz="4000" dirty="0" smtClean="0"/>
              <a:t>–Contrast </a:t>
            </a:r>
            <a:r>
              <a:rPr lang="en-US" sz="4000" dirty="0"/>
              <a:t>with inter-AS routing, where policy dominates</a:t>
            </a:r>
          </a:p>
        </p:txBody>
      </p:sp>
    </p:spTree>
    <p:extLst>
      <p:ext uri="{BB962C8B-B14F-4D97-AF65-F5344CB8AC3E}">
        <p14:creationId xmlns:p14="http://schemas.microsoft.com/office/powerpoint/2010/main" val="391175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28245"/>
            <a:ext cx="6019800" cy="120747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PACKET FORWARDING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769" y="1219199"/>
            <a:ext cx="11007969" cy="54981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</a:t>
            </a:r>
            <a:endParaRPr lang="en-US" sz="3500" b="1" dirty="0"/>
          </a:p>
          <a:p>
            <a:r>
              <a:rPr lang="en-US" sz="3200" dirty="0" smtClean="0"/>
              <a:t>Delivery </a:t>
            </a:r>
            <a:r>
              <a:rPr lang="en-US" sz="3200" dirty="0"/>
              <a:t>- Types ( Direct , Indirect)</a:t>
            </a:r>
          </a:p>
          <a:p>
            <a:r>
              <a:rPr lang="en-US" sz="3200" b="1" dirty="0"/>
              <a:t>Forwarding Techniques - 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               - Next -hop method</a:t>
            </a:r>
          </a:p>
          <a:p>
            <a:pPr>
              <a:buNone/>
            </a:pPr>
            <a:r>
              <a:rPr lang="en-US" sz="3200" dirty="0"/>
              <a:t>               - Route Method</a:t>
            </a:r>
          </a:p>
          <a:p>
            <a:pPr>
              <a:buNone/>
            </a:pPr>
            <a:r>
              <a:rPr lang="en-US" sz="3200" dirty="0"/>
              <a:t>               - Network specific Method</a:t>
            </a:r>
          </a:p>
          <a:p>
            <a:pPr>
              <a:buNone/>
            </a:pPr>
            <a:r>
              <a:rPr lang="en-US" sz="3200" dirty="0"/>
              <a:t>               - Host specific Method</a:t>
            </a:r>
          </a:p>
          <a:p>
            <a:pPr>
              <a:buNone/>
            </a:pPr>
            <a:r>
              <a:rPr lang="en-US" sz="3200" dirty="0"/>
              <a:t>               - Default Method</a:t>
            </a:r>
          </a:p>
          <a:p>
            <a:r>
              <a:rPr lang="en-US" sz="3200" b="1" dirty="0"/>
              <a:t>Forwarding Process: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                </a:t>
            </a:r>
            <a:r>
              <a:rPr lang="en-US" sz="3200" dirty="0" smtClean="0"/>
              <a:t>-Forwarding by address aggregation</a:t>
            </a:r>
          </a:p>
          <a:p>
            <a:pPr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-</a:t>
            </a:r>
            <a:r>
              <a:rPr lang="en-US" sz="3200" dirty="0"/>
              <a:t>Forwarding by </a:t>
            </a:r>
            <a:r>
              <a:rPr lang="en-US" sz="3200" dirty="0" smtClean="0"/>
              <a:t>label</a:t>
            </a:r>
            <a:endParaRPr lang="en-US" sz="32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0" y="1"/>
            <a:ext cx="2686050" cy="9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08" y="1316559"/>
            <a:ext cx="108907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Intra-domain vs. Inter-domain routing </a:t>
            </a:r>
            <a:r>
              <a:rPr lang="en-US" sz="4400" dirty="0" smtClean="0"/>
              <a:t>– </a:t>
            </a:r>
          </a:p>
          <a:p>
            <a:r>
              <a:rPr lang="en-US" sz="4400" dirty="0" smtClean="0"/>
              <a:t>Intra-</a:t>
            </a:r>
            <a:r>
              <a:rPr lang="en-US" sz="4400" dirty="0"/>
              <a:t>: All routers under same administrative control </a:t>
            </a:r>
            <a:endParaRPr lang="en-US" sz="4400" dirty="0" smtClean="0"/>
          </a:p>
          <a:p>
            <a:r>
              <a:rPr lang="en-US" sz="4400" dirty="0" smtClean="0"/>
              <a:t>- </a:t>
            </a:r>
            <a:r>
              <a:rPr lang="en-US" sz="4400" dirty="0"/>
              <a:t>Intra-: Scale to ∼100 networks (e.g., campus like </a:t>
            </a:r>
            <a:r>
              <a:rPr lang="en-US" sz="4400" dirty="0" smtClean="0"/>
              <a:t>SRM) </a:t>
            </a:r>
          </a:p>
          <a:p>
            <a:r>
              <a:rPr lang="en-US" sz="4400" dirty="0" smtClean="0"/>
              <a:t>- </a:t>
            </a:r>
            <a:r>
              <a:rPr lang="en-US" sz="4400" dirty="0"/>
              <a:t>Inter-: Decentralized, scale to Internet</a:t>
            </a:r>
          </a:p>
        </p:txBody>
      </p:sp>
    </p:spTree>
    <p:extLst>
      <p:ext uri="{BB962C8B-B14F-4D97-AF65-F5344CB8AC3E}">
        <p14:creationId xmlns:p14="http://schemas.microsoft.com/office/powerpoint/2010/main" val="218872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569" y="934052"/>
            <a:ext cx="11465169" cy="19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2400" b="1" i="1" dirty="0">
                <a:latin typeface="Times New Roman"/>
                <a:cs typeface="Times New Roman"/>
              </a:rPr>
              <a:t>A </a:t>
            </a:r>
            <a:r>
              <a:rPr lang="en-US" sz="2400" b="1" i="1" spc="-5" dirty="0">
                <a:latin typeface="Times New Roman"/>
                <a:cs typeface="Times New Roman"/>
              </a:rPr>
              <a:t>routing table can be either static or dynamic.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b="1" i="1" spc="-140" dirty="0">
                <a:latin typeface="Times New Roman"/>
                <a:cs typeface="Times New Roman"/>
              </a:rPr>
              <a:t> </a:t>
            </a:r>
            <a:r>
              <a:rPr lang="en-US" sz="2400" b="1" i="1" spc="-5" dirty="0">
                <a:latin typeface="Times New Roman"/>
                <a:cs typeface="Times New Roman"/>
              </a:rPr>
              <a:t>static  table is one with </a:t>
            </a:r>
            <a:r>
              <a:rPr lang="en-US" sz="2400" b="1" i="1" dirty="0">
                <a:latin typeface="Times New Roman"/>
                <a:cs typeface="Times New Roman"/>
              </a:rPr>
              <a:t>manual </a:t>
            </a:r>
            <a:r>
              <a:rPr lang="en-US" sz="2400" b="1" i="1" spc="-85" dirty="0">
                <a:latin typeface="Times New Roman"/>
                <a:cs typeface="Times New Roman"/>
              </a:rPr>
              <a:t>entries.. </a:t>
            </a:r>
            <a:endParaRPr lang="en-US" sz="2400" b="1" i="1" spc="-85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2400" b="1" i="1" dirty="0" smtClean="0">
                <a:latin typeface="Times New Roman"/>
                <a:cs typeface="Times New Roman"/>
              </a:rPr>
              <a:t>A </a:t>
            </a:r>
            <a:r>
              <a:rPr lang="en-US" sz="2400" b="1" i="1" spc="-5" dirty="0">
                <a:latin typeface="Times New Roman"/>
                <a:cs typeface="Times New Roman"/>
              </a:rPr>
              <a:t>dynamic table is  </a:t>
            </a:r>
            <a:r>
              <a:rPr lang="en-US" sz="2400" b="1" i="1" dirty="0">
                <a:latin typeface="Times New Roman"/>
                <a:cs typeface="Times New Roman"/>
              </a:rPr>
              <a:t>one </a:t>
            </a:r>
            <a:r>
              <a:rPr lang="en-US" sz="2400" b="1" i="1" spc="-5" dirty="0">
                <a:latin typeface="Times New Roman"/>
                <a:cs typeface="Times New Roman"/>
              </a:rPr>
              <a:t>that is updated automatically when there is </a:t>
            </a:r>
            <a:r>
              <a:rPr lang="en-US" sz="2400" b="1" i="1" dirty="0">
                <a:latin typeface="Times New Roman"/>
                <a:cs typeface="Times New Roman"/>
              </a:rPr>
              <a:t>a  </a:t>
            </a:r>
            <a:r>
              <a:rPr lang="en-US" sz="2400" b="1" i="1" spc="-5" dirty="0">
                <a:latin typeface="Times New Roman"/>
                <a:cs typeface="Times New Roman"/>
              </a:rPr>
              <a:t>change somewhere </a:t>
            </a:r>
            <a:r>
              <a:rPr lang="en-US" sz="2400" b="1" i="1" dirty="0">
                <a:latin typeface="Times New Roman"/>
                <a:cs typeface="Times New Roman"/>
              </a:rPr>
              <a:t>in </a:t>
            </a:r>
            <a:r>
              <a:rPr lang="en-US" sz="2400" b="1" i="1" spc="-5" dirty="0">
                <a:latin typeface="Times New Roman"/>
                <a:cs typeface="Times New Roman"/>
              </a:rPr>
              <a:t>the </a:t>
            </a:r>
            <a:r>
              <a:rPr lang="en-US" sz="2400" b="1" i="1" spc="-75" dirty="0">
                <a:latin typeface="Times New Roman"/>
                <a:cs typeface="Times New Roman"/>
              </a:rPr>
              <a:t>Internet.. </a:t>
            </a:r>
            <a:endParaRPr lang="en-US" sz="2400" b="1" i="1" spc="-75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2400" b="1" i="1" dirty="0" smtClean="0">
                <a:latin typeface="Times New Roman"/>
                <a:cs typeface="Times New Roman"/>
              </a:rPr>
              <a:t>A </a:t>
            </a:r>
            <a:r>
              <a:rPr lang="en-US" sz="2400" b="1" i="1" spc="-5" dirty="0">
                <a:latin typeface="Times New Roman"/>
                <a:cs typeface="Times New Roman"/>
              </a:rPr>
              <a:t>routing protocol  is </a:t>
            </a:r>
            <a:r>
              <a:rPr lang="en-US" sz="2400" b="1" i="1" dirty="0">
                <a:latin typeface="Times New Roman"/>
                <a:cs typeface="Times New Roman"/>
              </a:rPr>
              <a:t>a </a:t>
            </a:r>
            <a:r>
              <a:rPr lang="en-US" sz="2400" b="1" i="1" spc="-5" dirty="0">
                <a:latin typeface="Times New Roman"/>
                <a:cs typeface="Times New Roman"/>
              </a:rPr>
              <a:t>combination of rules and procedures that lets  </a:t>
            </a:r>
            <a:r>
              <a:rPr lang="en-US" sz="2400" b="1" i="1" dirty="0">
                <a:latin typeface="Times New Roman"/>
                <a:cs typeface="Times New Roman"/>
              </a:rPr>
              <a:t>routers in the Internet inform </a:t>
            </a:r>
            <a:r>
              <a:rPr lang="en-US" sz="2400" b="1" i="1" spc="-5" dirty="0">
                <a:latin typeface="Times New Roman"/>
                <a:cs typeface="Times New Roman"/>
              </a:rPr>
              <a:t>each other </a:t>
            </a:r>
            <a:r>
              <a:rPr lang="en-US" sz="2400" b="1" i="1" dirty="0">
                <a:latin typeface="Times New Roman"/>
                <a:cs typeface="Times New Roman"/>
              </a:rPr>
              <a:t>of</a:t>
            </a:r>
            <a:r>
              <a:rPr lang="en-US" sz="2400" b="1" i="1" spc="-114" dirty="0">
                <a:latin typeface="Times New Roman"/>
                <a:cs typeface="Times New Roman"/>
              </a:rPr>
              <a:t> </a:t>
            </a:r>
            <a:r>
              <a:rPr lang="en-US" sz="2400" b="1" i="1" spc="-160" dirty="0">
                <a:latin typeface="Times New Roman"/>
                <a:cs typeface="Times New Roman"/>
              </a:rPr>
              <a:t>changes..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object 4"/>
          <p:cNvSpPr/>
          <p:nvPr/>
        </p:nvSpPr>
        <p:spPr>
          <a:xfrm>
            <a:off x="363415" y="3268024"/>
            <a:ext cx="11172093" cy="3385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3292" y="562708"/>
            <a:ext cx="802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INTER-DOMAIN &amp; INTRA-DOMAIN ROUTING </a:t>
            </a:r>
            <a:r>
              <a:rPr lang="en-US" sz="2400" dirty="0" smtClean="0"/>
              <a:t>PROTOCOLS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1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9662" y="2403231"/>
            <a:ext cx="2917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128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endParaRPr lang="en-IN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9631" y="643731"/>
            <a:ext cx="10972799" cy="6050146"/>
          </a:xfrm>
        </p:spPr>
        <p:txBody>
          <a:bodyPr/>
          <a:lstStyle/>
          <a:p>
            <a:r>
              <a:rPr lang="en-US" b="1" dirty="0"/>
              <a:t>Routing</a:t>
            </a:r>
            <a:endParaRPr lang="en-US" dirty="0"/>
          </a:p>
          <a:p>
            <a:pPr>
              <a:buNone/>
            </a:pPr>
            <a:r>
              <a:rPr lang="en-US" dirty="0"/>
              <a:t>       -Routing Table contents</a:t>
            </a:r>
          </a:p>
          <a:p>
            <a:pPr>
              <a:buNone/>
            </a:pPr>
            <a:r>
              <a:rPr lang="en-US" dirty="0"/>
              <a:t>       -Types of Routing - Static &amp; Dynamic </a:t>
            </a:r>
          </a:p>
          <a:p>
            <a:pPr>
              <a:buNone/>
            </a:pPr>
            <a:r>
              <a:rPr lang="en-US" dirty="0"/>
              <a:t>         ( including  tables).</a:t>
            </a:r>
          </a:p>
          <a:p>
            <a:r>
              <a:rPr lang="en-US" b="1" dirty="0"/>
              <a:t>Autonomous system</a:t>
            </a:r>
            <a:endParaRPr lang="en-US" dirty="0"/>
          </a:p>
          <a:p>
            <a:r>
              <a:rPr lang="en-US" b="1" dirty="0" err="1"/>
              <a:t>Intradomain</a:t>
            </a:r>
            <a:r>
              <a:rPr lang="en-US" b="1" dirty="0"/>
              <a:t>  &amp;  </a:t>
            </a:r>
            <a:r>
              <a:rPr lang="en-US" b="1" dirty="0" err="1"/>
              <a:t>Interdomain</a:t>
            </a:r>
            <a:r>
              <a:rPr lang="en-US" b="1" dirty="0"/>
              <a:t> routing </a:t>
            </a:r>
          </a:p>
          <a:p>
            <a:endParaRPr lang="en-IN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0" y="1"/>
            <a:ext cx="2686050" cy="982661"/>
          </a:xfrm>
          <a:prstGeom prst="rect">
            <a:avLst/>
          </a:prstGeom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152401"/>
            <a:ext cx="2686050" cy="9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 DELIVERY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8961" cy="4351338"/>
          </a:xfrm>
        </p:spPr>
        <p:txBody>
          <a:bodyPr>
            <a:normAutofit fontScale="925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Direct Delivery</a:t>
            </a:r>
          </a:p>
          <a:p>
            <a:r>
              <a:rPr lang="en-US" dirty="0"/>
              <a:t>In a direct delivery, the final destination of the packet is a host connected to the </a:t>
            </a:r>
            <a:r>
              <a:rPr lang="en-US" dirty="0" smtClean="0"/>
              <a:t>same physical </a:t>
            </a:r>
            <a:r>
              <a:rPr lang="en-US" dirty="0"/>
              <a:t>network as the deliverer. </a:t>
            </a:r>
            <a:endParaRPr lang="en-US" dirty="0" smtClean="0"/>
          </a:p>
          <a:p>
            <a:r>
              <a:rPr lang="en-US" dirty="0" smtClean="0"/>
              <a:t>Direct </a:t>
            </a:r>
            <a:r>
              <a:rPr lang="en-US" dirty="0"/>
              <a:t>delivery occurs when the source and </a:t>
            </a:r>
            <a:r>
              <a:rPr lang="en-US" dirty="0" smtClean="0"/>
              <a:t>destination of </a:t>
            </a:r>
            <a:r>
              <a:rPr lang="en-US" dirty="0"/>
              <a:t>the packet are located on the same physical network or when the delivery </a:t>
            </a:r>
            <a:r>
              <a:rPr lang="en-US" dirty="0" smtClean="0"/>
              <a:t>is between </a:t>
            </a:r>
            <a:r>
              <a:rPr lang="en-US" dirty="0"/>
              <a:t>the last router and the destination host.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06" y="1371601"/>
            <a:ext cx="4671563" cy="49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Indirect Delivery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746631" cy="47275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destination host is not on the same network as the deliverer, the packet is </a:t>
            </a:r>
            <a:r>
              <a:rPr lang="en-US" dirty="0" smtClean="0"/>
              <a:t>delivered indirectly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an indirect delivery, the packet goes from router to router until </a:t>
            </a:r>
            <a:r>
              <a:rPr lang="en-US" dirty="0" smtClean="0"/>
              <a:t>it reaches </a:t>
            </a:r>
            <a:r>
              <a:rPr lang="en-US" dirty="0"/>
              <a:t>the one connected to the same physical network as its final destination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Indirect </a:t>
            </a:r>
            <a:r>
              <a:rPr lang="en-US" dirty="0"/>
              <a:t>routing performed from one network to another network. </a:t>
            </a:r>
            <a:endParaRPr lang="en-US" dirty="0" smtClean="0"/>
          </a:p>
          <a:p>
            <a:r>
              <a:rPr lang="en-US" dirty="0" smtClean="0"/>
              <a:t>Destination </a:t>
            </a:r>
            <a:r>
              <a:rPr lang="en-US" dirty="0"/>
              <a:t>network ≠ local network </a:t>
            </a:r>
            <a:endParaRPr lang="en-US" dirty="0" smtClean="0"/>
          </a:p>
          <a:p>
            <a:r>
              <a:rPr lang="en-US" dirty="0" smtClean="0"/>
              <a:t>Packet </a:t>
            </a:r>
            <a:r>
              <a:rPr lang="en-US" dirty="0"/>
              <a:t>is forwarded to default gateway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691" y="1743563"/>
            <a:ext cx="3524250" cy="39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Determining direct delivery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sender can easily determine if the delivery is direct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can extract the </a:t>
            </a:r>
            <a:r>
              <a:rPr lang="en-US" dirty="0" smtClean="0"/>
              <a:t>network address </a:t>
            </a:r>
            <a:r>
              <a:rPr lang="en-US" dirty="0"/>
              <a:t>of the destination (using the mask) and compare this address with the </a:t>
            </a:r>
            <a:r>
              <a:rPr lang="en-US" dirty="0" smtClean="0"/>
              <a:t>addresses of </a:t>
            </a:r>
            <a:r>
              <a:rPr lang="en-US" dirty="0"/>
              <a:t>the networks to which it is connected. If a match is found, the delivery is direct</a:t>
            </a:r>
            <a:r>
              <a:rPr lang="en-US" dirty="0" smtClean="0"/>
              <a:t>.</a:t>
            </a:r>
          </a:p>
          <a:p>
            <a:r>
              <a:rPr lang="en-US" dirty="0"/>
              <a:t>When routing is performed in the same network than direct routing happens. Performed by Host. – Destination network = local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5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Forwarding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means to place the packet in its route to its destination. </a:t>
            </a:r>
            <a:endParaRPr lang="en-US" dirty="0" smtClean="0"/>
          </a:p>
          <a:p>
            <a:r>
              <a:rPr lang="en-US" dirty="0" smtClean="0"/>
              <a:t>Forwarding requires </a:t>
            </a:r>
            <a:r>
              <a:rPr lang="en-US" dirty="0"/>
              <a:t>a host or a router to have a routing table. </a:t>
            </a:r>
            <a:endParaRPr lang="en-US" dirty="0" smtClean="0"/>
          </a:p>
          <a:p>
            <a:r>
              <a:rPr lang="en-US" dirty="0" smtClean="0"/>
              <a:t>Used in 2 cases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host has a packet to send or</a:t>
            </a:r>
          </a:p>
          <a:p>
            <a:pPr lvl="1"/>
            <a:r>
              <a:rPr lang="en-US" dirty="0"/>
              <a:t>when a router has received a packet to be forwarded, it looks at this table to find </a:t>
            </a:r>
            <a:r>
              <a:rPr lang="en-US" dirty="0" smtClean="0"/>
              <a:t>the route </a:t>
            </a:r>
            <a:r>
              <a:rPr lang="en-US" dirty="0"/>
              <a:t>to the final destination.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7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Forwarding process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710" y="2261635"/>
            <a:ext cx="6799240" cy="2849322"/>
          </a:xfrm>
          <a:prstGeom prst="rect">
            <a:avLst/>
          </a:prstGeom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950" y="45245"/>
            <a:ext cx="2686050" cy="982661"/>
          </a:xfrm>
          <a:prstGeom prst="rect">
            <a:avLst/>
          </a:prstGeom>
        </p:spPr>
      </p:pic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197645"/>
            <a:ext cx="2686050" cy="9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1508</Words>
  <Application>Microsoft Office PowerPoint</Application>
  <PresentationFormat>Custom</PresentationFormat>
  <Paragraphs>164</Paragraphs>
  <Slides>32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點陣圖影像</vt:lpstr>
      <vt:lpstr>18CSS202J-CC UNIT –V</vt:lpstr>
      <vt:lpstr>TOPICS TO WEEK-1</vt:lpstr>
      <vt:lpstr>PACKET FORWARDING</vt:lpstr>
      <vt:lpstr>   </vt:lpstr>
      <vt:lpstr>DIRECT DELIVERY</vt:lpstr>
      <vt:lpstr>Indirect Delivery</vt:lpstr>
      <vt:lpstr>Determining direct delivery</vt:lpstr>
      <vt:lpstr>Forwarding</vt:lpstr>
      <vt:lpstr>Forwarding process</vt:lpstr>
      <vt:lpstr>FORWARDING TECNHIQUES          </vt:lpstr>
      <vt:lpstr>Forwarding Process</vt:lpstr>
      <vt:lpstr>PowerPoint Presentation</vt:lpstr>
      <vt:lpstr>Forwarding Techniques</vt:lpstr>
      <vt:lpstr>Next-Hop Method Versus Route Method</vt:lpstr>
      <vt:lpstr>Network-Specific Method Versus Host-Specific Method</vt:lpstr>
      <vt:lpstr>Host-specific method</vt:lpstr>
      <vt:lpstr>Default Method</vt:lpstr>
      <vt:lpstr>PowerPoint Presentation</vt:lpstr>
      <vt:lpstr>PowerPoint Presentation</vt:lpstr>
      <vt:lpstr>Routing Table</vt:lpstr>
      <vt:lpstr>PowerPoint Presentation</vt:lpstr>
      <vt:lpstr>Static route operation </vt:lpstr>
      <vt:lpstr>PowerPoint Presentation</vt:lpstr>
      <vt:lpstr>Verifying static route configuration </vt:lpstr>
      <vt:lpstr>PowerPoint Presentation</vt:lpstr>
      <vt:lpstr>Dynamic Routing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–V Contents</dc:title>
  <dc:creator>Windows User</dc:creator>
  <cp:lastModifiedBy>Windows User</cp:lastModifiedBy>
  <cp:revision>25</cp:revision>
  <dcterms:created xsi:type="dcterms:W3CDTF">2020-04-07T08:46:15Z</dcterms:created>
  <dcterms:modified xsi:type="dcterms:W3CDTF">2020-04-08T02:15:07Z</dcterms:modified>
</cp:coreProperties>
</file>