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6" r:id="rId2"/>
    <p:sldId id="290" r:id="rId3"/>
    <p:sldId id="291" r:id="rId4"/>
    <p:sldId id="292" r:id="rId5"/>
    <p:sldId id="293" r:id="rId6"/>
    <p:sldId id="259" r:id="rId7"/>
    <p:sldId id="261" r:id="rId8"/>
    <p:sldId id="294" r:id="rId9"/>
    <p:sldId id="295" r:id="rId10"/>
    <p:sldId id="263" r:id="rId11"/>
    <p:sldId id="315" r:id="rId12"/>
    <p:sldId id="296" r:id="rId13"/>
    <p:sldId id="297" r:id="rId14"/>
    <p:sldId id="264" r:id="rId15"/>
    <p:sldId id="260" r:id="rId16"/>
    <p:sldId id="298" r:id="rId17"/>
    <p:sldId id="299" r:id="rId18"/>
    <p:sldId id="300" r:id="rId19"/>
    <p:sldId id="301" r:id="rId20"/>
    <p:sldId id="266" r:id="rId21"/>
    <p:sldId id="303" r:id="rId22"/>
    <p:sldId id="304" r:id="rId23"/>
    <p:sldId id="305" r:id="rId24"/>
    <p:sldId id="302" r:id="rId25"/>
    <p:sldId id="381" r:id="rId26"/>
    <p:sldId id="306" r:id="rId27"/>
    <p:sldId id="307" r:id="rId28"/>
    <p:sldId id="308" r:id="rId29"/>
    <p:sldId id="309" r:id="rId30"/>
    <p:sldId id="310" r:id="rId31"/>
    <p:sldId id="267" r:id="rId32"/>
    <p:sldId id="269" r:id="rId33"/>
    <p:sldId id="268" r:id="rId34"/>
    <p:sldId id="312" r:id="rId35"/>
    <p:sldId id="271" r:id="rId36"/>
    <p:sldId id="314" r:id="rId37"/>
    <p:sldId id="272" r:id="rId38"/>
    <p:sldId id="317" r:id="rId39"/>
    <p:sldId id="318" r:id="rId40"/>
    <p:sldId id="319" r:id="rId41"/>
    <p:sldId id="320" r:id="rId42"/>
    <p:sldId id="321" r:id="rId43"/>
    <p:sldId id="311" r:id="rId44"/>
    <p:sldId id="313" r:id="rId45"/>
    <p:sldId id="316" r:id="rId46"/>
    <p:sldId id="274" r:id="rId47"/>
    <p:sldId id="279" r:id="rId48"/>
    <p:sldId id="280" r:id="rId49"/>
    <p:sldId id="283" r:id="rId50"/>
    <p:sldId id="282" r:id="rId51"/>
    <p:sldId id="284" r:id="rId52"/>
    <p:sldId id="324" r:id="rId53"/>
    <p:sldId id="281" r:id="rId54"/>
    <p:sldId id="325" r:id="rId55"/>
    <p:sldId id="326" r:id="rId56"/>
    <p:sldId id="327" r:id="rId57"/>
    <p:sldId id="328" r:id="rId58"/>
    <p:sldId id="329" r:id="rId59"/>
    <p:sldId id="330" r:id="rId60"/>
    <p:sldId id="331" r:id="rId61"/>
    <p:sldId id="332" r:id="rId62"/>
    <p:sldId id="333" r:id="rId63"/>
    <p:sldId id="334" r:id="rId64"/>
    <p:sldId id="335" r:id="rId65"/>
    <p:sldId id="336" r:id="rId66"/>
    <p:sldId id="337" r:id="rId67"/>
    <p:sldId id="338" r:id="rId68"/>
    <p:sldId id="339" r:id="rId69"/>
    <p:sldId id="340" r:id="rId70"/>
    <p:sldId id="341" r:id="rId71"/>
    <p:sldId id="342" r:id="rId72"/>
    <p:sldId id="343" r:id="rId73"/>
    <p:sldId id="344" r:id="rId74"/>
    <p:sldId id="345" r:id="rId75"/>
    <p:sldId id="346" r:id="rId76"/>
    <p:sldId id="347" r:id="rId77"/>
    <p:sldId id="348" r:id="rId78"/>
    <p:sldId id="349" r:id="rId7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66762"/>
    </p:cViewPr>
  </p:outlineViewPr>
  <p:notesTextViewPr>
    <p:cViewPr>
      <p:scale>
        <a:sx n="100" d="100"/>
        <a:sy n="100" d="100"/>
      </p:scale>
      <p:origin x="0" y="0"/>
    </p:cViewPr>
  </p:notesTextViewPr>
  <p:sorterViewPr>
    <p:cViewPr>
      <p:scale>
        <a:sx n="66" d="100"/>
        <a:sy n="66" d="100"/>
      </p:scale>
      <p:origin x="0" y="546"/>
    </p:cViewPr>
  </p:sorterViewPr>
  <p:notesViewPr>
    <p:cSldViewPr>
      <p:cViewPr varScale="1">
        <p:scale>
          <a:sx n="52" d="100"/>
          <a:sy n="52" d="100"/>
        </p:scale>
        <p:origin x="-2844"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7.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4" Type="http://schemas.openxmlformats.org/officeDocument/2006/relationships/image" Target="../media/image61.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4" Type="http://schemas.openxmlformats.org/officeDocument/2006/relationships/image" Target="../media/image80.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62.wmf"/><Relationship Id="rId1" Type="http://schemas.openxmlformats.org/officeDocument/2006/relationships/image" Target="../media/image81.wmf"/><Relationship Id="rId4" Type="http://schemas.openxmlformats.org/officeDocument/2006/relationships/image" Target="../media/image7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00F70B35-2C32-4E17-BD4D-91EEF3AB72E4}" type="datetimeFigureOut">
              <a:rPr lang="en-US"/>
              <a:pPr>
                <a:defRPr/>
              </a:pPr>
              <a:t>2/9/2022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202D96B7-456A-4136-8C84-0D0467E291A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34C7879-3B55-46C8-8CE5-5DC314528CBC}" type="slidenum">
              <a:rPr lang="en-US" smtClean="0">
                <a:latin typeface="Arial" pitchFamily="34" charset="0"/>
                <a:cs typeface="Arial" pitchFamily="34" charset="0"/>
              </a:rPr>
              <a:pPr/>
              <a:t>11</a:t>
            </a:fld>
            <a:endParaRPr lang="en-US" smtClean="0">
              <a:latin typeface="Arial" pitchFamily="34" charset="0"/>
              <a:cs typeface="Arial" pitchFamily="34" charset="0"/>
            </a:endParaRPr>
          </a:p>
        </p:txBody>
      </p:sp>
      <p:sp>
        <p:nvSpPr>
          <p:cNvPr id="177155" name="Rectangle 2"/>
          <p:cNvSpPr>
            <a:spLocks noRot="1" noChangeArrowheads="1" noTextEdit="1"/>
          </p:cNvSpPr>
          <p:nvPr>
            <p:ph type="sldImg"/>
          </p:nvPr>
        </p:nvSpPr>
        <p:spPr bwMode="auto">
          <a:noFill/>
          <a:ln>
            <a:solidFill>
              <a:srgbClr val="000000"/>
            </a:solidFill>
            <a:miter lim="800000"/>
            <a:headEnd/>
            <a:tailEnd/>
          </a:ln>
        </p:spPr>
      </p:sp>
      <p:sp>
        <p:nvSpPr>
          <p:cNvPr id="177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CA"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bwMode="auto">
          <a:noFill/>
          <a:ln>
            <a:solidFill>
              <a:srgbClr val="000000"/>
            </a:solidFill>
            <a:miter lim="800000"/>
            <a:headEnd/>
            <a:tailEnd/>
          </a:ln>
        </p:spPr>
      </p:sp>
      <p:sp>
        <p:nvSpPr>
          <p:cNvPr id="178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781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6F6DF4B-C032-428C-A0A4-7DF4BCF70ABE}" type="slidenum">
              <a:rPr lang="en-US" smtClean="0">
                <a:latin typeface="Arial" pitchFamily="34" charset="0"/>
                <a:cs typeface="Arial" pitchFamily="34" charset="0"/>
              </a:rPr>
              <a:pPr/>
              <a:t>22</a:t>
            </a:fld>
            <a:endParaRPr lang="en-US" smtClean="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bwMode="auto">
          <a:noFill/>
          <a:ln>
            <a:solidFill>
              <a:srgbClr val="000000"/>
            </a:solidFill>
            <a:miter lim="800000"/>
            <a:headEnd/>
            <a:tailEnd/>
          </a:ln>
        </p:spPr>
      </p:sp>
      <p:sp>
        <p:nvSpPr>
          <p:cNvPr id="1792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792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3C929E6-4B4D-452D-9CFF-1890C648CB12}" type="slidenum">
              <a:rPr lang="en-US" smtClean="0">
                <a:latin typeface="Arial" pitchFamily="34" charset="0"/>
                <a:cs typeface="Arial" pitchFamily="34" charset="0"/>
              </a:rPr>
              <a:pPr/>
              <a:t>24</a:t>
            </a:fld>
            <a:endParaRPr lang="en-US" smtClean="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1CDBEDB-695B-4DF1-8B88-B9CF10718B62}" type="datetimeFigureOut">
              <a:rPr lang="en-US"/>
              <a:pPr>
                <a:defRPr/>
              </a:pPr>
              <a:t>2/9/2022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8A2BBC4-F0D7-4951-B6C2-DE9A5DA0E03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561207E-A5C6-41F0-96E1-2B553A3F9292}" type="datetimeFigureOut">
              <a:rPr lang="en-US"/>
              <a:pPr>
                <a:defRPr/>
              </a:pPr>
              <a:t>2/9/2022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0185CC1-6317-4189-BC62-F5D558AF0EE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778FE2E-6B80-4B83-AD73-38D0521B2CEB}" type="datetimeFigureOut">
              <a:rPr lang="en-US"/>
              <a:pPr>
                <a:defRPr/>
              </a:pPr>
              <a:t>2/9/2022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3410F1F-6374-4426-BCCE-285686D14E3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6EF9772-DADF-41D7-A66B-6A6A65E4EFB4}" type="datetimeFigureOut">
              <a:rPr lang="en-US"/>
              <a:pPr>
                <a:defRPr/>
              </a:pPr>
              <a:t>2/9/2022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21D946-F1FE-4716-9990-664AABD3134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7618268-CE55-4184-A61D-E56919D8DA82}" type="datetimeFigureOut">
              <a:rPr lang="en-US"/>
              <a:pPr>
                <a:defRPr/>
              </a:pPr>
              <a:t>2/9/2022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D983DCD-EFD2-4200-A1C6-5E1BBB08A20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FF04DF9-C05E-407A-8013-FEC12C247F23}" type="datetimeFigureOut">
              <a:rPr lang="en-US"/>
              <a:pPr>
                <a:defRPr/>
              </a:pPr>
              <a:t>2/9/2022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1903D0-52DD-451F-8063-EEA346D21FB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EE40228-FEB8-425D-9853-AAA1E4A49365}" type="datetimeFigureOut">
              <a:rPr lang="en-US"/>
              <a:pPr>
                <a:defRPr/>
              </a:pPr>
              <a:t>2/9/2022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571707F-E215-4A43-8C36-C1025E70605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05DD61A-4ACB-41EF-923A-0F1359EADB67}" type="datetimeFigureOut">
              <a:rPr lang="en-US"/>
              <a:pPr>
                <a:defRPr/>
              </a:pPr>
              <a:t>2/9/2022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BDD7A78-E3D1-4354-A6DE-3F67FD1C6EB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F74BAD1-0800-42C7-8EFA-DB538B073990}" type="datetimeFigureOut">
              <a:rPr lang="en-US"/>
              <a:pPr>
                <a:defRPr/>
              </a:pPr>
              <a:t>2/9/2022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EF91E02-EC55-4FA2-9BD5-BF59A93658E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25FDE3B-8EAD-4FD5-8CD5-3C9CDD74FC32}" type="datetimeFigureOut">
              <a:rPr lang="en-US"/>
              <a:pPr>
                <a:defRPr/>
              </a:pPr>
              <a:t>2/9/2022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32535CE-7D6C-4074-8462-57B60290518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F968C78-CB94-4ACB-87B2-CE3CA1B999D8}" type="datetimeFigureOut">
              <a:rPr lang="en-US"/>
              <a:pPr>
                <a:defRPr/>
              </a:pPr>
              <a:t>2/9/2022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BA7000A-2F4D-4E8B-9055-EDF933747D3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2288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AAAE9E0-7D5A-4184-A19F-E0790E823CB9}" type="datetimeFigureOut">
              <a:rPr lang="en-US"/>
              <a:pPr>
                <a:defRPr/>
              </a:pPr>
              <a:t>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05A7F82-15FB-4AE1-AEF2-BBA96FB2516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2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oleObject" Target="../embeddings/oleObject35.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oleObject" Target="../embeddings/oleObject38.bin"/><Relationship Id="rId4" Type="http://schemas.openxmlformats.org/officeDocument/2006/relationships/oleObject" Target="../embeddings/oleObject37.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oleObject" Target="../embeddings/oleObject40.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oleObject" Target="../embeddings/oleObject45.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6.v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7.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8.v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9.v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30.v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31.v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32.v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33.vml"/><Relationship Id="rId5" Type="http://schemas.openxmlformats.org/officeDocument/2006/relationships/oleObject" Target="../embeddings/oleObject55.bin"/><Relationship Id="rId4" Type="http://schemas.openxmlformats.org/officeDocument/2006/relationships/oleObject" Target="../embeddings/oleObject54.bin"/></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59.bin"/><Relationship Id="rId5" Type="http://schemas.openxmlformats.org/officeDocument/2006/relationships/oleObject" Target="../embeddings/oleObject58.bin"/><Relationship Id="rId4" Type="http://schemas.openxmlformats.org/officeDocument/2006/relationships/oleObject" Target="../embeddings/oleObject57.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63.bin"/><Relationship Id="rId5" Type="http://schemas.openxmlformats.org/officeDocument/2006/relationships/oleObject" Target="../embeddings/oleObject62.bin"/><Relationship Id="rId4" Type="http://schemas.openxmlformats.org/officeDocument/2006/relationships/oleObject" Target="../embeddings/oleObject6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oleObject" Target="../embeddings/oleObject65.bin"/></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37.vml"/><Relationship Id="rId5" Type="http://schemas.openxmlformats.org/officeDocument/2006/relationships/oleObject" Target="../embeddings/oleObject68.bin"/><Relationship Id="rId4" Type="http://schemas.openxmlformats.org/officeDocument/2006/relationships/oleObject" Target="../embeddings/oleObject67.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oleObject" Target="../embeddings/oleObject70.bin"/></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39.v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77.bin"/><Relationship Id="rId3" Type="http://schemas.openxmlformats.org/officeDocument/2006/relationships/oleObject" Target="../embeddings/oleObject72.bin"/><Relationship Id="rId7"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oleObject" Target="../embeddings/oleObject75.bin"/><Relationship Id="rId5" Type="http://schemas.openxmlformats.org/officeDocument/2006/relationships/oleObject" Target="../embeddings/oleObject74.bin"/><Relationship Id="rId4" Type="http://schemas.openxmlformats.org/officeDocument/2006/relationships/oleObject" Target="../embeddings/oleObject73.bin"/></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41.v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oleObject" Target="../embeddings/oleObject82.bin"/><Relationship Id="rId5" Type="http://schemas.openxmlformats.org/officeDocument/2006/relationships/oleObject" Target="../embeddings/oleObject81.bin"/><Relationship Id="rId4" Type="http://schemas.openxmlformats.org/officeDocument/2006/relationships/oleObject" Target="../embeddings/oleObject80.bin"/></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oleObject" Target="../embeddings/oleObject86.bin"/><Relationship Id="rId5" Type="http://schemas.openxmlformats.org/officeDocument/2006/relationships/oleObject" Target="../embeddings/oleObject85.bin"/><Relationship Id="rId4" Type="http://schemas.openxmlformats.org/officeDocument/2006/relationships/oleObject" Target="../embeddings/oleObject84.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ctrTitle"/>
          </p:nvPr>
        </p:nvSpPr>
        <p:spPr>
          <a:xfrm>
            <a:off x="685800" y="2514600"/>
            <a:ext cx="7772400" cy="1470025"/>
          </a:xfrm>
        </p:spPr>
        <p:txBody>
          <a:bodyPr/>
          <a:lstStyle/>
          <a:p>
            <a:pPr eaLnBrk="1" hangingPunct="1"/>
            <a:r>
              <a:rPr lang="en-US" smtClean="0">
                <a:solidFill>
                  <a:srgbClr val="0070C0"/>
                </a:solidFill>
              </a:rPr>
              <a:t>Probability and Random variables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Content Placeholder 2"/>
          <p:cNvSpPr>
            <a:spLocks noGrp="1"/>
          </p:cNvSpPr>
          <p:nvPr>
            <p:ph idx="1"/>
          </p:nvPr>
        </p:nvSpPr>
        <p:spPr>
          <a:xfrm>
            <a:off x="457200" y="609600"/>
            <a:ext cx="8229600" cy="5486400"/>
          </a:xfrm>
        </p:spPr>
        <p:txBody>
          <a:bodyPr/>
          <a:lstStyle/>
          <a:p>
            <a:pPr eaLnBrk="1" hangingPunct="1">
              <a:buFont typeface="Arial" pitchFamily="34" charset="0"/>
              <a:buNone/>
            </a:pPr>
            <a:r>
              <a:rPr lang="en-US" sz="3000" b="1" smtClean="0"/>
              <a:t>	</a:t>
            </a:r>
            <a:endParaRPr lang="en-US" sz="2800" smtClean="0"/>
          </a:p>
        </p:txBody>
      </p:sp>
      <p:sp>
        <p:nvSpPr>
          <p:cNvPr id="22531" name="Rectangle 3"/>
          <p:cNvSpPr>
            <a:spLocks noChangeArrowheads="1"/>
          </p:cNvSpPr>
          <p:nvPr/>
        </p:nvSpPr>
        <p:spPr bwMode="auto">
          <a:xfrm>
            <a:off x="381000" y="152400"/>
            <a:ext cx="8382000" cy="6308725"/>
          </a:xfrm>
          <a:prstGeom prst="rect">
            <a:avLst/>
          </a:prstGeom>
          <a:noFill/>
          <a:ln w="9525">
            <a:noFill/>
            <a:miter lim="800000"/>
            <a:headEnd/>
            <a:tailEnd/>
          </a:ln>
        </p:spPr>
        <p:txBody>
          <a:bodyPr>
            <a:spAutoFit/>
          </a:bodyPr>
          <a:lstStyle/>
          <a:p>
            <a:pPr algn="ctr">
              <a:defRPr/>
            </a:pPr>
            <a:r>
              <a:rPr lang="en-US" sz="4400" dirty="0">
                <a:solidFill>
                  <a:srgbClr val="0070C0"/>
                </a:solidFill>
                <a:latin typeface="+mj-lt"/>
                <a:cs typeface="Arial" charset="0"/>
              </a:rPr>
              <a:t>Probability Set Function</a:t>
            </a:r>
          </a:p>
          <a:p>
            <a:pPr>
              <a:defRPr/>
            </a:pPr>
            <a:endParaRPr lang="en-US" sz="3000" b="1" dirty="0">
              <a:latin typeface="Calibri" pitchFamily="34" charset="0"/>
              <a:cs typeface="Arial" charset="0"/>
            </a:endParaRPr>
          </a:p>
          <a:p>
            <a:pPr algn="just">
              <a:defRPr/>
            </a:pPr>
            <a:r>
              <a:rPr lang="en-US" sz="3000" dirty="0">
                <a:latin typeface="Calibri" pitchFamily="34" charset="0"/>
                <a:cs typeface="Arial" charset="0"/>
              </a:rPr>
              <a:t>Let S be the sample space and if  A subset of S, then P(A) is the probability that the outcome of the random experiment is an element of the set A. Then the probability of the event A, P(A) is defined as a real number satisfying the following axioms.</a:t>
            </a:r>
          </a:p>
          <a:p>
            <a:pPr>
              <a:defRPr/>
            </a:pPr>
            <a:r>
              <a:rPr lang="en-US" sz="3000" dirty="0">
                <a:latin typeface="Calibri" pitchFamily="34" charset="0"/>
                <a:cs typeface="Arial" charset="0"/>
              </a:rPr>
              <a:t>1.	0 </a:t>
            </a:r>
            <a:r>
              <a:rPr lang="en-US" sz="3000" dirty="0">
                <a:latin typeface="Calibri" pitchFamily="34" charset="0"/>
                <a:cs typeface="Arial" charset="0"/>
                <a:sym typeface="Symbol" pitchFamily="18" charset="2"/>
              </a:rPr>
              <a:t></a:t>
            </a:r>
            <a:r>
              <a:rPr lang="en-US" sz="3000" dirty="0">
                <a:latin typeface="Calibri" pitchFamily="34" charset="0"/>
                <a:cs typeface="Arial" charset="0"/>
              </a:rPr>
              <a:t> P(A) </a:t>
            </a:r>
            <a:r>
              <a:rPr lang="en-US" sz="3000" dirty="0">
                <a:latin typeface="Calibri" pitchFamily="34" charset="0"/>
                <a:cs typeface="Arial" charset="0"/>
                <a:sym typeface="Symbol" pitchFamily="18" charset="2"/>
              </a:rPr>
              <a:t></a:t>
            </a:r>
            <a:r>
              <a:rPr lang="en-US" sz="3000" dirty="0">
                <a:latin typeface="Calibri" pitchFamily="34" charset="0"/>
                <a:cs typeface="Arial" charset="0"/>
              </a:rPr>
              <a:t> 1</a:t>
            </a:r>
          </a:p>
          <a:p>
            <a:pPr>
              <a:defRPr/>
            </a:pPr>
            <a:r>
              <a:rPr lang="en-US" sz="3000" dirty="0">
                <a:latin typeface="Calibri" pitchFamily="34" charset="0"/>
                <a:cs typeface="Arial" charset="0"/>
              </a:rPr>
              <a:t>2.	P(S) = 1</a:t>
            </a:r>
          </a:p>
          <a:p>
            <a:pPr>
              <a:defRPr/>
            </a:pPr>
            <a:r>
              <a:rPr lang="en-US" sz="3000" dirty="0">
                <a:latin typeface="Calibri" pitchFamily="34" charset="0"/>
                <a:cs typeface="Arial" charset="0"/>
              </a:rPr>
              <a:t>3.	If  A</a:t>
            </a:r>
            <a:r>
              <a:rPr lang="en-US" sz="3000" baseline="-25000" dirty="0">
                <a:latin typeface="Calibri" pitchFamily="34" charset="0"/>
                <a:cs typeface="Arial" charset="0"/>
              </a:rPr>
              <a:t>1,</a:t>
            </a:r>
            <a:r>
              <a:rPr lang="en-US" sz="3000" dirty="0">
                <a:latin typeface="Calibri" pitchFamily="34" charset="0"/>
                <a:cs typeface="Arial" charset="0"/>
              </a:rPr>
              <a:t> A</a:t>
            </a:r>
            <a:r>
              <a:rPr lang="en-US" sz="3000" baseline="-25000" dirty="0">
                <a:latin typeface="Calibri" pitchFamily="34" charset="0"/>
                <a:cs typeface="Arial" charset="0"/>
              </a:rPr>
              <a:t>2</a:t>
            </a:r>
            <a:r>
              <a:rPr lang="en-US" sz="3000" dirty="0">
                <a:latin typeface="Calibri" pitchFamily="34" charset="0"/>
                <a:cs typeface="Arial" charset="0"/>
              </a:rPr>
              <a:t> A</a:t>
            </a:r>
            <a:r>
              <a:rPr lang="en-US" sz="3000" baseline="-25000" dirty="0">
                <a:latin typeface="Calibri" pitchFamily="34" charset="0"/>
                <a:cs typeface="Arial" charset="0"/>
              </a:rPr>
              <a:t>3,…..,</a:t>
            </a:r>
            <a:r>
              <a:rPr lang="en-US" sz="3000" dirty="0">
                <a:latin typeface="Calibri" pitchFamily="34" charset="0"/>
                <a:cs typeface="Arial" charset="0"/>
              </a:rPr>
              <a:t> A</a:t>
            </a:r>
            <a:r>
              <a:rPr lang="en-US" sz="3000" i="1" baseline="-25000" dirty="0">
                <a:latin typeface="Calibri" pitchFamily="34" charset="0"/>
                <a:cs typeface="Arial" charset="0"/>
              </a:rPr>
              <a:t>n</a:t>
            </a:r>
            <a:r>
              <a:rPr lang="en-US" sz="3000" baseline="-25000" dirty="0">
                <a:latin typeface="Calibri" pitchFamily="34" charset="0"/>
                <a:cs typeface="Arial" charset="0"/>
              </a:rPr>
              <a:t>,….. </a:t>
            </a:r>
            <a:r>
              <a:rPr lang="en-US" sz="3000" dirty="0">
                <a:latin typeface="Calibri" pitchFamily="34" charset="0"/>
                <a:cs typeface="Arial" charset="0"/>
              </a:rPr>
              <a:t> are </a:t>
            </a:r>
            <a:r>
              <a:rPr lang="en-US" sz="3000" dirty="0">
                <a:solidFill>
                  <a:srgbClr val="0070C0"/>
                </a:solidFill>
                <a:latin typeface="Calibri" pitchFamily="34" charset="0"/>
                <a:cs typeface="Arial" charset="0"/>
              </a:rPr>
              <a:t>mutually exclusive</a:t>
            </a:r>
            <a:r>
              <a:rPr lang="en-US" sz="3000" dirty="0">
                <a:latin typeface="Calibri" pitchFamily="34" charset="0"/>
                <a:cs typeface="Arial" charset="0"/>
              </a:rPr>
              <a:t> 	events, then</a:t>
            </a:r>
          </a:p>
          <a:p>
            <a:pPr>
              <a:defRPr/>
            </a:pPr>
            <a:r>
              <a:rPr lang="en-US" sz="3000" dirty="0">
                <a:latin typeface="Calibri" pitchFamily="34" charset="0"/>
                <a:cs typeface="Arial" charset="0"/>
              </a:rPr>
              <a:t>P(A</a:t>
            </a:r>
            <a:r>
              <a:rPr lang="en-US" sz="3000" baseline="-25000" dirty="0">
                <a:latin typeface="Calibri" pitchFamily="34" charset="0"/>
                <a:cs typeface="Arial" charset="0"/>
              </a:rPr>
              <a:t>1 </a:t>
            </a:r>
            <a:r>
              <a:rPr lang="en-US" sz="3000" dirty="0">
                <a:latin typeface="Calibri" pitchFamily="34" charset="0"/>
                <a:cs typeface="Arial" charset="0"/>
                <a:sym typeface="Symbol" pitchFamily="18" charset="2"/>
              </a:rPr>
              <a:t></a:t>
            </a:r>
            <a:r>
              <a:rPr lang="en-US" sz="3000" dirty="0">
                <a:latin typeface="Calibri" pitchFamily="34" charset="0"/>
                <a:cs typeface="Arial" charset="0"/>
              </a:rPr>
              <a:t> A</a:t>
            </a:r>
            <a:r>
              <a:rPr lang="en-US" sz="3000" baseline="-25000" dirty="0">
                <a:latin typeface="Calibri" pitchFamily="34" charset="0"/>
                <a:cs typeface="Arial" charset="0"/>
              </a:rPr>
              <a:t>2</a:t>
            </a:r>
            <a:r>
              <a:rPr lang="en-US" sz="3000" dirty="0">
                <a:latin typeface="Calibri" pitchFamily="34" charset="0"/>
                <a:cs typeface="Arial" charset="0"/>
              </a:rPr>
              <a:t> </a:t>
            </a:r>
            <a:r>
              <a:rPr lang="en-US" sz="3000" dirty="0">
                <a:latin typeface="Calibri" pitchFamily="34" charset="0"/>
                <a:cs typeface="Arial" charset="0"/>
                <a:sym typeface="Symbol" pitchFamily="18" charset="2"/>
              </a:rPr>
              <a:t></a:t>
            </a:r>
            <a:r>
              <a:rPr lang="en-US" sz="3000" dirty="0">
                <a:latin typeface="Calibri" pitchFamily="34" charset="0"/>
                <a:cs typeface="Arial" charset="0"/>
              </a:rPr>
              <a:t> A</a:t>
            </a:r>
            <a:r>
              <a:rPr lang="en-US" sz="3000" baseline="-25000" dirty="0">
                <a:latin typeface="Calibri" pitchFamily="34" charset="0"/>
                <a:cs typeface="Arial" charset="0"/>
              </a:rPr>
              <a:t>3 </a:t>
            </a:r>
            <a:r>
              <a:rPr lang="en-US" sz="3000" dirty="0">
                <a:latin typeface="Calibri" pitchFamily="34" charset="0"/>
                <a:cs typeface="Arial" charset="0"/>
                <a:sym typeface="Symbol" pitchFamily="18" charset="2"/>
              </a:rPr>
              <a:t></a:t>
            </a:r>
            <a:r>
              <a:rPr lang="en-US" sz="3000" baseline="-25000" dirty="0">
                <a:latin typeface="Calibri" pitchFamily="34" charset="0"/>
                <a:cs typeface="Arial" charset="0"/>
              </a:rPr>
              <a:t>….. </a:t>
            </a:r>
            <a:r>
              <a:rPr lang="en-US" sz="3000" dirty="0">
                <a:latin typeface="Calibri" pitchFamily="34" charset="0"/>
                <a:cs typeface="Arial" charset="0"/>
                <a:sym typeface="Symbol" pitchFamily="18" charset="2"/>
              </a:rPr>
              <a:t></a:t>
            </a:r>
            <a:r>
              <a:rPr lang="en-US" sz="3000" dirty="0">
                <a:latin typeface="Calibri" pitchFamily="34" charset="0"/>
                <a:cs typeface="Arial" charset="0"/>
              </a:rPr>
              <a:t>A</a:t>
            </a:r>
            <a:r>
              <a:rPr lang="en-US" sz="3000" i="1" baseline="-25000" dirty="0">
                <a:latin typeface="Calibri" pitchFamily="34" charset="0"/>
                <a:cs typeface="Arial" charset="0"/>
              </a:rPr>
              <a:t>n</a:t>
            </a:r>
            <a:r>
              <a:rPr lang="en-US" sz="3000" baseline="-25000" dirty="0">
                <a:latin typeface="Calibri" pitchFamily="34" charset="0"/>
                <a:cs typeface="Arial" charset="0"/>
              </a:rPr>
              <a:t>,….. </a:t>
            </a:r>
            <a:r>
              <a:rPr lang="en-US" sz="3000" dirty="0">
                <a:latin typeface="Calibri" pitchFamily="34" charset="0"/>
                <a:cs typeface="Arial" charset="0"/>
              </a:rPr>
              <a:t>) = P(A</a:t>
            </a:r>
            <a:r>
              <a:rPr lang="en-US" sz="3000" baseline="-25000" dirty="0">
                <a:latin typeface="Calibri" pitchFamily="34" charset="0"/>
                <a:cs typeface="Arial" charset="0"/>
              </a:rPr>
              <a:t>1</a:t>
            </a:r>
            <a:r>
              <a:rPr lang="en-US" sz="3000" dirty="0">
                <a:latin typeface="Calibri" pitchFamily="34" charset="0"/>
                <a:cs typeface="Arial" charset="0"/>
              </a:rPr>
              <a:t>) + P(A</a:t>
            </a:r>
            <a:r>
              <a:rPr lang="en-US" sz="3000" baseline="-25000" dirty="0">
                <a:latin typeface="Calibri" pitchFamily="34" charset="0"/>
                <a:cs typeface="Arial" charset="0"/>
              </a:rPr>
              <a:t>2</a:t>
            </a:r>
            <a:r>
              <a:rPr lang="en-US" sz="3000" dirty="0">
                <a:latin typeface="Calibri" pitchFamily="34" charset="0"/>
                <a:cs typeface="Arial" charset="0"/>
              </a:rPr>
              <a:t>) + P(A</a:t>
            </a:r>
            <a:r>
              <a:rPr lang="en-US" sz="3000" baseline="-25000" dirty="0">
                <a:latin typeface="Calibri" pitchFamily="34" charset="0"/>
                <a:cs typeface="Arial" charset="0"/>
              </a:rPr>
              <a:t>3</a:t>
            </a:r>
            <a:r>
              <a:rPr lang="en-US" sz="3000" dirty="0">
                <a:latin typeface="Calibri" pitchFamily="34" charset="0"/>
                <a:cs typeface="Arial" charset="0"/>
              </a:rPr>
              <a:t>) + 						</a:t>
            </a:r>
            <a:r>
              <a:rPr lang="en-US" sz="3000" baseline="-25000" dirty="0">
                <a:latin typeface="Calibri" pitchFamily="34" charset="0"/>
                <a:cs typeface="Arial" charset="0"/>
              </a:rPr>
              <a:t>….. </a:t>
            </a:r>
            <a:r>
              <a:rPr lang="en-US" sz="3000" dirty="0">
                <a:latin typeface="Calibri" pitchFamily="34" charset="0"/>
                <a:cs typeface="Arial" charset="0"/>
              </a:rPr>
              <a:t> + P(A</a:t>
            </a:r>
            <a:r>
              <a:rPr lang="en-US" sz="3000" i="1" baseline="-25000" dirty="0">
                <a:latin typeface="Calibri" pitchFamily="34" charset="0"/>
                <a:cs typeface="Arial" charset="0"/>
              </a:rPr>
              <a:t>n</a:t>
            </a:r>
            <a:r>
              <a:rPr lang="en-US" sz="3000" dirty="0">
                <a:latin typeface="Calibri" pitchFamily="34" charset="0"/>
                <a:cs typeface="Arial" charset="0"/>
              </a:rPr>
              <a:t>)</a:t>
            </a:r>
            <a:r>
              <a:rPr lang="en-US" sz="3000" baseline="-25000" dirty="0">
                <a:latin typeface="Calibri" pitchFamily="34" charset="0"/>
                <a:cs typeface="Arial"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381000" y="304800"/>
            <a:ext cx="8001000" cy="1066800"/>
          </a:xfrm>
          <a:prstGeom prst="rect">
            <a:avLst/>
          </a:prstGeom>
          <a:noFill/>
          <a:ln w="9525">
            <a:noFill/>
            <a:miter lim="800000"/>
            <a:headEnd/>
            <a:tailEnd/>
          </a:ln>
        </p:spPr>
        <p:txBody>
          <a:bodyPr anchor="ctr"/>
          <a:lstStyle/>
          <a:p>
            <a:pPr>
              <a:defRPr/>
            </a:pPr>
            <a:r>
              <a:rPr lang="en-US" sz="3000" dirty="0">
                <a:latin typeface="+mn-lt"/>
                <a:cs typeface="Arial" charset="0"/>
              </a:rPr>
              <a:t>If two events </a:t>
            </a:r>
            <a:r>
              <a:rPr lang="en-US" sz="3000" i="1" dirty="0">
                <a:latin typeface="+mn-lt"/>
                <a:cs typeface="Arial" charset="0"/>
              </a:rPr>
              <a:t>A </a:t>
            </a:r>
            <a:r>
              <a:rPr lang="en-US" sz="3000" dirty="0">
                <a:latin typeface="+mn-lt"/>
                <a:cs typeface="Arial" charset="0"/>
              </a:rPr>
              <a:t>and </a:t>
            </a:r>
            <a:r>
              <a:rPr lang="en-US" sz="3000" i="1" dirty="0">
                <a:latin typeface="+mn-lt"/>
                <a:cs typeface="Arial" charset="0"/>
              </a:rPr>
              <a:t>B </a:t>
            </a:r>
            <a:r>
              <a:rPr lang="en-US" sz="3000" dirty="0">
                <a:latin typeface="+mn-lt"/>
                <a:cs typeface="Arial" charset="0"/>
              </a:rPr>
              <a:t>are </a:t>
            </a:r>
            <a:r>
              <a:rPr lang="en-US" sz="3000" b="1" dirty="0">
                <a:solidFill>
                  <a:srgbClr val="0070C0"/>
                </a:solidFill>
                <a:latin typeface="+mn-lt"/>
                <a:cs typeface="Arial" charset="0"/>
              </a:rPr>
              <a:t>mutually exclusive</a:t>
            </a:r>
            <a:r>
              <a:rPr lang="en-US" sz="3000" dirty="0">
                <a:latin typeface="+mn-lt"/>
                <a:cs typeface="Arial" charset="0"/>
              </a:rPr>
              <a:t> then:</a:t>
            </a:r>
            <a:endParaRPr lang="en-US" sz="3000" b="1" dirty="0">
              <a:latin typeface="+mn-lt"/>
              <a:cs typeface="Arial" charset="0"/>
            </a:endParaRPr>
          </a:p>
        </p:txBody>
      </p:sp>
      <p:sp>
        <p:nvSpPr>
          <p:cNvPr id="3076" name="Rectangle 3"/>
          <p:cNvSpPr>
            <a:spLocks noChangeArrowheads="1"/>
          </p:cNvSpPr>
          <p:nvPr/>
        </p:nvSpPr>
        <p:spPr bwMode="auto">
          <a:xfrm>
            <a:off x="1371600" y="3810000"/>
            <a:ext cx="5715000" cy="2819400"/>
          </a:xfrm>
          <a:prstGeom prst="rect">
            <a:avLst/>
          </a:prstGeom>
          <a:noFill/>
          <a:ln w="25400">
            <a:solidFill>
              <a:schemeClr val="tx1"/>
            </a:solidFill>
            <a:miter lim="800000"/>
            <a:headEnd/>
            <a:tailEnd/>
          </a:ln>
        </p:spPr>
        <p:txBody>
          <a:bodyPr wrap="none" anchor="ctr"/>
          <a:lstStyle/>
          <a:p>
            <a:endParaRPr lang="en-CA"/>
          </a:p>
        </p:txBody>
      </p:sp>
      <p:sp>
        <p:nvSpPr>
          <p:cNvPr id="3077" name="Oval 4"/>
          <p:cNvSpPr>
            <a:spLocks noChangeArrowheads="1"/>
          </p:cNvSpPr>
          <p:nvPr/>
        </p:nvSpPr>
        <p:spPr bwMode="auto">
          <a:xfrm>
            <a:off x="4495800" y="4495800"/>
            <a:ext cx="1905000" cy="1524000"/>
          </a:xfrm>
          <a:prstGeom prst="ellipse">
            <a:avLst/>
          </a:prstGeom>
          <a:solidFill>
            <a:srgbClr val="969696"/>
          </a:solidFill>
          <a:ln w="25400">
            <a:solidFill>
              <a:schemeClr val="tx1"/>
            </a:solidFill>
            <a:round/>
            <a:headEnd/>
            <a:tailEnd/>
          </a:ln>
        </p:spPr>
        <p:txBody>
          <a:bodyPr wrap="none" anchor="ctr"/>
          <a:lstStyle/>
          <a:p>
            <a:endParaRPr lang="en-CA"/>
          </a:p>
        </p:txBody>
      </p:sp>
      <p:sp>
        <p:nvSpPr>
          <p:cNvPr id="3078" name="Oval 5"/>
          <p:cNvSpPr>
            <a:spLocks noChangeArrowheads="1"/>
          </p:cNvSpPr>
          <p:nvPr/>
        </p:nvSpPr>
        <p:spPr bwMode="auto">
          <a:xfrm>
            <a:off x="2057400" y="4648200"/>
            <a:ext cx="1905000" cy="1524000"/>
          </a:xfrm>
          <a:prstGeom prst="ellipse">
            <a:avLst/>
          </a:prstGeom>
          <a:solidFill>
            <a:srgbClr val="969696"/>
          </a:solidFill>
          <a:ln w="25400">
            <a:solidFill>
              <a:schemeClr val="tx1"/>
            </a:solidFill>
            <a:round/>
            <a:headEnd/>
            <a:tailEnd/>
          </a:ln>
        </p:spPr>
        <p:txBody>
          <a:bodyPr wrap="none" anchor="ctr"/>
          <a:lstStyle/>
          <a:p>
            <a:endParaRPr lang="en-CA"/>
          </a:p>
        </p:txBody>
      </p:sp>
      <p:sp>
        <p:nvSpPr>
          <p:cNvPr id="3079" name="Rectangle 6"/>
          <p:cNvSpPr>
            <a:spLocks noChangeArrowheads="1"/>
          </p:cNvSpPr>
          <p:nvPr/>
        </p:nvSpPr>
        <p:spPr bwMode="auto">
          <a:xfrm>
            <a:off x="1752600" y="4343400"/>
            <a:ext cx="990600" cy="838200"/>
          </a:xfrm>
          <a:prstGeom prst="rect">
            <a:avLst/>
          </a:prstGeom>
          <a:noFill/>
          <a:ln w="9525">
            <a:noFill/>
            <a:miter lim="800000"/>
            <a:headEnd/>
            <a:tailEnd/>
          </a:ln>
        </p:spPr>
        <p:txBody>
          <a:bodyPr anchor="ctr"/>
          <a:lstStyle/>
          <a:p>
            <a:r>
              <a:rPr lang="en-US" sz="3600" i="1">
                <a:latin typeface="Times New Roman" pitchFamily="18" charset="0"/>
              </a:rPr>
              <a:t>A</a:t>
            </a:r>
            <a:endParaRPr lang="en-US" sz="3600" b="1">
              <a:latin typeface="Times New Roman" pitchFamily="18" charset="0"/>
            </a:endParaRPr>
          </a:p>
        </p:txBody>
      </p:sp>
      <p:sp>
        <p:nvSpPr>
          <p:cNvPr id="3080" name="Rectangle 7"/>
          <p:cNvSpPr>
            <a:spLocks noChangeArrowheads="1"/>
          </p:cNvSpPr>
          <p:nvPr/>
        </p:nvSpPr>
        <p:spPr bwMode="auto">
          <a:xfrm>
            <a:off x="6324600" y="4267200"/>
            <a:ext cx="990600" cy="838200"/>
          </a:xfrm>
          <a:prstGeom prst="rect">
            <a:avLst/>
          </a:prstGeom>
          <a:noFill/>
          <a:ln w="9525">
            <a:noFill/>
            <a:miter lim="800000"/>
            <a:headEnd/>
            <a:tailEnd/>
          </a:ln>
        </p:spPr>
        <p:txBody>
          <a:bodyPr anchor="ctr"/>
          <a:lstStyle/>
          <a:p>
            <a:r>
              <a:rPr lang="en-US" sz="3600" i="1">
                <a:latin typeface="Times New Roman" pitchFamily="18" charset="0"/>
              </a:rPr>
              <a:t>B</a:t>
            </a:r>
            <a:endParaRPr lang="en-US" sz="3600" b="1">
              <a:latin typeface="Times New Roman" pitchFamily="18" charset="0"/>
            </a:endParaRPr>
          </a:p>
        </p:txBody>
      </p:sp>
      <p:sp>
        <p:nvSpPr>
          <p:cNvPr id="81928" name="Rectangle 8"/>
          <p:cNvSpPr>
            <a:spLocks noChangeArrowheads="1"/>
          </p:cNvSpPr>
          <p:nvPr/>
        </p:nvSpPr>
        <p:spPr bwMode="auto">
          <a:xfrm>
            <a:off x="381000" y="1295400"/>
            <a:ext cx="8229600" cy="1676400"/>
          </a:xfrm>
          <a:prstGeom prst="rect">
            <a:avLst/>
          </a:prstGeom>
          <a:noFill/>
          <a:ln w="9525">
            <a:noFill/>
            <a:miter lim="800000"/>
            <a:headEnd/>
            <a:tailEnd/>
          </a:ln>
        </p:spPr>
        <p:txBody>
          <a:bodyPr anchor="ctr"/>
          <a:lstStyle/>
          <a:p>
            <a:pPr marL="457200" indent="-457200">
              <a:defRPr/>
            </a:pPr>
            <a:r>
              <a:rPr lang="en-US" sz="3000" dirty="0">
                <a:latin typeface="+mn-lt"/>
                <a:cs typeface="Arial" charset="0"/>
              </a:rPr>
              <a:t>	They have no outcomes in common.</a:t>
            </a:r>
            <a:br>
              <a:rPr lang="en-US" sz="3000" dirty="0">
                <a:latin typeface="+mn-lt"/>
                <a:cs typeface="Arial" charset="0"/>
              </a:rPr>
            </a:br>
            <a:r>
              <a:rPr lang="en-US" sz="3000" dirty="0">
                <a:latin typeface="+mn-lt"/>
                <a:cs typeface="Arial" charset="0"/>
              </a:rPr>
              <a:t>They can’t occur at the same time. The outcome of the random experiment can not belong to both</a:t>
            </a:r>
            <a:r>
              <a:rPr lang="en-US" sz="3000" i="1" dirty="0">
                <a:latin typeface="+mn-lt"/>
                <a:cs typeface="Arial" charset="0"/>
              </a:rPr>
              <a:t> A </a:t>
            </a:r>
            <a:r>
              <a:rPr lang="en-US" sz="3000" dirty="0">
                <a:latin typeface="+mn-lt"/>
                <a:cs typeface="Arial" charset="0"/>
              </a:rPr>
              <a:t>and </a:t>
            </a:r>
            <a:r>
              <a:rPr lang="en-US" sz="3000" i="1" dirty="0">
                <a:latin typeface="+mn-lt"/>
                <a:cs typeface="Arial" charset="0"/>
              </a:rPr>
              <a:t>B.</a:t>
            </a:r>
            <a:endParaRPr lang="en-US" sz="3000" dirty="0">
              <a:latin typeface="+mn-lt"/>
              <a:cs typeface="Arial" charset="0"/>
            </a:endParaRPr>
          </a:p>
        </p:txBody>
      </p:sp>
      <p:graphicFrame>
        <p:nvGraphicFramePr>
          <p:cNvPr id="3074" name="Object 8"/>
          <p:cNvGraphicFramePr>
            <a:graphicFrameLocks noChangeAspect="1"/>
          </p:cNvGraphicFramePr>
          <p:nvPr/>
        </p:nvGraphicFramePr>
        <p:xfrm>
          <a:off x="2959100" y="3040063"/>
          <a:ext cx="2298700" cy="693737"/>
        </p:xfrm>
        <a:graphic>
          <a:graphicData uri="http://schemas.openxmlformats.org/presentationml/2006/ole">
            <p:oleObj spid="_x0000_s3074" name="Equation" r:id="rId4" imgW="672840" imgH="203040" progId="Equation.DSMT4">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2098" name="Content Placeholder 2"/>
          <p:cNvSpPr>
            <a:spLocks noGrp="1"/>
          </p:cNvSpPr>
          <p:nvPr>
            <p:ph idx="1"/>
          </p:nvPr>
        </p:nvSpPr>
        <p:spPr>
          <a:xfrm>
            <a:off x="304800" y="609600"/>
            <a:ext cx="8534400" cy="5516563"/>
          </a:xfrm>
        </p:spPr>
        <p:txBody>
          <a:bodyPr/>
          <a:lstStyle/>
          <a:p>
            <a:pPr algn="just"/>
            <a:r>
              <a:rPr lang="en-US" sz="3000" smtClean="0"/>
              <a:t>Two coins are to be tossed and the outcome is the ordered pair (face on the first coin, face on the second coin). Thus the sample space may be represented as S = {(H,H),(H,T),(T,H),(T,T)} and let   A</a:t>
            </a:r>
            <a:r>
              <a:rPr lang="en-US" sz="3000" baseline="-25000" smtClean="0"/>
              <a:t>1</a:t>
            </a:r>
            <a:r>
              <a:rPr lang="en-US" sz="3000" smtClean="0"/>
              <a:t> = {(H,H),(H,T)} and A</a:t>
            </a:r>
            <a:r>
              <a:rPr lang="en-US" sz="3000" baseline="-25000" smtClean="0"/>
              <a:t>2</a:t>
            </a:r>
            <a:r>
              <a:rPr lang="en-US" sz="3000" smtClean="0"/>
              <a:t> = {(H,H),(T,H)}.</a:t>
            </a:r>
          </a:p>
          <a:p>
            <a:pPr>
              <a:buFont typeface="Arial" pitchFamily="34" charset="0"/>
              <a:buNone/>
            </a:pPr>
            <a:r>
              <a:rPr lang="en-US" sz="3000" smtClean="0"/>
              <a:t>	Find P(A</a:t>
            </a:r>
            <a:r>
              <a:rPr lang="en-US" sz="3000" baseline="-25000" smtClean="0"/>
              <a:t>1</a:t>
            </a:r>
            <a:r>
              <a:rPr lang="en-US" sz="3000" smtClean="0"/>
              <a:t>), P(A</a:t>
            </a:r>
            <a:r>
              <a:rPr lang="en-US" sz="3000" baseline="-25000" smtClean="0"/>
              <a:t>2</a:t>
            </a:r>
            <a:r>
              <a:rPr lang="en-US" sz="3000" smtClean="0"/>
              <a:t>) and P(A</a:t>
            </a:r>
            <a:r>
              <a:rPr lang="en-US" sz="3000" baseline="-25000" smtClean="0"/>
              <a:t>1</a:t>
            </a:r>
            <a:r>
              <a:rPr lang="en-US" sz="3000" smtClean="0"/>
              <a:t>∩A</a:t>
            </a:r>
            <a:r>
              <a:rPr lang="en-US" sz="3000" baseline="-25000" smtClean="0"/>
              <a:t>2</a:t>
            </a:r>
            <a:r>
              <a:rPr lang="en-US" sz="3000" smtClean="0"/>
              <a:t>).</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22" name="Content Placeholder 2"/>
          <p:cNvSpPr>
            <a:spLocks noGrp="1"/>
          </p:cNvSpPr>
          <p:nvPr>
            <p:ph idx="1"/>
          </p:nvPr>
        </p:nvSpPr>
        <p:spPr>
          <a:xfrm>
            <a:off x="533400" y="685800"/>
            <a:ext cx="8229600" cy="4525963"/>
          </a:xfrm>
        </p:spPr>
        <p:txBody>
          <a:bodyPr/>
          <a:lstStyle/>
          <a:p>
            <a:pPr>
              <a:buFont typeface="Arial" pitchFamily="34" charset="0"/>
              <a:buNone/>
            </a:pPr>
            <a:r>
              <a:rPr lang="en-US" smtClean="0"/>
              <a:t>	</a:t>
            </a:r>
            <a:r>
              <a:rPr lang="en-US" sz="3000" smtClean="0"/>
              <a:t>Let the probability set function assign the probability of </a:t>
            </a:r>
            <a:r>
              <a:rPr lang="en-US" sz="4400" smtClean="0"/>
              <a:t>¼</a:t>
            </a:r>
            <a:r>
              <a:rPr lang="en-US" sz="3000" smtClean="0"/>
              <a:t> to each element of S.</a:t>
            </a:r>
          </a:p>
          <a:p>
            <a:pPr>
              <a:buFont typeface="Arial" pitchFamily="34" charset="0"/>
              <a:buNone/>
            </a:pPr>
            <a:endParaRPr lang="en-US" sz="3000" smtClean="0"/>
          </a:p>
          <a:p>
            <a:pPr>
              <a:buFont typeface="Arial" pitchFamily="34" charset="0"/>
              <a:buNone/>
            </a:pPr>
            <a:r>
              <a:rPr lang="en-US" sz="3000" smtClean="0"/>
              <a:t>	P(A</a:t>
            </a:r>
            <a:r>
              <a:rPr lang="en-US" sz="3000" baseline="-25000" smtClean="0"/>
              <a:t>1</a:t>
            </a:r>
            <a:r>
              <a:rPr lang="en-US" sz="3000" smtClean="0"/>
              <a:t>) = 2/4 = </a:t>
            </a:r>
            <a:r>
              <a:rPr lang="en-US" sz="4400" smtClean="0"/>
              <a:t>½</a:t>
            </a:r>
          </a:p>
          <a:p>
            <a:pPr>
              <a:buFont typeface="Arial" pitchFamily="34" charset="0"/>
              <a:buNone/>
            </a:pPr>
            <a:r>
              <a:rPr lang="en-US" sz="3000" smtClean="0"/>
              <a:t>	P(A</a:t>
            </a:r>
            <a:r>
              <a:rPr lang="en-US" sz="3000" baseline="-25000" smtClean="0"/>
              <a:t>2</a:t>
            </a:r>
            <a:r>
              <a:rPr lang="en-US" sz="3000" smtClean="0"/>
              <a:t>) = 2/4 = </a:t>
            </a:r>
            <a:r>
              <a:rPr lang="en-US" sz="4400" smtClean="0"/>
              <a:t>½</a:t>
            </a:r>
          </a:p>
          <a:p>
            <a:pPr>
              <a:buFont typeface="Arial" pitchFamily="34" charset="0"/>
              <a:buNone/>
            </a:pPr>
            <a:r>
              <a:rPr lang="en-US" sz="3000" smtClean="0"/>
              <a:t>	P(A</a:t>
            </a:r>
            <a:r>
              <a:rPr lang="en-US" sz="3000" baseline="-25000" smtClean="0"/>
              <a:t>1</a:t>
            </a:r>
            <a:r>
              <a:rPr lang="en-US" sz="3000" smtClean="0"/>
              <a:t>∩A</a:t>
            </a:r>
            <a:r>
              <a:rPr lang="en-US" sz="3000" baseline="-25000" smtClean="0"/>
              <a:t>2</a:t>
            </a:r>
            <a:r>
              <a:rPr lang="en-US" sz="3000" smtClean="0"/>
              <a:t>) = </a:t>
            </a:r>
            <a:r>
              <a:rPr lang="en-US" sz="4400" smtClean="0"/>
              <a:t>¼</a:t>
            </a:r>
          </a:p>
          <a:p>
            <a:pPr>
              <a:buFont typeface="Arial" pitchFamily="34" charset="0"/>
              <a:buNone/>
            </a:pPr>
            <a:endParaRPr lang="en-US"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Content Placeholder 2"/>
          <p:cNvSpPr>
            <a:spLocks noGrp="1"/>
          </p:cNvSpPr>
          <p:nvPr>
            <p:ph idx="1"/>
          </p:nvPr>
        </p:nvSpPr>
        <p:spPr>
          <a:xfrm>
            <a:off x="457200" y="609600"/>
            <a:ext cx="8229600" cy="5943600"/>
          </a:xfrm>
        </p:spPr>
        <p:txBody>
          <a:bodyPr/>
          <a:lstStyle/>
          <a:p>
            <a:pPr eaLnBrk="1" hangingPunct="1">
              <a:buFont typeface="Arial" pitchFamily="34" charset="0"/>
              <a:buNone/>
            </a:pPr>
            <a:r>
              <a:rPr lang="en-US" sz="3000" b="1" smtClean="0"/>
              <a:t>	</a:t>
            </a:r>
            <a:endParaRPr lang="en-US" sz="2800" smtClean="0"/>
          </a:p>
        </p:txBody>
      </p:sp>
      <p:sp>
        <p:nvSpPr>
          <p:cNvPr id="4103" name="Rectangle 3"/>
          <p:cNvSpPr>
            <a:spLocks noChangeArrowheads="1"/>
          </p:cNvSpPr>
          <p:nvPr/>
        </p:nvSpPr>
        <p:spPr bwMode="auto">
          <a:xfrm>
            <a:off x="381000" y="228600"/>
            <a:ext cx="8382000" cy="6308725"/>
          </a:xfrm>
          <a:prstGeom prst="rect">
            <a:avLst/>
          </a:prstGeom>
          <a:noFill/>
          <a:ln w="9525">
            <a:noFill/>
            <a:miter lim="800000"/>
            <a:headEnd/>
            <a:tailEnd/>
          </a:ln>
        </p:spPr>
        <p:txBody>
          <a:bodyPr>
            <a:spAutoFit/>
          </a:bodyPr>
          <a:lstStyle/>
          <a:p>
            <a:pPr algn="ctr"/>
            <a:r>
              <a:rPr lang="en-US" sz="4400">
                <a:solidFill>
                  <a:srgbClr val="0070C0"/>
                </a:solidFill>
                <a:latin typeface="Calibri" pitchFamily="34" charset="0"/>
              </a:rPr>
              <a:t>Some Important Formulas</a:t>
            </a:r>
          </a:p>
          <a:p>
            <a:r>
              <a:rPr lang="en-US" sz="3000">
                <a:latin typeface="Calibri" pitchFamily="34" charset="0"/>
              </a:rPr>
              <a:t>1. If A and B are any two events, then</a:t>
            </a:r>
          </a:p>
          <a:p>
            <a:endParaRPr lang="en-US" sz="3000">
              <a:latin typeface="Calibri" pitchFamily="34" charset="0"/>
            </a:endParaRPr>
          </a:p>
          <a:p>
            <a:pPr algn="just"/>
            <a:r>
              <a:rPr lang="en-US" sz="3000">
                <a:latin typeface="Calibri" pitchFamily="34" charset="0"/>
              </a:rPr>
              <a:t>    This rule is known as additive rule on probability.</a:t>
            </a:r>
          </a:p>
          <a:p>
            <a:r>
              <a:rPr lang="en-US" sz="3000">
                <a:latin typeface="Calibri" pitchFamily="34" charset="0"/>
              </a:rPr>
              <a:t>    For three events A, B and C, we have,</a:t>
            </a:r>
          </a:p>
          <a:p>
            <a:endParaRPr lang="en-US" sz="3000">
              <a:latin typeface="Calibri" pitchFamily="34" charset="0"/>
            </a:endParaRPr>
          </a:p>
          <a:p>
            <a:endParaRPr lang="en-US" sz="3000">
              <a:latin typeface="Calibri" pitchFamily="34" charset="0"/>
            </a:endParaRPr>
          </a:p>
          <a:p>
            <a:endParaRPr lang="en-US" sz="3000">
              <a:latin typeface="Calibri" pitchFamily="34" charset="0"/>
            </a:endParaRPr>
          </a:p>
          <a:p>
            <a:r>
              <a:rPr lang="en-US" sz="3000">
                <a:latin typeface="Calibri" pitchFamily="34" charset="0"/>
              </a:rPr>
              <a:t>2. If A and B are mutually exclusive events, then</a:t>
            </a:r>
          </a:p>
          <a:p>
            <a:endParaRPr lang="en-US" sz="3000">
              <a:latin typeface="Calibri" pitchFamily="34" charset="0"/>
            </a:endParaRPr>
          </a:p>
          <a:p>
            <a:r>
              <a:rPr lang="en-US" sz="3000">
                <a:latin typeface="Calibri" pitchFamily="34" charset="0"/>
              </a:rPr>
              <a:t>In general, if A</a:t>
            </a:r>
            <a:r>
              <a:rPr lang="en-US" sz="3000" baseline="-25000">
                <a:latin typeface="Calibri" pitchFamily="34" charset="0"/>
              </a:rPr>
              <a:t>1</a:t>
            </a:r>
            <a:r>
              <a:rPr lang="en-US" sz="3000">
                <a:latin typeface="Calibri" pitchFamily="34" charset="0"/>
              </a:rPr>
              <a:t>, A</a:t>
            </a:r>
            <a:r>
              <a:rPr lang="en-US" sz="3000" baseline="-25000">
                <a:latin typeface="Calibri" pitchFamily="34" charset="0"/>
              </a:rPr>
              <a:t>2</a:t>
            </a:r>
            <a:r>
              <a:rPr lang="en-US" sz="3000">
                <a:latin typeface="Calibri" pitchFamily="34" charset="0"/>
              </a:rPr>
              <a:t>, … , A</a:t>
            </a:r>
            <a:r>
              <a:rPr lang="en-US" sz="3000" baseline="-25000">
                <a:latin typeface="Calibri" pitchFamily="34" charset="0"/>
              </a:rPr>
              <a:t>n</a:t>
            </a:r>
            <a:r>
              <a:rPr lang="en-US" sz="3000">
                <a:latin typeface="Calibri" pitchFamily="34" charset="0"/>
              </a:rPr>
              <a:t> are mutually exclusive, then</a:t>
            </a:r>
          </a:p>
          <a:p>
            <a:endParaRPr lang="en-US" sz="3000">
              <a:latin typeface="Calibri" pitchFamily="34" charset="0"/>
            </a:endParaRPr>
          </a:p>
        </p:txBody>
      </p:sp>
      <p:sp>
        <p:nvSpPr>
          <p:cNvPr id="410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4098" name="Object 1"/>
          <p:cNvGraphicFramePr>
            <a:graphicFrameLocks noChangeAspect="1"/>
          </p:cNvGraphicFramePr>
          <p:nvPr/>
        </p:nvGraphicFramePr>
        <p:xfrm>
          <a:off x="1582738" y="1427163"/>
          <a:ext cx="4437062" cy="401637"/>
        </p:xfrm>
        <a:graphic>
          <a:graphicData uri="http://schemas.openxmlformats.org/presentationml/2006/ole">
            <p:oleObj spid="_x0000_s4098" name="Equation" r:id="rId3" imgW="2209800" imgH="203200" progId="Equation.3">
              <p:embed/>
            </p:oleObj>
          </a:graphicData>
        </a:graphic>
      </p:graphicFrame>
      <p:sp>
        <p:nvSpPr>
          <p:cNvPr id="410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4099" name="Object 3"/>
          <p:cNvGraphicFramePr>
            <a:graphicFrameLocks noChangeAspect="1"/>
          </p:cNvGraphicFramePr>
          <p:nvPr/>
        </p:nvGraphicFramePr>
        <p:xfrm>
          <a:off x="549275" y="2895600"/>
          <a:ext cx="7858125" cy="990600"/>
        </p:xfrm>
        <a:graphic>
          <a:graphicData uri="http://schemas.openxmlformats.org/presentationml/2006/ole">
            <p:oleObj spid="_x0000_s4099" name="Equation" r:id="rId4" imgW="3403600" imgH="431800" progId="Equation.3">
              <p:embed/>
            </p:oleObj>
          </a:graphicData>
        </a:graphic>
      </p:graphicFrame>
      <p:sp>
        <p:nvSpPr>
          <p:cNvPr id="4106"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4100" name="Object 5"/>
          <p:cNvGraphicFramePr>
            <a:graphicFrameLocks noChangeAspect="1"/>
          </p:cNvGraphicFramePr>
          <p:nvPr/>
        </p:nvGraphicFramePr>
        <p:xfrm>
          <a:off x="2147888" y="4667250"/>
          <a:ext cx="3333750" cy="438150"/>
        </p:xfrm>
        <a:graphic>
          <a:graphicData uri="http://schemas.openxmlformats.org/presentationml/2006/ole">
            <p:oleObj spid="_x0000_s4100" name="Equation" r:id="rId5" imgW="1523880" imgH="203040" progId="Equation.3">
              <p:embed/>
            </p:oleObj>
          </a:graphicData>
        </a:graphic>
      </p:graphicFrame>
      <p:sp>
        <p:nvSpPr>
          <p:cNvPr id="4107"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4101" name="Object 7"/>
          <p:cNvGraphicFramePr>
            <a:graphicFrameLocks noChangeAspect="1"/>
          </p:cNvGraphicFramePr>
          <p:nvPr/>
        </p:nvGraphicFramePr>
        <p:xfrm>
          <a:off x="838200" y="5972175"/>
          <a:ext cx="7829550" cy="504825"/>
        </p:xfrm>
        <a:graphic>
          <a:graphicData uri="http://schemas.openxmlformats.org/presentationml/2006/ole">
            <p:oleObj spid="_x0000_s4101" name="Equation" r:id="rId6" imgW="3543120" imgH="228600" progId="Equation.3">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Content Placeholder 2"/>
          <p:cNvSpPr>
            <a:spLocks noGrp="1"/>
          </p:cNvSpPr>
          <p:nvPr>
            <p:ph idx="1"/>
          </p:nvPr>
        </p:nvSpPr>
        <p:spPr>
          <a:xfrm>
            <a:off x="457200" y="731838"/>
            <a:ext cx="8229600" cy="5821362"/>
          </a:xfrm>
        </p:spPr>
        <p:txBody>
          <a:bodyPr/>
          <a:lstStyle/>
          <a:p>
            <a:pPr eaLnBrk="1" hangingPunct="1">
              <a:buFont typeface="Arial" pitchFamily="34" charset="0"/>
              <a:buNone/>
            </a:pPr>
            <a:r>
              <a:rPr lang="en-US" sz="3000" smtClean="0"/>
              <a:t>	3. If A and A</a:t>
            </a:r>
            <a:r>
              <a:rPr lang="en-US" sz="3000" baseline="30000" smtClean="0"/>
              <a:t>c</a:t>
            </a:r>
            <a:r>
              <a:rPr lang="en-US" sz="3000" smtClean="0"/>
              <a:t> are complementary events, then</a:t>
            </a:r>
          </a:p>
          <a:p>
            <a:pPr eaLnBrk="1" hangingPunct="1">
              <a:buFont typeface="Arial" pitchFamily="34" charset="0"/>
              <a:buNone/>
            </a:pPr>
            <a:r>
              <a:rPr lang="en-US" sz="3000" smtClean="0"/>
              <a:t>		P(A) + P(A</a:t>
            </a:r>
            <a:r>
              <a:rPr lang="en-US" sz="3000" baseline="30000" smtClean="0"/>
              <a:t>c</a:t>
            </a:r>
            <a:r>
              <a:rPr lang="en-US" sz="3000" smtClean="0"/>
              <a:t>) = 1</a:t>
            </a:r>
          </a:p>
          <a:p>
            <a:pPr eaLnBrk="1" hangingPunct="1">
              <a:buFont typeface="Arial" pitchFamily="34" charset="0"/>
              <a:buNone/>
            </a:pPr>
            <a:r>
              <a:rPr lang="en-US" sz="3000" smtClean="0"/>
              <a:t>	 </a:t>
            </a:r>
          </a:p>
          <a:p>
            <a:pPr eaLnBrk="1" hangingPunct="1">
              <a:buFont typeface="Arial" pitchFamily="34" charset="0"/>
              <a:buNone/>
            </a:pPr>
            <a:r>
              <a:rPr lang="en-US" sz="3000" smtClean="0"/>
              <a:t>	4. P(S) = 1</a:t>
            </a:r>
          </a:p>
          <a:p>
            <a:pPr eaLnBrk="1" hangingPunct="1">
              <a:buFont typeface="Arial" pitchFamily="34" charset="0"/>
              <a:buNone/>
            </a:pPr>
            <a:r>
              <a:rPr lang="en-US" sz="3000" smtClean="0"/>
              <a:t>	 </a:t>
            </a:r>
          </a:p>
          <a:p>
            <a:pPr eaLnBrk="1" hangingPunct="1">
              <a:buFont typeface="Arial" pitchFamily="34" charset="0"/>
              <a:buNone/>
            </a:pPr>
            <a:r>
              <a:rPr lang="en-US" sz="3000" smtClean="0"/>
              <a:t>	5. P(Φ) = 0</a:t>
            </a:r>
          </a:p>
          <a:p>
            <a:pPr eaLnBrk="1" hangingPunct="1">
              <a:buFont typeface="Arial" pitchFamily="34" charset="0"/>
              <a:buNone/>
            </a:pPr>
            <a:r>
              <a:rPr lang="en-US" sz="3000" smtClean="0"/>
              <a:t>	 </a:t>
            </a:r>
          </a:p>
          <a:p>
            <a:pPr eaLnBrk="1" hangingPunct="1">
              <a:buFont typeface="Arial" pitchFamily="34" charset="0"/>
              <a:buNone/>
            </a:pPr>
            <a:endParaRPr lang="en-US" sz="3000" smtClean="0"/>
          </a:p>
        </p:txBody>
      </p:sp>
      <p:sp>
        <p:nvSpPr>
          <p:cNvPr id="13414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3414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Content Placeholder 2"/>
          <p:cNvSpPr>
            <a:spLocks noGrp="1"/>
          </p:cNvSpPr>
          <p:nvPr>
            <p:ph idx="1"/>
          </p:nvPr>
        </p:nvSpPr>
        <p:spPr>
          <a:xfrm>
            <a:off x="381000" y="533400"/>
            <a:ext cx="8229600" cy="4525963"/>
          </a:xfrm>
        </p:spPr>
        <p:txBody>
          <a:bodyPr/>
          <a:lstStyle/>
          <a:p>
            <a:pPr algn="just"/>
            <a:r>
              <a:rPr lang="en-US" sz="3000" smtClean="0"/>
              <a:t>A card is drawn from a well-shuffled pack of playing cards. What is the probability that it is either a spade or an ace?</a:t>
            </a:r>
            <a:endParaRPr lang="en-US" sz="3000" b="1" smtClean="0"/>
          </a:p>
          <a:p>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457200" y="685800"/>
            <a:ext cx="8229600" cy="1219200"/>
          </a:xfrm>
        </p:spPr>
        <p:txBody>
          <a:bodyPr/>
          <a:lstStyle/>
          <a:p>
            <a:pPr>
              <a:buFont typeface="Arial" pitchFamily="34" charset="0"/>
              <a:buNone/>
            </a:pPr>
            <a:r>
              <a:rPr lang="en-US" smtClean="0"/>
              <a:t>	</a:t>
            </a:r>
            <a:r>
              <a:rPr lang="en-US" sz="3000" smtClean="0"/>
              <a:t>Let A be the event of drawing  a spade</a:t>
            </a:r>
            <a:endParaRPr lang="en-US" sz="3000" b="1" smtClean="0"/>
          </a:p>
          <a:p>
            <a:pPr>
              <a:buFont typeface="Arial" pitchFamily="34" charset="0"/>
              <a:buNone/>
            </a:pPr>
            <a:r>
              <a:rPr lang="en-US" sz="3000" smtClean="0"/>
              <a:t>	      B be the event of drawing a ace</a:t>
            </a:r>
          </a:p>
        </p:txBody>
      </p:sp>
      <p:sp>
        <p:nvSpPr>
          <p:cNvPr id="52226" name="Rectangle 2"/>
          <p:cNvSpPr>
            <a:spLocks noChangeArrowheads="1"/>
          </p:cNvSpPr>
          <p:nvPr/>
        </p:nvSpPr>
        <p:spPr bwMode="auto">
          <a:xfrm>
            <a:off x="1371600" y="2478088"/>
            <a:ext cx="5486400" cy="554037"/>
          </a:xfrm>
          <a:prstGeom prst="rect">
            <a:avLst/>
          </a:prstGeom>
          <a:noFill/>
          <a:ln w="9525">
            <a:noFill/>
            <a:miter lim="800000"/>
            <a:headEnd/>
            <a:tailEnd/>
          </a:ln>
          <a:effectLst/>
        </p:spPr>
        <p:txBody>
          <a:bodyPr anchor="ctr">
            <a:spAutoFit/>
          </a:bodyPr>
          <a:lstStyle/>
          <a:p>
            <a:pPr eaLnBrk="0" hangingPunct="0">
              <a:defRPr/>
            </a:pPr>
            <a:r>
              <a:rPr lang="en-US" sz="3000" dirty="0">
                <a:latin typeface="+mn-lt"/>
                <a:ea typeface="Times New Roman" pitchFamily="18" charset="0"/>
              </a:rPr>
              <a:t>P(A </a:t>
            </a:r>
            <a:r>
              <a:rPr lang="en-US" sz="3000" dirty="0">
                <a:latin typeface="+mn-lt"/>
                <a:ea typeface="Times New Roman" pitchFamily="18" charset="0"/>
                <a:sym typeface="Symbol" pitchFamily="18" charset="2"/>
              </a:rPr>
              <a:t></a:t>
            </a:r>
            <a:r>
              <a:rPr lang="en-US" sz="3000" dirty="0">
                <a:latin typeface="+mn-lt"/>
                <a:ea typeface="Times New Roman" pitchFamily="18" charset="0"/>
              </a:rPr>
              <a:t> B) = P(A) + P(B) </a:t>
            </a:r>
            <a:r>
              <a:rPr lang="en-US" sz="3000" dirty="0">
                <a:latin typeface="+mn-lt"/>
                <a:ea typeface="Times New Roman" pitchFamily="18" charset="0"/>
                <a:sym typeface="Symbol" pitchFamily="18" charset="2"/>
              </a:rPr>
              <a:t></a:t>
            </a:r>
            <a:r>
              <a:rPr lang="en-US" sz="3000" dirty="0">
                <a:latin typeface="+mn-lt"/>
                <a:ea typeface="Times New Roman" pitchFamily="18" charset="0"/>
              </a:rPr>
              <a:t> P(A </a:t>
            </a:r>
            <a:r>
              <a:rPr lang="en-US" sz="3000" dirty="0">
                <a:latin typeface="+mn-lt"/>
                <a:ea typeface="Times New Roman" pitchFamily="18" charset="0"/>
                <a:sym typeface="Symbol" pitchFamily="18" charset="2"/>
              </a:rPr>
              <a:t></a:t>
            </a:r>
            <a:r>
              <a:rPr lang="en-US" sz="3000" dirty="0">
                <a:latin typeface="+mn-lt"/>
                <a:ea typeface="Times New Roman" pitchFamily="18" charset="0"/>
              </a:rPr>
              <a:t> B)</a:t>
            </a:r>
            <a:endParaRPr lang="en-US" sz="3000" dirty="0">
              <a:latin typeface="+mn-lt"/>
              <a:sym typeface="Symbol" pitchFamily="18" charset="2"/>
            </a:endParaRPr>
          </a:p>
        </p:txBody>
      </p:sp>
      <p:graphicFrame>
        <p:nvGraphicFramePr>
          <p:cNvPr id="5122" name="Object 1"/>
          <p:cNvGraphicFramePr>
            <a:graphicFrameLocks noChangeAspect="1"/>
          </p:cNvGraphicFramePr>
          <p:nvPr/>
        </p:nvGraphicFramePr>
        <p:xfrm>
          <a:off x="2819400" y="3505200"/>
          <a:ext cx="2981325" cy="923925"/>
        </p:xfrm>
        <a:graphic>
          <a:graphicData uri="http://schemas.openxmlformats.org/presentationml/2006/ole">
            <p:oleObj spid="_x0000_s5122" name="Equation" r:id="rId3" imgW="1257120" imgH="393480" progId="Equation.3">
              <p:embed/>
            </p:oleObj>
          </a:graphicData>
        </a:graphic>
      </p:graphicFrame>
      <p:sp>
        <p:nvSpPr>
          <p:cNvPr id="5125" name="Rectangle 3"/>
          <p:cNvSpPr>
            <a:spLocks noChangeArrowheads="1"/>
          </p:cNvSpPr>
          <p:nvPr/>
        </p:nvSpPr>
        <p:spPr bwMode="auto">
          <a:xfrm>
            <a:off x="0" y="847725"/>
            <a:ext cx="9144000" cy="0"/>
          </a:xfrm>
          <a:prstGeom prst="rect">
            <a:avLst/>
          </a:prstGeom>
          <a:noFill/>
          <a:ln w="9525">
            <a:noFill/>
            <a:miter lim="800000"/>
            <a:headEnd/>
            <a:tailEnd/>
          </a:ln>
        </p:spPr>
        <p:txBody>
          <a:bodyPr wrap="none" anchor="ctr">
            <a:spAutoFit/>
          </a:bodyPr>
          <a:lstStyle/>
          <a:p>
            <a:pPr eaLnBrk="0" hangingPunct="0"/>
            <a:r>
              <a:rPr lang="en-US" sz="1200">
                <a:cs typeface="Times New Roman" pitchFamily="18" charset="0"/>
              </a:rPr>
              <a:t>.</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Content Placeholder 2"/>
          <p:cNvSpPr>
            <a:spLocks noGrp="1"/>
          </p:cNvSpPr>
          <p:nvPr>
            <p:ph idx="1"/>
          </p:nvPr>
        </p:nvSpPr>
        <p:spPr>
          <a:xfrm>
            <a:off x="457200" y="685800"/>
            <a:ext cx="8229600" cy="4525963"/>
          </a:xfrm>
        </p:spPr>
        <p:txBody>
          <a:bodyPr/>
          <a:lstStyle/>
          <a:p>
            <a:r>
              <a:rPr lang="en-US" sz="3000" smtClean="0"/>
              <a:t>In tossing a coin what is the probability of getting Head or tail?</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457200" y="685800"/>
            <a:ext cx="8229600" cy="1219200"/>
          </a:xfrm>
          <a:prstGeom prst="rect">
            <a:avLst/>
          </a:prstGeom>
          <a:noFill/>
          <a:ln w="9525">
            <a:noFill/>
            <a:miter lim="800000"/>
            <a:headEnd/>
            <a:tailEnd/>
          </a:ln>
        </p:spPr>
        <p:txBody>
          <a:bodyPr/>
          <a:lstStyle/>
          <a:p>
            <a:pPr marL="342900" indent="-342900" eaLnBrk="0" hangingPunct="0">
              <a:spcBef>
                <a:spcPct val="20000"/>
              </a:spcBef>
              <a:buFont typeface="Arial" charset="0"/>
              <a:buNone/>
              <a:defRPr/>
            </a:pPr>
            <a:r>
              <a:rPr lang="en-US" sz="3200" dirty="0">
                <a:latin typeface="+mn-lt"/>
                <a:cs typeface="+mn-cs"/>
              </a:rPr>
              <a:t>	</a:t>
            </a:r>
            <a:r>
              <a:rPr lang="en-US" sz="3000" dirty="0">
                <a:latin typeface="+mn-lt"/>
                <a:cs typeface="+mn-cs"/>
              </a:rPr>
              <a:t>Let A be the event of getting Head</a:t>
            </a:r>
            <a:endParaRPr lang="en-US" sz="3000" b="1" dirty="0">
              <a:latin typeface="+mn-lt"/>
              <a:cs typeface="+mn-cs"/>
            </a:endParaRPr>
          </a:p>
          <a:p>
            <a:pPr marL="342900" indent="-342900" eaLnBrk="0" hangingPunct="0">
              <a:spcBef>
                <a:spcPct val="20000"/>
              </a:spcBef>
              <a:defRPr/>
            </a:pPr>
            <a:r>
              <a:rPr lang="en-US" sz="3200" dirty="0">
                <a:latin typeface="+mn-lt"/>
                <a:cs typeface="+mn-cs"/>
              </a:rPr>
              <a:t>	      B be the event of </a:t>
            </a:r>
            <a:r>
              <a:rPr lang="en-US" sz="3000" dirty="0">
                <a:latin typeface="+mn-lt"/>
                <a:cs typeface="Arial" charset="0"/>
              </a:rPr>
              <a:t>getting Tail</a:t>
            </a:r>
            <a:endParaRPr lang="en-US" sz="3000" dirty="0">
              <a:latin typeface="+mn-lt"/>
              <a:cs typeface="+mn-cs"/>
            </a:endParaRPr>
          </a:p>
        </p:txBody>
      </p:sp>
      <p:sp>
        <p:nvSpPr>
          <p:cNvPr id="5" name="Rectangle 2"/>
          <p:cNvSpPr>
            <a:spLocks noChangeArrowheads="1"/>
          </p:cNvSpPr>
          <p:nvPr/>
        </p:nvSpPr>
        <p:spPr bwMode="auto">
          <a:xfrm>
            <a:off x="1371600" y="2478088"/>
            <a:ext cx="5486400" cy="554037"/>
          </a:xfrm>
          <a:prstGeom prst="rect">
            <a:avLst/>
          </a:prstGeom>
          <a:noFill/>
          <a:ln w="9525">
            <a:noFill/>
            <a:miter lim="800000"/>
            <a:headEnd/>
            <a:tailEnd/>
          </a:ln>
          <a:effectLst/>
        </p:spPr>
        <p:txBody>
          <a:bodyPr anchor="ctr">
            <a:spAutoFit/>
          </a:bodyPr>
          <a:lstStyle/>
          <a:p>
            <a:pPr eaLnBrk="0" hangingPunct="0">
              <a:defRPr/>
            </a:pPr>
            <a:r>
              <a:rPr lang="en-US" sz="3000" dirty="0">
                <a:latin typeface="+mn-lt"/>
                <a:ea typeface="Times New Roman" pitchFamily="18" charset="0"/>
              </a:rPr>
              <a:t>P(A </a:t>
            </a:r>
            <a:r>
              <a:rPr lang="en-US" sz="3000" dirty="0">
                <a:latin typeface="+mn-lt"/>
                <a:ea typeface="Times New Roman" pitchFamily="18" charset="0"/>
                <a:sym typeface="Symbol" pitchFamily="18" charset="2"/>
              </a:rPr>
              <a:t></a:t>
            </a:r>
            <a:r>
              <a:rPr lang="en-US" sz="3000" dirty="0">
                <a:latin typeface="+mn-lt"/>
                <a:ea typeface="Times New Roman" pitchFamily="18" charset="0"/>
              </a:rPr>
              <a:t> B) = P(A) + P(B) </a:t>
            </a:r>
            <a:endParaRPr lang="en-US" sz="3000" dirty="0">
              <a:latin typeface="+mn-lt"/>
              <a:sym typeface="Symbol" pitchFamily="18" charset="2"/>
            </a:endParaRPr>
          </a:p>
        </p:txBody>
      </p:sp>
      <p:graphicFrame>
        <p:nvGraphicFramePr>
          <p:cNvPr id="6146" name="Object 2"/>
          <p:cNvGraphicFramePr>
            <a:graphicFrameLocks noChangeAspect="1"/>
          </p:cNvGraphicFramePr>
          <p:nvPr/>
        </p:nvGraphicFramePr>
        <p:xfrm>
          <a:off x="2819400" y="3505200"/>
          <a:ext cx="1685925" cy="923925"/>
        </p:xfrm>
        <a:graphic>
          <a:graphicData uri="http://schemas.openxmlformats.org/presentationml/2006/ole">
            <p:oleObj spid="_x0000_s6146" name="Equation" r:id="rId3" imgW="711000" imgH="393480" progId="Equation.3">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p:txBody>
          <a:bodyPr/>
          <a:lstStyle/>
          <a:p>
            <a:pPr eaLnBrk="1" hangingPunct="1"/>
            <a:r>
              <a:rPr lang="en-US" smtClean="0">
                <a:solidFill>
                  <a:srgbClr val="0070C0"/>
                </a:solidFill>
              </a:rPr>
              <a:t>Definition of Probability</a:t>
            </a:r>
          </a:p>
        </p:txBody>
      </p:sp>
      <p:sp>
        <p:nvSpPr>
          <p:cNvPr id="124931" name="Content Placeholder 2"/>
          <p:cNvSpPr>
            <a:spLocks noGrp="1"/>
          </p:cNvSpPr>
          <p:nvPr>
            <p:ph idx="1"/>
          </p:nvPr>
        </p:nvSpPr>
        <p:spPr/>
        <p:txBody>
          <a:bodyPr/>
          <a:lstStyle/>
          <a:p>
            <a:pPr algn="just" eaLnBrk="1" hangingPunct="1">
              <a:buFont typeface="Arial" pitchFamily="34" charset="0"/>
              <a:buNone/>
            </a:pPr>
            <a:r>
              <a:rPr lang="en-US" smtClean="0"/>
              <a:t>	Probability is the study of randomness and uncertainty of an </a:t>
            </a:r>
            <a:r>
              <a:rPr lang="en-US" smtClean="0">
                <a:solidFill>
                  <a:srgbClr val="0070C0"/>
                </a:solidFill>
              </a:rPr>
              <a:t>experiment</a:t>
            </a:r>
            <a:r>
              <a:rPr lang="en-US" smtClean="0"/>
              <a:t>. It is a </a:t>
            </a:r>
            <a:r>
              <a:rPr lang="en-CA" smtClean="0"/>
              <a:t>numerical measure of the likelihood that an event will occur, </a:t>
            </a:r>
            <a:r>
              <a:rPr lang="en-US" smtClean="0"/>
              <a:t>which is expressed as a number between 0 and 1.</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Content Placeholder 2"/>
          <p:cNvSpPr>
            <a:spLocks noGrp="1"/>
          </p:cNvSpPr>
          <p:nvPr>
            <p:ph idx="1"/>
          </p:nvPr>
        </p:nvSpPr>
        <p:spPr>
          <a:xfrm>
            <a:off x="457200" y="304800"/>
            <a:ext cx="8229600" cy="5821363"/>
          </a:xfrm>
        </p:spPr>
        <p:txBody>
          <a:bodyPr/>
          <a:lstStyle/>
          <a:p>
            <a:pPr eaLnBrk="1" hangingPunct="1">
              <a:buFont typeface="Arial" pitchFamily="34" charset="0"/>
              <a:buNone/>
            </a:pPr>
            <a:r>
              <a:rPr lang="en-US" smtClean="0"/>
              <a:t>	</a:t>
            </a:r>
          </a:p>
        </p:txBody>
      </p:sp>
      <p:sp>
        <p:nvSpPr>
          <p:cNvPr id="717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717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7176" name="Rectangle 6"/>
          <p:cNvSpPr>
            <a:spLocks noChangeArrowheads="1"/>
          </p:cNvSpPr>
          <p:nvPr/>
        </p:nvSpPr>
        <p:spPr bwMode="auto">
          <a:xfrm>
            <a:off x="304800" y="76200"/>
            <a:ext cx="8534400" cy="6740525"/>
          </a:xfrm>
          <a:prstGeom prst="rect">
            <a:avLst/>
          </a:prstGeom>
          <a:noFill/>
          <a:ln w="9525">
            <a:noFill/>
            <a:miter lim="800000"/>
            <a:headEnd/>
            <a:tailEnd/>
          </a:ln>
        </p:spPr>
        <p:txBody>
          <a:bodyPr>
            <a:spAutoFit/>
          </a:bodyPr>
          <a:lstStyle/>
          <a:p>
            <a:r>
              <a:rPr lang="en-US" sz="4400">
                <a:solidFill>
                  <a:srgbClr val="0070C0"/>
                </a:solidFill>
                <a:latin typeface="Calibri" pitchFamily="34" charset="0"/>
              </a:rPr>
              <a:t>Conditional Probability</a:t>
            </a:r>
          </a:p>
          <a:p>
            <a:pPr algn="just"/>
            <a:r>
              <a:rPr lang="en-US" sz="3000">
                <a:latin typeface="Calibri" pitchFamily="34" charset="0"/>
              </a:rPr>
              <a:t>	The conditional probability of an event B, assuming that the event A has happened, is denoted by P(B/A) and defined as</a:t>
            </a:r>
          </a:p>
          <a:p>
            <a:endParaRPr lang="en-US" sz="3000">
              <a:latin typeface="Calibri" pitchFamily="34" charset="0"/>
            </a:endParaRPr>
          </a:p>
          <a:p>
            <a:endParaRPr lang="en-US" sz="3000">
              <a:latin typeface="Calibri" pitchFamily="34" charset="0"/>
            </a:endParaRPr>
          </a:p>
          <a:p>
            <a:endParaRPr lang="en-US" sz="1000">
              <a:latin typeface="Calibri" pitchFamily="34" charset="0"/>
            </a:endParaRPr>
          </a:p>
          <a:p>
            <a:r>
              <a:rPr lang="en-US" sz="4400">
                <a:solidFill>
                  <a:srgbClr val="0070C0"/>
                </a:solidFill>
                <a:latin typeface="Calibri" pitchFamily="34" charset="0"/>
              </a:rPr>
              <a:t>Product theorem of probability</a:t>
            </a:r>
          </a:p>
          <a:p>
            <a:r>
              <a:rPr lang="en-US" sz="3000">
                <a:latin typeface="Calibri" pitchFamily="34" charset="0"/>
              </a:rPr>
              <a:t>	Rewriting the definition of conditional probability, We get</a:t>
            </a:r>
          </a:p>
          <a:p>
            <a:endParaRPr lang="en-US" sz="3000">
              <a:latin typeface="Calibri" pitchFamily="34" charset="0"/>
            </a:endParaRPr>
          </a:p>
          <a:p>
            <a:r>
              <a:rPr lang="en-US" sz="3200">
                <a:latin typeface="Calibri" pitchFamily="34" charset="0"/>
              </a:rPr>
              <a:t>The product theorem can be extended to 3 events, A, B and C as follows:</a:t>
            </a:r>
          </a:p>
          <a:p>
            <a:r>
              <a:rPr lang="en-US" sz="3000">
                <a:latin typeface="Calibri" pitchFamily="34" charset="0"/>
              </a:rPr>
              <a:t>     </a:t>
            </a:r>
          </a:p>
        </p:txBody>
      </p:sp>
      <p:sp>
        <p:nvSpPr>
          <p:cNvPr id="717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7170" name="Object 1"/>
          <p:cNvGraphicFramePr>
            <a:graphicFrameLocks noChangeAspect="1"/>
          </p:cNvGraphicFramePr>
          <p:nvPr/>
        </p:nvGraphicFramePr>
        <p:xfrm>
          <a:off x="1143000" y="2209800"/>
          <a:ext cx="6096000" cy="852488"/>
        </p:xfrm>
        <a:graphic>
          <a:graphicData uri="http://schemas.openxmlformats.org/presentationml/2006/ole">
            <p:oleObj spid="_x0000_s7170" name="Equation" r:id="rId3" imgW="2552400" imgH="419040" progId="Equation.3">
              <p:embed/>
            </p:oleObj>
          </a:graphicData>
        </a:graphic>
      </p:graphicFrame>
      <p:sp>
        <p:nvSpPr>
          <p:cNvPr id="717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7171" name="Object 3"/>
          <p:cNvGraphicFramePr>
            <a:graphicFrameLocks noChangeAspect="1"/>
          </p:cNvGraphicFramePr>
          <p:nvPr/>
        </p:nvGraphicFramePr>
        <p:xfrm>
          <a:off x="2300288" y="4876800"/>
          <a:ext cx="3494087" cy="438150"/>
        </p:xfrm>
        <a:graphic>
          <a:graphicData uri="http://schemas.openxmlformats.org/presentationml/2006/ole">
            <p:oleObj spid="_x0000_s7171" name="Equation" r:id="rId4" imgW="1600200" imgH="203040" progId="Equation.3">
              <p:embed/>
            </p:oleObj>
          </a:graphicData>
        </a:graphic>
      </p:graphicFrame>
      <p:sp>
        <p:nvSpPr>
          <p:cNvPr id="7179"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7172" name="Object 5"/>
          <p:cNvGraphicFramePr>
            <a:graphicFrameLocks noChangeAspect="1"/>
          </p:cNvGraphicFramePr>
          <p:nvPr/>
        </p:nvGraphicFramePr>
        <p:xfrm>
          <a:off x="990600" y="6353175"/>
          <a:ext cx="7348538" cy="428625"/>
        </p:xfrm>
        <a:graphic>
          <a:graphicData uri="http://schemas.openxmlformats.org/presentationml/2006/ole">
            <p:oleObj spid="_x0000_s7172" name="Equation" r:id="rId5" imgW="2679700" imgH="203200" progId="Equation.3">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Content Placeholder 2"/>
          <p:cNvSpPr>
            <a:spLocks noGrp="1"/>
          </p:cNvSpPr>
          <p:nvPr>
            <p:ph idx="1"/>
          </p:nvPr>
        </p:nvSpPr>
        <p:spPr>
          <a:xfrm>
            <a:off x="0" y="457200"/>
            <a:ext cx="9144000" cy="5410200"/>
          </a:xfrm>
        </p:spPr>
        <p:txBody>
          <a:bodyPr/>
          <a:lstStyle/>
          <a:p>
            <a:pPr algn="just"/>
            <a:r>
              <a:rPr lang="en-US" sz="3000" smtClean="0"/>
              <a:t>The probability that a regularly scheduled flight departs on time is P(D) = 0.83; the probability that it arrives on time is P(A) = 0.82; and the probability that it departs and arrives on time is P(D∩A) = 0.78. Find the probability that a plane </a:t>
            </a:r>
          </a:p>
          <a:p>
            <a:pPr algn="just">
              <a:buFont typeface="Arial" pitchFamily="34" charset="0"/>
              <a:buNone/>
            </a:pPr>
            <a:r>
              <a:rPr lang="en-US" sz="3000" smtClean="0"/>
              <a:t>	(a) arrives on time, given that it departed on time, and </a:t>
            </a:r>
          </a:p>
          <a:p>
            <a:pPr algn="just">
              <a:buFont typeface="Arial" pitchFamily="34" charset="0"/>
              <a:buNone/>
            </a:pPr>
            <a:r>
              <a:rPr lang="en-US" sz="3000" smtClean="0"/>
              <a:t>	(b) departed on time, given that it has arrived on time.</a:t>
            </a:r>
          </a:p>
          <a:p>
            <a:pPr algn="just">
              <a:buFont typeface="Arial" pitchFamily="34" charset="0"/>
              <a:buNone/>
            </a:pPr>
            <a:r>
              <a:rPr lang="en-US" sz="3000" smtClean="0"/>
              <a:t>	(c) arrives on time, given that it did not departed on time.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Content Placeholder 2"/>
          <p:cNvSpPr>
            <a:spLocks noGrp="1"/>
          </p:cNvSpPr>
          <p:nvPr>
            <p:ph idx="1"/>
          </p:nvPr>
        </p:nvSpPr>
        <p:spPr>
          <a:xfrm>
            <a:off x="304800" y="838200"/>
            <a:ext cx="8534400" cy="2209800"/>
          </a:xfrm>
        </p:spPr>
        <p:txBody>
          <a:bodyPr/>
          <a:lstStyle/>
          <a:p>
            <a:pPr marL="0" indent="1588">
              <a:buFont typeface="Arial" pitchFamily="34" charset="0"/>
              <a:buNone/>
            </a:pPr>
            <a:r>
              <a:rPr lang="en-US" sz="3000" smtClean="0"/>
              <a:t>(a)	The probability that a plane arrives on time, given that it departed on time, is</a:t>
            </a:r>
          </a:p>
        </p:txBody>
      </p:sp>
      <p:graphicFrame>
        <p:nvGraphicFramePr>
          <p:cNvPr id="8194" name="Object 1"/>
          <p:cNvGraphicFramePr>
            <a:graphicFrameLocks noChangeAspect="1"/>
          </p:cNvGraphicFramePr>
          <p:nvPr/>
        </p:nvGraphicFramePr>
        <p:xfrm>
          <a:off x="1676400" y="2057400"/>
          <a:ext cx="5246688" cy="852488"/>
        </p:xfrm>
        <a:graphic>
          <a:graphicData uri="http://schemas.openxmlformats.org/presentationml/2006/ole">
            <p:oleObj spid="_x0000_s8194" name="Equation" r:id="rId4" imgW="2197080" imgH="419040" progId="Equation.3">
              <p:embed/>
            </p:oleObj>
          </a:graphicData>
        </a:graphic>
      </p:graphicFrame>
      <p:sp>
        <p:nvSpPr>
          <p:cNvPr id="5" name="Rectangle 4"/>
          <p:cNvSpPr/>
          <p:nvPr/>
        </p:nvSpPr>
        <p:spPr>
          <a:xfrm>
            <a:off x="304800" y="3779838"/>
            <a:ext cx="8229600" cy="1477962"/>
          </a:xfrm>
          <a:prstGeom prst="rect">
            <a:avLst/>
          </a:prstGeom>
        </p:spPr>
        <p:txBody>
          <a:bodyPr>
            <a:spAutoFit/>
          </a:bodyPr>
          <a:lstStyle/>
          <a:p>
            <a:pPr>
              <a:defRPr/>
            </a:pPr>
            <a:r>
              <a:rPr lang="en-US" sz="3000" dirty="0">
                <a:latin typeface="+mn-lt"/>
                <a:cs typeface="Arial" charset="0"/>
              </a:rPr>
              <a:t>(b)	The probability that a plane departed on time, given that it has arrived on</a:t>
            </a:r>
          </a:p>
          <a:p>
            <a:pPr>
              <a:defRPr/>
            </a:pPr>
            <a:r>
              <a:rPr lang="en-US" sz="3000" dirty="0">
                <a:latin typeface="+mn-lt"/>
                <a:cs typeface="Arial" charset="0"/>
              </a:rPr>
              <a:t>time, is</a:t>
            </a:r>
          </a:p>
        </p:txBody>
      </p:sp>
      <p:graphicFrame>
        <p:nvGraphicFramePr>
          <p:cNvPr id="8195" name="Object 3"/>
          <p:cNvGraphicFramePr>
            <a:graphicFrameLocks noChangeAspect="1"/>
          </p:cNvGraphicFramePr>
          <p:nvPr/>
        </p:nvGraphicFramePr>
        <p:xfrm>
          <a:off x="1676400" y="5243513"/>
          <a:ext cx="5246688" cy="852487"/>
        </p:xfrm>
        <a:graphic>
          <a:graphicData uri="http://schemas.openxmlformats.org/presentationml/2006/ole">
            <p:oleObj spid="_x0000_s8195" name="Equation" r:id="rId5" imgW="2197080" imgH="419040" progId="Equation.3">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304800" y="609600"/>
            <a:ext cx="8534400" cy="1295400"/>
          </a:xfrm>
          <a:prstGeom prst="rect">
            <a:avLst/>
          </a:prstGeom>
          <a:noFill/>
          <a:ln w="9525">
            <a:noFill/>
            <a:miter lim="800000"/>
            <a:headEnd/>
            <a:tailEnd/>
          </a:ln>
        </p:spPr>
        <p:txBody>
          <a:bodyPr/>
          <a:lstStyle/>
          <a:p>
            <a:pPr indent="1588" eaLnBrk="0" hangingPunct="0">
              <a:spcBef>
                <a:spcPct val="20000"/>
              </a:spcBef>
              <a:buFont typeface="Arial" charset="0"/>
              <a:buNone/>
              <a:defRPr/>
            </a:pPr>
            <a:r>
              <a:rPr lang="en-US" sz="3000" dirty="0">
                <a:latin typeface="+mn-lt"/>
                <a:cs typeface="+mn-cs"/>
              </a:rPr>
              <a:t>(c)	The probability that a plane arrives on time, given that it is not departed on time, is</a:t>
            </a:r>
          </a:p>
        </p:txBody>
      </p:sp>
      <p:graphicFrame>
        <p:nvGraphicFramePr>
          <p:cNvPr id="9218" name="Object 2"/>
          <p:cNvGraphicFramePr>
            <a:graphicFrameLocks noChangeAspect="1"/>
          </p:cNvGraphicFramePr>
          <p:nvPr/>
        </p:nvGraphicFramePr>
        <p:xfrm>
          <a:off x="609600" y="3048000"/>
          <a:ext cx="4367213" cy="3048000"/>
        </p:xfrm>
        <a:graphic>
          <a:graphicData uri="http://schemas.openxmlformats.org/presentationml/2006/ole">
            <p:oleObj spid="_x0000_s9218" name="Equation" r:id="rId3" imgW="1828800" imgH="1498320" progId="Equation.3">
              <p:embed/>
            </p:oleObj>
          </a:graphicData>
        </a:graphic>
      </p:graphicFrame>
      <p:graphicFrame>
        <p:nvGraphicFramePr>
          <p:cNvPr id="9219" name="Object 3"/>
          <p:cNvGraphicFramePr>
            <a:graphicFrameLocks noChangeAspect="1"/>
          </p:cNvGraphicFramePr>
          <p:nvPr/>
        </p:nvGraphicFramePr>
        <p:xfrm>
          <a:off x="665163" y="2057400"/>
          <a:ext cx="4973637" cy="414338"/>
        </p:xfrm>
        <a:graphic>
          <a:graphicData uri="http://schemas.openxmlformats.org/presentationml/2006/ole">
            <p:oleObj spid="_x0000_s9219" name="Equation" r:id="rId4" imgW="2082600" imgH="203040" progId="Equation.3">
              <p:embed/>
            </p:oleObj>
          </a:graphicData>
        </a:graphic>
      </p:graphicFrame>
      <p:graphicFrame>
        <p:nvGraphicFramePr>
          <p:cNvPr id="9220" name="Object 6"/>
          <p:cNvGraphicFramePr>
            <a:graphicFrameLocks noChangeAspect="1"/>
          </p:cNvGraphicFramePr>
          <p:nvPr/>
        </p:nvGraphicFramePr>
        <p:xfrm>
          <a:off x="4941888" y="3200400"/>
          <a:ext cx="3821112" cy="414338"/>
        </p:xfrm>
        <a:graphic>
          <a:graphicData uri="http://schemas.openxmlformats.org/presentationml/2006/ole">
            <p:oleObj spid="_x0000_s9220" name="Equation" r:id="rId5" imgW="1600200" imgH="203040" progId="Equation.3">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Content Placeholder 2"/>
          <p:cNvSpPr>
            <a:spLocks noGrp="1"/>
          </p:cNvSpPr>
          <p:nvPr>
            <p:ph idx="1"/>
          </p:nvPr>
        </p:nvSpPr>
        <p:spPr>
          <a:xfrm>
            <a:off x="457200" y="304800"/>
            <a:ext cx="8229600" cy="5821363"/>
          </a:xfrm>
        </p:spPr>
        <p:txBody>
          <a:bodyPr/>
          <a:lstStyle/>
          <a:p>
            <a:pPr eaLnBrk="1" hangingPunct="1">
              <a:buFont typeface="Arial" pitchFamily="34" charset="0"/>
              <a:buNone/>
            </a:pPr>
            <a:r>
              <a:rPr lang="en-US" smtClean="0"/>
              <a:t>	</a:t>
            </a:r>
          </a:p>
        </p:txBody>
      </p:sp>
      <p:sp>
        <p:nvSpPr>
          <p:cNvPr id="13824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3824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38245" name="Rectangle 6"/>
          <p:cNvSpPr>
            <a:spLocks noChangeArrowheads="1"/>
          </p:cNvSpPr>
          <p:nvPr/>
        </p:nvSpPr>
        <p:spPr bwMode="auto">
          <a:xfrm>
            <a:off x="304800" y="609600"/>
            <a:ext cx="8534400" cy="4924425"/>
          </a:xfrm>
          <a:prstGeom prst="rect">
            <a:avLst/>
          </a:prstGeom>
          <a:noFill/>
          <a:ln w="9525">
            <a:noFill/>
            <a:miter lim="800000"/>
            <a:headEnd/>
            <a:tailEnd/>
          </a:ln>
        </p:spPr>
        <p:txBody>
          <a:bodyPr>
            <a:spAutoFit/>
          </a:bodyPr>
          <a:lstStyle/>
          <a:p>
            <a:pPr algn="ctr"/>
            <a:r>
              <a:rPr lang="en-US" sz="4400">
                <a:solidFill>
                  <a:srgbClr val="0070C0"/>
                </a:solidFill>
                <a:latin typeface="Calibri" pitchFamily="34" charset="0"/>
              </a:rPr>
              <a:t>Independent Events</a:t>
            </a:r>
          </a:p>
          <a:p>
            <a:endParaRPr lang="en-US" sz="3000" b="1">
              <a:latin typeface="Calibri" pitchFamily="34" charset="0"/>
            </a:endParaRPr>
          </a:p>
          <a:p>
            <a:pPr algn="just"/>
            <a:r>
              <a:rPr lang="en-US" sz="3000">
                <a:latin typeface="Calibri" pitchFamily="34" charset="0"/>
              </a:rPr>
              <a:t>A set of events is said to be independent if the occurrence of any one of them does not depend on the occurrence or non-occurrence of the others.</a:t>
            </a:r>
          </a:p>
          <a:p>
            <a:pPr algn="just"/>
            <a:r>
              <a:rPr lang="en-US" sz="3000">
                <a:latin typeface="Calibri" pitchFamily="34" charset="0"/>
              </a:rPr>
              <a:t>	If the two events A and B are independent, the product theorem takes the form</a:t>
            </a:r>
          </a:p>
          <a:p>
            <a:r>
              <a:rPr lang="en-US" sz="3000">
                <a:latin typeface="Calibri" pitchFamily="34" charset="0"/>
              </a:rPr>
              <a:t>	 P(A </a:t>
            </a:r>
            <a:r>
              <a:rPr lang="en-US" sz="3000">
                <a:latin typeface="Calibri" pitchFamily="34" charset="0"/>
                <a:sym typeface="Symbol" pitchFamily="18" charset="2"/>
              </a:rPr>
              <a:t></a:t>
            </a:r>
            <a:r>
              <a:rPr lang="en-US" sz="3000">
                <a:latin typeface="Calibri" pitchFamily="34" charset="0"/>
              </a:rPr>
              <a:t> B) = P(A) </a:t>
            </a:r>
            <a:r>
              <a:rPr lang="en-US" sz="3000">
                <a:latin typeface="Calibri" pitchFamily="34" charset="0"/>
                <a:sym typeface="Symbol" pitchFamily="18" charset="2"/>
              </a:rPr>
              <a:t></a:t>
            </a:r>
            <a:r>
              <a:rPr lang="en-US" sz="3000">
                <a:latin typeface="Calibri" pitchFamily="34" charset="0"/>
              </a:rPr>
              <a:t> P(B), </a:t>
            </a:r>
          </a:p>
          <a:p>
            <a:pPr algn="just"/>
            <a:r>
              <a:rPr lang="en-US" sz="3000">
                <a:latin typeface="Calibri" pitchFamily="34" charset="0"/>
              </a:rPr>
              <a:t>Conversely, if P(A </a:t>
            </a:r>
            <a:r>
              <a:rPr lang="en-US" sz="3000">
                <a:latin typeface="Calibri" pitchFamily="34" charset="0"/>
                <a:sym typeface="Symbol" pitchFamily="18" charset="2"/>
              </a:rPr>
              <a:t></a:t>
            </a:r>
            <a:r>
              <a:rPr lang="en-US" sz="3000">
                <a:latin typeface="Calibri" pitchFamily="34" charset="0"/>
              </a:rPr>
              <a:t> B) = P(A) </a:t>
            </a:r>
            <a:r>
              <a:rPr lang="en-US" sz="3000">
                <a:latin typeface="Calibri" pitchFamily="34" charset="0"/>
                <a:sym typeface="Symbol" pitchFamily="18" charset="2"/>
              </a:rPr>
              <a:t></a:t>
            </a:r>
            <a:r>
              <a:rPr lang="en-US" sz="3000">
                <a:latin typeface="Calibri" pitchFamily="34" charset="0"/>
              </a:rPr>
              <a:t> P(B), the events are said to be independent (pair wise independent).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Font typeface="Arial" charset="0"/>
              <a:buNone/>
              <a:defRPr/>
            </a:pPr>
            <a:r>
              <a:rPr lang="en-US" sz="3000" dirty="0" smtClean="0"/>
              <a:t>By Conditional Probability, we have </a:t>
            </a:r>
          </a:p>
          <a:p>
            <a:pPr>
              <a:buFont typeface="Arial" charset="0"/>
              <a:buNone/>
              <a:defRPr/>
            </a:pPr>
            <a:endParaRPr lang="en-US" sz="3000" dirty="0" smtClean="0"/>
          </a:p>
          <a:p>
            <a:pPr>
              <a:buFont typeface="Arial" charset="0"/>
              <a:buNone/>
              <a:defRPr/>
            </a:pPr>
            <a:endParaRPr lang="en-US" sz="3000" dirty="0" smtClean="0"/>
          </a:p>
          <a:p>
            <a:pPr>
              <a:buFont typeface="Arial" charset="0"/>
              <a:buNone/>
              <a:defRPr/>
            </a:pPr>
            <a:r>
              <a:rPr lang="en-US" sz="3000" dirty="0" smtClean="0"/>
              <a:t>that is</a:t>
            </a:r>
          </a:p>
          <a:p>
            <a:pPr>
              <a:buFont typeface="Arial" charset="0"/>
              <a:buNone/>
              <a:defRPr/>
            </a:pPr>
            <a:endParaRPr lang="en-US" sz="3000" dirty="0" smtClean="0"/>
          </a:p>
          <a:p>
            <a:pPr marL="0" indent="1588">
              <a:buFont typeface="Arial" charset="0"/>
              <a:buNone/>
              <a:defRPr/>
            </a:pPr>
            <a:r>
              <a:rPr lang="en-US" sz="3000" dirty="0" smtClean="0"/>
              <a:t>If                             , then the events </a:t>
            </a:r>
            <a:r>
              <a:rPr lang="en-US" sz="3000" smtClean="0"/>
              <a:t>are said </a:t>
            </a:r>
            <a:r>
              <a:rPr lang="en-US" sz="3000" dirty="0" smtClean="0"/>
              <a:t>to be independent. </a:t>
            </a:r>
            <a:endParaRPr lang="en-US" sz="3000" dirty="0"/>
          </a:p>
        </p:txBody>
      </p:sp>
      <p:graphicFrame>
        <p:nvGraphicFramePr>
          <p:cNvPr id="10242" name="Object 1"/>
          <p:cNvGraphicFramePr>
            <a:graphicFrameLocks noChangeAspect="1"/>
          </p:cNvGraphicFramePr>
          <p:nvPr/>
        </p:nvGraphicFramePr>
        <p:xfrm>
          <a:off x="1143000" y="914400"/>
          <a:ext cx="6096000" cy="852488"/>
        </p:xfrm>
        <a:graphic>
          <a:graphicData uri="http://schemas.openxmlformats.org/presentationml/2006/ole">
            <p:oleObj spid="_x0000_s10242" name="Equation" r:id="rId3" imgW="2552400" imgH="419040" progId="Equation.3">
              <p:embed/>
            </p:oleObj>
          </a:graphicData>
        </a:graphic>
      </p:graphicFrame>
      <p:graphicFrame>
        <p:nvGraphicFramePr>
          <p:cNvPr id="10243" name="Object 3"/>
          <p:cNvGraphicFramePr>
            <a:graphicFrameLocks noChangeAspect="1"/>
          </p:cNvGraphicFramePr>
          <p:nvPr/>
        </p:nvGraphicFramePr>
        <p:xfrm>
          <a:off x="1828800" y="2076450"/>
          <a:ext cx="3494088" cy="438150"/>
        </p:xfrm>
        <a:graphic>
          <a:graphicData uri="http://schemas.openxmlformats.org/presentationml/2006/ole">
            <p:oleObj spid="_x0000_s10243" name="Equation" r:id="rId4" imgW="1600200" imgH="203040" progId="Equation.3">
              <p:embed/>
            </p:oleObj>
          </a:graphicData>
        </a:graphic>
      </p:graphicFrame>
      <p:graphicFrame>
        <p:nvGraphicFramePr>
          <p:cNvPr id="10244" name="Object 4"/>
          <p:cNvGraphicFramePr>
            <a:graphicFrameLocks noChangeAspect="1"/>
          </p:cNvGraphicFramePr>
          <p:nvPr/>
        </p:nvGraphicFramePr>
        <p:xfrm>
          <a:off x="906463" y="3143250"/>
          <a:ext cx="2217737" cy="438150"/>
        </p:xfrm>
        <a:graphic>
          <a:graphicData uri="http://schemas.openxmlformats.org/presentationml/2006/ole">
            <p:oleObj spid="_x0000_s10244" name="Equation" r:id="rId5" imgW="1015920" imgH="203040" progId="Equation.3">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Content Placeholder 2"/>
          <p:cNvSpPr>
            <a:spLocks noGrp="1"/>
          </p:cNvSpPr>
          <p:nvPr>
            <p:ph idx="1"/>
          </p:nvPr>
        </p:nvSpPr>
        <p:spPr>
          <a:xfrm>
            <a:off x="457200" y="609600"/>
            <a:ext cx="8229600" cy="4525963"/>
          </a:xfrm>
        </p:spPr>
        <p:txBody>
          <a:bodyPr/>
          <a:lstStyle/>
          <a:p>
            <a:pPr algn="just"/>
            <a:r>
              <a:rPr lang="en-US" sz="3000" smtClean="0"/>
              <a:t>In the Flight arrival and departure time experiment, we note that P(A/D) = 0.94, where as P(A) = 0.82. </a:t>
            </a:r>
          </a:p>
          <a:p>
            <a:pPr algn="just">
              <a:buFont typeface="Arial" pitchFamily="34" charset="0"/>
              <a:buNone/>
            </a:pPr>
            <a:r>
              <a:rPr lang="en-US" sz="3000" smtClean="0"/>
              <a:t>	i.e., P(A/D) ≠ P(A)</a:t>
            </a:r>
          </a:p>
          <a:p>
            <a:pPr algn="just">
              <a:buFont typeface="Arial" pitchFamily="34" charset="0"/>
              <a:buNone/>
            </a:pPr>
            <a:r>
              <a:rPr lang="en-US" sz="3000" smtClean="0"/>
              <a:t>	indicating that A depends on 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Content Placeholder 2"/>
          <p:cNvSpPr>
            <a:spLocks noGrp="1"/>
          </p:cNvSpPr>
          <p:nvPr>
            <p:ph idx="1"/>
          </p:nvPr>
        </p:nvSpPr>
        <p:spPr>
          <a:xfrm>
            <a:off x="457200" y="381000"/>
            <a:ext cx="8229600" cy="4525963"/>
          </a:xfrm>
        </p:spPr>
        <p:txBody>
          <a:bodyPr/>
          <a:lstStyle/>
          <a:p>
            <a:pPr algn="just"/>
            <a:r>
              <a:rPr lang="en-US" sz="3000" smtClean="0"/>
              <a:t>Two cards are drawn in succession from an ordinary deck, with replacement. The events are defined as</a:t>
            </a:r>
          </a:p>
          <a:p>
            <a:pPr>
              <a:buFont typeface="Arial" pitchFamily="34" charset="0"/>
              <a:buNone/>
            </a:pPr>
            <a:r>
              <a:rPr lang="en-US" sz="3000" i="1" smtClean="0"/>
              <a:t>	A: the first card is an ace,</a:t>
            </a:r>
          </a:p>
          <a:p>
            <a:pPr>
              <a:buFont typeface="Arial" pitchFamily="34" charset="0"/>
              <a:buNone/>
            </a:pPr>
            <a:r>
              <a:rPr lang="en-US" sz="3000" i="1" smtClean="0"/>
              <a:t>	B: the second card is a spade.</a:t>
            </a:r>
            <a:endParaRPr lang="en-US" sz="30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Content Placeholder 2"/>
          <p:cNvSpPr>
            <a:spLocks noGrp="1"/>
          </p:cNvSpPr>
          <p:nvPr>
            <p:ph idx="1"/>
          </p:nvPr>
        </p:nvSpPr>
        <p:spPr>
          <a:xfrm>
            <a:off x="457200" y="304800"/>
            <a:ext cx="8229600" cy="5821363"/>
          </a:xfrm>
        </p:spPr>
        <p:txBody>
          <a:bodyPr/>
          <a:lstStyle/>
          <a:p>
            <a:pPr algn="just">
              <a:buFont typeface="Arial" pitchFamily="34" charset="0"/>
              <a:buNone/>
            </a:pPr>
            <a:r>
              <a:rPr lang="en-US" smtClean="0"/>
              <a:t>	</a:t>
            </a:r>
            <a:r>
              <a:rPr lang="en-US" sz="3000" smtClean="0"/>
              <a:t>Since the first card is replaced, our sample space for both the first and the second draw consists of 52 cards, containing 4 aces and 13 spades. Hence,</a:t>
            </a:r>
          </a:p>
          <a:p>
            <a:pPr>
              <a:buFont typeface="Arial" pitchFamily="34" charset="0"/>
              <a:buNone/>
            </a:pPr>
            <a:r>
              <a:rPr lang="en-US" sz="3000" smtClean="0"/>
              <a:t>	</a:t>
            </a:r>
          </a:p>
          <a:p>
            <a:pPr>
              <a:buFont typeface="Arial" pitchFamily="34" charset="0"/>
              <a:buNone/>
            </a:pPr>
            <a:r>
              <a:rPr lang="en-US" sz="3000" smtClean="0"/>
              <a:t>	P(B/A) = 13/52</a:t>
            </a:r>
          </a:p>
          <a:p>
            <a:pPr>
              <a:buFont typeface="Arial" pitchFamily="34" charset="0"/>
              <a:buNone/>
            </a:pPr>
            <a:r>
              <a:rPr lang="en-US" sz="3000" smtClean="0"/>
              <a:t>	P(B) = 13/52</a:t>
            </a:r>
          </a:p>
          <a:p>
            <a:pPr>
              <a:buFont typeface="Arial" pitchFamily="34" charset="0"/>
              <a:buNone/>
            </a:pPr>
            <a:endParaRPr lang="en-US" sz="3000" smtClean="0"/>
          </a:p>
          <a:p>
            <a:pPr>
              <a:buFont typeface="Arial" pitchFamily="34" charset="0"/>
              <a:buNone/>
            </a:pPr>
            <a:r>
              <a:rPr lang="en-US" sz="3000" smtClean="0"/>
              <a:t>	i.e., P(B/A) = P(B)</a:t>
            </a:r>
          </a:p>
          <a:p>
            <a:pPr algn="just">
              <a:buFont typeface="Arial" pitchFamily="34" charset="0"/>
              <a:buNone/>
            </a:pPr>
            <a:r>
              <a:rPr lang="en-US" sz="3000" smtClean="0"/>
              <a:t>	when this is true, the events A and B are said to be independent.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Content Placeholder 2"/>
          <p:cNvSpPr>
            <a:spLocks noGrp="1"/>
          </p:cNvSpPr>
          <p:nvPr>
            <p:ph idx="1"/>
          </p:nvPr>
        </p:nvSpPr>
        <p:spPr>
          <a:xfrm>
            <a:off x="457200" y="304800"/>
            <a:ext cx="8229600" cy="4419600"/>
          </a:xfrm>
        </p:spPr>
        <p:txBody>
          <a:bodyPr/>
          <a:lstStyle/>
          <a:p>
            <a:pPr algn="just"/>
            <a:r>
              <a:rPr lang="en-US" sz="3000" smtClean="0"/>
              <a:t>A small town has one fire engine and one ambulance available for emergencies. The probability that the fire engine is available when needed is 0.98, and the probability that the ambulance is available when called is 0.92. In the event of an injury resulting from a burning building, find the probability that both the ambulance and the fire engine will be available, assuming they operate independently.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p:txBody>
          <a:bodyPr/>
          <a:lstStyle/>
          <a:p>
            <a:r>
              <a:rPr lang="en-US" smtClean="0">
                <a:solidFill>
                  <a:srgbClr val="0070C0"/>
                </a:solidFill>
              </a:rPr>
              <a:t>Experiment</a:t>
            </a:r>
          </a:p>
        </p:txBody>
      </p:sp>
      <p:sp>
        <p:nvSpPr>
          <p:cNvPr id="125955" name="Content Placeholder 2"/>
          <p:cNvSpPr>
            <a:spLocks noGrp="1"/>
          </p:cNvSpPr>
          <p:nvPr>
            <p:ph idx="1"/>
          </p:nvPr>
        </p:nvSpPr>
        <p:spPr>
          <a:xfrm>
            <a:off x="457200" y="1600200"/>
            <a:ext cx="8229600" cy="4953000"/>
          </a:xfrm>
        </p:spPr>
        <p:txBody>
          <a:bodyPr/>
          <a:lstStyle/>
          <a:p>
            <a:pPr algn="just">
              <a:buFont typeface="Arial" pitchFamily="34" charset="0"/>
              <a:buNone/>
            </a:pPr>
            <a:r>
              <a:rPr lang="en-US" smtClean="0"/>
              <a:t>	By experiment we mean an act of conducting a controlled test or investigation. The experiment results in some outcome. </a:t>
            </a:r>
          </a:p>
          <a:p>
            <a:pPr algn="just">
              <a:buFont typeface="Arial" pitchFamily="34" charset="0"/>
              <a:buNone/>
            </a:pPr>
            <a:r>
              <a:rPr lang="en-US" smtClean="0"/>
              <a:t>	The possible results of an experiment may be one or more. </a:t>
            </a:r>
          </a:p>
          <a:p>
            <a:pPr algn="just">
              <a:buFont typeface="Arial" pitchFamily="34" charset="0"/>
              <a:buNone/>
            </a:pPr>
            <a:r>
              <a:rPr lang="en-US" smtClean="0"/>
              <a:t>	Based on the number of possible results in an experiment, we classify the experiments into two as </a:t>
            </a:r>
          </a:p>
          <a:p>
            <a:pPr>
              <a:buFont typeface="Arial" pitchFamily="34" charset="0"/>
              <a:buNone/>
            </a:pPr>
            <a:r>
              <a:rPr lang="en-US" smtClean="0"/>
              <a:t>	</a:t>
            </a:r>
            <a:r>
              <a:rPr lang="en-US" smtClean="0">
                <a:solidFill>
                  <a:srgbClr val="0070C0"/>
                </a:solidFill>
              </a:rPr>
              <a:t>DETERMINISTIC</a:t>
            </a:r>
            <a:r>
              <a:rPr lang="en-US" smtClean="0"/>
              <a:t> and </a:t>
            </a:r>
            <a:r>
              <a:rPr lang="en-US" smtClean="0">
                <a:solidFill>
                  <a:srgbClr val="0070C0"/>
                </a:solidFill>
              </a:rPr>
              <a:t>PROBABILISTIC</a:t>
            </a:r>
          </a:p>
          <a:p>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Content Placeholder 2"/>
          <p:cNvSpPr>
            <a:spLocks noGrp="1"/>
          </p:cNvSpPr>
          <p:nvPr>
            <p:ph idx="1"/>
          </p:nvPr>
        </p:nvSpPr>
        <p:spPr>
          <a:xfrm>
            <a:off x="457200" y="381000"/>
            <a:ext cx="8229600" cy="4525963"/>
          </a:xfrm>
        </p:spPr>
        <p:txBody>
          <a:bodyPr/>
          <a:lstStyle/>
          <a:p>
            <a:pPr algn="just">
              <a:buFont typeface="Arial" pitchFamily="34" charset="0"/>
              <a:buNone/>
            </a:pPr>
            <a:r>
              <a:rPr lang="en-US" sz="3000" smtClean="0"/>
              <a:t>	Let A and B represent the respective events that the fire engine and the ambulance are available. Then</a:t>
            </a:r>
          </a:p>
          <a:p>
            <a:pPr algn="just"/>
            <a:endParaRPr lang="en-US" sz="3000" smtClean="0"/>
          </a:p>
          <a:p>
            <a:pPr algn="just">
              <a:buFont typeface="Arial" pitchFamily="34" charset="0"/>
              <a:buNone/>
            </a:pPr>
            <a:r>
              <a:rPr lang="en-US" sz="3000" smtClean="0"/>
              <a:t>	P(A∩B) = P(A) P(B) = (0.98) (0.92) = 0.9016</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itle 1"/>
          <p:cNvSpPr>
            <a:spLocks noGrp="1"/>
          </p:cNvSpPr>
          <p:nvPr>
            <p:ph type="title"/>
          </p:nvPr>
        </p:nvSpPr>
        <p:spPr/>
        <p:txBody>
          <a:bodyPr/>
          <a:lstStyle/>
          <a:p>
            <a:pPr eaLnBrk="1" hangingPunct="1"/>
            <a:r>
              <a:rPr lang="en-US" smtClean="0">
                <a:solidFill>
                  <a:srgbClr val="0070C0"/>
                </a:solidFill>
              </a:rPr>
              <a:t>Random Variable</a:t>
            </a:r>
          </a:p>
        </p:txBody>
      </p:sp>
      <p:sp>
        <p:nvSpPr>
          <p:cNvPr id="144387" name="Content Placeholder 2"/>
          <p:cNvSpPr>
            <a:spLocks noGrp="1"/>
          </p:cNvSpPr>
          <p:nvPr>
            <p:ph idx="1"/>
          </p:nvPr>
        </p:nvSpPr>
        <p:spPr/>
        <p:txBody>
          <a:bodyPr/>
          <a:lstStyle/>
          <a:p>
            <a:pPr algn="just" eaLnBrk="1" hangingPunct="1">
              <a:buFont typeface="Arial" pitchFamily="34" charset="0"/>
              <a:buNone/>
            </a:pPr>
            <a:r>
              <a:rPr lang="en-US" smtClean="0"/>
              <a:t>	A random variable is a function that associates a  real number with each element in the sample space.  Normally a capital letter, say X, is used to denote a random variable and its corresponding small letter, x in this case, for one of its values.</a:t>
            </a:r>
          </a:p>
          <a:p>
            <a:pPr eaLnBrk="1" hangingPunct="1"/>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Content Placeholder 2"/>
          <p:cNvSpPr>
            <a:spLocks noGrp="1"/>
          </p:cNvSpPr>
          <p:nvPr>
            <p:ph idx="1"/>
          </p:nvPr>
        </p:nvSpPr>
        <p:spPr>
          <a:xfrm>
            <a:off x="457200" y="304800"/>
            <a:ext cx="8229600" cy="6324600"/>
          </a:xfrm>
        </p:spPr>
        <p:txBody>
          <a:bodyPr/>
          <a:lstStyle/>
          <a:p>
            <a:pPr eaLnBrk="1" hangingPunct="1">
              <a:buFont typeface="Arial" pitchFamily="34" charset="0"/>
              <a:buNone/>
            </a:pPr>
            <a:r>
              <a:rPr lang="en-US" b="1" smtClean="0"/>
              <a:t>	</a:t>
            </a:r>
            <a:r>
              <a:rPr lang="en-US" sz="4800" smtClean="0">
                <a:solidFill>
                  <a:srgbClr val="0070C0"/>
                </a:solidFill>
              </a:rPr>
              <a:t>Discrete Random Variable</a:t>
            </a:r>
          </a:p>
          <a:p>
            <a:pPr algn="just" eaLnBrk="1" hangingPunct="1">
              <a:buFont typeface="Arial" pitchFamily="34" charset="0"/>
              <a:buNone/>
            </a:pPr>
            <a:r>
              <a:rPr lang="en-US" smtClean="0"/>
              <a:t>		</a:t>
            </a:r>
          </a:p>
          <a:p>
            <a:pPr algn="just" eaLnBrk="1" hangingPunct="1">
              <a:buFont typeface="Arial" pitchFamily="34" charset="0"/>
              <a:buNone/>
            </a:pPr>
            <a:r>
              <a:rPr lang="en-US" smtClean="0"/>
              <a:t>	If the random variable taken the values only on the set {0, 1, 2, 3, ….. </a:t>
            </a:r>
            <a:r>
              <a:rPr lang="en-US" i="1" smtClean="0"/>
              <a:t>n</a:t>
            </a:r>
            <a:r>
              <a:rPr lang="en-US" smtClean="0"/>
              <a:t>} is called a Discrete random variable.</a:t>
            </a:r>
            <a:endParaRPr lang="en-US" b="1" smtClean="0"/>
          </a:p>
          <a:p>
            <a:pPr algn="just" eaLnBrk="1" hangingPunct="1">
              <a:buFont typeface="Arial" pitchFamily="34" charset="0"/>
              <a:buNone/>
            </a:pPr>
            <a:r>
              <a:rPr lang="en-US" smtClean="0"/>
              <a:t>		E.g. The number of printing mistakes in each page of a book, the number of telephone calls received by the telephone operator.</a:t>
            </a:r>
          </a:p>
          <a:p>
            <a:pPr algn="just" eaLnBrk="1" hangingPunct="1">
              <a:buFont typeface="Arial" pitchFamily="34" charset="0"/>
              <a:buNone/>
            </a:pPr>
            <a:endParaRPr lang="en-US" b="1" smtClean="0"/>
          </a:p>
          <a:p>
            <a:pPr algn="just" eaLnBrk="1" hangingPunct="1">
              <a:buFont typeface="Arial" pitchFamily="34" charset="0"/>
              <a:buNone/>
            </a:pPr>
            <a:r>
              <a:rPr lang="en-US" b="1" smtClean="0"/>
              <a:t>	</a:t>
            </a:r>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Content Placeholder 2"/>
          <p:cNvSpPr>
            <a:spLocks noGrp="1"/>
          </p:cNvSpPr>
          <p:nvPr>
            <p:ph idx="1"/>
          </p:nvPr>
        </p:nvSpPr>
        <p:spPr>
          <a:xfrm>
            <a:off x="457200" y="304800"/>
            <a:ext cx="8229600" cy="5821363"/>
          </a:xfrm>
        </p:spPr>
        <p:txBody>
          <a:bodyPr/>
          <a:lstStyle/>
          <a:p>
            <a:pPr algn="just" eaLnBrk="1" hangingPunct="1"/>
            <a:r>
              <a:rPr lang="en-US" smtClean="0"/>
              <a:t>Two balls are drawn in succession without replacement from an urn containing 4 red balls and 3 black balls.  The possible outcomes and the values x of the random variable X, where X is the number of red balls, are </a:t>
            </a:r>
          </a:p>
        </p:txBody>
      </p:sp>
      <p:graphicFrame>
        <p:nvGraphicFramePr>
          <p:cNvPr id="4" name="Table 3"/>
          <p:cNvGraphicFramePr>
            <a:graphicFrameLocks noGrp="1"/>
          </p:cNvGraphicFramePr>
          <p:nvPr/>
        </p:nvGraphicFramePr>
        <p:xfrm>
          <a:off x="2819400" y="2879725"/>
          <a:ext cx="3048000" cy="2926080"/>
        </p:xfrm>
        <a:graphic>
          <a:graphicData uri="http://schemas.openxmlformats.org/drawingml/2006/table">
            <a:tbl>
              <a:tblPr/>
              <a:tblGrid>
                <a:gridCol w="1627322"/>
                <a:gridCol w="1420678"/>
              </a:tblGrid>
              <a:tr h="537721">
                <a:tc>
                  <a:txBody>
                    <a:bodyPr/>
                    <a:lstStyle/>
                    <a:p>
                      <a:pPr marL="0" marR="0" algn="ctr">
                        <a:spcBef>
                          <a:spcPts val="0"/>
                        </a:spcBef>
                        <a:spcAft>
                          <a:spcPts val="0"/>
                        </a:spcAft>
                      </a:pPr>
                      <a:r>
                        <a:rPr lang="en-US" sz="3200" b="1" dirty="0">
                          <a:solidFill>
                            <a:srgbClr val="000000"/>
                          </a:solidFill>
                          <a:latin typeface="Times New Roman"/>
                          <a:ea typeface="Times New Roman"/>
                        </a:rPr>
                        <a:t>Sample Space</a:t>
                      </a:r>
                      <a:endParaRPr lang="en-US" sz="3200" dirty="0">
                        <a:latin typeface="Times New Roman"/>
                        <a:ea typeface="Times New Roman"/>
                      </a:endParaRPr>
                    </a:p>
                  </a:txBody>
                  <a:tcPr marL="68580" marR="68580" marT="0" marB="0">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200" b="1" dirty="0" smtClean="0">
                          <a:solidFill>
                            <a:srgbClr val="000000"/>
                          </a:solidFill>
                          <a:latin typeface="Times New Roman"/>
                          <a:ea typeface="Times New Roman"/>
                        </a:rPr>
                        <a:t>x</a:t>
                      </a:r>
                      <a:endParaRPr lang="en-US" sz="32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r>
              <a:tr h="269430">
                <a:tc>
                  <a:txBody>
                    <a:bodyPr/>
                    <a:lstStyle/>
                    <a:p>
                      <a:pPr marL="0" marR="0" algn="ctr">
                        <a:spcBef>
                          <a:spcPts val="0"/>
                        </a:spcBef>
                        <a:spcAft>
                          <a:spcPts val="0"/>
                        </a:spcAft>
                      </a:pPr>
                      <a:r>
                        <a:rPr lang="en-US" sz="3200" b="1" dirty="0">
                          <a:solidFill>
                            <a:srgbClr val="000000"/>
                          </a:solidFill>
                          <a:latin typeface="Times New Roman"/>
                          <a:ea typeface="Times New Roman"/>
                        </a:rPr>
                        <a:t>RR</a:t>
                      </a:r>
                      <a:endParaRPr lang="en-US" sz="3200" dirty="0">
                        <a:latin typeface="Times New Roman"/>
                        <a:ea typeface="Times New Roman"/>
                      </a:endParaRPr>
                    </a:p>
                  </a:txBody>
                  <a:tcPr marL="68580" marR="68580" marT="0" marB="0">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3200" b="1">
                          <a:solidFill>
                            <a:srgbClr val="000000"/>
                          </a:solidFill>
                          <a:latin typeface="Times New Roman"/>
                          <a:ea typeface="Times New Roman"/>
                        </a:rPr>
                        <a:t>2</a:t>
                      </a:r>
                      <a:endParaRPr lang="en-US" sz="3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r>
              <a:tr h="269430">
                <a:tc>
                  <a:txBody>
                    <a:bodyPr/>
                    <a:lstStyle/>
                    <a:p>
                      <a:pPr marL="0" marR="0" algn="ctr">
                        <a:spcBef>
                          <a:spcPts val="0"/>
                        </a:spcBef>
                        <a:spcAft>
                          <a:spcPts val="0"/>
                        </a:spcAft>
                      </a:pPr>
                      <a:r>
                        <a:rPr lang="en-US" sz="3200" b="1" dirty="0">
                          <a:solidFill>
                            <a:srgbClr val="000000"/>
                          </a:solidFill>
                          <a:latin typeface="Times New Roman"/>
                          <a:ea typeface="Times New Roman"/>
                        </a:rPr>
                        <a:t>RB</a:t>
                      </a:r>
                      <a:endParaRPr lang="en-US" sz="3200" dirty="0">
                        <a:latin typeface="Times New Roman"/>
                        <a:ea typeface="Times New Roman"/>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3200" b="1">
                          <a:solidFill>
                            <a:srgbClr val="000000"/>
                          </a:solidFill>
                          <a:latin typeface="Times New Roman"/>
                          <a:ea typeface="Times New Roman"/>
                        </a:rPr>
                        <a:t>1</a:t>
                      </a:r>
                      <a:endParaRPr lang="en-US" sz="3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tcPr>
                </a:tc>
              </a:tr>
              <a:tr h="269430">
                <a:tc>
                  <a:txBody>
                    <a:bodyPr/>
                    <a:lstStyle/>
                    <a:p>
                      <a:pPr marL="0" marR="0" algn="ctr">
                        <a:spcBef>
                          <a:spcPts val="0"/>
                        </a:spcBef>
                        <a:spcAft>
                          <a:spcPts val="0"/>
                        </a:spcAft>
                      </a:pPr>
                      <a:r>
                        <a:rPr lang="en-US" sz="3200" b="1" dirty="0">
                          <a:solidFill>
                            <a:srgbClr val="000000"/>
                          </a:solidFill>
                          <a:latin typeface="Times New Roman"/>
                          <a:ea typeface="Times New Roman"/>
                        </a:rPr>
                        <a:t>BR</a:t>
                      </a:r>
                      <a:endParaRPr lang="en-US" sz="3200" dirty="0">
                        <a:latin typeface="Times New Roman"/>
                        <a:ea typeface="Times New Roman"/>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3200" b="1">
                          <a:solidFill>
                            <a:srgbClr val="000000"/>
                          </a:solidFill>
                          <a:latin typeface="Times New Roman"/>
                          <a:ea typeface="Times New Roman"/>
                        </a:rPr>
                        <a:t>1</a:t>
                      </a:r>
                      <a:endParaRPr lang="en-US" sz="3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tcPr>
                </a:tc>
              </a:tr>
              <a:tr h="269430">
                <a:tc>
                  <a:txBody>
                    <a:bodyPr/>
                    <a:lstStyle/>
                    <a:p>
                      <a:pPr marL="0" marR="0" algn="ctr">
                        <a:spcBef>
                          <a:spcPts val="0"/>
                        </a:spcBef>
                        <a:spcAft>
                          <a:spcPts val="0"/>
                        </a:spcAft>
                      </a:pPr>
                      <a:r>
                        <a:rPr lang="en-US" sz="3200" b="1" dirty="0">
                          <a:solidFill>
                            <a:srgbClr val="000000"/>
                          </a:solidFill>
                          <a:latin typeface="Times New Roman"/>
                          <a:ea typeface="Times New Roman"/>
                        </a:rPr>
                        <a:t>BB</a:t>
                      </a:r>
                      <a:endParaRPr lang="en-US" sz="3200" dirty="0">
                        <a:latin typeface="Times New Roman"/>
                        <a:ea typeface="Times New Roman"/>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3200" b="1" dirty="0">
                          <a:solidFill>
                            <a:srgbClr val="000000"/>
                          </a:solidFill>
                          <a:latin typeface="Times New Roman"/>
                          <a:ea typeface="Times New Roman"/>
                        </a:rPr>
                        <a:t>0</a:t>
                      </a:r>
                      <a:endParaRPr lang="en-US" sz="32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Content Placeholder 2"/>
          <p:cNvSpPr>
            <a:spLocks noGrp="1"/>
          </p:cNvSpPr>
          <p:nvPr>
            <p:ph idx="1"/>
          </p:nvPr>
        </p:nvSpPr>
        <p:spPr>
          <a:xfrm>
            <a:off x="228600" y="152400"/>
            <a:ext cx="8763000" cy="6553200"/>
          </a:xfrm>
        </p:spPr>
        <p:txBody>
          <a:bodyPr/>
          <a:lstStyle/>
          <a:p>
            <a:pPr algn="just" eaLnBrk="1" hangingPunct="1"/>
            <a:r>
              <a:rPr lang="en-US" smtClean="0"/>
              <a:t>Suppose that our experiment consists of tossing 3 fair coins. If we let X denote the number of heads appearing, then X is a random variable taking on  one of the values 0, 1, 2, 3 with respective probabilities</a:t>
            </a:r>
          </a:p>
          <a:p>
            <a:pPr algn="just" eaLnBrk="1" hangingPunct="1">
              <a:buFont typeface="Arial" pitchFamily="34" charset="0"/>
              <a:buNone/>
            </a:pPr>
            <a:r>
              <a:rPr lang="en-US" smtClean="0"/>
              <a:t>	S = {(H, H, H ), (H, H, T), (H, T, H), ( T, H, H), </a:t>
            </a:r>
          </a:p>
          <a:p>
            <a:pPr algn="just" eaLnBrk="1" hangingPunct="1">
              <a:buFont typeface="Arial" pitchFamily="34" charset="0"/>
              <a:buNone/>
            </a:pPr>
            <a:r>
              <a:rPr lang="en-US" smtClean="0"/>
              <a:t>		(T, T, H), (T, H, T), (H, T, T), (T, T, T)}</a:t>
            </a:r>
          </a:p>
          <a:p>
            <a:pPr eaLnBrk="1" hangingPunct="1">
              <a:buFont typeface="Arial" pitchFamily="34" charset="0"/>
              <a:buNone/>
            </a:pPr>
            <a:r>
              <a:rPr lang="en-US" smtClean="0"/>
              <a:t>  	P{X = 0} = P{(T, T, T)} =  1/8              </a:t>
            </a:r>
          </a:p>
          <a:p>
            <a:pPr eaLnBrk="1" hangingPunct="1">
              <a:buFont typeface="Arial" pitchFamily="34" charset="0"/>
              <a:buNone/>
            </a:pPr>
            <a:r>
              <a:rPr lang="en-US" smtClean="0"/>
              <a:t>    P{X = 1} = P{( T, T, H), (T, H, T), (H, T, T)} = 3/8</a:t>
            </a:r>
          </a:p>
          <a:p>
            <a:pPr eaLnBrk="1" hangingPunct="1">
              <a:buFont typeface="Arial" pitchFamily="34" charset="0"/>
              <a:buNone/>
            </a:pPr>
            <a:r>
              <a:rPr lang="en-US" smtClean="0"/>
              <a:t>    P{X = 2} = P{( T, H, H), (H, T, H),(H, H, T) }= 3/8</a:t>
            </a:r>
          </a:p>
          <a:p>
            <a:pPr eaLnBrk="1" hangingPunct="1">
              <a:buFont typeface="Arial" pitchFamily="34" charset="0"/>
              <a:buNone/>
            </a:pPr>
            <a:r>
              <a:rPr lang="en-US" smtClean="0"/>
              <a:t>    P{X = 3} = P{(H, H, H )} =  1/8</a:t>
            </a:r>
          </a:p>
          <a:p>
            <a:pPr eaLnBrk="1" hangingPunct="1">
              <a:buFont typeface="Arial" pitchFamily="34" charset="0"/>
              <a:buNone/>
            </a:pPr>
            <a:r>
              <a:rPr lang="en-US" sz="3900" smtClean="0"/>
              <a:t>	</a:t>
            </a:r>
            <a:endParaRPr lang="en-US" smtClean="0"/>
          </a:p>
          <a:p>
            <a:pPr eaLnBrk="1" hangingPunct="1">
              <a:buFont typeface="Arial" pitchFamily="34" charset="0"/>
              <a:buNone/>
            </a:pPr>
            <a:endParaRPr lang="en-US" smtClean="0"/>
          </a:p>
        </p:txBody>
      </p:sp>
      <p:sp>
        <p:nvSpPr>
          <p:cNvPr id="14745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Content Placeholder 2"/>
          <p:cNvSpPr>
            <a:spLocks noGrp="1"/>
          </p:cNvSpPr>
          <p:nvPr>
            <p:ph idx="1"/>
          </p:nvPr>
        </p:nvSpPr>
        <p:spPr>
          <a:xfrm>
            <a:off x="457200" y="304800"/>
            <a:ext cx="8229600" cy="5821363"/>
          </a:xfrm>
        </p:spPr>
        <p:txBody>
          <a:bodyPr/>
          <a:lstStyle/>
          <a:p>
            <a:pPr eaLnBrk="1" hangingPunct="1">
              <a:buFont typeface="Arial" pitchFamily="34" charset="0"/>
              <a:buNone/>
            </a:pPr>
            <a:r>
              <a:rPr lang="en-US" b="1" smtClean="0"/>
              <a:t>	</a:t>
            </a:r>
            <a:r>
              <a:rPr lang="en-US" sz="4400" smtClean="0">
                <a:solidFill>
                  <a:srgbClr val="0070C0"/>
                </a:solidFill>
              </a:rPr>
              <a:t>Discrete Probability Distributions</a:t>
            </a:r>
          </a:p>
          <a:p>
            <a:pPr algn="just" eaLnBrk="1" hangingPunct="1">
              <a:buFont typeface="Arial" pitchFamily="34" charset="0"/>
              <a:buNone/>
            </a:pPr>
            <a:r>
              <a:rPr lang="en-US" sz="3000" b="1" smtClean="0"/>
              <a:t> </a:t>
            </a:r>
            <a:r>
              <a:rPr lang="en-US" sz="3000" smtClean="0"/>
              <a:t>	A discrete random variable assumes each of its values with a certain probability.  </a:t>
            </a:r>
          </a:p>
          <a:p>
            <a:pPr algn="just" eaLnBrk="1" hangingPunct="1">
              <a:buFont typeface="Arial" pitchFamily="34" charset="0"/>
              <a:buNone/>
            </a:pPr>
            <a:r>
              <a:rPr lang="en-US" sz="3000" smtClean="0"/>
              <a:t>	In the case of tossing a coin three times, the variable X, representing the number of heads, assumes the value 2 with probability 3/8, since 3 of the 8 equally likely sample points result in two heads and one tail. The possible values x of X and their probabilities are</a:t>
            </a:r>
          </a:p>
        </p:txBody>
      </p:sp>
      <p:sp>
        <p:nvSpPr>
          <p:cNvPr id="14848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6" name="Table 5"/>
          <p:cNvGraphicFramePr>
            <a:graphicFrameLocks noGrp="1"/>
          </p:cNvGraphicFramePr>
          <p:nvPr/>
        </p:nvGraphicFramePr>
        <p:xfrm>
          <a:off x="1295400" y="5029200"/>
          <a:ext cx="6096000" cy="1097280"/>
        </p:xfrm>
        <a:graphic>
          <a:graphicData uri="http://schemas.openxmlformats.org/drawingml/2006/table">
            <a:tbl>
              <a:tblPr firstRow="1" bandRow="1">
                <a:tableStyleId>{2D5ABB26-0587-4C30-8999-92F81FD0307C}</a:tableStyleId>
              </a:tblPr>
              <a:tblGrid>
                <a:gridCol w="1219200"/>
                <a:gridCol w="1219200"/>
                <a:gridCol w="1219200"/>
                <a:gridCol w="1219200"/>
                <a:gridCol w="1219200"/>
              </a:tblGrid>
              <a:tr h="370840">
                <a:tc>
                  <a:txBody>
                    <a:bodyPr/>
                    <a:lstStyle/>
                    <a:p>
                      <a:pPr algn="ctr"/>
                      <a:r>
                        <a:rPr lang="en-US" sz="3000" dirty="0" smtClean="0"/>
                        <a:t>X</a:t>
                      </a:r>
                      <a:endParaRPr lang="en-US" sz="3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000" dirty="0" smtClean="0"/>
                        <a:t>0</a:t>
                      </a:r>
                      <a:endParaRPr lang="en-US" sz="3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000" dirty="0" smtClean="0"/>
                        <a:t>1</a:t>
                      </a:r>
                      <a:endParaRPr lang="en-US" sz="3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000" dirty="0" smtClean="0"/>
                        <a:t>2</a:t>
                      </a:r>
                      <a:endParaRPr lang="en-US" sz="3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000" dirty="0" smtClean="0"/>
                        <a:t>3</a:t>
                      </a:r>
                      <a:endParaRPr lang="en-US" sz="3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3000" dirty="0" smtClean="0"/>
                        <a:t>P(X=x)</a:t>
                      </a:r>
                      <a:endParaRPr lang="en-US" sz="3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000" dirty="0" smtClean="0"/>
                        <a:t>1/8</a:t>
                      </a:r>
                      <a:endParaRPr lang="en-US" sz="3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000" dirty="0" smtClean="0"/>
                        <a:t>3/8</a:t>
                      </a:r>
                      <a:endParaRPr lang="en-US" sz="3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000" dirty="0" smtClean="0"/>
                        <a:t>3/8</a:t>
                      </a:r>
                      <a:endParaRPr lang="en-US" sz="3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000" dirty="0" smtClean="0"/>
                        <a:t>1/8</a:t>
                      </a:r>
                      <a:endParaRPr lang="en-US" sz="3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1"/>
          <p:cNvSpPr>
            <a:spLocks noGrp="1"/>
          </p:cNvSpPr>
          <p:nvPr>
            <p:ph type="title"/>
          </p:nvPr>
        </p:nvSpPr>
        <p:spPr/>
        <p:txBody>
          <a:bodyPr/>
          <a:lstStyle/>
          <a:p>
            <a:r>
              <a:rPr lang="en-US" smtClean="0">
                <a:solidFill>
                  <a:srgbClr val="0070C0"/>
                </a:solidFill>
              </a:rPr>
              <a:t>Probability Mass Function</a:t>
            </a:r>
          </a:p>
        </p:txBody>
      </p:sp>
      <p:sp>
        <p:nvSpPr>
          <p:cNvPr id="11268" name="Content Placeholder 2"/>
          <p:cNvSpPr>
            <a:spLocks noGrp="1"/>
          </p:cNvSpPr>
          <p:nvPr>
            <p:ph idx="1"/>
          </p:nvPr>
        </p:nvSpPr>
        <p:spPr>
          <a:xfrm>
            <a:off x="457200" y="1600200"/>
            <a:ext cx="8229600" cy="4800600"/>
          </a:xfrm>
        </p:spPr>
        <p:txBody>
          <a:bodyPr/>
          <a:lstStyle/>
          <a:p>
            <a:pPr algn="just">
              <a:spcBef>
                <a:spcPct val="0"/>
              </a:spcBef>
              <a:buFont typeface="Arial" pitchFamily="34" charset="0"/>
              <a:buNone/>
            </a:pPr>
            <a:r>
              <a:rPr lang="en-US" smtClean="0"/>
              <a:t>	Let X be a one dimensional discrete random variable which takes the values </a:t>
            </a:r>
            <a:r>
              <a:rPr lang="en-US" i="1" smtClean="0"/>
              <a:t>x</a:t>
            </a:r>
            <a:r>
              <a:rPr lang="en-US" i="1" baseline="-25000" smtClean="0"/>
              <a:t>1</a:t>
            </a:r>
            <a:r>
              <a:rPr lang="en-US" i="1" smtClean="0"/>
              <a:t> ,x</a:t>
            </a:r>
            <a:r>
              <a:rPr lang="en-US" i="1" baseline="-25000" smtClean="0"/>
              <a:t>2</a:t>
            </a:r>
            <a:r>
              <a:rPr lang="en-US" i="1" smtClean="0"/>
              <a:t> ,x</a:t>
            </a:r>
            <a:r>
              <a:rPr lang="en-US" i="1" baseline="-25000" smtClean="0"/>
              <a:t>3</a:t>
            </a:r>
            <a:r>
              <a:rPr lang="en-US" i="1" smtClean="0"/>
              <a:t>,….</a:t>
            </a:r>
            <a:r>
              <a:rPr lang="en-US" smtClean="0"/>
              <a:t>     Then P(X = </a:t>
            </a:r>
            <a:r>
              <a:rPr lang="en-US" i="1" smtClean="0"/>
              <a:t>x</a:t>
            </a:r>
            <a:r>
              <a:rPr lang="en-US" i="1" baseline="-25000" smtClean="0"/>
              <a:t>i</a:t>
            </a:r>
            <a:r>
              <a:rPr lang="en-US" smtClean="0"/>
              <a:t>) = P(</a:t>
            </a:r>
            <a:r>
              <a:rPr lang="en-US" i="1" smtClean="0"/>
              <a:t>x</a:t>
            </a:r>
            <a:r>
              <a:rPr lang="en-US" i="1" baseline="-25000" smtClean="0"/>
              <a:t>i</a:t>
            </a:r>
            <a:r>
              <a:rPr lang="en-US" smtClean="0"/>
              <a:t>) satisfies the following conditions</a:t>
            </a:r>
          </a:p>
          <a:p>
            <a:pPr algn="just">
              <a:spcBef>
                <a:spcPct val="0"/>
              </a:spcBef>
              <a:buFont typeface="Arial" pitchFamily="34" charset="0"/>
              <a:buNone/>
            </a:pPr>
            <a:endParaRPr lang="en-US" b="1" smtClean="0"/>
          </a:p>
          <a:p>
            <a:pPr>
              <a:spcBef>
                <a:spcPct val="0"/>
              </a:spcBef>
              <a:buFont typeface="Arial" pitchFamily="34" charset="0"/>
              <a:buNone/>
            </a:pPr>
            <a:r>
              <a:rPr lang="en-US" smtClean="0"/>
              <a:t>	1.	P(</a:t>
            </a:r>
            <a:r>
              <a:rPr lang="en-US" i="1" smtClean="0"/>
              <a:t>x</a:t>
            </a:r>
            <a:r>
              <a:rPr lang="en-US" i="1" baseline="-25000" smtClean="0"/>
              <a:t>i</a:t>
            </a:r>
            <a:r>
              <a:rPr lang="en-US" smtClean="0"/>
              <a:t>) </a:t>
            </a:r>
            <a:r>
              <a:rPr lang="en-US" smtClean="0">
                <a:sym typeface="Symbol" pitchFamily="18" charset="2"/>
              </a:rPr>
              <a:t></a:t>
            </a:r>
            <a:r>
              <a:rPr lang="en-US" smtClean="0"/>
              <a:t> 0</a:t>
            </a:r>
          </a:p>
          <a:p>
            <a:pPr>
              <a:spcBef>
                <a:spcPct val="0"/>
              </a:spcBef>
            </a:pPr>
            <a:endParaRPr lang="en-US" b="1" smtClean="0"/>
          </a:p>
          <a:p>
            <a:pPr>
              <a:spcBef>
                <a:spcPct val="0"/>
              </a:spcBef>
              <a:buFont typeface="Arial" pitchFamily="34" charset="0"/>
              <a:buNone/>
            </a:pPr>
            <a:r>
              <a:rPr lang="en-US" smtClean="0"/>
              <a:t>	2.		 </a:t>
            </a:r>
            <a:endParaRPr lang="en-US" b="1" smtClean="0"/>
          </a:p>
          <a:p>
            <a:endParaRPr lang="en-US" smtClean="0"/>
          </a:p>
        </p:txBody>
      </p:sp>
      <p:graphicFrame>
        <p:nvGraphicFramePr>
          <p:cNvPr id="11266" name="Object 1"/>
          <p:cNvGraphicFramePr>
            <a:graphicFrameLocks noChangeAspect="1"/>
          </p:cNvGraphicFramePr>
          <p:nvPr/>
        </p:nvGraphicFramePr>
        <p:xfrm>
          <a:off x="1447800" y="4826000"/>
          <a:ext cx="1624013" cy="965200"/>
        </p:xfrm>
        <a:graphic>
          <a:graphicData uri="http://schemas.openxmlformats.org/presentationml/2006/ole">
            <p:oleObj spid="_x0000_s11266" name="Equation" r:id="rId3" imgW="736560" imgH="431640" progId="Equation.3">
              <p:embed/>
            </p:oleObj>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a:xfrm>
            <a:off x="457200" y="304800"/>
            <a:ext cx="8229600" cy="3352800"/>
          </a:xfrm>
        </p:spPr>
        <p:txBody>
          <a:bodyPr/>
          <a:lstStyle/>
          <a:p>
            <a:pPr eaLnBrk="1" hangingPunct="1">
              <a:buFont typeface="Arial" pitchFamily="34" charset="0"/>
              <a:buNone/>
            </a:pPr>
            <a:r>
              <a:rPr lang="en-US" b="1" smtClean="0"/>
              <a:t>	</a:t>
            </a:r>
            <a:endParaRPr lang="en-US" smtClean="0"/>
          </a:p>
        </p:txBody>
      </p:sp>
      <p:sp>
        <p:nvSpPr>
          <p:cNvPr id="1229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5125" name="Rectangle 4"/>
          <p:cNvSpPr>
            <a:spLocks noChangeArrowheads="1"/>
          </p:cNvSpPr>
          <p:nvPr/>
        </p:nvSpPr>
        <p:spPr bwMode="auto">
          <a:xfrm>
            <a:off x="152400" y="225425"/>
            <a:ext cx="8915400" cy="6278563"/>
          </a:xfrm>
          <a:prstGeom prst="rect">
            <a:avLst/>
          </a:prstGeom>
          <a:noFill/>
          <a:ln w="9525">
            <a:noFill/>
            <a:miter lim="800000"/>
            <a:headEnd/>
            <a:tailEnd/>
          </a:ln>
        </p:spPr>
        <p:txBody>
          <a:bodyPr anchor="ctr">
            <a:spAutoFit/>
          </a:bodyPr>
          <a:lstStyle/>
          <a:p>
            <a:pPr>
              <a:defRPr/>
            </a:pPr>
            <a:r>
              <a:rPr lang="en-US" sz="4400" dirty="0">
                <a:solidFill>
                  <a:srgbClr val="0070C0"/>
                </a:solidFill>
                <a:latin typeface="Calibri" pitchFamily="34" charset="0"/>
                <a:cs typeface="Times New Roman" pitchFamily="18" charset="0"/>
              </a:rPr>
              <a:t>Cumulative Distribution Function of Discrete Random Variable X</a:t>
            </a:r>
          </a:p>
          <a:p>
            <a:pPr eaLnBrk="0" hangingPunct="0">
              <a:defRPr/>
            </a:pPr>
            <a:r>
              <a:rPr lang="en-US" sz="3000" dirty="0">
                <a:latin typeface="Calibri" pitchFamily="34" charset="0"/>
                <a:cs typeface="Times New Roman" pitchFamily="18" charset="0"/>
              </a:rPr>
              <a:t>The distribution function of a discrete random variable X defined in (</a:t>
            </a:r>
            <a:r>
              <a:rPr lang="en-US" sz="3000" dirty="0">
                <a:latin typeface="Calibri" pitchFamily="34" charset="0"/>
                <a:cs typeface="Times New Roman" pitchFamily="18" charset="0"/>
                <a:sym typeface="Symbol" pitchFamily="18" charset="2"/>
              </a:rPr>
              <a:t></a:t>
            </a:r>
            <a:r>
              <a:rPr lang="en-US" sz="3000" dirty="0">
                <a:latin typeface="Calibri" pitchFamily="34" charset="0"/>
                <a:cs typeface="Times New Roman" pitchFamily="18" charset="0"/>
              </a:rPr>
              <a:t>,</a:t>
            </a:r>
            <a:r>
              <a:rPr lang="en-US" sz="3000" dirty="0">
                <a:latin typeface="Calibri" pitchFamily="34" charset="0"/>
                <a:cs typeface="Times New Roman" pitchFamily="18" charset="0"/>
                <a:sym typeface="Symbol" pitchFamily="18" charset="2"/>
              </a:rPr>
              <a:t></a:t>
            </a:r>
            <a:r>
              <a:rPr lang="en-US" sz="3000" dirty="0">
                <a:latin typeface="Calibri" pitchFamily="34" charset="0"/>
                <a:cs typeface="Times New Roman" pitchFamily="18" charset="0"/>
              </a:rPr>
              <a:t>) is given by</a:t>
            </a:r>
            <a:endParaRPr lang="en-US" sz="3000" dirty="0">
              <a:latin typeface="Calibri" pitchFamily="34" charset="0"/>
              <a:cs typeface="Arial" charset="0"/>
              <a:sym typeface="Symbol" pitchFamily="18" charset="2"/>
            </a:endParaRPr>
          </a:p>
          <a:p>
            <a:pPr eaLnBrk="0" hangingPunct="0">
              <a:defRPr/>
            </a:pPr>
            <a:endParaRPr lang="en-US" sz="3000" b="1" dirty="0">
              <a:latin typeface="Calibri" pitchFamily="34" charset="0"/>
              <a:cs typeface="Arial" charset="0"/>
            </a:endParaRPr>
          </a:p>
          <a:p>
            <a:pPr eaLnBrk="0" hangingPunct="0">
              <a:defRPr/>
            </a:pPr>
            <a:endParaRPr lang="en-US" sz="3000" b="1" dirty="0">
              <a:latin typeface="Calibri" pitchFamily="34" charset="0"/>
              <a:cs typeface="Arial" charset="0"/>
            </a:endParaRPr>
          </a:p>
          <a:p>
            <a:pPr eaLnBrk="0" hangingPunct="0">
              <a:defRPr/>
            </a:pPr>
            <a:endParaRPr lang="en-US" sz="3000" b="1" dirty="0">
              <a:latin typeface="Calibri" pitchFamily="34" charset="0"/>
              <a:cs typeface="Arial" charset="0"/>
            </a:endParaRPr>
          </a:p>
          <a:p>
            <a:pPr eaLnBrk="0" hangingPunct="0">
              <a:defRPr/>
            </a:pPr>
            <a:r>
              <a:rPr lang="en-US" sz="4400" dirty="0">
                <a:solidFill>
                  <a:srgbClr val="0070C0"/>
                </a:solidFill>
                <a:latin typeface="Calibri" pitchFamily="34" charset="0"/>
                <a:cs typeface="Arial" charset="0"/>
              </a:rPr>
              <a:t>Properties of the Distribution function</a:t>
            </a:r>
          </a:p>
          <a:p>
            <a:pPr>
              <a:defRPr/>
            </a:pPr>
            <a:r>
              <a:rPr lang="en-US" sz="3000" dirty="0">
                <a:latin typeface="Calibri" pitchFamily="34" charset="0"/>
                <a:cs typeface="Arial" charset="0"/>
              </a:rPr>
              <a:t>1.	P(</a:t>
            </a:r>
            <a:r>
              <a:rPr lang="en-US" sz="3000" i="1" dirty="0">
                <a:latin typeface="Calibri" pitchFamily="34" charset="0"/>
                <a:cs typeface="Arial" charset="0"/>
              </a:rPr>
              <a:t>a</a:t>
            </a:r>
            <a:r>
              <a:rPr lang="en-US" sz="3000" dirty="0">
                <a:latin typeface="Calibri" pitchFamily="34" charset="0"/>
                <a:cs typeface="Arial" charset="0"/>
              </a:rPr>
              <a:t> &lt; X  </a:t>
            </a:r>
            <a:r>
              <a:rPr lang="en-US" sz="3000" dirty="0">
                <a:latin typeface="Calibri" pitchFamily="34" charset="0"/>
                <a:cs typeface="Arial" charset="0"/>
                <a:sym typeface="Symbol" pitchFamily="18" charset="2"/>
              </a:rPr>
              <a:t></a:t>
            </a:r>
            <a:r>
              <a:rPr lang="en-US" sz="3000" dirty="0">
                <a:latin typeface="Calibri" pitchFamily="34" charset="0"/>
                <a:cs typeface="Arial" charset="0"/>
              </a:rPr>
              <a:t> </a:t>
            </a:r>
            <a:r>
              <a:rPr lang="en-US" sz="3000" i="1" dirty="0">
                <a:latin typeface="Calibri" pitchFamily="34" charset="0"/>
                <a:cs typeface="Arial" charset="0"/>
              </a:rPr>
              <a:t>b</a:t>
            </a:r>
            <a:r>
              <a:rPr lang="en-US" sz="3000" dirty="0">
                <a:latin typeface="Calibri" pitchFamily="34" charset="0"/>
                <a:cs typeface="Arial" charset="0"/>
              </a:rPr>
              <a:t>) = F(</a:t>
            </a:r>
            <a:r>
              <a:rPr lang="en-US" sz="3000" i="1" dirty="0">
                <a:latin typeface="Calibri" pitchFamily="34" charset="0"/>
                <a:cs typeface="Arial" charset="0"/>
              </a:rPr>
              <a:t>b</a:t>
            </a:r>
            <a:r>
              <a:rPr lang="en-US" sz="3000" dirty="0">
                <a:latin typeface="Calibri" pitchFamily="34" charset="0"/>
                <a:cs typeface="Arial" charset="0"/>
              </a:rPr>
              <a:t>) </a:t>
            </a:r>
            <a:r>
              <a:rPr lang="en-US" sz="3000" dirty="0">
                <a:latin typeface="Calibri" pitchFamily="34" charset="0"/>
                <a:cs typeface="Arial" charset="0"/>
                <a:sym typeface="Symbol" pitchFamily="18" charset="2"/>
              </a:rPr>
              <a:t></a:t>
            </a:r>
            <a:r>
              <a:rPr lang="en-US" sz="3000" dirty="0">
                <a:latin typeface="Calibri" pitchFamily="34" charset="0"/>
                <a:cs typeface="Arial" charset="0"/>
              </a:rPr>
              <a:t> F(</a:t>
            </a:r>
            <a:r>
              <a:rPr lang="en-US" sz="3000" i="1" dirty="0">
                <a:latin typeface="Calibri" pitchFamily="34" charset="0"/>
                <a:cs typeface="Arial" charset="0"/>
              </a:rPr>
              <a:t>a</a:t>
            </a:r>
            <a:r>
              <a:rPr lang="en-US" sz="3000" dirty="0">
                <a:latin typeface="Calibri" pitchFamily="34" charset="0"/>
                <a:cs typeface="Arial" charset="0"/>
              </a:rPr>
              <a:t>)</a:t>
            </a:r>
            <a:endParaRPr lang="en-US" sz="3000" b="1" dirty="0">
              <a:latin typeface="Calibri" pitchFamily="34" charset="0"/>
              <a:cs typeface="Arial" charset="0"/>
            </a:endParaRPr>
          </a:p>
          <a:p>
            <a:pPr>
              <a:defRPr/>
            </a:pPr>
            <a:r>
              <a:rPr lang="en-US" sz="3000" dirty="0">
                <a:latin typeface="Calibri" pitchFamily="34" charset="0"/>
                <a:cs typeface="Arial" charset="0"/>
              </a:rPr>
              <a:t>2.	P(</a:t>
            </a:r>
            <a:r>
              <a:rPr lang="en-US" sz="3000" i="1" dirty="0">
                <a:latin typeface="Calibri" pitchFamily="34" charset="0"/>
                <a:cs typeface="Arial" charset="0"/>
              </a:rPr>
              <a:t>a</a:t>
            </a:r>
            <a:r>
              <a:rPr lang="en-US" sz="3000" dirty="0">
                <a:latin typeface="Calibri" pitchFamily="34" charset="0"/>
                <a:cs typeface="Arial" charset="0"/>
              </a:rPr>
              <a:t> </a:t>
            </a:r>
            <a:r>
              <a:rPr lang="en-US" sz="3000" dirty="0">
                <a:latin typeface="Calibri" pitchFamily="34" charset="0"/>
                <a:cs typeface="Arial" charset="0"/>
                <a:sym typeface="Symbol" pitchFamily="18" charset="2"/>
              </a:rPr>
              <a:t></a:t>
            </a:r>
            <a:r>
              <a:rPr lang="en-US" sz="3000" dirty="0">
                <a:latin typeface="Calibri" pitchFamily="34" charset="0"/>
                <a:cs typeface="Arial" charset="0"/>
              </a:rPr>
              <a:t> X  </a:t>
            </a:r>
            <a:r>
              <a:rPr lang="en-US" sz="3000" dirty="0">
                <a:latin typeface="Calibri" pitchFamily="34" charset="0"/>
                <a:cs typeface="Arial" charset="0"/>
                <a:sym typeface="Symbol" pitchFamily="18" charset="2"/>
              </a:rPr>
              <a:t></a:t>
            </a:r>
            <a:r>
              <a:rPr lang="en-US" sz="3000" dirty="0">
                <a:latin typeface="Calibri" pitchFamily="34" charset="0"/>
                <a:cs typeface="Arial" charset="0"/>
              </a:rPr>
              <a:t> </a:t>
            </a:r>
            <a:r>
              <a:rPr lang="en-US" sz="3000" i="1" dirty="0">
                <a:latin typeface="Calibri" pitchFamily="34" charset="0"/>
                <a:cs typeface="Arial" charset="0"/>
              </a:rPr>
              <a:t>b</a:t>
            </a:r>
            <a:r>
              <a:rPr lang="en-US" sz="3000" dirty="0">
                <a:latin typeface="Calibri" pitchFamily="34" charset="0"/>
                <a:cs typeface="Arial" charset="0"/>
              </a:rPr>
              <a:t>) = P(X = a) + F(</a:t>
            </a:r>
            <a:r>
              <a:rPr lang="en-US" sz="3000" i="1" dirty="0">
                <a:latin typeface="Calibri" pitchFamily="34" charset="0"/>
                <a:cs typeface="Arial" charset="0"/>
              </a:rPr>
              <a:t>b</a:t>
            </a:r>
            <a:r>
              <a:rPr lang="en-US" sz="3000" dirty="0">
                <a:latin typeface="Calibri" pitchFamily="34" charset="0"/>
                <a:cs typeface="Arial" charset="0"/>
              </a:rPr>
              <a:t>) </a:t>
            </a:r>
            <a:r>
              <a:rPr lang="en-US" sz="3000" dirty="0">
                <a:latin typeface="Calibri" pitchFamily="34" charset="0"/>
                <a:cs typeface="Arial" charset="0"/>
                <a:sym typeface="Symbol" pitchFamily="18" charset="2"/>
              </a:rPr>
              <a:t></a:t>
            </a:r>
            <a:r>
              <a:rPr lang="en-US" sz="3000" dirty="0">
                <a:latin typeface="Calibri" pitchFamily="34" charset="0"/>
                <a:cs typeface="Arial" charset="0"/>
              </a:rPr>
              <a:t> F(</a:t>
            </a:r>
            <a:r>
              <a:rPr lang="en-US" sz="3000" i="1" dirty="0">
                <a:latin typeface="Calibri" pitchFamily="34" charset="0"/>
                <a:cs typeface="Arial" charset="0"/>
              </a:rPr>
              <a:t>a</a:t>
            </a:r>
            <a:r>
              <a:rPr lang="en-US" sz="3000" dirty="0">
                <a:latin typeface="Calibri" pitchFamily="34" charset="0"/>
                <a:cs typeface="Arial" charset="0"/>
              </a:rPr>
              <a:t>)</a:t>
            </a:r>
            <a:endParaRPr lang="en-US" sz="3000" b="1" dirty="0">
              <a:latin typeface="Calibri" pitchFamily="34" charset="0"/>
              <a:cs typeface="Arial" charset="0"/>
            </a:endParaRPr>
          </a:p>
          <a:p>
            <a:pPr>
              <a:defRPr/>
            </a:pPr>
            <a:r>
              <a:rPr lang="en-US" sz="3000" dirty="0">
                <a:latin typeface="Calibri" pitchFamily="34" charset="0"/>
                <a:cs typeface="Arial" charset="0"/>
              </a:rPr>
              <a:t>3.	P(</a:t>
            </a:r>
            <a:r>
              <a:rPr lang="en-US" sz="3000" i="1" dirty="0">
                <a:latin typeface="Calibri" pitchFamily="34" charset="0"/>
                <a:cs typeface="Arial" charset="0"/>
              </a:rPr>
              <a:t>a</a:t>
            </a:r>
            <a:r>
              <a:rPr lang="en-US" sz="3000" dirty="0">
                <a:latin typeface="Calibri" pitchFamily="34" charset="0"/>
                <a:cs typeface="Arial" charset="0"/>
              </a:rPr>
              <a:t> &lt; X  &lt; </a:t>
            </a:r>
            <a:r>
              <a:rPr lang="en-US" sz="3000" i="1" dirty="0">
                <a:latin typeface="Calibri" pitchFamily="34" charset="0"/>
                <a:cs typeface="Arial" charset="0"/>
              </a:rPr>
              <a:t>b</a:t>
            </a:r>
            <a:r>
              <a:rPr lang="en-US" sz="3000" dirty="0">
                <a:latin typeface="Calibri" pitchFamily="34" charset="0"/>
                <a:cs typeface="Arial" charset="0"/>
              </a:rPr>
              <a:t>) = F(</a:t>
            </a:r>
            <a:r>
              <a:rPr lang="en-US" sz="3000" i="1" dirty="0">
                <a:latin typeface="Calibri" pitchFamily="34" charset="0"/>
                <a:cs typeface="Arial" charset="0"/>
              </a:rPr>
              <a:t>b</a:t>
            </a:r>
            <a:r>
              <a:rPr lang="en-US" sz="3000" dirty="0">
                <a:latin typeface="Calibri" pitchFamily="34" charset="0"/>
                <a:cs typeface="Arial" charset="0"/>
              </a:rPr>
              <a:t>) </a:t>
            </a:r>
            <a:r>
              <a:rPr lang="en-US" sz="3000" dirty="0">
                <a:latin typeface="Calibri" pitchFamily="34" charset="0"/>
                <a:cs typeface="Arial" charset="0"/>
                <a:sym typeface="Symbol" pitchFamily="18" charset="2"/>
              </a:rPr>
              <a:t></a:t>
            </a:r>
            <a:r>
              <a:rPr lang="en-US" sz="3000" dirty="0">
                <a:latin typeface="Calibri" pitchFamily="34" charset="0"/>
                <a:cs typeface="Arial" charset="0"/>
              </a:rPr>
              <a:t> F(</a:t>
            </a:r>
            <a:r>
              <a:rPr lang="en-US" sz="3000" i="1" dirty="0">
                <a:latin typeface="Calibri" pitchFamily="34" charset="0"/>
                <a:cs typeface="Arial" charset="0"/>
              </a:rPr>
              <a:t>a</a:t>
            </a:r>
            <a:r>
              <a:rPr lang="en-US" sz="3000" dirty="0">
                <a:latin typeface="Calibri" pitchFamily="34" charset="0"/>
                <a:cs typeface="Arial" charset="0"/>
              </a:rPr>
              <a:t>) </a:t>
            </a:r>
            <a:r>
              <a:rPr lang="en-US" sz="3000" dirty="0">
                <a:latin typeface="Calibri" pitchFamily="34" charset="0"/>
                <a:cs typeface="Arial" charset="0"/>
                <a:sym typeface="Symbol" pitchFamily="18" charset="2"/>
              </a:rPr>
              <a:t></a:t>
            </a:r>
            <a:r>
              <a:rPr lang="en-US" sz="3000" dirty="0">
                <a:latin typeface="Calibri" pitchFamily="34" charset="0"/>
                <a:cs typeface="Arial" charset="0"/>
              </a:rPr>
              <a:t> P(X = </a:t>
            </a:r>
            <a:r>
              <a:rPr lang="en-US" sz="3000" i="1" dirty="0">
                <a:latin typeface="Calibri" pitchFamily="34" charset="0"/>
                <a:cs typeface="Arial" charset="0"/>
              </a:rPr>
              <a:t>b</a:t>
            </a:r>
            <a:r>
              <a:rPr lang="en-US" sz="3000" dirty="0">
                <a:latin typeface="Calibri" pitchFamily="34" charset="0"/>
                <a:cs typeface="Arial" charset="0"/>
              </a:rPr>
              <a:t>)</a:t>
            </a:r>
            <a:endParaRPr lang="en-US" sz="3000" b="1" dirty="0">
              <a:latin typeface="Calibri" pitchFamily="34" charset="0"/>
              <a:cs typeface="Arial" charset="0"/>
            </a:endParaRPr>
          </a:p>
          <a:p>
            <a:pPr marL="919163" indent="-919163">
              <a:buFontTx/>
              <a:buAutoNum type="arabicPeriod" startAt="4"/>
              <a:defRPr/>
            </a:pPr>
            <a:r>
              <a:rPr lang="en-US" sz="3000" dirty="0">
                <a:latin typeface="Calibri" pitchFamily="34" charset="0"/>
                <a:cs typeface="Arial" charset="0"/>
              </a:rPr>
              <a:t>P(</a:t>
            </a:r>
            <a:r>
              <a:rPr lang="en-US" sz="3000" i="1" dirty="0">
                <a:latin typeface="Calibri" pitchFamily="34" charset="0"/>
                <a:cs typeface="Arial" charset="0"/>
              </a:rPr>
              <a:t>a</a:t>
            </a:r>
            <a:r>
              <a:rPr lang="en-US" sz="3000" dirty="0">
                <a:latin typeface="Calibri" pitchFamily="34" charset="0"/>
                <a:cs typeface="Arial" charset="0"/>
              </a:rPr>
              <a:t> </a:t>
            </a:r>
            <a:r>
              <a:rPr lang="en-US" sz="3000" dirty="0">
                <a:latin typeface="Calibri" pitchFamily="34" charset="0"/>
                <a:cs typeface="Arial" charset="0"/>
                <a:sym typeface="Symbol" pitchFamily="18" charset="2"/>
              </a:rPr>
              <a:t></a:t>
            </a:r>
            <a:r>
              <a:rPr lang="en-US" sz="3000" dirty="0">
                <a:latin typeface="Calibri" pitchFamily="34" charset="0"/>
                <a:cs typeface="Arial" charset="0"/>
              </a:rPr>
              <a:t> X  &lt; </a:t>
            </a:r>
            <a:r>
              <a:rPr lang="en-US" sz="3000" i="1" dirty="0">
                <a:latin typeface="Calibri" pitchFamily="34" charset="0"/>
                <a:cs typeface="Arial" charset="0"/>
              </a:rPr>
              <a:t>b</a:t>
            </a:r>
            <a:r>
              <a:rPr lang="en-US" sz="3000" dirty="0">
                <a:latin typeface="Calibri" pitchFamily="34" charset="0"/>
                <a:cs typeface="Arial" charset="0"/>
              </a:rPr>
              <a:t>) = F(</a:t>
            </a:r>
            <a:r>
              <a:rPr lang="en-US" sz="3000" i="1" dirty="0">
                <a:latin typeface="Calibri" pitchFamily="34" charset="0"/>
                <a:cs typeface="Arial" charset="0"/>
              </a:rPr>
              <a:t>b</a:t>
            </a:r>
            <a:r>
              <a:rPr lang="en-US" sz="3000" dirty="0">
                <a:latin typeface="Calibri" pitchFamily="34" charset="0"/>
                <a:cs typeface="Arial" charset="0"/>
              </a:rPr>
              <a:t>) </a:t>
            </a:r>
            <a:r>
              <a:rPr lang="en-US" sz="3000" dirty="0">
                <a:latin typeface="Calibri" pitchFamily="34" charset="0"/>
                <a:cs typeface="Arial" charset="0"/>
                <a:sym typeface="Symbol" pitchFamily="18" charset="2"/>
              </a:rPr>
              <a:t></a:t>
            </a:r>
            <a:r>
              <a:rPr lang="en-US" sz="3000" dirty="0">
                <a:latin typeface="Calibri" pitchFamily="34" charset="0"/>
                <a:cs typeface="Arial" charset="0"/>
              </a:rPr>
              <a:t> F(</a:t>
            </a:r>
            <a:r>
              <a:rPr lang="en-US" sz="3000" i="1" dirty="0">
                <a:latin typeface="Calibri" pitchFamily="34" charset="0"/>
                <a:cs typeface="Arial" charset="0"/>
              </a:rPr>
              <a:t>a</a:t>
            </a:r>
            <a:r>
              <a:rPr lang="en-US" sz="3000" dirty="0">
                <a:latin typeface="Calibri" pitchFamily="34" charset="0"/>
                <a:cs typeface="Arial" charset="0"/>
              </a:rPr>
              <a:t>) </a:t>
            </a:r>
            <a:r>
              <a:rPr lang="en-US" sz="3000" dirty="0">
                <a:latin typeface="Calibri" pitchFamily="34" charset="0"/>
                <a:cs typeface="Arial" charset="0"/>
                <a:sym typeface="Symbol" pitchFamily="18" charset="2"/>
              </a:rPr>
              <a:t></a:t>
            </a:r>
            <a:r>
              <a:rPr lang="en-US" sz="3000" dirty="0">
                <a:latin typeface="Calibri" pitchFamily="34" charset="0"/>
                <a:cs typeface="Arial" charset="0"/>
              </a:rPr>
              <a:t> P(X = </a:t>
            </a:r>
            <a:r>
              <a:rPr lang="en-US" sz="3000" i="1" dirty="0">
                <a:latin typeface="Calibri" pitchFamily="34" charset="0"/>
                <a:cs typeface="Arial" charset="0"/>
              </a:rPr>
              <a:t>b</a:t>
            </a:r>
            <a:r>
              <a:rPr lang="en-US" sz="3000" dirty="0">
                <a:latin typeface="Calibri" pitchFamily="34" charset="0"/>
                <a:cs typeface="Arial" charset="0"/>
              </a:rPr>
              <a:t>) + P(X = a)</a:t>
            </a:r>
            <a:endParaRPr lang="en-US" sz="3000" b="1" dirty="0">
              <a:latin typeface="Calibri" pitchFamily="34" charset="0"/>
              <a:cs typeface="Arial" charset="0"/>
            </a:endParaRPr>
          </a:p>
        </p:txBody>
      </p:sp>
      <p:graphicFrame>
        <p:nvGraphicFramePr>
          <p:cNvPr id="12290" name="Object 6"/>
          <p:cNvGraphicFramePr>
            <a:graphicFrameLocks noChangeAspect="1"/>
          </p:cNvGraphicFramePr>
          <p:nvPr/>
        </p:nvGraphicFramePr>
        <p:xfrm>
          <a:off x="1041400" y="2819400"/>
          <a:ext cx="6578600" cy="904875"/>
        </p:xfrm>
        <a:graphic>
          <a:graphicData uri="http://schemas.openxmlformats.org/presentationml/2006/ole">
            <p:oleObj spid="_x0000_s12290" name="Equation" r:id="rId3" imgW="2489040" imgH="342720" progId="Equation.3">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50179" name="Rectangle 4"/>
          <p:cNvSpPr>
            <a:spLocks noChangeArrowheads="1"/>
          </p:cNvSpPr>
          <p:nvPr/>
        </p:nvSpPr>
        <p:spPr bwMode="auto">
          <a:xfrm>
            <a:off x="152400" y="473075"/>
            <a:ext cx="8915400" cy="4924425"/>
          </a:xfrm>
          <a:prstGeom prst="rect">
            <a:avLst/>
          </a:prstGeom>
          <a:noFill/>
          <a:ln w="9525">
            <a:noFill/>
            <a:miter lim="800000"/>
            <a:headEnd/>
            <a:tailEnd/>
          </a:ln>
        </p:spPr>
        <p:txBody>
          <a:bodyPr anchor="ctr">
            <a:spAutoFit/>
          </a:bodyPr>
          <a:lstStyle/>
          <a:p>
            <a:pPr lvl="1" indent="-457200">
              <a:buFont typeface="Arial" pitchFamily="34" charset="0"/>
              <a:buChar char="•"/>
              <a:defRPr/>
            </a:pPr>
            <a:r>
              <a:rPr lang="en-US" sz="2800" dirty="0">
                <a:latin typeface="Calibri" pitchFamily="34" charset="0"/>
                <a:cs typeface="Arial" charset="0"/>
              </a:rPr>
              <a:t>A random variable X has the following probability function</a:t>
            </a:r>
          </a:p>
          <a:p>
            <a:pPr>
              <a:defRPr/>
            </a:pPr>
            <a:endParaRPr lang="en-US" sz="2800" dirty="0">
              <a:latin typeface="Calibri" pitchFamily="34" charset="0"/>
              <a:cs typeface="Arial" charset="0"/>
            </a:endParaRPr>
          </a:p>
          <a:p>
            <a:pPr>
              <a:defRPr/>
            </a:pPr>
            <a:endParaRPr lang="en-US" sz="2800" dirty="0">
              <a:latin typeface="Calibri" pitchFamily="34" charset="0"/>
              <a:cs typeface="Arial" charset="0"/>
            </a:endParaRPr>
          </a:p>
          <a:p>
            <a:pPr>
              <a:defRPr/>
            </a:pPr>
            <a:endParaRPr lang="en-US" sz="2800" dirty="0">
              <a:latin typeface="Calibri" pitchFamily="34" charset="0"/>
              <a:cs typeface="Arial" charset="0"/>
            </a:endParaRPr>
          </a:p>
          <a:p>
            <a:pPr>
              <a:defRPr/>
            </a:pPr>
            <a:endParaRPr lang="en-US" sz="2800" dirty="0">
              <a:latin typeface="Calibri" pitchFamily="34" charset="0"/>
              <a:cs typeface="Arial" charset="0"/>
            </a:endParaRPr>
          </a:p>
          <a:p>
            <a:pPr>
              <a:defRPr/>
            </a:pPr>
            <a:endParaRPr lang="en-US" sz="2800" dirty="0">
              <a:latin typeface="Calibri" pitchFamily="34" charset="0"/>
              <a:cs typeface="Arial" charset="0"/>
            </a:endParaRPr>
          </a:p>
          <a:p>
            <a:pPr lvl="1">
              <a:defRPr/>
            </a:pPr>
            <a:r>
              <a:rPr lang="en-US" sz="3000" dirty="0">
                <a:latin typeface="Calibri" pitchFamily="34" charset="0"/>
                <a:cs typeface="Arial" charset="0"/>
              </a:rPr>
              <a:t>1.	Determine the value of ‘</a:t>
            </a:r>
            <a:r>
              <a:rPr lang="en-US" sz="3000" i="1" dirty="0">
                <a:latin typeface="Calibri" pitchFamily="34" charset="0"/>
                <a:cs typeface="Arial" charset="0"/>
              </a:rPr>
              <a:t>a</a:t>
            </a:r>
            <a:r>
              <a:rPr lang="en-US" sz="3000" dirty="0">
                <a:latin typeface="Calibri" pitchFamily="34" charset="0"/>
                <a:cs typeface="Arial" charset="0"/>
              </a:rPr>
              <a:t>’.</a:t>
            </a:r>
            <a:endParaRPr lang="en-US" sz="3000" b="1" dirty="0">
              <a:latin typeface="Calibri" pitchFamily="34" charset="0"/>
              <a:cs typeface="Arial" charset="0"/>
            </a:endParaRPr>
          </a:p>
          <a:p>
            <a:pPr lvl="1">
              <a:defRPr/>
            </a:pPr>
            <a:r>
              <a:rPr lang="en-US" sz="3000" dirty="0">
                <a:latin typeface="Calibri" pitchFamily="34" charset="0"/>
                <a:cs typeface="Arial" charset="0"/>
              </a:rPr>
              <a:t>2.	Find P(X &lt; 3), P(X </a:t>
            </a:r>
            <a:r>
              <a:rPr lang="en-US" sz="3000" dirty="0">
                <a:latin typeface="Calibri" pitchFamily="34" charset="0"/>
                <a:cs typeface="Arial" charset="0"/>
                <a:sym typeface="Symbol" pitchFamily="18" charset="2"/>
              </a:rPr>
              <a:t></a:t>
            </a:r>
            <a:r>
              <a:rPr lang="en-US" sz="3000" dirty="0">
                <a:latin typeface="Calibri" pitchFamily="34" charset="0"/>
                <a:cs typeface="Arial" charset="0"/>
              </a:rPr>
              <a:t> 3). P(0 &lt; X &lt; 5).</a:t>
            </a:r>
            <a:endParaRPr lang="en-US" sz="3000" b="1" dirty="0">
              <a:latin typeface="Calibri" pitchFamily="34" charset="0"/>
              <a:cs typeface="Arial" charset="0"/>
            </a:endParaRPr>
          </a:p>
          <a:p>
            <a:pPr lvl="1">
              <a:defRPr/>
            </a:pPr>
            <a:r>
              <a:rPr lang="en-US" sz="3000" dirty="0">
                <a:latin typeface="Calibri" pitchFamily="34" charset="0"/>
                <a:cs typeface="Arial" charset="0"/>
              </a:rPr>
              <a:t>3.	Find the distribution function of X.</a:t>
            </a:r>
            <a:endParaRPr lang="en-US" sz="3000" b="1" dirty="0">
              <a:latin typeface="Calibri" pitchFamily="34" charset="0"/>
              <a:cs typeface="Arial" charset="0"/>
            </a:endParaRPr>
          </a:p>
          <a:p>
            <a:pPr>
              <a:defRPr/>
            </a:pPr>
            <a:endParaRPr lang="en-US" sz="2800" b="1" dirty="0">
              <a:latin typeface="Calibri" pitchFamily="34" charset="0"/>
              <a:cs typeface="Arial" charset="0"/>
            </a:endParaRPr>
          </a:p>
        </p:txBody>
      </p:sp>
      <p:sp>
        <p:nvSpPr>
          <p:cNvPr id="149508"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49509"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9" name="Table 8"/>
          <p:cNvGraphicFramePr>
            <a:graphicFrameLocks noGrp="1"/>
          </p:cNvGraphicFramePr>
          <p:nvPr/>
        </p:nvGraphicFramePr>
        <p:xfrm>
          <a:off x="304800" y="1371600"/>
          <a:ext cx="8610597" cy="1828800"/>
        </p:xfrm>
        <a:graphic>
          <a:graphicData uri="http://schemas.openxmlformats.org/drawingml/2006/table">
            <a:tbl>
              <a:tblPr/>
              <a:tblGrid>
                <a:gridCol w="1904997"/>
                <a:gridCol w="685800"/>
                <a:gridCol w="636519"/>
                <a:gridCol w="768535"/>
                <a:gridCol w="769419"/>
                <a:gridCol w="768535"/>
                <a:gridCol w="769419"/>
                <a:gridCol w="768535"/>
                <a:gridCol w="769419"/>
                <a:gridCol w="769419"/>
              </a:tblGrid>
              <a:tr h="342900">
                <a:tc>
                  <a:txBody>
                    <a:bodyPr/>
                    <a:lstStyle/>
                    <a:p>
                      <a:pPr marL="0" marR="0">
                        <a:spcBef>
                          <a:spcPts val="0"/>
                        </a:spcBef>
                        <a:spcAft>
                          <a:spcPts val="0"/>
                        </a:spcAft>
                      </a:pPr>
                      <a:r>
                        <a:rPr lang="en-US" sz="3000" b="0" dirty="0">
                          <a:latin typeface="Times New Roman"/>
                          <a:ea typeface="Times New Roman"/>
                        </a:rPr>
                        <a:t>Value of X, </a:t>
                      </a:r>
                      <a:r>
                        <a:rPr lang="en-US" sz="3000" b="0" i="1" dirty="0">
                          <a:latin typeface="Times New Roman"/>
                          <a:ea typeface="Times New Roman"/>
                        </a:rPr>
                        <a:t>x</a:t>
                      </a:r>
                      <a:r>
                        <a:rPr lang="en-US" sz="3000" b="0" i="1" baseline="-25000" dirty="0">
                          <a:latin typeface="Times New Roman"/>
                          <a:ea typeface="Times New Roman"/>
                        </a:rPr>
                        <a:t>i</a:t>
                      </a:r>
                      <a:endParaRPr lang="en-US" sz="3000" b="1" dirty="0">
                        <a:latin typeface="Times New Roman"/>
                        <a:ea typeface="Times New Roman"/>
                      </a:endParaRPr>
                    </a:p>
                  </a:txBody>
                  <a:tcPr marL="67699" marR="676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dirty="0">
                          <a:latin typeface="Times New Roman"/>
                          <a:ea typeface="Times New Roman"/>
                        </a:rPr>
                        <a:t>0</a:t>
                      </a:r>
                      <a:endParaRPr lang="en-US" sz="3000" b="1" dirty="0">
                        <a:latin typeface="Times New Roman"/>
                        <a:ea typeface="Times New Roman"/>
                      </a:endParaRPr>
                    </a:p>
                  </a:txBody>
                  <a:tcPr marL="67699" marR="676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dirty="0">
                          <a:latin typeface="Times New Roman"/>
                          <a:ea typeface="Times New Roman"/>
                        </a:rPr>
                        <a:t>1</a:t>
                      </a:r>
                      <a:endParaRPr lang="en-US" sz="3000" b="1" dirty="0">
                        <a:latin typeface="Times New Roman"/>
                        <a:ea typeface="Times New Roman"/>
                      </a:endParaRPr>
                    </a:p>
                  </a:txBody>
                  <a:tcPr marL="67699" marR="676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dirty="0">
                          <a:latin typeface="Times New Roman"/>
                          <a:ea typeface="Times New Roman"/>
                        </a:rPr>
                        <a:t>2</a:t>
                      </a:r>
                      <a:endParaRPr lang="en-US" sz="3000" b="1" dirty="0">
                        <a:latin typeface="Times New Roman"/>
                        <a:ea typeface="Times New Roman"/>
                      </a:endParaRPr>
                    </a:p>
                  </a:txBody>
                  <a:tcPr marL="67699" marR="676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dirty="0">
                          <a:latin typeface="Times New Roman"/>
                          <a:ea typeface="Times New Roman"/>
                        </a:rPr>
                        <a:t>3</a:t>
                      </a:r>
                      <a:endParaRPr lang="en-US" sz="3000" b="1" dirty="0">
                        <a:latin typeface="Times New Roman"/>
                        <a:ea typeface="Times New Roman"/>
                      </a:endParaRPr>
                    </a:p>
                  </a:txBody>
                  <a:tcPr marL="67699" marR="676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dirty="0">
                          <a:latin typeface="Times New Roman"/>
                          <a:ea typeface="Times New Roman"/>
                        </a:rPr>
                        <a:t>4</a:t>
                      </a:r>
                      <a:endParaRPr lang="en-US" sz="3000" b="1" dirty="0">
                        <a:latin typeface="Times New Roman"/>
                        <a:ea typeface="Times New Roman"/>
                      </a:endParaRPr>
                    </a:p>
                  </a:txBody>
                  <a:tcPr marL="67699" marR="676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dirty="0">
                          <a:latin typeface="Times New Roman"/>
                          <a:ea typeface="Times New Roman"/>
                        </a:rPr>
                        <a:t>5</a:t>
                      </a:r>
                      <a:endParaRPr lang="en-US" sz="3000" b="1" dirty="0">
                        <a:latin typeface="Times New Roman"/>
                        <a:ea typeface="Times New Roman"/>
                      </a:endParaRPr>
                    </a:p>
                  </a:txBody>
                  <a:tcPr marL="67699" marR="676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dirty="0">
                          <a:latin typeface="Times New Roman"/>
                          <a:ea typeface="Times New Roman"/>
                        </a:rPr>
                        <a:t>6</a:t>
                      </a:r>
                      <a:endParaRPr lang="en-US" sz="3000" b="1" dirty="0">
                        <a:latin typeface="Times New Roman"/>
                        <a:ea typeface="Times New Roman"/>
                      </a:endParaRPr>
                    </a:p>
                  </a:txBody>
                  <a:tcPr marL="67699" marR="676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dirty="0">
                          <a:latin typeface="Times New Roman"/>
                          <a:ea typeface="Times New Roman"/>
                        </a:rPr>
                        <a:t>7</a:t>
                      </a:r>
                      <a:endParaRPr lang="en-US" sz="3000" b="1" dirty="0">
                        <a:latin typeface="Times New Roman"/>
                        <a:ea typeface="Times New Roman"/>
                      </a:endParaRPr>
                    </a:p>
                  </a:txBody>
                  <a:tcPr marL="67699" marR="676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dirty="0">
                          <a:latin typeface="Times New Roman"/>
                          <a:ea typeface="Times New Roman"/>
                        </a:rPr>
                        <a:t>8</a:t>
                      </a:r>
                      <a:endParaRPr lang="en-US" sz="3000" b="1" dirty="0">
                        <a:latin typeface="Times New Roman"/>
                        <a:ea typeface="Times New Roman"/>
                      </a:endParaRPr>
                    </a:p>
                  </a:txBody>
                  <a:tcPr marL="67699" marR="676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900">
                <a:tc>
                  <a:txBody>
                    <a:bodyPr/>
                    <a:lstStyle/>
                    <a:p>
                      <a:pPr marL="0" marR="0">
                        <a:spcBef>
                          <a:spcPts val="0"/>
                        </a:spcBef>
                        <a:spcAft>
                          <a:spcPts val="0"/>
                        </a:spcAft>
                      </a:pPr>
                      <a:r>
                        <a:rPr lang="en-US" sz="3000" b="0" dirty="0">
                          <a:latin typeface="Times New Roman"/>
                          <a:ea typeface="Times New Roman"/>
                        </a:rPr>
                        <a:t>Probability </a:t>
                      </a:r>
                      <a:r>
                        <a:rPr lang="en-US" sz="3000" b="0" dirty="0" smtClean="0">
                          <a:latin typeface="Times New Roman"/>
                          <a:ea typeface="Times New Roman"/>
                        </a:rPr>
                        <a:t>P(</a:t>
                      </a:r>
                      <a:r>
                        <a:rPr lang="en-US" sz="3000" b="0" i="1" dirty="0" smtClean="0">
                          <a:latin typeface="Times New Roman"/>
                          <a:ea typeface="Times New Roman"/>
                        </a:rPr>
                        <a:t>x</a:t>
                      </a:r>
                      <a:r>
                        <a:rPr lang="en-US" sz="3000" b="0" dirty="0">
                          <a:latin typeface="Times New Roman"/>
                          <a:ea typeface="Times New Roman"/>
                        </a:rPr>
                        <a:t>)</a:t>
                      </a:r>
                      <a:endParaRPr lang="en-US" sz="3000" b="1" dirty="0">
                        <a:latin typeface="Times New Roman"/>
                        <a:ea typeface="Times New Roman"/>
                      </a:endParaRPr>
                    </a:p>
                  </a:txBody>
                  <a:tcPr marL="67699" marR="676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i="1" dirty="0">
                          <a:latin typeface="Times New Roman"/>
                          <a:ea typeface="Times New Roman"/>
                        </a:rPr>
                        <a:t>a</a:t>
                      </a:r>
                      <a:endParaRPr lang="en-US" sz="3000" b="1" dirty="0">
                        <a:latin typeface="Times New Roman"/>
                        <a:ea typeface="Times New Roman"/>
                      </a:endParaRPr>
                    </a:p>
                  </a:txBody>
                  <a:tcPr marL="67699" marR="676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dirty="0">
                          <a:latin typeface="Times New Roman"/>
                          <a:ea typeface="Times New Roman"/>
                        </a:rPr>
                        <a:t>3a</a:t>
                      </a:r>
                      <a:endParaRPr lang="en-US" sz="3000" b="1" dirty="0">
                        <a:latin typeface="Times New Roman"/>
                        <a:ea typeface="Times New Roman"/>
                      </a:endParaRPr>
                    </a:p>
                  </a:txBody>
                  <a:tcPr marL="67699" marR="676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dirty="0">
                          <a:latin typeface="Times New Roman"/>
                          <a:ea typeface="Times New Roman"/>
                        </a:rPr>
                        <a:t>5a</a:t>
                      </a:r>
                      <a:endParaRPr lang="en-US" sz="3000" b="1" dirty="0">
                        <a:latin typeface="Times New Roman"/>
                        <a:ea typeface="Times New Roman"/>
                      </a:endParaRPr>
                    </a:p>
                  </a:txBody>
                  <a:tcPr marL="67699" marR="676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dirty="0">
                          <a:latin typeface="Times New Roman"/>
                          <a:ea typeface="Times New Roman"/>
                        </a:rPr>
                        <a:t>7a</a:t>
                      </a:r>
                      <a:endParaRPr lang="en-US" sz="3000" b="1" dirty="0">
                        <a:latin typeface="Times New Roman"/>
                        <a:ea typeface="Times New Roman"/>
                      </a:endParaRPr>
                    </a:p>
                  </a:txBody>
                  <a:tcPr marL="67699" marR="676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dirty="0">
                          <a:latin typeface="Times New Roman"/>
                          <a:ea typeface="Times New Roman"/>
                        </a:rPr>
                        <a:t>9a</a:t>
                      </a:r>
                      <a:endParaRPr lang="en-US" sz="3000" b="1" dirty="0">
                        <a:latin typeface="Times New Roman"/>
                        <a:ea typeface="Times New Roman"/>
                      </a:endParaRPr>
                    </a:p>
                  </a:txBody>
                  <a:tcPr marL="67699" marR="676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dirty="0">
                          <a:latin typeface="Times New Roman"/>
                          <a:ea typeface="Times New Roman"/>
                        </a:rPr>
                        <a:t>11a</a:t>
                      </a:r>
                      <a:endParaRPr lang="en-US" sz="3000" b="1" dirty="0">
                        <a:latin typeface="Times New Roman"/>
                        <a:ea typeface="Times New Roman"/>
                      </a:endParaRPr>
                    </a:p>
                  </a:txBody>
                  <a:tcPr marL="67699" marR="676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dirty="0">
                          <a:latin typeface="Times New Roman"/>
                          <a:ea typeface="Times New Roman"/>
                        </a:rPr>
                        <a:t>13a</a:t>
                      </a:r>
                      <a:endParaRPr lang="en-US" sz="3000" b="1" dirty="0">
                        <a:latin typeface="Times New Roman"/>
                        <a:ea typeface="Times New Roman"/>
                      </a:endParaRPr>
                    </a:p>
                  </a:txBody>
                  <a:tcPr marL="67699" marR="676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dirty="0">
                          <a:latin typeface="Times New Roman"/>
                          <a:ea typeface="Times New Roman"/>
                        </a:rPr>
                        <a:t>15a</a:t>
                      </a:r>
                      <a:endParaRPr lang="en-US" sz="3000" b="1" dirty="0">
                        <a:latin typeface="Times New Roman"/>
                        <a:ea typeface="Times New Roman"/>
                      </a:endParaRPr>
                    </a:p>
                  </a:txBody>
                  <a:tcPr marL="67699" marR="676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dirty="0">
                          <a:latin typeface="Times New Roman"/>
                          <a:ea typeface="Times New Roman"/>
                        </a:rPr>
                        <a:t>17a</a:t>
                      </a:r>
                      <a:endParaRPr lang="en-US" sz="3000" b="1" dirty="0">
                        <a:latin typeface="Times New Roman"/>
                        <a:ea typeface="Times New Roman"/>
                      </a:endParaRPr>
                    </a:p>
                  </a:txBody>
                  <a:tcPr marL="67699" marR="676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28676" name="Rectangle 4"/>
          <p:cNvSpPr>
            <a:spLocks noChangeArrowheads="1"/>
          </p:cNvSpPr>
          <p:nvPr/>
        </p:nvSpPr>
        <p:spPr bwMode="auto">
          <a:xfrm>
            <a:off x="152400" y="350838"/>
            <a:ext cx="8915400" cy="6124575"/>
          </a:xfrm>
          <a:prstGeom prst="rect">
            <a:avLst/>
          </a:prstGeom>
          <a:noFill/>
          <a:ln w="9525">
            <a:noFill/>
            <a:miter lim="800000"/>
            <a:headEnd/>
            <a:tailEnd/>
          </a:ln>
          <a:effectLst/>
        </p:spPr>
        <p:txBody>
          <a:bodyPr anchor="ctr">
            <a:spAutoFit/>
          </a:bodyPr>
          <a:lstStyle/>
          <a:p>
            <a:pPr marL="514350" indent="-514350" fontAlgn="auto">
              <a:spcBef>
                <a:spcPts val="0"/>
              </a:spcBef>
              <a:spcAft>
                <a:spcPts val="0"/>
              </a:spcAft>
              <a:buFontTx/>
              <a:buAutoNum type="arabicPeriod"/>
              <a:defRPr/>
            </a:pPr>
            <a:r>
              <a:rPr lang="en-US" sz="2800" dirty="0">
                <a:latin typeface="+mn-lt"/>
                <a:cs typeface="+mn-cs"/>
              </a:rPr>
              <a:t>Since</a:t>
            </a:r>
          </a:p>
          <a:p>
            <a:pPr marL="514350" indent="-514350" fontAlgn="auto">
              <a:spcBef>
                <a:spcPts val="0"/>
              </a:spcBef>
              <a:spcAft>
                <a:spcPts val="0"/>
              </a:spcAft>
              <a:defRPr/>
            </a:pPr>
            <a:r>
              <a:rPr lang="en-US" sz="2800" dirty="0">
                <a:latin typeface="+mn-lt"/>
                <a:cs typeface="+mn-cs"/>
              </a:rPr>
              <a:t> </a:t>
            </a:r>
            <a:endParaRPr lang="en-US" sz="2800" b="1" dirty="0">
              <a:latin typeface="+mn-lt"/>
              <a:cs typeface="+mn-cs"/>
            </a:endParaRPr>
          </a:p>
          <a:p>
            <a:pPr fontAlgn="auto">
              <a:spcBef>
                <a:spcPts val="0"/>
              </a:spcBef>
              <a:spcAft>
                <a:spcPts val="0"/>
              </a:spcAft>
              <a:defRPr/>
            </a:pPr>
            <a:r>
              <a:rPr lang="en-US" sz="2800" dirty="0">
                <a:latin typeface="+mn-lt"/>
                <a:cs typeface="+mn-cs"/>
              </a:rPr>
              <a:t>	</a:t>
            </a:r>
            <a:r>
              <a:rPr lang="en-US" sz="2800" i="1" dirty="0">
                <a:latin typeface="+mn-lt"/>
                <a:cs typeface="+mn-cs"/>
              </a:rPr>
              <a:t>a + 3a + 5a + 7a + 9a + 11a + 13a + 15a + 17a</a:t>
            </a:r>
            <a:r>
              <a:rPr lang="en-US" sz="2800" dirty="0">
                <a:latin typeface="+mn-lt"/>
                <a:cs typeface="+mn-cs"/>
              </a:rPr>
              <a:t> = 1</a:t>
            </a:r>
            <a:endParaRPr lang="en-US" sz="2800" b="1" dirty="0">
              <a:latin typeface="+mn-lt"/>
              <a:cs typeface="+mn-cs"/>
            </a:endParaRPr>
          </a:p>
          <a:p>
            <a:pPr fontAlgn="auto">
              <a:spcBef>
                <a:spcPts val="0"/>
              </a:spcBef>
              <a:spcAft>
                <a:spcPts val="0"/>
              </a:spcAft>
              <a:defRPr/>
            </a:pPr>
            <a:r>
              <a:rPr lang="en-US" sz="2800" dirty="0">
                <a:latin typeface="+mn-lt"/>
                <a:cs typeface="+mn-cs"/>
              </a:rPr>
              <a:t>		</a:t>
            </a:r>
          </a:p>
          <a:p>
            <a:pPr fontAlgn="auto">
              <a:spcBef>
                <a:spcPts val="0"/>
              </a:spcBef>
              <a:spcAft>
                <a:spcPts val="0"/>
              </a:spcAft>
              <a:defRPr/>
            </a:pPr>
            <a:r>
              <a:rPr lang="en-US" sz="2800" i="1" dirty="0">
                <a:latin typeface="+mn-lt"/>
                <a:cs typeface="+mn-cs"/>
              </a:rPr>
              <a:t>			 </a:t>
            </a:r>
            <a:endParaRPr lang="en-US" sz="2800" b="1" dirty="0">
              <a:latin typeface="+mn-lt"/>
              <a:cs typeface="+mn-cs"/>
            </a:endParaRPr>
          </a:p>
          <a:p>
            <a:pPr fontAlgn="auto">
              <a:spcBef>
                <a:spcPts val="0"/>
              </a:spcBef>
              <a:spcAft>
                <a:spcPts val="0"/>
              </a:spcAft>
              <a:defRPr/>
            </a:pPr>
            <a:r>
              <a:rPr lang="en-US" sz="2800" dirty="0">
                <a:latin typeface="+mn-lt"/>
                <a:cs typeface="+mn-cs"/>
              </a:rPr>
              <a:t>2.	P(X &lt; 3) = P(0) + P(1) + P(2) = </a:t>
            </a:r>
            <a:r>
              <a:rPr lang="en-US" sz="2800" i="1" dirty="0">
                <a:latin typeface="+mn-lt"/>
                <a:cs typeface="+mn-cs"/>
              </a:rPr>
              <a:t>a + 3a + 5a = 9a =</a:t>
            </a:r>
            <a:r>
              <a:rPr lang="en-US" sz="2800" dirty="0">
                <a:latin typeface="+mn-lt"/>
                <a:cs typeface="+mn-cs"/>
              </a:rPr>
              <a:t>1/9</a:t>
            </a:r>
            <a:endParaRPr lang="en-US" sz="2800" b="1" dirty="0">
              <a:latin typeface="+mn-lt"/>
              <a:cs typeface="+mn-cs"/>
            </a:endParaRPr>
          </a:p>
          <a:p>
            <a:pPr fontAlgn="auto">
              <a:spcBef>
                <a:spcPts val="0"/>
              </a:spcBef>
              <a:spcAft>
                <a:spcPts val="0"/>
              </a:spcAft>
              <a:defRPr/>
            </a:pPr>
            <a:r>
              <a:rPr lang="en-US" sz="2800" dirty="0">
                <a:latin typeface="+mn-lt"/>
                <a:cs typeface="+mn-cs"/>
              </a:rPr>
              <a:t>	P(X </a:t>
            </a:r>
            <a:r>
              <a:rPr lang="en-US" sz="2800" dirty="0">
                <a:latin typeface="+mn-lt"/>
                <a:cs typeface="+mn-cs"/>
                <a:sym typeface="Symbol"/>
              </a:rPr>
              <a:t></a:t>
            </a:r>
            <a:r>
              <a:rPr lang="en-US" sz="2800" dirty="0">
                <a:latin typeface="+mn-lt"/>
                <a:cs typeface="+mn-cs"/>
              </a:rPr>
              <a:t> 3) = 1 </a:t>
            </a:r>
            <a:r>
              <a:rPr lang="en-US" sz="2800" dirty="0">
                <a:latin typeface="+mn-lt"/>
                <a:cs typeface="+mn-cs"/>
                <a:sym typeface="Symbol"/>
              </a:rPr>
              <a:t></a:t>
            </a:r>
            <a:r>
              <a:rPr lang="en-US" sz="2800" dirty="0">
                <a:latin typeface="+mn-lt"/>
                <a:cs typeface="+mn-cs"/>
              </a:rPr>
              <a:t> P(X &lt; 3) = 8/9</a:t>
            </a:r>
            <a:endParaRPr lang="en-US" sz="2800" b="1" dirty="0">
              <a:latin typeface="+mn-lt"/>
              <a:cs typeface="+mn-cs"/>
            </a:endParaRPr>
          </a:p>
          <a:p>
            <a:pPr fontAlgn="auto">
              <a:spcBef>
                <a:spcPts val="0"/>
              </a:spcBef>
              <a:spcAft>
                <a:spcPts val="0"/>
              </a:spcAft>
              <a:defRPr/>
            </a:pPr>
            <a:r>
              <a:rPr lang="en-US" sz="2800" dirty="0">
                <a:latin typeface="+mn-lt"/>
                <a:cs typeface="+mn-cs"/>
              </a:rPr>
              <a:t>	P(0 &lt; X &lt; 5) = P(1) + P(2) + P(3) + P(4)</a:t>
            </a:r>
          </a:p>
          <a:p>
            <a:pPr fontAlgn="auto">
              <a:spcBef>
                <a:spcPts val="0"/>
              </a:spcBef>
              <a:spcAft>
                <a:spcPts val="0"/>
              </a:spcAft>
              <a:defRPr/>
            </a:pPr>
            <a:r>
              <a:rPr lang="en-US" sz="2800" dirty="0">
                <a:latin typeface="+mn-lt"/>
                <a:cs typeface="+mn-cs"/>
              </a:rPr>
              <a:t>		          = </a:t>
            </a:r>
            <a:r>
              <a:rPr lang="en-US" sz="2800" i="1" dirty="0">
                <a:latin typeface="+mn-lt"/>
                <a:cs typeface="+mn-cs"/>
              </a:rPr>
              <a:t>3a + 5a + 7a + 9a = 24a =</a:t>
            </a:r>
            <a:r>
              <a:rPr lang="en-US" sz="2800" dirty="0">
                <a:latin typeface="+mn-lt"/>
                <a:cs typeface="+mn-cs"/>
              </a:rPr>
              <a:t> 24/81</a:t>
            </a:r>
          </a:p>
          <a:p>
            <a:pPr fontAlgn="auto">
              <a:spcBef>
                <a:spcPts val="0"/>
              </a:spcBef>
              <a:spcAft>
                <a:spcPts val="0"/>
              </a:spcAft>
              <a:defRPr/>
            </a:pPr>
            <a:r>
              <a:rPr lang="en-US" sz="3000" dirty="0">
                <a:latin typeface="+mn-lt"/>
                <a:cs typeface="+mn-cs"/>
              </a:rPr>
              <a:t>3.</a:t>
            </a:r>
          </a:p>
          <a:p>
            <a:pPr fontAlgn="auto">
              <a:spcBef>
                <a:spcPts val="0"/>
              </a:spcBef>
              <a:spcAft>
                <a:spcPts val="0"/>
              </a:spcAft>
              <a:defRPr/>
            </a:pPr>
            <a:endParaRPr lang="en-US" sz="2800" dirty="0">
              <a:latin typeface="+mn-lt"/>
              <a:cs typeface="+mn-cs"/>
            </a:endParaRPr>
          </a:p>
          <a:p>
            <a:pPr fontAlgn="auto">
              <a:spcBef>
                <a:spcPts val="0"/>
              </a:spcBef>
              <a:spcAft>
                <a:spcPts val="0"/>
              </a:spcAft>
              <a:defRPr/>
            </a:pPr>
            <a:endParaRPr lang="en-US" sz="2800" dirty="0">
              <a:latin typeface="+mn-lt"/>
              <a:cs typeface="+mn-cs"/>
            </a:endParaRPr>
          </a:p>
          <a:p>
            <a:pPr fontAlgn="auto">
              <a:spcBef>
                <a:spcPts val="0"/>
              </a:spcBef>
              <a:spcAft>
                <a:spcPts val="0"/>
              </a:spcAft>
              <a:defRPr/>
            </a:pPr>
            <a:endParaRPr lang="en-US" sz="2800" dirty="0">
              <a:latin typeface="+mn-lt"/>
              <a:cs typeface="+mn-cs"/>
            </a:endParaRPr>
          </a:p>
          <a:p>
            <a:pPr lvl="1" fontAlgn="auto">
              <a:spcBef>
                <a:spcPts val="0"/>
              </a:spcBef>
              <a:spcAft>
                <a:spcPts val="0"/>
              </a:spcAft>
              <a:defRPr/>
            </a:pPr>
            <a:endParaRPr lang="en-US" sz="2800" b="1" dirty="0">
              <a:latin typeface="+mn-lt"/>
              <a:cs typeface="+mn-cs"/>
            </a:endParaRPr>
          </a:p>
        </p:txBody>
      </p:sp>
      <p:graphicFrame>
        <p:nvGraphicFramePr>
          <p:cNvPr id="13314" name="Object 2"/>
          <p:cNvGraphicFramePr>
            <a:graphicFrameLocks noChangeAspect="1"/>
          </p:cNvGraphicFramePr>
          <p:nvPr/>
        </p:nvGraphicFramePr>
        <p:xfrm>
          <a:off x="1828800" y="228600"/>
          <a:ext cx="1495425" cy="889000"/>
        </p:xfrm>
        <a:graphic>
          <a:graphicData uri="http://schemas.openxmlformats.org/presentationml/2006/ole">
            <p:oleObj spid="_x0000_s13314" name="Equation" r:id="rId3" imgW="736560" imgH="431640" progId="Equation.3">
              <p:embed/>
            </p:oleObj>
          </a:graphicData>
        </a:graphic>
      </p:graphicFrame>
      <p:sp>
        <p:nvSpPr>
          <p:cNvPr id="13318"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13315" name="Object 3"/>
          <p:cNvGraphicFramePr>
            <a:graphicFrameLocks noChangeAspect="1"/>
          </p:cNvGraphicFramePr>
          <p:nvPr/>
        </p:nvGraphicFramePr>
        <p:xfrm>
          <a:off x="2286000" y="1676400"/>
          <a:ext cx="914400" cy="796925"/>
        </p:xfrm>
        <a:graphic>
          <a:graphicData uri="http://schemas.openxmlformats.org/presentationml/2006/ole">
            <p:oleObj spid="_x0000_s13315" name="Equation" r:id="rId4" imgW="444240" imgH="393480" progId="Equation.3">
              <p:embed/>
            </p:oleObj>
          </a:graphicData>
        </a:graphic>
      </p:graphicFrame>
      <p:graphicFrame>
        <p:nvGraphicFramePr>
          <p:cNvPr id="10" name="Table 9"/>
          <p:cNvGraphicFramePr>
            <a:graphicFrameLocks noGrp="1"/>
          </p:cNvGraphicFramePr>
          <p:nvPr/>
        </p:nvGraphicFramePr>
        <p:xfrm>
          <a:off x="838200" y="4602163"/>
          <a:ext cx="7633018" cy="1645920"/>
        </p:xfrm>
        <a:graphic>
          <a:graphicData uri="http://schemas.openxmlformats.org/drawingml/2006/table">
            <a:tbl>
              <a:tblPr firstRow="1" bandRow="1">
                <a:tableStyleId>{2D5ABB26-0587-4C30-8999-92F81FD0307C}</a:tableStyleId>
              </a:tblPr>
              <a:tblGrid>
                <a:gridCol w="990600"/>
                <a:gridCol w="457200"/>
                <a:gridCol w="609600"/>
                <a:gridCol w="609600"/>
                <a:gridCol w="838200"/>
                <a:gridCol w="838200"/>
                <a:gridCol w="838200"/>
                <a:gridCol w="775018"/>
                <a:gridCol w="838200"/>
                <a:gridCol w="838200"/>
              </a:tblGrid>
              <a:tr h="370840">
                <a:tc>
                  <a:txBody>
                    <a:bodyPr/>
                    <a:lstStyle/>
                    <a:p>
                      <a:r>
                        <a:rPr lang="en-US" sz="3000" dirty="0" smtClean="0"/>
                        <a:t>x</a:t>
                      </a:r>
                      <a:endParaRPr lang="en-US" sz="3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000" dirty="0" smtClean="0"/>
                        <a:t>0</a:t>
                      </a:r>
                      <a:endParaRPr lang="en-US" sz="3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000" dirty="0" smtClean="0"/>
                        <a:t>1</a:t>
                      </a:r>
                      <a:endParaRPr lang="en-US" sz="3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000" dirty="0" smtClean="0"/>
                        <a:t>2</a:t>
                      </a:r>
                      <a:endParaRPr lang="en-US" sz="3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000" dirty="0" smtClean="0"/>
                        <a:t>3</a:t>
                      </a:r>
                      <a:endParaRPr lang="en-US" sz="3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000" dirty="0" smtClean="0"/>
                        <a:t>4</a:t>
                      </a:r>
                      <a:endParaRPr lang="en-US" sz="3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000" dirty="0" smtClean="0"/>
                        <a:t>5</a:t>
                      </a:r>
                      <a:endParaRPr lang="en-US" sz="3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000" dirty="0" smtClean="0"/>
                        <a:t>6</a:t>
                      </a:r>
                      <a:endParaRPr lang="en-US" sz="3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000" dirty="0" smtClean="0"/>
                        <a:t>7</a:t>
                      </a:r>
                      <a:endParaRPr lang="en-US" sz="3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000" dirty="0" smtClean="0"/>
                        <a:t>8</a:t>
                      </a:r>
                      <a:endParaRPr lang="en-US" sz="3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3000" dirty="0" smtClean="0"/>
                        <a:t>P(x)</a:t>
                      </a:r>
                      <a:endParaRPr lang="en-US" sz="3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000" i="1" dirty="0" smtClean="0"/>
                        <a:t>a</a:t>
                      </a:r>
                      <a:endParaRPr lang="en-US" sz="30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000" i="1" dirty="0" smtClean="0"/>
                        <a:t>3a</a:t>
                      </a:r>
                      <a:endParaRPr lang="en-US" sz="30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000" i="1" dirty="0" smtClean="0"/>
                        <a:t>5a</a:t>
                      </a:r>
                      <a:endParaRPr lang="en-US" sz="30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000" i="1" dirty="0" smtClean="0"/>
                        <a:t>7a</a:t>
                      </a:r>
                      <a:endParaRPr lang="en-US" sz="30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000" i="1" dirty="0" smtClean="0"/>
                        <a:t>9a</a:t>
                      </a:r>
                      <a:endParaRPr lang="en-US" sz="30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000" i="1" dirty="0" smtClean="0"/>
                        <a:t>11a</a:t>
                      </a:r>
                      <a:endParaRPr lang="en-US" sz="30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000" i="1" dirty="0" smtClean="0"/>
                        <a:t>13a</a:t>
                      </a:r>
                      <a:endParaRPr lang="en-US" sz="30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000" i="1" dirty="0" smtClean="0"/>
                        <a:t>15a</a:t>
                      </a:r>
                      <a:endParaRPr lang="en-US" sz="30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000" i="1" dirty="0" smtClean="0"/>
                        <a:t>17a</a:t>
                      </a:r>
                      <a:endParaRPr lang="en-US" sz="30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3000" dirty="0" smtClean="0"/>
                        <a:t>F(x)</a:t>
                      </a:r>
                      <a:endParaRPr lang="en-US" sz="3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000" i="1" dirty="0" smtClean="0"/>
                        <a:t>a</a:t>
                      </a:r>
                      <a:endParaRPr lang="en-US" sz="30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000" i="1" dirty="0" smtClean="0"/>
                        <a:t>4a</a:t>
                      </a:r>
                      <a:endParaRPr lang="en-US" sz="30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000" i="1" dirty="0" smtClean="0"/>
                        <a:t>9a</a:t>
                      </a:r>
                      <a:endParaRPr lang="en-US" sz="30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000" i="1" dirty="0" smtClean="0"/>
                        <a:t>16a</a:t>
                      </a:r>
                      <a:endParaRPr lang="en-US" sz="30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000" i="1" dirty="0" smtClean="0"/>
                        <a:t>25a</a:t>
                      </a:r>
                      <a:endParaRPr lang="en-US" sz="30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000" i="1" dirty="0" smtClean="0"/>
                        <a:t>36a</a:t>
                      </a:r>
                      <a:endParaRPr lang="en-US" sz="30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000" i="1" dirty="0" smtClean="0"/>
                        <a:t>49a</a:t>
                      </a:r>
                      <a:endParaRPr lang="en-US" sz="30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000" i="1" dirty="0" smtClean="0"/>
                        <a:t>64a</a:t>
                      </a:r>
                      <a:endParaRPr lang="en-US" sz="30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000" i="1" dirty="0" smtClean="0"/>
                        <a:t>81a</a:t>
                      </a:r>
                      <a:endParaRPr lang="en-US" sz="30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p:txBody>
          <a:bodyPr/>
          <a:lstStyle/>
          <a:p>
            <a:r>
              <a:rPr lang="en-US" smtClean="0">
                <a:solidFill>
                  <a:srgbClr val="0070C0"/>
                </a:solidFill>
              </a:rPr>
              <a:t>Deterministic Experiment</a:t>
            </a:r>
          </a:p>
        </p:txBody>
      </p:sp>
      <p:sp>
        <p:nvSpPr>
          <p:cNvPr id="126979" name="Content Placeholder 2"/>
          <p:cNvSpPr>
            <a:spLocks noGrp="1"/>
          </p:cNvSpPr>
          <p:nvPr>
            <p:ph idx="1"/>
          </p:nvPr>
        </p:nvSpPr>
        <p:spPr>
          <a:xfrm>
            <a:off x="457200" y="1600200"/>
            <a:ext cx="8229600" cy="4800600"/>
          </a:xfrm>
        </p:spPr>
        <p:txBody>
          <a:bodyPr/>
          <a:lstStyle/>
          <a:p>
            <a:pPr algn="just">
              <a:buFont typeface="Arial" pitchFamily="34" charset="0"/>
              <a:buNone/>
            </a:pPr>
            <a:r>
              <a:rPr lang="en-US" sz="3000" smtClean="0"/>
              <a:t>	The Experiments which have only one possible result or outcome i.e. whose result is certain or unique are called </a:t>
            </a:r>
            <a:r>
              <a:rPr lang="en-US" sz="3000" b="1" smtClean="0"/>
              <a:t>deterministic</a:t>
            </a:r>
            <a:r>
              <a:rPr lang="en-US" sz="3000" smtClean="0"/>
              <a:t> or </a:t>
            </a:r>
            <a:r>
              <a:rPr lang="en-US" sz="3000" b="1" smtClean="0"/>
              <a:t>predictable</a:t>
            </a:r>
            <a:r>
              <a:rPr lang="en-US" sz="3000" smtClean="0"/>
              <a:t> experiments. The result of these experiments is predictable with certainty and is known prior to its conduct. </a:t>
            </a:r>
          </a:p>
          <a:p>
            <a:pPr algn="just">
              <a:buFont typeface="Arial" pitchFamily="34" charset="0"/>
              <a:buNone/>
            </a:pPr>
            <a:endParaRPr lang="en-US" sz="3000" smtClean="0"/>
          </a:p>
          <a:p>
            <a:pPr algn="just">
              <a:buFont typeface="Arial" pitchFamily="34" charset="0"/>
              <a:buNone/>
            </a:pPr>
            <a:r>
              <a:rPr lang="en-US" sz="3000" smtClean="0"/>
              <a:t>	E.g. An Experiment conducted to verify the Newton's Laws of Motion.</a:t>
            </a:r>
          </a:p>
          <a:p>
            <a:endParaRPr lang="en-US" sz="300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Content Placeholder 2"/>
          <p:cNvSpPr>
            <a:spLocks noGrp="1"/>
          </p:cNvSpPr>
          <p:nvPr>
            <p:ph idx="1"/>
          </p:nvPr>
        </p:nvSpPr>
        <p:spPr>
          <a:xfrm>
            <a:off x="457200" y="1066800"/>
            <a:ext cx="8229600" cy="4525963"/>
          </a:xfrm>
        </p:spPr>
        <p:txBody>
          <a:bodyPr/>
          <a:lstStyle/>
          <a:p>
            <a:pPr marL="3175" indent="-3175">
              <a:buFont typeface="Arial" charset="0"/>
              <a:buNone/>
              <a:defRPr/>
            </a:pPr>
            <a:r>
              <a:rPr lang="en-US" sz="3000" dirty="0" smtClean="0"/>
              <a:t>Alternate method for sub-division 2, using the cumulative distribution function F(x).</a:t>
            </a:r>
          </a:p>
          <a:p>
            <a:pPr>
              <a:buFont typeface="Arial" charset="0"/>
              <a:buNone/>
              <a:defRPr/>
            </a:pPr>
            <a:endParaRPr lang="en-US" sz="3000" dirty="0" smtClean="0"/>
          </a:p>
          <a:p>
            <a:pPr>
              <a:buFont typeface="Arial" charset="0"/>
              <a:buNone/>
              <a:defRPr/>
            </a:pPr>
            <a:r>
              <a:rPr lang="en-US" sz="2800" dirty="0" smtClean="0"/>
              <a:t>P(X &lt; 3) = P(X ≤ 2) = F(2) = 9</a:t>
            </a:r>
            <a:r>
              <a:rPr lang="en-US" sz="2800" i="1" dirty="0" smtClean="0"/>
              <a:t>a</a:t>
            </a:r>
            <a:r>
              <a:rPr lang="en-US" sz="2800" dirty="0" smtClean="0"/>
              <a:t> = 1/9</a:t>
            </a:r>
            <a:endParaRPr lang="en-US" sz="3000" dirty="0" smtClean="0"/>
          </a:p>
          <a:p>
            <a:pPr>
              <a:buFont typeface="Arial" charset="0"/>
              <a:buNone/>
              <a:defRPr/>
            </a:pPr>
            <a:r>
              <a:rPr lang="en-US" sz="3000" dirty="0" smtClean="0"/>
              <a:t>P(X ≥ 3) = 1 – P(X &lt; 3) = 1 – (1/9) = 8/9</a:t>
            </a:r>
          </a:p>
          <a:p>
            <a:pPr>
              <a:buFont typeface="Arial" charset="0"/>
              <a:buNone/>
              <a:defRPr/>
            </a:pPr>
            <a:r>
              <a:rPr lang="en-US" sz="2800" dirty="0" smtClean="0"/>
              <a:t>P(0 &lt; X &lt; 5) = F(5) </a:t>
            </a:r>
            <a:r>
              <a:rPr lang="en-US" sz="2800" dirty="0" smtClean="0">
                <a:sym typeface="Symbol" pitchFamily="18" charset="2"/>
              </a:rPr>
              <a:t> F(0)  P(X = 5)</a:t>
            </a:r>
          </a:p>
          <a:p>
            <a:pPr>
              <a:buFont typeface="Arial" charset="0"/>
              <a:buNone/>
              <a:defRPr/>
            </a:pPr>
            <a:r>
              <a:rPr lang="en-US" sz="2800" dirty="0" smtClean="0">
                <a:sym typeface="Symbol" pitchFamily="18" charset="2"/>
              </a:rPr>
              <a:t>		          = 36</a:t>
            </a:r>
            <a:r>
              <a:rPr lang="en-US" sz="2800" i="1" dirty="0" smtClean="0">
                <a:sym typeface="Symbol" pitchFamily="18" charset="2"/>
              </a:rPr>
              <a:t>a </a:t>
            </a:r>
            <a:r>
              <a:rPr lang="en-US" sz="2800" dirty="0" smtClean="0">
                <a:sym typeface="Symbol" pitchFamily="18" charset="2"/>
              </a:rPr>
              <a:t> </a:t>
            </a:r>
            <a:r>
              <a:rPr lang="en-US" sz="2800" i="1" dirty="0" smtClean="0">
                <a:sym typeface="Symbol" pitchFamily="18" charset="2"/>
              </a:rPr>
              <a:t>a</a:t>
            </a:r>
            <a:r>
              <a:rPr lang="en-US" sz="2800" dirty="0" smtClean="0">
                <a:sym typeface="Symbol" pitchFamily="18" charset="2"/>
              </a:rPr>
              <a:t>  11</a:t>
            </a:r>
            <a:r>
              <a:rPr lang="en-US" sz="2800" i="1" dirty="0" smtClean="0">
                <a:sym typeface="Symbol" pitchFamily="18" charset="2"/>
              </a:rPr>
              <a:t>a</a:t>
            </a:r>
          </a:p>
          <a:p>
            <a:pPr>
              <a:buFont typeface="Arial" charset="0"/>
              <a:buNone/>
              <a:defRPr/>
            </a:pPr>
            <a:r>
              <a:rPr lang="en-US" sz="2800" i="1" dirty="0" smtClean="0">
                <a:sym typeface="Symbol" pitchFamily="18" charset="2"/>
              </a:rPr>
              <a:t>		          </a:t>
            </a:r>
            <a:r>
              <a:rPr lang="en-US" sz="2800" dirty="0" smtClean="0">
                <a:sym typeface="Symbol" pitchFamily="18" charset="2"/>
              </a:rPr>
              <a:t>=</a:t>
            </a:r>
            <a:r>
              <a:rPr lang="en-US" sz="2800" i="1" dirty="0" smtClean="0">
                <a:sym typeface="Symbol" pitchFamily="18" charset="2"/>
              </a:rPr>
              <a:t> 24</a:t>
            </a:r>
            <a:r>
              <a:rPr lang="en-US" sz="2800" dirty="0" smtClean="0">
                <a:sym typeface="Symbol" pitchFamily="18" charset="2"/>
              </a:rPr>
              <a:t>a</a:t>
            </a:r>
          </a:p>
          <a:p>
            <a:pPr>
              <a:buFont typeface="Arial" charset="0"/>
              <a:buNone/>
              <a:defRPr/>
            </a:pPr>
            <a:r>
              <a:rPr lang="en-US" sz="2800" dirty="0" smtClean="0">
                <a:sym typeface="Symbol" pitchFamily="18" charset="2"/>
              </a:rPr>
              <a:t>		          = 24/81</a:t>
            </a:r>
            <a:endParaRPr lang="en-US" sz="30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28676" name="Rectangle 4"/>
          <p:cNvSpPr>
            <a:spLocks noChangeArrowheads="1"/>
          </p:cNvSpPr>
          <p:nvPr/>
        </p:nvSpPr>
        <p:spPr bwMode="auto">
          <a:xfrm>
            <a:off x="152400" y="127000"/>
            <a:ext cx="8915400" cy="5880100"/>
          </a:xfrm>
          <a:prstGeom prst="rect">
            <a:avLst/>
          </a:prstGeom>
          <a:noFill/>
          <a:ln w="9525">
            <a:noFill/>
            <a:miter lim="800000"/>
            <a:headEnd/>
            <a:tailEnd/>
          </a:ln>
          <a:effectLst/>
        </p:spPr>
        <p:txBody>
          <a:bodyPr anchor="ctr">
            <a:spAutoFit/>
          </a:bodyPr>
          <a:lstStyle/>
          <a:p>
            <a:pPr lvl="1" indent="-457200" fontAlgn="auto">
              <a:spcBef>
                <a:spcPts val="0"/>
              </a:spcBef>
              <a:spcAft>
                <a:spcPts val="0"/>
              </a:spcAft>
              <a:buFont typeface="Arial" pitchFamily="34" charset="0"/>
              <a:buChar char="•"/>
              <a:defRPr/>
            </a:pPr>
            <a:r>
              <a:rPr lang="en-US" sz="2800" dirty="0">
                <a:latin typeface="+mn-lt"/>
                <a:cs typeface="+mn-cs"/>
              </a:rPr>
              <a:t>A random variable X has the following probability function</a:t>
            </a:r>
          </a:p>
          <a:p>
            <a:pPr fontAlgn="auto">
              <a:spcBef>
                <a:spcPts val="0"/>
              </a:spcBef>
              <a:spcAft>
                <a:spcPts val="0"/>
              </a:spcAft>
              <a:defRPr/>
            </a:pPr>
            <a:endParaRPr lang="en-US" sz="2800" dirty="0">
              <a:latin typeface="+mn-lt"/>
              <a:cs typeface="+mn-cs"/>
            </a:endParaRPr>
          </a:p>
          <a:p>
            <a:pPr fontAlgn="auto">
              <a:spcBef>
                <a:spcPts val="0"/>
              </a:spcBef>
              <a:spcAft>
                <a:spcPts val="0"/>
              </a:spcAft>
              <a:defRPr/>
            </a:pPr>
            <a:endParaRPr lang="en-US" sz="2800" dirty="0">
              <a:latin typeface="+mn-lt"/>
              <a:cs typeface="+mn-cs"/>
            </a:endParaRPr>
          </a:p>
          <a:p>
            <a:pPr fontAlgn="auto">
              <a:spcBef>
                <a:spcPts val="0"/>
              </a:spcBef>
              <a:spcAft>
                <a:spcPts val="0"/>
              </a:spcAft>
              <a:defRPr/>
            </a:pPr>
            <a:endParaRPr lang="en-US" sz="2800" dirty="0">
              <a:latin typeface="+mn-lt"/>
              <a:cs typeface="+mn-cs"/>
            </a:endParaRPr>
          </a:p>
          <a:p>
            <a:pPr fontAlgn="auto">
              <a:spcBef>
                <a:spcPts val="0"/>
              </a:spcBef>
              <a:spcAft>
                <a:spcPts val="0"/>
              </a:spcAft>
              <a:defRPr/>
            </a:pPr>
            <a:endParaRPr lang="en-US" sz="2800" dirty="0">
              <a:latin typeface="+mn-lt"/>
              <a:cs typeface="+mn-cs"/>
            </a:endParaRPr>
          </a:p>
          <a:p>
            <a:pPr fontAlgn="auto">
              <a:spcBef>
                <a:spcPts val="0"/>
              </a:spcBef>
              <a:spcAft>
                <a:spcPts val="0"/>
              </a:spcAft>
              <a:defRPr/>
            </a:pPr>
            <a:endParaRPr lang="en-US" sz="2800" dirty="0">
              <a:latin typeface="+mn-lt"/>
              <a:cs typeface="+mn-cs"/>
            </a:endParaRPr>
          </a:p>
          <a:p>
            <a:pPr fontAlgn="auto">
              <a:spcBef>
                <a:spcPts val="0"/>
              </a:spcBef>
              <a:spcAft>
                <a:spcPts val="0"/>
              </a:spcAft>
              <a:defRPr/>
            </a:pPr>
            <a:endParaRPr lang="en-US" sz="2800" dirty="0">
              <a:latin typeface="+mn-lt"/>
              <a:cs typeface="+mn-cs"/>
            </a:endParaRPr>
          </a:p>
          <a:p>
            <a:pPr lvl="1" fontAlgn="auto">
              <a:spcBef>
                <a:spcPts val="0"/>
              </a:spcBef>
              <a:spcAft>
                <a:spcPts val="0"/>
              </a:spcAft>
              <a:defRPr/>
            </a:pPr>
            <a:r>
              <a:rPr lang="en-US" sz="3000" dirty="0">
                <a:latin typeface="+mn-lt"/>
                <a:cs typeface="+mn-cs"/>
              </a:rPr>
              <a:t>1.	Determine the value of ‘</a:t>
            </a:r>
            <a:r>
              <a:rPr lang="en-US" sz="3000" i="1" dirty="0">
                <a:latin typeface="+mn-lt"/>
                <a:cs typeface="+mn-cs"/>
              </a:rPr>
              <a:t>a</a:t>
            </a:r>
            <a:r>
              <a:rPr lang="en-US" sz="3000" dirty="0">
                <a:latin typeface="+mn-lt"/>
                <a:cs typeface="+mn-cs"/>
              </a:rPr>
              <a:t>’.</a:t>
            </a:r>
            <a:endParaRPr lang="en-US" sz="3000" b="1" dirty="0">
              <a:latin typeface="+mn-lt"/>
              <a:cs typeface="+mn-cs"/>
            </a:endParaRPr>
          </a:p>
          <a:p>
            <a:pPr lvl="1" fontAlgn="auto">
              <a:spcBef>
                <a:spcPts val="0"/>
              </a:spcBef>
              <a:spcAft>
                <a:spcPts val="0"/>
              </a:spcAft>
              <a:defRPr/>
            </a:pPr>
            <a:r>
              <a:rPr lang="en-US" sz="3000" dirty="0">
                <a:latin typeface="+mn-lt"/>
                <a:cs typeface="+mn-cs"/>
              </a:rPr>
              <a:t>2.	Find P(1.5 &lt; X &lt; 4.5 / X &gt; 2).</a:t>
            </a:r>
            <a:endParaRPr lang="en-US" sz="3000" b="1" dirty="0">
              <a:latin typeface="+mn-lt"/>
              <a:cs typeface="+mn-cs"/>
            </a:endParaRPr>
          </a:p>
          <a:p>
            <a:pPr marL="971550" lvl="1" indent="-514350" fontAlgn="auto">
              <a:spcBef>
                <a:spcPts val="0"/>
              </a:spcBef>
              <a:spcAft>
                <a:spcPts val="0"/>
              </a:spcAft>
              <a:buFontTx/>
              <a:buAutoNum type="arabicPeriod" startAt="3"/>
              <a:defRPr/>
            </a:pPr>
            <a:r>
              <a:rPr lang="en-US" sz="3000" dirty="0">
                <a:latin typeface="+mn-lt"/>
                <a:cs typeface="+mn-cs"/>
              </a:rPr>
              <a:t>Find </a:t>
            </a:r>
            <a:r>
              <a:rPr lang="en-US" sz="3200" dirty="0">
                <a:latin typeface="+mn-lt"/>
                <a:cs typeface="+mn-cs"/>
              </a:rPr>
              <a:t>the smallest value of </a:t>
            </a:r>
            <a:r>
              <a:rPr lang="en-US" sz="3200" dirty="0">
                <a:latin typeface="+mn-lt"/>
                <a:cs typeface="+mn-cs"/>
                <a:sym typeface="Symbol"/>
              </a:rPr>
              <a:t></a:t>
            </a:r>
            <a:r>
              <a:rPr lang="en-US" sz="3200" dirty="0">
                <a:latin typeface="+mn-lt"/>
                <a:cs typeface="+mn-cs"/>
              </a:rPr>
              <a:t> for which </a:t>
            </a:r>
          </a:p>
          <a:p>
            <a:pPr marL="971550" lvl="1" indent="-514350" fontAlgn="auto">
              <a:spcBef>
                <a:spcPts val="0"/>
              </a:spcBef>
              <a:spcAft>
                <a:spcPts val="0"/>
              </a:spcAft>
              <a:defRPr/>
            </a:pPr>
            <a:r>
              <a:rPr lang="en-US" sz="3200" dirty="0">
                <a:latin typeface="+mn-lt"/>
                <a:cs typeface="+mn-cs"/>
              </a:rPr>
              <a:t>	P(X </a:t>
            </a:r>
            <a:r>
              <a:rPr lang="en-US" sz="3200" dirty="0">
                <a:latin typeface="+mn-lt"/>
                <a:cs typeface="+mn-cs"/>
                <a:sym typeface="Symbol"/>
              </a:rPr>
              <a:t></a:t>
            </a:r>
            <a:r>
              <a:rPr lang="en-US" sz="3200" dirty="0">
                <a:latin typeface="+mn-lt"/>
                <a:cs typeface="+mn-cs"/>
              </a:rPr>
              <a:t> </a:t>
            </a:r>
            <a:r>
              <a:rPr lang="en-US" sz="3200" dirty="0">
                <a:latin typeface="+mn-lt"/>
                <a:cs typeface="+mn-cs"/>
                <a:sym typeface="Symbol"/>
              </a:rPr>
              <a:t></a:t>
            </a:r>
            <a:r>
              <a:rPr lang="en-US" sz="3200" dirty="0">
                <a:latin typeface="+mn-lt"/>
                <a:cs typeface="+mn-cs"/>
              </a:rPr>
              <a:t>) &gt; 1/2. </a:t>
            </a:r>
            <a:endParaRPr lang="en-US" sz="3000" b="1" dirty="0">
              <a:latin typeface="+mn-lt"/>
              <a:cs typeface="+mn-cs"/>
            </a:endParaRPr>
          </a:p>
          <a:p>
            <a:pPr fontAlgn="auto">
              <a:spcBef>
                <a:spcPts val="0"/>
              </a:spcBef>
              <a:spcAft>
                <a:spcPts val="0"/>
              </a:spcAft>
              <a:defRPr/>
            </a:pPr>
            <a:endParaRPr lang="en-US" sz="2800" b="1" dirty="0">
              <a:latin typeface="+mn-lt"/>
              <a:cs typeface="+mn-cs"/>
            </a:endParaRPr>
          </a:p>
        </p:txBody>
      </p:sp>
      <p:sp>
        <p:nvSpPr>
          <p:cNvPr id="151556"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51557"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9" name="Table 8"/>
          <p:cNvGraphicFramePr>
            <a:graphicFrameLocks noGrp="1"/>
          </p:cNvGraphicFramePr>
          <p:nvPr/>
        </p:nvGraphicFramePr>
        <p:xfrm>
          <a:off x="685800" y="1295400"/>
          <a:ext cx="8000997" cy="1828800"/>
        </p:xfrm>
        <a:graphic>
          <a:graphicData uri="http://schemas.openxmlformats.org/drawingml/2006/table">
            <a:tbl>
              <a:tblPr/>
              <a:tblGrid>
                <a:gridCol w="1943824"/>
                <a:gridCol w="601946"/>
                <a:gridCol w="509154"/>
                <a:gridCol w="602674"/>
                <a:gridCol w="561107"/>
                <a:gridCol w="581891"/>
                <a:gridCol w="581891"/>
                <a:gridCol w="789711"/>
                <a:gridCol w="1828799"/>
              </a:tblGrid>
              <a:tr h="342900">
                <a:tc>
                  <a:txBody>
                    <a:bodyPr/>
                    <a:lstStyle/>
                    <a:p>
                      <a:pPr marL="0" marR="0">
                        <a:spcBef>
                          <a:spcPts val="0"/>
                        </a:spcBef>
                        <a:spcAft>
                          <a:spcPts val="0"/>
                        </a:spcAft>
                      </a:pPr>
                      <a:r>
                        <a:rPr lang="en-US" sz="3000" b="0" dirty="0">
                          <a:latin typeface="Times New Roman"/>
                          <a:ea typeface="Times New Roman"/>
                        </a:rPr>
                        <a:t>Value of X, </a:t>
                      </a:r>
                      <a:r>
                        <a:rPr lang="en-US" sz="3000" b="0" i="1" dirty="0">
                          <a:latin typeface="Times New Roman"/>
                          <a:ea typeface="Times New Roman"/>
                        </a:rPr>
                        <a:t>x</a:t>
                      </a:r>
                      <a:r>
                        <a:rPr lang="en-US" sz="3000" b="0" i="1" baseline="-25000" dirty="0">
                          <a:latin typeface="Times New Roman"/>
                          <a:ea typeface="Times New Roman"/>
                        </a:rPr>
                        <a:t>i</a:t>
                      </a:r>
                      <a:endParaRPr lang="en-US" sz="3000" b="1" dirty="0">
                        <a:latin typeface="Times New Roman"/>
                        <a:ea typeface="Times New Roman"/>
                      </a:endParaRPr>
                    </a:p>
                  </a:txBody>
                  <a:tcPr marL="67699" marR="676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dirty="0">
                          <a:latin typeface="Times New Roman"/>
                          <a:ea typeface="Times New Roman"/>
                        </a:rPr>
                        <a:t>0</a:t>
                      </a:r>
                      <a:endParaRPr lang="en-US" sz="3000" b="1" dirty="0">
                        <a:latin typeface="Times New Roman"/>
                        <a:ea typeface="Times New Roman"/>
                      </a:endParaRPr>
                    </a:p>
                  </a:txBody>
                  <a:tcPr marL="67699" marR="676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dirty="0">
                          <a:latin typeface="Times New Roman"/>
                          <a:ea typeface="Times New Roman"/>
                        </a:rPr>
                        <a:t>1</a:t>
                      </a:r>
                      <a:endParaRPr lang="en-US" sz="3000" b="1" dirty="0">
                        <a:latin typeface="Times New Roman"/>
                        <a:ea typeface="Times New Roman"/>
                      </a:endParaRPr>
                    </a:p>
                  </a:txBody>
                  <a:tcPr marL="67699" marR="676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dirty="0">
                          <a:latin typeface="Times New Roman"/>
                          <a:ea typeface="Times New Roman"/>
                        </a:rPr>
                        <a:t>2</a:t>
                      </a:r>
                      <a:endParaRPr lang="en-US" sz="3000" b="1" dirty="0">
                        <a:latin typeface="Times New Roman"/>
                        <a:ea typeface="Times New Roman"/>
                      </a:endParaRPr>
                    </a:p>
                  </a:txBody>
                  <a:tcPr marL="67699" marR="676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dirty="0">
                          <a:latin typeface="Times New Roman"/>
                          <a:ea typeface="Times New Roman"/>
                        </a:rPr>
                        <a:t>3</a:t>
                      </a:r>
                      <a:endParaRPr lang="en-US" sz="3000" b="1" dirty="0">
                        <a:latin typeface="Times New Roman"/>
                        <a:ea typeface="Times New Roman"/>
                      </a:endParaRPr>
                    </a:p>
                  </a:txBody>
                  <a:tcPr marL="67699" marR="676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dirty="0">
                          <a:latin typeface="Times New Roman"/>
                          <a:ea typeface="Times New Roman"/>
                        </a:rPr>
                        <a:t>4</a:t>
                      </a:r>
                      <a:endParaRPr lang="en-US" sz="3000" b="1" dirty="0">
                        <a:latin typeface="Times New Roman"/>
                        <a:ea typeface="Times New Roman"/>
                      </a:endParaRPr>
                    </a:p>
                  </a:txBody>
                  <a:tcPr marL="67699" marR="676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dirty="0">
                          <a:latin typeface="Times New Roman"/>
                          <a:ea typeface="Times New Roman"/>
                        </a:rPr>
                        <a:t>5</a:t>
                      </a:r>
                      <a:endParaRPr lang="en-US" sz="3000" b="1" dirty="0">
                        <a:latin typeface="Times New Roman"/>
                        <a:ea typeface="Times New Roman"/>
                      </a:endParaRPr>
                    </a:p>
                  </a:txBody>
                  <a:tcPr marL="67699" marR="676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dirty="0">
                          <a:latin typeface="Times New Roman"/>
                          <a:ea typeface="Times New Roman"/>
                        </a:rPr>
                        <a:t>6</a:t>
                      </a:r>
                      <a:endParaRPr lang="en-US" sz="3000" b="1" dirty="0">
                        <a:latin typeface="Times New Roman"/>
                        <a:ea typeface="Times New Roman"/>
                      </a:endParaRPr>
                    </a:p>
                  </a:txBody>
                  <a:tcPr marL="67699" marR="676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dirty="0">
                          <a:latin typeface="Times New Roman"/>
                          <a:ea typeface="Times New Roman"/>
                        </a:rPr>
                        <a:t>7</a:t>
                      </a:r>
                      <a:endParaRPr lang="en-US" sz="3000" b="1" dirty="0">
                        <a:latin typeface="Times New Roman"/>
                        <a:ea typeface="Times New Roman"/>
                      </a:endParaRPr>
                    </a:p>
                  </a:txBody>
                  <a:tcPr marL="67699" marR="676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900">
                <a:tc>
                  <a:txBody>
                    <a:bodyPr/>
                    <a:lstStyle/>
                    <a:p>
                      <a:pPr marL="0" marR="0">
                        <a:spcBef>
                          <a:spcPts val="0"/>
                        </a:spcBef>
                        <a:spcAft>
                          <a:spcPts val="0"/>
                        </a:spcAft>
                      </a:pPr>
                      <a:r>
                        <a:rPr lang="en-US" sz="3000" b="0" dirty="0">
                          <a:latin typeface="Times New Roman"/>
                          <a:ea typeface="Times New Roman"/>
                        </a:rPr>
                        <a:t>Probability </a:t>
                      </a:r>
                      <a:r>
                        <a:rPr lang="en-US" sz="3000" b="0" dirty="0" smtClean="0">
                          <a:latin typeface="Times New Roman"/>
                          <a:ea typeface="Times New Roman"/>
                        </a:rPr>
                        <a:t>P(</a:t>
                      </a:r>
                      <a:r>
                        <a:rPr lang="en-US" sz="3000" b="0" i="1" dirty="0" smtClean="0">
                          <a:latin typeface="Times New Roman"/>
                          <a:ea typeface="Times New Roman"/>
                        </a:rPr>
                        <a:t>x</a:t>
                      </a:r>
                      <a:r>
                        <a:rPr lang="en-US" sz="3000" b="0" dirty="0">
                          <a:latin typeface="Times New Roman"/>
                          <a:ea typeface="Times New Roman"/>
                        </a:rPr>
                        <a:t>)</a:t>
                      </a:r>
                      <a:endParaRPr lang="en-US" sz="3000" b="1" dirty="0">
                        <a:latin typeface="Times New Roman"/>
                        <a:ea typeface="Times New Roman"/>
                      </a:endParaRPr>
                    </a:p>
                  </a:txBody>
                  <a:tcPr marL="67699" marR="676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i="0" dirty="0" smtClean="0">
                          <a:latin typeface="Times New Roman"/>
                          <a:ea typeface="Times New Roman"/>
                        </a:rPr>
                        <a:t>0</a:t>
                      </a:r>
                      <a:endParaRPr lang="en-US" sz="3000" b="1" i="0" dirty="0">
                        <a:latin typeface="Times New Roman"/>
                        <a:ea typeface="Times New Roman"/>
                      </a:endParaRPr>
                    </a:p>
                  </a:txBody>
                  <a:tcPr marL="67699" marR="676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i="1" dirty="0" smtClean="0">
                          <a:latin typeface="Times New Roman"/>
                          <a:ea typeface="Times New Roman"/>
                        </a:rPr>
                        <a:t>a</a:t>
                      </a:r>
                      <a:endParaRPr lang="en-US" sz="3000" b="1" i="1" dirty="0">
                        <a:latin typeface="Times New Roman"/>
                        <a:ea typeface="Times New Roman"/>
                      </a:endParaRPr>
                    </a:p>
                  </a:txBody>
                  <a:tcPr marL="67699" marR="676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i="1" dirty="0" smtClean="0">
                          <a:latin typeface="Times New Roman"/>
                          <a:ea typeface="Times New Roman"/>
                        </a:rPr>
                        <a:t>2a</a:t>
                      </a:r>
                      <a:endParaRPr lang="en-US" sz="3000" b="1" i="1" dirty="0">
                        <a:latin typeface="Times New Roman"/>
                        <a:ea typeface="Times New Roman"/>
                      </a:endParaRPr>
                    </a:p>
                  </a:txBody>
                  <a:tcPr marL="67699" marR="676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i="1" dirty="0" smtClean="0">
                          <a:latin typeface="Times New Roman"/>
                          <a:ea typeface="Times New Roman"/>
                        </a:rPr>
                        <a:t>2a</a:t>
                      </a:r>
                      <a:endParaRPr lang="en-US" sz="3000" b="1" i="1" dirty="0">
                        <a:latin typeface="Times New Roman"/>
                        <a:ea typeface="Times New Roman"/>
                      </a:endParaRPr>
                    </a:p>
                  </a:txBody>
                  <a:tcPr marL="67699" marR="676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i="1" dirty="0" smtClean="0">
                          <a:latin typeface="Times New Roman"/>
                          <a:ea typeface="Times New Roman"/>
                        </a:rPr>
                        <a:t>3a</a:t>
                      </a:r>
                      <a:endParaRPr lang="en-US" sz="3000" b="1" i="1" dirty="0">
                        <a:latin typeface="Times New Roman"/>
                        <a:ea typeface="Times New Roman"/>
                      </a:endParaRPr>
                    </a:p>
                  </a:txBody>
                  <a:tcPr marL="67699" marR="676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i="1" dirty="0" smtClean="0">
                          <a:latin typeface="Times New Roman"/>
                          <a:ea typeface="Times New Roman"/>
                        </a:rPr>
                        <a:t>a</a:t>
                      </a:r>
                      <a:r>
                        <a:rPr lang="en-US" sz="3000" b="0" i="1" baseline="30000" dirty="0" smtClean="0">
                          <a:latin typeface="Times New Roman"/>
                          <a:ea typeface="Times New Roman"/>
                        </a:rPr>
                        <a:t>2</a:t>
                      </a:r>
                      <a:endParaRPr lang="en-US" sz="3000" b="1" i="1" baseline="30000" dirty="0">
                        <a:latin typeface="Times New Roman"/>
                        <a:ea typeface="Times New Roman"/>
                      </a:endParaRPr>
                    </a:p>
                  </a:txBody>
                  <a:tcPr marL="67699" marR="676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i="1" dirty="0" smtClean="0">
                          <a:latin typeface="Times New Roman"/>
                          <a:ea typeface="Times New Roman"/>
                        </a:rPr>
                        <a:t>2a</a:t>
                      </a:r>
                      <a:r>
                        <a:rPr lang="en-US" sz="3000" b="0" i="1" baseline="30000" dirty="0" smtClean="0">
                          <a:latin typeface="Times New Roman"/>
                          <a:ea typeface="Times New Roman"/>
                        </a:rPr>
                        <a:t>2</a:t>
                      </a:r>
                      <a:endParaRPr lang="en-US" sz="3000" b="1" i="1" dirty="0">
                        <a:latin typeface="Times New Roman"/>
                        <a:ea typeface="Times New Roman"/>
                      </a:endParaRPr>
                    </a:p>
                  </a:txBody>
                  <a:tcPr marL="67699" marR="676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i="1" dirty="0" smtClean="0">
                          <a:latin typeface="Times New Roman"/>
                          <a:ea typeface="Times New Roman"/>
                        </a:rPr>
                        <a:t>7a</a:t>
                      </a:r>
                      <a:r>
                        <a:rPr lang="en-US" sz="3000" b="0" i="1" baseline="30000" dirty="0" smtClean="0">
                          <a:latin typeface="Times New Roman"/>
                          <a:ea typeface="Times New Roman"/>
                        </a:rPr>
                        <a:t>2</a:t>
                      </a:r>
                      <a:r>
                        <a:rPr lang="en-US" sz="3000" b="0" i="1" baseline="0" dirty="0" smtClean="0">
                          <a:latin typeface="Times New Roman"/>
                          <a:ea typeface="Times New Roman"/>
                        </a:rPr>
                        <a:t> +a</a:t>
                      </a:r>
                      <a:endParaRPr lang="en-US" sz="3000" b="1" i="1" baseline="30000" dirty="0">
                        <a:latin typeface="Times New Roman"/>
                        <a:ea typeface="Times New Roman"/>
                      </a:endParaRPr>
                    </a:p>
                  </a:txBody>
                  <a:tcPr marL="67699" marR="676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28676" name="Rectangle 4"/>
          <p:cNvSpPr>
            <a:spLocks noChangeArrowheads="1"/>
          </p:cNvSpPr>
          <p:nvPr/>
        </p:nvSpPr>
        <p:spPr bwMode="auto">
          <a:xfrm>
            <a:off x="152400" y="74613"/>
            <a:ext cx="8915400" cy="6678612"/>
          </a:xfrm>
          <a:prstGeom prst="rect">
            <a:avLst/>
          </a:prstGeom>
          <a:noFill/>
          <a:ln w="9525">
            <a:noFill/>
            <a:miter lim="800000"/>
            <a:headEnd/>
            <a:tailEnd/>
          </a:ln>
          <a:effectLst/>
        </p:spPr>
        <p:txBody>
          <a:bodyPr anchor="ctr">
            <a:spAutoFit/>
          </a:bodyPr>
          <a:lstStyle/>
          <a:p>
            <a:pPr marL="514350" indent="-514350" fontAlgn="auto">
              <a:spcBef>
                <a:spcPts val="0"/>
              </a:spcBef>
              <a:spcAft>
                <a:spcPts val="0"/>
              </a:spcAft>
              <a:buFontTx/>
              <a:buAutoNum type="arabicPeriod"/>
              <a:defRPr/>
            </a:pPr>
            <a:r>
              <a:rPr lang="en-US" sz="2800" dirty="0">
                <a:latin typeface="+mn-lt"/>
                <a:cs typeface="+mn-cs"/>
              </a:rPr>
              <a:t>Since</a:t>
            </a:r>
          </a:p>
          <a:p>
            <a:pPr marL="514350" indent="-514350" fontAlgn="auto">
              <a:spcBef>
                <a:spcPts val="0"/>
              </a:spcBef>
              <a:spcAft>
                <a:spcPts val="0"/>
              </a:spcAft>
              <a:defRPr/>
            </a:pPr>
            <a:r>
              <a:rPr lang="en-US" sz="2800" dirty="0">
                <a:latin typeface="+mn-lt"/>
                <a:cs typeface="+mn-cs"/>
              </a:rPr>
              <a:t> </a:t>
            </a:r>
            <a:endParaRPr lang="en-US" sz="2800" b="1" dirty="0">
              <a:latin typeface="+mn-lt"/>
              <a:cs typeface="+mn-cs"/>
            </a:endParaRPr>
          </a:p>
          <a:p>
            <a:pPr fontAlgn="auto">
              <a:spcBef>
                <a:spcPts val="0"/>
              </a:spcBef>
              <a:spcAft>
                <a:spcPts val="0"/>
              </a:spcAft>
              <a:defRPr/>
            </a:pPr>
            <a:r>
              <a:rPr lang="en-US" sz="2800" dirty="0">
                <a:latin typeface="+mn-lt"/>
                <a:cs typeface="+mn-cs"/>
              </a:rPr>
              <a:t>	10</a:t>
            </a:r>
            <a:r>
              <a:rPr lang="en-US" sz="2800" dirty="0">
                <a:latin typeface="Times New Roman"/>
                <a:ea typeface="Times New Roman"/>
                <a:cs typeface="+mn-cs"/>
              </a:rPr>
              <a:t> </a:t>
            </a:r>
            <a:r>
              <a:rPr lang="en-US" sz="2800" i="1" dirty="0">
                <a:latin typeface="Times New Roman"/>
                <a:ea typeface="Times New Roman"/>
                <a:cs typeface="+mn-cs"/>
              </a:rPr>
              <a:t>a</a:t>
            </a:r>
            <a:r>
              <a:rPr lang="en-US" sz="2800" baseline="30000" dirty="0">
                <a:latin typeface="Times New Roman"/>
                <a:ea typeface="Times New Roman"/>
                <a:cs typeface="+mn-cs"/>
              </a:rPr>
              <a:t>2</a:t>
            </a:r>
            <a:r>
              <a:rPr lang="en-US" sz="2800" b="1" baseline="30000" dirty="0">
                <a:latin typeface="Times New Roman"/>
                <a:ea typeface="Times New Roman"/>
                <a:cs typeface="+mn-cs"/>
              </a:rPr>
              <a:t> </a:t>
            </a:r>
            <a:r>
              <a:rPr lang="en-US" sz="2800" b="1" dirty="0">
                <a:latin typeface="Times New Roman"/>
                <a:ea typeface="Times New Roman"/>
                <a:cs typeface="+mn-cs"/>
              </a:rPr>
              <a:t> </a:t>
            </a:r>
            <a:r>
              <a:rPr lang="en-US" sz="2800" dirty="0">
                <a:latin typeface="Times New Roman"/>
                <a:ea typeface="Times New Roman"/>
                <a:cs typeface="+mn-cs"/>
              </a:rPr>
              <a:t>+ 9</a:t>
            </a:r>
            <a:r>
              <a:rPr lang="en-US" sz="2800" i="1" dirty="0">
                <a:latin typeface="Times New Roman"/>
                <a:ea typeface="Times New Roman"/>
                <a:cs typeface="+mn-cs"/>
              </a:rPr>
              <a:t>a</a:t>
            </a:r>
            <a:r>
              <a:rPr lang="en-US" sz="2800" dirty="0">
                <a:latin typeface="Times New Roman"/>
                <a:ea typeface="Times New Roman"/>
                <a:cs typeface="+mn-cs"/>
              </a:rPr>
              <a:t> = 1</a:t>
            </a:r>
            <a:endParaRPr lang="en-US" sz="2800" dirty="0">
              <a:latin typeface="+mn-lt"/>
              <a:cs typeface="+mn-cs"/>
            </a:endParaRPr>
          </a:p>
          <a:p>
            <a:pPr fontAlgn="auto">
              <a:spcBef>
                <a:spcPts val="0"/>
              </a:spcBef>
              <a:spcAft>
                <a:spcPts val="0"/>
              </a:spcAft>
              <a:defRPr/>
            </a:pPr>
            <a:r>
              <a:rPr lang="en-US" sz="2800" dirty="0">
                <a:latin typeface="+mn-lt"/>
                <a:cs typeface="+mn-cs"/>
              </a:rPr>
              <a:t>	 </a:t>
            </a:r>
            <a:r>
              <a:rPr lang="en-US" sz="3000" i="1" dirty="0">
                <a:latin typeface="+mn-lt"/>
                <a:cs typeface="+mn-cs"/>
              </a:rPr>
              <a:t>a</a:t>
            </a:r>
            <a:r>
              <a:rPr lang="en-US" sz="3000" dirty="0">
                <a:latin typeface="+mn-lt"/>
                <a:cs typeface="+mn-cs"/>
              </a:rPr>
              <a:t> = 1/10 or  </a:t>
            </a:r>
            <a:r>
              <a:rPr lang="en-US" sz="3000" dirty="0">
                <a:latin typeface="+mn-lt"/>
                <a:cs typeface="+mn-cs"/>
                <a:sym typeface="Symbol"/>
              </a:rPr>
              <a:t></a:t>
            </a:r>
            <a:r>
              <a:rPr lang="en-US" sz="3000" dirty="0">
                <a:latin typeface="+mn-lt"/>
                <a:cs typeface="+mn-cs"/>
              </a:rPr>
              <a:t>1. As </a:t>
            </a:r>
            <a:r>
              <a:rPr lang="en-US" sz="3000" i="1" dirty="0">
                <a:latin typeface="+mn-lt"/>
                <a:cs typeface="+mn-cs"/>
              </a:rPr>
              <a:t>a</a:t>
            </a:r>
            <a:r>
              <a:rPr lang="en-US" sz="3000" dirty="0">
                <a:latin typeface="+mn-lt"/>
                <a:cs typeface="+mn-cs"/>
              </a:rPr>
              <a:t>= </a:t>
            </a:r>
            <a:r>
              <a:rPr lang="en-US" sz="3000" dirty="0">
                <a:latin typeface="+mn-lt"/>
                <a:cs typeface="+mn-cs"/>
                <a:sym typeface="Symbol"/>
              </a:rPr>
              <a:t></a:t>
            </a:r>
            <a:r>
              <a:rPr lang="en-US" sz="3000" dirty="0">
                <a:latin typeface="+mn-lt"/>
                <a:cs typeface="+mn-cs"/>
              </a:rPr>
              <a:t>1 is meaningless, </a:t>
            </a:r>
            <a:r>
              <a:rPr lang="en-US" sz="3000" i="1" dirty="0">
                <a:latin typeface="+mn-lt"/>
                <a:cs typeface="+mn-cs"/>
              </a:rPr>
              <a:t>a</a:t>
            </a:r>
            <a:r>
              <a:rPr lang="en-US" sz="3000" dirty="0">
                <a:latin typeface="+mn-lt"/>
                <a:cs typeface="+mn-cs"/>
              </a:rPr>
              <a:t> = 1/10</a:t>
            </a:r>
            <a:endParaRPr lang="en-US" sz="2800" dirty="0">
              <a:latin typeface="+mn-lt"/>
              <a:cs typeface="+mn-cs"/>
            </a:endParaRPr>
          </a:p>
          <a:p>
            <a:pPr fontAlgn="auto">
              <a:spcBef>
                <a:spcPts val="0"/>
              </a:spcBef>
              <a:spcAft>
                <a:spcPts val="0"/>
              </a:spcAft>
              <a:defRPr/>
            </a:pPr>
            <a:r>
              <a:rPr lang="en-US" sz="2800" i="1" dirty="0">
                <a:latin typeface="+mn-lt"/>
                <a:cs typeface="+mn-cs"/>
              </a:rPr>
              <a:t>			 </a:t>
            </a:r>
            <a:endParaRPr lang="en-US" sz="2800" b="1" dirty="0">
              <a:latin typeface="+mn-lt"/>
              <a:cs typeface="+mn-cs"/>
            </a:endParaRPr>
          </a:p>
          <a:p>
            <a:pPr fontAlgn="auto">
              <a:spcBef>
                <a:spcPts val="0"/>
              </a:spcBef>
              <a:spcAft>
                <a:spcPts val="0"/>
              </a:spcAft>
              <a:defRPr/>
            </a:pPr>
            <a:r>
              <a:rPr lang="en-US" sz="2800" dirty="0">
                <a:latin typeface="+mn-lt"/>
                <a:cs typeface="+mn-cs"/>
              </a:rPr>
              <a:t>2.	</a:t>
            </a:r>
          </a:p>
          <a:p>
            <a:pPr fontAlgn="auto">
              <a:spcBef>
                <a:spcPts val="0"/>
              </a:spcBef>
              <a:spcAft>
                <a:spcPts val="0"/>
              </a:spcAft>
              <a:defRPr/>
            </a:pPr>
            <a:endParaRPr lang="en-US" sz="2800" dirty="0">
              <a:latin typeface="+mn-lt"/>
              <a:cs typeface="+mn-cs"/>
            </a:endParaRPr>
          </a:p>
          <a:p>
            <a:pPr fontAlgn="auto">
              <a:spcBef>
                <a:spcPts val="0"/>
              </a:spcBef>
              <a:spcAft>
                <a:spcPts val="0"/>
              </a:spcAft>
              <a:defRPr/>
            </a:pPr>
            <a:endParaRPr lang="en-US" sz="2800" dirty="0">
              <a:latin typeface="+mn-lt"/>
              <a:cs typeface="+mn-cs"/>
            </a:endParaRPr>
          </a:p>
          <a:p>
            <a:pPr fontAlgn="auto">
              <a:spcBef>
                <a:spcPts val="0"/>
              </a:spcBef>
              <a:spcAft>
                <a:spcPts val="0"/>
              </a:spcAft>
              <a:defRPr/>
            </a:pPr>
            <a:endParaRPr lang="en-US" sz="2800" dirty="0">
              <a:latin typeface="+mn-lt"/>
              <a:cs typeface="+mn-cs"/>
            </a:endParaRPr>
          </a:p>
          <a:p>
            <a:pPr fontAlgn="auto">
              <a:spcBef>
                <a:spcPts val="0"/>
              </a:spcBef>
              <a:spcAft>
                <a:spcPts val="0"/>
              </a:spcAft>
              <a:defRPr/>
            </a:pPr>
            <a:endParaRPr lang="en-US" sz="3000" dirty="0">
              <a:latin typeface="+mn-lt"/>
              <a:cs typeface="+mn-cs"/>
            </a:endParaRPr>
          </a:p>
          <a:p>
            <a:pPr marL="514350" indent="-514350" fontAlgn="auto">
              <a:spcBef>
                <a:spcPts val="0"/>
              </a:spcBef>
              <a:spcAft>
                <a:spcPts val="0"/>
              </a:spcAft>
              <a:buFontTx/>
              <a:buAutoNum type="arabicPeriod" startAt="3"/>
              <a:defRPr/>
            </a:pPr>
            <a:r>
              <a:rPr lang="en-US" sz="3000" dirty="0">
                <a:latin typeface="+mn-lt"/>
                <a:cs typeface="+mn-cs"/>
              </a:rPr>
              <a:t>P(X </a:t>
            </a:r>
            <a:r>
              <a:rPr lang="en-US" sz="3000" dirty="0">
                <a:latin typeface="+mn-lt"/>
                <a:cs typeface="+mn-cs"/>
                <a:sym typeface="Symbol"/>
              </a:rPr>
              <a:t></a:t>
            </a:r>
            <a:r>
              <a:rPr lang="en-US" sz="3000" dirty="0">
                <a:latin typeface="+mn-lt"/>
                <a:cs typeface="+mn-cs"/>
              </a:rPr>
              <a:t> 0) = 0; P(X </a:t>
            </a:r>
            <a:r>
              <a:rPr lang="en-US" sz="3000" dirty="0">
                <a:latin typeface="+mn-lt"/>
                <a:cs typeface="+mn-cs"/>
                <a:sym typeface="Symbol"/>
              </a:rPr>
              <a:t></a:t>
            </a:r>
            <a:r>
              <a:rPr lang="en-US" sz="3000" dirty="0">
                <a:latin typeface="+mn-lt"/>
                <a:cs typeface="+mn-cs"/>
              </a:rPr>
              <a:t> 1) = 0.1; P(X </a:t>
            </a:r>
            <a:r>
              <a:rPr lang="en-US" sz="3000" dirty="0">
                <a:latin typeface="+mn-lt"/>
                <a:cs typeface="+mn-cs"/>
                <a:sym typeface="Symbol"/>
              </a:rPr>
              <a:t></a:t>
            </a:r>
            <a:r>
              <a:rPr lang="en-US" sz="3000" dirty="0">
                <a:latin typeface="+mn-lt"/>
                <a:cs typeface="+mn-cs"/>
              </a:rPr>
              <a:t> 2) = 0.3; </a:t>
            </a:r>
          </a:p>
          <a:p>
            <a:pPr marL="514350" indent="-514350" fontAlgn="auto">
              <a:spcBef>
                <a:spcPts val="0"/>
              </a:spcBef>
              <a:spcAft>
                <a:spcPts val="0"/>
              </a:spcAft>
              <a:defRPr/>
            </a:pPr>
            <a:r>
              <a:rPr lang="en-US" sz="3000" dirty="0">
                <a:latin typeface="+mn-lt"/>
                <a:cs typeface="+mn-cs"/>
              </a:rPr>
              <a:t>	P(X </a:t>
            </a:r>
            <a:r>
              <a:rPr lang="en-US" sz="3000" dirty="0">
                <a:latin typeface="+mn-lt"/>
                <a:cs typeface="+mn-cs"/>
                <a:sym typeface="Symbol"/>
              </a:rPr>
              <a:t></a:t>
            </a:r>
            <a:r>
              <a:rPr lang="en-US" sz="3000" dirty="0">
                <a:latin typeface="+mn-lt"/>
                <a:cs typeface="+mn-cs"/>
              </a:rPr>
              <a:t> 3) = 0.5 and P(X </a:t>
            </a:r>
            <a:r>
              <a:rPr lang="en-US" sz="3000" dirty="0">
                <a:latin typeface="+mn-lt"/>
                <a:cs typeface="+mn-cs"/>
                <a:sym typeface="Symbol"/>
              </a:rPr>
              <a:t></a:t>
            </a:r>
            <a:r>
              <a:rPr lang="en-US" sz="3000" dirty="0">
                <a:latin typeface="+mn-lt"/>
                <a:cs typeface="+mn-cs"/>
              </a:rPr>
              <a:t> 4) = 0.8</a:t>
            </a:r>
          </a:p>
          <a:p>
            <a:pPr fontAlgn="auto">
              <a:spcBef>
                <a:spcPts val="0"/>
              </a:spcBef>
              <a:spcAft>
                <a:spcPts val="0"/>
              </a:spcAft>
              <a:defRPr/>
            </a:pPr>
            <a:endParaRPr lang="en-US" sz="2800" dirty="0">
              <a:latin typeface="+mn-lt"/>
              <a:cs typeface="+mn-cs"/>
            </a:endParaRPr>
          </a:p>
          <a:p>
            <a:pPr fontAlgn="auto">
              <a:spcBef>
                <a:spcPts val="0"/>
              </a:spcBef>
              <a:spcAft>
                <a:spcPts val="0"/>
              </a:spcAft>
              <a:defRPr/>
            </a:pPr>
            <a:r>
              <a:rPr lang="en-US" sz="2800" dirty="0">
                <a:latin typeface="+mn-lt"/>
                <a:cs typeface="+mn-cs"/>
                <a:sym typeface="Symbol"/>
              </a:rPr>
              <a:t>	 </a:t>
            </a:r>
            <a:r>
              <a:rPr lang="en-US" sz="3000" dirty="0">
                <a:latin typeface="+mn-lt"/>
                <a:cs typeface="+mn-cs"/>
                <a:sym typeface="Symbol"/>
              </a:rPr>
              <a:t></a:t>
            </a:r>
            <a:r>
              <a:rPr lang="en-US" sz="3000" dirty="0">
                <a:latin typeface="+mn-lt"/>
                <a:cs typeface="+mn-cs"/>
              </a:rPr>
              <a:t> = 4  for which P(X </a:t>
            </a:r>
            <a:r>
              <a:rPr lang="en-US" sz="3000" dirty="0">
                <a:latin typeface="+mn-lt"/>
                <a:cs typeface="+mn-cs"/>
                <a:sym typeface="Symbol"/>
              </a:rPr>
              <a:t></a:t>
            </a:r>
            <a:r>
              <a:rPr lang="en-US" sz="3000" dirty="0">
                <a:latin typeface="+mn-lt"/>
                <a:cs typeface="+mn-cs"/>
              </a:rPr>
              <a:t> </a:t>
            </a:r>
            <a:r>
              <a:rPr lang="en-US" sz="3000" dirty="0">
                <a:latin typeface="+mn-lt"/>
                <a:cs typeface="+mn-cs"/>
                <a:sym typeface="Symbol"/>
              </a:rPr>
              <a:t></a:t>
            </a:r>
            <a:r>
              <a:rPr lang="en-US" sz="3000" dirty="0">
                <a:latin typeface="+mn-lt"/>
                <a:cs typeface="+mn-cs"/>
              </a:rPr>
              <a:t>) &gt; 1/2 .</a:t>
            </a:r>
          </a:p>
          <a:p>
            <a:pPr fontAlgn="auto">
              <a:spcBef>
                <a:spcPts val="0"/>
              </a:spcBef>
              <a:spcAft>
                <a:spcPts val="0"/>
              </a:spcAft>
              <a:defRPr/>
            </a:pPr>
            <a:endParaRPr lang="en-US" sz="2800" dirty="0">
              <a:latin typeface="+mn-lt"/>
              <a:cs typeface="+mn-cs"/>
            </a:endParaRPr>
          </a:p>
        </p:txBody>
      </p:sp>
      <p:graphicFrame>
        <p:nvGraphicFramePr>
          <p:cNvPr id="14338" name="Object 2"/>
          <p:cNvGraphicFramePr>
            <a:graphicFrameLocks noChangeAspect="1"/>
          </p:cNvGraphicFramePr>
          <p:nvPr/>
        </p:nvGraphicFramePr>
        <p:xfrm>
          <a:off x="1828800" y="76200"/>
          <a:ext cx="1495425" cy="889000"/>
        </p:xfrm>
        <a:graphic>
          <a:graphicData uri="http://schemas.openxmlformats.org/presentationml/2006/ole">
            <p:oleObj spid="_x0000_s14338" name="Equation" r:id="rId3" imgW="736560" imgH="431640" progId="Equation.3">
              <p:embed/>
            </p:oleObj>
          </a:graphicData>
        </a:graphic>
      </p:graphicFrame>
      <p:sp>
        <p:nvSpPr>
          <p:cNvPr id="14343"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4344"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14339" name="Object 4"/>
          <p:cNvGraphicFramePr>
            <a:graphicFrameLocks noChangeAspect="1"/>
          </p:cNvGraphicFramePr>
          <p:nvPr/>
        </p:nvGraphicFramePr>
        <p:xfrm>
          <a:off x="838200" y="2438400"/>
          <a:ext cx="6648450" cy="838200"/>
        </p:xfrm>
        <a:graphic>
          <a:graphicData uri="http://schemas.openxmlformats.org/presentationml/2006/ole">
            <p:oleObj spid="_x0000_s14339" name="Equation" r:id="rId4" imgW="3327400" imgH="419100" progId="Equation.3">
              <p:embed/>
            </p:oleObj>
          </a:graphicData>
        </a:graphic>
      </p:graphicFrame>
      <p:sp>
        <p:nvSpPr>
          <p:cNvPr id="14345"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14340" name="Object 6"/>
          <p:cNvGraphicFramePr>
            <a:graphicFrameLocks noChangeAspect="1"/>
          </p:cNvGraphicFramePr>
          <p:nvPr/>
        </p:nvGraphicFramePr>
        <p:xfrm>
          <a:off x="3657600" y="3200400"/>
          <a:ext cx="5349875" cy="857250"/>
        </p:xfrm>
        <a:graphic>
          <a:graphicData uri="http://schemas.openxmlformats.org/presentationml/2006/ole">
            <p:oleObj spid="_x0000_s14340" name="Equation" r:id="rId5" imgW="2616120" imgH="419040" progId="Equation.3">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itle 1"/>
          <p:cNvSpPr>
            <a:spLocks noGrp="1"/>
          </p:cNvSpPr>
          <p:nvPr>
            <p:ph type="title"/>
          </p:nvPr>
        </p:nvSpPr>
        <p:spPr/>
        <p:txBody>
          <a:bodyPr/>
          <a:lstStyle/>
          <a:p>
            <a:r>
              <a:rPr lang="en-US" smtClean="0">
                <a:solidFill>
                  <a:srgbClr val="0070C0"/>
                </a:solidFill>
              </a:rPr>
              <a:t>Continuous Random Variable</a:t>
            </a:r>
          </a:p>
        </p:txBody>
      </p:sp>
      <p:sp>
        <p:nvSpPr>
          <p:cNvPr id="152579" name="Content Placeholder 2"/>
          <p:cNvSpPr>
            <a:spLocks noGrp="1"/>
          </p:cNvSpPr>
          <p:nvPr>
            <p:ph idx="1"/>
          </p:nvPr>
        </p:nvSpPr>
        <p:spPr/>
        <p:txBody>
          <a:bodyPr/>
          <a:lstStyle/>
          <a:p>
            <a:pPr algn="just" eaLnBrk="1" hangingPunct="1">
              <a:buFont typeface="Arial" pitchFamily="34" charset="0"/>
              <a:buNone/>
            </a:pPr>
            <a:r>
              <a:rPr lang="en-US" smtClean="0"/>
              <a:t>	If a random variable takes on all values within a certain interval, then the random variable is called Continuous random variable.</a:t>
            </a:r>
            <a:endParaRPr lang="en-US" b="1" smtClean="0"/>
          </a:p>
          <a:p>
            <a:pPr algn="just" eaLnBrk="1" hangingPunct="1">
              <a:buFont typeface="Arial" pitchFamily="34" charset="0"/>
              <a:buNone/>
            </a:pPr>
            <a:r>
              <a:rPr lang="en-US" smtClean="0"/>
              <a:t>		E.g., The height, age and weight of individuals, the amount of rainfall on a rainy day.</a:t>
            </a:r>
            <a:endParaRPr lang="en-US" b="1" smtClean="0"/>
          </a:p>
          <a:p>
            <a:endParaRPr 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1"/>
          <p:cNvSpPr>
            <a:spLocks noGrp="1"/>
          </p:cNvSpPr>
          <p:nvPr>
            <p:ph type="title"/>
          </p:nvPr>
        </p:nvSpPr>
        <p:spPr/>
        <p:txBody>
          <a:bodyPr/>
          <a:lstStyle/>
          <a:p>
            <a:r>
              <a:rPr lang="en-US" smtClean="0">
                <a:solidFill>
                  <a:srgbClr val="0070C0"/>
                </a:solidFill>
              </a:rPr>
              <a:t>Probability Density Function</a:t>
            </a:r>
          </a:p>
        </p:txBody>
      </p:sp>
      <p:sp>
        <p:nvSpPr>
          <p:cNvPr id="3" name="Content Placeholder 2"/>
          <p:cNvSpPr>
            <a:spLocks noGrp="1"/>
          </p:cNvSpPr>
          <p:nvPr>
            <p:ph idx="1"/>
          </p:nvPr>
        </p:nvSpPr>
        <p:spPr/>
        <p:txBody>
          <a:bodyPr/>
          <a:lstStyle/>
          <a:p>
            <a:pPr algn="just" fontAlgn="auto">
              <a:spcBef>
                <a:spcPts val="0"/>
              </a:spcBef>
              <a:spcAft>
                <a:spcPts val="0"/>
              </a:spcAft>
              <a:buFont typeface="Arial" charset="0"/>
              <a:buNone/>
              <a:defRPr/>
            </a:pPr>
            <a:r>
              <a:rPr lang="en-US" sz="3000" dirty="0" smtClean="0"/>
              <a:t>	If X is a continuous random variable then </a:t>
            </a:r>
            <a:r>
              <a:rPr lang="en-US" sz="3000" i="1" dirty="0" smtClean="0"/>
              <a:t>f</a:t>
            </a:r>
            <a:r>
              <a:rPr lang="en-US" sz="3000" dirty="0" smtClean="0"/>
              <a:t>(</a:t>
            </a:r>
            <a:r>
              <a:rPr lang="en-US" sz="3000" i="1" dirty="0" smtClean="0"/>
              <a:t>x</a:t>
            </a:r>
            <a:r>
              <a:rPr lang="en-US" sz="3000" dirty="0" smtClean="0"/>
              <a:t>) is called the probability density function of X provided </a:t>
            </a:r>
            <a:r>
              <a:rPr lang="en-US" sz="3000" i="1" dirty="0" smtClean="0"/>
              <a:t>f</a:t>
            </a:r>
            <a:r>
              <a:rPr lang="en-US" sz="3000" dirty="0" smtClean="0"/>
              <a:t>(</a:t>
            </a:r>
            <a:r>
              <a:rPr lang="en-US" sz="3000" i="1" dirty="0" smtClean="0"/>
              <a:t>x</a:t>
            </a:r>
            <a:r>
              <a:rPr lang="en-US" sz="3000" dirty="0" smtClean="0"/>
              <a:t>) satisfies the following conditions;</a:t>
            </a:r>
          </a:p>
          <a:p>
            <a:pPr fontAlgn="auto">
              <a:spcBef>
                <a:spcPts val="0"/>
              </a:spcBef>
              <a:spcAft>
                <a:spcPts val="0"/>
              </a:spcAft>
              <a:buFont typeface="Arial" charset="0"/>
              <a:buNone/>
              <a:defRPr/>
            </a:pPr>
            <a:endParaRPr lang="en-US" sz="3000" b="1" dirty="0" smtClean="0"/>
          </a:p>
          <a:p>
            <a:pPr marL="1027113" lvl="2" indent="-1027113" fontAlgn="auto">
              <a:spcBef>
                <a:spcPts val="0"/>
              </a:spcBef>
              <a:spcAft>
                <a:spcPts val="0"/>
              </a:spcAft>
              <a:buFontTx/>
              <a:buAutoNum type="arabicPeriod"/>
              <a:defRPr/>
            </a:pPr>
            <a:r>
              <a:rPr lang="en-US" sz="3000" i="1" dirty="0" smtClean="0"/>
              <a:t>f</a:t>
            </a:r>
            <a:r>
              <a:rPr lang="en-US" sz="3000" dirty="0" smtClean="0"/>
              <a:t>(</a:t>
            </a:r>
            <a:r>
              <a:rPr lang="en-US" sz="3000" i="1" dirty="0" smtClean="0"/>
              <a:t>x</a:t>
            </a:r>
            <a:r>
              <a:rPr lang="en-US" sz="3000" dirty="0" smtClean="0"/>
              <a:t>) </a:t>
            </a:r>
            <a:r>
              <a:rPr lang="en-US" sz="3000" dirty="0" smtClean="0">
                <a:sym typeface="Symbol"/>
              </a:rPr>
              <a:t></a:t>
            </a:r>
            <a:r>
              <a:rPr lang="en-US" sz="3000" dirty="0" smtClean="0"/>
              <a:t> 0, </a:t>
            </a:r>
            <a:r>
              <a:rPr lang="en-US" sz="3000" dirty="0" smtClean="0">
                <a:sym typeface="Symbol"/>
              </a:rPr>
              <a:t></a:t>
            </a:r>
            <a:r>
              <a:rPr lang="en-US" sz="3000" i="1" dirty="0" smtClean="0"/>
              <a:t>x</a:t>
            </a:r>
          </a:p>
          <a:p>
            <a:pPr marL="1027113" lvl="2" indent="-1027113" fontAlgn="auto">
              <a:spcBef>
                <a:spcPts val="0"/>
              </a:spcBef>
              <a:spcAft>
                <a:spcPts val="0"/>
              </a:spcAft>
              <a:buFontTx/>
              <a:buAutoNum type="arabicPeriod"/>
              <a:defRPr/>
            </a:pPr>
            <a:endParaRPr lang="en-US" sz="3000" i="1" dirty="0" smtClean="0"/>
          </a:p>
          <a:p>
            <a:pPr marL="514350" indent="-514350" fontAlgn="auto">
              <a:spcBef>
                <a:spcPts val="0"/>
              </a:spcBef>
              <a:spcAft>
                <a:spcPts val="0"/>
              </a:spcAft>
              <a:buFont typeface="Arial" charset="0"/>
              <a:buNone/>
              <a:defRPr/>
            </a:pPr>
            <a:r>
              <a:rPr lang="en-US" sz="3000" dirty="0" smtClean="0"/>
              <a:t>2.	</a:t>
            </a:r>
          </a:p>
          <a:p>
            <a:pPr marL="514350" indent="-514350" fontAlgn="auto">
              <a:spcBef>
                <a:spcPts val="0"/>
              </a:spcBef>
              <a:spcAft>
                <a:spcPts val="0"/>
              </a:spcAft>
              <a:buFont typeface="Arial" charset="0"/>
              <a:buChar char="•"/>
              <a:defRPr/>
            </a:pPr>
            <a:endParaRPr lang="en-US" sz="3000" dirty="0" smtClean="0"/>
          </a:p>
          <a:p>
            <a:pPr>
              <a:buFont typeface="Arial" charset="0"/>
              <a:buChar char="•"/>
              <a:defRPr/>
            </a:pPr>
            <a:endParaRPr lang="en-US" dirty="0"/>
          </a:p>
        </p:txBody>
      </p:sp>
      <p:graphicFrame>
        <p:nvGraphicFramePr>
          <p:cNvPr id="15362" name="Object 3"/>
          <p:cNvGraphicFramePr>
            <a:graphicFrameLocks noChangeAspect="1"/>
          </p:cNvGraphicFramePr>
          <p:nvPr/>
        </p:nvGraphicFramePr>
        <p:xfrm>
          <a:off x="1398588" y="4246563"/>
          <a:ext cx="1627187" cy="1031875"/>
        </p:xfrm>
        <a:graphic>
          <a:graphicData uri="http://schemas.openxmlformats.org/presentationml/2006/ole">
            <p:oleObj spid="_x0000_s15362" name="Equation" r:id="rId3" imgW="749160" imgH="469800" progId="Equation.3">
              <p:embed/>
            </p:oleObj>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p:txBody>
          <a:bodyPr/>
          <a:lstStyle/>
          <a:p>
            <a:r>
              <a:rPr lang="en-US" smtClean="0">
                <a:solidFill>
                  <a:srgbClr val="0070C0"/>
                </a:solidFill>
              </a:rPr>
              <a:t>Cumulative Probability Distribution of Continuous Random Variable X</a:t>
            </a:r>
          </a:p>
        </p:txBody>
      </p:sp>
      <p:sp>
        <p:nvSpPr>
          <p:cNvPr id="16388" name="Content Placeholder 2"/>
          <p:cNvSpPr>
            <a:spLocks noGrp="1"/>
          </p:cNvSpPr>
          <p:nvPr>
            <p:ph idx="1"/>
          </p:nvPr>
        </p:nvSpPr>
        <p:spPr>
          <a:xfrm>
            <a:off x="457200" y="1798638"/>
            <a:ext cx="8229600" cy="4525962"/>
          </a:xfrm>
        </p:spPr>
        <p:txBody>
          <a:bodyPr/>
          <a:lstStyle/>
          <a:p>
            <a:pPr algn="just">
              <a:buFont typeface="Arial" pitchFamily="34" charset="0"/>
              <a:buNone/>
            </a:pPr>
            <a:r>
              <a:rPr lang="en-US" sz="3000" smtClean="0"/>
              <a:t>	The </a:t>
            </a:r>
            <a:r>
              <a:rPr lang="en-US" sz="3000" b="1" smtClean="0"/>
              <a:t>cumulative distribution function </a:t>
            </a:r>
            <a:r>
              <a:rPr lang="en-US" sz="3000" smtClean="0"/>
              <a:t>F(x)</a:t>
            </a:r>
            <a:r>
              <a:rPr lang="en-US" sz="3000" b="1" smtClean="0"/>
              <a:t> </a:t>
            </a:r>
            <a:r>
              <a:rPr lang="en-US" sz="3000" smtClean="0"/>
              <a:t>of a continuous random variable</a:t>
            </a:r>
            <a:r>
              <a:rPr lang="en-US" sz="3000" b="1" smtClean="0"/>
              <a:t> </a:t>
            </a:r>
            <a:r>
              <a:rPr lang="en-US" sz="3000" smtClean="0"/>
              <a:t>X with density function f(x) is</a:t>
            </a:r>
          </a:p>
        </p:txBody>
      </p:sp>
      <p:graphicFrame>
        <p:nvGraphicFramePr>
          <p:cNvPr id="16386" name="Object 3"/>
          <p:cNvGraphicFramePr>
            <a:graphicFrameLocks noChangeAspect="1"/>
          </p:cNvGraphicFramePr>
          <p:nvPr/>
        </p:nvGraphicFramePr>
        <p:xfrm>
          <a:off x="992188" y="3484563"/>
          <a:ext cx="6780212" cy="1239837"/>
        </p:xfrm>
        <a:graphic>
          <a:graphicData uri="http://schemas.openxmlformats.org/presentationml/2006/ole">
            <p:oleObj spid="_x0000_s16386" name="Equation" r:id="rId3" imgW="2565360" imgH="469800" progId="Equation.3">
              <p:embed/>
            </p:oleObj>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7414" name="Rectangle 4"/>
          <p:cNvSpPr>
            <a:spLocks noChangeArrowheads="1"/>
          </p:cNvSpPr>
          <p:nvPr/>
        </p:nvSpPr>
        <p:spPr bwMode="auto">
          <a:xfrm>
            <a:off x="152400" y="149225"/>
            <a:ext cx="8915400" cy="6556375"/>
          </a:xfrm>
          <a:prstGeom prst="rect">
            <a:avLst/>
          </a:prstGeom>
          <a:noFill/>
          <a:ln w="9525">
            <a:noFill/>
            <a:miter lim="800000"/>
            <a:headEnd/>
            <a:tailEnd/>
          </a:ln>
        </p:spPr>
        <p:txBody>
          <a:bodyPr anchor="ctr">
            <a:spAutoFit/>
          </a:bodyPr>
          <a:lstStyle/>
          <a:p>
            <a:r>
              <a:rPr lang="en-US" sz="2800" b="1">
                <a:latin typeface="Calibri" pitchFamily="34" charset="0"/>
              </a:rPr>
              <a:t>Results:</a:t>
            </a:r>
            <a:r>
              <a:rPr lang="en-US" sz="2800">
                <a:latin typeface="Calibri" pitchFamily="34" charset="0"/>
              </a:rPr>
              <a:t> </a:t>
            </a:r>
          </a:p>
          <a:p>
            <a:r>
              <a:rPr lang="en-US" sz="2800">
                <a:latin typeface="Calibri" pitchFamily="34" charset="0"/>
              </a:rPr>
              <a:t>a)1.  </a:t>
            </a:r>
            <a:endParaRPr lang="en-US" sz="2800" b="1">
              <a:latin typeface="Calibri" pitchFamily="34" charset="0"/>
            </a:endParaRPr>
          </a:p>
          <a:p>
            <a:r>
              <a:rPr lang="en-US" sz="2800">
                <a:latin typeface="Calibri" pitchFamily="34" charset="0"/>
              </a:rPr>
              <a:t>	</a:t>
            </a:r>
          </a:p>
          <a:p>
            <a:r>
              <a:rPr lang="en-US" sz="2800">
                <a:latin typeface="Calibri" pitchFamily="34" charset="0"/>
              </a:rPr>
              <a:t>    2. When X is continuous r.v.</a:t>
            </a:r>
          </a:p>
          <a:p>
            <a:r>
              <a:rPr lang="en-US" sz="2800">
                <a:latin typeface="Calibri" pitchFamily="34" charset="0"/>
              </a:rPr>
              <a:t> </a:t>
            </a:r>
            <a:endParaRPr lang="en-US" sz="2800" b="1">
              <a:latin typeface="Calibri" pitchFamily="34" charset="0"/>
            </a:endParaRPr>
          </a:p>
          <a:p>
            <a:pPr>
              <a:buFont typeface="Symbol" pitchFamily="18" charset="2"/>
              <a:buChar char="\"/>
            </a:pPr>
            <a:r>
              <a:rPr lang="en-US" sz="2800">
                <a:latin typeface="Calibri" pitchFamily="34" charset="0"/>
              </a:rPr>
              <a:t>    P(</a:t>
            </a:r>
            <a:r>
              <a:rPr lang="en-US" sz="2800" i="1">
                <a:latin typeface="Calibri" pitchFamily="34" charset="0"/>
              </a:rPr>
              <a:t>a</a:t>
            </a:r>
            <a:r>
              <a:rPr lang="en-US" sz="2800">
                <a:latin typeface="Calibri" pitchFamily="34" charset="0"/>
              </a:rPr>
              <a:t> &lt; X  </a:t>
            </a:r>
            <a:r>
              <a:rPr lang="en-US" sz="2800">
                <a:latin typeface="Calibri" pitchFamily="34" charset="0"/>
                <a:sym typeface="Symbol" pitchFamily="18" charset="2"/>
              </a:rPr>
              <a:t></a:t>
            </a:r>
            <a:r>
              <a:rPr lang="en-US" sz="2800">
                <a:latin typeface="Calibri" pitchFamily="34" charset="0"/>
              </a:rPr>
              <a:t> </a:t>
            </a:r>
            <a:r>
              <a:rPr lang="en-US" sz="2800" i="1">
                <a:latin typeface="Calibri" pitchFamily="34" charset="0"/>
              </a:rPr>
              <a:t>b</a:t>
            </a:r>
            <a:r>
              <a:rPr lang="en-US" sz="2800">
                <a:latin typeface="Calibri" pitchFamily="34" charset="0"/>
              </a:rPr>
              <a:t>) = P(</a:t>
            </a:r>
            <a:r>
              <a:rPr lang="en-US" sz="2800" i="1">
                <a:latin typeface="Calibri" pitchFamily="34" charset="0"/>
              </a:rPr>
              <a:t>a</a:t>
            </a:r>
            <a:r>
              <a:rPr lang="en-US" sz="2800">
                <a:latin typeface="Calibri" pitchFamily="34" charset="0"/>
              </a:rPr>
              <a:t> </a:t>
            </a:r>
            <a:r>
              <a:rPr lang="en-US" sz="2800">
                <a:latin typeface="Calibri" pitchFamily="34" charset="0"/>
                <a:sym typeface="Symbol" pitchFamily="18" charset="2"/>
              </a:rPr>
              <a:t></a:t>
            </a:r>
            <a:r>
              <a:rPr lang="en-US" sz="2800">
                <a:latin typeface="Calibri" pitchFamily="34" charset="0"/>
              </a:rPr>
              <a:t> X  </a:t>
            </a:r>
            <a:r>
              <a:rPr lang="en-US" sz="2800">
                <a:latin typeface="Calibri" pitchFamily="34" charset="0"/>
                <a:sym typeface="Symbol" pitchFamily="18" charset="2"/>
              </a:rPr>
              <a:t></a:t>
            </a:r>
            <a:r>
              <a:rPr lang="en-US" sz="2800">
                <a:latin typeface="Calibri" pitchFamily="34" charset="0"/>
              </a:rPr>
              <a:t> </a:t>
            </a:r>
            <a:r>
              <a:rPr lang="en-US" sz="2800" i="1">
                <a:latin typeface="Calibri" pitchFamily="34" charset="0"/>
              </a:rPr>
              <a:t>b</a:t>
            </a:r>
            <a:r>
              <a:rPr lang="en-US" sz="2800">
                <a:latin typeface="Calibri" pitchFamily="34" charset="0"/>
              </a:rPr>
              <a:t>) = P(</a:t>
            </a:r>
            <a:r>
              <a:rPr lang="en-US" sz="2800" i="1">
                <a:latin typeface="Calibri" pitchFamily="34" charset="0"/>
              </a:rPr>
              <a:t>a</a:t>
            </a:r>
            <a:r>
              <a:rPr lang="en-US" sz="2800">
                <a:latin typeface="Calibri" pitchFamily="34" charset="0"/>
              </a:rPr>
              <a:t> &lt; X  &lt; </a:t>
            </a:r>
            <a:r>
              <a:rPr lang="en-US" sz="2800" i="1">
                <a:latin typeface="Calibri" pitchFamily="34" charset="0"/>
              </a:rPr>
              <a:t>b</a:t>
            </a:r>
            <a:r>
              <a:rPr lang="en-US" sz="2800">
                <a:latin typeface="Calibri" pitchFamily="34" charset="0"/>
              </a:rPr>
              <a:t>) = P(</a:t>
            </a:r>
            <a:r>
              <a:rPr lang="en-US" sz="2800" i="1">
                <a:latin typeface="Calibri" pitchFamily="34" charset="0"/>
              </a:rPr>
              <a:t>a</a:t>
            </a:r>
            <a:r>
              <a:rPr lang="en-US" sz="2800">
                <a:latin typeface="Calibri" pitchFamily="34" charset="0"/>
              </a:rPr>
              <a:t> </a:t>
            </a:r>
            <a:r>
              <a:rPr lang="en-US" sz="2800">
                <a:latin typeface="Calibri" pitchFamily="34" charset="0"/>
                <a:sym typeface="Symbol" pitchFamily="18" charset="2"/>
              </a:rPr>
              <a:t></a:t>
            </a:r>
            <a:r>
              <a:rPr lang="en-US" sz="2800">
                <a:latin typeface="Calibri" pitchFamily="34" charset="0"/>
              </a:rPr>
              <a:t> X  &lt; </a:t>
            </a:r>
            <a:r>
              <a:rPr lang="en-US" sz="2800" i="1">
                <a:latin typeface="Calibri" pitchFamily="34" charset="0"/>
              </a:rPr>
              <a:t>b</a:t>
            </a:r>
            <a:r>
              <a:rPr lang="en-US" sz="2800">
                <a:latin typeface="Calibri" pitchFamily="34" charset="0"/>
              </a:rPr>
              <a:t>).</a:t>
            </a:r>
            <a:endParaRPr lang="en-US" sz="2800" b="1">
              <a:latin typeface="Calibri" pitchFamily="34" charset="0"/>
            </a:endParaRPr>
          </a:p>
          <a:p>
            <a:pPr algn="just"/>
            <a:r>
              <a:rPr lang="en-US" sz="2800">
                <a:latin typeface="Calibri" pitchFamily="34" charset="0"/>
              </a:rPr>
              <a:t> b)If F(</a:t>
            </a:r>
            <a:r>
              <a:rPr lang="en-US" sz="2800" i="1">
                <a:latin typeface="Calibri" pitchFamily="34" charset="0"/>
              </a:rPr>
              <a:t>x</a:t>
            </a:r>
            <a:r>
              <a:rPr lang="en-US" sz="2800">
                <a:latin typeface="Calibri" pitchFamily="34" charset="0"/>
              </a:rPr>
              <a:t>) is the distribution function of one dimensional random variables, then</a:t>
            </a:r>
            <a:endParaRPr lang="en-US" sz="2800" b="1">
              <a:latin typeface="Calibri" pitchFamily="34" charset="0"/>
            </a:endParaRPr>
          </a:p>
          <a:p>
            <a:r>
              <a:rPr lang="en-US" sz="2800">
                <a:latin typeface="Calibri" pitchFamily="34" charset="0"/>
              </a:rPr>
              <a:t>	1.	0 </a:t>
            </a:r>
            <a:r>
              <a:rPr lang="en-US" sz="2800">
                <a:latin typeface="Calibri" pitchFamily="34" charset="0"/>
                <a:sym typeface="Symbol" pitchFamily="18" charset="2"/>
              </a:rPr>
              <a:t></a:t>
            </a:r>
            <a:r>
              <a:rPr lang="en-US" sz="2800">
                <a:latin typeface="Calibri" pitchFamily="34" charset="0"/>
              </a:rPr>
              <a:t> F(</a:t>
            </a:r>
            <a:r>
              <a:rPr lang="en-US" sz="2800" i="1">
                <a:latin typeface="Calibri" pitchFamily="34" charset="0"/>
              </a:rPr>
              <a:t>x</a:t>
            </a:r>
            <a:r>
              <a:rPr lang="en-US" sz="2800">
                <a:latin typeface="Calibri" pitchFamily="34" charset="0"/>
              </a:rPr>
              <a:t>) </a:t>
            </a:r>
            <a:r>
              <a:rPr lang="en-US" sz="2800">
                <a:latin typeface="Calibri" pitchFamily="34" charset="0"/>
                <a:sym typeface="Symbol" pitchFamily="18" charset="2"/>
              </a:rPr>
              <a:t></a:t>
            </a:r>
            <a:r>
              <a:rPr lang="en-US" sz="2800">
                <a:latin typeface="Calibri" pitchFamily="34" charset="0"/>
              </a:rPr>
              <a:t> 1</a:t>
            </a:r>
            <a:endParaRPr lang="en-US" sz="2800" b="1">
              <a:latin typeface="Calibri" pitchFamily="34" charset="0"/>
            </a:endParaRPr>
          </a:p>
          <a:p>
            <a:r>
              <a:rPr lang="en-US" sz="2800">
                <a:latin typeface="Calibri" pitchFamily="34" charset="0"/>
              </a:rPr>
              <a:t>	2.	If </a:t>
            </a:r>
            <a:r>
              <a:rPr lang="en-US" sz="2800" i="1">
                <a:latin typeface="Calibri" pitchFamily="34" charset="0"/>
              </a:rPr>
              <a:t>x</a:t>
            </a:r>
            <a:r>
              <a:rPr lang="en-US" sz="2800">
                <a:latin typeface="Calibri" pitchFamily="34" charset="0"/>
              </a:rPr>
              <a:t> &lt; </a:t>
            </a:r>
            <a:r>
              <a:rPr lang="en-US" sz="2800" i="1">
                <a:latin typeface="Calibri" pitchFamily="34" charset="0"/>
              </a:rPr>
              <a:t>y</a:t>
            </a:r>
            <a:r>
              <a:rPr lang="en-US" sz="2800">
                <a:latin typeface="Calibri" pitchFamily="34" charset="0"/>
              </a:rPr>
              <a:t>, then F(</a:t>
            </a:r>
            <a:r>
              <a:rPr lang="en-US" sz="2800" i="1">
                <a:latin typeface="Calibri" pitchFamily="34" charset="0"/>
              </a:rPr>
              <a:t>x</a:t>
            </a:r>
            <a:r>
              <a:rPr lang="en-US" sz="2800">
                <a:latin typeface="Calibri" pitchFamily="34" charset="0"/>
              </a:rPr>
              <a:t>) </a:t>
            </a:r>
            <a:r>
              <a:rPr lang="en-US" sz="2800">
                <a:latin typeface="Calibri" pitchFamily="34" charset="0"/>
                <a:sym typeface="Symbol" pitchFamily="18" charset="2"/>
              </a:rPr>
              <a:t></a:t>
            </a:r>
            <a:r>
              <a:rPr lang="en-US" sz="2800">
                <a:latin typeface="Calibri" pitchFamily="34" charset="0"/>
              </a:rPr>
              <a:t> F(</a:t>
            </a:r>
            <a:r>
              <a:rPr lang="en-US" sz="2800" i="1">
                <a:latin typeface="Calibri" pitchFamily="34" charset="0"/>
              </a:rPr>
              <a:t>y</a:t>
            </a:r>
            <a:r>
              <a:rPr lang="en-US" sz="2800">
                <a:latin typeface="Calibri" pitchFamily="34" charset="0"/>
              </a:rPr>
              <a:t>)</a:t>
            </a:r>
            <a:endParaRPr lang="en-US" sz="2800" b="1">
              <a:latin typeface="Calibri" pitchFamily="34" charset="0"/>
            </a:endParaRPr>
          </a:p>
          <a:p>
            <a:r>
              <a:rPr lang="en-US" sz="2800">
                <a:latin typeface="Calibri" pitchFamily="34" charset="0"/>
              </a:rPr>
              <a:t>	3.	F(</a:t>
            </a:r>
            <a:r>
              <a:rPr lang="en-US" sz="2800">
                <a:latin typeface="Calibri" pitchFamily="34" charset="0"/>
                <a:sym typeface="Symbol" pitchFamily="18" charset="2"/>
              </a:rPr>
              <a:t></a:t>
            </a:r>
            <a:r>
              <a:rPr lang="en-US" sz="2800">
                <a:latin typeface="Calibri" pitchFamily="34" charset="0"/>
              </a:rPr>
              <a:t>) = 0,  F(</a:t>
            </a:r>
            <a:r>
              <a:rPr lang="en-US" sz="2800">
                <a:latin typeface="Calibri" pitchFamily="34" charset="0"/>
                <a:sym typeface="Symbol" pitchFamily="18" charset="2"/>
              </a:rPr>
              <a:t></a:t>
            </a:r>
            <a:r>
              <a:rPr lang="en-US" sz="2800">
                <a:latin typeface="Calibri" pitchFamily="34" charset="0"/>
              </a:rPr>
              <a:t>) = 1.</a:t>
            </a:r>
            <a:endParaRPr lang="en-US" sz="2800" b="1">
              <a:latin typeface="Calibri" pitchFamily="34" charset="0"/>
            </a:endParaRPr>
          </a:p>
          <a:p>
            <a:pPr algn="just"/>
            <a:r>
              <a:rPr lang="en-US" sz="2800">
                <a:latin typeface="Calibri" pitchFamily="34" charset="0"/>
              </a:rPr>
              <a:t>	4.	If X is discrete r.v. taking values </a:t>
            </a:r>
            <a:r>
              <a:rPr lang="en-US" sz="2800" i="1">
                <a:latin typeface="Calibri" pitchFamily="34" charset="0"/>
              </a:rPr>
              <a:t>x</a:t>
            </a:r>
            <a:r>
              <a:rPr lang="en-US" sz="2800" i="1" baseline="-25000">
                <a:latin typeface="Calibri" pitchFamily="34" charset="0"/>
              </a:rPr>
              <a:t>1</a:t>
            </a:r>
            <a:r>
              <a:rPr lang="en-US" sz="2800" i="1">
                <a:latin typeface="Calibri" pitchFamily="34" charset="0"/>
              </a:rPr>
              <a:t> ,x</a:t>
            </a:r>
            <a:r>
              <a:rPr lang="en-US" sz="2800" i="1" baseline="-25000">
                <a:latin typeface="Calibri" pitchFamily="34" charset="0"/>
              </a:rPr>
              <a:t>2</a:t>
            </a:r>
            <a:r>
              <a:rPr lang="en-US" sz="2800" i="1">
                <a:latin typeface="Calibri" pitchFamily="34" charset="0"/>
              </a:rPr>
              <a:t> ,x</a:t>
            </a:r>
            <a:r>
              <a:rPr lang="en-US" sz="2800" i="1" baseline="-25000">
                <a:latin typeface="Calibri" pitchFamily="34" charset="0"/>
              </a:rPr>
              <a:t>3</a:t>
            </a:r>
            <a:r>
              <a:rPr lang="en-US" sz="2800" i="1">
                <a:latin typeface="Calibri" pitchFamily="34" charset="0"/>
              </a:rPr>
              <a:t>,…</a:t>
            </a:r>
            <a:r>
              <a:rPr lang="en-US" sz="2800">
                <a:latin typeface="Calibri" pitchFamily="34" charset="0"/>
              </a:rPr>
              <a:t> where </a:t>
            </a:r>
            <a:r>
              <a:rPr lang="en-US" sz="2800" i="1">
                <a:latin typeface="Calibri" pitchFamily="34" charset="0"/>
              </a:rPr>
              <a:t>x</a:t>
            </a:r>
            <a:r>
              <a:rPr lang="en-US" sz="2800" i="1" baseline="-25000">
                <a:latin typeface="Calibri" pitchFamily="34" charset="0"/>
              </a:rPr>
              <a:t>1</a:t>
            </a:r>
            <a:r>
              <a:rPr lang="en-US" sz="2800" i="1">
                <a:latin typeface="Calibri" pitchFamily="34" charset="0"/>
              </a:rPr>
              <a:t> &lt;  x</a:t>
            </a:r>
            <a:r>
              <a:rPr lang="en-US" sz="2800" i="1" baseline="-25000">
                <a:latin typeface="Calibri" pitchFamily="34" charset="0"/>
              </a:rPr>
              <a:t>2 </a:t>
            </a:r>
            <a:r>
              <a:rPr lang="en-US" sz="2800" i="1">
                <a:latin typeface="Calibri" pitchFamily="34" charset="0"/>
              </a:rPr>
              <a:t>&lt; x</a:t>
            </a:r>
            <a:r>
              <a:rPr lang="en-US" sz="2800" i="1" baseline="-25000">
                <a:latin typeface="Calibri" pitchFamily="34" charset="0"/>
              </a:rPr>
              <a:t>3</a:t>
            </a:r>
            <a:r>
              <a:rPr lang="en-US" sz="2800" i="1">
                <a:latin typeface="Calibri" pitchFamily="34" charset="0"/>
              </a:rPr>
              <a:t> &lt;… </a:t>
            </a:r>
            <a:r>
              <a:rPr lang="en-US" sz="2800">
                <a:latin typeface="Calibri" pitchFamily="34" charset="0"/>
              </a:rPr>
              <a:t>then </a:t>
            </a:r>
            <a:r>
              <a:rPr lang="en-US" sz="2800" b="1">
                <a:latin typeface="Calibri" pitchFamily="34" charset="0"/>
              </a:rPr>
              <a:t> </a:t>
            </a:r>
            <a:r>
              <a:rPr lang="en-US" sz="2800">
                <a:latin typeface="Calibri" pitchFamily="34" charset="0"/>
              </a:rPr>
              <a:t>P(X = </a:t>
            </a:r>
            <a:r>
              <a:rPr lang="en-US" sz="2800" i="1">
                <a:latin typeface="Calibri" pitchFamily="34" charset="0"/>
              </a:rPr>
              <a:t>x</a:t>
            </a:r>
            <a:r>
              <a:rPr lang="en-US" sz="2800" i="1" baseline="-25000">
                <a:latin typeface="Calibri" pitchFamily="34" charset="0"/>
              </a:rPr>
              <a:t>i</a:t>
            </a:r>
            <a:r>
              <a:rPr lang="en-US" sz="2800">
                <a:latin typeface="Calibri" pitchFamily="34" charset="0"/>
              </a:rPr>
              <a:t>) = F(</a:t>
            </a:r>
            <a:r>
              <a:rPr lang="en-US" sz="2800" i="1">
                <a:latin typeface="Calibri" pitchFamily="34" charset="0"/>
              </a:rPr>
              <a:t>x</a:t>
            </a:r>
            <a:r>
              <a:rPr lang="en-US" sz="2800" i="1" baseline="-25000">
                <a:latin typeface="Calibri" pitchFamily="34" charset="0"/>
              </a:rPr>
              <a:t>i</a:t>
            </a:r>
            <a:r>
              <a:rPr lang="en-US" sz="2800">
                <a:latin typeface="Calibri" pitchFamily="34" charset="0"/>
              </a:rPr>
              <a:t>) </a:t>
            </a:r>
            <a:r>
              <a:rPr lang="en-US" sz="2800">
                <a:latin typeface="Calibri" pitchFamily="34" charset="0"/>
                <a:sym typeface="Symbol" pitchFamily="18" charset="2"/>
              </a:rPr>
              <a:t></a:t>
            </a:r>
            <a:r>
              <a:rPr lang="en-US" sz="2800">
                <a:latin typeface="Calibri" pitchFamily="34" charset="0"/>
              </a:rPr>
              <a:t> F(</a:t>
            </a:r>
            <a:r>
              <a:rPr lang="en-US" sz="2800" i="1">
                <a:latin typeface="Calibri" pitchFamily="34" charset="0"/>
              </a:rPr>
              <a:t>x</a:t>
            </a:r>
            <a:r>
              <a:rPr lang="en-US" sz="2800" i="1" baseline="-25000">
                <a:latin typeface="Calibri" pitchFamily="34" charset="0"/>
              </a:rPr>
              <a:t>i </a:t>
            </a:r>
            <a:r>
              <a:rPr lang="en-US" sz="2800" i="1" baseline="-25000">
                <a:latin typeface="Calibri" pitchFamily="34" charset="0"/>
                <a:sym typeface="Symbol" pitchFamily="18" charset="2"/>
              </a:rPr>
              <a:t></a:t>
            </a:r>
            <a:r>
              <a:rPr lang="en-US" sz="2800" i="1" baseline="-25000">
                <a:latin typeface="Calibri" pitchFamily="34" charset="0"/>
              </a:rPr>
              <a:t> </a:t>
            </a:r>
            <a:r>
              <a:rPr lang="en-US" sz="2800" baseline="-25000">
                <a:latin typeface="Calibri" pitchFamily="34" charset="0"/>
              </a:rPr>
              <a:t>1</a:t>
            </a:r>
            <a:r>
              <a:rPr lang="en-US" sz="2800">
                <a:latin typeface="Calibri" pitchFamily="34" charset="0"/>
              </a:rPr>
              <a:t>).</a:t>
            </a:r>
            <a:endParaRPr lang="en-US" sz="2800" b="1">
              <a:latin typeface="Calibri" pitchFamily="34" charset="0"/>
            </a:endParaRPr>
          </a:p>
          <a:p>
            <a:r>
              <a:rPr lang="en-US" sz="2800">
                <a:latin typeface="Calibri" pitchFamily="34" charset="0"/>
              </a:rPr>
              <a:t>	5.  If X is continuous r.v., then .</a:t>
            </a:r>
          </a:p>
          <a:p>
            <a:endParaRPr lang="en-US" sz="2800" b="1">
              <a:latin typeface="Calibri" pitchFamily="34" charset="0"/>
            </a:endParaRPr>
          </a:p>
        </p:txBody>
      </p:sp>
      <p:sp>
        <p:nvSpPr>
          <p:cNvPr id="17415"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7416"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17410" name="Object 4"/>
          <p:cNvGraphicFramePr>
            <a:graphicFrameLocks noChangeAspect="1"/>
          </p:cNvGraphicFramePr>
          <p:nvPr/>
        </p:nvGraphicFramePr>
        <p:xfrm>
          <a:off x="1009650" y="401638"/>
          <a:ext cx="5010150" cy="1046162"/>
        </p:xfrm>
        <a:graphic>
          <a:graphicData uri="http://schemas.openxmlformats.org/presentationml/2006/ole">
            <p:oleObj spid="_x0000_s17410" name="Equation" r:id="rId3" imgW="2323800" imgH="482400" progId="Equation.3">
              <p:embed/>
            </p:oleObj>
          </a:graphicData>
        </a:graphic>
      </p:graphicFrame>
      <p:sp>
        <p:nvSpPr>
          <p:cNvPr id="17417"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17411" name="Object 6"/>
          <p:cNvGraphicFramePr>
            <a:graphicFrameLocks noChangeAspect="1"/>
          </p:cNvGraphicFramePr>
          <p:nvPr/>
        </p:nvGraphicFramePr>
        <p:xfrm>
          <a:off x="5867400" y="5791200"/>
          <a:ext cx="1828800" cy="788988"/>
        </p:xfrm>
        <a:graphic>
          <a:graphicData uri="http://schemas.openxmlformats.org/presentationml/2006/ole">
            <p:oleObj spid="_x0000_s17411" name="Equation" r:id="rId4" imgW="901309" imgH="393529" progId="Equation.3">
              <p:embed/>
            </p:oleObj>
          </a:graphicData>
        </a:graphic>
      </p:graphicFrame>
      <p:graphicFrame>
        <p:nvGraphicFramePr>
          <p:cNvPr id="17412" name="Object 9"/>
          <p:cNvGraphicFramePr>
            <a:graphicFrameLocks noChangeAspect="1"/>
          </p:cNvGraphicFramePr>
          <p:nvPr/>
        </p:nvGraphicFramePr>
        <p:xfrm>
          <a:off x="1636713" y="1752600"/>
          <a:ext cx="5297487" cy="685800"/>
        </p:xfrm>
        <a:graphic>
          <a:graphicData uri="http://schemas.openxmlformats.org/presentationml/2006/ole">
            <p:oleObj spid="_x0000_s17412" name="Equation" r:id="rId5" imgW="2552400" imgH="330120" progId="Equation.DSMT4">
              <p:embed/>
            </p:oleObj>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8436"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3" name="Rectangle 12"/>
          <p:cNvSpPr/>
          <p:nvPr/>
        </p:nvSpPr>
        <p:spPr>
          <a:xfrm>
            <a:off x="533400" y="457200"/>
            <a:ext cx="8001000" cy="6094413"/>
          </a:xfrm>
          <a:prstGeom prst="rect">
            <a:avLst/>
          </a:prstGeom>
        </p:spPr>
        <p:txBody>
          <a:bodyPr>
            <a:spAutoFit/>
          </a:bodyPr>
          <a:lstStyle/>
          <a:p>
            <a:pPr lvl="1" indent="-457200">
              <a:buFont typeface="Arial" pitchFamily="34" charset="0"/>
              <a:buChar char="•"/>
              <a:defRPr/>
            </a:pPr>
            <a:r>
              <a:rPr lang="en-US" sz="3000" dirty="0">
                <a:latin typeface="+mn-lt"/>
                <a:cs typeface="Arial" charset="0"/>
              </a:rPr>
              <a:t>If the density function of a continuous </a:t>
            </a:r>
            <a:r>
              <a:rPr lang="en-US" sz="3000" dirty="0" err="1">
                <a:latin typeface="+mn-lt"/>
                <a:cs typeface="Arial" charset="0"/>
              </a:rPr>
              <a:t>r.v</a:t>
            </a:r>
            <a:r>
              <a:rPr lang="en-US" sz="3000" dirty="0">
                <a:latin typeface="+mn-lt"/>
                <a:cs typeface="Arial" charset="0"/>
              </a:rPr>
              <a:t>. X is given by </a:t>
            </a:r>
          </a:p>
          <a:p>
            <a:pPr>
              <a:defRPr/>
            </a:pPr>
            <a:endParaRPr lang="en-US" sz="3000" b="1" dirty="0">
              <a:latin typeface="+mn-lt"/>
              <a:cs typeface="Arial" charset="0"/>
            </a:endParaRPr>
          </a:p>
          <a:p>
            <a:pPr>
              <a:defRPr/>
            </a:pPr>
            <a:endParaRPr lang="en-US" sz="3000" b="1" dirty="0">
              <a:latin typeface="+mn-lt"/>
              <a:cs typeface="Arial" charset="0"/>
            </a:endParaRPr>
          </a:p>
          <a:p>
            <a:pPr>
              <a:defRPr/>
            </a:pPr>
            <a:endParaRPr lang="en-US" sz="3000" b="1" dirty="0">
              <a:latin typeface="+mn-lt"/>
              <a:cs typeface="Arial" charset="0"/>
            </a:endParaRPr>
          </a:p>
          <a:p>
            <a:pPr>
              <a:defRPr/>
            </a:pPr>
            <a:endParaRPr lang="en-US" sz="3000" b="1" dirty="0">
              <a:latin typeface="+mn-lt"/>
              <a:cs typeface="Arial" charset="0"/>
            </a:endParaRPr>
          </a:p>
          <a:p>
            <a:pPr>
              <a:defRPr/>
            </a:pPr>
            <a:endParaRPr lang="en-US" sz="3000" b="1" dirty="0">
              <a:latin typeface="+mn-lt"/>
              <a:cs typeface="Arial" charset="0"/>
            </a:endParaRPr>
          </a:p>
          <a:p>
            <a:pPr>
              <a:defRPr/>
            </a:pPr>
            <a:endParaRPr lang="en-US" sz="3000" b="1" dirty="0">
              <a:latin typeface="+mn-lt"/>
              <a:cs typeface="Arial" charset="0"/>
            </a:endParaRPr>
          </a:p>
          <a:p>
            <a:pPr>
              <a:defRPr/>
            </a:pPr>
            <a:r>
              <a:rPr lang="en-US" sz="3000" dirty="0">
                <a:latin typeface="+mn-lt"/>
                <a:cs typeface="Arial" charset="0"/>
              </a:rPr>
              <a:t>1.   Find the value of </a:t>
            </a:r>
            <a:r>
              <a:rPr lang="en-US" sz="3000" i="1" dirty="0">
                <a:latin typeface="+mn-lt"/>
                <a:cs typeface="Arial" charset="0"/>
              </a:rPr>
              <a:t>a</a:t>
            </a:r>
            <a:endParaRPr lang="en-US" sz="3000" b="1" dirty="0">
              <a:latin typeface="+mn-lt"/>
              <a:cs typeface="Arial" charset="0"/>
            </a:endParaRPr>
          </a:p>
          <a:p>
            <a:pPr marL="514350" indent="-514350">
              <a:buFontTx/>
              <a:buAutoNum type="arabicPeriod" startAt="2"/>
              <a:defRPr/>
            </a:pPr>
            <a:r>
              <a:rPr lang="en-US" sz="3000" dirty="0">
                <a:latin typeface="+mn-lt"/>
                <a:cs typeface="Arial" charset="0"/>
              </a:rPr>
              <a:t>Find the cumulative distribution function of X</a:t>
            </a:r>
          </a:p>
          <a:p>
            <a:pPr marL="514350" indent="-514350">
              <a:buFontTx/>
              <a:buAutoNum type="arabicPeriod" startAt="2"/>
              <a:defRPr/>
            </a:pPr>
            <a:r>
              <a:rPr lang="en-US" sz="3000" dirty="0">
                <a:latin typeface="+mn-lt"/>
                <a:cs typeface="Arial" charset="0"/>
              </a:rPr>
              <a:t>Find P(1.5 &lt; X ≤ 3)</a:t>
            </a:r>
          </a:p>
          <a:p>
            <a:pPr>
              <a:defRPr/>
            </a:pPr>
            <a:r>
              <a:rPr lang="en-US" sz="3000" dirty="0">
                <a:latin typeface="+mn-lt"/>
                <a:cs typeface="Arial" charset="0"/>
              </a:rPr>
              <a:t>4.   Find P(X &gt; 1.5)</a:t>
            </a:r>
            <a:endParaRPr lang="en-US" sz="3000" b="1" dirty="0">
              <a:latin typeface="+mn-lt"/>
              <a:cs typeface="Arial" charset="0"/>
            </a:endParaRPr>
          </a:p>
          <a:p>
            <a:pPr>
              <a:defRPr/>
            </a:pPr>
            <a:endParaRPr lang="en-US" sz="3000" dirty="0">
              <a:latin typeface="+mn-lt"/>
              <a:cs typeface="Arial" charset="0"/>
            </a:endParaRPr>
          </a:p>
        </p:txBody>
      </p:sp>
      <p:sp>
        <p:nvSpPr>
          <p:cNvPr id="18438" name="Rectangle 9"/>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graphicFrame>
        <p:nvGraphicFramePr>
          <p:cNvPr id="18434" name="Object 8"/>
          <p:cNvGraphicFramePr>
            <a:graphicFrameLocks noChangeAspect="1"/>
          </p:cNvGraphicFramePr>
          <p:nvPr/>
        </p:nvGraphicFramePr>
        <p:xfrm>
          <a:off x="1828800" y="1600200"/>
          <a:ext cx="3886200" cy="2073275"/>
        </p:xfrm>
        <a:graphic>
          <a:graphicData uri="http://schemas.openxmlformats.org/presentationml/2006/ole">
            <p:oleObj spid="_x0000_s18434" name="Equation" r:id="rId3" imgW="1714500" imgH="914400" progId="Equation.3">
              <p:embed/>
            </p:oleObj>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9461"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3" name="Rectangle 12"/>
          <p:cNvSpPr/>
          <p:nvPr/>
        </p:nvSpPr>
        <p:spPr>
          <a:xfrm>
            <a:off x="533400" y="457200"/>
            <a:ext cx="8001000" cy="5632450"/>
          </a:xfrm>
          <a:prstGeom prst="rect">
            <a:avLst/>
          </a:prstGeom>
        </p:spPr>
        <p:txBody>
          <a:bodyPr>
            <a:spAutoFit/>
          </a:bodyPr>
          <a:lstStyle/>
          <a:p>
            <a:pPr>
              <a:defRPr/>
            </a:pPr>
            <a:r>
              <a:rPr lang="en-US" sz="3000" dirty="0">
                <a:latin typeface="+mn-lt"/>
                <a:cs typeface="Arial" charset="0"/>
              </a:rPr>
              <a:t>1.	Since  </a:t>
            </a:r>
            <a:r>
              <a:rPr lang="en-US" sz="3000" i="1" dirty="0">
                <a:latin typeface="+mn-lt"/>
                <a:cs typeface="Arial" charset="0"/>
              </a:rPr>
              <a:t>f</a:t>
            </a:r>
            <a:r>
              <a:rPr lang="en-US" sz="3000" dirty="0">
                <a:latin typeface="+mn-lt"/>
                <a:cs typeface="Arial" charset="0"/>
              </a:rPr>
              <a:t>(</a:t>
            </a:r>
            <a:r>
              <a:rPr lang="en-US" sz="3000" i="1" dirty="0">
                <a:latin typeface="+mn-lt"/>
                <a:cs typeface="Arial" charset="0"/>
              </a:rPr>
              <a:t>x</a:t>
            </a:r>
            <a:r>
              <a:rPr lang="en-US" sz="3000" dirty="0">
                <a:latin typeface="+mn-lt"/>
                <a:cs typeface="Arial" charset="0"/>
              </a:rPr>
              <a:t>) is a </a:t>
            </a:r>
            <a:r>
              <a:rPr lang="en-US" sz="3000" dirty="0" err="1">
                <a:latin typeface="+mn-lt"/>
                <a:cs typeface="Arial" charset="0"/>
              </a:rPr>
              <a:t>p.d.f</a:t>
            </a:r>
            <a:r>
              <a:rPr lang="en-US" sz="3000" dirty="0">
                <a:latin typeface="+mn-lt"/>
                <a:cs typeface="Arial" charset="0"/>
              </a:rPr>
              <a:t>.</a:t>
            </a:r>
          </a:p>
          <a:p>
            <a:pPr>
              <a:defRPr/>
            </a:pPr>
            <a:endParaRPr lang="en-US" sz="3000" dirty="0">
              <a:latin typeface="+mn-lt"/>
              <a:cs typeface="Arial" charset="0"/>
            </a:endParaRPr>
          </a:p>
          <a:p>
            <a:pPr>
              <a:defRPr/>
            </a:pPr>
            <a:endParaRPr lang="en-US" sz="3000" b="1" dirty="0">
              <a:latin typeface="+mn-lt"/>
              <a:cs typeface="Arial" charset="0"/>
            </a:endParaRPr>
          </a:p>
          <a:p>
            <a:pPr>
              <a:defRPr/>
            </a:pPr>
            <a:endParaRPr lang="en-US" sz="3000" b="1" dirty="0">
              <a:latin typeface="+mn-lt"/>
              <a:cs typeface="Arial" charset="0"/>
            </a:endParaRPr>
          </a:p>
          <a:p>
            <a:pPr>
              <a:defRPr/>
            </a:pPr>
            <a:endParaRPr lang="en-US" sz="3000" i="1" dirty="0">
              <a:latin typeface="+mn-lt"/>
              <a:cs typeface="Arial" charset="0"/>
            </a:endParaRPr>
          </a:p>
          <a:p>
            <a:pPr>
              <a:defRPr/>
            </a:pPr>
            <a:endParaRPr lang="en-US" sz="3000" i="1" dirty="0">
              <a:latin typeface="+mn-lt"/>
              <a:cs typeface="Arial" charset="0"/>
            </a:endParaRPr>
          </a:p>
          <a:p>
            <a:pPr>
              <a:defRPr/>
            </a:pPr>
            <a:r>
              <a:rPr lang="en-US" sz="3000" i="1" dirty="0">
                <a:latin typeface="+mn-lt"/>
                <a:cs typeface="Arial" charset="0"/>
              </a:rPr>
              <a:t>	</a:t>
            </a:r>
          </a:p>
          <a:p>
            <a:pPr>
              <a:defRPr/>
            </a:pPr>
            <a:endParaRPr lang="en-US" sz="3000" i="1" dirty="0">
              <a:latin typeface="+mn-lt"/>
              <a:cs typeface="Arial" charset="0"/>
            </a:endParaRPr>
          </a:p>
          <a:p>
            <a:pPr>
              <a:defRPr/>
            </a:pPr>
            <a:r>
              <a:rPr lang="en-US" sz="3000" i="1" dirty="0">
                <a:latin typeface="+mn-lt"/>
                <a:cs typeface="Arial" charset="0"/>
              </a:rPr>
              <a:t>	</a:t>
            </a:r>
          </a:p>
          <a:p>
            <a:pPr>
              <a:defRPr/>
            </a:pPr>
            <a:r>
              <a:rPr lang="en-US" sz="3000" i="1" dirty="0">
                <a:latin typeface="+mn-lt"/>
                <a:cs typeface="Arial" charset="0"/>
              </a:rPr>
              <a:t>	a</a:t>
            </a:r>
            <a:r>
              <a:rPr lang="en-US" sz="3000" dirty="0">
                <a:latin typeface="Arial" charset="0"/>
                <a:cs typeface="Arial" charset="0"/>
              </a:rPr>
              <a:t> = 1/2 </a:t>
            </a:r>
            <a:endParaRPr lang="en-US" sz="3000" b="1" dirty="0">
              <a:latin typeface="Arial" charset="0"/>
              <a:cs typeface="Arial" charset="0"/>
            </a:endParaRPr>
          </a:p>
          <a:p>
            <a:pPr>
              <a:defRPr/>
            </a:pPr>
            <a:endParaRPr lang="en-US" sz="3000" dirty="0">
              <a:latin typeface="+mn-lt"/>
              <a:cs typeface="Arial" charset="0"/>
            </a:endParaRPr>
          </a:p>
          <a:p>
            <a:pPr>
              <a:defRPr/>
            </a:pPr>
            <a:endParaRPr lang="en-US" sz="3000" dirty="0">
              <a:latin typeface="+mn-lt"/>
              <a:cs typeface="Arial" charset="0"/>
            </a:endParaRPr>
          </a:p>
        </p:txBody>
      </p:sp>
      <p:sp>
        <p:nvSpPr>
          <p:cNvPr id="19463" name="Rectangle 9"/>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19464" name="Rectangle 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graphicFrame>
        <p:nvGraphicFramePr>
          <p:cNvPr id="19458" name="Object 7"/>
          <p:cNvGraphicFramePr>
            <a:graphicFrameLocks noChangeAspect="1"/>
          </p:cNvGraphicFramePr>
          <p:nvPr/>
        </p:nvGraphicFramePr>
        <p:xfrm>
          <a:off x="3276600" y="1371600"/>
          <a:ext cx="1905000" cy="1293813"/>
        </p:xfrm>
        <a:graphic>
          <a:graphicData uri="http://schemas.openxmlformats.org/presentationml/2006/ole">
            <p:oleObj spid="_x0000_s19458" name="Equation" r:id="rId3" imgW="774364" imgH="520474" progId="Equation.3">
              <p:embed/>
            </p:oleObj>
          </a:graphicData>
        </a:graphic>
      </p:graphicFrame>
      <p:sp>
        <p:nvSpPr>
          <p:cNvPr id="19465" name="Rectangle 10"/>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graphicFrame>
        <p:nvGraphicFramePr>
          <p:cNvPr id="19459" name="Object 9"/>
          <p:cNvGraphicFramePr>
            <a:graphicFrameLocks noChangeAspect="1"/>
          </p:cNvGraphicFramePr>
          <p:nvPr/>
        </p:nvGraphicFramePr>
        <p:xfrm>
          <a:off x="1447800" y="3048000"/>
          <a:ext cx="6073775" cy="1219200"/>
        </p:xfrm>
        <a:graphic>
          <a:graphicData uri="http://schemas.openxmlformats.org/presentationml/2006/ole">
            <p:oleObj spid="_x0000_s19459" name="Equation" r:id="rId4" imgW="2654300" imgH="533400" progId="Equation.3">
              <p:embed/>
            </p:oleObj>
          </a:graphicData>
        </a:graphic>
      </p:graphicFrame>
      <p:sp>
        <p:nvSpPr>
          <p:cNvPr id="19466" name="Rectangle 1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20486"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3" name="Rectangle 12"/>
          <p:cNvSpPr/>
          <p:nvPr/>
        </p:nvSpPr>
        <p:spPr>
          <a:xfrm>
            <a:off x="533400" y="457200"/>
            <a:ext cx="8001000" cy="5294313"/>
          </a:xfrm>
          <a:prstGeom prst="rect">
            <a:avLst/>
          </a:prstGeom>
        </p:spPr>
        <p:txBody>
          <a:bodyPr>
            <a:spAutoFit/>
          </a:bodyPr>
          <a:lstStyle/>
          <a:p>
            <a:pPr>
              <a:defRPr/>
            </a:pPr>
            <a:r>
              <a:rPr lang="en-US" sz="3000" dirty="0">
                <a:latin typeface="+mn-lt"/>
                <a:cs typeface="Arial" charset="0"/>
              </a:rPr>
              <a:t>2.	</a:t>
            </a:r>
          </a:p>
          <a:p>
            <a:pPr>
              <a:defRPr/>
            </a:pPr>
            <a:endParaRPr lang="en-US" sz="3000" b="1" dirty="0">
              <a:latin typeface="+mn-lt"/>
              <a:cs typeface="Arial" charset="0"/>
            </a:endParaRPr>
          </a:p>
          <a:p>
            <a:pPr>
              <a:defRPr/>
            </a:pPr>
            <a:endParaRPr lang="en-US" sz="3000" b="1" dirty="0">
              <a:latin typeface="+mn-lt"/>
              <a:cs typeface="Arial" charset="0"/>
            </a:endParaRPr>
          </a:p>
          <a:p>
            <a:pPr>
              <a:defRPr/>
            </a:pPr>
            <a:endParaRPr lang="en-US" sz="3000" i="1" dirty="0">
              <a:latin typeface="+mn-lt"/>
              <a:cs typeface="Arial" charset="0"/>
            </a:endParaRPr>
          </a:p>
          <a:p>
            <a:pPr>
              <a:defRPr/>
            </a:pPr>
            <a:endParaRPr lang="en-US" sz="3000" i="1" dirty="0">
              <a:latin typeface="+mn-lt"/>
              <a:cs typeface="Arial" charset="0"/>
            </a:endParaRPr>
          </a:p>
          <a:p>
            <a:pPr>
              <a:defRPr/>
            </a:pPr>
            <a:r>
              <a:rPr lang="en-US" sz="3000" i="1" dirty="0">
                <a:latin typeface="+mn-lt"/>
                <a:cs typeface="Arial" charset="0"/>
              </a:rPr>
              <a:t>	</a:t>
            </a:r>
          </a:p>
          <a:p>
            <a:pPr>
              <a:defRPr/>
            </a:pPr>
            <a:endParaRPr lang="en-US" sz="3000" dirty="0">
              <a:latin typeface="+mn-lt"/>
              <a:cs typeface="Arial" charset="0"/>
            </a:endParaRPr>
          </a:p>
          <a:p>
            <a:pPr>
              <a:defRPr/>
            </a:pPr>
            <a:endParaRPr lang="en-US" sz="3000" dirty="0">
              <a:latin typeface="+mn-lt"/>
              <a:cs typeface="Arial" charset="0"/>
            </a:endParaRPr>
          </a:p>
          <a:p>
            <a:pPr>
              <a:defRPr/>
            </a:pPr>
            <a:endParaRPr lang="en-US" sz="3000" dirty="0">
              <a:latin typeface="+mn-lt"/>
              <a:cs typeface="Arial" charset="0"/>
            </a:endParaRPr>
          </a:p>
          <a:p>
            <a:pPr>
              <a:defRPr/>
            </a:pPr>
            <a:endParaRPr lang="en-US" sz="3000" dirty="0">
              <a:latin typeface="+mn-lt"/>
              <a:cs typeface="Arial" charset="0"/>
            </a:endParaRPr>
          </a:p>
          <a:p>
            <a:pPr>
              <a:defRPr/>
            </a:pPr>
            <a:endParaRPr lang="en-US" sz="3000" dirty="0">
              <a:latin typeface="+mn-lt"/>
              <a:cs typeface="Arial" charset="0"/>
            </a:endParaRPr>
          </a:p>
        </p:txBody>
      </p:sp>
      <p:sp>
        <p:nvSpPr>
          <p:cNvPr id="20488" name="Rectangle 9"/>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0489" name="Rectangle 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0490" name="Rectangle 10"/>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0491" name="Rectangle 1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0492"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graphicFrame>
        <p:nvGraphicFramePr>
          <p:cNvPr id="20482" name="Object 4"/>
          <p:cNvGraphicFramePr>
            <a:graphicFrameLocks noChangeAspect="1"/>
          </p:cNvGraphicFramePr>
          <p:nvPr/>
        </p:nvGraphicFramePr>
        <p:xfrm>
          <a:off x="2057400" y="609600"/>
          <a:ext cx="4071938" cy="457200"/>
        </p:xfrm>
        <a:graphic>
          <a:graphicData uri="http://schemas.openxmlformats.org/presentationml/2006/ole">
            <p:oleObj spid="_x0000_s20482" name="Equation" r:id="rId3" imgW="1777229" imgH="203112" progId="Equation.3">
              <p:embed/>
            </p:oleObj>
          </a:graphicData>
        </a:graphic>
      </p:graphicFrame>
      <p:graphicFrame>
        <p:nvGraphicFramePr>
          <p:cNvPr id="20483" name="Object 6"/>
          <p:cNvGraphicFramePr>
            <a:graphicFrameLocks noChangeAspect="1"/>
          </p:cNvGraphicFramePr>
          <p:nvPr/>
        </p:nvGraphicFramePr>
        <p:xfrm>
          <a:off x="2057400" y="1600200"/>
          <a:ext cx="6199188" cy="1066800"/>
        </p:xfrm>
        <a:graphic>
          <a:graphicData uri="http://schemas.openxmlformats.org/presentationml/2006/ole">
            <p:oleObj spid="_x0000_s20483" name="Equation" r:id="rId4" imgW="2933700" imgH="508000" progId="Equation.3">
              <p:embed/>
            </p:oleObj>
          </a:graphicData>
        </a:graphic>
      </p:graphicFrame>
      <p:sp>
        <p:nvSpPr>
          <p:cNvPr id="20493"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0494"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0484" name="Object 10"/>
          <p:cNvGraphicFramePr>
            <a:graphicFrameLocks noChangeAspect="1"/>
          </p:cNvGraphicFramePr>
          <p:nvPr/>
        </p:nvGraphicFramePr>
        <p:xfrm>
          <a:off x="2057400" y="3124200"/>
          <a:ext cx="6237288" cy="2971800"/>
        </p:xfrm>
        <a:graphic>
          <a:graphicData uri="http://schemas.openxmlformats.org/presentationml/2006/ole">
            <p:oleObj spid="_x0000_s20484" name="Equation" r:id="rId5" imgW="3035300" imgH="1447800" progId="Equation.3">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p:cNvSpPr>
            <a:spLocks noGrp="1"/>
          </p:cNvSpPr>
          <p:nvPr>
            <p:ph type="title"/>
          </p:nvPr>
        </p:nvSpPr>
        <p:spPr/>
        <p:txBody>
          <a:bodyPr/>
          <a:lstStyle/>
          <a:p>
            <a:r>
              <a:rPr lang="en-US" smtClean="0">
                <a:solidFill>
                  <a:srgbClr val="0070C0"/>
                </a:solidFill>
              </a:rPr>
              <a:t>Probabilistic Experiment</a:t>
            </a:r>
          </a:p>
        </p:txBody>
      </p:sp>
      <p:sp>
        <p:nvSpPr>
          <p:cNvPr id="128003" name="Content Placeholder 2"/>
          <p:cNvSpPr>
            <a:spLocks noGrp="1"/>
          </p:cNvSpPr>
          <p:nvPr>
            <p:ph idx="1"/>
          </p:nvPr>
        </p:nvSpPr>
        <p:spPr/>
        <p:txBody>
          <a:bodyPr/>
          <a:lstStyle/>
          <a:p>
            <a:pPr algn="just">
              <a:buFont typeface="Arial" pitchFamily="34" charset="0"/>
              <a:buNone/>
            </a:pPr>
            <a:r>
              <a:rPr lang="en-US" sz="3000" smtClean="0"/>
              <a:t>	Experiments whose result is uncertain are called </a:t>
            </a:r>
            <a:r>
              <a:rPr lang="en-US" sz="3000" b="1" smtClean="0"/>
              <a:t>nondeterministic</a:t>
            </a:r>
            <a:r>
              <a:rPr lang="en-US" sz="3000" smtClean="0"/>
              <a:t> or </a:t>
            </a:r>
            <a:r>
              <a:rPr lang="en-US" sz="3000" b="1" smtClean="0"/>
              <a:t>unpredictable</a:t>
            </a:r>
            <a:r>
              <a:rPr lang="en-US" sz="3000" smtClean="0"/>
              <a:t> or </a:t>
            </a:r>
            <a:r>
              <a:rPr lang="en-US" sz="3000" b="1" smtClean="0"/>
              <a:t>Probabilistic</a:t>
            </a:r>
            <a:r>
              <a:rPr lang="en-US" sz="3000" smtClean="0"/>
              <a:t> experiments. There are more than one possible results or outcomes. </a:t>
            </a:r>
          </a:p>
          <a:p>
            <a:pPr algn="just">
              <a:buFont typeface="Arial" pitchFamily="34" charset="0"/>
              <a:buNone/>
            </a:pPr>
            <a:endParaRPr lang="en-US" sz="3000" smtClean="0"/>
          </a:p>
          <a:p>
            <a:pPr>
              <a:buFont typeface="Arial" pitchFamily="34" charset="0"/>
              <a:buNone/>
            </a:pPr>
            <a:r>
              <a:rPr lang="en-US" sz="3000" smtClean="0"/>
              <a:t>	E.g. An Experiment of tossing a coin.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21509"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3" name="Rectangle 12"/>
          <p:cNvSpPr/>
          <p:nvPr/>
        </p:nvSpPr>
        <p:spPr>
          <a:xfrm>
            <a:off x="533400" y="457200"/>
            <a:ext cx="8001000" cy="5294313"/>
          </a:xfrm>
          <a:prstGeom prst="rect">
            <a:avLst/>
          </a:prstGeom>
        </p:spPr>
        <p:txBody>
          <a:bodyPr>
            <a:spAutoFit/>
          </a:bodyPr>
          <a:lstStyle/>
          <a:p>
            <a:pPr>
              <a:defRPr/>
            </a:pPr>
            <a:r>
              <a:rPr lang="en-US" sz="3000" dirty="0">
                <a:latin typeface="+mn-lt"/>
                <a:cs typeface="Arial" charset="0"/>
              </a:rPr>
              <a:t>2.	</a:t>
            </a:r>
          </a:p>
          <a:p>
            <a:pPr>
              <a:defRPr/>
            </a:pPr>
            <a:endParaRPr lang="en-US" sz="3000" b="1" dirty="0">
              <a:latin typeface="+mn-lt"/>
              <a:cs typeface="Arial" charset="0"/>
            </a:endParaRPr>
          </a:p>
          <a:p>
            <a:pPr>
              <a:defRPr/>
            </a:pPr>
            <a:endParaRPr lang="en-US" sz="3000" b="1" dirty="0">
              <a:latin typeface="+mn-lt"/>
              <a:cs typeface="Arial" charset="0"/>
            </a:endParaRPr>
          </a:p>
          <a:p>
            <a:pPr>
              <a:defRPr/>
            </a:pPr>
            <a:endParaRPr lang="en-US" sz="3000" i="1" dirty="0">
              <a:latin typeface="+mn-lt"/>
              <a:cs typeface="Arial" charset="0"/>
            </a:endParaRPr>
          </a:p>
          <a:p>
            <a:pPr>
              <a:defRPr/>
            </a:pPr>
            <a:endParaRPr lang="en-US" sz="3000" i="1" dirty="0">
              <a:latin typeface="+mn-lt"/>
              <a:cs typeface="Arial" charset="0"/>
            </a:endParaRPr>
          </a:p>
          <a:p>
            <a:pPr>
              <a:defRPr/>
            </a:pPr>
            <a:r>
              <a:rPr lang="en-US" sz="3000" i="1" dirty="0">
                <a:latin typeface="+mn-lt"/>
                <a:cs typeface="Arial" charset="0"/>
              </a:rPr>
              <a:t>	</a:t>
            </a:r>
          </a:p>
          <a:p>
            <a:pPr>
              <a:defRPr/>
            </a:pPr>
            <a:endParaRPr lang="en-US" sz="3000" dirty="0">
              <a:latin typeface="+mn-lt"/>
              <a:cs typeface="Arial" charset="0"/>
            </a:endParaRPr>
          </a:p>
          <a:p>
            <a:pPr>
              <a:defRPr/>
            </a:pPr>
            <a:endParaRPr lang="en-US" sz="3000" dirty="0">
              <a:latin typeface="+mn-lt"/>
              <a:cs typeface="Arial" charset="0"/>
            </a:endParaRPr>
          </a:p>
          <a:p>
            <a:pPr>
              <a:defRPr/>
            </a:pPr>
            <a:endParaRPr lang="en-US" sz="3000" dirty="0">
              <a:latin typeface="+mn-lt"/>
              <a:cs typeface="Arial" charset="0"/>
            </a:endParaRPr>
          </a:p>
          <a:p>
            <a:pPr>
              <a:defRPr/>
            </a:pPr>
            <a:endParaRPr lang="en-US" sz="3000" dirty="0">
              <a:latin typeface="+mn-lt"/>
              <a:cs typeface="Arial" charset="0"/>
            </a:endParaRPr>
          </a:p>
          <a:p>
            <a:pPr>
              <a:defRPr/>
            </a:pPr>
            <a:endParaRPr lang="en-US" sz="3000" dirty="0">
              <a:latin typeface="+mn-lt"/>
              <a:cs typeface="Arial" charset="0"/>
            </a:endParaRPr>
          </a:p>
        </p:txBody>
      </p:sp>
      <p:sp>
        <p:nvSpPr>
          <p:cNvPr id="21511" name="Rectangle 9"/>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1512" name="Rectangle 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1513" name="Rectangle 10"/>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1514" name="Rectangle 1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1515"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1516"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1517"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1518"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1506" name="Object 12"/>
          <p:cNvGraphicFramePr>
            <a:graphicFrameLocks noChangeAspect="1"/>
          </p:cNvGraphicFramePr>
          <p:nvPr/>
        </p:nvGraphicFramePr>
        <p:xfrm>
          <a:off x="1803400" y="439738"/>
          <a:ext cx="5232400" cy="4741862"/>
        </p:xfrm>
        <a:graphic>
          <a:graphicData uri="http://schemas.openxmlformats.org/presentationml/2006/ole">
            <p:oleObj spid="_x0000_s21506" name="Equation" r:id="rId3" imgW="2603160" imgH="2361960" progId="Equation.3">
              <p:embed/>
            </p:oleObj>
          </a:graphicData>
        </a:graphic>
      </p:graphicFrame>
      <p:sp>
        <p:nvSpPr>
          <p:cNvPr id="21519" name="Rectangle 1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graphicFrame>
        <p:nvGraphicFramePr>
          <p:cNvPr id="21507" name="Object 14"/>
          <p:cNvGraphicFramePr>
            <a:graphicFrameLocks noChangeAspect="1"/>
          </p:cNvGraphicFramePr>
          <p:nvPr/>
        </p:nvGraphicFramePr>
        <p:xfrm>
          <a:off x="1752600" y="5845175"/>
          <a:ext cx="3390900" cy="403225"/>
        </p:xfrm>
        <a:graphic>
          <a:graphicData uri="http://schemas.openxmlformats.org/presentationml/2006/ole">
            <p:oleObj spid="_x0000_s21507" name="Equation" r:id="rId4" imgW="1688760" imgH="203040" progId="Equation.3">
              <p:embed/>
            </p:oleObj>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22532"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3" name="Rectangle 12"/>
          <p:cNvSpPr/>
          <p:nvPr/>
        </p:nvSpPr>
        <p:spPr>
          <a:xfrm>
            <a:off x="533400" y="457200"/>
            <a:ext cx="8001000" cy="5294313"/>
          </a:xfrm>
          <a:prstGeom prst="rect">
            <a:avLst/>
          </a:prstGeom>
        </p:spPr>
        <p:txBody>
          <a:bodyPr>
            <a:spAutoFit/>
          </a:bodyPr>
          <a:lstStyle/>
          <a:p>
            <a:pPr>
              <a:defRPr/>
            </a:pPr>
            <a:r>
              <a:rPr lang="en-US" sz="3200" dirty="0">
                <a:latin typeface="+mn-lt"/>
                <a:cs typeface="Arial" charset="0"/>
              </a:rPr>
              <a:t>2.	</a:t>
            </a:r>
            <a:endParaRPr lang="en-US" sz="3000" dirty="0">
              <a:latin typeface="+mn-lt"/>
              <a:cs typeface="Arial" charset="0"/>
            </a:endParaRPr>
          </a:p>
          <a:p>
            <a:pPr>
              <a:defRPr/>
            </a:pPr>
            <a:endParaRPr lang="en-US" sz="3000" b="1" dirty="0">
              <a:latin typeface="+mn-lt"/>
              <a:cs typeface="Arial" charset="0"/>
            </a:endParaRPr>
          </a:p>
          <a:p>
            <a:pPr>
              <a:defRPr/>
            </a:pPr>
            <a:endParaRPr lang="en-US" sz="3000" b="1" dirty="0">
              <a:latin typeface="+mn-lt"/>
              <a:cs typeface="Arial" charset="0"/>
            </a:endParaRPr>
          </a:p>
          <a:p>
            <a:pPr>
              <a:defRPr/>
            </a:pPr>
            <a:endParaRPr lang="en-US" sz="3200" i="1" dirty="0">
              <a:latin typeface="+mn-lt"/>
              <a:cs typeface="Arial" charset="0"/>
            </a:endParaRPr>
          </a:p>
          <a:p>
            <a:pPr>
              <a:defRPr/>
            </a:pPr>
            <a:endParaRPr lang="en-US" sz="3200" i="1" dirty="0">
              <a:latin typeface="+mn-lt"/>
              <a:cs typeface="Arial" charset="0"/>
            </a:endParaRPr>
          </a:p>
          <a:p>
            <a:pPr>
              <a:defRPr/>
            </a:pPr>
            <a:r>
              <a:rPr lang="en-US" sz="3200" i="1" dirty="0">
                <a:latin typeface="+mn-lt"/>
                <a:cs typeface="Arial" charset="0"/>
              </a:rPr>
              <a:t>	</a:t>
            </a:r>
          </a:p>
          <a:p>
            <a:pPr>
              <a:defRPr/>
            </a:pPr>
            <a:endParaRPr lang="en-US" sz="3000" dirty="0">
              <a:latin typeface="+mn-lt"/>
              <a:cs typeface="Arial" charset="0"/>
            </a:endParaRPr>
          </a:p>
          <a:p>
            <a:pPr>
              <a:defRPr/>
            </a:pPr>
            <a:endParaRPr lang="en-US" sz="3000" dirty="0">
              <a:latin typeface="+mn-lt"/>
              <a:cs typeface="Arial" charset="0"/>
            </a:endParaRPr>
          </a:p>
          <a:p>
            <a:pPr>
              <a:defRPr/>
            </a:pPr>
            <a:endParaRPr lang="en-US" sz="3000" dirty="0">
              <a:latin typeface="+mn-lt"/>
              <a:cs typeface="Arial" charset="0"/>
            </a:endParaRPr>
          </a:p>
          <a:p>
            <a:pPr>
              <a:defRPr/>
            </a:pPr>
            <a:endParaRPr lang="en-US" sz="3000" dirty="0">
              <a:latin typeface="+mn-lt"/>
              <a:cs typeface="Arial" charset="0"/>
            </a:endParaRPr>
          </a:p>
          <a:p>
            <a:pPr>
              <a:defRPr/>
            </a:pPr>
            <a:endParaRPr lang="en-US" sz="3000" dirty="0">
              <a:latin typeface="+mn-lt"/>
              <a:cs typeface="Arial" charset="0"/>
            </a:endParaRPr>
          </a:p>
        </p:txBody>
      </p:sp>
      <p:sp>
        <p:nvSpPr>
          <p:cNvPr id="22534" name="Rectangle 9"/>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2535" name="Rectangle 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2536" name="Rectangle 10"/>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2537" name="Rectangle 1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2538"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2539"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2540"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2541"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2542" name="Rectangle 1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52229" name="Rectangle 5"/>
          <p:cNvSpPr>
            <a:spLocks noChangeArrowheads="1"/>
          </p:cNvSpPr>
          <p:nvPr/>
        </p:nvSpPr>
        <p:spPr bwMode="auto">
          <a:xfrm>
            <a:off x="1143000" y="457200"/>
            <a:ext cx="5273675" cy="554038"/>
          </a:xfrm>
          <a:prstGeom prst="rect">
            <a:avLst/>
          </a:prstGeom>
          <a:noFill/>
          <a:ln w="9525">
            <a:noFill/>
            <a:miter lim="800000"/>
            <a:headEnd/>
            <a:tailEnd/>
          </a:ln>
          <a:effectLst/>
        </p:spPr>
        <p:txBody>
          <a:bodyPr wrap="none" anchor="ctr">
            <a:spAutoFit/>
          </a:bodyPr>
          <a:lstStyle/>
          <a:p>
            <a:pPr>
              <a:defRPr/>
            </a:pPr>
            <a:r>
              <a:rPr lang="en-US" sz="3000" dirty="0">
                <a:latin typeface="+mn-lt"/>
                <a:cs typeface="Arial" charset="0"/>
              </a:rPr>
              <a:t>Cumulative Distribution function</a:t>
            </a:r>
          </a:p>
        </p:txBody>
      </p:sp>
      <p:graphicFrame>
        <p:nvGraphicFramePr>
          <p:cNvPr id="22530" name="Object 4"/>
          <p:cNvGraphicFramePr>
            <a:graphicFrameLocks noChangeAspect="1"/>
          </p:cNvGraphicFramePr>
          <p:nvPr/>
        </p:nvGraphicFramePr>
        <p:xfrm>
          <a:off x="1538288" y="1320800"/>
          <a:ext cx="5608637" cy="3617913"/>
        </p:xfrm>
        <a:graphic>
          <a:graphicData uri="http://schemas.openxmlformats.org/presentationml/2006/ole">
            <p:oleObj spid="_x0000_s22530" name="Equation" r:id="rId3" imgW="2717640" imgH="1752480" progId="Equation.3">
              <p:embed/>
            </p:oleObj>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a:xfrm>
            <a:off x="457200" y="655638"/>
            <a:ext cx="8229600" cy="4525962"/>
          </a:xfrm>
        </p:spPr>
        <p:txBody>
          <a:bodyPr/>
          <a:lstStyle/>
          <a:p>
            <a:pPr>
              <a:buFont typeface="Arial" pitchFamily="34" charset="0"/>
              <a:buNone/>
            </a:pPr>
            <a:r>
              <a:rPr lang="en-US" smtClean="0"/>
              <a:t>3.		 </a:t>
            </a:r>
          </a:p>
        </p:txBody>
      </p:sp>
      <p:sp>
        <p:nvSpPr>
          <p:cNvPr id="23556"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graphicFrame>
        <p:nvGraphicFramePr>
          <p:cNvPr id="23554" name="Object 1"/>
          <p:cNvGraphicFramePr>
            <a:graphicFrameLocks noChangeAspect="1"/>
          </p:cNvGraphicFramePr>
          <p:nvPr/>
        </p:nvGraphicFramePr>
        <p:xfrm>
          <a:off x="1150938" y="533400"/>
          <a:ext cx="7688262" cy="2901950"/>
        </p:xfrm>
        <a:graphic>
          <a:graphicData uri="http://schemas.openxmlformats.org/presentationml/2006/ole">
            <p:oleObj spid="_x0000_s23554" name="Equation" r:id="rId3" imgW="3263760" imgH="1231560" progId="Equation.3">
              <p:embed/>
            </p:oleObj>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24580"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3" name="Rectangle 12"/>
          <p:cNvSpPr/>
          <p:nvPr/>
        </p:nvSpPr>
        <p:spPr>
          <a:xfrm>
            <a:off x="533400" y="457200"/>
            <a:ext cx="8001000" cy="5662613"/>
          </a:xfrm>
          <a:prstGeom prst="rect">
            <a:avLst/>
          </a:prstGeom>
        </p:spPr>
        <p:txBody>
          <a:bodyPr>
            <a:spAutoFit/>
          </a:bodyPr>
          <a:lstStyle/>
          <a:p>
            <a:pPr>
              <a:defRPr/>
            </a:pPr>
            <a:endParaRPr lang="en-US" sz="3000" b="1" dirty="0">
              <a:latin typeface="+mn-lt"/>
              <a:cs typeface="Arial" charset="0"/>
            </a:endParaRPr>
          </a:p>
          <a:p>
            <a:pPr>
              <a:defRPr/>
            </a:pPr>
            <a:endParaRPr lang="en-US" sz="3000" b="1" dirty="0">
              <a:latin typeface="+mn-lt"/>
              <a:cs typeface="Arial" charset="0"/>
            </a:endParaRPr>
          </a:p>
          <a:p>
            <a:pPr>
              <a:defRPr/>
            </a:pPr>
            <a:endParaRPr lang="en-US" sz="3000" b="1" dirty="0">
              <a:latin typeface="+mn-lt"/>
              <a:cs typeface="Arial" charset="0"/>
            </a:endParaRPr>
          </a:p>
          <a:p>
            <a:pPr>
              <a:defRPr/>
            </a:pPr>
            <a:r>
              <a:rPr lang="en-US" sz="3200" i="1" dirty="0">
                <a:latin typeface="+mn-lt"/>
                <a:cs typeface="Arial" charset="0"/>
              </a:rPr>
              <a:t>		</a:t>
            </a:r>
            <a:endParaRPr lang="en-US" sz="3200" b="1" dirty="0">
              <a:latin typeface="Arial" charset="0"/>
              <a:cs typeface="Arial" charset="0"/>
            </a:endParaRPr>
          </a:p>
          <a:p>
            <a:pPr>
              <a:defRPr/>
            </a:pPr>
            <a:endParaRPr lang="en-US" sz="3000" b="1" dirty="0">
              <a:latin typeface="+mn-lt"/>
              <a:cs typeface="Arial" charset="0"/>
            </a:endParaRPr>
          </a:p>
          <a:p>
            <a:pPr>
              <a:defRPr/>
            </a:pPr>
            <a:endParaRPr lang="en-US" sz="3000" dirty="0">
              <a:latin typeface="+mn-lt"/>
              <a:cs typeface="Arial" charset="0"/>
            </a:endParaRPr>
          </a:p>
          <a:p>
            <a:pPr>
              <a:defRPr/>
            </a:pPr>
            <a:endParaRPr lang="en-US" sz="3000" dirty="0">
              <a:latin typeface="+mn-lt"/>
              <a:cs typeface="Arial" charset="0"/>
            </a:endParaRPr>
          </a:p>
          <a:p>
            <a:pPr>
              <a:defRPr/>
            </a:pPr>
            <a:endParaRPr lang="en-US" sz="3000" dirty="0">
              <a:latin typeface="+mn-lt"/>
              <a:cs typeface="Arial" charset="0"/>
            </a:endParaRPr>
          </a:p>
          <a:p>
            <a:pPr>
              <a:defRPr/>
            </a:pPr>
            <a:endParaRPr lang="en-US" sz="3000" dirty="0">
              <a:latin typeface="+mn-lt"/>
              <a:cs typeface="Arial" charset="0"/>
            </a:endParaRPr>
          </a:p>
          <a:p>
            <a:pPr>
              <a:defRPr/>
            </a:pPr>
            <a:endParaRPr lang="en-US" sz="3000" dirty="0">
              <a:latin typeface="+mn-lt"/>
              <a:cs typeface="Arial" charset="0"/>
            </a:endParaRPr>
          </a:p>
          <a:p>
            <a:pPr>
              <a:defRPr/>
            </a:pPr>
            <a:endParaRPr lang="en-US" sz="3000" dirty="0">
              <a:latin typeface="+mn-lt"/>
              <a:cs typeface="Arial" charset="0"/>
            </a:endParaRPr>
          </a:p>
          <a:p>
            <a:pPr>
              <a:defRPr/>
            </a:pPr>
            <a:endParaRPr lang="en-US" sz="3000" dirty="0">
              <a:latin typeface="+mn-lt"/>
              <a:cs typeface="Arial" charset="0"/>
            </a:endParaRPr>
          </a:p>
        </p:txBody>
      </p:sp>
      <p:sp>
        <p:nvSpPr>
          <p:cNvPr id="24582" name="Rectangle 9"/>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4583" name="Rectangle 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4584" name="Rectangle 10"/>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4585" name="Rectangle 1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graphicFrame>
        <p:nvGraphicFramePr>
          <p:cNvPr id="24578" name="Object 5"/>
          <p:cNvGraphicFramePr>
            <a:graphicFrameLocks noChangeAspect="1"/>
          </p:cNvGraphicFramePr>
          <p:nvPr/>
        </p:nvGraphicFramePr>
        <p:xfrm>
          <a:off x="1711325" y="844550"/>
          <a:ext cx="5146675" cy="3498850"/>
        </p:xfrm>
        <a:graphic>
          <a:graphicData uri="http://schemas.openxmlformats.org/presentationml/2006/ole">
            <p:oleObj spid="_x0000_s24578" name="Equation" r:id="rId3" imgW="2019240" imgH="1371600" progId="Equation.3">
              <p:embed/>
            </p:oleObj>
          </a:graphicData>
        </a:graphic>
      </p:graphicFrame>
      <p:sp>
        <p:nvSpPr>
          <p:cNvPr id="15" name="TextBox 14"/>
          <p:cNvSpPr txBox="1"/>
          <p:nvPr/>
        </p:nvSpPr>
        <p:spPr>
          <a:xfrm>
            <a:off x="762000" y="1066800"/>
            <a:ext cx="477838" cy="554038"/>
          </a:xfrm>
          <a:prstGeom prst="rect">
            <a:avLst/>
          </a:prstGeom>
          <a:noFill/>
        </p:spPr>
        <p:txBody>
          <a:bodyPr wrap="none">
            <a:spAutoFit/>
          </a:bodyPr>
          <a:lstStyle/>
          <a:p>
            <a:pPr>
              <a:defRPr/>
            </a:pPr>
            <a:r>
              <a:rPr lang="en-US" sz="3000" dirty="0">
                <a:latin typeface="+mn-lt"/>
                <a:cs typeface="Arial" charset="0"/>
              </a:rPr>
              <a:t>4.</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itle 1"/>
          <p:cNvSpPr>
            <a:spLocks noGrp="1"/>
          </p:cNvSpPr>
          <p:nvPr>
            <p:ph type="title"/>
          </p:nvPr>
        </p:nvSpPr>
        <p:spPr/>
        <p:txBody>
          <a:bodyPr/>
          <a:lstStyle/>
          <a:p>
            <a:r>
              <a:rPr lang="en-US" smtClean="0">
                <a:solidFill>
                  <a:srgbClr val="0070C0"/>
                </a:solidFill>
              </a:rPr>
              <a:t>Mathematical Expectation</a:t>
            </a:r>
          </a:p>
        </p:txBody>
      </p:sp>
      <p:sp>
        <p:nvSpPr>
          <p:cNvPr id="25605" name="Content Placeholder 2"/>
          <p:cNvSpPr>
            <a:spLocks noGrp="1"/>
          </p:cNvSpPr>
          <p:nvPr>
            <p:ph idx="1"/>
          </p:nvPr>
        </p:nvSpPr>
        <p:spPr>
          <a:xfrm>
            <a:off x="457200" y="1600200"/>
            <a:ext cx="8229600" cy="5105400"/>
          </a:xfrm>
        </p:spPr>
        <p:txBody>
          <a:bodyPr/>
          <a:lstStyle/>
          <a:p>
            <a:pPr algn="just">
              <a:buFont typeface="Arial" pitchFamily="34" charset="0"/>
              <a:buNone/>
            </a:pPr>
            <a:r>
              <a:rPr lang="en-US" sz="3000" smtClean="0"/>
              <a:t>	Let X be a random variable having a probability distribution function f(x). Expected value of the random variable is the arithmetic mean of the random variable. The mean or expected value of the random variable u(X), Then</a:t>
            </a:r>
          </a:p>
          <a:p>
            <a:pPr>
              <a:buFont typeface="Arial" pitchFamily="34" charset="0"/>
              <a:buNone/>
            </a:pPr>
            <a:r>
              <a:rPr lang="en-US" sz="3000" smtClean="0"/>
              <a:t>	If X is discrete type of random variable</a:t>
            </a:r>
          </a:p>
          <a:p>
            <a:endParaRPr lang="en-US" sz="3000" smtClean="0"/>
          </a:p>
          <a:p>
            <a:pPr>
              <a:buFont typeface="Arial" pitchFamily="34" charset="0"/>
              <a:buNone/>
            </a:pPr>
            <a:r>
              <a:rPr lang="en-US" sz="3000" smtClean="0"/>
              <a:t>	If X is continuous type of random variable</a:t>
            </a:r>
          </a:p>
        </p:txBody>
      </p:sp>
      <p:graphicFrame>
        <p:nvGraphicFramePr>
          <p:cNvPr id="25602" name="Object 1"/>
          <p:cNvGraphicFramePr>
            <a:graphicFrameLocks noChangeAspect="1"/>
          </p:cNvGraphicFramePr>
          <p:nvPr/>
        </p:nvGraphicFramePr>
        <p:xfrm>
          <a:off x="2300288" y="4419600"/>
          <a:ext cx="4395787" cy="808038"/>
        </p:xfrm>
        <a:graphic>
          <a:graphicData uri="http://schemas.openxmlformats.org/presentationml/2006/ole">
            <p:oleObj spid="_x0000_s25602" name="Equation" r:id="rId3" imgW="1866600" imgH="342720" progId="Equation.3">
              <p:embed/>
            </p:oleObj>
          </a:graphicData>
        </a:graphic>
      </p:graphicFrame>
      <p:graphicFrame>
        <p:nvGraphicFramePr>
          <p:cNvPr id="25603" name="Object 3"/>
          <p:cNvGraphicFramePr>
            <a:graphicFrameLocks noChangeAspect="1"/>
          </p:cNvGraphicFramePr>
          <p:nvPr/>
        </p:nvGraphicFramePr>
        <p:xfrm>
          <a:off x="2224088" y="5675313"/>
          <a:ext cx="4633912" cy="1106487"/>
        </p:xfrm>
        <a:graphic>
          <a:graphicData uri="http://schemas.openxmlformats.org/presentationml/2006/ole">
            <p:oleObj spid="_x0000_s25603" name="Equation" r:id="rId4" imgW="1968480" imgH="469800" progId="Equation.3">
              <p:embed/>
            </p:oleObj>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itle 1"/>
          <p:cNvSpPr>
            <a:spLocks noGrp="1"/>
          </p:cNvSpPr>
          <p:nvPr>
            <p:ph type="title"/>
          </p:nvPr>
        </p:nvSpPr>
        <p:spPr/>
        <p:txBody>
          <a:bodyPr/>
          <a:lstStyle/>
          <a:p>
            <a:r>
              <a:rPr lang="en-US" smtClean="0">
                <a:solidFill>
                  <a:srgbClr val="0070C0"/>
                </a:solidFill>
              </a:rPr>
              <a:t>Special Mathematical Expectation</a:t>
            </a:r>
          </a:p>
        </p:txBody>
      </p:sp>
      <p:sp>
        <p:nvSpPr>
          <p:cNvPr id="3" name="Content Placeholder 2"/>
          <p:cNvSpPr>
            <a:spLocks noGrp="1"/>
          </p:cNvSpPr>
          <p:nvPr>
            <p:ph idx="1"/>
          </p:nvPr>
        </p:nvSpPr>
        <p:spPr>
          <a:xfrm>
            <a:off x="457200" y="1371600"/>
            <a:ext cx="8382000" cy="5257800"/>
          </a:xfrm>
        </p:spPr>
        <p:txBody>
          <a:bodyPr/>
          <a:lstStyle/>
          <a:p>
            <a:pPr>
              <a:buFont typeface="Arial" charset="0"/>
              <a:buNone/>
              <a:defRPr/>
            </a:pPr>
            <a:r>
              <a:rPr lang="en-US" sz="3000" dirty="0" smtClean="0"/>
              <a:t>	Let u(X) = X, where X is a random variable of the discrete type having a </a:t>
            </a:r>
            <a:r>
              <a:rPr lang="en-US" sz="3000" dirty="0" err="1" smtClean="0"/>
              <a:t>p.d.f</a:t>
            </a:r>
            <a:r>
              <a:rPr lang="en-US" sz="3000" dirty="0" smtClean="0"/>
              <a:t>. f(x). Then</a:t>
            </a:r>
          </a:p>
          <a:p>
            <a:pPr marL="514350" indent="-514350">
              <a:buFont typeface="Arial" charset="0"/>
              <a:buAutoNum type="arabicPeriod"/>
              <a:defRPr/>
            </a:pPr>
            <a:r>
              <a:rPr lang="en-US" sz="3000" dirty="0" smtClean="0"/>
              <a:t>Mean of the random variable is E[X] = µ</a:t>
            </a:r>
            <a:r>
              <a:rPr lang="en-US" sz="3000" baseline="-25000" dirty="0" smtClean="0"/>
              <a:t>X</a:t>
            </a:r>
            <a:r>
              <a:rPr lang="en-US" sz="3000" dirty="0" smtClean="0"/>
              <a:t> </a:t>
            </a:r>
          </a:p>
          <a:p>
            <a:pPr marL="514350" indent="-514350">
              <a:buFont typeface="Arial" charset="0"/>
              <a:buAutoNum type="arabicPeriod"/>
              <a:defRPr/>
            </a:pPr>
            <a:r>
              <a:rPr lang="en-US" sz="3000" dirty="0" smtClean="0">
                <a:sym typeface="Symbol"/>
              </a:rPr>
              <a:t>If </a:t>
            </a:r>
            <a:r>
              <a:rPr lang="en-US" sz="3000" i="1" dirty="0" smtClean="0">
                <a:sym typeface="Symbol"/>
              </a:rPr>
              <a:t>a</a:t>
            </a:r>
            <a:r>
              <a:rPr lang="en-US" sz="3000" dirty="0" smtClean="0">
                <a:sym typeface="Symbol"/>
              </a:rPr>
              <a:t> is constant, E[</a:t>
            </a:r>
            <a:r>
              <a:rPr lang="en-US" sz="3000" i="1" dirty="0" smtClean="0">
                <a:sym typeface="Symbol"/>
              </a:rPr>
              <a:t>a</a:t>
            </a:r>
            <a:r>
              <a:rPr lang="en-US" sz="3000" dirty="0" smtClean="0">
                <a:sym typeface="Symbol"/>
              </a:rPr>
              <a:t>] = </a:t>
            </a:r>
            <a:r>
              <a:rPr lang="en-US" sz="3000" i="1" dirty="0" smtClean="0">
                <a:sym typeface="Symbol"/>
              </a:rPr>
              <a:t>a</a:t>
            </a:r>
            <a:endParaRPr lang="en-US" sz="3000" dirty="0" smtClean="0">
              <a:sym typeface="Symbol"/>
            </a:endParaRPr>
          </a:p>
          <a:p>
            <a:pPr marL="514350" indent="-514350">
              <a:buFont typeface="Arial" charset="0"/>
              <a:buAutoNum type="arabicPeriod"/>
              <a:defRPr/>
            </a:pPr>
            <a:r>
              <a:rPr lang="en-US" sz="3000" dirty="0" smtClean="0"/>
              <a:t>If </a:t>
            </a:r>
            <a:r>
              <a:rPr lang="en-US" sz="3000" i="1" dirty="0" smtClean="0"/>
              <a:t>a</a:t>
            </a:r>
            <a:r>
              <a:rPr lang="en-US" sz="3000" dirty="0" smtClean="0"/>
              <a:t> and </a:t>
            </a:r>
            <a:r>
              <a:rPr lang="en-US" sz="3000" i="1" dirty="0" smtClean="0"/>
              <a:t>b</a:t>
            </a:r>
            <a:r>
              <a:rPr lang="en-US" sz="3000" dirty="0" smtClean="0"/>
              <a:t> are constants, E[</a:t>
            </a:r>
            <a:r>
              <a:rPr lang="en-US" sz="3000" i="1" dirty="0" err="1" smtClean="0"/>
              <a:t>a</a:t>
            </a:r>
            <a:r>
              <a:rPr lang="en-US" sz="3000" dirty="0" err="1" smtClean="0"/>
              <a:t>X</a:t>
            </a:r>
            <a:r>
              <a:rPr lang="en-US" sz="3000" dirty="0" smtClean="0"/>
              <a:t> ± </a:t>
            </a:r>
            <a:r>
              <a:rPr lang="en-US" sz="3000" i="1" dirty="0" smtClean="0"/>
              <a:t>b</a:t>
            </a:r>
            <a:r>
              <a:rPr lang="en-US" sz="3000" dirty="0" smtClean="0"/>
              <a:t>] = </a:t>
            </a:r>
            <a:r>
              <a:rPr lang="en-US" sz="3000" i="1" dirty="0" smtClean="0"/>
              <a:t>a </a:t>
            </a:r>
            <a:r>
              <a:rPr lang="en-US" sz="3000" dirty="0" smtClean="0"/>
              <a:t>E[X] ± </a:t>
            </a:r>
            <a:r>
              <a:rPr lang="en-US" sz="3000" i="1" dirty="0" smtClean="0"/>
              <a:t>b</a:t>
            </a:r>
            <a:endParaRPr lang="en-US" sz="3000" dirty="0" smtClean="0"/>
          </a:p>
          <a:p>
            <a:pPr marL="514350" indent="-514350">
              <a:buFont typeface="Arial" charset="0"/>
              <a:buAutoNum type="arabicPeriod"/>
              <a:defRPr/>
            </a:pPr>
            <a:r>
              <a:rPr lang="en-US" sz="3000" dirty="0" smtClean="0"/>
              <a:t>E[f(X) ± g(X)] = E[f(X)] ± E[g(X)]</a:t>
            </a:r>
          </a:p>
          <a:p>
            <a:pPr marL="514350" indent="-514350">
              <a:buFont typeface="Arial" charset="0"/>
              <a:buAutoNum type="arabicPeriod"/>
              <a:defRPr/>
            </a:pPr>
            <a:r>
              <a:rPr lang="en-US" sz="3000" dirty="0" smtClean="0"/>
              <a:t>Variance of the random variable </a:t>
            </a:r>
          </a:p>
          <a:p>
            <a:pPr marL="514350" indent="-514350">
              <a:buFont typeface="Arial" charset="0"/>
              <a:buNone/>
              <a:defRPr/>
            </a:pPr>
            <a:r>
              <a:rPr lang="en-US" sz="3000" dirty="0" smtClean="0">
                <a:sym typeface="Symbol"/>
              </a:rPr>
              <a:t>	</a:t>
            </a:r>
            <a:r>
              <a:rPr lang="en-US" sz="3000" baseline="-25000" dirty="0" smtClean="0">
                <a:sym typeface="Symbol"/>
              </a:rPr>
              <a:t>X</a:t>
            </a:r>
            <a:r>
              <a:rPr lang="en-US" sz="3000" baseline="30000" dirty="0" smtClean="0">
                <a:sym typeface="Symbol"/>
              </a:rPr>
              <a:t>2</a:t>
            </a:r>
            <a:r>
              <a:rPr lang="en-US" sz="3000" dirty="0" smtClean="0">
                <a:sym typeface="Symbol"/>
              </a:rPr>
              <a:t> = </a:t>
            </a:r>
            <a:r>
              <a:rPr lang="en-US" sz="3000" dirty="0" err="1" smtClean="0">
                <a:sym typeface="Symbol"/>
              </a:rPr>
              <a:t>Var</a:t>
            </a:r>
            <a:r>
              <a:rPr lang="en-US" sz="3000" dirty="0" smtClean="0">
                <a:sym typeface="Symbol"/>
              </a:rPr>
              <a:t>[X] =</a:t>
            </a:r>
            <a:r>
              <a:rPr lang="en-US" sz="3000" dirty="0" smtClean="0"/>
              <a:t>E[(X </a:t>
            </a:r>
            <a:r>
              <a:rPr lang="en-US" sz="3000" dirty="0" smtClean="0">
                <a:sym typeface="Symbol"/>
              </a:rPr>
              <a:t> </a:t>
            </a:r>
            <a:r>
              <a:rPr lang="en-US" sz="3000" dirty="0" smtClean="0"/>
              <a:t>µ</a:t>
            </a:r>
            <a:r>
              <a:rPr lang="en-US" sz="3000" baseline="-25000" dirty="0" smtClean="0"/>
              <a:t>X</a:t>
            </a:r>
            <a:r>
              <a:rPr lang="en-US" sz="3000" dirty="0" smtClean="0"/>
              <a:t>)</a:t>
            </a:r>
            <a:r>
              <a:rPr lang="en-US" sz="3000" baseline="30000" dirty="0" smtClean="0"/>
              <a:t>2</a:t>
            </a:r>
            <a:r>
              <a:rPr lang="en-US" sz="3000" dirty="0" smtClean="0"/>
              <a:t>] </a:t>
            </a:r>
            <a:r>
              <a:rPr lang="en-US" sz="3000" dirty="0" smtClean="0">
                <a:sym typeface="Symbol"/>
              </a:rPr>
              <a:t>= E[X</a:t>
            </a:r>
            <a:r>
              <a:rPr lang="en-US" sz="3000" baseline="30000" dirty="0" smtClean="0">
                <a:sym typeface="Symbol"/>
              </a:rPr>
              <a:t>2</a:t>
            </a:r>
            <a:r>
              <a:rPr lang="en-US" sz="3000" dirty="0" smtClean="0">
                <a:sym typeface="Symbol"/>
              </a:rPr>
              <a:t>]  E[X]</a:t>
            </a:r>
            <a:r>
              <a:rPr lang="en-US" sz="3000" baseline="30000" dirty="0" smtClean="0">
                <a:sym typeface="Symbol"/>
              </a:rPr>
              <a:t>2</a:t>
            </a:r>
            <a:endParaRPr lang="en-US" sz="3000" dirty="0" smtClean="0"/>
          </a:p>
          <a:p>
            <a:pPr marL="514350" indent="-514350">
              <a:buFont typeface="Arial" charset="0"/>
              <a:buNone/>
              <a:defRPr/>
            </a:pPr>
            <a:r>
              <a:rPr lang="en-US" sz="3000" dirty="0" smtClean="0"/>
              <a:t>6.  If </a:t>
            </a:r>
            <a:r>
              <a:rPr lang="en-US" sz="3000" i="1" dirty="0" smtClean="0"/>
              <a:t>a</a:t>
            </a:r>
            <a:r>
              <a:rPr lang="en-US" sz="3000" dirty="0" smtClean="0"/>
              <a:t> is constant, </a:t>
            </a:r>
            <a:r>
              <a:rPr lang="en-US" sz="3000" dirty="0" err="1" smtClean="0"/>
              <a:t>Var</a:t>
            </a:r>
            <a:r>
              <a:rPr lang="en-US" sz="3000" dirty="0" smtClean="0"/>
              <a:t>[</a:t>
            </a:r>
            <a:r>
              <a:rPr lang="en-US" sz="3000" i="1" dirty="0" smtClean="0"/>
              <a:t>a</a:t>
            </a:r>
            <a:r>
              <a:rPr lang="en-US" sz="3000" dirty="0" smtClean="0"/>
              <a:t>] = 0</a:t>
            </a:r>
          </a:p>
          <a:p>
            <a:pPr marL="514350" indent="-514350">
              <a:buFont typeface="Arial" charset="0"/>
              <a:buNone/>
              <a:defRPr/>
            </a:pPr>
            <a:r>
              <a:rPr lang="en-US" sz="3000" dirty="0" smtClean="0"/>
              <a:t>7.  </a:t>
            </a:r>
            <a:r>
              <a:rPr lang="en-US" sz="3000" dirty="0" err="1" smtClean="0"/>
              <a:t>Var</a:t>
            </a:r>
            <a:r>
              <a:rPr lang="en-US" sz="3000" dirty="0" smtClean="0"/>
              <a:t>[</a:t>
            </a:r>
            <a:r>
              <a:rPr lang="en-US" sz="3000" i="1" dirty="0" err="1" smtClean="0"/>
              <a:t>a</a:t>
            </a:r>
            <a:r>
              <a:rPr lang="en-US" sz="3000" dirty="0" err="1" smtClean="0"/>
              <a:t>X</a:t>
            </a:r>
            <a:r>
              <a:rPr lang="en-US" sz="3000" dirty="0" smtClean="0"/>
              <a:t> ± </a:t>
            </a:r>
            <a:r>
              <a:rPr lang="en-US" sz="3000" i="1" dirty="0" smtClean="0"/>
              <a:t>b</a:t>
            </a:r>
            <a:r>
              <a:rPr lang="en-US" sz="3000" dirty="0" smtClean="0"/>
              <a:t>] = </a:t>
            </a:r>
            <a:r>
              <a:rPr lang="en-US" sz="3000" i="1" dirty="0" smtClean="0"/>
              <a:t>a</a:t>
            </a:r>
            <a:r>
              <a:rPr lang="en-US" sz="3000" baseline="30000" dirty="0" smtClean="0"/>
              <a:t>2</a:t>
            </a:r>
            <a:r>
              <a:rPr lang="en-US" sz="3000" dirty="0" smtClean="0"/>
              <a:t> </a:t>
            </a:r>
            <a:r>
              <a:rPr lang="en-US" sz="3000" dirty="0" err="1" smtClean="0"/>
              <a:t>Var</a:t>
            </a:r>
            <a:r>
              <a:rPr lang="en-US" sz="3000" dirty="0" smtClean="0"/>
              <a:t>[X]</a:t>
            </a:r>
            <a:endParaRPr lang="en-US" sz="30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Content Placeholder 2"/>
          <p:cNvSpPr>
            <a:spLocks noGrp="1"/>
          </p:cNvSpPr>
          <p:nvPr>
            <p:ph idx="1"/>
          </p:nvPr>
        </p:nvSpPr>
        <p:spPr>
          <a:xfrm>
            <a:off x="457200" y="427038"/>
            <a:ext cx="8229600" cy="4525962"/>
          </a:xfrm>
        </p:spPr>
        <p:txBody>
          <a:bodyPr/>
          <a:lstStyle/>
          <a:p>
            <a:pPr algn="just"/>
            <a:r>
              <a:rPr lang="en-US" sz="3000" smtClean="0"/>
              <a:t>In a gambling game a man is paid Rs. 5 if he gets all heads or all tails when three coins are tossed, and he will pay out Rs. 3 if either one or two heads show,.  What is his expected gain?</a:t>
            </a:r>
          </a:p>
          <a:p>
            <a:endParaRPr lang="en-US" sz="300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Content Placeholder 2"/>
          <p:cNvSpPr>
            <a:spLocks noGrp="1"/>
          </p:cNvSpPr>
          <p:nvPr>
            <p:ph idx="1"/>
          </p:nvPr>
        </p:nvSpPr>
        <p:spPr>
          <a:xfrm>
            <a:off x="228600" y="304800"/>
            <a:ext cx="8686800" cy="6553200"/>
          </a:xfrm>
        </p:spPr>
        <p:txBody>
          <a:bodyPr/>
          <a:lstStyle/>
          <a:p>
            <a:pPr algn="just">
              <a:buFont typeface="Arial" pitchFamily="34" charset="0"/>
              <a:buNone/>
            </a:pPr>
            <a:r>
              <a:rPr lang="en-US" sz="3000" smtClean="0"/>
              <a:t>	The sample space for the possible outcomes when three coins are tossed simultaneously, or equivalently if 1 coin is tossed three times, is</a:t>
            </a:r>
          </a:p>
          <a:p>
            <a:pPr>
              <a:buFont typeface="Arial" pitchFamily="34" charset="0"/>
              <a:buNone/>
            </a:pPr>
            <a:r>
              <a:rPr lang="en-US" sz="3000" smtClean="0"/>
              <a:t>	S = {HHH, HHT, HTH, THH, HTT, THT, TTH, TTT}.</a:t>
            </a:r>
          </a:p>
          <a:p>
            <a:pPr>
              <a:buFont typeface="Arial" pitchFamily="34" charset="0"/>
              <a:buNone/>
            </a:pPr>
            <a:r>
              <a:rPr lang="en-US" sz="3000" smtClean="0"/>
              <a:t>	</a:t>
            </a:r>
          </a:p>
          <a:p>
            <a:pPr>
              <a:buFont typeface="Arial" pitchFamily="34" charset="0"/>
              <a:buNone/>
            </a:pPr>
            <a:r>
              <a:rPr lang="en-US" sz="3000" smtClean="0"/>
              <a:t>	The amount the gambler can:</a:t>
            </a:r>
          </a:p>
          <a:p>
            <a:pPr>
              <a:buFont typeface="Arial" pitchFamily="34" charset="0"/>
              <a:buNone/>
            </a:pPr>
            <a:endParaRPr lang="en-US" sz="3000" smtClean="0"/>
          </a:p>
          <a:p>
            <a:pPr>
              <a:buFont typeface="Arial" pitchFamily="34" charset="0"/>
              <a:buNone/>
            </a:pPr>
            <a:r>
              <a:rPr lang="en-US" sz="3000" smtClean="0"/>
              <a:t>	win is Rs.5; if event     </a:t>
            </a:r>
          </a:p>
          <a:p>
            <a:pPr>
              <a:buFont typeface="Arial" pitchFamily="34" charset="0"/>
              <a:buNone/>
            </a:pPr>
            <a:r>
              <a:rPr lang="en-US" sz="3000" smtClean="0"/>
              <a:t>	E</a:t>
            </a:r>
            <a:r>
              <a:rPr lang="en-US" sz="3000" baseline="-25000" smtClean="0"/>
              <a:t>1</a:t>
            </a:r>
            <a:r>
              <a:rPr lang="en-US" sz="3000" smtClean="0"/>
              <a:t> = {HHH, TTT} occurs and </a:t>
            </a:r>
          </a:p>
          <a:p>
            <a:pPr>
              <a:buFont typeface="Arial" pitchFamily="34" charset="0"/>
              <a:buNone/>
            </a:pPr>
            <a:r>
              <a:rPr lang="en-US" sz="3000" smtClean="0"/>
              <a:t>	</a:t>
            </a:r>
          </a:p>
          <a:p>
            <a:pPr>
              <a:buFont typeface="Arial" pitchFamily="34" charset="0"/>
              <a:buNone/>
            </a:pPr>
            <a:r>
              <a:rPr lang="en-US" sz="3000" smtClean="0"/>
              <a:t>	lose  Rs.3; if event </a:t>
            </a:r>
          </a:p>
          <a:p>
            <a:pPr>
              <a:buFont typeface="Arial" pitchFamily="34" charset="0"/>
              <a:buNone/>
            </a:pPr>
            <a:r>
              <a:rPr lang="en-US" sz="3000" smtClean="0"/>
              <a:t>	E</a:t>
            </a:r>
            <a:r>
              <a:rPr lang="en-US" sz="3000" baseline="-25000" smtClean="0"/>
              <a:t>2</a:t>
            </a:r>
            <a:r>
              <a:rPr lang="en-US" sz="3000" smtClean="0"/>
              <a:t> = {HHT, HTH, THH, HTT, THT, TTH} occurs.</a:t>
            </a:r>
          </a:p>
          <a:p>
            <a:pPr>
              <a:buFont typeface="Arial" pitchFamily="34" charset="0"/>
              <a:buNone/>
            </a:pPr>
            <a:r>
              <a:rPr lang="en-US" sz="3000" smtClean="0"/>
              <a:t>	</a:t>
            </a:r>
          </a:p>
        </p:txBody>
      </p:sp>
      <p:sp>
        <p:nvSpPr>
          <p:cNvPr id="15565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ontent Placeholder 2"/>
          <p:cNvSpPr>
            <a:spLocks noGrp="1"/>
          </p:cNvSpPr>
          <p:nvPr>
            <p:ph idx="1"/>
          </p:nvPr>
        </p:nvSpPr>
        <p:spPr>
          <a:xfrm>
            <a:off x="457200" y="533400"/>
            <a:ext cx="8229600" cy="4525963"/>
          </a:xfrm>
        </p:spPr>
        <p:txBody>
          <a:bodyPr/>
          <a:lstStyle/>
          <a:p>
            <a:pPr>
              <a:buFont typeface="Arial" pitchFamily="34" charset="0"/>
              <a:buNone/>
            </a:pPr>
            <a:r>
              <a:rPr lang="en-US" sz="3000" smtClean="0"/>
              <a:t>	Since E</a:t>
            </a:r>
            <a:r>
              <a:rPr lang="en-US" sz="3000" baseline="-25000" smtClean="0"/>
              <a:t>1</a:t>
            </a:r>
            <a:r>
              <a:rPr lang="en-US" sz="3000" smtClean="0"/>
              <a:t> and E</a:t>
            </a:r>
            <a:r>
              <a:rPr lang="en-US" sz="3000" baseline="-25000" smtClean="0"/>
              <a:t>2</a:t>
            </a:r>
            <a:r>
              <a:rPr lang="en-US" sz="3000" smtClean="0"/>
              <a:t> occur with probabilities 1/4  and  3/4 respectively, it follows that</a:t>
            </a:r>
          </a:p>
          <a:p>
            <a:pPr>
              <a:buFont typeface="Arial" pitchFamily="34" charset="0"/>
              <a:buNone/>
            </a:pPr>
            <a:endParaRPr lang="en-US" sz="3000" smtClean="0"/>
          </a:p>
          <a:p>
            <a:pPr>
              <a:buFont typeface="Arial" pitchFamily="34" charset="0"/>
              <a:buNone/>
            </a:pPr>
            <a:endParaRPr lang="en-US" sz="3000" smtClean="0"/>
          </a:p>
          <a:p>
            <a:pPr>
              <a:buFont typeface="Arial" pitchFamily="34" charset="0"/>
              <a:buNone/>
            </a:pPr>
            <a:r>
              <a:rPr lang="en-US" sz="3000" smtClean="0"/>
              <a:t>	In this game, the gambler will on an average lose Rs. 1 per toss of the three coins.  </a:t>
            </a:r>
          </a:p>
          <a:p>
            <a:endParaRPr lang="en-US" sz="3000" smtClean="0"/>
          </a:p>
        </p:txBody>
      </p:sp>
      <p:graphicFrame>
        <p:nvGraphicFramePr>
          <p:cNvPr id="26626" name="Object 2"/>
          <p:cNvGraphicFramePr>
            <a:graphicFrameLocks noChangeAspect="1"/>
          </p:cNvGraphicFramePr>
          <p:nvPr/>
        </p:nvGraphicFramePr>
        <p:xfrm>
          <a:off x="781050" y="1600200"/>
          <a:ext cx="7600950" cy="962025"/>
        </p:xfrm>
        <a:graphic>
          <a:graphicData uri="http://schemas.openxmlformats.org/presentationml/2006/ole">
            <p:oleObj spid="_x0000_s26626" name="Equation" r:id="rId3" imgW="2857320" imgH="431640" progId="Equation.3">
              <p:embed/>
            </p:oleObj>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Content Placeholder 2"/>
          <p:cNvSpPr>
            <a:spLocks noGrp="1"/>
          </p:cNvSpPr>
          <p:nvPr>
            <p:ph idx="1"/>
          </p:nvPr>
        </p:nvSpPr>
        <p:spPr>
          <a:xfrm>
            <a:off x="457200" y="350838"/>
            <a:ext cx="8229600" cy="4525962"/>
          </a:xfrm>
        </p:spPr>
        <p:txBody>
          <a:bodyPr/>
          <a:lstStyle/>
          <a:p>
            <a:r>
              <a:rPr lang="en-US" sz="3000" smtClean="0"/>
              <a:t>Let X be the random variable that denotes the life in hours of a certain electronic device.  The probability density function is</a:t>
            </a:r>
          </a:p>
          <a:p>
            <a:endParaRPr lang="en-US" sz="3000" smtClean="0"/>
          </a:p>
          <a:p>
            <a:endParaRPr lang="en-US" sz="3000" smtClean="0"/>
          </a:p>
          <a:p>
            <a:endParaRPr lang="en-US" sz="3000" smtClean="0"/>
          </a:p>
          <a:p>
            <a:pPr>
              <a:buFont typeface="Arial" pitchFamily="34" charset="0"/>
              <a:buNone/>
            </a:pPr>
            <a:r>
              <a:rPr lang="en-US" sz="3000" smtClean="0"/>
              <a:t>	Find the expected life of this type of device.</a:t>
            </a:r>
          </a:p>
          <a:p>
            <a:endParaRPr lang="en-US" sz="3000" smtClean="0"/>
          </a:p>
          <a:p>
            <a:pPr>
              <a:buFont typeface="Arial" pitchFamily="34" charset="0"/>
              <a:buNone/>
            </a:pPr>
            <a:endParaRPr lang="en-US" sz="3000" smtClean="0"/>
          </a:p>
        </p:txBody>
      </p:sp>
      <p:sp>
        <p:nvSpPr>
          <p:cNvPr id="2765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7650" name="Object 1"/>
          <p:cNvGraphicFramePr>
            <a:graphicFrameLocks noChangeAspect="1"/>
          </p:cNvGraphicFramePr>
          <p:nvPr/>
        </p:nvGraphicFramePr>
        <p:xfrm>
          <a:off x="1905000" y="1905000"/>
          <a:ext cx="3632200" cy="1495425"/>
        </p:xfrm>
        <a:graphic>
          <a:graphicData uri="http://schemas.openxmlformats.org/presentationml/2006/ole">
            <p:oleObj spid="_x0000_s27650" name="Equation" r:id="rId3" imgW="1778000" imgH="736600" progId="Equation.3">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943600"/>
          </a:xfrm>
        </p:spPr>
        <p:txBody>
          <a:bodyPr rtlCol="0">
            <a:normAutofit fontScale="25000" lnSpcReduction="20000"/>
          </a:bodyPr>
          <a:lstStyle/>
          <a:p>
            <a:pPr algn="ctr" eaLnBrk="1" fontAlgn="auto" hangingPunct="1">
              <a:spcAft>
                <a:spcPts val="0"/>
              </a:spcAft>
              <a:buFont typeface="Arial" pitchFamily="34" charset="0"/>
              <a:buNone/>
              <a:defRPr/>
            </a:pPr>
            <a:r>
              <a:rPr lang="en-US" sz="9200" b="1" dirty="0" smtClean="0"/>
              <a:t>	</a:t>
            </a:r>
            <a:r>
              <a:rPr lang="en-US" sz="17600" dirty="0" smtClean="0">
                <a:solidFill>
                  <a:srgbClr val="0070C0"/>
                </a:solidFill>
              </a:rPr>
              <a:t>Random Experiment</a:t>
            </a:r>
          </a:p>
          <a:p>
            <a:pPr eaLnBrk="1" fontAlgn="auto" hangingPunct="1">
              <a:spcAft>
                <a:spcPts val="0"/>
              </a:spcAft>
              <a:buFont typeface="Arial" pitchFamily="34" charset="0"/>
              <a:buNone/>
              <a:defRPr/>
            </a:pPr>
            <a:endParaRPr lang="en-US" sz="12000" b="1" dirty="0" smtClean="0"/>
          </a:p>
          <a:p>
            <a:pPr algn="just" eaLnBrk="1" fontAlgn="auto" hangingPunct="1">
              <a:lnSpc>
                <a:spcPct val="120000"/>
              </a:lnSpc>
              <a:spcBef>
                <a:spcPts val="768"/>
              </a:spcBef>
              <a:spcAft>
                <a:spcPts val="0"/>
              </a:spcAft>
              <a:buFont typeface="Arial" pitchFamily="34" charset="0"/>
              <a:buNone/>
              <a:defRPr/>
            </a:pPr>
            <a:r>
              <a:rPr lang="en-US" sz="12000" dirty="0" smtClean="0"/>
              <a:t>	</a:t>
            </a:r>
            <a:r>
              <a:rPr lang="en-US" sz="2800" dirty="0" smtClean="0"/>
              <a:t> </a:t>
            </a:r>
            <a:r>
              <a:rPr lang="en-US" sz="12000" dirty="0" smtClean="0"/>
              <a:t>An Experiment whose result is uncertain i.e. a random experiment is a probabilistic experiment. The experiment results in two or more outcomes. It cannot be predicted prior to its conduct. </a:t>
            </a:r>
          </a:p>
          <a:p>
            <a:pPr eaLnBrk="1" fontAlgn="auto" hangingPunct="1">
              <a:spcAft>
                <a:spcPts val="0"/>
              </a:spcAft>
              <a:buFont typeface="Arial" pitchFamily="34" charset="0"/>
              <a:buNone/>
              <a:defRPr/>
            </a:pPr>
            <a:r>
              <a:rPr lang="en-US" sz="12000" dirty="0" smtClean="0"/>
              <a:t>	</a:t>
            </a:r>
          </a:p>
          <a:p>
            <a:pPr algn="just" eaLnBrk="1" fontAlgn="auto" hangingPunct="1">
              <a:lnSpc>
                <a:spcPct val="120000"/>
              </a:lnSpc>
              <a:spcBef>
                <a:spcPts val="768"/>
              </a:spcBef>
              <a:spcAft>
                <a:spcPts val="0"/>
              </a:spcAft>
              <a:buFont typeface="Arial" pitchFamily="34" charset="0"/>
              <a:buNone/>
              <a:defRPr/>
            </a:pPr>
            <a:r>
              <a:rPr lang="en-US" sz="12000" dirty="0" smtClean="0"/>
              <a:t>	E.g. Whenever a fair dice is thrown, it is known that any of the 6 possible outcomes will occur, but it cannot be predicted what exactly the outcome will be.</a:t>
            </a:r>
          </a:p>
          <a:p>
            <a:pPr eaLnBrk="1" fontAlgn="auto" hangingPunct="1">
              <a:spcAft>
                <a:spcPts val="0"/>
              </a:spcAft>
              <a:buFont typeface="Arial" pitchFamily="34" charset="0"/>
              <a:buNone/>
              <a:defRPr/>
            </a:pPr>
            <a:r>
              <a:rPr lang="en-US" sz="12000" dirty="0" smtClean="0"/>
              <a:t>	 </a:t>
            </a:r>
          </a:p>
          <a:p>
            <a:pPr eaLnBrk="1" fontAlgn="auto" hangingPunct="1">
              <a:spcAft>
                <a:spcPts val="0"/>
              </a:spcAft>
              <a:buFont typeface="Arial" pitchFamily="34" charset="0"/>
              <a:buNone/>
              <a:defRPr/>
            </a:pPr>
            <a:r>
              <a:rPr lang="en-US" sz="12000" b="1" dirty="0" smtClean="0"/>
              <a:t>	</a:t>
            </a:r>
            <a:endParaRPr lang="en-US" dirty="0" smtClean="0"/>
          </a:p>
        </p:txBody>
      </p:sp>
      <p:sp>
        <p:nvSpPr>
          <p:cNvPr id="5" name="Rectangle 4"/>
          <p:cNvSpPr/>
          <p:nvPr/>
        </p:nvSpPr>
        <p:spPr>
          <a:xfrm>
            <a:off x="1981200" y="5867400"/>
            <a:ext cx="4724400" cy="646113"/>
          </a:xfrm>
          <a:prstGeom prst="rect">
            <a:avLst/>
          </a:prstGeom>
        </p:spPr>
        <p:txBody>
          <a:bodyPr>
            <a:spAutoFit/>
          </a:bodyPr>
          <a:lstStyle/>
          <a:p>
            <a:pPr marL="609600" indent="-609600">
              <a:spcBef>
                <a:spcPct val="20000"/>
              </a:spcBef>
              <a:defRPr/>
            </a:pPr>
            <a:r>
              <a:rPr lang="en-US" sz="3600" dirty="0">
                <a:latin typeface="+mn-lt"/>
                <a:cs typeface="Arial" charset="0"/>
              </a:rPr>
              <a:t>S</a:t>
            </a:r>
            <a:r>
              <a:rPr lang="en-US" sz="3600" i="1" dirty="0">
                <a:latin typeface="+mn-lt"/>
                <a:cs typeface="Arial" charset="0"/>
              </a:rPr>
              <a:t> </a:t>
            </a:r>
            <a:r>
              <a:rPr lang="en-US" sz="3600" dirty="0">
                <a:latin typeface="+mn-lt"/>
                <a:cs typeface="Arial" charset="0"/>
              </a:rPr>
              <a:t>={</a:t>
            </a:r>
            <a:r>
              <a:rPr lang="en-US" sz="3600" b="1" dirty="0">
                <a:latin typeface="+mn-lt"/>
                <a:cs typeface="Arial" charset="0"/>
              </a:rPr>
              <a:t>     ,     ,     ,     ,     ,     </a:t>
            </a:r>
            <a:r>
              <a:rPr lang="en-US" sz="3600" dirty="0">
                <a:latin typeface="+mn-lt"/>
                <a:cs typeface="Arial" charset="0"/>
              </a:rPr>
              <a:t>}</a:t>
            </a:r>
          </a:p>
        </p:txBody>
      </p:sp>
      <p:grpSp>
        <p:nvGrpSpPr>
          <p:cNvPr id="129028" name="Group 36"/>
          <p:cNvGrpSpPr>
            <a:grpSpLocks noChangeAspect="1"/>
          </p:cNvGrpSpPr>
          <p:nvPr/>
        </p:nvGrpSpPr>
        <p:grpSpPr bwMode="auto">
          <a:xfrm>
            <a:off x="2770188" y="5970588"/>
            <a:ext cx="430212" cy="430212"/>
            <a:chOff x="1344" y="336"/>
            <a:chExt cx="672" cy="672"/>
          </a:xfrm>
        </p:grpSpPr>
        <p:sp>
          <p:nvSpPr>
            <p:cNvPr id="129059" name="Rectangle 5"/>
            <p:cNvSpPr>
              <a:spLocks noChangeAspect="1" noChangeArrowheads="1"/>
            </p:cNvSpPr>
            <p:nvPr/>
          </p:nvSpPr>
          <p:spPr bwMode="auto">
            <a:xfrm>
              <a:off x="1344" y="336"/>
              <a:ext cx="672" cy="672"/>
            </a:xfrm>
            <a:prstGeom prst="rect">
              <a:avLst/>
            </a:prstGeom>
            <a:noFill/>
            <a:ln w="9525">
              <a:solidFill>
                <a:schemeClr val="tx1"/>
              </a:solidFill>
              <a:miter lim="800000"/>
              <a:headEnd/>
              <a:tailEnd/>
            </a:ln>
          </p:spPr>
          <p:txBody>
            <a:bodyPr wrap="none" anchor="ctr"/>
            <a:lstStyle/>
            <a:p>
              <a:endParaRPr lang="en-CA"/>
            </a:p>
          </p:txBody>
        </p:sp>
        <p:sp>
          <p:nvSpPr>
            <p:cNvPr id="129060" name="Oval 6"/>
            <p:cNvSpPr>
              <a:spLocks noChangeAspect="1" noChangeArrowheads="1"/>
            </p:cNvSpPr>
            <p:nvPr/>
          </p:nvSpPr>
          <p:spPr bwMode="auto">
            <a:xfrm>
              <a:off x="1632" y="624"/>
              <a:ext cx="144" cy="144"/>
            </a:xfrm>
            <a:prstGeom prst="ellipse">
              <a:avLst/>
            </a:prstGeom>
            <a:solidFill>
              <a:schemeClr val="tx2"/>
            </a:solidFill>
            <a:ln w="9525">
              <a:solidFill>
                <a:schemeClr val="tx1"/>
              </a:solidFill>
              <a:round/>
              <a:headEnd/>
              <a:tailEnd/>
            </a:ln>
          </p:spPr>
          <p:txBody>
            <a:bodyPr wrap="none" anchor="ctr"/>
            <a:lstStyle/>
            <a:p>
              <a:endParaRPr lang="en-CA"/>
            </a:p>
          </p:txBody>
        </p:sp>
      </p:grpSp>
      <p:grpSp>
        <p:nvGrpSpPr>
          <p:cNvPr id="129029" name="Group 40"/>
          <p:cNvGrpSpPr>
            <a:grpSpLocks noChangeAspect="1"/>
          </p:cNvGrpSpPr>
          <p:nvPr/>
        </p:nvGrpSpPr>
        <p:grpSpPr bwMode="auto">
          <a:xfrm>
            <a:off x="5284788" y="5970588"/>
            <a:ext cx="430212" cy="430212"/>
            <a:chOff x="2352" y="336"/>
            <a:chExt cx="672" cy="672"/>
          </a:xfrm>
        </p:grpSpPr>
        <p:sp>
          <p:nvSpPr>
            <p:cNvPr id="129053" name="Rectangle 7"/>
            <p:cNvSpPr>
              <a:spLocks noChangeAspect="1" noChangeArrowheads="1"/>
            </p:cNvSpPr>
            <p:nvPr/>
          </p:nvSpPr>
          <p:spPr bwMode="auto">
            <a:xfrm>
              <a:off x="2352" y="336"/>
              <a:ext cx="672" cy="672"/>
            </a:xfrm>
            <a:prstGeom prst="rect">
              <a:avLst/>
            </a:prstGeom>
            <a:noFill/>
            <a:ln w="9525">
              <a:solidFill>
                <a:schemeClr val="tx1"/>
              </a:solidFill>
              <a:miter lim="800000"/>
              <a:headEnd/>
              <a:tailEnd/>
            </a:ln>
          </p:spPr>
          <p:txBody>
            <a:bodyPr wrap="none" anchor="ctr"/>
            <a:lstStyle/>
            <a:p>
              <a:endParaRPr lang="en-CA"/>
            </a:p>
          </p:txBody>
        </p:sp>
        <p:sp>
          <p:nvSpPr>
            <p:cNvPr id="129054" name="Oval 8"/>
            <p:cNvSpPr>
              <a:spLocks noChangeAspect="1" noChangeArrowheads="1"/>
            </p:cNvSpPr>
            <p:nvPr/>
          </p:nvSpPr>
          <p:spPr bwMode="auto">
            <a:xfrm>
              <a:off x="2640" y="624"/>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129055" name="Oval 9"/>
            <p:cNvSpPr>
              <a:spLocks noChangeAspect="1" noChangeArrowheads="1"/>
            </p:cNvSpPr>
            <p:nvPr/>
          </p:nvSpPr>
          <p:spPr bwMode="auto">
            <a:xfrm>
              <a:off x="2448" y="432"/>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129056" name="Oval 10"/>
            <p:cNvSpPr>
              <a:spLocks noChangeAspect="1" noChangeArrowheads="1"/>
            </p:cNvSpPr>
            <p:nvPr/>
          </p:nvSpPr>
          <p:spPr bwMode="auto">
            <a:xfrm>
              <a:off x="2832" y="816"/>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129057" name="Oval 11"/>
            <p:cNvSpPr>
              <a:spLocks noChangeAspect="1" noChangeArrowheads="1"/>
            </p:cNvSpPr>
            <p:nvPr/>
          </p:nvSpPr>
          <p:spPr bwMode="auto">
            <a:xfrm>
              <a:off x="2832" y="432"/>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129058" name="Oval 12"/>
            <p:cNvSpPr>
              <a:spLocks noChangeAspect="1" noChangeArrowheads="1"/>
            </p:cNvSpPr>
            <p:nvPr/>
          </p:nvSpPr>
          <p:spPr bwMode="auto">
            <a:xfrm>
              <a:off x="2448" y="816"/>
              <a:ext cx="144" cy="144"/>
            </a:xfrm>
            <a:prstGeom prst="ellipse">
              <a:avLst/>
            </a:prstGeom>
            <a:solidFill>
              <a:schemeClr val="tx2"/>
            </a:solidFill>
            <a:ln w="9525">
              <a:solidFill>
                <a:schemeClr val="tx1"/>
              </a:solidFill>
              <a:round/>
              <a:headEnd/>
              <a:tailEnd/>
            </a:ln>
          </p:spPr>
          <p:txBody>
            <a:bodyPr wrap="none" anchor="ctr"/>
            <a:lstStyle/>
            <a:p>
              <a:endParaRPr lang="en-CA"/>
            </a:p>
          </p:txBody>
        </p:sp>
      </p:grpSp>
      <p:grpSp>
        <p:nvGrpSpPr>
          <p:cNvPr id="129030" name="Group 38"/>
          <p:cNvGrpSpPr>
            <a:grpSpLocks noChangeAspect="1"/>
          </p:cNvGrpSpPr>
          <p:nvPr/>
        </p:nvGrpSpPr>
        <p:grpSpPr bwMode="auto">
          <a:xfrm>
            <a:off x="4065588" y="5970588"/>
            <a:ext cx="430212" cy="430212"/>
            <a:chOff x="3168" y="336"/>
            <a:chExt cx="672" cy="672"/>
          </a:xfrm>
        </p:grpSpPr>
        <p:sp>
          <p:nvSpPr>
            <p:cNvPr id="129049" name="Rectangle 13"/>
            <p:cNvSpPr>
              <a:spLocks noChangeAspect="1" noChangeArrowheads="1"/>
            </p:cNvSpPr>
            <p:nvPr/>
          </p:nvSpPr>
          <p:spPr bwMode="auto">
            <a:xfrm>
              <a:off x="3168" y="336"/>
              <a:ext cx="672" cy="672"/>
            </a:xfrm>
            <a:prstGeom prst="rect">
              <a:avLst/>
            </a:prstGeom>
            <a:noFill/>
            <a:ln w="9525">
              <a:solidFill>
                <a:schemeClr val="tx1"/>
              </a:solidFill>
              <a:miter lim="800000"/>
              <a:headEnd/>
              <a:tailEnd/>
            </a:ln>
          </p:spPr>
          <p:txBody>
            <a:bodyPr wrap="none" anchor="ctr"/>
            <a:lstStyle/>
            <a:p>
              <a:endParaRPr lang="en-CA"/>
            </a:p>
          </p:txBody>
        </p:sp>
        <p:sp>
          <p:nvSpPr>
            <p:cNvPr id="129050" name="Oval 14"/>
            <p:cNvSpPr>
              <a:spLocks noChangeAspect="1" noChangeArrowheads="1"/>
            </p:cNvSpPr>
            <p:nvPr/>
          </p:nvSpPr>
          <p:spPr bwMode="auto">
            <a:xfrm>
              <a:off x="3456" y="624"/>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129051" name="Oval 15"/>
            <p:cNvSpPr>
              <a:spLocks noChangeAspect="1" noChangeArrowheads="1"/>
            </p:cNvSpPr>
            <p:nvPr/>
          </p:nvSpPr>
          <p:spPr bwMode="auto">
            <a:xfrm>
              <a:off x="3264" y="432"/>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129052" name="Oval 16"/>
            <p:cNvSpPr>
              <a:spLocks noChangeAspect="1" noChangeArrowheads="1"/>
            </p:cNvSpPr>
            <p:nvPr/>
          </p:nvSpPr>
          <p:spPr bwMode="auto">
            <a:xfrm>
              <a:off x="3648" y="816"/>
              <a:ext cx="144" cy="144"/>
            </a:xfrm>
            <a:prstGeom prst="ellipse">
              <a:avLst/>
            </a:prstGeom>
            <a:solidFill>
              <a:schemeClr val="tx2"/>
            </a:solidFill>
            <a:ln w="9525">
              <a:solidFill>
                <a:schemeClr val="tx1"/>
              </a:solidFill>
              <a:round/>
              <a:headEnd/>
              <a:tailEnd/>
            </a:ln>
          </p:spPr>
          <p:txBody>
            <a:bodyPr wrap="none" anchor="ctr"/>
            <a:lstStyle/>
            <a:p>
              <a:endParaRPr lang="en-CA"/>
            </a:p>
          </p:txBody>
        </p:sp>
      </p:grpSp>
      <p:grpSp>
        <p:nvGrpSpPr>
          <p:cNvPr id="129031" name="Group 39"/>
          <p:cNvGrpSpPr>
            <a:grpSpLocks noChangeAspect="1"/>
          </p:cNvGrpSpPr>
          <p:nvPr/>
        </p:nvGrpSpPr>
        <p:grpSpPr bwMode="auto">
          <a:xfrm>
            <a:off x="4675188" y="5970588"/>
            <a:ext cx="430212" cy="430212"/>
            <a:chOff x="3984" y="336"/>
            <a:chExt cx="672" cy="672"/>
          </a:xfrm>
        </p:grpSpPr>
        <p:sp>
          <p:nvSpPr>
            <p:cNvPr id="129044" name="Rectangle 19"/>
            <p:cNvSpPr>
              <a:spLocks noChangeAspect="1" noChangeArrowheads="1"/>
            </p:cNvSpPr>
            <p:nvPr/>
          </p:nvSpPr>
          <p:spPr bwMode="auto">
            <a:xfrm>
              <a:off x="3984" y="336"/>
              <a:ext cx="672" cy="672"/>
            </a:xfrm>
            <a:prstGeom prst="rect">
              <a:avLst/>
            </a:prstGeom>
            <a:noFill/>
            <a:ln w="9525">
              <a:solidFill>
                <a:schemeClr val="tx1"/>
              </a:solidFill>
              <a:miter lim="800000"/>
              <a:headEnd/>
              <a:tailEnd/>
            </a:ln>
          </p:spPr>
          <p:txBody>
            <a:bodyPr wrap="none" anchor="ctr"/>
            <a:lstStyle/>
            <a:p>
              <a:endParaRPr lang="en-CA"/>
            </a:p>
          </p:txBody>
        </p:sp>
        <p:sp>
          <p:nvSpPr>
            <p:cNvPr id="129045" name="Oval 21"/>
            <p:cNvSpPr>
              <a:spLocks noChangeAspect="1" noChangeArrowheads="1"/>
            </p:cNvSpPr>
            <p:nvPr/>
          </p:nvSpPr>
          <p:spPr bwMode="auto">
            <a:xfrm>
              <a:off x="4080" y="432"/>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129046" name="Oval 22"/>
            <p:cNvSpPr>
              <a:spLocks noChangeAspect="1" noChangeArrowheads="1"/>
            </p:cNvSpPr>
            <p:nvPr/>
          </p:nvSpPr>
          <p:spPr bwMode="auto">
            <a:xfrm>
              <a:off x="4464" y="816"/>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129047" name="Oval 23"/>
            <p:cNvSpPr>
              <a:spLocks noChangeAspect="1" noChangeArrowheads="1"/>
            </p:cNvSpPr>
            <p:nvPr/>
          </p:nvSpPr>
          <p:spPr bwMode="auto">
            <a:xfrm>
              <a:off x="4464" y="432"/>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129048" name="Oval 24"/>
            <p:cNvSpPr>
              <a:spLocks noChangeAspect="1" noChangeArrowheads="1"/>
            </p:cNvSpPr>
            <p:nvPr/>
          </p:nvSpPr>
          <p:spPr bwMode="auto">
            <a:xfrm>
              <a:off x="4080" y="816"/>
              <a:ext cx="144" cy="144"/>
            </a:xfrm>
            <a:prstGeom prst="ellipse">
              <a:avLst/>
            </a:prstGeom>
            <a:solidFill>
              <a:schemeClr val="tx2"/>
            </a:solidFill>
            <a:ln w="9525">
              <a:solidFill>
                <a:schemeClr val="tx1"/>
              </a:solidFill>
              <a:round/>
              <a:headEnd/>
              <a:tailEnd/>
            </a:ln>
          </p:spPr>
          <p:txBody>
            <a:bodyPr wrap="none" anchor="ctr"/>
            <a:lstStyle/>
            <a:p>
              <a:endParaRPr lang="en-CA"/>
            </a:p>
          </p:txBody>
        </p:sp>
      </p:grpSp>
      <p:grpSp>
        <p:nvGrpSpPr>
          <p:cNvPr id="129032" name="Group 37"/>
          <p:cNvGrpSpPr>
            <a:grpSpLocks noChangeAspect="1"/>
          </p:cNvGrpSpPr>
          <p:nvPr/>
        </p:nvGrpSpPr>
        <p:grpSpPr bwMode="auto">
          <a:xfrm>
            <a:off x="3379788" y="5970588"/>
            <a:ext cx="430212" cy="430212"/>
            <a:chOff x="3744" y="1200"/>
            <a:chExt cx="672" cy="672"/>
          </a:xfrm>
        </p:grpSpPr>
        <p:sp>
          <p:nvSpPr>
            <p:cNvPr id="129041" name="Rectangle 25"/>
            <p:cNvSpPr>
              <a:spLocks noChangeAspect="1" noChangeArrowheads="1"/>
            </p:cNvSpPr>
            <p:nvPr/>
          </p:nvSpPr>
          <p:spPr bwMode="auto">
            <a:xfrm>
              <a:off x="3744" y="1200"/>
              <a:ext cx="672" cy="672"/>
            </a:xfrm>
            <a:prstGeom prst="rect">
              <a:avLst/>
            </a:prstGeom>
            <a:noFill/>
            <a:ln w="9525">
              <a:solidFill>
                <a:schemeClr val="tx1"/>
              </a:solidFill>
              <a:miter lim="800000"/>
              <a:headEnd/>
              <a:tailEnd/>
            </a:ln>
          </p:spPr>
          <p:txBody>
            <a:bodyPr wrap="none" anchor="ctr"/>
            <a:lstStyle/>
            <a:p>
              <a:endParaRPr lang="en-CA"/>
            </a:p>
          </p:txBody>
        </p:sp>
        <p:sp>
          <p:nvSpPr>
            <p:cNvPr id="129042" name="Oval 27"/>
            <p:cNvSpPr>
              <a:spLocks noChangeAspect="1" noChangeArrowheads="1"/>
            </p:cNvSpPr>
            <p:nvPr/>
          </p:nvSpPr>
          <p:spPr bwMode="auto">
            <a:xfrm>
              <a:off x="3840" y="1296"/>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129043" name="Oval 28"/>
            <p:cNvSpPr>
              <a:spLocks noChangeAspect="1" noChangeArrowheads="1"/>
            </p:cNvSpPr>
            <p:nvPr/>
          </p:nvSpPr>
          <p:spPr bwMode="auto">
            <a:xfrm>
              <a:off x="4224" y="1680"/>
              <a:ext cx="144" cy="144"/>
            </a:xfrm>
            <a:prstGeom prst="ellipse">
              <a:avLst/>
            </a:prstGeom>
            <a:solidFill>
              <a:schemeClr val="tx2"/>
            </a:solidFill>
            <a:ln w="9525">
              <a:solidFill>
                <a:schemeClr val="tx1"/>
              </a:solidFill>
              <a:round/>
              <a:headEnd/>
              <a:tailEnd/>
            </a:ln>
          </p:spPr>
          <p:txBody>
            <a:bodyPr wrap="none" anchor="ctr"/>
            <a:lstStyle/>
            <a:p>
              <a:endParaRPr lang="en-CA"/>
            </a:p>
          </p:txBody>
        </p:sp>
      </p:grpSp>
      <p:grpSp>
        <p:nvGrpSpPr>
          <p:cNvPr id="129033" name="Group 41"/>
          <p:cNvGrpSpPr>
            <a:grpSpLocks noChangeAspect="1"/>
          </p:cNvGrpSpPr>
          <p:nvPr/>
        </p:nvGrpSpPr>
        <p:grpSpPr bwMode="auto">
          <a:xfrm>
            <a:off x="5894388" y="5970588"/>
            <a:ext cx="430212" cy="430212"/>
            <a:chOff x="4800" y="1248"/>
            <a:chExt cx="672" cy="672"/>
          </a:xfrm>
        </p:grpSpPr>
        <p:sp>
          <p:nvSpPr>
            <p:cNvPr id="129034" name="Rectangle 29"/>
            <p:cNvSpPr>
              <a:spLocks noChangeAspect="1" noChangeArrowheads="1"/>
            </p:cNvSpPr>
            <p:nvPr/>
          </p:nvSpPr>
          <p:spPr bwMode="auto">
            <a:xfrm>
              <a:off x="4800" y="1248"/>
              <a:ext cx="672" cy="672"/>
            </a:xfrm>
            <a:prstGeom prst="rect">
              <a:avLst/>
            </a:prstGeom>
            <a:noFill/>
            <a:ln w="9525">
              <a:solidFill>
                <a:schemeClr val="tx1"/>
              </a:solidFill>
              <a:miter lim="800000"/>
              <a:headEnd/>
              <a:tailEnd/>
            </a:ln>
          </p:spPr>
          <p:txBody>
            <a:bodyPr wrap="none" anchor="ctr"/>
            <a:lstStyle/>
            <a:p>
              <a:endParaRPr lang="en-CA"/>
            </a:p>
          </p:txBody>
        </p:sp>
        <p:sp>
          <p:nvSpPr>
            <p:cNvPr id="129035" name="Oval 30"/>
            <p:cNvSpPr>
              <a:spLocks noChangeAspect="1" noChangeArrowheads="1"/>
            </p:cNvSpPr>
            <p:nvPr/>
          </p:nvSpPr>
          <p:spPr bwMode="auto">
            <a:xfrm>
              <a:off x="4896" y="1344"/>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129036" name="Oval 31"/>
            <p:cNvSpPr>
              <a:spLocks noChangeAspect="1" noChangeArrowheads="1"/>
            </p:cNvSpPr>
            <p:nvPr/>
          </p:nvSpPr>
          <p:spPr bwMode="auto">
            <a:xfrm>
              <a:off x="5280" y="1728"/>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129037" name="Oval 32"/>
            <p:cNvSpPr>
              <a:spLocks noChangeAspect="1" noChangeArrowheads="1"/>
            </p:cNvSpPr>
            <p:nvPr/>
          </p:nvSpPr>
          <p:spPr bwMode="auto">
            <a:xfrm>
              <a:off x="5280" y="1344"/>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129038" name="Oval 33"/>
            <p:cNvSpPr>
              <a:spLocks noChangeAspect="1" noChangeArrowheads="1"/>
            </p:cNvSpPr>
            <p:nvPr/>
          </p:nvSpPr>
          <p:spPr bwMode="auto">
            <a:xfrm>
              <a:off x="4896" y="1728"/>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129039" name="Oval 34"/>
            <p:cNvSpPr>
              <a:spLocks noChangeAspect="1" noChangeArrowheads="1"/>
            </p:cNvSpPr>
            <p:nvPr/>
          </p:nvSpPr>
          <p:spPr bwMode="auto">
            <a:xfrm>
              <a:off x="4896" y="1536"/>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129040" name="Oval 35"/>
            <p:cNvSpPr>
              <a:spLocks noChangeAspect="1" noChangeArrowheads="1"/>
            </p:cNvSpPr>
            <p:nvPr/>
          </p:nvSpPr>
          <p:spPr bwMode="auto">
            <a:xfrm>
              <a:off x="5280" y="1536"/>
              <a:ext cx="144" cy="144"/>
            </a:xfrm>
            <a:prstGeom prst="ellipse">
              <a:avLst/>
            </a:prstGeom>
            <a:solidFill>
              <a:schemeClr val="tx2"/>
            </a:solidFill>
            <a:ln w="9525">
              <a:solidFill>
                <a:schemeClr val="tx1"/>
              </a:solidFill>
              <a:round/>
              <a:headEnd/>
              <a:tailEnd/>
            </a:ln>
          </p:spPr>
          <p:txBody>
            <a:bodyPr wrap="none" anchor="ctr"/>
            <a:lstStyle/>
            <a:p>
              <a:endParaRPr lang="en-CA"/>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Content Placeholder 2"/>
          <p:cNvSpPr>
            <a:spLocks noGrp="1"/>
          </p:cNvSpPr>
          <p:nvPr>
            <p:ph idx="1"/>
          </p:nvPr>
        </p:nvSpPr>
        <p:spPr>
          <a:xfrm>
            <a:off x="457200" y="457200"/>
            <a:ext cx="8229600" cy="4525963"/>
          </a:xfrm>
        </p:spPr>
        <p:txBody>
          <a:bodyPr/>
          <a:lstStyle/>
          <a:p>
            <a:pPr>
              <a:buFont typeface="Arial" pitchFamily="34" charset="0"/>
              <a:buNone/>
            </a:pPr>
            <a:r>
              <a:rPr lang="en-US" sz="3000" smtClean="0"/>
              <a:t>	We have,</a:t>
            </a:r>
          </a:p>
          <a:p>
            <a:pPr>
              <a:buFont typeface="Arial" pitchFamily="34" charset="0"/>
              <a:buNone/>
            </a:pPr>
            <a:endParaRPr lang="en-US" sz="3000" smtClean="0"/>
          </a:p>
          <a:p>
            <a:pPr>
              <a:buFont typeface="Arial" pitchFamily="34" charset="0"/>
              <a:buNone/>
            </a:pPr>
            <a:endParaRPr lang="en-US" sz="3000" smtClean="0"/>
          </a:p>
          <a:p>
            <a:pPr>
              <a:buFont typeface="Arial" pitchFamily="34" charset="0"/>
              <a:buNone/>
            </a:pPr>
            <a:r>
              <a:rPr lang="en-US" sz="3000" smtClean="0"/>
              <a:t>  </a:t>
            </a:r>
          </a:p>
          <a:p>
            <a:pPr>
              <a:buFont typeface="Arial" pitchFamily="34" charset="0"/>
              <a:buNone/>
            </a:pPr>
            <a:r>
              <a:rPr lang="en-US" sz="3000" smtClean="0"/>
              <a:t>	Therefore, we can expect this type of device to last, on average 200 hours.</a:t>
            </a:r>
          </a:p>
          <a:p>
            <a:endParaRPr lang="en-US" sz="3000" smtClean="0"/>
          </a:p>
        </p:txBody>
      </p:sp>
      <p:sp>
        <p:nvSpPr>
          <p:cNvPr id="2867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8674" name="Object 1"/>
          <p:cNvGraphicFramePr>
            <a:graphicFrameLocks noChangeAspect="1"/>
          </p:cNvGraphicFramePr>
          <p:nvPr/>
        </p:nvGraphicFramePr>
        <p:xfrm>
          <a:off x="1020763" y="1295400"/>
          <a:ext cx="6950075" cy="1077913"/>
        </p:xfrm>
        <a:graphic>
          <a:graphicData uri="http://schemas.openxmlformats.org/presentationml/2006/ole">
            <p:oleObj spid="_x0000_s28674" name="Equation" r:id="rId3" imgW="2793960" imgH="482400" progId="Equation.3">
              <p:embed/>
            </p:oleObj>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Content Placeholder 2"/>
          <p:cNvSpPr>
            <a:spLocks noGrp="1"/>
          </p:cNvSpPr>
          <p:nvPr>
            <p:ph idx="1"/>
          </p:nvPr>
        </p:nvSpPr>
        <p:spPr>
          <a:xfrm>
            <a:off x="457200" y="228600"/>
            <a:ext cx="8229600" cy="5897563"/>
          </a:xfrm>
        </p:spPr>
        <p:txBody>
          <a:bodyPr/>
          <a:lstStyle/>
          <a:p>
            <a:pPr algn="just"/>
            <a:r>
              <a:rPr lang="en-US" sz="3000" smtClean="0"/>
              <a:t> Suppose that the number of cars X that pass through a car wash between 4.00p.m and 9.00p.m. on any day has the following distribution:</a:t>
            </a:r>
          </a:p>
          <a:p>
            <a:endParaRPr lang="en-US" sz="3000" smtClean="0"/>
          </a:p>
          <a:p>
            <a:endParaRPr lang="en-US" sz="3000" smtClean="0"/>
          </a:p>
          <a:p>
            <a:endParaRPr lang="en-US" sz="3000" smtClean="0"/>
          </a:p>
          <a:p>
            <a:pPr algn="just">
              <a:buFont typeface="Arial" pitchFamily="34" charset="0"/>
              <a:buNone/>
            </a:pPr>
            <a:r>
              <a:rPr lang="en-US" sz="2800" smtClean="0"/>
              <a:t>	</a:t>
            </a:r>
            <a:r>
              <a:rPr lang="en-US" sz="3000" smtClean="0"/>
              <a:t>Let g(X) = 2X – 1 represent the amount of money in rupees, paid to the attendant by the manager.  Find the attendant’s expected earnings for this particular time period.</a:t>
            </a:r>
          </a:p>
          <a:p>
            <a:pPr algn="just"/>
            <a:endParaRPr lang="en-US" sz="3000" smtClean="0"/>
          </a:p>
        </p:txBody>
      </p:sp>
      <p:graphicFrame>
        <p:nvGraphicFramePr>
          <p:cNvPr id="4" name="Table 3"/>
          <p:cNvGraphicFramePr>
            <a:graphicFrameLocks noGrp="1"/>
          </p:cNvGraphicFramePr>
          <p:nvPr/>
        </p:nvGraphicFramePr>
        <p:xfrm>
          <a:off x="914400" y="2362200"/>
          <a:ext cx="7391400" cy="914400"/>
        </p:xfrm>
        <a:graphic>
          <a:graphicData uri="http://schemas.openxmlformats.org/drawingml/2006/table">
            <a:tbl>
              <a:tblPr/>
              <a:tblGrid>
                <a:gridCol w="1382966"/>
                <a:gridCol w="1075826"/>
                <a:gridCol w="1046614"/>
                <a:gridCol w="1046614"/>
                <a:gridCol w="946460"/>
                <a:gridCol w="946460"/>
                <a:gridCol w="946460"/>
              </a:tblGrid>
              <a:tr h="0">
                <a:tc>
                  <a:txBody>
                    <a:bodyPr/>
                    <a:lstStyle/>
                    <a:p>
                      <a:pPr marL="0" marR="0" algn="ctr">
                        <a:spcBef>
                          <a:spcPts val="0"/>
                        </a:spcBef>
                        <a:spcAft>
                          <a:spcPts val="0"/>
                        </a:spcAft>
                      </a:pPr>
                      <a:r>
                        <a:rPr lang="en-US" sz="3000" b="0" baseline="0" dirty="0">
                          <a:latin typeface="Calibri" pitchFamily="34" charset="0"/>
                          <a:ea typeface="Times New Roman"/>
                        </a:rPr>
                        <a:t>x</a:t>
                      </a: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baseline="0">
                          <a:latin typeface="Calibri" pitchFamily="34" charset="0"/>
                          <a:ea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baseline="0">
                          <a:latin typeface="Calibri" pitchFamily="34" charset="0"/>
                          <a:ea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baseline="0">
                          <a:latin typeface="Calibri" pitchFamily="34" charset="0"/>
                          <a:ea typeface="Times New Roman"/>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baseline="0">
                          <a:latin typeface="Calibri" pitchFamily="34" charset="0"/>
                          <a:ea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baseline="0">
                          <a:latin typeface="Calibri" pitchFamily="34" charset="0"/>
                          <a:ea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000" b="0" baseline="0">
                          <a:latin typeface="Calibri" pitchFamily="34" charset="0"/>
                          <a:ea typeface="Times New Roman"/>
                        </a:rPr>
                        <a:t>9</a:t>
                      </a: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0">
                <a:tc>
                  <a:txBody>
                    <a:bodyPr/>
                    <a:lstStyle/>
                    <a:p>
                      <a:pPr marL="0" marR="0" algn="ctr">
                        <a:spcBef>
                          <a:spcPts val="0"/>
                        </a:spcBef>
                        <a:spcAft>
                          <a:spcPts val="0"/>
                        </a:spcAft>
                      </a:pPr>
                      <a:r>
                        <a:rPr lang="en-US" sz="3000" b="0" baseline="0" dirty="0" smtClean="0">
                          <a:latin typeface="Calibri" pitchFamily="34" charset="0"/>
                          <a:ea typeface="Times New Roman"/>
                        </a:rPr>
                        <a:t>P(X </a:t>
                      </a:r>
                      <a:r>
                        <a:rPr lang="en-US" sz="3000" b="0" baseline="0" dirty="0">
                          <a:latin typeface="Calibri" pitchFamily="34" charset="0"/>
                          <a:ea typeface="Times New Roman"/>
                        </a:rPr>
                        <a:t>= x)</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3000" b="0" baseline="0" dirty="0" smtClean="0">
                          <a:latin typeface="Calibri" pitchFamily="34" charset="0"/>
                          <a:ea typeface="Times New Roman"/>
                        </a:rPr>
                        <a:t>1/12</a:t>
                      </a:r>
                      <a:endParaRPr lang="en-US" sz="3000" b="0" baseline="0" dirty="0">
                        <a:latin typeface="Calibri" pitchFamily="34" charset="0"/>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3000" b="0" baseline="0" dirty="0" smtClean="0">
                          <a:latin typeface="Calibri" pitchFamily="34" charset="0"/>
                          <a:ea typeface="Times New Roman"/>
                        </a:rPr>
                        <a:t>1/12</a:t>
                      </a:r>
                      <a:endParaRPr lang="en-US" sz="3000" b="0" baseline="0" dirty="0">
                        <a:latin typeface="Calibri" pitchFamily="34" charset="0"/>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3000" b="0" baseline="0" dirty="0" smtClean="0">
                          <a:latin typeface="Calibri" pitchFamily="34" charset="0"/>
                          <a:ea typeface="Times New Roman"/>
                        </a:rPr>
                        <a:t>1/4</a:t>
                      </a:r>
                      <a:endParaRPr lang="en-US" sz="3000" b="0" baseline="0" dirty="0">
                        <a:latin typeface="Calibri" pitchFamily="34" charset="0"/>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3000" b="0" baseline="0" dirty="0" smtClean="0">
                          <a:latin typeface="Calibri" pitchFamily="34" charset="0"/>
                          <a:ea typeface="Times New Roman"/>
                        </a:rPr>
                        <a:t>1/4</a:t>
                      </a:r>
                      <a:endParaRPr lang="en-US" sz="3000" b="0" baseline="0" dirty="0">
                        <a:latin typeface="Calibri" pitchFamily="34" charset="0"/>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3000" b="0" baseline="0" dirty="0" smtClean="0">
                          <a:latin typeface="Calibri" pitchFamily="34" charset="0"/>
                          <a:ea typeface="Times New Roman"/>
                        </a:rPr>
                        <a:t>1/6</a:t>
                      </a:r>
                      <a:endParaRPr lang="en-US" sz="3000" b="0" baseline="0" dirty="0">
                        <a:latin typeface="Calibri" pitchFamily="34" charset="0"/>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3000" b="0" baseline="0" dirty="0" smtClean="0">
                          <a:latin typeface="Calibri" pitchFamily="34" charset="0"/>
                          <a:ea typeface="Times New Roman"/>
                        </a:rPr>
                        <a:t>1/6</a:t>
                      </a:r>
                      <a:endParaRPr lang="en-US" sz="3000" b="0" baseline="0" dirty="0">
                        <a:latin typeface="Calibri" pitchFamily="34" charset="0"/>
                        <a:ea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idx="1"/>
          </p:nvPr>
        </p:nvSpPr>
        <p:spPr>
          <a:xfrm>
            <a:off x="457200" y="503238"/>
            <a:ext cx="8229600" cy="4525962"/>
          </a:xfrm>
        </p:spPr>
        <p:txBody>
          <a:bodyPr/>
          <a:lstStyle/>
          <a:p>
            <a:pPr>
              <a:buFont typeface="Arial" pitchFamily="34" charset="0"/>
              <a:buNone/>
            </a:pPr>
            <a:r>
              <a:rPr lang="en-US" sz="3000" smtClean="0"/>
              <a:t>The attendant can expect to receive</a:t>
            </a:r>
          </a:p>
          <a:p>
            <a:endParaRPr lang="en-US" sz="3000" smtClean="0"/>
          </a:p>
        </p:txBody>
      </p:sp>
      <p:sp>
        <p:nvSpPr>
          <p:cNvPr id="2970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9698" name="Object 1"/>
          <p:cNvGraphicFramePr>
            <a:graphicFrameLocks noChangeAspect="1"/>
          </p:cNvGraphicFramePr>
          <p:nvPr/>
        </p:nvGraphicFramePr>
        <p:xfrm>
          <a:off x="762000" y="1519238"/>
          <a:ext cx="8077200" cy="2519362"/>
        </p:xfrm>
        <a:graphic>
          <a:graphicData uri="http://schemas.openxmlformats.org/presentationml/2006/ole">
            <p:oleObj spid="_x0000_s29698" name="Equation" r:id="rId3" imgW="4216320" imgH="1320480" progId="Equation.3">
              <p:embed/>
            </p:oleObj>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p:cNvSpPr>
            <a:spLocks noGrp="1"/>
          </p:cNvSpPr>
          <p:nvPr>
            <p:ph idx="1"/>
          </p:nvPr>
        </p:nvSpPr>
        <p:spPr>
          <a:xfrm>
            <a:off x="304800" y="304800"/>
            <a:ext cx="8610600" cy="4525963"/>
          </a:xfrm>
        </p:spPr>
        <p:txBody>
          <a:bodyPr/>
          <a:lstStyle/>
          <a:p>
            <a:r>
              <a:rPr lang="en-US" sz="3000" smtClean="0"/>
              <a:t>Let X be a random variable with density function</a:t>
            </a:r>
          </a:p>
          <a:p>
            <a:endParaRPr lang="en-US" sz="3000" smtClean="0"/>
          </a:p>
          <a:p>
            <a:endParaRPr lang="en-US" sz="3000" smtClean="0"/>
          </a:p>
          <a:p>
            <a:endParaRPr lang="en-US" sz="3000" smtClean="0"/>
          </a:p>
          <a:p>
            <a:pPr>
              <a:buFont typeface="Arial" pitchFamily="34" charset="0"/>
              <a:buNone/>
            </a:pPr>
            <a:r>
              <a:rPr lang="en-US" sz="3000" smtClean="0"/>
              <a:t>	Find the expected value of g(X) = 4X + 3.</a:t>
            </a:r>
          </a:p>
          <a:p>
            <a:endParaRPr lang="en-US" sz="3000" smtClean="0"/>
          </a:p>
        </p:txBody>
      </p:sp>
      <p:sp>
        <p:nvSpPr>
          <p:cNvPr id="3072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30722" name="Object 1"/>
          <p:cNvGraphicFramePr>
            <a:graphicFrameLocks noChangeAspect="1"/>
          </p:cNvGraphicFramePr>
          <p:nvPr/>
        </p:nvGraphicFramePr>
        <p:xfrm>
          <a:off x="2438400" y="1066800"/>
          <a:ext cx="3087688" cy="1495425"/>
        </p:xfrm>
        <a:graphic>
          <a:graphicData uri="http://schemas.openxmlformats.org/presentationml/2006/ole">
            <p:oleObj spid="_x0000_s30722" name="Equation" r:id="rId3" imgW="1511300" imgH="736600" progId="Equation.3">
              <p:embed/>
            </p:oleObj>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2"/>
          <p:cNvSpPr>
            <a:spLocks noGrp="1"/>
          </p:cNvSpPr>
          <p:nvPr>
            <p:ph idx="1"/>
          </p:nvPr>
        </p:nvSpPr>
        <p:spPr>
          <a:xfrm>
            <a:off x="457200" y="457200"/>
            <a:ext cx="8229600" cy="4525963"/>
          </a:xfrm>
        </p:spPr>
        <p:txBody>
          <a:bodyPr/>
          <a:lstStyle/>
          <a:p>
            <a:pPr>
              <a:buFont typeface="Arial" pitchFamily="34" charset="0"/>
              <a:buNone/>
            </a:pPr>
            <a:r>
              <a:rPr lang="en-US" sz="3000" smtClean="0"/>
              <a:t>	We have</a:t>
            </a:r>
          </a:p>
        </p:txBody>
      </p:sp>
      <p:sp>
        <p:nvSpPr>
          <p:cNvPr id="3174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31746" name="Object 1"/>
          <p:cNvGraphicFramePr>
            <a:graphicFrameLocks noChangeAspect="1"/>
          </p:cNvGraphicFramePr>
          <p:nvPr/>
        </p:nvGraphicFramePr>
        <p:xfrm>
          <a:off x="1066800" y="1981200"/>
          <a:ext cx="7202488" cy="1412875"/>
        </p:xfrm>
        <a:graphic>
          <a:graphicData uri="http://schemas.openxmlformats.org/presentationml/2006/ole">
            <p:oleObj spid="_x0000_s31746" name="Equation" r:id="rId3" imgW="3047760" imgH="685800" progId="Equation.3">
              <p:embed/>
            </p:oleObj>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Content Placeholder 2"/>
          <p:cNvSpPr>
            <a:spLocks noGrp="1"/>
          </p:cNvSpPr>
          <p:nvPr>
            <p:ph idx="1"/>
          </p:nvPr>
        </p:nvSpPr>
        <p:spPr>
          <a:xfrm>
            <a:off x="457200" y="457200"/>
            <a:ext cx="8229600" cy="5668963"/>
          </a:xfrm>
        </p:spPr>
        <p:txBody>
          <a:bodyPr/>
          <a:lstStyle/>
          <a:p>
            <a:r>
              <a:rPr lang="en-US" smtClean="0"/>
              <a:t>The weekly demand for a drinking-water product, in thousands of liters, from a local chain of efficiency stores is a continuous random variable </a:t>
            </a:r>
            <a:r>
              <a:rPr lang="en-US" i="1" smtClean="0"/>
              <a:t>X having the </a:t>
            </a:r>
            <a:r>
              <a:rPr lang="en-US" smtClean="0"/>
              <a:t>probability density</a:t>
            </a:r>
          </a:p>
          <a:p>
            <a:endParaRPr lang="en-US" smtClean="0"/>
          </a:p>
          <a:p>
            <a:endParaRPr lang="en-US" smtClean="0"/>
          </a:p>
          <a:p>
            <a:pPr>
              <a:buFont typeface="Arial" pitchFamily="34" charset="0"/>
              <a:buNone/>
            </a:pPr>
            <a:r>
              <a:rPr lang="en-US" smtClean="0"/>
              <a:t>	Find the mean and variance of </a:t>
            </a:r>
            <a:r>
              <a:rPr lang="en-US" i="1" smtClean="0"/>
              <a:t>X.</a:t>
            </a:r>
          </a:p>
          <a:p>
            <a:endParaRPr lang="en-US" smtClean="0"/>
          </a:p>
        </p:txBody>
      </p:sp>
      <p:graphicFrame>
        <p:nvGraphicFramePr>
          <p:cNvPr id="32770" name="Object 2"/>
          <p:cNvGraphicFramePr>
            <a:graphicFrameLocks noChangeAspect="1"/>
          </p:cNvGraphicFramePr>
          <p:nvPr/>
        </p:nvGraphicFramePr>
        <p:xfrm>
          <a:off x="2563813" y="3013075"/>
          <a:ext cx="3608387" cy="1017588"/>
        </p:xfrm>
        <a:graphic>
          <a:graphicData uri="http://schemas.openxmlformats.org/presentationml/2006/ole">
            <p:oleObj spid="_x0000_s32770" name="Equation" r:id="rId3" imgW="1612800" imgH="457200" progId="Equation.3">
              <p:embed/>
            </p:oleObj>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Content Placeholder 2"/>
          <p:cNvSpPr>
            <a:spLocks noGrp="1"/>
          </p:cNvSpPr>
          <p:nvPr>
            <p:ph idx="1"/>
          </p:nvPr>
        </p:nvSpPr>
        <p:spPr>
          <a:xfrm>
            <a:off x="457200" y="533400"/>
            <a:ext cx="8229600" cy="4876800"/>
          </a:xfrm>
        </p:spPr>
        <p:txBody>
          <a:bodyPr/>
          <a:lstStyle/>
          <a:p>
            <a:r>
              <a:rPr lang="en-US" smtClean="0"/>
              <a:t>Calculating </a:t>
            </a:r>
            <a:r>
              <a:rPr lang="en-US" i="1" smtClean="0"/>
              <a:t>E(X) and E(X</a:t>
            </a:r>
            <a:r>
              <a:rPr lang="en-US" i="1" baseline="30000" smtClean="0"/>
              <a:t>2</a:t>
            </a:r>
            <a:r>
              <a:rPr lang="en-US" i="1" smtClean="0"/>
              <a:t>), we have</a:t>
            </a:r>
            <a:endParaRPr lang="en-US" smtClean="0"/>
          </a:p>
        </p:txBody>
      </p:sp>
      <p:graphicFrame>
        <p:nvGraphicFramePr>
          <p:cNvPr id="33794" name="Object 2"/>
          <p:cNvGraphicFramePr>
            <a:graphicFrameLocks noChangeAspect="1"/>
          </p:cNvGraphicFramePr>
          <p:nvPr/>
        </p:nvGraphicFramePr>
        <p:xfrm>
          <a:off x="2133600" y="1447800"/>
          <a:ext cx="4291013" cy="968375"/>
        </p:xfrm>
        <a:graphic>
          <a:graphicData uri="http://schemas.openxmlformats.org/presentationml/2006/ole">
            <p:oleObj spid="_x0000_s33794" name="Equation" r:id="rId3" imgW="1815840" imgH="469800" progId="Equation.3">
              <p:embed/>
            </p:oleObj>
          </a:graphicData>
        </a:graphic>
      </p:graphicFrame>
      <p:graphicFrame>
        <p:nvGraphicFramePr>
          <p:cNvPr id="33795" name="Object 3"/>
          <p:cNvGraphicFramePr>
            <a:graphicFrameLocks noChangeAspect="1"/>
          </p:cNvGraphicFramePr>
          <p:nvPr/>
        </p:nvGraphicFramePr>
        <p:xfrm>
          <a:off x="2133600" y="2743200"/>
          <a:ext cx="4171950" cy="968375"/>
        </p:xfrm>
        <a:graphic>
          <a:graphicData uri="http://schemas.openxmlformats.org/presentationml/2006/ole">
            <p:oleObj spid="_x0000_s33795" name="Equation" r:id="rId4" imgW="1765080" imgH="469800" progId="Equation.3">
              <p:embed/>
            </p:oleObj>
          </a:graphicData>
        </a:graphic>
      </p:graphicFrame>
      <p:graphicFrame>
        <p:nvGraphicFramePr>
          <p:cNvPr id="33796" name="Object 4"/>
          <p:cNvGraphicFramePr>
            <a:graphicFrameLocks noChangeAspect="1"/>
          </p:cNvGraphicFramePr>
          <p:nvPr/>
        </p:nvGraphicFramePr>
        <p:xfrm>
          <a:off x="2286000" y="4191000"/>
          <a:ext cx="3900488" cy="968375"/>
        </p:xfrm>
        <a:graphic>
          <a:graphicData uri="http://schemas.openxmlformats.org/presentationml/2006/ole">
            <p:oleObj spid="_x0000_s33796" name="Equation" r:id="rId5" imgW="1650960" imgH="469800" progId="Equation.3">
              <p:embed/>
            </p:oleObj>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Title 1"/>
          <p:cNvSpPr>
            <a:spLocks noGrp="1"/>
          </p:cNvSpPr>
          <p:nvPr>
            <p:ph type="title"/>
          </p:nvPr>
        </p:nvSpPr>
        <p:spPr>
          <a:xfrm>
            <a:off x="457200" y="0"/>
            <a:ext cx="8229600" cy="1143000"/>
          </a:xfrm>
        </p:spPr>
        <p:txBody>
          <a:bodyPr/>
          <a:lstStyle/>
          <a:p>
            <a:r>
              <a:rPr lang="en-US" smtClean="0">
                <a:solidFill>
                  <a:srgbClr val="0070C0"/>
                </a:solidFill>
              </a:rPr>
              <a:t>Moment Generating Function</a:t>
            </a:r>
          </a:p>
        </p:txBody>
      </p:sp>
      <p:sp>
        <p:nvSpPr>
          <p:cNvPr id="34823" name="Content Placeholder 2"/>
          <p:cNvSpPr>
            <a:spLocks noGrp="1"/>
          </p:cNvSpPr>
          <p:nvPr>
            <p:ph idx="1"/>
          </p:nvPr>
        </p:nvSpPr>
        <p:spPr>
          <a:xfrm>
            <a:off x="457200" y="990600"/>
            <a:ext cx="8229600" cy="5715000"/>
          </a:xfrm>
        </p:spPr>
        <p:txBody>
          <a:bodyPr/>
          <a:lstStyle/>
          <a:p>
            <a:pPr algn="just">
              <a:buFont typeface="Arial" pitchFamily="34" charset="0"/>
              <a:buNone/>
            </a:pPr>
            <a:r>
              <a:rPr lang="en-US" sz="3000" smtClean="0"/>
              <a:t>	Moment generating function (MGF) of a r.v. X (discrete or continuous) is defined as E[e</a:t>
            </a:r>
            <a:r>
              <a:rPr lang="en-US" sz="3000" baseline="30000" smtClean="0"/>
              <a:t>tX</a:t>
            </a:r>
            <a:r>
              <a:rPr lang="en-US" sz="3000" smtClean="0"/>
              <a:t>], where t is a real variable and denoted as M(t).</a:t>
            </a:r>
          </a:p>
          <a:p>
            <a:pPr>
              <a:buFont typeface="Arial" pitchFamily="34" charset="0"/>
              <a:buNone/>
            </a:pPr>
            <a:r>
              <a:rPr lang="en-US" sz="3000" smtClean="0"/>
              <a:t>	i.e., M(t) = E[e</a:t>
            </a:r>
            <a:r>
              <a:rPr lang="en-US" sz="3000" baseline="30000" smtClean="0"/>
              <a:t>tX</a:t>
            </a:r>
            <a:r>
              <a:rPr lang="en-US" sz="3000" smtClean="0"/>
              <a:t>]</a:t>
            </a:r>
          </a:p>
          <a:p>
            <a:pPr>
              <a:buFont typeface="Arial" pitchFamily="34" charset="0"/>
              <a:buNone/>
            </a:pPr>
            <a:r>
              <a:rPr lang="en-US" sz="3000" smtClean="0"/>
              <a:t>	If X is discrete type of random variable</a:t>
            </a:r>
          </a:p>
          <a:p>
            <a:pPr>
              <a:buFont typeface="Arial" pitchFamily="34" charset="0"/>
              <a:buNone/>
            </a:pPr>
            <a:endParaRPr lang="en-US" sz="3000" smtClean="0"/>
          </a:p>
          <a:p>
            <a:pPr>
              <a:buFont typeface="Arial" pitchFamily="34" charset="0"/>
              <a:buNone/>
            </a:pPr>
            <a:r>
              <a:rPr lang="en-US" sz="3000" smtClean="0"/>
              <a:t>	If X is continuous type of random variable</a:t>
            </a:r>
          </a:p>
          <a:p>
            <a:pPr>
              <a:buFont typeface="Arial" pitchFamily="34" charset="0"/>
              <a:buNone/>
            </a:pPr>
            <a:endParaRPr lang="en-US" sz="3000" smtClean="0"/>
          </a:p>
          <a:p>
            <a:pPr>
              <a:buFont typeface="Arial" pitchFamily="34" charset="0"/>
              <a:buNone/>
            </a:pPr>
            <a:endParaRPr lang="en-US" sz="3000" smtClean="0"/>
          </a:p>
          <a:p>
            <a:pPr>
              <a:buFont typeface="Arial" pitchFamily="34" charset="0"/>
              <a:buNone/>
            </a:pPr>
            <a:r>
              <a:rPr lang="en-US" sz="3000" smtClean="0"/>
              <a:t>	Also,                                 we have,</a:t>
            </a:r>
          </a:p>
        </p:txBody>
      </p:sp>
      <p:sp>
        <p:nvSpPr>
          <p:cNvPr id="34824"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graphicFrame>
        <p:nvGraphicFramePr>
          <p:cNvPr id="34818" name="Object 1"/>
          <p:cNvGraphicFramePr>
            <a:graphicFrameLocks noChangeAspect="1"/>
          </p:cNvGraphicFramePr>
          <p:nvPr/>
        </p:nvGraphicFramePr>
        <p:xfrm>
          <a:off x="3987800" y="3373438"/>
          <a:ext cx="2706688" cy="817562"/>
        </p:xfrm>
        <a:graphic>
          <a:graphicData uri="http://schemas.openxmlformats.org/presentationml/2006/ole">
            <p:oleObj spid="_x0000_s34818" name="Equation" r:id="rId3" imgW="1130040" imgH="342720" progId="Equation.3">
              <p:embed/>
            </p:oleObj>
          </a:graphicData>
        </a:graphic>
      </p:graphicFrame>
      <p:graphicFrame>
        <p:nvGraphicFramePr>
          <p:cNvPr id="34819" name="Object 3"/>
          <p:cNvGraphicFramePr>
            <a:graphicFrameLocks noChangeAspect="1"/>
          </p:cNvGraphicFramePr>
          <p:nvPr/>
        </p:nvGraphicFramePr>
        <p:xfrm>
          <a:off x="3962400" y="4495800"/>
          <a:ext cx="2819400" cy="1174750"/>
        </p:xfrm>
        <a:graphic>
          <a:graphicData uri="http://schemas.openxmlformats.org/presentationml/2006/ole">
            <p:oleObj spid="_x0000_s34819" name="Equation" r:id="rId4" imgW="1257300" imgH="520700" progId="Equation.3">
              <p:embed/>
            </p:oleObj>
          </a:graphicData>
        </a:graphic>
      </p:graphicFrame>
      <p:sp>
        <p:nvSpPr>
          <p:cNvPr id="34825"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graphicFrame>
        <p:nvGraphicFramePr>
          <p:cNvPr id="34820" name="Object 5"/>
          <p:cNvGraphicFramePr>
            <a:graphicFrameLocks noChangeAspect="1"/>
          </p:cNvGraphicFramePr>
          <p:nvPr/>
        </p:nvGraphicFramePr>
        <p:xfrm>
          <a:off x="1752600" y="5562600"/>
          <a:ext cx="2667000" cy="1000125"/>
        </p:xfrm>
        <a:graphic>
          <a:graphicData uri="http://schemas.openxmlformats.org/presentationml/2006/ole">
            <p:oleObj spid="_x0000_s34820" name="Equation" r:id="rId5" imgW="1295400" imgH="482600" progId="Equation.3">
              <p:embed/>
            </p:oleObj>
          </a:graphicData>
        </a:graphic>
      </p:graphicFrame>
      <p:sp>
        <p:nvSpPr>
          <p:cNvPr id="34826" name="Rectangle 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graphicFrame>
        <p:nvGraphicFramePr>
          <p:cNvPr id="34821" name="Object 7"/>
          <p:cNvGraphicFramePr>
            <a:graphicFrameLocks noChangeAspect="1"/>
          </p:cNvGraphicFramePr>
          <p:nvPr/>
        </p:nvGraphicFramePr>
        <p:xfrm>
          <a:off x="5862638" y="5589588"/>
          <a:ext cx="2747962" cy="930275"/>
        </p:xfrm>
        <a:graphic>
          <a:graphicData uri="http://schemas.openxmlformats.org/presentationml/2006/ole">
            <p:oleObj spid="_x0000_s34821" name="Equation" r:id="rId6" imgW="1434960" imgH="482400" progId="Equation.3">
              <p:embed/>
            </p:oleObj>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Content Placeholder 2"/>
          <p:cNvSpPr>
            <a:spLocks noGrp="1"/>
          </p:cNvSpPr>
          <p:nvPr>
            <p:ph idx="1"/>
          </p:nvPr>
        </p:nvSpPr>
        <p:spPr>
          <a:xfrm>
            <a:off x="457200" y="579438"/>
            <a:ext cx="8229600" cy="4525962"/>
          </a:xfrm>
        </p:spPr>
        <p:txBody>
          <a:bodyPr/>
          <a:lstStyle/>
          <a:p>
            <a:pPr algn="just"/>
            <a:r>
              <a:rPr lang="en-US" sz="3000" smtClean="0"/>
              <a:t>If X represents the outcome, when a fair die is tossed, find the MGF of X and hence find E(X) and Var(X).</a:t>
            </a:r>
            <a:endParaRPr lang="en-US" sz="3000" b="1" smtClean="0"/>
          </a:p>
          <a:p>
            <a:endParaRPr lang="en-US" sz="300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Content Placeholder 2"/>
          <p:cNvSpPr>
            <a:spLocks noGrp="1"/>
          </p:cNvSpPr>
          <p:nvPr>
            <p:ph idx="1"/>
          </p:nvPr>
        </p:nvSpPr>
        <p:spPr>
          <a:xfrm>
            <a:off x="457200" y="304800"/>
            <a:ext cx="8229600" cy="6324600"/>
          </a:xfrm>
        </p:spPr>
        <p:txBody>
          <a:bodyPr/>
          <a:lstStyle/>
          <a:p>
            <a:pPr>
              <a:buFont typeface="Arial" pitchFamily="34" charset="0"/>
              <a:buNone/>
            </a:pPr>
            <a:r>
              <a:rPr lang="en-US" sz="3000" smtClean="0"/>
              <a:t>The probability distribution of X is given by</a:t>
            </a:r>
            <a:endParaRPr lang="en-US" sz="3000" b="1" smtClean="0"/>
          </a:p>
          <a:p>
            <a:pPr>
              <a:buFont typeface="Arial" pitchFamily="34" charset="0"/>
              <a:buNone/>
            </a:pPr>
            <a:r>
              <a:rPr lang="en-US" sz="3000" smtClean="0"/>
              <a:t>		P(X = </a:t>
            </a:r>
            <a:r>
              <a:rPr lang="en-US" sz="3000" i="1" smtClean="0"/>
              <a:t>i</a:t>
            </a:r>
            <a:r>
              <a:rPr lang="en-US" sz="3000" smtClean="0"/>
              <a:t>) = 1/6, </a:t>
            </a:r>
            <a:r>
              <a:rPr lang="en-US" sz="3000" i="1" smtClean="0"/>
              <a:t>i = </a:t>
            </a:r>
            <a:r>
              <a:rPr lang="en-US" sz="3000" smtClean="0"/>
              <a:t>1,2,3,4,5,6</a:t>
            </a:r>
            <a:endParaRPr lang="en-US" sz="3000" b="1" smtClean="0"/>
          </a:p>
          <a:p>
            <a:pPr>
              <a:buFont typeface="Arial" pitchFamily="34" charset="0"/>
              <a:buNone/>
            </a:pPr>
            <a:endParaRPr lang="en-US" sz="3000" smtClean="0"/>
          </a:p>
        </p:txBody>
      </p:sp>
      <p:sp>
        <p:nvSpPr>
          <p:cNvPr id="35847"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graphicFrame>
        <p:nvGraphicFramePr>
          <p:cNvPr id="35842" name="Object 1"/>
          <p:cNvGraphicFramePr>
            <a:graphicFrameLocks noChangeAspect="1"/>
          </p:cNvGraphicFramePr>
          <p:nvPr/>
        </p:nvGraphicFramePr>
        <p:xfrm>
          <a:off x="966788" y="1524000"/>
          <a:ext cx="6169025" cy="863600"/>
        </p:xfrm>
        <a:graphic>
          <a:graphicData uri="http://schemas.openxmlformats.org/presentationml/2006/ole">
            <p:oleObj spid="_x0000_s35842" name="Equation" r:id="rId3" imgW="2984400" imgH="419040" progId="Equation.3">
              <p:embed/>
            </p:oleObj>
          </a:graphicData>
        </a:graphic>
      </p:graphicFrame>
      <p:sp>
        <p:nvSpPr>
          <p:cNvPr id="35848"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graphicFrame>
        <p:nvGraphicFramePr>
          <p:cNvPr id="35843" name="Object 3"/>
          <p:cNvGraphicFramePr>
            <a:graphicFrameLocks noChangeAspect="1"/>
          </p:cNvGraphicFramePr>
          <p:nvPr/>
        </p:nvGraphicFramePr>
        <p:xfrm>
          <a:off x="914400" y="2514600"/>
          <a:ext cx="7572375" cy="1566863"/>
        </p:xfrm>
        <a:graphic>
          <a:graphicData uri="http://schemas.openxmlformats.org/presentationml/2006/ole">
            <p:oleObj spid="_x0000_s35843" name="Equation" r:id="rId4" imgW="3327120" imgH="685800" progId="Equation.3">
              <p:embed/>
            </p:oleObj>
          </a:graphicData>
        </a:graphic>
      </p:graphicFrame>
      <p:graphicFrame>
        <p:nvGraphicFramePr>
          <p:cNvPr id="35844" name="Object 5"/>
          <p:cNvGraphicFramePr>
            <a:graphicFrameLocks noChangeAspect="1"/>
          </p:cNvGraphicFramePr>
          <p:nvPr/>
        </p:nvGraphicFramePr>
        <p:xfrm>
          <a:off x="815975" y="4114800"/>
          <a:ext cx="7642225" cy="1568450"/>
        </p:xfrm>
        <a:graphic>
          <a:graphicData uri="http://schemas.openxmlformats.org/presentationml/2006/ole">
            <p:oleObj spid="_x0000_s35844" name="Equation" r:id="rId5" imgW="3213000" imgH="660240" progId="Equation.3">
              <p:embed/>
            </p:oleObj>
          </a:graphicData>
        </a:graphic>
      </p:graphicFrame>
      <p:sp>
        <p:nvSpPr>
          <p:cNvPr id="35849" name="Rectangle 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graphicFrame>
        <p:nvGraphicFramePr>
          <p:cNvPr id="35845" name="Object 7"/>
          <p:cNvGraphicFramePr>
            <a:graphicFrameLocks noChangeAspect="1"/>
          </p:cNvGraphicFramePr>
          <p:nvPr/>
        </p:nvGraphicFramePr>
        <p:xfrm>
          <a:off x="938213" y="5797550"/>
          <a:ext cx="5691187" cy="827088"/>
        </p:xfrm>
        <a:graphic>
          <a:graphicData uri="http://schemas.openxmlformats.org/presentationml/2006/ole">
            <p:oleObj spid="_x0000_s35845" name="Equation" r:id="rId6" imgW="2743200" imgH="393480" progId="Equation.3">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rtlCol="0">
            <a:normAutofit fontScale="47500" lnSpcReduction="20000"/>
          </a:bodyPr>
          <a:lstStyle/>
          <a:p>
            <a:pPr eaLnBrk="1" fontAlgn="auto" hangingPunct="1">
              <a:spcAft>
                <a:spcPts val="0"/>
              </a:spcAft>
              <a:buFont typeface="Arial" pitchFamily="34" charset="0"/>
              <a:buNone/>
              <a:defRPr/>
            </a:pPr>
            <a:r>
              <a:rPr lang="en-US" sz="12000" b="1" dirty="0" smtClean="0"/>
              <a:t>	</a:t>
            </a:r>
            <a:r>
              <a:rPr lang="en-US" sz="9300" dirty="0" smtClean="0">
                <a:solidFill>
                  <a:srgbClr val="0070C0"/>
                </a:solidFill>
              </a:rPr>
              <a:t>Sample Space</a:t>
            </a:r>
          </a:p>
          <a:p>
            <a:pPr eaLnBrk="1" fontAlgn="auto" hangingPunct="1">
              <a:spcAft>
                <a:spcPts val="0"/>
              </a:spcAft>
              <a:buFont typeface="Arial" pitchFamily="34" charset="0"/>
              <a:buNone/>
              <a:defRPr/>
            </a:pPr>
            <a:r>
              <a:rPr lang="en-US" sz="6300" dirty="0" smtClean="0"/>
              <a:t>	</a:t>
            </a:r>
          </a:p>
          <a:p>
            <a:pPr algn="just" eaLnBrk="1" fontAlgn="auto" hangingPunct="1">
              <a:spcAft>
                <a:spcPts val="0"/>
              </a:spcAft>
              <a:buFont typeface="Arial" pitchFamily="34" charset="0"/>
              <a:buNone/>
              <a:defRPr/>
            </a:pPr>
            <a:r>
              <a:rPr lang="en-US" sz="6300" dirty="0" smtClean="0"/>
              <a:t>	The set of all possible outcomes of the experiment, which are assumed equally likely.</a:t>
            </a:r>
          </a:p>
          <a:p>
            <a:pPr eaLnBrk="1" fontAlgn="auto" hangingPunct="1">
              <a:spcAft>
                <a:spcPts val="0"/>
              </a:spcAft>
              <a:buFont typeface="Arial" charset="0"/>
              <a:buNone/>
              <a:defRPr/>
            </a:pPr>
            <a:endParaRPr lang="en-US" sz="6300" dirty="0" smtClean="0"/>
          </a:p>
          <a:p>
            <a:pPr eaLnBrk="1" fontAlgn="auto" hangingPunct="1">
              <a:spcAft>
                <a:spcPts val="0"/>
              </a:spcAft>
              <a:buFont typeface="Arial" charset="0"/>
              <a:buNone/>
              <a:defRPr/>
            </a:pPr>
            <a:r>
              <a:rPr lang="en-US" sz="6300" dirty="0" smtClean="0"/>
              <a:t>	E.g. In rolling a die, outcomes are</a:t>
            </a:r>
          </a:p>
          <a:p>
            <a:pPr eaLnBrk="1" fontAlgn="auto" hangingPunct="1">
              <a:spcAft>
                <a:spcPts val="0"/>
              </a:spcAft>
              <a:buFont typeface="Arial" pitchFamily="34" charset="0"/>
              <a:buNone/>
              <a:defRPr/>
            </a:pPr>
            <a:r>
              <a:rPr lang="en-US" sz="6300" b="1" dirty="0" smtClean="0"/>
              <a:t>	</a:t>
            </a:r>
          </a:p>
          <a:p>
            <a:pPr eaLnBrk="1" fontAlgn="auto" hangingPunct="1">
              <a:spcAft>
                <a:spcPts val="0"/>
              </a:spcAft>
              <a:buFont typeface="Arial" pitchFamily="34" charset="0"/>
              <a:buNone/>
              <a:defRPr/>
            </a:pPr>
            <a:endParaRPr lang="en-US" sz="6300" b="1" dirty="0" smtClean="0">
              <a:solidFill>
                <a:srgbClr val="002060"/>
              </a:solidFill>
            </a:endParaRPr>
          </a:p>
          <a:p>
            <a:pPr eaLnBrk="1" fontAlgn="auto" hangingPunct="1">
              <a:spcAft>
                <a:spcPts val="0"/>
              </a:spcAft>
              <a:buFont typeface="Arial" pitchFamily="34" charset="0"/>
              <a:buNone/>
              <a:defRPr/>
            </a:pPr>
            <a:r>
              <a:rPr lang="en-US" sz="9300" dirty="0" smtClean="0">
                <a:solidFill>
                  <a:srgbClr val="002060"/>
                </a:solidFill>
              </a:rPr>
              <a:t>	</a:t>
            </a:r>
            <a:r>
              <a:rPr lang="en-US" sz="9300" dirty="0" smtClean="0">
                <a:solidFill>
                  <a:srgbClr val="0070C0"/>
                </a:solidFill>
              </a:rPr>
              <a:t>Event</a:t>
            </a:r>
          </a:p>
          <a:p>
            <a:pPr eaLnBrk="1" fontAlgn="auto" hangingPunct="1">
              <a:spcAft>
                <a:spcPts val="0"/>
              </a:spcAft>
              <a:buFont typeface="Arial" pitchFamily="34" charset="0"/>
              <a:buNone/>
              <a:defRPr/>
            </a:pPr>
            <a:r>
              <a:rPr lang="en-US" sz="6300" dirty="0" smtClean="0"/>
              <a:t>	</a:t>
            </a:r>
          </a:p>
          <a:p>
            <a:pPr eaLnBrk="1" fontAlgn="auto" hangingPunct="1">
              <a:spcAft>
                <a:spcPts val="0"/>
              </a:spcAft>
              <a:buFont typeface="Arial" pitchFamily="34" charset="0"/>
              <a:buNone/>
              <a:defRPr/>
            </a:pPr>
            <a:r>
              <a:rPr lang="en-US" sz="6300" dirty="0" smtClean="0"/>
              <a:t>	A sub-set of Sample space of Random Experiment</a:t>
            </a:r>
          </a:p>
        </p:txBody>
      </p:sp>
      <p:sp>
        <p:nvSpPr>
          <p:cNvPr id="4" name="Rectangle 3"/>
          <p:cNvSpPr/>
          <p:nvPr/>
        </p:nvSpPr>
        <p:spPr>
          <a:xfrm>
            <a:off x="1981200" y="3429000"/>
            <a:ext cx="4724400" cy="646113"/>
          </a:xfrm>
          <a:prstGeom prst="rect">
            <a:avLst/>
          </a:prstGeom>
        </p:spPr>
        <p:txBody>
          <a:bodyPr>
            <a:spAutoFit/>
          </a:bodyPr>
          <a:lstStyle/>
          <a:p>
            <a:pPr marL="609600" indent="-609600">
              <a:spcBef>
                <a:spcPct val="20000"/>
              </a:spcBef>
              <a:defRPr/>
            </a:pPr>
            <a:r>
              <a:rPr lang="en-US" sz="3600" dirty="0">
                <a:latin typeface="+mn-lt"/>
                <a:cs typeface="Arial" charset="0"/>
              </a:rPr>
              <a:t>S</a:t>
            </a:r>
            <a:r>
              <a:rPr lang="en-US" sz="3600" i="1" dirty="0">
                <a:latin typeface="+mn-lt"/>
                <a:cs typeface="Arial" charset="0"/>
              </a:rPr>
              <a:t> </a:t>
            </a:r>
            <a:r>
              <a:rPr lang="en-US" sz="3600" dirty="0">
                <a:latin typeface="+mn-lt"/>
                <a:cs typeface="Arial" charset="0"/>
              </a:rPr>
              <a:t>={</a:t>
            </a:r>
            <a:r>
              <a:rPr lang="en-US" sz="3600" b="1" dirty="0">
                <a:latin typeface="+mn-lt"/>
                <a:cs typeface="Arial" charset="0"/>
              </a:rPr>
              <a:t>     ,     ,     ,     ,     ,     </a:t>
            </a:r>
            <a:r>
              <a:rPr lang="en-US" sz="3600" dirty="0">
                <a:latin typeface="+mn-lt"/>
                <a:cs typeface="Arial" charset="0"/>
              </a:rPr>
              <a:t>}</a:t>
            </a:r>
          </a:p>
        </p:txBody>
      </p:sp>
      <p:grpSp>
        <p:nvGrpSpPr>
          <p:cNvPr id="130052" name="Group 36"/>
          <p:cNvGrpSpPr>
            <a:grpSpLocks noChangeAspect="1"/>
          </p:cNvGrpSpPr>
          <p:nvPr/>
        </p:nvGrpSpPr>
        <p:grpSpPr bwMode="auto">
          <a:xfrm>
            <a:off x="2770188" y="3532188"/>
            <a:ext cx="430212" cy="430212"/>
            <a:chOff x="1344" y="336"/>
            <a:chExt cx="672" cy="672"/>
          </a:xfrm>
        </p:grpSpPr>
        <p:sp>
          <p:nvSpPr>
            <p:cNvPr id="130083" name="Rectangle 5"/>
            <p:cNvSpPr>
              <a:spLocks noChangeAspect="1" noChangeArrowheads="1"/>
            </p:cNvSpPr>
            <p:nvPr/>
          </p:nvSpPr>
          <p:spPr bwMode="auto">
            <a:xfrm>
              <a:off x="1344" y="336"/>
              <a:ext cx="672" cy="672"/>
            </a:xfrm>
            <a:prstGeom prst="rect">
              <a:avLst/>
            </a:prstGeom>
            <a:noFill/>
            <a:ln w="9525">
              <a:solidFill>
                <a:schemeClr val="tx1"/>
              </a:solidFill>
              <a:miter lim="800000"/>
              <a:headEnd/>
              <a:tailEnd/>
            </a:ln>
          </p:spPr>
          <p:txBody>
            <a:bodyPr wrap="none" anchor="ctr"/>
            <a:lstStyle/>
            <a:p>
              <a:endParaRPr lang="en-CA"/>
            </a:p>
          </p:txBody>
        </p:sp>
        <p:sp>
          <p:nvSpPr>
            <p:cNvPr id="130084" name="Oval 6"/>
            <p:cNvSpPr>
              <a:spLocks noChangeAspect="1" noChangeArrowheads="1"/>
            </p:cNvSpPr>
            <p:nvPr/>
          </p:nvSpPr>
          <p:spPr bwMode="auto">
            <a:xfrm>
              <a:off x="1632" y="624"/>
              <a:ext cx="144" cy="144"/>
            </a:xfrm>
            <a:prstGeom prst="ellipse">
              <a:avLst/>
            </a:prstGeom>
            <a:solidFill>
              <a:schemeClr val="tx2"/>
            </a:solidFill>
            <a:ln w="9525">
              <a:solidFill>
                <a:schemeClr val="tx1"/>
              </a:solidFill>
              <a:round/>
              <a:headEnd/>
              <a:tailEnd/>
            </a:ln>
          </p:spPr>
          <p:txBody>
            <a:bodyPr wrap="none" anchor="ctr"/>
            <a:lstStyle/>
            <a:p>
              <a:endParaRPr lang="en-CA"/>
            </a:p>
          </p:txBody>
        </p:sp>
      </p:grpSp>
      <p:grpSp>
        <p:nvGrpSpPr>
          <p:cNvPr id="130053" name="Group 40"/>
          <p:cNvGrpSpPr>
            <a:grpSpLocks noChangeAspect="1"/>
          </p:cNvGrpSpPr>
          <p:nvPr/>
        </p:nvGrpSpPr>
        <p:grpSpPr bwMode="auto">
          <a:xfrm>
            <a:off x="5284788" y="3532188"/>
            <a:ext cx="430212" cy="430212"/>
            <a:chOff x="2352" y="336"/>
            <a:chExt cx="672" cy="672"/>
          </a:xfrm>
        </p:grpSpPr>
        <p:sp>
          <p:nvSpPr>
            <p:cNvPr id="130077" name="Rectangle 7"/>
            <p:cNvSpPr>
              <a:spLocks noChangeAspect="1" noChangeArrowheads="1"/>
            </p:cNvSpPr>
            <p:nvPr/>
          </p:nvSpPr>
          <p:spPr bwMode="auto">
            <a:xfrm>
              <a:off x="2352" y="336"/>
              <a:ext cx="672" cy="672"/>
            </a:xfrm>
            <a:prstGeom prst="rect">
              <a:avLst/>
            </a:prstGeom>
            <a:noFill/>
            <a:ln w="9525">
              <a:solidFill>
                <a:schemeClr val="tx1"/>
              </a:solidFill>
              <a:miter lim="800000"/>
              <a:headEnd/>
              <a:tailEnd/>
            </a:ln>
          </p:spPr>
          <p:txBody>
            <a:bodyPr wrap="none" anchor="ctr"/>
            <a:lstStyle/>
            <a:p>
              <a:endParaRPr lang="en-CA"/>
            </a:p>
          </p:txBody>
        </p:sp>
        <p:sp>
          <p:nvSpPr>
            <p:cNvPr id="130078" name="Oval 8"/>
            <p:cNvSpPr>
              <a:spLocks noChangeAspect="1" noChangeArrowheads="1"/>
            </p:cNvSpPr>
            <p:nvPr/>
          </p:nvSpPr>
          <p:spPr bwMode="auto">
            <a:xfrm>
              <a:off x="2640" y="624"/>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130079" name="Oval 9"/>
            <p:cNvSpPr>
              <a:spLocks noChangeAspect="1" noChangeArrowheads="1"/>
            </p:cNvSpPr>
            <p:nvPr/>
          </p:nvSpPr>
          <p:spPr bwMode="auto">
            <a:xfrm>
              <a:off x="2448" y="432"/>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130080" name="Oval 10"/>
            <p:cNvSpPr>
              <a:spLocks noChangeAspect="1" noChangeArrowheads="1"/>
            </p:cNvSpPr>
            <p:nvPr/>
          </p:nvSpPr>
          <p:spPr bwMode="auto">
            <a:xfrm>
              <a:off x="2832" y="816"/>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130081" name="Oval 11"/>
            <p:cNvSpPr>
              <a:spLocks noChangeAspect="1" noChangeArrowheads="1"/>
            </p:cNvSpPr>
            <p:nvPr/>
          </p:nvSpPr>
          <p:spPr bwMode="auto">
            <a:xfrm>
              <a:off x="2832" y="432"/>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130082" name="Oval 12"/>
            <p:cNvSpPr>
              <a:spLocks noChangeAspect="1" noChangeArrowheads="1"/>
            </p:cNvSpPr>
            <p:nvPr/>
          </p:nvSpPr>
          <p:spPr bwMode="auto">
            <a:xfrm>
              <a:off x="2448" y="816"/>
              <a:ext cx="144" cy="144"/>
            </a:xfrm>
            <a:prstGeom prst="ellipse">
              <a:avLst/>
            </a:prstGeom>
            <a:solidFill>
              <a:schemeClr val="tx2"/>
            </a:solidFill>
            <a:ln w="9525">
              <a:solidFill>
                <a:schemeClr val="tx1"/>
              </a:solidFill>
              <a:round/>
              <a:headEnd/>
              <a:tailEnd/>
            </a:ln>
          </p:spPr>
          <p:txBody>
            <a:bodyPr wrap="none" anchor="ctr"/>
            <a:lstStyle/>
            <a:p>
              <a:endParaRPr lang="en-CA"/>
            </a:p>
          </p:txBody>
        </p:sp>
      </p:grpSp>
      <p:grpSp>
        <p:nvGrpSpPr>
          <p:cNvPr id="130054" name="Group 38"/>
          <p:cNvGrpSpPr>
            <a:grpSpLocks noChangeAspect="1"/>
          </p:cNvGrpSpPr>
          <p:nvPr/>
        </p:nvGrpSpPr>
        <p:grpSpPr bwMode="auto">
          <a:xfrm>
            <a:off x="4065588" y="3532188"/>
            <a:ext cx="430212" cy="430212"/>
            <a:chOff x="3168" y="336"/>
            <a:chExt cx="672" cy="672"/>
          </a:xfrm>
        </p:grpSpPr>
        <p:sp>
          <p:nvSpPr>
            <p:cNvPr id="130073" name="Rectangle 13"/>
            <p:cNvSpPr>
              <a:spLocks noChangeAspect="1" noChangeArrowheads="1"/>
            </p:cNvSpPr>
            <p:nvPr/>
          </p:nvSpPr>
          <p:spPr bwMode="auto">
            <a:xfrm>
              <a:off x="3168" y="336"/>
              <a:ext cx="672" cy="672"/>
            </a:xfrm>
            <a:prstGeom prst="rect">
              <a:avLst/>
            </a:prstGeom>
            <a:noFill/>
            <a:ln w="9525">
              <a:solidFill>
                <a:schemeClr val="tx1"/>
              </a:solidFill>
              <a:miter lim="800000"/>
              <a:headEnd/>
              <a:tailEnd/>
            </a:ln>
          </p:spPr>
          <p:txBody>
            <a:bodyPr wrap="none" anchor="ctr"/>
            <a:lstStyle/>
            <a:p>
              <a:endParaRPr lang="en-CA"/>
            </a:p>
          </p:txBody>
        </p:sp>
        <p:sp>
          <p:nvSpPr>
            <p:cNvPr id="130074" name="Oval 14"/>
            <p:cNvSpPr>
              <a:spLocks noChangeAspect="1" noChangeArrowheads="1"/>
            </p:cNvSpPr>
            <p:nvPr/>
          </p:nvSpPr>
          <p:spPr bwMode="auto">
            <a:xfrm>
              <a:off x="3456" y="624"/>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130075" name="Oval 15"/>
            <p:cNvSpPr>
              <a:spLocks noChangeAspect="1" noChangeArrowheads="1"/>
            </p:cNvSpPr>
            <p:nvPr/>
          </p:nvSpPr>
          <p:spPr bwMode="auto">
            <a:xfrm>
              <a:off x="3264" y="432"/>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130076" name="Oval 16"/>
            <p:cNvSpPr>
              <a:spLocks noChangeAspect="1" noChangeArrowheads="1"/>
            </p:cNvSpPr>
            <p:nvPr/>
          </p:nvSpPr>
          <p:spPr bwMode="auto">
            <a:xfrm>
              <a:off x="3648" y="816"/>
              <a:ext cx="144" cy="144"/>
            </a:xfrm>
            <a:prstGeom prst="ellipse">
              <a:avLst/>
            </a:prstGeom>
            <a:solidFill>
              <a:schemeClr val="tx2"/>
            </a:solidFill>
            <a:ln w="9525">
              <a:solidFill>
                <a:schemeClr val="tx1"/>
              </a:solidFill>
              <a:round/>
              <a:headEnd/>
              <a:tailEnd/>
            </a:ln>
          </p:spPr>
          <p:txBody>
            <a:bodyPr wrap="none" anchor="ctr"/>
            <a:lstStyle/>
            <a:p>
              <a:endParaRPr lang="en-CA"/>
            </a:p>
          </p:txBody>
        </p:sp>
      </p:grpSp>
      <p:grpSp>
        <p:nvGrpSpPr>
          <p:cNvPr id="130055" name="Group 39"/>
          <p:cNvGrpSpPr>
            <a:grpSpLocks noChangeAspect="1"/>
          </p:cNvGrpSpPr>
          <p:nvPr/>
        </p:nvGrpSpPr>
        <p:grpSpPr bwMode="auto">
          <a:xfrm>
            <a:off x="4675188" y="3532188"/>
            <a:ext cx="430212" cy="430212"/>
            <a:chOff x="3984" y="336"/>
            <a:chExt cx="672" cy="672"/>
          </a:xfrm>
        </p:grpSpPr>
        <p:sp>
          <p:nvSpPr>
            <p:cNvPr id="130068" name="Rectangle 19"/>
            <p:cNvSpPr>
              <a:spLocks noChangeAspect="1" noChangeArrowheads="1"/>
            </p:cNvSpPr>
            <p:nvPr/>
          </p:nvSpPr>
          <p:spPr bwMode="auto">
            <a:xfrm>
              <a:off x="3984" y="336"/>
              <a:ext cx="672" cy="672"/>
            </a:xfrm>
            <a:prstGeom prst="rect">
              <a:avLst/>
            </a:prstGeom>
            <a:noFill/>
            <a:ln w="9525">
              <a:solidFill>
                <a:schemeClr val="tx1"/>
              </a:solidFill>
              <a:miter lim="800000"/>
              <a:headEnd/>
              <a:tailEnd/>
            </a:ln>
          </p:spPr>
          <p:txBody>
            <a:bodyPr wrap="none" anchor="ctr"/>
            <a:lstStyle/>
            <a:p>
              <a:endParaRPr lang="en-CA"/>
            </a:p>
          </p:txBody>
        </p:sp>
        <p:sp>
          <p:nvSpPr>
            <p:cNvPr id="130069" name="Oval 21"/>
            <p:cNvSpPr>
              <a:spLocks noChangeAspect="1" noChangeArrowheads="1"/>
            </p:cNvSpPr>
            <p:nvPr/>
          </p:nvSpPr>
          <p:spPr bwMode="auto">
            <a:xfrm>
              <a:off x="4080" y="432"/>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130070" name="Oval 22"/>
            <p:cNvSpPr>
              <a:spLocks noChangeAspect="1" noChangeArrowheads="1"/>
            </p:cNvSpPr>
            <p:nvPr/>
          </p:nvSpPr>
          <p:spPr bwMode="auto">
            <a:xfrm>
              <a:off x="4464" y="816"/>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130071" name="Oval 23"/>
            <p:cNvSpPr>
              <a:spLocks noChangeAspect="1" noChangeArrowheads="1"/>
            </p:cNvSpPr>
            <p:nvPr/>
          </p:nvSpPr>
          <p:spPr bwMode="auto">
            <a:xfrm>
              <a:off x="4464" y="432"/>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130072" name="Oval 24"/>
            <p:cNvSpPr>
              <a:spLocks noChangeAspect="1" noChangeArrowheads="1"/>
            </p:cNvSpPr>
            <p:nvPr/>
          </p:nvSpPr>
          <p:spPr bwMode="auto">
            <a:xfrm>
              <a:off x="4080" y="816"/>
              <a:ext cx="144" cy="144"/>
            </a:xfrm>
            <a:prstGeom prst="ellipse">
              <a:avLst/>
            </a:prstGeom>
            <a:solidFill>
              <a:schemeClr val="tx2"/>
            </a:solidFill>
            <a:ln w="9525">
              <a:solidFill>
                <a:schemeClr val="tx1"/>
              </a:solidFill>
              <a:round/>
              <a:headEnd/>
              <a:tailEnd/>
            </a:ln>
          </p:spPr>
          <p:txBody>
            <a:bodyPr wrap="none" anchor="ctr"/>
            <a:lstStyle/>
            <a:p>
              <a:endParaRPr lang="en-CA"/>
            </a:p>
          </p:txBody>
        </p:sp>
      </p:grpSp>
      <p:grpSp>
        <p:nvGrpSpPr>
          <p:cNvPr id="130056" name="Group 41"/>
          <p:cNvGrpSpPr>
            <a:grpSpLocks noChangeAspect="1"/>
          </p:cNvGrpSpPr>
          <p:nvPr/>
        </p:nvGrpSpPr>
        <p:grpSpPr bwMode="auto">
          <a:xfrm>
            <a:off x="5894388" y="3532188"/>
            <a:ext cx="430212" cy="430212"/>
            <a:chOff x="4800" y="1248"/>
            <a:chExt cx="672" cy="672"/>
          </a:xfrm>
        </p:grpSpPr>
        <p:sp>
          <p:nvSpPr>
            <p:cNvPr id="130061" name="Rectangle 29"/>
            <p:cNvSpPr>
              <a:spLocks noChangeAspect="1" noChangeArrowheads="1"/>
            </p:cNvSpPr>
            <p:nvPr/>
          </p:nvSpPr>
          <p:spPr bwMode="auto">
            <a:xfrm>
              <a:off x="4800" y="1248"/>
              <a:ext cx="672" cy="672"/>
            </a:xfrm>
            <a:prstGeom prst="rect">
              <a:avLst/>
            </a:prstGeom>
            <a:noFill/>
            <a:ln w="9525">
              <a:solidFill>
                <a:schemeClr val="tx1"/>
              </a:solidFill>
              <a:miter lim="800000"/>
              <a:headEnd/>
              <a:tailEnd/>
            </a:ln>
          </p:spPr>
          <p:txBody>
            <a:bodyPr wrap="none" anchor="ctr"/>
            <a:lstStyle/>
            <a:p>
              <a:endParaRPr lang="en-CA"/>
            </a:p>
          </p:txBody>
        </p:sp>
        <p:sp>
          <p:nvSpPr>
            <p:cNvPr id="130062" name="Oval 30"/>
            <p:cNvSpPr>
              <a:spLocks noChangeAspect="1" noChangeArrowheads="1"/>
            </p:cNvSpPr>
            <p:nvPr/>
          </p:nvSpPr>
          <p:spPr bwMode="auto">
            <a:xfrm>
              <a:off x="4896" y="1344"/>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130063" name="Oval 31"/>
            <p:cNvSpPr>
              <a:spLocks noChangeAspect="1" noChangeArrowheads="1"/>
            </p:cNvSpPr>
            <p:nvPr/>
          </p:nvSpPr>
          <p:spPr bwMode="auto">
            <a:xfrm>
              <a:off x="5280" y="1728"/>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130064" name="Oval 32"/>
            <p:cNvSpPr>
              <a:spLocks noChangeAspect="1" noChangeArrowheads="1"/>
            </p:cNvSpPr>
            <p:nvPr/>
          </p:nvSpPr>
          <p:spPr bwMode="auto">
            <a:xfrm>
              <a:off x="5280" y="1344"/>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130065" name="Oval 33"/>
            <p:cNvSpPr>
              <a:spLocks noChangeAspect="1" noChangeArrowheads="1"/>
            </p:cNvSpPr>
            <p:nvPr/>
          </p:nvSpPr>
          <p:spPr bwMode="auto">
            <a:xfrm>
              <a:off x="4896" y="1728"/>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130066" name="Oval 34"/>
            <p:cNvSpPr>
              <a:spLocks noChangeAspect="1" noChangeArrowheads="1"/>
            </p:cNvSpPr>
            <p:nvPr/>
          </p:nvSpPr>
          <p:spPr bwMode="auto">
            <a:xfrm>
              <a:off x="4896" y="1536"/>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130067" name="Oval 35"/>
            <p:cNvSpPr>
              <a:spLocks noChangeAspect="1" noChangeArrowheads="1"/>
            </p:cNvSpPr>
            <p:nvPr/>
          </p:nvSpPr>
          <p:spPr bwMode="auto">
            <a:xfrm>
              <a:off x="5280" y="1536"/>
              <a:ext cx="144" cy="144"/>
            </a:xfrm>
            <a:prstGeom prst="ellipse">
              <a:avLst/>
            </a:prstGeom>
            <a:solidFill>
              <a:schemeClr val="tx2"/>
            </a:solidFill>
            <a:ln w="9525">
              <a:solidFill>
                <a:schemeClr val="tx1"/>
              </a:solidFill>
              <a:round/>
              <a:headEnd/>
              <a:tailEnd/>
            </a:ln>
          </p:spPr>
          <p:txBody>
            <a:bodyPr wrap="none" anchor="ctr"/>
            <a:lstStyle/>
            <a:p>
              <a:endParaRPr lang="en-CA"/>
            </a:p>
          </p:txBody>
        </p:sp>
      </p:grpSp>
      <p:grpSp>
        <p:nvGrpSpPr>
          <p:cNvPr id="130057" name="Group 37"/>
          <p:cNvGrpSpPr>
            <a:grpSpLocks noChangeAspect="1"/>
          </p:cNvGrpSpPr>
          <p:nvPr/>
        </p:nvGrpSpPr>
        <p:grpSpPr bwMode="auto">
          <a:xfrm>
            <a:off x="3429000" y="3532188"/>
            <a:ext cx="430213" cy="430212"/>
            <a:chOff x="3744" y="1200"/>
            <a:chExt cx="672" cy="672"/>
          </a:xfrm>
        </p:grpSpPr>
        <p:sp>
          <p:nvSpPr>
            <p:cNvPr id="130058" name="Rectangle 25"/>
            <p:cNvSpPr>
              <a:spLocks noChangeAspect="1" noChangeArrowheads="1"/>
            </p:cNvSpPr>
            <p:nvPr/>
          </p:nvSpPr>
          <p:spPr bwMode="auto">
            <a:xfrm>
              <a:off x="3744" y="1200"/>
              <a:ext cx="672" cy="672"/>
            </a:xfrm>
            <a:prstGeom prst="rect">
              <a:avLst/>
            </a:prstGeom>
            <a:noFill/>
            <a:ln w="9525">
              <a:solidFill>
                <a:schemeClr val="tx1"/>
              </a:solidFill>
              <a:miter lim="800000"/>
              <a:headEnd/>
              <a:tailEnd/>
            </a:ln>
          </p:spPr>
          <p:txBody>
            <a:bodyPr wrap="none" anchor="ctr"/>
            <a:lstStyle/>
            <a:p>
              <a:endParaRPr lang="en-CA"/>
            </a:p>
          </p:txBody>
        </p:sp>
        <p:sp>
          <p:nvSpPr>
            <p:cNvPr id="130059" name="Oval 27"/>
            <p:cNvSpPr>
              <a:spLocks noChangeAspect="1" noChangeArrowheads="1"/>
            </p:cNvSpPr>
            <p:nvPr/>
          </p:nvSpPr>
          <p:spPr bwMode="auto">
            <a:xfrm>
              <a:off x="3840" y="1296"/>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130060" name="Oval 28"/>
            <p:cNvSpPr>
              <a:spLocks noChangeAspect="1" noChangeArrowheads="1"/>
            </p:cNvSpPr>
            <p:nvPr/>
          </p:nvSpPr>
          <p:spPr bwMode="auto">
            <a:xfrm>
              <a:off x="4224" y="1680"/>
              <a:ext cx="144" cy="144"/>
            </a:xfrm>
            <a:prstGeom prst="ellipse">
              <a:avLst/>
            </a:prstGeom>
            <a:solidFill>
              <a:schemeClr val="tx2"/>
            </a:solidFill>
            <a:ln w="9525">
              <a:solidFill>
                <a:schemeClr val="tx1"/>
              </a:solidFill>
              <a:round/>
              <a:headEnd/>
              <a:tailEnd/>
            </a:ln>
          </p:spPr>
          <p:txBody>
            <a:bodyPr wrap="none" anchor="ctr"/>
            <a:lstStyle/>
            <a:p>
              <a:endParaRPr lang="en-CA"/>
            </a:p>
          </p:txBody>
        </p:sp>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itle 1"/>
          <p:cNvSpPr>
            <a:spLocks noGrp="1"/>
          </p:cNvSpPr>
          <p:nvPr>
            <p:ph type="title"/>
          </p:nvPr>
        </p:nvSpPr>
        <p:spPr/>
        <p:txBody>
          <a:bodyPr/>
          <a:lstStyle/>
          <a:p>
            <a:r>
              <a:rPr lang="en-US" smtClean="0">
                <a:solidFill>
                  <a:srgbClr val="0070C0"/>
                </a:solidFill>
              </a:rPr>
              <a:t>Chebyshev's Inequality</a:t>
            </a:r>
          </a:p>
        </p:txBody>
      </p:sp>
      <p:sp>
        <p:nvSpPr>
          <p:cNvPr id="36869" name="Content Placeholder 2"/>
          <p:cNvSpPr>
            <a:spLocks noGrp="1"/>
          </p:cNvSpPr>
          <p:nvPr>
            <p:ph idx="1"/>
          </p:nvPr>
        </p:nvSpPr>
        <p:spPr/>
        <p:txBody>
          <a:bodyPr/>
          <a:lstStyle/>
          <a:p>
            <a:pPr algn="just">
              <a:buFont typeface="Arial" pitchFamily="34" charset="0"/>
              <a:buNone/>
            </a:pPr>
            <a:r>
              <a:rPr lang="en-US" sz="3000" smtClean="0"/>
              <a:t>	If X is a random variable with mean </a:t>
            </a:r>
            <a:r>
              <a:rPr lang="en-US" sz="3000" smtClean="0">
                <a:sym typeface="Symbol" pitchFamily="18" charset="2"/>
              </a:rPr>
              <a:t></a:t>
            </a:r>
            <a:r>
              <a:rPr lang="en-US" sz="3000" smtClean="0"/>
              <a:t> and variance </a:t>
            </a:r>
            <a:r>
              <a:rPr lang="en-US" sz="3000" smtClean="0">
                <a:sym typeface="Symbol" pitchFamily="18" charset="2"/>
              </a:rPr>
              <a:t></a:t>
            </a:r>
            <a:r>
              <a:rPr lang="en-US" sz="3000" baseline="30000" smtClean="0"/>
              <a:t>2</a:t>
            </a:r>
            <a:r>
              <a:rPr lang="en-US" sz="3000" smtClean="0"/>
              <a:t>, then for any positive number </a:t>
            </a:r>
            <a:r>
              <a:rPr lang="en-US" sz="3000" i="1" smtClean="0"/>
              <a:t>K</a:t>
            </a:r>
            <a:r>
              <a:rPr lang="en-US" sz="3000" smtClean="0"/>
              <a:t>, we have</a:t>
            </a:r>
          </a:p>
          <a:p>
            <a:pPr>
              <a:buFont typeface="Arial" pitchFamily="34" charset="0"/>
              <a:buNone/>
            </a:pPr>
            <a:r>
              <a:rPr lang="en-US" sz="3000" smtClean="0"/>
              <a:t>	                                      or</a:t>
            </a:r>
          </a:p>
        </p:txBody>
      </p:sp>
      <p:graphicFrame>
        <p:nvGraphicFramePr>
          <p:cNvPr id="36866" name="Object 1"/>
          <p:cNvGraphicFramePr>
            <a:graphicFrameLocks noChangeAspect="1"/>
          </p:cNvGraphicFramePr>
          <p:nvPr/>
        </p:nvGraphicFramePr>
        <p:xfrm>
          <a:off x="990600" y="3048000"/>
          <a:ext cx="3048000" cy="917575"/>
        </p:xfrm>
        <a:graphic>
          <a:graphicData uri="http://schemas.openxmlformats.org/presentationml/2006/ole">
            <p:oleObj spid="_x0000_s36866" name="Equation" r:id="rId3" imgW="1485255" imgH="444307" progId="Equation.3">
              <p:embed/>
            </p:oleObj>
          </a:graphicData>
        </a:graphic>
      </p:graphicFrame>
      <p:sp>
        <p:nvSpPr>
          <p:cNvPr id="36870"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graphicFrame>
        <p:nvGraphicFramePr>
          <p:cNvPr id="36867" name="Object 3"/>
          <p:cNvGraphicFramePr>
            <a:graphicFrameLocks noChangeAspect="1"/>
          </p:cNvGraphicFramePr>
          <p:nvPr/>
        </p:nvGraphicFramePr>
        <p:xfrm>
          <a:off x="5029200" y="3048000"/>
          <a:ext cx="3424238" cy="914400"/>
        </p:xfrm>
        <a:graphic>
          <a:graphicData uri="http://schemas.openxmlformats.org/presentationml/2006/ole">
            <p:oleObj spid="_x0000_s36867" name="Equation" r:id="rId4" imgW="1675673" imgH="444307" progId="Equation.3">
              <p:embed/>
            </p:oleObj>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Content Placeholder 2"/>
          <p:cNvSpPr>
            <a:spLocks noGrp="1"/>
          </p:cNvSpPr>
          <p:nvPr>
            <p:ph idx="1"/>
          </p:nvPr>
        </p:nvSpPr>
        <p:spPr>
          <a:xfrm>
            <a:off x="457200" y="228600"/>
            <a:ext cx="8229600" cy="6400800"/>
          </a:xfrm>
        </p:spPr>
        <p:txBody>
          <a:bodyPr/>
          <a:lstStyle/>
          <a:p>
            <a:pPr>
              <a:buFont typeface="Arial" pitchFamily="34" charset="0"/>
              <a:buNone/>
            </a:pPr>
            <a:r>
              <a:rPr lang="en-US" smtClean="0"/>
              <a:t>	We know that</a:t>
            </a:r>
            <a:endParaRPr lang="en-US" b="1" smtClean="0"/>
          </a:p>
          <a:p>
            <a:endParaRPr lang="en-US" smtClean="0"/>
          </a:p>
        </p:txBody>
      </p:sp>
      <p:sp>
        <p:nvSpPr>
          <p:cNvPr id="37894"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graphicFrame>
        <p:nvGraphicFramePr>
          <p:cNvPr id="37890" name="Object 1"/>
          <p:cNvGraphicFramePr>
            <a:graphicFrameLocks noChangeAspect="1"/>
          </p:cNvGraphicFramePr>
          <p:nvPr/>
        </p:nvGraphicFramePr>
        <p:xfrm>
          <a:off x="1011238" y="762000"/>
          <a:ext cx="7824787" cy="3419475"/>
        </p:xfrm>
        <a:graphic>
          <a:graphicData uri="http://schemas.openxmlformats.org/presentationml/2006/ole">
            <p:oleObj spid="_x0000_s37890" name="Equation" r:id="rId3" imgW="3974760" imgH="1726920" progId="Equation.3">
              <p:embed/>
            </p:oleObj>
          </a:graphicData>
        </a:graphic>
      </p:graphicFrame>
      <p:graphicFrame>
        <p:nvGraphicFramePr>
          <p:cNvPr id="6" name="Table 5"/>
          <p:cNvGraphicFramePr>
            <a:graphicFrameLocks noGrp="1"/>
          </p:cNvGraphicFramePr>
          <p:nvPr/>
        </p:nvGraphicFramePr>
        <p:xfrm>
          <a:off x="533400" y="4237038"/>
          <a:ext cx="8153400" cy="2468880"/>
        </p:xfrm>
        <a:graphic>
          <a:graphicData uri="http://schemas.openxmlformats.org/drawingml/2006/table">
            <a:tbl>
              <a:tblPr firstRow="1" bandRow="1">
                <a:tableStyleId>{2D5ABB26-0587-4C30-8999-92F81FD0307C}</a:tableStyleId>
              </a:tblPr>
              <a:tblGrid>
                <a:gridCol w="4076700"/>
                <a:gridCol w="4076700"/>
              </a:tblGrid>
              <a:tr h="370840">
                <a:tc>
                  <a:txBody>
                    <a:bodyPr/>
                    <a:lstStyle/>
                    <a:p>
                      <a:r>
                        <a:rPr lang="en-US" sz="3000" dirty="0" smtClean="0"/>
                        <a:t>From</a:t>
                      </a:r>
                      <a:r>
                        <a:rPr lang="en-US" sz="3000" baseline="0" dirty="0" smtClean="0"/>
                        <a:t> the first Integral</a:t>
                      </a:r>
                      <a:endParaRPr lang="en-US" sz="3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000" dirty="0" smtClean="0"/>
                        <a:t>From the second Integral</a:t>
                      </a:r>
                      <a:endParaRPr lang="en-US" sz="3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sz="3000" dirty="0" smtClean="0"/>
                    </a:p>
                    <a:p>
                      <a:endParaRPr lang="en-US" sz="3000" dirty="0" smtClean="0"/>
                    </a:p>
                    <a:p>
                      <a:endParaRPr lang="en-US" sz="3000" dirty="0" smtClean="0"/>
                    </a:p>
                    <a:p>
                      <a:endParaRPr lang="en-US" sz="3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7906"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graphicFrame>
        <p:nvGraphicFramePr>
          <p:cNvPr id="37891" name="Object 5"/>
          <p:cNvGraphicFramePr>
            <a:graphicFrameLocks noChangeAspect="1"/>
          </p:cNvGraphicFramePr>
          <p:nvPr/>
        </p:nvGraphicFramePr>
        <p:xfrm>
          <a:off x="1143000" y="4965700"/>
          <a:ext cx="2286000" cy="1435100"/>
        </p:xfrm>
        <a:graphic>
          <a:graphicData uri="http://schemas.openxmlformats.org/presentationml/2006/ole">
            <p:oleObj spid="_x0000_s37891" name="Equation" r:id="rId4" imgW="1155700" imgH="723900" progId="Equation.3">
              <p:embed/>
            </p:oleObj>
          </a:graphicData>
        </a:graphic>
      </p:graphicFrame>
      <p:sp>
        <p:nvSpPr>
          <p:cNvPr id="37907" name="Rectangle 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graphicFrame>
        <p:nvGraphicFramePr>
          <p:cNvPr id="37892" name="Object 7"/>
          <p:cNvGraphicFramePr>
            <a:graphicFrameLocks noChangeAspect="1"/>
          </p:cNvGraphicFramePr>
          <p:nvPr/>
        </p:nvGraphicFramePr>
        <p:xfrm>
          <a:off x="5257800" y="4965700"/>
          <a:ext cx="2286000" cy="1435100"/>
        </p:xfrm>
        <a:graphic>
          <a:graphicData uri="http://schemas.openxmlformats.org/presentationml/2006/ole">
            <p:oleObj spid="_x0000_s37892" name="Equation" r:id="rId5" imgW="1155700" imgH="723900" progId="Equation.3">
              <p:embed/>
            </p:oleObj>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Content Placeholder 2"/>
          <p:cNvSpPr>
            <a:spLocks noGrp="1"/>
          </p:cNvSpPr>
          <p:nvPr>
            <p:ph idx="1"/>
          </p:nvPr>
        </p:nvSpPr>
        <p:spPr>
          <a:xfrm>
            <a:off x="457200" y="152400"/>
            <a:ext cx="8229600" cy="5973763"/>
          </a:xfrm>
        </p:spPr>
        <p:txBody>
          <a:bodyPr/>
          <a:lstStyle/>
          <a:p>
            <a:pPr>
              <a:buFont typeface="Arial" pitchFamily="34" charset="0"/>
              <a:buNone/>
            </a:pPr>
            <a:endParaRPr lang="en-US" sz="3000" smtClean="0"/>
          </a:p>
          <a:p>
            <a:pPr>
              <a:buFont typeface="Arial" pitchFamily="34" charset="0"/>
              <a:buNone/>
            </a:pPr>
            <a:endParaRPr lang="en-US" sz="3000" smtClean="0"/>
          </a:p>
          <a:p>
            <a:pPr>
              <a:buFont typeface="Arial" pitchFamily="34" charset="0"/>
              <a:buNone/>
            </a:pPr>
            <a:endParaRPr lang="en-US" sz="3000" smtClean="0"/>
          </a:p>
          <a:p>
            <a:pPr>
              <a:buFont typeface="Arial" pitchFamily="34" charset="0"/>
              <a:buNone/>
            </a:pPr>
            <a:endParaRPr lang="en-US" sz="3000" smtClean="0"/>
          </a:p>
          <a:p>
            <a:pPr>
              <a:buFont typeface="Arial" pitchFamily="34" charset="0"/>
              <a:buNone/>
            </a:pPr>
            <a:endParaRPr lang="en-US" sz="3000" smtClean="0"/>
          </a:p>
          <a:p>
            <a:pPr>
              <a:buFont typeface="Arial" pitchFamily="34" charset="0"/>
              <a:buNone/>
            </a:pPr>
            <a:endParaRPr lang="en-US" sz="3000" smtClean="0"/>
          </a:p>
          <a:p>
            <a:pPr>
              <a:buFont typeface="Arial" pitchFamily="34" charset="0"/>
              <a:buNone/>
            </a:pPr>
            <a:endParaRPr lang="en-US" sz="3000" smtClean="0"/>
          </a:p>
          <a:p>
            <a:pPr>
              <a:buFont typeface="Arial" pitchFamily="34" charset="0"/>
              <a:buNone/>
            </a:pPr>
            <a:r>
              <a:rPr lang="en-US" sz="3000" smtClean="0"/>
              <a:t>Hence</a:t>
            </a:r>
          </a:p>
          <a:p>
            <a:pPr>
              <a:buFont typeface="Arial" pitchFamily="34" charset="0"/>
              <a:buNone/>
            </a:pPr>
            <a:endParaRPr lang="en-US" sz="3000" smtClean="0"/>
          </a:p>
        </p:txBody>
      </p:sp>
      <p:graphicFrame>
        <p:nvGraphicFramePr>
          <p:cNvPr id="38914" name="Object 1"/>
          <p:cNvGraphicFramePr>
            <a:graphicFrameLocks noChangeAspect="1"/>
          </p:cNvGraphicFramePr>
          <p:nvPr/>
        </p:nvGraphicFramePr>
        <p:xfrm>
          <a:off x="1506538" y="609600"/>
          <a:ext cx="5091112" cy="3438525"/>
        </p:xfrm>
        <a:graphic>
          <a:graphicData uri="http://schemas.openxmlformats.org/presentationml/2006/ole">
            <p:oleObj spid="_x0000_s38914" name="Equation" r:id="rId3" imgW="2577960" imgH="1739880" progId="Equation.3">
              <p:embed/>
            </p:oleObj>
          </a:graphicData>
        </a:graphic>
      </p:graphicFrame>
      <p:graphicFrame>
        <p:nvGraphicFramePr>
          <p:cNvPr id="38915" name="Object 3"/>
          <p:cNvGraphicFramePr>
            <a:graphicFrameLocks noChangeAspect="1"/>
          </p:cNvGraphicFramePr>
          <p:nvPr/>
        </p:nvGraphicFramePr>
        <p:xfrm>
          <a:off x="2133600" y="4343400"/>
          <a:ext cx="2879725" cy="776288"/>
        </p:xfrm>
        <a:graphic>
          <a:graphicData uri="http://schemas.openxmlformats.org/presentationml/2006/ole">
            <p:oleObj spid="_x0000_s38915" name="Equation" r:id="rId4" imgW="1460160" imgH="393480" progId="Equation.3">
              <p:embed/>
            </p:oleObj>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457200" y="304800"/>
            <a:ext cx="8229600" cy="5821363"/>
          </a:xfrm>
        </p:spPr>
        <p:txBody>
          <a:bodyPr/>
          <a:lstStyle/>
          <a:p>
            <a:pPr>
              <a:buFont typeface="Arial" pitchFamily="34" charset="0"/>
              <a:buNone/>
            </a:pPr>
            <a:r>
              <a:rPr lang="en-US" sz="3000" smtClean="0"/>
              <a:t>Also we know,</a:t>
            </a:r>
          </a:p>
          <a:p>
            <a:pPr>
              <a:buFont typeface="Arial" pitchFamily="34" charset="0"/>
              <a:buNone/>
            </a:pPr>
            <a:endParaRPr lang="en-US" sz="3000" smtClean="0"/>
          </a:p>
        </p:txBody>
      </p:sp>
      <p:graphicFrame>
        <p:nvGraphicFramePr>
          <p:cNvPr id="39938" name="Object 2"/>
          <p:cNvGraphicFramePr>
            <a:graphicFrameLocks noChangeAspect="1"/>
          </p:cNvGraphicFramePr>
          <p:nvPr/>
        </p:nvGraphicFramePr>
        <p:xfrm>
          <a:off x="958850" y="1282700"/>
          <a:ext cx="7499350" cy="1714500"/>
        </p:xfrm>
        <a:graphic>
          <a:graphicData uri="http://schemas.openxmlformats.org/presentationml/2006/ole">
            <p:oleObj spid="_x0000_s39938" name="Equation" r:id="rId3" imgW="3784320" imgH="863280" progId="Equation.3">
              <p:embed/>
            </p:oleObj>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Content Placeholder 2"/>
          <p:cNvSpPr>
            <a:spLocks noGrp="1"/>
          </p:cNvSpPr>
          <p:nvPr>
            <p:ph idx="1"/>
          </p:nvPr>
        </p:nvSpPr>
        <p:spPr>
          <a:xfrm>
            <a:off x="457200" y="381000"/>
            <a:ext cx="8229600" cy="5745163"/>
          </a:xfrm>
        </p:spPr>
        <p:txBody>
          <a:bodyPr/>
          <a:lstStyle/>
          <a:p>
            <a:pPr algn="just"/>
            <a:r>
              <a:rPr lang="en-US" sz="3000" smtClean="0"/>
              <a:t>A discrete RV X takes the values </a:t>
            </a:r>
            <a:r>
              <a:rPr lang="en-US" sz="3000" smtClean="0">
                <a:sym typeface="Symbol" pitchFamily="18" charset="2"/>
              </a:rPr>
              <a:t></a:t>
            </a:r>
            <a:r>
              <a:rPr lang="en-US" sz="3000" smtClean="0"/>
              <a:t>1,0,1 with probabilities 1/8, 3/4, 1/8 respectively.  Evaluate P[|X </a:t>
            </a:r>
            <a:r>
              <a:rPr lang="en-US" sz="3000" smtClean="0">
                <a:sym typeface="Symbol" pitchFamily="18" charset="2"/>
              </a:rPr>
              <a:t></a:t>
            </a:r>
            <a:r>
              <a:rPr lang="en-US" sz="3000" smtClean="0"/>
              <a:t> </a:t>
            </a:r>
            <a:r>
              <a:rPr lang="en-US" sz="3000" smtClean="0">
                <a:sym typeface="Symbol" pitchFamily="18" charset="2"/>
              </a:rPr>
              <a:t></a:t>
            </a:r>
            <a:r>
              <a:rPr lang="en-US" sz="3000" smtClean="0"/>
              <a:t>| </a:t>
            </a:r>
            <a:r>
              <a:rPr lang="en-US" sz="3000" smtClean="0">
                <a:sym typeface="Symbol" pitchFamily="18" charset="2"/>
              </a:rPr>
              <a:t></a:t>
            </a:r>
            <a:r>
              <a:rPr lang="en-US" sz="3000" smtClean="0"/>
              <a:t> 2</a:t>
            </a:r>
            <a:r>
              <a:rPr lang="en-US" sz="3000" smtClean="0">
                <a:sym typeface="Symbol" pitchFamily="18" charset="2"/>
              </a:rPr>
              <a:t></a:t>
            </a:r>
            <a:r>
              <a:rPr lang="en-US" sz="3000" smtClean="0"/>
              <a:t>] and compare it with the upper bound given by chebyshev’s inequality.</a:t>
            </a:r>
            <a:endParaRPr lang="en-US" sz="3000" b="1" smtClean="0"/>
          </a:p>
          <a:p>
            <a:endParaRPr lang="en-US" sz="3000"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8" name="Content Placeholder 2"/>
          <p:cNvSpPr>
            <a:spLocks noGrp="1"/>
          </p:cNvSpPr>
          <p:nvPr>
            <p:ph idx="1"/>
          </p:nvPr>
        </p:nvSpPr>
        <p:spPr>
          <a:xfrm>
            <a:off x="457200" y="304800"/>
            <a:ext cx="8229600" cy="5821363"/>
          </a:xfrm>
        </p:spPr>
        <p:txBody>
          <a:bodyPr/>
          <a:lstStyle/>
          <a:p>
            <a:pPr>
              <a:buFont typeface="Arial" pitchFamily="34" charset="0"/>
              <a:buNone/>
            </a:pPr>
            <a:r>
              <a:rPr lang="en-US" sz="3000" smtClean="0"/>
              <a:t>We have,</a:t>
            </a:r>
          </a:p>
          <a:p>
            <a:pPr>
              <a:buFont typeface="Arial" pitchFamily="34" charset="0"/>
              <a:buNone/>
            </a:pPr>
            <a:endParaRPr lang="en-US" sz="3000" smtClean="0"/>
          </a:p>
          <a:p>
            <a:pPr>
              <a:buFont typeface="Arial" pitchFamily="34" charset="0"/>
              <a:buNone/>
            </a:pPr>
            <a:endParaRPr lang="en-US" sz="3000" smtClean="0"/>
          </a:p>
          <a:p>
            <a:pPr>
              <a:buFont typeface="Arial" pitchFamily="34" charset="0"/>
              <a:buNone/>
            </a:pPr>
            <a:endParaRPr lang="en-US" sz="3000" smtClean="0"/>
          </a:p>
          <a:p>
            <a:pPr>
              <a:buFont typeface="Arial" pitchFamily="34" charset="0"/>
              <a:buNone/>
            </a:pPr>
            <a:endParaRPr lang="en-US" sz="3000" smtClean="0"/>
          </a:p>
          <a:p>
            <a:pPr>
              <a:buFont typeface="Arial" pitchFamily="34" charset="0"/>
              <a:buNone/>
            </a:pPr>
            <a:endParaRPr lang="en-US" sz="3000" smtClean="0"/>
          </a:p>
          <a:p>
            <a:pPr>
              <a:buFont typeface="Arial" pitchFamily="34" charset="0"/>
              <a:buNone/>
            </a:pPr>
            <a:endParaRPr lang="en-US" sz="3000" smtClean="0"/>
          </a:p>
          <a:p>
            <a:pPr>
              <a:buFont typeface="Arial" pitchFamily="34" charset="0"/>
              <a:buNone/>
            </a:pPr>
            <a:endParaRPr lang="en-US" sz="3000" smtClean="0"/>
          </a:p>
          <a:p>
            <a:pPr>
              <a:buFont typeface="Arial" pitchFamily="34" charset="0"/>
              <a:buNone/>
            </a:pPr>
            <a:r>
              <a:rPr lang="en-US" sz="3000" smtClean="0"/>
              <a:t>Using Chebyshev’s inequality,</a:t>
            </a:r>
          </a:p>
        </p:txBody>
      </p:sp>
      <p:sp>
        <p:nvSpPr>
          <p:cNvPr id="40969"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graphicFrame>
        <p:nvGraphicFramePr>
          <p:cNvPr id="40962" name="Object 1"/>
          <p:cNvGraphicFramePr>
            <a:graphicFrameLocks noChangeAspect="1"/>
          </p:cNvGraphicFramePr>
          <p:nvPr/>
        </p:nvGraphicFramePr>
        <p:xfrm>
          <a:off x="1617663" y="685800"/>
          <a:ext cx="3868737" cy="777875"/>
        </p:xfrm>
        <a:graphic>
          <a:graphicData uri="http://schemas.openxmlformats.org/presentationml/2006/ole">
            <p:oleObj spid="_x0000_s40962" name="Equation" r:id="rId3" imgW="1942920" imgH="393480" progId="Equation.3">
              <p:embed/>
            </p:oleObj>
          </a:graphicData>
        </a:graphic>
      </p:graphicFrame>
      <p:graphicFrame>
        <p:nvGraphicFramePr>
          <p:cNvPr id="40963" name="Object 3"/>
          <p:cNvGraphicFramePr>
            <a:graphicFrameLocks noChangeAspect="1"/>
          </p:cNvGraphicFramePr>
          <p:nvPr/>
        </p:nvGraphicFramePr>
        <p:xfrm>
          <a:off x="1676400" y="1524000"/>
          <a:ext cx="3840163" cy="776288"/>
        </p:xfrm>
        <a:graphic>
          <a:graphicData uri="http://schemas.openxmlformats.org/presentationml/2006/ole">
            <p:oleObj spid="_x0000_s40963" name="Equation" r:id="rId4" imgW="1930320" imgH="393480" progId="Equation.3">
              <p:embed/>
            </p:oleObj>
          </a:graphicData>
        </a:graphic>
      </p:graphicFrame>
      <p:graphicFrame>
        <p:nvGraphicFramePr>
          <p:cNvPr id="40964" name="Object 5"/>
          <p:cNvGraphicFramePr>
            <a:graphicFrameLocks noChangeAspect="1"/>
          </p:cNvGraphicFramePr>
          <p:nvPr/>
        </p:nvGraphicFramePr>
        <p:xfrm>
          <a:off x="1700213" y="2438400"/>
          <a:ext cx="3638550" cy="776288"/>
        </p:xfrm>
        <a:graphic>
          <a:graphicData uri="http://schemas.openxmlformats.org/presentationml/2006/ole">
            <p:oleObj spid="_x0000_s40964" name="Equation" r:id="rId5" imgW="1828800" imgH="393480" progId="Equation.3">
              <p:embed/>
            </p:oleObj>
          </a:graphicData>
        </a:graphic>
      </p:graphicFrame>
      <p:graphicFrame>
        <p:nvGraphicFramePr>
          <p:cNvPr id="40965" name="Object 6"/>
          <p:cNvGraphicFramePr>
            <a:graphicFrameLocks noChangeAspect="1"/>
          </p:cNvGraphicFramePr>
          <p:nvPr/>
        </p:nvGraphicFramePr>
        <p:xfrm>
          <a:off x="639763" y="4038600"/>
          <a:ext cx="7958137" cy="776288"/>
        </p:xfrm>
        <a:graphic>
          <a:graphicData uri="http://schemas.openxmlformats.org/presentationml/2006/ole">
            <p:oleObj spid="_x0000_s40965" name="Equation" r:id="rId6" imgW="4000320" imgH="393480" progId="Equation.3">
              <p:embed/>
            </p:oleObj>
          </a:graphicData>
        </a:graphic>
      </p:graphicFrame>
      <p:graphicFrame>
        <p:nvGraphicFramePr>
          <p:cNvPr id="40966" name="Object 7"/>
          <p:cNvGraphicFramePr>
            <a:graphicFrameLocks noChangeAspect="1"/>
          </p:cNvGraphicFramePr>
          <p:nvPr/>
        </p:nvGraphicFramePr>
        <p:xfrm>
          <a:off x="2193925" y="3136900"/>
          <a:ext cx="2955925" cy="876300"/>
        </p:xfrm>
        <a:graphic>
          <a:graphicData uri="http://schemas.openxmlformats.org/presentationml/2006/ole">
            <p:oleObj spid="_x0000_s40966" name="Equation" r:id="rId7" imgW="1485720" imgH="444240" progId="Equation.3">
              <p:embed/>
            </p:oleObj>
          </a:graphicData>
        </a:graphic>
      </p:graphicFrame>
      <p:graphicFrame>
        <p:nvGraphicFramePr>
          <p:cNvPr id="40967" name="Object 8"/>
          <p:cNvGraphicFramePr>
            <a:graphicFrameLocks noChangeAspect="1"/>
          </p:cNvGraphicFramePr>
          <p:nvPr/>
        </p:nvGraphicFramePr>
        <p:xfrm>
          <a:off x="2057400" y="5334000"/>
          <a:ext cx="4522788" cy="776288"/>
        </p:xfrm>
        <a:graphic>
          <a:graphicData uri="http://schemas.openxmlformats.org/presentationml/2006/ole">
            <p:oleObj spid="_x0000_s40967" name="Equation" r:id="rId8" imgW="2273040" imgH="393480" progId="Equation.3">
              <p:embed/>
            </p:oleObj>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Content Placeholder 2"/>
          <p:cNvSpPr>
            <a:spLocks noGrp="1"/>
          </p:cNvSpPr>
          <p:nvPr>
            <p:ph idx="1"/>
          </p:nvPr>
        </p:nvSpPr>
        <p:spPr>
          <a:xfrm>
            <a:off x="457200" y="304800"/>
            <a:ext cx="8229600" cy="5821363"/>
          </a:xfrm>
        </p:spPr>
        <p:txBody>
          <a:bodyPr/>
          <a:lstStyle/>
          <a:p>
            <a:pPr algn="just"/>
            <a:r>
              <a:rPr lang="en-US" sz="3000" smtClean="0"/>
              <a:t>Let X be a continuous random variable whose probability density function given by </a:t>
            </a:r>
            <a:r>
              <a:rPr lang="en-US" sz="3000" i="1" smtClean="0"/>
              <a:t>f</a:t>
            </a:r>
            <a:r>
              <a:rPr lang="en-US" sz="3000" smtClean="0"/>
              <a:t>(</a:t>
            </a:r>
            <a:r>
              <a:rPr lang="en-US" sz="3000" i="1" smtClean="0"/>
              <a:t> x</a:t>
            </a:r>
            <a:r>
              <a:rPr lang="en-US" sz="3000" smtClean="0"/>
              <a:t>)</a:t>
            </a:r>
            <a:r>
              <a:rPr lang="en-US" sz="3000" i="1" smtClean="0"/>
              <a:t>=e</a:t>
            </a:r>
            <a:r>
              <a:rPr lang="en-US" sz="3000" i="1" baseline="30000" smtClean="0">
                <a:sym typeface="Symbol" pitchFamily="18" charset="2"/>
              </a:rPr>
              <a:t> </a:t>
            </a:r>
            <a:r>
              <a:rPr lang="en-US" sz="3000" i="1" baseline="30000" smtClean="0"/>
              <a:t>x</a:t>
            </a:r>
            <a:r>
              <a:rPr lang="en-US" sz="3000" i="1" smtClean="0"/>
              <a:t> ,   </a:t>
            </a:r>
            <a:r>
              <a:rPr lang="en-US" sz="3000" smtClean="0"/>
              <a:t> 0 </a:t>
            </a:r>
            <a:r>
              <a:rPr lang="en-US" sz="3000" smtClean="0">
                <a:sym typeface="Symbol" pitchFamily="18" charset="2"/>
              </a:rPr>
              <a:t></a:t>
            </a:r>
            <a:r>
              <a:rPr lang="en-US" sz="3000" smtClean="0"/>
              <a:t> </a:t>
            </a:r>
            <a:r>
              <a:rPr lang="en-US" sz="3000" i="1" smtClean="0"/>
              <a:t>x</a:t>
            </a:r>
            <a:r>
              <a:rPr lang="en-US" sz="3000" smtClean="0"/>
              <a:t> </a:t>
            </a:r>
            <a:r>
              <a:rPr lang="en-US" sz="3000" smtClean="0">
                <a:sym typeface="Symbol" pitchFamily="18" charset="2"/>
              </a:rPr>
              <a:t></a:t>
            </a:r>
            <a:r>
              <a:rPr lang="en-US" sz="3000" smtClean="0"/>
              <a:t> </a:t>
            </a:r>
            <a:r>
              <a:rPr lang="en-US" sz="3000" smtClean="0">
                <a:sym typeface="Symbol" pitchFamily="18" charset="2"/>
              </a:rPr>
              <a:t></a:t>
            </a:r>
            <a:r>
              <a:rPr lang="en-US" sz="3000" smtClean="0"/>
              <a:t>. Using Chebyshev’s inequality verify  </a:t>
            </a:r>
          </a:p>
          <a:p>
            <a:endParaRPr lang="en-US" sz="3000" smtClean="0"/>
          </a:p>
          <a:p>
            <a:endParaRPr lang="en-US" sz="3000" smtClean="0"/>
          </a:p>
          <a:p>
            <a:pPr>
              <a:buFont typeface="Arial" pitchFamily="34" charset="0"/>
              <a:buNone/>
            </a:pPr>
            <a:r>
              <a:rPr lang="en-US" sz="3000" smtClean="0"/>
              <a:t>	and show that actual probability is </a:t>
            </a:r>
            <a:r>
              <a:rPr lang="en-US" sz="3000" i="1" smtClean="0"/>
              <a:t>e</a:t>
            </a:r>
            <a:r>
              <a:rPr lang="en-US" sz="3000" baseline="30000" smtClean="0">
                <a:sym typeface="Symbol" pitchFamily="18" charset="2"/>
              </a:rPr>
              <a:t></a:t>
            </a:r>
            <a:r>
              <a:rPr lang="en-US" sz="3000" baseline="30000" smtClean="0"/>
              <a:t>3 </a:t>
            </a:r>
            <a:r>
              <a:rPr lang="en-US" sz="3000" smtClean="0"/>
              <a:t>.</a:t>
            </a:r>
          </a:p>
        </p:txBody>
      </p:sp>
      <p:sp>
        <p:nvSpPr>
          <p:cNvPr id="41988"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graphicFrame>
        <p:nvGraphicFramePr>
          <p:cNvPr id="41986" name="Object 1"/>
          <p:cNvGraphicFramePr>
            <a:graphicFrameLocks noChangeAspect="1"/>
          </p:cNvGraphicFramePr>
          <p:nvPr/>
        </p:nvGraphicFramePr>
        <p:xfrm>
          <a:off x="2582863" y="1889125"/>
          <a:ext cx="2293937" cy="777875"/>
        </p:xfrm>
        <a:graphic>
          <a:graphicData uri="http://schemas.openxmlformats.org/presentationml/2006/ole">
            <p:oleObj spid="_x0000_s41986" name="Equation" r:id="rId3" imgW="1155700" imgH="393700" progId="Equation.3">
              <p:embed/>
            </p:oleObj>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4" name="Content Placeholder 2"/>
          <p:cNvSpPr>
            <a:spLocks noGrp="1"/>
          </p:cNvSpPr>
          <p:nvPr>
            <p:ph idx="1"/>
          </p:nvPr>
        </p:nvSpPr>
        <p:spPr>
          <a:xfrm>
            <a:off x="457200" y="457200"/>
            <a:ext cx="8229600" cy="5668963"/>
          </a:xfrm>
        </p:spPr>
        <p:txBody>
          <a:bodyPr/>
          <a:lstStyle/>
          <a:p>
            <a:r>
              <a:rPr lang="en-US" smtClean="0"/>
              <a:t>We have,</a:t>
            </a:r>
          </a:p>
        </p:txBody>
      </p:sp>
      <p:sp>
        <p:nvSpPr>
          <p:cNvPr id="43015"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graphicFrame>
        <p:nvGraphicFramePr>
          <p:cNvPr id="43010" name="Object 1"/>
          <p:cNvGraphicFramePr>
            <a:graphicFrameLocks noChangeAspect="1"/>
          </p:cNvGraphicFramePr>
          <p:nvPr/>
        </p:nvGraphicFramePr>
        <p:xfrm>
          <a:off x="1584325" y="914400"/>
          <a:ext cx="3140075" cy="1511300"/>
        </p:xfrm>
        <a:graphic>
          <a:graphicData uri="http://schemas.openxmlformats.org/presentationml/2006/ole">
            <p:oleObj spid="_x0000_s43010" name="Equation" r:id="rId3" imgW="1587240" imgH="761760" progId="Equation.3">
              <p:embed/>
            </p:oleObj>
          </a:graphicData>
        </a:graphic>
      </p:graphicFrame>
      <p:graphicFrame>
        <p:nvGraphicFramePr>
          <p:cNvPr id="43011" name="Object 3"/>
          <p:cNvGraphicFramePr>
            <a:graphicFrameLocks noChangeAspect="1"/>
          </p:cNvGraphicFramePr>
          <p:nvPr/>
        </p:nvGraphicFramePr>
        <p:xfrm>
          <a:off x="1447800" y="2667000"/>
          <a:ext cx="4521200" cy="1512888"/>
        </p:xfrm>
        <a:graphic>
          <a:graphicData uri="http://schemas.openxmlformats.org/presentationml/2006/ole">
            <p:oleObj spid="_x0000_s43011" name="Equation" r:id="rId4" imgW="2286000" imgH="761760" progId="Equation.3">
              <p:embed/>
            </p:oleObj>
          </a:graphicData>
        </a:graphic>
      </p:graphicFrame>
      <p:graphicFrame>
        <p:nvGraphicFramePr>
          <p:cNvPr id="43012" name="Object 4"/>
          <p:cNvGraphicFramePr>
            <a:graphicFrameLocks noChangeAspect="1"/>
          </p:cNvGraphicFramePr>
          <p:nvPr/>
        </p:nvGraphicFramePr>
        <p:xfrm>
          <a:off x="1393825" y="4575175"/>
          <a:ext cx="4321175" cy="454025"/>
        </p:xfrm>
        <a:graphic>
          <a:graphicData uri="http://schemas.openxmlformats.org/presentationml/2006/ole">
            <p:oleObj spid="_x0000_s43012" name="Equation" r:id="rId5" imgW="2184120" imgH="228600" progId="Equation.3">
              <p:embed/>
            </p:oleObj>
          </a:graphicData>
        </a:graphic>
      </p:graphicFrame>
      <p:graphicFrame>
        <p:nvGraphicFramePr>
          <p:cNvPr id="43013" name="Object 4"/>
          <p:cNvGraphicFramePr>
            <a:graphicFrameLocks noChangeAspect="1"/>
          </p:cNvGraphicFramePr>
          <p:nvPr/>
        </p:nvGraphicFramePr>
        <p:xfrm>
          <a:off x="2114550" y="5387975"/>
          <a:ext cx="704850" cy="352425"/>
        </p:xfrm>
        <a:graphic>
          <a:graphicData uri="http://schemas.openxmlformats.org/presentationml/2006/ole">
            <p:oleObj spid="_x0000_s43013" name="Equation" r:id="rId6" imgW="355320" imgH="177480" progId="Equation.3">
              <p:embed/>
            </p:oleObj>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8" name="Content Placeholder 2"/>
          <p:cNvSpPr>
            <a:spLocks noGrp="1"/>
          </p:cNvSpPr>
          <p:nvPr>
            <p:ph idx="1"/>
          </p:nvPr>
        </p:nvSpPr>
        <p:spPr>
          <a:xfrm>
            <a:off x="457200" y="304800"/>
            <a:ext cx="8229600" cy="5821363"/>
          </a:xfrm>
        </p:spPr>
        <p:txBody>
          <a:bodyPr/>
          <a:lstStyle/>
          <a:p>
            <a:pPr>
              <a:buFont typeface="Arial" pitchFamily="34" charset="0"/>
              <a:buNone/>
            </a:pPr>
            <a:r>
              <a:rPr lang="en-US" sz="3000" smtClean="0"/>
              <a:t>Therefore,</a:t>
            </a:r>
          </a:p>
          <a:p>
            <a:pPr>
              <a:buFont typeface="Arial" pitchFamily="34" charset="0"/>
              <a:buNone/>
            </a:pPr>
            <a:endParaRPr lang="en-US" sz="3000" smtClean="0"/>
          </a:p>
          <a:p>
            <a:pPr>
              <a:buFont typeface="Arial" pitchFamily="34" charset="0"/>
              <a:buNone/>
            </a:pPr>
            <a:endParaRPr lang="en-US" sz="3000" smtClean="0"/>
          </a:p>
          <a:p>
            <a:pPr>
              <a:buFont typeface="Arial" pitchFamily="34" charset="0"/>
              <a:buNone/>
            </a:pPr>
            <a:endParaRPr lang="en-US" sz="3000" smtClean="0"/>
          </a:p>
          <a:p>
            <a:pPr>
              <a:buFont typeface="Arial" pitchFamily="34" charset="0"/>
              <a:buNone/>
            </a:pPr>
            <a:endParaRPr lang="en-US" sz="3000" smtClean="0"/>
          </a:p>
          <a:p>
            <a:pPr>
              <a:buFont typeface="Arial" pitchFamily="34" charset="0"/>
              <a:buNone/>
            </a:pPr>
            <a:r>
              <a:rPr lang="en-US" sz="3000" smtClean="0"/>
              <a:t>Using the Chebyshev’s inequality,</a:t>
            </a:r>
          </a:p>
        </p:txBody>
      </p:sp>
      <p:graphicFrame>
        <p:nvGraphicFramePr>
          <p:cNvPr id="44034" name="Object 1"/>
          <p:cNvGraphicFramePr>
            <a:graphicFrameLocks noChangeAspect="1"/>
          </p:cNvGraphicFramePr>
          <p:nvPr/>
        </p:nvGraphicFramePr>
        <p:xfrm>
          <a:off x="1176338" y="838200"/>
          <a:ext cx="6659562" cy="2308225"/>
        </p:xfrm>
        <a:graphic>
          <a:graphicData uri="http://schemas.openxmlformats.org/presentationml/2006/ole">
            <p:oleObj spid="_x0000_s44034" name="Equation" r:id="rId3" imgW="3314520" imgH="1168200" progId="Equation.3">
              <p:embed/>
            </p:oleObj>
          </a:graphicData>
        </a:graphic>
      </p:graphicFrame>
      <p:sp>
        <p:nvSpPr>
          <p:cNvPr id="44039"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graphicFrame>
        <p:nvGraphicFramePr>
          <p:cNvPr id="44035" name="Object 3"/>
          <p:cNvGraphicFramePr>
            <a:graphicFrameLocks noChangeAspect="1"/>
          </p:cNvGraphicFramePr>
          <p:nvPr/>
        </p:nvGraphicFramePr>
        <p:xfrm>
          <a:off x="5791200" y="2955925"/>
          <a:ext cx="2916238" cy="879475"/>
        </p:xfrm>
        <a:graphic>
          <a:graphicData uri="http://schemas.openxmlformats.org/presentationml/2006/ole">
            <p:oleObj spid="_x0000_s44035" name="Equation" r:id="rId4" imgW="1485255" imgH="444307" progId="Equation.3">
              <p:embed/>
            </p:oleObj>
          </a:graphicData>
        </a:graphic>
      </p:graphicFrame>
      <p:sp>
        <p:nvSpPr>
          <p:cNvPr id="44040"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graphicFrame>
        <p:nvGraphicFramePr>
          <p:cNvPr id="44036" name="Object 5"/>
          <p:cNvGraphicFramePr>
            <a:graphicFrameLocks noChangeAspect="1"/>
          </p:cNvGraphicFramePr>
          <p:nvPr/>
        </p:nvGraphicFramePr>
        <p:xfrm>
          <a:off x="2362200" y="3870325"/>
          <a:ext cx="3217863" cy="401638"/>
        </p:xfrm>
        <a:graphic>
          <a:graphicData uri="http://schemas.openxmlformats.org/presentationml/2006/ole">
            <p:oleObj spid="_x0000_s44036" name="Equation" r:id="rId5" imgW="1600200" imgH="203200" progId="Equation.3">
              <p:embed/>
            </p:oleObj>
          </a:graphicData>
        </a:graphic>
      </p:graphicFrame>
      <p:sp>
        <p:nvSpPr>
          <p:cNvPr id="44041" name="Rectangle 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graphicFrame>
        <p:nvGraphicFramePr>
          <p:cNvPr id="44037" name="Object 7"/>
          <p:cNvGraphicFramePr>
            <a:graphicFrameLocks noChangeAspect="1"/>
          </p:cNvGraphicFramePr>
          <p:nvPr/>
        </p:nvGraphicFramePr>
        <p:xfrm>
          <a:off x="2362200" y="4556125"/>
          <a:ext cx="2293938" cy="777875"/>
        </p:xfrm>
        <a:graphic>
          <a:graphicData uri="http://schemas.openxmlformats.org/presentationml/2006/ole">
            <p:oleObj spid="_x0000_s44037" name="Equation" r:id="rId6" imgW="1155700" imgH="393700" progId="Equation.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r>
              <a:rPr lang="en-US" smtClean="0">
                <a:solidFill>
                  <a:srgbClr val="0070C0"/>
                </a:solidFill>
              </a:rPr>
              <a:t>Probability of an Event</a:t>
            </a:r>
          </a:p>
        </p:txBody>
      </p:sp>
      <p:sp>
        <p:nvSpPr>
          <p:cNvPr id="3" name="Content Placeholder 2"/>
          <p:cNvSpPr>
            <a:spLocks noGrp="1"/>
          </p:cNvSpPr>
          <p:nvPr>
            <p:ph idx="1"/>
          </p:nvPr>
        </p:nvSpPr>
        <p:spPr/>
        <p:txBody>
          <a:bodyPr/>
          <a:lstStyle/>
          <a:p>
            <a:pPr marL="0" indent="1588" algn="just" eaLnBrk="1" hangingPunct="1">
              <a:buFontTx/>
              <a:buNone/>
              <a:defRPr/>
            </a:pPr>
            <a:r>
              <a:rPr lang="en-US" sz="3000" dirty="0" smtClean="0"/>
              <a:t>Suppose that the sample space </a:t>
            </a:r>
            <a:r>
              <a:rPr lang="en-US" sz="3000" i="1" dirty="0" smtClean="0"/>
              <a:t>S = </a:t>
            </a:r>
            <a:r>
              <a:rPr lang="en-US" sz="3000" dirty="0" smtClean="0"/>
              <a:t>{</a:t>
            </a:r>
            <a:r>
              <a:rPr lang="en-US" sz="3000" i="1" dirty="0" smtClean="0"/>
              <a:t>o</a:t>
            </a:r>
            <a:r>
              <a:rPr lang="en-US" sz="3000" baseline="-25000" dirty="0" smtClean="0"/>
              <a:t>1</a:t>
            </a:r>
            <a:r>
              <a:rPr lang="en-US" sz="3000" dirty="0" smtClean="0"/>
              <a:t>, </a:t>
            </a:r>
            <a:r>
              <a:rPr lang="en-US" sz="3000" i="1" dirty="0" smtClean="0"/>
              <a:t>o</a:t>
            </a:r>
            <a:r>
              <a:rPr lang="en-US" sz="3000" baseline="-25000" dirty="0" smtClean="0"/>
              <a:t>2</a:t>
            </a:r>
            <a:r>
              <a:rPr lang="en-US" sz="3000" dirty="0" smtClean="0"/>
              <a:t>, </a:t>
            </a:r>
            <a:r>
              <a:rPr lang="en-US" sz="3000" i="1" dirty="0" smtClean="0"/>
              <a:t>o</a:t>
            </a:r>
            <a:r>
              <a:rPr lang="en-US" sz="3000" baseline="-25000" dirty="0" smtClean="0"/>
              <a:t>3</a:t>
            </a:r>
            <a:r>
              <a:rPr lang="en-US" sz="3000" dirty="0" smtClean="0"/>
              <a:t>, … </a:t>
            </a:r>
            <a:r>
              <a:rPr lang="en-US" sz="3000" i="1" dirty="0" err="1" smtClean="0"/>
              <a:t>o</a:t>
            </a:r>
            <a:r>
              <a:rPr lang="en-US" sz="3000" i="1" baseline="-25000" dirty="0" err="1" smtClean="0"/>
              <a:t>N</a:t>
            </a:r>
            <a:r>
              <a:rPr lang="en-US" sz="3000" dirty="0" smtClean="0"/>
              <a:t>} has a finite number, </a:t>
            </a:r>
            <a:r>
              <a:rPr lang="en-US" sz="3000" i="1" dirty="0" smtClean="0"/>
              <a:t>N</a:t>
            </a:r>
            <a:r>
              <a:rPr lang="en-US" sz="3000" dirty="0" smtClean="0"/>
              <a:t>, of outcomes. Also each of the outcomes is equally likely.</a:t>
            </a:r>
          </a:p>
          <a:p>
            <a:pPr eaLnBrk="1" hangingPunct="1">
              <a:buFontTx/>
              <a:buNone/>
              <a:defRPr/>
            </a:pPr>
            <a:r>
              <a:rPr lang="en-US" sz="3000" dirty="0" smtClean="0"/>
              <a:t>Then for any event </a:t>
            </a:r>
            <a:r>
              <a:rPr lang="en-US" sz="3000" i="1" dirty="0" smtClean="0"/>
              <a:t>E</a:t>
            </a:r>
            <a:endParaRPr lang="en-US" sz="3000" dirty="0" smtClean="0"/>
          </a:p>
          <a:p>
            <a:pPr>
              <a:buFont typeface="Arial" charset="0"/>
              <a:buChar char="•"/>
              <a:defRPr/>
            </a:pPr>
            <a:endParaRPr lang="en-US" dirty="0"/>
          </a:p>
        </p:txBody>
      </p:sp>
      <p:graphicFrame>
        <p:nvGraphicFramePr>
          <p:cNvPr id="1026" name="Object 4"/>
          <p:cNvGraphicFramePr>
            <a:graphicFrameLocks noChangeAspect="1"/>
          </p:cNvGraphicFramePr>
          <p:nvPr/>
        </p:nvGraphicFramePr>
        <p:xfrm>
          <a:off x="914400" y="3962400"/>
          <a:ext cx="7140575" cy="1179513"/>
        </p:xfrm>
        <a:graphic>
          <a:graphicData uri="http://schemas.openxmlformats.org/presentationml/2006/ole">
            <p:oleObj spid="_x0000_s1026" name="Equation" r:id="rId3" imgW="2831760" imgH="469800" progId="Equation.DSMT4">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Content Placeholder 2"/>
          <p:cNvSpPr>
            <a:spLocks noGrp="1"/>
          </p:cNvSpPr>
          <p:nvPr>
            <p:ph idx="1"/>
          </p:nvPr>
        </p:nvSpPr>
        <p:spPr>
          <a:xfrm>
            <a:off x="457200" y="228600"/>
            <a:ext cx="8229600" cy="1219200"/>
          </a:xfrm>
        </p:spPr>
        <p:txBody>
          <a:bodyPr/>
          <a:lstStyle/>
          <a:p>
            <a:r>
              <a:rPr lang="en-US" smtClean="0"/>
              <a:t>Find the probability of getting an even number when a die is thrown.</a:t>
            </a:r>
          </a:p>
          <a:p>
            <a:pPr>
              <a:buFont typeface="Arial" pitchFamily="34" charset="0"/>
              <a:buNone/>
            </a:pPr>
            <a:r>
              <a:rPr lang="en-US" smtClean="0"/>
              <a:t>	</a:t>
            </a:r>
          </a:p>
        </p:txBody>
      </p:sp>
      <p:sp>
        <p:nvSpPr>
          <p:cNvPr id="4" name="Rectangle 3"/>
          <p:cNvSpPr/>
          <p:nvPr/>
        </p:nvSpPr>
        <p:spPr>
          <a:xfrm>
            <a:off x="762000" y="1752600"/>
            <a:ext cx="7696200" cy="1016000"/>
          </a:xfrm>
          <a:prstGeom prst="rect">
            <a:avLst/>
          </a:prstGeom>
        </p:spPr>
        <p:txBody>
          <a:bodyPr>
            <a:spAutoFit/>
          </a:bodyPr>
          <a:lstStyle/>
          <a:p>
            <a:pPr>
              <a:defRPr/>
            </a:pPr>
            <a:r>
              <a:rPr lang="en-US" sz="3000" dirty="0">
                <a:latin typeface="+mn-lt"/>
                <a:cs typeface="Arial" charset="0"/>
              </a:rPr>
              <a:t>When a die is thrown the sample space is </a:t>
            </a:r>
          </a:p>
          <a:p>
            <a:pPr>
              <a:defRPr/>
            </a:pPr>
            <a:endParaRPr lang="en-US" sz="3000" dirty="0">
              <a:latin typeface="+mn-lt"/>
              <a:cs typeface="Arial" charset="0"/>
            </a:endParaRPr>
          </a:p>
        </p:txBody>
      </p:sp>
      <p:sp>
        <p:nvSpPr>
          <p:cNvPr id="5" name="Rectangle 4"/>
          <p:cNvSpPr/>
          <p:nvPr/>
        </p:nvSpPr>
        <p:spPr>
          <a:xfrm>
            <a:off x="762000" y="3179763"/>
            <a:ext cx="7391400" cy="554037"/>
          </a:xfrm>
          <a:prstGeom prst="rect">
            <a:avLst/>
          </a:prstGeom>
        </p:spPr>
        <p:txBody>
          <a:bodyPr>
            <a:spAutoFit/>
          </a:bodyPr>
          <a:lstStyle/>
          <a:p>
            <a:pPr>
              <a:defRPr/>
            </a:pPr>
            <a:r>
              <a:rPr lang="en-US" sz="3000" dirty="0">
                <a:latin typeface="+mn-lt"/>
                <a:cs typeface="Arial" charset="0"/>
              </a:rPr>
              <a:t>The total number of possible outcomes is 6</a:t>
            </a:r>
          </a:p>
        </p:txBody>
      </p:sp>
      <p:sp>
        <p:nvSpPr>
          <p:cNvPr id="6" name="Rectangle 5"/>
          <p:cNvSpPr/>
          <p:nvPr/>
        </p:nvSpPr>
        <p:spPr>
          <a:xfrm>
            <a:off x="762000" y="4114800"/>
            <a:ext cx="7315200" cy="1016000"/>
          </a:xfrm>
          <a:prstGeom prst="rect">
            <a:avLst/>
          </a:prstGeom>
        </p:spPr>
        <p:txBody>
          <a:bodyPr>
            <a:spAutoFit/>
          </a:bodyPr>
          <a:lstStyle/>
          <a:p>
            <a:pPr>
              <a:defRPr/>
            </a:pPr>
            <a:r>
              <a:rPr lang="en-US" sz="3000" dirty="0">
                <a:latin typeface="+mn-lt"/>
                <a:cs typeface="Arial" charset="0"/>
              </a:rPr>
              <a:t>The </a:t>
            </a:r>
            <a:r>
              <a:rPr lang="en-US" sz="3000" dirty="0" err="1">
                <a:latin typeface="+mn-lt"/>
                <a:cs typeface="Arial" charset="0"/>
              </a:rPr>
              <a:t>favourable</a:t>
            </a:r>
            <a:r>
              <a:rPr lang="en-US" sz="3000" dirty="0">
                <a:latin typeface="+mn-lt"/>
                <a:cs typeface="Arial" charset="0"/>
              </a:rPr>
              <a:t> number of outcomes is 3, that is </a:t>
            </a:r>
          </a:p>
        </p:txBody>
      </p:sp>
      <p:sp>
        <p:nvSpPr>
          <p:cNvPr id="43013" name="Rectangle 5"/>
          <p:cNvSpPr>
            <a:spLocks noChangeArrowheads="1"/>
          </p:cNvSpPr>
          <p:nvPr/>
        </p:nvSpPr>
        <p:spPr bwMode="auto">
          <a:xfrm>
            <a:off x="838200" y="5389563"/>
            <a:ext cx="4899025" cy="554037"/>
          </a:xfrm>
          <a:prstGeom prst="rect">
            <a:avLst/>
          </a:prstGeom>
          <a:noFill/>
          <a:ln w="9525">
            <a:noFill/>
            <a:miter lim="800000"/>
            <a:headEnd/>
            <a:tailEnd/>
          </a:ln>
          <a:effectLst/>
        </p:spPr>
        <p:txBody>
          <a:bodyPr wrap="none" anchor="ctr">
            <a:spAutoFit/>
          </a:bodyPr>
          <a:lstStyle/>
          <a:p>
            <a:pPr algn="just" eaLnBrk="0" hangingPunct="0">
              <a:defRPr/>
            </a:pPr>
            <a:r>
              <a:rPr lang="en-US" sz="3000" dirty="0">
                <a:latin typeface="+mn-lt"/>
                <a:ea typeface="Times New Roman" pitchFamily="18" charset="0"/>
                <a:sym typeface="Symbol" pitchFamily="18" charset="2"/>
              </a:rPr>
              <a:t></a:t>
            </a:r>
            <a:r>
              <a:rPr lang="en-US" sz="3000" dirty="0">
                <a:latin typeface="+mn-lt"/>
                <a:ea typeface="Times New Roman" pitchFamily="18" charset="0"/>
              </a:rPr>
              <a:t>The required probability is= </a:t>
            </a:r>
            <a:endParaRPr lang="en-US" sz="3000" dirty="0">
              <a:latin typeface="+mn-lt"/>
              <a:ea typeface="Times New Roman" pitchFamily="18" charset="0"/>
              <a:sym typeface="Symbol" pitchFamily="18" charset="2"/>
            </a:endParaRPr>
          </a:p>
        </p:txBody>
      </p:sp>
      <p:graphicFrame>
        <p:nvGraphicFramePr>
          <p:cNvPr id="2050" name="Object 4"/>
          <p:cNvGraphicFramePr>
            <a:graphicFrameLocks noChangeAspect="1"/>
          </p:cNvGraphicFramePr>
          <p:nvPr/>
        </p:nvGraphicFramePr>
        <p:xfrm>
          <a:off x="5562600" y="5232400"/>
          <a:ext cx="881063" cy="847725"/>
        </p:xfrm>
        <a:graphic>
          <a:graphicData uri="http://schemas.openxmlformats.org/presentationml/2006/ole">
            <p:oleObj spid="_x0000_s2050" name="Equation" r:id="rId3" imgW="406080" imgH="393480" progId="Equation.3">
              <p:embed/>
            </p:oleObj>
          </a:graphicData>
        </a:graphic>
      </p:graphicFrame>
      <p:sp>
        <p:nvSpPr>
          <p:cNvPr id="8" name="Rectangle 7"/>
          <p:cNvSpPr/>
          <p:nvPr/>
        </p:nvSpPr>
        <p:spPr>
          <a:xfrm>
            <a:off x="1981200" y="2401888"/>
            <a:ext cx="4724400" cy="646112"/>
          </a:xfrm>
          <a:prstGeom prst="rect">
            <a:avLst/>
          </a:prstGeom>
        </p:spPr>
        <p:txBody>
          <a:bodyPr>
            <a:spAutoFit/>
          </a:bodyPr>
          <a:lstStyle/>
          <a:p>
            <a:pPr marL="609600" indent="-609600">
              <a:spcBef>
                <a:spcPct val="20000"/>
              </a:spcBef>
              <a:defRPr/>
            </a:pPr>
            <a:r>
              <a:rPr lang="en-US" sz="3600" dirty="0">
                <a:latin typeface="+mn-lt"/>
                <a:cs typeface="Arial" charset="0"/>
              </a:rPr>
              <a:t>S</a:t>
            </a:r>
            <a:r>
              <a:rPr lang="en-US" sz="3600" i="1" dirty="0">
                <a:latin typeface="+mn-lt"/>
                <a:cs typeface="Arial" charset="0"/>
              </a:rPr>
              <a:t> </a:t>
            </a:r>
            <a:r>
              <a:rPr lang="en-US" sz="3600" dirty="0">
                <a:latin typeface="+mn-lt"/>
                <a:cs typeface="Arial" charset="0"/>
              </a:rPr>
              <a:t>={</a:t>
            </a:r>
            <a:r>
              <a:rPr lang="en-US" sz="3600" b="1" dirty="0">
                <a:latin typeface="+mn-lt"/>
                <a:cs typeface="Arial" charset="0"/>
              </a:rPr>
              <a:t>     ,     ,     ,     ,     ,     </a:t>
            </a:r>
            <a:r>
              <a:rPr lang="en-US" sz="3600" dirty="0">
                <a:latin typeface="+mn-lt"/>
                <a:cs typeface="Arial" charset="0"/>
              </a:rPr>
              <a:t>}</a:t>
            </a:r>
          </a:p>
        </p:txBody>
      </p:sp>
      <p:grpSp>
        <p:nvGrpSpPr>
          <p:cNvPr id="2057" name="Group 36"/>
          <p:cNvGrpSpPr>
            <a:grpSpLocks noChangeAspect="1"/>
          </p:cNvGrpSpPr>
          <p:nvPr/>
        </p:nvGrpSpPr>
        <p:grpSpPr bwMode="auto">
          <a:xfrm>
            <a:off x="2770188" y="2505075"/>
            <a:ext cx="430212" cy="430213"/>
            <a:chOff x="1344" y="336"/>
            <a:chExt cx="672" cy="672"/>
          </a:xfrm>
        </p:grpSpPr>
        <p:sp>
          <p:nvSpPr>
            <p:cNvPr id="2107" name="Rectangle 5"/>
            <p:cNvSpPr>
              <a:spLocks noChangeAspect="1" noChangeArrowheads="1"/>
            </p:cNvSpPr>
            <p:nvPr/>
          </p:nvSpPr>
          <p:spPr bwMode="auto">
            <a:xfrm>
              <a:off x="1344" y="336"/>
              <a:ext cx="672" cy="672"/>
            </a:xfrm>
            <a:prstGeom prst="rect">
              <a:avLst/>
            </a:prstGeom>
            <a:noFill/>
            <a:ln w="9525">
              <a:solidFill>
                <a:schemeClr val="tx1"/>
              </a:solidFill>
              <a:miter lim="800000"/>
              <a:headEnd/>
              <a:tailEnd/>
            </a:ln>
          </p:spPr>
          <p:txBody>
            <a:bodyPr wrap="none" anchor="ctr"/>
            <a:lstStyle/>
            <a:p>
              <a:endParaRPr lang="en-CA"/>
            </a:p>
          </p:txBody>
        </p:sp>
        <p:sp>
          <p:nvSpPr>
            <p:cNvPr id="2108" name="Oval 6"/>
            <p:cNvSpPr>
              <a:spLocks noChangeAspect="1" noChangeArrowheads="1"/>
            </p:cNvSpPr>
            <p:nvPr/>
          </p:nvSpPr>
          <p:spPr bwMode="auto">
            <a:xfrm>
              <a:off x="1632" y="624"/>
              <a:ext cx="144" cy="144"/>
            </a:xfrm>
            <a:prstGeom prst="ellipse">
              <a:avLst/>
            </a:prstGeom>
            <a:solidFill>
              <a:schemeClr val="tx2"/>
            </a:solidFill>
            <a:ln w="9525">
              <a:solidFill>
                <a:schemeClr val="tx1"/>
              </a:solidFill>
              <a:round/>
              <a:headEnd/>
              <a:tailEnd/>
            </a:ln>
          </p:spPr>
          <p:txBody>
            <a:bodyPr wrap="none" anchor="ctr"/>
            <a:lstStyle/>
            <a:p>
              <a:endParaRPr lang="en-CA"/>
            </a:p>
          </p:txBody>
        </p:sp>
      </p:grpSp>
      <p:grpSp>
        <p:nvGrpSpPr>
          <p:cNvPr id="2058" name="Group 40"/>
          <p:cNvGrpSpPr>
            <a:grpSpLocks noChangeAspect="1"/>
          </p:cNvGrpSpPr>
          <p:nvPr/>
        </p:nvGrpSpPr>
        <p:grpSpPr bwMode="auto">
          <a:xfrm>
            <a:off x="5284788" y="2505075"/>
            <a:ext cx="430212" cy="430213"/>
            <a:chOff x="2352" y="336"/>
            <a:chExt cx="672" cy="672"/>
          </a:xfrm>
        </p:grpSpPr>
        <p:sp>
          <p:nvSpPr>
            <p:cNvPr id="2101" name="Rectangle 7"/>
            <p:cNvSpPr>
              <a:spLocks noChangeAspect="1" noChangeArrowheads="1"/>
            </p:cNvSpPr>
            <p:nvPr/>
          </p:nvSpPr>
          <p:spPr bwMode="auto">
            <a:xfrm>
              <a:off x="2352" y="336"/>
              <a:ext cx="672" cy="672"/>
            </a:xfrm>
            <a:prstGeom prst="rect">
              <a:avLst/>
            </a:prstGeom>
            <a:noFill/>
            <a:ln w="9525">
              <a:solidFill>
                <a:schemeClr val="tx1"/>
              </a:solidFill>
              <a:miter lim="800000"/>
              <a:headEnd/>
              <a:tailEnd/>
            </a:ln>
          </p:spPr>
          <p:txBody>
            <a:bodyPr wrap="none" anchor="ctr"/>
            <a:lstStyle/>
            <a:p>
              <a:endParaRPr lang="en-CA"/>
            </a:p>
          </p:txBody>
        </p:sp>
        <p:sp>
          <p:nvSpPr>
            <p:cNvPr id="2102" name="Oval 8"/>
            <p:cNvSpPr>
              <a:spLocks noChangeAspect="1" noChangeArrowheads="1"/>
            </p:cNvSpPr>
            <p:nvPr/>
          </p:nvSpPr>
          <p:spPr bwMode="auto">
            <a:xfrm>
              <a:off x="2640" y="624"/>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2103" name="Oval 9"/>
            <p:cNvSpPr>
              <a:spLocks noChangeAspect="1" noChangeArrowheads="1"/>
            </p:cNvSpPr>
            <p:nvPr/>
          </p:nvSpPr>
          <p:spPr bwMode="auto">
            <a:xfrm>
              <a:off x="2448" y="432"/>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2104" name="Oval 10"/>
            <p:cNvSpPr>
              <a:spLocks noChangeAspect="1" noChangeArrowheads="1"/>
            </p:cNvSpPr>
            <p:nvPr/>
          </p:nvSpPr>
          <p:spPr bwMode="auto">
            <a:xfrm>
              <a:off x="2832" y="816"/>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2105" name="Oval 11"/>
            <p:cNvSpPr>
              <a:spLocks noChangeAspect="1" noChangeArrowheads="1"/>
            </p:cNvSpPr>
            <p:nvPr/>
          </p:nvSpPr>
          <p:spPr bwMode="auto">
            <a:xfrm>
              <a:off x="2832" y="432"/>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2106" name="Oval 12"/>
            <p:cNvSpPr>
              <a:spLocks noChangeAspect="1" noChangeArrowheads="1"/>
            </p:cNvSpPr>
            <p:nvPr/>
          </p:nvSpPr>
          <p:spPr bwMode="auto">
            <a:xfrm>
              <a:off x="2448" y="816"/>
              <a:ext cx="144" cy="144"/>
            </a:xfrm>
            <a:prstGeom prst="ellipse">
              <a:avLst/>
            </a:prstGeom>
            <a:solidFill>
              <a:schemeClr val="tx2"/>
            </a:solidFill>
            <a:ln w="9525">
              <a:solidFill>
                <a:schemeClr val="tx1"/>
              </a:solidFill>
              <a:round/>
              <a:headEnd/>
              <a:tailEnd/>
            </a:ln>
          </p:spPr>
          <p:txBody>
            <a:bodyPr wrap="none" anchor="ctr"/>
            <a:lstStyle/>
            <a:p>
              <a:endParaRPr lang="en-CA"/>
            </a:p>
          </p:txBody>
        </p:sp>
      </p:grpSp>
      <p:grpSp>
        <p:nvGrpSpPr>
          <p:cNvPr id="2059" name="Group 38"/>
          <p:cNvGrpSpPr>
            <a:grpSpLocks noChangeAspect="1"/>
          </p:cNvGrpSpPr>
          <p:nvPr/>
        </p:nvGrpSpPr>
        <p:grpSpPr bwMode="auto">
          <a:xfrm>
            <a:off x="4065588" y="2505075"/>
            <a:ext cx="430212" cy="430213"/>
            <a:chOff x="3168" y="336"/>
            <a:chExt cx="672" cy="672"/>
          </a:xfrm>
        </p:grpSpPr>
        <p:sp>
          <p:nvSpPr>
            <p:cNvPr id="2097" name="Rectangle 13"/>
            <p:cNvSpPr>
              <a:spLocks noChangeAspect="1" noChangeArrowheads="1"/>
            </p:cNvSpPr>
            <p:nvPr/>
          </p:nvSpPr>
          <p:spPr bwMode="auto">
            <a:xfrm>
              <a:off x="3168" y="336"/>
              <a:ext cx="672" cy="672"/>
            </a:xfrm>
            <a:prstGeom prst="rect">
              <a:avLst/>
            </a:prstGeom>
            <a:noFill/>
            <a:ln w="9525">
              <a:solidFill>
                <a:schemeClr val="tx1"/>
              </a:solidFill>
              <a:miter lim="800000"/>
              <a:headEnd/>
              <a:tailEnd/>
            </a:ln>
          </p:spPr>
          <p:txBody>
            <a:bodyPr wrap="none" anchor="ctr"/>
            <a:lstStyle/>
            <a:p>
              <a:endParaRPr lang="en-CA"/>
            </a:p>
          </p:txBody>
        </p:sp>
        <p:sp>
          <p:nvSpPr>
            <p:cNvPr id="2098" name="Oval 14"/>
            <p:cNvSpPr>
              <a:spLocks noChangeAspect="1" noChangeArrowheads="1"/>
            </p:cNvSpPr>
            <p:nvPr/>
          </p:nvSpPr>
          <p:spPr bwMode="auto">
            <a:xfrm>
              <a:off x="3456" y="624"/>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2099" name="Oval 15"/>
            <p:cNvSpPr>
              <a:spLocks noChangeAspect="1" noChangeArrowheads="1"/>
            </p:cNvSpPr>
            <p:nvPr/>
          </p:nvSpPr>
          <p:spPr bwMode="auto">
            <a:xfrm>
              <a:off x="3264" y="432"/>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2100" name="Oval 16"/>
            <p:cNvSpPr>
              <a:spLocks noChangeAspect="1" noChangeArrowheads="1"/>
            </p:cNvSpPr>
            <p:nvPr/>
          </p:nvSpPr>
          <p:spPr bwMode="auto">
            <a:xfrm>
              <a:off x="3648" y="816"/>
              <a:ext cx="144" cy="144"/>
            </a:xfrm>
            <a:prstGeom prst="ellipse">
              <a:avLst/>
            </a:prstGeom>
            <a:solidFill>
              <a:schemeClr val="tx2"/>
            </a:solidFill>
            <a:ln w="9525">
              <a:solidFill>
                <a:schemeClr val="tx1"/>
              </a:solidFill>
              <a:round/>
              <a:headEnd/>
              <a:tailEnd/>
            </a:ln>
          </p:spPr>
          <p:txBody>
            <a:bodyPr wrap="none" anchor="ctr"/>
            <a:lstStyle/>
            <a:p>
              <a:endParaRPr lang="en-CA"/>
            </a:p>
          </p:txBody>
        </p:sp>
      </p:grpSp>
      <p:grpSp>
        <p:nvGrpSpPr>
          <p:cNvPr id="2060" name="Group 39"/>
          <p:cNvGrpSpPr>
            <a:grpSpLocks noChangeAspect="1"/>
          </p:cNvGrpSpPr>
          <p:nvPr/>
        </p:nvGrpSpPr>
        <p:grpSpPr bwMode="auto">
          <a:xfrm>
            <a:off x="4675188" y="2505075"/>
            <a:ext cx="430212" cy="430213"/>
            <a:chOff x="3984" y="336"/>
            <a:chExt cx="672" cy="672"/>
          </a:xfrm>
        </p:grpSpPr>
        <p:sp>
          <p:nvSpPr>
            <p:cNvPr id="2092" name="Rectangle 19"/>
            <p:cNvSpPr>
              <a:spLocks noChangeAspect="1" noChangeArrowheads="1"/>
            </p:cNvSpPr>
            <p:nvPr/>
          </p:nvSpPr>
          <p:spPr bwMode="auto">
            <a:xfrm>
              <a:off x="3984" y="336"/>
              <a:ext cx="672" cy="672"/>
            </a:xfrm>
            <a:prstGeom prst="rect">
              <a:avLst/>
            </a:prstGeom>
            <a:noFill/>
            <a:ln w="9525">
              <a:solidFill>
                <a:schemeClr val="tx1"/>
              </a:solidFill>
              <a:miter lim="800000"/>
              <a:headEnd/>
              <a:tailEnd/>
            </a:ln>
          </p:spPr>
          <p:txBody>
            <a:bodyPr wrap="none" anchor="ctr"/>
            <a:lstStyle/>
            <a:p>
              <a:endParaRPr lang="en-CA"/>
            </a:p>
          </p:txBody>
        </p:sp>
        <p:sp>
          <p:nvSpPr>
            <p:cNvPr id="2093" name="Oval 21"/>
            <p:cNvSpPr>
              <a:spLocks noChangeAspect="1" noChangeArrowheads="1"/>
            </p:cNvSpPr>
            <p:nvPr/>
          </p:nvSpPr>
          <p:spPr bwMode="auto">
            <a:xfrm>
              <a:off x="4080" y="432"/>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2094" name="Oval 22"/>
            <p:cNvSpPr>
              <a:spLocks noChangeAspect="1" noChangeArrowheads="1"/>
            </p:cNvSpPr>
            <p:nvPr/>
          </p:nvSpPr>
          <p:spPr bwMode="auto">
            <a:xfrm>
              <a:off x="4464" y="816"/>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2095" name="Oval 23"/>
            <p:cNvSpPr>
              <a:spLocks noChangeAspect="1" noChangeArrowheads="1"/>
            </p:cNvSpPr>
            <p:nvPr/>
          </p:nvSpPr>
          <p:spPr bwMode="auto">
            <a:xfrm>
              <a:off x="4464" y="432"/>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2096" name="Oval 24"/>
            <p:cNvSpPr>
              <a:spLocks noChangeAspect="1" noChangeArrowheads="1"/>
            </p:cNvSpPr>
            <p:nvPr/>
          </p:nvSpPr>
          <p:spPr bwMode="auto">
            <a:xfrm>
              <a:off x="4080" y="816"/>
              <a:ext cx="144" cy="144"/>
            </a:xfrm>
            <a:prstGeom prst="ellipse">
              <a:avLst/>
            </a:prstGeom>
            <a:solidFill>
              <a:schemeClr val="tx2"/>
            </a:solidFill>
            <a:ln w="9525">
              <a:solidFill>
                <a:schemeClr val="tx1"/>
              </a:solidFill>
              <a:round/>
              <a:headEnd/>
              <a:tailEnd/>
            </a:ln>
          </p:spPr>
          <p:txBody>
            <a:bodyPr wrap="none" anchor="ctr"/>
            <a:lstStyle/>
            <a:p>
              <a:endParaRPr lang="en-CA"/>
            </a:p>
          </p:txBody>
        </p:sp>
      </p:grpSp>
      <p:grpSp>
        <p:nvGrpSpPr>
          <p:cNvPr id="2061" name="Group 41"/>
          <p:cNvGrpSpPr>
            <a:grpSpLocks noChangeAspect="1"/>
          </p:cNvGrpSpPr>
          <p:nvPr/>
        </p:nvGrpSpPr>
        <p:grpSpPr bwMode="auto">
          <a:xfrm>
            <a:off x="5894388" y="2505075"/>
            <a:ext cx="430212" cy="430213"/>
            <a:chOff x="4800" y="1248"/>
            <a:chExt cx="672" cy="672"/>
          </a:xfrm>
        </p:grpSpPr>
        <p:sp>
          <p:nvSpPr>
            <p:cNvPr id="2085" name="Rectangle 29"/>
            <p:cNvSpPr>
              <a:spLocks noChangeAspect="1" noChangeArrowheads="1"/>
            </p:cNvSpPr>
            <p:nvPr/>
          </p:nvSpPr>
          <p:spPr bwMode="auto">
            <a:xfrm>
              <a:off x="4800" y="1248"/>
              <a:ext cx="672" cy="672"/>
            </a:xfrm>
            <a:prstGeom prst="rect">
              <a:avLst/>
            </a:prstGeom>
            <a:noFill/>
            <a:ln w="9525">
              <a:solidFill>
                <a:schemeClr val="tx1"/>
              </a:solidFill>
              <a:miter lim="800000"/>
              <a:headEnd/>
              <a:tailEnd/>
            </a:ln>
          </p:spPr>
          <p:txBody>
            <a:bodyPr wrap="none" anchor="ctr"/>
            <a:lstStyle/>
            <a:p>
              <a:endParaRPr lang="en-CA"/>
            </a:p>
          </p:txBody>
        </p:sp>
        <p:sp>
          <p:nvSpPr>
            <p:cNvPr id="2086" name="Oval 30"/>
            <p:cNvSpPr>
              <a:spLocks noChangeAspect="1" noChangeArrowheads="1"/>
            </p:cNvSpPr>
            <p:nvPr/>
          </p:nvSpPr>
          <p:spPr bwMode="auto">
            <a:xfrm>
              <a:off x="4896" y="1344"/>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2087" name="Oval 31"/>
            <p:cNvSpPr>
              <a:spLocks noChangeAspect="1" noChangeArrowheads="1"/>
            </p:cNvSpPr>
            <p:nvPr/>
          </p:nvSpPr>
          <p:spPr bwMode="auto">
            <a:xfrm>
              <a:off x="5280" y="1728"/>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2088" name="Oval 32"/>
            <p:cNvSpPr>
              <a:spLocks noChangeAspect="1" noChangeArrowheads="1"/>
            </p:cNvSpPr>
            <p:nvPr/>
          </p:nvSpPr>
          <p:spPr bwMode="auto">
            <a:xfrm>
              <a:off x="5280" y="1344"/>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2089" name="Oval 33"/>
            <p:cNvSpPr>
              <a:spLocks noChangeAspect="1" noChangeArrowheads="1"/>
            </p:cNvSpPr>
            <p:nvPr/>
          </p:nvSpPr>
          <p:spPr bwMode="auto">
            <a:xfrm>
              <a:off x="4896" y="1728"/>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2090" name="Oval 34"/>
            <p:cNvSpPr>
              <a:spLocks noChangeAspect="1" noChangeArrowheads="1"/>
            </p:cNvSpPr>
            <p:nvPr/>
          </p:nvSpPr>
          <p:spPr bwMode="auto">
            <a:xfrm>
              <a:off x="4896" y="1536"/>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2091" name="Oval 35"/>
            <p:cNvSpPr>
              <a:spLocks noChangeAspect="1" noChangeArrowheads="1"/>
            </p:cNvSpPr>
            <p:nvPr/>
          </p:nvSpPr>
          <p:spPr bwMode="auto">
            <a:xfrm>
              <a:off x="5280" y="1536"/>
              <a:ext cx="144" cy="144"/>
            </a:xfrm>
            <a:prstGeom prst="ellipse">
              <a:avLst/>
            </a:prstGeom>
            <a:solidFill>
              <a:schemeClr val="tx2"/>
            </a:solidFill>
            <a:ln w="9525">
              <a:solidFill>
                <a:schemeClr val="tx1"/>
              </a:solidFill>
              <a:round/>
              <a:headEnd/>
              <a:tailEnd/>
            </a:ln>
          </p:spPr>
          <p:txBody>
            <a:bodyPr wrap="none" anchor="ctr"/>
            <a:lstStyle/>
            <a:p>
              <a:endParaRPr lang="en-CA"/>
            </a:p>
          </p:txBody>
        </p:sp>
      </p:grpSp>
      <p:grpSp>
        <p:nvGrpSpPr>
          <p:cNvPr id="2062" name="Group 37"/>
          <p:cNvGrpSpPr>
            <a:grpSpLocks noChangeAspect="1"/>
          </p:cNvGrpSpPr>
          <p:nvPr/>
        </p:nvGrpSpPr>
        <p:grpSpPr bwMode="auto">
          <a:xfrm>
            <a:off x="3429000" y="2505075"/>
            <a:ext cx="430213" cy="430213"/>
            <a:chOff x="3744" y="1200"/>
            <a:chExt cx="672" cy="672"/>
          </a:xfrm>
        </p:grpSpPr>
        <p:sp>
          <p:nvSpPr>
            <p:cNvPr id="2082" name="Rectangle 25"/>
            <p:cNvSpPr>
              <a:spLocks noChangeAspect="1" noChangeArrowheads="1"/>
            </p:cNvSpPr>
            <p:nvPr/>
          </p:nvSpPr>
          <p:spPr bwMode="auto">
            <a:xfrm>
              <a:off x="3744" y="1200"/>
              <a:ext cx="672" cy="672"/>
            </a:xfrm>
            <a:prstGeom prst="rect">
              <a:avLst/>
            </a:prstGeom>
            <a:noFill/>
            <a:ln w="9525">
              <a:solidFill>
                <a:schemeClr val="tx1"/>
              </a:solidFill>
              <a:miter lim="800000"/>
              <a:headEnd/>
              <a:tailEnd/>
            </a:ln>
          </p:spPr>
          <p:txBody>
            <a:bodyPr wrap="none" anchor="ctr"/>
            <a:lstStyle/>
            <a:p>
              <a:endParaRPr lang="en-CA"/>
            </a:p>
          </p:txBody>
        </p:sp>
        <p:sp>
          <p:nvSpPr>
            <p:cNvPr id="2083" name="Oval 27"/>
            <p:cNvSpPr>
              <a:spLocks noChangeAspect="1" noChangeArrowheads="1"/>
            </p:cNvSpPr>
            <p:nvPr/>
          </p:nvSpPr>
          <p:spPr bwMode="auto">
            <a:xfrm>
              <a:off x="3840" y="1296"/>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2084" name="Oval 28"/>
            <p:cNvSpPr>
              <a:spLocks noChangeAspect="1" noChangeArrowheads="1"/>
            </p:cNvSpPr>
            <p:nvPr/>
          </p:nvSpPr>
          <p:spPr bwMode="auto">
            <a:xfrm>
              <a:off x="4224" y="1680"/>
              <a:ext cx="144" cy="144"/>
            </a:xfrm>
            <a:prstGeom prst="ellipse">
              <a:avLst/>
            </a:prstGeom>
            <a:solidFill>
              <a:schemeClr val="tx2"/>
            </a:solidFill>
            <a:ln w="9525">
              <a:solidFill>
                <a:schemeClr val="tx1"/>
              </a:solidFill>
              <a:round/>
              <a:headEnd/>
              <a:tailEnd/>
            </a:ln>
          </p:spPr>
          <p:txBody>
            <a:bodyPr wrap="none" anchor="ctr"/>
            <a:lstStyle/>
            <a:p>
              <a:endParaRPr lang="en-CA"/>
            </a:p>
          </p:txBody>
        </p:sp>
      </p:grpSp>
      <p:sp>
        <p:nvSpPr>
          <p:cNvPr id="42" name="Rectangle 41"/>
          <p:cNvSpPr/>
          <p:nvPr/>
        </p:nvSpPr>
        <p:spPr>
          <a:xfrm>
            <a:off x="1219200" y="4572000"/>
            <a:ext cx="4724400" cy="646113"/>
          </a:xfrm>
          <a:prstGeom prst="rect">
            <a:avLst/>
          </a:prstGeom>
        </p:spPr>
        <p:txBody>
          <a:bodyPr>
            <a:spAutoFit/>
          </a:bodyPr>
          <a:lstStyle/>
          <a:p>
            <a:pPr marL="609600" indent="-609600">
              <a:spcBef>
                <a:spcPct val="20000"/>
              </a:spcBef>
              <a:defRPr/>
            </a:pPr>
            <a:r>
              <a:rPr lang="en-US" sz="3600" dirty="0">
                <a:latin typeface="+mn-lt"/>
                <a:cs typeface="Arial" charset="0"/>
              </a:rPr>
              <a:t>{</a:t>
            </a:r>
            <a:r>
              <a:rPr lang="en-US" sz="3600" b="1" dirty="0">
                <a:latin typeface="+mn-lt"/>
                <a:cs typeface="Arial" charset="0"/>
              </a:rPr>
              <a:t>     ,     ,     </a:t>
            </a:r>
            <a:r>
              <a:rPr lang="en-US" sz="3600" dirty="0">
                <a:latin typeface="+mn-lt"/>
                <a:cs typeface="Arial" charset="0"/>
              </a:rPr>
              <a:t>}</a:t>
            </a:r>
          </a:p>
        </p:txBody>
      </p:sp>
      <p:grpSp>
        <p:nvGrpSpPr>
          <p:cNvPr id="2064" name="Group 39"/>
          <p:cNvGrpSpPr>
            <a:grpSpLocks noChangeAspect="1"/>
          </p:cNvGrpSpPr>
          <p:nvPr/>
        </p:nvGrpSpPr>
        <p:grpSpPr bwMode="auto">
          <a:xfrm>
            <a:off x="2133600" y="4675188"/>
            <a:ext cx="430213" cy="430212"/>
            <a:chOff x="3984" y="336"/>
            <a:chExt cx="672" cy="672"/>
          </a:xfrm>
        </p:grpSpPr>
        <p:sp>
          <p:nvSpPr>
            <p:cNvPr id="2077" name="Rectangle 19"/>
            <p:cNvSpPr>
              <a:spLocks noChangeAspect="1" noChangeArrowheads="1"/>
            </p:cNvSpPr>
            <p:nvPr/>
          </p:nvSpPr>
          <p:spPr bwMode="auto">
            <a:xfrm>
              <a:off x="3984" y="336"/>
              <a:ext cx="672" cy="672"/>
            </a:xfrm>
            <a:prstGeom prst="rect">
              <a:avLst/>
            </a:prstGeom>
            <a:noFill/>
            <a:ln w="9525">
              <a:solidFill>
                <a:schemeClr val="tx1"/>
              </a:solidFill>
              <a:miter lim="800000"/>
              <a:headEnd/>
              <a:tailEnd/>
            </a:ln>
          </p:spPr>
          <p:txBody>
            <a:bodyPr wrap="none" anchor="ctr"/>
            <a:lstStyle/>
            <a:p>
              <a:endParaRPr lang="en-CA"/>
            </a:p>
          </p:txBody>
        </p:sp>
        <p:sp>
          <p:nvSpPr>
            <p:cNvPr id="2078" name="Oval 21"/>
            <p:cNvSpPr>
              <a:spLocks noChangeAspect="1" noChangeArrowheads="1"/>
            </p:cNvSpPr>
            <p:nvPr/>
          </p:nvSpPr>
          <p:spPr bwMode="auto">
            <a:xfrm>
              <a:off x="4080" y="432"/>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2079" name="Oval 22"/>
            <p:cNvSpPr>
              <a:spLocks noChangeAspect="1" noChangeArrowheads="1"/>
            </p:cNvSpPr>
            <p:nvPr/>
          </p:nvSpPr>
          <p:spPr bwMode="auto">
            <a:xfrm>
              <a:off x="4464" y="816"/>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2080" name="Oval 23"/>
            <p:cNvSpPr>
              <a:spLocks noChangeAspect="1" noChangeArrowheads="1"/>
            </p:cNvSpPr>
            <p:nvPr/>
          </p:nvSpPr>
          <p:spPr bwMode="auto">
            <a:xfrm>
              <a:off x="4464" y="432"/>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2081" name="Oval 24"/>
            <p:cNvSpPr>
              <a:spLocks noChangeAspect="1" noChangeArrowheads="1"/>
            </p:cNvSpPr>
            <p:nvPr/>
          </p:nvSpPr>
          <p:spPr bwMode="auto">
            <a:xfrm>
              <a:off x="4080" y="816"/>
              <a:ext cx="144" cy="144"/>
            </a:xfrm>
            <a:prstGeom prst="ellipse">
              <a:avLst/>
            </a:prstGeom>
            <a:solidFill>
              <a:schemeClr val="tx2"/>
            </a:solidFill>
            <a:ln w="9525">
              <a:solidFill>
                <a:schemeClr val="tx1"/>
              </a:solidFill>
              <a:round/>
              <a:headEnd/>
              <a:tailEnd/>
            </a:ln>
          </p:spPr>
          <p:txBody>
            <a:bodyPr wrap="none" anchor="ctr"/>
            <a:lstStyle/>
            <a:p>
              <a:endParaRPr lang="en-CA"/>
            </a:p>
          </p:txBody>
        </p:sp>
      </p:grpSp>
      <p:grpSp>
        <p:nvGrpSpPr>
          <p:cNvPr id="2065" name="Group 41"/>
          <p:cNvGrpSpPr>
            <a:grpSpLocks noChangeAspect="1"/>
          </p:cNvGrpSpPr>
          <p:nvPr/>
        </p:nvGrpSpPr>
        <p:grpSpPr bwMode="auto">
          <a:xfrm>
            <a:off x="2743200" y="4675188"/>
            <a:ext cx="430213" cy="430212"/>
            <a:chOff x="4800" y="1248"/>
            <a:chExt cx="672" cy="672"/>
          </a:xfrm>
        </p:grpSpPr>
        <p:sp>
          <p:nvSpPr>
            <p:cNvPr id="2070" name="Rectangle 29"/>
            <p:cNvSpPr>
              <a:spLocks noChangeAspect="1" noChangeArrowheads="1"/>
            </p:cNvSpPr>
            <p:nvPr/>
          </p:nvSpPr>
          <p:spPr bwMode="auto">
            <a:xfrm>
              <a:off x="4800" y="1248"/>
              <a:ext cx="672" cy="672"/>
            </a:xfrm>
            <a:prstGeom prst="rect">
              <a:avLst/>
            </a:prstGeom>
            <a:noFill/>
            <a:ln w="9525">
              <a:solidFill>
                <a:schemeClr val="tx1"/>
              </a:solidFill>
              <a:miter lim="800000"/>
              <a:headEnd/>
              <a:tailEnd/>
            </a:ln>
          </p:spPr>
          <p:txBody>
            <a:bodyPr wrap="none" anchor="ctr"/>
            <a:lstStyle/>
            <a:p>
              <a:endParaRPr lang="en-CA"/>
            </a:p>
          </p:txBody>
        </p:sp>
        <p:sp>
          <p:nvSpPr>
            <p:cNvPr id="2071" name="Oval 30"/>
            <p:cNvSpPr>
              <a:spLocks noChangeAspect="1" noChangeArrowheads="1"/>
            </p:cNvSpPr>
            <p:nvPr/>
          </p:nvSpPr>
          <p:spPr bwMode="auto">
            <a:xfrm>
              <a:off x="4896" y="1344"/>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2072" name="Oval 31"/>
            <p:cNvSpPr>
              <a:spLocks noChangeAspect="1" noChangeArrowheads="1"/>
            </p:cNvSpPr>
            <p:nvPr/>
          </p:nvSpPr>
          <p:spPr bwMode="auto">
            <a:xfrm>
              <a:off x="5280" y="1728"/>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2073" name="Oval 32"/>
            <p:cNvSpPr>
              <a:spLocks noChangeAspect="1" noChangeArrowheads="1"/>
            </p:cNvSpPr>
            <p:nvPr/>
          </p:nvSpPr>
          <p:spPr bwMode="auto">
            <a:xfrm>
              <a:off x="5280" y="1344"/>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2074" name="Oval 33"/>
            <p:cNvSpPr>
              <a:spLocks noChangeAspect="1" noChangeArrowheads="1"/>
            </p:cNvSpPr>
            <p:nvPr/>
          </p:nvSpPr>
          <p:spPr bwMode="auto">
            <a:xfrm>
              <a:off x="4896" y="1728"/>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2075" name="Oval 34"/>
            <p:cNvSpPr>
              <a:spLocks noChangeAspect="1" noChangeArrowheads="1"/>
            </p:cNvSpPr>
            <p:nvPr/>
          </p:nvSpPr>
          <p:spPr bwMode="auto">
            <a:xfrm>
              <a:off x="4896" y="1536"/>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2076" name="Oval 35"/>
            <p:cNvSpPr>
              <a:spLocks noChangeAspect="1" noChangeArrowheads="1"/>
            </p:cNvSpPr>
            <p:nvPr/>
          </p:nvSpPr>
          <p:spPr bwMode="auto">
            <a:xfrm>
              <a:off x="5280" y="1536"/>
              <a:ext cx="144" cy="144"/>
            </a:xfrm>
            <a:prstGeom prst="ellipse">
              <a:avLst/>
            </a:prstGeom>
            <a:solidFill>
              <a:schemeClr val="tx2"/>
            </a:solidFill>
            <a:ln w="9525">
              <a:solidFill>
                <a:schemeClr val="tx1"/>
              </a:solidFill>
              <a:round/>
              <a:headEnd/>
              <a:tailEnd/>
            </a:ln>
          </p:spPr>
          <p:txBody>
            <a:bodyPr wrap="none" anchor="ctr"/>
            <a:lstStyle/>
            <a:p>
              <a:endParaRPr lang="en-CA"/>
            </a:p>
          </p:txBody>
        </p:sp>
      </p:grpSp>
      <p:grpSp>
        <p:nvGrpSpPr>
          <p:cNvPr id="2066" name="Group 37"/>
          <p:cNvGrpSpPr>
            <a:grpSpLocks noChangeAspect="1"/>
          </p:cNvGrpSpPr>
          <p:nvPr/>
        </p:nvGrpSpPr>
        <p:grpSpPr bwMode="auto">
          <a:xfrm>
            <a:off x="1474788" y="4675188"/>
            <a:ext cx="430212" cy="430212"/>
            <a:chOff x="3744" y="1200"/>
            <a:chExt cx="672" cy="672"/>
          </a:xfrm>
        </p:grpSpPr>
        <p:sp>
          <p:nvSpPr>
            <p:cNvPr id="2067" name="Rectangle 25"/>
            <p:cNvSpPr>
              <a:spLocks noChangeAspect="1" noChangeArrowheads="1"/>
            </p:cNvSpPr>
            <p:nvPr/>
          </p:nvSpPr>
          <p:spPr bwMode="auto">
            <a:xfrm>
              <a:off x="3744" y="1200"/>
              <a:ext cx="672" cy="672"/>
            </a:xfrm>
            <a:prstGeom prst="rect">
              <a:avLst/>
            </a:prstGeom>
            <a:noFill/>
            <a:ln w="9525">
              <a:solidFill>
                <a:schemeClr val="tx1"/>
              </a:solidFill>
              <a:miter lim="800000"/>
              <a:headEnd/>
              <a:tailEnd/>
            </a:ln>
          </p:spPr>
          <p:txBody>
            <a:bodyPr wrap="none" anchor="ctr"/>
            <a:lstStyle/>
            <a:p>
              <a:endParaRPr lang="en-CA"/>
            </a:p>
          </p:txBody>
        </p:sp>
        <p:sp>
          <p:nvSpPr>
            <p:cNvPr id="2068" name="Oval 27"/>
            <p:cNvSpPr>
              <a:spLocks noChangeAspect="1" noChangeArrowheads="1"/>
            </p:cNvSpPr>
            <p:nvPr/>
          </p:nvSpPr>
          <p:spPr bwMode="auto">
            <a:xfrm>
              <a:off x="3840" y="1296"/>
              <a:ext cx="144" cy="144"/>
            </a:xfrm>
            <a:prstGeom prst="ellipse">
              <a:avLst/>
            </a:prstGeom>
            <a:solidFill>
              <a:schemeClr val="tx2"/>
            </a:solidFill>
            <a:ln w="9525">
              <a:solidFill>
                <a:schemeClr val="tx1"/>
              </a:solidFill>
              <a:round/>
              <a:headEnd/>
              <a:tailEnd/>
            </a:ln>
          </p:spPr>
          <p:txBody>
            <a:bodyPr wrap="none" anchor="ctr"/>
            <a:lstStyle/>
            <a:p>
              <a:endParaRPr lang="en-CA"/>
            </a:p>
          </p:txBody>
        </p:sp>
        <p:sp>
          <p:nvSpPr>
            <p:cNvPr id="2069" name="Oval 28"/>
            <p:cNvSpPr>
              <a:spLocks noChangeAspect="1" noChangeArrowheads="1"/>
            </p:cNvSpPr>
            <p:nvPr/>
          </p:nvSpPr>
          <p:spPr bwMode="auto">
            <a:xfrm>
              <a:off x="4224" y="1680"/>
              <a:ext cx="144" cy="144"/>
            </a:xfrm>
            <a:prstGeom prst="ellipse">
              <a:avLst/>
            </a:prstGeom>
            <a:solidFill>
              <a:schemeClr val="tx2"/>
            </a:solidFill>
            <a:ln w="9525">
              <a:solidFill>
                <a:schemeClr val="tx1"/>
              </a:solidFill>
              <a:round/>
              <a:headEnd/>
              <a:tailEnd/>
            </a:ln>
          </p:spPr>
          <p:txBody>
            <a:bodyPr wrap="none" anchor="ctr"/>
            <a:lstStyle/>
            <a:p>
              <a:endParaRPr lang="en-CA"/>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4386</TotalTime>
  <Words>1342</Words>
  <Application>Microsoft Office PowerPoint</Application>
  <PresentationFormat>On-screen Show (4:3)</PresentationFormat>
  <Paragraphs>530</Paragraphs>
  <Slides>78</Slides>
  <Notes>3</Notes>
  <HiddenSlides>2</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78</vt:i4>
      </vt:variant>
    </vt:vector>
  </HeadingPairs>
  <TitlesOfParts>
    <vt:vector size="85" baseType="lpstr">
      <vt:lpstr>Arial</vt:lpstr>
      <vt:lpstr>Calibri</vt:lpstr>
      <vt:lpstr>Times New Roman</vt:lpstr>
      <vt:lpstr>Symbol</vt:lpstr>
      <vt:lpstr>Office Theme</vt:lpstr>
      <vt:lpstr>MathType 5.0 Equation</vt:lpstr>
      <vt:lpstr>Microsoft Equation 3.0</vt:lpstr>
      <vt:lpstr>Probability and Random variables</vt:lpstr>
      <vt:lpstr>Definition of Probability</vt:lpstr>
      <vt:lpstr>Experiment</vt:lpstr>
      <vt:lpstr>Deterministic Experiment</vt:lpstr>
      <vt:lpstr>Probabilistic Experiment</vt:lpstr>
      <vt:lpstr>Slide 6</vt:lpstr>
      <vt:lpstr>Slide 7</vt:lpstr>
      <vt:lpstr>Probability of an Event</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Random Variable</vt:lpstr>
      <vt:lpstr>Slide 32</vt:lpstr>
      <vt:lpstr>Slide 33</vt:lpstr>
      <vt:lpstr>Slide 34</vt:lpstr>
      <vt:lpstr>Slide 35</vt:lpstr>
      <vt:lpstr>Probability Mass Function</vt:lpstr>
      <vt:lpstr>Slide 37</vt:lpstr>
      <vt:lpstr>Slide 38</vt:lpstr>
      <vt:lpstr>Slide 39</vt:lpstr>
      <vt:lpstr>Slide 40</vt:lpstr>
      <vt:lpstr>Slide 41</vt:lpstr>
      <vt:lpstr>Slide 42</vt:lpstr>
      <vt:lpstr>Continuous Random Variable</vt:lpstr>
      <vt:lpstr>Probability Density Function</vt:lpstr>
      <vt:lpstr>Cumulative Probability Distribution of Continuous Random Variable X</vt:lpstr>
      <vt:lpstr>Slide 46</vt:lpstr>
      <vt:lpstr>Slide 47</vt:lpstr>
      <vt:lpstr>Slide 48</vt:lpstr>
      <vt:lpstr>Slide 49</vt:lpstr>
      <vt:lpstr>Slide 50</vt:lpstr>
      <vt:lpstr>Slide 51</vt:lpstr>
      <vt:lpstr>Slide 52</vt:lpstr>
      <vt:lpstr>Slide 53</vt:lpstr>
      <vt:lpstr>Mathematical Expectation</vt:lpstr>
      <vt:lpstr>Special Mathematical Expectation</vt:lpstr>
      <vt:lpstr>Slide 56</vt:lpstr>
      <vt:lpstr>Slide 57</vt:lpstr>
      <vt:lpstr>Slide 58</vt:lpstr>
      <vt:lpstr>Slide 59</vt:lpstr>
      <vt:lpstr>Slide 60</vt:lpstr>
      <vt:lpstr>Slide 61</vt:lpstr>
      <vt:lpstr>Slide 62</vt:lpstr>
      <vt:lpstr>Slide 63</vt:lpstr>
      <vt:lpstr>Slide 64</vt:lpstr>
      <vt:lpstr>Slide 65</vt:lpstr>
      <vt:lpstr>Slide 66</vt:lpstr>
      <vt:lpstr>Moment Generating Function</vt:lpstr>
      <vt:lpstr>Slide 68</vt:lpstr>
      <vt:lpstr>Slide 69</vt:lpstr>
      <vt:lpstr>Chebyshev's Inequality</vt:lpstr>
      <vt:lpstr>Slide 71</vt:lpstr>
      <vt:lpstr>Slide 72</vt:lpstr>
      <vt:lpstr>Slide 73</vt:lpstr>
      <vt:lpstr>Slide 74</vt:lpstr>
      <vt:lpstr>Slide 75</vt:lpstr>
      <vt:lpstr>Slide 76</vt:lpstr>
      <vt:lpstr>Slide 77</vt:lpstr>
      <vt:lpstr>Slide 78</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Random variables</dc:title>
  <dc:creator>HP</dc:creator>
  <cp:lastModifiedBy>Windows User</cp:lastModifiedBy>
  <cp:revision>314</cp:revision>
  <dcterms:created xsi:type="dcterms:W3CDTF">2015-11-21T08:18:16Z</dcterms:created>
  <dcterms:modified xsi:type="dcterms:W3CDTF">2022-02-09T15:53:36Z</dcterms:modified>
</cp:coreProperties>
</file>